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90"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12192000" cy="6858000"/>
  <p:notesSz cx="6858000" cy="9144000"/>
  <p:embeddedFontLst>
    <p:embeddedFont>
      <p:font typeface="Corbel" panose="020B0503020204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jtjSkgdf0lIjrPx+Ws40XANKoIK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A9CC12-313E-4A33-9567-DB31AC8A8D5B}">
  <a:tblStyle styleId="{D7A9CC12-313E-4A33-9567-DB31AC8A8D5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FF9"/>
          </a:solidFill>
        </a:fill>
      </a:tcStyle>
    </a:wholeTbl>
    <a:band1H>
      <a:tcTxStyle/>
      <a:tcStyle>
        <a:tcBdr/>
        <a:fill>
          <a:solidFill>
            <a:srgbClr val="CADDF2"/>
          </a:solidFill>
        </a:fill>
      </a:tcStyle>
    </a:band1H>
    <a:band2H>
      <a:tcTxStyle/>
      <a:tcStyle>
        <a:tcBdr/>
      </a:tcStyle>
    </a:band2H>
    <a:band1V>
      <a:tcTxStyle/>
      <a:tcStyle>
        <a:tcBdr/>
        <a:fill>
          <a:solidFill>
            <a:srgbClr val="CADDF2"/>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3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pps.who.int/iris/handle/10665/351255"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ochaopt.org/coordination/hp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nteragencystandingcommittee.org/sites/default/files/migrated/2019-02/mira_manual_2015.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Guideline. Coordinated assessments in humanitarian crises. Geneva: Inter-Agency Standing Committee; 2012 (https://interagencystandingcommittee.org/system/files/legacy_files/ operational_guidance_for_coordinated_assessments_in_humanitarian_crises.pdf, accessed 26 April 2020).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HeRAM</a:t>
            </a:r>
            <a:r>
              <a:rPr lang="en-US" dirty="0"/>
              <a:t>: Health Resources Availability </a:t>
            </a:r>
            <a:r>
              <a:rPr lang="en-US" dirty="0" err="1"/>
              <a:t>Monitorining</a:t>
            </a:r>
            <a:r>
              <a:rPr lang="en-US" dirty="0"/>
              <a:t> System</a:t>
            </a:r>
            <a:endParaRPr dirty="0"/>
          </a:p>
          <a:p>
            <a:pPr marL="0" lvl="0" indent="0" algn="l" rtl="0">
              <a:spcBef>
                <a:spcPts val="0"/>
              </a:spcBef>
              <a:spcAft>
                <a:spcPts val="0"/>
              </a:spcAft>
              <a:buNone/>
            </a:pPr>
            <a:r>
              <a:rPr lang="en-US" dirty="0"/>
              <a:t>EWARS: Early Warning, Alert, and Response System</a:t>
            </a:r>
            <a:endParaRPr dirty="0"/>
          </a:p>
          <a:p>
            <a:pPr marL="0" lvl="0" indent="0" algn="l" rtl="0">
              <a:spcBef>
                <a:spcPts val="0"/>
              </a:spcBef>
              <a:spcAft>
                <a:spcPts val="0"/>
              </a:spcAft>
              <a:buNone/>
            </a:pPr>
            <a:r>
              <a:rPr lang="en-US" dirty="0"/>
              <a:t>PNDA: Post Disaster Needs Assessment</a:t>
            </a:r>
            <a:endParaRPr dirty="0"/>
          </a:p>
          <a:p>
            <a:pPr marL="0" lvl="0" indent="0" algn="l" rtl="0">
              <a:spcBef>
                <a:spcPts val="0"/>
              </a:spcBef>
              <a:spcAft>
                <a:spcPts val="0"/>
              </a:spcAft>
              <a:buNone/>
            </a:pPr>
            <a:endParaRPr dirty="0"/>
          </a:p>
        </p:txBody>
      </p:sp>
      <p:sp>
        <p:nvSpPr>
          <p:cNvPr id="742" name="Google Shape;74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6" name="Google Shape;76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1" name="Google Shape;7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2b34cda5531_2_3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g2b34cda5531_2_3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IASC reference module for cluster coordination at the country level. Geneva: Inter- Agency Standing Committee; 2015 (https://www.humanitarianresponse.info/sites/www.humanitarianresponse.info/files/documents/files/cluster_coordination_reference_ module_2015_final.pdf, accessed 26 April 2020). </a:t>
            </a:r>
            <a:endParaRPr dirty="0"/>
          </a:p>
          <a:p>
            <a:pPr marL="0" lvl="0" indent="0" algn="l" rtl="0">
              <a:spcBef>
                <a:spcPts val="0"/>
              </a:spcBef>
              <a:spcAft>
                <a:spcPts val="0"/>
              </a:spcAft>
              <a:buNone/>
            </a:pPr>
            <a:endParaRPr dirty="0"/>
          </a:p>
        </p:txBody>
      </p:sp>
      <p:sp>
        <p:nvSpPr>
          <p:cNvPr id="800" name="Google Shape;800;g2b34cda5531_2_3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Adapted from the Sphere Health Standards </a:t>
            </a:r>
            <a:endParaRPr dirty="0"/>
          </a:p>
        </p:txBody>
      </p:sp>
      <p:sp>
        <p:nvSpPr>
          <p:cNvPr id="808" name="Google Shape;808;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3" name="Google Shape;82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Adapted from the Sphere Health Standards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 Child protection rapid assessment toolkit. Geneva: Global Protection Cluster, Child Protection Working Group; 2012 (https://resourcecentre.savethechildren.net/library/child-protection-rapid-assessment-toolkit, accessed 26 April 2020). </a:t>
            </a:r>
            <a:endParaRPr dirty="0"/>
          </a:p>
          <a:p>
            <a:pPr marL="0" lvl="0" indent="0" algn="l" rtl="0">
              <a:spcBef>
                <a:spcPts val="0"/>
              </a:spcBef>
              <a:spcAft>
                <a:spcPts val="0"/>
              </a:spcAft>
              <a:buNone/>
            </a:pPr>
            <a:endParaRPr dirty="0"/>
          </a:p>
        </p:txBody>
      </p:sp>
      <p:sp>
        <p:nvSpPr>
          <p:cNvPr id="824" name="Google Shape;82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0" name="Google Shape;8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u="sng" dirty="0">
                <a:solidFill>
                  <a:schemeClr val="hlink"/>
                </a:solidFill>
                <a:hlinkClick r:id="rId3"/>
              </a:rPr>
              <a:t>Child and adolescent health in humanitarian settings: operational guide: a holistic approach for </a:t>
            </a:r>
            <a:r>
              <a:rPr lang="en-US" u="sng" dirty="0" err="1">
                <a:solidFill>
                  <a:schemeClr val="hlink"/>
                </a:solidFill>
                <a:hlinkClick r:id="rId3"/>
              </a:rPr>
              <a:t>programme</a:t>
            </a:r>
            <a:r>
              <a:rPr lang="en-US" u="sng" dirty="0">
                <a:solidFill>
                  <a:schemeClr val="hlink"/>
                </a:solidFill>
                <a:hlinkClick r:id="rId3"/>
              </a:rPr>
              <a:t> managers (who.int)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The </a:t>
            </a:r>
            <a:r>
              <a:rPr lang="en-US" sz="1200" i="1" dirty="0">
                <a:solidFill>
                  <a:schemeClr val="dk1"/>
                </a:solidFill>
                <a:latin typeface="Calibri"/>
                <a:ea typeface="Calibri"/>
                <a:cs typeface="Calibri"/>
                <a:sym typeface="Calibri"/>
              </a:rPr>
              <a:t>Operational Guide </a:t>
            </a:r>
            <a:r>
              <a:rPr lang="en-US" sz="1200" dirty="0">
                <a:solidFill>
                  <a:schemeClr val="dk1"/>
                </a:solidFill>
                <a:latin typeface="Calibri"/>
                <a:ea typeface="Calibri"/>
                <a:cs typeface="Calibri"/>
                <a:sym typeface="Calibri"/>
              </a:rPr>
              <a:t>is a </a:t>
            </a:r>
            <a:r>
              <a:rPr lang="en-US" sz="1200" b="1" dirty="0">
                <a:solidFill>
                  <a:schemeClr val="dk1"/>
                </a:solidFill>
                <a:latin typeface="Calibri"/>
                <a:ea typeface="Calibri"/>
                <a:cs typeface="Calibri"/>
                <a:sym typeface="Calibri"/>
              </a:rPr>
              <a:t>synthesis of existing guidance</a:t>
            </a:r>
            <a:r>
              <a:rPr lang="en-US" sz="1200" dirty="0">
                <a:solidFill>
                  <a:schemeClr val="dk1"/>
                </a:solidFill>
                <a:latin typeface="Calibri"/>
                <a:ea typeface="Calibri"/>
                <a:cs typeface="Calibri"/>
                <a:sym typeface="Calibri"/>
              </a:rPr>
              <a:t>, not a new guideline or a program (Figure 1). It incorporates existing standards and guidance documents, and presents them as a simple, systematic approach, together with links to tools and resources to support action. The </a:t>
            </a:r>
            <a:r>
              <a:rPr lang="en-US" sz="1200" i="1" dirty="0">
                <a:solidFill>
                  <a:schemeClr val="dk1"/>
                </a:solidFill>
                <a:latin typeface="Calibri"/>
                <a:ea typeface="Calibri"/>
                <a:cs typeface="Calibri"/>
                <a:sym typeface="Calibri"/>
              </a:rPr>
              <a:t>Operational Guide </a:t>
            </a:r>
            <a:r>
              <a:rPr lang="en-US" sz="1200" dirty="0">
                <a:solidFill>
                  <a:schemeClr val="dk1"/>
                </a:solidFill>
                <a:latin typeface="Calibri"/>
                <a:ea typeface="Calibri"/>
                <a:cs typeface="Calibri"/>
                <a:sym typeface="Calibri"/>
              </a:rPr>
              <a:t>complements existing humanitarian frameworks, and child and adolescent health strategies, including WHO’s regional implementation framework. It is a companion to existing guides on newborn, and sexual and reproductive health in humanitarian emergencies.</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Audience:</a:t>
            </a:r>
            <a:endParaRPr dirty="0"/>
          </a:p>
          <a:p>
            <a:pPr marL="457200" lvl="1" indent="0" algn="l" rtl="0">
              <a:spcBef>
                <a:spcPts val="0"/>
              </a:spcBef>
              <a:spcAft>
                <a:spcPts val="0"/>
              </a:spcAft>
              <a:buClr>
                <a:schemeClr val="dk1"/>
              </a:buClr>
              <a:buSzPts val="1200"/>
              <a:buFont typeface="Calibri"/>
              <a:buNone/>
            </a:pPr>
            <a:r>
              <a:rPr lang="en-US" dirty="0"/>
              <a:t>Health sector </a:t>
            </a:r>
            <a:r>
              <a:rPr lang="en-US" u="sng" dirty="0"/>
              <a:t>and</a:t>
            </a:r>
            <a:r>
              <a:rPr lang="en-US" dirty="0"/>
              <a:t> other sectors</a:t>
            </a:r>
            <a:endParaRPr dirty="0"/>
          </a:p>
          <a:p>
            <a:pPr marL="457200" lvl="1" indent="0" algn="l" rtl="0">
              <a:spcBef>
                <a:spcPts val="0"/>
              </a:spcBef>
              <a:spcAft>
                <a:spcPts val="0"/>
              </a:spcAft>
              <a:buClr>
                <a:schemeClr val="dk1"/>
              </a:buClr>
              <a:buSzPts val="1200"/>
              <a:buFont typeface="Calibri"/>
              <a:buNone/>
            </a:pPr>
            <a:r>
              <a:rPr lang="en-US" dirty="0"/>
              <a:t>Government </a:t>
            </a:r>
            <a:r>
              <a:rPr lang="en-US" u="sng" dirty="0"/>
              <a:t>and</a:t>
            </a:r>
            <a:r>
              <a:rPr lang="en-US" dirty="0"/>
              <a:t> non-government (NGOs, UN agencies, funding agencies)</a:t>
            </a:r>
            <a:endParaRPr dirty="0"/>
          </a:p>
          <a:p>
            <a:pPr marL="457200" lvl="1" indent="0" algn="l" rtl="0">
              <a:spcBef>
                <a:spcPts val="0"/>
              </a:spcBef>
              <a:spcAft>
                <a:spcPts val="0"/>
              </a:spcAft>
              <a:buClr>
                <a:schemeClr val="dk1"/>
              </a:buClr>
              <a:buSzPts val="1200"/>
              <a:buFont typeface="Calibri"/>
              <a:buNone/>
            </a:pPr>
            <a:r>
              <a:rPr lang="en-US" dirty="0"/>
              <a:t>National </a:t>
            </a:r>
            <a:r>
              <a:rPr lang="en-US" u="sng" dirty="0"/>
              <a:t>and</a:t>
            </a:r>
            <a:r>
              <a:rPr lang="en-US" dirty="0"/>
              <a:t> sub-national</a:t>
            </a:r>
            <a:endParaRPr dirty="0"/>
          </a:p>
          <a:p>
            <a:pPr marL="457200" lvl="1"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Providing such breadth of guidance to such a broad audience is challenging, and has required careful balancing.</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wanted something that was as simple as possible, as we know users don’t have time to wade through hundreds of pages. We also wanted to make sure that it covered all the essentials for CAH programming in emergencies. </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wanted to include general guidance for a non-specialist audience, but also provide enough specifics that users could take clear actions.</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We wanted to provide clear action-oriented guidance, but we also wanted it to be flexible enough for different users to use is very different situations.</a:t>
            </a:r>
            <a:endParaRPr dirty="0"/>
          </a:p>
          <a:p>
            <a:pPr marL="0" lvl="0" indent="0" algn="l" rtl="0">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So hopefully you will find the operational guide to be practical and useful for your CAH programming. But it won’t give you everything you need, and you will always need to adapt the guidance to your context.</a:t>
            </a:r>
            <a:endParaRPr dirty="0"/>
          </a:p>
          <a:p>
            <a:pPr marL="457200" lvl="1" indent="0"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dirty="0"/>
          </a:p>
        </p:txBody>
      </p:sp>
      <p:sp>
        <p:nvSpPr>
          <p:cNvPr id="667" name="Google Shape;66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4" name="Google Shape;86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Adapted from the Sphere Health Standards </a:t>
            </a:r>
            <a:endParaRPr dirty="0"/>
          </a:p>
        </p:txBody>
      </p:sp>
      <p:sp>
        <p:nvSpPr>
          <p:cNvPr id="865" name="Google Shape;86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 </a:t>
            </a:r>
            <a:endParaRPr/>
          </a:p>
        </p:txBody>
      </p:sp>
      <p:sp>
        <p:nvSpPr>
          <p:cNvPr id="883" name="Google Shape;8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4" name="Google Shape;90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5" name="Google Shape;9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4" name="Google Shape;93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This working group may or may not include reproductive and maternal health (i.e. RMNCAH working group). It may be called a different name. For consistency, RMNCAH/CAH working group is used throughout the operational guide. </a:t>
            </a:r>
            <a:endParaRPr dirty="0"/>
          </a:p>
        </p:txBody>
      </p:sp>
      <p:sp>
        <p:nvSpPr>
          <p:cNvPr id="941" name="Google Shape;94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4" name="Google Shape;96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 </a:t>
            </a:r>
            <a:endParaRPr/>
          </a:p>
        </p:txBody>
      </p:sp>
      <p:sp>
        <p:nvSpPr>
          <p:cNvPr id="965" name="Google Shape;96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solidFill>
                  <a:srgbClr val="000000"/>
                </a:solidFill>
                <a:latin typeface="Corbel"/>
                <a:ea typeface="Corbel"/>
                <a:cs typeface="Corbel"/>
                <a:sym typeface="Corbel"/>
              </a:rPr>
              <a:t>Adapted from the Sphere Health Standards </a:t>
            </a:r>
            <a:endParaRPr/>
          </a:p>
        </p:txBody>
      </p:sp>
      <p:sp>
        <p:nvSpPr>
          <p:cNvPr id="984" name="Google Shape;9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2" name="Google Shape;100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1" name="Google Shape;101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5" name="Google Shape;102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6" name="Google Shape;102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4" name="Google Shape;6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9" name="Google Shape;70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OCHA services. Humanitarian response. Humanitarian </a:t>
            </a:r>
            <a:r>
              <a:rPr lang="en-US" sz="1800" b="0" i="0" u="none" strike="noStrike" dirty="0" err="1">
                <a:solidFill>
                  <a:srgbClr val="000000"/>
                </a:solidFill>
                <a:latin typeface="Corbel"/>
                <a:ea typeface="Corbel"/>
                <a:cs typeface="Corbel"/>
                <a:sym typeface="Corbel"/>
              </a:rPr>
              <a:t>Programme</a:t>
            </a:r>
            <a:r>
              <a:rPr lang="en-US" sz="1800" b="0" i="0" u="none" strike="noStrike" dirty="0">
                <a:solidFill>
                  <a:srgbClr val="000000"/>
                </a:solidFill>
                <a:latin typeface="Corbel"/>
                <a:ea typeface="Corbel"/>
                <a:cs typeface="Corbel"/>
                <a:sym typeface="Corbel"/>
              </a:rPr>
              <a:t> Cycle [website]. New York: United Nations Office for the Coordination of Humanitarian Affairs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https://www.ochaopt.org/coordination/hpc</a:t>
            </a:r>
            <a:r>
              <a:rPr lang="en-US" sz="1800" dirty="0">
                <a:effectLst/>
                <a:latin typeface="Calibri" panose="020F0502020204030204" pitchFamily="34" charset="0"/>
                <a:ea typeface="Calibri" panose="020F0502020204030204" pitchFamily="34" charset="0"/>
                <a:cs typeface="Arial" panose="020B0604020202020204" pitchFamily="34" charset="0"/>
              </a:rPr>
              <a:t>, accessed 29 January 2024</a:t>
            </a:r>
            <a:r>
              <a:rPr lang="en-US" sz="1800" b="0" i="0" u="none" strike="noStrike" dirty="0">
                <a:solidFill>
                  <a:srgbClr val="000000"/>
                </a:solidFill>
                <a:latin typeface="Corbel"/>
                <a:ea typeface="Corbel"/>
                <a:cs typeface="Corbel"/>
                <a:sym typeface="Corbel"/>
              </a:rPr>
              <a:t>). </a:t>
            </a:r>
            <a:endParaRPr dirty="0"/>
          </a:p>
          <a:p>
            <a:pPr marL="0" lvl="0" indent="0" algn="l" rtl="0">
              <a:spcBef>
                <a:spcPts val="0"/>
              </a:spcBef>
              <a:spcAft>
                <a:spcPts val="0"/>
              </a:spcAft>
              <a:buNone/>
            </a:pPr>
            <a:endParaRPr dirty="0"/>
          </a:p>
        </p:txBody>
      </p:sp>
      <p:sp>
        <p:nvSpPr>
          <p:cNvPr id="716" name="Google Shape;7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b="0" i="0" u="none" strike="noStrike" dirty="0">
                <a:solidFill>
                  <a:srgbClr val="000000"/>
                </a:solidFill>
                <a:latin typeface="Corbel"/>
                <a:ea typeface="Corbel"/>
                <a:cs typeface="Corbel"/>
                <a:sym typeface="Corbel"/>
              </a:rPr>
              <a:t>Tool. Multi-sector initial rapid assessment (MIRA). Geneva: Inter-Agency Standing Committee; 2015 (</a:t>
            </a:r>
            <a:r>
              <a:rPr lang="en-US"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https://interagencystandingcommittee.org/sites/default/files/migrated/2019-02/mira_manual_2015.pdf</a:t>
            </a:r>
            <a:r>
              <a:rPr lang="en-US" sz="1800" dirty="0">
                <a:effectLst/>
                <a:latin typeface="Calibri" panose="020F0502020204030204" pitchFamily="34" charset="0"/>
                <a:ea typeface="Calibri" panose="020F0502020204030204" pitchFamily="34" charset="0"/>
                <a:cs typeface="Arial" panose="020B0604020202020204" pitchFamily="34" charset="0"/>
              </a:rPr>
              <a:t>, accessed 29 January 2024</a:t>
            </a:r>
            <a:r>
              <a:rPr lang="en-GB" sz="1800" b="0" i="0" u="none" strike="noStrike" dirty="0">
                <a:solidFill>
                  <a:srgbClr val="000000"/>
                </a:solidFill>
                <a:latin typeface="Corbel"/>
                <a:ea typeface="Corbel"/>
                <a:cs typeface="Corbel"/>
                <a:sym typeface="Corbel"/>
              </a:rPr>
              <a:t>). </a:t>
            </a:r>
            <a:endParaRPr lang="en-GB" dirty="0"/>
          </a:p>
          <a:p>
            <a:pPr marL="0" lvl="0" indent="0" algn="l" rtl="0">
              <a:spcBef>
                <a:spcPts val="0"/>
              </a:spcBef>
              <a:spcAft>
                <a:spcPts val="0"/>
              </a:spcAft>
              <a:buNone/>
            </a:pPr>
            <a:endParaRPr dirty="0"/>
          </a:p>
        </p:txBody>
      </p:sp>
      <p:sp>
        <p:nvSpPr>
          <p:cNvPr id="725" name="Google Shape;7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dirty="0">
                <a:solidFill>
                  <a:srgbClr val="000000"/>
                </a:solidFill>
                <a:latin typeface="Corbel"/>
                <a:ea typeface="Corbel"/>
                <a:cs typeface="Corbel"/>
                <a:sym typeface="Corbel"/>
              </a:rPr>
              <a:t>Guideline. Coordinated assessments in humanitarian crises. Geneva: Inter-Agency Standing Committee; 2012 (https://interagencystandingcommittee.org/system/files/legacy_files/operational_guidance_for_coordinated_assessments_in_humanitarian_crises.pdf, accessed 26 April 2020). </a:t>
            </a:r>
            <a:endParaRPr dirty="0"/>
          </a:p>
          <a:p>
            <a:pPr marL="0" lvl="0" indent="0" algn="l" rtl="0">
              <a:spcBef>
                <a:spcPts val="0"/>
              </a:spcBef>
              <a:spcAft>
                <a:spcPts val="0"/>
              </a:spcAft>
              <a:buNone/>
            </a:pPr>
            <a:endParaRPr dirty="0"/>
          </a:p>
        </p:txBody>
      </p:sp>
      <p:sp>
        <p:nvSpPr>
          <p:cNvPr id="734" name="Google Shape;73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14"/>
        <p:cNvGrpSpPr/>
        <p:nvPr/>
      </p:nvGrpSpPr>
      <p:grpSpPr>
        <a:xfrm>
          <a:off x="0" y="0"/>
          <a:ext cx="0" cy="0"/>
          <a:chOff x="0" y="0"/>
          <a:chExt cx="0" cy="0"/>
        </a:xfrm>
      </p:grpSpPr>
      <p:sp>
        <p:nvSpPr>
          <p:cNvPr id="15" name="Google Shape;15;p3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u="none" strike="noStrike" cap="none">
                <a:solidFill>
                  <a:srgbClr val="00205C"/>
                </a:solidFill>
                <a:latin typeface="Calibri"/>
                <a:ea typeface="Calibri"/>
                <a:cs typeface="Calibri"/>
                <a:sym typeface="Calibri"/>
              </a:defRPr>
            </a:lvl1pPr>
            <a:lvl2pPr marL="0" lvl="1" indent="0" algn="r">
              <a:spcBef>
                <a:spcPts val="0"/>
              </a:spcBef>
              <a:buNone/>
              <a:defRPr sz="900" b="0" i="0" u="none" strike="noStrike" cap="none">
                <a:solidFill>
                  <a:srgbClr val="00205C"/>
                </a:solidFill>
                <a:latin typeface="Calibri"/>
                <a:ea typeface="Calibri"/>
                <a:cs typeface="Calibri"/>
                <a:sym typeface="Calibri"/>
              </a:defRPr>
            </a:lvl2pPr>
            <a:lvl3pPr marL="0" lvl="2" indent="0" algn="r">
              <a:spcBef>
                <a:spcPts val="0"/>
              </a:spcBef>
              <a:buNone/>
              <a:defRPr sz="900" b="0" i="0" u="none" strike="noStrike" cap="none">
                <a:solidFill>
                  <a:srgbClr val="00205C"/>
                </a:solidFill>
                <a:latin typeface="Calibri"/>
                <a:ea typeface="Calibri"/>
                <a:cs typeface="Calibri"/>
                <a:sym typeface="Calibri"/>
              </a:defRPr>
            </a:lvl3pPr>
            <a:lvl4pPr marL="0" lvl="3" indent="0" algn="r">
              <a:spcBef>
                <a:spcPts val="0"/>
              </a:spcBef>
              <a:buNone/>
              <a:defRPr sz="900" b="0" i="0" u="none" strike="noStrike" cap="none">
                <a:solidFill>
                  <a:srgbClr val="00205C"/>
                </a:solidFill>
                <a:latin typeface="Calibri"/>
                <a:ea typeface="Calibri"/>
                <a:cs typeface="Calibri"/>
                <a:sym typeface="Calibri"/>
              </a:defRPr>
            </a:lvl4pPr>
            <a:lvl5pPr marL="0" lvl="4" indent="0" algn="r">
              <a:spcBef>
                <a:spcPts val="0"/>
              </a:spcBef>
              <a:buNone/>
              <a:defRPr sz="900" b="0" i="0" u="none" strike="noStrike" cap="none">
                <a:solidFill>
                  <a:srgbClr val="00205C"/>
                </a:solidFill>
                <a:latin typeface="Calibri"/>
                <a:ea typeface="Calibri"/>
                <a:cs typeface="Calibri"/>
                <a:sym typeface="Calibri"/>
              </a:defRPr>
            </a:lvl5pPr>
            <a:lvl6pPr marL="0" lvl="5" indent="0" algn="r">
              <a:spcBef>
                <a:spcPts val="0"/>
              </a:spcBef>
              <a:buNone/>
              <a:defRPr sz="900" b="0" i="0" u="none" strike="noStrike" cap="none">
                <a:solidFill>
                  <a:srgbClr val="00205C"/>
                </a:solidFill>
                <a:latin typeface="Calibri"/>
                <a:ea typeface="Calibri"/>
                <a:cs typeface="Calibri"/>
                <a:sym typeface="Calibri"/>
              </a:defRPr>
            </a:lvl6pPr>
            <a:lvl7pPr marL="0" lvl="6" indent="0" algn="r">
              <a:spcBef>
                <a:spcPts val="0"/>
              </a:spcBef>
              <a:buNone/>
              <a:defRPr sz="900" b="0" i="0" u="none" strike="noStrike" cap="none">
                <a:solidFill>
                  <a:srgbClr val="00205C"/>
                </a:solidFill>
                <a:latin typeface="Calibri"/>
                <a:ea typeface="Calibri"/>
                <a:cs typeface="Calibri"/>
                <a:sym typeface="Calibri"/>
              </a:defRPr>
            </a:lvl7pPr>
            <a:lvl8pPr marL="0" lvl="7" indent="0" algn="r">
              <a:spcBef>
                <a:spcPts val="0"/>
              </a:spcBef>
              <a:buNone/>
              <a:defRPr sz="900" b="0" i="0" u="none" strike="noStrike" cap="none">
                <a:solidFill>
                  <a:srgbClr val="00205C"/>
                </a:solidFill>
                <a:latin typeface="Calibri"/>
                <a:ea typeface="Calibri"/>
                <a:cs typeface="Calibri"/>
                <a:sym typeface="Calibri"/>
              </a:defRPr>
            </a:lvl8pPr>
            <a:lvl9pPr marL="0" lvl="8" indent="0" algn="r">
              <a:spcBef>
                <a:spcPts val="0"/>
              </a:spcBef>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 name="Google Shape;18;p3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 name="Google Shape;19;p33"/>
          <p:cNvPicPr preferRelativeResize="0"/>
          <p:nvPr/>
        </p:nvPicPr>
        <p:blipFill rotWithShape="1">
          <a:blip r:embed="rId2">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End page_navy background" type="title">
  <p:cSld name="TITLE">
    <p:bg>
      <p:bgPr>
        <a:solidFill>
          <a:srgbClr val="00205C"/>
        </a:solidFill>
        <a:effectLst/>
      </p:bgPr>
    </p:bg>
    <p:spTree>
      <p:nvGrpSpPr>
        <p:cNvPr id="1" name="Shape 89"/>
        <p:cNvGrpSpPr/>
        <p:nvPr/>
      </p:nvGrpSpPr>
      <p:grpSpPr>
        <a:xfrm>
          <a:off x="0" y="0"/>
          <a:ext cx="0" cy="0"/>
          <a:chOff x="0" y="0"/>
          <a:chExt cx="0" cy="0"/>
        </a:xfrm>
      </p:grpSpPr>
      <p:sp>
        <p:nvSpPr>
          <p:cNvPr id="90" name="Google Shape;90;p42"/>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42"/>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2" name="Google Shape;92;p4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93" name="Google Shape;93;p42"/>
          <p:cNvPicPr preferRelativeResize="0"/>
          <p:nvPr/>
        </p:nvPicPr>
        <p:blipFill rotWithShape="1">
          <a:blip r:embed="rId2">
            <a:alphaModFix/>
          </a:blip>
          <a:srcRect/>
          <a:stretch/>
        </p:blipFill>
        <p:spPr>
          <a:xfrm>
            <a:off x="744393" y="5746305"/>
            <a:ext cx="2069383" cy="851788"/>
          </a:xfrm>
          <a:prstGeom prst="rect">
            <a:avLst/>
          </a:prstGeom>
          <a:noFill/>
          <a:ln>
            <a:noFill/>
          </a:ln>
        </p:spPr>
      </p:pic>
      <p:pic>
        <p:nvPicPr>
          <p:cNvPr id="94" name="Google Shape;94;p42"/>
          <p:cNvPicPr preferRelativeResize="0"/>
          <p:nvPr/>
        </p:nvPicPr>
        <p:blipFill rotWithShape="1">
          <a:blip r:embed="rId3">
            <a:alphaModFix/>
          </a:blip>
          <a:srcRect l="3588" r="1908" b="150"/>
          <a:stretch/>
        </p:blipFill>
        <p:spPr>
          <a:xfrm>
            <a:off x="2997366" y="5769935"/>
            <a:ext cx="834722" cy="8045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95"/>
        <p:cNvGrpSpPr/>
        <p:nvPr/>
      </p:nvGrpSpPr>
      <p:grpSpPr>
        <a:xfrm>
          <a:off x="0" y="0"/>
          <a:ext cx="0" cy="0"/>
          <a:chOff x="0" y="0"/>
          <a:chExt cx="0" cy="0"/>
        </a:xfrm>
      </p:grpSpPr>
      <p:sp>
        <p:nvSpPr>
          <p:cNvPr id="96" name="Google Shape;96;p43"/>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43"/>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98" name="Google Shape;98;p4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99" name="Google Shape;99;p43"/>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100"/>
        <p:cNvGrpSpPr/>
        <p:nvPr/>
      </p:nvGrpSpPr>
      <p:grpSpPr>
        <a:xfrm>
          <a:off x="0" y="0"/>
          <a:ext cx="0" cy="0"/>
          <a:chOff x="0" y="0"/>
          <a:chExt cx="0" cy="0"/>
        </a:xfrm>
      </p:grpSpPr>
      <p:pic>
        <p:nvPicPr>
          <p:cNvPr id="101" name="Google Shape;101;p44"/>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102" name="Google Shape;102;p44"/>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44"/>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4" name="Google Shape;104;p4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05" name="Google Shape;105;p44"/>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106"/>
        <p:cNvGrpSpPr/>
        <p:nvPr/>
      </p:nvGrpSpPr>
      <p:grpSpPr>
        <a:xfrm>
          <a:off x="0" y="0"/>
          <a:ext cx="0" cy="0"/>
          <a:chOff x="0" y="0"/>
          <a:chExt cx="0" cy="0"/>
        </a:xfrm>
      </p:grpSpPr>
      <p:sp>
        <p:nvSpPr>
          <p:cNvPr id="107" name="Google Shape;107;p45"/>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45"/>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09" name="Google Shape;109;p45"/>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110" name="Google Shape;110;p45"/>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111"/>
        <p:cNvGrpSpPr/>
        <p:nvPr/>
      </p:nvGrpSpPr>
      <p:grpSpPr>
        <a:xfrm>
          <a:off x="0" y="0"/>
          <a:ext cx="0" cy="0"/>
          <a:chOff x="0" y="0"/>
          <a:chExt cx="0" cy="0"/>
        </a:xfrm>
      </p:grpSpPr>
      <p:sp>
        <p:nvSpPr>
          <p:cNvPr id="112" name="Google Shape;112;p46"/>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6"/>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46"/>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15" name="Google Shape;115;p4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16" name="Google Shape;116;p46"/>
          <p:cNvPicPr preferRelativeResize="0"/>
          <p:nvPr/>
        </p:nvPicPr>
        <p:blipFill rotWithShape="1">
          <a:blip r:embed="rId2">
            <a:alphaModFix/>
          </a:blip>
          <a:srcRect/>
          <a:stretch/>
        </p:blipFill>
        <p:spPr>
          <a:xfrm>
            <a:off x="457202" y="5852984"/>
            <a:ext cx="2314637" cy="70473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117"/>
        <p:cNvGrpSpPr/>
        <p:nvPr/>
      </p:nvGrpSpPr>
      <p:grpSpPr>
        <a:xfrm>
          <a:off x="0" y="0"/>
          <a:ext cx="0" cy="0"/>
          <a:chOff x="0" y="0"/>
          <a:chExt cx="0" cy="0"/>
        </a:xfrm>
      </p:grpSpPr>
      <p:sp>
        <p:nvSpPr>
          <p:cNvPr id="118" name="Google Shape;118;p4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4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1" name="Google Shape;121;p4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22" name="Google Shape;122;p47"/>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123"/>
        <p:cNvGrpSpPr/>
        <p:nvPr/>
      </p:nvGrpSpPr>
      <p:grpSpPr>
        <a:xfrm>
          <a:off x="0" y="0"/>
          <a:ext cx="0" cy="0"/>
          <a:chOff x="0" y="0"/>
          <a:chExt cx="0" cy="0"/>
        </a:xfrm>
      </p:grpSpPr>
      <p:sp>
        <p:nvSpPr>
          <p:cNvPr id="124" name="Google Shape;124;p4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4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4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27" name="Google Shape;127;p4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28" name="Google Shape;128;p48"/>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129"/>
        <p:cNvGrpSpPr/>
        <p:nvPr/>
      </p:nvGrpSpPr>
      <p:grpSpPr>
        <a:xfrm>
          <a:off x="0" y="0"/>
          <a:ext cx="0" cy="0"/>
          <a:chOff x="0" y="0"/>
          <a:chExt cx="0" cy="0"/>
        </a:xfrm>
      </p:grpSpPr>
      <p:sp>
        <p:nvSpPr>
          <p:cNvPr id="130" name="Google Shape;130;p49"/>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9"/>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4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4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35" name="Google Shape;135;p49"/>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136"/>
        <p:cNvGrpSpPr/>
        <p:nvPr/>
      </p:nvGrpSpPr>
      <p:grpSpPr>
        <a:xfrm>
          <a:off x="0" y="0"/>
          <a:ext cx="0" cy="0"/>
          <a:chOff x="0" y="0"/>
          <a:chExt cx="0" cy="0"/>
        </a:xfrm>
      </p:grpSpPr>
      <p:sp>
        <p:nvSpPr>
          <p:cNvPr id="137" name="Google Shape;137;p5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5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5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0" name="Google Shape;140;p5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41" name="Google Shape;141;p50"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142" name="Google Shape;142;p50"/>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143"/>
        <p:cNvGrpSpPr/>
        <p:nvPr/>
      </p:nvGrpSpPr>
      <p:grpSpPr>
        <a:xfrm>
          <a:off x="0" y="0"/>
          <a:ext cx="0" cy="0"/>
          <a:chOff x="0" y="0"/>
          <a:chExt cx="0" cy="0"/>
        </a:xfrm>
      </p:grpSpPr>
      <p:pic>
        <p:nvPicPr>
          <p:cNvPr id="144" name="Google Shape;144;p51"/>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145" name="Google Shape;145;p5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5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48" name="Google Shape;148;p5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49" name="Google Shape;149;p51"/>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20"/>
        <p:cNvGrpSpPr/>
        <p:nvPr/>
      </p:nvGrpSpPr>
      <p:grpSpPr>
        <a:xfrm>
          <a:off x="0" y="0"/>
          <a:ext cx="0" cy="0"/>
          <a:chOff x="0" y="0"/>
          <a:chExt cx="0" cy="0"/>
        </a:xfrm>
      </p:grpSpPr>
      <p:sp>
        <p:nvSpPr>
          <p:cNvPr id="21" name="Google Shape;21;p34"/>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34"/>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 name="Google Shape;24;p34"/>
          <p:cNvSpPr txBox="1">
            <a:spLocks noGrp="1"/>
          </p:cNvSpPr>
          <p:nvPr>
            <p:ph type="body" idx="2"/>
          </p:nvPr>
        </p:nvSpPr>
        <p:spPr>
          <a:xfrm>
            <a:off x="457200" y="1828801"/>
            <a:ext cx="3335388" cy="395223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3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7" name="Google Shape;27;p34"/>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28" name="Google Shape;28;p3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29" name="Google Shape;29;p3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150"/>
        <p:cNvGrpSpPr/>
        <p:nvPr/>
      </p:nvGrpSpPr>
      <p:grpSpPr>
        <a:xfrm>
          <a:off x="0" y="0"/>
          <a:ext cx="0" cy="0"/>
          <a:chOff x="0" y="0"/>
          <a:chExt cx="0" cy="0"/>
        </a:xfrm>
      </p:grpSpPr>
      <p:pic>
        <p:nvPicPr>
          <p:cNvPr id="151" name="Google Shape;151;p5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52" name="Google Shape;152;p5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5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55" name="Google Shape;155;p5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56" name="Google Shape;156;p5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157"/>
        <p:cNvGrpSpPr/>
        <p:nvPr/>
      </p:nvGrpSpPr>
      <p:grpSpPr>
        <a:xfrm>
          <a:off x="0" y="0"/>
          <a:ext cx="0" cy="0"/>
          <a:chOff x="0" y="0"/>
          <a:chExt cx="0" cy="0"/>
        </a:xfrm>
      </p:grpSpPr>
      <p:pic>
        <p:nvPicPr>
          <p:cNvPr id="158" name="Google Shape;158;p53"/>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159" name="Google Shape;159;p5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2" name="Google Shape;162;p5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63" name="Google Shape;163;p53"/>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164"/>
        <p:cNvGrpSpPr/>
        <p:nvPr/>
      </p:nvGrpSpPr>
      <p:grpSpPr>
        <a:xfrm>
          <a:off x="0" y="0"/>
          <a:ext cx="0" cy="0"/>
          <a:chOff x="0" y="0"/>
          <a:chExt cx="0" cy="0"/>
        </a:xfrm>
      </p:grpSpPr>
      <p:pic>
        <p:nvPicPr>
          <p:cNvPr id="165" name="Google Shape;165;p54"/>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166" name="Google Shape;166;p5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5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69" name="Google Shape;169;p5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70" name="Google Shape;170;p54"/>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171"/>
        <p:cNvGrpSpPr/>
        <p:nvPr/>
      </p:nvGrpSpPr>
      <p:grpSpPr>
        <a:xfrm>
          <a:off x="0" y="0"/>
          <a:ext cx="0" cy="0"/>
          <a:chOff x="0" y="0"/>
          <a:chExt cx="0" cy="0"/>
        </a:xfrm>
      </p:grpSpPr>
      <p:pic>
        <p:nvPicPr>
          <p:cNvPr id="172" name="Google Shape;172;p55"/>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173" name="Google Shape;173;p5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5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5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76" name="Google Shape;176;p5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77" name="Google Shape;177;p5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178"/>
        <p:cNvGrpSpPr/>
        <p:nvPr/>
      </p:nvGrpSpPr>
      <p:grpSpPr>
        <a:xfrm>
          <a:off x="0" y="0"/>
          <a:ext cx="0" cy="0"/>
          <a:chOff x="0" y="0"/>
          <a:chExt cx="0" cy="0"/>
        </a:xfrm>
      </p:grpSpPr>
      <p:pic>
        <p:nvPicPr>
          <p:cNvPr id="179" name="Google Shape;179;p5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0" name="Google Shape;180;p5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5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5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83" name="Google Shape;183;p5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84" name="Google Shape;184;p5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185"/>
        <p:cNvGrpSpPr/>
        <p:nvPr/>
      </p:nvGrpSpPr>
      <p:grpSpPr>
        <a:xfrm>
          <a:off x="0" y="0"/>
          <a:ext cx="0" cy="0"/>
          <a:chOff x="0" y="0"/>
          <a:chExt cx="0" cy="0"/>
        </a:xfrm>
      </p:grpSpPr>
      <p:pic>
        <p:nvPicPr>
          <p:cNvPr id="186" name="Google Shape;186;p5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7" name="Google Shape;187;p5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5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5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0" name="Google Shape;190;p5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191" name="Google Shape;191;p57"/>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192"/>
        <p:cNvGrpSpPr/>
        <p:nvPr/>
      </p:nvGrpSpPr>
      <p:grpSpPr>
        <a:xfrm>
          <a:off x="0" y="0"/>
          <a:ext cx="0" cy="0"/>
          <a:chOff x="0" y="0"/>
          <a:chExt cx="0" cy="0"/>
        </a:xfrm>
      </p:grpSpPr>
      <p:pic>
        <p:nvPicPr>
          <p:cNvPr id="193" name="Google Shape;193;p58"/>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194" name="Google Shape;194;p5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5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197" name="Google Shape;197;p5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198" name="Google Shape;198;p5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199"/>
        <p:cNvGrpSpPr/>
        <p:nvPr/>
      </p:nvGrpSpPr>
      <p:grpSpPr>
        <a:xfrm>
          <a:off x="0" y="0"/>
          <a:ext cx="0" cy="0"/>
          <a:chOff x="0" y="0"/>
          <a:chExt cx="0" cy="0"/>
        </a:xfrm>
      </p:grpSpPr>
      <p:pic>
        <p:nvPicPr>
          <p:cNvPr id="200" name="Google Shape;200;p59"/>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201" name="Google Shape;201;p5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5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5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04" name="Google Shape;204;p5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05" name="Google Shape;205;p59"/>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206"/>
        <p:cNvGrpSpPr/>
        <p:nvPr/>
      </p:nvGrpSpPr>
      <p:grpSpPr>
        <a:xfrm>
          <a:off x="0" y="0"/>
          <a:ext cx="0" cy="0"/>
          <a:chOff x="0" y="0"/>
          <a:chExt cx="0" cy="0"/>
        </a:xfrm>
      </p:grpSpPr>
      <p:pic>
        <p:nvPicPr>
          <p:cNvPr id="207" name="Google Shape;207;p60"/>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208" name="Google Shape;208;p6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6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6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1" name="Google Shape;211;p6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2" name="Google Shape;212;p60"/>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213"/>
        <p:cNvGrpSpPr/>
        <p:nvPr/>
      </p:nvGrpSpPr>
      <p:grpSpPr>
        <a:xfrm>
          <a:off x="0" y="0"/>
          <a:ext cx="0" cy="0"/>
          <a:chOff x="0" y="0"/>
          <a:chExt cx="0" cy="0"/>
        </a:xfrm>
      </p:grpSpPr>
      <p:pic>
        <p:nvPicPr>
          <p:cNvPr id="214" name="Google Shape;214;p6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15" name="Google Shape;215;p61"/>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6" name="Google Shape;216;p6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6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18" name="Google Shape;218;p6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19" name="Google Shape;219;p61"/>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_light blue" type="obj">
  <p:cSld name="OBJECT">
    <p:spTree>
      <p:nvGrpSpPr>
        <p:cNvPr id="1" name="Shape 30"/>
        <p:cNvGrpSpPr/>
        <p:nvPr/>
      </p:nvGrpSpPr>
      <p:grpSpPr>
        <a:xfrm>
          <a:off x="0" y="0"/>
          <a:ext cx="0" cy="0"/>
          <a:chOff x="0" y="0"/>
          <a:chExt cx="0" cy="0"/>
        </a:xfrm>
      </p:grpSpPr>
      <p:sp>
        <p:nvSpPr>
          <p:cNvPr id="31" name="Google Shape;31;p35"/>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5"/>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 name="Google Shape;34;p3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5" name="Google Shape;35;p35"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6" name="Google Shape;36;p35"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220"/>
        <p:cNvGrpSpPr/>
        <p:nvPr/>
      </p:nvGrpSpPr>
      <p:grpSpPr>
        <a:xfrm>
          <a:off x="0" y="0"/>
          <a:ext cx="0" cy="0"/>
          <a:chOff x="0" y="0"/>
          <a:chExt cx="0" cy="0"/>
        </a:xfrm>
      </p:grpSpPr>
      <p:pic>
        <p:nvPicPr>
          <p:cNvPr id="221" name="Google Shape;221;p6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22" name="Google Shape;222;p62"/>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3" name="Google Shape;223;p6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6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25" name="Google Shape;225;p6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26" name="Google Shape;226;p62"/>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227"/>
        <p:cNvGrpSpPr/>
        <p:nvPr/>
      </p:nvGrpSpPr>
      <p:grpSpPr>
        <a:xfrm>
          <a:off x="0" y="0"/>
          <a:ext cx="0" cy="0"/>
          <a:chOff x="0" y="0"/>
          <a:chExt cx="0" cy="0"/>
        </a:xfrm>
      </p:grpSpPr>
      <p:sp>
        <p:nvSpPr>
          <p:cNvPr id="228" name="Google Shape;228;p63"/>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6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6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1" name="Google Shape;231;p63"/>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232" name="Google Shape;232;p63"/>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3" name="Google Shape;233;p63"/>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234"/>
        <p:cNvGrpSpPr/>
        <p:nvPr/>
      </p:nvGrpSpPr>
      <p:grpSpPr>
        <a:xfrm>
          <a:off x="0" y="0"/>
          <a:ext cx="0" cy="0"/>
          <a:chOff x="0" y="0"/>
          <a:chExt cx="0" cy="0"/>
        </a:xfrm>
      </p:grpSpPr>
      <p:sp>
        <p:nvSpPr>
          <p:cNvPr id="235" name="Google Shape;235;p6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6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37" name="Google Shape;237;p6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38" name="Google Shape;238;p64"/>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9" name="Google Shape;239;p64"/>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240" name="Google Shape;240;p64"/>
          <p:cNvSpPr>
            <a:spLocks noGrp="1"/>
          </p:cNvSpPr>
          <p:nvPr>
            <p:ph type="pic" idx="2"/>
          </p:nvPr>
        </p:nvSpPr>
        <p:spPr>
          <a:xfrm>
            <a:off x="7760800" y="1551943"/>
            <a:ext cx="3973999" cy="3477249"/>
          </a:xfrm>
          <a:prstGeom prst="rect">
            <a:avLst/>
          </a:prstGeom>
          <a:noFill/>
          <a:ln>
            <a:noFill/>
          </a:ln>
        </p:spPr>
      </p:sp>
      <p:sp>
        <p:nvSpPr>
          <p:cNvPr id="241" name="Google Shape;241;p64"/>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a:solidFill>
                  <a:srgbClr val="00205C"/>
                </a:solidFill>
                <a:latin typeface="Calibri"/>
                <a:ea typeface="Calibri"/>
                <a:cs typeface="Calibri"/>
                <a:sym typeface="Calibri"/>
              </a:rPr>
              <a:t>Click to edit Master title style</a:t>
            </a:r>
            <a:endParaRPr/>
          </a:p>
        </p:txBody>
      </p:sp>
      <p:sp>
        <p:nvSpPr>
          <p:cNvPr id="242" name="Google Shape;242;p64"/>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243"/>
        <p:cNvGrpSpPr/>
        <p:nvPr/>
      </p:nvGrpSpPr>
      <p:grpSpPr>
        <a:xfrm>
          <a:off x="0" y="0"/>
          <a:ext cx="0" cy="0"/>
          <a:chOff x="0" y="0"/>
          <a:chExt cx="0" cy="0"/>
        </a:xfrm>
      </p:grpSpPr>
      <p:sp>
        <p:nvSpPr>
          <p:cNvPr id="244" name="Google Shape;244;p65"/>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5" name="Google Shape;245;p65"/>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6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6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48" name="Google Shape;248;p6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49" name="Google Shape;249;p65"/>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250" name="Google Shape;250;p65"/>
          <p:cNvSpPr>
            <a:spLocks noGrp="1"/>
          </p:cNvSpPr>
          <p:nvPr>
            <p:ph type="pic" idx="2"/>
          </p:nvPr>
        </p:nvSpPr>
        <p:spPr>
          <a:xfrm>
            <a:off x="457200" y="1600200"/>
            <a:ext cx="3657600" cy="3200400"/>
          </a:xfrm>
          <a:prstGeom prst="rect">
            <a:avLst/>
          </a:prstGeom>
          <a:noFill/>
          <a:ln>
            <a:noFill/>
          </a:ln>
        </p:spPr>
      </p:sp>
      <p:sp>
        <p:nvSpPr>
          <p:cNvPr id="251" name="Google Shape;251;p65"/>
          <p:cNvSpPr>
            <a:spLocks noGrp="1"/>
          </p:cNvSpPr>
          <p:nvPr>
            <p:ph type="pic" idx="3"/>
          </p:nvPr>
        </p:nvSpPr>
        <p:spPr>
          <a:xfrm>
            <a:off x="4267200" y="1600200"/>
            <a:ext cx="3657600" cy="3200400"/>
          </a:xfrm>
          <a:prstGeom prst="rect">
            <a:avLst/>
          </a:prstGeom>
          <a:noFill/>
          <a:ln>
            <a:noFill/>
          </a:ln>
        </p:spPr>
      </p:sp>
      <p:sp>
        <p:nvSpPr>
          <p:cNvPr id="252" name="Google Shape;252;p65"/>
          <p:cNvSpPr>
            <a:spLocks noGrp="1"/>
          </p:cNvSpPr>
          <p:nvPr>
            <p:ph type="pic" idx="4"/>
          </p:nvPr>
        </p:nvSpPr>
        <p:spPr>
          <a:xfrm>
            <a:off x="8077200" y="1600200"/>
            <a:ext cx="3657600" cy="3200400"/>
          </a:xfrm>
          <a:prstGeom prst="rect">
            <a:avLst/>
          </a:prstGeom>
          <a:noFill/>
          <a:ln>
            <a:noFill/>
          </a:ln>
        </p:spPr>
      </p:sp>
      <p:sp>
        <p:nvSpPr>
          <p:cNvPr id="253" name="Google Shape;253;p65"/>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65"/>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5"/>
        <p:cNvGrpSpPr/>
        <p:nvPr/>
      </p:nvGrpSpPr>
      <p:grpSpPr>
        <a:xfrm>
          <a:off x="0" y="0"/>
          <a:ext cx="0" cy="0"/>
          <a:chOff x="0" y="0"/>
          <a:chExt cx="0" cy="0"/>
        </a:xfrm>
      </p:grpSpPr>
      <p:sp>
        <p:nvSpPr>
          <p:cNvPr id="256" name="Google Shape;256;p6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p6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6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59" name="Google Shape;259;p6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60" name="Google Shape;260;p66"/>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261"/>
        <p:cNvGrpSpPr/>
        <p:nvPr/>
      </p:nvGrpSpPr>
      <p:grpSpPr>
        <a:xfrm>
          <a:off x="0" y="0"/>
          <a:ext cx="0" cy="0"/>
          <a:chOff x="0" y="0"/>
          <a:chExt cx="0" cy="0"/>
        </a:xfrm>
      </p:grpSpPr>
      <p:sp>
        <p:nvSpPr>
          <p:cNvPr id="262" name="Google Shape;262;p6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p6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6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265" name="Google Shape;265;p67"/>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266" name="Google Shape;266;p67"/>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267"/>
        <p:cNvGrpSpPr/>
        <p:nvPr/>
      </p:nvGrpSpPr>
      <p:grpSpPr>
        <a:xfrm>
          <a:off x="0" y="0"/>
          <a:ext cx="0" cy="0"/>
          <a:chOff x="0" y="0"/>
          <a:chExt cx="0" cy="0"/>
        </a:xfrm>
      </p:grpSpPr>
      <p:sp>
        <p:nvSpPr>
          <p:cNvPr id="268" name="Google Shape;268;p6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p68"/>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68"/>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6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6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3" name="Google Shape;273;p68"/>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4" name="Google Shape;274;p68"/>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75" name="Google Shape;275;p6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76" name="Google Shape;276;p68"/>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277"/>
        <p:cNvGrpSpPr/>
        <p:nvPr/>
      </p:nvGrpSpPr>
      <p:grpSpPr>
        <a:xfrm>
          <a:off x="0" y="0"/>
          <a:ext cx="0" cy="0"/>
          <a:chOff x="0" y="0"/>
          <a:chExt cx="0" cy="0"/>
        </a:xfrm>
      </p:grpSpPr>
      <p:sp>
        <p:nvSpPr>
          <p:cNvPr id="278" name="Google Shape;278;p69"/>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9" name="Google Shape;279;p69"/>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69"/>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6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83" name="Google Shape;283;p69"/>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4" name="Google Shape;284;p69"/>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85" name="Google Shape;285;p69"/>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286" name="Google Shape;286;p69"/>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287"/>
        <p:cNvGrpSpPr/>
        <p:nvPr/>
      </p:nvGrpSpPr>
      <p:grpSpPr>
        <a:xfrm>
          <a:off x="0" y="0"/>
          <a:ext cx="0" cy="0"/>
          <a:chOff x="0" y="0"/>
          <a:chExt cx="0" cy="0"/>
        </a:xfrm>
      </p:grpSpPr>
      <p:sp>
        <p:nvSpPr>
          <p:cNvPr id="288" name="Google Shape;288;p70"/>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70"/>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0" name="Google Shape;290;p7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p7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92" name="Google Shape;292;p70"/>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293" name="Google Shape;293;p7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294" name="Google Shape;294;p70"/>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70"/>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6" name="Google Shape;296;p70"/>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70"/>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298" name="Google Shape;298;p70"/>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299"/>
        <p:cNvGrpSpPr/>
        <p:nvPr/>
      </p:nvGrpSpPr>
      <p:grpSpPr>
        <a:xfrm>
          <a:off x="0" y="0"/>
          <a:ext cx="0" cy="0"/>
          <a:chOff x="0" y="0"/>
          <a:chExt cx="0" cy="0"/>
        </a:xfrm>
      </p:grpSpPr>
      <p:sp>
        <p:nvSpPr>
          <p:cNvPr id="300" name="Google Shape;300;p71"/>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p71"/>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7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7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04" name="Google Shape;304;p71"/>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05" name="Google Shape;305;p7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306" name="Google Shape;306;p71"/>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71"/>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8" name="Google Shape;308;p71"/>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71"/>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10" name="Google Shape;310;p71"/>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1_Title and Content Two columns long_lt blue">
    <p:spTree>
      <p:nvGrpSpPr>
        <p:cNvPr id="1" name="Shape 37"/>
        <p:cNvGrpSpPr/>
        <p:nvPr/>
      </p:nvGrpSpPr>
      <p:grpSpPr>
        <a:xfrm>
          <a:off x="0" y="0"/>
          <a:ext cx="0" cy="0"/>
          <a:chOff x="0" y="0"/>
          <a:chExt cx="0" cy="0"/>
        </a:xfrm>
      </p:grpSpPr>
      <p:sp>
        <p:nvSpPr>
          <p:cNvPr id="38" name="Google Shape;38;p36"/>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6"/>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6"/>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2" name="Google Shape;42;p36"/>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6"/>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44" name="Google Shape;44;p3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5" name="Google Shape;45;p36"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6" name="Google Shape;46;p36"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311"/>
        <p:cNvGrpSpPr/>
        <p:nvPr/>
      </p:nvGrpSpPr>
      <p:grpSpPr>
        <a:xfrm>
          <a:off x="0" y="0"/>
          <a:ext cx="0" cy="0"/>
          <a:chOff x="0" y="0"/>
          <a:chExt cx="0" cy="0"/>
        </a:xfrm>
      </p:grpSpPr>
      <p:sp>
        <p:nvSpPr>
          <p:cNvPr id="312" name="Google Shape;312;p72"/>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3" name="Google Shape;313;p72"/>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72"/>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7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p7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17" name="Google Shape;317;p72"/>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8" name="Google Shape;318;p72"/>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19" name="Google Shape;319;p7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20" name="Google Shape;320;p72"/>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321"/>
        <p:cNvGrpSpPr/>
        <p:nvPr/>
      </p:nvGrpSpPr>
      <p:grpSpPr>
        <a:xfrm>
          <a:off x="0" y="0"/>
          <a:ext cx="0" cy="0"/>
          <a:chOff x="0" y="0"/>
          <a:chExt cx="0" cy="0"/>
        </a:xfrm>
      </p:grpSpPr>
      <p:sp>
        <p:nvSpPr>
          <p:cNvPr id="322" name="Google Shape;322;p73"/>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3" name="Google Shape;323;p73"/>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73"/>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6" name="Google Shape;326;p7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7" name="Google Shape;327;p73"/>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3"/>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9" name="Google Shape;329;p73"/>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0" name="Google Shape;330;p73"/>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331" name="Google Shape;331;p73"/>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_light blue">
  <p:cSld name="Section Header_light blue">
    <p:bg>
      <p:bgPr>
        <a:solidFill>
          <a:srgbClr val="DDEFF9"/>
        </a:solidFill>
        <a:effectLst/>
      </p:bgPr>
    </p:bg>
    <p:spTree>
      <p:nvGrpSpPr>
        <p:cNvPr id="1" name="Shape 337"/>
        <p:cNvGrpSpPr/>
        <p:nvPr/>
      </p:nvGrpSpPr>
      <p:grpSpPr>
        <a:xfrm>
          <a:off x="0" y="0"/>
          <a:ext cx="0" cy="0"/>
          <a:chOff x="0" y="0"/>
          <a:chExt cx="0" cy="0"/>
        </a:xfrm>
      </p:grpSpPr>
      <p:sp>
        <p:nvSpPr>
          <p:cNvPr id="338" name="Google Shape;338;g2b34cda5531_2_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g2b34cda5531_2_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g2b34cda5531_2_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u="none" strike="noStrike" cap="none">
                <a:solidFill>
                  <a:srgbClr val="00205C"/>
                </a:solidFill>
                <a:latin typeface="Calibri"/>
                <a:ea typeface="Calibri"/>
                <a:cs typeface="Calibri"/>
                <a:sym typeface="Calibri"/>
              </a:defRPr>
            </a:lvl1pPr>
            <a:lvl2pPr marL="0" lvl="1" indent="0" algn="r">
              <a:spcBef>
                <a:spcPts val="0"/>
              </a:spcBef>
              <a:buNone/>
              <a:defRPr sz="900" b="0" i="0" u="none" strike="noStrike" cap="none">
                <a:solidFill>
                  <a:srgbClr val="00205C"/>
                </a:solidFill>
                <a:latin typeface="Calibri"/>
                <a:ea typeface="Calibri"/>
                <a:cs typeface="Calibri"/>
                <a:sym typeface="Calibri"/>
              </a:defRPr>
            </a:lvl2pPr>
            <a:lvl3pPr marL="0" lvl="2" indent="0" algn="r">
              <a:spcBef>
                <a:spcPts val="0"/>
              </a:spcBef>
              <a:buNone/>
              <a:defRPr sz="900" b="0" i="0" u="none" strike="noStrike" cap="none">
                <a:solidFill>
                  <a:srgbClr val="00205C"/>
                </a:solidFill>
                <a:latin typeface="Calibri"/>
                <a:ea typeface="Calibri"/>
                <a:cs typeface="Calibri"/>
                <a:sym typeface="Calibri"/>
              </a:defRPr>
            </a:lvl3pPr>
            <a:lvl4pPr marL="0" lvl="3" indent="0" algn="r">
              <a:spcBef>
                <a:spcPts val="0"/>
              </a:spcBef>
              <a:buNone/>
              <a:defRPr sz="900" b="0" i="0" u="none" strike="noStrike" cap="none">
                <a:solidFill>
                  <a:srgbClr val="00205C"/>
                </a:solidFill>
                <a:latin typeface="Calibri"/>
                <a:ea typeface="Calibri"/>
                <a:cs typeface="Calibri"/>
                <a:sym typeface="Calibri"/>
              </a:defRPr>
            </a:lvl4pPr>
            <a:lvl5pPr marL="0" lvl="4" indent="0" algn="r">
              <a:spcBef>
                <a:spcPts val="0"/>
              </a:spcBef>
              <a:buNone/>
              <a:defRPr sz="900" b="0" i="0" u="none" strike="noStrike" cap="none">
                <a:solidFill>
                  <a:srgbClr val="00205C"/>
                </a:solidFill>
                <a:latin typeface="Calibri"/>
                <a:ea typeface="Calibri"/>
                <a:cs typeface="Calibri"/>
                <a:sym typeface="Calibri"/>
              </a:defRPr>
            </a:lvl5pPr>
            <a:lvl6pPr marL="0" lvl="5" indent="0" algn="r">
              <a:spcBef>
                <a:spcPts val="0"/>
              </a:spcBef>
              <a:buNone/>
              <a:defRPr sz="900" b="0" i="0" u="none" strike="noStrike" cap="none">
                <a:solidFill>
                  <a:srgbClr val="00205C"/>
                </a:solidFill>
                <a:latin typeface="Calibri"/>
                <a:ea typeface="Calibri"/>
                <a:cs typeface="Calibri"/>
                <a:sym typeface="Calibri"/>
              </a:defRPr>
            </a:lvl6pPr>
            <a:lvl7pPr marL="0" lvl="6" indent="0" algn="r">
              <a:spcBef>
                <a:spcPts val="0"/>
              </a:spcBef>
              <a:buNone/>
              <a:defRPr sz="900" b="0" i="0" u="none" strike="noStrike" cap="none">
                <a:solidFill>
                  <a:srgbClr val="00205C"/>
                </a:solidFill>
                <a:latin typeface="Calibri"/>
                <a:ea typeface="Calibri"/>
                <a:cs typeface="Calibri"/>
                <a:sym typeface="Calibri"/>
              </a:defRPr>
            </a:lvl7pPr>
            <a:lvl8pPr marL="0" lvl="7" indent="0" algn="r">
              <a:spcBef>
                <a:spcPts val="0"/>
              </a:spcBef>
              <a:buNone/>
              <a:defRPr sz="900" b="0" i="0" u="none" strike="noStrike" cap="none">
                <a:solidFill>
                  <a:srgbClr val="00205C"/>
                </a:solidFill>
                <a:latin typeface="Calibri"/>
                <a:ea typeface="Calibri"/>
                <a:cs typeface="Calibri"/>
                <a:sym typeface="Calibri"/>
              </a:defRPr>
            </a:lvl8pPr>
            <a:lvl9pPr marL="0" lvl="8" indent="0" algn="r">
              <a:spcBef>
                <a:spcPts val="0"/>
              </a:spcBef>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41" name="Google Shape;341;g2b34cda5531_2_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42" name="Google Shape;342;g2b34cda5531_2_5"/>
          <p:cNvPicPr preferRelativeResize="0"/>
          <p:nvPr/>
        </p:nvPicPr>
        <p:blipFill rotWithShape="1">
          <a:blip r:embed="rId2">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graphic" type="objTx">
  <p:cSld name="OBJECT_WITH_CAPTION_TEXT">
    <p:spTree>
      <p:nvGrpSpPr>
        <p:cNvPr id="1" name="Shape 343"/>
        <p:cNvGrpSpPr/>
        <p:nvPr/>
      </p:nvGrpSpPr>
      <p:grpSpPr>
        <a:xfrm>
          <a:off x="0" y="0"/>
          <a:ext cx="0" cy="0"/>
          <a:chOff x="0" y="0"/>
          <a:chExt cx="0" cy="0"/>
        </a:xfrm>
      </p:grpSpPr>
      <p:sp>
        <p:nvSpPr>
          <p:cNvPr id="344" name="Google Shape;344;g2b34cda5531_2_11"/>
          <p:cNvSpPr/>
          <p:nvPr/>
        </p:nvSpPr>
        <p:spPr>
          <a:xfrm>
            <a:off x="4259484" y="0"/>
            <a:ext cx="7932516" cy="6858000"/>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g2b34cda5531_2_11"/>
          <p:cNvSpPr txBox="1">
            <a:spLocks noGrp="1"/>
          </p:cNvSpPr>
          <p:nvPr>
            <p:ph type="title"/>
          </p:nvPr>
        </p:nvSpPr>
        <p:spPr>
          <a:xfrm>
            <a:off x="460435" y="685800"/>
            <a:ext cx="3335388" cy="8397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g2b34cda5531_2_11"/>
          <p:cNvSpPr txBox="1">
            <a:spLocks noGrp="1"/>
          </p:cNvSpPr>
          <p:nvPr>
            <p:ph type="body" idx="1"/>
          </p:nvPr>
        </p:nvSpPr>
        <p:spPr>
          <a:xfrm>
            <a:off x="5183188" y="987425"/>
            <a:ext cx="6172200" cy="4873625"/>
          </a:xfrm>
          <a:prstGeom prst="rect">
            <a:avLst/>
          </a:prstGeom>
          <a:noFill/>
          <a:ln>
            <a:noFill/>
          </a:ln>
        </p:spPr>
        <p:txBody>
          <a:bodyPr spcFirstLastPara="1" wrap="square" lIns="0" tIns="0" rIns="0" bIns="0" anchor="t" anchorCtr="0">
            <a:normAutofit/>
          </a:bodyPr>
          <a:lstStyle>
            <a:lvl1pPr marL="457200" lvl="0" indent="-431800" algn="l">
              <a:lnSpc>
                <a:spcPct val="100000"/>
              </a:lnSpc>
              <a:spcBef>
                <a:spcPts val="1000"/>
              </a:spcBef>
              <a:spcAft>
                <a:spcPts val="0"/>
              </a:spcAft>
              <a:buClr>
                <a:schemeClr val="dk1"/>
              </a:buClr>
              <a:buSzPts val="3200"/>
              <a:buChar char="•"/>
              <a:defRPr sz="3200"/>
            </a:lvl1pPr>
            <a:lvl2pPr marL="914400" lvl="1" indent="-406400" algn="l">
              <a:lnSpc>
                <a:spcPct val="100000"/>
              </a:lnSpc>
              <a:spcBef>
                <a:spcPts val="500"/>
              </a:spcBef>
              <a:spcAft>
                <a:spcPts val="0"/>
              </a:spcAft>
              <a:buClr>
                <a:schemeClr val="dk1"/>
              </a:buClr>
              <a:buSzPts val="2800"/>
              <a:buChar char="•"/>
              <a:defRPr sz="2800"/>
            </a:lvl2pPr>
            <a:lvl3pPr marL="1371600" lvl="2" indent="-381000" algn="l">
              <a:lnSpc>
                <a:spcPct val="100000"/>
              </a:lnSpc>
              <a:spcBef>
                <a:spcPts val="500"/>
              </a:spcBef>
              <a:spcAft>
                <a:spcPts val="0"/>
              </a:spcAft>
              <a:buClr>
                <a:schemeClr val="dk1"/>
              </a:buClr>
              <a:buSzPts val="2400"/>
              <a:buChar char="•"/>
              <a:defRPr sz="2400"/>
            </a:lvl3pPr>
            <a:lvl4pPr marL="1828800" lvl="3" indent="-355600" algn="l">
              <a:lnSpc>
                <a:spcPct val="100000"/>
              </a:lnSpc>
              <a:spcBef>
                <a:spcPts val="500"/>
              </a:spcBef>
              <a:spcAft>
                <a:spcPts val="0"/>
              </a:spcAft>
              <a:buClr>
                <a:schemeClr val="dk1"/>
              </a:buClr>
              <a:buSzPts val="2000"/>
              <a:buChar char="•"/>
              <a:defRPr sz="2000"/>
            </a:lvl4pPr>
            <a:lvl5pPr marL="2286000" lvl="4" indent="-355600" algn="l">
              <a:lnSpc>
                <a:spcPct val="10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7" name="Google Shape;347;g2b34cda5531_2_11"/>
          <p:cNvSpPr txBox="1">
            <a:spLocks noGrp="1"/>
          </p:cNvSpPr>
          <p:nvPr>
            <p:ph type="body" idx="2"/>
          </p:nvPr>
        </p:nvSpPr>
        <p:spPr>
          <a:xfrm>
            <a:off x="457200" y="1828801"/>
            <a:ext cx="3335388" cy="3952232"/>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400"/>
              <a:buFont typeface="Calibri"/>
              <a:buNone/>
              <a:defRPr sz="1400"/>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48" name="Google Shape;348;g2b34cda5531_2_1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g2b34cda5531_2_1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0" name="Google Shape;350;g2b34cda5531_2_11"/>
          <p:cNvCxnSpPr/>
          <p:nvPr/>
        </p:nvCxnSpPr>
        <p:spPr>
          <a:xfrm>
            <a:off x="457200" y="457200"/>
            <a:ext cx="3338623" cy="0"/>
          </a:xfrm>
          <a:prstGeom prst="straightConnector1">
            <a:avLst/>
          </a:prstGeom>
          <a:noFill/>
          <a:ln w="19050" cap="flat" cmpd="sng">
            <a:solidFill>
              <a:srgbClr val="00205C"/>
            </a:solidFill>
            <a:prstDash val="solid"/>
            <a:miter lim="800000"/>
            <a:headEnd type="none" w="sm" len="sm"/>
            <a:tailEnd type="none" w="sm" len="sm"/>
          </a:ln>
        </p:spPr>
      </p:cxnSp>
      <p:pic>
        <p:nvPicPr>
          <p:cNvPr id="351" name="Google Shape;351;g2b34cda5531_2_1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52" name="Google Shape;352;g2b34cda5531_2_11"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_light blue" type="obj">
  <p:cSld name="OBJECT">
    <p:spTree>
      <p:nvGrpSpPr>
        <p:cNvPr id="1" name="Shape 353"/>
        <p:cNvGrpSpPr/>
        <p:nvPr/>
      </p:nvGrpSpPr>
      <p:grpSpPr>
        <a:xfrm>
          <a:off x="0" y="0"/>
          <a:ext cx="0" cy="0"/>
          <a:chOff x="0" y="0"/>
          <a:chExt cx="0" cy="0"/>
        </a:xfrm>
      </p:grpSpPr>
      <p:sp>
        <p:nvSpPr>
          <p:cNvPr id="354" name="Google Shape;354;g2b34cda5531_2_21"/>
          <p:cNvSpPr txBox="1">
            <a:spLocks noGrp="1"/>
          </p:cNvSpPr>
          <p:nvPr>
            <p:ph type="title"/>
          </p:nvPr>
        </p:nvSpPr>
        <p:spPr>
          <a:xfrm>
            <a:off x="457200" y="685800"/>
            <a:ext cx="45720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5" name="Google Shape;355;g2b34cda5531_2_21"/>
          <p:cNvSpPr txBox="1">
            <a:spLocks noGrp="1"/>
          </p:cNvSpPr>
          <p:nvPr>
            <p:ph type="body" idx="1"/>
          </p:nvPr>
        </p:nvSpPr>
        <p:spPr>
          <a:xfrm>
            <a:off x="457200" y="1825625"/>
            <a:ext cx="4572000" cy="388429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a:lvl1pPr>
            <a:lvl2pPr marL="914400" lvl="1" indent="-228600" algn="l">
              <a:lnSpc>
                <a:spcPct val="100000"/>
              </a:lnSpc>
              <a:spcBef>
                <a:spcPts val="0"/>
              </a:spcBef>
              <a:spcAft>
                <a:spcPts val="0"/>
              </a:spcAft>
              <a:buClr>
                <a:schemeClr val="dk1"/>
              </a:buClr>
              <a:buSzPts val="1400"/>
              <a:buNone/>
              <a:defRPr/>
            </a:lvl2pPr>
            <a:lvl3pPr marL="1371600" lvl="2" indent="-228600" algn="l">
              <a:lnSpc>
                <a:spcPct val="100000"/>
              </a:lnSpc>
              <a:spcBef>
                <a:spcPts val="0"/>
              </a:spcBef>
              <a:spcAft>
                <a:spcPts val="0"/>
              </a:spcAft>
              <a:buClr>
                <a:schemeClr val="dk1"/>
              </a:buClr>
              <a:buSzPts val="1400"/>
              <a:buNone/>
              <a:defRPr/>
            </a:lvl3pPr>
            <a:lvl4pPr marL="1828800" lvl="3" indent="-228600" algn="l">
              <a:lnSpc>
                <a:spcPct val="100000"/>
              </a:lnSpc>
              <a:spcBef>
                <a:spcPts val="0"/>
              </a:spcBef>
              <a:spcAft>
                <a:spcPts val="0"/>
              </a:spcAft>
              <a:buClr>
                <a:schemeClr val="dk1"/>
              </a:buClr>
              <a:buSzPts val="1400"/>
              <a:buNone/>
              <a:defRPr/>
            </a:lvl4pPr>
            <a:lvl5pPr marL="2286000" lvl="4" indent="-228600" algn="l">
              <a:lnSpc>
                <a:spcPct val="100000"/>
              </a:lnSpc>
              <a:spcBef>
                <a:spcPts val="0"/>
              </a:spcBef>
              <a:spcAft>
                <a:spcPts val="0"/>
              </a:spcAft>
              <a:buClr>
                <a:schemeClr val="dk1"/>
              </a:buClr>
              <a:buSzPts val="14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g2b34cda5531_2_2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57" name="Google Shape;357;g2b34cda5531_2_2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58" name="Google Shape;358;g2b34cda5531_2_2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59" name="Google Shape;359;g2b34cda5531_2_21"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1_Title and Content Two columns long_lt blue">
    <p:spTree>
      <p:nvGrpSpPr>
        <p:cNvPr id="1" name="Shape 360"/>
        <p:cNvGrpSpPr/>
        <p:nvPr/>
      </p:nvGrpSpPr>
      <p:grpSpPr>
        <a:xfrm>
          <a:off x="0" y="0"/>
          <a:ext cx="0" cy="0"/>
          <a:chOff x="0" y="0"/>
          <a:chExt cx="0" cy="0"/>
        </a:xfrm>
      </p:grpSpPr>
      <p:sp>
        <p:nvSpPr>
          <p:cNvPr id="361" name="Google Shape;361;g2b34cda5531_2_2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2" name="Google Shape;362;g2b34cda5531_2_28"/>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g2b34cda5531_2_28"/>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4" name="Google Shape;364;g2b34cda5531_2_2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1pPr>
            <a:lvl2pPr marL="0" marR="0" lvl="1"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2pPr>
            <a:lvl3pPr marL="0" marR="0" lvl="2"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3pPr>
            <a:lvl4pPr marL="0" marR="0" lvl="3"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4pPr>
            <a:lvl5pPr marL="0" marR="0" lvl="4"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5pPr>
            <a:lvl6pPr marL="0" marR="0" lvl="5"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6pPr>
            <a:lvl7pPr marL="0" marR="0" lvl="6"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7pPr>
            <a:lvl8pPr marL="0" marR="0" lvl="7"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8pPr>
            <a:lvl9pPr marL="0" marR="0" lvl="8" indent="0" algn="r">
              <a:spcBef>
                <a:spcPts val="0"/>
              </a:spcBef>
              <a:spcAft>
                <a:spcPts val="0"/>
              </a:spcAft>
              <a:buClr>
                <a:srgbClr val="00205C"/>
              </a:buClr>
              <a:buSzPts val="900"/>
              <a:buFont typeface="Calibri"/>
              <a:buNone/>
              <a:defRPr sz="900" b="0" i="0" u="none" strike="noStrike" cap="none">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65" name="Google Shape;365;g2b34cda5531_2_28"/>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6" name="Google Shape;366;g2b34cda5531_2_28"/>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367" name="Google Shape;367;g2b34cda5531_2_2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68" name="Google Shape;368;g2b34cda5531_2_28"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69" name="Google Shape;369;g2b34cda5531_2_28"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70"/>
        <p:cNvGrpSpPr/>
        <p:nvPr/>
      </p:nvGrpSpPr>
      <p:grpSpPr>
        <a:xfrm>
          <a:off x="0" y="0"/>
          <a:ext cx="0" cy="0"/>
          <a:chOff x="0" y="0"/>
          <a:chExt cx="0" cy="0"/>
        </a:xfrm>
      </p:grpSpPr>
      <p:sp>
        <p:nvSpPr>
          <p:cNvPr id="371" name="Google Shape;371;g2b34cda5531_2_3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g2b34cda5531_2_38"/>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g2b34cda5531_2_3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g2b34cda5531_2_3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75" name="Google Shape;375;g2b34cda5531_2_3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376" name="Google Shape;376;g2b34cda5531_2_38"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77" name="Google Shape;377;g2b34cda5531_2_38"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378"/>
        <p:cNvGrpSpPr/>
        <p:nvPr/>
      </p:nvGrpSpPr>
      <p:grpSpPr>
        <a:xfrm>
          <a:off x="0" y="0"/>
          <a:ext cx="0" cy="0"/>
          <a:chOff x="0" y="0"/>
          <a:chExt cx="0" cy="0"/>
        </a:xfrm>
      </p:grpSpPr>
      <p:sp>
        <p:nvSpPr>
          <p:cNvPr id="379" name="Google Shape;379;g2b34cda5531_2_46"/>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0" name="Google Shape;380;g2b34cda5531_2_4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1" name="Google Shape;381;g2b34cda5531_2_4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82" name="Google Shape;382;g2b34cda5531_2_4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383" name="Google Shape;383;g2b34cda5531_2_46"/>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84" name="Google Shape;384;g2b34cda5531_2_46"/>
          <p:cNvPicPr preferRelativeResize="0"/>
          <p:nvPr/>
        </p:nvPicPr>
        <p:blipFill rotWithShape="1">
          <a:blip r:embed="rId2">
            <a:alphaModFix/>
          </a:blip>
          <a:srcRect/>
          <a:stretch/>
        </p:blipFill>
        <p:spPr>
          <a:xfrm>
            <a:off x="744393" y="5746305"/>
            <a:ext cx="2069383" cy="851788"/>
          </a:xfrm>
          <a:prstGeom prst="rect">
            <a:avLst/>
          </a:prstGeom>
          <a:noFill/>
          <a:ln>
            <a:noFill/>
          </a:ln>
        </p:spPr>
      </p:pic>
      <p:pic>
        <p:nvPicPr>
          <p:cNvPr id="385" name="Google Shape;385;g2b34cda5531_2_46"/>
          <p:cNvPicPr preferRelativeResize="0"/>
          <p:nvPr/>
        </p:nvPicPr>
        <p:blipFill rotWithShape="1">
          <a:blip r:embed="rId3">
            <a:alphaModFix/>
          </a:blip>
          <a:srcRect l="3588" r="1908" b="150"/>
          <a:stretch/>
        </p:blipFill>
        <p:spPr>
          <a:xfrm>
            <a:off x="2997366" y="5769935"/>
            <a:ext cx="834722" cy="804528"/>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6"/>
        <p:cNvGrpSpPr/>
        <p:nvPr/>
      </p:nvGrpSpPr>
      <p:grpSpPr>
        <a:xfrm>
          <a:off x="0" y="0"/>
          <a:ext cx="0" cy="0"/>
          <a:chOff x="0" y="0"/>
          <a:chExt cx="0" cy="0"/>
        </a:xfrm>
      </p:grpSpPr>
      <p:sp>
        <p:nvSpPr>
          <p:cNvPr id="387" name="Google Shape;387;g2b34cda5531_2_54"/>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g2b34cda5531_2_54"/>
          <p:cNvSpPr>
            <a:spLocks noGrp="1"/>
          </p:cNvSpPr>
          <p:nvPr>
            <p:ph type="pic" idx="2"/>
          </p:nvPr>
        </p:nvSpPr>
        <p:spPr>
          <a:xfrm>
            <a:off x="4267200" y="0"/>
            <a:ext cx="7924800" cy="6858000"/>
          </a:xfrm>
          <a:prstGeom prst="rect">
            <a:avLst/>
          </a:prstGeom>
          <a:noFill/>
          <a:ln>
            <a:noFill/>
          </a:ln>
        </p:spPr>
      </p:sp>
      <p:sp>
        <p:nvSpPr>
          <p:cNvPr id="389" name="Google Shape;389;g2b34cda5531_2_54"/>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330200" algn="l">
              <a:lnSpc>
                <a:spcPct val="100000"/>
              </a:lnSpc>
              <a:spcBef>
                <a:spcPts val="1600"/>
              </a:spcBef>
              <a:spcAft>
                <a:spcPts val="0"/>
              </a:spcAft>
              <a:buClr>
                <a:schemeClr val="dk1"/>
              </a:buClr>
              <a:buSzPts val="1600"/>
              <a:buFont typeface="Arial"/>
              <a:buChar char="•"/>
              <a:defRPr sz="16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0" name="Google Shape;390;g2b34cda5531_2_5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g2b34cda5531_2_5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2" name="Google Shape;392;g2b34cda5531_2_54"/>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393" name="Google Shape;393;g2b34cda5531_2_54"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394" name="Google Shape;394;g2b34cda5531_2_54"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395"/>
        <p:cNvGrpSpPr/>
        <p:nvPr/>
      </p:nvGrpSpPr>
      <p:grpSpPr>
        <a:xfrm>
          <a:off x="0" y="0"/>
          <a:ext cx="0" cy="0"/>
          <a:chOff x="0" y="0"/>
          <a:chExt cx="0" cy="0"/>
        </a:xfrm>
      </p:grpSpPr>
      <p:sp>
        <p:nvSpPr>
          <p:cNvPr id="396" name="Google Shape;396;g2b34cda5531_2_6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7" name="Google Shape;397;g2b34cda5531_2_63"/>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8" name="Google Shape;398;g2b34cda5531_2_6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399" name="Google Shape;399;g2b34cda5531_2_6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400" name="Google Shape;400;g2b34cda5531_2_63"/>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1" name="Google Shape;401;g2b34cda5531_2_63"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02" name="Google Shape;402;g2b34cda5531_2_63"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7"/>
        <p:cNvGrpSpPr/>
        <p:nvPr/>
      </p:nvGrpSpPr>
      <p:grpSpPr>
        <a:xfrm>
          <a:off x="0" y="0"/>
          <a:ext cx="0" cy="0"/>
          <a:chOff x="0" y="0"/>
          <a:chExt cx="0" cy="0"/>
        </a:xfrm>
      </p:grpSpPr>
      <p:sp>
        <p:nvSpPr>
          <p:cNvPr id="48" name="Google Shape;48;p3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7"/>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 name="Google Shape;52;p3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3" name="Google Shape;53;p37"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54" name="Google Shape;54;p37"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403"/>
        <p:cNvGrpSpPr/>
        <p:nvPr/>
      </p:nvGrpSpPr>
      <p:grpSpPr>
        <a:xfrm>
          <a:off x="0" y="0"/>
          <a:ext cx="0" cy="0"/>
          <a:chOff x="0" y="0"/>
          <a:chExt cx="0" cy="0"/>
        </a:xfrm>
      </p:grpSpPr>
      <p:sp>
        <p:nvSpPr>
          <p:cNvPr id="404" name="Google Shape;404;g2b34cda5531_2_71"/>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5" name="Google Shape;405;g2b34cda5531_2_71"/>
          <p:cNvSpPr>
            <a:spLocks noGrp="1"/>
          </p:cNvSpPr>
          <p:nvPr>
            <p:ph type="pic" idx="2"/>
          </p:nvPr>
        </p:nvSpPr>
        <p:spPr>
          <a:xfrm>
            <a:off x="4267200" y="0"/>
            <a:ext cx="7924800" cy="6858000"/>
          </a:xfrm>
          <a:prstGeom prst="rect">
            <a:avLst/>
          </a:prstGeom>
          <a:noFill/>
          <a:ln>
            <a:noFill/>
          </a:ln>
        </p:spPr>
      </p:sp>
      <p:sp>
        <p:nvSpPr>
          <p:cNvPr id="406" name="Google Shape;406;g2b34cda5531_2_71"/>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07" name="Google Shape;407;g2b34cda5531_2_7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g2b34cda5531_2_7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09" name="Google Shape;409;g2b34cda5531_2_71"/>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410" name="Google Shape;410;g2b34cda5531_2_7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411" name="Google Shape;411;g2b34cda5531_2_71"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End page_navy background" type="title">
  <p:cSld name="TITLE">
    <p:bg>
      <p:bgPr>
        <a:solidFill>
          <a:srgbClr val="00205C"/>
        </a:solidFill>
        <a:effectLst/>
      </p:bgPr>
    </p:bg>
    <p:spTree>
      <p:nvGrpSpPr>
        <p:cNvPr id="1" name="Shape 412"/>
        <p:cNvGrpSpPr/>
        <p:nvPr/>
      </p:nvGrpSpPr>
      <p:grpSpPr>
        <a:xfrm>
          <a:off x="0" y="0"/>
          <a:ext cx="0" cy="0"/>
          <a:chOff x="0" y="0"/>
          <a:chExt cx="0" cy="0"/>
        </a:xfrm>
      </p:grpSpPr>
      <p:sp>
        <p:nvSpPr>
          <p:cNvPr id="413" name="Google Shape;413;g2b34cda5531_2_80"/>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800"/>
              <a:buFont typeface="Calibri"/>
              <a:buNone/>
              <a:defRPr sz="48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4" name="Google Shape;414;g2b34cda5531_2_80"/>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1600"/>
              <a:buNone/>
              <a:defRPr sz="16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15" name="Google Shape;415;g2b34cda5531_2_8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16" name="Google Shape;416;g2b34cda5531_2_80"/>
          <p:cNvPicPr preferRelativeResize="0"/>
          <p:nvPr/>
        </p:nvPicPr>
        <p:blipFill rotWithShape="1">
          <a:blip r:embed="rId2">
            <a:alphaModFix/>
          </a:blip>
          <a:srcRect/>
          <a:stretch/>
        </p:blipFill>
        <p:spPr>
          <a:xfrm>
            <a:off x="744393" y="5746305"/>
            <a:ext cx="2069383" cy="851788"/>
          </a:xfrm>
          <a:prstGeom prst="rect">
            <a:avLst/>
          </a:prstGeom>
          <a:noFill/>
          <a:ln>
            <a:noFill/>
          </a:ln>
        </p:spPr>
      </p:pic>
      <p:pic>
        <p:nvPicPr>
          <p:cNvPr id="417" name="Google Shape;417;g2b34cda5531_2_80"/>
          <p:cNvPicPr preferRelativeResize="0"/>
          <p:nvPr/>
        </p:nvPicPr>
        <p:blipFill rotWithShape="1">
          <a:blip r:embed="rId3">
            <a:alphaModFix/>
          </a:blip>
          <a:srcRect l="3588" r="1908" b="150"/>
          <a:stretch/>
        </p:blipFill>
        <p:spPr>
          <a:xfrm>
            <a:off x="2997366" y="5769935"/>
            <a:ext cx="834722" cy="80452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_navy background">
  <p:cSld name="Title Slide_navy background">
    <p:bg>
      <p:bgPr>
        <a:solidFill>
          <a:srgbClr val="00205C"/>
        </a:solidFill>
        <a:effectLst/>
      </p:bgPr>
    </p:bg>
    <p:spTree>
      <p:nvGrpSpPr>
        <p:cNvPr id="1" name="Shape 418"/>
        <p:cNvGrpSpPr/>
        <p:nvPr/>
      </p:nvGrpSpPr>
      <p:grpSpPr>
        <a:xfrm>
          <a:off x="0" y="0"/>
          <a:ext cx="0" cy="0"/>
          <a:chOff x="0" y="0"/>
          <a:chExt cx="0" cy="0"/>
        </a:xfrm>
      </p:grpSpPr>
      <p:sp>
        <p:nvSpPr>
          <p:cNvPr id="419" name="Google Shape;419;g2b34cda5531_2_86"/>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g2b34cda5531_2_86"/>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21" name="Google Shape;421;g2b34cda5531_2_8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22" name="Google Shape;422;g2b34cda5531_2_86"/>
          <p:cNvPicPr preferRelativeResize="0"/>
          <p:nvPr/>
        </p:nvPicPr>
        <p:blipFill rotWithShape="1">
          <a:blip r:embed="rId2">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_navy with pattern background">
  <p:cSld name="Title Slide_navy with pattern background">
    <p:bg>
      <p:bgPr>
        <a:solidFill>
          <a:srgbClr val="00205C"/>
        </a:solidFill>
        <a:effectLst/>
      </p:bgPr>
    </p:bg>
    <p:spTree>
      <p:nvGrpSpPr>
        <p:cNvPr id="1" name="Shape 423"/>
        <p:cNvGrpSpPr/>
        <p:nvPr/>
      </p:nvGrpSpPr>
      <p:grpSpPr>
        <a:xfrm>
          <a:off x="0" y="0"/>
          <a:ext cx="0" cy="0"/>
          <a:chOff x="0" y="0"/>
          <a:chExt cx="0" cy="0"/>
        </a:xfrm>
      </p:grpSpPr>
      <p:pic>
        <p:nvPicPr>
          <p:cNvPr id="424" name="Google Shape;424;g2b34cda5531_2_91"/>
          <p:cNvPicPr preferRelativeResize="0"/>
          <p:nvPr/>
        </p:nvPicPr>
        <p:blipFill rotWithShape="1">
          <a:blip r:embed="rId2">
            <a:alphaModFix amt="52000"/>
          </a:blip>
          <a:srcRect/>
          <a:stretch/>
        </p:blipFill>
        <p:spPr>
          <a:xfrm>
            <a:off x="0" y="63736"/>
            <a:ext cx="12192000" cy="6730528"/>
          </a:xfrm>
          <a:prstGeom prst="rect">
            <a:avLst/>
          </a:prstGeom>
          <a:solidFill>
            <a:srgbClr val="00208A">
              <a:alpha val="0"/>
            </a:srgbClr>
          </a:solidFill>
          <a:ln>
            <a:noFill/>
          </a:ln>
        </p:spPr>
      </p:pic>
      <p:sp>
        <p:nvSpPr>
          <p:cNvPr id="425" name="Google Shape;425;g2b34cda5531_2_91"/>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6" name="Google Shape;426;g2b34cda5531_2_91"/>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27" name="Google Shape;427;g2b34cda5531_2_9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28" name="Google Shape;428;g2b34cda5531_2_91"/>
          <p:cNvPicPr preferRelativeResize="0"/>
          <p:nvPr/>
        </p:nvPicPr>
        <p:blipFill rotWithShape="1">
          <a:blip r:embed="rId3">
            <a:alphaModFix/>
          </a:blip>
          <a:srcRect/>
          <a:stretch/>
        </p:blipFill>
        <p:spPr>
          <a:xfrm>
            <a:off x="457201" y="5852984"/>
            <a:ext cx="2314640" cy="704736"/>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_navy + blue logo">
  <p:cSld name="Title Slide_navy + blue logo">
    <p:bg>
      <p:bgPr>
        <a:solidFill>
          <a:srgbClr val="00205C"/>
        </a:solidFill>
        <a:effectLst/>
      </p:bgPr>
    </p:bg>
    <p:spTree>
      <p:nvGrpSpPr>
        <p:cNvPr id="1" name="Shape 429"/>
        <p:cNvGrpSpPr/>
        <p:nvPr/>
      </p:nvGrpSpPr>
      <p:grpSpPr>
        <a:xfrm>
          <a:off x="0" y="0"/>
          <a:ext cx="0" cy="0"/>
          <a:chOff x="0" y="0"/>
          <a:chExt cx="0" cy="0"/>
        </a:xfrm>
      </p:grpSpPr>
      <p:sp>
        <p:nvSpPr>
          <p:cNvPr id="430" name="Google Shape;430;g2b34cda5531_2_97"/>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800"/>
              <a:buFont typeface="Calibri"/>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1" name="Google Shape;431;g2b34cda5531_2_97"/>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chemeClr val="lt1"/>
              </a:buClr>
              <a:buSzPts val="2400"/>
              <a:buNone/>
              <a:defRPr sz="24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32" name="Google Shape;432;g2b34cda5531_2_97"/>
          <p:cNvCxnSpPr/>
          <p:nvPr/>
        </p:nvCxnSpPr>
        <p:spPr>
          <a:xfrm>
            <a:off x="457200" y="457200"/>
            <a:ext cx="11277600" cy="0"/>
          </a:xfrm>
          <a:prstGeom prst="straightConnector1">
            <a:avLst/>
          </a:prstGeom>
          <a:noFill/>
          <a:ln w="19050" cap="flat" cmpd="sng">
            <a:solidFill>
              <a:srgbClr val="009ADE"/>
            </a:solidFill>
            <a:prstDash val="solid"/>
            <a:miter lim="800000"/>
            <a:headEnd type="none" w="sm" len="sm"/>
            <a:tailEnd type="none" w="sm" len="sm"/>
          </a:ln>
        </p:spPr>
      </p:cxnSp>
      <p:pic>
        <p:nvPicPr>
          <p:cNvPr id="433" name="Google Shape;433;g2b34cda5531_2_97"/>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_light blue background">
  <p:cSld name="Title Slide_light blue background">
    <p:spTree>
      <p:nvGrpSpPr>
        <p:cNvPr id="1" name="Shape 434"/>
        <p:cNvGrpSpPr/>
        <p:nvPr/>
      </p:nvGrpSpPr>
      <p:grpSpPr>
        <a:xfrm>
          <a:off x="0" y="0"/>
          <a:ext cx="0" cy="0"/>
          <a:chOff x="0" y="0"/>
          <a:chExt cx="0" cy="0"/>
        </a:xfrm>
      </p:grpSpPr>
      <p:sp>
        <p:nvSpPr>
          <p:cNvPr id="435" name="Google Shape;435;g2b34cda5531_2_102"/>
          <p:cNvSpPr/>
          <p:nvPr/>
        </p:nvSpPr>
        <p:spPr>
          <a:xfrm>
            <a:off x="0" y="0"/>
            <a:ext cx="12192000" cy="5347504"/>
          </a:xfrm>
          <a:prstGeom prst="rect">
            <a:avLst/>
          </a:prstGeom>
          <a:solidFill>
            <a:srgbClr val="DDEFF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g2b34cda5531_2_102"/>
          <p:cNvSpPr txBox="1">
            <a:spLocks noGrp="1"/>
          </p:cNvSpPr>
          <p:nvPr>
            <p:ph type="ctrTitle"/>
          </p:nvPr>
        </p:nvSpPr>
        <p:spPr>
          <a:xfrm>
            <a:off x="457200" y="685419"/>
            <a:ext cx="5638800" cy="23876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800"/>
              <a:buFont typeface="Calibri"/>
              <a:buNone/>
              <a:defRPr sz="48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7" name="Google Shape;437;g2b34cda5531_2_102"/>
          <p:cNvSpPr txBox="1">
            <a:spLocks noGrp="1"/>
          </p:cNvSpPr>
          <p:nvPr>
            <p:ph type="subTitle" idx="1"/>
          </p:nvPr>
        </p:nvSpPr>
        <p:spPr>
          <a:xfrm>
            <a:off x="457200" y="3200400"/>
            <a:ext cx="5638800" cy="1655762"/>
          </a:xfrm>
          <a:prstGeom prst="rect">
            <a:avLst/>
          </a:prstGeom>
          <a:noFill/>
          <a:ln>
            <a:noFill/>
          </a:ln>
        </p:spPr>
        <p:txBody>
          <a:bodyPr spcFirstLastPara="1" wrap="square" lIns="0" tIns="0" rIns="0" bIns="0" anchor="t" anchorCtr="0">
            <a:normAutofit/>
          </a:bodyPr>
          <a:lstStyle>
            <a:lvl1pPr lvl="0" algn="l">
              <a:lnSpc>
                <a:spcPct val="100000"/>
              </a:lnSpc>
              <a:spcBef>
                <a:spcPts val="1000"/>
              </a:spcBef>
              <a:spcAft>
                <a:spcPts val="0"/>
              </a:spcAft>
              <a:buClr>
                <a:srgbClr val="00205C"/>
              </a:buClr>
              <a:buSzPts val="2400"/>
              <a:buNone/>
              <a:defRPr sz="2400">
                <a:solidFill>
                  <a:srgbClr val="00205C"/>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38" name="Google Shape;438;g2b34cda5531_2_10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39" name="Google Shape;439;g2b34cda5531_2_102"/>
          <p:cNvPicPr preferRelativeResize="0"/>
          <p:nvPr/>
        </p:nvPicPr>
        <p:blipFill rotWithShape="1">
          <a:blip r:embed="rId2">
            <a:alphaModFix/>
          </a:blip>
          <a:srcRect/>
          <a:stretch/>
        </p:blipFill>
        <p:spPr>
          <a:xfrm>
            <a:off x="457202" y="5852984"/>
            <a:ext cx="2314637" cy="70473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_navy+blue">
  <p:cSld name="Section Header_navy+blue">
    <p:bg>
      <p:bgPr>
        <a:solidFill>
          <a:srgbClr val="00205C"/>
        </a:solidFill>
        <a:effectLst/>
      </p:bgPr>
    </p:bg>
    <p:spTree>
      <p:nvGrpSpPr>
        <p:cNvPr id="1" name="Shape 440"/>
        <p:cNvGrpSpPr/>
        <p:nvPr/>
      </p:nvGrpSpPr>
      <p:grpSpPr>
        <a:xfrm>
          <a:off x="0" y="0"/>
          <a:ext cx="0" cy="0"/>
          <a:chOff x="0" y="0"/>
          <a:chExt cx="0" cy="0"/>
        </a:xfrm>
      </p:grpSpPr>
      <p:sp>
        <p:nvSpPr>
          <p:cNvPr id="441" name="Google Shape;441;g2b34cda5531_2_10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2" name="Google Shape;442;g2b34cda5531_2_10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g2b34cda5531_2_10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44" name="Google Shape;444;g2b34cda5531_2_10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45" name="Google Shape;445;g2b34cda5531_2_108"/>
          <p:cNvPicPr preferRelativeResize="0"/>
          <p:nvPr/>
        </p:nvPicPr>
        <p:blipFill rotWithShape="1">
          <a:blip r:embed="rId2">
            <a:alphaModFix/>
          </a:blip>
          <a:srcRect/>
          <a:stretch/>
        </p:blipFill>
        <p:spPr>
          <a:xfrm>
            <a:off x="457202" y="5852984"/>
            <a:ext cx="2314637" cy="70473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_navy">
  <p:cSld name="Section Header_navy">
    <p:bg>
      <p:bgPr>
        <a:solidFill>
          <a:srgbClr val="00205C"/>
        </a:solidFill>
        <a:effectLst/>
      </p:bgPr>
    </p:bg>
    <p:spTree>
      <p:nvGrpSpPr>
        <p:cNvPr id="1" name="Shape 446"/>
        <p:cNvGrpSpPr/>
        <p:nvPr/>
      </p:nvGrpSpPr>
      <p:grpSpPr>
        <a:xfrm>
          <a:off x="0" y="0"/>
          <a:ext cx="0" cy="0"/>
          <a:chOff x="0" y="0"/>
          <a:chExt cx="0" cy="0"/>
        </a:xfrm>
      </p:grpSpPr>
      <p:sp>
        <p:nvSpPr>
          <p:cNvPr id="447" name="Google Shape;447;g2b34cda5531_2_11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4200"/>
              <a:buFont typeface="Calibri"/>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8" name="Google Shape;448;g2b34cda5531_2_11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9" name="Google Shape;449;g2b34cda5531_2_11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0" name="Google Shape;450;g2b34cda5531_2_11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51" name="Google Shape;451;g2b34cda5531_2_114"/>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_navy with bullets">
  <p:cSld name="Section Header_navy with bullets">
    <p:bg>
      <p:bgPr>
        <a:solidFill>
          <a:srgbClr val="00205C"/>
        </a:solidFill>
        <a:effectLst/>
      </p:bgPr>
    </p:bg>
    <p:spTree>
      <p:nvGrpSpPr>
        <p:cNvPr id="1" name="Shape 452"/>
        <p:cNvGrpSpPr/>
        <p:nvPr/>
      </p:nvGrpSpPr>
      <p:grpSpPr>
        <a:xfrm>
          <a:off x="0" y="0"/>
          <a:ext cx="0" cy="0"/>
          <a:chOff x="0" y="0"/>
          <a:chExt cx="0" cy="0"/>
        </a:xfrm>
      </p:grpSpPr>
      <p:sp>
        <p:nvSpPr>
          <p:cNvPr id="453" name="Google Shape;453;g2b34cda5531_2_120"/>
          <p:cNvSpPr txBox="1">
            <a:spLocks noGrp="1"/>
          </p:cNvSpPr>
          <p:nvPr>
            <p:ph type="title"/>
          </p:nvPr>
        </p:nvSpPr>
        <p:spPr>
          <a:xfrm>
            <a:off x="457200" y="685799"/>
            <a:ext cx="5638800" cy="307586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200"/>
              <a:buFont typeface="Calibri"/>
              <a:buNone/>
              <a:defRPr sz="42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4" name="Google Shape;454;g2b34cda5531_2_120"/>
          <p:cNvSpPr txBox="1">
            <a:spLocks noGrp="1"/>
          </p:cNvSpPr>
          <p:nvPr>
            <p:ph type="body" idx="1"/>
          </p:nvPr>
        </p:nvSpPr>
        <p:spPr>
          <a:xfrm>
            <a:off x="7917084" y="685800"/>
            <a:ext cx="3817716" cy="5460993"/>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g2b34cda5531_2_12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6" name="Google Shape;456;g2b34cda5531_2_12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57" name="Google Shape;457;g2b34cda5531_2_120"/>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58" name="Google Shape;458;g2b34cda5531_2_120"/>
          <p:cNvPicPr preferRelativeResize="0"/>
          <p:nvPr/>
        </p:nvPicPr>
        <p:blipFill rotWithShape="1">
          <a:blip r:embed="rId2">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_light blue+image">
  <p:cSld name="Section Header_light blue+image">
    <p:bg>
      <p:bgPr>
        <a:solidFill>
          <a:srgbClr val="DDEFF9"/>
        </a:solidFill>
        <a:effectLst/>
      </p:bgPr>
    </p:bg>
    <p:spTree>
      <p:nvGrpSpPr>
        <p:cNvPr id="1" name="Shape 459"/>
        <p:cNvGrpSpPr/>
        <p:nvPr/>
      </p:nvGrpSpPr>
      <p:grpSpPr>
        <a:xfrm>
          <a:off x="0" y="0"/>
          <a:ext cx="0" cy="0"/>
          <a:chOff x="0" y="0"/>
          <a:chExt cx="0" cy="0"/>
        </a:xfrm>
      </p:grpSpPr>
      <p:sp>
        <p:nvSpPr>
          <p:cNvPr id="460" name="Google Shape;460;g2b34cda5531_2_12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4200"/>
              <a:buFont typeface="Calibri"/>
              <a:buNone/>
              <a:defRPr sz="42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1" name="Google Shape;461;g2b34cda5531_2_12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g2b34cda5531_2_12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63" name="Google Shape;463;g2b34cda5531_2_12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464" name="Google Shape;464;g2b34cda5531_2_127" descr="A picture containing text, person&#10;&#10;Description automatically generated"/>
          <p:cNvPicPr preferRelativeResize="0"/>
          <p:nvPr/>
        </p:nvPicPr>
        <p:blipFill rotWithShape="1">
          <a:blip r:embed="rId2">
            <a:alphaModFix/>
          </a:blip>
          <a:srcRect/>
          <a:stretch/>
        </p:blipFill>
        <p:spPr>
          <a:xfrm>
            <a:off x="1089499" y="-51762"/>
            <a:ext cx="11102500" cy="6909762"/>
          </a:xfrm>
          <a:prstGeom prst="rect">
            <a:avLst/>
          </a:prstGeom>
          <a:noFill/>
          <a:ln>
            <a:noFill/>
          </a:ln>
        </p:spPr>
      </p:pic>
      <p:pic>
        <p:nvPicPr>
          <p:cNvPr id="465" name="Google Shape;465;g2b34cda5531_2_127"/>
          <p:cNvPicPr preferRelativeResize="0"/>
          <p:nvPr/>
        </p:nvPicPr>
        <p:blipFill rotWithShape="1">
          <a:blip r:embed="rId3">
            <a:alphaModFix/>
          </a:blip>
          <a:srcRect/>
          <a:stretch/>
        </p:blipFill>
        <p:spPr>
          <a:xfrm>
            <a:off x="457203" y="6000906"/>
            <a:ext cx="1828798" cy="55681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205C"/>
        </a:solidFill>
        <a:effectLst/>
      </p:bgPr>
    </p:bg>
    <p:spTree>
      <p:nvGrpSpPr>
        <p:cNvPr id="1" name="Shape 55"/>
        <p:cNvGrpSpPr/>
        <p:nvPr/>
      </p:nvGrpSpPr>
      <p:grpSpPr>
        <a:xfrm>
          <a:off x="0" y="0"/>
          <a:ext cx="0" cy="0"/>
          <a:chOff x="0" y="0"/>
          <a:chExt cx="0" cy="0"/>
        </a:xfrm>
      </p:grpSpPr>
      <p:sp>
        <p:nvSpPr>
          <p:cNvPr id="56" name="Google Shape;56;p38"/>
          <p:cNvSpPr txBox="1">
            <a:spLocks noGrp="1"/>
          </p:cNvSpPr>
          <p:nvPr>
            <p:ph type="title"/>
          </p:nvPr>
        </p:nvSpPr>
        <p:spPr>
          <a:xfrm>
            <a:off x="457200" y="1846372"/>
            <a:ext cx="9700351"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9ADE"/>
              </a:buClr>
              <a:buSzPts val="4000"/>
              <a:buFont typeface="Calibri"/>
              <a:buNone/>
              <a:defRPr sz="4000">
                <a:solidFill>
                  <a:srgbClr val="009AD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9" name="Google Shape;59;p3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60" name="Google Shape;60;p38"/>
          <p:cNvSpPr txBox="1">
            <a:spLocks noGrp="1"/>
          </p:cNvSpPr>
          <p:nvPr>
            <p:ph type="body" idx="1"/>
          </p:nvPr>
        </p:nvSpPr>
        <p:spPr>
          <a:xfrm>
            <a:off x="457200" y="4734772"/>
            <a:ext cx="9700351"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lt1"/>
              </a:buClr>
              <a:buSzPts val="1400"/>
              <a:buNone/>
              <a:defRPr b="1" i="0">
                <a:solidFill>
                  <a:schemeClr val="lt1"/>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 name="Google Shape;61;p38"/>
          <p:cNvPicPr preferRelativeResize="0"/>
          <p:nvPr/>
        </p:nvPicPr>
        <p:blipFill rotWithShape="1">
          <a:blip r:embed="rId2">
            <a:alphaModFix/>
          </a:blip>
          <a:srcRect/>
          <a:stretch/>
        </p:blipFill>
        <p:spPr>
          <a:xfrm>
            <a:off x="744393" y="5746305"/>
            <a:ext cx="2069383" cy="851788"/>
          </a:xfrm>
          <a:prstGeom prst="rect">
            <a:avLst/>
          </a:prstGeom>
          <a:noFill/>
          <a:ln>
            <a:noFill/>
          </a:ln>
        </p:spPr>
      </p:pic>
      <p:pic>
        <p:nvPicPr>
          <p:cNvPr id="62" name="Google Shape;62;p38"/>
          <p:cNvPicPr preferRelativeResize="0"/>
          <p:nvPr/>
        </p:nvPicPr>
        <p:blipFill rotWithShape="1">
          <a:blip r:embed="rId3">
            <a:alphaModFix/>
          </a:blip>
          <a:srcRect l="3588" r="1908" b="150"/>
          <a:stretch/>
        </p:blipFill>
        <p:spPr>
          <a:xfrm>
            <a:off x="2997366" y="5769935"/>
            <a:ext cx="834722" cy="804528"/>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6_Section Header_photo">
  <p:cSld name="6_Section Header_photo">
    <p:bg>
      <p:bgPr>
        <a:solidFill>
          <a:srgbClr val="00205C"/>
        </a:solidFill>
        <a:effectLst/>
      </p:bgPr>
    </p:bg>
    <p:spTree>
      <p:nvGrpSpPr>
        <p:cNvPr id="1" name="Shape 466"/>
        <p:cNvGrpSpPr/>
        <p:nvPr/>
      </p:nvGrpSpPr>
      <p:grpSpPr>
        <a:xfrm>
          <a:off x="0" y="0"/>
          <a:ext cx="0" cy="0"/>
          <a:chOff x="0" y="0"/>
          <a:chExt cx="0" cy="0"/>
        </a:xfrm>
      </p:grpSpPr>
      <p:pic>
        <p:nvPicPr>
          <p:cNvPr id="467" name="Google Shape;467;g2b34cda5531_2_134"/>
          <p:cNvPicPr preferRelativeResize="0"/>
          <p:nvPr/>
        </p:nvPicPr>
        <p:blipFill rotWithShape="1">
          <a:blip r:embed="rId2">
            <a:alphaModFix/>
          </a:blip>
          <a:srcRect/>
          <a:stretch/>
        </p:blipFill>
        <p:spPr>
          <a:xfrm>
            <a:off x="0" y="0"/>
            <a:ext cx="12192000" cy="6900530"/>
          </a:xfrm>
          <a:prstGeom prst="rect">
            <a:avLst/>
          </a:prstGeom>
          <a:noFill/>
          <a:ln>
            <a:noFill/>
          </a:ln>
        </p:spPr>
      </p:pic>
      <p:sp>
        <p:nvSpPr>
          <p:cNvPr id="468" name="Google Shape;468;g2b34cda5531_2_134"/>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9" name="Google Shape;469;g2b34cda5531_2_13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g2b34cda5531_2_13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1" name="Google Shape;471;g2b34cda5531_2_134"/>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72" name="Google Shape;472;g2b34cda5531_2_134"/>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7_Section Header_photo">
  <p:cSld name="7_Section Header_photo">
    <p:bg>
      <p:bgPr>
        <a:solidFill>
          <a:srgbClr val="00205C"/>
        </a:solidFill>
        <a:effectLst/>
      </p:bgPr>
    </p:bg>
    <p:spTree>
      <p:nvGrpSpPr>
        <p:cNvPr id="1" name="Shape 473"/>
        <p:cNvGrpSpPr/>
        <p:nvPr/>
      </p:nvGrpSpPr>
      <p:grpSpPr>
        <a:xfrm>
          <a:off x="0" y="0"/>
          <a:ext cx="0" cy="0"/>
          <a:chOff x="0" y="0"/>
          <a:chExt cx="0" cy="0"/>
        </a:xfrm>
      </p:grpSpPr>
      <p:pic>
        <p:nvPicPr>
          <p:cNvPr id="474" name="Google Shape;474;g2b34cda5531_2_14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75" name="Google Shape;475;g2b34cda5531_2_141"/>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6" name="Google Shape;476;g2b34cda5531_2_14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g2b34cda5531_2_14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78" name="Google Shape;478;g2b34cda5531_2_141"/>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79" name="Google Shape;479;g2b34cda5531_2_141"/>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8_Section Header_photo">
  <p:cSld name="8_Section Header_photo">
    <p:bg>
      <p:bgPr>
        <a:solidFill>
          <a:srgbClr val="00205C"/>
        </a:solidFill>
        <a:effectLst/>
      </p:bgPr>
    </p:bg>
    <p:spTree>
      <p:nvGrpSpPr>
        <p:cNvPr id="1" name="Shape 480"/>
        <p:cNvGrpSpPr/>
        <p:nvPr/>
      </p:nvGrpSpPr>
      <p:grpSpPr>
        <a:xfrm>
          <a:off x="0" y="0"/>
          <a:ext cx="0" cy="0"/>
          <a:chOff x="0" y="0"/>
          <a:chExt cx="0" cy="0"/>
        </a:xfrm>
      </p:grpSpPr>
      <p:pic>
        <p:nvPicPr>
          <p:cNvPr id="481" name="Google Shape;481;g2b34cda5531_2_148"/>
          <p:cNvPicPr preferRelativeResize="0"/>
          <p:nvPr/>
        </p:nvPicPr>
        <p:blipFill rotWithShape="1">
          <a:blip r:embed="rId2">
            <a:alphaModFix/>
          </a:blip>
          <a:srcRect l="-1" t="-1"/>
          <a:stretch/>
        </p:blipFill>
        <p:spPr>
          <a:xfrm>
            <a:off x="0" y="0"/>
            <a:ext cx="12192000" cy="6858000"/>
          </a:xfrm>
          <a:prstGeom prst="rect">
            <a:avLst/>
          </a:prstGeom>
          <a:noFill/>
          <a:ln>
            <a:noFill/>
          </a:ln>
        </p:spPr>
      </p:pic>
      <p:sp>
        <p:nvSpPr>
          <p:cNvPr id="482" name="Google Shape;482;g2b34cda5531_2_148"/>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3" name="Google Shape;483;g2b34cda5531_2_14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g2b34cda5531_2_14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5" name="Google Shape;485;g2b34cda5531_2_14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86" name="Google Shape;486;g2b34cda5531_2_148"/>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0_Section Header_photo">
  <p:cSld name="10_Section Header_photo">
    <p:bg>
      <p:bgPr>
        <a:solidFill>
          <a:srgbClr val="00205C"/>
        </a:solidFill>
        <a:effectLst/>
      </p:bgPr>
    </p:bg>
    <p:spTree>
      <p:nvGrpSpPr>
        <p:cNvPr id="1" name="Shape 487"/>
        <p:cNvGrpSpPr/>
        <p:nvPr/>
      </p:nvGrpSpPr>
      <p:grpSpPr>
        <a:xfrm>
          <a:off x="0" y="0"/>
          <a:ext cx="0" cy="0"/>
          <a:chOff x="0" y="0"/>
          <a:chExt cx="0" cy="0"/>
        </a:xfrm>
      </p:grpSpPr>
      <p:pic>
        <p:nvPicPr>
          <p:cNvPr id="488" name="Google Shape;488;g2b34cda5531_2_155"/>
          <p:cNvPicPr preferRelativeResize="0"/>
          <p:nvPr/>
        </p:nvPicPr>
        <p:blipFill rotWithShape="1">
          <a:blip r:embed="rId2">
            <a:alphaModFix/>
          </a:blip>
          <a:srcRect/>
          <a:stretch/>
        </p:blipFill>
        <p:spPr>
          <a:xfrm>
            <a:off x="7188" y="0"/>
            <a:ext cx="12191999" cy="6858000"/>
          </a:xfrm>
          <a:prstGeom prst="rect">
            <a:avLst/>
          </a:prstGeom>
          <a:noFill/>
          <a:ln>
            <a:noFill/>
          </a:ln>
        </p:spPr>
      </p:pic>
      <p:sp>
        <p:nvSpPr>
          <p:cNvPr id="489" name="Google Shape;489;g2b34cda5531_2_155"/>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g2b34cda5531_2_15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g2b34cda5531_2_15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2" name="Google Shape;492;g2b34cda5531_2_155"/>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493" name="Google Shape;493;g2b34cda5531_2_155"/>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3_Section Header_photo">
  <p:cSld name="13_Section Header_photo">
    <p:bg>
      <p:bgPr>
        <a:solidFill>
          <a:srgbClr val="00205C"/>
        </a:solidFill>
        <a:effectLst/>
      </p:bgPr>
    </p:bg>
    <p:spTree>
      <p:nvGrpSpPr>
        <p:cNvPr id="1" name="Shape 494"/>
        <p:cNvGrpSpPr/>
        <p:nvPr/>
      </p:nvGrpSpPr>
      <p:grpSpPr>
        <a:xfrm>
          <a:off x="0" y="0"/>
          <a:ext cx="0" cy="0"/>
          <a:chOff x="0" y="0"/>
          <a:chExt cx="0" cy="0"/>
        </a:xfrm>
      </p:grpSpPr>
      <p:pic>
        <p:nvPicPr>
          <p:cNvPr id="495" name="Google Shape;495;g2b34cda5531_2_162"/>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496" name="Google Shape;496;g2b34cda5531_2_162"/>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7" name="Google Shape;497;g2b34cda5531_2_16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8" name="Google Shape;498;g2b34cda5531_2_16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99" name="Google Shape;499;g2b34cda5531_2_16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00" name="Google Shape;500;g2b34cda5531_2_162"/>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5_Section Header_photo">
  <p:cSld name="15_Section Header_photo">
    <p:bg>
      <p:bgPr>
        <a:solidFill>
          <a:srgbClr val="00205C"/>
        </a:solidFill>
        <a:effectLst/>
      </p:bgPr>
    </p:bg>
    <p:spTree>
      <p:nvGrpSpPr>
        <p:cNvPr id="1" name="Shape 501"/>
        <p:cNvGrpSpPr/>
        <p:nvPr/>
      </p:nvGrpSpPr>
      <p:grpSpPr>
        <a:xfrm>
          <a:off x="0" y="0"/>
          <a:ext cx="0" cy="0"/>
          <a:chOff x="0" y="0"/>
          <a:chExt cx="0" cy="0"/>
        </a:xfrm>
      </p:grpSpPr>
      <p:pic>
        <p:nvPicPr>
          <p:cNvPr id="502" name="Google Shape;502;g2b34cda5531_2_16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03" name="Google Shape;503;g2b34cda5531_2_169"/>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4" name="Google Shape;504;g2b34cda5531_2_16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g2b34cda5531_2_16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06" name="Google Shape;506;g2b34cda5531_2_169"/>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07" name="Google Shape;507;g2b34cda5531_2_169"/>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6_Section Header_photo">
  <p:cSld name="16_Section Header_photo">
    <p:bg>
      <p:bgPr>
        <a:solidFill>
          <a:srgbClr val="00205C"/>
        </a:solidFill>
        <a:effectLst/>
      </p:bgPr>
    </p:bg>
    <p:spTree>
      <p:nvGrpSpPr>
        <p:cNvPr id="1" name="Shape 508"/>
        <p:cNvGrpSpPr/>
        <p:nvPr/>
      </p:nvGrpSpPr>
      <p:grpSpPr>
        <a:xfrm>
          <a:off x="0" y="0"/>
          <a:ext cx="0" cy="0"/>
          <a:chOff x="0" y="0"/>
          <a:chExt cx="0" cy="0"/>
        </a:xfrm>
      </p:grpSpPr>
      <p:pic>
        <p:nvPicPr>
          <p:cNvPr id="509" name="Google Shape;509;g2b34cda5531_2_1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0" name="Google Shape;510;g2b34cda5531_2_176"/>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6000"/>
              <a:buFont typeface="Calibri"/>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1" name="Google Shape;511;g2b34cda5531_2_17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g2b34cda5531_2_17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3" name="Google Shape;513;g2b34cda5531_2_176"/>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14" name="Google Shape;514;g2b34cda5531_2_176"/>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2_Section Header_photo">
  <p:cSld name="12_Section Header_photo">
    <p:bg>
      <p:bgPr>
        <a:solidFill>
          <a:srgbClr val="00205C"/>
        </a:solidFill>
        <a:effectLst/>
      </p:bgPr>
    </p:bg>
    <p:spTree>
      <p:nvGrpSpPr>
        <p:cNvPr id="1" name="Shape 515"/>
        <p:cNvGrpSpPr/>
        <p:nvPr/>
      </p:nvGrpSpPr>
      <p:grpSpPr>
        <a:xfrm>
          <a:off x="0" y="0"/>
          <a:ext cx="0" cy="0"/>
          <a:chOff x="0" y="0"/>
          <a:chExt cx="0" cy="0"/>
        </a:xfrm>
      </p:grpSpPr>
      <p:pic>
        <p:nvPicPr>
          <p:cNvPr id="516" name="Google Shape;516;g2b34cda5531_2_183"/>
          <p:cNvPicPr preferRelativeResize="0"/>
          <p:nvPr/>
        </p:nvPicPr>
        <p:blipFill rotWithShape="1">
          <a:blip r:embed="rId2">
            <a:alphaModFix/>
          </a:blip>
          <a:srcRect/>
          <a:stretch/>
        </p:blipFill>
        <p:spPr>
          <a:xfrm>
            <a:off x="-39390" y="0"/>
            <a:ext cx="12192000" cy="6858000"/>
          </a:xfrm>
          <a:prstGeom prst="rect">
            <a:avLst/>
          </a:prstGeom>
          <a:noFill/>
          <a:ln>
            <a:noFill/>
          </a:ln>
        </p:spPr>
      </p:pic>
      <p:sp>
        <p:nvSpPr>
          <p:cNvPr id="517" name="Google Shape;517;g2b34cda5531_2_183"/>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g2b34cda5531_2_183"/>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g2b34cda5531_2_18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0" name="Google Shape;520;g2b34cda5531_2_183"/>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21" name="Google Shape;521;g2b34cda5531_2_183"/>
          <p:cNvPicPr preferRelativeResize="0"/>
          <p:nvPr/>
        </p:nvPicPr>
        <p:blipFill rotWithShape="1">
          <a:blip r:embed="rId3">
            <a:alphaModFix/>
          </a:blip>
          <a:srcRect/>
          <a:stretch/>
        </p:blipFill>
        <p:spPr>
          <a:xfrm>
            <a:off x="457203" y="6000906"/>
            <a:ext cx="1828798" cy="55681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1_Section Header_photo">
  <p:cSld name="11_Section Header_photo">
    <p:bg>
      <p:bgPr>
        <a:solidFill>
          <a:srgbClr val="00205C"/>
        </a:solidFill>
        <a:effectLst/>
      </p:bgPr>
    </p:bg>
    <p:spTree>
      <p:nvGrpSpPr>
        <p:cNvPr id="1" name="Shape 522"/>
        <p:cNvGrpSpPr/>
        <p:nvPr/>
      </p:nvGrpSpPr>
      <p:grpSpPr>
        <a:xfrm>
          <a:off x="0" y="0"/>
          <a:ext cx="0" cy="0"/>
          <a:chOff x="0" y="0"/>
          <a:chExt cx="0" cy="0"/>
        </a:xfrm>
      </p:grpSpPr>
      <p:pic>
        <p:nvPicPr>
          <p:cNvPr id="523" name="Google Shape;523;g2b34cda5531_2_190"/>
          <p:cNvPicPr preferRelativeResize="0"/>
          <p:nvPr/>
        </p:nvPicPr>
        <p:blipFill rotWithShape="1">
          <a:blip r:embed="rId2">
            <a:alphaModFix/>
          </a:blip>
          <a:srcRect/>
          <a:stretch/>
        </p:blipFill>
        <p:spPr>
          <a:xfrm>
            <a:off x="1" y="0"/>
            <a:ext cx="12192000" cy="6858000"/>
          </a:xfrm>
          <a:prstGeom prst="rect">
            <a:avLst/>
          </a:prstGeom>
          <a:noFill/>
          <a:ln>
            <a:noFill/>
          </a:ln>
        </p:spPr>
      </p:pic>
      <p:sp>
        <p:nvSpPr>
          <p:cNvPr id="524" name="Google Shape;524;g2b34cda5531_2_190"/>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5" name="Google Shape;525;g2b34cda5531_2_19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g2b34cda5531_2_19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27" name="Google Shape;527;g2b34cda5531_2_19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28" name="Google Shape;528;g2b34cda5531_2_190"/>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7_Section Header_photo">
  <p:cSld name="17_Section Header_photo">
    <p:bg>
      <p:bgPr>
        <a:solidFill>
          <a:srgbClr val="00205C"/>
        </a:solidFill>
        <a:effectLst/>
      </p:bgPr>
    </p:bg>
    <p:spTree>
      <p:nvGrpSpPr>
        <p:cNvPr id="1" name="Shape 529"/>
        <p:cNvGrpSpPr/>
        <p:nvPr/>
      </p:nvGrpSpPr>
      <p:grpSpPr>
        <a:xfrm>
          <a:off x="0" y="0"/>
          <a:ext cx="0" cy="0"/>
          <a:chOff x="0" y="0"/>
          <a:chExt cx="0" cy="0"/>
        </a:xfrm>
      </p:grpSpPr>
      <p:pic>
        <p:nvPicPr>
          <p:cNvPr id="530" name="Google Shape;530;g2b34cda5531_2_197"/>
          <p:cNvPicPr preferRelativeResize="0"/>
          <p:nvPr/>
        </p:nvPicPr>
        <p:blipFill rotWithShape="1">
          <a:blip r:embed="rId2">
            <a:alphaModFix/>
          </a:blip>
          <a:srcRect/>
          <a:stretch/>
        </p:blipFill>
        <p:spPr>
          <a:xfrm>
            <a:off x="0" y="0"/>
            <a:ext cx="12234530" cy="6858000"/>
          </a:xfrm>
          <a:prstGeom prst="rect">
            <a:avLst/>
          </a:prstGeom>
          <a:noFill/>
          <a:ln>
            <a:noFill/>
          </a:ln>
        </p:spPr>
      </p:pic>
      <p:sp>
        <p:nvSpPr>
          <p:cNvPr id="531" name="Google Shape;531;g2b34cda5531_2_197"/>
          <p:cNvSpPr txBox="1">
            <a:spLocks noGrp="1"/>
          </p:cNvSpPr>
          <p:nvPr>
            <p:ph type="title"/>
          </p:nvPr>
        </p:nvSpPr>
        <p:spPr>
          <a:xfrm>
            <a:off x="457200" y="685801"/>
            <a:ext cx="5638800"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g2b34cda5531_2_197"/>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g2b34cda5531_2_19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34" name="Google Shape;534;g2b34cda5531_2_197"/>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35" name="Google Shape;535;g2b34cda5531_2_197"/>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39"/>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9"/>
          <p:cNvSpPr>
            <a:spLocks noGrp="1"/>
          </p:cNvSpPr>
          <p:nvPr>
            <p:ph type="pic" idx="2"/>
          </p:nvPr>
        </p:nvSpPr>
        <p:spPr>
          <a:xfrm>
            <a:off x="4267200" y="0"/>
            <a:ext cx="7924800" cy="6858000"/>
          </a:xfrm>
          <a:prstGeom prst="rect">
            <a:avLst/>
          </a:prstGeom>
          <a:noFill/>
          <a:ln>
            <a:noFill/>
          </a:ln>
        </p:spPr>
      </p:sp>
      <p:sp>
        <p:nvSpPr>
          <p:cNvPr id="66" name="Google Shape;66;p39"/>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330200" algn="l">
              <a:lnSpc>
                <a:spcPct val="100000"/>
              </a:lnSpc>
              <a:spcBef>
                <a:spcPts val="1600"/>
              </a:spcBef>
              <a:spcAft>
                <a:spcPts val="0"/>
              </a:spcAft>
              <a:buClr>
                <a:schemeClr val="dk1"/>
              </a:buClr>
              <a:buSzPts val="1600"/>
              <a:buFont typeface="Arial"/>
              <a:buChar char="•"/>
              <a:defRPr sz="16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9"/>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9" name="Google Shape;69;p39"/>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70" name="Google Shape;70;p39"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1" name="Google Shape;71;p39"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8_Section Header_photo">
  <p:cSld name="18_Section Header_photo">
    <p:bg>
      <p:bgPr>
        <a:solidFill>
          <a:srgbClr val="00205C"/>
        </a:solidFill>
        <a:effectLst/>
      </p:bgPr>
    </p:bg>
    <p:spTree>
      <p:nvGrpSpPr>
        <p:cNvPr id="1" name="Shape 536"/>
        <p:cNvGrpSpPr/>
        <p:nvPr/>
      </p:nvGrpSpPr>
      <p:grpSpPr>
        <a:xfrm>
          <a:off x="0" y="0"/>
          <a:ext cx="0" cy="0"/>
          <a:chOff x="0" y="0"/>
          <a:chExt cx="0" cy="0"/>
        </a:xfrm>
      </p:grpSpPr>
      <p:pic>
        <p:nvPicPr>
          <p:cNvPr id="537" name="Google Shape;537;g2b34cda5531_2_20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38" name="Google Shape;538;g2b34cda5531_2_204"/>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g2b34cda5531_2_20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g2b34cda5531_2_20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1" name="Google Shape;541;g2b34cda5531_2_20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42" name="Google Shape;542;g2b34cda5531_2_204"/>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9_Section Header_photo">
  <p:cSld name="19_Section Header_photo">
    <p:bg>
      <p:bgPr>
        <a:solidFill>
          <a:srgbClr val="00205C"/>
        </a:solidFill>
        <a:effectLst/>
      </p:bgPr>
    </p:bg>
    <p:spTree>
      <p:nvGrpSpPr>
        <p:cNvPr id="1" name="Shape 543"/>
        <p:cNvGrpSpPr/>
        <p:nvPr/>
      </p:nvGrpSpPr>
      <p:grpSpPr>
        <a:xfrm>
          <a:off x="0" y="0"/>
          <a:ext cx="0" cy="0"/>
          <a:chOff x="0" y="0"/>
          <a:chExt cx="0" cy="0"/>
        </a:xfrm>
      </p:grpSpPr>
      <p:pic>
        <p:nvPicPr>
          <p:cNvPr id="544" name="Google Shape;544;g2b34cda5531_2_21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45" name="Google Shape;545;g2b34cda5531_2_211"/>
          <p:cNvSpPr txBox="1">
            <a:spLocks noGrp="1"/>
          </p:cNvSpPr>
          <p:nvPr>
            <p:ph type="title"/>
          </p:nvPr>
        </p:nvSpPr>
        <p:spPr>
          <a:xfrm>
            <a:off x="457200" y="685801"/>
            <a:ext cx="4238786" cy="2743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6000"/>
              <a:buFont typeface="Calibri"/>
              <a:buNone/>
              <a:defRPr sz="60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6" name="Google Shape;546;g2b34cda5531_2_21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7" name="Google Shape;547;g2b34cda5531_2_21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48" name="Google Shape;548;g2b34cda5531_2_211"/>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49" name="Google Shape;549;g2b34cda5531_2_211"/>
          <p:cNvPicPr preferRelativeResize="0"/>
          <p:nvPr/>
        </p:nvPicPr>
        <p:blipFill rotWithShape="1">
          <a:blip r:embed="rId3">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arge text_navy">
  <p:cSld name="large text_navy">
    <p:bg>
      <p:bgPr>
        <a:solidFill>
          <a:srgbClr val="00205C"/>
        </a:solidFill>
        <a:effectLst/>
      </p:bgPr>
    </p:bg>
    <p:spTree>
      <p:nvGrpSpPr>
        <p:cNvPr id="1" name="Shape 550"/>
        <p:cNvGrpSpPr/>
        <p:nvPr/>
      </p:nvGrpSpPr>
      <p:grpSpPr>
        <a:xfrm>
          <a:off x="0" y="0"/>
          <a:ext cx="0" cy="0"/>
          <a:chOff x="0" y="0"/>
          <a:chExt cx="0" cy="0"/>
        </a:xfrm>
      </p:grpSpPr>
      <p:sp>
        <p:nvSpPr>
          <p:cNvPr id="551" name="Google Shape;551;g2b34cda5531_2_218"/>
          <p:cNvSpPr txBox="1">
            <a:spLocks noGrp="1"/>
          </p:cNvSpPr>
          <p:nvPr>
            <p:ph type="title"/>
          </p:nvPr>
        </p:nvSpPr>
        <p:spPr>
          <a:xfrm>
            <a:off x="457200" y="1139590"/>
            <a:ext cx="9700351" cy="21981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1400"/>
              <a:buFont typeface="Calibri"/>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2" name="Google Shape;552;g2b34cda5531_2_21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3" name="Google Shape;553;g2b34cda5531_2_21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54" name="Google Shape;554;g2b34cda5531_2_218"/>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sp>
        <p:nvSpPr>
          <p:cNvPr id="555" name="Google Shape;555;g2b34cda5531_2_218"/>
          <p:cNvSpPr txBox="1">
            <a:spLocks noGrp="1"/>
          </p:cNvSpPr>
          <p:nvPr>
            <p:ph type="body" idx="1"/>
          </p:nvPr>
        </p:nvSpPr>
        <p:spPr>
          <a:xfrm>
            <a:off x="457200" y="1574800"/>
            <a:ext cx="9700351" cy="392038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9ADE"/>
              </a:buClr>
              <a:buSzPts val="4000"/>
              <a:buNone/>
              <a:defRPr sz="4000" b="0" i="0">
                <a:solidFill>
                  <a:srgbClr val="009ADE"/>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6" name="Google Shape;556;g2b34cda5531_2_218"/>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large text ">
  <p:cSld name="large text ">
    <p:bg>
      <p:bgPr>
        <a:solidFill>
          <a:srgbClr val="DDEFF9"/>
        </a:solidFill>
        <a:effectLst/>
      </p:bgPr>
    </p:bg>
    <p:spTree>
      <p:nvGrpSpPr>
        <p:cNvPr id="1" name="Shape 557"/>
        <p:cNvGrpSpPr/>
        <p:nvPr/>
      </p:nvGrpSpPr>
      <p:grpSpPr>
        <a:xfrm>
          <a:off x="0" y="0"/>
          <a:ext cx="0" cy="0"/>
          <a:chOff x="0" y="0"/>
          <a:chExt cx="0" cy="0"/>
        </a:xfrm>
      </p:grpSpPr>
      <p:sp>
        <p:nvSpPr>
          <p:cNvPr id="558" name="Google Shape;558;g2b34cda5531_2_225"/>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g2b34cda5531_2_22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60" name="Google Shape;560;g2b34cda5531_2_225"/>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561" name="Google Shape;561;g2b34cda5531_2_225"/>
          <p:cNvSpPr txBox="1">
            <a:spLocks noGrp="1"/>
          </p:cNvSpPr>
          <p:nvPr>
            <p:ph type="body" idx="1"/>
          </p:nvPr>
        </p:nvSpPr>
        <p:spPr>
          <a:xfrm>
            <a:off x="457200" y="4229051"/>
            <a:ext cx="7020558" cy="7604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400"/>
              <a:buNone/>
              <a:defRPr b="1"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2" name="Google Shape;562;g2b34cda5531_2_225"/>
          <p:cNvPicPr preferRelativeResize="0"/>
          <p:nvPr/>
        </p:nvPicPr>
        <p:blipFill rotWithShape="1">
          <a:blip r:embed="rId2">
            <a:alphaModFix/>
          </a:blip>
          <a:srcRect/>
          <a:stretch/>
        </p:blipFill>
        <p:spPr>
          <a:xfrm>
            <a:off x="457205" y="6000906"/>
            <a:ext cx="1828792" cy="556811"/>
          </a:xfrm>
          <a:prstGeom prst="rect">
            <a:avLst/>
          </a:prstGeom>
          <a:noFill/>
          <a:ln>
            <a:noFill/>
          </a:ln>
        </p:spPr>
      </p:pic>
      <p:sp>
        <p:nvSpPr>
          <p:cNvPr id="563" name="Google Shape;563;g2b34cda5531_2_225"/>
          <p:cNvSpPr>
            <a:spLocks noGrp="1"/>
          </p:cNvSpPr>
          <p:nvPr>
            <p:ph type="pic" idx="2"/>
          </p:nvPr>
        </p:nvSpPr>
        <p:spPr>
          <a:xfrm>
            <a:off x="7760800" y="1551943"/>
            <a:ext cx="3973999" cy="3477249"/>
          </a:xfrm>
          <a:prstGeom prst="rect">
            <a:avLst/>
          </a:prstGeom>
          <a:noFill/>
          <a:ln>
            <a:noFill/>
          </a:ln>
        </p:spPr>
      </p:sp>
      <p:sp>
        <p:nvSpPr>
          <p:cNvPr id="564" name="Google Shape;564;g2b34cda5531_2_225"/>
          <p:cNvSpPr txBox="1"/>
          <p:nvPr/>
        </p:nvSpPr>
        <p:spPr>
          <a:xfrm>
            <a:off x="457201" y="1139590"/>
            <a:ext cx="7305040" cy="219810"/>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rgbClr val="00205C"/>
              </a:buClr>
              <a:buSzPts val="1400"/>
              <a:buFont typeface="Calibri"/>
              <a:buNone/>
            </a:pPr>
            <a:r>
              <a:rPr lang="en-US" sz="1400" b="0" i="0">
                <a:solidFill>
                  <a:srgbClr val="00205C"/>
                </a:solidFill>
                <a:latin typeface="Calibri"/>
                <a:ea typeface="Calibri"/>
                <a:cs typeface="Calibri"/>
                <a:sym typeface="Calibri"/>
              </a:rPr>
              <a:t>Click to edit Master title style</a:t>
            </a:r>
            <a:endParaRPr/>
          </a:p>
        </p:txBody>
      </p:sp>
      <p:sp>
        <p:nvSpPr>
          <p:cNvPr id="565" name="Google Shape;565;g2b34cda5531_2_225"/>
          <p:cNvSpPr txBox="1">
            <a:spLocks noGrp="1"/>
          </p:cNvSpPr>
          <p:nvPr>
            <p:ph type="body" idx="3"/>
          </p:nvPr>
        </p:nvSpPr>
        <p:spPr>
          <a:xfrm>
            <a:off x="457201" y="1574801"/>
            <a:ext cx="7020559" cy="265425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800"/>
              </a:spcBef>
              <a:spcAft>
                <a:spcPts val="0"/>
              </a:spcAft>
              <a:buClr>
                <a:srgbClr val="00205C"/>
              </a:buClr>
              <a:buSzPts val="4000"/>
              <a:buNone/>
              <a:defRPr sz="4000" b="0" i="0">
                <a:solidFill>
                  <a:srgbClr val="00205C"/>
                </a:solidFill>
                <a:latin typeface="Calibri"/>
                <a:ea typeface="Calibri"/>
                <a:cs typeface="Calibri"/>
                <a:sym typeface="Calibri"/>
              </a:defRPr>
            </a:lvl1pPr>
            <a:lvl2pPr marL="914400" lvl="1" indent="-228600" algn="l">
              <a:lnSpc>
                <a:spcPct val="100000"/>
              </a:lnSpc>
              <a:spcBef>
                <a:spcPts val="500"/>
              </a:spcBef>
              <a:spcAft>
                <a:spcPts val="0"/>
              </a:spcAft>
              <a:buClr>
                <a:schemeClr val="lt1"/>
              </a:buClr>
              <a:buSzPts val="1400"/>
              <a:buFont typeface="Arial"/>
              <a:buNone/>
              <a:defRPr>
                <a:solidFill>
                  <a:schemeClr val="lt1"/>
                </a:solidFill>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3 photos with caption">
  <p:cSld name="3 photos with caption">
    <p:spTree>
      <p:nvGrpSpPr>
        <p:cNvPr id="1" name="Shape 566"/>
        <p:cNvGrpSpPr/>
        <p:nvPr/>
      </p:nvGrpSpPr>
      <p:grpSpPr>
        <a:xfrm>
          <a:off x="0" y="0"/>
          <a:ext cx="0" cy="0"/>
          <a:chOff x="0" y="0"/>
          <a:chExt cx="0" cy="0"/>
        </a:xfrm>
      </p:grpSpPr>
      <p:sp>
        <p:nvSpPr>
          <p:cNvPr id="567" name="Google Shape;567;g2b34cda5531_2_234"/>
          <p:cNvSpPr txBox="1">
            <a:spLocks noGrp="1"/>
          </p:cNvSpPr>
          <p:nvPr>
            <p:ph type="title"/>
          </p:nvPr>
        </p:nvSpPr>
        <p:spPr>
          <a:xfrm>
            <a:off x="457200" y="685800"/>
            <a:ext cx="11277600" cy="563877"/>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8" name="Google Shape;568;g2b34cda5531_2_234"/>
          <p:cNvSpPr txBox="1">
            <a:spLocks noGrp="1"/>
          </p:cNvSpPr>
          <p:nvPr>
            <p:ph type="body" idx="1"/>
          </p:nvPr>
        </p:nvSpPr>
        <p:spPr>
          <a:xfrm>
            <a:off x="45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9" name="Google Shape;569;g2b34cda5531_2_234"/>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g2b34cda5531_2_23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71" name="Google Shape;571;g2b34cda5531_2_234"/>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72" name="Google Shape;572;g2b34cda5531_2_234"/>
          <p:cNvPicPr preferRelativeResize="0"/>
          <p:nvPr/>
        </p:nvPicPr>
        <p:blipFill rotWithShape="1">
          <a:blip r:embed="rId2">
            <a:alphaModFix/>
          </a:blip>
          <a:srcRect/>
          <a:stretch/>
        </p:blipFill>
        <p:spPr>
          <a:xfrm>
            <a:off x="457204" y="6000906"/>
            <a:ext cx="1828795" cy="556812"/>
          </a:xfrm>
          <a:prstGeom prst="rect">
            <a:avLst/>
          </a:prstGeom>
          <a:noFill/>
          <a:ln>
            <a:noFill/>
          </a:ln>
        </p:spPr>
      </p:pic>
      <p:sp>
        <p:nvSpPr>
          <p:cNvPr id="573" name="Google Shape;573;g2b34cda5531_2_234"/>
          <p:cNvSpPr>
            <a:spLocks noGrp="1"/>
          </p:cNvSpPr>
          <p:nvPr>
            <p:ph type="pic" idx="2"/>
          </p:nvPr>
        </p:nvSpPr>
        <p:spPr>
          <a:xfrm>
            <a:off x="457200" y="1600200"/>
            <a:ext cx="3657600" cy="3200400"/>
          </a:xfrm>
          <a:prstGeom prst="rect">
            <a:avLst/>
          </a:prstGeom>
          <a:noFill/>
          <a:ln>
            <a:noFill/>
          </a:ln>
        </p:spPr>
      </p:sp>
      <p:sp>
        <p:nvSpPr>
          <p:cNvPr id="574" name="Google Shape;574;g2b34cda5531_2_234"/>
          <p:cNvSpPr>
            <a:spLocks noGrp="1"/>
          </p:cNvSpPr>
          <p:nvPr>
            <p:ph type="pic" idx="3"/>
          </p:nvPr>
        </p:nvSpPr>
        <p:spPr>
          <a:xfrm>
            <a:off x="4267200" y="1600200"/>
            <a:ext cx="3657600" cy="3200400"/>
          </a:xfrm>
          <a:prstGeom prst="rect">
            <a:avLst/>
          </a:prstGeom>
          <a:noFill/>
          <a:ln>
            <a:noFill/>
          </a:ln>
        </p:spPr>
      </p:sp>
      <p:sp>
        <p:nvSpPr>
          <p:cNvPr id="575" name="Google Shape;575;g2b34cda5531_2_234"/>
          <p:cNvSpPr>
            <a:spLocks noGrp="1"/>
          </p:cNvSpPr>
          <p:nvPr>
            <p:ph type="pic" idx="4"/>
          </p:nvPr>
        </p:nvSpPr>
        <p:spPr>
          <a:xfrm>
            <a:off x="8077200" y="1600200"/>
            <a:ext cx="3657600" cy="3200400"/>
          </a:xfrm>
          <a:prstGeom prst="rect">
            <a:avLst/>
          </a:prstGeom>
          <a:noFill/>
          <a:ln>
            <a:noFill/>
          </a:ln>
        </p:spPr>
      </p:sp>
      <p:sp>
        <p:nvSpPr>
          <p:cNvPr id="576" name="Google Shape;576;g2b34cda5531_2_234"/>
          <p:cNvSpPr txBox="1">
            <a:spLocks noGrp="1"/>
          </p:cNvSpPr>
          <p:nvPr>
            <p:ph type="body" idx="5"/>
          </p:nvPr>
        </p:nvSpPr>
        <p:spPr>
          <a:xfrm>
            <a:off x="426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7" name="Google Shape;577;g2b34cda5531_2_234"/>
          <p:cNvSpPr txBox="1">
            <a:spLocks noGrp="1"/>
          </p:cNvSpPr>
          <p:nvPr>
            <p:ph type="body" idx="6"/>
          </p:nvPr>
        </p:nvSpPr>
        <p:spPr>
          <a:xfrm>
            <a:off x="8077199" y="4979393"/>
            <a:ext cx="3657600" cy="88292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200"/>
              <a:buNone/>
              <a:defRPr sz="1200" b="0">
                <a:latin typeface="Calibri"/>
                <a:ea typeface="Calibri"/>
                <a:cs typeface="Calibri"/>
                <a:sym typeface="Calibri"/>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8"/>
        <p:cNvGrpSpPr/>
        <p:nvPr/>
      </p:nvGrpSpPr>
      <p:grpSpPr>
        <a:xfrm>
          <a:off x="0" y="0"/>
          <a:ext cx="0" cy="0"/>
          <a:chOff x="0" y="0"/>
          <a:chExt cx="0" cy="0"/>
        </a:xfrm>
      </p:grpSpPr>
      <p:sp>
        <p:nvSpPr>
          <p:cNvPr id="579" name="Google Shape;579;g2b34cda5531_2_24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0" name="Google Shape;580;g2b34cda5531_2_246"/>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1" name="Google Shape;581;g2b34cda5531_2_24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2" name="Google Shape;582;g2b34cda5531_2_246"/>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83" name="Google Shape;583;g2b34cda5531_2_246"/>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_navy background">
  <p:cSld name="Title Only_navy background">
    <p:bg>
      <p:bgPr>
        <a:solidFill>
          <a:srgbClr val="00205C"/>
        </a:solidFill>
        <a:effectLst/>
      </p:bgPr>
    </p:bg>
    <p:spTree>
      <p:nvGrpSpPr>
        <p:cNvPr id="1" name="Shape 584"/>
        <p:cNvGrpSpPr/>
        <p:nvPr/>
      </p:nvGrpSpPr>
      <p:grpSpPr>
        <a:xfrm>
          <a:off x="0" y="0"/>
          <a:ext cx="0" cy="0"/>
          <a:chOff x="0" y="0"/>
          <a:chExt cx="0" cy="0"/>
        </a:xfrm>
      </p:grpSpPr>
      <p:sp>
        <p:nvSpPr>
          <p:cNvPr id="585" name="Google Shape;585;g2b34cda5531_2_25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6" name="Google Shape;586;g2b34cda5531_2_25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g2b34cda5531_2_25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88" name="Google Shape;588;g2b34cda5531_2_252"/>
          <p:cNvCxnSpPr/>
          <p:nvPr/>
        </p:nvCxnSpPr>
        <p:spPr>
          <a:xfrm>
            <a:off x="457200" y="457200"/>
            <a:ext cx="11277600" cy="0"/>
          </a:xfrm>
          <a:prstGeom prst="straightConnector1">
            <a:avLst/>
          </a:prstGeom>
          <a:noFill/>
          <a:ln w="19050" cap="flat" cmpd="sng">
            <a:solidFill>
              <a:schemeClr val="lt1"/>
            </a:solidFill>
            <a:prstDash val="solid"/>
            <a:miter lim="800000"/>
            <a:headEnd type="none" w="sm" len="sm"/>
            <a:tailEnd type="none" w="sm" len="sm"/>
          </a:ln>
        </p:spPr>
      </p:cxnSp>
      <p:pic>
        <p:nvPicPr>
          <p:cNvPr id="589" name="Google Shape;589;g2b34cda5531_2_252"/>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wo columns long">
  <p:cSld name="Title and Content Two columns long">
    <p:spTree>
      <p:nvGrpSpPr>
        <p:cNvPr id="1" name="Shape 590"/>
        <p:cNvGrpSpPr/>
        <p:nvPr/>
      </p:nvGrpSpPr>
      <p:grpSpPr>
        <a:xfrm>
          <a:off x="0" y="0"/>
          <a:ext cx="0" cy="0"/>
          <a:chOff x="0" y="0"/>
          <a:chExt cx="0" cy="0"/>
        </a:xfrm>
      </p:grpSpPr>
      <p:sp>
        <p:nvSpPr>
          <p:cNvPr id="591" name="Google Shape;591;g2b34cda5531_2_25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g2b34cda5531_2_258"/>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3" name="Google Shape;593;g2b34cda5531_2_258"/>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4" name="Google Shape;594;g2b34cda5531_2_25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5" name="Google Shape;595;g2b34cda5531_2_25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96" name="Google Shape;596;g2b34cda5531_2_258"/>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7" name="Google Shape;597;g2b34cda5531_2_258"/>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598" name="Google Shape;598;g2b34cda5531_2_25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599" name="Google Shape;599;g2b34cda5531_2_258"/>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Content Two columns long_lt blue">
  <p:cSld name="Title and Content Two columns long_lt blue">
    <p:bg>
      <p:bgPr>
        <a:solidFill>
          <a:srgbClr val="DDEFF9"/>
        </a:solidFill>
        <a:effectLst/>
      </p:bgPr>
    </p:bg>
    <p:spTree>
      <p:nvGrpSpPr>
        <p:cNvPr id="1" name="Shape 600"/>
        <p:cNvGrpSpPr/>
        <p:nvPr/>
      </p:nvGrpSpPr>
      <p:grpSpPr>
        <a:xfrm>
          <a:off x="0" y="0"/>
          <a:ext cx="0" cy="0"/>
          <a:chOff x="0" y="0"/>
          <a:chExt cx="0" cy="0"/>
        </a:xfrm>
      </p:grpSpPr>
      <p:sp>
        <p:nvSpPr>
          <p:cNvPr id="601" name="Google Shape;601;g2b34cda5531_2_26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2" name="Google Shape;602;g2b34cda5531_2_268"/>
          <p:cNvSpPr txBox="1">
            <a:spLocks noGrp="1"/>
          </p:cNvSpPr>
          <p:nvPr>
            <p:ph type="body" idx="1"/>
          </p:nvPr>
        </p:nvSpPr>
        <p:spPr>
          <a:xfrm>
            <a:off x="457200" y="2517751"/>
            <a:ext cx="5486398"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3" name="Google Shape;603;g2b34cda5531_2_268"/>
          <p:cNvSpPr txBox="1">
            <a:spLocks noGrp="1"/>
          </p:cNvSpPr>
          <p:nvPr>
            <p:ph type="body" idx="2"/>
          </p:nvPr>
        </p:nvSpPr>
        <p:spPr>
          <a:xfrm>
            <a:off x="6248403" y="2517751"/>
            <a:ext cx="5486400" cy="319217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4" name="Google Shape;604;g2b34cda5531_2_26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5" name="Google Shape;605;g2b34cda5531_2_26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06" name="Google Shape;606;g2b34cda5531_2_268"/>
          <p:cNvSpPr txBox="1">
            <a:spLocks noGrp="1"/>
          </p:cNvSpPr>
          <p:nvPr>
            <p:ph type="body" idx="3"/>
          </p:nvPr>
        </p:nvSpPr>
        <p:spPr>
          <a:xfrm>
            <a:off x="457200" y="1828800"/>
            <a:ext cx="5486399"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7" name="Google Shape;607;g2b34cda5531_2_268"/>
          <p:cNvSpPr txBox="1">
            <a:spLocks noGrp="1"/>
          </p:cNvSpPr>
          <p:nvPr>
            <p:ph type="body" idx="4"/>
          </p:nvPr>
        </p:nvSpPr>
        <p:spPr>
          <a:xfrm>
            <a:off x="6248404" y="1828800"/>
            <a:ext cx="5494112"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08" name="Google Shape;608;g2b34cda5531_2_26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09" name="Google Shape;609;g2b34cda5531_2_268"/>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hree columns">
  <p:cSld name="Title and Content Three columns">
    <p:spTree>
      <p:nvGrpSpPr>
        <p:cNvPr id="1" name="Shape 610"/>
        <p:cNvGrpSpPr/>
        <p:nvPr/>
      </p:nvGrpSpPr>
      <p:grpSpPr>
        <a:xfrm>
          <a:off x="0" y="0"/>
          <a:ext cx="0" cy="0"/>
          <a:chOff x="0" y="0"/>
          <a:chExt cx="0" cy="0"/>
        </a:xfrm>
      </p:grpSpPr>
      <p:sp>
        <p:nvSpPr>
          <p:cNvPr id="611" name="Google Shape;611;g2b34cda5531_2_278"/>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2" name="Google Shape;612;g2b34cda5531_2_278"/>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3" name="Google Shape;613;g2b34cda5531_2_278"/>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4" name="Google Shape;614;g2b34cda5531_2_27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15" name="Google Shape;615;g2b34cda5531_2_278"/>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16" name="Google Shape;616;g2b34cda5531_2_278"/>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17" name="Google Shape;617;g2b34cda5531_2_278"/>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8" name="Google Shape;618;g2b34cda5531_2_278"/>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9" name="Google Shape;619;g2b34cda5531_2_278"/>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0" name="Google Shape;620;g2b34cda5531_2_278"/>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21" name="Google Shape;621;g2b34cda5531_2_278"/>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 Callout">
  <p:cSld name="Title and Content + Callout">
    <p:spTree>
      <p:nvGrpSpPr>
        <p:cNvPr id="1" name="Shape 72"/>
        <p:cNvGrpSpPr/>
        <p:nvPr/>
      </p:nvGrpSpPr>
      <p:grpSpPr>
        <a:xfrm>
          <a:off x="0" y="0"/>
          <a:ext cx="0" cy="0"/>
          <a:chOff x="0" y="0"/>
          <a:chExt cx="0" cy="0"/>
        </a:xfrm>
      </p:grpSpPr>
      <p:sp>
        <p:nvSpPr>
          <p:cNvPr id="73" name="Google Shape;73;p4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0"/>
          <p:cNvSpPr txBox="1">
            <a:spLocks noGrp="1"/>
          </p:cNvSpPr>
          <p:nvPr>
            <p:ph type="body" idx="1"/>
          </p:nvPr>
        </p:nvSpPr>
        <p:spPr>
          <a:xfrm>
            <a:off x="457200" y="1825625"/>
            <a:ext cx="7467600" cy="3884295"/>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76" name="Google Shape;76;p4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77" name="Google Shape;77;p40"/>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lvl1pPr marL="457200" lvl="0" indent="-228600" algn="l">
              <a:lnSpc>
                <a:spcPct val="100000"/>
              </a:lnSpc>
              <a:spcBef>
                <a:spcPts val="1000"/>
              </a:spcBef>
              <a:spcAft>
                <a:spcPts val="0"/>
              </a:spcAft>
              <a:buClr>
                <a:srgbClr val="00205C"/>
              </a:buClr>
              <a:buSzPts val="2000"/>
              <a:buNone/>
              <a:defRPr sz="2000">
                <a:solidFill>
                  <a:srgbClr val="00205C"/>
                </a:solidFill>
              </a:defRPr>
            </a:lvl1pPr>
            <a:lvl2pPr marL="914400" lvl="1" indent="-228600" algn="l">
              <a:lnSpc>
                <a:spcPct val="100000"/>
              </a:lnSpc>
              <a:spcBef>
                <a:spcPts val="500"/>
              </a:spcBef>
              <a:spcAft>
                <a:spcPts val="0"/>
              </a:spcAft>
              <a:buClr>
                <a:srgbClr val="00205C"/>
              </a:buClr>
              <a:buSzPts val="2000"/>
              <a:buNone/>
              <a:defRPr sz="2000">
                <a:solidFill>
                  <a:srgbClr val="00205C"/>
                </a:solidFill>
              </a:defRPr>
            </a:lvl2pPr>
            <a:lvl3pPr marL="1371600" lvl="2" indent="-228600" algn="l">
              <a:lnSpc>
                <a:spcPct val="100000"/>
              </a:lnSpc>
              <a:spcBef>
                <a:spcPts val="500"/>
              </a:spcBef>
              <a:spcAft>
                <a:spcPts val="0"/>
              </a:spcAft>
              <a:buClr>
                <a:srgbClr val="00205C"/>
              </a:buClr>
              <a:buSzPts val="2000"/>
              <a:buNone/>
              <a:defRPr sz="2000">
                <a:solidFill>
                  <a:srgbClr val="00205C"/>
                </a:solidFill>
              </a:defRPr>
            </a:lvl3pPr>
            <a:lvl4pPr marL="1828800" lvl="3" indent="-228600" algn="l">
              <a:lnSpc>
                <a:spcPct val="100000"/>
              </a:lnSpc>
              <a:spcBef>
                <a:spcPts val="500"/>
              </a:spcBef>
              <a:spcAft>
                <a:spcPts val="0"/>
              </a:spcAft>
              <a:buClr>
                <a:srgbClr val="00205C"/>
              </a:buClr>
              <a:buSzPts val="2000"/>
              <a:buNone/>
              <a:defRPr sz="2000">
                <a:solidFill>
                  <a:srgbClr val="00205C"/>
                </a:solidFill>
              </a:defRPr>
            </a:lvl4pPr>
            <a:lvl5pPr marL="2286000" lvl="4" indent="-228600" algn="l">
              <a:lnSpc>
                <a:spcPct val="100000"/>
              </a:lnSpc>
              <a:spcBef>
                <a:spcPts val="500"/>
              </a:spcBef>
              <a:spcAft>
                <a:spcPts val="0"/>
              </a:spcAft>
              <a:buClr>
                <a:srgbClr val="00205C"/>
              </a:buClr>
              <a:buSzPts val="2000"/>
              <a:buNone/>
              <a:defRPr sz="2000">
                <a:solidFill>
                  <a:srgbClr val="00205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8" name="Google Shape;78;p40"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79" name="Google Shape;79;p40"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hree columns_lt blue">
  <p:cSld name="Title and Content Three columns_lt blue">
    <p:bg>
      <p:bgPr>
        <a:solidFill>
          <a:srgbClr val="DDEFF9"/>
        </a:solidFill>
        <a:effectLst/>
      </p:bgPr>
    </p:bg>
    <p:spTree>
      <p:nvGrpSpPr>
        <p:cNvPr id="1" name="Shape 622"/>
        <p:cNvGrpSpPr/>
        <p:nvPr/>
      </p:nvGrpSpPr>
      <p:grpSpPr>
        <a:xfrm>
          <a:off x="0" y="0"/>
          <a:ext cx="0" cy="0"/>
          <a:chOff x="0" y="0"/>
          <a:chExt cx="0" cy="0"/>
        </a:xfrm>
      </p:grpSpPr>
      <p:sp>
        <p:nvSpPr>
          <p:cNvPr id="623" name="Google Shape;623;g2b34cda5531_2_290"/>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3200"/>
              <a:buFont typeface="Calibri"/>
              <a:buNone/>
              <a:defRPr>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4" name="Google Shape;624;g2b34cda5531_2_290"/>
          <p:cNvSpPr txBox="1">
            <a:spLocks noGrp="1"/>
          </p:cNvSpPr>
          <p:nvPr>
            <p:ph type="body" idx="1"/>
          </p:nvPr>
        </p:nvSpPr>
        <p:spPr>
          <a:xfrm>
            <a:off x="457200"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g2b34cda5531_2_29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6" name="Google Shape;626;g2b34cda5531_2_29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27" name="Google Shape;627;g2b34cda5531_2_290"/>
          <p:cNvSpPr txBox="1">
            <a:spLocks noGrp="1"/>
          </p:cNvSpPr>
          <p:nvPr>
            <p:ph type="body" idx="2"/>
          </p:nvPr>
        </p:nvSpPr>
        <p:spPr>
          <a:xfrm>
            <a:off x="457200"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28" name="Google Shape;628;g2b34cda5531_2_290"/>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sp>
        <p:nvSpPr>
          <p:cNvPr id="629" name="Google Shape;629;g2b34cda5531_2_290"/>
          <p:cNvSpPr txBox="1">
            <a:spLocks noGrp="1"/>
          </p:cNvSpPr>
          <p:nvPr>
            <p:ph type="body" idx="3"/>
          </p:nvPr>
        </p:nvSpPr>
        <p:spPr>
          <a:xfrm>
            <a:off x="426903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g2b34cda5531_2_290"/>
          <p:cNvSpPr txBox="1">
            <a:spLocks noGrp="1"/>
          </p:cNvSpPr>
          <p:nvPr>
            <p:ph type="body" idx="4"/>
          </p:nvPr>
        </p:nvSpPr>
        <p:spPr>
          <a:xfrm>
            <a:off x="426903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1" name="Google Shape;631;g2b34cda5531_2_290"/>
          <p:cNvSpPr txBox="1">
            <a:spLocks noGrp="1"/>
          </p:cNvSpPr>
          <p:nvPr>
            <p:ph type="body" idx="5"/>
          </p:nvPr>
        </p:nvSpPr>
        <p:spPr>
          <a:xfrm>
            <a:off x="8069856" y="2517750"/>
            <a:ext cx="3657598" cy="3194099"/>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100000"/>
              </a:lnSpc>
              <a:spcBef>
                <a:spcPts val="500"/>
              </a:spcBef>
              <a:spcAft>
                <a:spcPts val="0"/>
              </a:spcAft>
              <a:buClr>
                <a:schemeClr val="dk1"/>
              </a:buClr>
              <a:buSzPts val="1800"/>
              <a:buChar char="•"/>
              <a:defRPr/>
            </a:lvl4pPr>
            <a:lvl5pPr marL="2286000" lvl="4" indent="-342900" algn="l">
              <a:lnSpc>
                <a:spcPct val="10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g2b34cda5531_2_290"/>
          <p:cNvSpPr txBox="1">
            <a:spLocks noGrp="1"/>
          </p:cNvSpPr>
          <p:nvPr>
            <p:ph type="body" idx="6"/>
          </p:nvPr>
        </p:nvSpPr>
        <p:spPr>
          <a:xfrm>
            <a:off x="8069856" y="1828800"/>
            <a:ext cx="3657600" cy="55083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rgbClr val="00205C"/>
              </a:buClr>
              <a:buSzPts val="1800"/>
              <a:buNone/>
              <a:defRPr sz="1800" b="1">
                <a:solidFill>
                  <a:srgbClr val="00205C"/>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33" name="Google Shape;633;g2b34cda5531_2_290"/>
          <p:cNvPicPr preferRelativeResize="0"/>
          <p:nvPr/>
        </p:nvPicPr>
        <p:blipFill rotWithShape="1">
          <a:blip r:embed="rId2">
            <a:alphaModFix/>
          </a:blip>
          <a:srcRect/>
          <a:stretch/>
        </p:blipFill>
        <p:spPr>
          <a:xfrm>
            <a:off x="457204" y="6000906"/>
            <a:ext cx="1828795" cy="556812"/>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omparison_ Two">
  <p:cSld name="Comparison_ Two">
    <p:bg>
      <p:bgPr>
        <a:solidFill>
          <a:srgbClr val="00205C"/>
        </a:solidFill>
        <a:effectLst/>
      </p:bgPr>
    </p:bg>
    <p:spTree>
      <p:nvGrpSpPr>
        <p:cNvPr id="1" name="Shape 634"/>
        <p:cNvGrpSpPr/>
        <p:nvPr/>
      </p:nvGrpSpPr>
      <p:grpSpPr>
        <a:xfrm>
          <a:off x="0" y="0"/>
          <a:ext cx="0" cy="0"/>
          <a:chOff x="0" y="0"/>
          <a:chExt cx="0" cy="0"/>
        </a:xfrm>
      </p:grpSpPr>
      <p:sp>
        <p:nvSpPr>
          <p:cNvPr id="635" name="Google Shape;635;g2b34cda5531_2_302"/>
          <p:cNvSpPr txBox="1">
            <a:spLocks noGrp="1"/>
          </p:cNvSpPr>
          <p:nvPr>
            <p:ph type="title"/>
          </p:nvPr>
        </p:nvSpPr>
        <p:spPr>
          <a:xfrm>
            <a:off x="457200" y="685800"/>
            <a:ext cx="5486399" cy="100488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6" name="Google Shape;636;g2b34cda5531_2_302"/>
          <p:cNvSpPr txBox="1">
            <a:spLocks noGrp="1"/>
          </p:cNvSpPr>
          <p:nvPr>
            <p:ph type="body" idx="1"/>
          </p:nvPr>
        </p:nvSpPr>
        <p:spPr>
          <a:xfrm>
            <a:off x="457199" y="4071396"/>
            <a:ext cx="5486400" cy="1689318"/>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7" name="Google Shape;637;g2b34cda5531_2_302"/>
          <p:cNvSpPr txBox="1">
            <a:spLocks noGrp="1"/>
          </p:cNvSpPr>
          <p:nvPr>
            <p:ph type="body" idx="2"/>
          </p:nvPr>
        </p:nvSpPr>
        <p:spPr>
          <a:xfrm>
            <a:off x="6245352" y="4050792"/>
            <a:ext cx="5486400" cy="170588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8" name="Google Shape;638;g2b34cda5531_2_30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g2b34cda5531_2_30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40" name="Google Shape;640;g2b34cda5531_2_302"/>
          <p:cNvSpPr txBox="1">
            <a:spLocks noGrp="1"/>
          </p:cNvSpPr>
          <p:nvPr>
            <p:ph type="body" idx="3"/>
          </p:nvPr>
        </p:nvSpPr>
        <p:spPr>
          <a:xfrm>
            <a:off x="457200" y="2998280"/>
            <a:ext cx="5486399"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1" name="Google Shape;641;g2b34cda5531_2_302"/>
          <p:cNvSpPr txBox="1">
            <a:spLocks noGrp="1"/>
          </p:cNvSpPr>
          <p:nvPr>
            <p:ph type="body" idx="4"/>
          </p:nvPr>
        </p:nvSpPr>
        <p:spPr>
          <a:xfrm>
            <a:off x="6248404" y="2998280"/>
            <a:ext cx="5494112" cy="82391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cxnSp>
        <p:nvCxnSpPr>
          <p:cNvPr id="642" name="Google Shape;642;g2b34cda5531_2_302"/>
          <p:cNvCxnSpPr/>
          <p:nvPr/>
        </p:nvCxnSpPr>
        <p:spPr>
          <a:xfrm>
            <a:off x="457200" y="457200"/>
            <a:ext cx="11277600" cy="0"/>
          </a:xfrm>
          <a:prstGeom prst="straightConnector1">
            <a:avLst/>
          </a:prstGeom>
          <a:noFill/>
          <a:ln w="19050" cap="flat" cmpd="sng">
            <a:solidFill>
              <a:srgbClr val="00205C"/>
            </a:solidFill>
            <a:prstDash val="solid"/>
            <a:miter lim="800000"/>
            <a:headEnd type="none" w="sm" len="sm"/>
            <a:tailEnd type="none" w="sm" len="sm"/>
          </a:ln>
        </p:spPr>
      </p:cxnSp>
      <p:pic>
        <p:nvPicPr>
          <p:cNvPr id="643" name="Google Shape;643;g2b34cda5531_2_302"/>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_ Three">
  <p:cSld name="Comparison_ Three">
    <p:bg>
      <p:bgPr>
        <a:solidFill>
          <a:srgbClr val="00205C"/>
        </a:solidFill>
        <a:effectLst/>
      </p:bgPr>
    </p:bg>
    <p:spTree>
      <p:nvGrpSpPr>
        <p:cNvPr id="1" name="Shape 644"/>
        <p:cNvGrpSpPr/>
        <p:nvPr/>
      </p:nvGrpSpPr>
      <p:grpSpPr>
        <a:xfrm>
          <a:off x="0" y="0"/>
          <a:ext cx="0" cy="0"/>
          <a:chOff x="0" y="0"/>
          <a:chExt cx="0" cy="0"/>
        </a:xfrm>
      </p:grpSpPr>
      <p:sp>
        <p:nvSpPr>
          <p:cNvPr id="645" name="Google Shape;645;g2b34cda5531_2_312"/>
          <p:cNvSpPr txBox="1">
            <a:spLocks noGrp="1"/>
          </p:cNvSpPr>
          <p:nvPr>
            <p:ph type="title"/>
          </p:nvPr>
        </p:nvSpPr>
        <p:spPr>
          <a:xfrm>
            <a:off x="457200" y="457200"/>
            <a:ext cx="5638800" cy="113453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3200"/>
              <a:buFont typeface="Calibri"/>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6" name="Google Shape;646;g2b34cda5531_2_312"/>
          <p:cNvSpPr txBox="1">
            <a:spLocks noGrp="1"/>
          </p:cNvSpPr>
          <p:nvPr>
            <p:ph type="body" idx="1"/>
          </p:nvPr>
        </p:nvSpPr>
        <p:spPr>
          <a:xfrm>
            <a:off x="457201" y="4051583"/>
            <a:ext cx="3657600"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7" name="Google Shape;647;g2b34cda5531_2_312"/>
          <p:cNvSpPr txBox="1">
            <a:spLocks noGrp="1"/>
          </p:cNvSpPr>
          <p:nvPr>
            <p:ph type="body" idx="2"/>
          </p:nvPr>
        </p:nvSpPr>
        <p:spPr>
          <a:xfrm>
            <a:off x="4276222"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8" name="Google Shape;648;g2b34cda5531_2_31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9" name="Google Shape;649;g2b34cda5531_2_31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chemeClr val="lt1"/>
                </a:solidFill>
                <a:latin typeface="Calibri"/>
                <a:ea typeface="Calibri"/>
                <a:cs typeface="Calibri"/>
                <a:sym typeface="Calibri"/>
              </a:defRPr>
            </a:lvl1pPr>
            <a:lvl2pPr marL="0" lvl="1" indent="0" algn="r">
              <a:spcBef>
                <a:spcPts val="0"/>
              </a:spcBef>
              <a:buNone/>
              <a:defRPr sz="900" b="0" i="0">
                <a:solidFill>
                  <a:schemeClr val="lt1"/>
                </a:solidFill>
                <a:latin typeface="Calibri"/>
                <a:ea typeface="Calibri"/>
                <a:cs typeface="Calibri"/>
                <a:sym typeface="Calibri"/>
              </a:defRPr>
            </a:lvl2pPr>
            <a:lvl3pPr marL="0" lvl="2" indent="0" algn="r">
              <a:spcBef>
                <a:spcPts val="0"/>
              </a:spcBef>
              <a:buNone/>
              <a:defRPr sz="900" b="0" i="0">
                <a:solidFill>
                  <a:schemeClr val="lt1"/>
                </a:solidFill>
                <a:latin typeface="Calibri"/>
                <a:ea typeface="Calibri"/>
                <a:cs typeface="Calibri"/>
                <a:sym typeface="Calibri"/>
              </a:defRPr>
            </a:lvl3pPr>
            <a:lvl4pPr marL="0" lvl="3" indent="0" algn="r">
              <a:spcBef>
                <a:spcPts val="0"/>
              </a:spcBef>
              <a:buNone/>
              <a:defRPr sz="900" b="0" i="0">
                <a:solidFill>
                  <a:schemeClr val="lt1"/>
                </a:solidFill>
                <a:latin typeface="Calibri"/>
                <a:ea typeface="Calibri"/>
                <a:cs typeface="Calibri"/>
                <a:sym typeface="Calibri"/>
              </a:defRPr>
            </a:lvl4pPr>
            <a:lvl5pPr marL="0" lvl="4" indent="0" algn="r">
              <a:spcBef>
                <a:spcPts val="0"/>
              </a:spcBef>
              <a:buNone/>
              <a:defRPr sz="900" b="0" i="0">
                <a:solidFill>
                  <a:schemeClr val="lt1"/>
                </a:solidFill>
                <a:latin typeface="Calibri"/>
                <a:ea typeface="Calibri"/>
                <a:cs typeface="Calibri"/>
                <a:sym typeface="Calibri"/>
              </a:defRPr>
            </a:lvl5pPr>
            <a:lvl6pPr marL="0" lvl="5" indent="0" algn="r">
              <a:spcBef>
                <a:spcPts val="0"/>
              </a:spcBef>
              <a:buNone/>
              <a:defRPr sz="900" b="0" i="0">
                <a:solidFill>
                  <a:schemeClr val="lt1"/>
                </a:solidFill>
                <a:latin typeface="Calibri"/>
                <a:ea typeface="Calibri"/>
                <a:cs typeface="Calibri"/>
                <a:sym typeface="Calibri"/>
              </a:defRPr>
            </a:lvl6pPr>
            <a:lvl7pPr marL="0" lvl="6" indent="0" algn="r">
              <a:spcBef>
                <a:spcPts val="0"/>
              </a:spcBef>
              <a:buNone/>
              <a:defRPr sz="900" b="0" i="0">
                <a:solidFill>
                  <a:schemeClr val="lt1"/>
                </a:solidFill>
                <a:latin typeface="Calibri"/>
                <a:ea typeface="Calibri"/>
                <a:cs typeface="Calibri"/>
                <a:sym typeface="Calibri"/>
              </a:defRPr>
            </a:lvl7pPr>
            <a:lvl8pPr marL="0" lvl="7" indent="0" algn="r">
              <a:spcBef>
                <a:spcPts val="0"/>
              </a:spcBef>
              <a:buNone/>
              <a:defRPr sz="900" b="0" i="0">
                <a:solidFill>
                  <a:schemeClr val="lt1"/>
                </a:solidFill>
                <a:latin typeface="Calibri"/>
                <a:ea typeface="Calibri"/>
                <a:cs typeface="Calibri"/>
                <a:sym typeface="Calibri"/>
              </a:defRPr>
            </a:lvl8pPr>
            <a:lvl9pPr marL="0" lvl="8" indent="0" algn="r">
              <a:spcBef>
                <a:spcPts val="0"/>
              </a:spcBef>
              <a:buNone/>
              <a:defRPr sz="900" b="0" i="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50" name="Google Shape;650;g2b34cda5531_2_312"/>
          <p:cNvSpPr txBox="1">
            <a:spLocks noGrp="1"/>
          </p:cNvSpPr>
          <p:nvPr>
            <p:ph type="body" idx="3"/>
          </p:nvPr>
        </p:nvSpPr>
        <p:spPr>
          <a:xfrm>
            <a:off x="8061767" y="4051583"/>
            <a:ext cx="3648578" cy="1660555"/>
          </a:xfrm>
          <a:prstGeom prst="rect">
            <a:avLst/>
          </a:prstGeom>
          <a:noFill/>
          <a:ln>
            <a:noFill/>
          </a:ln>
        </p:spPr>
        <p:txBody>
          <a:bodyPr spcFirstLastPara="1" wrap="square" lIns="0" tIns="0" rIns="0" bIns="0" anchor="t" anchorCtr="0">
            <a:normAutofit/>
          </a:bodyPr>
          <a:lstStyle>
            <a:lvl1pPr marL="457200" lvl="0" indent="-317500" algn="l">
              <a:lnSpc>
                <a:spcPct val="100000"/>
              </a:lnSpc>
              <a:spcBef>
                <a:spcPts val="1000"/>
              </a:spcBef>
              <a:spcAft>
                <a:spcPts val="0"/>
              </a:spcAft>
              <a:buClr>
                <a:schemeClr val="lt1"/>
              </a:buClr>
              <a:buSzPts val="1400"/>
              <a:buChar char="•"/>
              <a:defRPr>
                <a:solidFill>
                  <a:schemeClr val="lt1"/>
                </a:solidFill>
              </a:defRPr>
            </a:lvl1pPr>
            <a:lvl2pPr marL="914400" lvl="1" indent="-317500" algn="l">
              <a:lnSpc>
                <a:spcPct val="100000"/>
              </a:lnSpc>
              <a:spcBef>
                <a:spcPts val="500"/>
              </a:spcBef>
              <a:spcAft>
                <a:spcPts val="0"/>
              </a:spcAft>
              <a:buClr>
                <a:schemeClr val="lt1"/>
              </a:buClr>
              <a:buSzPts val="1400"/>
              <a:buChar char="•"/>
              <a:defRPr>
                <a:solidFill>
                  <a:schemeClr val="lt1"/>
                </a:solidFill>
              </a:defRPr>
            </a:lvl2pPr>
            <a:lvl3pPr marL="1371600" lvl="2" indent="-317500" algn="l">
              <a:lnSpc>
                <a:spcPct val="100000"/>
              </a:lnSpc>
              <a:spcBef>
                <a:spcPts val="500"/>
              </a:spcBef>
              <a:spcAft>
                <a:spcPts val="0"/>
              </a:spcAft>
              <a:buClr>
                <a:schemeClr val="lt1"/>
              </a:buClr>
              <a:buSzPts val="1400"/>
              <a:buChar char="•"/>
              <a:defRPr>
                <a:solidFill>
                  <a:schemeClr val="lt1"/>
                </a:solidFill>
              </a:defRPr>
            </a:lvl3pPr>
            <a:lvl4pPr marL="1828800" lvl="3" indent="-317500" algn="l">
              <a:lnSpc>
                <a:spcPct val="100000"/>
              </a:lnSpc>
              <a:spcBef>
                <a:spcPts val="500"/>
              </a:spcBef>
              <a:spcAft>
                <a:spcPts val="0"/>
              </a:spcAft>
              <a:buClr>
                <a:schemeClr val="lt1"/>
              </a:buClr>
              <a:buSzPts val="1400"/>
              <a:buChar char="•"/>
              <a:defRPr>
                <a:solidFill>
                  <a:schemeClr val="lt1"/>
                </a:solidFill>
              </a:defRPr>
            </a:lvl4pPr>
            <a:lvl5pPr marL="2286000" lvl="4" indent="-317500" algn="l">
              <a:lnSpc>
                <a:spcPct val="100000"/>
              </a:lnSpc>
              <a:spcBef>
                <a:spcPts val="500"/>
              </a:spcBef>
              <a:spcAft>
                <a:spcPts val="0"/>
              </a:spcAft>
              <a:buClr>
                <a:schemeClr val="lt1"/>
              </a:buClr>
              <a:buSzPts val="14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1" name="Google Shape;651;g2b34cda5531_2_312"/>
          <p:cNvSpPr txBox="1">
            <a:spLocks noGrp="1"/>
          </p:cNvSpPr>
          <p:nvPr>
            <p:ph type="body" idx="4"/>
          </p:nvPr>
        </p:nvSpPr>
        <p:spPr>
          <a:xfrm>
            <a:off x="4267200" y="3388291"/>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2" name="Google Shape;652;g2b34cda5531_2_312"/>
          <p:cNvSpPr txBox="1">
            <a:spLocks noGrp="1"/>
          </p:cNvSpPr>
          <p:nvPr>
            <p:ph type="body" idx="5"/>
          </p:nvPr>
        </p:nvSpPr>
        <p:spPr>
          <a:xfrm>
            <a:off x="45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3" name="Google Shape;653;g2b34cda5531_2_312"/>
          <p:cNvSpPr txBox="1">
            <a:spLocks noGrp="1"/>
          </p:cNvSpPr>
          <p:nvPr>
            <p:ph type="body" idx="6"/>
          </p:nvPr>
        </p:nvSpPr>
        <p:spPr>
          <a:xfrm>
            <a:off x="8077200" y="3408116"/>
            <a:ext cx="3657600" cy="527289"/>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1000"/>
              </a:spcBef>
              <a:spcAft>
                <a:spcPts val="0"/>
              </a:spcAft>
              <a:buClr>
                <a:srgbClr val="009ADE"/>
              </a:buClr>
              <a:buSzPts val="1800"/>
              <a:buNone/>
              <a:defRPr sz="1800" b="1">
                <a:solidFill>
                  <a:srgbClr val="009ADE"/>
                </a:solidFill>
              </a:defRPr>
            </a:lvl1pPr>
            <a:lvl2pPr marL="914400" lvl="1" indent="-228600" algn="l">
              <a:lnSpc>
                <a:spcPct val="100000"/>
              </a:lnSpc>
              <a:spcBef>
                <a:spcPts val="500"/>
              </a:spcBef>
              <a:spcAft>
                <a:spcPts val="0"/>
              </a:spcAft>
              <a:buClr>
                <a:schemeClr val="dk1"/>
              </a:buClr>
              <a:buSzPts val="2000"/>
              <a:buNone/>
              <a:defRPr sz="2000" b="1"/>
            </a:lvl2pPr>
            <a:lvl3pPr marL="1371600" lvl="2" indent="-228600" algn="l">
              <a:lnSpc>
                <a:spcPct val="100000"/>
              </a:lnSpc>
              <a:spcBef>
                <a:spcPts val="500"/>
              </a:spcBef>
              <a:spcAft>
                <a:spcPts val="0"/>
              </a:spcAft>
              <a:buClr>
                <a:schemeClr val="dk1"/>
              </a:buClr>
              <a:buSzPts val="1800"/>
              <a:buNone/>
              <a:defRPr sz="1800" b="1"/>
            </a:lvl3pPr>
            <a:lvl4pPr marL="1828800" lvl="3" indent="-228600" algn="l">
              <a:lnSpc>
                <a:spcPct val="100000"/>
              </a:lnSpc>
              <a:spcBef>
                <a:spcPts val="500"/>
              </a:spcBef>
              <a:spcAft>
                <a:spcPts val="0"/>
              </a:spcAft>
              <a:buClr>
                <a:schemeClr val="dk1"/>
              </a:buClr>
              <a:buSzPts val="1600"/>
              <a:buNone/>
              <a:defRPr sz="1600" b="1"/>
            </a:lvl4pPr>
            <a:lvl5pPr marL="2286000" lvl="4" indent="-228600" algn="l">
              <a:lnSpc>
                <a:spcPct val="10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pic>
        <p:nvPicPr>
          <p:cNvPr id="654" name="Google Shape;654;g2b34cda5531_2_312"/>
          <p:cNvPicPr preferRelativeResize="0"/>
          <p:nvPr/>
        </p:nvPicPr>
        <p:blipFill rotWithShape="1">
          <a:blip r:embed="rId2">
            <a:alphaModFix/>
          </a:blip>
          <a:srcRect/>
          <a:stretch/>
        </p:blipFill>
        <p:spPr>
          <a:xfrm>
            <a:off x="457204" y="6000906"/>
            <a:ext cx="1828795" cy="55681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80"/>
        <p:cNvGrpSpPr/>
        <p:nvPr/>
      </p:nvGrpSpPr>
      <p:grpSpPr>
        <a:xfrm>
          <a:off x="0" y="0"/>
          <a:ext cx="0" cy="0"/>
          <a:chOff x="0" y="0"/>
          <a:chExt cx="0" cy="0"/>
        </a:xfrm>
      </p:grpSpPr>
      <p:sp>
        <p:nvSpPr>
          <p:cNvPr id="81" name="Google Shape;81;p41"/>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00205C"/>
              </a:buClr>
              <a:buSzPts val="2400"/>
              <a:buFont typeface="Calibri"/>
              <a:buNone/>
              <a:defRPr sz="2400">
                <a:solidFill>
                  <a:srgbClr val="00205C"/>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1"/>
          <p:cNvSpPr>
            <a:spLocks noGrp="1"/>
          </p:cNvSpPr>
          <p:nvPr>
            <p:ph type="pic" idx="2"/>
          </p:nvPr>
        </p:nvSpPr>
        <p:spPr>
          <a:xfrm>
            <a:off x="4267200" y="0"/>
            <a:ext cx="7924800" cy="6858000"/>
          </a:xfrm>
          <a:prstGeom prst="rect">
            <a:avLst/>
          </a:prstGeom>
          <a:noFill/>
          <a:ln>
            <a:noFill/>
          </a:ln>
        </p:spPr>
      </p:sp>
      <p:sp>
        <p:nvSpPr>
          <p:cNvPr id="83" name="Google Shape;83;p41"/>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000"/>
              </a:spcBef>
              <a:spcAft>
                <a:spcPts val="0"/>
              </a:spcAft>
              <a:buClr>
                <a:schemeClr val="dk1"/>
              </a:buClr>
              <a:buSzPts val="1400"/>
              <a:buNone/>
              <a:defRPr sz="1400">
                <a:solidFill>
                  <a:schemeClr val="dk1"/>
                </a:solidFill>
              </a:defRPr>
            </a:lvl1pPr>
            <a:lvl2pPr marL="914400" lvl="1" indent="-228600" algn="l">
              <a:lnSpc>
                <a:spcPct val="100000"/>
              </a:lnSpc>
              <a:spcBef>
                <a:spcPts val="500"/>
              </a:spcBef>
              <a:spcAft>
                <a:spcPts val="0"/>
              </a:spcAft>
              <a:buClr>
                <a:schemeClr val="dk1"/>
              </a:buClr>
              <a:buSzPts val="1400"/>
              <a:buNone/>
              <a:defRPr sz="1400"/>
            </a:lvl2pPr>
            <a:lvl3pPr marL="1371600" lvl="2" indent="-228600" algn="l">
              <a:lnSpc>
                <a:spcPct val="100000"/>
              </a:lnSpc>
              <a:spcBef>
                <a:spcPts val="500"/>
              </a:spcBef>
              <a:spcAft>
                <a:spcPts val="0"/>
              </a:spcAft>
              <a:buClr>
                <a:schemeClr val="dk1"/>
              </a:buClr>
              <a:buSzPts val="1200"/>
              <a:buNone/>
              <a:defRPr sz="1200"/>
            </a:lvl3pPr>
            <a:lvl4pPr marL="1828800" lvl="3" indent="-228600" algn="l">
              <a:lnSpc>
                <a:spcPct val="100000"/>
              </a:lnSpc>
              <a:spcBef>
                <a:spcPts val="500"/>
              </a:spcBef>
              <a:spcAft>
                <a:spcPts val="0"/>
              </a:spcAft>
              <a:buClr>
                <a:schemeClr val="dk1"/>
              </a:buClr>
              <a:buSzPts val="1000"/>
              <a:buNone/>
              <a:defRPr sz="1000"/>
            </a:lvl4pPr>
            <a:lvl5pPr marL="2286000" lvl="4" indent="-228600" algn="l">
              <a:lnSpc>
                <a:spcPct val="10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41"/>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lvl="0" algn="r">
              <a:spcBef>
                <a:spcPts val="0"/>
              </a:spcBef>
              <a:spcAft>
                <a:spcPts val="0"/>
              </a:spcAft>
              <a:buSzPts val="1400"/>
              <a:buNone/>
              <a:defRPr>
                <a:solidFill>
                  <a:srgbClr val="00205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lvl="0" indent="0" algn="r">
              <a:spcBef>
                <a:spcPts val="0"/>
              </a:spcBef>
              <a:buNone/>
              <a:defRPr sz="900" b="0" i="0">
                <a:solidFill>
                  <a:srgbClr val="00205C"/>
                </a:solidFill>
                <a:latin typeface="Calibri"/>
                <a:ea typeface="Calibri"/>
                <a:cs typeface="Calibri"/>
                <a:sym typeface="Calibri"/>
              </a:defRPr>
            </a:lvl1pPr>
            <a:lvl2pPr marL="0" lvl="1" indent="0" algn="r">
              <a:spcBef>
                <a:spcPts val="0"/>
              </a:spcBef>
              <a:buNone/>
              <a:defRPr sz="900" b="0" i="0">
                <a:solidFill>
                  <a:srgbClr val="00205C"/>
                </a:solidFill>
                <a:latin typeface="Calibri"/>
                <a:ea typeface="Calibri"/>
                <a:cs typeface="Calibri"/>
                <a:sym typeface="Calibri"/>
              </a:defRPr>
            </a:lvl2pPr>
            <a:lvl3pPr marL="0" lvl="2" indent="0" algn="r">
              <a:spcBef>
                <a:spcPts val="0"/>
              </a:spcBef>
              <a:buNone/>
              <a:defRPr sz="900" b="0" i="0">
                <a:solidFill>
                  <a:srgbClr val="00205C"/>
                </a:solidFill>
                <a:latin typeface="Calibri"/>
                <a:ea typeface="Calibri"/>
                <a:cs typeface="Calibri"/>
                <a:sym typeface="Calibri"/>
              </a:defRPr>
            </a:lvl3pPr>
            <a:lvl4pPr marL="0" lvl="3" indent="0" algn="r">
              <a:spcBef>
                <a:spcPts val="0"/>
              </a:spcBef>
              <a:buNone/>
              <a:defRPr sz="900" b="0" i="0">
                <a:solidFill>
                  <a:srgbClr val="00205C"/>
                </a:solidFill>
                <a:latin typeface="Calibri"/>
                <a:ea typeface="Calibri"/>
                <a:cs typeface="Calibri"/>
                <a:sym typeface="Calibri"/>
              </a:defRPr>
            </a:lvl4pPr>
            <a:lvl5pPr marL="0" lvl="4" indent="0" algn="r">
              <a:spcBef>
                <a:spcPts val="0"/>
              </a:spcBef>
              <a:buNone/>
              <a:defRPr sz="900" b="0" i="0">
                <a:solidFill>
                  <a:srgbClr val="00205C"/>
                </a:solidFill>
                <a:latin typeface="Calibri"/>
                <a:ea typeface="Calibri"/>
                <a:cs typeface="Calibri"/>
                <a:sym typeface="Calibri"/>
              </a:defRPr>
            </a:lvl5pPr>
            <a:lvl6pPr marL="0" lvl="5" indent="0" algn="r">
              <a:spcBef>
                <a:spcPts val="0"/>
              </a:spcBef>
              <a:buNone/>
              <a:defRPr sz="900" b="0" i="0">
                <a:solidFill>
                  <a:srgbClr val="00205C"/>
                </a:solidFill>
                <a:latin typeface="Calibri"/>
                <a:ea typeface="Calibri"/>
                <a:cs typeface="Calibri"/>
                <a:sym typeface="Calibri"/>
              </a:defRPr>
            </a:lvl6pPr>
            <a:lvl7pPr marL="0" lvl="6" indent="0" algn="r">
              <a:spcBef>
                <a:spcPts val="0"/>
              </a:spcBef>
              <a:buNone/>
              <a:defRPr sz="900" b="0" i="0">
                <a:solidFill>
                  <a:srgbClr val="00205C"/>
                </a:solidFill>
                <a:latin typeface="Calibri"/>
                <a:ea typeface="Calibri"/>
                <a:cs typeface="Calibri"/>
                <a:sym typeface="Calibri"/>
              </a:defRPr>
            </a:lvl7pPr>
            <a:lvl8pPr marL="0" lvl="7" indent="0" algn="r">
              <a:spcBef>
                <a:spcPts val="0"/>
              </a:spcBef>
              <a:buNone/>
              <a:defRPr sz="900" b="0" i="0">
                <a:solidFill>
                  <a:srgbClr val="00205C"/>
                </a:solidFill>
                <a:latin typeface="Calibri"/>
                <a:ea typeface="Calibri"/>
                <a:cs typeface="Calibri"/>
                <a:sym typeface="Calibri"/>
              </a:defRPr>
            </a:lvl8pPr>
            <a:lvl9pPr marL="0" lvl="8" indent="0" algn="r">
              <a:spcBef>
                <a:spcPts val="0"/>
              </a:spcBef>
              <a:buNone/>
              <a:defRPr sz="900" b="0" i="0">
                <a:solidFill>
                  <a:srgbClr val="00205C"/>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6" name="Google Shape;86;p41"/>
          <p:cNvCxnSpPr/>
          <p:nvPr/>
        </p:nvCxnSpPr>
        <p:spPr>
          <a:xfrm>
            <a:off x="457200" y="457200"/>
            <a:ext cx="3337560" cy="0"/>
          </a:xfrm>
          <a:prstGeom prst="straightConnector1">
            <a:avLst/>
          </a:prstGeom>
          <a:noFill/>
          <a:ln w="19050" cap="flat" cmpd="sng">
            <a:solidFill>
              <a:srgbClr val="00205C"/>
            </a:solidFill>
            <a:prstDash val="solid"/>
            <a:miter lim="800000"/>
            <a:headEnd type="none" w="sm" len="sm"/>
            <a:tailEnd type="none" w="sm" len="sm"/>
          </a:ln>
        </p:spPr>
      </p:cxnSp>
      <p:pic>
        <p:nvPicPr>
          <p:cNvPr id="87" name="Google Shape;87;p41" descr="WHO EMRO | EMRO home page | Landing | Front page"/>
          <p:cNvPicPr preferRelativeResize="0"/>
          <p:nvPr/>
        </p:nvPicPr>
        <p:blipFill rotWithShape="1">
          <a:blip r:embed="rId2">
            <a:alphaModFix/>
          </a:blip>
          <a:srcRect/>
          <a:stretch/>
        </p:blipFill>
        <p:spPr>
          <a:xfrm>
            <a:off x="254186" y="6018158"/>
            <a:ext cx="1470824" cy="684000"/>
          </a:xfrm>
          <a:prstGeom prst="rect">
            <a:avLst/>
          </a:prstGeom>
          <a:noFill/>
          <a:ln>
            <a:noFill/>
          </a:ln>
        </p:spPr>
      </p:pic>
      <p:pic>
        <p:nvPicPr>
          <p:cNvPr id="88" name="Google Shape;88;p41" descr="Green text on a white background&#10;&#10;Description automatically generated"/>
          <p:cNvPicPr preferRelativeResize="0"/>
          <p:nvPr/>
        </p:nvPicPr>
        <p:blipFill rotWithShape="1">
          <a:blip r:embed="rId3">
            <a:alphaModFix/>
          </a:blip>
          <a:srcRect r="24632"/>
          <a:stretch/>
        </p:blipFill>
        <p:spPr>
          <a:xfrm>
            <a:off x="1918973" y="6018158"/>
            <a:ext cx="2154264" cy="68333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theme" Target="../theme/theme2.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8" Type="http://schemas.openxmlformats.org/officeDocument/2006/relationships/slideLayout" Target="../slideLayouts/slideLayout49.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
        <p:cNvGrpSpPr/>
        <p:nvPr/>
      </p:nvGrpSpPr>
      <p:grpSpPr>
        <a:xfrm>
          <a:off x="0" y="0"/>
          <a:ext cx="0" cy="0"/>
          <a:chOff x="0" y="0"/>
          <a:chExt cx="0" cy="0"/>
        </a:xfrm>
      </p:grpSpPr>
      <p:sp>
        <p:nvSpPr>
          <p:cNvPr id="333" name="Google Shape;333;g2b34cda5531_2_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4" name="Google Shape;334;g2b34cda5531_2_0"/>
          <p:cNvSpPr txBox="1">
            <a:spLocks noGrp="1"/>
          </p:cNvSpPr>
          <p:nvPr>
            <p:ph type="body" idx="1"/>
          </p:nvPr>
        </p:nvSpPr>
        <p:spPr>
          <a:xfrm>
            <a:off x="457200" y="1825625"/>
            <a:ext cx="11277600" cy="4346575"/>
          </a:xfrm>
          <a:prstGeom prst="rect">
            <a:avLst/>
          </a:prstGeom>
          <a:noFill/>
          <a:ln>
            <a:noFill/>
          </a:ln>
        </p:spPr>
        <p:txBody>
          <a:bodyPr spcFirstLastPara="1" wrap="square" lIns="0" tIns="0" rIns="0" bIns="0" anchor="t" anchorCtr="0">
            <a:normAutofit/>
          </a:bodyPr>
          <a:lstStyle>
            <a:lvl1pPr marL="457200" marR="0" lvl="0" indent="-317500" algn="l" rtl="0">
              <a:lnSpc>
                <a:spcPct val="100000"/>
              </a:lnSpc>
              <a:spcBef>
                <a:spcPts val="10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1pPr>
            <a:lvl2pPr marL="914400" marR="0" lvl="1"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3pPr>
            <a:lvl4pPr marL="1828800" marR="0" lvl="3"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5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g2b34cda5531_2_0"/>
          <p:cNvSpPr txBox="1">
            <a:spLocks noGrp="1"/>
          </p:cNvSpPr>
          <p:nvPr>
            <p:ph type="ftr" idx="11"/>
          </p:nvPr>
        </p:nvSpPr>
        <p:spPr>
          <a:xfrm>
            <a:off x="6200172" y="6397384"/>
            <a:ext cx="5154592" cy="324091"/>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6" name="Google Shape;336;g2b34cda5531_2_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8">
          <p15:clr>
            <a:srgbClr val="F26B43"/>
          </p15:clr>
        </p15:guide>
        <p15:guide id="4" orient="horz" pos="288">
          <p15:clr>
            <a:srgbClr val="F26B43"/>
          </p15:clr>
        </p15:guide>
        <p15:guide id="5" pos="7392">
          <p15:clr>
            <a:srgbClr val="F26B43"/>
          </p15:clr>
        </p15:guide>
        <p15:guide id="6" orient="horz" pos="3888">
          <p15:clr>
            <a:srgbClr val="F26B43"/>
          </p15:clr>
        </p15:guide>
        <p15:guide id="7" orient="horz" pos="4032">
          <p15:clr>
            <a:srgbClr val="F26B43"/>
          </p15:clr>
        </p15:guide>
        <p15:guide id="8" orient="horz" pos="432">
          <p15:clr>
            <a:srgbClr val="F26B43"/>
          </p15:clr>
        </p15:guide>
        <p15:guide id="9" pos="2592">
          <p15:clr>
            <a:srgbClr val="F26B43"/>
          </p15:clr>
        </p15:guide>
        <p15:guide id="10" pos="2688">
          <p15:clr>
            <a:srgbClr val="F26B43"/>
          </p15:clr>
        </p15:guide>
        <p15:guide id="11" pos="4992">
          <p15:clr>
            <a:srgbClr val="F26B43"/>
          </p15:clr>
        </p15:guide>
        <p15:guide id="12" pos="5088">
          <p15:clr>
            <a:srgbClr val="F26B43"/>
          </p15:clr>
        </p15:guide>
        <p15:guide id="13" orient="horz" pos="1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hyperlink" Target="https://interagencystandingcommittee.org/system/files/legacy_files/operational_guidance_for_coordinated_assessments_in_humanitarian_crises.pdf"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healthcluster.who.int/publications/i/item/9789240004726"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who.int/hac/herams/en/" TargetMode="External"/><Relationship Id="rId13" Type="http://schemas.openxmlformats.org/officeDocument/2006/relationships/hyperlink" Target="https://www.dhis2.org/" TargetMode="External"/><Relationship Id="rId3" Type="http://schemas.openxmlformats.org/officeDocument/2006/relationships/hyperlink" Target="https://www.who.int/initiatives/herams" TargetMode="External"/><Relationship Id="rId7" Type="http://schemas.openxmlformats.org/officeDocument/2006/relationships/hyperlink" Target="https://apps.who.int/iris/bitstream/handle/10665/70810/WHO_HSE_GAR_ARO_2012.1_eng.pdf?sequence=1" TargetMode="External"/><Relationship Id="rId12" Type="http://schemas.openxmlformats.org/officeDocument/2006/relationships/hyperlink" Target="https://resourcecentre.savethechildren.net/pdf/cpra-eng.pdf/" TargetMode="External"/><Relationship Id="rId17" Type="http://schemas.openxmlformats.org/officeDocument/2006/relationships/hyperlink" Target="https://www.healthynewbornnetwork.org/hnn-content/uploads/NewBornHealthBook-Production2017-V4b-WEB.pdf" TargetMode="External"/><Relationship Id="rId2" Type="http://schemas.openxmlformats.org/officeDocument/2006/relationships/notesSlide" Target="../notesSlides/notesSlide30.xml"/><Relationship Id="rId16" Type="http://schemas.openxmlformats.org/officeDocument/2006/relationships/hyperlink" Target="https://smartmethodology.org/survey-planning-tools/smart-methodology/smart-methodology-manual/?doing_wp_cron=1580992077.4052801132202148437500" TargetMode="External"/><Relationship Id="rId1" Type="http://schemas.openxmlformats.org/officeDocument/2006/relationships/slideLayout" Target="../slideLayouts/slideLayout5.xml"/><Relationship Id="rId6" Type="http://schemas.openxmlformats.org/officeDocument/2006/relationships/hyperlink" Target="http://mics.unicef.org/" TargetMode="External"/><Relationship Id="rId11" Type="http://schemas.openxmlformats.org/officeDocument/2006/relationships/hyperlink" Target="https://www.who.int/data/data-collection-tools/service-availability-and-readiness-assessment-(sara)" TargetMode="External"/><Relationship Id="rId5" Type="http://schemas.openxmlformats.org/officeDocument/2006/relationships/hyperlink" Target="https://interagencystandingcommittee.org/sites/default/files/migrated/2019-02/mira_manual_2015.pdf" TargetMode="External"/><Relationship Id="rId15" Type="http://schemas.openxmlformats.org/officeDocument/2006/relationships/hyperlink" Target="https://www.unhcr.org/protection/health/4a3374408/health-information-system-toolkit.html" TargetMode="External"/><Relationship Id="rId10" Type="http://schemas.openxmlformats.org/officeDocument/2006/relationships/hyperlink" Target="https://www.ochaopt.org/dbs/4w" TargetMode="External"/><Relationship Id="rId4" Type="http://schemas.openxmlformats.org/officeDocument/2006/relationships/hyperlink" Target="https://www.unhcr.org/publications/health-information-system-his-toolkit" TargetMode="External"/><Relationship Id="rId9" Type="http://schemas.openxmlformats.org/officeDocument/2006/relationships/hyperlink" Target="https://www.who.int/publications/i/item/9789240036086" TargetMode="External"/><Relationship Id="rId14" Type="http://schemas.openxmlformats.org/officeDocument/2006/relationships/hyperlink" Target="https://www.who.int/emergencies/kits/ewars/e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mailto:siddeegk@who.int" TargetMode="External"/><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hyperlink" Target="mailto:beentjesk@who.i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1</a:t>
            </a:fld>
            <a:endParaRPr/>
          </a:p>
        </p:txBody>
      </p:sp>
      <p:pic>
        <p:nvPicPr>
          <p:cNvPr id="660" name="Google Shape;660;p1" descr="A group of people standing in a lin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61" name="Google Shape;661;p1"/>
          <p:cNvSpPr txBox="1"/>
          <p:nvPr/>
        </p:nvSpPr>
        <p:spPr>
          <a:xfrm>
            <a:off x="225500" y="5837150"/>
            <a:ext cx="86208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0" i="0" u="none" strike="noStrike" cap="none">
                <a:solidFill>
                  <a:schemeClr val="lt1"/>
                </a:solidFill>
                <a:latin typeface="Calibri"/>
                <a:ea typeface="Calibri"/>
                <a:cs typeface="Calibri"/>
                <a:sym typeface="Calibri"/>
              </a:rPr>
              <a:t>Module 2: Assess and prioritize</a:t>
            </a:r>
            <a:endParaRPr/>
          </a:p>
        </p:txBody>
      </p:sp>
      <p:pic>
        <p:nvPicPr>
          <p:cNvPr id="662" name="Google Shape;662;p1"/>
          <p:cNvPicPr preferRelativeResize="0"/>
          <p:nvPr/>
        </p:nvPicPr>
        <p:blipFill rotWithShape="1">
          <a:blip r:embed="rId4">
            <a:alphaModFix/>
          </a:blip>
          <a:srcRect l="3588" r="1908" b="150"/>
          <a:stretch/>
        </p:blipFill>
        <p:spPr>
          <a:xfrm>
            <a:off x="8846173" y="5099506"/>
            <a:ext cx="1494044" cy="1440000"/>
          </a:xfrm>
          <a:prstGeom prst="rect">
            <a:avLst/>
          </a:prstGeom>
          <a:noFill/>
          <a:ln>
            <a:noFill/>
          </a:ln>
        </p:spPr>
      </p:pic>
      <p:pic>
        <p:nvPicPr>
          <p:cNvPr id="663" name="Google Shape;663;p1" descr="WHO EMRO"/>
          <p:cNvPicPr preferRelativeResize="0"/>
          <p:nvPr/>
        </p:nvPicPr>
        <p:blipFill rotWithShape="1">
          <a:blip r:embed="rId5">
            <a:alphaModFix/>
          </a:blip>
          <a:srcRect/>
          <a:stretch/>
        </p:blipFill>
        <p:spPr>
          <a:xfrm>
            <a:off x="10526495" y="5105041"/>
            <a:ext cx="1440000" cy="1440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1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Coordinated assessment and phases in humanitarian crisis</a:t>
            </a:r>
            <a:br>
              <a:rPr lang="en-US"/>
            </a:br>
            <a:r>
              <a:rPr lang="en-US" sz="2400"/>
              <a:t>IASC operational guidance</a:t>
            </a:r>
            <a:endParaRPr/>
          </a:p>
        </p:txBody>
      </p:sp>
      <p:pic>
        <p:nvPicPr>
          <p:cNvPr id="745" name="Google Shape;745;p10" descr="Fig. 2"/>
          <p:cNvPicPr preferRelativeResize="0"/>
          <p:nvPr/>
        </p:nvPicPr>
        <p:blipFill rotWithShape="1">
          <a:blip r:embed="rId3">
            <a:alphaModFix/>
          </a:blip>
          <a:srcRect/>
          <a:stretch/>
        </p:blipFill>
        <p:spPr>
          <a:xfrm>
            <a:off x="1163180" y="1825625"/>
            <a:ext cx="6055640" cy="3884295"/>
          </a:xfrm>
          <a:prstGeom prst="rect">
            <a:avLst/>
          </a:prstGeom>
          <a:solidFill>
            <a:srgbClr val="FFFFFF"/>
          </a:solidFill>
          <a:ln>
            <a:noFill/>
          </a:ln>
        </p:spPr>
      </p:pic>
      <p:sp>
        <p:nvSpPr>
          <p:cNvPr id="746" name="Google Shape;746;p1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10</a:t>
            </a:fld>
            <a:endParaRPr/>
          </a:p>
        </p:txBody>
      </p:sp>
      <p:sp>
        <p:nvSpPr>
          <p:cNvPr id="747" name="Google Shape;747;p10"/>
          <p:cNvSpPr txBox="1">
            <a:spLocks noGrp="1"/>
          </p:cNvSpPr>
          <p:nvPr>
            <p:ph type="body" idx="2"/>
          </p:nvPr>
        </p:nvSpPr>
        <p:spPr>
          <a:xfrm>
            <a:off x="8077200" y="1828801"/>
            <a:ext cx="3657600" cy="4343400"/>
          </a:xfrm>
          <a:prstGeom prst="rect">
            <a:avLst/>
          </a:prstGeom>
          <a:solidFill>
            <a:srgbClr val="DDEFF9"/>
          </a:solidFill>
          <a:ln>
            <a:noFill/>
          </a:ln>
        </p:spPr>
        <p:txBody>
          <a:bodyPr spcFirstLastPara="1" wrap="square" lIns="182875" tIns="182875" rIns="182875" bIns="182875" anchor="t" anchorCtr="0">
            <a:normAutofit/>
          </a:bodyPr>
          <a:lstStyle/>
          <a:p>
            <a:pPr marL="0" lvl="0" indent="0" algn="l" rtl="0">
              <a:lnSpc>
                <a:spcPct val="100000"/>
              </a:lnSpc>
              <a:spcBef>
                <a:spcPts val="0"/>
              </a:spcBef>
              <a:spcAft>
                <a:spcPts val="0"/>
              </a:spcAft>
              <a:buClr>
                <a:srgbClr val="00205C"/>
              </a:buClr>
              <a:buSzPts val="2000"/>
              <a:buNone/>
            </a:pPr>
            <a:r>
              <a:rPr lang="en-US"/>
              <a:t>The rapid health assessment will address:</a:t>
            </a:r>
            <a:endParaRPr/>
          </a:p>
          <a:p>
            <a:pPr marL="342900" lvl="0" indent="-342900" algn="l" rtl="0">
              <a:lnSpc>
                <a:spcPct val="100000"/>
              </a:lnSpc>
              <a:spcBef>
                <a:spcPts val="1000"/>
              </a:spcBef>
              <a:spcAft>
                <a:spcPts val="0"/>
              </a:spcAft>
              <a:buClr>
                <a:srgbClr val="00205C"/>
              </a:buClr>
              <a:buSzPts val="2000"/>
              <a:buFont typeface="Calibri"/>
              <a:buChar char="-"/>
            </a:pPr>
            <a:r>
              <a:rPr lang="en-US" b="1"/>
              <a:t>Health status and risks</a:t>
            </a:r>
            <a:endParaRPr/>
          </a:p>
          <a:p>
            <a:pPr marL="342900" lvl="0" indent="-342900" algn="l" rtl="0">
              <a:lnSpc>
                <a:spcPct val="100000"/>
              </a:lnSpc>
              <a:spcBef>
                <a:spcPts val="1000"/>
              </a:spcBef>
              <a:spcAft>
                <a:spcPts val="0"/>
              </a:spcAft>
              <a:buClr>
                <a:srgbClr val="00205C"/>
              </a:buClr>
              <a:buSzPts val="2000"/>
              <a:buFont typeface="Calibri"/>
              <a:buChar char="-"/>
            </a:pPr>
            <a:r>
              <a:rPr lang="en-US" b="1"/>
              <a:t>Health resources and service availability</a:t>
            </a:r>
            <a:endParaRPr/>
          </a:p>
          <a:p>
            <a:pPr marL="342900" lvl="0" indent="-342900" algn="l" rtl="0">
              <a:lnSpc>
                <a:spcPct val="100000"/>
              </a:lnSpc>
              <a:spcBef>
                <a:spcPts val="1000"/>
              </a:spcBef>
              <a:spcAft>
                <a:spcPts val="0"/>
              </a:spcAft>
              <a:buClr>
                <a:srgbClr val="00205C"/>
              </a:buClr>
              <a:buSzPts val="2000"/>
              <a:buFont typeface="Calibri"/>
              <a:buChar char="-"/>
            </a:pPr>
            <a:r>
              <a:rPr lang="en-US" b="1"/>
              <a:t>Health system performance </a:t>
            </a:r>
            <a:r>
              <a:rPr lang="en-US"/>
              <a:t>(including coverage, quality, access and utilization)</a:t>
            </a:r>
            <a:endParaRPr/>
          </a:p>
          <a:p>
            <a:pPr marL="342900" lvl="0" indent="-215900" algn="l" rtl="0">
              <a:lnSpc>
                <a:spcPct val="100000"/>
              </a:lnSpc>
              <a:spcBef>
                <a:spcPts val="1000"/>
              </a:spcBef>
              <a:spcAft>
                <a:spcPts val="0"/>
              </a:spcAft>
              <a:buClr>
                <a:srgbClr val="00205C"/>
              </a:buClr>
              <a:buSzPts val="2000"/>
              <a:buFont typeface="Arial"/>
              <a:buNone/>
            </a:pPr>
            <a:endParaRPr/>
          </a:p>
        </p:txBody>
      </p:sp>
      <p:sp>
        <p:nvSpPr>
          <p:cNvPr id="5" name="TextBox 4">
            <a:extLst>
              <a:ext uri="{FF2B5EF4-FFF2-40B4-BE49-F238E27FC236}">
                <a16:creationId xmlns:a16="http://schemas.microsoft.com/office/drawing/2014/main" id="{7181B965-05B2-4588-F1C9-C3935D2FEA4E}"/>
              </a:ext>
            </a:extLst>
          </p:cNvPr>
          <p:cNvSpPr txBox="1"/>
          <p:nvPr/>
        </p:nvSpPr>
        <p:spPr>
          <a:xfrm>
            <a:off x="4790984" y="5542058"/>
            <a:ext cx="3196878" cy="1015663"/>
          </a:xfrm>
          <a:prstGeom prst="rect">
            <a:avLst/>
          </a:prstGeom>
          <a:noFill/>
        </p:spPr>
        <p:txBody>
          <a:bodyPr wrap="square">
            <a:spAutoFit/>
          </a:bodyPr>
          <a:lstStyle/>
          <a:p>
            <a:r>
              <a:rPr lang="en-GB" sz="1200" dirty="0" err="1"/>
              <a:t>HeRAM</a:t>
            </a:r>
            <a:r>
              <a:rPr lang="en-GB" sz="1200" dirty="0"/>
              <a:t>: Health Resources Availability </a:t>
            </a:r>
            <a:r>
              <a:rPr lang="en-GB" sz="1200" dirty="0" err="1"/>
              <a:t>Monitorining</a:t>
            </a:r>
            <a:r>
              <a:rPr lang="en-GB" sz="1200" dirty="0"/>
              <a:t> System</a:t>
            </a:r>
          </a:p>
          <a:p>
            <a:r>
              <a:rPr lang="en-GB" sz="1200" dirty="0"/>
              <a:t>EWARS: Early Warning, Alert, and Response System</a:t>
            </a:r>
          </a:p>
          <a:p>
            <a:r>
              <a:rPr lang="en-GB" sz="1200" dirty="0"/>
              <a:t>PNDA: Post Disaster Needs Assessment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Role of the RMNCAH/CAH working group and individual agencies in the assessment stage </a:t>
            </a:r>
            <a:endParaRPr/>
          </a:p>
        </p:txBody>
      </p:sp>
      <p:sp>
        <p:nvSpPr>
          <p:cNvPr id="753" name="Google Shape;753;p1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11</a:t>
            </a:fld>
            <a:endParaRPr/>
          </a:p>
        </p:txBody>
      </p:sp>
      <p:grpSp>
        <p:nvGrpSpPr>
          <p:cNvPr id="754" name="Google Shape;754;p11"/>
          <p:cNvGrpSpPr/>
          <p:nvPr/>
        </p:nvGrpSpPr>
        <p:grpSpPr>
          <a:xfrm>
            <a:off x="457200" y="2593316"/>
            <a:ext cx="11277598" cy="2348911"/>
            <a:chOff x="0" y="767691"/>
            <a:chExt cx="11277598" cy="2348911"/>
          </a:xfrm>
        </p:grpSpPr>
        <p:sp>
          <p:nvSpPr>
            <p:cNvPr id="755" name="Google Shape;755;p11"/>
            <p:cNvSpPr/>
            <p:nvPr/>
          </p:nvSpPr>
          <p:spPr>
            <a:xfrm>
              <a:off x="0" y="767691"/>
              <a:ext cx="3171824" cy="2014108"/>
            </a:xfrm>
            <a:prstGeom prst="roundRect">
              <a:avLst>
                <a:gd name="adj" fmla="val 10000"/>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1"/>
            <p:cNvSpPr/>
            <p:nvPr/>
          </p:nvSpPr>
          <p:spPr>
            <a:xfrm>
              <a:off x="352425" y="1102494"/>
              <a:ext cx="3171824" cy="2014108"/>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1"/>
            <p:cNvSpPr txBox="1"/>
            <p:nvPr/>
          </p:nvSpPr>
          <p:spPr>
            <a:xfrm>
              <a:off x="411416" y="1161485"/>
              <a:ext cx="3053842" cy="1896126"/>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1">
                  <a:solidFill>
                    <a:schemeClr val="dk1"/>
                  </a:solidFill>
                  <a:latin typeface="Calibri"/>
                  <a:ea typeface="Calibri"/>
                  <a:cs typeface="Calibri"/>
                  <a:sym typeface="Calibri"/>
                </a:rPr>
                <a:t>Active participation</a:t>
              </a:r>
              <a:br>
                <a:rPr lang="en-US" sz="2100" b="1">
                  <a:solidFill>
                    <a:schemeClr val="dk1"/>
                  </a:solidFill>
                  <a:latin typeface="Calibri"/>
                  <a:ea typeface="Calibri"/>
                  <a:cs typeface="Calibri"/>
                  <a:sym typeface="Calibri"/>
                </a:rPr>
              </a:br>
              <a:r>
                <a:rPr lang="en-US" sz="2100">
                  <a:solidFill>
                    <a:schemeClr val="dk1"/>
                  </a:solidFill>
                  <a:latin typeface="Calibri"/>
                  <a:ea typeface="Calibri"/>
                  <a:cs typeface="Calibri"/>
                  <a:sym typeface="Calibri"/>
                </a:rPr>
                <a:t>ensure that children and adolescents are counted and assessed accurately</a:t>
              </a:r>
              <a:endParaRPr/>
            </a:p>
          </p:txBody>
        </p:sp>
        <p:sp>
          <p:nvSpPr>
            <p:cNvPr id="758" name="Google Shape;758;p11"/>
            <p:cNvSpPr/>
            <p:nvPr/>
          </p:nvSpPr>
          <p:spPr>
            <a:xfrm>
              <a:off x="3876675" y="767691"/>
              <a:ext cx="3171824" cy="2014108"/>
            </a:xfrm>
            <a:prstGeom prst="roundRect">
              <a:avLst>
                <a:gd name="adj" fmla="val 10000"/>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1"/>
            <p:cNvSpPr/>
            <p:nvPr/>
          </p:nvSpPr>
          <p:spPr>
            <a:xfrm>
              <a:off x="4229100" y="1102494"/>
              <a:ext cx="3171824" cy="2014108"/>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1"/>
            <p:cNvSpPr txBox="1"/>
            <p:nvPr/>
          </p:nvSpPr>
          <p:spPr>
            <a:xfrm>
              <a:off x="4288091" y="1161485"/>
              <a:ext cx="3053842" cy="1896126"/>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1">
                  <a:solidFill>
                    <a:schemeClr val="dk1"/>
                  </a:solidFill>
                  <a:latin typeface="Calibri"/>
                  <a:ea typeface="Calibri"/>
                  <a:cs typeface="Calibri"/>
                  <a:sym typeface="Calibri"/>
                </a:rPr>
                <a:t>Age disaggregation </a:t>
              </a:r>
              <a:br>
                <a:rPr lang="en-US" sz="2100" b="1">
                  <a:solidFill>
                    <a:schemeClr val="dk1"/>
                  </a:solidFill>
                  <a:latin typeface="Calibri"/>
                  <a:ea typeface="Calibri"/>
                  <a:cs typeface="Calibri"/>
                  <a:sym typeface="Calibri"/>
                </a:rPr>
              </a:br>
              <a:r>
                <a:rPr lang="en-US" sz="2100">
                  <a:solidFill>
                    <a:schemeClr val="dk1"/>
                  </a:solidFill>
                  <a:latin typeface="Calibri"/>
                  <a:ea typeface="Calibri"/>
                  <a:cs typeface="Calibri"/>
                  <a:sym typeface="Calibri"/>
                </a:rPr>
                <a:t>including newborns, &lt; 5 years, 5–9 years, 10–14 years, and 15–19 years</a:t>
              </a:r>
              <a:endParaRPr/>
            </a:p>
          </p:txBody>
        </p:sp>
        <p:sp>
          <p:nvSpPr>
            <p:cNvPr id="761" name="Google Shape;761;p11"/>
            <p:cNvSpPr/>
            <p:nvPr/>
          </p:nvSpPr>
          <p:spPr>
            <a:xfrm>
              <a:off x="7753349" y="767691"/>
              <a:ext cx="3171824" cy="2014108"/>
            </a:xfrm>
            <a:prstGeom prst="roundRect">
              <a:avLst>
                <a:gd name="adj" fmla="val 10000"/>
              </a:avLst>
            </a:prstGeom>
            <a:solidFill>
              <a:schemeClr val="accent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1"/>
            <p:cNvSpPr/>
            <p:nvPr/>
          </p:nvSpPr>
          <p:spPr>
            <a:xfrm>
              <a:off x="8105774" y="1102494"/>
              <a:ext cx="3171824" cy="2014108"/>
            </a:xfrm>
            <a:prstGeom prst="roundRect">
              <a:avLst>
                <a:gd name="adj" fmla="val 10000"/>
              </a:avLst>
            </a:prstGeom>
            <a:solidFill>
              <a:schemeClr val="lt1">
                <a:alpha val="89803"/>
              </a:schemeClr>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1"/>
            <p:cNvSpPr txBox="1"/>
            <p:nvPr/>
          </p:nvSpPr>
          <p:spPr>
            <a:xfrm>
              <a:off x="8164765" y="1161485"/>
              <a:ext cx="3053842" cy="1896126"/>
            </a:xfrm>
            <a:prstGeom prst="rect">
              <a:avLst/>
            </a:prstGeom>
            <a:noFill/>
            <a:ln>
              <a:noFill/>
            </a:ln>
          </p:spPr>
          <p:txBody>
            <a:bodyPr spcFirstLastPara="1" wrap="square" lIns="80000" tIns="80000" rIns="80000" bIns="80000" anchor="ctr" anchorCtr="0">
              <a:noAutofit/>
            </a:bodyPr>
            <a:lstStyle/>
            <a:p>
              <a:pPr marL="0" marR="0" lvl="0" indent="0" algn="ctr" rtl="0">
                <a:lnSpc>
                  <a:spcPct val="90000"/>
                </a:lnSpc>
                <a:spcBef>
                  <a:spcPts val="0"/>
                </a:spcBef>
                <a:spcAft>
                  <a:spcPts val="0"/>
                </a:spcAft>
                <a:buClr>
                  <a:schemeClr val="dk1"/>
                </a:buClr>
                <a:buSzPts val="2100"/>
                <a:buFont typeface="Calibri"/>
                <a:buNone/>
              </a:pPr>
              <a:r>
                <a:rPr lang="en-US" sz="2100" b="1">
                  <a:solidFill>
                    <a:schemeClr val="dk1"/>
                  </a:solidFill>
                  <a:latin typeface="Calibri"/>
                  <a:ea typeface="Calibri"/>
                  <a:cs typeface="Calibri"/>
                  <a:sym typeface="Calibri"/>
                </a:rPr>
                <a:t>Integration broader needs assessment activities</a:t>
              </a:r>
              <a:endParaRPr/>
            </a:p>
            <a:p>
              <a:pPr marL="0" marR="0" lvl="0" indent="0" algn="ctr" rtl="0">
                <a:lnSpc>
                  <a:spcPct val="90000"/>
                </a:lnSpc>
                <a:spcBef>
                  <a:spcPts val="0"/>
                </a:spcBef>
                <a:spcAft>
                  <a:spcPts val="0"/>
                </a:spcAft>
                <a:buClr>
                  <a:schemeClr val="dk1"/>
                </a:buClr>
                <a:buSzPts val="2100"/>
                <a:buFont typeface="Calibri"/>
                <a:buNone/>
              </a:pPr>
              <a:r>
                <a:rPr lang="en-US" sz="2100">
                  <a:solidFill>
                    <a:schemeClr val="dk1"/>
                  </a:solidFill>
                  <a:latin typeface="Calibri"/>
                  <a:ea typeface="Calibri"/>
                  <a:cs typeface="Calibri"/>
                  <a:sym typeface="Calibri"/>
                </a:rPr>
                <a:t>integrate child and adolescent needs within broader assessments</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Specific CAH vulnerabilities and risks</a:t>
            </a:r>
            <a:endParaRPr/>
          </a:p>
        </p:txBody>
      </p:sp>
      <p:sp>
        <p:nvSpPr>
          <p:cNvPr id="769" name="Google Shape;769;p1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12</a:t>
            </a:fld>
            <a:endParaRPr/>
          </a:p>
        </p:txBody>
      </p:sp>
      <p:grpSp>
        <p:nvGrpSpPr>
          <p:cNvPr id="770" name="Google Shape;770;p12"/>
          <p:cNvGrpSpPr/>
          <p:nvPr/>
        </p:nvGrpSpPr>
        <p:grpSpPr>
          <a:xfrm>
            <a:off x="461054" y="2411211"/>
            <a:ext cx="11269890" cy="2713122"/>
            <a:chOff x="3854" y="585586"/>
            <a:chExt cx="11269890" cy="2713122"/>
          </a:xfrm>
        </p:grpSpPr>
        <p:sp>
          <p:nvSpPr>
            <p:cNvPr id="771" name="Google Shape;771;p12"/>
            <p:cNvSpPr/>
            <p:nvPr/>
          </p:nvSpPr>
          <p:spPr>
            <a:xfrm>
              <a:off x="3854" y="585586"/>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2"/>
            <p:cNvSpPr txBox="1"/>
            <p:nvPr/>
          </p:nvSpPr>
          <p:spPr>
            <a:xfrm>
              <a:off x="3854" y="585586"/>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Young children  </a:t>
              </a:r>
              <a:endParaRPr sz="16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(&lt;5 years old)</a:t>
              </a:r>
              <a:endParaRPr/>
            </a:p>
          </p:txBody>
        </p:sp>
        <p:sp>
          <p:nvSpPr>
            <p:cNvPr id="773" name="Google Shape;773;p12"/>
            <p:cNvSpPr/>
            <p:nvPr/>
          </p:nvSpPr>
          <p:spPr>
            <a:xfrm>
              <a:off x="2299573" y="585586"/>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2"/>
            <p:cNvSpPr txBox="1"/>
            <p:nvPr/>
          </p:nvSpPr>
          <p:spPr>
            <a:xfrm>
              <a:off x="2299573" y="585586"/>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Girls </a:t>
              </a:r>
              <a:endParaRPr/>
            </a:p>
          </p:txBody>
        </p:sp>
        <p:sp>
          <p:nvSpPr>
            <p:cNvPr id="775" name="Google Shape;775;p12"/>
            <p:cNvSpPr/>
            <p:nvPr/>
          </p:nvSpPr>
          <p:spPr>
            <a:xfrm>
              <a:off x="4595291" y="585586"/>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2"/>
            <p:cNvSpPr txBox="1"/>
            <p:nvPr/>
          </p:nvSpPr>
          <p:spPr>
            <a:xfrm>
              <a:off x="4595291" y="585586"/>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b="1">
                  <a:solidFill>
                    <a:schemeClr val="lt1"/>
                  </a:solidFill>
                  <a:latin typeface="Calibri"/>
                  <a:ea typeface="Calibri"/>
                  <a:cs typeface="Calibri"/>
                  <a:sym typeface="Calibri"/>
                </a:rPr>
                <a:t>Undocumented</a:t>
              </a:r>
              <a:r>
                <a:rPr lang="en-US" sz="1600">
                  <a:solidFill>
                    <a:schemeClr val="lt1"/>
                  </a:solidFill>
                  <a:latin typeface="Calibri"/>
                  <a:ea typeface="Calibri"/>
                  <a:cs typeface="Calibri"/>
                  <a:sym typeface="Calibri"/>
                </a:rPr>
                <a:t> migrants, unaccompanied and separated children </a:t>
              </a:r>
              <a:endParaRPr/>
            </a:p>
          </p:txBody>
        </p:sp>
        <p:sp>
          <p:nvSpPr>
            <p:cNvPr id="777" name="Google Shape;777;p12"/>
            <p:cNvSpPr/>
            <p:nvPr/>
          </p:nvSpPr>
          <p:spPr>
            <a:xfrm>
              <a:off x="6891010" y="585586"/>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2"/>
            <p:cNvSpPr txBox="1"/>
            <p:nvPr/>
          </p:nvSpPr>
          <p:spPr>
            <a:xfrm>
              <a:off x="6891010" y="585586"/>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Children and adolescents from </a:t>
              </a:r>
              <a:r>
                <a:rPr lang="en-US" sz="1600" b="1">
                  <a:solidFill>
                    <a:schemeClr val="lt1"/>
                  </a:solidFill>
                  <a:latin typeface="Calibri"/>
                  <a:ea typeface="Calibri"/>
                  <a:cs typeface="Calibri"/>
                  <a:sym typeface="Calibri"/>
                </a:rPr>
                <a:t>ethnic or religious minority</a:t>
              </a:r>
              <a:r>
                <a:rPr lang="en-US" sz="1600">
                  <a:solidFill>
                    <a:schemeClr val="lt1"/>
                  </a:solidFill>
                  <a:latin typeface="Calibri"/>
                  <a:ea typeface="Calibri"/>
                  <a:cs typeface="Calibri"/>
                  <a:sym typeface="Calibri"/>
                </a:rPr>
                <a:t> populations </a:t>
              </a:r>
              <a:endParaRPr/>
            </a:p>
          </p:txBody>
        </p:sp>
        <p:sp>
          <p:nvSpPr>
            <p:cNvPr id="779" name="Google Shape;779;p12"/>
            <p:cNvSpPr/>
            <p:nvPr/>
          </p:nvSpPr>
          <p:spPr>
            <a:xfrm>
              <a:off x="9186728" y="585586"/>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2"/>
            <p:cNvSpPr txBox="1"/>
            <p:nvPr/>
          </p:nvSpPr>
          <p:spPr>
            <a:xfrm>
              <a:off x="9186728" y="585586"/>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Children and adolescents with </a:t>
              </a:r>
              <a:r>
                <a:rPr lang="en-US" sz="1600" b="1">
                  <a:solidFill>
                    <a:schemeClr val="lt1"/>
                  </a:solidFill>
                  <a:latin typeface="Calibri"/>
                  <a:ea typeface="Calibri"/>
                  <a:cs typeface="Calibri"/>
                  <a:sym typeface="Calibri"/>
                </a:rPr>
                <a:t>disability or chronic health conditions </a:t>
              </a:r>
              <a:endParaRPr/>
            </a:p>
          </p:txBody>
        </p:sp>
        <p:sp>
          <p:nvSpPr>
            <p:cNvPr id="781" name="Google Shape;781;p12"/>
            <p:cNvSpPr/>
            <p:nvPr/>
          </p:nvSpPr>
          <p:spPr>
            <a:xfrm>
              <a:off x="1151713" y="2046498"/>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2"/>
            <p:cNvSpPr txBox="1"/>
            <p:nvPr/>
          </p:nvSpPr>
          <p:spPr>
            <a:xfrm>
              <a:off x="1151713" y="2046498"/>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Child and adolescent caregivers or </a:t>
              </a:r>
              <a:r>
                <a:rPr lang="en-US" sz="1600" b="1">
                  <a:solidFill>
                    <a:schemeClr val="lt1"/>
                  </a:solidFill>
                  <a:latin typeface="Calibri"/>
                  <a:ea typeface="Calibri"/>
                  <a:cs typeface="Calibri"/>
                  <a:sym typeface="Calibri"/>
                </a:rPr>
                <a:t>primary income earners </a:t>
              </a:r>
              <a:endParaRPr/>
            </a:p>
          </p:txBody>
        </p:sp>
        <p:sp>
          <p:nvSpPr>
            <p:cNvPr id="783" name="Google Shape;783;p12"/>
            <p:cNvSpPr/>
            <p:nvPr/>
          </p:nvSpPr>
          <p:spPr>
            <a:xfrm>
              <a:off x="3447432" y="2046498"/>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2"/>
            <p:cNvSpPr txBox="1"/>
            <p:nvPr/>
          </p:nvSpPr>
          <p:spPr>
            <a:xfrm>
              <a:off x="3447432" y="2046498"/>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Children and adolescents in the </a:t>
              </a:r>
              <a:r>
                <a:rPr lang="en-US" sz="1600" b="1">
                  <a:solidFill>
                    <a:schemeClr val="lt1"/>
                  </a:solidFill>
                  <a:latin typeface="Calibri"/>
                  <a:ea typeface="Calibri"/>
                  <a:cs typeface="Calibri"/>
                  <a:sym typeface="Calibri"/>
                </a:rPr>
                <a:t>armed forces </a:t>
              </a:r>
              <a:r>
                <a:rPr lang="en-US" sz="1600">
                  <a:solidFill>
                    <a:schemeClr val="lt1"/>
                  </a:solidFill>
                  <a:latin typeface="Calibri"/>
                  <a:ea typeface="Calibri"/>
                  <a:cs typeface="Calibri"/>
                  <a:sym typeface="Calibri"/>
                </a:rPr>
                <a:t>(and ex-combatants) or justice system </a:t>
              </a:r>
              <a:endParaRPr/>
            </a:p>
          </p:txBody>
        </p:sp>
        <p:sp>
          <p:nvSpPr>
            <p:cNvPr id="785" name="Google Shape;785;p12"/>
            <p:cNvSpPr/>
            <p:nvPr/>
          </p:nvSpPr>
          <p:spPr>
            <a:xfrm>
              <a:off x="5743150" y="2046498"/>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2"/>
            <p:cNvSpPr txBox="1"/>
            <p:nvPr/>
          </p:nvSpPr>
          <p:spPr>
            <a:xfrm>
              <a:off x="5743150" y="2046498"/>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Children and adolescents in </a:t>
              </a:r>
              <a:r>
                <a:rPr lang="en-US" sz="1600" b="1">
                  <a:solidFill>
                    <a:schemeClr val="lt1"/>
                  </a:solidFill>
                  <a:latin typeface="Calibri"/>
                  <a:ea typeface="Calibri"/>
                  <a:cs typeface="Calibri"/>
                  <a:sym typeface="Calibri"/>
                </a:rPr>
                <a:t>forced or exploitative labour</a:t>
              </a:r>
              <a:r>
                <a:rPr lang="en-US" sz="1600">
                  <a:solidFill>
                    <a:schemeClr val="lt1"/>
                  </a:solidFill>
                  <a:latin typeface="Calibri"/>
                  <a:ea typeface="Calibri"/>
                  <a:cs typeface="Calibri"/>
                  <a:sym typeface="Calibri"/>
                </a:rPr>
                <a:t>, including sex work </a:t>
              </a:r>
              <a:endParaRPr/>
            </a:p>
          </p:txBody>
        </p:sp>
        <p:sp>
          <p:nvSpPr>
            <p:cNvPr id="787" name="Google Shape;787;p12"/>
            <p:cNvSpPr/>
            <p:nvPr/>
          </p:nvSpPr>
          <p:spPr>
            <a:xfrm>
              <a:off x="8038869" y="2046498"/>
              <a:ext cx="2087016" cy="1252210"/>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2"/>
            <p:cNvSpPr txBox="1"/>
            <p:nvPr/>
          </p:nvSpPr>
          <p:spPr>
            <a:xfrm>
              <a:off x="8038869" y="2046498"/>
              <a:ext cx="2087016" cy="125221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Child and adolescent </a:t>
              </a:r>
              <a:r>
                <a:rPr lang="en-US" sz="1600" b="1">
                  <a:solidFill>
                    <a:schemeClr val="lt1"/>
                  </a:solidFill>
                  <a:latin typeface="Calibri"/>
                  <a:ea typeface="Calibri"/>
                  <a:cs typeface="Calibri"/>
                  <a:sym typeface="Calibri"/>
                </a:rPr>
                <a:t>survivors of physical, sexual and emotional abuse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3"/>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2400"/>
              <a:buFont typeface="Calibri"/>
              <a:buNone/>
            </a:pPr>
            <a:r>
              <a:rPr lang="en-US"/>
              <a:t>Issues to consider for children at risk</a:t>
            </a:r>
            <a:endParaRPr/>
          </a:p>
        </p:txBody>
      </p:sp>
      <p:pic>
        <p:nvPicPr>
          <p:cNvPr id="794" name="Google Shape;794;p13" descr="A person walking near a large object&#10;&#10;Description automatically generated"/>
          <p:cNvPicPr preferRelativeResize="0">
            <a:picLocks noGrp="1"/>
          </p:cNvPicPr>
          <p:nvPr>
            <p:ph type="pic" idx="2"/>
          </p:nvPr>
        </p:nvPicPr>
        <p:blipFill rotWithShape="1">
          <a:blip r:embed="rId3">
            <a:alphaModFix/>
          </a:blip>
          <a:srcRect t="167" r="22961" b="-167"/>
          <a:stretch/>
        </p:blipFill>
        <p:spPr>
          <a:xfrm>
            <a:off x="4267200" y="0"/>
            <a:ext cx="7924800" cy="6858000"/>
          </a:xfrm>
          <a:prstGeom prst="rect">
            <a:avLst/>
          </a:prstGeom>
          <a:noFill/>
          <a:ln>
            <a:noFill/>
          </a:ln>
        </p:spPr>
      </p:pic>
      <p:sp>
        <p:nvSpPr>
          <p:cNvPr id="795" name="Google Shape;795;p13"/>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p>
            <a:pPr marL="285750" lvl="0" indent="-285750" algn="l" rtl="0">
              <a:lnSpc>
                <a:spcPct val="100000"/>
              </a:lnSpc>
              <a:spcBef>
                <a:spcPts val="0"/>
              </a:spcBef>
              <a:spcAft>
                <a:spcPts val="0"/>
              </a:spcAft>
              <a:buClr>
                <a:schemeClr val="dk1"/>
              </a:buClr>
              <a:buSzPts val="1600"/>
              <a:buFont typeface="Arial"/>
              <a:buChar char="•"/>
            </a:pPr>
            <a:r>
              <a:rPr lang="en-US" i="0" u="none" strike="noStrike"/>
              <a:t>Violence, trauma</a:t>
            </a:r>
            <a:endParaRPr/>
          </a:p>
          <a:p>
            <a:pPr marL="285750" lvl="0" indent="-285750" algn="l" rtl="0">
              <a:lnSpc>
                <a:spcPct val="100000"/>
              </a:lnSpc>
              <a:spcBef>
                <a:spcPts val="1600"/>
              </a:spcBef>
              <a:spcAft>
                <a:spcPts val="0"/>
              </a:spcAft>
              <a:buClr>
                <a:schemeClr val="dk1"/>
              </a:buClr>
              <a:buSzPts val="1600"/>
              <a:buFont typeface="Arial"/>
              <a:buChar char="•"/>
            </a:pPr>
            <a:r>
              <a:rPr lang="en-US" i="0" u="none" strike="noStrike"/>
              <a:t>Food insecurity, undernutrition</a:t>
            </a:r>
            <a:endParaRPr/>
          </a:p>
          <a:p>
            <a:pPr marL="285750" lvl="0" indent="-285750" algn="l" rtl="0">
              <a:lnSpc>
                <a:spcPct val="100000"/>
              </a:lnSpc>
              <a:spcBef>
                <a:spcPts val="1600"/>
              </a:spcBef>
              <a:spcAft>
                <a:spcPts val="0"/>
              </a:spcAft>
              <a:buClr>
                <a:schemeClr val="dk1"/>
              </a:buClr>
              <a:buSzPts val="1600"/>
              <a:buFont typeface="Arial"/>
              <a:buChar char="•"/>
            </a:pPr>
            <a:r>
              <a:rPr lang="en-US" i="0" u="none" strike="noStrike"/>
              <a:t>Disease outbreaks</a:t>
            </a:r>
            <a:endParaRPr/>
          </a:p>
          <a:p>
            <a:pPr marL="285750" lvl="0" indent="-285750" algn="l" rtl="0">
              <a:lnSpc>
                <a:spcPct val="100000"/>
              </a:lnSpc>
              <a:spcBef>
                <a:spcPts val="1600"/>
              </a:spcBef>
              <a:spcAft>
                <a:spcPts val="0"/>
              </a:spcAft>
              <a:buClr>
                <a:schemeClr val="dk1"/>
              </a:buClr>
              <a:buSzPts val="1600"/>
              <a:buFont typeface="Arial"/>
              <a:buChar char="•"/>
            </a:pPr>
            <a:r>
              <a:rPr lang="en-US" i="0" u="none" strike="noStrike"/>
              <a:t>Uncontrolled endemic disease</a:t>
            </a:r>
            <a:endParaRPr/>
          </a:p>
          <a:p>
            <a:pPr marL="285750" lvl="0" indent="-285750" algn="l" rtl="0">
              <a:lnSpc>
                <a:spcPct val="100000"/>
              </a:lnSpc>
              <a:spcBef>
                <a:spcPts val="1600"/>
              </a:spcBef>
              <a:spcAft>
                <a:spcPts val="0"/>
              </a:spcAft>
              <a:buClr>
                <a:schemeClr val="dk1"/>
              </a:buClr>
              <a:buSzPts val="1600"/>
              <a:buFont typeface="Arial"/>
              <a:buChar char="•"/>
            </a:pPr>
            <a:r>
              <a:rPr lang="en-US" i="0" u="none" strike="noStrike"/>
              <a:t>Mental health and psychological well-being</a:t>
            </a:r>
            <a:endParaRPr/>
          </a:p>
          <a:p>
            <a:pPr marL="285750" lvl="0" indent="-285750" algn="l" rtl="0">
              <a:lnSpc>
                <a:spcPct val="100000"/>
              </a:lnSpc>
              <a:spcBef>
                <a:spcPts val="1600"/>
              </a:spcBef>
              <a:spcAft>
                <a:spcPts val="0"/>
              </a:spcAft>
              <a:buClr>
                <a:schemeClr val="dk1"/>
              </a:buClr>
              <a:buSzPts val="1600"/>
              <a:buFont typeface="Arial"/>
              <a:buChar char="•"/>
            </a:pPr>
            <a:r>
              <a:rPr lang="en-US" i="0" u="none" strike="noStrike"/>
              <a:t>Gender</a:t>
            </a:r>
            <a:endParaRPr/>
          </a:p>
          <a:p>
            <a:pPr marL="285750" lvl="0" indent="-285750" algn="l" rtl="0">
              <a:lnSpc>
                <a:spcPct val="100000"/>
              </a:lnSpc>
              <a:spcBef>
                <a:spcPts val="1600"/>
              </a:spcBef>
              <a:spcAft>
                <a:spcPts val="0"/>
              </a:spcAft>
              <a:buClr>
                <a:schemeClr val="dk1"/>
              </a:buClr>
              <a:buSzPts val="1600"/>
              <a:buFont typeface="Arial"/>
              <a:buChar char="•"/>
            </a:pPr>
            <a:r>
              <a:rPr lang="en-US" i="0" u="none" strike="noStrike"/>
              <a:t>Age</a:t>
            </a:r>
            <a:endParaRPr/>
          </a:p>
        </p:txBody>
      </p:sp>
      <p:sp>
        <p:nvSpPr>
          <p:cNvPr id="796" name="Google Shape;796;p1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g2b34cda5531_2_323"/>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205C"/>
              </a:buClr>
              <a:buSzPts val="2800"/>
              <a:buFont typeface="Calibri"/>
              <a:buNone/>
            </a:pPr>
            <a:r>
              <a:rPr lang="en-US" sz="2800"/>
              <a:t>Common data collection tools for humanitarian emergencies</a:t>
            </a:r>
            <a:endParaRPr/>
          </a:p>
        </p:txBody>
      </p:sp>
      <p:sp>
        <p:nvSpPr>
          <p:cNvPr id="803" name="Google Shape;803;g2b34cda5531_2_32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14</a:t>
            </a:fld>
            <a:endParaRPr/>
          </a:p>
        </p:txBody>
      </p:sp>
      <p:graphicFrame>
        <p:nvGraphicFramePr>
          <p:cNvPr id="804" name="Google Shape;804;g2b34cda5531_2_323"/>
          <p:cNvGraphicFramePr/>
          <p:nvPr/>
        </p:nvGraphicFramePr>
        <p:xfrm>
          <a:off x="3912960" y="489266"/>
          <a:ext cx="7821850" cy="5737350"/>
        </p:xfrm>
        <a:graphic>
          <a:graphicData uri="http://schemas.openxmlformats.org/drawingml/2006/table">
            <a:tbl>
              <a:tblPr>
                <a:noFill/>
                <a:tableStyleId>{D7A9CC12-313E-4A33-9567-DB31AC8A8D5B}</a:tableStyleId>
              </a:tblPr>
              <a:tblGrid>
                <a:gridCol w="3070950">
                  <a:extLst>
                    <a:ext uri="{9D8B030D-6E8A-4147-A177-3AD203B41FA5}">
                      <a16:colId xmlns:a16="http://schemas.microsoft.com/office/drawing/2014/main" val="20000"/>
                    </a:ext>
                  </a:extLst>
                </a:gridCol>
                <a:gridCol w="4750900">
                  <a:extLst>
                    <a:ext uri="{9D8B030D-6E8A-4147-A177-3AD203B41FA5}">
                      <a16:colId xmlns:a16="http://schemas.microsoft.com/office/drawing/2014/main" val="20001"/>
                    </a:ext>
                  </a:extLst>
                </a:gridCol>
              </a:tblGrid>
              <a:tr h="363750">
                <a:tc>
                  <a:txBody>
                    <a:bodyPr/>
                    <a:lstStyle/>
                    <a:p>
                      <a:pPr marL="0" marR="0" lvl="0" indent="0" algn="l" rtl="0">
                        <a:spcBef>
                          <a:spcPts val="0"/>
                        </a:spcBef>
                        <a:spcAft>
                          <a:spcPts val="0"/>
                        </a:spcAft>
                        <a:buNone/>
                      </a:pPr>
                      <a:r>
                        <a:rPr lang="en-US" sz="1600" b="1" u="none" strike="noStrike" cap="none"/>
                        <a:t>Data collection method</a:t>
                      </a:r>
                      <a:endParaRPr sz="3200" b="1">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b="1"/>
                        <a:t>Comments</a:t>
                      </a:r>
                      <a:endParaRPr sz="3200" b="1">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0"/>
                  </a:ext>
                </a:extLst>
              </a:tr>
              <a:tr h="1023550">
                <a:tc>
                  <a:txBody>
                    <a:bodyPr/>
                    <a:lstStyle/>
                    <a:p>
                      <a:pPr marL="0" marR="0" lvl="0" indent="0" algn="l" rtl="0">
                        <a:spcBef>
                          <a:spcPts val="0"/>
                        </a:spcBef>
                        <a:spcAft>
                          <a:spcPts val="0"/>
                        </a:spcAft>
                        <a:buNone/>
                      </a:pPr>
                      <a:r>
                        <a:rPr lang="en-US" sz="1600"/>
                        <a:t>IASC Multi-sector initial rapid assessment (MIRA) tool (26)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MIRA is the coordinated approach to overall assessment of a crisis situation, and is led by OCHA. It includes the rapid health assessment which is led by the health cluster.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1"/>
                  </a:ext>
                </a:extLst>
              </a:tr>
              <a:tr h="767650">
                <a:tc>
                  <a:txBody>
                    <a:bodyPr/>
                    <a:lstStyle/>
                    <a:p>
                      <a:pPr marL="0" marR="0" lvl="0" indent="0" algn="l" rtl="0">
                        <a:spcBef>
                          <a:spcPts val="0"/>
                        </a:spcBef>
                        <a:spcAft>
                          <a:spcPts val="0"/>
                        </a:spcAft>
                        <a:buNone/>
                      </a:pPr>
                      <a:r>
                        <a:rPr lang="en-US" sz="1600"/>
                        <a:t>WHO Health Resources Availability Monitoring System (HeRAMS) (27)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HeRAMS is a tool for initial assessment and ongoing monitoring of human resources for health, and is used by the health cluster.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2"/>
                  </a:ext>
                </a:extLst>
              </a:tr>
              <a:tr h="767650">
                <a:tc>
                  <a:txBody>
                    <a:bodyPr/>
                    <a:lstStyle/>
                    <a:p>
                      <a:pPr marL="0" marR="0" lvl="0" indent="0" algn="l" rtl="0">
                        <a:spcBef>
                          <a:spcPts val="0"/>
                        </a:spcBef>
                        <a:spcAft>
                          <a:spcPts val="0"/>
                        </a:spcAft>
                        <a:buNone/>
                      </a:pPr>
                      <a:r>
                        <a:rPr lang="en-US" sz="1600"/>
                        <a:t>WHO service availability and readiness assessment (SARA) (28)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SARA is an alternative tool for cross-sectional assessment of health service availability and readiness.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3"/>
                  </a:ext>
                </a:extLst>
              </a:tr>
              <a:tr h="511775">
                <a:tc>
                  <a:txBody>
                    <a:bodyPr/>
                    <a:lstStyle/>
                    <a:p>
                      <a:pPr marL="0" marR="0" lvl="0" indent="0" algn="l" rtl="0">
                        <a:spcBef>
                          <a:spcPts val="0"/>
                        </a:spcBef>
                        <a:spcAft>
                          <a:spcPts val="0"/>
                        </a:spcAft>
                        <a:buNone/>
                      </a:pPr>
                      <a:r>
                        <a:rPr lang="en-US" sz="1600"/>
                        <a:t>WHO rapid risk assessment (29)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Rapid risk assessment guides the initial rapid assessment of acute public health events.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4"/>
                  </a:ext>
                </a:extLst>
              </a:tr>
              <a:tr h="767650">
                <a:tc>
                  <a:txBody>
                    <a:bodyPr/>
                    <a:lstStyle/>
                    <a:p>
                      <a:pPr marL="0" marR="0" lvl="0" indent="0" algn="l" rtl="0">
                        <a:spcBef>
                          <a:spcPts val="0"/>
                        </a:spcBef>
                        <a:spcAft>
                          <a:spcPts val="0"/>
                        </a:spcAft>
                        <a:buNone/>
                      </a:pPr>
                      <a:r>
                        <a:rPr lang="en-US" sz="1600"/>
                        <a:t>WHO Early Warning and Response System (EWARS) (30)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EWARS is a system for early detection of crises. (See also action area 3 – Monitor, Evaluate, Review)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5"/>
                  </a:ext>
                </a:extLst>
              </a:tr>
              <a:tr h="511775">
                <a:tc>
                  <a:txBody>
                    <a:bodyPr/>
                    <a:lstStyle/>
                    <a:p>
                      <a:pPr marL="0" marR="0" lvl="0" indent="0" algn="l" rtl="0">
                        <a:spcBef>
                          <a:spcPts val="0"/>
                        </a:spcBef>
                        <a:spcAft>
                          <a:spcPts val="0"/>
                        </a:spcAft>
                        <a:buNone/>
                      </a:pPr>
                      <a:r>
                        <a:rPr lang="en-US" sz="1600"/>
                        <a:t>3W/4W/5W (31)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This tool assesses humanitarian response: who, what, when, where, and for whom.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6"/>
                  </a:ext>
                </a:extLst>
              </a:tr>
              <a:tr h="511775">
                <a:tc>
                  <a:txBody>
                    <a:bodyPr/>
                    <a:lstStyle/>
                    <a:p>
                      <a:pPr marL="0" marR="0" lvl="0" indent="0" algn="l" rtl="0">
                        <a:spcBef>
                          <a:spcPts val="0"/>
                        </a:spcBef>
                        <a:spcAft>
                          <a:spcPts val="0"/>
                        </a:spcAft>
                        <a:buNone/>
                      </a:pPr>
                      <a:r>
                        <a:rPr lang="en-US" sz="1600"/>
                        <a:t>WHO strategic tool for assessing risk (32)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The WHO strategic tool for assessing risk is mainly used for planning (preparedness).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7"/>
                  </a:ext>
                </a:extLst>
              </a:tr>
              <a:tr h="511775">
                <a:tc>
                  <a:txBody>
                    <a:bodyPr/>
                    <a:lstStyle/>
                    <a:p>
                      <a:pPr marL="0" marR="0" lvl="0" indent="0" algn="l" rtl="0">
                        <a:spcBef>
                          <a:spcPts val="0"/>
                        </a:spcBef>
                        <a:spcAft>
                          <a:spcPts val="0"/>
                        </a:spcAft>
                        <a:buNone/>
                      </a:pPr>
                      <a:r>
                        <a:rPr lang="en-US" sz="1600"/>
                        <a:t>SMART nutrition assessment (33) </a:t>
                      </a:r>
                      <a:endParaRPr sz="3200">
                        <a:solidFill>
                          <a:srgbClr val="FFFFFF"/>
                        </a:solidFill>
                        <a:latin typeface="Corbel"/>
                        <a:ea typeface="Corbel"/>
                        <a:cs typeface="Corbel"/>
                        <a:sym typeface="Corbel"/>
                      </a:endParaRPr>
                    </a:p>
                  </a:txBody>
                  <a:tcPr marL="68575" marR="68575" marT="0" marB="0"/>
                </a:tc>
                <a:tc>
                  <a:txBody>
                    <a:bodyPr/>
                    <a:lstStyle/>
                    <a:p>
                      <a:pPr marL="0" marR="0" lvl="0" indent="0" algn="l" rtl="0">
                        <a:spcBef>
                          <a:spcPts val="0"/>
                        </a:spcBef>
                        <a:spcAft>
                          <a:spcPts val="0"/>
                        </a:spcAft>
                        <a:buNone/>
                      </a:pPr>
                      <a:r>
                        <a:rPr lang="en-US" sz="1600"/>
                        <a:t>SMART is a method for rapid assessment of nutrition in emergencies. </a:t>
                      </a:r>
                      <a:endParaRPr sz="3200">
                        <a:solidFill>
                          <a:srgbClr val="FFFFFF"/>
                        </a:solidFill>
                        <a:latin typeface="Corbel"/>
                        <a:ea typeface="Corbel"/>
                        <a:cs typeface="Corbel"/>
                        <a:sym typeface="Corbel"/>
                      </a:endParaRPr>
                    </a:p>
                  </a:txBody>
                  <a:tcPr marL="68575" marR="6857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1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needs assessment (1/2)</a:t>
            </a:r>
            <a:endParaRPr/>
          </a:p>
        </p:txBody>
      </p:sp>
      <p:grpSp>
        <p:nvGrpSpPr>
          <p:cNvPr id="811" name="Google Shape;811;p15"/>
          <p:cNvGrpSpPr/>
          <p:nvPr/>
        </p:nvGrpSpPr>
        <p:grpSpPr>
          <a:xfrm>
            <a:off x="1233714" y="1458236"/>
            <a:ext cx="10501211" cy="3636263"/>
            <a:chOff x="0" y="93893"/>
            <a:chExt cx="10501211" cy="3636263"/>
          </a:xfrm>
        </p:grpSpPr>
        <p:sp>
          <p:nvSpPr>
            <p:cNvPr id="812" name="Google Shape;812;p15"/>
            <p:cNvSpPr/>
            <p:nvPr/>
          </p:nvSpPr>
          <p:spPr>
            <a:xfrm>
              <a:off x="0" y="93893"/>
              <a:ext cx="10501086" cy="1210652"/>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txBox="1"/>
            <p:nvPr/>
          </p:nvSpPr>
          <p:spPr>
            <a:xfrm>
              <a:off x="59099" y="152992"/>
              <a:ext cx="10382888" cy="1092454"/>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R</a:t>
              </a:r>
              <a:r>
                <a:rPr lang="en-US" sz="2100" b="1" i="0">
                  <a:solidFill>
                    <a:schemeClr val="lt1"/>
                  </a:solidFill>
                  <a:latin typeface="Calibri"/>
                  <a:ea typeface="Calibri"/>
                  <a:cs typeface="Calibri"/>
                  <a:sym typeface="Calibri"/>
                </a:rPr>
                <a:t>eview data</a:t>
              </a:r>
              <a:br>
                <a:rPr lang="en-US" sz="2100" b="0" i="0">
                  <a:solidFill>
                    <a:schemeClr val="lt1"/>
                  </a:solidFill>
                  <a:latin typeface="Calibri"/>
                  <a:ea typeface="Calibri"/>
                  <a:cs typeface="Calibri"/>
                  <a:sym typeface="Calibri"/>
                </a:rPr>
              </a:br>
              <a:r>
                <a:rPr lang="en-US" sz="2100" b="0" i="0">
                  <a:solidFill>
                    <a:schemeClr val="lt1"/>
                  </a:solidFill>
                  <a:latin typeface="Calibri"/>
                  <a:ea typeface="Calibri"/>
                  <a:cs typeface="Calibri"/>
                  <a:sym typeface="Calibri"/>
                </a:rPr>
                <a:t>- Members of the RNMCAH/CAH working group review the OCHA risk profile, all hazards response plans and other relevant information sources</a:t>
              </a:r>
              <a:endParaRPr sz="2100">
                <a:solidFill>
                  <a:schemeClr val="lt1"/>
                </a:solidFill>
                <a:latin typeface="Calibri"/>
                <a:ea typeface="Calibri"/>
                <a:cs typeface="Calibri"/>
                <a:sym typeface="Calibri"/>
              </a:endParaRPr>
            </a:p>
          </p:txBody>
        </p:sp>
        <p:sp>
          <p:nvSpPr>
            <p:cNvPr id="814" name="Google Shape;814;p15"/>
            <p:cNvSpPr/>
            <p:nvPr/>
          </p:nvSpPr>
          <p:spPr>
            <a:xfrm>
              <a:off x="11" y="1359607"/>
              <a:ext cx="10501200" cy="20700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txBox="1"/>
            <p:nvPr/>
          </p:nvSpPr>
          <p:spPr>
            <a:xfrm>
              <a:off x="140930" y="1124956"/>
              <a:ext cx="10219200" cy="260520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i="0">
                  <a:solidFill>
                    <a:schemeClr val="lt1"/>
                  </a:solidFill>
                  <a:latin typeface="Calibri"/>
                  <a:ea typeface="Calibri"/>
                  <a:cs typeface="Calibri"/>
                  <a:sym typeface="Calibri"/>
                </a:rPr>
                <a:t>Context assessment:</a:t>
              </a:r>
              <a:r>
                <a:rPr lang="en-US" sz="2100" b="0" i="0">
                  <a:solidFill>
                    <a:schemeClr val="lt1"/>
                  </a:solidFill>
                  <a:latin typeface="Calibri"/>
                  <a:ea typeface="Calibri"/>
                  <a:cs typeface="Calibri"/>
                  <a:sym typeface="Calibri"/>
                </a:rPr>
                <a:t> Contribute to a systematic, objective, and ongoing assessment of the context and stakeholders (intersectoral)</a:t>
              </a:r>
              <a:endParaRPr/>
            </a:p>
            <a:p>
              <a:pPr marL="0" marR="0" lvl="0" indent="0" algn="l" rtl="0">
                <a:lnSpc>
                  <a:spcPct val="90000"/>
                </a:lnSpc>
                <a:spcBef>
                  <a:spcPts val="735"/>
                </a:spcBef>
                <a:spcAft>
                  <a:spcPts val="0"/>
                </a:spcAft>
                <a:buClr>
                  <a:schemeClr val="lt1"/>
                </a:buClr>
                <a:buSzPts val="2100"/>
                <a:buFont typeface="Calibri"/>
                <a:buNone/>
              </a:pPr>
              <a:r>
                <a:rPr lang="en-US" sz="2100" b="0" i="0">
                  <a:solidFill>
                    <a:schemeClr val="lt1"/>
                  </a:solidFill>
                  <a:latin typeface="Calibri"/>
                  <a:ea typeface="Calibri"/>
                  <a:cs typeface="Calibri"/>
                  <a:sym typeface="Calibri"/>
                </a:rPr>
                <a:t>- The RMNCAH/CAH working group coordinates input </a:t>
              </a:r>
              <a:endParaRPr/>
            </a:p>
            <a:p>
              <a:pPr marL="0" marR="0" lvl="0" indent="0" algn="l" rtl="0">
                <a:lnSpc>
                  <a:spcPct val="90000"/>
                </a:lnSpc>
                <a:spcBef>
                  <a:spcPts val="735"/>
                </a:spcBef>
                <a:spcAft>
                  <a:spcPts val="0"/>
                </a:spcAft>
                <a:buClr>
                  <a:schemeClr val="lt1"/>
                </a:buClr>
                <a:buSzPts val="2100"/>
                <a:buFont typeface="Calibri"/>
                <a:buNone/>
              </a:pPr>
              <a:r>
                <a:rPr lang="en-US" sz="2100" b="0" i="0">
                  <a:solidFill>
                    <a:schemeClr val="lt1"/>
                  </a:solidFill>
                  <a:latin typeface="Calibri"/>
                  <a:ea typeface="Calibri"/>
                  <a:cs typeface="Calibri"/>
                  <a:sym typeface="Calibri"/>
                </a:rPr>
                <a:t>- Advocate for disaggregation of data by sex and age</a:t>
              </a:r>
              <a:endParaRPr/>
            </a:p>
            <a:p>
              <a:pPr marL="0" marR="0" lvl="0" indent="0" algn="l" rtl="0">
                <a:lnSpc>
                  <a:spcPct val="90000"/>
                </a:lnSpc>
                <a:spcBef>
                  <a:spcPts val="735"/>
                </a:spcBef>
                <a:spcAft>
                  <a:spcPts val="0"/>
                </a:spcAft>
                <a:buClr>
                  <a:schemeClr val="lt1"/>
                </a:buClr>
                <a:buSzPts val="2100"/>
                <a:buFont typeface="Calibri"/>
                <a:buNone/>
              </a:pPr>
              <a:r>
                <a:rPr lang="en-US" sz="2100" b="0" i="0">
                  <a:solidFill>
                    <a:schemeClr val="lt1"/>
                  </a:solidFill>
                  <a:latin typeface="Calibri"/>
                  <a:ea typeface="Calibri"/>
                  <a:cs typeface="Calibri"/>
                  <a:sym typeface="Calibri"/>
                </a:rPr>
                <a:t>- Use pre-existing data as much as possible</a:t>
              </a:r>
              <a:endParaRPr sz="2100">
                <a:solidFill>
                  <a:schemeClr val="lt1"/>
                </a:solidFill>
                <a:latin typeface="Calibri"/>
                <a:ea typeface="Calibri"/>
                <a:cs typeface="Calibri"/>
                <a:sym typeface="Calibri"/>
              </a:endParaRPr>
            </a:p>
          </p:txBody>
        </p:sp>
      </p:grpSp>
      <p:sp>
        <p:nvSpPr>
          <p:cNvPr id="816" name="Google Shape;816;p1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15</a:t>
            </a:fld>
            <a:endParaRPr/>
          </a:p>
        </p:txBody>
      </p:sp>
      <p:pic>
        <p:nvPicPr>
          <p:cNvPr id="817" name="Google Shape;817;p15"/>
          <p:cNvPicPr preferRelativeResize="0"/>
          <p:nvPr/>
        </p:nvPicPr>
        <p:blipFill rotWithShape="1">
          <a:blip r:embed="rId3">
            <a:alphaModFix/>
          </a:blip>
          <a:srcRect t="8637"/>
          <a:stretch/>
        </p:blipFill>
        <p:spPr>
          <a:xfrm>
            <a:off x="6616425" y="495300"/>
            <a:ext cx="1009791" cy="783318"/>
          </a:xfrm>
          <a:prstGeom prst="rect">
            <a:avLst/>
          </a:prstGeom>
          <a:noFill/>
          <a:ln>
            <a:noFill/>
          </a:ln>
        </p:spPr>
      </p:pic>
      <p:pic>
        <p:nvPicPr>
          <p:cNvPr id="818" name="Google Shape;818;p15" descr="Business Growth outline"/>
          <p:cNvPicPr preferRelativeResize="0"/>
          <p:nvPr/>
        </p:nvPicPr>
        <p:blipFill rotWithShape="1">
          <a:blip r:embed="rId4">
            <a:alphaModFix/>
          </a:blip>
          <a:srcRect/>
          <a:stretch/>
        </p:blipFill>
        <p:spPr>
          <a:xfrm>
            <a:off x="213910" y="2944878"/>
            <a:ext cx="914400" cy="914400"/>
          </a:xfrm>
          <a:prstGeom prst="rect">
            <a:avLst/>
          </a:prstGeom>
          <a:noFill/>
          <a:ln>
            <a:noFill/>
          </a:ln>
        </p:spPr>
      </p:pic>
      <p:pic>
        <p:nvPicPr>
          <p:cNvPr id="819" name="Google Shape;819;p15" descr="Checklist outline"/>
          <p:cNvPicPr preferRelativeResize="0"/>
          <p:nvPr/>
        </p:nvPicPr>
        <p:blipFill rotWithShape="1">
          <a:blip r:embed="rId5">
            <a:alphaModFix/>
          </a:blip>
          <a:srcRect/>
          <a:stretch/>
        </p:blipFill>
        <p:spPr>
          <a:xfrm>
            <a:off x="213910" y="1548639"/>
            <a:ext cx="914400" cy="914400"/>
          </a:xfrm>
          <a:prstGeom prst="rect">
            <a:avLst/>
          </a:prstGeom>
          <a:noFill/>
          <a:ln>
            <a:noFill/>
          </a:ln>
        </p:spPr>
      </p:pic>
      <p:sp>
        <p:nvSpPr>
          <p:cNvPr id="820" name="Google Shape;820;p15"/>
          <p:cNvSpPr txBox="1"/>
          <p:nvPr/>
        </p:nvSpPr>
        <p:spPr>
          <a:xfrm>
            <a:off x="7477050" y="6235650"/>
            <a:ext cx="37530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latin typeface="Calibri"/>
                <a:ea typeface="Calibri"/>
                <a:cs typeface="Calibri"/>
                <a:sym typeface="Calibri"/>
              </a:rPr>
              <a:t>For more details, please refer to the operational guide</a:t>
            </a:r>
            <a:endParaRPr sz="1100" dirty="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needs assessment (2/2)</a:t>
            </a:r>
            <a:endParaRPr/>
          </a:p>
        </p:txBody>
      </p:sp>
      <p:grpSp>
        <p:nvGrpSpPr>
          <p:cNvPr id="827" name="Google Shape;827;p16"/>
          <p:cNvGrpSpPr/>
          <p:nvPr/>
        </p:nvGrpSpPr>
        <p:grpSpPr>
          <a:xfrm>
            <a:off x="1233714" y="1619390"/>
            <a:ext cx="10501086" cy="3835800"/>
            <a:chOff x="0" y="255047"/>
            <a:chExt cx="10501086" cy="3835800"/>
          </a:xfrm>
        </p:grpSpPr>
        <p:sp>
          <p:nvSpPr>
            <p:cNvPr id="828" name="Google Shape;828;p16"/>
            <p:cNvSpPr/>
            <p:nvPr/>
          </p:nvSpPr>
          <p:spPr>
            <a:xfrm>
              <a:off x="0" y="255047"/>
              <a:ext cx="10501086" cy="12402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6"/>
            <p:cNvSpPr txBox="1"/>
            <p:nvPr/>
          </p:nvSpPr>
          <p:spPr>
            <a:xfrm>
              <a:off x="60542" y="315589"/>
              <a:ext cx="10380002" cy="11191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i="0">
                  <a:solidFill>
                    <a:schemeClr val="lt1"/>
                  </a:solidFill>
                  <a:latin typeface="Calibri"/>
                  <a:ea typeface="Calibri"/>
                  <a:cs typeface="Calibri"/>
                  <a:sym typeface="Calibri"/>
                </a:rPr>
                <a:t>Assess safety and security </a:t>
              </a:r>
              <a:br>
                <a:rPr lang="en-US" sz="2000" b="1" i="0">
                  <a:solidFill>
                    <a:schemeClr val="lt1"/>
                  </a:solidFill>
                  <a:latin typeface="Calibri"/>
                  <a:ea typeface="Calibri"/>
                  <a:cs typeface="Calibri"/>
                  <a:sym typeface="Calibri"/>
                </a:rPr>
              </a:br>
              <a:r>
                <a:rPr lang="en-US" sz="2000" i="0">
                  <a:solidFill>
                    <a:schemeClr val="lt1"/>
                  </a:solidFill>
                  <a:latin typeface="Calibri"/>
                  <a:ea typeface="Calibri"/>
                  <a:cs typeface="Calibri"/>
                  <a:sym typeface="Calibri"/>
                </a:rPr>
                <a:t>- </a:t>
              </a:r>
              <a:r>
                <a:rPr lang="en-US" sz="2000" b="0" i="0">
                  <a:solidFill>
                    <a:schemeClr val="lt1"/>
                  </a:solidFill>
                  <a:latin typeface="Calibri"/>
                  <a:ea typeface="Calibri"/>
                  <a:cs typeface="Calibri"/>
                  <a:sym typeface="Calibri"/>
                </a:rPr>
                <a:t>Focusing on children and young people, to identify threats, violence and human rights violations</a:t>
              </a:r>
              <a:endParaRPr/>
            </a:p>
            <a:p>
              <a:pPr marL="0" marR="0" lvl="0" indent="0" algn="l" rtl="0">
                <a:lnSpc>
                  <a:spcPct val="90000"/>
                </a:lnSpc>
                <a:spcBef>
                  <a:spcPts val="700"/>
                </a:spcBef>
                <a:spcAft>
                  <a:spcPts val="0"/>
                </a:spcAft>
                <a:buClr>
                  <a:schemeClr val="lt1"/>
                </a:buClr>
                <a:buSzPts val="2000"/>
                <a:buFont typeface="Calibri"/>
                <a:buNone/>
              </a:pPr>
              <a:r>
                <a:rPr lang="en-US" sz="2000" b="0" i="0">
                  <a:solidFill>
                    <a:schemeClr val="lt1"/>
                  </a:solidFill>
                  <a:latin typeface="Calibri"/>
                  <a:ea typeface="Calibri"/>
                  <a:cs typeface="Calibri"/>
                  <a:sym typeface="Calibri"/>
                </a:rPr>
                <a:t>- Consider using the child protection rapid assessment toolkit</a:t>
              </a:r>
              <a:endParaRPr sz="2000">
                <a:solidFill>
                  <a:schemeClr val="lt1"/>
                </a:solidFill>
                <a:latin typeface="Calibri"/>
                <a:ea typeface="Calibri"/>
                <a:cs typeface="Calibri"/>
                <a:sym typeface="Calibri"/>
              </a:endParaRPr>
            </a:p>
          </p:txBody>
        </p:sp>
        <p:sp>
          <p:nvSpPr>
            <p:cNvPr id="830" name="Google Shape;830;p16"/>
            <p:cNvSpPr/>
            <p:nvPr/>
          </p:nvSpPr>
          <p:spPr>
            <a:xfrm>
              <a:off x="0" y="1552847"/>
              <a:ext cx="10501086" cy="12402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6"/>
            <p:cNvSpPr txBox="1"/>
            <p:nvPr/>
          </p:nvSpPr>
          <p:spPr>
            <a:xfrm>
              <a:off x="60542" y="1613389"/>
              <a:ext cx="10380002" cy="11191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a:solidFill>
                    <a:schemeClr val="lt1"/>
                  </a:solidFill>
                  <a:latin typeface="Calibri"/>
                  <a:ea typeface="Calibri"/>
                  <a:cs typeface="Calibri"/>
                  <a:sym typeface="Calibri"/>
                </a:rPr>
                <a:t>Consider g</a:t>
              </a:r>
              <a:r>
                <a:rPr lang="en-US" sz="2000" b="1" i="0">
                  <a:solidFill>
                    <a:schemeClr val="lt1"/>
                  </a:solidFill>
                  <a:latin typeface="Calibri"/>
                  <a:ea typeface="Calibri"/>
                  <a:cs typeface="Calibri"/>
                  <a:sym typeface="Calibri"/>
                </a:rPr>
                <a:t>ender impact</a:t>
              </a:r>
              <a:endParaRPr/>
            </a:p>
            <a:p>
              <a:pPr marL="0" marR="0" lvl="0" indent="0" algn="l" rtl="0">
                <a:lnSpc>
                  <a:spcPct val="90000"/>
                </a:lnSpc>
                <a:spcBef>
                  <a:spcPts val="700"/>
                </a:spcBef>
                <a:spcAft>
                  <a:spcPts val="0"/>
                </a:spcAft>
                <a:buClr>
                  <a:schemeClr val="lt1"/>
                </a:buClr>
                <a:buSzPts val="2000"/>
                <a:buFont typeface="Calibri"/>
                <a:buNone/>
              </a:pPr>
              <a:r>
                <a:rPr lang="en-US" sz="2000" b="0" i="0">
                  <a:solidFill>
                    <a:schemeClr val="lt1"/>
                  </a:solidFill>
                  <a:latin typeface="Calibri"/>
                  <a:ea typeface="Calibri"/>
                  <a:cs typeface="Calibri"/>
                  <a:sym typeface="Calibri"/>
                </a:rPr>
                <a:t>- Consider gender </a:t>
              </a:r>
              <a:r>
                <a:rPr lang="en-US" sz="2000">
                  <a:solidFill>
                    <a:schemeClr val="lt1"/>
                  </a:solidFill>
                  <a:latin typeface="Calibri"/>
                  <a:ea typeface="Calibri"/>
                  <a:cs typeface="Calibri"/>
                  <a:sym typeface="Calibri"/>
                </a:rPr>
                <a:t>r</a:t>
              </a:r>
              <a:r>
                <a:rPr lang="en-US" sz="2000" b="0" i="0">
                  <a:solidFill>
                    <a:schemeClr val="lt1"/>
                  </a:solidFill>
                  <a:latin typeface="Calibri"/>
                  <a:ea typeface="Calibri"/>
                  <a:cs typeface="Calibri"/>
                  <a:sym typeface="Calibri"/>
                </a:rPr>
                <a:t>oles</a:t>
              </a:r>
              <a:r>
                <a:rPr lang="en-US" sz="2000">
                  <a:solidFill>
                    <a:schemeClr val="lt1"/>
                  </a:solidFill>
                  <a:latin typeface="Calibri"/>
                  <a:ea typeface="Calibri"/>
                  <a:cs typeface="Calibri"/>
                  <a:sym typeface="Calibri"/>
                </a:rPr>
                <a:t>/</a:t>
              </a:r>
              <a:r>
                <a:rPr lang="en-US" sz="2000" b="0" i="0">
                  <a:solidFill>
                    <a:schemeClr val="lt1"/>
                  </a:solidFill>
                  <a:latin typeface="Calibri"/>
                  <a:ea typeface="Calibri"/>
                  <a:cs typeface="Calibri"/>
                  <a:sym typeface="Calibri"/>
                </a:rPr>
                <a:t>norms</a:t>
              </a:r>
              <a:r>
                <a:rPr lang="en-US" sz="2000">
                  <a:solidFill>
                    <a:schemeClr val="lt1"/>
                  </a:solidFill>
                  <a:latin typeface="Calibri"/>
                  <a:ea typeface="Calibri"/>
                  <a:cs typeface="Calibri"/>
                  <a:sym typeface="Calibri"/>
                </a:rPr>
                <a:t>/</a:t>
              </a:r>
              <a:r>
                <a:rPr lang="en-US" sz="2000" b="0" i="0">
                  <a:solidFill>
                    <a:schemeClr val="lt1"/>
                  </a:solidFill>
                  <a:latin typeface="Calibri"/>
                  <a:ea typeface="Calibri"/>
                  <a:cs typeface="Calibri"/>
                  <a:sym typeface="Calibri"/>
                </a:rPr>
                <a:t>stereotypes affecting children’s and adolescent’s experience of and response to a crisis</a:t>
              </a:r>
              <a:endParaRPr sz="2000">
                <a:solidFill>
                  <a:schemeClr val="lt1"/>
                </a:solidFill>
                <a:latin typeface="Calibri"/>
                <a:ea typeface="Calibri"/>
                <a:cs typeface="Calibri"/>
                <a:sym typeface="Calibri"/>
              </a:endParaRPr>
            </a:p>
          </p:txBody>
        </p:sp>
        <p:sp>
          <p:nvSpPr>
            <p:cNvPr id="832" name="Google Shape;832;p16"/>
            <p:cNvSpPr/>
            <p:nvPr/>
          </p:nvSpPr>
          <p:spPr>
            <a:xfrm>
              <a:off x="0" y="2850647"/>
              <a:ext cx="10501086" cy="12402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6"/>
            <p:cNvSpPr txBox="1"/>
            <p:nvPr/>
          </p:nvSpPr>
          <p:spPr>
            <a:xfrm>
              <a:off x="60542" y="2911189"/>
              <a:ext cx="10380002" cy="1119116"/>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Calibri"/>
                <a:buNone/>
              </a:pPr>
              <a:r>
                <a:rPr lang="en-US" sz="2000" b="1" i="0">
                  <a:solidFill>
                    <a:schemeClr val="lt1"/>
                  </a:solidFill>
                  <a:latin typeface="Calibri"/>
                  <a:ea typeface="Calibri"/>
                  <a:cs typeface="Calibri"/>
                  <a:sym typeface="Calibri"/>
                </a:rPr>
                <a:t>Share findings widely</a:t>
              </a:r>
              <a:br>
                <a:rPr lang="en-US" sz="2000" b="0" i="0">
                  <a:solidFill>
                    <a:schemeClr val="lt1"/>
                  </a:solidFill>
                  <a:latin typeface="Calibri"/>
                  <a:ea typeface="Calibri"/>
                  <a:cs typeface="Calibri"/>
                  <a:sym typeface="Calibri"/>
                </a:rPr>
              </a:br>
              <a:r>
                <a:rPr lang="en-US" sz="2000" b="0" i="0">
                  <a:solidFill>
                    <a:schemeClr val="lt1"/>
                  </a:solidFill>
                  <a:latin typeface="Calibri"/>
                  <a:ea typeface="Calibri"/>
                  <a:cs typeface="Calibri"/>
                  <a:sym typeface="Calibri"/>
                </a:rPr>
                <a:t>- Use multiple communication channels and share with affected populations as well</a:t>
              </a:r>
              <a:endParaRPr sz="2000">
                <a:solidFill>
                  <a:schemeClr val="lt1"/>
                </a:solidFill>
                <a:latin typeface="Calibri"/>
                <a:ea typeface="Calibri"/>
                <a:cs typeface="Calibri"/>
                <a:sym typeface="Calibri"/>
              </a:endParaRPr>
            </a:p>
          </p:txBody>
        </p:sp>
      </p:grpSp>
      <p:sp>
        <p:nvSpPr>
          <p:cNvPr id="834" name="Google Shape;834;p1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16</a:t>
            </a:fld>
            <a:endParaRPr/>
          </a:p>
        </p:txBody>
      </p:sp>
      <p:pic>
        <p:nvPicPr>
          <p:cNvPr id="835" name="Google Shape;835;p16"/>
          <p:cNvPicPr preferRelativeResize="0"/>
          <p:nvPr/>
        </p:nvPicPr>
        <p:blipFill rotWithShape="1">
          <a:blip r:embed="rId3">
            <a:alphaModFix/>
          </a:blip>
          <a:srcRect t="8637"/>
          <a:stretch/>
        </p:blipFill>
        <p:spPr>
          <a:xfrm>
            <a:off x="6636090" y="495300"/>
            <a:ext cx="1009791" cy="783318"/>
          </a:xfrm>
          <a:prstGeom prst="rect">
            <a:avLst/>
          </a:prstGeom>
          <a:noFill/>
          <a:ln>
            <a:noFill/>
          </a:ln>
        </p:spPr>
      </p:pic>
      <p:pic>
        <p:nvPicPr>
          <p:cNvPr id="836" name="Google Shape;836;p16" descr="User network outline"/>
          <p:cNvPicPr preferRelativeResize="0"/>
          <p:nvPr/>
        </p:nvPicPr>
        <p:blipFill rotWithShape="1">
          <a:blip r:embed="rId4">
            <a:alphaModFix/>
          </a:blip>
          <a:srcRect/>
          <a:stretch/>
        </p:blipFill>
        <p:spPr>
          <a:xfrm>
            <a:off x="226874" y="4439090"/>
            <a:ext cx="914400" cy="914400"/>
          </a:xfrm>
          <a:prstGeom prst="rect">
            <a:avLst/>
          </a:prstGeom>
          <a:noFill/>
          <a:ln>
            <a:noFill/>
          </a:ln>
        </p:spPr>
      </p:pic>
      <p:pic>
        <p:nvPicPr>
          <p:cNvPr id="837" name="Google Shape;837;p16" descr="Badge Tick outline"/>
          <p:cNvPicPr preferRelativeResize="0"/>
          <p:nvPr/>
        </p:nvPicPr>
        <p:blipFill rotWithShape="1">
          <a:blip r:embed="rId5">
            <a:alphaModFix/>
          </a:blip>
          <a:srcRect/>
          <a:stretch/>
        </p:blipFill>
        <p:spPr>
          <a:xfrm>
            <a:off x="226874" y="1690688"/>
            <a:ext cx="914400" cy="914400"/>
          </a:xfrm>
          <a:prstGeom prst="rect">
            <a:avLst/>
          </a:prstGeom>
          <a:noFill/>
          <a:ln>
            <a:noFill/>
          </a:ln>
        </p:spPr>
      </p:pic>
      <p:pic>
        <p:nvPicPr>
          <p:cNvPr id="838" name="Google Shape;838;p16" descr="Female outline"/>
          <p:cNvPicPr preferRelativeResize="0"/>
          <p:nvPr/>
        </p:nvPicPr>
        <p:blipFill rotWithShape="1">
          <a:blip r:embed="rId6">
            <a:alphaModFix/>
          </a:blip>
          <a:srcRect/>
          <a:stretch/>
        </p:blipFill>
        <p:spPr>
          <a:xfrm>
            <a:off x="226874" y="2945779"/>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needs assessment</a:t>
            </a:r>
            <a:endParaRPr/>
          </a:p>
        </p:txBody>
      </p:sp>
      <p:sp>
        <p:nvSpPr>
          <p:cNvPr id="844" name="Google Shape;844;p17"/>
          <p:cNvSpPr txBox="1">
            <a:spLocks noGrp="1"/>
          </p:cNvSpPr>
          <p:nvPr>
            <p:ph type="body" idx="1"/>
          </p:nvPr>
        </p:nvSpPr>
        <p:spPr>
          <a:xfrm>
            <a:off x="1403201" y="2700763"/>
            <a:ext cx="9833429" cy="1141016"/>
          </a:xfrm>
          <a:prstGeom prst="rect">
            <a:avLst/>
          </a:prstGeom>
          <a:noFill/>
          <a:ln>
            <a:noFill/>
          </a:ln>
        </p:spPr>
        <p:txBody>
          <a:bodyPr spcFirstLastPara="1" wrap="square" lIns="0" tIns="0" rIns="0" bIns="0" anchor="t" anchorCtr="0">
            <a:normAutofit/>
          </a:bodyPr>
          <a:lstStyle/>
          <a:p>
            <a:pPr marL="114300" lvl="0" indent="0" algn="l" rtl="0">
              <a:lnSpc>
                <a:spcPct val="100000"/>
              </a:lnSpc>
              <a:spcBef>
                <a:spcPts val="0"/>
              </a:spcBef>
              <a:spcAft>
                <a:spcPts val="0"/>
              </a:spcAft>
              <a:buClr>
                <a:srgbClr val="000000"/>
              </a:buClr>
              <a:buSzPts val="2400"/>
              <a:buNone/>
            </a:pPr>
            <a:r>
              <a:rPr lang="en-US" sz="2400" b="0" i="0" u="none" strike="noStrike">
                <a:solidFill>
                  <a:srgbClr val="000000"/>
                </a:solidFill>
                <a:latin typeface="Corbel"/>
                <a:ea typeface="Corbel"/>
                <a:cs typeface="Corbel"/>
                <a:sym typeface="Corbel"/>
              </a:rPr>
              <a:t>The health sector lead agency has conducted an </a:t>
            </a:r>
            <a:r>
              <a:rPr lang="en-US" sz="2400" b="1" i="0" u="none" strike="noStrike">
                <a:solidFill>
                  <a:srgbClr val="000000"/>
                </a:solidFill>
                <a:latin typeface="Corbel"/>
                <a:ea typeface="Corbel"/>
                <a:cs typeface="Corbel"/>
                <a:sym typeface="Corbel"/>
              </a:rPr>
              <a:t>initial rapid assessment</a:t>
            </a:r>
            <a:r>
              <a:rPr lang="en-US" sz="2400" b="0" i="0" u="none" strike="noStrike">
                <a:solidFill>
                  <a:srgbClr val="000000"/>
                </a:solidFill>
                <a:latin typeface="Corbel"/>
                <a:ea typeface="Corbel"/>
                <a:cs typeface="Corbel"/>
                <a:sym typeface="Corbel"/>
              </a:rPr>
              <a:t>, with </a:t>
            </a:r>
            <a:r>
              <a:rPr lang="en-US" sz="2400" b="1" i="0" u="none" strike="noStrike">
                <a:solidFill>
                  <a:srgbClr val="000000"/>
                </a:solidFill>
                <a:latin typeface="Corbel"/>
                <a:ea typeface="Corbel"/>
                <a:cs typeface="Corbel"/>
                <a:sym typeface="Corbel"/>
              </a:rPr>
              <a:t>active involvement </a:t>
            </a:r>
            <a:r>
              <a:rPr lang="en-US" sz="2400" b="0" i="0" u="none" strike="noStrike">
                <a:solidFill>
                  <a:srgbClr val="000000"/>
                </a:solidFill>
                <a:latin typeface="Corbel"/>
                <a:ea typeface="Corbel"/>
                <a:cs typeface="Corbel"/>
                <a:sym typeface="Corbel"/>
              </a:rPr>
              <a:t>of the RMNCAH/CAH working group.</a:t>
            </a:r>
            <a:endParaRPr sz="1100"/>
          </a:p>
        </p:txBody>
      </p:sp>
      <p:sp>
        <p:nvSpPr>
          <p:cNvPr id="845" name="Google Shape;845;p1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17</a:t>
            </a:fld>
            <a:endParaRPr/>
          </a:p>
        </p:txBody>
      </p:sp>
      <p:pic>
        <p:nvPicPr>
          <p:cNvPr id="846" name="Google Shape;846;p17" descr="Checkmark outline"/>
          <p:cNvPicPr preferRelativeResize="0"/>
          <p:nvPr/>
        </p:nvPicPr>
        <p:blipFill rotWithShape="1">
          <a:blip r:embed="rId3">
            <a:alphaModFix/>
          </a:blip>
          <a:srcRect/>
          <a:stretch/>
        </p:blipFill>
        <p:spPr>
          <a:xfrm>
            <a:off x="322532" y="2700763"/>
            <a:ext cx="914400" cy="914400"/>
          </a:xfrm>
          <a:prstGeom prst="rect">
            <a:avLst/>
          </a:prstGeom>
          <a:noFill/>
          <a:ln>
            <a:noFill/>
          </a:ln>
        </p:spPr>
      </p:pic>
      <p:pic>
        <p:nvPicPr>
          <p:cNvPr id="847" name="Google Shape;847;p17"/>
          <p:cNvPicPr preferRelativeResize="0"/>
          <p:nvPr/>
        </p:nvPicPr>
        <p:blipFill rotWithShape="1">
          <a:blip r:embed="rId4">
            <a:alphaModFix/>
          </a:blip>
          <a:srcRect/>
          <a:stretch/>
        </p:blipFill>
        <p:spPr>
          <a:xfrm>
            <a:off x="6166645" y="580963"/>
            <a:ext cx="605015" cy="60728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8"/>
          <p:cNvSpPr txBox="1">
            <a:spLocks noGrp="1"/>
          </p:cNvSpPr>
          <p:nvPr>
            <p:ph type="title"/>
          </p:nvPr>
        </p:nvSpPr>
        <p:spPr>
          <a:xfrm>
            <a:off x="457200" y="1846372"/>
            <a:ext cx="9700500"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2. Assess existing resources and capacity</a:t>
            </a:r>
            <a:endParaRPr/>
          </a:p>
        </p:txBody>
      </p:sp>
      <p:sp>
        <p:nvSpPr>
          <p:cNvPr id="853" name="Google Shape;853;p1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9"/>
          <p:cNvSpPr txBox="1">
            <a:spLocks noGrp="1"/>
          </p:cNvSpPr>
          <p:nvPr>
            <p:ph type="title"/>
          </p:nvPr>
        </p:nvSpPr>
        <p:spPr>
          <a:xfrm>
            <a:off x="457200" y="685800"/>
            <a:ext cx="3337560" cy="857150"/>
          </a:xfrm>
          <a:prstGeom prst="rect">
            <a:avLst/>
          </a:prstGeom>
          <a:noFill/>
          <a:ln>
            <a:noFill/>
          </a:ln>
        </p:spPr>
        <p:txBody>
          <a:bodyPr spcFirstLastPara="1" wrap="square" lIns="0" tIns="0" rIns="0" bIns="0" anchor="t" anchorCtr="0">
            <a:normAutofit fontScale="90000"/>
          </a:bodyPr>
          <a:lstStyle/>
          <a:p>
            <a:pPr marL="0" lvl="0" indent="0" algn="l" rtl="0">
              <a:lnSpc>
                <a:spcPct val="90000"/>
              </a:lnSpc>
              <a:spcBef>
                <a:spcPts val="0"/>
              </a:spcBef>
              <a:spcAft>
                <a:spcPts val="0"/>
              </a:spcAft>
              <a:buClr>
                <a:srgbClr val="00205C"/>
              </a:buClr>
              <a:buSzPct val="100000"/>
              <a:buFont typeface="Calibri"/>
              <a:buNone/>
            </a:pPr>
            <a:r>
              <a:rPr lang="en-US"/>
              <a:t>Rapid assessment of health needs and response capacity</a:t>
            </a:r>
            <a:endParaRPr/>
          </a:p>
        </p:txBody>
      </p:sp>
      <p:pic>
        <p:nvPicPr>
          <p:cNvPr id="859" name="Google Shape;859;p19"/>
          <p:cNvPicPr preferRelativeResize="0">
            <a:picLocks noGrp="1"/>
          </p:cNvPicPr>
          <p:nvPr>
            <p:ph type="pic" idx="2"/>
          </p:nvPr>
        </p:nvPicPr>
        <p:blipFill rotWithShape="1">
          <a:blip r:embed="rId3">
            <a:alphaModFix/>
          </a:blip>
          <a:srcRect l="11481" r="11480"/>
          <a:stretch/>
        </p:blipFill>
        <p:spPr>
          <a:xfrm>
            <a:off x="4267200" y="0"/>
            <a:ext cx="7924800" cy="6858000"/>
          </a:xfrm>
          <a:prstGeom prst="rect">
            <a:avLst/>
          </a:prstGeom>
          <a:noFill/>
          <a:ln>
            <a:noFill/>
          </a:ln>
        </p:spPr>
      </p:pic>
      <p:sp>
        <p:nvSpPr>
          <p:cNvPr id="860" name="Google Shape;860;p19"/>
          <p:cNvSpPr txBox="1">
            <a:spLocks noGrp="1"/>
          </p:cNvSpPr>
          <p:nvPr>
            <p:ph type="body" idx="1"/>
          </p:nvPr>
        </p:nvSpPr>
        <p:spPr>
          <a:xfrm>
            <a:off x="457200" y="1828800"/>
            <a:ext cx="3337560" cy="3881120"/>
          </a:xfrm>
          <a:prstGeom prst="rect">
            <a:avLst/>
          </a:prstGeom>
          <a:noFill/>
          <a:ln>
            <a:noFill/>
          </a:ln>
        </p:spPr>
        <p:txBody>
          <a:bodyPr spcFirstLastPara="1" wrap="square" lIns="0" tIns="0" rIns="0" bIns="0" anchor="t" anchorCtr="0">
            <a:normAutofit/>
          </a:bodyPr>
          <a:lstStyle/>
          <a:p>
            <a:pPr marL="285750" lvl="0" indent="-285750" algn="l" rtl="0">
              <a:lnSpc>
                <a:spcPct val="100000"/>
              </a:lnSpc>
              <a:spcBef>
                <a:spcPts val="0"/>
              </a:spcBef>
              <a:spcAft>
                <a:spcPts val="0"/>
              </a:spcAft>
              <a:buClr>
                <a:schemeClr val="dk1"/>
              </a:buClr>
              <a:buSzPts val="1600"/>
              <a:buFont typeface="Arial"/>
              <a:buChar char="•"/>
            </a:pPr>
            <a:r>
              <a:rPr lang="en-US" b="0" i="0"/>
              <a:t>The rapid assessment offers a </a:t>
            </a:r>
            <a:r>
              <a:rPr lang="en-US" b="1" i="0"/>
              <a:t>preliminary understanding </a:t>
            </a:r>
            <a:r>
              <a:rPr lang="en-US" b="0" i="0"/>
              <a:t>of needs and response capacity</a:t>
            </a:r>
            <a:endParaRPr/>
          </a:p>
          <a:p>
            <a:pPr marL="285750" lvl="0" indent="-285750" algn="l" rtl="0">
              <a:lnSpc>
                <a:spcPct val="100000"/>
              </a:lnSpc>
              <a:spcBef>
                <a:spcPts val="1600"/>
              </a:spcBef>
              <a:spcAft>
                <a:spcPts val="0"/>
              </a:spcAft>
              <a:buClr>
                <a:schemeClr val="dk1"/>
              </a:buClr>
              <a:buSzPts val="1600"/>
              <a:buFont typeface="Arial"/>
              <a:buChar char="•"/>
            </a:pPr>
            <a:r>
              <a:rPr lang="en-US" b="0" i="0"/>
              <a:t>To gain a more comprehensive view, the health cluster and RMNCAH/CAH working group should conduct an </a:t>
            </a:r>
            <a:r>
              <a:rPr lang="en-US" b="1" i="0"/>
              <a:t>in-depth assessment of health service resources and capacity</a:t>
            </a:r>
            <a:endParaRPr/>
          </a:p>
        </p:txBody>
      </p:sp>
      <p:sp>
        <p:nvSpPr>
          <p:cNvPr id="861" name="Google Shape;861;p1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2"/>
          <p:cNvSpPr txBox="1">
            <a:spLocks noGrp="1"/>
          </p:cNvSpPr>
          <p:nvPr>
            <p:ph type="title"/>
          </p:nvPr>
        </p:nvSpPr>
        <p:spPr>
          <a:xfrm>
            <a:off x="460435" y="685799"/>
            <a:ext cx="3509010" cy="231865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205C"/>
              </a:buClr>
              <a:buSzPts val="2400"/>
              <a:buFont typeface="Calibri"/>
              <a:buNone/>
            </a:pPr>
            <a:r>
              <a:rPr lang="en-US"/>
              <a:t>Child and adolescent health in humanitarian settings: operational guide</a:t>
            </a:r>
            <a:endParaRPr/>
          </a:p>
        </p:txBody>
      </p:sp>
      <p:sp>
        <p:nvSpPr>
          <p:cNvPr id="670" name="Google Shape;670;p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marR="0" lvl="0" indent="0" algn="r"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rgbClr val="00205C"/>
                </a:solidFill>
                <a:latin typeface="Calibri"/>
                <a:ea typeface="Calibri"/>
                <a:cs typeface="Calibri"/>
                <a:sym typeface="Calibri"/>
              </a:rPr>
              <a:t>2</a:t>
            </a:fld>
            <a:endParaRPr sz="900" b="0" i="0" u="none" strike="noStrike" cap="none">
              <a:solidFill>
                <a:srgbClr val="00205C"/>
              </a:solidFill>
              <a:latin typeface="Calibri"/>
              <a:ea typeface="Calibri"/>
              <a:cs typeface="Calibri"/>
              <a:sym typeface="Calibri"/>
            </a:endParaRPr>
          </a:p>
        </p:txBody>
      </p:sp>
      <p:pic>
        <p:nvPicPr>
          <p:cNvPr id="671" name="Google Shape;671;p2"/>
          <p:cNvPicPr preferRelativeResize="0"/>
          <p:nvPr/>
        </p:nvPicPr>
        <p:blipFill rotWithShape="1">
          <a:blip r:embed="rId3">
            <a:alphaModFix/>
          </a:blip>
          <a:srcRect/>
          <a:stretch/>
        </p:blipFill>
        <p:spPr>
          <a:xfrm>
            <a:off x="6514783" y="987425"/>
            <a:ext cx="3509010" cy="4873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2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health service assessment (1/2)</a:t>
            </a:r>
            <a:endParaRPr/>
          </a:p>
        </p:txBody>
      </p:sp>
      <p:grpSp>
        <p:nvGrpSpPr>
          <p:cNvPr id="868" name="Google Shape;868;p20"/>
          <p:cNvGrpSpPr/>
          <p:nvPr/>
        </p:nvGrpSpPr>
        <p:grpSpPr>
          <a:xfrm>
            <a:off x="1187542" y="1489945"/>
            <a:ext cx="10501086" cy="4300386"/>
            <a:chOff x="0" y="20827"/>
            <a:chExt cx="10501086" cy="4300386"/>
          </a:xfrm>
        </p:grpSpPr>
        <p:sp>
          <p:nvSpPr>
            <p:cNvPr id="869" name="Google Shape;869;p20"/>
            <p:cNvSpPr/>
            <p:nvPr/>
          </p:nvSpPr>
          <p:spPr>
            <a:xfrm>
              <a:off x="0" y="20827"/>
              <a:ext cx="10501086" cy="1106488"/>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txBox="1"/>
            <p:nvPr/>
          </p:nvSpPr>
          <p:spPr>
            <a:xfrm>
              <a:off x="54014" y="74841"/>
              <a:ext cx="10393058" cy="998460"/>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i="0">
                  <a:solidFill>
                    <a:schemeClr val="lt1"/>
                  </a:solidFill>
                  <a:latin typeface="Calibri"/>
                  <a:ea typeface="Calibri"/>
                  <a:cs typeface="Calibri"/>
                  <a:sym typeface="Calibri"/>
                </a:rPr>
                <a:t>Coordinate CAH assessment </a:t>
              </a:r>
              <a:br>
                <a:rPr lang="en-US" sz="2100" b="1" i="0">
                  <a:solidFill>
                    <a:schemeClr val="lt1"/>
                  </a:solidFill>
                  <a:latin typeface="Calibri"/>
                  <a:ea typeface="Calibri"/>
                  <a:cs typeface="Calibri"/>
                  <a:sym typeface="Calibri"/>
                </a:rPr>
              </a:br>
              <a:r>
                <a:rPr lang="en-US" sz="2100" b="0" i="0">
                  <a:solidFill>
                    <a:schemeClr val="lt1"/>
                  </a:solidFill>
                  <a:latin typeface="Calibri"/>
                  <a:ea typeface="Calibri"/>
                  <a:cs typeface="Calibri"/>
                  <a:sym typeface="Calibri"/>
                </a:rPr>
                <a:t>The RMNCAH/CAH working group coordinates additional CAH assessment in collaboration with the health cluster lead and information management group</a:t>
              </a:r>
              <a:endParaRPr sz="2100">
                <a:solidFill>
                  <a:schemeClr val="lt1"/>
                </a:solidFill>
                <a:latin typeface="Calibri"/>
                <a:ea typeface="Calibri"/>
                <a:cs typeface="Calibri"/>
                <a:sym typeface="Calibri"/>
              </a:endParaRPr>
            </a:p>
          </p:txBody>
        </p:sp>
        <p:sp>
          <p:nvSpPr>
            <p:cNvPr id="871" name="Google Shape;871;p20"/>
            <p:cNvSpPr/>
            <p:nvPr/>
          </p:nvSpPr>
          <p:spPr>
            <a:xfrm>
              <a:off x="0" y="1204607"/>
              <a:ext cx="10501086" cy="1651335"/>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txBox="1"/>
            <p:nvPr/>
          </p:nvSpPr>
          <p:spPr>
            <a:xfrm>
              <a:off x="80612" y="1285219"/>
              <a:ext cx="10339862" cy="1490111"/>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i="0">
                  <a:solidFill>
                    <a:schemeClr val="lt1"/>
                  </a:solidFill>
                  <a:latin typeface="Calibri"/>
                  <a:ea typeface="Calibri"/>
                  <a:cs typeface="Calibri"/>
                  <a:sym typeface="Calibri"/>
                </a:rPr>
                <a:t>Review policies and protocols</a:t>
              </a:r>
              <a:br>
                <a:rPr lang="en-US" sz="2100" b="0" i="0">
                  <a:solidFill>
                    <a:schemeClr val="lt1"/>
                  </a:solidFill>
                  <a:latin typeface="Calibri"/>
                  <a:ea typeface="Calibri"/>
                  <a:cs typeface="Calibri"/>
                  <a:sym typeface="Calibri"/>
                </a:rPr>
              </a:br>
              <a:r>
                <a:rPr lang="en-US" sz="2100" b="0" i="0">
                  <a:solidFill>
                    <a:schemeClr val="lt1"/>
                  </a:solidFill>
                  <a:latin typeface="Calibri"/>
                  <a:ea typeface="Calibri"/>
                  <a:cs typeface="Calibri"/>
                  <a:sym typeface="Calibri"/>
                </a:rPr>
                <a:t>- Avoid duplication and conflicting recommendations with existing programs and protocols</a:t>
              </a:r>
              <a:endParaRPr/>
            </a:p>
            <a:p>
              <a:pPr marL="0" marR="0" lvl="0" indent="0" algn="l" rtl="0">
                <a:lnSpc>
                  <a:spcPct val="90000"/>
                </a:lnSpc>
                <a:spcBef>
                  <a:spcPts val="735"/>
                </a:spcBef>
                <a:spcAft>
                  <a:spcPts val="0"/>
                </a:spcAft>
                <a:buClr>
                  <a:schemeClr val="lt1"/>
                </a:buClr>
                <a:buSzPts val="2100"/>
                <a:buFont typeface="Calibri"/>
                <a:buNone/>
              </a:pPr>
              <a:r>
                <a:rPr lang="en-US" sz="2100">
                  <a:solidFill>
                    <a:schemeClr val="lt1"/>
                  </a:solidFill>
                  <a:latin typeface="Calibri"/>
                  <a:ea typeface="Calibri"/>
                  <a:cs typeface="Calibri"/>
                  <a:sym typeface="Calibri"/>
                </a:rPr>
                <a:t>- </a:t>
              </a:r>
              <a:r>
                <a:rPr lang="en-US" sz="2100" b="0" i="0">
                  <a:solidFill>
                    <a:schemeClr val="lt1"/>
                  </a:solidFill>
                  <a:latin typeface="Calibri"/>
                  <a:ea typeface="Calibri"/>
                  <a:cs typeface="Calibri"/>
                  <a:sym typeface="Calibri"/>
                </a:rPr>
                <a:t>Facilitate government-NGO communication through UN if necessary</a:t>
              </a:r>
              <a:endParaRPr sz="2100">
                <a:solidFill>
                  <a:schemeClr val="lt1"/>
                </a:solidFill>
                <a:latin typeface="Calibri"/>
                <a:ea typeface="Calibri"/>
                <a:cs typeface="Calibri"/>
                <a:sym typeface="Calibri"/>
              </a:endParaRPr>
            </a:p>
          </p:txBody>
        </p:sp>
        <p:sp>
          <p:nvSpPr>
            <p:cNvPr id="873" name="Google Shape;873;p20"/>
            <p:cNvSpPr/>
            <p:nvPr/>
          </p:nvSpPr>
          <p:spPr>
            <a:xfrm>
              <a:off x="0" y="2941178"/>
              <a:ext cx="10501086" cy="1380035"/>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txBox="1"/>
            <p:nvPr/>
          </p:nvSpPr>
          <p:spPr>
            <a:xfrm>
              <a:off x="67368" y="3008546"/>
              <a:ext cx="10366350" cy="124529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US" sz="2100" b="1" i="0">
                  <a:solidFill>
                    <a:schemeClr val="lt1"/>
                  </a:solidFill>
                  <a:latin typeface="Calibri"/>
                  <a:ea typeface="Calibri"/>
                  <a:cs typeface="Calibri"/>
                  <a:sym typeface="Calibri"/>
                </a:rPr>
                <a:t>Update CAH guidelines and tools</a:t>
              </a:r>
              <a:br>
                <a:rPr lang="en-US" sz="2100" b="0" i="0">
                  <a:solidFill>
                    <a:schemeClr val="lt1"/>
                  </a:solidFill>
                  <a:latin typeface="Calibri"/>
                  <a:ea typeface="Calibri"/>
                  <a:cs typeface="Calibri"/>
                  <a:sym typeface="Calibri"/>
                </a:rPr>
              </a:br>
              <a:r>
                <a:rPr lang="en-US" sz="2100" b="0" i="0">
                  <a:solidFill>
                    <a:schemeClr val="lt1"/>
                  </a:solidFill>
                  <a:latin typeface="Calibri"/>
                  <a:ea typeface="Calibri"/>
                  <a:cs typeface="Calibri"/>
                  <a:sym typeface="Calibri"/>
                </a:rPr>
                <a:t>- Review and update CAH clinical guidelines, health promotion materials, and training tools</a:t>
              </a:r>
              <a:endParaRPr/>
            </a:p>
            <a:p>
              <a:pPr marL="0" marR="0" lvl="0" indent="0" algn="l" rtl="0">
                <a:lnSpc>
                  <a:spcPct val="90000"/>
                </a:lnSpc>
                <a:spcBef>
                  <a:spcPts val="735"/>
                </a:spcBef>
                <a:spcAft>
                  <a:spcPts val="0"/>
                </a:spcAft>
                <a:buClr>
                  <a:schemeClr val="lt1"/>
                </a:buClr>
                <a:buSzPts val="2100"/>
                <a:buFont typeface="Calibri"/>
                <a:buNone/>
              </a:pPr>
              <a:r>
                <a:rPr lang="en-US" sz="2100" b="0" i="0">
                  <a:solidFill>
                    <a:schemeClr val="lt1"/>
                  </a:solidFill>
                  <a:latin typeface="Calibri"/>
                  <a:ea typeface="Calibri"/>
                  <a:cs typeface="Calibri"/>
                  <a:sym typeface="Calibri"/>
                </a:rPr>
                <a:t>- Collaborate with government, UN agencies, and NGOs when creating new resources</a:t>
              </a:r>
              <a:endParaRPr sz="2100">
                <a:solidFill>
                  <a:schemeClr val="lt1"/>
                </a:solidFill>
                <a:latin typeface="Calibri"/>
                <a:ea typeface="Calibri"/>
                <a:cs typeface="Calibri"/>
                <a:sym typeface="Calibri"/>
              </a:endParaRPr>
            </a:p>
          </p:txBody>
        </p:sp>
      </p:grpSp>
      <p:sp>
        <p:nvSpPr>
          <p:cNvPr id="875" name="Google Shape;875;p2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20</a:t>
            </a:fld>
            <a:endParaRPr/>
          </a:p>
        </p:txBody>
      </p:sp>
      <p:pic>
        <p:nvPicPr>
          <p:cNvPr id="876" name="Google Shape;876;p20"/>
          <p:cNvPicPr preferRelativeResize="0"/>
          <p:nvPr/>
        </p:nvPicPr>
        <p:blipFill rotWithShape="1">
          <a:blip r:embed="rId3">
            <a:alphaModFix/>
          </a:blip>
          <a:srcRect t="8637"/>
          <a:stretch/>
        </p:blipFill>
        <p:spPr>
          <a:xfrm>
            <a:off x="8000526" y="514966"/>
            <a:ext cx="1009791" cy="783318"/>
          </a:xfrm>
          <a:prstGeom prst="rect">
            <a:avLst/>
          </a:prstGeom>
          <a:noFill/>
          <a:ln>
            <a:noFill/>
          </a:ln>
        </p:spPr>
      </p:pic>
      <p:pic>
        <p:nvPicPr>
          <p:cNvPr id="877" name="Google Shape;877;p20" descr="Users outline"/>
          <p:cNvPicPr preferRelativeResize="0"/>
          <p:nvPr/>
        </p:nvPicPr>
        <p:blipFill rotWithShape="1">
          <a:blip r:embed="rId4">
            <a:alphaModFix/>
          </a:blip>
          <a:srcRect/>
          <a:stretch/>
        </p:blipFill>
        <p:spPr>
          <a:xfrm>
            <a:off x="226970" y="4364389"/>
            <a:ext cx="914400" cy="914400"/>
          </a:xfrm>
          <a:prstGeom prst="rect">
            <a:avLst/>
          </a:prstGeom>
          <a:noFill/>
          <a:ln>
            <a:noFill/>
          </a:ln>
        </p:spPr>
      </p:pic>
      <p:pic>
        <p:nvPicPr>
          <p:cNvPr id="878" name="Google Shape;878;p20" descr="Remote work outline"/>
          <p:cNvPicPr preferRelativeResize="0"/>
          <p:nvPr/>
        </p:nvPicPr>
        <p:blipFill rotWithShape="1">
          <a:blip r:embed="rId5">
            <a:alphaModFix/>
          </a:blip>
          <a:srcRect/>
          <a:stretch/>
        </p:blipFill>
        <p:spPr>
          <a:xfrm>
            <a:off x="273142" y="1416046"/>
            <a:ext cx="914400" cy="914400"/>
          </a:xfrm>
          <a:prstGeom prst="rect">
            <a:avLst/>
          </a:prstGeom>
          <a:noFill/>
          <a:ln>
            <a:noFill/>
          </a:ln>
        </p:spPr>
      </p:pic>
      <p:pic>
        <p:nvPicPr>
          <p:cNvPr id="879" name="Google Shape;879;p20" descr="Document outline"/>
          <p:cNvPicPr preferRelativeResize="0"/>
          <p:nvPr/>
        </p:nvPicPr>
        <p:blipFill rotWithShape="1">
          <a:blip r:embed="rId6">
            <a:alphaModFix/>
          </a:blip>
          <a:srcRect/>
          <a:stretch/>
        </p:blipFill>
        <p:spPr>
          <a:xfrm>
            <a:off x="239557" y="2769328"/>
            <a:ext cx="914400" cy="9144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21"/>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health service assessment (2/2)</a:t>
            </a:r>
            <a:endParaRPr/>
          </a:p>
        </p:txBody>
      </p:sp>
      <p:grpSp>
        <p:nvGrpSpPr>
          <p:cNvPr id="886" name="Google Shape;886;p21"/>
          <p:cNvGrpSpPr/>
          <p:nvPr/>
        </p:nvGrpSpPr>
        <p:grpSpPr>
          <a:xfrm>
            <a:off x="1187542" y="1390874"/>
            <a:ext cx="10501208" cy="3472139"/>
            <a:chOff x="0" y="759956"/>
            <a:chExt cx="10501208" cy="3472139"/>
          </a:xfrm>
        </p:grpSpPr>
        <p:sp>
          <p:nvSpPr>
            <p:cNvPr id="887" name="Google Shape;887;p21"/>
            <p:cNvSpPr/>
            <p:nvPr/>
          </p:nvSpPr>
          <p:spPr>
            <a:xfrm>
              <a:off x="0" y="1616709"/>
              <a:ext cx="10501086" cy="925691"/>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1"/>
            <p:cNvSpPr txBox="1"/>
            <p:nvPr/>
          </p:nvSpPr>
          <p:spPr>
            <a:xfrm>
              <a:off x="45189" y="1661898"/>
              <a:ext cx="10410708" cy="835313"/>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Evaluate staffing and competency</a:t>
              </a:r>
              <a:r>
                <a:rPr lang="en-US" sz="1700" b="0" i="0">
                  <a:solidFill>
                    <a:schemeClr val="lt1"/>
                  </a:solidFill>
                  <a:latin typeface="Calibri"/>
                  <a:ea typeface="Calibri"/>
                  <a:cs typeface="Calibri"/>
                  <a:sym typeface="Calibri"/>
                </a:rPr>
                <a:t> in all essential CAH services and </a:t>
              </a:r>
              <a:r>
                <a:rPr lang="en-US" sz="1700" b="1" i="0">
                  <a:solidFill>
                    <a:schemeClr val="lt1"/>
                  </a:solidFill>
                  <a:latin typeface="Calibri"/>
                  <a:ea typeface="Calibri"/>
                  <a:cs typeface="Calibri"/>
                  <a:sym typeface="Calibri"/>
                </a:rPr>
                <a:t>document the number and type of skilled health providers and facilities</a:t>
              </a:r>
              <a:endParaRPr sz="1700">
                <a:solidFill>
                  <a:schemeClr val="lt1"/>
                </a:solidFill>
                <a:latin typeface="Calibri"/>
                <a:ea typeface="Calibri"/>
                <a:cs typeface="Calibri"/>
                <a:sym typeface="Calibri"/>
              </a:endParaRPr>
            </a:p>
          </p:txBody>
        </p:sp>
        <p:sp>
          <p:nvSpPr>
            <p:cNvPr id="889" name="Google Shape;889;p21"/>
            <p:cNvSpPr/>
            <p:nvPr/>
          </p:nvSpPr>
          <p:spPr>
            <a:xfrm>
              <a:off x="0" y="2623921"/>
              <a:ext cx="10501086" cy="76250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1"/>
            <p:cNvSpPr txBox="1"/>
            <p:nvPr/>
          </p:nvSpPr>
          <p:spPr>
            <a:xfrm>
              <a:off x="37222" y="2661143"/>
              <a:ext cx="10426642" cy="68806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Access medicines and supplies:</a:t>
              </a:r>
              <a:r>
                <a:rPr lang="en-US" sz="1700" b="0" i="0">
                  <a:solidFill>
                    <a:schemeClr val="lt1"/>
                  </a:solidFill>
                  <a:latin typeface="Calibri"/>
                  <a:ea typeface="Calibri"/>
                  <a:cs typeface="Calibri"/>
                  <a:sym typeface="Calibri"/>
                </a:rPr>
                <a:t> review essential medicines and procurement procedures</a:t>
              </a:r>
              <a:endParaRPr sz="1700">
                <a:solidFill>
                  <a:schemeClr val="lt1"/>
                </a:solidFill>
                <a:latin typeface="Calibri"/>
                <a:ea typeface="Calibri"/>
                <a:cs typeface="Calibri"/>
                <a:sym typeface="Calibri"/>
              </a:endParaRPr>
            </a:p>
          </p:txBody>
        </p:sp>
        <p:sp>
          <p:nvSpPr>
            <p:cNvPr id="891" name="Google Shape;891;p21"/>
            <p:cNvSpPr/>
            <p:nvPr/>
          </p:nvSpPr>
          <p:spPr>
            <a:xfrm>
              <a:off x="0" y="3456481"/>
              <a:ext cx="10501086" cy="77561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1"/>
            <p:cNvSpPr txBox="1"/>
            <p:nvPr/>
          </p:nvSpPr>
          <p:spPr>
            <a:xfrm>
              <a:off x="37862" y="3494343"/>
              <a:ext cx="10425362" cy="69989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Create service map </a:t>
              </a:r>
              <a:r>
                <a:rPr lang="en-US" sz="1700" b="0" i="0">
                  <a:solidFill>
                    <a:schemeClr val="lt1"/>
                  </a:solidFill>
                  <a:latin typeface="Calibri"/>
                  <a:ea typeface="Calibri"/>
                  <a:cs typeface="Calibri"/>
                  <a:sym typeface="Calibri"/>
                </a:rPr>
                <a:t>for coordination and decision-making and share it with decision-makers, partners and the community</a:t>
              </a:r>
              <a:endParaRPr sz="1700">
                <a:solidFill>
                  <a:schemeClr val="lt1"/>
                </a:solidFill>
                <a:latin typeface="Calibri"/>
                <a:ea typeface="Calibri"/>
                <a:cs typeface="Calibri"/>
                <a:sym typeface="Calibri"/>
              </a:endParaRPr>
            </a:p>
          </p:txBody>
        </p:sp>
        <p:sp>
          <p:nvSpPr>
            <p:cNvPr id="893" name="Google Shape;893;p21"/>
            <p:cNvSpPr/>
            <p:nvPr/>
          </p:nvSpPr>
          <p:spPr>
            <a:xfrm>
              <a:off x="8" y="907381"/>
              <a:ext cx="10501200" cy="6135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1"/>
            <p:cNvSpPr txBox="1"/>
            <p:nvPr/>
          </p:nvSpPr>
          <p:spPr>
            <a:xfrm>
              <a:off x="74158" y="759956"/>
              <a:ext cx="10352700" cy="1126500"/>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700" b="1" i="0">
                  <a:solidFill>
                    <a:schemeClr val="lt1"/>
                  </a:solidFill>
                  <a:latin typeface="Calibri"/>
                  <a:ea typeface="Calibri"/>
                  <a:cs typeface="Calibri"/>
                  <a:sym typeface="Calibri"/>
                </a:rPr>
                <a:t>Health facility assessment</a:t>
              </a:r>
              <a:br>
                <a:rPr lang="en-US" sz="1700" b="1" i="0">
                  <a:solidFill>
                    <a:schemeClr val="lt1"/>
                  </a:solidFill>
                  <a:latin typeface="Calibri"/>
                  <a:ea typeface="Calibri"/>
                  <a:cs typeface="Calibri"/>
                  <a:sym typeface="Calibri"/>
                </a:rPr>
              </a:br>
              <a:r>
                <a:rPr lang="en-US" sz="1700" b="0" i="0">
                  <a:solidFill>
                    <a:schemeClr val="lt1"/>
                  </a:solidFill>
                  <a:latin typeface="Calibri"/>
                  <a:ea typeface="Calibri"/>
                  <a:cs typeface="Calibri"/>
                  <a:sym typeface="Calibri"/>
                </a:rPr>
                <a:t>- Map existing facilities, assess capacity, CAH services, and damage by using HeRAMS, SARA, 3W/4W, or field tools</a:t>
              </a:r>
              <a:endParaRPr/>
            </a:p>
            <a:p>
              <a:pPr marL="0" marR="0" lvl="0" indent="0" algn="l" rtl="0">
                <a:lnSpc>
                  <a:spcPct val="90000"/>
                </a:lnSpc>
                <a:spcBef>
                  <a:spcPts val="595"/>
                </a:spcBef>
                <a:spcAft>
                  <a:spcPts val="0"/>
                </a:spcAft>
                <a:buClr>
                  <a:schemeClr val="lt1"/>
                </a:buClr>
                <a:buSzPts val="1700"/>
                <a:buFont typeface="Calibri"/>
                <a:buNone/>
              </a:pPr>
              <a:endParaRPr/>
            </a:p>
          </p:txBody>
        </p:sp>
      </p:grpSp>
      <p:sp>
        <p:nvSpPr>
          <p:cNvPr id="895" name="Google Shape;895;p21"/>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21</a:t>
            </a:fld>
            <a:endParaRPr/>
          </a:p>
        </p:txBody>
      </p:sp>
      <p:pic>
        <p:nvPicPr>
          <p:cNvPr id="896" name="Google Shape;896;p21" descr="Hospital outline"/>
          <p:cNvPicPr preferRelativeResize="0"/>
          <p:nvPr/>
        </p:nvPicPr>
        <p:blipFill rotWithShape="1">
          <a:blip r:embed="rId3">
            <a:alphaModFix/>
          </a:blip>
          <a:srcRect/>
          <a:stretch/>
        </p:blipFill>
        <p:spPr>
          <a:xfrm>
            <a:off x="226974" y="1374725"/>
            <a:ext cx="837018" cy="893822"/>
          </a:xfrm>
          <a:prstGeom prst="rect">
            <a:avLst/>
          </a:prstGeom>
          <a:noFill/>
          <a:ln>
            <a:noFill/>
          </a:ln>
        </p:spPr>
      </p:pic>
      <p:pic>
        <p:nvPicPr>
          <p:cNvPr id="897" name="Google Shape;897;p21" descr="Map with pin outline"/>
          <p:cNvPicPr preferRelativeResize="0"/>
          <p:nvPr/>
        </p:nvPicPr>
        <p:blipFill rotWithShape="1">
          <a:blip r:embed="rId4">
            <a:alphaModFix/>
          </a:blip>
          <a:srcRect/>
          <a:stretch/>
        </p:blipFill>
        <p:spPr>
          <a:xfrm>
            <a:off x="226974" y="3969203"/>
            <a:ext cx="837018" cy="893822"/>
          </a:xfrm>
          <a:prstGeom prst="rect">
            <a:avLst/>
          </a:prstGeom>
          <a:noFill/>
          <a:ln>
            <a:noFill/>
          </a:ln>
        </p:spPr>
      </p:pic>
      <p:pic>
        <p:nvPicPr>
          <p:cNvPr id="898" name="Google Shape;898;p21" descr="Medicine outline"/>
          <p:cNvPicPr preferRelativeResize="0"/>
          <p:nvPr/>
        </p:nvPicPr>
        <p:blipFill rotWithShape="1">
          <a:blip r:embed="rId5">
            <a:alphaModFix/>
          </a:blip>
          <a:srcRect/>
          <a:stretch/>
        </p:blipFill>
        <p:spPr>
          <a:xfrm>
            <a:off x="226980" y="3238583"/>
            <a:ext cx="837018" cy="893822"/>
          </a:xfrm>
          <a:prstGeom prst="rect">
            <a:avLst/>
          </a:prstGeom>
          <a:noFill/>
          <a:ln>
            <a:noFill/>
          </a:ln>
        </p:spPr>
      </p:pic>
      <p:pic>
        <p:nvPicPr>
          <p:cNvPr id="899" name="Google Shape;899;p21" descr="Doctor female outline"/>
          <p:cNvPicPr preferRelativeResize="0"/>
          <p:nvPr/>
        </p:nvPicPr>
        <p:blipFill rotWithShape="1">
          <a:blip r:embed="rId6">
            <a:alphaModFix/>
          </a:blip>
          <a:srcRect/>
          <a:stretch/>
        </p:blipFill>
        <p:spPr>
          <a:xfrm>
            <a:off x="226980" y="2268558"/>
            <a:ext cx="837018" cy="893822"/>
          </a:xfrm>
          <a:prstGeom prst="rect">
            <a:avLst/>
          </a:prstGeom>
          <a:noFill/>
          <a:ln>
            <a:noFill/>
          </a:ln>
        </p:spPr>
      </p:pic>
      <p:pic>
        <p:nvPicPr>
          <p:cNvPr id="900" name="Google Shape;900;p21"/>
          <p:cNvPicPr preferRelativeResize="0"/>
          <p:nvPr/>
        </p:nvPicPr>
        <p:blipFill rotWithShape="1">
          <a:blip r:embed="rId7">
            <a:alphaModFix/>
          </a:blip>
          <a:srcRect t="8637"/>
          <a:stretch/>
        </p:blipFill>
        <p:spPr>
          <a:xfrm>
            <a:off x="8000526" y="514966"/>
            <a:ext cx="1009791" cy="783318"/>
          </a:xfrm>
          <a:prstGeom prst="rect">
            <a:avLst/>
          </a:prstGeom>
          <a:noFill/>
          <a:ln>
            <a:noFill/>
          </a:ln>
        </p:spPr>
      </p:pic>
      <p:sp>
        <p:nvSpPr>
          <p:cNvPr id="901" name="Google Shape;901;p21"/>
          <p:cNvSpPr txBox="1"/>
          <p:nvPr/>
        </p:nvSpPr>
        <p:spPr>
          <a:xfrm>
            <a:off x="7477050" y="6235650"/>
            <a:ext cx="37530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latin typeface="Calibri"/>
                <a:ea typeface="Calibri"/>
                <a:cs typeface="Calibri"/>
                <a:sym typeface="Calibri"/>
              </a:rPr>
              <a:t>For more details, please refer to the operational guide</a:t>
            </a:r>
            <a:endParaRPr sz="1100"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22"/>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indicators – health service assessment</a:t>
            </a:r>
            <a:endParaRPr/>
          </a:p>
        </p:txBody>
      </p:sp>
      <p:sp>
        <p:nvSpPr>
          <p:cNvPr id="907" name="Google Shape;907;p22"/>
          <p:cNvSpPr txBox="1">
            <a:spLocks noGrp="1"/>
          </p:cNvSpPr>
          <p:nvPr>
            <p:ph type="body" idx="1"/>
          </p:nvPr>
        </p:nvSpPr>
        <p:spPr>
          <a:xfrm>
            <a:off x="1403201" y="2700763"/>
            <a:ext cx="9833429" cy="1141016"/>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0"/>
              </a:spcBef>
              <a:spcAft>
                <a:spcPts val="0"/>
              </a:spcAft>
              <a:buClr>
                <a:srgbClr val="000000"/>
              </a:buClr>
              <a:buSzPct val="100000"/>
              <a:buNone/>
            </a:pPr>
            <a:r>
              <a:rPr lang="en-US" sz="2400" b="0" i="0" u="none" strike="noStrike">
                <a:solidFill>
                  <a:srgbClr val="000000"/>
                </a:solidFill>
                <a:latin typeface="Corbel"/>
                <a:ea typeface="Corbel"/>
                <a:cs typeface="Corbel"/>
                <a:sym typeface="Corbel"/>
              </a:rPr>
              <a:t>The RMNCAH/CAH working group has prepared a </a:t>
            </a:r>
            <a:r>
              <a:rPr lang="en-US" sz="2400" b="1" i="0" u="none" strike="noStrike">
                <a:solidFill>
                  <a:srgbClr val="000000"/>
                </a:solidFill>
                <a:latin typeface="Corbel"/>
                <a:ea typeface="Corbel"/>
                <a:cs typeface="Corbel"/>
                <a:sym typeface="Corbel"/>
              </a:rPr>
              <a:t>plan (with the health cluster</a:t>
            </a:r>
            <a:endParaRPr/>
          </a:p>
          <a:p>
            <a:pPr marL="0" lvl="0" indent="0" algn="l" rtl="0">
              <a:lnSpc>
                <a:spcPct val="100000"/>
              </a:lnSpc>
              <a:spcBef>
                <a:spcPts val="1000"/>
              </a:spcBef>
              <a:spcAft>
                <a:spcPts val="0"/>
              </a:spcAft>
              <a:buClr>
                <a:srgbClr val="000000"/>
              </a:buClr>
              <a:buSzPct val="100000"/>
              <a:buNone/>
            </a:pPr>
            <a:r>
              <a:rPr lang="en-US" sz="2400" b="1" i="0" u="none" strike="noStrike">
                <a:solidFill>
                  <a:srgbClr val="000000"/>
                </a:solidFill>
                <a:latin typeface="Corbel"/>
                <a:ea typeface="Corbel"/>
                <a:cs typeface="Corbel"/>
                <a:sym typeface="Corbel"/>
              </a:rPr>
              <a:t>lead) to conduct additional assessments of CAH needs and response capacity</a:t>
            </a:r>
            <a:r>
              <a:rPr lang="en-US" sz="2400" b="0" i="0" u="none" strike="noStrike">
                <a:solidFill>
                  <a:srgbClr val="000000"/>
                </a:solidFill>
                <a:latin typeface="Corbel"/>
                <a:ea typeface="Corbel"/>
                <a:cs typeface="Corbel"/>
                <a:sym typeface="Corbel"/>
              </a:rPr>
              <a:t>.</a:t>
            </a:r>
            <a:endParaRPr/>
          </a:p>
          <a:p>
            <a:pPr marL="0" lvl="0" indent="0" algn="l" rtl="0">
              <a:lnSpc>
                <a:spcPct val="100000"/>
              </a:lnSpc>
              <a:spcBef>
                <a:spcPts val="1000"/>
              </a:spcBef>
              <a:spcAft>
                <a:spcPts val="0"/>
              </a:spcAft>
              <a:buClr>
                <a:srgbClr val="000000"/>
              </a:buClr>
              <a:buSzPct val="100000"/>
              <a:buNone/>
            </a:pPr>
            <a:r>
              <a:rPr lang="en-US" sz="2400" b="0" i="0" u="none" strike="noStrike">
                <a:solidFill>
                  <a:srgbClr val="000000"/>
                </a:solidFill>
                <a:latin typeface="Corbel"/>
                <a:ea typeface="Corbel"/>
                <a:cs typeface="Corbel"/>
                <a:sym typeface="Corbel"/>
              </a:rPr>
              <a:t>The plan includes a </a:t>
            </a:r>
            <a:r>
              <a:rPr lang="en-US" sz="2400" b="1" i="0" u="none" strike="noStrike">
                <a:solidFill>
                  <a:srgbClr val="000000"/>
                </a:solidFill>
                <a:latin typeface="Corbel"/>
                <a:ea typeface="Corbel"/>
                <a:cs typeface="Corbel"/>
                <a:sym typeface="Corbel"/>
              </a:rPr>
              <a:t>timeline of activities and designates responsibility</a:t>
            </a:r>
            <a:r>
              <a:rPr lang="en-US" sz="2400" b="0" i="0" u="none" strike="noStrike">
                <a:solidFill>
                  <a:srgbClr val="000000"/>
                </a:solidFill>
                <a:latin typeface="Corbel"/>
                <a:ea typeface="Corbel"/>
                <a:cs typeface="Corbel"/>
                <a:sym typeface="Corbel"/>
              </a:rPr>
              <a:t>.</a:t>
            </a:r>
            <a:endParaRPr/>
          </a:p>
        </p:txBody>
      </p:sp>
      <p:sp>
        <p:nvSpPr>
          <p:cNvPr id="908" name="Google Shape;908;p22"/>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22</a:t>
            </a:fld>
            <a:endParaRPr/>
          </a:p>
        </p:txBody>
      </p:sp>
      <p:pic>
        <p:nvPicPr>
          <p:cNvPr id="909" name="Google Shape;909;p22" descr="Checkmark outline"/>
          <p:cNvPicPr preferRelativeResize="0"/>
          <p:nvPr/>
        </p:nvPicPr>
        <p:blipFill rotWithShape="1">
          <a:blip r:embed="rId3">
            <a:alphaModFix/>
          </a:blip>
          <a:srcRect/>
          <a:stretch/>
        </p:blipFill>
        <p:spPr>
          <a:xfrm>
            <a:off x="322532" y="2814071"/>
            <a:ext cx="914400" cy="914400"/>
          </a:xfrm>
          <a:prstGeom prst="rect">
            <a:avLst/>
          </a:prstGeom>
          <a:noFill/>
          <a:ln>
            <a:noFill/>
          </a:ln>
        </p:spPr>
      </p:pic>
      <p:pic>
        <p:nvPicPr>
          <p:cNvPr id="910" name="Google Shape;910;p22"/>
          <p:cNvPicPr preferRelativeResize="0"/>
          <p:nvPr/>
        </p:nvPicPr>
        <p:blipFill rotWithShape="1">
          <a:blip r:embed="rId4">
            <a:alphaModFix/>
          </a:blip>
          <a:srcRect/>
          <a:stretch/>
        </p:blipFill>
        <p:spPr>
          <a:xfrm>
            <a:off x="7419927" y="580963"/>
            <a:ext cx="605015" cy="607281"/>
          </a:xfrm>
          <a:prstGeom prst="rect">
            <a:avLst/>
          </a:prstGeom>
          <a:noFill/>
          <a:ln>
            <a:noFill/>
          </a:ln>
        </p:spPr>
      </p:pic>
      <p:sp>
        <p:nvSpPr>
          <p:cNvPr id="911" name="Google Shape;911;p22"/>
          <p:cNvSpPr txBox="1"/>
          <p:nvPr/>
        </p:nvSpPr>
        <p:spPr>
          <a:xfrm>
            <a:off x="1403201" y="4281346"/>
            <a:ext cx="9833429" cy="1141016"/>
          </a:xfrm>
          <a:prstGeom prst="rect">
            <a:avLst/>
          </a:prstGeom>
          <a:noFill/>
          <a:ln>
            <a:noFill/>
          </a:ln>
        </p:spPr>
        <p:txBody>
          <a:bodyPr spcFirstLastPara="1" wrap="square" lIns="0" tIns="0" rIns="0" bIns="0" anchor="t" anchorCtr="0">
            <a:normAutofit/>
          </a:bodyPr>
          <a:lstStyle/>
          <a:p>
            <a:pPr marL="0" marR="0" lvl="0" indent="0" algn="l" rtl="0">
              <a:lnSpc>
                <a:spcPct val="100000"/>
              </a:lnSpc>
              <a:spcBef>
                <a:spcPts val="0"/>
              </a:spcBef>
              <a:spcAft>
                <a:spcPts val="0"/>
              </a:spcAft>
              <a:buClr>
                <a:srgbClr val="000000"/>
              </a:buClr>
              <a:buSzPts val="2400"/>
              <a:buFont typeface="Arial"/>
              <a:buNone/>
            </a:pPr>
            <a:r>
              <a:rPr lang="en-US" sz="2400" b="0" i="0">
                <a:solidFill>
                  <a:srgbClr val="000000"/>
                </a:solidFill>
                <a:latin typeface="Corbel"/>
                <a:ea typeface="Corbel"/>
                <a:cs typeface="Corbel"/>
                <a:sym typeface="Corbel"/>
              </a:rPr>
              <a:t>The RMNCAH/CAH working group has helped the health cluster lead to </a:t>
            </a:r>
            <a:r>
              <a:rPr lang="en-US" sz="2400" b="1" i="0">
                <a:solidFill>
                  <a:srgbClr val="000000"/>
                </a:solidFill>
                <a:latin typeface="Corbel"/>
                <a:ea typeface="Corbel"/>
                <a:cs typeface="Corbel"/>
                <a:sym typeface="Corbel"/>
              </a:rPr>
              <a:t>create</a:t>
            </a:r>
            <a:endParaRPr/>
          </a:p>
          <a:p>
            <a:pPr marL="0" marR="0" lvl="0" indent="0" algn="l" rtl="0">
              <a:lnSpc>
                <a:spcPct val="100000"/>
              </a:lnSpc>
              <a:spcBef>
                <a:spcPts val="1000"/>
              </a:spcBef>
              <a:spcAft>
                <a:spcPts val="0"/>
              </a:spcAft>
              <a:buClr>
                <a:srgbClr val="000000"/>
              </a:buClr>
              <a:buSzPts val="2400"/>
              <a:buFont typeface="Arial"/>
              <a:buNone/>
            </a:pPr>
            <a:r>
              <a:rPr lang="en-US" sz="2400" b="1" i="0">
                <a:solidFill>
                  <a:srgbClr val="000000"/>
                </a:solidFill>
                <a:latin typeface="Corbel"/>
                <a:ea typeface="Corbel"/>
                <a:cs typeface="Corbel"/>
                <a:sym typeface="Corbel"/>
              </a:rPr>
              <a:t>and disseminate a service map.</a:t>
            </a:r>
            <a:endParaRPr/>
          </a:p>
        </p:txBody>
      </p:sp>
      <p:pic>
        <p:nvPicPr>
          <p:cNvPr id="912" name="Google Shape;912;p22" descr="Checkmark outline"/>
          <p:cNvPicPr preferRelativeResize="0"/>
          <p:nvPr/>
        </p:nvPicPr>
        <p:blipFill rotWithShape="1">
          <a:blip r:embed="rId3">
            <a:alphaModFix/>
          </a:blip>
          <a:srcRect/>
          <a:stretch/>
        </p:blipFill>
        <p:spPr>
          <a:xfrm>
            <a:off x="322532" y="4281346"/>
            <a:ext cx="914400" cy="91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23"/>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Elements of a service map</a:t>
            </a:r>
            <a:endParaRPr/>
          </a:p>
        </p:txBody>
      </p:sp>
      <p:sp>
        <p:nvSpPr>
          <p:cNvPr id="918" name="Google Shape;918;p2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23</a:t>
            </a:fld>
            <a:endParaRPr/>
          </a:p>
        </p:txBody>
      </p:sp>
      <p:grpSp>
        <p:nvGrpSpPr>
          <p:cNvPr id="919" name="Google Shape;919;p23"/>
          <p:cNvGrpSpPr/>
          <p:nvPr/>
        </p:nvGrpSpPr>
        <p:grpSpPr>
          <a:xfrm>
            <a:off x="1320641" y="1827783"/>
            <a:ext cx="9550717" cy="3879978"/>
            <a:chOff x="863441" y="2158"/>
            <a:chExt cx="9550717" cy="3879978"/>
          </a:xfrm>
        </p:grpSpPr>
        <p:sp>
          <p:nvSpPr>
            <p:cNvPr id="920" name="Google Shape;920;p23"/>
            <p:cNvSpPr/>
            <p:nvPr/>
          </p:nvSpPr>
          <p:spPr>
            <a:xfrm>
              <a:off x="863441" y="2158"/>
              <a:ext cx="2984599" cy="1790759"/>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3"/>
            <p:cNvSpPr txBox="1"/>
            <p:nvPr/>
          </p:nvSpPr>
          <p:spPr>
            <a:xfrm>
              <a:off x="863441" y="2158"/>
              <a:ext cx="2984599" cy="179075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Geographical locations. Existing health care networks for RMNCAH/CAH. </a:t>
              </a:r>
              <a:endParaRPr sz="1800" b="1">
                <a:solidFill>
                  <a:schemeClr val="lt1"/>
                </a:solidFill>
                <a:latin typeface="Calibri"/>
                <a:ea typeface="Calibri"/>
                <a:cs typeface="Calibri"/>
                <a:sym typeface="Calibri"/>
              </a:endParaRPr>
            </a:p>
          </p:txBody>
        </p:sp>
        <p:sp>
          <p:nvSpPr>
            <p:cNvPr id="922" name="Google Shape;922;p23"/>
            <p:cNvSpPr/>
            <p:nvPr/>
          </p:nvSpPr>
          <p:spPr>
            <a:xfrm>
              <a:off x="4146500" y="2158"/>
              <a:ext cx="2984599" cy="1790759"/>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3"/>
            <p:cNvSpPr txBox="1"/>
            <p:nvPr/>
          </p:nvSpPr>
          <p:spPr>
            <a:xfrm>
              <a:off x="4146500" y="2158"/>
              <a:ext cx="2984599" cy="179075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Distances from affected communities</a:t>
              </a:r>
              <a:r>
                <a:rPr lang="en-US" sz="1800" b="0" i="0">
                  <a:solidFill>
                    <a:schemeClr val="lt1"/>
                  </a:solidFill>
                  <a:latin typeface="Calibri"/>
                  <a:ea typeface="Calibri"/>
                  <a:cs typeface="Calibri"/>
                  <a:sym typeface="Calibri"/>
                </a:rPr>
                <a:t>. </a:t>
              </a:r>
              <a:r>
                <a:rPr lang="en-US" sz="1800" b="1" i="0">
                  <a:solidFill>
                    <a:schemeClr val="lt1"/>
                  </a:solidFill>
                  <a:latin typeface="Calibri"/>
                  <a:ea typeface="Calibri"/>
                  <a:cs typeface="Calibri"/>
                  <a:sym typeface="Calibri"/>
                </a:rPr>
                <a:t>Distances between peripheral RMNCA</a:t>
              </a:r>
              <a:r>
                <a:rPr lang="en-US" sz="1800" b="1">
                  <a:solidFill>
                    <a:schemeClr val="lt1"/>
                  </a:solidFill>
                  <a:latin typeface="Calibri"/>
                  <a:ea typeface="Calibri"/>
                  <a:cs typeface="Calibri"/>
                  <a:sym typeface="Calibri"/>
                </a:rPr>
                <a:t>H/CAH</a:t>
              </a:r>
              <a:r>
                <a:rPr lang="en-US" sz="1800" b="1" i="0">
                  <a:solidFill>
                    <a:schemeClr val="lt1"/>
                  </a:solidFill>
                  <a:latin typeface="Calibri"/>
                  <a:ea typeface="Calibri"/>
                  <a:cs typeface="Calibri"/>
                  <a:sym typeface="Calibri"/>
                </a:rPr>
                <a:t> health facilities and larger hospitals. </a:t>
              </a:r>
              <a:endParaRPr sz="1800" b="1">
                <a:solidFill>
                  <a:schemeClr val="lt1"/>
                </a:solidFill>
                <a:latin typeface="Calibri"/>
                <a:ea typeface="Calibri"/>
                <a:cs typeface="Calibri"/>
                <a:sym typeface="Calibri"/>
              </a:endParaRPr>
            </a:p>
          </p:txBody>
        </p:sp>
        <p:sp>
          <p:nvSpPr>
            <p:cNvPr id="924" name="Google Shape;924;p23"/>
            <p:cNvSpPr/>
            <p:nvPr/>
          </p:nvSpPr>
          <p:spPr>
            <a:xfrm>
              <a:off x="7429559" y="2158"/>
              <a:ext cx="2984599" cy="1790759"/>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3"/>
            <p:cNvSpPr txBox="1"/>
            <p:nvPr/>
          </p:nvSpPr>
          <p:spPr>
            <a:xfrm>
              <a:off x="7429559" y="2158"/>
              <a:ext cx="2984599" cy="179075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Transport options between locations</a:t>
              </a:r>
              <a:r>
                <a:rPr lang="en-US" sz="1800" b="0" i="0">
                  <a:solidFill>
                    <a:schemeClr val="lt1"/>
                  </a:solidFill>
                  <a:latin typeface="Calibri"/>
                  <a:ea typeface="Calibri"/>
                  <a:cs typeface="Calibri"/>
                  <a:sym typeface="Calibri"/>
                </a:rPr>
                <a:t>, and potential access issues (e.g. security risks, safety issues and cultural factors). </a:t>
              </a:r>
              <a:endParaRPr sz="1800">
                <a:solidFill>
                  <a:schemeClr val="lt1"/>
                </a:solidFill>
                <a:latin typeface="Calibri"/>
                <a:ea typeface="Calibri"/>
                <a:cs typeface="Calibri"/>
                <a:sym typeface="Calibri"/>
              </a:endParaRPr>
            </a:p>
          </p:txBody>
        </p:sp>
        <p:sp>
          <p:nvSpPr>
            <p:cNvPr id="926" name="Google Shape;926;p23"/>
            <p:cNvSpPr/>
            <p:nvPr/>
          </p:nvSpPr>
          <p:spPr>
            <a:xfrm>
              <a:off x="863441" y="2091377"/>
              <a:ext cx="2984599" cy="1790759"/>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3"/>
            <p:cNvSpPr txBox="1"/>
            <p:nvPr/>
          </p:nvSpPr>
          <p:spPr>
            <a:xfrm>
              <a:off x="863441" y="2091377"/>
              <a:ext cx="2984599" cy="179075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Communications systems </a:t>
              </a:r>
              <a:r>
                <a:rPr lang="en-US" sz="1800" b="0" i="0">
                  <a:solidFill>
                    <a:schemeClr val="lt1"/>
                  </a:solidFill>
                  <a:latin typeface="Calibri"/>
                  <a:ea typeface="Calibri"/>
                  <a:cs typeface="Calibri"/>
                  <a:sym typeface="Calibri"/>
                </a:rPr>
                <a:t>(e.g. telephone and Internet). </a:t>
              </a:r>
              <a:endParaRPr sz="1800">
                <a:solidFill>
                  <a:schemeClr val="lt1"/>
                </a:solidFill>
                <a:latin typeface="Calibri"/>
                <a:ea typeface="Calibri"/>
                <a:cs typeface="Calibri"/>
                <a:sym typeface="Calibri"/>
              </a:endParaRPr>
            </a:p>
          </p:txBody>
        </p:sp>
        <p:sp>
          <p:nvSpPr>
            <p:cNvPr id="928" name="Google Shape;928;p23"/>
            <p:cNvSpPr/>
            <p:nvPr/>
          </p:nvSpPr>
          <p:spPr>
            <a:xfrm>
              <a:off x="4146500" y="2091377"/>
              <a:ext cx="2984599" cy="1790759"/>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3"/>
            <p:cNvSpPr txBox="1"/>
            <p:nvPr/>
          </p:nvSpPr>
          <p:spPr>
            <a:xfrm>
              <a:off x="4146500" y="2091377"/>
              <a:ext cx="2984599" cy="179075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RMNCAH/CAH </a:t>
              </a:r>
              <a:r>
                <a:rPr lang="en-US" sz="1800" b="1" i="0">
                  <a:solidFill>
                    <a:schemeClr val="lt1"/>
                  </a:solidFill>
                  <a:latin typeface="Calibri"/>
                  <a:ea typeface="Calibri"/>
                  <a:cs typeface="Calibri"/>
                  <a:sym typeface="Calibri"/>
                </a:rPr>
                <a:t>services provided </a:t>
              </a:r>
              <a:r>
                <a:rPr lang="en-US" sz="1800" b="0" i="0">
                  <a:solidFill>
                    <a:schemeClr val="lt1"/>
                  </a:solidFill>
                  <a:latin typeface="Calibri"/>
                  <a:ea typeface="Calibri"/>
                  <a:cs typeface="Calibri"/>
                  <a:sym typeface="Calibri"/>
                </a:rPr>
                <a:t>(preventative and curative). Medicines and medical supplies. Costs. </a:t>
              </a:r>
              <a:endParaRPr sz="1800">
                <a:solidFill>
                  <a:schemeClr val="lt1"/>
                </a:solidFill>
                <a:latin typeface="Calibri"/>
                <a:ea typeface="Calibri"/>
                <a:cs typeface="Calibri"/>
                <a:sym typeface="Calibri"/>
              </a:endParaRPr>
            </a:p>
          </p:txBody>
        </p:sp>
        <p:sp>
          <p:nvSpPr>
            <p:cNvPr id="930" name="Google Shape;930;p23"/>
            <p:cNvSpPr/>
            <p:nvPr/>
          </p:nvSpPr>
          <p:spPr>
            <a:xfrm>
              <a:off x="7429559" y="2091377"/>
              <a:ext cx="2984599" cy="1790759"/>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3"/>
            <p:cNvSpPr txBox="1"/>
            <p:nvPr/>
          </p:nvSpPr>
          <p:spPr>
            <a:xfrm>
              <a:off x="7429559" y="2091377"/>
              <a:ext cx="2984599" cy="179075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Staff-to-patient ratios</a:t>
              </a:r>
              <a:endParaRPr sz="1800">
                <a:solidFill>
                  <a:schemeClr val="lt1"/>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24"/>
          <p:cNvSpPr txBox="1">
            <a:spLocks noGrp="1"/>
          </p:cNvSpPr>
          <p:nvPr>
            <p:ph type="title"/>
          </p:nvPr>
        </p:nvSpPr>
        <p:spPr>
          <a:xfrm>
            <a:off x="457200" y="1846375"/>
            <a:ext cx="11277600"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3. Prioritize child and adolescent health interventions</a:t>
            </a:r>
            <a:endParaRPr/>
          </a:p>
        </p:txBody>
      </p:sp>
      <p:sp>
        <p:nvSpPr>
          <p:cNvPr id="937" name="Google Shape;937;p2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2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Health needs and prioritization of actions for humanitarian responders</a:t>
            </a:r>
            <a:endParaRPr/>
          </a:p>
        </p:txBody>
      </p:sp>
      <p:sp>
        <p:nvSpPr>
          <p:cNvPr id="944" name="Google Shape;944;p2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25</a:t>
            </a:fld>
            <a:endParaRPr/>
          </a:p>
        </p:txBody>
      </p:sp>
      <p:grpSp>
        <p:nvGrpSpPr>
          <p:cNvPr id="945" name="Google Shape;945;p25"/>
          <p:cNvGrpSpPr/>
          <p:nvPr/>
        </p:nvGrpSpPr>
        <p:grpSpPr>
          <a:xfrm>
            <a:off x="457420" y="2171948"/>
            <a:ext cx="11277159" cy="3191648"/>
            <a:chOff x="220" y="346323"/>
            <a:chExt cx="11277159" cy="3191648"/>
          </a:xfrm>
        </p:grpSpPr>
        <p:sp>
          <p:nvSpPr>
            <p:cNvPr id="946" name="Google Shape;946;p25"/>
            <p:cNvSpPr/>
            <p:nvPr/>
          </p:nvSpPr>
          <p:spPr>
            <a:xfrm>
              <a:off x="220" y="346323"/>
              <a:ext cx="2659707" cy="3191648"/>
            </a:xfrm>
            <a:prstGeom prst="rect">
              <a:avLst/>
            </a:prstGeom>
            <a:solidFill>
              <a:srgbClr val="6AB94F"/>
            </a:solidFill>
            <a:ln w="12700" cap="flat" cmpd="sng">
              <a:solidFill>
                <a:srgbClr val="6AB9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5"/>
            <p:cNvSpPr txBox="1"/>
            <p:nvPr/>
          </p:nvSpPr>
          <p:spPr>
            <a:xfrm>
              <a:off x="220" y="1622982"/>
              <a:ext cx="2659707" cy="1914989"/>
            </a:xfrm>
            <a:prstGeom prst="rect">
              <a:avLst/>
            </a:prstGeom>
            <a:noFill/>
            <a:ln>
              <a:noFill/>
            </a:ln>
          </p:spPr>
          <p:txBody>
            <a:bodyPr spcFirstLastPara="1" wrap="square" lIns="262700" tIns="0" rIns="262700" bIns="330200"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Adaptable prioritization: </a:t>
              </a:r>
              <a:r>
                <a:rPr lang="en-US" sz="1800" b="0" i="0">
                  <a:solidFill>
                    <a:schemeClr val="lt1"/>
                  </a:solidFill>
                  <a:latin typeface="Calibri"/>
                  <a:ea typeface="Calibri"/>
                  <a:cs typeface="Calibri"/>
                  <a:sym typeface="Calibri"/>
                </a:rPr>
                <a:t>prioritize to minimize suffering and adapt to changing contexts</a:t>
              </a:r>
              <a:endParaRPr sz="1800">
                <a:solidFill>
                  <a:schemeClr val="lt1"/>
                </a:solidFill>
                <a:latin typeface="Calibri"/>
                <a:ea typeface="Calibri"/>
                <a:cs typeface="Calibri"/>
                <a:sym typeface="Calibri"/>
              </a:endParaRPr>
            </a:p>
          </p:txBody>
        </p:sp>
        <p:sp>
          <p:nvSpPr>
            <p:cNvPr id="948" name="Google Shape;948;p25"/>
            <p:cNvSpPr/>
            <p:nvPr/>
          </p:nvSpPr>
          <p:spPr>
            <a:xfrm>
              <a:off x="220" y="346323"/>
              <a:ext cx="2659707" cy="12766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5"/>
            <p:cNvSpPr txBox="1"/>
            <p:nvPr/>
          </p:nvSpPr>
          <p:spPr>
            <a:xfrm>
              <a:off x="220" y="346323"/>
              <a:ext cx="2659707" cy="1276659"/>
            </a:xfrm>
            <a:prstGeom prst="rect">
              <a:avLst/>
            </a:prstGeom>
            <a:noFill/>
            <a:ln>
              <a:noFill/>
            </a:ln>
          </p:spPr>
          <p:txBody>
            <a:bodyPr spcFirstLastPara="1" wrap="square" lIns="262700" tIns="165100" rIns="26270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01</a:t>
              </a:r>
              <a:endParaRPr/>
            </a:p>
          </p:txBody>
        </p:sp>
        <p:sp>
          <p:nvSpPr>
            <p:cNvPr id="950" name="Google Shape;950;p25"/>
            <p:cNvSpPr/>
            <p:nvPr/>
          </p:nvSpPr>
          <p:spPr>
            <a:xfrm>
              <a:off x="2872704" y="346323"/>
              <a:ext cx="2659707" cy="3191648"/>
            </a:xfrm>
            <a:prstGeom prst="rect">
              <a:avLst/>
            </a:prstGeom>
            <a:solidFill>
              <a:srgbClr val="6AB94F"/>
            </a:solidFill>
            <a:ln w="12700" cap="flat" cmpd="sng">
              <a:solidFill>
                <a:srgbClr val="6AB9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5"/>
            <p:cNvSpPr txBox="1"/>
            <p:nvPr/>
          </p:nvSpPr>
          <p:spPr>
            <a:xfrm>
              <a:off x="2872704" y="1622982"/>
              <a:ext cx="2659707" cy="1914989"/>
            </a:xfrm>
            <a:prstGeom prst="rect">
              <a:avLst/>
            </a:prstGeom>
            <a:noFill/>
            <a:ln>
              <a:noFill/>
            </a:ln>
          </p:spPr>
          <p:txBody>
            <a:bodyPr spcFirstLastPara="1" wrap="square" lIns="262700" tIns="0" rIns="262700" bIns="330200"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High-risk groups</a:t>
              </a:r>
              <a:r>
                <a:rPr lang="en-US" sz="1800" b="0" i="0">
                  <a:solidFill>
                    <a:schemeClr val="lt1"/>
                  </a:solidFill>
                  <a:latin typeface="Calibri"/>
                  <a:ea typeface="Calibri"/>
                  <a:cs typeface="Calibri"/>
                  <a:sym typeface="Calibri"/>
                </a:rPr>
                <a:t>: focus on vulnerable child and adolescent populations</a:t>
              </a:r>
              <a:endParaRPr sz="1800">
                <a:solidFill>
                  <a:schemeClr val="lt1"/>
                </a:solidFill>
                <a:latin typeface="Calibri"/>
                <a:ea typeface="Calibri"/>
                <a:cs typeface="Calibri"/>
                <a:sym typeface="Calibri"/>
              </a:endParaRPr>
            </a:p>
          </p:txBody>
        </p:sp>
        <p:sp>
          <p:nvSpPr>
            <p:cNvPr id="952" name="Google Shape;952;p25"/>
            <p:cNvSpPr/>
            <p:nvPr/>
          </p:nvSpPr>
          <p:spPr>
            <a:xfrm>
              <a:off x="2872704" y="346323"/>
              <a:ext cx="2659707" cy="12766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5"/>
            <p:cNvSpPr txBox="1"/>
            <p:nvPr/>
          </p:nvSpPr>
          <p:spPr>
            <a:xfrm>
              <a:off x="2872704" y="346323"/>
              <a:ext cx="2659707" cy="1276659"/>
            </a:xfrm>
            <a:prstGeom prst="rect">
              <a:avLst/>
            </a:prstGeom>
            <a:noFill/>
            <a:ln>
              <a:noFill/>
            </a:ln>
          </p:spPr>
          <p:txBody>
            <a:bodyPr spcFirstLastPara="1" wrap="square" lIns="262700" tIns="165100" rIns="26270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02</a:t>
              </a:r>
              <a:endParaRPr/>
            </a:p>
          </p:txBody>
        </p:sp>
        <p:sp>
          <p:nvSpPr>
            <p:cNvPr id="954" name="Google Shape;954;p25"/>
            <p:cNvSpPr/>
            <p:nvPr/>
          </p:nvSpPr>
          <p:spPr>
            <a:xfrm>
              <a:off x="5745188" y="346323"/>
              <a:ext cx="2659707" cy="3191648"/>
            </a:xfrm>
            <a:prstGeom prst="rect">
              <a:avLst/>
            </a:prstGeom>
            <a:solidFill>
              <a:srgbClr val="6AB94F"/>
            </a:solidFill>
            <a:ln w="12700" cap="flat" cmpd="sng">
              <a:solidFill>
                <a:srgbClr val="6AB9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5"/>
            <p:cNvSpPr txBox="1"/>
            <p:nvPr/>
          </p:nvSpPr>
          <p:spPr>
            <a:xfrm>
              <a:off x="5745188" y="1622982"/>
              <a:ext cx="2659707" cy="1914989"/>
            </a:xfrm>
            <a:prstGeom prst="rect">
              <a:avLst/>
            </a:prstGeom>
            <a:noFill/>
            <a:ln>
              <a:noFill/>
            </a:ln>
          </p:spPr>
          <p:txBody>
            <a:bodyPr spcFirstLastPara="1" wrap="square" lIns="262700" tIns="0" rIns="262700" bIns="330200"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Efficient resource use:</a:t>
              </a:r>
              <a:r>
                <a:rPr lang="en-US" sz="1800" b="0" i="0">
                  <a:solidFill>
                    <a:schemeClr val="lt1"/>
                  </a:solidFill>
                  <a:latin typeface="Calibri"/>
                  <a:ea typeface="Calibri"/>
                  <a:cs typeface="Calibri"/>
                  <a:sym typeface="Calibri"/>
                </a:rPr>
                <a:t> balance the desire for more services with the need to reach more people within available resources</a:t>
              </a:r>
              <a:endParaRPr sz="1800">
                <a:solidFill>
                  <a:schemeClr val="lt1"/>
                </a:solidFill>
                <a:latin typeface="Calibri"/>
                <a:ea typeface="Calibri"/>
                <a:cs typeface="Calibri"/>
                <a:sym typeface="Calibri"/>
              </a:endParaRPr>
            </a:p>
          </p:txBody>
        </p:sp>
        <p:sp>
          <p:nvSpPr>
            <p:cNvPr id="956" name="Google Shape;956;p25"/>
            <p:cNvSpPr/>
            <p:nvPr/>
          </p:nvSpPr>
          <p:spPr>
            <a:xfrm>
              <a:off x="5745188" y="346323"/>
              <a:ext cx="2659707" cy="12766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5"/>
            <p:cNvSpPr txBox="1"/>
            <p:nvPr/>
          </p:nvSpPr>
          <p:spPr>
            <a:xfrm>
              <a:off x="5745188" y="346323"/>
              <a:ext cx="2659707" cy="1276659"/>
            </a:xfrm>
            <a:prstGeom prst="rect">
              <a:avLst/>
            </a:prstGeom>
            <a:noFill/>
            <a:ln>
              <a:noFill/>
            </a:ln>
          </p:spPr>
          <p:txBody>
            <a:bodyPr spcFirstLastPara="1" wrap="square" lIns="262700" tIns="165100" rIns="26270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03</a:t>
              </a:r>
              <a:endParaRPr/>
            </a:p>
          </p:txBody>
        </p:sp>
        <p:sp>
          <p:nvSpPr>
            <p:cNvPr id="958" name="Google Shape;958;p25"/>
            <p:cNvSpPr/>
            <p:nvPr/>
          </p:nvSpPr>
          <p:spPr>
            <a:xfrm>
              <a:off x="8617672" y="346323"/>
              <a:ext cx="2659707" cy="3191648"/>
            </a:xfrm>
            <a:prstGeom prst="rect">
              <a:avLst/>
            </a:prstGeom>
            <a:solidFill>
              <a:srgbClr val="6AB94F"/>
            </a:solidFill>
            <a:ln w="12700" cap="flat" cmpd="sng">
              <a:solidFill>
                <a:srgbClr val="6AB9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5"/>
            <p:cNvSpPr txBox="1"/>
            <p:nvPr/>
          </p:nvSpPr>
          <p:spPr>
            <a:xfrm>
              <a:off x="8617672" y="1622982"/>
              <a:ext cx="2659707" cy="1914989"/>
            </a:xfrm>
            <a:prstGeom prst="rect">
              <a:avLst/>
            </a:prstGeom>
            <a:noFill/>
            <a:ln>
              <a:noFill/>
            </a:ln>
          </p:spPr>
          <p:txBody>
            <a:bodyPr spcFirstLastPara="1" wrap="square" lIns="262700" tIns="0" rIns="262700" bIns="330200" anchor="t"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RMNCAH/CAH working group’s role: a</a:t>
              </a:r>
              <a:r>
                <a:rPr lang="en-US" sz="1800" b="0" i="0">
                  <a:solidFill>
                    <a:schemeClr val="lt1"/>
                  </a:solidFill>
                  <a:latin typeface="Calibri"/>
                  <a:ea typeface="Calibri"/>
                  <a:cs typeface="Calibri"/>
                  <a:sym typeface="Calibri"/>
                </a:rPr>
                <a:t>ssist the lead health agency in prioritizing services</a:t>
              </a:r>
              <a:endParaRPr sz="1800">
                <a:solidFill>
                  <a:schemeClr val="lt1"/>
                </a:solidFill>
                <a:latin typeface="Calibri"/>
                <a:ea typeface="Calibri"/>
                <a:cs typeface="Calibri"/>
                <a:sym typeface="Calibri"/>
              </a:endParaRPr>
            </a:p>
          </p:txBody>
        </p:sp>
        <p:sp>
          <p:nvSpPr>
            <p:cNvPr id="960" name="Google Shape;960;p25"/>
            <p:cNvSpPr/>
            <p:nvPr/>
          </p:nvSpPr>
          <p:spPr>
            <a:xfrm>
              <a:off x="8617672" y="346323"/>
              <a:ext cx="2659707" cy="127665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5"/>
            <p:cNvSpPr txBox="1"/>
            <p:nvPr/>
          </p:nvSpPr>
          <p:spPr>
            <a:xfrm>
              <a:off x="8617672" y="346323"/>
              <a:ext cx="2659707" cy="1276659"/>
            </a:xfrm>
            <a:prstGeom prst="rect">
              <a:avLst/>
            </a:prstGeom>
            <a:noFill/>
            <a:ln>
              <a:noFill/>
            </a:ln>
          </p:spPr>
          <p:txBody>
            <a:bodyPr spcFirstLastPara="1" wrap="square" lIns="262700" tIns="165100" rIns="262700" bIns="165100" anchor="ctr" anchorCtr="0">
              <a:noAutofit/>
            </a:bodyPr>
            <a:lstStyle/>
            <a:p>
              <a:pPr marL="0" marR="0" lvl="0" indent="0" algn="l" rtl="0">
                <a:lnSpc>
                  <a:spcPct val="90000"/>
                </a:lnSpc>
                <a:spcBef>
                  <a:spcPts val="0"/>
                </a:spcBef>
                <a:spcAft>
                  <a:spcPts val="0"/>
                </a:spcAft>
                <a:buClr>
                  <a:schemeClr val="lt1"/>
                </a:buClr>
                <a:buSzPts val="6600"/>
                <a:buFont typeface="Calibri"/>
                <a:buNone/>
              </a:pPr>
              <a:r>
                <a:rPr lang="en-US" sz="6600">
                  <a:solidFill>
                    <a:schemeClr val="lt1"/>
                  </a:solidFill>
                  <a:latin typeface="Calibri"/>
                  <a:ea typeface="Calibri"/>
                  <a:cs typeface="Calibri"/>
                  <a:sym typeface="Calibri"/>
                </a:rPr>
                <a:t>04</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26"/>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prioritization (1/2) </a:t>
            </a:r>
            <a:endParaRPr/>
          </a:p>
        </p:txBody>
      </p:sp>
      <p:grpSp>
        <p:nvGrpSpPr>
          <p:cNvPr id="968" name="Google Shape;968;p26"/>
          <p:cNvGrpSpPr/>
          <p:nvPr/>
        </p:nvGrpSpPr>
        <p:grpSpPr>
          <a:xfrm>
            <a:off x="1187542" y="1397875"/>
            <a:ext cx="10501208" cy="4134990"/>
            <a:chOff x="0" y="0"/>
            <a:chExt cx="10501208" cy="4134990"/>
          </a:xfrm>
        </p:grpSpPr>
        <p:sp>
          <p:nvSpPr>
            <p:cNvPr id="969" name="Google Shape;969;p26"/>
            <p:cNvSpPr/>
            <p:nvPr/>
          </p:nvSpPr>
          <p:spPr>
            <a:xfrm>
              <a:off x="0" y="0"/>
              <a:ext cx="10501086" cy="1271514"/>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txBox="1"/>
            <p:nvPr/>
          </p:nvSpPr>
          <p:spPr>
            <a:xfrm>
              <a:off x="62070" y="62070"/>
              <a:ext cx="10376946" cy="1147374"/>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Coordinated prioritization</a:t>
              </a:r>
              <a:endParaRPr/>
            </a:p>
            <a:p>
              <a:pPr marL="0" marR="0" lvl="0" indent="0" algn="l" rtl="0">
                <a:lnSpc>
                  <a:spcPct val="90000"/>
                </a:lnSpc>
                <a:spcBef>
                  <a:spcPts val="630"/>
                </a:spcBef>
                <a:spcAft>
                  <a:spcPts val="0"/>
                </a:spcAft>
                <a:buClr>
                  <a:schemeClr val="lt1"/>
                </a:buClr>
                <a:buSzPts val="1800"/>
                <a:buFont typeface="Calibri"/>
                <a:buNone/>
              </a:pPr>
              <a:r>
                <a:rPr lang="en-US" sz="1800" b="0" i="0">
                  <a:solidFill>
                    <a:schemeClr val="lt1"/>
                  </a:solidFill>
                  <a:latin typeface="Calibri"/>
                  <a:ea typeface="Calibri"/>
                  <a:cs typeface="Calibri"/>
                  <a:sym typeface="Calibri"/>
                </a:rPr>
                <a:t>- The health cluster lead coordinates the systematic prioritization of health services and activities</a:t>
              </a:r>
              <a:endParaRPr/>
            </a:p>
            <a:p>
              <a:pPr marL="0" marR="0" lvl="0" indent="0" algn="l" rtl="0">
                <a:lnSpc>
                  <a:spcPct val="90000"/>
                </a:lnSpc>
                <a:spcBef>
                  <a:spcPts val="630"/>
                </a:spcBef>
                <a:spcAft>
                  <a:spcPts val="0"/>
                </a:spcAft>
                <a:buClr>
                  <a:schemeClr val="lt1"/>
                </a:buClr>
                <a:buSzPts val="1800"/>
                <a:buFont typeface="Calibri"/>
                <a:buNone/>
              </a:pPr>
              <a:r>
                <a:rPr lang="en-US" sz="1800" b="0" i="0">
                  <a:solidFill>
                    <a:schemeClr val="lt1"/>
                  </a:solidFill>
                  <a:latin typeface="Calibri"/>
                  <a:ea typeface="Calibri"/>
                  <a:cs typeface="Calibri"/>
                  <a:sym typeface="Calibri"/>
                </a:rPr>
                <a:t>- Advocacy by the RMNCAH/CAH working group for newborn, children and adolescent health</a:t>
              </a:r>
              <a:endParaRPr sz="1800">
                <a:solidFill>
                  <a:schemeClr val="lt1"/>
                </a:solidFill>
                <a:latin typeface="Calibri"/>
                <a:ea typeface="Calibri"/>
                <a:cs typeface="Calibri"/>
                <a:sym typeface="Calibri"/>
              </a:endParaRPr>
            </a:p>
          </p:txBody>
        </p:sp>
        <p:sp>
          <p:nvSpPr>
            <p:cNvPr id="971" name="Google Shape;971;p26"/>
            <p:cNvSpPr/>
            <p:nvPr/>
          </p:nvSpPr>
          <p:spPr>
            <a:xfrm>
              <a:off x="8" y="1296375"/>
              <a:ext cx="10501200" cy="7833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txBox="1"/>
            <p:nvPr/>
          </p:nvSpPr>
          <p:spPr>
            <a:xfrm>
              <a:off x="60133" y="1280322"/>
              <a:ext cx="10380900" cy="8325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rgbClr val="FFFFFF"/>
                </a:buClr>
                <a:buSzPts val="1800"/>
                <a:buFont typeface="Calibri"/>
                <a:buNone/>
              </a:pPr>
              <a:r>
                <a:rPr lang="en-US" sz="1800" b="1" i="0">
                  <a:solidFill>
                    <a:srgbClr val="FFFFFF"/>
                  </a:solidFill>
                  <a:latin typeface="Calibri"/>
                  <a:ea typeface="Calibri"/>
                  <a:cs typeface="Calibri"/>
                  <a:sym typeface="Calibri"/>
                </a:rPr>
                <a:t>Data review and prioritization</a:t>
              </a:r>
              <a:br>
                <a:rPr lang="en-US" sz="1800" b="1">
                  <a:solidFill>
                    <a:schemeClr val="lt1"/>
                  </a:solidFill>
                  <a:latin typeface="Calibri"/>
                  <a:ea typeface="Calibri"/>
                  <a:cs typeface="Calibri"/>
                  <a:sym typeface="Calibri"/>
                </a:rPr>
              </a:br>
              <a:r>
                <a:rPr lang="en-US" sz="1800" b="1">
                  <a:solidFill>
                    <a:schemeClr val="lt1"/>
                  </a:solidFill>
                  <a:latin typeface="Calibri"/>
                  <a:ea typeface="Calibri"/>
                  <a:cs typeface="Calibri"/>
                  <a:sym typeface="Calibri"/>
                </a:rPr>
                <a:t>- </a:t>
              </a:r>
              <a:r>
                <a:rPr lang="en-US" sz="1800" b="0">
                  <a:solidFill>
                    <a:schemeClr val="lt1"/>
                  </a:solidFill>
                  <a:latin typeface="Calibri"/>
                  <a:ea typeface="Calibri"/>
                  <a:cs typeface="Calibri"/>
                  <a:sym typeface="Calibri"/>
                </a:rPr>
                <a:t>RMNCAH working group review assessment findings, morbidity and mortality data, and service availability</a:t>
              </a:r>
              <a:endParaRPr sz="1800" b="1">
                <a:solidFill>
                  <a:schemeClr val="lt1"/>
                </a:solidFill>
                <a:latin typeface="Calibri"/>
                <a:ea typeface="Calibri"/>
                <a:cs typeface="Calibri"/>
                <a:sym typeface="Calibri"/>
              </a:endParaRPr>
            </a:p>
          </p:txBody>
        </p:sp>
        <p:sp>
          <p:nvSpPr>
            <p:cNvPr id="973" name="Google Shape;973;p26"/>
            <p:cNvSpPr/>
            <p:nvPr/>
          </p:nvSpPr>
          <p:spPr>
            <a:xfrm>
              <a:off x="0" y="2121390"/>
              <a:ext cx="10501200" cy="2013600"/>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txBox="1"/>
            <p:nvPr/>
          </p:nvSpPr>
          <p:spPr>
            <a:xfrm>
              <a:off x="98291" y="2219681"/>
              <a:ext cx="10304400" cy="1816800"/>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Prioritize</a:t>
              </a:r>
              <a:endParaRPr/>
            </a:p>
            <a:p>
              <a:pPr marL="0" marR="0" lvl="0" indent="0" algn="l" rtl="0">
                <a:lnSpc>
                  <a:spcPct val="90000"/>
                </a:lnSpc>
                <a:spcBef>
                  <a:spcPts val="630"/>
                </a:spcBef>
                <a:spcAft>
                  <a:spcPts val="0"/>
                </a:spcAft>
                <a:buClr>
                  <a:schemeClr val="lt1"/>
                </a:buClr>
                <a:buSzPts val="1800"/>
                <a:buFont typeface="Calibri"/>
                <a:buNone/>
              </a:pPr>
              <a:r>
                <a:rPr lang="en-US" sz="1800" b="0">
                  <a:solidFill>
                    <a:schemeClr val="lt1"/>
                  </a:solidFill>
                  <a:latin typeface="Calibri"/>
                  <a:ea typeface="Calibri"/>
                  <a:cs typeface="Calibri"/>
                  <a:sym typeface="Calibri"/>
                </a:rPr>
                <a:t>- The most likely and largest causes of excess morbidity and mortality</a:t>
              </a:r>
              <a:endParaRPr/>
            </a:p>
            <a:p>
              <a:pPr marL="0" marR="0" lvl="0" indent="0" algn="l" rtl="0">
                <a:lnSpc>
                  <a:spcPct val="90000"/>
                </a:lnSpc>
                <a:spcBef>
                  <a:spcPts val="630"/>
                </a:spcBef>
                <a:spcAft>
                  <a:spcPts val="0"/>
                </a:spcAft>
                <a:buClr>
                  <a:schemeClr val="lt1"/>
                </a:buClr>
                <a:buSzPts val="1800"/>
                <a:buFont typeface="Calibri"/>
                <a:buNone/>
              </a:pPr>
              <a:r>
                <a:rPr lang="en-US" sz="1800" b="0">
                  <a:solidFill>
                    <a:schemeClr val="lt1"/>
                  </a:solidFill>
                  <a:latin typeface="Calibri"/>
                  <a:ea typeface="Calibri"/>
                  <a:cs typeface="Calibri"/>
                  <a:sym typeface="Calibri"/>
                </a:rPr>
                <a:t>- Population groups most affected</a:t>
              </a:r>
              <a:endParaRPr/>
            </a:p>
            <a:p>
              <a:pPr marL="0" marR="0" lvl="0" indent="0" algn="l" rtl="0">
                <a:lnSpc>
                  <a:spcPct val="90000"/>
                </a:lnSpc>
                <a:spcBef>
                  <a:spcPts val="630"/>
                </a:spcBef>
                <a:spcAft>
                  <a:spcPts val="0"/>
                </a:spcAft>
                <a:buClr>
                  <a:schemeClr val="lt1"/>
                </a:buClr>
                <a:buSzPts val="1800"/>
                <a:buFont typeface="Calibri"/>
                <a:buNone/>
              </a:pPr>
              <a:r>
                <a:rPr lang="en-US" sz="1800" b="0">
                  <a:solidFill>
                    <a:schemeClr val="lt1"/>
                  </a:solidFill>
                  <a:latin typeface="Calibri"/>
                  <a:ea typeface="Calibri"/>
                  <a:cs typeface="Calibri"/>
                  <a:sym typeface="Calibri"/>
                </a:rPr>
                <a:t>- Most effective interventions in reducing morbidity and mortality</a:t>
              </a:r>
              <a:endParaRPr/>
            </a:p>
            <a:p>
              <a:pPr marL="0" marR="0" lvl="0" indent="0" algn="l" rtl="0">
                <a:lnSpc>
                  <a:spcPct val="90000"/>
                </a:lnSpc>
                <a:spcBef>
                  <a:spcPts val="63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 </a:t>
              </a:r>
              <a:r>
                <a:rPr lang="en-US" sz="1800" b="0">
                  <a:solidFill>
                    <a:schemeClr val="lt1"/>
                  </a:solidFill>
                  <a:latin typeface="Calibri"/>
                  <a:ea typeface="Calibri"/>
                  <a:cs typeface="Calibri"/>
                  <a:sym typeface="Calibri"/>
                </a:rPr>
                <a:t>The most feasible interventions</a:t>
              </a:r>
              <a:endParaRPr/>
            </a:p>
          </p:txBody>
        </p:sp>
      </p:grpSp>
      <p:sp>
        <p:nvSpPr>
          <p:cNvPr id="975" name="Google Shape;975;p2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26</a:t>
            </a:fld>
            <a:endParaRPr/>
          </a:p>
        </p:txBody>
      </p:sp>
      <p:pic>
        <p:nvPicPr>
          <p:cNvPr id="976" name="Google Shape;976;p26"/>
          <p:cNvPicPr preferRelativeResize="0"/>
          <p:nvPr/>
        </p:nvPicPr>
        <p:blipFill rotWithShape="1">
          <a:blip r:embed="rId3">
            <a:alphaModFix/>
          </a:blip>
          <a:srcRect t="8637"/>
          <a:stretch/>
        </p:blipFill>
        <p:spPr>
          <a:xfrm>
            <a:off x="5965759" y="533409"/>
            <a:ext cx="1009791" cy="783318"/>
          </a:xfrm>
          <a:prstGeom prst="rect">
            <a:avLst/>
          </a:prstGeom>
          <a:noFill/>
          <a:ln>
            <a:noFill/>
          </a:ln>
        </p:spPr>
      </p:pic>
      <p:pic>
        <p:nvPicPr>
          <p:cNvPr id="977" name="Google Shape;977;p26" descr="Filter outline"/>
          <p:cNvPicPr preferRelativeResize="0"/>
          <p:nvPr/>
        </p:nvPicPr>
        <p:blipFill rotWithShape="1">
          <a:blip r:embed="rId4">
            <a:alphaModFix/>
          </a:blip>
          <a:srcRect/>
          <a:stretch/>
        </p:blipFill>
        <p:spPr>
          <a:xfrm>
            <a:off x="198142" y="1397875"/>
            <a:ext cx="914400" cy="914400"/>
          </a:xfrm>
          <a:prstGeom prst="rect">
            <a:avLst/>
          </a:prstGeom>
          <a:noFill/>
          <a:ln>
            <a:noFill/>
          </a:ln>
        </p:spPr>
      </p:pic>
      <p:pic>
        <p:nvPicPr>
          <p:cNvPr id="978" name="Google Shape;978;p26" descr="Statistics outline"/>
          <p:cNvPicPr preferRelativeResize="0"/>
          <p:nvPr/>
        </p:nvPicPr>
        <p:blipFill rotWithShape="1">
          <a:blip r:embed="rId5">
            <a:alphaModFix/>
          </a:blip>
          <a:srcRect/>
          <a:stretch/>
        </p:blipFill>
        <p:spPr>
          <a:xfrm>
            <a:off x="198142" y="2672436"/>
            <a:ext cx="914400" cy="914400"/>
          </a:xfrm>
          <a:prstGeom prst="rect">
            <a:avLst/>
          </a:prstGeom>
          <a:noFill/>
          <a:ln>
            <a:noFill/>
          </a:ln>
        </p:spPr>
      </p:pic>
      <p:pic>
        <p:nvPicPr>
          <p:cNvPr id="979" name="Google Shape;979;p26" descr="Priorities outline"/>
          <p:cNvPicPr preferRelativeResize="0"/>
          <p:nvPr/>
        </p:nvPicPr>
        <p:blipFill rotWithShape="1">
          <a:blip r:embed="rId6">
            <a:alphaModFix/>
          </a:blip>
          <a:srcRect/>
          <a:stretch/>
        </p:blipFill>
        <p:spPr>
          <a:xfrm>
            <a:off x="198144" y="3730626"/>
            <a:ext cx="914400" cy="914400"/>
          </a:xfrm>
          <a:prstGeom prst="rect">
            <a:avLst/>
          </a:prstGeom>
          <a:noFill/>
          <a:ln>
            <a:noFill/>
          </a:ln>
        </p:spPr>
      </p:pic>
      <p:sp>
        <p:nvSpPr>
          <p:cNvPr id="980" name="Google Shape;980;p26"/>
          <p:cNvSpPr txBox="1"/>
          <p:nvPr/>
        </p:nvSpPr>
        <p:spPr>
          <a:xfrm>
            <a:off x="7477050" y="6235650"/>
            <a:ext cx="37530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dk1"/>
                </a:solidFill>
                <a:latin typeface="Calibri"/>
                <a:ea typeface="Calibri"/>
                <a:cs typeface="Calibri"/>
                <a:sym typeface="Calibri"/>
              </a:rPr>
              <a:t>For more details, please refer to the operational guide</a:t>
            </a:r>
            <a:endParaRPr sz="1100" dirty="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27"/>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actions – prioritization (2/2)</a:t>
            </a:r>
            <a:endParaRPr/>
          </a:p>
        </p:txBody>
      </p:sp>
      <p:grpSp>
        <p:nvGrpSpPr>
          <p:cNvPr id="987" name="Google Shape;987;p27"/>
          <p:cNvGrpSpPr/>
          <p:nvPr/>
        </p:nvGrpSpPr>
        <p:grpSpPr>
          <a:xfrm>
            <a:off x="1187542" y="1916187"/>
            <a:ext cx="10501086" cy="3157258"/>
            <a:chOff x="0" y="518312"/>
            <a:chExt cx="10501086" cy="3157258"/>
          </a:xfrm>
        </p:grpSpPr>
        <p:sp>
          <p:nvSpPr>
            <p:cNvPr id="988" name="Google Shape;988;p27"/>
            <p:cNvSpPr/>
            <p:nvPr/>
          </p:nvSpPr>
          <p:spPr>
            <a:xfrm>
              <a:off x="0" y="518312"/>
              <a:ext cx="10501086" cy="987761"/>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7"/>
            <p:cNvSpPr txBox="1"/>
            <p:nvPr/>
          </p:nvSpPr>
          <p:spPr>
            <a:xfrm>
              <a:off x="48219" y="566531"/>
              <a:ext cx="10404648" cy="891323"/>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a:solidFill>
                    <a:schemeClr val="lt1"/>
                  </a:solidFill>
                  <a:latin typeface="Calibri"/>
                  <a:ea typeface="Calibri"/>
                  <a:cs typeface="Calibri"/>
                  <a:sym typeface="Calibri"/>
                </a:rPr>
                <a:t>Inclusive assessment and strategy development</a:t>
              </a:r>
              <a:endParaRPr sz="18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A</a:t>
              </a:r>
              <a:r>
                <a:rPr lang="en-US" sz="1800" b="0">
                  <a:solidFill>
                    <a:schemeClr val="lt1"/>
                  </a:solidFill>
                  <a:latin typeface="Calibri"/>
                  <a:ea typeface="Calibri"/>
                  <a:cs typeface="Calibri"/>
                  <a:sym typeface="Calibri"/>
                </a:rPr>
                <a:t>ssess needs and capacities in hard-to-reach areas and at-risk groups, and develop strategies to include them in the humanitarian response</a:t>
              </a:r>
              <a:endParaRPr sz="1800" b="1">
                <a:solidFill>
                  <a:schemeClr val="lt1"/>
                </a:solidFill>
                <a:latin typeface="Calibri"/>
                <a:ea typeface="Calibri"/>
                <a:cs typeface="Calibri"/>
                <a:sym typeface="Calibri"/>
              </a:endParaRPr>
            </a:p>
          </p:txBody>
        </p:sp>
        <p:sp>
          <p:nvSpPr>
            <p:cNvPr id="990" name="Google Shape;990;p27"/>
            <p:cNvSpPr/>
            <p:nvPr/>
          </p:nvSpPr>
          <p:spPr>
            <a:xfrm>
              <a:off x="0" y="1706440"/>
              <a:ext cx="10501086" cy="957049"/>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7"/>
            <p:cNvSpPr txBox="1"/>
            <p:nvPr/>
          </p:nvSpPr>
          <p:spPr>
            <a:xfrm>
              <a:off x="46719" y="1753159"/>
              <a:ext cx="10407648" cy="863611"/>
            </a:xfrm>
            <a:prstGeom prst="rect">
              <a:avLst/>
            </a:prstGeom>
            <a:noFill/>
            <a:ln>
              <a:noFill/>
            </a:ln>
          </p:spPr>
          <p:txBody>
            <a:bodyPr spcFirstLastPara="1" wrap="square" lIns="64750" tIns="64750" rIns="64750" bIns="64750" anchor="ctr" anchorCtr="0">
              <a:noAutofit/>
            </a:bodyPr>
            <a:lstStyle/>
            <a:p>
              <a:pPr marL="0" marR="0" lvl="0" indent="0" algn="l" rtl="0">
                <a:lnSpc>
                  <a:spcPct val="90000"/>
                </a:lnSpc>
                <a:spcBef>
                  <a:spcPts val="0"/>
                </a:spcBef>
                <a:spcAft>
                  <a:spcPts val="0"/>
                </a:spcAft>
                <a:buClr>
                  <a:schemeClr val="lt1"/>
                </a:buClr>
                <a:buSzPts val="1700"/>
                <a:buFont typeface="Calibri"/>
                <a:buNone/>
              </a:pPr>
              <a:r>
                <a:rPr lang="en-US" sz="1800" b="1">
                  <a:solidFill>
                    <a:schemeClr val="lt1"/>
                  </a:solidFill>
                  <a:latin typeface="Calibri"/>
                  <a:ea typeface="Calibri"/>
                  <a:cs typeface="Calibri"/>
                  <a:sym typeface="Calibri"/>
                </a:rPr>
                <a:t>Access barriers identification and solutions</a:t>
              </a:r>
              <a:endParaRPr sz="1800" b="1">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700"/>
                <a:buFont typeface="Calibri"/>
                <a:buNone/>
              </a:pPr>
              <a:r>
                <a:rPr lang="en-US" sz="1800">
                  <a:solidFill>
                    <a:schemeClr val="lt1"/>
                  </a:solidFill>
                  <a:latin typeface="Calibri"/>
                  <a:ea typeface="Calibri"/>
                  <a:cs typeface="Calibri"/>
                  <a:sym typeface="Calibri"/>
                </a:rPr>
                <a:t>I</a:t>
              </a:r>
              <a:r>
                <a:rPr lang="en-US" sz="1800" b="0">
                  <a:solidFill>
                    <a:schemeClr val="lt1"/>
                  </a:solidFill>
                  <a:latin typeface="Calibri"/>
                  <a:ea typeface="Calibri"/>
                  <a:cs typeface="Calibri"/>
                  <a:sym typeface="Calibri"/>
                </a:rPr>
                <a:t>dentify barriers hindering access to prioritized CAH services, and seek practical solutions to overcome th</a:t>
              </a:r>
              <a:r>
                <a:rPr lang="en-US" sz="1800">
                  <a:solidFill>
                    <a:schemeClr val="lt1"/>
                  </a:solidFill>
                  <a:latin typeface="Calibri"/>
                  <a:ea typeface="Calibri"/>
                  <a:cs typeface="Calibri"/>
                  <a:sym typeface="Calibri"/>
                </a:rPr>
                <a:t>o</a:t>
              </a:r>
              <a:r>
                <a:rPr lang="en-US" sz="1800" b="0">
                  <a:solidFill>
                    <a:schemeClr val="lt1"/>
                  </a:solidFill>
                  <a:latin typeface="Calibri"/>
                  <a:ea typeface="Calibri"/>
                  <a:cs typeface="Calibri"/>
                  <a:sym typeface="Calibri"/>
                </a:rPr>
                <a:t>se</a:t>
              </a:r>
              <a:endParaRPr sz="1800" b="1">
                <a:solidFill>
                  <a:schemeClr val="lt1"/>
                </a:solidFill>
                <a:latin typeface="Calibri"/>
                <a:ea typeface="Calibri"/>
                <a:cs typeface="Calibri"/>
                <a:sym typeface="Calibri"/>
              </a:endParaRPr>
            </a:p>
          </p:txBody>
        </p:sp>
        <p:sp>
          <p:nvSpPr>
            <p:cNvPr id="992" name="Google Shape;992;p27"/>
            <p:cNvSpPr/>
            <p:nvPr/>
          </p:nvSpPr>
          <p:spPr>
            <a:xfrm>
              <a:off x="0" y="2841673"/>
              <a:ext cx="10501086" cy="833897"/>
            </a:xfrm>
            <a:prstGeom prst="roundRect">
              <a:avLst>
                <a:gd name="adj" fmla="val 16667"/>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7"/>
            <p:cNvSpPr txBox="1"/>
            <p:nvPr/>
          </p:nvSpPr>
          <p:spPr>
            <a:xfrm>
              <a:off x="40707" y="2882380"/>
              <a:ext cx="10419672" cy="752483"/>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Calibri"/>
                <a:buNone/>
              </a:pPr>
              <a:r>
                <a:rPr lang="en-US" sz="1800" b="1" i="0">
                  <a:solidFill>
                    <a:schemeClr val="lt1"/>
                  </a:solidFill>
                  <a:latin typeface="Calibri"/>
                  <a:ea typeface="Calibri"/>
                  <a:cs typeface="Calibri"/>
                  <a:sym typeface="Calibri"/>
                </a:rPr>
                <a:t>Adaptive prioritization</a:t>
              </a:r>
              <a:endParaRPr sz="1800" b="1" i="0">
                <a:solidFill>
                  <a:schemeClr val="lt1"/>
                </a:solidFill>
                <a:latin typeface="Calibri"/>
                <a:ea typeface="Calibri"/>
                <a:cs typeface="Calibri"/>
                <a:sym typeface="Calibri"/>
              </a:endParaRPr>
            </a:p>
            <a:p>
              <a:pPr marL="0" marR="0" lvl="0" indent="0" algn="l" rtl="0">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R</a:t>
              </a:r>
              <a:r>
                <a:rPr lang="en-US" sz="1800" b="0" i="0">
                  <a:solidFill>
                    <a:schemeClr val="lt1"/>
                  </a:solidFill>
                  <a:latin typeface="Calibri"/>
                  <a:ea typeface="Calibri"/>
                  <a:cs typeface="Calibri"/>
                  <a:sym typeface="Calibri"/>
                </a:rPr>
                <a:t>evisit the prioritization as the response evolved to address changing needs </a:t>
              </a:r>
              <a:endParaRPr sz="1800" b="1" i="0">
                <a:solidFill>
                  <a:schemeClr val="lt1"/>
                </a:solidFill>
                <a:latin typeface="Calibri"/>
                <a:ea typeface="Calibri"/>
                <a:cs typeface="Calibri"/>
                <a:sym typeface="Calibri"/>
              </a:endParaRPr>
            </a:p>
          </p:txBody>
        </p:sp>
      </p:grpSp>
      <p:sp>
        <p:nvSpPr>
          <p:cNvPr id="994" name="Google Shape;994;p2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27</a:t>
            </a:fld>
            <a:endParaRPr/>
          </a:p>
        </p:txBody>
      </p:sp>
      <p:pic>
        <p:nvPicPr>
          <p:cNvPr id="995" name="Google Shape;995;p27"/>
          <p:cNvPicPr preferRelativeResize="0"/>
          <p:nvPr/>
        </p:nvPicPr>
        <p:blipFill rotWithShape="1">
          <a:blip r:embed="rId3">
            <a:alphaModFix/>
          </a:blip>
          <a:srcRect t="8637"/>
          <a:stretch/>
        </p:blipFill>
        <p:spPr>
          <a:xfrm>
            <a:off x="5848209" y="587134"/>
            <a:ext cx="1009791" cy="783318"/>
          </a:xfrm>
          <a:prstGeom prst="rect">
            <a:avLst/>
          </a:prstGeom>
          <a:noFill/>
          <a:ln>
            <a:noFill/>
          </a:ln>
        </p:spPr>
      </p:pic>
      <p:pic>
        <p:nvPicPr>
          <p:cNvPr id="996" name="Google Shape;996;p27" descr="Priorities outline"/>
          <p:cNvPicPr preferRelativeResize="0"/>
          <p:nvPr/>
        </p:nvPicPr>
        <p:blipFill rotWithShape="1">
          <a:blip r:embed="rId4">
            <a:alphaModFix/>
          </a:blip>
          <a:srcRect/>
          <a:stretch/>
        </p:blipFill>
        <p:spPr>
          <a:xfrm>
            <a:off x="192441" y="4164416"/>
            <a:ext cx="914400" cy="914400"/>
          </a:xfrm>
          <a:prstGeom prst="rect">
            <a:avLst/>
          </a:prstGeom>
          <a:noFill/>
          <a:ln>
            <a:noFill/>
          </a:ln>
        </p:spPr>
      </p:pic>
      <p:pic>
        <p:nvPicPr>
          <p:cNvPr id="997" name="Google Shape;997;p27" descr="Construction Barricade outline"/>
          <p:cNvPicPr preferRelativeResize="0"/>
          <p:nvPr/>
        </p:nvPicPr>
        <p:blipFill rotWithShape="1">
          <a:blip r:embed="rId5">
            <a:alphaModFix/>
          </a:blip>
          <a:srcRect/>
          <a:stretch/>
        </p:blipFill>
        <p:spPr>
          <a:xfrm>
            <a:off x="192441" y="3124200"/>
            <a:ext cx="914400" cy="914400"/>
          </a:xfrm>
          <a:prstGeom prst="rect">
            <a:avLst/>
          </a:prstGeom>
          <a:noFill/>
          <a:ln>
            <a:noFill/>
          </a:ln>
        </p:spPr>
      </p:pic>
      <p:pic>
        <p:nvPicPr>
          <p:cNvPr id="998" name="Google Shape;998;p27" descr="Playbook outline"/>
          <p:cNvPicPr preferRelativeResize="0"/>
          <p:nvPr/>
        </p:nvPicPr>
        <p:blipFill rotWithShape="1">
          <a:blip r:embed="rId6">
            <a:alphaModFix/>
          </a:blip>
          <a:srcRect/>
          <a:stretch/>
        </p:blipFill>
        <p:spPr>
          <a:xfrm>
            <a:off x="192441" y="1865554"/>
            <a:ext cx="914400" cy="914400"/>
          </a:xfrm>
          <a:prstGeom prst="rect">
            <a:avLst/>
          </a:prstGeom>
          <a:noFill/>
          <a:ln>
            <a:noFill/>
          </a:ln>
        </p:spPr>
      </p:pic>
      <p:sp>
        <p:nvSpPr>
          <p:cNvPr id="999" name="Google Shape;999;p27"/>
          <p:cNvSpPr txBox="1"/>
          <p:nvPr/>
        </p:nvSpPr>
        <p:spPr>
          <a:xfrm>
            <a:off x="7477050" y="6235650"/>
            <a:ext cx="3753000" cy="40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chemeClr val="dk1"/>
                </a:solidFill>
                <a:latin typeface="Calibri"/>
                <a:ea typeface="Calibri"/>
                <a:cs typeface="Calibri"/>
                <a:sym typeface="Calibri"/>
              </a:rPr>
              <a:t>For more details please refer to the operational guide</a:t>
            </a:r>
            <a:endParaRPr sz="11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28"/>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Key indicator – prioritization</a:t>
            </a:r>
            <a:endParaRPr/>
          </a:p>
        </p:txBody>
      </p:sp>
      <p:sp>
        <p:nvSpPr>
          <p:cNvPr id="1005" name="Google Shape;1005;p28"/>
          <p:cNvSpPr txBox="1">
            <a:spLocks noGrp="1"/>
          </p:cNvSpPr>
          <p:nvPr>
            <p:ph type="body" idx="1"/>
          </p:nvPr>
        </p:nvSpPr>
        <p:spPr>
          <a:xfrm>
            <a:off x="1328487" y="2297640"/>
            <a:ext cx="9833429" cy="1243951"/>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rgbClr val="000000"/>
              </a:buClr>
              <a:buSzPts val="2400"/>
              <a:buNone/>
            </a:pPr>
            <a:r>
              <a:rPr lang="en-US" sz="2400" b="0" i="0" u="none" strike="noStrike">
                <a:solidFill>
                  <a:srgbClr val="000000"/>
                </a:solidFill>
                <a:latin typeface="Corbel"/>
                <a:ea typeface="Corbel"/>
                <a:cs typeface="Corbel"/>
                <a:sym typeface="Corbel"/>
              </a:rPr>
              <a:t>The RMNCAH/CAH working group and health cluster lead have produced a</a:t>
            </a:r>
            <a:endParaRPr/>
          </a:p>
          <a:p>
            <a:pPr marL="0" lvl="0" indent="0" algn="l" rtl="0">
              <a:lnSpc>
                <a:spcPct val="100000"/>
              </a:lnSpc>
              <a:spcBef>
                <a:spcPts val="1000"/>
              </a:spcBef>
              <a:spcAft>
                <a:spcPts val="0"/>
              </a:spcAft>
              <a:buClr>
                <a:srgbClr val="000000"/>
              </a:buClr>
              <a:buSzPts val="2400"/>
              <a:buNone/>
            </a:pPr>
            <a:r>
              <a:rPr lang="en-US" sz="2400" b="1" i="0" u="none" strike="noStrike">
                <a:solidFill>
                  <a:srgbClr val="000000"/>
                </a:solidFill>
                <a:latin typeface="Corbel"/>
                <a:ea typeface="Corbel"/>
                <a:cs typeface="Corbel"/>
                <a:sym typeface="Corbel"/>
              </a:rPr>
              <a:t>document explaining the identified CAH priorities, and disseminate it to health actors</a:t>
            </a:r>
            <a:endParaRPr/>
          </a:p>
        </p:txBody>
      </p:sp>
      <p:sp>
        <p:nvSpPr>
          <p:cNvPr id="1006" name="Google Shape;1006;p2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28</a:t>
            </a:fld>
            <a:endParaRPr/>
          </a:p>
        </p:txBody>
      </p:sp>
      <p:pic>
        <p:nvPicPr>
          <p:cNvPr id="1007" name="Google Shape;1007;p28" descr="Checkmark outline"/>
          <p:cNvPicPr preferRelativeResize="0"/>
          <p:nvPr/>
        </p:nvPicPr>
        <p:blipFill rotWithShape="1">
          <a:blip r:embed="rId3">
            <a:alphaModFix/>
          </a:blip>
          <a:srcRect/>
          <a:stretch/>
        </p:blipFill>
        <p:spPr>
          <a:xfrm>
            <a:off x="339373" y="2297640"/>
            <a:ext cx="914400" cy="914400"/>
          </a:xfrm>
          <a:prstGeom prst="rect">
            <a:avLst/>
          </a:prstGeom>
          <a:noFill/>
          <a:ln>
            <a:noFill/>
          </a:ln>
        </p:spPr>
      </p:pic>
      <p:pic>
        <p:nvPicPr>
          <p:cNvPr id="1008" name="Google Shape;1008;p28"/>
          <p:cNvPicPr preferRelativeResize="0"/>
          <p:nvPr/>
        </p:nvPicPr>
        <p:blipFill rotWithShape="1">
          <a:blip r:embed="rId4">
            <a:alphaModFix/>
          </a:blip>
          <a:srcRect/>
          <a:stretch/>
        </p:blipFill>
        <p:spPr>
          <a:xfrm>
            <a:off x="5714900" y="580963"/>
            <a:ext cx="605015" cy="60728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2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Resources – Assess and prioritize</a:t>
            </a:r>
            <a:endParaRPr/>
          </a:p>
        </p:txBody>
      </p:sp>
      <p:sp>
        <p:nvSpPr>
          <p:cNvPr id="1014" name="Google Shape;1014;p29"/>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a:bodyPr>
          <a:lstStyle/>
          <a:p>
            <a:pPr marL="228600" lvl="0" indent="-228600" algn="l" rtl="0">
              <a:lnSpc>
                <a:spcPct val="100000"/>
              </a:lnSpc>
              <a:spcBef>
                <a:spcPts val="0"/>
              </a:spcBef>
              <a:spcAft>
                <a:spcPts val="0"/>
              </a:spcAft>
              <a:buClr>
                <a:srgbClr val="000000"/>
              </a:buClr>
              <a:buSzPts val="1800"/>
              <a:buChar char="•"/>
            </a:pPr>
            <a:r>
              <a:rPr lang="en-US" sz="1800" b="0" i="0" u="none" strike="noStrike" dirty="0">
                <a:solidFill>
                  <a:srgbClr val="000000"/>
                </a:solidFill>
              </a:rPr>
              <a:t>Guideline. Coordinated assessments in humanitarian crises. Geneva: Inter-Agency Standing Committee; 2012 (</a:t>
            </a:r>
            <a:r>
              <a:rPr lang="en-US" sz="1800" b="0" i="0" u="sng" strike="noStrike" dirty="0">
                <a:solidFill>
                  <a:srgbClr val="000000"/>
                </a:solidFill>
                <a:hlinkClick r:id="rId3">
                  <a:extLst>
                    <a:ext uri="{A12FA001-AC4F-418D-AE19-62706E023703}">
                      <ahyp:hlinkClr xmlns:ahyp="http://schemas.microsoft.com/office/drawing/2018/hyperlinkcolor" val="tx"/>
                    </a:ext>
                  </a:extLst>
                </a:hlinkClick>
              </a:rPr>
              <a:t>https://interagencystandingcommittee.org/system/files/legacy_files/operational_guidance_for_coordinated_assessments_in_humanitarian_crises.pdf</a:t>
            </a:r>
            <a:r>
              <a:rPr lang="en-US" sz="1800" b="0" i="0" u="none" strike="noStrike" dirty="0">
                <a:solidFill>
                  <a:srgbClr val="000000"/>
                </a:solidFill>
              </a:rPr>
              <a:t>). </a:t>
            </a:r>
            <a:endParaRPr dirty="0"/>
          </a:p>
          <a:p>
            <a:pPr marL="228600" lvl="0" indent="-228600" algn="l" rtl="0">
              <a:lnSpc>
                <a:spcPct val="100000"/>
              </a:lnSpc>
              <a:spcBef>
                <a:spcPts val="1000"/>
              </a:spcBef>
              <a:spcAft>
                <a:spcPts val="0"/>
              </a:spcAft>
              <a:buClr>
                <a:srgbClr val="000000"/>
              </a:buClr>
              <a:buSzPts val="1800"/>
              <a:buChar char="•"/>
            </a:pPr>
            <a:r>
              <a:rPr lang="en-GB" sz="1800" b="0" i="0" u="none" strike="noStrike" dirty="0">
                <a:solidFill>
                  <a:srgbClr val="000000"/>
                </a:solidFill>
              </a:rPr>
              <a:t>World Health Organization. Health cluster guide: a practical handbook. Geneva: World Health Organization; 2020. </a:t>
            </a:r>
            <a:br>
              <a:rPr lang="en-US" sz="1800" b="0" i="0" u="none" strike="noStrike" dirty="0">
                <a:solidFill>
                  <a:srgbClr val="000000"/>
                </a:solidFill>
              </a:rPr>
            </a:br>
            <a:r>
              <a:rPr lang="en-US" sz="1800" b="0" i="0" u="none" strike="noStrike" dirty="0">
                <a:solidFill>
                  <a:srgbClr val="000000"/>
                </a:solidFill>
              </a:rPr>
              <a:t>(</a:t>
            </a:r>
            <a:r>
              <a:rPr lang="en-US" sz="1800" b="0" i="0" u="sng" strike="noStrike" dirty="0">
                <a:solidFill>
                  <a:srgbClr val="000000"/>
                </a:solidFill>
                <a:hlinkClick r:id="rId4"/>
              </a:rPr>
              <a:t>https://healthcluster.who.int/publications/i/item/9789240004726</a:t>
            </a:r>
            <a:r>
              <a:rPr lang="en-US" sz="1800" b="0" i="0" u="none" strike="noStrike" dirty="0">
                <a:solidFill>
                  <a:srgbClr val="000000"/>
                </a:solidFill>
              </a:rPr>
              <a:t>). </a:t>
            </a:r>
            <a:endParaRPr dirty="0"/>
          </a:p>
        </p:txBody>
      </p:sp>
      <p:sp>
        <p:nvSpPr>
          <p:cNvPr id="1015" name="Google Shape;1015;p2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
          <p:cNvSpPr/>
          <p:nvPr/>
        </p:nvSpPr>
        <p:spPr>
          <a:xfrm>
            <a:off x="4917169" y="719123"/>
            <a:ext cx="5805600" cy="5805600"/>
          </a:xfrm>
          <a:prstGeom prst="diamond">
            <a:avLst/>
          </a:prstGeom>
          <a:solidFill>
            <a:srgbClr val="D8D8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3"/>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a:t>
            </a:fld>
            <a:endParaRPr/>
          </a:p>
        </p:txBody>
      </p:sp>
      <p:grpSp>
        <p:nvGrpSpPr>
          <p:cNvPr id="678" name="Google Shape;678;p3"/>
          <p:cNvGrpSpPr/>
          <p:nvPr/>
        </p:nvGrpSpPr>
        <p:grpSpPr>
          <a:xfrm>
            <a:off x="5468712" y="1270665"/>
            <a:ext cx="2264228" cy="2264228"/>
            <a:chOff x="1136976" y="551542"/>
            <a:chExt cx="2264228" cy="2264228"/>
          </a:xfrm>
        </p:grpSpPr>
        <p:sp>
          <p:nvSpPr>
            <p:cNvPr id="679" name="Google Shape;679;p3"/>
            <p:cNvSpPr/>
            <p:nvPr/>
          </p:nvSpPr>
          <p:spPr>
            <a:xfrm>
              <a:off x="1136976" y="551542"/>
              <a:ext cx="2264228" cy="2264228"/>
            </a:xfrm>
            <a:prstGeom prst="roundRect">
              <a:avLst>
                <a:gd name="adj" fmla="val 16667"/>
              </a:avLst>
            </a:prstGeom>
            <a:solidFill>
              <a:srgbClr val="C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3"/>
            <p:cNvSpPr txBox="1"/>
            <p:nvPr/>
          </p:nvSpPr>
          <p:spPr>
            <a:xfrm>
              <a:off x="1247507" y="66207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❶  COORDINATE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take a coordinated approach to child and adolescent health in a humanitarian emergency</a:t>
              </a:r>
              <a:endParaRPr sz="1400" b="0" i="0" u="none" strike="noStrike" cap="none">
                <a:solidFill>
                  <a:srgbClr val="000000"/>
                </a:solidFill>
                <a:latin typeface="Arial"/>
                <a:ea typeface="Arial"/>
                <a:cs typeface="Arial"/>
                <a:sym typeface="Arial"/>
              </a:endParaRPr>
            </a:p>
          </p:txBody>
        </p:sp>
      </p:grpSp>
      <p:grpSp>
        <p:nvGrpSpPr>
          <p:cNvPr id="681" name="Google Shape;681;p3"/>
          <p:cNvGrpSpPr/>
          <p:nvPr/>
        </p:nvGrpSpPr>
        <p:grpSpPr>
          <a:xfrm>
            <a:off x="7907111" y="1270665"/>
            <a:ext cx="2264228" cy="2264228"/>
            <a:chOff x="3575375" y="551542"/>
            <a:chExt cx="2264228" cy="2264228"/>
          </a:xfrm>
        </p:grpSpPr>
        <p:sp>
          <p:nvSpPr>
            <p:cNvPr id="682" name="Google Shape;682;p3"/>
            <p:cNvSpPr/>
            <p:nvPr/>
          </p:nvSpPr>
          <p:spPr>
            <a:xfrm>
              <a:off x="3575375" y="551542"/>
              <a:ext cx="2264228" cy="2264228"/>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p3"/>
            <p:cNvSpPr txBox="1"/>
            <p:nvPr/>
          </p:nvSpPr>
          <p:spPr>
            <a:xfrm>
              <a:off x="3685906" y="66207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❷  ASSESS &amp; PRIORITISE</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obtain data on child/adolescent health (via needs assessment) and use it to prioritize actions</a:t>
              </a:r>
              <a:endParaRPr sz="1600" b="1" i="0" u="none" strike="noStrike" cap="none">
                <a:solidFill>
                  <a:srgbClr val="FFFFFF"/>
                </a:solidFill>
                <a:latin typeface="Calibri"/>
                <a:ea typeface="Calibri"/>
                <a:cs typeface="Calibri"/>
                <a:sym typeface="Calibri"/>
              </a:endParaRPr>
            </a:p>
          </p:txBody>
        </p:sp>
      </p:grpSp>
      <p:grpSp>
        <p:nvGrpSpPr>
          <p:cNvPr id="684" name="Google Shape;684;p3"/>
          <p:cNvGrpSpPr/>
          <p:nvPr/>
        </p:nvGrpSpPr>
        <p:grpSpPr>
          <a:xfrm>
            <a:off x="7899791" y="3803415"/>
            <a:ext cx="2264228" cy="2264228"/>
            <a:chOff x="3568055" y="3084292"/>
            <a:chExt cx="2264228" cy="2264228"/>
          </a:xfrm>
        </p:grpSpPr>
        <p:sp>
          <p:nvSpPr>
            <p:cNvPr id="685" name="Google Shape;685;p3"/>
            <p:cNvSpPr/>
            <p:nvPr/>
          </p:nvSpPr>
          <p:spPr>
            <a:xfrm>
              <a:off x="3568055" y="3084292"/>
              <a:ext cx="2264228" cy="2264228"/>
            </a:xfrm>
            <a:prstGeom prst="roundRect">
              <a:avLst>
                <a:gd name="adj" fmla="val 16667"/>
              </a:avLst>
            </a:prstGeom>
            <a:solidFill>
              <a:srgbClr val="7030A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3"/>
            <p:cNvSpPr txBox="1"/>
            <p:nvPr/>
          </p:nvSpPr>
          <p:spPr>
            <a:xfrm>
              <a:off x="3678586" y="3194823"/>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❹  MONITOR, EVALUATE &amp; REVIEW</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use data systems to review and improve child and adolescent health-related activities</a:t>
              </a:r>
              <a:endParaRPr sz="1600" b="1" i="0" u="none" strike="noStrike" cap="none">
                <a:solidFill>
                  <a:srgbClr val="FFFFFF"/>
                </a:solidFill>
                <a:latin typeface="Calibri"/>
                <a:ea typeface="Calibri"/>
                <a:cs typeface="Calibri"/>
                <a:sym typeface="Calibri"/>
              </a:endParaRPr>
            </a:p>
          </p:txBody>
        </p:sp>
      </p:grpSp>
      <p:grpSp>
        <p:nvGrpSpPr>
          <p:cNvPr id="687" name="Google Shape;687;p3"/>
          <p:cNvGrpSpPr/>
          <p:nvPr/>
        </p:nvGrpSpPr>
        <p:grpSpPr>
          <a:xfrm>
            <a:off x="5497746" y="3747896"/>
            <a:ext cx="2264228" cy="2264228"/>
            <a:chOff x="1166010" y="3028773"/>
            <a:chExt cx="2264228" cy="2264228"/>
          </a:xfrm>
        </p:grpSpPr>
        <p:sp>
          <p:nvSpPr>
            <p:cNvPr id="688" name="Google Shape;688;p3"/>
            <p:cNvSpPr/>
            <p:nvPr/>
          </p:nvSpPr>
          <p:spPr>
            <a:xfrm>
              <a:off x="1166010" y="3028773"/>
              <a:ext cx="2264228" cy="2264228"/>
            </a:xfrm>
            <a:prstGeom prst="roundRect">
              <a:avLst>
                <a:gd name="adj" fmla="val 16667"/>
              </a:avLst>
            </a:prstGeom>
            <a:solidFill>
              <a:srgbClr val="00B05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p3"/>
            <p:cNvSpPr txBox="1"/>
            <p:nvPr/>
          </p:nvSpPr>
          <p:spPr>
            <a:xfrm>
              <a:off x="1276541" y="3139304"/>
              <a:ext cx="2043166" cy="2043166"/>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FFFFFF"/>
                </a:buClr>
                <a:buSzPts val="1600"/>
                <a:buFont typeface="Calibri"/>
                <a:buNone/>
              </a:pPr>
              <a:r>
                <a:rPr lang="en-US" sz="1600" b="1" i="0" u="none" strike="noStrike" cap="none">
                  <a:solidFill>
                    <a:srgbClr val="FFFFFF"/>
                  </a:solidFill>
                  <a:latin typeface="Calibri"/>
                  <a:ea typeface="Calibri"/>
                  <a:cs typeface="Calibri"/>
                  <a:sym typeface="Calibri"/>
                </a:rPr>
                <a:t>❸  RESPOND</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560"/>
                </a:spcBef>
                <a:spcAft>
                  <a:spcPts val="0"/>
                </a:spcAft>
                <a:buClr>
                  <a:srgbClr val="FFFFFF"/>
                </a:buClr>
                <a:buSzPts val="1600"/>
                <a:buFont typeface="Calibri"/>
                <a:buNone/>
              </a:pPr>
              <a:r>
                <a:rPr lang="en-US" sz="1600" b="0" i="0" u="none" strike="noStrike" cap="none">
                  <a:solidFill>
                    <a:srgbClr val="FFFFFF"/>
                  </a:solidFill>
                  <a:latin typeface="Calibri"/>
                  <a:ea typeface="Calibri"/>
                  <a:cs typeface="Calibri"/>
                  <a:sym typeface="Calibri"/>
                </a:rPr>
                <a:t>How to plan and enact a coordinated set of activities addressing the identified child and adolescent health priorities</a:t>
              </a:r>
              <a:endParaRPr sz="1600" b="1" i="0" u="none" strike="noStrike" cap="none">
                <a:solidFill>
                  <a:srgbClr val="FFFFFF"/>
                </a:solidFill>
                <a:latin typeface="Calibri"/>
                <a:ea typeface="Calibri"/>
                <a:cs typeface="Calibri"/>
                <a:sym typeface="Calibri"/>
              </a:endParaRPr>
            </a:p>
          </p:txBody>
        </p:sp>
      </p:grpSp>
      <p:sp>
        <p:nvSpPr>
          <p:cNvPr id="690" name="Google Shape;690;p3"/>
          <p:cNvSpPr/>
          <p:nvPr/>
        </p:nvSpPr>
        <p:spPr>
          <a:xfrm>
            <a:off x="7761974" y="1117600"/>
            <a:ext cx="2632500" cy="2575200"/>
          </a:xfrm>
          <a:prstGeom prst="rect">
            <a:avLst/>
          </a:prstGeom>
          <a:noFill/>
          <a:ln w="57150" cap="flat" cmpd="sng">
            <a:solidFill>
              <a:srgbClr val="79B5E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3"/>
          <p:cNvSpPr txBox="1"/>
          <p:nvPr/>
        </p:nvSpPr>
        <p:spPr>
          <a:xfrm>
            <a:off x="457200" y="817675"/>
            <a:ext cx="39306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None/>
            </a:pPr>
            <a:r>
              <a:rPr lang="en-US" sz="2400">
                <a:solidFill>
                  <a:srgbClr val="374151"/>
                </a:solidFill>
                <a:latin typeface="Calibri"/>
                <a:ea typeface="Calibri"/>
                <a:cs typeface="Calibri"/>
                <a:sym typeface="Calibri"/>
              </a:rPr>
              <a:t>The four interconnected programmatic action areas of the operational guide</a:t>
            </a:r>
            <a:endParaRPr sz="1500" b="1">
              <a:solidFill>
                <a:srgbClr val="0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90"/>
                                        </p:tgtEl>
                                        <p:attrNameLst>
                                          <p:attrName>style.visibility</p:attrName>
                                        </p:attrNameLst>
                                      </p:cBhvr>
                                      <p:to>
                                        <p:strVal val="visible"/>
                                      </p:to>
                                    </p:set>
                                    <p:anim calcmode="lin" valueType="num">
                                      <p:cBhvr additive="base">
                                        <p:cTn id="7" dur="500"/>
                                        <p:tgtEl>
                                          <p:spTgt spid="690"/>
                                        </p:tgtEl>
                                        <p:attrNameLst>
                                          <p:attrName>ppt_w</p:attrName>
                                        </p:attrNameLst>
                                      </p:cBhvr>
                                      <p:tavLst>
                                        <p:tav tm="0">
                                          <p:val>
                                            <p:strVal val="0"/>
                                          </p:val>
                                        </p:tav>
                                        <p:tav tm="100000">
                                          <p:val>
                                            <p:strVal val="#ppt_w"/>
                                          </p:val>
                                        </p:tav>
                                      </p:tavLst>
                                    </p:anim>
                                    <p:anim calcmode="lin" valueType="num">
                                      <p:cBhvr additive="base">
                                        <p:cTn id="8" dur="500"/>
                                        <p:tgtEl>
                                          <p:spTgt spid="69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30"/>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Tools – Assess and prioritize</a:t>
            </a:r>
            <a:endParaRPr/>
          </a:p>
        </p:txBody>
      </p:sp>
      <p:sp>
        <p:nvSpPr>
          <p:cNvPr id="1021" name="Google Shape;1021;p30"/>
          <p:cNvSpPr txBox="1">
            <a:spLocks noGrp="1"/>
          </p:cNvSpPr>
          <p:nvPr>
            <p:ph type="body" idx="1"/>
          </p:nvPr>
        </p:nvSpPr>
        <p:spPr>
          <a:xfrm>
            <a:off x="457200" y="1292772"/>
            <a:ext cx="11277600" cy="4557421"/>
          </a:xfrm>
          <a:prstGeom prst="rect">
            <a:avLst/>
          </a:prstGeom>
          <a:noFill/>
          <a:ln>
            <a:noFill/>
          </a:ln>
        </p:spPr>
        <p:txBody>
          <a:bodyPr spcFirstLastPara="1" wrap="square" lIns="0" tIns="0" rIns="0" bIns="0" anchor="t" anchorCtr="0">
            <a:normAutofit fontScale="70000" lnSpcReduction="20000"/>
          </a:bodyPr>
          <a:lstStyle/>
          <a:p>
            <a:pPr marL="228600" lvl="0" indent="-228600" algn="l" rtl="0">
              <a:lnSpc>
                <a:spcPct val="100000"/>
              </a:lnSpc>
              <a:spcBef>
                <a:spcPts val="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Health Cluster Tools</a:t>
            </a:r>
            <a:r>
              <a:rPr lang="en-US" sz="2000" b="0" i="0" dirty="0">
                <a:solidFill>
                  <a:srgbClr val="374151"/>
                </a:solidFill>
                <a:latin typeface="Arial"/>
                <a:ea typeface="Arial"/>
                <a:cs typeface="Arial"/>
                <a:sym typeface="Arial"/>
              </a:rPr>
              <a:t>: Utilize global health cluster tools, including </a:t>
            </a:r>
            <a:r>
              <a:rPr lang="en-US" sz="2000" b="0" i="0" u="sng" strike="noStrike" dirty="0" err="1">
                <a:solidFill>
                  <a:srgbClr val="374151"/>
                </a:solidFill>
                <a:latin typeface="Arial"/>
                <a:ea typeface="Arial"/>
                <a:cs typeface="Arial"/>
                <a:sym typeface="Arial"/>
                <a:hlinkClick r:id="rId3">
                  <a:extLst>
                    <a:ext uri="{A12FA001-AC4F-418D-AE19-62706E023703}">
                      <ahyp:hlinkClr xmlns:ahyp="http://schemas.microsoft.com/office/drawing/2018/hyperlinkcolor" val="tx"/>
                    </a:ext>
                  </a:extLst>
                </a:hlinkClick>
              </a:rPr>
              <a:t>HeRAMS</a:t>
            </a:r>
            <a:r>
              <a:rPr lang="en-US" sz="2000" b="0" i="0" dirty="0">
                <a:solidFill>
                  <a:srgbClr val="374151"/>
                </a:solidFill>
                <a:latin typeface="Arial"/>
                <a:ea typeface="Arial"/>
                <a:cs typeface="Arial"/>
                <a:sym typeface="Arial"/>
              </a:rPr>
              <a:t>, the initial rapid assessment toolkit, and the </a:t>
            </a:r>
            <a:r>
              <a:rPr lang="en-US" sz="2000" b="0" i="0" u="sng" strike="noStrike" dirty="0">
                <a:solidFill>
                  <a:srgbClr val="374151"/>
                </a:solidFill>
                <a:latin typeface="Arial"/>
                <a:ea typeface="Arial"/>
                <a:cs typeface="Arial"/>
                <a:sym typeface="Arial"/>
                <a:hlinkClick r:id="rId4">
                  <a:extLst>
                    <a:ext uri="{A12FA001-AC4F-418D-AE19-62706E023703}">
                      <ahyp:hlinkClr xmlns:ahyp="http://schemas.microsoft.com/office/drawing/2018/hyperlinkcolor" val="tx"/>
                    </a:ext>
                  </a:extLst>
                </a:hlinkClick>
              </a:rPr>
              <a:t>UNHCR health information system</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Multi-Sector Rapid Assessment</a:t>
            </a:r>
            <a:r>
              <a:rPr lang="en-US" sz="2000" b="0" i="0" dirty="0">
                <a:solidFill>
                  <a:srgbClr val="374151"/>
                </a:solidFill>
                <a:latin typeface="Arial"/>
                <a:ea typeface="Arial"/>
                <a:cs typeface="Arial"/>
                <a:sym typeface="Arial"/>
              </a:rPr>
              <a:t>: Refer to the </a:t>
            </a:r>
            <a:r>
              <a:rPr lang="en-US" sz="2000" b="0" i="0" u="sng" strike="noStrike" dirty="0">
                <a:solidFill>
                  <a:srgbClr val="374151"/>
                </a:solidFill>
                <a:latin typeface="Arial"/>
                <a:ea typeface="Arial"/>
                <a:cs typeface="Arial"/>
                <a:sym typeface="Arial"/>
                <a:hlinkClick r:id="rId5">
                  <a:extLst>
                    <a:ext uri="{A12FA001-AC4F-418D-AE19-62706E023703}">
                      <ahyp:hlinkClr xmlns:ahyp="http://schemas.microsoft.com/office/drawing/2018/hyperlinkcolor" val="tx"/>
                    </a:ext>
                  </a:extLst>
                </a:hlinkClick>
              </a:rPr>
              <a:t>Multi-Cluster/Sector Initial Rapid Needs Assessment (MIRA)</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Cluster Surveys</a:t>
            </a:r>
            <a:r>
              <a:rPr lang="en-US" sz="2000" b="0" i="0" dirty="0">
                <a:solidFill>
                  <a:srgbClr val="374151"/>
                </a:solidFill>
                <a:latin typeface="Arial"/>
                <a:ea typeface="Arial"/>
                <a:cs typeface="Arial"/>
                <a:sym typeface="Arial"/>
              </a:rPr>
              <a:t>: Access </a:t>
            </a:r>
            <a:r>
              <a:rPr lang="en-US" sz="2000" b="0" i="0" u="sng" strike="noStrike" dirty="0">
                <a:solidFill>
                  <a:srgbClr val="374151"/>
                </a:solidFill>
                <a:latin typeface="Arial"/>
                <a:ea typeface="Arial"/>
                <a:cs typeface="Arial"/>
                <a:sym typeface="Arial"/>
                <a:hlinkClick r:id="rId6">
                  <a:extLst>
                    <a:ext uri="{A12FA001-AC4F-418D-AE19-62706E023703}">
                      <ahyp:hlinkClr xmlns:ahyp="http://schemas.microsoft.com/office/drawing/2018/hyperlinkcolor" val="tx"/>
                    </a:ext>
                  </a:extLst>
                </a:hlinkClick>
              </a:rPr>
              <a:t>Multi-Indicator Cluster Surveys (MICS)</a:t>
            </a:r>
            <a:r>
              <a:rPr lang="en-US" sz="2000" b="0" i="0" dirty="0">
                <a:solidFill>
                  <a:srgbClr val="374151"/>
                </a:solidFill>
                <a:latin typeface="Arial"/>
                <a:ea typeface="Arial"/>
                <a:cs typeface="Arial"/>
                <a:sym typeface="Arial"/>
              </a:rPr>
              <a:t> by UNICEF.</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Public Health Risk Assessment</a:t>
            </a:r>
            <a:r>
              <a:rPr lang="en-US" sz="2000" b="0" i="0" dirty="0">
                <a:solidFill>
                  <a:srgbClr val="374151"/>
                </a:solidFill>
                <a:latin typeface="Arial"/>
                <a:ea typeface="Arial"/>
                <a:cs typeface="Arial"/>
                <a:sym typeface="Arial"/>
              </a:rPr>
              <a:t>: Use the </a:t>
            </a:r>
            <a:r>
              <a:rPr lang="en-US" sz="2000" b="0" i="0" u="sng" strike="noStrike" dirty="0">
                <a:solidFill>
                  <a:srgbClr val="374151"/>
                </a:solidFill>
                <a:latin typeface="Arial"/>
                <a:ea typeface="Arial"/>
                <a:cs typeface="Arial"/>
                <a:sym typeface="Arial"/>
                <a:hlinkClick r:id="rId7">
                  <a:extLst>
                    <a:ext uri="{A12FA001-AC4F-418D-AE19-62706E023703}">
                      <ahyp:hlinkClr xmlns:ahyp="http://schemas.microsoft.com/office/drawing/2018/hyperlinkcolor" val="tx"/>
                    </a:ext>
                  </a:extLst>
                </a:hlinkClick>
              </a:rPr>
              <a:t>Rapid Risk Assessment of Acute Public Health Events</a:t>
            </a:r>
            <a:r>
              <a:rPr lang="en-US" sz="2000" b="0" i="0" dirty="0">
                <a:solidFill>
                  <a:srgbClr val="374151"/>
                </a:solidFill>
                <a:latin typeface="Arial"/>
                <a:ea typeface="Arial"/>
                <a:cs typeface="Arial"/>
                <a:sym typeface="Arial"/>
              </a:rPr>
              <a:t> by the World Health Organization.</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Resource Availability Monitoring</a:t>
            </a:r>
            <a:r>
              <a:rPr lang="en-US" sz="2000" b="0" i="0" dirty="0">
                <a:solidFill>
                  <a:srgbClr val="374151"/>
                </a:solidFill>
                <a:latin typeface="Arial"/>
                <a:ea typeface="Arial"/>
                <a:cs typeface="Arial"/>
                <a:sym typeface="Arial"/>
              </a:rPr>
              <a:t>: Explore the </a:t>
            </a:r>
            <a:r>
              <a:rPr lang="en-US" sz="2000" b="0" i="0" u="sng" strike="noStrike" dirty="0">
                <a:solidFill>
                  <a:srgbClr val="374151"/>
                </a:solidFill>
                <a:latin typeface="Arial"/>
                <a:ea typeface="Arial"/>
                <a:cs typeface="Arial"/>
                <a:sym typeface="Arial"/>
                <a:hlinkClick r:id="rId8">
                  <a:extLst>
                    <a:ext uri="{A12FA001-AC4F-418D-AE19-62706E023703}">
                      <ahyp:hlinkClr xmlns:ahyp="http://schemas.microsoft.com/office/drawing/2018/hyperlinkcolor" val="tx"/>
                    </a:ext>
                  </a:extLst>
                </a:hlinkClick>
              </a:rPr>
              <a:t>Health Resources Availability Monitoring System (</a:t>
            </a:r>
            <a:r>
              <a:rPr lang="en-US" sz="2000" b="0" i="0" u="sng" strike="noStrike" dirty="0" err="1">
                <a:solidFill>
                  <a:srgbClr val="374151"/>
                </a:solidFill>
                <a:latin typeface="Arial"/>
                <a:ea typeface="Arial"/>
                <a:cs typeface="Arial"/>
                <a:sym typeface="Arial"/>
                <a:hlinkClick r:id="rId8">
                  <a:extLst>
                    <a:ext uri="{A12FA001-AC4F-418D-AE19-62706E023703}">
                      <ahyp:hlinkClr xmlns:ahyp="http://schemas.microsoft.com/office/drawing/2018/hyperlinkcolor" val="tx"/>
                    </a:ext>
                  </a:extLst>
                </a:hlinkClick>
              </a:rPr>
              <a:t>HeRAMS</a:t>
            </a:r>
            <a:r>
              <a:rPr lang="en-US" sz="2000" b="0" i="0" u="sng" strike="noStrike" dirty="0">
                <a:solidFill>
                  <a:srgbClr val="374151"/>
                </a:solidFill>
                <a:latin typeface="Arial"/>
                <a:ea typeface="Arial"/>
                <a:cs typeface="Arial"/>
                <a:sym typeface="Arial"/>
                <a:hlinkClick r:id="rId8">
                  <a:extLst>
                    <a:ext uri="{A12FA001-AC4F-418D-AE19-62706E023703}">
                      <ahyp:hlinkClr xmlns:ahyp="http://schemas.microsoft.com/office/drawing/2018/hyperlinkcolor" val="tx"/>
                    </a:ext>
                  </a:extLst>
                </a:hlinkClick>
              </a:rPr>
              <a:t>)</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Risk Assessment Toolkit</a:t>
            </a:r>
            <a:r>
              <a:rPr lang="en-US" sz="2000" b="0" i="0" dirty="0">
                <a:solidFill>
                  <a:srgbClr val="374151"/>
                </a:solidFill>
                <a:latin typeface="Arial"/>
                <a:ea typeface="Arial"/>
                <a:cs typeface="Arial"/>
                <a:sym typeface="Arial"/>
              </a:rPr>
              <a:t>: Consider the </a:t>
            </a:r>
            <a:r>
              <a:rPr lang="en-US" sz="2000" b="0" i="0" u="sng" strike="noStrike" dirty="0">
                <a:solidFill>
                  <a:srgbClr val="374151"/>
                </a:solidFill>
                <a:latin typeface="Arial"/>
                <a:ea typeface="Arial"/>
                <a:cs typeface="Arial"/>
                <a:sym typeface="Arial"/>
                <a:hlinkClick r:id="rId9">
                  <a:extLst>
                    <a:ext uri="{A12FA001-AC4F-418D-AE19-62706E023703}">
                      <ahyp:hlinkClr xmlns:ahyp="http://schemas.microsoft.com/office/drawing/2018/hyperlinkcolor" val="tx"/>
                    </a:ext>
                  </a:extLst>
                </a:hlinkClick>
              </a:rPr>
              <a:t>Strategic Tool for Assessing Risk</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Information Coordination</a:t>
            </a:r>
            <a:r>
              <a:rPr lang="en-US" sz="2000" b="0" i="0" dirty="0">
                <a:solidFill>
                  <a:srgbClr val="374151"/>
                </a:solidFill>
                <a:latin typeface="Arial"/>
                <a:ea typeface="Arial"/>
                <a:cs typeface="Arial"/>
                <a:sym typeface="Arial"/>
              </a:rPr>
              <a:t>: Employ the </a:t>
            </a:r>
            <a:r>
              <a:rPr lang="en-US" sz="2000" b="0" i="0" u="sng" strike="noStrike" dirty="0">
                <a:solidFill>
                  <a:srgbClr val="374151"/>
                </a:solidFill>
                <a:latin typeface="Arial"/>
                <a:ea typeface="Arial"/>
                <a:cs typeface="Arial"/>
                <a:sym typeface="Arial"/>
                <a:hlinkClick r:id="rId10">
                  <a:extLst>
                    <a:ext uri="{A12FA001-AC4F-418D-AE19-62706E023703}">
                      <ahyp:hlinkClr xmlns:ahyp="http://schemas.microsoft.com/office/drawing/2018/hyperlinkcolor" val="tx"/>
                    </a:ext>
                  </a:extLst>
                </a:hlinkClick>
              </a:rPr>
              <a:t>3W/4W/5W system</a:t>
            </a:r>
            <a:r>
              <a:rPr lang="en-US" sz="2000" b="0" i="0" dirty="0">
                <a:solidFill>
                  <a:srgbClr val="374151"/>
                </a:solidFill>
                <a:latin typeface="Arial"/>
                <a:ea typeface="Arial"/>
                <a:cs typeface="Arial"/>
                <a:sym typeface="Arial"/>
              </a:rPr>
              <a:t> for coordinating information.</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Health Service Assessment</a:t>
            </a:r>
            <a:r>
              <a:rPr lang="en-US" sz="2000" b="0" i="0" dirty="0">
                <a:solidFill>
                  <a:srgbClr val="374151"/>
                </a:solidFill>
                <a:latin typeface="Arial"/>
                <a:ea typeface="Arial"/>
                <a:cs typeface="Arial"/>
                <a:sym typeface="Arial"/>
              </a:rPr>
              <a:t>: Utilize the </a:t>
            </a:r>
            <a:r>
              <a:rPr lang="en-US" sz="2000" b="0" i="0" u="sng" strike="noStrike" dirty="0">
                <a:solidFill>
                  <a:srgbClr val="374151"/>
                </a:solidFill>
                <a:latin typeface="Arial"/>
                <a:ea typeface="Arial"/>
                <a:cs typeface="Arial"/>
                <a:sym typeface="Arial"/>
                <a:hlinkClick r:id="rId11">
                  <a:extLst>
                    <a:ext uri="{A12FA001-AC4F-418D-AE19-62706E023703}">
                      <ahyp:hlinkClr xmlns:ahyp="http://schemas.microsoft.com/office/drawing/2018/hyperlinkcolor" val="tx"/>
                    </a:ext>
                  </a:extLst>
                </a:hlinkClick>
              </a:rPr>
              <a:t>Service Availability and Readiness Assessment (SARA)</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Child Protection Assessment</a:t>
            </a:r>
            <a:r>
              <a:rPr lang="en-US" sz="2000" b="0" i="0" dirty="0">
                <a:solidFill>
                  <a:srgbClr val="374151"/>
                </a:solidFill>
                <a:latin typeface="Arial"/>
                <a:ea typeface="Arial"/>
                <a:cs typeface="Arial"/>
                <a:sym typeface="Arial"/>
              </a:rPr>
              <a:t>: Access the </a:t>
            </a:r>
            <a:r>
              <a:rPr lang="en-US" sz="2000" b="0" i="0" u="sng" strike="noStrike" dirty="0">
                <a:solidFill>
                  <a:srgbClr val="374151"/>
                </a:solidFill>
                <a:latin typeface="Arial"/>
                <a:ea typeface="Arial"/>
                <a:cs typeface="Arial"/>
                <a:sym typeface="Arial"/>
                <a:hlinkClick r:id="rId12">
                  <a:extLst>
                    <a:ext uri="{A12FA001-AC4F-418D-AE19-62706E023703}">
                      <ahyp:hlinkClr xmlns:ahyp="http://schemas.microsoft.com/office/drawing/2018/hyperlinkcolor" val="tx"/>
                    </a:ext>
                  </a:extLst>
                </a:hlinkClick>
              </a:rPr>
              <a:t>Child Protection Rapid Assessment Toolkit</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Health Information System</a:t>
            </a:r>
            <a:r>
              <a:rPr lang="en-US" sz="2000" b="0" i="0" dirty="0">
                <a:solidFill>
                  <a:srgbClr val="374151"/>
                </a:solidFill>
                <a:latin typeface="Arial"/>
                <a:ea typeface="Arial"/>
                <a:cs typeface="Arial"/>
                <a:sym typeface="Arial"/>
              </a:rPr>
              <a:t>: Implement the </a:t>
            </a:r>
            <a:r>
              <a:rPr lang="en-US" sz="2000" b="0" i="0" u="sng" strike="noStrike" dirty="0">
                <a:solidFill>
                  <a:srgbClr val="374151"/>
                </a:solidFill>
                <a:latin typeface="Arial"/>
                <a:ea typeface="Arial"/>
                <a:cs typeface="Arial"/>
                <a:sym typeface="Arial"/>
                <a:hlinkClick r:id="rId13">
                  <a:extLst>
                    <a:ext uri="{A12FA001-AC4F-418D-AE19-62706E023703}">
                      <ahyp:hlinkClr xmlns:ahyp="http://schemas.microsoft.com/office/drawing/2018/hyperlinkcolor" val="tx"/>
                    </a:ext>
                  </a:extLst>
                </a:hlinkClick>
              </a:rPr>
              <a:t>District Health Information Software (DHIS2)</a:t>
            </a:r>
            <a:r>
              <a:rPr lang="en-US" sz="2000" b="0" i="0" dirty="0">
                <a:solidFill>
                  <a:srgbClr val="374151"/>
                </a:solidFill>
                <a:latin typeface="Arial"/>
                <a:ea typeface="Arial"/>
                <a:cs typeface="Arial"/>
                <a:sym typeface="Arial"/>
              </a:rPr>
              <a: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Disease Outbreak Detection</a:t>
            </a:r>
            <a:r>
              <a:rPr lang="en-US" sz="2000" b="0" i="0" dirty="0">
                <a:solidFill>
                  <a:srgbClr val="374151"/>
                </a:solidFill>
                <a:latin typeface="Arial"/>
                <a:ea typeface="Arial"/>
                <a:cs typeface="Arial"/>
                <a:sym typeface="Arial"/>
              </a:rPr>
              <a:t>: Use the </a:t>
            </a:r>
            <a:r>
              <a:rPr lang="en-US" sz="2000" b="0" i="0" u="sng" strike="noStrike" dirty="0">
                <a:solidFill>
                  <a:srgbClr val="374151"/>
                </a:solidFill>
                <a:latin typeface="Arial"/>
                <a:ea typeface="Arial"/>
                <a:cs typeface="Arial"/>
                <a:sym typeface="Arial"/>
                <a:hlinkClick r:id="rId14">
                  <a:extLst>
                    <a:ext uri="{A12FA001-AC4F-418D-AE19-62706E023703}">
                      <ahyp:hlinkClr xmlns:ahyp="http://schemas.microsoft.com/office/drawing/2018/hyperlinkcolor" val="tx"/>
                    </a:ext>
                  </a:extLst>
                </a:hlinkClick>
              </a:rPr>
              <a:t>EWARS system</a:t>
            </a:r>
            <a:r>
              <a:rPr lang="en-US" sz="2000" b="0" i="0" dirty="0">
                <a:solidFill>
                  <a:srgbClr val="374151"/>
                </a:solidFill>
                <a:latin typeface="Arial"/>
                <a:ea typeface="Arial"/>
                <a:cs typeface="Arial"/>
                <a:sym typeface="Arial"/>
              </a:rPr>
              <a:t> for detecting disease outbreaks.</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HIS Toolkit</a:t>
            </a:r>
            <a:r>
              <a:rPr lang="en-US" sz="2000" b="0" i="0" dirty="0">
                <a:solidFill>
                  <a:srgbClr val="374151"/>
                </a:solidFill>
                <a:latin typeface="Arial"/>
                <a:ea typeface="Arial"/>
                <a:cs typeface="Arial"/>
                <a:sym typeface="Arial"/>
              </a:rPr>
              <a:t>: Find guidance in the </a:t>
            </a:r>
            <a:r>
              <a:rPr lang="en-US" sz="2000" b="0" i="0" u="sng" strike="noStrike" dirty="0">
                <a:solidFill>
                  <a:srgbClr val="374151"/>
                </a:solidFill>
                <a:latin typeface="Arial"/>
                <a:ea typeface="Arial"/>
                <a:cs typeface="Arial"/>
                <a:sym typeface="Arial"/>
                <a:hlinkClick r:id="rId15">
                  <a:extLst>
                    <a:ext uri="{A12FA001-AC4F-418D-AE19-62706E023703}">
                      <ahyp:hlinkClr xmlns:ahyp="http://schemas.microsoft.com/office/drawing/2018/hyperlinkcolor" val="tx"/>
                    </a:ext>
                  </a:extLst>
                </a:hlinkClick>
              </a:rPr>
              <a:t>Health Information System (HIS) Toolkit</a:t>
            </a:r>
            <a:r>
              <a:rPr lang="en-US" sz="2000" b="0" i="0" dirty="0">
                <a:solidFill>
                  <a:srgbClr val="374151"/>
                </a:solidFill>
                <a:latin typeface="Arial"/>
                <a:ea typeface="Arial"/>
                <a:cs typeface="Arial"/>
                <a:sym typeface="Arial"/>
              </a:rPr>
              <a:t> by UNHCR.</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SMART Methodology</a:t>
            </a:r>
            <a:r>
              <a:rPr lang="en-US" sz="2000" b="0" i="0" dirty="0">
                <a:solidFill>
                  <a:srgbClr val="374151"/>
                </a:solidFill>
                <a:latin typeface="Arial"/>
                <a:ea typeface="Arial"/>
                <a:cs typeface="Arial"/>
                <a:sym typeface="Arial"/>
              </a:rPr>
              <a:t>: Refer to the </a:t>
            </a:r>
            <a:r>
              <a:rPr lang="en-US" sz="2000" b="0" i="0" u="sng" strike="noStrike" dirty="0">
                <a:solidFill>
                  <a:srgbClr val="374151"/>
                </a:solidFill>
                <a:latin typeface="Arial"/>
                <a:ea typeface="Arial"/>
                <a:cs typeface="Arial"/>
                <a:sym typeface="Arial"/>
                <a:hlinkClick r:id="rId16">
                  <a:extLst>
                    <a:ext uri="{A12FA001-AC4F-418D-AE19-62706E023703}">
                      <ahyp:hlinkClr xmlns:ahyp="http://schemas.microsoft.com/office/drawing/2018/hyperlinkcolor" val="tx"/>
                    </a:ext>
                  </a:extLst>
                </a:hlinkClick>
              </a:rPr>
              <a:t>SMART Methodology Manual 2.0</a:t>
            </a:r>
            <a:r>
              <a:rPr lang="en-US" sz="2000" b="0" i="0" dirty="0">
                <a:solidFill>
                  <a:srgbClr val="374151"/>
                </a:solidFill>
                <a:latin typeface="Arial"/>
                <a:ea typeface="Arial"/>
                <a:cs typeface="Arial"/>
                <a:sym typeface="Arial"/>
              </a:rPr>
              <a:t> for standardized monitoring and assessment.</a:t>
            </a:r>
            <a:endParaRPr dirty="0"/>
          </a:p>
          <a:p>
            <a:pPr marL="228600" lvl="0" indent="-228600" algn="l" rtl="0">
              <a:lnSpc>
                <a:spcPct val="100000"/>
              </a:lnSpc>
              <a:spcBef>
                <a:spcPts val="1000"/>
              </a:spcBef>
              <a:spcAft>
                <a:spcPts val="0"/>
              </a:spcAft>
              <a:buClr>
                <a:srgbClr val="374151"/>
              </a:buClr>
              <a:buSzPct val="100000"/>
              <a:buFont typeface="Calibri"/>
              <a:buAutoNum type="arabicPeriod"/>
            </a:pPr>
            <a:r>
              <a:rPr lang="en-US" sz="2000" b="1" i="0" dirty="0">
                <a:solidFill>
                  <a:srgbClr val="374151"/>
                </a:solidFill>
                <a:latin typeface="Arial"/>
                <a:ea typeface="Arial"/>
                <a:cs typeface="Arial"/>
                <a:sym typeface="Arial"/>
              </a:rPr>
              <a:t>Newborn Health Field Guide</a:t>
            </a:r>
            <a:r>
              <a:rPr lang="en-US" sz="2000" b="0" i="0" dirty="0">
                <a:solidFill>
                  <a:srgbClr val="374151"/>
                </a:solidFill>
                <a:latin typeface="Arial"/>
                <a:ea typeface="Arial"/>
                <a:cs typeface="Arial"/>
                <a:sym typeface="Arial"/>
              </a:rPr>
              <a:t>: Access the </a:t>
            </a:r>
            <a:r>
              <a:rPr lang="en-US" sz="2000" b="0" i="0" u="sng" strike="noStrike" dirty="0">
                <a:solidFill>
                  <a:srgbClr val="374151"/>
                </a:solidFill>
                <a:latin typeface="Arial"/>
                <a:ea typeface="Arial"/>
                <a:cs typeface="Arial"/>
                <a:sym typeface="Arial"/>
                <a:hlinkClick r:id="rId17">
                  <a:extLst>
                    <a:ext uri="{A12FA001-AC4F-418D-AE19-62706E023703}">
                      <ahyp:hlinkClr xmlns:ahyp="http://schemas.microsoft.com/office/drawing/2018/hyperlinkcolor" val="tx"/>
                    </a:ext>
                  </a:extLst>
                </a:hlinkClick>
              </a:rPr>
              <a:t>Newborn Health in Humanitarian Settings Field Guide</a:t>
            </a:r>
            <a:r>
              <a:rPr lang="en-US" sz="2000" b="0" i="0" dirty="0">
                <a:solidFill>
                  <a:srgbClr val="374151"/>
                </a:solidFill>
                <a:latin typeface="Arial"/>
                <a:ea typeface="Arial"/>
                <a:cs typeface="Arial"/>
                <a:sym typeface="Arial"/>
              </a:rPr>
              <a:t> for newborn assessment tools.</a:t>
            </a:r>
            <a:endParaRPr b="0" i="0" dirty="0">
              <a:solidFill>
                <a:srgbClr val="374151"/>
              </a:solidFill>
              <a:latin typeface="Arial"/>
              <a:ea typeface="Arial"/>
              <a:cs typeface="Arial"/>
              <a:sym typeface="Arial"/>
            </a:endParaRPr>
          </a:p>
        </p:txBody>
      </p:sp>
      <p:sp>
        <p:nvSpPr>
          <p:cNvPr id="1022" name="Google Shape;1022;p30"/>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31"/>
          <p:cNvSpPr txBox="1">
            <a:spLocks noGrp="1"/>
          </p:cNvSpPr>
          <p:nvPr>
            <p:ph type="ctrTitle"/>
          </p:nvPr>
        </p:nvSpPr>
        <p:spPr>
          <a:xfrm>
            <a:off x="457200" y="1828800"/>
            <a:ext cx="5638800" cy="1325499"/>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9ADE"/>
              </a:buClr>
              <a:buSzPts val="4800"/>
              <a:buFont typeface="Calibri"/>
              <a:buNone/>
            </a:pPr>
            <a:r>
              <a:rPr lang="en-US"/>
              <a:t>Thank you</a:t>
            </a:r>
            <a:endParaRPr/>
          </a:p>
        </p:txBody>
      </p:sp>
      <p:sp>
        <p:nvSpPr>
          <p:cNvPr id="1029" name="Google Shape;1029;p31"/>
          <p:cNvSpPr txBox="1">
            <a:spLocks noGrp="1"/>
          </p:cNvSpPr>
          <p:nvPr>
            <p:ph type="subTitle" idx="1"/>
          </p:nvPr>
        </p:nvSpPr>
        <p:spPr>
          <a:xfrm>
            <a:off x="457200" y="3429000"/>
            <a:ext cx="5638800" cy="165576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1"/>
              </a:buClr>
              <a:buSzPts val="1600"/>
              <a:buNone/>
            </a:pPr>
            <a:r>
              <a:rPr lang="en-US" sz="1600"/>
              <a:t>For more information, please contact:</a:t>
            </a:r>
            <a:br>
              <a:rPr lang="en-US" sz="1600"/>
            </a:br>
            <a:r>
              <a:rPr lang="en-US" sz="1600"/>
              <a:t>Khalid Siddeeg, Regional </a:t>
            </a:r>
            <a:r>
              <a:rPr lang="en-US"/>
              <a:t>Advisor EMRO, </a:t>
            </a:r>
            <a:r>
              <a:rPr lang="en-US" u="sng">
                <a:solidFill>
                  <a:schemeClr val="hlink"/>
                </a:solidFill>
                <a:hlinkClick r:id="rId3"/>
              </a:rPr>
              <a:t>siddeegk@who.int</a:t>
            </a:r>
            <a:r>
              <a:rPr lang="en-US"/>
              <a:t> </a:t>
            </a:r>
            <a:br>
              <a:rPr lang="en-US" sz="1600"/>
            </a:br>
            <a:r>
              <a:rPr lang="en-US" sz="1600"/>
              <a:t>Kim Beentjes, Technical Officer EMRO, </a:t>
            </a:r>
            <a:r>
              <a:rPr lang="en-US" sz="1600" u="sng">
                <a:solidFill>
                  <a:schemeClr val="hlink"/>
                </a:solidFill>
                <a:hlinkClick r:id="rId4"/>
              </a:rPr>
              <a:t>beentjesk@who.int</a:t>
            </a:r>
            <a:endParaRPr sz="1600"/>
          </a:p>
          <a:p>
            <a:pPr marL="0" lvl="0" indent="0" algn="l" rtl="0">
              <a:lnSpc>
                <a:spcPct val="100000"/>
              </a:lnSpc>
              <a:spcBef>
                <a:spcPts val="1000"/>
              </a:spcBef>
              <a:spcAft>
                <a:spcPts val="0"/>
              </a:spcAft>
              <a:buClr>
                <a:schemeClr val="lt1"/>
              </a:buClr>
              <a:buSzPts val="1600"/>
              <a:buNone/>
            </a:pP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600"/>
              </a:spcAft>
              <a:buClr>
                <a:srgbClr val="00205C"/>
              </a:buClr>
              <a:buSzPts val="900"/>
              <a:buFont typeface="Calibri"/>
              <a:buNone/>
            </a:pPr>
            <a:fld id="{00000000-1234-1234-1234-123412341234}" type="slidenum">
              <a:rPr lang="en-US"/>
              <a:t>4</a:t>
            </a:fld>
            <a:endParaRPr/>
          </a:p>
        </p:txBody>
      </p:sp>
      <p:pic>
        <p:nvPicPr>
          <p:cNvPr id="697" name="Google Shape;697;p4"/>
          <p:cNvPicPr preferRelativeResize="0"/>
          <p:nvPr/>
        </p:nvPicPr>
        <p:blipFill rotWithShape="1">
          <a:blip r:embed="rId3">
            <a:alphaModFix/>
          </a:blip>
          <a:srcRect t="26399"/>
          <a:stretch/>
        </p:blipFill>
        <p:spPr>
          <a:xfrm>
            <a:off x="812800" y="533286"/>
            <a:ext cx="5101988" cy="5389434"/>
          </a:xfrm>
          <a:prstGeom prst="rect">
            <a:avLst/>
          </a:prstGeom>
          <a:noFill/>
          <a:ln>
            <a:noFill/>
          </a:ln>
        </p:spPr>
      </p:pic>
      <p:pic>
        <p:nvPicPr>
          <p:cNvPr id="698" name="Google Shape;698;p4"/>
          <p:cNvPicPr preferRelativeResize="0"/>
          <p:nvPr/>
        </p:nvPicPr>
        <p:blipFill rotWithShape="1">
          <a:blip r:embed="rId4">
            <a:alphaModFix/>
          </a:blip>
          <a:srcRect/>
          <a:stretch/>
        </p:blipFill>
        <p:spPr>
          <a:xfrm>
            <a:off x="6153369" y="533286"/>
            <a:ext cx="5101987" cy="5195506"/>
          </a:xfrm>
          <a:prstGeom prst="rect">
            <a:avLst/>
          </a:prstGeom>
          <a:noFill/>
          <a:ln>
            <a:noFill/>
          </a:ln>
        </p:spPr>
      </p:pic>
      <p:sp>
        <p:nvSpPr>
          <p:cNvPr id="699" name="Google Shape;699;p4"/>
          <p:cNvSpPr/>
          <p:nvPr/>
        </p:nvSpPr>
        <p:spPr>
          <a:xfrm>
            <a:off x="648589" y="2641600"/>
            <a:ext cx="5385489" cy="1036548"/>
          </a:xfrm>
          <a:prstGeom prst="rect">
            <a:avLst/>
          </a:prstGeom>
          <a:noFill/>
          <a:ln w="57150" cap="flat" cmpd="sng">
            <a:solidFill>
              <a:srgbClr val="009AD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anim calcmode="lin" valueType="num">
                                      <p:cBhvr additive="base">
                                        <p:cTn id="7" dur="500"/>
                                        <p:tgtEl>
                                          <p:spTgt spid="6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5"/>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4000"/>
              <a:buFont typeface="Calibri"/>
              <a:buNone/>
            </a:pPr>
            <a:r>
              <a:rPr lang="en-US" sz="4000"/>
              <a:t>Assess and prioritize</a:t>
            </a:r>
            <a:endParaRPr/>
          </a:p>
        </p:txBody>
      </p:sp>
      <p:sp>
        <p:nvSpPr>
          <p:cNvPr id="705" name="Google Shape;705;p5"/>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Clr>
                <a:srgbClr val="00205C"/>
              </a:buClr>
              <a:buSzPts val="900"/>
              <a:buFont typeface="Calibri"/>
              <a:buNone/>
            </a:pPr>
            <a:fld id="{00000000-1234-1234-1234-123412341234}" type="slidenum">
              <a:rPr lang="en-US"/>
              <a:t>5</a:t>
            </a:fld>
            <a:endParaRPr/>
          </a:p>
        </p:txBody>
      </p:sp>
      <p:pic>
        <p:nvPicPr>
          <p:cNvPr id="706" name="Google Shape;706;p5"/>
          <p:cNvPicPr preferRelativeResize="0"/>
          <p:nvPr/>
        </p:nvPicPr>
        <p:blipFill rotWithShape="1">
          <a:blip r:embed="rId3">
            <a:alphaModFix/>
          </a:blip>
          <a:srcRect/>
          <a:stretch/>
        </p:blipFill>
        <p:spPr>
          <a:xfrm>
            <a:off x="457200" y="2136841"/>
            <a:ext cx="11430000" cy="258431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
          <p:cNvSpPr txBox="1">
            <a:spLocks noGrp="1"/>
          </p:cNvSpPr>
          <p:nvPr>
            <p:ph type="title"/>
          </p:nvPr>
        </p:nvSpPr>
        <p:spPr>
          <a:xfrm>
            <a:off x="457200" y="1846372"/>
            <a:ext cx="10577245" cy="2743200"/>
          </a:xfrm>
          <a:prstGeom prst="rect">
            <a:avLst/>
          </a:prstGeom>
          <a:noFill/>
          <a:ln>
            <a:noFill/>
          </a:ln>
        </p:spPr>
        <p:txBody>
          <a:bodyPr spcFirstLastPara="1" wrap="square" lIns="0" tIns="0" rIns="0" bIns="0" anchor="t" anchorCtr="0">
            <a:normAutofit/>
          </a:bodyPr>
          <a:lstStyle/>
          <a:p>
            <a:pPr marL="228600" lvl="0" indent="-228600" algn="l" rtl="0">
              <a:lnSpc>
                <a:spcPct val="90000"/>
              </a:lnSpc>
              <a:spcBef>
                <a:spcPts val="0"/>
              </a:spcBef>
              <a:spcAft>
                <a:spcPts val="0"/>
              </a:spcAft>
              <a:buClr>
                <a:srgbClr val="009ADE"/>
              </a:buClr>
              <a:buSzPts val="4000"/>
              <a:buFont typeface="Calibri"/>
              <a:buNone/>
            </a:pPr>
            <a:r>
              <a:rPr lang="en-US"/>
              <a:t>1. Include child and adolescent health in initial health assessment</a:t>
            </a:r>
            <a:endParaRPr/>
          </a:p>
        </p:txBody>
      </p:sp>
      <p:sp>
        <p:nvSpPr>
          <p:cNvPr id="712" name="Google Shape;712;p6"/>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7"/>
          <p:cNvSpPr txBox="1">
            <a:spLocks noGrp="1"/>
          </p:cNvSpPr>
          <p:nvPr>
            <p:ph type="title"/>
          </p:nvPr>
        </p:nvSpPr>
        <p:spPr>
          <a:xfrm>
            <a:off x="460435" y="685800"/>
            <a:ext cx="3680050" cy="8397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2400"/>
              <a:buFont typeface="Calibri"/>
              <a:buNone/>
            </a:pPr>
            <a:r>
              <a:rPr lang="en-US"/>
              <a:t>Humanitarian program cycle</a:t>
            </a:r>
            <a:endParaRPr/>
          </a:p>
        </p:txBody>
      </p:sp>
      <p:sp>
        <p:nvSpPr>
          <p:cNvPr id="719" name="Google Shape;719;p7"/>
          <p:cNvSpPr txBox="1">
            <a:spLocks noGrp="1"/>
          </p:cNvSpPr>
          <p:nvPr>
            <p:ph type="body" idx="2"/>
          </p:nvPr>
        </p:nvSpPr>
        <p:spPr>
          <a:xfrm>
            <a:off x="457200" y="1450109"/>
            <a:ext cx="3335388" cy="4330924"/>
          </a:xfrm>
          <a:prstGeom prst="rect">
            <a:avLst/>
          </a:prstGeom>
          <a:noFill/>
          <a:ln>
            <a:noFill/>
          </a:ln>
        </p:spPr>
        <p:txBody>
          <a:bodyPr spcFirstLastPara="1" wrap="square" lIns="0" tIns="0" rIns="0" bIns="0" anchor="t" anchorCtr="0">
            <a:normAutofit/>
          </a:bodyPr>
          <a:lstStyle/>
          <a:p>
            <a:pPr marL="285750" lvl="0" indent="-285750" algn="l" rtl="0">
              <a:lnSpc>
                <a:spcPct val="100000"/>
              </a:lnSpc>
              <a:spcBef>
                <a:spcPts val="0"/>
              </a:spcBef>
              <a:spcAft>
                <a:spcPts val="0"/>
              </a:spcAft>
              <a:buClr>
                <a:schemeClr val="dk1"/>
              </a:buClr>
              <a:buSzPts val="1800"/>
              <a:buFont typeface="Arial"/>
              <a:buChar char="•"/>
            </a:pPr>
            <a:r>
              <a:rPr lang="en-US" sz="1800"/>
              <a:t>Humanitarian emergencies are </a:t>
            </a:r>
            <a:r>
              <a:rPr lang="en-US" sz="1800" b="1"/>
              <a:t>complex and chaotic</a:t>
            </a:r>
            <a:endParaRPr/>
          </a:p>
          <a:p>
            <a:pPr marL="285750" lvl="0" indent="-285750" algn="l" rtl="0">
              <a:lnSpc>
                <a:spcPct val="100000"/>
              </a:lnSpc>
              <a:spcBef>
                <a:spcPts val="0"/>
              </a:spcBef>
              <a:spcAft>
                <a:spcPts val="0"/>
              </a:spcAft>
              <a:buClr>
                <a:schemeClr val="dk1"/>
              </a:buClr>
              <a:buSzPts val="1800"/>
              <a:buFont typeface="Arial"/>
              <a:buChar char="•"/>
            </a:pPr>
            <a:r>
              <a:rPr lang="en-US" sz="1800"/>
              <a:t>Key agencies should initiate a </a:t>
            </a:r>
            <a:r>
              <a:rPr lang="en-US" sz="1800" b="1"/>
              <a:t>coordinated needs assessment </a:t>
            </a:r>
            <a:r>
              <a:rPr lang="en-US" sz="1800"/>
              <a:t>at the start of a humanitarian emergency, including:</a:t>
            </a:r>
            <a:endParaRPr/>
          </a:p>
          <a:p>
            <a:pPr marL="742950" lvl="1" indent="-285750" algn="l" rtl="0">
              <a:lnSpc>
                <a:spcPct val="100000"/>
              </a:lnSpc>
              <a:spcBef>
                <a:spcPts val="500"/>
              </a:spcBef>
              <a:spcAft>
                <a:spcPts val="0"/>
              </a:spcAft>
              <a:buClr>
                <a:schemeClr val="dk1"/>
              </a:buClr>
              <a:buSzPts val="1800"/>
              <a:buFont typeface="Arial"/>
              <a:buChar char="•"/>
            </a:pPr>
            <a:r>
              <a:rPr lang="en-US" sz="1800" b="1"/>
              <a:t>Assess how the situation may evolve</a:t>
            </a:r>
            <a:endParaRPr/>
          </a:p>
          <a:p>
            <a:pPr marL="742950" lvl="1" indent="-285750" algn="l" rtl="0">
              <a:lnSpc>
                <a:spcPct val="100000"/>
              </a:lnSpc>
              <a:spcBef>
                <a:spcPts val="500"/>
              </a:spcBef>
              <a:spcAft>
                <a:spcPts val="0"/>
              </a:spcAft>
              <a:buClr>
                <a:schemeClr val="dk1"/>
              </a:buClr>
              <a:buSzPts val="1800"/>
              <a:buFont typeface="Arial"/>
              <a:buChar char="•"/>
            </a:pPr>
            <a:r>
              <a:rPr lang="en-US" sz="1800" b="1"/>
              <a:t>Identify gaps in response</a:t>
            </a:r>
            <a:endParaRPr/>
          </a:p>
          <a:p>
            <a:pPr marL="742950" lvl="1" indent="-285750" algn="l" rtl="0">
              <a:lnSpc>
                <a:spcPct val="100000"/>
              </a:lnSpc>
              <a:spcBef>
                <a:spcPts val="500"/>
              </a:spcBef>
              <a:spcAft>
                <a:spcPts val="0"/>
              </a:spcAft>
              <a:buClr>
                <a:schemeClr val="dk1"/>
              </a:buClr>
              <a:buSzPts val="1800"/>
              <a:buFont typeface="Arial"/>
              <a:buChar char="•"/>
            </a:pPr>
            <a:r>
              <a:rPr lang="en-US" sz="1800" b="1"/>
              <a:t>Assess operational constraints</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720" name="Google Shape;720;p7"/>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7</a:t>
            </a:fld>
            <a:endParaRPr/>
          </a:p>
        </p:txBody>
      </p:sp>
      <p:pic>
        <p:nvPicPr>
          <p:cNvPr id="721" name="Google Shape;721;p7"/>
          <p:cNvPicPr preferRelativeResize="0"/>
          <p:nvPr/>
        </p:nvPicPr>
        <p:blipFill rotWithShape="1">
          <a:blip r:embed="rId3">
            <a:alphaModFix/>
          </a:blip>
          <a:srcRect l="2083" t="5959" r="12981" b="8361"/>
          <a:stretch/>
        </p:blipFill>
        <p:spPr>
          <a:xfrm>
            <a:off x="4247309" y="993102"/>
            <a:ext cx="7484256" cy="48717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8"/>
          <p:cNvSpPr txBox="1">
            <a:spLocks noGrp="1"/>
          </p:cNvSpPr>
          <p:nvPr>
            <p:ph type="title"/>
          </p:nvPr>
        </p:nvSpPr>
        <p:spPr>
          <a:xfrm>
            <a:off x="457200" y="685800"/>
            <a:ext cx="3657600" cy="8571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2400"/>
              <a:buFont typeface="Calibri"/>
              <a:buNone/>
            </a:pPr>
            <a:r>
              <a:rPr lang="en-US"/>
              <a:t>Components of a needs assessment</a:t>
            </a:r>
            <a:endParaRPr/>
          </a:p>
        </p:txBody>
      </p:sp>
      <p:pic>
        <p:nvPicPr>
          <p:cNvPr id="728" name="Google Shape;728;p8" descr="A diagram of a crisis&#10;&#10;Description automatically generated with medium confidence"/>
          <p:cNvPicPr preferRelativeResize="0"/>
          <p:nvPr/>
        </p:nvPicPr>
        <p:blipFill rotWithShape="1">
          <a:blip r:embed="rId3">
            <a:alphaModFix/>
          </a:blip>
          <a:srcRect/>
          <a:stretch/>
        </p:blipFill>
        <p:spPr>
          <a:xfrm>
            <a:off x="4267200" y="635508"/>
            <a:ext cx="7924800" cy="5586983"/>
          </a:xfrm>
          <a:prstGeom prst="rect">
            <a:avLst/>
          </a:prstGeom>
          <a:noFill/>
          <a:ln>
            <a:noFill/>
          </a:ln>
        </p:spPr>
      </p:pic>
      <p:sp>
        <p:nvSpPr>
          <p:cNvPr id="729" name="Google Shape;729;p8"/>
          <p:cNvSpPr txBox="1">
            <a:spLocks noGrp="1"/>
          </p:cNvSpPr>
          <p:nvPr>
            <p:ph type="body" idx="1"/>
          </p:nvPr>
        </p:nvSpPr>
        <p:spPr>
          <a:xfrm>
            <a:off x="457200" y="1828800"/>
            <a:ext cx="3810000" cy="3881100"/>
          </a:xfrm>
          <a:prstGeom prst="rect">
            <a:avLst/>
          </a:prstGeom>
          <a:noFill/>
          <a:ln>
            <a:noFill/>
          </a:ln>
        </p:spPr>
        <p:txBody>
          <a:bodyPr spcFirstLastPara="1" wrap="square" lIns="0" tIns="0" rIns="0" bIns="0" anchor="t" anchorCtr="0">
            <a:normAutofit/>
          </a:bodyPr>
          <a:lstStyle/>
          <a:p>
            <a:pPr marL="285750" lvl="0" indent="-285750" algn="l" rtl="0">
              <a:lnSpc>
                <a:spcPct val="100000"/>
              </a:lnSpc>
              <a:spcBef>
                <a:spcPts val="0"/>
              </a:spcBef>
              <a:spcAft>
                <a:spcPts val="0"/>
              </a:spcAft>
              <a:buClr>
                <a:schemeClr val="dk1"/>
              </a:buClr>
              <a:buSzPts val="1800"/>
              <a:buFont typeface="Arial"/>
              <a:buChar char="•"/>
            </a:pPr>
            <a:r>
              <a:rPr lang="en-US" sz="1800" b="1"/>
              <a:t>Careful, coordinated assessment </a:t>
            </a:r>
            <a:r>
              <a:rPr lang="en-US" sz="1800"/>
              <a:t>of the situation and ongoing </a:t>
            </a:r>
            <a:r>
              <a:rPr lang="en-US" sz="1800" b="1"/>
              <a:t>monitoring of the response and changing needs </a:t>
            </a:r>
            <a:r>
              <a:rPr lang="en-US" sz="1800"/>
              <a:t>is critical to effective humanitarian action  </a:t>
            </a:r>
            <a:endParaRPr sz="1800"/>
          </a:p>
          <a:p>
            <a:pPr marL="285750" lvl="0" indent="-285750" algn="l" rtl="0">
              <a:lnSpc>
                <a:spcPct val="100000"/>
              </a:lnSpc>
              <a:spcBef>
                <a:spcPts val="1600"/>
              </a:spcBef>
              <a:spcAft>
                <a:spcPts val="0"/>
              </a:spcAft>
              <a:buClr>
                <a:schemeClr val="dk1"/>
              </a:buClr>
              <a:buSzPts val="1800"/>
              <a:buFont typeface="Arial"/>
              <a:buChar char="•"/>
            </a:pPr>
            <a:r>
              <a:rPr lang="en-US" sz="1800"/>
              <a:t>Needs assessment should consider:</a:t>
            </a:r>
            <a:endParaRPr/>
          </a:p>
          <a:p>
            <a:pPr marL="742950" lvl="1" indent="-285750" algn="l" rtl="0">
              <a:lnSpc>
                <a:spcPct val="100000"/>
              </a:lnSpc>
              <a:spcBef>
                <a:spcPts val="500"/>
              </a:spcBef>
              <a:spcAft>
                <a:spcPts val="0"/>
              </a:spcAft>
              <a:buClr>
                <a:schemeClr val="dk1"/>
              </a:buClr>
              <a:buSzPts val="1800"/>
              <a:buFont typeface="Calibri"/>
              <a:buChar char="-"/>
            </a:pPr>
            <a:r>
              <a:rPr lang="en-US" sz="1800" b="1"/>
              <a:t>Crisis impact</a:t>
            </a:r>
            <a:endParaRPr sz="1800" b="1"/>
          </a:p>
          <a:p>
            <a:pPr marL="914400" lvl="2" indent="0" algn="l" rtl="0">
              <a:lnSpc>
                <a:spcPct val="100000"/>
              </a:lnSpc>
              <a:spcBef>
                <a:spcPts val="500"/>
              </a:spcBef>
              <a:spcAft>
                <a:spcPts val="0"/>
              </a:spcAft>
              <a:buSzPts val="1800"/>
              <a:buNone/>
            </a:pPr>
            <a:r>
              <a:rPr lang="en-US" sz="1800"/>
              <a:t>Scope and scale crisis</a:t>
            </a:r>
            <a:endParaRPr sz="1800"/>
          </a:p>
          <a:p>
            <a:pPr marL="914400" lvl="2" indent="0" algn="l" rtl="0">
              <a:lnSpc>
                <a:spcPct val="100000"/>
              </a:lnSpc>
              <a:spcBef>
                <a:spcPts val="500"/>
              </a:spcBef>
              <a:spcAft>
                <a:spcPts val="0"/>
              </a:spcAft>
              <a:buSzPts val="1800"/>
              <a:buNone/>
            </a:pPr>
            <a:r>
              <a:rPr lang="en-US" sz="1800"/>
              <a:t>Conditions affected population</a:t>
            </a:r>
            <a:endParaRPr sz="1800"/>
          </a:p>
          <a:p>
            <a:pPr marL="742950" lvl="1" indent="-285750" algn="l" rtl="0">
              <a:lnSpc>
                <a:spcPct val="100000"/>
              </a:lnSpc>
              <a:spcBef>
                <a:spcPts val="500"/>
              </a:spcBef>
              <a:spcAft>
                <a:spcPts val="0"/>
              </a:spcAft>
              <a:buClr>
                <a:schemeClr val="dk1"/>
              </a:buClr>
              <a:buSzPts val="1800"/>
              <a:buFont typeface="Calibri"/>
              <a:buChar char="-"/>
            </a:pPr>
            <a:r>
              <a:rPr lang="en-US" sz="1800" b="1"/>
              <a:t>Operational environment</a:t>
            </a:r>
            <a:endParaRPr sz="1800" b="1"/>
          </a:p>
          <a:p>
            <a:pPr marL="914400" lvl="2" indent="0" algn="l" rtl="0">
              <a:lnSpc>
                <a:spcPct val="100000"/>
              </a:lnSpc>
              <a:spcBef>
                <a:spcPts val="500"/>
              </a:spcBef>
              <a:spcAft>
                <a:spcPts val="0"/>
              </a:spcAft>
              <a:buSzPts val="1800"/>
              <a:buNone/>
            </a:pPr>
            <a:r>
              <a:rPr lang="en-US" sz="1800"/>
              <a:t>Capacities and response</a:t>
            </a:r>
            <a:endParaRPr sz="1800"/>
          </a:p>
          <a:p>
            <a:pPr marL="914400" lvl="2" indent="0" algn="l" rtl="0">
              <a:lnSpc>
                <a:spcPct val="100000"/>
              </a:lnSpc>
              <a:spcBef>
                <a:spcPts val="500"/>
              </a:spcBef>
              <a:spcAft>
                <a:spcPts val="0"/>
              </a:spcAft>
              <a:buSzPts val="1800"/>
              <a:buNone/>
            </a:pPr>
            <a:r>
              <a:rPr lang="en-US" sz="1800"/>
              <a:t>Humanitarian access</a:t>
            </a:r>
            <a:endParaRPr sz="1800"/>
          </a:p>
        </p:txBody>
      </p:sp>
      <p:sp>
        <p:nvSpPr>
          <p:cNvPr id="730" name="Google Shape;730;p8"/>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rm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
          <p:cNvSpPr txBox="1">
            <a:spLocks noGrp="1"/>
          </p:cNvSpPr>
          <p:nvPr>
            <p:ph type="title"/>
          </p:nvPr>
        </p:nvSpPr>
        <p:spPr>
          <a:xfrm>
            <a:off x="457200" y="685800"/>
            <a:ext cx="11277600" cy="1004888"/>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5C"/>
              </a:buClr>
              <a:buSzPts val="3200"/>
              <a:buFont typeface="Calibri"/>
              <a:buNone/>
            </a:pPr>
            <a:r>
              <a:rPr lang="en-US"/>
              <a:t>Ten principles for conducting needs assessments </a:t>
            </a:r>
            <a:endParaRPr/>
          </a:p>
        </p:txBody>
      </p:sp>
      <p:sp>
        <p:nvSpPr>
          <p:cNvPr id="737" name="Google Shape;737;p9"/>
          <p:cNvSpPr txBox="1">
            <a:spLocks noGrp="1"/>
          </p:cNvSpPr>
          <p:nvPr>
            <p:ph type="body" idx="1"/>
          </p:nvPr>
        </p:nvSpPr>
        <p:spPr>
          <a:xfrm>
            <a:off x="457200" y="1825625"/>
            <a:ext cx="11277600" cy="3884295"/>
          </a:xfrm>
          <a:prstGeom prst="rect">
            <a:avLst/>
          </a:prstGeom>
          <a:noFill/>
          <a:ln>
            <a:noFill/>
          </a:ln>
        </p:spPr>
        <p:txBody>
          <a:bodyPr spcFirstLastPara="1" wrap="square" lIns="0" tIns="0" rIns="0" bIns="0" anchor="t" anchorCtr="0">
            <a:normAutofit lnSpcReduction="10000"/>
          </a:bodyPr>
          <a:lstStyle/>
          <a:p>
            <a:pPr marL="228600" lvl="0" indent="-228600" algn="l" rtl="0">
              <a:lnSpc>
                <a:spcPct val="100000"/>
              </a:lnSpc>
              <a:spcBef>
                <a:spcPts val="0"/>
              </a:spcBef>
              <a:spcAft>
                <a:spcPts val="0"/>
              </a:spcAft>
              <a:buClr>
                <a:schemeClr val="dk1"/>
              </a:buClr>
              <a:buSzPts val="1600"/>
              <a:buFont typeface="Calibri"/>
              <a:buAutoNum type="arabicPeriod"/>
            </a:pPr>
            <a:r>
              <a:rPr lang="en-US" sz="1600" b="1" i="0" dirty="0">
                <a:latin typeface="Arial"/>
                <a:ea typeface="Arial"/>
                <a:cs typeface="Arial"/>
                <a:sym typeface="Arial"/>
              </a:rPr>
              <a:t>National leadership</a:t>
            </a:r>
            <a:r>
              <a:rPr lang="en-US" sz="1600" b="0" i="0" dirty="0">
                <a:latin typeface="Arial"/>
                <a:ea typeface="Arial"/>
                <a:cs typeface="Arial"/>
                <a:sym typeface="Arial"/>
              </a:rPr>
              <a:t>: Promote national and local government leadership in assessments for ownership</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Preparedness planning</a:t>
            </a:r>
            <a:r>
              <a:rPr lang="en-US" sz="1600" b="0" i="0" dirty="0">
                <a:latin typeface="Arial"/>
                <a:ea typeface="Arial"/>
                <a:cs typeface="Arial"/>
                <a:sym typeface="Arial"/>
              </a:rPr>
              <a:t>: Incorporate assessments into emergency preparedness plans</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Data utilization</a:t>
            </a:r>
            <a:r>
              <a:rPr lang="en-US" sz="1600" b="0" i="0" dirty="0">
                <a:latin typeface="Arial"/>
                <a:ea typeface="Arial"/>
                <a:cs typeface="Arial"/>
                <a:sym typeface="Arial"/>
              </a:rPr>
              <a:t>: Build assessments on existing CAH data, e.g. national demographic surveys and prior emergency response reports</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Alignment with monitoring</a:t>
            </a:r>
            <a:r>
              <a:rPr lang="en-US" sz="1600" b="0" i="0" dirty="0">
                <a:latin typeface="Arial"/>
                <a:ea typeface="Arial"/>
                <a:cs typeface="Arial"/>
                <a:sym typeface="Arial"/>
              </a:rPr>
              <a:t>: Ensure a link between assessments and ongoing monitoring efforts</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Data </a:t>
            </a:r>
            <a:r>
              <a:rPr lang="en-US" sz="1600" b="1" dirty="0">
                <a:latin typeface="Arial"/>
                <a:ea typeface="Arial"/>
                <a:cs typeface="Arial"/>
                <a:sym typeface="Arial"/>
              </a:rPr>
              <a:t>r</a:t>
            </a:r>
            <a:r>
              <a:rPr lang="en-US" sz="1600" b="1" i="0" dirty="0">
                <a:latin typeface="Arial"/>
                <a:ea typeface="Arial"/>
                <a:cs typeface="Arial"/>
                <a:sym typeface="Arial"/>
              </a:rPr>
              <a:t>elevance</a:t>
            </a:r>
            <a:r>
              <a:rPr lang="en-US" sz="1600" b="0" i="0" dirty="0">
                <a:latin typeface="Arial"/>
                <a:ea typeface="Arial"/>
                <a:cs typeface="Arial"/>
                <a:sym typeface="Arial"/>
              </a:rPr>
              <a:t>: Collect data directly relevant to decision-making</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Inclusive approach</a:t>
            </a:r>
            <a:r>
              <a:rPr lang="en-US" sz="1600" b="0" i="0" dirty="0">
                <a:latin typeface="Arial"/>
                <a:ea typeface="Arial"/>
                <a:cs typeface="Arial"/>
                <a:sym typeface="Arial"/>
              </a:rPr>
              <a:t>: Involve all stakeholders, utilizing technology, including social media, to engage with young people</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At-risk groups</a:t>
            </a:r>
            <a:r>
              <a:rPr lang="en-US" sz="1600" b="0" i="0" dirty="0">
                <a:latin typeface="Arial"/>
                <a:ea typeface="Arial"/>
                <a:cs typeface="Arial"/>
                <a:sym typeface="Arial"/>
              </a:rPr>
              <a:t>: Address priority needs and groups, such as gender, age, disability, unaccompanied minors, and ethnic minorities</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Information management</a:t>
            </a:r>
            <a:r>
              <a:rPr lang="en-US" sz="1600" b="0" i="0" dirty="0">
                <a:latin typeface="Arial"/>
                <a:ea typeface="Arial"/>
                <a:cs typeface="Arial"/>
                <a:sym typeface="Arial"/>
              </a:rPr>
              <a:t>: Implement effective information management strategies</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Context analysis</a:t>
            </a:r>
            <a:r>
              <a:rPr lang="en-US" sz="1600" b="0" i="0" dirty="0">
                <a:latin typeface="Arial"/>
                <a:ea typeface="Arial"/>
                <a:cs typeface="Arial"/>
                <a:sym typeface="Arial"/>
              </a:rPr>
              <a:t>: Include an analysis of the overall context</a:t>
            </a:r>
            <a:endParaRPr dirty="0"/>
          </a:p>
          <a:p>
            <a:pPr marL="228600" lvl="0" indent="-228600" algn="l" rtl="0">
              <a:lnSpc>
                <a:spcPct val="100000"/>
              </a:lnSpc>
              <a:spcBef>
                <a:spcPts val="1000"/>
              </a:spcBef>
              <a:spcAft>
                <a:spcPts val="0"/>
              </a:spcAft>
              <a:buClr>
                <a:schemeClr val="dk1"/>
              </a:buClr>
              <a:buSzPts val="1600"/>
              <a:buFont typeface="Calibri"/>
              <a:buAutoNum type="arabicPeriod"/>
            </a:pPr>
            <a:r>
              <a:rPr lang="en-US" sz="1600" b="1" i="0" dirty="0">
                <a:latin typeface="Arial"/>
                <a:ea typeface="Arial"/>
                <a:cs typeface="Arial"/>
                <a:sym typeface="Arial"/>
              </a:rPr>
              <a:t>Long-</a:t>
            </a:r>
            <a:r>
              <a:rPr lang="en-US" sz="1600" b="1" dirty="0">
                <a:latin typeface="Arial"/>
                <a:ea typeface="Arial"/>
                <a:cs typeface="Arial"/>
                <a:sym typeface="Arial"/>
              </a:rPr>
              <a:t>t</a:t>
            </a:r>
            <a:r>
              <a:rPr lang="en-US" sz="1600" b="1" i="0" dirty="0">
                <a:latin typeface="Arial"/>
                <a:ea typeface="Arial"/>
                <a:cs typeface="Arial"/>
                <a:sym typeface="Arial"/>
              </a:rPr>
              <a:t>erm </a:t>
            </a:r>
            <a:r>
              <a:rPr lang="en-US" sz="1600" b="1" dirty="0">
                <a:latin typeface="Arial"/>
                <a:ea typeface="Arial"/>
                <a:cs typeface="Arial"/>
                <a:sym typeface="Arial"/>
              </a:rPr>
              <a:t>p</a:t>
            </a:r>
            <a:r>
              <a:rPr lang="en-US" sz="1600" b="1" i="0" dirty="0">
                <a:latin typeface="Arial"/>
                <a:ea typeface="Arial"/>
                <a:cs typeface="Arial"/>
                <a:sym typeface="Arial"/>
              </a:rPr>
              <a:t>erspective</a:t>
            </a:r>
            <a:r>
              <a:rPr lang="en-US" sz="1600" b="0" i="0" dirty="0">
                <a:latin typeface="Arial"/>
                <a:ea typeface="Arial"/>
                <a:cs typeface="Arial"/>
                <a:sym typeface="Arial"/>
              </a:rPr>
              <a:t>: Conduct assessments with an eye toward future recovery and development activities</a:t>
            </a:r>
            <a:endParaRPr dirty="0"/>
          </a:p>
          <a:p>
            <a:pPr marL="228600" lvl="0" indent="-139700" algn="l" rtl="0">
              <a:lnSpc>
                <a:spcPct val="100000"/>
              </a:lnSpc>
              <a:spcBef>
                <a:spcPts val="1000"/>
              </a:spcBef>
              <a:spcAft>
                <a:spcPts val="0"/>
              </a:spcAft>
              <a:buClr>
                <a:schemeClr val="dk1"/>
              </a:buClr>
              <a:buSzPts val="1400"/>
              <a:buNone/>
            </a:pPr>
            <a:endParaRPr dirty="0"/>
          </a:p>
        </p:txBody>
      </p:sp>
      <p:sp>
        <p:nvSpPr>
          <p:cNvPr id="738" name="Google Shape;738;p9"/>
          <p:cNvSpPr txBox="1">
            <a:spLocks noGrp="1"/>
          </p:cNvSpPr>
          <p:nvPr>
            <p:ph type="sldNum" idx="12"/>
          </p:nvPr>
        </p:nvSpPr>
        <p:spPr>
          <a:xfrm>
            <a:off x="11354764" y="6397384"/>
            <a:ext cx="380035" cy="320675"/>
          </a:xfrm>
          <a:prstGeom prst="rect">
            <a:avLst/>
          </a:prstGeom>
          <a:noFill/>
          <a:ln>
            <a:noFill/>
          </a:ln>
        </p:spPr>
        <p:txBody>
          <a:bodyPr spcFirstLastPara="1" wrap="square" lIns="0" tIns="0" rIns="0" bIns="0" anchor="t"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WHO_palette">
      <a:dk1>
        <a:srgbClr val="000000"/>
      </a:dk1>
      <a:lt1>
        <a:srgbClr val="FFFFFF"/>
      </a:lt1>
      <a:dk2>
        <a:srgbClr val="00205C"/>
      </a:dk2>
      <a:lt2>
        <a:srgbClr val="E7E6E6"/>
      </a:lt2>
      <a:accent1>
        <a:srgbClr val="0099DD"/>
      </a:accent1>
      <a:accent2>
        <a:srgbClr val="F16829"/>
      </a:accent2>
      <a:accent3>
        <a:srgbClr val="F3A81C"/>
      </a:accent3>
      <a:accent4>
        <a:srgbClr val="A6228C"/>
      </a:accent4>
      <a:accent5>
        <a:srgbClr val="5B2C86"/>
      </a:accent5>
      <a:accent6>
        <a:srgbClr val="80BC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2788</Words>
  <Application>Microsoft Office PowerPoint</Application>
  <PresentationFormat>Widescreen</PresentationFormat>
  <Paragraphs>263</Paragraphs>
  <Slides>31</Slides>
  <Notes>31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31</vt:i4>
      </vt:variant>
    </vt:vector>
  </HeadingPairs>
  <TitlesOfParts>
    <vt:vector size="36" baseType="lpstr">
      <vt:lpstr>Arial</vt:lpstr>
      <vt:lpstr>Calibri</vt:lpstr>
      <vt:lpstr>Corbel</vt:lpstr>
      <vt:lpstr>Office Theme</vt:lpstr>
      <vt:lpstr>Office Theme</vt:lpstr>
      <vt:lpstr>PowerPoint Presentation</vt:lpstr>
      <vt:lpstr>Child and adolescent health in humanitarian settings: operational guide</vt:lpstr>
      <vt:lpstr>PowerPoint Presentation</vt:lpstr>
      <vt:lpstr>PowerPoint Presentation</vt:lpstr>
      <vt:lpstr>Assess and prioritize</vt:lpstr>
      <vt:lpstr>1. Include child and adolescent health in initial health assessment</vt:lpstr>
      <vt:lpstr>Humanitarian program cycle</vt:lpstr>
      <vt:lpstr>Components of a needs assessment</vt:lpstr>
      <vt:lpstr>Ten principles for conducting needs assessments </vt:lpstr>
      <vt:lpstr>Coordinated assessment and phases in humanitarian crisis IASC operational guidance</vt:lpstr>
      <vt:lpstr>Role of the RMNCAH/CAH working group and individual agencies in the assessment stage </vt:lpstr>
      <vt:lpstr>Specific CAH vulnerabilities and risks</vt:lpstr>
      <vt:lpstr>Issues to consider for children at risk</vt:lpstr>
      <vt:lpstr>Common data collection tools for humanitarian emergencies</vt:lpstr>
      <vt:lpstr>Key actions – needs assessment (1/2)</vt:lpstr>
      <vt:lpstr>Key actions – needs assessment (2/2)</vt:lpstr>
      <vt:lpstr>Key indicator – needs assessment</vt:lpstr>
      <vt:lpstr>2. Assess existing resources and capacity</vt:lpstr>
      <vt:lpstr>Rapid assessment of health needs and response capacity</vt:lpstr>
      <vt:lpstr>Key actions – health service assessment (1/2)</vt:lpstr>
      <vt:lpstr>Key actions – health service assessment (2/2)</vt:lpstr>
      <vt:lpstr>Key indicators – health service assessment</vt:lpstr>
      <vt:lpstr>Elements of a service map</vt:lpstr>
      <vt:lpstr>3. Prioritize child and adolescent health interventions</vt:lpstr>
      <vt:lpstr>Health needs and prioritization of actions for humanitarian responders</vt:lpstr>
      <vt:lpstr>Key actions – prioritization (1/2) </vt:lpstr>
      <vt:lpstr>Key actions – prioritization (2/2)</vt:lpstr>
      <vt:lpstr>Key indicator – prioritization</vt:lpstr>
      <vt:lpstr>Resources – Assess and prioritize</vt:lpstr>
      <vt:lpstr>Tools – Assess and prioritize</vt:lpstr>
      <vt:lpstr>Thank you</vt:lpstr>
    </vt:vector>
  </TitlesOfParts>
  <Company>WHO EMRO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Assess and prioritize - Khalid Siddeeg, Kim Beentjes</dc:title>
  <dc:creator>Khalid Siddeeg, Kim Beentjes</dc:creator>
  <cp:lastModifiedBy>Aldo Campana</cp:lastModifiedBy>
  <cp:revision>7</cp:revision>
  <dcterms:created xsi:type="dcterms:W3CDTF">2022-05-27T09:31:14Z</dcterms:created>
  <dcterms:modified xsi:type="dcterms:W3CDTF">2024-02-03T08:21:31Z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0x010100BA2826EC92EDDA4C8C7A1A2E66ACE7EF</vt:lpwstr>
  </property>
</Properties>
</file>