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fUvLe5tB2g08+Cj9qkyZd6qy3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ris.who.int/bitstream/handle/10665/365730/9789240063587-eng.pdf?sequence=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dn.who.int/media/docs/default-source/documents/emergencies/ewars-presentation.pdf?sfvrsn=9bf14b42_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ho.int/initiatives/heram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herams.or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who.int/iris/handle/10665/3512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urturing-care.org/nurturing-care-in-humanitarian-setting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pherestandards.org/handbook/edi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b8b396492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b8b3964924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Minimum Standards for Education. Preparedness, Response, Recovery. New York: Inter-Agency Network for Education in Emergencies; 2010 (https://www.right-to-education.org/sites/right-to-education.org/files/resourceattachments/INEE_Minimum_Standards_2010.pdf).</a:t>
            </a:r>
            <a:endParaRPr/>
          </a:p>
          <a:p>
            <a:pPr marL="0" lvl="0" indent="0" algn="l" rtl="0">
              <a:spcBef>
                <a:spcPts val="0"/>
              </a:spcBef>
              <a:spcAft>
                <a:spcPts val="0"/>
              </a:spcAft>
              <a:buNone/>
            </a:pPr>
            <a:endParaRPr/>
          </a:p>
        </p:txBody>
      </p:sp>
      <p:sp>
        <p:nvSpPr>
          <p:cNvPr id="419" name="Google Shape;419;g2b8b3964924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ba4036dc2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ba4036dc2f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Minimum Standards for Education. Preparedness, Response, Recovery. New York: Inter-Agency Network for Education in Emergencies; 2010 (https://www.right-to-education.org/sites/right-to-education.org/files/resourceattachments/INEE_Minimum_Standards_2010.pdf).</a:t>
            </a:r>
            <a:endParaRPr/>
          </a:p>
          <a:p>
            <a:pPr marL="0" lvl="0" indent="0" algn="l" rtl="0">
              <a:spcBef>
                <a:spcPts val="0"/>
              </a:spcBef>
              <a:spcAft>
                <a:spcPts val="0"/>
              </a:spcAft>
              <a:buNone/>
            </a:pPr>
            <a:endParaRPr/>
          </a:p>
        </p:txBody>
      </p:sp>
      <p:sp>
        <p:nvSpPr>
          <p:cNvPr id="429" name="Google Shape;429;g2ba4036dc2f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Sphere Health Standards</a:t>
            </a:r>
            <a:endParaRPr/>
          </a:p>
        </p:txBody>
      </p:sp>
      <p:sp>
        <p:nvSpPr>
          <p:cNvPr id="440" name="Google Shape;4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https://www.who.int/emergencies/surveillance/early-warning-alert-and-response-system-ewars </a:t>
            </a:r>
            <a:endParaRPr/>
          </a:p>
        </p:txBody>
      </p:sp>
      <p:sp>
        <p:nvSpPr>
          <p:cNvPr id="492" name="Google Shape;4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b8b396492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b8b396492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https://iris.who.int/bitstream/handle/10665/365730/9789240063587-eng.pdf?sequence=1</a:t>
            </a:r>
            <a:r>
              <a:rPr lang="en-US"/>
              <a:t> </a:t>
            </a:r>
            <a:endParaRPr/>
          </a:p>
          <a:p>
            <a:pPr marL="0" lvl="0" indent="0" algn="l" rtl="0">
              <a:spcBef>
                <a:spcPts val="0"/>
              </a:spcBef>
              <a:spcAft>
                <a:spcPts val="0"/>
              </a:spcAft>
              <a:buNone/>
            </a:pPr>
            <a:r>
              <a:rPr lang="en-US" u="sng">
                <a:solidFill>
                  <a:schemeClr val="hlink"/>
                </a:solidFill>
                <a:hlinkClick r:id="rId4"/>
              </a:rPr>
              <a:t>https://cdn.who.int/media/docs/default-source/documents/emergencies/ewars-presentation.pdf?sfvrsn=9bf14b42_2</a:t>
            </a:r>
            <a:r>
              <a:rPr lang="en-US"/>
              <a:t> </a:t>
            </a:r>
            <a:endParaRPr/>
          </a:p>
        </p:txBody>
      </p:sp>
      <p:sp>
        <p:nvSpPr>
          <p:cNvPr id="501" name="Google Shape;501;g2b8b396492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https://www.who.int/initiatives/herams</a:t>
            </a:r>
            <a:r>
              <a:rPr lang="en-US"/>
              <a:t>  </a:t>
            </a:r>
            <a:endParaRPr/>
          </a:p>
          <a:p>
            <a:pPr marL="0" lvl="0" indent="0" algn="l" rtl="0">
              <a:spcBef>
                <a:spcPts val="0"/>
              </a:spcBef>
              <a:spcAft>
                <a:spcPts val="0"/>
              </a:spcAft>
              <a:buNone/>
            </a:pPr>
            <a:r>
              <a:rPr lang="en-US" u="sng">
                <a:solidFill>
                  <a:schemeClr val="hlink"/>
                </a:solidFill>
                <a:hlinkClick r:id="rId4"/>
              </a:rPr>
              <a:t>https://herams.org/</a:t>
            </a:r>
            <a:r>
              <a:rPr lang="en-US"/>
              <a:t> </a:t>
            </a:r>
            <a:endParaRPr/>
          </a:p>
        </p:txBody>
      </p:sp>
      <p:sp>
        <p:nvSpPr>
          <p:cNvPr id="509" name="Google Shape;5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https://emergency.unhcr.org/coordination-and-communication/cluster-system/multi-cluster-sector-initial-rapid-needs-assessment-mira </a:t>
            </a:r>
            <a:endParaRPr/>
          </a:p>
          <a:p>
            <a:pPr marL="0" lvl="0" indent="0" algn="l" rtl="0">
              <a:spcBef>
                <a:spcPts val="0"/>
              </a:spcBef>
              <a:spcAft>
                <a:spcPts val="0"/>
              </a:spcAft>
              <a:buNone/>
            </a:pPr>
            <a:r>
              <a:rPr lang="en-US"/>
              <a:t>https://reliefweb.int/report/world/multi-sector-initial-rapid-assessment-guidance-revision-july-2015-enru?_gl=1*1buivs6*_ga*MTk4NzU1MTgxOC4xNjgwNzA0ODg5*_ga_E60ZNX2F68*MTcwNTA0OTE2My4yNy4xLjE3MDUwNDkyMjcuNTkuMC4w</a:t>
            </a:r>
            <a:endParaRPr/>
          </a:p>
        </p:txBody>
      </p:sp>
      <p:sp>
        <p:nvSpPr>
          <p:cNvPr id="518" name="Google Shape;5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Child and adolescent health in humanitarian settings: operational guide: a holistic approach for programme managers (who.int)</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t>
            </a:r>
            <a:r>
              <a:rPr lang="en-US" sz="1200" i="1">
                <a:solidFill>
                  <a:schemeClr val="dk1"/>
                </a:solidFill>
                <a:latin typeface="Calibri"/>
                <a:ea typeface="Calibri"/>
                <a:cs typeface="Calibri"/>
                <a:sym typeface="Calibri"/>
              </a:rPr>
              <a:t>Operational Guide </a:t>
            </a:r>
            <a:r>
              <a:rPr lang="en-US" sz="1200">
                <a:solidFill>
                  <a:schemeClr val="dk1"/>
                </a:solidFill>
                <a:latin typeface="Calibri"/>
                <a:ea typeface="Calibri"/>
                <a:cs typeface="Calibri"/>
                <a:sym typeface="Calibri"/>
              </a:rPr>
              <a:t>is a </a:t>
            </a:r>
            <a:r>
              <a:rPr lang="en-US" sz="1200" b="1">
                <a:solidFill>
                  <a:schemeClr val="dk1"/>
                </a:solidFill>
                <a:latin typeface="Calibri"/>
                <a:ea typeface="Calibri"/>
                <a:cs typeface="Calibri"/>
                <a:sym typeface="Calibri"/>
              </a:rPr>
              <a:t>synthesis of existing guidance</a:t>
            </a:r>
            <a:r>
              <a:rPr lang="en-US" sz="1200">
                <a:solidFill>
                  <a:schemeClr val="dk1"/>
                </a:solidFill>
                <a:latin typeface="Calibri"/>
                <a:ea typeface="Calibri"/>
                <a:cs typeface="Calibri"/>
                <a:sym typeface="Calibri"/>
              </a:rPr>
              <a:t>, not a new guideline or a program (Figure 1). It incorporates existing standards and guidance documents, and presents them as a simple, systematic approach, together with links to tools and resources to support action. The </a:t>
            </a:r>
            <a:r>
              <a:rPr lang="en-US" sz="1200" i="1">
                <a:solidFill>
                  <a:schemeClr val="dk1"/>
                </a:solidFill>
                <a:latin typeface="Calibri"/>
                <a:ea typeface="Calibri"/>
                <a:cs typeface="Calibri"/>
                <a:sym typeface="Calibri"/>
              </a:rPr>
              <a:t>Operational Guide </a:t>
            </a:r>
            <a:r>
              <a:rPr lang="en-US" sz="1200">
                <a:solidFill>
                  <a:schemeClr val="dk1"/>
                </a:solidFill>
                <a:latin typeface="Calibri"/>
                <a:ea typeface="Calibri"/>
                <a:cs typeface="Calibri"/>
                <a:sym typeface="Calibri"/>
              </a:rPr>
              <a:t>complements existing humanitarian frameworks, and child and adolescent health strategies, including WHO’s regional implementation framework. It is a companion to existing guides on newborn, and sexual and reproductive health in humanitarian emergencies.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Audience:</a:t>
            </a:r>
            <a:endParaRPr/>
          </a:p>
          <a:p>
            <a:pPr marL="457200" lvl="1" indent="0" algn="l" rtl="0">
              <a:spcBef>
                <a:spcPts val="0"/>
              </a:spcBef>
              <a:spcAft>
                <a:spcPts val="0"/>
              </a:spcAft>
              <a:buClr>
                <a:schemeClr val="dk1"/>
              </a:buClr>
              <a:buSzPts val="1200"/>
              <a:buFont typeface="Calibri"/>
              <a:buNone/>
            </a:pPr>
            <a:r>
              <a:rPr lang="en-US"/>
              <a:t>Health sector </a:t>
            </a:r>
            <a:r>
              <a:rPr lang="en-US" u="sng"/>
              <a:t>and</a:t>
            </a:r>
            <a:r>
              <a:rPr lang="en-US"/>
              <a:t> other sectors</a:t>
            </a:r>
            <a:endParaRPr/>
          </a:p>
          <a:p>
            <a:pPr marL="457200" lvl="1" indent="0" algn="l" rtl="0">
              <a:spcBef>
                <a:spcPts val="0"/>
              </a:spcBef>
              <a:spcAft>
                <a:spcPts val="0"/>
              </a:spcAft>
              <a:buClr>
                <a:schemeClr val="dk1"/>
              </a:buClr>
              <a:buSzPts val="1200"/>
              <a:buFont typeface="Calibri"/>
              <a:buNone/>
            </a:pPr>
            <a:r>
              <a:rPr lang="en-US"/>
              <a:t>Government </a:t>
            </a:r>
            <a:r>
              <a:rPr lang="en-US" u="sng"/>
              <a:t>and</a:t>
            </a:r>
            <a:r>
              <a:rPr lang="en-US"/>
              <a:t> non-government (NGOs, UN agencies, funding agencies)</a:t>
            </a:r>
            <a:endParaRPr/>
          </a:p>
          <a:p>
            <a:pPr marL="457200" lvl="1" indent="0" algn="l" rtl="0">
              <a:spcBef>
                <a:spcPts val="0"/>
              </a:spcBef>
              <a:spcAft>
                <a:spcPts val="0"/>
              </a:spcAft>
              <a:buClr>
                <a:schemeClr val="dk1"/>
              </a:buClr>
              <a:buSzPts val="1200"/>
              <a:buFont typeface="Calibri"/>
              <a:buNone/>
            </a:pPr>
            <a:r>
              <a:rPr lang="en-US"/>
              <a:t>National </a:t>
            </a:r>
            <a:r>
              <a:rPr lang="en-US" u="sng"/>
              <a:t>and</a:t>
            </a:r>
            <a:r>
              <a:rPr lang="en-US"/>
              <a:t> sub-national</a:t>
            </a:r>
            <a:endParaRPr/>
          </a:p>
          <a:p>
            <a:pPr marL="457200" lvl="1"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Providing such breadth of guidance to such a broad audience is challenging, and has required careful balancing.</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something that was as simple as possible, as we know users don’t have time to wade through hundreds of pages. We also wanted to make sure that it covered all the essentials for CAH programming in emergencies.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to include general guidance for a non-specialist audience, but also provide enough specifics that users could take clear actions.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to provide clear action-oriented guidance, but we also wanted it to be flexible enough for different users to use is very different situations.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hopefully you will find the operational guide to be practical and useful for your CAH programming. But it won’t give you everything you need, and you will always need to adapt the guidance to your context.</a:t>
            </a:r>
            <a:endParaRPr/>
          </a:p>
          <a:p>
            <a:pPr marL="457200" lvl="1"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344" name="Google Shape;3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b8b3964924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b8b3964924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2b8b3964924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b8b3964924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b8b3964924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2b8b3964924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8b396492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b8b396492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g2b8b3964924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Sphere Health Standards</a:t>
            </a:r>
            <a:endParaRPr/>
          </a:p>
        </p:txBody>
      </p:sp>
      <p:sp>
        <p:nvSpPr>
          <p:cNvPr id="567" name="Google Shape;5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https://nurturing-care.org/nurturing-care-in-humanitarian-settings/</a:t>
            </a:r>
            <a:r>
              <a:rPr lang="en-US"/>
              <a:t> </a:t>
            </a:r>
            <a:endParaRPr/>
          </a:p>
        </p:txBody>
      </p:sp>
      <p:sp>
        <p:nvSpPr>
          <p:cNvPr id="588" name="Google Shape;5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b8b3964924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b8b3964924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the Sphere handbook 2018 </a:t>
            </a:r>
            <a:r>
              <a:rPr lang="en-US" u="sng">
                <a:solidFill>
                  <a:schemeClr val="hlink"/>
                </a:solidFill>
                <a:hlinkClick r:id="rId3"/>
              </a:rPr>
              <a:t>https://www.spherestandards.org/handbook/editions/</a:t>
            </a:r>
            <a:r>
              <a:rPr lang="en-US"/>
              <a:t> </a:t>
            </a:r>
            <a:endParaRPr/>
          </a:p>
        </p:txBody>
      </p:sp>
      <p:sp>
        <p:nvSpPr>
          <p:cNvPr id="410" name="Google Shape;410;g2b8b3964924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u="none" strike="noStrike" cap="none">
                <a:solidFill>
                  <a:srgbClr val="00205C"/>
                </a:solidFill>
                <a:latin typeface="Calibri"/>
                <a:ea typeface="Calibri"/>
                <a:cs typeface="Calibri"/>
                <a:sym typeface="Calibri"/>
              </a:defRPr>
            </a:lvl1pPr>
            <a:lvl2pPr marL="0" lvl="1" indent="0" algn="r">
              <a:spcBef>
                <a:spcPts val="0"/>
              </a:spcBef>
              <a:buNone/>
              <a:defRPr sz="900" b="0" i="0" u="none" strike="noStrike" cap="none">
                <a:solidFill>
                  <a:srgbClr val="00205C"/>
                </a:solidFill>
                <a:latin typeface="Calibri"/>
                <a:ea typeface="Calibri"/>
                <a:cs typeface="Calibri"/>
                <a:sym typeface="Calibri"/>
              </a:defRPr>
            </a:lvl2pPr>
            <a:lvl3pPr marL="0" lvl="2" indent="0" algn="r">
              <a:spcBef>
                <a:spcPts val="0"/>
              </a:spcBef>
              <a:buNone/>
              <a:defRPr sz="900" b="0" i="0" u="none" strike="noStrike" cap="none">
                <a:solidFill>
                  <a:srgbClr val="00205C"/>
                </a:solidFill>
                <a:latin typeface="Calibri"/>
                <a:ea typeface="Calibri"/>
                <a:cs typeface="Calibri"/>
                <a:sym typeface="Calibri"/>
              </a:defRPr>
            </a:lvl3pPr>
            <a:lvl4pPr marL="0" lvl="3" indent="0" algn="r">
              <a:spcBef>
                <a:spcPts val="0"/>
              </a:spcBef>
              <a:buNone/>
              <a:defRPr sz="900" b="0" i="0" u="none" strike="noStrike" cap="none">
                <a:solidFill>
                  <a:srgbClr val="00205C"/>
                </a:solidFill>
                <a:latin typeface="Calibri"/>
                <a:ea typeface="Calibri"/>
                <a:cs typeface="Calibri"/>
                <a:sym typeface="Calibri"/>
              </a:defRPr>
            </a:lvl4pPr>
            <a:lvl5pPr marL="0" lvl="4" indent="0" algn="r">
              <a:spcBef>
                <a:spcPts val="0"/>
              </a:spcBef>
              <a:buNone/>
              <a:defRPr sz="900" b="0" i="0" u="none" strike="noStrike" cap="none">
                <a:solidFill>
                  <a:srgbClr val="00205C"/>
                </a:solidFill>
                <a:latin typeface="Calibri"/>
                <a:ea typeface="Calibri"/>
                <a:cs typeface="Calibri"/>
                <a:sym typeface="Calibri"/>
              </a:defRPr>
            </a:lvl5pPr>
            <a:lvl6pPr marL="0" lvl="5" indent="0" algn="r">
              <a:spcBef>
                <a:spcPts val="0"/>
              </a:spcBef>
              <a:buNone/>
              <a:defRPr sz="900" b="0" i="0" u="none" strike="noStrike" cap="none">
                <a:solidFill>
                  <a:srgbClr val="00205C"/>
                </a:solidFill>
                <a:latin typeface="Calibri"/>
                <a:ea typeface="Calibri"/>
                <a:cs typeface="Calibri"/>
                <a:sym typeface="Calibri"/>
              </a:defRPr>
            </a:lvl6pPr>
            <a:lvl7pPr marL="0" lvl="6" indent="0" algn="r">
              <a:spcBef>
                <a:spcPts val="0"/>
              </a:spcBef>
              <a:buNone/>
              <a:defRPr sz="900" b="0" i="0" u="none" strike="noStrike" cap="none">
                <a:solidFill>
                  <a:srgbClr val="00205C"/>
                </a:solidFill>
                <a:latin typeface="Calibri"/>
                <a:ea typeface="Calibri"/>
                <a:cs typeface="Calibri"/>
                <a:sym typeface="Calibri"/>
              </a:defRPr>
            </a:lvl7pPr>
            <a:lvl8pPr marL="0" lvl="7" indent="0" algn="r">
              <a:spcBef>
                <a:spcPts val="0"/>
              </a:spcBef>
              <a:buNone/>
              <a:defRPr sz="900" b="0" i="0" u="none" strike="noStrike" cap="none">
                <a:solidFill>
                  <a:srgbClr val="00205C"/>
                </a:solidFill>
                <a:latin typeface="Calibri"/>
                <a:ea typeface="Calibri"/>
                <a:cs typeface="Calibri"/>
                <a:sym typeface="Calibri"/>
              </a:defRPr>
            </a:lvl8pPr>
            <a:lvl9pPr marL="0" lvl="8" indent="0" algn="r">
              <a:spcBef>
                <a:spcPts val="0"/>
              </a:spcBef>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2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 name="Google Shape;19;p23"/>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89"/>
        <p:cNvGrpSpPr/>
        <p:nvPr/>
      </p:nvGrpSpPr>
      <p:grpSpPr>
        <a:xfrm>
          <a:off x="0" y="0"/>
          <a:ext cx="0" cy="0"/>
          <a:chOff x="0" y="0"/>
          <a:chExt cx="0" cy="0"/>
        </a:xfrm>
      </p:grpSpPr>
      <p:sp>
        <p:nvSpPr>
          <p:cNvPr id="90" name="Google Shape;90;p32"/>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2"/>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32"/>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p32"/>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97" name="Google Shape;97;p3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98" name="Google Shape;98;p32"/>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page_navy background" type="title">
  <p:cSld name="TITLE">
    <p:bg>
      <p:bgPr>
        <a:solidFill>
          <a:srgbClr val="00205C"/>
        </a:solidFill>
        <a:effectLst/>
      </p:bgPr>
    </p:bg>
    <p:spTree>
      <p:nvGrpSpPr>
        <p:cNvPr id="1" name="Shape 99"/>
        <p:cNvGrpSpPr/>
        <p:nvPr/>
      </p:nvGrpSpPr>
      <p:grpSpPr>
        <a:xfrm>
          <a:off x="0" y="0"/>
          <a:ext cx="0" cy="0"/>
          <a:chOff x="0" y="0"/>
          <a:chExt cx="0" cy="0"/>
        </a:xfrm>
      </p:grpSpPr>
      <p:sp>
        <p:nvSpPr>
          <p:cNvPr id="100" name="Google Shape;100;p33"/>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3"/>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2" name="Google Shape;102;p3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03" name="Google Shape;103;p33"/>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104" name="Google Shape;104;p33"/>
          <p:cNvPicPr preferRelativeResize="0"/>
          <p:nvPr/>
        </p:nvPicPr>
        <p:blipFill rotWithShape="1">
          <a:blip r:embed="rId3">
            <a:alphaModFix/>
          </a:blip>
          <a:srcRect l="3588" r="1908" b="150"/>
          <a:stretch/>
        </p:blipFill>
        <p:spPr>
          <a:xfrm>
            <a:off x="2997366" y="5769935"/>
            <a:ext cx="834722" cy="80452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105"/>
        <p:cNvGrpSpPr/>
        <p:nvPr/>
      </p:nvGrpSpPr>
      <p:grpSpPr>
        <a:xfrm>
          <a:off x="0" y="0"/>
          <a:ext cx="0" cy="0"/>
          <a:chOff x="0" y="0"/>
          <a:chExt cx="0" cy="0"/>
        </a:xfrm>
      </p:grpSpPr>
      <p:sp>
        <p:nvSpPr>
          <p:cNvPr id="106" name="Google Shape;106;p34"/>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4"/>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8" name="Google Shape;108;p3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09" name="Google Shape;109;p34"/>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110"/>
        <p:cNvGrpSpPr/>
        <p:nvPr/>
      </p:nvGrpSpPr>
      <p:grpSpPr>
        <a:xfrm>
          <a:off x="0" y="0"/>
          <a:ext cx="0" cy="0"/>
          <a:chOff x="0" y="0"/>
          <a:chExt cx="0" cy="0"/>
        </a:xfrm>
      </p:grpSpPr>
      <p:pic>
        <p:nvPicPr>
          <p:cNvPr id="111" name="Google Shape;111;p35"/>
          <p:cNvPicPr preferRelativeResize="0"/>
          <p:nvPr/>
        </p:nvPicPr>
        <p:blipFill rotWithShape="1">
          <a:blip r:embed="rId2">
            <a:alphaModFix amt="52000"/>
          </a:blip>
          <a:srcRect/>
          <a:stretch/>
        </p:blipFill>
        <p:spPr>
          <a:xfrm>
            <a:off x="0" y="63736"/>
            <a:ext cx="12192000" cy="6730528"/>
          </a:xfrm>
          <a:prstGeom prst="rect">
            <a:avLst/>
          </a:prstGeom>
          <a:solidFill>
            <a:srgbClr val="00208A">
              <a:alpha val="0"/>
            </a:srgbClr>
          </a:solidFill>
          <a:ln>
            <a:noFill/>
          </a:ln>
        </p:spPr>
      </p:pic>
      <p:sp>
        <p:nvSpPr>
          <p:cNvPr id="112" name="Google Shape;112;p35"/>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14" name="Google Shape;114;p3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15" name="Google Shape;115;p35"/>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116"/>
        <p:cNvGrpSpPr/>
        <p:nvPr/>
      </p:nvGrpSpPr>
      <p:grpSpPr>
        <a:xfrm>
          <a:off x="0" y="0"/>
          <a:ext cx="0" cy="0"/>
          <a:chOff x="0" y="0"/>
          <a:chExt cx="0" cy="0"/>
        </a:xfrm>
      </p:grpSpPr>
      <p:sp>
        <p:nvSpPr>
          <p:cNvPr id="117" name="Google Shape;117;p36"/>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6"/>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19" name="Google Shape;119;p36"/>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120" name="Google Shape;120;p36"/>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121"/>
        <p:cNvGrpSpPr/>
        <p:nvPr/>
      </p:nvGrpSpPr>
      <p:grpSpPr>
        <a:xfrm>
          <a:off x="0" y="0"/>
          <a:ext cx="0" cy="0"/>
          <a:chOff x="0" y="0"/>
          <a:chExt cx="0" cy="0"/>
        </a:xfrm>
      </p:grpSpPr>
      <p:sp>
        <p:nvSpPr>
          <p:cNvPr id="122" name="Google Shape;122;p37"/>
          <p:cNvSpPr/>
          <p:nvPr/>
        </p:nvSpPr>
        <p:spPr>
          <a:xfrm>
            <a:off x="0" y="0"/>
            <a:ext cx="12192000" cy="5347504"/>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7"/>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7"/>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25" name="Google Shape;125;p3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26" name="Google Shape;126;p37"/>
          <p:cNvPicPr preferRelativeResize="0"/>
          <p:nvPr/>
        </p:nvPicPr>
        <p:blipFill rotWithShape="1">
          <a:blip r:embed="rId2">
            <a:alphaModFix/>
          </a:blip>
          <a:srcRect/>
          <a:stretch/>
        </p:blipFill>
        <p:spPr>
          <a:xfrm>
            <a:off x="457202" y="5852984"/>
            <a:ext cx="2314637" cy="7047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127"/>
        <p:cNvGrpSpPr/>
        <p:nvPr/>
      </p:nvGrpSpPr>
      <p:grpSpPr>
        <a:xfrm>
          <a:off x="0" y="0"/>
          <a:ext cx="0" cy="0"/>
          <a:chOff x="0" y="0"/>
          <a:chExt cx="0" cy="0"/>
        </a:xfrm>
      </p:grpSpPr>
      <p:sp>
        <p:nvSpPr>
          <p:cNvPr id="128" name="Google Shape;128;p3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32" name="Google Shape;132;p38"/>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133"/>
        <p:cNvGrpSpPr/>
        <p:nvPr/>
      </p:nvGrpSpPr>
      <p:grpSpPr>
        <a:xfrm>
          <a:off x="0" y="0"/>
          <a:ext cx="0" cy="0"/>
          <a:chOff x="0" y="0"/>
          <a:chExt cx="0" cy="0"/>
        </a:xfrm>
      </p:grpSpPr>
      <p:sp>
        <p:nvSpPr>
          <p:cNvPr id="134" name="Google Shape;134;p3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7" name="Google Shape;137;p3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38" name="Google Shape;138;p39"/>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139"/>
        <p:cNvGrpSpPr/>
        <p:nvPr/>
      </p:nvGrpSpPr>
      <p:grpSpPr>
        <a:xfrm>
          <a:off x="0" y="0"/>
          <a:ext cx="0" cy="0"/>
          <a:chOff x="0" y="0"/>
          <a:chExt cx="0" cy="0"/>
        </a:xfrm>
      </p:grpSpPr>
      <p:sp>
        <p:nvSpPr>
          <p:cNvPr id="140" name="Google Shape;140;p40"/>
          <p:cNvSpPr txBox="1">
            <a:spLocks noGrp="1"/>
          </p:cNvSpPr>
          <p:nvPr>
            <p:ph type="title"/>
          </p:nvPr>
        </p:nvSpPr>
        <p:spPr>
          <a:xfrm>
            <a:off x="457200" y="685799"/>
            <a:ext cx="5638800" cy="307586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40"/>
          <p:cNvSpPr txBox="1">
            <a:spLocks noGrp="1"/>
          </p:cNvSpPr>
          <p:nvPr>
            <p:ph type="body" idx="1"/>
          </p:nvPr>
        </p:nvSpPr>
        <p:spPr>
          <a:xfrm>
            <a:off x="7917084" y="685800"/>
            <a:ext cx="3817716" cy="5460993"/>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4" name="Google Shape;144;p4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45" name="Google Shape;145;p40"/>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146"/>
        <p:cNvGrpSpPr/>
        <p:nvPr/>
      </p:nvGrpSpPr>
      <p:grpSpPr>
        <a:xfrm>
          <a:off x="0" y="0"/>
          <a:ext cx="0" cy="0"/>
          <a:chOff x="0" y="0"/>
          <a:chExt cx="0" cy="0"/>
        </a:xfrm>
      </p:grpSpPr>
      <p:sp>
        <p:nvSpPr>
          <p:cNvPr id="147" name="Google Shape;147;p4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4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51" name="Google Shape;151;p41" descr="A picture containing text, person&#10;&#10;Description automatically generated"/>
          <p:cNvPicPr preferRelativeResize="0"/>
          <p:nvPr/>
        </p:nvPicPr>
        <p:blipFill rotWithShape="1">
          <a:blip r:embed="rId2">
            <a:alphaModFix/>
          </a:blip>
          <a:srcRect/>
          <a:stretch/>
        </p:blipFill>
        <p:spPr>
          <a:xfrm>
            <a:off x="1089499" y="-51762"/>
            <a:ext cx="11102500" cy="6909762"/>
          </a:xfrm>
          <a:prstGeom prst="rect">
            <a:avLst/>
          </a:prstGeom>
          <a:noFill/>
          <a:ln>
            <a:noFill/>
          </a:ln>
        </p:spPr>
      </p:pic>
      <p:pic>
        <p:nvPicPr>
          <p:cNvPr id="152" name="Google Shape;152;p41"/>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20"/>
        <p:cNvGrpSpPr/>
        <p:nvPr/>
      </p:nvGrpSpPr>
      <p:grpSpPr>
        <a:xfrm>
          <a:off x="0" y="0"/>
          <a:ext cx="0" cy="0"/>
          <a:chOff x="0" y="0"/>
          <a:chExt cx="0" cy="0"/>
        </a:xfrm>
      </p:grpSpPr>
      <p:sp>
        <p:nvSpPr>
          <p:cNvPr id="21" name="Google Shape;21;p24"/>
          <p:cNvSpPr/>
          <p:nvPr/>
        </p:nvSpPr>
        <p:spPr>
          <a:xfrm>
            <a:off x="4259484" y="0"/>
            <a:ext cx="7932516"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24"/>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24"/>
          <p:cNvSpPr txBox="1">
            <a:spLocks noGrp="1"/>
          </p:cNvSpPr>
          <p:nvPr>
            <p:ph type="body" idx="2"/>
          </p:nvPr>
        </p:nvSpPr>
        <p:spPr>
          <a:xfrm>
            <a:off x="457200" y="1828801"/>
            <a:ext cx="3335388" cy="395223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2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4"/>
          <p:cNvCxnSpPr/>
          <p:nvPr/>
        </p:nvCxnSpPr>
        <p:spPr>
          <a:xfrm>
            <a:off x="457200" y="457200"/>
            <a:ext cx="3338623" cy="0"/>
          </a:xfrm>
          <a:prstGeom prst="straightConnector1">
            <a:avLst/>
          </a:prstGeom>
          <a:noFill/>
          <a:ln w="19050" cap="flat" cmpd="sng">
            <a:solidFill>
              <a:srgbClr val="00205C"/>
            </a:solidFill>
            <a:prstDash val="solid"/>
            <a:miter lim="800000"/>
            <a:headEnd type="none" w="sm" len="sm"/>
            <a:tailEnd type="none" w="sm" len="sm"/>
          </a:ln>
        </p:spPr>
      </p:cxnSp>
      <p:pic>
        <p:nvPicPr>
          <p:cNvPr id="28" name="Google Shape;28;p2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29" name="Google Shape;29;p24"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153"/>
        <p:cNvGrpSpPr/>
        <p:nvPr/>
      </p:nvGrpSpPr>
      <p:grpSpPr>
        <a:xfrm>
          <a:off x="0" y="0"/>
          <a:ext cx="0" cy="0"/>
          <a:chOff x="0" y="0"/>
          <a:chExt cx="0" cy="0"/>
        </a:xfrm>
      </p:grpSpPr>
      <p:pic>
        <p:nvPicPr>
          <p:cNvPr id="154" name="Google Shape;154;p42"/>
          <p:cNvPicPr preferRelativeResize="0"/>
          <p:nvPr/>
        </p:nvPicPr>
        <p:blipFill rotWithShape="1">
          <a:blip r:embed="rId2">
            <a:alphaModFix/>
          </a:blip>
          <a:srcRect/>
          <a:stretch/>
        </p:blipFill>
        <p:spPr>
          <a:xfrm>
            <a:off x="0" y="0"/>
            <a:ext cx="12192000" cy="6900530"/>
          </a:xfrm>
          <a:prstGeom prst="rect">
            <a:avLst/>
          </a:prstGeom>
          <a:noFill/>
          <a:ln>
            <a:noFill/>
          </a:ln>
        </p:spPr>
      </p:pic>
      <p:sp>
        <p:nvSpPr>
          <p:cNvPr id="155" name="Google Shape;155;p4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8" name="Google Shape;158;p4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59" name="Google Shape;159;p4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160"/>
        <p:cNvGrpSpPr/>
        <p:nvPr/>
      </p:nvGrpSpPr>
      <p:grpSpPr>
        <a:xfrm>
          <a:off x="0" y="0"/>
          <a:ext cx="0" cy="0"/>
          <a:chOff x="0" y="0"/>
          <a:chExt cx="0" cy="0"/>
        </a:xfrm>
      </p:grpSpPr>
      <p:pic>
        <p:nvPicPr>
          <p:cNvPr id="161" name="Google Shape;161;p4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2" name="Google Shape;162;p4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5" name="Google Shape;165;p4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66" name="Google Shape;166;p4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167"/>
        <p:cNvGrpSpPr/>
        <p:nvPr/>
      </p:nvGrpSpPr>
      <p:grpSpPr>
        <a:xfrm>
          <a:off x="0" y="0"/>
          <a:ext cx="0" cy="0"/>
          <a:chOff x="0" y="0"/>
          <a:chExt cx="0" cy="0"/>
        </a:xfrm>
      </p:grpSpPr>
      <p:pic>
        <p:nvPicPr>
          <p:cNvPr id="168" name="Google Shape;168;p44"/>
          <p:cNvPicPr preferRelativeResize="0"/>
          <p:nvPr/>
        </p:nvPicPr>
        <p:blipFill rotWithShape="1">
          <a:blip r:embed="rId2">
            <a:alphaModFix/>
          </a:blip>
          <a:srcRect l="-1" t="-1"/>
          <a:stretch/>
        </p:blipFill>
        <p:spPr>
          <a:xfrm>
            <a:off x="0" y="0"/>
            <a:ext cx="12192000" cy="6858000"/>
          </a:xfrm>
          <a:prstGeom prst="rect">
            <a:avLst/>
          </a:prstGeom>
          <a:noFill/>
          <a:ln>
            <a:noFill/>
          </a:ln>
        </p:spPr>
      </p:pic>
      <p:sp>
        <p:nvSpPr>
          <p:cNvPr id="169" name="Google Shape;169;p4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4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2" name="Google Shape;172;p4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73" name="Google Shape;173;p44"/>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174"/>
        <p:cNvGrpSpPr/>
        <p:nvPr/>
      </p:nvGrpSpPr>
      <p:grpSpPr>
        <a:xfrm>
          <a:off x="0" y="0"/>
          <a:ext cx="0" cy="0"/>
          <a:chOff x="0" y="0"/>
          <a:chExt cx="0" cy="0"/>
        </a:xfrm>
      </p:grpSpPr>
      <p:pic>
        <p:nvPicPr>
          <p:cNvPr id="175" name="Google Shape;175;p45"/>
          <p:cNvPicPr preferRelativeResize="0"/>
          <p:nvPr/>
        </p:nvPicPr>
        <p:blipFill rotWithShape="1">
          <a:blip r:embed="rId2">
            <a:alphaModFix/>
          </a:blip>
          <a:srcRect/>
          <a:stretch/>
        </p:blipFill>
        <p:spPr>
          <a:xfrm>
            <a:off x="7188" y="0"/>
            <a:ext cx="12191999" cy="6858000"/>
          </a:xfrm>
          <a:prstGeom prst="rect">
            <a:avLst/>
          </a:prstGeom>
          <a:noFill/>
          <a:ln>
            <a:noFill/>
          </a:ln>
        </p:spPr>
      </p:pic>
      <p:sp>
        <p:nvSpPr>
          <p:cNvPr id="176" name="Google Shape;176;p4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4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9" name="Google Shape;179;p4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80" name="Google Shape;180;p45"/>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181"/>
        <p:cNvGrpSpPr/>
        <p:nvPr/>
      </p:nvGrpSpPr>
      <p:grpSpPr>
        <a:xfrm>
          <a:off x="0" y="0"/>
          <a:ext cx="0" cy="0"/>
          <a:chOff x="0" y="0"/>
          <a:chExt cx="0" cy="0"/>
        </a:xfrm>
      </p:grpSpPr>
      <p:pic>
        <p:nvPicPr>
          <p:cNvPr id="182" name="Google Shape;182;p46"/>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83" name="Google Shape;183;p4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6" name="Google Shape;186;p4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87" name="Google Shape;187;p46"/>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188"/>
        <p:cNvGrpSpPr/>
        <p:nvPr/>
      </p:nvGrpSpPr>
      <p:grpSpPr>
        <a:xfrm>
          <a:off x="0" y="0"/>
          <a:ext cx="0" cy="0"/>
          <a:chOff x="0" y="0"/>
          <a:chExt cx="0" cy="0"/>
        </a:xfrm>
      </p:grpSpPr>
      <p:pic>
        <p:nvPicPr>
          <p:cNvPr id="189" name="Google Shape;189;p4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0" name="Google Shape;190;p4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3" name="Google Shape;193;p4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94" name="Google Shape;194;p47"/>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195"/>
        <p:cNvGrpSpPr/>
        <p:nvPr/>
      </p:nvGrpSpPr>
      <p:grpSpPr>
        <a:xfrm>
          <a:off x="0" y="0"/>
          <a:ext cx="0" cy="0"/>
          <a:chOff x="0" y="0"/>
          <a:chExt cx="0" cy="0"/>
        </a:xfrm>
      </p:grpSpPr>
      <p:pic>
        <p:nvPicPr>
          <p:cNvPr id="196" name="Google Shape;196;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7" name="Google Shape;197;p4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0" name="Google Shape;200;p4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01" name="Google Shape;201;p4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202"/>
        <p:cNvGrpSpPr/>
        <p:nvPr/>
      </p:nvGrpSpPr>
      <p:grpSpPr>
        <a:xfrm>
          <a:off x="0" y="0"/>
          <a:ext cx="0" cy="0"/>
          <a:chOff x="0" y="0"/>
          <a:chExt cx="0" cy="0"/>
        </a:xfrm>
      </p:grpSpPr>
      <p:pic>
        <p:nvPicPr>
          <p:cNvPr id="203" name="Google Shape;203;p49"/>
          <p:cNvPicPr preferRelativeResize="0"/>
          <p:nvPr/>
        </p:nvPicPr>
        <p:blipFill rotWithShape="1">
          <a:blip r:embed="rId2">
            <a:alphaModFix/>
          </a:blip>
          <a:srcRect/>
          <a:stretch/>
        </p:blipFill>
        <p:spPr>
          <a:xfrm>
            <a:off x="-39390" y="0"/>
            <a:ext cx="12192000" cy="6858000"/>
          </a:xfrm>
          <a:prstGeom prst="rect">
            <a:avLst/>
          </a:prstGeom>
          <a:noFill/>
          <a:ln>
            <a:noFill/>
          </a:ln>
        </p:spPr>
      </p:pic>
      <p:sp>
        <p:nvSpPr>
          <p:cNvPr id="204" name="Google Shape;204;p4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4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7" name="Google Shape;207;p4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08" name="Google Shape;208;p49"/>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209"/>
        <p:cNvGrpSpPr/>
        <p:nvPr/>
      </p:nvGrpSpPr>
      <p:grpSpPr>
        <a:xfrm>
          <a:off x="0" y="0"/>
          <a:ext cx="0" cy="0"/>
          <a:chOff x="0" y="0"/>
          <a:chExt cx="0" cy="0"/>
        </a:xfrm>
      </p:grpSpPr>
      <p:pic>
        <p:nvPicPr>
          <p:cNvPr id="210" name="Google Shape;210;p50"/>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211" name="Google Shape;211;p5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5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4" name="Google Shape;214;p5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5" name="Google Shape;215;p50"/>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216"/>
        <p:cNvGrpSpPr/>
        <p:nvPr/>
      </p:nvGrpSpPr>
      <p:grpSpPr>
        <a:xfrm>
          <a:off x="0" y="0"/>
          <a:ext cx="0" cy="0"/>
          <a:chOff x="0" y="0"/>
          <a:chExt cx="0" cy="0"/>
        </a:xfrm>
      </p:grpSpPr>
      <p:pic>
        <p:nvPicPr>
          <p:cNvPr id="217" name="Google Shape;217;p51"/>
          <p:cNvPicPr preferRelativeResize="0"/>
          <p:nvPr/>
        </p:nvPicPr>
        <p:blipFill rotWithShape="1">
          <a:blip r:embed="rId2">
            <a:alphaModFix/>
          </a:blip>
          <a:srcRect/>
          <a:stretch/>
        </p:blipFill>
        <p:spPr>
          <a:xfrm>
            <a:off x="0" y="0"/>
            <a:ext cx="12234530" cy="6858000"/>
          </a:xfrm>
          <a:prstGeom prst="rect">
            <a:avLst/>
          </a:prstGeom>
          <a:noFill/>
          <a:ln>
            <a:noFill/>
          </a:ln>
        </p:spPr>
      </p:pic>
      <p:sp>
        <p:nvSpPr>
          <p:cNvPr id="218" name="Google Shape;218;p5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5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1" name="Google Shape;221;p5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22" name="Google Shape;222;p51"/>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light blue" type="obj">
  <p:cSld name="OBJEC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457200" y="685800"/>
            <a:ext cx="45720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2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5" name="Google Shape;35;p25"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6" name="Google Shape;36;p25"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223"/>
        <p:cNvGrpSpPr/>
        <p:nvPr/>
      </p:nvGrpSpPr>
      <p:grpSpPr>
        <a:xfrm>
          <a:off x="0" y="0"/>
          <a:ext cx="0" cy="0"/>
          <a:chOff x="0" y="0"/>
          <a:chExt cx="0" cy="0"/>
        </a:xfrm>
      </p:grpSpPr>
      <p:pic>
        <p:nvPicPr>
          <p:cNvPr id="224" name="Google Shape;224;p5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5" name="Google Shape;225;p52"/>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8" name="Google Shape;228;p5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29" name="Google Shape;229;p52"/>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230"/>
        <p:cNvGrpSpPr/>
        <p:nvPr/>
      </p:nvGrpSpPr>
      <p:grpSpPr>
        <a:xfrm>
          <a:off x="0" y="0"/>
          <a:ext cx="0" cy="0"/>
          <a:chOff x="0" y="0"/>
          <a:chExt cx="0" cy="0"/>
        </a:xfrm>
      </p:grpSpPr>
      <p:pic>
        <p:nvPicPr>
          <p:cNvPr id="231" name="Google Shape;231;p5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2" name="Google Shape;232;p53"/>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5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5" name="Google Shape;235;p5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36" name="Google Shape;236;p53"/>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237"/>
        <p:cNvGrpSpPr/>
        <p:nvPr/>
      </p:nvGrpSpPr>
      <p:grpSpPr>
        <a:xfrm>
          <a:off x="0" y="0"/>
          <a:ext cx="0" cy="0"/>
          <a:chOff x="0" y="0"/>
          <a:chExt cx="0" cy="0"/>
        </a:xfrm>
      </p:grpSpPr>
      <p:sp>
        <p:nvSpPr>
          <p:cNvPr id="238" name="Google Shape;238;p54"/>
          <p:cNvSpPr txBox="1">
            <a:spLocks noGrp="1"/>
          </p:cNvSpPr>
          <p:nvPr>
            <p:ph type="title"/>
          </p:nvPr>
        </p:nvSpPr>
        <p:spPr>
          <a:xfrm>
            <a:off x="457200" y="1139590"/>
            <a:ext cx="9700351" cy="21981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5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5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1" name="Google Shape;241;p5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242" name="Google Shape;242;p54"/>
          <p:cNvSpPr txBox="1">
            <a:spLocks noGrp="1"/>
          </p:cNvSpPr>
          <p:nvPr>
            <p:ph type="body" idx="1"/>
          </p:nvPr>
        </p:nvSpPr>
        <p:spPr>
          <a:xfrm>
            <a:off x="457200" y="1574800"/>
            <a:ext cx="9700351" cy="39203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54"/>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244"/>
        <p:cNvGrpSpPr/>
        <p:nvPr/>
      </p:nvGrpSpPr>
      <p:grpSpPr>
        <a:xfrm>
          <a:off x="0" y="0"/>
          <a:ext cx="0" cy="0"/>
          <a:chOff x="0" y="0"/>
          <a:chExt cx="0" cy="0"/>
        </a:xfrm>
      </p:grpSpPr>
      <p:sp>
        <p:nvSpPr>
          <p:cNvPr id="245" name="Google Shape;245;p5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7" name="Google Shape;247;p5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48" name="Google Shape;248;p55"/>
          <p:cNvSpPr txBox="1">
            <a:spLocks noGrp="1"/>
          </p:cNvSpPr>
          <p:nvPr>
            <p:ph type="body" idx="1"/>
          </p:nvPr>
        </p:nvSpPr>
        <p:spPr>
          <a:xfrm>
            <a:off x="457200" y="4229051"/>
            <a:ext cx="7020558"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9" name="Google Shape;249;p55"/>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250" name="Google Shape;250;p55"/>
          <p:cNvSpPr>
            <a:spLocks noGrp="1"/>
          </p:cNvSpPr>
          <p:nvPr>
            <p:ph type="pic" idx="2"/>
          </p:nvPr>
        </p:nvSpPr>
        <p:spPr>
          <a:xfrm>
            <a:off x="7760800" y="1551943"/>
            <a:ext cx="3973999" cy="3477249"/>
          </a:xfrm>
          <a:prstGeom prst="rect">
            <a:avLst/>
          </a:prstGeom>
          <a:noFill/>
          <a:ln>
            <a:noFill/>
          </a:ln>
        </p:spPr>
      </p:sp>
      <p:sp>
        <p:nvSpPr>
          <p:cNvPr id="251" name="Google Shape;251;p55"/>
          <p:cNvSpPr txBox="1"/>
          <p:nvPr/>
        </p:nvSpPr>
        <p:spPr>
          <a:xfrm>
            <a:off x="457201" y="1139590"/>
            <a:ext cx="7305040" cy="21981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a:solidFill>
                  <a:srgbClr val="00205C"/>
                </a:solidFill>
                <a:latin typeface="Calibri"/>
                <a:ea typeface="Calibri"/>
                <a:cs typeface="Calibri"/>
                <a:sym typeface="Calibri"/>
              </a:rPr>
              <a:t>Click to edit Master title style</a:t>
            </a:r>
            <a:endParaRPr/>
          </a:p>
        </p:txBody>
      </p:sp>
      <p:sp>
        <p:nvSpPr>
          <p:cNvPr id="252" name="Google Shape;252;p55"/>
          <p:cNvSpPr txBox="1">
            <a:spLocks noGrp="1"/>
          </p:cNvSpPr>
          <p:nvPr>
            <p:ph type="body" idx="3"/>
          </p:nvPr>
        </p:nvSpPr>
        <p:spPr>
          <a:xfrm>
            <a:off x="457201" y="1574801"/>
            <a:ext cx="7020559" cy="26542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253"/>
        <p:cNvGrpSpPr/>
        <p:nvPr/>
      </p:nvGrpSpPr>
      <p:grpSpPr>
        <a:xfrm>
          <a:off x="0" y="0"/>
          <a:ext cx="0" cy="0"/>
          <a:chOff x="0" y="0"/>
          <a:chExt cx="0" cy="0"/>
        </a:xfrm>
      </p:grpSpPr>
      <p:sp>
        <p:nvSpPr>
          <p:cNvPr id="254" name="Google Shape;254;p56"/>
          <p:cNvSpPr txBox="1">
            <a:spLocks noGrp="1"/>
          </p:cNvSpPr>
          <p:nvPr>
            <p:ph type="title"/>
          </p:nvPr>
        </p:nvSpPr>
        <p:spPr>
          <a:xfrm>
            <a:off x="457200" y="685800"/>
            <a:ext cx="11277600" cy="5638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56"/>
          <p:cNvSpPr txBox="1">
            <a:spLocks noGrp="1"/>
          </p:cNvSpPr>
          <p:nvPr>
            <p:ph type="body" idx="1"/>
          </p:nvPr>
        </p:nvSpPr>
        <p:spPr>
          <a:xfrm>
            <a:off x="45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5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5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8" name="Google Shape;258;p5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59" name="Google Shape;259;p56"/>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260" name="Google Shape;260;p56"/>
          <p:cNvSpPr>
            <a:spLocks noGrp="1"/>
          </p:cNvSpPr>
          <p:nvPr>
            <p:ph type="pic" idx="2"/>
          </p:nvPr>
        </p:nvSpPr>
        <p:spPr>
          <a:xfrm>
            <a:off x="457200" y="1600200"/>
            <a:ext cx="3657600" cy="3200400"/>
          </a:xfrm>
          <a:prstGeom prst="rect">
            <a:avLst/>
          </a:prstGeom>
          <a:noFill/>
          <a:ln>
            <a:noFill/>
          </a:ln>
        </p:spPr>
      </p:sp>
      <p:sp>
        <p:nvSpPr>
          <p:cNvPr id="261" name="Google Shape;261;p56"/>
          <p:cNvSpPr>
            <a:spLocks noGrp="1"/>
          </p:cNvSpPr>
          <p:nvPr>
            <p:ph type="pic" idx="3"/>
          </p:nvPr>
        </p:nvSpPr>
        <p:spPr>
          <a:xfrm>
            <a:off x="4267200" y="1600200"/>
            <a:ext cx="3657600" cy="3200400"/>
          </a:xfrm>
          <a:prstGeom prst="rect">
            <a:avLst/>
          </a:prstGeom>
          <a:noFill/>
          <a:ln>
            <a:noFill/>
          </a:ln>
        </p:spPr>
      </p:sp>
      <p:sp>
        <p:nvSpPr>
          <p:cNvPr id="262" name="Google Shape;262;p56"/>
          <p:cNvSpPr>
            <a:spLocks noGrp="1"/>
          </p:cNvSpPr>
          <p:nvPr>
            <p:ph type="pic" idx="4"/>
          </p:nvPr>
        </p:nvSpPr>
        <p:spPr>
          <a:xfrm>
            <a:off x="8077200" y="1600200"/>
            <a:ext cx="3657600" cy="3200400"/>
          </a:xfrm>
          <a:prstGeom prst="rect">
            <a:avLst/>
          </a:prstGeom>
          <a:noFill/>
          <a:ln>
            <a:noFill/>
          </a:ln>
        </p:spPr>
      </p:sp>
      <p:sp>
        <p:nvSpPr>
          <p:cNvPr id="263" name="Google Shape;263;p56"/>
          <p:cNvSpPr txBox="1">
            <a:spLocks noGrp="1"/>
          </p:cNvSpPr>
          <p:nvPr>
            <p:ph type="body" idx="5"/>
          </p:nvPr>
        </p:nvSpPr>
        <p:spPr>
          <a:xfrm>
            <a:off x="426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56"/>
          <p:cNvSpPr txBox="1">
            <a:spLocks noGrp="1"/>
          </p:cNvSpPr>
          <p:nvPr>
            <p:ph type="body" idx="6"/>
          </p:nvPr>
        </p:nvSpPr>
        <p:spPr>
          <a:xfrm>
            <a:off x="807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Google Shape;266;p5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5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5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9" name="Google Shape;269;p5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70" name="Google Shape;270;p57"/>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271"/>
        <p:cNvGrpSpPr/>
        <p:nvPr/>
      </p:nvGrpSpPr>
      <p:grpSpPr>
        <a:xfrm>
          <a:off x="0" y="0"/>
          <a:ext cx="0" cy="0"/>
          <a:chOff x="0" y="0"/>
          <a:chExt cx="0" cy="0"/>
        </a:xfrm>
      </p:grpSpPr>
      <p:sp>
        <p:nvSpPr>
          <p:cNvPr id="272" name="Google Shape;272;p5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5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5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5" name="Google Shape;275;p5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76" name="Google Shape;276;p58"/>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277"/>
        <p:cNvGrpSpPr/>
        <p:nvPr/>
      </p:nvGrpSpPr>
      <p:grpSpPr>
        <a:xfrm>
          <a:off x="0" y="0"/>
          <a:ext cx="0" cy="0"/>
          <a:chOff x="0" y="0"/>
          <a:chExt cx="0" cy="0"/>
        </a:xfrm>
      </p:grpSpPr>
      <p:sp>
        <p:nvSpPr>
          <p:cNvPr id="278" name="Google Shape;278;p59"/>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59"/>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59"/>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5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5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59"/>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4" name="Google Shape;284;p59"/>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85" name="Google Shape;285;p5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86" name="Google Shape;286;p59"/>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287"/>
        <p:cNvGrpSpPr/>
        <p:nvPr/>
      </p:nvGrpSpPr>
      <p:grpSpPr>
        <a:xfrm>
          <a:off x="0" y="0"/>
          <a:ext cx="0" cy="0"/>
          <a:chOff x="0" y="0"/>
          <a:chExt cx="0" cy="0"/>
        </a:xfrm>
      </p:grpSpPr>
      <p:sp>
        <p:nvSpPr>
          <p:cNvPr id="288" name="Google Shape;288;p60"/>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60"/>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p60"/>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93" name="Google Shape;293;p6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94" name="Google Shape;294;p60"/>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0"/>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60"/>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60"/>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98" name="Google Shape;298;p60"/>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299"/>
        <p:cNvGrpSpPr/>
        <p:nvPr/>
      </p:nvGrpSpPr>
      <p:grpSpPr>
        <a:xfrm>
          <a:off x="0" y="0"/>
          <a:ext cx="0" cy="0"/>
          <a:chOff x="0" y="0"/>
          <a:chExt cx="0" cy="0"/>
        </a:xfrm>
      </p:grpSpPr>
      <p:sp>
        <p:nvSpPr>
          <p:cNvPr id="300" name="Google Shape;300;p61"/>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61"/>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6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61"/>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05" name="Google Shape;305;p6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306" name="Google Shape;306;p61"/>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1"/>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8" name="Google Shape;308;p61"/>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61"/>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10" name="Google Shape;310;p61"/>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1_Title and Content Two columns long_lt blue">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6"/>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44" name="Google Shape;44;p2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5" name="Google Shape;45;p26"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6" name="Google Shape;46;p26"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311"/>
        <p:cNvGrpSpPr/>
        <p:nvPr/>
      </p:nvGrpSpPr>
      <p:grpSpPr>
        <a:xfrm>
          <a:off x="0" y="0"/>
          <a:ext cx="0" cy="0"/>
          <a:chOff x="0" y="0"/>
          <a:chExt cx="0" cy="0"/>
        </a:xfrm>
      </p:grpSpPr>
      <p:sp>
        <p:nvSpPr>
          <p:cNvPr id="312" name="Google Shape;312;p62"/>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62"/>
          <p:cNvSpPr txBox="1">
            <a:spLocks noGrp="1"/>
          </p:cNvSpPr>
          <p:nvPr>
            <p:ph type="body" idx="1"/>
          </p:nvPr>
        </p:nvSpPr>
        <p:spPr>
          <a:xfrm>
            <a:off x="457199" y="4071396"/>
            <a:ext cx="5486400" cy="1689318"/>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62"/>
          <p:cNvSpPr txBox="1">
            <a:spLocks noGrp="1"/>
          </p:cNvSpPr>
          <p:nvPr>
            <p:ph type="body" idx="2"/>
          </p:nvPr>
        </p:nvSpPr>
        <p:spPr>
          <a:xfrm>
            <a:off x="6245352" y="4050792"/>
            <a:ext cx="5486400" cy="170588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6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6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p62"/>
          <p:cNvSpPr txBox="1">
            <a:spLocks noGrp="1"/>
          </p:cNvSpPr>
          <p:nvPr>
            <p:ph type="body" idx="3"/>
          </p:nvPr>
        </p:nvSpPr>
        <p:spPr>
          <a:xfrm>
            <a:off x="457200" y="2998280"/>
            <a:ext cx="5486399"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8" name="Google Shape;318;p62"/>
          <p:cNvSpPr txBox="1">
            <a:spLocks noGrp="1"/>
          </p:cNvSpPr>
          <p:nvPr>
            <p:ph type="body" idx="4"/>
          </p:nvPr>
        </p:nvSpPr>
        <p:spPr>
          <a:xfrm>
            <a:off x="6248404" y="2998280"/>
            <a:ext cx="5494112"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19" name="Google Shape;319;p6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20" name="Google Shape;320;p62"/>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321"/>
        <p:cNvGrpSpPr/>
        <p:nvPr/>
      </p:nvGrpSpPr>
      <p:grpSpPr>
        <a:xfrm>
          <a:off x="0" y="0"/>
          <a:ext cx="0" cy="0"/>
          <a:chOff x="0" y="0"/>
          <a:chExt cx="0" cy="0"/>
        </a:xfrm>
      </p:grpSpPr>
      <p:sp>
        <p:nvSpPr>
          <p:cNvPr id="322" name="Google Shape;322;p63"/>
          <p:cNvSpPr txBox="1">
            <a:spLocks noGrp="1"/>
          </p:cNvSpPr>
          <p:nvPr>
            <p:ph type="title"/>
          </p:nvPr>
        </p:nvSpPr>
        <p:spPr>
          <a:xfrm>
            <a:off x="457200" y="457200"/>
            <a:ext cx="5638800" cy="113453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63"/>
          <p:cNvSpPr txBox="1">
            <a:spLocks noGrp="1"/>
          </p:cNvSpPr>
          <p:nvPr>
            <p:ph type="body" idx="1"/>
          </p:nvPr>
        </p:nvSpPr>
        <p:spPr>
          <a:xfrm>
            <a:off x="457201" y="4051583"/>
            <a:ext cx="3657600"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63"/>
          <p:cNvSpPr txBox="1">
            <a:spLocks noGrp="1"/>
          </p:cNvSpPr>
          <p:nvPr>
            <p:ph type="body" idx="2"/>
          </p:nvPr>
        </p:nvSpPr>
        <p:spPr>
          <a:xfrm>
            <a:off x="4276222"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6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6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p63"/>
          <p:cNvSpPr txBox="1">
            <a:spLocks noGrp="1"/>
          </p:cNvSpPr>
          <p:nvPr>
            <p:ph type="body" idx="3"/>
          </p:nvPr>
        </p:nvSpPr>
        <p:spPr>
          <a:xfrm>
            <a:off x="8061767"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63"/>
          <p:cNvSpPr txBox="1">
            <a:spLocks noGrp="1"/>
          </p:cNvSpPr>
          <p:nvPr>
            <p:ph type="body" idx="4"/>
          </p:nvPr>
        </p:nvSpPr>
        <p:spPr>
          <a:xfrm>
            <a:off x="4267200" y="3388291"/>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9" name="Google Shape;329;p63"/>
          <p:cNvSpPr txBox="1">
            <a:spLocks noGrp="1"/>
          </p:cNvSpPr>
          <p:nvPr>
            <p:ph type="body" idx="5"/>
          </p:nvPr>
        </p:nvSpPr>
        <p:spPr>
          <a:xfrm>
            <a:off x="45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63"/>
          <p:cNvSpPr txBox="1">
            <a:spLocks noGrp="1"/>
          </p:cNvSpPr>
          <p:nvPr>
            <p:ph type="body" idx="6"/>
          </p:nvPr>
        </p:nvSpPr>
        <p:spPr>
          <a:xfrm>
            <a:off x="807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31" name="Google Shape;331;p63"/>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2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3" name="Google Shape;53;p2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54" name="Google Shape;54;p27"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a:spLocks noGrp="1"/>
          </p:cNvSpPr>
          <p:nvPr>
            <p:ph type="pic" idx="2"/>
          </p:nvPr>
        </p:nvSpPr>
        <p:spPr>
          <a:xfrm>
            <a:off x="4267200" y="0"/>
            <a:ext cx="7924800" cy="6858000"/>
          </a:xfrm>
          <a:prstGeom prst="rect">
            <a:avLst/>
          </a:prstGeom>
          <a:noFill/>
          <a:ln>
            <a:noFill/>
          </a:ln>
        </p:spPr>
      </p:sp>
      <p:sp>
        <p:nvSpPr>
          <p:cNvPr id="58" name="Google Shape;58;p28"/>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28"/>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62" name="Google Shape;62;p28"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63" name="Google Shape;63;p28"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2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69" name="Google Shape;69;p29"/>
          <p:cNvSpPr txBox="1">
            <a:spLocks noGrp="1"/>
          </p:cNvSpPr>
          <p:nvPr>
            <p:ph type="body" idx="1"/>
          </p:nvPr>
        </p:nvSpPr>
        <p:spPr>
          <a:xfrm>
            <a:off x="457200" y="4734772"/>
            <a:ext cx="9700351"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29"/>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71" name="Google Shape;71;p29"/>
          <p:cNvPicPr preferRelativeResize="0"/>
          <p:nvPr/>
        </p:nvPicPr>
        <p:blipFill rotWithShape="1">
          <a:blip r:embed="rId3">
            <a:alphaModFix/>
          </a:blip>
          <a:srcRect l="3588" r="1908" b="150"/>
          <a:stretch/>
        </p:blipFill>
        <p:spPr>
          <a:xfrm>
            <a:off x="2997366" y="5769935"/>
            <a:ext cx="834722" cy="8045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a:spLocks noGrp="1"/>
          </p:cNvSpPr>
          <p:nvPr>
            <p:ph type="pic" idx="2"/>
          </p:nvPr>
        </p:nvSpPr>
        <p:spPr>
          <a:xfrm>
            <a:off x="4267200" y="0"/>
            <a:ext cx="7924800" cy="6858000"/>
          </a:xfrm>
          <a:prstGeom prst="rect">
            <a:avLst/>
          </a:prstGeom>
          <a:noFill/>
          <a:ln>
            <a:noFill/>
          </a:ln>
        </p:spPr>
      </p:sp>
      <p:sp>
        <p:nvSpPr>
          <p:cNvPr id="75" name="Google Shape;75;p30"/>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30"/>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79" name="Google Shape;79;p30"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80" name="Google Shape;80;p30"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457200" y="1825625"/>
            <a:ext cx="746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86" name="Google Shape;86;p31"/>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31"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88" name="Google Shape;88;p31"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825625"/>
            <a:ext cx="11277600" cy="4346575"/>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interagencystandingcommittee.org/system/files/legacy_files/operational_guidance_for_coordinated_assessments_in_humanitarian_crises.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interagencystandingcommittee.org/system/files/legacy_files/common_operational_datasets.pdf" TargetMode="External"/><Relationship Id="rId4" Type="http://schemas.openxmlformats.org/officeDocument/2006/relationships/hyperlink" Target="https://apps.who.int/iris/bitstream/handle/10665/70128/WHO_HAC_MAN_2009.7_eng.pdf?sequence=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who.int/publications/i/item/rapid-risk-assessment-of-acute-public-health-events" TargetMode="External"/><Relationship Id="rId13" Type="http://schemas.openxmlformats.org/officeDocument/2006/relationships/hyperlink" Target="https://www.who.int/data/data-collection-tools/service-availability-and-readiness-assessment-(sara)#:~:text=The%20Service%20Availability%20and%20Readiness,managing%20of%20a%20health%20system." TargetMode="External"/><Relationship Id="rId3" Type="http://schemas.openxmlformats.org/officeDocument/2006/relationships/hyperlink" Target="https://healthcluster.who.int/" TargetMode="External"/><Relationship Id="rId7" Type="http://schemas.openxmlformats.org/officeDocument/2006/relationships/hyperlink" Target="https://emergency.unhcr.org/coordination-and-communication/cluster-system/multi-cluster-sector-initial-rapid-needs-assessment-mira" TargetMode="External"/><Relationship Id="rId12" Type="http://schemas.openxmlformats.org/officeDocument/2006/relationships/hyperlink" Target="https://www.google.com/url?sa=t&amp;rct=j&amp;q=&amp;esrc=s&amp;source=web&amp;cd=&amp;cad=rja&amp;uact=8&amp;ved=2ahUKEwjM4Le30aWEAxUWzAIHHZuZADgQFnoECBYQAQ&amp;url=https%3A%2F%2Fhealthcluster.who.int%2Fdocs%2Flibrariesprovider16%2Fmeeting-reports%2F3w-4w-tool4747fa5e-256a-4ae5-89eb-37960d278ae4.pdf%3Fsfvrsn%3D349449b0_1%26download%3Dtrue&amp;usg=AOvVaw1RNWyFfTQQIQHvvB7MxXUl&amp;opi=89978449" TargetMode="External"/><Relationship Id="rId2" Type="http://schemas.openxmlformats.org/officeDocument/2006/relationships/notesSlide" Target="../notesSlides/notesSlide27.xml"/><Relationship Id="rId16" Type="http://schemas.openxmlformats.org/officeDocument/2006/relationships/hyperlink" Target="https://www.healthynewbornnetwork.org/hnn-content/uploads/NewBornHealthBook-Production2017-V4b-WEB.pdf" TargetMode="External"/><Relationship Id="rId1" Type="http://schemas.openxmlformats.org/officeDocument/2006/relationships/slideLayout" Target="../slideLayouts/slideLayout5.xml"/><Relationship Id="rId6" Type="http://schemas.openxmlformats.org/officeDocument/2006/relationships/hyperlink" Target="https://www.unhcr.org/4a3114006.html" TargetMode="External"/><Relationship Id="rId11" Type="http://schemas.openxmlformats.org/officeDocument/2006/relationships/hyperlink" Target="https://www.who.int/" TargetMode="External"/><Relationship Id="rId5" Type="http://schemas.openxmlformats.org/officeDocument/2006/relationships/hyperlink" Target="https://www.unhcr.org/4a3374408.html#emergency" TargetMode="External"/><Relationship Id="rId15" Type="http://schemas.openxmlformats.org/officeDocument/2006/relationships/hyperlink" Target="https://www.dhis2.org/" TargetMode="External"/><Relationship Id="rId10" Type="http://schemas.openxmlformats.org/officeDocument/2006/relationships/hyperlink" Target="https://www.who.int/initiatives/herams" TargetMode="External"/><Relationship Id="rId4" Type="http://schemas.openxmlformats.org/officeDocument/2006/relationships/hyperlink" Target="https://www.who.int/emergencies/surveillance/early-warning-alert-and-response-system-ewars/" TargetMode="External"/><Relationship Id="rId9" Type="http://schemas.openxmlformats.org/officeDocument/2006/relationships/hyperlink" Target="http://mics.unicef.org/" TargetMode="External"/><Relationship Id="rId14" Type="http://schemas.openxmlformats.org/officeDocument/2006/relationships/hyperlink" Target="https://resourcecentre.savethechildren.net/document/child-protection-rapid-assessment-toolk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iddeegk@who.int"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mailto:beentjesk@who.i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
          <p:cNvPicPr preferRelativeResize="0"/>
          <p:nvPr/>
        </p:nvPicPr>
        <p:blipFill rotWithShape="1">
          <a:blip r:embed="rId3">
            <a:alphaModFix/>
          </a:blip>
          <a:srcRect l="2997" t="20283" b="6962"/>
          <a:stretch/>
        </p:blipFill>
        <p:spPr>
          <a:xfrm>
            <a:off x="0" y="4175"/>
            <a:ext cx="12192002" cy="6858001"/>
          </a:xfrm>
          <a:prstGeom prst="rect">
            <a:avLst/>
          </a:prstGeom>
          <a:noFill/>
          <a:ln>
            <a:noFill/>
          </a:ln>
        </p:spPr>
      </p:pic>
      <p:sp>
        <p:nvSpPr>
          <p:cNvPr id="337" name="Google Shape;337;p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338" name="Google Shape;338;p1"/>
          <p:cNvSpPr txBox="1"/>
          <p:nvPr/>
        </p:nvSpPr>
        <p:spPr>
          <a:xfrm>
            <a:off x="124225" y="5096050"/>
            <a:ext cx="50796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cap="none">
                <a:solidFill>
                  <a:schemeClr val="lt1"/>
                </a:solidFill>
                <a:latin typeface="Calibri"/>
                <a:ea typeface="Calibri"/>
                <a:cs typeface="Calibri"/>
                <a:sym typeface="Calibri"/>
              </a:rPr>
              <a:t>Module 4: Monitor</a:t>
            </a:r>
            <a:r>
              <a:rPr lang="en-US" sz="4400">
                <a:solidFill>
                  <a:schemeClr val="lt1"/>
                </a:solidFill>
                <a:latin typeface="Calibri"/>
                <a:ea typeface="Calibri"/>
                <a:cs typeface="Calibri"/>
                <a:sym typeface="Calibri"/>
              </a:rPr>
              <a:t>,</a:t>
            </a:r>
            <a:r>
              <a:rPr lang="en-US" sz="4400" b="0" i="0" u="none" strike="noStrike" cap="none">
                <a:solidFill>
                  <a:schemeClr val="lt1"/>
                </a:solidFill>
                <a:latin typeface="Calibri"/>
                <a:ea typeface="Calibri"/>
                <a:cs typeface="Calibri"/>
                <a:sym typeface="Calibri"/>
              </a:rPr>
              <a:t> </a:t>
            </a:r>
            <a:r>
              <a:rPr lang="en-US" sz="4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Evaluate</a:t>
            </a:r>
            <a:r>
              <a:rPr lang="en-US" sz="4400" b="0" i="0" u="none" strike="noStrike" cap="none">
                <a:solidFill>
                  <a:schemeClr val="lt1"/>
                </a:solidFill>
                <a:latin typeface="Calibri"/>
                <a:ea typeface="Calibri"/>
                <a:cs typeface="Calibri"/>
                <a:sym typeface="Calibri"/>
              </a:rPr>
              <a:t> and Review</a:t>
            </a:r>
            <a:endParaRPr>
              <a:solidFill>
                <a:schemeClr val="lt1"/>
              </a:solidFill>
            </a:endParaRPr>
          </a:p>
        </p:txBody>
      </p:sp>
      <p:pic>
        <p:nvPicPr>
          <p:cNvPr id="339" name="Google Shape;339;p1"/>
          <p:cNvPicPr preferRelativeResize="0"/>
          <p:nvPr/>
        </p:nvPicPr>
        <p:blipFill rotWithShape="1">
          <a:blip r:embed="rId4">
            <a:alphaModFix/>
          </a:blip>
          <a:srcRect l="3588" r="1908" b="150"/>
          <a:stretch/>
        </p:blipFill>
        <p:spPr>
          <a:xfrm>
            <a:off x="8846173" y="5099506"/>
            <a:ext cx="1494044" cy="1440000"/>
          </a:xfrm>
          <a:prstGeom prst="rect">
            <a:avLst/>
          </a:prstGeom>
          <a:noFill/>
          <a:ln>
            <a:noFill/>
          </a:ln>
        </p:spPr>
      </p:pic>
      <p:pic>
        <p:nvPicPr>
          <p:cNvPr id="340" name="Google Shape;340;p1" descr="WHO EMRO"/>
          <p:cNvPicPr preferRelativeResize="0"/>
          <p:nvPr/>
        </p:nvPicPr>
        <p:blipFill rotWithShape="1">
          <a:blip r:embed="rId5">
            <a:alphaModFix/>
          </a:blip>
          <a:srcRect/>
          <a:stretch/>
        </p:blipFill>
        <p:spPr>
          <a:xfrm>
            <a:off x="10526495" y="5105041"/>
            <a:ext cx="1440000" cy="144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b8b3964924_0_71"/>
          <p:cNvSpPr txBox="1">
            <a:spLocks noGrp="1"/>
          </p:cNvSpPr>
          <p:nvPr>
            <p:ph type="title"/>
          </p:nvPr>
        </p:nvSpPr>
        <p:spPr>
          <a:xfrm>
            <a:off x="457200" y="685800"/>
            <a:ext cx="3337500" cy="14919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Inter-Agency Network for Education in Emergencies (INEE) Foundational Standards for education in emergencies</a:t>
            </a:r>
            <a:endParaRPr/>
          </a:p>
        </p:txBody>
      </p:sp>
      <p:sp>
        <p:nvSpPr>
          <p:cNvPr id="422" name="Google Shape;422;g2b8b3964924_0_71"/>
          <p:cNvSpPr txBox="1">
            <a:spLocks noGrp="1"/>
          </p:cNvSpPr>
          <p:nvPr>
            <p:ph type="body" idx="1"/>
          </p:nvPr>
        </p:nvSpPr>
        <p:spPr>
          <a:xfrm>
            <a:off x="457200" y="2550025"/>
            <a:ext cx="3131400" cy="3137100"/>
          </a:xfrm>
          <a:prstGeom prst="rect">
            <a:avLst/>
          </a:prstGeom>
        </p:spPr>
        <p:txBody>
          <a:bodyPr spcFirstLastPara="1" wrap="square" lIns="0" tIns="0" rIns="0" bIns="0" anchor="t" anchorCtr="0">
            <a:normAutofit/>
          </a:bodyPr>
          <a:lstStyle/>
          <a:p>
            <a:pPr marL="0" lvl="0" indent="0" algn="l" rtl="0">
              <a:spcBef>
                <a:spcPts val="1600"/>
              </a:spcBef>
              <a:spcAft>
                <a:spcPts val="0"/>
              </a:spcAft>
              <a:buNone/>
            </a:pPr>
            <a:r>
              <a:rPr lang="en-US"/>
              <a:t>These foundational standards formulate the </a:t>
            </a:r>
            <a:r>
              <a:rPr lang="en-US" b="1"/>
              <a:t>basis of indicators</a:t>
            </a:r>
            <a:r>
              <a:rPr lang="en-US"/>
              <a:t> that could be used to monitor and evaluate education interventions in emergencies</a:t>
            </a:r>
            <a:endParaRPr/>
          </a:p>
          <a:p>
            <a:pPr marL="0" lvl="0" indent="0" algn="l" rtl="0">
              <a:spcBef>
                <a:spcPts val="1600"/>
              </a:spcBef>
              <a:spcAft>
                <a:spcPts val="0"/>
              </a:spcAft>
              <a:buClr>
                <a:schemeClr val="dk1"/>
              </a:buClr>
              <a:buSzPts val="1100"/>
              <a:buFont typeface="Arial"/>
              <a:buNone/>
            </a:pPr>
            <a:r>
              <a:rPr lang="en-US"/>
              <a:t>It can guide the </a:t>
            </a:r>
            <a:r>
              <a:rPr lang="en-US" b="1"/>
              <a:t>integration of nurturing care</a:t>
            </a:r>
            <a:r>
              <a:rPr lang="en-US"/>
              <a:t> for all children into humanitarian action</a:t>
            </a:r>
            <a:endParaRPr/>
          </a:p>
          <a:p>
            <a:pPr marL="0" lvl="0" indent="0" algn="l" rtl="0">
              <a:spcBef>
                <a:spcPts val="1600"/>
              </a:spcBef>
              <a:spcAft>
                <a:spcPts val="0"/>
              </a:spcAft>
              <a:buNone/>
            </a:pPr>
            <a:endParaRPr/>
          </a:p>
        </p:txBody>
      </p:sp>
      <p:sp>
        <p:nvSpPr>
          <p:cNvPr id="423" name="Google Shape;423;g2b8b3964924_0_71"/>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424" name="Google Shape;424;g2b8b3964924_0_71"/>
          <p:cNvPicPr preferRelativeResize="0"/>
          <p:nvPr/>
        </p:nvPicPr>
        <p:blipFill>
          <a:blip r:embed="rId3">
            <a:alphaModFix/>
          </a:blip>
          <a:stretch>
            <a:fillRect/>
          </a:stretch>
        </p:blipFill>
        <p:spPr>
          <a:xfrm rot="5400000">
            <a:off x="5304425" y="-570513"/>
            <a:ext cx="5240750" cy="7999025"/>
          </a:xfrm>
          <a:prstGeom prst="rect">
            <a:avLst/>
          </a:prstGeom>
          <a:noFill/>
          <a:ln>
            <a:noFill/>
          </a:ln>
        </p:spPr>
      </p:pic>
      <p:sp>
        <p:nvSpPr>
          <p:cNvPr id="425" name="Google Shape;425;g2b8b3964924_0_71"/>
          <p:cNvSpPr/>
          <p:nvPr/>
        </p:nvSpPr>
        <p:spPr>
          <a:xfrm>
            <a:off x="9346375" y="2734725"/>
            <a:ext cx="2505900" cy="3240900"/>
          </a:xfrm>
          <a:prstGeom prst="rect">
            <a:avLst/>
          </a:prstGeom>
          <a:noFill/>
          <a:ln w="57150" cap="flat" cmpd="sng">
            <a:solidFill>
              <a:srgbClr val="009A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ba4036dc2f_0_3"/>
          <p:cNvSpPr txBox="1">
            <a:spLocks noGrp="1"/>
          </p:cNvSpPr>
          <p:nvPr>
            <p:ph type="title"/>
          </p:nvPr>
        </p:nvSpPr>
        <p:spPr>
          <a:xfrm>
            <a:off x="457200" y="685800"/>
            <a:ext cx="3337500" cy="8571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Monitoring and evaluation from the minimum standards of education (INEE)</a:t>
            </a:r>
            <a:endParaRPr/>
          </a:p>
        </p:txBody>
      </p:sp>
      <p:sp>
        <p:nvSpPr>
          <p:cNvPr id="432" name="Google Shape;432;g2ba4036dc2f_0_3"/>
          <p:cNvSpPr txBox="1">
            <a:spLocks noGrp="1"/>
          </p:cNvSpPr>
          <p:nvPr>
            <p:ph type="body" idx="1"/>
          </p:nvPr>
        </p:nvSpPr>
        <p:spPr>
          <a:xfrm>
            <a:off x="4267263" y="2066150"/>
            <a:ext cx="7233600" cy="1334100"/>
          </a:xfrm>
          <a:prstGeom prst="rect">
            <a:avLst/>
          </a:prstGeom>
        </p:spPr>
        <p:txBody>
          <a:bodyPr spcFirstLastPara="1" wrap="square" lIns="0" tIns="0" rIns="0" bIns="0" anchor="t" anchorCtr="0">
            <a:normAutofit lnSpcReduction="10000"/>
          </a:bodyPr>
          <a:lstStyle/>
          <a:p>
            <a:pPr marL="457200" lvl="0" indent="-330200" algn="l" rtl="0">
              <a:spcBef>
                <a:spcPts val="1600"/>
              </a:spcBef>
              <a:spcAft>
                <a:spcPts val="0"/>
              </a:spcAft>
              <a:buSzPts val="1600"/>
              <a:buChar char="•"/>
            </a:pPr>
            <a:r>
              <a:rPr lang="en-US"/>
              <a:t>Ensure </a:t>
            </a:r>
            <a:r>
              <a:rPr lang="en-US" b="1"/>
              <a:t>continuous monitoring</a:t>
            </a:r>
            <a:r>
              <a:rPr lang="en-US"/>
              <a:t> of education response activities</a:t>
            </a:r>
            <a:endParaRPr/>
          </a:p>
          <a:p>
            <a:pPr marL="457200" lvl="0" indent="-330200" algn="l" rtl="0">
              <a:spcBef>
                <a:spcPts val="0"/>
              </a:spcBef>
              <a:spcAft>
                <a:spcPts val="0"/>
              </a:spcAft>
              <a:buSzPts val="1600"/>
              <a:buChar char="•"/>
            </a:pPr>
            <a:r>
              <a:rPr lang="en-US"/>
              <a:t>Monitor to </a:t>
            </a:r>
            <a:r>
              <a:rPr lang="en-US" b="1"/>
              <a:t>ensure safety</a:t>
            </a:r>
            <a:r>
              <a:rPr lang="en-US"/>
              <a:t> of everyone in education</a:t>
            </a:r>
            <a:endParaRPr/>
          </a:p>
          <a:p>
            <a:pPr marL="457200" lvl="0" indent="-330200" algn="l" rtl="0">
              <a:spcBef>
                <a:spcPts val="0"/>
              </a:spcBef>
              <a:spcAft>
                <a:spcPts val="0"/>
              </a:spcAft>
              <a:buSzPts val="1600"/>
              <a:buChar char="•"/>
            </a:pPr>
            <a:r>
              <a:rPr lang="en-US" b="1"/>
              <a:t>Involve vulnerable groups </a:t>
            </a:r>
            <a:r>
              <a:rPr lang="en-US"/>
              <a:t>in monitoring activities</a:t>
            </a:r>
            <a:endParaRPr/>
          </a:p>
          <a:p>
            <a:pPr marL="457200" lvl="0" indent="-330200" algn="l" rtl="0">
              <a:spcBef>
                <a:spcPts val="0"/>
              </a:spcBef>
              <a:spcAft>
                <a:spcPts val="0"/>
              </a:spcAft>
              <a:buSzPts val="1600"/>
              <a:buChar char="•"/>
            </a:pPr>
            <a:r>
              <a:rPr lang="en-US" b="1"/>
              <a:t>Systemic collection of disaggregated data</a:t>
            </a:r>
            <a:r>
              <a:rPr lang="en-US"/>
              <a:t> to inform responses</a:t>
            </a:r>
            <a:endParaRPr/>
          </a:p>
          <a:p>
            <a:pPr marL="457200" lvl="0" indent="-330200" algn="l" rtl="0">
              <a:spcBef>
                <a:spcPts val="0"/>
              </a:spcBef>
              <a:spcAft>
                <a:spcPts val="0"/>
              </a:spcAft>
              <a:buSzPts val="1600"/>
              <a:buChar char="•"/>
            </a:pPr>
            <a:r>
              <a:rPr lang="en-US" b="1"/>
              <a:t>Analysing and sharing education data</a:t>
            </a:r>
            <a:r>
              <a:rPr lang="en-US"/>
              <a:t> with stakeholders</a:t>
            </a:r>
            <a:endParaRPr/>
          </a:p>
        </p:txBody>
      </p:sp>
      <p:sp>
        <p:nvSpPr>
          <p:cNvPr id="433" name="Google Shape;433;g2ba4036dc2f_0_3"/>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434" name="Google Shape;434;g2ba4036dc2f_0_3"/>
          <p:cNvPicPr preferRelativeResize="0"/>
          <p:nvPr/>
        </p:nvPicPr>
        <p:blipFill rotWithShape="1">
          <a:blip r:embed="rId3">
            <a:alphaModFix/>
          </a:blip>
          <a:srcRect l="1166" t="12156" r="823" b="2830"/>
          <a:stretch/>
        </p:blipFill>
        <p:spPr>
          <a:xfrm>
            <a:off x="4267200" y="486875"/>
            <a:ext cx="7233726" cy="1520325"/>
          </a:xfrm>
          <a:prstGeom prst="rect">
            <a:avLst/>
          </a:prstGeom>
          <a:noFill/>
          <a:ln>
            <a:noFill/>
          </a:ln>
        </p:spPr>
      </p:pic>
      <p:pic>
        <p:nvPicPr>
          <p:cNvPr id="435" name="Google Shape;435;g2ba4036dc2f_0_3"/>
          <p:cNvPicPr preferRelativeResize="0"/>
          <p:nvPr/>
        </p:nvPicPr>
        <p:blipFill rotWithShape="1">
          <a:blip r:embed="rId4">
            <a:alphaModFix/>
          </a:blip>
          <a:srcRect l="1341" t="11493" r="1458" b="3494"/>
          <a:stretch/>
        </p:blipFill>
        <p:spPr>
          <a:xfrm>
            <a:off x="4267013" y="3611588"/>
            <a:ext cx="7233725" cy="1537850"/>
          </a:xfrm>
          <a:prstGeom prst="rect">
            <a:avLst/>
          </a:prstGeom>
          <a:noFill/>
          <a:ln>
            <a:noFill/>
          </a:ln>
        </p:spPr>
      </p:pic>
      <p:sp>
        <p:nvSpPr>
          <p:cNvPr id="436" name="Google Shape;436;g2ba4036dc2f_0_3"/>
          <p:cNvSpPr txBox="1">
            <a:spLocks noGrp="1"/>
          </p:cNvSpPr>
          <p:nvPr>
            <p:ph type="body" idx="1"/>
          </p:nvPr>
        </p:nvSpPr>
        <p:spPr>
          <a:xfrm>
            <a:off x="4267075" y="5296850"/>
            <a:ext cx="7233600" cy="936300"/>
          </a:xfrm>
          <a:prstGeom prst="rect">
            <a:avLst/>
          </a:prstGeom>
        </p:spPr>
        <p:txBody>
          <a:bodyPr spcFirstLastPara="1" wrap="square" lIns="0" tIns="0" rIns="0" bIns="0" anchor="t" anchorCtr="0">
            <a:normAutofit fontScale="92500" lnSpcReduction="20000"/>
          </a:bodyPr>
          <a:lstStyle/>
          <a:p>
            <a:pPr marL="457200" lvl="0" indent="-330200" algn="l" rtl="0">
              <a:spcBef>
                <a:spcPts val="1600"/>
              </a:spcBef>
              <a:spcAft>
                <a:spcPts val="0"/>
              </a:spcAft>
              <a:buSzPts val="1600"/>
              <a:buChar char="•"/>
            </a:pPr>
            <a:r>
              <a:rPr lang="en-US"/>
              <a:t>Conducting </a:t>
            </a:r>
            <a:r>
              <a:rPr lang="en-US" b="1"/>
              <a:t>systematic and impartial evaluations</a:t>
            </a:r>
            <a:r>
              <a:rPr lang="en-US"/>
              <a:t> of education activities</a:t>
            </a:r>
            <a:endParaRPr/>
          </a:p>
          <a:p>
            <a:pPr marL="457200" lvl="0" indent="-330200" algn="l" rtl="0">
              <a:spcBef>
                <a:spcPts val="0"/>
              </a:spcBef>
              <a:spcAft>
                <a:spcPts val="0"/>
              </a:spcAft>
              <a:buSzPts val="1600"/>
              <a:buChar char="•"/>
            </a:pPr>
            <a:r>
              <a:rPr lang="en-US" b="1"/>
              <a:t>Involving all stakeholders</a:t>
            </a:r>
            <a:r>
              <a:rPr lang="en-US"/>
              <a:t>, including community representatives</a:t>
            </a:r>
            <a:endParaRPr/>
          </a:p>
          <a:p>
            <a:pPr marL="457200" lvl="0" indent="-330200" algn="l" rtl="0">
              <a:spcBef>
                <a:spcPts val="0"/>
              </a:spcBef>
              <a:spcAft>
                <a:spcPts val="0"/>
              </a:spcAft>
              <a:buSzPts val="1600"/>
              <a:buChar char="•"/>
            </a:pPr>
            <a:r>
              <a:rPr lang="en-US" b="1"/>
              <a:t>Sharing evaluation findings and lessons learned </a:t>
            </a:r>
            <a:r>
              <a:rPr lang="en-US"/>
              <a:t>to inform advocacy programs and policies, in a form understandable to all, including community members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Monitoring and evaluation plan</a:t>
            </a:r>
            <a:endParaRPr/>
          </a:p>
        </p:txBody>
      </p:sp>
      <p:grpSp>
        <p:nvGrpSpPr>
          <p:cNvPr id="443" name="Google Shape;443;p9"/>
          <p:cNvGrpSpPr/>
          <p:nvPr/>
        </p:nvGrpSpPr>
        <p:grpSpPr>
          <a:xfrm>
            <a:off x="1233714" y="1412375"/>
            <a:ext cx="10501086" cy="4054567"/>
            <a:chOff x="0" y="48032"/>
            <a:chExt cx="10501086" cy="4054567"/>
          </a:xfrm>
        </p:grpSpPr>
        <p:sp>
          <p:nvSpPr>
            <p:cNvPr id="444" name="Google Shape;444;p9"/>
            <p:cNvSpPr/>
            <p:nvPr/>
          </p:nvSpPr>
          <p:spPr>
            <a:xfrm>
              <a:off x="0" y="48032"/>
              <a:ext cx="10501086" cy="957728"/>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txBox="1"/>
            <p:nvPr/>
          </p:nvSpPr>
          <p:spPr>
            <a:xfrm>
              <a:off x="46752" y="94784"/>
              <a:ext cx="10407582" cy="8642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Plan development: </a:t>
              </a:r>
              <a:r>
                <a:rPr lang="en-US" sz="2000">
                  <a:solidFill>
                    <a:schemeClr val="lt1"/>
                  </a:solidFill>
                  <a:latin typeface="Calibri"/>
                  <a:ea typeface="Calibri"/>
                  <a:cs typeface="Calibri"/>
                  <a:sym typeface="Calibri"/>
                </a:rPr>
                <a:t>work with the health sector’s agency lead to create a cohesive M&amp;E plan for child and adolescent health, share joint assessments and consider academic partnerships</a:t>
              </a:r>
              <a:endParaRPr/>
            </a:p>
          </p:txBody>
        </p:sp>
        <p:sp>
          <p:nvSpPr>
            <p:cNvPr id="446" name="Google Shape;446;p9"/>
            <p:cNvSpPr/>
            <p:nvPr/>
          </p:nvSpPr>
          <p:spPr>
            <a:xfrm>
              <a:off x="0" y="1097920"/>
              <a:ext cx="10501086" cy="957728"/>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txBox="1"/>
            <p:nvPr/>
          </p:nvSpPr>
          <p:spPr>
            <a:xfrm>
              <a:off x="46752" y="1144672"/>
              <a:ext cx="10407582" cy="8642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Data review: </a:t>
              </a:r>
              <a:r>
                <a:rPr lang="en-US" sz="2000" b="0" i="0">
                  <a:solidFill>
                    <a:schemeClr val="lt1"/>
                  </a:solidFill>
                  <a:latin typeface="Calibri"/>
                  <a:ea typeface="Calibri"/>
                  <a:cs typeface="Calibri"/>
                  <a:sym typeface="Calibri"/>
                </a:rPr>
                <a:t>evaluate current data collection methods across health services, encompassing health status and risks, health resources and service availability, and health system performance</a:t>
              </a:r>
              <a:endParaRPr sz="2000" b="1">
                <a:solidFill>
                  <a:schemeClr val="lt1"/>
                </a:solidFill>
                <a:latin typeface="Calibri"/>
                <a:ea typeface="Calibri"/>
                <a:cs typeface="Calibri"/>
                <a:sym typeface="Calibri"/>
              </a:endParaRPr>
            </a:p>
          </p:txBody>
        </p:sp>
        <p:sp>
          <p:nvSpPr>
            <p:cNvPr id="448" name="Google Shape;448;p9"/>
            <p:cNvSpPr/>
            <p:nvPr/>
          </p:nvSpPr>
          <p:spPr>
            <a:xfrm>
              <a:off x="0" y="2147808"/>
              <a:ext cx="10501086" cy="957728"/>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txBox="1"/>
            <p:nvPr/>
          </p:nvSpPr>
          <p:spPr>
            <a:xfrm>
              <a:off x="46752" y="2194560"/>
              <a:ext cx="10407582" cy="8642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Key indicator selection: </a:t>
              </a:r>
              <a:r>
                <a:rPr lang="en-US" sz="2000" b="0" i="0">
                  <a:solidFill>
                    <a:schemeClr val="lt1"/>
                  </a:solidFill>
                  <a:latin typeface="Calibri"/>
                  <a:ea typeface="Calibri"/>
                  <a:cs typeface="Calibri"/>
                  <a:sym typeface="Calibri"/>
                </a:rPr>
                <a:t>choose standardized key indicators to monitor implementation of priority CAH activities, considering population and age disaggregation </a:t>
              </a:r>
              <a:endParaRPr sz="2000" b="1">
                <a:solidFill>
                  <a:schemeClr val="lt1"/>
                </a:solidFill>
                <a:latin typeface="Calibri"/>
                <a:ea typeface="Calibri"/>
                <a:cs typeface="Calibri"/>
                <a:sym typeface="Calibri"/>
              </a:endParaRPr>
            </a:p>
          </p:txBody>
        </p:sp>
        <p:sp>
          <p:nvSpPr>
            <p:cNvPr id="450" name="Google Shape;450;p9"/>
            <p:cNvSpPr/>
            <p:nvPr/>
          </p:nvSpPr>
          <p:spPr>
            <a:xfrm>
              <a:off x="0" y="3197696"/>
              <a:ext cx="10501086" cy="904903"/>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txBox="1"/>
            <p:nvPr/>
          </p:nvSpPr>
          <p:spPr>
            <a:xfrm>
              <a:off x="44174" y="3241870"/>
              <a:ext cx="10412738" cy="81655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Reporting structure agreement: </a:t>
              </a:r>
              <a:r>
                <a:rPr lang="en-US" sz="2000">
                  <a:solidFill>
                    <a:schemeClr val="lt1"/>
                  </a:solidFill>
                  <a:latin typeface="Calibri"/>
                  <a:ea typeface="Calibri"/>
                  <a:cs typeface="Calibri"/>
                  <a:sym typeface="Calibri"/>
                </a:rPr>
                <a:t>agree on reporting units (e.g. mobile clinics, field hospitals) and reporting pathways, and frequency of submission, analysis, report generation and dissemination</a:t>
              </a:r>
              <a:endParaRPr sz="2000" b="1">
                <a:solidFill>
                  <a:schemeClr val="lt1"/>
                </a:solidFill>
                <a:latin typeface="Calibri"/>
                <a:ea typeface="Calibri"/>
                <a:cs typeface="Calibri"/>
                <a:sym typeface="Calibri"/>
              </a:endParaRPr>
            </a:p>
          </p:txBody>
        </p:sp>
      </p:grpSp>
      <p:sp>
        <p:nvSpPr>
          <p:cNvPr id="452" name="Google Shape;452;p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12</a:t>
            </a:fld>
            <a:endParaRPr/>
          </a:p>
        </p:txBody>
      </p:sp>
      <p:pic>
        <p:nvPicPr>
          <p:cNvPr id="453" name="Google Shape;453;p9"/>
          <p:cNvPicPr preferRelativeResize="0"/>
          <p:nvPr/>
        </p:nvPicPr>
        <p:blipFill rotWithShape="1">
          <a:blip r:embed="rId3">
            <a:alphaModFix/>
          </a:blip>
          <a:srcRect t="8637"/>
          <a:stretch/>
        </p:blipFill>
        <p:spPr>
          <a:xfrm>
            <a:off x="7998838" y="481934"/>
            <a:ext cx="1009791" cy="783318"/>
          </a:xfrm>
          <a:prstGeom prst="rect">
            <a:avLst/>
          </a:prstGeom>
          <a:noFill/>
          <a:ln>
            <a:noFill/>
          </a:ln>
        </p:spPr>
      </p:pic>
      <p:pic>
        <p:nvPicPr>
          <p:cNvPr id="454" name="Google Shape;454;p9" descr="Presentation with bar chart outline"/>
          <p:cNvPicPr preferRelativeResize="0"/>
          <p:nvPr/>
        </p:nvPicPr>
        <p:blipFill rotWithShape="1">
          <a:blip r:embed="rId4">
            <a:alphaModFix/>
          </a:blip>
          <a:srcRect/>
          <a:stretch/>
        </p:blipFill>
        <p:spPr>
          <a:xfrm>
            <a:off x="255039" y="4539392"/>
            <a:ext cx="914400" cy="914400"/>
          </a:xfrm>
          <a:prstGeom prst="rect">
            <a:avLst/>
          </a:prstGeom>
          <a:noFill/>
          <a:ln>
            <a:noFill/>
          </a:ln>
        </p:spPr>
      </p:pic>
      <p:pic>
        <p:nvPicPr>
          <p:cNvPr id="455" name="Google Shape;455;p9" descr="Bullseye outline"/>
          <p:cNvPicPr preferRelativeResize="0"/>
          <p:nvPr/>
        </p:nvPicPr>
        <p:blipFill rotWithShape="1">
          <a:blip r:embed="rId5">
            <a:alphaModFix/>
          </a:blip>
          <a:srcRect/>
          <a:stretch/>
        </p:blipFill>
        <p:spPr>
          <a:xfrm>
            <a:off x="319314" y="3525710"/>
            <a:ext cx="914400" cy="914400"/>
          </a:xfrm>
          <a:prstGeom prst="rect">
            <a:avLst/>
          </a:prstGeom>
          <a:noFill/>
          <a:ln>
            <a:noFill/>
          </a:ln>
        </p:spPr>
      </p:pic>
      <p:pic>
        <p:nvPicPr>
          <p:cNvPr id="456" name="Google Shape;456;p9" descr="Magnifying glass outline"/>
          <p:cNvPicPr preferRelativeResize="0"/>
          <p:nvPr/>
        </p:nvPicPr>
        <p:blipFill rotWithShape="1">
          <a:blip r:embed="rId6">
            <a:alphaModFix/>
          </a:blip>
          <a:srcRect/>
          <a:stretch/>
        </p:blipFill>
        <p:spPr>
          <a:xfrm>
            <a:off x="314589" y="2450845"/>
            <a:ext cx="914400" cy="914400"/>
          </a:xfrm>
          <a:prstGeom prst="rect">
            <a:avLst/>
          </a:prstGeom>
          <a:noFill/>
          <a:ln>
            <a:noFill/>
          </a:ln>
        </p:spPr>
      </p:pic>
      <p:pic>
        <p:nvPicPr>
          <p:cNvPr id="457" name="Google Shape;457;p9" descr="Cheers outline"/>
          <p:cNvPicPr preferRelativeResize="0"/>
          <p:nvPr/>
        </p:nvPicPr>
        <p:blipFill rotWithShape="1">
          <a:blip r:embed="rId7">
            <a:alphaModFix/>
          </a:blip>
          <a:srcRect/>
          <a:stretch/>
        </p:blipFill>
        <p:spPr>
          <a:xfrm>
            <a:off x="255039" y="1437354"/>
            <a:ext cx="914400" cy="914400"/>
          </a:xfrm>
          <a:prstGeom prst="rect">
            <a:avLst/>
          </a:prstGeom>
          <a:noFill/>
          <a:ln>
            <a:noFill/>
          </a:ln>
        </p:spPr>
      </p:pic>
      <p:sp>
        <p:nvSpPr>
          <p:cNvPr id="458" name="Google Shape;458;p9"/>
          <p:cNvSpPr txBox="1"/>
          <p:nvPr/>
        </p:nvSpPr>
        <p:spPr>
          <a:xfrm>
            <a:off x="6355080" y="6256394"/>
            <a:ext cx="518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more details please refer to the operational guide</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Monitoring and evaluation plan</a:t>
            </a:r>
            <a:endParaRPr/>
          </a:p>
        </p:txBody>
      </p:sp>
      <p:sp>
        <p:nvSpPr>
          <p:cNvPr id="464" name="Google Shape;464;p10"/>
          <p:cNvSpPr txBox="1">
            <a:spLocks noGrp="1"/>
          </p:cNvSpPr>
          <p:nvPr>
            <p:ph type="body" idx="1"/>
          </p:nvPr>
        </p:nvSpPr>
        <p:spPr>
          <a:xfrm>
            <a:off x="1521325" y="1746000"/>
            <a:ext cx="10056900" cy="1005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374151"/>
              </a:buClr>
              <a:buSzPts val="1800"/>
              <a:buNone/>
            </a:pPr>
            <a:r>
              <a:rPr lang="en-US" sz="1800" b="0" i="0">
                <a:solidFill>
                  <a:srgbClr val="374151"/>
                </a:solidFill>
                <a:latin typeface="Corbel"/>
                <a:ea typeface="Corbel"/>
                <a:cs typeface="Corbel"/>
                <a:sym typeface="Corbel"/>
              </a:rPr>
              <a:t>Creation of a </a:t>
            </a:r>
            <a:r>
              <a:rPr lang="en-US" sz="1800" b="1" i="0">
                <a:solidFill>
                  <a:srgbClr val="374151"/>
                </a:solidFill>
                <a:latin typeface="Corbel"/>
                <a:ea typeface="Corbel"/>
                <a:cs typeface="Corbel"/>
                <a:sym typeface="Corbel"/>
              </a:rPr>
              <a:t>CAH-focused monitoring and evaluation plan </a:t>
            </a:r>
            <a:r>
              <a:rPr lang="en-US" sz="1800" b="0" i="0">
                <a:solidFill>
                  <a:srgbClr val="374151"/>
                </a:solidFill>
                <a:latin typeface="Corbel"/>
                <a:ea typeface="Corbel"/>
                <a:cs typeface="Corbel"/>
                <a:sym typeface="Corbel"/>
              </a:rPr>
              <a:t>by the health cluster/sector, with clear indicators</a:t>
            </a:r>
            <a:endParaRPr b="1">
              <a:latin typeface="Corbel"/>
              <a:ea typeface="Corbel"/>
              <a:cs typeface="Corbel"/>
              <a:sym typeface="Corbel"/>
            </a:endParaRPr>
          </a:p>
        </p:txBody>
      </p:sp>
      <p:sp>
        <p:nvSpPr>
          <p:cNvPr id="465" name="Google Shape;465;p1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13</a:t>
            </a:fld>
            <a:endParaRPr/>
          </a:p>
        </p:txBody>
      </p:sp>
      <p:pic>
        <p:nvPicPr>
          <p:cNvPr id="466" name="Google Shape;466;p10"/>
          <p:cNvPicPr preferRelativeResize="0"/>
          <p:nvPr/>
        </p:nvPicPr>
        <p:blipFill rotWithShape="1">
          <a:blip r:embed="rId3">
            <a:alphaModFix/>
          </a:blip>
          <a:srcRect/>
          <a:stretch/>
        </p:blipFill>
        <p:spPr>
          <a:xfrm>
            <a:off x="8518278" y="585193"/>
            <a:ext cx="605015" cy="607281"/>
          </a:xfrm>
          <a:prstGeom prst="rect">
            <a:avLst/>
          </a:prstGeom>
          <a:noFill/>
          <a:ln>
            <a:noFill/>
          </a:ln>
        </p:spPr>
      </p:pic>
      <p:pic>
        <p:nvPicPr>
          <p:cNvPr id="467" name="Google Shape;467;p10" descr="Checkmark outline"/>
          <p:cNvPicPr preferRelativeResize="0"/>
          <p:nvPr/>
        </p:nvPicPr>
        <p:blipFill rotWithShape="1">
          <a:blip r:embed="rId4">
            <a:alphaModFix/>
          </a:blip>
          <a:srcRect/>
          <a:stretch/>
        </p:blipFill>
        <p:spPr>
          <a:xfrm>
            <a:off x="380037" y="1518825"/>
            <a:ext cx="914400" cy="914400"/>
          </a:xfrm>
          <a:prstGeom prst="rect">
            <a:avLst/>
          </a:prstGeom>
          <a:noFill/>
          <a:ln>
            <a:noFill/>
          </a:ln>
        </p:spPr>
      </p:pic>
      <p:sp>
        <p:nvSpPr>
          <p:cNvPr id="468" name="Google Shape;468;p10"/>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a:solidFill>
                <a:schemeClr val="dk1"/>
              </a:solidFill>
              <a:latin typeface="Calibri"/>
              <a:ea typeface="Calibri"/>
              <a:cs typeface="Calibri"/>
              <a:sym typeface="Calibri"/>
            </a:endParaRPr>
          </a:p>
        </p:txBody>
      </p:sp>
      <p:pic>
        <p:nvPicPr>
          <p:cNvPr id="469" name="Google Shape;469;p10" descr="Checkmark outline"/>
          <p:cNvPicPr preferRelativeResize="0"/>
          <p:nvPr/>
        </p:nvPicPr>
        <p:blipFill rotWithShape="1">
          <a:blip r:embed="rId4">
            <a:alphaModFix/>
          </a:blip>
          <a:srcRect/>
          <a:stretch/>
        </p:blipFill>
        <p:spPr>
          <a:xfrm>
            <a:off x="383114" y="2616580"/>
            <a:ext cx="914400" cy="914400"/>
          </a:xfrm>
          <a:prstGeom prst="rect">
            <a:avLst/>
          </a:prstGeom>
          <a:noFill/>
          <a:ln>
            <a:noFill/>
          </a:ln>
        </p:spPr>
      </p:pic>
      <p:pic>
        <p:nvPicPr>
          <p:cNvPr id="470" name="Google Shape;470;p10" descr="Checkmark outline"/>
          <p:cNvPicPr preferRelativeResize="0"/>
          <p:nvPr/>
        </p:nvPicPr>
        <p:blipFill rotWithShape="1">
          <a:blip r:embed="rId4">
            <a:alphaModFix/>
          </a:blip>
          <a:srcRect/>
          <a:stretch/>
        </p:blipFill>
        <p:spPr>
          <a:xfrm>
            <a:off x="380037" y="3530980"/>
            <a:ext cx="914400" cy="914400"/>
          </a:xfrm>
          <a:prstGeom prst="rect">
            <a:avLst/>
          </a:prstGeom>
          <a:noFill/>
          <a:ln>
            <a:noFill/>
          </a:ln>
        </p:spPr>
      </p:pic>
      <p:sp>
        <p:nvSpPr>
          <p:cNvPr id="471" name="Google Shape;471;p10"/>
          <p:cNvSpPr txBox="1"/>
          <p:nvPr/>
        </p:nvSpPr>
        <p:spPr>
          <a:xfrm>
            <a:off x="1521333" y="2767994"/>
            <a:ext cx="9833429" cy="1004888"/>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374151"/>
              </a:buClr>
              <a:buSzPts val="1800"/>
              <a:buFont typeface="Arial"/>
              <a:buNone/>
            </a:pPr>
            <a:r>
              <a:rPr lang="en-US" sz="1800" b="1" i="0">
                <a:solidFill>
                  <a:srgbClr val="374151"/>
                </a:solidFill>
                <a:latin typeface="Corbel"/>
                <a:ea typeface="Corbel"/>
                <a:cs typeface="Corbel"/>
                <a:sym typeface="Corbel"/>
              </a:rPr>
              <a:t>Early warning surveillance reports </a:t>
            </a:r>
            <a:r>
              <a:rPr lang="en-US" sz="1800" b="0" i="0">
                <a:solidFill>
                  <a:srgbClr val="374151"/>
                </a:solidFill>
                <a:latin typeface="Corbel"/>
                <a:ea typeface="Corbel"/>
                <a:cs typeface="Corbel"/>
                <a:sym typeface="Corbel"/>
              </a:rPr>
              <a:t>received from health facilities each week</a:t>
            </a:r>
            <a:endParaRPr sz="1800" b="1" i="0">
              <a:solidFill>
                <a:schemeClr val="dk1"/>
              </a:solidFill>
              <a:latin typeface="Corbel"/>
              <a:ea typeface="Corbel"/>
              <a:cs typeface="Corbel"/>
              <a:sym typeface="Corbel"/>
            </a:endParaRPr>
          </a:p>
        </p:txBody>
      </p:sp>
      <p:sp>
        <p:nvSpPr>
          <p:cNvPr id="472" name="Google Shape;472;p10"/>
          <p:cNvSpPr txBox="1"/>
          <p:nvPr/>
        </p:nvSpPr>
        <p:spPr>
          <a:xfrm>
            <a:off x="1521332" y="3789979"/>
            <a:ext cx="9833429" cy="1004888"/>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374151"/>
              </a:buClr>
              <a:buSzPts val="1800"/>
              <a:buFont typeface="Arial"/>
              <a:buNone/>
            </a:pPr>
            <a:r>
              <a:rPr lang="en-US" sz="1800" b="0" i="0">
                <a:solidFill>
                  <a:srgbClr val="374151"/>
                </a:solidFill>
                <a:latin typeface="Corbel"/>
                <a:ea typeface="Corbel"/>
                <a:cs typeface="Corbel"/>
                <a:sym typeface="Corbel"/>
              </a:rPr>
              <a:t>Regular production of an </a:t>
            </a:r>
            <a:r>
              <a:rPr lang="en-US" sz="1800" b="1" i="0">
                <a:solidFill>
                  <a:srgbClr val="374151"/>
                </a:solidFill>
                <a:latin typeface="Corbel"/>
                <a:ea typeface="Corbel"/>
                <a:cs typeface="Corbel"/>
                <a:sym typeface="Corbel"/>
              </a:rPr>
              <a:t>overall health information report </a:t>
            </a:r>
            <a:r>
              <a:rPr lang="en-US" sz="1800" b="0" i="0">
                <a:solidFill>
                  <a:srgbClr val="374151"/>
                </a:solidFill>
                <a:latin typeface="Corbel"/>
                <a:ea typeface="Corbel"/>
                <a:cs typeface="Corbel"/>
                <a:sym typeface="Corbel"/>
              </a:rPr>
              <a:t>by the lead health actor</a:t>
            </a:r>
            <a:endParaRPr sz="1800" b="1" i="0">
              <a:solidFill>
                <a:schemeClr val="dk1"/>
              </a:solidFill>
              <a:latin typeface="Corbel"/>
              <a:ea typeface="Corbel"/>
              <a:cs typeface="Corbel"/>
              <a:sym typeface="Corbel"/>
            </a:endParaRPr>
          </a:p>
        </p:txBody>
      </p:sp>
      <p:sp>
        <p:nvSpPr>
          <p:cNvPr id="473" name="Google Shape;473;p10"/>
          <p:cNvSpPr txBox="1"/>
          <p:nvPr/>
        </p:nvSpPr>
        <p:spPr>
          <a:xfrm>
            <a:off x="6355080" y="6256394"/>
            <a:ext cx="518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more details please refer to the operational guide</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1"/>
          <p:cNvSpPr txBox="1">
            <a:spLocks noGrp="1"/>
          </p:cNvSpPr>
          <p:nvPr>
            <p:ph type="title"/>
          </p:nvPr>
        </p:nvSpPr>
        <p:spPr>
          <a:xfrm>
            <a:off x="457200" y="1846372"/>
            <a:ext cx="105772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2. Improve health information systems</a:t>
            </a:r>
            <a:endParaRPr/>
          </a:p>
        </p:txBody>
      </p:sp>
      <p:sp>
        <p:nvSpPr>
          <p:cNvPr id="479" name="Google Shape;479;p1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Early warning systems</a:t>
            </a:r>
            <a:endParaRPr/>
          </a:p>
        </p:txBody>
      </p:sp>
      <p:pic>
        <p:nvPicPr>
          <p:cNvPr id="486" name="Google Shape;486;p12" descr="A person in a hijab looking at a person in a computer&#10;&#10;Description automatically generated"/>
          <p:cNvPicPr preferRelativeResize="0"/>
          <p:nvPr/>
        </p:nvPicPr>
        <p:blipFill rotWithShape="1">
          <a:blip r:embed="rId3">
            <a:alphaModFix/>
          </a:blip>
          <a:srcRect l="9554" r="5216"/>
          <a:stretch/>
        </p:blipFill>
        <p:spPr>
          <a:xfrm>
            <a:off x="457200" y="1509250"/>
            <a:ext cx="6364701" cy="4200676"/>
          </a:xfrm>
          <a:prstGeom prst="rect">
            <a:avLst/>
          </a:prstGeom>
          <a:noFill/>
          <a:ln>
            <a:noFill/>
          </a:ln>
        </p:spPr>
      </p:pic>
      <p:sp>
        <p:nvSpPr>
          <p:cNvPr id="487" name="Google Shape;487;p1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15</a:t>
            </a:fld>
            <a:endParaRPr/>
          </a:p>
        </p:txBody>
      </p:sp>
      <p:sp>
        <p:nvSpPr>
          <p:cNvPr id="488" name="Google Shape;488;p12"/>
          <p:cNvSpPr txBox="1">
            <a:spLocks noGrp="1"/>
          </p:cNvSpPr>
          <p:nvPr>
            <p:ph type="body" idx="2"/>
          </p:nvPr>
        </p:nvSpPr>
        <p:spPr>
          <a:xfrm>
            <a:off x="7138925" y="1509250"/>
            <a:ext cx="4439400" cy="4200600"/>
          </a:xfrm>
          <a:prstGeom prst="rect">
            <a:avLst/>
          </a:prstGeom>
          <a:solidFill>
            <a:srgbClr val="DDEFF9"/>
          </a:solidFill>
          <a:ln>
            <a:noFill/>
          </a:ln>
        </p:spPr>
        <p:txBody>
          <a:bodyPr spcFirstLastPara="1" wrap="square" lIns="182875" tIns="182875" rIns="182875" bIns="182875" anchor="t" anchorCtr="0">
            <a:noAutofit/>
          </a:bodyPr>
          <a:lstStyle/>
          <a:p>
            <a:pPr marL="285750" lvl="0" indent="-292100" algn="l" rtl="0">
              <a:lnSpc>
                <a:spcPct val="90000"/>
              </a:lnSpc>
              <a:spcBef>
                <a:spcPts val="0"/>
              </a:spcBef>
              <a:spcAft>
                <a:spcPts val="0"/>
              </a:spcAft>
              <a:buClr>
                <a:srgbClr val="00205C"/>
              </a:buClr>
              <a:buSzPts val="1800"/>
              <a:buFont typeface="Arial"/>
              <a:buChar char="•"/>
            </a:pPr>
            <a:r>
              <a:rPr lang="en-US" sz="1800"/>
              <a:t>Emergencies increase risk of spread of communicable diseases</a:t>
            </a:r>
            <a:endParaRPr sz="2100"/>
          </a:p>
          <a:p>
            <a:pPr marL="285750" lvl="0" indent="-292100" algn="l" rtl="0">
              <a:lnSpc>
                <a:spcPct val="90000"/>
              </a:lnSpc>
              <a:spcBef>
                <a:spcPts val="1000"/>
              </a:spcBef>
              <a:spcAft>
                <a:spcPts val="0"/>
              </a:spcAft>
              <a:buClr>
                <a:srgbClr val="00205C"/>
              </a:buClr>
              <a:buSzPts val="1800"/>
              <a:buFont typeface="Arial"/>
              <a:buChar char="•"/>
            </a:pPr>
            <a:r>
              <a:rPr lang="en-US" sz="1800"/>
              <a:t>Early warning systems are essential to </a:t>
            </a:r>
            <a:r>
              <a:rPr lang="en-US" sz="1800" b="1"/>
              <a:t>respond to emerging diseases and deteriorating conditions</a:t>
            </a:r>
            <a:endParaRPr sz="2100"/>
          </a:p>
          <a:p>
            <a:pPr marL="285750" lvl="0" indent="-292100" algn="l" rtl="0">
              <a:lnSpc>
                <a:spcPct val="90000"/>
              </a:lnSpc>
              <a:spcBef>
                <a:spcPts val="1000"/>
              </a:spcBef>
              <a:spcAft>
                <a:spcPts val="0"/>
              </a:spcAft>
              <a:buClr>
                <a:srgbClr val="00205C"/>
              </a:buClr>
              <a:buSzPts val="1800"/>
              <a:buFont typeface="Arial"/>
              <a:buChar char="•"/>
            </a:pPr>
            <a:r>
              <a:rPr lang="en-US" sz="1800"/>
              <a:t>Crucial </a:t>
            </a:r>
            <a:r>
              <a:rPr lang="en-US" sz="1800" b="1"/>
              <a:t>addition to regular surveillance systems</a:t>
            </a:r>
            <a:endParaRPr sz="2100"/>
          </a:p>
          <a:p>
            <a:pPr marL="285750" lvl="0" indent="-292100" algn="l" rtl="0">
              <a:lnSpc>
                <a:spcPct val="90000"/>
              </a:lnSpc>
              <a:spcBef>
                <a:spcPts val="1000"/>
              </a:spcBef>
              <a:spcAft>
                <a:spcPts val="0"/>
              </a:spcAft>
              <a:buClr>
                <a:srgbClr val="00205C"/>
              </a:buClr>
              <a:buSzPts val="1800"/>
              <a:buFont typeface="Arial"/>
              <a:buChar char="•"/>
            </a:pPr>
            <a:r>
              <a:rPr lang="en-US" sz="1800"/>
              <a:t>Will track </a:t>
            </a:r>
            <a:r>
              <a:rPr lang="en-US" sz="1800" b="1"/>
              <a:t>up to 10 priority conditions </a:t>
            </a:r>
            <a:r>
              <a:rPr lang="en-US" sz="1800"/>
              <a:t>such as cholera, dengue, Ebola, malaria</a:t>
            </a:r>
            <a:endParaRPr sz="2100"/>
          </a:p>
          <a:p>
            <a:pPr marL="285750" lvl="0" indent="-292100" algn="l" rtl="0">
              <a:lnSpc>
                <a:spcPct val="90000"/>
              </a:lnSpc>
              <a:spcBef>
                <a:spcPts val="1000"/>
              </a:spcBef>
              <a:spcAft>
                <a:spcPts val="0"/>
              </a:spcAft>
              <a:buClr>
                <a:srgbClr val="00205C"/>
              </a:buClr>
              <a:buSzPts val="1800"/>
              <a:buFont typeface="Arial"/>
              <a:buChar char="•"/>
            </a:pPr>
            <a:r>
              <a:rPr lang="en-US" sz="1800"/>
              <a:t>Data is collected from specific facilities to </a:t>
            </a:r>
            <a:r>
              <a:rPr lang="en-US" sz="1800" b="1"/>
              <a:t>track spread and severity </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3"/>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000"/>
              <a:buFont typeface="Calibri"/>
              <a:buNone/>
            </a:pPr>
            <a:r>
              <a:rPr lang="en-US" sz="2000"/>
              <a:t>WHO Electronic Early Warning, Alert, and Response System (EWARS) in emergencies</a:t>
            </a:r>
            <a:endParaRPr/>
          </a:p>
        </p:txBody>
      </p:sp>
      <p:pic>
        <p:nvPicPr>
          <p:cNvPr id="495" name="Google Shape;495;p13" descr="A person looking at a book&#10;&#10;Description automatically generated"/>
          <p:cNvPicPr preferRelativeResize="0"/>
          <p:nvPr/>
        </p:nvPicPr>
        <p:blipFill rotWithShape="1">
          <a:blip r:embed="rId3">
            <a:alphaModFix/>
          </a:blip>
          <a:srcRect l="13059" r="9807" b="-1"/>
          <a:stretch/>
        </p:blipFill>
        <p:spPr>
          <a:xfrm>
            <a:off x="4267200" y="10"/>
            <a:ext cx="7924800" cy="6857990"/>
          </a:xfrm>
          <a:prstGeom prst="rect">
            <a:avLst/>
          </a:prstGeom>
          <a:noFill/>
          <a:ln>
            <a:noFill/>
          </a:ln>
        </p:spPr>
      </p:pic>
      <p:sp>
        <p:nvSpPr>
          <p:cNvPr id="496" name="Google Shape;496;p13"/>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fontScale="92500" lnSpcReduction="10000"/>
          </a:bodyPr>
          <a:lstStyle/>
          <a:p>
            <a:pPr marL="285750" lvl="0" indent="-285750" algn="l" rtl="0">
              <a:lnSpc>
                <a:spcPct val="90000"/>
              </a:lnSpc>
              <a:spcBef>
                <a:spcPts val="0"/>
              </a:spcBef>
              <a:spcAft>
                <a:spcPts val="0"/>
              </a:spcAft>
              <a:buClr>
                <a:schemeClr val="dk1"/>
              </a:buClr>
              <a:buSzPct val="100000"/>
              <a:buChar char="•"/>
            </a:pPr>
            <a:r>
              <a:rPr lang="en-US"/>
              <a:t>“EWARS” in a box contains all </a:t>
            </a:r>
            <a:r>
              <a:rPr lang="en-US" b="1"/>
              <a:t>equipment to establish surveillance and response activities</a:t>
            </a:r>
            <a:endParaRPr/>
          </a:p>
          <a:p>
            <a:pPr marL="285750" lvl="0" indent="-285750" algn="l" rtl="0">
              <a:lnSpc>
                <a:spcPct val="90000"/>
              </a:lnSpc>
              <a:spcBef>
                <a:spcPts val="600"/>
              </a:spcBef>
              <a:spcAft>
                <a:spcPts val="0"/>
              </a:spcAft>
              <a:buClr>
                <a:schemeClr val="dk1"/>
              </a:buClr>
              <a:buSzPct val="100000"/>
              <a:buChar char="•"/>
            </a:pPr>
            <a:r>
              <a:rPr lang="en-US"/>
              <a:t>Designed </a:t>
            </a:r>
            <a:r>
              <a:rPr lang="en-US" b="1"/>
              <a:t>for difficult and remote field settings</a:t>
            </a:r>
            <a:r>
              <a:rPr lang="en-US"/>
              <a:t> without reliable internet or electricity</a:t>
            </a:r>
            <a:endParaRPr/>
          </a:p>
          <a:p>
            <a:pPr marL="285750" lvl="0" indent="-285750" algn="l" rtl="0">
              <a:lnSpc>
                <a:spcPct val="90000"/>
              </a:lnSpc>
              <a:spcBef>
                <a:spcPts val="600"/>
              </a:spcBef>
              <a:spcAft>
                <a:spcPts val="0"/>
              </a:spcAft>
              <a:buClr>
                <a:schemeClr val="dk1"/>
              </a:buClr>
              <a:buSzPct val="100000"/>
              <a:buChar char="•"/>
            </a:pPr>
            <a:r>
              <a:rPr lang="en-US"/>
              <a:t>Includes 60 mobile phones, laptops and a local server </a:t>
            </a:r>
            <a:r>
              <a:rPr lang="en-US" b="1"/>
              <a:t>to collect, report, and manage disease data</a:t>
            </a:r>
            <a:endParaRPr/>
          </a:p>
          <a:p>
            <a:pPr marL="285750" lvl="0" indent="-285750" algn="l" rtl="0">
              <a:lnSpc>
                <a:spcPct val="90000"/>
              </a:lnSpc>
              <a:spcBef>
                <a:spcPts val="600"/>
              </a:spcBef>
              <a:spcAft>
                <a:spcPts val="0"/>
              </a:spcAft>
              <a:buClr>
                <a:schemeClr val="dk1"/>
              </a:buClr>
              <a:buSzPct val="100000"/>
              <a:buChar char="•"/>
            </a:pPr>
            <a:r>
              <a:rPr lang="en-US"/>
              <a:t>Single kit can support surveillance for </a:t>
            </a:r>
            <a:r>
              <a:rPr lang="en-US" b="1"/>
              <a:t>50 fixed or mobile clinics, serving around 500,000 people</a:t>
            </a:r>
            <a:endParaRPr/>
          </a:p>
          <a:p>
            <a:pPr marL="285750" lvl="0" indent="-285750" algn="l" rtl="0">
              <a:lnSpc>
                <a:spcPct val="90000"/>
              </a:lnSpc>
              <a:spcBef>
                <a:spcPts val="600"/>
              </a:spcBef>
              <a:spcAft>
                <a:spcPts val="0"/>
              </a:spcAft>
              <a:buClr>
                <a:schemeClr val="dk1"/>
              </a:buClr>
              <a:buSzPct val="100000"/>
              <a:buChar char="•"/>
            </a:pPr>
            <a:r>
              <a:rPr lang="en-US"/>
              <a:t>Deployed during an emergency as an </a:t>
            </a:r>
            <a:r>
              <a:rPr lang="en-US" b="1"/>
              <a:t>adjunct to the national disease surveillance system</a:t>
            </a:r>
            <a:endParaRPr/>
          </a:p>
          <a:p>
            <a:pPr marL="285750" lvl="0" indent="-285750" algn="l" rtl="0">
              <a:lnSpc>
                <a:spcPct val="90000"/>
              </a:lnSpc>
              <a:spcBef>
                <a:spcPts val="600"/>
              </a:spcBef>
              <a:spcAft>
                <a:spcPts val="0"/>
              </a:spcAft>
              <a:buClr>
                <a:schemeClr val="dk1"/>
              </a:buClr>
              <a:buSzPct val="100000"/>
              <a:buChar char="•"/>
            </a:pPr>
            <a:r>
              <a:rPr lang="en-US"/>
              <a:t>After the emergency, </a:t>
            </a:r>
            <a:r>
              <a:rPr lang="en-US" b="1"/>
              <a:t>EWARS should re-integrate back into the national system</a:t>
            </a:r>
            <a:endParaRPr/>
          </a:p>
        </p:txBody>
      </p:sp>
      <p:sp>
        <p:nvSpPr>
          <p:cNvPr id="497" name="Google Shape;497;p1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b8b3964924_0_8"/>
          <p:cNvSpPr txBox="1">
            <a:spLocks noGrp="1"/>
          </p:cNvSpPr>
          <p:nvPr>
            <p:ph type="title"/>
          </p:nvPr>
        </p:nvSpPr>
        <p:spPr>
          <a:xfrm>
            <a:off x="457200" y="685800"/>
            <a:ext cx="7261800" cy="857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Child and adolescent health integration into EWARS</a:t>
            </a:r>
            <a:endParaRPr/>
          </a:p>
        </p:txBody>
      </p:sp>
      <p:sp>
        <p:nvSpPr>
          <p:cNvPr id="504" name="Google Shape;504;g2b8b3964924_0_8"/>
          <p:cNvSpPr txBox="1">
            <a:spLocks noGrp="1"/>
          </p:cNvSpPr>
          <p:nvPr>
            <p:ph type="body" idx="1"/>
          </p:nvPr>
        </p:nvSpPr>
        <p:spPr>
          <a:xfrm>
            <a:off x="457200" y="1596000"/>
            <a:ext cx="9979800" cy="4113900"/>
          </a:xfrm>
          <a:prstGeom prst="rect">
            <a:avLst/>
          </a:prstGeom>
          <a:ln>
            <a:noFill/>
          </a:ln>
        </p:spPr>
        <p:txBody>
          <a:bodyPr spcFirstLastPara="1" wrap="square" lIns="0" tIns="0" rIns="0" bIns="0" anchor="t" anchorCtr="0">
            <a:normAutofit/>
          </a:bodyPr>
          <a:lstStyle/>
          <a:p>
            <a:pPr marL="285750" marR="0" lvl="0" indent="-269360" algn="l" rtl="0">
              <a:lnSpc>
                <a:spcPct val="150000"/>
              </a:lnSpc>
              <a:spcBef>
                <a:spcPts val="0"/>
              </a:spcBef>
              <a:spcAft>
                <a:spcPts val="0"/>
              </a:spcAft>
              <a:buSzPts val="1542"/>
              <a:buChar char="•"/>
            </a:pPr>
            <a:r>
              <a:rPr lang="en-US" sz="1541"/>
              <a:t>A </a:t>
            </a:r>
            <a:r>
              <a:rPr lang="en-US" sz="1541" b="1"/>
              <a:t>rapid assessment</a:t>
            </a:r>
            <a:r>
              <a:rPr lang="en-US" sz="1541"/>
              <a:t> precedes the implementation of EWARS, to tailor recommendations to the emergency context</a:t>
            </a:r>
            <a:endParaRPr sz="1541"/>
          </a:p>
          <a:p>
            <a:pPr marL="628650" marR="0" lvl="1" indent="-174110" algn="l" rtl="0">
              <a:lnSpc>
                <a:spcPct val="150000"/>
              </a:lnSpc>
              <a:spcBef>
                <a:spcPts val="500"/>
              </a:spcBef>
              <a:spcAft>
                <a:spcPts val="0"/>
              </a:spcAft>
              <a:buSzPts val="1542"/>
              <a:buFont typeface="Calibri"/>
              <a:buChar char="•"/>
            </a:pPr>
            <a:r>
              <a:rPr lang="en-US" sz="1541"/>
              <a:t>This includes </a:t>
            </a:r>
            <a:r>
              <a:rPr lang="en-US" sz="1541" b="1"/>
              <a:t>assessing affected populations</a:t>
            </a:r>
            <a:r>
              <a:rPr lang="en-US" sz="1541"/>
              <a:t>, focusing on vulnerable groups such as children and adolescents</a:t>
            </a:r>
            <a:endParaRPr sz="1541"/>
          </a:p>
          <a:p>
            <a:pPr marL="628650" marR="0" lvl="1" indent="-174110" algn="l" rtl="0">
              <a:lnSpc>
                <a:spcPct val="150000"/>
              </a:lnSpc>
              <a:spcBef>
                <a:spcPts val="500"/>
              </a:spcBef>
              <a:spcAft>
                <a:spcPts val="0"/>
              </a:spcAft>
              <a:buSzPts val="1542"/>
              <a:buFont typeface="Calibri"/>
              <a:buChar char="•"/>
            </a:pPr>
            <a:r>
              <a:rPr lang="en-US" sz="1541"/>
              <a:t>It also includes identification of </a:t>
            </a:r>
            <a:r>
              <a:rPr lang="en-US" sz="1541" b="1"/>
              <a:t>major risk factors</a:t>
            </a:r>
            <a:r>
              <a:rPr lang="en-US" sz="1541"/>
              <a:t>, such as child malnutrition</a:t>
            </a:r>
            <a:endParaRPr sz="1541"/>
          </a:p>
          <a:p>
            <a:pPr marL="285750" marR="0" lvl="0" indent="-269360" algn="l" rtl="0">
              <a:lnSpc>
                <a:spcPct val="150000"/>
              </a:lnSpc>
              <a:spcBef>
                <a:spcPts val="0"/>
              </a:spcBef>
              <a:spcAft>
                <a:spcPts val="0"/>
              </a:spcAft>
              <a:buSzPts val="1542"/>
              <a:buChar char="•"/>
            </a:pPr>
            <a:r>
              <a:rPr lang="en-US" sz="1541" b="1"/>
              <a:t>Indicators for CAH</a:t>
            </a:r>
            <a:r>
              <a:rPr lang="en-US" sz="1541"/>
              <a:t> should be determined, e.g.:</a:t>
            </a:r>
            <a:endParaRPr sz="1541"/>
          </a:p>
          <a:p>
            <a:pPr marL="628650" marR="0" lvl="1" indent="-174110" algn="l" rtl="0">
              <a:lnSpc>
                <a:spcPct val="150000"/>
              </a:lnSpc>
              <a:spcBef>
                <a:spcPts val="500"/>
              </a:spcBef>
              <a:spcAft>
                <a:spcPts val="0"/>
              </a:spcAft>
              <a:buSzPts val="1542"/>
              <a:buFont typeface="Calibri"/>
              <a:buChar char="•"/>
            </a:pPr>
            <a:r>
              <a:rPr lang="en-US" sz="1541"/>
              <a:t>Proportion of unvaccinated cases among measles cases in children &lt;5</a:t>
            </a:r>
            <a:endParaRPr sz="1541"/>
          </a:p>
          <a:p>
            <a:pPr marL="628650" marR="0" lvl="1" indent="-174110" algn="l" rtl="0">
              <a:lnSpc>
                <a:spcPct val="150000"/>
              </a:lnSpc>
              <a:spcBef>
                <a:spcPts val="500"/>
              </a:spcBef>
              <a:spcAft>
                <a:spcPts val="0"/>
              </a:spcAft>
              <a:buSzPts val="1542"/>
              <a:buFont typeface="Calibri"/>
              <a:buChar char="•"/>
            </a:pPr>
            <a:r>
              <a:rPr lang="en-US" sz="1541"/>
              <a:t> Integration of Early Childhood Development (ECD) activities into existing ECD programs and </a:t>
            </a:r>
            <a:r>
              <a:rPr lang="en-US" sz="154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activities</a:t>
            </a:r>
            <a:endParaRPr sz="1541"/>
          </a:p>
          <a:p>
            <a:pPr marL="285750" marR="0" lvl="0" indent="-269360" algn="l" rtl="0">
              <a:lnSpc>
                <a:spcPct val="150000"/>
              </a:lnSpc>
              <a:spcBef>
                <a:spcPts val="0"/>
              </a:spcBef>
              <a:spcAft>
                <a:spcPts val="0"/>
              </a:spcAft>
              <a:buSzPts val="1542"/>
              <a:buChar char="•"/>
            </a:pPr>
            <a:r>
              <a:rPr lang="en-US" sz="1541"/>
              <a:t>EWARS employs </a:t>
            </a:r>
            <a:r>
              <a:rPr lang="en-US" sz="1541" b="1"/>
              <a:t>standardized definitions and alert thresholds</a:t>
            </a:r>
            <a:r>
              <a:rPr lang="en-US" sz="1541"/>
              <a:t>, adaptable to emergency settings, e.g. for suspected poliomyelitis/AFP: any child &lt;15 years with AFP OR any paralytic illness in a person of any age if poliomyelitis is suspected</a:t>
            </a:r>
            <a:endParaRPr sz="1541"/>
          </a:p>
          <a:p>
            <a:pPr marL="285750" marR="0" lvl="0" indent="-269360" algn="l" rtl="0">
              <a:lnSpc>
                <a:spcPct val="150000"/>
              </a:lnSpc>
              <a:spcBef>
                <a:spcPts val="0"/>
              </a:spcBef>
              <a:spcAft>
                <a:spcPts val="0"/>
              </a:spcAft>
              <a:buSzPts val="1542"/>
              <a:buChar char="•"/>
            </a:pPr>
            <a:r>
              <a:rPr lang="en-US" sz="1541"/>
              <a:t>EWARS also includes </a:t>
            </a:r>
            <a:r>
              <a:rPr lang="en-US" sz="1541" b="1"/>
              <a:t>system-generated alerts for increasing trends</a:t>
            </a:r>
            <a:endParaRPr sz="1600" b="1"/>
          </a:p>
        </p:txBody>
      </p:sp>
      <p:sp>
        <p:nvSpPr>
          <p:cNvPr id="505" name="Google Shape;505;g2b8b3964924_0_8"/>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5"/>
          <p:cNvSpPr txBox="1">
            <a:spLocks noGrp="1"/>
          </p:cNvSpPr>
          <p:nvPr>
            <p:ph type="title"/>
          </p:nvPr>
        </p:nvSpPr>
        <p:spPr>
          <a:xfrm>
            <a:off x="457199" y="685800"/>
            <a:ext cx="11058525"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800"/>
              <a:buFont typeface="Calibri"/>
              <a:buNone/>
            </a:pPr>
            <a:r>
              <a:rPr lang="en-US" sz="2800"/>
              <a:t>Health Resources and Services Availability Monitoring System (HeRAMS)</a:t>
            </a:r>
            <a:endParaRPr/>
          </a:p>
        </p:txBody>
      </p:sp>
      <p:sp>
        <p:nvSpPr>
          <p:cNvPr id="512" name="Google Shape;512;p15"/>
          <p:cNvSpPr txBox="1">
            <a:spLocks noGrp="1"/>
          </p:cNvSpPr>
          <p:nvPr>
            <p:ph type="body" idx="1"/>
          </p:nvPr>
        </p:nvSpPr>
        <p:spPr>
          <a:xfrm>
            <a:off x="457200" y="1825625"/>
            <a:ext cx="4572000" cy="4016700"/>
          </a:xfrm>
          <a:prstGeom prst="rect">
            <a:avLst/>
          </a:prstGeom>
          <a:noFill/>
          <a:ln>
            <a:noFill/>
          </a:ln>
        </p:spPr>
        <p:txBody>
          <a:bodyPr spcFirstLastPara="1" wrap="square" lIns="0" tIns="0" rIns="0" bIns="0" anchor="t" anchorCtr="0">
            <a:normAutofit fontScale="92500" lnSpcReduction="20000"/>
          </a:bodyPr>
          <a:lstStyle/>
          <a:p>
            <a:pPr marL="285750" lvl="0" indent="-277177" algn="l" rtl="0">
              <a:lnSpc>
                <a:spcPct val="100000"/>
              </a:lnSpc>
              <a:spcBef>
                <a:spcPts val="0"/>
              </a:spcBef>
              <a:spcAft>
                <a:spcPts val="0"/>
              </a:spcAft>
              <a:buClr>
                <a:schemeClr val="dk1"/>
              </a:buClr>
              <a:buSzPct val="100000"/>
              <a:buFont typeface="Arial"/>
              <a:buChar char="•"/>
            </a:pPr>
            <a:r>
              <a:rPr lang="en-US" sz="1800"/>
              <a:t>Aims to </a:t>
            </a:r>
            <a:r>
              <a:rPr lang="en-US" sz="1800" b="1"/>
              <a:t>ensure that core information on essential health resources and services is readily available to decision makers </a:t>
            </a:r>
            <a:r>
              <a:rPr lang="en-US" sz="1800"/>
              <a:t>at country, regional, and global levels</a:t>
            </a:r>
            <a:endParaRPr/>
          </a:p>
          <a:p>
            <a:pPr marL="285750" lvl="0" indent="-277177" algn="l" rtl="0">
              <a:lnSpc>
                <a:spcPct val="100000"/>
              </a:lnSpc>
              <a:spcBef>
                <a:spcPts val="1000"/>
              </a:spcBef>
              <a:spcAft>
                <a:spcPts val="0"/>
              </a:spcAft>
              <a:buClr>
                <a:schemeClr val="dk1"/>
              </a:buClr>
              <a:buSzPct val="100000"/>
              <a:buFont typeface="Arial"/>
              <a:buChar char="•"/>
            </a:pPr>
            <a:r>
              <a:rPr lang="en-US" sz="1800"/>
              <a:t>Involves </a:t>
            </a:r>
            <a:r>
              <a:rPr lang="en-US" sz="1800" b="1"/>
              <a:t>support of countries on the standardizing and continuously collecting, analyzing, and disseminating information </a:t>
            </a:r>
            <a:r>
              <a:rPr lang="en-US" sz="1800"/>
              <a:t>on essential health services and resources</a:t>
            </a:r>
            <a:endParaRPr/>
          </a:p>
          <a:p>
            <a:pPr marL="285750" lvl="0" indent="-277177" algn="l" rtl="0">
              <a:lnSpc>
                <a:spcPct val="100000"/>
              </a:lnSpc>
              <a:spcBef>
                <a:spcPts val="1000"/>
              </a:spcBef>
              <a:spcAft>
                <a:spcPts val="0"/>
              </a:spcAft>
              <a:buClr>
                <a:schemeClr val="dk1"/>
              </a:buClr>
              <a:buSzPct val="100000"/>
              <a:buFont typeface="Arial"/>
              <a:buChar char="•"/>
            </a:pPr>
            <a:r>
              <a:rPr lang="en-US" sz="1800" b="1"/>
              <a:t>Rapidly deployable and scalable for emergency response and fragile countries</a:t>
            </a:r>
            <a:r>
              <a:rPr lang="en-US" sz="1800"/>
              <a:t>; can integrate into routine health information systems</a:t>
            </a:r>
            <a:endParaRPr sz="1800"/>
          </a:p>
          <a:p>
            <a:pPr marL="285750" lvl="0" indent="-277177" algn="l" rtl="0">
              <a:lnSpc>
                <a:spcPct val="100000"/>
              </a:lnSpc>
              <a:spcBef>
                <a:spcPts val="1000"/>
              </a:spcBef>
              <a:spcAft>
                <a:spcPts val="0"/>
              </a:spcAft>
              <a:buSzPct val="100000"/>
              <a:buChar char="•"/>
            </a:pPr>
            <a:r>
              <a:rPr lang="en-US" sz="1800"/>
              <a:t>HeRAMS has </a:t>
            </a:r>
            <a:r>
              <a:rPr lang="en-US" sz="1800" b="1"/>
              <a:t>information on CAH</a:t>
            </a:r>
            <a:r>
              <a:rPr lang="en-US" sz="1800"/>
              <a:t>, such as:</a:t>
            </a:r>
            <a:endParaRPr sz="1800"/>
          </a:p>
          <a:p>
            <a:pPr marL="628650" marR="0" lvl="1" indent="-178990" algn="l" rtl="0">
              <a:lnSpc>
                <a:spcPct val="150000"/>
              </a:lnSpc>
              <a:spcBef>
                <a:spcPts val="500"/>
              </a:spcBef>
              <a:spcAft>
                <a:spcPts val="0"/>
              </a:spcAft>
              <a:buSzPct val="100000"/>
              <a:buFont typeface="Calibri"/>
              <a:buChar char="•"/>
            </a:pPr>
            <a:r>
              <a:rPr lang="en-US" sz="1750"/>
              <a:t>Information, education, and communications (IEC) for child caretaker, promotion of exclusive breastfeeding and referral of sick children</a:t>
            </a:r>
            <a:endParaRPr sz="1750"/>
          </a:p>
        </p:txBody>
      </p:sp>
      <p:sp>
        <p:nvSpPr>
          <p:cNvPr id="513" name="Google Shape;513;p1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18</a:t>
            </a:fld>
            <a:endParaRPr/>
          </a:p>
        </p:txBody>
      </p:sp>
      <p:pic>
        <p:nvPicPr>
          <p:cNvPr id="514" name="Google Shape;514;p15"/>
          <p:cNvPicPr preferRelativeResize="0"/>
          <p:nvPr/>
        </p:nvPicPr>
        <p:blipFill rotWithShape="1">
          <a:blip r:embed="rId3">
            <a:alphaModFix/>
          </a:blip>
          <a:srcRect l="8233" t="5906" r="7786"/>
          <a:stretch/>
        </p:blipFill>
        <p:spPr>
          <a:xfrm>
            <a:off x="5467476" y="2127775"/>
            <a:ext cx="5829298" cy="34123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6"/>
          <p:cNvSpPr txBox="1">
            <a:spLocks noGrp="1"/>
          </p:cNvSpPr>
          <p:nvPr>
            <p:ph type="title"/>
          </p:nvPr>
        </p:nvSpPr>
        <p:spPr>
          <a:xfrm>
            <a:off x="457199" y="685800"/>
            <a:ext cx="11277599"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Multi-cluster / sector Initial Rapid Needs Assessment (MIRA)</a:t>
            </a:r>
            <a:endParaRPr/>
          </a:p>
        </p:txBody>
      </p:sp>
      <p:sp>
        <p:nvSpPr>
          <p:cNvPr id="521" name="Google Shape;521;p16"/>
          <p:cNvSpPr txBox="1">
            <a:spLocks noGrp="1"/>
          </p:cNvSpPr>
          <p:nvPr>
            <p:ph type="body" idx="1"/>
          </p:nvPr>
        </p:nvSpPr>
        <p:spPr>
          <a:xfrm>
            <a:off x="457199" y="1520826"/>
            <a:ext cx="11277598" cy="2245890"/>
          </a:xfrm>
          <a:prstGeom prst="rect">
            <a:avLst/>
          </a:prstGeom>
          <a:noFill/>
          <a:ln>
            <a:noFill/>
          </a:ln>
        </p:spPr>
        <p:txBody>
          <a:bodyPr spcFirstLastPara="1" wrap="square" lIns="0" tIns="0" rIns="0" bIns="0" anchor="t" anchorCtr="0">
            <a:normAutofit lnSpcReduction="10000"/>
          </a:bodyPr>
          <a:lstStyle/>
          <a:p>
            <a:pPr marL="285750" lvl="0" indent="-277177" algn="l" rtl="0">
              <a:lnSpc>
                <a:spcPct val="100000"/>
              </a:lnSpc>
              <a:spcBef>
                <a:spcPts val="0"/>
              </a:spcBef>
              <a:spcAft>
                <a:spcPts val="0"/>
              </a:spcAft>
              <a:buClr>
                <a:schemeClr val="dk1"/>
              </a:buClr>
              <a:buSzPct val="100000"/>
              <a:buFont typeface="Arial"/>
              <a:buChar char="•"/>
            </a:pPr>
            <a:r>
              <a:rPr lang="en-US" sz="1800"/>
              <a:t>MIRA is a </a:t>
            </a:r>
            <a:r>
              <a:rPr lang="en-US" sz="1800" b="1"/>
              <a:t>joint needs assessment tool </a:t>
            </a:r>
            <a:r>
              <a:rPr lang="en-US" sz="1800"/>
              <a:t>for sudden onset emergencies</a:t>
            </a:r>
            <a:endParaRPr/>
          </a:p>
          <a:p>
            <a:pPr marL="285750" lvl="0" indent="-277177" algn="l" rtl="0">
              <a:lnSpc>
                <a:spcPct val="100000"/>
              </a:lnSpc>
              <a:spcBef>
                <a:spcPts val="1000"/>
              </a:spcBef>
              <a:spcAft>
                <a:spcPts val="0"/>
              </a:spcAft>
              <a:buClr>
                <a:schemeClr val="dk1"/>
              </a:buClr>
              <a:buSzPct val="100000"/>
              <a:buFont typeface="Arial"/>
              <a:buChar char="•"/>
            </a:pPr>
            <a:r>
              <a:rPr lang="en-US" sz="1800"/>
              <a:t>Besides using MIRA for needs assessment, it can also be used for</a:t>
            </a:r>
            <a:r>
              <a:rPr lang="en-US" sz="1800" b="1"/>
              <a:t> M&amp;E activities and analysis</a:t>
            </a:r>
            <a:endParaRPr sz="1800" b="1"/>
          </a:p>
          <a:p>
            <a:pPr marL="285750" lvl="0" indent="-277177" algn="l" rtl="0">
              <a:lnSpc>
                <a:spcPct val="100000"/>
              </a:lnSpc>
              <a:spcBef>
                <a:spcPts val="1000"/>
              </a:spcBef>
              <a:spcAft>
                <a:spcPts val="0"/>
              </a:spcAft>
              <a:buClr>
                <a:schemeClr val="dk1"/>
              </a:buClr>
              <a:buSzPct val="100000"/>
              <a:buFont typeface="Arial"/>
              <a:buChar char="•"/>
            </a:pPr>
            <a:r>
              <a:rPr lang="en-US" sz="1800"/>
              <a:t>It facilitates </a:t>
            </a:r>
            <a:r>
              <a:rPr lang="en-US" sz="1800" b="1"/>
              <a:t>inter-agency collaboration </a:t>
            </a:r>
            <a:r>
              <a:rPr lang="en-US" sz="1800"/>
              <a:t>to establish a common understanding of the situation and its likely evolution</a:t>
            </a:r>
            <a:endParaRPr/>
          </a:p>
          <a:p>
            <a:pPr marL="285750" lvl="0" indent="-277177" algn="l" rtl="0">
              <a:lnSpc>
                <a:spcPct val="100000"/>
              </a:lnSpc>
              <a:spcBef>
                <a:spcPts val="1000"/>
              </a:spcBef>
              <a:spcAft>
                <a:spcPts val="0"/>
              </a:spcAft>
              <a:buClr>
                <a:schemeClr val="dk1"/>
              </a:buClr>
              <a:buSzPct val="100000"/>
              <a:buFont typeface="Arial"/>
              <a:buChar char="•"/>
            </a:pPr>
            <a:r>
              <a:rPr lang="en-US" sz="1800"/>
              <a:t>Humanitarian actors utilize MIRA’s findings to develop a </a:t>
            </a:r>
            <a:r>
              <a:rPr lang="en-US" sz="1800" b="1"/>
              <a:t>plan, mobilize resources, and monitor the situation</a:t>
            </a:r>
            <a:endParaRPr/>
          </a:p>
          <a:p>
            <a:pPr marL="285750" lvl="0" indent="-277177" algn="l" rtl="0">
              <a:lnSpc>
                <a:spcPct val="100000"/>
              </a:lnSpc>
              <a:spcBef>
                <a:spcPts val="1000"/>
              </a:spcBef>
              <a:spcAft>
                <a:spcPts val="0"/>
              </a:spcAft>
              <a:buClr>
                <a:schemeClr val="dk1"/>
              </a:buClr>
              <a:buSzPct val="100000"/>
              <a:buFont typeface="Arial"/>
              <a:buChar char="•"/>
            </a:pPr>
            <a:r>
              <a:rPr lang="en-US" sz="1800"/>
              <a:t>MIRA directs the development of </a:t>
            </a:r>
            <a:r>
              <a:rPr lang="en-US" sz="1800" b="1"/>
              <a:t>subsequent needs assessments and analysis </a:t>
            </a:r>
            <a:r>
              <a:rPr lang="en-US" sz="1800"/>
              <a:t>(often more detailed and operational)</a:t>
            </a:r>
            <a:endParaRPr/>
          </a:p>
          <a:p>
            <a:pPr marL="285750" lvl="0" indent="-277177" algn="l" rtl="0">
              <a:lnSpc>
                <a:spcPct val="100000"/>
              </a:lnSpc>
              <a:spcBef>
                <a:spcPts val="1000"/>
              </a:spcBef>
              <a:spcAft>
                <a:spcPts val="0"/>
              </a:spcAft>
              <a:buClr>
                <a:schemeClr val="dk1"/>
              </a:buClr>
              <a:buSzPct val="100000"/>
              <a:buFont typeface="Arial"/>
              <a:buChar char="•"/>
            </a:pPr>
            <a:r>
              <a:rPr lang="en-US" sz="1800"/>
              <a:t>MIRA provides an </a:t>
            </a:r>
            <a:r>
              <a:rPr lang="en-US" sz="1800" b="1"/>
              <a:t>evidence base for response planning </a:t>
            </a:r>
            <a:endParaRPr/>
          </a:p>
          <a:p>
            <a:pPr marL="285750" lvl="0" indent="-171450" algn="l" rtl="0">
              <a:lnSpc>
                <a:spcPct val="100000"/>
              </a:lnSpc>
              <a:spcBef>
                <a:spcPts val="1000"/>
              </a:spcBef>
              <a:spcAft>
                <a:spcPts val="0"/>
              </a:spcAft>
              <a:buClr>
                <a:schemeClr val="dk1"/>
              </a:buClr>
              <a:buSzPct val="100000"/>
              <a:buFont typeface="Arial"/>
              <a:buNone/>
            </a:pPr>
            <a:endParaRPr sz="1800"/>
          </a:p>
        </p:txBody>
      </p:sp>
      <p:sp>
        <p:nvSpPr>
          <p:cNvPr id="522" name="Google Shape;522;p1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19</a:t>
            </a:fld>
            <a:endParaRPr/>
          </a:p>
        </p:txBody>
      </p:sp>
      <p:pic>
        <p:nvPicPr>
          <p:cNvPr id="523" name="Google Shape;523;p16"/>
          <p:cNvPicPr preferRelativeResize="0"/>
          <p:nvPr/>
        </p:nvPicPr>
        <p:blipFill rotWithShape="1">
          <a:blip r:embed="rId3">
            <a:alphaModFix/>
          </a:blip>
          <a:srcRect/>
          <a:stretch/>
        </p:blipFill>
        <p:spPr>
          <a:xfrm>
            <a:off x="219074" y="4071515"/>
            <a:ext cx="10525125" cy="26507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
          <p:cNvSpPr txBox="1">
            <a:spLocks noGrp="1"/>
          </p:cNvSpPr>
          <p:nvPr>
            <p:ph type="title"/>
          </p:nvPr>
        </p:nvSpPr>
        <p:spPr>
          <a:xfrm>
            <a:off x="460435" y="685799"/>
            <a:ext cx="3509010" cy="23186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5C"/>
              </a:buClr>
              <a:buSzPts val="2400"/>
              <a:buFont typeface="Calibri"/>
              <a:buNone/>
            </a:pPr>
            <a:r>
              <a:rPr lang="en-US"/>
              <a:t>Child and adolescent health in humanitarian settings: operational guide</a:t>
            </a:r>
            <a:endParaRPr/>
          </a:p>
        </p:txBody>
      </p:sp>
      <p:sp>
        <p:nvSpPr>
          <p:cNvPr id="347" name="Google Shape;347;p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205C"/>
                </a:solidFill>
                <a:latin typeface="Calibri"/>
                <a:ea typeface="Calibri"/>
                <a:cs typeface="Calibri"/>
                <a:sym typeface="Calibri"/>
              </a:rPr>
              <a:t>2</a:t>
            </a:fld>
            <a:endParaRPr sz="900" b="0" i="0" u="none" strike="noStrike" cap="none">
              <a:solidFill>
                <a:srgbClr val="00205C"/>
              </a:solidFill>
              <a:latin typeface="Calibri"/>
              <a:ea typeface="Calibri"/>
              <a:cs typeface="Calibri"/>
              <a:sym typeface="Calibri"/>
            </a:endParaRPr>
          </a:p>
        </p:txBody>
      </p:sp>
      <p:pic>
        <p:nvPicPr>
          <p:cNvPr id="348" name="Google Shape;348;p2"/>
          <p:cNvPicPr preferRelativeResize="0"/>
          <p:nvPr/>
        </p:nvPicPr>
        <p:blipFill rotWithShape="1">
          <a:blip r:embed="rId3">
            <a:alphaModFix/>
          </a:blip>
          <a:srcRect/>
          <a:stretch/>
        </p:blipFill>
        <p:spPr>
          <a:xfrm>
            <a:off x="6514783" y="987425"/>
            <a:ext cx="3509010" cy="4873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4"/>
          <p:cNvSpPr txBox="1">
            <a:spLocks noGrp="1"/>
          </p:cNvSpPr>
          <p:nvPr>
            <p:ph type="title"/>
          </p:nvPr>
        </p:nvSpPr>
        <p:spPr>
          <a:xfrm>
            <a:off x="457200" y="685800"/>
            <a:ext cx="9360600" cy="1005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solidFill>
                  <a:schemeClr val="dk2"/>
                </a:solidFill>
              </a:rPr>
              <a:t>Impact of emergencies on health information systems</a:t>
            </a:r>
            <a:endParaRPr>
              <a:solidFill>
                <a:schemeClr val="dk2"/>
              </a:solidFill>
            </a:endParaRPr>
          </a:p>
          <a:p>
            <a:pPr marL="0" lvl="0" indent="0" algn="l" rtl="0">
              <a:lnSpc>
                <a:spcPct val="90000"/>
              </a:lnSpc>
              <a:spcBef>
                <a:spcPts val="0"/>
              </a:spcBef>
              <a:spcAft>
                <a:spcPts val="0"/>
              </a:spcAft>
              <a:buClr>
                <a:srgbClr val="00205C"/>
              </a:buClr>
              <a:buSzPts val="3200"/>
              <a:buFont typeface="Calibri"/>
              <a:buNone/>
            </a:pPr>
            <a:endParaRPr/>
          </a:p>
        </p:txBody>
      </p:sp>
      <p:pic>
        <p:nvPicPr>
          <p:cNvPr id="529" name="Google Shape;529;p14" descr="A group of women standing outside&#10;&#10;Description automatically generated"/>
          <p:cNvPicPr preferRelativeResize="0"/>
          <p:nvPr/>
        </p:nvPicPr>
        <p:blipFill rotWithShape="1">
          <a:blip r:embed="rId3">
            <a:alphaModFix/>
          </a:blip>
          <a:srcRect b="12834"/>
          <a:stretch/>
        </p:blipFill>
        <p:spPr>
          <a:xfrm>
            <a:off x="457200" y="1832915"/>
            <a:ext cx="5486398" cy="3192170"/>
          </a:xfrm>
          <a:prstGeom prst="rect">
            <a:avLst/>
          </a:prstGeom>
          <a:noFill/>
          <a:ln>
            <a:noFill/>
          </a:ln>
        </p:spPr>
      </p:pic>
      <p:sp>
        <p:nvSpPr>
          <p:cNvPr id="530" name="Google Shape;530;p14"/>
          <p:cNvSpPr txBox="1">
            <a:spLocks noGrp="1"/>
          </p:cNvSpPr>
          <p:nvPr>
            <p:ph type="body" idx="2"/>
          </p:nvPr>
        </p:nvSpPr>
        <p:spPr>
          <a:xfrm>
            <a:off x="6248399" y="1832915"/>
            <a:ext cx="5486400" cy="3192170"/>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1500"/>
              <a:buChar char="•"/>
            </a:pPr>
            <a:r>
              <a:rPr lang="en-US" sz="1500" b="1"/>
              <a:t>Routine health information systems and data flow are usually disrupted during emergencies</a:t>
            </a:r>
            <a:endParaRPr/>
          </a:p>
          <a:p>
            <a:pPr marL="228600" lvl="0" indent="-228600" algn="l" rtl="0">
              <a:lnSpc>
                <a:spcPct val="100000"/>
              </a:lnSpc>
              <a:spcBef>
                <a:spcPts val="1000"/>
              </a:spcBef>
              <a:spcAft>
                <a:spcPts val="0"/>
              </a:spcAft>
              <a:buClr>
                <a:schemeClr val="dk1"/>
              </a:buClr>
              <a:buSzPts val="1500"/>
              <a:buChar char="•"/>
            </a:pPr>
            <a:r>
              <a:rPr lang="en-US" sz="1500"/>
              <a:t>Adaptation is necessary to </a:t>
            </a:r>
            <a:r>
              <a:rPr lang="en-US" sz="1500" b="1"/>
              <a:t>reflect the needs and capacities </a:t>
            </a:r>
            <a:r>
              <a:rPr lang="en-US" sz="1500"/>
              <a:t>during the emergency</a:t>
            </a:r>
            <a:endParaRPr/>
          </a:p>
          <a:p>
            <a:pPr marL="228600" lvl="0" indent="-228600" algn="l" rtl="0">
              <a:lnSpc>
                <a:spcPct val="100000"/>
              </a:lnSpc>
              <a:spcBef>
                <a:spcPts val="1000"/>
              </a:spcBef>
              <a:spcAft>
                <a:spcPts val="0"/>
              </a:spcAft>
              <a:buClr>
                <a:schemeClr val="dk1"/>
              </a:buClr>
              <a:buSzPts val="1500"/>
              <a:buChar char="•"/>
            </a:pPr>
            <a:r>
              <a:rPr lang="en-US" sz="1500"/>
              <a:t>Emphasize the importance of </a:t>
            </a:r>
            <a:r>
              <a:rPr lang="en-US" sz="1500" b="1"/>
              <a:t>data sharing and promoting its use at local, district, and national levels</a:t>
            </a:r>
            <a:endParaRPr/>
          </a:p>
          <a:p>
            <a:pPr marL="228600" lvl="0" indent="-228600" algn="l" rtl="0">
              <a:lnSpc>
                <a:spcPct val="100000"/>
              </a:lnSpc>
              <a:spcBef>
                <a:spcPts val="1000"/>
              </a:spcBef>
              <a:spcAft>
                <a:spcPts val="0"/>
              </a:spcAft>
              <a:buClr>
                <a:schemeClr val="dk1"/>
              </a:buClr>
              <a:buSzPts val="1500"/>
              <a:buChar char="•"/>
            </a:pPr>
            <a:r>
              <a:rPr lang="en-US" sz="1500"/>
              <a:t>Encourage health managers to </a:t>
            </a:r>
            <a:r>
              <a:rPr lang="en-US" sz="1500" b="1"/>
              <a:t>consult the lead monitoring and evaluation agency </a:t>
            </a:r>
            <a:r>
              <a:rPr lang="en-US" sz="1500"/>
              <a:t>for support if they lack the time or analytical skill to review data effectively</a:t>
            </a:r>
            <a:endParaRPr/>
          </a:p>
          <a:p>
            <a:pPr marL="228600" lvl="0" indent="-228600" algn="l" rtl="0">
              <a:lnSpc>
                <a:spcPct val="100000"/>
              </a:lnSpc>
              <a:spcBef>
                <a:spcPts val="1000"/>
              </a:spcBef>
              <a:spcAft>
                <a:spcPts val="0"/>
              </a:spcAft>
              <a:buClr>
                <a:schemeClr val="dk1"/>
              </a:buClr>
              <a:buSzPts val="1500"/>
              <a:buChar char="•"/>
            </a:pPr>
            <a:r>
              <a:rPr lang="en-US" sz="1500"/>
              <a:t>Highlight the critical role of </a:t>
            </a:r>
            <a:r>
              <a:rPr lang="en-US" sz="1500" b="1"/>
              <a:t>collecting data to inform action and decision-making </a:t>
            </a:r>
            <a:r>
              <a:rPr lang="en-US" sz="1500"/>
              <a:t>during emergencies</a:t>
            </a:r>
            <a:endParaRPr/>
          </a:p>
        </p:txBody>
      </p:sp>
      <p:sp>
        <p:nvSpPr>
          <p:cNvPr id="531" name="Google Shape;531;p1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2b8b3964924_0_20"/>
          <p:cNvSpPr txBox="1">
            <a:spLocks noGrp="1"/>
          </p:cNvSpPr>
          <p:nvPr>
            <p:ph type="title"/>
          </p:nvPr>
        </p:nvSpPr>
        <p:spPr>
          <a:xfrm>
            <a:off x="457200" y="685800"/>
            <a:ext cx="11140500" cy="1005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3000"/>
              <a:t>Programme reviews for maternal, newborn, child and adolescent health (MNCAH)</a:t>
            </a:r>
            <a:endParaRPr sz="3000"/>
          </a:p>
        </p:txBody>
      </p:sp>
      <p:sp>
        <p:nvSpPr>
          <p:cNvPr id="538" name="Google Shape;538;g2b8b3964924_0_20"/>
          <p:cNvSpPr txBox="1">
            <a:spLocks noGrp="1"/>
          </p:cNvSpPr>
          <p:nvPr>
            <p:ph type="body" idx="1"/>
          </p:nvPr>
        </p:nvSpPr>
        <p:spPr>
          <a:xfrm>
            <a:off x="457200" y="2040950"/>
            <a:ext cx="8673900" cy="3669000"/>
          </a:xfrm>
          <a:prstGeom prst="rect">
            <a:avLst/>
          </a:prstGeom>
        </p:spPr>
        <p:txBody>
          <a:bodyPr spcFirstLastPara="1" wrap="square" lIns="0" tIns="0" rIns="0" bIns="0" anchor="t" anchorCtr="0">
            <a:normAutofit/>
          </a:bodyPr>
          <a:lstStyle/>
          <a:p>
            <a:pPr marL="457200" lvl="0" indent="-330200" algn="l" rtl="0">
              <a:lnSpc>
                <a:spcPct val="115000"/>
              </a:lnSpc>
              <a:spcBef>
                <a:spcPts val="1000"/>
              </a:spcBef>
              <a:spcAft>
                <a:spcPts val="0"/>
              </a:spcAft>
              <a:buSzPts val="1600"/>
              <a:buChar char="●"/>
            </a:pPr>
            <a:r>
              <a:rPr lang="en-US" sz="1600"/>
              <a:t>A programme review for MNCAH is:</a:t>
            </a:r>
            <a:endParaRPr sz="1600"/>
          </a:p>
          <a:p>
            <a:pPr marL="628650" marR="0" lvl="1" indent="-177800" algn="l" rtl="0">
              <a:lnSpc>
                <a:spcPct val="115000"/>
              </a:lnSpc>
              <a:spcBef>
                <a:spcPts val="500"/>
              </a:spcBef>
              <a:spcAft>
                <a:spcPts val="0"/>
              </a:spcAft>
              <a:buSzPts val="1600"/>
              <a:buFont typeface="Calibri"/>
              <a:buChar char="•"/>
            </a:pPr>
            <a:r>
              <a:rPr lang="en-US" sz="1600"/>
              <a:t>A process for assessing mid- and/or end-term </a:t>
            </a:r>
            <a:r>
              <a:rPr lang="en-US" sz="1600" b="1"/>
              <a:t>country progress in improving MNCAH</a:t>
            </a:r>
            <a:endParaRPr sz="1600" b="1"/>
          </a:p>
          <a:p>
            <a:pPr marL="628650" marR="0" lvl="1" indent="-177800" algn="l" rtl="0">
              <a:lnSpc>
                <a:spcPct val="115000"/>
              </a:lnSpc>
              <a:spcBef>
                <a:spcPts val="500"/>
              </a:spcBef>
              <a:spcAft>
                <a:spcPts val="0"/>
              </a:spcAft>
              <a:buSzPts val="1600"/>
              <a:buFont typeface="Calibri"/>
              <a:buChar char="•"/>
            </a:pPr>
            <a:r>
              <a:rPr lang="en-US" sz="1600"/>
              <a:t>Conducted on periodic basis as part of</a:t>
            </a:r>
            <a:r>
              <a:rPr lang="en-US" sz="1600" b="1"/>
              <a:t> regular programme planning and implementation cycle</a:t>
            </a:r>
            <a:endParaRPr sz="1600" b="1"/>
          </a:p>
          <a:p>
            <a:pPr marL="628650" marR="0" lvl="1" indent="-177800" algn="l" rtl="0">
              <a:lnSpc>
                <a:spcPct val="115000"/>
              </a:lnSpc>
              <a:spcBef>
                <a:spcPts val="500"/>
              </a:spcBef>
              <a:spcAft>
                <a:spcPts val="0"/>
              </a:spcAft>
              <a:buSzPts val="1600"/>
              <a:buFont typeface="Calibri"/>
              <a:buChar char="•"/>
            </a:pPr>
            <a:r>
              <a:rPr lang="en-US" sz="1600"/>
              <a:t>Most useful if </a:t>
            </a:r>
            <a:r>
              <a:rPr lang="en-US" sz="1600" b="1"/>
              <a:t>coordinated with other ongoing review and planning activities</a:t>
            </a:r>
            <a:endParaRPr sz="1600" b="1"/>
          </a:p>
          <a:p>
            <a:pPr marL="628650" marR="0" lvl="1" indent="-174110" algn="l" rtl="0">
              <a:lnSpc>
                <a:spcPct val="115000"/>
              </a:lnSpc>
              <a:spcBef>
                <a:spcPts val="500"/>
              </a:spcBef>
              <a:spcAft>
                <a:spcPts val="0"/>
              </a:spcAft>
              <a:buSzPts val="1542"/>
              <a:buFont typeface="Calibri"/>
              <a:buChar char="•"/>
            </a:pPr>
            <a:r>
              <a:rPr lang="en-US" sz="1600"/>
              <a:t>Ideally </a:t>
            </a:r>
            <a:r>
              <a:rPr lang="en-US" sz="1600" b="1"/>
              <a:t>incorporated into existing strategic and annual p</a:t>
            </a:r>
            <a:r>
              <a:rPr lang="en-US" sz="1641" b="1"/>
              <a:t>lans and processes</a:t>
            </a:r>
            <a:endParaRPr sz="1641" b="1"/>
          </a:p>
          <a:p>
            <a:pPr marL="628650" marR="0" lvl="1" indent="-180460" algn="l" rtl="0">
              <a:lnSpc>
                <a:spcPct val="115000"/>
              </a:lnSpc>
              <a:spcBef>
                <a:spcPts val="500"/>
              </a:spcBef>
              <a:spcAft>
                <a:spcPts val="0"/>
              </a:spcAft>
              <a:buSzPts val="1642"/>
              <a:buFont typeface="Calibri"/>
              <a:buChar char="•"/>
            </a:pPr>
            <a:r>
              <a:rPr lang="en-US" sz="1600"/>
              <a:t>Using a </a:t>
            </a:r>
            <a:r>
              <a:rPr lang="en-US" sz="1600" b="1"/>
              <a:t>continuum of care approach</a:t>
            </a:r>
            <a:r>
              <a:rPr lang="en-US" sz="1600"/>
              <a:t>, covering all life stages (pre-pregnancy, pregnancy, childbirth, newborn, childhood, adolescence, post-reproductive), and all levels of the health system (household, community, health facilities, referral facilities) </a:t>
            </a:r>
            <a:endParaRPr sz="1600"/>
          </a:p>
          <a:p>
            <a:pPr marL="457200" lvl="0" indent="-330200" algn="l" rtl="0">
              <a:lnSpc>
                <a:spcPct val="115000"/>
              </a:lnSpc>
              <a:spcBef>
                <a:spcPts val="0"/>
              </a:spcBef>
              <a:spcAft>
                <a:spcPts val="0"/>
              </a:spcAft>
              <a:buSzPts val="1600"/>
              <a:buChar char="●"/>
            </a:pPr>
            <a:r>
              <a:rPr lang="en-US" sz="1600"/>
              <a:t>Aim: to </a:t>
            </a:r>
            <a:r>
              <a:rPr lang="en-US" sz="1600" b="1"/>
              <a:t>assess how well national and subnational MNCAH programme(s) implemented their plans and identify successes, lessons learned and good practices</a:t>
            </a:r>
            <a:endParaRPr sz="1600"/>
          </a:p>
          <a:p>
            <a:pPr marL="457200" marR="0" lvl="0" indent="0" algn="l" rtl="0">
              <a:lnSpc>
                <a:spcPct val="100000"/>
              </a:lnSpc>
              <a:spcBef>
                <a:spcPts val="1000"/>
              </a:spcBef>
              <a:spcAft>
                <a:spcPts val="0"/>
              </a:spcAft>
              <a:buNone/>
            </a:pPr>
            <a:endParaRPr sz="1500"/>
          </a:p>
        </p:txBody>
      </p:sp>
      <p:sp>
        <p:nvSpPr>
          <p:cNvPr id="539" name="Google Shape;539;g2b8b3964924_0_20"/>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540" name="Google Shape;540;g2b8b3964924_0_20"/>
          <p:cNvSpPr txBox="1"/>
          <p:nvPr/>
        </p:nvSpPr>
        <p:spPr>
          <a:xfrm>
            <a:off x="9500400" y="2219950"/>
            <a:ext cx="2234400" cy="212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sz="1600" b="1">
                <a:solidFill>
                  <a:schemeClr val="dk1"/>
                </a:solidFill>
                <a:latin typeface="Calibri"/>
                <a:ea typeface="Calibri"/>
                <a:cs typeface="Calibri"/>
                <a:sym typeface="Calibri"/>
              </a:rPr>
              <a:t>These principles constitute the fundamental aspects of program review, adaptable for utilization in humanitarian settings with adjustments</a:t>
            </a:r>
            <a:endParaRPr b="1">
              <a:solidFill>
                <a:schemeClr val="dk1"/>
              </a:solidFill>
              <a:latin typeface="Calibri"/>
              <a:ea typeface="Calibri"/>
              <a:cs typeface="Calibri"/>
              <a:sym typeface="Calibri"/>
            </a:endParaRPr>
          </a:p>
        </p:txBody>
      </p:sp>
      <p:sp>
        <p:nvSpPr>
          <p:cNvPr id="541" name="Google Shape;541;g2b8b3964924_0_20"/>
          <p:cNvSpPr/>
          <p:nvPr/>
        </p:nvSpPr>
        <p:spPr>
          <a:xfrm>
            <a:off x="9500475" y="2219950"/>
            <a:ext cx="2234400" cy="2127900"/>
          </a:xfrm>
          <a:prstGeom prst="rect">
            <a:avLst/>
          </a:prstGeom>
          <a:noFill/>
          <a:ln w="57150" cap="flat" cmpd="sng">
            <a:solidFill>
              <a:srgbClr val="009A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b8b3964924_0_27"/>
          <p:cNvSpPr txBox="1">
            <a:spLocks noGrp="1"/>
          </p:cNvSpPr>
          <p:nvPr>
            <p:ph type="title"/>
          </p:nvPr>
        </p:nvSpPr>
        <p:spPr>
          <a:xfrm>
            <a:off x="399150" y="1828800"/>
            <a:ext cx="3344100" cy="1050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MNCAH programme review - activity flow</a:t>
            </a:r>
            <a:endParaRPr/>
          </a:p>
        </p:txBody>
      </p:sp>
      <p:sp>
        <p:nvSpPr>
          <p:cNvPr id="548" name="Google Shape;548;g2b8b3964924_0_27"/>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549" name="Google Shape;549;g2b8b3964924_0_27"/>
          <p:cNvPicPr preferRelativeResize="0"/>
          <p:nvPr/>
        </p:nvPicPr>
        <p:blipFill>
          <a:blip r:embed="rId3">
            <a:alphaModFix/>
          </a:blip>
          <a:stretch>
            <a:fillRect/>
          </a:stretch>
        </p:blipFill>
        <p:spPr>
          <a:xfrm>
            <a:off x="4114799" y="1018377"/>
            <a:ext cx="7245350" cy="4998123"/>
          </a:xfrm>
          <a:prstGeom prst="rect">
            <a:avLst/>
          </a:prstGeom>
          <a:noFill/>
          <a:ln>
            <a:noFill/>
          </a:ln>
        </p:spPr>
      </p:pic>
      <p:sp>
        <p:nvSpPr>
          <p:cNvPr id="550" name="Google Shape;550;g2b8b3964924_0_27"/>
          <p:cNvSpPr txBox="1"/>
          <p:nvPr/>
        </p:nvSpPr>
        <p:spPr>
          <a:xfrm>
            <a:off x="399150" y="2693775"/>
            <a:ext cx="29670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To be adjusted to emergency contexts as appropriate</a:t>
            </a:r>
            <a:endParaRPr>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b8b3964924_0_36"/>
          <p:cNvSpPr txBox="1">
            <a:spLocks noGrp="1"/>
          </p:cNvSpPr>
          <p:nvPr>
            <p:ph type="title"/>
          </p:nvPr>
        </p:nvSpPr>
        <p:spPr>
          <a:xfrm>
            <a:off x="457200" y="685800"/>
            <a:ext cx="10579500" cy="1005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WHO materials to support an MNCAH Programme Review</a:t>
            </a:r>
            <a:endParaRPr/>
          </a:p>
        </p:txBody>
      </p:sp>
      <p:sp>
        <p:nvSpPr>
          <p:cNvPr id="557" name="Google Shape;557;g2b8b3964924_0_36"/>
          <p:cNvSpPr txBox="1">
            <a:spLocks noGrp="1"/>
          </p:cNvSpPr>
          <p:nvPr>
            <p:ph type="body" idx="1"/>
          </p:nvPr>
        </p:nvSpPr>
        <p:spPr>
          <a:xfrm>
            <a:off x="457200" y="1486800"/>
            <a:ext cx="4572000" cy="3884400"/>
          </a:xfrm>
          <a:prstGeom prst="rect">
            <a:avLst/>
          </a:prstGeom>
        </p:spPr>
        <p:txBody>
          <a:bodyPr spcFirstLastPara="1" wrap="square" lIns="0" tIns="0" rIns="0" bIns="0" anchor="t" anchorCtr="0">
            <a:normAutofit/>
          </a:bodyPr>
          <a:lstStyle/>
          <a:p>
            <a:pPr marL="457200" lvl="0" indent="-349250" algn="l" rtl="0">
              <a:lnSpc>
                <a:spcPct val="115000"/>
              </a:lnSpc>
              <a:spcBef>
                <a:spcPts val="0"/>
              </a:spcBef>
              <a:spcAft>
                <a:spcPts val="0"/>
              </a:spcAft>
              <a:buSzPts val="1900"/>
              <a:buChar char="●"/>
            </a:pPr>
            <a:r>
              <a:rPr lang="en-US" sz="1900"/>
              <a:t>Programme review for maternal, newborn, child and adolescent health: guide for conducting national and subnational programme reviews</a:t>
            </a:r>
            <a:endParaRPr sz="1900"/>
          </a:p>
          <a:p>
            <a:pPr marL="457200" lvl="0" indent="-349250" algn="l" rtl="0">
              <a:lnSpc>
                <a:spcPct val="115000"/>
              </a:lnSpc>
              <a:spcBef>
                <a:spcPts val="0"/>
              </a:spcBef>
              <a:spcAft>
                <a:spcPts val="0"/>
              </a:spcAft>
              <a:buSzPts val="1900"/>
              <a:buChar char="●"/>
            </a:pPr>
            <a:r>
              <a:rPr lang="en-US" sz="1900"/>
              <a:t>Programme review for maternal, newborn, child and adolescent health: guide for conducting national and subnational programme reviews: </a:t>
            </a:r>
            <a:r>
              <a:rPr lang="en-US" sz="1900" b="1"/>
              <a:t>facilitator's guide</a:t>
            </a:r>
            <a:endParaRPr sz="1900" b="1"/>
          </a:p>
          <a:p>
            <a:pPr marL="457200" lvl="0" indent="-349250" algn="l" rtl="0">
              <a:lnSpc>
                <a:spcPct val="115000"/>
              </a:lnSpc>
              <a:spcBef>
                <a:spcPts val="0"/>
              </a:spcBef>
              <a:spcAft>
                <a:spcPts val="0"/>
              </a:spcAft>
              <a:buSzPts val="1900"/>
              <a:buChar char="●"/>
            </a:pPr>
            <a:r>
              <a:rPr lang="en-US" sz="1900"/>
              <a:t>Maternal, newborn, child and adolescent health programme review data tool</a:t>
            </a:r>
            <a:endParaRPr/>
          </a:p>
        </p:txBody>
      </p:sp>
      <p:sp>
        <p:nvSpPr>
          <p:cNvPr id="558" name="Google Shape;558;g2b8b3964924_0_36"/>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559" name="Google Shape;559;g2b8b3964924_0_36"/>
          <p:cNvPicPr preferRelativeResize="0"/>
          <p:nvPr/>
        </p:nvPicPr>
        <p:blipFill>
          <a:blip r:embed="rId3">
            <a:alphaModFix/>
          </a:blip>
          <a:stretch>
            <a:fillRect/>
          </a:stretch>
        </p:blipFill>
        <p:spPr>
          <a:xfrm>
            <a:off x="6526125" y="1456300"/>
            <a:ext cx="1667850" cy="2286000"/>
          </a:xfrm>
          <a:prstGeom prst="rect">
            <a:avLst/>
          </a:prstGeom>
          <a:noFill/>
          <a:ln>
            <a:noFill/>
          </a:ln>
        </p:spPr>
      </p:pic>
      <p:pic>
        <p:nvPicPr>
          <p:cNvPr id="560" name="Google Shape;560;g2b8b3964924_0_36"/>
          <p:cNvPicPr preferRelativeResize="0"/>
          <p:nvPr/>
        </p:nvPicPr>
        <p:blipFill>
          <a:blip r:embed="rId4">
            <a:alphaModFix/>
          </a:blip>
          <a:stretch>
            <a:fillRect/>
          </a:stretch>
        </p:blipFill>
        <p:spPr>
          <a:xfrm>
            <a:off x="8325825" y="1456300"/>
            <a:ext cx="1667850" cy="2281500"/>
          </a:xfrm>
          <a:prstGeom prst="rect">
            <a:avLst/>
          </a:prstGeom>
          <a:noFill/>
          <a:ln>
            <a:noFill/>
          </a:ln>
        </p:spPr>
      </p:pic>
      <p:pic>
        <p:nvPicPr>
          <p:cNvPr id="561" name="Google Shape;561;g2b8b3964924_0_36"/>
          <p:cNvPicPr preferRelativeResize="0"/>
          <p:nvPr/>
        </p:nvPicPr>
        <p:blipFill>
          <a:blip r:embed="rId5">
            <a:alphaModFix/>
          </a:blip>
          <a:stretch>
            <a:fillRect/>
          </a:stretch>
        </p:blipFill>
        <p:spPr>
          <a:xfrm>
            <a:off x="5355500" y="3846350"/>
            <a:ext cx="4093949" cy="2092750"/>
          </a:xfrm>
          <a:prstGeom prst="rect">
            <a:avLst/>
          </a:prstGeom>
          <a:noFill/>
          <a:ln>
            <a:noFill/>
          </a:ln>
        </p:spPr>
      </p:pic>
      <p:pic>
        <p:nvPicPr>
          <p:cNvPr id="562" name="Google Shape;562;g2b8b3964924_0_36"/>
          <p:cNvPicPr preferRelativeResize="0"/>
          <p:nvPr/>
        </p:nvPicPr>
        <p:blipFill>
          <a:blip r:embed="rId6">
            <a:alphaModFix/>
          </a:blip>
          <a:stretch>
            <a:fillRect/>
          </a:stretch>
        </p:blipFill>
        <p:spPr>
          <a:xfrm>
            <a:off x="6790102" y="4847450"/>
            <a:ext cx="5246225" cy="1623650"/>
          </a:xfrm>
          <a:prstGeom prst="rect">
            <a:avLst/>
          </a:prstGeom>
          <a:noFill/>
          <a:ln>
            <a:noFill/>
          </a:ln>
        </p:spPr>
      </p:pic>
      <p:pic>
        <p:nvPicPr>
          <p:cNvPr id="563" name="Google Shape;563;g2b8b3964924_0_36"/>
          <p:cNvPicPr preferRelativeResize="0"/>
          <p:nvPr/>
        </p:nvPicPr>
        <p:blipFill>
          <a:blip r:embed="rId7">
            <a:alphaModFix/>
          </a:blip>
          <a:stretch>
            <a:fillRect/>
          </a:stretch>
        </p:blipFill>
        <p:spPr>
          <a:xfrm>
            <a:off x="7660150" y="2720010"/>
            <a:ext cx="1119825" cy="1098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Improve health information systems</a:t>
            </a:r>
            <a:endParaRPr/>
          </a:p>
        </p:txBody>
      </p:sp>
      <p:grpSp>
        <p:nvGrpSpPr>
          <p:cNvPr id="570" name="Google Shape;570;p17"/>
          <p:cNvGrpSpPr/>
          <p:nvPr/>
        </p:nvGrpSpPr>
        <p:grpSpPr>
          <a:xfrm>
            <a:off x="1233714" y="1403665"/>
            <a:ext cx="10501086" cy="4071987"/>
            <a:chOff x="0" y="39322"/>
            <a:chExt cx="10501086" cy="4071987"/>
          </a:xfrm>
        </p:grpSpPr>
        <p:sp>
          <p:nvSpPr>
            <p:cNvPr id="571" name="Google Shape;571;p17"/>
            <p:cNvSpPr/>
            <p:nvPr/>
          </p:nvSpPr>
          <p:spPr>
            <a:xfrm>
              <a:off x="0" y="39322"/>
              <a:ext cx="10501086" cy="96214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txBox="1"/>
            <p:nvPr/>
          </p:nvSpPr>
          <p:spPr>
            <a:xfrm>
              <a:off x="46968" y="86290"/>
              <a:ext cx="10407150" cy="86820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Collaboration and information sharing</a:t>
              </a:r>
              <a:endParaRPr/>
            </a:p>
            <a:p>
              <a:pPr marL="0" marR="0" lvl="0" indent="0" algn="l"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 RMNCAH/CAH working group cooperates with the health cluster lead to improve health information services for CAH</a:t>
              </a:r>
              <a:endParaRPr/>
            </a:p>
          </p:txBody>
        </p:sp>
        <p:sp>
          <p:nvSpPr>
            <p:cNvPr id="573" name="Google Shape;573;p17"/>
            <p:cNvSpPr/>
            <p:nvPr/>
          </p:nvSpPr>
          <p:spPr>
            <a:xfrm>
              <a:off x="0" y="1093626"/>
              <a:ext cx="10501086" cy="96214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txBox="1"/>
            <p:nvPr/>
          </p:nvSpPr>
          <p:spPr>
            <a:xfrm>
              <a:off x="46968" y="1140594"/>
              <a:ext cx="10407150" cy="86820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Indicator alignment and system adaptation</a:t>
              </a:r>
              <a:endParaRPr/>
            </a:p>
            <a:p>
              <a:pPr marL="0" marR="0" lvl="0" indent="0" algn="l" rtl="0">
                <a:lnSpc>
                  <a:spcPct val="90000"/>
                </a:lnSpc>
                <a:spcBef>
                  <a:spcPts val="56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 Agree on indicators used and adapt or develop suitable health information system for the emergency context</a:t>
              </a:r>
              <a:endParaRPr/>
            </a:p>
          </p:txBody>
        </p:sp>
        <p:sp>
          <p:nvSpPr>
            <p:cNvPr id="575" name="Google Shape;575;p17"/>
            <p:cNvSpPr/>
            <p:nvPr/>
          </p:nvSpPr>
          <p:spPr>
            <a:xfrm>
              <a:off x="0" y="2147930"/>
              <a:ext cx="10501086" cy="962144"/>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txBox="1"/>
            <p:nvPr/>
          </p:nvSpPr>
          <p:spPr>
            <a:xfrm>
              <a:off x="46968" y="2194898"/>
              <a:ext cx="10407150" cy="86820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Early warning system</a:t>
              </a:r>
              <a:endParaRPr/>
            </a:p>
            <a:p>
              <a:pPr marL="0" marR="0" lvl="0" indent="0" algn="l" rtl="0">
                <a:lnSpc>
                  <a:spcPct val="90000"/>
                </a:lnSpc>
                <a:spcBef>
                  <a:spcPts val="560"/>
                </a:spcBef>
                <a:spcAft>
                  <a:spcPts val="0"/>
                </a:spcAft>
                <a:buClr>
                  <a:schemeClr val="lt1"/>
                </a:buClr>
                <a:buSzPts val="1600"/>
                <a:buFont typeface="Calibri"/>
                <a:buNone/>
              </a:pPr>
              <a:r>
                <a:rPr lang="en-US" sz="1600" b="0">
                  <a:solidFill>
                    <a:schemeClr val="lt1"/>
                  </a:solidFill>
                  <a:latin typeface="Calibri"/>
                  <a:ea typeface="Calibri"/>
                  <a:cs typeface="Calibri"/>
                  <a:sym typeface="Calibri"/>
                </a:rPr>
                <a:t>- Establish or modify early warning systems to detect and respond to communicable disease outbreaks</a:t>
              </a:r>
              <a:endParaRPr/>
            </a:p>
          </p:txBody>
        </p:sp>
        <p:sp>
          <p:nvSpPr>
            <p:cNvPr id="577" name="Google Shape;577;p17"/>
            <p:cNvSpPr/>
            <p:nvPr/>
          </p:nvSpPr>
          <p:spPr>
            <a:xfrm>
              <a:off x="0" y="3202234"/>
              <a:ext cx="10501086" cy="90907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txBox="1"/>
            <p:nvPr/>
          </p:nvSpPr>
          <p:spPr>
            <a:xfrm>
              <a:off x="44377" y="3246611"/>
              <a:ext cx="10412332" cy="820321"/>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Data utilization and protection</a:t>
              </a:r>
              <a:br>
                <a:rPr lang="en-US" sz="1600" b="0">
                  <a:solidFill>
                    <a:schemeClr val="lt1"/>
                  </a:solidFill>
                  <a:latin typeface="Calibri"/>
                  <a:ea typeface="Calibri"/>
                  <a:cs typeface="Calibri"/>
                  <a:sym typeface="Calibri"/>
                </a:rPr>
              </a:br>
              <a:r>
                <a:rPr lang="en-US" sz="1600" b="0">
                  <a:solidFill>
                    <a:schemeClr val="lt1"/>
                  </a:solidFill>
                  <a:latin typeface="Calibri"/>
                  <a:ea typeface="Calibri"/>
                  <a:cs typeface="Calibri"/>
                  <a:sym typeface="Calibri"/>
                </a:rPr>
                <a:t>- Analyze and disseminate health surveillance information timely, utilize supplementary data for decision-making, and ensure data protection measures</a:t>
              </a:r>
              <a:endParaRPr sz="1600" b="1">
                <a:solidFill>
                  <a:schemeClr val="lt1"/>
                </a:solidFill>
                <a:latin typeface="Calibri"/>
                <a:ea typeface="Calibri"/>
                <a:cs typeface="Calibri"/>
                <a:sym typeface="Calibri"/>
              </a:endParaRPr>
            </a:p>
          </p:txBody>
        </p:sp>
      </p:grpSp>
      <p:sp>
        <p:nvSpPr>
          <p:cNvPr id="579" name="Google Shape;579;p1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24</a:t>
            </a:fld>
            <a:endParaRPr/>
          </a:p>
        </p:txBody>
      </p:sp>
      <p:pic>
        <p:nvPicPr>
          <p:cNvPr id="580" name="Google Shape;580;p17"/>
          <p:cNvPicPr preferRelativeResize="0"/>
          <p:nvPr/>
        </p:nvPicPr>
        <p:blipFill rotWithShape="1">
          <a:blip r:embed="rId3">
            <a:alphaModFix/>
          </a:blip>
          <a:srcRect t="8637"/>
          <a:stretch/>
        </p:blipFill>
        <p:spPr>
          <a:xfrm>
            <a:off x="8684638" y="481934"/>
            <a:ext cx="1009791" cy="783318"/>
          </a:xfrm>
          <a:prstGeom prst="rect">
            <a:avLst/>
          </a:prstGeom>
          <a:noFill/>
          <a:ln>
            <a:noFill/>
          </a:ln>
        </p:spPr>
      </p:pic>
      <p:sp>
        <p:nvSpPr>
          <p:cNvPr id="581" name="Google Shape;581;p17"/>
          <p:cNvSpPr txBox="1"/>
          <p:nvPr/>
        </p:nvSpPr>
        <p:spPr>
          <a:xfrm>
            <a:off x="6355080" y="6256394"/>
            <a:ext cx="518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more details please refer to the operational guide</a:t>
            </a:r>
            <a:endParaRPr sz="1800">
              <a:solidFill>
                <a:schemeClr val="dk1"/>
              </a:solidFill>
              <a:latin typeface="Calibri"/>
              <a:ea typeface="Calibri"/>
              <a:cs typeface="Calibri"/>
              <a:sym typeface="Calibri"/>
            </a:endParaRPr>
          </a:p>
        </p:txBody>
      </p:sp>
      <p:pic>
        <p:nvPicPr>
          <p:cNvPr id="582" name="Google Shape;582;p17" descr="Warning outline"/>
          <p:cNvPicPr preferRelativeResize="0"/>
          <p:nvPr/>
        </p:nvPicPr>
        <p:blipFill rotWithShape="1">
          <a:blip r:embed="rId4">
            <a:alphaModFix/>
          </a:blip>
          <a:srcRect/>
          <a:stretch/>
        </p:blipFill>
        <p:spPr>
          <a:xfrm>
            <a:off x="249975" y="4543427"/>
            <a:ext cx="914400" cy="914400"/>
          </a:xfrm>
          <a:prstGeom prst="rect">
            <a:avLst/>
          </a:prstGeom>
          <a:noFill/>
          <a:ln>
            <a:noFill/>
          </a:ln>
        </p:spPr>
      </p:pic>
      <p:pic>
        <p:nvPicPr>
          <p:cNvPr id="583" name="Google Shape;583;p17" descr="Lock outline"/>
          <p:cNvPicPr preferRelativeResize="0"/>
          <p:nvPr/>
        </p:nvPicPr>
        <p:blipFill rotWithShape="1">
          <a:blip r:embed="rId5">
            <a:alphaModFix/>
          </a:blip>
          <a:srcRect/>
          <a:stretch/>
        </p:blipFill>
        <p:spPr>
          <a:xfrm>
            <a:off x="249975" y="3495676"/>
            <a:ext cx="914400" cy="914400"/>
          </a:xfrm>
          <a:prstGeom prst="rect">
            <a:avLst/>
          </a:prstGeom>
          <a:noFill/>
          <a:ln>
            <a:noFill/>
          </a:ln>
        </p:spPr>
      </p:pic>
      <p:pic>
        <p:nvPicPr>
          <p:cNvPr id="584" name="Google Shape;584;p17" descr="Head with gears outline"/>
          <p:cNvPicPr preferRelativeResize="0"/>
          <p:nvPr/>
        </p:nvPicPr>
        <p:blipFill rotWithShape="1">
          <a:blip r:embed="rId6">
            <a:alphaModFix/>
          </a:blip>
          <a:srcRect/>
          <a:stretch/>
        </p:blipFill>
        <p:spPr>
          <a:xfrm>
            <a:off x="249975" y="2447925"/>
            <a:ext cx="914400" cy="914400"/>
          </a:xfrm>
          <a:prstGeom prst="rect">
            <a:avLst/>
          </a:prstGeom>
          <a:noFill/>
          <a:ln>
            <a:noFill/>
          </a:ln>
        </p:spPr>
      </p:pic>
      <p:pic>
        <p:nvPicPr>
          <p:cNvPr id="585" name="Google Shape;585;p17" descr="Share outline"/>
          <p:cNvPicPr preferRelativeResize="0"/>
          <p:nvPr/>
        </p:nvPicPr>
        <p:blipFill rotWithShape="1">
          <a:blip r:embed="rId7">
            <a:alphaModFix/>
          </a:blip>
          <a:srcRect/>
          <a:stretch/>
        </p:blipFill>
        <p:spPr>
          <a:xfrm>
            <a:off x="249975" y="1364343"/>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Improve health information systems</a:t>
            </a:r>
            <a:endParaRPr/>
          </a:p>
        </p:txBody>
      </p:sp>
      <p:sp>
        <p:nvSpPr>
          <p:cNvPr id="591" name="Google Shape;591;p18"/>
          <p:cNvSpPr txBox="1">
            <a:spLocks noGrp="1"/>
          </p:cNvSpPr>
          <p:nvPr>
            <p:ph type="body" idx="1"/>
          </p:nvPr>
        </p:nvSpPr>
        <p:spPr>
          <a:xfrm>
            <a:off x="1521332" y="2151995"/>
            <a:ext cx="9833429" cy="61130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None/>
            </a:pPr>
            <a:r>
              <a:rPr lang="en-US" sz="1800" b="0" i="0" u="none" strike="noStrike">
                <a:solidFill>
                  <a:srgbClr val="000000"/>
                </a:solidFill>
                <a:latin typeface="Corbel"/>
                <a:ea typeface="Corbel"/>
                <a:cs typeface="Corbel"/>
                <a:sym typeface="Corbel"/>
              </a:rPr>
              <a:t>RMNCAH/CAH working group provides leadership to the health cluster to </a:t>
            </a:r>
            <a:r>
              <a:rPr lang="en-US" sz="1800" b="1" i="0" u="none" strike="noStrike">
                <a:solidFill>
                  <a:srgbClr val="000000"/>
                </a:solidFill>
                <a:latin typeface="Corbel"/>
                <a:ea typeface="Corbel"/>
                <a:cs typeface="Corbel"/>
                <a:sym typeface="Corbel"/>
              </a:rPr>
              <a:t>improve the health information system (including early warning systems)</a:t>
            </a:r>
            <a:r>
              <a:rPr lang="en-US" sz="1800" b="0" i="0" u="none" strike="noStrike">
                <a:solidFill>
                  <a:srgbClr val="000000"/>
                </a:solidFill>
                <a:latin typeface="Corbel"/>
                <a:ea typeface="Corbel"/>
                <a:cs typeface="Corbel"/>
                <a:sym typeface="Corbel"/>
              </a:rPr>
              <a:t>, and regularly disseminates reports to partners </a:t>
            </a:r>
            <a:endParaRPr/>
          </a:p>
          <a:p>
            <a:pPr marL="0" lvl="0" indent="0" algn="l" rtl="0">
              <a:lnSpc>
                <a:spcPct val="100000"/>
              </a:lnSpc>
              <a:spcBef>
                <a:spcPts val="1000"/>
              </a:spcBef>
              <a:spcAft>
                <a:spcPts val="0"/>
              </a:spcAft>
              <a:buClr>
                <a:schemeClr val="dk1"/>
              </a:buClr>
              <a:buSzPts val="2000"/>
              <a:buNone/>
            </a:pPr>
            <a:endParaRPr sz="2000" b="1"/>
          </a:p>
        </p:txBody>
      </p:sp>
      <p:sp>
        <p:nvSpPr>
          <p:cNvPr id="592" name="Google Shape;592;p1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25</a:t>
            </a:fld>
            <a:endParaRPr/>
          </a:p>
        </p:txBody>
      </p:sp>
      <p:pic>
        <p:nvPicPr>
          <p:cNvPr id="593" name="Google Shape;593;p18"/>
          <p:cNvPicPr preferRelativeResize="0"/>
          <p:nvPr/>
        </p:nvPicPr>
        <p:blipFill rotWithShape="1">
          <a:blip r:embed="rId3">
            <a:alphaModFix/>
          </a:blip>
          <a:srcRect/>
          <a:stretch/>
        </p:blipFill>
        <p:spPr>
          <a:xfrm>
            <a:off x="9174478" y="614193"/>
            <a:ext cx="605015" cy="607281"/>
          </a:xfrm>
          <a:prstGeom prst="rect">
            <a:avLst/>
          </a:prstGeom>
          <a:noFill/>
          <a:ln>
            <a:noFill/>
          </a:ln>
        </p:spPr>
      </p:pic>
      <p:pic>
        <p:nvPicPr>
          <p:cNvPr id="594" name="Google Shape;594;p18" descr="Checkmark outline"/>
          <p:cNvPicPr preferRelativeResize="0"/>
          <p:nvPr/>
        </p:nvPicPr>
        <p:blipFill rotWithShape="1">
          <a:blip r:embed="rId4">
            <a:alphaModFix/>
          </a:blip>
          <a:srcRect/>
          <a:stretch/>
        </p:blipFill>
        <p:spPr>
          <a:xfrm>
            <a:off x="380037" y="1994806"/>
            <a:ext cx="914400" cy="914400"/>
          </a:xfrm>
          <a:prstGeom prst="rect">
            <a:avLst/>
          </a:prstGeom>
          <a:noFill/>
          <a:ln>
            <a:noFill/>
          </a:ln>
        </p:spPr>
      </p:pic>
      <p:sp>
        <p:nvSpPr>
          <p:cNvPr id="595" name="Google Shape;595;p18"/>
          <p:cNvSpPr txBox="1"/>
          <p:nvPr/>
        </p:nvSpPr>
        <p:spPr>
          <a:xfrm>
            <a:off x="1521334" y="2271926"/>
            <a:ext cx="9833429" cy="2535303"/>
          </a:xfrm>
          <a:prstGeom prst="rect">
            <a:avLst/>
          </a:prstGeom>
          <a:noFill/>
          <a:ln>
            <a:noFill/>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dk1"/>
              </a:buClr>
              <a:buSzPts val="2000"/>
              <a:buFont typeface="Arial"/>
              <a:buNone/>
            </a:pPr>
            <a:endParaRPr sz="2000" b="0" i="0">
              <a:solidFill>
                <a:srgbClr val="000000"/>
              </a:solidFill>
              <a:latin typeface="Corbel"/>
              <a:ea typeface="Corbel"/>
              <a:cs typeface="Corbel"/>
              <a:sym typeface="Corbel"/>
            </a:endParaRPr>
          </a:p>
        </p:txBody>
      </p:sp>
      <p:sp>
        <p:nvSpPr>
          <p:cNvPr id="596" name="Google Shape;596;p18"/>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a:solidFill>
                <a:schemeClr val="dk1"/>
              </a:solidFill>
              <a:latin typeface="Calibri"/>
              <a:ea typeface="Calibri"/>
              <a:cs typeface="Calibri"/>
              <a:sym typeface="Calibri"/>
            </a:endParaRPr>
          </a:p>
        </p:txBody>
      </p:sp>
      <p:sp>
        <p:nvSpPr>
          <p:cNvPr id="597" name="Google Shape;597;p18"/>
          <p:cNvSpPr txBox="1"/>
          <p:nvPr/>
        </p:nvSpPr>
        <p:spPr>
          <a:xfrm>
            <a:off x="6355080" y="6256394"/>
            <a:ext cx="518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more details please refer to the operational guide</a:t>
            </a:r>
            <a:endParaRPr sz="1800">
              <a:solidFill>
                <a:schemeClr val="dk1"/>
              </a:solidFill>
              <a:latin typeface="Calibri"/>
              <a:ea typeface="Calibri"/>
              <a:cs typeface="Calibri"/>
              <a:sym typeface="Calibri"/>
            </a:endParaRPr>
          </a:p>
        </p:txBody>
      </p:sp>
      <p:sp>
        <p:nvSpPr>
          <p:cNvPr id="598" name="Google Shape;598;p18"/>
          <p:cNvSpPr txBox="1"/>
          <p:nvPr/>
        </p:nvSpPr>
        <p:spPr>
          <a:xfrm>
            <a:off x="1521331" y="3272140"/>
            <a:ext cx="9833429" cy="36460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a:solidFill>
                  <a:srgbClr val="000000"/>
                </a:solidFill>
                <a:latin typeface="Corbel"/>
                <a:ea typeface="Corbel"/>
                <a:cs typeface="Corbel"/>
                <a:sym typeface="Corbel"/>
              </a:rPr>
              <a:t>Early warning surveillance reports </a:t>
            </a:r>
            <a:r>
              <a:rPr lang="en-US" sz="1800" b="0" i="0" u="none" strike="noStrike">
                <a:solidFill>
                  <a:srgbClr val="000000"/>
                </a:solidFill>
                <a:latin typeface="Corbel"/>
                <a:ea typeface="Corbel"/>
                <a:cs typeface="Corbel"/>
                <a:sym typeface="Corbel"/>
              </a:rPr>
              <a:t>received from health facilities each week </a:t>
            </a:r>
            <a:endParaRPr sz="2000" b="1" i="0">
              <a:solidFill>
                <a:schemeClr val="dk1"/>
              </a:solidFill>
              <a:latin typeface="Calibri"/>
              <a:ea typeface="Calibri"/>
              <a:cs typeface="Calibri"/>
              <a:sym typeface="Calibri"/>
            </a:endParaRPr>
          </a:p>
        </p:txBody>
      </p:sp>
      <p:sp>
        <p:nvSpPr>
          <p:cNvPr id="599" name="Google Shape;599;p18"/>
          <p:cNvSpPr txBox="1"/>
          <p:nvPr/>
        </p:nvSpPr>
        <p:spPr>
          <a:xfrm>
            <a:off x="1521331" y="4217985"/>
            <a:ext cx="9833429" cy="730234"/>
          </a:xfrm>
          <a:prstGeom prst="rect">
            <a:avLst/>
          </a:prstGeom>
          <a:noFill/>
          <a:ln>
            <a:noFill/>
          </a:ln>
        </p:spPr>
        <p:txBody>
          <a:bodyPr spcFirstLastPara="1" wrap="square" lIns="0" tIns="0" rIns="0" bIns="0" anchor="t" anchorCtr="0">
            <a:normAutofit fontScale="92500"/>
          </a:bodyPr>
          <a:lstStyle/>
          <a:p>
            <a:pPr marL="0" marR="0" lvl="0" indent="0" algn="l" rtl="0">
              <a:lnSpc>
                <a:spcPct val="100000"/>
              </a:lnSpc>
              <a:spcBef>
                <a:spcPts val="0"/>
              </a:spcBef>
              <a:spcAft>
                <a:spcPts val="0"/>
              </a:spcAft>
              <a:buClr>
                <a:srgbClr val="000000"/>
              </a:buClr>
              <a:buSzPts val="1800"/>
              <a:buFont typeface="Arial"/>
              <a:buNone/>
            </a:pPr>
            <a:r>
              <a:rPr lang="en-US" sz="1800" b="0" i="0">
                <a:solidFill>
                  <a:srgbClr val="000000"/>
                </a:solidFill>
                <a:latin typeface="Corbel"/>
                <a:ea typeface="Corbel"/>
                <a:cs typeface="Corbel"/>
                <a:sym typeface="Corbel"/>
              </a:rPr>
              <a:t>Conduct regular </a:t>
            </a:r>
            <a:r>
              <a:rPr lang="en-US" sz="1800" b="1" i="0">
                <a:solidFill>
                  <a:srgbClr val="000000"/>
                </a:solidFill>
                <a:latin typeface="Corbel"/>
                <a:ea typeface="Corbel"/>
                <a:cs typeface="Corbel"/>
                <a:sym typeface="Corbel"/>
              </a:rPr>
              <a:t>health information reports addressing CAH priorities</a:t>
            </a:r>
            <a:r>
              <a:rPr lang="en-US" sz="1800" b="0" i="0">
                <a:solidFill>
                  <a:srgbClr val="000000"/>
                </a:solidFill>
                <a:latin typeface="Corbel"/>
                <a:ea typeface="Corbel"/>
                <a:cs typeface="Corbel"/>
                <a:sym typeface="Corbel"/>
              </a:rPr>
              <a:t>, including analysis and interpretation of epidemiological data disaggregated by age, coverage and use of health services. </a:t>
            </a:r>
            <a:r>
              <a:rPr lang="en-US" sz="1800" b="0" i="0">
                <a:solidFill>
                  <a:srgbClr val="000000"/>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Make sure this does not only cover</a:t>
            </a:r>
            <a:r>
              <a:rPr lang="en-US" sz="1800">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surviving, but also thriving (as nurturing care)</a:t>
            </a:r>
            <a:endParaRPr sz="2000" b="1" i="0">
              <a:solidFill>
                <a:schemeClr val="dk1"/>
              </a:solidFill>
              <a:latin typeface="Calibri"/>
              <a:ea typeface="Calibri"/>
              <a:cs typeface="Calibri"/>
              <a:sym typeface="Calibri"/>
            </a:endParaRPr>
          </a:p>
        </p:txBody>
      </p:sp>
      <p:pic>
        <p:nvPicPr>
          <p:cNvPr id="600" name="Google Shape;600;p18" descr="Checkmark outline"/>
          <p:cNvPicPr preferRelativeResize="0"/>
          <p:nvPr/>
        </p:nvPicPr>
        <p:blipFill rotWithShape="1">
          <a:blip r:embed="rId4">
            <a:alphaModFix/>
          </a:blip>
          <a:srcRect/>
          <a:stretch/>
        </p:blipFill>
        <p:spPr>
          <a:xfrm>
            <a:off x="380037" y="2997243"/>
            <a:ext cx="914400" cy="914400"/>
          </a:xfrm>
          <a:prstGeom prst="rect">
            <a:avLst/>
          </a:prstGeom>
          <a:noFill/>
          <a:ln>
            <a:noFill/>
          </a:ln>
        </p:spPr>
      </p:pic>
      <p:pic>
        <p:nvPicPr>
          <p:cNvPr id="601" name="Google Shape;601;p18" descr="Checkmark outline"/>
          <p:cNvPicPr preferRelativeResize="0"/>
          <p:nvPr/>
        </p:nvPicPr>
        <p:blipFill rotWithShape="1">
          <a:blip r:embed="rId4">
            <a:alphaModFix/>
          </a:blip>
          <a:srcRect/>
          <a:stretch/>
        </p:blipFill>
        <p:spPr>
          <a:xfrm>
            <a:off x="380037" y="4125902"/>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Resources – Monitoring and evaluation</a:t>
            </a:r>
            <a:endParaRPr/>
          </a:p>
        </p:txBody>
      </p:sp>
      <p:sp>
        <p:nvSpPr>
          <p:cNvPr id="607" name="Google Shape;607;p19"/>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rgbClr val="374151"/>
              </a:buClr>
              <a:buSzPts val="2400"/>
              <a:buFont typeface="Calibri"/>
              <a:buChar char="•"/>
            </a:pPr>
            <a:r>
              <a:rPr lang="en-US" sz="2400" i="0" u="sng" strike="noStrike">
                <a:solidFill>
                  <a:srgbClr val="374151"/>
                </a:solidFill>
                <a:hlinkClick r:id="rId3">
                  <a:extLst>
                    <a:ext uri="{A12FA001-AC4F-418D-AE19-62706E023703}">
                      <ahyp:hlinkClr xmlns:ahyp="http://schemas.microsoft.com/office/drawing/2018/hyperlinkcolor" val="tx"/>
                    </a:ext>
                  </a:extLst>
                </a:hlinkClick>
              </a:rPr>
              <a:t>IASC Operational Guidance for Coordinated Assessments in Humanitarian Crises (2012)</a:t>
            </a:r>
            <a:endParaRPr sz="2400">
              <a:solidFill>
                <a:srgbClr val="374151"/>
              </a:solidFill>
            </a:endParaRPr>
          </a:p>
          <a:p>
            <a:pPr marL="228600" lvl="0" indent="-228600" algn="l" rtl="0">
              <a:lnSpc>
                <a:spcPct val="100000"/>
              </a:lnSpc>
              <a:spcBef>
                <a:spcPts val="1000"/>
              </a:spcBef>
              <a:spcAft>
                <a:spcPts val="0"/>
              </a:spcAft>
              <a:buClr>
                <a:srgbClr val="374151"/>
              </a:buClr>
              <a:buSzPts val="2400"/>
              <a:buFont typeface="Calibri"/>
              <a:buChar char="•"/>
            </a:pPr>
            <a:r>
              <a:rPr lang="en-US" sz="2400" i="0" u="sng" strike="noStrike">
                <a:solidFill>
                  <a:srgbClr val="374151"/>
                </a:solidFill>
                <a:hlinkClick r:id="rId4">
                  <a:extLst>
                    <a:ext uri="{A12FA001-AC4F-418D-AE19-62706E023703}">
                      <ahyp:hlinkClr xmlns:ahyp="http://schemas.microsoft.com/office/drawing/2018/hyperlinkcolor" val="tx"/>
                    </a:ext>
                  </a:extLst>
                </a:hlinkClick>
              </a:rPr>
              <a:t>Health Cluster Guide: Practical Implementation at Country Level (2009)</a:t>
            </a:r>
            <a:endParaRPr sz="2400">
              <a:solidFill>
                <a:srgbClr val="374151"/>
              </a:solidFill>
            </a:endParaRPr>
          </a:p>
          <a:p>
            <a:pPr marL="228600" lvl="0" indent="-228600" algn="l" rtl="0">
              <a:lnSpc>
                <a:spcPct val="100000"/>
              </a:lnSpc>
              <a:spcBef>
                <a:spcPts val="1000"/>
              </a:spcBef>
              <a:spcAft>
                <a:spcPts val="0"/>
              </a:spcAft>
              <a:buClr>
                <a:srgbClr val="374151"/>
              </a:buClr>
              <a:buSzPts val="2400"/>
              <a:buFont typeface="Calibri"/>
              <a:buChar char="•"/>
            </a:pPr>
            <a:r>
              <a:rPr lang="en-US" sz="2400" i="0" u="sng" strike="noStrike">
                <a:solidFill>
                  <a:srgbClr val="374151"/>
                </a:solidFill>
                <a:hlinkClick r:id="rId5">
                  <a:extLst>
                    <a:ext uri="{A12FA001-AC4F-418D-AE19-62706E023703}">
                      <ahyp:hlinkClr xmlns:ahyp="http://schemas.microsoft.com/office/drawing/2018/hyperlinkcolor" val="tx"/>
                    </a:ext>
                  </a:extLst>
                </a:hlinkClick>
              </a:rPr>
              <a:t>Guideline: Common Operating Datasets in Disaster Preparedness and Response (2010)</a:t>
            </a:r>
            <a:endParaRPr sz="2400" i="0">
              <a:solidFill>
                <a:srgbClr val="374151"/>
              </a:solidFill>
            </a:endParaRPr>
          </a:p>
        </p:txBody>
      </p:sp>
      <p:sp>
        <p:nvSpPr>
          <p:cNvPr id="608" name="Google Shape;608;p1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Tools – Monitoring and evaluation</a:t>
            </a:r>
            <a:endParaRPr/>
          </a:p>
        </p:txBody>
      </p:sp>
      <p:sp>
        <p:nvSpPr>
          <p:cNvPr id="614" name="Google Shape;614;p20"/>
          <p:cNvSpPr txBox="1">
            <a:spLocks noGrp="1"/>
          </p:cNvSpPr>
          <p:nvPr>
            <p:ph type="body" idx="1"/>
          </p:nvPr>
        </p:nvSpPr>
        <p:spPr>
          <a:xfrm>
            <a:off x="457200" y="1292772"/>
            <a:ext cx="11277600" cy="4557421"/>
          </a:xfrm>
          <a:prstGeom prst="rect">
            <a:avLst/>
          </a:prstGeom>
          <a:noFill/>
          <a:ln>
            <a:noFill/>
          </a:ln>
        </p:spPr>
        <p:txBody>
          <a:bodyPr spcFirstLastPara="1" wrap="square" lIns="0" tIns="0" rIns="0" bIns="0" anchor="t" anchorCtr="0">
            <a:normAutofit lnSpcReduction="10000"/>
          </a:bodyPr>
          <a:lstStyle/>
          <a:p>
            <a:pPr marL="228600" lvl="0" indent="-228600" algn="l" rtl="0">
              <a:lnSpc>
                <a:spcPct val="100000"/>
              </a:lnSpc>
              <a:spcBef>
                <a:spcPts val="0"/>
              </a:spcBef>
              <a:spcAft>
                <a:spcPts val="0"/>
              </a:spcAft>
              <a:buSzPts val="1400"/>
              <a:buFont typeface="Calibri"/>
              <a:buAutoNum type="arabicPeriod"/>
            </a:pPr>
            <a:r>
              <a:rPr lang="en-US" i="0" u="sng" strike="noStrike">
                <a:hlinkClick r:id="rId3"/>
              </a:rPr>
              <a:t>Global Health Cluster tools</a:t>
            </a:r>
            <a:r>
              <a:rPr lang="en-US" i="0" u="sng">
                <a:hlinkClick r:id="rId3"/>
              </a:rPr>
              <a:t> </a:t>
            </a:r>
            <a:r>
              <a:rPr lang="en-US" i="0"/>
              <a:t>– Health Cluster</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4"/>
              </a:rPr>
              <a:t>EWARS: a simple, robust system to detect disease outbreaks</a:t>
            </a:r>
            <a:r>
              <a:rPr lang="en-US" i="0"/>
              <a:t> – World Health Organization (WHO) Emergencies</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5"/>
              </a:rPr>
              <a:t>Health information system (HIS) toolkit</a:t>
            </a:r>
            <a:r>
              <a:rPr lang="en-US" i="0"/>
              <a:t> – UNHCR, the UN Refugee Agency (2010)</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6"/>
              </a:rPr>
              <a:t>Health information system (HIS) toolkit reference manual</a:t>
            </a:r>
            <a:r>
              <a:rPr lang="en-US" i="0"/>
              <a:t> – UNHCR, the UN Refugee Agency (2010)</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7"/>
              </a:rPr>
              <a:t>Multi-sector initial rapid assessment (MIRA)</a:t>
            </a:r>
            <a:r>
              <a:rPr lang="en-US" i="0"/>
              <a:t> – Inter-Agency Standing Committee (2015)</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8"/>
              </a:rPr>
              <a:t>Rapid risk assessment of acute public health events</a:t>
            </a:r>
            <a:r>
              <a:rPr lang="en-US" i="0" u="sng">
                <a:hlinkClick r:id="rId8"/>
              </a:rPr>
              <a:t> </a:t>
            </a:r>
            <a:r>
              <a:rPr lang="en-US" i="0"/>
              <a:t>– World Health Organization (WHO) (2012)</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9"/>
              </a:rPr>
              <a:t>Multi indicator cluster surveys (MICS)</a:t>
            </a:r>
            <a:r>
              <a:rPr lang="en-US" i="0"/>
              <a:t> – UNICEF </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10"/>
              </a:rPr>
              <a:t>Health Resources Availability Monitoring System (HeRAMS)</a:t>
            </a:r>
            <a:r>
              <a:rPr lang="en-US" i="0"/>
              <a:t> – World Health Organization (WHO) Humanitarian Health Action</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11"/>
              </a:rPr>
              <a:t>Strategic Tool for Assessing Risk</a:t>
            </a:r>
            <a:r>
              <a:rPr lang="en-US" i="0"/>
              <a:t> – A comprehensive toolkit for public health risk assessment (in press)</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12"/>
              </a:rPr>
              <a:t>3W/4W/5W – who, what, where, when, for whom</a:t>
            </a:r>
            <a:r>
              <a:rPr lang="en-US" i="0" u="sng">
                <a:hlinkClick r:id="rId12"/>
              </a:rPr>
              <a:t> – United Nations Office for the Coordination of Humanitarian Affairs</a:t>
            </a:r>
            <a:endParaRPr i="0"/>
          </a:p>
          <a:p>
            <a:pPr marL="228600" lvl="0" indent="-228600" algn="l" rtl="0">
              <a:lnSpc>
                <a:spcPct val="100000"/>
              </a:lnSpc>
              <a:spcBef>
                <a:spcPts val="1000"/>
              </a:spcBef>
              <a:spcAft>
                <a:spcPts val="0"/>
              </a:spcAft>
              <a:buSzPts val="1400"/>
              <a:buFont typeface="Calibri"/>
              <a:buAutoNum type="arabicPeriod"/>
            </a:pPr>
            <a:r>
              <a:rPr lang="en-US" i="0" u="sng" strike="noStrike">
                <a:hlinkClick r:id="rId13"/>
              </a:rPr>
              <a:t>Service Availability and Readiness Assessment (SARA)</a:t>
            </a:r>
            <a:r>
              <a:rPr lang="en-US" i="0" u="sng">
                <a:hlinkClick r:id="rId13"/>
              </a:rPr>
              <a:t> – World Health Organization (WHO) (2015)</a:t>
            </a:r>
            <a:endParaRPr i="0"/>
          </a:p>
          <a:p>
            <a:pPr marL="228600" lvl="0" indent="-228600" algn="l" rtl="0">
              <a:lnSpc>
                <a:spcPct val="100000"/>
              </a:lnSpc>
              <a:spcBef>
                <a:spcPts val="1000"/>
              </a:spcBef>
              <a:spcAft>
                <a:spcPts val="0"/>
              </a:spcAft>
              <a:buSzPts val="1400"/>
              <a:buFont typeface="Calibri"/>
              <a:buAutoNum type="arabicPeriod"/>
            </a:pPr>
            <a:r>
              <a:rPr lang="en-US" i="0" u="sng" strike="noStrike">
                <a:hlinkClick r:id="rId14"/>
              </a:rPr>
              <a:t>Child protection rapid assessment toolkit</a:t>
            </a:r>
            <a:r>
              <a:rPr lang="en-US" i="0" u="sng">
                <a:hlinkClick r:id="rId14"/>
              </a:rPr>
              <a:t> – Global Protection Cluster, Child Protection Working Group (2012)</a:t>
            </a:r>
            <a:endParaRPr i="0"/>
          </a:p>
          <a:p>
            <a:pPr marL="228600" lvl="0" indent="-228600" algn="l" rtl="0">
              <a:lnSpc>
                <a:spcPct val="100000"/>
              </a:lnSpc>
              <a:spcBef>
                <a:spcPts val="1000"/>
              </a:spcBef>
              <a:spcAft>
                <a:spcPts val="0"/>
              </a:spcAft>
              <a:buSzPts val="1400"/>
              <a:buFont typeface="Calibri"/>
              <a:buAutoNum type="arabicPeriod"/>
            </a:pPr>
            <a:r>
              <a:rPr lang="en-US" i="0" u="sng" strike="noStrike">
                <a:hlinkClick r:id="rId15"/>
              </a:rPr>
              <a:t>dhis2</a:t>
            </a:r>
            <a:r>
              <a:rPr lang="en-US" i="0"/>
              <a:t> – District Health Information Software, version 2 is free health information system software</a:t>
            </a:r>
            <a:endParaRPr/>
          </a:p>
          <a:p>
            <a:pPr marL="228600" lvl="0" indent="-228600" algn="l" rtl="0">
              <a:lnSpc>
                <a:spcPct val="100000"/>
              </a:lnSpc>
              <a:spcBef>
                <a:spcPts val="1000"/>
              </a:spcBef>
              <a:spcAft>
                <a:spcPts val="0"/>
              </a:spcAft>
              <a:buSzPts val="1400"/>
              <a:buFont typeface="Calibri"/>
              <a:buAutoNum type="arabicPeriod"/>
            </a:pPr>
            <a:r>
              <a:rPr lang="en-US" i="0" u="sng" strike="noStrike">
                <a:hlinkClick r:id="rId16"/>
              </a:rPr>
              <a:t>Newborn health in humanitarian settings: field guide</a:t>
            </a:r>
            <a:r>
              <a:rPr lang="en-US" i="0"/>
              <a:t> – United Nations Children’s Fund (UNICEF) and Save the Children (2018) - </a:t>
            </a:r>
            <a:r>
              <a:rPr lang="en-US" i="1"/>
              <a:t>(See annexes of the field guide for newborn assessment tools)</a:t>
            </a:r>
            <a:endParaRPr i="0"/>
          </a:p>
          <a:p>
            <a:pPr marL="0" lvl="0" indent="0" algn="l" rtl="0">
              <a:lnSpc>
                <a:spcPct val="100000"/>
              </a:lnSpc>
              <a:spcBef>
                <a:spcPts val="1000"/>
              </a:spcBef>
              <a:spcAft>
                <a:spcPts val="0"/>
              </a:spcAft>
              <a:buClr>
                <a:schemeClr val="dk1"/>
              </a:buClr>
              <a:buSzPts val="1400"/>
              <a:buNone/>
            </a:pPr>
            <a:endParaRPr b="0" i="0">
              <a:solidFill>
                <a:srgbClr val="FF0000"/>
              </a:solidFill>
              <a:latin typeface="Arial"/>
              <a:ea typeface="Arial"/>
              <a:cs typeface="Arial"/>
              <a:sym typeface="Arial"/>
            </a:endParaRPr>
          </a:p>
        </p:txBody>
      </p:sp>
      <p:sp>
        <p:nvSpPr>
          <p:cNvPr id="615" name="Google Shape;615;p2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1"/>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9ADE"/>
              </a:buClr>
              <a:buSzPts val="4800"/>
              <a:buFont typeface="Calibri"/>
              <a:buNone/>
            </a:pPr>
            <a:r>
              <a:rPr lang="en-US"/>
              <a:t>Thank you</a:t>
            </a:r>
            <a:endParaRPr/>
          </a:p>
        </p:txBody>
      </p:sp>
      <p:sp>
        <p:nvSpPr>
          <p:cNvPr id="622" name="Google Shape;622;p21"/>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1600"/>
              <a:buNone/>
            </a:pPr>
            <a:r>
              <a:rPr lang="en-US" sz="1600"/>
              <a:t>For more information, please contact:</a:t>
            </a:r>
            <a:br>
              <a:rPr lang="en-US" sz="1600"/>
            </a:br>
            <a:r>
              <a:rPr lang="en-US" sz="1600"/>
              <a:t>Khalid Siddeeg, Regional </a:t>
            </a:r>
            <a:r>
              <a:rPr lang="en-US"/>
              <a:t>Advisor EMRO, </a:t>
            </a:r>
            <a:r>
              <a:rPr lang="en-US" u="sng">
                <a:solidFill>
                  <a:schemeClr val="hlink"/>
                </a:solidFill>
                <a:hlinkClick r:id="rId3"/>
              </a:rPr>
              <a:t>siddeegk@who.int</a:t>
            </a:r>
            <a:r>
              <a:rPr lang="en-US"/>
              <a:t> </a:t>
            </a:r>
            <a:br>
              <a:rPr lang="en-US" sz="1600"/>
            </a:br>
            <a:r>
              <a:rPr lang="en-US" sz="1600"/>
              <a:t>Kim Beentjes, Technical Officer EMRO, </a:t>
            </a:r>
            <a:r>
              <a:rPr lang="en-US" sz="1600" u="sng">
                <a:solidFill>
                  <a:schemeClr val="hlink"/>
                </a:solidFill>
                <a:hlinkClick r:id="rId4"/>
              </a:rPr>
              <a:t>beentjesk@who.int</a:t>
            </a:r>
            <a:endParaRPr sz="1600"/>
          </a:p>
          <a:p>
            <a:pPr marL="0" lvl="0" indent="0" algn="l" rtl="0">
              <a:lnSpc>
                <a:spcPct val="100000"/>
              </a:lnSpc>
              <a:spcBef>
                <a:spcPts val="1000"/>
              </a:spcBef>
              <a:spcAft>
                <a:spcPts val="0"/>
              </a:spcAft>
              <a:buClr>
                <a:schemeClr val="lt1"/>
              </a:buClr>
              <a:buSzPts val="16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
          <p:cNvSpPr/>
          <p:nvPr/>
        </p:nvSpPr>
        <p:spPr>
          <a:xfrm>
            <a:off x="4645024" y="719123"/>
            <a:ext cx="5805713" cy="5805713"/>
          </a:xfrm>
          <a:prstGeom prst="diamond">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a:t>
            </a:fld>
            <a:endParaRPr/>
          </a:p>
        </p:txBody>
      </p:sp>
      <p:grpSp>
        <p:nvGrpSpPr>
          <p:cNvPr id="355" name="Google Shape;355;p3"/>
          <p:cNvGrpSpPr/>
          <p:nvPr/>
        </p:nvGrpSpPr>
        <p:grpSpPr>
          <a:xfrm>
            <a:off x="5196567" y="1270665"/>
            <a:ext cx="2264228" cy="2264228"/>
            <a:chOff x="1136976" y="551542"/>
            <a:chExt cx="2264228" cy="2264228"/>
          </a:xfrm>
        </p:grpSpPr>
        <p:sp>
          <p:nvSpPr>
            <p:cNvPr id="356" name="Google Shape;356;p3"/>
            <p:cNvSpPr/>
            <p:nvPr/>
          </p:nvSpPr>
          <p:spPr>
            <a:xfrm>
              <a:off x="1136976" y="551542"/>
              <a:ext cx="2264228" cy="2264228"/>
            </a:xfrm>
            <a:prstGeom prst="roundRect">
              <a:avLst>
                <a:gd name="adj" fmla="val 16667"/>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
            <p:cNvSpPr txBox="1"/>
            <p:nvPr/>
          </p:nvSpPr>
          <p:spPr>
            <a:xfrm>
              <a:off x="1247507"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❶  COORDINATE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take a coordinated approach to child and adolescent health in a humanitarian emergency</a:t>
              </a:r>
              <a:endParaRPr sz="1400" b="0" i="0" u="none" strike="noStrike" cap="none">
                <a:solidFill>
                  <a:srgbClr val="000000"/>
                </a:solidFill>
                <a:latin typeface="Arial"/>
                <a:ea typeface="Arial"/>
                <a:cs typeface="Arial"/>
                <a:sym typeface="Arial"/>
              </a:endParaRPr>
            </a:p>
          </p:txBody>
        </p:sp>
      </p:grpSp>
      <p:grpSp>
        <p:nvGrpSpPr>
          <p:cNvPr id="358" name="Google Shape;358;p3"/>
          <p:cNvGrpSpPr/>
          <p:nvPr/>
        </p:nvGrpSpPr>
        <p:grpSpPr>
          <a:xfrm>
            <a:off x="7634966" y="1270665"/>
            <a:ext cx="2264228" cy="2264228"/>
            <a:chOff x="3575375" y="551542"/>
            <a:chExt cx="2264228" cy="2264228"/>
          </a:xfrm>
        </p:grpSpPr>
        <p:sp>
          <p:nvSpPr>
            <p:cNvPr id="359" name="Google Shape;359;p3"/>
            <p:cNvSpPr/>
            <p:nvPr/>
          </p:nvSpPr>
          <p:spPr>
            <a:xfrm>
              <a:off x="3575375" y="551542"/>
              <a:ext cx="2264228" cy="226422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
            <p:cNvSpPr txBox="1"/>
            <p:nvPr/>
          </p:nvSpPr>
          <p:spPr>
            <a:xfrm>
              <a:off x="3685906"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❷  ASSESS &amp; PRIORITISE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obtain data on child/adolescent health (via needs assessment) and use it to prioritize actions</a:t>
              </a:r>
              <a:endParaRPr sz="1600" b="1" i="0" u="none" strike="noStrike" cap="none">
                <a:solidFill>
                  <a:srgbClr val="FFFFFF"/>
                </a:solidFill>
                <a:latin typeface="Calibri"/>
                <a:ea typeface="Calibri"/>
                <a:cs typeface="Calibri"/>
                <a:sym typeface="Calibri"/>
              </a:endParaRPr>
            </a:p>
          </p:txBody>
        </p:sp>
      </p:grpSp>
      <p:grpSp>
        <p:nvGrpSpPr>
          <p:cNvPr id="361" name="Google Shape;361;p3"/>
          <p:cNvGrpSpPr/>
          <p:nvPr/>
        </p:nvGrpSpPr>
        <p:grpSpPr>
          <a:xfrm>
            <a:off x="7627646" y="3803415"/>
            <a:ext cx="2264228" cy="2264228"/>
            <a:chOff x="3568055" y="3084292"/>
            <a:chExt cx="2264228" cy="2264228"/>
          </a:xfrm>
        </p:grpSpPr>
        <p:sp>
          <p:nvSpPr>
            <p:cNvPr id="362" name="Google Shape;362;p3"/>
            <p:cNvSpPr/>
            <p:nvPr/>
          </p:nvSpPr>
          <p:spPr>
            <a:xfrm>
              <a:off x="3568055" y="3084292"/>
              <a:ext cx="2264228" cy="2264228"/>
            </a:xfrm>
            <a:prstGeom prst="roundRect">
              <a:avLst>
                <a:gd name="adj" fmla="val 16667"/>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
            <p:cNvSpPr txBox="1"/>
            <p:nvPr/>
          </p:nvSpPr>
          <p:spPr>
            <a:xfrm>
              <a:off x="3678586" y="319482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❹  MONITOR, EVALUATE &amp; REVIEW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use data systems to review and improve child and adolescent health-related activities</a:t>
              </a:r>
              <a:endParaRPr sz="1600" b="1" i="0" u="none" strike="noStrike" cap="none">
                <a:solidFill>
                  <a:srgbClr val="FFFFFF"/>
                </a:solidFill>
                <a:latin typeface="Calibri"/>
                <a:ea typeface="Calibri"/>
                <a:cs typeface="Calibri"/>
                <a:sym typeface="Calibri"/>
              </a:endParaRPr>
            </a:p>
          </p:txBody>
        </p:sp>
      </p:grpSp>
      <p:grpSp>
        <p:nvGrpSpPr>
          <p:cNvPr id="364" name="Google Shape;364;p3"/>
          <p:cNvGrpSpPr/>
          <p:nvPr/>
        </p:nvGrpSpPr>
        <p:grpSpPr>
          <a:xfrm>
            <a:off x="5225601" y="3747896"/>
            <a:ext cx="2264228" cy="2264228"/>
            <a:chOff x="1166010" y="3028773"/>
            <a:chExt cx="2264228" cy="2264228"/>
          </a:xfrm>
        </p:grpSpPr>
        <p:sp>
          <p:nvSpPr>
            <p:cNvPr id="365" name="Google Shape;365;p3"/>
            <p:cNvSpPr/>
            <p:nvPr/>
          </p:nvSpPr>
          <p:spPr>
            <a:xfrm>
              <a:off x="1166010" y="3028773"/>
              <a:ext cx="2264228" cy="2264228"/>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
            <p:cNvSpPr txBox="1"/>
            <p:nvPr/>
          </p:nvSpPr>
          <p:spPr>
            <a:xfrm>
              <a:off x="1276541" y="3139304"/>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❸  RESPOND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plan and enact a coordinated set of activities addressing the identified child and adolescent health priorities</a:t>
              </a:r>
              <a:endParaRPr sz="1600" b="1" i="0" u="none" strike="noStrike" cap="none">
                <a:solidFill>
                  <a:srgbClr val="FFFFFF"/>
                </a:solidFill>
                <a:latin typeface="Calibri"/>
                <a:ea typeface="Calibri"/>
                <a:cs typeface="Calibri"/>
                <a:sym typeface="Calibri"/>
              </a:endParaRPr>
            </a:p>
          </p:txBody>
        </p:sp>
      </p:grpSp>
      <p:sp>
        <p:nvSpPr>
          <p:cNvPr id="367" name="Google Shape;367;p3"/>
          <p:cNvSpPr/>
          <p:nvPr/>
        </p:nvSpPr>
        <p:spPr>
          <a:xfrm>
            <a:off x="7489829" y="3645424"/>
            <a:ext cx="2632365" cy="2575284"/>
          </a:xfrm>
          <a:prstGeom prst="rect">
            <a:avLst/>
          </a:prstGeom>
          <a:noFill/>
          <a:ln w="57150" cap="flat" cmpd="sng">
            <a:solidFill>
              <a:srgbClr val="79B5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
          <p:cNvSpPr txBox="1"/>
          <p:nvPr/>
        </p:nvSpPr>
        <p:spPr>
          <a:xfrm>
            <a:off x="407561" y="782260"/>
            <a:ext cx="395760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rgbClr val="374151"/>
                </a:solidFill>
                <a:latin typeface="Calibri"/>
                <a:ea typeface="Calibri"/>
                <a:cs typeface="Calibri"/>
                <a:sym typeface="Calibri"/>
              </a:rPr>
              <a:t>The four interconnected programmatic action areas of the operational guide</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additive="base">
                                        <p:cTn id="7" dur="500"/>
                                        <p:tgtEl>
                                          <p:spTgt spid="367"/>
                                        </p:tgtEl>
                                        <p:attrNameLst>
                                          <p:attrName>ppt_w</p:attrName>
                                        </p:attrNameLst>
                                      </p:cBhvr>
                                      <p:tavLst>
                                        <p:tav tm="0">
                                          <p:val>
                                            <p:strVal val="0"/>
                                          </p:val>
                                        </p:tav>
                                        <p:tav tm="100000">
                                          <p:val>
                                            <p:strVal val="#ppt_w"/>
                                          </p:val>
                                        </p:tav>
                                      </p:tavLst>
                                    </p:anim>
                                    <p:anim calcmode="lin" valueType="num">
                                      <p:cBhvr additive="base">
                                        <p:cTn id="8" dur="500"/>
                                        <p:tgtEl>
                                          <p:spTgt spid="3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600"/>
              </a:spcAft>
              <a:buClr>
                <a:srgbClr val="00205C"/>
              </a:buClr>
              <a:buSzPts val="900"/>
              <a:buFont typeface="Calibri"/>
              <a:buNone/>
            </a:pPr>
            <a:fld id="{00000000-1234-1234-1234-123412341234}" type="slidenum">
              <a:rPr lang="en-US"/>
              <a:t>4</a:t>
            </a:fld>
            <a:endParaRPr/>
          </a:p>
        </p:txBody>
      </p:sp>
      <p:pic>
        <p:nvPicPr>
          <p:cNvPr id="374" name="Google Shape;374;p4"/>
          <p:cNvPicPr preferRelativeResize="0"/>
          <p:nvPr/>
        </p:nvPicPr>
        <p:blipFill rotWithShape="1">
          <a:blip r:embed="rId3">
            <a:alphaModFix/>
          </a:blip>
          <a:srcRect t="26399"/>
          <a:stretch/>
        </p:blipFill>
        <p:spPr>
          <a:xfrm>
            <a:off x="812800" y="533286"/>
            <a:ext cx="5101988" cy="5389434"/>
          </a:xfrm>
          <a:prstGeom prst="rect">
            <a:avLst/>
          </a:prstGeom>
          <a:noFill/>
          <a:ln>
            <a:noFill/>
          </a:ln>
        </p:spPr>
      </p:pic>
      <p:pic>
        <p:nvPicPr>
          <p:cNvPr id="375" name="Google Shape;375;p4"/>
          <p:cNvPicPr preferRelativeResize="0"/>
          <p:nvPr/>
        </p:nvPicPr>
        <p:blipFill rotWithShape="1">
          <a:blip r:embed="rId4">
            <a:alphaModFix/>
          </a:blip>
          <a:srcRect/>
          <a:stretch/>
        </p:blipFill>
        <p:spPr>
          <a:xfrm>
            <a:off x="6153369" y="533286"/>
            <a:ext cx="5101987" cy="5195506"/>
          </a:xfrm>
          <a:prstGeom prst="rect">
            <a:avLst/>
          </a:prstGeom>
          <a:noFill/>
          <a:ln>
            <a:noFill/>
          </a:ln>
        </p:spPr>
      </p:pic>
      <p:sp>
        <p:nvSpPr>
          <p:cNvPr id="376" name="Google Shape;376;p4"/>
          <p:cNvSpPr/>
          <p:nvPr/>
        </p:nvSpPr>
        <p:spPr>
          <a:xfrm>
            <a:off x="6159292" y="2047876"/>
            <a:ext cx="5385489" cy="857250"/>
          </a:xfrm>
          <a:prstGeom prst="rect">
            <a:avLst/>
          </a:prstGeom>
          <a:noFill/>
          <a:ln w="57150" cap="flat" cmpd="sng">
            <a:solidFill>
              <a:srgbClr val="009A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4000"/>
              <a:buFont typeface="Calibri"/>
              <a:buNone/>
            </a:pPr>
            <a:r>
              <a:rPr lang="en-US" sz="4000"/>
              <a:t>Monitor and evaluate</a:t>
            </a:r>
            <a:endParaRPr/>
          </a:p>
        </p:txBody>
      </p:sp>
      <p:sp>
        <p:nvSpPr>
          <p:cNvPr id="382" name="Google Shape;382;p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5</a:t>
            </a:fld>
            <a:endParaRPr/>
          </a:p>
        </p:txBody>
      </p:sp>
      <p:pic>
        <p:nvPicPr>
          <p:cNvPr id="383" name="Google Shape;383;p5"/>
          <p:cNvPicPr preferRelativeResize="0"/>
          <p:nvPr/>
        </p:nvPicPr>
        <p:blipFill>
          <a:blip r:embed="rId3">
            <a:alphaModFix/>
          </a:blip>
          <a:stretch>
            <a:fillRect/>
          </a:stretch>
        </p:blipFill>
        <p:spPr>
          <a:xfrm>
            <a:off x="152400" y="1843088"/>
            <a:ext cx="11887199" cy="20673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
          <p:cNvSpPr txBox="1">
            <a:spLocks noGrp="1"/>
          </p:cNvSpPr>
          <p:nvPr>
            <p:ph type="title"/>
          </p:nvPr>
        </p:nvSpPr>
        <p:spPr>
          <a:xfrm>
            <a:off x="457200" y="685800"/>
            <a:ext cx="4746900" cy="857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800"/>
              <a:buFont typeface="Calibri"/>
              <a:buNone/>
            </a:pPr>
            <a:r>
              <a:rPr lang="en-US" sz="2800"/>
              <a:t>Monitor, </a:t>
            </a: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evaluate</a:t>
            </a:r>
            <a:r>
              <a:rPr lang="en-US" sz="2800"/>
              <a:t> and review</a:t>
            </a:r>
            <a:endParaRPr/>
          </a:p>
        </p:txBody>
      </p:sp>
      <p:sp>
        <p:nvSpPr>
          <p:cNvPr id="390" name="Google Shape;390;p6"/>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500"/>
              <a:buFont typeface="Arial"/>
              <a:buChar char="•"/>
            </a:pPr>
            <a:r>
              <a:rPr lang="en-US" sz="1500" b="1"/>
              <a:t>Monitoring, evaluation and review are essential to effective humanitarian action</a:t>
            </a:r>
            <a:endParaRPr/>
          </a:p>
          <a:p>
            <a:pPr marL="285750" lvl="0" indent="-285750" algn="l" rtl="0">
              <a:lnSpc>
                <a:spcPct val="100000"/>
              </a:lnSpc>
              <a:spcBef>
                <a:spcPts val="1600"/>
              </a:spcBef>
              <a:spcAft>
                <a:spcPts val="0"/>
              </a:spcAft>
              <a:buClr>
                <a:schemeClr val="dk1"/>
              </a:buClr>
              <a:buSzPts val="1500"/>
              <a:buFont typeface="Arial"/>
              <a:buChar char="•"/>
            </a:pPr>
            <a:r>
              <a:rPr lang="en-US" sz="1500"/>
              <a:t>This section builds on the previous sections:</a:t>
            </a:r>
            <a:endParaRPr/>
          </a:p>
          <a:p>
            <a:pPr marL="628650" lvl="1" indent="-171450" algn="l" rtl="0">
              <a:lnSpc>
                <a:spcPct val="100000"/>
              </a:lnSpc>
              <a:spcBef>
                <a:spcPts val="500"/>
              </a:spcBef>
              <a:spcAft>
                <a:spcPts val="0"/>
              </a:spcAft>
              <a:buClr>
                <a:schemeClr val="dk1"/>
              </a:buClr>
              <a:buSzPts val="1500"/>
              <a:buFont typeface="Arial"/>
              <a:buChar char="•"/>
            </a:pPr>
            <a:r>
              <a:rPr lang="en-US" sz="1500"/>
              <a:t>Coordination (action area 1)</a:t>
            </a:r>
            <a:endParaRPr/>
          </a:p>
          <a:p>
            <a:pPr marL="628650" lvl="1" indent="-171450" algn="l" rtl="0">
              <a:lnSpc>
                <a:spcPct val="100000"/>
              </a:lnSpc>
              <a:spcBef>
                <a:spcPts val="500"/>
              </a:spcBef>
              <a:spcAft>
                <a:spcPts val="0"/>
              </a:spcAft>
              <a:buClr>
                <a:schemeClr val="dk1"/>
              </a:buClr>
              <a:buSzPts val="1500"/>
              <a:buFont typeface="Arial"/>
              <a:buChar char="•"/>
            </a:pPr>
            <a:r>
              <a:rPr lang="en-US" sz="1500"/>
              <a:t>Assessment and prioritization (action area 2)</a:t>
            </a:r>
            <a:endParaRPr/>
          </a:p>
          <a:p>
            <a:pPr marL="628650" lvl="1" indent="-171450" algn="l" rtl="0">
              <a:lnSpc>
                <a:spcPct val="100000"/>
              </a:lnSpc>
              <a:spcBef>
                <a:spcPts val="500"/>
              </a:spcBef>
              <a:spcAft>
                <a:spcPts val="0"/>
              </a:spcAft>
              <a:buClr>
                <a:schemeClr val="dk1"/>
              </a:buClr>
              <a:buSzPts val="1500"/>
              <a:buFont typeface="Arial"/>
              <a:buChar char="•"/>
            </a:pPr>
            <a:r>
              <a:rPr lang="en-US" sz="1500" b="0" i="0" u="none" strike="noStrike" cap="none">
                <a:solidFill>
                  <a:srgbClr val="000000"/>
                </a:solidFill>
              </a:rPr>
              <a:t>This </a:t>
            </a:r>
            <a:r>
              <a:rPr lang="en-US" sz="1500">
                <a:solidFill>
                  <a:srgbClr val="000000"/>
                </a:solidFill>
              </a:rPr>
              <a:t>module will specify how you monitor, evaluate and review the activities in the response (action area 3)</a:t>
            </a:r>
            <a:endParaRPr/>
          </a:p>
        </p:txBody>
      </p:sp>
      <p:sp>
        <p:nvSpPr>
          <p:cNvPr id="391" name="Google Shape;391;p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6</a:t>
            </a:fld>
            <a:endParaRPr/>
          </a:p>
        </p:txBody>
      </p:sp>
      <p:pic>
        <p:nvPicPr>
          <p:cNvPr id="392" name="Google Shape;392;p6"/>
          <p:cNvPicPr preferRelativeResize="0"/>
          <p:nvPr/>
        </p:nvPicPr>
        <p:blipFill rotWithShape="1">
          <a:blip r:embed="rId3">
            <a:alphaModFix/>
          </a:blip>
          <a:srcRect l="2083" t="5959" r="12981" b="8361"/>
          <a:stretch/>
        </p:blipFill>
        <p:spPr>
          <a:xfrm>
            <a:off x="4247309" y="993102"/>
            <a:ext cx="7484256" cy="48717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
          <p:cNvSpPr txBox="1">
            <a:spLocks noGrp="1"/>
          </p:cNvSpPr>
          <p:nvPr>
            <p:ph type="title"/>
          </p:nvPr>
        </p:nvSpPr>
        <p:spPr>
          <a:xfrm>
            <a:off x="457200" y="1846372"/>
            <a:ext cx="105772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1.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Develop</a:t>
            </a:r>
            <a:r>
              <a:rPr lang="en-US"/>
              <a:t> a monitoring and evaluation plan</a:t>
            </a:r>
            <a:endParaRPr/>
          </a:p>
        </p:txBody>
      </p:sp>
      <p:sp>
        <p:nvSpPr>
          <p:cNvPr id="398" name="Google Shape;398;p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a:t>Develop a monitoring and evaluation plan</a:t>
            </a:r>
            <a:endParaRPr/>
          </a:p>
        </p:txBody>
      </p:sp>
      <p:pic>
        <p:nvPicPr>
          <p:cNvPr id="404" name="Google Shape;404;p8" descr="Women wearing black and black headscarves holding a stack of blankets&#10;&#10;Description automatically generated"/>
          <p:cNvPicPr preferRelativeResize="0"/>
          <p:nvPr/>
        </p:nvPicPr>
        <p:blipFill rotWithShape="1">
          <a:blip r:embed="rId3">
            <a:alphaModFix/>
          </a:blip>
          <a:srcRect r="22865" b="-1"/>
          <a:stretch/>
        </p:blipFill>
        <p:spPr>
          <a:xfrm>
            <a:off x="4267200" y="10"/>
            <a:ext cx="7924800" cy="6857990"/>
          </a:xfrm>
          <a:prstGeom prst="rect">
            <a:avLst/>
          </a:prstGeom>
          <a:noFill/>
          <a:ln>
            <a:noFill/>
          </a:ln>
        </p:spPr>
      </p:pic>
      <p:sp>
        <p:nvSpPr>
          <p:cNvPr id="405" name="Google Shape;405;p8"/>
          <p:cNvSpPr txBox="1">
            <a:spLocks noGrp="1"/>
          </p:cNvSpPr>
          <p:nvPr>
            <p:ph type="body" idx="1"/>
          </p:nvPr>
        </p:nvSpPr>
        <p:spPr>
          <a:xfrm>
            <a:off x="457199" y="1775100"/>
            <a:ext cx="3638700" cy="4167000"/>
          </a:xfrm>
          <a:prstGeom prst="rect">
            <a:avLst/>
          </a:prstGeom>
          <a:noFill/>
          <a:ln>
            <a:noFill/>
          </a:ln>
        </p:spPr>
        <p:txBody>
          <a:bodyPr spcFirstLastPara="1" wrap="square" lIns="0" tIns="0" rIns="0" bIns="0" anchor="t" anchorCtr="0">
            <a:normAutofit lnSpcReduction="10000"/>
          </a:bodyPr>
          <a:lstStyle/>
          <a:p>
            <a:pPr marL="285750" lvl="0" indent="-285750" algn="l" rtl="0">
              <a:lnSpc>
                <a:spcPct val="100000"/>
              </a:lnSpc>
              <a:spcBef>
                <a:spcPts val="0"/>
              </a:spcBef>
              <a:spcAft>
                <a:spcPts val="0"/>
              </a:spcAft>
              <a:buClr>
                <a:schemeClr val="dk1"/>
              </a:buClr>
              <a:buSzPts val="1800"/>
              <a:buFont typeface="Arial"/>
              <a:buChar char="•"/>
            </a:pPr>
            <a:r>
              <a:rPr lang="en-US" sz="1800" b="1" i="0"/>
              <a:t>Assign a lead agency </a:t>
            </a:r>
            <a:r>
              <a:rPr lang="en-US" sz="1800" b="0" i="0"/>
              <a:t>within the RMNCAH/CAH working group or collaborate with the health cluster’s M&amp;E lead to create a comprehensive plan</a:t>
            </a:r>
            <a:endParaRPr/>
          </a:p>
          <a:p>
            <a:pPr marL="285750" lvl="0" indent="-285750" algn="l" rtl="0">
              <a:lnSpc>
                <a:spcPct val="100000"/>
              </a:lnSpc>
              <a:spcBef>
                <a:spcPts val="1000"/>
              </a:spcBef>
              <a:spcAft>
                <a:spcPts val="0"/>
              </a:spcAft>
              <a:buClr>
                <a:schemeClr val="dk1"/>
              </a:buClr>
              <a:buSzPts val="1800"/>
              <a:buFont typeface="Arial"/>
              <a:buChar char="•"/>
            </a:pPr>
            <a:r>
              <a:rPr lang="en-US" sz="1800"/>
              <a:t>Integrate </a:t>
            </a:r>
            <a:r>
              <a:rPr lang="en-US" sz="1800" b="1"/>
              <a:t>agency-level data </a:t>
            </a:r>
            <a:r>
              <a:rPr lang="en-US" sz="1800"/>
              <a:t>when possible, these can aid internal M&amp;E and quality improvement</a:t>
            </a:r>
            <a:endParaRPr/>
          </a:p>
          <a:p>
            <a:pPr marL="285750" lvl="0" indent="-285750" algn="l" rtl="0">
              <a:lnSpc>
                <a:spcPct val="100000"/>
              </a:lnSpc>
              <a:spcBef>
                <a:spcPts val="1000"/>
              </a:spcBef>
              <a:spcAft>
                <a:spcPts val="0"/>
              </a:spcAft>
              <a:buClr>
                <a:schemeClr val="dk1"/>
              </a:buClr>
              <a:buSzPts val="1800"/>
              <a:buFont typeface="Arial"/>
              <a:buChar char="•"/>
            </a:pPr>
            <a:r>
              <a:rPr lang="en-US" sz="1800" b="0" i="0"/>
              <a:t>Using some of this detailed data for regional and national monitoring:</a:t>
            </a:r>
            <a:endParaRPr/>
          </a:p>
          <a:p>
            <a:pPr marL="742950" lvl="1" indent="-285750" algn="l" rtl="0">
              <a:lnSpc>
                <a:spcPct val="100000"/>
              </a:lnSpc>
              <a:spcBef>
                <a:spcPts val="500"/>
              </a:spcBef>
              <a:spcAft>
                <a:spcPts val="0"/>
              </a:spcAft>
              <a:buClr>
                <a:schemeClr val="dk1"/>
              </a:buClr>
              <a:buSzPts val="1800"/>
              <a:buFont typeface="Arial"/>
              <a:buChar char="•"/>
            </a:pPr>
            <a:r>
              <a:rPr lang="en-US" sz="1800" b="0" i="0"/>
              <a:t>Improves overall </a:t>
            </a:r>
            <a:r>
              <a:rPr lang="en-US" sz="1800" b="1" i="0"/>
              <a:t>data completeness</a:t>
            </a:r>
            <a:endParaRPr/>
          </a:p>
          <a:p>
            <a:pPr marL="742950" lvl="1" indent="-285750" algn="l" rtl="0">
              <a:lnSpc>
                <a:spcPct val="100000"/>
              </a:lnSpc>
              <a:spcBef>
                <a:spcPts val="500"/>
              </a:spcBef>
              <a:spcAft>
                <a:spcPts val="0"/>
              </a:spcAft>
              <a:buClr>
                <a:schemeClr val="dk1"/>
              </a:buClr>
              <a:buSzPts val="1800"/>
              <a:buFont typeface="Arial"/>
              <a:buChar char="•"/>
            </a:pPr>
            <a:r>
              <a:rPr lang="en-US" sz="1800"/>
              <a:t>E</a:t>
            </a:r>
            <a:r>
              <a:rPr lang="en-US" sz="1800" b="0" i="0"/>
              <a:t>ncourages </a:t>
            </a:r>
            <a:r>
              <a:rPr lang="en-US" sz="1800" b="1" i="0"/>
              <a:t>collaboration</a:t>
            </a:r>
            <a:endParaRPr/>
          </a:p>
          <a:p>
            <a:pPr marL="742950" lvl="1" indent="-285750" algn="l" rtl="0">
              <a:lnSpc>
                <a:spcPct val="100000"/>
              </a:lnSpc>
              <a:spcBef>
                <a:spcPts val="500"/>
              </a:spcBef>
              <a:spcAft>
                <a:spcPts val="0"/>
              </a:spcAft>
              <a:buClr>
                <a:schemeClr val="dk1"/>
              </a:buClr>
              <a:buSzPts val="1800"/>
              <a:buFont typeface="Arial"/>
              <a:buChar char="•"/>
            </a:pPr>
            <a:r>
              <a:rPr lang="en-US" sz="1800"/>
              <a:t>H</a:t>
            </a:r>
            <a:r>
              <a:rPr lang="en-US" sz="1800" b="0" i="0"/>
              <a:t>ighlights </a:t>
            </a:r>
            <a:r>
              <a:rPr lang="en-US" sz="1800" b="1" i="0"/>
              <a:t>success stories</a:t>
            </a:r>
            <a:endParaRPr/>
          </a:p>
          <a:p>
            <a:pPr marL="0" lvl="0" indent="0" algn="l" rtl="0">
              <a:lnSpc>
                <a:spcPct val="100000"/>
              </a:lnSpc>
              <a:spcBef>
                <a:spcPts val="1000"/>
              </a:spcBef>
              <a:spcAft>
                <a:spcPts val="0"/>
              </a:spcAft>
              <a:buClr>
                <a:schemeClr val="dk1"/>
              </a:buClr>
              <a:buSzPts val="1400"/>
              <a:buNone/>
            </a:pPr>
            <a:endParaRPr/>
          </a:p>
        </p:txBody>
      </p:sp>
      <p:sp>
        <p:nvSpPr>
          <p:cNvPr id="406" name="Google Shape;406;p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b8b3964924_0_59"/>
          <p:cNvSpPr txBox="1">
            <a:spLocks noGrp="1"/>
          </p:cNvSpPr>
          <p:nvPr>
            <p:ph type="title"/>
          </p:nvPr>
        </p:nvSpPr>
        <p:spPr>
          <a:xfrm>
            <a:off x="457200" y="685800"/>
            <a:ext cx="3557100" cy="8571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Monitoring and evaluation - Key indicators</a:t>
            </a:r>
            <a:endParaRPr/>
          </a:p>
        </p:txBody>
      </p:sp>
      <p:sp>
        <p:nvSpPr>
          <p:cNvPr id="413" name="Google Shape;413;g2b8b3964924_0_59"/>
          <p:cNvSpPr txBox="1">
            <a:spLocks noGrp="1"/>
          </p:cNvSpPr>
          <p:nvPr>
            <p:ph type="body" idx="1"/>
          </p:nvPr>
        </p:nvSpPr>
        <p:spPr>
          <a:xfrm>
            <a:off x="457200" y="1828800"/>
            <a:ext cx="3557100" cy="3881100"/>
          </a:xfrm>
          <a:prstGeom prst="rect">
            <a:avLst/>
          </a:prstGeom>
        </p:spPr>
        <p:txBody>
          <a:bodyPr spcFirstLastPara="1" wrap="square" lIns="0" tIns="0" rIns="0" bIns="0" anchor="t" anchorCtr="0">
            <a:normAutofit/>
          </a:bodyPr>
          <a:lstStyle/>
          <a:p>
            <a:pPr marL="457200" lvl="0" indent="-330200" algn="l" rtl="0">
              <a:spcBef>
                <a:spcPts val="1000"/>
              </a:spcBef>
              <a:spcAft>
                <a:spcPts val="0"/>
              </a:spcAft>
              <a:buSzPts val="1600"/>
              <a:buChar char="●"/>
            </a:pPr>
            <a:r>
              <a:rPr lang="en-US" sz="1600"/>
              <a:t>Key indicators provide a </a:t>
            </a:r>
            <a:r>
              <a:rPr lang="en-US" sz="1600" b="1"/>
              <a:t>framework that identifies priorities, determines planning figures and coordinates across sectors</a:t>
            </a:r>
            <a:endParaRPr sz="1600" b="1"/>
          </a:p>
          <a:p>
            <a:pPr marL="457200" lvl="0" indent="-330200" algn="l" rtl="0">
              <a:spcBef>
                <a:spcPts val="0"/>
              </a:spcBef>
              <a:spcAft>
                <a:spcPts val="0"/>
              </a:spcAft>
              <a:buSzPts val="1600"/>
              <a:buChar char="●"/>
            </a:pPr>
            <a:r>
              <a:rPr lang="en-US" sz="1600"/>
              <a:t>This helps </a:t>
            </a:r>
            <a:r>
              <a:rPr lang="en-US" sz="1600" b="1"/>
              <a:t>sectoral responses</a:t>
            </a:r>
            <a:r>
              <a:rPr lang="en-US" sz="1600"/>
              <a:t> to reinforce each other and</a:t>
            </a:r>
            <a:r>
              <a:rPr lang="en-US" sz="1600" b="1"/>
              <a:t> support the population’s own capacity</a:t>
            </a:r>
            <a:r>
              <a:rPr lang="en-US" sz="1600"/>
              <a:t> to meet their needs</a:t>
            </a:r>
            <a:endParaRPr sz="1600"/>
          </a:p>
          <a:p>
            <a:pPr marL="457200" lvl="0" indent="-330200" algn="l" rtl="0">
              <a:spcBef>
                <a:spcPts val="0"/>
              </a:spcBef>
              <a:spcAft>
                <a:spcPts val="0"/>
              </a:spcAft>
              <a:buSzPts val="1600"/>
              <a:buChar char="●"/>
            </a:pPr>
            <a:r>
              <a:rPr lang="en-US" sz="1600"/>
              <a:t>Key indicators </a:t>
            </a:r>
            <a:r>
              <a:rPr lang="en-US" sz="1600" b="1"/>
              <a:t>outline the quality of assistance</a:t>
            </a:r>
            <a:r>
              <a:rPr lang="en-US" sz="1600"/>
              <a:t> that should be attained, adjusted to the emergency context</a:t>
            </a:r>
            <a:endParaRPr sz="1600"/>
          </a:p>
          <a:p>
            <a:pPr marL="457200" lvl="0" indent="-330200" algn="l" rtl="0">
              <a:spcBef>
                <a:spcPts val="0"/>
              </a:spcBef>
              <a:spcAft>
                <a:spcPts val="0"/>
              </a:spcAft>
              <a:buSzPts val="1600"/>
              <a:buChar char="●"/>
            </a:pPr>
            <a:r>
              <a:rPr lang="en-US" sz="1600"/>
              <a:t>Example: access to education for children and adolescents in emergencies </a:t>
            </a:r>
            <a:endParaRPr sz="1600"/>
          </a:p>
        </p:txBody>
      </p:sp>
      <p:sp>
        <p:nvSpPr>
          <p:cNvPr id="414" name="Google Shape;414;g2b8b3964924_0_59"/>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415" name="Google Shape;415;g2b8b3964924_0_59" descr="Several people in protective gear in a room&#10;&#10;Description automatically generated"/>
          <p:cNvPicPr preferRelativeResize="0"/>
          <p:nvPr/>
        </p:nvPicPr>
        <p:blipFill rotWithShape="1">
          <a:blip r:embed="rId3">
            <a:alphaModFix/>
          </a:blip>
          <a:srcRect l="3517" t="14033" r="31589" b="10840"/>
          <a:stretch/>
        </p:blipFill>
        <p:spPr>
          <a:xfrm>
            <a:off x="4293450" y="0"/>
            <a:ext cx="7898552" cy="685800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2586</Words>
  <Application>Microsoft Office PowerPoint</Application>
  <PresentationFormat>Widescreen</PresentationFormat>
  <Paragraphs>217</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Corbel</vt:lpstr>
      <vt:lpstr>Calibri</vt:lpstr>
      <vt:lpstr>Office Theme</vt:lpstr>
      <vt:lpstr>PowerPoint Presentation</vt:lpstr>
      <vt:lpstr>Child and adolescent health in humanitarian settings: operational guide</vt:lpstr>
      <vt:lpstr>PowerPoint Presentation</vt:lpstr>
      <vt:lpstr>PowerPoint Presentation</vt:lpstr>
      <vt:lpstr>Monitor and evaluate</vt:lpstr>
      <vt:lpstr>Monitor, evaluate and review</vt:lpstr>
      <vt:lpstr>1. Develop a monitoring and evaluation plan</vt:lpstr>
      <vt:lpstr>Develop a monitoring and evaluation plan</vt:lpstr>
      <vt:lpstr>Monitoring and evaluation - Key indicators</vt:lpstr>
      <vt:lpstr>Inter-Agency Network for Education in Emergencies (INEE) Foundational Standards for education in emergencies</vt:lpstr>
      <vt:lpstr>Monitoring and evaluation from the minimum standards of education (INEE)</vt:lpstr>
      <vt:lpstr>Key actions – Monitoring and evaluation plan</vt:lpstr>
      <vt:lpstr>Key indicators – Monitoring and evaluation plan</vt:lpstr>
      <vt:lpstr>2. Improve health information systems</vt:lpstr>
      <vt:lpstr>Early warning systems</vt:lpstr>
      <vt:lpstr>WHO Electronic Early Warning, Alert, and Response System (EWARS) in emergencies</vt:lpstr>
      <vt:lpstr>Child and adolescent health integration into EWARS</vt:lpstr>
      <vt:lpstr>Health Resources and Services Availability Monitoring System (HeRAMS)</vt:lpstr>
      <vt:lpstr>Multi-cluster / sector Initial Rapid Needs Assessment (MIRA)</vt:lpstr>
      <vt:lpstr>Impact of emergencies on health information systems </vt:lpstr>
      <vt:lpstr>Programme reviews for maternal, newborn, child and adolescent health (MNCAH)</vt:lpstr>
      <vt:lpstr>MNCAH programme review - activity flow</vt:lpstr>
      <vt:lpstr>WHO materials to support an MNCAH Programme Review</vt:lpstr>
      <vt:lpstr>Key actions – Improve health information systems</vt:lpstr>
      <vt:lpstr>Key indicators – Improve health information systems</vt:lpstr>
      <vt:lpstr>Resources – Monitoring and evaluation</vt:lpstr>
      <vt:lpstr>Tools – Monitoring and evaluation</vt:lpstr>
      <vt:lpstr>Thank you</vt:lpstr>
    </vt:vector>
  </TitlesOfParts>
  <Company>WHO EMRO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Monitor, evaluate and review - Khalid Siddeeg, Kim Beentjes</dc:title>
  <dc:creator>Khalid Siddeeg, Kim Beentjes</dc:creator>
  <cp:lastModifiedBy>Aldo Campana</cp:lastModifiedBy>
  <cp:revision>1</cp:revision>
  <dcterms:created xsi:type="dcterms:W3CDTF">2022-05-27T09:31:14Z</dcterms:created>
  <dcterms:modified xsi:type="dcterms:W3CDTF">2024-03-01T10:03:58Z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0x010100BA2826EC92EDDA4C8C7A1A2E66ACE7EF</vt:lpwstr>
  </property>
</Properties>
</file>