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1"/>
  </p:notesMasterIdLst>
  <p:sldIdLst>
    <p:sldId id="284" r:id="rId2"/>
    <p:sldId id="289" r:id="rId3"/>
    <p:sldId id="261" r:id="rId4"/>
    <p:sldId id="270" r:id="rId5"/>
    <p:sldId id="269" r:id="rId6"/>
    <p:sldId id="265" r:id="rId7"/>
    <p:sldId id="278" r:id="rId8"/>
    <p:sldId id="286" r:id="rId9"/>
    <p:sldId id="264" r:id="rId10"/>
    <p:sldId id="288" r:id="rId11"/>
    <p:sldId id="268" r:id="rId12"/>
    <p:sldId id="274" r:id="rId13"/>
    <p:sldId id="272" r:id="rId14"/>
    <p:sldId id="273" r:id="rId15"/>
    <p:sldId id="275" r:id="rId16"/>
    <p:sldId id="290" r:id="rId17"/>
    <p:sldId id="280" r:id="rId18"/>
    <p:sldId id="281" r:id="rId19"/>
    <p:sldId id="282" r:id="rId20"/>
  </p:sldIdLst>
  <p:sldSz cx="12192000" cy="6858000"/>
  <p:notesSz cx="6858000" cy="9144000"/>
  <p:custDataLst>
    <p:tags r:id="rId2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2209" autoAdjust="0"/>
  </p:normalViewPr>
  <p:slideViewPr>
    <p:cSldViewPr snapToGrid="0">
      <p:cViewPr varScale="1">
        <p:scale>
          <a:sx n="144" d="100"/>
          <a:sy n="144" d="100"/>
        </p:scale>
        <p:origin x="948" y="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0514B6-98FF-481F-A6E7-B97FBA506398}"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04CE0480-AB84-44DE-8D71-2684C7FB376C}">
      <dgm:prSet phldrT="[Text]"/>
      <dgm:spPr/>
      <dgm:t>
        <a:bodyPr/>
        <a:lstStyle/>
        <a:p>
          <a:r>
            <a:rPr lang="en-IE" b="1" i="0" dirty="0"/>
            <a:t>1. Sequence generation</a:t>
          </a:r>
          <a:endParaRPr lang="en-US" dirty="0"/>
        </a:p>
      </dgm:t>
    </dgm:pt>
    <dgm:pt modelId="{FB563B42-6761-4AE4-8252-3F3825B656E8}" type="parTrans" cxnId="{7B315381-25E0-4C09-85F4-A4E84222742A}">
      <dgm:prSet/>
      <dgm:spPr/>
      <dgm:t>
        <a:bodyPr/>
        <a:lstStyle/>
        <a:p>
          <a:endParaRPr lang="en-US"/>
        </a:p>
      </dgm:t>
    </dgm:pt>
    <dgm:pt modelId="{7A8B60D1-D1C1-4A1A-94F2-1616BA69B5EC}" type="sibTrans" cxnId="{7B315381-25E0-4C09-85F4-A4E84222742A}">
      <dgm:prSet/>
      <dgm:spPr/>
      <dgm:t>
        <a:bodyPr/>
        <a:lstStyle/>
        <a:p>
          <a:endParaRPr lang="en-US" dirty="0"/>
        </a:p>
      </dgm:t>
    </dgm:pt>
    <dgm:pt modelId="{9879B876-6742-4189-B733-8E36C5F71037}">
      <dgm:prSet phldrT="[Text]"/>
      <dgm:spPr/>
      <dgm:t>
        <a:bodyPr/>
        <a:lstStyle/>
        <a:p>
          <a:r>
            <a:rPr lang="en-IE" dirty="0"/>
            <a:t>Generate the random allocation sequence </a:t>
          </a:r>
          <a:r>
            <a:rPr lang="en-IE" b="0" i="0" dirty="0"/>
            <a:t>by some random procedures</a:t>
          </a:r>
          <a:endParaRPr lang="en-US" dirty="0"/>
        </a:p>
      </dgm:t>
    </dgm:pt>
    <dgm:pt modelId="{6132ED34-4459-443A-A67F-BEDCE70225D1}" type="parTrans" cxnId="{61EEE6A4-5588-4A82-8ADE-212CDFB250D1}">
      <dgm:prSet/>
      <dgm:spPr/>
      <dgm:t>
        <a:bodyPr/>
        <a:lstStyle/>
        <a:p>
          <a:endParaRPr lang="en-US"/>
        </a:p>
      </dgm:t>
    </dgm:pt>
    <dgm:pt modelId="{6CD2CDD6-012D-41C9-B702-594A4A13F31D}" type="sibTrans" cxnId="{61EEE6A4-5588-4A82-8ADE-212CDFB250D1}">
      <dgm:prSet/>
      <dgm:spPr/>
      <dgm:t>
        <a:bodyPr/>
        <a:lstStyle/>
        <a:p>
          <a:endParaRPr lang="en-US"/>
        </a:p>
      </dgm:t>
    </dgm:pt>
    <dgm:pt modelId="{E0B6C999-B15C-4904-99C1-CF8E1F37F84C}">
      <dgm:prSet phldrT="[Text]"/>
      <dgm:spPr/>
      <dgm:t>
        <a:bodyPr/>
        <a:lstStyle/>
        <a:p>
          <a:r>
            <a:rPr lang="en-IE" b="1" i="0" dirty="0"/>
            <a:t>2. Allocation concealment</a:t>
          </a:r>
          <a:endParaRPr lang="en-US" dirty="0"/>
        </a:p>
      </dgm:t>
    </dgm:pt>
    <dgm:pt modelId="{CCD1FFE8-0E23-434A-A4F2-844AB9E2D882}" type="parTrans" cxnId="{67D646B4-DF0A-4E28-A985-7EE3DD1327FA}">
      <dgm:prSet/>
      <dgm:spPr/>
      <dgm:t>
        <a:bodyPr/>
        <a:lstStyle/>
        <a:p>
          <a:endParaRPr lang="en-US"/>
        </a:p>
      </dgm:t>
    </dgm:pt>
    <dgm:pt modelId="{4B5AA972-EEE0-44A9-B567-4C85EC94CD61}" type="sibTrans" cxnId="{67D646B4-DF0A-4E28-A985-7EE3DD1327FA}">
      <dgm:prSet/>
      <dgm:spPr/>
      <dgm:t>
        <a:bodyPr/>
        <a:lstStyle/>
        <a:p>
          <a:endParaRPr lang="en-US" dirty="0"/>
        </a:p>
      </dgm:t>
    </dgm:pt>
    <dgm:pt modelId="{BE4B1942-7FA4-4D1A-B61A-28B96B11F5D9}">
      <dgm:prSet phldrT="[Text]"/>
      <dgm:spPr/>
      <dgm:t>
        <a:bodyPr/>
        <a:lstStyle/>
        <a:p>
          <a:r>
            <a:rPr lang="en-IE" b="0" i="0" dirty="0"/>
            <a:t>Develop allocation concealment mechanism (such as numbered, identical bottles or sequentially numbered, sealed, opaque envelopes)</a:t>
          </a:r>
          <a:endParaRPr lang="en-US" dirty="0"/>
        </a:p>
      </dgm:t>
    </dgm:pt>
    <dgm:pt modelId="{078C1C3E-EF27-40D9-9E88-3339366F4246}" type="parTrans" cxnId="{4ACA064F-ABF9-43A2-9B87-53D451B4509E}">
      <dgm:prSet/>
      <dgm:spPr/>
      <dgm:t>
        <a:bodyPr/>
        <a:lstStyle/>
        <a:p>
          <a:endParaRPr lang="en-US"/>
        </a:p>
      </dgm:t>
    </dgm:pt>
    <dgm:pt modelId="{A318BC25-B38C-42E4-B7EE-43EA56431B30}" type="sibTrans" cxnId="{4ACA064F-ABF9-43A2-9B87-53D451B4509E}">
      <dgm:prSet/>
      <dgm:spPr/>
      <dgm:t>
        <a:bodyPr/>
        <a:lstStyle/>
        <a:p>
          <a:endParaRPr lang="en-US"/>
        </a:p>
      </dgm:t>
    </dgm:pt>
    <dgm:pt modelId="{D190AECA-2EE5-4AF3-8F68-B25C2EFF39B3}">
      <dgm:prSet phldrT="[Text]"/>
      <dgm:spPr/>
      <dgm:t>
        <a:bodyPr/>
        <a:lstStyle/>
        <a:p>
          <a:r>
            <a:rPr lang="en-IE" b="1" i="0" dirty="0"/>
            <a:t>3. Implementation</a:t>
          </a:r>
          <a:endParaRPr lang="en-US" dirty="0"/>
        </a:p>
      </dgm:t>
    </dgm:pt>
    <dgm:pt modelId="{7B4259D0-1600-467C-B927-6E303C4B67EF}" type="parTrans" cxnId="{EACEAEBD-4816-498E-8CE4-6C85ECB4AE15}">
      <dgm:prSet/>
      <dgm:spPr/>
      <dgm:t>
        <a:bodyPr/>
        <a:lstStyle/>
        <a:p>
          <a:endParaRPr lang="en-US"/>
        </a:p>
      </dgm:t>
    </dgm:pt>
    <dgm:pt modelId="{0A3B1C33-D244-421A-A051-F27BB461F7D4}" type="sibTrans" cxnId="{EACEAEBD-4816-498E-8CE4-6C85ECB4AE15}">
      <dgm:prSet/>
      <dgm:spPr/>
      <dgm:t>
        <a:bodyPr/>
        <a:lstStyle/>
        <a:p>
          <a:endParaRPr lang="en-US"/>
        </a:p>
      </dgm:t>
    </dgm:pt>
    <dgm:pt modelId="{714177FE-BD7E-44C0-99F3-39C556F7DAB1}">
      <dgm:prSet phldrT="[Text]"/>
      <dgm:spPr/>
      <dgm:t>
        <a:bodyPr/>
        <a:lstStyle/>
        <a:p>
          <a:r>
            <a:rPr lang="en-IE" b="0" i="0" dirty="0"/>
            <a:t>Enrol participants</a:t>
          </a:r>
          <a:endParaRPr lang="en-US" dirty="0"/>
        </a:p>
      </dgm:t>
    </dgm:pt>
    <dgm:pt modelId="{613D41D3-359D-4058-A9F6-C9C0CB2B2318}" type="parTrans" cxnId="{428DB276-D547-4D2A-BEC8-E70DC22DE157}">
      <dgm:prSet/>
      <dgm:spPr/>
      <dgm:t>
        <a:bodyPr/>
        <a:lstStyle/>
        <a:p>
          <a:endParaRPr lang="en-US"/>
        </a:p>
      </dgm:t>
    </dgm:pt>
    <dgm:pt modelId="{2FF3500F-6ABF-4A63-957C-FE8F312CF0DB}" type="sibTrans" cxnId="{428DB276-D547-4D2A-BEC8-E70DC22DE157}">
      <dgm:prSet/>
      <dgm:spPr/>
      <dgm:t>
        <a:bodyPr/>
        <a:lstStyle/>
        <a:p>
          <a:endParaRPr lang="en-US"/>
        </a:p>
      </dgm:t>
    </dgm:pt>
    <dgm:pt modelId="{7F4B99A8-D557-4C76-894B-233B78A66D98}">
      <dgm:prSet/>
      <dgm:spPr/>
      <dgm:t>
        <a:bodyPr/>
        <a:lstStyle/>
        <a:p>
          <a:r>
            <a:rPr lang="en-IE" b="0" i="0" dirty="0"/>
            <a:t>Assess eligibility</a:t>
          </a:r>
        </a:p>
      </dgm:t>
    </dgm:pt>
    <dgm:pt modelId="{651CB171-884C-4597-B6ED-8C4876ED3EB6}" type="parTrans" cxnId="{58D65405-5CC4-45A3-9952-54C57BA247D3}">
      <dgm:prSet/>
      <dgm:spPr/>
      <dgm:t>
        <a:bodyPr/>
        <a:lstStyle/>
        <a:p>
          <a:endParaRPr lang="en-US"/>
        </a:p>
      </dgm:t>
    </dgm:pt>
    <dgm:pt modelId="{2F4F62B7-531A-4194-A9A0-6B534C4BEDBA}" type="sibTrans" cxnId="{58D65405-5CC4-45A3-9952-54C57BA247D3}">
      <dgm:prSet/>
      <dgm:spPr/>
      <dgm:t>
        <a:bodyPr/>
        <a:lstStyle/>
        <a:p>
          <a:endParaRPr lang="en-US"/>
        </a:p>
      </dgm:t>
    </dgm:pt>
    <dgm:pt modelId="{89C38E11-533B-4419-8E0D-04322E88E705}">
      <dgm:prSet/>
      <dgm:spPr/>
      <dgm:t>
        <a:bodyPr/>
        <a:lstStyle/>
        <a:p>
          <a:r>
            <a:rPr lang="en-IE" b="0" i="0" dirty="0"/>
            <a:t>Discuss the trial</a:t>
          </a:r>
        </a:p>
      </dgm:t>
    </dgm:pt>
    <dgm:pt modelId="{64649E2E-ACCB-4BFA-BC6A-01EFA5E9BC13}" type="parTrans" cxnId="{FB6B4146-D906-461D-9FDC-686C0705F7F0}">
      <dgm:prSet/>
      <dgm:spPr/>
      <dgm:t>
        <a:bodyPr/>
        <a:lstStyle/>
        <a:p>
          <a:endParaRPr lang="en-US"/>
        </a:p>
      </dgm:t>
    </dgm:pt>
    <dgm:pt modelId="{B29F2D88-9DDF-4894-8F87-201E619AB950}" type="sibTrans" cxnId="{FB6B4146-D906-461D-9FDC-686C0705F7F0}">
      <dgm:prSet/>
      <dgm:spPr/>
      <dgm:t>
        <a:bodyPr/>
        <a:lstStyle/>
        <a:p>
          <a:endParaRPr lang="en-US"/>
        </a:p>
      </dgm:t>
    </dgm:pt>
    <dgm:pt modelId="{7F4EE487-6CAF-4FA8-98B0-FFDD9F074851}">
      <dgm:prSet/>
      <dgm:spPr/>
      <dgm:t>
        <a:bodyPr/>
        <a:lstStyle/>
        <a:p>
          <a:r>
            <a:rPr lang="en-IE" b="0" i="0" dirty="0"/>
            <a:t>Obtain informed consent</a:t>
          </a:r>
        </a:p>
      </dgm:t>
    </dgm:pt>
    <dgm:pt modelId="{35377140-9FAD-4BDE-ACEF-EE2CC4A61309}" type="parTrans" cxnId="{3C3434C9-D422-4B45-A09A-32B608229365}">
      <dgm:prSet/>
      <dgm:spPr/>
      <dgm:t>
        <a:bodyPr/>
        <a:lstStyle/>
        <a:p>
          <a:endParaRPr lang="en-US"/>
        </a:p>
      </dgm:t>
    </dgm:pt>
    <dgm:pt modelId="{3E9FDCB1-C509-47DC-85E6-87C43C6D3C0E}" type="sibTrans" cxnId="{3C3434C9-D422-4B45-A09A-32B608229365}">
      <dgm:prSet/>
      <dgm:spPr/>
      <dgm:t>
        <a:bodyPr/>
        <a:lstStyle/>
        <a:p>
          <a:endParaRPr lang="en-US"/>
        </a:p>
      </dgm:t>
    </dgm:pt>
    <dgm:pt modelId="{EE0286EA-713F-4563-A917-53B3210D1C67}">
      <dgm:prSet/>
      <dgm:spPr/>
      <dgm:t>
        <a:bodyPr/>
        <a:lstStyle/>
        <a:p>
          <a:r>
            <a:rPr lang="en-IE" b="0" i="0" dirty="0"/>
            <a:t>Enrol participant in trial</a:t>
          </a:r>
        </a:p>
      </dgm:t>
    </dgm:pt>
    <dgm:pt modelId="{7138E84D-422E-41D8-9FD8-37B4AB37C684}" type="parTrans" cxnId="{648B422D-F1A9-4E79-AAD8-F66808931D90}">
      <dgm:prSet/>
      <dgm:spPr/>
      <dgm:t>
        <a:bodyPr/>
        <a:lstStyle/>
        <a:p>
          <a:endParaRPr lang="en-US"/>
        </a:p>
      </dgm:t>
    </dgm:pt>
    <dgm:pt modelId="{B647D4C3-8520-4509-9CA1-099CAF3FFD76}" type="sibTrans" cxnId="{648B422D-F1A9-4E79-AAD8-F66808931D90}">
      <dgm:prSet/>
      <dgm:spPr/>
      <dgm:t>
        <a:bodyPr/>
        <a:lstStyle/>
        <a:p>
          <a:endParaRPr lang="en-US"/>
        </a:p>
      </dgm:t>
    </dgm:pt>
    <dgm:pt modelId="{147DCD4E-021F-45BC-8C0D-AA3EC8A1A534}">
      <dgm:prSet/>
      <dgm:spPr/>
      <dgm:t>
        <a:bodyPr/>
        <a:lstStyle/>
        <a:p>
          <a:r>
            <a:rPr lang="en-IE" b="0" i="0" dirty="0"/>
            <a:t>Ascertain intervention assignment</a:t>
          </a:r>
        </a:p>
      </dgm:t>
    </dgm:pt>
    <dgm:pt modelId="{491F2AB9-9023-4D2A-93D3-079D742D3B7F}" type="parTrans" cxnId="{69D5C007-4055-4F65-8C2E-83E00061B8FA}">
      <dgm:prSet/>
      <dgm:spPr/>
      <dgm:t>
        <a:bodyPr/>
        <a:lstStyle/>
        <a:p>
          <a:endParaRPr lang="en-US"/>
        </a:p>
      </dgm:t>
    </dgm:pt>
    <dgm:pt modelId="{04717C32-6308-46D8-B959-ECDFE9D0A629}" type="sibTrans" cxnId="{69D5C007-4055-4F65-8C2E-83E00061B8FA}">
      <dgm:prSet/>
      <dgm:spPr/>
      <dgm:t>
        <a:bodyPr/>
        <a:lstStyle/>
        <a:p>
          <a:endParaRPr lang="en-US"/>
        </a:p>
      </dgm:t>
    </dgm:pt>
    <dgm:pt modelId="{DEE5B0E8-6ECA-461E-95B5-EDD780BD76B0}">
      <dgm:prSet/>
      <dgm:spPr/>
      <dgm:t>
        <a:bodyPr/>
        <a:lstStyle/>
        <a:p>
          <a:r>
            <a:rPr lang="en-IE" b="0" i="0" dirty="0"/>
            <a:t>Administer intervention</a:t>
          </a:r>
        </a:p>
      </dgm:t>
    </dgm:pt>
    <dgm:pt modelId="{2251BC81-B470-4F5A-8AEC-11481A7C5862}" type="parTrans" cxnId="{9B88FEA4-E4EA-430F-AA25-01DB15A22449}">
      <dgm:prSet/>
      <dgm:spPr/>
      <dgm:t>
        <a:bodyPr/>
        <a:lstStyle/>
        <a:p>
          <a:endParaRPr lang="en-US"/>
        </a:p>
      </dgm:t>
    </dgm:pt>
    <dgm:pt modelId="{F70BB350-0BCC-4E83-AA83-8B17A1FF156A}" type="sibTrans" cxnId="{9B88FEA4-E4EA-430F-AA25-01DB15A22449}">
      <dgm:prSet/>
      <dgm:spPr/>
      <dgm:t>
        <a:bodyPr/>
        <a:lstStyle/>
        <a:p>
          <a:endParaRPr lang="en-US"/>
        </a:p>
      </dgm:t>
    </dgm:pt>
    <dgm:pt modelId="{5128549A-17B7-4D86-BE96-1D50B461AD7E}">
      <dgm:prSet phldrT="[Text]"/>
      <dgm:spPr/>
      <dgm:t>
        <a:bodyPr/>
        <a:lstStyle/>
        <a:p>
          <a:r>
            <a:rPr lang="en-IE" dirty="0"/>
            <a:t>Participants should be assigned to comparison groups in the trial on the basis of a chance (random) process characterised by unpredictability</a:t>
          </a:r>
          <a:endParaRPr lang="en-US" dirty="0"/>
        </a:p>
      </dgm:t>
    </dgm:pt>
    <dgm:pt modelId="{39A01F77-B6BF-425B-A65F-5CC47FBFD462}" type="parTrans" cxnId="{C697EB71-B8A1-4809-A4E9-E81BEA52B220}">
      <dgm:prSet/>
      <dgm:spPr/>
      <dgm:t>
        <a:bodyPr/>
        <a:lstStyle/>
        <a:p>
          <a:endParaRPr lang="en-US"/>
        </a:p>
      </dgm:t>
    </dgm:pt>
    <dgm:pt modelId="{38EDDD46-BA81-4AC7-BF91-2B2A8F6F8EB4}" type="sibTrans" cxnId="{C697EB71-B8A1-4809-A4E9-E81BEA52B220}">
      <dgm:prSet/>
      <dgm:spPr/>
      <dgm:t>
        <a:bodyPr/>
        <a:lstStyle/>
        <a:p>
          <a:endParaRPr lang="en-US"/>
        </a:p>
      </dgm:t>
    </dgm:pt>
    <dgm:pt modelId="{6FBE34BB-EEE2-4D1C-ACD4-18AB3A34EEEA}">
      <dgm:prSet phldrT="[Text]"/>
      <dgm:spPr/>
      <dgm:t>
        <a:bodyPr/>
        <a:lstStyle/>
        <a:p>
          <a:endParaRPr lang="en-US" dirty="0"/>
        </a:p>
      </dgm:t>
    </dgm:pt>
    <dgm:pt modelId="{5BE3A48D-CA0B-4F79-B3E6-4415A622F3A8}" type="parTrans" cxnId="{D783339B-C60E-40D2-BC15-656F6FADD1CA}">
      <dgm:prSet/>
      <dgm:spPr/>
      <dgm:t>
        <a:bodyPr/>
        <a:lstStyle/>
        <a:p>
          <a:endParaRPr lang="en-US"/>
        </a:p>
      </dgm:t>
    </dgm:pt>
    <dgm:pt modelId="{9295038C-967F-4690-8CD8-5931A4866789}" type="sibTrans" cxnId="{D783339B-C60E-40D2-BC15-656F6FADD1CA}">
      <dgm:prSet/>
      <dgm:spPr/>
      <dgm:t>
        <a:bodyPr/>
        <a:lstStyle/>
        <a:p>
          <a:endParaRPr lang="en-US"/>
        </a:p>
      </dgm:t>
    </dgm:pt>
    <dgm:pt modelId="{5A2AD8AB-A3E8-418D-A306-69AD08A5BCEA}" type="pres">
      <dgm:prSet presAssocID="{280514B6-98FF-481F-A6E7-B97FBA506398}" presName="linearFlow" presStyleCnt="0">
        <dgm:presLayoutVars>
          <dgm:dir/>
          <dgm:animLvl val="lvl"/>
          <dgm:resizeHandles val="exact"/>
        </dgm:presLayoutVars>
      </dgm:prSet>
      <dgm:spPr/>
    </dgm:pt>
    <dgm:pt modelId="{3C2E1F96-449E-4213-9C99-70B699A90C6F}" type="pres">
      <dgm:prSet presAssocID="{04CE0480-AB84-44DE-8D71-2684C7FB376C}" presName="composite" presStyleCnt="0"/>
      <dgm:spPr/>
    </dgm:pt>
    <dgm:pt modelId="{862B268B-ED94-48AF-9E62-752819853509}" type="pres">
      <dgm:prSet presAssocID="{04CE0480-AB84-44DE-8D71-2684C7FB376C}" presName="parTx" presStyleLbl="node1" presStyleIdx="0" presStyleCnt="3">
        <dgm:presLayoutVars>
          <dgm:chMax val="0"/>
          <dgm:chPref val="0"/>
          <dgm:bulletEnabled val="1"/>
        </dgm:presLayoutVars>
      </dgm:prSet>
      <dgm:spPr/>
    </dgm:pt>
    <dgm:pt modelId="{BCBE24A7-2A8C-46A8-8534-34FACBDB9717}" type="pres">
      <dgm:prSet presAssocID="{04CE0480-AB84-44DE-8D71-2684C7FB376C}" presName="parSh" presStyleLbl="node1" presStyleIdx="0" presStyleCnt="3"/>
      <dgm:spPr/>
    </dgm:pt>
    <dgm:pt modelId="{79DB4F91-51F0-467B-9045-DE753B569B8F}" type="pres">
      <dgm:prSet presAssocID="{04CE0480-AB84-44DE-8D71-2684C7FB376C}" presName="desTx" presStyleLbl="fgAcc1" presStyleIdx="0" presStyleCnt="3">
        <dgm:presLayoutVars>
          <dgm:bulletEnabled val="1"/>
        </dgm:presLayoutVars>
      </dgm:prSet>
      <dgm:spPr/>
    </dgm:pt>
    <dgm:pt modelId="{216A34DD-20BB-48E6-BF20-60B43AF5327E}" type="pres">
      <dgm:prSet presAssocID="{7A8B60D1-D1C1-4A1A-94F2-1616BA69B5EC}" presName="sibTrans" presStyleLbl="sibTrans2D1" presStyleIdx="0" presStyleCnt="2"/>
      <dgm:spPr/>
    </dgm:pt>
    <dgm:pt modelId="{8B81620C-F393-43D1-AC8A-E2A07120E4D8}" type="pres">
      <dgm:prSet presAssocID="{7A8B60D1-D1C1-4A1A-94F2-1616BA69B5EC}" presName="connTx" presStyleLbl="sibTrans2D1" presStyleIdx="0" presStyleCnt="2"/>
      <dgm:spPr/>
    </dgm:pt>
    <dgm:pt modelId="{7A1E2818-2DBA-46E1-855E-1B2818AA5CCA}" type="pres">
      <dgm:prSet presAssocID="{E0B6C999-B15C-4904-99C1-CF8E1F37F84C}" presName="composite" presStyleCnt="0"/>
      <dgm:spPr/>
    </dgm:pt>
    <dgm:pt modelId="{9BCCB939-526A-4997-AC3C-13A4F4C53632}" type="pres">
      <dgm:prSet presAssocID="{E0B6C999-B15C-4904-99C1-CF8E1F37F84C}" presName="parTx" presStyleLbl="node1" presStyleIdx="0" presStyleCnt="3">
        <dgm:presLayoutVars>
          <dgm:chMax val="0"/>
          <dgm:chPref val="0"/>
          <dgm:bulletEnabled val="1"/>
        </dgm:presLayoutVars>
      </dgm:prSet>
      <dgm:spPr/>
    </dgm:pt>
    <dgm:pt modelId="{8E285CC4-02E2-4220-B274-00709FD11BDC}" type="pres">
      <dgm:prSet presAssocID="{E0B6C999-B15C-4904-99C1-CF8E1F37F84C}" presName="parSh" presStyleLbl="node1" presStyleIdx="1" presStyleCnt="3" custScaleX="112945"/>
      <dgm:spPr/>
    </dgm:pt>
    <dgm:pt modelId="{E6D9CC06-9148-45DC-8CE0-D8478EE67A56}" type="pres">
      <dgm:prSet presAssocID="{E0B6C999-B15C-4904-99C1-CF8E1F37F84C}" presName="desTx" presStyleLbl="fgAcc1" presStyleIdx="1" presStyleCnt="3" custLinFactNeighborX="-4039">
        <dgm:presLayoutVars>
          <dgm:bulletEnabled val="1"/>
        </dgm:presLayoutVars>
      </dgm:prSet>
      <dgm:spPr/>
    </dgm:pt>
    <dgm:pt modelId="{6D355631-B752-452D-992E-C0C8CD37475C}" type="pres">
      <dgm:prSet presAssocID="{4B5AA972-EEE0-44A9-B567-4C85EC94CD61}" presName="sibTrans" presStyleLbl="sibTrans2D1" presStyleIdx="1" presStyleCnt="2"/>
      <dgm:spPr/>
    </dgm:pt>
    <dgm:pt modelId="{D2132FD8-9D4F-42FC-8D5E-EA3CEF45ACDD}" type="pres">
      <dgm:prSet presAssocID="{4B5AA972-EEE0-44A9-B567-4C85EC94CD61}" presName="connTx" presStyleLbl="sibTrans2D1" presStyleIdx="1" presStyleCnt="2"/>
      <dgm:spPr/>
    </dgm:pt>
    <dgm:pt modelId="{C8170CE8-C09B-4DB9-9466-184E2A130636}" type="pres">
      <dgm:prSet presAssocID="{D190AECA-2EE5-4AF3-8F68-B25C2EFF39B3}" presName="composite" presStyleCnt="0"/>
      <dgm:spPr/>
    </dgm:pt>
    <dgm:pt modelId="{216E006B-B1EF-406B-BCEC-B324A73AA07C}" type="pres">
      <dgm:prSet presAssocID="{D190AECA-2EE5-4AF3-8F68-B25C2EFF39B3}" presName="parTx" presStyleLbl="node1" presStyleIdx="1" presStyleCnt="3">
        <dgm:presLayoutVars>
          <dgm:chMax val="0"/>
          <dgm:chPref val="0"/>
          <dgm:bulletEnabled val="1"/>
        </dgm:presLayoutVars>
      </dgm:prSet>
      <dgm:spPr/>
    </dgm:pt>
    <dgm:pt modelId="{4DFA748A-1F3E-4669-9900-E8C5837B96E9}" type="pres">
      <dgm:prSet presAssocID="{D190AECA-2EE5-4AF3-8F68-B25C2EFF39B3}" presName="parSh" presStyleLbl="node1" presStyleIdx="2" presStyleCnt="3"/>
      <dgm:spPr/>
    </dgm:pt>
    <dgm:pt modelId="{DC6F36E9-76B0-4C0A-9C67-BC82ED9795F2}" type="pres">
      <dgm:prSet presAssocID="{D190AECA-2EE5-4AF3-8F68-B25C2EFF39B3}" presName="desTx" presStyleLbl="fgAcc1" presStyleIdx="2" presStyleCnt="3">
        <dgm:presLayoutVars>
          <dgm:bulletEnabled val="1"/>
        </dgm:presLayoutVars>
      </dgm:prSet>
      <dgm:spPr/>
    </dgm:pt>
  </dgm:ptLst>
  <dgm:cxnLst>
    <dgm:cxn modelId="{4984AD01-E063-45BA-A0C4-A89A6BF3223B}" type="presOf" srcId="{BE4B1942-7FA4-4D1A-B61A-28B96B11F5D9}" destId="{E6D9CC06-9148-45DC-8CE0-D8478EE67A56}" srcOrd="0" destOrd="0" presId="urn:microsoft.com/office/officeart/2005/8/layout/process3"/>
    <dgm:cxn modelId="{26256202-BC93-4BA0-81DA-E962F7E51150}" type="presOf" srcId="{D190AECA-2EE5-4AF3-8F68-B25C2EFF39B3}" destId="{216E006B-B1EF-406B-BCEC-B324A73AA07C}" srcOrd="0" destOrd="0" presId="urn:microsoft.com/office/officeart/2005/8/layout/process3"/>
    <dgm:cxn modelId="{58D65405-5CC4-45A3-9952-54C57BA247D3}" srcId="{D190AECA-2EE5-4AF3-8F68-B25C2EFF39B3}" destId="{7F4B99A8-D557-4C76-894B-233B78A66D98}" srcOrd="1" destOrd="0" parTransId="{651CB171-884C-4597-B6ED-8C4876ED3EB6}" sibTransId="{2F4F62B7-531A-4194-A9A0-6B534C4BEDBA}"/>
    <dgm:cxn modelId="{69D5C007-4055-4F65-8C2E-83E00061B8FA}" srcId="{D190AECA-2EE5-4AF3-8F68-B25C2EFF39B3}" destId="{147DCD4E-021F-45BC-8C0D-AA3EC8A1A534}" srcOrd="5" destOrd="0" parTransId="{491F2AB9-9023-4D2A-93D3-079D742D3B7F}" sibTransId="{04717C32-6308-46D8-B959-ECDFE9D0A629}"/>
    <dgm:cxn modelId="{6EC4740A-44D8-4331-8838-3D707DC00C0C}" type="presOf" srcId="{7A8B60D1-D1C1-4A1A-94F2-1616BA69B5EC}" destId="{216A34DD-20BB-48E6-BF20-60B43AF5327E}" srcOrd="0" destOrd="0" presId="urn:microsoft.com/office/officeart/2005/8/layout/process3"/>
    <dgm:cxn modelId="{19E0370C-4BFA-4317-9F88-70548259CB44}" type="presOf" srcId="{EE0286EA-713F-4563-A917-53B3210D1C67}" destId="{DC6F36E9-76B0-4C0A-9C67-BC82ED9795F2}" srcOrd="0" destOrd="4" presId="urn:microsoft.com/office/officeart/2005/8/layout/process3"/>
    <dgm:cxn modelId="{0D8DA117-F2BD-4974-829C-764F41051936}" type="presOf" srcId="{D190AECA-2EE5-4AF3-8F68-B25C2EFF39B3}" destId="{4DFA748A-1F3E-4669-9900-E8C5837B96E9}" srcOrd="1" destOrd="0" presId="urn:microsoft.com/office/officeart/2005/8/layout/process3"/>
    <dgm:cxn modelId="{D62C6521-93C4-487C-94AD-0DF94C0C75E6}" type="presOf" srcId="{04CE0480-AB84-44DE-8D71-2684C7FB376C}" destId="{BCBE24A7-2A8C-46A8-8534-34FACBDB9717}" srcOrd="1" destOrd="0" presId="urn:microsoft.com/office/officeart/2005/8/layout/process3"/>
    <dgm:cxn modelId="{F97EFF2A-59D8-43CB-B13E-A1C3AEB66F63}" type="presOf" srcId="{9879B876-6742-4189-B733-8E36C5F71037}" destId="{79DB4F91-51F0-467B-9045-DE753B569B8F}" srcOrd="0" destOrd="0" presId="urn:microsoft.com/office/officeart/2005/8/layout/process3"/>
    <dgm:cxn modelId="{648B422D-F1A9-4E79-AAD8-F66808931D90}" srcId="{D190AECA-2EE5-4AF3-8F68-B25C2EFF39B3}" destId="{EE0286EA-713F-4563-A917-53B3210D1C67}" srcOrd="4" destOrd="0" parTransId="{7138E84D-422E-41D8-9FD8-37B4AB37C684}" sibTransId="{B647D4C3-8520-4509-9CA1-099CAF3FFD76}"/>
    <dgm:cxn modelId="{F1C90D3A-AE01-4D43-9EC2-659D7CB42CE1}" type="presOf" srcId="{7F4EE487-6CAF-4FA8-98B0-FFDD9F074851}" destId="{DC6F36E9-76B0-4C0A-9C67-BC82ED9795F2}" srcOrd="0" destOrd="3" presId="urn:microsoft.com/office/officeart/2005/8/layout/process3"/>
    <dgm:cxn modelId="{CC91283A-C09C-40A2-9093-EA92C5E1DAFB}" type="presOf" srcId="{147DCD4E-021F-45BC-8C0D-AA3EC8A1A534}" destId="{DC6F36E9-76B0-4C0A-9C67-BC82ED9795F2}" srcOrd="0" destOrd="5" presId="urn:microsoft.com/office/officeart/2005/8/layout/process3"/>
    <dgm:cxn modelId="{96CDAC64-6306-400E-88A1-D6EEE7ED377C}" type="presOf" srcId="{5128549A-17B7-4D86-BE96-1D50B461AD7E}" destId="{79DB4F91-51F0-467B-9045-DE753B569B8F}" srcOrd="0" destOrd="2" presId="urn:microsoft.com/office/officeart/2005/8/layout/process3"/>
    <dgm:cxn modelId="{FB6B4146-D906-461D-9FDC-686C0705F7F0}" srcId="{D190AECA-2EE5-4AF3-8F68-B25C2EFF39B3}" destId="{89C38E11-533B-4419-8E0D-04322E88E705}" srcOrd="2" destOrd="0" parTransId="{64649E2E-ACCB-4BFA-BC6A-01EFA5E9BC13}" sibTransId="{B29F2D88-9DDF-4894-8F87-201E619AB950}"/>
    <dgm:cxn modelId="{0DEAF446-24B3-4C7C-9A45-F727E55397A8}" type="presOf" srcId="{4B5AA972-EEE0-44A9-B567-4C85EC94CD61}" destId="{6D355631-B752-452D-992E-C0C8CD37475C}" srcOrd="0" destOrd="0" presId="urn:microsoft.com/office/officeart/2005/8/layout/process3"/>
    <dgm:cxn modelId="{EDA8FD69-E6BE-4404-8478-8C5110FBF430}" type="presOf" srcId="{280514B6-98FF-481F-A6E7-B97FBA506398}" destId="{5A2AD8AB-A3E8-418D-A306-69AD08A5BCEA}" srcOrd="0" destOrd="0" presId="urn:microsoft.com/office/officeart/2005/8/layout/process3"/>
    <dgm:cxn modelId="{4ACA064F-ABF9-43A2-9B87-53D451B4509E}" srcId="{E0B6C999-B15C-4904-99C1-CF8E1F37F84C}" destId="{BE4B1942-7FA4-4D1A-B61A-28B96B11F5D9}" srcOrd="0" destOrd="0" parTransId="{078C1C3E-EF27-40D9-9E88-3339366F4246}" sibTransId="{A318BC25-B38C-42E4-B7EE-43EA56431B30}"/>
    <dgm:cxn modelId="{C697EB71-B8A1-4809-A4E9-E81BEA52B220}" srcId="{04CE0480-AB84-44DE-8D71-2684C7FB376C}" destId="{5128549A-17B7-4D86-BE96-1D50B461AD7E}" srcOrd="2" destOrd="0" parTransId="{39A01F77-B6BF-425B-A65F-5CC47FBFD462}" sibTransId="{38EDDD46-BA81-4AC7-BF91-2B2A8F6F8EB4}"/>
    <dgm:cxn modelId="{428DB276-D547-4D2A-BEC8-E70DC22DE157}" srcId="{D190AECA-2EE5-4AF3-8F68-B25C2EFF39B3}" destId="{714177FE-BD7E-44C0-99F3-39C556F7DAB1}" srcOrd="0" destOrd="0" parTransId="{613D41D3-359D-4058-A9F6-C9C0CB2B2318}" sibTransId="{2FF3500F-6ABF-4A63-957C-FE8F312CF0DB}"/>
    <dgm:cxn modelId="{3873067E-8C75-4745-90ED-45511C728B08}" type="presOf" srcId="{714177FE-BD7E-44C0-99F3-39C556F7DAB1}" destId="{DC6F36E9-76B0-4C0A-9C67-BC82ED9795F2}" srcOrd="0" destOrd="0" presId="urn:microsoft.com/office/officeart/2005/8/layout/process3"/>
    <dgm:cxn modelId="{7B315381-25E0-4C09-85F4-A4E84222742A}" srcId="{280514B6-98FF-481F-A6E7-B97FBA506398}" destId="{04CE0480-AB84-44DE-8D71-2684C7FB376C}" srcOrd="0" destOrd="0" parTransId="{FB563B42-6761-4AE4-8252-3F3825B656E8}" sibTransId="{7A8B60D1-D1C1-4A1A-94F2-1616BA69B5EC}"/>
    <dgm:cxn modelId="{D783339B-C60E-40D2-BC15-656F6FADD1CA}" srcId="{04CE0480-AB84-44DE-8D71-2684C7FB376C}" destId="{6FBE34BB-EEE2-4D1C-ACD4-18AB3A34EEEA}" srcOrd="1" destOrd="0" parTransId="{5BE3A48D-CA0B-4F79-B3E6-4415A622F3A8}" sibTransId="{9295038C-967F-4690-8CD8-5931A4866789}"/>
    <dgm:cxn modelId="{38148CA0-48CB-4825-924F-41F1B32589BD}" type="presOf" srcId="{6FBE34BB-EEE2-4D1C-ACD4-18AB3A34EEEA}" destId="{79DB4F91-51F0-467B-9045-DE753B569B8F}" srcOrd="0" destOrd="1" presId="urn:microsoft.com/office/officeart/2005/8/layout/process3"/>
    <dgm:cxn modelId="{61EEE6A4-5588-4A82-8ADE-212CDFB250D1}" srcId="{04CE0480-AB84-44DE-8D71-2684C7FB376C}" destId="{9879B876-6742-4189-B733-8E36C5F71037}" srcOrd="0" destOrd="0" parTransId="{6132ED34-4459-443A-A67F-BEDCE70225D1}" sibTransId="{6CD2CDD6-012D-41C9-B702-594A4A13F31D}"/>
    <dgm:cxn modelId="{9B88FEA4-E4EA-430F-AA25-01DB15A22449}" srcId="{D190AECA-2EE5-4AF3-8F68-B25C2EFF39B3}" destId="{DEE5B0E8-6ECA-461E-95B5-EDD780BD76B0}" srcOrd="6" destOrd="0" parTransId="{2251BC81-B470-4F5A-8AEC-11481A7C5862}" sibTransId="{F70BB350-0BCC-4E83-AA83-8B17A1FF156A}"/>
    <dgm:cxn modelId="{A790F0AB-4693-4A81-91CA-07B8B81A8138}" type="presOf" srcId="{E0B6C999-B15C-4904-99C1-CF8E1F37F84C}" destId="{9BCCB939-526A-4997-AC3C-13A4F4C53632}" srcOrd="0" destOrd="0" presId="urn:microsoft.com/office/officeart/2005/8/layout/process3"/>
    <dgm:cxn modelId="{B38E63AF-2DFA-421C-B683-49C4E111EA26}" type="presOf" srcId="{04CE0480-AB84-44DE-8D71-2684C7FB376C}" destId="{862B268B-ED94-48AF-9E62-752819853509}" srcOrd="0" destOrd="0" presId="urn:microsoft.com/office/officeart/2005/8/layout/process3"/>
    <dgm:cxn modelId="{67D646B4-DF0A-4E28-A985-7EE3DD1327FA}" srcId="{280514B6-98FF-481F-A6E7-B97FBA506398}" destId="{E0B6C999-B15C-4904-99C1-CF8E1F37F84C}" srcOrd="1" destOrd="0" parTransId="{CCD1FFE8-0E23-434A-A4F2-844AB9E2D882}" sibTransId="{4B5AA972-EEE0-44A9-B567-4C85EC94CD61}"/>
    <dgm:cxn modelId="{C9BF39BD-90F7-4622-AF4B-F6B2CDA6626C}" type="presOf" srcId="{DEE5B0E8-6ECA-461E-95B5-EDD780BD76B0}" destId="{DC6F36E9-76B0-4C0A-9C67-BC82ED9795F2}" srcOrd="0" destOrd="6" presId="urn:microsoft.com/office/officeart/2005/8/layout/process3"/>
    <dgm:cxn modelId="{EACEAEBD-4816-498E-8CE4-6C85ECB4AE15}" srcId="{280514B6-98FF-481F-A6E7-B97FBA506398}" destId="{D190AECA-2EE5-4AF3-8F68-B25C2EFF39B3}" srcOrd="2" destOrd="0" parTransId="{7B4259D0-1600-467C-B927-6E303C4B67EF}" sibTransId="{0A3B1C33-D244-421A-A051-F27BB461F7D4}"/>
    <dgm:cxn modelId="{A23A33C1-CBE1-4D45-9A2C-8265960F1D71}" type="presOf" srcId="{E0B6C999-B15C-4904-99C1-CF8E1F37F84C}" destId="{8E285CC4-02E2-4220-B274-00709FD11BDC}" srcOrd="1" destOrd="0" presId="urn:microsoft.com/office/officeart/2005/8/layout/process3"/>
    <dgm:cxn modelId="{3C3434C9-D422-4B45-A09A-32B608229365}" srcId="{D190AECA-2EE5-4AF3-8F68-B25C2EFF39B3}" destId="{7F4EE487-6CAF-4FA8-98B0-FFDD9F074851}" srcOrd="3" destOrd="0" parTransId="{35377140-9FAD-4BDE-ACEF-EE2CC4A61309}" sibTransId="{3E9FDCB1-C509-47DC-85E6-87C43C6D3C0E}"/>
    <dgm:cxn modelId="{ED9557D4-8687-4B24-A3A1-E844030CCECE}" type="presOf" srcId="{7A8B60D1-D1C1-4A1A-94F2-1616BA69B5EC}" destId="{8B81620C-F393-43D1-AC8A-E2A07120E4D8}" srcOrd="1" destOrd="0" presId="urn:microsoft.com/office/officeart/2005/8/layout/process3"/>
    <dgm:cxn modelId="{786C0FE4-EF70-4EDE-8F82-FFA362F1DD75}" type="presOf" srcId="{7F4B99A8-D557-4C76-894B-233B78A66D98}" destId="{DC6F36E9-76B0-4C0A-9C67-BC82ED9795F2}" srcOrd="0" destOrd="1" presId="urn:microsoft.com/office/officeart/2005/8/layout/process3"/>
    <dgm:cxn modelId="{1CE200E6-3523-4AEA-9AD6-1977095D521F}" type="presOf" srcId="{4B5AA972-EEE0-44A9-B567-4C85EC94CD61}" destId="{D2132FD8-9D4F-42FC-8D5E-EA3CEF45ACDD}" srcOrd="1" destOrd="0" presId="urn:microsoft.com/office/officeart/2005/8/layout/process3"/>
    <dgm:cxn modelId="{726886EF-5CD4-48B4-BD10-93EA084EF3F0}" type="presOf" srcId="{89C38E11-533B-4419-8E0D-04322E88E705}" destId="{DC6F36E9-76B0-4C0A-9C67-BC82ED9795F2}" srcOrd="0" destOrd="2" presId="urn:microsoft.com/office/officeart/2005/8/layout/process3"/>
    <dgm:cxn modelId="{513A6108-BE0D-4CB2-894B-A62B6B41368C}" type="presParOf" srcId="{5A2AD8AB-A3E8-418D-A306-69AD08A5BCEA}" destId="{3C2E1F96-449E-4213-9C99-70B699A90C6F}" srcOrd="0" destOrd="0" presId="urn:microsoft.com/office/officeart/2005/8/layout/process3"/>
    <dgm:cxn modelId="{55665EE5-4F9F-4F49-A7B5-DE55D61EF665}" type="presParOf" srcId="{3C2E1F96-449E-4213-9C99-70B699A90C6F}" destId="{862B268B-ED94-48AF-9E62-752819853509}" srcOrd="0" destOrd="0" presId="urn:microsoft.com/office/officeart/2005/8/layout/process3"/>
    <dgm:cxn modelId="{2821CF13-CE62-4569-A970-8AC5142033EA}" type="presParOf" srcId="{3C2E1F96-449E-4213-9C99-70B699A90C6F}" destId="{BCBE24A7-2A8C-46A8-8534-34FACBDB9717}" srcOrd="1" destOrd="0" presId="urn:microsoft.com/office/officeart/2005/8/layout/process3"/>
    <dgm:cxn modelId="{E0F5CA85-A1D1-4416-8EA1-ADBA4DB1F1E2}" type="presParOf" srcId="{3C2E1F96-449E-4213-9C99-70B699A90C6F}" destId="{79DB4F91-51F0-467B-9045-DE753B569B8F}" srcOrd="2" destOrd="0" presId="urn:microsoft.com/office/officeart/2005/8/layout/process3"/>
    <dgm:cxn modelId="{285F077F-905F-43C7-9587-8F9831E9369B}" type="presParOf" srcId="{5A2AD8AB-A3E8-418D-A306-69AD08A5BCEA}" destId="{216A34DD-20BB-48E6-BF20-60B43AF5327E}" srcOrd="1" destOrd="0" presId="urn:microsoft.com/office/officeart/2005/8/layout/process3"/>
    <dgm:cxn modelId="{CF6A494A-FA78-4087-91AA-A8312AFF97D9}" type="presParOf" srcId="{216A34DD-20BB-48E6-BF20-60B43AF5327E}" destId="{8B81620C-F393-43D1-AC8A-E2A07120E4D8}" srcOrd="0" destOrd="0" presId="urn:microsoft.com/office/officeart/2005/8/layout/process3"/>
    <dgm:cxn modelId="{1F1542D2-D22F-4508-A319-51E534883375}" type="presParOf" srcId="{5A2AD8AB-A3E8-418D-A306-69AD08A5BCEA}" destId="{7A1E2818-2DBA-46E1-855E-1B2818AA5CCA}" srcOrd="2" destOrd="0" presId="urn:microsoft.com/office/officeart/2005/8/layout/process3"/>
    <dgm:cxn modelId="{4092F0EE-4355-4D2E-9DF8-C6703CBC1C3F}" type="presParOf" srcId="{7A1E2818-2DBA-46E1-855E-1B2818AA5CCA}" destId="{9BCCB939-526A-4997-AC3C-13A4F4C53632}" srcOrd="0" destOrd="0" presId="urn:microsoft.com/office/officeart/2005/8/layout/process3"/>
    <dgm:cxn modelId="{AF2DBD28-D631-4DDC-AADF-EE5160F818EF}" type="presParOf" srcId="{7A1E2818-2DBA-46E1-855E-1B2818AA5CCA}" destId="{8E285CC4-02E2-4220-B274-00709FD11BDC}" srcOrd="1" destOrd="0" presId="urn:microsoft.com/office/officeart/2005/8/layout/process3"/>
    <dgm:cxn modelId="{5758045D-F5AE-478A-A312-FC4AA5ACFFF0}" type="presParOf" srcId="{7A1E2818-2DBA-46E1-855E-1B2818AA5CCA}" destId="{E6D9CC06-9148-45DC-8CE0-D8478EE67A56}" srcOrd="2" destOrd="0" presId="urn:microsoft.com/office/officeart/2005/8/layout/process3"/>
    <dgm:cxn modelId="{322700DC-4684-4204-A4FD-90ADF1DE6B21}" type="presParOf" srcId="{5A2AD8AB-A3E8-418D-A306-69AD08A5BCEA}" destId="{6D355631-B752-452D-992E-C0C8CD37475C}" srcOrd="3" destOrd="0" presId="urn:microsoft.com/office/officeart/2005/8/layout/process3"/>
    <dgm:cxn modelId="{036CF91C-E789-46FD-B9A2-EA8B57753191}" type="presParOf" srcId="{6D355631-B752-452D-992E-C0C8CD37475C}" destId="{D2132FD8-9D4F-42FC-8D5E-EA3CEF45ACDD}" srcOrd="0" destOrd="0" presId="urn:microsoft.com/office/officeart/2005/8/layout/process3"/>
    <dgm:cxn modelId="{1BD056B9-9DE8-44FA-9ADB-A52477E1EA2A}" type="presParOf" srcId="{5A2AD8AB-A3E8-418D-A306-69AD08A5BCEA}" destId="{C8170CE8-C09B-4DB9-9466-184E2A130636}" srcOrd="4" destOrd="0" presId="urn:microsoft.com/office/officeart/2005/8/layout/process3"/>
    <dgm:cxn modelId="{BDB82396-8497-4F76-956F-0A34D10D5C72}" type="presParOf" srcId="{C8170CE8-C09B-4DB9-9466-184E2A130636}" destId="{216E006B-B1EF-406B-BCEC-B324A73AA07C}" srcOrd="0" destOrd="0" presId="urn:microsoft.com/office/officeart/2005/8/layout/process3"/>
    <dgm:cxn modelId="{9241BB00-454D-40D5-99E2-5269A8964C82}" type="presParOf" srcId="{C8170CE8-C09B-4DB9-9466-184E2A130636}" destId="{4DFA748A-1F3E-4669-9900-E8C5837B96E9}" srcOrd="1" destOrd="0" presId="urn:microsoft.com/office/officeart/2005/8/layout/process3"/>
    <dgm:cxn modelId="{ABAA35E3-E641-4163-9241-4D3893843EAA}" type="presParOf" srcId="{C8170CE8-C09B-4DB9-9466-184E2A130636}" destId="{DC6F36E9-76B0-4C0A-9C67-BC82ED9795F2}"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24A7-2A8C-46A8-8534-34FACBDB9717}">
      <dsp:nvSpPr>
        <dsp:cNvPr id="0" name=""/>
        <dsp:cNvSpPr/>
      </dsp:nvSpPr>
      <dsp:spPr>
        <a:xfrm>
          <a:off x="4722" y="80575"/>
          <a:ext cx="2365106" cy="92696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64770" numCol="1" spcCol="1270" anchor="t" anchorCtr="0">
          <a:noAutofit/>
        </a:bodyPr>
        <a:lstStyle/>
        <a:p>
          <a:pPr marL="0" lvl="0" indent="0" algn="l" defTabSz="755650">
            <a:lnSpc>
              <a:spcPct val="90000"/>
            </a:lnSpc>
            <a:spcBef>
              <a:spcPct val="0"/>
            </a:spcBef>
            <a:spcAft>
              <a:spcPct val="35000"/>
            </a:spcAft>
            <a:buNone/>
          </a:pPr>
          <a:r>
            <a:rPr lang="en-IE" sz="1700" b="1" i="0" kern="1200" dirty="0"/>
            <a:t>1. Sequence generation</a:t>
          </a:r>
          <a:endParaRPr lang="en-US" sz="1700" kern="1200" dirty="0"/>
        </a:p>
      </dsp:txBody>
      <dsp:txXfrm>
        <a:off x="4722" y="80575"/>
        <a:ext cx="2365106" cy="617974"/>
      </dsp:txXfrm>
    </dsp:sp>
    <dsp:sp modelId="{79DB4F91-51F0-467B-9045-DE753B569B8F}">
      <dsp:nvSpPr>
        <dsp:cNvPr id="0" name=""/>
        <dsp:cNvSpPr/>
      </dsp:nvSpPr>
      <dsp:spPr>
        <a:xfrm>
          <a:off x="489141" y="698549"/>
          <a:ext cx="2365106" cy="3243600"/>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171450" lvl="1" indent="-171450" algn="l" defTabSz="755650">
            <a:lnSpc>
              <a:spcPct val="90000"/>
            </a:lnSpc>
            <a:spcBef>
              <a:spcPct val="0"/>
            </a:spcBef>
            <a:spcAft>
              <a:spcPct val="15000"/>
            </a:spcAft>
            <a:buChar char="•"/>
          </a:pPr>
          <a:r>
            <a:rPr lang="en-IE" sz="1700" kern="1200" dirty="0"/>
            <a:t>Generate the random allocation sequence </a:t>
          </a:r>
          <a:r>
            <a:rPr lang="en-IE" sz="1700" b="0" i="0" kern="1200" dirty="0"/>
            <a:t>by some random procedures</a:t>
          </a:r>
          <a:endParaRPr lang="en-US" sz="1700" kern="1200" dirty="0"/>
        </a:p>
        <a:p>
          <a:pPr marL="171450" lvl="1" indent="-171450" algn="l" defTabSz="755650">
            <a:lnSpc>
              <a:spcPct val="90000"/>
            </a:lnSpc>
            <a:spcBef>
              <a:spcPct val="0"/>
            </a:spcBef>
            <a:spcAft>
              <a:spcPct val="15000"/>
            </a:spcAft>
            <a:buChar char="•"/>
          </a:pPr>
          <a:endParaRPr lang="en-US" sz="1700" kern="1200" dirty="0"/>
        </a:p>
        <a:p>
          <a:pPr marL="171450" lvl="1" indent="-171450" algn="l" defTabSz="755650">
            <a:lnSpc>
              <a:spcPct val="90000"/>
            </a:lnSpc>
            <a:spcBef>
              <a:spcPct val="0"/>
            </a:spcBef>
            <a:spcAft>
              <a:spcPct val="15000"/>
            </a:spcAft>
            <a:buChar char="•"/>
          </a:pPr>
          <a:r>
            <a:rPr lang="en-IE" sz="1700" kern="1200" dirty="0"/>
            <a:t>Participants should be assigned to comparison groups in the trial on the basis of a chance (random) process characterised by unpredictability</a:t>
          </a:r>
          <a:endParaRPr lang="en-US" sz="1700" kern="1200" dirty="0"/>
        </a:p>
      </dsp:txBody>
      <dsp:txXfrm>
        <a:off x="558413" y="767821"/>
        <a:ext cx="2226562" cy="3105056"/>
      </dsp:txXfrm>
    </dsp:sp>
    <dsp:sp modelId="{216A34DD-20BB-48E6-BF20-60B43AF5327E}">
      <dsp:nvSpPr>
        <dsp:cNvPr id="0" name=""/>
        <dsp:cNvSpPr/>
      </dsp:nvSpPr>
      <dsp:spPr>
        <a:xfrm>
          <a:off x="2728370" y="95140"/>
          <a:ext cx="760108" cy="5888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2728370" y="212909"/>
        <a:ext cx="583455" cy="353305"/>
      </dsp:txXfrm>
    </dsp:sp>
    <dsp:sp modelId="{8E285CC4-02E2-4220-B274-00709FD11BDC}">
      <dsp:nvSpPr>
        <dsp:cNvPr id="0" name=""/>
        <dsp:cNvSpPr/>
      </dsp:nvSpPr>
      <dsp:spPr>
        <a:xfrm>
          <a:off x="3803995" y="80575"/>
          <a:ext cx="2671269" cy="92696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64770" numCol="1" spcCol="1270" anchor="t" anchorCtr="0">
          <a:noAutofit/>
        </a:bodyPr>
        <a:lstStyle/>
        <a:p>
          <a:pPr marL="0" lvl="0" indent="0" algn="l" defTabSz="755650">
            <a:lnSpc>
              <a:spcPct val="90000"/>
            </a:lnSpc>
            <a:spcBef>
              <a:spcPct val="0"/>
            </a:spcBef>
            <a:spcAft>
              <a:spcPct val="35000"/>
            </a:spcAft>
            <a:buNone/>
          </a:pPr>
          <a:r>
            <a:rPr lang="en-IE" sz="1700" b="1" i="0" kern="1200" dirty="0"/>
            <a:t>2. Allocation concealment</a:t>
          </a:r>
          <a:endParaRPr lang="en-US" sz="1700" kern="1200" dirty="0"/>
        </a:p>
      </dsp:txBody>
      <dsp:txXfrm>
        <a:off x="3803995" y="80575"/>
        <a:ext cx="2671269" cy="617974"/>
      </dsp:txXfrm>
    </dsp:sp>
    <dsp:sp modelId="{E6D9CC06-9148-45DC-8CE0-D8478EE67A56}">
      <dsp:nvSpPr>
        <dsp:cNvPr id="0" name=""/>
        <dsp:cNvSpPr/>
      </dsp:nvSpPr>
      <dsp:spPr>
        <a:xfrm>
          <a:off x="4345969" y="698549"/>
          <a:ext cx="2365106" cy="3243600"/>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171450" lvl="1" indent="-171450" algn="l" defTabSz="755650">
            <a:lnSpc>
              <a:spcPct val="90000"/>
            </a:lnSpc>
            <a:spcBef>
              <a:spcPct val="0"/>
            </a:spcBef>
            <a:spcAft>
              <a:spcPct val="15000"/>
            </a:spcAft>
            <a:buChar char="•"/>
          </a:pPr>
          <a:r>
            <a:rPr lang="en-IE" sz="1700" b="0" i="0" kern="1200" dirty="0"/>
            <a:t>Develop allocation concealment mechanism (such as numbered, identical bottles or sequentially numbered, sealed, opaque envelopes)</a:t>
          </a:r>
          <a:endParaRPr lang="en-US" sz="1700" kern="1200" dirty="0"/>
        </a:p>
      </dsp:txBody>
      <dsp:txXfrm>
        <a:off x="4415241" y="767821"/>
        <a:ext cx="2226562" cy="3105056"/>
      </dsp:txXfrm>
    </dsp:sp>
    <dsp:sp modelId="{6D355631-B752-452D-992E-C0C8CD37475C}">
      <dsp:nvSpPr>
        <dsp:cNvPr id="0" name=""/>
        <dsp:cNvSpPr/>
      </dsp:nvSpPr>
      <dsp:spPr>
        <a:xfrm>
          <a:off x="6795536" y="95140"/>
          <a:ext cx="678975" cy="5888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6795536" y="212909"/>
        <a:ext cx="502322" cy="353305"/>
      </dsp:txXfrm>
    </dsp:sp>
    <dsp:sp modelId="{4DFA748A-1F3E-4669-9900-E8C5837B96E9}">
      <dsp:nvSpPr>
        <dsp:cNvPr id="0" name=""/>
        <dsp:cNvSpPr/>
      </dsp:nvSpPr>
      <dsp:spPr>
        <a:xfrm>
          <a:off x="7756350" y="80575"/>
          <a:ext cx="2365106" cy="92696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64770" numCol="1" spcCol="1270" anchor="t" anchorCtr="0">
          <a:noAutofit/>
        </a:bodyPr>
        <a:lstStyle/>
        <a:p>
          <a:pPr marL="0" lvl="0" indent="0" algn="l" defTabSz="755650">
            <a:lnSpc>
              <a:spcPct val="90000"/>
            </a:lnSpc>
            <a:spcBef>
              <a:spcPct val="0"/>
            </a:spcBef>
            <a:spcAft>
              <a:spcPct val="35000"/>
            </a:spcAft>
            <a:buNone/>
          </a:pPr>
          <a:r>
            <a:rPr lang="en-IE" sz="1700" b="1" i="0" kern="1200" dirty="0"/>
            <a:t>3. Implementation</a:t>
          </a:r>
          <a:endParaRPr lang="en-US" sz="1700" kern="1200" dirty="0"/>
        </a:p>
      </dsp:txBody>
      <dsp:txXfrm>
        <a:off x="7756350" y="80575"/>
        <a:ext cx="2365106" cy="617974"/>
      </dsp:txXfrm>
    </dsp:sp>
    <dsp:sp modelId="{DC6F36E9-76B0-4C0A-9C67-BC82ED9795F2}">
      <dsp:nvSpPr>
        <dsp:cNvPr id="0" name=""/>
        <dsp:cNvSpPr/>
      </dsp:nvSpPr>
      <dsp:spPr>
        <a:xfrm>
          <a:off x="8240769" y="698549"/>
          <a:ext cx="2365106" cy="3243600"/>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171450" lvl="1" indent="-171450" algn="l" defTabSz="755650">
            <a:lnSpc>
              <a:spcPct val="90000"/>
            </a:lnSpc>
            <a:spcBef>
              <a:spcPct val="0"/>
            </a:spcBef>
            <a:spcAft>
              <a:spcPct val="15000"/>
            </a:spcAft>
            <a:buChar char="•"/>
          </a:pPr>
          <a:r>
            <a:rPr lang="en-IE" sz="1700" b="0" i="0" kern="1200" dirty="0"/>
            <a:t>Enrol participants</a:t>
          </a:r>
          <a:endParaRPr lang="en-US" sz="1700" kern="1200" dirty="0"/>
        </a:p>
        <a:p>
          <a:pPr marL="171450" lvl="1" indent="-171450" algn="l" defTabSz="755650">
            <a:lnSpc>
              <a:spcPct val="90000"/>
            </a:lnSpc>
            <a:spcBef>
              <a:spcPct val="0"/>
            </a:spcBef>
            <a:spcAft>
              <a:spcPct val="15000"/>
            </a:spcAft>
            <a:buChar char="•"/>
          </a:pPr>
          <a:r>
            <a:rPr lang="en-IE" sz="1700" b="0" i="0" kern="1200" dirty="0"/>
            <a:t>Assess eligibility</a:t>
          </a:r>
        </a:p>
        <a:p>
          <a:pPr marL="171450" lvl="1" indent="-171450" algn="l" defTabSz="755650">
            <a:lnSpc>
              <a:spcPct val="90000"/>
            </a:lnSpc>
            <a:spcBef>
              <a:spcPct val="0"/>
            </a:spcBef>
            <a:spcAft>
              <a:spcPct val="15000"/>
            </a:spcAft>
            <a:buChar char="•"/>
          </a:pPr>
          <a:r>
            <a:rPr lang="en-IE" sz="1700" b="0" i="0" kern="1200" dirty="0"/>
            <a:t>Discuss the trial</a:t>
          </a:r>
        </a:p>
        <a:p>
          <a:pPr marL="171450" lvl="1" indent="-171450" algn="l" defTabSz="755650">
            <a:lnSpc>
              <a:spcPct val="90000"/>
            </a:lnSpc>
            <a:spcBef>
              <a:spcPct val="0"/>
            </a:spcBef>
            <a:spcAft>
              <a:spcPct val="15000"/>
            </a:spcAft>
            <a:buChar char="•"/>
          </a:pPr>
          <a:r>
            <a:rPr lang="en-IE" sz="1700" b="0" i="0" kern="1200" dirty="0"/>
            <a:t>Obtain informed consent</a:t>
          </a:r>
        </a:p>
        <a:p>
          <a:pPr marL="171450" lvl="1" indent="-171450" algn="l" defTabSz="755650">
            <a:lnSpc>
              <a:spcPct val="90000"/>
            </a:lnSpc>
            <a:spcBef>
              <a:spcPct val="0"/>
            </a:spcBef>
            <a:spcAft>
              <a:spcPct val="15000"/>
            </a:spcAft>
            <a:buChar char="•"/>
          </a:pPr>
          <a:r>
            <a:rPr lang="en-IE" sz="1700" b="0" i="0" kern="1200" dirty="0"/>
            <a:t>Enrol participant in trial</a:t>
          </a:r>
        </a:p>
        <a:p>
          <a:pPr marL="171450" lvl="1" indent="-171450" algn="l" defTabSz="755650">
            <a:lnSpc>
              <a:spcPct val="90000"/>
            </a:lnSpc>
            <a:spcBef>
              <a:spcPct val="0"/>
            </a:spcBef>
            <a:spcAft>
              <a:spcPct val="15000"/>
            </a:spcAft>
            <a:buChar char="•"/>
          </a:pPr>
          <a:r>
            <a:rPr lang="en-IE" sz="1700" b="0" i="0" kern="1200" dirty="0"/>
            <a:t>Ascertain intervention assignment</a:t>
          </a:r>
        </a:p>
        <a:p>
          <a:pPr marL="171450" lvl="1" indent="-171450" algn="l" defTabSz="755650">
            <a:lnSpc>
              <a:spcPct val="90000"/>
            </a:lnSpc>
            <a:spcBef>
              <a:spcPct val="0"/>
            </a:spcBef>
            <a:spcAft>
              <a:spcPct val="15000"/>
            </a:spcAft>
            <a:buChar char="•"/>
          </a:pPr>
          <a:r>
            <a:rPr lang="en-IE" sz="1700" b="0" i="0" kern="1200" dirty="0"/>
            <a:t>Administer intervention</a:t>
          </a:r>
        </a:p>
      </dsp:txBody>
      <dsp:txXfrm>
        <a:off x="8310041" y="767821"/>
        <a:ext cx="2226562" cy="3105056"/>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C17966-B200-4E03-91F5-4EBD48E6B095}" type="datetimeFigureOut">
              <a:rPr lang="en-US" smtClean="0"/>
              <a:t>9/12/2024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5D567D-CCCD-4AA8-B4F8-AE088F3FA483}" type="slidenum">
              <a:rPr lang="en-US" smtClean="0"/>
              <a:t>‹#›</a:t>
            </a:fld>
            <a:endParaRPr lang="en-US" dirty="0"/>
          </a:p>
        </p:txBody>
      </p:sp>
    </p:spTree>
    <p:extLst>
      <p:ext uri="{BB962C8B-B14F-4D97-AF65-F5344CB8AC3E}">
        <p14:creationId xmlns:p14="http://schemas.microsoft.com/office/powerpoint/2010/main" val="111843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E95D567D-CCCD-4AA8-B4F8-AE088F3FA483}" type="slidenum">
              <a:rPr lang="en-US" smtClean="0"/>
              <a:t>5</a:t>
            </a:fld>
            <a:endParaRPr lang="en-US" dirty="0"/>
          </a:p>
        </p:txBody>
      </p:sp>
    </p:spTree>
    <p:extLst>
      <p:ext uri="{BB962C8B-B14F-4D97-AF65-F5344CB8AC3E}">
        <p14:creationId xmlns:p14="http://schemas.microsoft.com/office/powerpoint/2010/main" val="2262745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5DF02C9F-F04F-447C-925B-68B54D893214}" type="datetimeFigureOut">
              <a:rPr lang="en-US" smtClean="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764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F02C9F-F04F-447C-925B-68B54D893214}" type="datetimeFigureOut">
              <a:rPr lang="en-US" smtClean="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120425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F02C9F-F04F-447C-925B-68B54D893214}" type="datetimeFigureOut">
              <a:rPr lang="en-US" smtClean="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1113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F02C9F-F04F-447C-925B-68B54D893214}" type="datetimeFigureOut">
              <a:rPr lang="en-US" smtClean="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3501349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F02C9F-F04F-447C-925B-68B54D893214}" type="datetimeFigureOut">
              <a:rPr lang="en-US" smtClean="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211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F02C9F-F04F-447C-925B-68B54D893214}" type="datetimeFigureOut">
              <a:rPr lang="en-US" smtClean="0"/>
              <a:t>9/12/2024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2929913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F02C9F-F04F-447C-925B-68B54D893214}" type="datetimeFigureOut">
              <a:rPr lang="en-US" smtClean="0"/>
              <a:t>9/12/2024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909855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F02C9F-F04F-447C-925B-68B54D893214}" type="datetimeFigureOut">
              <a:rPr lang="en-US" smtClean="0"/>
              <a:t>9/12/2024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3558291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F02C9F-F04F-447C-925B-68B54D893214}" type="datetimeFigureOut">
              <a:rPr lang="en-US" smtClean="0"/>
              <a:t>9/12/2024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2939315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DF02C9F-F04F-447C-925B-68B54D893214}" type="datetimeFigureOut">
              <a:rPr lang="en-US" smtClean="0"/>
              <a:t>9/12/2024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3634307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F02C9F-F04F-447C-925B-68B54D893214}" type="datetimeFigureOut">
              <a:rPr lang="en-US" smtClean="0"/>
              <a:t>9/12/2024</a:t>
            </a:fld>
            <a:endParaRPr lang="en-US"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DDBFD612-3CBC-4C3B-8758-6F7593DE167A}"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9704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DF02C9F-F04F-447C-925B-68B54D893214}" type="datetimeFigureOut">
              <a:rPr lang="en-US" smtClean="0"/>
              <a:t>9/12/2024</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DBFD612-3CBC-4C3B-8758-6F7593DE167A}" type="slidenum">
              <a:rPr lang="en-US" smtClean="0"/>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479985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hyperlink" Target="https://www.birmingham.ac.uk/staff/profiles/dubai/elmusharaf-khalifa.aspx"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jamanetwork.com/journals/jamapediatrics/fullarticle/1107589" TargetMode="Externa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hyperlink" Target="https://www.thelancet.com/journals/langlo/article/PIIS2214-109X(15)00287-9/fulltext"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5.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hyperlink" Target="https://bmcmedicine.biomedcentral.com/articles/10.1186/1741-7015-8-18" TargetMode="Externa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tags" Target="../tags/tag14.xml"/><Relationship Id="rId5" Type="http://schemas.openxmlformats.org/officeDocument/2006/relationships/hyperlink" Target="http://www.consort-statement.org/download/Media/Default/Downloads/CONSORT%202010%20Flow%20Diagram.pdf" TargetMode="External"/><Relationship Id="rId4" Type="http://schemas.openxmlformats.org/officeDocument/2006/relationships/hyperlink" Target="https://heart.bmj.com/content/heartjnl/104/3/192/DC3/embed/inline-supplementary-material-3.pdf?download=true"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7.xml"/><Relationship Id="rId1" Type="http://schemas.openxmlformats.org/officeDocument/2006/relationships/tags" Target="../tags/tag15.xml"/><Relationship Id="rId6" Type="http://schemas.openxmlformats.org/officeDocument/2006/relationships/image" Target="../media/image7.emf"/><Relationship Id="rId5" Type="http://schemas.openxmlformats.org/officeDocument/2006/relationships/oleObject" Target="../embeddings/oleObject1.bin"/><Relationship Id="rId4" Type="http://schemas.openxmlformats.org/officeDocument/2006/relationships/hyperlink" Target="https://www.ncbi.nlm.nih.gov/books/NBK535221/"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who.int/clinical-trials-registry-platform" TargetMode="External"/><Relationship Id="rId7"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tags" Target="../tags/tag16.xml"/><Relationship Id="rId6" Type="http://schemas.openxmlformats.org/officeDocument/2006/relationships/hyperlink" Target="https://www.who.int/clinical-trials-registry-platform/network/primary-registries" TargetMode="External"/><Relationship Id="rId5" Type="http://schemas.openxmlformats.org/officeDocument/2006/relationships/hyperlink" Target="https://www.who.int/clinical-trials-registry-platform/network/registry-criteria" TargetMode="External"/><Relationship Id="rId4" Type="http://schemas.openxmlformats.org/officeDocument/2006/relationships/hyperlink" Target="https://www.who.int/publications-detail-redirect/international-standards-for-clinical-trial-register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obgyn.onlinelibrary.wiley.com/doi/full/10.1111/aogs.12525" TargetMode="Externa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8" Type="http://schemas.openxmlformats.org/officeDocument/2006/relationships/hyperlink" Target="https://acrpnet.org/certification/" TargetMode="External"/><Relationship Id="rId3" Type="http://schemas.openxmlformats.org/officeDocument/2006/relationships/hyperlink" Target="https://www.equator-network.org/reporting-guidelines/consort/" TargetMode="External"/><Relationship Id="rId7" Type="http://schemas.openxmlformats.org/officeDocument/2006/relationships/hyperlink" Target="https://www.spirit-statement.org/spirit-statement/" TargetMode="External"/><Relationship Id="rId2" Type="http://schemas.openxmlformats.org/officeDocument/2006/relationships/slideLayout" Target="../slideLayouts/slideLayout2.xml"/><Relationship Id="rId1" Type="http://schemas.openxmlformats.org/officeDocument/2006/relationships/tags" Target="../tags/tag20.xml"/><Relationship Id="rId6" Type="http://schemas.openxmlformats.org/officeDocument/2006/relationships/hyperlink" Target="https://trialsjournal.biomedcentral.com/" TargetMode="External"/><Relationship Id="rId5" Type="http://schemas.openxmlformats.org/officeDocument/2006/relationships/hyperlink" Target="https://www.clinicaltrials.gov/" TargetMode="External"/><Relationship Id="rId4" Type="http://schemas.openxmlformats.org/officeDocument/2006/relationships/hyperlink" Target="https://www.who.int/clinical-trials-registry-platform" TargetMode="Externa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5533" y="539086"/>
            <a:ext cx="10480935" cy="1499616"/>
          </a:xfrm>
        </p:spPr>
        <p:txBody>
          <a:bodyPr>
            <a:normAutofit fontScale="90000"/>
          </a:bodyPr>
          <a:lstStyle/>
          <a:p>
            <a:pPr algn="ctr"/>
            <a:br>
              <a:rPr lang="en-US" kern="1400" dirty="0">
                <a:solidFill>
                  <a:srgbClr val="E03177"/>
                </a:solidFill>
                <a:latin typeface="Arial Black" panose="020B0A04020102020204" pitchFamily="34" charset="0"/>
                <a:ea typeface="SimHei"/>
                <a:cs typeface="Times New Roman" panose="02020603050405020304" pitchFamily="18" charset="0"/>
              </a:rPr>
            </a:br>
            <a:r>
              <a:rPr lang="en-US" sz="5400" kern="1400" cap="none" dirty="0">
                <a:solidFill>
                  <a:srgbClr val="333333"/>
                </a:solidFill>
                <a:latin typeface="Arial Black" panose="020B0A04020102020204" pitchFamily="34" charset="0"/>
                <a:ea typeface="SimHei"/>
                <a:cs typeface="Times New Roman" panose="02020603050405020304" pitchFamily="18" charset="0"/>
              </a:rPr>
              <a:t>Randomized Controlled Trial</a:t>
            </a:r>
            <a:endParaRPr lang="en-IE" dirty="0"/>
          </a:p>
        </p:txBody>
      </p:sp>
      <p:sp>
        <p:nvSpPr>
          <p:cNvPr id="3" name="Content Placeholder 2"/>
          <p:cNvSpPr>
            <a:spLocks noGrp="1"/>
          </p:cNvSpPr>
          <p:nvPr>
            <p:ph idx="1"/>
          </p:nvPr>
        </p:nvSpPr>
        <p:spPr>
          <a:xfrm>
            <a:off x="3305306" y="2387106"/>
            <a:ext cx="5581388" cy="1857348"/>
          </a:xfrm>
        </p:spPr>
        <p:txBody>
          <a:bodyPr>
            <a:normAutofit fontScale="92500" lnSpcReduction="10000"/>
          </a:bodyPr>
          <a:lstStyle/>
          <a:p>
            <a:pPr algn="ctr"/>
            <a:r>
              <a:rPr lang="en-GB" sz="3200" dirty="0"/>
              <a:t>Training course in research methodology, research protocol development and scientific writing</a:t>
            </a:r>
            <a:endParaRPr lang="en-US" sz="3200" dirty="0"/>
          </a:p>
          <a:p>
            <a:pPr algn="ctr"/>
            <a:r>
              <a:rPr lang="en-US" sz="3200" dirty="0"/>
              <a:t>Geneva 2024</a:t>
            </a:r>
          </a:p>
        </p:txBody>
      </p:sp>
      <p:pic>
        <p:nvPicPr>
          <p:cNvPr id="10242" name="Picture 2" descr="https://globalhealthtrainingcentre.tghn.org/site_media/media/medialibrary/2015/05/Logo_GFMER4_English_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7023" y="2116140"/>
            <a:ext cx="2457450" cy="2495551"/>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p:cNvSpPr/>
          <p:nvPr/>
        </p:nvSpPr>
        <p:spPr>
          <a:xfrm>
            <a:off x="1933925" y="4548435"/>
            <a:ext cx="8324150" cy="1938992"/>
          </a:xfrm>
          <a:prstGeom prst="rect">
            <a:avLst/>
          </a:prstGeom>
        </p:spPr>
        <p:txBody>
          <a:bodyPr wrap="square">
            <a:spAutoFit/>
          </a:bodyPr>
          <a:lstStyle/>
          <a:p>
            <a:pPr algn="ctr"/>
            <a:r>
              <a:rPr lang="en-IE" sz="2400" b="1" dirty="0"/>
              <a:t>Dr Khalifa Elmusharaf, </a:t>
            </a:r>
          </a:p>
          <a:p>
            <a:pPr algn="ctr"/>
            <a:r>
              <a:rPr lang="en-IE" sz="2400" dirty="0"/>
              <a:t>MBBS, PgCert, </a:t>
            </a:r>
            <a:r>
              <a:rPr lang="en-IE" sz="2400" dirty="0" err="1"/>
              <a:t>PgDip</a:t>
            </a:r>
            <a:r>
              <a:rPr lang="en-IE" sz="2400" dirty="0"/>
              <a:t>, FRSPH, FFPH, MRSTMH, IPMA®C, PhD</a:t>
            </a:r>
          </a:p>
          <a:p>
            <a:pPr algn="ctr"/>
            <a:r>
              <a:rPr lang="en-IE" sz="2400" dirty="0"/>
              <a:t>Associate Professor in Public Health</a:t>
            </a:r>
          </a:p>
          <a:p>
            <a:pPr algn="ctr"/>
            <a:r>
              <a:rPr lang="en-IE" sz="2400" dirty="0"/>
              <a:t>Director of Public Health Programme</a:t>
            </a:r>
          </a:p>
          <a:p>
            <a:pPr algn="ctr"/>
            <a:r>
              <a:rPr lang="en-IE" sz="2400" dirty="0">
                <a:hlinkClick r:id="rId4"/>
              </a:rPr>
              <a:t>University of Birmingham Dubai, United Arab Emirates</a:t>
            </a:r>
            <a:endParaRPr lang="en-IE" sz="2400" dirty="0"/>
          </a:p>
        </p:txBody>
      </p:sp>
    </p:spTree>
    <p:custDataLst>
      <p:tags r:id="rId1"/>
    </p:custDataLst>
    <p:extLst>
      <p:ext uri="{BB962C8B-B14F-4D97-AF65-F5344CB8AC3E}">
        <p14:creationId xmlns:p14="http://schemas.microsoft.com/office/powerpoint/2010/main" val="4149608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5400" b="1" dirty="0">
                <a:solidFill>
                  <a:schemeClr val="accent1">
                    <a:lumMod val="75000"/>
                  </a:schemeClr>
                </a:solidFill>
              </a:rPr>
              <a:t>RCT </a:t>
            </a:r>
            <a:br>
              <a:rPr lang="en-IE" sz="5400" b="1" dirty="0">
                <a:solidFill>
                  <a:schemeClr val="accent1">
                    <a:lumMod val="75000"/>
                  </a:schemeClr>
                </a:solidFill>
              </a:rPr>
            </a:br>
            <a:r>
              <a:rPr lang="en-IE" sz="4800" dirty="0"/>
              <a:t>Different Types of RCT Design</a:t>
            </a:r>
          </a:p>
        </p:txBody>
      </p:sp>
      <p:sp>
        <p:nvSpPr>
          <p:cNvPr id="3" name="Content Placeholder 2"/>
          <p:cNvSpPr>
            <a:spLocks noGrp="1"/>
          </p:cNvSpPr>
          <p:nvPr>
            <p:ph idx="1"/>
          </p:nvPr>
        </p:nvSpPr>
        <p:spPr>
          <a:xfrm>
            <a:off x="1024128" y="2084832"/>
            <a:ext cx="10371754" cy="4411502"/>
          </a:xfrm>
        </p:spPr>
        <p:txBody>
          <a:bodyPr>
            <a:normAutofit fontScale="77500" lnSpcReduction="20000"/>
          </a:bodyPr>
          <a:lstStyle/>
          <a:p>
            <a:r>
              <a:rPr lang="en-IE" dirty="0"/>
              <a:t>There are several variations on the basic RCT design:</a:t>
            </a:r>
          </a:p>
          <a:p>
            <a:br>
              <a:rPr lang="en-IE" sz="1100" dirty="0"/>
            </a:br>
            <a:r>
              <a:rPr lang="en-IE" b="1" dirty="0"/>
              <a:t>Cross-over Design</a:t>
            </a:r>
            <a:endParaRPr lang="en-IE" dirty="0"/>
          </a:p>
          <a:p>
            <a:pPr>
              <a:lnSpc>
                <a:spcPct val="110000"/>
              </a:lnSpc>
            </a:pPr>
            <a:r>
              <a:rPr lang="en-IE" dirty="0"/>
              <a:t>This describes a special case of a randomized controlled trial wherein each subject serves as his/her own control. In this design, a study is divided into two time periods: During the first time period, each participant receives either the control treatment or the experimental treatment. During the second time period, participants switch conditions. The initial treatment each subject receives is determined by random assignment.</a:t>
            </a:r>
          </a:p>
          <a:p>
            <a:pPr>
              <a:lnSpc>
                <a:spcPct val="110000"/>
              </a:lnSpc>
            </a:pPr>
            <a:r>
              <a:rPr lang="en-IE" b="1" dirty="0">
                <a:solidFill>
                  <a:srgbClr val="FF0000"/>
                </a:solidFill>
              </a:rPr>
              <a:t>Read this article please </a:t>
            </a:r>
            <a:r>
              <a:rPr lang="en-IE" sz="1500" dirty="0">
                <a:hlinkClick r:id="rId3"/>
              </a:rPr>
              <a:t>https://jamanetwork.com/journals/jamapediatrics/fullarticle/1107589</a:t>
            </a:r>
            <a:r>
              <a:rPr lang="en-IE" sz="1500" dirty="0"/>
              <a:t> </a:t>
            </a:r>
          </a:p>
          <a:p>
            <a:endParaRPr lang="en-IE" b="1" dirty="0"/>
          </a:p>
          <a:p>
            <a:r>
              <a:rPr lang="en-IE" b="1" dirty="0"/>
              <a:t>Cluster randomized design</a:t>
            </a:r>
          </a:p>
          <a:p>
            <a:pPr>
              <a:lnSpc>
                <a:spcPct val="110000"/>
              </a:lnSpc>
            </a:pPr>
            <a:r>
              <a:rPr lang="en-IE" dirty="0"/>
              <a:t>Whole groups of participants (e.g., schools, clinics, worksites) are randomized to intervention or control. The unit of randomization is a group rather than an individual.</a:t>
            </a:r>
          </a:p>
          <a:p>
            <a:pPr>
              <a:lnSpc>
                <a:spcPct val="110000"/>
              </a:lnSpc>
              <a:spcBef>
                <a:spcPts val="600"/>
              </a:spcBef>
            </a:pPr>
            <a:r>
              <a:rPr lang="en-IE" b="1" dirty="0">
                <a:solidFill>
                  <a:srgbClr val="FF0000"/>
                </a:solidFill>
              </a:rPr>
              <a:t>Read this article please </a:t>
            </a:r>
            <a:r>
              <a:rPr lang="en-IE" sz="1500" dirty="0">
                <a:hlinkClick r:id="rId4"/>
              </a:rPr>
              <a:t>https://www.thelancet.com/journals/langlo/article/PIIS2214-109X(15)00287-9/fulltext</a:t>
            </a:r>
            <a:r>
              <a:rPr lang="en-IE" sz="1500" dirty="0"/>
              <a:t> </a:t>
            </a:r>
          </a:p>
        </p:txBody>
      </p:sp>
    </p:spTree>
    <p:custDataLst>
      <p:tags r:id="rId1"/>
    </p:custDataLst>
    <p:extLst>
      <p:ext uri="{BB962C8B-B14F-4D97-AF65-F5344CB8AC3E}">
        <p14:creationId xmlns:p14="http://schemas.microsoft.com/office/powerpoint/2010/main" val="1623041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500" b="1" dirty="0">
                <a:solidFill>
                  <a:schemeClr val="accent1">
                    <a:lumMod val="75000"/>
                  </a:schemeClr>
                </a:solidFill>
              </a:rPr>
              <a:t>RCT:</a:t>
            </a:r>
            <a:br>
              <a:rPr lang="en-IE" b="1" dirty="0"/>
            </a:br>
            <a:r>
              <a:rPr lang="en-IE" dirty="0"/>
              <a:t>advantages &amp; Disadvantages</a:t>
            </a:r>
          </a:p>
        </p:txBody>
      </p:sp>
      <p:sp>
        <p:nvSpPr>
          <p:cNvPr id="3" name="Text Placeholder 2"/>
          <p:cNvSpPr>
            <a:spLocks noGrp="1"/>
          </p:cNvSpPr>
          <p:nvPr>
            <p:ph type="body" idx="1"/>
          </p:nvPr>
        </p:nvSpPr>
        <p:spPr/>
        <p:txBody>
          <a:bodyPr/>
          <a:lstStyle/>
          <a:p>
            <a:r>
              <a:rPr lang="en-IE" sz="3600" b="1" dirty="0"/>
              <a:t>Advantages</a:t>
            </a:r>
          </a:p>
        </p:txBody>
      </p:sp>
      <p:sp>
        <p:nvSpPr>
          <p:cNvPr id="4" name="Content Placeholder 3"/>
          <p:cNvSpPr>
            <a:spLocks noGrp="1"/>
          </p:cNvSpPr>
          <p:nvPr>
            <p:ph sz="half" idx="2"/>
          </p:nvPr>
        </p:nvSpPr>
        <p:spPr/>
        <p:txBody>
          <a:bodyPr>
            <a:normAutofit fontScale="85000" lnSpcReduction="20000"/>
          </a:bodyPr>
          <a:lstStyle/>
          <a:p>
            <a:pPr marL="457200" indent="-457200">
              <a:buFont typeface="+mj-lt"/>
              <a:buAutoNum type="arabicPeriod"/>
            </a:pPr>
            <a:r>
              <a:rPr lang="en-IE" dirty="0"/>
              <a:t>Eliminates selection bias, balancing both known and unknown prognostic factors by </a:t>
            </a:r>
            <a:r>
              <a:rPr lang="en-GB" dirty="0"/>
              <a:t>distributing confounders equally between the groups to be compared for the outcome</a:t>
            </a:r>
            <a:r>
              <a:rPr lang="en-IE" dirty="0"/>
              <a:t>.</a:t>
            </a:r>
          </a:p>
          <a:p>
            <a:pPr marL="457200" indent="-457200">
              <a:buFont typeface="+mj-lt"/>
              <a:buAutoNum type="arabicPeriod"/>
            </a:pPr>
            <a:r>
              <a:rPr lang="en-IE" dirty="0"/>
              <a:t>Random assignment permits the use of probability theory to express the likelihood that any difference in outcome between intervention groups merely reflects chance</a:t>
            </a:r>
          </a:p>
          <a:p>
            <a:pPr marL="457200" indent="-457200">
              <a:buFont typeface="+mj-lt"/>
              <a:buAutoNum type="arabicPeriod"/>
            </a:pPr>
            <a:r>
              <a:rPr lang="en-IE" dirty="0"/>
              <a:t>Facilitates blinding the identity of treatments to the investigators, participants, and evaluators which reduces bias after assignment of treatments</a:t>
            </a:r>
          </a:p>
          <a:p>
            <a:endParaRPr lang="en-IE" dirty="0"/>
          </a:p>
        </p:txBody>
      </p:sp>
      <p:sp>
        <p:nvSpPr>
          <p:cNvPr id="5" name="Text Placeholder 4"/>
          <p:cNvSpPr>
            <a:spLocks noGrp="1"/>
          </p:cNvSpPr>
          <p:nvPr>
            <p:ph type="body" sz="quarter" idx="3"/>
          </p:nvPr>
        </p:nvSpPr>
        <p:spPr/>
        <p:txBody>
          <a:bodyPr>
            <a:normAutofit/>
          </a:bodyPr>
          <a:lstStyle/>
          <a:p>
            <a:r>
              <a:rPr lang="en-IE" sz="3600" b="1" dirty="0"/>
              <a:t>Disadvantages</a:t>
            </a:r>
          </a:p>
        </p:txBody>
      </p:sp>
      <p:sp>
        <p:nvSpPr>
          <p:cNvPr id="6" name="Content Placeholder 5"/>
          <p:cNvSpPr>
            <a:spLocks noGrp="1"/>
          </p:cNvSpPr>
          <p:nvPr>
            <p:ph sz="quarter" idx="4"/>
          </p:nvPr>
        </p:nvSpPr>
        <p:spPr>
          <a:xfrm>
            <a:off x="5990888" y="2967787"/>
            <a:ext cx="4754880" cy="3745834"/>
          </a:xfrm>
        </p:spPr>
        <p:txBody>
          <a:bodyPr>
            <a:normAutofit fontScale="85000" lnSpcReduction="20000"/>
          </a:bodyPr>
          <a:lstStyle/>
          <a:p>
            <a:pPr marL="457200" indent="-457200">
              <a:buFont typeface="+mj-lt"/>
              <a:buAutoNum type="arabicPeriod"/>
            </a:pPr>
            <a:r>
              <a:rPr lang="en-GB" dirty="0"/>
              <a:t>Expensive in terms of time, personnel and resources</a:t>
            </a:r>
          </a:p>
          <a:p>
            <a:pPr marL="457200" indent="-457200">
              <a:buFont typeface="+mj-lt"/>
              <a:buAutoNum type="arabicPeriod"/>
            </a:pPr>
            <a:r>
              <a:rPr lang="en-GB" dirty="0"/>
              <a:t>Ethical issues for certain interventions or circumstances</a:t>
            </a:r>
          </a:p>
          <a:p>
            <a:pPr marL="457200" indent="-457200">
              <a:buFont typeface="+mj-lt"/>
              <a:buAutoNum type="arabicPeriod"/>
            </a:pPr>
            <a:r>
              <a:rPr lang="en-GB" dirty="0"/>
              <a:t>May be unsuitable because of problems of likely co-operation or rarity of outcome</a:t>
            </a:r>
          </a:p>
          <a:p>
            <a:pPr marL="457200" indent="-457200">
              <a:buFont typeface="+mj-lt"/>
              <a:buAutoNum type="arabicPeriod"/>
            </a:pPr>
            <a:r>
              <a:rPr lang="en-GB" dirty="0"/>
              <a:t>Tend to induce artificial situation because of</a:t>
            </a:r>
          </a:p>
          <a:p>
            <a:pPr marL="742950" lvl="1" indent="-285750"/>
            <a:r>
              <a:rPr lang="en-GB" sz="2100" dirty="0"/>
              <a:t>Volunteerism</a:t>
            </a:r>
          </a:p>
          <a:p>
            <a:pPr marL="742950" lvl="1" indent="-285750"/>
            <a:r>
              <a:rPr lang="en-GB" sz="2100" dirty="0"/>
              <a:t>Strict eligibility criteria</a:t>
            </a:r>
          </a:p>
          <a:p>
            <a:pPr marL="742950" lvl="1" indent="-285750"/>
            <a:r>
              <a:rPr lang="en-GB" sz="2100" dirty="0"/>
              <a:t>Highly standardised interventions that may be different from occurs in common practice (difference between efficacy and effectiveness)</a:t>
            </a:r>
          </a:p>
        </p:txBody>
      </p:sp>
      <p:pic>
        <p:nvPicPr>
          <p:cNvPr id="1026" name="Picture 2" descr="http://www.acpcomputer.edu.sg/wp-content/uploads/2013/08/ban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90585" y="116678"/>
            <a:ext cx="3920941" cy="1744579"/>
          </a:xfrm>
          <a:prstGeom prst="rect">
            <a:avLst/>
          </a:prstGeom>
          <a:noFill/>
          <a:extLst>
            <a:ext uri="{909E8E84-426E-40dd-AFC4-6F175D3DCCD1}">
              <a14:hiddenFill xmlns:a14="http://schemas.microsoft.com/office/drawing/2010/main" xmlns="">
                <a:solidFill>
                  <a:srgbClr val="FFFFFF"/>
                </a:solidFill>
              </a14:hiddenFill>
            </a:ext>
          </a:extLst>
        </p:spPr>
      </p:pic>
    </p:spTree>
    <p:custDataLst>
      <p:tags r:id="rId1"/>
    </p:custDataLst>
    <p:extLst>
      <p:ext uri="{BB962C8B-B14F-4D97-AF65-F5344CB8AC3E}">
        <p14:creationId xmlns:p14="http://schemas.microsoft.com/office/powerpoint/2010/main" val="909828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b="1" cap="none" dirty="0">
                <a:solidFill>
                  <a:schemeClr val="accent1">
                    <a:lumMod val="75000"/>
                  </a:schemeClr>
                </a:solidFill>
              </a:rPr>
              <a:t>REPORTING RCT</a:t>
            </a:r>
            <a:br>
              <a:rPr lang="en-IE" dirty="0"/>
            </a:br>
            <a:r>
              <a:rPr lang="en-IE" dirty="0"/>
              <a:t>Consolidated Standards of Reporting Trials</a:t>
            </a:r>
          </a:p>
        </p:txBody>
      </p:sp>
      <p:sp>
        <p:nvSpPr>
          <p:cNvPr id="3" name="Content Placeholder 2"/>
          <p:cNvSpPr>
            <a:spLocks noGrp="1"/>
          </p:cNvSpPr>
          <p:nvPr>
            <p:ph idx="1"/>
          </p:nvPr>
        </p:nvSpPr>
        <p:spPr/>
        <p:txBody>
          <a:bodyPr/>
          <a:lstStyle/>
          <a:p>
            <a:pPr marL="0" indent="0">
              <a:buNone/>
            </a:pPr>
            <a:r>
              <a:rPr lang="en-IE" b="1" dirty="0"/>
              <a:t>The CONSORT provides a set of standards for reporting the results of randomised controlled trials (RCTs)</a:t>
            </a:r>
          </a:p>
          <a:p>
            <a:pPr marL="0" indent="0">
              <a:buNone/>
            </a:pPr>
            <a:r>
              <a:rPr lang="en-IE" dirty="0"/>
              <a:t>It encompasses various initiatives to alleviate the problems arising from inadequate reporting of randomized controlled trials.</a:t>
            </a:r>
          </a:p>
          <a:p>
            <a:pPr marL="0" indent="0">
              <a:buNone/>
            </a:pPr>
            <a:r>
              <a:rPr lang="en-GB" dirty="0"/>
              <a:t>It is main product is the </a:t>
            </a:r>
            <a:r>
              <a:rPr lang="en-GB" dirty="0">
                <a:hlinkClick r:id="rId3"/>
              </a:rPr>
              <a:t>CONSORT Statement</a:t>
            </a:r>
            <a:r>
              <a:rPr lang="en-GB" dirty="0"/>
              <a:t>, which is an evidence-based, minimum set of recommendations for reporting randomized trials. It offers a standard way for authors to prepare reports of trial findings, facilitating their complete and transparent reporting, and aiding their critical appraisal and interpretation.</a:t>
            </a:r>
            <a:endParaRPr lang="en-IE" dirty="0"/>
          </a:p>
        </p:txBody>
      </p:sp>
      <p:pic>
        <p:nvPicPr>
          <p:cNvPr id="6146" name="Picture 2" descr="http://www.minervation.com/wp-content/uploads/2011/04/CONSORT-log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37193" y="5702968"/>
            <a:ext cx="4016850" cy="1001198"/>
          </a:xfrm>
          <a:prstGeom prst="rect">
            <a:avLst/>
          </a:prstGeom>
          <a:noFill/>
          <a:extLst>
            <a:ext uri="{909E8E84-426E-40dd-AFC4-6F175D3DCCD1}">
              <a14:hiddenFill xmlns:a14="http://schemas.microsoft.com/office/drawing/2010/main" xmlns="">
                <a:solidFill>
                  <a:srgbClr val="FFFFFF"/>
                </a:solidFill>
              </a14:hiddenFill>
            </a:ext>
          </a:extLst>
        </p:spPr>
      </p:pic>
    </p:spTree>
    <p:custDataLst>
      <p:tags r:id="rId1"/>
    </p:custDataLst>
    <p:extLst>
      <p:ext uri="{BB962C8B-B14F-4D97-AF65-F5344CB8AC3E}">
        <p14:creationId xmlns:p14="http://schemas.microsoft.com/office/powerpoint/2010/main" val="1806397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94" name="Picture 22" descr="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80450" y="128588"/>
            <a:ext cx="3467100" cy="695325"/>
          </a:xfrm>
          <a:prstGeom prst="rect">
            <a:avLst/>
          </a:prstGeom>
          <a:noFill/>
          <a:extLst>
            <a:ext uri="{909E8E84-426E-40dd-AFC4-6F175D3DCCD1}">
              <a14:hiddenFill xmlns:a14="http://schemas.microsoft.com/office/drawing/2010/main" xmlns="">
                <a:solidFill>
                  <a:srgbClr val="FFFFFF"/>
                </a:solidFill>
              </a14:hiddenFill>
            </a:ext>
          </a:extLst>
        </p:spPr>
      </p:pic>
      <p:sp>
        <p:nvSpPr>
          <p:cNvPr id="2" name="Rectangle 2"/>
          <p:cNvSpPr>
            <a:spLocks noChangeArrowheads="1"/>
          </p:cNvSpPr>
          <p:nvPr/>
        </p:nvSpPr>
        <p:spPr bwMode="auto">
          <a:xfrm>
            <a:off x="3771900" y="228600"/>
            <a:ext cx="2000250" cy="396875"/>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Assessed for eligibility (n=  )</a:t>
            </a: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3" name="Rectangle 3"/>
          <p:cNvSpPr>
            <a:spLocks noChangeArrowheads="1"/>
          </p:cNvSpPr>
          <p:nvPr/>
        </p:nvSpPr>
        <p:spPr bwMode="auto">
          <a:xfrm>
            <a:off x="5429250" y="742950"/>
            <a:ext cx="2457450" cy="914400"/>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Excluded  (n=   )</a:t>
            </a: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800" b="0" i="0" u="none" strike="noStrike" cap="none" normalizeH="0" baseline="0" dirty="0">
                <a:ln>
                  <a:noFill/>
                </a:ln>
                <a:solidFill>
                  <a:schemeClr val="tx1"/>
                </a:solidFill>
                <a:effectLst/>
                <a:latin typeface="Symbol" panose="05050102010706020507" pitchFamily="18" charset="2"/>
                <a:ea typeface="Calibri" panose="020F0502020204030204" pitchFamily="34" charset="0"/>
                <a:cs typeface="Times New Roman" panose="02020603050405020304" pitchFamily="18" charset="0"/>
              </a:rPr>
              <a:t>¨</a:t>
            </a:r>
            <a:r>
              <a:rPr kumimoji="0" lang="en-US" altLang="en-US" sz="8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r>
              <a:rPr kumimoji="0" lang="en-CA"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Calibri" panose="020F0502020204030204" pitchFamily="34" charset="0"/>
              </a:rPr>
              <a:t>  </a:t>
            </a: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Not meeting inclusion criteria (n=  )</a:t>
            </a: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800" b="0" i="0" u="none" strike="noStrike" cap="none" normalizeH="0" baseline="0" dirty="0">
                <a:ln>
                  <a:noFill/>
                </a:ln>
                <a:solidFill>
                  <a:schemeClr val="tx1"/>
                </a:solidFill>
                <a:effectLst/>
                <a:latin typeface="Symbol" panose="05050102010706020507" pitchFamily="18" charset="2"/>
                <a:ea typeface="Calibri" panose="020F0502020204030204" pitchFamily="34" charset="0"/>
                <a:cs typeface="Times New Roman" panose="02020603050405020304" pitchFamily="18" charset="0"/>
              </a:rPr>
              <a:t>¨</a:t>
            </a:r>
            <a:r>
              <a:rPr kumimoji="0" lang="en-US" altLang="en-US" sz="8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r>
              <a:rPr kumimoji="0" lang="en-CA"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Calibri" panose="020F0502020204030204" pitchFamily="34" charset="0"/>
              </a:rPr>
              <a:t>  </a:t>
            </a: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Declined to participate (n=  )</a:t>
            </a: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800" b="0" i="0" u="none" strike="noStrike" cap="none" normalizeH="0" baseline="0" dirty="0">
                <a:ln>
                  <a:noFill/>
                </a:ln>
                <a:solidFill>
                  <a:schemeClr val="tx1"/>
                </a:solidFill>
                <a:effectLst/>
                <a:latin typeface="Symbol" panose="05050102010706020507" pitchFamily="18" charset="2"/>
                <a:ea typeface="Calibri" panose="020F0502020204030204" pitchFamily="34" charset="0"/>
                <a:cs typeface="Times New Roman" panose="02020603050405020304" pitchFamily="18" charset="0"/>
              </a:rPr>
              <a:t>¨</a:t>
            </a:r>
            <a:r>
              <a:rPr kumimoji="0" lang="en-US" altLang="en-US" sz="8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r>
              <a:rPr kumimoji="0" lang="en-US"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Calibri" panose="020F0502020204030204" pitchFamily="34" charset="0"/>
              </a:rPr>
              <a:t> </a:t>
            </a: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Other reasons (n=  )</a:t>
            </a: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18"/>
          <p:cNvSpPr>
            <a:spLocks noChangeArrowheads="1"/>
          </p:cNvSpPr>
          <p:nvPr/>
        </p:nvSpPr>
        <p:spPr bwMode="auto">
          <a:xfrm>
            <a:off x="1212850" y="5422900"/>
            <a:ext cx="2843213" cy="742950"/>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Analysed  (n=  )</a:t>
            </a:r>
            <a:b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en-CA" altLang="en-US" sz="800" b="0" i="0" u="none" strike="noStrike" cap="none" normalizeH="0" baseline="0" dirty="0">
                <a:ln>
                  <a:noFill/>
                </a:ln>
                <a:solidFill>
                  <a:schemeClr val="tx1"/>
                </a:solidFill>
                <a:effectLst/>
                <a:latin typeface="Symbol" panose="05050102010706020507" pitchFamily="18" charset="2"/>
                <a:ea typeface="Calibri" panose="020F0502020204030204" pitchFamily="34" charset="0"/>
                <a:cs typeface="Times New Roman" panose="02020603050405020304" pitchFamily="18" charset="0"/>
              </a:rPr>
              <a:t>¨</a:t>
            </a:r>
            <a:r>
              <a:rPr kumimoji="0" lang="en-US"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Excluded from analysis (give reasons) (n=  )</a:t>
            </a: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14"/>
          <p:cNvSpPr>
            <a:spLocks noChangeArrowheads="1"/>
          </p:cNvSpPr>
          <p:nvPr/>
        </p:nvSpPr>
        <p:spPr bwMode="auto">
          <a:xfrm>
            <a:off x="1212850" y="4219575"/>
            <a:ext cx="2847975" cy="742950"/>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Lost to follow-up (give reasons) (n=  )</a:t>
            </a: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Discontinued intervention (give reasons) (n=  )</a:t>
            </a: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9"/>
          <p:cNvSpPr>
            <a:spLocks noChangeArrowheads="1"/>
          </p:cNvSpPr>
          <p:nvPr/>
        </p:nvSpPr>
        <p:spPr bwMode="auto">
          <a:xfrm>
            <a:off x="1212850" y="2755900"/>
            <a:ext cx="2847975" cy="971550"/>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Allocated to intervention (n=  )</a:t>
            </a: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800" b="0" i="0" u="none" strike="noStrike" cap="none" normalizeH="0" baseline="0" dirty="0">
                <a:ln>
                  <a:noFill/>
                </a:ln>
                <a:solidFill>
                  <a:schemeClr val="tx1"/>
                </a:solidFill>
                <a:effectLst/>
                <a:latin typeface="Symbol" panose="05050102010706020507" pitchFamily="18" charset="2"/>
                <a:ea typeface="Calibri" panose="020F0502020204030204" pitchFamily="34" charset="0"/>
                <a:cs typeface="Times New Roman" panose="02020603050405020304" pitchFamily="18" charset="0"/>
              </a:rPr>
              <a:t>¨</a:t>
            </a:r>
            <a:r>
              <a:rPr kumimoji="0" lang="en-US"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Received allocated intervention (n=  )</a:t>
            </a: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800" b="0" i="0" u="none" strike="noStrike" cap="none" normalizeH="0" baseline="0" dirty="0">
                <a:ln>
                  <a:noFill/>
                </a:ln>
                <a:solidFill>
                  <a:schemeClr val="tx1"/>
                </a:solidFill>
                <a:effectLst/>
                <a:latin typeface="Symbol" panose="05050102010706020507" pitchFamily="18" charset="2"/>
                <a:ea typeface="Calibri" panose="020F0502020204030204" pitchFamily="34" charset="0"/>
                <a:cs typeface="Times New Roman" panose="02020603050405020304" pitchFamily="18" charset="0"/>
              </a:rPr>
              <a:t>¨</a:t>
            </a:r>
            <a:r>
              <a:rPr kumimoji="0" lang="en-US"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Did not receive allocated intervention (give reasons) (n=  )</a:t>
            </a: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7" name="Rectangle 15"/>
          <p:cNvSpPr>
            <a:spLocks noChangeArrowheads="1"/>
          </p:cNvSpPr>
          <p:nvPr/>
        </p:nvSpPr>
        <p:spPr bwMode="auto">
          <a:xfrm>
            <a:off x="5200650" y="4219575"/>
            <a:ext cx="2843213" cy="742950"/>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Lost to follow-up (give reasons) (n=  )</a:t>
            </a: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Discontinued intervention (give reasons) (n=  )</a:t>
            </a: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8" name="Rectangle 6"/>
          <p:cNvSpPr>
            <a:spLocks noChangeArrowheads="1"/>
          </p:cNvSpPr>
          <p:nvPr/>
        </p:nvSpPr>
        <p:spPr bwMode="auto">
          <a:xfrm>
            <a:off x="5200650" y="2771775"/>
            <a:ext cx="2843213" cy="971550"/>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Allocated to intervention (n=  )</a:t>
            </a: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800" b="0" i="0" u="none" strike="noStrike" cap="none" normalizeH="0" baseline="0" dirty="0">
                <a:ln>
                  <a:noFill/>
                </a:ln>
                <a:solidFill>
                  <a:schemeClr val="tx1"/>
                </a:solidFill>
                <a:effectLst/>
                <a:latin typeface="Symbol" panose="05050102010706020507" pitchFamily="18" charset="2"/>
                <a:ea typeface="Calibri" panose="020F0502020204030204" pitchFamily="34" charset="0"/>
                <a:cs typeface="Times New Roman" panose="02020603050405020304" pitchFamily="18" charset="0"/>
              </a:rPr>
              <a:t>¨</a:t>
            </a:r>
            <a:r>
              <a:rPr kumimoji="0" lang="en-US"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Received allocated intervention (n=  )</a:t>
            </a: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800" b="0" i="0" u="none" strike="noStrike" cap="none" normalizeH="0" baseline="0" dirty="0">
                <a:ln>
                  <a:noFill/>
                </a:ln>
                <a:solidFill>
                  <a:schemeClr val="tx1"/>
                </a:solidFill>
                <a:effectLst/>
                <a:latin typeface="Symbol" panose="05050102010706020507" pitchFamily="18" charset="2"/>
                <a:ea typeface="Calibri" panose="020F0502020204030204" pitchFamily="34" charset="0"/>
                <a:cs typeface="Times New Roman" panose="02020603050405020304" pitchFamily="18" charset="0"/>
              </a:rPr>
              <a:t>¨</a:t>
            </a:r>
            <a:r>
              <a:rPr kumimoji="0" lang="en-US"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Did not receive allocated intervention (give reasons) (n=  )</a:t>
            </a: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9" name="Rectangle 16"/>
          <p:cNvSpPr>
            <a:spLocks noChangeArrowheads="1"/>
          </p:cNvSpPr>
          <p:nvPr/>
        </p:nvSpPr>
        <p:spPr bwMode="auto">
          <a:xfrm>
            <a:off x="5200650" y="5422900"/>
            <a:ext cx="2843213" cy="742950"/>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Analysed  (n=  )</a:t>
            </a:r>
            <a:b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en-CA" altLang="en-US" sz="800" b="0" i="0" u="none" strike="noStrike" cap="none" normalizeH="0" baseline="0" dirty="0">
                <a:ln>
                  <a:noFill/>
                </a:ln>
                <a:solidFill>
                  <a:schemeClr val="tx1"/>
                </a:solidFill>
                <a:effectLst/>
                <a:latin typeface="Symbol" panose="05050102010706020507" pitchFamily="18" charset="2"/>
                <a:ea typeface="Calibri" panose="020F0502020204030204" pitchFamily="34" charset="0"/>
                <a:cs typeface="Times New Roman" panose="02020603050405020304" pitchFamily="18" charset="0"/>
              </a:rPr>
              <a:t>¨</a:t>
            </a:r>
            <a:r>
              <a:rPr kumimoji="0" lang="en-US" altLang="en-US" sz="11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Excluded from analysis (give reasons) (n=  )</a:t>
            </a: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IE" altLang="en-US" sz="1800" b="0" i="0" u="none" strike="noStrike" cap="none" normalizeH="0" baseline="0" dirty="0">
              <a:ln>
                <a:noFill/>
              </a:ln>
              <a:solidFill>
                <a:schemeClr val="tx1"/>
              </a:solidFill>
              <a:effectLst/>
              <a:latin typeface="Arial" panose="020B0604020202020204" pitchFamily="34" charset="0"/>
            </a:endParaRPr>
          </a:p>
        </p:txBody>
      </p:sp>
      <p:sp>
        <p:nvSpPr>
          <p:cNvPr id="10" name="AutoShape 8"/>
          <p:cNvSpPr>
            <a:spLocks noChangeArrowheads="1"/>
          </p:cNvSpPr>
          <p:nvPr/>
        </p:nvSpPr>
        <p:spPr bwMode="auto">
          <a:xfrm>
            <a:off x="3832225" y="2584450"/>
            <a:ext cx="1433513" cy="293688"/>
          </a:xfrm>
          <a:prstGeom prst="roundRect">
            <a:avLst>
              <a:gd name="adj" fmla="val 16667"/>
            </a:avLst>
          </a:prstGeom>
          <a:solidFill>
            <a:srgbClr val="A9C7FD"/>
          </a:solidFill>
          <a:ln w="9525">
            <a:solidFill>
              <a:srgbClr val="000000"/>
            </a:solidFill>
            <a:round/>
            <a:headEnd/>
            <a:tailEnd/>
          </a:ln>
        </p:spPr>
        <p:txBody>
          <a:bodyPr vert="horz" wrap="square" lIns="45720" tIns="45720" rIns="4572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4F81BD"/>
                </a:solidFill>
                <a:effectLst/>
                <a:latin typeface="Candara" panose="020E0502030303020204" pitchFamily="34" charset="0"/>
                <a:ea typeface="Times New Roman" panose="02020603050405020304" pitchFamily="18" charset="0"/>
              </a:rPr>
              <a:t>Allocation</a:t>
            </a:r>
            <a:endParaRPr kumimoji="0" lang="en-US" altLang="en-US" sz="1300" b="1" i="0" u="none" strike="noStrike" cap="none" normalizeH="0" baseline="0" dirty="0">
              <a:ln>
                <a:noFill/>
              </a:ln>
              <a:solidFill>
                <a:srgbClr val="4F81BD"/>
              </a:solidFill>
              <a:effectLst/>
              <a:latin typeface="Cambria" panose="02040503050406030204" pitchFamily="18"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AutoShape 17"/>
          <p:cNvSpPr>
            <a:spLocks noChangeArrowheads="1"/>
          </p:cNvSpPr>
          <p:nvPr/>
        </p:nvSpPr>
        <p:spPr bwMode="auto">
          <a:xfrm>
            <a:off x="3925888" y="5178425"/>
            <a:ext cx="1427162" cy="296863"/>
          </a:xfrm>
          <a:prstGeom prst="roundRect">
            <a:avLst>
              <a:gd name="adj" fmla="val 16667"/>
            </a:avLst>
          </a:prstGeom>
          <a:solidFill>
            <a:srgbClr val="A9C7FD"/>
          </a:solidFill>
          <a:ln w="9525">
            <a:solidFill>
              <a:srgbClr val="000000"/>
            </a:solidFill>
            <a:round/>
            <a:headEnd/>
            <a:tailEnd/>
          </a:ln>
        </p:spPr>
        <p:txBody>
          <a:bodyPr vert="horz" wrap="square" lIns="45720" tIns="45720" rIns="4572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4F81BD"/>
                </a:solidFill>
                <a:effectLst/>
                <a:latin typeface="Candara" panose="020E0502030303020204" pitchFamily="34" charset="0"/>
                <a:ea typeface="Times New Roman" panose="02020603050405020304" pitchFamily="18" charset="0"/>
              </a:rPr>
              <a:t>Analysis</a:t>
            </a:r>
            <a:endParaRPr kumimoji="0" lang="en-US" altLang="en-US" sz="1300" b="1" i="0" u="none" strike="noStrike" cap="none" normalizeH="0" baseline="0" dirty="0">
              <a:ln>
                <a:noFill/>
              </a:ln>
              <a:solidFill>
                <a:srgbClr val="4F81BD"/>
              </a:solidFill>
              <a:effectLst/>
              <a:latin typeface="Cambria" panose="02040503050406030204" pitchFamily="18"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AutoShape 21"/>
          <p:cNvSpPr>
            <a:spLocks noChangeArrowheads="1"/>
          </p:cNvSpPr>
          <p:nvPr/>
        </p:nvSpPr>
        <p:spPr bwMode="auto">
          <a:xfrm>
            <a:off x="3868569" y="3966620"/>
            <a:ext cx="1444625" cy="312737"/>
          </a:xfrm>
          <a:prstGeom prst="roundRect">
            <a:avLst>
              <a:gd name="adj" fmla="val 16667"/>
            </a:avLst>
          </a:prstGeom>
          <a:solidFill>
            <a:srgbClr val="A9C7FD"/>
          </a:solidFill>
          <a:ln w="9525">
            <a:solidFill>
              <a:srgbClr val="000000"/>
            </a:solidFill>
            <a:round/>
            <a:headEnd/>
            <a:tailEnd/>
          </a:ln>
        </p:spPr>
        <p:txBody>
          <a:bodyPr vert="horz" wrap="square" lIns="45720" tIns="45720" rIns="4572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4F81BD"/>
                </a:solidFill>
                <a:effectLst/>
                <a:latin typeface="Candara" panose="020E0502030303020204" pitchFamily="34" charset="0"/>
                <a:ea typeface="Times New Roman" panose="02020603050405020304" pitchFamily="18" charset="0"/>
              </a:rPr>
              <a:t>Follow-Up</a:t>
            </a:r>
            <a:endParaRPr kumimoji="0" lang="en-US" altLang="en-US" sz="1300" b="1" i="0" u="none" strike="noStrike" cap="none" normalizeH="0" baseline="0" dirty="0">
              <a:ln>
                <a:noFill/>
              </a:ln>
              <a:solidFill>
                <a:srgbClr val="4F81BD"/>
              </a:solidFill>
              <a:effectLst/>
              <a:latin typeface="Cambria" panose="02040503050406030204" pitchFamily="18"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 name="AutoShape 10"/>
          <p:cNvSpPr>
            <a:spLocks noChangeShapeType="1"/>
          </p:cNvSpPr>
          <p:nvPr/>
        </p:nvSpPr>
        <p:spPr bwMode="auto">
          <a:xfrm>
            <a:off x="2652713" y="3727450"/>
            <a:ext cx="0" cy="492125"/>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CCCCCC"/>
                  </a:outerShdw>
                </a:effectLst>
              </a14:hiddenEffects>
            </a:ext>
          </a:extLst>
        </p:spPr>
        <p:txBody>
          <a:bodyPr vert="horz" wrap="square" lIns="91440" tIns="45720" rIns="91440" bIns="45720" numCol="1" anchor="t" anchorCtr="0" compatLnSpc="1">
            <a:prstTxWarp prst="textNoShape">
              <a:avLst/>
            </a:prstTxWarp>
          </a:bodyPr>
          <a:lstStyle/>
          <a:p>
            <a:endParaRPr lang="en-IE" dirty="0"/>
          </a:p>
        </p:txBody>
      </p:sp>
      <p:sp>
        <p:nvSpPr>
          <p:cNvPr id="14" name="AutoShape 13"/>
          <p:cNvSpPr>
            <a:spLocks noChangeShapeType="1"/>
          </p:cNvSpPr>
          <p:nvPr/>
        </p:nvSpPr>
        <p:spPr bwMode="auto">
          <a:xfrm>
            <a:off x="6619875" y="3743325"/>
            <a:ext cx="0" cy="476250"/>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CCCCCC"/>
                  </a:outerShdw>
                </a:effectLst>
              </a14:hiddenEffects>
            </a:ext>
          </a:extLst>
        </p:spPr>
        <p:txBody>
          <a:bodyPr vert="horz" wrap="square" lIns="91440" tIns="45720" rIns="91440" bIns="45720" numCol="1" anchor="t" anchorCtr="0" compatLnSpc="1">
            <a:prstTxWarp prst="textNoShape">
              <a:avLst/>
            </a:prstTxWarp>
          </a:bodyPr>
          <a:lstStyle/>
          <a:p>
            <a:endParaRPr lang="en-IE" dirty="0"/>
          </a:p>
        </p:txBody>
      </p:sp>
      <p:sp>
        <p:nvSpPr>
          <p:cNvPr id="15" name="AutoShape 19"/>
          <p:cNvSpPr>
            <a:spLocks noChangeShapeType="1"/>
          </p:cNvSpPr>
          <p:nvPr/>
        </p:nvSpPr>
        <p:spPr bwMode="auto">
          <a:xfrm>
            <a:off x="2709863" y="4962525"/>
            <a:ext cx="0" cy="460375"/>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CCCCCC"/>
                  </a:outerShdw>
                </a:effectLst>
              </a14:hiddenEffects>
            </a:ext>
          </a:extLst>
        </p:spPr>
        <p:txBody>
          <a:bodyPr vert="horz" wrap="square" lIns="91440" tIns="45720" rIns="91440" bIns="45720" numCol="1" anchor="t" anchorCtr="0" compatLnSpc="1">
            <a:prstTxWarp prst="textNoShape">
              <a:avLst/>
            </a:prstTxWarp>
          </a:bodyPr>
          <a:lstStyle/>
          <a:p>
            <a:endParaRPr lang="en-IE" dirty="0"/>
          </a:p>
        </p:txBody>
      </p:sp>
      <p:sp>
        <p:nvSpPr>
          <p:cNvPr id="16" name="AutoShape 20"/>
          <p:cNvSpPr>
            <a:spLocks noChangeShapeType="1"/>
          </p:cNvSpPr>
          <p:nvPr/>
        </p:nvSpPr>
        <p:spPr bwMode="auto">
          <a:xfrm>
            <a:off x="6619875" y="4962525"/>
            <a:ext cx="0" cy="460375"/>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CCCCCC"/>
                  </a:outerShdw>
                </a:effectLst>
              </a14:hiddenEffects>
            </a:ext>
          </a:extLst>
        </p:spPr>
        <p:txBody>
          <a:bodyPr vert="horz" wrap="square" lIns="91440" tIns="45720" rIns="91440" bIns="45720" numCol="1" anchor="t" anchorCtr="0" compatLnSpc="1">
            <a:prstTxWarp prst="textNoShape">
              <a:avLst/>
            </a:prstTxWarp>
          </a:bodyPr>
          <a:lstStyle/>
          <a:p>
            <a:endParaRPr lang="en-IE" dirty="0"/>
          </a:p>
        </p:txBody>
      </p:sp>
      <p:sp>
        <p:nvSpPr>
          <p:cNvPr id="17" name="AutoShape 11"/>
          <p:cNvSpPr>
            <a:spLocks noChangeShapeType="1"/>
          </p:cNvSpPr>
          <p:nvPr/>
        </p:nvSpPr>
        <p:spPr bwMode="auto">
          <a:xfrm rot="10800000" flipV="1">
            <a:off x="2652713" y="2355850"/>
            <a:ext cx="2332037" cy="400050"/>
          </a:xfrm>
          <a:prstGeom prst="bentConnector2">
            <a:avLst/>
          </a:prstGeom>
          <a:noFill/>
          <a:ln w="9525">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CCCCCC"/>
                  </a:outerShdw>
                </a:effectLst>
              </a14:hiddenEffects>
            </a:ext>
          </a:extLst>
        </p:spPr>
        <p:txBody>
          <a:bodyPr vert="horz" wrap="square" lIns="91440" tIns="45720" rIns="91440" bIns="45720" numCol="1" anchor="t" anchorCtr="0" compatLnSpc="1">
            <a:prstTxWarp prst="textNoShape">
              <a:avLst/>
            </a:prstTxWarp>
          </a:bodyPr>
          <a:lstStyle/>
          <a:p>
            <a:endParaRPr lang="en-IE" dirty="0"/>
          </a:p>
        </p:txBody>
      </p:sp>
      <p:sp>
        <p:nvSpPr>
          <p:cNvPr id="18" name="AutoShape 1"/>
          <p:cNvSpPr>
            <a:spLocks noChangeShapeType="1"/>
          </p:cNvSpPr>
          <p:nvPr/>
        </p:nvSpPr>
        <p:spPr bwMode="auto">
          <a:xfrm>
            <a:off x="4289425" y="2355850"/>
            <a:ext cx="2332038" cy="400050"/>
          </a:xfrm>
          <a:prstGeom prst="bentConnector2">
            <a:avLst/>
          </a:prstGeom>
          <a:noFill/>
          <a:ln w="9525">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CCCCCC"/>
                  </a:outerShdw>
                </a:effectLst>
              </a14:hiddenEffects>
            </a:ext>
          </a:extLst>
        </p:spPr>
        <p:txBody>
          <a:bodyPr vert="horz" wrap="square" lIns="91440" tIns="45720" rIns="91440" bIns="45720" numCol="1" anchor="t" anchorCtr="0" compatLnSpc="1">
            <a:prstTxWarp prst="textNoShape">
              <a:avLst/>
            </a:prstTxWarp>
          </a:bodyPr>
          <a:lstStyle/>
          <a:p>
            <a:endParaRPr lang="en-IE" dirty="0"/>
          </a:p>
        </p:txBody>
      </p:sp>
      <p:sp>
        <p:nvSpPr>
          <p:cNvPr id="19" name="AutoShape 5"/>
          <p:cNvSpPr>
            <a:spLocks noChangeShapeType="1"/>
          </p:cNvSpPr>
          <p:nvPr/>
        </p:nvSpPr>
        <p:spPr bwMode="auto">
          <a:xfrm>
            <a:off x="4772025" y="625475"/>
            <a:ext cx="0" cy="1733550"/>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CCCCCC"/>
                  </a:outerShdw>
                </a:effectLst>
              </a14:hiddenEffects>
            </a:ext>
          </a:extLst>
        </p:spPr>
        <p:txBody>
          <a:bodyPr vert="horz" wrap="square" lIns="91440" tIns="45720" rIns="91440" bIns="45720" numCol="1" anchor="t" anchorCtr="0" compatLnSpc="1">
            <a:prstTxWarp prst="textNoShape">
              <a:avLst/>
            </a:prstTxWarp>
          </a:bodyPr>
          <a:lstStyle/>
          <a:p>
            <a:endParaRPr lang="en-IE" dirty="0"/>
          </a:p>
        </p:txBody>
      </p:sp>
      <p:sp>
        <p:nvSpPr>
          <p:cNvPr id="20" name="Rectangle 4"/>
          <p:cNvSpPr>
            <a:spLocks noChangeArrowheads="1"/>
          </p:cNvSpPr>
          <p:nvPr/>
        </p:nvSpPr>
        <p:spPr bwMode="auto">
          <a:xfrm>
            <a:off x="4000500" y="1770063"/>
            <a:ext cx="1611313" cy="342900"/>
          </a:xfrm>
          <a:prstGeom prst="rect">
            <a:avLst/>
          </a:prstGeom>
          <a:solidFill>
            <a:srgbClr val="FFFFFF"/>
          </a:solidFill>
          <a:ln w="9525">
            <a:solidFill>
              <a:srgbClr val="000000"/>
            </a:solidFill>
            <a:miter lim="800000"/>
            <a:headEnd/>
            <a:tailEnd/>
          </a:ln>
        </p:spPr>
        <p:txBody>
          <a:bodyPr vert="horz" wrap="square" lIns="91440" tIns="91440" rIns="91440" bIns="9144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Randomized (n=  )</a:t>
            </a: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21" name="AutoShape 7"/>
          <p:cNvSpPr>
            <a:spLocks noChangeShapeType="1"/>
          </p:cNvSpPr>
          <p:nvPr/>
        </p:nvSpPr>
        <p:spPr bwMode="auto">
          <a:xfrm>
            <a:off x="4772025" y="1200150"/>
            <a:ext cx="657225" cy="0"/>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CCCCCC"/>
                  </a:outerShdw>
                </a:effectLst>
              </a14:hiddenEffects>
            </a:ext>
          </a:extLst>
        </p:spPr>
        <p:txBody>
          <a:bodyPr vert="horz" wrap="square" lIns="91440" tIns="45720" rIns="91440" bIns="45720" numCol="1" anchor="t" anchorCtr="0" compatLnSpc="1">
            <a:prstTxWarp prst="textNoShape">
              <a:avLst/>
            </a:prstTxWarp>
          </a:bodyPr>
          <a:lstStyle/>
          <a:p>
            <a:endParaRPr lang="en-IE" dirty="0"/>
          </a:p>
        </p:txBody>
      </p:sp>
      <p:sp>
        <p:nvSpPr>
          <p:cNvPr id="22" name="AutoShape 12"/>
          <p:cNvSpPr>
            <a:spLocks noChangeArrowheads="1"/>
          </p:cNvSpPr>
          <p:nvPr/>
        </p:nvSpPr>
        <p:spPr bwMode="auto">
          <a:xfrm>
            <a:off x="1263984" y="422986"/>
            <a:ext cx="1547813" cy="323850"/>
          </a:xfrm>
          <a:prstGeom prst="roundRect">
            <a:avLst>
              <a:gd name="adj" fmla="val 16667"/>
            </a:avLst>
          </a:prstGeom>
          <a:solidFill>
            <a:srgbClr val="A9C7FD"/>
          </a:solidFill>
          <a:ln w="9525">
            <a:solidFill>
              <a:srgbClr val="000000"/>
            </a:solidFill>
            <a:round/>
            <a:headEnd/>
            <a:tailEnd/>
          </a:ln>
        </p:spPr>
        <p:txBody>
          <a:bodyPr vert="horz" wrap="square" lIns="45720" tIns="45720" rIns="4572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4F81BD"/>
                </a:solidFill>
                <a:effectLst/>
                <a:latin typeface="Candara" panose="020E0502030303020204" pitchFamily="34" charset="0"/>
                <a:ea typeface="Times New Roman" panose="02020603050405020304" pitchFamily="18" charset="0"/>
              </a:rPr>
              <a:t>Enrollment</a:t>
            </a:r>
            <a:endParaRPr kumimoji="0" lang="en-US" altLang="en-US" sz="1300" b="1" i="0" u="none" strike="noStrike" cap="none" normalizeH="0" baseline="0" dirty="0">
              <a:ln>
                <a:noFill/>
              </a:ln>
              <a:solidFill>
                <a:srgbClr val="4F81BD"/>
              </a:solidFill>
              <a:effectLst/>
              <a:latin typeface="Cambria" panose="02040503050406030204" pitchFamily="18"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3" name="Rectangle 2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dirty="0"/>
          </a:p>
        </p:txBody>
      </p:sp>
      <p:sp>
        <p:nvSpPr>
          <p:cNvPr id="24" name="Rectangle 24"/>
          <p:cNvSpPr>
            <a:spLocks noChangeArrowheads="1"/>
          </p:cNvSpPr>
          <p:nvPr/>
        </p:nvSpPr>
        <p:spPr bwMode="auto">
          <a:xfrm>
            <a:off x="0" y="457200"/>
            <a:ext cx="12192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dirty="0"/>
          </a:p>
        </p:txBody>
      </p:sp>
      <p:sp>
        <p:nvSpPr>
          <p:cNvPr id="25" name="Rectangle 29"/>
          <p:cNvSpPr>
            <a:spLocks noChangeArrowheads="1"/>
          </p:cNvSpPr>
          <p:nvPr/>
        </p:nvSpPr>
        <p:spPr bwMode="auto">
          <a:xfrm>
            <a:off x="9480550" y="732123"/>
            <a:ext cx="2733675"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rial" panose="020B0604020202020204" pitchFamily="34" charset="0"/>
              </a:rPr>
              <a:t>CONSORT 2010 Flow Diagram</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6" name="Rectangle 25"/>
          <p:cNvSpPr/>
          <p:nvPr/>
        </p:nvSpPr>
        <p:spPr>
          <a:xfrm>
            <a:off x="8606756" y="1530266"/>
            <a:ext cx="3554163" cy="646331"/>
          </a:xfrm>
          <a:prstGeom prst="rect">
            <a:avLst/>
          </a:prstGeom>
        </p:spPr>
        <p:txBody>
          <a:bodyPr wrap="square">
            <a:spAutoFit/>
          </a:bodyPr>
          <a:lstStyle/>
          <a:p>
            <a:pPr algn="ctr"/>
            <a:r>
              <a:rPr lang="en-IE" dirty="0">
                <a:hlinkClick r:id="rId4"/>
              </a:rPr>
              <a:t>Click here to download the flow diagram</a:t>
            </a:r>
            <a:endParaRPr lang="en-IE" dirty="0">
              <a:hlinkClick r:id="rId5"/>
            </a:endParaRPr>
          </a:p>
        </p:txBody>
      </p:sp>
    </p:spTree>
    <p:custDataLst>
      <p:tags r:id="rId1"/>
    </p:custDataLst>
    <p:extLst>
      <p:ext uri="{BB962C8B-B14F-4D97-AF65-F5344CB8AC3E}">
        <p14:creationId xmlns:p14="http://schemas.microsoft.com/office/powerpoint/2010/main" val="4244013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Consort-Logo-Graphic-30-12-07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427" y="536064"/>
            <a:ext cx="733926" cy="8592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Rectangle 8"/>
          <p:cNvSpPr/>
          <p:nvPr/>
        </p:nvSpPr>
        <p:spPr>
          <a:xfrm>
            <a:off x="1652336" y="536064"/>
            <a:ext cx="9031705" cy="646331"/>
          </a:xfrm>
          <a:prstGeom prst="rect">
            <a:avLst/>
          </a:prstGeom>
        </p:spPr>
        <p:txBody>
          <a:bodyPr wrap="square">
            <a:spAutoFit/>
          </a:bodyPr>
          <a:lstStyle/>
          <a:p>
            <a:r>
              <a:rPr lang="en-IE" b="1" dirty="0"/>
              <a:t>CONSORT 2010 checklist of information to include when reporting a randomised trial</a:t>
            </a:r>
          </a:p>
          <a:p>
            <a:pPr algn="ctr"/>
            <a:r>
              <a:rPr lang="en-IE" b="1" dirty="0">
                <a:hlinkClick r:id="rId4"/>
              </a:rPr>
              <a:t>Click here to download the checklist </a:t>
            </a:r>
            <a:endParaRPr lang="en-IE" b="1" dirty="0"/>
          </a:p>
        </p:txBody>
      </p:sp>
      <p:graphicFrame>
        <p:nvGraphicFramePr>
          <p:cNvPr id="12" name="Object 11"/>
          <p:cNvGraphicFramePr>
            <a:graphicFrameLocks noChangeAspect="1"/>
          </p:cNvGraphicFramePr>
          <p:nvPr>
            <p:extLst>
              <p:ext uri="{D42A27DB-BD31-4B8C-83A1-F6EECF244321}">
                <p14:modId xmlns:p14="http://schemas.microsoft.com/office/powerpoint/2010/main" val="3058355664"/>
              </p:ext>
            </p:extLst>
          </p:nvPr>
        </p:nvGraphicFramePr>
        <p:xfrm>
          <a:off x="1652336" y="1323832"/>
          <a:ext cx="8402996" cy="5238820"/>
        </p:xfrm>
        <a:graphic>
          <a:graphicData uri="http://schemas.openxmlformats.org/presentationml/2006/ole">
            <mc:AlternateContent xmlns:mc="http://schemas.openxmlformats.org/markup-compatibility/2006">
              <mc:Choice xmlns:v="urn:schemas-microsoft-com:vml" Requires="v">
                <p:oleObj name="Document" r:id="rId5" imgW="9858178" imgH="6381936" progId="Word.Document.12">
                  <p:embed/>
                </p:oleObj>
              </mc:Choice>
              <mc:Fallback>
                <p:oleObj name="Document" r:id="rId5" imgW="9858178" imgH="6381936" progId="Word.Document.12">
                  <p:embed/>
                  <p:pic>
                    <p:nvPicPr>
                      <p:cNvPr id="0" name=""/>
                      <p:cNvPicPr/>
                      <p:nvPr/>
                    </p:nvPicPr>
                    <p:blipFill>
                      <a:blip r:embed="rId6"/>
                      <a:stretch>
                        <a:fillRect/>
                      </a:stretch>
                    </p:blipFill>
                    <p:spPr>
                      <a:xfrm>
                        <a:off x="1652336" y="1323832"/>
                        <a:ext cx="8402996" cy="5238820"/>
                      </a:xfrm>
                      <a:prstGeom prst="rect">
                        <a:avLst/>
                      </a:prstGeom>
                    </p:spPr>
                  </p:pic>
                </p:oleObj>
              </mc:Fallback>
            </mc:AlternateContent>
          </a:graphicData>
        </a:graphic>
      </p:graphicFrame>
    </p:spTree>
    <p:custDataLst>
      <p:tags r:id="rId1"/>
    </p:custDataLst>
    <p:extLst>
      <p:ext uri="{BB962C8B-B14F-4D97-AF65-F5344CB8AC3E}">
        <p14:creationId xmlns:p14="http://schemas.microsoft.com/office/powerpoint/2010/main" val="280487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b="1" dirty="0">
                <a:solidFill>
                  <a:schemeClr val="accent1">
                    <a:lumMod val="75000"/>
                  </a:schemeClr>
                </a:solidFill>
              </a:rPr>
              <a:t>Registering RCT</a:t>
            </a:r>
            <a:br>
              <a:rPr lang="en-IE" dirty="0"/>
            </a:br>
            <a:r>
              <a:rPr lang="en-IE" sz="4900" dirty="0"/>
              <a:t>International Clinical Trials Registry Platform </a:t>
            </a:r>
          </a:p>
        </p:txBody>
      </p:sp>
      <p:sp>
        <p:nvSpPr>
          <p:cNvPr id="3" name="Content Placeholder 2"/>
          <p:cNvSpPr>
            <a:spLocks noGrp="1"/>
          </p:cNvSpPr>
          <p:nvPr>
            <p:ph idx="1"/>
          </p:nvPr>
        </p:nvSpPr>
        <p:spPr/>
        <p:txBody>
          <a:bodyPr>
            <a:normAutofit fontScale="92500" lnSpcReduction="10000"/>
          </a:bodyPr>
          <a:lstStyle/>
          <a:p>
            <a:r>
              <a:rPr lang="en-IE" sz="1800" i="1" dirty="0"/>
              <a:t>Trial registration: The registration of all interventional trials is a scientific, ethical and moral responsibility.</a:t>
            </a:r>
          </a:p>
          <a:p>
            <a:r>
              <a:rPr lang="en-IE" dirty="0"/>
              <a:t>The mission of the </a:t>
            </a:r>
            <a:r>
              <a:rPr lang="en-IE" dirty="0">
                <a:hlinkClick r:id="rId3"/>
              </a:rPr>
              <a:t>WHO ICTRP </a:t>
            </a:r>
            <a:r>
              <a:rPr lang="en-IE" dirty="0"/>
              <a:t>is to ensure that a complete view of research is accessible to all those involved in health care decision making. This will improve research transparency and will ultimately strengthen the validity and value of the scientific evidence base.</a:t>
            </a:r>
          </a:p>
          <a:p>
            <a:r>
              <a:rPr lang="en-IE" dirty="0"/>
              <a:t>WHO regards trial registration as the publication of an </a:t>
            </a:r>
            <a:r>
              <a:rPr lang="en-IE" dirty="0">
                <a:hlinkClick r:id="rId4"/>
              </a:rPr>
              <a:t>internationally-agreed set of information</a:t>
            </a:r>
            <a:r>
              <a:rPr lang="en-IE" dirty="0"/>
              <a:t> about the design, conduct and administration of clinical trials. These details are published on a publicly-accessible website managed by a registry conforming to </a:t>
            </a:r>
            <a:r>
              <a:rPr lang="en-IE" dirty="0">
                <a:hlinkClick r:id="rId5"/>
              </a:rPr>
              <a:t>WHO standards</a:t>
            </a:r>
            <a:r>
              <a:rPr lang="en-IE" dirty="0"/>
              <a:t>.</a:t>
            </a:r>
          </a:p>
          <a:p>
            <a:endParaRPr lang="en-IE" dirty="0"/>
          </a:p>
          <a:p>
            <a:r>
              <a:rPr lang="en-IE" b="1" dirty="0"/>
              <a:t>Where to register a trial?</a:t>
            </a:r>
          </a:p>
          <a:p>
            <a:r>
              <a:rPr lang="en-IE" dirty="0"/>
              <a:t>Details of RCTs should be submitted to any one of the </a:t>
            </a:r>
            <a:r>
              <a:rPr lang="en-IE" dirty="0">
                <a:hlinkClick r:id="rId6"/>
              </a:rPr>
              <a:t>Primary Registries in the WHO Registry Network</a:t>
            </a:r>
            <a:endParaRPr lang="en-IE" dirty="0"/>
          </a:p>
        </p:txBody>
      </p:sp>
      <p:pic>
        <p:nvPicPr>
          <p:cNvPr id="7170" name="Picture 2" descr="http://www.who.int/entity/ictrp/ICTRP_logo_200x200.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296525" y="4953000"/>
            <a:ext cx="1895475" cy="1905000"/>
          </a:xfrm>
          <a:prstGeom prst="rect">
            <a:avLst/>
          </a:prstGeom>
          <a:noFill/>
          <a:extLst>
            <a:ext uri="{909E8E84-426E-40dd-AFC4-6F175D3DCCD1}">
              <a14:hiddenFill xmlns:a14="http://schemas.microsoft.com/office/drawing/2010/main" xmlns="">
                <a:solidFill>
                  <a:srgbClr val="FFFFFF"/>
                </a:solidFill>
              </a14:hiddenFill>
            </a:ext>
          </a:extLst>
        </p:spPr>
      </p:pic>
    </p:spTree>
    <p:custDataLst>
      <p:tags r:id="rId1"/>
    </p:custDataLst>
    <p:extLst>
      <p:ext uri="{BB962C8B-B14F-4D97-AF65-F5344CB8AC3E}">
        <p14:creationId xmlns:p14="http://schemas.microsoft.com/office/powerpoint/2010/main" val="267255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803584"/>
            <a:ext cx="9720072" cy="1038868"/>
          </a:xfrm>
        </p:spPr>
        <p:txBody>
          <a:bodyPr>
            <a:normAutofit/>
          </a:bodyPr>
          <a:lstStyle/>
          <a:p>
            <a:r>
              <a:rPr lang="en-IE" b="1" dirty="0">
                <a:solidFill>
                  <a:schemeClr val="accent1">
                    <a:lumMod val="75000"/>
                  </a:schemeClr>
                </a:solidFill>
              </a:rPr>
              <a:t>Example</a:t>
            </a:r>
            <a:endParaRPr lang="en-IE" cap="none" dirty="0"/>
          </a:p>
        </p:txBody>
      </p:sp>
      <p:sp>
        <p:nvSpPr>
          <p:cNvPr id="12" name="Rectangle 11"/>
          <p:cNvSpPr/>
          <p:nvPr/>
        </p:nvSpPr>
        <p:spPr>
          <a:xfrm>
            <a:off x="5345647" y="2550734"/>
            <a:ext cx="4016421" cy="400110"/>
          </a:xfrm>
          <a:prstGeom prst="rect">
            <a:avLst/>
          </a:prstGeom>
        </p:spPr>
        <p:txBody>
          <a:bodyPr wrap="none">
            <a:spAutoFit/>
          </a:bodyPr>
          <a:lstStyle/>
          <a:p>
            <a:r>
              <a:rPr lang="en-IE" sz="2000" b="1" dirty="0">
                <a:hlinkClick r:id="rId3"/>
              </a:rPr>
              <a:t>Please click here to read this article </a:t>
            </a:r>
            <a:endParaRPr lang="en-IE" sz="2000" b="1" dirty="0"/>
          </a:p>
        </p:txBody>
      </p:sp>
      <p:sp>
        <p:nvSpPr>
          <p:cNvPr id="3" name="Rectangle 2"/>
          <p:cNvSpPr/>
          <p:nvPr/>
        </p:nvSpPr>
        <p:spPr>
          <a:xfrm>
            <a:off x="837892" y="1803891"/>
            <a:ext cx="9788449" cy="369332"/>
          </a:xfrm>
          <a:prstGeom prst="rect">
            <a:avLst/>
          </a:prstGeom>
        </p:spPr>
        <p:txBody>
          <a:bodyPr wrap="none">
            <a:spAutoFit/>
          </a:bodyPr>
          <a:lstStyle/>
          <a:p>
            <a:r>
              <a:rPr lang="en-IE" b="1" dirty="0">
                <a:solidFill>
                  <a:srgbClr val="FF0000"/>
                </a:solidFill>
              </a:rPr>
              <a:t>Click on the link to read the article. Read this article and use CONSORT checklist to verify its quality</a:t>
            </a:r>
          </a:p>
        </p:txBody>
      </p:sp>
      <p:pic>
        <p:nvPicPr>
          <p:cNvPr id="6" name="Picture 5">
            <a:extLst>
              <a:ext uri="{FF2B5EF4-FFF2-40B4-BE49-F238E27FC236}">
                <a16:creationId xmlns:a16="http://schemas.microsoft.com/office/drawing/2014/main" id="{4FD8A316-6BD4-E3D0-36CE-44A4B4505550}"/>
              </a:ext>
            </a:extLst>
          </p:cNvPr>
          <p:cNvPicPr>
            <a:picLocks noChangeAspect="1"/>
          </p:cNvPicPr>
          <p:nvPr/>
        </p:nvPicPr>
        <p:blipFill rotWithShape="1">
          <a:blip r:embed="rId4"/>
          <a:srcRect t="2399" r="2151"/>
          <a:stretch/>
        </p:blipFill>
        <p:spPr>
          <a:xfrm>
            <a:off x="159489" y="2842759"/>
            <a:ext cx="11929730" cy="3741415"/>
          </a:xfrm>
          <a:prstGeom prst="rect">
            <a:avLst/>
          </a:prstGeom>
        </p:spPr>
      </p:pic>
    </p:spTree>
    <p:custDataLst>
      <p:tags r:id="rId1"/>
    </p:custDataLst>
    <p:extLst>
      <p:ext uri="{BB962C8B-B14F-4D97-AF65-F5344CB8AC3E}">
        <p14:creationId xmlns:p14="http://schemas.microsoft.com/office/powerpoint/2010/main" val="3475098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40495738"/>
              </p:ext>
            </p:extLst>
          </p:nvPr>
        </p:nvGraphicFramePr>
        <p:xfrm>
          <a:off x="745959" y="1737626"/>
          <a:ext cx="10371221" cy="4942840"/>
        </p:xfrm>
        <a:graphic>
          <a:graphicData uri="http://schemas.openxmlformats.org/drawingml/2006/table">
            <a:tbl>
              <a:tblPr firstRow="1" bandRow="1">
                <a:tableStyleId>{5C22544A-7EE6-4342-B048-85BDC9FD1C3A}</a:tableStyleId>
              </a:tblPr>
              <a:tblGrid>
                <a:gridCol w="1754836">
                  <a:extLst>
                    <a:ext uri="{9D8B030D-6E8A-4147-A177-3AD203B41FA5}">
                      <a16:colId xmlns:a16="http://schemas.microsoft.com/office/drawing/2014/main" val="1917622785"/>
                    </a:ext>
                  </a:extLst>
                </a:gridCol>
                <a:gridCol w="8616385">
                  <a:extLst>
                    <a:ext uri="{9D8B030D-6E8A-4147-A177-3AD203B41FA5}">
                      <a16:colId xmlns:a16="http://schemas.microsoft.com/office/drawing/2014/main" val="2218773481"/>
                    </a:ext>
                  </a:extLst>
                </a:gridCol>
              </a:tblGrid>
              <a:tr h="370840">
                <a:tc>
                  <a:txBody>
                    <a:bodyPr/>
                    <a:lstStyle/>
                    <a:p>
                      <a:endParaRPr lang="en-IE" sz="1200" b="0" dirty="0"/>
                    </a:p>
                  </a:txBody>
                  <a:tcPr/>
                </a:tc>
                <a:tc>
                  <a:txBody>
                    <a:bodyPr/>
                    <a:lstStyle/>
                    <a:p>
                      <a:endParaRPr lang="en-IE" sz="1200" b="0" dirty="0"/>
                    </a:p>
                  </a:txBody>
                  <a:tcPr/>
                </a:tc>
                <a:extLst>
                  <a:ext uri="{0D108BD9-81ED-4DB2-BD59-A6C34878D82A}">
                    <a16:rowId xmlns:a16="http://schemas.microsoft.com/office/drawing/2014/main" val="1984752455"/>
                  </a:ext>
                </a:extLst>
              </a:tr>
              <a:tr h="370840">
                <a:tc>
                  <a:txBody>
                    <a:bodyPr/>
                    <a:lstStyle/>
                    <a:p>
                      <a:r>
                        <a:rPr lang="en-IE" sz="1200" b="0" i="0" kern="1200" dirty="0">
                          <a:solidFill>
                            <a:schemeClr val="dk1"/>
                          </a:solidFill>
                          <a:effectLst/>
                          <a:latin typeface="+mn-lt"/>
                          <a:ea typeface="+mn-ea"/>
                          <a:cs typeface="+mn-cs"/>
                        </a:rPr>
                        <a:t>Allocation concealment </a:t>
                      </a:r>
                      <a:endParaRPr lang="en-IE" sz="1200" b="0" dirty="0"/>
                    </a:p>
                  </a:txBody>
                  <a:tcPr/>
                </a:tc>
                <a:tc>
                  <a:txBody>
                    <a:bodyPr/>
                    <a:lstStyle/>
                    <a:p>
                      <a:r>
                        <a:rPr lang="en-IE" sz="1200" b="0" dirty="0"/>
                        <a:t>A technique used to prevent selection bias by concealing the allocation sequence from those assigning participants to intervention groups, until the moment of assignment. Allocation concealment prevents researchers from (unconsciously or otherwise) influencing which participants are assigned to a given intervention group.</a:t>
                      </a:r>
                    </a:p>
                  </a:txBody>
                  <a:tcPr/>
                </a:tc>
                <a:extLst>
                  <a:ext uri="{0D108BD9-81ED-4DB2-BD59-A6C34878D82A}">
                    <a16:rowId xmlns:a16="http://schemas.microsoft.com/office/drawing/2014/main" val="430563070"/>
                  </a:ext>
                </a:extLst>
              </a:tr>
              <a:tr h="370840">
                <a:tc>
                  <a:txBody>
                    <a:bodyPr/>
                    <a:lstStyle/>
                    <a:p>
                      <a:r>
                        <a:rPr lang="en-IE" sz="1200" b="0" i="0" kern="1200" dirty="0">
                          <a:solidFill>
                            <a:schemeClr val="dk1"/>
                          </a:solidFill>
                          <a:effectLst/>
                          <a:latin typeface="+mn-lt"/>
                          <a:ea typeface="+mn-ea"/>
                          <a:cs typeface="+mn-cs"/>
                        </a:rPr>
                        <a:t>Allocation ratio</a:t>
                      </a:r>
                      <a:endParaRPr lang="en-IE" sz="1200" b="0" dirty="0"/>
                    </a:p>
                  </a:txBody>
                  <a:tcPr/>
                </a:tc>
                <a:tc>
                  <a:txBody>
                    <a:bodyPr/>
                    <a:lstStyle/>
                    <a:p>
                      <a:r>
                        <a:rPr lang="en-IE" sz="1200" b="0" kern="1200" dirty="0">
                          <a:solidFill>
                            <a:schemeClr val="dk1"/>
                          </a:solidFill>
                          <a:latin typeface="+mn-lt"/>
                          <a:ea typeface="+mn-ea"/>
                          <a:cs typeface="+mn-cs"/>
                        </a:rPr>
                        <a:t>The ratio of intended numbers of participants in each of the comparison groups. For two group trials, the allocation ratio is usually 1:1, but unequal allocation (such as 1:2) is sometimes used.</a:t>
                      </a:r>
                    </a:p>
                  </a:txBody>
                  <a:tcPr/>
                </a:tc>
                <a:extLst>
                  <a:ext uri="{0D108BD9-81ED-4DB2-BD59-A6C34878D82A}">
                    <a16:rowId xmlns:a16="http://schemas.microsoft.com/office/drawing/2014/main" val="3657257410"/>
                  </a:ext>
                </a:extLst>
              </a:tr>
              <a:tr h="370840">
                <a:tc>
                  <a:txBody>
                    <a:bodyPr/>
                    <a:lstStyle/>
                    <a:p>
                      <a:r>
                        <a:rPr lang="en-IE" sz="1200" b="0" i="0" kern="1200" dirty="0">
                          <a:solidFill>
                            <a:schemeClr val="dk1"/>
                          </a:solidFill>
                          <a:effectLst/>
                          <a:latin typeface="+mn-lt"/>
                          <a:ea typeface="+mn-ea"/>
                          <a:cs typeface="+mn-cs"/>
                        </a:rPr>
                        <a:t>Allocation sequence </a:t>
                      </a:r>
                      <a:endParaRPr lang="en-IE" sz="1200" b="0" dirty="0"/>
                    </a:p>
                  </a:txBody>
                  <a:tcPr/>
                </a:tc>
                <a:tc>
                  <a:txBody>
                    <a:bodyPr/>
                    <a:lstStyle/>
                    <a:p>
                      <a:r>
                        <a:rPr lang="en-IE" sz="1200" b="0" kern="1200" dirty="0">
                          <a:solidFill>
                            <a:schemeClr val="dk1"/>
                          </a:solidFill>
                          <a:latin typeface="+mn-lt"/>
                          <a:ea typeface="+mn-ea"/>
                          <a:cs typeface="+mn-cs"/>
                        </a:rPr>
                        <a:t>A list of intervention groups, randomly ordered, used to assign sequentially enrolled participants to intervention groups. Also termed the "assignment schedule", "randomization schedule", or "randomization list".</a:t>
                      </a:r>
                    </a:p>
                  </a:txBody>
                  <a:tcPr/>
                </a:tc>
                <a:extLst>
                  <a:ext uri="{0D108BD9-81ED-4DB2-BD59-A6C34878D82A}">
                    <a16:rowId xmlns:a16="http://schemas.microsoft.com/office/drawing/2014/main" val="3024353697"/>
                  </a:ext>
                </a:extLst>
              </a:tr>
              <a:tr h="370840">
                <a:tc>
                  <a:txBody>
                    <a:bodyPr/>
                    <a:lstStyle/>
                    <a:p>
                      <a:r>
                        <a:rPr lang="en-IE" sz="1200" b="0" dirty="0"/>
                        <a:t>Blinding (masking) -</a:t>
                      </a:r>
                    </a:p>
                  </a:txBody>
                  <a:tcPr/>
                </a:tc>
                <a:tc>
                  <a:txBody>
                    <a:bodyPr/>
                    <a:lstStyle/>
                    <a:p>
                      <a:r>
                        <a:rPr lang="en-IE" sz="1200" b="0" dirty="0"/>
                        <a:t>The practice of keeping the trial participants, care providers, those collecting data, and sometimes even those analyzing data unaware of which intervention is being administered to which participant. Blinding is intended to prevent bias on the part of study personnel. The most common application is "double-blinding", in which participants, caregivers and those assessing outcome are blinded to intervention assignment. The term "masking" may be used instead of blinding.</a:t>
                      </a:r>
                    </a:p>
                  </a:txBody>
                  <a:tcPr/>
                </a:tc>
                <a:extLst>
                  <a:ext uri="{0D108BD9-81ED-4DB2-BD59-A6C34878D82A}">
                    <a16:rowId xmlns:a16="http://schemas.microsoft.com/office/drawing/2014/main" val="4151902133"/>
                  </a:ext>
                </a:extLst>
              </a:tr>
              <a:tr h="370840">
                <a:tc>
                  <a:txBody>
                    <a:bodyPr/>
                    <a:lstStyle/>
                    <a:p>
                      <a:r>
                        <a:rPr lang="en-IE" sz="1200" b="0" i="0" kern="1200" dirty="0">
                          <a:solidFill>
                            <a:schemeClr val="dk1"/>
                          </a:solidFill>
                          <a:effectLst/>
                          <a:latin typeface="+mn-lt"/>
                          <a:ea typeface="+mn-ea"/>
                          <a:cs typeface="+mn-cs"/>
                        </a:rPr>
                        <a:t>Enrollment </a:t>
                      </a:r>
                      <a:endParaRPr lang="en-IE" sz="1200" b="0" dirty="0"/>
                    </a:p>
                  </a:txBody>
                  <a:tcPr/>
                </a:tc>
                <a:tc>
                  <a:txBody>
                    <a:bodyPr/>
                    <a:lstStyle/>
                    <a:p>
                      <a:r>
                        <a:rPr lang="en-IE" sz="1200" b="0" i="0" kern="1200" dirty="0">
                          <a:solidFill>
                            <a:schemeClr val="dk1"/>
                          </a:solidFill>
                          <a:effectLst/>
                          <a:latin typeface="+mn-lt"/>
                          <a:ea typeface="+mn-ea"/>
                          <a:cs typeface="+mn-cs"/>
                        </a:rPr>
                        <a:t>The act of admitting a participant into a trial. Participants should be enrolled only after study personnel have confirmed that all the eligibility criteria have been met. Formal enrollment must occur before randomized assignment</a:t>
                      </a:r>
                      <a:endParaRPr lang="en-IE" sz="1200" b="0" dirty="0"/>
                    </a:p>
                  </a:txBody>
                  <a:tcPr/>
                </a:tc>
                <a:extLst>
                  <a:ext uri="{0D108BD9-81ED-4DB2-BD59-A6C34878D82A}">
                    <a16:rowId xmlns:a16="http://schemas.microsoft.com/office/drawing/2014/main" val="3280054869"/>
                  </a:ext>
                </a:extLst>
              </a:tr>
              <a:tr h="370840">
                <a:tc>
                  <a:txBody>
                    <a:bodyPr/>
                    <a:lstStyle/>
                    <a:p>
                      <a:r>
                        <a:rPr lang="en-IE" sz="1200" b="0" i="0" kern="1200" dirty="0">
                          <a:solidFill>
                            <a:schemeClr val="dk1"/>
                          </a:solidFill>
                          <a:effectLst/>
                          <a:latin typeface="+mn-lt"/>
                          <a:ea typeface="+mn-ea"/>
                          <a:cs typeface="+mn-cs"/>
                        </a:rPr>
                        <a:t>Follow-up </a:t>
                      </a:r>
                      <a:endParaRPr lang="en-IE" sz="1200" b="0" dirty="0"/>
                    </a:p>
                  </a:txBody>
                  <a:tcPr/>
                </a:tc>
                <a:tc>
                  <a:txBody>
                    <a:bodyPr/>
                    <a:lstStyle/>
                    <a:p>
                      <a:r>
                        <a:rPr lang="en-IE" sz="1200" b="0" i="0" kern="1200" dirty="0">
                          <a:solidFill>
                            <a:schemeClr val="dk1"/>
                          </a:solidFill>
                          <a:effectLst/>
                          <a:latin typeface="+mn-lt"/>
                          <a:ea typeface="+mn-ea"/>
                          <a:cs typeface="+mn-cs"/>
                        </a:rPr>
                        <a:t>A process of periodic contact with participants enrolled in the randomized trial for the purpose of administering the assigned intervention(s), modifying the course of intervention(s), observing the effects of the intervention(s), or for data collection.</a:t>
                      </a:r>
                      <a:endParaRPr lang="en-IE" sz="1200" b="0" dirty="0"/>
                    </a:p>
                  </a:txBody>
                  <a:tcPr/>
                </a:tc>
                <a:extLst>
                  <a:ext uri="{0D108BD9-81ED-4DB2-BD59-A6C34878D82A}">
                    <a16:rowId xmlns:a16="http://schemas.microsoft.com/office/drawing/2014/main" val="1234727353"/>
                  </a:ext>
                </a:extLst>
              </a:tr>
              <a:tr h="370840">
                <a:tc>
                  <a:txBody>
                    <a:bodyPr/>
                    <a:lstStyle/>
                    <a:p>
                      <a:r>
                        <a:rPr lang="en-IE" sz="1200" b="0" i="0" kern="1200" dirty="0">
                          <a:solidFill>
                            <a:schemeClr val="dk1"/>
                          </a:solidFill>
                          <a:effectLst/>
                          <a:latin typeface="+mn-lt"/>
                          <a:ea typeface="+mn-ea"/>
                          <a:cs typeface="+mn-cs"/>
                        </a:rPr>
                        <a:t>Generation of allocation sequence -</a:t>
                      </a:r>
                      <a:endParaRPr lang="en-IE" sz="1200" b="0" dirty="0"/>
                    </a:p>
                  </a:txBody>
                  <a:tcPr/>
                </a:tc>
                <a:tc>
                  <a:txBody>
                    <a:bodyPr/>
                    <a:lstStyle/>
                    <a:p>
                      <a:r>
                        <a:rPr lang="en-IE" sz="1200" b="0" i="0" kern="1200" dirty="0">
                          <a:solidFill>
                            <a:schemeClr val="dk1"/>
                          </a:solidFill>
                          <a:effectLst/>
                          <a:latin typeface="+mn-lt"/>
                          <a:ea typeface="+mn-ea"/>
                          <a:cs typeface="+mn-cs"/>
                        </a:rPr>
                        <a:t>The procedure used to obtain the (random) sequence for making intervention assignments, such as use of a table of random numbers or a computerized random-number generator. Options such as simple randomization, blocked randomization, and stratified randomization are part of the generation of the allocation sequence.</a:t>
                      </a:r>
                      <a:endParaRPr lang="en-IE" sz="1200" b="0" dirty="0"/>
                    </a:p>
                  </a:txBody>
                  <a:tcPr/>
                </a:tc>
                <a:extLst>
                  <a:ext uri="{0D108BD9-81ED-4DB2-BD59-A6C34878D82A}">
                    <a16:rowId xmlns:a16="http://schemas.microsoft.com/office/drawing/2014/main" val="1453539870"/>
                  </a:ext>
                </a:extLst>
              </a:tr>
              <a:tr h="370840">
                <a:tc>
                  <a:txBody>
                    <a:bodyPr/>
                    <a:lstStyle/>
                    <a:p>
                      <a:r>
                        <a:rPr lang="en-IE" sz="1200" b="0" i="0" kern="1200" dirty="0">
                          <a:solidFill>
                            <a:schemeClr val="dk1"/>
                          </a:solidFill>
                          <a:effectLst/>
                          <a:latin typeface="+mn-lt"/>
                          <a:ea typeface="+mn-ea"/>
                          <a:cs typeface="+mn-cs"/>
                        </a:rPr>
                        <a:t>Intention-to-treat analysis</a:t>
                      </a:r>
                    </a:p>
                  </a:txBody>
                  <a:tcPr/>
                </a:tc>
                <a:tc>
                  <a:txBody>
                    <a:bodyPr/>
                    <a:lstStyle/>
                    <a:p>
                      <a:r>
                        <a:rPr lang="en-IE" sz="1200" b="0" i="0" kern="1200" dirty="0">
                          <a:solidFill>
                            <a:schemeClr val="dk1"/>
                          </a:solidFill>
                          <a:effectLst/>
                          <a:latin typeface="+mn-lt"/>
                          <a:ea typeface="+mn-ea"/>
                          <a:cs typeface="+mn-cs"/>
                        </a:rPr>
                        <a:t>A strategy for analyzing data in which all participants are included in the group to which they were assigned, whether or not they completed the intervention given to the group. Intention-to-treat analysis prevents bias caused by the loss of participants, which may disrupt the baseline equivalence established by random assignment and which may reflect non-adherence to the protocol. </a:t>
                      </a:r>
                    </a:p>
                  </a:txBody>
                  <a:tcPr/>
                </a:tc>
                <a:extLst>
                  <a:ext uri="{0D108BD9-81ED-4DB2-BD59-A6C34878D82A}">
                    <a16:rowId xmlns:a16="http://schemas.microsoft.com/office/drawing/2014/main" val="1249544044"/>
                  </a:ext>
                </a:extLst>
              </a:tr>
            </a:tbl>
          </a:graphicData>
        </a:graphic>
      </p:graphicFrame>
      <p:sp>
        <p:nvSpPr>
          <p:cNvPr id="6" name="Title 1"/>
          <p:cNvSpPr>
            <a:spLocks noGrp="1"/>
          </p:cNvSpPr>
          <p:nvPr>
            <p:ph type="title"/>
          </p:nvPr>
        </p:nvSpPr>
        <p:spPr>
          <a:xfrm>
            <a:off x="1024128" y="585216"/>
            <a:ext cx="9720072" cy="1499616"/>
          </a:xfrm>
        </p:spPr>
        <p:txBody>
          <a:bodyPr/>
          <a:lstStyle/>
          <a:p>
            <a:r>
              <a:rPr lang="en-IE" dirty="0"/>
              <a:t>Glossary</a:t>
            </a:r>
          </a:p>
        </p:txBody>
      </p:sp>
    </p:spTree>
    <p:custDataLst>
      <p:tags r:id="rId1"/>
    </p:custDataLst>
    <p:extLst>
      <p:ext uri="{BB962C8B-B14F-4D97-AF65-F5344CB8AC3E}">
        <p14:creationId xmlns:p14="http://schemas.microsoft.com/office/powerpoint/2010/main" val="29824260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Glossary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40636646"/>
              </p:ext>
            </p:extLst>
          </p:nvPr>
        </p:nvGraphicFramePr>
        <p:xfrm>
          <a:off x="747210" y="1756611"/>
          <a:ext cx="10357937" cy="4399280"/>
        </p:xfrm>
        <a:graphic>
          <a:graphicData uri="http://schemas.openxmlformats.org/drawingml/2006/table">
            <a:tbl>
              <a:tblPr firstRow="1" bandRow="1">
                <a:tableStyleId>{5C22544A-7EE6-4342-B048-85BDC9FD1C3A}</a:tableStyleId>
              </a:tblPr>
              <a:tblGrid>
                <a:gridCol w="1857692">
                  <a:extLst>
                    <a:ext uri="{9D8B030D-6E8A-4147-A177-3AD203B41FA5}">
                      <a16:colId xmlns:a16="http://schemas.microsoft.com/office/drawing/2014/main" val="1647943367"/>
                    </a:ext>
                  </a:extLst>
                </a:gridCol>
                <a:gridCol w="8500245">
                  <a:extLst>
                    <a:ext uri="{9D8B030D-6E8A-4147-A177-3AD203B41FA5}">
                      <a16:colId xmlns:a16="http://schemas.microsoft.com/office/drawing/2014/main" val="3747288953"/>
                    </a:ext>
                  </a:extLst>
                </a:gridCol>
              </a:tblGrid>
              <a:tr h="370840">
                <a:tc>
                  <a:txBody>
                    <a:bodyPr/>
                    <a:lstStyle/>
                    <a:p>
                      <a:endParaRPr lang="en-IE" dirty="0"/>
                    </a:p>
                  </a:txBody>
                  <a:tcPr/>
                </a:tc>
                <a:tc>
                  <a:txBody>
                    <a:bodyPr/>
                    <a:lstStyle/>
                    <a:p>
                      <a:endParaRPr lang="en-IE" dirty="0"/>
                    </a:p>
                  </a:txBody>
                  <a:tcPr/>
                </a:tc>
                <a:extLst>
                  <a:ext uri="{0D108BD9-81ED-4DB2-BD59-A6C34878D82A}">
                    <a16:rowId xmlns:a16="http://schemas.microsoft.com/office/drawing/2014/main" val="359586213"/>
                  </a:ext>
                </a:extLst>
              </a:tr>
              <a:tr h="370840">
                <a:tc>
                  <a:txBody>
                    <a:bodyPr/>
                    <a:lstStyle/>
                    <a:p>
                      <a:r>
                        <a:rPr lang="en-IE" sz="1200" b="0" i="0" kern="1200" dirty="0">
                          <a:solidFill>
                            <a:schemeClr val="dk1"/>
                          </a:solidFill>
                          <a:effectLst/>
                          <a:latin typeface="+mn-lt"/>
                          <a:ea typeface="+mn-ea"/>
                          <a:cs typeface="+mn-cs"/>
                        </a:rPr>
                        <a:t>Outcome (primary and secondary) </a:t>
                      </a:r>
                    </a:p>
                  </a:txBody>
                  <a:tcPr/>
                </a:tc>
                <a:tc>
                  <a:txBody>
                    <a:bodyPr/>
                    <a:lstStyle/>
                    <a:p>
                      <a:r>
                        <a:rPr lang="en-IE" sz="1200" b="0" i="0" kern="1200" dirty="0">
                          <a:solidFill>
                            <a:schemeClr val="dk1"/>
                          </a:solidFill>
                          <a:effectLst/>
                          <a:latin typeface="+mn-lt"/>
                          <a:ea typeface="+mn-ea"/>
                          <a:cs typeface="+mn-cs"/>
                        </a:rPr>
                        <a:t>An outcome variable of interest in the trial (also called an end point). Differences between groups in the outcome variable(s) are believed to be the result of the differing interventions. The primary outcome is the outcome of greatest importance. Data on secondary outcomes are used to evaluate additional effects of the intervention. </a:t>
                      </a:r>
                    </a:p>
                  </a:txBody>
                  <a:tcPr/>
                </a:tc>
                <a:extLst>
                  <a:ext uri="{0D108BD9-81ED-4DB2-BD59-A6C34878D82A}">
                    <a16:rowId xmlns:a16="http://schemas.microsoft.com/office/drawing/2014/main" val="215625233"/>
                  </a:ext>
                </a:extLst>
              </a:tr>
              <a:tr h="370840">
                <a:tc>
                  <a:txBody>
                    <a:bodyPr/>
                    <a:lstStyle/>
                    <a:p>
                      <a:r>
                        <a:rPr lang="en-IE" sz="1200" b="0" i="0" kern="1200" dirty="0">
                          <a:solidFill>
                            <a:schemeClr val="dk1"/>
                          </a:solidFill>
                          <a:effectLst/>
                          <a:latin typeface="+mn-lt"/>
                          <a:ea typeface="+mn-ea"/>
                          <a:cs typeface="+mn-cs"/>
                        </a:rPr>
                        <a:t>Performance bias</a:t>
                      </a:r>
                    </a:p>
                  </a:txBody>
                  <a:tcPr/>
                </a:tc>
                <a:tc>
                  <a:txBody>
                    <a:bodyPr/>
                    <a:lstStyle/>
                    <a:p>
                      <a:r>
                        <a:rPr lang="en-IE" sz="1200" b="0" i="0" kern="1200" dirty="0">
                          <a:solidFill>
                            <a:schemeClr val="dk1"/>
                          </a:solidFill>
                          <a:effectLst/>
                          <a:latin typeface="+mn-lt"/>
                          <a:ea typeface="+mn-ea"/>
                          <a:cs typeface="+mn-cs"/>
                        </a:rPr>
                        <a:t>Systematic differences in the care provided to the participants in the comparison groups other than the intervention under investigation.</a:t>
                      </a:r>
                    </a:p>
                  </a:txBody>
                  <a:tcPr/>
                </a:tc>
                <a:extLst>
                  <a:ext uri="{0D108BD9-81ED-4DB2-BD59-A6C34878D82A}">
                    <a16:rowId xmlns:a16="http://schemas.microsoft.com/office/drawing/2014/main" val="997146174"/>
                  </a:ext>
                </a:extLst>
              </a:tr>
              <a:tr h="370840">
                <a:tc>
                  <a:txBody>
                    <a:bodyPr/>
                    <a:lstStyle/>
                    <a:p>
                      <a:r>
                        <a:rPr lang="en-IE" sz="1200" b="0" i="0" kern="1200" dirty="0">
                          <a:solidFill>
                            <a:schemeClr val="dk1"/>
                          </a:solidFill>
                          <a:effectLst/>
                          <a:latin typeface="+mn-lt"/>
                          <a:ea typeface="+mn-ea"/>
                          <a:cs typeface="+mn-cs"/>
                        </a:rPr>
                        <a:t>Permuted block design</a:t>
                      </a:r>
                    </a:p>
                  </a:txBody>
                  <a:tcPr/>
                </a:tc>
                <a:tc>
                  <a:txBody>
                    <a:bodyPr/>
                    <a:lstStyle/>
                    <a:p>
                      <a:r>
                        <a:rPr lang="en-IE" sz="1200" b="0" i="0" kern="1200" dirty="0">
                          <a:solidFill>
                            <a:schemeClr val="dk1"/>
                          </a:solidFill>
                          <a:effectLst/>
                          <a:latin typeface="+mn-lt"/>
                          <a:ea typeface="+mn-ea"/>
                          <a:cs typeface="+mn-cs"/>
                        </a:rPr>
                        <a:t>An approach to generating an allocation sequence in which the number of assignments to intervention groups satisfies a specified allocation ratio (such as 1:1 or 2:1) after every "block" of specified size. For example, a block of size 12 would contain 6 A and 6 B with a ratio of 1:1 or 8 A and 4 B with a ratio of 2:1. Generating the allocation sequence involves randomly selecting from all the permutations of assignments that meet the specified ratio. </a:t>
                      </a:r>
                    </a:p>
                  </a:txBody>
                  <a:tcPr/>
                </a:tc>
                <a:extLst>
                  <a:ext uri="{0D108BD9-81ED-4DB2-BD59-A6C34878D82A}">
                    <a16:rowId xmlns:a16="http://schemas.microsoft.com/office/drawing/2014/main" val="1036296192"/>
                  </a:ext>
                </a:extLst>
              </a:tr>
              <a:tr h="370840">
                <a:tc>
                  <a:txBody>
                    <a:bodyPr/>
                    <a:lstStyle/>
                    <a:p>
                      <a:r>
                        <a:rPr lang="en-IE" sz="1200" b="0" i="0" kern="1200" dirty="0">
                          <a:solidFill>
                            <a:schemeClr val="dk1"/>
                          </a:solidFill>
                          <a:effectLst/>
                          <a:latin typeface="+mn-lt"/>
                          <a:ea typeface="+mn-ea"/>
                          <a:cs typeface="+mn-cs"/>
                        </a:rPr>
                        <a:t>Prognostic variable </a:t>
                      </a:r>
                    </a:p>
                  </a:txBody>
                  <a:tcPr/>
                </a:tc>
                <a:tc>
                  <a:txBody>
                    <a:bodyPr/>
                    <a:lstStyle/>
                    <a:p>
                      <a:r>
                        <a:rPr lang="en-IE" sz="1200" b="0" i="0" kern="1200" dirty="0">
                          <a:solidFill>
                            <a:schemeClr val="dk1"/>
                          </a:solidFill>
                          <a:effectLst/>
                          <a:latin typeface="+mn-lt"/>
                          <a:ea typeface="+mn-ea"/>
                          <a:cs typeface="+mn-cs"/>
                        </a:rPr>
                        <a:t>A baseline variable that is prognostic in the absence of intervention Unrestricted, simple randomization can lead to chance baseline imbalance in prognostic variables, which can affect the results and weaken the trial's credibility. Stratification and minimization protect against such imbalances.</a:t>
                      </a:r>
                    </a:p>
                  </a:txBody>
                  <a:tcPr/>
                </a:tc>
                <a:extLst>
                  <a:ext uri="{0D108BD9-81ED-4DB2-BD59-A6C34878D82A}">
                    <a16:rowId xmlns:a16="http://schemas.microsoft.com/office/drawing/2014/main" val="3981312092"/>
                  </a:ext>
                </a:extLst>
              </a:tr>
              <a:tr h="370840">
                <a:tc>
                  <a:txBody>
                    <a:bodyPr/>
                    <a:lstStyle/>
                    <a:p>
                      <a:r>
                        <a:rPr lang="en-IE" sz="1200" b="0" i="0" kern="1200" dirty="0">
                          <a:solidFill>
                            <a:schemeClr val="dk1"/>
                          </a:solidFill>
                          <a:effectLst/>
                          <a:latin typeface="+mn-lt"/>
                          <a:ea typeface="+mn-ea"/>
                          <a:cs typeface="+mn-cs"/>
                        </a:rPr>
                        <a:t>Selection bias</a:t>
                      </a:r>
                    </a:p>
                  </a:txBody>
                  <a:tcPr/>
                </a:tc>
                <a:tc>
                  <a:txBody>
                    <a:bodyPr/>
                    <a:lstStyle/>
                    <a:p>
                      <a:r>
                        <a:rPr lang="en-IE" sz="1200" b="0" i="0" kern="1200" dirty="0">
                          <a:solidFill>
                            <a:schemeClr val="dk1"/>
                          </a:solidFill>
                          <a:effectLst/>
                          <a:latin typeface="+mn-lt"/>
                          <a:ea typeface="+mn-ea"/>
                          <a:cs typeface="+mn-cs"/>
                        </a:rPr>
                        <a:t>Systematic error in creating intervention groups, such that they differ with respect to prognosis. That is, the groups differ in measured or unmeasured baseline characteristics because of the way participants were selected or assigned. Also used to mean that the participants are not representative of the population of all possible participants.</a:t>
                      </a:r>
                    </a:p>
                  </a:txBody>
                  <a:tcPr/>
                </a:tc>
                <a:extLst>
                  <a:ext uri="{0D108BD9-81ED-4DB2-BD59-A6C34878D82A}">
                    <a16:rowId xmlns:a16="http://schemas.microsoft.com/office/drawing/2014/main" val="4215794918"/>
                  </a:ext>
                </a:extLst>
              </a:tr>
              <a:tr h="370840">
                <a:tc>
                  <a:txBody>
                    <a:bodyPr/>
                    <a:lstStyle/>
                    <a:p>
                      <a:r>
                        <a:rPr lang="en-IE" sz="1200" b="0" i="0" kern="1200" dirty="0">
                          <a:solidFill>
                            <a:schemeClr val="dk1"/>
                          </a:solidFill>
                          <a:effectLst/>
                          <a:latin typeface="+mn-lt"/>
                          <a:ea typeface="+mn-ea"/>
                          <a:cs typeface="+mn-cs"/>
                        </a:rPr>
                        <a:t>Loss to follow-up</a:t>
                      </a:r>
                    </a:p>
                  </a:txBody>
                  <a:tcPr/>
                </a:tc>
                <a:tc>
                  <a:txBody>
                    <a:bodyPr/>
                    <a:lstStyle/>
                    <a:p>
                      <a:r>
                        <a:rPr lang="en-IE" sz="1200" b="0" i="0" kern="1200" dirty="0">
                          <a:solidFill>
                            <a:schemeClr val="dk1"/>
                          </a:solidFill>
                          <a:effectLst/>
                          <a:latin typeface="+mn-lt"/>
                          <a:ea typeface="+mn-ea"/>
                          <a:cs typeface="+mn-cs"/>
                        </a:rPr>
                        <a:t>The circumstance that occurs when researchers lose contact with some participants and thus cannot complete planned data collection efforts. A common cause of missing data, especially in long-term studies. </a:t>
                      </a:r>
                    </a:p>
                  </a:txBody>
                  <a:tcPr/>
                </a:tc>
                <a:extLst>
                  <a:ext uri="{0D108BD9-81ED-4DB2-BD59-A6C34878D82A}">
                    <a16:rowId xmlns:a16="http://schemas.microsoft.com/office/drawing/2014/main" val="2329036378"/>
                  </a:ext>
                </a:extLst>
              </a:tr>
              <a:tr h="370840">
                <a:tc>
                  <a:txBody>
                    <a:bodyPr/>
                    <a:lstStyle/>
                    <a:p>
                      <a:r>
                        <a:rPr lang="en-IE" sz="1200" b="0" dirty="0"/>
                        <a:t>Bias </a:t>
                      </a:r>
                    </a:p>
                  </a:txBody>
                  <a:tcPr/>
                </a:tc>
                <a:tc>
                  <a:txBody>
                    <a:bodyPr/>
                    <a:lstStyle/>
                    <a:p>
                      <a:r>
                        <a:rPr lang="en-IE" sz="1200" b="0" dirty="0"/>
                        <a:t>Systematic distortion of the estimated intervention effect away from the "truth", caused by inadequacies in the design, conduct, or analysis of a trial. </a:t>
                      </a:r>
                    </a:p>
                  </a:txBody>
                  <a:tcPr/>
                </a:tc>
                <a:extLst>
                  <a:ext uri="{0D108BD9-81ED-4DB2-BD59-A6C34878D82A}">
                    <a16:rowId xmlns:a16="http://schemas.microsoft.com/office/drawing/2014/main" val="1641083904"/>
                  </a:ext>
                </a:extLst>
              </a:tr>
            </a:tbl>
          </a:graphicData>
        </a:graphic>
      </p:graphicFrame>
    </p:spTree>
    <p:custDataLst>
      <p:tags r:id="rId1"/>
    </p:custDataLst>
    <p:extLst>
      <p:ext uri="{BB962C8B-B14F-4D97-AF65-F5344CB8AC3E}">
        <p14:creationId xmlns:p14="http://schemas.microsoft.com/office/powerpoint/2010/main" val="11304515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Reading materials &amp; Useful Links</a:t>
            </a:r>
          </a:p>
        </p:txBody>
      </p:sp>
      <p:sp>
        <p:nvSpPr>
          <p:cNvPr id="3" name="Content Placeholder 2"/>
          <p:cNvSpPr>
            <a:spLocks noGrp="1"/>
          </p:cNvSpPr>
          <p:nvPr>
            <p:ph idx="1"/>
          </p:nvPr>
        </p:nvSpPr>
        <p:spPr>
          <a:xfrm>
            <a:off x="1024128" y="2286000"/>
            <a:ext cx="9720073" cy="4251278"/>
          </a:xfrm>
        </p:spPr>
        <p:txBody>
          <a:bodyPr>
            <a:normAutofit/>
          </a:bodyPr>
          <a:lstStyle/>
          <a:p>
            <a:r>
              <a:rPr lang="en-IE" b="1" dirty="0">
                <a:solidFill>
                  <a:schemeClr val="accent1">
                    <a:lumMod val="75000"/>
                  </a:schemeClr>
                </a:solidFill>
              </a:rPr>
              <a:t>CONSORT: </a:t>
            </a:r>
            <a:r>
              <a:rPr lang="en-IE" b="1" dirty="0">
                <a:solidFill>
                  <a:schemeClr val="accent1">
                    <a:lumMod val="75000"/>
                  </a:schemeClr>
                </a:solidFill>
                <a:hlinkClick r:id="rId3"/>
              </a:rPr>
              <a:t>https://www.equator-network.org/reporting-guidelines/consort/</a:t>
            </a:r>
            <a:r>
              <a:rPr lang="en-IE" b="1" dirty="0">
                <a:solidFill>
                  <a:schemeClr val="accent1">
                    <a:lumMod val="75000"/>
                  </a:schemeClr>
                </a:solidFill>
              </a:rPr>
              <a:t> </a:t>
            </a:r>
          </a:p>
          <a:p>
            <a:r>
              <a:rPr lang="en-IE" b="1" dirty="0">
                <a:solidFill>
                  <a:schemeClr val="accent1">
                    <a:lumMod val="75000"/>
                  </a:schemeClr>
                </a:solidFill>
              </a:rPr>
              <a:t>WHO ICTRP </a:t>
            </a:r>
            <a:r>
              <a:rPr lang="en-IE" b="1" dirty="0">
                <a:solidFill>
                  <a:schemeClr val="accent1">
                    <a:lumMod val="75000"/>
                  </a:schemeClr>
                </a:solidFill>
                <a:hlinkClick r:id="rId4"/>
              </a:rPr>
              <a:t>https://www.who.int/clinical-trials-registry-platform</a:t>
            </a:r>
            <a:r>
              <a:rPr lang="en-IE" b="1" dirty="0">
                <a:solidFill>
                  <a:schemeClr val="accent1">
                    <a:lumMod val="75000"/>
                  </a:schemeClr>
                </a:solidFill>
              </a:rPr>
              <a:t> </a:t>
            </a:r>
          </a:p>
          <a:p>
            <a:r>
              <a:rPr lang="en-IE" b="1" dirty="0">
                <a:solidFill>
                  <a:schemeClr val="accent1">
                    <a:lumMod val="75000"/>
                  </a:schemeClr>
                </a:solidFill>
              </a:rPr>
              <a:t>ClinicalTrials.gov</a:t>
            </a:r>
            <a:r>
              <a:rPr lang="en-IE" dirty="0"/>
              <a:t> </a:t>
            </a:r>
            <a:r>
              <a:rPr lang="en-IE" b="1" dirty="0">
                <a:hlinkClick r:id="rId5"/>
              </a:rPr>
              <a:t>https://www.clinicaltrials.gov/</a:t>
            </a:r>
            <a:r>
              <a:rPr lang="en-IE" b="1" dirty="0"/>
              <a:t> </a:t>
            </a:r>
          </a:p>
          <a:p>
            <a:r>
              <a:rPr lang="en-IE" b="1" dirty="0">
                <a:solidFill>
                  <a:schemeClr val="accent1">
                    <a:lumMod val="75000"/>
                  </a:schemeClr>
                </a:solidFill>
              </a:rPr>
              <a:t>Trials journal </a:t>
            </a:r>
            <a:r>
              <a:rPr lang="en-IE" b="1" dirty="0">
                <a:solidFill>
                  <a:schemeClr val="accent1">
                    <a:lumMod val="75000"/>
                  </a:schemeClr>
                </a:solidFill>
                <a:hlinkClick r:id="rId6"/>
              </a:rPr>
              <a:t>https://trialsjournal.biomedcentral.com/</a:t>
            </a:r>
            <a:endParaRPr lang="en-IE" b="1" dirty="0">
              <a:solidFill>
                <a:schemeClr val="accent1">
                  <a:lumMod val="75000"/>
                </a:schemeClr>
              </a:solidFill>
            </a:endParaRPr>
          </a:p>
          <a:p>
            <a:r>
              <a:rPr lang="en-IE" b="1" dirty="0">
                <a:solidFill>
                  <a:schemeClr val="accent1">
                    <a:lumMod val="75000"/>
                  </a:schemeClr>
                </a:solidFill>
              </a:rPr>
              <a:t>The SPIRIT Statement: </a:t>
            </a:r>
            <a:r>
              <a:rPr lang="en-IE" b="1" dirty="0">
                <a:solidFill>
                  <a:schemeClr val="accent1">
                    <a:lumMod val="75000"/>
                  </a:schemeClr>
                </a:solidFill>
                <a:hlinkClick r:id="rId7"/>
              </a:rPr>
              <a:t>https://www.spirit-statement.org/spirit-statement/</a:t>
            </a:r>
            <a:r>
              <a:rPr lang="en-IE" b="1" dirty="0">
                <a:solidFill>
                  <a:schemeClr val="accent1">
                    <a:lumMod val="75000"/>
                  </a:schemeClr>
                </a:solidFill>
              </a:rPr>
              <a:t> </a:t>
            </a:r>
          </a:p>
          <a:p>
            <a:pPr marL="0" indent="0">
              <a:buNone/>
            </a:pPr>
            <a:endParaRPr lang="en-IE" b="1" dirty="0">
              <a:solidFill>
                <a:schemeClr val="accent1">
                  <a:lumMod val="75000"/>
                </a:schemeClr>
              </a:solidFill>
            </a:endParaRPr>
          </a:p>
          <a:p>
            <a:r>
              <a:rPr lang="en-IE" b="1" dirty="0"/>
              <a:t>Get Certified in Clinical Research : </a:t>
            </a:r>
          </a:p>
          <a:p>
            <a:r>
              <a:rPr lang="en-IE" b="1" dirty="0">
                <a:solidFill>
                  <a:schemeClr val="accent1">
                    <a:lumMod val="75000"/>
                  </a:schemeClr>
                </a:solidFill>
              </a:rPr>
              <a:t>The Association of Clinical Research Professionals (ACRP)</a:t>
            </a:r>
          </a:p>
          <a:p>
            <a:r>
              <a:rPr lang="en-IE" b="1" dirty="0">
                <a:solidFill>
                  <a:schemeClr val="accent1">
                    <a:lumMod val="75000"/>
                  </a:schemeClr>
                </a:solidFill>
                <a:hlinkClick r:id="rId8"/>
              </a:rPr>
              <a:t>https://acrpnet.org/certification/</a:t>
            </a:r>
            <a:r>
              <a:rPr lang="en-IE" b="1" dirty="0">
                <a:solidFill>
                  <a:schemeClr val="accent1">
                    <a:lumMod val="75000"/>
                  </a:schemeClr>
                </a:solidFill>
              </a:rPr>
              <a:t> </a:t>
            </a:r>
          </a:p>
        </p:txBody>
      </p:sp>
    </p:spTree>
    <p:custDataLst>
      <p:tags r:id="rId1"/>
    </p:custDataLst>
    <p:extLst>
      <p:ext uri="{BB962C8B-B14F-4D97-AF65-F5344CB8AC3E}">
        <p14:creationId xmlns:p14="http://schemas.microsoft.com/office/powerpoint/2010/main" val="2232193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Learning outcomes</a:t>
            </a:r>
          </a:p>
        </p:txBody>
      </p:sp>
      <p:sp>
        <p:nvSpPr>
          <p:cNvPr id="3" name="Content Placeholder 2"/>
          <p:cNvSpPr>
            <a:spLocks noGrp="1"/>
          </p:cNvSpPr>
          <p:nvPr>
            <p:ph idx="1"/>
          </p:nvPr>
        </p:nvSpPr>
        <p:spPr/>
        <p:txBody>
          <a:bodyPr/>
          <a:lstStyle/>
          <a:p>
            <a:r>
              <a:rPr lang="en-IE" b="1" dirty="0"/>
              <a:t>By the end of the presentation you should be able to:</a:t>
            </a:r>
          </a:p>
          <a:p>
            <a:pPr marL="457200" indent="-457200">
              <a:buFont typeface="+mj-lt"/>
              <a:buAutoNum type="arabicPeriod"/>
            </a:pPr>
            <a:r>
              <a:rPr lang="en-IE" dirty="0"/>
              <a:t>Define randomized control trails, their types, advantages and disadvantages</a:t>
            </a:r>
          </a:p>
          <a:p>
            <a:pPr marL="457200" indent="-457200">
              <a:buFont typeface="+mj-lt"/>
              <a:buAutoNum type="arabicPeriod"/>
            </a:pPr>
            <a:r>
              <a:rPr lang="en-IE" dirty="0"/>
              <a:t>Describe the steps involved in randomization process, blinding, and quality control</a:t>
            </a:r>
          </a:p>
          <a:p>
            <a:pPr marL="457200" indent="-457200">
              <a:buFont typeface="+mj-lt"/>
              <a:buAutoNum type="arabicPeriod"/>
            </a:pPr>
            <a:r>
              <a:rPr lang="en-IE" dirty="0"/>
              <a:t>Discuss methods used to reduce bias in RCT</a:t>
            </a:r>
          </a:p>
          <a:p>
            <a:pPr marL="457200" indent="-457200">
              <a:buFont typeface="+mj-lt"/>
              <a:buAutoNum type="arabicPeriod"/>
            </a:pPr>
            <a:r>
              <a:rPr lang="en-IE" dirty="0"/>
              <a:t>Demonstrate how to register and report RCT</a:t>
            </a:r>
          </a:p>
          <a:p>
            <a:pPr marL="457200" indent="-457200">
              <a:buFont typeface="+mj-lt"/>
              <a:buAutoNum type="arabicPeriod"/>
            </a:pPr>
            <a:r>
              <a:rPr lang="en-IE" dirty="0"/>
              <a:t>Critique a published RCT </a:t>
            </a:r>
          </a:p>
          <a:p>
            <a:pPr marL="457200" indent="-457200">
              <a:buFont typeface="+mj-lt"/>
              <a:buAutoNum type="arabicPeriod"/>
            </a:pPr>
            <a:endParaRPr lang="en-IE" dirty="0"/>
          </a:p>
          <a:p>
            <a:endParaRPr lang="en-IE" dirty="0"/>
          </a:p>
        </p:txBody>
      </p:sp>
    </p:spTree>
    <p:custDataLst>
      <p:tags r:id="rId1"/>
    </p:custDataLst>
    <p:extLst>
      <p:ext uri="{BB962C8B-B14F-4D97-AF65-F5344CB8AC3E}">
        <p14:creationId xmlns:p14="http://schemas.microsoft.com/office/powerpoint/2010/main" val="54705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500" b="1" dirty="0">
                <a:solidFill>
                  <a:schemeClr val="accent1">
                    <a:lumMod val="75000"/>
                  </a:schemeClr>
                </a:solidFill>
              </a:rPr>
              <a:t>RCT</a:t>
            </a:r>
            <a:br>
              <a:rPr lang="en-IE" dirty="0"/>
            </a:br>
            <a:r>
              <a:rPr lang="en-IE" dirty="0"/>
              <a:t>Randomized Controlled Trial</a:t>
            </a:r>
          </a:p>
        </p:txBody>
      </p:sp>
      <p:sp>
        <p:nvSpPr>
          <p:cNvPr id="3" name="Content Placeholder 2"/>
          <p:cNvSpPr>
            <a:spLocks noGrp="1"/>
          </p:cNvSpPr>
          <p:nvPr>
            <p:ph idx="1"/>
          </p:nvPr>
        </p:nvSpPr>
        <p:spPr>
          <a:xfrm>
            <a:off x="1024128" y="2053984"/>
            <a:ext cx="9720073" cy="4023360"/>
          </a:xfrm>
        </p:spPr>
        <p:txBody>
          <a:bodyPr>
            <a:normAutofit/>
          </a:bodyPr>
          <a:lstStyle/>
          <a:p>
            <a:pPr marL="0" indent="0">
              <a:buNone/>
            </a:pPr>
            <a:r>
              <a:rPr lang="en-IE" dirty="0"/>
              <a:t>An RCT is conducted to test whether an intervention or treatment works. The investigators will randomly allocate the participants either to the intervention group (which will receive the therapy or preventive action), or to control group (which will receive the usual or no treatment). The two groups are then compared on outcome of interest. Since random assignment equalizes the groups on all other variables, any differences in outcome between treatment and control were actually caused by the treatment. </a:t>
            </a:r>
          </a:p>
        </p:txBody>
      </p:sp>
      <p:grpSp>
        <p:nvGrpSpPr>
          <p:cNvPr id="5" name="Group 4"/>
          <p:cNvGrpSpPr/>
          <p:nvPr/>
        </p:nvGrpSpPr>
        <p:grpSpPr>
          <a:xfrm>
            <a:off x="955891" y="4210882"/>
            <a:ext cx="10641295" cy="2429302"/>
            <a:chOff x="545910" y="2169993"/>
            <a:chExt cx="11119514" cy="3398292"/>
          </a:xfrm>
        </p:grpSpPr>
        <p:sp>
          <p:nvSpPr>
            <p:cNvPr id="6" name="Rectangle 5"/>
            <p:cNvSpPr/>
            <p:nvPr/>
          </p:nvSpPr>
          <p:spPr>
            <a:xfrm>
              <a:off x="545910" y="3302757"/>
              <a:ext cx="1842448" cy="11327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dirty="0"/>
                <a:t>Study sample</a:t>
              </a:r>
            </a:p>
          </p:txBody>
        </p:sp>
        <p:sp>
          <p:nvSpPr>
            <p:cNvPr id="7" name="Rectangle 6"/>
            <p:cNvSpPr/>
            <p:nvPr/>
          </p:nvSpPr>
          <p:spPr>
            <a:xfrm>
              <a:off x="4962940" y="2169993"/>
              <a:ext cx="1842448" cy="1132764"/>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IE" b="1" dirty="0"/>
                <a:t>Intervention group</a:t>
              </a:r>
            </a:p>
          </p:txBody>
        </p:sp>
        <p:sp>
          <p:nvSpPr>
            <p:cNvPr id="8" name="Rectangle 7"/>
            <p:cNvSpPr/>
            <p:nvPr/>
          </p:nvSpPr>
          <p:spPr>
            <a:xfrm>
              <a:off x="4962940" y="4435521"/>
              <a:ext cx="1842448" cy="1132764"/>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IE" b="1" dirty="0"/>
                <a:t>Control       group</a:t>
              </a:r>
            </a:p>
          </p:txBody>
        </p:sp>
        <p:cxnSp>
          <p:nvCxnSpPr>
            <p:cNvPr id="9" name="Straight Arrow Connector 8"/>
            <p:cNvCxnSpPr>
              <a:stCxn id="6" idx="3"/>
              <a:endCxn id="7" idx="1"/>
            </p:cNvCxnSpPr>
            <p:nvPr/>
          </p:nvCxnSpPr>
          <p:spPr>
            <a:xfrm flipV="1">
              <a:off x="2388358" y="2736375"/>
              <a:ext cx="2574582" cy="113276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6" idx="3"/>
              <a:endCxn id="8" idx="1"/>
            </p:cNvCxnSpPr>
            <p:nvPr/>
          </p:nvCxnSpPr>
          <p:spPr>
            <a:xfrm>
              <a:off x="2388358" y="3869139"/>
              <a:ext cx="2574582" cy="113276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7967722" y="2169993"/>
              <a:ext cx="1842448" cy="11327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dirty="0"/>
                <a:t>Outcome</a:t>
              </a:r>
            </a:p>
          </p:txBody>
        </p:sp>
        <p:sp>
          <p:nvSpPr>
            <p:cNvPr id="12" name="Rectangle 11"/>
            <p:cNvSpPr/>
            <p:nvPr/>
          </p:nvSpPr>
          <p:spPr>
            <a:xfrm>
              <a:off x="7967722" y="4435521"/>
              <a:ext cx="1842448" cy="11327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dirty="0"/>
                <a:t>Outcome</a:t>
              </a:r>
            </a:p>
          </p:txBody>
        </p:sp>
        <p:cxnSp>
          <p:nvCxnSpPr>
            <p:cNvPr id="13" name="Straight Arrow Connector 12"/>
            <p:cNvCxnSpPr>
              <a:stCxn id="7" idx="3"/>
              <a:endCxn id="11" idx="1"/>
            </p:cNvCxnSpPr>
            <p:nvPr/>
          </p:nvCxnSpPr>
          <p:spPr>
            <a:xfrm>
              <a:off x="6805388" y="2736375"/>
              <a:ext cx="1162334"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8" idx="3"/>
              <a:endCxn id="12" idx="1"/>
            </p:cNvCxnSpPr>
            <p:nvPr/>
          </p:nvCxnSpPr>
          <p:spPr>
            <a:xfrm>
              <a:off x="6805388" y="5001903"/>
              <a:ext cx="1162334"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969525" y="3711053"/>
              <a:ext cx="1842448" cy="316172"/>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en-IE" b="1" dirty="0"/>
                <a:t>Randomization</a:t>
              </a:r>
            </a:p>
          </p:txBody>
        </p:sp>
        <p:sp>
          <p:nvSpPr>
            <p:cNvPr id="16" name="Rectangle 15"/>
            <p:cNvSpPr/>
            <p:nvPr/>
          </p:nvSpPr>
          <p:spPr>
            <a:xfrm>
              <a:off x="6465331" y="3711053"/>
              <a:ext cx="1842448" cy="316172"/>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en-IE" b="1" dirty="0"/>
                <a:t>Follow up</a:t>
              </a:r>
            </a:p>
          </p:txBody>
        </p:sp>
        <p:sp>
          <p:nvSpPr>
            <p:cNvPr id="17" name="Rectangle 16"/>
            <p:cNvSpPr/>
            <p:nvPr/>
          </p:nvSpPr>
          <p:spPr>
            <a:xfrm>
              <a:off x="9822976" y="3711053"/>
              <a:ext cx="1842448" cy="316172"/>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en-IE" b="1" dirty="0"/>
                <a:t>Analysis</a:t>
              </a:r>
            </a:p>
          </p:txBody>
        </p:sp>
        <p:cxnSp>
          <p:nvCxnSpPr>
            <p:cNvPr id="18" name="Elbow Connector 17"/>
            <p:cNvCxnSpPr>
              <a:stCxn id="17" idx="0"/>
              <a:endCxn id="11" idx="3"/>
            </p:cNvCxnSpPr>
            <p:nvPr/>
          </p:nvCxnSpPr>
          <p:spPr>
            <a:xfrm rot="16200000" flipV="1">
              <a:off x="9789846" y="2756699"/>
              <a:ext cx="974678" cy="934030"/>
            </a:xfrm>
            <a:prstGeom prst="bentConnector2">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9" name="Elbow Connector 18"/>
            <p:cNvCxnSpPr>
              <a:stCxn id="17" idx="2"/>
              <a:endCxn id="12" idx="3"/>
            </p:cNvCxnSpPr>
            <p:nvPr/>
          </p:nvCxnSpPr>
          <p:spPr>
            <a:xfrm rot="5400000">
              <a:off x="9789846" y="4047549"/>
              <a:ext cx="974678" cy="934030"/>
            </a:xfrm>
            <a:prstGeom prst="bentConnector2">
              <a:avLst/>
            </a:prstGeom>
            <a:ln w="76200">
              <a:tailEnd type="triangle"/>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1099103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5400" b="1" dirty="0">
                <a:solidFill>
                  <a:schemeClr val="accent1">
                    <a:lumMod val="75000"/>
                  </a:schemeClr>
                </a:solidFill>
              </a:rPr>
              <a:t>Randomisation: </a:t>
            </a:r>
            <a:br>
              <a:rPr lang="en-IE" sz="5400" dirty="0"/>
            </a:br>
            <a:r>
              <a:rPr lang="en-IE" dirty="0"/>
              <a:t>Steps in a typical randomisation process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24496309"/>
              </p:ext>
            </p:extLst>
          </p:nvPr>
        </p:nvGraphicFramePr>
        <p:xfrm>
          <a:off x="736796" y="2308088"/>
          <a:ext cx="10610599"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1013626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800" b="1" dirty="0">
                <a:solidFill>
                  <a:schemeClr val="accent1">
                    <a:lumMod val="75000"/>
                  </a:schemeClr>
                </a:solidFill>
              </a:rPr>
              <a:t>Randomisation</a:t>
            </a:r>
            <a:r>
              <a:rPr lang="en-IE" sz="4800" dirty="0"/>
              <a:t>:</a:t>
            </a:r>
            <a:br>
              <a:rPr lang="en-IE" sz="4800" dirty="0"/>
            </a:br>
            <a:r>
              <a:rPr lang="en-IE" sz="4800" dirty="0"/>
              <a:t>Sequence generation</a:t>
            </a:r>
            <a:endParaRPr lang="en-I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35912472"/>
              </p:ext>
            </p:extLst>
          </p:nvPr>
        </p:nvGraphicFramePr>
        <p:xfrm>
          <a:off x="457200" y="1961149"/>
          <a:ext cx="11273590" cy="4705950"/>
        </p:xfrm>
        <a:graphic>
          <a:graphicData uri="http://schemas.openxmlformats.org/drawingml/2006/table">
            <a:tbl>
              <a:tblPr firstRow="1" bandRow="1">
                <a:tableStyleId>{5C22544A-7EE6-4342-B048-85BDC9FD1C3A}</a:tableStyleId>
              </a:tblPr>
              <a:tblGrid>
                <a:gridCol w="1564105">
                  <a:extLst>
                    <a:ext uri="{9D8B030D-6E8A-4147-A177-3AD203B41FA5}">
                      <a16:colId xmlns:a16="http://schemas.microsoft.com/office/drawing/2014/main" val="954684928"/>
                    </a:ext>
                  </a:extLst>
                </a:gridCol>
                <a:gridCol w="6048307">
                  <a:extLst>
                    <a:ext uri="{9D8B030D-6E8A-4147-A177-3AD203B41FA5}">
                      <a16:colId xmlns:a16="http://schemas.microsoft.com/office/drawing/2014/main" val="2602782996"/>
                    </a:ext>
                  </a:extLst>
                </a:gridCol>
                <a:gridCol w="3661178">
                  <a:extLst>
                    <a:ext uri="{9D8B030D-6E8A-4147-A177-3AD203B41FA5}">
                      <a16:colId xmlns:a16="http://schemas.microsoft.com/office/drawing/2014/main" val="1337930567"/>
                    </a:ext>
                  </a:extLst>
                </a:gridCol>
              </a:tblGrid>
              <a:tr h="816661">
                <a:tc gridSpan="2">
                  <a:txBody>
                    <a:bodyPr/>
                    <a:lstStyle/>
                    <a:p>
                      <a:r>
                        <a:rPr lang="en-IE" sz="3600" b="1" kern="1200" cap="none" baseline="0" dirty="0">
                          <a:solidFill>
                            <a:schemeClr val="bg1"/>
                          </a:solidFill>
                          <a:latin typeface="+mn-lt"/>
                          <a:ea typeface="+mn-ea"/>
                          <a:cs typeface="+mn-cs"/>
                        </a:rPr>
                        <a:t>Type of randomisations</a:t>
                      </a:r>
                    </a:p>
                  </a:txBody>
                  <a:tcPr/>
                </a:tc>
                <a:tc hMerge="1">
                  <a:txBody>
                    <a:bodyPr/>
                    <a:lstStyle/>
                    <a:p>
                      <a:endParaRPr lang="en-IE" dirty="0"/>
                    </a:p>
                  </a:txBody>
                  <a:tcPr/>
                </a:tc>
                <a:tc>
                  <a:txBody>
                    <a:bodyPr/>
                    <a:lstStyle/>
                    <a:p>
                      <a:r>
                        <a:rPr lang="en-IE" sz="3600" b="1" kern="1200" cap="none" baseline="0" dirty="0">
                          <a:solidFill>
                            <a:schemeClr val="bg1"/>
                          </a:solidFill>
                          <a:latin typeface="+mn-lt"/>
                          <a:ea typeface="+mn-ea"/>
                          <a:cs typeface="+mn-cs"/>
                        </a:rPr>
                        <a:t>Examples</a:t>
                      </a:r>
                    </a:p>
                  </a:txBody>
                  <a:tcPr/>
                </a:tc>
                <a:extLst>
                  <a:ext uri="{0D108BD9-81ED-4DB2-BD59-A6C34878D82A}">
                    <a16:rowId xmlns:a16="http://schemas.microsoft.com/office/drawing/2014/main" val="3366846050"/>
                  </a:ext>
                </a:extLst>
              </a:tr>
              <a:tr h="822097">
                <a:tc>
                  <a:txBody>
                    <a:bodyPr/>
                    <a:lstStyle/>
                    <a:p>
                      <a:r>
                        <a:rPr lang="en-IE" b="1" dirty="0"/>
                        <a:t>Simple</a:t>
                      </a:r>
                    </a:p>
                  </a:txBody>
                  <a:tcPr/>
                </a:tc>
                <a:tc>
                  <a:txBody>
                    <a:bodyPr/>
                    <a:lstStyle/>
                    <a:p>
                      <a:r>
                        <a:rPr lang="en-IE" sz="1600" b="0" i="0" kern="1200" dirty="0">
                          <a:solidFill>
                            <a:schemeClr val="dk1"/>
                          </a:solidFill>
                          <a:effectLst/>
                          <a:latin typeface="+mn-lt"/>
                          <a:ea typeface="+mn-ea"/>
                          <a:cs typeface="+mn-cs"/>
                        </a:rPr>
                        <a:t>Randomization with no constraints to generate an allocation sequence</a:t>
                      </a:r>
                      <a:r>
                        <a:rPr lang="en-IE" sz="1600" b="0" i="0" kern="1200" baseline="0" dirty="0">
                          <a:solidFill>
                            <a:schemeClr val="dk1"/>
                          </a:solidFill>
                          <a:effectLst/>
                          <a:latin typeface="+mn-lt"/>
                          <a:ea typeface="+mn-ea"/>
                          <a:cs typeface="+mn-cs"/>
                        </a:rPr>
                        <a:t>.</a:t>
                      </a:r>
                    </a:p>
                  </a:txBody>
                  <a:tcPr/>
                </a:tc>
                <a:tc>
                  <a:txBody>
                    <a:bodyPr/>
                    <a:lstStyle/>
                    <a:p>
                      <a:r>
                        <a:rPr lang="en-IE" sz="1400" b="0" i="1" kern="1200" baseline="0" dirty="0">
                          <a:solidFill>
                            <a:schemeClr val="dk1"/>
                          </a:solidFill>
                          <a:effectLst/>
                          <a:latin typeface="+mn-lt"/>
                          <a:ea typeface="+mn-ea"/>
                          <a:cs typeface="+mn-cs"/>
                        </a:rPr>
                        <a:t>“We generated the two comparison groups using simple randomization, with an equal allocation ratio, by referring to a table of random numbers”.</a:t>
                      </a:r>
                      <a:endParaRPr lang="en-IE" sz="1400" i="1" dirty="0"/>
                    </a:p>
                  </a:txBody>
                  <a:tcPr/>
                </a:tc>
                <a:extLst>
                  <a:ext uri="{0D108BD9-81ED-4DB2-BD59-A6C34878D82A}">
                    <a16:rowId xmlns:a16="http://schemas.microsoft.com/office/drawing/2014/main" val="2998229429"/>
                  </a:ext>
                </a:extLst>
              </a:tr>
              <a:tr h="571663">
                <a:tc>
                  <a:txBody>
                    <a:bodyPr/>
                    <a:lstStyle/>
                    <a:p>
                      <a:r>
                        <a:rPr lang="en-IE" b="1" dirty="0"/>
                        <a:t>Restricted</a:t>
                      </a:r>
                    </a:p>
                  </a:txBody>
                  <a:tcPr/>
                </a:tc>
                <a:tc gridSpan="2">
                  <a:txBody>
                    <a:bodyPr/>
                    <a:lstStyle/>
                    <a:p>
                      <a:r>
                        <a:rPr lang="en-IE" sz="1600" dirty="0"/>
                        <a:t>Generate a sequence to ensure particular allocation ratios to the intervention groups</a:t>
                      </a:r>
                    </a:p>
                  </a:txBody>
                  <a:tcPr/>
                </a:tc>
                <a:tc hMerge="1">
                  <a:txBody>
                    <a:bodyPr/>
                    <a:lstStyle/>
                    <a:p>
                      <a:endParaRPr lang="en-IE" dirty="0"/>
                    </a:p>
                  </a:txBody>
                  <a:tcPr/>
                </a:tc>
                <a:extLst>
                  <a:ext uri="{0D108BD9-81ED-4DB2-BD59-A6C34878D82A}">
                    <a16:rowId xmlns:a16="http://schemas.microsoft.com/office/drawing/2014/main" val="2015614061"/>
                  </a:ext>
                </a:extLst>
              </a:tr>
              <a:tr h="1243820">
                <a:tc>
                  <a:txBody>
                    <a:bodyPr/>
                    <a:lstStyle/>
                    <a:p>
                      <a:r>
                        <a:rPr lang="en-IE" b="1" dirty="0"/>
                        <a:t>Blocked</a:t>
                      </a:r>
                    </a:p>
                  </a:txBody>
                  <a:tcPr/>
                </a:tc>
                <a:tc>
                  <a:txBody>
                    <a:bodyPr/>
                    <a:lstStyle/>
                    <a:p>
                      <a:r>
                        <a:rPr lang="en-IE" sz="1600" dirty="0"/>
                        <a:t>Blocking ensures that the numbers of participants to be assigned to each of the comparison groups will be balanced within blocks of, for example, 5 in one group and 5 in the other for every 10 consecutively entered participants.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400" b="0" i="1" kern="1200" baseline="0" dirty="0">
                          <a:solidFill>
                            <a:schemeClr val="dk1"/>
                          </a:solidFill>
                          <a:effectLst/>
                          <a:latin typeface="+mn-lt"/>
                          <a:ea typeface="+mn-ea"/>
                          <a:cs typeface="+mn-cs"/>
                        </a:rPr>
                        <a:t>“We used blocked randomization to form the allocation list for the two comparison groups. We used a computer random number generator to select random permuted blocks with a block size of eight and an equal allocation ratio”. </a:t>
                      </a:r>
                    </a:p>
                  </a:txBody>
                  <a:tcPr/>
                </a:tc>
                <a:extLst>
                  <a:ext uri="{0D108BD9-81ED-4DB2-BD59-A6C34878D82A}">
                    <a16:rowId xmlns:a16="http://schemas.microsoft.com/office/drawing/2014/main" val="2680244178"/>
                  </a:ext>
                </a:extLst>
              </a:tr>
              <a:tr h="6725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b="1" dirty="0"/>
                        <a:t>Stratified</a:t>
                      </a:r>
                    </a:p>
                  </a:txBody>
                  <a:tcPr/>
                </a:tc>
                <a:tc gridSpan="2">
                  <a:txBody>
                    <a:bodyPr/>
                    <a:lstStyle/>
                    <a:p>
                      <a:r>
                        <a:rPr lang="en-IE" sz="1600" dirty="0"/>
                        <a:t>Stratified randomisation is achieved by performing a separate randomisation procedure within each of two or more strata of participants (e.g., categories of age or baseline disease severity)</a:t>
                      </a:r>
                    </a:p>
                  </a:txBody>
                  <a:tcPr/>
                </a:tc>
                <a:tc hMerge="1">
                  <a:txBody>
                    <a:bodyPr/>
                    <a:lstStyle/>
                    <a:p>
                      <a:endParaRPr lang="en-IE" dirty="0"/>
                    </a:p>
                  </a:txBody>
                  <a:tcPr/>
                </a:tc>
                <a:extLst>
                  <a:ext uri="{0D108BD9-81ED-4DB2-BD59-A6C34878D82A}">
                    <a16:rowId xmlns:a16="http://schemas.microsoft.com/office/drawing/2014/main" val="2880757860"/>
                  </a:ext>
                </a:extLst>
              </a:tr>
              <a:tr h="571663">
                <a:tc>
                  <a:txBody>
                    <a:bodyPr/>
                    <a:lstStyle/>
                    <a:p>
                      <a:r>
                        <a:rPr lang="en-IE" b="1" dirty="0"/>
                        <a:t>Minimisation</a:t>
                      </a:r>
                      <a:endParaRPr lang="en-IE" dirty="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dirty="0"/>
                        <a:t>Minimisation assures similar distribution of selected participant factors between study groups.</a:t>
                      </a:r>
                      <a:r>
                        <a:rPr lang="en-IE" sz="1600" baseline="0" dirty="0"/>
                        <a:t> It </a:t>
                      </a:r>
                      <a:r>
                        <a:rPr lang="en-IE" sz="1600" b="0" i="0" kern="1200" baseline="0" dirty="0">
                          <a:solidFill>
                            <a:schemeClr val="dk1"/>
                          </a:solidFill>
                          <a:effectLst/>
                          <a:latin typeface="+mn-lt"/>
                          <a:ea typeface="+mn-ea"/>
                          <a:cs typeface="+mn-cs"/>
                        </a:rPr>
                        <a:t>i</a:t>
                      </a:r>
                      <a:r>
                        <a:rPr lang="en-IE" sz="1600" b="0" i="0" kern="1200" dirty="0">
                          <a:solidFill>
                            <a:schemeClr val="dk1"/>
                          </a:solidFill>
                          <a:effectLst/>
                          <a:latin typeface="+mn-lt"/>
                          <a:ea typeface="+mn-ea"/>
                          <a:cs typeface="+mn-cs"/>
                        </a:rPr>
                        <a:t>ncorporates both the general concepts of stratification and restricted randomization</a:t>
                      </a:r>
                    </a:p>
                  </a:txBody>
                  <a:tcPr/>
                </a:tc>
                <a:tc hMerge="1">
                  <a:txBody>
                    <a:bodyPr/>
                    <a:lstStyle/>
                    <a:p>
                      <a:endParaRPr lang="en-IE" dirty="0"/>
                    </a:p>
                  </a:txBody>
                  <a:tcPr/>
                </a:tc>
                <a:extLst>
                  <a:ext uri="{0D108BD9-81ED-4DB2-BD59-A6C34878D82A}">
                    <a16:rowId xmlns:a16="http://schemas.microsoft.com/office/drawing/2014/main" val="791770606"/>
                  </a:ext>
                </a:extLst>
              </a:tr>
            </a:tbl>
          </a:graphicData>
        </a:graphic>
      </p:graphicFrame>
    </p:spTree>
    <p:custDataLst>
      <p:tags r:id="rId1"/>
    </p:custDataLst>
    <p:extLst>
      <p:ext uri="{BB962C8B-B14F-4D97-AF65-F5344CB8AC3E}">
        <p14:creationId xmlns:p14="http://schemas.microsoft.com/office/powerpoint/2010/main" val="2826482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Randomisation:</a:t>
            </a:r>
            <a:br>
              <a:rPr lang="en-IE" dirty="0"/>
            </a:br>
            <a:r>
              <a:rPr lang="en-IE" dirty="0"/>
              <a:t>Allocation concealment</a:t>
            </a:r>
          </a:p>
        </p:txBody>
      </p:sp>
      <p:sp>
        <p:nvSpPr>
          <p:cNvPr id="3" name="Content Placeholder 2"/>
          <p:cNvSpPr>
            <a:spLocks noGrp="1"/>
          </p:cNvSpPr>
          <p:nvPr>
            <p:ph idx="1"/>
          </p:nvPr>
        </p:nvSpPr>
        <p:spPr/>
        <p:txBody>
          <a:bodyPr>
            <a:normAutofit/>
          </a:bodyPr>
          <a:lstStyle/>
          <a:p>
            <a:r>
              <a:rPr lang="en-IE" dirty="0"/>
              <a:t>Allocation concealment is the technique of ensuring that implementation of the random allocation sequence occurs without knowledge of which patient will receive which treatment, as knowledge of the next assignment could influence whether a patient is included or excluded based on perceived prognosis.</a:t>
            </a:r>
          </a:p>
          <a:p>
            <a:pPr marL="0" indent="0" algn="just">
              <a:buNone/>
            </a:pPr>
            <a:r>
              <a:rPr lang="en-IE" b="1" u="sng" dirty="0"/>
              <a:t>Ways to ensure concealment:</a:t>
            </a:r>
          </a:p>
          <a:p>
            <a:pPr marL="457200" indent="-457200">
              <a:buFont typeface="+mj-lt"/>
              <a:buAutoNum type="arabicPeriod"/>
            </a:pPr>
            <a:r>
              <a:rPr lang="en-IE" b="1" dirty="0"/>
              <a:t>Central randomization: </a:t>
            </a:r>
            <a:r>
              <a:rPr lang="en-IE" dirty="0"/>
              <a:t>In this technique the individual recruiting the patient contacts a central methods center by phone or secure computer after the patient is enrolled.</a:t>
            </a:r>
          </a:p>
          <a:p>
            <a:pPr marL="457200" indent="-457200">
              <a:buFont typeface="+mj-lt"/>
              <a:buAutoNum type="arabicPeriod"/>
            </a:pPr>
            <a:r>
              <a:rPr lang="en-IE" b="1" dirty="0"/>
              <a:t>Sequentially numbered, opaque, sealed envelopes: </a:t>
            </a:r>
            <a:r>
              <a:rPr lang="en-IE" dirty="0"/>
              <a:t>The envelopes receive numbers in advance, and are opened sequentially, only after the participant’s name is written on the appropriate envelope. </a:t>
            </a:r>
          </a:p>
        </p:txBody>
      </p:sp>
    </p:spTree>
    <p:custDataLst>
      <p:tags r:id="rId1"/>
    </p:custDataLst>
    <p:extLst>
      <p:ext uri="{BB962C8B-B14F-4D97-AF65-F5344CB8AC3E}">
        <p14:creationId xmlns:p14="http://schemas.microsoft.com/office/powerpoint/2010/main" val="1305868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500" b="1" dirty="0">
                <a:solidFill>
                  <a:schemeClr val="accent1">
                    <a:lumMod val="75000"/>
                  </a:schemeClr>
                </a:solidFill>
              </a:rPr>
              <a:t>Blinding</a:t>
            </a:r>
            <a:r>
              <a:rPr lang="en-IE" dirty="0"/>
              <a:t> </a:t>
            </a:r>
            <a:br>
              <a:rPr lang="en-IE" dirty="0"/>
            </a:br>
            <a:r>
              <a:rPr lang="en-IE" dirty="0"/>
              <a:t>Type of Blinding</a:t>
            </a:r>
          </a:p>
        </p:txBody>
      </p:sp>
      <p:sp>
        <p:nvSpPr>
          <p:cNvPr id="3" name="Content Placeholder 2"/>
          <p:cNvSpPr>
            <a:spLocks noGrp="1"/>
          </p:cNvSpPr>
          <p:nvPr>
            <p:ph idx="1"/>
          </p:nvPr>
        </p:nvSpPr>
        <p:spPr/>
        <p:txBody>
          <a:bodyPr>
            <a:normAutofit/>
          </a:bodyPr>
          <a:lstStyle/>
          <a:p>
            <a:r>
              <a:rPr lang="en-IE" dirty="0"/>
              <a:t>It refers to whether patients, clinicians providing an intervention, people assessing outcomes, and/or data analysts were aware or unaware of the group to which patients were assigned. The goal of blinding is to eliminate, or at least minimize, remaining potential biases.</a:t>
            </a:r>
          </a:p>
          <a:p>
            <a:r>
              <a:rPr lang="en-IE" b="1" dirty="0"/>
              <a:t>Single blind: </a:t>
            </a:r>
            <a:r>
              <a:rPr lang="en-IE" dirty="0"/>
              <a:t>subjects don't know which treatment they are receiving</a:t>
            </a:r>
          </a:p>
          <a:p>
            <a:r>
              <a:rPr lang="en-IE" b="1" dirty="0"/>
              <a:t>Double blind: </a:t>
            </a:r>
            <a:r>
              <a:rPr lang="en-IE" dirty="0"/>
              <a:t>neither subjects nor the investigator who is assessing the patient are aware of the treatment assignment until the end of the study</a:t>
            </a:r>
          </a:p>
          <a:p>
            <a:r>
              <a:rPr lang="en-IE" b="1" dirty="0"/>
              <a:t>Triple blind: </a:t>
            </a:r>
            <a:r>
              <a:rPr lang="en-IE" dirty="0"/>
              <a:t>This term is sometimes used when the person who administers treatment to the study subjects is kept unaware of the assigned treatment.</a:t>
            </a:r>
          </a:p>
        </p:txBody>
      </p:sp>
    </p:spTree>
    <p:custDataLst>
      <p:tags r:id="rId1"/>
    </p:custDataLst>
    <p:extLst>
      <p:ext uri="{BB962C8B-B14F-4D97-AF65-F5344CB8AC3E}">
        <p14:creationId xmlns:p14="http://schemas.microsoft.com/office/powerpoint/2010/main" val="1802321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500" b="1" cap="none" dirty="0">
                <a:solidFill>
                  <a:schemeClr val="accent1">
                    <a:lumMod val="75000"/>
                  </a:schemeClr>
                </a:solidFill>
              </a:rPr>
              <a:t>Quality Control</a:t>
            </a:r>
            <a:br>
              <a:rPr lang="en-IE" dirty="0"/>
            </a:br>
            <a:endParaRPr lang="en-IE" sz="4500" dirty="0"/>
          </a:p>
        </p:txBody>
      </p:sp>
      <p:sp>
        <p:nvSpPr>
          <p:cNvPr id="3" name="Content Placeholder 2"/>
          <p:cNvSpPr>
            <a:spLocks noGrp="1"/>
          </p:cNvSpPr>
          <p:nvPr>
            <p:ph idx="1"/>
          </p:nvPr>
        </p:nvSpPr>
        <p:spPr>
          <a:xfrm>
            <a:off x="901298" y="1538921"/>
            <a:ext cx="10207980" cy="4684457"/>
          </a:xfrm>
        </p:spPr>
        <p:txBody>
          <a:bodyPr>
            <a:noAutofit/>
          </a:bodyPr>
          <a:lstStyle/>
          <a:p>
            <a:r>
              <a:rPr lang="en-IE" b="1" cap="all" spc="100" dirty="0">
                <a:solidFill>
                  <a:schemeClr val="tx1">
                    <a:lumMod val="95000"/>
                    <a:lumOff val="5000"/>
                  </a:schemeClr>
                </a:solidFill>
                <a:latin typeface="+mj-lt"/>
                <a:ea typeface="+mj-ea"/>
                <a:cs typeface="+mj-cs"/>
              </a:rPr>
              <a:t>Protocol adherence &amp; Treatment fidelity: </a:t>
            </a:r>
          </a:p>
          <a:p>
            <a:r>
              <a:rPr lang="en-IE" dirty="0"/>
              <a:t>As the independent variable, the treatment plays the lead role in a trial testing whether an intervention works. Procedures need to be in place to ensure that the intervention is implemented as intended</a:t>
            </a:r>
          </a:p>
          <a:p>
            <a:endParaRPr lang="en-IE" dirty="0"/>
          </a:p>
          <a:p>
            <a:r>
              <a:rPr lang="en-IE" b="1" cap="all" spc="100" dirty="0">
                <a:solidFill>
                  <a:schemeClr val="tx1">
                    <a:lumMod val="95000"/>
                    <a:lumOff val="5000"/>
                  </a:schemeClr>
                </a:solidFill>
                <a:latin typeface="+mj-lt"/>
                <a:ea typeface="+mj-ea"/>
                <a:cs typeface="+mj-cs"/>
              </a:rPr>
              <a:t>Quality Monitoring:</a:t>
            </a:r>
          </a:p>
          <a:p>
            <a:r>
              <a:rPr lang="en-IE" dirty="0"/>
              <a:t>Ongoing quality monitoring is necessary to detect errors and missing data in a timely manner that allows them to be corrected. </a:t>
            </a:r>
          </a:p>
          <a:p>
            <a:endParaRPr lang="en-IE" dirty="0"/>
          </a:p>
          <a:p>
            <a:r>
              <a:rPr lang="en-IE" b="1" cap="all" spc="100" dirty="0">
                <a:solidFill>
                  <a:schemeClr val="tx1">
                    <a:lumMod val="95000"/>
                    <a:lumOff val="5000"/>
                  </a:schemeClr>
                </a:solidFill>
                <a:latin typeface="+mj-lt"/>
                <a:ea typeface="+mj-ea"/>
                <a:cs typeface="+mj-cs"/>
              </a:rPr>
              <a:t>Adverse Events and Serious Adverse Events</a:t>
            </a:r>
            <a:br>
              <a:rPr lang="en-IE" dirty="0"/>
            </a:br>
            <a:r>
              <a:rPr lang="en-IE" dirty="0"/>
              <a:t>Methods need to be in place to identify and report adverse events (AE), or A serious life-threatening adverse event (SAE) that occur during the course of a study.</a:t>
            </a:r>
          </a:p>
          <a:p>
            <a:endParaRPr lang="en-IE" dirty="0"/>
          </a:p>
        </p:txBody>
      </p:sp>
    </p:spTree>
    <p:custDataLst>
      <p:tags r:id="rId1"/>
    </p:custDataLst>
    <p:extLst>
      <p:ext uri="{BB962C8B-B14F-4D97-AF65-F5344CB8AC3E}">
        <p14:creationId xmlns:p14="http://schemas.microsoft.com/office/powerpoint/2010/main" val="1031721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Bias:</a:t>
            </a:r>
            <a:br>
              <a:rPr lang="en-IE" sz="4500" b="1" dirty="0">
                <a:solidFill>
                  <a:schemeClr val="accent1">
                    <a:lumMod val="75000"/>
                  </a:schemeClr>
                </a:solidFill>
              </a:rPr>
            </a:br>
            <a:r>
              <a:rPr lang="en-IE" sz="4800" dirty="0"/>
              <a:t>Methods to minimize bias in RCT</a:t>
            </a:r>
            <a:endParaRPr lang="en-IE" sz="4500" b="1" dirty="0">
              <a:solidFill>
                <a:schemeClr val="accent1">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50124619"/>
              </p:ext>
            </p:extLst>
          </p:nvPr>
        </p:nvGraphicFramePr>
        <p:xfrm>
          <a:off x="1023938" y="2286000"/>
          <a:ext cx="9720262" cy="3823393"/>
        </p:xfrm>
        <a:graphic>
          <a:graphicData uri="http://schemas.openxmlformats.org/drawingml/2006/table">
            <a:tbl>
              <a:tblPr firstRow="1" bandRow="1">
                <a:tableStyleId>{5C22544A-7EE6-4342-B048-85BDC9FD1C3A}</a:tableStyleId>
              </a:tblPr>
              <a:tblGrid>
                <a:gridCol w="3656127">
                  <a:extLst>
                    <a:ext uri="{9D8B030D-6E8A-4147-A177-3AD203B41FA5}">
                      <a16:colId xmlns:a16="http://schemas.microsoft.com/office/drawing/2014/main" val="4254132863"/>
                    </a:ext>
                  </a:extLst>
                </a:gridCol>
                <a:gridCol w="6064135">
                  <a:extLst>
                    <a:ext uri="{9D8B030D-6E8A-4147-A177-3AD203B41FA5}">
                      <a16:colId xmlns:a16="http://schemas.microsoft.com/office/drawing/2014/main" val="4001319175"/>
                    </a:ext>
                  </a:extLst>
                </a:gridCol>
              </a:tblGrid>
              <a:tr h="370840">
                <a:tc>
                  <a:txBody>
                    <a:bodyPr/>
                    <a:lstStyle/>
                    <a:p>
                      <a:r>
                        <a:rPr lang="en-IE" dirty="0"/>
                        <a:t>Potential sources of bias</a:t>
                      </a:r>
                    </a:p>
                  </a:txBody>
                  <a:tcPr/>
                </a:tc>
                <a:tc>
                  <a:txBody>
                    <a:bodyPr/>
                    <a:lstStyle/>
                    <a:p>
                      <a:r>
                        <a:rPr lang="en-IE" dirty="0"/>
                        <a:t>Methods to minimize bias in RCT</a:t>
                      </a:r>
                    </a:p>
                  </a:txBody>
                  <a:tcPr/>
                </a:tc>
                <a:extLst>
                  <a:ext uri="{0D108BD9-81ED-4DB2-BD59-A6C34878D82A}">
                    <a16:rowId xmlns:a16="http://schemas.microsoft.com/office/drawing/2014/main" val="339837302"/>
                  </a:ext>
                </a:extLst>
              </a:tr>
              <a:tr h="718127">
                <a:tc>
                  <a:txBody>
                    <a:bodyPr/>
                    <a:lstStyle/>
                    <a:p>
                      <a:r>
                        <a:rPr lang="en-IE" b="1" dirty="0"/>
                        <a:t>Selection bias</a:t>
                      </a:r>
                    </a:p>
                    <a:p>
                      <a:r>
                        <a:rPr lang="en-IE" sz="1400" b="0" dirty="0"/>
                        <a:t>(biased allocation to comparison groups)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b="1" dirty="0"/>
                        <a:t>Randomization</a:t>
                      </a:r>
                      <a:r>
                        <a:rPr lang="en-IE" dirty="0"/>
                        <a:t> </a:t>
                      </a:r>
                    </a:p>
                    <a:p>
                      <a:pPr marL="0" marR="0" indent="0" algn="l" defTabSz="914400" rtl="0" eaLnBrk="1" fontAlgn="auto" latinLnBrk="0" hangingPunct="1">
                        <a:lnSpc>
                          <a:spcPct val="100000"/>
                        </a:lnSpc>
                        <a:spcBef>
                          <a:spcPts val="0"/>
                        </a:spcBef>
                        <a:spcAft>
                          <a:spcPts val="0"/>
                        </a:spcAft>
                        <a:buClrTx/>
                        <a:buSzTx/>
                        <a:buFontTx/>
                        <a:buNone/>
                        <a:tabLst/>
                        <a:defRPr/>
                      </a:pPr>
                      <a:r>
                        <a:rPr lang="en-IE" sz="1400" b="0" kern="1200" dirty="0">
                          <a:solidFill>
                            <a:schemeClr val="dk1"/>
                          </a:solidFill>
                          <a:latin typeface="+mn-lt"/>
                          <a:ea typeface="+mn-ea"/>
                          <a:cs typeface="+mn-cs"/>
                        </a:rPr>
                        <a:t>(Generation of allocation sequence and allocation concealment)</a:t>
                      </a:r>
                    </a:p>
                    <a:p>
                      <a:pPr marL="0" marR="0" indent="0" algn="l" defTabSz="914400" rtl="0" eaLnBrk="1" fontAlgn="auto" latinLnBrk="0" hangingPunct="1">
                        <a:lnSpc>
                          <a:spcPct val="100000"/>
                        </a:lnSpc>
                        <a:spcBef>
                          <a:spcPts val="0"/>
                        </a:spcBef>
                        <a:spcAft>
                          <a:spcPts val="0"/>
                        </a:spcAft>
                        <a:buClrTx/>
                        <a:buSzTx/>
                        <a:buFontTx/>
                        <a:buNone/>
                        <a:tabLst/>
                        <a:defRPr/>
                      </a:pPr>
                      <a:endParaRPr lang="en-IE" sz="1400" b="0" kern="1200" dirty="0">
                        <a:solidFill>
                          <a:schemeClr val="dk1"/>
                        </a:solidFill>
                        <a:latin typeface="+mn-lt"/>
                        <a:ea typeface="+mn-ea"/>
                        <a:cs typeface="+mn-cs"/>
                      </a:endParaRPr>
                    </a:p>
                  </a:txBody>
                  <a:tcPr/>
                </a:tc>
                <a:extLst>
                  <a:ext uri="{0D108BD9-81ED-4DB2-BD59-A6C34878D82A}">
                    <a16:rowId xmlns:a16="http://schemas.microsoft.com/office/drawing/2014/main" val="1107262532"/>
                  </a:ext>
                </a:extLst>
              </a:tr>
              <a:tr h="897775">
                <a:tc>
                  <a:txBody>
                    <a:bodyPr/>
                    <a:lstStyle/>
                    <a:p>
                      <a:r>
                        <a:rPr lang="en-IE" b="1" dirty="0"/>
                        <a:t>Performance</a:t>
                      </a:r>
                      <a:r>
                        <a:rPr lang="en-IE" b="1" baseline="0" dirty="0"/>
                        <a:t> </a:t>
                      </a:r>
                      <a:r>
                        <a:rPr lang="en-IE" b="1" dirty="0"/>
                        <a:t>bias</a:t>
                      </a:r>
                    </a:p>
                    <a:p>
                      <a:r>
                        <a:rPr lang="en-IE" sz="1400" b="0" kern="1200" dirty="0">
                          <a:solidFill>
                            <a:schemeClr val="dk1"/>
                          </a:solidFill>
                          <a:latin typeface="+mn-lt"/>
                          <a:ea typeface="+mn-ea"/>
                          <a:cs typeface="+mn-cs"/>
                        </a:rPr>
                        <a:t>(unequal provision of care apart from treatment under evaluation)</a:t>
                      </a:r>
                      <a:endParaRPr lang="en-IE" sz="1800" b="1" kern="1200" dirty="0">
                        <a:solidFill>
                          <a:schemeClr val="dk1"/>
                        </a:solidFill>
                        <a:latin typeface="+mn-lt"/>
                        <a:ea typeface="+mn-ea"/>
                        <a:cs typeface="+mn-cs"/>
                      </a:endParaRP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IE" b="1" dirty="0"/>
                        <a:t>Blinding of care providers and patients</a:t>
                      </a:r>
                    </a:p>
                    <a:p>
                      <a:r>
                        <a:rPr lang="en-IE" sz="1400" b="0" kern="1200" dirty="0">
                          <a:solidFill>
                            <a:schemeClr val="dk1"/>
                          </a:solidFill>
                          <a:latin typeface="+mn-lt"/>
                          <a:ea typeface="+mn-ea"/>
                          <a:cs typeface="+mn-cs"/>
                        </a:rPr>
                        <a:t>Single blind (either subjects or assessors blind)</a:t>
                      </a:r>
                    </a:p>
                    <a:p>
                      <a:r>
                        <a:rPr lang="en-IE" sz="1400" b="0" kern="1200" dirty="0">
                          <a:solidFill>
                            <a:schemeClr val="dk1"/>
                          </a:solidFill>
                          <a:latin typeface="+mn-lt"/>
                          <a:ea typeface="+mn-ea"/>
                          <a:cs typeface="+mn-cs"/>
                        </a:rPr>
                        <a:t>Double blind (both subjects or assessors blind</a:t>
                      </a:r>
                    </a:p>
                    <a:p>
                      <a:endParaRPr lang="en-IE" dirty="0"/>
                    </a:p>
                  </a:txBody>
                  <a:tcPr/>
                </a:tc>
                <a:extLst>
                  <a:ext uri="{0D108BD9-81ED-4DB2-BD59-A6C34878D82A}">
                    <a16:rowId xmlns:a16="http://schemas.microsoft.com/office/drawing/2014/main" val="2491444038"/>
                  </a:ext>
                </a:extLst>
              </a:tr>
              <a:tr h="739833">
                <a:tc>
                  <a:txBody>
                    <a:bodyPr/>
                    <a:lstStyle/>
                    <a:p>
                      <a:r>
                        <a:rPr lang="en-IE" b="1" dirty="0"/>
                        <a:t>Detection bias</a:t>
                      </a:r>
                    </a:p>
                    <a:p>
                      <a:pPr marL="0" marR="0" lvl="1" indent="0" algn="l" defTabSz="914400" rtl="0" eaLnBrk="1" fontAlgn="auto" latinLnBrk="0" hangingPunct="1">
                        <a:lnSpc>
                          <a:spcPct val="100000"/>
                        </a:lnSpc>
                        <a:spcBef>
                          <a:spcPts val="0"/>
                        </a:spcBef>
                        <a:spcAft>
                          <a:spcPts val="0"/>
                        </a:spcAft>
                        <a:buClrTx/>
                        <a:buSzTx/>
                        <a:buFontTx/>
                        <a:buNone/>
                        <a:tabLst/>
                        <a:defRPr/>
                      </a:pPr>
                      <a:r>
                        <a:rPr lang="en-IE" sz="1400" b="0" kern="1200" dirty="0">
                          <a:solidFill>
                            <a:schemeClr val="dk1"/>
                          </a:solidFill>
                          <a:latin typeface="+mn-lt"/>
                          <a:ea typeface="+mn-ea"/>
                          <a:cs typeface="+mn-cs"/>
                        </a:rPr>
                        <a:t>(biased outcome assessment)</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IE" b="1" dirty="0"/>
                        <a:t>Blinding of outcome assessors</a:t>
                      </a:r>
                    </a:p>
                    <a:p>
                      <a:r>
                        <a:rPr lang="en-IE" sz="1400" b="0" kern="1200" dirty="0">
                          <a:solidFill>
                            <a:schemeClr val="dk1"/>
                          </a:solidFill>
                          <a:latin typeface="+mn-lt"/>
                          <a:ea typeface="+mn-ea"/>
                          <a:cs typeface="+mn-cs"/>
                        </a:rPr>
                        <a:t>Triple blind (Analysis team is also blind)</a:t>
                      </a:r>
                    </a:p>
                  </a:txBody>
                  <a:tcPr/>
                </a:tc>
                <a:extLst>
                  <a:ext uri="{0D108BD9-81ED-4DB2-BD59-A6C34878D82A}">
                    <a16:rowId xmlns:a16="http://schemas.microsoft.com/office/drawing/2014/main" val="59915059"/>
                  </a:ext>
                </a:extLst>
              </a:tr>
              <a:tr h="370840">
                <a:tc>
                  <a:txBody>
                    <a:bodyPr/>
                    <a:lstStyle/>
                    <a:p>
                      <a:r>
                        <a:rPr lang="en-IE" b="1" dirty="0"/>
                        <a:t>Attrition bias</a:t>
                      </a:r>
                    </a:p>
                    <a:p>
                      <a:pPr marL="0" marR="0" lvl="1" indent="0" algn="l" defTabSz="914400" rtl="0" eaLnBrk="1" fontAlgn="auto" latinLnBrk="0" hangingPunct="1">
                        <a:lnSpc>
                          <a:spcPct val="100000"/>
                        </a:lnSpc>
                        <a:spcBef>
                          <a:spcPts val="0"/>
                        </a:spcBef>
                        <a:spcAft>
                          <a:spcPts val="0"/>
                        </a:spcAft>
                        <a:buClrTx/>
                        <a:buSzTx/>
                        <a:buFontTx/>
                        <a:buNone/>
                        <a:tabLst/>
                        <a:defRPr/>
                      </a:pPr>
                      <a:r>
                        <a:rPr lang="en-IE" sz="1400" b="0" kern="1200" dirty="0">
                          <a:solidFill>
                            <a:schemeClr val="dk1"/>
                          </a:solidFill>
                          <a:latin typeface="+mn-lt"/>
                          <a:ea typeface="+mn-ea"/>
                          <a:cs typeface="+mn-cs"/>
                        </a:rPr>
                        <a:t>(biased occurrence &amp; handling of protocol deviations, withdrawals and losses to follow up)</a:t>
                      </a:r>
                    </a:p>
                  </a:txBody>
                  <a:tcPr/>
                </a:tc>
                <a:tc>
                  <a:txBody>
                    <a:bodyPr/>
                    <a:lstStyle/>
                    <a:p>
                      <a:r>
                        <a:rPr lang="en-IE" b="1" dirty="0"/>
                        <a:t>Intention-to-treat analysis</a:t>
                      </a:r>
                    </a:p>
                    <a:p>
                      <a:r>
                        <a:rPr lang="en-IE" sz="1400" b="0" kern="1200" dirty="0">
                          <a:solidFill>
                            <a:schemeClr val="dk1"/>
                          </a:solidFill>
                          <a:latin typeface="+mn-lt"/>
                          <a:ea typeface="+mn-ea"/>
                          <a:cs typeface="+mn-cs"/>
                        </a:rPr>
                        <a:t>(Analysis based on treatment allocation, not adjusted for compliance)</a:t>
                      </a:r>
                    </a:p>
                    <a:p>
                      <a:endParaRPr lang="en-IE" b="1" dirty="0"/>
                    </a:p>
                  </a:txBody>
                  <a:tcPr/>
                </a:tc>
                <a:extLst>
                  <a:ext uri="{0D108BD9-81ED-4DB2-BD59-A6C34878D82A}">
                    <a16:rowId xmlns:a16="http://schemas.microsoft.com/office/drawing/2014/main" val="905236880"/>
                  </a:ext>
                </a:extLst>
              </a:tr>
            </a:tbl>
          </a:graphicData>
        </a:graphic>
      </p:graphicFrame>
    </p:spTree>
    <p:custDataLst>
      <p:tags r:id="rId1"/>
    </p:custDataLst>
    <p:extLst>
      <p:ext uri="{BB962C8B-B14F-4D97-AF65-F5344CB8AC3E}">
        <p14:creationId xmlns:p14="http://schemas.microsoft.com/office/powerpoint/2010/main" val="19998568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Custom 38">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1C6294"/>
      </a:hlink>
      <a:folHlink>
        <a:srgbClr val="1C6294"/>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TotalTime>
  <Words>2603</Words>
  <Application>Microsoft Office PowerPoint</Application>
  <PresentationFormat>Widescreen</PresentationFormat>
  <Paragraphs>203</Paragraphs>
  <Slides>19</Slides>
  <Notes>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30" baseType="lpstr">
      <vt:lpstr>Arial</vt:lpstr>
      <vt:lpstr>Arial Black</vt:lpstr>
      <vt:lpstr>Calibri</vt:lpstr>
      <vt:lpstr>Cambria</vt:lpstr>
      <vt:lpstr>Candara</vt:lpstr>
      <vt:lpstr>Symbol</vt:lpstr>
      <vt:lpstr>Tw Cen MT</vt:lpstr>
      <vt:lpstr>Tw Cen MT Condensed</vt:lpstr>
      <vt:lpstr>Wingdings 3</vt:lpstr>
      <vt:lpstr>Integral</vt:lpstr>
      <vt:lpstr>Document</vt:lpstr>
      <vt:lpstr> Randomized Controlled Trial</vt:lpstr>
      <vt:lpstr>Learning outcomes</vt:lpstr>
      <vt:lpstr>RCT Randomized Controlled Trial</vt:lpstr>
      <vt:lpstr>Randomisation:  Steps in a typical randomisation process</vt:lpstr>
      <vt:lpstr>Randomisation: Sequence generation</vt:lpstr>
      <vt:lpstr>Randomisation: Allocation concealment</vt:lpstr>
      <vt:lpstr>Blinding  Type of Blinding</vt:lpstr>
      <vt:lpstr>Quality Control </vt:lpstr>
      <vt:lpstr>Bias: Methods to minimize bias in RCT</vt:lpstr>
      <vt:lpstr>RCT  Different Types of RCT Design</vt:lpstr>
      <vt:lpstr>RCT: advantages &amp; Disadvantages</vt:lpstr>
      <vt:lpstr>REPORTING RCT Consolidated Standards of Reporting Trials</vt:lpstr>
      <vt:lpstr>PowerPoint Presentation</vt:lpstr>
      <vt:lpstr>PowerPoint Presentation</vt:lpstr>
      <vt:lpstr>Registering RCT International Clinical Trials Registry Platform </vt:lpstr>
      <vt:lpstr>Example</vt:lpstr>
      <vt:lpstr>Glossary</vt:lpstr>
      <vt:lpstr>Glossary</vt:lpstr>
      <vt:lpstr>Reading materials &amp; Useful Links</vt:lpstr>
    </vt:vector>
  </TitlesOfParts>
  <Company>GFMER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Randomized controlled trial - Khalifa Elmusharaf</dc:title>
  <dc:creator>Khalifa Elmusharaf</dc:creator>
  <cp:lastModifiedBy>Aldo Campana</cp:lastModifiedBy>
  <cp:revision>177</cp:revision>
  <dcterms:created xsi:type="dcterms:W3CDTF">2016-04-06T22:37:52Z</dcterms:created>
  <dcterms:modified xsi:type="dcterms:W3CDTF">2024-09-12T10:40:44Z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0911C96D-F4CF-45D8-8EBC-6E49FACC8EEA</vt:lpwstr>
  </property>
  <property fmtid="{D5CDD505-2E9C-101B-9397-08002B2CF9AE}" pid="3" name="ArticulatePath">
    <vt:lpwstr>Presentation MOM</vt:lpwstr>
  </property>
</Properties>
</file>