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8" r:id="rId3"/>
    <p:sldId id="260" r:id="rId4"/>
    <p:sldId id="325" r:id="rId5"/>
    <p:sldId id="352" r:id="rId6"/>
    <p:sldId id="290" r:id="rId7"/>
    <p:sldId id="351" r:id="rId8"/>
    <p:sldId id="336" r:id="rId9"/>
    <p:sldId id="326" r:id="rId10"/>
    <p:sldId id="353" r:id="rId11"/>
    <p:sldId id="355" r:id="rId12"/>
    <p:sldId id="375" r:id="rId13"/>
    <p:sldId id="372" r:id="rId14"/>
    <p:sldId id="356" r:id="rId15"/>
    <p:sldId id="357" r:id="rId16"/>
    <p:sldId id="358" r:id="rId17"/>
    <p:sldId id="359" r:id="rId18"/>
    <p:sldId id="360" r:id="rId19"/>
    <p:sldId id="319" r:id="rId20"/>
    <p:sldId id="348" r:id="rId21"/>
    <p:sldId id="321" r:id="rId22"/>
    <p:sldId id="379" r:id="rId23"/>
    <p:sldId id="349" r:id="rId24"/>
    <p:sldId id="361" r:id="rId25"/>
    <p:sldId id="362" r:id="rId26"/>
    <p:sldId id="363" r:id="rId27"/>
    <p:sldId id="364" r:id="rId28"/>
    <p:sldId id="365" r:id="rId29"/>
    <p:sldId id="366" r:id="rId30"/>
    <p:sldId id="367" r:id="rId31"/>
    <p:sldId id="376" r:id="rId32"/>
    <p:sldId id="377" r:id="rId33"/>
    <p:sldId id="380"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3E89C-2192-7CC7-B78B-BCB9747E4FC8}" name="Nezar Al-Hadaii" initials="NAH" userId="S::Nezar.Al-Hadaii@theglobalfund.org::cabdbaee-419d-47d2-a259-be963c0a0b13" providerId="AD"/>
  <p188:author id="{F38263A4-ACD1-0497-AAA5-01803979A2B5}" name="Raqibat Idris" initials="RI" userId="146d762bbc74e7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6" d="100"/>
          <a:sy n="156" d="100"/>
        </p:scale>
        <p:origin x="416" y="76"/>
      </p:cViewPr>
      <p:guideLst>
        <p:guide orient="horz" pos="2160"/>
        <p:guide pos="3840"/>
      </p:guideLst>
    </p:cSldViewPr>
  </p:slideViewPr>
  <p:notesTextViewPr>
    <p:cViewPr>
      <p:scale>
        <a:sx n="1" d="1"/>
        <a:sy n="1" d="1"/>
      </p:scale>
      <p:origin x="0" y="0"/>
    </p:cViewPr>
  </p:notesTextViewPr>
  <p:sorterViewPr>
    <p:cViewPr>
      <p:scale>
        <a:sx n="100" d="100"/>
        <a:sy n="100" d="100"/>
      </p:scale>
      <p:origin x="0" y="-444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2BAE-D3FF-4709-9DB4-0C32269C3B8B}" type="doc">
      <dgm:prSet loTypeId="urn:microsoft.com/office/officeart/2005/8/layout/process1" loCatId="process" qsTypeId="urn:microsoft.com/office/officeart/2005/8/quickstyle/simple1" qsCatId="simple" csTypeId="urn:microsoft.com/office/officeart/2005/8/colors/accent1_2" csCatId="accent1" phldr="1"/>
      <dgm:spPr/>
    </dgm:pt>
    <dgm:pt modelId="{9A2E4DEC-3E8E-4484-ACB3-A33B4CB81F12}">
      <dgm:prSet phldrT="[Text]" custT="1"/>
      <dgm:spPr>
        <a:solidFill>
          <a:schemeClr val="accent2">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1. Understand the objective of the study</a:t>
          </a:r>
        </a:p>
        <a:p>
          <a:r>
            <a:rPr lang="en-CA" sz="14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dirty="0">
            <a:solidFill>
              <a:schemeClr val="tx1"/>
            </a:solidFill>
            <a:latin typeface="Cambria" panose="02040503050406030204" pitchFamily="18" charset="0"/>
            <a:ea typeface="Cambria" panose="02040503050406030204" pitchFamily="18" charset="0"/>
          </a:endParaRPr>
        </a:p>
      </dgm:t>
    </dgm:pt>
    <dgm:pt modelId="{3B9F583D-9322-459A-944A-7B3CE695B9BF}" type="parTrans" cxnId="{617F59B8-43B4-4DC8-ADB9-6CB64CF23356}">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2FE0D90B-D799-4185-9A0C-5FB73A360990}" type="sibTrans" cxnId="{617F59B8-43B4-4DC8-ADB9-6CB64CF23356}">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A5DBF6A-9F8E-402F-9BD1-C302E7A23DD9}">
      <dgm:prSet phldrT="[Text]" custT="1"/>
      <dgm:spPr>
        <a:solidFill>
          <a:schemeClr val="accent4">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2. Select the appropriate statistical analysis</a:t>
          </a:r>
        </a:p>
        <a:p>
          <a:r>
            <a:rPr lang="en-CA" sz="14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dirty="0">
            <a:solidFill>
              <a:schemeClr val="tx1"/>
            </a:solidFill>
            <a:latin typeface="Cambria" panose="02040503050406030204" pitchFamily="18" charset="0"/>
            <a:ea typeface="Cambria" panose="02040503050406030204" pitchFamily="18" charset="0"/>
          </a:endParaRPr>
        </a:p>
      </dgm:t>
    </dgm:pt>
    <dgm:pt modelId="{B26F5B7D-FB9D-46BA-8FEB-9B8C8030759F}" type="parTrans" cxnId="{2138B885-BEA6-40AF-9661-5EAEF307265E}">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6514A7E-9884-411F-83C0-BE93B62FF121}" type="sibTrans" cxnId="{2138B885-BEA6-40AF-9661-5EAEF307265E}">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BE2227F-102F-474B-92D2-A2E38F96ECB0}">
      <dgm:prSet phldrT="[Text]" custT="1"/>
      <dgm:spPr>
        <a:solidFill>
          <a:schemeClr val="accent5">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3. Calculate or estimate the sample size</a:t>
          </a:r>
        </a:p>
        <a:p>
          <a:r>
            <a:rPr lang="en-CA" sz="14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dirty="0">
            <a:solidFill>
              <a:schemeClr val="tx1"/>
            </a:solidFill>
            <a:latin typeface="Cambria" panose="02040503050406030204" pitchFamily="18" charset="0"/>
            <a:ea typeface="Cambria" panose="02040503050406030204" pitchFamily="18" charset="0"/>
          </a:endParaRPr>
        </a:p>
      </dgm:t>
    </dgm:pt>
    <dgm:pt modelId="{D0844AC2-CB2B-4B84-93B5-54E3AA93F441}" type="parTrans" cxnId="{A62BD811-4E77-4B3A-87E0-681F976B0914}">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8437F998-B432-40C6-8B37-8FCA94D023A6}" type="sibTrans" cxnId="{A62BD811-4E77-4B3A-87E0-681F976B0914}">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CCBB1AEA-7C0E-42BA-830B-7876FEE0C2D6}">
      <dgm:prSet custT="1"/>
      <dgm:spPr>
        <a:solidFill>
          <a:schemeClr val="accent6">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r>
            <a:rPr lang="en-CA" sz="14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gm:t>
    </dgm:pt>
    <dgm:pt modelId="{37E679CB-5F28-431C-93CE-19A37F6C6DCD}" type="parTrans" cxnId="{B08BF915-AEC8-4E2B-907F-B21138560FBB}">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091FBCD-5AB1-4FAE-8FD1-941C44C9C482}" type="sibTrans" cxnId="{B08BF915-AEC8-4E2B-907F-B21138560FBB}">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F5ADBFEC-CAE1-4483-9BDA-26B1CADA2DEB}">
      <dgm:prSet custT="1"/>
      <dgm:spPr>
        <a:solidFill>
          <a:schemeClr val="accent3">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5. Write a sample size statement by outlining steps from 1 to 4</a:t>
          </a:r>
        </a:p>
        <a:p>
          <a:r>
            <a:rPr lang="en-CA" sz="14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dirty="0">
            <a:solidFill>
              <a:schemeClr val="tx1"/>
            </a:solidFill>
            <a:latin typeface="Cambria" panose="02040503050406030204" pitchFamily="18" charset="0"/>
            <a:ea typeface="Cambria" panose="02040503050406030204" pitchFamily="18" charset="0"/>
          </a:endParaRPr>
        </a:p>
      </dgm:t>
    </dgm:pt>
    <dgm:pt modelId="{9876F916-DA14-4097-B4F4-999E1B078F1D}" type="par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36A2BDB9-0A43-45DA-9239-C73BB80CA93C}" type="sib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93C8BBBE-713F-49D9-8A13-40D5303CA454}" type="pres">
      <dgm:prSet presAssocID="{F8782BAE-D3FF-4709-9DB4-0C32269C3B8B}" presName="Name0" presStyleCnt="0">
        <dgm:presLayoutVars>
          <dgm:dir/>
          <dgm:resizeHandles val="exact"/>
        </dgm:presLayoutVars>
      </dgm:prSet>
      <dgm:spPr/>
    </dgm:pt>
    <dgm:pt modelId="{957558E3-A0C6-4785-A7C5-CD4F1D1358A5}" type="pres">
      <dgm:prSet presAssocID="{9A2E4DEC-3E8E-4484-ACB3-A33B4CB81F12}" presName="node" presStyleLbl="node1" presStyleIdx="0" presStyleCnt="5">
        <dgm:presLayoutVars>
          <dgm:bulletEnabled val="1"/>
        </dgm:presLayoutVars>
      </dgm:prSet>
      <dgm:spPr/>
    </dgm:pt>
    <dgm:pt modelId="{2AA46847-7FDD-44F5-A148-EBAD17E0E65A}" type="pres">
      <dgm:prSet presAssocID="{2FE0D90B-D799-4185-9A0C-5FB73A360990}" presName="sibTrans" presStyleLbl="sibTrans2D1" presStyleIdx="0" presStyleCnt="4"/>
      <dgm:spPr/>
    </dgm:pt>
    <dgm:pt modelId="{A2088B5B-8065-421A-93D1-22D5DFAA5ACE}" type="pres">
      <dgm:prSet presAssocID="{2FE0D90B-D799-4185-9A0C-5FB73A360990}" presName="connectorText" presStyleLbl="sibTrans2D1" presStyleIdx="0" presStyleCnt="4"/>
      <dgm:spPr/>
    </dgm:pt>
    <dgm:pt modelId="{51E75A18-07AE-4434-9687-32053514798A}" type="pres">
      <dgm:prSet presAssocID="{5A5DBF6A-9F8E-402F-9BD1-C302E7A23DD9}" presName="node" presStyleLbl="node1" presStyleIdx="1" presStyleCnt="5" custScaleX="133077" custLinFactNeighborY="-337">
        <dgm:presLayoutVars>
          <dgm:bulletEnabled val="1"/>
        </dgm:presLayoutVars>
      </dgm:prSet>
      <dgm:spPr/>
    </dgm:pt>
    <dgm:pt modelId="{9458AE3C-836A-4242-A36F-F4EA9E83AA02}" type="pres">
      <dgm:prSet presAssocID="{A6514A7E-9884-411F-83C0-BE93B62FF121}" presName="sibTrans" presStyleLbl="sibTrans2D1" presStyleIdx="1" presStyleCnt="4"/>
      <dgm:spPr/>
    </dgm:pt>
    <dgm:pt modelId="{066A2401-039A-4921-A665-B21E9EF0377E}" type="pres">
      <dgm:prSet presAssocID="{A6514A7E-9884-411F-83C0-BE93B62FF121}" presName="connectorText" presStyleLbl="sibTrans2D1" presStyleIdx="1" presStyleCnt="4"/>
      <dgm:spPr/>
    </dgm:pt>
    <dgm:pt modelId="{70695182-F04B-4480-8E4F-958FB8B1F65D}" type="pres">
      <dgm:prSet presAssocID="{5BE2227F-102F-474B-92D2-A2E38F96ECB0}" presName="node" presStyleLbl="node1" presStyleIdx="2" presStyleCnt="5" custLinFactNeighborY="-337">
        <dgm:presLayoutVars>
          <dgm:bulletEnabled val="1"/>
        </dgm:presLayoutVars>
      </dgm:prSet>
      <dgm:spPr/>
    </dgm:pt>
    <dgm:pt modelId="{692F2984-4A32-4837-A6A1-3534FA9FED53}" type="pres">
      <dgm:prSet presAssocID="{8437F998-B432-40C6-8B37-8FCA94D023A6}" presName="sibTrans" presStyleLbl="sibTrans2D1" presStyleIdx="2" presStyleCnt="4"/>
      <dgm:spPr/>
    </dgm:pt>
    <dgm:pt modelId="{460B003C-D12B-4241-86BA-5ACEAA031486}" type="pres">
      <dgm:prSet presAssocID="{8437F998-B432-40C6-8B37-8FCA94D023A6}" presName="connectorText" presStyleLbl="sibTrans2D1" presStyleIdx="2" presStyleCnt="4"/>
      <dgm:spPr/>
    </dgm:pt>
    <dgm:pt modelId="{22EF953C-F546-4DEF-A95F-7663D81A1CDE}" type="pres">
      <dgm:prSet presAssocID="{CCBB1AEA-7C0E-42BA-830B-7876FEE0C2D6}" presName="node" presStyleLbl="node1" presStyleIdx="3" presStyleCnt="5" custScaleX="173912" custLinFactNeighborX="4281" custLinFactNeighborY="420">
        <dgm:presLayoutVars>
          <dgm:bulletEnabled val="1"/>
        </dgm:presLayoutVars>
      </dgm:prSet>
      <dgm:spPr/>
    </dgm:pt>
    <dgm:pt modelId="{53F1F3FC-1E52-47BF-9AEC-4FEAA49379DB}" type="pres">
      <dgm:prSet presAssocID="{A091FBCD-5AB1-4FAE-8FD1-941C44C9C482}" presName="sibTrans" presStyleLbl="sibTrans2D1" presStyleIdx="3" presStyleCnt="4"/>
      <dgm:spPr/>
    </dgm:pt>
    <dgm:pt modelId="{D603B81E-D568-415D-8681-1BFE81900AD8}" type="pres">
      <dgm:prSet presAssocID="{A091FBCD-5AB1-4FAE-8FD1-941C44C9C482}" presName="connectorText" presStyleLbl="sibTrans2D1" presStyleIdx="3" presStyleCnt="4"/>
      <dgm:spPr/>
    </dgm:pt>
    <dgm:pt modelId="{CF6319D9-DC13-487E-BEC7-9D65C26C8C37}" type="pres">
      <dgm:prSet presAssocID="{F5ADBFEC-CAE1-4483-9BDA-26B1CADA2DEB}" presName="node" presStyleLbl="node1" presStyleIdx="4" presStyleCnt="5">
        <dgm:presLayoutVars>
          <dgm:bulletEnabled val="1"/>
        </dgm:presLayoutVars>
      </dgm:prSet>
      <dgm:spPr/>
    </dgm:pt>
  </dgm:ptLst>
  <dgm:cxnLst>
    <dgm:cxn modelId="{31B6F202-5600-4168-8BEF-3BE819A605E7}" srcId="{F8782BAE-D3FF-4709-9DB4-0C32269C3B8B}" destId="{F5ADBFEC-CAE1-4483-9BDA-26B1CADA2DEB}" srcOrd="4" destOrd="0" parTransId="{9876F916-DA14-4097-B4F4-999E1B078F1D}" sibTransId="{36A2BDB9-0A43-45DA-9239-C73BB80CA93C}"/>
    <dgm:cxn modelId="{2F233509-221E-47DD-8565-02EA836FA4DF}" type="presOf" srcId="{9A2E4DEC-3E8E-4484-ACB3-A33B4CB81F12}" destId="{957558E3-A0C6-4785-A7C5-CD4F1D1358A5}" srcOrd="0" destOrd="0" presId="urn:microsoft.com/office/officeart/2005/8/layout/process1"/>
    <dgm:cxn modelId="{A62BD811-4E77-4B3A-87E0-681F976B0914}" srcId="{F8782BAE-D3FF-4709-9DB4-0C32269C3B8B}" destId="{5BE2227F-102F-474B-92D2-A2E38F96ECB0}" srcOrd="2" destOrd="0" parTransId="{D0844AC2-CB2B-4B84-93B5-54E3AA93F441}" sibTransId="{8437F998-B432-40C6-8B37-8FCA94D023A6}"/>
    <dgm:cxn modelId="{B08BF915-AEC8-4E2B-907F-B21138560FBB}" srcId="{F8782BAE-D3FF-4709-9DB4-0C32269C3B8B}" destId="{CCBB1AEA-7C0E-42BA-830B-7876FEE0C2D6}" srcOrd="3" destOrd="0" parTransId="{37E679CB-5F28-431C-93CE-19A37F6C6DCD}" sibTransId="{A091FBCD-5AB1-4FAE-8FD1-941C44C9C482}"/>
    <dgm:cxn modelId="{24565321-5A82-4EDC-8503-A87D13B2CC3A}" type="presOf" srcId="{A091FBCD-5AB1-4FAE-8FD1-941C44C9C482}" destId="{53F1F3FC-1E52-47BF-9AEC-4FEAA49379DB}" srcOrd="0" destOrd="0" presId="urn:microsoft.com/office/officeart/2005/8/layout/process1"/>
    <dgm:cxn modelId="{B2E6EF2C-F535-41DA-8707-9FD7B9D65BC4}" type="presOf" srcId="{CCBB1AEA-7C0E-42BA-830B-7876FEE0C2D6}" destId="{22EF953C-F546-4DEF-A95F-7663D81A1CDE}" srcOrd="0" destOrd="0" presId="urn:microsoft.com/office/officeart/2005/8/layout/process1"/>
    <dgm:cxn modelId="{C0157E2D-0DE4-467F-BD6C-A26CCDAC4AC5}" type="presOf" srcId="{A6514A7E-9884-411F-83C0-BE93B62FF121}" destId="{9458AE3C-836A-4242-A36F-F4EA9E83AA02}" srcOrd="0" destOrd="0" presId="urn:microsoft.com/office/officeart/2005/8/layout/process1"/>
    <dgm:cxn modelId="{671EE22E-C05A-4BCC-93F3-BC3E2B2DC620}" type="presOf" srcId="{A091FBCD-5AB1-4FAE-8FD1-941C44C9C482}" destId="{D603B81E-D568-415D-8681-1BFE81900AD8}" srcOrd="1" destOrd="0" presId="urn:microsoft.com/office/officeart/2005/8/layout/process1"/>
    <dgm:cxn modelId="{3A316660-77A5-4E10-B6B9-60DABAEA4421}" type="presOf" srcId="{A6514A7E-9884-411F-83C0-BE93B62FF121}" destId="{066A2401-039A-4921-A665-B21E9EF0377E}" srcOrd="1" destOrd="0" presId="urn:microsoft.com/office/officeart/2005/8/layout/process1"/>
    <dgm:cxn modelId="{910CBC7D-8B6D-43F5-9A21-3171F9CBB857}" type="presOf" srcId="{2FE0D90B-D799-4185-9A0C-5FB73A360990}" destId="{A2088B5B-8065-421A-93D1-22D5DFAA5ACE}" srcOrd="1" destOrd="0" presId="urn:microsoft.com/office/officeart/2005/8/layout/process1"/>
    <dgm:cxn modelId="{CF89D17E-6A0A-4F1D-AE9D-74AAB64C4278}" type="presOf" srcId="{F5ADBFEC-CAE1-4483-9BDA-26B1CADA2DEB}" destId="{CF6319D9-DC13-487E-BEC7-9D65C26C8C37}" srcOrd="0" destOrd="0" presId="urn:microsoft.com/office/officeart/2005/8/layout/process1"/>
    <dgm:cxn modelId="{2138B885-BEA6-40AF-9661-5EAEF307265E}" srcId="{F8782BAE-D3FF-4709-9DB4-0C32269C3B8B}" destId="{5A5DBF6A-9F8E-402F-9BD1-C302E7A23DD9}" srcOrd="1" destOrd="0" parTransId="{B26F5B7D-FB9D-46BA-8FEB-9B8C8030759F}" sibTransId="{A6514A7E-9884-411F-83C0-BE93B62FF121}"/>
    <dgm:cxn modelId="{7AD15392-A439-4D22-81D6-9EE85C768C00}" type="presOf" srcId="{5BE2227F-102F-474B-92D2-A2E38F96ECB0}" destId="{70695182-F04B-4480-8E4F-958FB8B1F65D}" srcOrd="0" destOrd="0" presId="urn:microsoft.com/office/officeart/2005/8/layout/process1"/>
    <dgm:cxn modelId="{5B5B03A5-F88E-48BC-B4E5-2026E0C611CA}" type="presOf" srcId="{5A5DBF6A-9F8E-402F-9BD1-C302E7A23DD9}" destId="{51E75A18-07AE-4434-9687-32053514798A}" srcOrd="0" destOrd="0" presId="urn:microsoft.com/office/officeart/2005/8/layout/process1"/>
    <dgm:cxn modelId="{701EC1B6-F699-44E9-A0D9-4E6AF9161A27}" type="presOf" srcId="{F8782BAE-D3FF-4709-9DB4-0C32269C3B8B}" destId="{93C8BBBE-713F-49D9-8A13-40D5303CA454}" srcOrd="0" destOrd="0" presId="urn:microsoft.com/office/officeart/2005/8/layout/process1"/>
    <dgm:cxn modelId="{617F59B8-43B4-4DC8-ADB9-6CB64CF23356}" srcId="{F8782BAE-D3FF-4709-9DB4-0C32269C3B8B}" destId="{9A2E4DEC-3E8E-4484-ACB3-A33B4CB81F12}" srcOrd="0" destOrd="0" parTransId="{3B9F583D-9322-459A-944A-7B3CE695B9BF}" sibTransId="{2FE0D90B-D799-4185-9A0C-5FB73A360990}"/>
    <dgm:cxn modelId="{EE7D62D5-705C-4FEA-BDCF-4CEF8643F740}" type="presOf" srcId="{8437F998-B432-40C6-8B37-8FCA94D023A6}" destId="{460B003C-D12B-4241-86BA-5ACEAA031486}" srcOrd="1" destOrd="0" presId="urn:microsoft.com/office/officeart/2005/8/layout/process1"/>
    <dgm:cxn modelId="{16F821D8-BED2-4278-811E-77FF7D36124C}" type="presOf" srcId="{8437F998-B432-40C6-8B37-8FCA94D023A6}" destId="{692F2984-4A32-4837-A6A1-3534FA9FED53}" srcOrd="0" destOrd="0" presId="urn:microsoft.com/office/officeart/2005/8/layout/process1"/>
    <dgm:cxn modelId="{4AA1A2F0-5F27-40E4-9992-30DFDE9D0648}" type="presOf" srcId="{2FE0D90B-D799-4185-9A0C-5FB73A360990}" destId="{2AA46847-7FDD-44F5-A148-EBAD17E0E65A}" srcOrd="0" destOrd="0" presId="urn:microsoft.com/office/officeart/2005/8/layout/process1"/>
    <dgm:cxn modelId="{B83B825F-FFC5-4680-8D52-A991759D13DE}" type="presParOf" srcId="{93C8BBBE-713F-49D9-8A13-40D5303CA454}" destId="{957558E3-A0C6-4785-A7C5-CD4F1D1358A5}" srcOrd="0" destOrd="0" presId="urn:microsoft.com/office/officeart/2005/8/layout/process1"/>
    <dgm:cxn modelId="{4677CA51-DA1C-4AAD-9259-7CA9DC40EA6A}" type="presParOf" srcId="{93C8BBBE-713F-49D9-8A13-40D5303CA454}" destId="{2AA46847-7FDD-44F5-A148-EBAD17E0E65A}" srcOrd="1" destOrd="0" presId="urn:microsoft.com/office/officeart/2005/8/layout/process1"/>
    <dgm:cxn modelId="{4F06C5A3-95D5-4D6B-AA82-9620BCF7E4B8}" type="presParOf" srcId="{2AA46847-7FDD-44F5-A148-EBAD17E0E65A}" destId="{A2088B5B-8065-421A-93D1-22D5DFAA5ACE}" srcOrd="0" destOrd="0" presId="urn:microsoft.com/office/officeart/2005/8/layout/process1"/>
    <dgm:cxn modelId="{6A120EEE-CE21-4CED-9E22-B4793C11AB23}" type="presParOf" srcId="{93C8BBBE-713F-49D9-8A13-40D5303CA454}" destId="{51E75A18-07AE-4434-9687-32053514798A}" srcOrd="2" destOrd="0" presId="urn:microsoft.com/office/officeart/2005/8/layout/process1"/>
    <dgm:cxn modelId="{195E921E-37A6-402E-AB18-FE62F09F0282}" type="presParOf" srcId="{93C8BBBE-713F-49D9-8A13-40D5303CA454}" destId="{9458AE3C-836A-4242-A36F-F4EA9E83AA02}" srcOrd="3" destOrd="0" presId="urn:microsoft.com/office/officeart/2005/8/layout/process1"/>
    <dgm:cxn modelId="{2F44F7F4-7D70-40FD-A8F1-4B4561C32B85}" type="presParOf" srcId="{9458AE3C-836A-4242-A36F-F4EA9E83AA02}" destId="{066A2401-039A-4921-A665-B21E9EF0377E}" srcOrd="0" destOrd="0" presId="urn:microsoft.com/office/officeart/2005/8/layout/process1"/>
    <dgm:cxn modelId="{4DE01B5E-D988-4D6E-BB23-0B0936CE2A1C}" type="presParOf" srcId="{93C8BBBE-713F-49D9-8A13-40D5303CA454}" destId="{70695182-F04B-4480-8E4F-958FB8B1F65D}" srcOrd="4" destOrd="0" presId="urn:microsoft.com/office/officeart/2005/8/layout/process1"/>
    <dgm:cxn modelId="{084B2879-2CD2-4E09-BAD7-9E32A3865A07}" type="presParOf" srcId="{93C8BBBE-713F-49D9-8A13-40D5303CA454}" destId="{692F2984-4A32-4837-A6A1-3534FA9FED53}" srcOrd="5" destOrd="0" presId="urn:microsoft.com/office/officeart/2005/8/layout/process1"/>
    <dgm:cxn modelId="{3247CE42-F0EB-4D4B-90A0-9F28D957C80D}" type="presParOf" srcId="{692F2984-4A32-4837-A6A1-3534FA9FED53}" destId="{460B003C-D12B-4241-86BA-5ACEAA031486}" srcOrd="0" destOrd="0" presId="urn:microsoft.com/office/officeart/2005/8/layout/process1"/>
    <dgm:cxn modelId="{9E65AF3B-B511-42C2-B70B-7EEBA63C72E5}" type="presParOf" srcId="{93C8BBBE-713F-49D9-8A13-40D5303CA454}" destId="{22EF953C-F546-4DEF-A95F-7663D81A1CDE}" srcOrd="6" destOrd="0" presId="urn:microsoft.com/office/officeart/2005/8/layout/process1"/>
    <dgm:cxn modelId="{E7AC3298-9C81-4A7E-868C-9454B0CC29BE}" type="presParOf" srcId="{93C8BBBE-713F-49D9-8A13-40D5303CA454}" destId="{53F1F3FC-1E52-47BF-9AEC-4FEAA49379DB}" srcOrd="7" destOrd="0" presId="urn:microsoft.com/office/officeart/2005/8/layout/process1"/>
    <dgm:cxn modelId="{BE8ECAED-DFE2-495C-A1CB-D74BE137940B}" type="presParOf" srcId="{53F1F3FC-1E52-47BF-9AEC-4FEAA49379DB}" destId="{D603B81E-D568-415D-8681-1BFE81900AD8}" srcOrd="0" destOrd="0" presId="urn:microsoft.com/office/officeart/2005/8/layout/process1"/>
    <dgm:cxn modelId="{5475494E-44E5-43FC-8050-645645E7015B}" type="presParOf" srcId="{93C8BBBE-713F-49D9-8A13-40D5303CA454}" destId="{CF6319D9-DC13-487E-BEC7-9D65C26C8C3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558E3-A0C6-4785-A7C5-CD4F1D1358A5}">
      <dsp:nvSpPr>
        <dsp:cNvPr id="0" name=""/>
        <dsp:cNvSpPr/>
      </dsp:nvSpPr>
      <dsp:spPr>
        <a:xfrm>
          <a:off x="5492" y="0"/>
          <a:ext cx="1369591" cy="4351338"/>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1. Understand the objective of the study</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kern="1200" dirty="0">
            <a:solidFill>
              <a:schemeClr val="tx1"/>
            </a:solidFill>
            <a:latin typeface="Cambria" panose="02040503050406030204" pitchFamily="18" charset="0"/>
            <a:ea typeface="Cambria" panose="02040503050406030204" pitchFamily="18" charset="0"/>
          </a:endParaRPr>
        </a:p>
      </dsp:txBody>
      <dsp:txXfrm>
        <a:off x="45606" y="40114"/>
        <a:ext cx="1289363" cy="4271110"/>
      </dsp:txXfrm>
    </dsp:sp>
    <dsp:sp modelId="{2AA46847-7FDD-44F5-A148-EBAD17E0E65A}">
      <dsp:nvSpPr>
        <dsp:cNvPr id="0" name=""/>
        <dsp:cNvSpPr/>
      </dsp:nvSpPr>
      <dsp:spPr>
        <a:xfrm>
          <a:off x="1512042"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1512042" y="2073771"/>
        <a:ext cx="203247" cy="203794"/>
      </dsp:txXfrm>
    </dsp:sp>
    <dsp:sp modelId="{51E75A18-07AE-4434-9687-32053514798A}">
      <dsp:nvSpPr>
        <dsp:cNvPr id="0" name=""/>
        <dsp:cNvSpPr/>
      </dsp:nvSpPr>
      <dsp:spPr>
        <a:xfrm>
          <a:off x="1922920" y="0"/>
          <a:ext cx="1822611" cy="435133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2. Select the appropriate statistical analysis</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kern="1200" dirty="0">
            <a:solidFill>
              <a:schemeClr val="tx1"/>
            </a:solidFill>
            <a:latin typeface="Cambria" panose="02040503050406030204" pitchFamily="18" charset="0"/>
            <a:ea typeface="Cambria" panose="02040503050406030204" pitchFamily="18" charset="0"/>
          </a:endParaRPr>
        </a:p>
      </dsp:txBody>
      <dsp:txXfrm>
        <a:off x="1976302" y="53382"/>
        <a:ext cx="1715847" cy="4244574"/>
      </dsp:txXfrm>
    </dsp:sp>
    <dsp:sp modelId="{9458AE3C-836A-4242-A36F-F4EA9E83AA02}">
      <dsp:nvSpPr>
        <dsp:cNvPr id="0" name=""/>
        <dsp:cNvSpPr/>
      </dsp:nvSpPr>
      <dsp:spPr>
        <a:xfrm>
          <a:off x="3882490"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3882490" y="2073771"/>
        <a:ext cx="203247" cy="203794"/>
      </dsp:txXfrm>
    </dsp:sp>
    <dsp:sp modelId="{70695182-F04B-4480-8E4F-958FB8B1F65D}">
      <dsp:nvSpPr>
        <dsp:cNvPr id="0" name=""/>
        <dsp:cNvSpPr/>
      </dsp:nvSpPr>
      <dsp:spPr>
        <a:xfrm>
          <a:off x="4293367" y="0"/>
          <a:ext cx="1369591" cy="4351338"/>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3. Calculate or estimate the sample size</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kern="1200" dirty="0">
            <a:solidFill>
              <a:schemeClr val="tx1"/>
            </a:solidFill>
            <a:latin typeface="Cambria" panose="02040503050406030204" pitchFamily="18" charset="0"/>
            <a:ea typeface="Cambria" panose="02040503050406030204" pitchFamily="18" charset="0"/>
          </a:endParaRPr>
        </a:p>
      </dsp:txBody>
      <dsp:txXfrm>
        <a:off x="4333481" y="40114"/>
        <a:ext cx="1289363" cy="4271110"/>
      </dsp:txXfrm>
    </dsp:sp>
    <dsp:sp modelId="{692F2984-4A32-4837-A6A1-3534FA9FED53}">
      <dsp:nvSpPr>
        <dsp:cNvPr id="0" name=""/>
        <dsp:cNvSpPr/>
      </dsp:nvSpPr>
      <dsp:spPr>
        <a:xfrm>
          <a:off x="5805781" y="2005839"/>
          <a:ext cx="30278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5805781" y="2073771"/>
        <a:ext cx="211948" cy="203794"/>
      </dsp:txXfrm>
    </dsp:sp>
    <dsp:sp modelId="{22EF953C-F546-4DEF-A95F-7663D81A1CDE}">
      <dsp:nvSpPr>
        <dsp:cNvPr id="0" name=""/>
        <dsp:cNvSpPr/>
      </dsp:nvSpPr>
      <dsp:spPr>
        <a:xfrm>
          <a:off x="6234248" y="0"/>
          <a:ext cx="2381883" cy="4351338"/>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kern="12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sp:txBody>
      <dsp:txXfrm>
        <a:off x="6304011" y="69763"/>
        <a:ext cx="2242357" cy="4211812"/>
      </dsp:txXfrm>
    </dsp:sp>
    <dsp:sp modelId="{53F1F3FC-1E52-47BF-9AEC-4FEAA49379DB}">
      <dsp:nvSpPr>
        <dsp:cNvPr id="0" name=""/>
        <dsp:cNvSpPr/>
      </dsp:nvSpPr>
      <dsp:spPr>
        <a:xfrm>
          <a:off x="8747228" y="2005839"/>
          <a:ext cx="27792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8747228" y="2073771"/>
        <a:ext cx="194546" cy="203794"/>
      </dsp:txXfrm>
    </dsp:sp>
    <dsp:sp modelId="{CF6319D9-DC13-487E-BEC7-9D65C26C8C37}">
      <dsp:nvSpPr>
        <dsp:cNvPr id="0" name=""/>
        <dsp:cNvSpPr/>
      </dsp:nvSpPr>
      <dsp:spPr>
        <a:xfrm>
          <a:off x="9140516" y="0"/>
          <a:ext cx="1369591" cy="4351338"/>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5. Write a sample size statement by outlining steps from 1 to 4</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kern="1200" dirty="0">
            <a:solidFill>
              <a:schemeClr val="tx1"/>
            </a:solidFill>
            <a:latin typeface="Cambria" panose="02040503050406030204" pitchFamily="18" charset="0"/>
            <a:ea typeface="Cambria" panose="02040503050406030204" pitchFamily="18" charset="0"/>
          </a:endParaRPr>
        </a:p>
      </dsp:txBody>
      <dsp:txXfrm>
        <a:off x="9180630" y="40114"/>
        <a:ext cx="1289363" cy="4271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8E1AF-8940-4094-A093-B966BEBBD9E8}" type="datetimeFigureOut">
              <a:rPr lang="en-CA" smtClean="0"/>
              <a:t>2024-09-24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070DA-5E7F-4921-B639-30E6B2DD8629}" type="slidenum">
              <a:rPr lang="en-CA" smtClean="0"/>
              <a:t>‹#›</a:t>
            </a:fld>
            <a:endParaRPr lang="en-CA"/>
          </a:p>
        </p:txBody>
      </p:sp>
    </p:spTree>
    <p:extLst>
      <p:ext uri="{BB962C8B-B14F-4D97-AF65-F5344CB8AC3E}">
        <p14:creationId xmlns:p14="http://schemas.microsoft.com/office/powerpoint/2010/main" val="215273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5289-351F-4E53-AE90-CA4A1B087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02A7F8A-7FE4-4E37-8801-BAA47D3F2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27E57A-8B92-47EB-A632-2E00C81319F4}"/>
              </a:ext>
            </a:extLst>
          </p:cNvPr>
          <p:cNvSpPr>
            <a:spLocks noGrp="1"/>
          </p:cNvSpPr>
          <p:nvPr>
            <p:ph type="dt" sz="half" idx="10"/>
          </p:nvPr>
        </p:nvSpPr>
        <p:spPr/>
        <p:txBody>
          <a:bodyPr/>
          <a:lstStyle/>
          <a:p>
            <a:fld id="{C972F064-C5FC-470B-8B43-987881393D1A}" type="datetime1">
              <a:rPr lang="en-CA" smtClean="0"/>
              <a:t>2024-09-24</a:t>
            </a:fld>
            <a:endParaRPr lang="en-CA"/>
          </a:p>
        </p:txBody>
      </p:sp>
      <p:sp>
        <p:nvSpPr>
          <p:cNvPr id="5" name="Footer Placeholder 4">
            <a:extLst>
              <a:ext uri="{FF2B5EF4-FFF2-40B4-BE49-F238E27FC236}">
                <a16:creationId xmlns:a16="http://schemas.microsoft.com/office/drawing/2014/main" id="{653205ED-6CF6-4A3F-80D3-4ED24220EC50}"/>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D1C68CAE-DDCF-466B-96E0-699E25245EF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08611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0F3-579B-47BA-8EF7-A68D270E8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93A772-DD09-4FCF-8220-316FBEAD1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6B1A0F1-3F11-468D-BD94-4D9384598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DA89B-B8DB-4DDF-9FF6-E00B90C2E939}"/>
              </a:ext>
            </a:extLst>
          </p:cNvPr>
          <p:cNvSpPr>
            <a:spLocks noGrp="1"/>
          </p:cNvSpPr>
          <p:nvPr>
            <p:ph type="dt" sz="half" idx="10"/>
          </p:nvPr>
        </p:nvSpPr>
        <p:spPr/>
        <p:txBody>
          <a:bodyPr/>
          <a:lstStyle/>
          <a:p>
            <a:fld id="{DC62C185-27F1-4F23-89C5-4908F525F87E}" type="datetime1">
              <a:rPr lang="en-CA" smtClean="0"/>
              <a:t>2024-09-24</a:t>
            </a:fld>
            <a:endParaRPr lang="en-CA"/>
          </a:p>
        </p:txBody>
      </p:sp>
      <p:sp>
        <p:nvSpPr>
          <p:cNvPr id="6" name="Footer Placeholder 5">
            <a:extLst>
              <a:ext uri="{FF2B5EF4-FFF2-40B4-BE49-F238E27FC236}">
                <a16:creationId xmlns:a16="http://schemas.microsoft.com/office/drawing/2014/main" id="{4A2141CD-CA3C-4CCC-AA1C-DA91BDA9E3F2}"/>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AFC286AD-81F3-43ED-B5CB-02C8C7E3CFB4}"/>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86516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D6A-0FE5-4614-9BF5-A8429E8DA3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6F627C2-7819-418D-8631-58AD95093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3D1418-B4C0-4B4E-8B4E-42078B97DAFB}"/>
              </a:ext>
            </a:extLst>
          </p:cNvPr>
          <p:cNvSpPr>
            <a:spLocks noGrp="1"/>
          </p:cNvSpPr>
          <p:nvPr>
            <p:ph type="dt" sz="half" idx="10"/>
          </p:nvPr>
        </p:nvSpPr>
        <p:spPr/>
        <p:txBody>
          <a:bodyPr/>
          <a:lstStyle/>
          <a:p>
            <a:fld id="{73814D01-FD4F-41BF-8F14-B6582FD8C9CE}" type="datetime1">
              <a:rPr lang="en-CA" smtClean="0"/>
              <a:t>2024-09-24</a:t>
            </a:fld>
            <a:endParaRPr lang="en-CA"/>
          </a:p>
        </p:txBody>
      </p:sp>
      <p:sp>
        <p:nvSpPr>
          <p:cNvPr id="5" name="Footer Placeholder 4">
            <a:extLst>
              <a:ext uri="{FF2B5EF4-FFF2-40B4-BE49-F238E27FC236}">
                <a16:creationId xmlns:a16="http://schemas.microsoft.com/office/drawing/2014/main" id="{5F537CA6-9162-4E94-8484-A5139B10B459}"/>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EFA3C043-D262-4F80-9878-551DD696817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905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EEF28-6C4D-4BAE-8DB5-1DD0EDDD08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32926-F3F1-44F2-9AA7-F044383D6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CCD260-6F0F-4402-A22F-A33822FD471B}"/>
              </a:ext>
            </a:extLst>
          </p:cNvPr>
          <p:cNvSpPr>
            <a:spLocks noGrp="1"/>
          </p:cNvSpPr>
          <p:nvPr>
            <p:ph type="dt" sz="half" idx="10"/>
          </p:nvPr>
        </p:nvSpPr>
        <p:spPr/>
        <p:txBody>
          <a:bodyPr/>
          <a:lstStyle/>
          <a:p>
            <a:fld id="{58383A60-AC82-4753-8027-826514BB5A79}" type="datetime1">
              <a:rPr lang="en-CA" smtClean="0"/>
              <a:t>2024-09-24</a:t>
            </a:fld>
            <a:endParaRPr lang="en-CA"/>
          </a:p>
        </p:txBody>
      </p:sp>
      <p:sp>
        <p:nvSpPr>
          <p:cNvPr id="5" name="Footer Placeholder 4">
            <a:extLst>
              <a:ext uri="{FF2B5EF4-FFF2-40B4-BE49-F238E27FC236}">
                <a16:creationId xmlns:a16="http://schemas.microsoft.com/office/drawing/2014/main" id="{A99F1FA3-B9B6-4F59-82FC-D2D07D5DADF4}"/>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F0C671CE-17F8-4A50-969C-D4FE2B8C6701}"/>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94100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1C84-40DC-4D17-96DE-9DB3D4991D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3BCCFA-0717-4586-A479-6BB2503B8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DCDC80-8603-4549-B560-E07D4F55066A}"/>
              </a:ext>
            </a:extLst>
          </p:cNvPr>
          <p:cNvSpPr>
            <a:spLocks noGrp="1"/>
          </p:cNvSpPr>
          <p:nvPr>
            <p:ph type="dt" sz="half" idx="10"/>
          </p:nvPr>
        </p:nvSpPr>
        <p:spPr/>
        <p:txBody>
          <a:bodyPr/>
          <a:lstStyle/>
          <a:p>
            <a:fld id="{7FDFC140-D647-479C-B4B9-5CE98884FAD8}" type="datetime1">
              <a:rPr lang="en-CA" smtClean="0"/>
              <a:t>2024-09-24</a:t>
            </a:fld>
            <a:endParaRPr lang="en-CA"/>
          </a:p>
        </p:txBody>
      </p:sp>
      <p:sp>
        <p:nvSpPr>
          <p:cNvPr id="5" name="Footer Placeholder 4">
            <a:extLst>
              <a:ext uri="{FF2B5EF4-FFF2-40B4-BE49-F238E27FC236}">
                <a16:creationId xmlns:a16="http://schemas.microsoft.com/office/drawing/2014/main" id="{374509AD-4DBB-4BA8-A0BE-A2B0F17749F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857E42D3-A1DC-4722-860C-24F8A1CEF10A}"/>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54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85CA-6B44-5187-6D60-C152677455C2}"/>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621482-440C-DC56-C99D-4D5AC093EDFC}"/>
              </a:ext>
            </a:extLst>
          </p:cNvPr>
          <p:cNvSpPr>
            <a:spLocks noGrp="1"/>
          </p:cNvSpPr>
          <p:nvPr>
            <p:ph type="dt" sz="half" idx="10"/>
          </p:nvPr>
        </p:nvSpPr>
        <p:spPr/>
        <p:txBody>
          <a:bodyPr/>
          <a:lstStyle/>
          <a:p>
            <a:fld id="{9324E647-A7A2-410B-8E7E-F7A3138B3EEE}" type="datetime1">
              <a:rPr lang="en-CA" smtClean="0"/>
              <a:t>2024-09-24</a:t>
            </a:fld>
            <a:endParaRPr lang="en-CA"/>
          </a:p>
        </p:txBody>
      </p:sp>
      <p:sp>
        <p:nvSpPr>
          <p:cNvPr id="4" name="Footer Placeholder 3">
            <a:extLst>
              <a:ext uri="{FF2B5EF4-FFF2-40B4-BE49-F238E27FC236}">
                <a16:creationId xmlns:a16="http://schemas.microsoft.com/office/drawing/2014/main" id="{F6F1F264-8C0F-9BBD-D66F-EEB2E2E98A42}"/>
              </a:ext>
            </a:extLst>
          </p:cNvPr>
          <p:cNvSpPr>
            <a:spLocks noGrp="1"/>
          </p:cNvSpPr>
          <p:nvPr>
            <p:ph type="ftr" sz="quarter" idx="11"/>
          </p:nvPr>
        </p:nvSpPr>
        <p:spPr/>
        <p:txBody>
          <a:bodyPr/>
          <a:lstStyle/>
          <a:p>
            <a:r>
              <a:rPr lang="en-CA"/>
              <a:t>1</a:t>
            </a:r>
          </a:p>
        </p:txBody>
      </p:sp>
      <p:sp>
        <p:nvSpPr>
          <p:cNvPr id="5" name="Slide Number Placeholder 4">
            <a:extLst>
              <a:ext uri="{FF2B5EF4-FFF2-40B4-BE49-F238E27FC236}">
                <a16:creationId xmlns:a16="http://schemas.microsoft.com/office/drawing/2014/main" id="{09550357-4F04-A5F1-2299-BEC59D92E7E5}"/>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351182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B01A-6E3C-41F5-900F-52B4A1F35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D550E8F-2EA8-4DEB-9E5C-964F7E92C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412B5-0F75-4B61-96DB-D13430AB43B6}"/>
              </a:ext>
            </a:extLst>
          </p:cNvPr>
          <p:cNvSpPr>
            <a:spLocks noGrp="1"/>
          </p:cNvSpPr>
          <p:nvPr>
            <p:ph type="dt" sz="half" idx="10"/>
          </p:nvPr>
        </p:nvSpPr>
        <p:spPr/>
        <p:txBody>
          <a:bodyPr/>
          <a:lstStyle/>
          <a:p>
            <a:fld id="{92348785-1FDF-4381-B941-1F856670A052}" type="datetime1">
              <a:rPr lang="en-CA" smtClean="0"/>
              <a:t>2024-09-24</a:t>
            </a:fld>
            <a:endParaRPr lang="en-CA"/>
          </a:p>
        </p:txBody>
      </p:sp>
      <p:sp>
        <p:nvSpPr>
          <p:cNvPr id="5" name="Footer Placeholder 4">
            <a:extLst>
              <a:ext uri="{FF2B5EF4-FFF2-40B4-BE49-F238E27FC236}">
                <a16:creationId xmlns:a16="http://schemas.microsoft.com/office/drawing/2014/main" id="{120592D7-C548-4BC8-97F3-7A557BB9936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25549CC1-B373-4E72-BA8C-DFEABFDFBAB5}"/>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94678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0AF0-1ED4-42E7-9DDC-611C91B671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A4DE7C-B944-42F4-BAE5-C18362B67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4FE7FCC-9BB3-4FAA-96A3-485C94E6A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D220D6-ED99-452C-AB4D-71C88FDB5CCD}"/>
              </a:ext>
            </a:extLst>
          </p:cNvPr>
          <p:cNvSpPr>
            <a:spLocks noGrp="1"/>
          </p:cNvSpPr>
          <p:nvPr>
            <p:ph type="dt" sz="half" idx="10"/>
          </p:nvPr>
        </p:nvSpPr>
        <p:spPr/>
        <p:txBody>
          <a:bodyPr/>
          <a:lstStyle/>
          <a:p>
            <a:fld id="{40F9812B-D525-4190-BB8C-31F675096A2A}" type="datetime1">
              <a:rPr lang="en-CA" smtClean="0"/>
              <a:t>2024-09-24</a:t>
            </a:fld>
            <a:endParaRPr lang="en-CA"/>
          </a:p>
        </p:txBody>
      </p:sp>
      <p:sp>
        <p:nvSpPr>
          <p:cNvPr id="6" name="Footer Placeholder 5">
            <a:extLst>
              <a:ext uri="{FF2B5EF4-FFF2-40B4-BE49-F238E27FC236}">
                <a16:creationId xmlns:a16="http://schemas.microsoft.com/office/drawing/2014/main" id="{93A34798-9DDD-412F-9C95-67DA9529B921}"/>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D39AB5F6-D6CB-49A5-9DA9-D548A11AB2C8}"/>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76766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6BE8-7664-418F-9408-0E47B5F7C3A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72D91BF-DD47-49E7-B1BD-76178AF8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0FE11-CDA2-4C96-B9FF-F754CB104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5A124E1-8360-4E58-8911-4C2DDD326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96E6A-8B82-4C6E-B68E-0274F92E2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1F7931C-072C-4857-B01F-B64DC5020B30}"/>
              </a:ext>
            </a:extLst>
          </p:cNvPr>
          <p:cNvSpPr>
            <a:spLocks noGrp="1"/>
          </p:cNvSpPr>
          <p:nvPr>
            <p:ph type="dt" sz="half" idx="10"/>
          </p:nvPr>
        </p:nvSpPr>
        <p:spPr/>
        <p:txBody>
          <a:bodyPr/>
          <a:lstStyle/>
          <a:p>
            <a:fld id="{0FF48E9D-44F4-46FE-B1C7-3860DB4183FF}" type="datetime1">
              <a:rPr lang="en-CA" smtClean="0"/>
              <a:t>2024-09-24</a:t>
            </a:fld>
            <a:endParaRPr lang="en-CA"/>
          </a:p>
        </p:txBody>
      </p:sp>
      <p:sp>
        <p:nvSpPr>
          <p:cNvPr id="8" name="Footer Placeholder 7">
            <a:extLst>
              <a:ext uri="{FF2B5EF4-FFF2-40B4-BE49-F238E27FC236}">
                <a16:creationId xmlns:a16="http://schemas.microsoft.com/office/drawing/2014/main" id="{8F62FDDA-54E8-40E6-91A5-D2216B36CD62}"/>
              </a:ext>
            </a:extLst>
          </p:cNvPr>
          <p:cNvSpPr>
            <a:spLocks noGrp="1"/>
          </p:cNvSpPr>
          <p:nvPr>
            <p:ph type="ftr" sz="quarter" idx="11"/>
          </p:nvPr>
        </p:nvSpPr>
        <p:spPr/>
        <p:txBody>
          <a:bodyPr/>
          <a:lstStyle/>
          <a:p>
            <a:r>
              <a:rPr lang="en-CA"/>
              <a:t>1</a:t>
            </a:r>
          </a:p>
        </p:txBody>
      </p:sp>
      <p:sp>
        <p:nvSpPr>
          <p:cNvPr id="9" name="Slide Number Placeholder 8">
            <a:extLst>
              <a:ext uri="{FF2B5EF4-FFF2-40B4-BE49-F238E27FC236}">
                <a16:creationId xmlns:a16="http://schemas.microsoft.com/office/drawing/2014/main" id="{30609D19-9BB7-4E75-86C0-FF6C9E6A488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44646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561-0D91-4327-81E9-262C5E0597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CA48529-BB6E-490B-9B00-DA3144BA3244}"/>
              </a:ext>
            </a:extLst>
          </p:cNvPr>
          <p:cNvSpPr>
            <a:spLocks noGrp="1"/>
          </p:cNvSpPr>
          <p:nvPr>
            <p:ph type="dt" sz="half" idx="10"/>
          </p:nvPr>
        </p:nvSpPr>
        <p:spPr/>
        <p:txBody>
          <a:bodyPr/>
          <a:lstStyle/>
          <a:p>
            <a:fld id="{23880224-9EAA-4D91-98BA-4AC090EE8986}" type="datetime1">
              <a:rPr lang="en-CA" smtClean="0"/>
              <a:t>2024-09-24</a:t>
            </a:fld>
            <a:endParaRPr lang="en-CA"/>
          </a:p>
        </p:txBody>
      </p:sp>
      <p:sp>
        <p:nvSpPr>
          <p:cNvPr id="4" name="Footer Placeholder 3">
            <a:extLst>
              <a:ext uri="{FF2B5EF4-FFF2-40B4-BE49-F238E27FC236}">
                <a16:creationId xmlns:a16="http://schemas.microsoft.com/office/drawing/2014/main" id="{F5F891EC-DEF8-4D09-AAF2-96CA3522A424}"/>
              </a:ext>
            </a:extLst>
          </p:cNvPr>
          <p:cNvSpPr>
            <a:spLocks noGrp="1"/>
          </p:cNvSpPr>
          <p:nvPr>
            <p:ph type="ftr" sz="quarter" idx="11"/>
          </p:nvPr>
        </p:nvSpPr>
        <p:spPr/>
        <p:txBody>
          <a:bodyPr/>
          <a:lstStyle/>
          <a:p>
            <a:r>
              <a:rPr lang="en-CA"/>
              <a:t>1</a:t>
            </a:r>
          </a:p>
        </p:txBody>
      </p:sp>
      <p:sp>
        <p:nvSpPr>
          <p:cNvPr id="5" name="Slide Number Placeholder 4">
            <a:extLst>
              <a:ext uri="{FF2B5EF4-FFF2-40B4-BE49-F238E27FC236}">
                <a16:creationId xmlns:a16="http://schemas.microsoft.com/office/drawing/2014/main" id="{BE0A78CE-BB1C-4B9E-ACB7-97203F877E0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57583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08631-FD8A-480C-A2EC-A231A3AF1DA2}"/>
              </a:ext>
            </a:extLst>
          </p:cNvPr>
          <p:cNvSpPr>
            <a:spLocks noGrp="1"/>
          </p:cNvSpPr>
          <p:nvPr>
            <p:ph type="dt" sz="half" idx="10"/>
          </p:nvPr>
        </p:nvSpPr>
        <p:spPr/>
        <p:txBody>
          <a:bodyPr/>
          <a:lstStyle/>
          <a:p>
            <a:fld id="{3593C725-A714-4E97-B244-D9A65CFEAE8B}" type="datetime1">
              <a:rPr lang="en-CA" smtClean="0"/>
              <a:t>2024-09-24</a:t>
            </a:fld>
            <a:endParaRPr lang="en-CA"/>
          </a:p>
        </p:txBody>
      </p:sp>
      <p:sp>
        <p:nvSpPr>
          <p:cNvPr id="3" name="Footer Placeholder 2">
            <a:extLst>
              <a:ext uri="{FF2B5EF4-FFF2-40B4-BE49-F238E27FC236}">
                <a16:creationId xmlns:a16="http://schemas.microsoft.com/office/drawing/2014/main" id="{A67CAE05-1B7F-4AC5-AE05-6EAADD98542A}"/>
              </a:ext>
            </a:extLst>
          </p:cNvPr>
          <p:cNvSpPr>
            <a:spLocks noGrp="1"/>
          </p:cNvSpPr>
          <p:nvPr>
            <p:ph type="ftr" sz="quarter" idx="11"/>
          </p:nvPr>
        </p:nvSpPr>
        <p:spPr/>
        <p:txBody>
          <a:bodyPr/>
          <a:lstStyle/>
          <a:p>
            <a:r>
              <a:rPr lang="en-CA"/>
              <a:t>1</a:t>
            </a:r>
          </a:p>
        </p:txBody>
      </p:sp>
      <p:sp>
        <p:nvSpPr>
          <p:cNvPr id="4" name="Slide Number Placeholder 3">
            <a:extLst>
              <a:ext uri="{FF2B5EF4-FFF2-40B4-BE49-F238E27FC236}">
                <a16:creationId xmlns:a16="http://schemas.microsoft.com/office/drawing/2014/main" id="{29CE2887-8328-48F7-9B48-C4E59C5326E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4232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6217-64B9-411F-882F-8D47D8D16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BF7C618-3467-4437-8350-7A227BCFC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F2AE4D3-082B-49E6-8ABA-8A3694B0F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21BDE-30C1-4E5D-BD82-151EC4FE4967}"/>
              </a:ext>
            </a:extLst>
          </p:cNvPr>
          <p:cNvSpPr>
            <a:spLocks noGrp="1"/>
          </p:cNvSpPr>
          <p:nvPr>
            <p:ph type="dt" sz="half" idx="10"/>
          </p:nvPr>
        </p:nvSpPr>
        <p:spPr/>
        <p:txBody>
          <a:bodyPr/>
          <a:lstStyle/>
          <a:p>
            <a:fld id="{8E27F6B6-E111-40F1-B9DB-78C45AF18323}" type="datetime1">
              <a:rPr lang="en-CA" smtClean="0"/>
              <a:t>2024-09-24</a:t>
            </a:fld>
            <a:endParaRPr lang="en-CA"/>
          </a:p>
        </p:txBody>
      </p:sp>
      <p:sp>
        <p:nvSpPr>
          <p:cNvPr id="6" name="Footer Placeholder 5">
            <a:extLst>
              <a:ext uri="{FF2B5EF4-FFF2-40B4-BE49-F238E27FC236}">
                <a16:creationId xmlns:a16="http://schemas.microsoft.com/office/drawing/2014/main" id="{61EE6597-1A6F-438F-9814-0CA7B3C05557}"/>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BDF4AC75-855C-4383-B217-F74A436AD04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15092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4936A-B58C-46C4-BA51-10B3666C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EA74843-2857-4F3C-9FB7-13E062F33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8AF8E8-9F76-4A5D-A0E6-D68D984DD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4E647-A7A2-410B-8E7E-F7A3138B3EEE}" type="datetime1">
              <a:rPr lang="en-CA" smtClean="0"/>
              <a:t>2024-09-24</a:t>
            </a:fld>
            <a:endParaRPr lang="en-CA"/>
          </a:p>
        </p:txBody>
      </p:sp>
      <p:sp>
        <p:nvSpPr>
          <p:cNvPr id="5" name="Footer Placeholder 4">
            <a:extLst>
              <a:ext uri="{FF2B5EF4-FFF2-40B4-BE49-F238E27FC236}">
                <a16:creationId xmlns:a16="http://schemas.microsoft.com/office/drawing/2014/main" id="{2374D547-F7D9-4913-AABC-00223FD41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1</a:t>
            </a:r>
          </a:p>
        </p:txBody>
      </p:sp>
      <p:sp>
        <p:nvSpPr>
          <p:cNvPr id="6" name="Slide Number Placeholder 5">
            <a:extLst>
              <a:ext uri="{FF2B5EF4-FFF2-40B4-BE49-F238E27FC236}">
                <a16:creationId xmlns:a16="http://schemas.microsoft.com/office/drawing/2014/main" id="{6C138E8D-3D68-47DD-8EF9-776E428D3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C33CD-8292-4092-8642-1E592051740E}" type="slidenum">
              <a:rPr lang="en-CA" smtClean="0"/>
              <a:t>‹#›</a:t>
            </a:fld>
            <a:endParaRPr lang="en-CA"/>
          </a:p>
        </p:txBody>
      </p:sp>
    </p:spTree>
    <p:extLst>
      <p:ext uri="{BB962C8B-B14F-4D97-AF65-F5344CB8AC3E}">
        <p14:creationId xmlns:p14="http://schemas.microsoft.com/office/powerpoint/2010/main" val="261282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epiinfo/index.html" TargetMode="External"/><Relationship Id="rId7" Type="http://schemas.openxmlformats.org/officeDocument/2006/relationships/hyperlink" Target="https://clincalc.com/stats/SampleSize.aspx" TargetMode="External"/><Relationship Id="rId2" Type="http://schemas.openxmlformats.org/officeDocument/2006/relationships/hyperlink" Target="https://www.cdc.gov/epiinfo/user-guide/statcalc/statcalcintro.html" TargetMode="External"/><Relationship Id="rId1" Type="http://schemas.openxmlformats.org/officeDocument/2006/relationships/slideLayout" Target="../slideLayouts/slideLayout2.xml"/><Relationship Id="rId6" Type="http://schemas.openxmlformats.org/officeDocument/2006/relationships/hyperlink" Target="https://www.openepi.com/" TargetMode="External"/><Relationship Id="rId5" Type="http://schemas.openxmlformats.org/officeDocument/2006/relationships/hyperlink" Target="https://www.youtube.com/playlist?list=PL9B9157E47AB3FDFA" TargetMode="External"/><Relationship Id="rId4" Type="http://schemas.openxmlformats.org/officeDocument/2006/relationships/hyperlink" Target="https://www.cdc.gov/epi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ps.who.int/iris/handle/10665/4006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1315/mjms2021.28.2.2" TargetMode="External"/><Relationship Id="rId7" Type="http://schemas.openxmlformats.org/officeDocument/2006/relationships/hyperlink" Target="https://doi.org/10.1007/s10654-016-0149-3" TargetMode="External"/><Relationship Id="rId2" Type="http://schemas.openxmlformats.org/officeDocument/2006/relationships/hyperlink" Target="https://www.scribbr.com/statistics/effect-size/" TargetMode="External"/><Relationship Id="rId1" Type="http://schemas.openxmlformats.org/officeDocument/2006/relationships/slideLayout" Target="../slideLayouts/slideLayout2.xml"/><Relationship Id="rId6" Type="http://schemas.openxmlformats.org/officeDocument/2006/relationships/hyperlink" Target="https://www.nlm.nih.gov/oet/ed/stats/02-900.html" TargetMode="External"/><Relationship Id="rId5" Type="http://schemas.openxmlformats.org/officeDocument/2006/relationships/hyperlink" Target="https://doi.org/10.1093/ilar.43.4.207" TargetMode="External"/><Relationship Id="rId4" Type="http://schemas.openxmlformats.org/officeDocument/2006/relationships/hyperlink" Target="https://doi.org/10.4103/0253-7176.11623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22037/ghfbb.v6i1.332" TargetMode="External"/><Relationship Id="rId2" Type="http://schemas.openxmlformats.org/officeDocument/2006/relationships/hyperlink" Target="https://doi.org/10.1136/emj.20.5.453" TargetMode="External"/><Relationship Id="rId1" Type="http://schemas.openxmlformats.org/officeDocument/2006/relationships/slideLayout" Target="../slideLayouts/slideLayout2.xml"/><Relationship Id="rId5" Type="http://schemas.openxmlformats.org/officeDocument/2006/relationships/hyperlink" Target="https://www.statisticshowto.com/probability-and-statistics/statistics-definitions/statistical-power/" TargetMode="External"/><Relationship Id="rId4" Type="http://schemas.openxmlformats.org/officeDocument/2006/relationships/hyperlink" Target="https://statistics.laerd.com/statistical-guides/measures-of-spread-standard-deviation.ph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epiinfo/index.html" TargetMode="External"/><Relationship Id="rId7" Type="http://schemas.openxmlformats.org/officeDocument/2006/relationships/hyperlink" Target="https://cdn.who.int/media/docs/default-source/ncds/ncd-surveillance/steps/stepssampling.zip?sfvrsn=f2b58e61_2" TargetMode="External"/><Relationship Id="rId2" Type="http://schemas.openxmlformats.org/officeDocument/2006/relationships/hyperlink" Target="https://clincalc.com/stats/SampleSize.aspx" TargetMode="External"/><Relationship Id="rId1" Type="http://schemas.openxmlformats.org/officeDocument/2006/relationships/slideLayout" Target="../slideLayouts/slideLayout2.xml"/><Relationship Id="rId6" Type="http://schemas.openxmlformats.org/officeDocument/2006/relationships/hyperlink" Target="https://cdn.who.int/media/docs/default-source/ncds/ncd-surveillance/steps/sample-size-calculator.xls?sfvrsn=ee1f4ae8_2" TargetMode="External"/><Relationship Id="rId5" Type="http://schemas.openxmlformats.org/officeDocument/2006/relationships/hyperlink" Target="https://www.cdc.gov/epiinfo/user-guide/statcalc/statcalcintro.html" TargetMode="External"/><Relationship Id="rId4" Type="http://schemas.openxmlformats.org/officeDocument/2006/relationships/hyperlink" Target="https://www.openepi.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5C4B0-9E02-4D83-9171-0F9AFF667DCB}"/>
              </a:ext>
            </a:extLst>
          </p:cNvPr>
          <p:cNvSpPr>
            <a:spLocks noGrp="1"/>
          </p:cNvSpPr>
          <p:nvPr>
            <p:ph type="ctrTitle"/>
          </p:nvPr>
        </p:nvSpPr>
        <p:spPr>
          <a:xfrm>
            <a:off x="1094096" y="851516"/>
            <a:ext cx="5725804" cy="2991416"/>
          </a:xfrm>
        </p:spPr>
        <p:txBody>
          <a:bodyPr vert="horz" lIns="91440" tIns="45720" rIns="91440" bIns="45720" rtlCol="0" anchor="b">
            <a:noAutofit/>
          </a:bodyPr>
          <a:lstStyle/>
          <a:p>
            <a:pPr algn="l"/>
            <a:r>
              <a:rPr lang="en-US" sz="5000" b="1" kern="1200" dirty="0">
                <a:solidFill>
                  <a:schemeClr val="tx1"/>
                </a:solidFill>
                <a:latin typeface="Cambria" panose="02040503050406030204" pitchFamily="18" charset="0"/>
                <a:ea typeface="Cambria" panose="02040503050406030204" pitchFamily="18" charset="0"/>
              </a:rPr>
              <a:t>How to determine the correct sample size of a research</a:t>
            </a:r>
          </a:p>
        </p:txBody>
      </p:sp>
      <p:sp>
        <p:nvSpPr>
          <p:cNvPr id="3" name="Subtitle 2">
            <a:extLst>
              <a:ext uri="{FF2B5EF4-FFF2-40B4-BE49-F238E27FC236}">
                <a16:creationId xmlns:a16="http://schemas.microsoft.com/office/drawing/2014/main" id="{F9031F6F-2093-4EBB-B9A8-88EA3AEB1A06}"/>
              </a:ext>
            </a:extLst>
          </p:cNvPr>
          <p:cNvSpPr>
            <a:spLocks noGrp="1"/>
          </p:cNvSpPr>
          <p:nvPr>
            <p:ph type="subTitle" idx="1"/>
          </p:nvPr>
        </p:nvSpPr>
        <p:spPr>
          <a:xfrm>
            <a:off x="1094096" y="3910307"/>
            <a:ext cx="4167115" cy="2163551"/>
          </a:xfrm>
        </p:spPr>
        <p:txBody>
          <a:bodyPr vert="horz" lIns="91440" tIns="45720" rIns="91440" bIns="45720" rtlCol="0" anchor="t">
            <a:normAutofit/>
          </a:bodyPr>
          <a:lstStyle/>
          <a:p>
            <a:pPr algn="l"/>
            <a:r>
              <a:rPr lang="en-US" b="1" kern="1200" dirty="0">
                <a:solidFill>
                  <a:schemeClr val="accent1"/>
                </a:solidFill>
                <a:latin typeface="Cambria" panose="02040503050406030204" pitchFamily="18" charset="0"/>
                <a:ea typeface="Cambria" panose="02040503050406030204" pitchFamily="18" charset="0"/>
              </a:rPr>
              <a:t>Dr Aseel Mugahed</a:t>
            </a:r>
          </a:p>
          <a:p>
            <a:pPr algn="l"/>
            <a:r>
              <a:rPr lang="en-US" b="1" kern="1200" dirty="0">
                <a:solidFill>
                  <a:schemeClr val="accent1"/>
                </a:solidFill>
                <a:latin typeface="Cambria" panose="02040503050406030204" pitchFamily="18" charset="0"/>
                <a:ea typeface="Cambria" panose="02040503050406030204" pitchFamily="18" charset="0"/>
              </a:rPr>
              <a:t>M.B.B.S, PGD Public health, </a:t>
            </a:r>
            <a:r>
              <a:rPr lang="en-US" b="1" kern="1200" dirty="0" err="1">
                <a:solidFill>
                  <a:schemeClr val="accent1"/>
                </a:solidFill>
                <a:latin typeface="Cambria" panose="02040503050406030204" pitchFamily="18" charset="0"/>
                <a:ea typeface="Cambria" panose="02040503050406030204" pitchFamily="18" charset="0"/>
              </a:rPr>
              <a:t>Msc</a:t>
            </a:r>
            <a:r>
              <a:rPr lang="en-US" b="1" kern="1200" dirty="0">
                <a:solidFill>
                  <a:schemeClr val="accent1"/>
                </a:solidFill>
                <a:latin typeface="Cambria" panose="02040503050406030204" pitchFamily="18" charset="0"/>
                <a:ea typeface="Cambria" panose="02040503050406030204" pitchFamily="18" charset="0"/>
              </a:rPr>
              <a:t> Global health</a:t>
            </a:r>
          </a:p>
        </p:txBody>
      </p:sp>
      <p:sp>
        <p:nvSpPr>
          <p:cNvPr id="18" name="Freeform: Shape 17">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6" descr="Logo_GFMER.jpg">
            <a:extLst>
              <a:ext uri="{FF2B5EF4-FFF2-40B4-BE49-F238E27FC236}">
                <a16:creationId xmlns:a16="http://schemas.microsoft.com/office/drawing/2014/main" id="{1F8F93F0-BDBD-4DAE-9C33-F0508AA0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54375" y="2129307"/>
            <a:ext cx="3171589"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327D34C-2059-4DB5-AE80-D3D6C237DA06}"/>
              </a:ext>
            </a:extLst>
          </p:cNvPr>
          <p:cNvSpPr txBox="1"/>
          <p:nvPr/>
        </p:nvSpPr>
        <p:spPr>
          <a:xfrm>
            <a:off x="4292869" y="6047063"/>
            <a:ext cx="6756796" cy="923330"/>
          </a:xfrm>
          <a:prstGeom prst="rect">
            <a:avLst/>
          </a:prstGeom>
          <a:noFill/>
        </p:spPr>
        <p:txBody>
          <a:bodyPr wrap="square">
            <a:spAutoFit/>
          </a:bodyPr>
          <a:lstStyle/>
          <a:p>
            <a:pPr algn="r">
              <a:spcAft>
                <a:spcPts val="600"/>
              </a:spcAft>
            </a:pPr>
            <a:r>
              <a:rPr lang="en-GB" b="1" dirty="0">
                <a:latin typeface="Cambria" panose="02040503050406030204" pitchFamily="18" charset="0"/>
                <a:ea typeface="Cambria" panose="02040503050406030204" pitchFamily="18" charset="0"/>
              </a:rPr>
              <a:t>Training course in research methodology, research protocol development and scientific writing 2024, Geneva 2024 </a:t>
            </a:r>
            <a:br>
              <a:rPr lang="en-GB" b="1" dirty="0">
                <a:latin typeface="Cambria" panose="02040503050406030204" pitchFamily="18" charset="0"/>
                <a:ea typeface="Cambria" panose="02040503050406030204" pitchFamily="18" charset="0"/>
              </a:rPr>
            </a:br>
            <a:endParaRPr lang="en-GB"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39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57541" y="1967720"/>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2.</a:t>
            </a:r>
            <a:r>
              <a:rPr lang="en-CA" sz="6000" b="1" dirty="0">
                <a:latin typeface="Cambria" panose="02040503050406030204" pitchFamily="18" charset="0"/>
                <a:ea typeface="Cambria" panose="02040503050406030204" pitchFamily="18" charset="0"/>
              </a:rPr>
              <a:t> The population standard deviation</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16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r>
              <a:rPr lang="en-CA" sz="5400" b="1" dirty="0">
                <a:solidFill>
                  <a:srgbClr val="FF0000"/>
                </a:solidFill>
                <a:latin typeface="Cambria" panose="02040503050406030204" pitchFamily="18" charset="0"/>
                <a:ea typeface="Cambria" panose="02040503050406030204" pitchFamily="18" charset="0"/>
              </a:rPr>
              <a:t>The population standard deviation</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199" y="1918497"/>
            <a:ext cx="10944225" cy="4554671"/>
          </a:xfrm>
        </p:spPr>
        <p:txBody>
          <a:bodyPr>
            <a:normAutofit fontScale="85000" lnSpcReduction="20000"/>
          </a:bodyPr>
          <a:lstStyle/>
          <a:p>
            <a:r>
              <a:rPr lang="en-CA" sz="2400" dirty="0">
                <a:solidFill>
                  <a:srgbClr val="FF0000"/>
                </a:solidFill>
                <a:latin typeface="Cambria" panose="02040503050406030204" pitchFamily="18" charset="0"/>
                <a:ea typeface="Cambria" panose="02040503050406030204" pitchFamily="18" charset="0"/>
              </a:rPr>
              <a:t>What do we mean by </a:t>
            </a:r>
            <a:r>
              <a:rPr lang="en-CA" sz="2400" i="1" dirty="0">
                <a:solidFill>
                  <a:srgbClr val="FF0000"/>
                </a:solidFill>
                <a:latin typeface="Cambria" panose="02040503050406030204" pitchFamily="18" charset="0"/>
                <a:ea typeface="Cambria" panose="02040503050406030204" pitchFamily="18" charset="0"/>
              </a:rPr>
              <a:t>standard deviation</a:t>
            </a:r>
            <a:r>
              <a:rPr lang="en-CA" sz="24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standard deviation (or σ) is defined as a measure of how dispersed the data is in relation to the mean. In other words, it measures the typical distance between each data point and the mean.</a:t>
            </a:r>
          </a:p>
          <a:p>
            <a:r>
              <a:rPr lang="en-CA" sz="2400" dirty="0">
                <a:solidFill>
                  <a:srgbClr val="FF0000"/>
                </a:solidFill>
                <a:latin typeface="Cambria" panose="02040503050406030204" pitchFamily="18" charset="0"/>
                <a:ea typeface="Cambria" panose="02040503050406030204" pitchFamily="18" charset="0"/>
              </a:rPr>
              <a:t>What do we understand by low and high standard deviation?</a:t>
            </a:r>
            <a:endParaRPr lang="en-CA" sz="24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Low standard deviation means data are clustered around the mean (</a:t>
            </a:r>
            <a:r>
              <a:rPr lang="el-GR" dirty="0">
                <a:latin typeface="Cambria" panose="02040503050406030204" pitchFamily="18" charset="0"/>
                <a:ea typeface="Cambria" panose="02040503050406030204" pitchFamily="18" charset="0"/>
              </a:rPr>
              <a:t>μ</a:t>
            </a:r>
            <a:r>
              <a:rPr lang="en-CA" dirty="0">
                <a:latin typeface="Cambria" panose="02040503050406030204" pitchFamily="18" charset="0"/>
                <a:ea typeface="Cambria" panose="02040503050406030204" pitchFamily="18" charset="0"/>
              </a:rPr>
              <a:t>), and high standard deviation indicates data are more spread out. </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The standard deviation depends on whether the data is being considered a population of its own, or a sample representing a larger population.</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9921780-D934-E6ED-0258-07874647C07F}"/>
              </a:ext>
            </a:extLst>
          </p:cNvPr>
          <p:cNvPicPr>
            <a:picLocks noChangeAspect="1"/>
          </p:cNvPicPr>
          <p:nvPr/>
        </p:nvPicPr>
        <p:blipFill>
          <a:blip r:embed="rId2"/>
          <a:stretch>
            <a:fillRect/>
          </a:stretch>
        </p:blipFill>
        <p:spPr>
          <a:xfrm>
            <a:off x="1961540" y="4265799"/>
            <a:ext cx="2053869" cy="1219485"/>
          </a:xfrm>
          <a:prstGeom prst="rect">
            <a:avLst/>
          </a:prstGeom>
        </p:spPr>
      </p:pic>
      <p:graphicFrame>
        <p:nvGraphicFramePr>
          <p:cNvPr id="4" name="Table 5">
            <a:extLst>
              <a:ext uri="{FF2B5EF4-FFF2-40B4-BE49-F238E27FC236}">
                <a16:creationId xmlns:a16="http://schemas.microsoft.com/office/drawing/2014/main" id="{B684528A-98E3-A5A9-4E1B-C989102CDEB5}"/>
              </a:ext>
            </a:extLst>
          </p:cNvPr>
          <p:cNvGraphicFramePr>
            <a:graphicFrameLocks noGrp="1"/>
          </p:cNvGraphicFramePr>
          <p:nvPr>
            <p:extLst>
              <p:ext uri="{D42A27DB-BD31-4B8C-83A1-F6EECF244321}">
                <p14:modId xmlns:p14="http://schemas.microsoft.com/office/powerpoint/2010/main" val="3831186406"/>
              </p:ext>
            </p:extLst>
          </p:nvPr>
        </p:nvGraphicFramePr>
        <p:xfrm>
          <a:off x="1796995" y="3772979"/>
          <a:ext cx="8188510" cy="1830257"/>
        </p:xfrm>
        <a:graphic>
          <a:graphicData uri="http://schemas.openxmlformats.org/drawingml/2006/table">
            <a:tbl>
              <a:tblPr firstRow="1" bandRow="1">
                <a:tableStyleId>{0E3FDE45-AF77-4B5C-9715-49D594BDF05E}</a:tableStyleId>
              </a:tblPr>
              <a:tblGrid>
                <a:gridCol w="4094255">
                  <a:extLst>
                    <a:ext uri="{9D8B030D-6E8A-4147-A177-3AD203B41FA5}">
                      <a16:colId xmlns:a16="http://schemas.microsoft.com/office/drawing/2014/main" val="1089096487"/>
                    </a:ext>
                  </a:extLst>
                </a:gridCol>
                <a:gridCol w="4094255">
                  <a:extLst>
                    <a:ext uri="{9D8B030D-6E8A-4147-A177-3AD203B41FA5}">
                      <a16:colId xmlns:a16="http://schemas.microsoft.com/office/drawing/2014/main" val="140286176"/>
                    </a:ext>
                  </a:extLst>
                </a:gridCol>
              </a:tblGrid>
              <a:tr h="435208">
                <a:tc>
                  <a:txBody>
                    <a:bodyPr/>
                    <a:lstStyle/>
                    <a:p>
                      <a:r>
                        <a:rPr lang="en-CA" dirty="0"/>
                        <a:t>Low standard deviation</a:t>
                      </a:r>
                    </a:p>
                  </a:txBody>
                  <a:tcPr/>
                </a:tc>
                <a:tc>
                  <a:txBody>
                    <a:bodyPr/>
                    <a:lstStyle/>
                    <a:p>
                      <a:r>
                        <a:rPr lang="en-CA" dirty="0"/>
                        <a:t>High standard deviation</a:t>
                      </a:r>
                    </a:p>
                  </a:txBody>
                  <a:tcPr/>
                </a:tc>
                <a:extLst>
                  <a:ext uri="{0D108BD9-81ED-4DB2-BD59-A6C34878D82A}">
                    <a16:rowId xmlns:a16="http://schemas.microsoft.com/office/drawing/2014/main" val="1523780135"/>
                  </a:ext>
                </a:extLst>
              </a:tr>
              <a:tr h="1395049">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634957937"/>
                  </a:ext>
                </a:extLst>
              </a:tr>
            </a:tbl>
          </a:graphicData>
        </a:graphic>
      </p:graphicFrame>
      <p:pic>
        <p:nvPicPr>
          <p:cNvPr id="10" name="Picture 9">
            <a:extLst>
              <a:ext uri="{FF2B5EF4-FFF2-40B4-BE49-F238E27FC236}">
                <a16:creationId xmlns:a16="http://schemas.microsoft.com/office/drawing/2014/main" id="{A501C4B2-1293-F30E-0B81-8E9EFB15AD7C}"/>
              </a:ext>
            </a:extLst>
          </p:cNvPr>
          <p:cNvPicPr>
            <a:picLocks noChangeAspect="1"/>
          </p:cNvPicPr>
          <p:nvPr/>
        </p:nvPicPr>
        <p:blipFill>
          <a:blip r:embed="rId3"/>
          <a:stretch>
            <a:fillRect/>
          </a:stretch>
        </p:blipFill>
        <p:spPr>
          <a:xfrm>
            <a:off x="6592548" y="4455785"/>
            <a:ext cx="2390261" cy="841138"/>
          </a:xfrm>
          <a:prstGeom prst="rect">
            <a:avLst/>
          </a:prstGeom>
        </p:spPr>
      </p:pic>
      <p:sp>
        <p:nvSpPr>
          <p:cNvPr id="5" name="TextBox 4">
            <a:extLst>
              <a:ext uri="{FF2B5EF4-FFF2-40B4-BE49-F238E27FC236}">
                <a16:creationId xmlns:a16="http://schemas.microsoft.com/office/drawing/2014/main" id="{435CF5E9-1D5E-7002-B349-18DFDF5FEA78}"/>
              </a:ext>
            </a:extLst>
          </p:cNvPr>
          <p:cNvSpPr txBox="1"/>
          <p:nvPr/>
        </p:nvSpPr>
        <p:spPr>
          <a:xfrm>
            <a:off x="9495060" y="6444988"/>
            <a:ext cx="2494156"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a:t>
            </a:r>
            <a:endParaRPr lang="en-CA" sz="1200" dirty="0"/>
          </a:p>
        </p:txBody>
      </p:sp>
    </p:spTree>
    <p:extLst>
      <p:ext uri="{BB962C8B-B14F-4D97-AF65-F5344CB8AC3E}">
        <p14:creationId xmlns:p14="http://schemas.microsoft.com/office/powerpoint/2010/main" val="20103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population standard deviation (</a:t>
                          </a:r>
                          <a14:m>
                            <m:oMath xmlns:m="http://schemas.openxmlformats.org/officeDocument/2006/math">
                              <m:r>
                                <a:rPr lang="en-CA" sz="1800" b="1" i="1" smtClean="0">
                                  <a:solidFill>
                                    <a:srgbClr val="002060"/>
                                  </a:solidFill>
                                  <a:latin typeface="Cambria Math" panose="02040503050406030204" pitchFamily="18" charset="0"/>
                                  <a:ea typeface="Cambria Math" panose="02040503050406030204" pitchFamily="18" charset="0"/>
                                </a:rPr>
                                <m:t>𝝈</m:t>
                              </m:r>
                            </m:oMath>
                          </a14:m>
                          <a:r>
                            <a:rPr lang="en-CA" sz="1800" b="1" dirty="0">
                              <a:solidFill>
                                <a:srgbClr val="002060"/>
                              </a:solidFill>
                              <a:latin typeface="Cambria" panose="02040503050406030204" pitchFamily="18" charset="0"/>
                              <a:ea typeface="Cambria" panose="02040503050406030204"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1897475">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If the data is a sample from a larger population, we divide </a:t>
                          </a:r>
                          <a:r>
                            <a:rPr lang="fr-FR" sz="1800" dirty="0">
                              <a:solidFill>
                                <a:srgbClr val="FF0000"/>
                              </a:solidFill>
                              <a:effectLst/>
                              <a:latin typeface="Cambria" panose="02040503050406030204" pitchFamily="18" charset="0"/>
                              <a:ea typeface="Cambria" panose="02040503050406030204" pitchFamily="18" charset="0"/>
                            </a:rPr>
                            <a:t>∑ (X-</a:t>
                          </a:r>
                          <a14:m>
                            <m:oMath xmlns:m="http://schemas.openxmlformats.org/officeDocument/2006/math">
                              <m:acc>
                                <m:accPr>
                                  <m:chr m:val="̅"/>
                                  <m:ctrlPr>
                                    <a:rPr lang="en-CA" sz="1800" i="1">
                                      <a:solidFill>
                                        <a:srgbClr val="FF0000"/>
                                      </a:solidFill>
                                      <a:effectLst/>
                                      <a:latin typeface="Cambria Math" panose="02040503050406030204" pitchFamily="18" charset="0"/>
                                    </a:rPr>
                                  </m:ctrlPr>
                                </m:accPr>
                                <m:e>
                                  <m:r>
                                    <a:rPr lang="fr-FR" sz="1800">
                                      <a:solidFill>
                                        <a:srgbClr val="FF0000"/>
                                      </a:solidFill>
                                      <a:effectLst/>
                                      <a:latin typeface="Cambria Math" panose="02040503050406030204" pitchFamily="18" charset="0"/>
                                    </a:rPr>
                                    <m:t>𝑋</m:t>
                                  </m:r>
                                </m:e>
                              </m:acc>
                            </m:oMath>
                          </a14:m>
                          <a:r>
                            <a:rPr lang="fr-FR" sz="1800" dirty="0">
                              <a:solidFill>
                                <a:srgbClr val="FF0000"/>
                              </a:solidFill>
                              <a:effectLst/>
                              <a:latin typeface="Cambria" panose="02040503050406030204" pitchFamily="18" charset="0"/>
                              <a:ea typeface="Cambria" panose="02040503050406030204" pitchFamily="18" charset="0"/>
                            </a:rPr>
                            <a:t>)</a:t>
                          </a:r>
                          <a:r>
                            <a:rPr lang="fr-FR" sz="1800" baseline="30000" dirty="0">
                              <a:solidFill>
                                <a:srgbClr val="FF0000"/>
                              </a:solidFill>
                              <a:effectLst/>
                              <a:latin typeface="Cambria" panose="02040503050406030204" pitchFamily="18" charset="0"/>
                              <a:ea typeface="Cambria" panose="02040503050406030204" pitchFamily="18" charset="0"/>
                            </a:rPr>
                            <a:t>2 </a:t>
                          </a:r>
                          <a:r>
                            <a:rPr lang="en-CA" sz="1800" dirty="0">
                              <a:solidFill>
                                <a:srgbClr val="FF0000"/>
                              </a:solidFill>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by one fewer than the number of data points (scores) in the sample, </a:t>
                          </a:r>
                          <a:r>
                            <a:rPr lang="en-CA" sz="1800" dirty="0">
                              <a:solidFill>
                                <a:srgbClr val="FF0000"/>
                              </a:solidFill>
                              <a:latin typeface="Cambria" panose="02040503050406030204" pitchFamily="18" charset="0"/>
                              <a:ea typeface="Cambria" panose="02040503050406030204" pitchFamily="18" charset="0"/>
                            </a:rPr>
                            <a:t>n-1</a:t>
                          </a:r>
                          <a:r>
                            <a:rPr lang="en-CA" sz="1800" dirty="0">
                              <a:latin typeface="Cambria" panose="02040503050406030204" pitchFamily="18" charset="0"/>
                              <a:ea typeface="Cambria" panose="02040503050406030204" pitchFamily="18" charset="0"/>
                            </a:rPr>
                            <a:t>.</a:t>
                          </a: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Choice>
        <mc:Fallback xmlns="">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endParaRPr lang="en-US"/>
                        </a:p>
                      </a:txBody>
                      <a:tcPr>
                        <a:blipFill>
                          <a:blip r:embed="rId2"/>
                          <a:stretch>
                            <a:fillRect t="-8824" r="-100114" b="-135441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2011680">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endParaRPr lang="en-US"/>
                        </a:p>
                      </a:txBody>
                      <a:tcPr>
                        <a:blipFill>
                          <a:blip r:embed="rId2"/>
                          <a:stretch>
                            <a:fillRect l="-100000" t="-184932" r="-114" b="-169406"/>
                          </a:stretch>
                        </a:blipFill>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Fallback>
      </mc:AlternateContent>
      <p:cxnSp>
        <p:nvCxnSpPr>
          <p:cNvPr id="3" name="Straight Connector 2">
            <a:extLst>
              <a:ext uri="{FF2B5EF4-FFF2-40B4-BE49-F238E27FC236}">
                <a16:creationId xmlns:a16="http://schemas.microsoft.com/office/drawing/2014/main" id="{FE13195A-12AE-3F2B-AA7C-2B1E7031B12A}"/>
              </a:ext>
            </a:extLst>
          </p:cNvPr>
          <p:cNvCxnSpPr>
            <a:cxnSpLocks/>
          </p:cNvCxnSpPr>
          <p:nvPr/>
        </p:nvCxnSpPr>
        <p:spPr>
          <a:xfrm>
            <a:off x="6051093" y="499787"/>
            <a:ext cx="0" cy="60124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C5C647-FF2F-17D6-8E8B-A177A3BFB42D}"/>
              </a:ext>
            </a:extLst>
          </p:cNvPr>
          <p:cNvSpPr txBox="1"/>
          <p:nvPr/>
        </p:nvSpPr>
        <p:spPr>
          <a:xfrm>
            <a:off x="8418719" y="6512279"/>
            <a:ext cx="3595006"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a:t>
            </a:r>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a:t>
            </a:r>
            <a:endParaRPr lang="en-CA" sz="1200" dirty="0"/>
          </a:p>
        </p:txBody>
      </p:sp>
      <p:sp>
        <p:nvSpPr>
          <p:cNvPr id="13" name="Title 1">
            <a:extLst>
              <a:ext uri="{FF2B5EF4-FFF2-40B4-BE49-F238E27FC236}">
                <a16:creationId xmlns:a16="http://schemas.microsoft.com/office/drawing/2014/main" id="{A5E69AF8-A681-9F50-1ECA-51A0B689C418}"/>
              </a:ext>
            </a:extLst>
          </p:cNvPr>
          <p:cNvSpPr>
            <a:spLocks noGrp="1"/>
          </p:cNvSpPr>
          <p:nvPr>
            <p:ph type="title"/>
          </p:nvPr>
        </p:nvSpPr>
        <p:spPr>
          <a:xfrm>
            <a:off x="838199" y="108857"/>
            <a:ext cx="11556127" cy="385582"/>
          </a:xfrm>
        </p:spPr>
        <p:txBody>
          <a:bodyPr anchor="b">
            <a:noAutofit/>
          </a:bodyPr>
          <a:lstStyle/>
          <a:p>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r>
              <a:rPr lang="en-CA" sz="3200" b="1" dirty="0">
                <a:latin typeface="Cambria" panose="02040503050406030204" pitchFamily="18" charset="0"/>
                <a:ea typeface="Cambria" panose="02040503050406030204" pitchFamily="18" charset="0"/>
              </a:rPr>
              <a:t> </a:t>
            </a:r>
            <a:r>
              <a:rPr lang="en-CA" sz="3200" b="1" dirty="0">
                <a:solidFill>
                  <a:srgbClr val="FF0000"/>
                </a:solidFill>
                <a:latin typeface="Cambria" panose="02040503050406030204" pitchFamily="18" charset="0"/>
                <a:ea typeface="Cambria" panose="02040503050406030204" pitchFamily="18" charset="0"/>
              </a:rPr>
              <a:t>How to calculate standard deviation</a:t>
            </a:r>
          </a:p>
        </p:txBody>
      </p:sp>
      <p:pic>
        <p:nvPicPr>
          <p:cNvPr id="2" name="Picture 1" descr="Text, letter&#10;&#10;Description automatically generated">
            <a:extLst>
              <a:ext uri="{FF2B5EF4-FFF2-40B4-BE49-F238E27FC236}">
                <a16:creationId xmlns:a16="http://schemas.microsoft.com/office/drawing/2014/main" id="{6BC898B2-C26E-0E09-A553-BC99E7BCF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192" y="4286606"/>
            <a:ext cx="2904869" cy="2225673"/>
          </a:xfrm>
          <a:prstGeom prst="rect">
            <a:avLst/>
          </a:prstGeom>
        </p:spPr>
      </p:pic>
      <p:pic>
        <p:nvPicPr>
          <p:cNvPr id="9" name="Picture 8" descr="A math equation with black text&#10;&#10;Description automatically generated with medium confidence">
            <a:extLst>
              <a:ext uri="{FF2B5EF4-FFF2-40B4-BE49-F238E27FC236}">
                <a16:creationId xmlns:a16="http://schemas.microsoft.com/office/drawing/2014/main" id="{41629822-2877-BA68-F4F2-B8F83336D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34" y="4233976"/>
            <a:ext cx="2518889" cy="2278303"/>
          </a:xfrm>
          <a:prstGeom prst="rect">
            <a:avLst/>
          </a:prstGeom>
        </p:spPr>
      </p:pic>
      <p:sp>
        <p:nvSpPr>
          <p:cNvPr id="5" name="TextBox 4">
            <a:extLst>
              <a:ext uri="{FF2B5EF4-FFF2-40B4-BE49-F238E27FC236}">
                <a16:creationId xmlns:a16="http://schemas.microsoft.com/office/drawing/2014/main" id="{B844A9E9-4624-D827-2B9F-0B7BB66774A9}"/>
              </a:ext>
            </a:extLst>
          </p:cNvPr>
          <p:cNvSpPr txBox="1"/>
          <p:nvPr/>
        </p:nvSpPr>
        <p:spPr>
          <a:xfrm>
            <a:off x="3875341" y="4459221"/>
            <a:ext cx="1970565" cy="1785104"/>
          </a:xfrm>
          <a:prstGeom prst="rect">
            <a:avLst/>
          </a:prstGeom>
          <a:noFill/>
        </p:spPr>
        <p:txBody>
          <a:bodyPr wrap="square">
            <a:spAutoFit/>
          </a:bodyPr>
          <a:lstStyle/>
          <a:p>
            <a:r>
              <a:rPr lang="en-GB" sz="1100" b="1" i="1" dirty="0">
                <a:solidFill>
                  <a:srgbClr val="FF0000"/>
                </a:solidFill>
                <a:latin typeface="Cambria" panose="02040503050406030204" pitchFamily="18" charset="0"/>
                <a:ea typeface="Cambria" panose="02040503050406030204" pitchFamily="18" charset="0"/>
              </a:rPr>
              <a:t>Steps to reach the standard deviation of a data</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Subtract the mean from each data point (X)</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Square the value </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Add them all together</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Divide by the total number of data points (scores)</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Take the square root</a:t>
            </a:r>
          </a:p>
        </p:txBody>
      </p:sp>
    </p:spTree>
    <p:extLst>
      <p:ext uri="{BB962C8B-B14F-4D97-AF65-F5344CB8AC3E}">
        <p14:creationId xmlns:p14="http://schemas.microsoft.com/office/powerpoint/2010/main" val="192383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304285" y="581855"/>
            <a:ext cx="12090042" cy="913947"/>
          </a:xfrm>
        </p:spPr>
        <p:txBody>
          <a:bodyPr anchor="b">
            <a:normAutofit fontScale="90000"/>
          </a:bodyPr>
          <a:lstStyle/>
          <a:p>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r>
              <a:rPr lang="en-CA" sz="5400" b="1" dirty="0">
                <a:latin typeface="Cambria" panose="02040503050406030204" pitchFamily="18" charset="0"/>
                <a:ea typeface="Cambria" panose="02040503050406030204" pitchFamily="18" charset="0"/>
              </a:rPr>
              <a:t> </a:t>
            </a:r>
            <a:r>
              <a:rPr lang="en-CA" sz="5400" b="1" dirty="0">
                <a:solidFill>
                  <a:srgbClr val="FF0000"/>
                </a:solidFill>
                <a:latin typeface="Cambria" panose="02040503050406030204" pitchFamily="18" charset="0"/>
                <a:ea typeface="Cambria" panose="02040503050406030204" pitchFamily="18" charset="0"/>
              </a:rPr>
              <a:t>Key points about standard deviation</a:t>
            </a:r>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2071315"/>
            <a:ext cx="11205850" cy="4398491"/>
          </a:xfrm>
        </p:spPr>
        <p:txBody>
          <a:bodyPr anchor="t">
            <a:normAutofit/>
          </a:bodyPr>
          <a:lstStyle/>
          <a:p>
            <a:r>
              <a:rPr lang="en-CA" sz="2200" dirty="0">
                <a:latin typeface="Cambria" panose="02040503050406030204" pitchFamily="18" charset="0"/>
                <a:ea typeface="Cambria" panose="02040503050406030204" pitchFamily="18" charset="0"/>
              </a:rPr>
              <a:t>Note that confusion may arise when the name "</a:t>
            </a:r>
            <a:r>
              <a:rPr lang="en-CA" sz="2200" dirty="0">
                <a:solidFill>
                  <a:schemeClr val="accent1"/>
                </a:solidFill>
                <a:latin typeface="Cambria" panose="02040503050406030204" pitchFamily="18" charset="0"/>
                <a:ea typeface="Cambria" panose="02040503050406030204" pitchFamily="18" charset="0"/>
              </a:rPr>
              <a:t>sample" standard deviation </a:t>
            </a:r>
            <a:r>
              <a:rPr lang="en-CA" sz="2200" dirty="0">
                <a:latin typeface="Cambria" panose="02040503050406030204" pitchFamily="18" charset="0"/>
                <a:ea typeface="Cambria" panose="02040503050406030204" pitchFamily="18" charset="0"/>
              </a:rPr>
              <a:t>is used</a:t>
            </a:r>
            <a:r>
              <a:rPr lang="en-CA" sz="2200" dirty="0">
                <a:solidFill>
                  <a:schemeClr val="accent1"/>
                </a:solidFill>
                <a:latin typeface="Cambria" panose="02040503050406030204" pitchFamily="18" charset="0"/>
                <a:ea typeface="Cambria" panose="02040503050406030204" pitchFamily="18" charset="0"/>
              </a:rPr>
              <a:t>, </a:t>
            </a:r>
            <a:r>
              <a:rPr lang="en-CA" sz="2200" dirty="0">
                <a:latin typeface="Cambria" panose="02040503050406030204" pitchFamily="18" charset="0"/>
                <a:ea typeface="Cambria" panose="02040503050406030204" pitchFamily="18" charset="0"/>
              </a:rPr>
              <a:t>as it can be incorrectly interpreted as the standard deviation of the sample itself and not the estimate of the population standard deviation based on the sample.</a:t>
            </a:r>
          </a:p>
          <a:p>
            <a:r>
              <a:rPr lang="en-CA" sz="2200" dirty="0">
                <a:solidFill>
                  <a:schemeClr val="accent1"/>
                </a:solidFill>
                <a:latin typeface="Cambria" panose="02040503050406030204" pitchFamily="18" charset="0"/>
                <a:ea typeface="Cambria" panose="02040503050406030204" pitchFamily="18" charset="0"/>
              </a:rPr>
              <a:t>The standard deviation is used with continuous data, </a:t>
            </a:r>
            <a:r>
              <a:rPr lang="en-CA" sz="2000" dirty="0">
                <a:solidFill>
                  <a:srgbClr val="FF0000"/>
                </a:solidFill>
                <a:latin typeface="Cambria" panose="02040503050406030204" pitchFamily="18" charset="0"/>
                <a:ea typeface="Cambria" panose="02040503050406030204" pitchFamily="18" charset="0"/>
              </a:rPr>
              <a:t>BUT NOT </a:t>
            </a:r>
            <a:r>
              <a:rPr lang="en-CA" sz="2200" dirty="0">
                <a:solidFill>
                  <a:schemeClr val="accent1"/>
                </a:solidFill>
                <a:latin typeface="Cambria" panose="02040503050406030204" pitchFamily="18" charset="0"/>
                <a:ea typeface="Cambria" panose="02040503050406030204" pitchFamily="18" charset="0"/>
              </a:rPr>
              <a:t>with</a:t>
            </a:r>
            <a:r>
              <a:rPr lang="en-CA" sz="2000" dirty="0">
                <a:solidFill>
                  <a:srgbClr val="FF0000"/>
                </a:solidFill>
                <a:latin typeface="Cambria" panose="02040503050406030204" pitchFamily="18" charset="0"/>
                <a:ea typeface="Cambria" panose="02040503050406030204" pitchFamily="18" charset="0"/>
              </a:rPr>
              <a:t> </a:t>
            </a:r>
            <a:r>
              <a:rPr lang="en-CA" sz="2200" dirty="0">
                <a:solidFill>
                  <a:schemeClr val="accent1"/>
                </a:solidFill>
                <a:latin typeface="Cambria" panose="02040503050406030204" pitchFamily="18" charset="0"/>
                <a:ea typeface="Cambria" panose="02040503050406030204" pitchFamily="18" charset="0"/>
              </a:rPr>
              <a:t>categorical data. </a:t>
            </a:r>
          </a:p>
          <a:p>
            <a:r>
              <a:rPr lang="en-CA" sz="2200" dirty="0">
                <a:solidFill>
                  <a:schemeClr val="accent1"/>
                </a:solidFill>
                <a:latin typeface="Cambria" panose="02040503050406030204" pitchFamily="18" charset="0"/>
                <a:ea typeface="Cambria" panose="02040503050406030204" pitchFamily="18" charset="0"/>
              </a:rPr>
              <a:t>The standard deviation is appropriate when the continuous data </a:t>
            </a:r>
            <a:r>
              <a:rPr lang="en-CA" sz="2200" dirty="0">
                <a:solidFill>
                  <a:srgbClr val="FF0000"/>
                </a:solidFill>
                <a:latin typeface="Cambria" panose="02040503050406030204" pitchFamily="18" charset="0"/>
                <a:ea typeface="Cambria" panose="02040503050406030204" pitchFamily="18" charset="0"/>
              </a:rPr>
              <a:t>IS NOT SIGNIFICANTLY SKEWED OR HAS OUTLIERS.</a:t>
            </a:r>
          </a:p>
          <a:p>
            <a:r>
              <a:rPr lang="en-CA" sz="2200" dirty="0">
                <a:latin typeface="Cambria" panose="02040503050406030204" pitchFamily="18" charset="0"/>
                <a:ea typeface="Cambria" panose="02040503050406030204" pitchFamily="18" charset="0"/>
              </a:rPr>
              <a:t>The standard deviation can be derived from a literature review, pilot study or </a:t>
            </a:r>
            <a:r>
              <a:rPr lang="en-US" sz="2200" dirty="0">
                <a:latin typeface="Cambria" panose="02040503050406030204" pitchFamily="18" charset="0"/>
                <a:ea typeface="Cambria" panose="02040503050406030204" pitchFamily="18" charset="0"/>
              </a:rPr>
              <a:t>f</a:t>
            </a:r>
            <a:r>
              <a:rPr lang="en-CA" sz="2200" dirty="0">
                <a:latin typeface="Cambria" panose="02040503050406030204" pitchFamily="18" charset="0"/>
                <a:ea typeface="Cambria" panose="02040503050406030204" pitchFamily="18" charset="0"/>
              </a:rPr>
              <a:t>rom any reliable source.</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6ABAC1C1-04D1-3797-FC91-497B9A43B9DD}"/>
              </a:ext>
            </a:extLst>
          </p:cNvPr>
          <p:cNvSpPr txBox="1"/>
          <p:nvPr/>
        </p:nvSpPr>
        <p:spPr>
          <a:xfrm>
            <a:off x="8418719" y="6512279"/>
            <a:ext cx="3595006"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a:t>
            </a:r>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a:t>
            </a:r>
            <a:endParaRPr lang="en-CA" sz="1200" dirty="0"/>
          </a:p>
        </p:txBody>
      </p:sp>
    </p:spTree>
    <p:extLst>
      <p:ext uri="{BB962C8B-B14F-4D97-AF65-F5344CB8AC3E}">
        <p14:creationId xmlns:p14="http://schemas.microsoft.com/office/powerpoint/2010/main" val="191433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33687" y="1307762"/>
            <a:ext cx="5902362" cy="2513516"/>
          </a:xfrm>
        </p:spPr>
        <p:txBody>
          <a:bodyPr>
            <a:normAutofit/>
          </a:bodyPr>
          <a:lstStyle/>
          <a:p>
            <a:r>
              <a:rPr lang="en-CA" b="1" dirty="0">
                <a:latin typeface="Cambria" panose="02040503050406030204" pitchFamily="18" charset="0"/>
                <a:ea typeface="Cambria" panose="02040503050406030204" pitchFamily="18" charset="0"/>
              </a:rPr>
              <a:t>3.</a:t>
            </a:r>
            <a:r>
              <a:rPr lang="en-CA" sz="6000" b="1" dirty="0">
                <a:latin typeface="Cambria" panose="02040503050406030204" pitchFamily="18" charset="0"/>
                <a:ea typeface="Cambria" panose="02040503050406030204" pitchFamily="18" charset="0"/>
              </a:rPr>
              <a:t> The power</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02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power of a study</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 </a:t>
            </a:r>
            <a:r>
              <a:rPr lang="en-CA" sz="2600" i="1" dirty="0">
                <a:solidFill>
                  <a:srgbClr val="FF0000"/>
                </a:solidFill>
                <a:latin typeface="Cambria" panose="02040503050406030204" pitchFamily="18" charset="0"/>
                <a:ea typeface="Cambria" panose="02040503050406030204" pitchFamily="18" charset="0"/>
              </a:rPr>
              <a:t>power of a study</a:t>
            </a:r>
            <a:r>
              <a:rPr lang="en-CA" sz="26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power of a study can be defined as the </a:t>
            </a:r>
            <a:r>
              <a:rPr lang="en-CA" u="sng" dirty="0">
                <a:latin typeface="Cambria" panose="02040503050406030204" pitchFamily="18" charset="0"/>
                <a:ea typeface="Cambria" panose="02040503050406030204" pitchFamily="18" charset="0"/>
              </a:rPr>
              <a:t>pre-study probability that the effect will be detected, and that the test will reject the null hypothesis</a:t>
            </a:r>
            <a:r>
              <a:rPr lang="en-CA" dirty="0">
                <a:latin typeface="Cambria" panose="02040503050406030204" pitchFamily="18" charset="0"/>
                <a:ea typeface="Cambria" panose="02040503050406030204" pitchFamily="18" charset="0"/>
              </a:rPr>
              <a:t>. In other words, if the power is too low, there is little chance of detecting a significant difference.</a:t>
            </a:r>
          </a:p>
          <a:p>
            <a:pPr lvl="1"/>
            <a:r>
              <a:rPr lang="en-CA" dirty="0">
                <a:latin typeface="Cambria" panose="02040503050406030204" pitchFamily="18" charset="0"/>
                <a:ea typeface="Cambria" panose="02040503050406030204" pitchFamily="18" charset="0"/>
              </a:rPr>
              <a:t>The power </a:t>
            </a:r>
            <a:r>
              <a:rPr lang="en-CA" i="0" dirty="0">
                <a:effectLst/>
                <a:latin typeface="Cambria" panose="02040503050406030204" pitchFamily="18" charset="0"/>
                <a:ea typeface="Cambria" panose="02040503050406030204" pitchFamily="18" charset="0"/>
              </a:rPr>
              <a:t>is </a:t>
            </a:r>
            <a:r>
              <a:rPr lang="en-CA" i="0" u="sng" dirty="0">
                <a:effectLst/>
                <a:latin typeface="Cambria" panose="02040503050406030204" pitchFamily="18" charset="0"/>
                <a:ea typeface="Cambria" panose="02040503050406030204" pitchFamily="18" charset="0"/>
              </a:rPr>
              <a:t>arbitrarily set to 80% or 90% </a:t>
            </a:r>
            <a:r>
              <a:rPr lang="en-CA" i="0" dirty="0">
                <a:effectLst/>
                <a:latin typeface="Cambria" panose="02040503050406030204" pitchFamily="18" charset="0"/>
                <a:ea typeface="Cambria" panose="02040503050406030204" pitchFamily="18" charset="0"/>
              </a:rPr>
              <a:t>which means that the study has an 80% or 90% chance of </a:t>
            </a:r>
            <a:r>
              <a:rPr lang="en-CA" dirty="0">
                <a:latin typeface="Cambria" panose="02040503050406030204" pitchFamily="18" charset="0"/>
                <a:ea typeface="Cambria" panose="02040503050406030204" pitchFamily="18" charset="0"/>
              </a:rPr>
              <a:t>having </a:t>
            </a:r>
            <a:r>
              <a:rPr lang="en-CA" i="0" dirty="0">
                <a:effectLst/>
                <a:latin typeface="Cambria" panose="02040503050406030204" pitchFamily="18" charset="0"/>
                <a:ea typeface="Cambria" panose="02040503050406030204" pitchFamily="18" charset="0"/>
              </a:rPr>
              <a:t>statistically significant results</a:t>
            </a:r>
            <a:r>
              <a:rPr lang="en-CA" b="1" i="0" dirty="0">
                <a:effectLst/>
                <a:latin typeface="Cambria" panose="02040503050406030204" pitchFamily="18" charset="0"/>
                <a:ea typeface="Cambria" panose="02040503050406030204" pitchFamily="18" charset="0"/>
              </a:rPr>
              <a:t>.</a:t>
            </a:r>
          </a:p>
          <a:p>
            <a:pPr marL="0" indent="0">
              <a:buNone/>
            </a:pPr>
            <a:br>
              <a:rPr lang="en-CA" sz="2800"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B8954E4-1C33-E9AE-0A4E-47712AF3AC9B}"/>
              </a:ext>
            </a:extLst>
          </p:cNvPr>
          <p:cNvSpPr txBox="1"/>
          <p:nvPr/>
        </p:nvSpPr>
        <p:spPr>
          <a:xfrm>
            <a:off x="9086248" y="6555192"/>
            <a:ext cx="2640762" cy="276999"/>
          </a:xfrm>
          <a:prstGeom prst="rect">
            <a:avLst/>
          </a:prstGeom>
          <a:noFill/>
        </p:spPr>
        <p:txBody>
          <a:bodyPr wrap="square">
            <a:spAutoFit/>
          </a:bodyPr>
          <a:lstStyle/>
          <a:p>
            <a:r>
              <a:rPr lang="en-GB" sz="1200" dirty="0"/>
              <a:t>Dell et al., 2002; </a:t>
            </a:r>
            <a:r>
              <a:rPr lang="da-DK" sz="1200" dirty="0"/>
              <a:t>Jones SR et al., 2003</a:t>
            </a:r>
          </a:p>
        </p:txBody>
      </p:sp>
    </p:spTree>
    <p:extLst>
      <p:ext uri="{BB962C8B-B14F-4D97-AF65-F5344CB8AC3E}">
        <p14:creationId xmlns:p14="http://schemas.microsoft.com/office/powerpoint/2010/main" val="211590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630935" y="640080"/>
            <a:ext cx="8379715" cy="1575938"/>
          </a:xfrm>
        </p:spPr>
        <p:txBody>
          <a:bodyPr anchor="b">
            <a:noAutofit/>
          </a:bodyPr>
          <a:lstStyle/>
          <a:p>
            <a:br>
              <a:rPr lang="en-CA" sz="4900" dirty="0">
                <a:solidFill>
                  <a:srgbClr val="FF0000"/>
                </a:solidFill>
                <a:latin typeface="Cambria" panose="02040503050406030204" pitchFamily="18" charset="0"/>
                <a:ea typeface="Cambria" panose="02040503050406030204" pitchFamily="18" charset="0"/>
              </a:rPr>
            </a:br>
            <a:r>
              <a:rPr lang="en-CA" sz="4900" b="1" dirty="0">
                <a:solidFill>
                  <a:srgbClr val="FF0000"/>
                </a:solidFill>
                <a:latin typeface="Cambria" panose="02040503050406030204" pitchFamily="18" charset="0"/>
                <a:ea typeface="Cambria" panose="02040503050406030204" pitchFamily="18" charset="0"/>
              </a:rPr>
              <a:t>The type I and type II errors</a:t>
            </a:r>
            <a:br>
              <a:rPr lang="en-CA" sz="4900" dirty="0">
                <a:solidFill>
                  <a:srgbClr val="FF0000"/>
                </a:solidFill>
                <a:latin typeface="Cambria" panose="02040503050406030204" pitchFamily="18" charset="0"/>
                <a:ea typeface="Cambria" panose="02040503050406030204" pitchFamily="18" charset="0"/>
              </a:rPr>
            </a:br>
            <a:endParaRPr lang="en-CA" sz="4900" b="1" dirty="0">
              <a:solidFill>
                <a:srgbClr val="FF0000"/>
              </a:solidFill>
              <a:latin typeface="Cambria" panose="02040503050406030204" pitchFamily="18" charset="0"/>
              <a:ea typeface="Cambria" panose="02040503050406030204" pitchFamily="18" charset="0"/>
            </a:endParaRP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247649" y="2579846"/>
            <a:ext cx="6557392" cy="3862594"/>
          </a:xfrm>
        </p:spPr>
        <p:txBody>
          <a:bodyPr anchor="t">
            <a:normAutofit lnSpcReduction="10000"/>
          </a:bodyPr>
          <a:lstStyle/>
          <a:p>
            <a:pPr marL="0" indent="0">
              <a:buNone/>
            </a:pPr>
            <a:endParaRPr lang="en-CA" sz="1500" dirty="0">
              <a:latin typeface="Cambria" panose="02040503050406030204" pitchFamily="18" charset="0"/>
              <a:ea typeface="Cambria" panose="02040503050406030204" pitchFamily="18" charset="0"/>
            </a:endParaRPr>
          </a:p>
          <a:p>
            <a:r>
              <a:rPr lang="en-CA" sz="2250" dirty="0">
                <a:solidFill>
                  <a:srgbClr val="FF0000"/>
                </a:solidFill>
                <a:latin typeface="Cambria" panose="02040503050406030204" pitchFamily="18" charset="0"/>
                <a:ea typeface="Cambria" panose="02040503050406030204" pitchFamily="18" charset="0"/>
              </a:rPr>
              <a:t>What do we mean by the </a:t>
            </a:r>
            <a:r>
              <a:rPr lang="en-CA" sz="2250" i="1" dirty="0">
                <a:solidFill>
                  <a:srgbClr val="FF0000"/>
                </a:solidFill>
                <a:latin typeface="Cambria" panose="02040503050406030204" pitchFamily="18" charset="0"/>
                <a:ea typeface="Cambria" panose="02040503050406030204" pitchFamily="18" charset="0"/>
              </a:rPr>
              <a:t>type I and type II errors</a:t>
            </a:r>
            <a:r>
              <a:rPr lang="en-CA" sz="2250" dirty="0">
                <a:solidFill>
                  <a:srgbClr val="FF0000"/>
                </a:solidFill>
                <a:latin typeface="Cambria" panose="02040503050406030204" pitchFamily="18" charset="0"/>
                <a:ea typeface="Cambria" panose="02040503050406030204" pitchFamily="18" charset="0"/>
              </a:rPr>
              <a:t>?</a:t>
            </a:r>
          </a:p>
          <a:p>
            <a:pPr lvl="1"/>
            <a:r>
              <a:rPr lang="en-CA" sz="2100" dirty="0">
                <a:latin typeface="Cambria" panose="02040503050406030204" pitchFamily="18" charset="0"/>
                <a:ea typeface="Cambria" panose="02040503050406030204" pitchFamily="18" charset="0"/>
              </a:rPr>
              <a:t> The type I error Alpha (</a:t>
            </a:r>
            <a:r>
              <a:rPr lang="el-GR" sz="2100" dirty="0">
                <a:latin typeface="Cambria" panose="02040503050406030204" pitchFamily="18" charset="0"/>
                <a:ea typeface="Cambria" panose="02040503050406030204" pitchFamily="18" charset="0"/>
              </a:rPr>
              <a:t>α)</a:t>
            </a:r>
            <a:r>
              <a:rPr lang="en-CA" sz="2100" dirty="0">
                <a:latin typeface="Cambria" panose="02040503050406030204" pitchFamily="18" charset="0"/>
                <a:ea typeface="Cambria" panose="02040503050406030204" pitchFamily="18" charset="0"/>
              </a:rPr>
              <a:t>: is the rejection of a true null hypothesis. In other words, it corresponds to the level of confidence in sample size calculation, which is the degree of uncertainty or probability that a sample value lies outside a stated limits.</a:t>
            </a:r>
            <a:r>
              <a:rPr lang="en-US" sz="2100" b="1" dirty="0"/>
              <a:t> False positive</a:t>
            </a:r>
            <a:endParaRPr lang="en-CA" sz="2100" dirty="0">
              <a:latin typeface="Cambria" panose="02040503050406030204" pitchFamily="18" charset="0"/>
              <a:ea typeface="Cambria" panose="02040503050406030204" pitchFamily="18" charset="0"/>
            </a:endParaRPr>
          </a:p>
          <a:p>
            <a:pPr lvl="1"/>
            <a:r>
              <a:rPr lang="en-CA" sz="2100" dirty="0">
                <a:latin typeface="Cambria" panose="02040503050406030204" pitchFamily="18" charset="0"/>
                <a:ea typeface="Cambria" panose="02040503050406030204" pitchFamily="18" charset="0"/>
              </a:rPr>
              <a:t> The type II error Beta (</a:t>
            </a:r>
            <a:r>
              <a:rPr lang="el-GR" sz="2100" dirty="0">
                <a:latin typeface="Cambria" panose="02040503050406030204" pitchFamily="18" charset="0"/>
                <a:ea typeface="Cambria" panose="02040503050406030204" pitchFamily="18" charset="0"/>
              </a:rPr>
              <a:t>β)</a:t>
            </a:r>
            <a:r>
              <a:rPr lang="en-CA" sz="2100" dirty="0">
                <a:latin typeface="Cambria" panose="02040503050406030204" pitchFamily="18" charset="0"/>
                <a:ea typeface="Cambria" panose="02040503050406030204" pitchFamily="18" charset="0"/>
              </a:rPr>
              <a:t>: is the failure to reject a false null hypothesis. In other words, it corresponds to power, which means the ability of a statistical test to reject the false null hypothesis. </a:t>
            </a:r>
            <a:r>
              <a:rPr lang="en-US" sz="2100" b="1" dirty="0"/>
              <a:t>False negative</a:t>
            </a:r>
            <a:endParaRPr lang="en-CA" sz="21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p:txBody>
      </p:sp>
      <p:pic>
        <p:nvPicPr>
          <p:cNvPr id="5" name="Content Placeholder 4" descr="Table&#10;&#10;Description automatically generated">
            <a:extLst>
              <a:ext uri="{FF2B5EF4-FFF2-40B4-BE49-F238E27FC236}">
                <a16:creationId xmlns:a16="http://schemas.microsoft.com/office/drawing/2014/main" id="{CFEB78A4-063B-FAF5-E59E-F953C89A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032" y="2206228"/>
            <a:ext cx="5458968" cy="2470182"/>
          </a:xfrm>
          <a:prstGeom prst="rect">
            <a:avLst/>
          </a:prstGeom>
        </p:spPr>
      </p:pic>
      <p:sp>
        <p:nvSpPr>
          <p:cNvPr id="6" name="TextBox 5">
            <a:extLst>
              <a:ext uri="{FF2B5EF4-FFF2-40B4-BE49-F238E27FC236}">
                <a16:creationId xmlns:a16="http://schemas.microsoft.com/office/drawing/2014/main" id="{B77B8238-790C-0105-BBC1-42AF6F42582B}"/>
              </a:ext>
            </a:extLst>
          </p:cNvPr>
          <p:cNvSpPr txBox="1"/>
          <p:nvPr/>
        </p:nvSpPr>
        <p:spPr>
          <a:xfrm>
            <a:off x="9755729" y="6605639"/>
            <a:ext cx="1559966" cy="276999"/>
          </a:xfrm>
          <a:prstGeom prst="rect">
            <a:avLst/>
          </a:prstGeom>
          <a:noFill/>
        </p:spPr>
        <p:txBody>
          <a:bodyPr wrap="square">
            <a:spAutoFit/>
          </a:bodyPr>
          <a:lstStyle/>
          <a:p>
            <a:pPr>
              <a:spcAft>
                <a:spcPts val="600"/>
              </a:spcAft>
            </a:pPr>
            <a:r>
              <a:rPr lang="en-GB" sz="1200" dirty="0"/>
              <a:t>StatisticsHowTo.com</a:t>
            </a:r>
          </a:p>
        </p:txBody>
      </p:sp>
      <p:sp>
        <p:nvSpPr>
          <p:cNvPr id="7" name="TextBox 6">
            <a:extLst>
              <a:ext uri="{FF2B5EF4-FFF2-40B4-BE49-F238E27FC236}">
                <a16:creationId xmlns:a16="http://schemas.microsoft.com/office/drawing/2014/main" id="{B2170879-7D0B-3F56-86F2-9654D3C8AF1E}"/>
              </a:ext>
            </a:extLst>
          </p:cNvPr>
          <p:cNvSpPr txBox="1"/>
          <p:nvPr/>
        </p:nvSpPr>
        <p:spPr>
          <a:xfrm>
            <a:off x="9755729" y="6403940"/>
            <a:ext cx="2192698" cy="276999"/>
          </a:xfrm>
          <a:prstGeom prst="rect">
            <a:avLst/>
          </a:prstGeom>
          <a:noFill/>
        </p:spPr>
        <p:txBody>
          <a:bodyPr wrap="square">
            <a:spAutoFit/>
          </a:bodyPr>
          <a:lstStyle/>
          <a:p>
            <a:pPr>
              <a:spcAft>
                <a:spcPts val="600"/>
              </a:spcAft>
            </a:pPr>
            <a:r>
              <a:rPr lang="en-GB" sz="1200" dirty="0" err="1"/>
              <a:t>Pourhoseingholi</a:t>
            </a:r>
            <a:r>
              <a:rPr lang="en-GB" sz="1200" dirty="0"/>
              <a:t> MA et al., 2013</a:t>
            </a:r>
            <a:endParaRPr lang="en-CA" sz="1200" dirty="0"/>
          </a:p>
        </p:txBody>
      </p:sp>
    </p:spTree>
    <p:extLst>
      <p:ext uri="{BB962C8B-B14F-4D97-AF65-F5344CB8AC3E}">
        <p14:creationId xmlns:p14="http://schemas.microsoft.com/office/powerpoint/2010/main" val="92891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144819" y="1816645"/>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4.</a:t>
            </a:r>
            <a:r>
              <a:rPr lang="en-CA" sz="6000" b="1" dirty="0">
                <a:latin typeface="Cambria" panose="02040503050406030204" pitchFamily="18" charset="0"/>
                <a:ea typeface="Cambria" panose="02040503050406030204" pitchFamily="18" charset="0"/>
              </a:rPr>
              <a:t> The  significance level </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significance level  </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8954E4-1C33-E9AE-0A4E-47712AF3AC9B}"/>
              </a:ext>
            </a:extLst>
          </p:cNvPr>
          <p:cNvSpPr txBox="1"/>
          <p:nvPr/>
        </p:nvSpPr>
        <p:spPr>
          <a:xfrm>
            <a:off x="10072267" y="6492874"/>
            <a:ext cx="1905000" cy="369332"/>
          </a:xfrm>
          <a:prstGeom prst="rect">
            <a:avLst/>
          </a:prstGeom>
          <a:noFill/>
        </p:spPr>
        <p:txBody>
          <a:bodyPr wrap="square">
            <a:spAutoFit/>
          </a:bodyPr>
          <a:lstStyle/>
          <a:p>
            <a:r>
              <a:rPr lang="en-GB" dirty="0"/>
              <a:t>Dell et al., 2002</a:t>
            </a:r>
          </a:p>
        </p:txBody>
      </p:sp>
      <p:sp>
        <p:nvSpPr>
          <p:cNvPr id="5" name="Content Placeholder 2">
            <a:extLst>
              <a:ext uri="{FF2B5EF4-FFF2-40B4-BE49-F238E27FC236}">
                <a16:creationId xmlns:a16="http://schemas.microsoft.com/office/drawing/2014/main" id="{6D6555DC-5DCE-D975-FACD-3284F3DC1678}"/>
              </a:ext>
            </a:extLst>
          </p:cNvPr>
          <p:cNvSpPr txBox="1">
            <a:spLocks/>
          </p:cNvSpPr>
          <p:nvPr/>
        </p:nvSpPr>
        <p:spPr>
          <a:xfrm>
            <a:off x="669036" y="1896419"/>
            <a:ext cx="10515600" cy="43857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FF0000"/>
                </a:solidFill>
                <a:latin typeface="Cambria" panose="02040503050406030204" pitchFamily="18" charset="0"/>
                <a:ea typeface="Cambria" panose="02040503050406030204" pitchFamily="18" charset="0"/>
              </a:rPr>
              <a:t>What do we mean by the </a:t>
            </a:r>
            <a:r>
              <a:rPr lang="en-CA" i="1" dirty="0">
                <a:solidFill>
                  <a:srgbClr val="FF0000"/>
                </a:solidFill>
                <a:latin typeface="Cambria" panose="02040503050406030204" pitchFamily="18" charset="0"/>
                <a:ea typeface="Cambria" panose="02040503050406030204" pitchFamily="18" charset="0"/>
              </a:rPr>
              <a:t>significance level</a:t>
            </a:r>
            <a:r>
              <a:rPr lang="en-CA"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significance level, also known as </a:t>
            </a:r>
            <a:r>
              <a:rPr lang="en-CA" b="1" dirty="0">
                <a:latin typeface="Cambria" panose="02040503050406030204" pitchFamily="18" charset="0"/>
                <a:ea typeface="Cambria" panose="02040503050406030204" pitchFamily="18" charset="0"/>
              </a:rPr>
              <a:t>alpha (α)</a:t>
            </a:r>
            <a:r>
              <a:rPr lang="en-CA" dirty="0">
                <a:latin typeface="Cambria" panose="02040503050406030204" pitchFamily="18" charset="0"/>
                <a:ea typeface="Cambria" panose="02040503050406030204" pitchFamily="18" charset="0"/>
              </a:rPr>
              <a:t> is </a:t>
            </a:r>
            <a:r>
              <a:rPr lang="en-GB" u="sng" dirty="0">
                <a:latin typeface="Cambria" panose="02040503050406030204" pitchFamily="18" charset="0"/>
                <a:ea typeface="Cambria" panose="02040503050406030204" pitchFamily="18" charset="0"/>
              </a:rPr>
              <a:t>the probability that a positive finding is due to chance alone</a:t>
            </a:r>
            <a:r>
              <a:rPr lang="en-GB" dirty="0">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It is a measure of the strength of the evidence that must be present in the sample before rejecting the null hypothesis and concluding that the effect is statistically significant. </a:t>
            </a:r>
          </a:p>
          <a:p>
            <a:r>
              <a:rPr lang="en-CA" dirty="0">
                <a:solidFill>
                  <a:srgbClr val="FF0000"/>
                </a:solidFill>
                <a:latin typeface="Cambria" panose="02040503050406030204" pitchFamily="18" charset="0"/>
                <a:ea typeface="Cambria" panose="02040503050406030204" pitchFamily="18" charset="0"/>
              </a:rPr>
              <a:t>What does it mean when the researcher determines a significance level of 0.05 or 0.01 before conducting the experiment?</a:t>
            </a:r>
          </a:p>
          <a:p>
            <a:pPr lvl="1"/>
            <a:r>
              <a:rPr lang="en-CA" dirty="0">
                <a:latin typeface="Cambria" panose="02040503050406030204" pitchFamily="18" charset="0"/>
                <a:ea typeface="Cambria" panose="02040503050406030204" pitchFamily="18" charset="0"/>
              </a:rPr>
              <a:t>It simply means that the investigator wishes the chance of mistakenly designating a difference “significant” (when in fact there is no difference) to be no more than 5% or 10%. The significance level is correlated with power: increasing the significance level (from 5% to 10%) increases power</a:t>
            </a:r>
            <a:br>
              <a:rPr lang="en-CA"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8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4712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Steps to follow in sample size determination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067447-C387-4B46-AF46-A130FB9417AD}"/>
              </a:ext>
            </a:extLst>
          </p:cNvPr>
          <p:cNvSpPr txBox="1"/>
          <p:nvPr/>
        </p:nvSpPr>
        <p:spPr>
          <a:xfrm>
            <a:off x="10239781" y="6488668"/>
            <a:ext cx="2028419" cy="369332"/>
          </a:xfrm>
          <a:prstGeom prst="rect">
            <a:avLst/>
          </a:prstGeom>
          <a:noFill/>
        </p:spPr>
        <p:txBody>
          <a:bodyPr wrap="square">
            <a:spAutoFit/>
          </a:bodyPr>
          <a:lstStyle/>
          <a:p>
            <a:r>
              <a:rPr lang="en-GB" dirty="0" err="1"/>
              <a:t>Bujang</a:t>
            </a:r>
            <a:r>
              <a:rPr lang="en-GB" dirty="0"/>
              <a:t> MA, 2021</a:t>
            </a:r>
          </a:p>
        </p:txBody>
      </p:sp>
      <p:graphicFrame>
        <p:nvGraphicFramePr>
          <p:cNvPr id="7" name="Content Placeholder 6">
            <a:extLst>
              <a:ext uri="{FF2B5EF4-FFF2-40B4-BE49-F238E27FC236}">
                <a16:creationId xmlns:a16="http://schemas.microsoft.com/office/drawing/2014/main" id="{B210DBA3-2509-47AC-9BFC-8E7FA7295912}"/>
              </a:ext>
            </a:extLst>
          </p:cNvPr>
          <p:cNvGraphicFramePr>
            <a:graphicFrameLocks noGrp="1"/>
          </p:cNvGraphicFramePr>
          <p:nvPr>
            <p:ph idx="1"/>
            <p:extLst>
              <p:ext uri="{D42A27DB-BD31-4B8C-83A1-F6EECF244321}">
                <p14:modId xmlns:p14="http://schemas.microsoft.com/office/powerpoint/2010/main" val="2037207530"/>
              </p:ext>
            </p:extLst>
          </p:nvPr>
        </p:nvGraphicFramePr>
        <p:xfrm>
          <a:off x="838200" y="19411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2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5400" b="1" dirty="0">
                <a:solidFill>
                  <a:srgbClr val="FF0000"/>
                </a:solidFill>
                <a:latin typeface="Cambria" panose="02040503050406030204" pitchFamily="18" charset="0"/>
                <a:ea typeface="Cambria" panose="02040503050406030204" pitchFamily="18" charset="0"/>
              </a:rPr>
              <a:t>Contents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6676" y="1794673"/>
            <a:ext cx="10515600" cy="4385750"/>
          </a:xfrm>
        </p:spPr>
        <p:txBody>
          <a:bodyPr>
            <a:normAutofit fontScale="92500" lnSpcReduction="10000"/>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0070C0"/>
                </a:solidFill>
                <a:latin typeface="Cambria" panose="02040503050406030204" pitchFamily="18" charset="0"/>
                <a:ea typeface="Cambria" panose="02040503050406030204" pitchFamily="18" charset="0"/>
              </a:rPr>
              <a:t>Sample size calculation</a:t>
            </a:r>
          </a:p>
          <a:p>
            <a:r>
              <a:rPr lang="en-CA" dirty="0">
                <a:solidFill>
                  <a:srgbClr val="0070C0"/>
                </a:solidFill>
                <a:latin typeface="Cambria" panose="02040503050406030204" pitchFamily="18" charset="0"/>
                <a:ea typeface="Cambria" panose="02040503050406030204" pitchFamily="18" charset="0"/>
              </a:rPr>
              <a:t>Factors that must be estimated to calculate sample size</a:t>
            </a:r>
          </a:p>
          <a:p>
            <a:r>
              <a:rPr lang="en-CA" dirty="0">
                <a:solidFill>
                  <a:srgbClr val="0070C0"/>
                </a:solidFill>
                <a:latin typeface="Cambria" panose="02040503050406030204" pitchFamily="18" charset="0"/>
                <a:ea typeface="Cambria" panose="02040503050406030204" pitchFamily="18" charset="0"/>
              </a:rPr>
              <a:t>Steps to follow in sample size determination</a:t>
            </a:r>
          </a:p>
          <a:p>
            <a:r>
              <a:rPr lang="en-CA" dirty="0">
                <a:solidFill>
                  <a:srgbClr val="0070C0"/>
                </a:solidFill>
                <a:latin typeface="Cambria" panose="02040503050406030204" pitchFamily="18" charset="0"/>
                <a:ea typeface="Cambria" panose="02040503050406030204" pitchFamily="18" charset="0"/>
              </a:rPr>
              <a:t>How to calculate sample size in cross-sectional studies</a:t>
            </a:r>
          </a:p>
          <a:p>
            <a:r>
              <a:rPr lang="en-CA" dirty="0">
                <a:solidFill>
                  <a:srgbClr val="0070C0"/>
                </a:solidFill>
                <a:latin typeface="Cambria" panose="02040503050406030204" pitchFamily="18" charset="0"/>
                <a:ea typeface="Cambria" panose="02040503050406030204" pitchFamily="18" charset="0"/>
              </a:rPr>
              <a:t>How to calculate sample size in case control studies</a:t>
            </a:r>
          </a:p>
          <a:p>
            <a:r>
              <a:rPr lang="en-CA" dirty="0">
                <a:solidFill>
                  <a:srgbClr val="0070C0"/>
                </a:solidFill>
                <a:latin typeface="Cambria" panose="02040503050406030204" pitchFamily="18" charset="0"/>
                <a:ea typeface="Cambria" panose="02040503050406030204" pitchFamily="18" charset="0"/>
              </a:rPr>
              <a:t>How to calculate sample size in clinical trials</a:t>
            </a:r>
          </a:p>
          <a:p>
            <a:r>
              <a:rPr lang="en-CA" dirty="0">
                <a:solidFill>
                  <a:srgbClr val="0070C0"/>
                </a:solidFill>
                <a:latin typeface="Cambria" panose="02040503050406030204" pitchFamily="18" charset="0"/>
                <a:ea typeface="Cambria" panose="02040503050406030204" pitchFamily="18" charset="0"/>
              </a:rPr>
              <a:t>Further examples</a:t>
            </a:r>
          </a:p>
          <a:p>
            <a:r>
              <a:rPr lang="en-CA" dirty="0">
                <a:solidFill>
                  <a:srgbClr val="0070C0"/>
                </a:solidFill>
                <a:latin typeface="Cambria" panose="02040503050406030204" pitchFamily="18" charset="0"/>
                <a:ea typeface="Cambria" panose="02040503050406030204" pitchFamily="18" charset="0"/>
              </a:rPr>
              <a:t>References for more reading</a:t>
            </a:r>
          </a:p>
          <a:p>
            <a:r>
              <a:rPr lang="en-CA" dirty="0">
                <a:solidFill>
                  <a:srgbClr val="0070C0"/>
                </a:solidFill>
                <a:latin typeface="Cambria" panose="02040503050406030204" pitchFamily="18" charset="0"/>
                <a:ea typeface="Cambria" panose="02040503050406030204" pitchFamily="18" charset="0"/>
              </a:rPr>
              <a:t>Useful websites for sample size calculation</a:t>
            </a: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pPr marL="457200" lvl="1" indent="0">
              <a:buNone/>
            </a:pPr>
            <a:endParaRPr lang="en-CA" sz="2800"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553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439599" y="280585"/>
            <a:ext cx="11018520" cy="984162"/>
          </a:xfrm>
        </p:spPr>
        <p:txBody>
          <a:bodyPr anchor="b">
            <a:noAutofit/>
          </a:bodyPr>
          <a:lstStyle/>
          <a:p>
            <a:r>
              <a:rPr lang="en-CA" sz="4000" b="1" dirty="0">
                <a:solidFill>
                  <a:srgbClr val="FF0000"/>
                </a:solidFill>
                <a:latin typeface="Cambria" panose="02040503050406030204" pitchFamily="18" charset="0"/>
                <a:ea typeface="Cambria" panose="02040503050406030204" pitchFamily="18" charset="0"/>
              </a:rPr>
              <a:t>Examples of free sample size calculator tools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877"/>
            <a:ext cx="10752732" cy="4659538"/>
          </a:xfrm>
        </p:spPr>
        <p:txBody>
          <a:bodyPr anchor="t">
            <a:noAutofit/>
          </a:bodyPr>
          <a:lstStyle/>
          <a:p>
            <a:pPr>
              <a:buFont typeface="Wingdings" panose="05000000000000000000" pitchFamily="2" charset="2"/>
              <a:buChar char="§"/>
            </a:pPr>
            <a:r>
              <a:rPr lang="en-GB" sz="2000" b="1" i="0" dirty="0">
                <a:solidFill>
                  <a:srgbClr val="000000"/>
                </a:solidFill>
                <a:effectLst/>
                <a:latin typeface="Cambria" panose="02040503050406030204" pitchFamily="18" charset="0"/>
                <a:ea typeface="Cambria" panose="02040503050406030204" pitchFamily="18" charset="0"/>
              </a:rPr>
              <a:t>StatCalc: </a:t>
            </a:r>
            <a:r>
              <a:rPr lang="en-GB" sz="2000" b="1" i="0" dirty="0">
                <a:solidFill>
                  <a:srgbClr val="000000"/>
                </a:solidFill>
                <a:effectLst/>
                <a:latin typeface="Cambria" panose="02040503050406030204" pitchFamily="18" charset="0"/>
                <a:ea typeface="Cambria" panose="02040503050406030204" pitchFamily="18" charset="0"/>
                <a:hlinkClick r:id="rId2"/>
              </a:rPr>
              <a:t>https://www.cdc.gov/epiinfo/user-guide/statcalc/statcalcintro.html</a:t>
            </a:r>
            <a:r>
              <a:rPr lang="en-GB" sz="2000" b="1" i="0" dirty="0">
                <a:solidFill>
                  <a:srgbClr val="000000"/>
                </a:solidFill>
                <a:effectLst/>
                <a:latin typeface="Cambria" panose="02040503050406030204" pitchFamily="18" charset="0"/>
                <a:ea typeface="Cambria" panose="02040503050406030204" pitchFamily="18" charset="0"/>
              </a:rPr>
              <a:t> </a:t>
            </a:r>
          </a:p>
          <a:p>
            <a:pPr lvl="1"/>
            <a:r>
              <a:rPr lang="en-GB" sz="2000" b="0" i="0" dirty="0">
                <a:solidFill>
                  <a:srgbClr val="000000"/>
                </a:solidFill>
                <a:effectLst/>
                <a:latin typeface="Cambria" panose="02040503050406030204" pitchFamily="18" charset="0"/>
                <a:ea typeface="Cambria" panose="02040503050406030204" pitchFamily="18" charset="0"/>
              </a:rPr>
              <a:t>A utility tool in </a:t>
            </a:r>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b="0" i="0" dirty="0">
                <a:solidFill>
                  <a:srgbClr val="000000"/>
                </a:solidFill>
                <a:effectLst/>
                <a:latin typeface="Cambria" panose="02040503050406030204" pitchFamily="18" charset="0"/>
                <a:ea typeface="Cambria" panose="02040503050406030204" pitchFamily="18" charset="0"/>
              </a:rPr>
              <a:t> and statistical calculator that produces summary epidemiologic information.</a:t>
            </a:r>
          </a:p>
          <a:p>
            <a:pPr lvl="1"/>
            <a:r>
              <a:rPr lang="en-GB" sz="2000" b="0" i="0" dirty="0">
                <a:solidFill>
                  <a:srgbClr val="000000"/>
                </a:solidFill>
                <a:effectLst/>
                <a:latin typeface="Cambria" panose="02040503050406030204" pitchFamily="18" charset="0"/>
                <a:ea typeface="Cambria" panose="02040503050406030204" pitchFamily="18" charset="0"/>
              </a:rPr>
              <a:t>Six types of calculations are available </a:t>
            </a:r>
            <a:r>
              <a:rPr lang="en-GB" sz="2000" dirty="0">
                <a:solidFill>
                  <a:srgbClr val="000000"/>
                </a:solidFill>
                <a:latin typeface="Cambria" panose="02040503050406030204" pitchFamily="18" charset="0"/>
                <a:ea typeface="Cambria" panose="02040503050406030204" pitchFamily="18" charset="0"/>
              </a:rPr>
              <a:t>including </a:t>
            </a:r>
            <a:r>
              <a:rPr lang="en-GB" sz="2000" b="0" i="0" dirty="0">
                <a:solidFill>
                  <a:srgbClr val="000000"/>
                </a:solidFill>
                <a:effectLst/>
                <a:latin typeface="Cambria" panose="02040503050406030204" pitchFamily="18" charset="0"/>
                <a:ea typeface="Cambria" panose="02040503050406030204" pitchFamily="18" charset="0"/>
              </a:rPr>
              <a:t>Sample Size and Power calculations for Population Survey, Cohort or Cross-Sectional, and Unmatched Case-Control.</a:t>
            </a:r>
          </a:p>
          <a:p>
            <a:pPr lvl="1"/>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dirty="0">
                <a:solidFill>
                  <a:srgbClr val="000000"/>
                </a:solidFill>
                <a:latin typeface="Cambria" panose="02040503050406030204" pitchFamily="18" charset="0"/>
                <a:ea typeface="Cambria" panose="02040503050406030204" pitchFamily="18" charset="0"/>
              </a:rPr>
              <a:t> </a:t>
            </a:r>
            <a:r>
              <a:rPr lang="en-GB" sz="2000" b="0" i="0" dirty="0">
                <a:solidFill>
                  <a:srgbClr val="000000"/>
                </a:solidFill>
                <a:effectLst/>
                <a:latin typeface="Cambria" panose="02040503050406030204" pitchFamily="18" charset="0"/>
                <a:ea typeface="Cambria" panose="02040503050406030204" pitchFamily="18" charset="0"/>
              </a:rPr>
              <a:t>is a free software that can be downloaded from the </a:t>
            </a:r>
            <a:r>
              <a:rPr lang="en-GB" sz="2000" b="0" i="0" dirty="0" err="1">
                <a:solidFill>
                  <a:srgbClr val="000000"/>
                </a:solidFill>
                <a:effectLst/>
                <a:latin typeface="Cambria" panose="02040503050406030204" pitchFamily="18" charset="0"/>
                <a:ea typeface="Cambria" panose="02040503050406030204" pitchFamily="18" charset="0"/>
              </a:rPr>
              <a:t>Centers</a:t>
            </a:r>
            <a:r>
              <a:rPr lang="en-GB" sz="2000" b="0" i="0" dirty="0">
                <a:solidFill>
                  <a:srgbClr val="000000"/>
                </a:solidFill>
                <a:effectLst/>
                <a:latin typeface="Cambria" panose="02040503050406030204" pitchFamily="18" charset="0"/>
                <a:ea typeface="Cambria" panose="02040503050406030204" pitchFamily="18" charset="0"/>
              </a:rPr>
              <a:t> for Disease Control and Prevention (CDC) website at </a:t>
            </a:r>
            <a:r>
              <a:rPr lang="en-GB" sz="2000" b="0" i="0" dirty="0">
                <a:solidFill>
                  <a:srgbClr val="000000"/>
                </a:solidFill>
                <a:effectLst/>
                <a:latin typeface="Cambria" panose="02040503050406030204" pitchFamily="18" charset="0"/>
                <a:ea typeface="Cambria" panose="02040503050406030204" pitchFamily="18" charset="0"/>
                <a:hlinkClick r:id="rId4"/>
              </a:rPr>
              <a:t>https://www.cdc.gov/epiinfo</a:t>
            </a:r>
            <a:r>
              <a:rPr lang="en-GB" sz="2000" b="0" i="0" dirty="0">
                <a:solidFill>
                  <a:srgbClr val="000000"/>
                </a:solidFill>
                <a:effectLst/>
                <a:latin typeface="Cambria" panose="02040503050406030204" pitchFamily="18" charset="0"/>
                <a:ea typeface="Cambria" panose="02040503050406030204" pitchFamily="18" charset="0"/>
              </a:rPr>
              <a:t>. </a:t>
            </a:r>
          </a:p>
          <a:p>
            <a:pPr lvl="1"/>
            <a:r>
              <a:rPr lang="en-GB" sz="2000" dirty="0">
                <a:solidFill>
                  <a:srgbClr val="000000"/>
                </a:solidFill>
                <a:latin typeface="Cambria" panose="02040503050406030204" pitchFamily="18" charset="0"/>
                <a:ea typeface="Cambria" panose="02040503050406030204" pitchFamily="18" charset="0"/>
              </a:rPr>
              <a:t>Watch the </a:t>
            </a:r>
            <a:r>
              <a:rPr lang="en-GB" sz="2000" dirty="0">
                <a:solidFill>
                  <a:srgbClr val="000000"/>
                </a:solidFill>
                <a:latin typeface="Cambria" panose="02040503050406030204" pitchFamily="18" charset="0"/>
                <a:ea typeface="Cambria" panose="02040503050406030204" pitchFamily="18" charset="0"/>
                <a:hlinkClick r:id="rId5"/>
              </a:rPr>
              <a:t>Epi Info™ 7 Tutorial Videos</a:t>
            </a:r>
            <a:r>
              <a:rPr lang="en-GB" sz="2000" b="0" i="0" dirty="0">
                <a:solidFill>
                  <a:srgbClr val="000000"/>
                </a:solidFill>
                <a:effectLst/>
                <a:latin typeface="Cambria" panose="02040503050406030204" pitchFamily="18" charset="0"/>
                <a:ea typeface="Cambria" panose="02040503050406030204" pitchFamily="18" charset="0"/>
              </a:rPr>
              <a:t>.</a:t>
            </a:r>
            <a:br>
              <a:rPr lang="en-GB" sz="2000" b="0" i="0" dirty="0">
                <a:solidFill>
                  <a:srgbClr val="000000"/>
                </a:solidFill>
                <a:effectLst/>
                <a:latin typeface="Cambria" panose="02040503050406030204" pitchFamily="18" charset="0"/>
                <a:ea typeface="Cambria" panose="02040503050406030204" pitchFamily="18" charset="0"/>
              </a:rPr>
            </a:br>
            <a:endParaRPr lang="en-GB" sz="2000" b="0" i="0" dirty="0">
              <a:solidFill>
                <a:srgbClr val="000000"/>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CA" sz="2000" b="1" dirty="0">
                <a:latin typeface="Cambria" panose="02040503050406030204" pitchFamily="18" charset="0"/>
                <a:ea typeface="Cambria" panose="02040503050406030204" pitchFamily="18" charset="0"/>
              </a:rPr>
              <a:t>OpenEpi.com: </a:t>
            </a:r>
            <a:r>
              <a:rPr lang="en-CA" sz="2000" b="1" dirty="0">
                <a:latin typeface="Cambria" panose="02040503050406030204" pitchFamily="18" charset="0"/>
                <a:ea typeface="Cambria" panose="02040503050406030204" pitchFamily="18" charset="0"/>
                <a:hlinkClick r:id="rId6"/>
              </a:rPr>
              <a:t>https://www.openepi.com</a:t>
            </a:r>
            <a:r>
              <a:rPr lang="en-CA" sz="2000" b="1" dirty="0">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An open-source web tool that provides additional epidemiologic statistics not included in StatCalc.</a:t>
            </a:r>
          </a:p>
          <a:p>
            <a:pPr marL="0" indent="0">
              <a:buNone/>
            </a:pPr>
            <a:endParaRPr lang="en-GB" sz="800" b="0" i="0" dirty="0">
              <a:solidFill>
                <a:srgbClr val="212121"/>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GB" sz="2000" b="1" i="0" dirty="0" err="1">
                <a:solidFill>
                  <a:srgbClr val="212121"/>
                </a:solidFill>
                <a:effectLst/>
                <a:latin typeface="Cambria" panose="02040503050406030204" pitchFamily="18" charset="0"/>
                <a:ea typeface="Cambria" panose="02040503050406030204" pitchFamily="18" charset="0"/>
              </a:rPr>
              <a:t>ClinCalc</a:t>
            </a:r>
            <a:r>
              <a:rPr lang="en-GB" sz="2000" b="1" i="0" dirty="0">
                <a:solidFill>
                  <a:srgbClr val="212121"/>
                </a:solidFill>
                <a:effectLst/>
                <a:latin typeface="Cambria" panose="02040503050406030204" pitchFamily="18" charset="0"/>
                <a:ea typeface="Cambria" panose="02040503050406030204" pitchFamily="18" charset="0"/>
              </a:rPr>
              <a:t> LLC. Sample Size Calculator: </a:t>
            </a:r>
            <a:r>
              <a:rPr lang="en-GB" sz="2000" b="1" i="0" dirty="0">
                <a:solidFill>
                  <a:srgbClr val="212121"/>
                </a:solidFill>
                <a:effectLst/>
                <a:latin typeface="Cambria" panose="02040503050406030204" pitchFamily="18" charset="0"/>
                <a:ea typeface="Cambria" panose="02040503050406030204" pitchFamily="18" charset="0"/>
                <a:hlinkClick r:id="rId7"/>
              </a:rPr>
              <a:t>https://clincalc.com/stats/SampleSize.aspx</a:t>
            </a:r>
            <a:r>
              <a:rPr lang="en-GB" sz="2000" b="1" i="0" dirty="0">
                <a:solidFill>
                  <a:srgbClr val="212121"/>
                </a:solidFill>
                <a:effectLst/>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 free online sample size calculator.</a:t>
            </a:r>
          </a:p>
          <a:p>
            <a:pPr marL="0" indent="0">
              <a:buNone/>
            </a:pPr>
            <a:endParaRPr lang="en-CA" sz="2000" dirty="0">
              <a:latin typeface="Cambria" panose="02040503050406030204" pitchFamily="18" charset="0"/>
              <a:ea typeface="Cambria" panose="02040503050406030204" pitchFamily="18" charset="0"/>
            </a:endParaRPr>
          </a:p>
          <a:p>
            <a:pPr marL="0" indent="0">
              <a:buNone/>
            </a:pPr>
            <a:endParaRPr lang="en-C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07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cross-sectional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95229"/>
            <a:ext cx="10752732" cy="3711502"/>
          </a:xfrm>
        </p:spPr>
        <p:txBody>
          <a:bodyPr anchor="t">
            <a:normAutofit/>
          </a:bodyPr>
          <a:lstStyle/>
          <a:p>
            <a:r>
              <a:rPr lang="en-CA" sz="2000" b="0" i="0" dirty="0">
                <a:effectLst/>
                <a:latin typeface="Cambria" panose="02040503050406030204" pitchFamily="18" charset="0"/>
              </a:rPr>
              <a:t>In cross-sectional studies or surveys  the researchers usually aim </a:t>
            </a:r>
            <a:r>
              <a:rPr lang="en-CA" sz="2000" b="0" i="0" u="sng" dirty="0">
                <a:effectLst/>
                <a:latin typeface="Cambria" panose="02040503050406030204" pitchFamily="18" charset="0"/>
              </a:rPr>
              <a:t>to study </a:t>
            </a:r>
            <a:r>
              <a:rPr lang="en-CA" sz="2000" u="sng" dirty="0">
                <a:latin typeface="Cambria" panose="02040503050406030204" pitchFamily="18" charset="0"/>
              </a:rPr>
              <a:t>the </a:t>
            </a:r>
            <a:r>
              <a:rPr lang="en-CA" sz="2000" b="0" i="0" u="sng" dirty="0">
                <a:effectLst/>
                <a:latin typeface="Cambria" panose="02040503050406030204" pitchFamily="18" charset="0"/>
              </a:rPr>
              <a:t>prevalence of some disease in a community or finding the average value of some quantitative variable in a population</a:t>
            </a:r>
            <a:r>
              <a:rPr lang="en-CA" sz="2000" b="0" i="0" dirty="0">
                <a:effectLst/>
                <a:latin typeface="Cambria" panose="02040503050406030204" pitchFamily="18" charset="0"/>
              </a:rPr>
              <a:t>. </a:t>
            </a:r>
            <a:endParaRPr lang="en-CA" sz="2000" dirty="0">
              <a:latin typeface="Cambria" panose="02040503050406030204" pitchFamily="18" charset="0"/>
            </a:endParaRPr>
          </a:p>
          <a:p>
            <a:r>
              <a:rPr lang="en-CA" sz="2000" b="0" i="0" dirty="0">
                <a:effectLst/>
                <a:latin typeface="Cambria" panose="02040503050406030204" pitchFamily="18" charset="0"/>
              </a:rPr>
              <a:t>In </a:t>
            </a:r>
            <a:r>
              <a:rPr lang="en-CA" sz="2000" dirty="0">
                <a:latin typeface="Cambria" panose="02040503050406030204" pitchFamily="18" charset="0"/>
              </a:rPr>
              <a:t>cross-sectional study, the s</a:t>
            </a:r>
            <a:r>
              <a:rPr lang="en-CA" sz="20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B1E286A-D696-4123-A5BD-073DA2505D39}"/>
              </a:ext>
            </a:extLst>
          </p:cNvPr>
          <p:cNvSpPr txBox="1"/>
          <p:nvPr/>
        </p:nvSpPr>
        <p:spPr>
          <a:xfrm>
            <a:off x="10129924" y="6511629"/>
            <a:ext cx="2390602" cy="307777"/>
          </a:xfrm>
          <a:prstGeom prst="rect">
            <a:avLst/>
          </a:prstGeom>
          <a:noFill/>
        </p:spPr>
        <p:txBody>
          <a:bodyPr wrap="square">
            <a:spAutoFit/>
          </a:bodyPr>
          <a:lstStyle/>
          <a:p>
            <a:r>
              <a:rPr lang="en-GB" sz="1400" dirty="0"/>
              <a:t>Charan J et al., 2013</a:t>
            </a: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78594283"/>
              </p:ext>
            </p:extLst>
          </p:nvPr>
        </p:nvGraphicFramePr>
        <p:xfrm>
          <a:off x="1332281" y="3319777"/>
          <a:ext cx="8805632" cy="3526229"/>
        </p:xfrm>
        <a:graphic>
          <a:graphicData uri="http://schemas.openxmlformats.org/drawingml/2006/table">
            <a:tbl>
              <a:tblPr firstRow="1" bandRow="1">
                <a:tableStyleId>{0E3FDE45-AF77-4B5C-9715-49D594BDF05E}</a:tableStyleId>
              </a:tblPr>
              <a:tblGrid>
                <a:gridCol w="4402816">
                  <a:extLst>
                    <a:ext uri="{9D8B030D-6E8A-4147-A177-3AD203B41FA5}">
                      <a16:colId xmlns:a16="http://schemas.microsoft.com/office/drawing/2014/main" val="2403029215"/>
                    </a:ext>
                  </a:extLst>
                </a:gridCol>
                <a:gridCol w="4402816">
                  <a:extLst>
                    <a:ext uri="{9D8B030D-6E8A-4147-A177-3AD203B41FA5}">
                      <a16:colId xmlns:a16="http://schemas.microsoft.com/office/drawing/2014/main" val="2785516978"/>
                    </a:ext>
                  </a:extLst>
                </a:gridCol>
              </a:tblGrid>
              <a:tr h="73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solidFill>
                        </a:rPr>
                        <a:t>Cross-sectional studies with qualitative variables</a:t>
                      </a:r>
                      <a:endParaRPr lang="en-CA" dirty="0">
                        <a:solidFill>
                          <a:schemeClr val="tx1"/>
                        </a:solidFill>
                      </a:endParaRPr>
                    </a:p>
                  </a:txBody>
                  <a:tcPr/>
                </a:tc>
                <a:tc>
                  <a:txBody>
                    <a:bodyPr/>
                    <a:lstStyle/>
                    <a:p>
                      <a:r>
                        <a:rPr lang="en-CA" sz="1800" b="0" dirty="0">
                          <a:solidFill>
                            <a:schemeClr val="accent1"/>
                          </a:solidFill>
                          <a:effectLst/>
                        </a:rPr>
                        <a:t>Sample size formula for</a:t>
                      </a:r>
                    </a:p>
                    <a:p>
                      <a:r>
                        <a:rPr lang="en-CA" sz="1800" dirty="0">
                          <a:solidFill>
                            <a:schemeClr val="tx1"/>
                          </a:solidFill>
                        </a:rPr>
                        <a:t>Cross-sectional studies with quantitative variables</a:t>
                      </a:r>
                      <a:endParaRPr lang="en-CA" dirty="0">
                        <a:solidFill>
                          <a:schemeClr val="tx1"/>
                        </a:solidFill>
                      </a:endParaRPr>
                    </a:p>
                  </a:txBody>
                  <a:tcPr/>
                </a:tc>
                <a:extLst>
                  <a:ext uri="{0D108BD9-81ED-4DB2-BD59-A6C34878D82A}">
                    <a16:rowId xmlns:a16="http://schemas.microsoft.com/office/drawing/2014/main" val="503086470"/>
                  </a:ext>
                </a:extLst>
              </a:tr>
              <a:tr h="261182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pic>
        <p:nvPicPr>
          <p:cNvPr id="6" name="Picture 5">
            <a:extLst>
              <a:ext uri="{FF2B5EF4-FFF2-40B4-BE49-F238E27FC236}">
                <a16:creationId xmlns:a16="http://schemas.microsoft.com/office/drawing/2014/main" id="{5DD88FF1-5572-7818-9655-5D2A2F2092DC}"/>
              </a:ext>
            </a:extLst>
          </p:cNvPr>
          <p:cNvPicPr>
            <a:picLocks noChangeAspect="1"/>
          </p:cNvPicPr>
          <p:nvPr/>
        </p:nvPicPr>
        <p:blipFill>
          <a:blip r:embed="rId2"/>
          <a:stretch>
            <a:fillRect/>
          </a:stretch>
        </p:blipFill>
        <p:spPr>
          <a:xfrm>
            <a:off x="1579747" y="4346104"/>
            <a:ext cx="3568566" cy="2362704"/>
          </a:xfrm>
          <a:prstGeom prst="rect">
            <a:avLst/>
          </a:prstGeom>
        </p:spPr>
      </p:pic>
      <p:pic>
        <p:nvPicPr>
          <p:cNvPr id="8" name="Picture 7">
            <a:extLst>
              <a:ext uri="{FF2B5EF4-FFF2-40B4-BE49-F238E27FC236}">
                <a16:creationId xmlns:a16="http://schemas.microsoft.com/office/drawing/2014/main" id="{4C91194A-2FF2-A3E8-6AD7-B21EFA16FDFF}"/>
              </a:ext>
            </a:extLst>
          </p:cNvPr>
          <p:cNvPicPr>
            <a:picLocks noChangeAspect="1"/>
          </p:cNvPicPr>
          <p:nvPr/>
        </p:nvPicPr>
        <p:blipFill>
          <a:blip r:embed="rId3"/>
          <a:stretch>
            <a:fillRect/>
          </a:stretch>
        </p:blipFill>
        <p:spPr>
          <a:xfrm>
            <a:off x="5905394" y="4394229"/>
            <a:ext cx="3777620" cy="2115911"/>
          </a:xfrm>
          <a:prstGeom prst="rect">
            <a:avLst/>
          </a:prstGeom>
        </p:spPr>
      </p:pic>
    </p:spTree>
    <p:extLst>
      <p:ext uri="{BB962C8B-B14F-4D97-AF65-F5344CB8AC3E}">
        <p14:creationId xmlns:p14="http://schemas.microsoft.com/office/powerpoint/2010/main" val="14423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964706-ECD0-435C-9FD4-AA952C4609B9}"/>
              </a:ext>
            </a:extLst>
          </p:cNvPr>
          <p:cNvSpPr txBox="1">
            <a:spLocks/>
          </p:cNvSpPr>
          <p:nvPr/>
        </p:nvSpPr>
        <p:spPr>
          <a:xfrm>
            <a:off x="535386" y="13198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cross-sectional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65692" y="1947273"/>
            <a:ext cx="10986401" cy="4529856"/>
          </a:xfrm>
        </p:spPr>
        <p:txBody>
          <a:bodyPr anchor="t">
            <a:normAutofit lnSpcReduction="10000"/>
          </a:bodyPr>
          <a:lstStyle/>
          <a:p>
            <a:r>
              <a:rPr lang="en-CA" sz="2400" dirty="0">
                <a:latin typeface="Cambria" panose="02040503050406030204" pitchFamily="18" charset="0"/>
                <a:ea typeface="Cambria" panose="02040503050406030204" pitchFamily="18" charset="0"/>
              </a:rPr>
              <a:t>Suppose a researcher wants to estimate the proportion of women suffering from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a population of a certain village, and according to previous studies the actual number of cases is not more than 15%. The researcher wants to find the sample size with an absolute error/precision of 5% and type 1 error of 5%.</a:t>
            </a:r>
          </a:p>
          <a:p>
            <a:pPr marL="0" indent="0">
              <a:buNone/>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0.15(1-0.15)/0.05</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 196</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at least </a:t>
            </a:r>
            <a:r>
              <a:rPr lang="en-CA" sz="2400" dirty="0">
                <a:solidFill>
                  <a:srgbClr val="FF0000"/>
                </a:solidFill>
                <a:latin typeface="Cambria" panose="02040503050406030204" pitchFamily="18" charset="0"/>
                <a:ea typeface="Cambria" panose="02040503050406030204" pitchFamily="18" charset="0"/>
              </a:rPr>
              <a:t>196</a:t>
            </a:r>
            <a:r>
              <a:rPr lang="en-CA" sz="2400" dirty="0">
                <a:solidFill>
                  <a:schemeClr val="accent1"/>
                </a:solidFill>
                <a:latin typeface="Cambria" panose="02040503050406030204" pitchFamily="18" charset="0"/>
                <a:ea typeface="Cambria" panose="02040503050406030204" pitchFamily="18" charset="0"/>
              </a:rPr>
              <a:t> women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37AF7AE-34F6-73D5-8E6F-75C2FB0DDF1A}"/>
              </a:ext>
            </a:extLst>
          </p:cNvPr>
          <p:cNvSpPr txBox="1"/>
          <p:nvPr/>
        </p:nvSpPr>
        <p:spPr>
          <a:xfrm>
            <a:off x="10468748" y="6206366"/>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569D7294-1FDB-5F89-650E-9C8BBC435FFB}"/>
              </a:ext>
            </a:extLst>
          </p:cNvPr>
          <p:cNvPicPr>
            <a:picLocks noChangeAspect="1"/>
          </p:cNvPicPr>
          <p:nvPr/>
        </p:nvPicPr>
        <p:blipFill>
          <a:blip r:embed="rId2"/>
          <a:stretch>
            <a:fillRect/>
          </a:stretch>
        </p:blipFill>
        <p:spPr>
          <a:xfrm>
            <a:off x="6930841" y="3640756"/>
            <a:ext cx="4086225" cy="1362075"/>
          </a:xfrm>
          <a:prstGeom prst="rect">
            <a:avLst/>
          </a:prstGeom>
        </p:spPr>
      </p:pic>
    </p:spTree>
    <p:extLst>
      <p:ext uri="{BB962C8B-B14F-4D97-AF65-F5344CB8AC3E}">
        <p14:creationId xmlns:p14="http://schemas.microsoft.com/office/powerpoint/2010/main" val="369152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51954" y="116807"/>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cross-sectional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9600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a researcher wants to know the average age of patients with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the same village as the previous example at 5% of type of 1 error and a precision of plus/minus 5 years. The standard deviation, based on previous studies, is 25 years. </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551954" y="3389621"/>
            <a:ext cx="10972799"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(1.96)</a:t>
            </a:r>
            <a:r>
              <a:rPr kumimoji="0" lang="en-CA" sz="2400" b="0" i="0" u="none" strike="noStrike" kern="1200" cap="none" spc="0" normalizeH="0" baseline="36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 </a:t>
            </a:r>
            <a:r>
              <a:rPr lang="en-CA" sz="2400" dirty="0">
                <a:solidFill>
                  <a:srgbClr val="FF0000"/>
                </a:solidFill>
                <a:latin typeface="Cambria" panose="02040503050406030204" pitchFamily="18" charset="0"/>
                <a:ea typeface="Cambria" panose="02040503050406030204" pitchFamily="18" charset="0"/>
              </a:rPr>
              <a:t>96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CA" sz="2400" dirty="0">
              <a:solidFill>
                <a:srgbClr val="FF0000"/>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So r</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oughly, the sample size will be</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around 96 women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who have </a:t>
            </a:r>
            <a:r>
              <a:rPr lang="en-CA" sz="2400" i="1" dirty="0">
                <a:solidFill>
                  <a:schemeClr val="accent1"/>
                </a:solidFill>
                <a:latin typeface="Cambria" panose="02040503050406030204" pitchFamily="18" charset="0"/>
                <a:ea typeface="Cambria" panose="02040503050406030204" pitchFamily="18" charset="0"/>
              </a:rPr>
              <a:t>obstetric</a:t>
            </a:r>
            <a:r>
              <a:rPr kumimoji="0" lang="en-CA" sz="2400" b="0" i="1"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 fistula</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a:t>
            </a:r>
          </a:p>
        </p:txBody>
      </p:sp>
      <p:sp>
        <p:nvSpPr>
          <p:cNvPr id="4" name="TextBox 3">
            <a:extLst>
              <a:ext uri="{FF2B5EF4-FFF2-40B4-BE49-F238E27FC236}">
                <a16:creationId xmlns:a16="http://schemas.microsoft.com/office/drawing/2014/main" id="{4680F796-D541-FC52-0571-3F9DC265A713}"/>
              </a:ext>
            </a:extLst>
          </p:cNvPr>
          <p:cNvSpPr txBox="1"/>
          <p:nvPr/>
        </p:nvSpPr>
        <p:spPr>
          <a:xfrm>
            <a:off x="10437494"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65428DB8-E67C-3F07-BF39-CA28BD565AE8}"/>
              </a:ext>
            </a:extLst>
          </p:cNvPr>
          <p:cNvSpPr txBox="1"/>
          <p:nvPr/>
        </p:nvSpPr>
        <p:spPr>
          <a:xfrm>
            <a:off x="8343580" y="3907380"/>
            <a:ext cx="381000" cy="461665"/>
          </a:xfrm>
          <a:prstGeom prst="rect">
            <a:avLst/>
          </a:prstGeom>
          <a:noFill/>
        </p:spPr>
        <p:txBody>
          <a:bodyPr wrap="square" rtlCol="0">
            <a:spAutoFit/>
          </a:bodyPr>
          <a:lstStyle/>
          <a:p>
            <a:r>
              <a:rPr lang="en-CA" sz="2400" b="1" dirty="0">
                <a:solidFill>
                  <a:srgbClr val="00B05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246D60-1315-36C9-8A8B-58507319CCE2}"/>
                  </a:ext>
                </a:extLst>
              </p:cNvPr>
              <p:cNvSpPr txBox="1"/>
              <p:nvPr/>
            </p:nvSpPr>
            <p:spPr>
              <a:xfrm>
                <a:off x="8534080" y="3989603"/>
                <a:ext cx="4204318" cy="883896"/>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1−</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a:p>
                <a:endParaRPr lang="en-CA" dirty="0"/>
              </a:p>
            </p:txBody>
          </p:sp>
        </mc:Choice>
        <mc:Fallback xmlns="">
          <p:sp>
            <p:nvSpPr>
              <p:cNvPr id="6" name="TextBox 5">
                <a:extLst>
                  <a:ext uri="{FF2B5EF4-FFF2-40B4-BE49-F238E27FC236}">
                    <a16:creationId xmlns:a16="http://schemas.microsoft.com/office/drawing/2014/main" id="{ED246D60-1315-36C9-8A8B-58507319CCE2}"/>
                  </a:ext>
                </a:extLst>
              </p:cNvPr>
              <p:cNvSpPr txBox="1">
                <a:spLocks noRot="1" noChangeAspect="1" noMove="1" noResize="1" noEditPoints="1" noAdjustHandles="1" noChangeArrowheads="1" noChangeShapeType="1" noTextEdit="1"/>
              </p:cNvSpPr>
              <p:nvPr/>
            </p:nvSpPr>
            <p:spPr>
              <a:xfrm>
                <a:off x="8534080" y="3989603"/>
                <a:ext cx="4204318" cy="883896"/>
              </a:xfrm>
              <a:prstGeom prst="rect">
                <a:avLst/>
              </a:prstGeom>
              <a:blipFill>
                <a:blip r:embed="rId3"/>
                <a:stretch>
                  <a:fillRect l="-870" t="-2759"/>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604CC8A8-DCE6-ACE8-5828-A2F251B3EE24}"/>
              </a:ext>
            </a:extLst>
          </p:cNvPr>
          <p:cNvPicPr>
            <a:picLocks noChangeAspect="1"/>
          </p:cNvPicPr>
          <p:nvPr/>
        </p:nvPicPr>
        <p:blipFill rotWithShape="1">
          <a:blip r:embed="rId4"/>
          <a:srcRect t="15348" r="11576" b="16748"/>
          <a:stretch/>
        </p:blipFill>
        <p:spPr>
          <a:xfrm>
            <a:off x="6013569" y="3113376"/>
            <a:ext cx="3360511" cy="827881"/>
          </a:xfrm>
          <a:prstGeom prst="rect">
            <a:avLst/>
          </a:prstGeom>
        </p:spPr>
      </p:pic>
    </p:spTree>
    <p:extLst>
      <p:ext uri="{BB962C8B-B14F-4D97-AF65-F5344CB8AC3E}">
        <p14:creationId xmlns:p14="http://schemas.microsoft.com/office/powerpoint/2010/main" val="399766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case control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986"/>
            <a:ext cx="10752732" cy="3711502"/>
          </a:xfrm>
        </p:spPr>
        <p:txBody>
          <a:bodyPr anchor="t">
            <a:normAutofit/>
          </a:bodyPr>
          <a:lstStyle/>
          <a:p>
            <a:r>
              <a:rPr lang="en-CA" sz="2000" b="0" i="0" dirty="0">
                <a:solidFill>
                  <a:srgbClr val="212121"/>
                </a:solidFill>
                <a:effectLst/>
                <a:latin typeface="Cambria" panose="02040503050406030204" pitchFamily="18" charset="0"/>
              </a:rPr>
              <a:t>In case control studies  the researchers are interested in identifying the risk factors that may be associated to a disease in a group of people compared </a:t>
            </a:r>
            <a:r>
              <a:rPr lang="en-CA" sz="2000" dirty="0">
                <a:solidFill>
                  <a:srgbClr val="212121"/>
                </a:solidFill>
                <a:latin typeface="Cambria" panose="02040503050406030204" pitchFamily="18" charset="0"/>
              </a:rPr>
              <a:t>to another group of people</a:t>
            </a:r>
            <a:r>
              <a:rPr lang="en-CA" sz="2000" b="0" i="0" dirty="0">
                <a:solidFill>
                  <a:srgbClr val="212121"/>
                </a:solidFill>
                <a:effectLst/>
                <a:latin typeface="Cambria" panose="02040503050406030204" pitchFamily="18" charset="0"/>
              </a:rPr>
              <a:t> who do not have the disease. The former will be </a:t>
            </a:r>
            <a:r>
              <a:rPr lang="en-CA" sz="2000" b="0" i="0" u="sng" dirty="0">
                <a:solidFill>
                  <a:schemeClr val="accent1"/>
                </a:solidFill>
                <a:effectLst/>
                <a:latin typeface="Cambria" panose="02040503050406030204" pitchFamily="18" charset="0"/>
              </a:rPr>
              <a:t>the cases</a:t>
            </a:r>
            <a:r>
              <a:rPr lang="en-CA" sz="2000" b="0" i="0" dirty="0">
                <a:solidFill>
                  <a:schemeClr val="accent1"/>
                </a:solidFill>
                <a:effectLst/>
                <a:latin typeface="Cambria" panose="02040503050406030204" pitchFamily="18" charset="0"/>
              </a:rPr>
              <a:t> </a:t>
            </a:r>
            <a:r>
              <a:rPr lang="en-CA" sz="2000" b="0" i="0" dirty="0">
                <a:solidFill>
                  <a:srgbClr val="212121"/>
                </a:solidFill>
                <a:effectLst/>
                <a:latin typeface="Cambria" panose="02040503050406030204" pitchFamily="18" charset="0"/>
              </a:rPr>
              <a:t>in the study while the latter will be </a:t>
            </a:r>
            <a:r>
              <a:rPr lang="en-CA" sz="2000" b="0" i="0" u="sng" dirty="0">
                <a:solidFill>
                  <a:schemeClr val="accent1"/>
                </a:solidFill>
                <a:effectLst/>
                <a:latin typeface="Cambria" panose="02040503050406030204" pitchFamily="18" charset="0"/>
              </a:rPr>
              <a:t>the controls</a:t>
            </a:r>
            <a:r>
              <a:rPr lang="en-CA" sz="2000" b="0" i="0" dirty="0">
                <a:solidFill>
                  <a:srgbClr val="212121"/>
                </a:solidFill>
                <a:effectLst/>
                <a:latin typeface="Cambria" panose="02040503050406030204" pitchFamily="18" charset="0"/>
              </a:rPr>
              <a:t>. </a:t>
            </a:r>
            <a:endParaRPr lang="en-CA" sz="2000" dirty="0">
              <a:solidFill>
                <a:srgbClr val="212121"/>
              </a:solidFill>
              <a:latin typeface="Cambria" panose="02040503050406030204" pitchFamily="18" charset="0"/>
            </a:endParaRPr>
          </a:p>
          <a:p>
            <a:r>
              <a:rPr lang="en-CA" sz="2000" b="0" i="0" dirty="0">
                <a:solidFill>
                  <a:srgbClr val="212121"/>
                </a:solidFill>
                <a:effectLst/>
                <a:latin typeface="Cambria" panose="02040503050406030204" pitchFamily="18" charset="0"/>
              </a:rPr>
              <a:t>In </a:t>
            </a:r>
            <a:r>
              <a:rPr lang="en-CA" sz="2000" dirty="0">
                <a:solidFill>
                  <a:srgbClr val="212121"/>
                </a:solidFill>
                <a:latin typeface="Cambria" panose="02040503050406030204" pitchFamily="18" charset="0"/>
              </a:rPr>
              <a:t>case control study, the s</a:t>
            </a:r>
            <a:r>
              <a:rPr lang="en-CA" sz="2000" b="0" i="0" dirty="0">
                <a:solidFill>
                  <a:srgbClr val="212121"/>
                </a:solidFill>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2306022191"/>
              </p:ext>
            </p:extLst>
          </p:nvPr>
        </p:nvGraphicFramePr>
        <p:xfrm>
          <a:off x="1838325" y="3320546"/>
          <a:ext cx="8382000" cy="3413629"/>
        </p:xfrm>
        <a:graphic>
          <a:graphicData uri="http://schemas.openxmlformats.org/drawingml/2006/table">
            <a:tbl>
              <a:tblPr firstRow="1" bandRow="1">
                <a:tableStyleId>{0E3FDE45-AF77-4B5C-9715-49D594BDF05E}</a:tableStyleId>
              </a:tblPr>
              <a:tblGrid>
                <a:gridCol w="4191000">
                  <a:extLst>
                    <a:ext uri="{9D8B030D-6E8A-4147-A177-3AD203B41FA5}">
                      <a16:colId xmlns:a16="http://schemas.microsoft.com/office/drawing/2014/main" val="2403029215"/>
                    </a:ext>
                  </a:extLst>
                </a:gridCol>
                <a:gridCol w="4191000">
                  <a:extLst>
                    <a:ext uri="{9D8B030D-6E8A-4147-A177-3AD203B41FA5}">
                      <a16:colId xmlns:a16="http://schemas.microsoft.com/office/drawing/2014/main" val="2785516978"/>
                    </a:ext>
                  </a:extLst>
                </a:gridCol>
              </a:tblGrid>
              <a:tr h="97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qualitative variables</a:t>
                      </a:r>
                    </a:p>
                  </a:txBody>
                  <a:tcPr/>
                </a:tc>
                <a:tc>
                  <a:txBody>
                    <a:bodyPr/>
                    <a:lstStyle/>
                    <a:p>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quantitative variables</a:t>
                      </a:r>
                    </a:p>
                  </a:txBody>
                  <a:tcPr/>
                </a:tc>
                <a:extLst>
                  <a:ext uri="{0D108BD9-81ED-4DB2-BD59-A6C34878D82A}">
                    <a16:rowId xmlns:a16="http://schemas.microsoft.com/office/drawing/2014/main" val="503086470"/>
                  </a:ext>
                </a:extLst>
              </a:tr>
              <a:tr h="243545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3BF01F0B-BAE8-FDB7-BE0F-D1107130D680}"/>
              </a:ext>
            </a:extLst>
          </p:cNvPr>
          <p:cNvSpPr txBox="1"/>
          <p:nvPr/>
        </p:nvSpPr>
        <p:spPr>
          <a:xfrm>
            <a:off x="10529974" y="6511459"/>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A18B66F9-4C6C-93CC-A26F-89427206865F}"/>
              </a:ext>
            </a:extLst>
          </p:cNvPr>
          <p:cNvPicPr>
            <a:picLocks noChangeAspect="1"/>
          </p:cNvPicPr>
          <p:nvPr/>
        </p:nvPicPr>
        <p:blipFill>
          <a:blip r:embed="rId2"/>
          <a:stretch>
            <a:fillRect/>
          </a:stretch>
        </p:blipFill>
        <p:spPr>
          <a:xfrm>
            <a:off x="1980846" y="4323935"/>
            <a:ext cx="3132546" cy="2391222"/>
          </a:xfrm>
          <a:prstGeom prst="rect">
            <a:avLst/>
          </a:prstGeom>
        </p:spPr>
      </p:pic>
      <p:pic>
        <p:nvPicPr>
          <p:cNvPr id="13" name="Picture 12">
            <a:extLst>
              <a:ext uri="{FF2B5EF4-FFF2-40B4-BE49-F238E27FC236}">
                <a16:creationId xmlns:a16="http://schemas.microsoft.com/office/drawing/2014/main" id="{EB808508-5C2E-C3B8-3031-37CFDB0D52ED}"/>
              </a:ext>
            </a:extLst>
          </p:cNvPr>
          <p:cNvPicPr>
            <a:picLocks noChangeAspect="1"/>
          </p:cNvPicPr>
          <p:nvPr/>
        </p:nvPicPr>
        <p:blipFill>
          <a:blip r:embed="rId3"/>
          <a:stretch>
            <a:fillRect/>
          </a:stretch>
        </p:blipFill>
        <p:spPr>
          <a:xfrm>
            <a:off x="5937826" y="4560970"/>
            <a:ext cx="3835474" cy="1795447"/>
          </a:xfrm>
          <a:prstGeom prst="rect">
            <a:avLst/>
          </a:prstGeom>
        </p:spPr>
      </p:pic>
    </p:spTree>
    <p:extLst>
      <p:ext uri="{BB962C8B-B14F-4D97-AF65-F5344CB8AC3E}">
        <p14:creationId xmlns:p14="http://schemas.microsoft.com/office/powerpoint/2010/main" val="81413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case-control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58265" y="1938880"/>
            <a:ext cx="10986401" cy="4529856"/>
          </a:xfrm>
        </p:spPr>
        <p:txBody>
          <a:bodyPr anchor="t">
            <a:normAutofit fontScale="92500"/>
          </a:bodyPr>
          <a:lstStyle/>
          <a:p>
            <a:r>
              <a:rPr lang="en-CA" sz="2300" dirty="0">
                <a:latin typeface="Cambria" panose="02040503050406030204" pitchFamily="18" charset="0"/>
                <a:ea typeface="Cambria" panose="02040503050406030204" pitchFamily="18" charset="0"/>
              </a:rPr>
              <a:t>Suppose a researcher wants to know the relation between female genital mutilation in childhood and psychiatric disorders in adulthood. He will take two groups of women: one group with psychiatric disorders and the other with no psychiatric disorder. The researcher will then go retrospectively to study the FGM history in both groups. What will be the sample size of the study if the researcher decides to have an equal number of cases and controls and to fix the power of this study at 80%? (assuming the expected proportions in the case group and control group are 0.35 and 0.20 respectively)</a:t>
            </a: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solidFill>
                <a:srgbClr val="FF0000"/>
              </a:solidFill>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 2(0.275)(1-0.275)(0.84+1.96)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(0.35+0.20)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138.9</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cases and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controls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AA7F1116-A690-6C99-FB11-1FA2C1342575}"/>
              </a:ext>
            </a:extLst>
          </p:cNvPr>
          <p:cNvSpPr txBox="1"/>
          <p:nvPr/>
        </p:nvSpPr>
        <p:spPr>
          <a:xfrm>
            <a:off x="10349365" y="6339075"/>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375469A7-FBE4-8495-DBC5-E305A49B2531}"/>
              </a:ext>
            </a:extLst>
          </p:cNvPr>
          <p:cNvPicPr>
            <a:picLocks noChangeAspect="1"/>
          </p:cNvPicPr>
          <p:nvPr/>
        </p:nvPicPr>
        <p:blipFill rotWithShape="1">
          <a:blip r:embed="rId2"/>
          <a:srcRect t="18100" r="7172" b="10848"/>
          <a:stretch/>
        </p:blipFill>
        <p:spPr>
          <a:xfrm>
            <a:off x="7347484" y="3817175"/>
            <a:ext cx="4604019" cy="800912"/>
          </a:xfrm>
          <a:prstGeom prst="rect">
            <a:avLst/>
          </a:prstGeom>
        </p:spPr>
      </p:pic>
      <p:sp>
        <p:nvSpPr>
          <p:cNvPr id="10" name="TextBox 9">
            <a:extLst>
              <a:ext uri="{FF2B5EF4-FFF2-40B4-BE49-F238E27FC236}">
                <a16:creationId xmlns:a16="http://schemas.microsoft.com/office/drawing/2014/main" id="{CA561E64-49AE-D0BA-8695-7D5A8E9A5E7D}"/>
              </a:ext>
            </a:extLst>
          </p:cNvPr>
          <p:cNvSpPr txBox="1"/>
          <p:nvPr/>
        </p:nvSpPr>
        <p:spPr>
          <a:xfrm>
            <a:off x="6964327" y="4618087"/>
            <a:ext cx="5138604"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p* = Average proportion exposed = (proportion of exposed cases + proportion of control exposed)/2 = (0.35 + 0.20)/2 = 0.275</a:t>
            </a:r>
            <a:endParaRPr kumimoji="0" lang="en-CA"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8873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69445"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case-control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8657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link between birth weight and obesity in adulthood. He will take two groups of adults: one group will be obese </a:t>
            </a:r>
            <a:r>
              <a:rPr lang="en-CA" sz="2400" dirty="0">
                <a:solidFill>
                  <a:schemeClr val="accent1"/>
                </a:solidFill>
                <a:latin typeface="Cambria" panose="02040503050406030204" pitchFamily="18" charset="0"/>
                <a:ea typeface="Cambria" panose="02040503050406030204" pitchFamily="18" charset="0"/>
              </a:rPr>
              <a:t>(cases) </a:t>
            </a:r>
            <a:r>
              <a:rPr lang="en-CA" sz="2400" dirty="0">
                <a:latin typeface="Cambria" panose="02040503050406030204" pitchFamily="18" charset="0"/>
                <a:ea typeface="Cambria" panose="02040503050406030204" pitchFamily="18" charset="0"/>
              </a:rPr>
              <a:t>and the other will be non-obese </a:t>
            </a:r>
            <a:r>
              <a:rPr lang="en-CA" sz="2400" dirty="0">
                <a:solidFill>
                  <a:schemeClr val="accent1"/>
                </a:solidFill>
                <a:latin typeface="Cambria" panose="02040503050406030204" pitchFamily="18" charset="0"/>
                <a:ea typeface="Cambria" panose="02040503050406030204" pitchFamily="18" charset="0"/>
              </a:rPr>
              <a:t>(control)</a:t>
            </a:r>
            <a:r>
              <a:rPr lang="en-CA" sz="2400" dirty="0">
                <a:latin typeface="Cambria" panose="02040503050406030204" pitchFamily="18" charset="0"/>
                <a:ea typeface="Cambria" panose="02040503050406030204" pitchFamily="18" charset="0"/>
              </a:rPr>
              <a:t> and then trace back the weight of birth. Suppose that the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1kg and the mean difference between the case and control groups was 250gm.</a:t>
            </a:r>
          </a:p>
        </p:txBody>
      </p:sp>
      <p:sp>
        <p:nvSpPr>
          <p:cNvPr id="15" name="TextBox 14">
            <a:extLst>
              <a:ext uri="{FF2B5EF4-FFF2-40B4-BE49-F238E27FC236}">
                <a16:creationId xmlns:a16="http://schemas.microsoft.com/office/drawing/2014/main" id="{99FC6ED0-E8F3-4F9C-BB0F-A2C2DE763883}"/>
              </a:ext>
            </a:extLst>
          </p:cNvPr>
          <p:cNvSpPr txBox="1"/>
          <p:nvPr/>
        </p:nvSpPr>
        <p:spPr>
          <a:xfrm>
            <a:off x="575820" y="3757138"/>
            <a:ext cx="10625488"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250.8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lang="en-CA" sz="2400" dirty="0">
                <a:solidFill>
                  <a:srgbClr val="FF0000"/>
                </a:solidFill>
                <a:latin typeface="Cambria" panose="02040503050406030204" pitchFamily="18" charset="0"/>
                <a:ea typeface="Cambria" panose="02040503050406030204" pitchFamily="18" charset="0"/>
              </a:rPr>
              <a:t>251</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E19D7ACB-534F-F58C-89C4-2FDE44CEF02D}"/>
              </a:ext>
            </a:extLst>
          </p:cNvPr>
          <p:cNvSpPr txBox="1"/>
          <p:nvPr/>
        </p:nvSpPr>
        <p:spPr>
          <a:xfrm>
            <a:off x="10325008" y="6297451"/>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8" name="TextBox 7">
            <a:extLst>
              <a:ext uri="{FF2B5EF4-FFF2-40B4-BE49-F238E27FC236}">
                <a16:creationId xmlns:a16="http://schemas.microsoft.com/office/drawing/2014/main" id="{666B43F2-06EC-4ECF-4F68-36B2A0EB2DE1}"/>
              </a:ext>
            </a:extLst>
          </p:cNvPr>
          <p:cNvSpPr txBox="1"/>
          <p:nvPr/>
        </p:nvSpPr>
        <p:spPr>
          <a:xfrm>
            <a:off x="8344564" y="4404548"/>
            <a:ext cx="381000" cy="461665"/>
          </a:xfrm>
          <a:prstGeom prst="rect">
            <a:avLst/>
          </a:prstGeom>
          <a:noFill/>
        </p:spPr>
        <p:txBody>
          <a:bodyPr wrap="square" rtlCol="0">
            <a:spAutoFit/>
          </a:bodyPr>
          <a:lstStyle/>
          <a:p>
            <a:r>
              <a:rPr lang="en-CA" sz="2400" b="1" dirty="0">
                <a:solidFill>
                  <a:srgbClr val="00B050"/>
                </a:solidFill>
              </a:rPr>
              <a:t>*</a:t>
            </a:r>
          </a:p>
        </p:txBody>
      </p:sp>
      <p:pic>
        <p:nvPicPr>
          <p:cNvPr id="4" name="Picture 3">
            <a:extLst>
              <a:ext uri="{FF2B5EF4-FFF2-40B4-BE49-F238E27FC236}">
                <a16:creationId xmlns:a16="http://schemas.microsoft.com/office/drawing/2014/main" id="{E03242A3-5F88-D672-6195-268FC02822F6}"/>
              </a:ext>
            </a:extLst>
          </p:cNvPr>
          <p:cNvPicPr>
            <a:picLocks noChangeAspect="1"/>
          </p:cNvPicPr>
          <p:nvPr/>
        </p:nvPicPr>
        <p:blipFill>
          <a:blip r:embed="rId2"/>
          <a:stretch>
            <a:fillRect/>
          </a:stretch>
        </p:blipFill>
        <p:spPr>
          <a:xfrm>
            <a:off x="5293682" y="3804362"/>
            <a:ext cx="3976156" cy="69561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F1117B-DDDC-C9F0-4445-EE21753BC384}"/>
                  </a:ext>
                </a:extLst>
              </p:cNvPr>
              <p:cNvSpPr txBox="1"/>
              <p:nvPr/>
            </p:nvSpPr>
            <p:spPr>
              <a:xfrm>
                <a:off x="8506047" y="4477666"/>
                <a:ext cx="3682905" cy="606897"/>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p:txBody>
          </p:sp>
        </mc:Choice>
        <mc:Fallback xmlns="">
          <p:sp>
            <p:nvSpPr>
              <p:cNvPr id="2" name="TextBox 1">
                <a:extLst>
                  <a:ext uri="{FF2B5EF4-FFF2-40B4-BE49-F238E27FC236}">
                    <a16:creationId xmlns:a16="http://schemas.microsoft.com/office/drawing/2014/main" id="{C5F1117B-DDDC-C9F0-4445-EE21753BC384}"/>
                  </a:ext>
                </a:extLst>
              </p:cNvPr>
              <p:cNvSpPr txBox="1">
                <a:spLocks noRot="1" noChangeAspect="1" noMove="1" noResize="1" noEditPoints="1" noAdjustHandles="1" noChangeArrowheads="1" noChangeShapeType="1" noTextEdit="1"/>
              </p:cNvSpPr>
              <p:nvPr/>
            </p:nvSpPr>
            <p:spPr>
              <a:xfrm>
                <a:off x="8506047" y="4477666"/>
                <a:ext cx="3682905" cy="606897"/>
              </a:xfrm>
              <a:prstGeom prst="rect">
                <a:avLst/>
              </a:prstGeom>
              <a:blipFill>
                <a:blip r:embed="rId3"/>
                <a:stretch>
                  <a:fillRect l="-826" t="-4040" b="-12121"/>
                </a:stretch>
              </a:blipFill>
            </p:spPr>
            <p:txBody>
              <a:bodyPr/>
              <a:lstStyle/>
              <a:p>
                <a:r>
                  <a:rPr lang="en-GB">
                    <a:noFill/>
                  </a:rPr>
                  <a:t> </a:t>
                </a:r>
              </a:p>
            </p:txBody>
          </p:sp>
        </mc:Fallback>
      </mc:AlternateContent>
    </p:spTree>
    <p:extLst>
      <p:ext uri="{BB962C8B-B14F-4D97-AF65-F5344CB8AC3E}">
        <p14:creationId xmlns:p14="http://schemas.microsoft.com/office/powerpoint/2010/main" val="235373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26572"/>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clinical trials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87559"/>
            <a:ext cx="10752732" cy="3711502"/>
          </a:xfrm>
        </p:spPr>
        <p:txBody>
          <a:bodyPr anchor="t">
            <a:normAutofit/>
          </a:bodyPr>
          <a:lstStyle/>
          <a:p>
            <a:r>
              <a:rPr lang="en-CA" sz="2400" b="0" i="0" dirty="0">
                <a:effectLst/>
                <a:latin typeface="Cambria" panose="02040503050406030204" pitchFamily="18" charset="0"/>
              </a:rPr>
              <a:t>In clinical trials the researchers are interested in</a:t>
            </a:r>
            <a:r>
              <a:rPr lang="en-CA" sz="2400" dirty="0">
                <a:latin typeface="Cambria" panose="02040503050406030204" pitchFamily="18" charset="0"/>
              </a:rPr>
              <a:t> knowing </a:t>
            </a:r>
            <a:r>
              <a:rPr lang="en-CA" sz="2400" u="sng" dirty="0">
                <a:latin typeface="Cambria" panose="02040503050406030204" pitchFamily="18" charset="0"/>
              </a:rPr>
              <a:t>the effect of an intervention</a:t>
            </a:r>
            <a:r>
              <a:rPr lang="en-CA" sz="2400" dirty="0">
                <a:latin typeface="Cambria" panose="02040503050406030204" pitchFamily="18" charset="0"/>
              </a:rPr>
              <a:t>. </a:t>
            </a:r>
          </a:p>
          <a:p>
            <a:r>
              <a:rPr lang="en-CA" sz="2400" b="0" i="0" dirty="0">
                <a:effectLst/>
                <a:latin typeface="Cambria" panose="02040503050406030204" pitchFamily="18" charset="0"/>
              </a:rPr>
              <a:t>In </a:t>
            </a:r>
            <a:r>
              <a:rPr lang="en-CA" sz="2400" dirty="0">
                <a:latin typeface="Cambria" panose="02040503050406030204" pitchFamily="18" charset="0"/>
              </a:rPr>
              <a:t>clinical trials, the s</a:t>
            </a:r>
            <a:r>
              <a:rPr lang="en-CA" sz="24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89649127"/>
              </p:ext>
            </p:extLst>
          </p:nvPr>
        </p:nvGraphicFramePr>
        <p:xfrm>
          <a:off x="1332285" y="3273328"/>
          <a:ext cx="8128000" cy="3130122"/>
        </p:xfrm>
        <a:graphic>
          <a:graphicData uri="http://schemas.openxmlformats.org/drawingml/2006/table">
            <a:tbl>
              <a:tblPr firstRow="1" bandRow="1">
                <a:tableStyleId>{0E3FDE45-AF77-4B5C-9715-49D594BDF05E}</a:tableStyleId>
              </a:tblPr>
              <a:tblGrid>
                <a:gridCol w="4064000">
                  <a:extLst>
                    <a:ext uri="{9D8B030D-6E8A-4147-A177-3AD203B41FA5}">
                      <a16:colId xmlns:a16="http://schemas.microsoft.com/office/drawing/2014/main" val="2403029215"/>
                    </a:ext>
                  </a:extLst>
                </a:gridCol>
                <a:gridCol w="4064000">
                  <a:extLst>
                    <a:ext uri="{9D8B030D-6E8A-4147-A177-3AD203B41FA5}">
                      <a16:colId xmlns:a16="http://schemas.microsoft.com/office/drawing/2014/main" val="278551697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12121"/>
                          </a:solidFill>
                          <a:effectLst/>
                        </a:rPr>
                        <a:t>Qualitative</a:t>
                      </a:r>
                      <a:r>
                        <a:rPr lang="en-CA" sz="1800" b="0" dirty="0">
                          <a:solidFill>
                            <a:srgbClr val="212121"/>
                          </a:solidFill>
                          <a:effectLst/>
                        </a:rPr>
                        <a:t> </a:t>
                      </a:r>
                      <a:r>
                        <a:rPr lang="en-CA" sz="1800" b="1" dirty="0">
                          <a:solidFill>
                            <a:srgbClr val="212121"/>
                          </a:solidFill>
                          <a:effectLst/>
                        </a:rPr>
                        <a:t>end point </a:t>
                      </a:r>
                      <a:r>
                        <a:rPr lang="en-CA" sz="1400" b="1" dirty="0">
                          <a:solidFill>
                            <a:srgbClr val="FF0000"/>
                          </a:solidFill>
                          <a:effectLst/>
                        </a:rPr>
                        <a:t>(live/death, male/female..)</a:t>
                      </a:r>
                      <a:endParaRPr lang="en-CA" sz="14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chemeClr val="accent1"/>
                          </a:solidFill>
                          <a:effectLst/>
                        </a:rPr>
                        <a:t>Sample size formula</a:t>
                      </a:r>
                    </a:p>
                  </a:txBody>
                  <a:tcPr/>
                </a:tc>
                <a:tc>
                  <a:txBody>
                    <a:bodyPr/>
                    <a:lstStyle/>
                    <a:p>
                      <a:r>
                        <a:rPr lang="en-CA" dirty="0"/>
                        <a:t>Quantitative </a:t>
                      </a:r>
                      <a:r>
                        <a:rPr lang="en-CA" sz="1800" dirty="0">
                          <a:solidFill>
                            <a:srgbClr val="212121"/>
                          </a:solidFill>
                        </a:rPr>
                        <a:t>end point </a:t>
                      </a:r>
                      <a:r>
                        <a:rPr lang="en-CA" sz="1400" dirty="0">
                          <a:solidFill>
                            <a:srgbClr val="FF0000"/>
                          </a:solidFill>
                        </a:rPr>
                        <a:t>(age, weight, height…)</a:t>
                      </a:r>
                    </a:p>
                    <a:p>
                      <a:r>
                        <a:rPr lang="en-CA" sz="1800" b="1" dirty="0">
                          <a:solidFill>
                            <a:schemeClr val="accent1"/>
                          </a:solidFill>
                          <a:effectLst/>
                        </a:rPr>
                        <a:t>Sample size formula</a:t>
                      </a:r>
                      <a:endParaRPr lang="en-CA" b="1" dirty="0">
                        <a:solidFill>
                          <a:schemeClr val="accent1"/>
                        </a:solidFill>
                      </a:endParaRPr>
                    </a:p>
                  </a:txBody>
                  <a:tcPr/>
                </a:tc>
                <a:extLst>
                  <a:ext uri="{0D108BD9-81ED-4DB2-BD59-A6C34878D82A}">
                    <a16:rowId xmlns:a16="http://schemas.microsoft.com/office/drawing/2014/main" val="503086470"/>
                  </a:ext>
                </a:extLst>
              </a:tr>
              <a:tr h="2276682">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2101595C-F308-1A44-A761-05D77A8B5588}"/>
              </a:ext>
            </a:extLst>
          </p:cNvPr>
          <p:cNvSpPr txBox="1"/>
          <p:nvPr/>
        </p:nvSpPr>
        <p:spPr>
          <a:xfrm>
            <a:off x="10395712" y="6550223"/>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16EB84BD-0C04-B85F-4849-C171137255B3}"/>
              </a:ext>
            </a:extLst>
          </p:cNvPr>
          <p:cNvPicPr>
            <a:picLocks noChangeAspect="1"/>
          </p:cNvPicPr>
          <p:nvPr/>
        </p:nvPicPr>
        <p:blipFill>
          <a:blip r:embed="rId2"/>
          <a:stretch>
            <a:fillRect/>
          </a:stretch>
        </p:blipFill>
        <p:spPr>
          <a:xfrm>
            <a:off x="5633722" y="4177814"/>
            <a:ext cx="3095608" cy="2154066"/>
          </a:xfrm>
          <a:prstGeom prst="rect">
            <a:avLst/>
          </a:prstGeom>
        </p:spPr>
      </p:pic>
      <p:pic>
        <p:nvPicPr>
          <p:cNvPr id="13" name="Picture 12">
            <a:extLst>
              <a:ext uri="{FF2B5EF4-FFF2-40B4-BE49-F238E27FC236}">
                <a16:creationId xmlns:a16="http://schemas.microsoft.com/office/drawing/2014/main" id="{C3354602-C840-9FE3-F0FF-358770E50C4A}"/>
              </a:ext>
            </a:extLst>
          </p:cNvPr>
          <p:cNvPicPr>
            <a:picLocks noChangeAspect="1"/>
          </p:cNvPicPr>
          <p:nvPr/>
        </p:nvPicPr>
        <p:blipFill rotWithShape="1">
          <a:blip r:embed="rId3"/>
          <a:srcRect t="511" r="6555"/>
          <a:stretch/>
        </p:blipFill>
        <p:spPr>
          <a:xfrm>
            <a:off x="1439865" y="4263656"/>
            <a:ext cx="3695662" cy="2068224"/>
          </a:xfrm>
          <a:prstGeom prst="rect">
            <a:avLst/>
          </a:prstGeom>
        </p:spPr>
      </p:pic>
    </p:spTree>
    <p:extLst>
      <p:ext uri="{BB962C8B-B14F-4D97-AF65-F5344CB8AC3E}">
        <p14:creationId xmlns:p14="http://schemas.microsoft.com/office/powerpoint/2010/main" val="252947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63E571-4FDA-575B-5EC7-1D7B0D9869E8}"/>
              </a:ext>
            </a:extLst>
          </p:cNvPr>
          <p:cNvSpPr txBox="1"/>
          <p:nvPr/>
        </p:nvSpPr>
        <p:spPr>
          <a:xfrm>
            <a:off x="572493" y="4585441"/>
            <a:ext cx="9327304" cy="2092881"/>
          </a:xfrm>
          <a:prstGeom prst="rect">
            <a:avLst/>
          </a:prstGeom>
          <a:noFill/>
        </p:spPr>
        <p:txBody>
          <a:bodyPr wrap="square" rtlCol="0">
            <a:spAutoFit/>
          </a:bodyPr>
          <a:lstStyle/>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qualitative formula;</a:t>
            </a:r>
          </a:p>
          <a:p>
            <a:pPr marL="0" indent="0">
              <a:buNone/>
            </a:pPr>
            <a:r>
              <a:rPr lang="en-CA" sz="2400" dirty="0">
                <a:solidFill>
                  <a:srgbClr val="FF0000"/>
                </a:solidFill>
                <a:latin typeface="Cambria" panose="02040503050406030204" pitchFamily="18" charset="0"/>
                <a:ea typeface="Cambria" panose="02040503050406030204" pitchFamily="18" charset="0"/>
              </a:rPr>
              <a:t>  </a:t>
            </a: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2(0.84+1.96)</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0.25(1-0.25)/ (-0.1)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=294</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294 </a:t>
            </a:r>
            <a:r>
              <a:rPr lang="en-CA" sz="2400" dirty="0">
                <a:solidFill>
                  <a:schemeClr val="accent1"/>
                </a:solidFill>
                <a:latin typeface="Cambria" panose="02040503050406030204" pitchFamily="18" charset="0"/>
                <a:ea typeface="Cambria" panose="02040503050406030204" pitchFamily="18" charset="0"/>
              </a:rPr>
              <a:t>subjects per group.</a:t>
            </a:r>
          </a:p>
          <a:p>
            <a:endParaRPr lang="en-CA" dirty="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453490" y="149684"/>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clinical trials </a:t>
            </a:r>
            <a:r>
              <a:rPr lang="en-CA" sz="4800" b="1" dirty="0">
                <a:solidFill>
                  <a:schemeClr val="accent1"/>
                </a:solidFill>
                <a:latin typeface="Cambria" panose="02040503050406030204" pitchFamily="18" charset="0"/>
                <a:ea typeface="Cambria" panose="02040503050406030204" pitchFamily="18" charset="0"/>
              </a:rPr>
              <a:t>(qualitative end points)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72493" y="1876425"/>
            <a:ext cx="10972800" cy="4642406"/>
          </a:xfrm>
        </p:spPr>
        <p:txBody>
          <a:bodyPr anchor="t">
            <a:normAutofit/>
          </a:bodyPr>
          <a:lstStyle/>
          <a:p>
            <a:r>
              <a:rPr lang="en-CA" sz="2400" dirty="0">
                <a:latin typeface="Cambria" panose="02040503050406030204" pitchFamily="18" charset="0"/>
                <a:ea typeface="Cambria" panose="02040503050406030204" pitchFamily="18" charset="0"/>
              </a:rPr>
              <a:t>Suppose a researcher wants to know the effect of a drug on the mortality of breast cancer (BC) among women. He selected two groups: one to take the drug and the other to take placebo for a certain period of time, during which both groups will be under medical supervision. Assume that previous studies state 20% of BC patients die in a specific time. The researcher thinks if the drug increases the survival to 30% then the findings can be considered clinically significant. The researcher chooses the significance level to be 5% and the power of the study at 80%.</a:t>
            </a:r>
          </a:p>
          <a:p>
            <a:pPr marL="0" indent="0">
              <a:buNone/>
            </a:pPr>
            <a:endParaRPr lang="en-CA" sz="2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3E42D28-FD47-C7DB-D125-133A3554B2CD}"/>
              </a:ext>
            </a:extLst>
          </p:cNvPr>
          <p:cNvSpPr txBox="1"/>
          <p:nvPr/>
        </p:nvSpPr>
        <p:spPr>
          <a:xfrm>
            <a:off x="8455550" y="4590770"/>
            <a:ext cx="3771890" cy="707886"/>
          </a:xfrm>
          <a:prstGeom prst="rect">
            <a:avLst/>
          </a:prstGeom>
          <a:noFill/>
        </p:spPr>
        <p:txBody>
          <a:bodyPr wrap="square">
            <a:spAutoFit/>
          </a:bodyPr>
          <a:lstStyle/>
          <a:p>
            <a:pPr marL="0" indent="0">
              <a:buNone/>
            </a:pPr>
            <a:r>
              <a:rPr kumimoji="0" lang="en-CA" sz="24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size=difference of the proportions. This equals to: 0.2-0.3=-0.1</a:t>
            </a:r>
          </a:p>
        </p:txBody>
      </p:sp>
      <p:sp>
        <p:nvSpPr>
          <p:cNvPr id="3" name="TextBox 2">
            <a:extLst>
              <a:ext uri="{FF2B5EF4-FFF2-40B4-BE49-F238E27FC236}">
                <a16:creationId xmlns:a16="http://schemas.microsoft.com/office/drawing/2014/main" id="{7680A988-9969-8BFC-A96D-07643ECF02D6}"/>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8" name="Picture 7">
            <a:extLst>
              <a:ext uri="{FF2B5EF4-FFF2-40B4-BE49-F238E27FC236}">
                <a16:creationId xmlns:a16="http://schemas.microsoft.com/office/drawing/2014/main" id="{C55E9003-A5A8-8410-4785-ECE97293F72B}"/>
              </a:ext>
            </a:extLst>
          </p:cNvPr>
          <p:cNvPicPr>
            <a:picLocks noChangeAspect="1"/>
          </p:cNvPicPr>
          <p:nvPr/>
        </p:nvPicPr>
        <p:blipFill>
          <a:blip r:embed="rId2"/>
          <a:stretch>
            <a:fillRect/>
          </a:stretch>
        </p:blipFill>
        <p:spPr>
          <a:xfrm>
            <a:off x="5924355" y="4477239"/>
            <a:ext cx="2522823" cy="769983"/>
          </a:xfrm>
          <a:prstGeom prst="rect">
            <a:avLst/>
          </a:prstGeom>
        </p:spPr>
      </p:pic>
      <p:sp>
        <p:nvSpPr>
          <p:cNvPr id="12" name="TextBox 11">
            <a:extLst>
              <a:ext uri="{FF2B5EF4-FFF2-40B4-BE49-F238E27FC236}">
                <a16:creationId xmlns:a16="http://schemas.microsoft.com/office/drawing/2014/main" id="{98EB45DD-C5A7-6976-8002-CE0A3DAFD1DD}"/>
              </a:ext>
            </a:extLst>
          </p:cNvPr>
          <p:cNvSpPr txBox="1"/>
          <p:nvPr/>
        </p:nvSpPr>
        <p:spPr>
          <a:xfrm>
            <a:off x="8262196" y="5281999"/>
            <a:ext cx="3946000" cy="338554"/>
          </a:xfrm>
          <a:prstGeom prst="rect">
            <a:avLst/>
          </a:prstGeom>
          <a:noFill/>
        </p:spPr>
        <p:txBody>
          <a:bodyPr wrap="square">
            <a:spAutoFit/>
          </a:bodyPr>
          <a:lstStyle/>
          <a:p>
            <a:r>
              <a:rPr lang="en-GB" sz="1600" dirty="0">
                <a:solidFill>
                  <a:srgbClr val="00B050"/>
                </a:solidFill>
                <a:latin typeface="Cambria" panose="02040503050406030204" pitchFamily="18" charset="0"/>
                <a:ea typeface="Cambria" panose="02040503050406030204" pitchFamily="18" charset="0"/>
              </a:rPr>
              <a:t>Pooled prevalence = (0.20 + 0.30)/2 = 0.25</a:t>
            </a:r>
          </a:p>
        </p:txBody>
      </p:sp>
    </p:spTree>
    <p:extLst>
      <p:ext uri="{BB962C8B-B14F-4D97-AF65-F5344CB8AC3E}">
        <p14:creationId xmlns:p14="http://schemas.microsoft.com/office/powerpoint/2010/main" val="126751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369294"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clinical trials </a:t>
            </a:r>
            <a:r>
              <a:rPr lang="en-CA" sz="4700" b="1" dirty="0">
                <a:solidFill>
                  <a:schemeClr val="accent1"/>
                </a:solidFill>
                <a:latin typeface="Cambria" panose="02040503050406030204" pitchFamily="18" charset="0"/>
                <a:ea typeface="Cambria" panose="02040503050406030204" pitchFamily="18" charset="0"/>
              </a:rPr>
              <a:t>(quantitative end points)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471553" y="1783798"/>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effect of new diabetic drug against placebo. He thinks if this drug in comparison decreases the blood sugar by 10mg/dl it is considered to be clinically significant. Suppose that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25 mg/dl and the researcher selected the significance level to be at 5% and the power for the study at 80%. The researcher also thinks that the two tailed unpaired test is the statistically suitable test in this condition.</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728312" y="4291321"/>
            <a:ext cx="10625488" cy="218418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quantitative formula;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98</a:t>
            </a:r>
            <a:endPar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98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18A3BFB3-9839-AF2F-D53A-F4CBF4430281}"/>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B354858F-14B8-9EC0-FC8A-7AF925E082EA}"/>
              </a:ext>
            </a:extLst>
          </p:cNvPr>
          <p:cNvSpPr txBox="1"/>
          <p:nvPr/>
        </p:nvSpPr>
        <p:spPr>
          <a:xfrm>
            <a:off x="9475145" y="4189067"/>
            <a:ext cx="2461862" cy="523220"/>
          </a:xfrm>
          <a:prstGeom prst="rect">
            <a:avLst/>
          </a:prstGeom>
          <a:noFill/>
        </p:spPr>
        <p:txBody>
          <a:bodyPr wrap="square" rtlCol="0">
            <a:spAutoFit/>
          </a:bodyPr>
          <a:lstStyle/>
          <a:p>
            <a:r>
              <a:rPr kumimoji="0" lang="en-CA"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r>
              <a:rPr kumimoji="0" lang="en-CA"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size=10 mg/dl</a:t>
            </a:r>
            <a:endParaRPr lang="en-CA" sz="1600" dirty="0"/>
          </a:p>
        </p:txBody>
      </p:sp>
      <p:pic>
        <p:nvPicPr>
          <p:cNvPr id="11" name="Picture 10">
            <a:extLst>
              <a:ext uri="{FF2B5EF4-FFF2-40B4-BE49-F238E27FC236}">
                <a16:creationId xmlns:a16="http://schemas.microsoft.com/office/drawing/2014/main" id="{A4A70911-90B7-1CAF-9601-BF3CFFE2579A}"/>
              </a:ext>
            </a:extLst>
          </p:cNvPr>
          <p:cNvPicPr>
            <a:picLocks noChangeAspect="1"/>
          </p:cNvPicPr>
          <p:nvPr/>
        </p:nvPicPr>
        <p:blipFill>
          <a:blip r:embed="rId2"/>
          <a:stretch>
            <a:fillRect/>
          </a:stretch>
        </p:blipFill>
        <p:spPr>
          <a:xfrm>
            <a:off x="6435806" y="4000585"/>
            <a:ext cx="3039339" cy="741481"/>
          </a:xfrm>
          <a:prstGeom prst="rect">
            <a:avLst/>
          </a:prstGeom>
        </p:spPr>
      </p:pic>
    </p:spTree>
    <p:extLst>
      <p:ext uri="{BB962C8B-B14F-4D97-AF65-F5344CB8AC3E}">
        <p14:creationId xmlns:p14="http://schemas.microsoft.com/office/powerpoint/2010/main" val="218426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7" y="552091"/>
            <a:ext cx="3600860" cy="5431536"/>
          </a:xfrm>
        </p:spPr>
        <p:txBody>
          <a:bodyPr>
            <a:normAutofit/>
          </a:bodyPr>
          <a:lstStyle/>
          <a:p>
            <a:r>
              <a:rPr lang="en-CA" sz="4900" b="1" i="0" dirty="0">
                <a:effectLst/>
                <a:latin typeface="Cambria" panose="02040503050406030204" pitchFamily="18" charset="0"/>
              </a:rPr>
              <a:t>Sample size calculation</a:t>
            </a:r>
            <a:endParaRPr lang="en-CA" sz="49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sz="2400" dirty="0">
                <a:latin typeface="Cambria" panose="02040503050406030204" pitchFamily="18" charset="0"/>
              </a:rPr>
              <a:t>Sample size </a:t>
            </a:r>
            <a:r>
              <a:rPr lang="en-CA" sz="2400" i="0" dirty="0">
                <a:effectLst/>
                <a:latin typeface="Cambria" panose="02040503050406030204" pitchFamily="18" charset="0"/>
              </a:rPr>
              <a:t>calculation or estimation has</a:t>
            </a:r>
            <a:r>
              <a:rPr lang="en-CA" sz="2400" b="1" i="0" dirty="0">
                <a:effectLst/>
                <a:latin typeface="Cambria" panose="02040503050406030204" pitchFamily="18" charset="0"/>
              </a:rPr>
              <a:t> no one single formula that can be universally </a:t>
            </a:r>
            <a:r>
              <a:rPr lang="en-CA" sz="2400" i="0" dirty="0">
                <a:effectLst/>
                <a:latin typeface="Cambria" panose="02040503050406030204" pitchFamily="18" charset="0"/>
              </a:rPr>
              <a:t>applied to all situations and circumstances.</a:t>
            </a:r>
          </a:p>
          <a:p>
            <a:pPr>
              <a:spcBef>
                <a:spcPts val="2000"/>
              </a:spcBef>
              <a:spcAft>
                <a:spcPts val="2000"/>
              </a:spcAft>
            </a:pPr>
            <a:r>
              <a:rPr lang="en-CA" sz="2400" dirty="0">
                <a:latin typeface="Cambria" panose="02040503050406030204" pitchFamily="18" charset="0"/>
              </a:rPr>
              <a:t>S</a:t>
            </a:r>
            <a:r>
              <a:rPr lang="en-CA" sz="2400" i="0" dirty="0">
                <a:effectLst/>
                <a:latin typeface="Cambria" panose="02040503050406030204" pitchFamily="18" charset="0"/>
              </a:rPr>
              <a:t>ample size estimation can be done either by using;</a:t>
            </a:r>
          </a:p>
          <a:p>
            <a:pPr lvl="1">
              <a:spcBef>
                <a:spcPts val="600"/>
              </a:spcBef>
              <a:spcAft>
                <a:spcPts val="600"/>
              </a:spcAft>
            </a:pPr>
            <a:r>
              <a:rPr lang="en-CA" i="0" dirty="0">
                <a:solidFill>
                  <a:srgbClr val="0070C0"/>
                </a:solidFill>
                <a:effectLst/>
                <a:latin typeface="Cambria" panose="02040503050406030204" pitchFamily="18" charset="0"/>
              </a:rPr>
              <a:t>Manual calculation,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software,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tables from scientific published articles, </a:t>
            </a:r>
          </a:p>
          <a:p>
            <a:pPr lvl="1">
              <a:spcBef>
                <a:spcPts val="600"/>
              </a:spcBef>
              <a:spcAft>
                <a:spcPts val="600"/>
              </a:spcAft>
            </a:pPr>
            <a:r>
              <a:rPr lang="en-CA" i="0" dirty="0">
                <a:solidFill>
                  <a:srgbClr val="0070C0"/>
                </a:solidFill>
                <a:effectLst/>
                <a:latin typeface="Cambria" panose="02040503050406030204" pitchFamily="18" charset="0"/>
              </a:rPr>
              <a:t>Adopting various acceptable rules-of-thumb.</a:t>
            </a:r>
          </a:p>
        </p:txBody>
      </p:sp>
      <p:sp>
        <p:nvSpPr>
          <p:cNvPr id="13" name="TextBox 12">
            <a:extLst>
              <a:ext uri="{FF2B5EF4-FFF2-40B4-BE49-F238E27FC236}">
                <a16:creationId xmlns:a16="http://schemas.microsoft.com/office/drawing/2014/main" id="{CD8B8E8D-B57A-460C-B82E-8D9DE273D773}"/>
              </a:ext>
            </a:extLst>
          </p:cNvPr>
          <p:cNvSpPr txBox="1"/>
          <p:nvPr/>
        </p:nvSpPr>
        <p:spPr>
          <a:xfrm>
            <a:off x="10171420"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354141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 </a:t>
            </a:r>
            <a:r>
              <a:rPr lang="en-CA" sz="5000" b="1" dirty="0">
                <a:solidFill>
                  <a:srgbClr val="FF0000"/>
                </a:solidFill>
                <a:latin typeface="Cambria" panose="02040503050406030204" pitchFamily="18" charset="0"/>
                <a:ea typeface="Cambria" panose="02040503050406030204" pitchFamily="18" charset="0"/>
              </a:rPr>
              <a:t>Further examples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338824" y="2071316"/>
            <a:ext cx="11492564" cy="4529856"/>
          </a:xfrm>
        </p:spPr>
        <p:txBody>
          <a:bodyPr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For more examples, go through the practical manual of sample size determination in health studies: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Lwanga SK, </a:t>
            </a:r>
            <a:r>
              <a:rPr kumimoji="0" lang="en-CA"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Lemeshow</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 Sample size determination in health studies : a practical manual. World Health</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Organization</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1991.</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srgbClr val="008DC9"/>
                </a:solidFill>
                <a:effectLst/>
                <a:uLnTx/>
                <a:uFillTx/>
                <a:latin typeface="Cambria" panose="02040503050406030204" pitchFamily="18" charset="0"/>
                <a:ea typeface="Cambria" panose="02040503050406030204" pitchFamily="18" charset="0"/>
                <a:cs typeface="+mn-cs"/>
                <a:hlinkClick r:id="rId2"/>
              </a:rPr>
              <a:t>https://apps.who.int/iris/handle/10665/40062</a:t>
            </a:r>
            <a:endPar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9893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2684009" y="547009"/>
            <a:ext cx="6823982" cy="698727"/>
          </a:xfrm>
        </p:spPr>
        <p:txBody>
          <a:bodyPr>
            <a:normAutofit/>
          </a:bodyPr>
          <a:lstStyle/>
          <a:p>
            <a:r>
              <a:rPr lang="en-CA" sz="4000" b="1" dirty="0">
                <a:latin typeface="Cambria" panose="02040503050406030204" pitchFamily="18" charset="0"/>
                <a:ea typeface="Cambria" panose="02040503050406030204" pitchFamily="18" charset="0"/>
              </a:rPr>
              <a:t>References for more reading</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908278" y="1270456"/>
            <a:ext cx="10375445" cy="4351338"/>
          </a:xfrm>
        </p:spPr>
        <p:txBody>
          <a:bodyPr>
            <a:noAutofit/>
          </a:bodyPr>
          <a:lstStyle/>
          <a:p>
            <a:pPr marL="342900" indent="-342900">
              <a:lnSpc>
                <a:spcPct val="107000"/>
              </a:lnSpc>
              <a:spcAft>
                <a:spcPts val="800"/>
              </a:spcAft>
              <a:buFont typeface="+mj-lt"/>
              <a:buAutoNum type="arabicPeriod"/>
            </a:pPr>
            <a:r>
              <a:rPr lang="en-CA" sz="1400" dirty="0">
                <a:effectLst/>
                <a:latin typeface="Cambria" panose="02040503050406030204" pitchFamily="18" charset="0"/>
                <a:ea typeface="Cambria" panose="02040503050406030204" pitchFamily="18" charset="0"/>
                <a:cs typeface="Calibri" panose="020F0502020204030204" pitchFamily="34" charset="0"/>
              </a:rPr>
              <a:t>Bhandari P. What is Effect Size and Why Does It Matter? (Examples). </a:t>
            </a:r>
            <a:r>
              <a:rPr lang="en-CA" sz="1400" dirty="0" err="1">
                <a:effectLst/>
                <a:latin typeface="Cambria" panose="02040503050406030204" pitchFamily="18" charset="0"/>
                <a:ea typeface="Cambria" panose="02040503050406030204" pitchFamily="18" charset="0"/>
                <a:cs typeface="Calibri" panose="020F0502020204030204" pitchFamily="34" charset="0"/>
              </a:rPr>
              <a:t>Scribbr</a:t>
            </a:r>
            <a:r>
              <a:rPr lang="en-CA" sz="1400" dirty="0">
                <a:effectLst/>
                <a:latin typeface="Cambria" panose="02040503050406030204" pitchFamily="18" charset="0"/>
                <a:ea typeface="Cambria" panose="02040503050406030204" pitchFamily="18" charset="0"/>
                <a:cs typeface="Calibri" panose="020F0502020204030204" pitchFamily="34" charset="0"/>
              </a:rPr>
              <a:t>; 2020.</a:t>
            </a:r>
            <a:br>
              <a:rPr lang="en-CA" sz="1400" dirty="0">
                <a:effectLst/>
                <a:latin typeface="Cambria" panose="02040503050406030204" pitchFamily="18" charset="0"/>
                <a:ea typeface="Cambria" panose="02040503050406030204" pitchFamily="18" charset="0"/>
                <a:cs typeface="Calibri" panose="020F0502020204030204" pitchFamily="34" charset="0"/>
              </a:rPr>
            </a:br>
            <a:r>
              <a:rPr lang="en-CA" sz="1400" dirty="0">
                <a:effectLst/>
                <a:latin typeface="Cambria" panose="02040503050406030204" pitchFamily="18" charset="0"/>
                <a:ea typeface="Cambria" panose="02040503050406030204" pitchFamily="18" charset="0"/>
                <a:cs typeface="Calibri" panose="020F0502020204030204" pitchFamily="34" charset="0"/>
                <a:hlinkClick r:id="rId2"/>
              </a:rPr>
              <a:t>https://www.scribbr.com/statistics/effect-size/</a:t>
            </a:r>
            <a:r>
              <a:rPr lang="en-CA" sz="1400" dirty="0">
                <a:effectLst/>
                <a:latin typeface="Cambria" panose="02040503050406030204" pitchFamily="18" charset="0"/>
                <a:ea typeface="Cambria" panose="02040503050406030204" pitchFamily="18" charset="0"/>
                <a:cs typeface="Calibri" panose="020F0502020204030204" pitchFamily="34" charset="0"/>
              </a:rPr>
              <a:t> </a:t>
            </a:r>
          </a:p>
          <a:p>
            <a:pPr marL="342900" indent="-342900">
              <a:lnSpc>
                <a:spcPct val="107000"/>
              </a:lnSpc>
              <a:spcAft>
                <a:spcPts val="800"/>
              </a:spcAft>
              <a:buFont typeface="+mj-lt"/>
              <a:buAutoNum type="arabicPeriod"/>
            </a:pPr>
            <a:r>
              <a:rPr lang="en-US" sz="1400" dirty="0" err="1">
                <a:effectLst/>
                <a:latin typeface="Cambria" panose="02040503050406030204" pitchFamily="18" charset="0"/>
                <a:ea typeface="Cambria" panose="02040503050406030204" pitchFamily="18" charset="0"/>
                <a:cs typeface="Calibri" panose="020F0502020204030204" pitchFamily="34" charset="0"/>
              </a:rPr>
              <a:t>Bujang</a:t>
            </a:r>
            <a:r>
              <a:rPr lang="en-US" sz="1400" dirty="0">
                <a:effectLst/>
                <a:latin typeface="Cambria" panose="02040503050406030204" pitchFamily="18" charset="0"/>
                <a:ea typeface="Cambria" panose="02040503050406030204" pitchFamily="18" charset="0"/>
                <a:cs typeface="Calibri" panose="020F0502020204030204" pitchFamily="34" charset="0"/>
              </a:rPr>
              <a:t> MA. A Step-by-Step Process on Sample Size Determination for Medical Research. Malays J Med Sci. 2021 Apr;28(2):15-27.</a:t>
            </a:r>
            <a:br>
              <a:rPr lang="en-US" sz="1400" dirty="0">
                <a:effectLst/>
                <a:latin typeface="Cambria" panose="02040503050406030204" pitchFamily="18" charset="0"/>
                <a:ea typeface="Cambria" panose="02040503050406030204" pitchFamily="18" charset="0"/>
                <a:cs typeface="Calibri" panose="020F0502020204030204" pitchFamily="34" charset="0"/>
              </a:rPr>
            </a:br>
            <a:r>
              <a:rPr lang="en-US" sz="1400" dirty="0">
                <a:effectLst/>
                <a:latin typeface="Cambria" panose="02040503050406030204" pitchFamily="18" charset="0"/>
                <a:ea typeface="Cambria" panose="02040503050406030204" pitchFamily="18" charset="0"/>
                <a:cs typeface="Calibri" panose="020F0502020204030204" pitchFamily="34" charset="0"/>
                <a:hlinkClick r:id="rId3"/>
              </a:rPr>
              <a:t>https://doi.org/10.21315/mjms2021.28.2.2</a:t>
            </a:r>
            <a:r>
              <a:rPr lang="en-CA" sz="1400" dirty="0">
                <a:effectLst/>
                <a:latin typeface="Cambria" panose="02040503050406030204" pitchFamily="18" charset="0"/>
                <a:ea typeface="Cambria" panose="02040503050406030204" pitchFamily="18" charset="0"/>
                <a:cs typeface="Calibri" panose="020F0502020204030204" pitchFamily="34" charset="0"/>
              </a:rPr>
              <a:t> </a:t>
            </a:r>
          </a:p>
          <a:p>
            <a:pPr marL="342900" indent="-342900">
              <a:lnSpc>
                <a:spcPct val="107000"/>
              </a:lnSpc>
              <a:spcAft>
                <a:spcPts val="800"/>
              </a:spcAft>
              <a:buFont typeface="+mj-lt"/>
              <a:buAutoNum type="arabicPeriod"/>
            </a:pPr>
            <a:r>
              <a:rPr lang="en-US" sz="1400" dirty="0">
                <a:effectLst/>
                <a:latin typeface="Cambria" panose="02040503050406030204" pitchFamily="18" charset="0"/>
                <a:ea typeface="Cambria" panose="02040503050406030204" pitchFamily="18" charset="0"/>
                <a:cs typeface="Calibri" panose="020F0502020204030204" pitchFamily="34" charset="0"/>
              </a:rPr>
              <a:t>Charan J, Biswas T. How to calculate sample size for different study designs in medical research? Indian J Psychol Med. 2013 Apr;35(2):121-6.</a:t>
            </a:r>
            <a:br>
              <a:rPr lang="en-US" sz="1400" dirty="0">
                <a:effectLst/>
                <a:latin typeface="Cambria" panose="02040503050406030204" pitchFamily="18" charset="0"/>
                <a:ea typeface="Cambria" panose="02040503050406030204" pitchFamily="18" charset="0"/>
                <a:cs typeface="Calibri" panose="020F0502020204030204" pitchFamily="34" charset="0"/>
              </a:rPr>
            </a:br>
            <a:r>
              <a:rPr lang="en-US" sz="1400" dirty="0">
                <a:effectLst/>
                <a:latin typeface="Cambria" panose="02040503050406030204" pitchFamily="18" charset="0"/>
                <a:ea typeface="Cambria" panose="02040503050406030204" pitchFamily="18" charset="0"/>
                <a:cs typeface="Calibri" panose="020F0502020204030204" pitchFamily="34" charset="0"/>
                <a:hlinkClick r:id="rId4"/>
              </a:rPr>
              <a:t>https://doi.org/10.4103/0253-7176.116232</a:t>
            </a:r>
            <a:r>
              <a:rPr lang="en-CA" sz="1400" dirty="0">
                <a:effectLst/>
                <a:latin typeface="Cambria" panose="02040503050406030204" pitchFamily="18" charset="0"/>
                <a:ea typeface="Cambria" panose="02040503050406030204" pitchFamily="18" charset="0"/>
                <a:cs typeface="Calibri" panose="020F0502020204030204" pitchFamily="34" charset="0"/>
              </a:rPr>
              <a:t> </a:t>
            </a:r>
            <a:endParaRPr lang="en-CA" sz="1400" dirty="0">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a:pPr>
            <a:r>
              <a:rPr lang="en-CA" sz="1400" dirty="0">
                <a:effectLst/>
                <a:latin typeface="Cambria" panose="02040503050406030204" pitchFamily="18" charset="0"/>
                <a:ea typeface="Cambria" panose="02040503050406030204" pitchFamily="18" charset="0"/>
                <a:cs typeface="Times New Roman" panose="02020603050405020304" pitchFamily="18" charset="0"/>
              </a:rPr>
              <a:t>Dell RB, </a:t>
            </a:r>
            <a:r>
              <a:rPr lang="en-CA" sz="1400" dirty="0" err="1">
                <a:effectLst/>
                <a:latin typeface="Cambria" panose="02040503050406030204" pitchFamily="18" charset="0"/>
                <a:ea typeface="Cambria" panose="02040503050406030204" pitchFamily="18" charset="0"/>
                <a:cs typeface="Times New Roman" panose="02020603050405020304" pitchFamily="18" charset="0"/>
              </a:rPr>
              <a:t>Holleran</a:t>
            </a:r>
            <a:r>
              <a:rPr lang="en-CA" sz="1400" dirty="0">
                <a:effectLst/>
                <a:latin typeface="Cambria" panose="02040503050406030204" pitchFamily="18" charset="0"/>
                <a:ea typeface="Cambria" panose="02040503050406030204" pitchFamily="18" charset="0"/>
                <a:cs typeface="Times New Roman" panose="02020603050405020304" pitchFamily="18" charset="0"/>
              </a:rPr>
              <a:t> S, Ramakrishnan R. Sample size determination. ILAR J. 2002;43(4):207-13.</a:t>
            </a:r>
            <a:br>
              <a:rPr lang="en-CA" sz="1400" dirty="0">
                <a:effectLst/>
                <a:latin typeface="Cambria" panose="02040503050406030204" pitchFamily="18" charset="0"/>
                <a:ea typeface="Cambria" panose="02040503050406030204" pitchFamily="18" charset="0"/>
                <a:cs typeface="Times New Roman" panose="02020603050405020304" pitchFamily="18" charset="0"/>
              </a:rPr>
            </a:br>
            <a:r>
              <a:rPr lang="en-CA" sz="1400" dirty="0">
                <a:effectLst/>
                <a:latin typeface="Cambria" panose="02040503050406030204" pitchFamily="18" charset="0"/>
                <a:ea typeface="Cambria" panose="02040503050406030204" pitchFamily="18" charset="0"/>
                <a:cs typeface="Times New Roman" panose="02020603050405020304" pitchFamily="18" charset="0"/>
                <a:hlinkClick r:id="rId5"/>
              </a:rPr>
              <a:t>https://doi.org/10.1093/ilar.43.4.207</a:t>
            </a:r>
            <a:endParaRPr lang="en-CA"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US" sz="1400" dirty="0">
                <a:latin typeface="Cambria" panose="02040503050406030204" pitchFamily="18" charset="0"/>
                <a:ea typeface="Cambria" panose="02040503050406030204" pitchFamily="18" charset="0"/>
                <a:cs typeface="Times New Roman" panose="02020603050405020304" pitchFamily="18" charset="0"/>
              </a:rPr>
              <a:t>Finding and using health statistics. National Library of Medicine - National Institutes of Health.</a:t>
            </a:r>
            <a:r>
              <a:rPr lang="en-CA" sz="1400" dirty="0">
                <a:latin typeface="Cambria" panose="02040503050406030204" pitchFamily="18" charset="0"/>
                <a:ea typeface="Cambria" panose="02040503050406030204" pitchFamily="18" charset="0"/>
                <a:cs typeface="Times New Roman" panose="02020603050405020304" pitchFamily="18" charset="0"/>
              </a:rPr>
              <a:t> </a:t>
            </a:r>
            <a:r>
              <a:rPr lang="en-CA" sz="1400" dirty="0">
                <a:latin typeface="Cambria" panose="02040503050406030204" pitchFamily="18" charset="0"/>
                <a:ea typeface="Cambria" panose="02040503050406030204" pitchFamily="18" charset="0"/>
                <a:cs typeface="Times New Roman" panose="02020603050405020304" pitchFamily="18" charset="0"/>
                <a:hlinkClick r:id="rId6"/>
              </a:rPr>
              <a:t>https://www.nlm.nih.gov/oet/ed/stats/02-900.html</a:t>
            </a:r>
            <a:r>
              <a:rPr lang="en-CA" sz="1400" dirty="0">
                <a:latin typeface="Cambria" panose="02040503050406030204" pitchFamily="18" charset="0"/>
                <a:ea typeface="Cambria" panose="02040503050406030204" pitchFamily="18" charset="0"/>
                <a:cs typeface="Times New Roman" panose="02020603050405020304" pitchFamily="18" charset="0"/>
              </a:rPr>
              <a:t> </a:t>
            </a:r>
            <a:endParaRPr lang="en-CA" sz="14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CA" sz="1400" dirty="0">
                <a:effectLst/>
                <a:latin typeface="Cambria" panose="02040503050406030204" pitchFamily="18" charset="0"/>
                <a:ea typeface="Cambria" panose="02040503050406030204" pitchFamily="18" charset="0"/>
                <a:cs typeface="Calibri" panose="020F0502020204030204" pitchFamily="34" charset="0"/>
              </a:rPr>
              <a:t>Greenland S, </a:t>
            </a:r>
            <a:r>
              <a:rPr lang="en-CA" sz="1400" dirty="0" err="1">
                <a:effectLst/>
                <a:latin typeface="Cambria" panose="02040503050406030204" pitchFamily="18" charset="0"/>
                <a:ea typeface="Cambria" panose="02040503050406030204" pitchFamily="18" charset="0"/>
                <a:cs typeface="Calibri" panose="020F0502020204030204" pitchFamily="34" charset="0"/>
              </a:rPr>
              <a:t>Senn</a:t>
            </a:r>
            <a:r>
              <a:rPr lang="en-CA" sz="1400" dirty="0">
                <a:effectLst/>
                <a:latin typeface="Cambria" panose="02040503050406030204" pitchFamily="18" charset="0"/>
                <a:ea typeface="Cambria" panose="02040503050406030204" pitchFamily="18" charset="0"/>
                <a:cs typeface="Calibri" panose="020F0502020204030204" pitchFamily="34" charset="0"/>
              </a:rPr>
              <a:t> SJ, Rothman KJ, Carlin JB, Poole C, Goodman SN, Altman DG. Statistical tests, P values, confidence intervals, and power: a guide to misinterpretations. </a:t>
            </a:r>
            <a:r>
              <a:rPr lang="en-CA" sz="1400" dirty="0" err="1">
                <a:effectLst/>
                <a:latin typeface="Cambria" panose="02040503050406030204" pitchFamily="18" charset="0"/>
                <a:ea typeface="Cambria" panose="02040503050406030204" pitchFamily="18" charset="0"/>
                <a:cs typeface="Calibri" panose="020F0502020204030204" pitchFamily="34" charset="0"/>
              </a:rPr>
              <a:t>Eur</a:t>
            </a:r>
            <a:r>
              <a:rPr lang="en-CA" sz="1400" dirty="0">
                <a:effectLst/>
                <a:latin typeface="Cambria" panose="02040503050406030204" pitchFamily="18" charset="0"/>
                <a:ea typeface="Cambria" panose="02040503050406030204" pitchFamily="18" charset="0"/>
                <a:cs typeface="Calibri" panose="020F0502020204030204" pitchFamily="34" charset="0"/>
              </a:rPr>
              <a:t> J Epidemiol. 2016 Apr;31(4):337-50.</a:t>
            </a:r>
            <a:br>
              <a:rPr lang="en-CA" sz="1400" dirty="0">
                <a:effectLst/>
                <a:latin typeface="Cambria" panose="02040503050406030204" pitchFamily="18" charset="0"/>
                <a:ea typeface="Cambria" panose="02040503050406030204" pitchFamily="18" charset="0"/>
                <a:cs typeface="Calibri" panose="020F0502020204030204" pitchFamily="34" charset="0"/>
              </a:rPr>
            </a:br>
            <a:r>
              <a:rPr lang="en-CA" sz="1400" dirty="0">
                <a:effectLst/>
                <a:latin typeface="Cambria" panose="02040503050406030204" pitchFamily="18" charset="0"/>
                <a:ea typeface="Cambria" panose="02040503050406030204" pitchFamily="18" charset="0"/>
                <a:cs typeface="Calibri" panose="020F0502020204030204" pitchFamily="34" charset="0"/>
                <a:hlinkClick r:id="rId7"/>
              </a:rPr>
              <a:t>https://doi.org/10.1007/s10654-016-0149-3</a:t>
            </a:r>
            <a:r>
              <a:rPr lang="en-CA" sz="1400" dirty="0">
                <a:effectLst/>
                <a:latin typeface="Cambria" panose="02040503050406030204" pitchFamily="18" charset="0"/>
                <a:ea typeface="Cambria" panose="02040503050406030204" pitchFamily="18" charset="0"/>
                <a:cs typeface="Calibri" panose="020F0502020204030204" pitchFamily="34" charset="0"/>
              </a:rPr>
              <a:t> </a:t>
            </a:r>
            <a:endParaRPr lang="en-CA" sz="14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nSpc>
                <a:spcPct val="107000"/>
              </a:lnSpc>
              <a:spcAft>
                <a:spcPts val="800"/>
              </a:spcAft>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825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912489" y="1280489"/>
            <a:ext cx="10367022" cy="3556852"/>
          </a:xfrm>
        </p:spPr>
        <p:txBody>
          <a:bodyPr>
            <a:noAutofit/>
          </a:bodyPr>
          <a:lstStyle/>
          <a:p>
            <a:pPr marL="342900" indent="-342900">
              <a:lnSpc>
                <a:spcPct val="107000"/>
              </a:lnSpc>
              <a:spcAft>
                <a:spcPts val="800"/>
              </a:spcAft>
              <a:buFont typeface="+mj-lt"/>
              <a:buAutoNum type="arabicPeriod" startAt="7"/>
            </a:pPr>
            <a:r>
              <a:rPr lang="en-US" sz="1400" dirty="0">
                <a:effectLst/>
                <a:latin typeface="Cambria" panose="02040503050406030204" pitchFamily="18" charset="0"/>
                <a:ea typeface="Cambria" panose="02040503050406030204" pitchFamily="18" charset="0"/>
                <a:cs typeface="Times New Roman" panose="02020603050405020304" pitchFamily="18" charset="0"/>
              </a:rPr>
              <a:t>Jones SR, Carley S, Harrison M. An introduction to power and sample size estimation. </a:t>
            </a:r>
            <a:r>
              <a:rPr lang="en-US" sz="1400" dirty="0" err="1">
                <a:effectLst/>
                <a:latin typeface="Cambria" panose="02040503050406030204" pitchFamily="18" charset="0"/>
                <a:ea typeface="Cambria" panose="02040503050406030204" pitchFamily="18" charset="0"/>
                <a:cs typeface="Times New Roman" panose="02020603050405020304" pitchFamily="18" charset="0"/>
              </a:rPr>
              <a:t>Emerg</a:t>
            </a:r>
            <a:r>
              <a:rPr lang="en-US" sz="1400" dirty="0">
                <a:effectLst/>
                <a:latin typeface="Cambria" panose="02040503050406030204" pitchFamily="18" charset="0"/>
                <a:ea typeface="Cambria" panose="02040503050406030204" pitchFamily="18" charset="0"/>
                <a:cs typeface="Times New Roman" panose="02020603050405020304" pitchFamily="18" charset="0"/>
              </a:rPr>
              <a:t> Med J. 2003 Sep;20(5):453-8.</a:t>
            </a:r>
            <a:br>
              <a:rPr lang="en-US" sz="1400" dirty="0">
                <a:effectLst/>
                <a:latin typeface="Cambria" panose="02040503050406030204" pitchFamily="18" charset="0"/>
                <a:ea typeface="Cambria" panose="02040503050406030204" pitchFamily="18" charset="0"/>
                <a:cs typeface="Times New Roman" panose="02020603050405020304" pitchFamily="18" charset="0"/>
              </a:rPr>
            </a:br>
            <a:r>
              <a:rPr lang="en-US" sz="1400" dirty="0">
                <a:effectLst/>
                <a:latin typeface="Cambria" panose="02040503050406030204" pitchFamily="18" charset="0"/>
                <a:ea typeface="Cambria" panose="02040503050406030204" pitchFamily="18" charset="0"/>
                <a:cs typeface="Times New Roman" panose="02020603050405020304" pitchFamily="18" charset="0"/>
                <a:hlinkClick r:id="rId2"/>
              </a:rPr>
              <a:t>https://doi.org/10.1136/emj.20.5.453</a:t>
            </a:r>
            <a:r>
              <a:rPr lang="en-CA" sz="1400" dirty="0">
                <a:effectLst/>
                <a:latin typeface="Cambria" panose="02040503050406030204" pitchFamily="18" charset="0"/>
                <a:ea typeface="Cambria" panose="02040503050406030204" pitchFamily="18" charset="0"/>
                <a:cs typeface="Times New Roman" panose="02020603050405020304" pitchFamily="18" charset="0"/>
              </a:rPr>
              <a:t> </a:t>
            </a:r>
          </a:p>
          <a:p>
            <a:pPr marL="342900" indent="-342900">
              <a:lnSpc>
                <a:spcPct val="107000"/>
              </a:lnSpc>
              <a:spcAft>
                <a:spcPts val="800"/>
              </a:spcAft>
              <a:buFont typeface="+mj-lt"/>
              <a:buAutoNum type="arabicPeriod" startAt="7"/>
            </a:pPr>
            <a:r>
              <a:rPr lang="en-CA" sz="1400" dirty="0" err="1">
                <a:effectLst/>
                <a:latin typeface="Cambria" panose="02040503050406030204" pitchFamily="18" charset="0"/>
                <a:ea typeface="Cambria" panose="02040503050406030204" pitchFamily="18" charset="0"/>
                <a:cs typeface="Calibri" panose="020F0502020204030204" pitchFamily="34" charset="0"/>
              </a:rPr>
              <a:t>Pourhoseingholi</a:t>
            </a:r>
            <a:r>
              <a:rPr lang="en-CA" sz="1400" dirty="0">
                <a:effectLst/>
                <a:latin typeface="Cambria" panose="02040503050406030204" pitchFamily="18" charset="0"/>
                <a:ea typeface="Cambria" panose="02040503050406030204" pitchFamily="18" charset="0"/>
                <a:cs typeface="Calibri" panose="020F0502020204030204" pitchFamily="34" charset="0"/>
              </a:rPr>
              <a:t> MA, Vahedi M, </a:t>
            </a:r>
            <a:r>
              <a:rPr lang="en-CA" sz="1400" dirty="0" err="1">
                <a:effectLst/>
                <a:latin typeface="Cambria" panose="02040503050406030204" pitchFamily="18" charset="0"/>
                <a:ea typeface="Cambria" panose="02040503050406030204" pitchFamily="18" charset="0"/>
                <a:cs typeface="Calibri" panose="020F0502020204030204" pitchFamily="34" charset="0"/>
              </a:rPr>
              <a:t>Rahimzadeh</a:t>
            </a:r>
            <a:r>
              <a:rPr lang="en-CA" sz="1400" dirty="0">
                <a:effectLst/>
                <a:latin typeface="Cambria" panose="02040503050406030204" pitchFamily="18" charset="0"/>
                <a:ea typeface="Cambria" panose="02040503050406030204" pitchFamily="18" charset="0"/>
                <a:cs typeface="Calibri" panose="020F0502020204030204" pitchFamily="34" charset="0"/>
              </a:rPr>
              <a:t> M. Sample size calculation in medical studies. Gastroenterol Hepatol Bed Bench. 2013 Winter;6(1):14-7.</a:t>
            </a:r>
            <a:br>
              <a:rPr lang="en-CA" sz="1400" dirty="0">
                <a:effectLst/>
                <a:latin typeface="Cambria" panose="02040503050406030204" pitchFamily="18" charset="0"/>
                <a:ea typeface="Cambria" panose="02040503050406030204" pitchFamily="18" charset="0"/>
                <a:cs typeface="Calibri" panose="020F0502020204030204" pitchFamily="34" charset="0"/>
              </a:rPr>
            </a:br>
            <a:r>
              <a:rPr lang="en-CA" sz="1400" dirty="0">
                <a:effectLst/>
                <a:latin typeface="Cambria" panose="02040503050406030204" pitchFamily="18" charset="0"/>
                <a:ea typeface="Cambria" panose="02040503050406030204" pitchFamily="18" charset="0"/>
                <a:cs typeface="Calibri" panose="020F0502020204030204" pitchFamily="34" charset="0"/>
                <a:hlinkClick r:id="rId3"/>
              </a:rPr>
              <a:t>https://doi.org/10.22037/ghfbb.v6i1.332</a:t>
            </a:r>
            <a:r>
              <a:rPr lang="en-CA" sz="1400" dirty="0">
                <a:effectLst/>
                <a:latin typeface="Cambria" panose="02040503050406030204" pitchFamily="18" charset="0"/>
                <a:ea typeface="Cambria" panose="02040503050406030204" pitchFamily="18" charset="0"/>
                <a:cs typeface="Calibri" panose="020F0502020204030204" pitchFamily="34" charset="0"/>
              </a:rPr>
              <a:t> </a:t>
            </a:r>
          </a:p>
          <a:p>
            <a:pPr marL="342900" indent="-342900">
              <a:lnSpc>
                <a:spcPct val="107000"/>
              </a:lnSpc>
              <a:spcAft>
                <a:spcPts val="800"/>
              </a:spcAft>
              <a:buFont typeface="+mj-lt"/>
              <a:buAutoNum type="arabicPeriod" startAt="7"/>
            </a:pPr>
            <a:r>
              <a:rPr lang="en-US" sz="1400" dirty="0">
                <a:effectLst/>
                <a:latin typeface="Cambria" panose="02040503050406030204" pitchFamily="18" charset="0"/>
                <a:ea typeface="Cambria" panose="02040503050406030204" pitchFamily="18" charset="0"/>
                <a:cs typeface="Calibri" panose="020F0502020204030204" pitchFamily="34" charset="0"/>
              </a:rPr>
              <a:t>Standard deviation. SPSS Statistics Tutorials and Statistical Guides | </a:t>
            </a:r>
            <a:r>
              <a:rPr lang="en-US" sz="1400" dirty="0" err="1">
                <a:effectLst/>
                <a:latin typeface="Cambria" panose="02040503050406030204" pitchFamily="18" charset="0"/>
                <a:ea typeface="Cambria" panose="02040503050406030204" pitchFamily="18" charset="0"/>
                <a:cs typeface="Calibri" panose="020F0502020204030204" pitchFamily="34" charset="0"/>
              </a:rPr>
              <a:t>Laerd</a:t>
            </a:r>
            <a:r>
              <a:rPr lang="en-US" sz="1400" dirty="0">
                <a:effectLst/>
                <a:latin typeface="Cambria" panose="02040503050406030204" pitchFamily="18" charset="0"/>
                <a:ea typeface="Cambria" panose="02040503050406030204" pitchFamily="18" charset="0"/>
                <a:cs typeface="Calibri" panose="020F0502020204030204" pitchFamily="34" charset="0"/>
              </a:rPr>
              <a:t> Statistics.</a:t>
            </a:r>
            <a:br>
              <a:rPr lang="en-US" sz="1400" dirty="0">
                <a:effectLst/>
                <a:latin typeface="Cambria" panose="02040503050406030204" pitchFamily="18" charset="0"/>
                <a:ea typeface="Cambria" panose="02040503050406030204" pitchFamily="18" charset="0"/>
                <a:cs typeface="Calibri" panose="020F0502020204030204" pitchFamily="34" charset="0"/>
              </a:rPr>
            </a:br>
            <a:r>
              <a:rPr lang="en-CA" sz="1400" dirty="0">
                <a:effectLst/>
                <a:latin typeface="Cambria" panose="02040503050406030204" pitchFamily="18" charset="0"/>
                <a:ea typeface="Cambria" panose="02040503050406030204" pitchFamily="18" charset="0"/>
                <a:cs typeface="Calibri" panose="020F0502020204030204" pitchFamily="34" charset="0"/>
                <a:hlinkClick r:id="rId4"/>
              </a:rPr>
              <a:t>https://statistics.laerd.com/statistical-guides/measures-of-spread-standard-deviation.php</a:t>
            </a:r>
            <a:endParaRPr lang="en-CA" sz="14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startAt="7"/>
            </a:pPr>
            <a:r>
              <a:rPr lang="en-CA" sz="1400" dirty="0">
                <a:effectLst/>
                <a:latin typeface="Cambria" panose="02040503050406030204" pitchFamily="18" charset="0"/>
                <a:ea typeface="Cambria" panose="02040503050406030204" pitchFamily="18" charset="0"/>
                <a:cs typeface="Calibri" panose="020F0502020204030204" pitchFamily="34" charset="0"/>
              </a:rPr>
              <a:t>Statistical Power: What it is, How to Calculate it. Statistics How To.</a:t>
            </a:r>
            <a:br>
              <a:rPr lang="en-CA" sz="1400" dirty="0">
                <a:effectLst/>
                <a:latin typeface="Cambria" panose="02040503050406030204" pitchFamily="18" charset="0"/>
                <a:ea typeface="Cambria" panose="02040503050406030204" pitchFamily="18" charset="0"/>
                <a:cs typeface="Calibri" panose="020F0502020204030204" pitchFamily="34" charset="0"/>
              </a:rPr>
            </a:br>
            <a:r>
              <a:rPr lang="en-CA" sz="1400" dirty="0">
                <a:effectLst/>
                <a:latin typeface="Cambria" panose="02040503050406030204" pitchFamily="18" charset="0"/>
                <a:ea typeface="Cambria" panose="02040503050406030204" pitchFamily="18" charset="0"/>
                <a:cs typeface="Calibri" panose="020F0502020204030204" pitchFamily="34" charset="0"/>
                <a:hlinkClick r:id="rId5"/>
              </a:rPr>
              <a:t>https://www.statisticshowto.com/probability-and-statistics/statistics-definitions/statistical-power/</a:t>
            </a:r>
            <a:endParaRPr lang="en-CA" sz="14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
        <p:nvSpPr>
          <p:cNvPr id="10" name="Title 1">
            <a:extLst>
              <a:ext uri="{FF2B5EF4-FFF2-40B4-BE49-F238E27FC236}">
                <a16:creationId xmlns:a16="http://schemas.microsoft.com/office/drawing/2014/main" id="{6D35C441-65DA-24B4-D1C1-2AAB40D33DF1}"/>
              </a:ext>
            </a:extLst>
          </p:cNvPr>
          <p:cNvSpPr>
            <a:spLocks noGrp="1"/>
          </p:cNvSpPr>
          <p:nvPr>
            <p:ph type="title"/>
          </p:nvPr>
        </p:nvSpPr>
        <p:spPr>
          <a:xfrm>
            <a:off x="2653393" y="581479"/>
            <a:ext cx="6885214" cy="659492"/>
          </a:xfrm>
        </p:spPr>
        <p:txBody>
          <a:bodyPr>
            <a:normAutofit fontScale="90000"/>
          </a:bodyPr>
          <a:lstStyle/>
          <a:p>
            <a:pPr algn="ctr"/>
            <a:r>
              <a:rPr lang="en-CA" b="1" dirty="0">
                <a:latin typeface="Cambria" panose="02040503050406030204" pitchFamily="18" charset="0"/>
                <a:ea typeface="Cambria" panose="02040503050406030204" pitchFamily="18" charset="0"/>
              </a:rPr>
              <a:t>References for more reading</a:t>
            </a:r>
          </a:p>
        </p:txBody>
      </p:sp>
    </p:spTree>
    <p:extLst>
      <p:ext uri="{BB962C8B-B14F-4D97-AF65-F5344CB8AC3E}">
        <p14:creationId xmlns:p14="http://schemas.microsoft.com/office/powerpoint/2010/main" val="224449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2230852" y="558809"/>
            <a:ext cx="7730297" cy="701865"/>
          </a:xfrm>
        </p:spPr>
        <p:txBody>
          <a:bodyPr>
            <a:normAutofit/>
          </a:bodyPr>
          <a:lstStyle/>
          <a:p>
            <a:r>
              <a:rPr lang="en-US" sz="4000" b="1" dirty="0">
                <a:latin typeface="Cambria" panose="02040503050406030204" pitchFamily="18" charset="0"/>
                <a:ea typeface="Cambria" panose="02040503050406030204" pitchFamily="18" charset="0"/>
              </a:rPr>
              <a:t>Tools for sample size estimation</a:t>
            </a:r>
            <a:endParaRPr lang="en-CA" sz="4000" b="1"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2957472" y="1289249"/>
            <a:ext cx="6277056" cy="2519390"/>
          </a:xfrm>
        </p:spPr>
        <p:txBody>
          <a:bodyPr>
            <a:noAutofit/>
          </a:bodyPr>
          <a:lstStyle/>
          <a:p>
            <a:pPr>
              <a:lnSpc>
                <a:spcPct val="107000"/>
              </a:lnSpc>
              <a:spcAft>
                <a:spcPts val="800"/>
              </a:spcAft>
              <a:buClr>
                <a:schemeClr val="tx1"/>
              </a:buClr>
            </a:pPr>
            <a:r>
              <a:rPr lang="en-GB" sz="1800" u="sng" dirty="0" err="1">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2"/>
              </a:rPr>
              <a:t>ClinCalc</a:t>
            </a:r>
            <a:r>
              <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2"/>
              </a:rPr>
              <a:t> LLC. Sample Size Calculator</a:t>
            </a:r>
            <a:endParaRPr lang="en-GB" sz="1800" dirty="0">
              <a:effectLst/>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buClr>
                <a:schemeClr val="tx1"/>
              </a:buClr>
            </a:pPr>
            <a:r>
              <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3"/>
              </a:rPr>
              <a:t>Epi Info™. </a:t>
            </a:r>
            <a:r>
              <a:rPr lang="en-GB" sz="1800" u="sng" dirty="0" err="1">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3"/>
              </a:rPr>
              <a:t>Centers</a:t>
            </a:r>
            <a:r>
              <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3"/>
              </a:rPr>
              <a:t> for Disease Control and Prevention (CDC)</a:t>
            </a:r>
            <a:endParaRPr lang="en-GB" sz="1800" dirty="0">
              <a:effectLst/>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buClr>
                <a:schemeClr val="tx1"/>
              </a:buClr>
            </a:pPr>
            <a:r>
              <a:rPr lang="en-CA"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4"/>
              </a:rPr>
              <a:t>OpenEpi.com</a:t>
            </a:r>
            <a:endParaRPr lang="en-GB" sz="1800" dirty="0">
              <a:effectLst/>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buClr>
                <a:schemeClr val="tx1"/>
              </a:buClr>
            </a:pPr>
            <a:r>
              <a:rPr lang="en-GB" sz="1800" u="sng" dirty="0" err="1">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5"/>
              </a:rPr>
              <a:t>StatCalc</a:t>
            </a:r>
            <a:endParaRPr lang="en-GB" sz="1800" dirty="0">
              <a:effectLst/>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pPr>
            <a:r>
              <a:rPr lang="en-GB" sz="1800" dirty="0">
                <a:effectLst/>
                <a:latin typeface="Cambria" panose="02040503050406030204" pitchFamily="18" charset="0"/>
                <a:ea typeface="Cambria" panose="02040503050406030204" pitchFamily="18" charset="0"/>
                <a:cs typeface="Arial" panose="020B0604020202020204" pitchFamily="34" charset="0"/>
              </a:rPr>
              <a:t>STEPS </a:t>
            </a:r>
            <a:r>
              <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6"/>
              </a:rPr>
              <a:t>Sample Size Calculator</a:t>
            </a:r>
            <a:r>
              <a:rPr lang="en-GB" sz="1800" dirty="0">
                <a:effectLst/>
                <a:latin typeface="Cambria" panose="02040503050406030204" pitchFamily="18" charset="0"/>
                <a:ea typeface="Cambria" panose="02040503050406030204" pitchFamily="18" charset="0"/>
                <a:cs typeface="Arial" panose="020B0604020202020204" pitchFamily="34" charset="0"/>
              </a:rPr>
              <a:t> and </a:t>
            </a:r>
            <a:r>
              <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hlinkClick r:id="rId7"/>
              </a:rPr>
              <a:t>Sampling Spreadsheet</a:t>
            </a:r>
            <a:endParaRPr lang="en-GB" sz="1800" u="sng" dirty="0">
              <a:solidFill>
                <a:srgbClr val="0563C1"/>
              </a:solidFill>
              <a:effectLst/>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pPr>
            <a:endParaRPr lang="en-CA"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8113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385153-7F4E-4683-93CE-3938B9D085CC}"/>
              </a:ext>
            </a:extLst>
          </p:cNvPr>
          <p:cNvSpPr>
            <a:spLocks noGrp="1"/>
          </p:cNvSpPr>
          <p:nvPr>
            <p:ph type="title"/>
          </p:nvPr>
        </p:nvSpPr>
        <p:spPr>
          <a:xfrm>
            <a:off x="2402114" y="2039254"/>
            <a:ext cx="7387772" cy="2206171"/>
          </a:xfrm>
        </p:spPr>
        <p:txBody>
          <a:bodyPr vert="horz" lIns="91440" tIns="45720" rIns="91440" bIns="45720" rtlCol="0" anchor="ctr">
            <a:normAutofit/>
          </a:bodyPr>
          <a:lstStyle/>
          <a:p>
            <a:pPr algn="ctr"/>
            <a:r>
              <a:rPr lang="en-US" b="1" kern="1200" dirty="0">
                <a:solidFill>
                  <a:schemeClr val="tx1">
                    <a:lumMod val="85000"/>
                    <a:lumOff val="15000"/>
                  </a:schemeClr>
                </a:solidFill>
                <a:latin typeface="Cambria" panose="02040503050406030204" pitchFamily="18" charset="0"/>
                <a:ea typeface="Cambria" panose="02040503050406030204" pitchFamily="18" charset="0"/>
              </a:rPr>
              <a:t>Thank you!</a:t>
            </a:r>
          </a:p>
        </p:txBody>
      </p:sp>
      <p:sp>
        <p:nvSpPr>
          <p:cNvPr id="11" name="Freeform: Shape 10">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2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8" y="548640"/>
            <a:ext cx="3600860" cy="5431536"/>
          </a:xfrm>
        </p:spPr>
        <p:txBody>
          <a:bodyPr>
            <a:normAutofit fontScale="90000"/>
          </a:bodyPr>
          <a:lstStyle/>
          <a:p>
            <a:r>
              <a:rPr lang="en-CA" sz="5400" b="1" i="0" dirty="0">
                <a:effectLst/>
                <a:latin typeface="Cambria" panose="02040503050406030204" pitchFamily="18" charset="0"/>
              </a:rPr>
              <a:t>Factors that must be estimated to calculate sample size</a:t>
            </a:r>
            <a:endParaRPr lang="en-CA" sz="54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dirty="0">
                <a:latin typeface="Cambria" panose="02040503050406030204" pitchFamily="18" charset="0"/>
              </a:rPr>
              <a:t>There are </a:t>
            </a:r>
            <a:r>
              <a:rPr lang="en-CA" i="0" u="sng" dirty="0">
                <a:effectLst/>
                <a:latin typeface="Cambria" panose="02040503050406030204" pitchFamily="18" charset="0"/>
              </a:rPr>
              <a:t>four factors </a:t>
            </a:r>
            <a:r>
              <a:rPr lang="en-CA" i="0" dirty="0">
                <a:effectLst/>
                <a:latin typeface="Cambria" panose="02040503050406030204" pitchFamily="18" charset="0"/>
              </a:rPr>
              <a:t>that must be known or estimated to calculate sample size: </a:t>
            </a:r>
          </a:p>
          <a:p>
            <a:endParaRPr lang="en-CA" i="0" dirty="0">
              <a:effectLst/>
              <a:latin typeface="Cambria" panose="02040503050406030204" pitchFamily="18" charset="0"/>
            </a:endParaRPr>
          </a:p>
          <a:p>
            <a:pPr marL="514350" indent="-514350">
              <a:buFont typeface="+mj-lt"/>
              <a:buAutoNum type="arabicPeriod"/>
            </a:pPr>
            <a:r>
              <a:rPr lang="en-CA" i="0" dirty="0">
                <a:solidFill>
                  <a:srgbClr val="0070C0"/>
                </a:solidFill>
                <a:effectLst/>
                <a:latin typeface="Cambria" panose="02040503050406030204" pitchFamily="18" charset="0"/>
              </a:rPr>
              <a:t>The effect size;</a:t>
            </a:r>
          </a:p>
          <a:p>
            <a:pPr marL="514350" indent="-514350">
              <a:buFont typeface="+mj-lt"/>
              <a:buAutoNum type="arabicPeriod"/>
            </a:pPr>
            <a:r>
              <a:rPr lang="en-CA" i="0" dirty="0">
                <a:solidFill>
                  <a:srgbClr val="0070C0"/>
                </a:solidFill>
                <a:effectLst/>
                <a:latin typeface="Cambria" panose="02040503050406030204" pitchFamily="18" charset="0"/>
              </a:rPr>
              <a:t>The population standard deviation; </a:t>
            </a:r>
          </a:p>
          <a:p>
            <a:pPr marL="514350" indent="-514350">
              <a:buFont typeface="+mj-lt"/>
              <a:buAutoNum type="arabicPeriod"/>
            </a:pPr>
            <a:r>
              <a:rPr lang="en-CA" i="0" dirty="0">
                <a:solidFill>
                  <a:srgbClr val="0070C0"/>
                </a:solidFill>
                <a:effectLst/>
                <a:latin typeface="Cambria" panose="02040503050406030204" pitchFamily="18" charset="0"/>
              </a:rPr>
              <a:t>The power of the experiment; </a:t>
            </a:r>
          </a:p>
          <a:p>
            <a:pPr marL="514350" indent="-514350">
              <a:buFont typeface="+mj-lt"/>
              <a:buAutoNum type="arabicPeriod"/>
            </a:pPr>
            <a:r>
              <a:rPr lang="en-CA" dirty="0">
                <a:solidFill>
                  <a:srgbClr val="0070C0"/>
                </a:solidFill>
                <a:latin typeface="Cambria" panose="02040503050406030204" pitchFamily="18" charset="0"/>
              </a:rPr>
              <a:t>T</a:t>
            </a:r>
            <a:r>
              <a:rPr lang="en-CA" i="0" dirty="0">
                <a:solidFill>
                  <a:srgbClr val="0070C0"/>
                </a:solidFill>
                <a:effectLst/>
                <a:latin typeface="Cambria" panose="02040503050406030204" pitchFamily="18" charset="0"/>
              </a:rPr>
              <a:t>he significance level. </a:t>
            </a:r>
          </a:p>
        </p:txBody>
      </p:sp>
      <p:sp>
        <p:nvSpPr>
          <p:cNvPr id="9" name="TextBox 8">
            <a:extLst>
              <a:ext uri="{FF2B5EF4-FFF2-40B4-BE49-F238E27FC236}">
                <a16:creationId xmlns:a16="http://schemas.microsoft.com/office/drawing/2014/main" id="{B024FE7F-F5E6-4845-801C-1521B9C41BBE}"/>
              </a:ext>
            </a:extLst>
          </p:cNvPr>
          <p:cNvSpPr txBox="1"/>
          <p:nvPr/>
        </p:nvSpPr>
        <p:spPr>
          <a:xfrm>
            <a:off x="10178144" y="6305909"/>
            <a:ext cx="1905000" cy="276999"/>
          </a:xfrm>
          <a:prstGeom prst="rect">
            <a:avLst/>
          </a:prstGeom>
          <a:noFill/>
        </p:spPr>
        <p:txBody>
          <a:bodyPr wrap="square">
            <a:spAutoFit/>
          </a:bodyPr>
          <a:lstStyle/>
          <a:p>
            <a:r>
              <a:rPr lang="en-GB" sz="1200" dirty="0"/>
              <a:t>Dell et al., 2002</a:t>
            </a:r>
          </a:p>
        </p:txBody>
      </p:sp>
    </p:spTree>
    <p:extLst>
      <p:ext uri="{BB962C8B-B14F-4D97-AF65-F5344CB8AC3E}">
        <p14:creationId xmlns:p14="http://schemas.microsoft.com/office/powerpoint/2010/main" val="63532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345005" y="2007477"/>
            <a:ext cx="5561938" cy="2513516"/>
          </a:xfrm>
        </p:spPr>
        <p:txBody>
          <a:bodyPr>
            <a:normAutofit/>
          </a:bodyPr>
          <a:lstStyle/>
          <a:p>
            <a:r>
              <a:rPr lang="en-CA" b="1" dirty="0">
                <a:latin typeface="Cambria" panose="02040503050406030204" pitchFamily="18" charset="0"/>
                <a:ea typeface="Cambria" panose="02040503050406030204" pitchFamily="18" charset="0"/>
              </a:rPr>
              <a:t>1.The effect size</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0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endParaRPr lang="en-CA" sz="2400" dirty="0">
              <a:solidFill>
                <a:srgbClr val="FF0000"/>
              </a:solidFill>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a:t>
            </a:r>
            <a:r>
              <a:rPr lang="en-CA" sz="2600" i="1" dirty="0">
                <a:solidFill>
                  <a:srgbClr val="FF0000"/>
                </a:solidFill>
                <a:latin typeface="Cambria" panose="02040503050406030204" pitchFamily="18" charset="0"/>
                <a:ea typeface="Cambria" panose="02040503050406030204" pitchFamily="18" charset="0"/>
              </a:rPr>
              <a:t> effect size</a:t>
            </a:r>
            <a:r>
              <a:rPr lang="en-CA" sz="2600" dirty="0">
                <a:solidFill>
                  <a:srgbClr val="FF0000"/>
                </a:solidFill>
                <a:latin typeface="Cambria" panose="02040503050406030204" pitchFamily="18" charset="0"/>
                <a:ea typeface="Cambria" panose="02040503050406030204" pitchFamily="18" charset="0"/>
              </a:rPr>
              <a:t>?</a:t>
            </a:r>
          </a:p>
          <a:p>
            <a:pPr lvl="1"/>
            <a:r>
              <a:rPr lang="en-CA" sz="2800" dirty="0">
                <a:latin typeface="Cambria" panose="02040503050406030204" pitchFamily="18" charset="0"/>
                <a:ea typeface="Cambria" panose="02040503050406030204" pitchFamily="18" charset="0"/>
              </a:rPr>
              <a:t>Simply put, the effect size is the </a:t>
            </a:r>
            <a:r>
              <a:rPr lang="en-CA" sz="2800" u="sng" dirty="0">
                <a:latin typeface="Cambria" panose="02040503050406030204" pitchFamily="18" charset="0"/>
                <a:ea typeface="Cambria" panose="02040503050406030204" pitchFamily="18" charset="0"/>
              </a:rPr>
              <a:t>minimal difference </a:t>
            </a:r>
            <a:r>
              <a:rPr lang="en-CA" sz="2800" dirty="0">
                <a:latin typeface="Cambria" panose="02040503050406030204" pitchFamily="18" charset="0"/>
                <a:ea typeface="Cambria" panose="02040503050406030204" pitchFamily="18" charset="0"/>
              </a:rPr>
              <a:t>between the studied groups that the investigator wishes to detect or the </a:t>
            </a:r>
            <a:r>
              <a:rPr lang="en-CA" sz="2800" u="sng" dirty="0">
                <a:latin typeface="Cambria" panose="02040503050406030204" pitchFamily="18" charset="0"/>
                <a:ea typeface="Cambria" panose="02040503050406030204" pitchFamily="18" charset="0"/>
              </a:rPr>
              <a:t>difference between estimation and unknown parameter </a:t>
            </a:r>
            <a:r>
              <a:rPr lang="en-CA" sz="2800" dirty="0">
                <a:latin typeface="Cambria" panose="02040503050406030204" pitchFamily="18" charset="0"/>
                <a:ea typeface="Cambria" panose="02040503050406030204" pitchFamily="18" charset="0"/>
              </a:rPr>
              <a:t>that the investigator wants to estimate.</a:t>
            </a:r>
          </a:p>
          <a:p>
            <a:pPr marL="0" indent="0">
              <a:buNone/>
            </a:pPr>
            <a:endParaRPr lang="en-CA" sz="1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Pourhoseingholi</a:t>
            </a:r>
            <a:r>
              <a:rPr lang="en-GB" sz="1200" dirty="0"/>
              <a:t> MA et al., 2013</a:t>
            </a:r>
            <a:endParaRPr lang="en-CA" sz="1200" dirty="0"/>
          </a:p>
          <a:p>
            <a:endParaRPr lang="en-GB" sz="1200" dirty="0"/>
          </a:p>
        </p:txBody>
      </p:sp>
    </p:spTree>
    <p:extLst>
      <p:ext uri="{BB962C8B-B14F-4D97-AF65-F5344CB8AC3E}">
        <p14:creationId xmlns:p14="http://schemas.microsoft.com/office/powerpoint/2010/main" val="198186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Key points about 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669036" y="1677373"/>
            <a:ext cx="10515600" cy="4385750"/>
          </a:xfrm>
        </p:spPr>
        <p:txBody>
          <a:bodyPr>
            <a:normAutofit/>
          </a:bodyPr>
          <a:lstStyle/>
          <a:p>
            <a:endParaRPr lang="en-CA" sz="100" dirty="0">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effect size is </a:t>
            </a:r>
            <a:r>
              <a:rPr lang="en-CA" sz="2400" u="sng" dirty="0">
                <a:latin typeface="Cambria" panose="02040503050406030204" pitchFamily="18" charset="0"/>
                <a:ea typeface="Cambria" panose="02040503050406030204" pitchFamily="18" charset="0"/>
              </a:rPr>
              <a:t>independent</a:t>
            </a:r>
            <a:r>
              <a:rPr lang="en-CA" sz="2400" dirty="0">
                <a:latin typeface="Cambria" panose="02040503050406030204" pitchFamily="18" charset="0"/>
                <a:ea typeface="Cambria" panose="02040503050406030204" pitchFamily="18" charset="0"/>
              </a:rPr>
              <a:t> of the sample size, only data is used to calculate effect sizes.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A </a:t>
            </a:r>
            <a:r>
              <a:rPr lang="en-CA" sz="2400" u="sng" dirty="0">
                <a:latin typeface="Cambria" panose="02040503050406030204" pitchFamily="18" charset="0"/>
                <a:ea typeface="Cambria" panose="02040503050406030204" pitchFamily="18" charset="0"/>
              </a:rPr>
              <a:t>large effect size </a:t>
            </a:r>
            <a:r>
              <a:rPr lang="en-CA" sz="2400" dirty="0">
                <a:latin typeface="Cambria" panose="02040503050406030204" pitchFamily="18" charset="0"/>
                <a:ea typeface="Cambria" panose="02040503050406030204" pitchFamily="18" charset="0"/>
              </a:rPr>
              <a:t>means that a research finding has practical significance, while a </a:t>
            </a:r>
            <a:r>
              <a:rPr lang="en-CA" sz="2400" u="sng" dirty="0">
                <a:latin typeface="Cambria" panose="02040503050406030204" pitchFamily="18" charset="0"/>
                <a:ea typeface="Cambria" panose="02040503050406030204" pitchFamily="18" charset="0"/>
              </a:rPr>
              <a:t>small effect size </a:t>
            </a:r>
            <a:r>
              <a:rPr lang="en-CA" sz="2400" dirty="0">
                <a:latin typeface="Cambria" panose="02040503050406030204" pitchFamily="18" charset="0"/>
                <a:ea typeface="Cambria" panose="02040503050406030204" pitchFamily="18" charset="0"/>
              </a:rPr>
              <a:t>indicates limited practical applications.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practical significance shows that the effect is large enough to be meaningful in the real world.</a:t>
            </a:r>
          </a:p>
          <a:p>
            <a:r>
              <a:rPr lang="en-CA" sz="2400" dirty="0">
                <a:latin typeface="Cambria" panose="02040503050406030204" pitchFamily="18" charset="0"/>
                <a:ea typeface="Cambria" panose="02040503050406030204" pitchFamily="18" charset="0"/>
              </a:rPr>
              <a:t>The most common effect sizes are </a:t>
            </a:r>
            <a:r>
              <a:rPr lang="en-CA" sz="2400" b="1" dirty="0">
                <a:latin typeface="Cambria" panose="02040503050406030204" pitchFamily="18" charset="0"/>
                <a:ea typeface="Cambria" panose="02040503050406030204" pitchFamily="18" charset="0"/>
              </a:rPr>
              <a:t>Cohen’s (d) </a:t>
            </a:r>
            <a:r>
              <a:rPr lang="en-CA" sz="2400" dirty="0">
                <a:latin typeface="Cambria" panose="02040503050406030204" pitchFamily="18" charset="0"/>
                <a:ea typeface="Cambria" panose="02040503050406030204" pitchFamily="18" charset="0"/>
              </a:rPr>
              <a:t>and </a:t>
            </a:r>
            <a:r>
              <a:rPr lang="en-CA" sz="2400" b="1" dirty="0">
                <a:latin typeface="Cambria" panose="02040503050406030204" pitchFamily="18" charset="0"/>
                <a:ea typeface="Cambria" panose="02040503050406030204" pitchFamily="18" charset="0"/>
              </a:rPr>
              <a:t>Pearson’s (r)</a:t>
            </a:r>
            <a:r>
              <a:rPr lang="en-CA" sz="2400" dirty="0">
                <a:latin typeface="Cambria" panose="02040503050406030204" pitchFamily="18" charset="0"/>
                <a:ea typeface="Cambria" panose="02040503050406030204" pitchFamily="18" charset="0"/>
              </a:rPr>
              <a:t> .</a:t>
            </a:r>
          </a:p>
          <a:p>
            <a:endParaRPr lang="en-CA"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Bujang</a:t>
            </a:r>
            <a:r>
              <a:rPr lang="en-GB" sz="1200" dirty="0"/>
              <a:t> MA, 2021; </a:t>
            </a:r>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a:p>
            <a:endParaRPr lang="en-GB" sz="1200" dirty="0"/>
          </a:p>
        </p:txBody>
      </p:sp>
    </p:spTree>
    <p:extLst>
      <p:ext uri="{BB962C8B-B14F-4D97-AF65-F5344CB8AC3E}">
        <p14:creationId xmlns:p14="http://schemas.microsoft.com/office/powerpoint/2010/main" val="15645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F97DB-FA47-47F6-9D29-969A479AC6C1}"/>
              </a:ext>
            </a:extLst>
          </p:cNvPr>
          <p:cNvSpPr>
            <a:spLocks noGrp="1"/>
          </p:cNvSpPr>
          <p:nvPr>
            <p:ph type="title"/>
          </p:nvPr>
        </p:nvSpPr>
        <p:spPr>
          <a:xfrm>
            <a:off x="640079" y="345798"/>
            <a:ext cx="8284846" cy="1830361"/>
          </a:xfrm>
        </p:spPr>
        <p:txBody>
          <a:bodyPr anchor="b">
            <a:normAutofit/>
          </a:bodyPr>
          <a:lstStyle/>
          <a:p>
            <a:r>
              <a:rPr lang="en-CA" sz="4900" b="1" dirty="0">
                <a:solidFill>
                  <a:srgbClr val="FF0000"/>
                </a:solidFill>
                <a:latin typeface="Cambria" panose="02040503050406030204" pitchFamily="18" charset="0"/>
                <a:ea typeface="Cambria" panose="02040503050406030204" pitchFamily="18" charset="0"/>
              </a:rPr>
              <a:t>Cohen’s (d) &amp; Pearson’s (r) effect sizes</a:t>
            </a:r>
            <a:endParaRPr lang="en-CA" sz="4900" b="1" dirty="0">
              <a:latin typeface="Cambria" panose="02040503050406030204" pitchFamily="18" charset="0"/>
              <a:ea typeface="Cambria" panose="02040503050406030204" pitchFamily="18" charset="0"/>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494C47-8B0F-4C31-95CC-791F8DFA4EAE}"/>
              </a:ext>
            </a:extLst>
          </p:cNvPr>
          <p:cNvSpPr>
            <a:spLocks noGrp="1"/>
          </p:cNvSpPr>
          <p:nvPr>
            <p:ph idx="1"/>
          </p:nvPr>
        </p:nvSpPr>
        <p:spPr>
          <a:xfrm>
            <a:off x="640080" y="2706623"/>
            <a:ext cx="4519749" cy="3805579"/>
          </a:xfrm>
        </p:spPr>
        <p:txBody>
          <a:bodyPr>
            <a:normAutofit/>
          </a:bodyPr>
          <a:lstStyle/>
          <a:p>
            <a:r>
              <a:rPr lang="en-CA" sz="2200" b="1" dirty="0">
                <a:latin typeface="Cambria" panose="02040503050406030204" pitchFamily="18" charset="0"/>
                <a:ea typeface="Cambria" panose="02040503050406030204" pitchFamily="18" charset="0"/>
              </a:rPr>
              <a:t>Cohen’s (d) </a:t>
            </a:r>
            <a:r>
              <a:rPr lang="en-CA" sz="2200" dirty="0">
                <a:latin typeface="Cambria" panose="02040503050406030204" pitchFamily="18" charset="0"/>
                <a:ea typeface="Cambria" panose="02040503050406030204" pitchFamily="18" charset="0"/>
              </a:rPr>
              <a:t>measures the size of the difference between two groups.</a:t>
            </a:r>
          </a:p>
          <a:p>
            <a:pPr marL="0" indent="0">
              <a:buNone/>
            </a:pPr>
            <a:endParaRPr lang="en-CA" sz="2200" dirty="0">
              <a:latin typeface="Cambria" panose="02040503050406030204" pitchFamily="18" charset="0"/>
              <a:ea typeface="Cambria" panose="02040503050406030204" pitchFamily="18" charset="0"/>
            </a:endParaRPr>
          </a:p>
          <a:p>
            <a:r>
              <a:rPr lang="en-CA" sz="2200" b="1" dirty="0">
                <a:latin typeface="Cambria" panose="02040503050406030204" pitchFamily="18" charset="0"/>
                <a:ea typeface="Cambria" panose="02040503050406030204" pitchFamily="18" charset="0"/>
              </a:rPr>
              <a:t>Pearson’s (r) </a:t>
            </a:r>
            <a:r>
              <a:rPr lang="en-CA" sz="2200" dirty="0">
                <a:latin typeface="Cambria" panose="02040503050406030204" pitchFamily="18" charset="0"/>
                <a:ea typeface="Cambria" panose="02040503050406030204" pitchFamily="18" charset="0"/>
              </a:rPr>
              <a:t>measures the strength of the relationship between two variables. It is better to use a statistical software to calculate Pearson’s r accurately from the raw data.</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4F0CF8D-6C8E-4C06-B5A0-A5595BDD1E1D}"/>
              </a:ext>
            </a:extLst>
          </p:cNvPr>
          <p:cNvSpPr txBox="1"/>
          <p:nvPr/>
        </p:nvSpPr>
        <p:spPr>
          <a:xfrm>
            <a:off x="10928451" y="6559535"/>
            <a:ext cx="210910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p:txBody>
      </p:sp>
      <p:pic>
        <p:nvPicPr>
          <p:cNvPr id="5" name="Picture 4">
            <a:extLst>
              <a:ext uri="{FF2B5EF4-FFF2-40B4-BE49-F238E27FC236}">
                <a16:creationId xmlns:a16="http://schemas.microsoft.com/office/drawing/2014/main" id="{2E8ECD9B-AFD9-465C-9622-9595243E7C48}"/>
              </a:ext>
            </a:extLst>
          </p:cNvPr>
          <p:cNvPicPr>
            <a:picLocks noChangeAspect="1"/>
          </p:cNvPicPr>
          <p:nvPr/>
        </p:nvPicPr>
        <p:blipFill>
          <a:blip r:embed="rId2"/>
          <a:stretch>
            <a:fillRect/>
          </a:stretch>
        </p:blipFill>
        <p:spPr>
          <a:xfrm>
            <a:off x="5258358" y="4206598"/>
            <a:ext cx="3524250" cy="1724025"/>
          </a:xfrm>
          <a:prstGeom prst="rect">
            <a:avLst/>
          </a:prstGeom>
        </p:spPr>
      </p:pic>
      <p:sp>
        <p:nvSpPr>
          <p:cNvPr id="13" name="TextBox 12">
            <a:extLst>
              <a:ext uri="{FF2B5EF4-FFF2-40B4-BE49-F238E27FC236}">
                <a16:creationId xmlns:a16="http://schemas.microsoft.com/office/drawing/2014/main" id="{BE925624-4CD3-49D3-B95F-102EB42A3D9A}"/>
              </a:ext>
            </a:extLst>
          </p:cNvPr>
          <p:cNvSpPr txBox="1"/>
          <p:nvPr/>
        </p:nvSpPr>
        <p:spPr>
          <a:xfrm>
            <a:off x="8782608" y="4504784"/>
            <a:ext cx="3200397" cy="2308324"/>
          </a:xfrm>
          <a:prstGeom prst="rect">
            <a:avLst/>
          </a:prstGeom>
          <a:noFill/>
        </p:spPr>
        <p:txBody>
          <a:bodyPr wrap="square">
            <a:spAutoFit/>
          </a:bodyPr>
          <a:lstStyle/>
          <a:p>
            <a:pPr algn="l">
              <a:buFont typeface="Arial" panose="020B0604020202020204" pitchFamily="34" charset="0"/>
              <a:buChar char="•"/>
            </a:pPr>
            <a:r>
              <a:rPr lang="en-GB" sz="1600" b="0" i="1" dirty="0">
                <a:solidFill>
                  <a:schemeClr val="accent1">
                    <a:lumMod val="50000"/>
                  </a:schemeClr>
                </a:solidFill>
                <a:effectLst/>
              </a:rPr>
              <a:t> </a:t>
            </a:r>
            <a:r>
              <a:rPr lang="en-GB" sz="1600" b="0" i="1" dirty="0" err="1">
                <a:solidFill>
                  <a:schemeClr val="accent1">
                    <a:lumMod val="50000"/>
                  </a:schemeClr>
                </a:solidFill>
                <a:effectLst/>
              </a:rPr>
              <a:t>r</a:t>
            </a:r>
            <a:r>
              <a:rPr lang="en-GB" sz="1600" b="0" i="1" baseline="-25000" dirty="0" err="1">
                <a:solidFill>
                  <a:schemeClr val="accent1">
                    <a:lumMod val="50000"/>
                  </a:schemeClr>
                </a:solidFill>
                <a:effectLst/>
              </a:rPr>
              <a:t>xy</a:t>
            </a:r>
            <a:r>
              <a:rPr lang="en-GB" sz="1600" b="0" i="1" baseline="-25000" dirty="0">
                <a:solidFill>
                  <a:schemeClr val="accent1">
                    <a:lumMod val="50000"/>
                  </a:schemeClr>
                </a:solidFill>
                <a:effectLst/>
              </a:rPr>
              <a:t> </a:t>
            </a:r>
            <a:r>
              <a:rPr lang="en-GB" sz="1600" b="0" i="0" dirty="0">
                <a:solidFill>
                  <a:schemeClr val="accent1">
                    <a:lumMod val="50000"/>
                  </a:schemeClr>
                </a:solidFill>
                <a:effectLst/>
              </a:rPr>
              <a:t>= strength of the correlation between variables x and y</a:t>
            </a:r>
          </a:p>
          <a:p>
            <a:pPr algn="l">
              <a:buFont typeface="Arial" panose="020B0604020202020204" pitchFamily="34" charset="0"/>
              <a:buChar char="•"/>
            </a:pPr>
            <a:r>
              <a:rPr lang="en-GB" sz="1600" b="0" i="1" dirty="0">
                <a:solidFill>
                  <a:schemeClr val="accent1">
                    <a:lumMod val="50000"/>
                  </a:schemeClr>
                </a:solidFill>
                <a:effectLst/>
              </a:rPr>
              <a:t> n</a:t>
            </a:r>
            <a:r>
              <a:rPr lang="en-GB" sz="1600" b="0" i="0" dirty="0">
                <a:solidFill>
                  <a:schemeClr val="accent1">
                    <a:lumMod val="50000"/>
                  </a:schemeClr>
                </a:solidFill>
                <a:effectLst/>
              </a:rPr>
              <a:t> = sample size</a:t>
            </a:r>
          </a:p>
          <a:p>
            <a:pPr algn="l">
              <a:buFont typeface="Arial" panose="020B0604020202020204" pitchFamily="34" charset="0"/>
              <a:buChar char="•"/>
            </a:pPr>
            <a:r>
              <a:rPr lang="en-GB" sz="1600" b="0" i="0" dirty="0">
                <a:solidFill>
                  <a:schemeClr val="accent1">
                    <a:lumMod val="50000"/>
                  </a:schemeClr>
                </a:solidFill>
                <a:effectLst/>
              </a:rPr>
              <a:t> ∑ = sum of what follows</a:t>
            </a:r>
          </a:p>
          <a:p>
            <a:pPr algn="l">
              <a:buFont typeface="Arial" panose="020B0604020202020204" pitchFamily="34" charset="0"/>
              <a:buChar char="•"/>
            </a:pPr>
            <a:r>
              <a:rPr lang="en-GB" sz="1600" b="0" i="1" dirty="0">
                <a:solidFill>
                  <a:schemeClr val="accent1">
                    <a:lumMod val="50000"/>
                  </a:schemeClr>
                </a:solidFill>
                <a:effectLst/>
              </a:rPr>
              <a:t> X</a:t>
            </a:r>
            <a:r>
              <a:rPr lang="en-GB" sz="1600" b="0" i="0" dirty="0">
                <a:solidFill>
                  <a:schemeClr val="accent1">
                    <a:lumMod val="50000"/>
                  </a:schemeClr>
                </a:solidFill>
                <a:effectLst/>
              </a:rPr>
              <a:t> = every x-variable value</a:t>
            </a:r>
          </a:p>
          <a:p>
            <a:pPr algn="l">
              <a:buFont typeface="Arial" panose="020B0604020202020204" pitchFamily="34" charset="0"/>
              <a:buChar char="•"/>
            </a:pPr>
            <a:r>
              <a:rPr lang="en-GB" sz="1600" b="0" i="1" dirty="0">
                <a:solidFill>
                  <a:schemeClr val="accent1">
                    <a:lumMod val="50000"/>
                  </a:schemeClr>
                </a:solidFill>
                <a:effectLst/>
              </a:rPr>
              <a:t> Y</a:t>
            </a:r>
            <a:r>
              <a:rPr lang="en-GB" sz="1600" b="0" i="0" dirty="0">
                <a:solidFill>
                  <a:schemeClr val="accent1">
                    <a:lumMod val="50000"/>
                  </a:schemeClr>
                </a:solidFill>
                <a:effectLst/>
              </a:rPr>
              <a:t> = every y-variable value</a:t>
            </a:r>
          </a:p>
          <a:p>
            <a:pPr algn="l">
              <a:buFont typeface="Arial" panose="020B0604020202020204" pitchFamily="34" charset="0"/>
              <a:buChar char="•"/>
            </a:pPr>
            <a:r>
              <a:rPr lang="en-GB" sz="1600" b="0" i="1" dirty="0">
                <a:solidFill>
                  <a:schemeClr val="accent1">
                    <a:lumMod val="50000"/>
                  </a:schemeClr>
                </a:solidFill>
                <a:effectLst/>
              </a:rPr>
              <a:t> XY</a:t>
            </a:r>
            <a:r>
              <a:rPr lang="en-GB" sz="1600" b="0" i="0" dirty="0">
                <a:solidFill>
                  <a:schemeClr val="accent1">
                    <a:lumMod val="50000"/>
                  </a:schemeClr>
                </a:solidFill>
                <a:effectLst/>
              </a:rPr>
              <a:t> = the product of each x-variable score times the corresponding y-variable score</a:t>
            </a:r>
          </a:p>
        </p:txBody>
      </p:sp>
      <p:pic>
        <p:nvPicPr>
          <p:cNvPr id="8" name="Picture 7">
            <a:extLst>
              <a:ext uri="{FF2B5EF4-FFF2-40B4-BE49-F238E27FC236}">
                <a16:creationId xmlns:a16="http://schemas.microsoft.com/office/drawing/2014/main" id="{A34FF183-F550-4AA1-AAB9-E622CE48F0C5}"/>
              </a:ext>
            </a:extLst>
          </p:cNvPr>
          <p:cNvPicPr>
            <a:picLocks noChangeAspect="1"/>
          </p:cNvPicPr>
          <p:nvPr/>
        </p:nvPicPr>
        <p:blipFill>
          <a:blip r:embed="rId3"/>
          <a:stretch>
            <a:fillRect/>
          </a:stretch>
        </p:blipFill>
        <p:spPr>
          <a:xfrm>
            <a:off x="5402268" y="2474676"/>
            <a:ext cx="2295525" cy="1314450"/>
          </a:xfrm>
          <a:prstGeom prst="rect">
            <a:avLst/>
          </a:prstGeom>
        </p:spPr>
      </p:pic>
      <p:pic>
        <p:nvPicPr>
          <p:cNvPr id="20" name="Picture 19">
            <a:extLst>
              <a:ext uri="{FF2B5EF4-FFF2-40B4-BE49-F238E27FC236}">
                <a16:creationId xmlns:a16="http://schemas.microsoft.com/office/drawing/2014/main" id="{597CE552-E603-487C-B66D-AC8511389AB4}"/>
              </a:ext>
            </a:extLst>
          </p:cNvPr>
          <p:cNvPicPr>
            <a:picLocks noChangeAspect="1"/>
          </p:cNvPicPr>
          <p:nvPr/>
        </p:nvPicPr>
        <p:blipFill>
          <a:blip r:embed="rId4"/>
          <a:stretch>
            <a:fillRect/>
          </a:stretch>
        </p:blipFill>
        <p:spPr>
          <a:xfrm>
            <a:off x="7835725" y="2823588"/>
            <a:ext cx="2505075" cy="1152525"/>
          </a:xfrm>
          <a:prstGeom prst="rect">
            <a:avLst/>
          </a:prstGeom>
        </p:spPr>
      </p:pic>
      <p:sp>
        <p:nvSpPr>
          <p:cNvPr id="31" name="TextBox 30">
            <a:extLst>
              <a:ext uri="{FF2B5EF4-FFF2-40B4-BE49-F238E27FC236}">
                <a16:creationId xmlns:a16="http://schemas.microsoft.com/office/drawing/2014/main" id="{8F1DD324-25C5-4DB4-A368-71E438A7ACC1}"/>
              </a:ext>
            </a:extLst>
          </p:cNvPr>
          <p:cNvSpPr txBox="1"/>
          <p:nvPr/>
        </p:nvSpPr>
        <p:spPr>
          <a:xfrm>
            <a:off x="7780026" y="2521957"/>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a:t>
            </a:r>
            <a:r>
              <a:rPr lang="en-CA" sz="1800" dirty="0">
                <a:solidFill>
                  <a:schemeClr val="accent1">
                    <a:lumMod val="50000"/>
                  </a:schemeClr>
                </a:solidFill>
                <a:latin typeface="Cambria" panose="02040503050406030204" pitchFamily="18" charset="0"/>
                <a:ea typeface="Cambria" panose="02040503050406030204" pitchFamily="18" charset="0"/>
              </a:rPr>
              <a:t>re,</a:t>
            </a:r>
          </a:p>
        </p:txBody>
      </p:sp>
      <p:sp>
        <p:nvSpPr>
          <p:cNvPr id="32" name="TextBox 31">
            <a:extLst>
              <a:ext uri="{FF2B5EF4-FFF2-40B4-BE49-F238E27FC236}">
                <a16:creationId xmlns:a16="http://schemas.microsoft.com/office/drawing/2014/main" id="{24FA060F-31E2-4592-BD6C-7C0099D5DA1B}"/>
              </a:ext>
            </a:extLst>
          </p:cNvPr>
          <p:cNvSpPr txBox="1"/>
          <p:nvPr/>
        </p:nvSpPr>
        <p:spPr>
          <a:xfrm>
            <a:off x="8782608" y="4206598"/>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where,</a:t>
            </a:r>
          </a:p>
        </p:txBody>
      </p:sp>
    </p:spTree>
    <p:extLst>
      <p:ext uri="{BB962C8B-B14F-4D97-AF65-F5344CB8AC3E}">
        <p14:creationId xmlns:p14="http://schemas.microsoft.com/office/powerpoint/2010/main" val="220525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GB" sz="4900" b="1" dirty="0">
                <a:solidFill>
                  <a:srgbClr val="FF0000"/>
                </a:solidFill>
                <a:latin typeface="Cambria" panose="02040503050406030204" pitchFamily="18" charset="0"/>
                <a:ea typeface="Cambria" panose="02040503050406030204" pitchFamily="18" charset="0"/>
              </a:rPr>
              <a:t>How to estimate the effect size</a:t>
            </a:r>
            <a:endParaRPr lang="en-CA" sz="4900" b="1" dirty="0">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29383"/>
            <a:ext cx="10515600" cy="4768815"/>
          </a:xfrm>
        </p:spPr>
        <p:txBody>
          <a:bodyPr>
            <a:normAutofit fontScale="92500"/>
          </a:bodyPr>
          <a:lstStyle/>
          <a:p>
            <a:pPr marL="0" indent="0">
              <a:buNone/>
            </a:pPr>
            <a:r>
              <a:rPr lang="en-CA" sz="2600" dirty="0">
                <a:latin typeface="Cambria" panose="02040503050406030204" pitchFamily="18" charset="0"/>
                <a:ea typeface="Cambria" panose="02040503050406030204" pitchFamily="18" charset="0"/>
              </a:rPr>
              <a:t>The effect size can be estimated from: </a:t>
            </a:r>
            <a:endParaRPr lang="en-US" sz="26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Literature review</a:t>
            </a:r>
          </a:p>
          <a:p>
            <a:pPr lvl="1"/>
            <a:r>
              <a:rPr lang="en-US" dirty="0">
                <a:latin typeface="Cambria" panose="02040503050406030204" pitchFamily="18" charset="0"/>
                <a:ea typeface="Cambria" panose="02040503050406030204" pitchFamily="18" charset="0"/>
              </a:rPr>
              <a:t>It is better to obtain the needed information from recent articles (within 5 years) that used an almost similar design, same treatment and similar patient characteristics</a:t>
            </a:r>
          </a:p>
          <a:p>
            <a:pPr marL="0" indent="0">
              <a:buNone/>
            </a:pPr>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F</a:t>
            </a:r>
            <a:r>
              <a:rPr lang="en-CA" sz="2800" b="1" dirty="0">
                <a:latin typeface="Cambria" panose="02040503050406030204" pitchFamily="18" charset="0"/>
                <a:ea typeface="Cambria" panose="02040503050406030204" pitchFamily="18" charset="0"/>
              </a:rPr>
              <a:t>rom historical data or secondary data </a:t>
            </a:r>
          </a:p>
          <a:p>
            <a:pPr lvl="1"/>
            <a:r>
              <a:rPr lang="en-US" dirty="0">
                <a:latin typeface="Cambria" panose="02040503050406030204" pitchFamily="18" charset="0"/>
                <a:ea typeface="Cambria" panose="02040503050406030204" pitchFamily="18" charset="0"/>
              </a:rPr>
              <a:t>Provided that the researcher has access to all data of different groups</a:t>
            </a:r>
          </a:p>
          <a:p>
            <a:pPr lvl="1"/>
            <a:r>
              <a:rPr lang="en-US" dirty="0">
                <a:latin typeface="Cambria" panose="02040503050406030204" pitchFamily="18" charset="0"/>
                <a:ea typeface="Cambria" panose="02040503050406030204" pitchFamily="18" charset="0"/>
              </a:rPr>
              <a:t>Not always feasible </a:t>
            </a:r>
            <a:r>
              <a:rPr lang="en-GB" dirty="0">
                <a:latin typeface="Cambria" panose="02040503050406030204" pitchFamily="18" charset="0"/>
                <a:ea typeface="Cambria" panose="02040503050406030204" pitchFamily="18" charset="0"/>
              </a:rPr>
              <a:t>since a new intervention may not have been assessed yet</a:t>
            </a:r>
            <a:endParaRPr lang="en-US" dirty="0">
              <a:latin typeface="Cambria" panose="02040503050406030204" pitchFamily="18" charset="0"/>
              <a:ea typeface="Cambria" panose="02040503050406030204" pitchFamily="18" charset="0"/>
            </a:endParaRPr>
          </a:p>
          <a:p>
            <a:pPr lvl="1"/>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Educated guess or expert opinion</a:t>
            </a:r>
          </a:p>
          <a:p>
            <a:pPr lvl="1"/>
            <a:r>
              <a:rPr lang="en-US" dirty="0">
                <a:latin typeface="Cambria" panose="02040503050406030204" pitchFamily="18" charset="0"/>
                <a:ea typeface="Cambria" panose="02040503050406030204" pitchFamily="18" charset="0"/>
              </a:rPr>
              <a:t>Researchers/experts can use their experience and knowledge to set up an effect size </a:t>
            </a:r>
            <a:r>
              <a:rPr lang="en-GB" dirty="0">
                <a:latin typeface="Cambria" panose="02040503050406030204" pitchFamily="18" charset="0"/>
                <a:ea typeface="Cambria" panose="02040503050406030204" pitchFamily="18" charset="0"/>
              </a:rPr>
              <a:t>that is scientifically or clinically meaningful</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FC3673-47F2-4F31-8437-341F7F1380D4}"/>
              </a:ext>
            </a:extLst>
          </p:cNvPr>
          <p:cNvSpPr txBox="1"/>
          <p:nvPr/>
        </p:nvSpPr>
        <p:spPr>
          <a:xfrm>
            <a:off x="10239781"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62040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3527</Words>
  <Application>Microsoft Office PowerPoint</Application>
  <PresentationFormat>Widescreen</PresentationFormat>
  <Paragraphs>305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vt:lpstr>
      <vt:lpstr>Cambria Math</vt:lpstr>
      <vt:lpstr>Helvetica</vt:lpstr>
      <vt:lpstr>Wingdings</vt:lpstr>
      <vt:lpstr>Office Theme</vt:lpstr>
      <vt:lpstr>How to determine the correct sample size of a research</vt:lpstr>
      <vt:lpstr>Contents</vt:lpstr>
      <vt:lpstr>Sample size calculation</vt:lpstr>
      <vt:lpstr>Factors that must be estimated to calculate sample size</vt:lpstr>
      <vt:lpstr>1.The effect size</vt:lpstr>
      <vt:lpstr>The effect size</vt:lpstr>
      <vt:lpstr>Key points about the effect size</vt:lpstr>
      <vt:lpstr>Cohen’s (d) &amp; Pearson’s (r) effect sizes</vt:lpstr>
      <vt:lpstr>How to estimate the effect size</vt:lpstr>
      <vt:lpstr>2. The population standard deviation</vt:lpstr>
      <vt:lpstr>The population standard deviation</vt:lpstr>
      <vt:lpstr>      How to calculate standard deviation</vt:lpstr>
      <vt:lpstr>      Key points about standard deviation</vt:lpstr>
      <vt:lpstr>3. The power </vt:lpstr>
      <vt:lpstr> The power of a study </vt:lpstr>
      <vt:lpstr> The type I and type II errors </vt:lpstr>
      <vt:lpstr>4. The  significance level  </vt:lpstr>
      <vt:lpstr> The significance level   </vt:lpstr>
      <vt:lpstr>Steps to follow in sample size determination</vt:lpstr>
      <vt:lpstr>Examples of free sample size calculator tools</vt:lpstr>
      <vt:lpstr>How to calculate sample size in cross-sectional studies</vt:lpstr>
      <vt:lpstr>PowerPoint Presentation</vt:lpstr>
      <vt:lpstr>Example 2: sample size for cross-sectional studies (quantitative variables)</vt:lpstr>
      <vt:lpstr>How to calculate sample size in case control studies</vt:lpstr>
      <vt:lpstr>PowerPoint Presentation</vt:lpstr>
      <vt:lpstr>Example 2: sample size for case-control studies (quantitative variables)</vt:lpstr>
      <vt:lpstr>How to calculate sample size in clinical trials</vt:lpstr>
      <vt:lpstr>PowerPoint Presentation</vt:lpstr>
      <vt:lpstr>Example 2: sample size for clinical trials (quantitative end points)</vt:lpstr>
      <vt:lpstr>PowerPoint Presentation</vt:lpstr>
      <vt:lpstr>References for more reading</vt:lpstr>
      <vt:lpstr>References for more reading</vt:lpstr>
      <vt:lpstr>Tools for sample size estimation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determine the correct sample size of a research</dc:title>
  <dc:creator>Nezar Al-Hadaii</dc:creator>
  <cp:lastModifiedBy>Aldo Campana</cp:lastModifiedBy>
  <cp:revision>106</cp:revision>
  <dcterms:created xsi:type="dcterms:W3CDTF">2022-07-30T19:47:52Z</dcterms:created>
  <dcterms:modified xsi:type="dcterms:W3CDTF">2024-09-24T10:25:08Z</dcterms:modified>
</cp:coreProperties>
</file>