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sldIdLst>
    <p:sldId id="284" r:id="rId2"/>
    <p:sldId id="289" r:id="rId3"/>
    <p:sldId id="295" r:id="rId4"/>
    <p:sldId id="296" r:id="rId5"/>
    <p:sldId id="297" r:id="rId6"/>
    <p:sldId id="298" r:id="rId7"/>
    <p:sldId id="299"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7" r:id="rId24"/>
    <p:sldId id="320" r:id="rId25"/>
  </p:sldIdLst>
  <p:sldSz cx="12192000" cy="6858000"/>
  <p:notesSz cx="6858000" cy="9144000"/>
  <p:custDataLst>
    <p:tags r:id="rId27"/>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209" autoAdjust="0"/>
  </p:normalViewPr>
  <p:slideViewPr>
    <p:cSldViewPr snapToGrid="0">
      <p:cViewPr varScale="1">
        <p:scale>
          <a:sx n="60" d="100"/>
          <a:sy n="60" d="100"/>
        </p:scale>
        <p:origin x="908"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C17966-B200-4E03-91F5-4EBD48E6B095}" type="datetimeFigureOut">
              <a:rPr lang="en-US" smtClean="0"/>
              <a:t>9/16/2024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D567D-CCCD-4AA8-B4F8-AE088F3FA483}" type="slidenum">
              <a:rPr lang="en-US" smtClean="0"/>
              <a:t>‹#›</a:t>
            </a:fld>
            <a:endParaRPr lang="en-US" dirty="0"/>
          </a:p>
        </p:txBody>
      </p:sp>
    </p:spTree>
    <p:extLst>
      <p:ext uri="{BB962C8B-B14F-4D97-AF65-F5344CB8AC3E}">
        <p14:creationId xmlns:p14="http://schemas.microsoft.com/office/powerpoint/2010/main" val="111843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DF02C9F-F04F-447C-925B-68B54D893214}"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764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120425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11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50134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211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2991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909855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55829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39315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63430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9704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DF02C9F-F04F-447C-925B-68B54D893214}" type="datetimeFigureOut">
              <a:rPr lang="en-US" smtClean="0"/>
              <a:t>9/16/2024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DBFD612-3CBC-4C3B-8758-6F7593DE167A}"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47998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hyperlink" Target="https://www.birmingham.ac.uk/staff/profiles/dubai/elmusharaf-khalifa.aspx"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251" y="539086"/>
            <a:ext cx="10480935" cy="1499616"/>
          </a:xfrm>
        </p:spPr>
        <p:txBody>
          <a:bodyPr>
            <a:normAutofit/>
          </a:bodyPr>
          <a:lstStyle/>
          <a:p>
            <a:pPr algn="ctr"/>
            <a:r>
              <a:rPr lang="en-US" sz="4500" kern="1400" dirty="0">
                <a:solidFill>
                  <a:schemeClr val="tx1"/>
                </a:solidFill>
                <a:latin typeface="Arial Black" panose="020B0A04020102020204" pitchFamily="34" charset="0"/>
                <a:ea typeface="SimHei"/>
                <a:cs typeface="Times New Roman" panose="02020603050405020304" pitchFamily="18" charset="0"/>
              </a:rPr>
              <a:t>Qualitative </a:t>
            </a:r>
            <a:br>
              <a:rPr lang="en-US" sz="4500" kern="1400" dirty="0">
                <a:solidFill>
                  <a:schemeClr val="tx1"/>
                </a:solidFill>
                <a:latin typeface="Arial Black" panose="020B0A04020102020204" pitchFamily="34" charset="0"/>
                <a:ea typeface="SimHei"/>
                <a:cs typeface="Times New Roman" panose="02020603050405020304" pitchFamily="18" charset="0"/>
              </a:rPr>
            </a:br>
            <a:r>
              <a:rPr lang="en-US" sz="4500" kern="1400" dirty="0">
                <a:solidFill>
                  <a:schemeClr val="tx1"/>
                </a:solidFill>
                <a:latin typeface="Arial Black" panose="020B0A04020102020204" pitchFamily="34" charset="0"/>
                <a:ea typeface="SimHei"/>
                <a:cs typeface="Times New Roman" panose="02020603050405020304" pitchFamily="18" charset="0"/>
              </a:rPr>
              <a:t>Sampling Techniques</a:t>
            </a:r>
            <a:endParaRPr lang="en-IE" sz="4500" kern="1400" dirty="0">
              <a:solidFill>
                <a:schemeClr val="tx1"/>
              </a:solidFill>
              <a:latin typeface="Arial Black" panose="020B0A04020102020204" pitchFamily="34" charset="0"/>
              <a:ea typeface="SimHei"/>
              <a:cs typeface="Times New Roman" panose="02020603050405020304" pitchFamily="18" charset="0"/>
            </a:endParaRPr>
          </a:p>
        </p:txBody>
      </p:sp>
      <p:sp>
        <p:nvSpPr>
          <p:cNvPr id="3" name="Content Placeholder 2"/>
          <p:cNvSpPr>
            <a:spLocks noGrp="1"/>
          </p:cNvSpPr>
          <p:nvPr>
            <p:ph idx="1"/>
          </p:nvPr>
        </p:nvSpPr>
        <p:spPr>
          <a:xfrm>
            <a:off x="3276010" y="2387106"/>
            <a:ext cx="5581388" cy="1857348"/>
          </a:xfrm>
        </p:spPr>
        <p:txBody>
          <a:bodyPr>
            <a:normAutofit fontScale="92500" lnSpcReduction="10000"/>
          </a:bodyPr>
          <a:lstStyle/>
          <a:p>
            <a:pPr algn="ctr"/>
            <a:r>
              <a:rPr lang="en-GB" sz="3200" dirty="0"/>
              <a:t>Training course in research methodology, research protocol development and scientific writing</a:t>
            </a:r>
          </a:p>
          <a:p>
            <a:pPr algn="ctr"/>
            <a:r>
              <a:rPr lang="en-GB" sz="3200" dirty="0"/>
              <a:t>Geneva 2024</a:t>
            </a:r>
            <a:endParaRPr lang="en-US" sz="3200" dirty="0"/>
          </a:p>
        </p:txBody>
      </p:sp>
      <p:pic>
        <p:nvPicPr>
          <p:cNvPr id="10242" name="Picture 2" descr="https://globalhealthtrainingcentre.tghn.org/site_media/media/medialibrary/2015/05/Logo_GFMER4_English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7023" y="2116140"/>
            <a:ext cx="2457450" cy="2495551"/>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p:cNvSpPr/>
          <p:nvPr/>
        </p:nvSpPr>
        <p:spPr>
          <a:xfrm>
            <a:off x="2087275" y="4973743"/>
            <a:ext cx="8324150" cy="1846659"/>
          </a:xfrm>
          <a:prstGeom prst="rect">
            <a:avLst/>
          </a:prstGeom>
        </p:spPr>
        <p:txBody>
          <a:bodyPr wrap="square">
            <a:spAutoFit/>
          </a:bodyPr>
          <a:lstStyle/>
          <a:p>
            <a:pPr algn="ctr"/>
            <a:r>
              <a:rPr lang="en-IE" sz="2400" b="1" dirty="0"/>
              <a:t>Dr Khalifa Elmusharaf </a:t>
            </a:r>
            <a:br>
              <a:rPr lang="en-IE" sz="2400" b="1" dirty="0"/>
            </a:br>
            <a:r>
              <a:rPr lang="en-IE" dirty="0"/>
              <a:t>MBBS, PgCert, </a:t>
            </a:r>
            <a:r>
              <a:rPr lang="en-IE" dirty="0" err="1"/>
              <a:t>PgDip</a:t>
            </a:r>
            <a:r>
              <a:rPr lang="en-IE" dirty="0"/>
              <a:t>, FRSPH, FFPH, MRSTMH, IPMA®C, PhD</a:t>
            </a:r>
            <a:br>
              <a:rPr lang="en-IE" dirty="0"/>
            </a:br>
            <a:r>
              <a:rPr lang="en-GB" sz="2400" dirty="0"/>
              <a:t>Associate Professor in Public Health</a:t>
            </a:r>
          </a:p>
          <a:p>
            <a:pPr algn="ctr"/>
            <a:r>
              <a:rPr lang="en-GB" sz="2400" dirty="0"/>
              <a:t>Director of Public Health Programme</a:t>
            </a:r>
            <a:br>
              <a:rPr lang="en-IE" sz="2400" dirty="0"/>
            </a:br>
            <a:r>
              <a:rPr lang="en-GB" sz="2400" dirty="0">
                <a:solidFill>
                  <a:schemeClr val="accent1">
                    <a:lumMod val="50000"/>
                  </a:schemeClr>
                </a:solidFill>
                <a:hlinkClick r:id="rId4"/>
              </a:rPr>
              <a:t>University of Birmingham Dubai, United Arab Emirates</a:t>
            </a:r>
            <a:endParaRPr lang="en-GB" sz="2400" dirty="0">
              <a:solidFill>
                <a:schemeClr val="accent1">
                  <a:lumMod val="50000"/>
                </a:schemeClr>
              </a:solidFill>
            </a:endParaRPr>
          </a:p>
        </p:txBody>
      </p:sp>
    </p:spTree>
    <p:custDataLst>
      <p:tags r:id="rId1"/>
    </p:custDataLst>
    <p:extLst>
      <p:ext uri="{BB962C8B-B14F-4D97-AF65-F5344CB8AC3E}">
        <p14:creationId xmlns:p14="http://schemas.microsoft.com/office/powerpoint/2010/main" val="4149608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4. Snowball sampling </a:t>
            </a:r>
            <a:r>
              <a:rPr lang="en-GB" sz="4500" b="1" dirty="0">
                <a:solidFill>
                  <a:schemeClr val="accent1">
                    <a:lumMod val="75000"/>
                  </a:schemeClr>
                </a:solidFill>
              </a:rPr>
              <a:t>(friend of friend)</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GB" dirty="0"/>
              <a:t>The researchers initially contact a few potential respondents and then ask them whether they know of anybody with the same characteristics that they are looking for in their research. </a:t>
            </a:r>
          </a:p>
          <a:p>
            <a:endParaRPr lang="en-GB" dirty="0"/>
          </a:p>
          <a:p>
            <a:r>
              <a:rPr lang="en-GB" dirty="0"/>
              <a:t>For example, if you wanted to interview a sample of vegetarians / cyclists / people with a particular disability / people who support a particular political party etc.</a:t>
            </a:r>
          </a:p>
          <a:p>
            <a:endParaRPr lang="en-IE" dirty="0"/>
          </a:p>
        </p:txBody>
      </p:sp>
    </p:spTree>
    <p:extLst>
      <p:ext uri="{BB962C8B-B14F-4D97-AF65-F5344CB8AC3E}">
        <p14:creationId xmlns:p14="http://schemas.microsoft.com/office/powerpoint/2010/main" val="992379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5. Extreme or Deviant Case </a:t>
            </a:r>
            <a:r>
              <a:rPr lang="en-GB" sz="4500" b="1" dirty="0">
                <a:solidFill>
                  <a:schemeClr val="accent1">
                    <a:lumMod val="75000"/>
                  </a:schemeClr>
                </a:solidFill>
              </a:rPr>
              <a:t>sampling</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lnSpcReduction="10000"/>
          </a:bodyPr>
          <a:lstStyle/>
          <a:p>
            <a:r>
              <a:rPr lang="en-IE" dirty="0"/>
              <a:t>Learning from highly unusual manifestations of the phenomenon of interest, such as outstanding success, notable failures, top of the class, dropouts, exotic events, crises etc. It is used to obtain information on unusual cases, which can be especially ‘problematic’ or especially ‘good’.</a:t>
            </a:r>
          </a:p>
          <a:p>
            <a:endParaRPr lang="en-IE" dirty="0"/>
          </a:p>
          <a:p>
            <a:r>
              <a:rPr lang="en-IE" dirty="0"/>
              <a:t>A good example is the </a:t>
            </a:r>
            <a:r>
              <a:rPr lang="en-US" dirty="0"/>
              <a:t>positive deviance</a:t>
            </a:r>
            <a:r>
              <a:rPr lang="en-IE" dirty="0"/>
              <a:t> sampling. </a:t>
            </a:r>
            <a:r>
              <a:rPr lang="en-US" dirty="0"/>
              <a:t>Positive deviance is based on the observation that in every community there are certain individuals or groups whose uncommon behaviors and strategies enable them to find better solutions to problems than their peers, while having access to the same resources and facing similar or worse challenges. The Positive Deviance approach is an asset-based, problem-solving, and community-driven approach that enables the community to discover these successful behaviors and strategies and develop a plan of action to promote their adoption by all concerned.</a:t>
            </a:r>
          </a:p>
          <a:p>
            <a:endParaRPr lang="en-US" dirty="0"/>
          </a:p>
          <a:p>
            <a:endParaRPr lang="en-IE" dirty="0"/>
          </a:p>
        </p:txBody>
      </p:sp>
    </p:spTree>
    <p:extLst>
      <p:ext uri="{BB962C8B-B14F-4D97-AF65-F5344CB8AC3E}">
        <p14:creationId xmlns:p14="http://schemas.microsoft.com/office/powerpoint/2010/main" val="1783738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6. Intensity </a:t>
            </a:r>
            <a:r>
              <a:rPr lang="en-GB" sz="4500" b="1" dirty="0">
                <a:solidFill>
                  <a:schemeClr val="accent1">
                    <a:lumMod val="75000"/>
                  </a:schemeClr>
                </a:solidFill>
              </a:rPr>
              <a:t>sampling </a:t>
            </a:r>
            <a:r>
              <a:rPr lang="en-IE" sz="4500" b="1" dirty="0">
                <a:solidFill>
                  <a:schemeClr val="accent1">
                    <a:lumMod val="75000"/>
                  </a:schemeClr>
                </a:solidFill>
              </a:rPr>
              <a:t> </a:t>
            </a:r>
          </a:p>
        </p:txBody>
      </p:sp>
      <p:sp>
        <p:nvSpPr>
          <p:cNvPr id="3" name="Content Placeholder 2"/>
          <p:cNvSpPr>
            <a:spLocks noGrp="1"/>
          </p:cNvSpPr>
          <p:nvPr>
            <p:ph sz="quarter" idx="1"/>
          </p:nvPr>
        </p:nvSpPr>
        <p:spPr/>
        <p:txBody>
          <a:bodyPr>
            <a:normAutofit lnSpcReduction="10000"/>
          </a:bodyPr>
          <a:lstStyle/>
          <a:p>
            <a:r>
              <a:rPr lang="en-IE" dirty="0"/>
              <a:t>Information-rich cases that manifest the phenomenon intensely, but not extremely, such as good students, poor students, above average, below average.</a:t>
            </a:r>
          </a:p>
          <a:p>
            <a:endParaRPr lang="en-IE" dirty="0"/>
          </a:p>
          <a:p>
            <a:r>
              <a:rPr lang="en-US" dirty="0"/>
              <a:t>Intensity sampling can allow the researcher to select a small number of rich cases that provide in depth information and knowledge of a phenomenon of interest. </a:t>
            </a:r>
          </a:p>
          <a:p>
            <a:br>
              <a:rPr lang="en-US" dirty="0"/>
            </a:br>
            <a:r>
              <a:rPr lang="en-US" dirty="0"/>
              <a:t>One might use intensity sampling in conjunction with other sampling methods. For example, one may collect 50 cases and then select a subset of intense cases for more in depth analysis.</a:t>
            </a:r>
          </a:p>
          <a:p>
            <a:br>
              <a:rPr lang="en-US" dirty="0"/>
            </a:br>
            <a:endParaRPr lang="en-IE" dirty="0"/>
          </a:p>
        </p:txBody>
      </p:sp>
    </p:spTree>
    <p:extLst>
      <p:ext uri="{BB962C8B-B14F-4D97-AF65-F5344CB8AC3E}">
        <p14:creationId xmlns:p14="http://schemas.microsoft.com/office/powerpoint/2010/main" val="2396360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7. Maximum Variation </a:t>
            </a:r>
            <a:r>
              <a:rPr lang="en-GB" sz="4500" b="1" dirty="0">
                <a:solidFill>
                  <a:schemeClr val="accent1">
                    <a:lumMod val="75000"/>
                  </a:schemeClr>
                </a:solidFill>
              </a:rPr>
              <a:t>sampling</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lnSpcReduction="10000"/>
          </a:bodyPr>
          <a:lstStyle/>
          <a:p>
            <a:r>
              <a:rPr lang="en-IE" dirty="0"/>
              <a:t>Purposefully picking a wide range of variation on dimensions of interest to obtain information about the significance of various circumstances. </a:t>
            </a:r>
          </a:p>
          <a:p>
            <a:endParaRPr lang="en-IE" dirty="0"/>
          </a:p>
          <a:p>
            <a:r>
              <a:rPr lang="en-IE" dirty="0"/>
              <a:t>(e.g., three to four cases that are very different on one dimension: e.g., largest, median and smallest size; government, aided, not-for-profit and commercial funding patterns; city, town and rural area).</a:t>
            </a:r>
          </a:p>
          <a:p>
            <a:endParaRPr lang="en-IE" dirty="0"/>
          </a:p>
          <a:p>
            <a:r>
              <a:rPr lang="en-US" dirty="0"/>
              <a:t>Often, researchers want to understand how a phenomenon is seen and understood among different people, in different settings and at different times. When using a maximum variation sampling method, the researcher selects a small number of units or cases that maximize the diversity relevant to the research question.</a:t>
            </a:r>
          </a:p>
        </p:txBody>
      </p:sp>
    </p:spTree>
    <p:extLst>
      <p:ext uri="{BB962C8B-B14F-4D97-AF65-F5344CB8AC3E}">
        <p14:creationId xmlns:p14="http://schemas.microsoft.com/office/powerpoint/2010/main" val="3155224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8. Homogeneous </a:t>
            </a:r>
            <a:r>
              <a:rPr lang="en-GB" sz="4500" b="1" dirty="0">
                <a:solidFill>
                  <a:schemeClr val="accent1">
                    <a:lumMod val="75000"/>
                  </a:schemeClr>
                </a:solidFill>
              </a:rPr>
              <a:t>sampling </a:t>
            </a:r>
            <a:r>
              <a:rPr lang="en-IE" sz="4500" b="1" dirty="0">
                <a:solidFill>
                  <a:schemeClr val="accent1">
                    <a:lumMod val="75000"/>
                  </a:schemeClr>
                </a:solidFill>
              </a:rPr>
              <a:t> </a:t>
            </a:r>
          </a:p>
        </p:txBody>
      </p:sp>
      <p:sp>
        <p:nvSpPr>
          <p:cNvPr id="3" name="Content Placeholder 2"/>
          <p:cNvSpPr>
            <a:spLocks noGrp="1"/>
          </p:cNvSpPr>
          <p:nvPr>
            <p:ph sz="quarter" idx="1"/>
          </p:nvPr>
        </p:nvSpPr>
        <p:spPr/>
        <p:txBody>
          <a:bodyPr/>
          <a:lstStyle/>
          <a:p>
            <a:r>
              <a:rPr lang="en-US" dirty="0"/>
              <a:t>The process of selecting a small homogeneous group of subjects or units for examination and analysis.</a:t>
            </a:r>
          </a:p>
          <a:p>
            <a:br>
              <a:rPr lang="en-US" dirty="0"/>
            </a:br>
            <a:r>
              <a:rPr lang="en-US" dirty="0"/>
              <a:t>Homogeneous sampling is used when the goal of the research is to understand and describe a particular group in depth.</a:t>
            </a:r>
          </a:p>
        </p:txBody>
      </p:sp>
    </p:spTree>
    <p:extLst>
      <p:ext uri="{BB962C8B-B14F-4D97-AF65-F5344CB8AC3E}">
        <p14:creationId xmlns:p14="http://schemas.microsoft.com/office/powerpoint/2010/main" val="1698458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9. Typical Case </a:t>
            </a:r>
            <a:r>
              <a:rPr lang="en-GB" sz="4500" b="1" dirty="0">
                <a:solidFill>
                  <a:schemeClr val="accent1">
                    <a:lumMod val="75000"/>
                  </a:schemeClr>
                </a:solidFill>
              </a:rPr>
              <a:t>sampling </a:t>
            </a:r>
            <a:r>
              <a:rPr lang="en-IE" sz="4500" b="1" dirty="0">
                <a:solidFill>
                  <a:schemeClr val="accent1">
                    <a:lumMod val="75000"/>
                  </a:schemeClr>
                </a:solidFill>
              </a:rPr>
              <a:t> </a:t>
            </a:r>
          </a:p>
        </p:txBody>
      </p:sp>
      <p:sp>
        <p:nvSpPr>
          <p:cNvPr id="3" name="Content Placeholder 2"/>
          <p:cNvSpPr>
            <a:spLocks noGrp="1"/>
          </p:cNvSpPr>
          <p:nvPr>
            <p:ph sz="quarter" idx="1"/>
          </p:nvPr>
        </p:nvSpPr>
        <p:spPr>
          <a:xfrm>
            <a:off x="1024127" y="2258291"/>
            <a:ext cx="10017945" cy="4215660"/>
          </a:xfrm>
        </p:spPr>
        <p:txBody>
          <a:bodyPr>
            <a:normAutofit/>
          </a:bodyPr>
          <a:lstStyle/>
          <a:p>
            <a:r>
              <a:rPr lang="en-US" dirty="0"/>
              <a:t>It is a type of purposive sampling useful when a researcher wants to study a phenomenon or trend as it relates to what are considered "typical" or "average" members of the effected population. </a:t>
            </a:r>
          </a:p>
          <a:p>
            <a:r>
              <a:rPr lang="en-US" dirty="0"/>
              <a:t>If a researcher wants to study how a type of educational curriculum affects the average student, then the researcher chooses to focus on average members of a student population.</a:t>
            </a:r>
            <a:endParaRPr lang="en-IE" dirty="0"/>
          </a:p>
          <a:p>
            <a:r>
              <a:rPr lang="en-IE" dirty="0"/>
              <a:t>This strategy is often used when the units of analysis are large, as for example in studies of villages in developing countries. Selecting a typical village allows the research to illustrate the general process that occurs.</a:t>
            </a:r>
          </a:p>
          <a:p>
            <a:r>
              <a:rPr lang="en-IE" dirty="0"/>
              <a:t>This strategy is particularly useful if the research report will predominantly be read by people who are unfamiliar with the area of research.</a:t>
            </a:r>
          </a:p>
        </p:txBody>
      </p:sp>
    </p:spTree>
    <p:extLst>
      <p:ext uri="{BB962C8B-B14F-4D97-AF65-F5344CB8AC3E}">
        <p14:creationId xmlns:p14="http://schemas.microsoft.com/office/powerpoint/2010/main" val="1140688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10. Stratified Purposeful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IE" dirty="0"/>
              <a:t>Illustrates characteristics of particular subgroups of interest and facilitates comparisons.</a:t>
            </a:r>
          </a:p>
          <a:p>
            <a:endParaRPr lang="en-IE" dirty="0"/>
          </a:p>
          <a:p>
            <a:r>
              <a:rPr lang="en-IE" dirty="0"/>
              <a:t>The technique is a kind of ‘statistically non representative stratified sampling’ because, while it is similar to its quantitative counterpart, it must not be seen as a sampling strategy that allows statistical generalisation to the large population.</a:t>
            </a:r>
          </a:p>
        </p:txBody>
      </p:sp>
    </p:spTree>
    <p:extLst>
      <p:ext uri="{BB962C8B-B14F-4D97-AF65-F5344CB8AC3E}">
        <p14:creationId xmlns:p14="http://schemas.microsoft.com/office/powerpoint/2010/main" val="936062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11. Critical Case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lnSpcReduction="10000"/>
          </a:bodyPr>
          <a:lstStyle/>
          <a:p>
            <a:r>
              <a:rPr lang="en-US" dirty="0"/>
              <a:t>The process of selecting a small number of important cases that are likely to yield the most information and have the greatest impact on the development of knowledge.</a:t>
            </a:r>
          </a:p>
          <a:p>
            <a:endParaRPr lang="en-US" dirty="0"/>
          </a:p>
          <a:p>
            <a:r>
              <a:rPr lang="en-US" dirty="0"/>
              <a:t>To identify critical cases, the research team needs to able to identify the dimensions that make a case critical.</a:t>
            </a:r>
          </a:p>
          <a:p>
            <a:endParaRPr lang="en-IE" dirty="0"/>
          </a:p>
          <a:p>
            <a:r>
              <a:rPr lang="en-IE" dirty="0"/>
              <a:t>It is also used to test a hypothesis by choosing the case that permits logical deductions of the type, “If this is valid for this case, then it should apply to all cases.” Or “If it is not valid for this case, it is unlikely to be valid for any other cases”. So </a:t>
            </a:r>
            <a:r>
              <a:rPr lang="en-US" dirty="0"/>
              <a:t>it </a:t>
            </a:r>
            <a:r>
              <a:rPr lang="en-IE" dirty="0"/>
              <a:t>permits logical generalization and maximum application of information to other cases because if it's true of this once case it's likely to be true of all other cases.</a:t>
            </a:r>
          </a:p>
          <a:p>
            <a:endParaRPr lang="en-IE" dirty="0"/>
          </a:p>
        </p:txBody>
      </p:sp>
    </p:spTree>
    <p:extLst>
      <p:ext uri="{BB962C8B-B14F-4D97-AF65-F5344CB8AC3E}">
        <p14:creationId xmlns:p14="http://schemas.microsoft.com/office/powerpoint/2010/main" val="2907026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12. key informant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IE" dirty="0"/>
              <a:t>Key informants, as a result of their personal skills, or position within a society, are able to provide more information and a deeper insight into what is going on around them.</a:t>
            </a:r>
          </a:p>
          <a:p>
            <a:endParaRPr lang="en-IE" dirty="0"/>
          </a:p>
          <a:p>
            <a:r>
              <a:rPr lang="en-IE" dirty="0"/>
              <a:t>Characteristics of an "ideal" key informant:</a:t>
            </a:r>
          </a:p>
          <a:p>
            <a:pPr marL="822960" lvl="1" indent="-457200">
              <a:buFont typeface="+mj-lt"/>
              <a:buAutoNum type="arabicPeriod"/>
            </a:pPr>
            <a:r>
              <a:rPr lang="en-IE" i="1" dirty="0"/>
              <a:t>Role in community</a:t>
            </a:r>
          </a:p>
          <a:p>
            <a:pPr marL="822960" lvl="1" indent="-457200">
              <a:buFont typeface="+mj-lt"/>
              <a:buAutoNum type="arabicPeriod"/>
            </a:pPr>
            <a:r>
              <a:rPr lang="en-IE" i="1" dirty="0"/>
              <a:t>Knowledge</a:t>
            </a:r>
          </a:p>
          <a:p>
            <a:pPr marL="822960" lvl="1" indent="-457200">
              <a:buFont typeface="+mj-lt"/>
              <a:buAutoNum type="arabicPeriod"/>
            </a:pPr>
            <a:r>
              <a:rPr lang="en-IE" i="1" dirty="0"/>
              <a:t>Willingness</a:t>
            </a:r>
          </a:p>
          <a:p>
            <a:pPr marL="822960" lvl="1" indent="-457200">
              <a:buFont typeface="+mj-lt"/>
              <a:buAutoNum type="arabicPeriod"/>
            </a:pPr>
            <a:r>
              <a:rPr lang="en-IE" i="1" dirty="0"/>
              <a:t>Communicability</a:t>
            </a:r>
          </a:p>
          <a:p>
            <a:pPr marL="822960" lvl="1" indent="-457200">
              <a:buFont typeface="+mj-lt"/>
              <a:buAutoNum type="arabicPeriod"/>
            </a:pPr>
            <a:r>
              <a:rPr lang="en-IE" i="1" dirty="0"/>
              <a:t>Unbiased.</a:t>
            </a:r>
          </a:p>
          <a:p>
            <a:endParaRPr lang="en-IE" i="1" dirty="0"/>
          </a:p>
          <a:p>
            <a:endParaRPr lang="en-IE" dirty="0"/>
          </a:p>
        </p:txBody>
      </p:sp>
    </p:spTree>
    <p:extLst>
      <p:ext uri="{BB962C8B-B14F-4D97-AF65-F5344CB8AC3E}">
        <p14:creationId xmlns:p14="http://schemas.microsoft.com/office/powerpoint/2010/main" val="2050691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13. Criterion </a:t>
            </a:r>
            <a:r>
              <a:rPr lang="en-GB" sz="4500" b="1" dirty="0">
                <a:solidFill>
                  <a:schemeClr val="accent1">
                    <a:lumMod val="75000"/>
                  </a:schemeClr>
                </a:solidFill>
              </a:rPr>
              <a:t>sampling </a:t>
            </a:r>
            <a:r>
              <a:rPr lang="en-IE" sz="4500" b="1" dirty="0">
                <a:solidFill>
                  <a:schemeClr val="accent1">
                    <a:lumMod val="75000"/>
                  </a:schemeClr>
                </a:solidFill>
              </a:rPr>
              <a:t> </a:t>
            </a:r>
          </a:p>
        </p:txBody>
      </p:sp>
      <p:sp>
        <p:nvSpPr>
          <p:cNvPr id="3" name="Content Placeholder 2"/>
          <p:cNvSpPr>
            <a:spLocks noGrp="1"/>
          </p:cNvSpPr>
          <p:nvPr>
            <p:ph sz="quarter" idx="1"/>
          </p:nvPr>
        </p:nvSpPr>
        <p:spPr/>
        <p:txBody>
          <a:bodyPr>
            <a:normAutofit/>
          </a:bodyPr>
          <a:lstStyle/>
          <a:p>
            <a:pPr algn="just"/>
            <a:r>
              <a:rPr lang="en-IE" dirty="0"/>
              <a:t>All cases that meet a set of criteria are selected. In criterion sampling it is important to select the criteria carefully, so as to define cases that will provide detailed and rich data relevant to the particular research problem.</a:t>
            </a:r>
          </a:p>
          <a:p>
            <a:pPr algn="just"/>
            <a:endParaRPr lang="en-IE" dirty="0"/>
          </a:p>
          <a:p>
            <a:pPr algn="just"/>
            <a:r>
              <a:rPr lang="en-IE" dirty="0"/>
              <a:t>For example, all former clients of an intensive care unit who return to intensive care with the same complaint within three weeks may constitute a sample for in-depth, qualitative study.</a:t>
            </a:r>
          </a:p>
          <a:p>
            <a:pPr algn="just"/>
            <a:endParaRPr lang="en-IE" dirty="0"/>
          </a:p>
          <a:p>
            <a:pPr algn="just"/>
            <a:r>
              <a:rPr lang="en-IE" dirty="0"/>
              <a:t>These criteria would facilitate a study of the effectiveness of after-care programs attached to intensive care units.</a:t>
            </a:r>
          </a:p>
        </p:txBody>
      </p:sp>
    </p:spTree>
    <p:extLst>
      <p:ext uri="{BB962C8B-B14F-4D97-AF65-F5344CB8AC3E}">
        <p14:creationId xmlns:p14="http://schemas.microsoft.com/office/powerpoint/2010/main" val="3163543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Learning outcomes</a:t>
            </a:r>
          </a:p>
        </p:txBody>
      </p:sp>
      <p:sp>
        <p:nvSpPr>
          <p:cNvPr id="3" name="Content Placeholder 2"/>
          <p:cNvSpPr>
            <a:spLocks noGrp="1"/>
          </p:cNvSpPr>
          <p:nvPr>
            <p:ph idx="1"/>
          </p:nvPr>
        </p:nvSpPr>
        <p:spPr/>
        <p:txBody>
          <a:bodyPr>
            <a:normAutofit/>
          </a:bodyPr>
          <a:lstStyle/>
          <a:p>
            <a:r>
              <a:rPr lang="en-IE" b="1" dirty="0"/>
              <a:t>By the end of the presentation, you should be able to:</a:t>
            </a:r>
          </a:p>
          <a:p>
            <a:pPr marL="457200" indent="-457200">
              <a:buFont typeface="+mj-lt"/>
              <a:buAutoNum type="arabicPeriod"/>
            </a:pPr>
            <a:r>
              <a:rPr lang="en-US" dirty="0"/>
              <a:t>Describe the justification of qualitative Sampling Techniques</a:t>
            </a:r>
          </a:p>
          <a:p>
            <a:pPr marL="457200" indent="-457200">
              <a:buFont typeface="+mj-lt"/>
              <a:buAutoNum type="arabicPeriod"/>
            </a:pPr>
            <a:r>
              <a:rPr lang="en-US" dirty="0"/>
              <a:t>Understand different types of Sampling Techniques</a:t>
            </a:r>
            <a:endParaRPr lang="en-IE" dirty="0"/>
          </a:p>
          <a:p>
            <a:pPr marL="457200" indent="-457200">
              <a:buFont typeface="+mj-lt"/>
              <a:buAutoNum type="arabicPeriod"/>
            </a:pPr>
            <a:endParaRPr lang="en-IE" dirty="0"/>
          </a:p>
          <a:p>
            <a:endParaRPr lang="en-IE" dirty="0"/>
          </a:p>
        </p:txBody>
      </p:sp>
    </p:spTree>
    <p:custDataLst>
      <p:tags r:id="rId1"/>
    </p:custDataLst>
    <p:extLst>
      <p:ext uri="{BB962C8B-B14F-4D97-AF65-F5344CB8AC3E}">
        <p14:creationId xmlns:p14="http://schemas.microsoft.com/office/powerpoint/2010/main" val="54705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14. Confirming or Disconfirming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US" dirty="0"/>
              <a:t>Identification of confirming and disconfirming case occurs after some portion of data collection and analysis has already been completed. </a:t>
            </a:r>
          </a:p>
          <a:p>
            <a:endParaRPr lang="en-US" dirty="0"/>
          </a:p>
          <a:p>
            <a:r>
              <a:rPr lang="en-US" dirty="0"/>
              <a:t>This is the process of selecting cases that either: </a:t>
            </a:r>
          </a:p>
          <a:p>
            <a:pPr marL="630936" lvl="1" indent="-457200">
              <a:buFont typeface="+mj-lt"/>
              <a:buAutoNum type="arabicPeriod"/>
            </a:pPr>
            <a:r>
              <a:rPr lang="en-US" dirty="0"/>
              <a:t>Serve as additional examples that lend further support, richness and depth to patterns emerging from data analysis (confirming cases)</a:t>
            </a:r>
          </a:p>
          <a:p>
            <a:pPr marL="630936" lvl="1" indent="-457200">
              <a:buFont typeface="+mj-lt"/>
              <a:buAutoNum type="arabicPeriod"/>
            </a:pPr>
            <a:r>
              <a:rPr lang="en-US" dirty="0"/>
              <a:t>Serve as examples that do not fit emergent patterns and allow the research team to evaluate rival explanations (disconfirming cases).  </a:t>
            </a:r>
          </a:p>
          <a:p>
            <a:r>
              <a:rPr lang="en-US" dirty="0"/>
              <a:t>This can help the research team understand and define the limitations of research findings.</a:t>
            </a:r>
          </a:p>
          <a:p>
            <a:endParaRPr lang="en-IE" dirty="0"/>
          </a:p>
        </p:txBody>
      </p:sp>
    </p:spTree>
    <p:extLst>
      <p:ext uri="{BB962C8B-B14F-4D97-AF65-F5344CB8AC3E}">
        <p14:creationId xmlns:p14="http://schemas.microsoft.com/office/powerpoint/2010/main" val="23930629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128781" cy="1499616"/>
          </a:xfrm>
        </p:spPr>
        <p:txBody>
          <a:bodyPr>
            <a:normAutofit/>
          </a:bodyPr>
          <a:lstStyle/>
          <a:p>
            <a:r>
              <a:rPr lang="en-IE" sz="4500" b="1" dirty="0">
                <a:solidFill>
                  <a:schemeClr val="accent1">
                    <a:lumMod val="75000"/>
                  </a:schemeClr>
                </a:solidFill>
              </a:rPr>
              <a:t>15. Opportunistic or emergent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IE" dirty="0"/>
              <a:t>New opportunities to recruit participants or to gain access to a new site may develop after the fieldwork has begun.</a:t>
            </a:r>
          </a:p>
          <a:p>
            <a:endParaRPr lang="en-IE" dirty="0"/>
          </a:p>
          <a:p>
            <a:r>
              <a:rPr lang="en-IE" dirty="0"/>
              <a:t>For example, a researcher studying heart attacks may, for example, meet a cardiologist while interviewing one of his or her patients. The cardiologist may suggest how the researcher can contact other cardiologists who would be willing to refer clients to the researcher. </a:t>
            </a:r>
          </a:p>
        </p:txBody>
      </p:sp>
    </p:spTree>
    <p:extLst>
      <p:ext uri="{BB962C8B-B14F-4D97-AF65-F5344CB8AC3E}">
        <p14:creationId xmlns:p14="http://schemas.microsoft.com/office/powerpoint/2010/main" val="313404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16. Random Purposeful </a:t>
            </a:r>
            <a:r>
              <a:rPr lang="en-GB" sz="4500" b="1" dirty="0">
                <a:solidFill>
                  <a:schemeClr val="accent1">
                    <a:lumMod val="75000"/>
                  </a:schemeClr>
                </a:solidFill>
              </a:rPr>
              <a:t>sampling </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lstStyle/>
          <a:p>
            <a:r>
              <a:rPr lang="en-US" dirty="0"/>
              <a:t>The process of identifying a population of interest and developing a systematic way of selecting cases that is not based on advanced knowledge of how the outcomes would appear.</a:t>
            </a:r>
          </a:p>
          <a:p>
            <a:r>
              <a:rPr lang="en-US" dirty="0"/>
              <a:t>The purpose is to increase credibility not to foster representativeness.</a:t>
            </a:r>
          </a:p>
          <a:p>
            <a:br>
              <a:rPr lang="en-US" dirty="0"/>
            </a:br>
            <a:endParaRPr lang="en-IE" dirty="0"/>
          </a:p>
        </p:txBody>
      </p:sp>
    </p:spTree>
    <p:extLst>
      <p:ext uri="{BB962C8B-B14F-4D97-AF65-F5344CB8AC3E}">
        <p14:creationId xmlns:p14="http://schemas.microsoft.com/office/powerpoint/2010/main" val="1178141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17. Volunteer Sampling</a:t>
            </a:r>
          </a:p>
        </p:txBody>
      </p:sp>
      <p:sp>
        <p:nvSpPr>
          <p:cNvPr id="3" name="Content Placeholder 2"/>
          <p:cNvSpPr>
            <a:spLocks noGrp="1"/>
          </p:cNvSpPr>
          <p:nvPr>
            <p:ph sz="quarter" idx="1"/>
          </p:nvPr>
        </p:nvSpPr>
        <p:spPr>
          <a:xfrm>
            <a:off x="1024128" y="2084832"/>
            <a:ext cx="9837836" cy="4389119"/>
          </a:xfrm>
        </p:spPr>
        <p:txBody>
          <a:bodyPr>
            <a:normAutofit/>
          </a:bodyPr>
          <a:lstStyle/>
          <a:p>
            <a:r>
              <a:rPr lang="en-IE" dirty="0"/>
              <a:t>Samples are often drawn through advertising, requesting people to volunteer to participate in the study.</a:t>
            </a:r>
          </a:p>
          <a:p>
            <a:endParaRPr lang="en-IE" dirty="0"/>
          </a:p>
          <a:p>
            <a:r>
              <a:rPr lang="en-IE" dirty="0"/>
              <a:t>This can be particularly useful when potential participants are dispersed throughout the community or difficult to contact directly.</a:t>
            </a:r>
          </a:p>
          <a:p>
            <a:endParaRPr lang="en-IE" dirty="0"/>
          </a:p>
          <a:p>
            <a:r>
              <a:rPr lang="en-IE" dirty="0"/>
              <a:t>However, volunteer samples are typically biased in particular ways.</a:t>
            </a:r>
          </a:p>
          <a:p>
            <a:endParaRPr lang="en-IE" dirty="0"/>
          </a:p>
          <a:p>
            <a:r>
              <a:rPr lang="en-IE" dirty="0"/>
              <a:t>For example, a volunteer sample of people living with HIV/AIDS will systematically be biased to exclude people who are denying or ignoring their HIV status.</a:t>
            </a:r>
          </a:p>
        </p:txBody>
      </p:sp>
    </p:spTree>
    <p:extLst>
      <p:ext uri="{BB962C8B-B14F-4D97-AF65-F5344CB8AC3E}">
        <p14:creationId xmlns:p14="http://schemas.microsoft.com/office/powerpoint/2010/main" val="4015192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500" b="1" dirty="0">
                <a:solidFill>
                  <a:schemeClr val="accent1">
                    <a:lumMod val="75000"/>
                  </a:schemeClr>
                </a:solidFill>
              </a:rPr>
              <a:t>Conclusion</a:t>
            </a:r>
            <a:br>
              <a:rPr lang="en-US" sz="4500" b="1" dirty="0">
                <a:solidFill>
                  <a:schemeClr val="accent1">
                    <a:lumMod val="75000"/>
                  </a:schemeClr>
                </a:solidFill>
              </a:rPr>
            </a:br>
            <a:r>
              <a:rPr lang="en-US" sz="4500" b="1" dirty="0">
                <a:solidFill>
                  <a:schemeClr val="accent1">
                    <a:lumMod val="75000"/>
                  </a:schemeClr>
                </a:solidFill>
              </a:rPr>
              <a:t>Flexibility in Qualitative Sampling</a:t>
            </a:r>
          </a:p>
        </p:txBody>
      </p:sp>
      <p:sp>
        <p:nvSpPr>
          <p:cNvPr id="3" name="Content Placeholder 2"/>
          <p:cNvSpPr>
            <a:spLocks noGrp="1"/>
          </p:cNvSpPr>
          <p:nvPr>
            <p:ph idx="1"/>
          </p:nvPr>
        </p:nvSpPr>
        <p:spPr/>
        <p:txBody>
          <a:bodyPr/>
          <a:lstStyle/>
          <a:p>
            <a:r>
              <a:rPr lang="en-US" dirty="0"/>
              <a:t>A flexible research and sampling design is an important feature of qualitative research, particularly when the research being conducted is exploratory in nature. </a:t>
            </a:r>
          </a:p>
          <a:p>
            <a:r>
              <a:rPr lang="en-US" dirty="0"/>
              <a:t>When little is known about a phenomenon or setting, a priori sampling decisions can be difficult.  </a:t>
            </a:r>
          </a:p>
          <a:p>
            <a:r>
              <a:rPr lang="en-US" dirty="0"/>
              <a:t>In such circumstances, creating a research design that is flexible enough to foster reflection and preliminary analysis may be a good idea.</a:t>
            </a:r>
          </a:p>
          <a:p>
            <a:endParaRPr lang="en-US" dirty="0"/>
          </a:p>
        </p:txBody>
      </p:sp>
    </p:spTree>
    <p:extLst>
      <p:ext uri="{BB962C8B-B14F-4D97-AF65-F5344CB8AC3E}">
        <p14:creationId xmlns:p14="http://schemas.microsoft.com/office/powerpoint/2010/main" val="1773967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500" b="1" dirty="0">
                <a:solidFill>
                  <a:schemeClr val="accent1">
                    <a:lumMod val="75000"/>
                  </a:schemeClr>
                </a:solidFill>
              </a:rPr>
              <a:t>Sampling for qualitative research</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IE" dirty="0"/>
              <a:t>The aim of the qualitative research is to understand, from within, the subjective reality of the study participants. </a:t>
            </a:r>
          </a:p>
          <a:p>
            <a:endParaRPr lang="en-IE" dirty="0"/>
          </a:p>
          <a:p>
            <a:r>
              <a:rPr lang="en-IE" dirty="0"/>
              <a:t>This will not be achieved through superficial knowledge about a large, representative sample of individuals. </a:t>
            </a:r>
          </a:p>
          <a:p>
            <a:endParaRPr lang="en-IE" dirty="0"/>
          </a:p>
          <a:p>
            <a:r>
              <a:rPr lang="en-IE" sz="2400" b="1" dirty="0"/>
              <a:t>Rather we want to reach people within the study area who can share their unique slice of reality, so that all slices together illustrate the range of variation within the study area.</a:t>
            </a:r>
          </a:p>
        </p:txBody>
      </p:sp>
    </p:spTree>
    <p:extLst>
      <p:ext uri="{BB962C8B-B14F-4D97-AF65-F5344CB8AC3E}">
        <p14:creationId xmlns:p14="http://schemas.microsoft.com/office/powerpoint/2010/main" val="3350807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48640"/>
            <a:ext cx="9720072" cy="1499616"/>
          </a:xfrm>
        </p:spPr>
        <p:txBody>
          <a:bodyPr>
            <a:normAutofit/>
          </a:bodyPr>
          <a:lstStyle/>
          <a:p>
            <a:r>
              <a:rPr lang="en-IE" sz="4500" b="1" dirty="0">
                <a:solidFill>
                  <a:schemeClr val="accent1">
                    <a:lumMod val="75000"/>
                  </a:schemeClr>
                </a:solidFill>
              </a:rPr>
              <a:t>Saturation</a:t>
            </a:r>
          </a:p>
        </p:txBody>
      </p:sp>
      <p:sp>
        <p:nvSpPr>
          <p:cNvPr id="3" name="Content Placeholder 2"/>
          <p:cNvSpPr>
            <a:spLocks noGrp="1"/>
          </p:cNvSpPr>
          <p:nvPr>
            <p:ph sz="quarter" idx="1"/>
          </p:nvPr>
        </p:nvSpPr>
        <p:spPr/>
        <p:txBody>
          <a:bodyPr>
            <a:normAutofit/>
          </a:bodyPr>
          <a:lstStyle/>
          <a:p>
            <a:r>
              <a:rPr lang="en-IE" sz="2800" dirty="0"/>
              <a:t>The general rule in qualitative research is that you continue to sample until you are not getting any new information or are no longer gaining new insights.</a:t>
            </a:r>
          </a:p>
        </p:txBody>
      </p:sp>
    </p:spTree>
    <p:extLst>
      <p:ext uri="{BB962C8B-B14F-4D97-AF65-F5344CB8AC3E}">
        <p14:creationId xmlns:p14="http://schemas.microsoft.com/office/powerpoint/2010/main" val="2871814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IE" sz="3200" dirty="0"/>
              <a:t>With careful sampling and equally careful collection techniques, a surprisingly small number of interviews, narratives or focus groups can yield the data to answer your research question.</a:t>
            </a:r>
          </a:p>
        </p:txBody>
      </p:sp>
      <p:sp>
        <p:nvSpPr>
          <p:cNvPr id="4" name="Title 1">
            <a:extLst>
              <a:ext uri="{FF2B5EF4-FFF2-40B4-BE49-F238E27FC236}">
                <a16:creationId xmlns:a16="http://schemas.microsoft.com/office/drawing/2014/main" id="{4067AD2D-9F4D-96F7-1A24-95195029C021}"/>
              </a:ext>
            </a:extLst>
          </p:cNvPr>
          <p:cNvSpPr>
            <a:spLocks noGrp="1"/>
          </p:cNvSpPr>
          <p:nvPr>
            <p:ph type="title"/>
          </p:nvPr>
        </p:nvSpPr>
        <p:spPr>
          <a:xfrm>
            <a:off x="1024128" y="548640"/>
            <a:ext cx="9720072" cy="1499616"/>
          </a:xfrm>
        </p:spPr>
        <p:txBody>
          <a:bodyPr>
            <a:normAutofit/>
          </a:bodyPr>
          <a:lstStyle/>
          <a:p>
            <a:r>
              <a:rPr lang="en-IE" sz="4500" b="1" dirty="0">
                <a:solidFill>
                  <a:schemeClr val="accent1">
                    <a:lumMod val="75000"/>
                  </a:schemeClr>
                </a:solidFill>
              </a:rPr>
              <a:t>Saturation </a:t>
            </a:r>
            <a:r>
              <a:rPr lang="en-IE" sz="1600" b="1" dirty="0">
                <a:solidFill>
                  <a:schemeClr val="accent1">
                    <a:lumMod val="75000"/>
                  </a:schemeClr>
                </a:solidFill>
              </a:rPr>
              <a:t>cont’d</a:t>
            </a:r>
          </a:p>
        </p:txBody>
      </p:sp>
    </p:spTree>
    <p:extLst>
      <p:ext uri="{BB962C8B-B14F-4D97-AF65-F5344CB8AC3E}">
        <p14:creationId xmlns:p14="http://schemas.microsoft.com/office/powerpoint/2010/main" val="1806227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514600"/>
            <a:ext cx="7467600" cy="1143000"/>
          </a:xfrm>
        </p:spPr>
        <p:txBody>
          <a:bodyPr>
            <a:normAutofit/>
          </a:bodyPr>
          <a:lstStyle/>
          <a:p>
            <a:r>
              <a:rPr lang="en-GB" sz="4500" b="1" dirty="0">
                <a:solidFill>
                  <a:schemeClr val="accent1">
                    <a:lumMod val="75000"/>
                  </a:schemeClr>
                </a:solidFill>
              </a:rPr>
              <a:t>Types of sampling</a:t>
            </a:r>
            <a:endParaRPr lang="en-IE" sz="4500" b="1" dirty="0">
              <a:solidFill>
                <a:schemeClr val="accent1">
                  <a:lumMod val="75000"/>
                </a:schemeClr>
              </a:solidFill>
            </a:endParaRPr>
          </a:p>
        </p:txBody>
      </p:sp>
    </p:spTree>
    <p:extLst>
      <p:ext uri="{BB962C8B-B14F-4D97-AF65-F5344CB8AC3E}">
        <p14:creationId xmlns:p14="http://schemas.microsoft.com/office/powerpoint/2010/main" val="814078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4500" b="1" dirty="0">
                <a:solidFill>
                  <a:schemeClr val="accent1">
                    <a:lumMod val="75000"/>
                  </a:schemeClr>
                </a:solidFill>
              </a:rPr>
              <a:t>1. Convenience sampling </a:t>
            </a:r>
            <a:br>
              <a:rPr lang="en-IE" sz="4500" b="1" dirty="0">
                <a:solidFill>
                  <a:schemeClr val="accent1">
                    <a:lumMod val="75000"/>
                  </a:schemeClr>
                </a:solidFill>
              </a:rPr>
            </a:br>
            <a:r>
              <a:rPr lang="en-GB" sz="4500" b="1" dirty="0">
                <a:solidFill>
                  <a:schemeClr val="accent1">
                    <a:lumMod val="75000"/>
                  </a:schemeClr>
                </a:solidFill>
              </a:rPr>
              <a:t>(ease of access)</a:t>
            </a:r>
            <a:endParaRPr lang="en-IE" sz="4500" b="1" dirty="0">
              <a:solidFill>
                <a:schemeClr val="accent1">
                  <a:lumMod val="75000"/>
                </a:schemeClr>
              </a:solidFill>
            </a:endParaRPr>
          </a:p>
        </p:txBody>
      </p:sp>
      <p:sp>
        <p:nvSpPr>
          <p:cNvPr id="3" name="Content Placeholder 2"/>
          <p:cNvSpPr>
            <a:spLocks noGrp="1"/>
          </p:cNvSpPr>
          <p:nvPr>
            <p:ph sz="quarter" idx="1"/>
          </p:nvPr>
        </p:nvSpPr>
        <p:spPr>
          <a:xfrm>
            <a:off x="1024128" y="2286000"/>
            <a:ext cx="9990236" cy="4023360"/>
          </a:xfrm>
        </p:spPr>
        <p:txBody>
          <a:bodyPr>
            <a:normAutofit/>
          </a:bodyPr>
          <a:lstStyle/>
          <a:p>
            <a:r>
              <a:rPr lang="en-IE" dirty="0"/>
              <a:t>Convenience sampling defined as individuals believed to be representative of the population from which they are selected, but chosen because they are close at hand and easy to get access to them rather than being randomly selected.</a:t>
            </a:r>
          </a:p>
          <a:p>
            <a:r>
              <a:rPr lang="en-GB" i="1" dirty="0"/>
              <a:t>e.g., when you simply ask any patient in your clinic who is willing to participate.</a:t>
            </a:r>
          </a:p>
          <a:p>
            <a:endParaRPr lang="en-IE" dirty="0"/>
          </a:p>
          <a:p>
            <a:r>
              <a:rPr lang="en-IE" dirty="0"/>
              <a:t>Convenience sampling saves time, money, and effort, but it is the least rigorous technique and may result in poor quality data and lacks intellectual credibility. </a:t>
            </a:r>
          </a:p>
          <a:p>
            <a:endParaRPr lang="en-IE" dirty="0"/>
          </a:p>
          <a:p>
            <a:r>
              <a:rPr lang="en-IE" dirty="0"/>
              <a:t>There is an element of convenience sampling in many qualitative studies, but a more thoughtful approach to selection of a sample is usually justified.</a:t>
            </a:r>
          </a:p>
          <a:p>
            <a:endParaRPr lang="en-IE" dirty="0"/>
          </a:p>
        </p:txBody>
      </p:sp>
    </p:spTree>
    <p:extLst>
      <p:ext uri="{BB962C8B-B14F-4D97-AF65-F5344CB8AC3E}">
        <p14:creationId xmlns:p14="http://schemas.microsoft.com/office/powerpoint/2010/main" val="2364038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2. Theoretical sample</a:t>
            </a:r>
          </a:p>
        </p:txBody>
      </p:sp>
      <p:sp>
        <p:nvSpPr>
          <p:cNvPr id="3" name="Content Placeholder 2"/>
          <p:cNvSpPr>
            <a:spLocks noGrp="1"/>
          </p:cNvSpPr>
          <p:nvPr>
            <p:ph sz="quarter" idx="1"/>
          </p:nvPr>
        </p:nvSpPr>
        <p:spPr/>
        <p:txBody>
          <a:bodyPr>
            <a:normAutofit/>
          </a:bodyPr>
          <a:lstStyle/>
          <a:p>
            <a:pPr algn="just"/>
            <a:endParaRPr lang="en-IE" dirty="0"/>
          </a:p>
          <a:p>
            <a:pPr>
              <a:buNone/>
            </a:pPr>
            <a:r>
              <a:rPr lang="en-IE" dirty="0"/>
              <a:t>	The process of data collection for generating theory whereby the analyst </a:t>
            </a:r>
            <a:r>
              <a:rPr lang="en-IE" i="1" dirty="0"/>
              <a:t>jointly collects, codes, and </a:t>
            </a:r>
            <a:r>
              <a:rPr lang="en-IE" dirty="0"/>
              <a:t>analyzes his data and decides what data to collect next and where to find them, in order to develop the theory as it emerges. </a:t>
            </a:r>
          </a:p>
          <a:p>
            <a:pPr algn="r">
              <a:buNone/>
            </a:pPr>
            <a:r>
              <a:rPr lang="en-IE" dirty="0"/>
              <a:t>(Glaser and Strauss, 1967)</a:t>
            </a:r>
          </a:p>
          <a:p>
            <a:pPr algn="just"/>
            <a:endParaRPr lang="en-US" dirty="0"/>
          </a:p>
          <a:p>
            <a:r>
              <a:rPr lang="en-US" dirty="0"/>
              <a:t>This method is best used when the research focuses on theory and concept development and the research team's goal is to develop theory and concepts that are connect to, grounded in or emergent from real life events and circumstances.</a:t>
            </a:r>
          </a:p>
          <a:p>
            <a:endParaRPr lang="en-US" dirty="0"/>
          </a:p>
          <a:p>
            <a:endParaRPr lang="en-IE" dirty="0"/>
          </a:p>
        </p:txBody>
      </p:sp>
    </p:spTree>
    <p:extLst>
      <p:ext uri="{BB962C8B-B14F-4D97-AF65-F5344CB8AC3E}">
        <p14:creationId xmlns:p14="http://schemas.microsoft.com/office/powerpoint/2010/main" val="3114415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3. Purposive sampling </a:t>
            </a:r>
            <a:br>
              <a:rPr lang="en-IE" sz="4500" b="1" dirty="0">
                <a:solidFill>
                  <a:schemeClr val="accent1">
                    <a:lumMod val="75000"/>
                  </a:schemeClr>
                </a:solidFill>
              </a:rPr>
            </a:br>
            <a:r>
              <a:rPr lang="en-GB" sz="4500" b="1" dirty="0">
                <a:solidFill>
                  <a:schemeClr val="accent1">
                    <a:lumMod val="75000"/>
                  </a:schemeClr>
                </a:solidFill>
              </a:rPr>
              <a:t>(judgemental)</a:t>
            </a:r>
            <a:endParaRPr lang="en-IE" sz="4500" b="1"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GB" sz="3200" dirty="0"/>
              <a:t>The researchers </a:t>
            </a:r>
            <a:r>
              <a:rPr lang="en-US" sz="3200" dirty="0"/>
              <a:t>purposely handpick individuals from the population </a:t>
            </a:r>
            <a:r>
              <a:rPr lang="en-GB" sz="3200" dirty="0"/>
              <a:t>that appears to them to be representative of that population based on the </a:t>
            </a:r>
            <a:r>
              <a:rPr lang="en-US" sz="3200" dirty="0"/>
              <a:t>researcher's knowledge and judgment.</a:t>
            </a:r>
            <a:endParaRPr lang="en-GB" sz="3200" dirty="0"/>
          </a:p>
          <a:p>
            <a:endParaRPr lang="en-GB" sz="3200" dirty="0"/>
          </a:p>
        </p:txBody>
      </p:sp>
    </p:spTree>
    <p:extLst>
      <p:ext uri="{BB962C8B-B14F-4D97-AF65-F5344CB8AC3E}">
        <p14:creationId xmlns:p14="http://schemas.microsoft.com/office/powerpoint/2010/main" val="2393766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41">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335B74"/>
      </a:hlink>
      <a:folHlink>
        <a:srgbClr val="335B74"/>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1828</Words>
  <Application>Microsoft Office PowerPoint</Application>
  <PresentationFormat>Widescreen</PresentationFormat>
  <Paragraphs>115</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 Black</vt:lpstr>
      <vt:lpstr>Calibri</vt:lpstr>
      <vt:lpstr>Tw Cen MT</vt:lpstr>
      <vt:lpstr>Tw Cen MT Condensed</vt:lpstr>
      <vt:lpstr>Wingdings 3</vt:lpstr>
      <vt:lpstr>Integral</vt:lpstr>
      <vt:lpstr>Qualitative  Sampling Techniques</vt:lpstr>
      <vt:lpstr>Learning outcomes</vt:lpstr>
      <vt:lpstr>Sampling for qualitative research</vt:lpstr>
      <vt:lpstr>Saturation</vt:lpstr>
      <vt:lpstr>Saturation cont’d</vt:lpstr>
      <vt:lpstr>Types of sampling</vt:lpstr>
      <vt:lpstr>1. Convenience sampling  (ease of access)</vt:lpstr>
      <vt:lpstr>2. Theoretical sample</vt:lpstr>
      <vt:lpstr>3. Purposive sampling  (judgemental)</vt:lpstr>
      <vt:lpstr>4. Snowball sampling (friend of friend)</vt:lpstr>
      <vt:lpstr>5. Extreme or Deviant Case sampling</vt:lpstr>
      <vt:lpstr>6. Intensity sampling  </vt:lpstr>
      <vt:lpstr>7. Maximum Variation sampling</vt:lpstr>
      <vt:lpstr>8. Homogeneous sampling  </vt:lpstr>
      <vt:lpstr>9. Typical Case sampling  </vt:lpstr>
      <vt:lpstr>10. Stratified Purposeful sampling </vt:lpstr>
      <vt:lpstr>11. Critical Case sampling </vt:lpstr>
      <vt:lpstr>12. key informant sampling </vt:lpstr>
      <vt:lpstr>13. Criterion sampling  </vt:lpstr>
      <vt:lpstr>14. Confirming or Disconfirming sampling </vt:lpstr>
      <vt:lpstr>15. Opportunistic or emergent sampling </vt:lpstr>
      <vt:lpstr>16. Random Purposeful sampling </vt:lpstr>
      <vt:lpstr>17. Volunteer Sampling</vt:lpstr>
      <vt:lpstr>Conclusion Flexibility in Qualitative Sampling</vt:lpstr>
    </vt:vector>
  </TitlesOfParts>
  <Company>GFMER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sampling techniques - Khalifa Elmusharaf</dc:title>
  <dc:creator>Khalifa Elmusharaf</dc:creator>
  <cp:lastModifiedBy>Raqibat Idris</cp:lastModifiedBy>
  <cp:revision>228</cp:revision>
  <dcterms:created xsi:type="dcterms:W3CDTF">2016-04-06T22:37:52Z</dcterms:created>
  <dcterms:modified xsi:type="dcterms:W3CDTF">2024-09-16T21:08:00Z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0911C96D-F4CF-45D8-8EBC-6E49FACC8EEA</vt:lpwstr>
  </property>
  <property fmtid="{D5CDD505-2E9C-101B-9397-08002B2CF9AE}" pid="3" name="ArticulatePath">
    <vt:lpwstr>Presentation MOM</vt:lpwstr>
  </property>
</Properties>
</file>