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8" r:id="rId3"/>
    <p:sldId id="260" r:id="rId4"/>
    <p:sldId id="325" r:id="rId5"/>
    <p:sldId id="352" r:id="rId6"/>
    <p:sldId id="290" r:id="rId7"/>
    <p:sldId id="351" r:id="rId8"/>
    <p:sldId id="336" r:id="rId9"/>
    <p:sldId id="326" r:id="rId10"/>
    <p:sldId id="353" r:id="rId11"/>
    <p:sldId id="355" r:id="rId12"/>
    <p:sldId id="375" r:id="rId13"/>
    <p:sldId id="372" r:id="rId14"/>
    <p:sldId id="356" r:id="rId15"/>
    <p:sldId id="357" r:id="rId16"/>
    <p:sldId id="358" r:id="rId17"/>
    <p:sldId id="359" r:id="rId18"/>
    <p:sldId id="360" r:id="rId19"/>
    <p:sldId id="319" r:id="rId20"/>
    <p:sldId id="348" r:id="rId21"/>
    <p:sldId id="321" r:id="rId22"/>
    <p:sldId id="379" r:id="rId23"/>
    <p:sldId id="349" r:id="rId24"/>
    <p:sldId id="361" r:id="rId25"/>
    <p:sldId id="362" r:id="rId26"/>
    <p:sldId id="363" r:id="rId27"/>
    <p:sldId id="364" r:id="rId28"/>
    <p:sldId id="365" r:id="rId29"/>
    <p:sldId id="366" r:id="rId30"/>
    <p:sldId id="367" r:id="rId31"/>
    <p:sldId id="376" r:id="rId32"/>
    <p:sldId id="377" r:id="rId33"/>
    <p:sldId id="378" r:id="rId34"/>
    <p:sldId id="30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3E89C-2192-7CC7-B78B-BCB9747E4FC8}" name="Nezar Al-Hadaii" initials="NAH" userId="S::Nezar.Al-Hadaii@theglobalfund.org::cabdbaee-419d-47d2-a259-be963c0a0b13" providerId="AD"/>
  <p188:author id="{F38263A4-ACD1-0497-AAA5-01803979A2B5}" name="Raqibat Idris" initials="RI" userId="146d762bbc74e79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8" d="100"/>
          <a:sy n="148" d="100"/>
        </p:scale>
        <p:origin x="712" y="312"/>
      </p:cViewPr>
      <p:guideLst>
        <p:guide orient="horz" pos="2160"/>
        <p:guide pos="3840"/>
      </p:guideLst>
    </p:cSldViewPr>
  </p:slideViewPr>
  <p:notesTextViewPr>
    <p:cViewPr>
      <p:scale>
        <a:sx n="1" d="1"/>
        <a:sy n="1" d="1"/>
      </p:scale>
      <p:origin x="0" y="0"/>
    </p:cViewPr>
  </p:notesTextViewPr>
  <p:sorterViewPr>
    <p:cViewPr>
      <p:scale>
        <a:sx n="100" d="100"/>
        <a:sy n="100" d="100"/>
      </p:scale>
      <p:origin x="0" y="-444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82BAE-D3FF-4709-9DB4-0C32269C3B8B}" type="doc">
      <dgm:prSet loTypeId="urn:microsoft.com/office/officeart/2005/8/layout/process1" loCatId="process" qsTypeId="urn:microsoft.com/office/officeart/2005/8/quickstyle/simple1" qsCatId="simple" csTypeId="urn:microsoft.com/office/officeart/2005/8/colors/accent1_2" csCatId="accent1" phldr="1"/>
      <dgm:spPr/>
    </dgm:pt>
    <dgm:pt modelId="{9A2E4DEC-3E8E-4484-ACB3-A33B4CB81F12}">
      <dgm:prSet phldrT="[Text]" custT="1"/>
      <dgm:spPr>
        <a:solidFill>
          <a:schemeClr val="accent2">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1. Understand the objective of the study</a:t>
          </a:r>
        </a:p>
        <a:p>
          <a:r>
            <a:rPr lang="en-CA" sz="1400" dirty="0">
              <a:solidFill>
                <a:schemeClr val="tx1"/>
              </a:solidFill>
              <a:latin typeface="Cambria" panose="02040503050406030204" pitchFamily="18" charset="0"/>
              <a:ea typeface="Cambria" panose="02040503050406030204" pitchFamily="18" charset="0"/>
            </a:rPr>
            <a:t>The objective of a study has to be measurable, meaning that it can be determined by using statistical analysis.</a:t>
          </a:r>
          <a:endParaRPr lang="en-GB" sz="1400" dirty="0">
            <a:solidFill>
              <a:schemeClr val="tx1"/>
            </a:solidFill>
            <a:latin typeface="Cambria" panose="02040503050406030204" pitchFamily="18" charset="0"/>
            <a:ea typeface="Cambria" panose="02040503050406030204" pitchFamily="18" charset="0"/>
          </a:endParaRPr>
        </a:p>
      </dgm:t>
    </dgm:pt>
    <dgm:pt modelId="{3B9F583D-9322-459A-944A-7B3CE695B9BF}" type="parTrans" cxnId="{617F59B8-43B4-4DC8-ADB9-6CB64CF23356}">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2FE0D90B-D799-4185-9A0C-5FB73A360990}" type="sibTrans" cxnId="{617F59B8-43B4-4DC8-ADB9-6CB64CF23356}">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5A5DBF6A-9F8E-402F-9BD1-C302E7A23DD9}">
      <dgm:prSet phldrT="[Text]" custT="1"/>
      <dgm:spPr>
        <a:solidFill>
          <a:schemeClr val="accent4">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2. Select the appropriate statistical analysis</a:t>
          </a:r>
        </a:p>
        <a:p>
          <a:r>
            <a:rPr lang="en-CA" sz="1400" dirty="0">
              <a:solidFill>
                <a:schemeClr val="tx1"/>
              </a:solidFill>
              <a:latin typeface="Cambria" panose="02040503050406030204" pitchFamily="18" charset="0"/>
              <a:ea typeface="Cambria" panose="02040503050406030204" pitchFamily="18" charset="0"/>
            </a:rPr>
            <a:t>Researchers have to decide the appropriate analysis or statistical test to be used to answer the study objective. The formula that will be used to estimate or calculate the sample size will be the same formula for performing the statistical test that will be used to answer the objective of study.</a:t>
          </a:r>
          <a:endParaRPr lang="en-GB" sz="1400" dirty="0">
            <a:solidFill>
              <a:schemeClr val="tx1"/>
            </a:solidFill>
            <a:latin typeface="Cambria" panose="02040503050406030204" pitchFamily="18" charset="0"/>
            <a:ea typeface="Cambria" panose="02040503050406030204" pitchFamily="18" charset="0"/>
          </a:endParaRPr>
        </a:p>
      </dgm:t>
    </dgm:pt>
    <dgm:pt modelId="{B26F5B7D-FB9D-46BA-8FEB-9B8C8030759F}" type="parTrans" cxnId="{2138B885-BEA6-40AF-9661-5EAEF307265E}">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A6514A7E-9884-411F-83C0-BE93B62FF121}" type="sibTrans" cxnId="{2138B885-BEA6-40AF-9661-5EAEF307265E}">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5BE2227F-102F-474B-92D2-A2E38F96ECB0}">
      <dgm:prSet phldrT="[Text]" custT="1"/>
      <dgm:spPr>
        <a:solidFill>
          <a:schemeClr val="accent5">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3. Calculate or estimate the sample size</a:t>
          </a:r>
        </a:p>
        <a:p>
          <a:r>
            <a:rPr lang="en-CA" sz="1400" dirty="0">
              <a:solidFill>
                <a:schemeClr val="tx1"/>
              </a:solidFill>
              <a:latin typeface="Cambria" panose="02040503050406030204" pitchFamily="18" charset="0"/>
              <a:ea typeface="Cambria" panose="02040503050406030204" pitchFamily="18" charset="0"/>
            </a:rPr>
            <a:t>Estimating or calculating the sample size can be done either by using manual calculation, sample size software, sample size tables from scientific published articles, or by adopting various acceptable rules-of-thumb. </a:t>
          </a:r>
          <a:endParaRPr lang="en-GB" sz="1400" dirty="0">
            <a:solidFill>
              <a:schemeClr val="tx1"/>
            </a:solidFill>
            <a:latin typeface="Cambria" panose="02040503050406030204" pitchFamily="18" charset="0"/>
            <a:ea typeface="Cambria" panose="02040503050406030204" pitchFamily="18" charset="0"/>
          </a:endParaRPr>
        </a:p>
      </dgm:t>
    </dgm:pt>
    <dgm:pt modelId="{D0844AC2-CB2B-4B84-93B5-54E3AA93F441}" type="parTrans" cxnId="{A62BD811-4E77-4B3A-87E0-681F976B0914}">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8437F998-B432-40C6-8B37-8FCA94D023A6}" type="sibTrans" cxnId="{A62BD811-4E77-4B3A-87E0-681F976B0914}">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CCBB1AEA-7C0E-42BA-830B-7876FEE0C2D6}">
      <dgm:prSet custT="1"/>
      <dgm:spPr>
        <a:solidFill>
          <a:schemeClr val="accent6">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4. Provide an additional allowance during subject recruitment to cater for a certain proportion of non-response </a:t>
          </a:r>
        </a:p>
        <a:p>
          <a:r>
            <a:rPr lang="en-CA" sz="1400" dirty="0">
              <a:solidFill>
                <a:schemeClr val="tx1"/>
              </a:solidFill>
              <a:latin typeface="Cambria" panose="02040503050406030204" pitchFamily="18" charset="0"/>
              <a:ea typeface="Cambria" panose="02040503050406030204" pitchFamily="18" charset="0"/>
            </a:rPr>
            <a:t>A minimum required sample size means the minimum number of subjects a study must have after recruitment is completed. Therefore, the researchers must ideally be able to recruit subjects at least beyond the minimum required sample size. </a:t>
          </a:r>
          <a:r>
            <a:rPr lang="en-GB" sz="1400" dirty="0">
              <a:solidFill>
                <a:schemeClr val="tx1"/>
              </a:solidFill>
              <a:latin typeface="Cambria" panose="02040503050406030204" pitchFamily="18" charset="0"/>
              <a:ea typeface="Cambria" panose="02040503050406030204" pitchFamily="18" charset="0"/>
            </a:rPr>
            <a:t>It is advisable to add 20-30% more. If the chance of non response is high then it can be increased up to 40-50%.</a:t>
          </a:r>
        </a:p>
      </dgm:t>
    </dgm:pt>
    <dgm:pt modelId="{37E679CB-5F28-431C-93CE-19A37F6C6DCD}" type="parTrans" cxnId="{B08BF915-AEC8-4E2B-907F-B21138560FBB}">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A091FBCD-5AB1-4FAE-8FD1-941C44C9C482}" type="sibTrans" cxnId="{B08BF915-AEC8-4E2B-907F-B21138560FBB}">
      <dgm:prSet custT="1"/>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F5ADBFEC-CAE1-4483-9BDA-26B1CADA2DEB}">
      <dgm:prSet custT="1"/>
      <dgm:spPr>
        <a:solidFill>
          <a:schemeClr val="accent3">
            <a:lumMod val="20000"/>
            <a:lumOff val="80000"/>
          </a:schemeClr>
        </a:solidFill>
      </dgm:spPr>
      <dgm:t>
        <a:bodyPr/>
        <a:lstStyle/>
        <a:p>
          <a:r>
            <a:rPr lang="en-CA" sz="1400" b="1" dirty="0">
              <a:solidFill>
                <a:schemeClr val="tx1"/>
              </a:solidFill>
              <a:latin typeface="Cambria" panose="02040503050406030204" pitchFamily="18" charset="0"/>
              <a:ea typeface="Cambria" panose="02040503050406030204" pitchFamily="18" charset="0"/>
            </a:rPr>
            <a:t>5. Write a sample size statement by outlining steps from 1 to 4</a:t>
          </a:r>
        </a:p>
        <a:p>
          <a:r>
            <a:rPr lang="en-CA" sz="1400" dirty="0">
              <a:solidFill>
                <a:schemeClr val="tx1"/>
              </a:solidFill>
              <a:latin typeface="Cambria" panose="02040503050406030204" pitchFamily="18" charset="0"/>
              <a:ea typeface="Cambria" panose="02040503050406030204" pitchFamily="18" charset="0"/>
            </a:rPr>
            <a:t>The sample size statement  is usually included in the protocol or manuscript. There are various styles to write the statement. </a:t>
          </a:r>
          <a:endParaRPr lang="en-GB" sz="1400" dirty="0">
            <a:solidFill>
              <a:schemeClr val="tx1"/>
            </a:solidFill>
            <a:latin typeface="Cambria" panose="02040503050406030204" pitchFamily="18" charset="0"/>
            <a:ea typeface="Cambria" panose="02040503050406030204" pitchFamily="18" charset="0"/>
          </a:endParaRPr>
        </a:p>
      </dgm:t>
    </dgm:pt>
    <dgm:pt modelId="{9876F916-DA14-4097-B4F4-999E1B078F1D}" type="parTrans" cxnId="{31B6F202-5600-4168-8BEF-3BE819A605E7}">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36A2BDB9-0A43-45DA-9239-C73BB80CA93C}" type="sibTrans" cxnId="{31B6F202-5600-4168-8BEF-3BE819A605E7}">
      <dgm:prSet/>
      <dgm:spPr/>
      <dgm:t>
        <a:bodyPr/>
        <a:lstStyle/>
        <a:p>
          <a:endParaRPr lang="en-GB" sz="1400">
            <a:solidFill>
              <a:schemeClr val="tx1"/>
            </a:solidFill>
            <a:latin typeface="Cambria" panose="02040503050406030204" pitchFamily="18" charset="0"/>
            <a:ea typeface="Cambria" panose="02040503050406030204" pitchFamily="18" charset="0"/>
          </a:endParaRPr>
        </a:p>
      </dgm:t>
    </dgm:pt>
    <dgm:pt modelId="{93C8BBBE-713F-49D9-8A13-40D5303CA454}" type="pres">
      <dgm:prSet presAssocID="{F8782BAE-D3FF-4709-9DB4-0C32269C3B8B}" presName="Name0" presStyleCnt="0">
        <dgm:presLayoutVars>
          <dgm:dir/>
          <dgm:resizeHandles val="exact"/>
        </dgm:presLayoutVars>
      </dgm:prSet>
      <dgm:spPr/>
    </dgm:pt>
    <dgm:pt modelId="{957558E3-A0C6-4785-A7C5-CD4F1D1358A5}" type="pres">
      <dgm:prSet presAssocID="{9A2E4DEC-3E8E-4484-ACB3-A33B4CB81F12}" presName="node" presStyleLbl="node1" presStyleIdx="0" presStyleCnt="5">
        <dgm:presLayoutVars>
          <dgm:bulletEnabled val="1"/>
        </dgm:presLayoutVars>
      </dgm:prSet>
      <dgm:spPr/>
    </dgm:pt>
    <dgm:pt modelId="{2AA46847-7FDD-44F5-A148-EBAD17E0E65A}" type="pres">
      <dgm:prSet presAssocID="{2FE0D90B-D799-4185-9A0C-5FB73A360990}" presName="sibTrans" presStyleLbl="sibTrans2D1" presStyleIdx="0" presStyleCnt="4"/>
      <dgm:spPr/>
    </dgm:pt>
    <dgm:pt modelId="{A2088B5B-8065-421A-93D1-22D5DFAA5ACE}" type="pres">
      <dgm:prSet presAssocID="{2FE0D90B-D799-4185-9A0C-5FB73A360990}" presName="connectorText" presStyleLbl="sibTrans2D1" presStyleIdx="0" presStyleCnt="4"/>
      <dgm:spPr/>
    </dgm:pt>
    <dgm:pt modelId="{51E75A18-07AE-4434-9687-32053514798A}" type="pres">
      <dgm:prSet presAssocID="{5A5DBF6A-9F8E-402F-9BD1-C302E7A23DD9}" presName="node" presStyleLbl="node1" presStyleIdx="1" presStyleCnt="5" custScaleX="133077" custLinFactNeighborY="-337">
        <dgm:presLayoutVars>
          <dgm:bulletEnabled val="1"/>
        </dgm:presLayoutVars>
      </dgm:prSet>
      <dgm:spPr/>
    </dgm:pt>
    <dgm:pt modelId="{9458AE3C-836A-4242-A36F-F4EA9E83AA02}" type="pres">
      <dgm:prSet presAssocID="{A6514A7E-9884-411F-83C0-BE93B62FF121}" presName="sibTrans" presStyleLbl="sibTrans2D1" presStyleIdx="1" presStyleCnt="4"/>
      <dgm:spPr/>
    </dgm:pt>
    <dgm:pt modelId="{066A2401-039A-4921-A665-B21E9EF0377E}" type="pres">
      <dgm:prSet presAssocID="{A6514A7E-9884-411F-83C0-BE93B62FF121}" presName="connectorText" presStyleLbl="sibTrans2D1" presStyleIdx="1" presStyleCnt="4"/>
      <dgm:spPr/>
    </dgm:pt>
    <dgm:pt modelId="{70695182-F04B-4480-8E4F-958FB8B1F65D}" type="pres">
      <dgm:prSet presAssocID="{5BE2227F-102F-474B-92D2-A2E38F96ECB0}" presName="node" presStyleLbl="node1" presStyleIdx="2" presStyleCnt="5" custLinFactNeighborY="-337">
        <dgm:presLayoutVars>
          <dgm:bulletEnabled val="1"/>
        </dgm:presLayoutVars>
      </dgm:prSet>
      <dgm:spPr/>
    </dgm:pt>
    <dgm:pt modelId="{692F2984-4A32-4837-A6A1-3534FA9FED53}" type="pres">
      <dgm:prSet presAssocID="{8437F998-B432-40C6-8B37-8FCA94D023A6}" presName="sibTrans" presStyleLbl="sibTrans2D1" presStyleIdx="2" presStyleCnt="4"/>
      <dgm:spPr/>
    </dgm:pt>
    <dgm:pt modelId="{460B003C-D12B-4241-86BA-5ACEAA031486}" type="pres">
      <dgm:prSet presAssocID="{8437F998-B432-40C6-8B37-8FCA94D023A6}" presName="connectorText" presStyleLbl="sibTrans2D1" presStyleIdx="2" presStyleCnt="4"/>
      <dgm:spPr/>
    </dgm:pt>
    <dgm:pt modelId="{22EF953C-F546-4DEF-A95F-7663D81A1CDE}" type="pres">
      <dgm:prSet presAssocID="{CCBB1AEA-7C0E-42BA-830B-7876FEE0C2D6}" presName="node" presStyleLbl="node1" presStyleIdx="3" presStyleCnt="5" custScaleX="173912" custLinFactNeighborX="4281" custLinFactNeighborY="420">
        <dgm:presLayoutVars>
          <dgm:bulletEnabled val="1"/>
        </dgm:presLayoutVars>
      </dgm:prSet>
      <dgm:spPr/>
    </dgm:pt>
    <dgm:pt modelId="{53F1F3FC-1E52-47BF-9AEC-4FEAA49379DB}" type="pres">
      <dgm:prSet presAssocID="{A091FBCD-5AB1-4FAE-8FD1-941C44C9C482}" presName="sibTrans" presStyleLbl="sibTrans2D1" presStyleIdx="3" presStyleCnt="4"/>
      <dgm:spPr/>
    </dgm:pt>
    <dgm:pt modelId="{D603B81E-D568-415D-8681-1BFE81900AD8}" type="pres">
      <dgm:prSet presAssocID="{A091FBCD-5AB1-4FAE-8FD1-941C44C9C482}" presName="connectorText" presStyleLbl="sibTrans2D1" presStyleIdx="3" presStyleCnt="4"/>
      <dgm:spPr/>
    </dgm:pt>
    <dgm:pt modelId="{CF6319D9-DC13-487E-BEC7-9D65C26C8C37}" type="pres">
      <dgm:prSet presAssocID="{F5ADBFEC-CAE1-4483-9BDA-26B1CADA2DEB}" presName="node" presStyleLbl="node1" presStyleIdx="4" presStyleCnt="5">
        <dgm:presLayoutVars>
          <dgm:bulletEnabled val="1"/>
        </dgm:presLayoutVars>
      </dgm:prSet>
      <dgm:spPr/>
    </dgm:pt>
  </dgm:ptLst>
  <dgm:cxnLst>
    <dgm:cxn modelId="{31B6F202-5600-4168-8BEF-3BE819A605E7}" srcId="{F8782BAE-D3FF-4709-9DB4-0C32269C3B8B}" destId="{F5ADBFEC-CAE1-4483-9BDA-26B1CADA2DEB}" srcOrd="4" destOrd="0" parTransId="{9876F916-DA14-4097-B4F4-999E1B078F1D}" sibTransId="{36A2BDB9-0A43-45DA-9239-C73BB80CA93C}"/>
    <dgm:cxn modelId="{2F233509-221E-47DD-8565-02EA836FA4DF}" type="presOf" srcId="{9A2E4DEC-3E8E-4484-ACB3-A33B4CB81F12}" destId="{957558E3-A0C6-4785-A7C5-CD4F1D1358A5}" srcOrd="0" destOrd="0" presId="urn:microsoft.com/office/officeart/2005/8/layout/process1"/>
    <dgm:cxn modelId="{A62BD811-4E77-4B3A-87E0-681F976B0914}" srcId="{F8782BAE-D3FF-4709-9DB4-0C32269C3B8B}" destId="{5BE2227F-102F-474B-92D2-A2E38F96ECB0}" srcOrd="2" destOrd="0" parTransId="{D0844AC2-CB2B-4B84-93B5-54E3AA93F441}" sibTransId="{8437F998-B432-40C6-8B37-8FCA94D023A6}"/>
    <dgm:cxn modelId="{B08BF915-AEC8-4E2B-907F-B21138560FBB}" srcId="{F8782BAE-D3FF-4709-9DB4-0C32269C3B8B}" destId="{CCBB1AEA-7C0E-42BA-830B-7876FEE0C2D6}" srcOrd="3" destOrd="0" parTransId="{37E679CB-5F28-431C-93CE-19A37F6C6DCD}" sibTransId="{A091FBCD-5AB1-4FAE-8FD1-941C44C9C482}"/>
    <dgm:cxn modelId="{24565321-5A82-4EDC-8503-A87D13B2CC3A}" type="presOf" srcId="{A091FBCD-5AB1-4FAE-8FD1-941C44C9C482}" destId="{53F1F3FC-1E52-47BF-9AEC-4FEAA49379DB}" srcOrd="0" destOrd="0" presId="urn:microsoft.com/office/officeart/2005/8/layout/process1"/>
    <dgm:cxn modelId="{B2E6EF2C-F535-41DA-8707-9FD7B9D65BC4}" type="presOf" srcId="{CCBB1AEA-7C0E-42BA-830B-7876FEE0C2D6}" destId="{22EF953C-F546-4DEF-A95F-7663D81A1CDE}" srcOrd="0" destOrd="0" presId="urn:microsoft.com/office/officeart/2005/8/layout/process1"/>
    <dgm:cxn modelId="{C0157E2D-0DE4-467F-BD6C-A26CCDAC4AC5}" type="presOf" srcId="{A6514A7E-9884-411F-83C0-BE93B62FF121}" destId="{9458AE3C-836A-4242-A36F-F4EA9E83AA02}" srcOrd="0" destOrd="0" presId="urn:microsoft.com/office/officeart/2005/8/layout/process1"/>
    <dgm:cxn modelId="{671EE22E-C05A-4BCC-93F3-BC3E2B2DC620}" type="presOf" srcId="{A091FBCD-5AB1-4FAE-8FD1-941C44C9C482}" destId="{D603B81E-D568-415D-8681-1BFE81900AD8}" srcOrd="1" destOrd="0" presId="urn:microsoft.com/office/officeart/2005/8/layout/process1"/>
    <dgm:cxn modelId="{3A316660-77A5-4E10-B6B9-60DABAEA4421}" type="presOf" srcId="{A6514A7E-9884-411F-83C0-BE93B62FF121}" destId="{066A2401-039A-4921-A665-B21E9EF0377E}" srcOrd="1" destOrd="0" presId="urn:microsoft.com/office/officeart/2005/8/layout/process1"/>
    <dgm:cxn modelId="{910CBC7D-8B6D-43F5-9A21-3171F9CBB857}" type="presOf" srcId="{2FE0D90B-D799-4185-9A0C-5FB73A360990}" destId="{A2088B5B-8065-421A-93D1-22D5DFAA5ACE}" srcOrd="1" destOrd="0" presId="urn:microsoft.com/office/officeart/2005/8/layout/process1"/>
    <dgm:cxn modelId="{CF89D17E-6A0A-4F1D-AE9D-74AAB64C4278}" type="presOf" srcId="{F5ADBFEC-CAE1-4483-9BDA-26B1CADA2DEB}" destId="{CF6319D9-DC13-487E-BEC7-9D65C26C8C37}" srcOrd="0" destOrd="0" presId="urn:microsoft.com/office/officeart/2005/8/layout/process1"/>
    <dgm:cxn modelId="{2138B885-BEA6-40AF-9661-5EAEF307265E}" srcId="{F8782BAE-D3FF-4709-9DB4-0C32269C3B8B}" destId="{5A5DBF6A-9F8E-402F-9BD1-C302E7A23DD9}" srcOrd="1" destOrd="0" parTransId="{B26F5B7D-FB9D-46BA-8FEB-9B8C8030759F}" sibTransId="{A6514A7E-9884-411F-83C0-BE93B62FF121}"/>
    <dgm:cxn modelId="{7AD15392-A439-4D22-81D6-9EE85C768C00}" type="presOf" srcId="{5BE2227F-102F-474B-92D2-A2E38F96ECB0}" destId="{70695182-F04B-4480-8E4F-958FB8B1F65D}" srcOrd="0" destOrd="0" presId="urn:microsoft.com/office/officeart/2005/8/layout/process1"/>
    <dgm:cxn modelId="{5B5B03A5-F88E-48BC-B4E5-2026E0C611CA}" type="presOf" srcId="{5A5DBF6A-9F8E-402F-9BD1-C302E7A23DD9}" destId="{51E75A18-07AE-4434-9687-32053514798A}" srcOrd="0" destOrd="0" presId="urn:microsoft.com/office/officeart/2005/8/layout/process1"/>
    <dgm:cxn modelId="{701EC1B6-F699-44E9-A0D9-4E6AF9161A27}" type="presOf" srcId="{F8782BAE-D3FF-4709-9DB4-0C32269C3B8B}" destId="{93C8BBBE-713F-49D9-8A13-40D5303CA454}" srcOrd="0" destOrd="0" presId="urn:microsoft.com/office/officeart/2005/8/layout/process1"/>
    <dgm:cxn modelId="{617F59B8-43B4-4DC8-ADB9-6CB64CF23356}" srcId="{F8782BAE-D3FF-4709-9DB4-0C32269C3B8B}" destId="{9A2E4DEC-3E8E-4484-ACB3-A33B4CB81F12}" srcOrd="0" destOrd="0" parTransId="{3B9F583D-9322-459A-944A-7B3CE695B9BF}" sibTransId="{2FE0D90B-D799-4185-9A0C-5FB73A360990}"/>
    <dgm:cxn modelId="{EE7D62D5-705C-4FEA-BDCF-4CEF8643F740}" type="presOf" srcId="{8437F998-B432-40C6-8B37-8FCA94D023A6}" destId="{460B003C-D12B-4241-86BA-5ACEAA031486}" srcOrd="1" destOrd="0" presId="urn:microsoft.com/office/officeart/2005/8/layout/process1"/>
    <dgm:cxn modelId="{16F821D8-BED2-4278-811E-77FF7D36124C}" type="presOf" srcId="{8437F998-B432-40C6-8B37-8FCA94D023A6}" destId="{692F2984-4A32-4837-A6A1-3534FA9FED53}" srcOrd="0" destOrd="0" presId="urn:microsoft.com/office/officeart/2005/8/layout/process1"/>
    <dgm:cxn modelId="{4AA1A2F0-5F27-40E4-9992-30DFDE9D0648}" type="presOf" srcId="{2FE0D90B-D799-4185-9A0C-5FB73A360990}" destId="{2AA46847-7FDD-44F5-A148-EBAD17E0E65A}" srcOrd="0" destOrd="0" presId="urn:microsoft.com/office/officeart/2005/8/layout/process1"/>
    <dgm:cxn modelId="{B83B825F-FFC5-4680-8D52-A991759D13DE}" type="presParOf" srcId="{93C8BBBE-713F-49D9-8A13-40D5303CA454}" destId="{957558E3-A0C6-4785-A7C5-CD4F1D1358A5}" srcOrd="0" destOrd="0" presId="urn:microsoft.com/office/officeart/2005/8/layout/process1"/>
    <dgm:cxn modelId="{4677CA51-DA1C-4AAD-9259-7CA9DC40EA6A}" type="presParOf" srcId="{93C8BBBE-713F-49D9-8A13-40D5303CA454}" destId="{2AA46847-7FDD-44F5-A148-EBAD17E0E65A}" srcOrd="1" destOrd="0" presId="urn:microsoft.com/office/officeart/2005/8/layout/process1"/>
    <dgm:cxn modelId="{4F06C5A3-95D5-4D6B-AA82-9620BCF7E4B8}" type="presParOf" srcId="{2AA46847-7FDD-44F5-A148-EBAD17E0E65A}" destId="{A2088B5B-8065-421A-93D1-22D5DFAA5ACE}" srcOrd="0" destOrd="0" presId="urn:microsoft.com/office/officeart/2005/8/layout/process1"/>
    <dgm:cxn modelId="{6A120EEE-CE21-4CED-9E22-B4793C11AB23}" type="presParOf" srcId="{93C8BBBE-713F-49D9-8A13-40D5303CA454}" destId="{51E75A18-07AE-4434-9687-32053514798A}" srcOrd="2" destOrd="0" presId="urn:microsoft.com/office/officeart/2005/8/layout/process1"/>
    <dgm:cxn modelId="{195E921E-37A6-402E-AB18-FE62F09F0282}" type="presParOf" srcId="{93C8BBBE-713F-49D9-8A13-40D5303CA454}" destId="{9458AE3C-836A-4242-A36F-F4EA9E83AA02}" srcOrd="3" destOrd="0" presId="urn:microsoft.com/office/officeart/2005/8/layout/process1"/>
    <dgm:cxn modelId="{2F44F7F4-7D70-40FD-A8F1-4B4561C32B85}" type="presParOf" srcId="{9458AE3C-836A-4242-A36F-F4EA9E83AA02}" destId="{066A2401-039A-4921-A665-B21E9EF0377E}" srcOrd="0" destOrd="0" presId="urn:microsoft.com/office/officeart/2005/8/layout/process1"/>
    <dgm:cxn modelId="{4DE01B5E-D988-4D6E-BB23-0B0936CE2A1C}" type="presParOf" srcId="{93C8BBBE-713F-49D9-8A13-40D5303CA454}" destId="{70695182-F04B-4480-8E4F-958FB8B1F65D}" srcOrd="4" destOrd="0" presId="urn:microsoft.com/office/officeart/2005/8/layout/process1"/>
    <dgm:cxn modelId="{084B2879-2CD2-4E09-BAD7-9E32A3865A07}" type="presParOf" srcId="{93C8BBBE-713F-49D9-8A13-40D5303CA454}" destId="{692F2984-4A32-4837-A6A1-3534FA9FED53}" srcOrd="5" destOrd="0" presId="urn:microsoft.com/office/officeart/2005/8/layout/process1"/>
    <dgm:cxn modelId="{3247CE42-F0EB-4D4B-90A0-9F28D957C80D}" type="presParOf" srcId="{692F2984-4A32-4837-A6A1-3534FA9FED53}" destId="{460B003C-D12B-4241-86BA-5ACEAA031486}" srcOrd="0" destOrd="0" presId="urn:microsoft.com/office/officeart/2005/8/layout/process1"/>
    <dgm:cxn modelId="{9E65AF3B-B511-42C2-B70B-7EEBA63C72E5}" type="presParOf" srcId="{93C8BBBE-713F-49D9-8A13-40D5303CA454}" destId="{22EF953C-F546-4DEF-A95F-7663D81A1CDE}" srcOrd="6" destOrd="0" presId="urn:microsoft.com/office/officeart/2005/8/layout/process1"/>
    <dgm:cxn modelId="{E7AC3298-9C81-4A7E-868C-9454B0CC29BE}" type="presParOf" srcId="{93C8BBBE-713F-49D9-8A13-40D5303CA454}" destId="{53F1F3FC-1E52-47BF-9AEC-4FEAA49379DB}" srcOrd="7" destOrd="0" presId="urn:microsoft.com/office/officeart/2005/8/layout/process1"/>
    <dgm:cxn modelId="{BE8ECAED-DFE2-495C-A1CB-D74BE137940B}" type="presParOf" srcId="{53F1F3FC-1E52-47BF-9AEC-4FEAA49379DB}" destId="{D603B81E-D568-415D-8681-1BFE81900AD8}" srcOrd="0" destOrd="0" presId="urn:microsoft.com/office/officeart/2005/8/layout/process1"/>
    <dgm:cxn modelId="{5475494E-44E5-43FC-8050-645645E7015B}" type="presParOf" srcId="{93C8BBBE-713F-49D9-8A13-40D5303CA454}" destId="{CF6319D9-DC13-487E-BEC7-9D65C26C8C3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558E3-A0C6-4785-A7C5-CD4F1D1358A5}">
      <dsp:nvSpPr>
        <dsp:cNvPr id="0" name=""/>
        <dsp:cNvSpPr/>
      </dsp:nvSpPr>
      <dsp:spPr>
        <a:xfrm>
          <a:off x="5492" y="0"/>
          <a:ext cx="1369591" cy="4351338"/>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1. Understand the objective of the study</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The objective of a study has to be measurable, meaning that it can be determined by using statistical analysis.</a:t>
          </a:r>
          <a:endParaRPr lang="en-GB" sz="1400" kern="1200" dirty="0">
            <a:solidFill>
              <a:schemeClr val="tx1"/>
            </a:solidFill>
            <a:latin typeface="Cambria" panose="02040503050406030204" pitchFamily="18" charset="0"/>
            <a:ea typeface="Cambria" panose="02040503050406030204" pitchFamily="18" charset="0"/>
          </a:endParaRPr>
        </a:p>
      </dsp:txBody>
      <dsp:txXfrm>
        <a:off x="45606" y="40114"/>
        <a:ext cx="1289363" cy="4271110"/>
      </dsp:txXfrm>
    </dsp:sp>
    <dsp:sp modelId="{2AA46847-7FDD-44F5-A148-EBAD17E0E65A}">
      <dsp:nvSpPr>
        <dsp:cNvPr id="0" name=""/>
        <dsp:cNvSpPr/>
      </dsp:nvSpPr>
      <dsp:spPr>
        <a:xfrm>
          <a:off x="1512042" y="2005839"/>
          <a:ext cx="29035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1512042" y="2073771"/>
        <a:ext cx="203247" cy="203794"/>
      </dsp:txXfrm>
    </dsp:sp>
    <dsp:sp modelId="{51E75A18-07AE-4434-9687-32053514798A}">
      <dsp:nvSpPr>
        <dsp:cNvPr id="0" name=""/>
        <dsp:cNvSpPr/>
      </dsp:nvSpPr>
      <dsp:spPr>
        <a:xfrm>
          <a:off x="1922920" y="0"/>
          <a:ext cx="1822611" cy="4351338"/>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2. Select the appropriate statistical analysis</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Researchers have to decide the appropriate analysis or statistical test to be used to answer the study objective. The formula that will be used to estimate or calculate the sample size will be the same formula for performing the statistical test that will be used to answer the objective of study.</a:t>
          </a:r>
          <a:endParaRPr lang="en-GB" sz="1400" kern="1200" dirty="0">
            <a:solidFill>
              <a:schemeClr val="tx1"/>
            </a:solidFill>
            <a:latin typeface="Cambria" panose="02040503050406030204" pitchFamily="18" charset="0"/>
            <a:ea typeface="Cambria" panose="02040503050406030204" pitchFamily="18" charset="0"/>
          </a:endParaRPr>
        </a:p>
      </dsp:txBody>
      <dsp:txXfrm>
        <a:off x="1976302" y="53382"/>
        <a:ext cx="1715847" cy="4244574"/>
      </dsp:txXfrm>
    </dsp:sp>
    <dsp:sp modelId="{9458AE3C-836A-4242-A36F-F4EA9E83AA02}">
      <dsp:nvSpPr>
        <dsp:cNvPr id="0" name=""/>
        <dsp:cNvSpPr/>
      </dsp:nvSpPr>
      <dsp:spPr>
        <a:xfrm>
          <a:off x="3882490" y="2005839"/>
          <a:ext cx="29035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3882490" y="2073771"/>
        <a:ext cx="203247" cy="203794"/>
      </dsp:txXfrm>
    </dsp:sp>
    <dsp:sp modelId="{70695182-F04B-4480-8E4F-958FB8B1F65D}">
      <dsp:nvSpPr>
        <dsp:cNvPr id="0" name=""/>
        <dsp:cNvSpPr/>
      </dsp:nvSpPr>
      <dsp:spPr>
        <a:xfrm>
          <a:off x="4293367" y="0"/>
          <a:ext cx="1369591" cy="4351338"/>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3. Calculate or estimate the sample size</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Estimating or calculating the sample size can be done either by using manual calculation, sample size software, sample size tables from scientific published articles, or by adopting various acceptable rules-of-thumb. </a:t>
          </a:r>
          <a:endParaRPr lang="en-GB" sz="1400" kern="1200" dirty="0">
            <a:solidFill>
              <a:schemeClr val="tx1"/>
            </a:solidFill>
            <a:latin typeface="Cambria" panose="02040503050406030204" pitchFamily="18" charset="0"/>
            <a:ea typeface="Cambria" panose="02040503050406030204" pitchFamily="18" charset="0"/>
          </a:endParaRPr>
        </a:p>
      </dsp:txBody>
      <dsp:txXfrm>
        <a:off x="4333481" y="40114"/>
        <a:ext cx="1289363" cy="4271110"/>
      </dsp:txXfrm>
    </dsp:sp>
    <dsp:sp modelId="{692F2984-4A32-4837-A6A1-3534FA9FED53}">
      <dsp:nvSpPr>
        <dsp:cNvPr id="0" name=""/>
        <dsp:cNvSpPr/>
      </dsp:nvSpPr>
      <dsp:spPr>
        <a:xfrm>
          <a:off x="5805781" y="2005839"/>
          <a:ext cx="30278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5805781" y="2073771"/>
        <a:ext cx="211948" cy="203794"/>
      </dsp:txXfrm>
    </dsp:sp>
    <dsp:sp modelId="{22EF953C-F546-4DEF-A95F-7663D81A1CDE}">
      <dsp:nvSpPr>
        <dsp:cNvPr id="0" name=""/>
        <dsp:cNvSpPr/>
      </dsp:nvSpPr>
      <dsp:spPr>
        <a:xfrm>
          <a:off x="6234248" y="0"/>
          <a:ext cx="2381883" cy="4351338"/>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4. Provide an additional allowance during subject recruitment to cater for a certain proportion of non-response </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A minimum required sample size means the minimum number of subjects a study must have after recruitment is completed. Therefore, the researchers must ideally be able to recruit subjects at least beyond the minimum required sample size. </a:t>
          </a:r>
          <a:r>
            <a:rPr lang="en-GB" sz="1400" kern="1200" dirty="0">
              <a:solidFill>
                <a:schemeClr val="tx1"/>
              </a:solidFill>
              <a:latin typeface="Cambria" panose="02040503050406030204" pitchFamily="18" charset="0"/>
              <a:ea typeface="Cambria" panose="02040503050406030204" pitchFamily="18" charset="0"/>
            </a:rPr>
            <a:t>It is advisable to add 20-30% more. If the chance of non response is high then it can be increased up to 40-50%.</a:t>
          </a:r>
        </a:p>
      </dsp:txBody>
      <dsp:txXfrm>
        <a:off x="6304011" y="69763"/>
        <a:ext cx="2242357" cy="4211812"/>
      </dsp:txXfrm>
    </dsp:sp>
    <dsp:sp modelId="{53F1F3FC-1E52-47BF-9AEC-4FEAA49379DB}">
      <dsp:nvSpPr>
        <dsp:cNvPr id="0" name=""/>
        <dsp:cNvSpPr/>
      </dsp:nvSpPr>
      <dsp:spPr>
        <a:xfrm>
          <a:off x="8747228" y="2005839"/>
          <a:ext cx="277923" cy="3396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solidFill>
              <a:schemeClr val="tx1"/>
            </a:solidFill>
            <a:latin typeface="Cambria" panose="02040503050406030204" pitchFamily="18" charset="0"/>
            <a:ea typeface="Cambria" panose="02040503050406030204" pitchFamily="18" charset="0"/>
          </a:endParaRPr>
        </a:p>
      </dsp:txBody>
      <dsp:txXfrm>
        <a:off x="8747228" y="2073771"/>
        <a:ext cx="194546" cy="203794"/>
      </dsp:txXfrm>
    </dsp:sp>
    <dsp:sp modelId="{CF6319D9-DC13-487E-BEC7-9D65C26C8C37}">
      <dsp:nvSpPr>
        <dsp:cNvPr id="0" name=""/>
        <dsp:cNvSpPr/>
      </dsp:nvSpPr>
      <dsp:spPr>
        <a:xfrm>
          <a:off x="9140516" y="0"/>
          <a:ext cx="1369591" cy="4351338"/>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b="1" kern="1200" dirty="0">
              <a:solidFill>
                <a:schemeClr val="tx1"/>
              </a:solidFill>
              <a:latin typeface="Cambria" panose="02040503050406030204" pitchFamily="18" charset="0"/>
              <a:ea typeface="Cambria" panose="02040503050406030204" pitchFamily="18" charset="0"/>
            </a:rPr>
            <a:t>5. Write a sample size statement by outlining steps from 1 to 4</a:t>
          </a:r>
        </a:p>
        <a:p>
          <a:pPr marL="0" lvl="0" indent="0" algn="ctr" defTabSz="622300">
            <a:lnSpc>
              <a:spcPct val="90000"/>
            </a:lnSpc>
            <a:spcBef>
              <a:spcPct val="0"/>
            </a:spcBef>
            <a:spcAft>
              <a:spcPct val="35000"/>
            </a:spcAft>
            <a:buNone/>
          </a:pPr>
          <a:r>
            <a:rPr lang="en-CA" sz="1400" kern="1200" dirty="0">
              <a:solidFill>
                <a:schemeClr val="tx1"/>
              </a:solidFill>
              <a:latin typeface="Cambria" panose="02040503050406030204" pitchFamily="18" charset="0"/>
              <a:ea typeface="Cambria" panose="02040503050406030204" pitchFamily="18" charset="0"/>
            </a:rPr>
            <a:t>The sample size statement  is usually included in the protocol or manuscript. There are various styles to write the statement. </a:t>
          </a:r>
          <a:endParaRPr lang="en-GB" sz="1400" kern="1200" dirty="0">
            <a:solidFill>
              <a:schemeClr val="tx1"/>
            </a:solidFill>
            <a:latin typeface="Cambria" panose="02040503050406030204" pitchFamily="18" charset="0"/>
            <a:ea typeface="Cambria" panose="02040503050406030204" pitchFamily="18" charset="0"/>
          </a:endParaRPr>
        </a:p>
      </dsp:txBody>
      <dsp:txXfrm>
        <a:off x="9180630" y="40114"/>
        <a:ext cx="1289363" cy="42711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28E1AF-8940-4094-A093-B966BEBBD9E8}" type="datetimeFigureOut">
              <a:rPr lang="en-CA" smtClean="0"/>
              <a:t>2025-09-25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070DA-5E7F-4921-B639-30E6B2DD8629}" type="slidenum">
              <a:rPr lang="en-CA" smtClean="0"/>
              <a:t>‹#›</a:t>
            </a:fld>
            <a:endParaRPr lang="en-CA"/>
          </a:p>
        </p:txBody>
      </p:sp>
    </p:spTree>
    <p:extLst>
      <p:ext uri="{BB962C8B-B14F-4D97-AF65-F5344CB8AC3E}">
        <p14:creationId xmlns:p14="http://schemas.microsoft.com/office/powerpoint/2010/main" val="215273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5289-351F-4E53-AE90-CA4A1B0873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02A7F8A-7FE4-4E37-8801-BAA47D3F2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27E57A-8B92-47EB-A632-2E00C81319F4}"/>
              </a:ext>
            </a:extLst>
          </p:cNvPr>
          <p:cNvSpPr>
            <a:spLocks noGrp="1"/>
          </p:cNvSpPr>
          <p:nvPr>
            <p:ph type="dt" sz="half" idx="10"/>
          </p:nvPr>
        </p:nvSpPr>
        <p:spPr/>
        <p:txBody>
          <a:bodyPr/>
          <a:lstStyle/>
          <a:p>
            <a:fld id="{C972F064-C5FC-470B-8B43-987881393D1A}" type="datetime1">
              <a:rPr lang="en-CA" smtClean="0"/>
              <a:t>2025-09-25</a:t>
            </a:fld>
            <a:endParaRPr lang="en-CA"/>
          </a:p>
        </p:txBody>
      </p:sp>
      <p:sp>
        <p:nvSpPr>
          <p:cNvPr id="5" name="Footer Placeholder 4">
            <a:extLst>
              <a:ext uri="{FF2B5EF4-FFF2-40B4-BE49-F238E27FC236}">
                <a16:creationId xmlns:a16="http://schemas.microsoft.com/office/drawing/2014/main" id="{653205ED-6CF6-4A3F-80D3-4ED24220EC50}"/>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D1C68CAE-DDCF-466B-96E0-699E25245EF3}"/>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08611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AD6A-0FE5-4614-9BF5-A8429E8DA3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6F627C2-7819-418D-8631-58AD950939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3D1418-B4C0-4B4E-8B4E-42078B97DAFB}"/>
              </a:ext>
            </a:extLst>
          </p:cNvPr>
          <p:cNvSpPr>
            <a:spLocks noGrp="1"/>
          </p:cNvSpPr>
          <p:nvPr>
            <p:ph type="dt" sz="half" idx="10"/>
          </p:nvPr>
        </p:nvSpPr>
        <p:spPr/>
        <p:txBody>
          <a:bodyPr/>
          <a:lstStyle/>
          <a:p>
            <a:fld id="{73814D01-FD4F-41BF-8F14-B6582FD8C9CE}" type="datetime1">
              <a:rPr lang="en-CA" smtClean="0"/>
              <a:t>2025-09-25</a:t>
            </a:fld>
            <a:endParaRPr lang="en-CA"/>
          </a:p>
        </p:txBody>
      </p:sp>
      <p:sp>
        <p:nvSpPr>
          <p:cNvPr id="5" name="Footer Placeholder 4">
            <a:extLst>
              <a:ext uri="{FF2B5EF4-FFF2-40B4-BE49-F238E27FC236}">
                <a16:creationId xmlns:a16="http://schemas.microsoft.com/office/drawing/2014/main" id="{5F537CA6-9162-4E94-8484-A5139B10B459}"/>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EFA3C043-D262-4F80-9878-551DD6968173}"/>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02905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0EEF28-6C4D-4BAE-8DB5-1DD0EDDD08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332926-F3F1-44F2-9AA7-F044383D6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CCD260-6F0F-4402-A22F-A33822FD471B}"/>
              </a:ext>
            </a:extLst>
          </p:cNvPr>
          <p:cNvSpPr>
            <a:spLocks noGrp="1"/>
          </p:cNvSpPr>
          <p:nvPr>
            <p:ph type="dt" sz="half" idx="10"/>
          </p:nvPr>
        </p:nvSpPr>
        <p:spPr/>
        <p:txBody>
          <a:bodyPr/>
          <a:lstStyle/>
          <a:p>
            <a:fld id="{58383A60-AC82-4753-8027-826514BB5A79}" type="datetime1">
              <a:rPr lang="en-CA" smtClean="0"/>
              <a:t>2025-09-25</a:t>
            </a:fld>
            <a:endParaRPr lang="en-CA"/>
          </a:p>
        </p:txBody>
      </p:sp>
      <p:sp>
        <p:nvSpPr>
          <p:cNvPr id="5" name="Footer Placeholder 4">
            <a:extLst>
              <a:ext uri="{FF2B5EF4-FFF2-40B4-BE49-F238E27FC236}">
                <a16:creationId xmlns:a16="http://schemas.microsoft.com/office/drawing/2014/main" id="{A99F1FA3-B9B6-4F59-82FC-D2D07D5DADF4}"/>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F0C671CE-17F8-4A50-969C-D4FE2B8C6701}"/>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941000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Logo_GFMER.jpg">
            <a:extLst>
              <a:ext uri="{FF2B5EF4-FFF2-40B4-BE49-F238E27FC236}">
                <a16:creationId xmlns:a16="http://schemas.microsoft.com/office/drawing/2014/main" id="{8AC8A125-59F8-48CA-9660-3455D1F153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5872956"/>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0F91C84-40DC-4D17-96DE-9DB3D4991D7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3BCCFA-0717-4586-A479-6BB2503B8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DCDC80-8603-4549-B560-E07D4F55066A}"/>
              </a:ext>
            </a:extLst>
          </p:cNvPr>
          <p:cNvSpPr>
            <a:spLocks noGrp="1"/>
          </p:cNvSpPr>
          <p:nvPr>
            <p:ph type="dt" sz="half" idx="10"/>
          </p:nvPr>
        </p:nvSpPr>
        <p:spPr/>
        <p:txBody>
          <a:bodyPr/>
          <a:lstStyle/>
          <a:p>
            <a:fld id="{7FDFC140-D647-479C-B4B9-5CE98884FAD8}" type="datetime1">
              <a:rPr lang="en-CA" smtClean="0"/>
              <a:t>2025-09-25</a:t>
            </a:fld>
            <a:endParaRPr lang="en-CA"/>
          </a:p>
        </p:txBody>
      </p:sp>
      <p:sp>
        <p:nvSpPr>
          <p:cNvPr id="5" name="Footer Placeholder 4">
            <a:extLst>
              <a:ext uri="{FF2B5EF4-FFF2-40B4-BE49-F238E27FC236}">
                <a16:creationId xmlns:a16="http://schemas.microsoft.com/office/drawing/2014/main" id="{374509AD-4DBB-4BA8-A0BE-A2B0F17749FD}"/>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857E42D3-A1DC-4722-860C-24F8A1CEF10A}"/>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0254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B01A-6E3C-41F5-900F-52B4A1F35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D550E8F-2EA8-4DEB-9E5C-964F7E92C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B412B5-0F75-4B61-96DB-D13430AB43B6}"/>
              </a:ext>
            </a:extLst>
          </p:cNvPr>
          <p:cNvSpPr>
            <a:spLocks noGrp="1"/>
          </p:cNvSpPr>
          <p:nvPr>
            <p:ph type="dt" sz="half" idx="10"/>
          </p:nvPr>
        </p:nvSpPr>
        <p:spPr/>
        <p:txBody>
          <a:bodyPr/>
          <a:lstStyle/>
          <a:p>
            <a:fld id="{92348785-1FDF-4381-B941-1F856670A052}" type="datetime1">
              <a:rPr lang="en-CA" smtClean="0"/>
              <a:t>2025-09-25</a:t>
            </a:fld>
            <a:endParaRPr lang="en-CA"/>
          </a:p>
        </p:txBody>
      </p:sp>
      <p:sp>
        <p:nvSpPr>
          <p:cNvPr id="5" name="Footer Placeholder 4">
            <a:extLst>
              <a:ext uri="{FF2B5EF4-FFF2-40B4-BE49-F238E27FC236}">
                <a16:creationId xmlns:a16="http://schemas.microsoft.com/office/drawing/2014/main" id="{120592D7-C548-4BC8-97F3-7A557BB9936D}"/>
              </a:ext>
            </a:extLst>
          </p:cNvPr>
          <p:cNvSpPr>
            <a:spLocks noGrp="1"/>
          </p:cNvSpPr>
          <p:nvPr>
            <p:ph type="ftr" sz="quarter" idx="11"/>
          </p:nvPr>
        </p:nvSpPr>
        <p:spPr/>
        <p:txBody>
          <a:bodyPr/>
          <a:lstStyle/>
          <a:p>
            <a:r>
              <a:rPr lang="en-CA"/>
              <a:t>1</a:t>
            </a:r>
          </a:p>
        </p:txBody>
      </p:sp>
      <p:sp>
        <p:nvSpPr>
          <p:cNvPr id="6" name="Slide Number Placeholder 5">
            <a:extLst>
              <a:ext uri="{FF2B5EF4-FFF2-40B4-BE49-F238E27FC236}">
                <a16:creationId xmlns:a16="http://schemas.microsoft.com/office/drawing/2014/main" id="{25549CC1-B373-4E72-BA8C-DFEABFDFBAB5}"/>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94678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0AF0-1ED4-42E7-9DDC-611C91B671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EA4DE7C-B944-42F4-BAE5-C18362B674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4FE7FCC-9BB3-4FAA-96A3-485C94E6A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D220D6-ED99-452C-AB4D-71C88FDB5CCD}"/>
              </a:ext>
            </a:extLst>
          </p:cNvPr>
          <p:cNvSpPr>
            <a:spLocks noGrp="1"/>
          </p:cNvSpPr>
          <p:nvPr>
            <p:ph type="dt" sz="half" idx="10"/>
          </p:nvPr>
        </p:nvSpPr>
        <p:spPr/>
        <p:txBody>
          <a:bodyPr/>
          <a:lstStyle/>
          <a:p>
            <a:fld id="{40F9812B-D525-4190-BB8C-31F675096A2A}" type="datetime1">
              <a:rPr lang="en-CA" smtClean="0"/>
              <a:t>2025-09-25</a:t>
            </a:fld>
            <a:endParaRPr lang="en-CA"/>
          </a:p>
        </p:txBody>
      </p:sp>
      <p:sp>
        <p:nvSpPr>
          <p:cNvPr id="6" name="Footer Placeholder 5">
            <a:extLst>
              <a:ext uri="{FF2B5EF4-FFF2-40B4-BE49-F238E27FC236}">
                <a16:creationId xmlns:a16="http://schemas.microsoft.com/office/drawing/2014/main" id="{93A34798-9DDD-412F-9C95-67DA9529B921}"/>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D39AB5F6-D6CB-49A5-9DA9-D548A11AB2C8}"/>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76766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6BE8-7664-418F-9408-0E47B5F7C3A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72D91BF-DD47-49E7-B1BD-76178AF8A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0FE11-CDA2-4C96-B9FF-F754CB104D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5A124E1-8360-4E58-8911-4C2DDD326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D96E6A-8B82-4C6E-B68E-0274F92E2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1F7931C-072C-4857-B01F-B64DC5020B30}"/>
              </a:ext>
            </a:extLst>
          </p:cNvPr>
          <p:cNvSpPr>
            <a:spLocks noGrp="1"/>
          </p:cNvSpPr>
          <p:nvPr>
            <p:ph type="dt" sz="half" idx="10"/>
          </p:nvPr>
        </p:nvSpPr>
        <p:spPr/>
        <p:txBody>
          <a:bodyPr/>
          <a:lstStyle/>
          <a:p>
            <a:fld id="{0FF48E9D-44F4-46FE-B1C7-3860DB4183FF}" type="datetime1">
              <a:rPr lang="en-CA" smtClean="0"/>
              <a:t>2025-09-25</a:t>
            </a:fld>
            <a:endParaRPr lang="en-CA"/>
          </a:p>
        </p:txBody>
      </p:sp>
      <p:sp>
        <p:nvSpPr>
          <p:cNvPr id="8" name="Footer Placeholder 7">
            <a:extLst>
              <a:ext uri="{FF2B5EF4-FFF2-40B4-BE49-F238E27FC236}">
                <a16:creationId xmlns:a16="http://schemas.microsoft.com/office/drawing/2014/main" id="{8F62FDDA-54E8-40E6-91A5-D2216B36CD62}"/>
              </a:ext>
            </a:extLst>
          </p:cNvPr>
          <p:cNvSpPr>
            <a:spLocks noGrp="1"/>
          </p:cNvSpPr>
          <p:nvPr>
            <p:ph type="ftr" sz="quarter" idx="11"/>
          </p:nvPr>
        </p:nvSpPr>
        <p:spPr/>
        <p:txBody>
          <a:bodyPr/>
          <a:lstStyle/>
          <a:p>
            <a:r>
              <a:rPr lang="en-CA"/>
              <a:t>1</a:t>
            </a:r>
          </a:p>
        </p:txBody>
      </p:sp>
      <p:sp>
        <p:nvSpPr>
          <p:cNvPr id="9" name="Slide Number Placeholder 8">
            <a:extLst>
              <a:ext uri="{FF2B5EF4-FFF2-40B4-BE49-F238E27FC236}">
                <a16:creationId xmlns:a16="http://schemas.microsoft.com/office/drawing/2014/main" id="{30609D19-9BB7-4E75-86C0-FF6C9E6A488E}"/>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446464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18561-0D91-4327-81E9-262C5E0597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CA48529-BB6E-490B-9B00-DA3144BA3244}"/>
              </a:ext>
            </a:extLst>
          </p:cNvPr>
          <p:cNvSpPr>
            <a:spLocks noGrp="1"/>
          </p:cNvSpPr>
          <p:nvPr>
            <p:ph type="dt" sz="half" idx="10"/>
          </p:nvPr>
        </p:nvSpPr>
        <p:spPr/>
        <p:txBody>
          <a:bodyPr/>
          <a:lstStyle/>
          <a:p>
            <a:fld id="{23880224-9EAA-4D91-98BA-4AC090EE8986}" type="datetime1">
              <a:rPr lang="en-CA" smtClean="0"/>
              <a:t>2025-09-25</a:t>
            </a:fld>
            <a:endParaRPr lang="en-CA"/>
          </a:p>
        </p:txBody>
      </p:sp>
      <p:sp>
        <p:nvSpPr>
          <p:cNvPr id="4" name="Footer Placeholder 3">
            <a:extLst>
              <a:ext uri="{FF2B5EF4-FFF2-40B4-BE49-F238E27FC236}">
                <a16:creationId xmlns:a16="http://schemas.microsoft.com/office/drawing/2014/main" id="{F5F891EC-DEF8-4D09-AAF2-96CA3522A424}"/>
              </a:ext>
            </a:extLst>
          </p:cNvPr>
          <p:cNvSpPr>
            <a:spLocks noGrp="1"/>
          </p:cNvSpPr>
          <p:nvPr>
            <p:ph type="ftr" sz="quarter" idx="11"/>
          </p:nvPr>
        </p:nvSpPr>
        <p:spPr/>
        <p:txBody>
          <a:bodyPr/>
          <a:lstStyle/>
          <a:p>
            <a:r>
              <a:rPr lang="en-CA"/>
              <a:t>1</a:t>
            </a:r>
          </a:p>
        </p:txBody>
      </p:sp>
      <p:sp>
        <p:nvSpPr>
          <p:cNvPr id="5" name="Slide Number Placeholder 4">
            <a:extLst>
              <a:ext uri="{FF2B5EF4-FFF2-40B4-BE49-F238E27FC236}">
                <a16:creationId xmlns:a16="http://schemas.microsoft.com/office/drawing/2014/main" id="{BE0A78CE-BB1C-4B9E-ACB7-97203F877E0E}"/>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575834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D08631-FD8A-480C-A2EC-A231A3AF1DA2}"/>
              </a:ext>
            </a:extLst>
          </p:cNvPr>
          <p:cNvSpPr>
            <a:spLocks noGrp="1"/>
          </p:cNvSpPr>
          <p:nvPr>
            <p:ph type="dt" sz="half" idx="10"/>
          </p:nvPr>
        </p:nvSpPr>
        <p:spPr/>
        <p:txBody>
          <a:bodyPr/>
          <a:lstStyle/>
          <a:p>
            <a:fld id="{3593C725-A714-4E97-B244-D9A65CFEAE8B}" type="datetime1">
              <a:rPr lang="en-CA" smtClean="0"/>
              <a:t>2025-09-25</a:t>
            </a:fld>
            <a:endParaRPr lang="en-CA"/>
          </a:p>
        </p:txBody>
      </p:sp>
      <p:sp>
        <p:nvSpPr>
          <p:cNvPr id="3" name="Footer Placeholder 2">
            <a:extLst>
              <a:ext uri="{FF2B5EF4-FFF2-40B4-BE49-F238E27FC236}">
                <a16:creationId xmlns:a16="http://schemas.microsoft.com/office/drawing/2014/main" id="{A67CAE05-1B7F-4AC5-AE05-6EAADD98542A}"/>
              </a:ext>
            </a:extLst>
          </p:cNvPr>
          <p:cNvSpPr>
            <a:spLocks noGrp="1"/>
          </p:cNvSpPr>
          <p:nvPr>
            <p:ph type="ftr" sz="quarter" idx="11"/>
          </p:nvPr>
        </p:nvSpPr>
        <p:spPr/>
        <p:txBody>
          <a:bodyPr/>
          <a:lstStyle/>
          <a:p>
            <a:r>
              <a:rPr lang="en-CA"/>
              <a:t>1</a:t>
            </a:r>
          </a:p>
        </p:txBody>
      </p:sp>
      <p:sp>
        <p:nvSpPr>
          <p:cNvPr id="4" name="Slide Number Placeholder 3">
            <a:extLst>
              <a:ext uri="{FF2B5EF4-FFF2-40B4-BE49-F238E27FC236}">
                <a16:creationId xmlns:a16="http://schemas.microsoft.com/office/drawing/2014/main" id="{29CE2887-8328-48F7-9B48-C4E59C5326E6}"/>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42325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6217-64B9-411F-882F-8D47D8D16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BF7C618-3467-4437-8350-7A227BCFC6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F2AE4D3-082B-49E6-8ABA-8A3694B0F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21BDE-30C1-4E5D-BD82-151EC4FE4967}"/>
              </a:ext>
            </a:extLst>
          </p:cNvPr>
          <p:cNvSpPr>
            <a:spLocks noGrp="1"/>
          </p:cNvSpPr>
          <p:nvPr>
            <p:ph type="dt" sz="half" idx="10"/>
          </p:nvPr>
        </p:nvSpPr>
        <p:spPr/>
        <p:txBody>
          <a:bodyPr/>
          <a:lstStyle/>
          <a:p>
            <a:fld id="{8E27F6B6-E111-40F1-B9DB-78C45AF18323}" type="datetime1">
              <a:rPr lang="en-CA" smtClean="0"/>
              <a:t>2025-09-25</a:t>
            </a:fld>
            <a:endParaRPr lang="en-CA"/>
          </a:p>
        </p:txBody>
      </p:sp>
      <p:sp>
        <p:nvSpPr>
          <p:cNvPr id="6" name="Footer Placeholder 5">
            <a:extLst>
              <a:ext uri="{FF2B5EF4-FFF2-40B4-BE49-F238E27FC236}">
                <a16:creationId xmlns:a16="http://schemas.microsoft.com/office/drawing/2014/main" id="{61EE6597-1A6F-438F-9814-0CA7B3C05557}"/>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BDF4AC75-855C-4383-B217-F74A436AD046}"/>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215092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50F3-579B-47BA-8EF7-A68D270E8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393A772-DD09-4FCF-8220-316FBEAD1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6B1A0F1-3F11-468D-BD94-4D9384598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DA89B-B8DB-4DDF-9FF6-E00B90C2E939}"/>
              </a:ext>
            </a:extLst>
          </p:cNvPr>
          <p:cNvSpPr>
            <a:spLocks noGrp="1"/>
          </p:cNvSpPr>
          <p:nvPr>
            <p:ph type="dt" sz="half" idx="10"/>
          </p:nvPr>
        </p:nvSpPr>
        <p:spPr/>
        <p:txBody>
          <a:bodyPr/>
          <a:lstStyle/>
          <a:p>
            <a:fld id="{DC62C185-27F1-4F23-89C5-4908F525F87E}" type="datetime1">
              <a:rPr lang="en-CA" smtClean="0"/>
              <a:t>2025-09-25</a:t>
            </a:fld>
            <a:endParaRPr lang="en-CA"/>
          </a:p>
        </p:txBody>
      </p:sp>
      <p:sp>
        <p:nvSpPr>
          <p:cNvPr id="6" name="Footer Placeholder 5">
            <a:extLst>
              <a:ext uri="{FF2B5EF4-FFF2-40B4-BE49-F238E27FC236}">
                <a16:creationId xmlns:a16="http://schemas.microsoft.com/office/drawing/2014/main" id="{4A2141CD-CA3C-4CCC-AA1C-DA91BDA9E3F2}"/>
              </a:ext>
            </a:extLst>
          </p:cNvPr>
          <p:cNvSpPr>
            <a:spLocks noGrp="1"/>
          </p:cNvSpPr>
          <p:nvPr>
            <p:ph type="ftr" sz="quarter" idx="11"/>
          </p:nvPr>
        </p:nvSpPr>
        <p:spPr/>
        <p:txBody>
          <a:bodyPr/>
          <a:lstStyle/>
          <a:p>
            <a:r>
              <a:rPr lang="en-CA"/>
              <a:t>1</a:t>
            </a:r>
          </a:p>
        </p:txBody>
      </p:sp>
      <p:sp>
        <p:nvSpPr>
          <p:cNvPr id="7" name="Slide Number Placeholder 6">
            <a:extLst>
              <a:ext uri="{FF2B5EF4-FFF2-40B4-BE49-F238E27FC236}">
                <a16:creationId xmlns:a16="http://schemas.microsoft.com/office/drawing/2014/main" id="{AFC286AD-81F3-43ED-B5CB-02C8C7E3CFB4}"/>
              </a:ext>
            </a:extLst>
          </p:cNvPr>
          <p:cNvSpPr>
            <a:spLocks noGrp="1"/>
          </p:cNvSpPr>
          <p:nvPr>
            <p:ph type="sldNum" sz="quarter" idx="12"/>
          </p:nvPr>
        </p:nvSpPr>
        <p:spPr/>
        <p:txBody>
          <a:bodyPr/>
          <a:lstStyle/>
          <a:p>
            <a:fld id="{4F5C33CD-8292-4092-8642-1E592051740E}" type="slidenum">
              <a:rPr lang="en-CA" smtClean="0"/>
              <a:t>‹#›</a:t>
            </a:fld>
            <a:endParaRPr lang="en-CA"/>
          </a:p>
        </p:txBody>
      </p:sp>
    </p:spTree>
    <p:extLst>
      <p:ext uri="{BB962C8B-B14F-4D97-AF65-F5344CB8AC3E}">
        <p14:creationId xmlns:p14="http://schemas.microsoft.com/office/powerpoint/2010/main" val="186516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ogo_GFMER.jpg">
            <a:extLst>
              <a:ext uri="{FF2B5EF4-FFF2-40B4-BE49-F238E27FC236}">
                <a16:creationId xmlns:a16="http://schemas.microsoft.com/office/drawing/2014/main" id="{9BE2C29B-8F54-41F7-BCE9-6364A4995C75}"/>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800" y="5843588"/>
            <a:ext cx="86360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C814936A-B58C-46C4-BA51-10B3666C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EA74843-2857-4F3C-9FB7-13E062F33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28AF8E8-9F76-4A5D-A0E6-D68D984DD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4E647-A7A2-410B-8E7E-F7A3138B3EEE}" type="datetime1">
              <a:rPr lang="en-CA" smtClean="0"/>
              <a:t>2025-09-25</a:t>
            </a:fld>
            <a:endParaRPr lang="en-CA"/>
          </a:p>
        </p:txBody>
      </p:sp>
      <p:sp>
        <p:nvSpPr>
          <p:cNvPr id="5" name="Footer Placeholder 4">
            <a:extLst>
              <a:ext uri="{FF2B5EF4-FFF2-40B4-BE49-F238E27FC236}">
                <a16:creationId xmlns:a16="http://schemas.microsoft.com/office/drawing/2014/main" id="{2374D547-F7D9-4913-AABC-00223FD41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1</a:t>
            </a:r>
          </a:p>
        </p:txBody>
      </p:sp>
      <p:sp>
        <p:nvSpPr>
          <p:cNvPr id="6" name="Slide Number Placeholder 5">
            <a:extLst>
              <a:ext uri="{FF2B5EF4-FFF2-40B4-BE49-F238E27FC236}">
                <a16:creationId xmlns:a16="http://schemas.microsoft.com/office/drawing/2014/main" id="{6C138E8D-3D68-47DD-8EF9-776E428D3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C33CD-8292-4092-8642-1E592051740E}" type="slidenum">
              <a:rPr lang="en-CA" smtClean="0"/>
              <a:t>‹#›</a:t>
            </a:fld>
            <a:endParaRPr lang="en-CA"/>
          </a:p>
        </p:txBody>
      </p:sp>
    </p:spTree>
    <p:extLst>
      <p:ext uri="{BB962C8B-B14F-4D97-AF65-F5344CB8AC3E}">
        <p14:creationId xmlns:p14="http://schemas.microsoft.com/office/powerpoint/2010/main" val="261282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epiinfo/index.html" TargetMode="External"/><Relationship Id="rId7" Type="http://schemas.openxmlformats.org/officeDocument/2006/relationships/hyperlink" Target="https://clincalc.com/stats/SampleSize.aspx" TargetMode="External"/><Relationship Id="rId2" Type="http://schemas.openxmlformats.org/officeDocument/2006/relationships/hyperlink" Target="https://www.cdc.gov/epiinfo/user-guide/statcalc/statcalcintro.html" TargetMode="External"/><Relationship Id="rId1" Type="http://schemas.openxmlformats.org/officeDocument/2006/relationships/slideLayout" Target="../slideLayouts/slideLayout2.xml"/><Relationship Id="rId6" Type="http://schemas.openxmlformats.org/officeDocument/2006/relationships/hyperlink" Target="https://www.openepi.com/" TargetMode="External"/><Relationship Id="rId5" Type="http://schemas.openxmlformats.org/officeDocument/2006/relationships/hyperlink" Target="https://www.youtube.com/playlist?list=PL9B9157E47AB3FDFA" TargetMode="External"/><Relationship Id="rId4" Type="http://schemas.openxmlformats.org/officeDocument/2006/relationships/hyperlink" Target="https://www.cdc.gov/epiinf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apps.who.int/iris/handle/10665/4006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lm.nih.gov/oet/ed/stats/02-900.html" TargetMode="External"/><Relationship Id="rId2" Type="http://schemas.openxmlformats.org/officeDocument/2006/relationships/hyperlink" Target="https://www.scribbr.com/statistics/effect-siz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statisticshowto.com/probability-and-statistics/statistics-definitions/statistical-power/" TargetMode="External"/><Relationship Id="rId2" Type="http://schemas.openxmlformats.org/officeDocument/2006/relationships/hyperlink" Target="https://statistics.laerd.com/statistical-guides/measures-of-spread-standard-deviation.ph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davidmlane.com/hyperstat/power.html" TargetMode="External"/><Relationship Id="rId3" Type="http://schemas.openxmlformats.org/officeDocument/2006/relationships/hyperlink" Target="https://www.openepi.com/" TargetMode="External"/><Relationship Id="rId7" Type="http://schemas.openxmlformats.org/officeDocument/2006/relationships/hyperlink" Target="http://www.biomath.info/" TargetMode="External"/><Relationship Id="rId2" Type="http://schemas.openxmlformats.org/officeDocument/2006/relationships/hyperlink" Target="https://clincalc.com/stats/SampleSize.aspx" TargetMode="External"/><Relationship Id="rId1" Type="http://schemas.openxmlformats.org/officeDocument/2006/relationships/slideLayout" Target="../slideLayouts/slideLayout2.xml"/><Relationship Id="rId6" Type="http://schemas.openxmlformats.org/officeDocument/2006/relationships/hyperlink" Target="https://www.cdc.gov/epiinfo/user-guide/statcalc/samplesize.html" TargetMode="External"/><Relationship Id="rId5" Type="http://schemas.openxmlformats.org/officeDocument/2006/relationships/hyperlink" Target="https://www.sample-size.net/" TargetMode="External"/><Relationship Id="rId4" Type="http://schemas.openxmlformats.org/officeDocument/2006/relationships/hyperlink" Target="https://www.gigacalculator.com/calculators/power-sample-size-calculator.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5C4B0-9E02-4D83-9171-0F9AFF667DCB}"/>
              </a:ext>
            </a:extLst>
          </p:cNvPr>
          <p:cNvSpPr>
            <a:spLocks noGrp="1"/>
          </p:cNvSpPr>
          <p:nvPr>
            <p:ph type="ctrTitle"/>
          </p:nvPr>
        </p:nvSpPr>
        <p:spPr>
          <a:xfrm>
            <a:off x="1094096" y="851516"/>
            <a:ext cx="5725804" cy="2991416"/>
          </a:xfrm>
        </p:spPr>
        <p:txBody>
          <a:bodyPr vert="horz" lIns="91440" tIns="45720" rIns="91440" bIns="45720" rtlCol="0" anchor="b">
            <a:noAutofit/>
          </a:bodyPr>
          <a:lstStyle/>
          <a:p>
            <a:pPr algn="l"/>
            <a:r>
              <a:rPr lang="en-US" sz="5000" b="1" kern="1200" dirty="0">
                <a:solidFill>
                  <a:schemeClr val="tx1"/>
                </a:solidFill>
                <a:latin typeface="Cambria" panose="02040503050406030204" pitchFamily="18" charset="0"/>
                <a:ea typeface="Cambria" panose="02040503050406030204" pitchFamily="18" charset="0"/>
              </a:rPr>
              <a:t>How to determine the correct sample size of a research</a:t>
            </a:r>
          </a:p>
        </p:txBody>
      </p:sp>
      <p:sp>
        <p:nvSpPr>
          <p:cNvPr id="3" name="Subtitle 2">
            <a:extLst>
              <a:ext uri="{FF2B5EF4-FFF2-40B4-BE49-F238E27FC236}">
                <a16:creationId xmlns:a16="http://schemas.microsoft.com/office/drawing/2014/main" id="{F9031F6F-2093-4EBB-B9A8-88EA3AEB1A06}"/>
              </a:ext>
            </a:extLst>
          </p:cNvPr>
          <p:cNvSpPr>
            <a:spLocks noGrp="1"/>
          </p:cNvSpPr>
          <p:nvPr>
            <p:ph type="subTitle" idx="1"/>
          </p:nvPr>
        </p:nvSpPr>
        <p:spPr>
          <a:xfrm>
            <a:off x="1094096" y="3910307"/>
            <a:ext cx="4167115" cy="2163551"/>
          </a:xfrm>
        </p:spPr>
        <p:txBody>
          <a:bodyPr vert="horz" lIns="91440" tIns="45720" rIns="91440" bIns="45720" rtlCol="0" anchor="t">
            <a:normAutofit/>
          </a:bodyPr>
          <a:lstStyle/>
          <a:p>
            <a:pPr algn="l"/>
            <a:r>
              <a:rPr lang="en-US" b="1" kern="1200" dirty="0">
                <a:solidFill>
                  <a:schemeClr val="accent1"/>
                </a:solidFill>
                <a:latin typeface="Cambria" panose="02040503050406030204" pitchFamily="18" charset="0"/>
                <a:ea typeface="Cambria" panose="02040503050406030204" pitchFamily="18" charset="0"/>
              </a:rPr>
              <a:t>Dr Aseel Mugahed</a:t>
            </a:r>
          </a:p>
          <a:p>
            <a:pPr algn="l"/>
            <a:r>
              <a:rPr lang="en-US" b="1" kern="1200" dirty="0">
                <a:solidFill>
                  <a:schemeClr val="accent1"/>
                </a:solidFill>
                <a:latin typeface="Cambria" panose="02040503050406030204" pitchFamily="18" charset="0"/>
                <a:ea typeface="Cambria" panose="02040503050406030204" pitchFamily="18" charset="0"/>
              </a:rPr>
              <a:t>M.B.B.S, PGD Public health, </a:t>
            </a:r>
            <a:r>
              <a:rPr lang="en-US" b="1" kern="1200" dirty="0" err="1">
                <a:solidFill>
                  <a:schemeClr val="accent1"/>
                </a:solidFill>
                <a:latin typeface="Cambria" panose="02040503050406030204" pitchFamily="18" charset="0"/>
                <a:ea typeface="Cambria" panose="02040503050406030204" pitchFamily="18" charset="0"/>
              </a:rPr>
              <a:t>Msc</a:t>
            </a:r>
            <a:r>
              <a:rPr lang="en-US" b="1" kern="1200" dirty="0">
                <a:solidFill>
                  <a:schemeClr val="accent1"/>
                </a:solidFill>
                <a:latin typeface="Cambria" panose="02040503050406030204" pitchFamily="18" charset="0"/>
                <a:ea typeface="Cambria" panose="02040503050406030204" pitchFamily="18" charset="0"/>
              </a:rPr>
              <a:t> Global health</a:t>
            </a:r>
          </a:p>
        </p:txBody>
      </p:sp>
      <p:sp>
        <p:nvSpPr>
          <p:cNvPr id="18" name="Freeform: Shape 17">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6" descr="Logo_GFMER.jpg">
            <a:extLst>
              <a:ext uri="{FF2B5EF4-FFF2-40B4-BE49-F238E27FC236}">
                <a16:creationId xmlns:a16="http://schemas.microsoft.com/office/drawing/2014/main" id="{1F8F93F0-BDBD-4DAE-9C33-F0508AA0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554375" y="2129307"/>
            <a:ext cx="3171589" cy="32173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327D34C-2059-4DB5-AE80-D3D6C237DA06}"/>
              </a:ext>
            </a:extLst>
          </p:cNvPr>
          <p:cNvSpPr txBox="1"/>
          <p:nvPr/>
        </p:nvSpPr>
        <p:spPr>
          <a:xfrm>
            <a:off x="4292869" y="6047063"/>
            <a:ext cx="6756796" cy="923330"/>
          </a:xfrm>
          <a:prstGeom prst="rect">
            <a:avLst/>
          </a:prstGeom>
          <a:noFill/>
        </p:spPr>
        <p:txBody>
          <a:bodyPr wrap="square">
            <a:spAutoFit/>
          </a:bodyPr>
          <a:lstStyle/>
          <a:p>
            <a:pPr algn="r">
              <a:spcAft>
                <a:spcPts val="600"/>
              </a:spcAft>
            </a:pPr>
            <a:r>
              <a:rPr lang="en-GB" b="1" dirty="0">
                <a:latin typeface="Cambria" panose="02040503050406030204" pitchFamily="18" charset="0"/>
                <a:ea typeface="Cambria" panose="02040503050406030204" pitchFamily="18" charset="0"/>
              </a:rPr>
              <a:t>Training course in research methodology, research protocol development and scientific writing, Geneva 2025 </a:t>
            </a:r>
            <a:br>
              <a:rPr lang="en-GB" b="1" dirty="0">
                <a:latin typeface="Cambria" panose="02040503050406030204" pitchFamily="18" charset="0"/>
                <a:ea typeface="Cambria" panose="02040503050406030204" pitchFamily="18" charset="0"/>
              </a:rPr>
            </a:br>
            <a:endParaRPr lang="en-GB"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390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257541" y="1967720"/>
            <a:ext cx="5902362" cy="2513516"/>
          </a:xfrm>
        </p:spPr>
        <p:txBody>
          <a:bodyPr>
            <a:normAutofit fontScale="90000"/>
          </a:bodyPr>
          <a:lstStyle/>
          <a:p>
            <a:r>
              <a:rPr lang="en-CA" b="1" dirty="0">
                <a:latin typeface="Cambria" panose="02040503050406030204" pitchFamily="18" charset="0"/>
                <a:ea typeface="Cambria" panose="02040503050406030204" pitchFamily="18" charset="0"/>
              </a:rPr>
              <a:t>2.</a:t>
            </a:r>
            <a:r>
              <a:rPr lang="en-CA" sz="6000" b="1" dirty="0">
                <a:latin typeface="Cambria" panose="02040503050406030204" pitchFamily="18" charset="0"/>
                <a:ea typeface="Cambria" panose="02040503050406030204" pitchFamily="18" charset="0"/>
              </a:rPr>
              <a:t> The population standard deviation</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16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r>
              <a:rPr lang="en-CA" sz="5400" b="1" dirty="0">
                <a:solidFill>
                  <a:srgbClr val="FF0000"/>
                </a:solidFill>
                <a:latin typeface="Cambria" panose="02040503050406030204" pitchFamily="18" charset="0"/>
                <a:ea typeface="Cambria" panose="02040503050406030204" pitchFamily="18" charset="0"/>
              </a:rPr>
              <a:t>The population standard deviation</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199" y="1918497"/>
            <a:ext cx="10944225" cy="4554671"/>
          </a:xfrm>
        </p:spPr>
        <p:txBody>
          <a:bodyPr>
            <a:normAutofit fontScale="85000" lnSpcReduction="20000"/>
          </a:bodyPr>
          <a:lstStyle/>
          <a:p>
            <a:r>
              <a:rPr lang="en-CA" sz="2400" dirty="0">
                <a:solidFill>
                  <a:srgbClr val="FF0000"/>
                </a:solidFill>
                <a:latin typeface="Cambria" panose="02040503050406030204" pitchFamily="18" charset="0"/>
                <a:ea typeface="Cambria" panose="02040503050406030204" pitchFamily="18" charset="0"/>
              </a:rPr>
              <a:t>What do we mean by </a:t>
            </a:r>
            <a:r>
              <a:rPr lang="en-CA" sz="2400" i="1" dirty="0">
                <a:solidFill>
                  <a:srgbClr val="FF0000"/>
                </a:solidFill>
                <a:latin typeface="Cambria" panose="02040503050406030204" pitchFamily="18" charset="0"/>
                <a:ea typeface="Cambria" panose="02040503050406030204" pitchFamily="18" charset="0"/>
              </a:rPr>
              <a:t>standard deviation</a:t>
            </a:r>
            <a:r>
              <a:rPr lang="en-CA" sz="2400"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standard deviation (or σ) is defined as a measure of how dispersed the data is in relation to the mean. In other words, it measures the typical distance between each data point and the mean.</a:t>
            </a:r>
          </a:p>
          <a:p>
            <a:r>
              <a:rPr lang="en-CA" sz="2400" dirty="0">
                <a:solidFill>
                  <a:srgbClr val="FF0000"/>
                </a:solidFill>
                <a:latin typeface="Cambria" panose="02040503050406030204" pitchFamily="18" charset="0"/>
                <a:ea typeface="Cambria" panose="02040503050406030204" pitchFamily="18" charset="0"/>
              </a:rPr>
              <a:t>What do we understand by low and high standard deviation?</a:t>
            </a:r>
            <a:endParaRPr lang="en-CA" sz="2400" dirty="0">
              <a:latin typeface="Cambria" panose="02040503050406030204" pitchFamily="18" charset="0"/>
              <a:ea typeface="Cambria" panose="02040503050406030204" pitchFamily="18" charset="0"/>
            </a:endParaRPr>
          </a:p>
          <a:p>
            <a:pPr lvl="1"/>
            <a:r>
              <a:rPr lang="en-CA" dirty="0">
                <a:latin typeface="Cambria" panose="02040503050406030204" pitchFamily="18" charset="0"/>
                <a:ea typeface="Cambria" panose="02040503050406030204" pitchFamily="18" charset="0"/>
              </a:rPr>
              <a:t>Low standard deviation means data are clustered around the mean (</a:t>
            </a:r>
            <a:r>
              <a:rPr lang="el-GR" dirty="0">
                <a:latin typeface="Cambria" panose="02040503050406030204" pitchFamily="18" charset="0"/>
                <a:ea typeface="Cambria" panose="02040503050406030204" pitchFamily="18" charset="0"/>
              </a:rPr>
              <a:t>μ</a:t>
            </a:r>
            <a:r>
              <a:rPr lang="en-CA" dirty="0">
                <a:latin typeface="Cambria" panose="02040503050406030204" pitchFamily="18" charset="0"/>
                <a:ea typeface="Cambria" panose="02040503050406030204" pitchFamily="18" charset="0"/>
              </a:rPr>
              <a:t>), and high standard deviation indicates data are more spread out. </a:t>
            </a:r>
          </a:p>
          <a:p>
            <a:pPr marL="457200" lvl="1" indent="0">
              <a:buNone/>
            </a:pPr>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a:p>
            <a:pPr lvl="1"/>
            <a:r>
              <a:rPr lang="en-CA" dirty="0">
                <a:latin typeface="Cambria" panose="02040503050406030204" pitchFamily="18" charset="0"/>
                <a:ea typeface="Cambria" panose="02040503050406030204" pitchFamily="18" charset="0"/>
              </a:rPr>
              <a:t>The standard deviation depends on whether the data is being considered a population of its own, or a sample representing a larger population.</a:t>
            </a:r>
          </a:p>
          <a:p>
            <a:pPr marL="457200" lvl="1" indent="0">
              <a:buNone/>
            </a:pPr>
            <a:endParaRPr lang="en-CA" sz="2000" dirty="0">
              <a:latin typeface="Cambria" panose="02040503050406030204" pitchFamily="18" charset="0"/>
              <a:ea typeface="Cambria" panose="02040503050406030204" pitchFamily="18" charset="0"/>
            </a:endParaRPr>
          </a:p>
          <a:p>
            <a:pPr lvl="1"/>
            <a:endParaRPr lang="en-CA" sz="20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E9921780-D934-E6ED-0258-07874647C07F}"/>
              </a:ext>
            </a:extLst>
          </p:cNvPr>
          <p:cNvPicPr>
            <a:picLocks noChangeAspect="1"/>
          </p:cNvPicPr>
          <p:nvPr/>
        </p:nvPicPr>
        <p:blipFill>
          <a:blip r:embed="rId2"/>
          <a:stretch>
            <a:fillRect/>
          </a:stretch>
        </p:blipFill>
        <p:spPr>
          <a:xfrm>
            <a:off x="1961540" y="4265799"/>
            <a:ext cx="2053869" cy="1219485"/>
          </a:xfrm>
          <a:prstGeom prst="rect">
            <a:avLst/>
          </a:prstGeom>
        </p:spPr>
      </p:pic>
      <p:graphicFrame>
        <p:nvGraphicFramePr>
          <p:cNvPr id="4" name="Table 5">
            <a:extLst>
              <a:ext uri="{FF2B5EF4-FFF2-40B4-BE49-F238E27FC236}">
                <a16:creationId xmlns:a16="http://schemas.microsoft.com/office/drawing/2014/main" id="{B684528A-98E3-A5A9-4E1B-C989102CDEB5}"/>
              </a:ext>
            </a:extLst>
          </p:cNvPr>
          <p:cNvGraphicFramePr>
            <a:graphicFrameLocks noGrp="1"/>
          </p:cNvGraphicFramePr>
          <p:nvPr>
            <p:extLst>
              <p:ext uri="{D42A27DB-BD31-4B8C-83A1-F6EECF244321}">
                <p14:modId xmlns:p14="http://schemas.microsoft.com/office/powerpoint/2010/main" val="3831186406"/>
              </p:ext>
            </p:extLst>
          </p:nvPr>
        </p:nvGraphicFramePr>
        <p:xfrm>
          <a:off x="1796995" y="3772979"/>
          <a:ext cx="8188510" cy="1830257"/>
        </p:xfrm>
        <a:graphic>
          <a:graphicData uri="http://schemas.openxmlformats.org/drawingml/2006/table">
            <a:tbl>
              <a:tblPr firstRow="1" bandRow="1">
                <a:tableStyleId>{0E3FDE45-AF77-4B5C-9715-49D594BDF05E}</a:tableStyleId>
              </a:tblPr>
              <a:tblGrid>
                <a:gridCol w="4094255">
                  <a:extLst>
                    <a:ext uri="{9D8B030D-6E8A-4147-A177-3AD203B41FA5}">
                      <a16:colId xmlns:a16="http://schemas.microsoft.com/office/drawing/2014/main" val="1089096487"/>
                    </a:ext>
                  </a:extLst>
                </a:gridCol>
                <a:gridCol w="4094255">
                  <a:extLst>
                    <a:ext uri="{9D8B030D-6E8A-4147-A177-3AD203B41FA5}">
                      <a16:colId xmlns:a16="http://schemas.microsoft.com/office/drawing/2014/main" val="140286176"/>
                    </a:ext>
                  </a:extLst>
                </a:gridCol>
              </a:tblGrid>
              <a:tr h="435208">
                <a:tc>
                  <a:txBody>
                    <a:bodyPr/>
                    <a:lstStyle/>
                    <a:p>
                      <a:r>
                        <a:rPr lang="en-CA" dirty="0"/>
                        <a:t>Low standard deviation</a:t>
                      </a:r>
                    </a:p>
                  </a:txBody>
                  <a:tcPr/>
                </a:tc>
                <a:tc>
                  <a:txBody>
                    <a:bodyPr/>
                    <a:lstStyle/>
                    <a:p>
                      <a:r>
                        <a:rPr lang="en-CA" dirty="0"/>
                        <a:t>High standard deviation</a:t>
                      </a:r>
                    </a:p>
                  </a:txBody>
                  <a:tcPr/>
                </a:tc>
                <a:extLst>
                  <a:ext uri="{0D108BD9-81ED-4DB2-BD59-A6C34878D82A}">
                    <a16:rowId xmlns:a16="http://schemas.microsoft.com/office/drawing/2014/main" val="1523780135"/>
                  </a:ext>
                </a:extLst>
              </a:tr>
              <a:tr h="1395049">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634957937"/>
                  </a:ext>
                </a:extLst>
              </a:tr>
            </a:tbl>
          </a:graphicData>
        </a:graphic>
      </p:graphicFrame>
      <p:pic>
        <p:nvPicPr>
          <p:cNvPr id="10" name="Picture 9">
            <a:extLst>
              <a:ext uri="{FF2B5EF4-FFF2-40B4-BE49-F238E27FC236}">
                <a16:creationId xmlns:a16="http://schemas.microsoft.com/office/drawing/2014/main" id="{A501C4B2-1293-F30E-0B81-8E9EFB15AD7C}"/>
              </a:ext>
            </a:extLst>
          </p:cNvPr>
          <p:cNvPicPr>
            <a:picLocks noChangeAspect="1"/>
          </p:cNvPicPr>
          <p:nvPr/>
        </p:nvPicPr>
        <p:blipFill>
          <a:blip r:embed="rId3"/>
          <a:stretch>
            <a:fillRect/>
          </a:stretch>
        </p:blipFill>
        <p:spPr>
          <a:xfrm>
            <a:off x="6592548" y="4455785"/>
            <a:ext cx="2390261" cy="841138"/>
          </a:xfrm>
          <a:prstGeom prst="rect">
            <a:avLst/>
          </a:prstGeom>
        </p:spPr>
      </p:pic>
      <p:sp>
        <p:nvSpPr>
          <p:cNvPr id="5" name="TextBox 4">
            <a:extLst>
              <a:ext uri="{FF2B5EF4-FFF2-40B4-BE49-F238E27FC236}">
                <a16:creationId xmlns:a16="http://schemas.microsoft.com/office/drawing/2014/main" id="{435CF5E9-1D5E-7002-B349-18DFDF5FEA78}"/>
              </a:ext>
            </a:extLst>
          </p:cNvPr>
          <p:cNvSpPr txBox="1"/>
          <p:nvPr/>
        </p:nvSpPr>
        <p:spPr>
          <a:xfrm>
            <a:off x="8317065" y="6527085"/>
            <a:ext cx="546992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[cited 2023 Aug 23]</a:t>
            </a:r>
            <a:endParaRPr lang="en-CA" sz="1200" dirty="0"/>
          </a:p>
        </p:txBody>
      </p:sp>
    </p:spTree>
    <p:extLst>
      <p:ext uri="{BB962C8B-B14F-4D97-AF65-F5344CB8AC3E}">
        <p14:creationId xmlns:p14="http://schemas.microsoft.com/office/powerpoint/2010/main" val="20103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490DE7F1-B252-2C16-D5DA-F486CBF8A47E}"/>
                  </a:ext>
                </a:extLst>
              </p:cNvPr>
              <p:cNvGraphicFramePr>
                <a:graphicFrameLocks noGrp="1"/>
              </p:cNvGraphicFramePr>
              <p:nvPr>
                <p:ph idx="1"/>
                <p:extLst>
                  <p:ext uri="{D42A27DB-BD31-4B8C-83A1-F6EECF244321}">
                    <p14:modId xmlns:p14="http://schemas.microsoft.com/office/powerpoint/2010/main" val="2148230335"/>
                  </p:ext>
                </p:extLst>
              </p:nvPr>
            </p:nvGraphicFramePr>
            <p:xfrm>
              <a:off x="838200" y="499783"/>
              <a:ext cx="10687050" cy="6012496"/>
            </p:xfrm>
            <a:graphic>
              <a:graphicData uri="http://schemas.openxmlformats.org/drawingml/2006/table">
                <a:tbl>
                  <a:tblPr firstRow="1" bandRow="1">
                    <a:tableStyleId>{0E3FDE45-AF77-4B5C-9715-49D594BDF05E}</a:tableStyleId>
                  </a:tblPr>
                  <a:tblGrid>
                    <a:gridCol w="5343525">
                      <a:extLst>
                        <a:ext uri="{9D8B030D-6E8A-4147-A177-3AD203B41FA5}">
                          <a16:colId xmlns:a16="http://schemas.microsoft.com/office/drawing/2014/main" val="4051081065"/>
                        </a:ext>
                      </a:extLst>
                    </a:gridCol>
                    <a:gridCol w="5343525">
                      <a:extLst>
                        <a:ext uri="{9D8B030D-6E8A-4147-A177-3AD203B41FA5}">
                          <a16:colId xmlns:a16="http://schemas.microsoft.com/office/drawing/2014/main" val="1925130451"/>
                        </a:ext>
                      </a:extLst>
                    </a:gridCol>
                  </a:tblGrid>
                  <a:tr h="415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population standard deviation (</a:t>
                          </a:r>
                          <a14:m>
                            <m:oMath xmlns:m="http://schemas.openxmlformats.org/officeDocument/2006/math">
                              <m:r>
                                <a:rPr lang="en-CA" sz="1800" b="1" i="1" smtClean="0">
                                  <a:solidFill>
                                    <a:srgbClr val="002060"/>
                                  </a:solidFill>
                                  <a:latin typeface="Cambria Math" panose="02040503050406030204" pitchFamily="18" charset="0"/>
                                  <a:ea typeface="Cambria Math" panose="02040503050406030204" pitchFamily="18" charset="0"/>
                                </a:rPr>
                                <m:t>𝝈</m:t>
                              </m:r>
                            </m:oMath>
                          </a14:m>
                          <a:r>
                            <a:rPr lang="en-CA" sz="1800" b="1" dirty="0">
                              <a:solidFill>
                                <a:srgbClr val="002060"/>
                              </a:solidFill>
                              <a:latin typeface="Cambria" panose="02040503050406030204" pitchFamily="18" charset="0"/>
                              <a:ea typeface="Cambria" panose="02040503050406030204" pitchFamily="18"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sample standard deviation (S)</a:t>
                          </a:r>
                          <a:endParaRPr lang="en-CA"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12823887"/>
                      </a:ext>
                    </a:extLst>
                  </a:tr>
                  <a:tr h="1897475">
                    <a:tc>
                      <a:txBody>
                        <a:bodyPr/>
                        <a:lstStyle/>
                        <a:p>
                          <a:r>
                            <a:rPr lang="en-CA" sz="1800" dirty="0">
                              <a:latin typeface="Cambria" panose="02040503050406030204" pitchFamily="18" charset="0"/>
                              <a:ea typeface="Cambria" panose="02040503050406030204" pitchFamily="18" charset="0"/>
                            </a:rPr>
                            <a:t>The population standard deviation is used when;</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the entire population </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a sample of a larger population, but they  are </a:t>
                          </a:r>
                          <a:r>
                            <a:rPr lang="en-CA" sz="1800" dirty="0">
                              <a:solidFill>
                                <a:srgbClr val="FF0000"/>
                              </a:solidFill>
                              <a:latin typeface="Cambria" panose="02040503050406030204" pitchFamily="18" charset="0"/>
                              <a:ea typeface="Cambria" panose="02040503050406030204" pitchFamily="18" charset="0"/>
                            </a:rPr>
                            <a:t>ONLY</a:t>
                          </a:r>
                          <a:r>
                            <a:rPr lang="en-CA" sz="1800" dirty="0">
                              <a:latin typeface="Cambria" panose="02040503050406030204" pitchFamily="18" charset="0"/>
                              <a:ea typeface="Cambria" panose="02040503050406030204" pitchFamily="18" charset="0"/>
                            </a:rPr>
                            <a:t> interested in this sample and </a:t>
                          </a:r>
                          <a:r>
                            <a:rPr lang="en-CA" sz="1800" b="0" dirty="0">
                              <a:solidFill>
                                <a:srgbClr val="FF0000"/>
                              </a:solidFill>
                              <a:latin typeface="Cambria" panose="02040503050406030204" pitchFamily="18" charset="0"/>
                              <a:ea typeface="Cambria" panose="02040503050406030204" pitchFamily="18" charset="0"/>
                            </a:rPr>
                            <a:t>DO NOT</a:t>
                          </a:r>
                          <a:r>
                            <a:rPr lang="en-CA" sz="1800" b="0" dirty="0">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wish to generalize the findings to the population.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In statistics, researchers usually use a sample from which they wish to </a:t>
                          </a:r>
                          <a:r>
                            <a:rPr lang="en-CA" sz="1800" dirty="0">
                              <a:solidFill>
                                <a:srgbClr val="FF0000"/>
                              </a:solidFill>
                              <a:latin typeface="Cambria" panose="02040503050406030204" pitchFamily="18" charset="0"/>
                              <a:ea typeface="Cambria" panose="02040503050406030204" pitchFamily="18" charset="0"/>
                            </a:rPr>
                            <a:t>GENERALIZE</a:t>
                          </a:r>
                          <a:r>
                            <a:rPr lang="en-CA" sz="1800" dirty="0">
                              <a:latin typeface="Cambria" panose="02040503050406030204" pitchFamily="18" charset="0"/>
                              <a:ea typeface="Cambria" panose="02040503050406030204" pitchFamily="18" charset="0"/>
                            </a:rPr>
                            <a:t> to a population. In this case researchers will need to use the sample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Cambria" panose="02040503050406030204" pitchFamily="18" charset="0"/>
                            <a:ea typeface="Cambria" panose="02040503050406030204" pitchFamily="18" charset="0"/>
                          </a:endParaRP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64087244"/>
                      </a:ext>
                    </a:extLst>
                  </a:tr>
                  <a:tr h="133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mbria" panose="02040503050406030204" pitchFamily="18" charset="0"/>
                              <a:ea typeface="Cambria" panose="02040503050406030204" pitchFamily="18" charset="0"/>
                            </a:rPr>
                            <a:t>If the data is being considered a population on its own, we divide </a:t>
                          </a:r>
                          <a:r>
                            <a:rPr lang="en-CA" dirty="0">
                              <a:solidFill>
                                <a:srgbClr val="FF0000"/>
                              </a:solidFill>
                              <a:latin typeface="Cambria" panose="02040503050406030204" pitchFamily="18" charset="0"/>
                              <a:ea typeface="Cambria" panose="02040503050406030204" pitchFamily="18" charset="0"/>
                            </a:rPr>
                            <a:t>∑ (X -µ)</a:t>
                          </a:r>
                          <a:r>
                            <a:rPr lang="en-CA" baseline="30000" dirty="0">
                              <a:solidFill>
                                <a:srgbClr val="FF0000"/>
                              </a:solidFill>
                              <a:latin typeface="Cambria" panose="02040503050406030204" pitchFamily="18" charset="0"/>
                              <a:ea typeface="Cambria" panose="02040503050406030204" pitchFamily="18" charset="0"/>
                            </a:rPr>
                            <a:t>2</a:t>
                          </a:r>
                          <a:r>
                            <a:rPr lang="en-CA" dirty="0">
                              <a:solidFill>
                                <a:srgbClr val="FF0000"/>
                              </a:solidFill>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by the number of data points (scores in sample), </a:t>
                          </a:r>
                          <a:r>
                            <a:rPr lang="en-CA" dirty="0">
                              <a:solidFill>
                                <a:srgbClr val="FF0000"/>
                              </a:solidFill>
                              <a:latin typeface="Cambria" panose="02040503050406030204" pitchFamily="18" charset="0"/>
                              <a:ea typeface="Cambria" panose="02040503050406030204" pitchFamily="18" charset="0"/>
                            </a:rPr>
                            <a:t>n.</a:t>
                          </a:r>
                        </a:p>
                        <a:p>
                          <a:endParaRPr lang="en-CA" dirty="0">
                            <a:latin typeface="Cambria" panose="02040503050406030204" pitchFamily="18" charset="0"/>
                            <a:ea typeface="Cambria"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If the data is a sample from a larger population, we divide </a:t>
                          </a:r>
                          <a:r>
                            <a:rPr lang="fr-FR" sz="1800" dirty="0">
                              <a:solidFill>
                                <a:srgbClr val="FF0000"/>
                              </a:solidFill>
                              <a:effectLst/>
                              <a:latin typeface="Cambria" panose="02040503050406030204" pitchFamily="18" charset="0"/>
                              <a:ea typeface="Cambria" panose="02040503050406030204" pitchFamily="18" charset="0"/>
                            </a:rPr>
                            <a:t>∑ (X-</a:t>
                          </a:r>
                          <a14:m>
                            <m:oMath xmlns:m="http://schemas.openxmlformats.org/officeDocument/2006/math">
                              <m:acc>
                                <m:accPr>
                                  <m:chr m:val="̅"/>
                                  <m:ctrlPr>
                                    <a:rPr lang="en-CA" sz="1800" i="1">
                                      <a:solidFill>
                                        <a:srgbClr val="FF0000"/>
                                      </a:solidFill>
                                      <a:effectLst/>
                                      <a:latin typeface="Cambria Math" panose="02040503050406030204" pitchFamily="18" charset="0"/>
                                    </a:rPr>
                                  </m:ctrlPr>
                                </m:accPr>
                                <m:e>
                                  <m:r>
                                    <a:rPr lang="fr-FR" sz="1800">
                                      <a:solidFill>
                                        <a:srgbClr val="FF0000"/>
                                      </a:solidFill>
                                      <a:effectLst/>
                                      <a:latin typeface="Cambria Math" panose="02040503050406030204" pitchFamily="18" charset="0"/>
                                    </a:rPr>
                                    <m:t>𝑋</m:t>
                                  </m:r>
                                </m:e>
                              </m:acc>
                            </m:oMath>
                          </a14:m>
                          <a:r>
                            <a:rPr lang="fr-FR" sz="1800" dirty="0">
                              <a:solidFill>
                                <a:srgbClr val="FF0000"/>
                              </a:solidFill>
                              <a:effectLst/>
                              <a:latin typeface="Cambria" panose="02040503050406030204" pitchFamily="18" charset="0"/>
                              <a:ea typeface="Cambria" panose="02040503050406030204" pitchFamily="18" charset="0"/>
                            </a:rPr>
                            <a:t>)</a:t>
                          </a:r>
                          <a:r>
                            <a:rPr lang="fr-FR" sz="1800" baseline="30000" dirty="0">
                              <a:solidFill>
                                <a:srgbClr val="FF0000"/>
                              </a:solidFill>
                              <a:effectLst/>
                              <a:latin typeface="Cambria" panose="02040503050406030204" pitchFamily="18" charset="0"/>
                              <a:ea typeface="Cambria" panose="02040503050406030204" pitchFamily="18" charset="0"/>
                            </a:rPr>
                            <a:t>2 </a:t>
                          </a:r>
                          <a:r>
                            <a:rPr lang="en-CA" sz="1800" dirty="0">
                              <a:solidFill>
                                <a:srgbClr val="FF0000"/>
                              </a:solidFill>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by one fewer than the number of data points (scores) in the sample, </a:t>
                          </a:r>
                          <a:r>
                            <a:rPr lang="en-CA" sz="1800" dirty="0">
                              <a:solidFill>
                                <a:srgbClr val="FF0000"/>
                              </a:solidFill>
                              <a:latin typeface="Cambria" panose="02040503050406030204" pitchFamily="18" charset="0"/>
                              <a:ea typeface="Cambria" panose="02040503050406030204" pitchFamily="18" charset="0"/>
                            </a:rPr>
                            <a:t>n-1</a:t>
                          </a:r>
                          <a:r>
                            <a:rPr lang="en-CA" sz="1800" dirty="0">
                              <a:latin typeface="Cambria" panose="02040503050406030204" pitchFamily="18" charset="0"/>
                              <a:ea typeface="Cambria" panose="02040503050406030204" pitchFamily="18" charset="0"/>
                            </a:rPr>
                            <a:t>.</a:t>
                          </a: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86068106"/>
                      </a:ext>
                    </a:extLst>
                  </a:tr>
                  <a:tr h="2253660">
                    <a:tc>
                      <a:txBody>
                        <a:bodyPr/>
                        <a:lstStyle/>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2857575"/>
                      </a:ext>
                    </a:extLst>
                  </a:tr>
                </a:tbl>
              </a:graphicData>
            </a:graphic>
          </p:graphicFrame>
        </mc:Choice>
        <mc:Fallback xmlns="">
          <p:graphicFrame>
            <p:nvGraphicFramePr>
              <p:cNvPr id="4" name="Table 4">
                <a:extLst>
                  <a:ext uri="{FF2B5EF4-FFF2-40B4-BE49-F238E27FC236}">
                    <a16:creationId xmlns:a16="http://schemas.microsoft.com/office/drawing/2014/main" id="{490DE7F1-B252-2C16-D5DA-F486CBF8A47E}"/>
                  </a:ext>
                </a:extLst>
              </p:cNvPr>
              <p:cNvGraphicFramePr>
                <a:graphicFrameLocks noGrp="1"/>
              </p:cNvGraphicFramePr>
              <p:nvPr>
                <p:ph idx="1"/>
                <p:extLst>
                  <p:ext uri="{D42A27DB-BD31-4B8C-83A1-F6EECF244321}">
                    <p14:modId xmlns:p14="http://schemas.microsoft.com/office/powerpoint/2010/main" val="2148230335"/>
                  </p:ext>
                </p:extLst>
              </p:nvPr>
            </p:nvGraphicFramePr>
            <p:xfrm>
              <a:off x="838200" y="499783"/>
              <a:ext cx="10687050" cy="6012496"/>
            </p:xfrm>
            <a:graphic>
              <a:graphicData uri="http://schemas.openxmlformats.org/drawingml/2006/table">
                <a:tbl>
                  <a:tblPr firstRow="1" bandRow="1">
                    <a:tableStyleId>{0E3FDE45-AF77-4B5C-9715-49D594BDF05E}</a:tableStyleId>
                  </a:tblPr>
                  <a:tblGrid>
                    <a:gridCol w="5343525">
                      <a:extLst>
                        <a:ext uri="{9D8B030D-6E8A-4147-A177-3AD203B41FA5}">
                          <a16:colId xmlns:a16="http://schemas.microsoft.com/office/drawing/2014/main" val="4051081065"/>
                        </a:ext>
                      </a:extLst>
                    </a:gridCol>
                    <a:gridCol w="5343525">
                      <a:extLst>
                        <a:ext uri="{9D8B030D-6E8A-4147-A177-3AD203B41FA5}">
                          <a16:colId xmlns:a16="http://schemas.microsoft.com/office/drawing/2014/main" val="1925130451"/>
                        </a:ext>
                      </a:extLst>
                    </a:gridCol>
                  </a:tblGrid>
                  <a:tr h="415447">
                    <a:tc>
                      <a:txBody>
                        <a:bodyPr/>
                        <a:lstStyle/>
                        <a:p>
                          <a:endParaRPr lang="en-US"/>
                        </a:p>
                      </a:txBody>
                      <a:tcPr>
                        <a:blipFill>
                          <a:blip r:embed="rId2"/>
                          <a:stretch>
                            <a:fillRect t="-8824" r="-100114" b="-135441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dirty="0">
                              <a:solidFill>
                                <a:srgbClr val="002060"/>
                              </a:solidFill>
                              <a:latin typeface="Cambria" panose="02040503050406030204" pitchFamily="18" charset="0"/>
                              <a:ea typeface="Cambria" panose="02040503050406030204" pitchFamily="18" charset="0"/>
                            </a:rPr>
                            <a:t>The sample standard deviation (S)</a:t>
                          </a:r>
                          <a:endParaRPr lang="en-CA" dirty="0">
                            <a:solidFill>
                              <a:srgbClr val="002060"/>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12823887"/>
                      </a:ext>
                    </a:extLst>
                  </a:tr>
                  <a:tr h="2011680">
                    <a:tc>
                      <a:txBody>
                        <a:bodyPr/>
                        <a:lstStyle/>
                        <a:p>
                          <a:r>
                            <a:rPr lang="en-CA" sz="1800" dirty="0">
                              <a:latin typeface="Cambria" panose="02040503050406030204" pitchFamily="18" charset="0"/>
                              <a:ea typeface="Cambria" panose="02040503050406030204" pitchFamily="18" charset="0"/>
                            </a:rPr>
                            <a:t>The population standard deviation is used when;</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the entire population </a:t>
                          </a:r>
                        </a:p>
                        <a:p>
                          <a:pPr marL="914400" lvl="1" indent="-457200">
                            <a:buFont typeface="+mj-lt"/>
                            <a:buAutoNum type="alphaLcPeriod"/>
                          </a:pPr>
                          <a:r>
                            <a:rPr lang="en-CA" sz="1800" dirty="0">
                              <a:latin typeface="Cambria" panose="02040503050406030204" pitchFamily="18" charset="0"/>
                              <a:ea typeface="Cambria" panose="02040503050406030204" pitchFamily="18" charset="0"/>
                            </a:rPr>
                            <a:t>The researchers  have a sample of a larger population, but they  are </a:t>
                          </a:r>
                          <a:r>
                            <a:rPr lang="en-CA" sz="1800" dirty="0">
                              <a:solidFill>
                                <a:srgbClr val="FF0000"/>
                              </a:solidFill>
                              <a:latin typeface="Cambria" panose="02040503050406030204" pitchFamily="18" charset="0"/>
                              <a:ea typeface="Cambria" panose="02040503050406030204" pitchFamily="18" charset="0"/>
                            </a:rPr>
                            <a:t>ONLY</a:t>
                          </a:r>
                          <a:r>
                            <a:rPr lang="en-CA" sz="1800" dirty="0">
                              <a:latin typeface="Cambria" panose="02040503050406030204" pitchFamily="18" charset="0"/>
                              <a:ea typeface="Cambria" panose="02040503050406030204" pitchFamily="18" charset="0"/>
                            </a:rPr>
                            <a:t> interested in this sample and </a:t>
                          </a:r>
                          <a:r>
                            <a:rPr lang="en-CA" sz="1800" b="0" dirty="0">
                              <a:solidFill>
                                <a:srgbClr val="FF0000"/>
                              </a:solidFill>
                              <a:latin typeface="Cambria" panose="02040503050406030204" pitchFamily="18" charset="0"/>
                              <a:ea typeface="Cambria" panose="02040503050406030204" pitchFamily="18" charset="0"/>
                            </a:rPr>
                            <a:t>DO NOT</a:t>
                          </a:r>
                          <a:r>
                            <a:rPr lang="en-CA" sz="1800" b="0" dirty="0">
                              <a:latin typeface="Cambria" panose="02040503050406030204" pitchFamily="18" charset="0"/>
                              <a:ea typeface="Cambria" panose="02040503050406030204" pitchFamily="18" charset="0"/>
                            </a:rPr>
                            <a:t> </a:t>
                          </a:r>
                          <a:r>
                            <a:rPr lang="en-CA" sz="1800" dirty="0">
                              <a:latin typeface="Cambria" panose="02040503050406030204" pitchFamily="18" charset="0"/>
                              <a:ea typeface="Cambria" panose="02040503050406030204" pitchFamily="18" charset="0"/>
                            </a:rPr>
                            <a:t>wish to generalize the findings to the population.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latin typeface="Cambria" panose="02040503050406030204" pitchFamily="18" charset="0"/>
                              <a:ea typeface="Cambria" panose="02040503050406030204" pitchFamily="18" charset="0"/>
                            </a:rPr>
                            <a:t>In statistics, researchers usually use a sample from which they wish to </a:t>
                          </a:r>
                          <a:r>
                            <a:rPr lang="en-CA" sz="1800" dirty="0">
                              <a:solidFill>
                                <a:srgbClr val="FF0000"/>
                              </a:solidFill>
                              <a:latin typeface="Cambria" panose="02040503050406030204" pitchFamily="18" charset="0"/>
                              <a:ea typeface="Cambria" panose="02040503050406030204" pitchFamily="18" charset="0"/>
                            </a:rPr>
                            <a:t>GENERALIZE</a:t>
                          </a:r>
                          <a:r>
                            <a:rPr lang="en-CA" sz="1800" dirty="0">
                              <a:latin typeface="Cambria" panose="02040503050406030204" pitchFamily="18" charset="0"/>
                              <a:ea typeface="Cambria" panose="02040503050406030204" pitchFamily="18" charset="0"/>
                            </a:rPr>
                            <a:t> to a population. In this case researchers will need to use the sample standard deviation.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latin typeface="Cambria" panose="02040503050406030204" pitchFamily="18" charset="0"/>
                            <a:ea typeface="Cambria" panose="02040503050406030204" pitchFamily="18" charset="0"/>
                          </a:endParaRPr>
                        </a:p>
                        <a:p>
                          <a:endParaRPr lang="en-CA"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664087244"/>
                      </a:ext>
                    </a:extLst>
                  </a:tr>
                  <a:tr h="1331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Cambria" panose="02040503050406030204" pitchFamily="18" charset="0"/>
                              <a:ea typeface="Cambria" panose="02040503050406030204" pitchFamily="18" charset="0"/>
                            </a:rPr>
                            <a:t>If the data is being considered a population on its own, we divide </a:t>
                          </a:r>
                          <a:r>
                            <a:rPr lang="en-CA" dirty="0">
                              <a:solidFill>
                                <a:srgbClr val="FF0000"/>
                              </a:solidFill>
                              <a:latin typeface="Cambria" panose="02040503050406030204" pitchFamily="18" charset="0"/>
                              <a:ea typeface="Cambria" panose="02040503050406030204" pitchFamily="18" charset="0"/>
                            </a:rPr>
                            <a:t>∑ (X -µ)</a:t>
                          </a:r>
                          <a:r>
                            <a:rPr lang="en-CA" baseline="30000" dirty="0">
                              <a:solidFill>
                                <a:srgbClr val="FF0000"/>
                              </a:solidFill>
                              <a:latin typeface="Cambria" panose="02040503050406030204" pitchFamily="18" charset="0"/>
                              <a:ea typeface="Cambria" panose="02040503050406030204" pitchFamily="18" charset="0"/>
                            </a:rPr>
                            <a:t>2</a:t>
                          </a:r>
                          <a:r>
                            <a:rPr lang="en-CA" dirty="0">
                              <a:solidFill>
                                <a:srgbClr val="FF0000"/>
                              </a:solidFill>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by the number of data points (scores in sample), </a:t>
                          </a:r>
                          <a:r>
                            <a:rPr lang="en-CA" dirty="0">
                              <a:solidFill>
                                <a:srgbClr val="FF0000"/>
                              </a:solidFill>
                              <a:latin typeface="Cambria" panose="02040503050406030204" pitchFamily="18" charset="0"/>
                              <a:ea typeface="Cambria" panose="02040503050406030204" pitchFamily="18" charset="0"/>
                            </a:rPr>
                            <a:t>n.</a:t>
                          </a:r>
                        </a:p>
                        <a:p>
                          <a:endParaRPr lang="en-CA" dirty="0">
                            <a:latin typeface="Cambria" panose="02040503050406030204" pitchFamily="18" charset="0"/>
                            <a:ea typeface="Cambria" panose="02040503050406030204" pitchFamily="18" charset="0"/>
                          </a:endParaRPr>
                        </a:p>
                      </a:txBody>
                      <a:tcPr/>
                    </a:tc>
                    <a:tc>
                      <a:txBody>
                        <a:bodyPr/>
                        <a:lstStyle/>
                        <a:p>
                          <a:endParaRPr lang="en-US"/>
                        </a:p>
                      </a:txBody>
                      <a:tcPr>
                        <a:blipFill>
                          <a:blip r:embed="rId2"/>
                          <a:stretch>
                            <a:fillRect l="-100000" t="-184932" r="-114" b="-169406"/>
                          </a:stretch>
                        </a:blipFill>
                      </a:tcPr>
                    </a:tc>
                    <a:extLst>
                      <a:ext uri="{0D108BD9-81ED-4DB2-BD59-A6C34878D82A}">
                        <a16:rowId xmlns:a16="http://schemas.microsoft.com/office/drawing/2014/main" val="1186068106"/>
                      </a:ext>
                    </a:extLst>
                  </a:tr>
                  <a:tr h="2253660">
                    <a:tc>
                      <a:txBody>
                        <a:bodyPr/>
                        <a:lstStyle/>
                        <a:p>
                          <a:endParaRPr lang="en-CA" dirty="0"/>
                        </a:p>
                        <a:p>
                          <a:endParaRPr lang="en-CA" dirty="0"/>
                        </a:p>
                        <a:p>
                          <a:endParaRPr lang="en-CA" dirty="0"/>
                        </a:p>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1642857575"/>
                      </a:ext>
                    </a:extLst>
                  </a:tr>
                </a:tbl>
              </a:graphicData>
            </a:graphic>
          </p:graphicFrame>
        </mc:Fallback>
      </mc:AlternateContent>
      <p:cxnSp>
        <p:nvCxnSpPr>
          <p:cNvPr id="3" name="Straight Connector 2">
            <a:extLst>
              <a:ext uri="{FF2B5EF4-FFF2-40B4-BE49-F238E27FC236}">
                <a16:creationId xmlns:a16="http://schemas.microsoft.com/office/drawing/2014/main" id="{FE13195A-12AE-3F2B-AA7C-2B1E7031B12A}"/>
              </a:ext>
            </a:extLst>
          </p:cNvPr>
          <p:cNvCxnSpPr>
            <a:cxnSpLocks/>
          </p:cNvCxnSpPr>
          <p:nvPr/>
        </p:nvCxnSpPr>
        <p:spPr>
          <a:xfrm>
            <a:off x="6051093" y="499787"/>
            <a:ext cx="0" cy="60124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C5C647-FF2F-17D6-8E8B-A177A3BFB42D}"/>
              </a:ext>
            </a:extLst>
          </p:cNvPr>
          <p:cNvSpPr txBox="1"/>
          <p:nvPr/>
        </p:nvSpPr>
        <p:spPr>
          <a:xfrm>
            <a:off x="6096000" y="6512279"/>
            <a:ext cx="6191695" cy="461665"/>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[cited 2023 Aug 23]; </a:t>
            </a:r>
            <a:r>
              <a:rPr lang="en-CA" sz="1200" dirty="0" err="1">
                <a:effectLst/>
                <a:latin typeface="Cambria" panose="02040503050406030204" pitchFamily="18" charset="0"/>
                <a:ea typeface="Cambria" panose="02040503050406030204" pitchFamily="18" charset="0"/>
                <a:cs typeface="Calibri" panose="020F0502020204030204" pitchFamily="34" charset="0"/>
              </a:rPr>
              <a:t>Laerd</a:t>
            </a:r>
            <a:r>
              <a:rPr lang="en-CA" sz="1200" dirty="0">
                <a:effectLst/>
                <a:latin typeface="Cambria" panose="02040503050406030204" pitchFamily="18" charset="0"/>
                <a:ea typeface="Cambria" panose="02040503050406030204" pitchFamily="18" charset="0"/>
                <a:cs typeface="Calibri" panose="020F0502020204030204" pitchFamily="34" charset="0"/>
              </a:rPr>
              <a:t> Statistics [cited 2022 Sep 9]</a:t>
            </a:r>
            <a:endParaRPr lang="en-CA" sz="1200" dirty="0"/>
          </a:p>
          <a:p>
            <a:endParaRPr lang="en-CA" sz="1200" dirty="0"/>
          </a:p>
        </p:txBody>
      </p:sp>
      <p:sp>
        <p:nvSpPr>
          <p:cNvPr id="13" name="Title 1">
            <a:extLst>
              <a:ext uri="{FF2B5EF4-FFF2-40B4-BE49-F238E27FC236}">
                <a16:creationId xmlns:a16="http://schemas.microsoft.com/office/drawing/2014/main" id="{A5E69AF8-A681-9F50-1ECA-51A0B689C418}"/>
              </a:ext>
            </a:extLst>
          </p:cNvPr>
          <p:cNvSpPr>
            <a:spLocks noGrp="1"/>
          </p:cNvSpPr>
          <p:nvPr>
            <p:ph type="title"/>
          </p:nvPr>
        </p:nvSpPr>
        <p:spPr>
          <a:xfrm>
            <a:off x="838199" y="108857"/>
            <a:ext cx="11556127" cy="385582"/>
          </a:xfrm>
        </p:spPr>
        <p:txBody>
          <a:bodyPr anchor="b">
            <a:noAutofit/>
          </a:bodyPr>
          <a:lstStyle/>
          <a:p>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br>
              <a:rPr lang="en-CA" sz="3200" b="1" dirty="0">
                <a:latin typeface="Cambria" panose="02040503050406030204" pitchFamily="18" charset="0"/>
                <a:ea typeface="Cambria" panose="02040503050406030204" pitchFamily="18" charset="0"/>
              </a:rPr>
            </a:br>
            <a:r>
              <a:rPr lang="en-CA" sz="3200" b="1" dirty="0">
                <a:latin typeface="Cambria" panose="02040503050406030204" pitchFamily="18" charset="0"/>
                <a:ea typeface="Cambria" panose="02040503050406030204" pitchFamily="18" charset="0"/>
              </a:rPr>
              <a:t> </a:t>
            </a:r>
            <a:r>
              <a:rPr lang="en-CA" sz="3200" b="1" dirty="0">
                <a:solidFill>
                  <a:srgbClr val="FF0000"/>
                </a:solidFill>
                <a:latin typeface="Cambria" panose="02040503050406030204" pitchFamily="18" charset="0"/>
                <a:ea typeface="Cambria" panose="02040503050406030204" pitchFamily="18" charset="0"/>
              </a:rPr>
              <a:t>How to calculate standard deviation</a:t>
            </a:r>
          </a:p>
        </p:txBody>
      </p:sp>
      <p:pic>
        <p:nvPicPr>
          <p:cNvPr id="2" name="Picture 1" descr="Text, letter&#10;&#10;Description automatically generated">
            <a:extLst>
              <a:ext uri="{FF2B5EF4-FFF2-40B4-BE49-F238E27FC236}">
                <a16:creationId xmlns:a16="http://schemas.microsoft.com/office/drawing/2014/main" id="{6BC898B2-C26E-0E09-A553-BC99E7BCF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192" y="4286606"/>
            <a:ext cx="2904869" cy="2225673"/>
          </a:xfrm>
          <a:prstGeom prst="rect">
            <a:avLst/>
          </a:prstGeom>
        </p:spPr>
      </p:pic>
      <p:pic>
        <p:nvPicPr>
          <p:cNvPr id="9" name="Picture 8" descr="A math equation with black text&#10;&#10;Description automatically generated with medium confidence">
            <a:extLst>
              <a:ext uri="{FF2B5EF4-FFF2-40B4-BE49-F238E27FC236}">
                <a16:creationId xmlns:a16="http://schemas.microsoft.com/office/drawing/2014/main" id="{41629822-2877-BA68-F4F2-B8F83336D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634" y="4233976"/>
            <a:ext cx="2518889" cy="2278303"/>
          </a:xfrm>
          <a:prstGeom prst="rect">
            <a:avLst/>
          </a:prstGeom>
        </p:spPr>
      </p:pic>
      <p:sp>
        <p:nvSpPr>
          <p:cNvPr id="5" name="TextBox 4">
            <a:extLst>
              <a:ext uri="{FF2B5EF4-FFF2-40B4-BE49-F238E27FC236}">
                <a16:creationId xmlns:a16="http://schemas.microsoft.com/office/drawing/2014/main" id="{B844A9E9-4624-D827-2B9F-0B7BB66774A9}"/>
              </a:ext>
            </a:extLst>
          </p:cNvPr>
          <p:cNvSpPr txBox="1"/>
          <p:nvPr/>
        </p:nvSpPr>
        <p:spPr>
          <a:xfrm>
            <a:off x="3875341" y="4459221"/>
            <a:ext cx="1970565" cy="1785104"/>
          </a:xfrm>
          <a:prstGeom prst="rect">
            <a:avLst/>
          </a:prstGeom>
          <a:noFill/>
        </p:spPr>
        <p:txBody>
          <a:bodyPr wrap="square">
            <a:spAutoFit/>
          </a:bodyPr>
          <a:lstStyle/>
          <a:p>
            <a:r>
              <a:rPr lang="en-GB" sz="1100" b="1" i="1" dirty="0">
                <a:solidFill>
                  <a:srgbClr val="FF0000"/>
                </a:solidFill>
                <a:latin typeface="Cambria" panose="02040503050406030204" pitchFamily="18" charset="0"/>
                <a:ea typeface="Cambria" panose="02040503050406030204" pitchFamily="18" charset="0"/>
              </a:rPr>
              <a:t>Steps to reach the standard deviation of a data</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Subtract the mean from each data point (X)</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Square the value </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Add them all together</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Divide by the total number of data points (scores)</a:t>
            </a:r>
          </a:p>
          <a:p>
            <a:pPr marL="342900" indent="-342900">
              <a:buAutoNum type="arabicPeriod"/>
            </a:pPr>
            <a:r>
              <a:rPr lang="en-GB" sz="1100" i="1" dirty="0">
                <a:solidFill>
                  <a:srgbClr val="FF0000"/>
                </a:solidFill>
                <a:latin typeface="Cambria" panose="02040503050406030204" pitchFamily="18" charset="0"/>
                <a:ea typeface="Cambria" panose="02040503050406030204" pitchFamily="18" charset="0"/>
              </a:rPr>
              <a:t>Take the square root</a:t>
            </a:r>
          </a:p>
        </p:txBody>
      </p:sp>
    </p:spTree>
    <p:extLst>
      <p:ext uri="{BB962C8B-B14F-4D97-AF65-F5344CB8AC3E}">
        <p14:creationId xmlns:p14="http://schemas.microsoft.com/office/powerpoint/2010/main" val="192383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304285" y="581855"/>
            <a:ext cx="12090042" cy="913947"/>
          </a:xfrm>
        </p:spPr>
        <p:txBody>
          <a:bodyPr anchor="b">
            <a:normAutofit fontScale="90000"/>
          </a:bodyPr>
          <a:lstStyle/>
          <a:p>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br>
              <a:rPr lang="en-CA" sz="5400" b="1" dirty="0">
                <a:latin typeface="Cambria" panose="02040503050406030204" pitchFamily="18" charset="0"/>
                <a:ea typeface="Cambria" panose="02040503050406030204" pitchFamily="18" charset="0"/>
              </a:rPr>
            </a:br>
            <a:r>
              <a:rPr lang="en-CA" sz="5400" b="1" dirty="0">
                <a:latin typeface="Cambria" panose="02040503050406030204" pitchFamily="18" charset="0"/>
                <a:ea typeface="Cambria" panose="02040503050406030204" pitchFamily="18" charset="0"/>
              </a:rPr>
              <a:t> </a:t>
            </a:r>
            <a:r>
              <a:rPr lang="en-CA" sz="5400" b="1" dirty="0">
                <a:solidFill>
                  <a:srgbClr val="FF0000"/>
                </a:solidFill>
                <a:latin typeface="Cambria" panose="02040503050406030204" pitchFamily="18" charset="0"/>
                <a:ea typeface="Cambria" panose="02040503050406030204" pitchFamily="18" charset="0"/>
              </a:rPr>
              <a:t>Key points about standard deviation</a:t>
            </a:r>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2071315"/>
            <a:ext cx="11205850" cy="4398491"/>
          </a:xfrm>
        </p:spPr>
        <p:txBody>
          <a:bodyPr anchor="t">
            <a:normAutofit/>
          </a:bodyPr>
          <a:lstStyle/>
          <a:p>
            <a:r>
              <a:rPr lang="en-CA" sz="2200" dirty="0">
                <a:latin typeface="Cambria" panose="02040503050406030204" pitchFamily="18" charset="0"/>
                <a:ea typeface="Cambria" panose="02040503050406030204" pitchFamily="18" charset="0"/>
              </a:rPr>
              <a:t>Note that confusion may arise when the name "</a:t>
            </a:r>
            <a:r>
              <a:rPr lang="en-CA" sz="2200" dirty="0">
                <a:solidFill>
                  <a:schemeClr val="accent1"/>
                </a:solidFill>
                <a:latin typeface="Cambria" panose="02040503050406030204" pitchFamily="18" charset="0"/>
                <a:ea typeface="Cambria" panose="02040503050406030204" pitchFamily="18" charset="0"/>
              </a:rPr>
              <a:t>sample" standard deviation </a:t>
            </a:r>
            <a:r>
              <a:rPr lang="en-CA" sz="2200" dirty="0">
                <a:latin typeface="Cambria" panose="02040503050406030204" pitchFamily="18" charset="0"/>
                <a:ea typeface="Cambria" panose="02040503050406030204" pitchFamily="18" charset="0"/>
              </a:rPr>
              <a:t>is used</a:t>
            </a:r>
            <a:r>
              <a:rPr lang="en-CA" sz="2200" dirty="0">
                <a:solidFill>
                  <a:schemeClr val="accent1"/>
                </a:solidFill>
                <a:latin typeface="Cambria" panose="02040503050406030204" pitchFamily="18" charset="0"/>
                <a:ea typeface="Cambria" panose="02040503050406030204" pitchFamily="18" charset="0"/>
              </a:rPr>
              <a:t>, </a:t>
            </a:r>
            <a:r>
              <a:rPr lang="en-CA" sz="2200" dirty="0">
                <a:latin typeface="Cambria" panose="02040503050406030204" pitchFamily="18" charset="0"/>
                <a:ea typeface="Cambria" panose="02040503050406030204" pitchFamily="18" charset="0"/>
              </a:rPr>
              <a:t>as it can be incorrectly interpreted as the standard deviation of the sample itself and not the estimate of the population standard deviation based on the sample.</a:t>
            </a:r>
          </a:p>
          <a:p>
            <a:r>
              <a:rPr lang="en-CA" sz="2200" dirty="0">
                <a:solidFill>
                  <a:schemeClr val="accent1"/>
                </a:solidFill>
                <a:latin typeface="Cambria" panose="02040503050406030204" pitchFamily="18" charset="0"/>
                <a:ea typeface="Cambria" panose="02040503050406030204" pitchFamily="18" charset="0"/>
              </a:rPr>
              <a:t>The standard deviation is used with continuous data, </a:t>
            </a:r>
            <a:r>
              <a:rPr lang="en-CA" sz="2000" dirty="0">
                <a:solidFill>
                  <a:srgbClr val="FF0000"/>
                </a:solidFill>
                <a:latin typeface="Cambria" panose="02040503050406030204" pitchFamily="18" charset="0"/>
                <a:ea typeface="Cambria" panose="02040503050406030204" pitchFamily="18" charset="0"/>
              </a:rPr>
              <a:t>BUT NOT </a:t>
            </a:r>
            <a:r>
              <a:rPr lang="en-CA" sz="2200" dirty="0">
                <a:solidFill>
                  <a:schemeClr val="accent1"/>
                </a:solidFill>
                <a:latin typeface="Cambria" panose="02040503050406030204" pitchFamily="18" charset="0"/>
                <a:ea typeface="Cambria" panose="02040503050406030204" pitchFamily="18" charset="0"/>
              </a:rPr>
              <a:t>with</a:t>
            </a:r>
            <a:r>
              <a:rPr lang="en-CA" sz="2000" dirty="0">
                <a:solidFill>
                  <a:srgbClr val="FF0000"/>
                </a:solidFill>
                <a:latin typeface="Cambria" panose="02040503050406030204" pitchFamily="18" charset="0"/>
                <a:ea typeface="Cambria" panose="02040503050406030204" pitchFamily="18" charset="0"/>
              </a:rPr>
              <a:t> </a:t>
            </a:r>
            <a:r>
              <a:rPr lang="en-CA" sz="2200" dirty="0">
                <a:solidFill>
                  <a:schemeClr val="accent1"/>
                </a:solidFill>
                <a:latin typeface="Cambria" panose="02040503050406030204" pitchFamily="18" charset="0"/>
                <a:ea typeface="Cambria" panose="02040503050406030204" pitchFamily="18" charset="0"/>
              </a:rPr>
              <a:t>categorical data. </a:t>
            </a:r>
          </a:p>
          <a:p>
            <a:r>
              <a:rPr lang="en-CA" sz="2200" dirty="0">
                <a:solidFill>
                  <a:schemeClr val="accent1"/>
                </a:solidFill>
                <a:latin typeface="Cambria" panose="02040503050406030204" pitchFamily="18" charset="0"/>
                <a:ea typeface="Cambria" panose="02040503050406030204" pitchFamily="18" charset="0"/>
              </a:rPr>
              <a:t>The standard deviation is appropriate when the continuous data </a:t>
            </a:r>
            <a:r>
              <a:rPr lang="en-CA" sz="2200" dirty="0">
                <a:solidFill>
                  <a:srgbClr val="FF0000"/>
                </a:solidFill>
                <a:latin typeface="Cambria" panose="02040503050406030204" pitchFamily="18" charset="0"/>
                <a:ea typeface="Cambria" panose="02040503050406030204" pitchFamily="18" charset="0"/>
              </a:rPr>
              <a:t>IS NOT SIGNIFICANTLY SKEWED OR HAS OUTLIERS.</a:t>
            </a:r>
          </a:p>
          <a:p>
            <a:r>
              <a:rPr lang="en-CA" sz="2200" dirty="0">
                <a:latin typeface="Cambria" panose="02040503050406030204" pitchFamily="18" charset="0"/>
                <a:ea typeface="Cambria" panose="02040503050406030204" pitchFamily="18" charset="0"/>
              </a:rPr>
              <a:t>The standard deviation can be derived from a literature review, pilot study or </a:t>
            </a:r>
            <a:r>
              <a:rPr lang="en-US" sz="2200" dirty="0">
                <a:latin typeface="Cambria" panose="02040503050406030204" pitchFamily="18" charset="0"/>
                <a:ea typeface="Cambria" panose="02040503050406030204" pitchFamily="18" charset="0"/>
              </a:rPr>
              <a:t>f</a:t>
            </a:r>
            <a:r>
              <a:rPr lang="en-CA" sz="2200" dirty="0">
                <a:latin typeface="Cambria" panose="02040503050406030204" pitchFamily="18" charset="0"/>
                <a:ea typeface="Cambria" panose="02040503050406030204" pitchFamily="18" charset="0"/>
              </a:rPr>
              <a:t>rom any reliable source.</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31231535-90E4-4058-A64B-C13CBEB277BB}"/>
              </a:ext>
            </a:extLst>
          </p:cNvPr>
          <p:cNvSpPr txBox="1"/>
          <p:nvPr/>
        </p:nvSpPr>
        <p:spPr>
          <a:xfrm>
            <a:off x="9495905" y="6265777"/>
            <a:ext cx="3589374" cy="276999"/>
          </a:xfrm>
          <a:prstGeom prst="rect">
            <a:avLst/>
          </a:prstGeom>
          <a:noFill/>
        </p:spPr>
        <p:txBody>
          <a:bodyPr wrap="square">
            <a:spAutoFit/>
          </a:bodyPr>
          <a:lstStyle/>
          <a:p>
            <a:r>
              <a:rPr lang="en-CA" sz="1200" dirty="0" err="1">
                <a:effectLst/>
                <a:latin typeface="Cambria" panose="02040503050406030204" pitchFamily="18" charset="0"/>
                <a:ea typeface="Cambria" panose="02040503050406030204" pitchFamily="18" charset="0"/>
                <a:cs typeface="Calibri" panose="020F0502020204030204" pitchFamily="34" charset="0"/>
              </a:rPr>
              <a:t>Laerd</a:t>
            </a:r>
            <a:r>
              <a:rPr lang="en-CA" sz="1200" dirty="0">
                <a:effectLst/>
                <a:latin typeface="Cambria" panose="02040503050406030204" pitchFamily="18" charset="0"/>
                <a:ea typeface="Cambria" panose="02040503050406030204" pitchFamily="18" charset="0"/>
                <a:cs typeface="Calibri" panose="020F0502020204030204" pitchFamily="34" charset="0"/>
              </a:rPr>
              <a:t> Statistics [cited 2022 Sep 9]</a:t>
            </a:r>
            <a:endParaRPr lang="en-CA" sz="1200" dirty="0"/>
          </a:p>
        </p:txBody>
      </p:sp>
      <p:sp>
        <p:nvSpPr>
          <p:cNvPr id="5" name="TextBox 4">
            <a:extLst>
              <a:ext uri="{FF2B5EF4-FFF2-40B4-BE49-F238E27FC236}">
                <a16:creationId xmlns:a16="http://schemas.microsoft.com/office/drawing/2014/main" id="{4A9F34EF-39C3-F86E-793C-78790F2B2F14}"/>
              </a:ext>
            </a:extLst>
          </p:cNvPr>
          <p:cNvSpPr txBox="1"/>
          <p:nvPr/>
        </p:nvSpPr>
        <p:spPr>
          <a:xfrm>
            <a:off x="8189765" y="6542776"/>
            <a:ext cx="546992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Finding and Using Health Statistics [cited 2023 Aug 23]</a:t>
            </a:r>
            <a:endParaRPr lang="en-CA" sz="1200" dirty="0"/>
          </a:p>
        </p:txBody>
      </p:sp>
    </p:spTree>
    <p:extLst>
      <p:ext uri="{BB962C8B-B14F-4D97-AF65-F5344CB8AC3E}">
        <p14:creationId xmlns:p14="http://schemas.microsoft.com/office/powerpoint/2010/main" val="191433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233687" y="1307762"/>
            <a:ext cx="5902362" cy="2513516"/>
          </a:xfrm>
        </p:spPr>
        <p:txBody>
          <a:bodyPr>
            <a:normAutofit/>
          </a:bodyPr>
          <a:lstStyle/>
          <a:p>
            <a:r>
              <a:rPr lang="en-CA" b="1" dirty="0">
                <a:latin typeface="Cambria" panose="02040503050406030204" pitchFamily="18" charset="0"/>
                <a:ea typeface="Cambria" panose="02040503050406030204" pitchFamily="18" charset="0"/>
              </a:rPr>
              <a:t>3.</a:t>
            </a:r>
            <a:r>
              <a:rPr lang="en-CA" sz="6000" b="1" dirty="0">
                <a:latin typeface="Cambria" panose="02040503050406030204" pitchFamily="18" charset="0"/>
                <a:ea typeface="Cambria" panose="02040503050406030204" pitchFamily="18" charset="0"/>
              </a:rPr>
              <a:t> The power</a:t>
            </a:r>
            <a:r>
              <a:rPr lang="en-CA" sz="6000" b="1" i="0" dirty="0">
                <a:effectLst/>
                <a:latin typeface="Cambria" panose="02040503050406030204" pitchFamily="18" charset="0"/>
                <a:ea typeface="Cambria" panose="02040503050406030204" pitchFamily="18" charset="0"/>
              </a:rPr>
              <a:t> </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022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br>
              <a:rPr lang="en-CA" sz="5400" dirty="0">
                <a:solidFill>
                  <a:srgbClr val="FF0000"/>
                </a:solidFill>
                <a:latin typeface="Cambria" panose="02040503050406030204" pitchFamily="18" charset="0"/>
                <a:ea typeface="Cambria" panose="02040503050406030204" pitchFamily="18" charset="0"/>
              </a:rPr>
            </a:br>
            <a:r>
              <a:rPr lang="en-CA" sz="5400" b="1" dirty="0">
                <a:solidFill>
                  <a:srgbClr val="FF0000"/>
                </a:solidFill>
                <a:latin typeface="Cambria" panose="02040503050406030204" pitchFamily="18" charset="0"/>
                <a:ea typeface="Cambria" panose="02040503050406030204" pitchFamily="18" charset="0"/>
              </a:rPr>
              <a:t>The power of a study</a:t>
            </a:r>
            <a:br>
              <a:rPr lang="en-CA" sz="5400" dirty="0">
                <a:solidFill>
                  <a:srgbClr val="FF0000"/>
                </a:solidFill>
                <a:latin typeface="Cambria" panose="02040503050406030204" pitchFamily="18" charset="0"/>
                <a:ea typeface="Cambria" panose="02040503050406030204" pitchFamily="18" charset="0"/>
              </a:rPr>
            </a:br>
            <a:endParaRPr lang="en-CA" sz="5400" b="1" dirty="0">
              <a:solidFill>
                <a:srgbClr val="FF0000"/>
              </a:solidFill>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18498"/>
            <a:ext cx="10515600" cy="4385750"/>
          </a:xfrm>
        </p:spPr>
        <p:txBody>
          <a:bodyPr>
            <a:normAutofit/>
          </a:bodyPr>
          <a:lstStyle/>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600" dirty="0">
                <a:solidFill>
                  <a:srgbClr val="FF0000"/>
                </a:solidFill>
                <a:latin typeface="Cambria" panose="02040503050406030204" pitchFamily="18" charset="0"/>
                <a:ea typeface="Cambria" panose="02040503050406030204" pitchFamily="18" charset="0"/>
              </a:rPr>
              <a:t>What do we mean by the </a:t>
            </a:r>
            <a:r>
              <a:rPr lang="en-CA" sz="2600" i="1" dirty="0">
                <a:solidFill>
                  <a:srgbClr val="FF0000"/>
                </a:solidFill>
                <a:latin typeface="Cambria" panose="02040503050406030204" pitchFamily="18" charset="0"/>
                <a:ea typeface="Cambria" panose="02040503050406030204" pitchFamily="18" charset="0"/>
              </a:rPr>
              <a:t>power of a study</a:t>
            </a:r>
            <a:r>
              <a:rPr lang="en-CA" sz="2600"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power of a study can be defined as the </a:t>
            </a:r>
            <a:r>
              <a:rPr lang="en-CA" u="sng" dirty="0">
                <a:latin typeface="Cambria" panose="02040503050406030204" pitchFamily="18" charset="0"/>
                <a:ea typeface="Cambria" panose="02040503050406030204" pitchFamily="18" charset="0"/>
              </a:rPr>
              <a:t>pre-study probability that the effect will be detected, and that the test will reject the null hypothesis</a:t>
            </a:r>
            <a:r>
              <a:rPr lang="en-CA" dirty="0">
                <a:latin typeface="Cambria" panose="02040503050406030204" pitchFamily="18" charset="0"/>
                <a:ea typeface="Cambria" panose="02040503050406030204" pitchFamily="18" charset="0"/>
              </a:rPr>
              <a:t>. In other words, if the power is too low, there is little chance of detecting a significant difference.</a:t>
            </a:r>
          </a:p>
          <a:p>
            <a:pPr lvl="1"/>
            <a:r>
              <a:rPr lang="en-CA" dirty="0">
                <a:latin typeface="Cambria" panose="02040503050406030204" pitchFamily="18" charset="0"/>
                <a:ea typeface="Cambria" panose="02040503050406030204" pitchFamily="18" charset="0"/>
              </a:rPr>
              <a:t>The power </a:t>
            </a:r>
            <a:r>
              <a:rPr lang="en-CA" i="0" dirty="0">
                <a:effectLst/>
                <a:latin typeface="Cambria" panose="02040503050406030204" pitchFamily="18" charset="0"/>
                <a:ea typeface="Cambria" panose="02040503050406030204" pitchFamily="18" charset="0"/>
              </a:rPr>
              <a:t>is </a:t>
            </a:r>
            <a:r>
              <a:rPr lang="en-CA" i="0" u="sng" dirty="0">
                <a:effectLst/>
                <a:latin typeface="Cambria" panose="02040503050406030204" pitchFamily="18" charset="0"/>
                <a:ea typeface="Cambria" panose="02040503050406030204" pitchFamily="18" charset="0"/>
              </a:rPr>
              <a:t>arbitrarily set to 80% or 90% </a:t>
            </a:r>
            <a:r>
              <a:rPr lang="en-CA" i="0" dirty="0">
                <a:effectLst/>
                <a:latin typeface="Cambria" panose="02040503050406030204" pitchFamily="18" charset="0"/>
                <a:ea typeface="Cambria" panose="02040503050406030204" pitchFamily="18" charset="0"/>
              </a:rPr>
              <a:t>which means that the study has an 80% or 90% chance of </a:t>
            </a:r>
            <a:r>
              <a:rPr lang="en-CA" dirty="0">
                <a:latin typeface="Cambria" panose="02040503050406030204" pitchFamily="18" charset="0"/>
                <a:ea typeface="Cambria" panose="02040503050406030204" pitchFamily="18" charset="0"/>
              </a:rPr>
              <a:t>having </a:t>
            </a:r>
            <a:r>
              <a:rPr lang="en-CA" i="0" dirty="0">
                <a:effectLst/>
                <a:latin typeface="Cambria" panose="02040503050406030204" pitchFamily="18" charset="0"/>
                <a:ea typeface="Cambria" panose="02040503050406030204" pitchFamily="18" charset="0"/>
              </a:rPr>
              <a:t>statistically significant results</a:t>
            </a:r>
            <a:r>
              <a:rPr lang="en-CA" b="1" i="0" dirty="0">
                <a:effectLst/>
                <a:latin typeface="Cambria" panose="02040503050406030204" pitchFamily="18" charset="0"/>
                <a:ea typeface="Cambria" panose="02040503050406030204" pitchFamily="18" charset="0"/>
              </a:rPr>
              <a:t>.</a:t>
            </a:r>
          </a:p>
          <a:p>
            <a:pPr marL="0" indent="0">
              <a:buNone/>
            </a:pPr>
            <a:br>
              <a:rPr lang="en-CA" sz="2800" dirty="0">
                <a:solidFill>
                  <a:srgbClr val="FF0000"/>
                </a:solidFill>
                <a:latin typeface="Cambria" panose="02040503050406030204" pitchFamily="18" charset="0"/>
                <a:ea typeface="Cambria" panose="02040503050406030204" pitchFamily="18" charset="0"/>
              </a:rPr>
            </a:br>
            <a:endParaRPr lang="en-CA" dirty="0">
              <a:latin typeface="Cambria" panose="02040503050406030204" pitchFamily="18" charset="0"/>
              <a:ea typeface="Cambria" panose="02040503050406030204" pitchFamily="18" charset="0"/>
            </a:endParaRPr>
          </a:p>
          <a:p>
            <a:pPr marL="0" indent="0">
              <a:buNone/>
            </a:pPr>
            <a:endParaRPr lang="en-CA" sz="1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B8954E4-1C33-E9AE-0A4E-47712AF3AC9B}"/>
              </a:ext>
            </a:extLst>
          </p:cNvPr>
          <p:cNvSpPr txBox="1"/>
          <p:nvPr/>
        </p:nvSpPr>
        <p:spPr>
          <a:xfrm>
            <a:off x="9086248" y="6555192"/>
            <a:ext cx="2640762" cy="276999"/>
          </a:xfrm>
          <a:prstGeom prst="rect">
            <a:avLst/>
          </a:prstGeom>
          <a:noFill/>
        </p:spPr>
        <p:txBody>
          <a:bodyPr wrap="square">
            <a:spAutoFit/>
          </a:bodyPr>
          <a:lstStyle/>
          <a:p>
            <a:r>
              <a:rPr lang="en-GB" sz="1200" dirty="0"/>
              <a:t>Dell et al., 2002; </a:t>
            </a:r>
            <a:r>
              <a:rPr lang="da-DK" sz="1200" dirty="0"/>
              <a:t>Jones SR et al., 2003</a:t>
            </a:r>
          </a:p>
        </p:txBody>
      </p:sp>
    </p:spTree>
    <p:extLst>
      <p:ext uri="{BB962C8B-B14F-4D97-AF65-F5344CB8AC3E}">
        <p14:creationId xmlns:p14="http://schemas.microsoft.com/office/powerpoint/2010/main" val="2115900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630935" y="640080"/>
            <a:ext cx="8379715" cy="1575938"/>
          </a:xfrm>
        </p:spPr>
        <p:txBody>
          <a:bodyPr anchor="b">
            <a:noAutofit/>
          </a:bodyPr>
          <a:lstStyle/>
          <a:p>
            <a:br>
              <a:rPr lang="en-CA" sz="4900" dirty="0">
                <a:solidFill>
                  <a:srgbClr val="FF0000"/>
                </a:solidFill>
                <a:latin typeface="Cambria" panose="02040503050406030204" pitchFamily="18" charset="0"/>
                <a:ea typeface="Cambria" panose="02040503050406030204" pitchFamily="18" charset="0"/>
              </a:rPr>
            </a:br>
            <a:r>
              <a:rPr lang="en-CA" sz="4900" b="1" dirty="0">
                <a:solidFill>
                  <a:srgbClr val="FF0000"/>
                </a:solidFill>
                <a:latin typeface="Cambria" panose="02040503050406030204" pitchFamily="18" charset="0"/>
                <a:ea typeface="Cambria" panose="02040503050406030204" pitchFamily="18" charset="0"/>
              </a:rPr>
              <a:t>The type I and type II errors</a:t>
            </a:r>
            <a:br>
              <a:rPr lang="en-CA" sz="4900" dirty="0">
                <a:solidFill>
                  <a:srgbClr val="FF0000"/>
                </a:solidFill>
                <a:latin typeface="Cambria" panose="02040503050406030204" pitchFamily="18" charset="0"/>
                <a:ea typeface="Cambria" panose="02040503050406030204" pitchFamily="18" charset="0"/>
              </a:rPr>
            </a:br>
            <a:endParaRPr lang="en-CA" sz="4900" b="1" dirty="0">
              <a:solidFill>
                <a:srgbClr val="FF0000"/>
              </a:solidFill>
              <a:latin typeface="Cambria" panose="02040503050406030204" pitchFamily="18" charset="0"/>
              <a:ea typeface="Cambria" panose="02040503050406030204" pitchFamily="18" charset="0"/>
            </a:endParaRPr>
          </a:p>
        </p:txBody>
      </p:sp>
      <p:sp>
        <p:nvSpPr>
          <p:cNvPr id="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247649" y="2579846"/>
            <a:ext cx="6557392" cy="3862594"/>
          </a:xfrm>
        </p:spPr>
        <p:txBody>
          <a:bodyPr anchor="t">
            <a:normAutofit lnSpcReduction="10000"/>
          </a:bodyPr>
          <a:lstStyle/>
          <a:p>
            <a:pPr marL="0" indent="0">
              <a:buNone/>
            </a:pPr>
            <a:endParaRPr lang="en-CA" sz="1500" dirty="0">
              <a:latin typeface="Cambria" panose="02040503050406030204" pitchFamily="18" charset="0"/>
              <a:ea typeface="Cambria" panose="02040503050406030204" pitchFamily="18" charset="0"/>
            </a:endParaRPr>
          </a:p>
          <a:p>
            <a:r>
              <a:rPr lang="en-CA" sz="2250" dirty="0">
                <a:solidFill>
                  <a:srgbClr val="FF0000"/>
                </a:solidFill>
                <a:latin typeface="Cambria" panose="02040503050406030204" pitchFamily="18" charset="0"/>
                <a:ea typeface="Cambria" panose="02040503050406030204" pitchFamily="18" charset="0"/>
              </a:rPr>
              <a:t>What do we mean by the </a:t>
            </a:r>
            <a:r>
              <a:rPr lang="en-CA" sz="2250" i="1" dirty="0">
                <a:solidFill>
                  <a:srgbClr val="FF0000"/>
                </a:solidFill>
                <a:latin typeface="Cambria" panose="02040503050406030204" pitchFamily="18" charset="0"/>
                <a:ea typeface="Cambria" panose="02040503050406030204" pitchFamily="18" charset="0"/>
              </a:rPr>
              <a:t>type I and type II errors</a:t>
            </a:r>
            <a:r>
              <a:rPr lang="en-CA" sz="2250" dirty="0">
                <a:solidFill>
                  <a:srgbClr val="FF0000"/>
                </a:solidFill>
                <a:latin typeface="Cambria" panose="02040503050406030204" pitchFamily="18" charset="0"/>
                <a:ea typeface="Cambria" panose="02040503050406030204" pitchFamily="18" charset="0"/>
              </a:rPr>
              <a:t>?</a:t>
            </a:r>
          </a:p>
          <a:p>
            <a:pPr lvl="1"/>
            <a:r>
              <a:rPr lang="en-CA" sz="2100" dirty="0">
                <a:latin typeface="Cambria" panose="02040503050406030204" pitchFamily="18" charset="0"/>
                <a:ea typeface="Cambria" panose="02040503050406030204" pitchFamily="18" charset="0"/>
              </a:rPr>
              <a:t> The type I error Alpha (</a:t>
            </a:r>
            <a:r>
              <a:rPr lang="el-GR" sz="2100" dirty="0">
                <a:latin typeface="Cambria" panose="02040503050406030204" pitchFamily="18" charset="0"/>
                <a:ea typeface="Cambria" panose="02040503050406030204" pitchFamily="18" charset="0"/>
              </a:rPr>
              <a:t>α)</a:t>
            </a:r>
            <a:r>
              <a:rPr lang="en-CA" sz="2100" dirty="0">
                <a:latin typeface="Cambria" panose="02040503050406030204" pitchFamily="18" charset="0"/>
                <a:ea typeface="Cambria" panose="02040503050406030204" pitchFamily="18" charset="0"/>
              </a:rPr>
              <a:t>: is the rejection of a true null hypothesis. In other words, it corresponds to the level of confidence in sample size calculation, which is the degree of uncertainty or probability that a sample value lies outside a stated limits.</a:t>
            </a:r>
            <a:r>
              <a:rPr lang="en-US" sz="2100" b="1" dirty="0"/>
              <a:t> False positive</a:t>
            </a:r>
            <a:endParaRPr lang="en-CA" sz="2100" dirty="0">
              <a:latin typeface="Cambria" panose="02040503050406030204" pitchFamily="18" charset="0"/>
              <a:ea typeface="Cambria" panose="02040503050406030204" pitchFamily="18" charset="0"/>
            </a:endParaRPr>
          </a:p>
          <a:p>
            <a:pPr lvl="1"/>
            <a:r>
              <a:rPr lang="en-CA" sz="2100" dirty="0">
                <a:latin typeface="Cambria" panose="02040503050406030204" pitchFamily="18" charset="0"/>
                <a:ea typeface="Cambria" panose="02040503050406030204" pitchFamily="18" charset="0"/>
              </a:rPr>
              <a:t> The type II error Beta (</a:t>
            </a:r>
            <a:r>
              <a:rPr lang="el-GR" sz="2100" dirty="0">
                <a:latin typeface="Cambria" panose="02040503050406030204" pitchFamily="18" charset="0"/>
                <a:ea typeface="Cambria" panose="02040503050406030204" pitchFamily="18" charset="0"/>
              </a:rPr>
              <a:t>β)</a:t>
            </a:r>
            <a:r>
              <a:rPr lang="en-CA" sz="2100" dirty="0">
                <a:latin typeface="Cambria" panose="02040503050406030204" pitchFamily="18" charset="0"/>
                <a:ea typeface="Cambria" panose="02040503050406030204" pitchFamily="18" charset="0"/>
              </a:rPr>
              <a:t>: is the failure to reject a false null hypothesis. In other words, it corresponds to power, which means the ability of a statistical test to reject the false null hypothesis. </a:t>
            </a:r>
            <a:r>
              <a:rPr lang="en-US" sz="2100" b="1" dirty="0"/>
              <a:t>False negative</a:t>
            </a:r>
            <a:endParaRPr lang="en-CA" sz="21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457200" lvl="1" indent="0">
              <a:buNone/>
            </a:pPr>
            <a:endParaRPr lang="en-CA" sz="1500" dirty="0">
              <a:latin typeface="Cambria" panose="02040503050406030204" pitchFamily="18" charset="0"/>
              <a:ea typeface="Cambria" panose="02040503050406030204" pitchFamily="18" charset="0"/>
            </a:endParaRPr>
          </a:p>
          <a:p>
            <a:pPr marL="0" indent="0">
              <a:buNone/>
            </a:pPr>
            <a:endParaRPr lang="en-CA" sz="1500" dirty="0">
              <a:latin typeface="Cambria" panose="02040503050406030204" pitchFamily="18" charset="0"/>
              <a:ea typeface="Cambria" panose="02040503050406030204" pitchFamily="18" charset="0"/>
            </a:endParaRPr>
          </a:p>
          <a:p>
            <a:pPr marL="0" indent="0">
              <a:buNone/>
            </a:pPr>
            <a:endParaRPr lang="en-CA" sz="1500" dirty="0">
              <a:latin typeface="Cambria" panose="02040503050406030204" pitchFamily="18" charset="0"/>
              <a:ea typeface="Cambria" panose="02040503050406030204" pitchFamily="18" charset="0"/>
            </a:endParaRPr>
          </a:p>
        </p:txBody>
      </p:sp>
      <p:pic>
        <p:nvPicPr>
          <p:cNvPr id="5" name="Content Placeholder 4" descr="Table&#10;&#10;Description automatically generated">
            <a:extLst>
              <a:ext uri="{FF2B5EF4-FFF2-40B4-BE49-F238E27FC236}">
                <a16:creationId xmlns:a16="http://schemas.microsoft.com/office/drawing/2014/main" id="{CFEB78A4-063B-FAF5-E59E-F953C89A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032" y="2206228"/>
            <a:ext cx="5458968" cy="2470182"/>
          </a:xfrm>
          <a:prstGeom prst="rect">
            <a:avLst/>
          </a:prstGeom>
        </p:spPr>
      </p:pic>
      <p:sp>
        <p:nvSpPr>
          <p:cNvPr id="6" name="TextBox 5">
            <a:extLst>
              <a:ext uri="{FF2B5EF4-FFF2-40B4-BE49-F238E27FC236}">
                <a16:creationId xmlns:a16="http://schemas.microsoft.com/office/drawing/2014/main" id="{B77B8238-790C-0105-BBC1-42AF6F42582B}"/>
              </a:ext>
            </a:extLst>
          </p:cNvPr>
          <p:cNvSpPr txBox="1"/>
          <p:nvPr/>
        </p:nvSpPr>
        <p:spPr>
          <a:xfrm>
            <a:off x="9131166" y="6605639"/>
            <a:ext cx="2813786" cy="276999"/>
          </a:xfrm>
          <a:prstGeom prst="rect">
            <a:avLst/>
          </a:prstGeom>
          <a:noFill/>
        </p:spPr>
        <p:txBody>
          <a:bodyPr wrap="square">
            <a:spAutoFit/>
          </a:bodyPr>
          <a:lstStyle/>
          <a:p>
            <a:pPr>
              <a:spcAft>
                <a:spcPts val="600"/>
              </a:spcAft>
            </a:pPr>
            <a:r>
              <a:rPr lang="en-GB" sz="1200" dirty="0"/>
              <a:t>StatisticsHowTo.com [cited 2022 Sep 5]</a:t>
            </a:r>
          </a:p>
        </p:txBody>
      </p:sp>
      <p:sp>
        <p:nvSpPr>
          <p:cNvPr id="7" name="TextBox 6">
            <a:extLst>
              <a:ext uri="{FF2B5EF4-FFF2-40B4-BE49-F238E27FC236}">
                <a16:creationId xmlns:a16="http://schemas.microsoft.com/office/drawing/2014/main" id="{B2170879-7D0B-3F56-86F2-9654D3C8AF1E}"/>
              </a:ext>
            </a:extLst>
          </p:cNvPr>
          <p:cNvSpPr txBox="1"/>
          <p:nvPr/>
        </p:nvSpPr>
        <p:spPr>
          <a:xfrm>
            <a:off x="9131166" y="6403940"/>
            <a:ext cx="2960916" cy="276999"/>
          </a:xfrm>
          <a:prstGeom prst="rect">
            <a:avLst/>
          </a:prstGeom>
          <a:noFill/>
        </p:spPr>
        <p:txBody>
          <a:bodyPr wrap="square">
            <a:spAutoFit/>
          </a:bodyPr>
          <a:lstStyle/>
          <a:p>
            <a:pPr>
              <a:spcAft>
                <a:spcPts val="600"/>
              </a:spcAft>
            </a:pPr>
            <a:r>
              <a:rPr lang="en-GB" sz="1200" dirty="0" err="1"/>
              <a:t>Pourhoseingholi</a:t>
            </a:r>
            <a:r>
              <a:rPr lang="en-GB" sz="1200" dirty="0"/>
              <a:t> MA et al., 2013</a:t>
            </a:r>
            <a:endParaRPr lang="en-CA" sz="1200" dirty="0"/>
          </a:p>
        </p:txBody>
      </p:sp>
    </p:spTree>
    <p:extLst>
      <p:ext uri="{BB962C8B-B14F-4D97-AF65-F5344CB8AC3E}">
        <p14:creationId xmlns:p14="http://schemas.microsoft.com/office/powerpoint/2010/main" val="92891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144819" y="1816645"/>
            <a:ext cx="5902362" cy="2513516"/>
          </a:xfrm>
        </p:spPr>
        <p:txBody>
          <a:bodyPr>
            <a:normAutofit fontScale="90000"/>
          </a:bodyPr>
          <a:lstStyle/>
          <a:p>
            <a:r>
              <a:rPr lang="en-CA" b="1" dirty="0">
                <a:latin typeface="Cambria" panose="02040503050406030204" pitchFamily="18" charset="0"/>
                <a:ea typeface="Cambria" panose="02040503050406030204" pitchFamily="18" charset="0"/>
              </a:rPr>
              <a:t>4.</a:t>
            </a:r>
            <a:r>
              <a:rPr lang="en-CA" sz="6000" b="1" dirty="0">
                <a:latin typeface="Cambria" panose="02040503050406030204" pitchFamily="18" charset="0"/>
                <a:ea typeface="Cambria" panose="02040503050406030204" pitchFamily="18" charset="0"/>
              </a:rPr>
              <a:t> The  significance level </a:t>
            </a:r>
            <a:r>
              <a:rPr lang="en-CA" sz="6000" b="1" i="0" dirty="0">
                <a:effectLst/>
                <a:latin typeface="Cambria" panose="02040503050406030204" pitchFamily="18" charset="0"/>
                <a:ea typeface="Cambria" panose="02040503050406030204" pitchFamily="18" charset="0"/>
              </a:rPr>
              <a:t> </a:t>
            </a:r>
            <a:endParaRPr lang="en-CA" b="1" dirty="0">
              <a:latin typeface="Cambria" panose="02040503050406030204" pitchFamily="18" charset="0"/>
              <a:ea typeface="Cambria" panose="02040503050406030204" pitchFamily="18" charset="0"/>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64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fontScale="90000"/>
          </a:bodyPr>
          <a:lstStyle/>
          <a:p>
            <a:br>
              <a:rPr lang="en-CA" sz="5400" dirty="0">
                <a:solidFill>
                  <a:srgbClr val="FF0000"/>
                </a:solidFill>
                <a:latin typeface="Cambria" panose="02040503050406030204" pitchFamily="18" charset="0"/>
                <a:ea typeface="Cambria" panose="02040503050406030204" pitchFamily="18" charset="0"/>
              </a:rPr>
            </a:br>
            <a:r>
              <a:rPr lang="en-CA" sz="5400" b="1" dirty="0">
                <a:solidFill>
                  <a:srgbClr val="FF0000"/>
                </a:solidFill>
                <a:latin typeface="Cambria" panose="02040503050406030204" pitchFamily="18" charset="0"/>
                <a:ea typeface="Cambria" panose="02040503050406030204" pitchFamily="18" charset="0"/>
              </a:rPr>
              <a:t>The significance level  </a:t>
            </a:r>
            <a:br>
              <a:rPr lang="en-CA" sz="5400" dirty="0">
                <a:solidFill>
                  <a:srgbClr val="FF0000"/>
                </a:solidFill>
                <a:latin typeface="Cambria" panose="02040503050406030204" pitchFamily="18" charset="0"/>
                <a:ea typeface="Cambria" panose="02040503050406030204" pitchFamily="18" charset="0"/>
              </a:rPr>
            </a:br>
            <a:endParaRPr lang="en-CA" sz="5400" b="1" dirty="0">
              <a:solidFill>
                <a:srgbClr val="FF0000"/>
              </a:solidFill>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8954E4-1C33-E9AE-0A4E-47712AF3AC9B}"/>
              </a:ext>
            </a:extLst>
          </p:cNvPr>
          <p:cNvSpPr txBox="1"/>
          <p:nvPr/>
        </p:nvSpPr>
        <p:spPr>
          <a:xfrm>
            <a:off x="10072267" y="6492874"/>
            <a:ext cx="1905000" cy="369332"/>
          </a:xfrm>
          <a:prstGeom prst="rect">
            <a:avLst/>
          </a:prstGeom>
          <a:noFill/>
        </p:spPr>
        <p:txBody>
          <a:bodyPr wrap="square">
            <a:spAutoFit/>
          </a:bodyPr>
          <a:lstStyle/>
          <a:p>
            <a:r>
              <a:rPr lang="en-GB" dirty="0"/>
              <a:t>Dell et al., 2002</a:t>
            </a:r>
          </a:p>
        </p:txBody>
      </p:sp>
      <p:sp>
        <p:nvSpPr>
          <p:cNvPr id="5" name="Content Placeholder 2">
            <a:extLst>
              <a:ext uri="{FF2B5EF4-FFF2-40B4-BE49-F238E27FC236}">
                <a16:creationId xmlns:a16="http://schemas.microsoft.com/office/drawing/2014/main" id="{6D6555DC-5DCE-D975-FACD-3284F3DC1678}"/>
              </a:ext>
            </a:extLst>
          </p:cNvPr>
          <p:cNvSpPr txBox="1">
            <a:spLocks/>
          </p:cNvSpPr>
          <p:nvPr/>
        </p:nvSpPr>
        <p:spPr>
          <a:xfrm>
            <a:off x="669036" y="1896419"/>
            <a:ext cx="10515600" cy="43857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CA" sz="2400" dirty="0">
              <a:solidFill>
                <a:srgbClr val="FF0000"/>
              </a:solidFill>
              <a:latin typeface="Cambria" panose="02040503050406030204" pitchFamily="18" charset="0"/>
              <a:ea typeface="Cambria" panose="02040503050406030204" pitchFamily="18" charset="0"/>
            </a:endParaRPr>
          </a:p>
          <a:p>
            <a:r>
              <a:rPr lang="en-CA" dirty="0">
                <a:solidFill>
                  <a:srgbClr val="FF0000"/>
                </a:solidFill>
                <a:latin typeface="Cambria" panose="02040503050406030204" pitchFamily="18" charset="0"/>
                <a:ea typeface="Cambria" panose="02040503050406030204" pitchFamily="18" charset="0"/>
              </a:rPr>
              <a:t>What do we mean by the </a:t>
            </a:r>
            <a:r>
              <a:rPr lang="en-CA" i="1" dirty="0">
                <a:solidFill>
                  <a:srgbClr val="FF0000"/>
                </a:solidFill>
                <a:latin typeface="Cambria" panose="02040503050406030204" pitchFamily="18" charset="0"/>
                <a:ea typeface="Cambria" panose="02040503050406030204" pitchFamily="18" charset="0"/>
              </a:rPr>
              <a:t>significance level</a:t>
            </a:r>
            <a:r>
              <a:rPr lang="en-CA" dirty="0">
                <a:solidFill>
                  <a:srgbClr val="FF0000"/>
                </a:solidFill>
                <a:latin typeface="Cambria" panose="02040503050406030204" pitchFamily="18" charset="0"/>
                <a:ea typeface="Cambria" panose="02040503050406030204" pitchFamily="18" charset="0"/>
              </a:rPr>
              <a:t>?</a:t>
            </a:r>
          </a:p>
          <a:p>
            <a:pPr lvl="1"/>
            <a:r>
              <a:rPr lang="en-CA" dirty="0">
                <a:latin typeface="Cambria" panose="02040503050406030204" pitchFamily="18" charset="0"/>
                <a:ea typeface="Cambria" panose="02040503050406030204" pitchFamily="18" charset="0"/>
              </a:rPr>
              <a:t>The significance level, also known as </a:t>
            </a:r>
            <a:r>
              <a:rPr lang="en-CA" b="1" dirty="0">
                <a:latin typeface="Cambria" panose="02040503050406030204" pitchFamily="18" charset="0"/>
                <a:ea typeface="Cambria" panose="02040503050406030204" pitchFamily="18" charset="0"/>
              </a:rPr>
              <a:t>alpha (α)</a:t>
            </a:r>
            <a:r>
              <a:rPr lang="en-CA" dirty="0">
                <a:latin typeface="Cambria" panose="02040503050406030204" pitchFamily="18" charset="0"/>
                <a:ea typeface="Cambria" panose="02040503050406030204" pitchFamily="18" charset="0"/>
              </a:rPr>
              <a:t> is </a:t>
            </a:r>
            <a:r>
              <a:rPr lang="en-GB" u="sng" dirty="0">
                <a:latin typeface="Cambria" panose="02040503050406030204" pitchFamily="18" charset="0"/>
                <a:ea typeface="Cambria" panose="02040503050406030204" pitchFamily="18" charset="0"/>
              </a:rPr>
              <a:t>the probability that a positive finding is due to chance alone</a:t>
            </a:r>
            <a:r>
              <a:rPr lang="en-GB" dirty="0">
                <a:latin typeface="Cambria" panose="02040503050406030204" pitchFamily="18" charset="0"/>
                <a:ea typeface="Cambria" panose="02040503050406030204" pitchFamily="18" charset="0"/>
              </a:rPr>
              <a:t>. </a:t>
            </a:r>
            <a:r>
              <a:rPr lang="en-CA" dirty="0">
                <a:latin typeface="Cambria" panose="02040503050406030204" pitchFamily="18" charset="0"/>
                <a:ea typeface="Cambria" panose="02040503050406030204" pitchFamily="18" charset="0"/>
              </a:rPr>
              <a:t>It is a measure of the strength of the evidence that must be present in the sample before rejecting the null hypothesis and concluding that the effect is statistically significant. </a:t>
            </a:r>
          </a:p>
          <a:p>
            <a:r>
              <a:rPr lang="en-CA" dirty="0">
                <a:solidFill>
                  <a:srgbClr val="FF0000"/>
                </a:solidFill>
                <a:latin typeface="Cambria" panose="02040503050406030204" pitchFamily="18" charset="0"/>
                <a:ea typeface="Cambria" panose="02040503050406030204" pitchFamily="18" charset="0"/>
              </a:rPr>
              <a:t>What does it mean when the researcher determines a significance level of 0.05 or 0.01 before conducting the experiment?</a:t>
            </a:r>
          </a:p>
          <a:p>
            <a:pPr lvl="1"/>
            <a:r>
              <a:rPr lang="en-CA" dirty="0">
                <a:latin typeface="Cambria" panose="02040503050406030204" pitchFamily="18" charset="0"/>
                <a:ea typeface="Cambria" panose="02040503050406030204" pitchFamily="18" charset="0"/>
              </a:rPr>
              <a:t>It simply means that the investigator wishes the chance of mistakenly designating a difference “significant” (when in fact there is no difference) to be no more than 5% or 10%. The significance level is correlated with power: increasing the significance level (from 5% to 10%) increases power</a:t>
            </a:r>
            <a:br>
              <a:rPr lang="en-CA" dirty="0">
                <a:solidFill>
                  <a:srgbClr val="FF0000"/>
                </a:solidFill>
                <a:latin typeface="Cambria" panose="02040503050406030204" pitchFamily="18" charset="0"/>
                <a:ea typeface="Cambria" panose="02040503050406030204" pitchFamily="18" charset="0"/>
              </a:rPr>
            </a:br>
            <a:endParaRPr lang="en-CA" dirty="0">
              <a:latin typeface="Cambria" panose="02040503050406030204" pitchFamily="18" charset="0"/>
              <a:ea typeface="Cambria" panose="02040503050406030204" pitchFamily="18" charset="0"/>
            </a:endParaRPr>
          </a:p>
          <a:p>
            <a:pPr marL="0" indent="0">
              <a:buFont typeface="Arial" panose="020B0604020202020204" pitchFamily="34" charset="0"/>
              <a:buNone/>
            </a:pPr>
            <a:endParaRPr lang="en-CA" sz="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89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4712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Steps to follow in sample size determination</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067447-C387-4B46-AF46-A130FB9417AD}"/>
              </a:ext>
            </a:extLst>
          </p:cNvPr>
          <p:cNvSpPr txBox="1"/>
          <p:nvPr/>
        </p:nvSpPr>
        <p:spPr>
          <a:xfrm>
            <a:off x="10239781" y="6488668"/>
            <a:ext cx="2028419" cy="369332"/>
          </a:xfrm>
          <a:prstGeom prst="rect">
            <a:avLst/>
          </a:prstGeom>
          <a:noFill/>
        </p:spPr>
        <p:txBody>
          <a:bodyPr wrap="square">
            <a:spAutoFit/>
          </a:bodyPr>
          <a:lstStyle/>
          <a:p>
            <a:r>
              <a:rPr lang="en-GB" dirty="0" err="1"/>
              <a:t>Bujang</a:t>
            </a:r>
            <a:r>
              <a:rPr lang="en-GB" dirty="0"/>
              <a:t> MA, 2021</a:t>
            </a:r>
          </a:p>
        </p:txBody>
      </p:sp>
      <p:graphicFrame>
        <p:nvGraphicFramePr>
          <p:cNvPr id="7" name="Content Placeholder 6">
            <a:extLst>
              <a:ext uri="{FF2B5EF4-FFF2-40B4-BE49-F238E27FC236}">
                <a16:creationId xmlns:a16="http://schemas.microsoft.com/office/drawing/2014/main" id="{B210DBA3-2509-47AC-9BFC-8E7FA7295912}"/>
              </a:ext>
            </a:extLst>
          </p:cNvPr>
          <p:cNvGraphicFramePr>
            <a:graphicFrameLocks noGrp="1"/>
          </p:cNvGraphicFramePr>
          <p:nvPr>
            <p:ph idx="1"/>
            <p:extLst>
              <p:ext uri="{D42A27DB-BD31-4B8C-83A1-F6EECF244321}">
                <p14:modId xmlns:p14="http://schemas.microsoft.com/office/powerpoint/2010/main" val="2037207530"/>
              </p:ext>
            </p:extLst>
          </p:nvPr>
        </p:nvGraphicFramePr>
        <p:xfrm>
          <a:off x="838200" y="194113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28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5400" b="1" dirty="0">
                <a:solidFill>
                  <a:srgbClr val="FF0000"/>
                </a:solidFill>
                <a:latin typeface="Cambria" panose="02040503050406030204" pitchFamily="18" charset="0"/>
                <a:ea typeface="Cambria" panose="02040503050406030204" pitchFamily="18" charset="0"/>
              </a:rPr>
              <a:t>Contents</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6676" y="1794673"/>
            <a:ext cx="10515600" cy="4385750"/>
          </a:xfrm>
        </p:spPr>
        <p:txBody>
          <a:bodyPr>
            <a:normAutofit fontScale="92500" lnSpcReduction="10000"/>
          </a:bodyPr>
          <a:lstStyle/>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dirty="0">
                <a:solidFill>
                  <a:srgbClr val="0070C0"/>
                </a:solidFill>
                <a:latin typeface="Cambria" panose="02040503050406030204" pitchFamily="18" charset="0"/>
                <a:ea typeface="Cambria" panose="02040503050406030204" pitchFamily="18" charset="0"/>
              </a:rPr>
              <a:t>Sample size calculation</a:t>
            </a:r>
          </a:p>
          <a:p>
            <a:r>
              <a:rPr lang="en-CA" dirty="0">
                <a:solidFill>
                  <a:srgbClr val="0070C0"/>
                </a:solidFill>
                <a:latin typeface="Cambria" panose="02040503050406030204" pitchFamily="18" charset="0"/>
                <a:ea typeface="Cambria" panose="02040503050406030204" pitchFamily="18" charset="0"/>
              </a:rPr>
              <a:t>Factors that must be estimated to calculate sample size</a:t>
            </a:r>
          </a:p>
          <a:p>
            <a:r>
              <a:rPr lang="en-CA" dirty="0">
                <a:solidFill>
                  <a:srgbClr val="0070C0"/>
                </a:solidFill>
                <a:latin typeface="Cambria" panose="02040503050406030204" pitchFamily="18" charset="0"/>
                <a:ea typeface="Cambria" panose="02040503050406030204" pitchFamily="18" charset="0"/>
              </a:rPr>
              <a:t>Steps to follow in sample size determination</a:t>
            </a:r>
          </a:p>
          <a:p>
            <a:r>
              <a:rPr lang="en-CA" dirty="0">
                <a:solidFill>
                  <a:srgbClr val="0070C0"/>
                </a:solidFill>
                <a:latin typeface="Cambria" panose="02040503050406030204" pitchFamily="18" charset="0"/>
                <a:ea typeface="Cambria" panose="02040503050406030204" pitchFamily="18" charset="0"/>
              </a:rPr>
              <a:t>How to calculate sample size in cross-sectional studies</a:t>
            </a:r>
          </a:p>
          <a:p>
            <a:r>
              <a:rPr lang="en-CA" dirty="0">
                <a:solidFill>
                  <a:srgbClr val="0070C0"/>
                </a:solidFill>
                <a:latin typeface="Cambria" panose="02040503050406030204" pitchFamily="18" charset="0"/>
                <a:ea typeface="Cambria" panose="02040503050406030204" pitchFamily="18" charset="0"/>
              </a:rPr>
              <a:t>How to calculate sample size in case control studies</a:t>
            </a:r>
          </a:p>
          <a:p>
            <a:r>
              <a:rPr lang="en-CA" dirty="0">
                <a:solidFill>
                  <a:srgbClr val="0070C0"/>
                </a:solidFill>
                <a:latin typeface="Cambria" panose="02040503050406030204" pitchFamily="18" charset="0"/>
                <a:ea typeface="Cambria" panose="02040503050406030204" pitchFamily="18" charset="0"/>
              </a:rPr>
              <a:t>How to calculate sample size in clinical trials</a:t>
            </a:r>
          </a:p>
          <a:p>
            <a:r>
              <a:rPr lang="en-CA" dirty="0">
                <a:solidFill>
                  <a:srgbClr val="0070C0"/>
                </a:solidFill>
                <a:latin typeface="Cambria" panose="02040503050406030204" pitchFamily="18" charset="0"/>
                <a:ea typeface="Cambria" panose="02040503050406030204" pitchFamily="18" charset="0"/>
              </a:rPr>
              <a:t>Further examples</a:t>
            </a:r>
          </a:p>
          <a:p>
            <a:r>
              <a:rPr lang="en-CA" dirty="0">
                <a:solidFill>
                  <a:srgbClr val="0070C0"/>
                </a:solidFill>
                <a:latin typeface="Cambria" panose="02040503050406030204" pitchFamily="18" charset="0"/>
                <a:ea typeface="Cambria" panose="02040503050406030204" pitchFamily="18" charset="0"/>
              </a:rPr>
              <a:t>References for more reading</a:t>
            </a:r>
          </a:p>
          <a:p>
            <a:r>
              <a:rPr lang="en-CA" dirty="0">
                <a:solidFill>
                  <a:srgbClr val="0070C0"/>
                </a:solidFill>
                <a:latin typeface="Cambria" panose="02040503050406030204" pitchFamily="18" charset="0"/>
                <a:ea typeface="Cambria" panose="02040503050406030204" pitchFamily="18" charset="0"/>
              </a:rPr>
              <a:t>Useful websites for sample size calculation</a:t>
            </a: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endParaRPr lang="en-CA" dirty="0">
              <a:solidFill>
                <a:srgbClr val="FF0000"/>
              </a:solidFill>
              <a:latin typeface="Cambria" panose="02040503050406030204" pitchFamily="18" charset="0"/>
              <a:ea typeface="Cambria" panose="02040503050406030204" pitchFamily="18" charset="0"/>
            </a:endParaRPr>
          </a:p>
          <a:p>
            <a:pPr marL="457200" lvl="1" indent="0">
              <a:buNone/>
            </a:pPr>
            <a:endParaRPr lang="en-CA" sz="2800" dirty="0">
              <a:latin typeface="Cambria" panose="02040503050406030204" pitchFamily="18" charset="0"/>
              <a:ea typeface="Cambria" panose="02040503050406030204" pitchFamily="18" charset="0"/>
            </a:endParaRPr>
          </a:p>
          <a:p>
            <a:pPr marL="0" indent="0">
              <a:buNone/>
            </a:pPr>
            <a:endParaRPr lang="en-CA" sz="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15535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439599" y="280585"/>
            <a:ext cx="11018520" cy="984162"/>
          </a:xfrm>
        </p:spPr>
        <p:txBody>
          <a:bodyPr anchor="b">
            <a:noAutofit/>
          </a:bodyPr>
          <a:lstStyle/>
          <a:p>
            <a:r>
              <a:rPr lang="en-CA" sz="4000" b="1" dirty="0">
                <a:solidFill>
                  <a:srgbClr val="FF0000"/>
                </a:solidFill>
                <a:latin typeface="Cambria" panose="02040503050406030204" pitchFamily="18" charset="0"/>
                <a:ea typeface="Cambria" panose="02040503050406030204" pitchFamily="18" charset="0"/>
              </a:rPr>
              <a:t>Examples of free sample size calculator tools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917877"/>
            <a:ext cx="10752732" cy="4659538"/>
          </a:xfrm>
        </p:spPr>
        <p:txBody>
          <a:bodyPr anchor="t">
            <a:noAutofit/>
          </a:bodyPr>
          <a:lstStyle/>
          <a:p>
            <a:pPr>
              <a:buFont typeface="Wingdings" panose="05000000000000000000" pitchFamily="2" charset="2"/>
              <a:buChar char="§"/>
            </a:pPr>
            <a:r>
              <a:rPr lang="en-GB" sz="2000" b="1" i="0" dirty="0">
                <a:solidFill>
                  <a:srgbClr val="000000"/>
                </a:solidFill>
                <a:effectLst/>
                <a:latin typeface="Cambria" panose="02040503050406030204" pitchFamily="18" charset="0"/>
                <a:ea typeface="Cambria" panose="02040503050406030204" pitchFamily="18" charset="0"/>
              </a:rPr>
              <a:t>StatCalc: </a:t>
            </a:r>
            <a:r>
              <a:rPr lang="en-GB" sz="2000" b="1" i="0" dirty="0">
                <a:solidFill>
                  <a:srgbClr val="000000"/>
                </a:solidFill>
                <a:effectLst/>
                <a:latin typeface="Cambria" panose="02040503050406030204" pitchFamily="18" charset="0"/>
                <a:ea typeface="Cambria" panose="02040503050406030204" pitchFamily="18" charset="0"/>
                <a:hlinkClick r:id="rId2"/>
              </a:rPr>
              <a:t>https://www.cdc.gov/epiinfo/user-guide/statcalc/statcalcintro.html</a:t>
            </a:r>
            <a:r>
              <a:rPr lang="en-GB" sz="2000" b="1" i="0" dirty="0">
                <a:solidFill>
                  <a:srgbClr val="000000"/>
                </a:solidFill>
                <a:effectLst/>
                <a:latin typeface="Cambria" panose="02040503050406030204" pitchFamily="18" charset="0"/>
                <a:ea typeface="Cambria" panose="02040503050406030204" pitchFamily="18" charset="0"/>
              </a:rPr>
              <a:t> </a:t>
            </a:r>
          </a:p>
          <a:p>
            <a:pPr lvl="1"/>
            <a:r>
              <a:rPr lang="en-GB" sz="2000" b="0" i="0" dirty="0">
                <a:solidFill>
                  <a:srgbClr val="000000"/>
                </a:solidFill>
                <a:effectLst/>
                <a:latin typeface="Cambria" panose="02040503050406030204" pitchFamily="18" charset="0"/>
                <a:ea typeface="Cambria" panose="02040503050406030204" pitchFamily="18" charset="0"/>
              </a:rPr>
              <a:t>A utility tool in </a:t>
            </a:r>
            <a:r>
              <a:rPr lang="en-GB" sz="2000" b="0" i="0" dirty="0">
                <a:solidFill>
                  <a:srgbClr val="000000"/>
                </a:solidFill>
                <a:effectLst/>
                <a:latin typeface="Cambria" panose="02040503050406030204" pitchFamily="18" charset="0"/>
                <a:ea typeface="Cambria" panose="02040503050406030204" pitchFamily="18" charset="0"/>
                <a:hlinkClick r:id="rId3"/>
              </a:rPr>
              <a:t>Epi Info™ </a:t>
            </a:r>
            <a:r>
              <a:rPr lang="en-GB" sz="2000" b="0" i="0" dirty="0">
                <a:solidFill>
                  <a:srgbClr val="000000"/>
                </a:solidFill>
                <a:effectLst/>
                <a:latin typeface="Cambria" panose="02040503050406030204" pitchFamily="18" charset="0"/>
                <a:ea typeface="Cambria" panose="02040503050406030204" pitchFamily="18" charset="0"/>
              </a:rPr>
              <a:t> and statistical calculator that produces summary epidemiologic information.</a:t>
            </a:r>
          </a:p>
          <a:p>
            <a:pPr lvl="1"/>
            <a:r>
              <a:rPr lang="en-GB" sz="2000" b="0" i="0" dirty="0">
                <a:solidFill>
                  <a:srgbClr val="000000"/>
                </a:solidFill>
                <a:effectLst/>
                <a:latin typeface="Cambria" panose="02040503050406030204" pitchFamily="18" charset="0"/>
                <a:ea typeface="Cambria" panose="02040503050406030204" pitchFamily="18" charset="0"/>
              </a:rPr>
              <a:t>Six types of calculations are available </a:t>
            </a:r>
            <a:r>
              <a:rPr lang="en-GB" sz="2000" dirty="0">
                <a:solidFill>
                  <a:srgbClr val="000000"/>
                </a:solidFill>
                <a:latin typeface="Cambria" panose="02040503050406030204" pitchFamily="18" charset="0"/>
                <a:ea typeface="Cambria" panose="02040503050406030204" pitchFamily="18" charset="0"/>
              </a:rPr>
              <a:t>including </a:t>
            </a:r>
            <a:r>
              <a:rPr lang="en-GB" sz="2000" b="0" i="0" dirty="0">
                <a:solidFill>
                  <a:srgbClr val="000000"/>
                </a:solidFill>
                <a:effectLst/>
                <a:latin typeface="Cambria" panose="02040503050406030204" pitchFamily="18" charset="0"/>
                <a:ea typeface="Cambria" panose="02040503050406030204" pitchFamily="18" charset="0"/>
              </a:rPr>
              <a:t>Sample Size and Power calculations for Population Survey, Cohort or Cross-Sectional, and Unmatched Case-Control.</a:t>
            </a:r>
          </a:p>
          <a:p>
            <a:pPr lvl="1"/>
            <a:r>
              <a:rPr lang="en-GB" sz="2000" b="0" i="0" dirty="0">
                <a:solidFill>
                  <a:srgbClr val="000000"/>
                </a:solidFill>
                <a:effectLst/>
                <a:latin typeface="Cambria" panose="02040503050406030204" pitchFamily="18" charset="0"/>
                <a:ea typeface="Cambria" panose="02040503050406030204" pitchFamily="18" charset="0"/>
                <a:hlinkClick r:id="rId3"/>
              </a:rPr>
              <a:t>Epi Info™ </a:t>
            </a:r>
            <a:r>
              <a:rPr lang="en-GB" sz="2000" dirty="0">
                <a:solidFill>
                  <a:srgbClr val="000000"/>
                </a:solidFill>
                <a:latin typeface="Cambria" panose="02040503050406030204" pitchFamily="18" charset="0"/>
                <a:ea typeface="Cambria" panose="02040503050406030204" pitchFamily="18" charset="0"/>
              </a:rPr>
              <a:t> </a:t>
            </a:r>
            <a:r>
              <a:rPr lang="en-GB" sz="2000" b="0" i="0" dirty="0">
                <a:solidFill>
                  <a:srgbClr val="000000"/>
                </a:solidFill>
                <a:effectLst/>
                <a:latin typeface="Cambria" panose="02040503050406030204" pitchFamily="18" charset="0"/>
                <a:ea typeface="Cambria" panose="02040503050406030204" pitchFamily="18" charset="0"/>
              </a:rPr>
              <a:t>is a free software that can be downloaded from the </a:t>
            </a:r>
            <a:r>
              <a:rPr lang="en-GB" sz="2000" b="0" i="0" dirty="0" err="1">
                <a:solidFill>
                  <a:srgbClr val="000000"/>
                </a:solidFill>
                <a:effectLst/>
                <a:latin typeface="Cambria" panose="02040503050406030204" pitchFamily="18" charset="0"/>
                <a:ea typeface="Cambria" panose="02040503050406030204" pitchFamily="18" charset="0"/>
              </a:rPr>
              <a:t>Centers</a:t>
            </a:r>
            <a:r>
              <a:rPr lang="en-GB" sz="2000" b="0" i="0" dirty="0">
                <a:solidFill>
                  <a:srgbClr val="000000"/>
                </a:solidFill>
                <a:effectLst/>
                <a:latin typeface="Cambria" panose="02040503050406030204" pitchFamily="18" charset="0"/>
                <a:ea typeface="Cambria" panose="02040503050406030204" pitchFamily="18" charset="0"/>
              </a:rPr>
              <a:t> for Disease Control and Prevention (CDC) website at </a:t>
            </a:r>
            <a:r>
              <a:rPr lang="en-GB" sz="2000" b="0" i="0" dirty="0">
                <a:solidFill>
                  <a:srgbClr val="000000"/>
                </a:solidFill>
                <a:effectLst/>
                <a:latin typeface="Cambria" panose="02040503050406030204" pitchFamily="18" charset="0"/>
                <a:ea typeface="Cambria" panose="02040503050406030204" pitchFamily="18" charset="0"/>
                <a:hlinkClick r:id="rId4"/>
              </a:rPr>
              <a:t>https://www.cdc.gov/epiinfo</a:t>
            </a:r>
            <a:r>
              <a:rPr lang="en-GB" sz="2000" b="0" i="0" dirty="0">
                <a:solidFill>
                  <a:srgbClr val="000000"/>
                </a:solidFill>
                <a:effectLst/>
                <a:latin typeface="Cambria" panose="02040503050406030204" pitchFamily="18" charset="0"/>
                <a:ea typeface="Cambria" panose="02040503050406030204" pitchFamily="18" charset="0"/>
              </a:rPr>
              <a:t>. </a:t>
            </a:r>
          </a:p>
          <a:p>
            <a:pPr lvl="1"/>
            <a:r>
              <a:rPr lang="en-GB" sz="2000" dirty="0">
                <a:solidFill>
                  <a:srgbClr val="000000"/>
                </a:solidFill>
                <a:latin typeface="Cambria" panose="02040503050406030204" pitchFamily="18" charset="0"/>
                <a:ea typeface="Cambria" panose="02040503050406030204" pitchFamily="18" charset="0"/>
              </a:rPr>
              <a:t>Watch the </a:t>
            </a:r>
            <a:r>
              <a:rPr lang="en-GB" sz="2000" dirty="0">
                <a:solidFill>
                  <a:srgbClr val="000000"/>
                </a:solidFill>
                <a:latin typeface="Cambria" panose="02040503050406030204" pitchFamily="18" charset="0"/>
                <a:ea typeface="Cambria" panose="02040503050406030204" pitchFamily="18" charset="0"/>
                <a:hlinkClick r:id="rId5"/>
              </a:rPr>
              <a:t>Epi Info™ 7 Tutorial Videos</a:t>
            </a:r>
            <a:r>
              <a:rPr lang="en-GB" sz="2000" b="0" i="0" dirty="0">
                <a:solidFill>
                  <a:srgbClr val="000000"/>
                </a:solidFill>
                <a:effectLst/>
                <a:latin typeface="Cambria" panose="02040503050406030204" pitchFamily="18" charset="0"/>
                <a:ea typeface="Cambria" panose="02040503050406030204" pitchFamily="18" charset="0"/>
              </a:rPr>
              <a:t>.</a:t>
            </a:r>
            <a:br>
              <a:rPr lang="en-GB" sz="2000" b="0" i="0" dirty="0">
                <a:solidFill>
                  <a:srgbClr val="000000"/>
                </a:solidFill>
                <a:effectLst/>
                <a:latin typeface="Cambria" panose="02040503050406030204" pitchFamily="18" charset="0"/>
                <a:ea typeface="Cambria" panose="02040503050406030204" pitchFamily="18" charset="0"/>
              </a:rPr>
            </a:br>
            <a:endParaRPr lang="en-GB" sz="2000" b="0" i="0" dirty="0">
              <a:solidFill>
                <a:srgbClr val="000000"/>
              </a:solidFill>
              <a:effectLst/>
              <a:latin typeface="Cambria" panose="02040503050406030204" pitchFamily="18" charset="0"/>
              <a:ea typeface="Cambria" panose="02040503050406030204" pitchFamily="18" charset="0"/>
            </a:endParaRPr>
          </a:p>
          <a:p>
            <a:pPr>
              <a:buFont typeface="Wingdings" panose="05000000000000000000" pitchFamily="2" charset="2"/>
              <a:buChar char="§"/>
            </a:pPr>
            <a:r>
              <a:rPr lang="en-CA" sz="2000" b="1" dirty="0">
                <a:latin typeface="Cambria" panose="02040503050406030204" pitchFamily="18" charset="0"/>
                <a:ea typeface="Cambria" panose="02040503050406030204" pitchFamily="18" charset="0"/>
              </a:rPr>
              <a:t>OpenEpi.com: </a:t>
            </a:r>
            <a:r>
              <a:rPr lang="en-CA" sz="2000" b="1" dirty="0">
                <a:latin typeface="Cambria" panose="02040503050406030204" pitchFamily="18" charset="0"/>
                <a:ea typeface="Cambria" panose="02040503050406030204" pitchFamily="18" charset="0"/>
                <a:hlinkClick r:id="rId6"/>
              </a:rPr>
              <a:t>https://www.openepi.com</a:t>
            </a:r>
            <a:r>
              <a:rPr lang="en-CA" sz="2000" b="1" dirty="0">
                <a:latin typeface="Cambria" panose="02040503050406030204" pitchFamily="18" charset="0"/>
                <a:ea typeface="Cambria" panose="02040503050406030204" pitchFamily="18" charset="0"/>
              </a:rPr>
              <a:t> </a:t>
            </a:r>
          </a:p>
          <a:p>
            <a:pPr lvl="1"/>
            <a:r>
              <a:rPr lang="en-GB" sz="2000" dirty="0">
                <a:latin typeface="Cambria" panose="02040503050406030204" pitchFamily="18" charset="0"/>
                <a:ea typeface="Cambria" panose="02040503050406030204" pitchFamily="18" charset="0"/>
              </a:rPr>
              <a:t>An open-source web tool that provides additional epidemiologic statistics not included in StatCalc.</a:t>
            </a:r>
          </a:p>
          <a:p>
            <a:pPr marL="0" indent="0">
              <a:buNone/>
            </a:pPr>
            <a:endParaRPr lang="en-GB" sz="800" b="0" i="0" dirty="0">
              <a:solidFill>
                <a:srgbClr val="212121"/>
              </a:solidFill>
              <a:effectLst/>
              <a:latin typeface="Cambria" panose="02040503050406030204" pitchFamily="18" charset="0"/>
              <a:ea typeface="Cambria" panose="02040503050406030204" pitchFamily="18" charset="0"/>
            </a:endParaRPr>
          </a:p>
          <a:p>
            <a:pPr>
              <a:buFont typeface="Wingdings" panose="05000000000000000000" pitchFamily="2" charset="2"/>
              <a:buChar char="§"/>
            </a:pPr>
            <a:r>
              <a:rPr lang="en-GB" sz="2000" b="1" i="0" dirty="0" err="1">
                <a:solidFill>
                  <a:srgbClr val="212121"/>
                </a:solidFill>
                <a:effectLst/>
                <a:latin typeface="Cambria" panose="02040503050406030204" pitchFamily="18" charset="0"/>
                <a:ea typeface="Cambria" panose="02040503050406030204" pitchFamily="18" charset="0"/>
              </a:rPr>
              <a:t>ClinCalc</a:t>
            </a:r>
            <a:r>
              <a:rPr lang="en-GB" sz="2000" b="1" i="0" dirty="0">
                <a:solidFill>
                  <a:srgbClr val="212121"/>
                </a:solidFill>
                <a:effectLst/>
                <a:latin typeface="Cambria" panose="02040503050406030204" pitchFamily="18" charset="0"/>
                <a:ea typeface="Cambria" panose="02040503050406030204" pitchFamily="18" charset="0"/>
              </a:rPr>
              <a:t> LLC. Sample Size Calculator: </a:t>
            </a:r>
            <a:r>
              <a:rPr lang="en-GB" sz="2000" b="1" i="0" dirty="0">
                <a:solidFill>
                  <a:srgbClr val="212121"/>
                </a:solidFill>
                <a:effectLst/>
                <a:latin typeface="Cambria" panose="02040503050406030204" pitchFamily="18" charset="0"/>
                <a:ea typeface="Cambria" panose="02040503050406030204" pitchFamily="18" charset="0"/>
                <a:hlinkClick r:id="rId7"/>
              </a:rPr>
              <a:t>https://clincalc.com/stats/SampleSize.aspx</a:t>
            </a:r>
            <a:r>
              <a:rPr lang="en-GB" sz="2000" b="1" i="0" dirty="0">
                <a:solidFill>
                  <a:srgbClr val="212121"/>
                </a:solidFill>
                <a:effectLst/>
                <a:latin typeface="Cambria" panose="02040503050406030204" pitchFamily="18" charset="0"/>
                <a:ea typeface="Cambria" panose="02040503050406030204" pitchFamily="18" charset="0"/>
              </a:rPr>
              <a:t> </a:t>
            </a:r>
          </a:p>
          <a:p>
            <a:pPr lvl="1"/>
            <a:r>
              <a:rPr lang="en-GB" sz="2000" dirty="0">
                <a:latin typeface="Cambria" panose="02040503050406030204" pitchFamily="18" charset="0"/>
                <a:ea typeface="Cambria" panose="02040503050406030204" pitchFamily="18" charset="0"/>
              </a:rPr>
              <a:t>A free online sample size calculator</a:t>
            </a:r>
          </a:p>
          <a:p>
            <a:pPr marL="0" indent="0">
              <a:buNone/>
            </a:pPr>
            <a:endParaRPr lang="en-CA" sz="2000" dirty="0">
              <a:latin typeface="Cambria" panose="02040503050406030204" pitchFamily="18" charset="0"/>
              <a:ea typeface="Cambria" panose="02040503050406030204" pitchFamily="18" charset="0"/>
            </a:endParaRPr>
          </a:p>
          <a:p>
            <a:pPr marL="0" indent="0">
              <a:buNone/>
            </a:pPr>
            <a:endParaRPr lang="en-CA"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9070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3853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cross-sectional studies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895229"/>
            <a:ext cx="10752732" cy="3711502"/>
          </a:xfrm>
        </p:spPr>
        <p:txBody>
          <a:bodyPr anchor="t">
            <a:normAutofit/>
          </a:bodyPr>
          <a:lstStyle/>
          <a:p>
            <a:r>
              <a:rPr lang="en-CA" sz="2000" b="0" i="0" dirty="0">
                <a:effectLst/>
                <a:latin typeface="Cambria" panose="02040503050406030204" pitchFamily="18" charset="0"/>
              </a:rPr>
              <a:t>In cross-sectional studies or surveys  the researchers usually aim </a:t>
            </a:r>
            <a:r>
              <a:rPr lang="en-CA" sz="2000" b="0" i="0" u="sng" dirty="0">
                <a:effectLst/>
                <a:latin typeface="Cambria" panose="02040503050406030204" pitchFamily="18" charset="0"/>
              </a:rPr>
              <a:t>to study </a:t>
            </a:r>
            <a:r>
              <a:rPr lang="en-CA" sz="2000" u="sng" dirty="0">
                <a:latin typeface="Cambria" panose="02040503050406030204" pitchFamily="18" charset="0"/>
              </a:rPr>
              <a:t>the </a:t>
            </a:r>
            <a:r>
              <a:rPr lang="en-CA" sz="2000" b="0" i="0" u="sng" dirty="0">
                <a:effectLst/>
                <a:latin typeface="Cambria" panose="02040503050406030204" pitchFamily="18" charset="0"/>
              </a:rPr>
              <a:t>prevalence of some disease in a community or finding the average value of some quantitative variable in a population</a:t>
            </a:r>
            <a:r>
              <a:rPr lang="en-CA" sz="2000" b="0" i="0" dirty="0">
                <a:effectLst/>
                <a:latin typeface="Cambria" panose="02040503050406030204" pitchFamily="18" charset="0"/>
              </a:rPr>
              <a:t>. </a:t>
            </a:r>
            <a:endParaRPr lang="en-CA" sz="2000" dirty="0">
              <a:latin typeface="Cambria" panose="02040503050406030204" pitchFamily="18" charset="0"/>
            </a:endParaRPr>
          </a:p>
          <a:p>
            <a:r>
              <a:rPr lang="en-CA" sz="2000" b="0" i="0" dirty="0">
                <a:effectLst/>
                <a:latin typeface="Cambria" panose="02040503050406030204" pitchFamily="18" charset="0"/>
              </a:rPr>
              <a:t>In </a:t>
            </a:r>
            <a:r>
              <a:rPr lang="en-CA" sz="2000" dirty="0">
                <a:latin typeface="Cambria" panose="02040503050406030204" pitchFamily="18" charset="0"/>
              </a:rPr>
              <a:t>cross-sectional study, the s</a:t>
            </a:r>
            <a:r>
              <a:rPr lang="en-CA" sz="2000" b="0" i="0" dirty="0">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B1E286A-D696-4123-A5BD-073DA2505D39}"/>
              </a:ext>
            </a:extLst>
          </p:cNvPr>
          <p:cNvSpPr txBox="1"/>
          <p:nvPr/>
        </p:nvSpPr>
        <p:spPr>
          <a:xfrm>
            <a:off x="10129924" y="6511629"/>
            <a:ext cx="2390602" cy="307777"/>
          </a:xfrm>
          <a:prstGeom prst="rect">
            <a:avLst/>
          </a:prstGeom>
          <a:noFill/>
        </p:spPr>
        <p:txBody>
          <a:bodyPr wrap="square">
            <a:spAutoFit/>
          </a:bodyPr>
          <a:lstStyle/>
          <a:p>
            <a:r>
              <a:rPr lang="en-GB" sz="1400" dirty="0"/>
              <a:t>Charan J et al., 2013</a:t>
            </a: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1878594283"/>
              </p:ext>
            </p:extLst>
          </p:nvPr>
        </p:nvGraphicFramePr>
        <p:xfrm>
          <a:off x="1332281" y="3319777"/>
          <a:ext cx="8805632" cy="3526229"/>
        </p:xfrm>
        <a:graphic>
          <a:graphicData uri="http://schemas.openxmlformats.org/drawingml/2006/table">
            <a:tbl>
              <a:tblPr firstRow="1" bandRow="1">
                <a:tableStyleId>{0E3FDE45-AF77-4B5C-9715-49D594BDF05E}</a:tableStyleId>
              </a:tblPr>
              <a:tblGrid>
                <a:gridCol w="4402816">
                  <a:extLst>
                    <a:ext uri="{9D8B030D-6E8A-4147-A177-3AD203B41FA5}">
                      <a16:colId xmlns:a16="http://schemas.microsoft.com/office/drawing/2014/main" val="2403029215"/>
                    </a:ext>
                  </a:extLst>
                </a:gridCol>
                <a:gridCol w="4402816">
                  <a:extLst>
                    <a:ext uri="{9D8B030D-6E8A-4147-A177-3AD203B41FA5}">
                      <a16:colId xmlns:a16="http://schemas.microsoft.com/office/drawing/2014/main" val="2785516978"/>
                    </a:ext>
                  </a:extLst>
                </a:gridCol>
              </a:tblGrid>
              <a:tr h="734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chemeClr val="accent1"/>
                          </a:solidFill>
                          <a:effectLst/>
                        </a:rPr>
                        <a:t>Sample size formula for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chemeClr val="tx1"/>
                          </a:solidFill>
                        </a:rPr>
                        <a:t>Cross-sectional studies with qualitative variables</a:t>
                      </a:r>
                      <a:endParaRPr lang="en-CA" dirty="0">
                        <a:solidFill>
                          <a:schemeClr val="tx1"/>
                        </a:solidFill>
                      </a:endParaRPr>
                    </a:p>
                  </a:txBody>
                  <a:tcPr/>
                </a:tc>
                <a:tc>
                  <a:txBody>
                    <a:bodyPr/>
                    <a:lstStyle/>
                    <a:p>
                      <a:r>
                        <a:rPr lang="en-CA" sz="1800" b="0" dirty="0">
                          <a:solidFill>
                            <a:schemeClr val="accent1"/>
                          </a:solidFill>
                          <a:effectLst/>
                        </a:rPr>
                        <a:t>Sample size formula for</a:t>
                      </a:r>
                    </a:p>
                    <a:p>
                      <a:r>
                        <a:rPr lang="en-CA" sz="1800" dirty="0">
                          <a:solidFill>
                            <a:schemeClr val="tx1"/>
                          </a:solidFill>
                        </a:rPr>
                        <a:t>Cross-sectional studies with quantitative variables</a:t>
                      </a:r>
                      <a:endParaRPr lang="en-CA" dirty="0">
                        <a:solidFill>
                          <a:schemeClr val="tx1"/>
                        </a:solidFill>
                      </a:endParaRPr>
                    </a:p>
                  </a:txBody>
                  <a:tcPr/>
                </a:tc>
                <a:extLst>
                  <a:ext uri="{0D108BD9-81ED-4DB2-BD59-A6C34878D82A}">
                    <a16:rowId xmlns:a16="http://schemas.microsoft.com/office/drawing/2014/main" val="503086470"/>
                  </a:ext>
                </a:extLst>
              </a:tr>
              <a:tr h="261182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pic>
        <p:nvPicPr>
          <p:cNvPr id="6" name="Picture 5">
            <a:extLst>
              <a:ext uri="{FF2B5EF4-FFF2-40B4-BE49-F238E27FC236}">
                <a16:creationId xmlns:a16="http://schemas.microsoft.com/office/drawing/2014/main" id="{5DD88FF1-5572-7818-9655-5D2A2F2092DC}"/>
              </a:ext>
            </a:extLst>
          </p:cNvPr>
          <p:cNvPicPr>
            <a:picLocks noChangeAspect="1"/>
          </p:cNvPicPr>
          <p:nvPr/>
        </p:nvPicPr>
        <p:blipFill>
          <a:blip r:embed="rId2"/>
          <a:stretch>
            <a:fillRect/>
          </a:stretch>
        </p:blipFill>
        <p:spPr>
          <a:xfrm>
            <a:off x="1579747" y="4346104"/>
            <a:ext cx="3568566" cy="2362704"/>
          </a:xfrm>
          <a:prstGeom prst="rect">
            <a:avLst/>
          </a:prstGeom>
        </p:spPr>
      </p:pic>
      <p:pic>
        <p:nvPicPr>
          <p:cNvPr id="8" name="Picture 7">
            <a:extLst>
              <a:ext uri="{FF2B5EF4-FFF2-40B4-BE49-F238E27FC236}">
                <a16:creationId xmlns:a16="http://schemas.microsoft.com/office/drawing/2014/main" id="{4C91194A-2FF2-A3E8-6AD7-B21EFA16FDFF}"/>
              </a:ext>
            </a:extLst>
          </p:cNvPr>
          <p:cNvPicPr>
            <a:picLocks noChangeAspect="1"/>
          </p:cNvPicPr>
          <p:nvPr/>
        </p:nvPicPr>
        <p:blipFill>
          <a:blip r:embed="rId3"/>
          <a:stretch>
            <a:fillRect/>
          </a:stretch>
        </p:blipFill>
        <p:spPr>
          <a:xfrm>
            <a:off x="5905394" y="4394229"/>
            <a:ext cx="3777620" cy="2115911"/>
          </a:xfrm>
          <a:prstGeom prst="rect">
            <a:avLst/>
          </a:prstGeom>
        </p:spPr>
      </p:pic>
    </p:spTree>
    <p:extLst>
      <p:ext uri="{BB962C8B-B14F-4D97-AF65-F5344CB8AC3E}">
        <p14:creationId xmlns:p14="http://schemas.microsoft.com/office/powerpoint/2010/main" val="144232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964706-ECD0-435C-9FD4-AA952C4609B9}"/>
              </a:ext>
            </a:extLst>
          </p:cNvPr>
          <p:cNvSpPr txBox="1">
            <a:spLocks/>
          </p:cNvSpPr>
          <p:nvPr/>
        </p:nvSpPr>
        <p:spPr>
          <a:xfrm>
            <a:off x="535386" y="13198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cross-sectional studies </a:t>
            </a:r>
            <a:r>
              <a:rPr lang="en-CA" sz="4800" b="1" dirty="0">
                <a:solidFill>
                  <a:schemeClr val="accent1"/>
                </a:solidFill>
                <a:latin typeface="Cambria" panose="02040503050406030204" pitchFamily="18" charset="0"/>
                <a:ea typeface="Cambria" panose="02040503050406030204" pitchFamily="18" charset="0"/>
              </a:rPr>
              <a:t>(qualitative variables)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65692" y="1947273"/>
            <a:ext cx="10986401" cy="4529856"/>
          </a:xfrm>
        </p:spPr>
        <p:txBody>
          <a:bodyPr anchor="t">
            <a:normAutofit lnSpcReduction="10000"/>
          </a:bodyPr>
          <a:lstStyle/>
          <a:p>
            <a:r>
              <a:rPr lang="en-CA" sz="2400" dirty="0">
                <a:latin typeface="Cambria" panose="02040503050406030204" pitchFamily="18" charset="0"/>
                <a:ea typeface="Cambria" panose="02040503050406030204" pitchFamily="18" charset="0"/>
              </a:rPr>
              <a:t>Suppose a researcher wants to estimate the proportion of women suffering from </a:t>
            </a:r>
            <a:r>
              <a:rPr lang="en-CA" sz="2400" i="1" dirty="0">
                <a:latin typeface="Cambria" panose="02040503050406030204" pitchFamily="18" charset="0"/>
                <a:ea typeface="Cambria" panose="02040503050406030204" pitchFamily="18" charset="0"/>
              </a:rPr>
              <a:t>obstetric fistula </a:t>
            </a:r>
            <a:r>
              <a:rPr lang="en-CA" sz="2400" dirty="0">
                <a:latin typeface="Cambria" panose="02040503050406030204" pitchFamily="18" charset="0"/>
                <a:ea typeface="Cambria" panose="02040503050406030204" pitchFamily="18" charset="0"/>
              </a:rPr>
              <a:t>in a population of a certain village, and according to previous studies the actual number of cases is not more than 15%. The researcher wants to find the sample size with an absolute error/precision of 5% and type 1 error of 5%.</a:t>
            </a:r>
          </a:p>
          <a:p>
            <a:pPr marL="0" indent="0">
              <a:buNone/>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formula for </a:t>
            </a:r>
            <a:br>
              <a:rPr lang="en-CA" sz="2400" dirty="0">
                <a:solidFill>
                  <a:schemeClr val="accent1"/>
                </a:solidFill>
                <a:latin typeface="Cambria" panose="02040503050406030204" pitchFamily="18" charset="0"/>
                <a:ea typeface="Cambria" panose="02040503050406030204" pitchFamily="18" charset="0"/>
              </a:rPr>
            </a:br>
            <a:r>
              <a:rPr lang="en-CA" sz="2400" dirty="0">
                <a:solidFill>
                  <a:schemeClr val="accent1"/>
                </a:solidFill>
                <a:latin typeface="Cambria" panose="02040503050406030204" pitchFamily="18" charset="0"/>
                <a:ea typeface="Cambria" panose="02040503050406030204" pitchFamily="18" charset="0"/>
              </a:rPr>
              <a:t>qualitative variables;</a:t>
            </a:r>
          </a:p>
          <a:p>
            <a:pPr marL="0" indent="0">
              <a:buNone/>
            </a:pPr>
            <a:endParaRPr lang="en-CA" sz="2400" dirty="0">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0.15(1-0.15)/0.05</a:t>
            </a:r>
            <a:r>
              <a:rPr lang="en-CA" sz="2400" baseline="30000" dirty="0">
                <a:solidFill>
                  <a:srgbClr val="FF0000"/>
                </a:solidFill>
                <a:latin typeface="Cambria" panose="02040503050406030204" pitchFamily="18" charset="0"/>
                <a:ea typeface="Cambria" panose="02040503050406030204" pitchFamily="18" charset="0"/>
              </a:rPr>
              <a:t>2 </a:t>
            </a:r>
            <a:r>
              <a:rPr lang="en-CA" sz="2400" dirty="0">
                <a:solidFill>
                  <a:srgbClr val="FF0000"/>
                </a:solidFill>
                <a:latin typeface="Cambria" panose="02040503050406030204" pitchFamily="18" charset="0"/>
                <a:ea typeface="Cambria" panose="02040503050406030204" pitchFamily="18" charset="0"/>
              </a:rPr>
              <a:t>= 196</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at least </a:t>
            </a:r>
            <a:r>
              <a:rPr lang="en-CA" sz="2400" dirty="0">
                <a:solidFill>
                  <a:srgbClr val="FF0000"/>
                </a:solidFill>
                <a:latin typeface="Cambria" panose="02040503050406030204" pitchFamily="18" charset="0"/>
                <a:ea typeface="Cambria" panose="02040503050406030204" pitchFamily="18" charset="0"/>
              </a:rPr>
              <a:t>196</a:t>
            </a:r>
            <a:r>
              <a:rPr lang="en-CA" sz="2400" dirty="0">
                <a:solidFill>
                  <a:schemeClr val="accent1"/>
                </a:solidFill>
                <a:latin typeface="Cambria" panose="02040503050406030204" pitchFamily="18" charset="0"/>
                <a:ea typeface="Cambria" panose="02040503050406030204" pitchFamily="18" charset="0"/>
              </a:rPr>
              <a:t> women for the study.</a:t>
            </a:r>
          </a:p>
          <a:p>
            <a:pPr marL="0" indent="0">
              <a:buNone/>
            </a:pPr>
            <a:endParaRPr lang="en-CA" sz="2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37AF7AE-34F6-73D5-8E6F-75C2FB0DDF1A}"/>
              </a:ext>
            </a:extLst>
          </p:cNvPr>
          <p:cNvSpPr txBox="1"/>
          <p:nvPr/>
        </p:nvSpPr>
        <p:spPr>
          <a:xfrm>
            <a:off x="10468748" y="6206366"/>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6" name="Picture 5">
            <a:extLst>
              <a:ext uri="{FF2B5EF4-FFF2-40B4-BE49-F238E27FC236}">
                <a16:creationId xmlns:a16="http://schemas.microsoft.com/office/drawing/2014/main" id="{569D7294-1FDB-5F89-650E-9C8BBC435FFB}"/>
              </a:ext>
            </a:extLst>
          </p:cNvPr>
          <p:cNvPicPr>
            <a:picLocks noChangeAspect="1"/>
          </p:cNvPicPr>
          <p:nvPr/>
        </p:nvPicPr>
        <p:blipFill>
          <a:blip r:embed="rId2"/>
          <a:stretch>
            <a:fillRect/>
          </a:stretch>
        </p:blipFill>
        <p:spPr>
          <a:xfrm>
            <a:off x="6930841" y="3640756"/>
            <a:ext cx="4086225" cy="1362075"/>
          </a:xfrm>
          <a:prstGeom prst="rect">
            <a:avLst/>
          </a:prstGeom>
        </p:spPr>
      </p:pic>
    </p:spTree>
    <p:extLst>
      <p:ext uri="{BB962C8B-B14F-4D97-AF65-F5344CB8AC3E}">
        <p14:creationId xmlns:p14="http://schemas.microsoft.com/office/powerpoint/2010/main" val="369152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551954" y="116807"/>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cross-sectional studies </a:t>
            </a:r>
            <a:r>
              <a:rPr lang="en-CA" sz="4700" b="1" dirty="0">
                <a:solidFill>
                  <a:schemeClr val="accent1"/>
                </a:solidFill>
                <a:latin typeface="Cambria" panose="02040503050406030204" pitchFamily="18" charset="0"/>
                <a:ea typeface="Cambria" panose="02040503050406030204" pitchFamily="18" charset="0"/>
              </a:rPr>
              <a:t>(quantitative variables)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572493" y="1960014"/>
            <a:ext cx="10515600" cy="4702291"/>
          </a:xfrm>
        </p:spPr>
        <p:txBody>
          <a:bodyPr>
            <a:normAutofit/>
          </a:bodyPr>
          <a:lstStyle/>
          <a:p>
            <a:r>
              <a:rPr lang="en-CA" sz="2400" dirty="0">
                <a:latin typeface="Cambria" panose="02040503050406030204" pitchFamily="18" charset="0"/>
                <a:ea typeface="Cambria" panose="02040503050406030204" pitchFamily="18" charset="0"/>
              </a:rPr>
              <a:t>Suppose a researcher wants to know the average age of patients with </a:t>
            </a:r>
            <a:r>
              <a:rPr lang="en-CA" sz="2400" i="1" dirty="0">
                <a:latin typeface="Cambria" panose="02040503050406030204" pitchFamily="18" charset="0"/>
                <a:ea typeface="Cambria" panose="02040503050406030204" pitchFamily="18" charset="0"/>
              </a:rPr>
              <a:t>obstetric fistula </a:t>
            </a:r>
            <a:r>
              <a:rPr lang="en-CA" sz="2400" dirty="0">
                <a:latin typeface="Cambria" panose="02040503050406030204" pitchFamily="18" charset="0"/>
                <a:ea typeface="Cambria" panose="02040503050406030204" pitchFamily="18" charset="0"/>
              </a:rPr>
              <a:t>in the same village as the previous example at 5% of type of 1 error and a precision of plus/minus 5 years. The standard deviation, based on previous studies, is 25 years. </a:t>
            </a:r>
            <a:endParaRPr lang="en-CA" sz="2400" dirty="0">
              <a:solidFill>
                <a:schemeClr val="accent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9FC6ED0-E8F3-4F9C-BB0F-A2C2DE763883}"/>
              </a:ext>
            </a:extLst>
          </p:cNvPr>
          <p:cNvSpPr txBox="1"/>
          <p:nvPr/>
        </p:nvSpPr>
        <p:spPr>
          <a:xfrm>
            <a:off x="551954" y="3389621"/>
            <a:ext cx="10972799" cy="25996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formula for </a:t>
            </a:r>
            <a:b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b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quantitative variables;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(25)</a:t>
            </a:r>
            <a:r>
              <a:rPr kumimoji="0" lang="en-CA" sz="2400" b="0"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(1.96)</a:t>
            </a:r>
            <a:r>
              <a:rPr kumimoji="0" lang="en-CA" sz="2400" b="0" i="0" u="none" strike="noStrike" kern="1200" cap="none" spc="0" normalizeH="0" baseline="36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/(5)</a:t>
            </a:r>
            <a:r>
              <a:rPr kumimoji="0" lang="en-CA" sz="2400" b="0"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cs typeface="+mn-cs"/>
              </a:rPr>
              <a:t>2</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 </a:t>
            </a:r>
            <a:r>
              <a:rPr lang="en-CA" sz="2400" dirty="0">
                <a:solidFill>
                  <a:srgbClr val="FF0000"/>
                </a:solidFill>
                <a:latin typeface="Cambria" panose="02040503050406030204" pitchFamily="18" charset="0"/>
                <a:ea typeface="Cambria" panose="02040503050406030204" pitchFamily="18" charset="0"/>
              </a:rPr>
              <a:t>96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CA" sz="2400" dirty="0">
              <a:solidFill>
                <a:srgbClr val="FF0000"/>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So r</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oughly, the sample size will be</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around 96 women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who have </a:t>
            </a:r>
            <a:r>
              <a:rPr lang="en-CA" sz="2400" i="1" dirty="0">
                <a:solidFill>
                  <a:schemeClr val="accent1"/>
                </a:solidFill>
                <a:latin typeface="Cambria" panose="02040503050406030204" pitchFamily="18" charset="0"/>
                <a:ea typeface="Cambria" panose="02040503050406030204" pitchFamily="18" charset="0"/>
              </a:rPr>
              <a:t>obstetric</a:t>
            </a:r>
            <a:r>
              <a:rPr kumimoji="0" lang="en-CA" sz="2400" b="0" i="1"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 fistula</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a:t>
            </a:r>
          </a:p>
        </p:txBody>
      </p:sp>
      <p:sp>
        <p:nvSpPr>
          <p:cNvPr id="4" name="TextBox 3">
            <a:extLst>
              <a:ext uri="{FF2B5EF4-FFF2-40B4-BE49-F238E27FC236}">
                <a16:creationId xmlns:a16="http://schemas.microsoft.com/office/drawing/2014/main" id="{4680F796-D541-FC52-0571-3F9DC265A713}"/>
              </a:ext>
            </a:extLst>
          </p:cNvPr>
          <p:cNvSpPr txBox="1"/>
          <p:nvPr/>
        </p:nvSpPr>
        <p:spPr>
          <a:xfrm>
            <a:off x="10437494"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5" name="TextBox 4">
            <a:extLst>
              <a:ext uri="{FF2B5EF4-FFF2-40B4-BE49-F238E27FC236}">
                <a16:creationId xmlns:a16="http://schemas.microsoft.com/office/drawing/2014/main" id="{65428DB8-E67C-3F07-BF39-CA28BD565AE8}"/>
              </a:ext>
            </a:extLst>
          </p:cNvPr>
          <p:cNvSpPr txBox="1"/>
          <p:nvPr/>
        </p:nvSpPr>
        <p:spPr>
          <a:xfrm>
            <a:off x="8343580" y="3907380"/>
            <a:ext cx="381000" cy="461665"/>
          </a:xfrm>
          <a:prstGeom prst="rect">
            <a:avLst/>
          </a:prstGeom>
          <a:noFill/>
        </p:spPr>
        <p:txBody>
          <a:bodyPr wrap="square" rtlCol="0">
            <a:spAutoFit/>
          </a:bodyPr>
          <a:lstStyle/>
          <a:p>
            <a:r>
              <a:rPr lang="en-CA" sz="2400" b="1" dirty="0">
                <a:solidFill>
                  <a:srgbClr val="00B050"/>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246D60-1315-36C9-8A8B-58507319CCE2}"/>
                  </a:ext>
                </a:extLst>
              </p:cNvPr>
              <p:cNvSpPr txBox="1"/>
              <p:nvPr/>
            </p:nvSpPr>
            <p:spPr>
              <a:xfrm>
                <a:off x="8534080" y="3989603"/>
                <a:ext cx="4204318" cy="883896"/>
              </a:xfrm>
              <a:prstGeom prst="rect">
                <a:avLst/>
              </a:prstGeom>
              <a:noFill/>
            </p:spPr>
            <p:txBody>
              <a:bodyPr wrap="square" rtlCol="0">
                <a:spAutoFit/>
              </a:bodyPr>
              <a:lstStyle/>
              <a:p>
                <a14:m>
                  <m:oMath xmlns:m="http://schemas.openxmlformats.org/officeDocument/2006/math">
                    <m:sSub>
                      <m:sSubPr>
                        <m:ctrlP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ctrlPr>
                      </m:sSubPr>
                      <m:e>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𝑍</m:t>
                        </m:r>
                      </m:e>
                      <m: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1−</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𝛼</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/2</m:t>
                        </m:r>
                      </m:sub>
                    </m:s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Is</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the</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standard</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normal</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variat</m:t>
                    </m:r>
                  </m:oMath>
                </a14:m>
                <a:r>
                  <a:rPr lang="en-CA" sz="1600" dirty="0">
                    <a:solidFill>
                      <a:srgbClr val="00B050"/>
                    </a:solidFill>
                    <a:latin typeface="Cambria" panose="02040503050406030204" pitchFamily="18" charset="0"/>
                    <a:ea typeface="Cambria" panose="02040503050406030204" pitchFamily="18" charset="0"/>
                  </a:rPr>
                  <a:t>e </a:t>
                </a:r>
              </a:p>
              <a:p>
                <a:r>
                  <a:rPr lang="en-CA" sz="1600" dirty="0">
                    <a:solidFill>
                      <a:srgbClr val="00B050"/>
                    </a:solidFill>
                    <a:latin typeface="Cambria" panose="02040503050406030204" pitchFamily="18" charset="0"/>
                    <a:ea typeface="Cambria" panose="02040503050406030204" pitchFamily="18" charset="0"/>
                  </a:rPr>
                  <a:t>(at 5% type 1 error (P&lt;0.05) it is 1.96)</a:t>
                </a:r>
              </a:p>
              <a:p>
                <a:endParaRPr lang="en-CA" dirty="0"/>
              </a:p>
            </p:txBody>
          </p:sp>
        </mc:Choice>
        <mc:Fallback xmlns="">
          <p:sp>
            <p:nvSpPr>
              <p:cNvPr id="6" name="TextBox 5">
                <a:extLst>
                  <a:ext uri="{FF2B5EF4-FFF2-40B4-BE49-F238E27FC236}">
                    <a16:creationId xmlns:a16="http://schemas.microsoft.com/office/drawing/2014/main" id="{ED246D60-1315-36C9-8A8B-58507319CCE2}"/>
                  </a:ext>
                </a:extLst>
              </p:cNvPr>
              <p:cNvSpPr txBox="1">
                <a:spLocks noRot="1" noChangeAspect="1" noMove="1" noResize="1" noEditPoints="1" noAdjustHandles="1" noChangeArrowheads="1" noChangeShapeType="1" noTextEdit="1"/>
              </p:cNvSpPr>
              <p:nvPr/>
            </p:nvSpPr>
            <p:spPr>
              <a:xfrm>
                <a:off x="8534080" y="3989603"/>
                <a:ext cx="4204318" cy="883896"/>
              </a:xfrm>
              <a:prstGeom prst="rect">
                <a:avLst/>
              </a:prstGeom>
              <a:blipFill>
                <a:blip r:embed="rId3"/>
                <a:stretch>
                  <a:fillRect l="-870" t="-2759"/>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604CC8A8-DCE6-ACE8-5828-A2F251B3EE24}"/>
              </a:ext>
            </a:extLst>
          </p:cNvPr>
          <p:cNvPicPr>
            <a:picLocks noChangeAspect="1"/>
          </p:cNvPicPr>
          <p:nvPr/>
        </p:nvPicPr>
        <p:blipFill rotWithShape="1">
          <a:blip r:embed="rId4"/>
          <a:srcRect t="15348" r="11576" b="16748"/>
          <a:stretch/>
        </p:blipFill>
        <p:spPr>
          <a:xfrm>
            <a:off x="6013569" y="3113376"/>
            <a:ext cx="3360511" cy="827881"/>
          </a:xfrm>
          <a:prstGeom prst="rect">
            <a:avLst/>
          </a:prstGeom>
        </p:spPr>
      </p:pic>
    </p:spTree>
    <p:extLst>
      <p:ext uri="{BB962C8B-B14F-4D97-AF65-F5344CB8AC3E}">
        <p14:creationId xmlns:p14="http://schemas.microsoft.com/office/powerpoint/2010/main" val="399766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38539"/>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case control studies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917986"/>
            <a:ext cx="10752732" cy="3711502"/>
          </a:xfrm>
        </p:spPr>
        <p:txBody>
          <a:bodyPr anchor="t">
            <a:normAutofit/>
          </a:bodyPr>
          <a:lstStyle/>
          <a:p>
            <a:r>
              <a:rPr lang="en-CA" sz="2000" b="0" i="0" dirty="0">
                <a:solidFill>
                  <a:srgbClr val="212121"/>
                </a:solidFill>
                <a:effectLst/>
                <a:latin typeface="Cambria" panose="02040503050406030204" pitchFamily="18" charset="0"/>
              </a:rPr>
              <a:t>In case control studies  the researchers are interested in identifying the risk factors that may be associated to a disease in a group of people compared </a:t>
            </a:r>
            <a:r>
              <a:rPr lang="en-CA" sz="2000" dirty="0">
                <a:solidFill>
                  <a:srgbClr val="212121"/>
                </a:solidFill>
                <a:latin typeface="Cambria" panose="02040503050406030204" pitchFamily="18" charset="0"/>
              </a:rPr>
              <a:t>to another group of people</a:t>
            </a:r>
            <a:r>
              <a:rPr lang="en-CA" sz="2000" b="0" i="0" dirty="0">
                <a:solidFill>
                  <a:srgbClr val="212121"/>
                </a:solidFill>
                <a:effectLst/>
                <a:latin typeface="Cambria" panose="02040503050406030204" pitchFamily="18" charset="0"/>
              </a:rPr>
              <a:t> who do not have the disease. The former will be </a:t>
            </a:r>
            <a:r>
              <a:rPr lang="en-CA" sz="2000" b="0" i="0" u="sng" dirty="0">
                <a:solidFill>
                  <a:schemeClr val="accent1"/>
                </a:solidFill>
                <a:effectLst/>
                <a:latin typeface="Cambria" panose="02040503050406030204" pitchFamily="18" charset="0"/>
              </a:rPr>
              <a:t>the cases</a:t>
            </a:r>
            <a:r>
              <a:rPr lang="en-CA" sz="2000" b="0" i="0" dirty="0">
                <a:solidFill>
                  <a:schemeClr val="accent1"/>
                </a:solidFill>
                <a:effectLst/>
                <a:latin typeface="Cambria" panose="02040503050406030204" pitchFamily="18" charset="0"/>
              </a:rPr>
              <a:t> </a:t>
            </a:r>
            <a:r>
              <a:rPr lang="en-CA" sz="2000" b="0" i="0" dirty="0">
                <a:solidFill>
                  <a:srgbClr val="212121"/>
                </a:solidFill>
                <a:effectLst/>
                <a:latin typeface="Cambria" panose="02040503050406030204" pitchFamily="18" charset="0"/>
              </a:rPr>
              <a:t>in the study while the latter will be </a:t>
            </a:r>
            <a:r>
              <a:rPr lang="en-CA" sz="2000" b="0" i="0" u="sng" dirty="0">
                <a:solidFill>
                  <a:schemeClr val="accent1"/>
                </a:solidFill>
                <a:effectLst/>
                <a:latin typeface="Cambria" panose="02040503050406030204" pitchFamily="18" charset="0"/>
              </a:rPr>
              <a:t>the controls</a:t>
            </a:r>
            <a:r>
              <a:rPr lang="en-CA" sz="2000" b="0" i="0" dirty="0">
                <a:solidFill>
                  <a:srgbClr val="212121"/>
                </a:solidFill>
                <a:effectLst/>
                <a:latin typeface="Cambria" panose="02040503050406030204" pitchFamily="18" charset="0"/>
              </a:rPr>
              <a:t>. </a:t>
            </a:r>
            <a:endParaRPr lang="en-CA" sz="2000" dirty="0">
              <a:solidFill>
                <a:srgbClr val="212121"/>
              </a:solidFill>
              <a:latin typeface="Cambria" panose="02040503050406030204" pitchFamily="18" charset="0"/>
            </a:endParaRPr>
          </a:p>
          <a:p>
            <a:r>
              <a:rPr lang="en-CA" sz="2000" b="0" i="0" dirty="0">
                <a:solidFill>
                  <a:srgbClr val="212121"/>
                </a:solidFill>
                <a:effectLst/>
                <a:latin typeface="Cambria" panose="02040503050406030204" pitchFamily="18" charset="0"/>
              </a:rPr>
              <a:t>In </a:t>
            </a:r>
            <a:r>
              <a:rPr lang="en-CA" sz="2000" dirty="0">
                <a:solidFill>
                  <a:srgbClr val="212121"/>
                </a:solidFill>
                <a:latin typeface="Cambria" panose="02040503050406030204" pitchFamily="18" charset="0"/>
              </a:rPr>
              <a:t>case control study, the s</a:t>
            </a:r>
            <a:r>
              <a:rPr lang="en-CA" sz="2000" b="0" i="0" dirty="0">
                <a:solidFill>
                  <a:srgbClr val="212121"/>
                </a:solidFill>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2306022191"/>
              </p:ext>
            </p:extLst>
          </p:nvPr>
        </p:nvGraphicFramePr>
        <p:xfrm>
          <a:off x="1838325" y="3320546"/>
          <a:ext cx="8382000" cy="3413629"/>
        </p:xfrm>
        <a:graphic>
          <a:graphicData uri="http://schemas.openxmlformats.org/drawingml/2006/table">
            <a:tbl>
              <a:tblPr firstRow="1" bandRow="1">
                <a:tableStyleId>{0E3FDE45-AF77-4B5C-9715-49D594BDF05E}</a:tableStyleId>
              </a:tblPr>
              <a:tblGrid>
                <a:gridCol w="4191000">
                  <a:extLst>
                    <a:ext uri="{9D8B030D-6E8A-4147-A177-3AD203B41FA5}">
                      <a16:colId xmlns:a16="http://schemas.microsoft.com/office/drawing/2014/main" val="2403029215"/>
                    </a:ext>
                  </a:extLst>
                </a:gridCol>
                <a:gridCol w="4191000">
                  <a:extLst>
                    <a:ext uri="{9D8B030D-6E8A-4147-A177-3AD203B41FA5}">
                      <a16:colId xmlns:a16="http://schemas.microsoft.com/office/drawing/2014/main" val="2785516978"/>
                    </a:ext>
                  </a:extLst>
                </a:gridCol>
              </a:tblGrid>
              <a:tr h="97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chemeClr val="accent1"/>
                          </a:solidFill>
                          <a:effectLst/>
                        </a:rPr>
                        <a:t>Sample size formula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rPr>
                        <a:t>Case control studies with qualitative variables</a:t>
                      </a:r>
                    </a:p>
                  </a:txBody>
                  <a:tcPr/>
                </a:tc>
                <a:tc>
                  <a:txBody>
                    <a:bodyPr/>
                    <a:lstStyle/>
                    <a:p>
                      <a:r>
                        <a:rPr lang="en-CA" sz="1800" b="0" dirty="0">
                          <a:solidFill>
                            <a:schemeClr val="accent1"/>
                          </a:solidFill>
                          <a:effectLst/>
                        </a:rPr>
                        <a:t>Sample size formula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12121"/>
                          </a:solidFill>
                        </a:rPr>
                        <a:t>Case control studies with quantitative variables</a:t>
                      </a:r>
                    </a:p>
                  </a:txBody>
                  <a:tcPr/>
                </a:tc>
                <a:extLst>
                  <a:ext uri="{0D108BD9-81ED-4DB2-BD59-A6C34878D82A}">
                    <a16:rowId xmlns:a16="http://schemas.microsoft.com/office/drawing/2014/main" val="503086470"/>
                  </a:ext>
                </a:extLst>
              </a:tr>
              <a:tr h="243545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sp>
        <p:nvSpPr>
          <p:cNvPr id="4" name="TextBox 3">
            <a:extLst>
              <a:ext uri="{FF2B5EF4-FFF2-40B4-BE49-F238E27FC236}">
                <a16:creationId xmlns:a16="http://schemas.microsoft.com/office/drawing/2014/main" id="{3BF01F0B-BAE8-FDB7-BE0F-D1107130D680}"/>
              </a:ext>
            </a:extLst>
          </p:cNvPr>
          <p:cNvSpPr txBox="1"/>
          <p:nvPr/>
        </p:nvSpPr>
        <p:spPr>
          <a:xfrm>
            <a:off x="10529974" y="6511459"/>
            <a:ext cx="2390602" cy="307777"/>
          </a:xfrm>
          <a:prstGeom prst="rect">
            <a:avLst/>
          </a:prstGeom>
          <a:noFill/>
        </p:spPr>
        <p:txBody>
          <a:bodyPr wrap="square">
            <a:spAutoFit/>
          </a:bodyPr>
          <a:lstStyle/>
          <a:p>
            <a:r>
              <a:rPr lang="en-GB" sz="1400" dirty="0"/>
              <a:t>Charan J et al., 2013</a:t>
            </a:r>
          </a:p>
        </p:txBody>
      </p:sp>
      <p:pic>
        <p:nvPicPr>
          <p:cNvPr id="11" name="Picture 10">
            <a:extLst>
              <a:ext uri="{FF2B5EF4-FFF2-40B4-BE49-F238E27FC236}">
                <a16:creationId xmlns:a16="http://schemas.microsoft.com/office/drawing/2014/main" id="{A18B66F9-4C6C-93CC-A26F-89427206865F}"/>
              </a:ext>
            </a:extLst>
          </p:cNvPr>
          <p:cNvPicPr>
            <a:picLocks noChangeAspect="1"/>
          </p:cNvPicPr>
          <p:nvPr/>
        </p:nvPicPr>
        <p:blipFill>
          <a:blip r:embed="rId2"/>
          <a:stretch>
            <a:fillRect/>
          </a:stretch>
        </p:blipFill>
        <p:spPr>
          <a:xfrm>
            <a:off x="1980846" y="4323935"/>
            <a:ext cx="3132546" cy="2391222"/>
          </a:xfrm>
          <a:prstGeom prst="rect">
            <a:avLst/>
          </a:prstGeom>
        </p:spPr>
      </p:pic>
      <p:pic>
        <p:nvPicPr>
          <p:cNvPr id="13" name="Picture 12">
            <a:extLst>
              <a:ext uri="{FF2B5EF4-FFF2-40B4-BE49-F238E27FC236}">
                <a16:creationId xmlns:a16="http://schemas.microsoft.com/office/drawing/2014/main" id="{EB808508-5C2E-C3B8-3031-37CFDB0D52ED}"/>
              </a:ext>
            </a:extLst>
          </p:cNvPr>
          <p:cNvPicPr>
            <a:picLocks noChangeAspect="1"/>
          </p:cNvPicPr>
          <p:nvPr/>
        </p:nvPicPr>
        <p:blipFill>
          <a:blip r:embed="rId3"/>
          <a:stretch>
            <a:fillRect/>
          </a:stretch>
        </p:blipFill>
        <p:spPr>
          <a:xfrm>
            <a:off x="5937826" y="4560970"/>
            <a:ext cx="3835474" cy="1795447"/>
          </a:xfrm>
          <a:prstGeom prst="rect">
            <a:avLst/>
          </a:prstGeom>
        </p:spPr>
      </p:pic>
    </p:spTree>
    <p:extLst>
      <p:ext uri="{BB962C8B-B14F-4D97-AF65-F5344CB8AC3E}">
        <p14:creationId xmlns:p14="http://schemas.microsoft.com/office/powerpoint/2010/main" val="81413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558265" y="25682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case-control studies </a:t>
            </a:r>
            <a:r>
              <a:rPr lang="en-CA" sz="4800" b="1" dirty="0">
                <a:solidFill>
                  <a:schemeClr val="accent1"/>
                </a:solidFill>
                <a:latin typeface="Cambria" panose="02040503050406030204" pitchFamily="18" charset="0"/>
                <a:ea typeface="Cambria" panose="02040503050406030204" pitchFamily="18" charset="0"/>
              </a:rPr>
              <a:t>(qualitative variables)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58265" y="1938880"/>
            <a:ext cx="10986401" cy="4529856"/>
          </a:xfrm>
        </p:spPr>
        <p:txBody>
          <a:bodyPr anchor="t">
            <a:normAutofit fontScale="92500"/>
          </a:bodyPr>
          <a:lstStyle/>
          <a:p>
            <a:r>
              <a:rPr lang="en-CA" sz="2300" dirty="0">
                <a:latin typeface="Cambria" panose="02040503050406030204" pitchFamily="18" charset="0"/>
                <a:ea typeface="Cambria" panose="02040503050406030204" pitchFamily="18" charset="0"/>
              </a:rPr>
              <a:t>Suppose a researcher wants to know the relation between female genital mutilation in childhood and psychiatric disorders in adulthood. He will take two groups of women: one group with psychiatric disorders and the other with no psychiatric disorder. The researcher will then go retrospectively to study the FGM history in both groups. What will be the sample size of the study if the researcher decides to have an equal number of cases and controls and to fix the power of this study at 80%? (assuming the expected proportions in the case group and control group are 0.35 and 0.20 respectively)</a:t>
            </a:r>
          </a:p>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formula for </a:t>
            </a:r>
            <a:br>
              <a:rPr lang="en-CA" sz="2400" dirty="0">
                <a:solidFill>
                  <a:schemeClr val="accent1"/>
                </a:solidFill>
                <a:latin typeface="Cambria" panose="02040503050406030204" pitchFamily="18" charset="0"/>
                <a:ea typeface="Cambria" panose="02040503050406030204" pitchFamily="18" charset="0"/>
              </a:rPr>
            </a:br>
            <a:r>
              <a:rPr lang="en-CA" sz="2400" dirty="0">
                <a:solidFill>
                  <a:schemeClr val="accent1"/>
                </a:solidFill>
                <a:latin typeface="Cambria" panose="02040503050406030204" pitchFamily="18" charset="0"/>
                <a:ea typeface="Cambria" panose="02040503050406030204" pitchFamily="18" charset="0"/>
              </a:rPr>
              <a:t>qualitative variables;</a:t>
            </a:r>
          </a:p>
          <a:p>
            <a:pPr marL="0" indent="0">
              <a:buNone/>
            </a:pPr>
            <a:endParaRPr lang="en-CA" sz="2400" dirty="0">
              <a:solidFill>
                <a:srgbClr val="FF0000"/>
              </a:solidFill>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 2(0.275)(1-0.275)(0.84+1.96)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 (0.35+0.20)</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138.9</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to have </a:t>
            </a:r>
            <a:r>
              <a:rPr lang="en-CA" sz="2400" dirty="0">
                <a:solidFill>
                  <a:srgbClr val="FF0000"/>
                </a:solidFill>
                <a:latin typeface="Cambria" panose="02040503050406030204" pitchFamily="18" charset="0"/>
                <a:ea typeface="Cambria" panose="02040503050406030204" pitchFamily="18" charset="0"/>
              </a:rPr>
              <a:t>139 </a:t>
            </a:r>
            <a:r>
              <a:rPr lang="en-CA" sz="2400" dirty="0">
                <a:solidFill>
                  <a:schemeClr val="accent1"/>
                </a:solidFill>
                <a:latin typeface="Cambria" panose="02040503050406030204" pitchFamily="18" charset="0"/>
                <a:ea typeface="Cambria" panose="02040503050406030204" pitchFamily="18" charset="0"/>
              </a:rPr>
              <a:t>cases and </a:t>
            </a:r>
            <a:r>
              <a:rPr lang="en-CA" sz="2400" dirty="0">
                <a:solidFill>
                  <a:srgbClr val="FF0000"/>
                </a:solidFill>
                <a:latin typeface="Cambria" panose="02040503050406030204" pitchFamily="18" charset="0"/>
                <a:ea typeface="Cambria" panose="02040503050406030204" pitchFamily="18" charset="0"/>
              </a:rPr>
              <a:t>139 </a:t>
            </a:r>
            <a:r>
              <a:rPr lang="en-CA" sz="2400" dirty="0">
                <a:solidFill>
                  <a:schemeClr val="accent1"/>
                </a:solidFill>
                <a:latin typeface="Cambria" panose="02040503050406030204" pitchFamily="18" charset="0"/>
                <a:ea typeface="Cambria" panose="02040503050406030204" pitchFamily="18" charset="0"/>
              </a:rPr>
              <a:t>controls for the study.</a:t>
            </a:r>
          </a:p>
          <a:p>
            <a:pPr marL="0" indent="0">
              <a:buNone/>
            </a:pPr>
            <a:endParaRPr lang="en-CA" sz="22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AA7F1116-A690-6C99-FB11-1FA2C1342575}"/>
              </a:ext>
            </a:extLst>
          </p:cNvPr>
          <p:cNvSpPr txBox="1"/>
          <p:nvPr/>
        </p:nvSpPr>
        <p:spPr>
          <a:xfrm>
            <a:off x="10349365" y="6339075"/>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6" name="Picture 5">
            <a:extLst>
              <a:ext uri="{FF2B5EF4-FFF2-40B4-BE49-F238E27FC236}">
                <a16:creationId xmlns:a16="http://schemas.microsoft.com/office/drawing/2014/main" id="{375469A7-FBE4-8495-DBC5-E305A49B2531}"/>
              </a:ext>
            </a:extLst>
          </p:cNvPr>
          <p:cNvPicPr>
            <a:picLocks noChangeAspect="1"/>
          </p:cNvPicPr>
          <p:nvPr/>
        </p:nvPicPr>
        <p:blipFill rotWithShape="1">
          <a:blip r:embed="rId2"/>
          <a:srcRect t="18100" r="7172" b="10848"/>
          <a:stretch/>
        </p:blipFill>
        <p:spPr>
          <a:xfrm>
            <a:off x="7347484" y="3817175"/>
            <a:ext cx="4604019" cy="800912"/>
          </a:xfrm>
          <a:prstGeom prst="rect">
            <a:avLst/>
          </a:prstGeom>
        </p:spPr>
      </p:pic>
      <p:sp>
        <p:nvSpPr>
          <p:cNvPr id="10" name="TextBox 9">
            <a:extLst>
              <a:ext uri="{FF2B5EF4-FFF2-40B4-BE49-F238E27FC236}">
                <a16:creationId xmlns:a16="http://schemas.microsoft.com/office/drawing/2014/main" id="{CA561E64-49AE-D0BA-8695-7D5A8E9A5E7D}"/>
              </a:ext>
            </a:extLst>
          </p:cNvPr>
          <p:cNvSpPr txBox="1"/>
          <p:nvPr/>
        </p:nvSpPr>
        <p:spPr>
          <a:xfrm>
            <a:off x="6964327" y="4618087"/>
            <a:ext cx="5138604"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p* = Average proportion exposed = (proportion of exposed cases + proportion of control exposed)/2 = (0.35 + 0.20)/2 = 0.275</a:t>
            </a:r>
            <a:endParaRPr kumimoji="0" lang="en-CA" sz="1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8873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569445" y="247129"/>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case-control studies </a:t>
            </a:r>
            <a:r>
              <a:rPr lang="en-CA" sz="4700" b="1" dirty="0">
                <a:solidFill>
                  <a:schemeClr val="accent1"/>
                </a:solidFill>
                <a:latin typeface="Cambria" panose="02040503050406030204" pitchFamily="18" charset="0"/>
                <a:ea typeface="Cambria" panose="02040503050406030204" pitchFamily="18" charset="0"/>
              </a:rPr>
              <a:t>(quantitative variables)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572493" y="1865714"/>
            <a:ext cx="10515600" cy="4702291"/>
          </a:xfrm>
        </p:spPr>
        <p:txBody>
          <a:bodyPr>
            <a:normAutofit/>
          </a:bodyPr>
          <a:lstStyle/>
          <a:p>
            <a:r>
              <a:rPr lang="en-CA" sz="2400" dirty="0">
                <a:latin typeface="Cambria" panose="02040503050406030204" pitchFamily="18" charset="0"/>
                <a:ea typeface="Cambria" panose="02040503050406030204" pitchFamily="18" charset="0"/>
              </a:rPr>
              <a:t>Suppose that a researcher wants to study the link between birth weight and obesity in adulthood. He will take two groups of adults: one group will be obese </a:t>
            </a:r>
            <a:r>
              <a:rPr lang="en-CA" sz="2400" dirty="0">
                <a:solidFill>
                  <a:schemeClr val="accent1"/>
                </a:solidFill>
                <a:latin typeface="Cambria" panose="02040503050406030204" pitchFamily="18" charset="0"/>
                <a:ea typeface="Cambria" panose="02040503050406030204" pitchFamily="18" charset="0"/>
              </a:rPr>
              <a:t>(cases) </a:t>
            </a:r>
            <a:r>
              <a:rPr lang="en-CA" sz="2400" dirty="0">
                <a:latin typeface="Cambria" panose="02040503050406030204" pitchFamily="18" charset="0"/>
                <a:ea typeface="Cambria" panose="02040503050406030204" pitchFamily="18" charset="0"/>
              </a:rPr>
              <a:t>and the other will be non-obese </a:t>
            </a:r>
            <a:r>
              <a:rPr lang="en-CA" sz="2400" dirty="0">
                <a:solidFill>
                  <a:schemeClr val="accent1"/>
                </a:solidFill>
                <a:latin typeface="Cambria" panose="02040503050406030204" pitchFamily="18" charset="0"/>
                <a:ea typeface="Cambria" panose="02040503050406030204" pitchFamily="18" charset="0"/>
              </a:rPr>
              <a:t>(control)</a:t>
            </a:r>
            <a:r>
              <a:rPr lang="en-CA" sz="2400" dirty="0">
                <a:latin typeface="Cambria" panose="02040503050406030204" pitchFamily="18" charset="0"/>
                <a:ea typeface="Cambria" panose="02040503050406030204" pitchFamily="18" charset="0"/>
              </a:rPr>
              <a:t> and then trace back the weight of birth. Suppose that the </a:t>
            </a:r>
            <a:r>
              <a:rPr lang="en-CA" sz="2400" b="1" dirty="0">
                <a:latin typeface="Cambria" panose="02040503050406030204" pitchFamily="18" charset="0"/>
                <a:ea typeface="Cambria" panose="02040503050406030204" pitchFamily="18" charset="0"/>
              </a:rPr>
              <a:t>SD</a:t>
            </a:r>
            <a:r>
              <a:rPr lang="en-CA" sz="2400" dirty="0">
                <a:latin typeface="Cambria" panose="02040503050406030204" pitchFamily="18" charset="0"/>
                <a:ea typeface="Cambria" panose="02040503050406030204" pitchFamily="18" charset="0"/>
              </a:rPr>
              <a:t> in previous studies was 1kg and the mean difference between the case and control groups was 250gm.</a:t>
            </a:r>
          </a:p>
        </p:txBody>
      </p:sp>
      <p:sp>
        <p:nvSpPr>
          <p:cNvPr id="15" name="TextBox 14">
            <a:extLst>
              <a:ext uri="{FF2B5EF4-FFF2-40B4-BE49-F238E27FC236}">
                <a16:creationId xmlns:a16="http://schemas.microsoft.com/office/drawing/2014/main" id="{99FC6ED0-E8F3-4F9C-BB0F-A2C2DE763883}"/>
              </a:ext>
            </a:extLst>
          </p:cNvPr>
          <p:cNvSpPr txBox="1"/>
          <p:nvPr/>
        </p:nvSpPr>
        <p:spPr>
          <a:xfrm>
            <a:off x="575820" y="3757138"/>
            <a:ext cx="10625488" cy="2599686"/>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formula for </a:t>
            </a:r>
            <a:b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b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quantitative variables;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lang="en-CA" sz="2400" dirty="0">
                <a:solidFill>
                  <a:srgbClr val="FF0000"/>
                </a:solidFill>
                <a:latin typeface="Cambria" panose="02040503050406030204" pitchFamily="18" charset="0"/>
                <a:ea typeface="Cambria" panose="02040503050406030204" pitchFamily="18" charset="0"/>
              </a:rPr>
              <a:t> 2×1</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 (0.25)</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250.8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So roughly the sample size will be around </a:t>
            </a:r>
            <a:r>
              <a:rPr lang="en-CA" sz="2400" dirty="0">
                <a:solidFill>
                  <a:srgbClr val="FF0000"/>
                </a:solidFill>
                <a:latin typeface="Cambria" panose="02040503050406030204" pitchFamily="18" charset="0"/>
                <a:ea typeface="Cambria" panose="02040503050406030204" pitchFamily="18" charset="0"/>
              </a:rPr>
              <a:t>251</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subjects </a:t>
            </a:r>
            <a:r>
              <a:rPr lang="en-CA" sz="2400" dirty="0">
                <a:solidFill>
                  <a:schemeClr val="accent1"/>
                </a:solidFill>
                <a:latin typeface="Cambria" panose="02040503050406030204" pitchFamily="18" charset="0"/>
                <a:ea typeface="Cambria" panose="02040503050406030204" pitchFamily="18" charset="0"/>
              </a:rPr>
              <a:t>in each group</a:t>
            </a:r>
            <a:endPar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E19D7ACB-534F-F58C-89C4-2FDE44CEF02D}"/>
              </a:ext>
            </a:extLst>
          </p:cNvPr>
          <p:cNvSpPr txBox="1"/>
          <p:nvPr/>
        </p:nvSpPr>
        <p:spPr>
          <a:xfrm>
            <a:off x="10325008" y="6297451"/>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8" name="TextBox 7">
            <a:extLst>
              <a:ext uri="{FF2B5EF4-FFF2-40B4-BE49-F238E27FC236}">
                <a16:creationId xmlns:a16="http://schemas.microsoft.com/office/drawing/2014/main" id="{666B43F2-06EC-4ECF-4F68-36B2A0EB2DE1}"/>
              </a:ext>
            </a:extLst>
          </p:cNvPr>
          <p:cNvSpPr txBox="1"/>
          <p:nvPr/>
        </p:nvSpPr>
        <p:spPr>
          <a:xfrm>
            <a:off x="8344564" y="4404548"/>
            <a:ext cx="381000" cy="461665"/>
          </a:xfrm>
          <a:prstGeom prst="rect">
            <a:avLst/>
          </a:prstGeom>
          <a:noFill/>
        </p:spPr>
        <p:txBody>
          <a:bodyPr wrap="square" rtlCol="0">
            <a:spAutoFit/>
          </a:bodyPr>
          <a:lstStyle/>
          <a:p>
            <a:r>
              <a:rPr lang="en-CA" sz="2400" b="1" dirty="0">
                <a:solidFill>
                  <a:srgbClr val="00B050"/>
                </a:solidFill>
              </a:rPr>
              <a:t>*</a:t>
            </a:r>
          </a:p>
        </p:txBody>
      </p:sp>
      <p:pic>
        <p:nvPicPr>
          <p:cNvPr id="4" name="Picture 3">
            <a:extLst>
              <a:ext uri="{FF2B5EF4-FFF2-40B4-BE49-F238E27FC236}">
                <a16:creationId xmlns:a16="http://schemas.microsoft.com/office/drawing/2014/main" id="{E03242A3-5F88-D672-6195-268FC02822F6}"/>
              </a:ext>
            </a:extLst>
          </p:cNvPr>
          <p:cNvPicPr>
            <a:picLocks noChangeAspect="1"/>
          </p:cNvPicPr>
          <p:nvPr/>
        </p:nvPicPr>
        <p:blipFill>
          <a:blip r:embed="rId2"/>
          <a:stretch>
            <a:fillRect/>
          </a:stretch>
        </p:blipFill>
        <p:spPr>
          <a:xfrm>
            <a:off x="5293682" y="3804362"/>
            <a:ext cx="3976156" cy="695613"/>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5F1117B-DDDC-C9F0-4445-EE21753BC384}"/>
                  </a:ext>
                </a:extLst>
              </p:cNvPr>
              <p:cNvSpPr txBox="1"/>
              <p:nvPr/>
            </p:nvSpPr>
            <p:spPr>
              <a:xfrm>
                <a:off x="8506047" y="4477666"/>
                <a:ext cx="3682905" cy="606897"/>
              </a:xfrm>
              <a:prstGeom prst="rect">
                <a:avLst/>
              </a:prstGeom>
              <a:noFill/>
            </p:spPr>
            <p:txBody>
              <a:bodyPr wrap="square" rtlCol="0">
                <a:spAutoFit/>
              </a:bodyPr>
              <a:lstStyle/>
              <a:p>
                <a14:m>
                  <m:oMath xmlns:m="http://schemas.openxmlformats.org/officeDocument/2006/math">
                    <m:sSub>
                      <m:sSubPr>
                        <m:ctrlP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ctrlPr>
                      </m:sSubPr>
                      <m:e>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𝑍</m:t>
                        </m:r>
                      </m:e>
                      <m: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𝛼</m:t>
                        </m:r>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Math" panose="02040503050406030204" pitchFamily="18" charset="0"/>
                          </a:rPr>
                          <m:t>/2</m:t>
                        </m:r>
                      </m:sub>
                    </m:sSub>
                    <m:r>
                      <a:rPr kumimoji="0" lang="en-CA" sz="1600" b="0" i="1"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Is</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the</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standard</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normal</m:t>
                    </m:r>
                    <m: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 </m:t>
                    </m:r>
                    <m:r>
                      <m:rPr>
                        <m:sty m:val="p"/>
                      </m:rPr>
                      <a:rPr kumimoji="0" lang="en-CA" sz="1600" b="0" i="0" u="none" strike="noStrike" kern="1200" cap="none" spc="0" normalizeH="0" baseline="0" noProof="0" smtClean="0">
                        <a:ln>
                          <a:noFill/>
                        </a:ln>
                        <a:solidFill>
                          <a:srgbClr val="00B050"/>
                        </a:solidFill>
                        <a:effectLst/>
                        <a:uLnTx/>
                        <a:uFillTx/>
                        <a:latin typeface="Cambria Math" panose="02040503050406030204" pitchFamily="18" charset="0"/>
                        <a:ea typeface="Cambria" panose="02040503050406030204" pitchFamily="18" charset="0"/>
                      </a:rPr>
                      <m:t>variat</m:t>
                    </m:r>
                  </m:oMath>
                </a14:m>
                <a:r>
                  <a:rPr lang="en-CA" sz="1600" dirty="0">
                    <a:solidFill>
                      <a:srgbClr val="00B050"/>
                    </a:solidFill>
                    <a:latin typeface="Cambria" panose="02040503050406030204" pitchFamily="18" charset="0"/>
                    <a:ea typeface="Cambria" panose="02040503050406030204" pitchFamily="18" charset="0"/>
                  </a:rPr>
                  <a:t>e </a:t>
                </a:r>
              </a:p>
              <a:p>
                <a:r>
                  <a:rPr lang="en-CA" sz="1600" dirty="0">
                    <a:solidFill>
                      <a:srgbClr val="00B050"/>
                    </a:solidFill>
                    <a:latin typeface="Cambria" panose="02040503050406030204" pitchFamily="18" charset="0"/>
                    <a:ea typeface="Cambria" panose="02040503050406030204" pitchFamily="18" charset="0"/>
                  </a:rPr>
                  <a:t>(at 5% type 1 error (P&lt;0.05) it is 1.96)</a:t>
                </a:r>
              </a:p>
            </p:txBody>
          </p:sp>
        </mc:Choice>
        <mc:Fallback xmlns="">
          <p:sp>
            <p:nvSpPr>
              <p:cNvPr id="2" name="TextBox 1">
                <a:extLst>
                  <a:ext uri="{FF2B5EF4-FFF2-40B4-BE49-F238E27FC236}">
                    <a16:creationId xmlns:a16="http://schemas.microsoft.com/office/drawing/2014/main" id="{C5F1117B-DDDC-C9F0-4445-EE21753BC384}"/>
                  </a:ext>
                </a:extLst>
              </p:cNvPr>
              <p:cNvSpPr txBox="1">
                <a:spLocks noRot="1" noChangeAspect="1" noMove="1" noResize="1" noEditPoints="1" noAdjustHandles="1" noChangeArrowheads="1" noChangeShapeType="1" noTextEdit="1"/>
              </p:cNvSpPr>
              <p:nvPr/>
            </p:nvSpPr>
            <p:spPr>
              <a:xfrm>
                <a:off x="8506047" y="4477666"/>
                <a:ext cx="3682905" cy="606897"/>
              </a:xfrm>
              <a:prstGeom prst="rect">
                <a:avLst/>
              </a:prstGeom>
              <a:blipFill>
                <a:blip r:embed="rId3"/>
                <a:stretch>
                  <a:fillRect l="-826" t="-4040" b="-12121"/>
                </a:stretch>
              </a:blipFill>
            </p:spPr>
            <p:txBody>
              <a:bodyPr/>
              <a:lstStyle/>
              <a:p>
                <a:r>
                  <a:rPr lang="en-GB">
                    <a:noFill/>
                  </a:rPr>
                  <a:t> </a:t>
                </a:r>
              </a:p>
            </p:txBody>
          </p:sp>
        </mc:Fallback>
      </mc:AlternateContent>
    </p:spTree>
    <p:extLst>
      <p:ext uri="{BB962C8B-B14F-4D97-AF65-F5344CB8AC3E}">
        <p14:creationId xmlns:p14="http://schemas.microsoft.com/office/powerpoint/2010/main" val="235373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D2566-D2DC-4A2A-BE26-47FE261F8E8B}"/>
              </a:ext>
            </a:extLst>
          </p:cNvPr>
          <p:cNvSpPr>
            <a:spLocks noGrp="1"/>
          </p:cNvSpPr>
          <p:nvPr>
            <p:ph type="title"/>
          </p:nvPr>
        </p:nvSpPr>
        <p:spPr>
          <a:xfrm>
            <a:off x="572493" y="226572"/>
            <a:ext cx="11018520" cy="1434415"/>
          </a:xfrm>
        </p:spPr>
        <p:txBody>
          <a:bodyPr anchor="b">
            <a:normAutofit fontScale="90000"/>
          </a:bodyPr>
          <a:lstStyle/>
          <a:p>
            <a:r>
              <a:rPr lang="en-CA" sz="5400" b="1" dirty="0">
                <a:solidFill>
                  <a:srgbClr val="FF0000"/>
                </a:solidFill>
                <a:latin typeface="Cambria" panose="02040503050406030204" pitchFamily="18" charset="0"/>
                <a:ea typeface="Cambria" panose="02040503050406030204" pitchFamily="18" charset="0"/>
              </a:rPr>
              <a:t>How to calculate sample size in clinical trials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B7B9F-B9BB-49DE-A661-8271BD614EDC}"/>
              </a:ext>
            </a:extLst>
          </p:cNvPr>
          <p:cNvSpPr>
            <a:spLocks noGrp="1"/>
          </p:cNvSpPr>
          <p:nvPr>
            <p:ph idx="1"/>
          </p:nvPr>
        </p:nvSpPr>
        <p:spPr>
          <a:xfrm>
            <a:off x="572493" y="1887559"/>
            <a:ext cx="10752732" cy="3711502"/>
          </a:xfrm>
        </p:spPr>
        <p:txBody>
          <a:bodyPr anchor="t">
            <a:normAutofit/>
          </a:bodyPr>
          <a:lstStyle/>
          <a:p>
            <a:r>
              <a:rPr lang="en-CA" sz="2400" b="0" i="0" dirty="0">
                <a:effectLst/>
                <a:latin typeface="Cambria" panose="02040503050406030204" pitchFamily="18" charset="0"/>
              </a:rPr>
              <a:t>In clinical trials the researchers are interested in</a:t>
            </a:r>
            <a:r>
              <a:rPr lang="en-CA" sz="2400" dirty="0">
                <a:latin typeface="Cambria" panose="02040503050406030204" pitchFamily="18" charset="0"/>
              </a:rPr>
              <a:t> knowing </a:t>
            </a:r>
            <a:r>
              <a:rPr lang="en-CA" sz="2400" u="sng" dirty="0">
                <a:latin typeface="Cambria" panose="02040503050406030204" pitchFamily="18" charset="0"/>
              </a:rPr>
              <a:t>the effect of an intervention</a:t>
            </a:r>
            <a:r>
              <a:rPr lang="en-CA" sz="2400" dirty="0">
                <a:latin typeface="Cambria" panose="02040503050406030204" pitchFamily="18" charset="0"/>
              </a:rPr>
              <a:t>. </a:t>
            </a:r>
          </a:p>
          <a:p>
            <a:r>
              <a:rPr lang="en-CA" sz="2400" b="0" i="0" dirty="0">
                <a:effectLst/>
                <a:latin typeface="Cambria" panose="02040503050406030204" pitchFamily="18" charset="0"/>
              </a:rPr>
              <a:t>In </a:t>
            </a:r>
            <a:r>
              <a:rPr lang="en-CA" sz="2400" dirty="0">
                <a:latin typeface="Cambria" panose="02040503050406030204" pitchFamily="18" charset="0"/>
              </a:rPr>
              <a:t>clinical trials, the s</a:t>
            </a:r>
            <a:r>
              <a:rPr lang="en-CA" sz="2400" b="0" i="0" dirty="0">
                <a:effectLst/>
                <a:latin typeface="Cambria" panose="02040503050406030204" pitchFamily="18" charset="0"/>
              </a:rPr>
              <a:t>ample size formula is as follows,</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graphicFrame>
        <p:nvGraphicFramePr>
          <p:cNvPr id="14" name="Table 14">
            <a:extLst>
              <a:ext uri="{FF2B5EF4-FFF2-40B4-BE49-F238E27FC236}">
                <a16:creationId xmlns:a16="http://schemas.microsoft.com/office/drawing/2014/main" id="{FEF8BF88-A05D-B434-FDB6-08E84CDFABB1}"/>
              </a:ext>
            </a:extLst>
          </p:cNvPr>
          <p:cNvGraphicFramePr>
            <a:graphicFrameLocks noGrp="1"/>
          </p:cNvGraphicFramePr>
          <p:nvPr>
            <p:extLst>
              <p:ext uri="{D42A27DB-BD31-4B8C-83A1-F6EECF244321}">
                <p14:modId xmlns:p14="http://schemas.microsoft.com/office/powerpoint/2010/main" val="1889649127"/>
              </p:ext>
            </p:extLst>
          </p:nvPr>
        </p:nvGraphicFramePr>
        <p:xfrm>
          <a:off x="1332285" y="3273328"/>
          <a:ext cx="8128000" cy="3130122"/>
        </p:xfrm>
        <a:graphic>
          <a:graphicData uri="http://schemas.openxmlformats.org/drawingml/2006/table">
            <a:tbl>
              <a:tblPr firstRow="1" bandRow="1">
                <a:tableStyleId>{0E3FDE45-AF77-4B5C-9715-49D594BDF05E}</a:tableStyleId>
              </a:tblPr>
              <a:tblGrid>
                <a:gridCol w="4064000">
                  <a:extLst>
                    <a:ext uri="{9D8B030D-6E8A-4147-A177-3AD203B41FA5}">
                      <a16:colId xmlns:a16="http://schemas.microsoft.com/office/drawing/2014/main" val="2403029215"/>
                    </a:ext>
                  </a:extLst>
                </a:gridCol>
                <a:gridCol w="4064000">
                  <a:extLst>
                    <a:ext uri="{9D8B030D-6E8A-4147-A177-3AD203B41FA5}">
                      <a16:colId xmlns:a16="http://schemas.microsoft.com/office/drawing/2014/main" val="278551697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212121"/>
                          </a:solidFill>
                          <a:effectLst/>
                        </a:rPr>
                        <a:t>Qualitative</a:t>
                      </a:r>
                      <a:r>
                        <a:rPr lang="en-CA" sz="1800" b="0" dirty="0">
                          <a:solidFill>
                            <a:srgbClr val="212121"/>
                          </a:solidFill>
                          <a:effectLst/>
                        </a:rPr>
                        <a:t> </a:t>
                      </a:r>
                      <a:r>
                        <a:rPr lang="en-CA" sz="1800" b="1" dirty="0">
                          <a:solidFill>
                            <a:srgbClr val="212121"/>
                          </a:solidFill>
                          <a:effectLst/>
                        </a:rPr>
                        <a:t>end point </a:t>
                      </a:r>
                      <a:r>
                        <a:rPr lang="en-CA" sz="1400" b="1" dirty="0">
                          <a:solidFill>
                            <a:srgbClr val="FF0000"/>
                          </a:solidFill>
                          <a:effectLst/>
                        </a:rPr>
                        <a:t>(live/death, male/female..)</a:t>
                      </a:r>
                      <a:endParaRPr lang="en-CA" sz="14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chemeClr val="accent1"/>
                          </a:solidFill>
                          <a:effectLst/>
                        </a:rPr>
                        <a:t>Sample size formula</a:t>
                      </a:r>
                    </a:p>
                  </a:txBody>
                  <a:tcPr/>
                </a:tc>
                <a:tc>
                  <a:txBody>
                    <a:bodyPr/>
                    <a:lstStyle/>
                    <a:p>
                      <a:r>
                        <a:rPr lang="en-CA" dirty="0"/>
                        <a:t>Quantitative </a:t>
                      </a:r>
                      <a:r>
                        <a:rPr lang="en-CA" sz="1800" dirty="0">
                          <a:solidFill>
                            <a:srgbClr val="212121"/>
                          </a:solidFill>
                        </a:rPr>
                        <a:t>end point </a:t>
                      </a:r>
                      <a:r>
                        <a:rPr lang="en-CA" sz="1400" dirty="0">
                          <a:solidFill>
                            <a:srgbClr val="FF0000"/>
                          </a:solidFill>
                        </a:rPr>
                        <a:t>(age, weight, height…)</a:t>
                      </a:r>
                    </a:p>
                    <a:p>
                      <a:r>
                        <a:rPr lang="en-CA" sz="1800" b="1" dirty="0">
                          <a:solidFill>
                            <a:schemeClr val="accent1"/>
                          </a:solidFill>
                          <a:effectLst/>
                        </a:rPr>
                        <a:t>Sample size formula</a:t>
                      </a:r>
                      <a:endParaRPr lang="en-CA" b="1" dirty="0">
                        <a:solidFill>
                          <a:schemeClr val="accent1"/>
                        </a:solidFill>
                      </a:endParaRPr>
                    </a:p>
                  </a:txBody>
                  <a:tcPr/>
                </a:tc>
                <a:extLst>
                  <a:ext uri="{0D108BD9-81ED-4DB2-BD59-A6C34878D82A}">
                    <a16:rowId xmlns:a16="http://schemas.microsoft.com/office/drawing/2014/main" val="503086470"/>
                  </a:ext>
                </a:extLst>
              </a:tr>
              <a:tr h="2276682">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848603489"/>
                  </a:ext>
                </a:extLst>
              </a:tr>
            </a:tbl>
          </a:graphicData>
        </a:graphic>
      </p:graphicFrame>
      <p:sp>
        <p:nvSpPr>
          <p:cNvPr id="4" name="TextBox 3">
            <a:extLst>
              <a:ext uri="{FF2B5EF4-FFF2-40B4-BE49-F238E27FC236}">
                <a16:creationId xmlns:a16="http://schemas.microsoft.com/office/drawing/2014/main" id="{2101595C-F308-1A44-A761-05D77A8B5588}"/>
              </a:ext>
            </a:extLst>
          </p:cNvPr>
          <p:cNvSpPr txBox="1"/>
          <p:nvPr/>
        </p:nvSpPr>
        <p:spPr>
          <a:xfrm>
            <a:off x="10395712" y="6550223"/>
            <a:ext cx="2390602" cy="307777"/>
          </a:xfrm>
          <a:prstGeom prst="rect">
            <a:avLst/>
          </a:prstGeom>
          <a:noFill/>
        </p:spPr>
        <p:txBody>
          <a:bodyPr wrap="square">
            <a:spAutoFit/>
          </a:bodyPr>
          <a:lstStyle/>
          <a:p>
            <a:r>
              <a:rPr lang="en-GB" sz="1400" dirty="0"/>
              <a:t>Charan J et al., 2013</a:t>
            </a:r>
          </a:p>
        </p:txBody>
      </p:sp>
      <p:pic>
        <p:nvPicPr>
          <p:cNvPr id="11" name="Picture 10">
            <a:extLst>
              <a:ext uri="{FF2B5EF4-FFF2-40B4-BE49-F238E27FC236}">
                <a16:creationId xmlns:a16="http://schemas.microsoft.com/office/drawing/2014/main" id="{16EB84BD-0C04-B85F-4849-C171137255B3}"/>
              </a:ext>
            </a:extLst>
          </p:cNvPr>
          <p:cNvPicPr>
            <a:picLocks noChangeAspect="1"/>
          </p:cNvPicPr>
          <p:nvPr/>
        </p:nvPicPr>
        <p:blipFill>
          <a:blip r:embed="rId2"/>
          <a:stretch>
            <a:fillRect/>
          </a:stretch>
        </p:blipFill>
        <p:spPr>
          <a:xfrm>
            <a:off x="5633722" y="4177814"/>
            <a:ext cx="3095608" cy="2154066"/>
          </a:xfrm>
          <a:prstGeom prst="rect">
            <a:avLst/>
          </a:prstGeom>
        </p:spPr>
      </p:pic>
      <p:pic>
        <p:nvPicPr>
          <p:cNvPr id="13" name="Picture 12">
            <a:extLst>
              <a:ext uri="{FF2B5EF4-FFF2-40B4-BE49-F238E27FC236}">
                <a16:creationId xmlns:a16="http://schemas.microsoft.com/office/drawing/2014/main" id="{C3354602-C840-9FE3-F0FF-358770E50C4A}"/>
              </a:ext>
            </a:extLst>
          </p:cNvPr>
          <p:cNvPicPr>
            <a:picLocks noChangeAspect="1"/>
          </p:cNvPicPr>
          <p:nvPr/>
        </p:nvPicPr>
        <p:blipFill rotWithShape="1">
          <a:blip r:embed="rId3"/>
          <a:srcRect t="511" r="6555"/>
          <a:stretch/>
        </p:blipFill>
        <p:spPr>
          <a:xfrm>
            <a:off x="1439865" y="4263656"/>
            <a:ext cx="3695662" cy="2068224"/>
          </a:xfrm>
          <a:prstGeom prst="rect">
            <a:avLst/>
          </a:prstGeom>
        </p:spPr>
      </p:pic>
    </p:spTree>
    <p:extLst>
      <p:ext uri="{BB962C8B-B14F-4D97-AF65-F5344CB8AC3E}">
        <p14:creationId xmlns:p14="http://schemas.microsoft.com/office/powerpoint/2010/main" val="252947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63E571-4FDA-575B-5EC7-1D7B0D9869E8}"/>
              </a:ext>
            </a:extLst>
          </p:cNvPr>
          <p:cNvSpPr txBox="1"/>
          <p:nvPr/>
        </p:nvSpPr>
        <p:spPr>
          <a:xfrm>
            <a:off x="572493" y="4585441"/>
            <a:ext cx="9327304" cy="2092881"/>
          </a:xfrm>
          <a:prstGeom prst="rect">
            <a:avLst/>
          </a:prstGeom>
          <a:noFill/>
        </p:spPr>
        <p:txBody>
          <a:bodyPr wrap="square" rtlCol="0">
            <a:spAutoFit/>
          </a:bodyPr>
          <a:lstStyle/>
          <a:p>
            <a:pPr marL="0" indent="0">
              <a:buNone/>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a:t>
            </a:r>
            <a:r>
              <a:rPr lang="en-CA" sz="2400" dirty="0">
                <a:latin typeface="Cambria" panose="02040503050406030204" pitchFamily="18" charset="0"/>
                <a:ea typeface="Cambria" panose="02040503050406030204" pitchFamily="18" charset="0"/>
              </a:rPr>
              <a:t> </a:t>
            </a:r>
            <a:r>
              <a:rPr lang="en-CA" sz="2400" dirty="0">
                <a:solidFill>
                  <a:schemeClr val="accent1"/>
                </a:solidFill>
                <a:latin typeface="Cambria" panose="02040503050406030204" pitchFamily="18" charset="0"/>
                <a:ea typeface="Cambria" panose="02040503050406030204" pitchFamily="18" charset="0"/>
              </a:rPr>
              <a:t>qualitative formula;</a:t>
            </a:r>
          </a:p>
          <a:p>
            <a:pPr marL="0" indent="0">
              <a:buNone/>
            </a:pPr>
            <a:r>
              <a:rPr lang="en-CA" sz="2400" dirty="0">
                <a:solidFill>
                  <a:srgbClr val="FF0000"/>
                </a:solidFill>
                <a:latin typeface="Cambria" panose="02040503050406030204" pitchFamily="18" charset="0"/>
                <a:ea typeface="Cambria" panose="02040503050406030204" pitchFamily="18" charset="0"/>
              </a:rPr>
              <a:t>  </a:t>
            </a:r>
            <a:endParaRPr lang="en-CA" sz="2400" dirty="0">
              <a:latin typeface="Cambria" panose="02040503050406030204" pitchFamily="18" charset="0"/>
              <a:ea typeface="Cambria" panose="02040503050406030204" pitchFamily="18" charset="0"/>
            </a:endParaRPr>
          </a:p>
          <a:p>
            <a:pPr marL="0" indent="0">
              <a:buNone/>
            </a:pPr>
            <a:r>
              <a:rPr lang="en-CA" sz="2400" dirty="0">
                <a:solidFill>
                  <a:srgbClr val="FF0000"/>
                </a:solidFill>
                <a:latin typeface="Cambria" panose="02040503050406030204" pitchFamily="18" charset="0"/>
                <a:ea typeface="Cambria" panose="02040503050406030204" pitchFamily="18" charset="0"/>
              </a:rPr>
              <a:t>Sample size= 2(0.84+1.96)</a:t>
            </a:r>
            <a:r>
              <a:rPr lang="en-CA" sz="2400" baseline="30000" dirty="0">
                <a:solidFill>
                  <a:srgbClr val="FF0000"/>
                </a:solidFill>
                <a:latin typeface="Cambria" panose="02040503050406030204" pitchFamily="18" charset="0"/>
                <a:ea typeface="Cambria" panose="02040503050406030204" pitchFamily="18" charset="0"/>
              </a:rPr>
              <a:t>2 </a:t>
            </a:r>
            <a:r>
              <a:rPr lang="en-CA" sz="2400" dirty="0">
                <a:solidFill>
                  <a:srgbClr val="FF0000"/>
                </a:solidFill>
                <a:latin typeface="Cambria" panose="02040503050406030204" pitchFamily="18" charset="0"/>
                <a:ea typeface="Cambria" panose="02040503050406030204" pitchFamily="18" charset="0"/>
              </a:rPr>
              <a:t>0.25(1-0.25)/ (-0.1)</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=294</a:t>
            </a:r>
          </a:p>
          <a:p>
            <a:pPr marL="0" indent="0">
              <a:buNone/>
            </a:pPr>
            <a:endParaRPr lang="en-CA" sz="2400" baseline="30000" dirty="0">
              <a:latin typeface="Cambria" panose="02040503050406030204" pitchFamily="18" charset="0"/>
              <a:ea typeface="Cambria" panose="02040503050406030204" pitchFamily="18" charset="0"/>
            </a:endParaRPr>
          </a:p>
          <a:p>
            <a:pPr marL="0" indent="0">
              <a:buNone/>
            </a:pPr>
            <a:r>
              <a:rPr lang="en-CA" sz="2400" dirty="0">
                <a:solidFill>
                  <a:schemeClr val="accent1"/>
                </a:solidFill>
                <a:latin typeface="Cambria" panose="02040503050406030204" pitchFamily="18" charset="0"/>
                <a:ea typeface="Cambria" panose="02040503050406030204" pitchFamily="18" charset="0"/>
              </a:rPr>
              <a:t>So the researcher will need to have </a:t>
            </a:r>
            <a:r>
              <a:rPr lang="en-CA" sz="2400" dirty="0">
                <a:solidFill>
                  <a:srgbClr val="FF0000"/>
                </a:solidFill>
                <a:latin typeface="Cambria" panose="02040503050406030204" pitchFamily="18" charset="0"/>
                <a:ea typeface="Cambria" panose="02040503050406030204" pitchFamily="18" charset="0"/>
              </a:rPr>
              <a:t>294 </a:t>
            </a:r>
            <a:r>
              <a:rPr lang="en-CA" sz="2400" dirty="0">
                <a:solidFill>
                  <a:schemeClr val="accent1"/>
                </a:solidFill>
                <a:latin typeface="Cambria" panose="02040503050406030204" pitchFamily="18" charset="0"/>
                <a:ea typeface="Cambria" panose="02040503050406030204" pitchFamily="18" charset="0"/>
              </a:rPr>
              <a:t>subjects per group.</a:t>
            </a:r>
          </a:p>
          <a:p>
            <a:endParaRPr lang="en-CA" dirty="0"/>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453490" y="149684"/>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Example 1: sample size for clinical trials </a:t>
            </a:r>
            <a:r>
              <a:rPr lang="en-CA" sz="4800" b="1" dirty="0">
                <a:solidFill>
                  <a:schemeClr val="accent1"/>
                </a:solidFill>
                <a:latin typeface="Cambria" panose="02040503050406030204" pitchFamily="18" charset="0"/>
                <a:ea typeface="Cambria" panose="02040503050406030204" pitchFamily="18" charset="0"/>
              </a:rPr>
              <a:t>(qualitative end points)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572493" y="1876425"/>
            <a:ext cx="10972800" cy="4642406"/>
          </a:xfrm>
        </p:spPr>
        <p:txBody>
          <a:bodyPr anchor="t">
            <a:normAutofit/>
          </a:bodyPr>
          <a:lstStyle/>
          <a:p>
            <a:r>
              <a:rPr lang="en-CA" sz="2400" dirty="0">
                <a:latin typeface="Cambria" panose="02040503050406030204" pitchFamily="18" charset="0"/>
                <a:ea typeface="Cambria" panose="02040503050406030204" pitchFamily="18" charset="0"/>
              </a:rPr>
              <a:t>Suppose a researcher wants to know the effect of a drug on the mortality of breast cancer (BC) among women. He selected two groups: one to take the drug and the other to take placebo for a certain period of time, during which both groups will be under medical supervision. Assume that previous studies state 20% of BC patients die in a specific time. The researcher thinks if the drug increases the survival to 30% then the findings can be considered clinically significant. The researcher chooses the significance level to be 5% and the power of the study at 80%.</a:t>
            </a:r>
          </a:p>
          <a:p>
            <a:pPr marL="0" indent="0">
              <a:buNone/>
            </a:pPr>
            <a:endParaRPr lang="en-CA" sz="2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3E42D28-FD47-C7DB-D125-133A3554B2CD}"/>
              </a:ext>
            </a:extLst>
          </p:cNvPr>
          <p:cNvSpPr txBox="1"/>
          <p:nvPr/>
        </p:nvSpPr>
        <p:spPr>
          <a:xfrm>
            <a:off x="8455550" y="4590770"/>
            <a:ext cx="3771890" cy="707886"/>
          </a:xfrm>
          <a:prstGeom prst="rect">
            <a:avLst/>
          </a:prstGeom>
          <a:noFill/>
        </p:spPr>
        <p:txBody>
          <a:bodyPr wrap="square">
            <a:spAutoFit/>
          </a:bodyPr>
          <a:lstStyle/>
          <a:p>
            <a:pPr marL="0" indent="0">
              <a:buNone/>
            </a:pPr>
            <a:r>
              <a:rPr kumimoji="0" lang="en-CA" sz="24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effect size=difference of the proportions. This equals to: 0.2-0.3=-0.1</a:t>
            </a:r>
          </a:p>
        </p:txBody>
      </p:sp>
      <p:sp>
        <p:nvSpPr>
          <p:cNvPr id="3" name="TextBox 2">
            <a:extLst>
              <a:ext uri="{FF2B5EF4-FFF2-40B4-BE49-F238E27FC236}">
                <a16:creationId xmlns:a16="http://schemas.microsoft.com/office/drawing/2014/main" id="{7680A988-9969-8BFC-A96D-07643ECF02D6}"/>
              </a:ext>
            </a:extLst>
          </p:cNvPr>
          <p:cNvSpPr txBox="1"/>
          <p:nvPr/>
        </p:nvSpPr>
        <p:spPr>
          <a:xfrm>
            <a:off x="10055109"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pic>
        <p:nvPicPr>
          <p:cNvPr id="8" name="Picture 7">
            <a:extLst>
              <a:ext uri="{FF2B5EF4-FFF2-40B4-BE49-F238E27FC236}">
                <a16:creationId xmlns:a16="http://schemas.microsoft.com/office/drawing/2014/main" id="{C55E9003-A5A8-8410-4785-ECE97293F72B}"/>
              </a:ext>
            </a:extLst>
          </p:cNvPr>
          <p:cNvPicPr>
            <a:picLocks noChangeAspect="1"/>
          </p:cNvPicPr>
          <p:nvPr/>
        </p:nvPicPr>
        <p:blipFill>
          <a:blip r:embed="rId2"/>
          <a:stretch>
            <a:fillRect/>
          </a:stretch>
        </p:blipFill>
        <p:spPr>
          <a:xfrm>
            <a:off x="5924355" y="4477239"/>
            <a:ext cx="2522823" cy="769983"/>
          </a:xfrm>
          <a:prstGeom prst="rect">
            <a:avLst/>
          </a:prstGeom>
        </p:spPr>
      </p:pic>
      <p:sp>
        <p:nvSpPr>
          <p:cNvPr id="12" name="TextBox 11">
            <a:extLst>
              <a:ext uri="{FF2B5EF4-FFF2-40B4-BE49-F238E27FC236}">
                <a16:creationId xmlns:a16="http://schemas.microsoft.com/office/drawing/2014/main" id="{98EB45DD-C5A7-6976-8002-CE0A3DAFD1DD}"/>
              </a:ext>
            </a:extLst>
          </p:cNvPr>
          <p:cNvSpPr txBox="1"/>
          <p:nvPr/>
        </p:nvSpPr>
        <p:spPr>
          <a:xfrm>
            <a:off x="8262196" y="5281999"/>
            <a:ext cx="3946000" cy="338554"/>
          </a:xfrm>
          <a:prstGeom prst="rect">
            <a:avLst/>
          </a:prstGeom>
          <a:noFill/>
        </p:spPr>
        <p:txBody>
          <a:bodyPr wrap="square">
            <a:spAutoFit/>
          </a:bodyPr>
          <a:lstStyle/>
          <a:p>
            <a:r>
              <a:rPr lang="en-GB" sz="1600" dirty="0">
                <a:solidFill>
                  <a:srgbClr val="00B050"/>
                </a:solidFill>
                <a:latin typeface="Cambria" panose="02040503050406030204" pitchFamily="18" charset="0"/>
                <a:ea typeface="Cambria" panose="02040503050406030204" pitchFamily="18" charset="0"/>
              </a:rPr>
              <a:t>Pooled prevalence = (0.20 + 0.30)/2 = 0.25</a:t>
            </a:r>
          </a:p>
        </p:txBody>
      </p:sp>
    </p:spTree>
    <p:extLst>
      <p:ext uri="{BB962C8B-B14F-4D97-AF65-F5344CB8AC3E}">
        <p14:creationId xmlns:p14="http://schemas.microsoft.com/office/powerpoint/2010/main" val="1267511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E376B4D-D881-4AAF-8625-AB905A4327D8}"/>
              </a:ext>
            </a:extLst>
          </p:cNvPr>
          <p:cNvSpPr>
            <a:spLocks noGrp="1"/>
          </p:cNvSpPr>
          <p:nvPr>
            <p:ph type="title"/>
          </p:nvPr>
        </p:nvSpPr>
        <p:spPr>
          <a:xfrm>
            <a:off x="369294" y="247129"/>
            <a:ext cx="11619507" cy="1434415"/>
          </a:xfrm>
        </p:spPr>
        <p:txBody>
          <a:bodyPr anchor="b">
            <a:normAutofit/>
          </a:bodyPr>
          <a:lstStyle/>
          <a:p>
            <a:r>
              <a:rPr lang="en-CA" sz="4700" b="1" dirty="0">
                <a:latin typeface="Cambria" panose="02040503050406030204" pitchFamily="18" charset="0"/>
                <a:ea typeface="Cambria" panose="02040503050406030204" pitchFamily="18" charset="0"/>
              </a:rPr>
              <a:t>Example 2: sample size for clinical trials </a:t>
            </a:r>
            <a:r>
              <a:rPr lang="en-CA" sz="4700" b="1" dirty="0">
                <a:solidFill>
                  <a:schemeClr val="accent1"/>
                </a:solidFill>
                <a:latin typeface="Cambria" panose="02040503050406030204" pitchFamily="18" charset="0"/>
                <a:ea typeface="Cambria" panose="02040503050406030204" pitchFamily="18" charset="0"/>
              </a:rPr>
              <a:t>(quantitative end points)</a:t>
            </a:r>
          </a:p>
        </p:txBody>
      </p:sp>
      <p:sp>
        <p:nvSpPr>
          <p:cNvPr id="13" name="Content Placeholder 4">
            <a:extLst>
              <a:ext uri="{FF2B5EF4-FFF2-40B4-BE49-F238E27FC236}">
                <a16:creationId xmlns:a16="http://schemas.microsoft.com/office/drawing/2014/main" id="{7E906DF6-2E94-4250-BE35-3CF903D456FB}"/>
              </a:ext>
            </a:extLst>
          </p:cNvPr>
          <p:cNvSpPr>
            <a:spLocks noGrp="1"/>
          </p:cNvSpPr>
          <p:nvPr>
            <p:ph idx="1"/>
          </p:nvPr>
        </p:nvSpPr>
        <p:spPr>
          <a:xfrm>
            <a:off x="471553" y="1783798"/>
            <a:ext cx="10515600" cy="4702291"/>
          </a:xfrm>
        </p:spPr>
        <p:txBody>
          <a:bodyPr>
            <a:normAutofit/>
          </a:bodyPr>
          <a:lstStyle/>
          <a:p>
            <a:r>
              <a:rPr lang="en-CA" sz="2400" dirty="0">
                <a:latin typeface="Cambria" panose="02040503050406030204" pitchFamily="18" charset="0"/>
                <a:ea typeface="Cambria" panose="02040503050406030204" pitchFamily="18" charset="0"/>
              </a:rPr>
              <a:t>Suppose that a researcher wants to study the effect of new diabetic drug against placebo. He thinks if this drug in comparison decreases the blood sugar by 10mg/dl it is considered to be clinically significant. Suppose that </a:t>
            </a:r>
            <a:r>
              <a:rPr lang="en-CA" sz="2400" b="1" dirty="0">
                <a:latin typeface="Cambria" panose="02040503050406030204" pitchFamily="18" charset="0"/>
                <a:ea typeface="Cambria" panose="02040503050406030204" pitchFamily="18" charset="0"/>
              </a:rPr>
              <a:t>SD</a:t>
            </a:r>
            <a:r>
              <a:rPr lang="en-CA" sz="2400" dirty="0">
                <a:latin typeface="Cambria" panose="02040503050406030204" pitchFamily="18" charset="0"/>
                <a:ea typeface="Cambria" panose="02040503050406030204" pitchFamily="18" charset="0"/>
              </a:rPr>
              <a:t> in previous studies was 25 mg/dl and the researcher selected the significance level to be at 5% and the power for the study at 80%. The researcher also thinks that the two tailed unpaired test is the statistically suitable test in this condition.</a:t>
            </a:r>
            <a:endParaRPr lang="en-CA" sz="2400" dirty="0">
              <a:solidFill>
                <a:schemeClr val="accent1"/>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99FC6ED0-E8F3-4F9C-BB0F-A2C2DE763883}"/>
              </a:ext>
            </a:extLst>
          </p:cNvPr>
          <p:cNvSpPr txBox="1"/>
          <p:nvPr/>
        </p:nvSpPr>
        <p:spPr>
          <a:xfrm>
            <a:off x="728312" y="4291321"/>
            <a:ext cx="10625488" cy="218418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Using the following quantitative formula;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CA" sz="2400" dirty="0">
                <a:solidFill>
                  <a:srgbClr val="FF0000"/>
                </a:solidFill>
                <a:latin typeface="Cambria" panose="02040503050406030204" pitchFamily="18" charset="0"/>
                <a:ea typeface="Cambria" panose="02040503050406030204" pitchFamily="18" charset="0"/>
              </a:rPr>
              <a:t>Sample size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lang="en-CA" sz="2400" dirty="0">
                <a:solidFill>
                  <a:srgbClr val="FF0000"/>
                </a:solidFill>
                <a:latin typeface="Cambria" panose="02040503050406030204" pitchFamily="18" charset="0"/>
                <a:ea typeface="Cambria" panose="02040503050406030204" pitchFamily="18" charset="0"/>
              </a:rPr>
              <a:t> 2×(25)</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(0.84+1.96)</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/(10)</a:t>
            </a:r>
            <a:r>
              <a:rPr lang="en-CA" sz="2400" baseline="30000" dirty="0">
                <a:solidFill>
                  <a:srgbClr val="FF0000"/>
                </a:solidFill>
                <a:latin typeface="Cambria" panose="02040503050406030204" pitchFamily="18" charset="0"/>
                <a:ea typeface="Cambria" panose="02040503050406030204" pitchFamily="18" charset="0"/>
              </a:rPr>
              <a:t>2</a:t>
            </a:r>
            <a:r>
              <a:rPr lang="en-CA" sz="2400" dirty="0">
                <a:solidFill>
                  <a:srgbClr val="FF0000"/>
                </a:solidFill>
                <a:latin typeface="Cambria" panose="02040503050406030204" pitchFamily="18" charset="0"/>
                <a:ea typeface="Cambria" panose="02040503050406030204" pitchFamily="18" charset="0"/>
              </a:rPr>
              <a:t> = 98</a:t>
            </a:r>
            <a:endPar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So roughly the sample size will be around </a:t>
            </a:r>
            <a:r>
              <a:rPr kumimoji="0" lang="en-CA" sz="2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98 </a:t>
            </a:r>
            <a:r>
              <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rPr>
              <a:t>subjects </a:t>
            </a:r>
            <a:r>
              <a:rPr lang="en-CA" sz="2400" dirty="0">
                <a:solidFill>
                  <a:schemeClr val="accent1"/>
                </a:solidFill>
                <a:latin typeface="Cambria" panose="02040503050406030204" pitchFamily="18" charset="0"/>
                <a:ea typeface="Cambria" panose="02040503050406030204" pitchFamily="18" charset="0"/>
              </a:rPr>
              <a:t>in each group</a:t>
            </a:r>
            <a:endParaRPr kumimoji="0" lang="en-CA"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18A3BFB3-9839-AF2F-D53A-F4CBF4430281}"/>
              </a:ext>
            </a:extLst>
          </p:cNvPr>
          <p:cNvSpPr txBox="1"/>
          <p:nvPr/>
        </p:nvSpPr>
        <p:spPr>
          <a:xfrm>
            <a:off x="10055109" y="6281004"/>
            <a:ext cx="2390602" cy="523220"/>
          </a:xfrm>
          <a:prstGeom prst="rect">
            <a:avLst/>
          </a:prstGeom>
          <a:noFill/>
        </p:spPr>
        <p:txBody>
          <a:bodyPr wrap="square">
            <a:spAutoFit/>
          </a:bodyPr>
          <a:lstStyle/>
          <a:p>
            <a:r>
              <a:rPr lang="en-GB" sz="1400" dirty="0"/>
              <a:t>Formula taken from:</a:t>
            </a:r>
          </a:p>
          <a:p>
            <a:r>
              <a:rPr lang="en-GB" sz="1400" dirty="0"/>
              <a:t>Charan J et al., 2013</a:t>
            </a:r>
          </a:p>
        </p:txBody>
      </p:sp>
      <p:sp>
        <p:nvSpPr>
          <p:cNvPr id="5" name="TextBox 4">
            <a:extLst>
              <a:ext uri="{FF2B5EF4-FFF2-40B4-BE49-F238E27FC236}">
                <a16:creationId xmlns:a16="http://schemas.microsoft.com/office/drawing/2014/main" id="{B354858F-14B8-9EC0-FC8A-7AF925E082EA}"/>
              </a:ext>
            </a:extLst>
          </p:cNvPr>
          <p:cNvSpPr txBox="1"/>
          <p:nvPr/>
        </p:nvSpPr>
        <p:spPr>
          <a:xfrm>
            <a:off x="9475145" y="4189067"/>
            <a:ext cx="2461862" cy="523220"/>
          </a:xfrm>
          <a:prstGeom prst="rect">
            <a:avLst/>
          </a:prstGeom>
          <a:noFill/>
        </p:spPr>
        <p:txBody>
          <a:bodyPr wrap="square" rtlCol="0">
            <a:spAutoFit/>
          </a:bodyPr>
          <a:lstStyle/>
          <a:p>
            <a:r>
              <a:rPr kumimoji="0" lang="en-CA" sz="28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a:t>
            </a:r>
            <a:r>
              <a:rPr kumimoji="0" lang="en-CA" sz="28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a:t>
            </a:r>
            <a:r>
              <a:rPr kumimoji="0" lang="en-CA" sz="16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effect size=10 mg/dl</a:t>
            </a:r>
            <a:endParaRPr lang="en-CA" sz="1600" dirty="0"/>
          </a:p>
        </p:txBody>
      </p:sp>
      <p:pic>
        <p:nvPicPr>
          <p:cNvPr id="11" name="Picture 10">
            <a:extLst>
              <a:ext uri="{FF2B5EF4-FFF2-40B4-BE49-F238E27FC236}">
                <a16:creationId xmlns:a16="http://schemas.microsoft.com/office/drawing/2014/main" id="{A4A70911-90B7-1CAF-9601-BF3CFFE2579A}"/>
              </a:ext>
            </a:extLst>
          </p:cNvPr>
          <p:cNvPicPr>
            <a:picLocks noChangeAspect="1"/>
          </p:cNvPicPr>
          <p:nvPr/>
        </p:nvPicPr>
        <p:blipFill>
          <a:blip r:embed="rId2"/>
          <a:stretch>
            <a:fillRect/>
          </a:stretch>
        </p:blipFill>
        <p:spPr>
          <a:xfrm>
            <a:off x="6435806" y="4000585"/>
            <a:ext cx="3039339" cy="741481"/>
          </a:xfrm>
          <a:prstGeom prst="rect">
            <a:avLst/>
          </a:prstGeom>
        </p:spPr>
      </p:pic>
    </p:spTree>
    <p:extLst>
      <p:ext uri="{BB962C8B-B14F-4D97-AF65-F5344CB8AC3E}">
        <p14:creationId xmlns:p14="http://schemas.microsoft.com/office/powerpoint/2010/main" val="218426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032B-6400-4E19-B637-71129E7E5A2E}"/>
              </a:ext>
            </a:extLst>
          </p:cNvPr>
          <p:cNvSpPr>
            <a:spLocks noGrp="1"/>
          </p:cNvSpPr>
          <p:nvPr>
            <p:ph type="title"/>
          </p:nvPr>
        </p:nvSpPr>
        <p:spPr>
          <a:xfrm>
            <a:off x="841247" y="552091"/>
            <a:ext cx="3600860" cy="5431536"/>
          </a:xfrm>
        </p:spPr>
        <p:txBody>
          <a:bodyPr>
            <a:normAutofit/>
          </a:bodyPr>
          <a:lstStyle/>
          <a:p>
            <a:r>
              <a:rPr lang="en-CA" sz="4900" b="1" i="0" dirty="0">
                <a:effectLst/>
                <a:latin typeface="Cambria" panose="02040503050406030204" pitchFamily="18" charset="0"/>
              </a:rPr>
              <a:t>Sample size calculation</a:t>
            </a:r>
            <a:endParaRPr lang="en-CA" sz="4900" b="1" dirty="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FAA83-BB32-4118-90AF-986F9784F68E}"/>
              </a:ext>
            </a:extLst>
          </p:cNvPr>
          <p:cNvSpPr>
            <a:spLocks noGrp="1"/>
          </p:cNvSpPr>
          <p:nvPr>
            <p:ph idx="1"/>
          </p:nvPr>
        </p:nvSpPr>
        <p:spPr>
          <a:xfrm>
            <a:off x="5126418" y="552091"/>
            <a:ext cx="6224335" cy="5431536"/>
          </a:xfrm>
        </p:spPr>
        <p:txBody>
          <a:bodyPr anchor="ctr">
            <a:normAutofit/>
          </a:bodyPr>
          <a:lstStyle/>
          <a:p>
            <a:r>
              <a:rPr lang="en-CA" sz="2400" dirty="0">
                <a:latin typeface="Cambria" panose="02040503050406030204" pitchFamily="18" charset="0"/>
              </a:rPr>
              <a:t>Sample size </a:t>
            </a:r>
            <a:r>
              <a:rPr lang="en-CA" sz="2400" i="0" dirty="0">
                <a:effectLst/>
                <a:latin typeface="Cambria" panose="02040503050406030204" pitchFamily="18" charset="0"/>
              </a:rPr>
              <a:t>calculation or estimation has</a:t>
            </a:r>
            <a:r>
              <a:rPr lang="en-CA" sz="2400" b="1" i="0" dirty="0">
                <a:effectLst/>
                <a:latin typeface="Cambria" panose="02040503050406030204" pitchFamily="18" charset="0"/>
              </a:rPr>
              <a:t> no one single formula that can be universally </a:t>
            </a:r>
            <a:r>
              <a:rPr lang="en-CA" sz="2400" i="0" dirty="0">
                <a:effectLst/>
                <a:latin typeface="Cambria" panose="02040503050406030204" pitchFamily="18" charset="0"/>
              </a:rPr>
              <a:t>applied to all situations and circumstances.</a:t>
            </a:r>
          </a:p>
          <a:p>
            <a:pPr>
              <a:spcBef>
                <a:spcPts val="2000"/>
              </a:spcBef>
              <a:spcAft>
                <a:spcPts val="2000"/>
              </a:spcAft>
            </a:pPr>
            <a:r>
              <a:rPr lang="en-CA" sz="2400" dirty="0">
                <a:latin typeface="Cambria" panose="02040503050406030204" pitchFamily="18" charset="0"/>
              </a:rPr>
              <a:t>S</a:t>
            </a:r>
            <a:r>
              <a:rPr lang="en-CA" sz="2400" i="0" dirty="0">
                <a:effectLst/>
                <a:latin typeface="Cambria" panose="02040503050406030204" pitchFamily="18" charset="0"/>
              </a:rPr>
              <a:t>ample size estimation can be done either by using;</a:t>
            </a:r>
          </a:p>
          <a:p>
            <a:pPr lvl="1">
              <a:spcBef>
                <a:spcPts val="600"/>
              </a:spcBef>
              <a:spcAft>
                <a:spcPts val="600"/>
              </a:spcAft>
            </a:pPr>
            <a:r>
              <a:rPr lang="en-CA" i="0" dirty="0">
                <a:solidFill>
                  <a:srgbClr val="0070C0"/>
                </a:solidFill>
                <a:effectLst/>
                <a:latin typeface="Cambria" panose="02040503050406030204" pitchFamily="18" charset="0"/>
              </a:rPr>
              <a:t>Manual calculation, </a:t>
            </a:r>
          </a:p>
          <a:p>
            <a:pPr lvl="1">
              <a:spcBef>
                <a:spcPts val="600"/>
              </a:spcBef>
              <a:spcAft>
                <a:spcPts val="600"/>
              </a:spcAft>
            </a:pPr>
            <a:r>
              <a:rPr lang="en-CA" dirty="0">
                <a:solidFill>
                  <a:srgbClr val="0070C0"/>
                </a:solidFill>
                <a:latin typeface="Cambria" panose="02040503050406030204" pitchFamily="18" charset="0"/>
              </a:rPr>
              <a:t>S</a:t>
            </a:r>
            <a:r>
              <a:rPr lang="en-CA" i="0" dirty="0">
                <a:solidFill>
                  <a:srgbClr val="0070C0"/>
                </a:solidFill>
                <a:effectLst/>
                <a:latin typeface="Cambria" panose="02040503050406030204" pitchFamily="18" charset="0"/>
              </a:rPr>
              <a:t>ample size software, </a:t>
            </a:r>
          </a:p>
          <a:p>
            <a:pPr lvl="1">
              <a:spcBef>
                <a:spcPts val="600"/>
              </a:spcBef>
              <a:spcAft>
                <a:spcPts val="600"/>
              </a:spcAft>
            </a:pPr>
            <a:r>
              <a:rPr lang="en-CA" dirty="0">
                <a:solidFill>
                  <a:srgbClr val="0070C0"/>
                </a:solidFill>
                <a:latin typeface="Cambria" panose="02040503050406030204" pitchFamily="18" charset="0"/>
              </a:rPr>
              <a:t>S</a:t>
            </a:r>
            <a:r>
              <a:rPr lang="en-CA" i="0" dirty="0">
                <a:solidFill>
                  <a:srgbClr val="0070C0"/>
                </a:solidFill>
                <a:effectLst/>
                <a:latin typeface="Cambria" panose="02040503050406030204" pitchFamily="18" charset="0"/>
              </a:rPr>
              <a:t>ample size tables from scientific published articles, </a:t>
            </a:r>
          </a:p>
          <a:p>
            <a:pPr lvl="1">
              <a:spcBef>
                <a:spcPts val="600"/>
              </a:spcBef>
              <a:spcAft>
                <a:spcPts val="600"/>
              </a:spcAft>
            </a:pPr>
            <a:r>
              <a:rPr lang="en-CA" i="0" dirty="0">
                <a:solidFill>
                  <a:srgbClr val="0070C0"/>
                </a:solidFill>
                <a:effectLst/>
                <a:latin typeface="Cambria" panose="02040503050406030204" pitchFamily="18" charset="0"/>
              </a:rPr>
              <a:t>Adopting various acceptable rules-of-thumb.</a:t>
            </a:r>
          </a:p>
        </p:txBody>
      </p:sp>
      <p:sp>
        <p:nvSpPr>
          <p:cNvPr id="13" name="TextBox 12">
            <a:extLst>
              <a:ext uri="{FF2B5EF4-FFF2-40B4-BE49-F238E27FC236}">
                <a16:creationId xmlns:a16="http://schemas.microsoft.com/office/drawing/2014/main" id="{CD8B8E8D-B57A-460C-B82E-8D9DE273D773}"/>
              </a:ext>
            </a:extLst>
          </p:cNvPr>
          <p:cNvSpPr txBox="1"/>
          <p:nvPr/>
        </p:nvSpPr>
        <p:spPr>
          <a:xfrm>
            <a:off x="10171420" y="6488668"/>
            <a:ext cx="2028419" cy="276999"/>
          </a:xfrm>
          <a:prstGeom prst="rect">
            <a:avLst/>
          </a:prstGeom>
          <a:noFill/>
        </p:spPr>
        <p:txBody>
          <a:bodyPr wrap="square">
            <a:spAutoFit/>
          </a:bodyPr>
          <a:lstStyle/>
          <a:p>
            <a:r>
              <a:rPr lang="en-GB" sz="1200" dirty="0" err="1"/>
              <a:t>Bujang</a:t>
            </a:r>
            <a:r>
              <a:rPr lang="en-GB" sz="1200" dirty="0"/>
              <a:t> MA, 2021</a:t>
            </a:r>
          </a:p>
        </p:txBody>
      </p:sp>
    </p:spTree>
    <p:extLst>
      <p:ext uri="{BB962C8B-B14F-4D97-AF65-F5344CB8AC3E}">
        <p14:creationId xmlns:p14="http://schemas.microsoft.com/office/powerpoint/2010/main" val="3541415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E964706-ECD0-435C-9FD4-AA952C4609B9}"/>
              </a:ext>
            </a:extLst>
          </p:cNvPr>
          <p:cNvSpPr txBox="1">
            <a:spLocks/>
          </p:cNvSpPr>
          <p:nvPr/>
        </p:nvSpPr>
        <p:spPr>
          <a:xfrm>
            <a:off x="558265" y="256828"/>
            <a:ext cx="11492564" cy="143441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800" b="1" dirty="0">
                <a:latin typeface="Cambria" panose="02040503050406030204" pitchFamily="18" charset="0"/>
                <a:ea typeface="Cambria" panose="02040503050406030204" pitchFamily="18" charset="0"/>
              </a:rPr>
              <a:t> </a:t>
            </a:r>
            <a:r>
              <a:rPr lang="en-CA" sz="5000" b="1" dirty="0">
                <a:solidFill>
                  <a:srgbClr val="FF0000"/>
                </a:solidFill>
                <a:latin typeface="Cambria" panose="02040503050406030204" pitchFamily="18" charset="0"/>
                <a:ea typeface="Cambria" panose="02040503050406030204" pitchFamily="18" charset="0"/>
              </a:rPr>
              <a:t>Further examples</a:t>
            </a:r>
          </a:p>
        </p:txBody>
      </p:sp>
      <p:sp>
        <p:nvSpPr>
          <p:cNvPr id="20" name="Content Placeholder 2">
            <a:extLst>
              <a:ext uri="{FF2B5EF4-FFF2-40B4-BE49-F238E27FC236}">
                <a16:creationId xmlns:a16="http://schemas.microsoft.com/office/drawing/2014/main" id="{327CEA80-9A84-42D7-9A9A-03BB2E797901}"/>
              </a:ext>
            </a:extLst>
          </p:cNvPr>
          <p:cNvSpPr>
            <a:spLocks noGrp="1"/>
          </p:cNvSpPr>
          <p:nvPr>
            <p:ph idx="1"/>
          </p:nvPr>
        </p:nvSpPr>
        <p:spPr>
          <a:xfrm>
            <a:off x="338824" y="2071316"/>
            <a:ext cx="11492564" cy="4529856"/>
          </a:xfrm>
        </p:spPr>
        <p:txBody>
          <a:bodyPr anchor="t">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1600" b="0" i="0" u="none" strike="noStrike" kern="1200" cap="none" spc="0" normalizeH="0" baseline="0" noProof="0" dirty="0">
              <a:ln>
                <a:noFill/>
              </a:ln>
              <a:solidFill>
                <a:srgbClr val="333333"/>
              </a:solidFill>
              <a:effectLst/>
              <a:uLnTx/>
              <a:uFillTx/>
              <a:latin typeface="Helvetica" panose="020B06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2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For more examples, go through the practical manual of sample size determination in health studies: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CA" sz="2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Lwanga SK, </a:t>
            </a:r>
            <a:r>
              <a:rPr kumimoji="0" lang="en-CA"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Lemeshow</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S. Sample size determination in health studies : a practical manual. World Health</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Organization</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r>
              <a:rPr kumimoji="0" lang="en-CA"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1991.</a:t>
            </a:r>
            <a:r>
              <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CA" sz="2000" b="0" i="0" u="none" strike="noStrike" kern="1200" cap="none" spc="0" normalizeH="0" baseline="0" noProof="0" dirty="0">
                <a:ln>
                  <a:noFill/>
                </a:ln>
                <a:solidFill>
                  <a:srgbClr val="008DC9"/>
                </a:solidFill>
                <a:effectLst/>
                <a:uLnTx/>
                <a:uFillTx/>
                <a:latin typeface="Cambria" panose="02040503050406030204" pitchFamily="18" charset="0"/>
                <a:ea typeface="Cambria" panose="02040503050406030204" pitchFamily="18" charset="0"/>
                <a:cs typeface="+mn-cs"/>
                <a:hlinkClick r:id="rId2"/>
              </a:rPr>
              <a:t>https://apps.who.int/iris/handle/10665/40062</a:t>
            </a:r>
            <a:endParaRPr kumimoji="0" lang="en-CA" sz="20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98935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614518" y="-55824"/>
            <a:ext cx="9342912" cy="1330841"/>
          </a:xfrm>
        </p:spPr>
        <p:txBody>
          <a:bodyPr>
            <a:normAutofit/>
          </a:bodyPr>
          <a:lstStyle/>
          <a:p>
            <a:r>
              <a:rPr lang="en-CA" b="1" dirty="0">
                <a:latin typeface="Cambria" panose="02040503050406030204" pitchFamily="18" charset="0"/>
                <a:ea typeface="Cambria" panose="02040503050406030204" pitchFamily="18" charset="0"/>
              </a:rPr>
              <a:t>References for more reading</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520054" y="1113124"/>
            <a:ext cx="10768431" cy="5744876"/>
          </a:xfrm>
        </p:spPr>
        <p:txBody>
          <a:bodyPr>
            <a:noAutofit/>
          </a:bodyPr>
          <a:lstStyle/>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Calibri" panose="020F0502020204030204" pitchFamily="34" charset="0"/>
              </a:rPr>
              <a:t>Bhandari P. What is Effect Size and Why Does It Matter? (Examples) [Internet]. </a:t>
            </a:r>
            <a:r>
              <a:rPr lang="en-CA" sz="1800" dirty="0" err="1">
                <a:effectLst/>
                <a:latin typeface="Cambria" panose="02040503050406030204" pitchFamily="18" charset="0"/>
                <a:ea typeface="Cambria" panose="02040503050406030204" pitchFamily="18" charset="0"/>
                <a:cs typeface="Calibri" panose="020F0502020204030204" pitchFamily="34" charset="0"/>
              </a:rPr>
              <a:t>Scribbr</a:t>
            </a:r>
            <a:r>
              <a:rPr lang="en-CA" sz="1800" dirty="0">
                <a:effectLst/>
                <a:latin typeface="Cambria" panose="02040503050406030204" pitchFamily="18" charset="0"/>
                <a:ea typeface="Cambria" panose="02040503050406030204" pitchFamily="18" charset="0"/>
                <a:cs typeface="Calibri" panose="020F0502020204030204" pitchFamily="34" charset="0"/>
              </a:rPr>
              <a:t>. 2020 [cited 2022 Sep 9]. Available from: </a:t>
            </a:r>
            <a:r>
              <a:rPr lang="en-CA" sz="1800" dirty="0">
                <a:effectLst/>
                <a:latin typeface="Cambria" panose="02040503050406030204" pitchFamily="18" charset="0"/>
                <a:ea typeface="Cambria" panose="02040503050406030204" pitchFamily="18" charset="0"/>
                <a:cs typeface="Calibri" panose="020F0502020204030204" pitchFamily="34" charset="0"/>
                <a:hlinkClick r:id="rId2"/>
              </a:rPr>
              <a:t>https://www.scribbr.com/statistics/</a:t>
            </a:r>
            <a:r>
              <a:rPr lang="en-CA" sz="1800">
                <a:effectLst/>
                <a:latin typeface="Cambria" panose="02040503050406030204" pitchFamily="18" charset="0"/>
                <a:ea typeface="Cambria" panose="02040503050406030204" pitchFamily="18" charset="0"/>
                <a:cs typeface="Calibri" panose="020F0502020204030204" pitchFamily="34" charset="0"/>
                <a:hlinkClick r:id="rId2"/>
              </a:rPr>
              <a:t>effect-size/</a:t>
            </a:r>
            <a:r>
              <a:rPr lang="en-CA" sz="1800" dirty="0">
                <a:effectLst/>
                <a:latin typeface="Cambria" panose="02040503050406030204" pitchFamily="18" charset="0"/>
                <a:ea typeface="Cambria" panose="02040503050406030204" pitchFamily="18" charset="0"/>
                <a:cs typeface="Calibri" panose="020F0502020204030204" pitchFamily="34" charset="0"/>
              </a:rPr>
              <a:t> </a:t>
            </a:r>
          </a:p>
          <a:p>
            <a:pPr marL="342900" indent="-342900">
              <a:lnSpc>
                <a:spcPct val="107000"/>
              </a:lnSpc>
              <a:spcAft>
                <a:spcPts val="800"/>
              </a:spcAft>
              <a:buFont typeface="+mj-lt"/>
              <a:buAutoNum type="arabicPeriod"/>
            </a:pPr>
            <a:r>
              <a:rPr lang="en-CA" sz="1800" dirty="0" err="1">
                <a:effectLst/>
                <a:latin typeface="Cambria" panose="02040503050406030204" pitchFamily="18" charset="0"/>
                <a:ea typeface="Cambria" panose="02040503050406030204" pitchFamily="18" charset="0"/>
                <a:cs typeface="Calibri" panose="020F0502020204030204" pitchFamily="34" charset="0"/>
              </a:rPr>
              <a:t>Bujang</a:t>
            </a:r>
            <a:r>
              <a:rPr lang="en-CA" sz="1800" dirty="0">
                <a:effectLst/>
                <a:latin typeface="Cambria" panose="02040503050406030204" pitchFamily="18" charset="0"/>
                <a:ea typeface="Cambria" panose="02040503050406030204" pitchFamily="18" charset="0"/>
                <a:cs typeface="Calibri" panose="020F0502020204030204" pitchFamily="34" charset="0"/>
              </a:rPr>
              <a:t> MA. A Step-by-Step Process on Sample Size Determination for Medical Research. Malays J Med Sci MJMS. 2021 Apr;28(2):15–27. </a:t>
            </a:r>
          </a:p>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Calibri" panose="020F0502020204030204" pitchFamily="34" charset="0"/>
              </a:rPr>
              <a:t>Charan J, Biswas T. How to Calculate Sample Size for Different Study Designs in Medical Research? Indian J Psychol Med. 2013;35(2):121–6. </a:t>
            </a:r>
            <a:endParaRPr lang="en-CA" sz="1800" dirty="0">
              <a:latin typeface="Cambria" panose="02040503050406030204" pitchFamily="18" charset="0"/>
              <a:ea typeface="Cambria" panose="02040503050406030204" pitchFamily="18" charset="0"/>
              <a:cs typeface="Calibri" panose="020F0502020204030204" pitchFamily="34" charset="0"/>
            </a:endParaRPr>
          </a:p>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Times New Roman" panose="02020603050405020304" pitchFamily="18" charset="0"/>
              </a:rPr>
              <a:t>Dell RB, </a:t>
            </a:r>
            <a:r>
              <a:rPr lang="en-CA" sz="1800" dirty="0" err="1">
                <a:effectLst/>
                <a:latin typeface="Cambria" panose="02040503050406030204" pitchFamily="18" charset="0"/>
                <a:ea typeface="Cambria" panose="02040503050406030204" pitchFamily="18" charset="0"/>
                <a:cs typeface="Times New Roman" panose="02020603050405020304" pitchFamily="18" charset="0"/>
              </a:rPr>
              <a:t>Holleran</a:t>
            </a:r>
            <a:r>
              <a:rPr lang="en-CA" sz="1800" dirty="0">
                <a:effectLst/>
                <a:latin typeface="Cambria" panose="02040503050406030204" pitchFamily="18" charset="0"/>
                <a:ea typeface="Cambria" panose="02040503050406030204" pitchFamily="18" charset="0"/>
                <a:cs typeface="Times New Roman" panose="02020603050405020304" pitchFamily="18" charset="0"/>
              </a:rPr>
              <a:t> S, Ramakrishnan R. Sample Size Determination. </a:t>
            </a:r>
            <a:r>
              <a:rPr lang="en-CA" sz="1800" dirty="0" err="1">
                <a:effectLst/>
                <a:latin typeface="Cambria" panose="02040503050406030204" pitchFamily="18" charset="0"/>
                <a:ea typeface="Cambria" panose="02040503050406030204" pitchFamily="18" charset="0"/>
                <a:cs typeface="Times New Roman" panose="02020603050405020304" pitchFamily="18" charset="0"/>
              </a:rPr>
              <a:t>Ilar</a:t>
            </a:r>
            <a:r>
              <a:rPr lang="en-CA" sz="1800" dirty="0">
                <a:effectLst/>
                <a:latin typeface="Cambria" panose="02040503050406030204" pitchFamily="18" charset="0"/>
                <a:ea typeface="Cambria" panose="02040503050406030204" pitchFamily="18" charset="0"/>
                <a:cs typeface="Times New Roman" panose="02020603050405020304" pitchFamily="18" charset="0"/>
              </a:rPr>
              <a:t> J. 2002;43(4):207–13. </a:t>
            </a:r>
          </a:p>
          <a:p>
            <a:pPr marL="342900" indent="-342900">
              <a:lnSpc>
                <a:spcPct val="107000"/>
              </a:lnSpc>
              <a:spcAft>
                <a:spcPts val="800"/>
              </a:spcAft>
              <a:buFont typeface="+mj-lt"/>
              <a:buAutoNum type="arabicPeriod"/>
            </a:pPr>
            <a:r>
              <a:rPr lang="en-CA" sz="1800" dirty="0">
                <a:latin typeface="Cambria" panose="02040503050406030204" pitchFamily="18" charset="0"/>
                <a:ea typeface="Cambria" panose="02040503050406030204" pitchFamily="18" charset="0"/>
                <a:cs typeface="Times New Roman" panose="02020603050405020304" pitchFamily="18" charset="0"/>
              </a:rPr>
              <a:t>Finding and Using Health Statistics [Internet]. [cited 2023 Aug 23]. Available from: </a:t>
            </a:r>
            <a:r>
              <a:rPr lang="en-CA" sz="1800" dirty="0">
                <a:latin typeface="Cambria" panose="02040503050406030204" pitchFamily="18" charset="0"/>
                <a:ea typeface="Cambria" panose="02040503050406030204" pitchFamily="18" charset="0"/>
                <a:cs typeface="Times New Roman" panose="02020603050405020304" pitchFamily="18" charset="0"/>
                <a:hlinkClick r:id="rId3"/>
              </a:rPr>
              <a:t>https://www.nlm.nih.gov/oet/ed/stats/02-900.html</a:t>
            </a:r>
            <a:r>
              <a:rPr lang="en-CA" sz="1800" dirty="0">
                <a:latin typeface="Cambria" panose="02040503050406030204" pitchFamily="18" charset="0"/>
                <a:ea typeface="Cambria" panose="02040503050406030204" pitchFamily="18" charset="0"/>
                <a:cs typeface="Times New Roman" panose="02020603050405020304" pitchFamily="18" charset="0"/>
              </a:rPr>
              <a:t> </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indent="-342900">
              <a:lnSpc>
                <a:spcPct val="107000"/>
              </a:lnSpc>
              <a:spcAft>
                <a:spcPts val="800"/>
              </a:spcAft>
              <a:buFont typeface="+mj-lt"/>
              <a:buAutoNum type="arabicPeriod"/>
            </a:pPr>
            <a:r>
              <a:rPr lang="en-CA" sz="1800" dirty="0">
                <a:effectLst/>
                <a:latin typeface="Cambria" panose="02040503050406030204" pitchFamily="18" charset="0"/>
                <a:ea typeface="Cambria" panose="02040503050406030204" pitchFamily="18" charset="0"/>
                <a:cs typeface="Calibri" panose="020F0502020204030204" pitchFamily="34" charset="0"/>
              </a:rPr>
              <a:t>Greenland S, </a:t>
            </a:r>
            <a:r>
              <a:rPr lang="en-CA" sz="1800" dirty="0" err="1">
                <a:effectLst/>
                <a:latin typeface="Cambria" panose="02040503050406030204" pitchFamily="18" charset="0"/>
                <a:ea typeface="Cambria" panose="02040503050406030204" pitchFamily="18" charset="0"/>
                <a:cs typeface="Calibri" panose="020F0502020204030204" pitchFamily="34" charset="0"/>
              </a:rPr>
              <a:t>Senn</a:t>
            </a:r>
            <a:r>
              <a:rPr lang="en-CA" sz="1800" dirty="0">
                <a:effectLst/>
                <a:latin typeface="Cambria" panose="02040503050406030204" pitchFamily="18" charset="0"/>
                <a:ea typeface="Cambria" panose="02040503050406030204" pitchFamily="18" charset="0"/>
                <a:cs typeface="Calibri" panose="020F0502020204030204" pitchFamily="34" charset="0"/>
              </a:rPr>
              <a:t> SJ, Rothman KJ, Carlin JB, Poole C, Goodman SN, et al. Statistical tests, P values, confidence intervals, and power: a guide to misinterpretations. </a:t>
            </a:r>
            <a:r>
              <a:rPr lang="en-CA" sz="1800" dirty="0" err="1">
                <a:effectLst/>
                <a:latin typeface="Cambria" panose="02040503050406030204" pitchFamily="18" charset="0"/>
                <a:ea typeface="Cambria" panose="02040503050406030204" pitchFamily="18" charset="0"/>
                <a:cs typeface="Calibri" panose="020F0502020204030204" pitchFamily="34" charset="0"/>
              </a:rPr>
              <a:t>Eur</a:t>
            </a:r>
            <a:r>
              <a:rPr lang="en-CA" sz="1800" dirty="0">
                <a:effectLst/>
                <a:latin typeface="Cambria" panose="02040503050406030204" pitchFamily="18" charset="0"/>
                <a:ea typeface="Cambria" panose="02040503050406030204" pitchFamily="18" charset="0"/>
                <a:cs typeface="Calibri" panose="020F0502020204030204" pitchFamily="34" charset="0"/>
              </a:rPr>
              <a:t> J Epidemiol. 2016;31:337–50. </a:t>
            </a: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nSpc>
                <a:spcPct val="107000"/>
              </a:lnSpc>
              <a:spcAft>
                <a:spcPts val="800"/>
              </a:spcAft>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68250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614518" y="-55824"/>
            <a:ext cx="9342912" cy="1330841"/>
          </a:xfrm>
        </p:spPr>
        <p:txBody>
          <a:bodyPr>
            <a:normAutofit/>
          </a:bodyPr>
          <a:lstStyle/>
          <a:p>
            <a:r>
              <a:rPr lang="en-CA" b="1" dirty="0">
                <a:latin typeface="Cambria" panose="02040503050406030204" pitchFamily="18" charset="0"/>
                <a:ea typeface="Cambria" panose="02040503050406030204" pitchFamily="18" charset="0"/>
              </a:rPr>
              <a:t>References for more reading</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520054" y="1113124"/>
            <a:ext cx="10715139" cy="4953721"/>
          </a:xfrm>
        </p:spPr>
        <p:txBody>
          <a:bodyPr>
            <a:noAutofit/>
          </a:bodyPr>
          <a:lstStyle/>
          <a:p>
            <a:pPr marL="342900" indent="-342900">
              <a:lnSpc>
                <a:spcPct val="107000"/>
              </a:lnSpc>
              <a:spcAft>
                <a:spcPts val="800"/>
              </a:spcAft>
              <a:buFont typeface="+mj-lt"/>
              <a:buAutoNum type="arabicPeriod" startAt="7"/>
            </a:pPr>
            <a:r>
              <a:rPr lang="en-CA" sz="1800" dirty="0">
                <a:effectLst/>
                <a:latin typeface="Cambria" panose="02040503050406030204" pitchFamily="18" charset="0"/>
                <a:ea typeface="Cambria" panose="02040503050406030204" pitchFamily="18" charset="0"/>
                <a:cs typeface="Times New Roman" panose="02020603050405020304" pitchFamily="18" charset="0"/>
              </a:rPr>
              <a:t>Jones SR, Carley S, Harrison M. An introduction to power and sample size estimation. </a:t>
            </a:r>
            <a:r>
              <a:rPr lang="en-CA" sz="1800" dirty="0" err="1">
                <a:effectLst/>
                <a:latin typeface="Cambria" panose="02040503050406030204" pitchFamily="18" charset="0"/>
                <a:ea typeface="Cambria" panose="02040503050406030204" pitchFamily="18" charset="0"/>
                <a:cs typeface="Times New Roman" panose="02020603050405020304" pitchFamily="18" charset="0"/>
              </a:rPr>
              <a:t>Emerg</a:t>
            </a:r>
            <a:r>
              <a:rPr lang="en-CA" sz="1800" dirty="0">
                <a:effectLst/>
                <a:latin typeface="Cambria" panose="02040503050406030204" pitchFamily="18" charset="0"/>
                <a:ea typeface="Cambria" panose="02040503050406030204" pitchFamily="18" charset="0"/>
                <a:cs typeface="Times New Roman" panose="02020603050405020304" pitchFamily="18" charset="0"/>
              </a:rPr>
              <a:t> Med J. 2003 Sep 1;20(5):453–8. </a:t>
            </a:r>
          </a:p>
          <a:p>
            <a:pPr marL="342900" indent="-342900">
              <a:lnSpc>
                <a:spcPct val="107000"/>
              </a:lnSpc>
              <a:spcAft>
                <a:spcPts val="800"/>
              </a:spcAft>
              <a:buFont typeface="+mj-lt"/>
              <a:buAutoNum type="arabicPeriod" startAt="7"/>
            </a:pPr>
            <a:r>
              <a:rPr lang="en-CA" sz="1800" dirty="0" err="1">
                <a:effectLst/>
                <a:latin typeface="Cambria" panose="02040503050406030204" pitchFamily="18" charset="0"/>
                <a:ea typeface="Cambria" panose="02040503050406030204" pitchFamily="18" charset="0"/>
                <a:cs typeface="Calibri" panose="020F0502020204030204" pitchFamily="34" charset="0"/>
              </a:rPr>
              <a:t>Pourhoseingholi</a:t>
            </a:r>
            <a:r>
              <a:rPr lang="en-CA" sz="1800" dirty="0">
                <a:effectLst/>
                <a:latin typeface="Cambria" panose="02040503050406030204" pitchFamily="18" charset="0"/>
                <a:ea typeface="Cambria" panose="02040503050406030204" pitchFamily="18" charset="0"/>
                <a:cs typeface="Calibri" panose="020F0502020204030204" pitchFamily="34" charset="0"/>
              </a:rPr>
              <a:t> MA, Vahedi M, </a:t>
            </a:r>
            <a:r>
              <a:rPr lang="en-CA" sz="1800" dirty="0" err="1">
                <a:effectLst/>
                <a:latin typeface="Cambria" panose="02040503050406030204" pitchFamily="18" charset="0"/>
                <a:ea typeface="Cambria" panose="02040503050406030204" pitchFamily="18" charset="0"/>
                <a:cs typeface="Calibri" panose="020F0502020204030204" pitchFamily="34" charset="0"/>
              </a:rPr>
              <a:t>Rahimzadeh</a:t>
            </a:r>
            <a:r>
              <a:rPr lang="en-CA" sz="1800" dirty="0">
                <a:effectLst/>
                <a:latin typeface="Cambria" panose="02040503050406030204" pitchFamily="18" charset="0"/>
                <a:ea typeface="Cambria" panose="02040503050406030204" pitchFamily="18" charset="0"/>
                <a:cs typeface="Calibri" panose="020F0502020204030204" pitchFamily="34" charset="0"/>
              </a:rPr>
              <a:t> M. Sample size calculation in medical studies. Gastroenterol Hepatol Bed Bench. 2013;6(1):14–7. </a:t>
            </a:r>
          </a:p>
          <a:p>
            <a:pPr marL="342900" indent="-342900">
              <a:lnSpc>
                <a:spcPct val="107000"/>
              </a:lnSpc>
              <a:spcAft>
                <a:spcPts val="800"/>
              </a:spcAft>
              <a:buFont typeface="+mj-lt"/>
              <a:buAutoNum type="arabicPeriod" startAt="7"/>
            </a:pPr>
            <a:r>
              <a:rPr lang="en-CA" sz="1800" dirty="0">
                <a:effectLst/>
                <a:latin typeface="Cambria" panose="02040503050406030204" pitchFamily="18" charset="0"/>
                <a:ea typeface="Cambria" panose="02040503050406030204" pitchFamily="18" charset="0"/>
                <a:cs typeface="Calibri" panose="020F0502020204030204" pitchFamily="34" charset="0"/>
              </a:rPr>
              <a:t>Standard Deviation | How and when to use the Sample and Population Standard Deviation - A measure of spread [Internet]. </a:t>
            </a:r>
            <a:r>
              <a:rPr lang="en-CA" sz="1800" dirty="0" err="1">
                <a:effectLst/>
                <a:latin typeface="Cambria" panose="02040503050406030204" pitchFamily="18" charset="0"/>
                <a:ea typeface="Cambria" panose="02040503050406030204" pitchFamily="18" charset="0"/>
                <a:cs typeface="Calibri" panose="020F0502020204030204" pitchFamily="34" charset="0"/>
              </a:rPr>
              <a:t>Laerd</a:t>
            </a:r>
            <a:r>
              <a:rPr lang="en-CA" sz="1800" dirty="0">
                <a:effectLst/>
                <a:latin typeface="Cambria" panose="02040503050406030204" pitchFamily="18" charset="0"/>
                <a:ea typeface="Cambria" panose="02040503050406030204" pitchFamily="18" charset="0"/>
                <a:cs typeface="Calibri" panose="020F0502020204030204" pitchFamily="34" charset="0"/>
              </a:rPr>
              <a:t> Statistics [cited 2022 Sep 9]. Available from: </a:t>
            </a:r>
            <a:r>
              <a:rPr lang="en-CA" sz="1800" dirty="0">
                <a:effectLst/>
                <a:latin typeface="Cambria" panose="02040503050406030204" pitchFamily="18" charset="0"/>
                <a:ea typeface="Cambria" panose="02040503050406030204" pitchFamily="18" charset="0"/>
                <a:cs typeface="Calibri" panose="020F0502020204030204" pitchFamily="34" charset="0"/>
                <a:hlinkClick r:id="rId2"/>
              </a:rPr>
              <a:t>https://statistics.laerd.com/statistical-guides/measures-of-spread-standard-deviation.php</a:t>
            </a: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342900" indent="-342900">
              <a:lnSpc>
                <a:spcPct val="107000"/>
              </a:lnSpc>
              <a:spcAft>
                <a:spcPts val="800"/>
              </a:spcAft>
              <a:buFont typeface="+mj-lt"/>
              <a:buAutoNum type="arabicPeriod" startAt="7"/>
            </a:pPr>
            <a:r>
              <a:rPr lang="en-CA" sz="1800" dirty="0">
                <a:effectLst/>
                <a:latin typeface="Cambria" panose="02040503050406030204" pitchFamily="18" charset="0"/>
                <a:ea typeface="Cambria" panose="02040503050406030204" pitchFamily="18" charset="0"/>
                <a:cs typeface="Calibri" panose="020F0502020204030204" pitchFamily="34" charset="0"/>
              </a:rPr>
              <a:t> Statistical Power: What it is, How to Calculate it [Internet]. Statistics How To</a:t>
            </a:r>
            <a:r>
              <a:rPr lang="en-CA" sz="1800" dirty="0">
                <a:latin typeface="Cambria" panose="02040503050406030204" pitchFamily="18" charset="0"/>
                <a:ea typeface="Cambria" panose="02040503050406030204" pitchFamily="18" charset="0"/>
                <a:cs typeface="Calibri" panose="020F0502020204030204" pitchFamily="34" charset="0"/>
              </a:rPr>
              <a:t> </a:t>
            </a:r>
            <a:r>
              <a:rPr lang="en-CA" sz="1800" dirty="0">
                <a:effectLst/>
                <a:latin typeface="Cambria" panose="02040503050406030204" pitchFamily="18" charset="0"/>
                <a:ea typeface="Cambria" panose="02040503050406030204" pitchFamily="18" charset="0"/>
                <a:cs typeface="Calibri" panose="020F0502020204030204" pitchFamily="34" charset="0"/>
              </a:rPr>
              <a:t>[cited 2022 Sep 5]. Available from: </a:t>
            </a:r>
            <a:r>
              <a:rPr lang="en-CA" sz="1800" dirty="0">
                <a:effectLst/>
                <a:latin typeface="Cambria" panose="02040503050406030204" pitchFamily="18" charset="0"/>
                <a:ea typeface="Cambria" panose="02040503050406030204" pitchFamily="18" charset="0"/>
                <a:cs typeface="Calibri" panose="020F0502020204030204" pitchFamily="34" charset="0"/>
                <a:hlinkClick r:id="rId3"/>
              </a:rPr>
              <a:t>https://www.statisticshowto.com/probability-and-statistics/statistics-definitions/statistical-power/</a:t>
            </a: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Calibri" panose="020F0502020204030204" pitchFamily="34"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CA"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a:p>
            <a:pPr marL="457200" indent="-457200">
              <a:buFont typeface="+mj-lt"/>
              <a:buAutoNum type="arabicPeriod"/>
            </a:pPr>
            <a:endParaRPr lang="en-CA"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4493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CA9-8EBB-4284-B987-A8C7E41F9DE0}"/>
              </a:ext>
            </a:extLst>
          </p:cNvPr>
          <p:cNvSpPr>
            <a:spLocks noGrp="1"/>
          </p:cNvSpPr>
          <p:nvPr>
            <p:ph type="title"/>
          </p:nvPr>
        </p:nvSpPr>
        <p:spPr>
          <a:xfrm>
            <a:off x="425824" y="90071"/>
            <a:ext cx="11132085" cy="1330841"/>
          </a:xfrm>
        </p:spPr>
        <p:txBody>
          <a:bodyPr>
            <a:normAutofit/>
          </a:bodyPr>
          <a:lstStyle/>
          <a:p>
            <a:r>
              <a:rPr lang="en-CA" b="1" dirty="0">
                <a:latin typeface="Cambria" panose="02040503050406030204" pitchFamily="18" charset="0"/>
                <a:ea typeface="Cambria" panose="02040503050406030204" pitchFamily="18" charset="0"/>
              </a:rPr>
              <a:t>Useful websites for sample size calculation</a:t>
            </a:r>
          </a:p>
        </p:txBody>
      </p:sp>
      <p:sp>
        <p:nvSpPr>
          <p:cNvPr id="3" name="Content Placeholder 2">
            <a:extLst>
              <a:ext uri="{FF2B5EF4-FFF2-40B4-BE49-F238E27FC236}">
                <a16:creationId xmlns:a16="http://schemas.microsoft.com/office/drawing/2014/main" id="{57354DE5-8B97-4DC2-9A74-F302D9BCC966}"/>
              </a:ext>
            </a:extLst>
          </p:cNvPr>
          <p:cNvSpPr>
            <a:spLocks noGrp="1"/>
          </p:cNvSpPr>
          <p:nvPr>
            <p:ph idx="1"/>
          </p:nvPr>
        </p:nvSpPr>
        <p:spPr>
          <a:xfrm>
            <a:off x="425823" y="1260674"/>
            <a:ext cx="10480660" cy="5130449"/>
          </a:xfrm>
        </p:spPr>
        <p:txBody>
          <a:bodyPr>
            <a:noAutofit/>
          </a:bodyPr>
          <a:lstStyle/>
          <a:p>
            <a:pPr>
              <a:spcBef>
                <a:spcPts val="600"/>
              </a:spcBef>
              <a:spcAft>
                <a:spcPts val="600"/>
              </a:spcAft>
            </a:pPr>
            <a:r>
              <a:rPr lang="en-GB" sz="1600" b="0" i="0" dirty="0" err="1">
                <a:solidFill>
                  <a:srgbClr val="212121"/>
                </a:solidFill>
                <a:effectLst/>
                <a:latin typeface="Cambria" panose="02040503050406030204" pitchFamily="18" charset="0"/>
                <a:ea typeface="Cambria" panose="02040503050406030204" pitchFamily="18" charset="0"/>
              </a:rPr>
              <a:t>ClinCalc</a:t>
            </a:r>
            <a:r>
              <a:rPr lang="en-GB" sz="1600" b="0" i="0" dirty="0">
                <a:solidFill>
                  <a:srgbClr val="212121"/>
                </a:solidFill>
                <a:effectLst/>
                <a:latin typeface="Cambria" panose="02040503050406030204" pitchFamily="18" charset="0"/>
                <a:ea typeface="Cambria" panose="02040503050406030204" pitchFamily="18" charset="0"/>
              </a:rPr>
              <a:t> LLC. Sample Size Calculator [website]. C2002. Available from: </a:t>
            </a:r>
            <a:r>
              <a:rPr lang="en-GB" sz="1600" b="0" i="0" dirty="0">
                <a:solidFill>
                  <a:srgbClr val="212121"/>
                </a:solidFill>
                <a:effectLst/>
                <a:latin typeface="Cambria" panose="02040503050406030204" pitchFamily="18" charset="0"/>
                <a:ea typeface="Cambria" panose="02040503050406030204" pitchFamily="18" charset="0"/>
                <a:hlinkClick r:id="rId2"/>
              </a:rPr>
              <a:t>https://clincalc.com/stats/SampleSize.aspx</a:t>
            </a:r>
            <a:r>
              <a:rPr lang="en-GB" sz="1600" b="0" i="0" dirty="0">
                <a:solidFill>
                  <a:srgbClr val="212121"/>
                </a:solidFill>
                <a:effectLst/>
                <a:latin typeface="Cambria" panose="02040503050406030204" pitchFamily="18" charset="0"/>
                <a:ea typeface="Cambria" panose="02040503050406030204" pitchFamily="18" charset="0"/>
              </a:rPr>
              <a:t> </a:t>
            </a:r>
          </a:p>
          <a:p>
            <a:pPr>
              <a:spcBef>
                <a:spcPts val="600"/>
              </a:spcBef>
              <a:spcAft>
                <a:spcPts val="600"/>
              </a:spcAft>
            </a:pPr>
            <a:r>
              <a:rPr lang="en-GB" sz="1600" b="0" i="0" dirty="0">
                <a:solidFill>
                  <a:srgbClr val="212121"/>
                </a:solidFill>
                <a:effectLst/>
                <a:latin typeface="Cambria" panose="02040503050406030204" pitchFamily="18" charset="0"/>
                <a:ea typeface="Cambria" panose="02040503050406030204" pitchFamily="18" charset="0"/>
              </a:rPr>
              <a:t>Dean AG, Sullivan KM, Soe MM. </a:t>
            </a:r>
            <a:r>
              <a:rPr lang="en-GB" sz="1600" b="0" i="0" dirty="0" err="1">
                <a:solidFill>
                  <a:srgbClr val="212121"/>
                </a:solidFill>
                <a:effectLst/>
                <a:latin typeface="Cambria" panose="02040503050406030204" pitchFamily="18" charset="0"/>
                <a:ea typeface="Cambria" panose="02040503050406030204" pitchFamily="18" charset="0"/>
              </a:rPr>
              <a:t>OpenEpi</a:t>
            </a:r>
            <a:r>
              <a:rPr lang="en-GB" sz="1600" b="0" i="0" dirty="0">
                <a:solidFill>
                  <a:srgbClr val="212121"/>
                </a:solidFill>
                <a:effectLst/>
                <a:latin typeface="Cambria" panose="02040503050406030204" pitchFamily="18" charset="0"/>
                <a:ea typeface="Cambria" panose="02040503050406030204" pitchFamily="18" charset="0"/>
              </a:rPr>
              <a:t>: Open Source Epidemiologic Statistics for Public Health, Version. www.OpenEpi.com, updated 2013/04/06. Available from: </a:t>
            </a:r>
            <a:r>
              <a:rPr lang="en-GB" sz="1600" b="0" i="0" dirty="0">
                <a:solidFill>
                  <a:srgbClr val="212121"/>
                </a:solidFill>
                <a:effectLst/>
                <a:latin typeface="Cambria" panose="02040503050406030204" pitchFamily="18" charset="0"/>
                <a:ea typeface="Cambria" panose="02040503050406030204" pitchFamily="18" charset="0"/>
                <a:hlinkClick r:id="rId3"/>
              </a:rPr>
              <a:t>https://www.openepi.com</a:t>
            </a:r>
            <a:endParaRPr lang="en-GB"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r>
              <a:rPr lang="en-GB" sz="1600" b="0" i="0" dirty="0" err="1">
                <a:solidFill>
                  <a:srgbClr val="212121"/>
                </a:solidFill>
                <a:effectLst/>
                <a:latin typeface="Cambria" panose="02040503050406030204" pitchFamily="18" charset="0"/>
                <a:ea typeface="Cambria" panose="02040503050406030204" pitchFamily="18" charset="0"/>
              </a:rPr>
              <a:t>GIGAcalculator</a:t>
            </a:r>
            <a:r>
              <a:rPr lang="en-GB" sz="1600" b="0" i="0" dirty="0">
                <a:solidFill>
                  <a:srgbClr val="212121"/>
                </a:solidFill>
                <a:effectLst/>
                <a:latin typeface="Cambria" panose="02040503050406030204" pitchFamily="18" charset="0"/>
                <a:ea typeface="Cambria" panose="02040503050406030204" pitchFamily="18" charset="0"/>
              </a:rPr>
              <a:t>. Power &amp; Sample Size Calculator [website]. </a:t>
            </a:r>
            <a:r>
              <a:rPr lang="en-GB" sz="1600" dirty="0">
                <a:solidFill>
                  <a:srgbClr val="212121"/>
                </a:solidFill>
                <a:latin typeface="Cambria" panose="02040503050406030204" pitchFamily="18" charset="0"/>
                <a:ea typeface="Cambria" panose="02040503050406030204" pitchFamily="18" charset="0"/>
              </a:rPr>
              <a:t>c</a:t>
            </a:r>
            <a:r>
              <a:rPr lang="en-GB" sz="1600" b="0" i="0" dirty="0">
                <a:solidFill>
                  <a:srgbClr val="212121"/>
                </a:solidFill>
                <a:effectLst/>
                <a:latin typeface="Cambria" panose="02040503050406030204" pitchFamily="18" charset="0"/>
                <a:ea typeface="Cambria" panose="02040503050406030204" pitchFamily="18" charset="0"/>
              </a:rPr>
              <a:t>2017-2022. Available from: </a:t>
            </a:r>
            <a:r>
              <a:rPr lang="en-GB" sz="1600" b="0" i="0" dirty="0">
                <a:solidFill>
                  <a:srgbClr val="212121"/>
                </a:solidFill>
                <a:effectLst/>
                <a:latin typeface="Cambria" panose="02040503050406030204" pitchFamily="18" charset="0"/>
                <a:ea typeface="Cambria" panose="02040503050406030204" pitchFamily="18" charset="0"/>
                <a:hlinkClick r:id="rId4"/>
              </a:rPr>
              <a:t>https://www.gigacalculator.com/calculators/power-sample-size-calculator.php</a:t>
            </a:r>
            <a:r>
              <a:rPr lang="en-GB" sz="1600" b="0" i="0" dirty="0">
                <a:solidFill>
                  <a:srgbClr val="212121"/>
                </a:solidFill>
                <a:effectLst/>
                <a:latin typeface="Cambria" panose="02040503050406030204" pitchFamily="18" charset="0"/>
                <a:ea typeface="Cambria" panose="02040503050406030204" pitchFamily="18" charset="0"/>
              </a:rPr>
              <a:t> </a:t>
            </a:r>
          </a:p>
          <a:p>
            <a:pPr>
              <a:spcBef>
                <a:spcPts val="600"/>
              </a:spcBef>
              <a:spcAft>
                <a:spcPts val="600"/>
              </a:spcAft>
            </a:pPr>
            <a:r>
              <a:rPr lang="en-GB" sz="1600" b="0" i="0" dirty="0">
                <a:solidFill>
                  <a:srgbClr val="212121"/>
                </a:solidFill>
                <a:effectLst/>
                <a:latin typeface="Cambria" panose="02040503050406030204" pitchFamily="18" charset="0"/>
                <a:ea typeface="Cambria" panose="02040503050406030204" pitchFamily="18" charset="0"/>
              </a:rPr>
              <a:t>Kohn MA, </a:t>
            </a:r>
            <a:r>
              <a:rPr lang="en-GB" sz="1600" b="0" i="0" dirty="0" err="1">
                <a:solidFill>
                  <a:srgbClr val="212121"/>
                </a:solidFill>
                <a:effectLst/>
                <a:latin typeface="Cambria" panose="02040503050406030204" pitchFamily="18" charset="0"/>
                <a:ea typeface="Cambria" panose="02040503050406030204" pitchFamily="18" charset="0"/>
              </a:rPr>
              <a:t>Senyak</a:t>
            </a:r>
            <a:r>
              <a:rPr lang="en-GB" sz="1600" b="0" i="0" dirty="0">
                <a:solidFill>
                  <a:srgbClr val="212121"/>
                </a:solidFill>
                <a:effectLst/>
                <a:latin typeface="Cambria" panose="02040503050406030204" pitchFamily="18" charset="0"/>
                <a:ea typeface="Cambria" panose="02040503050406030204" pitchFamily="18" charset="0"/>
              </a:rPr>
              <a:t> J. Sample Size Calculators [website]. UCSF CTSI. 20 December 2021. Available from </a:t>
            </a:r>
            <a:r>
              <a:rPr lang="en-GB" sz="1600" b="0" i="0" dirty="0">
                <a:solidFill>
                  <a:srgbClr val="212121"/>
                </a:solidFill>
                <a:effectLst/>
                <a:latin typeface="Cambria" panose="02040503050406030204" pitchFamily="18" charset="0"/>
                <a:ea typeface="Cambria" panose="02040503050406030204" pitchFamily="18" charset="0"/>
                <a:hlinkClick r:id="rId5"/>
              </a:rPr>
              <a:t>https://www.sample-size.net/</a:t>
            </a:r>
            <a:endParaRPr lang="en-GB"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r>
              <a:rPr lang="en-CA" sz="1600" b="0" i="0" dirty="0" err="1">
                <a:solidFill>
                  <a:srgbClr val="212121"/>
                </a:solidFill>
                <a:effectLst/>
                <a:latin typeface="Cambria" panose="02040503050406030204" pitchFamily="18" charset="0"/>
                <a:ea typeface="Cambria" panose="02040503050406030204" pitchFamily="18" charset="0"/>
              </a:rPr>
              <a:t>StatCalc</a:t>
            </a:r>
            <a:r>
              <a:rPr lang="en-GB" sz="1600" dirty="0">
                <a:solidFill>
                  <a:srgbClr val="212121"/>
                </a:solidFill>
                <a:latin typeface="Cambria" panose="02040503050406030204" pitchFamily="18" charset="0"/>
                <a:ea typeface="Cambria" panose="02040503050406030204" pitchFamily="18" charset="0"/>
              </a:rPr>
              <a:t> in</a:t>
            </a:r>
            <a:r>
              <a:rPr lang="en-GB" sz="1600" b="0" i="0" dirty="0">
                <a:solidFill>
                  <a:srgbClr val="212121"/>
                </a:solidFill>
                <a:effectLst/>
                <a:latin typeface="Cambria" panose="02040503050406030204" pitchFamily="18" charset="0"/>
                <a:ea typeface="Cambria" panose="02040503050406030204" pitchFamily="18" charset="0"/>
              </a:rPr>
              <a:t> Epi Info™, Division of Health Informatics &amp; Surveillance (DHIS), </a:t>
            </a:r>
            <a:r>
              <a:rPr lang="en-GB" sz="1600" b="0" i="0" dirty="0" err="1">
                <a:solidFill>
                  <a:srgbClr val="212121"/>
                </a:solidFill>
                <a:effectLst/>
                <a:latin typeface="Cambria" panose="02040503050406030204" pitchFamily="18" charset="0"/>
                <a:ea typeface="Cambria" panose="02040503050406030204" pitchFamily="18" charset="0"/>
              </a:rPr>
              <a:t>Center</a:t>
            </a:r>
            <a:r>
              <a:rPr lang="en-GB" sz="1600" b="0" i="0" dirty="0">
                <a:solidFill>
                  <a:srgbClr val="212121"/>
                </a:solidFill>
                <a:effectLst/>
                <a:latin typeface="Cambria" panose="02040503050406030204" pitchFamily="18" charset="0"/>
                <a:ea typeface="Cambria" panose="02040503050406030204" pitchFamily="18" charset="0"/>
              </a:rPr>
              <a:t> for Surveillance, Epidemiology &amp; Laboratory Services (CSELS) [website]. CDC. </a:t>
            </a:r>
            <a:r>
              <a:rPr lang="en-GB" sz="1600" dirty="0">
                <a:solidFill>
                  <a:srgbClr val="212121"/>
                </a:solidFill>
                <a:latin typeface="Cambria" panose="02040503050406030204" pitchFamily="18" charset="0"/>
                <a:ea typeface="Cambria" panose="02040503050406030204" pitchFamily="18" charset="0"/>
              </a:rPr>
              <a:t>Available from: </a:t>
            </a:r>
            <a:r>
              <a:rPr lang="en-GB" sz="1600" dirty="0">
                <a:solidFill>
                  <a:srgbClr val="212121"/>
                </a:solidFill>
                <a:latin typeface="Cambria" panose="02040503050406030204" pitchFamily="18" charset="0"/>
                <a:ea typeface="Cambria" panose="02040503050406030204" pitchFamily="18" charset="0"/>
                <a:hlinkClick r:id="rId6"/>
              </a:rPr>
              <a:t>https://www.cdc.gov/epiinfo/user-guide/statcalc/samplesize.html</a:t>
            </a:r>
            <a:r>
              <a:rPr lang="en-GB" sz="1600" dirty="0">
                <a:solidFill>
                  <a:srgbClr val="212121"/>
                </a:solidFill>
                <a:latin typeface="Cambria" panose="02040503050406030204" pitchFamily="18" charset="0"/>
                <a:ea typeface="Cambria" panose="02040503050406030204" pitchFamily="18" charset="0"/>
              </a:rPr>
              <a:t> </a:t>
            </a:r>
            <a:endParaRPr lang="en-CA"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r>
              <a:rPr lang="en-CA" sz="1600" b="0" i="0" dirty="0">
                <a:solidFill>
                  <a:srgbClr val="212121"/>
                </a:solidFill>
                <a:effectLst/>
                <a:latin typeface="Cambria" panose="02040503050406030204" pitchFamily="18" charset="0"/>
                <a:ea typeface="Cambria" panose="02040503050406030204" pitchFamily="18" charset="0"/>
              </a:rPr>
              <a:t>&lt;</a:t>
            </a:r>
            <a:r>
              <a:rPr lang="en-CA" sz="1600" b="0" i="0" u="sng" dirty="0">
                <a:solidFill>
                  <a:srgbClr val="376FAA"/>
                </a:solidFill>
                <a:effectLst/>
                <a:latin typeface="Cambria" panose="02040503050406030204" pitchFamily="18" charset="0"/>
                <a:ea typeface="Cambria" panose="02040503050406030204" pitchFamily="18" charset="0"/>
                <a:hlinkClick r:id="rId7"/>
              </a:rPr>
              <a:t>http://www.biomath.info</a:t>
            </a:r>
            <a:r>
              <a:rPr lang="en-CA" sz="1600" b="0" i="0" dirty="0">
                <a:solidFill>
                  <a:srgbClr val="212121"/>
                </a:solidFill>
                <a:effectLst/>
                <a:latin typeface="Cambria" panose="02040503050406030204" pitchFamily="18" charset="0"/>
                <a:ea typeface="Cambria" panose="02040503050406030204" pitchFamily="18" charset="0"/>
              </a:rPr>
              <a:t>&gt;: a simple website of the biomathematics division of the Department of Pediatrics at the College of Physicians &amp; Surgeons at Columbia University, which implements the equations and conditions discussed in this article</a:t>
            </a:r>
          </a:p>
          <a:p>
            <a:pPr>
              <a:spcBef>
                <a:spcPts val="600"/>
              </a:spcBef>
              <a:spcAft>
                <a:spcPts val="600"/>
              </a:spcAft>
            </a:pPr>
            <a:r>
              <a:rPr lang="en-CA" sz="1600" b="0" i="0" dirty="0">
                <a:solidFill>
                  <a:srgbClr val="212121"/>
                </a:solidFill>
                <a:effectLst/>
                <a:latin typeface="Cambria" panose="02040503050406030204" pitchFamily="18" charset="0"/>
                <a:ea typeface="Cambria" panose="02040503050406030204" pitchFamily="18" charset="0"/>
              </a:rPr>
              <a:t>&lt;</a:t>
            </a:r>
            <a:r>
              <a:rPr lang="en-CA" sz="1600" b="0" i="0" u="sng" dirty="0">
                <a:solidFill>
                  <a:srgbClr val="376FAA"/>
                </a:solidFill>
                <a:effectLst/>
                <a:latin typeface="Cambria" panose="02040503050406030204" pitchFamily="18" charset="0"/>
                <a:ea typeface="Cambria" panose="02040503050406030204" pitchFamily="18" charset="0"/>
                <a:hlinkClick r:id="rId8"/>
              </a:rPr>
              <a:t>http://davidmlane.com/hyperstat/power.html</a:t>
            </a:r>
            <a:r>
              <a:rPr lang="en-CA" sz="1600" b="0" i="0" dirty="0">
                <a:solidFill>
                  <a:srgbClr val="212121"/>
                </a:solidFill>
                <a:effectLst/>
                <a:latin typeface="Cambria" panose="02040503050406030204" pitchFamily="18" charset="0"/>
                <a:ea typeface="Cambria" panose="02040503050406030204" pitchFamily="18" charset="0"/>
              </a:rPr>
              <a:t>&gt;: a clear and concise review of the basic principles of statistics, which includes a discussion of sample size calculations with links to sites where actual calculations can be performed</a:t>
            </a:r>
          </a:p>
          <a:p>
            <a:pPr>
              <a:spcBef>
                <a:spcPts val="600"/>
              </a:spcBef>
              <a:spcAft>
                <a:spcPts val="600"/>
              </a:spcAft>
            </a:pPr>
            <a:r>
              <a:rPr lang="en-GB" sz="1600" b="0" i="0" dirty="0" err="1">
                <a:solidFill>
                  <a:srgbClr val="212121"/>
                </a:solidFill>
                <a:effectLst/>
                <a:latin typeface="Cambria" panose="02040503050406030204" pitchFamily="18" charset="0"/>
                <a:ea typeface="Cambria" panose="02040503050406030204" pitchFamily="18" charset="0"/>
              </a:rPr>
              <a:t>nQuery</a:t>
            </a:r>
            <a:r>
              <a:rPr lang="en-GB" sz="1600" b="0" i="0" dirty="0">
                <a:solidFill>
                  <a:srgbClr val="212121"/>
                </a:solidFill>
                <a:effectLst/>
                <a:latin typeface="Cambria" panose="02040503050406030204" pitchFamily="18" charset="0"/>
                <a:ea typeface="Cambria" panose="02040503050406030204" pitchFamily="18" charset="0"/>
              </a:rPr>
              <a:t> Advisor, SPSS, MINITAB and SAS/STAT are paid statistical programs and software that can be used both for sample size calculations and statistical data analysis</a:t>
            </a:r>
            <a:endParaRPr lang="en-CA" sz="1600" b="0" i="0" dirty="0">
              <a:solidFill>
                <a:srgbClr val="212121"/>
              </a:solidFill>
              <a:effectLst/>
              <a:latin typeface="Cambria" panose="02040503050406030204" pitchFamily="18" charset="0"/>
              <a:ea typeface="Cambria" panose="02040503050406030204" pitchFamily="18" charset="0"/>
            </a:endParaRPr>
          </a:p>
          <a:p>
            <a:pPr>
              <a:lnSpc>
                <a:spcPts val="2250"/>
              </a:lnSpc>
              <a:spcBef>
                <a:spcPts val="600"/>
              </a:spcBef>
              <a:spcAft>
                <a:spcPts val="600"/>
              </a:spcAft>
            </a:pPr>
            <a:endParaRPr lang="en-CA" sz="1600" b="0" i="0" dirty="0">
              <a:solidFill>
                <a:srgbClr val="212121"/>
              </a:solidFill>
              <a:effectLst/>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a:p>
            <a:pPr>
              <a:spcBef>
                <a:spcPts val="600"/>
              </a:spcBef>
              <a:spcAft>
                <a:spcPts val="600"/>
              </a:spcAft>
            </a:pPr>
            <a:endParaRPr lang="en-CA"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2485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99F2931-70EC-414E-8957-39CC893D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78FFBE11-4B3E-48D7-94D4-2EC8CC9FE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79720"/>
            <a:ext cx="12192000" cy="3378280"/>
          </a:xfrm>
          <a:custGeom>
            <a:avLst/>
            <a:gdLst>
              <a:gd name="connsiteX0" fmla="*/ 0 w 12192000"/>
              <a:gd name="connsiteY0" fmla="*/ 0 h 3378280"/>
              <a:gd name="connsiteX1" fmla="*/ 13973 w 12192000"/>
              <a:gd name="connsiteY1" fmla="*/ 3431 h 3378280"/>
              <a:gd name="connsiteX2" fmla="*/ 86774 w 12192000"/>
              <a:gd name="connsiteY2" fmla="*/ 43536 h 3378280"/>
              <a:gd name="connsiteX3" fmla="*/ 229780 w 12192000"/>
              <a:gd name="connsiteY3" fmla="*/ 145557 h 3378280"/>
              <a:gd name="connsiteX4" fmla="*/ 302639 w 12192000"/>
              <a:gd name="connsiteY4" fmla="*/ 203425 h 3378280"/>
              <a:gd name="connsiteX5" fmla="*/ 348081 w 12192000"/>
              <a:gd name="connsiteY5" fmla="*/ 187174 h 3378280"/>
              <a:gd name="connsiteX6" fmla="*/ 436950 w 12192000"/>
              <a:gd name="connsiteY6" fmla="*/ 184066 h 3378280"/>
              <a:gd name="connsiteX7" fmla="*/ 501693 w 12192000"/>
              <a:gd name="connsiteY7" fmla="*/ 233225 h 3378280"/>
              <a:gd name="connsiteX8" fmla="*/ 557201 w 12192000"/>
              <a:gd name="connsiteY8" fmla="*/ 312390 h 3378280"/>
              <a:gd name="connsiteX9" fmla="*/ 617648 w 12192000"/>
              <a:gd name="connsiteY9" fmla="*/ 333897 h 3378280"/>
              <a:gd name="connsiteX10" fmla="*/ 692332 w 12192000"/>
              <a:gd name="connsiteY10" fmla="*/ 386327 h 3378280"/>
              <a:gd name="connsiteX11" fmla="*/ 802009 w 12192000"/>
              <a:gd name="connsiteY11" fmla="*/ 419027 h 3378280"/>
              <a:gd name="connsiteX12" fmla="*/ 914003 w 12192000"/>
              <a:gd name="connsiteY12" fmla="*/ 475419 h 3378280"/>
              <a:gd name="connsiteX13" fmla="*/ 938561 w 12192000"/>
              <a:gd name="connsiteY13" fmla="*/ 472887 h 3378280"/>
              <a:gd name="connsiteX14" fmla="*/ 1035683 w 12192000"/>
              <a:gd name="connsiteY14" fmla="*/ 486697 h 3378280"/>
              <a:gd name="connsiteX15" fmla="*/ 1035757 w 12192000"/>
              <a:gd name="connsiteY15" fmla="*/ 486731 h 3378280"/>
              <a:gd name="connsiteX16" fmla="*/ 1074336 w 12192000"/>
              <a:gd name="connsiteY16" fmla="*/ 494465 h 3378280"/>
              <a:gd name="connsiteX17" fmla="*/ 1285084 w 12192000"/>
              <a:gd name="connsiteY17" fmla="*/ 589112 h 3378280"/>
              <a:gd name="connsiteX18" fmla="*/ 1409116 w 12192000"/>
              <a:gd name="connsiteY18" fmla="*/ 656332 h 3378280"/>
              <a:gd name="connsiteX19" fmla="*/ 1533725 w 12192000"/>
              <a:gd name="connsiteY19" fmla="*/ 699179 h 3378280"/>
              <a:gd name="connsiteX20" fmla="*/ 1636242 w 12192000"/>
              <a:gd name="connsiteY20" fmla="*/ 741533 h 3378280"/>
              <a:gd name="connsiteX21" fmla="*/ 1704848 w 12192000"/>
              <a:gd name="connsiteY21" fmla="*/ 770749 h 3378280"/>
              <a:gd name="connsiteX22" fmla="*/ 1718292 w 12192000"/>
              <a:gd name="connsiteY22" fmla="*/ 781051 h 3378280"/>
              <a:gd name="connsiteX23" fmla="*/ 1720835 w 12192000"/>
              <a:gd name="connsiteY23" fmla="*/ 781117 h 3378280"/>
              <a:gd name="connsiteX24" fmla="*/ 1753341 w 12192000"/>
              <a:gd name="connsiteY24" fmla="*/ 800301 h 3378280"/>
              <a:gd name="connsiteX25" fmla="*/ 1775454 w 12192000"/>
              <a:gd name="connsiteY25" fmla="*/ 815182 h 3378280"/>
              <a:gd name="connsiteX26" fmla="*/ 1781011 w 12192000"/>
              <a:gd name="connsiteY26" fmla="*/ 816068 h 3378280"/>
              <a:gd name="connsiteX27" fmla="*/ 1817738 w 12192000"/>
              <a:gd name="connsiteY27" fmla="*/ 834926 h 3378280"/>
              <a:gd name="connsiteX28" fmla="*/ 1830702 w 12192000"/>
              <a:gd name="connsiteY28" fmla="*/ 836485 h 3378280"/>
              <a:gd name="connsiteX29" fmla="*/ 1853950 w 12192000"/>
              <a:gd name="connsiteY29" fmla="*/ 841519 h 3378280"/>
              <a:gd name="connsiteX30" fmla="*/ 1915890 w 12192000"/>
              <a:gd name="connsiteY30" fmla="*/ 841983 h 3378280"/>
              <a:gd name="connsiteX31" fmla="*/ 1960900 w 12192000"/>
              <a:gd name="connsiteY31" fmla="*/ 865789 h 3378280"/>
              <a:gd name="connsiteX32" fmla="*/ 1961217 w 12192000"/>
              <a:gd name="connsiteY32" fmla="*/ 865662 h 3378280"/>
              <a:gd name="connsiteX33" fmla="*/ 1969825 w 12192000"/>
              <a:gd name="connsiteY33" fmla="*/ 869049 h 3378280"/>
              <a:gd name="connsiteX34" fmla="*/ 1975234 w 12192000"/>
              <a:gd name="connsiteY34" fmla="*/ 872329 h 3378280"/>
              <a:gd name="connsiteX35" fmla="*/ 1990485 w 12192000"/>
              <a:gd name="connsiteY35" fmla="*/ 879288 h 3378280"/>
              <a:gd name="connsiteX36" fmla="*/ 1996793 w 12192000"/>
              <a:gd name="connsiteY36" fmla="*/ 880361 h 3378280"/>
              <a:gd name="connsiteX37" fmla="*/ 2055091 w 12192000"/>
              <a:gd name="connsiteY37" fmla="*/ 872818 h 3378280"/>
              <a:gd name="connsiteX38" fmla="*/ 2165143 w 12192000"/>
              <a:gd name="connsiteY38" fmla="*/ 892293 h 3378280"/>
              <a:gd name="connsiteX39" fmla="*/ 2274196 w 12192000"/>
              <a:gd name="connsiteY39" fmla="*/ 914768 h 3378280"/>
              <a:gd name="connsiteX40" fmla="*/ 2383986 w 12192000"/>
              <a:gd name="connsiteY40" fmla="*/ 934891 h 3378280"/>
              <a:gd name="connsiteX41" fmla="*/ 2420278 w 12192000"/>
              <a:gd name="connsiteY41" fmla="*/ 933890 h 3378280"/>
              <a:gd name="connsiteX42" fmla="*/ 2426203 w 12192000"/>
              <a:gd name="connsiteY42" fmla="*/ 933891 h 3378280"/>
              <a:gd name="connsiteX43" fmla="*/ 2448674 w 12192000"/>
              <a:gd name="connsiteY43" fmla="*/ 941056 h 3378280"/>
              <a:gd name="connsiteX44" fmla="*/ 2457640 w 12192000"/>
              <a:gd name="connsiteY44" fmla="*/ 943105 h 3378280"/>
              <a:gd name="connsiteX45" fmla="*/ 2457852 w 12192000"/>
              <a:gd name="connsiteY45" fmla="*/ 942912 h 3378280"/>
              <a:gd name="connsiteX46" fmla="*/ 2466265 w 12192000"/>
              <a:gd name="connsiteY46" fmla="*/ 945310 h 3378280"/>
              <a:gd name="connsiteX47" fmla="*/ 2507496 w 12192000"/>
              <a:gd name="connsiteY47" fmla="*/ 960111 h 3378280"/>
              <a:gd name="connsiteX48" fmla="*/ 2561127 w 12192000"/>
              <a:gd name="connsiteY48" fmla="*/ 949411 h 3378280"/>
              <a:gd name="connsiteX49" fmla="*/ 2583467 w 12192000"/>
              <a:gd name="connsiteY49" fmla="*/ 950570 h 3378280"/>
              <a:gd name="connsiteX50" fmla="*/ 2595361 w 12192000"/>
              <a:gd name="connsiteY50" fmla="*/ 949884 h 3378280"/>
              <a:gd name="connsiteX51" fmla="*/ 2596075 w 12192000"/>
              <a:gd name="connsiteY51" fmla="*/ 949000 h 3378280"/>
              <a:gd name="connsiteX52" fmla="*/ 2666638 w 12192000"/>
              <a:gd name="connsiteY52" fmla="*/ 975095 h 3378280"/>
              <a:gd name="connsiteX53" fmla="*/ 2703393 w 12192000"/>
              <a:gd name="connsiteY53" fmla="*/ 989635 h 3378280"/>
              <a:gd name="connsiteX54" fmla="*/ 2705616 w 12192000"/>
              <a:gd name="connsiteY54" fmla="*/ 989244 h 3378280"/>
              <a:gd name="connsiteX55" fmla="*/ 2721898 w 12192000"/>
              <a:gd name="connsiteY55" fmla="*/ 997777 h 3378280"/>
              <a:gd name="connsiteX56" fmla="*/ 2735669 w 12192000"/>
              <a:gd name="connsiteY56" fmla="*/ 1009612 h 3378280"/>
              <a:gd name="connsiteX57" fmla="*/ 2857526 w 12192000"/>
              <a:gd name="connsiteY57" fmla="*/ 1030627 h 3378280"/>
              <a:gd name="connsiteX58" fmla="*/ 3021918 w 12192000"/>
              <a:gd name="connsiteY58" fmla="*/ 1088093 h 3378280"/>
              <a:gd name="connsiteX59" fmla="*/ 3155458 w 12192000"/>
              <a:gd name="connsiteY59" fmla="*/ 1121618 h 3378280"/>
              <a:gd name="connsiteX60" fmla="*/ 3328229 w 12192000"/>
              <a:gd name="connsiteY60" fmla="*/ 1155903 h 3378280"/>
              <a:gd name="connsiteX61" fmla="*/ 3448440 w 12192000"/>
              <a:gd name="connsiteY61" fmla="*/ 1184343 h 3378280"/>
              <a:gd name="connsiteX62" fmla="*/ 3499287 w 12192000"/>
              <a:gd name="connsiteY62" fmla="*/ 1209472 h 3378280"/>
              <a:gd name="connsiteX63" fmla="*/ 3520027 w 12192000"/>
              <a:gd name="connsiteY63" fmla="*/ 1207338 h 3378280"/>
              <a:gd name="connsiteX64" fmla="*/ 3523594 w 12192000"/>
              <a:gd name="connsiteY64" fmla="*/ 1206755 h 3378280"/>
              <a:gd name="connsiteX65" fmla="*/ 3538013 w 12192000"/>
              <a:gd name="connsiteY65" fmla="*/ 1209066 h 3378280"/>
              <a:gd name="connsiteX66" fmla="*/ 3541918 w 12192000"/>
              <a:gd name="connsiteY66" fmla="*/ 1203922 h 3378280"/>
              <a:gd name="connsiteX67" fmla="*/ 3590082 w 12192000"/>
              <a:gd name="connsiteY67" fmla="*/ 1209115 h 3378280"/>
              <a:gd name="connsiteX68" fmla="*/ 3716445 w 12192000"/>
              <a:gd name="connsiteY68" fmla="*/ 1243431 h 3378280"/>
              <a:gd name="connsiteX69" fmla="*/ 3792028 w 12192000"/>
              <a:gd name="connsiteY69" fmla="*/ 1260288 h 3378280"/>
              <a:gd name="connsiteX70" fmla="*/ 3820707 w 12192000"/>
              <a:gd name="connsiteY70" fmla="*/ 1260924 h 3378280"/>
              <a:gd name="connsiteX71" fmla="*/ 3860784 w 12192000"/>
              <a:gd name="connsiteY71" fmla="*/ 1265692 h 3378280"/>
              <a:gd name="connsiteX72" fmla="*/ 3997310 w 12192000"/>
              <a:gd name="connsiteY72" fmla="*/ 1281176 h 3378280"/>
              <a:gd name="connsiteX73" fmla="*/ 4040665 w 12192000"/>
              <a:gd name="connsiteY73" fmla="*/ 1291934 h 3378280"/>
              <a:gd name="connsiteX74" fmla="*/ 4046831 w 12192000"/>
              <a:gd name="connsiteY74" fmla="*/ 1293910 h 3378280"/>
              <a:gd name="connsiteX75" fmla="*/ 4095847 w 12192000"/>
              <a:gd name="connsiteY75" fmla="*/ 1316851 h 3378280"/>
              <a:gd name="connsiteX76" fmla="*/ 4101945 w 12192000"/>
              <a:gd name="connsiteY76" fmla="*/ 1313869 h 3378280"/>
              <a:gd name="connsiteX77" fmla="*/ 4119420 w 12192000"/>
              <a:gd name="connsiteY77" fmla="*/ 1313965 h 3378280"/>
              <a:gd name="connsiteX78" fmla="*/ 4131728 w 12192000"/>
              <a:gd name="connsiteY78" fmla="*/ 1322978 h 3378280"/>
              <a:gd name="connsiteX79" fmla="*/ 4193827 w 12192000"/>
              <a:gd name="connsiteY79" fmla="*/ 1350222 h 3378280"/>
              <a:gd name="connsiteX80" fmla="*/ 4286157 w 12192000"/>
              <a:gd name="connsiteY80" fmla="*/ 1385101 h 3378280"/>
              <a:gd name="connsiteX81" fmla="*/ 4298907 w 12192000"/>
              <a:gd name="connsiteY81" fmla="*/ 1394396 h 3378280"/>
              <a:gd name="connsiteX82" fmla="*/ 4323224 w 12192000"/>
              <a:gd name="connsiteY82" fmla="*/ 1403133 h 3378280"/>
              <a:gd name="connsiteX83" fmla="*/ 4404439 w 12192000"/>
              <a:gd name="connsiteY83" fmla="*/ 1417252 h 3378280"/>
              <a:gd name="connsiteX84" fmla="*/ 4423989 w 12192000"/>
              <a:gd name="connsiteY84" fmla="*/ 1410448 h 3378280"/>
              <a:gd name="connsiteX85" fmla="*/ 4427300 w 12192000"/>
              <a:gd name="connsiteY85" fmla="*/ 1409068 h 3378280"/>
              <a:gd name="connsiteX86" fmla="*/ 4441847 w 12192000"/>
              <a:gd name="connsiteY86" fmla="*/ 1408029 h 3378280"/>
              <a:gd name="connsiteX87" fmla="*/ 4444331 w 12192000"/>
              <a:gd name="connsiteY87" fmla="*/ 1402133 h 3378280"/>
              <a:gd name="connsiteX88" fmla="*/ 4492293 w 12192000"/>
              <a:gd name="connsiteY88" fmla="*/ 1396205 h 3378280"/>
              <a:gd name="connsiteX89" fmla="*/ 4623335 w 12192000"/>
              <a:gd name="connsiteY89" fmla="*/ 1400793 h 3378280"/>
              <a:gd name="connsiteX90" fmla="*/ 4700790 w 12192000"/>
              <a:gd name="connsiteY90" fmla="*/ 1399970 h 3378280"/>
              <a:gd name="connsiteX91" fmla="*/ 4728732 w 12192000"/>
              <a:gd name="connsiteY91" fmla="*/ 1394050 h 3378280"/>
              <a:gd name="connsiteX92" fmla="*/ 4768749 w 12192000"/>
              <a:gd name="connsiteY92" fmla="*/ 1389553 h 3378280"/>
              <a:gd name="connsiteX93" fmla="*/ 4838227 w 12192000"/>
              <a:gd name="connsiteY93" fmla="*/ 1377273 h 3378280"/>
              <a:gd name="connsiteX94" fmla="*/ 4904889 w 12192000"/>
              <a:gd name="connsiteY94" fmla="*/ 1373499 h 3378280"/>
              <a:gd name="connsiteX95" fmla="*/ 4949597 w 12192000"/>
              <a:gd name="connsiteY95" fmla="*/ 1374085 h 3378280"/>
              <a:gd name="connsiteX96" fmla="*/ 4956064 w 12192000"/>
              <a:gd name="connsiteY96" fmla="*/ 1374603 h 3378280"/>
              <a:gd name="connsiteX97" fmla="*/ 5009322 w 12192000"/>
              <a:gd name="connsiteY97" fmla="*/ 1385751 h 3378280"/>
              <a:gd name="connsiteX98" fmla="*/ 5014476 w 12192000"/>
              <a:gd name="connsiteY98" fmla="*/ 1381460 h 3378280"/>
              <a:gd name="connsiteX99" fmla="*/ 5031428 w 12192000"/>
              <a:gd name="connsiteY99" fmla="*/ 1377570 h 3378280"/>
              <a:gd name="connsiteX100" fmla="*/ 5045619 w 12192000"/>
              <a:gd name="connsiteY100" fmla="*/ 1383532 h 3378280"/>
              <a:gd name="connsiteX101" fmla="*/ 5112635 w 12192000"/>
              <a:gd name="connsiteY101" fmla="*/ 1395891 h 3378280"/>
              <a:gd name="connsiteX102" fmla="*/ 5210851 w 12192000"/>
              <a:gd name="connsiteY102" fmla="*/ 1408784 h 3378280"/>
              <a:gd name="connsiteX103" fmla="*/ 5225543 w 12192000"/>
              <a:gd name="connsiteY103" fmla="*/ 1414923 h 3378280"/>
              <a:gd name="connsiteX104" fmla="*/ 5321696 w 12192000"/>
              <a:gd name="connsiteY104" fmla="*/ 1432414 h 3378280"/>
              <a:gd name="connsiteX105" fmla="*/ 5372327 w 12192000"/>
              <a:gd name="connsiteY105" fmla="*/ 1436597 h 3378280"/>
              <a:gd name="connsiteX106" fmla="*/ 5378149 w 12192000"/>
              <a:gd name="connsiteY106" fmla="*/ 1431785 h 3378280"/>
              <a:gd name="connsiteX107" fmla="*/ 5393069 w 12192000"/>
              <a:gd name="connsiteY107" fmla="*/ 1433737 h 3378280"/>
              <a:gd name="connsiteX108" fmla="*/ 5527621 w 12192000"/>
              <a:gd name="connsiteY108" fmla="*/ 1458786 h 3378280"/>
              <a:gd name="connsiteX109" fmla="*/ 5680585 w 12192000"/>
              <a:gd name="connsiteY109" fmla="*/ 1498233 h 3378280"/>
              <a:gd name="connsiteX110" fmla="*/ 5783795 w 12192000"/>
              <a:gd name="connsiteY110" fmla="*/ 1499932 h 3378280"/>
              <a:gd name="connsiteX111" fmla="*/ 6016525 w 12192000"/>
              <a:gd name="connsiteY111" fmla="*/ 1577292 h 3378280"/>
              <a:gd name="connsiteX112" fmla="*/ 6186598 w 12192000"/>
              <a:gd name="connsiteY112" fmla="*/ 1606065 h 3378280"/>
              <a:gd name="connsiteX113" fmla="*/ 6197872 w 12192000"/>
              <a:gd name="connsiteY113" fmla="*/ 1616845 h 3378280"/>
              <a:gd name="connsiteX114" fmla="*/ 6212885 w 12192000"/>
              <a:gd name="connsiteY114" fmla="*/ 1624535 h 3378280"/>
              <a:gd name="connsiteX115" fmla="*/ 6319240 w 12192000"/>
              <a:gd name="connsiteY115" fmla="*/ 1660375 h 3378280"/>
              <a:gd name="connsiteX116" fmla="*/ 6333397 w 12192000"/>
              <a:gd name="connsiteY116" fmla="*/ 1658763 h 3378280"/>
              <a:gd name="connsiteX117" fmla="*/ 6357266 w 12192000"/>
              <a:gd name="connsiteY117" fmla="*/ 1659543 h 3378280"/>
              <a:gd name="connsiteX118" fmla="*/ 6418740 w 12192000"/>
              <a:gd name="connsiteY118" fmla="*/ 1648944 h 3378280"/>
              <a:gd name="connsiteX119" fmla="*/ 6458877 w 12192000"/>
              <a:gd name="connsiteY119" fmla="*/ 1662117 h 3378280"/>
              <a:gd name="connsiteX120" fmla="*/ 6467254 w 12192000"/>
              <a:gd name="connsiteY120" fmla="*/ 1664227 h 3378280"/>
              <a:gd name="connsiteX121" fmla="*/ 6467545 w 12192000"/>
              <a:gd name="connsiteY121" fmla="*/ 1664046 h 3378280"/>
              <a:gd name="connsiteX122" fmla="*/ 6476635 w 12192000"/>
              <a:gd name="connsiteY122" fmla="*/ 1665826 h 3378280"/>
              <a:gd name="connsiteX123" fmla="*/ 6482535 w 12192000"/>
              <a:gd name="connsiteY123" fmla="*/ 1668074 h 3378280"/>
              <a:gd name="connsiteX124" fmla="*/ 6498791 w 12192000"/>
              <a:gd name="connsiteY124" fmla="*/ 1672167 h 3378280"/>
              <a:gd name="connsiteX125" fmla="*/ 6505220 w 12192000"/>
              <a:gd name="connsiteY125" fmla="*/ 1672092 h 3378280"/>
              <a:gd name="connsiteX126" fmla="*/ 6508969 w 12192000"/>
              <a:gd name="connsiteY126" fmla="*/ 1669922 h 3378280"/>
              <a:gd name="connsiteX127" fmla="*/ 6544886 w 12192000"/>
              <a:gd name="connsiteY127" fmla="*/ 1670695 h 3378280"/>
              <a:gd name="connsiteX128" fmla="*/ 6617859 w 12192000"/>
              <a:gd name="connsiteY128" fmla="*/ 1679453 h 3378280"/>
              <a:gd name="connsiteX129" fmla="*/ 6657726 w 12192000"/>
              <a:gd name="connsiteY129" fmla="*/ 1687906 h 3378280"/>
              <a:gd name="connsiteX130" fmla="*/ 6769041 w 12192000"/>
              <a:gd name="connsiteY130" fmla="*/ 1707304 h 3378280"/>
              <a:gd name="connsiteX131" fmla="*/ 6882368 w 12192000"/>
              <a:gd name="connsiteY131" fmla="*/ 1723914 h 3378280"/>
              <a:gd name="connsiteX132" fmla="*/ 6968822 w 12192000"/>
              <a:gd name="connsiteY132" fmla="*/ 1723334 h 3378280"/>
              <a:gd name="connsiteX133" fmla="*/ 6973672 w 12192000"/>
              <a:gd name="connsiteY133" fmla="*/ 1726298 h 3378280"/>
              <a:gd name="connsiteX134" fmla="*/ 6981961 w 12192000"/>
              <a:gd name="connsiteY134" fmla="*/ 1729324 h 3378280"/>
              <a:gd name="connsiteX135" fmla="*/ 6982342 w 12192000"/>
              <a:gd name="connsiteY135" fmla="*/ 1729201 h 3378280"/>
              <a:gd name="connsiteX136" fmla="*/ 6989757 w 12192000"/>
              <a:gd name="connsiteY136" fmla="*/ 1732420 h 3378280"/>
              <a:gd name="connsiteX137" fmla="*/ 7023794 w 12192000"/>
              <a:gd name="connsiteY137" fmla="*/ 1750660 h 3378280"/>
              <a:gd name="connsiteX138" fmla="*/ 7090828 w 12192000"/>
              <a:gd name="connsiteY138" fmla="*/ 1750287 h 3378280"/>
              <a:gd name="connsiteX139" fmla="*/ 7114479 w 12192000"/>
              <a:gd name="connsiteY139" fmla="*/ 1754649 h 3378280"/>
              <a:gd name="connsiteX140" fmla="*/ 7162053 w 12192000"/>
              <a:gd name="connsiteY140" fmla="*/ 1772908 h 3378280"/>
              <a:gd name="connsiteX141" fmla="*/ 7167808 w 12192000"/>
              <a:gd name="connsiteY141" fmla="*/ 1773656 h 3378280"/>
              <a:gd name="connsiteX142" fmla="*/ 7187185 w 12192000"/>
              <a:gd name="connsiteY142" fmla="*/ 1787148 h 3378280"/>
              <a:gd name="connsiteX143" fmla="*/ 7216505 w 12192000"/>
              <a:gd name="connsiteY143" fmla="*/ 1804489 h 3378280"/>
              <a:gd name="connsiteX144" fmla="*/ 7219246 w 12192000"/>
              <a:gd name="connsiteY144" fmla="*/ 1804514 h 3378280"/>
              <a:gd name="connsiteX145" fmla="*/ 7230639 w 12192000"/>
              <a:gd name="connsiteY145" fmla="*/ 1813879 h 3378280"/>
              <a:gd name="connsiteX146" fmla="*/ 7236776 w 12192000"/>
              <a:gd name="connsiteY146" fmla="*/ 1825514 h 3378280"/>
              <a:gd name="connsiteX147" fmla="*/ 7394082 w 12192000"/>
              <a:gd name="connsiteY147" fmla="*/ 1877925 h 3378280"/>
              <a:gd name="connsiteX148" fmla="*/ 7505820 w 12192000"/>
              <a:gd name="connsiteY148" fmla="*/ 1933859 h 3378280"/>
              <a:gd name="connsiteX149" fmla="*/ 7572147 w 12192000"/>
              <a:gd name="connsiteY149" fmla="*/ 2003817 h 3378280"/>
              <a:gd name="connsiteX150" fmla="*/ 7828975 w 12192000"/>
              <a:gd name="connsiteY150" fmla="*/ 2061508 h 3378280"/>
              <a:gd name="connsiteX151" fmla="*/ 7886804 w 12192000"/>
              <a:gd name="connsiteY151" fmla="*/ 2075509 h 3378280"/>
              <a:gd name="connsiteX152" fmla="*/ 7923558 w 12192000"/>
              <a:gd name="connsiteY152" fmla="*/ 2103529 h 3378280"/>
              <a:gd name="connsiteX153" fmla="*/ 7947954 w 12192000"/>
              <a:gd name="connsiteY153" fmla="*/ 2104996 h 3378280"/>
              <a:gd name="connsiteX154" fmla="*/ 7952318 w 12192000"/>
              <a:gd name="connsiteY154" fmla="*/ 2105077 h 3378280"/>
              <a:gd name="connsiteX155" fmla="*/ 7966398 w 12192000"/>
              <a:gd name="connsiteY155" fmla="*/ 2109147 h 3378280"/>
              <a:gd name="connsiteX156" fmla="*/ 7974591 w 12192000"/>
              <a:gd name="connsiteY156" fmla="*/ 2105612 h 3378280"/>
              <a:gd name="connsiteX157" fmla="*/ 7998806 w 12192000"/>
              <a:gd name="connsiteY157" fmla="*/ 2108382 h 3378280"/>
              <a:gd name="connsiteX158" fmla="*/ 8023544 w 12192000"/>
              <a:gd name="connsiteY158" fmla="*/ 2117183 h 3378280"/>
              <a:gd name="connsiteX159" fmla="*/ 8136247 w 12192000"/>
              <a:gd name="connsiteY159" fmla="*/ 2164190 h 3378280"/>
              <a:gd name="connsiteX160" fmla="*/ 8206445 w 12192000"/>
              <a:gd name="connsiteY160" fmla="*/ 2189356 h 3378280"/>
              <a:gd name="connsiteX161" fmla="*/ 8237464 w 12192000"/>
              <a:gd name="connsiteY161" fmla="*/ 2194272 h 3378280"/>
              <a:gd name="connsiteX162" fmla="*/ 8277853 w 12192000"/>
              <a:gd name="connsiteY162" fmla="*/ 2204259 h 3378280"/>
              <a:gd name="connsiteX163" fmla="*/ 8352501 w 12192000"/>
              <a:gd name="connsiteY163" fmla="*/ 2218290 h 3378280"/>
              <a:gd name="connsiteX164" fmla="*/ 8446938 w 12192000"/>
              <a:gd name="connsiteY164" fmla="*/ 2243393 h 3378280"/>
              <a:gd name="connsiteX165" fmla="*/ 8497138 w 12192000"/>
              <a:gd name="connsiteY165" fmla="*/ 2281506 h 3378280"/>
              <a:gd name="connsiteX166" fmla="*/ 8506096 w 12192000"/>
              <a:gd name="connsiteY166" fmla="*/ 2280042 h 3378280"/>
              <a:gd name="connsiteX167" fmla="*/ 8549806 w 12192000"/>
              <a:gd name="connsiteY167" fmla="*/ 2296675 h 3378280"/>
              <a:gd name="connsiteX168" fmla="*/ 8680256 w 12192000"/>
              <a:gd name="connsiteY168" fmla="*/ 2378758 h 3378280"/>
              <a:gd name="connsiteX169" fmla="*/ 8766301 w 12192000"/>
              <a:gd name="connsiteY169" fmla="*/ 2410605 h 3378280"/>
              <a:gd name="connsiteX170" fmla="*/ 8800492 w 12192000"/>
              <a:gd name="connsiteY170" fmla="*/ 2418067 h 3378280"/>
              <a:gd name="connsiteX171" fmla="*/ 8857555 w 12192000"/>
              <a:gd name="connsiteY171" fmla="*/ 2430810 h 3378280"/>
              <a:gd name="connsiteX172" fmla="*/ 8951967 w 12192000"/>
              <a:gd name="connsiteY172" fmla="*/ 2460856 h 3378280"/>
              <a:gd name="connsiteX173" fmla="*/ 9002970 w 12192000"/>
              <a:gd name="connsiteY173" fmla="*/ 2472291 h 3378280"/>
              <a:gd name="connsiteX174" fmla="*/ 9081613 w 12192000"/>
              <a:gd name="connsiteY174" fmla="*/ 2488296 h 3378280"/>
              <a:gd name="connsiteX175" fmla="*/ 9091561 w 12192000"/>
              <a:gd name="connsiteY175" fmla="*/ 2494386 h 3378280"/>
              <a:gd name="connsiteX176" fmla="*/ 9140625 w 12192000"/>
              <a:gd name="connsiteY176" fmla="*/ 2486779 h 3378280"/>
              <a:gd name="connsiteX177" fmla="*/ 9271105 w 12192000"/>
              <a:gd name="connsiteY177" fmla="*/ 2511730 h 3378280"/>
              <a:gd name="connsiteX178" fmla="*/ 9295023 w 12192000"/>
              <a:gd name="connsiteY178" fmla="*/ 2512830 h 3378280"/>
              <a:gd name="connsiteX179" fmla="*/ 9321673 w 12192000"/>
              <a:gd name="connsiteY179" fmla="*/ 2524119 h 3378280"/>
              <a:gd name="connsiteX180" fmla="*/ 9378975 w 12192000"/>
              <a:gd name="connsiteY180" fmla="*/ 2543803 h 3378280"/>
              <a:gd name="connsiteX181" fmla="*/ 9414193 w 12192000"/>
              <a:gd name="connsiteY181" fmla="*/ 2562927 h 3378280"/>
              <a:gd name="connsiteX182" fmla="*/ 9426009 w 12192000"/>
              <a:gd name="connsiteY182" fmla="*/ 2558847 h 3378280"/>
              <a:gd name="connsiteX183" fmla="*/ 9450634 w 12192000"/>
              <a:gd name="connsiteY183" fmla="*/ 2560685 h 3378280"/>
              <a:gd name="connsiteX184" fmla="*/ 9549097 w 12192000"/>
              <a:gd name="connsiteY184" fmla="*/ 2585168 h 3378280"/>
              <a:gd name="connsiteX185" fmla="*/ 9567633 w 12192000"/>
              <a:gd name="connsiteY185" fmla="*/ 2587105 h 3378280"/>
              <a:gd name="connsiteX186" fmla="*/ 9586878 w 12192000"/>
              <a:gd name="connsiteY186" fmla="*/ 2596659 h 3378280"/>
              <a:gd name="connsiteX187" fmla="*/ 9589974 w 12192000"/>
              <a:gd name="connsiteY187" fmla="*/ 2598235 h 3378280"/>
              <a:gd name="connsiteX188" fmla="*/ 9590570 w 12192000"/>
              <a:gd name="connsiteY188" fmla="*/ 2598249 h 3378280"/>
              <a:gd name="connsiteX189" fmla="*/ 9591896 w 12192000"/>
              <a:gd name="connsiteY189" fmla="*/ 2599214 h 3378280"/>
              <a:gd name="connsiteX190" fmla="*/ 9604535 w 12192000"/>
              <a:gd name="connsiteY190" fmla="*/ 2605654 h 3378280"/>
              <a:gd name="connsiteX191" fmla="*/ 9610554 w 12192000"/>
              <a:gd name="connsiteY191" fmla="*/ 2606189 h 3378280"/>
              <a:gd name="connsiteX192" fmla="*/ 9690072 w 12192000"/>
              <a:gd name="connsiteY192" fmla="*/ 2638745 h 3378280"/>
              <a:gd name="connsiteX193" fmla="*/ 9726964 w 12192000"/>
              <a:gd name="connsiteY193" fmla="*/ 2653728 h 3378280"/>
              <a:gd name="connsiteX194" fmla="*/ 9738036 w 12192000"/>
              <a:gd name="connsiteY194" fmla="*/ 2654794 h 3378280"/>
              <a:gd name="connsiteX195" fmla="*/ 9774202 w 12192000"/>
              <a:gd name="connsiteY195" fmla="*/ 2671509 h 3378280"/>
              <a:gd name="connsiteX196" fmla="*/ 9793246 w 12192000"/>
              <a:gd name="connsiteY196" fmla="*/ 2675245 h 3378280"/>
              <a:gd name="connsiteX197" fmla="*/ 9890301 w 12192000"/>
              <a:gd name="connsiteY197" fmla="*/ 2700274 h 3378280"/>
              <a:gd name="connsiteX198" fmla="*/ 9915070 w 12192000"/>
              <a:gd name="connsiteY198" fmla="*/ 2699250 h 3378280"/>
              <a:gd name="connsiteX199" fmla="*/ 9976517 w 12192000"/>
              <a:gd name="connsiteY199" fmla="*/ 2732899 h 3378280"/>
              <a:gd name="connsiteX200" fmla="*/ 9990168 w 12192000"/>
              <a:gd name="connsiteY200" fmla="*/ 2737877 h 3378280"/>
              <a:gd name="connsiteX201" fmla="*/ 9995041 w 12192000"/>
              <a:gd name="connsiteY201" fmla="*/ 2741223 h 3378280"/>
              <a:gd name="connsiteX202" fmla="*/ 10012636 w 12192000"/>
              <a:gd name="connsiteY202" fmla="*/ 2729876 h 3378280"/>
              <a:gd name="connsiteX203" fmla="*/ 10044280 w 12192000"/>
              <a:gd name="connsiteY203" fmla="*/ 2726966 h 3378280"/>
              <a:gd name="connsiteX204" fmla="*/ 10057934 w 12192000"/>
              <a:gd name="connsiteY204" fmla="*/ 2735671 h 3378280"/>
              <a:gd name="connsiteX205" fmla="*/ 10148373 w 12192000"/>
              <a:gd name="connsiteY205" fmla="*/ 2778987 h 3378280"/>
              <a:gd name="connsiteX206" fmla="*/ 10176601 w 12192000"/>
              <a:gd name="connsiteY206" fmla="*/ 2791940 h 3378280"/>
              <a:gd name="connsiteX207" fmla="*/ 10235082 w 12192000"/>
              <a:gd name="connsiteY207" fmla="*/ 2816761 h 3378280"/>
              <a:gd name="connsiteX208" fmla="*/ 10421684 w 12192000"/>
              <a:gd name="connsiteY208" fmla="*/ 2833871 h 3378280"/>
              <a:gd name="connsiteX209" fmla="*/ 10507376 w 12192000"/>
              <a:gd name="connsiteY209" fmla="*/ 2822262 h 3378280"/>
              <a:gd name="connsiteX210" fmla="*/ 10738376 w 12192000"/>
              <a:gd name="connsiteY210" fmla="*/ 2833353 h 3378280"/>
              <a:gd name="connsiteX211" fmla="*/ 11043443 w 12192000"/>
              <a:gd name="connsiteY211" fmla="*/ 2803954 h 3378280"/>
              <a:gd name="connsiteX212" fmla="*/ 11115269 w 12192000"/>
              <a:gd name="connsiteY212" fmla="*/ 2823367 h 3378280"/>
              <a:gd name="connsiteX213" fmla="*/ 11147582 w 12192000"/>
              <a:gd name="connsiteY213" fmla="*/ 2822547 h 3378280"/>
              <a:gd name="connsiteX214" fmla="*/ 11201205 w 12192000"/>
              <a:gd name="connsiteY214" fmla="*/ 2818210 h 3378280"/>
              <a:gd name="connsiteX215" fmla="*/ 11391726 w 12192000"/>
              <a:gd name="connsiteY215" fmla="*/ 2826386 h 3378280"/>
              <a:gd name="connsiteX216" fmla="*/ 11507640 w 12192000"/>
              <a:gd name="connsiteY216" fmla="*/ 2824866 h 3378280"/>
              <a:gd name="connsiteX217" fmla="*/ 11718056 w 12192000"/>
              <a:gd name="connsiteY217" fmla="*/ 2821969 h 3378280"/>
              <a:gd name="connsiteX218" fmla="*/ 11937926 w 12192000"/>
              <a:gd name="connsiteY218" fmla="*/ 2817058 h 3378280"/>
              <a:gd name="connsiteX219" fmla="*/ 12035355 w 12192000"/>
              <a:gd name="connsiteY219" fmla="*/ 2813340 h 3378280"/>
              <a:gd name="connsiteX220" fmla="*/ 12179047 w 12192000"/>
              <a:gd name="connsiteY220" fmla="*/ 2788508 h 3378280"/>
              <a:gd name="connsiteX221" fmla="*/ 12192000 w 12192000"/>
              <a:gd name="connsiteY221" fmla="*/ 2788486 h 3378280"/>
              <a:gd name="connsiteX222" fmla="*/ 12192000 w 12192000"/>
              <a:gd name="connsiteY222" fmla="*/ 3378280 h 3378280"/>
              <a:gd name="connsiteX223" fmla="*/ 0 w 12192000"/>
              <a:gd name="connsiteY223" fmla="*/ 3378280 h 337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12192000" h="3378280">
                <a:moveTo>
                  <a:pt x="0" y="0"/>
                </a:moveTo>
                <a:lnTo>
                  <a:pt x="13973" y="3431"/>
                </a:lnTo>
                <a:cubicBezTo>
                  <a:pt x="48258" y="17773"/>
                  <a:pt x="68757" y="59402"/>
                  <a:pt x="86774" y="43536"/>
                </a:cubicBezTo>
                <a:cubicBezTo>
                  <a:pt x="86532" y="72023"/>
                  <a:pt x="217976" y="120568"/>
                  <a:pt x="229780" y="145557"/>
                </a:cubicBezTo>
                <a:lnTo>
                  <a:pt x="302639" y="203425"/>
                </a:lnTo>
                <a:cubicBezTo>
                  <a:pt x="312906" y="207200"/>
                  <a:pt x="342855" y="184923"/>
                  <a:pt x="348081" y="187174"/>
                </a:cubicBezTo>
                <a:lnTo>
                  <a:pt x="436950" y="184066"/>
                </a:lnTo>
                <a:lnTo>
                  <a:pt x="501693" y="233225"/>
                </a:lnTo>
                <a:lnTo>
                  <a:pt x="557201" y="312390"/>
                </a:lnTo>
                <a:cubicBezTo>
                  <a:pt x="579844" y="353675"/>
                  <a:pt x="602207" y="315301"/>
                  <a:pt x="617648" y="333897"/>
                </a:cubicBezTo>
                <a:lnTo>
                  <a:pt x="692332" y="386327"/>
                </a:lnTo>
                <a:cubicBezTo>
                  <a:pt x="715261" y="398377"/>
                  <a:pt x="770477" y="414831"/>
                  <a:pt x="802009" y="419027"/>
                </a:cubicBezTo>
                <a:cubicBezTo>
                  <a:pt x="838953" y="433876"/>
                  <a:pt x="886385" y="473956"/>
                  <a:pt x="914003" y="475419"/>
                </a:cubicBezTo>
                <a:cubicBezTo>
                  <a:pt x="923483" y="477324"/>
                  <a:pt x="931440" y="475817"/>
                  <a:pt x="938561" y="472887"/>
                </a:cubicBezTo>
                <a:lnTo>
                  <a:pt x="1035683" y="486697"/>
                </a:lnTo>
                <a:cubicBezTo>
                  <a:pt x="1035708" y="486708"/>
                  <a:pt x="1035733" y="486720"/>
                  <a:pt x="1035757" y="486731"/>
                </a:cubicBezTo>
                <a:cubicBezTo>
                  <a:pt x="1046500" y="494574"/>
                  <a:pt x="1038533" y="500311"/>
                  <a:pt x="1074336" y="494465"/>
                </a:cubicBezTo>
                <a:cubicBezTo>
                  <a:pt x="1137289" y="530436"/>
                  <a:pt x="1235340" y="545106"/>
                  <a:pt x="1285084" y="589112"/>
                </a:cubicBezTo>
                <a:cubicBezTo>
                  <a:pt x="1341251" y="608873"/>
                  <a:pt x="1367674" y="637988"/>
                  <a:pt x="1409116" y="656332"/>
                </a:cubicBezTo>
                <a:cubicBezTo>
                  <a:pt x="1471208" y="682449"/>
                  <a:pt x="1492207" y="692779"/>
                  <a:pt x="1533725" y="699179"/>
                </a:cubicBezTo>
                <a:cubicBezTo>
                  <a:pt x="1592391" y="718911"/>
                  <a:pt x="1575207" y="737633"/>
                  <a:pt x="1636242" y="741533"/>
                </a:cubicBezTo>
                <a:cubicBezTo>
                  <a:pt x="1638264" y="746130"/>
                  <a:pt x="1700806" y="766849"/>
                  <a:pt x="1704848" y="770749"/>
                </a:cubicBezTo>
                <a:lnTo>
                  <a:pt x="1718292" y="781051"/>
                </a:lnTo>
                <a:lnTo>
                  <a:pt x="1720835" y="781117"/>
                </a:lnTo>
                <a:lnTo>
                  <a:pt x="1753341" y="800301"/>
                </a:lnTo>
                <a:lnTo>
                  <a:pt x="1775454" y="815182"/>
                </a:lnTo>
                <a:lnTo>
                  <a:pt x="1781011" y="816068"/>
                </a:lnTo>
                <a:lnTo>
                  <a:pt x="1817738" y="834926"/>
                </a:lnTo>
                <a:cubicBezTo>
                  <a:pt x="1821156" y="833953"/>
                  <a:pt x="1825209" y="834074"/>
                  <a:pt x="1830702" y="836485"/>
                </a:cubicBezTo>
                <a:cubicBezTo>
                  <a:pt x="1832151" y="819591"/>
                  <a:pt x="1837883" y="832919"/>
                  <a:pt x="1853950" y="841519"/>
                </a:cubicBezTo>
                <a:cubicBezTo>
                  <a:pt x="1859780" y="817198"/>
                  <a:pt x="1899456" y="849599"/>
                  <a:pt x="1915890" y="841983"/>
                </a:cubicBezTo>
                <a:lnTo>
                  <a:pt x="1960900" y="865789"/>
                </a:lnTo>
                <a:lnTo>
                  <a:pt x="1961217" y="865662"/>
                </a:lnTo>
                <a:cubicBezTo>
                  <a:pt x="1963265" y="866017"/>
                  <a:pt x="1965977" y="867037"/>
                  <a:pt x="1969825" y="869049"/>
                </a:cubicBezTo>
                <a:lnTo>
                  <a:pt x="1975234" y="872329"/>
                </a:lnTo>
                <a:lnTo>
                  <a:pt x="1990485" y="879288"/>
                </a:lnTo>
                <a:lnTo>
                  <a:pt x="1996793" y="880361"/>
                </a:lnTo>
                <a:cubicBezTo>
                  <a:pt x="2020465" y="879540"/>
                  <a:pt x="2023446" y="845377"/>
                  <a:pt x="2055091" y="872818"/>
                </a:cubicBezTo>
                <a:cubicBezTo>
                  <a:pt x="2098055" y="882341"/>
                  <a:pt x="2125216" y="870433"/>
                  <a:pt x="2165143" y="892293"/>
                </a:cubicBezTo>
                <a:cubicBezTo>
                  <a:pt x="2205365" y="901134"/>
                  <a:pt x="2239987" y="901455"/>
                  <a:pt x="2274196" y="914768"/>
                </a:cubicBezTo>
                <a:cubicBezTo>
                  <a:pt x="2310666" y="921868"/>
                  <a:pt x="2360104" y="931320"/>
                  <a:pt x="2383986" y="934891"/>
                </a:cubicBezTo>
                <a:lnTo>
                  <a:pt x="2420278" y="933890"/>
                </a:lnTo>
                <a:lnTo>
                  <a:pt x="2426203" y="933891"/>
                </a:lnTo>
                <a:lnTo>
                  <a:pt x="2448674" y="941056"/>
                </a:lnTo>
                <a:cubicBezTo>
                  <a:pt x="2452907" y="942503"/>
                  <a:pt x="2455711" y="943098"/>
                  <a:pt x="2457640" y="943105"/>
                </a:cubicBezTo>
                <a:lnTo>
                  <a:pt x="2457852" y="942912"/>
                </a:lnTo>
                <a:lnTo>
                  <a:pt x="2466265" y="945310"/>
                </a:lnTo>
                <a:cubicBezTo>
                  <a:pt x="2480470" y="949908"/>
                  <a:pt x="2494307" y="954915"/>
                  <a:pt x="2507496" y="960111"/>
                </a:cubicBezTo>
                <a:cubicBezTo>
                  <a:pt x="2518208" y="949036"/>
                  <a:pt x="2567155" y="976345"/>
                  <a:pt x="2561127" y="949411"/>
                </a:cubicBezTo>
                <a:cubicBezTo>
                  <a:pt x="2578896" y="955660"/>
                  <a:pt x="2589900" y="968806"/>
                  <a:pt x="2583467" y="950570"/>
                </a:cubicBezTo>
                <a:cubicBezTo>
                  <a:pt x="2589300" y="952141"/>
                  <a:pt x="2592850" y="951536"/>
                  <a:pt x="2595361" y="949884"/>
                </a:cubicBezTo>
                <a:lnTo>
                  <a:pt x="2596075" y="949000"/>
                </a:lnTo>
                <a:lnTo>
                  <a:pt x="2666638" y="975095"/>
                </a:lnTo>
                <a:lnTo>
                  <a:pt x="2703393" y="989635"/>
                </a:lnTo>
                <a:lnTo>
                  <a:pt x="2705616" y="989244"/>
                </a:lnTo>
                <a:lnTo>
                  <a:pt x="2721898" y="997777"/>
                </a:lnTo>
                <a:cubicBezTo>
                  <a:pt x="2727157" y="1001198"/>
                  <a:pt x="2731840" y="1005088"/>
                  <a:pt x="2735669" y="1009612"/>
                </a:cubicBezTo>
                <a:cubicBezTo>
                  <a:pt x="2790086" y="1002732"/>
                  <a:pt x="2797958" y="1020231"/>
                  <a:pt x="2857526" y="1030627"/>
                </a:cubicBezTo>
                <a:cubicBezTo>
                  <a:pt x="2897602" y="1063034"/>
                  <a:pt x="2965720" y="1083366"/>
                  <a:pt x="3021918" y="1088093"/>
                </a:cubicBezTo>
                <a:cubicBezTo>
                  <a:pt x="3054425" y="1110664"/>
                  <a:pt x="3109014" y="1101433"/>
                  <a:pt x="3155458" y="1121618"/>
                </a:cubicBezTo>
                <a:cubicBezTo>
                  <a:pt x="3217017" y="1136576"/>
                  <a:pt x="3270135" y="1143600"/>
                  <a:pt x="3328229" y="1155903"/>
                </a:cubicBezTo>
                <a:cubicBezTo>
                  <a:pt x="3365862" y="1138978"/>
                  <a:pt x="3408797" y="1179981"/>
                  <a:pt x="3448440" y="1184343"/>
                </a:cubicBezTo>
                <a:cubicBezTo>
                  <a:pt x="3438226" y="1205566"/>
                  <a:pt x="3496361" y="1182183"/>
                  <a:pt x="3499287" y="1209472"/>
                </a:cubicBezTo>
                <a:cubicBezTo>
                  <a:pt x="3506411" y="1209402"/>
                  <a:pt x="3513215" y="1208473"/>
                  <a:pt x="3520027" y="1207338"/>
                </a:cubicBezTo>
                <a:lnTo>
                  <a:pt x="3523594" y="1206755"/>
                </a:lnTo>
                <a:lnTo>
                  <a:pt x="3538013" y="1209066"/>
                </a:lnTo>
                <a:lnTo>
                  <a:pt x="3541918" y="1203922"/>
                </a:lnTo>
                <a:cubicBezTo>
                  <a:pt x="3550592" y="1203930"/>
                  <a:pt x="3560995" y="1202529"/>
                  <a:pt x="3590082" y="1209115"/>
                </a:cubicBezTo>
                <a:cubicBezTo>
                  <a:pt x="3622244" y="1230604"/>
                  <a:pt x="3676827" y="1215544"/>
                  <a:pt x="3716445" y="1243431"/>
                </a:cubicBezTo>
                <a:cubicBezTo>
                  <a:pt x="3731486" y="1251699"/>
                  <a:pt x="3780926" y="1265146"/>
                  <a:pt x="3792028" y="1260288"/>
                </a:cubicBezTo>
                <a:cubicBezTo>
                  <a:pt x="3802696" y="1261567"/>
                  <a:pt x="3814066" y="1267606"/>
                  <a:pt x="3820707" y="1260924"/>
                </a:cubicBezTo>
                <a:cubicBezTo>
                  <a:pt x="3830836" y="1253486"/>
                  <a:pt x="3863215" y="1278527"/>
                  <a:pt x="3860784" y="1265692"/>
                </a:cubicBezTo>
                <a:lnTo>
                  <a:pt x="3997310" y="1281176"/>
                </a:lnTo>
                <a:lnTo>
                  <a:pt x="4040665" y="1291934"/>
                </a:lnTo>
                <a:lnTo>
                  <a:pt x="4046831" y="1293910"/>
                </a:lnTo>
                <a:lnTo>
                  <a:pt x="4095847" y="1316851"/>
                </a:lnTo>
                <a:cubicBezTo>
                  <a:pt x="4097518" y="1315619"/>
                  <a:pt x="4099569" y="1314612"/>
                  <a:pt x="4101945" y="1313869"/>
                </a:cubicBezTo>
                <a:lnTo>
                  <a:pt x="4119420" y="1313965"/>
                </a:lnTo>
                <a:lnTo>
                  <a:pt x="4131728" y="1322978"/>
                </a:lnTo>
                <a:lnTo>
                  <a:pt x="4193827" y="1350222"/>
                </a:lnTo>
                <a:lnTo>
                  <a:pt x="4286157" y="1385101"/>
                </a:lnTo>
                <a:lnTo>
                  <a:pt x="4298907" y="1394396"/>
                </a:lnTo>
                <a:lnTo>
                  <a:pt x="4323224" y="1403133"/>
                </a:lnTo>
                <a:lnTo>
                  <a:pt x="4404439" y="1417252"/>
                </a:lnTo>
                <a:cubicBezTo>
                  <a:pt x="4411321" y="1415560"/>
                  <a:pt x="4417679" y="1413105"/>
                  <a:pt x="4423989" y="1410448"/>
                </a:cubicBezTo>
                <a:lnTo>
                  <a:pt x="4427300" y="1409068"/>
                </a:lnTo>
                <a:lnTo>
                  <a:pt x="4441847" y="1408029"/>
                </a:lnTo>
                <a:lnTo>
                  <a:pt x="4444331" y="1402133"/>
                </a:lnTo>
                <a:cubicBezTo>
                  <a:pt x="4452739" y="1400163"/>
                  <a:pt x="4462460" y="1396428"/>
                  <a:pt x="4492293" y="1396205"/>
                </a:cubicBezTo>
                <a:cubicBezTo>
                  <a:pt x="4528861" y="1409788"/>
                  <a:pt x="4577933" y="1382688"/>
                  <a:pt x="4623335" y="1400793"/>
                </a:cubicBezTo>
                <a:cubicBezTo>
                  <a:pt x="4639986" y="1405413"/>
                  <a:pt x="4691262" y="1407228"/>
                  <a:pt x="4700790" y="1399970"/>
                </a:cubicBezTo>
                <a:cubicBezTo>
                  <a:pt x="4711447" y="1398782"/>
                  <a:pt x="4723982" y="1402066"/>
                  <a:pt x="4728732" y="1394050"/>
                </a:cubicBezTo>
                <a:cubicBezTo>
                  <a:pt x="4736666" y="1384502"/>
                  <a:pt x="4774338" y="1401491"/>
                  <a:pt x="4768749" y="1389553"/>
                </a:cubicBezTo>
                <a:cubicBezTo>
                  <a:pt x="4795495" y="1401233"/>
                  <a:pt x="4816075" y="1381410"/>
                  <a:pt x="4838227" y="1377273"/>
                </a:cubicBezTo>
                <a:lnTo>
                  <a:pt x="4904889" y="1373499"/>
                </a:lnTo>
                <a:lnTo>
                  <a:pt x="4949597" y="1374085"/>
                </a:lnTo>
                <a:lnTo>
                  <a:pt x="4956064" y="1374603"/>
                </a:lnTo>
                <a:lnTo>
                  <a:pt x="5009322" y="1385751"/>
                </a:lnTo>
                <a:cubicBezTo>
                  <a:pt x="5010629" y="1384171"/>
                  <a:pt x="5012363" y="1382724"/>
                  <a:pt x="5014476" y="1381460"/>
                </a:cubicBezTo>
                <a:lnTo>
                  <a:pt x="5031428" y="1377570"/>
                </a:lnTo>
                <a:lnTo>
                  <a:pt x="5045619" y="1383532"/>
                </a:lnTo>
                <a:lnTo>
                  <a:pt x="5112635" y="1395891"/>
                </a:lnTo>
                <a:lnTo>
                  <a:pt x="5210851" y="1408784"/>
                </a:lnTo>
                <a:lnTo>
                  <a:pt x="5225543" y="1414923"/>
                </a:lnTo>
                <a:cubicBezTo>
                  <a:pt x="5259311" y="1422389"/>
                  <a:pt x="5300520" y="1417803"/>
                  <a:pt x="5321696" y="1432414"/>
                </a:cubicBezTo>
                <a:lnTo>
                  <a:pt x="5372327" y="1436597"/>
                </a:lnTo>
                <a:lnTo>
                  <a:pt x="5378149" y="1431785"/>
                </a:lnTo>
                <a:lnTo>
                  <a:pt x="5393069" y="1433737"/>
                </a:lnTo>
                <a:lnTo>
                  <a:pt x="5527621" y="1458786"/>
                </a:lnTo>
                <a:cubicBezTo>
                  <a:pt x="5595913" y="1482782"/>
                  <a:pt x="5624062" y="1464011"/>
                  <a:pt x="5680585" y="1498233"/>
                </a:cubicBezTo>
                <a:cubicBezTo>
                  <a:pt x="5671953" y="1485766"/>
                  <a:pt x="5763880" y="1493019"/>
                  <a:pt x="5783795" y="1499932"/>
                </a:cubicBezTo>
                <a:cubicBezTo>
                  <a:pt x="5806935" y="1511749"/>
                  <a:pt x="5950173" y="1559636"/>
                  <a:pt x="6016525" y="1577292"/>
                </a:cubicBezTo>
                <a:cubicBezTo>
                  <a:pt x="6077908" y="1586145"/>
                  <a:pt x="6125458" y="1613138"/>
                  <a:pt x="6186598" y="1606065"/>
                </a:cubicBezTo>
                <a:cubicBezTo>
                  <a:pt x="6189351" y="1610205"/>
                  <a:pt x="6193226" y="1613745"/>
                  <a:pt x="6197872" y="1616845"/>
                </a:cubicBezTo>
                <a:lnTo>
                  <a:pt x="6212885" y="1624535"/>
                </a:lnTo>
                <a:lnTo>
                  <a:pt x="6319240" y="1660375"/>
                </a:lnTo>
                <a:lnTo>
                  <a:pt x="6333397" y="1658763"/>
                </a:lnTo>
                <a:cubicBezTo>
                  <a:pt x="6332062" y="1641958"/>
                  <a:pt x="6339931" y="1653989"/>
                  <a:pt x="6357266" y="1659543"/>
                </a:cubicBezTo>
                <a:cubicBezTo>
                  <a:pt x="6359058" y="1634684"/>
                  <a:pt x="6403697" y="1659337"/>
                  <a:pt x="6418740" y="1648944"/>
                </a:cubicBezTo>
                <a:cubicBezTo>
                  <a:pt x="6431434" y="1653585"/>
                  <a:pt x="6444892" y="1658041"/>
                  <a:pt x="6458877" y="1662117"/>
                </a:cubicBezTo>
                <a:lnTo>
                  <a:pt x="6467254" y="1664227"/>
                </a:lnTo>
                <a:lnTo>
                  <a:pt x="6467545" y="1664046"/>
                </a:lnTo>
                <a:cubicBezTo>
                  <a:pt x="6469635" y="1664026"/>
                  <a:pt x="6472488" y="1664540"/>
                  <a:pt x="6476635" y="1665826"/>
                </a:cubicBezTo>
                <a:lnTo>
                  <a:pt x="6482535" y="1668074"/>
                </a:lnTo>
                <a:lnTo>
                  <a:pt x="6498791" y="1672167"/>
                </a:lnTo>
                <a:lnTo>
                  <a:pt x="6505220" y="1672092"/>
                </a:lnTo>
                <a:lnTo>
                  <a:pt x="6508969" y="1669922"/>
                </a:lnTo>
                <a:lnTo>
                  <a:pt x="6544886" y="1670695"/>
                </a:lnTo>
                <a:cubicBezTo>
                  <a:pt x="6566195" y="1684748"/>
                  <a:pt x="6578985" y="1674687"/>
                  <a:pt x="6617859" y="1679453"/>
                </a:cubicBezTo>
                <a:cubicBezTo>
                  <a:pt x="6628154" y="1690316"/>
                  <a:pt x="6642041" y="1690691"/>
                  <a:pt x="6657726" y="1687906"/>
                </a:cubicBezTo>
                <a:cubicBezTo>
                  <a:pt x="6690709" y="1699790"/>
                  <a:pt x="6728158" y="1699639"/>
                  <a:pt x="6769041" y="1707304"/>
                </a:cubicBezTo>
                <a:cubicBezTo>
                  <a:pt x="6805580" y="1727028"/>
                  <a:pt x="6838723" y="1715650"/>
                  <a:pt x="6882368" y="1723914"/>
                </a:cubicBezTo>
                <a:lnTo>
                  <a:pt x="6968822" y="1723334"/>
                </a:lnTo>
                <a:lnTo>
                  <a:pt x="6973672" y="1726298"/>
                </a:lnTo>
                <a:cubicBezTo>
                  <a:pt x="6977223" y="1728111"/>
                  <a:pt x="6979851" y="1729020"/>
                  <a:pt x="6981961" y="1729324"/>
                </a:cubicBezTo>
                <a:lnTo>
                  <a:pt x="6982342" y="1729201"/>
                </a:lnTo>
                <a:lnTo>
                  <a:pt x="6989757" y="1732420"/>
                </a:lnTo>
                <a:cubicBezTo>
                  <a:pt x="7001869" y="1738303"/>
                  <a:pt x="7013262" y="1744453"/>
                  <a:pt x="7023794" y="1750660"/>
                </a:cubicBezTo>
                <a:cubicBezTo>
                  <a:pt x="7043973" y="1743394"/>
                  <a:pt x="7076983" y="1772878"/>
                  <a:pt x="7090828" y="1750287"/>
                </a:cubicBezTo>
                <a:cubicBezTo>
                  <a:pt x="7105590" y="1758041"/>
                  <a:pt x="7107688" y="1770308"/>
                  <a:pt x="7114479" y="1754649"/>
                </a:cubicBezTo>
                <a:cubicBezTo>
                  <a:pt x="7126350" y="1758420"/>
                  <a:pt x="7153167" y="1769741"/>
                  <a:pt x="7162053" y="1772908"/>
                </a:cubicBezTo>
                <a:lnTo>
                  <a:pt x="7167808" y="1773656"/>
                </a:lnTo>
                <a:lnTo>
                  <a:pt x="7187185" y="1787148"/>
                </a:lnTo>
                <a:lnTo>
                  <a:pt x="7216505" y="1804489"/>
                </a:lnTo>
                <a:lnTo>
                  <a:pt x="7219246" y="1804514"/>
                </a:lnTo>
                <a:lnTo>
                  <a:pt x="7230639" y="1813879"/>
                </a:lnTo>
                <a:cubicBezTo>
                  <a:pt x="7233815" y="1817438"/>
                  <a:pt x="7236006" y="1821285"/>
                  <a:pt x="7236776" y="1825514"/>
                </a:cubicBezTo>
                <a:cubicBezTo>
                  <a:pt x="7301762" y="1828337"/>
                  <a:pt x="7336564" y="1860417"/>
                  <a:pt x="7394082" y="1877925"/>
                </a:cubicBezTo>
                <a:cubicBezTo>
                  <a:pt x="7452342" y="1904287"/>
                  <a:pt x="7466551" y="1917411"/>
                  <a:pt x="7505820" y="1933859"/>
                </a:cubicBezTo>
                <a:cubicBezTo>
                  <a:pt x="7522528" y="1943253"/>
                  <a:pt x="7574803" y="2016599"/>
                  <a:pt x="7572147" y="2003817"/>
                </a:cubicBezTo>
                <a:cubicBezTo>
                  <a:pt x="7612486" y="2043915"/>
                  <a:pt x="7771831" y="2029022"/>
                  <a:pt x="7828975" y="2061508"/>
                </a:cubicBezTo>
                <a:lnTo>
                  <a:pt x="7886804" y="2075509"/>
                </a:lnTo>
                <a:cubicBezTo>
                  <a:pt x="7859463" y="2091010"/>
                  <a:pt x="7941076" y="2081130"/>
                  <a:pt x="7923558" y="2103529"/>
                </a:cubicBezTo>
                <a:lnTo>
                  <a:pt x="7947954" y="2104996"/>
                </a:lnTo>
                <a:lnTo>
                  <a:pt x="7952318" y="2105077"/>
                </a:lnTo>
                <a:lnTo>
                  <a:pt x="7966398" y="2109147"/>
                </a:lnTo>
                <a:lnTo>
                  <a:pt x="7974591" y="2105612"/>
                </a:lnTo>
                <a:lnTo>
                  <a:pt x="7998806" y="2108382"/>
                </a:lnTo>
                <a:cubicBezTo>
                  <a:pt x="8007224" y="2110145"/>
                  <a:pt x="8015519" y="2112885"/>
                  <a:pt x="8023544" y="2117183"/>
                </a:cubicBezTo>
                <a:cubicBezTo>
                  <a:pt x="8042536" y="2139405"/>
                  <a:pt x="8113922" y="2135674"/>
                  <a:pt x="8136247" y="2164190"/>
                </a:cubicBezTo>
                <a:cubicBezTo>
                  <a:pt x="8146485" y="2173150"/>
                  <a:pt x="8190564" y="2191557"/>
                  <a:pt x="8206445" y="2189356"/>
                </a:cubicBezTo>
                <a:cubicBezTo>
                  <a:pt x="8217189" y="2192022"/>
                  <a:pt x="8225092" y="2198625"/>
                  <a:pt x="8237464" y="2194272"/>
                </a:cubicBezTo>
                <a:cubicBezTo>
                  <a:pt x="8254235" y="2189840"/>
                  <a:pt x="8270768" y="2214957"/>
                  <a:pt x="8277853" y="2204259"/>
                </a:cubicBezTo>
                <a:cubicBezTo>
                  <a:pt x="8289971" y="2221808"/>
                  <a:pt x="8328475" y="2213978"/>
                  <a:pt x="8352501" y="2218290"/>
                </a:cubicBezTo>
                <a:cubicBezTo>
                  <a:pt x="8359916" y="2233716"/>
                  <a:pt x="8403014" y="2227555"/>
                  <a:pt x="8446938" y="2243393"/>
                </a:cubicBezTo>
                <a:cubicBezTo>
                  <a:pt x="8454511" y="2260801"/>
                  <a:pt x="8476684" y="2253935"/>
                  <a:pt x="8497138" y="2281506"/>
                </a:cubicBezTo>
                <a:cubicBezTo>
                  <a:pt x="8499906" y="2280770"/>
                  <a:pt x="8502925" y="2280276"/>
                  <a:pt x="8506096" y="2280042"/>
                </a:cubicBezTo>
                <a:cubicBezTo>
                  <a:pt x="8524529" y="2278674"/>
                  <a:pt x="8544098" y="2286123"/>
                  <a:pt x="8549806" y="2296675"/>
                </a:cubicBezTo>
                <a:cubicBezTo>
                  <a:pt x="8586026" y="2337107"/>
                  <a:pt x="8636988" y="2356250"/>
                  <a:pt x="8680256" y="2378758"/>
                </a:cubicBezTo>
                <a:cubicBezTo>
                  <a:pt x="8731302" y="2402123"/>
                  <a:pt x="8717522" y="2366494"/>
                  <a:pt x="8766301" y="2410605"/>
                </a:cubicBezTo>
                <a:cubicBezTo>
                  <a:pt x="8780965" y="2405907"/>
                  <a:pt x="8789790" y="2408871"/>
                  <a:pt x="8800492" y="2418067"/>
                </a:cubicBezTo>
                <a:cubicBezTo>
                  <a:pt x="8825856" y="2428860"/>
                  <a:pt x="8842594" y="2409144"/>
                  <a:pt x="8857555" y="2430810"/>
                </a:cubicBezTo>
                <a:cubicBezTo>
                  <a:pt x="8882799" y="2437942"/>
                  <a:pt x="8927730" y="2453942"/>
                  <a:pt x="8951967" y="2460856"/>
                </a:cubicBezTo>
                <a:cubicBezTo>
                  <a:pt x="8978331" y="2469875"/>
                  <a:pt x="8959838" y="2488515"/>
                  <a:pt x="9002970" y="2472291"/>
                </a:cubicBezTo>
                <a:cubicBezTo>
                  <a:pt x="9023997" y="2488383"/>
                  <a:pt x="9039735" y="2479669"/>
                  <a:pt x="9081613" y="2488296"/>
                </a:cubicBezTo>
                <a:lnTo>
                  <a:pt x="9091561" y="2494386"/>
                </a:lnTo>
                <a:lnTo>
                  <a:pt x="9140625" y="2486779"/>
                </a:lnTo>
                <a:cubicBezTo>
                  <a:pt x="9207053" y="2531245"/>
                  <a:pt x="9151264" y="2467994"/>
                  <a:pt x="9271105" y="2511730"/>
                </a:cubicBezTo>
                <a:cubicBezTo>
                  <a:pt x="9275764" y="2517275"/>
                  <a:pt x="9293352" y="2518083"/>
                  <a:pt x="9295023" y="2512830"/>
                </a:cubicBezTo>
                <a:cubicBezTo>
                  <a:pt x="9301933" y="2516606"/>
                  <a:pt x="9314623" y="2531276"/>
                  <a:pt x="9321673" y="2524119"/>
                </a:cubicBezTo>
                <a:cubicBezTo>
                  <a:pt x="9341881" y="2529408"/>
                  <a:pt x="9361130" y="2536033"/>
                  <a:pt x="9378975" y="2543803"/>
                </a:cubicBezTo>
                <a:lnTo>
                  <a:pt x="9414193" y="2562927"/>
                </a:lnTo>
                <a:lnTo>
                  <a:pt x="9426009" y="2558847"/>
                </a:lnTo>
                <a:cubicBezTo>
                  <a:pt x="9433598" y="2557225"/>
                  <a:pt x="9441714" y="2557145"/>
                  <a:pt x="9450634" y="2560685"/>
                </a:cubicBezTo>
                <a:cubicBezTo>
                  <a:pt x="9496298" y="2596479"/>
                  <a:pt x="9461586" y="2547391"/>
                  <a:pt x="9549097" y="2585168"/>
                </a:cubicBezTo>
                <a:cubicBezTo>
                  <a:pt x="9551956" y="2589460"/>
                  <a:pt x="9565592" y="2590888"/>
                  <a:pt x="9567633" y="2587105"/>
                </a:cubicBezTo>
                <a:cubicBezTo>
                  <a:pt x="9572507" y="2590206"/>
                  <a:pt x="9580361" y="2601581"/>
                  <a:pt x="9586878" y="2596659"/>
                </a:cubicBezTo>
                <a:lnTo>
                  <a:pt x="9589974" y="2598235"/>
                </a:lnTo>
                <a:lnTo>
                  <a:pt x="9590570" y="2598249"/>
                </a:lnTo>
                <a:lnTo>
                  <a:pt x="9591896" y="2599214"/>
                </a:lnTo>
                <a:lnTo>
                  <a:pt x="9604535" y="2605654"/>
                </a:lnTo>
                <a:lnTo>
                  <a:pt x="9610554" y="2606189"/>
                </a:lnTo>
                <a:cubicBezTo>
                  <a:pt x="9641361" y="2613359"/>
                  <a:pt x="9668752" y="2624572"/>
                  <a:pt x="9690072" y="2638745"/>
                </a:cubicBezTo>
                <a:cubicBezTo>
                  <a:pt x="9723195" y="2641319"/>
                  <a:pt x="9726446" y="2647335"/>
                  <a:pt x="9726964" y="2653728"/>
                </a:cubicBezTo>
                <a:cubicBezTo>
                  <a:pt x="9734958" y="2656403"/>
                  <a:pt x="9731670" y="2653170"/>
                  <a:pt x="9738036" y="2654794"/>
                </a:cubicBezTo>
                <a:cubicBezTo>
                  <a:pt x="9745908" y="2657757"/>
                  <a:pt x="9765000" y="2668100"/>
                  <a:pt x="9774202" y="2671509"/>
                </a:cubicBezTo>
                <a:lnTo>
                  <a:pt x="9793246" y="2675245"/>
                </a:lnTo>
                <a:cubicBezTo>
                  <a:pt x="9812596" y="2680039"/>
                  <a:pt x="9869995" y="2696274"/>
                  <a:pt x="9890301" y="2700274"/>
                </a:cubicBezTo>
                <a:cubicBezTo>
                  <a:pt x="9900631" y="2696314"/>
                  <a:pt x="9908572" y="2696560"/>
                  <a:pt x="9915070" y="2699250"/>
                </a:cubicBezTo>
                <a:lnTo>
                  <a:pt x="9976517" y="2732899"/>
                </a:lnTo>
                <a:cubicBezTo>
                  <a:pt x="9981869" y="2727000"/>
                  <a:pt x="9984699" y="2731165"/>
                  <a:pt x="9990168" y="2737877"/>
                </a:cubicBezTo>
                <a:lnTo>
                  <a:pt x="9995041" y="2741223"/>
                </a:lnTo>
                <a:lnTo>
                  <a:pt x="10012636" y="2729876"/>
                </a:lnTo>
                <a:lnTo>
                  <a:pt x="10044280" y="2726966"/>
                </a:lnTo>
                <a:lnTo>
                  <a:pt x="10057934" y="2735671"/>
                </a:lnTo>
                <a:cubicBezTo>
                  <a:pt x="10075281" y="2744341"/>
                  <a:pt x="10128594" y="2769607"/>
                  <a:pt x="10148373" y="2778987"/>
                </a:cubicBezTo>
                <a:lnTo>
                  <a:pt x="10176601" y="2791940"/>
                </a:lnTo>
                <a:cubicBezTo>
                  <a:pt x="10185319" y="2817937"/>
                  <a:pt x="10238746" y="2788423"/>
                  <a:pt x="10235082" y="2816761"/>
                </a:cubicBezTo>
                <a:cubicBezTo>
                  <a:pt x="10261478" y="2797979"/>
                  <a:pt x="10382486" y="2835579"/>
                  <a:pt x="10421684" y="2833871"/>
                </a:cubicBezTo>
                <a:cubicBezTo>
                  <a:pt x="10427369" y="2846480"/>
                  <a:pt x="10490893" y="2829473"/>
                  <a:pt x="10507376" y="2822262"/>
                </a:cubicBezTo>
                <a:cubicBezTo>
                  <a:pt x="10633551" y="2812985"/>
                  <a:pt x="10703974" y="2842678"/>
                  <a:pt x="10738376" y="2833353"/>
                </a:cubicBezTo>
                <a:cubicBezTo>
                  <a:pt x="10827719" y="2830304"/>
                  <a:pt x="10976757" y="2802522"/>
                  <a:pt x="11043443" y="2803954"/>
                </a:cubicBezTo>
                <a:cubicBezTo>
                  <a:pt x="11049567" y="2823106"/>
                  <a:pt x="11121061" y="2794142"/>
                  <a:pt x="11115269" y="2823367"/>
                </a:cubicBezTo>
                <a:cubicBezTo>
                  <a:pt x="11122168" y="2835110"/>
                  <a:pt x="11139334" y="2833959"/>
                  <a:pt x="11147582" y="2822547"/>
                </a:cubicBezTo>
                <a:cubicBezTo>
                  <a:pt x="11168093" y="2823815"/>
                  <a:pt x="11180424" y="2837446"/>
                  <a:pt x="11201205" y="2818210"/>
                </a:cubicBezTo>
                <a:cubicBezTo>
                  <a:pt x="11229430" y="2819282"/>
                  <a:pt x="11368539" y="2855696"/>
                  <a:pt x="11391726" y="2826386"/>
                </a:cubicBezTo>
                <a:cubicBezTo>
                  <a:pt x="11480791" y="2839198"/>
                  <a:pt x="11451058" y="2820936"/>
                  <a:pt x="11507640" y="2824866"/>
                </a:cubicBezTo>
                <a:cubicBezTo>
                  <a:pt x="11607733" y="2861658"/>
                  <a:pt x="11671908" y="2815146"/>
                  <a:pt x="11718056" y="2821969"/>
                </a:cubicBezTo>
                <a:cubicBezTo>
                  <a:pt x="11816707" y="2792061"/>
                  <a:pt x="11860087" y="2819031"/>
                  <a:pt x="11937926" y="2817058"/>
                </a:cubicBezTo>
                <a:cubicBezTo>
                  <a:pt x="11973607" y="2824139"/>
                  <a:pt x="11989529" y="2794506"/>
                  <a:pt x="12035355" y="2813340"/>
                </a:cubicBezTo>
                <a:cubicBezTo>
                  <a:pt x="12062147" y="2782988"/>
                  <a:pt x="12154841" y="2795794"/>
                  <a:pt x="12179047" y="2788508"/>
                </a:cubicBezTo>
                <a:lnTo>
                  <a:pt x="12192000" y="2788486"/>
                </a:lnTo>
                <a:lnTo>
                  <a:pt x="12192000" y="3378280"/>
                </a:lnTo>
                <a:lnTo>
                  <a:pt x="0" y="33782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385153-7F4E-4683-93CE-3938B9D085CC}"/>
              </a:ext>
            </a:extLst>
          </p:cNvPr>
          <p:cNvSpPr>
            <a:spLocks noGrp="1"/>
          </p:cNvSpPr>
          <p:nvPr>
            <p:ph type="title"/>
          </p:nvPr>
        </p:nvSpPr>
        <p:spPr>
          <a:xfrm>
            <a:off x="2402114" y="2039254"/>
            <a:ext cx="7387772" cy="2206171"/>
          </a:xfrm>
        </p:spPr>
        <p:txBody>
          <a:bodyPr vert="horz" lIns="91440" tIns="45720" rIns="91440" bIns="45720" rtlCol="0" anchor="ctr">
            <a:normAutofit/>
          </a:bodyPr>
          <a:lstStyle/>
          <a:p>
            <a:pPr algn="ctr"/>
            <a:r>
              <a:rPr lang="en-US" b="1" kern="1200" dirty="0">
                <a:solidFill>
                  <a:schemeClr val="tx1">
                    <a:lumMod val="85000"/>
                    <a:lumOff val="15000"/>
                  </a:schemeClr>
                </a:solidFill>
                <a:latin typeface="Cambria" panose="02040503050406030204" pitchFamily="18" charset="0"/>
                <a:ea typeface="Cambria" panose="02040503050406030204" pitchFamily="18" charset="0"/>
              </a:rPr>
              <a:t>Thank you!</a:t>
            </a:r>
          </a:p>
        </p:txBody>
      </p:sp>
      <p:sp>
        <p:nvSpPr>
          <p:cNvPr id="11" name="Freeform: Shape 10">
            <a:extLst>
              <a:ext uri="{FF2B5EF4-FFF2-40B4-BE49-F238E27FC236}">
                <a16:creationId xmlns:a16="http://schemas.microsoft.com/office/drawing/2014/main" id="{AEFD2FD1-B3A5-4E1D-BCC8-7684A5440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90051" y="0"/>
            <a:ext cx="7301949" cy="91834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410677 w 9517857"/>
              <a:gd name="connsiteY93" fmla="*/ 172167 h 918356"/>
              <a:gd name="connsiteX94" fmla="*/ 8617841 w 9517857"/>
              <a:gd name="connsiteY94" fmla="*/ 155167 h 918356"/>
              <a:gd name="connsiteX95" fmla="*/ 8715976 w 9517857"/>
              <a:gd name="connsiteY95" fmla="*/ 178374 h 918356"/>
              <a:gd name="connsiteX96" fmla="*/ 8778827 w 9517857"/>
              <a:gd name="connsiteY96" fmla="*/ 172936 h 918356"/>
              <a:gd name="connsiteX97" fmla="*/ 8840778 w 9517857"/>
              <a:gd name="connsiteY97" fmla="*/ 143149 h 918356"/>
              <a:gd name="connsiteX98" fmla="*/ 9010380 w 9517857"/>
              <a:gd name="connsiteY98" fmla="*/ 91891 h 918356"/>
              <a:gd name="connsiteX99" fmla="*/ 9110856 w 9517857"/>
              <a:gd name="connsiteY99" fmla="*/ 70997 h 918356"/>
              <a:gd name="connsiteX100" fmla="*/ 9268817 w 9517857"/>
              <a:gd name="connsiteY100" fmla="*/ 53082 h 918356"/>
              <a:gd name="connsiteX101" fmla="*/ 9316667 w 9517857"/>
              <a:gd name="connsiteY101" fmla="*/ 45047 h 918356"/>
              <a:gd name="connsiteX102" fmla="*/ 9428209 w 9517857"/>
              <a:gd name="connsiteY102" fmla="*/ 29923 h 918356"/>
              <a:gd name="connsiteX103" fmla="*/ 9517856 w 9517857"/>
              <a:gd name="connsiteY103"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19 h 918356"/>
              <a:gd name="connsiteX1" fmla="*/ 4689051 w 9517857"/>
              <a:gd name="connsiteY1" fmla="*/ 250968 h 918356"/>
              <a:gd name="connsiteX2" fmla="*/ 4687244 w 9517857"/>
              <a:gd name="connsiteY2" fmla="*/ 251298 h 918356"/>
              <a:gd name="connsiteX3" fmla="*/ 4686423 w 9517857"/>
              <a:gd name="connsiteY3" fmla="*/ 247919 h 918356"/>
              <a:gd name="connsiteX4" fmla="*/ 4685225 w 9517857"/>
              <a:gd name="connsiteY4" fmla="*/ 246530 h 918356"/>
              <a:gd name="connsiteX5" fmla="*/ 4686133 w 9517857"/>
              <a:gd name="connsiteY5" fmla="*/ 246727 h 918356"/>
              <a:gd name="connsiteX6" fmla="*/ 4686423 w 9517857"/>
              <a:gd name="connsiteY6" fmla="*/ 247919 h 918356"/>
              <a:gd name="connsiteX7" fmla="*/ 4685225 w 9517857"/>
              <a:gd name="connsiteY7" fmla="*/ 246530 h 918356"/>
              <a:gd name="connsiteX8" fmla="*/ 9517856 w 9517857"/>
              <a:gd name="connsiteY8" fmla="*/ 0 h 918356"/>
              <a:gd name="connsiteX9" fmla="*/ 9517857 w 9517857"/>
              <a:gd name="connsiteY9" fmla="*/ 12 h 918356"/>
              <a:gd name="connsiteX10" fmla="*/ 9517857 w 9517857"/>
              <a:gd name="connsiteY10" fmla="*/ 918356 h 918356"/>
              <a:gd name="connsiteX11" fmla="*/ 14604 w 9517857"/>
              <a:gd name="connsiteY11" fmla="*/ 918356 h 918356"/>
              <a:gd name="connsiteX12" fmla="*/ 12841 w 9517857"/>
              <a:gd name="connsiteY12" fmla="*/ 917763 h 918356"/>
              <a:gd name="connsiteX13" fmla="*/ 93 w 9517857"/>
              <a:gd name="connsiteY13" fmla="*/ 912471 h 918356"/>
              <a:gd name="connsiteX14" fmla="*/ 58674 w 9517857"/>
              <a:gd name="connsiteY14" fmla="*/ 890322 h 918356"/>
              <a:gd name="connsiteX15" fmla="*/ 275005 w 9517857"/>
              <a:gd name="connsiteY15" fmla="*/ 807229 h 918356"/>
              <a:gd name="connsiteX16" fmla="*/ 587824 w 9517857"/>
              <a:gd name="connsiteY16" fmla="*/ 798195 h 918356"/>
              <a:gd name="connsiteX17" fmla="*/ 651826 w 9517857"/>
              <a:gd name="connsiteY17" fmla="*/ 738338 h 918356"/>
              <a:gd name="connsiteX18" fmla="*/ 727985 w 9517857"/>
              <a:gd name="connsiteY18" fmla="*/ 719826 h 918356"/>
              <a:gd name="connsiteX19" fmla="*/ 778982 w 9517857"/>
              <a:gd name="connsiteY19" fmla="*/ 710142 h 918356"/>
              <a:gd name="connsiteX20" fmla="*/ 849944 w 9517857"/>
              <a:gd name="connsiteY20" fmla="*/ 717987 h 918356"/>
              <a:gd name="connsiteX21" fmla="*/ 921659 w 9517857"/>
              <a:gd name="connsiteY21" fmla="*/ 712695 h 918356"/>
              <a:gd name="connsiteX22" fmla="*/ 930946 w 9517857"/>
              <a:gd name="connsiteY22" fmla="*/ 734046 h 918356"/>
              <a:gd name="connsiteX23" fmla="*/ 986250 w 9517857"/>
              <a:gd name="connsiteY23" fmla="*/ 713530 h 918356"/>
              <a:gd name="connsiteX24" fmla="*/ 1013752 w 9517857"/>
              <a:gd name="connsiteY24" fmla="*/ 713361 h 918356"/>
              <a:gd name="connsiteX25" fmla="*/ 1023734 w 9517857"/>
              <a:gd name="connsiteY25" fmla="*/ 718571 h 918356"/>
              <a:gd name="connsiteX26" fmla="*/ 1063207 w 9517857"/>
              <a:gd name="connsiteY26" fmla="*/ 715651 h 918356"/>
              <a:gd name="connsiteX27" fmla="*/ 1081980 w 9517857"/>
              <a:gd name="connsiteY27" fmla="*/ 738455 h 918356"/>
              <a:gd name="connsiteX28" fmla="*/ 1218120 w 9517857"/>
              <a:gd name="connsiteY28" fmla="*/ 713280 h 918356"/>
              <a:gd name="connsiteX29" fmla="*/ 1397459 w 9517857"/>
              <a:gd name="connsiteY29" fmla="*/ 691190 h 918356"/>
              <a:gd name="connsiteX30" fmla="*/ 1580688 w 9517857"/>
              <a:gd name="connsiteY30" fmla="*/ 693697 h 918356"/>
              <a:gd name="connsiteX31" fmla="*/ 1772334 w 9517857"/>
              <a:gd name="connsiteY31" fmla="*/ 710640 h 918356"/>
              <a:gd name="connsiteX32" fmla="*/ 2002561 w 9517857"/>
              <a:gd name="connsiteY32" fmla="*/ 659917 h 918356"/>
              <a:gd name="connsiteX33" fmla="*/ 2135144 w 9517857"/>
              <a:gd name="connsiteY33" fmla="*/ 636501 h 918356"/>
              <a:gd name="connsiteX34" fmla="*/ 2440292 w 9517857"/>
              <a:gd name="connsiteY34" fmla="*/ 593862 h 918356"/>
              <a:gd name="connsiteX35" fmla="*/ 2547829 w 9517857"/>
              <a:gd name="connsiteY35" fmla="*/ 566150 h 918356"/>
              <a:gd name="connsiteX36" fmla="*/ 2658055 w 9517857"/>
              <a:gd name="connsiteY36" fmla="*/ 578727 h 918356"/>
              <a:gd name="connsiteX37" fmla="*/ 2693698 w 9517857"/>
              <a:gd name="connsiteY37" fmla="*/ 560029 h 918356"/>
              <a:gd name="connsiteX38" fmla="*/ 2699673 w 9517857"/>
              <a:gd name="connsiteY38" fmla="*/ 556400 h 918356"/>
              <a:gd name="connsiteX39" fmla="*/ 2727306 w 9517857"/>
              <a:gd name="connsiteY39" fmla="*/ 550698 h 918356"/>
              <a:gd name="connsiteX40" fmla="*/ 2730451 w 9517857"/>
              <a:gd name="connsiteY40" fmla="*/ 538058 h 918356"/>
              <a:gd name="connsiteX41" fmla="*/ 2768713 w 9517857"/>
              <a:gd name="connsiteY41" fmla="*/ 521575 h 918356"/>
              <a:gd name="connsiteX42" fmla="*/ 2820868 w 9517857"/>
              <a:gd name="connsiteY42" fmla="*/ 514160 h 918356"/>
              <a:gd name="connsiteX43" fmla="*/ 3073635 w 9517857"/>
              <a:gd name="connsiteY43" fmla="*/ 491294 h 918356"/>
              <a:gd name="connsiteX44" fmla="*/ 3222071 w 9517857"/>
              <a:gd name="connsiteY44" fmla="*/ 470559 h 918356"/>
              <a:gd name="connsiteX45" fmla="*/ 3274069 w 9517857"/>
              <a:gd name="connsiteY45" fmla="*/ 451605 h 918356"/>
              <a:gd name="connsiteX46" fmla="*/ 3349632 w 9517857"/>
              <a:gd name="connsiteY46" fmla="*/ 432583 h 918356"/>
              <a:gd name="connsiteX47" fmla="*/ 3479593 w 9517857"/>
              <a:gd name="connsiteY47" fmla="*/ 390437 h 918356"/>
              <a:gd name="connsiteX48" fmla="*/ 3660110 w 9517857"/>
              <a:gd name="connsiteY48" fmla="*/ 348726 h 918356"/>
              <a:gd name="connsiteX49" fmla="*/ 3750023 w 9517857"/>
              <a:gd name="connsiteY49" fmla="*/ 370678 h 918356"/>
              <a:gd name="connsiteX50" fmla="*/ 3844133 w 9517857"/>
              <a:gd name="connsiteY50" fmla="*/ 360648 h 918356"/>
              <a:gd name="connsiteX51" fmla="*/ 3913545 w 9517857"/>
              <a:gd name="connsiteY51" fmla="*/ 344235 h 918356"/>
              <a:gd name="connsiteX52" fmla="*/ 4266740 w 9517857"/>
              <a:gd name="connsiteY52" fmla="*/ 361454 h 918356"/>
              <a:gd name="connsiteX53" fmla="*/ 4430770 w 9517857"/>
              <a:gd name="connsiteY53" fmla="*/ 342643 h 918356"/>
              <a:gd name="connsiteX54" fmla="*/ 4512664 w 9517857"/>
              <a:gd name="connsiteY54" fmla="*/ 319948 h 918356"/>
              <a:gd name="connsiteX55" fmla="*/ 4616423 w 9517857"/>
              <a:gd name="connsiteY55" fmla="*/ 290914 h 918356"/>
              <a:gd name="connsiteX56" fmla="*/ 4691675 w 9517857"/>
              <a:gd name="connsiteY56" fmla="*/ 254011 h 918356"/>
              <a:gd name="connsiteX57" fmla="*/ 4689051 w 9517857"/>
              <a:gd name="connsiteY57" fmla="*/ 250968 h 918356"/>
              <a:gd name="connsiteX58" fmla="*/ 4719994 w 9517857"/>
              <a:gd name="connsiteY58" fmla="*/ 245307 h 918356"/>
              <a:gd name="connsiteX59" fmla="*/ 4752894 w 9517857"/>
              <a:gd name="connsiteY59" fmla="*/ 239875 h 918356"/>
              <a:gd name="connsiteX60" fmla="*/ 4769329 w 9517857"/>
              <a:gd name="connsiteY60" fmla="*/ 233585 h 918356"/>
              <a:gd name="connsiteX61" fmla="*/ 4775634 w 9517857"/>
              <a:gd name="connsiteY61" fmla="*/ 234063 h 918356"/>
              <a:gd name="connsiteX62" fmla="*/ 4790452 w 9517857"/>
              <a:gd name="connsiteY62" fmla="*/ 233572 h 918356"/>
              <a:gd name="connsiteX63" fmla="*/ 4789062 w 9517857"/>
              <a:gd name="connsiteY63" fmla="*/ 241924 h 918356"/>
              <a:gd name="connsiteX64" fmla="*/ 4827826 w 9517857"/>
              <a:gd name="connsiteY64" fmla="*/ 246977 h 918356"/>
              <a:gd name="connsiteX65" fmla="*/ 4892569 w 9517857"/>
              <a:gd name="connsiteY65" fmla="*/ 249933 h 918356"/>
              <a:gd name="connsiteX66" fmla="*/ 4896611 w 9517857"/>
              <a:gd name="connsiteY66" fmla="*/ 240448 h 918356"/>
              <a:gd name="connsiteX67" fmla="*/ 4917286 w 9517857"/>
              <a:gd name="connsiteY67" fmla="*/ 243659 h 918356"/>
              <a:gd name="connsiteX68" fmla="*/ 4981173 w 9517857"/>
              <a:gd name="connsiteY68" fmla="*/ 247103 h 918356"/>
              <a:gd name="connsiteX69" fmla="*/ 5060397 w 9517857"/>
              <a:gd name="connsiteY69" fmla="*/ 263688 h 918356"/>
              <a:gd name="connsiteX70" fmla="*/ 5252996 w 9517857"/>
              <a:gd name="connsiteY70" fmla="*/ 270655 h 918356"/>
              <a:gd name="connsiteX71" fmla="*/ 5358056 w 9517857"/>
              <a:gd name="connsiteY71" fmla="*/ 247248 h 918356"/>
              <a:gd name="connsiteX72" fmla="*/ 5426496 w 9517857"/>
              <a:gd name="connsiteY72" fmla="*/ 235142 h 918356"/>
              <a:gd name="connsiteX73" fmla="*/ 5497161 w 9517857"/>
              <a:gd name="connsiteY73" fmla="*/ 228808 h 918356"/>
              <a:gd name="connsiteX74" fmla="*/ 5826043 w 9517857"/>
              <a:gd name="connsiteY74" fmla="*/ 148073 h 918356"/>
              <a:gd name="connsiteX75" fmla="*/ 6013415 w 9517857"/>
              <a:gd name="connsiteY75" fmla="*/ 137316 h 918356"/>
              <a:gd name="connsiteX76" fmla="*/ 6080994 w 9517857"/>
              <a:gd name="connsiteY76" fmla="*/ 142938 h 918356"/>
              <a:gd name="connsiteX77" fmla="*/ 6194152 w 9517857"/>
              <a:gd name="connsiteY77" fmla="*/ 151772 h 918356"/>
              <a:gd name="connsiteX78" fmla="*/ 6281379 w 9517857"/>
              <a:gd name="connsiteY78" fmla="*/ 181626 h 918356"/>
              <a:gd name="connsiteX79" fmla="*/ 6374947 w 9517857"/>
              <a:gd name="connsiteY79" fmla="*/ 179799 h 918356"/>
              <a:gd name="connsiteX80" fmla="*/ 6448518 w 9517857"/>
              <a:gd name="connsiteY80" fmla="*/ 164378 h 918356"/>
              <a:gd name="connsiteX81" fmla="*/ 6544700 w 9517857"/>
              <a:gd name="connsiteY81" fmla="*/ 167161 h 918356"/>
              <a:gd name="connsiteX82" fmla="*/ 6648353 w 9517857"/>
              <a:gd name="connsiteY82" fmla="*/ 172250 h 918356"/>
              <a:gd name="connsiteX83" fmla="*/ 6736227 w 9517857"/>
              <a:gd name="connsiteY83" fmla="*/ 173216 h 918356"/>
              <a:gd name="connsiteX84" fmla="*/ 6977218 w 9517857"/>
              <a:gd name="connsiteY84" fmla="*/ 184289 h 918356"/>
              <a:gd name="connsiteX85" fmla="*/ 7065221 w 9517857"/>
              <a:gd name="connsiteY85" fmla="*/ 227531 h 918356"/>
              <a:gd name="connsiteX86" fmla="*/ 7565449 w 9517857"/>
              <a:gd name="connsiteY86" fmla="*/ 258950 h 918356"/>
              <a:gd name="connsiteX87" fmla="*/ 7599285 w 9517857"/>
              <a:gd name="connsiteY87" fmla="*/ 266021 h 918356"/>
              <a:gd name="connsiteX88" fmla="*/ 7644411 w 9517857"/>
              <a:gd name="connsiteY88" fmla="*/ 258986 h 918356"/>
              <a:gd name="connsiteX89" fmla="*/ 7825110 w 9517857"/>
              <a:gd name="connsiteY89" fmla="*/ 229109 h 918356"/>
              <a:gd name="connsiteX90" fmla="*/ 7965804 w 9517857"/>
              <a:gd name="connsiteY90" fmla="*/ 190545 h 918356"/>
              <a:gd name="connsiteX91" fmla="*/ 8147401 w 9517857"/>
              <a:gd name="connsiteY91" fmla="*/ 205617 h 918356"/>
              <a:gd name="connsiteX92" fmla="*/ 8256033 w 9517857"/>
              <a:gd name="connsiteY92" fmla="*/ 193713 h 918356"/>
              <a:gd name="connsiteX93" fmla="*/ 8551625 w 9517857"/>
              <a:gd name="connsiteY93" fmla="*/ 16151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 name="connsiteX102" fmla="*/ 9517856 w 9517857"/>
              <a:gd name="connsiteY102" fmla="*/ 0 h 918356"/>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4981173 w 9517857"/>
              <a:gd name="connsiteY68" fmla="*/ 247091 h 918344"/>
              <a:gd name="connsiteX69" fmla="*/ 5060397 w 9517857"/>
              <a:gd name="connsiteY69" fmla="*/ 263676 h 918344"/>
              <a:gd name="connsiteX70" fmla="*/ 5252996 w 9517857"/>
              <a:gd name="connsiteY70" fmla="*/ 270643 h 918344"/>
              <a:gd name="connsiteX71" fmla="*/ 5358056 w 9517857"/>
              <a:gd name="connsiteY71" fmla="*/ 247236 h 918344"/>
              <a:gd name="connsiteX72" fmla="*/ 5426496 w 9517857"/>
              <a:gd name="connsiteY72" fmla="*/ 235130 h 918344"/>
              <a:gd name="connsiteX73" fmla="*/ 5497161 w 9517857"/>
              <a:gd name="connsiteY73" fmla="*/ 228796 h 918344"/>
              <a:gd name="connsiteX74" fmla="*/ 5826043 w 9517857"/>
              <a:gd name="connsiteY74" fmla="*/ 148061 h 918344"/>
              <a:gd name="connsiteX75" fmla="*/ 6013415 w 9517857"/>
              <a:gd name="connsiteY75" fmla="*/ 137304 h 918344"/>
              <a:gd name="connsiteX76" fmla="*/ 6080994 w 9517857"/>
              <a:gd name="connsiteY76" fmla="*/ 142926 h 918344"/>
              <a:gd name="connsiteX77" fmla="*/ 6194152 w 9517857"/>
              <a:gd name="connsiteY77" fmla="*/ 151760 h 918344"/>
              <a:gd name="connsiteX78" fmla="*/ 6281379 w 9517857"/>
              <a:gd name="connsiteY78" fmla="*/ 181614 h 918344"/>
              <a:gd name="connsiteX79" fmla="*/ 6374947 w 9517857"/>
              <a:gd name="connsiteY79" fmla="*/ 179787 h 918344"/>
              <a:gd name="connsiteX80" fmla="*/ 6448518 w 9517857"/>
              <a:gd name="connsiteY80" fmla="*/ 164366 h 918344"/>
              <a:gd name="connsiteX81" fmla="*/ 6544700 w 9517857"/>
              <a:gd name="connsiteY81" fmla="*/ 167149 h 918344"/>
              <a:gd name="connsiteX82" fmla="*/ 6648353 w 9517857"/>
              <a:gd name="connsiteY82" fmla="*/ 172238 h 918344"/>
              <a:gd name="connsiteX83" fmla="*/ 6736227 w 9517857"/>
              <a:gd name="connsiteY83" fmla="*/ 173204 h 918344"/>
              <a:gd name="connsiteX84" fmla="*/ 6977218 w 9517857"/>
              <a:gd name="connsiteY84" fmla="*/ 184277 h 918344"/>
              <a:gd name="connsiteX85" fmla="*/ 7065221 w 9517857"/>
              <a:gd name="connsiteY85" fmla="*/ 227519 h 918344"/>
              <a:gd name="connsiteX86" fmla="*/ 7565449 w 9517857"/>
              <a:gd name="connsiteY86" fmla="*/ 258938 h 918344"/>
              <a:gd name="connsiteX87" fmla="*/ 7599285 w 9517857"/>
              <a:gd name="connsiteY87" fmla="*/ 266009 h 918344"/>
              <a:gd name="connsiteX88" fmla="*/ 7644411 w 9517857"/>
              <a:gd name="connsiteY88" fmla="*/ 258974 h 918344"/>
              <a:gd name="connsiteX89" fmla="*/ 7825110 w 9517857"/>
              <a:gd name="connsiteY89" fmla="*/ 229097 h 918344"/>
              <a:gd name="connsiteX90" fmla="*/ 7965804 w 9517857"/>
              <a:gd name="connsiteY90" fmla="*/ 190533 h 918344"/>
              <a:gd name="connsiteX91" fmla="*/ 8147401 w 9517857"/>
              <a:gd name="connsiteY91" fmla="*/ 205605 h 918344"/>
              <a:gd name="connsiteX92" fmla="*/ 8256033 w 9517857"/>
              <a:gd name="connsiteY92" fmla="*/ 193701 h 918344"/>
              <a:gd name="connsiteX93" fmla="*/ 8551625 w 9517857"/>
              <a:gd name="connsiteY93" fmla="*/ 161505 h 918344"/>
              <a:gd name="connsiteX94" fmla="*/ 8715976 w 9517857"/>
              <a:gd name="connsiteY94" fmla="*/ 178362 h 918344"/>
              <a:gd name="connsiteX95" fmla="*/ 8778827 w 9517857"/>
              <a:gd name="connsiteY95" fmla="*/ 172924 h 918344"/>
              <a:gd name="connsiteX96" fmla="*/ 8840778 w 9517857"/>
              <a:gd name="connsiteY96" fmla="*/ 143137 h 918344"/>
              <a:gd name="connsiteX97" fmla="*/ 9010380 w 9517857"/>
              <a:gd name="connsiteY97" fmla="*/ 91879 h 918344"/>
              <a:gd name="connsiteX98" fmla="*/ 9110856 w 9517857"/>
              <a:gd name="connsiteY98" fmla="*/ 70985 h 918344"/>
              <a:gd name="connsiteX99" fmla="*/ 9268817 w 9517857"/>
              <a:gd name="connsiteY99" fmla="*/ 53070 h 918344"/>
              <a:gd name="connsiteX100" fmla="*/ 9316667 w 9517857"/>
              <a:gd name="connsiteY100" fmla="*/ 45035 h 918344"/>
              <a:gd name="connsiteX101" fmla="*/ 9428209 w 9517857"/>
              <a:gd name="connsiteY101"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660110 w 9517857"/>
              <a:gd name="connsiteY48" fmla="*/ 348714 h 918344"/>
              <a:gd name="connsiteX49" fmla="*/ 3750023 w 9517857"/>
              <a:gd name="connsiteY49" fmla="*/ 370666 h 918344"/>
              <a:gd name="connsiteX50" fmla="*/ 3844133 w 9517857"/>
              <a:gd name="connsiteY50" fmla="*/ 360636 h 918344"/>
              <a:gd name="connsiteX51" fmla="*/ 3913545 w 9517857"/>
              <a:gd name="connsiteY51" fmla="*/ 344223 h 918344"/>
              <a:gd name="connsiteX52" fmla="*/ 4266740 w 9517857"/>
              <a:gd name="connsiteY52" fmla="*/ 361442 h 918344"/>
              <a:gd name="connsiteX53" fmla="*/ 4430770 w 9517857"/>
              <a:gd name="connsiteY53" fmla="*/ 342631 h 918344"/>
              <a:gd name="connsiteX54" fmla="*/ 4512664 w 9517857"/>
              <a:gd name="connsiteY54" fmla="*/ 319936 h 918344"/>
              <a:gd name="connsiteX55" fmla="*/ 4616423 w 9517857"/>
              <a:gd name="connsiteY55" fmla="*/ 290902 h 918344"/>
              <a:gd name="connsiteX56" fmla="*/ 4691675 w 9517857"/>
              <a:gd name="connsiteY56" fmla="*/ 253999 h 918344"/>
              <a:gd name="connsiteX57" fmla="*/ 4689051 w 9517857"/>
              <a:gd name="connsiteY57" fmla="*/ 250956 h 918344"/>
              <a:gd name="connsiteX58" fmla="*/ 4719994 w 9517857"/>
              <a:gd name="connsiteY58" fmla="*/ 245295 h 918344"/>
              <a:gd name="connsiteX59" fmla="*/ 4752894 w 9517857"/>
              <a:gd name="connsiteY59" fmla="*/ 239863 h 918344"/>
              <a:gd name="connsiteX60" fmla="*/ 4769329 w 9517857"/>
              <a:gd name="connsiteY60" fmla="*/ 233573 h 918344"/>
              <a:gd name="connsiteX61" fmla="*/ 4775634 w 9517857"/>
              <a:gd name="connsiteY61" fmla="*/ 234051 h 918344"/>
              <a:gd name="connsiteX62" fmla="*/ 4790452 w 9517857"/>
              <a:gd name="connsiteY62" fmla="*/ 233560 h 918344"/>
              <a:gd name="connsiteX63" fmla="*/ 4789062 w 9517857"/>
              <a:gd name="connsiteY63" fmla="*/ 241912 h 918344"/>
              <a:gd name="connsiteX64" fmla="*/ 4827826 w 9517857"/>
              <a:gd name="connsiteY64" fmla="*/ 246965 h 918344"/>
              <a:gd name="connsiteX65" fmla="*/ 4892569 w 9517857"/>
              <a:gd name="connsiteY65" fmla="*/ 249921 h 918344"/>
              <a:gd name="connsiteX66" fmla="*/ 4896611 w 9517857"/>
              <a:gd name="connsiteY66" fmla="*/ 240436 h 918344"/>
              <a:gd name="connsiteX67" fmla="*/ 4917286 w 9517857"/>
              <a:gd name="connsiteY67" fmla="*/ 243647 h 918344"/>
              <a:gd name="connsiteX68" fmla="*/ 5060397 w 9517857"/>
              <a:gd name="connsiteY68" fmla="*/ 263676 h 918344"/>
              <a:gd name="connsiteX69" fmla="*/ 5252996 w 9517857"/>
              <a:gd name="connsiteY69" fmla="*/ 270643 h 918344"/>
              <a:gd name="connsiteX70" fmla="*/ 5358056 w 9517857"/>
              <a:gd name="connsiteY70" fmla="*/ 247236 h 918344"/>
              <a:gd name="connsiteX71" fmla="*/ 5426496 w 9517857"/>
              <a:gd name="connsiteY71" fmla="*/ 235130 h 918344"/>
              <a:gd name="connsiteX72" fmla="*/ 5497161 w 9517857"/>
              <a:gd name="connsiteY72" fmla="*/ 228796 h 918344"/>
              <a:gd name="connsiteX73" fmla="*/ 5826043 w 9517857"/>
              <a:gd name="connsiteY73" fmla="*/ 148061 h 918344"/>
              <a:gd name="connsiteX74" fmla="*/ 6013415 w 9517857"/>
              <a:gd name="connsiteY74" fmla="*/ 137304 h 918344"/>
              <a:gd name="connsiteX75" fmla="*/ 6080994 w 9517857"/>
              <a:gd name="connsiteY75" fmla="*/ 142926 h 918344"/>
              <a:gd name="connsiteX76" fmla="*/ 6194152 w 9517857"/>
              <a:gd name="connsiteY76" fmla="*/ 151760 h 918344"/>
              <a:gd name="connsiteX77" fmla="*/ 6281379 w 9517857"/>
              <a:gd name="connsiteY77" fmla="*/ 181614 h 918344"/>
              <a:gd name="connsiteX78" fmla="*/ 6374947 w 9517857"/>
              <a:gd name="connsiteY78" fmla="*/ 179787 h 918344"/>
              <a:gd name="connsiteX79" fmla="*/ 6448518 w 9517857"/>
              <a:gd name="connsiteY79" fmla="*/ 164366 h 918344"/>
              <a:gd name="connsiteX80" fmla="*/ 6544700 w 9517857"/>
              <a:gd name="connsiteY80" fmla="*/ 167149 h 918344"/>
              <a:gd name="connsiteX81" fmla="*/ 6648353 w 9517857"/>
              <a:gd name="connsiteY81" fmla="*/ 172238 h 918344"/>
              <a:gd name="connsiteX82" fmla="*/ 6736227 w 9517857"/>
              <a:gd name="connsiteY82" fmla="*/ 173204 h 918344"/>
              <a:gd name="connsiteX83" fmla="*/ 6977218 w 9517857"/>
              <a:gd name="connsiteY83" fmla="*/ 184277 h 918344"/>
              <a:gd name="connsiteX84" fmla="*/ 7065221 w 9517857"/>
              <a:gd name="connsiteY84" fmla="*/ 227519 h 918344"/>
              <a:gd name="connsiteX85" fmla="*/ 7565449 w 9517857"/>
              <a:gd name="connsiteY85" fmla="*/ 258938 h 918344"/>
              <a:gd name="connsiteX86" fmla="*/ 7599285 w 9517857"/>
              <a:gd name="connsiteY86" fmla="*/ 266009 h 918344"/>
              <a:gd name="connsiteX87" fmla="*/ 7644411 w 9517857"/>
              <a:gd name="connsiteY87" fmla="*/ 258974 h 918344"/>
              <a:gd name="connsiteX88" fmla="*/ 7825110 w 9517857"/>
              <a:gd name="connsiteY88" fmla="*/ 229097 h 918344"/>
              <a:gd name="connsiteX89" fmla="*/ 7965804 w 9517857"/>
              <a:gd name="connsiteY89" fmla="*/ 190533 h 918344"/>
              <a:gd name="connsiteX90" fmla="*/ 8147401 w 9517857"/>
              <a:gd name="connsiteY90" fmla="*/ 205605 h 918344"/>
              <a:gd name="connsiteX91" fmla="*/ 8256033 w 9517857"/>
              <a:gd name="connsiteY91" fmla="*/ 193701 h 918344"/>
              <a:gd name="connsiteX92" fmla="*/ 8551625 w 9517857"/>
              <a:gd name="connsiteY92" fmla="*/ 161505 h 918344"/>
              <a:gd name="connsiteX93" fmla="*/ 8715976 w 9517857"/>
              <a:gd name="connsiteY93" fmla="*/ 178362 h 918344"/>
              <a:gd name="connsiteX94" fmla="*/ 8778827 w 9517857"/>
              <a:gd name="connsiteY94" fmla="*/ 172924 h 918344"/>
              <a:gd name="connsiteX95" fmla="*/ 8840778 w 9517857"/>
              <a:gd name="connsiteY95" fmla="*/ 143137 h 918344"/>
              <a:gd name="connsiteX96" fmla="*/ 9010380 w 9517857"/>
              <a:gd name="connsiteY96" fmla="*/ 91879 h 918344"/>
              <a:gd name="connsiteX97" fmla="*/ 9110856 w 9517857"/>
              <a:gd name="connsiteY97" fmla="*/ 70985 h 918344"/>
              <a:gd name="connsiteX98" fmla="*/ 9268817 w 9517857"/>
              <a:gd name="connsiteY98" fmla="*/ 53070 h 918344"/>
              <a:gd name="connsiteX99" fmla="*/ 9316667 w 9517857"/>
              <a:gd name="connsiteY99" fmla="*/ 45035 h 918344"/>
              <a:gd name="connsiteX100" fmla="*/ 9428209 w 9517857"/>
              <a:gd name="connsiteY100"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26043 w 9517857"/>
              <a:gd name="connsiteY72" fmla="*/ 148061 h 918344"/>
              <a:gd name="connsiteX73" fmla="*/ 6013415 w 9517857"/>
              <a:gd name="connsiteY73" fmla="*/ 137304 h 918344"/>
              <a:gd name="connsiteX74" fmla="*/ 6080994 w 9517857"/>
              <a:gd name="connsiteY74" fmla="*/ 142926 h 918344"/>
              <a:gd name="connsiteX75" fmla="*/ 6194152 w 9517857"/>
              <a:gd name="connsiteY75" fmla="*/ 151760 h 918344"/>
              <a:gd name="connsiteX76" fmla="*/ 6281379 w 9517857"/>
              <a:gd name="connsiteY76" fmla="*/ 181614 h 918344"/>
              <a:gd name="connsiteX77" fmla="*/ 6374947 w 9517857"/>
              <a:gd name="connsiteY77" fmla="*/ 179787 h 918344"/>
              <a:gd name="connsiteX78" fmla="*/ 6448518 w 9517857"/>
              <a:gd name="connsiteY78" fmla="*/ 164366 h 918344"/>
              <a:gd name="connsiteX79" fmla="*/ 6544700 w 9517857"/>
              <a:gd name="connsiteY79" fmla="*/ 167149 h 918344"/>
              <a:gd name="connsiteX80" fmla="*/ 6648353 w 9517857"/>
              <a:gd name="connsiteY80" fmla="*/ 172238 h 918344"/>
              <a:gd name="connsiteX81" fmla="*/ 6736227 w 9517857"/>
              <a:gd name="connsiteY81" fmla="*/ 173204 h 918344"/>
              <a:gd name="connsiteX82" fmla="*/ 6977218 w 9517857"/>
              <a:gd name="connsiteY82" fmla="*/ 184277 h 918344"/>
              <a:gd name="connsiteX83" fmla="*/ 7065221 w 9517857"/>
              <a:gd name="connsiteY83" fmla="*/ 227519 h 918344"/>
              <a:gd name="connsiteX84" fmla="*/ 7565449 w 9517857"/>
              <a:gd name="connsiteY84" fmla="*/ 258938 h 918344"/>
              <a:gd name="connsiteX85" fmla="*/ 7599285 w 9517857"/>
              <a:gd name="connsiteY85" fmla="*/ 266009 h 918344"/>
              <a:gd name="connsiteX86" fmla="*/ 7644411 w 9517857"/>
              <a:gd name="connsiteY86" fmla="*/ 258974 h 918344"/>
              <a:gd name="connsiteX87" fmla="*/ 7825110 w 9517857"/>
              <a:gd name="connsiteY87" fmla="*/ 229097 h 918344"/>
              <a:gd name="connsiteX88" fmla="*/ 7965804 w 9517857"/>
              <a:gd name="connsiteY88" fmla="*/ 190533 h 918344"/>
              <a:gd name="connsiteX89" fmla="*/ 8147401 w 9517857"/>
              <a:gd name="connsiteY89" fmla="*/ 205605 h 918344"/>
              <a:gd name="connsiteX90" fmla="*/ 8256033 w 9517857"/>
              <a:gd name="connsiteY90" fmla="*/ 193701 h 918344"/>
              <a:gd name="connsiteX91" fmla="*/ 8551625 w 9517857"/>
              <a:gd name="connsiteY91" fmla="*/ 161505 h 918344"/>
              <a:gd name="connsiteX92" fmla="*/ 8715976 w 9517857"/>
              <a:gd name="connsiteY92" fmla="*/ 178362 h 918344"/>
              <a:gd name="connsiteX93" fmla="*/ 8778827 w 9517857"/>
              <a:gd name="connsiteY93" fmla="*/ 172924 h 918344"/>
              <a:gd name="connsiteX94" fmla="*/ 8840778 w 9517857"/>
              <a:gd name="connsiteY94" fmla="*/ 143137 h 918344"/>
              <a:gd name="connsiteX95" fmla="*/ 9010380 w 9517857"/>
              <a:gd name="connsiteY95" fmla="*/ 91879 h 918344"/>
              <a:gd name="connsiteX96" fmla="*/ 9110856 w 9517857"/>
              <a:gd name="connsiteY96" fmla="*/ 70985 h 918344"/>
              <a:gd name="connsiteX97" fmla="*/ 9268817 w 9517857"/>
              <a:gd name="connsiteY97" fmla="*/ 53070 h 918344"/>
              <a:gd name="connsiteX98" fmla="*/ 9316667 w 9517857"/>
              <a:gd name="connsiteY98" fmla="*/ 45035 h 918344"/>
              <a:gd name="connsiteX99" fmla="*/ 9428209 w 9517857"/>
              <a:gd name="connsiteY99"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6013415 w 9517857"/>
              <a:gd name="connsiteY72" fmla="*/ 13730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80994 w 9517857"/>
              <a:gd name="connsiteY73" fmla="*/ 1429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599285 w 9517857"/>
              <a:gd name="connsiteY84" fmla="*/ 2660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565449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350974 w 9517857"/>
              <a:gd name="connsiteY84" fmla="*/ 38030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0292 w 9517857"/>
              <a:gd name="connsiteY34" fmla="*/ 593850 h 918344"/>
              <a:gd name="connsiteX35" fmla="*/ 2547829 w 9517857"/>
              <a:gd name="connsiteY35" fmla="*/ 566138 h 918344"/>
              <a:gd name="connsiteX36" fmla="*/ 2658055 w 9517857"/>
              <a:gd name="connsiteY36" fmla="*/ 578715 h 918344"/>
              <a:gd name="connsiteX37" fmla="*/ 2693698 w 9517857"/>
              <a:gd name="connsiteY37" fmla="*/ 560017 h 918344"/>
              <a:gd name="connsiteX38" fmla="*/ 2699673 w 9517857"/>
              <a:gd name="connsiteY38" fmla="*/ 556388 h 918344"/>
              <a:gd name="connsiteX39" fmla="*/ 2727306 w 9517857"/>
              <a:gd name="connsiteY39" fmla="*/ 550686 h 918344"/>
              <a:gd name="connsiteX40" fmla="*/ 2730451 w 9517857"/>
              <a:gd name="connsiteY40" fmla="*/ 538046 h 918344"/>
              <a:gd name="connsiteX41" fmla="*/ 2768713 w 9517857"/>
              <a:gd name="connsiteY41" fmla="*/ 521563 h 918344"/>
              <a:gd name="connsiteX42" fmla="*/ 2820868 w 9517857"/>
              <a:gd name="connsiteY42" fmla="*/ 514148 h 918344"/>
              <a:gd name="connsiteX43" fmla="*/ 3073635 w 9517857"/>
              <a:gd name="connsiteY43" fmla="*/ 491282 h 918344"/>
              <a:gd name="connsiteX44" fmla="*/ 3222071 w 9517857"/>
              <a:gd name="connsiteY44" fmla="*/ 470547 h 918344"/>
              <a:gd name="connsiteX45" fmla="*/ 3274069 w 9517857"/>
              <a:gd name="connsiteY45" fmla="*/ 451593 h 918344"/>
              <a:gd name="connsiteX46" fmla="*/ 3349632 w 9517857"/>
              <a:gd name="connsiteY46" fmla="*/ 432571 h 918344"/>
              <a:gd name="connsiteX47" fmla="*/ 3479593 w 9517857"/>
              <a:gd name="connsiteY47" fmla="*/ 390425 h 918344"/>
              <a:gd name="connsiteX48" fmla="*/ 3750023 w 9517857"/>
              <a:gd name="connsiteY48" fmla="*/ 370666 h 918344"/>
              <a:gd name="connsiteX49" fmla="*/ 3844133 w 9517857"/>
              <a:gd name="connsiteY49" fmla="*/ 360636 h 918344"/>
              <a:gd name="connsiteX50" fmla="*/ 3913545 w 9517857"/>
              <a:gd name="connsiteY50" fmla="*/ 344223 h 918344"/>
              <a:gd name="connsiteX51" fmla="*/ 4266740 w 9517857"/>
              <a:gd name="connsiteY51" fmla="*/ 361442 h 918344"/>
              <a:gd name="connsiteX52" fmla="*/ 4430770 w 9517857"/>
              <a:gd name="connsiteY52" fmla="*/ 342631 h 918344"/>
              <a:gd name="connsiteX53" fmla="*/ 4512664 w 9517857"/>
              <a:gd name="connsiteY53" fmla="*/ 319936 h 918344"/>
              <a:gd name="connsiteX54" fmla="*/ 4616423 w 9517857"/>
              <a:gd name="connsiteY54" fmla="*/ 290902 h 918344"/>
              <a:gd name="connsiteX55" fmla="*/ 4691675 w 9517857"/>
              <a:gd name="connsiteY55" fmla="*/ 253999 h 918344"/>
              <a:gd name="connsiteX56" fmla="*/ 4689051 w 9517857"/>
              <a:gd name="connsiteY56" fmla="*/ 250956 h 918344"/>
              <a:gd name="connsiteX57" fmla="*/ 4719994 w 9517857"/>
              <a:gd name="connsiteY57" fmla="*/ 245295 h 918344"/>
              <a:gd name="connsiteX58" fmla="*/ 4752894 w 9517857"/>
              <a:gd name="connsiteY58" fmla="*/ 239863 h 918344"/>
              <a:gd name="connsiteX59" fmla="*/ 4769329 w 9517857"/>
              <a:gd name="connsiteY59" fmla="*/ 233573 h 918344"/>
              <a:gd name="connsiteX60" fmla="*/ 4775634 w 9517857"/>
              <a:gd name="connsiteY60" fmla="*/ 234051 h 918344"/>
              <a:gd name="connsiteX61" fmla="*/ 4790452 w 9517857"/>
              <a:gd name="connsiteY61" fmla="*/ 233560 h 918344"/>
              <a:gd name="connsiteX62" fmla="*/ 4789062 w 9517857"/>
              <a:gd name="connsiteY62" fmla="*/ 241912 h 918344"/>
              <a:gd name="connsiteX63" fmla="*/ 4827826 w 9517857"/>
              <a:gd name="connsiteY63" fmla="*/ 246965 h 918344"/>
              <a:gd name="connsiteX64" fmla="*/ 4892569 w 9517857"/>
              <a:gd name="connsiteY64" fmla="*/ 249921 h 918344"/>
              <a:gd name="connsiteX65" fmla="*/ 4896611 w 9517857"/>
              <a:gd name="connsiteY65" fmla="*/ 240436 h 918344"/>
              <a:gd name="connsiteX66" fmla="*/ 4917286 w 9517857"/>
              <a:gd name="connsiteY66" fmla="*/ 243647 h 918344"/>
              <a:gd name="connsiteX67" fmla="*/ 5060397 w 9517857"/>
              <a:gd name="connsiteY67" fmla="*/ 263676 h 918344"/>
              <a:gd name="connsiteX68" fmla="*/ 5252996 w 9517857"/>
              <a:gd name="connsiteY68" fmla="*/ 270643 h 918344"/>
              <a:gd name="connsiteX69" fmla="*/ 5358056 w 9517857"/>
              <a:gd name="connsiteY69" fmla="*/ 247236 h 918344"/>
              <a:gd name="connsiteX70" fmla="*/ 5426496 w 9517857"/>
              <a:gd name="connsiteY70" fmla="*/ 235130 h 918344"/>
              <a:gd name="connsiteX71" fmla="*/ 5497161 w 9517857"/>
              <a:gd name="connsiteY71" fmla="*/ 228796 h 918344"/>
              <a:gd name="connsiteX72" fmla="*/ 5856152 w 9517857"/>
              <a:gd name="connsiteY72" fmla="*/ 156354 h 918344"/>
              <a:gd name="connsiteX73" fmla="*/ 6014778 w 9517857"/>
              <a:gd name="connsiteY73" fmla="*/ 168326 h 918344"/>
              <a:gd name="connsiteX74" fmla="*/ 6194152 w 9517857"/>
              <a:gd name="connsiteY74" fmla="*/ 151760 h 918344"/>
              <a:gd name="connsiteX75" fmla="*/ 6281379 w 9517857"/>
              <a:gd name="connsiteY75" fmla="*/ 181614 h 918344"/>
              <a:gd name="connsiteX76" fmla="*/ 6374947 w 9517857"/>
              <a:gd name="connsiteY76" fmla="*/ 179787 h 918344"/>
              <a:gd name="connsiteX77" fmla="*/ 6448518 w 9517857"/>
              <a:gd name="connsiteY77" fmla="*/ 164366 h 918344"/>
              <a:gd name="connsiteX78" fmla="*/ 6544700 w 9517857"/>
              <a:gd name="connsiteY78" fmla="*/ 167149 h 918344"/>
              <a:gd name="connsiteX79" fmla="*/ 6648353 w 9517857"/>
              <a:gd name="connsiteY79" fmla="*/ 172238 h 918344"/>
              <a:gd name="connsiteX80" fmla="*/ 6736227 w 9517857"/>
              <a:gd name="connsiteY80" fmla="*/ 173204 h 918344"/>
              <a:gd name="connsiteX81" fmla="*/ 6977218 w 9517857"/>
              <a:gd name="connsiteY81" fmla="*/ 184277 h 918344"/>
              <a:gd name="connsiteX82" fmla="*/ 7065221 w 9517857"/>
              <a:gd name="connsiteY82" fmla="*/ 227519 h 918344"/>
              <a:gd name="connsiteX83" fmla="*/ 7366801 w 9517857"/>
              <a:gd name="connsiteY83" fmla="*/ 258938 h 918344"/>
              <a:gd name="connsiteX84" fmla="*/ 7433745 w 9517857"/>
              <a:gd name="connsiteY84" fmla="*/ 246959 h 918344"/>
              <a:gd name="connsiteX85" fmla="*/ 7644411 w 9517857"/>
              <a:gd name="connsiteY85" fmla="*/ 258974 h 918344"/>
              <a:gd name="connsiteX86" fmla="*/ 7825110 w 9517857"/>
              <a:gd name="connsiteY86" fmla="*/ 229097 h 918344"/>
              <a:gd name="connsiteX87" fmla="*/ 7965804 w 9517857"/>
              <a:gd name="connsiteY87" fmla="*/ 190533 h 918344"/>
              <a:gd name="connsiteX88" fmla="*/ 8147401 w 9517857"/>
              <a:gd name="connsiteY88" fmla="*/ 205605 h 918344"/>
              <a:gd name="connsiteX89" fmla="*/ 8256033 w 9517857"/>
              <a:gd name="connsiteY89" fmla="*/ 193701 h 918344"/>
              <a:gd name="connsiteX90" fmla="*/ 8551625 w 9517857"/>
              <a:gd name="connsiteY90" fmla="*/ 161505 h 918344"/>
              <a:gd name="connsiteX91" fmla="*/ 8715976 w 9517857"/>
              <a:gd name="connsiteY91" fmla="*/ 178362 h 918344"/>
              <a:gd name="connsiteX92" fmla="*/ 8778827 w 9517857"/>
              <a:gd name="connsiteY92" fmla="*/ 172924 h 918344"/>
              <a:gd name="connsiteX93" fmla="*/ 8840778 w 9517857"/>
              <a:gd name="connsiteY93" fmla="*/ 143137 h 918344"/>
              <a:gd name="connsiteX94" fmla="*/ 9010380 w 9517857"/>
              <a:gd name="connsiteY94" fmla="*/ 91879 h 918344"/>
              <a:gd name="connsiteX95" fmla="*/ 9110856 w 9517857"/>
              <a:gd name="connsiteY95" fmla="*/ 70985 h 918344"/>
              <a:gd name="connsiteX96" fmla="*/ 9268817 w 9517857"/>
              <a:gd name="connsiteY96" fmla="*/ 53070 h 918344"/>
              <a:gd name="connsiteX97" fmla="*/ 9316667 w 9517857"/>
              <a:gd name="connsiteY97" fmla="*/ 45035 h 918344"/>
              <a:gd name="connsiteX98" fmla="*/ 9428209 w 9517857"/>
              <a:gd name="connsiteY98"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547829 w 9517857"/>
              <a:gd name="connsiteY34" fmla="*/ 5661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13545 w 9517857"/>
              <a:gd name="connsiteY49" fmla="*/ 34422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7965804 w 9517857"/>
              <a:gd name="connsiteY86" fmla="*/ 190533 h 918344"/>
              <a:gd name="connsiteX87" fmla="*/ 8147401 w 9517857"/>
              <a:gd name="connsiteY87" fmla="*/ 205605 h 918344"/>
              <a:gd name="connsiteX88" fmla="*/ 8256033 w 9517857"/>
              <a:gd name="connsiteY88" fmla="*/ 193701 h 918344"/>
              <a:gd name="connsiteX89" fmla="*/ 8551625 w 9517857"/>
              <a:gd name="connsiteY89" fmla="*/ 161505 h 918344"/>
              <a:gd name="connsiteX90" fmla="*/ 8715976 w 9517857"/>
              <a:gd name="connsiteY90" fmla="*/ 178362 h 918344"/>
              <a:gd name="connsiteX91" fmla="*/ 8778827 w 9517857"/>
              <a:gd name="connsiteY91" fmla="*/ 172924 h 918344"/>
              <a:gd name="connsiteX92" fmla="*/ 8840778 w 9517857"/>
              <a:gd name="connsiteY92" fmla="*/ 143137 h 918344"/>
              <a:gd name="connsiteX93" fmla="*/ 9010380 w 9517857"/>
              <a:gd name="connsiteY93" fmla="*/ 91879 h 918344"/>
              <a:gd name="connsiteX94" fmla="*/ 9110856 w 9517857"/>
              <a:gd name="connsiteY94" fmla="*/ 70985 h 918344"/>
              <a:gd name="connsiteX95" fmla="*/ 9268817 w 9517857"/>
              <a:gd name="connsiteY95" fmla="*/ 53070 h 918344"/>
              <a:gd name="connsiteX96" fmla="*/ 9316667 w 9517857"/>
              <a:gd name="connsiteY96" fmla="*/ 45035 h 918344"/>
              <a:gd name="connsiteX97" fmla="*/ 9428209 w 9517857"/>
              <a:gd name="connsiteY97"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47401 w 9517857"/>
              <a:gd name="connsiteY86" fmla="*/ 2056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856152 w 9517857"/>
              <a:gd name="connsiteY71" fmla="*/ 156354 h 918344"/>
              <a:gd name="connsiteX72" fmla="*/ 6014778 w 9517857"/>
              <a:gd name="connsiteY72" fmla="*/ 168326 h 918344"/>
              <a:gd name="connsiteX73" fmla="*/ 6194152 w 9517857"/>
              <a:gd name="connsiteY73" fmla="*/ 151760 h 918344"/>
              <a:gd name="connsiteX74" fmla="*/ 6281379 w 9517857"/>
              <a:gd name="connsiteY74" fmla="*/ 181614 h 918344"/>
              <a:gd name="connsiteX75" fmla="*/ 6374947 w 9517857"/>
              <a:gd name="connsiteY75" fmla="*/ 179787 h 918344"/>
              <a:gd name="connsiteX76" fmla="*/ 6448518 w 9517857"/>
              <a:gd name="connsiteY76" fmla="*/ 164366 h 918344"/>
              <a:gd name="connsiteX77" fmla="*/ 6544700 w 9517857"/>
              <a:gd name="connsiteY77" fmla="*/ 167149 h 918344"/>
              <a:gd name="connsiteX78" fmla="*/ 6648353 w 9517857"/>
              <a:gd name="connsiteY78" fmla="*/ 172238 h 918344"/>
              <a:gd name="connsiteX79" fmla="*/ 6736227 w 9517857"/>
              <a:gd name="connsiteY79" fmla="*/ 173204 h 918344"/>
              <a:gd name="connsiteX80" fmla="*/ 6977218 w 9517857"/>
              <a:gd name="connsiteY80" fmla="*/ 184277 h 918344"/>
              <a:gd name="connsiteX81" fmla="*/ 7065221 w 9517857"/>
              <a:gd name="connsiteY81" fmla="*/ 227519 h 918344"/>
              <a:gd name="connsiteX82" fmla="*/ 7366801 w 9517857"/>
              <a:gd name="connsiteY82" fmla="*/ 258938 h 918344"/>
              <a:gd name="connsiteX83" fmla="*/ 7433745 w 9517857"/>
              <a:gd name="connsiteY83" fmla="*/ 246959 h 918344"/>
              <a:gd name="connsiteX84" fmla="*/ 7644411 w 9517857"/>
              <a:gd name="connsiteY84" fmla="*/ 258974 h 918344"/>
              <a:gd name="connsiteX85" fmla="*/ 7825110 w 9517857"/>
              <a:gd name="connsiteY85" fmla="*/ 229097 h 918344"/>
              <a:gd name="connsiteX86" fmla="*/ 8106016 w 9517857"/>
              <a:gd name="connsiteY86" fmla="*/ 231005 h 918344"/>
              <a:gd name="connsiteX87" fmla="*/ 8256033 w 9517857"/>
              <a:gd name="connsiteY87" fmla="*/ 193701 h 918344"/>
              <a:gd name="connsiteX88" fmla="*/ 8551625 w 9517857"/>
              <a:gd name="connsiteY88" fmla="*/ 161505 h 918344"/>
              <a:gd name="connsiteX89" fmla="*/ 8715976 w 9517857"/>
              <a:gd name="connsiteY89" fmla="*/ 178362 h 918344"/>
              <a:gd name="connsiteX90" fmla="*/ 8778827 w 9517857"/>
              <a:gd name="connsiteY90" fmla="*/ 172924 h 918344"/>
              <a:gd name="connsiteX91" fmla="*/ 8840778 w 9517857"/>
              <a:gd name="connsiteY91" fmla="*/ 143137 h 918344"/>
              <a:gd name="connsiteX92" fmla="*/ 9010380 w 9517857"/>
              <a:gd name="connsiteY92" fmla="*/ 91879 h 918344"/>
              <a:gd name="connsiteX93" fmla="*/ 9110856 w 9517857"/>
              <a:gd name="connsiteY93" fmla="*/ 70985 h 918344"/>
              <a:gd name="connsiteX94" fmla="*/ 9268817 w 9517857"/>
              <a:gd name="connsiteY94" fmla="*/ 53070 h 918344"/>
              <a:gd name="connsiteX95" fmla="*/ 9316667 w 9517857"/>
              <a:gd name="connsiteY95" fmla="*/ 45035 h 918344"/>
              <a:gd name="connsiteX96" fmla="*/ 9428209 w 9517857"/>
              <a:gd name="connsiteY96"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6014778 w 9517857"/>
              <a:gd name="connsiteY71" fmla="*/ 16832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52996 w 9517857"/>
              <a:gd name="connsiteY67" fmla="*/ 2706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3979762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778827 w 9517857"/>
              <a:gd name="connsiteY89" fmla="*/ 172924 h 918344"/>
              <a:gd name="connsiteX90" fmla="*/ 8840778 w 9517857"/>
              <a:gd name="connsiteY90" fmla="*/ 143137 h 918344"/>
              <a:gd name="connsiteX91" fmla="*/ 9010380 w 9517857"/>
              <a:gd name="connsiteY91" fmla="*/ 91879 h 918344"/>
              <a:gd name="connsiteX92" fmla="*/ 9110856 w 9517857"/>
              <a:gd name="connsiteY92" fmla="*/ 70985 h 918344"/>
              <a:gd name="connsiteX93" fmla="*/ 9268817 w 9517857"/>
              <a:gd name="connsiteY93" fmla="*/ 53070 h 918344"/>
              <a:gd name="connsiteX94" fmla="*/ 9316667 w 9517857"/>
              <a:gd name="connsiteY94" fmla="*/ 45035 h 918344"/>
              <a:gd name="connsiteX95" fmla="*/ 9428209 w 9517857"/>
              <a:gd name="connsiteY95"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15976 w 9517857"/>
              <a:gd name="connsiteY88" fmla="*/ 178362 h 918344"/>
              <a:gd name="connsiteX89" fmla="*/ 8840778 w 9517857"/>
              <a:gd name="connsiteY89" fmla="*/ 143137 h 918344"/>
              <a:gd name="connsiteX90" fmla="*/ 9010380 w 9517857"/>
              <a:gd name="connsiteY90" fmla="*/ 91879 h 918344"/>
              <a:gd name="connsiteX91" fmla="*/ 9110856 w 9517857"/>
              <a:gd name="connsiteY91" fmla="*/ 70985 h 918344"/>
              <a:gd name="connsiteX92" fmla="*/ 9268817 w 9517857"/>
              <a:gd name="connsiteY92" fmla="*/ 53070 h 918344"/>
              <a:gd name="connsiteX93" fmla="*/ 9316667 w 9517857"/>
              <a:gd name="connsiteY93" fmla="*/ 45035 h 918344"/>
              <a:gd name="connsiteX94" fmla="*/ 9428209 w 9517857"/>
              <a:gd name="connsiteY94"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840778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10380 w 9517857"/>
              <a:gd name="connsiteY89" fmla="*/ 9187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791116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06016 w 9517857"/>
              <a:gd name="connsiteY85" fmla="*/ 2310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 name="connsiteX0" fmla="*/ 4686423 w 9517857"/>
              <a:gd name="connsiteY0" fmla="*/ 247907 h 918344"/>
              <a:gd name="connsiteX1" fmla="*/ 4689051 w 9517857"/>
              <a:gd name="connsiteY1" fmla="*/ 250956 h 918344"/>
              <a:gd name="connsiteX2" fmla="*/ 4687244 w 9517857"/>
              <a:gd name="connsiteY2" fmla="*/ 251286 h 918344"/>
              <a:gd name="connsiteX3" fmla="*/ 4686423 w 9517857"/>
              <a:gd name="connsiteY3" fmla="*/ 247907 h 918344"/>
              <a:gd name="connsiteX4" fmla="*/ 4685225 w 9517857"/>
              <a:gd name="connsiteY4" fmla="*/ 246518 h 918344"/>
              <a:gd name="connsiteX5" fmla="*/ 4686133 w 9517857"/>
              <a:gd name="connsiteY5" fmla="*/ 246715 h 918344"/>
              <a:gd name="connsiteX6" fmla="*/ 4686423 w 9517857"/>
              <a:gd name="connsiteY6" fmla="*/ 247907 h 918344"/>
              <a:gd name="connsiteX7" fmla="*/ 4685225 w 9517857"/>
              <a:gd name="connsiteY7" fmla="*/ 246518 h 918344"/>
              <a:gd name="connsiteX8" fmla="*/ 9428209 w 9517857"/>
              <a:gd name="connsiteY8" fmla="*/ 29911 h 918344"/>
              <a:gd name="connsiteX9" fmla="*/ 9517857 w 9517857"/>
              <a:gd name="connsiteY9" fmla="*/ 0 h 918344"/>
              <a:gd name="connsiteX10" fmla="*/ 9517857 w 9517857"/>
              <a:gd name="connsiteY10" fmla="*/ 918344 h 918344"/>
              <a:gd name="connsiteX11" fmla="*/ 14604 w 9517857"/>
              <a:gd name="connsiteY11" fmla="*/ 918344 h 918344"/>
              <a:gd name="connsiteX12" fmla="*/ 12841 w 9517857"/>
              <a:gd name="connsiteY12" fmla="*/ 917751 h 918344"/>
              <a:gd name="connsiteX13" fmla="*/ 93 w 9517857"/>
              <a:gd name="connsiteY13" fmla="*/ 912459 h 918344"/>
              <a:gd name="connsiteX14" fmla="*/ 58674 w 9517857"/>
              <a:gd name="connsiteY14" fmla="*/ 890310 h 918344"/>
              <a:gd name="connsiteX15" fmla="*/ 275005 w 9517857"/>
              <a:gd name="connsiteY15" fmla="*/ 807217 h 918344"/>
              <a:gd name="connsiteX16" fmla="*/ 587824 w 9517857"/>
              <a:gd name="connsiteY16" fmla="*/ 798183 h 918344"/>
              <a:gd name="connsiteX17" fmla="*/ 651826 w 9517857"/>
              <a:gd name="connsiteY17" fmla="*/ 738326 h 918344"/>
              <a:gd name="connsiteX18" fmla="*/ 727985 w 9517857"/>
              <a:gd name="connsiteY18" fmla="*/ 719814 h 918344"/>
              <a:gd name="connsiteX19" fmla="*/ 778982 w 9517857"/>
              <a:gd name="connsiteY19" fmla="*/ 710130 h 918344"/>
              <a:gd name="connsiteX20" fmla="*/ 849944 w 9517857"/>
              <a:gd name="connsiteY20" fmla="*/ 717975 h 918344"/>
              <a:gd name="connsiteX21" fmla="*/ 921659 w 9517857"/>
              <a:gd name="connsiteY21" fmla="*/ 712683 h 918344"/>
              <a:gd name="connsiteX22" fmla="*/ 930946 w 9517857"/>
              <a:gd name="connsiteY22" fmla="*/ 734034 h 918344"/>
              <a:gd name="connsiteX23" fmla="*/ 986250 w 9517857"/>
              <a:gd name="connsiteY23" fmla="*/ 713518 h 918344"/>
              <a:gd name="connsiteX24" fmla="*/ 1013752 w 9517857"/>
              <a:gd name="connsiteY24" fmla="*/ 713349 h 918344"/>
              <a:gd name="connsiteX25" fmla="*/ 1023734 w 9517857"/>
              <a:gd name="connsiteY25" fmla="*/ 718559 h 918344"/>
              <a:gd name="connsiteX26" fmla="*/ 1063207 w 9517857"/>
              <a:gd name="connsiteY26" fmla="*/ 715639 h 918344"/>
              <a:gd name="connsiteX27" fmla="*/ 1081980 w 9517857"/>
              <a:gd name="connsiteY27" fmla="*/ 738443 h 918344"/>
              <a:gd name="connsiteX28" fmla="*/ 1218120 w 9517857"/>
              <a:gd name="connsiteY28" fmla="*/ 713268 h 918344"/>
              <a:gd name="connsiteX29" fmla="*/ 1397459 w 9517857"/>
              <a:gd name="connsiteY29" fmla="*/ 691178 h 918344"/>
              <a:gd name="connsiteX30" fmla="*/ 1580688 w 9517857"/>
              <a:gd name="connsiteY30" fmla="*/ 693685 h 918344"/>
              <a:gd name="connsiteX31" fmla="*/ 1772334 w 9517857"/>
              <a:gd name="connsiteY31" fmla="*/ 710628 h 918344"/>
              <a:gd name="connsiteX32" fmla="*/ 2002561 w 9517857"/>
              <a:gd name="connsiteY32" fmla="*/ 659905 h 918344"/>
              <a:gd name="connsiteX33" fmla="*/ 2135144 w 9517857"/>
              <a:gd name="connsiteY33" fmla="*/ 636489 h 918344"/>
              <a:gd name="connsiteX34" fmla="*/ 2448505 w 9517857"/>
              <a:gd name="connsiteY34" fmla="*/ 578838 h 918344"/>
              <a:gd name="connsiteX35" fmla="*/ 2658055 w 9517857"/>
              <a:gd name="connsiteY35" fmla="*/ 578715 h 918344"/>
              <a:gd name="connsiteX36" fmla="*/ 2693698 w 9517857"/>
              <a:gd name="connsiteY36" fmla="*/ 560017 h 918344"/>
              <a:gd name="connsiteX37" fmla="*/ 2699673 w 9517857"/>
              <a:gd name="connsiteY37" fmla="*/ 556388 h 918344"/>
              <a:gd name="connsiteX38" fmla="*/ 2727306 w 9517857"/>
              <a:gd name="connsiteY38" fmla="*/ 550686 h 918344"/>
              <a:gd name="connsiteX39" fmla="*/ 2730451 w 9517857"/>
              <a:gd name="connsiteY39" fmla="*/ 538046 h 918344"/>
              <a:gd name="connsiteX40" fmla="*/ 2768713 w 9517857"/>
              <a:gd name="connsiteY40" fmla="*/ 521563 h 918344"/>
              <a:gd name="connsiteX41" fmla="*/ 2820868 w 9517857"/>
              <a:gd name="connsiteY41" fmla="*/ 514148 h 918344"/>
              <a:gd name="connsiteX42" fmla="*/ 3073635 w 9517857"/>
              <a:gd name="connsiteY42" fmla="*/ 491282 h 918344"/>
              <a:gd name="connsiteX43" fmla="*/ 3222071 w 9517857"/>
              <a:gd name="connsiteY43" fmla="*/ 470547 h 918344"/>
              <a:gd name="connsiteX44" fmla="*/ 3274069 w 9517857"/>
              <a:gd name="connsiteY44" fmla="*/ 451593 h 918344"/>
              <a:gd name="connsiteX45" fmla="*/ 3349632 w 9517857"/>
              <a:gd name="connsiteY45" fmla="*/ 432571 h 918344"/>
              <a:gd name="connsiteX46" fmla="*/ 3479593 w 9517857"/>
              <a:gd name="connsiteY46" fmla="*/ 390425 h 918344"/>
              <a:gd name="connsiteX47" fmla="*/ 3750023 w 9517857"/>
              <a:gd name="connsiteY47" fmla="*/ 370666 h 918344"/>
              <a:gd name="connsiteX48" fmla="*/ 3844133 w 9517857"/>
              <a:gd name="connsiteY48" fmla="*/ 360636 h 918344"/>
              <a:gd name="connsiteX49" fmla="*/ 4037701 w 9517857"/>
              <a:gd name="connsiteY49" fmla="*/ 350573 h 918344"/>
              <a:gd name="connsiteX50" fmla="*/ 4266740 w 9517857"/>
              <a:gd name="connsiteY50" fmla="*/ 361442 h 918344"/>
              <a:gd name="connsiteX51" fmla="*/ 4430770 w 9517857"/>
              <a:gd name="connsiteY51" fmla="*/ 342631 h 918344"/>
              <a:gd name="connsiteX52" fmla="*/ 4512664 w 9517857"/>
              <a:gd name="connsiteY52" fmla="*/ 319936 h 918344"/>
              <a:gd name="connsiteX53" fmla="*/ 4616423 w 9517857"/>
              <a:gd name="connsiteY53" fmla="*/ 290902 h 918344"/>
              <a:gd name="connsiteX54" fmla="*/ 4691675 w 9517857"/>
              <a:gd name="connsiteY54" fmla="*/ 253999 h 918344"/>
              <a:gd name="connsiteX55" fmla="*/ 4689051 w 9517857"/>
              <a:gd name="connsiteY55" fmla="*/ 250956 h 918344"/>
              <a:gd name="connsiteX56" fmla="*/ 4719994 w 9517857"/>
              <a:gd name="connsiteY56" fmla="*/ 245295 h 918344"/>
              <a:gd name="connsiteX57" fmla="*/ 4752894 w 9517857"/>
              <a:gd name="connsiteY57" fmla="*/ 239863 h 918344"/>
              <a:gd name="connsiteX58" fmla="*/ 4769329 w 9517857"/>
              <a:gd name="connsiteY58" fmla="*/ 233573 h 918344"/>
              <a:gd name="connsiteX59" fmla="*/ 4775634 w 9517857"/>
              <a:gd name="connsiteY59" fmla="*/ 234051 h 918344"/>
              <a:gd name="connsiteX60" fmla="*/ 4790452 w 9517857"/>
              <a:gd name="connsiteY60" fmla="*/ 233560 h 918344"/>
              <a:gd name="connsiteX61" fmla="*/ 4789062 w 9517857"/>
              <a:gd name="connsiteY61" fmla="*/ 241912 h 918344"/>
              <a:gd name="connsiteX62" fmla="*/ 4827826 w 9517857"/>
              <a:gd name="connsiteY62" fmla="*/ 246965 h 918344"/>
              <a:gd name="connsiteX63" fmla="*/ 4892569 w 9517857"/>
              <a:gd name="connsiteY63" fmla="*/ 249921 h 918344"/>
              <a:gd name="connsiteX64" fmla="*/ 4896611 w 9517857"/>
              <a:gd name="connsiteY64" fmla="*/ 240436 h 918344"/>
              <a:gd name="connsiteX65" fmla="*/ 4917286 w 9517857"/>
              <a:gd name="connsiteY65" fmla="*/ 243647 h 918344"/>
              <a:gd name="connsiteX66" fmla="*/ 5060397 w 9517857"/>
              <a:gd name="connsiteY66" fmla="*/ 263676 h 918344"/>
              <a:gd name="connsiteX67" fmla="*/ 5244719 w 9517857"/>
              <a:gd name="connsiteY67" fmla="*/ 245243 h 918344"/>
              <a:gd name="connsiteX68" fmla="*/ 5358056 w 9517857"/>
              <a:gd name="connsiteY68" fmla="*/ 247236 h 918344"/>
              <a:gd name="connsiteX69" fmla="*/ 5426496 w 9517857"/>
              <a:gd name="connsiteY69" fmla="*/ 235130 h 918344"/>
              <a:gd name="connsiteX70" fmla="*/ 5497161 w 9517857"/>
              <a:gd name="connsiteY70" fmla="*/ 228796 h 918344"/>
              <a:gd name="connsiteX71" fmla="*/ 5923732 w 9517857"/>
              <a:gd name="connsiteY71" fmla="*/ 187376 h 918344"/>
              <a:gd name="connsiteX72" fmla="*/ 6194152 w 9517857"/>
              <a:gd name="connsiteY72" fmla="*/ 151760 h 918344"/>
              <a:gd name="connsiteX73" fmla="*/ 6281379 w 9517857"/>
              <a:gd name="connsiteY73" fmla="*/ 181614 h 918344"/>
              <a:gd name="connsiteX74" fmla="*/ 6374947 w 9517857"/>
              <a:gd name="connsiteY74" fmla="*/ 179787 h 918344"/>
              <a:gd name="connsiteX75" fmla="*/ 6448518 w 9517857"/>
              <a:gd name="connsiteY75" fmla="*/ 164366 h 918344"/>
              <a:gd name="connsiteX76" fmla="*/ 6544700 w 9517857"/>
              <a:gd name="connsiteY76" fmla="*/ 167149 h 918344"/>
              <a:gd name="connsiteX77" fmla="*/ 6648353 w 9517857"/>
              <a:gd name="connsiteY77" fmla="*/ 172238 h 918344"/>
              <a:gd name="connsiteX78" fmla="*/ 6736227 w 9517857"/>
              <a:gd name="connsiteY78" fmla="*/ 173204 h 918344"/>
              <a:gd name="connsiteX79" fmla="*/ 6977218 w 9517857"/>
              <a:gd name="connsiteY79" fmla="*/ 184277 h 918344"/>
              <a:gd name="connsiteX80" fmla="*/ 7065221 w 9517857"/>
              <a:gd name="connsiteY80" fmla="*/ 227519 h 918344"/>
              <a:gd name="connsiteX81" fmla="*/ 7366801 w 9517857"/>
              <a:gd name="connsiteY81" fmla="*/ 258938 h 918344"/>
              <a:gd name="connsiteX82" fmla="*/ 7433745 w 9517857"/>
              <a:gd name="connsiteY82" fmla="*/ 246959 h 918344"/>
              <a:gd name="connsiteX83" fmla="*/ 7644411 w 9517857"/>
              <a:gd name="connsiteY83" fmla="*/ 258974 h 918344"/>
              <a:gd name="connsiteX84" fmla="*/ 7825110 w 9517857"/>
              <a:gd name="connsiteY84" fmla="*/ 229097 h 918344"/>
              <a:gd name="connsiteX85" fmla="*/ 8163955 w 9517857"/>
              <a:gd name="connsiteY85" fmla="*/ 205605 h 918344"/>
              <a:gd name="connsiteX86" fmla="*/ 8256033 w 9517857"/>
              <a:gd name="connsiteY86" fmla="*/ 193701 h 918344"/>
              <a:gd name="connsiteX87" fmla="*/ 8551625 w 9517857"/>
              <a:gd name="connsiteY87" fmla="*/ 161505 h 918344"/>
              <a:gd name="connsiteX88" fmla="*/ 8683515 w 9517857"/>
              <a:gd name="connsiteY88" fmla="*/ 143137 h 918344"/>
              <a:gd name="connsiteX89" fmla="*/ 9002103 w 9517857"/>
              <a:gd name="connsiteY89" fmla="*/ 85529 h 918344"/>
              <a:gd name="connsiteX90" fmla="*/ 9110856 w 9517857"/>
              <a:gd name="connsiteY90" fmla="*/ 70985 h 918344"/>
              <a:gd name="connsiteX91" fmla="*/ 9268817 w 9517857"/>
              <a:gd name="connsiteY91" fmla="*/ 53070 h 918344"/>
              <a:gd name="connsiteX92" fmla="*/ 9316667 w 9517857"/>
              <a:gd name="connsiteY92" fmla="*/ 45035 h 918344"/>
              <a:gd name="connsiteX93" fmla="*/ 9428209 w 9517857"/>
              <a:gd name="connsiteY93" fmla="*/ 29911 h 91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9517857" h="918344">
                <a:moveTo>
                  <a:pt x="4686423" y="247907"/>
                </a:moveTo>
                <a:lnTo>
                  <a:pt x="4689051" y="250956"/>
                </a:lnTo>
                <a:lnTo>
                  <a:pt x="4687244" y="251286"/>
                </a:lnTo>
                <a:lnTo>
                  <a:pt x="4686423" y="247907"/>
                </a:lnTo>
                <a:close/>
                <a:moveTo>
                  <a:pt x="4685225" y="246518"/>
                </a:moveTo>
                <a:cubicBezTo>
                  <a:pt x="4688837" y="243186"/>
                  <a:pt x="4687468" y="244586"/>
                  <a:pt x="4686133" y="246715"/>
                </a:cubicBezTo>
                <a:cubicBezTo>
                  <a:pt x="4686230" y="247112"/>
                  <a:pt x="4686326" y="247510"/>
                  <a:pt x="4686423" y="247907"/>
                </a:cubicBezTo>
                <a:lnTo>
                  <a:pt x="4685225" y="246518"/>
                </a:lnTo>
                <a:close/>
                <a:moveTo>
                  <a:pt x="9428209" y="29911"/>
                </a:moveTo>
                <a:lnTo>
                  <a:pt x="9517857" y="0"/>
                </a:lnTo>
                <a:lnTo>
                  <a:pt x="9517857" y="918344"/>
                </a:lnTo>
                <a:lnTo>
                  <a:pt x="14604" y="918344"/>
                </a:lnTo>
                <a:lnTo>
                  <a:pt x="12841" y="917751"/>
                </a:lnTo>
                <a:cubicBezTo>
                  <a:pt x="4532" y="914852"/>
                  <a:pt x="-773" y="912795"/>
                  <a:pt x="93" y="912459"/>
                </a:cubicBezTo>
                <a:cubicBezTo>
                  <a:pt x="172" y="912286"/>
                  <a:pt x="58594" y="890483"/>
                  <a:pt x="58674" y="890310"/>
                </a:cubicBezTo>
                <a:cubicBezTo>
                  <a:pt x="127436" y="929602"/>
                  <a:pt x="206243" y="828214"/>
                  <a:pt x="275005" y="807217"/>
                </a:cubicBezTo>
                <a:cubicBezTo>
                  <a:pt x="303983" y="806075"/>
                  <a:pt x="504960" y="777363"/>
                  <a:pt x="587824" y="798183"/>
                </a:cubicBezTo>
                <a:cubicBezTo>
                  <a:pt x="598733" y="769336"/>
                  <a:pt x="682904" y="785912"/>
                  <a:pt x="651826" y="738326"/>
                </a:cubicBezTo>
                <a:cubicBezTo>
                  <a:pt x="688440" y="737850"/>
                  <a:pt x="753255" y="750384"/>
                  <a:pt x="727985" y="719814"/>
                </a:cubicBezTo>
                <a:cubicBezTo>
                  <a:pt x="739648" y="718737"/>
                  <a:pt x="775717" y="715075"/>
                  <a:pt x="778982" y="710130"/>
                </a:cubicBezTo>
                <a:cubicBezTo>
                  <a:pt x="779189" y="709395"/>
                  <a:pt x="849736" y="718709"/>
                  <a:pt x="849944" y="717975"/>
                </a:cubicBezTo>
                <a:lnTo>
                  <a:pt x="921659" y="712683"/>
                </a:lnTo>
                <a:lnTo>
                  <a:pt x="930946" y="734034"/>
                </a:lnTo>
                <a:lnTo>
                  <a:pt x="986250" y="713518"/>
                </a:lnTo>
                <a:lnTo>
                  <a:pt x="1013752" y="713349"/>
                </a:lnTo>
                <a:lnTo>
                  <a:pt x="1023734" y="718559"/>
                </a:lnTo>
                <a:cubicBezTo>
                  <a:pt x="1033291" y="721264"/>
                  <a:pt x="1045398" y="721382"/>
                  <a:pt x="1063207" y="715639"/>
                </a:cubicBezTo>
                <a:lnTo>
                  <a:pt x="1081980" y="738443"/>
                </a:lnTo>
                <a:lnTo>
                  <a:pt x="1218120" y="713268"/>
                </a:lnTo>
                <a:cubicBezTo>
                  <a:pt x="1230137" y="716150"/>
                  <a:pt x="1387179" y="685167"/>
                  <a:pt x="1397459" y="691178"/>
                </a:cubicBezTo>
                <a:cubicBezTo>
                  <a:pt x="1490025" y="704972"/>
                  <a:pt x="1465878" y="715592"/>
                  <a:pt x="1580688" y="693685"/>
                </a:cubicBezTo>
                <a:cubicBezTo>
                  <a:pt x="1607067" y="704367"/>
                  <a:pt x="1719477" y="658227"/>
                  <a:pt x="1772334" y="710628"/>
                </a:cubicBezTo>
                <a:cubicBezTo>
                  <a:pt x="1745536" y="644812"/>
                  <a:pt x="1976078" y="716424"/>
                  <a:pt x="2002561" y="659905"/>
                </a:cubicBezTo>
                <a:cubicBezTo>
                  <a:pt x="2045346" y="660345"/>
                  <a:pt x="2166676" y="654379"/>
                  <a:pt x="2135144" y="636489"/>
                </a:cubicBezTo>
                <a:cubicBezTo>
                  <a:pt x="2226022" y="620861"/>
                  <a:pt x="2361353" y="588467"/>
                  <a:pt x="2448505" y="578838"/>
                </a:cubicBezTo>
                <a:cubicBezTo>
                  <a:pt x="2446114" y="626857"/>
                  <a:pt x="2632278" y="528268"/>
                  <a:pt x="2658055" y="578715"/>
                </a:cubicBezTo>
                <a:cubicBezTo>
                  <a:pt x="2670795" y="573569"/>
                  <a:pt x="2682322" y="566993"/>
                  <a:pt x="2693698" y="560017"/>
                </a:cubicBezTo>
                <a:lnTo>
                  <a:pt x="2699673" y="556388"/>
                </a:lnTo>
                <a:lnTo>
                  <a:pt x="2727306" y="550686"/>
                </a:lnTo>
                <a:lnTo>
                  <a:pt x="2730451" y="538046"/>
                </a:lnTo>
                <a:lnTo>
                  <a:pt x="2768713" y="521563"/>
                </a:lnTo>
                <a:cubicBezTo>
                  <a:pt x="2783756" y="517092"/>
                  <a:pt x="2800788" y="514279"/>
                  <a:pt x="2820868" y="514148"/>
                </a:cubicBezTo>
                <a:cubicBezTo>
                  <a:pt x="2894791" y="532873"/>
                  <a:pt x="2981506" y="465495"/>
                  <a:pt x="3073635" y="491282"/>
                </a:cubicBezTo>
                <a:cubicBezTo>
                  <a:pt x="3106872" y="496612"/>
                  <a:pt x="3205785" y="487706"/>
                  <a:pt x="3222071" y="470547"/>
                </a:cubicBezTo>
                <a:cubicBezTo>
                  <a:pt x="3242193" y="465502"/>
                  <a:pt x="3267163" y="469124"/>
                  <a:pt x="3274069" y="451593"/>
                </a:cubicBezTo>
                <a:cubicBezTo>
                  <a:pt x="3286659" y="430153"/>
                  <a:pt x="3363648" y="455559"/>
                  <a:pt x="3349632" y="432571"/>
                </a:cubicBezTo>
                <a:lnTo>
                  <a:pt x="3479593" y="390425"/>
                </a:lnTo>
                <a:cubicBezTo>
                  <a:pt x="3546325" y="380108"/>
                  <a:pt x="3689266" y="375631"/>
                  <a:pt x="3750023" y="370666"/>
                </a:cubicBezTo>
                <a:cubicBezTo>
                  <a:pt x="3810780" y="365701"/>
                  <a:pt x="3796187" y="363985"/>
                  <a:pt x="3844133" y="360636"/>
                </a:cubicBezTo>
                <a:cubicBezTo>
                  <a:pt x="3892079" y="357287"/>
                  <a:pt x="4007004" y="338828"/>
                  <a:pt x="4037701" y="350573"/>
                </a:cubicBezTo>
                <a:cubicBezTo>
                  <a:pt x="4133026" y="338752"/>
                  <a:pt x="4159924" y="363178"/>
                  <a:pt x="4266740" y="361442"/>
                </a:cubicBezTo>
                <a:cubicBezTo>
                  <a:pt x="4385770" y="354362"/>
                  <a:pt x="4314535" y="340131"/>
                  <a:pt x="4430770" y="342631"/>
                </a:cubicBezTo>
                <a:cubicBezTo>
                  <a:pt x="4439969" y="322582"/>
                  <a:pt x="4478290" y="314633"/>
                  <a:pt x="4512664" y="319936"/>
                </a:cubicBezTo>
                <a:cubicBezTo>
                  <a:pt x="4570011" y="315126"/>
                  <a:pt x="4549085" y="269587"/>
                  <a:pt x="4616423" y="290902"/>
                </a:cubicBezTo>
                <a:cubicBezTo>
                  <a:pt x="4599641" y="270265"/>
                  <a:pt x="4692085" y="269204"/>
                  <a:pt x="4691675" y="253999"/>
                </a:cubicBezTo>
                <a:lnTo>
                  <a:pt x="4689051" y="250956"/>
                </a:lnTo>
                <a:lnTo>
                  <a:pt x="4719994" y="245295"/>
                </a:lnTo>
                <a:cubicBezTo>
                  <a:pt x="4732635" y="242763"/>
                  <a:pt x="4745300" y="240323"/>
                  <a:pt x="4752894" y="239863"/>
                </a:cubicBezTo>
                <a:lnTo>
                  <a:pt x="4769329" y="233573"/>
                </a:lnTo>
                <a:lnTo>
                  <a:pt x="4775634" y="234051"/>
                </a:lnTo>
                <a:lnTo>
                  <a:pt x="4790452" y="233560"/>
                </a:lnTo>
                <a:lnTo>
                  <a:pt x="4789062" y="241912"/>
                </a:lnTo>
                <a:cubicBezTo>
                  <a:pt x="4786342" y="249920"/>
                  <a:pt x="4804560" y="248619"/>
                  <a:pt x="4827826" y="246965"/>
                </a:cubicBezTo>
                <a:cubicBezTo>
                  <a:pt x="4875782" y="239557"/>
                  <a:pt x="4874112" y="283401"/>
                  <a:pt x="4892569" y="249921"/>
                </a:cubicBezTo>
                <a:lnTo>
                  <a:pt x="4896611" y="240436"/>
                </a:lnTo>
                <a:lnTo>
                  <a:pt x="4917286" y="243647"/>
                </a:lnTo>
                <a:cubicBezTo>
                  <a:pt x="4944584" y="247520"/>
                  <a:pt x="5004445" y="259177"/>
                  <a:pt x="5060397" y="263676"/>
                </a:cubicBezTo>
                <a:cubicBezTo>
                  <a:pt x="5093356" y="238577"/>
                  <a:pt x="5149615" y="249939"/>
                  <a:pt x="5244719" y="245243"/>
                </a:cubicBezTo>
                <a:cubicBezTo>
                  <a:pt x="5280563" y="216460"/>
                  <a:pt x="5287005" y="287909"/>
                  <a:pt x="5358056" y="247236"/>
                </a:cubicBezTo>
                <a:cubicBezTo>
                  <a:pt x="5361752" y="250245"/>
                  <a:pt x="5403312" y="238203"/>
                  <a:pt x="5426496" y="235130"/>
                </a:cubicBezTo>
                <a:cubicBezTo>
                  <a:pt x="5449679" y="232057"/>
                  <a:pt x="5473549" y="245599"/>
                  <a:pt x="5497161" y="228796"/>
                </a:cubicBezTo>
                <a:cubicBezTo>
                  <a:pt x="5639351" y="214989"/>
                  <a:pt x="5707050" y="169433"/>
                  <a:pt x="5923732" y="187376"/>
                </a:cubicBezTo>
                <a:cubicBezTo>
                  <a:pt x="5980821" y="181528"/>
                  <a:pt x="6140195" y="184371"/>
                  <a:pt x="6194152" y="151760"/>
                </a:cubicBezTo>
                <a:cubicBezTo>
                  <a:pt x="6187280" y="177771"/>
                  <a:pt x="6304222" y="153398"/>
                  <a:pt x="6281379" y="181614"/>
                </a:cubicBezTo>
                <a:cubicBezTo>
                  <a:pt x="6321899" y="201807"/>
                  <a:pt x="6335111" y="162578"/>
                  <a:pt x="6374947" y="179787"/>
                </a:cubicBezTo>
                <a:cubicBezTo>
                  <a:pt x="6417404" y="181324"/>
                  <a:pt x="6402484" y="169682"/>
                  <a:pt x="6448518" y="164366"/>
                </a:cubicBezTo>
                <a:cubicBezTo>
                  <a:pt x="6504958" y="162476"/>
                  <a:pt x="6493438" y="111191"/>
                  <a:pt x="6544700" y="167149"/>
                </a:cubicBezTo>
                <a:cubicBezTo>
                  <a:pt x="6601507" y="148685"/>
                  <a:pt x="6566269" y="164374"/>
                  <a:pt x="6648353" y="172238"/>
                </a:cubicBezTo>
                <a:cubicBezTo>
                  <a:pt x="6680008" y="155211"/>
                  <a:pt x="6707960" y="160661"/>
                  <a:pt x="6736227" y="173204"/>
                </a:cubicBezTo>
                <a:cubicBezTo>
                  <a:pt x="6813963" y="164272"/>
                  <a:pt x="6888143" y="181284"/>
                  <a:pt x="6977218" y="184277"/>
                </a:cubicBezTo>
                <a:cubicBezTo>
                  <a:pt x="7040424" y="188306"/>
                  <a:pt x="7000291" y="215076"/>
                  <a:pt x="7065221" y="227519"/>
                </a:cubicBezTo>
                <a:cubicBezTo>
                  <a:pt x="7130151" y="239962"/>
                  <a:pt x="7277790" y="252523"/>
                  <a:pt x="7366801" y="258938"/>
                </a:cubicBezTo>
                <a:cubicBezTo>
                  <a:pt x="7377311" y="252420"/>
                  <a:pt x="7435314" y="238566"/>
                  <a:pt x="7433745" y="246959"/>
                </a:cubicBezTo>
                <a:cubicBezTo>
                  <a:pt x="7446076" y="243878"/>
                  <a:pt x="7639946" y="245807"/>
                  <a:pt x="7644411" y="258974"/>
                </a:cubicBezTo>
                <a:cubicBezTo>
                  <a:pt x="7708015" y="258000"/>
                  <a:pt x="7770249" y="247712"/>
                  <a:pt x="7825110" y="229097"/>
                </a:cubicBezTo>
                <a:cubicBezTo>
                  <a:pt x="7908941" y="220202"/>
                  <a:pt x="8092134" y="211504"/>
                  <a:pt x="8163955" y="205605"/>
                </a:cubicBezTo>
                <a:cubicBezTo>
                  <a:pt x="8183007" y="196598"/>
                  <a:pt x="8225048" y="207087"/>
                  <a:pt x="8256033" y="193701"/>
                </a:cubicBezTo>
                <a:cubicBezTo>
                  <a:pt x="8334440" y="185293"/>
                  <a:pt x="8474968" y="164062"/>
                  <a:pt x="8551625" y="161505"/>
                </a:cubicBezTo>
                <a:cubicBezTo>
                  <a:pt x="8649083" y="153078"/>
                  <a:pt x="8607056" y="154741"/>
                  <a:pt x="8683515" y="143137"/>
                </a:cubicBezTo>
                <a:cubicBezTo>
                  <a:pt x="8746256" y="121084"/>
                  <a:pt x="8897706" y="99547"/>
                  <a:pt x="9002103" y="85529"/>
                </a:cubicBezTo>
                <a:cubicBezTo>
                  <a:pt x="9018826" y="50490"/>
                  <a:pt x="9112524" y="108345"/>
                  <a:pt x="9110856" y="70985"/>
                </a:cubicBezTo>
                <a:cubicBezTo>
                  <a:pt x="9148189" y="94238"/>
                  <a:pt x="9209809" y="53273"/>
                  <a:pt x="9268817" y="53070"/>
                </a:cubicBezTo>
                <a:cubicBezTo>
                  <a:pt x="9279135" y="35985"/>
                  <a:pt x="9292736" y="36508"/>
                  <a:pt x="9316667" y="45035"/>
                </a:cubicBezTo>
                <a:cubicBezTo>
                  <a:pt x="9352186" y="45850"/>
                  <a:pt x="9390008" y="39787"/>
                  <a:pt x="9428209" y="29911"/>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32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DD032B-6400-4E19-B637-71129E7E5A2E}"/>
              </a:ext>
            </a:extLst>
          </p:cNvPr>
          <p:cNvSpPr>
            <a:spLocks noGrp="1"/>
          </p:cNvSpPr>
          <p:nvPr>
            <p:ph type="title"/>
          </p:nvPr>
        </p:nvSpPr>
        <p:spPr>
          <a:xfrm>
            <a:off x="841248" y="548640"/>
            <a:ext cx="3600860" cy="5431536"/>
          </a:xfrm>
        </p:spPr>
        <p:txBody>
          <a:bodyPr>
            <a:normAutofit fontScale="90000"/>
          </a:bodyPr>
          <a:lstStyle/>
          <a:p>
            <a:r>
              <a:rPr lang="en-CA" sz="5400" b="1" i="0" dirty="0">
                <a:effectLst/>
                <a:latin typeface="Cambria" panose="02040503050406030204" pitchFamily="18" charset="0"/>
              </a:rPr>
              <a:t>Factors that must be estimated to calculate sample size</a:t>
            </a:r>
            <a:endParaRPr lang="en-CA" sz="5400" b="1" dirty="0"/>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FAA83-BB32-4118-90AF-986F9784F68E}"/>
              </a:ext>
            </a:extLst>
          </p:cNvPr>
          <p:cNvSpPr>
            <a:spLocks noGrp="1"/>
          </p:cNvSpPr>
          <p:nvPr>
            <p:ph idx="1"/>
          </p:nvPr>
        </p:nvSpPr>
        <p:spPr>
          <a:xfrm>
            <a:off x="5126418" y="552091"/>
            <a:ext cx="6224335" cy="5431536"/>
          </a:xfrm>
        </p:spPr>
        <p:txBody>
          <a:bodyPr anchor="ctr">
            <a:normAutofit/>
          </a:bodyPr>
          <a:lstStyle/>
          <a:p>
            <a:r>
              <a:rPr lang="en-CA" dirty="0">
                <a:latin typeface="Cambria" panose="02040503050406030204" pitchFamily="18" charset="0"/>
              </a:rPr>
              <a:t>There are </a:t>
            </a:r>
            <a:r>
              <a:rPr lang="en-CA" i="0" u="sng" dirty="0">
                <a:effectLst/>
                <a:latin typeface="Cambria" panose="02040503050406030204" pitchFamily="18" charset="0"/>
              </a:rPr>
              <a:t>four factors </a:t>
            </a:r>
            <a:r>
              <a:rPr lang="en-CA" i="0" dirty="0">
                <a:effectLst/>
                <a:latin typeface="Cambria" panose="02040503050406030204" pitchFamily="18" charset="0"/>
              </a:rPr>
              <a:t>that must be known or estimated to calculate sample size: </a:t>
            </a:r>
          </a:p>
          <a:p>
            <a:endParaRPr lang="en-CA" i="0" dirty="0">
              <a:effectLst/>
              <a:latin typeface="Cambria" panose="02040503050406030204" pitchFamily="18" charset="0"/>
            </a:endParaRPr>
          </a:p>
          <a:p>
            <a:pPr marL="514350" indent="-514350">
              <a:buFont typeface="+mj-lt"/>
              <a:buAutoNum type="arabicPeriod"/>
            </a:pPr>
            <a:r>
              <a:rPr lang="en-CA" i="0" dirty="0">
                <a:solidFill>
                  <a:srgbClr val="0070C0"/>
                </a:solidFill>
                <a:effectLst/>
                <a:latin typeface="Cambria" panose="02040503050406030204" pitchFamily="18" charset="0"/>
              </a:rPr>
              <a:t>The effect size;</a:t>
            </a:r>
          </a:p>
          <a:p>
            <a:pPr marL="514350" indent="-514350">
              <a:buFont typeface="+mj-lt"/>
              <a:buAutoNum type="arabicPeriod"/>
            </a:pPr>
            <a:r>
              <a:rPr lang="en-CA" i="0" dirty="0">
                <a:solidFill>
                  <a:srgbClr val="0070C0"/>
                </a:solidFill>
                <a:effectLst/>
                <a:latin typeface="Cambria" panose="02040503050406030204" pitchFamily="18" charset="0"/>
              </a:rPr>
              <a:t>The population standard deviation; </a:t>
            </a:r>
          </a:p>
          <a:p>
            <a:pPr marL="514350" indent="-514350">
              <a:buFont typeface="+mj-lt"/>
              <a:buAutoNum type="arabicPeriod"/>
            </a:pPr>
            <a:r>
              <a:rPr lang="en-CA" i="0" dirty="0">
                <a:solidFill>
                  <a:srgbClr val="0070C0"/>
                </a:solidFill>
                <a:effectLst/>
                <a:latin typeface="Cambria" panose="02040503050406030204" pitchFamily="18" charset="0"/>
              </a:rPr>
              <a:t>The power of the experiment; </a:t>
            </a:r>
          </a:p>
          <a:p>
            <a:pPr marL="514350" indent="-514350">
              <a:buFont typeface="+mj-lt"/>
              <a:buAutoNum type="arabicPeriod"/>
            </a:pPr>
            <a:r>
              <a:rPr lang="en-CA" dirty="0">
                <a:solidFill>
                  <a:srgbClr val="0070C0"/>
                </a:solidFill>
                <a:latin typeface="Cambria" panose="02040503050406030204" pitchFamily="18" charset="0"/>
              </a:rPr>
              <a:t>T</a:t>
            </a:r>
            <a:r>
              <a:rPr lang="en-CA" i="0" dirty="0">
                <a:solidFill>
                  <a:srgbClr val="0070C0"/>
                </a:solidFill>
                <a:effectLst/>
                <a:latin typeface="Cambria" panose="02040503050406030204" pitchFamily="18" charset="0"/>
              </a:rPr>
              <a:t>he significance level. </a:t>
            </a:r>
          </a:p>
        </p:txBody>
      </p:sp>
      <p:sp>
        <p:nvSpPr>
          <p:cNvPr id="9" name="TextBox 8">
            <a:extLst>
              <a:ext uri="{FF2B5EF4-FFF2-40B4-BE49-F238E27FC236}">
                <a16:creationId xmlns:a16="http://schemas.microsoft.com/office/drawing/2014/main" id="{B024FE7F-F5E6-4845-801C-1521B9C41BBE}"/>
              </a:ext>
            </a:extLst>
          </p:cNvPr>
          <p:cNvSpPr txBox="1"/>
          <p:nvPr/>
        </p:nvSpPr>
        <p:spPr>
          <a:xfrm>
            <a:off x="10178144" y="6305909"/>
            <a:ext cx="1905000" cy="276999"/>
          </a:xfrm>
          <a:prstGeom prst="rect">
            <a:avLst/>
          </a:prstGeom>
          <a:noFill/>
        </p:spPr>
        <p:txBody>
          <a:bodyPr wrap="square">
            <a:spAutoFit/>
          </a:bodyPr>
          <a:lstStyle/>
          <a:p>
            <a:r>
              <a:rPr lang="en-GB" sz="1200" dirty="0"/>
              <a:t>Dell et al., 2002</a:t>
            </a:r>
          </a:p>
        </p:txBody>
      </p:sp>
    </p:spTree>
    <p:extLst>
      <p:ext uri="{BB962C8B-B14F-4D97-AF65-F5344CB8AC3E}">
        <p14:creationId xmlns:p14="http://schemas.microsoft.com/office/powerpoint/2010/main" val="63532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FD25030-8106-EC0B-C74C-E018D2AD98C9}"/>
              </a:ext>
            </a:extLst>
          </p:cNvPr>
          <p:cNvSpPr>
            <a:spLocks noGrp="1"/>
          </p:cNvSpPr>
          <p:nvPr>
            <p:ph type="ctrTitle"/>
          </p:nvPr>
        </p:nvSpPr>
        <p:spPr>
          <a:xfrm>
            <a:off x="3345005" y="2007477"/>
            <a:ext cx="5561938" cy="2513516"/>
          </a:xfrm>
        </p:spPr>
        <p:txBody>
          <a:bodyPr>
            <a:normAutofit/>
          </a:bodyPr>
          <a:lstStyle/>
          <a:p>
            <a:r>
              <a:rPr lang="en-CA" b="1" dirty="0">
                <a:latin typeface="Cambria" panose="02040503050406030204" pitchFamily="18" charset="0"/>
                <a:ea typeface="Cambria" panose="02040503050406030204" pitchFamily="18" charset="0"/>
              </a:rPr>
              <a:t>1.The effect size</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0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4900" b="1" dirty="0">
                <a:solidFill>
                  <a:srgbClr val="FF0000"/>
                </a:solidFill>
                <a:latin typeface="Cambria" panose="02040503050406030204" pitchFamily="18" charset="0"/>
                <a:ea typeface="Cambria" panose="02040503050406030204" pitchFamily="18" charset="0"/>
              </a:rPr>
              <a:t>The effect size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18498"/>
            <a:ext cx="10515600" cy="4385750"/>
          </a:xfrm>
        </p:spPr>
        <p:txBody>
          <a:bodyPr>
            <a:normAutofit/>
          </a:bodyPr>
          <a:lstStyle/>
          <a:p>
            <a:endParaRPr lang="en-CA" sz="2400" dirty="0">
              <a:solidFill>
                <a:srgbClr val="FF0000"/>
              </a:solidFill>
              <a:latin typeface="Cambria" panose="02040503050406030204" pitchFamily="18" charset="0"/>
              <a:ea typeface="Cambria" panose="02040503050406030204" pitchFamily="18" charset="0"/>
            </a:endParaRPr>
          </a:p>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600" dirty="0">
                <a:solidFill>
                  <a:srgbClr val="FF0000"/>
                </a:solidFill>
                <a:latin typeface="Cambria" panose="02040503050406030204" pitchFamily="18" charset="0"/>
                <a:ea typeface="Cambria" panose="02040503050406030204" pitchFamily="18" charset="0"/>
              </a:rPr>
              <a:t>What do we mean by the</a:t>
            </a:r>
            <a:r>
              <a:rPr lang="en-CA" sz="2600" i="1" dirty="0">
                <a:solidFill>
                  <a:srgbClr val="FF0000"/>
                </a:solidFill>
                <a:latin typeface="Cambria" panose="02040503050406030204" pitchFamily="18" charset="0"/>
                <a:ea typeface="Cambria" panose="02040503050406030204" pitchFamily="18" charset="0"/>
              </a:rPr>
              <a:t> effect size</a:t>
            </a:r>
            <a:r>
              <a:rPr lang="en-CA" sz="2600" dirty="0">
                <a:solidFill>
                  <a:srgbClr val="FF0000"/>
                </a:solidFill>
                <a:latin typeface="Cambria" panose="02040503050406030204" pitchFamily="18" charset="0"/>
                <a:ea typeface="Cambria" panose="02040503050406030204" pitchFamily="18" charset="0"/>
              </a:rPr>
              <a:t>?</a:t>
            </a:r>
          </a:p>
          <a:p>
            <a:pPr lvl="1"/>
            <a:r>
              <a:rPr lang="en-CA" sz="2800" dirty="0">
                <a:latin typeface="Cambria" panose="02040503050406030204" pitchFamily="18" charset="0"/>
                <a:ea typeface="Cambria" panose="02040503050406030204" pitchFamily="18" charset="0"/>
              </a:rPr>
              <a:t>Simply put, the effect size is the </a:t>
            </a:r>
            <a:r>
              <a:rPr lang="en-CA" sz="2800" u="sng" dirty="0">
                <a:latin typeface="Cambria" panose="02040503050406030204" pitchFamily="18" charset="0"/>
                <a:ea typeface="Cambria" panose="02040503050406030204" pitchFamily="18" charset="0"/>
              </a:rPr>
              <a:t>minimal difference </a:t>
            </a:r>
            <a:r>
              <a:rPr lang="en-CA" sz="2800" dirty="0">
                <a:latin typeface="Cambria" panose="02040503050406030204" pitchFamily="18" charset="0"/>
                <a:ea typeface="Cambria" panose="02040503050406030204" pitchFamily="18" charset="0"/>
              </a:rPr>
              <a:t>between the studied groups that the investigator wishes to detect or the </a:t>
            </a:r>
            <a:r>
              <a:rPr lang="en-CA" sz="2800" u="sng" dirty="0">
                <a:latin typeface="Cambria" panose="02040503050406030204" pitchFamily="18" charset="0"/>
                <a:ea typeface="Cambria" panose="02040503050406030204" pitchFamily="18" charset="0"/>
              </a:rPr>
              <a:t>difference between estimation and unknown parameter </a:t>
            </a:r>
            <a:r>
              <a:rPr lang="en-CA" sz="2800" dirty="0">
                <a:latin typeface="Cambria" panose="02040503050406030204" pitchFamily="18" charset="0"/>
                <a:ea typeface="Cambria" panose="02040503050406030204" pitchFamily="18" charset="0"/>
              </a:rPr>
              <a:t>that the investigator wants to estimate.</a:t>
            </a:r>
          </a:p>
          <a:p>
            <a:pPr marL="0" indent="0">
              <a:buNone/>
            </a:pPr>
            <a:endParaRPr lang="en-CA" sz="1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5F6F49-9535-4F75-B2D5-4D6C1A3E58BB}"/>
              </a:ext>
            </a:extLst>
          </p:cNvPr>
          <p:cNvSpPr txBox="1"/>
          <p:nvPr/>
        </p:nvSpPr>
        <p:spPr>
          <a:xfrm>
            <a:off x="8810460" y="6300112"/>
            <a:ext cx="2960916" cy="461665"/>
          </a:xfrm>
          <a:prstGeom prst="rect">
            <a:avLst/>
          </a:prstGeom>
          <a:noFill/>
        </p:spPr>
        <p:txBody>
          <a:bodyPr wrap="square">
            <a:spAutoFit/>
          </a:bodyPr>
          <a:lstStyle/>
          <a:p>
            <a:r>
              <a:rPr lang="en-GB" sz="1200" dirty="0" err="1"/>
              <a:t>Pourhoseingholi</a:t>
            </a:r>
            <a:r>
              <a:rPr lang="en-GB" sz="1200" dirty="0"/>
              <a:t> MA et al., 2013</a:t>
            </a:r>
            <a:endParaRPr lang="en-CA" sz="1200" dirty="0"/>
          </a:p>
          <a:p>
            <a:endParaRPr lang="en-GB" sz="1200" dirty="0"/>
          </a:p>
        </p:txBody>
      </p:sp>
    </p:spTree>
    <p:extLst>
      <p:ext uri="{BB962C8B-B14F-4D97-AF65-F5344CB8AC3E}">
        <p14:creationId xmlns:p14="http://schemas.microsoft.com/office/powerpoint/2010/main" val="198186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CA" sz="4900" b="1" dirty="0">
                <a:solidFill>
                  <a:srgbClr val="FF0000"/>
                </a:solidFill>
                <a:latin typeface="Cambria" panose="02040503050406030204" pitchFamily="18" charset="0"/>
                <a:ea typeface="Cambria" panose="02040503050406030204" pitchFamily="18" charset="0"/>
              </a:rPr>
              <a:t>Key points about the effect size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669036" y="1677373"/>
            <a:ext cx="10515600" cy="4385750"/>
          </a:xfrm>
        </p:spPr>
        <p:txBody>
          <a:bodyPr>
            <a:normAutofit/>
          </a:bodyPr>
          <a:lstStyle/>
          <a:p>
            <a:endParaRPr lang="en-CA" sz="100" dirty="0">
              <a:latin typeface="Cambria" panose="02040503050406030204" pitchFamily="18" charset="0"/>
              <a:ea typeface="Cambria" panose="02040503050406030204" pitchFamily="18" charset="0"/>
            </a:endParaRPr>
          </a:p>
          <a:p>
            <a:pPr marL="0" indent="0">
              <a:buNone/>
            </a:pPr>
            <a:endParaRPr lang="en-CA" sz="2400" dirty="0">
              <a:solidFill>
                <a:srgbClr val="FF0000"/>
              </a:solidFill>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The effect size is </a:t>
            </a:r>
            <a:r>
              <a:rPr lang="en-CA" sz="2400" u="sng" dirty="0">
                <a:latin typeface="Cambria" panose="02040503050406030204" pitchFamily="18" charset="0"/>
                <a:ea typeface="Cambria" panose="02040503050406030204" pitchFamily="18" charset="0"/>
              </a:rPr>
              <a:t>independent</a:t>
            </a:r>
            <a:r>
              <a:rPr lang="en-CA" sz="2400" dirty="0">
                <a:latin typeface="Cambria" panose="02040503050406030204" pitchFamily="18" charset="0"/>
                <a:ea typeface="Cambria" panose="02040503050406030204" pitchFamily="18" charset="0"/>
              </a:rPr>
              <a:t> of the sample size, only data is used to calculate effect sizes.</a:t>
            </a:r>
          </a:p>
          <a:p>
            <a:endParaRPr lang="en-CA" sz="500" dirty="0">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A </a:t>
            </a:r>
            <a:r>
              <a:rPr lang="en-CA" sz="2400" u="sng" dirty="0">
                <a:latin typeface="Cambria" panose="02040503050406030204" pitchFamily="18" charset="0"/>
                <a:ea typeface="Cambria" panose="02040503050406030204" pitchFamily="18" charset="0"/>
              </a:rPr>
              <a:t>large effect size </a:t>
            </a:r>
            <a:r>
              <a:rPr lang="en-CA" sz="2400" dirty="0">
                <a:latin typeface="Cambria" panose="02040503050406030204" pitchFamily="18" charset="0"/>
                <a:ea typeface="Cambria" panose="02040503050406030204" pitchFamily="18" charset="0"/>
              </a:rPr>
              <a:t>means that a research finding has practical significance, while a </a:t>
            </a:r>
            <a:r>
              <a:rPr lang="en-CA" sz="2400" u="sng" dirty="0">
                <a:latin typeface="Cambria" panose="02040503050406030204" pitchFamily="18" charset="0"/>
                <a:ea typeface="Cambria" panose="02040503050406030204" pitchFamily="18" charset="0"/>
              </a:rPr>
              <a:t>small effect size </a:t>
            </a:r>
            <a:r>
              <a:rPr lang="en-CA" sz="2400" dirty="0">
                <a:latin typeface="Cambria" panose="02040503050406030204" pitchFamily="18" charset="0"/>
                <a:ea typeface="Cambria" panose="02040503050406030204" pitchFamily="18" charset="0"/>
              </a:rPr>
              <a:t>indicates limited practical applications.</a:t>
            </a:r>
          </a:p>
          <a:p>
            <a:endParaRPr lang="en-CA" sz="500" dirty="0">
              <a:latin typeface="Cambria" panose="02040503050406030204" pitchFamily="18" charset="0"/>
              <a:ea typeface="Cambria" panose="02040503050406030204" pitchFamily="18" charset="0"/>
            </a:endParaRPr>
          </a:p>
          <a:p>
            <a:r>
              <a:rPr lang="en-CA" sz="2400" dirty="0">
                <a:latin typeface="Cambria" panose="02040503050406030204" pitchFamily="18" charset="0"/>
                <a:ea typeface="Cambria" panose="02040503050406030204" pitchFamily="18" charset="0"/>
              </a:rPr>
              <a:t>The practical significance shows that the effect is large enough to be meaningful in the real world.</a:t>
            </a:r>
          </a:p>
          <a:p>
            <a:r>
              <a:rPr lang="en-CA" sz="2400" dirty="0">
                <a:latin typeface="Cambria" panose="02040503050406030204" pitchFamily="18" charset="0"/>
                <a:ea typeface="Cambria" panose="02040503050406030204" pitchFamily="18" charset="0"/>
              </a:rPr>
              <a:t>The most common effect sizes are </a:t>
            </a:r>
            <a:r>
              <a:rPr lang="en-CA" sz="2400" b="1" dirty="0">
                <a:latin typeface="Cambria" panose="02040503050406030204" pitchFamily="18" charset="0"/>
                <a:ea typeface="Cambria" panose="02040503050406030204" pitchFamily="18" charset="0"/>
              </a:rPr>
              <a:t>Cohen’s (d) </a:t>
            </a:r>
            <a:r>
              <a:rPr lang="en-CA" sz="2400" dirty="0">
                <a:latin typeface="Cambria" panose="02040503050406030204" pitchFamily="18" charset="0"/>
                <a:ea typeface="Cambria" panose="02040503050406030204" pitchFamily="18" charset="0"/>
              </a:rPr>
              <a:t>and </a:t>
            </a:r>
            <a:r>
              <a:rPr lang="en-CA" sz="2400" b="1" dirty="0">
                <a:latin typeface="Cambria" panose="02040503050406030204" pitchFamily="18" charset="0"/>
                <a:ea typeface="Cambria" panose="02040503050406030204" pitchFamily="18" charset="0"/>
              </a:rPr>
              <a:t>Pearson’s (r)</a:t>
            </a:r>
            <a:r>
              <a:rPr lang="en-CA" sz="2400" dirty="0">
                <a:latin typeface="Cambria" panose="02040503050406030204" pitchFamily="18" charset="0"/>
                <a:ea typeface="Cambria" panose="02040503050406030204" pitchFamily="18" charset="0"/>
              </a:rPr>
              <a:t> .</a:t>
            </a:r>
          </a:p>
          <a:p>
            <a:endParaRPr lang="en-CA" sz="2400"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C5F6F49-9535-4F75-B2D5-4D6C1A3E58BB}"/>
              </a:ext>
            </a:extLst>
          </p:cNvPr>
          <p:cNvSpPr txBox="1"/>
          <p:nvPr/>
        </p:nvSpPr>
        <p:spPr>
          <a:xfrm>
            <a:off x="8810460" y="6300112"/>
            <a:ext cx="2960916" cy="461665"/>
          </a:xfrm>
          <a:prstGeom prst="rect">
            <a:avLst/>
          </a:prstGeom>
          <a:noFill/>
        </p:spPr>
        <p:txBody>
          <a:bodyPr wrap="square">
            <a:spAutoFit/>
          </a:bodyPr>
          <a:lstStyle/>
          <a:p>
            <a:r>
              <a:rPr lang="en-GB" sz="1200" dirty="0" err="1"/>
              <a:t>Bujang</a:t>
            </a:r>
            <a:r>
              <a:rPr lang="en-GB" sz="1200" dirty="0"/>
              <a:t> MA, 2021; </a:t>
            </a:r>
            <a:r>
              <a:rPr lang="en-CA" sz="1200" dirty="0">
                <a:effectLst/>
                <a:latin typeface="Cambria" panose="02040503050406030204" pitchFamily="18" charset="0"/>
                <a:ea typeface="Cambria" panose="02040503050406030204" pitchFamily="18" charset="0"/>
                <a:cs typeface="Calibri" panose="020F0502020204030204" pitchFamily="34" charset="0"/>
              </a:rPr>
              <a:t>Bhandari P</a:t>
            </a:r>
            <a:r>
              <a:rPr lang="en-CA" sz="1200" dirty="0">
                <a:latin typeface="Cambria" panose="02040503050406030204" pitchFamily="18" charset="0"/>
                <a:ea typeface="Cambria" panose="02040503050406030204" pitchFamily="18" charset="0"/>
                <a:cs typeface="Calibri" panose="020F0502020204030204" pitchFamily="34" charset="0"/>
              </a:rPr>
              <a:t>, 2022</a:t>
            </a:r>
            <a:endParaRPr lang="en-CA" sz="1200" dirty="0"/>
          </a:p>
          <a:p>
            <a:endParaRPr lang="en-GB" sz="1200" dirty="0"/>
          </a:p>
        </p:txBody>
      </p:sp>
    </p:spTree>
    <p:extLst>
      <p:ext uri="{BB962C8B-B14F-4D97-AF65-F5344CB8AC3E}">
        <p14:creationId xmlns:p14="http://schemas.microsoft.com/office/powerpoint/2010/main" val="156457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F97DB-FA47-47F6-9D29-969A479AC6C1}"/>
              </a:ext>
            </a:extLst>
          </p:cNvPr>
          <p:cNvSpPr>
            <a:spLocks noGrp="1"/>
          </p:cNvSpPr>
          <p:nvPr>
            <p:ph type="title"/>
          </p:nvPr>
        </p:nvSpPr>
        <p:spPr>
          <a:xfrm>
            <a:off x="640079" y="345798"/>
            <a:ext cx="8284846" cy="1830361"/>
          </a:xfrm>
        </p:spPr>
        <p:txBody>
          <a:bodyPr anchor="b">
            <a:normAutofit/>
          </a:bodyPr>
          <a:lstStyle/>
          <a:p>
            <a:r>
              <a:rPr lang="en-CA" sz="4900" b="1" dirty="0">
                <a:solidFill>
                  <a:srgbClr val="FF0000"/>
                </a:solidFill>
                <a:latin typeface="Cambria" panose="02040503050406030204" pitchFamily="18" charset="0"/>
                <a:ea typeface="Cambria" panose="02040503050406030204" pitchFamily="18" charset="0"/>
              </a:rPr>
              <a:t>Cohen’s (d) &amp; Pearson’s (r) effect sizes</a:t>
            </a:r>
            <a:endParaRPr lang="en-CA" sz="4900" b="1" dirty="0">
              <a:latin typeface="Cambria" panose="02040503050406030204" pitchFamily="18" charset="0"/>
              <a:ea typeface="Cambria" panose="02040503050406030204" pitchFamily="18" charset="0"/>
            </a:endParaRP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494C47-8B0F-4C31-95CC-791F8DFA4EAE}"/>
              </a:ext>
            </a:extLst>
          </p:cNvPr>
          <p:cNvSpPr>
            <a:spLocks noGrp="1"/>
          </p:cNvSpPr>
          <p:nvPr>
            <p:ph idx="1"/>
          </p:nvPr>
        </p:nvSpPr>
        <p:spPr>
          <a:xfrm>
            <a:off x="640080" y="2706623"/>
            <a:ext cx="4519749" cy="3805579"/>
          </a:xfrm>
        </p:spPr>
        <p:txBody>
          <a:bodyPr>
            <a:normAutofit/>
          </a:bodyPr>
          <a:lstStyle/>
          <a:p>
            <a:r>
              <a:rPr lang="en-CA" sz="2200" b="1" dirty="0">
                <a:latin typeface="Cambria" panose="02040503050406030204" pitchFamily="18" charset="0"/>
                <a:ea typeface="Cambria" panose="02040503050406030204" pitchFamily="18" charset="0"/>
              </a:rPr>
              <a:t>Cohen’s (d) </a:t>
            </a:r>
            <a:r>
              <a:rPr lang="en-CA" sz="2200" dirty="0">
                <a:latin typeface="Cambria" panose="02040503050406030204" pitchFamily="18" charset="0"/>
                <a:ea typeface="Cambria" panose="02040503050406030204" pitchFamily="18" charset="0"/>
              </a:rPr>
              <a:t>measures the size of the difference between two groups.</a:t>
            </a:r>
          </a:p>
          <a:p>
            <a:pPr marL="0" indent="0">
              <a:buNone/>
            </a:pPr>
            <a:endParaRPr lang="en-CA" sz="2200" dirty="0">
              <a:latin typeface="Cambria" panose="02040503050406030204" pitchFamily="18" charset="0"/>
              <a:ea typeface="Cambria" panose="02040503050406030204" pitchFamily="18" charset="0"/>
            </a:endParaRPr>
          </a:p>
          <a:p>
            <a:r>
              <a:rPr lang="en-CA" sz="2200" b="1" dirty="0">
                <a:latin typeface="Cambria" panose="02040503050406030204" pitchFamily="18" charset="0"/>
                <a:ea typeface="Cambria" panose="02040503050406030204" pitchFamily="18" charset="0"/>
              </a:rPr>
              <a:t>Pearson’s (r) </a:t>
            </a:r>
            <a:r>
              <a:rPr lang="en-CA" sz="2200" dirty="0">
                <a:latin typeface="Cambria" panose="02040503050406030204" pitchFamily="18" charset="0"/>
                <a:ea typeface="Cambria" panose="02040503050406030204" pitchFamily="18" charset="0"/>
              </a:rPr>
              <a:t>measures the strength of the relationship between two variables. It is better to use a statistical software to calculate Pearson’s r accurately from the raw data.</a:t>
            </a:r>
          </a:p>
          <a:p>
            <a:endParaRPr lang="en-CA" sz="2200" dirty="0">
              <a:latin typeface="Cambria" panose="02040503050406030204" pitchFamily="18" charset="0"/>
              <a:ea typeface="Cambria" panose="02040503050406030204" pitchFamily="18" charset="0"/>
            </a:endParaRPr>
          </a:p>
          <a:p>
            <a:endParaRPr lang="en-CA" sz="2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4F0CF8D-6C8E-4C06-B5A0-A5595BDD1E1D}"/>
              </a:ext>
            </a:extLst>
          </p:cNvPr>
          <p:cNvSpPr txBox="1"/>
          <p:nvPr/>
        </p:nvSpPr>
        <p:spPr>
          <a:xfrm>
            <a:off x="10928451" y="6559535"/>
            <a:ext cx="2109108" cy="276999"/>
          </a:xfrm>
          <a:prstGeom prst="rect">
            <a:avLst/>
          </a:prstGeom>
          <a:noFill/>
        </p:spPr>
        <p:txBody>
          <a:bodyPr wrap="square">
            <a:spAutoFit/>
          </a:bodyPr>
          <a:lstStyle/>
          <a:p>
            <a:r>
              <a:rPr lang="en-CA" sz="1200" dirty="0">
                <a:effectLst/>
                <a:latin typeface="Cambria" panose="02040503050406030204" pitchFamily="18" charset="0"/>
                <a:ea typeface="Cambria" panose="02040503050406030204" pitchFamily="18" charset="0"/>
                <a:cs typeface="Calibri" panose="020F0502020204030204" pitchFamily="34" charset="0"/>
              </a:rPr>
              <a:t>Bhandari P</a:t>
            </a:r>
            <a:r>
              <a:rPr lang="en-CA" sz="1200" dirty="0">
                <a:latin typeface="Cambria" panose="02040503050406030204" pitchFamily="18" charset="0"/>
                <a:ea typeface="Cambria" panose="02040503050406030204" pitchFamily="18" charset="0"/>
                <a:cs typeface="Calibri" panose="020F0502020204030204" pitchFamily="34" charset="0"/>
              </a:rPr>
              <a:t>, 2022</a:t>
            </a:r>
            <a:endParaRPr lang="en-CA" sz="1200" dirty="0"/>
          </a:p>
        </p:txBody>
      </p:sp>
      <p:pic>
        <p:nvPicPr>
          <p:cNvPr id="5" name="Picture 4">
            <a:extLst>
              <a:ext uri="{FF2B5EF4-FFF2-40B4-BE49-F238E27FC236}">
                <a16:creationId xmlns:a16="http://schemas.microsoft.com/office/drawing/2014/main" id="{2E8ECD9B-AFD9-465C-9622-9595243E7C48}"/>
              </a:ext>
            </a:extLst>
          </p:cNvPr>
          <p:cNvPicPr>
            <a:picLocks noChangeAspect="1"/>
          </p:cNvPicPr>
          <p:nvPr/>
        </p:nvPicPr>
        <p:blipFill>
          <a:blip r:embed="rId2"/>
          <a:stretch>
            <a:fillRect/>
          </a:stretch>
        </p:blipFill>
        <p:spPr>
          <a:xfrm>
            <a:off x="5258358" y="4206598"/>
            <a:ext cx="3524250" cy="1724025"/>
          </a:xfrm>
          <a:prstGeom prst="rect">
            <a:avLst/>
          </a:prstGeom>
        </p:spPr>
      </p:pic>
      <p:sp>
        <p:nvSpPr>
          <p:cNvPr id="13" name="TextBox 12">
            <a:extLst>
              <a:ext uri="{FF2B5EF4-FFF2-40B4-BE49-F238E27FC236}">
                <a16:creationId xmlns:a16="http://schemas.microsoft.com/office/drawing/2014/main" id="{BE925624-4CD3-49D3-B95F-102EB42A3D9A}"/>
              </a:ext>
            </a:extLst>
          </p:cNvPr>
          <p:cNvSpPr txBox="1"/>
          <p:nvPr/>
        </p:nvSpPr>
        <p:spPr>
          <a:xfrm>
            <a:off x="8782608" y="4504784"/>
            <a:ext cx="3200397" cy="2308324"/>
          </a:xfrm>
          <a:prstGeom prst="rect">
            <a:avLst/>
          </a:prstGeom>
          <a:noFill/>
        </p:spPr>
        <p:txBody>
          <a:bodyPr wrap="square">
            <a:spAutoFit/>
          </a:bodyPr>
          <a:lstStyle/>
          <a:p>
            <a:pPr algn="l">
              <a:buFont typeface="Arial" panose="020B0604020202020204" pitchFamily="34" charset="0"/>
              <a:buChar char="•"/>
            </a:pPr>
            <a:r>
              <a:rPr lang="en-GB" sz="1600" b="0" i="1" dirty="0">
                <a:solidFill>
                  <a:schemeClr val="accent1">
                    <a:lumMod val="50000"/>
                  </a:schemeClr>
                </a:solidFill>
                <a:effectLst/>
              </a:rPr>
              <a:t> </a:t>
            </a:r>
            <a:r>
              <a:rPr lang="en-GB" sz="1600" b="0" i="1" dirty="0" err="1">
                <a:solidFill>
                  <a:schemeClr val="accent1">
                    <a:lumMod val="50000"/>
                  </a:schemeClr>
                </a:solidFill>
                <a:effectLst/>
              </a:rPr>
              <a:t>r</a:t>
            </a:r>
            <a:r>
              <a:rPr lang="en-GB" sz="1600" b="0" i="1" baseline="-25000" dirty="0" err="1">
                <a:solidFill>
                  <a:schemeClr val="accent1">
                    <a:lumMod val="50000"/>
                  </a:schemeClr>
                </a:solidFill>
                <a:effectLst/>
              </a:rPr>
              <a:t>xy</a:t>
            </a:r>
            <a:r>
              <a:rPr lang="en-GB" sz="1600" b="0" i="1" baseline="-25000" dirty="0">
                <a:solidFill>
                  <a:schemeClr val="accent1">
                    <a:lumMod val="50000"/>
                  </a:schemeClr>
                </a:solidFill>
                <a:effectLst/>
              </a:rPr>
              <a:t> </a:t>
            </a:r>
            <a:r>
              <a:rPr lang="en-GB" sz="1600" b="0" i="0" dirty="0">
                <a:solidFill>
                  <a:schemeClr val="accent1">
                    <a:lumMod val="50000"/>
                  </a:schemeClr>
                </a:solidFill>
                <a:effectLst/>
              </a:rPr>
              <a:t>= strength of the correlation between variables x and y</a:t>
            </a:r>
          </a:p>
          <a:p>
            <a:pPr algn="l">
              <a:buFont typeface="Arial" panose="020B0604020202020204" pitchFamily="34" charset="0"/>
              <a:buChar char="•"/>
            </a:pPr>
            <a:r>
              <a:rPr lang="en-GB" sz="1600" b="0" i="1" dirty="0">
                <a:solidFill>
                  <a:schemeClr val="accent1">
                    <a:lumMod val="50000"/>
                  </a:schemeClr>
                </a:solidFill>
                <a:effectLst/>
              </a:rPr>
              <a:t> n</a:t>
            </a:r>
            <a:r>
              <a:rPr lang="en-GB" sz="1600" b="0" i="0" dirty="0">
                <a:solidFill>
                  <a:schemeClr val="accent1">
                    <a:lumMod val="50000"/>
                  </a:schemeClr>
                </a:solidFill>
                <a:effectLst/>
              </a:rPr>
              <a:t> = sample size</a:t>
            </a:r>
          </a:p>
          <a:p>
            <a:pPr algn="l">
              <a:buFont typeface="Arial" panose="020B0604020202020204" pitchFamily="34" charset="0"/>
              <a:buChar char="•"/>
            </a:pPr>
            <a:r>
              <a:rPr lang="en-GB" sz="1600" b="0" i="0" dirty="0">
                <a:solidFill>
                  <a:schemeClr val="accent1">
                    <a:lumMod val="50000"/>
                  </a:schemeClr>
                </a:solidFill>
                <a:effectLst/>
              </a:rPr>
              <a:t> ∑ = sum of what follows</a:t>
            </a:r>
          </a:p>
          <a:p>
            <a:pPr algn="l">
              <a:buFont typeface="Arial" panose="020B0604020202020204" pitchFamily="34" charset="0"/>
              <a:buChar char="•"/>
            </a:pPr>
            <a:r>
              <a:rPr lang="en-GB" sz="1600" b="0" i="1" dirty="0">
                <a:solidFill>
                  <a:schemeClr val="accent1">
                    <a:lumMod val="50000"/>
                  </a:schemeClr>
                </a:solidFill>
                <a:effectLst/>
              </a:rPr>
              <a:t> X</a:t>
            </a:r>
            <a:r>
              <a:rPr lang="en-GB" sz="1600" b="0" i="0" dirty="0">
                <a:solidFill>
                  <a:schemeClr val="accent1">
                    <a:lumMod val="50000"/>
                  </a:schemeClr>
                </a:solidFill>
                <a:effectLst/>
              </a:rPr>
              <a:t> = every x-variable value</a:t>
            </a:r>
          </a:p>
          <a:p>
            <a:pPr algn="l">
              <a:buFont typeface="Arial" panose="020B0604020202020204" pitchFamily="34" charset="0"/>
              <a:buChar char="•"/>
            </a:pPr>
            <a:r>
              <a:rPr lang="en-GB" sz="1600" b="0" i="1" dirty="0">
                <a:solidFill>
                  <a:schemeClr val="accent1">
                    <a:lumMod val="50000"/>
                  </a:schemeClr>
                </a:solidFill>
                <a:effectLst/>
              </a:rPr>
              <a:t> Y</a:t>
            </a:r>
            <a:r>
              <a:rPr lang="en-GB" sz="1600" b="0" i="0" dirty="0">
                <a:solidFill>
                  <a:schemeClr val="accent1">
                    <a:lumMod val="50000"/>
                  </a:schemeClr>
                </a:solidFill>
                <a:effectLst/>
              </a:rPr>
              <a:t> = every y-variable value</a:t>
            </a:r>
          </a:p>
          <a:p>
            <a:pPr algn="l">
              <a:buFont typeface="Arial" panose="020B0604020202020204" pitchFamily="34" charset="0"/>
              <a:buChar char="•"/>
            </a:pPr>
            <a:r>
              <a:rPr lang="en-GB" sz="1600" b="0" i="1" dirty="0">
                <a:solidFill>
                  <a:schemeClr val="accent1">
                    <a:lumMod val="50000"/>
                  </a:schemeClr>
                </a:solidFill>
                <a:effectLst/>
              </a:rPr>
              <a:t> XY</a:t>
            </a:r>
            <a:r>
              <a:rPr lang="en-GB" sz="1600" b="0" i="0" dirty="0">
                <a:solidFill>
                  <a:schemeClr val="accent1">
                    <a:lumMod val="50000"/>
                  </a:schemeClr>
                </a:solidFill>
                <a:effectLst/>
              </a:rPr>
              <a:t> = the product of each x-variable score times the corresponding y-variable score</a:t>
            </a:r>
          </a:p>
        </p:txBody>
      </p:sp>
      <p:pic>
        <p:nvPicPr>
          <p:cNvPr id="8" name="Picture 7">
            <a:extLst>
              <a:ext uri="{FF2B5EF4-FFF2-40B4-BE49-F238E27FC236}">
                <a16:creationId xmlns:a16="http://schemas.microsoft.com/office/drawing/2014/main" id="{A34FF183-F550-4AA1-AAB9-E622CE48F0C5}"/>
              </a:ext>
            </a:extLst>
          </p:cNvPr>
          <p:cNvPicPr>
            <a:picLocks noChangeAspect="1"/>
          </p:cNvPicPr>
          <p:nvPr/>
        </p:nvPicPr>
        <p:blipFill>
          <a:blip r:embed="rId3"/>
          <a:stretch>
            <a:fillRect/>
          </a:stretch>
        </p:blipFill>
        <p:spPr>
          <a:xfrm>
            <a:off x="5402268" y="2474676"/>
            <a:ext cx="2295525" cy="1314450"/>
          </a:xfrm>
          <a:prstGeom prst="rect">
            <a:avLst/>
          </a:prstGeom>
        </p:spPr>
      </p:pic>
      <p:pic>
        <p:nvPicPr>
          <p:cNvPr id="20" name="Picture 19">
            <a:extLst>
              <a:ext uri="{FF2B5EF4-FFF2-40B4-BE49-F238E27FC236}">
                <a16:creationId xmlns:a16="http://schemas.microsoft.com/office/drawing/2014/main" id="{597CE552-E603-487C-B66D-AC8511389AB4}"/>
              </a:ext>
            </a:extLst>
          </p:cNvPr>
          <p:cNvPicPr>
            <a:picLocks noChangeAspect="1"/>
          </p:cNvPicPr>
          <p:nvPr/>
        </p:nvPicPr>
        <p:blipFill>
          <a:blip r:embed="rId4"/>
          <a:stretch>
            <a:fillRect/>
          </a:stretch>
        </p:blipFill>
        <p:spPr>
          <a:xfrm>
            <a:off x="7835725" y="2823588"/>
            <a:ext cx="2505075" cy="1152525"/>
          </a:xfrm>
          <a:prstGeom prst="rect">
            <a:avLst/>
          </a:prstGeom>
        </p:spPr>
      </p:pic>
      <p:sp>
        <p:nvSpPr>
          <p:cNvPr id="31" name="TextBox 30">
            <a:extLst>
              <a:ext uri="{FF2B5EF4-FFF2-40B4-BE49-F238E27FC236}">
                <a16:creationId xmlns:a16="http://schemas.microsoft.com/office/drawing/2014/main" id="{8F1DD324-25C5-4DB4-A368-71E438A7ACC1}"/>
              </a:ext>
            </a:extLst>
          </p:cNvPr>
          <p:cNvSpPr txBox="1"/>
          <p:nvPr/>
        </p:nvSpPr>
        <p:spPr>
          <a:xfrm>
            <a:off x="7780026" y="2521957"/>
            <a:ext cx="2877447" cy="369332"/>
          </a:xfrm>
          <a:prstGeom prst="rect">
            <a:avLst/>
          </a:prstGeom>
          <a:noFill/>
        </p:spPr>
        <p:txBody>
          <a:bodyPr wrap="square">
            <a:spAutoFit/>
          </a:bodyPr>
          <a:lstStyle/>
          <a:p>
            <a:r>
              <a:rPr lang="en-CA" dirty="0">
                <a:solidFill>
                  <a:schemeClr val="accent1">
                    <a:lumMod val="50000"/>
                  </a:schemeClr>
                </a:solidFill>
                <a:latin typeface="Cambria" panose="02040503050406030204" pitchFamily="18" charset="0"/>
                <a:ea typeface="Cambria" panose="02040503050406030204" pitchFamily="18" charset="0"/>
              </a:rPr>
              <a:t>whe</a:t>
            </a:r>
            <a:r>
              <a:rPr lang="en-CA" sz="1800" dirty="0">
                <a:solidFill>
                  <a:schemeClr val="accent1">
                    <a:lumMod val="50000"/>
                  </a:schemeClr>
                </a:solidFill>
                <a:latin typeface="Cambria" panose="02040503050406030204" pitchFamily="18" charset="0"/>
                <a:ea typeface="Cambria" panose="02040503050406030204" pitchFamily="18" charset="0"/>
              </a:rPr>
              <a:t>re,</a:t>
            </a:r>
          </a:p>
        </p:txBody>
      </p:sp>
      <p:sp>
        <p:nvSpPr>
          <p:cNvPr id="32" name="TextBox 31">
            <a:extLst>
              <a:ext uri="{FF2B5EF4-FFF2-40B4-BE49-F238E27FC236}">
                <a16:creationId xmlns:a16="http://schemas.microsoft.com/office/drawing/2014/main" id="{24FA060F-31E2-4592-BD6C-7C0099D5DA1B}"/>
              </a:ext>
            </a:extLst>
          </p:cNvPr>
          <p:cNvSpPr txBox="1"/>
          <p:nvPr/>
        </p:nvSpPr>
        <p:spPr>
          <a:xfrm>
            <a:off x="8782608" y="4206598"/>
            <a:ext cx="2877447" cy="369332"/>
          </a:xfrm>
          <a:prstGeom prst="rect">
            <a:avLst/>
          </a:prstGeom>
          <a:noFill/>
        </p:spPr>
        <p:txBody>
          <a:bodyPr wrap="square">
            <a:spAutoFit/>
          </a:bodyPr>
          <a:lstStyle/>
          <a:p>
            <a:r>
              <a:rPr lang="en-CA" dirty="0">
                <a:solidFill>
                  <a:schemeClr val="accent1">
                    <a:lumMod val="50000"/>
                  </a:schemeClr>
                </a:solidFill>
                <a:latin typeface="Cambria" panose="02040503050406030204" pitchFamily="18" charset="0"/>
                <a:ea typeface="Cambria" panose="02040503050406030204" pitchFamily="18" charset="0"/>
              </a:rPr>
              <a:t>where,</a:t>
            </a:r>
          </a:p>
        </p:txBody>
      </p:sp>
    </p:spTree>
    <p:extLst>
      <p:ext uri="{BB962C8B-B14F-4D97-AF65-F5344CB8AC3E}">
        <p14:creationId xmlns:p14="http://schemas.microsoft.com/office/powerpoint/2010/main" val="220525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F5505A8-2F22-4BB9-B3DD-AB178D082532}"/>
              </a:ext>
            </a:extLst>
          </p:cNvPr>
          <p:cNvSpPr>
            <a:spLocks noGrp="1"/>
          </p:cNvSpPr>
          <p:nvPr>
            <p:ph type="title"/>
          </p:nvPr>
        </p:nvSpPr>
        <p:spPr>
          <a:xfrm>
            <a:off x="838200" y="365125"/>
            <a:ext cx="10515600" cy="1325563"/>
          </a:xfrm>
        </p:spPr>
        <p:txBody>
          <a:bodyPr>
            <a:normAutofit/>
          </a:bodyPr>
          <a:lstStyle/>
          <a:p>
            <a:r>
              <a:rPr lang="en-GB" sz="4900" b="1" dirty="0">
                <a:solidFill>
                  <a:srgbClr val="FF0000"/>
                </a:solidFill>
                <a:latin typeface="Cambria" panose="02040503050406030204" pitchFamily="18" charset="0"/>
                <a:ea typeface="Cambria" panose="02040503050406030204" pitchFamily="18" charset="0"/>
              </a:rPr>
              <a:t>How to estimate the effect size</a:t>
            </a:r>
            <a:endParaRPr lang="en-CA" sz="4900" b="1" dirty="0">
              <a:latin typeface="Cambria" panose="02040503050406030204" pitchFamily="18" charset="0"/>
              <a:ea typeface="Cambria" panose="02040503050406030204" pitchFamily="18" charset="0"/>
            </a:endParaRP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51A3E6FD-F3FF-4C41-BDAE-A6E674DB2A2A}"/>
              </a:ext>
            </a:extLst>
          </p:cNvPr>
          <p:cNvSpPr>
            <a:spLocks noGrp="1"/>
          </p:cNvSpPr>
          <p:nvPr>
            <p:ph idx="1"/>
          </p:nvPr>
        </p:nvSpPr>
        <p:spPr>
          <a:xfrm>
            <a:off x="838200" y="1929383"/>
            <a:ext cx="10515600" cy="4768815"/>
          </a:xfrm>
        </p:spPr>
        <p:txBody>
          <a:bodyPr>
            <a:normAutofit fontScale="92500"/>
          </a:bodyPr>
          <a:lstStyle/>
          <a:p>
            <a:pPr marL="0" indent="0">
              <a:buNone/>
            </a:pPr>
            <a:r>
              <a:rPr lang="en-CA" sz="2600" dirty="0">
                <a:latin typeface="Cambria" panose="02040503050406030204" pitchFamily="18" charset="0"/>
                <a:ea typeface="Cambria" panose="02040503050406030204" pitchFamily="18" charset="0"/>
              </a:rPr>
              <a:t>The effect size can be estimated from: </a:t>
            </a:r>
            <a:endParaRPr lang="en-US" sz="26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Literature review</a:t>
            </a:r>
          </a:p>
          <a:p>
            <a:pPr lvl="1"/>
            <a:r>
              <a:rPr lang="en-US" dirty="0">
                <a:latin typeface="Cambria" panose="02040503050406030204" pitchFamily="18" charset="0"/>
                <a:ea typeface="Cambria" panose="02040503050406030204" pitchFamily="18" charset="0"/>
              </a:rPr>
              <a:t>It is better to obtain the needed information from recent articles (within 5 years) that used an almost similar design, same treatment and similar patient characteristics</a:t>
            </a:r>
          </a:p>
          <a:p>
            <a:pPr marL="0" indent="0">
              <a:buNone/>
            </a:pPr>
            <a:endParaRPr lang="en-US" sz="9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F</a:t>
            </a:r>
            <a:r>
              <a:rPr lang="en-CA" sz="2800" b="1" dirty="0">
                <a:latin typeface="Cambria" panose="02040503050406030204" pitchFamily="18" charset="0"/>
                <a:ea typeface="Cambria" panose="02040503050406030204" pitchFamily="18" charset="0"/>
              </a:rPr>
              <a:t>rom historical data or secondary data </a:t>
            </a:r>
          </a:p>
          <a:p>
            <a:pPr lvl="1"/>
            <a:r>
              <a:rPr lang="en-US" dirty="0">
                <a:latin typeface="Cambria" panose="02040503050406030204" pitchFamily="18" charset="0"/>
                <a:ea typeface="Cambria" panose="02040503050406030204" pitchFamily="18" charset="0"/>
              </a:rPr>
              <a:t>Provided that the researcher has access to all data of different groups</a:t>
            </a:r>
          </a:p>
          <a:p>
            <a:pPr lvl="1"/>
            <a:r>
              <a:rPr lang="en-US" dirty="0">
                <a:latin typeface="Cambria" panose="02040503050406030204" pitchFamily="18" charset="0"/>
                <a:ea typeface="Cambria" panose="02040503050406030204" pitchFamily="18" charset="0"/>
              </a:rPr>
              <a:t>Not always feasible </a:t>
            </a:r>
            <a:r>
              <a:rPr lang="en-GB" dirty="0">
                <a:latin typeface="Cambria" panose="02040503050406030204" pitchFamily="18" charset="0"/>
                <a:ea typeface="Cambria" panose="02040503050406030204" pitchFamily="18" charset="0"/>
              </a:rPr>
              <a:t>since a new intervention may not have been assessed yet</a:t>
            </a:r>
            <a:endParaRPr lang="en-US" dirty="0">
              <a:latin typeface="Cambria" panose="02040503050406030204" pitchFamily="18" charset="0"/>
              <a:ea typeface="Cambria" panose="02040503050406030204" pitchFamily="18" charset="0"/>
            </a:endParaRPr>
          </a:p>
          <a:p>
            <a:pPr lvl="1"/>
            <a:endParaRPr lang="en-US" sz="900"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b="1" dirty="0">
                <a:latin typeface="Cambria" panose="02040503050406030204" pitchFamily="18" charset="0"/>
                <a:ea typeface="Cambria" panose="02040503050406030204" pitchFamily="18" charset="0"/>
              </a:rPr>
              <a:t>Educated guess or expert opinion</a:t>
            </a:r>
          </a:p>
          <a:p>
            <a:pPr lvl="1"/>
            <a:r>
              <a:rPr lang="en-US" dirty="0">
                <a:latin typeface="Cambria" panose="02040503050406030204" pitchFamily="18" charset="0"/>
                <a:ea typeface="Cambria" panose="02040503050406030204" pitchFamily="18" charset="0"/>
              </a:rPr>
              <a:t>Researchers/experts can use their experience and knowledge to set up an effect size </a:t>
            </a:r>
            <a:r>
              <a:rPr lang="en-GB" dirty="0">
                <a:latin typeface="Cambria" panose="02040503050406030204" pitchFamily="18" charset="0"/>
                <a:ea typeface="Cambria" panose="02040503050406030204" pitchFamily="18" charset="0"/>
              </a:rPr>
              <a:t>that is scientifically or clinically meaningful</a:t>
            </a:r>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0" indent="0">
              <a:buNone/>
            </a:pPr>
            <a:endParaRPr lang="en-US"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9CFC3673-47F2-4F31-8437-341F7F1380D4}"/>
              </a:ext>
            </a:extLst>
          </p:cNvPr>
          <p:cNvSpPr txBox="1"/>
          <p:nvPr/>
        </p:nvSpPr>
        <p:spPr>
          <a:xfrm>
            <a:off x="10239781" y="6488668"/>
            <a:ext cx="2028419" cy="276999"/>
          </a:xfrm>
          <a:prstGeom prst="rect">
            <a:avLst/>
          </a:prstGeom>
          <a:noFill/>
        </p:spPr>
        <p:txBody>
          <a:bodyPr wrap="square">
            <a:spAutoFit/>
          </a:bodyPr>
          <a:lstStyle/>
          <a:p>
            <a:r>
              <a:rPr lang="en-GB" sz="1200" dirty="0" err="1"/>
              <a:t>Bujang</a:t>
            </a:r>
            <a:r>
              <a:rPr lang="en-GB" sz="1200" dirty="0"/>
              <a:t> MA, 2021</a:t>
            </a:r>
          </a:p>
        </p:txBody>
      </p:sp>
    </p:spTree>
    <p:extLst>
      <p:ext uri="{BB962C8B-B14F-4D97-AF65-F5344CB8AC3E}">
        <p14:creationId xmlns:p14="http://schemas.microsoft.com/office/powerpoint/2010/main" val="620406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3782</Words>
  <Application>Microsoft Office PowerPoint</Application>
  <PresentationFormat>Widescreen</PresentationFormat>
  <Paragraphs>309</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Cambria</vt:lpstr>
      <vt:lpstr>Cambria Math</vt:lpstr>
      <vt:lpstr>Helvetica</vt:lpstr>
      <vt:lpstr>Wingdings</vt:lpstr>
      <vt:lpstr>Office Theme</vt:lpstr>
      <vt:lpstr>How to determine the correct sample size of a research</vt:lpstr>
      <vt:lpstr>Contents</vt:lpstr>
      <vt:lpstr>Sample size calculation</vt:lpstr>
      <vt:lpstr>Factors that must be estimated to calculate sample size</vt:lpstr>
      <vt:lpstr>1.The effect size</vt:lpstr>
      <vt:lpstr>The effect size</vt:lpstr>
      <vt:lpstr>Key points about the effect size</vt:lpstr>
      <vt:lpstr>Cohen’s (d) &amp; Pearson’s (r) effect sizes</vt:lpstr>
      <vt:lpstr>How to estimate the effect size</vt:lpstr>
      <vt:lpstr>2. The population standard deviation</vt:lpstr>
      <vt:lpstr>The population standard deviation</vt:lpstr>
      <vt:lpstr>      How to calculate standard deviation</vt:lpstr>
      <vt:lpstr>      Key points about standard deviation</vt:lpstr>
      <vt:lpstr>3. The power </vt:lpstr>
      <vt:lpstr> The power of a study </vt:lpstr>
      <vt:lpstr> The type I and type II errors </vt:lpstr>
      <vt:lpstr>4. The  significance level  </vt:lpstr>
      <vt:lpstr> The significance level   </vt:lpstr>
      <vt:lpstr>Steps to follow in sample size determination</vt:lpstr>
      <vt:lpstr>Examples of free sample size calculator tools</vt:lpstr>
      <vt:lpstr>How to calculate sample size in cross-sectional studies</vt:lpstr>
      <vt:lpstr>PowerPoint Presentation</vt:lpstr>
      <vt:lpstr>Example 2: sample size for cross-sectional studies (quantitative variables)</vt:lpstr>
      <vt:lpstr>How to calculate sample size in case control studies</vt:lpstr>
      <vt:lpstr>PowerPoint Presentation</vt:lpstr>
      <vt:lpstr>Example 2: sample size for case-control studies (quantitative variables)</vt:lpstr>
      <vt:lpstr>How to calculate sample size in clinical trials</vt:lpstr>
      <vt:lpstr>PowerPoint Presentation</vt:lpstr>
      <vt:lpstr>Example 2: sample size for clinical trials (quantitative end points)</vt:lpstr>
      <vt:lpstr>PowerPoint Presentation</vt:lpstr>
      <vt:lpstr>References for more reading</vt:lpstr>
      <vt:lpstr>References for more reading</vt:lpstr>
      <vt:lpstr>Useful websites for sample size calculation</vt:lpstr>
      <vt:lpstr>Thank you!</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determine the correct sample size of a research - Aseel Mugahed</dc:title>
  <dc:creator>Aseel Mugahed</dc:creator>
  <cp:lastModifiedBy>Aldo Campana</cp:lastModifiedBy>
  <cp:revision>105</cp:revision>
  <dcterms:created xsi:type="dcterms:W3CDTF">2022-07-30T19:47:52Z</dcterms:created>
  <dcterms:modified xsi:type="dcterms:W3CDTF">2025-09-25T08:34:49Z</dcterms:modified>
</cp:coreProperties>
</file>