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6.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1"/>
  </p:notesMasterIdLst>
  <p:handoutMasterIdLst>
    <p:handoutMasterId r:id="rId52"/>
  </p:handoutMasterIdLst>
  <p:sldIdLst>
    <p:sldId id="262" r:id="rId3"/>
    <p:sldId id="257" r:id="rId4"/>
    <p:sldId id="428" r:id="rId5"/>
    <p:sldId id="565" r:id="rId6"/>
    <p:sldId id="566" r:id="rId7"/>
    <p:sldId id="567" r:id="rId8"/>
    <p:sldId id="568" r:id="rId9"/>
    <p:sldId id="569" r:id="rId10"/>
    <p:sldId id="570" r:id="rId11"/>
    <p:sldId id="572" r:id="rId12"/>
    <p:sldId id="558" r:id="rId13"/>
    <p:sldId id="574" r:id="rId14"/>
    <p:sldId id="577" r:id="rId15"/>
    <p:sldId id="576" r:id="rId16"/>
    <p:sldId id="544" r:id="rId17"/>
    <p:sldId id="545" r:id="rId18"/>
    <p:sldId id="546" r:id="rId19"/>
    <p:sldId id="547" r:id="rId20"/>
    <p:sldId id="548" r:id="rId21"/>
    <p:sldId id="549" r:id="rId22"/>
    <p:sldId id="550" r:id="rId23"/>
    <p:sldId id="551" r:id="rId24"/>
    <p:sldId id="586" r:id="rId25"/>
    <p:sldId id="553" r:id="rId26"/>
    <p:sldId id="554" r:id="rId27"/>
    <p:sldId id="555" r:id="rId28"/>
    <p:sldId id="556" r:id="rId29"/>
    <p:sldId id="557" r:id="rId30"/>
    <p:sldId id="443" r:id="rId31"/>
    <p:sldId id="587" r:id="rId32"/>
    <p:sldId id="465" r:id="rId33"/>
    <p:sldId id="467" r:id="rId34"/>
    <p:sldId id="578" r:id="rId35"/>
    <p:sldId id="579" r:id="rId36"/>
    <p:sldId id="580" r:id="rId37"/>
    <p:sldId id="581" r:id="rId38"/>
    <p:sldId id="582" r:id="rId39"/>
    <p:sldId id="560" r:id="rId40"/>
    <p:sldId id="468" r:id="rId41"/>
    <p:sldId id="470" r:id="rId42"/>
    <p:sldId id="471" r:id="rId43"/>
    <p:sldId id="472" r:id="rId44"/>
    <p:sldId id="473" r:id="rId45"/>
    <p:sldId id="474" r:id="rId46"/>
    <p:sldId id="475" r:id="rId47"/>
    <p:sldId id="584" r:id="rId48"/>
    <p:sldId id="583" r:id="rId49"/>
    <p:sldId id="585" r:id="rId50"/>
  </p:sldIdLst>
  <p:sldSz cx="12192000" cy="6858000"/>
  <p:notesSz cx="6858000" cy="9144000"/>
  <p:custDataLst>
    <p:tags r:id="rId5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577630-9B7D-4B01-AB0E-3752E01B21ED}">
          <p14:sldIdLst>
            <p14:sldId id="262"/>
          </p14:sldIdLst>
        </p14:section>
        <p14:section name="Learning outcomes" id="{F3D11979-7C31-4D76-9622-D920479FBD8F}">
          <p14:sldIdLst>
            <p14:sldId id="257"/>
            <p14:sldId id="428"/>
          </p14:sldIdLst>
        </p14:section>
        <p14:section name="Preparation" id="{439CB75E-2B7F-4F93-B1DF-2949AAAF5B19}">
          <p14:sldIdLst>
            <p14:sldId id="565"/>
            <p14:sldId id="566"/>
            <p14:sldId id="567"/>
            <p14:sldId id="568"/>
            <p14:sldId id="569"/>
            <p14:sldId id="570"/>
            <p14:sldId id="572"/>
            <p14:sldId id="558"/>
            <p14:sldId id="574"/>
            <p14:sldId id="577"/>
            <p14:sldId id="576"/>
          </p14:sldIdLst>
        </p14:section>
        <p14:section name="DESIGNING A QUESTIONNAIRE" id="{12DDC48E-074F-4EBE-AEE9-166379A63574}">
          <p14:sldIdLst>
            <p14:sldId id="544"/>
            <p14:sldId id="545"/>
            <p14:sldId id="546"/>
            <p14:sldId id="547"/>
            <p14:sldId id="548"/>
            <p14:sldId id="549"/>
            <p14:sldId id="550"/>
            <p14:sldId id="551"/>
            <p14:sldId id="586"/>
            <p14:sldId id="553"/>
            <p14:sldId id="554"/>
            <p14:sldId id="555"/>
            <p14:sldId id="556"/>
            <p14:sldId id="557"/>
          </p14:sldIdLst>
        </p14:section>
        <p14:section name="Assess" id="{3A06748B-C326-412E-B2B9-94DD504ABF3C}">
          <p14:sldIdLst>
            <p14:sldId id="443"/>
            <p14:sldId id="587"/>
            <p14:sldId id="465"/>
            <p14:sldId id="467"/>
            <p14:sldId id="578"/>
            <p14:sldId id="579"/>
            <p14:sldId id="580"/>
            <p14:sldId id="581"/>
            <p14:sldId id="582"/>
            <p14:sldId id="560"/>
            <p14:sldId id="468"/>
            <p14:sldId id="470"/>
            <p14:sldId id="471"/>
            <p14:sldId id="472"/>
            <p14:sldId id="473"/>
            <p14:sldId id="474"/>
            <p14:sldId id="475"/>
            <p14:sldId id="584"/>
            <p14:sldId id="583"/>
            <p14:sldId id="585"/>
          </p14:sldIdLst>
        </p14:section>
      </p14:sectionLst>
    </p:ex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1091" autoAdjust="0"/>
  </p:normalViewPr>
  <p:slideViewPr>
    <p:cSldViewPr snapToGrid="0">
      <p:cViewPr varScale="1">
        <p:scale>
          <a:sx n="134" d="100"/>
          <a:sy n="134" d="100"/>
        </p:scale>
        <p:origin x="1272" y="304"/>
      </p:cViewPr>
      <p:guideLst>
        <p:guide pos="3840"/>
        <p:guide orient="horz" pos="2160"/>
      </p:guideLst>
    </p:cSldViewPr>
  </p:slideViewPr>
  <p:notesTextViewPr>
    <p:cViewPr>
      <p:scale>
        <a:sx n="1" d="1"/>
        <a:sy n="1" d="1"/>
      </p:scale>
      <p:origin x="0" y="0"/>
    </p:cViewPr>
  </p:notesTextViewPr>
  <p:notesViewPr>
    <p:cSldViewPr snapToGrid="0" showGuides="1">
      <p:cViewPr varScale="1">
        <p:scale>
          <a:sx n="63" d="100"/>
          <a:sy n="63" d="100"/>
        </p:scale>
        <p:origin x="2838"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gs" Target="tags/tag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4B3DD4-D144-4E37-8538-8F8293DA5566}" type="doc">
      <dgm:prSet loTypeId="urn:microsoft.com/office/officeart/2005/8/layout/process2" loCatId="process" qsTypeId="urn:microsoft.com/office/officeart/2005/8/quickstyle/simple1" qsCatId="simple" csTypeId="urn:microsoft.com/office/officeart/2005/8/colors/accent1_2" csCatId="accent1" phldr="1"/>
      <dgm:spPr/>
    </dgm:pt>
    <dgm:pt modelId="{3EF0EF7E-5E68-4925-8D53-12C82002EC88}">
      <dgm:prSet phldrT="[Text]"/>
      <dgm:spPr/>
      <dgm:t>
        <a:bodyPr/>
        <a:lstStyle/>
        <a:p>
          <a:r>
            <a:rPr lang="en-IE" dirty="0"/>
            <a:t>abstract concepts</a:t>
          </a:r>
          <a:endParaRPr lang="en-GB" dirty="0"/>
        </a:p>
      </dgm:t>
    </dgm:pt>
    <dgm:pt modelId="{5A07881D-EEAE-4914-B17E-9FFD3B0950B3}" type="parTrans" cxnId="{48777434-5843-4565-A0C8-CB0CDC348153}">
      <dgm:prSet/>
      <dgm:spPr/>
      <dgm:t>
        <a:bodyPr/>
        <a:lstStyle/>
        <a:p>
          <a:endParaRPr lang="en-GB"/>
        </a:p>
      </dgm:t>
    </dgm:pt>
    <dgm:pt modelId="{909069BD-5C25-447E-95D8-6CC227F3625F}" type="sibTrans" cxnId="{48777434-5843-4565-A0C8-CB0CDC348153}">
      <dgm:prSet/>
      <dgm:spPr/>
      <dgm:t>
        <a:bodyPr/>
        <a:lstStyle/>
        <a:p>
          <a:endParaRPr lang="en-GB" dirty="0"/>
        </a:p>
      </dgm:t>
    </dgm:pt>
    <dgm:pt modelId="{69B08D70-321A-48F5-B090-27FD13439632}">
      <dgm:prSet phldrT="[Text]"/>
      <dgm:spPr/>
      <dgm:t>
        <a:bodyPr/>
        <a:lstStyle/>
        <a:p>
          <a:r>
            <a:rPr lang="en-IE" dirty="0"/>
            <a:t>defined variables </a:t>
          </a:r>
          <a:endParaRPr lang="en-GB" dirty="0"/>
        </a:p>
      </dgm:t>
    </dgm:pt>
    <dgm:pt modelId="{C02FFC53-D27E-4E96-839A-7F1160B910BA}" type="parTrans" cxnId="{11AD7DA4-AD1B-469B-96CF-1DCE1FBB135A}">
      <dgm:prSet/>
      <dgm:spPr/>
      <dgm:t>
        <a:bodyPr/>
        <a:lstStyle/>
        <a:p>
          <a:endParaRPr lang="en-GB"/>
        </a:p>
      </dgm:t>
    </dgm:pt>
    <dgm:pt modelId="{E917CB0A-062D-4824-8065-C5C236D28FF1}" type="sibTrans" cxnId="{11AD7DA4-AD1B-469B-96CF-1DCE1FBB135A}">
      <dgm:prSet/>
      <dgm:spPr/>
      <dgm:t>
        <a:bodyPr/>
        <a:lstStyle/>
        <a:p>
          <a:endParaRPr lang="en-GB" dirty="0"/>
        </a:p>
      </dgm:t>
    </dgm:pt>
    <dgm:pt modelId="{89FF7E2E-2AFB-40C3-A0E0-550EFA48237F}">
      <dgm:prSet phldrT="[Text]"/>
      <dgm:spPr/>
      <dgm:t>
        <a:bodyPr/>
        <a:lstStyle/>
        <a:p>
          <a:r>
            <a:rPr lang="en-IE" dirty="0"/>
            <a:t>instruments </a:t>
          </a:r>
          <a:endParaRPr lang="en-GB" dirty="0"/>
        </a:p>
      </dgm:t>
    </dgm:pt>
    <dgm:pt modelId="{4622DD05-1BD7-4220-8B64-BA72F10A217F}" type="parTrans" cxnId="{77B826C1-2D5E-4574-825F-B1338F62AF3D}">
      <dgm:prSet/>
      <dgm:spPr/>
      <dgm:t>
        <a:bodyPr/>
        <a:lstStyle/>
        <a:p>
          <a:endParaRPr lang="en-GB"/>
        </a:p>
      </dgm:t>
    </dgm:pt>
    <dgm:pt modelId="{84DFA50E-FEFA-4816-9A4B-0BA65EF5AF22}" type="sibTrans" cxnId="{77B826C1-2D5E-4574-825F-B1338F62AF3D}">
      <dgm:prSet/>
      <dgm:spPr/>
      <dgm:t>
        <a:bodyPr/>
        <a:lstStyle/>
        <a:p>
          <a:endParaRPr lang="en-GB"/>
        </a:p>
      </dgm:t>
    </dgm:pt>
    <dgm:pt modelId="{21D354B1-35CA-4658-ADBF-2885435BAAC1}" type="pres">
      <dgm:prSet presAssocID="{8F4B3DD4-D144-4E37-8538-8F8293DA5566}" presName="linearFlow" presStyleCnt="0">
        <dgm:presLayoutVars>
          <dgm:resizeHandles val="exact"/>
        </dgm:presLayoutVars>
      </dgm:prSet>
      <dgm:spPr/>
    </dgm:pt>
    <dgm:pt modelId="{8DE111AF-E7F3-4EC8-8C8A-42BEDC0F0666}" type="pres">
      <dgm:prSet presAssocID="{3EF0EF7E-5E68-4925-8D53-12C82002EC88}" presName="node" presStyleLbl="node1" presStyleIdx="0" presStyleCnt="3">
        <dgm:presLayoutVars>
          <dgm:bulletEnabled val="1"/>
        </dgm:presLayoutVars>
      </dgm:prSet>
      <dgm:spPr/>
    </dgm:pt>
    <dgm:pt modelId="{3A4B51AA-EE26-4A11-8C78-0C31D8AA8CEC}" type="pres">
      <dgm:prSet presAssocID="{909069BD-5C25-447E-95D8-6CC227F3625F}" presName="sibTrans" presStyleLbl="sibTrans2D1" presStyleIdx="0" presStyleCnt="2"/>
      <dgm:spPr/>
    </dgm:pt>
    <dgm:pt modelId="{00A8836D-D158-44EC-9D14-40D8D9DADA17}" type="pres">
      <dgm:prSet presAssocID="{909069BD-5C25-447E-95D8-6CC227F3625F}" presName="connectorText" presStyleLbl="sibTrans2D1" presStyleIdx="0" presStyleCnt="2"/>
      <dgm:spPr/>
    </dgm:pt>
    <dgm:pt modelId="{D420488D-4FCF-4CF7-A618-0220EAFEB507}" type="pres">
      <dgm:prSet presAssocID="{69B08D70-321A-48F5-B090-27FD13439632}" presName="node" presStyleLbl="node1" presStyleIdx="1" presStyleCnt="3">
        <dgm:presLayoutVars>
          <dgm:bulletEnabled val="1"/>
        </dgm:presLayoutVars>
      </dgm:prSet>
      <dgm:spPr/>
    </dgm:pt>
    <dgm:pt modelId="{52581882-FF25-426D-ABCE-ECFCCD55B463}" type="pres">
      <dgm:prSet presAssocID="{E917CB0A-062D-4824-8065-C5C236D28FF1}" presName="sibTrans" presStyleLbl="sibTrans2D1" presStyleIdx="1" presStyleCnt="2"/>
      <dgm:spPr/>
    </dgm:pt>
    <dgm:pt modelId="{7F03A455-9064-44BC-BBB3-7ECDF7FCABF9}" type="pres">
      <dgm:prSet presAssocID="{E917CB0A-062D-4824-8065-C5C236D28FF1}" presName="connectorText" presStyleLbl="sibTrans2D1" presStyleIdx="1" presStyleCnt="2"/>
      <dgm:spPr/>
    </dgm:pt>
    <dgm:pt modelId="{28732D6F-80BF-4CF8-A9B7-0266D1AA3690}" type="pres">
      <dgm:prSet presAssocID="{89FF7E2E-2AFB-40C3-A0E0-550EFA48237F}" presName="node" presStyleLbl="node1" presStyleIdx="2" presStyleCnt="3">
        <dgm:presLayoutVars>
          <dgm:bulletEnabled val="1"/>
        </dgm:presLayoutVars>
      </dgm:prSet>
      <dgm:spPr/>
    </dgm:pt>
  </dgm:ptLst>
  <dgm:cxnLst>
    <dgm:cxn modelId="{6DF75531-3AA2-4E80-96A9-BF7FC2027E8A}" type="presOf" srcId="{E917CB0A-062D-4824-8065-C5C236D28FF1}" destId="{7F03A455-9064-44BC-BBB3-7ECDF7FCABF9}" srcOrd="1" destOrd="0" presId="urn:microsoft.com/office/officeart/2005/8/layout/process2"/>
    <dgm:cxn modelId="{48777434-5843-4565-A0C8-CB0CDC348153}" srcId="{8F4B3DD4-D144-4E37-8538-8F8293DA5566}" destId="{3EF0EF7E-5E68-4925-8D53-12C82002EC88}" srcOrd="0" destOrd="0" parTransId="{5A07881D-EEAE-4914-B17E-9FFD3B0950B3}" sibTransId="{909069BD-5C25-447E-95D8-6CC227F3625F}"/>
    <dgm:cxn modelId="{13A45547-5163-451A-A9C5-AB2EE30FE8F6}" type="presOf" srcId="{3EF0EF7E-5E68-4925-8D53-12C82002EC88}" destId="{8DE111AF-E7F3-4EC8-8C8A-42BEDC0F0666}" srcOrd="0" destOrd="0" presId="urn:microsoft.com/office/officeart/2005/8/layout/process2"/>
    <dgm:cxn modelId="{4E2BE375-AFE4-4942-BAB0-3BC72DA84239}" type="presOf" srcId="{909069BD-5C25-447E-95D8-6CC227F3625F}" destId="{3A4B51AA-EE26-4A11-8C78-0C31D8AA8CEC}" srcOrd="0" destOrd="0" presId="urn:microsoft.com/office/officeart/2005/8/layout/process2"/>
    <dgm:cxn modelId="{0141077A-89F8-4893-994C-A4F68BA29845}" type="presOf" srcId="{89FF7E2E-2AFB-40C3-A0E0-550EFA48237F}" destId="{28732D6F-80BF-4CF8-A9B7-0266D1AA3690}" srcOrd="0" destOrd="0" presId="urn:microsoft.com/office/officeart/2005/8/layout/process2"/>
    <dgm:cxn modelId="{7A894B97-3019-457E-9E31-F4407795DE15}" type="presOf" srcId="{E917CB0A-062D-4824-8065-C5C236D28FF1}" destId="{52581882-FF25-426D-ABCE-ECFCCD55B463}" srcOrd="0" destOrd="0" presId="urn:microsoft.com/office/officeart/2005/8/layout/process2"/>
    <dgm:cxn modelId="{11AD7DA4-AD1B-469B-96CF-1DCE1FBB135A}" srcId="{8F4B3DD4-D144-4E37-8538-8F8293DA5566}" destId="{69B08D70-321A-48F5-B090-27FD13439632}" srcOrd="1" destOrd="0" parTransId="{C02FFC53-D27E-4E96-839A-7F1160B910BA}" sibTransId="{E917CB0A-062D-4824-8065-C5C236D28FF1}"/>
    <dgm:cxn modelId="{D6D2A9A5-3912-417D-9D6B-DABBB0D6A91E}" type="presOf" srcId="{909069BD-5C25-447E-95D8-6CC227F3625F}" destId="{00A8836D-D158-44EC-9D14-40D8D9DADA17}" srcOrd="1" destOrd="0" presId="urn:microsoft.com/office/officeart/2005/8/layout/process2"/>
    <dgm:cxn modelId="{E1C548B8-F51B-47E3-A936-9C3408FB1D1C}" type="presOf" srcId="{69B08D70-321A-48F5-B090-27FD13439632}" destId="{D420488D-4FCF-4CF7-A618-0220EAFEB507}" srcOrd="0" destOrd="0" presId="urn:microsoft.com/office/officeart/2005/8/layout/process2"/>
    <dgm:cxn modelId="{77B826C1-2D5E-4574-825F-B1338F62AF3D}" srcId="{8F4B3DD4-D144-4E37-8538-8F8293DA5566}" destId="{89FF7E2E-2AFB-40C3-A0E0-550EFA48237F}" srcOrd="2" destOrd="0" parTransId="{4622DD05-1BD7-4220-8B64-BA72F10A217F}" sibTransId="{84DFA50E-FEFA-4816-9A4B-0BA65EF5AF22}"/>
    <dgm:cxn modelId="{D1FB70C5-1A8D-4C08-9FC4-0988C75D5EEA}" type="presOf" srcId="{8F4B3DD4-D144-4E37-8538-8F8293DA5566}" destId="{21D354B1-35CA-4658-ADBF-2885435BAAC1}" srcOrd="0" destOrd="0" presId="urn:microsoft.com/office/officeart/2005/8/layout/process2"/>
    <dgm:cxn modelId="{58CBC1C0-4438-4653-89A2-1AE9BE009098}" type="presParOf" srcId="{21D354B1-35CA-4658-ADBF-2885435BAAC1}" destId="{8DE111AF-E7F3-4EC8-8C8A-42BEDC0F0666}" srcOrd="0" destOrd="0" presId="urn:microsoft.com/office/officeart/2005/8/layout/process2"/>
    <dgm:cxn modelId="{798CB775-D5BF-44BF-9328-D7D475B0CBD5}" type="presParOf" srcId="{21D354B1-35CA-4658-ADBF-2885435BAAC1}" destId="{3A4B51AA-EE26-4A11-8C78-0C31D8AA8CEC}" srcOrd="1" destOrd="0" presId="urn:microsoft.com/office/officeart/2005/8/layout/process2"/>
    <dgm:cxn modelId="{CDFB1B3A-4969-4EC5-AEB0-03D1027DF227}" type="presParOf" srcId="{3A4B51AA-EE26-4A11-8C78-0C31D8AA8CEC}" destId="{00A8836D-D158-44EC-9D14-40D8D9DADA17}" srcOrd="0" destOrd="0" presId="urn:microsoft.com/office/officeart/2005/8/layout/process2"/>
    <dgm:cxn modelId="{C3B7D0E2-426B-4BA7-B98D-C81FB7113776}" type="presParOf" srcId="{21D354B1-35CA-4658-ADBF-2885435BAAC1}" destId="{D420488D-4FCF-4CF7-A618-0220EAFEB507}" srcOrd="2" destOrd="0" presId="urn:microsoft.com/office/officeart/2005/8/layout/process2"/>
    <dgm:cxn modelId="{1DEC83D3-4DBF-4E9B-A227-CB2824A0CED4}" type="presParOf" srcId="{21D354B1-35CA-4658-ADBF-2885435BAAC1}" destId="{52581882-FF25-426D-ABCE-ECFCCD55B463}" srcOrd="3" destOrd="0" presId="urn:microsoft.com/office/officeart/2005/8/layout/process2"/>
    <dgm:cxn modelId="{F7EE6AF6-BFF1-4E3E-A396-C12836117F27}" type="presParOf" srcId="{52581882-FF25-426D-ABCE-ECFCCD55B463}" destId="{7F03A455-9064-44BC-BBB3-7ECDF7FCABF9}" srcOrd="0" destOrd="0" presId="urn:microsoft.com/office/officeart/2005/8/layout/process2"/>
    <dgm:cxn modelId="{48E46878-D41C-4BCE-B5EE-0BC3803A2618}" type="presParOf" srcId="{21D354B1-35CA-4658-ADBF-2885435BAAC1}" destId="{28732D6F-80BF-4CF8-A9B7-0266D1AA3690}"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BF6EB8-A72C-4C58-88D3-EFDEA146B2A7}" type="doc">
      <dgm:prSet loTypeId="urn:microsoft.com/office/officeart/2005/8/layout/process1" loCatId="process" qsTypeId="urn:microsoft.com/office/officeart/2005/8/quickstyle/simple1" qsCatId="simple" csTypeId="urn:microsoft.com/office/officeart/2005/8/colors/colorful1" csCatId="colorful" phldr="1"/>
      <dgm:spPr/>
    </dgm:pt>
    <dgm:pt modelId="{9485D6EC-1BEB-4848-970C-DF6FBDD73EE8}">
      <dgm:prSet phldrT="[Text]"/>
      <dgm:spPr/>
      <dgm:t>
        <a:bodyPr/>
        <a:lstStyle/>
        <a:p>
          <a:r>
            <a:rPr lang="en-US" b="1" dirty="0">
              <a:solidFill>
                <a:schemeClr val="tx2">
                  <a:lumMod val="95000"/>
                  <a:lumOff val="5000"/>
                </a:schemeClr>
              </a:solidFill>
            </a:rPr>
            <a:t>Content</a:t>
          </a:r>
        </a:p>
      </dgm:t>
    </dgm:pt>
    <dgm:pt modelId="{76C7639B-073D-44DE-8440-0A488F83D291}" type="parTrans" cxnId="{18ED1717-1379-47A3-98B1-D440717D4C97}">
      <dgm:prSet/>
      <dgm:spPr/>
      <dgm:t>
        <a:bodyPr/>
        <a:lstStyle/>
        <a:p>
          <a:endParaRPr lang="en-US" b="1">
            <a:solidFill>
              <a:schemeClr val="tx2">
                <a:lumMod val="95000"/>
                <a:lumOff val="5000"/>
              </a:schemeClr>
            </a:solidFill>
          </a:endParaRPr>
        </a:p>
      </dgm:t>
    </dgm:pt>
    <dgm:pt modelId="{58B47F16-1B3F-4763-89E1-3DD26D063E87}" type="sibTrans" cxnId="{18ED1717-1379-47A3-98B1-D440717D4C97}">
      <dgm:prSet/>
      <dgm:spPr/>
      <dgm:t>
        <a:bodyPr/>
        <a:lstStyle/>
        <a:p>
          <a:endParaRPr lang="en-US" b="1" dirty="0">
            <a:solidFill>
              <a:schemeClr val="tx2">
                <a:lumMod val="95000"/>
                <a:lumOff val="5000"/>
              </a:schemeClr>
            </a:solidFill>
          </a:endParaRPr>
        </a:p>
      </dgm:t>
    </dgm:pt>
    <dgm:pt modelId="{CE4D7CEF-B3E5-49F4-83B6-BB40A14A9745}">
      <dgm:prSet phldrT="[Text]"/>
      <dgm:spPr/>
      <dgm:t>
        <a:bodyPr/>
        <a:lstStyle/>
        <a:p>
          <a:r>
            <a:rPr lang="en-US" b="1" dirty="0">
              <a:solidFill>
                <a:schemeClr val="tx2">
                  <a:lumMod val="95000"/>
                  <a:lumOff val="5000"/>
                </a:schemeClr>
              </a:solidFill>
            </a:rPr>
            <a:t>Questions formulation</a:t>
          </a:r>
        </a:p>
      </dgm:t>
    </dgm:pt>
    <dgm:pt modelId="{5887871E-9245-439E-AE99-7DA7B28CEEDB}" type="parTrans" cxnId="{B0ABD57D-998E-4B5B-B678-4D0E25158DA7}">
      <dgm:prSet/>
      <dgm:spPr/>
      <dgm:t>
        <a:bodyPr/>
        <a:lstStyle/>
        <a:p>
          <a:endParaRPr lang="en-US" b="1">
            <a:solidFill>
              <a:schemeClr val="tx2">
                <a:lumMod val="95000"/>
                <a:lumOff val="5000"/>
              </a:schemeClr>
            </a:solidFill>
          </a:endParaRPr>
        </a:p>
      </dgm:t>
    </dgm:pt>
    <dgm:pt modelId="{CA19A70C-084A-4620-92E1-DD061869B165}" type="sibTrans" cxnId="{B0ABD57D-998E-4B5B-B678-4D0E25158DA7}">
      <dgm:prSet/>
      <dgm:spPr/>
      <dgm:t>
        <a:bodyPr/>
        <a:lstStyle/>
        <a:p>
          <a:endParaRPr lang="en-US" b="1" dirty="0">
            <a:solidFill>
              <a:schemeClr val="tx2">
                <a:lumMod val="95000"/>
                <a:lumOff val="5000"/>
              </a:schemeClr>
            </a:solidFill>
          </a:endParaRPr>
        </a:p>
      </dgm:t>
    </dgm:pt>
    <dgm:pt modelId="{1617DF95-F674-4EB8-B8DB-F5A95B6FD750}">
      <dgm:prSet phldrT="[Text]"/>
      <dgm:spPr/>
      <dgm:t>
        <a:bodyPr/>
        <a:lstStyle/>
        <a:p>
          <a:r>
            <a:rPr lang="en-US" b="1" dirty="0">
              <a:solidFill>
                <a:schemeClr val="tx2">
                  <a:lumMod val="95000"/>
                  <a:lumOff val="5000"/>
                </a:schemeClr>
              </a:solidFill>
            </a:rPr>
            <a:t>Sequencing </a:t>
          </a:r>
        </a:p>
      </dgm:t>
    </dgm:pt>
    <dgm:pt modelId="{EB89D511-A193-4C0D-9EF5-097B63F04432}" type="parTrans" cxnId="{E63FBED4-274D-4A6D-961A-2C0650D267BB}">
      <dgm:prSet/>
      <dgm:spPr/>
      <dgm:t>
        <a:bodyPr/>
        <a:lstStyle/>
        <a:p>
          <a:endParaRPr lang="en-US" b="1">
            <a:solidFill>
              <a:schemeClr val="tx2">
                <a:lumMod val="95000"/>
                <a:lumOff val="5000"/>
              </a:schemeClr>
            </a:solidFill>
          </a:endParaRPr>
        </a:p>
      </dgm:t>
    </dgm:pt>
    <dgm:pt modelId="{5265686A-4077-486B-BF5A-DAF0F70EE2DF}" type="sibTrans" cxnId="{E63FBED4-274D-4A6D-961A-2C0650D267BB}">
      <dgm:prSet/>
      <dgm:spPr/>
      <dgm:t>
        <a:bodyPr/>
        <a:lstStyle/>
        <a:p>
          <a:endParaRPr lang="en-US" b="1" dirty="0">
            <a:solidFill>
              <a:schemeClr val="tx2">
                <a:lumMod val="95000"/>
                <a:lumOff val="5000"/>
              </a:schemeClr>
            </a:solidFill>
          </a:endParaRPr>
        </a:p>
      </dgm:t>
    </dgm:pt>
    <dgm:pt modelId="{C3EF241D-B236-413F-AE09-43ADE6E28718}">
      <dgm:prSet/>
      <dgm:spPr/>
      <dgm:t>
        <a:bodyPr/>
        <a:lstStyle/>
        <a:p>
          <a:r>
            <a:rPr lang="en-US" b="1" dirty="0">
              <a:solidFill>
                <a:schemeClr val="tx2">
                  <a:lumMod val="95000"/>
                  <a:lumOff val="5000"/>
                </a:schemeClr>
              </a:solidFill>
            </a:rPr>
            <a:t>Formatting</a:t>
          </a:r>
        </a:p>
      </dgm:t>
    </dgm:pt>
    <dgm:pt modelId="{9A7BE755-5E49-4839-B71E-9D075AFDABC8}" type="parTrans" cxnId="{5ADC0713-3EA7-4EA6-88AD-E235AE9E1182}">
      <dgm:prSet/>
      <dgm:spPr/>
      <dgm:t>
        <a:bodyPr/>
        <a:lstStyle/>
        <a:p>
          <a:endParaRPr lang="en-US" b="1">
            <a:solidFill>
              <a:schemeClr val="tx2">
                <a:lumMod val="95000"/>
                <a:lumOff val="5000"/>
              </a:schemeClr>
            </a:solidFill>
          </a:endParaRPr>
        </a:p>
      </dgm:t>
    </dgm:pt>
    <dgm:pt modelId="{8FA5F7D8-144A-4DBB-984E-823F60097F35}" type="sibTrans" cxnId="{5ADC0713-3EA7-4EA6-88AD-E235AE9E1182}">
      <dgm:prSet/>
      <dgm:spPr/>
      <dgm:t>
        <a:bodyPr/>
        <a:lstStyle/>
        <a:p>
          <a:endParaRPr lang="en-US" b="1" dirty="0">
            <a:solidFill>
              <a:schemeClr val="tx2">
                <a:lumMod val="95000"/>
                <a:lumOff val="5000"/>
              </a:schemeClr>
            </a:solidFill>
          </a:endParaRPr>
        </a:p>
      </dgm:t>
    </dgm:pt>
    <dgm:pt modelId="{DC9609A9-DA81-4B93-8C46-2E22D5E646B8}">
      <dgm:prSet/>
      <dgm:spPr/>
      <dgm:t>
        <a:bodyPr/>
        <a:lstStyle/>
        <a:p>
          <a:r>
            <a:rPr lang="en-US" b="1" dirty="0">
              <a:solidFill>
                <a:schemeClr val="tx2">
                  <a:lumMod val="95000"/>
                  <a:lumOff val="5000"/>
                </a:schemeClr>
              </a:solidFill>
            </a:rPr>
            <a:t>Translation</a:t>
          </a:r>
        </a:p>
      </dgm:t>
    </dgm:pt>
    <dgm:pt modelId="{E353D3B4-AB56-4330-AF52-1E9BAB50AB05}" type="parTrans" cxnId="{9E726EAA-85D2-42E2-80EA-E68963323394}">
      <dgm:prSet/>
      <dgm:spPr/>
      <dgm:t>
        <a:bodyPr/>
        <a:lstStyle/>
        <a:p>
          <a:endParaRPr lang="en-US" b="1">
            <a:solidFill>
              <a:schemeClr val="tx2">
                <a:lumMod val="95000"/>
                <a:lumOff val="5000"/>
              </a:schemeClr>
            </a:solidFill>
          </a:endParaRPr>
        </a:p>
      </dgm:t>
    </dgm:pt>
    <dgm:pt modelId="{5B69B27B-B2D5-493F-9326-892B2A85A842}" type="sibTrans" cxnId="{9E726EAA-85D2-42E2-80EA-E68963323394}">
      <dgm:prSet/>
      <dgm:spPr/>
      <dgm:t>
        <a:bodyPr/>
        <a:lstStyle/>
        <a:p>
          <a:endParaRPr lang="en-US" b="1">
            <a:solidFill>
              <a:schemeClr val="tx2">
                <a:lumMod val="95000"/>
                <a:lumOff val="5000"/>
              </a:schemeClr>
            </a:solidFill>
          </a:endParaRPr>
        </a:p>
      </dgm:t>
    </dgm:pt>
    <dgm:pt modelId="{2270DA0D-9734-4EF3-841D-6ED935CF82E7}" type="pres">
      <dgm:prSet presAssocID="{08BF6EB8-A72C-4C58-88D3-EFDEA146B2A7}" presName="Name0" presStyleCnt="0">
        <dgm:presLayoutVars>
          <dgm:dir/>
          <dgm:resizeHandles val="exact"/>
        </dgm:presLayoutVars>
      </dgm:prSet>
      <dgm:spPr/>
    </dgm:pt>
    <dgm:pt modelId="{5E681DFF-34F8-4B9F-9C0E-C53B11B40665}" type="pres">
      <dgm:prSet presAssocID="{9485D6EC-1BEB-4848-970C-DF6FBDD73EE8}" presName="node" presStyleLbl="node1" presStyleIdx="0" presStyleCnt="5">
        <dgm:presLayoutVars>
          <dgm:bulletEnabled val="1"/>
        </dgm:presLayoutVars>
      </dgm:prSet>
      <dgm:spPr/>
    </dgm:pt>
    <dgm:pt modelId="{E438671B-A62A-423C-9E85-154BA7853258}" type="pres">
      <dgm:prSet presAssocID="{58B47F16-1B3F-4763-89E1-3DD26D063E87}" presName="sibTrans" presStyleLbl="sibTrans2D1" presStyleIdx="0" presStyleCnt="4"/>
      <dgm:spPr/>
    </dgm:pt>
    <dgm:pt modelId="{91B34A2E-AB46-40CE-9383-B99AA9E4B212}" type="pres">
      <dgm:prSet presAssocID="{58B47F16-1B3F-4763-89E1-3DD26D063E87}" presName="connectorText" presStyleLbl="sibTrans2D1" presStyleIdx="0" presStyleCnt="4"/>
      <dgm:spPr/>
    </dgm:pt>
    <dgm:pt modelId="{142381CF-5D6C-4C4C-B71F-EEE566D38E75}" type="pres">
      <dgm:prSet presAssocID="{CE4D7CEF-B3E5-49F4-83B6-BB40A14A9745}" presName="node" presStyleLbl="node1" presStyleIdx="1" presStyleCnt="5">
        <dgm:presLayoutVars>
          <dgm:bulletEnabled val="1"/>
        </dgm:presLayoutVars>
      </dgm:prSet>
      <dgm:spPr/>
    </dgm:pt>
    <dgm:pt modelId="{CB1859EA-6462-4FC0-833F-1CD4F5FACDFE}" type="pres">
      <dgm:prSet presAssocID="{CA19A70C-084A-4620-92E1-DD061869B165}" presName="sibTrans" presStyleLbl="sibTrans2D1" presStyleIdx="1" presStyleCnt="4"/>
      <dgm:spPr/>
    </dgm:pt>
    <dgm:pt modelId="{45C5AA29-29F3-4C97-9D1A-D82A07F215D8}" type="pres">
      <dgm:prSet presAssocID="{CA19A70C-084A-4620-92E1-DD061869B165}" presName="connectorText" presStyleLbl="sibTrans2D1" presStyleIdx="1" presStyleCnt="4"/>
      <dgm:spPr/>
    </dgm:pt>
    <dgm:pt modelId="{7938BD3A-70A5-4BB9-860C-E8C2C8B367A9}" type="pres">
      <dgm:prSet presAssocID="{1617DF95-F674-4EB8-B8DB-F5A95B6FD750}" presName="node" presStyleLbl="node1" presStyleIdx="2" presStyleCnt="5">
        <dgm:presLayoutVars>
          <dgm:bulletEnabled val="1"/>
        </dgm:presLayoutVars>
      </dgm:prSet>
      <dgm:spPr/>
    </dgm:pt>
    <dgm:pt modelId="{30D1D217-F63C-465D-B724-40FD65786D43}" type="pres">
      <dgm:prSet presAssocID="{5265686A-4077-486B-BF5A-DAF0F70EE2DF}" presName="sibTrans" presStyleLbl="sibTrans2D1" presStyleIdx="2" presStyleCnt="4"/>
      <dgm:spPr/>
    </dgm:pt>
    <dgm:pt modelId="{AAA1A895-6F34-4977-A615-042E12A759F5}" type="pres">
      <dgm:prSet presAssocID="{5265686A-4077-486B-BF5A-DAF0F70EE2DF}" presName="connectorText" presStyleLbl="sibTrans2D1" presStyleIdx="2" presStyleCnt="4"/>
      <dgm:spPr/>
    </dgm:pt>
    <dgm:pt modelId="{D517F226-1EEF-4620-8009-501FBD7FE86B}" type="pres">
      <dgm:prSet presAssocID="{C3EF241D-B236-413F-AE09-43ADE6E28718}" presName="node" presStyleLbl="node1" presStyleIdx="3" presStyleCnt="5">
        <dgm:presLayoutVars>
          <dgm:bulletEnabled val="1"/>
        </dgm:presLayoutVars>
      </dgm:prSet>
      <dgm:spPr/>
    </dgm:pt>
    <dgm:pt modelId="{19C85C10-5A33-49B4-A512-E5294D7F4E84}" type="pres">
      <dgm:prSet presAssocID="{8FA5F7D8-144A-4DBB-984E-823F60097F35}" presName="sibTrans" presStyleLbl="sibTrans2D1" presStyleIdx="3" presStyleCnt="4"/>
      <dgm:spPr/>
    </dgm:pt>
    <dgm:pt modelId="{4DC90116-DCEB-47A6-B2A4-1E28B59A9B1F}" type="pres">
      <dgm:prSet presAssocID="{8FA5F7D8-144A-4DBB-984E-823F60097F35}" presName="connectorText" presStyleLbl="sibTrans2D1" presStyleIdx="3" presStyleCnt="4"/>
      <dgm:spPr/>
    </dgm:pt>
    <dgm:pt modelId="{A913AA28-4E63-496A-ABBA-E9CE3A0A4E39}" type="pres">
      <dgm:prSet presAssocID="{DC9609A9-DA81-4B93-8C46-2E22D5E646B8}" presName="node" presStyleLbl="node1" presStyleIdx="4" presStyleCnt="5">
        <dgm:presLayoutVars>
          <dgm:bulletEnabled val="1"/>
        </dgm:presLayoutVars>
      </dgm:prSet>
      <dgm:spPr/>
    </dgm:pt>
  </dgm:ptLst>
  <dgm:cxnLst>
    <dgm:cxn modelId="{12D97911-72E2-4F0A-8E43-E9B7FF4E1F08}" type="presOf" srcId="{58B47F16-1B3F-4763-89E1-3DD26D063E87}" destId="{E438671B-A62A-423C-9E85-154BA7853258}" srcOrd="0" destOrd="0" presId="urn:microsoft.com/office/officeart/2005/8/layout/process1"/>
    <dgm:cxn modelId="{5ADC0713-3EA7-4EA6-88AD-E235AE9E1182}" srcId="{08BF6EB8-A72C-4C58-88D3-EFDEA146B2A7}" destId="{C3EF241D-B236-413F-AE09-43ADE6E28718}" srcOrd="3" destOrd="0" parTransId="{9A7BE755-5E49-4839-B71E-9D075AFDABC8}" sibTransId="{8FA5F7D8-144A-4DBB-984E-823F60097F35}"/>
    <dgm:cxn modelId="{18ED1717-1379-47A3-98B1-D440717D4C97}" srcId="{08BF6EB8-A72C-4C58-88D3-EFDEA146B2A7}" destId="{9485D6EC-1BEB-4848-970C-DF6FBDD73EE8}" srcOrd="0" destOrd="0" parTransId="{76C7639B-073D-44DE-8440-0A488F83D291}" sibTransId="{58B47F16-1B3F-4763-89E1-3DD26D063E87}"/>
    <dgm:cxn modelId="{BDEDFD21-18DE-4F14-A2AD-1488DD028B0E}" type="presOf" srcId="{CA19A70C-084A-4620-92E1-DD061869B165}" destId="{CB1859EA-6462-4FC0-833F-1CD4F5FACDFE}" srcOrd="0" destOrd="0" presId="urn:microsoft.com/office/officeart/2005/8/layout/process1"/>
    <dgm:cxn modelId="{C1324B33-5FF6-45FC-A65A-5CB7E99AD9F6}" type="presOf" srcId="{58B47F16-1B3F-4763-89E1-3DD26D063E87}" destId="{91B34A2E-AB46-40CE-9383-B99AA9E4B212}" srcOrd="1" destOrd="0" presId="urn:microsoft.com/office/officeart/2005/8/layout/process1"/>
    <dgm:cxn modelId="{DE714047-22E1-4B71-9537-859B5708A139}" type="presOf" srcId="{CA19A70C-084A-4620-92E1-DD061869B165}" destId="{45C5AA29-29F3-4C97-9D1A-D82A07F215D8}" srcOrd="1" destOrd="0" presId="urn:microsoft.com/office/officeart/2005/8/layout/process1"/>
    <dgm:cxn modelId="{2DFE4554-9DDA-4141-AFBD-59DA796EB495}" type="presOf" srcId="{9485D6EC-1BEB-4848-970C-DF6FBDD73EE8}" destId="{5E681DFF-34F8-4B9F-9C0E-C53B11B40665}" srcOrd="0" destOrd="0" presId="urn:microsoft.com/office/officeart/2005/8/layout/process1"/>
    <dgm:cxn modelId="{08B68579-511D-4725-B383-3192D6E6FEF4}" type="presOf" srcId="{5265686A-4077-486B-BF5A-DAF0F70EE2DF}" destId="{30D1D217-F63C-465D-B724-40FD65786D43}" srcOrd="0" destOrd="0" presId="urn:microsoft.com/office/officeart/2005/8/layout/process1"/>
    <dgm:cxn modelId="{7F4CAD5A-C0F1-4AA7-98CE-1E4E9AFB0380}" type="presOf" srcId="{08BF6EB8-A72C-4C58-88D3-EFDEA146B2A7}" destId="{2270DA0D-9734-4EF3-841D-6ED935CF82E7}" srcOrd="0" destOrd="0" presId="urn:microsoft.com/office/officeart/2005/8/layout/process1"/>
    <dgm:cxn modelId="{B0ABD57D-998E-4B5B-B678-4D0E25158DA7}" srcId="{08BF6EB8-A72C-4C58-88D3-EFDEA146B2A7}" destId="{CE4D7CEF-B3E5-49F4-83B6-BB40A14A9745}" srcOrd="1" destOrd="0" parTransId="{5887871E-9245-439E-AE99-7DA7B28CEEDB}" sibTransId="{CA19A70C-084A-4620-92E1-DD061869B165}"/>
    <dgm:cxn modelId="{DEA38E8E-6D7E-4BBE-B234-0314F857C9D5}" type="presOf" srcId="{1617DF95-F674-4EB8-B8DB-F5A95B6FD750}" destId="{7938BD3A-70A5-4BB9-860C-E8C2C8B367A9}" srcOrd="0" destOrd="0" presId="urn:microsoft.com/office/officeart/2005/8/layout/process1"/>
    <dgm:cxn modelId="{F3C4A491-F317-49B6-AA65-7D52A93C769C}" type="presOf" srcId="{8FA5F7D8-144A-4DBB-984E-823F60097F35}" destId="{19C85C10-5A33-49B4-A512-E5294D7F4E84}" srcOrd="0" destOrd="0" presId="urn:microsoft.com/office/officeart/2005/8/layout/process1"/>
    <dgm:cxn modelId="{CA93FB9F-F120-4AB0-B55B-7392C12CC66B}" type="presOf" srcId="{CE4D7CEF-B3E5-49F4-83B6-BB40A14A9745}" destId="{142381CF-5D6C-4C4C-B71F-EEE566D38E75}" srcOrd="0" destOrd="0" presId="urn:microsoft.com/office/officeart/2005/8/layout/process1"/>
    <dgm:cxn modelId="{9E726EAA-85D2-42E2-80EA-E68963323394}" srcId="{08BF6EB8-A72C-4C58-88D3-EFDEA146B2A7}" destId="{DC9609A9-DA81-4B93-8C46-2E22D5E646B8}" srcOrd="4" destOrd="0" parTransId="{E353D3B4-AB56-4330-AF52-1E9BAB50AB05}" sibTransId="{5B69B27B-B2D5-493F-9326-892B2A85A842}"/>
    <dgm:cxn modelId="{AF65A3B2-7101-4939-A58C-E0729EE6830E}" type="presOf" srcId="{DC9609A9-DA81-4B93-8C46-2E22D5E646B8}" destId="{A913AA28-4E63-496A-ABBA-E9CE3A0A4E39}" srcOrd="0" destOrd="0" presId="urn:microsoft.com/office/officeart/2005/8/layout/process1"/>
    <dgm:cxn modelId="{3351B1C3-5E74-4F09-84EF-8C414C844284}" type="presOf" srcId="{C3EF241D-B236-413F-AE09-43ADE6E28718}" destId="{D517F226-1EEF-4620-8009-501FBD7FE86B}" srcOrd="0" destOrd="0" presId="urn:microsoft.com/office/officeart/2005/8/layout/process1"/>
    <dgm:cxn modelId="{603A7ACF-52C2-4193-AD4D-A26CC05F0693}" type="presOf" srcId="{8FA5F7D8-144A-4DBB-984E-823F60097F35}" destId="{4DC90116-DCEB-47A6-B2A4-1E28B59A9B1F}" srcOrd="1" destOrd="0" presId="urn:microsoft.com/office/officeart/2005/8/layout/process1"/>
    <dgm:cxn modelId="{E63FBED4-274D-4A6D-961A-2C0650D267BB}" srcId="{08BF6EB8-A72C-4C58-88D3-EFDEA146B2A7}" destId="{1617DF95-F674-4EB8-B8DB-F5A95B6FD750}" srcOrd="2" destOrd="0" parTransId="{EB89D511-A193-4C0D-9EF5-097B63F04432}" sibTransId="{5265686A-4077-486B-BF5A-DAF0F70EE2DF}"/>
    <dgm:cxn modelId="{24638CF4-E6B1-4CA8-9659-6E360D9E8387}" type="presOf" srcId="{5265686A-4077-486B-BF5A-DAF0F70EE2DF}" destId="{AAA1A895-6F34-4977-A615-042E12A759F5}" srcOrd="1" destOrd="0" presId="urn:microsoft.com/office/officeart/2005/8/layout/process1"/>
    <dgm:cxn modelId="{3454DE35-8926-47CA-AC74-4B7D68C3CBAB}" type="presParOf" srcId="{2270DA0D-9734-4EF3-841D-6ED935CF82E7}" destId="{5E681DFF-34F8-4B9F-9C0E-C53B11B40665}" srcOrd="0" destOrd="0" presId="urn:microsoft.com/office/officeart/2005/8/layout/process1"/>
    <dgm:cxn modelId="{3ED8181F-52F0-4A74-92BB-A20CD6DD96AE}" type="presParOf" srcId="{2270DA0D-9734-4EF3-841D-6ED935CF82E7}" destId="{E438671B-A62A-423C-9E85-154BA7853258}" srcOrd="1" destOrd="0" presId="urn:microsoft.com/office/officeart/2005/8/layout/process1"/>
    <dgm:cxn modelId="{EF06172A-37D4-42C7-9FCB-70A62308A384}" type="presParOf" srcId="{E438671B-A62A-423C-9E85-154BA7853258}" destId="{91B34A2E-AB46-40CE-9383-B99AA9E4B212}" srcOrd="0" destOrd="0" presId="urn:microsoft.com/office/officeart/2005/8/layout/process1"/>
    <dgm:cxn modelId="{7B6DFCA6-C838-4503-86D1-53E54EA3F2AF}" type="presParOf" srcId="{2270DA0D-9734-4EF3-841D-6ED935CF82E7}" destId="{142381CF-5D6C-4C4C-B71F-EEE566D38E75}" srcOrd="2" destOrd="0" presId="urn:microsoft.com/office/officeart/2005/8/layout/process1"/>
    <dgm:cxn modelId="{8A8BC14F-7942-4126-82B3-B77DAFBD8052}" type="presParOf" srcId="{2270DA0D-9734-4EF3-841D-6ED935CF82E7}" destId="{CB1859EA-6462-4FC0-833F-1CD4F5FACDFE}" srcOrd="3" destOrd="0" presId="urn:microsoft.com/office/officeart/2005/8/layout/process1"/>
    <dgm:cxn modelId="{4C3AE2B2-7A78-41C7-BDF6-2BD7A9B5FE17}" type="presParOf" srcId="{CB1859EA-6462-4FC0-833F-1CD4F5FACDFE}" destId="{45C5AA29-29F3-4C97-9D1A-D82A07F215D8}" srcOrd="0" destOrd="0" presId="urn:microsoft.com/office/officeart/2005/8/layout/process1"/>
    <dgm:cxn modelId="{FDA4BA0A-6906-4AB6-B4A1-99782102B7EC}" type="presParOf" srcId="{2270DA0D-9734-4EF3-841D-6ED935CF82E7}" destId="{7938BD3A-70A5-4BB9-860C-E8C2C8B367A9}" srcOrd="4" destOrd="0" presId="urn:microsoft.com/office/officeart/2005/8/layout/process1"/>
    <dgm:cxn modelId="{09C7E3CA-3F29-4EE6-9C5E-BAA2B2792C23}" type="presParOf" srcId="{2270DA0D-9734-4EF3-841D-6ED935CF82E7}" destId="{30D1D217-F63C-465D-B724-40FD65786D43}" srcOrd="5" destOrd="0" presId="urn:microsoft.com/office/officeart/2005/8/layout/process1"/>
    <dgm:cxn modelId="{3D6E96AB-BABB-4174-84F5-CDE800DFAA53}" type="presParOf" srcId="{30D1D217-F63C-465D-B724-40FD65786D43}" destId="{AAA1A895-6F34-4977-A615-042E12A759F5}" srcOrd="0" destOrd="0" presId="urn:microsoft.com/office/officeart/2005/8/layout/process1"/>
    <dgm:cxn modelId="{421E7A53-7607-4643-B2CF-269B6FD780BF}" type="presParOf" srcId="{2270DA0D-9734-4EF3-841D-6ED935CF82E7}" destId="{D517F226-1EEF-4620-8009-501FBD7FE86B}" srcOrd="6" destOrd="0" presId="urn:microsoft.com/office/officeart/2005/8/layout/process1"/>
    <dgm:cxn modelId="{850B5157-FF3D-40FF-8AE1-1E3CC7B05F86}" type="presParOf" srcId="{2270DA0D-9734-4EF3-841D-6ED935CF82E7}" destId="{19C85C10-5A33-49B4-A512-E5294D7F4E84}" srcOrd="7" destOrd="0" presId="urn:microsoft.com/office/officeart/2005/8/layout/process1"/>
    <dgm:cxn modelId="{7C54B5A4-848B-4015-8C74-3626DFAC2A72}" type="presParOf" srcId="{19C85C10-5A33-49B4-A512-E5294D7F4E84}" destId="{4DC90116-DCEB-47A6-B2A4-1E28B59A9B1F}" srcOrd="0" destOrd="0" presId="urn:microsoft.com/office/officeart/2005/8/layout/process1"/>
    <dgm:cxn modelId="{9589FC16-DDE4-4451-B064-19D434903B81}" type="presParOf" srcId="{2270DA0D-9734-4EF3-841D-6ED935CF82E7}" destId="{A913AA28-4E63-496A-ABBA-E9CE3A0A4E39}"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E111AF-E7F3-4EC8-8C8A-42BEDC0F0666}">
      <dsp:nvSpPr>
        <dsp:cNvPr id="0" name=""/>
        <dsp:cNvSpPr/>
      </dsp:nvSpPr>
      <dsp:spPr>
        <a:xfrm>
          <a:off x="0" y="0"/>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abstract concepts</a:t>
          </a:r>
          <a:endParaRPr lang="en-GB" sz="1900" kern="1200" dirty="0"/>
        </a:p>
      </dsp:txBody>
      <dsp:txXfrm>
        <a:off x="29235" y="29235"/>
        <a:ext cx="1345178" cy="939670"/>
      </dsp:txXfrm>
    </dsp:sp>
    <dsp:sp modelId="{3A4B51AA-EE26-4A11-8C78-0C31D8AA8CEC}">
      <dsp:nvSpPr>
        <dsp:cNvPr id="0" name=""/>
        <dsp:cNvSpPr/>
      </dsp:nvSpPr>
      <dsp:spPr>
        <a:xfrm rot="5400000">
          <a:off x="514672" y="1023094"/>
          <a:ext cx="374302" cy="4491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dirty="0"/>
        </a:p>
      </dsp:txBody>
      <dsp:txXfrm rot="-5400000">
        <a:off x="567075" y="1060525"/>
        <a:ext cx="269497" cy="262011"/>
      </dsp:txXfrm>
    </dsp:sp>
    <dsp:sp modelId="{D420488D-4FCF-4CF7-A618-0220EAFEB507}">
      <dsp:nvSpPr>
        <dsp:cNvPr id="0" name=""/>
        <dsp:cNvSpPr/>
      </dsp:nvSpPr>
      <dsp:spPr>
        <a:xfrm>
          <a:off x="0" y="1497211"/>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defined variables </a:t>
          </a:r>
          <a:endParaRPr lang="en-GB" sz="1900" kern="1200" dirty="0"/>
        </a:p>
      </dsp:txBody>
      <dsp:txXfrm>
        <a:off x="29235" y="1526446"/>
        <a:ext cx="1345178" cy="939670"/>
      </dsp:txXfrm>
    </dsp:sp>
    <dsp:sp modelId="{52581882-FF25-426D-ABCE-ECFCCD55B463}">
      <dsp:nvSpPr>
        <dsp:cNvPr id="0" name=""/>
        <dsp:cNvSpPr/>
      </dsp:nvSpPr>
      <dsp:spPr>
        <a:xfrm rot="5400000">
          <a:off x="514672" y="2520305"/>
          <a:ext cx="374302" cy="4491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dirty="0"/>
        </a:p>
      </dsp:txBody>
      <dsp:txXfrm rot="-5400000">
        <a:off x="567075" y="2557736"/>
        <a:ext cx="269497" cy="262011"/>
      </dsp:txXfrm>
    </dsp:sp>
    <dsp:sp modelId="{28732D6F-80BF-4CF8-A9B7-0266D1AA3690}">
      <dsp:nvSpPr>
        <dsp:cNvPr id="0" name=""/>
        <dsp:cNvSpPr/>
      </dsp:nvSpPr>
      <dsp:spPr>
        <a:xfrm>
          <a:off x="0" y="2994422"/>
          <a:ext cx="1403648" cy="998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IE" sz="1900" kern="1200" dirty="0"/>
            <a:t>instruments </a:t>
          </a:r>
          <a:endParaRPr lang="en-GB" sz="1900" kern="1200" dirty="0"/>
        </a:p>
      </dsp:txBody>
      <dsp:txXfrm>
        <a:off x="29235" y="3023657"/>
        <a:ext cx="1345178" cy="9396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81DFF-34F8-4B9F-9C0E-C53B11B40665}">
      <dsp:nvSpPr>
        <dsp:cNvPr id="0" name=""/>
        <dsp:cNvSpPr/>
      </dsp:nvSpPr>
      <dsp:spPr>
        <a:xfrm>
          <a:off x="5218" y="850580"/>
          <a:ext cx="1617668" cy="97060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Content</a:t>
          </a:r>
        </a:p>
      </dsp:txBody>
      <dsp:txXfrm>
        <a:off x="33646" y="879008"/>
        <a:ext cx="1560812" cy="913745"/>
      </dsp:txXfrm>
    </dsp:sp>
    <dsp:sp modelId="{E438671B-A62A-423C-9E85-154BA7853258}">
      <dsp:nvSpPr>
        <dsp:cNvPr id="0" name=""/>
        <dsp:cNvSpPr/>
      </dsp:nvSpPr>
      <dsp:spPr>
        <a:xfrm>
          <a:off x="1784653" y="1135290"/>
          <a:ext cx="342945" cy="40118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1784653" y="1215526"/>
        <a:ext cx="240062" cy="240709"/>
      </dsp:txXfrm>
    </dsp:sp>
    <dsp:sp modelId="{142381CF-5D6C-4C4C-B71F-EEE566D38E75}">
      <dsp:nvSpPr>
        <dsp:cNvPr id="0" name=""/>
        <dsp:cNvSpPr/>
      </dsp:nvSpPr>
      <dsp:spPr>
        <a:xfrm>
          <a:off x="2269954" y="850580"/>
          <a:ext cx="1617668" cy="97060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Questions formulation</a:t>
          </a:r>
        </a:p>
      </dsp:txBody>
      <dsp:txXfrm>
        <a:off x="2298382" y="879008"/>
        <a:ext cx="1560812" cy="913745"/>
      </dsp:txXfrm>
    </dsp:sp>
    <dsp:sp modelId="{CB1859EA-6462-4FC0-833F-1CD4F5FACDFE}">
      <dsp:nvSpPr>
        <dsp:cNvPr id="0" name=""/>
        <dsp:cNvSpPr/>
      </dsp:nvSpPr>
      <dsp:spPr>
        <a:xfrm>
          <a:off x="4049390" y="1135290"/>
          <a:ext cx="342945" cy="40118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4049390" y="1215526"/>
        <a:ext cx="240062" cy="240709"/>
      </dsp:txXfrm>
    </dsp:sp>
    <dsp:sp modelId="{7938BD3A-70A5-4BB9-860C-E8C2C8B367A9}">
      <dsp:nvSpPr>
        <dsp:cNvPr id="0" name=""/>
        <dsp:cNvSpPr/>
      </dsp:nvSpPr>
      <dsp:spPr>
        <a:xfrm>
          <a:off x="4534690" y="850580"/>
          <a:ext cx="1617668" cy="97060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Sequencing </a:t>
          </a:r>
        </a:p>
      </dsp:txBody>
      <dsp:txXfrm>
        <a:off x="4563118" y="879008"/>
        <a:ext cx="1560812" cy="913745"/>
      </dsp:txXfrm>
    </dsp:sp>
    <dsp:sp modelId="{30D1D217-F63C-465D-B724-40FD65786D43}">
      <dsp:nvSpPr>
        <dsp:cNvPr id="0" name=""/>
        <dsp:cNvSpPr/>
      </dsp:nvSpPr>
      <dsp:spPr>
        <a:xfrm>
          <a:off x="6314126" y="1135290"/>
          <a:ext cx="342945" cy="40118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6314126" y="1215526"/>
        <a:ext cx="240062" cy="240709"/>
      </dsp:txXfrm>
    </dsp:sp>
    <dsp:sp modelId="{D517F226-1EEF-4620-8009-501FBD7FE86B}">
      <dsp:nvSpPr>
        <dsp:cNvPr id="0" name=""/>
        <dsp:cNvSpPr/>
      </dsp:nvSpPr>
      <dsp:spPr>
        <a:xfrm>
          <a:off x="6799426" y="850580"/>
          <a:ext cx="1617668" cy="970601"/>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Formatting</a:t>
          </a:r>
        </a:p>
      </dsp:txBody>
      <dsp:txXfrm>
        <a:off x="6827854" y="879008"/>
        <a:ext cx="1560812" cy="913745"/>
      </dsp:txXfrm>
    </dsp:sp>
    <dsp:sp modelId="{19C85C10-5A33-49B4-A512-E5294D7F4E84}">
      <dsp:nvSpPr>
        <dsp:cNvPr id="0" name=""/>
        <dsp:cNvSpPr/>
      </dsp:nvSpPr>
      <dsp:spPr>
        <a:xfrm>
          <a:off x="8578862" y="1135290"/>
          <a:ext cx="342945" cy="40118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b="1" kern="1200" dirty="0">
            <a:solidFill>
              <a:schemeClr val="tx2">
                <a:lumMod val="95000"/>
                <a:lumOff val="5000"/>
              </a:schemeClr>
            </a:solidFill>
          </a:endParaRPr>
        </a:p>
      </dsp:txBody>
      <dsp:txXfrm>
        <a:off x="8578862" y="1215526"/>
        <a:ext cx="240062" cy="240709"/>
      </dsp:txXfrm>
    </dsp:sp>
    <dsp:sp modelId="{A913AA28-4E63-496A-ABBA-E9CE3A0A4E39}">
      <dsp:nvSpPr>
        <dsp:cNvPr id="0" name=""/>
        <dsp:cNvSpPr/>
      </dsp:nvSpPr>
      <dsp:spPr>
        <a:xfrm>
          <a:off x="9064163" y="850580"/>
          <a:ext cx="1617668" cy="97060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b="1" kern="1200" dirty="0">
              <a:solidFill>
                <a:schemeClr val="tx2">
                  <a:lumMod val="95000"/>
                  <a:lumOff val="5000"/>
                </a:schemeClr>
              </a:solidFill>
            </a:rPr>
            <a:t>Translation</a:t>
          </a:r>
        </a:p>
      </dsp:txBody>
      <dsp:txXfrm>
        <a:off x="9092591" y="879008"/>
        <a:ext cx="1560812" cy="91374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9BCE0C-CD74-4A59-802C-6D2F8C15331A}" type="datetimeFigureOut">
              <a:rPr lang="en-US" smtClean="0"/>
              <a:t>9/25/2025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98501B-77B5-4365-9881-C6E19A3C1E42}" type="slidenum">
              <a:rPr lang="en-US" smtClean="0"/>
              <a:t>‹#›</a:t>
            </a:fld>
            <a:endParaRPr lang="en-US" dirty="0"/>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FDEA8-CBB8-46CC-9562-028963DBC55A}" type="datetimeFigureOut">
              <a:rPr lang="en-US" smtClean="0"/>
              <a:t>9/25/2025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BD8E7-1312-41F3-99C4-6DA5AF891969}" type="slidenum">
              <a:rPr lang="en-US" smtClean="0"/>
              <a:t>‹#›</a:t>
            </a:fld>
            <a:endParaRPr lang="en-US" dirty="0"/>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8BD8E7-1312-41F3-99C4-6DA5AF891969}" type="slidenum">
              <a:rPr lang="en-US" smtClean="0"/>
              <a:t>1</a:t>
            </a:fld>
            <a:endParaRPr lang="en-US" dirty="0"/>
          </a:p>
        </p:txBody>
      </p:sp>
    </p:spTree>
    <p:extLst>
      <p:ext uri="{BB962C8B-B14F-4D97-AF65-F5344CB8AC3E}">
        <p14:creationId xmlns:p14="http://schemas.microsoft.com/office/powerpoint/2010/main" val="29246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00200"/>
            <a:ext cx="10515600" cy="2240280"/>
          </a:xfrm>
        </p:spPr>
        <p:txBody>
          <a:bodyPr anchor="b">
            <a:normAutofit/>
          </a:bodyPr>
          <a:lstStyle>
            <a:lvl1pPr algn="ctr">
              <a:defRPr sz="4400">
                <a:solidFill>
                  <a:schemeClr val="bg1"/>
                </a:solidFill>
              </a:defRPr>
            </a:lvl1pPr>
          </a:lstStyle>
          <a:p>
            <a:r>
              <a:rPr lang="en-US"/>
              <a:t>Click to edit Master title style</a:t>
            </a:r>
          </a:p>
        </p:txBody>
      </p:sp>
      <p:sp>
        <p:nvSpPr>
          <p:cNvPr id="3" name="Subtitle 2"/>
          <p:cNvSpPr>
            <a:spLocks noGrp="1"/>
          </p:cNvSpPr>
          <p:nvPr>
            <p:ph type="subTitle" idx="1"/>
          </p:nvPr>
        </p:nvSpPr>
        <p:spPr>
          <a:xfrm>
            <a:off x="838200" y="3854659"/>
            <a:ext cx="10515600" cy="1143000"/>
          </a:xfrm>
        </p:spPr>
        <p:txBody>
          <a:bodyPr>
            <a:normAutofit/>
          </a:bodyPr>
          <a:lstStyle>
            <a:lvl1pPr marL="0" indent="0" algn="ctr">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51812" y="1714498"/>
            <a:ext cx="3506788" cy="2880360"/>
          </a:xfrm>
        </p:spPr>
        <p:txBody>
          <a:bodyPr anchor="b">
            <a:normAutofit/>
          </a:bodyPr>
          <a:lstStyle>
            <a:lvl1pPr>
              <a:defRPr sz="3000"/>
            </a:lvl1pPr>
          </a:lstStyle>
          <a:p>
            <a:r>
              <a:rPr lang="en-US"/>
              <a:t>Click to edit Master title style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CC0096-1860-4642-9CD2-0079EA5E7CD1}" type="datetimeFigureOut">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66737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2" name="Title 1"/>
          <p:cNvSpPr>
            <a:spLocks noGrp="1"/>
          </p:cNvSpPr>
          <p:nvPr>
            <p:ph type="title"/>
          </p:nvPr>
        </p:nvSpPr>
        <p:spPr>
          <a:xfrm>
            <a:off x="8532813" y="1714500"/>
            <a:ext cx="3125787" cy="2877260"/>
          </a:xfrm>
        </p:spPr>
        <p:txBody>
          <a:bodyPr anchor="b">
            <a:normAutofit/>
          </a:bodyPr>
          <a:lstStyle>
            <a:lvl1pPr>
              <a:defRPr sz="3000">
                <a:solidFill>
                  <a:schemeClr val="bg1"/>
                </a:solidFill>
              </a:defRPr>
            </a:lvl1pPr>
          </a:lstStyle>
          <a:p>
            <a:r>
              <a:rPr lang="en-US"/>
              <a:t>Click to edit Master title style</a:t>
            </a:r>
          </a:p>
        </p:txBody>
      </p:sp>
      <p:sp>
        <p:nvSpPr>
          <p:cNvPr id="6" name="Picture Placeholder 2"/>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2977249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CC0096-1860-4642-9CD2-0079EA5E7CD1}"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477154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57200"/>
            <a:ext cx="19431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457200"/>
            <a:ext cx="7048500" cy="57197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CC0096-1860-4642-9CD2-0079EA5E7CD1}" type="datetimeFigureOut">
              <a:rPr lang="en-US" smtClean="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524635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33400" y="5115656"/>
            <a:ext cx="11125200" cy="9144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3" name="Subtitle 2"/>
          <p:cNvSpPr>
            <a:spLocks noGrp="1"/>
          </p:cNvSpPr>
          <p:nvPr>
            <p:ph type="subTitle" idx="1"/>
          </p:nvPr>
        </p:nvSpPr>
        <p:spPr>
          <a:xfrm>
            <a:off x="533400" y="6043123"/>
            <a:ext cx="11125200" cy="571500"/>
          </a:xfrm>
        </p:spPr>
        <p:txBody>
          <a:bodyPr>
            <a:normAutofit/>
          </a:bodyPr>
          <a:lstStyle>
            <a:lvl1pPr marL="0" indent="0" algn="ctr">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Picture Placeholder 2"/>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3" name="Picture Placeholder 2"/>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4" name="Picture Placeholder 2"/>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2475" y="457200"/>
            <a:ext cx="10687050" cy="1143000"/>
          </a:xfrm>
        </p:spPr>
        <p:txBody>
          <a:bodyPr>
            <a:normAutofit/>
          </a:bodyPr>
          <a:lstStyle>
            <a:lvl1pPr algn="l" defTabSz="914400" rtl="0" eaLnBrk="1" latinLnBrk="0" hangingPunct="1">
              <a:lnSpc>
                <a:spcPct val="90000"/>
              </a:lnSpc>
              <a:spcBef>
                <a:spcPct val="0"/>
              </a:spcBef>
              <a:buNone/>
              <a:defRPr lang="en-US" sz="4800" b="1" kern="1200" cap="none" baseline="0" dirty="0">
                <a:solidFill>
                  <a:schemeClr val="accent1"/>
                </a:solidFill>
                <a:latin typeface="+mn-lt"/>
                <a:ea typeface="+mj-ea"/>
                <a:cs typeface="+mj-cs"/>
              </a:defRPr>
            </a:lvl1pPr>
          </a:lstStyle>
          <a:p>
            <a:r>
              <a:rPr lang="en-US" dirty="0"/>
              <a:t>Click to edit Master title style</a:t>
            </a:r>
          </a:p>
        </p:txBody>
      </p:sp>
      <p:sp>
        <p:nvSpPr>
          <p:cNvPr id="3" name="Content Placeholder 2"/>
          <p:cNvSpPr>
            <a:spLocks noGrp="1"/>
          </p:cNvSpPr>
          <p:nvPr>
            <p:ph idx="1"/>
          </p:nvPr>
        </p:nvSpPr>
        <p:spPr>
          <a:xfrm>
            <a:off x="752475" y="1714500"/>
            <a:ext cx="10687050" cy="44577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8" name="Straight Connector 7"/>
          <p:cNvCxnSpPr/>
          <p:nvPr userDrawn="1"/>
        </p:nvCxnSpPr>
        <p:spPr>
          <a:xfrm>
            <a:off x="752475" y="1600200"/>
            <a:ext cx="1068705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244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2475" y="457200"/>
            <a:ext cx="10687050" cy="1143000"/>
          </a:xfrm>
        </p:spPr>
        <p:txBody>
          <a:bodyPr>
            <a:normAutofit/>
          </a:bodyPr>
          <a:lstStyle>
            <a:lvl1pPr>
              <a:defRPr lang="en-US" sz="3400" b="1" kern="1200" cap="none" baseline="0" dirty="0">
                <a:solidFill>
                  <a:schemeClr val="accent1"/>
                </a:solidFill>
                <a:latin typeface="+mn-lt"/>
                <a:ea typeface="+mj-ea"/>
                <a:cs typeface="+mj-cs"/>
              </a:defRPr>
            </a:lvl1pPr>
          </a:lstStyle>
          <a:p>
            <a:r>
              <a:rPr lang="en-US" dirty="0"/>
              <a:t>Click to edit Master title style</a:t>
            </a:r>
          </a:p>
        </p:txBody>
      </p:sp>
      <p:cxnSp>
        <p:nvCxnSpPr>
          <p:cNvPr id="8" name="Straight Connector 7"/>
          <p:cNvCxnSpPr/>
          <p:nvPr userDrawn="1"/>
        </p:nvCxnSpPr>
        <p:spPr>
          <a:xfrm>
            <a:off x="752475" y="1600200"/>
            <a:ext cx="10687050" cy="0"/>
          </a:xfrm>
          <a:prstGeom prst="line">
            <a:avLst/>
          </a:prstGeom>
        </p:spPr>
        <p:style>
          <a:lnRef idx="3">
            <a:schemeClr val="accent1"/>
          </a:lnRef>
          <a:fillRef idx="0">
            <a:schemeClr val="accent1"/>
          </a:fillRef>
          <a:effectRef idx="2">
            <a:schemeClr val="accent1"/>
          </a:effectRef>
          <a:fontRef idx="minor">
            <a:schemeClr val="tx1"/>
          </a:fontRef>
        </p:style>
      </p:cxnSp>
      <p:sp>
        <p:nvSpPr>
          <p:cNvPr id="5" name="Content Placeholder 2"/>
          <p:cNvSpPr>
            <a:spLocks noGrp="1"/>
          </p:cNvSpPr>
          <p:nvPr>
            <p:ph sz="half" idx="10"/>
          </p:nvPr>
        </p:nvSpPr>
        <p:spPr>
          <a:xfrm>
            <a:off x="752474" y="1781175"/>
            <a:ext cx="5019675"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sz="half" idx="1"/>
          </p:nvPr>
        </p:nvSpPr>
        <p:spPr>
          <a:xfrm>
            <a:off x="6391275" y="1781175"/>
            <a:ext cx="504825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4375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1850" y="2514600"/>
            <a:ext cx="10515600" cy="2743200"/>
          </a:xfrm>
        </p:spPr>
        <p:txBody>
          <a:bodyPr anchor="b">
            <a:normAutofit/>
          </a:bodyPr>
          <a:lstStyle>
            <a:lvl1pPr algn="ctr">
              <a:defRPr sz="4400" spc="-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0" y="5257800"/>
            <a:ext cx="10515600" cy="914400"/>
          </a:xfrm>
        </p:spPr>
        <p:txBody>
          <a:bodyPr>
            <a:normAutofit/>
          </a:bodyPr>
          <a:lstStyle>
            <a:lvl1pPr marL="0" indent="0" algn="ctr">
              <a:spcBef>
                <a:spcPts val="0"/>
              </a:spcBef>
              <a:buNone/>
              <a:defRPr sz="2000" cap="all" spc="50" baseline="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CC0096-1860-4642-9CD2-0079EA5E7CD1}" type="datetimeFigureOut">
              <a:rPr lang="en-US" smtClean="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4044567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527048"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7048"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CC0096-1860-4642-9CD2-0079EA5E7CD1}" type="datetimeFigureOut">
              <a:rPr lang="en-US" smtClean="0"/>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39790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CC0096-1860-4642-9CD2-0079EA5E7CD1}" type="datetimeFigureOut">
              <a:rPr lang="en-US" smtClean="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238976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83680"/>
            <a:ext cx="12192000" cy="274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800">
                <a:solidFill>
                  <a:schemeClr val="bg1"/>
                </a:solidFill>
              </a:defRPr>
            </a:lvl1pPr>
          </a:lstStyle>
          <a:p>
            <a:fld id="{37CC0096-1860-4642-9CD2-0079EA5E7CD1}" type="datetimeFigureOut">
              <a:rPr lang="en-US" smtClean="0"/>
              <a:pPr/>
              <a:t>9/25/2025</a:t>
            </a:fld>
            <a:endParaRPr lang="en-US" dirty="0"/>
          </a:p>
        </p:txBody>
      </p:sp>
      <p:sp>
        <p:nvSpPr>
          <p:cNvPr id="5" name="Footer Placeholder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800">
                <a:solidFill>
                  <a:schemeClr val="bg1"/>
                </a:solidFill>
              </a:defRPr>
            </a:lvl1pPr>
          </a:lstStyle>
          <a:p>
            <a:endParaRPr lang="en-US" dirty="0"/>
          </a:p>
        </p:txBody>
      </p:sp>
      <p:sp>
        <p:nvSpPr>
          <p:cNvPr id="6" name="Slide Number Placeholder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800">
                <a:solidFill>
                  <a:schemeClr val="bg1"/>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400" kern="1200" cap="all" baseline="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Clr>
          <a:schemeClr val="accent1"/>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www.gfmer.ch/" TargetMode="External"/><Relationship Id="rId3" Type="http://schemas.openxmlformats.org/officeDocument/2006/relationships/notesSlide" Target="../notesSlides/notesSlide1.xml"/><Relationship Id="rId7" Type="http://schemas.openxmlformats.org/officeDocument/2006/relationships/hyperlink" Target="https://www.ul.ie/gems/about/staff/academic-faculty/Dr-Khalifa-Elmusharaf" TargetMode="Externa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3.jpeg"/><Relationship Id="rId5" Type="http://schemas.openxmlformats.org/officeDocument/2006/relationships/image" Target="../media/image2.jpeg"/><Relationship Id="rId10" Type="http://schemas.openxmlformats.org/officeDocument/2006/relationships/hyperlink" Target="https://www.birmingham.ac.uk/staff/profiles/dubai/elmusharaf-khalifa.aspx" TargetMode="External"/><Relationship Id="rId4" Type="http://schemas.openxmlformats.org/officeDocument/2006/relationships/image" Target="../media/image1.jpeg"/><Relationship Id="rId9"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29.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2.jpeg"/><Relationship Id="rId5" Type="http://schemas.openxmlformats.org/officeDocument/2006/relationships/slide" Target="slide18.xml"/><Relationship Id="rId4"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4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 Target="slide29.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2.jpeg"/><Relationship Id="rId5" Type="http://schemas.openxmlformats.org/officeDocument/2006/relationships/slide" Target="slide18.xml"/><Relationship Id="rId4" Type="http://schemas.openxmlformats.org/officeDocument/2006/relationships/image" Target="../media/image1.jpe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Two people lifting weights" title="Sample Fitness Picture"/>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8" name="Picture Placeholder 7" descr="Closeup of Granny Smith apple and tape measure" title="Sample Fitness Picture"/>
          <p:cNvPicPr>
            <a:picLocks noGrp="1" noChangeAspect="1"/>
          </p:cNvPicPr>
          <p:nvPr>
            <p:ph type="pic" idx="11"/>
          </p:nvPr>
        </p:nvPicPr>
        <p:blipFill rotWithShape="1">
          <a:blip r:embed="rId5" cstate="print">
            <a:extLst>
              <a:ext uri="{28A0092B-C50C-407E-A947-70E740481C1C}">
                <a14:useLocalDpi xmlns:a14="http://schemas.microsoft.com/office/drawing/2010/main" val="0"/>
              </a:ext>
            </a:extLst>
          </a:blip>
          <a:srcRect/>
          <a:stretch/>
        </p:blipFill>
        <p:spPr/>
      </p:pic>
      <p:pic>
        <p:nvPicPr>
          <p:cNvPr id="9" name="Picture Placeholder 8" descr="Man and woman running on indoor track" title="Sample Fitness Picture"/>
          <p:cNvPicPr>
            <a:picLocks noGrp="1" noChangeAspect="1"/>
          </p:cNvPicPr>
          <p:nvPr>
            <p:ph type="pic" idx="12"/>
          </p:nvPr>
        </p:nvPicPr>
        <p:blipFill rotWithShape="1">
          <a:blip r:embed="rId6" cstate="print">
            <a:extLst>
              <a:ext uri="{28A0092B-C50C-407E-A947-70E740481C1C}">
                <a14:useLocalDpi xmlns:a14="http://schemas.microsoft.com/office/drawing/2010/main" val="0"/>
              </a:ext>
            </a:extLst>
          </a:blip>
          <a:srcRect/>
          <a:stretch/>
        </p:blipFill>
        <p:spPr/>
      </p:pic>
      <p:sp>
        <p:nvSpPr>
          <p:cNvPr id="2" name="Title 1"/>
          <p:cNvSpPr>
            <a:spLocks noGrp="1"/>
          </p:cNvSpPr>
          <p:nvPr>
            <p:ph type="ctrTitle"/>
          </p:nvPr>
        </p:nvSpPr>
        <p:spPr>
          <a:xfrm>
            <a:off x="1" y="2282378"/>
            <a:ext cx="12191999" cy="1776438"/>
          </a:xfrm>
          <a:solidFill>
            <a:schemeClr val="accent2">
              <a:lumMod val="50000"/>
              <a:alpha val="67000"/>
            </a:schemeClr>
          </a:solidFill>
        </p:spPr>
        <p:txBody>
          <a:bodyPr anchor="ctr">
            <a:noAutofit/>
          </a:bodyPr>
          <a:lstStyle/>
          <a:p>
            <a:r>
              <a:rPr lang="en-IE" sz="6000" b="1" cap="none" dirty="0">
                <a:effectLst>
                  <a:outerShdw blurRad="38100" dist="38100" dir="2700000" algn="tl">
                    <a:srgbClr val="000000">
                      <a:alpha val="43137"/>
                    </a:srgbClr>
                  </a:outerShdw>
                </a:effectLst>
                <a:latin typeface="Berlin Sans FB Demi" panose="020E0802020502020306" pitchFamily="34" charset="0"/>
              </a:rPr>
              <a:t>Quantitative data collection</a:t>
            </a:r>
            <a:br>
              <a:rPr lang="en-IE" sz="3600" b="1" cap="none" dirty="0">
                <a:effectLst>
                  <a:outerShdw blurRad="38100" dist="38100" dir="2700000" algn="tl">
                    <a:srgbClr val="000000">
                      <a:alpha val="43137"/>
                    </a:srgbClr>
                  </a:outerShdw>
                </a:effectLst>
                <a:latin typeface="Berlin Sans FB Demi" panose="020E0802020502020306" pitchFamily="34" charset="0"/>
              </a:rPr>
            </a:br>
            <a:r>
              <a:rPr lang="en-IE" sz="3600" cap="none" dirty="0">
                <a:effectLst>
                  <a:outerShdw blurRad="38100" dist="38100" dir="2700000" algn="tl">
                    <a:srgbClr val="000000">
                      <a:alpha val="43137"/>
                    </a:srgbClr>
                  </a:outerShdw>
                </a:effectLst>
                <a:latin typeface="Berlin Sans FB Demi" panose="020E0802020502020306" pitchFamily="34" charset="0"/>
              </a:rPr>
              <a:t>Designing a questionnaire</a:t>
            </a:r>
            <a:endParaRPr lang="en-US" sz="3600" cap="none" dirty="0">
              <a:effectLst>
                <a:outerShdw blurRad="38100" dist="38100" dir="2700000" algn="tl">
                  <a:srgbClr val="000000">
                    <a:alpha val="43137"/>
                  </a:srgbClr>
                </a:outerShdw>
              </a:effectLst>
              <a:latin typeface="Berlin Sans FB Demi" panose="020E0802020502020306" pitchFamily="34" charset="0"/>
            </a:endParaRPr>
          </a:p>
        </p:txBody>
      </p:sp>
      <p:sp>
        <p:nvSpPr>
          <p:cNvPr id="17" name="TextBox 16"/>
          <p:cNvSpPr txBox="1"/>
          <p:nvPr/>
        </p:nvSpPr>
        <p:spPr>
          <a:xfrm>
            <a:off x="4572704" y="4808334"/>
            <a:ext cx="2748872" cy="369332"/>
          </a:xfrm>
          <a:prstGeom prst="rect">
            <a:avLst/>
          </a:prstGeom>
          <a:noFill/>
        </p:spPr>
        <p:txBody>
          <a:bodyPr wrap="square" rtlCol="0">
            <a:spAutoFit/>
          </a:bodyPr>
          <a:lstStyle/>
          <a:p>
            <a:r>
              <a:rPr lang="en-US" b="1" dirty="0">
                <a:solidFill>
                  <a:schemeClr val="bg1"/>
                </a:solidFill>
                <a:latin typeface="Dosis" pitchFamily="2" charset="0"/>
              </a:rPr>
              <a:t>Dr Khalifa Elmusharaf</a:t>
            </a:r>
          </a:p>
        </p:txBody>
      </p:sp>
      <p:sp>
        <p:nvSpPr>
          <p:cNvPr id="18" name="TextBox 17"/>
          <p:cNvSpPr txBox="1"/>
          <p:nvPr/>
        </p:nvSpPr>
        <p:spPr>
          <a:xfrm>
            <a:off x="4321541" y="5082600"/>
            <a:ext cx="3548919" cy="523220"/>
          </a:xfrm>
          <a:prstGeom prst="rect">
            <a:avLst/>
          </a:prstGeom>
          <a:noFill/>
        </p:spPr>
        <p:txBody>
          <a:bodyPr wrap="square" rtlCol="0">
            <a:spAutoFit/>
          </a:bodyPr>
          <a:lstStyle/>
          <a:p>
            <a:r>
              <a:rPr lang="en-GB" sz="1400" dirty="0">
                <a:solidFill>
                  <a:schemeClr val="bg1"/>
                </a:solidFill>
                <a:latin typeface="Dosis" panose="02010503020202060003" pitchFamily="2" charset="0"/>
              </a:rPr>
              <a:t>Associate Professor in Public Health</a:t>
            </a:r>
          </a:p>
          <a:p>
            <a:r>
              <a:rPr lang="en-GB" sz="1400" dirty="0">
                <a:solidFill>
                  <a:schemeClr val="bg1"/>
                </a:solidFill>
                <a:latin typeface="Dosis" panose="02010503020202060003" pitchFamily="2" charset="0"/>
              </a:rPr>
              <a:t>Director of Public Health Programme</a:t>
            </a:r>
          </a:p>
        </p:txBody>
      </p:sp>
      <p:sp>
        <p:nvSpPr>
          <p:cNvPr id="19" name="Rounded Rectangle 18">
            <a:hlinkClick r:id="rId7"/>
          </p:cNvPr>
          <p:cNvSpPr/>
          <p:nvPr/>
        </p:nvSpPr>
        <p:spPr>
          <a:xfrm>
            <a:off x="4814010" y="5689897"/>
            <a:ext cx="1576443" cy="505571"/>
          </a:xfrm>
          <a:prstGeom prst="roundRect">
            <a:avLst/>
          </a:prstGeom>
          <a:solidFill>
            <a:schemeClr val="bg1">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647907"/>
                </a:solidFill>
                <a:latin typeface="Dosis" pitchFamily="2" charset="0"/>
              </a:rPr>
              <a:t>Contact information</a:t>
            </a:r>
          </a:p>
        </p:txBody>
      </p:sp>
      <p:pic>
        <p:nvPicPr>
          <p:cNvPr id="21" name="Picture 2" descr="https://globalhealthtrainingcentre.tghn.org/site_media/media/medialibrary/2015/05/Logo_GFMER4_English_2.jpg">
            <a:hlinkClick r:id="rId8"/>
          </p:cNvPr>
          <p:cNvPicPr>
            <a:picLocks noChangeAspect="1" noChangeArrowheads="1"/>
          </p:cNvPicPr>
          <p:nvPr/>
        </p:nvPicPr>
        <p:blipFill>
          <a:blip r:embed="rId9">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10180320" y="4829499"/>
            <a:ext cx="1997531" cy="2028501"/>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a:off x="91972" y="5007657"/>
            <a:ext cx="3200400" cy="1477328"/>
          </a:xfrm>
          <a:prstGeom prst="rect">
            <a:avLst/>
          </a:prstGeom>
        </p:spPr>
        <p:txBody>
          <a:bodyPr wrap="square">
            <a:spAutoFit/>
          </a:bodyPr>
          <a:lstStyle/>
          <a:p>
            <a:pPr algn="ctr"/>
            <a:r>
              <a:rPr lang="en-GB" b="1" dirty="0">
                <a:solidFill>
                  <a:schemeClr val="bg1"/>
                </a:solidFill>
                <a:latin typeface="Dosis" pitchFamily="2" charset="0"/>
              </a:rPr>
              <a:t>Training course in research methodology, research protocol development and scientific writing</a:t>
            </a:r>
          </a:p>
          <a:p>
            <a:pPr algn="ctr"/>
            <a:r>
              <a:rPr lang="en-GB" b="1" dirty="0">
                <a:solidFill>
                  <a:schemeClr val="bg1"/>
                </a:solidFill>
                <a:latin typeface="Dosis" pitchFamily="2" charset="0"/>
              </a:rPr>
              <a:t>Geneva 2025</a:t>
            </a:r>
          </a:p>
        </p:txBody>
      </p:sp>
      <p:sp>
        <p:nvSpPr>
          <p:cNvPr id="6" name="TextBox 5">
            <a:extLst>
              <a:ext uri="{FF2B5EF4-FFF2-40B4-BE49-F238E27FC236}">
                <a16:creationId xmlns:a16="http://schemas.microsoft.com/office/drawing/2014/main" id="{F50C714E-5992-EF3E-336A-C80F2EEB0EF1}"/>
              </a:ext>
            </a:extLst>
          </p:cNvPr>
          <p:cNvSpPr txBox="1"/>
          <p:nvPr/>
        </p:nvSpPr>
        <p:spPr>
          <a:xfrm>
            <a:off x="3047114" y="6374669"/>
            <a:ext cx="6097772" cy="369332"/>
          </a:xfrm>
          <a:prstGeom prst="rect">
            <a:avLst/>
          </a:prstGeom>
          <a:noFill/>
        </p:spPr>
        <p:txBody>
          <a:bodyPr wrap="square">
            <a:spAutoFit/>
          </a:bodyPr>
          <a:lstStyle/>
          <a:p>
            <a:pPr algn="ctr"/>
            <a:r>
              <a:rPr lang="en-IE" sz="1800" b="1" dirty="0">
                <a:solidFill>
                  <a:schemeClr val="bg1"/>
                </a:solidFill>
                <a:latin typeface="Dosis" pitchFamily="2" charset="0"/>
                <a:hlinkClick r:id="rId10">
                  <a:extLst>
                    <a:ext uri="{A12FA001-AC4F-418D-AE19-62706E023703}">
                      <ahyp:hlinkClr xmlns:ahyp="http://schemas.microsoft.com/office/drawing/2018/hyperlinkcolor" val="tx"/>
                    </a:ext>
                  </a:extLst>
                </a:hlinkClick>
              </a:rPr>
              <a:t>University of Birmingham Dubai, United Arab Emirates</a:t>
            </a:r>
            <a:endParaRPr lang="en-IE" sz="1800" b="1" dirty="0">
              <a:solidFill>
                <a:schemeClr val="bg1"/>
              </a:solidFill>
              <a:latin typeface="Dosis" pitchFamily="2" charset="0"/>
            </a:endParaRPr>
          </a:p>
        </p:txBody>
      </p:sp>
    </p:spTree>
    <p:custDataLst>
      <p:tags r:id="rId1"/>
    </p:custDataLst>
    <p:extLst>
      <p:ext uri="{BB962C8B-B14F-4D97-AF65-F5344CB8AC3E}">
        <p14:creationId xmlns:p14="http://schemas.microsoft.com/office/powerpoint/2010/main" val="303468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style.rotation</p:attrName>
                                        </p:attrNameLst>
                                      </p:cBhvr>
                                      <p:tavLst>
                                        <p:tav tm="0">
                                          <p:val>
                                            <p:fltVal val="90"/>
                                          </p:val>
                                        </p:tav>
                                        <p:tav tm="100000">
                                          <p:val>
                                            <p:fltVal val="0"/>
                                          </p:val>
                                        </p:tav>
                                      </p:tavLst>
                                    </p:anim>
                                    <p:animEffect transition="in" filter="fade">
                                      <p:cBhvr>
                                        <p:cTn id="17" dur="1000"/>
                                        <p:tgtEl>
                                          <p:spTgt spid="8"/>
                                        </p:tgtEl>
                                      </p:cBhvr>
                                    </p:animEffect>
                                  </p:childTnLst>
                                </p:cTn>
                              </p:par>
                            </p:childTnLst>
                          </p:cTn>
                        </p:par>
                        <p:par>
                          <p:cTn id="18" fill="hold">
                            <p:stCondLst>
                              <p:cond delay="2000"/>
                            </p:stCondLst>
                            <p:childTnLst>
                              <p:par>
                                <p:cTn id="19" presetID="31" presetClass="entr" presetSubtype="0"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1000" fill="hold"/>
                                        <p:tgtEl>
                                          <p:spTgt spid="9"/>
                                        </p:tgtEl>
                                        <p:attrNameLst>
                                          <p:attrName>ppt_w</p:attrName>
                                        </p:attrNameLst>
                                      </p:cBhvr>
                                      <p:tavLst>
                                        <p:tav tm="0">
                                          <p:val>
                                            <p:fltVal val="0"/>
                                          </p:val>
                                        </p:tav>
                                        <p:tav tm="100000">
                                          <p:val>
                                            <p:strVal val="#ppt_w"/>
                                          </p:val>
                                        </p:tav>
                                      </p:tavLst>
                                    </p:anim>
                                    <p:anim calcmode="lin" valueType="num">
                                      <p:cBhvr>
                                        <p:cTn id="22" dur="1000" fill="hold"/>
                                        <p:tgtEl>
                                          <p:spTgt spid="9"/>
                                        </p:tgtEl>
                                        <p:attrNameLst>
                                          <p:attrName>ppt_h</p:attrName>
                                        </p:attrNameLst>
                                      </p:cBhvr>
                                      <p:tavLst>
                                        <p:tav tm="0">
                                          <p:val>
                                            <p:fltVal val="0"/>
                                          </p:val>
                                        </p:tav>
                                        <p:tav tm="100000">
                                          <p:val>
                                            <p:strVal val="#ppt_h"/>
                                          </p:val>
                                        </p:tav>
                                      </p:tavLst>
                                    </p:anim>
                                    <p:anim calcmode="lin" valueType="num">
                                      <p:cBhvr>
                                        <p:cTn id="23" dur="1000" fill="hold"/>
                                        <p:tgtEl>
                                          <p:spTgt spid="9"/>
                                        </p:tgtEl>
                                        <p:attrNameLst>
                                          <p:attrName>style.rotation</p:attrName>
                                        </p:attrNameLst>
                                      </p:cBhvr>
                                      <p:tavLst>
                                        <p:tav tm="0">
                                          <p:val>
                                            <p:fltVal val="90"/>
                                          </p:val>
                                        </p:tav>
                                        <p:tav tm="100000">
                                          <p:val>
                                            <p:fltVal val="0"/>
                                          </p:val>
                                        </p:tav>
                                      </p:tavLst>
                                    </p:anim>
                                    <p:animEffect transition="in" filter="fade">
                                      <p:cBhvr>
                                        <p:cTn id="24" dur="100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par>
                          <p:cTn id="31" fill="hold">
                            <p:stCondLst>
                              <p:cond delay="3000"/>
                            </p:stCondLst>
                            <p:childTnLst>
                              <p:par>
                                <p:cTn id="32" presetID="10" presetClass="entr" presetSubtype="0" fill="hold" grpId="0" nodeType="after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Negatively phrased ‘factors’ and how they can be rephrased as neutral ‘variables’</a:t>
            </a:r>
            <a:endParaRPr lang="en-US" dirty="0"/>
          </a:p>
        </p:txBody>
      </p:sp>
      <p:sp>
        <p:nvSpPr>
          <p:cNvPr id="3" name="Content Placeholder 2"/>
          <p:cNvSpPr>
            <a:spLocks noGrp="1"/>
          </p:cNvSpPr>
          <p:nvPr>
            <p:ph idx="1"/>
          </p:nvPr>
        </p:nvSpPr>
        <p:spPr>
          <a:xfrm>
            <a:off x="752475" y="1714500"/>
            <a:ext cx="10687050" cy="1028700"/>
          </a:xfrm>
        </p:spPr>
        <p:txBody>
          <a:bodyPr/>
          <a:lstStyle/>
          <a:p>
            <a:r>
              <a:rPr lang="en-IE" dirty="0"/>
              <a:t>When looking at your problem analysis diagram you will notice that most of what we called ‘factors’ are in fact variables which have negative values. </a:t>
            </a:r>
          </a:p>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543386337"/>
              </p:ext>
            </p:extLst>
          </p:nvPr>
        </p:nvGraphicFramePr>
        <p:xfrm>
          <a:off x="500034" y="3557891"/>
          <a:ext cx="7713500" cy="2151495"/>
        </p:xfrm>
        <a:graphic>
          <a:graphicData uri="http://schemas.openxmlformats.org/drawingml/2006/table">
            <a:tbl>
              <a:tblPr firstRow="1" bandRow="1">
                <a:tableStyleId>{5C22544A-7EE6-4342-B048-85BDC9FD1C3A}</a:tableStyleId>
              </a:tblPr>
              <a:tblGrid>
                <a:gridCol w="3856750">
                  <a:extLst>
                    <a:ext uri="{9D8B030D-6E8A-4147-A177-3AD203B41FA5}">
                      <a16:colId xmlns:a16="http://schemas.microsoft.com/office/drawing/2014/main" val="20000"/>
                    </a:ext>
                  </a:extLst>
                </a:gridCol>
                <a:gridCol w="3856750">
                  <a:extLst>
                    <a:ext uri="{9D8B030D-6E8A-4147-A177-3AD203B41FA5}">
                      <a16:colId xmlns:a16="http://schemas.microsoft.com/office/drawing/2014/main" val="20001"/>
                    </a:ext>
                  </a:extLst>
                </a:gridCol>
              </a:tblGrid>
              <a:tr h="430299">
                <a:tc>
                  <a:txBody>
                    <a:bodyPr/>
                    <a:lstStyle/>
                    <a:p>
                      <a:r>
                        <a:rPr lang="en-IE" dirty="0"/>
                        <a:t>Negatively phrased ‘factors</a:t>
                      </a:r>
                    </a:p>
                  </a:txBody>
                  <a:tcPr/>
                </a:tc>
                <a:tc>
                  <a:txBody>
                    <a:bodyPr/>
                    <a:lstStyle/>
                    <a:p>
                      <a:r>
                        <a:rPr lang="en-IE" dirty="0"/>
                        <a:t>Neutral ‘variables</a:t>
                      </a:r>
                    </a:p>
                  </a:txBody>
                  <a:tcPr/>
                </a:tc>
                <a:extLst>
                  <a:ext uri="{0D108BD9-81ED-4DB2-BD59-A6C34878D82A}">
                    <a16:rowId xmlns:a16="http://schemas.microsoft.com/office/drawing/2014/main" val="10000"/>
                  </a:ext>
                </a:extLst>
              </a:tr>
              <a:tr h="430299">
                <a:tc>
                  <a:txBody>
                    <a:bodyPr/>
                    <a:lstStyle/>
                    <a:p>
                      <a:r>
                        <a:rPr lang="en-IE" dirty="0"/>
                        <a:t>Long waiting time</a:t>
                      </a:r>
                    </a:p>
                  </a:txBody>
                  <a:tcPr/>
                </a:tc>
                <a:tc>
                  <a:txBody>
                    <a:bodyPr/>
                    <a:lstStyle/>
                    <a:p>
                      <a:r>
                        <a:rPr lang="en-IE" dirty="0"/>
                        <a:t>Waiting time</a:t>
                      </a:r>
                    </a:p>
                  </a:txBody>
                  <a:tcPr/>
                </a:tc>
                <a:extLst>
                  <a:ext uri="{0D108BD9-81ED-4DB2-BD59-A6C34878D82A}">
                    <a16:rowId xmlns:a16="http://schemas.microsoft.com/office/drawing/2014/main" val="10001"/>
                  </a:ext>
                </a:extLst>
              </a:tr>
              <a:tr h="430299">
                <a:tc>
                  <a:txBody>
                    <a:bodyPr/>
                    <a:lstStyle/>
                    <a:p>
                      <a:r>
                        <a:rPr lang="en-IE" dirty="0"/>
                        <a:t>Absence of drug</a:t>
                      </a:r>
                    </a:p>
                  </a:txBody>
                  <a:tcPr/>
                </a:tc>
                <a:tc>
                  <a:txBody>
                    <a:bodyPr/>
                    <a:lstStyle/>
                    <a:p>
                      <a:r>
                        <a:rPr lang="en-IE" dirty="0"/>
                        <a:t>Availability of drug</a:t>
                      </a:r>
                    </a:p>
                  </a:txBody>
                  <a:tcPr/>
                </a:tc>
                <a:extLst>
                  <a:ext uri="{0D108BD9-81ED-4DB2-BD59-A6C34878D82A}">
                    <a16:rowId xmlns:a16="http://schemas.microsoft.com/office/drawing/2014/main" val="10002"/>
                  </a:ext>
                </a:extLst>
              </a:tr>
              <a:tr h="430299">
                <a:tc>
                  <a:txBody>
                    <a:bodyPr/>
                    <a:lstStyle/>
                    <a:p>
                      <a:r>
                        <a:rPr lang="en-IE" dirty="0"/>
                        <a:t>Lack of supervision</a:t>
                      </a:r>
                    </a:p>
                  </a:txBody>
                  <a:tcPr/>
                </a:tc>
                <a:tc>
                  <a:txBody>
                    <a:bodyPr/>
                    <a:lstStyle/>
                    <a:p>
                      <a:r>
                        <a:rPr lang="en-IE" dirty="0"/>
                        <a:t>Frequency</a:t>
                      </a:r>
                      <a:r>
                        <a:rPr lang="en-IE" baseline="0" dirty="0"/>
                        <a:t> of supervisory visits</a:t>
                      </a:r>
                      <a:endParaRPr lang="en-IE" dirty="0"/>
                    </a:p>
                  </a:txBody>
                  <a:tcPr/>
                </a:tc>
                <a:extLst>
                  <a:ext uri="{0D108BD9-81ED-4DB2-BD59-A6C34878D82A}">
                    <a16:rowId xmlns:a16="http://schemas.microsoft.com/office/drawing/2014/main" val="10003"/>
                  </a:ext>
                </a:extLst>
              </a:tr>
              <a:tr h="430299">
                <a:tc>
                  <a:txBody>
                    <a:bodyPr/>
                    <a:lstStyle/>
                    <a:p>
                      <a:r>
                        <a:rPr lang="en-IE" dirty="0"/>
                        <a:t>Poor knowledge</a:t>
                      </a:r>
                    </a:p>
                  </a:txBody>
                  <a:tcPr/>
                </a:tc>
                <a:tc>
                  <a:txBody>
                    <a:bodyPr/>
                    <a:lstStyle/>
                    <a:p>
                      <a:r>
                        <a:rPr lang="en-IE" dirty="0"/>
                        <a:t>Level</a:t>
                      </a:r>
                      <a:r>
                        <a:rPr lang="en-IE" baseline="0" dirty="0"/>
                        <a:t> of knowledge</a:t>
                      </a:r>
                      <a:endParaRPr lang="en-IE" dirty="0"/>
                    </a:p>
                  </a:txBody>
                  <a:tcPr/>
                </a:tc>
                <a:extLst>
                  <a:ext uri="{0D108BD9-81ED-4DB2-BD59-A6C34878D82A}">
                    <a16:rowId xmlns:a16="http://schemas.microsoft.com/office/drawing/2014/main" val="10004"/>
                  </a:ext>
                </a:extLst>
              </a:tr>
            </a:tbl>
          </a:graphicData>
        </a:graphic>
      </p:graphicFrame>
      <p:sp>
        <p:nvSpPr>
          <p:cNvPr id="5" name="Rectangle 4"/>
          <p:cNvSpPr/>
          <p:nvPr/>
        </p:nvSpPr>
        <p:spPr>
          <a:xfrm>
            <a:off x="500033" y="3167390"/>
            <a:ext cx="8372445" cy="338554"/>
          </a:xfrm>
          <a:prstGeom prst="rect">
            <a:avLst/>
          </a:prstGeom>
        </p:spPr>
        <p:txBody>
          <a:bodyPr wrap="square">
            <a:spAutoFit/>
          </a:bodyPr>
          <a:lstStyle/>
          <a:p>
            <a:pPr lvl="0"/>
            <a:r>
              <a:rPr lang="en-IE" sz="1600" dirty="0">
                <a:solidFill>
                  <a:prstClr val="black"/>
                </a:solidFill>
              </a:rPr>
              <a:t>Examples of negatively phrased ‘factors’ and how they can be rephrased as neutral ‘variables’.</a:t>
            </a:r>
          </a:p>
        </p:txBody>
      </p:sp>
    </p:spTree>
    <p:extLst>
      <p:ext uri="{BB962C8B-B14F-4D97-AF65-F5344CB8AC3E}">
        <p14:creationId xmlns:p14="http://schemas.microsoft.com/office/powerpoint/2010/main" val="82486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Identify your measurements</a:t>
            </a:r>
            <a:endParaRPr lang="en-US" dirty="0"/>
          </a:p>
        </p:txBody>
      </p:sp>
      <p:sp>
        <p:nvSpPr>
          <p:cNvPr id="4" name="Content Placeholder 2"/>
          <p:cNvSpPr>
            <a:spLocks noGrp="1"/>
          </p:cNvSpPr>
          <p:nvPr>
            <p:ph idx="1"/>
          </p:nvPr>
        </p:nvSpPr>
        <p:spPr>
          <a:xfrm>
            <a:off x="598729" y="2108402"/>
            <a:ext cx="4320111" cy="2110163"/>
          </a:xfrm>
        </p:spPr>
        <p:txBody>
          <a:bodyPr>
            <a:normAutofit/>
          </a:bodyPr>
          <a:lstStyle/>
          <a:p>
            <a:pPr marL="45720" indent="0">
              <a:buNone/>
            </a:pPr>
            <a:r>
              <a:rPr lang="en-GB" sz="2400" dirty="0"/>
              <a:t>Some variables can be measured using direct measures that can be observed (</a:t>
            </a:r>
            <a:r>
              <a:rPr lang="en-GB" sz="2400" b="1" dirty="0"/>
              <a:t>observable variables</a:t>
            </a:r>
            <a:r>
              <a:rPr lang="en-GB" sz="2400" dirty="0"/>
              <a:t>) e.g. weight, service use rates.</a:t>
            </a:r>
            <a:endParaRPr lang="en-US" sz="2400" dirty="0"/>
          </a:p>
        </p:txBody>
      </p:sp>
      <p:sp>
        <p:nvSpPr>
          <p:cNvPr id="5" name="Content Placeholder 2"/>
          <p:cNvSpPr txBox="1">
            <a:spLocks/>
          </p:cNvSpPr>
          <p:nvPr/>
        </p:nvSpPr>
        <p:spPr>
          <a:xfrm>
            <a:off x="7396733" y="2108402"/>
            <a:ext cx="4042792" cy="3967538"/>
          </a:xfrm>
          <a:prstGeom prst="rect">
            <a:avLst/>
          </a:prstGeom>
        </p:spPr>
        <p:txBody>
          <a:bodyPr vert="horz" lIns="91440" tIns="45720" rIns="91440" bIns="45720" rtlCol="0">
            <a:noAutofit/>
          </a:bodyPr>
          <a:lstStyle/>
          <a:p>
            <a:r>
              <a:rPr lang="en-GB" sz="2000" dirty="0"/>
              <a:t>Other variables (</a:t>
            </a:r>
            <a:r>
              <a:rPr lang="en-GB" sz="2000" b="1" dirty="0"/>
              <a:t>soft outcomes</a:t>
            </a:r>
            <a:r>
              <a:rPr lang="en-GB" sz="2000" dirty="0"/>
              <a:t>) need indirect measures and rely on interpretation (Latent variable) e.g. attitudes, confidence, knowledge, perceptions, behaviour etc </a:t>
            </a:r>
          </a:p>
          <a:p>
            <a:endParaRPr lang="en-US" sz="2000" dirty="0"/>
          </a:p>
          <a:p>
            <a:r>
              <a:rPr lang="en-GB" sz="2000" dirty="0"/>
              <a:t>Other variables (</a:t>
            </a:r>
            <a:r>
              <a:rPr lang="en-GB" sz="2000" b="1" dirty="0"/>
              <a:t>Latent variable</a:t>
            </a:r>
            <a:r>
              <a:rPr lang="en-GB" sz="2000" dirty="0"/>
              <a:t> /</a:t>
            </a:r>
            <a:r>
              <a:rPr lang="en-US" sz="2000" dirty="0"/>
              <a:t> </a:t>
            </a:r>
            <a:r>
              <a:rPr lang="en-GB" sz="2000" b="1" dirty="0"/>
              <a:t>soft outcomes</a:t>
            </a:r>
            <a:r>
              <a:rPr lang="en-GB" sz="2000" dirty="0"/>
              <a:t>) </a:t>
            </a:r>
            <a:r>
              <a:rPr lang="en-US" sz="2000" dirty="0"/>
              <a:t>are not directly observed or measured but are rather</a:t>
            </a:r>
            <a:r>
              <a:rPr lang="en-GB" sz="2000" dirty="0"/>
              <a:t> need indirect measures </a:t>
            </a:r>
            <a:r>
              <a:rPr lang="en-US" sz="2000" dirty="0"/>
              <a:t>from other variables that are observed (directly measured).</a:t>
            </a:r>
          </a:p>
          <a:p>
            <a:endParaRPr lang="en-US" sz="2000" dirty="0"/>
          </a:p>
          <a:p>
            <a:pPr algn="just"/>
            <a:endParaRPr lang="en-US" sz="2000" dirty="0"/>
          </a:p>
        </p:txBody>
      </p:sp>
      <p:pic>
        <p:nvPicPr>
          <p:cNvPr id="6" name="Picture 2" descr="http://static.guim.co.uk/sys-images/Admin/BkFill/Default_image_group/2012/1/20/1327080574457/tape-measure-red-0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480" y="4400551"/>
            <a:ext cx="2792317" cy="16753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www.youthchg.com/images/selft.gif"/>
          <p:cNvPicPr>
            <a:picLocks noChangeAspect="1" noChangeArrowheads="1"/>
          </p:cNvPicPr>
          <p:nvPr/>
        </p:nvPicPr>
        <p:blipFill>
          <a:blip r:embed="rId3">
            <a:biLevel thresh="75000"/>
            <a:extLst>
              <a:ext uri="{28A0092B-C50C-407E-A947-70E740481C1C}">
                <a14:useLocalDpi xmlns:a14="http://schemas.microsoft.com/office/drawing/2010/main" val="0"/>
              </a:ext>
            </a:extLst>
          </a:blip>
          <a:srcRect/>
          <a:stretch>
            <a:fillRect/>
          </a:stretch>
        </p:blipFill>
        <p:spPr bwMode="auto">
          <a:xfrm>
            <a:off x="4823690" y="4092171"/>
            <a:ext cx="2573043" cy="2183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07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Operationalization</a:t>
            </a:r>
          </a:p>
        </p:txBody>
      </p:sp>
      <p:sp>
        <p:nvSpPr>
          <p:cNvPr id="3" name="Content Placeholder 2"/>
          <p:cNvSpPr>
            <a:spLocks noGrp="1"/>
          </p:cNvSpPr>
          <p:nvPr>
            <p:ph idx="1"/>
          </p:nvPr>
        </p:nvSpPr>
        <p:spPr/>
        <p:txBody>
          <a:bodyPr>
            <a:normAutofit/>
          </a:bodyPr>
          <a:lstStyle/>
          <a:p>
            <a:r>
              <a:rPr lang="en-GB" sz="2200" dirty="0"/>
              <a:t>Operationalization is the process of strictly defining Latent variable into measurable scale or index. </a:t>
            </a:r>
          </a:p>
          <a:p>
            <a:r>
              <a:rPr lang="en-GB" sz="2200" dirty="0"/>
              <a:t>The process defines fuzzy concepts and allows them to be measured, empirically and quantitatively.</a:t>
            </a:r>
            <a:endParaRPr lang="en-IE" sz="2200" dirty="0"/>
          </a:p>
          <a:p>
            <a:r>
              <a:rPr lang="en-IE" sz="2200" dirty="0"/>
              <a:t>Operationalising variables means that you make them ‘measurable’</a:t>
            </a:r>
          </a:p>
          <a:p>
            <a:r>
              <a:rPr lang="en-IE" sz="2200" dirty="0"/>
              <a:t>Example:</a:t>
            </a:r>
          </a:p>
          <a:p>
            <a:pPr lvl="1"/>
            <a:r>
              <a:rPr lang="en-IE" sz="2200" dirty="0"/>
              <a:t>Stigma</a:t>
            </a:r>
          </a:p>
          <a:p>
            <a:pPr lvl="1"/>
            <a:r>
              <a:rPr lang="en-IE" sz="2200" dirty="0"/>
              <a:t>Burnout</a:t>
            </a:r>
          </a:p>
          <a:p>
            <a:pPr lvl="1"/>
            <a:r>
              <a:rPr lang="en-IE" sz="2200" dirty="0"/>
              <a:t>Level of knowledge</a:t>
            </a:r>
          </a:p>
          <a:p>
            <a:pPr lvl="1"/>
            <a:r>
              <a:rPr lang="en-IE" sz="2200" dirty="0"/>
              <a:t>Nutritional status</a:t>
            </a:r>
          </a:p>
          <a:p>
            <a:endParaRPr lang="en-US" sz="2200" dirty="0"/>
          </a:p>
          <a:p>
            <a:endParaRPr lang="en-US" sz="2200" dirty="0"/>
          </a:p>
        </p:txBody>
      </p:sp>
    </p:spTree>
    <p:extLst>
      <p:ext uri="{BB962C8B-B14F-4D97-AF65-F5344CB8AC3E}">
        <p14:creationId xmlns:p14="http://schemas.microsoft.com/office/powerpoint/2010/main" val="2447462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 level of knowledge</a:t>
            </a:r>
            <a:endParaRPr lang="en-US" dirty="0"/>
          </a:p>
        </p:txBody>
      </p:sp>
      <p:sp>
        <p:nvSpPr>
          <p:cNvPr id="3" name="Content Placeholder 2"/>
          <p:cNvSpPr>
            <a:spLocks noGrp="1"/>
          </p:cNvSpPr>
          <p:nvPr>
            <p:ph idx="1"/>
          </p:nvPr>
        </p:nvSpPr>
        <p:spPr/>
        <p:txBody>
          <a:bodyPr>
            <a:normAutofit fontScale="92500" lnSpcReduction="10000"/>
          </a:bodyPr>
          <a:lstStyle/>
          <a:p>
            <a:r>
              <a:rPr lang="en-IE" sz="2800" dirty="0">
                <a:cs typeface="Arial"/>
              </a:rPr>
              <a:t>You would need to develop a series of questions to assess the knowledge. </a:t>
            </a:r>
          </a:p>
          <a:p>
            <a:pPr>
              <a:buNone/>
            </a:pPr>
            <a:endParaRPr lang="en-IE" sz="2800" dirty="0">
              <a:cs typeface="Arial"/>
            </a:endParaRPr>
          </a:p>
          <a:p>
            <a:r>
              <a:rPr lang="en-IE" sz="2800" dirty="0">
                <a:cs typeface="Arial"/>
              </a:rPr>
              <a:t>The answers to these questions form an </a:t>
            </a:r>
            <a:r>
              <a:rPr lang="en-IE" sz="2800" b="1" dirty="0">
                <a:cs typeface="Arial"/>
              </a:rPr>
              <a:t>scale</a:t>
            </a:r>
            <a:r>
              <a:rPr lang="en-IE" sz="2800" dirty="0">
                <a:cs typeface="Arial"/>
              </a:rPr>
              <a:t> of someone’s knowledge on this issue, which can then be categorised. </a:t>
            </a:r>
          </a:p>
          <a:p>
            <a:pPr>
              <a:buNone/>
            </a:pPr>
            <a:endParaRPr lang="en-IE" sz="2800" dirty="0">
              <a:cs typeface="Arial"/>
            </a:endParaRPr>
          </a:p>
          <a:p>
            <a:r>
              <a:rPr lang="en-IE" sz="2800" dirty="0">
                <a:cs typeface="Arial"/>
              </a:rPr>
              <a:t>If 10 questions were asked, you might decide that the scale of knowledge of those with:</a:t>
            </a:r>
          </a:p>
          <a:p>
            <a:pPr lvl="1"/>
            <a:r>
              <a:rPr lang="en-IE" dirty="0">
                <a:latin typeface="Arial"/>
                <a:cs typeface="Arial"/>
              </a:rPr>
              <a:t>0 to 3 correct answers is poor,</a:t>
            </a:r>
          </a:p>
          <a:p>
            <a:pPr lvl="1"/>
            <a:r>
              <a:rPr lang="en-IE" dirty="0">
                <a:latin typeface="Arial"/>
                <a:cs typeface="Arial"/>
              </a:rPr>
              <a:t>4 to 6 correct answers is reasonable, and</a:t>
            </a:r>
          </a:p>
          <a:p>
            <a:pPr lvl="1"/>
            <a:r>
              <a:rPr lang="en-IE" dirty="0">
                <a:latin typeface="Arial"/>
                <a:cs typeface="Arial"/>
              </a:rPr>
              <a:t>7 to 10 correct answers is good.</a:t>
            </a:r>
          </a:p>
          <a:p>
            <a:endParaRPr lang="en-IE" sz="2800" dirty="0">
              <a:cs typeface="Arial"/>
            </a:endParaRPr>
          </a:p>
          <a:p>
            <a:endParaRPr lang="en-US" dirty="0"/>
          </a:p>
        </p:txBody>
      </p:sp>
    </p:spTree>
    <p:extLst>
      <p:ext uri="{BB962C8B-B14F-4D97-AF65-F5344CB8AC3E}">
        <p14:creationId xmlns:p14="http://schemas.microsoft.com/office/powerpoint/2010/main" val="1027277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Measurement</a:t>
            </a:r>
            <a:endParaRPr lang="en-US" dirty="0"/>
          </a:p>
        </p:txBody>
      </p:sp>
      <p:sp>
        <p:nvSpPr>
          <p:cNvPr id="3" name="Content Placeholder 2"/>
          <p:cNvSpPr>
            <a:spLocks noGrp="1"/>
          </p:cNvSpPr>
          <p:nvPr>
            <p:ph idx="1"/>
          </p:nvPr>
        </p:nvSpPr>
        <p:spPr>
          <a:xfrm>
            <a:off x="752475" y="1714500"/>
            <a:ext cx="9005888" cy="4757738"/>
          </a:xfrm>
        </p:spPr>
        <p:txBody>
          <a:bodyPr>
            <a:normAutofit/>
          </a:bodyPr>
          <a:lstStyle/>
          <a:p>
            <a:r>
              <a:rPr lang="en-IE" sz="2800" dirty="0"/>
              <a:t>Measurement is the assigning of numbers to observations in order to quantify phenomena.</a:t>
            </a:r>
          </a:p>
          <a:p>
            <a:endParaRPr lang="en-IE" sz="1000" dirty="0"/>
          </a:p>
          <a:p>
            <a:r>
              <a:rPr lang="en-IE" sz="2800" dirty="0"/>
              <a:t>In health care, phenomena such as Quality of Life, patient adherence, burnout, stigma, perception, attitude, are abstract concepts known as theoretical constructs</a:t>
            </a:r>
          </a:p>
          <a:p>
            <a:endParaRPr lang="en-IE" sz="1000" dirty="0"/>
          </a:p>
          <a:p>
            <a:r>
              <a:rPr lang="en-IE" sz="2800" dirty="0"/>
              <a:t>Measurement involves operationalization of these constructs into defined variables and the development and application of instruments to test or quantify these variables  </a:t>
            </a:r>
          </a:p>
          <a:p>
            <a:endParaRPr lang="en-US" sz="2800" dirty="0"/>
          </a:p>
        </p:txBody>
      </p:sp>
      <p:graphicFrame>
        <p:nvGraphicFramePr>
          <p:cNvPr id="4" name="Content Placeholder 3"/>
          <p:cNvGraphicFramePr>
            <a:graphicFrameLocks/>
          </p:cNvGraphicFramePr>
          <p:nvPr/>
        </p:nvGraphicFramePr>
        <p:xfrm>
          <a:off x="10297814" y="1819101"/>
          <a:ext cx="1403648" cy="3992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3537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2. Designing a Questionnaire</a:t>
            </a:r>
          </a:p>
        </p:txBody>
      </p:sp>
      <p:graphicFrame>
        <p:nvGraphicFramePr>
          <p:cNvPr id="3" name="Content Placeholder 3"/>
          <p:cNvGraphicFramePr>
            <a:graphicFrameLocks/>
          </p:cNvGraphicFramePr>
          <p:nvPr>
            <p:extLst>
              <p:ext uri="{D42A27DB-BD31-4B8C-83A1-F6EECF244321}">
                <p14:modId xmlns:p14="http://schemas.microsoft.com/office/powerpoint/2010/main" val="419760739"/>
              </p:ext>
            </p:extLst>
          </p:nvPr>
        </p:nvGraphicFramePr>
        <p:xfrm>
          <a:off x="531813" y="4329112"/>
          <a:ext cx="10687050" cy="2671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41769363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5E681DFF-34F8-4B9F-9C0E-C53B11B40665}"/>
                                            </p:graphicEl>
                                          </p:spTgt>
                                        </p:tgtEl>
                                        <p:attrNameLst>
                                          <p:attrName>style.visibility</p:attrName>
                                        </p:attrNameLst>
                                      </p:cBhvr>
                                      <p:to>
                                        <p:strVal val="visible"/>
                                      </p:to>
                                    </p:set>
                                    <p:animEffect transition="in" filter="fade">
                                      <p:cBhvr>
                                        <p:cTn id="7" dur="500"/>
                                        <p:tgtEl>
                                          <p:spTgt spid="3">
                                            <p:graphicEl>
                                              <a:dgm id="{5E681DFF-34F8-4B9F-9C0E-C53B11B4066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E438671B-A62A-423C-9E85-154BA7853258}"/>
                                            </p:graphicEl>
                                          </p:spTgt>
                                        </p:tgtEl>
                                        <p:attrNameLst>
                                          <p:attrName>style.visibility</p:attrName>
                                        </p:attrNameLst>
                                      </p:cBhvr>
                                      <p:to>
                                        <p:strVal val="visible"/>
                                      </p:to>
                                    </p:set>
                                    <p:animEffect transition="in" filter="fade">
                                      <p:cBhvr>
                                        <p:cTn id="12" dur="500"/>
                                        <p:tgtEl>
                                          <p:spTgt spid="3">
                                            <p:graphicEl>
                                              <a:dgm id="{E438671B-A62A-423C-9E85-154BA785325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142381CF-5D6C-4C4C-B71F-EEE566D38E75}"/>
                                            </p:graphicEl>
                                          </p:spTgt>
                                        </p:tgtEl>
                                        <p:attrNameLst>
                                          <p:attrName>style.visibility</p:attrName>
                                        </p:attrNameLst>
                                      </p:cBhvr>
                                      <p:to>
                                        <p:strVal val="visible"/>
                                      </p:to>
                                    </p:set>
                                    <p:animEffect transition="in" filter="fade">
                                      <p:cBhvr>
                                        <p:cTn id="15" dur="500"/>
                                        <p:tgtEl>
                                          <p:spTgt spid="3">
                                            <p:graphicEl>
                                              <a:dgm id="{142381CF-5D6C-4C4C-B71F-EEE566D38E7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CB1859EA-6462-4FC0-833F-1CD4F5FACDFE}"/>
                                            </p:graphicEl>
                                          </p:spTgt>
                                        </p:tgtEl>
                                        <p:attrNameLst>
                                          <p:attrName>style.visibility</p:attrName>
                                        </p:attrNameLst>
                                      </p:cBhvr>
                                      <p:to>
                                        <p:strVal val="visible"/>
                                      </p:to>
                                    </p:set>
                                    <p:animEffect transition="in" filter="fade">
                                      <p:cBhvr>
                                        <p:cTn id="20" dur="500"/>
                                        <p:tgtEl>
                                          <p:spTgt spid="3">
                                            <p:graphicEl>
                                              <a:dgm id="{CB1859EA-6462-4FC0-833F-1CD4F5FACDFE}"/>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7938BD3A-70A5-4BB9-860C-E8C2C8B367A9}"/>
                                            </p:graphicEl>
                                          </p:spTgt>
                                        </p:tgtEl>
                                        <p:attrNameLst>
                                          <p:attrName>style.visibility</p:attrName>
                                        </p:attrNameLst>
                                      </p:cBhvr>
                                      <p:to>
                                        <p:strVal val="visible"/>
                                      </p:to>
                                    </p:set>
                                    <p:animEffect transition="in" filter="fade">
                                      <p:cBhvr>
                                        <p:cTn id="23" dur="500"/>
                                        <p:tgtEl>
                                          <p:spTgt spid="3">
                                            <p:graphicEl>
                                              <a:dgm id="{7938BD3A-70A5-4BB9-860C-E8C2C8B367A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30D1D217-F63C-465D-B724-40FD65786D43}"/>
                                            </p:graphicEl>
                                          </p:spTgt>
                                        </p:tgtEl>
                                        <p:attrNameLst>
                                          <p:attrName>style.visibility</p:attrName>
                                        </p:attrNameLst>
                                      </p:cBhvr>
                                      <p:to>
                                        <p:strVal val="visible"/>
                                      </p:to>
                                    </p:set>
                                    <p:animEffect transition="in" filter="fade">
                                      <p:cBhvr>
                                        <p:cTn id="28" dur="500"/>
                                        <p:tgtEl>
                                          <p:spTgt spid="3">
                                            <p:graphicEl>
                                              <a:dgm id="{30D1D217-F63C-465D-B724-40FD65786D43}"/>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D517F226-1EEF-4620-8009-501FBD7FE86B}"/>
                                            </p:graphicEl>
                                          </p:spTgt>
                                        </p:tgtEl>
                                        <p:attrNameLst>
                                          <p:attrName>style.visibility</p:attrName>
                                        </p:attrNameLst>
                                      </p:cBhvr>
                                      <p:to>
                                        <p:strVal val="visible"/>
                                      </p:to>
                                    </p:set>
                                    <p:animEffect transition="in" filter="fade">
                                      <p:cBhvr>
                                        <p:cTn id="31" dur="500"/>
                                        <p:tgtEl>
                                          <p:spTgt spid="3">
                                            <p:graphicEl>
                                              <a:dgm id="{D517F226-1EEF-4620-8009-501FBD7FE86B}"/>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19C85C10-5A33-49B4-A512-E5294D7F4E84}"/>
                                            </p:graphicEl>
                                          </p:spTgt>
                                        </p:tgtEl>
                                        <p:attrNameLst>
                                          <p:attrName>style.visibility</p:attrName>
                                        </p:attrNameLst>
                                      </p:cBhvr>
                                      <p:to>
                                        <p:strVal val="visible"/>
                                      </p:to>
                                    </p:set>
                                    <p:animEffect transition="in" filter="fade">
                                      <p:cBhvr>
                                        <p:cTn id="36" dur="500"/>
                                        <p:tgtEl>
                                          <p:spTgt spid="3">
                                            <p:graphicEl>
                                              <a:dgm id="{19C85C10-5A33-49B4-A512-E5294D7F4E84}"/>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A913AA28-4E63-496A-ABBA-E9CE3A0A4E39}"/>
                                            </p:graphicEl>
                                          </p:spTgt>
                                        </p:tgtEl>
                                        <p:attrNameLst>
                                          <p:attrName>style.visibility</p:attrName>
                                        </p:attrNameLst>
                                      </p:cBhvr>
                                      <p:to>
                                        <p:strVal val="visible"/>
                                      </p:to>
                                    </p:set>
                                    <p:animEffect transition="in" filter="fade">
                                      <p:cBhvr>
                                        <p:cTn id="39" dur="500"/>
                                        <p:tgtEl>
                                          <p:spTgt spid="3">
                                            <p:graphicEl>
                                              <a:dgm id="{A913AA28-4E63-496A-ABBA-E9CE3A0A4E3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1: Content</a:t>
            </a:r>
            <a:endParaRPr lang="en-US" dirty="0"/>
          </a:p>
        </p:txBody>
      </p:sp>
      <p:sp>
        <p:nvSpPr>
          <p:cNvPr id="3" name="Content Placeholder 2"/>
          <p:cNvSpPr>
            <a:spLocks noGrp="1"/>
          </p:cNvSpPr>
          <p:nvPr>
            <p:ph idx="1"/>
          </p:nvPr>
        </p:nvSpPr>
        <p:spPr/>
        <p:txBody>
          <a:bodyPr>
            <a:normAutofit/>
          </a:bodyPr>
          <a:lstStyle/>
          <a:p>
            <a:r>
              <a:rPr lang="en-IE" sz="3200" b="1" dirty="0"/>
              <a:t>Take your objectives and variables as a starting point.</a:t>
            </a:r>
            <a:endParaRPr lang="en-IE" sz="3200" dirty="0"/>
          </a:p>
          <a:p>
            <a:r>
              <a:rPr lang="en-IE" sz="3200" dirty="0"/>
              <a:t>Decide what questions will be needed to measure your variables and reach your objectives.</a:t>
            </a:r>
          </a:p>
          <a:p>
            <a:r>
              <a:rPr lang="en-IE" sz="3200" dirty="0"/>
              <a:t>When developing the questionnaire, you should reconsider the variables you have chosen and, if necessary, add, drop or change some. You may even change some of your objectives at this stage.</a:t>
            </a:r>
          </a:p>
          <a:p>
            <a:endParaRPr lang="en-US" sz="3200" dirty="0"/>
          </a:p>
        </p:txBody>
      </p:sp>
    </p:spTree>
    <p:extLst>
      <p:ext uri="{BB962C8B-B14F-4D97-AF65-F5344CB8AC3E}">
        <p14:creationId xmlns:p14="http://schemas.microsoft.com/office/powerpoint/2010/main" val="2104190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2: Formulating questions</a:t>
            </a:r>
            <a:endParaRPr lang="en-US" dirty="0"/>
          </a:p>
        </p:txBody>
      </p:sp>
      <p:sp>
        <p:nvSpPr>
          <p:cNvPr id="3" name="Content Placeholder 2"/>
          <p:cNvSpPr>
            <a:spLocks noGrp="1"/>
          </p:cNvSpPr>
          <p:nvPr>
            <p:ph idx="1"/>
          </p:nvPr>
        </p:nvSpPr>
        <p:spPr/>
        <p:txBody>
          <a:bodyPr>
            <a:normAutofit/>
          </a:bodyPr>
          <a:lstStyle/>
          <a:p>
            <a:r>
              <a:rPr lang="en-IE" sz="2400" b="1" dirty="0"/>
              <a:t>Formulate one or more questions that will provide the information needed for each variable.</a:t>
            </a:r>
          </a:p>
          <a:p>
            <a:r>
              <a:rPr lang="en-IE" sz="2400" dirty="0"/>
              <a:t>The question, as a rule, has to be broken up into different parts and made so specific that all informants focus on the same thing.</a:t>
            </a:r>
          </a:p>
          <a:p>
            <a:r>
              <a:rPr lang="en-IE" sz="2400" dirty="0"/>
              <a:t>Check whether each question measures one thing at a time.</a:t>
            </a:r>
          </a:p>
          <a:p>
            <a:r>
              <a:rPr lang="en-IE" sz="2400" dirty="0"/>
              <a:t>Avoid leading questions.</a:t>
            </a:r>
          </a:p>
          <a:p>
            <a:r>
              <a:rPr lang="en-IE" sz="2400" dirty="0"/>
              <a:t>Avoid words with double , complex or vaguely defined meanings or that are emotionally laden</a:t>
            </a:r>
          </a:p>
          <a:p>
            <a:r>
              <a:rPr lang="en-IE" sz="2400" dirty="0"/>
              <a:t>Ask sensitive questions in a socially acceptable way</a:t>
            </a:r>
          </a:p>
          <a:p>
            <a:endParaRPr lang="en-US" sz="2400" dirty="0"/>
          </a:p>
        </p:txBody>
      </p:sp>
    </p:spTree>
    <p:extLst>
      <p:ext uri="{BB962C8B-B14F-4D97-AF65-F5344CB8AC3E}">
        <p14:creationId xmlns:p14="http://schemas.microsoft.com/office/powerpoint/2010/main" val="2149260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3: Sequencing the questions</a:t>
            </a:r>
            <a:endParaRPr lang="en-US" dirty="0"/>
          </a:p>
        </p:txBody>
      </p:sp>
      <p:sp>
        <p:nvSpPr>
          <p:cNvPr id="3" name="Content Placeholder 2"/>
          <p:cNvSpPr>
            <a:spLocks noGrp="1"/>
          </p:cNvSpPr>
          <p:nvPr>
            <p:ph idx="1"/>
          </p:nvPr>
        </p:nvSpPr>
        <p:spPr/>
        <p:txBody>
          <a:bodyPr>
            <a:normAutofit lnSpcReduction="10000"/>
          </a:bodyPr>
          <a:lstStyle/>
          <a:p>
            <a:r>
              <a:rPr lang="en-IE" sz="2800" dirty="0"/>
              <a:t>Design your interview schedule or questionnaire to be </a:t>
            </a:r>
            <a:r>
              <a:rPr lang="en-IE" sz="2800" b="1" dirty="0"/>
              <a:t>‘informant friendly’.</a:t>
            </a:r>
          </a:p>
          <a:p>
            <a:pPr>
              <a:buNone/>
            </a:pPr>
            <a:endParaRPr lang="en-IE" sz="2800" dirty="0"/>
          </a:p>
          <a:p>
            <a:r>
              <a:rPr lang="en-IE" sz="2800" dirty="0"/>
              <a:t>The sequence of questions must be logical for the informant and allow, as much as possible, for a </a:t>
            </a:r>
            <a:r>
              <a:rPr lang="en-IE" sz="2800" b="1" dirty="0"/>
              <a:t>‘natural’ conversation</a:t>
            </a:r>
            <a:r>
              <a:rPr lang="en-IE" sz="2800" dirty="0"/>
              <a:t>, even in more structured interviews.</a:t>
            </a:r>
          </a:p>
          <a:p>
            <a:endParaRPr lang="en-IE" sz="2800" dirty="0"/>
          </a:p>
          <a:p>
            <a:r>
              <a:rPr lang="en-IE" sz="2800" dirty="0"/>
              <a:t>At the beginning of the interview a limited number of questions concerning ‘background variables’ (e.g., age, education, marital status) may be asked.</a:t>
            </a:r>
          </a:p>
          <a:p>
            <a:endParaRPr lang="en-US" sz="2800" dirty="0"/>
          </a:p>
        </p:txBody>
      </p:sp>
    </p:spTree>
    <p:extLst>
      <p:ext uri="{BB962C8B-B14F-4D97-AF65-F5344CB8AC3E}">
        <p14:creationId xmlns:p14="http://schemas.microsoft.com/office/powerpoint/2010/main" val="953775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3: Sequencing the questions </a:t>
            </a:r>
            <a:r>
              <a:rPr lang="en-US" sz="2000" dirty="0"/>
              <a:t>cont’d</a:t>
            </a:r>
          </a:p>
        </p:txBody>
      </p:sp>
      <p:sp>
        <p:nvSpPr>
          <p:cNvPr id="3" name="Content Placeholder 2"/>
          <p:cNvSpPr>
            <a:spLocks noGrp="1"/>
          </p:cNvSpPr>
          <p:nvPr>
            <p:ph idx="1"/>
          </p:nvPr>
        </p:nvSpPr>
        <p:spPr/>
        <p:txBody>
          <a:bodyPr>
            <a:normAutofit lnSpcReduction="10000"/>
          </a:bodyPr>
          <a:lstStyle/>
          <a:p>
            <a:r>
              <a:rPr lang="en-IE" sz="2800" b="1" dirty="0"/>
              <a:t>Start with an interesting but non-controversial question </a:t>
            </a:r>
            <a:r>
              <a:rPr lang="en-IE" sz="2800" dirty="0"/>
              <a:t>that is directly related to the subject of the study. This type of beginning should help to raise the informants’ interest and lessen suspicions concerning the purpose of the interview.</a:t>
            </a:r>
          </a:p>
          <a:p>
            <a:endParaRPr lang="en-IE" sz="2800" dirty="0"/>
          </a:p>
          <a:p>
            <a:r>
              <a:rPr lang="en-IE" sz="2800" b="1" dirty="0"/>
              <a:t>Pose more sensitive questions as late as possible </a:t>
            </a:r>
            <a:r>
              <a:rPr lang="en-IE" sz="2800" dirty="0"/>
              <a:t>in the interview (e.g., questions pertaining to income, political matters, sexual behaviour, or stigma experienced in case of stigmatising diseases).</a:t>
            </a:r>
          </a:p>
          <a:p>
            <a:endParaRPr lang="en-IE" sz="2800" dirty="0"/>
          </a:p>
          <a:p>
            <a:r>
              <a:rPr lang="en-IE" sz="2800" dirty="0"/>
              <a:t>Use simple, everyday language</a:t>
            </a:r>
          </a:p>
        </p:txBody>
      </p:sp>
    </p:spTree>
    <p:extLst>
      <p:ext uri="{BB962C8B-B14F-4D97-AF65-F5344CB8AC3E}">
        <p14:creationId xmlns:p14="http://schemas.microsoft.com/office/powerpoint/2010/main" val="130370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cap="none" dirty="0">
                <a:latin typeface="+mn-lt"/>
              </a:rPr>
              <a:t>Learning outcomes</a:t>
            </a:r>
          </a:p>
        </p:txBody>
      </p:sp>
      <p:sp>
        <p:nvSpPr>
          <p:cNvPr id="3" name="Content Placeholder 2"/>
          <p:cNvSpPr>
            <a:spLocks noGrp="1"/>
          </p:cNvSpPr>
          <p:nvPr>
            <p:ph idx="1"/>
          </p:nvPr>
        </p:nvSpPr>
        <p:spPr>
          <a:xfrm>
            <a:off x="752475" y="1714500"/>
            <a:ext cx="10687050" cy="4604004"/>
          </a:xfrm>
        </p:spPr>
        <p:txBody>
          <a:bodyPr>
            <a:normAutofit/>
          </a:bodyPr>
          <a:lstStyle/>
          <a:p>
            <a:pPr marL="45720" indent="0">
              <a:buNone/>
            </a:pPr>
            <a:r>
              <a:rPr lang="en-IE" sz="3000" b="1" dirty="0"/>
              <a:t>By the end of this session you should be able to:</a:t>
            </a:r>
          </a:p>
          <a:p>
            <a:r>
              <a:rPr lang="en-IE" sz="3000" dirty="0"/>
              <a:t>Conduct preparation steps to design a questionnaire</a:t>
            </a:r>
          </a:p>
          <a:p>
            <a:r>
              <a:rPr lang="en-IE" sz="3000" dirty="0"/>
              <a:t>Design a questionnaire</a:t>
            </a:r>
          </a:p>
          <a:p>
            <a:r>
              <a:rPr lang="en-US" sz="3000" dirty="0"/>
              <a:t>Assess the quality of your questionnaire</a:t>
            </a:r>
            <a:r>
              <a:rPr lang="en-US" sz="3000" b="1" dirty="0"/>
              <a:t> </a:t>
            </a:r>
            <a:endParaRPr lang="en-IE" sz="3000" b="1" dirty="0"/>
          </a:p>
          <a:p>
            <a:pPr marL="45720" indent="0">
              <a:buNone/>
            </a:pPr>
            <a:endParaRPr lang="en-IE" sz="3000" b="1" dirty="0"/>
          </a:p>
          <a:p>
            <a:pPr marL="45720" indent="0">
              <a:buNone/>
            </a:pPr>
            <a:endParaRPr lang="en-IE" sz="3000" b="1" dirty="0"/>
          </a:p>
          <a:p>
            <a:pPr marL="45720" indent="0">
              <a:buNone/>
            </a:pPr>
            <a:endParaRPr lang="en-IE" sz="3000" b="1" dirty="0"/>
          </a:p>
          <a:p>
            <a:pPr lvl="1"/>
            <a:endParaRPr lang="en-IE" sz="2800" dirty="0"/>
          </a:p>
          <a:p>
            <a:pPr lvl="1"/>
            <a:endParaRPr lang="en-IE" sz="2800" dirty="0"/>
          </a:p>
          <a:p>
            <a:pPr lvl="1"/>
            <a:endParaRPr lang="en-IE" sz="2800" dirty="0"/>
          </a:p>
        </p:txBody>
      </p:sp>
    </p:spTree>
    <p:custDataLst>
      <p:tags r:id="rId1"/>
    </p:custDataLst>
    <p:extLst>
      <p:ext uri="{BB962C8B-B14F-4D97-AF65-F5344CB8AC3E}">
        <p14:creationId xmlns:p14="http://schemas.microsoft.com/office/powerpoint/2010/main" val="2836970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4: Formatting the questionnaire</a:t>
            </a:r>
            <a:endParaRPr lang="en-US" dirty="0"/>
          </a:p>
        </p:txBody>
      </p:sp>
      <p:sp>
        <p:nvSpPr>
          <p:cNvPr id="3" name="Content Placeholder 2"/>
          <p:cNvSpPr>
            <a:spLocks noGrp="1"/>
          </p:cNvSpPr>
          <p:nvPr>
            <p:ph idx="1"/>
          </p:nvPr>
        </p:nvSpPr>
        <p:spPr/>
        <p:txBody>
          <a:bodyPr>
            <a:normAutofit/>
          </a:bodyPr>
          <a:lstStyle/>
          <a:p>
            <a:pPr>
              <a:buNone/>
            </a:pPr>
            <a:r>
              <a:rPr lang="en-IE" sz="2800" b="1" dirty="0"/>
              <a:t>When you finalise your questionnaire</a:t>
            </a:r>
            <a:r>
              <a:rPr lang="en-IE" sz="2800" dirty="0"/>
              <a:t>, be sure that:</a:t>
            </a:r>
          </a:p>
          <a:p>
            <a:pPr>
              <a:buNone/>
            </a:pPr>
            <a:endParaRPr lang="en-IE" sz="800" dirty="0"/>
          </a:p>
          <a:p>
            <a:r>
              <a:rPr lang="en-IE" sz="2800" dirty="0"/>
              <a:t>A separate, </a:t>
            </a:r>
            <a:r>
              <a:rPr lang="en-IE" sz="2800" b="1" dirty="0"/>
              <a:t>introductory page </a:t>
            </a:r>
            <a:r>
              <a:rPr lang="en-IE" sz="2800" dirty="0"/>
              <a:t>is attached to each questionnaire, explaining the purpose of the study, requesting the informant’s consent to be interviewed and assuring confidentiality of the data obtained.</a:t>
            </a:r>
          </a:p>
          <a:p>
            <a:pPr>
              <a:buNone/>
            </a:pPr>
            <a:endParaRPr lang="en-IE" sz="1000" dirty="0"/>
          </a:p>
          <a:p>
            <a:r>
              <a:rPr lang="en-IE" sz="2800" dirty="0"/>
              <a:t>Each questionnaire has a </a:t>
            </a:r>
            <a:r>
              <a:rPr lang="en-IE" sz="2800" b="1" dirty="0"/>
              <a:t>heading and space </a:t>
            </a:r>
            <a:r>
              <a:rPr lang="en-IE" sz="2800" dirty="0"/>
              <a:t>to insert the number, date and location of the interview</a:t>
            </a:r>
          </a:p>
          <a:p>
            <a:endParaRPr lang="en-US" sz="2800" dirty="0"/>
          </a:p>
        </p:txBody>
      </p:sp>
    </p:spTree>
    <p:extLst>
      <p:ext uri="{BB962C8B-B14F-4D97-AF65-F5344CB8AC3E}">
        <p14:creationId xmlns:p14="http://schemas.microsoft.com/office/powerpoint/2010/main" val="3426030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Step 4: Formatting the questionnaire </a:t>
            </a:r>
            <a:r>
              <a:rPr lang="en-IE" sz="2200" dirty="0"/>
              <a:t>cont’d</a:t>
            </a:r>
            <a:endParaRPr lang="en-US" sz="2200" dirty="0"/>
          </a:p>
        </p:txBody>
      </p:sp>
      <p:sp>
        <p:nvSpPr>
          <p:cNvPr id="3" name="Content Placeholder 2"/>
          <p:cNvSpPr>
            <a:spLocks noGrp="1"/>
          </p:cNvSpPr>
          <p:nvPr>
            <p:ph idx="1"/>
          </p:nvPr>
        </p:nvSpPr>
        <p:spPr/>
        <p:txBody>
          <a:bodyPr>
            <a:noAutofit/>
          </a:bodyPr>
          <a:lstStyle/>
          <a:p>
            <a:r>
              <a:rPr lang="en-IE" sz="2800" dirty="0"/>
              <a:t>Make sure that </a:t>
            </a:r>
            <a:r>
              <a:rPr lang="en-IE" sz="2800" b="1" dirty="0"/>
              <a:t>questions belonging together appear together </a:t>
            </a:r>
            <a:r>
              <a:rPr lang="en-IE" sz="2800" dirty="0"/>
              <a:t>visually. If the questionnaire is long, you may use subheadings for groups of questions.</a:t>
            </a:r>
          </a:p>
          <a:p>
            <a:pPr>
              <a:buNone/>
            </a:pPr>
            <a:endParaRPr lang="en-IE" sz="1400" dirty="0"/>
          </a:p>
          <a:p>
            <a:r>
              <a:rPr lang="en-IE" sz="2800" dirty="0"/>
              <a:t>Sufficient space is provided for answers to </a:t>
            </a:r>
            <a:r>
              <a:rPr lang="en-IE" sz="2800" b="1" dirty="0"/>
              <a:t>open-ended questions</a:t>
            </a:r>
            <a:r>
              <a:rPr lang="en-IE" sz="2800" dirty="0"/>
              <a:t>, categories such as ‘</a:t>
            </a:r>
            <a:r>
              <a:rPr lang="en-IE" sz="2800" b="1" dirty="0"/>
              <a:t>other</a:t>
            </a:r>
            <a:r>
              <a:rPr lang="en-IE" sz="2800" dirty="0"/>
              <a:t>’ and for comments on pre-categorised questions.</a:t>
            </a:r>
          </a:p>
          <a:p>
            <a:pPr>
              <a:buNone/>
            </a:pPr>
            <a:endParaRPr lang="en-IE" sz="1100" dirty="0"/>
          </a:p>
          <a:p>
            <a:r>
              <a:rPr lang="en-IE" sz="2800" b="1" dirty="0"/>
              <a:t>Boxes</a:t>
            </a:r>
            <a:r>
              <a:rPr lang="en-IE" sz="2800" dirty="0"/>
              <a:t> for pre-categorised answers are placed in a consistent manner.</a:t>
            </a:r>
          </a:p>
          <a:p>
            <a:endParaRPr lang="en-US" sz="2800" dirty="0"/>
          </a:p>
        </p:txBody>
      </p:sp>
    </p:spTree>
    <p:extLst>
      <p:ext uri="{BB962C8B-B14F-4D97-AF65-F5344CB8AC3E}">
        <p14:creationId xmlns:p14="http://schemas.microsoft.com/office/powerpoint/2010/main" val="2544748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Step 5: Translation</a:t>
            </a:r>
            <a:endParaRPr lang="en-US" dirty="0"/>
          </a:p>
        </p:txBody>
      </p:sp>
      <p:sp>
        <p:nvSpPr>
          <p:cNvPr id="3" name="Content Placeholder 2"/>
          <p:cNvSpPr>
            <a:spLocks noGrp="1"/>
          </p:cNvSpPr>
          <p:nvPr>
            <p:ph idx="1"/>
          </p:nvPr>
        </p:nvSpPr>
        <p:spPr/>
        <p:txBody>
          <a:bodyPr>
            <a:noAutofit/>
          </a:bodyPr>
          <a:lstStyle/>
          <a:p>
            <a:r>
              <a:rPr lang="en-IE" sz="2800" dirty="0"/>
              <a:t>If interviews will be conducted in one or more </a:t>
            </a:r>
            <a:r>
              <a:rPr lang="en-IE" sz="2800" b="1" dirty="0"/>
              <a:t>local languages</a:t>
            </a:r>
            <a:r>
              <a:rPr lang="en-IE" sz="2800" dirty="0"/>
              <a:t>, the questionnaire should be translated in order to standardise the way questions will be asked.</a:t>
            </a:r>
          </a:p>
          <a:p>
            <a:pPr>
              <a:buNone/>
            </a:pPr>
            <a:endParaRPr lang="en-IE" sz="1600" dirty="0"/>
          </a:p>
          <a:p>
            <a:r>
              <a:rPr lang="en-IE" sz="2800" dirty="0"/>
              <a:t>After having it translated you should have it retranslated into the original language by a different person. </a:t>
            </a:r>
          </a:p>
          <a:p>
            <a:endParaRPr lang="en-IE" sz="1800" dirty="0"/>
          </a:p>
          <a:p>
            <a:r>
              <a:rPr lang="en-IE" sz="2800" dirty="0"/>
              <a:t>You can then compare the two versions for differences and make decisions concerning the final phrasing of difficult concepts.</a:t>
            </a:r>
          </a:p>
          <a:p>
            <a:endParaRPr lang="en-US" sz="2800" dirty="0"/>
          </a:p>
        </p:txBody>
      </p:sp>
    </p:spTree>
    <p:extLst>
      <p:ext uri="{BB962C8B-B14F-4D97-AF65-F5344CB8AC3E}">
        <p14:creationId xmlns:p14="http://schemas.microsoft.com/office/powerpoint/2010/main" val="3626885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Problems with responses</a:t>
            </a:r>
          </a:p>
        </p:txBody>
      </p:sp>
    </p:spTree>
    <p:custDataLst>
      <p:tags r:id="rId1"/>
    </p:custDataLst>
    <p:extLst>
      <p:ext uri="{BB962C8B-B14F-4D97-AF65-F5344CB8AC3E}">
        <p14:creationId xmlns:p14="http://schemas.microsoft.com/office/powerpoint/2010/main" val="13521080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Effort required to answer questions</a:t>
            </a:r>
          </a:p>
        </p:txBody>
      </p:sp>
      <p:sp>
        <p:nvSpPr>
          <p:cNvPr id="3" name="Content Placeholder 2"/>
          <p:cNvSpPr>
            <a:spLocks noGrp="1"/>
          </p:cNvSpPr>
          <p:nvPr>
            <p:ph idx="1"/>
          </p:nvPr>
        </p:nvSpPr>
        <p:spPr/>
        <p:txBody>
          <a:bodyPr>
            <a:noAutofit/>
          </a:bodyPr>
          <a:lstStyle/>
          <a:p>
            <a:endParaRPr lang="en-IE" sz="1200" dirty="0"/>
          </a:p>
          <a:p>
            <a:pPr>
              <a:buNone/>
            </a:pPr>
            <a:r>
              <a:rPr lang="en-IE" sz="2800" b="1" dirty="0"/>
              <a:t>	Example:</a:t>
            </a:r>
          </a:p>
          <a:p>
            <a:r>
              <a:rPr lang="en-IE" sz="2800" dirty="0"/>
              <a:t>During your last consultation with your doctor, did the doctor discuss medications to help lower your blood pressure?</a:t>
            </a:r>
            <a:endParaRPr lang="en-IE" sz="1600" dirty="0"/>
          </a:p>
          <a:p>
            <a:pPr lvl="1"/>
            <a:r>
              <a:rPr lang="en-IE" sz="2400" dirty="0"/>
              <a:t>What is meant by discuss?; relies on recall of discussion</a:t>
            </a:r>
          </a:p>
          <a:p>
            <a:r>
              <a:rPr lang="en-IE" sz="2800" dirty="0"/>
              <a:t>Many respondents will tick a response that is ‘satisfactory’; that is, to just ‘tick a box’.</a:t>
            </a:r>
          </a:p>
          <a:p>
            <a:endParaRPr lang="en-US" sz="2800" dirty="0"/>
          </a:p>
        </p:txBody>
      </p:sp>
    </p:spTree>
    <p:extLst>
      <p:ext uri="{BB962C8B-B14F-4D97-AF65-F5344CB8AC3E}">
        <p14:creationId xmlns:p14="http://schemas.microsoft.com/office/powerpoint/2010/main" val="2540617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Fatigue / disinterest</a:t>
            </a:r>
            <a:endParaRPr lang="en-US" dirty="0"/>
          </a:p>
        </p:txBody>
      </p:sp>
      <p:sp>
        <p:nvSpPr>
          <p:cNvPr id="3" name="Content Placeholder 2"/>
          <p:cNvSpPr>
            <a:spLocks noGrp="1"/>
          </p:cNvSpPr>
          <p:nvPr>
            <p:ph idx="1"/>
          </p:nvPr>
        </p:nvSpPr>
        <p:spPr/>
        <p:txBody>
          <a:bodyPr>
            <a:normAutofit/>
          </a:bodyPr>
          <a:lstStyle/>
          <a:p>
            <a:r>
              <a:rPr lang="en-IE" sz="3200" dirty="0"/>
              <a:t>Agree with everything</a:t>
            </a:r>
          </a:p>
          <a:p>
            <a:r>
              <a:rPr lang="en-IE" sz="3200" dirty="0"/>
              <a:t>Just say ‘don’t know’</a:t>
            </a:r>
          </a:p>
          <a:p>
            <a:r>
              <a:rPr lang="en-IE" sz="3200" dirty="0"/>
              <a:t>Always choose first response</a:t>
            </a:r>
          </a:p>
          <a:p>
            <a:r>
              <a:rPr lang="en-IE" sz="3200" dirty="0"/>
              <a:t> ‘randomly’ respond without considering the question</a:t>
            </a:r>
          </a:p>
          <a:p>
            <a:r>
              <a:rPr lang="en-IE" sz="3200" dirty="0"/>
              <a:t>Aversion to extreme ends of the scale</a:t>
            </a:r>
          </a:p>
          <a:p>
            <a:endParaRPr lang="en-US" sz="3200" dirty="0"/>
          </a:p>
        </p:txBody>
      </p:sp>
    </p:spTree>
    <p:extLst>
      <p:ext uri="{BB962C8B-B14F-4D97-AF65-F5344CB8AC3E}">
        <p14:creationId xmlns:p14="http://schemas.microsoft.com/office/powerpoint/2010/main" val="422802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Minimising fatigue / disinterest</a:t>
            </a:r>
            <a:endParaRPr lang="en-US" dirty="0"/>
          </a:p>
        </p:txBody>
      </p:sp>
      <p:sp>
        <p:nvSpPr>
          <p:cNvPr id="3" name="Content Placeholder 2"/>
          <p:cNvSpPr>
            <a:spLocks noGrp="1"/>
          </p:cNvSpPr>
          <p:nvPr>
            <p:ph idx="1"/>
          </p:nvPr>
        </p:nvSpPr>
        <p:spPr/>
        <p:txBody>
          <a:bodyPr>
            <a:noAutofit/>
          </a:bodyPr>
          <a:lstStyle/>
          <a:p>
            <a:r>
              <a:rPr lang="en-IE" sz="2400" b="1" dirty="0"/>
              <a:t>Keep questions simple</a:t>
            </a:r>
          </a:p>
          <a:p>
            <a:pPr lvl="1"/>
            <a:r>
              <a:rPr lang="en-IE" sz="2000" i="1" dirty="0"/>
              <a:t>easier to recall more recent events</a:t>
            </a:r>
          </a:p>
          <a:p>
            <a:pPr lvl="1">
              <a:buNone/>
            </a:pPr>
            <a:endParaRPr lang="en-IE" sz="1050" i="1" dirty="0"/>
          </a:p>
          <a:p>
            <a:r>
              <a:rPr lang="en-IE" sz="2400" b="1" dirty="0"/>
              <a:t>Keep words short and easy to understand</a:t>
            </a:r>
          </a:p>
          <a:p>
            <a:endParaRPr lang="en-IE" sz="700" dirty="0"/>
          </a:p>
          <a:p>
            <a:r>
              <a:rPr lang="en-IE" sz="2400" b="1" dirty="0"/>
              <a:t>Maintain motivation of participants</a:t>
            </a:r>
          </a:p>
          <a:p>
            <a:pPr lvl="1"/>
            <a:r>
              <a:rPr lang="en-IE" sz="2000" i="1" dirty="0"/>
              <a:t>ensure task is relevant</a:t>
            </a:r>
          </a:p>
          <a:p>
            <a:pPr lvl="1"/>
            <a:endParaRPr lang="en-IE" sz="1050" i="1" dirty="0"/>
          </a:p>
          <a:p>
            <a:endParaRPr lang="en-IE" sz="600" dirty="0"/>
          </a:p>
          <a:p>
            <a:r>
              <a:rPr lang="en-IE" sz="2400" dirty="0"/>
              <a:t>Avoid absolutes ‘</a:t>
            </a:r>
            <a:r>
              <a:rPr lang="en-IE" sz="2400" b="1" dirty="0"/>
              <a:t>never</a:t>
            </a:r>
            <a:r>
              <a:rPr lang="en-IE" sz="2400" dirty="0"/>
              <a:t>’, ‘</a:t>
            </a:r>
            <a:r>
              <a:rPr lang="en-IE" sz="2400" b="1" dirty="0"/>
              <a:t>always</a:t>
            </a:r>
            <a:r>
              <a:rPr lang="en-IE" sz="2400" dirty="0"/>
              <a:t>’</a:t>
            </a:r>
          </a:p>
          <a:p>
            <a:endParaRPr lang="en-US" sz="2400" dirty="0"/>
          </a:p>
        </p:txBody>
      </p:sp>
    </p:spTree>
    <p:extLst>
      <p:ext uri="{BB962C8B-B14F-4D97-AF65-F5344CB8AC3E}">
        <p14:creationId xmlns:p14="http://schemas.microsoft.com/office/powerpoint/2010/main" val="3862133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Ordering questions</a:t>
            </a:r>
            <a:endParaRPr lang="en-US" dirty="0"/>
          </a:p>
        </p:txBody>
      </p:sp>
      <p:sp>
        <p:nvSpPr>
          <p:cNvPr id="3" name="Content Placeholder 2"/>
          <p:cNvSpPr>
            <a:spLocks noGrp="1"/>
          </p:cNvSpPr>
          <p:nvPr>
            <p:ph idx="1"/>
          </p:nvPr>
        </p:nvSpPr>
        <p:spPr/>
        <p:txBody>
          <a:bodyPr>
            <a:normAutofit/>
          </a:bodyPr>
          <a:lstStyle/>
          <a:p>
            <a:r>
              <a:rPr lang="en-IE" sz="2800" b="1" dirty="0"/>
              <a:t>Sequence</a:t>
            </a:r>
            <a:r>
              <a:rPr lang="en-IE" sz="2800" dirty="0"/>
              <a:t> should be logical to the respondents and flow smoothly from one question to the next</a:t>
            </a:r>
          </a:p>
          <a:p>
            <a:endParaRPr lang="en-IE" sz="2800" dirty="0"/>
          </a:p>
          <a:p>
            <a:r>
              <a:rPr lang="en-IE" sz="2800" b="1" dirty="0"/>
              <a:t>Questions tend to flow from:</a:t>
            </a:r>
          </a:p>
          <a:p>
            <a:pPr lvl="1"/>
            <a:r>
              <a:rPr lang="en-IE" sz="2400" i="1" dirty="0"/>
              <a:t>General to specific</a:t>
            </a:r>
          </a:p>
          <a:p>
            <a:pPr lvl="1"/>
            <a:r>
              <a:rPr lang="en-IE" sz="2400" i="1" dirty="0"/>
              <a:t>Impersonal to personal</a:t>
            </a:r>
          </a:p>
          <a:p>
            <a:pPr lvl="1"/>
            <a:r>
              <a:rPr lang="en-IE" sz="2400" i="1" dirty="0"/>
              <a:t>Easy to difficult</a:t>
            </a:r>
            <a:endParaRPr lang="en-IE" sz="2400" dirty="0"/>
          </a:p>
          <a:p>
            <a:endParaRPr lang="en-US" sz="2800" dirty="0"/>
          </a:p>
        </p:txBody>
      </p:sp>
    </p:spTree>
    <p:extLst>
      <p:ext uri="{BB962C8B-B14F-4D97-AF65-F5344CB8AC3E}">
        <p14:creationId xmlns:p14="http://schemas.microsoft.com/office/powerpoint/2010/main" val="2641864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Layout</a:t>
            </a:r>
            <a:endParaRPr lang="en-US" dirty="0"/>
          </a:p>
        </p:txBody>
      </p:sp>
      <p:sp>
        <p:nvSpPr>
          <p:cNvPr id="3" name="Content Placeholder 2"/>
          <p:cNvSpPr>
            <a:spLocks noGrp="1"/>
          </p:cNvSpPr>
          <p:nvPr>
            <p:ph idx="1"/>
          </p:nvPr>
        </p:nvSpPr>
        <p:spPr/>
        <p:txBody>
          <a:bodyPr>
            <a:normAutofit/>
          </a:bodyPr>
          <a:lstStyle/>
          <a:p>
            <a:r>
              <a:rPr lang="en-IE" sz="3200" dirty="0"/>
              <a:t>Cover letter/introductory page giving study title, organisation, aims of the survey</a:t>
            </a:r>
          </a:p>
          <a:p>
            <a:r>
              <a:rPr lang="en-IE" sz="3200" dirty="0"/>
              <a:t>Enough space for open-ended questions</a:t>
            </a:r>
          </a:p>
          <a:p>
            <a:r>
              <a:rPr lang="en-IE" sz="3200" dirty="0"/>
              <a:t>Font large enough to read without strain</a:t>
            </a:r>
          </a:p>
          <a:p>
            <a:r>
              <a:rPr lang="en-IE" sz="3200" dirty="0"/>
              <a:t>Consistent and clear instructions</a:t>
            </a:r>
          </a:p>
          <a:p>
            <a:r>
              <a:rPr lang="en-IE" sz="3200" dirty="0"/>
              <a:t>Don’t split questions or answers across pages</a:t>
            </a:r>
          </a:p>
          <a:p>
            <a:r>
              <a:rPr lang="en-IE" sz="3200" dirty="0"/>
              <a:t>Enough white space</a:t>
            </a:r>
          </a:p>
        </p:txBody>
      </p:sp>
    </p:spTree>
    <p:extLst>
      <p:ext uri="{BB962C8B-B14F-4D97-AF65-F5344CB8AC3E}">
        <p14:creationId xmlns:p14="http://schemas.microsoft.com/office/powerpoint/2010/main" val="1411393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3. Assess the quality of your questionnaire </a:t>
            </a:r>
          </a:p>
        </p:txBody>
      </p:sp>
    </p:spTree>
    <p:custDataLst>
      <p:tags r:id="rId1"/>
    </p:custDataLst>
    <p:extLst>
      <p:ext uri="{BB962C8B-B14F-4D97-AF65-F5344CB8AC3E}">
        <p14:creationId xmlns:p14="http://schemas.microsoft.com/office/powerpoint/2010/main" val="481586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398" y="5426793"/>
            <a:ext cx="11125200" cy="914400"/>
          </a:xfrm>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Content of this session</a:t>
            </a:r>
          </a:p>
        </p:txBody>
      </p:sp>
      <p:pic>
        <p:nvPicPr>
          <p:cNvPr id="16" name="Picture Placeholder 6" descr="Two people lifting weights" title="Sample Fitness Picture">
            <a:hlinkClick r:id="rId3" action="ppaction://hlinksldjump"/>
          </p:cNvPr>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17" name="Picture Placeholder 7" descr="Closeup of Granny Smith apple and tape measure" title="Sample Fitness Picture">
            <a:hlinkClick r:id="rId5" action="ppaction://hlinksldjump"/>
          </p:cNvPr>
          <p:cNvPicPr>
            <a:picLocks noGrp="1" noChangeAspect="1"/>
          </p:cNvPicPr>
          <p:nvPr>
            <p:ph type="pic" idx="11"/>
          </p:nvPr>
        </p:nvPicPr>
        <p:blipFill rotWithShape="1">
          <a:blip r:embed="rId6" cstate="print">
            <a:extLst>
              <a:ext uri="{28A0092B-C50C-407E-A947-70E740481C1C}">
                <a14:useLocalDpi xmlns:a14="http://schemas.microsoft.com/office/drawing/2010/main" val="0"/>
              </a:ext>
            </a:extLst>
          </a:blip>
          <a:srcRect t="617" b="617"/>
          <a:stretch/>
        </p:blipFill>
        <p:spPr/>
      </p:pic>
      <p:pic>
        <p:nvPicPr>
          <p:cNvPr id="18" name="Picture Placeholder 8" descr="Man and woman running on indoor track" title="Sample Fitness Picture">
            <a:hlinkClick r:id="rId7" action="ppaction://hlinksldjump"/>
          </p:cNvPr>
          <p:cNvPicPr>
            <a:picLocks noGrp="1" noChangeAspect="1"/>
          </p:cNvPicPr>
          <p:nvPr>
            <p:ph type="pic" idx="12"/>
          </p:nvPr>
        </p:nvPicPr>
        <p:blipFill rotWithShape="1">
          <a:blip r:embed="rId8" cstate="print">
            <a:extLst>
              <a:ext uri="{28A0092B-C50C-407E-A947-70E740481C1C}">
                <a14:useLocalDpi xmlns:a14="http://schemas.microsoft.com/office/drawing/2010/main" val="0"/>
              </a:ext>
            </a:extLst>
          </a:blip>
          <a:srcRect t="599" b="599"/>
          <a:stretch/>
        </p:blipFill>
        <p:spPr/>
      </p:pic>
      <p:sp>
        <p:nvSpPr>
          <p:cNvPr id="19" name="Title 1">
            <a:hlinkClick r:id="rId3" action="ppaction://hlinksldjump"/>
          </p:cNvPr>
          <p:cNvSpPr txBox="1">
            <a:spLocks/>
          </p:cNvSpPr>
          <p:nvPr/>
        </p:nvSpPr>
        <p:spPr>
          <a:xfrm>
            <a:off x="1" y="2282378"/>
            <a:ext cx="4023359" cy="1776438"/>
          </a:xfrm>
          <a:prstGeom prst="rect">
            <a:avLst/>
          </a:prstGeom>
          <a:solidFill>
            <a:schemeClr val="accent1">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Preparation</a:t>
            </a:r>
          </a:p>
        </p:txBody>
      </p:sp>
      <p:sp>
        <p:nvSpPr>
          <p:cNvPr id="20" name="Title 1">
            <a:hlinkClick r:id="rId5" action="ppaction://hlinksldjump"/>
          </p:cNvPr>
          <p:cNvSpPr txBox="1">
            <a:spLocks/>
          </p:cNvSpPr>
          <p:nvPr/>
        </p:nvSpPr>
        <p:spPr>
          <a:xfrm>
            <a:off x="4084319" y="2282378"/>
            <a:ext cx="4023359" cy="1776438"/>
          </a:xfrm>
          <a:prstGeom prst="rect">
            <a:avLst/>
          </a:prstGeom>
          <a:solidFill>
            <a:schemeClr val="accent2">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IE" sz="3600" b="1" cap="none" dirty="0">
                <a:effectLst>
                  <a:outerShdw blurRad="38100" dist="38100" dir="2700000" algn="tl">
                    <a:srgbClr val="000000">
                      <a:alpha val="43137"/>
                    </a:srgbClr>
                  </a:outerShdw>
                </a:effectLst>
                <a:latin typeface="Berlin Sans FB Demi" panose="020E0802020502020306" pitchFamily="34" charset="0"/>
              </a:rPr>
              <a:t>Designing</a:t>
            </a:r>
            <a:endParaRPr lang="en-US" sz="3600" b="1" cap="none" dirty="0">
              <a:effectLst>
                <a:outerShdw blurRad="38100" dist="38100" dir="2700000" algn="tl">
                  <a:srgbClr val="000000">
                    <a:alpha val="43137"/>
                  </a:srgbClr>
                </a:outerShdw>
              </a:effectLst>
              <a:latin typeface="Berlin Sans FB Demi" panose="020E0802020502020306" pitchFamily="34" charset="0"/>
            </a:endParaRPr>
          </a:p>
        </p:txBody>
      </p:sp>
      <p:sp>
        <p:nvSpPr>
          <p:cNvPr id="21" name="Title 1">
            <a:hlinkClick r:id="rId7" action="ppaction://hlinksldjump"/>
          </p:cNvPr>
          <p:cNvSpPr txBox="1">
            <a:spLocks/>
          </p:cNvSpPr>
          <p:nvPr/>
        </p:nvSpPr>
        <p:spPr>
          <a:xfrm>
            <a:off x="8168641" y="2282378"/>
            <a:ext cx="4023359" cy="1776438"/>
          </a:xfrm>
          <a:prstGeom prst="rect">
            <a:avLst/>
          </a:prstGeom>
          <a:solidFill>
            <a:schemeClr val="accent3">
              <a:lumMod val="75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Assess the quality</a:t>
            </a:r>
          </a:p>
        </p:txBody>
      </p:sp>
    </p:spTree>
    <p:custDataLst>
      <p:tags r:id="rId1"/>
    </p:custDataLst>
    <p:extLst>
      <p:ext uri="{BB962C8B-B14F-4D97-AF65-F5344CB8AC3E}">
        <p14:creationId xmlns:p14="http://schemas.microsoft.com/office/powerpoint/2010/main" val="300606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Evaluation of survey questions: </a:t>
            </a:r>
            <a:br>
              <a:rPr lang="en-US" dirty="0"/>
            </a:br>
            <a:r>
              <a:rPr lang="en-US" dirty="0"/>
              <a:t>Cognitive interviews / pilot study </a:t>
            </a:r>
          </a:p>
        </p:txBody>
      </p:sp>
      <p:sp>
        <p:nvSpPr>
          <p:cNvPr id="3" name="Content Placeholder 2"/>
          <p:cNvSpPr>
            <a:spLocks noGrp="1"/>
          </p:cNvSpPr>
          <p:nvPr>
            <p:ph idx="1"/>
          </p:nvPr>
        </p:nvSpPr>
        <p:spPr/>
        <p:txBody>
          <a:bodyPr>
            <a:noAutofit/>
          </a:bodyPr>
          <a:lstStyle/>
          <a:p>
            <a:r>
              <a:rPr lang="en-US" sz="2800" dirty="0"/>
              <a:t>Cognitive interviews to understand question meaning. </a:t>
            </a:r>
          </a:p>
          <a:p>
            <a:endParaRPr lang="en-US" sz="2800" dirty="0"/>
          </a:p>
          <a:p>
            <a:pPr marL="45720" indent="0">
              <a:buNone/>
            </a:pPr>
            <a:r>
              <a:rPr lang="en-US" sz="2800" b="1" dirty="0"/>
              <a:t>Think aloud: </a:t>
            </a:r>
          </a:p>
          <a:p>
            <a:r>
              <a:rPr lang="en-US" sz="2800" dirty="0"/>
              <a:t>Facilitate respondent revealing full thought process</a:t>
            </a:r>
          </a:p>
          <a:p>
            <a:endParaRPr lang="en-US" sz="2800" dirty="0"/>
          </a:p>
          <a:p>
            <a:pPr marL="45720" indent="0">
              <a:buNone/>
            </a:pPr>
            <a:r>
              <a:rPr lang="en-US" sz="2800" b="1" dirty="0"/>
              <a:t>Active probing: </a:t>
            </a:r>
          </a:p>
          <a:p>
            <a:r>
              <a:rPr lang="en-US" sz="2800" dirty="0"/>
              <a:t>Identify specific problems ad answer specific questions  </a:t>
            </a:r>
          </a:p>
          <a:p>
            <a:pPr marL="45720" indent="0">
              <a:buNone/>
            </a:pPr>
            <a:endParaRPr lang="en-US" sz="2800" dirty="0"/>
          </a:p>
        </p:txBody>
      </p:sp>
    </p:spTree>
    <p:extLst>
      <p:ext uri="{BB962C8B-B14F-4D97-AF65-F5344CB8AC3E}">
        <p14:creationId xmlns:p14="http://schemas.microsoft.com/office/powerpoint/2010/main" val="27159421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Measurement</a:t>
            </a:r>
            <a:endParaRPr lang="en-US" dirty="0"/>
          </a:p>
        </p:txBody>
      </p:sp>
      <p:sp>
        <p:nvSpPr>
          <p:cNvPr id="3" name="Content Placeholder 2"/>
          <p:cNvSpPr>
            <a:spLocks noGrp="1"/>
          </p:cNvSpPr>
          <p:nvPr>
            <p:ph idx="1"/>
          </p:nvPr>
        </p:nvSpPr>
        <p:spPr/>
        <p:txBody>
          <a:bodyPr>
            <a:normAutofit/>
          </a:bodyPr>
          <a:lstStyle/>
          <a:p>
            <a:pPr marL="0">
              <a:spcBef>
                <a:spcPct val="0"/>
              </a:spcBef>
              <a:buNone/>
            </a:pPr>
            <a:r>
              <a:rPr lang="en-US" sz="3000" dirty="0"/>
              <a:t>Since the construct that we are measuring is abstract, the relevant questions to raise are:</a:t>
            </a:r>
          </a:p>
          <a:p>
            <a:pPr marL="0">
              <a:spcBef>
                <a:spcPct val="0"/>
              </a:spcBef>
              <a:buNone/>
            </a:pPr>
            <a:endParaRPr lang="en-US" sz="3000" dirty="0"/>
          </a:p>
          <a:p>
            <a:pPr marL="171450" indent="-514350">
              <a:spcBef>
                <a:spcPct val="0"/>
              </a:spcBef>
              <a:buFont typeface="+mj-lt"/>
              <a:buAutoNum type="arabicPeriod"/>
            </a:pPr>
            <a:r>
              <a:rPr lang="en-US" sz="3000" dirty="0"/>
              <a:t> How do we know that we are indeed measuring what we want to measure?</a:t>
            </a:r>
          </a:p>
          <a:p>
            <a:pPr marL="171450" indent="-514350">
              <a:spcBef>
                <a:spcPct val="0"/>
              </a:spcBef>
              <a:buFont typeface="+mj-lt"/>
              <a:buAutoNum type="arabicPeriod"/>
            </a:pPr>
            <a:endParaRPr lang="en-US" sz="3000" dirty="0"/>
          </a:p>
          <a:p>
            <a:pPr marL="171450" indent="-514350">
              <a:spcBef>
                <a:spcPct val="0"/>
              </a:spcBef>
              <a:buFont typeface="+mj-lt"/>
              <a:buAutoNum type="arabicPeriod"/>
            </a:pPr>
            <a:r>
              <a:rPr lang="en-US" sz="3000" dirty="0"/>
              <a:t>Can we be sure that if we repeated the measurement we will get the same result?</a:t>
            </a:r>
          </a:p>
          <a:p>
            <a:endParaRPr lang="en-GB" sz="3000" dirty="0"/>
          </a:p>
          <a:p>
            <a:endParaRPr lang="en-US" sz="3000" dirty="0"/>
          </a:p>
        </p:txBody>
      </p:sp>
      <p:sp>
        <p:nvSpPr>
          <p:cNvPr id="4" name="Rectangle 3"/>
          <p:cNvSpPr/>
          <p:nvPr/>
        </p:nvSpPr>
        <p:spPr>
          <a:xfrm>
            <a:off x="7452319" y="3420130"/>
            <a:ext cx="1576079"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800" b="1" dirty="0"/>
              <a:t>Validity </a:t>
            </a:r>
            <a:endParaRPr lang="en-GB" b="1" dirty="0"/>
          </a:p>
        </p:txBody>
      </p:sp>
      <p:sp>
        <p:nvSpPr>
          <p:cNvPr id="5" name="Rectangle 4"/>
          <p:cNvSpPr/>
          <p:nvPr/>
        </p:nvSpPr>
        <p:spPr>
          <a:xfrm>
            <a:off x="7452319" y="4642112"/>
            <a:ext cx="1576079" cy="4616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US" sz="2400" b="1" dirty="0"/>
              <a:t>Reliability</a:t>
            </a:r>
            <a:endParaRPr lang="en-GB" b="1" dirty="0"/>
          </a:p>
        </p:txBody>
      </p:sp>
      <p:sp>
        <p:nvSpPr>
          <p:cNvPr id="6" name="Rectangle 5"/>
          <p:cNvSpPr/>
          <p:nvPr/>
        </p:nvSpPr>
        <p:spPr>
          <a:xfrm>
            <a:off x="752475" y="5455503"/>
            <a:ext cx="10848975" cy="830997"/>
          </a:xfrm>
          <a:prstGeom prst="rect">
            <a:avLst/>
          </a:prstGeom>
        </p:spPr>
        <p:txBody>
          <a:bodyPr wrap="square">
            <a:spAutoFit/>
          </a:bodyPr>
          <a:lstStyle/>
          <a:p>
            <a:r>
              <a:rPr lang="en-US" sz="2400" b="1" dirty="0"/>
              <a:t>Validity and reliability are two important characteristics of behavioral measure or quality indicators of a measuring instrument referred to as psychometric properties.</a:t>
            </a:r>
          </a:p>
        </p:txBody>
      </p:sp>
    </p:spTree>
    <p:extLst>
      <p:ext uri="{BB962C8B-B14F-4D97-AF65-F5344CB8AC3E}">
        <p14:creationId xmlns:p14="http://schemas.microsoft.com/office/powerpoint/2010/main" val="416577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4"/>
          <p:cNvGrpSpPr>
            <a:grpSpLocks/>
          </p:cNvGrpSpPr>
          <p:nvPr/>
        </p:nvGrpSpPr>
        <p:grpSpPr bwMode="auto">
          <a:xfrm>
            <a:off x="2442535" y="3408582"/>
            <a:ext cx="2155825" cy="2722561"/>
            <a:chOff x="768" y="1997"/>
            <a:chExt cx="1358" cy="1715"/>
          </a:xfrm>
        </p:grpSpPr>
        <p:sp>
          <p:nvSpPr>
            <p:cNvPr id="5" name="AutoShape 5"/>
            <p:cNvSpPr>
              <a:spLocks noChangeArrowheads="1"/>
            </p:cNvSpPr>
            <p:nvPr/>
          </p:nvSpPr>
          <p:spPr bwMode="auto">
            <a:xfrm>
              <a:off x="768" y="1997"/>
              <a:ext cx="1358" cy="1603"/>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en-US" dirty="0">
                <a:latin typeface="Verdana" pitchFamily="34" charset="0"/>
              </a:endParaRPr>
            </a:p>
          </p:txBody>
        </p:sp>
        <p:sp>
          <p:nvSpPr>
            <p:cNvPr id="6" name="Text Box 6"/>
            <p:cNvSpPr txBox="1">
              <a:spLocks noChangeArrowheads="1"/>
            </p:cNvSpPr>
            <p:nvPr/>
          </p:nvSpPr>
          <p:spPr bwMode="auto">
            <a:xfrm>
              <a:off x="803" y="2025"/>
              <a:ext cx="1211" cy="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dirty="0">
                  <a:solidFill>
                    <a:srgbClr val="000000"/>
                  </a:solidFill>
                </a:rPr>
                <a:t>Reliability</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Stability</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Equivalence</a:t>
              </a:r>
            </a:p>
            <a:p>
              <a:pPr marL="285750" indent="-285750">
                <a:buFont typeface="Arial" panose="020B0604020202020204" pitchFamily="34" charset="0"/>
                <a:buChar char="•"/>
              </a:pPr>
              <a:endParaRPr lang="en-US" b="1" dirty="0">
                <a:solidFill>
                  <a:srgbClr val="000000"/>
                </a:solidFill>
              </a:endParaRPr>
            </a:p>
            <a:p>
              <a:pPr marL="285750" indent="-285750">
                <a:buFont typeface="Arial" panose="020B0604020202020204" pitchFamily="34" charset="0"/>
                <a:buChar char="•"/>
              </a:pPr>
              <a:r>
                <a:rPr lang="en-US" b="1" dirty="0">
                  <a:solidFill>
                    <a:srgbClr val="000000"/>
                  </a:solidFill>
                </a:rPr>
                <a:t>Internal consistency</a:t>
              </a:r>
            </a:p>
            <a:p>
              <a:endParaRPr lang="en-US" sz="1400" dirty="0">
                <a:solidFill>
                  <a:srgbClr val="000000"/>
                </a:solidFill>
              </a:endParaRPr>
            </a:p>
          </p:txBody>
        </p:sp>
      </p:grpSp>
      <p:sp>
        <p:nvSpPr>
          <p:cNvPr id="7" name="Freeform 8"/>
          <p:cNvSpPr>
            <a:spLocks/>
          </p:cNvSpPr>
          <p:nvPr/>
        </p:nvSpPr>
        <p:spPr bwMode="gray">
          <a:xfrm>
            <a:off x="4598360" y="2932684"/>
            <a:ext cx="859465" cy="1696466"/>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31765"/>
                  <a:invGamma/>
                </a:schemeClr>
              </a:gs>
            </a:gsLst>
            <a:lin ang="0" scaled="1"/>
          </a:gradFill>
          <a:ln w="0">
            <a:noFill/>
            <a:prstDash val="solid"/>
            <a:round/>
            <a:headEnd/>
            <a:tailEnd/>
          </a:ln>
        </p:spPr>
        <p:txBody>
          <a:bodyPr/>
          <a:lstStyle/>
          <a:p>
            <a:pPr>
              <a:defRPr/>
            </a:pPr>
            <a:endParaRPr lang="en-US" dirty="0"/>
          </a:p>
        </p:txBody>
      </p:sp>
      <p:sp>
        <p:nvSpPr>
          <p:cNvPr id="8" name="AutoShape 9"/>
          <p:cNvSpPr>
            <a:spLocks noChangeAspect="1" noChangeArrowheads="1" noTextEdit="1"/>
          </p:cNvSpPr>
          <p:nvPr/>
        </p:nvSpPr>
        <p:spPr bwMode="gray">
          <a:xfrm flipH="1">
            <a:off x="5991225" y="2950589"/>
            <a:ext cx="857250"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grpSp>
        <p:nvGrpSpPr>
          <p:cNvPr id="9" name="Group 26"/>
          <p:cNvGrpSpPr>
            <a:grpSpLocks/>
          </p:cNvGrpSpPr>
          <p:nvPr/>
        </p:nvGrpSpPr>
        <p:grpSpPr bwMode="auto">
          <a:xfrm>
            <a:off x="4287837" y="1285539"/>
            <a:ext cx="2827338" cy="1528763"/>
            <a:chOff x="1900" y="960"/>
            <a:chExt cx="1781" cy="963"/>
          </a:xfrm>
        </p:grpSpPr>
        <p:grpSp>
          <p:nvGrpSpPr>
            <p:cNvPr id="10" name="Group 11"/>
            <p:cNvGrpSpPr>
              <a:grpSpLocks/>
            </p:cNvGrpSpPr>
            <p:nvPr/>
          </p:nvGrpSpPr>
          <p:grpSpPr bwMode="auto">
            <a:xfrm>
              <a:off x="1900" y="960"/>
              <a:ext cx="1781" cy="963"/>
              <a:chOff x="1997" y="1314"/>
              <a:chExt cx="1889" cy="1009"/>
            </a:xfrm>
          </p:grpSpPr>
          <p:grpSp>
            <p:nvGrpSpPr>
              <p:cNvPr id="12" name="Group 11"/>
              <p:cNvGrpSpPr>
                <a:grpSpLocks/>
              </p:cNvGrpSpPr>
              <p:nvPr/>
            </p:nvGrpSpPr>
            <p:grpSpPr bwMode="auto">
              <a:xfrm>
                <a:off x="1997" y="1404"/>
                <a:ext cx="1889" cy="919"/>
                <a:chOff x="1973" y="1027"/>
                <a:chExt cx="1926" cy="937"/>
              </a:xfrm>
            </p:grpSpPr>
            <p:sp>
              <p:nvSpPr>
                <p:cNvPr id="17" name="Oval 13"/>
                <p:cNvSpPr>
                  <a:spLocks noChangeArrowheads="1"/>
                </p:cNvSpPr>
                <p:nvPr/>
              </p:nvSpPr>
              <p:spPr bwMode="gray">
                <a:xfrm>
                  <a:off x="1994" y="1057"/>
                  <a:ext cx="1905" cy="907"/>
                </a:xfrm>
                <a:prstGeom prst="ellipse">
                  <a:avLst/>
                </a:prstGeom>
                <a:gradFill rotWithShape="1">
                  <a:gsLst>
                    <a:gs pos="0">
                      <a:schemeClr val="folHlink"/>
                    </a:gs>
                    <a:gs pos="100000">
                      <a:schemeClr val="folHlink">
                        <a:gamma/>
                        <a:shade val="48627"/>
                        <a:invGamma/>
                      </a:schemeClr>
                    </a:gs>
                  </a:gsLst>
                  <a:lin ang="2700000" scaled="1"/>
                </a:gradFill>
                <a:ln w="9525">
                  <a:noFill/>
                  <a:round/>
                  <a:headEnd/>
                  <a:tailEnd/>
                </a:ln>
                <a:effectLst/>
              </p:spPr>
              <p:txBody>
                <a:bodyPr wrap="none" anchor="ctr"/>
                <a:lstStyle/>
                <a:p>
                  <a:pPr>
                    <a:defRPr/>
                  </a:pPr>
                  <a:endParaRPr lang="en-US" dirty="0"/>
                </a:p>
              </p:txBody>
            </p:sp>
            <p:sp>
              <p:nvSpPr>
                <p:cNvPr id="18" name="Oval 14"/>
                <p:cNvSpPr>
                  <a:spLocks noChangeArrowheads="1"/>
                </p:cNvSpPr>
                <p:nvPr/>
              </p:nvSpPr>
              <p:spPr bwMode="gray">
                <a:xfrm>
                  <a:off x="1973" y="1027"/>
                  <a:ext cx="1905" cy="907"/>
                </a:xfrm>
                <a:prstGeom prst="ellipse">
                  <a:avLst/>
                </a:prstGeom>
                <a:gradFill rotWithShape="1">
                  <a:gsLst>
                    <a:gs pos="0">
                      <a:schemeClr val="folHlink">
                        <a:gamma/>
                        <a:tint val="44314"/>
                        <a:invGamma/>
                      </a:schemeClr>
                    </a:gs>
                    <a:gs pos="100000">
                      <a:schemeClr val="folHlink"/>
                    </a:gs>
                  </a:gsLst>
                  <a:lin ang="2700000" scaled="1"/>
                </a:gradFill>
                <a:ln w="9525">
                  <a:noFill/>
                  <a:round/>
                  <a:headEnd/>
                  <a:tailEnd/>
                </a:ln>
                <a:effectLst/>
              </p:spPr>
              <p:txBody>
                <a:bodyPr wrap="none" anchor="ctr"/>
                <a:lstStyle/>
                <a:p>
                  <a:pPr>
                    <a:defRPr/>
                  </a:pPr>
                  <a:endParaRPr lang="en-US" dirty="0"/>
                </a:p>
              </p:txBody>
            </p:sp>
          </p:grpSp>
          <p:sp>
            <p:nvSpPr>
              <p:cNvPr id="13" name="Oval 15"/>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en-US" dirty="0"/>
              </a:p>
            </p:txBody>
          </p:sp>
          <p:sp>
            <p:nvSpPr>
              <p:cNvPr id="14" name="Oval 16"/>
              <p:cNvSpPr>
                <a:spLocks noChangeArrowheads="1"/>
              </p:cNvSpPr>
              <p:nvPr/>
            </p:nvSpPr>
            <p:spPr bwMode="gray">
              <a:xfrm>
                <a:off x="2108" y="1319"/>
                <a:ext cx="1646"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en-US" dirty="0"/>
              </a:p>
            </p:txBody>
          </p:sp>
          <p:sp>
            <p:nvSpPr>
              <p:cNvPr id="15" name="Oval 17"/>
              <p:cNvSpPr>
                <a:spLocks noChangeArrowheads="1"/>
              </p:cNvSpPr>
              <p:nvPr/>
            </p:nvSpPr>
            <p:spPr bwMode="gray">
              <a:xfrm>
                <a:off x="2125" y="1326"/>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en-US" dirty="0"/>
              </a:p>
            </p:txBody>
          </p:sp>
          <p:sp>
            <p:nvSpPr>
              <p:cNvPr id="16" name="Oval 18"/>
              <p:cNvSpPr>
                <a:spLocks noChangeArrowheads="1"/>
              </p:cNvSpPr>
              <p:nvPr/>
            </p:nvSpPr>
            <p:spPr bwMode="gray">
              <a:xfrm>
                <a:off x="2208" y="1344"/>
                <a:ext cx="1382" cy="617"/>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en-US" dirty="0"/>
              </a:p>
            </p:txBody>
          </p:sp>
        </p:grpSp>
        <p:sp>
          <p:nvSpPr>
            <p:cNvPr id="11" name="Text Box 19"/>
            <p:cNvSpPr txBox="1">
              <a:spLocks noChangeArrowheads="1"/>
            </p:cNvSpPr>
            <p:nvPr/>
          </p:nvSpPr>
          <p:spPr bwMode="auto">
            <a:xfrm>
              <a:off x="2054" y="1080"/>
              <a:ext cx="1421"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2400" b="1" dirty="0">
                  <a:solidFill>
                    <a:srgbClr val="000000"/>
                  </a:solidFill>
                </a:rPr>
                <a:t>Measurement </a:t>
              </a:r>
            </a:p>
            <a:p>
              <a:pPr algn="ctr"/>
              <a:r>
                <a:rPr lang="en-US" sz="2400" b="1" dirty="0">
                  <a:solidFill>
                    <a:srgbClr val="000000"/>
                  </a:solidFill>
                </a:rPr>
                <a:t>Properties</a:t>
              </a:r>
              <a:endParaRPr lang="en-US" sz="1400" dirty="0">
                <a:solidFill>
                  <a:srgbClr val="000000"/>
                </a:solidFill>
              </a:endParaRPr>
            </a:p>
          </p:txBody>
        </p:sp>
      </p:grpSp>
      <p:grpSp>
        <p:nvGrpSpPr>
          <p:cNvPr id="19" name="Group 25"/>
          <p:cNvGrpSpPr>
            <a:grpSpLocks/>
          </p:cNvGrpSpPr>
          <p:nvPr/>
        </p:nvGrpSpPr>
        <p:grpSpPr bwMode="auto">
          <a:xfrm>
            <a:off x="6672141" y="3408583"/>
            <a:ext cx="2155825" cy="2544762"/>
            <a:chOff x="3394" y="1997"/>
            <a:chExt cx="1358" cy="1603"/>
          </a:xfrm>
        </p:grpSpPr>
        <p:sp>
          <p:nvSpPr>
            <p:cNvPr id="20" name="AutoShape 3"/>
            <p:cNvSpPr>
              <a:spLocks noChangeArrowheads="1"/>
            </p:cNvSpPr>
            <p:nvPr/>
          </p:nvSpPr>
          <p:spPr bwMode="auto">
            <a:xfrm>
              <a:off x="3394" y="1997"/>
              <a:ext cx="1358" cy="1603"/>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eaLnBrk="0" hangingPunct="0"/>
              <a:endParaRPr lang="en-US" dirty="0">
                <a:latin typeface="Verdana" pitchFamily="34" charset="0"/>
              </a:endParaRPr>
            </a:p>
          </p:txBody>
        </p:sp>
        <p:sp>
          <p:nvSpPr>
            <p:cNvPr id="21" name="Text Box 23"/>
            <p:cNvSpPr txBox="1">
              <a:spLocks noChangeArrowheads="1"/>
            </p:cNvSpPr>
            <p:nvPr/>
          </p:nvSpPr>
          <p:spPr bwMode="auto">
            <a:xfrm>
              <a:off x="3468" y="2112"/>
              <a:ext cx="1284" cy="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800" b="1" dirty="0">
                  <a:solidFill>
                    <a:srgbClr val="000000"/>
                  </a:solidFill>
                </a:rPr>
                <a:t>Validity</a:t>
              </a:r>
            </a:p>
            <a:p>
              <a:pPr eaLnBrk="1" hangingPunct="1"/>
              <a:endParaRPr lang="en-US" sz="1400" b="1" dirty="0">
                <a:solidFill>
                  <a:srgbClr val="000000"/>
                </a:solidFill>
              </a:endParaRPr>
            </a:p>
            <a:p>
              <a:pPr eaLnBrk="1" hangingPunct="1">
                <a:buFont typeface="Arial" charset="0"/>
                <a:buChar char="•"/>
              </a:pPr>
              <a:r>
                <a:rPr lang="en-US" sz="2000" b="1" dirty="0">
                  <a:solidFill>
                    <a:srgbClr val="000000"/>
                  </a:solidFill>
                </a:rPr>
                <a:t> Content</a:t>
              </a:r>
            </a:p>
            <a:p>
              <a:pPr eaLnBrk="1" hangingPunct="1">
                <a:buFont typeface="Arial" charset="0"/>
                <a:buChar char="•"/>
              </a:pPr>
              <a:endParaRPr lang="en-US" sz="2000" b="1" dirty="0">
                <a:solidFill>
                  <a:srgbClr val="000000"/>
                </a:solidFill>
              </a:endParaRPr>
            </a:p>
            <a:p>
              <a:pPr eaLnBrk="1" hangingPunct="1">
                <a:buFont typeface="Arial" charset="0"/>
                <a:buChar char="•"/>
              </a:pPr>
              <a:r>
                <a:rPr lang="en-US" sz="2000" b="1" dirty="0">
                  <a:solidFill>
                    <a:srgbClr val="000000"/>
                  </a:solidFill>
                </a:rPr>
                <a:t> Criterion</a:t>
              </a:r>
            </a:p>
            <a:p>
              <a:pPr eaLnBrk="1" hangingPunct="1">
                <a:buFont typeface="Arial" charset="0"/>
                <a:buChar char="•"/>
              </a:pPr>
              <a:endParaRPr lang="en-US" sz="2000" b="1" dirty="0">
                <a:solidFill>
                  <a:srgbClr val="000000"/>
                </a:solidFill>
              </a:endParaRPr>
            </a:p>
            <a:p>
              <a:pPr eaLnBrk="1" hangingPunct="1">
                <a:buFont typeface="Arial" charset="0"/>
                <a:buChar char="•"/>
              </a:pPr>
              <a:r>
                <a:rPr lang="en-US" sz="2000" b="1" dirty="0">
                  <a:solidFill>
                    <a:srgbClr val="000000"/>
                  </a:solidFill>
                </a:rPr>
                <a:t> Construct </a:t>
              </a:r>
              <a:endParaRPr lang="en-US" dirty="0"/>
            </a:p>
          </p:txBody>
        </p:sp>
      </p:grpSp>
      <p:sp>
        <p:nvSpPr>
          <p:cNvPr id="22" name="Freeform 10"/>
          <p:cNvSpPr>
            <a:spLocks/>
          </p:cNvSpPr>
          <p:nvPr/>
        </p:nvSpPr>
        <p:spPr bwMode="gray">
          <a:xfrm flipH="1">
            <a:off x="5923446" y="2972188"/>
            <a:ext cx="749754" cy="149794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1"/>
              </a:gs>
              <a:gs pos="100000">
                <a:schemeClr val="accent1">
                  <a:gamma/>
                  <a:tint val="31765"/>
                  <a:invGamma/>
                </a:schemeClr>
              </a:gs>
            </a:gsLst>
            <a:lin ang="0" scaled="1"/>
          </a:gradFill>
          <a:ln w="0">
            <a:noFill/>
            <a:prstDash val="solid"/>
            <a:round/>
            <a:headEnd/>
            <a:tailEnd/>
          </a:ln>
        </p:spPr>
        <p:txBody>
          <a:bodyPr/>
          <a:lstStyle/>
          <a:p>
            <a:pPr>
              <a:defRPr/>
            </a:pPr>
            <a:endParaRPr lang="en-US" dirty="0"/>
          </a:p>
        </p:txBody>
      </p:sp>
    </p:spTree>
    <p:extLst>
      <p:ext uri="{BB962C8B-B14F-4D97-AF65-F5344CB8AC3E}">
        <p14:creationId xmlns:p14="http://schemas.microsoft.com/office/powerpoint/2010/main" val="2994089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Validity</a:t>
            </a:r>
          </a:p>
        </p:txBody>
      </p:sp>
    </p:spTree>
    <p:custDataLst>
      <p:tags r:id="rId1"/>
    </p:custDataLst>
    <p:extLst>
      <p:ext uri="{BB962C8B-B14F-4D97-AF65-F5344CB8AC3E}">
        <p14:creationId xmlns:p14="http://schemas.microsoft.com/office/powerpoint/2010/main" val="34740746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Validity</a:t>
            </a:r>
            <a:endParaRPr lang="en-US" dirty="0"/>
          </a:p>
        </p:txBody>
      </p:sp>
      <p:sp>
        <p:nvSpPr>
          <p:cNvPr id="3" name="Content Placeholder 2"/>
          <p:cNvSpPr>
            <a:spLocks noGrp="1"/>
          </p:cNvSpPr>
          <p:nvPr>
            <p:ph idx="1"/>
          </p:nvPr>
        </p:nvSpPr>
        <p:spPr/>
        <p:txBody>
          <a:bodyPr>
            <a:normAutofit/>
          </a:bodyPr>
          <a:lstStyle/>
          <a:p>
            <a:r>
              <a:rPr lang="en-GB" sz="2400" b="1" dirty="0"/>
              <a:t>Validity</a:t>
            </a:r>
            <a:r>
              <a:rPr lang="en-GB" sz="2400" dirty="0"/>
              <a:t> is defined as the extent to which the instrument measures what it purports to measure</a:t>
            </a:r>
          </a:p>
          <a:p>
            <a:r>
              <a:rPr lang="en-GB" sz="2400" b="1" dirty="0"/>
              <a:t>Validity</a:t>
            </a:r>
            <a:r>
              <a:rPr lang="en-GB" sz="2400" dirty="0"/>
              <a:t> is the credibility and believability of our measurement</a:t>
            </a:r>
          </a:p>
          <a:p>
            <a:pPr lvl="1"/>
            <a:r>
              <a:rPr lang="en-GB" sz="2200" b="1" dirty="0"/>
              <a:t>For example, </a:t>
            </a:r>
            <a:r>
              <a:rPr lang="en-GB" sz="2200" dirty="0"/>
              <a:t>a valid pain assessment tool measures pain intensity rather than anxiety</a:t>
            </a:r>
            <a:endParaRPr lang="en-GB" sz="2400" dirty="0"/>
          </a:p>
          <a:p>
            <a:pPr marL="0" indent="0">
              <a:buNone/>
            </a:pPr>
            <a:r>
              <a:rPr lang="en-GB" sz="2400" dirty="0"/>
              <a:t>There are several measures of validity that provide evidence of the quality of a study:</a:t>
            </a:r>
          </a:p>
          <a:p>
            <a:pPr marL="514350" indent="-514350">
              <a:buFont typeface="+mj-lt"/>
              <a:buAutoNum type="arabicPeriod"/>
            </a:pPr>
            <a:r>
              <a:rPr lang="en-GB" sz="2400" b="1" dirty="0"/>
              <a:t>Content validity</a:t>
            </a:r>
          </a:p>
          <a:p>
            <a:pPr marL="514350" indent="-514350">
              <a:buFont typeface="+mj-lt"/>
              <a:buAutoNum type="arabicPeriod"/>
            </a:pPr>
            <a:r>
              <a:rPr lang="en-GB" sz="2400" b="1" dirty="0"/>
              <a:t>Criterion validity</a:t>
            </a:r>
          </a:p>
          <a:p>
            <a:pPr marL="514350" indent="-514350">
              <a:buFont typeface="+mj-lt"/>
              <a:buAutoNum type="arabicPeriod"/>
            </a:pPr>
            <a:r>
              <a:rPr lang="en-GB" sz="2400" b="1" dirty="0"/>
              <a:t>Construct validity</a:t>
            </a:r>
          </a:p>
          <a:p>
            <a:endParaRPr lang="en-GB" sz="2400" dirty="0"/>
          </a:p>
          <a:p>
            <a:endParaRPr lang="en-GB" sz="2400" dirty="0"/>
          </a:p>
          <a:p>
            <a:endParaRPr lang="en-GB" sz="2400" dirty="0"/>
          </a:p>
          <a:p>
            <a:endParaRPr lang="en-US" sz="2400" dirty="0"/>
          </a:p>
        </p:txBody>
      </p:sp>
    </p:spTree>
    <p:extLst>
      <p:ext uri="{BB962C8B-B14F-4D97-AF65-F5344CB8AC3E}">
        <p14:creationId xmlns:p14="http://schemas.microsoft.com/office/powerpoint/2010/main" val="16302244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Content validity</a:t>
            </a:r>
            <a:endParaRPr lang="en-US" dirty="0"/>
          </a:p>
        </p:txBody>
      </p:sp>
      <p:sp>
        <p:nvSpPr>
          <p:cNvPr id="3" name="Content Placeholder 2"/>
          <p:cNvSpPr>
            <a:spLocks noGrp="1"/>
          </p:cNvSpPr>
          <p:nvPr>
            <p:ph idx="1"/>
          </p:nvPr>
        </p:nvSpPr>
        <p:spPr/>
        <p:txBody>
          <a:bodyPr>
            <a:normAutofit/>
          </a:bodyPr>
          <a:lstStyle/>
          <a:p>
            <a:r>
              <a:rPr lang="en-GB" sz="2400" b="1" dirty="0"/>
              <a:t>Content validity </a:t>
            </a:r>
            <a:r>
              <a:rPr lang="en-GB" sz="2400" dirty="0"/>
              <a:t>is concerned with how well the content of the tool covers the subject area.</a:t>
            </a:r>
          </a:p>
          <a:p>
            <a:pPr lvl="1"/>
            <a:r>
              <a:rPr lang="en-GB" sz="2000" b="1" dirty="0"/>
              <a:t>For example, </a:t>
            </a:r>
            <a:r>
              <a:rPr lang="en-GB" sz="2000" dirty="0"/>
              <a:t>a depression scale may lack content validity if it only assesses the affective dimension of depression but fails to take into account the behavioural dimension</a:t>
            </a:r>
            <a:r>
              <a:rPr lang="en-GB" sz="2400" dirty="0"/>
              <a:t>.</a:t>
            </a:r>
          </a:p>
          <a:p>
            <a:pPr marL="0" indent="0">
              <a:buNone/>
            </a:pPr>
            <a:endParaRPr lang="en-GB" sz="2400" b="1" dirty="0"/>
          </a:p>
          <a:p>
            <a:pPr marL="0" indent="0">
              <a:buNone/>
            </a:pPr>
            <a:r>
              <a:rPr lang="en-GB" sz="2400" b="1" dirty="0"/>
              <a:t>Each item is examined for its relevance, often by:</a:t>
            </a:r>
          </a:p>
          <a:p>
            <a:pPr lvl="1"/>
            <a:r>
              <a:rPr lang="en-GB" sz="2200" dirty="0"/>
              <a:t>Exploring the literature </a:t>
            </a:r>
          </a:p>
          <a:p>
            <a:pPr lvl="1"/>
            <a:r>
              <a:rPr lang="en-GB" sz="2200" dirty="0"/>
              <a:t>Exploring previous studies </a:t>
            </a:r>
          </a:p>
          <a:p>
            <a:pPr lvl="1"/>
            <a:r>
              <a:rPr lang="en-GB" sz="2200" dirty="0"/>
              <a:t>Asks few people (Informally; Face validity)</a:t>
            </a:r>
          </a:p>
          <a:p>
            <a:pPr lvl="1"/>
            <a:r>
              <a:rPr lang="en-GB" sz="2200" dirty="0"/>
              <a:t>Ask experts in the field to rate item relevance (Content validity index “CVI”)</a:t>
            </a:r>
          </a:p>
        </p:txBody>
      </p:sp>
      <p:sp>
        <p:nvSpPr>
          <p:cNvPr id="4" name="Rounded Rectangle 3"/>
          <p:cNvSpPr/>
          <p:nvPr/>
        </p:nvSpPr>
        <p:spPr>
          <a:xfrm>
            <a:off x="9394723" y="527255"/>
            <a:ext cx="2044802" cy="10028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Ask experts</a:t>
            </a:r>
          </a:p>
        </p:txBody>
      </p:sp>
    </p:spTree>
    <p:extLst>
      <p:ext uri="{BB962C8B-B14F-4D97-AF65-F5344CB8AC3E}">
        <p14:creationId xmlns:p14="http://schemas.microsoft.com/office/powerpoint/2010/main" val="8439547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Criterion validity</a:t>
            </a:r>
            <a:endParaRPr lang="en-US" dirty="0"/>
          </a:p>
        </p:txBody>
      </p:sp>
      <p:sp>
        <p:nvSpPr>
          <p:cNvPr id="3" name="Content Placeholder 2"/>
          <p:cNvSpPr>
            <a:spLocks noGrp="1"/>
          </p:cNvSpPr>
          <p:nvPr>
            <p:ph idx="1"/>
          </p:nvPr>
        </p:nvSpPr>
        <p:spPr>
          <a:xfrm>
            <a:off x="752475" y="1714500"/>
            <a:ext cx="10687050" cy="4586288"/>
          </a:xfrm>
        </p:spPr>
        <p:txBody>
          <a:bodyPr>
            <a:normAutofit/>
          </a:bodyPr>
          <a:lstStyle/>
          <a:p>
            <a:r>
              <a:rPr lang="en-GB" sz="2400" b="1" dirty="0"/>
              <a:t>Criterion validity </a:t>
            </a:r>
            <a:r>
              <a:rPr lang="en-GB" sz="2400" dirty="0"/>
              <a:t>relates to how well the tool compares with previous tools</a:t>
            </a:r>
          </a:p>
          <a:p>
            <a:pPr lvl="1"/>
            <a:r>
              <a:rPr lang="en-GB" sz="2400" dirty="0"/>
              <a:t> </a:t>
            </a:r>
            <a:r>
              <a:rPr lang="en-GB" sz="2400" b="1" dirty="0"/>
              <a:t>For example: </a:t>
            </a:r>
            <a:r>
              <a:rPr lang="en-GB" sz="2400" dirty="0"/>
              <a:t>how does the Waterlow pressure sore risk assessment tool compare with the Norton score?</a:t>
            </a:r>
          </a:p>
          <a:p>
            <a:endParaRPr lang="en-GB" sz="2400" dirty="0"/>
          </a:p>
          <a:p>
            <a:pPr marL="0" indent="0">
              <a:buNone/>
            </a:pPr>
            <a:r>
              <a:rPr lang="en-GB" sz="2400" b="1" dirty="0"/>
              <a:t>Criterion validity can be measure by:</a:t>
            </a:r>
          </a:p>
          <a:p>
            <a:r>
              <a:rPr lang="en-GB" sz="2400" dirty="0"/>
              <a:t>Develop a tool</a:t>
            </a:r>
          </a:p>
          <a:p>
            <a:r>
              <a:rPr lang="en-GB" sz="2400" dirty="0"/>
              <a:t>Test the tool on the participants </a:t>
            </a:r>
          </a:p>
          <a:p>
            <a:r>
              <a:rPr lang="en-GB" sz="2400" dirty="0"/>
              <a:t>Compare results with already existing and well-accepted tool</a:t>
            </a:r>
          </a:p>
          <a:p>
            <a:r>
              <a:rPr lang="en-GB" sz="2400" dirty="0"/>
              <a:t>Look for correlation</a:t>
            </a:r>
          </a:p>
        </p:txBody>
      </p:sp>
      <p:sp>
        <p:nvSpPr>
          <p:cNvPr id="4" name="Rounded Rectangle 3"/>
          <p:cNvSpPr/>
          <p:nvPr/>
        </p:nvSpPr>
        <p:spPr>
          <a:xfrm>
            <a:off x="8672051" y="567813"/>
            <a:ext cx="2767474" cy="921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Compare with other tools</a:t>
            </a:r>
          </a:p>
        </p:txBody>
      </p:sp>
    </p:spTree>
    <p:extLst>
      <p:ext uri="{BB962C8B-B14F-4D97-AF65-F5344CB8AC3E}">
        <p14:creationId xmlns:p14="http://schemas.microsoft.com/office/powerpoint/2010/main" val="38934125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Construct validity</a:t>
            </a:r>
            <a:endParaRPr lang="en-US" dirty="0"/>
          </a:p>
        </p:txBody>
      </p:sp>
      <p:sp>
        <p:nvSpPr>
          <p:cNvPr id="3" name="Content Placeholder 2"/>
          <p:cNvSpPr>
            <a:spLocks noGrp="1"/>
          </p:cNvSpPr>
          <p:nvPr>
            <p:ph idx="1"/>
          </p:nvPr>
        </p:nvSpPr>
        <p:spPr>
          <a:xfrm>
            <a:off x="752475" y="1714499"/>
            <a:ext cx="10687050" cy="4804287"/>
          </a:xfrm>
        </p:spPr>
        <p:txBody>
          <a:bodyPr>
            <a:normAutofit lnSpcReduction="10000"/>
          </a:bodyPr>
          <a:lstStyle/>
          <a:p>
            <a:pPr marL="0" indent="0">
              <a:buNone/>
            </a:pPr>
            <a:r>
              <a:rPr lang="en-IE" sz="2400" b="1" dirty="0"/>
              <a:t>Construct validity </a:t>
            </a:r>
            <a:r>
              <a:rPr lang="en-IE" sz="2400" dirty="0"/>
              <a:t>is the degree to which an instrument measures the theoretical construct that it is intended to measure.  </a:t>
            </a:r>
            <a:endParaRPr lang="en-GB" sz="1200" dirty="0"/>
          </a:p>
          <a:p>
            <a:pPr marL="0" indent="0">
              <a:buNone/>
            </a:pPr>
            <a:r>
              <a:rPr lang="en-GB" sz="2400" dirty="0"/>
              <a:t>Some constructs are not easily observable e.g. anxiety, therefore, we translate the concept into a functioning and operating reality e.g. sweaty palms, tachycardia, difficulty concentrating . We then need to concern ourselves about </a:t>
            </a:r>
            <a:r>
              <a:rPr lang="en-GB" sz="2400" b="1" dirty="0"/>
              <a:t>how well we operationalized the construct</a:t>
            </a:r>
            <a:endParaRPr lang="en-GB" sz="2400" dirty="0"/>
          </a:p>
          <a:p>
            <a:pPr marL="45720" indent="0">
              <a:buNone/>
            </a:pPr>
            <a:r>
              <a:rPr lang="en-GB" sz="2400" b="1" dirty="0"/>
              <a:t>For example </a:t>
            </a:r>
          </a:p>
          <a:p>
            <a:r>
              <a:rPr lang="en-GB" sz="2400" dirty="0"/>
              <a:t>We developed a </a:t>
            </a:r>
            <a:r>
              <a:rPr lang="en-GB" sz="2400" b="1" dirty="0"/>
              <a:t>new tool to measure intelligence</a:t>
            </a:r>
            <a:r>
              <a:rPr lang="en-GB" sz="2400" dirty="0"/>
              <a:t>. To test its construct validity, we used it to measure the intelligence among </a:t>
            </a:r>
            <a:r>
              <a:rPr lang="en-GB" sz="2400" b="1" dirty="0"/>
              <a:t>PhD researchers </a:t>
            </a:r>
            <a:r>
              <a:rPr lang="en-GB" sz="2400" dirty="0"/>
              <a:t>and among </a:t>
            </a:r>
            <a:r>
              <a:rPr lang="en-GB" sz="2400" b="1" dirty="0"/>
              <a:t>students</a:t>
            </a:r>
            <a:r>
              <a:rPr lang="en-GB" sz="2400" dirty="0"/>
              <a:t> who failed to gain entry to college. We found that there was </a:t>
            </a:r>
            <a:r>
              <a:rPr lang="en-GB" sz="2400" b="1" dirty="0"/>
              <a:t>no differences in intelligence </a:t>
            </a:r>
            <a:r>
              <a:rPr lang="en-GB" sz="2400" dirty="0"/>
              <a:t>between the two group. We concluded that this tool has a </a:t>
            </a:r>
            <a:r>
              <a:rPr lang="en-GB" sz="2400" b="1" dirty="0"/>
              <a:t>poor construct validity </a:t>
            </a:r>
            <a:r>
              <a:rPr lang="en-GB" sz="2400" dirty="0"/>
              <a:t>because it did not </a:t>
            </a:r>
            <a:r>
              <a:rPr lang="en-GB" sz="2400" b="1" dirty="0"/>
              <a:t>measure </a:t>
            </a:r>
            <a:r>
              <a:rPr lang="en-IE" sz="2400" b="1" dirty="0"/>
              <a:t>the theoretical construct </a:t>
            </a:r>
            <a:r>
              <a:rPr lang="en-IE" sz="2400" dirty="0"/>
              <a:t>that it is intended to measure. </a:t>
            </a:r>
            <a:endParaRPr lang="en-GB" sz="2400" dirty="0"/>
          </a:p>
          <a:p>
            <a:endParaRPr lang="en-US" sz="2400" dirty="0"/>
          </a:p>
        </p:txBody>
      </p:sp>
      <p:sp>
        <p:nvSpPr>
          <p:cNvPr id="4" name="Rounded Rectangle 3"/>
          <p:cNvSpPr/>
          <p:nvPr/>
        </p:nvSpPr>
        <p:spPr>
          <a:xfrm>
            <a:off x="8908027" y="527255"/>
            <a:ext cx="2531498" cy="10028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Experiment </a:t>
            </a:r>
          </a:p>
        </p:txBody>
      </p:sp>
    </p:spTree>
    <p:extLst>
      <p:ext uri="{BB962C8B-B14F-4D97-AF65-F5344CB8AC3E}">
        <p14:creationId xmlns:p14="http://schemas.microsoft.com/office/powerpoint/2010/main" val="1164474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Reliability</a:t>
            </a:r>
          </a:p>
        </p:txBody>
      </p:sp>
    </p:spTree>
    <p:custDataLst>
      <p:tags r:id="rId1"/>
    </p:custDataLst>
    <p:extLst>
      <p:ext uri="{BB962C8B-B14F-4D97-AF65-F5344CB8AC3E}">
        <p14:creationId xmlns:p14="http://schemas.microsoft.com/office/powerpoint/2010/main" val="35691775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Reliability</a:t>
            </a:r>
            <a:endParaRPr lang="en-US" dirty="0"/>
          </a:p>
        </p:txBody>
      </p:sp>
      <p:sp>
        <p:nvSpPr>
          <p:cNvPr id="3" name="Content Placeholder 2"/>
          <p:cNvSpPr>
            <a:spLocks noGrp="1"/>
          </p:cNvSpPr>
          <p:nvPr>
            <p:ph idx="1"/>
          </p:nvPr>
        </p:nvSpPr>
        <p:spPr/>
        <p:txBody>
          <a:bodyPr>
            <a:normAutofit/>
          </a:bodyPr>
          <a:lstStyle/>
          <a:p>
            <a:pPr marL="0" indent="0">
              <a:buNone/>
            </a:pPr>
            <a:r>
              <a:rPr lang="en-IE" sz="2800" b="1" dirty="0"/>
              <a:t>Reliability</a:t>
            </a:r>
            <a:r>
              <a:rPr lang="en-IE" sz="2800" dirty="0"/>
              <a:t> is defined as the extent to which a questionnaire produces the same results on </a:t>
            </a:r>
            <a:r>
              <a:rPr lang="en-IE" sz="2800" u="sng" dirty="0"/>
              <a:t>repeated </a:t>
            </a:r>
            <a:r>
              <a:rPr lang="en-IE" sz="2800" dirty="0"/>
              <a:t>trials </a:t>
            </a:r>
          </a:p>
          <a:p>
            <a:pPr marL="0" indent="0">
              <a:buNone/>
            </a:pPr>
            <a:endParaRPr lang="en-GB" sz="2800" dirty="0"/>
          </a:p>
          <a:p>
            <a:pPr marL="0" indent="0">
              <a:buNone/>
            </a:pPr>
            <a:r>
              <a:rPr lang="en-GB" sz="2800" dirty="0"/>
              <a:t>When selecting a tool for a research the following needs to be considered:</a:t>
            </a:r>
            <a:endParaRPr lang="en-GB" sz="2800" b="1" dirty="0"/>
          </a:p>
          <a:p>
            <a:pPr marL="742950" indent="-742950">
              <a:buFont typeface="+mj-lt"/>
              <a:buAutoNum type="arabicPeriod"/>
            </a:pPr>
            <a:r>
              <a:rPr lang="en-GB" sz="2800" b="1" dirty="0"/>
              <a:t>  Stability</a:t>
            </a:r>
            <a:endParaRPr lang="en-GB" sz="2800" dirty="0"/>
          </a:p>
          <a:p>
            <a:pPr marL="742950" indent="-742950">
              <a:buFont typeface="+mj-lt"/>
              <a:buAutoNum type="arabicPeriod"/>
            </a:pPr>
            <a:r>
              <a:rPr lang="en-GB" sz="2800" b="1" dirty="0"/>
              <a:t>  Equivalence</a:t>
            </a:r>
          </a:p>
          <a:p>
            <a:pPr marL="742950" indent="-742950">
              <a:buFont typeface="+mj-lt"/>
              <a:buAutoNum type="arabicPeriod"/>
            </a:pPr>
            <a:r>
              <a:rPr lang="en-GB" sz="2800" b="1" dirty="0"/>
              <a:t>  Internal consistency</a:t>
            </a:r>
            <a:endParaRPr lang="en-GB" sz="2800" dirty="0"/>
          </a:p>
          <a:p>
            <a:pPr marL="0" indent="0">
              <a:buNone/>
            </a:pPr>
            <a:endParaRPr lang="en-GB" sz="2800" dirty="0"/>
          </a:p>
        </p:txBody>
      </p:sp>
    </p:spTree>
    <p:extLst>
      <p:ext uri="{BB962C8B-B14F-4D97-AF65-F5344CB8AC3E}">
        <p14:creationId xmlns:p14="http://schemas.microsoft.com/office/powerpoint/2010/main" val="346528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1. Preparation steps to design your questionnaire</a:t>
            </a:r>
          </a:p>
        </p:txBody>
      </p:sp>
    </p:spTree>
    <p:custDataLst>
      <p:tags r:id="rId1"/>
    </p:custDataLst>
    <p:extLst>
      <p:ext uri="{BB962C8B-B14F-4D97-AF65-F5344CB8AC3E}">
        <p14:creationId xmlns:p14="http://schemas.microsoft.com/office/powerpoint/2010/main" val="21346724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475" y="430605"/>
            <a:ext cx="10687050" cy="1143000"/>
          </a:xfrm>
        </p:spPr>
        <p:txBody>
          <a:bodyPr/>
          <a:lstStyle/>
          <a:p>
            <a:r>
              <a:rPr lang="en-GB" dirty="0"/>
              <a:t>1. Stability</a:t>
            </a:r>
            <a:endParaRPr lang="en-US" dirty="0"/>
          </a:p>
        </p:txBody>
      </p:sp>
      <p:sp>
        <p:nvSpPr>
          <p:cNvPr id="3" name="Content Placeholder 2"/>
          <p:cNvSpPr>
            <a:spLocks noGrp="1"/>
          </p:cNvSpPr>
          <p:nvPr>
            <p:ph idx="1"/>
          </p:nvPr>
        </p:nvSpPr>
        <p:spPr>
          <a:xfrm>
            <a:off x="752475" y="1714499"/>
            <a:ext cx="10687050" cy="5040262"/>
          </a:xfrm>
        </p:spPr>
        <p:txBody>
          <a:bodyPr>
            <a:normAutofit lnSpcReduction="10000"/>
          </a:bodyPr>
          <a:lstStyle/>
          <a:p>
            <a:r>
              <a:rPr lang="en-GB" sz="2800" b="1" dirty="0"/>
              <a:t>Stability means that the same results will be achieved with repeated testing using the tool</a:t>
            </a:r>
          </a:p>
          <a:p>
            <a:r>
              <a:rPr lang="en-GB" sz="2800" dirty="0"/>
              <a:t>It estimates the stability of measures administered </a:t>
            </a:r>
            <a:r>
              <a:rPr lang="en-GB" sz="2800" b="1" dirty="0"/>
              <a:t>at different times </a:t>
            </a:r>
            <a:r>
              <a:rPr lang="en-GB" sz="2800" dirty="0"/>
              <a:t>to the </a:t>
            </a:r>
            <a:r>
              <a:rPr lang="en-GB" sz="2800" b="1" dirty="0"/>
              <a:t>same individuals </a:t>
            </a:r>
          </a:p>
          <a:p>
            <a:r>
              <a:rPr lang="en-GB" sz="2800" dirty="0"/>
              <a:t>Stability is ascertained through </a:t>
            </a:r>
            <a:r>
              <a:rPr lang="en-IE" sz="2800" b="1" dirty="0">
                <a:solidFill>
                  <a:srgbClr val="FF0000"/>
                </a:solidFill>
              </a:rPr>
              <a:t>Test-retest Reliability</a:t>
            </a:r>
            <a:endParaRPr lang="en-GB" sz="2800" dirty="0"/>
          </a:p>
          <a:p>
            <a:r>
              <a:rPr lang="en-GB" sz="2800" dirty="0"/>
              <a:t>The tool is administered to the same subjects with a time gap in between </a:t>
            </a:r>
          </a:p>
          <a:p>
            <a:r>
              <a:rPr lang="en-GB" sz="2800" dirty="0"/>
              <a:t>It is estimated by determining the correlation between the score of the test and score of the retest </a:t>
            </a:r>
          </a:p>
          <a:p>
            <a:pPr lvl="1"/>
            <a:r>
              <a:rPr lang="en-GB" sz="2400" dirty="0"/>
              <a:t>Timing of the second administration is critical – not too long or too short e.g. memory, change in health status  </a:t>
            </a:r>
          </a:p>
        </p:txBody>
      </p:sp>
      <p:pic>
        <p:nvPicPr>
          <p:cNvPr id="4" name="Picture 2" descr="testret.gif (3593 by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2183" y="127460"/>
            <a:ext cx="4135255" cy="1446145"/>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5329241" y="100007"/>
            <a:ext cx="2089332" cy="1502599"/>
            <a:chOff x="3275856" y="227677"/>
            <a:chExt cx="2335111" cy="1789910"/>
          </a:xfrm>
        </p:grpSpPr>
        <p:grpSp>
          <p:nvGrpSpPr>
            <p:cNvPr id="6" name="Group 5"/>
            <p:cNvGrpSpPr/>
            <p:nvPr/>
          </p:nvGrpSpPr>
          <p:grpSpPr>
            <a:xfrm>
              <a:off x="3275856" y="227677"/>
              <a:ext cx="2335111" cy="1789910"/>
              <a:chOff x="-3720682" y="3203684"/>
              <a:chExt cx="2929862" cy="2461395"/>
            </a:xfrm>
          </p:grpSpPr>
          <p:cxnSp>
            <p:nvCxnSpPr>
              <p:cNvPr id="33" name="Straight Connector 32"/>
              <p:cNvCxnSpPr/>
              <p:nvPr/>
            </p:nvCxnSpPr>
            <p:spPr>
              <a:xfrm>
                <a:off x="-2988840" y="3203684"/>
                <a:ext cx="0" cy="1953508"/>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flipH="1">
                <a:off x="-2988840" y="5157192"/>
                <a:ext cx="1935832" cy="0"/>
              </a:xfrm>
              <a:prstGeom prst="line">
                <a:avLst/>
              </a:prstGeom>
            </p:spPr>
            <p:style>
              <a:lnRef idx="3">
                <a:schemeClr val="dk1"/>
              </a:lnRef>
              <a:fillRef idx="0">
                <a:schemeClr val="dk1"/>
              </a:fillRef>
              <a:effectRef idx="2">
                <a:schemeClr val="dk1"/>
              </a:effectRef>
              <a:fontRef idx="minor">
                <a:schemeClr val="tx1"/>
              </a:fontRef>
            </p:style>
          </p:cxnSp>
          <p:sp>
            <p:nvSpPr>
              <p:cNvPr id="35" name="Rectangle 34"/>
              <p:cNvSpPr/>
              <p:nvPr/>
            </p:nvSpPr>
            <p:spPr>
              <a:xfrm>
                <a:off x="-2556792" y="5157192"/>
                <a:ext cx="986979" cy="507887"/>
              </a:xfrm>
              <a:prstGeom prst="rect">
                <a:avLst/>
              </a:prstGeom>
            </p:spPr>
            <p:txBody>
              <a:bodyPr wrap="none">
                <a:spAutoFit/>
              </a:bodyPr>
              <a:lstStyle/>
              <a:p>
                <a:r>
                  <a:rPr lang="en-GB" b="1" dirty="0"/>
                  <a:t>Retest</a:t>
                </a:r>
              </a:p>
            </p:txBody>
          </p:sp>
          <p:sp>
            <p:nvSpPr>
              <p:cNvPr id="36" name="Rectangle 35"/>
              <p:cNvSpPr/>
              <p:nvPr/>
            </p:nvSpPr>
            <p:spPr>
              <a:xfrm>
                <a:off x="-3720682" y="3820398"/>
                <a:ext cx="706284" cy="507887"/>
              </a:xfrm>
              <a:prstGeom prst="rect">
                <a:avLst/>
              </a:prstGeom>
            </p:spPr>
            <p:txBody>
              <a:bodyPr wrap="none">
                <a:spAutoFit/>
              </a:bodyPr>
              <a:lstStyle/>
              <a:p>
                <a:r>
                  <a:rPr lang="en-GB" b="1" dirty="0"/>
                  <a:t>Test</a:t>
                </a:r>
              </a:p>
            </p:txBody>
          </p:sp>
          <p:cxnSp>
            <p:nvCxnSpPr>
              <p:cNvPr id="37" name="Straight Arrow Connector 36"/>
              <p:cNvCxnSpPr/>
              <p:nvPr/>
            </p:nvCxnSpPr>
            <p:spPr>
              <a:xfrm flipV="1">
                <a:off x="-2772816" y="3573016"/>
                <a:ext cx="1368152" cy="13681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8" name="Rectangle 37"/>
              <p:cNvSpPr/>
              <p:nvPr/>
            </p:nvSpPr>
            <p:spPr>
              <a:xfrm>
                <a:off x="-1404664" y="3203684"/>
                <a:ext cx="613844" cy="507887"/>
              </a:xfrm>
              <a:prstGeom prst="rect">
                <a:avLst/>
              </a:prstGeom>
            </p:spPr>
            <p:txBody>
              <a:bodyPr wrap="none">
                <a:spAutoFit/>
              </a:bodyPr>
              <a:lstStyle/>
              <a:p>
                <a:r>
                  <a:rPr lang="en-GB" b="1" dirty="0"/>
                  <a:t>r=?</a:t>
                </a:r>
              </a:p>
            </p:txBody>
          </p:sp>
        </p:grpSp>
        <p:grpSp>
          <p:nvGrpSpPr>
            <p:cNvPr id="7" name="Group 6"/>
            <p:cNvGrpSpPr/>
            <p:nvPr/>
          </p:nvGrpSpPr>
          <p:grpSpPr>
            <a:xfrm>
              <a:off x="3787129" y="404664"/>
              <a:ext cx="144016" cy="609600"/>
              <a:chOff x="-3132856" y="496253"/>
              <a:chExt cx="144016" cy="609600"/>
            </a:xfrm>
          </p:grpSpPr>
          <p:cxnSp>
            <p:nvCxnSpPr>
              <p:cNvPr id="28" name="Straight Connector 27"/>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78459" y="993708"/>
              <a:ext cx="144016" cy="609600"/>
              <a:chOff x="-3132856" y="496253"/>
              <a:chExt cx="144016" cy="609600"/>
            </a:xfrm>
          </p:grpSpPr>
          <p:cxnSp>
            <p:nvCxnSpPr>
              <p:cNvPr id="23" name="Straight Connector 22"/>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031309" y="1563671"/>
              <a:ext cx="762000" cy="169168"/>
              <a:chOff x="-3060848" y="1324000"/>
              <a:chExt cx="762000" cy="321568"/>
            </a:xfrm>
          </p:grpSpPr>
          <p:cxnSp>
            <p:nvCxnSpPr>
              <p:cNvPr id="17" name="Straight Connector 16"/>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644008" y="1556792"/>
              <a:ext cx="762000" cy="169168"/>
              <a:chOff x="-3060848" y="1324000"/>
              <a:chExt cx="762000" cy="321568"/>
            </a:xfrm>
          </p:grpSpPr>
          <p:cxnSp>
            <p:nvCxnSpPr>
              <p:cNvPr id="11" name="Straight Connector 10"/>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326560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Equivalence</a:t>
            </a:r>
            <a:endParaRPr lang="en-US" dirty="0"/>
          </a:p>
        </p:txBody>
      </p:sp>
      <p:sp>
        <p:nvSpPr>
          <p:cNvPr id="3" name="Content Placeholder 2"/>
          <p:cNvSpPr>
            <a:spLocks noGrp="1"/>
          </p:cNvSpPr>
          <p:nvPr>
            <p:ph idx="1"/>
          </p:nvPr>
        </p:nvSpPr>
        <p:spPr>
          <a:xfrm>
            <a:off x="752475" y="2103987"/>
            <a:ext cx="10687050" cy="4325387"/>
          </a:xfrm>
        </p:spPr>
        <p:txBody>
          <a:bodyPr>
            <a:noAutofit/>
          </a:bodyPr>
          <a:lstStyle/>
          <a:p>
            <a:r>
              <a:rPr lang="en-GB" sz="2800" b="1" dirty="0"/>
              <a:t>Equivalence means that the same results will be achieved by two or more researchers using the same tool </a:t>
            </a:r>
          </a:p>
          <a:p>
            <a:r>
              <a:rPr lang="en-GB" sz="2800" dirty="0"/>
              <a:t>It estimates the agreement of scores administered by different researchers using the same tool </a:t>
            </a:r>
          </a:p>
          <a:p>
            <a:r>
              <a:rPr lang="en-GB" sz="2800" dirty="0"/>
              <a:t>The equivalence of the tool is measured by </a:t>
            </a:r>
            <a:r>
              <a:rPr lang="en-GB" sz="2800" dirty="0">
                <a:solidFill>
                  <a:srgbClr val="FF0000"/>
                </a:solidFill>
              </a:rPr>
              <a:t>inter-rater reliability</a:t>
            </a:r>
            <a:endParaRPr lang="en-GB" sz="2800" dirty="0"/>
          </a:p>
          <a:p>
            <a:r>
              <a:rPr lang="en-GB" sz="2800" dirty="0"/>
              <a:t>Two researchers score an event independently using agreed scoring criteria, correlation coefficients between the scores are calculated</a:t>
            </a:r>
          </a:p>
          <a:p>
            <a:endParaRPr lang="en-GB" sz="2800" dirty="0"/>
          </a:p>
          <a:p>
            <a:endParaRPr lang="en-US" sz="2800" dirty="0"/>
          </a:p>
        </p:txBody>
      </p:sp>
      <p:pic>
        <p:nvPicPr>
          <p:cNvPr id="4" name="Picture 2" descr="http://www.socialresearchmethods.net/kb/Assets/images/intrate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4121" y="118484"/>
            <a:ext cx="2400528" cy="177853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6572250" y="0"/>
            <a:ext cx="1873130" cy="1639468"/>
            <a:chOff x="3338573" y="227677"/>
            <a:chExt cx="2272394" cy="1789910"/>
          </a:xfrm>
        </p:grpSpPr>
        <p:grpSp>
          <p:nvGrpSpPr>
            <p:cNvPr id="6" name="Group 5"/>
            <p:cNvGrpSpPr/>
            <p:nvPr/>
          </p:nvGrpSpPr>
          <p:grpSpPr>
            <a:xfrm>
              <a:off x="3338573" y="227677"/>
              <a:ext cx="2272394" cy="1789910"/>
              <a:chOff x="-3641989" y="3203684"/>
              <a:chExt cx="2851169" cy="2461395"/>
            </a:xfrm>
          </p:grpSpPr>
          <p:cxnSp>
            <p:nvCxnSpPr>
              <p:cNvPr id="33" name="Straight Connector 32"/>
              <p:cNvCxnSpPr/>
              <p:nvPr/>
            </p:nvCxnSpPr>
            <p:spPr>
              <a:xfrm>
                <a:off x="-2988840" y="3203684"/>
                <a:ext cx="0" cy="1953508"/>
              </a:xfrm>
              <a:prstGeom prst="line">
                <a:avLst/>
              </a:prstGeom>
            </p:spPr>
            <p:style>
              <a:lnRef idx="3">
                <a:schemeClr val="dk1"/>
              </a:lnRef>
              <a:fillRef idx="0">
                <a:schemeClr val="dk1"/>
              </a:fillRef>
              <a:effectRef idx="2">
                <a:schemeClr val="dk1"/>
              </a:effectRef>
              <a:fontRef idx="minor">
                <a:schemeClr val="tx1"/>
              </a:fontRef>
            </p:style>
          </p:cxnSp>
          <p:cxnSp>
            <p:nvCxnSpPr>
              <p:cNvPr id="34" name="Straight Connector 33"/>
              <p:cNvCxnSpPr/>
              <p:nvPr/>
            </p:nvCxnSpPr>
            <p:spPr>
              <a:xfrm flipH="1">
                <a:off x="-2988840" y="5157192"/>
                <a:ext cx="1935832" cy="0"/>
              </a:xfrm>
              <a:prstGeom prst="line">
                <a:avLst/>
              </a:prstGeom>
            </p:spPr>
            <p:style>
              <a:lnRef idx="3">
                <a:schemeClr val="dk1"/>
              </a:lnRef>
              <a:fillRef idx="0">
                <a:schemeClr val="dk1"/>
              </a:fillRef>
              <a:effectRef idx="2">
                <a:schemeClr val="dk1"/>
              </a:effectRef>
              <a:fontRef idx="minor">
                <a:schemeClr val="tx1"/>
              </a:fontRef>
            </p:style>
          </p:cxnSp>
          <p:sp>
            <p:nvSpPr>
              <p:cNvPr id="35" name="Rectangle 34"/>
              <p:cNvSpPr/>
              <p:nvPr/>
            </p:nvSpPr>
            <p:spPr>
              <a:xfrm>
                <a:off x="-2556792" y="5157192"/>
                <a:ext cx="1539518" cy="507887"/>
              </a:xfrm>
              <a:prstGeom prst="rect">
                <a:avLst/>
              </a:prstGeom>
            </p:spPr>
            <p:txBody>
              <a:bodyPr wrap="none">
                <a:spAutoFit/>
              </a:bodyPr>
              <a:lstStyle/>
              <a:p>
                <a:r>
                  <a:rPr lang="en-GB" b="1" dirty="0"/>
                  <a:t>Observer 2</a:t>
                </a:r>
              </a:p>
            </p:txBody>
          </p:sp>
          <p:sp>
            <p:nvSpPr>
              <p:cNvPr id="36" name="Rectangle 35"/>
              <p:cNvSpPr/>
              <p:nvPr/>
            </p:nvSpPr>
            <p:spPr>
              <a:xfrm rot="16200000">
                <a:off x="-4253947" y="4055081"/>
                <a:ext cx="1687315" cy="463400"/>
              </a:xfrm>
              <a:prstGeom prst="rect">
                <a:avLst/>
              </a:prstGeom>
            </p:spPr>
            <p:txBody>
              <a:bodyPr wrap="none">
                <a:spAutoFit/>
              </a:bodyPr>
              <a:lstStyle/>
              <a:p>
                <a:r>
                  <a:rPr lang="en-GB" b="1" dirty="0"/>
                  <a:t>Observer 1</a:t>
                </a:r>
              </a:p>
            </p:txBody>
          </p:sp>
          <p:cxnSp>
            <p:nvCxnSpPr>
              <p:cNvPr id="37" name="Straight Arrow Connector 36"/>
              <p:cNvCxnSpPr/>
              <p:nvPr/>
            </p:nvCxnSpPr>
            <p:spPr>
              <a:xfrm flipV="1">
                <a:off x="-2772816" y="3573016"/>
                <a:ext cx="1368152" cy="13681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8" name="Rectangle 37"/>
              <p:cNvSpPr/>
              <p:nvPr/>
            </p:nvSpPr>
            <p:spPr>
              <a:xfrm>
                <a:off x="-1404664" y="3203684"/>
                <a:ext cx="613844" cy="507887"/>
              </a:xfrm>
              <a:prstGeom prst="rect">
                <a:avLst/>
              </a:prstGeom>
            </p:spPr>
            <p:txBody>
              <a:bodyPr wrap="none">
                <a:spAutoFit/>
              </a:bodyPr>
              <a:lstStyle/>
              <a:p>
                <a:r>
                  <a:rPr lang="en-GB" b="1" dirty="0"/>
                  <a:t>r=?</a:t>
                </a:r>
              </a:p>
            </p:txBody>
          </p:sp>
        </p:grpSp>
        <p:grpSp>
          <p:nvGrpSpPr>
            <p:cNvPr id="7" name="Group 6"/>
            <p:cNvGrpSpPr/>
            <p:nvPr/>
          </p:nvGrpSpPr>
          <p:grpSpPr>
            <a:xfrm>
              <a:off x="3787129" y="404664"/>
              <a:ext cx="144016" cy="609600"/>
              <a:chOff x="-3132856" y="496253"/>
              <a:chExt cx="144016" cy="609600"/>
            </a:xfrm>
          </p:grpSpPr>
          <p:cxnSp>
            <p:nvCxnSpPr>
              <p:cNvPr id="28" name="Straight Connector 27"/>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78459" y="993708"/>
              <a:ext cx="144016" cy="609600"/>
              <a:chOff x="-3132856" y="496253"/>
              <a:chExt cx="144016" cy="609600"/>
            </a:xfrm>
          </p:grpSpPr>
          <p:cxnSp>
            <p:nvCxnSpPr>
              <p:cNvPr id="23" name="Straight Connector 22"/>
              <p:cNvCxnSpPr/>
              <p:nvPr/>
            </p:nvCxnSpPr>
            <p:spPr>
              <a:xfrm>
                <a:off x="-3132856" y="4962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132856" y="6486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132856" y="8010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132856" y="9534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132856" y="1105853"/>
                <a:ext cx="1440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031309" y="1563671"/>
              <a:ext cx="762000" cy="169168"/>
              <a:chOff x="-3060848" y="1324000"/>
              <a:chExt cx="762000" cy="321568"/>
            </a:xfrm>
          </p:grpSpPr>
          <p:cxnSp>
            <p:nvCxnSpPr>
              <p:cNvPr id="17" name="Straight Connector 16"/>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4644008" y="1556792"/>
              <a:ext cx="762000" cy="169168"/>
              <a:chOff x="-3060848" y="1324000"/>
              <a:chExt cx="762000" cy="321568"/>
            </a:xfrm>
          </p:grpSpPr>
          <p:cxnSp>
            <p:nvCxnSpPr>
              <p:cNvPr id="11" name="Straight Connector 10"/>
              <p:cNvCxnSpPr/>
              <p:nvPr/>
            </p:nvCxnSpPr>
            <p:spPr>
              <a:xfrm>
                <a:off x="-30608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908448" y="1324000"/>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7560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6036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512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98848" y="1340768"/>
                <a:ext cx="0" cy="3048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755197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Internal consistency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sz="2800" dirty="0"/>
              <a:t>The internal consistency means </a:t>
            </a:r>
            <a:r>
              <a:rPr lang="en-GB" sz="2800" b="1" dirty="0"/>
              <a:t>homogeneity of the various items within an instrument </a:t>
            </a:r>
          </a:p>
          <a:p>
            <a:r>
              <a:rPr lang="en-GB" sz="2800" dirty="0"/>
              <a:t>All the subparts of the instrument consistently measure the same characteristic and yield similar results. </a:t>
            </a:r>
          </a:p>
          <a:p>
            <a:endParaRPr lang="en-GB" sz="2800" dirty="0"/>
          </a:p>
          <a:p>
            <a:pPr marL="0" indent="0">
              <a:buNone/>
            </a:pPr>
            <a:r>
              <a:rPr lang="en-GB" sz="2800" dirty="0"/>
              <a:t>There are a wide variety of internal consistency measures that can be used:</a:t>
            </a:r>
            <a:endParaRPr lang="en-GB" sz="2800" b="1" dirty="0"/>
          </a:p>
          <a:p>
            <a:pPr marL="571500" indent="-571500">
              <a:buFont typeface="+mj-lt"/>
              <a:buAutoNum type="alphaUcPeriod"/>
            </a:pPr>
            <a:r>
              <a:rPr lang="en-GB" sz="2800" b="1" dirty="0"/>
              <a:t>Average Inter-item Correlation</a:t>
            </a:r>
          </a:p>
          <a:p>
            <a:pPr marL="571500" indent="-571500">
              <a:buFont typeface="+mj-lt"/>
              <a:buAutoNum type="alphaUcPeriod"/>
            </a:pPr>
            <a:r>
              <a:rPr lang="en-GB" sz="2800" b="1" dirty="0"/>
              <a:t>Split-Half Reliability</a:t>
            </a:r>
          </a:p>
          <a:p>
            <a:pPr marL="571500" indent="-571500">
              <a:buFont typeface="+mj-lt"/>
              <a:buAutoNum type="alphaUcPeriod"/>
            </a:pPr>
            <a:r>
              <a:rPr lang="en-GB" sz="2800" b="1" dirty="0"/>
              <a:t>Cronbach's Alpha </a:t>
            </a:r>
            <a:r>
              <a:rPr lang="en-GB" sz="2800" dirty="0"/>
              <a:t>(</a:t>
            </a:r>
            <a:r>
              <a:rPr lang="el-GR" sz="2800" dirty="0">
                <a:latin typeface="Times New Roman"/>
                <a:cs typeface="Times New Roman"/>
              </a:rPr>
              <a:t>α</a:t>
            </a:r>
            <a:r>
              <a:rPr lang="en-GB" sz="2800" dirty="0">
                <a:latin typeface="Times New Roman"/>
                <a:cs typeface="Times New Roman"/>
              </a:rPr>
              <a:t>)</a:t>
            </a:r>
            <a:endParaRPr lang="en-GB" sz="2800" dirty="0"/>
          </a:p>
        </p:txBody>
      </p:sp>
    </p:spTree>
    <p:extLst>
      <p:ext uri="{BB962C8B-B14F-4D97-AF65-F5344CB8AC3E}">
        <p14:creationId xmlns:p14="http://schemas.microsoft.com/office/powerpoint/2010/main" val="4380274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Average Inter-item Correlation</a:t>
            </a:r>
            <a:endParaRPr lang="en-US" dirty="0"/>
          </a:p>
        </p:txBody>
      </p:sp>
      <p:sp>
        <p:nvSpPr>
          <p:cNvPr id="3" name="Content Placeholder 2"/>
          <p:cNvSpPr>
            <a:spLocks noGrp="1"/>
          </p:cNvSpPr>
          <p:nvPr>
            <p:ph idx="1"/>
          </p:nvPr>
        </p:nvSpPr>
        <p:spPr>
          <a:xfrm>
            <a:off x="752475" y="1714500"/>
            <a:ext cx="5705475" cy="4457700"/>
          </a:xfrm>
        </p:spPr>
        <p:txBody>
          <a:bodyPr>
            <a:normAutofit lnSpcReduction="10000"/>
          </a:bodyPr>
          <a:lstStyle/>
          <a:p>
            <a:r>
              <a:rPr lang="en-GB" sz="2800" dirty="0"/>
              <a:t>Uses all of the items on an instrument that are designed to measure the same construct</a:t>
            </a:r>
          </a:p>
          <a:p>
            <a:endParaRPr lang="en-GB" sz="2800" dirty="0"/>
          </a:p>
          <a:p>
            <a:r>
              <a:rPr lang="en-GB" sz="2800" dirty="0"/>
              <a:t>Compute the correlation between each pair of items. </a:t>
            </a:r>
          </a:p>
          <a:p>
            <a:endParaRPr lang="en-GB" sz="2800" dirty="0"/>
          </a:p>
          <a:p>
            <a:r>
              <a:rPr lang="en-GB" sz="2800" dirty="0"/>
              <a:t>The average inter-item correlation is simply the average of all these correlations. </a:t>
            </a:r>
          </a:p>
          <a:p>
            <a:endParaRPr lang="en-US" sz="2800" dirty="0"/>
          </a:p>
        </p:txBody>
      </p:sp>
      <p:pic>
        <p:nvPicPr>
          <p:cNvPr id="4" name="Picture 2" descr="avintitm.gif (5786 bytes)"/>
          <p:cNvPicPr>
            <a:picLocks noChangeAspect="1" noChangeArrowheads="1"/>
          </p:cNvPicPr>
          <p:nvPr/>
        </p:nvPicPr>
        <p:blipFill rotWithShape="1">
          <a:blip r:embed="rId2">
            <a:extLst>
              <a:ext uri="{28A0092B-C50C-407E-A947-70E740481C1C}">
                <a14:useLocalDpi xmlns:a14="http://schemas.microsoft.com/office/drawing/2010/main" val="0"/>
              </a:ext>
            </a:extLst>
          </a:blip>
          <a:srcRect l="18923"/>
          <a:stretch/>
        </p:blipFill>
        <p:spPr bwMode="auto">
          <a:xfrm>
            <a:off x="6457950" y="2151223"/>
            <a:ext cx="5344070" cy="3584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35013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 Split-Half Reliability</a:t>
            </a:r>
            <a:endParaRPr lang="en-US" dirty="0"/>
          </a:p>
        </p:txBody>
      </p:sp>
      <p:sp>
        <p:nvSpPr>
          <p:cNvPr id="3" name="Content Placeholder 2"/>
          <p:cNvSpPr>
            <a:spLocks noGrp="1"/>
          </p:cNvSpPr>
          <p:nvPr>
            <p:ph idx="1"/>
          </p:nvPr>
        </p:nvSpPr>
        <p:spPr>
          <a:xfrm>
            <a:off x="752475" y="2100262"/>
            <a:ext cx="4262438" cy="4000501"/>
          </a:xfrm>
        </p:spPr>
        <p:txBody>
          <a:bodyPr>
            <a:normAutofit/>
          </a:bodyPr>
          <a:lstStyle/>
          <a:p>
            <a:r>
              <a:rPr lang="en-GB" sz="2800" dirty="0"/>
              <a:t>Randomly divide all items that measure the same construct into two sets. </a:t>
            </a:r>
          </a:p>
          <a:p>
            <a:endParaRPr lang="en-GB" sz="2800" dirty="0"/>
          </a:p>
          <a:p>
            <a:r>
              <a:rPr lang="en-GB" sz="2800" dirty="0"/>
              <a:t>Compute the correlation between the scores of each set.</a:t>
            </a:r>
            <a:br>
              <a:rPr lang="en-GB" sz="2800" dirty="0"/>
            </a:br>
            <a:endParaRPr lang="en-GB" sz="2800" dirty="0"/>
          </a:p>
          <a:p>
            <a:endParaRPr lang="en-US" sz="2800" dirty="0"/>
          </a:p>
        </p:txBody>
      </p:sp>
      <p:pic>
        <p:nvPicPr>
          <p:cNvPr id="4" name="Picture 2" descr="splithlf.gif (5804 bytes)"/>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17623"/>
          <a:stretch/>
        </p:blipFill>
        <p:spPr bwMode="auto">
          <a:xfrm>
            <a:off x="5286376" y="1857375"/>
            <a:ext cx="5930018" cy="3829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9044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 Cronbach's Alpha (</a:t>
            </a:r>
            <a:r>
              <a:rPr lang="el-GR" dirty="0">
                <a:latin typeface="Times New Roman"/>
                <a:cs typeface="Times New Roman"/>
              </a:rPr>
              <a:t>α</a:t>
            </a:r>
            <a:r>
              <a:rPr lang="en-GB" dirty="0">
                <a:latin typeface="Times New Roman"/>
                <a:cs typeface="Times New Roman"/>
              </a:rPr>
              <a:t>)</a:t>
            </a:r>
            <a:endParaRPr lang="en-US" dirty="0"/>
          </a:p>
        </p:txBody>
      </p:sp>
      <p:sp>
        <p:nvSpPr>
          <p:cNvPr id="3" name="Content Placeholder 2"/>
          <p:cNvSpPr>
            <a:spLocks noGrp="1"/>
          </p:cNvSpPr>
          <p:nvPr>
            <p:ph idx="1"/>
          </p:nvPr>
        </p:nvSpPr>
        <p:spPr>
          <a:xfrm>
            <a:off x="752475" y="1714500"/>
            <a:ext cx="4848225" cy="4457700"/>
          </a:xfrm>
        </p:spPr>
        <p:txBody>
          <a:bodyPr>
            <a:normAutofit/>
          </a:bodyPr>
          <a:lstStyle/>
          <a:p>
            <a:pPr algn="just"/>
            <a:r>
              <a:rPr lang="en-GB" sz="2800" dirty="0"/>
              <a:t>Cronbach's Alpha is mathematically equivalent to the average of all possible split-half estimates</a:t>
            </a:r>
          </a:p>
          <a:p>
            <a:pPr algn="just"/>
            <a:endParaRPr lang="en-GB" sz="2800" dirty="0"/>
          </a:p>
          <a:p>
            <a:pPr algn="just"/>
            <a:r>
              <a:rPr lang="en-GB" sz="2800" dirty="0"/>
              <a:t>Statistical software does the random subsets of items. Compute the average of resulting correlations</a:t>
            </a:r>
          </a:p>
          <a:p>
            <a:endParaRPr lang="en-US" sz="2800" dirty="0"/>
          </a:p>
        </p:txBody>
      </p:sp>
      <p:pic>
        <p:nvPicPr>
          <p:cNvPr id="4" name="Picture 2" descr="cronalph.gif (5078 bytes)"/>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20278"/>
          <a:stretch/>
        </p:blipFill>
        <p:spPr bwMode="auto">
          <a:xfrm>
            <a:off x="6073900" y="1943100"/>
            <a:ext cx="5530988" cy="4014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0255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cap="none" dirty="0">
                <a:effectLst>
                  <a:outerShdw blurRad="38100" dist="38100" dir="2700000" algn="tl">
                    <a:srgbClr val="000000">
                      <a:alpha val="43137"/>
                    </a:srgbClr>
                  </a:outerShdw>
                </a:effectLst>
                <a:latin typeface="Berlin Sans FB Demi" panose="020E0802020502020306" pitchFamily="34" charset="0"/>
              </a:rPr>
              <a:t>Selecting an Existing Instrument </a:t>
            </a:r>
          </a:p>
        </p:txBody>
      </p:sp>
    </p:spTree>
    <p:custDataLst>
      <p:tags r:id="rId1"/>
    </p:custDataLst>
    <p:extLst>
      <p:ext uri="{BB962C8B-B14F-4D97-AF65-F5344CB8AC3E}">
        <p14:creationId xmlns:p14="http://schemas.microsoft.com/office/powerpoint/2010/main" val="41693086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Selecting an Existing Instrument </a:t>
            </a:r>
            <a:endParaRPr lang="en-US" dirty="0"/>
          </a:p>
        </p:txBody>
      </p:sp>
      <p:sp>
        <p:nvSpPr>
          <p:cNvPr id="3" name="Content Placeholder 2"/>
          <p:cNvSpPr>
            <a:spLocks noGrp="1"/>
          </p:cNvSpPr>
          <p:nvPr>
            <p:ph idx="1"/>
          </p:nvPr>
        </p:nvSpPr>
        <p:spPr/>
        <p:txBody>
          <a:bodyPr>
            <a:normAutofit fontScale="92500" lnSpcReduction="10000"/>
          </a:bodyPr>
          <a:lstStyle/>
          <a:p>
            <a:r>
              <a:rPr lang="en-GB" sz="3600" dirty="0"/>
              <a:t>You must have a clearly defined construct or concept that you wish to measure, along with an operational definition.</a:t>
            </a:r>
          </a:p>
          <a:p>
            <a:endParaRPr lang="en-GB" sz="3600" dirty="0"/>
          </a:p>
          <a:p>
            <a:r>
              <a:rPr lang="en-GB" sz="3600" dirty="0"/>
              <a:t>Before developing a new measure, identify existing instruments that measure the construct of interest. </a:t>
            </a:r>
          </a:p>
          <a:p>
            <a:endParaRPr lang="en-GB" sz="3600" dirty="0"/>
          </a:p>
          <a:p>
            <a:r>
              <a:rPr lang="en-GB" sz="3600" dirty="0"/>
              <a:t>It is more cost effective than starting from scratch to develop and validate an instrument.</a:t>
            </a:r>
          </a:p>
          <a:p>
            <a:pPr algn="just"/>
            <a:endParaRPr lang="en-GB" sz="3600" dirty="0"/>
          </a:p>
          <a:p>
            <a:endParaRPr lang="en-US" sz="3600" dirty="0"/>
          </a:p>
        </p:txBody>
      </p:sp>
    </p:spTree>
    <p:extLst>
      <p:ext uri="{BB962C8B-B14F-4D97-AF65-F5344CB8AC3E}">
        <p14:creationId xmlns:p14="http://schemas.microsoft.com/office/powerpoint/2010/main" val="23705111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6" descr="Two people lifting weights" title="Sample Fitness Picture">
            <a:hlinkClick r:id="rId3" action="ppaction://hlinksldjump"/>
          </p:cNvPr>
          <p:cNvPicPr>
            <a:picLocks noGrp="1" noChangeAspect="1"/>
          </p:cNvPicPr>
          <p:nvPr>
            <p:ph type="pic" idx="10"/>
          </p:nvPr>
        </p:nvPicPr>
        <p:blipFill rotWithShape="1">
          <a:blip r:embed="rId4" cstate="print">
            <a:extLst>
              <a:ext uri="{28A0092B-C50C-407E-A947-70E740481C1C}">
                <a14:useLocalDpi xmlns:a14="http://schemas.microsoft.com/office/drawing/2010/main" val="0"/>
              </a:ext>
            </a:extLst>
          </a:blip>
          <a:srcRect/>
          <a:stretch/>
        </p:blipFill>
        <p:spPr/>
      </p:pic>
      <p:pic>
        <p:nvPicPr>
          <p:cNvPr id="17" name="Picture Placeholder 7" descr="Closeup of Granny Smith apple and tape measure" title="Sample Fitness Picture">
            <a:hlinkClick r:id="rId5" action="ppaction://hlinksldjump"/>
          </p:cNvPr>
          <p:cNvPicPr>
            <a:picLocks noGrp="1" noChangeAspect="1"/>
          </p:cNvPicPr>
          <p:nvPr>
            <p:ph type="pic" idx="11"/>
          </p:nvPr>
        </p:nvPicPr>
        <p:blipFill rotWithShape="1">
          <a:blip r:embed="rId6" cstate="print">
            <a:extLst>
              <a:ext uri="{28A0092B-C50C-407E-A947-70E740481C1C}">
                <a14:useLocalDpi xmlns:a14="http://schemas.microsoft.com/office/drawing/2010/main" val="0"/>
              </a:ext>
            </a:extLst>
          </a:blip>
          <a:srcRect t="617" b="617"/>
          <a:stretch/>
        </p:blipFill>
        <p:spPr/>
      </p:pic>
      <p:pic>
        <p:nvPicPr>
          <p:cNvPr id="18" name="Picture Placeholder 8" descr="Man and woman running on indoor track" title="Sample Fitness Picture">
            <a:hlinkClick r:id="rId7" action="ppaction://hlinksldjump"/>
          </p:cNvPr>
          <p:cNvPicPr>
            <a:picLocks noGrp="1" noChangeAspect="1"/>
          </p:cNvPicPr>
          <p:nvPr>
            <p:ph type="pic" idx="12"/>
          </p:nvPr>
        </p:nvPicPr>
        <p:blipFill rotWithShape="1">
          <a:blip r:embed="rId8" cstate="print">
            <a:extLst>
              <a:ext uri="{28A0092B-C50C-407E-A947-70E740481C1C}">
                <a14:useLocalDpi xmlns:a14="http://schemas.microsoft.com/office/drawing/2010/main" val="0"/>
              </a:ext>
            </a:extLst>
          </a:blip>
          <a:srcRect t="599" b="599"/>
          <a:stretch/>
        </p:blipFill>
        <p:spPr/>
      </p:pic>
      <p:sp>
        <p:nvSpPr>
          <p:cNvPr id="19" name="Title 1">
            <a:hlinkClick r:id="rId3" action="ppaction://hlinksldjump"/>
          </p:cNvPr>
          <p:cNvSpPr txBox="1">
            <a:spLocks/>
          </p:cNvSpPr>
          <p:nvPr/>
        </p:nvSpPr>
        <p:spPr>
          <a:xfrm>
            <a:off x="1" y="2282378"/>
            <a:ext cx="4023359" cy="1776438"/>
          </a:xfrm>
          <a:prstGeom prst="rect">
            <a:avLst/>
          </a:prstGeom>
          <a:solidFill>
            <a:schemeClr val="accent1">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Preparation</a:t>
            </a:r>
          </a:p>
        </p:txBody>
      </p:sp>
      <p:sp>
        <p:nvSpPr>
          <p:cNvPr id="20" name="Title 1">
            <a:hlinkClick r:id="rId5" action="ppaction://hlinksldjump"/>
          </p:cNvPr>
          <p:cNvSpPr txBox="1">
            <a:spLocks/>
          </p:cNvSpPr>
          <p:nvPr/>
        </p:nvSpPr>
        <p:spPr>
          <a:xfrm>
            <a:off x="4084319" y="2282378"/>
            <a:ext cx="4023359" cy="1776438"/>
          </a:xfrm>
          <a:prstGeom prst="rect">
            <a:avLst/>
          </a:prstGeom>
          <a:solidFill>
            <a:schemeClr val="accent2">
              <a:lumMod val="60000"/>
              <a:lumOff val="40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IE" sz="3600" b="1" cap="none" dirty="0">
                <a:effectLst>
                  <a:outerShdw blurRad="38100" dist="38100" dir="2700000" algn="tl">
                    <a:srgbClr val="000000">
                      <a:alpha val="43137"/>
                    </a:srgbClr>
                  </a:outerShdw>
                </a:effectLst>
                <a:latin typeface="Berlin Sans FB Demi" panose="020E0802020502020306" pitchFamily="34" charset="0"/>
              </a:rPr>
              <a:t>Designing</a:t>
            </a:r>
            <a:endParaRPr lang="en-US" sz="3600" b="1" cap="none" dirty="0">
              <a:effectLst>
                <a:outerShdw blurRad="38100" dist="38100" dir="2700000" algn="tl">
                  <a:srgbClr val="000000">
                    <a:alpha val="43137"/>
                  </a:srgbClr>
                </a:outerShdw>
              </a:effectLst>
              <a:latin typeface="Berlin Sans FB Demi" panose="020E0802020502020306" pitchFamily="34" charset="0"/>
            </a:endParaRPr>
          </a:p>
        </p:txBody>
      </p:sp>
      <p:sp>
        <p:nvSpPr>
          <p:cNvPr id="21" name="Title 1">
            <a:hlinkClick r:id="rId7" action="ppaction://hlinksldjump"/>
          </p:cNvPr>
          <p:cNvSpPr txBox="1">
            <a:spLocks/>
          </p:cNvSpPr>
          <p:nvPr/>
        </p:nvSpPr>
        <p:spPr>
          <a:xfrm>
            <a:off x="8168641" y="2282378"/>
            <a:ext cx="4023359" cy="1776438"/>
          </a:xfrm>
          <a:prstGeom prst="rect">
            <a:avLst/>
          </a:prstGeom>
          <a:solidFill>
            <a:schemeClr val="accent3">
              <a:lumMod val="75000"/>
              <a:alpha val="67000"/>
            </a:schemeClr>
          </a:solidFill>
        </p:spPr>
        <p:txBody>
          <a:bodyPr vert="horz" lIns="91440" tIns="45720" rIns="91440" bIns="45720" rtlCol="0" anchor="ctr">
            <a:noAutofit/>
          </a:bodyPr>
          <a:lstStyle>
            <a:lvl1pPr algn="ctr" defTabSz="914400" rtl="0" eaLnBrk="1" latinLnBrk="0" hangingPunct="1">
              <a:lnSpc>
                <a:spcPct val="90000"/>
              </a:lnSpc>
              <a:spcBef>
                <a:spcPct val="0"/>
              </a:spcBef>
              <a:buNone/>
              <a:defRPr sz="4400" kern="1200" cap="all" spc="-50" baseline="0">
                <a:solidFill>
                  <a:schemeClr val="bg1"/>
                </a:solidFill>
                <a:latin typeface="+mj-lt"/>
                <a:ea typeface="+mj-ea"/>
                <a:cs typeface="+mj-cs"/>
              </a:defRPr>
            </a:lvl1pPr>
          </a:lstStyle>
          <a:p>
            <a:r>
              <a:rPr lang="en-US" sz="3600" b="1" cap="none" dirty="0">
                <a:effectLst>
                  <a:outerShdw blurRad="38100" dist="38100" dir="2700000" algn="tl">
                    <a:srgbClr val="000000">
                      <a:alpha val="43137"/>
                    </a:srgbClr>
                  </a:outerShdw>
                </a:effectLst>
                <a:latin typeface="Berlin Sans FB Demi" panose="020E0802020502020306" pitchFamily="34" charset="0"/>
              </a:rPr>
              <a:t>Assess the quality</a:t>
            </a:r>
          </a:p>
        </p:txBody>
      </p:sp>
      <p:pic>
        <p:nvPicPr>
          <p:cNvPr id="10" name="Picture 2" descr="Image result for q &amp; a"/>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213" y="4923359"/>
            <a:ext cx="2422180" cy="178981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3362325" y="4941104"/>
            <a:ext cx="8829675" cy="1323439"/>
          </a:xfrm>
          <a:prstGeom prst="rect">
            <a:avLst/>
          </a:prstGeom>
        </p:spPr>
        <p:txBody>
          <a:bodyPr wrap="square">
            <a:spAutoFit/>
          </a:bodyPr>
          <a:lstStyle/>
          <a:p>
            <a:r>
              <a:rPr lang="en-IE" sz="4000" b="1" spc="-50" dirty="0">
                <a:solidFill>
                  <a:prstClr val="white"/>
                </a:solidFill>
                <a:effectLst>
                  <a:outerShdw blurRad="38100" dist="38100" dir="2700000" algn="tl">
                    <a:srgbClr val="000000">
                      <a:alpha val="43137"/>
                    </a:srgbClr>
                  </a:outerShdw>
                </a:effectLst>
                <a:latin typeface="Berlin Sans FB Demi" panose="020E0802020502020306" pitchFamily="34" charset="0"/>
                <a:ea typeface="+mj-ea"/>
                <a:cs typeface="+mj-cs"/>
              </a:rPr>
              <a:t>Quantitative data collection</a:t>
            </a:r>
          </a:p>
          <a:p>
            <a:r>
              <a:rPr lang="en-IE" sz="4000" spc="-50" dirty="0">
                <a:solidFill>
                  <a:prstClr val="white"/>
                </a:solidFill>
                <a:effectLst>
                  <a:outerShdw blurRad="38100" dist="38100" dir="2700000" algn="tl">
                    <a:srgbClr val="000000">
                      <a:alpha val="43137"/>
                    </a:srgbClr>
                  </a:outerShdw>
                </a:effectLst>
                <a:latin typeface="Calibri Light"/>
                <a:ea typeface="+mj-ea"/>
                <a:cs typeface="+mj-cs"/>
              </a:rPr>
              <a:t>Designing a questionnaire</a:t>
            </a:r>
            <a:endParaRPr lang="en-US" sz="2000" dirty="0"/>
          </a:p>
        </p:txBody>
      </p:sp>
    </p:spTree>
    <p:custDataLst>
      <p:tags r:id="rId1"/>
    </p:custDataLst>
    <p:extLst>
      <p:ext uri="{BB962C8B-B14F-4D97-AF65-F5344CB8AC3E}">
        <p14:creationId xmlns:p14="http://schemas.microsoft.com/office/powerpoint/2010/main" val="140286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IE" sz="4000" dirty="0"/>
              <a:t>Preparation steps to design your questionnaire</a:t>
            </a:r>
            <a:endParaRPr lang="en-US" sz="4000" dirty="0"/>
          </a:p>
        </p:txBody>
      </p:sp>
      <p:sp>
        <p:nvSpPr>
          <p:cNvPr id="5" name="Content Placeholder 4"/>
          <p:cNvSpPr>
            <a:spLocks noGrp="1"/>
          </p:cNvSpPr>
          <p:nvPr>
            <p:ph idx="1"/>
          </p:nvPr>
        </p:nvSpPr>
        <p:spPr/>
        <p:txBody>
          <a:bodyPr>
            <a:normAutofit/>
          </a:bodyPr>
          <a:lstStyle/>
          <a:p>
            <a:r>
              <a:rPr lang="en-IE" sz="3200" dirty="0"/>
              <a:t>Specify and describe the core research problem</a:t>
            </a:r>
          </a:p>
          <a:p>
            <a:r>
              <a:rPr lang="en-IE" sz="3200" dirty="0"/>
              <a:t>Identify factors and their interactions with the problem.</a:t>
            </a:r>
          </a:p>
          <a:p>
            <a:r>
              <a:rPr lang="en-IE" sz="3200" dirty="0"/>
              <a:t>Draw a simplified problem diagram.</a:t>
            </a:r>
          </a:p>
          <a:p>
            <a:r>
              <a:rPr lang="en-IE" sz="3200" dirty="0"/>
              <a:t>Organize related factors into larger categories </a:t>
            </a:r>
          </a:p>
          <a:p>
            <a:r>
              <a:rPr lang="en-US" sz="3200" dirty="0"/>
              <a:t>Identify your variables</a:t>
            </a:r>
            <a:endParaRPr lang="en-IE" sz="3200" dirty="0"/>
          </a:p>
          <a:p>
            <a:endParaRPr lang="en-US" sz="3200" dirty="0"/>
          </a:p>
        </p:txBody>
      </p:sp>
    </p:spTree>
    <p:extLst>
      <p:ext uri="{BB962C8B-B14F-4D97-AF65-F5344CB8AC3E}">
        <p14:creationId xmlns:p14="http://schemas.microsoft.com/office/powerpoint/2010/main" val="3087513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1) Analyse the problem by identifying factors and their interactions with the problem</a:t>
            </a:r>
            <a:endParaRPr lang="en-US" dirty="0"/>
          </a:p>
        </p:txBody>
      </p:sp>
      <p:sp>
        <p:nvSpPr>
          <p:cNvPr id="5" name="Oval 4"/>
          <p:cNvSpPr>
            <a:spLocks noChangeArrowheads="1"/>
          </p:cNvSpPr>
          <p:nvPr/>
        </p:nvSpPr>
        <p:spPr bwMode="auto">
          <a:xfrm>
            <a:off x="1776403" y="1862142"/>
            <a:ext cx="2209800" cy="1905000"/>
          </a:xfrm>
          <a:prstGeom prst="ellipse">
            <a:avLst/>
          </a:prstGeom>
          <a:solidFill>
            <a:schemeClr val="accent2">
              <a:lumMod val="60000"/>
              <a:lumOff val="40000"/>
              <a:alpha val="53000"/>
            </a:schemeClr>
          </a:solidFill>
          <a:ln w="9525">
            <a:solidFill>
              <a:schemeClr val="tx1"/>
            </a:solidFill>
            <a:round/>
            <a:headEnd/>
            <a:tailEnd/>
          </a:ln>
          <a:effectLst/>
          <a:scene3d>
            <a:camera prst="orthographicFront"/>
            <a:lightRig rig="threePt" dir="t"/>
          </a:scene3d>
          <a:sp3d>
            <a:bevelT/>
          </a:sp3d>
        </p:spPr>
        <p:txBody>
          <a:bodyPr wrap="none" anchor="ctr"/>
          <a:lstStyle/>
          <a:p>
            <a:pPr algn="ctr" eaLnBrk="0" hangingPunct="0"/>
            <a:r>
              <a:rPr lang="en-US" sz="2400" dirty="0">
                <a:latin typeface="Tahoma" charset="0"/>
              </a:rPr>
              <a:t>Factor</a:t>
            </a:r>
          </a:p>
        </p:txBody>
      </p:sp>
      <p:sp>
        <p:nvSpPr>
          <p:cNvPr id="6" name="Oval 5"/>
          <p:cNvSpPr>
            <a:spLocks noChangeArrowheads="1"/>
          </p:cNvSpPr>
          <p:nvPr/>
        </p:nvSpPr>
        <p:spPr bwMode="auto">
          <a:xfrm>
            <a:off x="1624003" y="4681542"/>
            <a:ext cx="2209800" cy="1905000"/>
          </a:xfrm>
          <a:prstGeom prst="ellipse">
            <a:avLst/>
          </a:prstGeom>
          <a:solidFill>
            <a:schemeClr val="accent3">
              <a:lumMod val="60000"/>
              <a:lumOff val="40000"/>
            </a:schemeClr>
          </a:solidFill>
          <a:ln w="9525">
            <a:solidFill>
              <a:schemeClr val="tx1"/>
            </a:solidFill>
            <a:round/>
            <a:headEnd/>
            <a:tailEnd/>
          </a:ln>
          <a:effectLst/>
          <a:scene3d>
            <a:camera prst="orthographicFront"/>
            <a:lightRig rig="threePt" dir="t"/>
          </a:scene3d>
          <a:sp3d>
            <a:bevelT/>
          </a:sp3d>
        </p:spPr>
        <p:txBody>
          <a:bodyPr wrap="none" anchor="ctr"/>
          <a:lstStyle/>
          <a:p>
            <a:pPr algn="ctr" eaLnBrk="0" hangingPunct="0"/>
            <a:r>
              <a:rPr lang="en-US" sz="2400" dirty="0">
                <a:latin typeface="Tahoma" charset="0"/>
              </a:rPr>
              <a:t>Factor</a:t>
            </a:r>
          </a:p>
        </p:txBody>
      </p:sp>
      <p:sp>
        <p:nvSpPr>
          <p:cNvPr id="7" name="Rectangle 6"/>
          <p:cNvSpPr>
            <a:spLocks noChangeArrowheads="1"/>
          </p:cNvSpPr>
          <p:nvPr/>
        </p:nvSpPr>
        <p:spPr bwMode="auto">
          <a:xfrm>
            <a:off x="6772285" y="3629028"/>
            <a:ext cx="2176450" cy="1600200"/>
          </a:xfrm>
          <a:prstGeom prst="rect">
            <a:avLst/>
          </a:prstGeom>
          <a:solidFill>
            <a:schemeClr val="tx2">
              <a:lumMod val="40000"/>
              <a:lumOff val="60000"/>
              <a:alpha val="80000"/>
            </a:schemeClr>
          </a:solidFill>
          <a:ln w="9525">
            <a:solidFill>
              <a:schemeClr val="tx1"/>
            </a:solidFill>
            <a:miter lim="800000"/>
            <a:headEnd/>
            <a:tailEnd/>
          </a:ln>
          <a:effectLst>
            <a:outerShdw blurRad="50800" dist="38100" dir="10800000" algn="r" rotWithShape="0">
              <a:prstClr val="black">
                <a:alpha val="40000"/>
              </a:prstClr>
            </a:outerShdw>
          </a:effectLst>
          <a:scene3d>
            <a:camera prst="orthographicFront"/>
            <a:lightRig rig="threePt" dir="t"/>
          </a:scene3d>
          <a:sp3d>
            <a:bevelT/>
          </a:sp3d>
        </p:spPr>
        <p:txBody>
          <a:bodyPr wrap="none" anchor="ctr"/>
          <a:lstStyle/>
          <a:p>
            <a:pPr algn="ctr" eaLnBrk="0" hangingPunct="0"/>
            <a:r>
              <a:rPr lang="en-US" sz="2400" dirty="0">
                <a:latin typeface="Tahoma" charset="0"/>
              </a:rPr>
              <a:t>Problem</a:t>
            </a:r>
          </a:p>
        </p:txBody>
      </p:sp>
      <p:sp>
        <p:nvSpPr>
          <p:cNvPr id="8" name="Right Arrow 7"/>
          <p:cNvSpPr/>
          <p:nvPr/>
        </p:nvSpPr>
        <p:spPr>
          <a:xfrm rot="1632593">
            <a:off x="3905917" y="3266957"/>
            <a:ext cx="2374223" cy="745932"/>
          </a:xfrm>
          <a:prstGeom prst="rightArrow">
            <a:avLst/>
          </a:prstGeom>
          <a:solidFill>
            <a:schemeClr val="accent2">
              <a:lumMod val="40000"/>
              <a:lumOff val="60000"/>
              <a:alpha val="7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9" name="Right Arrow 8"/>
          <p:cNvSpPr/>
          <p:nvPr/>
        </p:nvSpPr>
        <p:spPr>
          <a:xfrm rot="20480904">
            <a:off x="4024661" y="4787949"/>
            <a:ext cx="2380130" cy="810655"/>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0" name="Left-Right Arrow 9"/>
          <p:cNvSpPr/>
          <p:nvPr/>
        </p:nvSpPr>
        <p:spPr>
          <a:xfrm rot="5400000">
            <a:off x="2374070" y="3950499"/>
            <a:ext cx="785818" cy="571504"/>
          </a:xfrm>
          <a:prstGeom prst="leftRightArrow">
            <a:avLst/>
          </a:prstGeom>
          <a:solidFill>
            <a:schemeClr val="accent1">
              <a:lumMod val="7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762860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000100" y="5000636"/>
            <a:ext cx="1785950" cy="1643074"/>
          </a:xfrm>
          <a:prstGeom prst="ellipse">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latin typeface="Tahoma" charset="0"/>
              </a:rPr>
              <a:t>Bad management of complication</a:t>
            </a:r>
            <a:endParaRPr lang="en-IE" sz="1400" dirty="0"/>
          </a:p>
          <a:p>
            <a:pPr algn="ctr"/>
            <a:endParaRPr lang="en-IE" sz="1600" dirty="0">
              <a:latin typeface="Tahoma" pitchFamily="34" charset="0"/>
              <a:cs typeface="Tahoma" pitchFamily="34" charset="0"/>
            </a:endParaRPr>
          </a:p>
        </p:txBody>
      </p:sp>
      <p:sp>
        <p:nvSpPr>
          <p:cNvPr id="5" name="Left-Right Arrow 4"/>
          <p:cNvSpPr/>
          <p:nvPr/>
        </p:nvSpPr>
        <p:spPr>
          <a:xfrm>
            <a:off x="2857488" y="5500702"/>
            <a:ext cx="642942" cy="428628"/>
          </a:xfrm>
          <a:prstGeom prst="lef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6" name="Left-Right Arrow 5"/>
          <p:cNvSpPr/>
          <p:nvPr/>
        </p:nvSpPr>
        <p:spPr>
          <a:xfrm rot="5400000">
            <a:off x="1607323" y="4357694"/>
            <a:ext cx="642942" cy="428628"/>
          </a:xfrm>
          <a:prstGeom prst="leftRightArrow">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7" name="Left-Right Arrow 6"/>
          <p:cNvSpPr/>
          <p:nvPr/>
        </p:nvSpPr>
        <p:spPr>
          <a:xfrm rot="8928677">
            <a:off x="5240843" y="4610225"/>
            <a:ext cx="2759717" cy="759853"/>
          </a:xfrm>
          <a:prstGeom prst="lef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8" name="Left-Right Arrow 7"/>
          <p:cNvSpPr/>
          <p:nvPr/>
        </p:nvSpPr>
        <p:spPr>
          <a:xfrm rot="2209789">
            <a:off x="8207885" y="2474499"/>
            <a:ext cx="675690" cy="446482"/>
          </a:xfrm>
          <a:prstGeom prst="lef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9" name="Oval 8"/>
          <p:cNvSpPr/>
          <p:nvPr/>
        </p:nvSpPr>
        <p:spPr>
          <a:xfrm>
            <a:off x="3386138" y="2500312"/>
            <a:ext cx="1828804" cy="1643067"/>
          </a:xfrm>
          <a:prstGeom prst="ellipse">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IE" sz="1400" dirty="0">
                <a:solidFill>
                  <a:schemeClr val="bg1"/>
                </a:solidFill>
                <a:latin typeface="Tahoma" charset="0"/>
              </a:rPr>
              <a:t>High rate of </a:t>
            </a:r>
          </a:p>
          <a:p>
            <a:pPr lvl="0" algn="ctr"/>
            <a:r>
              <a:rPr lang="en-IE" sz="1400" dirty="0">
                <a:solidFill>
                  <a:schemeClr val="bg1"/>
                </a:solidFill>
                <a:latin typeface="Tahoma" charset="0"/>
              </a:rPr>
              <a:t>Complicated</a:t>
            </a:r>
          </a:p>
          <a:p>
            <a:pPr lvl="0" algn="ctr"/>
            <a:r>
              <a:rPr lang="en-IE" sz="1400" dirty="0">
                <a:solidFill>
                  <a:schemeClr val="bg1"/>
                </a:solidFill>
                <a:latin typeface="Tahoma" charset="0"/>
              </a:rPr>
              <a:t>malaria</a:t>
            </a:r>
          </a:p>
          <a:p>
            <a:pPr algn="ctr"/>
            <a:endParaRPr lang="en-IE" sz="1600" dirty="0">
              <a:solidFill>
                <a:schemeClr val="bg1"/>
              </a:solidFill>
              <a:latin typeface="Tahoma" pitchFamily="34" charset="0"/>
              <a:cs typeface="Tahoma" pitchFamily="34" charset="0"/>
            </a:endParaRPr>
          </a:p>
        </p:txBody>
      </p:sp>
      <p:sp>
        <p:nvSpPr>
          <p:cNvPr id="10" name="Oval 9"/>
          <p:cNvSpPr/>
          <p:nvPr/>
        </p:nvSpPr>
        <p:spPr>
          <a:xfrm>
            <a:off x="6309877" y="1742662"/>
            <a:ext cx="1785950" cy="1643074"/>
          </a:xfrm>
          <a:prstGeom prst="ellipse">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effectLst>
                  <a:outerShdw blurRad="38100" dist="38100" dir="2700000" algn="tl">
                    <a:srgbClr val="000000">
                      <a:alpha val="43137"/>
                    </a:srgbClr>
                  </a:outerShdw>
                </a:effectLst>
                <a:latin typeface="Tahoma" charset="0"/>
              </a:rPr>
              <a:t>Insufficient</a:t>
            </a:r>
          </a:p>
          <a:p>
            <a:pPr lvl="0" algn="ctr"/>
            <a:r>
              <a:rPr lang="en-IE" sz="1400" dirty="0">
                <a:solidFill>
                  <a:schemeClr val="tx1"/>
                </a:solidFill>
                <a:effectLst>
                  <a:outerShdw blurRad="38100" dist="38100" dir="2700000" algn="tl">
                    <a:srgbClr val="000000">
                      <a:alpha val="43137"/>
                    </a:srgbClr>
                  </a:outerShdw>
                </a:effectLst>
                <a:latin typeface="Tahoma" charset="0"/>
              </a:rPr>
              <a:t>Peripheral</a:t>
            </a:r>
          </a:p>
          <a:p>
            <a:pPr lvl="0" algn="ctr"/>
            <a:r>
              <a:rPr lang="en-IE" sz="1400" dirty="0">
                <a:solidFill>
                  <a:schemeClr val="tx1"/>
                </a:solidFill>
                <a:effectLst>
                  <a:outerShdw blurRad="38100" dist="38100" dir="2700000" algn="tl">
                    <a:srgbClr val="000000">
                      <a:alpha val="43137"/>
                    </a:srgbClr>
                  </a:outerShdw>
                </a:effectLst>
                <a:latin typeface="Tahoma" charset="0"/>
              </a:rPr>
              <a:t>facilities</a:t>
            </a:r>
          </a:p>
          <a:p>
            <a:pPr algn="ctr"/>
            <a:endParaRPr lang="en-IE" sz="1600" dirty="0">
              <a:solidFill>
                <a:schemeClr val="tx1"/>
              </a:solidFill>
              <a:effectLst>
                <a:outerShdw blurRad="38100" dist="38100" dir="2700000" algn="tl">
                  <a:srgbClr val="000000">
                    <a:alpha val="43137"/>
                  </a:srgbClr>
                </a:outerShdw>
              </a:effectLst>
              <a:latin typeface="Tahoma" pitchFamily="34" charset="0"/>
              <a:cs typeface="Tahoma" pitchFamily="34" charset="0"/>
            </a:endParaRPr>
          </a:p>
        </p:txBody>
      </p:sp>
      <p:sp>
        <p:nvSpPr>
          <p:cNvPr id="11" name="Oval 10"/>
          <p:cNvSpPr/>
          <p:nvPr/>
        </p:nvSpPr>
        <p:spPr>
          <a:xfrm>
            <a:off x="8024599" y="3064663"/>
            <a:ext cx="1785950" cy="1643074"/>
          </a:xfrm>
          <a:prstGeom prst="ellipse">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effectLst>
                  <a:outerShdw blurRad="38100" dist="38100" dir="2700000" algn="tl">
                    <a:srgbClr val="000000">
                      <a:alpha val="43137"/>
                    </a:srgbClr>
                  </a:outerShdw>
                </a:effectLst>
                <a:latin typeface="Tahoma" charset="0"/>
              </a:rPr>
              <a:t>Delayed </a:t>
            </a:r>
          </a:p>
          <a:p>
            <a:pPr lvl="0" algn="ctr"/>
            <a:r>
              <a:rPr lang="en-IE" sz="1400" dirty="0">
                <a:solidFill>
                  <a:schemeClr val="tx1"/>
                </a:solidFill>
                <a:effectLst>
                  <a:outerShdw blurRad="38100" dist="38100" dir="2700000" algn="tl">
                    <a:srgbClr val="000000">
                      <a:alpha val="43137"/>
                    </a:srgbClr>
                  </a:outerShdw>
                </a:effectLst>
                <a:latin typeface="Tahoma" charset="0"/>
              </a:rPr>
              <a:t>Health </a:t>
            </a:r>
          </a:p>
          <a:p>
            <a:pPr lvl="0" algn="ctr"/>
            <a:r>
              <a:rPr lang="en-IE" sz="1400" dirty="0">
                <a:solidFill>
                  <a:schemeClr val="tx1"/>
                </a:solidFill>
                <a:effectLst>
                  <a:outerShdw blurRad="38100" dist="38100" dir="2700000" algn="tl">
                    <a:srgbClr val="000000">
                      <a:alpha val="43137"/>
                    </a:srgbClr>
                  </a:outerShdw>
                </a:effectLst>
                <a:latin typeface="Tahoma" charset="0"/>
              </a:rPr>
              <a:t>Seeking</a:t>
            </a:r>
          </a:p>
        </p:txBody>
      </p:sp>
      <p:sp>
        <p:nvSpPr>
          <p:cNvPr id="12" name="Oval 11"/>
          <p:cNvSpPr/>
          <p:nvPr/>
        </p:nvSpPr>
        <p:spPr>
          <a:xfrm>
            <a:off x="1071538" y="2428868"/>
            <a:ext cx="1785950" cy="1643074"/>
          </a:xfrm>
          <a:prstGeom prst="ellipse">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latin typeface="Tahoma" charset="0"/>
              </a:rPr>
              <a:t>Poor patient</a:t>
            </a:r>
          </a:p>
          <a:p>
            <a:pPr lvl="0" algn="ctr"/>
            <a:r>
              <a:rPr lang="en-IE" sz="1400" dirty="0">
                <a:solidFill>
                  <a:schemeClr val="tx1"/>
                </a:solidFill>
                <a:latin typeface="Tahoma" charset="0"/>
              </a:rPr>
              <a:t>Compliance </a:t>
            </a:r>
          </a:p>
          <a:p>
            <a:pPr lvl="0" algn="ctr"/>
            <a:r>
              <a:rPr lang="en-IE" sz="1400" dirty="0">
                <a:solidFill>
                  <a:schemeClr val="tx1"/>
                </a:solidFill>
                <a:latin typeface="Tahoma" charset="0"/>
              </a:rPr>
              <a:t>With </a:t>
            </a:r>
          </a:p>
          <a:p>
            <a:pPr lvl="0" algn="ctr"/>
            <a:r>
              <a:rPr lang="en-IE" sz="1400" dirty="0">
                <a:solidFill>
                  <a:schemeClr val="tx1"/>
                </a:solidFill>
                <a:latin typeface="Tahoma" charset="0"/>
              </a:rPr>
              <a:t>therapy</a:t>
            </a:r>
          </a:p>
        </p:txBody>
      </p:sp>
      <p:sp>
        <p:nvSpPr>
          <p:cNvPr id="13" name="Oval 12"/>
          <p:cNvSpPr/>
          <p:nvPr/>
        </p:nvSpPr>
        <p:spPr>
          <a:xfrm>
            <a:off x="3500430" y="4857760"/>
            <a:ext cx="1785950" cy="1643074"/>
          </a:xfrm>
          <a:prstGeom prst="ellipse">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E" sz="1400" dirty="0">
                <a:solidFill>
                  <a:schemeClr val="tx1"/>
                </a:solidFill>
                <a:latin typeface="Tahoma" charset="0"/>
              </a:rPr>
              <a:t>High rate</a:t>
            </a:r>
          </a:p>
          <a:p>
            <a:pPr lvl="0" algn="ctr"/>
            <a:r>
              <a:rPr lang="en-IE" sz="1400" dirty="0">
                <a:solidFill>
                  <a:schemeClr val="tx1"/>
                </a:solidFill>
                <a:latin typeface="Tahoma" charset="0"/>
              </a:rPr>
              <a:t>Of severe</a:t>
            </a:r>
          </a:p>
          <a:p>
            <a:pPr lvl="0" algn="ctr"/>
            <a:r>
              <a:rPr lang="en-IE" sz="1400" dirty="0">
                <a:solidFill>
                  <a:schemeClr val="tx1"/>
                </a:solidFill>
                <a:latin typeface="Tahoma" charset="0"/>
              </a:rPr>
              <a:t>malaria</a:t>
            </a:r>
          </a:p>
        </p:txBody>
      </p:sp>
      <p:sp>
        <p:nvSpPr>
          <p:cNvPr id="14" name="Down Arrow 13"/>
          <p:cNvSpPr/>
          <p:nvPr/>
        </p:nvSpPr>
        <p:spPr>
          <a:xfrm rot="3207061">
            <a:off x="5367714" y="1785925"/>
            <a:ext cx="500066" cy="1285884"/>
          </a:xfrm>
          <a:prstGeom prst="down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5" name="Down Arrow 14"/>
          <p:cNvSpPr/>
          <p:nvPr/>
        </p:nvSpPr>
        <p:spPr>
          <a:xfrm rot="10800000">
            <a:off x="4071935" y="4214818"/>
            <a:ext cx="500066" cy="428628"/>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6" name="Down Arrow 15"/>
          <p:cNvSpPr/>
          <p:nvPr/>
        </p:nvSpPr>
        <p:spPr>
          <a:xfrm rot="16200000">
            <a:off x="2893207" y="3143248"/>
            <a:ext cx="500066" cy="428628"/>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7" name="Down Arrow 16"/>
          <p:cNvSpPr/>
          <p:nvPr/>
        </p:nvSpPr>
        <p:spPr>
          <a:xfrm rot="6130971">
            <a:off x="6370668" y="2508083"/>
            <a:ext cx="500066" cy="2297040"/>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8" name="TextBox 17"/>
          <p:cNvSpPr txBox="1"/>
          <p:nvPr/>
        </p:nvSpPr>
        <p:spPr>
          <a:xfrm>
            <a:off x="7001940" y="6172200"/>
            <a:ext cx="5009438" cy="707886"/>
          </a:xfrm>
          <a:prstGeom prst="rect">
            <a:avLst/>
          </a:prstGeom>
          <a:noFill/>
        </p:spPr>
        <p:txBody>
          <a:bodyPr wrap="square" rtlCol="0">
            <a:spAutoFit/>
          </a:bodyPr>
          <a:lstStyle/>
          <a:p>
            <a:r>
              <a:rPr lang="en-IE" sz="2000" b="1" dirty="0">
                <a:solidFill>
                  <a:schemeClr val="tx2">
                    <a:lumMod val="60000"/>
                    <a:lumOff val="40000"/>
                  </a:schemeClr>
                </a:solidFill>
                <a:latin typeface="Tahoma" pitchFamily="34" charset="0"/>
                <a:cs typeface="Tahoma" pitchFamily="34" charset="0"/>
              </a:rPr>
              <a:t>High rate of Complicated malaria</a:t>
            </a:r>
          </a:p>
          <a:p>
            <a:endParaRPr lang="en-IE" sz="2000" b="1" dirty="0">
              <a:latin typeface="Tahoma" pitchFamily="34" charset="0"/>
              <a:cs typeface="Tahoma" pitchFamily="34" charset="0"/>
            </a:endParaRPr>
          </a:p>
        </p:txBody>
      </p:sp>
      <p:sp>
        <p:nvSpPr>
          <p:cNvPr id="20" name="Title 19"/>
          <p:cNvSpPr>
            <a:spLocks noGrp="1"/>
          </p:cNvSpPr>
          <p:nvPr>
            <p:ph type="title"/>
          </p:nvPr>
        </p:nvSpPr>
        <p:spPr/>
        <p:txBody>
          <a:bodyPr>
            <a:normAutofit/>
          </a:bodyPr>
          <a:lstStyle/>
          <a:p>
            <a:r>
              <a:rPr lang="en-US" dirty="0"/>
              <a:t>2) Draw a simplified problem diagram</a:t>
            </a:r>
          </a:p>
        </p:txBody>
      </p:sp>
    </p:spTree>
    <p:extLst>
      <p:ext uri="{BB962C8B-B14F-4D97-AF65-F5344CB8AC3E}">
        <p14:creationId xmlns:p14="http://schemas.microsoft.com/office/powerpoint/2010/main" val="3332004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4000" dirty="0"/>
              <a:t>3) Organize related factors into larger categories </a:t>
            </a:r>
            <a:endParaRPr lang="en-US" sz="4000" dirty="0"/>
          </a:p>
        </p:txBody>
      </p:sp>
      <p:sp>
        <p:nvSpPr>
          <p:cNvPr id="3" name="Content Placeholder 2"/>
          <p:cNvSpPr>
            <a:spLocks noGrp="1"/>
          </p:cNvSpPr>
          <p:nvPr>
            <p:ph idx="1"/>
          </p:nvPr>
        </p:nvSpPr>
        <p:spPr/>
        <p:txBody>
          <a:bodyPr/>
          <a:lstStyle/>
          <a:p>
            <a:r>
              <a:rPr lang="en-US" sz="2800" dirty="0">
                <a:cs typeface="Arial"/>
              </a:rPr>
              <a:t>Socio-cultural</a:t>
            </a:r>
          </a:p>
          <a:p>
            <a:pPr lvl="1"/>
            <a:r>
              <a:rPr lang="en-US" sz="2400" dirty="0">
                <a:latin typeface="Arial"/>
                <a:cs typeface="Arial"/>
              </a:rPr>
              <a:t>Delayed health seeking behaviour</a:t>
            </a:r>
          </a:p>
          <a:p>
            <a:pPr lvl="1"/>
            <a:r>
              <a:rPr lang="en-US" sz="2400" dirty="0">
                <a:latin typeface="Arial"/>
                <a:cs typeface="Arial"/>
              </a:rPr>
              <a:t>Poor patient compliance to therapy</a:t>
            </a:r>
          </a:p>
          <a:p>
            <a:r>
              <a:rPr lang="en-US" sz="2800" dirty="0">
                <a:cs typeface="Arial"/>
              </a:rPr>
              <a:t>Service related</a:t>
            </a:r>
          </a:p>
          <a:p>
            <a:pPr lvl="1"/>
            <a:r>
              <a:rPr lang="en-US" sz="2400" dirty="0">
                <a:latin typeface="Arial"/>
                <a:cs typeface="Arial"/>
              </a:rPr>
              <a:t>Insufficient peripheral facilities</a:t>
            </a:r>
          </a:p>
          <a:p>
            <a:pPr lvl="1"/>
            <a:r>
              <a:rPr lang="en-US" sz="2400" dirty="0">
                <a:latin typeface="Arial"/>
                <a:cs typeface="Arial"/>
              </a:rPr>
              <a:t>Inappropriate management of complications</a:t>
            </a:r>
          </a:p>
          <a:p>
            <a:r>
              <a:rPr lang="en-US" sz="2800" dirty="0">
                <a:cs typeface="Arial"/>
              </a:rPr>
              <a:t>Disease related</a:t>
            </a:r>
          </a:p>
          <a:p>
            <a:pPr lvl="1"/>
            <a:r>
              <a:rPr lang="en-US" sz="2400" dirty="0">
                <a:latin typeface="Arial"/>
                <a:cs typeface="Arial"/>
              </a:rPr>
              <a:t>High rate of severe malaria</a:t>
            </a:r>
          </a:p>
          <a:p>
            <a:endParaRPr lang="en-US" dirty="0"/>
          </a:p>
        </p:txBody>
      </p:sp>
    </p:spTree>
    <p:extLst>
      <p:ext uri="{BB962C8B-B14F-4D97-AF65-F5344CB8AC3E}">
        <p14:creationId xmlns:p14="http://schemas.microsoft.com/office/powerpoint/2010/main" val="1137701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Identify your variables</a:t>
            </a:r>
          </a:p>
        </p:txBody>
      </p:sp>
      <p:sp>
        <p:nvSpPr>
          <p:cNvPr id="3" name="Content Placeholder 2"/>
          <p:cNvSpPr>
            <a:spLocks noGrp="1"/>
          </p:cNvSpPr>
          <p:nvPr>
            <p:ph idx="1"/>
          </p:nvPr>
        </p:nvSpPr>
        <p:spPr/>
        <p:txBody>
          <a:bodyPr/>
          <a:lstStyle/>
          <a:p>
            <a:r>
              <a:rPr lang="en-IE" dirty="0"/>
              <a:t>Now we have come to a stage where we must ask ourselves the question:</a:t>
            </a:r>
          </a:p>
          <a:p>
            <a:pPr>
              <a:buNone/>
            </a:pPr>
            <a:r>
              <a:rPr lang="en-IE" b="1" dirty="0"/>
              <a:t>	‘What information are we going to collect</a:t>
            </a:r>
            <a:r>
              <a:rPr lang="en-IE" dirty="0"/>
              <a:t> in our study </a:t>
            </a:r>
            <a:r>
              <a:rPr lang="en-IE" b="1" dirty="0"/>
              <a:t>to meet our objectives?’</a:t>
            </a:r>
          </a:p>
          <a:p>
            <a:r>
              <a:rPr lang="en-IE" dirty="0"/>
              <a:t>It is essential that we carefully define the problem itself, as well as each of the factors identified when analysing the problem</a:t>
            </a:r>
          </a:p>
          <a:p>
            <a:pPr>
              <a:buNone/>
            </a:pPr>
            <a:endParaRPr lang="en-IE" dirty="0"/>
          </a:p>
          <a:p>
            <a:r>
              <a:rPr lang="en-IE" dirty="0"/>
              <a:t>Then we formulate the variables. </a:t>
            </a:r>
          </a:p>
          <a:p>
            <a:pPr lvl="1"/>
            <a:r>
              <a:rPr lang="en-IE" dirty="0"/>
              <a:t>A </a:t>
            </a:r>
            <a:r>
              <a:rPr lang="en-IE" b="1" dirty="0"/>
              <a:t>VARIABLE</a:t>
            </a:r>
            <a:r>
              <a:rPr lang="en-IE" dirty="0"/>
              <a:t> is a characteristic of a person, object or phenomenon which can take on different values.</a:t>
            </a:r>
          </a:p>
          <a:p>
            <a:endParaRPr lang="en-IE" dirty="0"/>
          </a:p>
          <a:p>
            <a:pPr>
              <a:buNone/>
            </a:pPr>
            <a:endParaRPr lang="en-IE" dirty="0"/>
          </a:p>
        </p:txBody>
      </p:sp>
    </p:spTree>
    <p:extLst>
      <p:ext uri="{BB962C8B-B14F-4D97-AF65-F5344CB8AC3E}">
        <p14:creationId xmlns:p14="http://schemas.microsoft.com/office/powerpoint/2010/main" val="26210662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Health Fitness 16x9">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15_4109default" id="{E728D685-11FC-4812-BA85-57AC6F9C9F40}" vid="{BC4E008B-95FF-4815-904E-143A8EDFC1D4}"/>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0EB3BA0-388C-4E58-A08B-951C7A9EBDB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Health and fitness presentation (widescreen)</Template>
  <TotalTime>2</TotalTime>
  <Words>2382</Words>
  <Application>Microsoft Office PowerPoint</Application>
  <PresentationFormat>Widescreen</PresentationFormat>
  <Paragraphs>329</Paragraphs>
  <Slides>48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Berlin Sans FB Demi</vt:lpstr>
      <vt:lpstr>Calibri</vt:lpstr>
      <vt:lpstr>Calibri Light</vt:lpstr>
      <vt:lpstr>Dosis</vt:lpstr>
      <vt:lpstr>Tahoma</vt:lpstr>
      <vt:lpstr>Times New Roman</vt:lpstr>
      <vt:lpstr>Verdana</vt:lpstr>
      <vt:lpstr>Health Fitness 16x9</vt:lpstr>
      <vt:lpstr>Quantitative data collection Designing a questionnaire</vt:lpstr>
      <vt:lpstr>Learning outcomes</vt:lpstr>
      <vt:lpstr>Content of this session</vt:lpstr>
      <vt:lpstr>1. Preparation steps to design your questionnaire</vt:lpstr>
      <vt:lpstr>Preparation steps to design your questionnaire</vt:lpstr>
      <vt:lpstr>1) Analyse the problem by identifying factors and their interactions with the problem</vt:lpstr>
      <vt:lpstr>2) Draw a simplified problem diagram</vt:lpstr>
      <vt:lpstr>3) Organize related factors into larger categories </vt:lpstr>
      <vt:lpstr>4) Identify your variables</vt:lpstr>
      <vt:lpstr>Negatively phrased ‘factors’ and how they can be rephrased as neutral ‘variables’</vt:lpstr>
      <vt:lpstr>Identify your measurements</vt:lpstr>
      <vt:lpstr>5. Operationalization</vt:lpstr>
      <vt:lpstr> level of knowledge</vt:lpstr>
      <vt:lpstr>Measurement</vt:lpstr>
      <vt:lpstr>2. Designing a Questionnaire</vt:lpstr>
      <vt:lpstr>Step 1: Content</vt:lpstr>
      <vt:lpstr>Step 2: Formulating questions</vt:lpstr>
      <vt:lpstr>Step 3: Sequencing the questions</vt:lpstr>
      <vt:lpstr>Step 3: Sequencing the questions cont’d</vt:lpstr>
      <vt:lpstr>Step 4: Formatting the questionnaire</vt:lpstr>
      <vt:lpstr>Step 4: Formatting the questionnaire cont’d</vt:lpstr>
      <vt:lpstr>Step 5: Translation</vt:lpstr>
      <vt:lpstr>Problems with responses</vt:lpstr>
      <vt:lpstr>Effort required to answer questions</vt:lpstr>
      <vt:lpstr>Fatigue / disinterest</vt:lpstr>
      <vt:lpstr>Minimising fatigue / disinterest</vt:lpstr>
      <vt:lpstr>Ordering questions</vt:lpstr>
      <vt:lpstr>Layout</vt:lpstr>
      <vt:lpstr>3. Assess the quality of your questionnaire </vt:lpstr>
      <vt:lpstr>Evaluation of survey questions:  Cognitive interviews / pilot study </vt:lpstr>
      <vt:lpstr>Measurement</vt:lpstr>
      <vt:lpstr>PowerPoint Presentation</vt:lpstr>
      <vt:lpstr>Validity</vt:lpstr>
      <vt:lpstr>Validity</vt:lpstr>
      <vt:lpstr>1. Content validity</vt:lpstr>
      <vt:lpstr>2. Criterion validity</vt:lpstr>
      <vt:lpstr>3. Construct validity</vt:lpstr>
      <vt:lpstr>Reliability</vt:lpstr>
      <vt:lpstr>Reliability</vt:lpstr>
      <vt:lpstr>1. Stability</vt:lpstr>
      <vt:lpstr>2. Equivalence</vt:lpstr>
      <vt:lpstr>3. Internal consistency </vt:lpstr>
      <vt:lpstr>A. Average Inter-item Correlation</vt:lpstr>
      <vt:lpstr>B. Split-Half Reliability</vt:lpstr>
      <vt:lpstr>C. Cronbach's Alpha (α)</vt:lpstr>
      <vt:lpstr>Selecting an Existing Instrument </vt:lpstr>
      <vt:lpstr>Selecting an Existing Instrument </vt:lpstr>
      <vt:lpstr>PowerPoint Presentation</vt:lpstr>
    </vt:vector>
  </TitlesOfParts>
  <Manager/>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data collection: Designing a questionnaire - Khalifa Elmusharaf</dc:title>
  <dc:creator>Khalifa Elmusharaf</dc:creator>
  <cp:keywords/>
  <cp:lastModifiedBy>Aldo Campana</cp:lastModifiedBy>
  <cp:revision>3</cp:revision>
  <dcterms:created xsi:type="dcterms:W3CDTF">2016-09-19T14:01:27Z</dcterms:created>
  <dcterms:modified xsi:type="dcterms:W3CDTF">2025-09-25T08:41:55Z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TC029223919991</vt:lpwstr>
  </property>
  <property fmtid="{D5CDD505-2E9C-101B-9397-08002B2CF9AE}" pid="3" name="ArticulateGUID">
    <vt:lpwstr>489C97D1-7B10-42F6-A424-E015446B3033</vt:lpwstr>
  </property>
  <property fmtid="{D5CDD505-2E9C-101B-9397-08002B2CF9AE}" pid="4" name="ArticulatePath">
    <vt:lpwstr>Presentation2</vt:lpwstr>
  </property>
</Properties>
</file>