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41"/>
  </p:notesMasterIdLst>
  <p:sldIdLst>
    <p:sldId id="309" r:id="rId2"/>
    <p:sldId id="346" r:id="rId3"/>
    <p:sldId id="311" r:id="rId4"/>
    <p:sldId id="312" r:id="rId5"/>
    <p:sldId id="313" r:id="rId6"/>
    <p:sldId id="314" r:id="rId7"/>
    <p:sldId id="315" r:id="rId8"/>
    <p:sldId id="317" r:id="rId9"/>
    <p:sldId id="316" r:id="rId10"/>
    <p:sldId id="318" r:id="rId11"/>
    <p:sldId id="291" r:id="rId12"/>
    <p:sldId id="308" r:id="rId13"/>
    <p:sldId id="319" r:id="rId14"/>
    <p:sldId id="320" r:id="rId15"/>
    <p:sldId id="322" r:id="rId16"/>
    <p:sldId id="321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9" r:id="rId32"/>
    <p:sldId id="338" r:id="rId33"/>
    <p:sldId id="337" r:id="rId34"/>
    <p:sldId id="340" r:id="rId35"/>
    <p:sldId id="341" r:id="rId36"/>
    <p:sldId id="348" r:id="rId37"/>
    <p:sldId id="343" r:id="rId38"/>
    <p:sldId id="344" r:id="rId39"/>
    <p:sldId id="347" r:id="rId4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42"/>
      <p:bold r:id="rId43"/>
      <p:italic r:id="rId44"/>
      <p:boldItalic r:id="rId45"/>
    </p:embeddedFont>
    <p:embeddedFont>
      <p:font typeface="Helvetica" panose="020B0604020202020204" pitchFamily="34" charset="0"/>
      <p:regular r:id="rId46"/>
      <p:bold r:id="rId47"/>
      <p:italic r:id="rId48"/>
      <p:boldItalic r:id="rId49"/>
    </p:embeddedFont>
    <p:embeddedFont>
      <p:font typeface="Montserrat" panose="000005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8263A4-ACD1-0497-AAA5-01803979A2B5}" name="Raqibat Idris" initials="RI" userId="146d762bbc74e79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AE7D96-29D0-42AF-9B61-008C0A79E2E8}">
  <a:tblStyle styleId="{EAAE7D96-29D0-42AF-9B61-008C0A79E2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8"/>
    <p:restoredTop sz="93447" autoAdjust="0"/>
  </p:normalViewPr>
  <p:slideViewPr>
    <p:cSldViewPr snapToGrid="0">
      <p:cViewPr varScale="1">
        <p:scale>
          <a:sx n="182" d="100"/>
          <a:sy n="182" d="100"/>
        </p:scale>
        <p:origin x="144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89187-BDB1-A546-B5D5-4D619119D4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E50CE-67BD-E444-9E89-F9B7E3487415}">
      <dgm:prSet custT="1"/>
      <dgm:spPr/>
      <dgm:t>
        <a:bodyPr/>
        <a:lstStyle/>
        <a:p>
          <a:r>
            <a:rPr lang="en-US" sz="1600" dirty="0"/>
            <a:t>Discrete: Countable numerical values</a:t>
          </a:r>
        </a:p>
      </dgm:t>
    </dgm:pt>
    <dgm:pt modelId="{94F55688-C204-F947-A1E0-5D150A396C39}" type="parTrans" cxnId="{76A9CEB7-A82F-8F4B-A2DB-5D8C7BDD6670}">
      <dgm:prSet/>
      <dgm:spPr/>
      <dgm:t>
        <a:bodyPr/>
        <a:lstStyle/>
        <a:p>
          <a:endParaRPr lang="en-US"/>
        </a:p>
      </dgm:t>
    </dgm:pt>
    <dgm:pt modelId="{D8EC9B25-DDC2-E145-926B-84D0D5E8983F}" type="sibTrans" cxnId="{76A9CEB7-A82F-8F4B-A2DB-5D8C7BDD6670}">
      <dgm:prSet/>
      <dgm:spPr/>
      <dgm:t>
        <a:bodyPr/>
        <a:lstStyle/>
        <a:p>
          <a:endParaRPr lang="en-US"/>
        </a:p>
      </dgm:t>
    </dgm:pt>
    <dgm:pt modelId="{2442B201-0957-0D47-B778-6F95DB6C6D04}">
      <dgm:prSet custT="1"/>
      <dgm:spPr/>
      <dgm:t>
        <a:bodyPr/>
        <a:lstStyle/>
        <a:p>
          <a:r>
            <a:rPr lang="en-US" sz="1300" dirty="0"/>
            <a:t>Examples: Gravidity and parity, number of hospital visits</a:t>
          </a:r>
        </a:p>
      </dgm:t>
    </dgm:pt>
    <dgm:pt modelId="{3529F146-F3EF-3543-B271-90C454DF140C}" type="parTrans" cxnId="{E3C9B938-5161-2243-A464-478B6EAE783F}">
      <dgm:prSet/>
      <dgm:spPr/>
      <dgm:t>
        <a:bodyPr/>
        <a:lstStyle/>
        <a:p>
          <a:endParaRPr lang="en-US"/>
        </a:p>
      </dgm:t>
    </dgm:pt>
    <dgm:pt modelId="{A5E598FE-5EAC-CA48-B78B-20A30F3E3B0E}" type="sibTrans" cxnId="{E3C9B938-5161-2243-A464-478B6EAE783F}">
      <dgm:prSet/>
      <dgm:spPr/>
      <dgm:t>
        <a:bodyPr/>
        <a:lstStyle/>
        <a:p>
          <a:endParaRPr lang="en-US"/>
        </a:p>
      </dgm:t>
    </dgm:pt>
    <dgm:pt modelId="{B7C5215F-85A2-2148-84D9-2457746A8B55}">
      <dgm:prSet custT="1"/>
      <dgm:spPr/>
      <dgm:t>
        <a:bodyPr/>
        <a:lstStyle/>
        <a:p>
          <a:r>
            <a:rPr lang="en-US" sz="1600" dirty="0"/>
            <a:t>Continuous: Measured numerical values </a:t>
          </a:r>
        </a:p>
      </dgm:t>
    </dgm:pt>
    <dgm:pt modelId="{FE236966-1F59-864A-A409-9A5E49E69A9F}" type="parTrans" cxnId="{216755D0-E7E0-CD44-8463-BDB633DCCFA4}">
      <dgm:prSet/>
      <dgm:spPr/>
      <dgm:t>
        <a:bodyPr/>
        <a:lstStyle/>
        <a:p>
          <a:endParaRPr lang="en-US"/>
        </a:p>
      </dgm:t>
    </dgm:pt>
    <dgm:pt modelId="{8AB39B58-3348-804A-A859-B65214B6168E}" type="sibTrans" cxnId="{216755D0-E7E0-CD44-8463-BDB633DCCFA4}">
      <dgm:prSet/>
      <dgm:spPr/>
      <dgm:t>
        <a:bodyPr/>
        <a:lstStyle/>
        <a:p>
          <a:endParaRPr lang="en-US"/>
        </a:p>
      </dgm:t>
    </dgm:pt>
    <dgm:pt modelId="{2FA98C6B-CB13-3E48-9598-136F6700ECD2}">
      <dgm:prSet custT="1"/>
      <dgm:spPr/>
      <dgm:t>
        <a:bodyPr/>
        <a:lstStyle/>
        <a:p>
          <a:r>
            <a:rPr lang="en-US" sz="1300" dirty="0"/>
            <a:t>Examples: Height, weight, temperature.</a:t>
          </a:r>
        </a:p>
      </dgm:t>
    </dgm:pt>
    <dgm:pt modelId="{B1010987-3B2C-7941-953C-054502A856F7}" type="parTrans" cxnId="{05222B54-773C-9B46-AD09-3AD55B482EBC}">
      <dgm:prSet/>
      <dgm:spPr/>
      <dgm:t>
        <a:bodyPr/>
        <a:lstStyle/>
        <a:p>
          <a:endParaRPr lang="en-US"/>
        </a:p>
      </dgm:t>
    </dgm:pt>
    <dgm:pt modelId="{828DD371-6072-5D47-83C6-4D67716B2B77}" type="sibTrans" cxnId="{05222B54-773C-9B46-AD09-3AD55B482EBC}">
      <dgm:prSet/>
      <dgm:spPr/>
      <dgm:t>
        <a:bodyPr/>
        <a:lstStyle/>
        <a:p>
          <a:endParaRPr lang="en-US"/>
        </a:p>
      </dgm:t>
    </dgm:pt>
    <dgm:pt modelId="{0E6BFC1B-2967-1141-9143-6A9F1442B07B}">
      <dgm:prSet custT="1"/>
      <dgm:spPr/>
      <dgm:t>
        <a:bodyPr/>
        <a:lstStyle/>
        <a:p>
          <a:r>
            <a:rPr lang="en-US" sz="1300" dirty="0"/>
            <a:t>Distinct and whole numbers</a:t>
          </a:r>
        </a:p>
      </dgm:t>
    </dgm:pt>
    <dgm:pt modelId="{84F2F91B-1193-C945-903A-6371D0B56656}" type="parTrans" cxnId="{2B0B2E38-F3FE-9B42-95F3-8C7E74487515}">
      <dgm:prSet/>
      <dgm:spPr/>
      <dgm:t>
        <a:bodyPr/>
        <a:lstStyle/>
        <a:p>
          <a:endParaRPr lang="en-US"/>
        </a:p>
      </dgm:t>
    </dgm:pt>
    <dgm:pt modelId="{4684EDFA-57E0-2442-BA8D-DEC3ABB7366B}" type="sibTrans" cxnId="{2B0B2E38-F3FE-9B42-95F3-8C7E74487515}">
      <dgm:prSet/>
      <dgm:spPr/>
      <dgm:t>
        <a:bodyPr/>
        <a:lstStyle/>
        <a:p>
          <a:endParaRPr lang="en-US"/>
        </a:p>
      </dgm:t>
    </dgm:pt>
    <dgm:pt modelId="{AC1E499B-CB50-4648-8D07-42BD656ADA5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800" b="1" dirty="0"/>
            <a:t>Quantitative (Numerical)</a:t>
          </a:r>
        </a:p>
      </dgm:t>
    </dgm:pt>
    <dgm:pt modelId="{F1C957E3-9E8A-0B41-B111-AF5A26838A0D}" type="parTrans" cxnId="{C8FAC2A0-FF53-3540-91BB-6176570AC404}">
      <dgm:prSet/>
      <dgm:spPr/>
      <dgm:t>
        <a:bodyPr/>
        <a:lstStyle/>
        <a:p>
          <a:endParaRPr lang="en-US"/>
        </a:p>
      </dgm:t>
    </dgm:pt>
    <dgm:pt modelId="{8512073E-3FC3-1B46-AB72-0EE337BEA4BF}" type="sibTrans" cxnId="{C8FAC2A0-FF53-3540-91BB-6176570AC404}">
      <dgm:prSet/>
      <dgm:spPr/>
      <dgm:t>
        <a:bodyPr/>
        <a:lstStyle/>
        <a:p>
          <a:endParaRPr lang="en-US"/>
        </a:p>
      </dgm:t>
    </dgm:pt>
    <dgm:pt modelId="{9D8B6F81-88B7-5C4F-9425-DC44507E3F1B}" type="pres">
      <dgm:prSet presAssocID="{C6689187-BDB1-A546-B5D5-4D619119D4A0}" presName="linear" presStyleCnt="0">
        <dgm:presLayoutVars>
          <dgm:animLvl val="lvl"/>
          <dgm:resizeHandles val="exact"/>
        </dgm:presLayoutVars>
      </dgm:prSet>
      <dgm:spPr/>
    </dgm:pt>
    <dgm:pt modelId="{FA6BD637-5552-4B44-BA15-B87887111354}" type="pres">
      <dgm:prSet presAssocID="{AC1E499B-CB50-4648-8D07-42BD656ADA51}" presName="parentText" presStyleLbl="node1" presStyleIdx="0" presStyleCnt="3" custScaleX="96056" custScaleY="51332" custLinFactNeighborX="-2704" custLinFactNeighborY="77007">
        <dgm:presLayoutVars>
          <dgm:chMax val="0"/>
          <dgm:bulletEnabled val="1"/>
        </dgm:presLayoutVars>
      </dgm:prSet>
      <dgm:spPr/>
    </dgm:pt>
    <dgm:pt modelId="{4F5BC540-BA25-EC47-BFC7-C318F806BC77}" type="pres">
      <dgm:prSet presAssocID="{8512073E-3FC3-1B46-AB72-0EE337BEA4BF}" presName="spacer" presStyleCnt="0"/>
      <dgm:spPr/>
    </dgm:pt>
    <dgm:pt modelId="{4B49969C-32D9-1549-9EAB-CCB24404D542}" type="pres">
      <dgm:prSet presAssocID="{AFAE50CE-67BD-E444-9E89-F9B7E3487415}" presName="parentText" presStyleLbl="node1" presStyleIdx="1" presStyleCnt="3" custScaleY="47824">
        <dgm:presLayoutVars>
          <dgm:chMax val="0"/>
          <dgm:bulletEnabled val="1"/>
        </dgm:presLayoutVars>
      </dgm:prSet>
      <dgm:spPr/>
    </dgm:pt>
    <dgm:pt modelId="{CF06A624-A7BC-EF41-8482-23606B12E9A2}" type="pres">
      <dgm:prSet presAssocID="{AFAE50CE-67BD-E444-9E89-F9B7E3487415}" presName="childText" presStyleLbl="revTx" presStyleIdx="0" presStyleCnt="2">
        <dgm:presLayoutVars>
          <dgm:bulletEnabled val="1"/>
        </dgm:presLayoutVars>
      </dgm:prSet>
      <dgm:spPr/>
    </dgm:pt>
    <dgm:pt modelId="{1632727C-14DE-2B4E-9B09-C04B5A4727E0}" type="pres">
      <dgm:prSet presAssocID="{B7C5215F-85A2-2148-84D9-2457746A8B55}" presName="parentText" presStyleLbl="node1" presStyleIdx="2" presStyleCnt="3" custScaleY="45935" custLinFactNeighborY="-29062">
        <dgm:presLayoutVars>
          <dgm:chMax val="0"/>
          <dgm:bulletEnabled val="1"/>
        </dgm:presLayoutVars>
      </dgm:prSet>
      <dgm:spPr/>
    </dgm:pt>
    <dgm:pt modelId="{64ED652A-98F1-0E4F-A2A0-315FBBA260AB}" type="pres">
      <dgm:prSet presAssocID="{B7C5215F-85A2-2148-84D9-2457746A8B55}" presName="childText" presStyleLbl="revTx" presStyleIdx="1" presStyleCnt="2" custLinFactNeighborY="-21423">
        <dgm:presLayoutVars>
          <dgm:bulletEnabled val="1"/>
        </dgm:presLayoutVars>
      </dgm:prSet>
      <dgm:spPr/>
    </dgm:pt>
  </dgm:ptLst>
  <dgm:cxnLst>
    <dgm:cxn modelId="{9CA9692E-09E3-1947-82D6-911CB7DFA18C}" type="presOf" srcId="{2FA98C6B-CB13-3E48-9598-136F6700ECD2}" destId="{64ED652A-98F1-0E4F-A2A0-315FBBA260AB}" srcOrd="0" destOrd="0" presId="urn:microsoft.com/office/officeart/2005/8/layout/vList2"/>
    <dgm:cxn modelId="{2B0B2E38-F3FE-9B42-95F3-8C7E74487515}" srcId="{AFAE50CE-67BD-E444-9E89-F9B7E3487415}" destId="{0E6BFC1B-2967-1141-9143-6A9F1442B07B}" srcOrd="0" destOrd="0" parTransId="{84F2F91B-1193-C945-903A-6371D0B56656}" sibTransId="{4684EDFA-57E0-2442-BA8D-DEC3ABB7366B}"/>
    <dgm:cxn modelId="{E3C9B938-5161-2243-A464-478B6EAE783F}" srcId="{AFAE50CE-67BD-E444-9E89-F9B7E3487415}" destId="{2442B201-0957-0D47-B778-6F95DB6C6D04}" srcOrd="1" destOrd="0" parTransId="{3529F146-F3EF-3543-B271-90C454DF140C}" sibTransId="{A5E598FE-5EAC-CA48-B78B-20A30F3E3B0E}"/>
    <dgm:cxn modelId="{94912660-669B-3246-BC0C-986BFFA5C7BC}" type="presOf" srcId="{0E6BFC1B-2967-1141-9143-6A9F1442B07B}" destId="{CF06A624-A7BC-EF41-8482-23606B12E9A2}" srcOrd="0" destOrd="0" presId="urn:microsoft.com/office/officeart/2005/8/layout/vList2"/>
    <dgm:cxn modelId="{05222B54-773C-9B46-AD09-3AD55B482EBC}" srcId="{B7C5215F-85A2-2148-84D9-2457746A8B55}" destId="{2FA98C6B-CB13-3E48-9598-136F6700ECD2}" srcOrd="0" destOrd="0" parTransId="{B1010987-3B2C-7941-953C-054502A856F7}" sibTransId="{828DD371-6072-5D47-83C6-4D67716B2B77}"/>
    <dgm:cxn modelId="{FA54CE75-43B6-B449-A966-6527C92DCD1C}" type="presOf" srcId="{2442B201-0957-0D47-B778-6F95DB6C6D04}" destId="{CF06A624-A7BC-EF41-8482-23606B12E9A2}" srcOrd="0" destOrd="1" presId="urn:microsoft.com/office/officeart/2005/8/layout/vList2"/>
    <dgm:cxn modelId="{21487F8C-D654-FA41-9283-878443FFD3D9}" type="presOf" srcId="{C6689187-BDB1-A546-B5D5-4D619119D4A0}" destId="{9D8B6F81-88B7-5C4F-9425-DC44507E3F1B}" srcOrd="0" destOrd="0" presId="urn:microsoft.com/office/officeart/2005/8/layout/vList2"/>
    <dgm:cxn modelId="{C8FAC2A0-FF53-3540-91BB-6176570AC404}" srcId="{C6689187-BDB1-A546-B5D5-4D619119D4A0}" destId="{AC1E499B-CB50-4648-8D07-42BD656ADA51}" srcOrd="0" destOrd="0" parTransId="{F1C957E3-9E8A-0B41-B111-AF5A26838A0D}" sibTransId="{8512073E-3FC3-1B46-AB72-0EE337BEA4BF}"/>
    <dgm:cxn modelId="{76A9CEB7-A82F-8F4B-A2DB-5D8C7BDD6670}" srcId="{C6689187-BDB1-A546-B5D5-4D619119D4A0}" destId="{AFAE50CE-67BD-E444-9E89-F9B7E3487415}" srcOrd="1" destOrd="0" parTransId="{94F55688-C204-F947-A1E0-5D150A396C39}" sibTransId="{D8EC9B25-DDC2-E145-926B-84D0D5E8983F}"/>
    <dgm:cxn modelId="{5EFFEFCC-5BB4-894B-BFCB-50FE670C2F29}" type="presOf" srcId="{AFAE50CE-67BD-E444-9E89-F9B7E3487415}" destId="{4B49969C-32D9-1549-9EAB-CCB24404D542}" srcOrd="0" destOrd="0" presId="urn:microsoft.com/office/officeart/2005/8/layout/vList2"/>
    <dgm:cxn modelId="{216755D0-E7E0-CD44-8463-BDB633DCCFA4}" srcId="{C6689187-BDB1-A546-B5D5-4D619119D4A0}" destId="{B7C5215F-85A2-2148-84D9-2457746A8B55}" srcOrd="2" destOrd="0" parTransId="{FE236966-1F59-864A-A409-9A5E49E69A9F}" sibTransId="{8AB39B58-3348-804A-A859-B65214B6168E}"/>
    <dgm:cxn modelId="{CD75B0D5-7B74-844C-A537-FA1E87454F0C}" type="presOf" srcId="{B7C5215F-85A2-2148-84D9-2457746A8B55}" destId="{1632727C-14DE-2B4E-9B09-C04B5A4727E0}" srcOrd="0" destOrd="0" presId="urn:microsoft.com/office/officeart/2005/8/layout/vList2"/>
    <dgm:cxn modelId="{FF4A34DF-F9DF-2545-A3F6-C58ABCF9C2EB}" type="presOf" srcId="{AC1E499B-CB50-4648-8D07-42BD656ADA51}" destId="{FA6BD637-5552-4B44-BA15-B87887111354}" srcOrd="0" destOrd="0" presId="urn:microsoft.com/office/officeart/2005/8/layout/vList2"/>
    <dgm:cxn modelId="{2127527A-FB63-214C-8852-29777074AD8E}" type="presParOf" srcId="{9D8B6F81-88B7-5C4F-9425-DC44507E3F1B}" destId="{FA6BD637-5552-4B44-BA15-B87887111354}" srcOrd="0" destOrd="0" presId="urn:microsoft.com/office/officeart/2005/8/layout/vList2"/>
    <dgm:cxn modelId="{11C4D585-4FDB-3D40-B1D9-C864EBAF9160}" type="presParOf" srcId="{9D8B6F81-88B7-5C4F-9425-DC44507E3F1B}" destId="{4F5BC540-BA25-EC47-BFC7-C318F806BC77}" srcOrd="1" destOrd="0" presId="urn:microsoft.com/office/officeart/2005/8/layout/vList2"/>
    <dgm:cxn modelId="{A2EF17A3-50C2-8147-BD43-EF96C77EA466}" type="presParOf" srcId="{9D8B6F81-88B7-5C4F-9425-DC44507E3F1B}" destId="{4B49969C-32D9-1549-9EAB-CCB24404D542}" srcOrd="2" destOrd="0" presId="urn:microsoft.com/office/officeart/2005/8/layout/vList2"/>
    <dgm:cxn modelId="{55D9F15F-8400-BF4B-9E09-5B0AC6567796}" type="presParOf" srcId="{9D8B6F81-88B7-5C4F-9425-DC44507E3F1B}" destId="{CF06A624-A7BC-EF41-8482-23606B12E9A2}" srcOrd="3" destOrd="0" presId="urn:microsoft.com/office/officeart/2005/8/layout/vList2"/>
    <dgm:cxn modelId="{646D8504-20A8-914C-A496-D6F9D60B1978}" type="presParOf" srcId="{9D8B6F81-88B7-5C4F-9425-DC44507E3F1B}" destId="{1632727C-14DE-2B4E-9B09-C04B5A4727E0}" srcOrd="4" destOrd="0" presId="urn:microsoft.com/office/officeart/2005/8/layout/vList2"/>
    <dgm:cxn modelId="{14B642C6-4262-894A-8488-62013704F742}" type="presParOf" srcId="{9D8B6F81-88B7-5C4F-9425-DC44507E3F1B}" destId="{64ED652A-98F1-0E4F-A2A0-315FBBA260A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/>
            <a:t>Allows to see how each categorical variable contributes to a total within a group</a:t>
          </a:r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X-axis demonstrates the overarching groups 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2B1D5ADA-D9C4-9746-BD2D-BE54FAFD2222}">
      <dgm:prSet/>
      <dgm:spPr/>
      <dgm:t>
        <a:bodyPr/>
        <a:lstStyle/>
        <a:p>
          <a:r>
            <a:rPr lang="en-US" dirty="0"/>
            <a:t>In the previous example, this would be medication type </a:t>
          </a:r>
        </a:p>
      </dgm:t>
    </dgm:pt>
    <dgm:pt modelId="{DA66E275-9CE2-9349-B90B-90085A87B9AF}" type="parTrans" cxnId="{A7C0478E-A636-B445-9039-30BDC72CF8D0}">
      <dgm:prSet/>
      <dgm:spPr/>
      <dgm:t>
        <a:bodyPr/>
        <a:lstStyle/>
        <a:p>
          <a:endParaRPr lang="en-US"/>
        </a:p>
      </dgm:t>
    </dgm:pt>
    <dgm:pt modelId="{EE21335B-FA4B-F54D-983F-CC57C58D4B27}" type="sibTrans" cxnId="{A7C0478E-A636-B445-9039-30BDC72CF8D0}">
      <dgm:prSet/>
      <dgm:spPr/>
      <dgm:t>
        <a:bodyPr/>
        <a:lstStyle/>
        <a:p>
          <a:endParaRPr lang="en-US"/>
        </a:p>
      </dgm:t>
    </dgm:pt>
    <dgm:pt modelId="{500DF5ED-030A-9041-ABEB-8E8E526B16D1}">
      <dgm:prSet/>
      <dgm:spPr/>
      <dgm:t>
        <a:bodyPr/>
        <a:lstStyle/>
        <a:p>
          <a:r>
            <a:rPr lang="en-US" dirty="0"/>
            <a:t>Y-axis shows percentages</a:t>
          </a:r>
        </a:p>
      </dgm:t>
    </dgm:pt>
    <dgm:pt modelId="{4E2446C1-1D5C-FE49-A3E4-58B318551130}" type="parTrans" cxnId="{15ECA6F3-9D18-A344-A0A4-AABD2646EEF8}">
      <dgm:prSet/>
      <dgm:spPr/>
      <dgm:t>
        <a:bodyPr/>
        <a:lstStyle/>
        <a:p>
          <a:endParaRPr lang="en-US"/>
        </a:p>
      </dgm:t>
    </dgm:pt>
    <dgm:pt modelId="{2DE88C6D-3BA0-0549-8B40-5E29976005CF}" type="sibTrans" cxnId="{15ECA6F3-9D18-A344-A0A4-AABD2646EEF8}">
      <dgm:prSet/>
      <dgm:spPr/>
      <dgm:t>
        <a:bodyPr/>
        <a:lstStyle/>
        <a:p>
          <a:endParaRPr lang="en-US"/>
        </a:p>
      </dgm:t>
    </dgm:pt>
    <dgm:pt modelId="{EB56FD2D-DAEA-6D4B-8F35-DD9913E27691}">
      <dgm:prSet/>
      <dgm:spPr/>
      <dgm:t>
        <a:bodyPr/>
        <a:lstStyle/>
        <a:p>
          <a:r>
            <a:rPr lang="en-US" dirty="0"/>
            <a:t>Bars are divided into segments with each segment representing a sub-category within a group</a:t>
          </a:r>
        </a:p>
      </dgm:t>
    </dgm:pt>
    <dgm:pt modelId="{CBE8A8B0-68D5-1F48-8545-96F46973F656}" type="parTrans" cxnId="{9FAE70B1-E92D-A542-9B75-1F219A27D749}">
      <dgm:prSet/>
      <dgm:spPr/>
      <dgm:t>
        <a:bodyPr/>
        <a:lstStyle/>
        <a:p>
          <a:endParaRPr lang="en-US"/>
        </a:p>
      </dgm:t>
    </dgm:pt>
    <dgm:pt modelId="{A35A85C6-AA9D-474A-95A1-B4136372CC38}" type="sibTrans" cxnId="{9FAE70B1-E92D-A542-9B75-1F219A27D749}">
      <dgm:prSet/>
      <dgm:spPr/>
      <dgm:t>
        <a:bodyPr/>
        <a:lstStyle/>
        <a:p>
          <a:endParaRPr lang="en-US"/>
        </a:p>
      </dgm:t>
    </dgm:pt>
    <dgm:pt modelId="{1046B053-B6EF-FB47-8E06-9CF7EB50E6FF}">
      <dgm:prSet/>
      <dgm:spPr/>
      <dgm:t>
        <a:bodyPr/>
        <a:lstStyle/>
        <a:p>
          <a:r>
            <a:rPr lang="en-US" dirty="0"/>
            <a:t>Stacked format with color-coded sections</a:t>
          </a:r>
        </a:p>
      </dgm:t>
    </dgm:pt>
    <dgm:pt modelId="{9EF2863C-FFF4-DB4E-AB81-B3CD73E079F4}" type="parTrans" cxnId="{DDCCB1F2-8DC5-5B49-8924-407B312D0453}">
      <dgm:prSet/>
      <dgm:spPr/>
      <dgm:t>
        <a:bodyPr/>
        <a:lstStyle/>
        <a:p>
          <a:endParaRPr lang="en-US"/>
        </a:p>
      </dgm:t>
    </dgm:pt>
    <dgm:pt modelId="{98FB6DC1-4ABD-A945-8FEF-C2FD748A6B0E}" type="sibTrans" cxnId="{DDCCB1F2-8DC5-5B49-8924-407B312D0453}">
      <dgm:prSet/>
      <dgm:spPr/>
      <dgm:t>
        <a:bodyPr/>
        <a:lstStyle/>
        <a:p>
          <a:endParaRPr lang="en-US"/>
        </a:p>
      </dgm:t>
    </dgm:pt>
    <dgm:pt modelId="{80249E35-1909-2D44-8AF9-A821C5B60EB1}">
      <dgm:prSet/>
      <dgm:spPr/>
      <dgm:t>
        <a:bodyPr/>
        <a:lstStyle/>
        <a:p>
          <a:r>
            <a:rPr lang="en-US" dirty="0"/>
            <a:t>Example: </a:t>
          </a:r>
          <a:r>
            <a:rPr lang="en-US" dirty="0">
              <a:solidFill>
                <a:srgbClr val="000000"/>
              </a:solidFill>
            </a:rPr>
            <a:t>If an individual is researching the effectiveness of different cardiac medications and different age groups (both variables being categorical), a component bar graph would show the percentage of patients by type of medication within each age group</a:t>
          </a:r>
          <a:endParaRPr lang="en-US" dirty="0"/>
        </a:p>
      </dgm:t>
    </dgm:pt>
    <dgm:pt modelId="{9E75538E-D877-9748-9D67-1DE6A3FABA54}" type="parTrans" cxnId="{BF10E821-818C-024B-9DC9-53C44E5A6BD6}">
      <dgm:prSet/>
      <dgm:spPr/>
      <dgm:t>
        <a:bodyPr/>
        <a:lstStyle/>
        <a:p>
          <a:endParaRPr lang="en-US"/>
        </a:p>
      </dgm:t>
    </dgm:pt>
    <dgm:pt modelId="{160D9ABA-0112-1D4F-AA5E-8BC791703E0D}" type="sibTrans" cxnId="{BF10E821-818C-024B-9DC9-53C44E5A6BD6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717" custLinFactNeighborY="586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7B64A09-BAAD-C845-9623-78263D91A8FE}" type="presOf" srcId="{80249E35-1909-2D44-8AF9-A821C5B60EB1}" destId="{3A35B01B-245C-0744-B94C-CE2DAB4094F9}" srcOrd="0" destOrd="1" presId="urn:microsoft.com/office/officeart/2005/8/layout/vList2"/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AC50350B-531F-9744-BD05-5054D0036D42}" type="presOf" srcId="{2B1D5ADA-D9C4-9746-BD2D-BE54FAFD2222}" destId="{0E858B36-EA68-DF49-9EF4-E6117DD7769F}" srcOrd="0" destOrd="1" presId="urn:microsoft.com/office/officeart/2005/8/layout/vList2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BF10E821-818C-024B-9DC9-53C44E5A6BD6}" srcId="{596CF541-A3CF-884E-BDD4-5A0E9C954E33}" destId="{80249E35-1909-2D44-8AF9-A821C5B60EB1}" srcOrd="1" destOrd="0" parTransId="{9E75538E-D877-9748-9D67-1DE6A3FABA54}" sibTransId="{160D9ABA-0112-1D4F-AA5E-8BC791703E0D}"/>
    <dgm:cxn modelId="{BB89A223-347C-684D-BEA8-95D390A958EB}" type="presOf" srcId="{1046B053-B6EF-FB47-8E06-9CF7EB50E6FF}" destId="{0E858B36-EA68-DF49-9EF4-E6117DD7769F}" srcOrd="0" destOrd="4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A7C0478E-A636-B445-9039-30BDC72CF8D0}" srcId="{963D8563-B42F-D145-84B4-EF40EB29FC08}" destId="{2B1D5ADA-D9C4-9746-BD2D-BE54FAFD2222}" srcOrd="0" destOrd="0" parTransId="{DA66E275-9CE2-9349-B90B-90085A87B9AF}" sibTransId="{EE21335B-FA4B-F54D-983F-CC57C58D4B27}"/>
    <dgm:cxn modelId="{04750AA0-C853-3845-9FB8-3B7B31009201}" type="presOf" srcId="{EB56FD2D-DAEA-6D4B-8F35-DD9913E27691}" destId="{0E858B36-EA68-DF49-9EF4-E6117DD7769F}" srcOrd="0" destOrd="3" presId="urn:microsoft.com/office/officeart/2005/8/layout/vList2"/>
    <dgm:cxn modelId="{7F0ABBA5-1185-2440-81EA-874CAE6F5FA3}" type="presOf" srcId="{500DF5ED-030A-9041-ABEB-8E8E526B16D1}" destId="{0E858B36-EA68-DF49-9EF4-E6117DD7769F}" srcOrd="0" destOrd="2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9FAE70B1-E92D-A542-9B75-1F219A27D749}" srcId="{A31BB723-FF33-F841-BE3A-70A616DC89BA}" destId="{EB56FD2D-DAEA-6D4B-8F35-DD9913E27691}" srcOrd="2" destOrd="0" parTransId="{CBE8A8B0-68D5-1F48-8545-96F46973F656}" sibTransId="{A35A85C6-AA9D-474A-95A1-B4136372CC38}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DDCCB1F2-8DC5-5B49-8924-407B312D0453}" srcId="{A31BB723-FF33-F841-BE3A-70A616DC89BA}" destId="{1046B053-B6EF-FB47-8E06-9CF7EB50E6FF}" srcOrd="3" destOrd="0" parTransId="{9EF2863C-FFF4-DB4E-AB81-B3CD73E079F4}" sibTransId="{98FB6DC1-4ABD-A945-8FEF-C2FD748A6B0E}"/>
    <dgm:cxn modelId="{15ECA6F3-9D18-A344-A0A4-AABD2646EEF8}" srcId="{A31BB723-FF33-F841-BE3A-70A616DC89BA}" destId="{500DF5ED-030A-9041-ABEB-8E8E526B16D1}" srcOrd="1" destOrd="0" parTransId="{4E2446C1-1D5C-FE49-A3E4-58B318551130}" sibTransId="{2DE88C6D-3BA0-0549-8B40-5E29976005CF}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Beneficial for stratified group c</a:t>
          </a:r>
          <a:r>
            <a:rPr lang="en-US" i="0" u="none" strike="noStrike" dirty="0">
              <a:solidFill>
                <a:srgbClr val="000000"/>
              </a:solidFill>
              <a:effectLst/>
            </a:rPr>
            <a:t>omparisons of categories</a:t>
          </a:r>
          <a:endParaRPr lang="en-US" dirty="0"/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Can be more difficult for interpretation if there are many subgroups, leading to misinterpretation. 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9CCA5665-5D47-4746-B454-1B31C4B9C290}">
      <dgm:prSet/>
      <dgm:spPr/>
      <dgm:t>
        <a:bodyPr/>
        <a:lstStyle/>
        <a:p>
          <a:r>
            <a:rPr lang="en-US" b="0" i="0" u="none" strike="noStrike" dirty="0">
              <a:solidFill>
                <a:srgbClr val="000000"/>
              </a:solidFill>
              <a:effectLst/>
            </a:rPr>
            <a:t>Shows proportions over different categories</a:t>
          </a:r>
        </a:p>
      </dgm:t>
    </dgm:pt>
    <dgm:pt modelId="{C5E12BC0-47D8-FB43-A668-0C80091109E1}" type="parTrans" cxnId="{09E324CC-7A6E-E444-84D5-3109F6CB6078}">
      <dgm:prSet/>
      <dgm:spPr/>
      <dgm:t>
        <a:bodyPr/>
        <a:lstStyle/>
        <a:p>
          <a:endParaRPr lang="en-US"/>
        </a:p>
      </dgm:t>
    </dgm:pt>
    <dgm:pt modelId="{F897AB23-08C3-BD43-9ECE-D4BED2550652}" type="sibTrans" cxnId="{09E324CC-7A6E-E444-84D5-3109F6CB6078}">
      <dgm:prSet/>
      <dgm:spPr/>
      <dgm:t>
        <a:bodyPr/>
        <a:lstStyle/>
        <a:p>
          <a:endParaRPr lang="en-US"/>
        </a:p>
      </dgm:t>
    </dgm:pt>
    <dgm:pt modelId="{B9EA1614-8EAA-3247-A49B-69708ED8D138}">
      <dgm:prSet/>
      <dgm:spPr/>
      <dgm:t>
        <a:bodyPr/>
        <a:lstStyle/>
        <a:p>
          <a:r>
            <a:rPr lang="en-US" dirty="0"/>
            <a:t>Does not show groups over time</a:t>
          </a:r>
        </a:p>
      </dgm:t>
    </dgm:pt>
    <dgm:pt modelId="{ACDA7FAC-5CA9-184D-A154-767ED6428B28}" type="parTrans" cxnId="{F0BAC0D2-3318-F244-B0FE-195AD3F0F9A3}">
      <dgm:prSet/>
      <dgm:spPr/>
      <dgm:t>
        <a:bodyPr/>
        <a:lstStyle/>
        <a:p>
          <a:endParaRPr lang="en-US"/>
        </a:p>
      </dgm:t>
    </dgm:pt>
    <dgm:pt modelId="{CD78305B-CA67-094A-80F2-1374F3929AC6}" type="sibTrans" cxnId="{F0BAC0D2-3318-F244-B0FE-195AD3F0F9A3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 custLinFactNeighborY="-56175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2005" custLinFactNeighborY="1172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8BC5DC7B-B76C-0E41-A926-58FA1501AF02}" type="presOf" srcId="{9CCA5665-5D47-4746-B454-1B31C4B9C290}" destId="{3A35B01B-245C-0744-B94C-CE2DAB4094F9}" srcOrd="0" destOrd="1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1DA9F2AD-E2FA-1149-B5C3-849D9809DEAF}" type="presOf" srcId="{B9EA1614-8EAA-3247-A49B-69708ED8D138}" destId="{0E858B36-EA68-DF49-9EF4-E6117DD7769F}" srcOrd="0" destOrd="1" presId="urn:microsoft.com/office/officeart/2005/8/layout/vList2"/>
    <dgm:cxn modelId="{09E324CC-7A6E-E444-84D5-3109F6CB6078}" srcId="{596CF541-A3CF-884E-BDD4-5A0E9C954E33}" destId="{9CCA5665-5D47-4746-B454-1B31C4B9C290}" srcOrd="1" destOrd="0" parTransId="{C5E12BC0-47D8-FB43-A668-0C80091109E1}" sibTransId="{F897AB23-08C3-BD43-9ECE-D4BED2550652}"/>
    <dgm:cxn modelId="{F0BAC0D2-3318-F244-B0FE-195AD3F0F9A3}" srcId="{A31BB723-FF33-F841-BE3A-70A616DC89BA}" destId="{B9EA1614-8EAA-3247-A49B-69708ED8D138}" srcOrd="1" destOrd="0" parTransId="{ACDA7FAC-5CA9-184D-A154-767ED6428B28}" sibTransId="{CD78305B-CA67-094A-80F2-1374F3929AC6}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155E4D-3A2B-3E49-8E2C-B9FFEB516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5BF3F-BA25-DD45-B930-C0C7A1042F62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D3C9E221-F0DF-B54F-B81B-D78C97B48645}" type="parTrans" cxnId="{BF769A7A-A63B-6F45-BA90-D96D60472131}">
      <dgm:prSet/>
      <dgm:spPr/>
      <dgm:t>
        <a:bodyPr/>
        <a:lstStyle/>
        <a:p>
          <a:endParaRPr lang="en-US"/>
        </a:p>
      </dgm:t>
    </dgm:pt>
    <dgm:pt modelId="{C9BD4FBB-5ED3-E248-AB2F-01FA91A97056}" type="sibTrans" cxnId="{BF769A7A-A63B-6F45-BA90-D96D60472131}">
      <dgm:prSet/>
      <dgm:spPr/>
      <dgm:t>
        <a:bodyPr/>
        <a:lstStyle/>
        <a:p>
          <a:endParaRPr lang="en-US"/>
        </a:p>
      </dgm:t>
    </dgm:pt>
    <dgm:pt modelId="{29A334F4-EABD-6B42-A416-72BAC884852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Shows how a categorical variable is divided into categories</a:t>
          </a:r>
          <a:endParaRPr lang="en-US" dirty="0"/>
        </a:p>
      </dgm:t>
    </dgm:pt>
    <dgm:pt modelId="{06F9F1B4-303A-D241-BB70-28044D1E98ED}" type="parTrans" cxnId="{6AC1BCEB-897A-424F-8232-CF77C8DB2998}">
      <dgm:prSet/>
      <dgm:spPr/>
      <dgm:t>
        <a:bodyPr/>
        <a:lstStyle/>
        <a:p>
          <a:endParaRPr lang="en-US"/>
        </a:p>
      </dgm:t>
    </dgm:pt>
    <dgm:pt modelId="{C9584A59-B4FA-6E4F-9A05-F0915666F8DB}" type="sibTrans" cxnId="{6AC1BCEB-897A-424F-8232-CF77C8DB2998}">
      <dgm:prSet/>
      <dgm:spPr/>
      <dgm:t>
        <a:bodyPr/>
        <a:lstStyle/>
        <a:p>
          <a:endParaRPr lang="en-US"/>
        </a:p>
      </dgm:t>
    </dgm:pt>
    <dgm:pt modelId="{6F576E0F-DA48-6943-9AA1-5305D9610E53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6EDB36EE-DEC3-F947-AAE7-C40E625A996A}" type="parTrans" cxnId="{25D4E565-BC7A-7C4F-9452-0480626BC279}">
      <dgm:prSet/>
      <dgm:spPr/>
      <dgm:t>
        <a:bodyPr/>
        <a:lstStyle/>
        <a:p>
          <a:endParaRPr lang="en-US"/>
        </a:p>
      </dgm:t>
    </dgm:pt>
    <dgm:pt modelId="{7ABE7A5C-A869-834C-B881-1CDDBEA20B86}" type="sibTrans" cxnId="{25D4E565-BC7A-7C4F-9452-0480626BC279}">
      <dgm:prSet/>
      <dgm:spPr/>
      <dgm:t>
        <a:bodyPr/>
        <a:lstStyle/>
        <a:p>
          <a:endParaRPr lang="en-US"/>
        </a:p>
      </dgm:t>
    </dgm:pt>
    <dgm:pt modelId="{AFC52A0C-E2E9-1048-BCC1-B19CCE190E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 circular chart that is divided into “slices”</a:t>
          </a:r>
          <a:endParaRPr lang="en-US" b="0" dirty="0"/>
        </a:p>
      </dgm:t>
    </dgm:pt>
    <dgm:pt modelId="{5F5DA312-933D-CE49-8E71-44AC50F7ADEB}" type="parTrans" cxnId="{31F966E6-783A-694F-B573-DF7B44172821}">
      <dgm:prSet/>
      <dgm:spPr/>
      <dgm:t>
        <a:bodyPr/>
        <a:lstStyle/>
        <a:p>
          <a:endParaRPr lang="en-US"/>
        </a:p>
      </dgm:t>
    </dgm:pt>
    <dgm:pt modelId="{F05ED04A-C1ED-D04A-A1C0-3C79C7899C77}" type="sibTrans" cxnId="{31F966E6-783A-694F-B573-DF7B44172821}">
      <dgm:prSet/>
      <dgm:spPr/>
      <dgm:t>
        <a:bodyPr/>
        <a:lstStyle/>
        <a:p>
          <a:endParaRPr lang="en-US"/>
        </a:p>
      </dgm:t>
    </dgm:pt>
    <dgm:pt modelId="{C5D87428-4E36-AC48-A4D5-03D97B10ADDF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08826CB5-4EF3-1247-A0B0-15AA413D7503}" type="parTrans" cxnId="{F8F47924-E67B-4A47-9522-B5C4186D48CA}">
      <dgm:prSet/>
      <dgm:spPr/>
      <dgm:t>
        <a:bodyPr/>
        <a:lstStyle/>
        <a:p>
          <a:endParaRPr lang="en-US"/>
        </a:p>
      </dgm:t>
    </dgm:pt>
    <dgm:pt modelId="{DDC60F0C-4594-3341-B841-2A74B80F0B50}" type="sibTrans" cxnId="{F8F47924-E67B-4A47-9522-B5C4186D48CA}">
      <dgm:prSet/>
      <dgm:spPr/>
      <dgm:t>
        <a:bodyPr/>
        <a:lstStyle/>
        <a:p>
          <a:endParaRPr lang="en-US"/>
        </a:p>
      </dgm:t>
    </dgm:pt>
    <dgm:pt modelId="{1881B240-8A96-E045-BCBD-B85252A842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Beneficial for stratified group c</a:t>
          </a:r>
          <a:r>
            <a:rPr lang="en-US" i="0" u="none" strike="noStrike" dirty="0">
              <a:solidFill>
                <a:srgbClr val="000000"/>
              </a:solidFill>
              <a:effectLst/>
            </a:rPr>
            <a:t>omparisons of categories</a:t>
          </a:r>
          <a:endParaRPr lang="en-US" dirty="0"/>
        </a:p>
      </dgm:t>
    </dgm:pt>
    <dgm:pt modelId="{E6746B8F-D029-674A-836C-7D7FE971F485}" type="parTrans" cxnId="{1BEC684F-AA20-7F45-B45C-75840FEF3DD6}">
      <dgm:prSet/>
      <dgm:spPr/>
      <dgm:t>
        <a:bodyPr/>
        <a:lstStyle/>
        <a:p>
          <a:endParaRPr lang="en-US"/>
        </a:p>
      </dgm:t>
    </dgm:pt>
    <dgm:pt modelId="{F09B984C-B422-9544-B050-98FD9D30CFB2}" type="sibTrans" cxnId="{1BEC684F-AA20-7F45-B45C-75840FEF3DD6}">
      <dgm:prSet/>
      <dgm:spPr/>
      <dgm:t>
        <a:bodyPr/>
        <a:lstStyle/>
        <a:p>
          <a:endParaRPr lang="en-US"/>
        </a:p>
      </dgm:t>
    </dgm:pt>
    <dgm:pt modelId="{A3BCFE77-4302-7449-8783-6ED333B0FCA8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C8E9766C-2DEF-6F4C-A945-C8E327346F82}" type="parTrans" cxnId="{68599E9E-FCC0-9E4C-9223-763A1749FA00}">
      <dgm:prSet/>
      <dgm:spPr/>
      <dgm:t>
        <a:bodyPr/>
        <a:lstStyle/>
        <a:p>
          <a:endParaRPr lang="en-US"/>
        </a:p>
      </dgm:t>
    </dgm:pt>
    <dgm:pt modelId="{5A648BB7-F4EC-F64B-AE17-052690F22415}" type="sibTrans" cxnId="{68599E9E-FCC0-9E4C-9223-763A1749FA00}">
      <dgm:prSet/>
      <dgm:spPr/>
      <dgm:t>
        <a:bodyPr/>
        <a:lstStyle/>
        <a:p>
          <a:endParaRPr lang="en-US"/>
        </a:p>
      </dgm:t>
    </dgm:pt>
    <dgm:pt modelId="{571AC154-5C9E-B444-B7AD-513C20F3023B}">
      <dgm:prSet/>
      <dgm:spPr/>
      <dgm:t>
        <a:bodyPr/>
        <a:lstStyle/>
        <a:p>
          <a:r>
            <a:rPr lang="en-US" dirty="0"/>
            <a:t>Can be more difficult for interpretation if slices are similar in size.</a:t>
          </a:r>
        </a:p>
      </dgm:t>
    </dgm:pt>
    <dgm:pt modelId="{3AFECD48-0FDD-B449-AB48-60078CEF03E3}" type="parTrans" cxnId="{E8B6D89B-8938-0248-88B2-4F825003B6B1}">
      <dgm:prSet/>
      <dgm:spPr/>
      <dgm:t>
        <a:bodyPr/>
        <a:lstStyle/>
        <a:p>
          <a:endParaRPr lang="en-US"/>
        </a:p>
      </dgm:t>
    </dgm:pt>
    <dgm:pt modelId="{701FBD4A-3695-2148-B1F5-E644357A8BF9}" type="sibTrans" cxnId="{E8B6D89B-8938-0248-88B2-4F825003B6B1}">
      <dgm:prSet/>
      <dgm:spPr/>
      <dgm:t>
        <a:bodyPr/>
        <a:lstStyle/>
        <a:p>
          <a:endParaRPr lang="en-US"/>
        </a:p>
      </dgm:t>
    </dgm:pt>
    <dgm:pt modelId="{B13CED50-7582-1E4D-86B4-7B66F5FD266F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Example: Race is the categorical variable of interest with racial groups being the </a:t>
          </a:r>
          <a:r>
            <a:rPr lang="en-US" i="0" u="none" strike="noStrike" dirty="0">
              <a:solidFill>
                <a:srgbClr val="000000"/>
              </a:solidFill>
              <a:effectLst/>
            </a:rPr>
            <a:t>categories </a:t>
          </a:r>
          <a:r>
            <a:rPr lang="en-US" dirty="0">
              <a:solidFill>
                <a:srgbClr val="000000"/>
              </a:solidFill>
            </a:rPr>
            <a:t>of interest</a:t>
          </a:r>
        </a:p>
      </dgm:t>
    </dgm:pt>
    <dgm:pt modelId="{8DBD2C86-9C87-CD48-9A2B-4EF84966858D}" type="parTrans" cxnId="{21BCDCAE-F242-7F4A-883F-1D979BFAEBBA}">
      <dgm:prSet/>
      <dgm:spPr/>
      <dgm:t>
        <a:bodyPr/>
        <a:lstStyle/>
        <a:p>
          <a:endParaRPr lang="en-US"/>
        </a:p>
      </dgm:t>
    </dgm:pt>
    <dgm:pt modelId="{9675FD5F-C56A-884B-A903-A2AE427370D6}" type="sibTrans" cxnId="{21BCDCAE-F242-7F4A-883F-1D979BFAEBBA}">
      <dgm:prSet/>
      <dgm:spPr/>
      <dgm:t>
        <a:bodyPr/>
        <a:lstStyle/>
        <a:p>
          <a:endParaRPr lang="en-US"/>
        </a:p>
      </dgm:t>
    </dgm:pt>
    <dgm:pt modelId="{A8EB90E9-DAF4-3D43-8C77-F0A1BCFE8588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Highlights percentage-based comparisons</a:t>
          </a:r>
          <a:endParaRPr lang="en-US" dirty="0"/>
        </a:p>
      </dgm:t>
    </dgm:pt>
    <dgm:pt modelId="{E8A81C6C-138D-F84C-914C-8243CCBF1BBA}" type="parTrans" cxnId="{D62B6F6E-A54F-E74C-8429-3EA6A40B7946}">
      <dgm:prSet/>
      <dgm:spPr/>
      <dgm:t>
        <a:bodyPr/>
        <a:lstStyle/>
        <a:p>
          <a:endParaRPr lang="en-US"/>
        </a:p>
      </dgm:t>
    </dgm:pt>
    <dgm:pt modelId="{2739035F-4C82-1241-8A2B-3B164B01DF72}" type="sibTrans" cxnId="{D62B6F6E-A54F-E74C-8429-3EA6A40B7946}">
      <dgm:prSet/>
      <dgm:spPr/>
      <dgm:t>
        <a:bodyPr/>
        <a:lstStyle/>
        <a:p>
          <a:endParaRPr lang="en-US"/>
        </a:p>
      </dgm:t>
    </dgm:pt>
    <dgm:pt modelId="{83AD6882-BB93-9F43-84F4-627F642C3B9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 “slice” represents a category and is proportional to its frequency. </a:t>
          </a:r>
        </a:p>
      </dgm:t>
    </dgm:pt>
    <dgm:pt modelId="{808938C5-C802-8747-BAC5-17ED80090EEE}" type="parTrans" cxnId="{869688BC-83EC-964F-AEDA-71496F8202F2}">
      <dgm:prSet/>
      <dgm:spPr/>
      <dgm:t>
        <a:bodyPr/>
        <a:lstStyle/>
        <a:p>
          <a:endParaRPr lang="en-US"/>
        </a:p>
      </dgm:t>
    </dgm:pt>
    <dgm:pt modelId="{DEFB299C-E779-8249-A1BE-E055BB4CA361}" type="sibTrans" cxnId="{869688BC-83EC-964F-AEDA-71496F8202F2}">
      <dgm:prSet/>
      <dgm:spPr/>
      <dgm:t>
        <a:bodyPr/>
        <a:lstStyle/>
        <a:p>
          <a:endParaRPr lang="en-US"/>
        </a:p>
      </dgm:t>
    </dgm:pt>
    <dgm:pt modelId="{6647EF4C-F5C6-434F-95FA-DAA0AF10CCB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Each slice must be labeled to appropriately designate the category</a:t>
          </a:r>
        </a:p>
      </dgm:t>
    </dgm:pt>
    <dgm:pt modelId="{A5329906-C736-AF4E-A7E1-C3E3BA2D3714}" type="parTrans" cxnId="{AE49E9D6-D2F1-8148-88F5-0DD4159FD9C7}">
      <dgm:prSet/>
      <dgm:spPr/>
      <dgm:t>
        <a:bodyPr/>
        <a:lstStyle/>
        <a:p>
          <a:endParaRPr lang="en-US"/>
        </a:p>
      </dgm:t>
    </dgm:pt>
    <dgm:pt modelId="{E5B4491E-804F-6C4F-A3D2-5C45432F72C6}" type="sibTrans" cxnId="{AE49E9D6-D2F1-8148-88F5-0DD4159FD9C7}">
      <dgm:prSet/>
      <dgm:spPr/>
      <dgm:t>
        <a:bodyPr/>
        <a:lstStyle/>
        <a:p>
          <a:endParaRPr lang="en-US"/>
        </a:p>
      </dgm:t>
    </dgm:pt>
    <dgm:pt modelId="{8EE31BC1-8251-9241-BE08-9E140309580D}">
      <dgm:prSet/>
      <dgm:spPr/>
      <dgm:t>
        <a:bodyPr/>
        <a:lstStyle/>
        <a:p>
          <a:r>
            <a:rPr lang="en-US" b="0" i="0" u="none" strike="noStrike" dirty="0">
              <a:solidFill>
                <a:srgbClr val="000000"/>
              </a:solidFill>
              <a:effectLst/>
            </a:rPr>
            <a:t>Shows relative proportions clearly </a:t>
          </a:r>
          <a:r>
            <a:rPr lang="en-US" dirty="0">
              <a:solidFill>
                <a:srgbClr val="000000"/>
              </a:solidFill>
            </a:rPr>
            <a:t>to audience</a:t>
          </a:r>
        </a:p>
      </dgm:t>
    </dgm:pt>
    <dgm:pt modelId="{B1B44A71-EDEA-CF4C-AF57-7D427206AC18}" type="parTrans" cxnId="{20C32B4A-5F23-2741-965C-7BFF870A766D}">
      <dgm:prSet/>
      <dgm:spPr/>
      <dgm:t>
        <a:bodyPr/>
        <a:lstStyle/>
        <a:p>
          <a:endParaRPr lang="en-US"/>
        </a:p>
      </dgm:t>
    </dgm:pt>
    <dgm:pt modelId="{E1D6363A-8D9F-0045-B1BA-10A8C02B280E}" type="sibTrans" cxnId="{20C32B4A-5F23-2741-965C-7BFF870A766D}">
      <dgm:prSet/>
      <dgm:spPr/>
      <dgm:t>
        <a:bodyPr/>
        <a:lstStyle/>
        <a:p>
          <a:endParaRPr lang="en-US"/>
        </a:p>
      </dgm:t>
    </dgm:pt>
    <dgm:pt modelId="{DFF82789-0F96-6648-BBC3-50695B0AD3A6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Favorable visualization tool for larger public audience</a:t>
          </a:r>
        </a:p>
      </dgm:t>
    </dgm:pt>
    <dgm:pt modelId="{54061D21-0177-E049-B73D-D0CCE31C5AC2}" type="parTrans" cxnId="{D42F271F-7982-4D49-8E98-E7C2C87FD037}">
      <dgm:prSet/>
      <dgm:spPr/>
      <dgm:t>
        <a:bodyPr/>
        <a:lstStyle/>
        <a:p>
          <a:endParaRPr lang="en-US"/>
        </a:p>
      </dgm:t>
    </dgm:pt>
    <dgm:pt modelId="{EA2CBB3E-3EB8-9840-B75C-5F94CC8497AA}" type="sibTrans" cxnId="{D42F271F-7982-4D49-8E98-E7C2C87FD037}">
      <dgm:prSet/>
      <dgm:spPr/>
      <dgm:t>
        <a:bodyPr/>
        <a:lstStyle/>
        <a:p>
          <a:endParaRPr lang="en-US"/>
        </a:p>
      </dgm:t>
    </dgm:pt>
    <dgm:pt modelId="{14207232-CDA6-5940-A353-54BEA946E5A8}">
      <dgm:prSet/>
      <dgm:spPr/>
      <dgm:t>
        <a:bodyPr/>
        <a:lstStyle/>
        <a:p>
          <a:r>
            <a:rPr lang="en-US" dirty="0"/>
            <a:t>Can become clustered and hard to interpret if there are many categories</a:t>
          </a:r>
        </a:p>
      </dgm:t>
    </dgm:pt>
    <dgm:pt modelId="{C19D9C27-3691-F44B-956B-AAE9B1B69193}" type="parTrans" cxnId="{029E6482-7D4E-F845-B7C1-62A35527BBE3}">
      <dgm:prSet/>
      <dgm:spPr/>
      <dgm:t>
        <a:bodyPr/>
        <a:lstStyle/>
        <a:p>
          <a:endParaRPr lang="en-US"/>
        </a:p>
      </dgm:t>
    </dgm:pt>
    <dgm:pt modelId="{E0F98F12-9BC5-4E40-B45D-4301D27C7F7C}" type="sibTrans" cxnId="{029E6482-7D4E-F845-B7C1-62A35527BBE3}">
      <dgm:prSet/>
      <dgm:spPr/>
      <dgm:t>
        <a:bodyPr/>
        <a:lstStyle/>
        <a:p>
          <a:endParaRPr lang="en-US"/>
        </a:p>
      </dgm:t>
    </dgm:pt>
    <dgm:pt modelId="{634EE26C-9BE5-054A-BBD6-5B3B9995BC27}">
      <dgm:prSet/>
      <dgm:spPr/>
      <dgm:t>
        <a:bodyPr/>
        <a:lstStyle/>
        <a:p>
          <a:r>
            <a:rPr lang="en-US" dirty="0"/>
            <a:t>Does not show values or trends over time</a:t>
          </a:r>
        </a:p>
      </dgm:t>
    </dgm:pt>
    <dgm:pt modelId="{681AFB48-24AB-C548-B6F3-9589C94ADED9}" type="parTrans" cxnId="{8998AA0A-6252-D040-94EA-0717ABC7050B}">
      <dgm:prSet/>
      <dgm:spPr/>
      <dgm:t>
        <a:bodyPr/>
        <a:lstStyle/>
        <a:p>
          <a:endParaRPr lang="en-US"/>
        </a:p>
      </dgm:t>
    </dgm:pt>
    <dgm:pt modelId="{E261EB5C-24C1-1248-84BF-132AFE30A70C}" type="sibTrans" cxnId="{8998AA0A-6252-D040-94EA-0717ABC7050B}">
      <dgm:prSet/>
      <dgm:spPr/>
      <dgm:t>
        <a:bodyPr/>
        <a:lstStyle/>
        <a:p>
          <a:endParaRPr lang="en-US"/>
        </a:p>
      </dgm:t>
    </dgm:pt>
    <dgm:pt modelId="{AAC67F2B-E50E-C945-A990-1AAA36077EC0}">
      <dgm:prSet/>
      <dgm:spPr/>
      <dgm:t>
        <a:bodyPr/>
        <a:lstStyle/>
        <a:p>
          <a:r>
            <a:rPr lang="en-US" dirty="0"/>
            <a:t>Can be misleading if slices are not scaled appropriately</a:t>
          </a:r>
        </a:p>
      </dgm:t>
    </dgm:pt>
    <dgm:pt modelId="{3E4F7165-2231-8245-9AAF-90A5298DA643}" type="parTrans" cxnId="{2BE802F8-E08F-6244-881D-0A164B82A969}">
      <dgm:prSet/>
      <dgm:spPr/>
      <dgm:t>
        <a:bodyPr/>
        <a:lstStyle/>
        <a:p>
          <a:endParaRPr lang="en-US"/>
        </a:p>
      </dgm:t>
    </dgm:pt>
    <dgm:pt modelId="{A4309BA7-BD71-4B42-8A0D-857E9A474FA1}" type="sibTrans" cxnId="{2BE802F8-E08F-6244-881D-0A164B82A969}">
      <dgm:prSet/>
      <dgm:spPr/>
      <dgm:t>
        <a:bodyPr/>
        <a:lstStyle/>
        <a:p>
          <a:endParaRPr lang="en-US"/>
        </a:p>
      </dgm:t>
    </dgm:pt>
    <dgm:pt modelId="{9DE96D88-74A7-3C4E-A284-BF472EB0E3BF}" type="pres">
      <dgm:prSet presAssocID="{C2155E4D-3A2B-3E49-8E2C-B9FFEB516688}" presName="linear" presStyleCnt="0">
        <dgm:presLayoutVars>
          <dgm:animLvl val="lvl"/>
          <dgm:resizeHandles val="exact"/>
        </dgm:presLayoutVars>
      </dgm:prSet>
      <dgm:spPr/>
    </dgm:pt>
    <dgm:pt modelId="{DACFD3F6-0E13-CF4F-99B7-4CEFD0962913}" type="pres">
      <dgm:prSet presAssocID="{23F5BF3F-BA25-DD45-B930-C0C7A1042F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BA01F-B635-294A-AAFE-11009C1A558B}" type="pres">
      <dgm:prSet presAssocID="{23F5BF3F-BA25-DD45-B930-C0C7A1042F62}" presName="childText" presStyleLbl="revTx" presStyleIdx="0" presStyleCnt="4">
        <dgm:presLayoutVars>
          <dgm:bulletEnabled val="1"/>
        </dgm:presLayoutVars>
      </dgm:prSet>
      <dgm:spPr/>
    </dgm:pt>
    <dgm:pt modelId="{BAF39AA4-D182-5242-BBBA-A95711E3EAF3}" type="pres">
      <dgm:prSet presAssocID="{6F576E0F-DA48-6943-9AA1-5305D9610E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4789A-532D-2649-97B1-E5366963D722}" type="pres">
      <dgm:prSet presAssocID="{6F576E0F-DA48-6943-9AA1-5305D9610E53}" presName="childText" presStyleLbl="revTx" presStyleIdx="1" presStyleCnt="4">
        <dgm:presLayoutVars>
          <dgm:bulletEnabled val="1"/>
        </dgm:presLayoutVars>
      </dgm:prSet>
      <dgm:spPr/>
    </dgm:pt>
    <dgm:pt modelId="{15D87E6D-79E4-B24B-A4BC-70BD73DB4F39}" type="pres">
      <dgm:prSet presAssocID="{C5D87428-4E36-AC48-A4D5-03D97B10A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F3569-1D7F-704E-A66B-0A860CFB316B}" type="pres">
      <dgm:prSet presAssocID="{C5D87428-4E36-AC48-A4D5-03D97B10ADDF}" presName="childText" presStyleLbl="revTx" presStyleIdx="2" presStyleCnt="4">
        <dgm:presLayoutVars>
          <dgm:bulletEnabled val="1"/>
        </dgm:presLayoutVars>
      </dgm:prSet>
      <dgm:spPr/>
    </dgm:pt>
    <dgm:pt modelId="{AE917736-41D4-F44D-922D-30F828704A50}" type="pres">
      <dgm:prSet presAssocID="{A3BCFE77-4302-7449-8783-6ED333B0FC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D4E310-6D65-154A-AF9B-E851481F25E1}" type="pres">
      <dgm:prSet presAssocID="{A3BCFE77-4302-7449-8783-6ED333B0FCA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72C940A-886D-3145-93E5-5B27830885E3}" type="presOf" srcId="{8EE31BC1-8251-9241-BE08-9E140309580D}" destId="{DFCF3569-1D7F-704E-A66B-0A860CFB316B}" srcOrd="0" destOrd="1" presId="urn:microsoft.com/office/officeart/2005/8/layout/vList2"/>
    <dgm:cxn modelId="{8998AA0A-6252-D040-94EA-0717ABC7050B}" srcId="{A3BCFE77-4302-7449-8783-6ED333B0FCA8}" destId="{634EE26C-9BE5-054A-BBD6-5B3B9995BC27}" srcOrd="2" destOrd="0" parTransId="{681AFB48-24AB-C548-B6F3-9589C94ADED9}" sibTransId="{E261EB5C-24C1-1248-84BF-132AFE30A70C}"/>
    <dgm:cxn modelId="{48CD5716-5E31-5843-9065-622A158380F5}" type="presOf" srcId="{A8EB90E9-DAF4-3D43-8C77-F0A1BCFE8588}" destId="{9BFBA01F-B635-294A-AAFE-11009C1A558B}" srcOrd="0" destOrd="2" presId="urn:microsoft.com/office/officeart/2005/8/layout/vList2"/>
    <dgm:cxn modelId="{D42F271F-7982-4D49-8E98-E7C2C87FD037}" srcId="{C5D87428-4E36-AC48-A4D5-03D97B10ADDF}" destId="{DFF82789-0F96-6648-BBC3-50695B0AD3A6}" srcOrd="2" destOrd="0" parTransId="{54061D21-0177-E049-B73D-D0CCE31C5AC2}" sibTransId="{EA2CBB3E-3EB8-9840-B75C-5F94CC8497AA}"/>
    <dgm:cxn modelId="{F8F47924-E67B-4A47-9522-B5C4186D48CA}" srcId="{C2155E4D-3A2B-3E49-8E2C-B9FFEB516688}" destId="{C5D87428-4E36-AC48-A4D5-03D97B10ADDF}" srcOrd="2" destOrd="0" parTransId="{08826CB5-4EF3-1247-A0B0-15AA413D7503}" sibTransId="{DDC60F0C-4594-3341-B841-2A74B80F0B50}"/>
    <dgm:cxn modelId="{03464D29-1382-2645-B904-C4A0745FBEE0}" type="presOf" srcId="{AAC67F2B-E50E-C945-A990-1AAA36077EC0}" destId="{C6D4E310-6D65-154A-AF9B-E851481F25E1}" srcOrd="0" destOrd="3" presId="urn:microsoft.com/office/officeart/2005/8/layout/vList2"/>
    <dgm:cxn modelId="{44DE662D-B0DA-4A4F-9302-2C534FC4F89B}" type="presOf" srcId="{1881B240-8A96-E045-BCBD-B85252A84255}" destId="{DFCF3569-1D7F-704E-A66B-0A860CFB316B}" srcOrd="0" destOrd="0" presId="urn:microsoft.com/office/officeart/2005/8/layout/vList2"/>
    <dgm:cxn modelId="{25D4E565-BC7A-7C4F-9452-0480626BC279}" srcId="{C2155E4D-3A2B-3E49-8E2C-B9FFEB516688}" destId="{6F576E0F-DA48-6943-9AA1-5305D9610E53}" srcOrd="1" destOrd="0" parTransId="{6EDB36EE-DEC3-F947-AAE7-C40E625A996A}" sibTransId="{7ABE7A5C-A869-834C-B881-1CDDBEA20B86}"/>
    <dgm:cxn modelId="{4A630448-6A57-5841-9324-C90FBAD5DD7E}" type="presOf" srcId="{634EE26C-9BE5-054A-BBD6-5B3B9995BC27}" destId="{C6D4E310-6D65-154A-AF9B-E851481F25E1}" srcOrd="0" destOrd="2" presId="urn:microsoft.com/office/officeart/2005/8/layout/vList2"/>
    <dgm:cxn modelId="{20C32B4A-5F23-2741-965C-7BFF870A766D}" srcId="{C5D87428-4E36-AC48-A4D5-03D97B10ADDF}" destId="{8EE31BC1-8251-9241-BE08-9E140309580D}" srcOrd="1" destOrd="0" parTransId="{B1B44A71-EDEA-CF4C-AF57-7D427206AC18}" sibTransId="{E1D6363A-8D9F-0045-B1BA-10A8C02B280E}"/>
    <dgm:cxn modelId="{D62B6F6E-A54F-E74C-8429-3EA6A40B7946}" srcId="{23F5BF3F-BA25-DD45-B930-C0C7A1042F62}" destId="{A8EB90E9-DAF4-3D43-8C77-F0A1BCFE8588}" srcOrd="1" destOrd="0" parTransId="{E8A81C6C-138D-F84C-914C-8243CCBF1BBA}" sibTransId="{2739035F-4C82-1241-8A2B-3B164B01DF72}"/>
    <dgm:cxn modelId="{EA45586E-3B52-6A43-8347-866D386A4534}" type="presOf" srcId="{571AC154-5C9E-B444-B7AD-513C20F3023B}" destId="{C6D4E310-6D65-154A-AF9B-E851481F25E1}" srcOrd="0" destOrd="0" presId="urn:microsoft.com/office/officeart/2005/8/layout/vList2"/>
    <dgm:cxn modelId="{1BEC684F-AA20-7F45-B45C-75840FEF3DD6}" srcId="{C5D87428-4E36-AC48-A4D5-03D97B10ADDF}" destId="{1881B240-8A96-E045-BCBD-B85252A84255}" srcOrd="0" destOrd="0" parTransId="{E6746B8F-D029-674A-836C-7D7FE971F485}" sibTransId="{F09B984C-B422-9544-B050-98FD9D30CFB2}"/>
    <dgm:cxn modelId="{D5277772-E973-C747-8C57-6A1E2F518256}" type="presOf" srcId="{AFC52A0C-E2E9-1048-BCC1-B19CCE190EB7}" destId="{1064789A-532D-2649-97B1-E5366963D722}" srcOrd="0" destOrd="0" presId="urn:microsoft.com/office/officeart/2005/8/layout/vList2"/>
    <dgm:cxn modelId="{BF769A7A-A63B-6F45-BA90-D96D60472131}" srcId="{C2155E4D-3A2B-3E49-8E2C-B9FFEB516688}" destId="{23F5BF3F-BA25-DD45-B930-C0C7A1042F62}" srcOrd="0" destOrd="0" parTransId="{D3C9E221-F0DF-B54F-B81B-D78C97B48645}" sibTransId="{C9BD4FBB-5ED3-E248-AB2F-01FA91A97056}"/>
    <dgm:cxn modelId="{ADDE907B-F082-F848-885A-30B288A29F0D}" type="presOf" srcId="{A3BCFE77-4302-7449-8783-6ED333B0FCA8}" destId="{AE917736-41D4-F44D-922D-30F828704A50}" srcOrd="0" destOrd="0" presId="urn:microsoft.com/office/officeart/2005/8/layout/vList2"/>
    <dgm:cxn modelId="{029E6482-7D4E-F845-B7C1-62A35527BBE3}" srcId="{A3BCFE77-4302-7449-8783-6ED333B0FCA8}" destId="{14207232-CDA6-5940-A353-54BEA946E5A8}" srcOrd="1" destOrd="0" parTransId="{C19D9C27-3691-F44B-956B-AAE9B1B69193}" sibTransId="{E0F98F12-9BC5-4E40-B45D-4301D27C7F7C}"/>
    <dgm:cxn modelId="{D92F258B-2D79-8B4B-A5D6-22ED28823EA4}" type="presOf" srcId="{6647EF4C-F5C6-434F-95FA-DAA0AF10CCBD}" destId="{1064789A-532D-2649-97B1-E5366963D722}" srcOrd="0" destOrd="2" presId="urn:microsoft.com/office/officeart/2005/8/layout/vList2"/>
    <dgm:cxn modelId="{EC170199-E6B3-2240-BA5C-D9B23C4D3704}" type="presOf" srcId="{83AD6882-BB93-9F43-84F4-627F642C3B91}" destId="{1064789A-532D-2649-97B1-E5366963D722}" srcOrd="0" destOrd="1" presId="urn:microsoft.com/office/officeart/2005/8/layout/vList2"/>
    <dgm:cxn modelId="{E8B6D89B-8938-0248-88B2-4F825003B6B1}" srcId="{A3BCFE77-4302-7449-8783-6ED333B0FCA8}" destId="{571AC154-5C9E-B444-B7AD-513C20F3023B}" srcOrd="0" destOrd="0" parTransId="{3AFECD48-0FDD-B449-AB48-60078CEF03E3}" sibTransId="{701FBD4A-3695-2148-B1F5-E644357A8BF9}"/>
    <dgm:cxn modelId="{68599E9E-FCC0-9E4C-9223-763A1749FA00}" srcId="{C2155E4D-3A2B-3E49-8E2C-B9FFEB516688}" destId="{A3BCFE77-4302-7449-8783-6ED333B0FCA8}" srcOrd="3" destOrd="0" parTransId="{C8E9766C-2DEF-6F4C-A945-C8E327346F82}" sibTransId="{5A648BB7-F4EC-F64B-AE17-052690F22415}"/>
    <dgm:cxn modelId="{1E652CA5-E26B-D740-A9D5-E1DB4A04F739}" type="presOf" srcId="{C2155E4D-3A2B-3E49-8E2C-B9FFEB516688}" destId="{9DE96D88-74A7-3C4E-A284-BF472EB0E3BF}" srcOrd="0" destOrd="0" presId="urn:microsoft.com/office/officeart/2005/8/layout/vList2"/>
    <dgm:cxn modelId="{21BCDCAE-F242-7F4A-883F-1D979BFAEBBA}" srcId="{29A334F4-EABD-6B42-A416-72BAC8848521}" destId="{B13CED50-7582-1E4D-86B4-7B66F5FD266F}" srcOrd="0" destOrd="0" parTransId="{8DBD2C86-9C87-CD48-9A2B-4EF84966858D}" sibTransId="{9675FD5F-C56A-884B-A903-A2AE427370D6}"/>
    <dgm:cxn modelId="{4D0950BB-A1F3-864A-AEAB-BEFAEF5B4836}" type="presOf" srcId="{C5D87428-4E36-AC48-A4D5-03D97B10ADDF}" destId="{15D87E6D-79E4-B24B-A4BC-70BD73DB4F39}" srcOrd="0" destOrd="0" presId="urn:microsoft.com/office/officeart/2005/8/layout/vList2"/>
    <dgm:cxn modelId="{869688BC-83EC-964F-AEDA-71496F8202F2}" srcId="{6F576E0F-DA48-6943-9AA1-5305D9610E53}" destId="{83AD6882-BB93-9F43-84F4-627F642C3B91}" srcOrd="1" destOrd="0" parTransId="{808938C5-C802-8747-BAC5-17ED80090EEE}" sibTransId="{DEFB299C-E779-8249-A1BE-E055BB4CA361}"/>
    <dgm:cxn modelId="{08CA46BD-362A-2F4B-ACE7-2E92177EA82F}" type="presOf" srcId="{29A334F4-EABD-6B42-A416-72BAC8848521}" destId="{9BFBA01F-B635-294A-AAFE-11009C1A558B}" srcOrd="0" destOrd="0" presId="urn:microsoft.com/office/officeart/2005/8/layout/vList2"/>
    <dgm:cxn modelId="{718D24BE-9ED0-3F45-933F-A98033F2B096}" type="presOf" srcId="{23F5BF3F-BA25-DD45-B930-C0C7A1042F62}" destId="{DACFD3F6-0E13-CF4F-99B7-4CEFD0962913}" srcOrd="0" destOrd="0" presId="urn:microsoft.com/office/officeart/2005/8/layout/vList2"/>
    <dgm:cxn modelId="{70E972BE-D733-CD46-B8E2-E5A05DFD4CFF}" type="presOf" srcId="{6F576E0F-DA48-6943-9AA1-5305D9610E53}" destId="{BAF39AA4-D182-5242-BBBA-A95711E3EAF3}" srcOrd="0" destOrd="0" presId="urn:microsoft.com/office/officeart/2005/8/layout/vList2"/>
    <dgm:cxn modelId="{AE49E9D6-D2F1-8148-88F5-0DD4159FD9C7}" srcId="{6F576E0F-DA48-6943-9AA1-5305D9610E53}" destId="{6647EF4C-F5C6-434F-95FA-DAA0AF10CCBD}" srcOrd="2" destOrd="0" parTransId="{A5329906-C736-AF4E-A7E1-C3E3BA2D3714}" sibTransId="{E5B4491E-804F-6C4F-A3D2-5C45432F72C6}"/>
    <dgm:cxn modelId="{61AEBBDD-153D-8042-A9E6-34FBD49AC9BF}" type="presOf" srcId="{B13CED50-7582-1E4D-86B4-7B66F5FD266F}" destId="{9BFBA01F-B635-294A-AAFE-11009C1A558B}" srcOrd="0" destOrd="1" presId="urn:microsoft.com/office/officeart/2005/8/layout/vList2"/>
    <dgm:cxn modelId="{18B518E1-429E-3C49-B7D4-295E4A4BB6D5}" type="presOf" srcId="{14207232-CDA6-5940-A353-54BEA946E5A8}" destId="{C6D4E310-6D65-154A-AF9B-E851481F25E1}" srcOrd="0" destOrd="1" presId="urn:microsoft.com/office/officeart/2005/8/layout/vList2"/>
    <dgm:cxn modelId="{31F966E6-783A-694F-B573-DF7B44172821}" srcId="{6F576E0F-DA48-6943-9AA1-5305D9610E53}" destId="{AFC52A0C-E2E9-1048-BCC1-B19CCE190EB7}" srcOrd="0" destOrd="0" parTransId="{5F5DA312-933D-CE49-8E71-44AC50F7ADEB}" sibTransId="{F05ED04A-C1ED-D04A-A1C0-3C79C7899C77}"/>
    <dgm:cxn modelId="{E896A3E7-77F9-2443-A5CD-709E0FBEA098}" type="presOf" srcId="{DFF82789-0F96-6648-BBC3-50695B0AD3A6}" destId="{DFCF3569-1D7F-704E-A66B-0A860CFB316B}" srcOrd="0" destOrd="2" presId="urn:microsoft.com/office/officeart/2005/8/layout/vList2"/>
    <dgm:cxn modelId="{6AC1BCEB-897A-424F-8232-CF77C8DB2998}" srcId="{23F5BF3F-BA25-DD45-B930-C0C7A1042F62}" destId="{29A334F4-EABD-6B42-A416-72BAC8848521}" srcOrd="0" destOrd="0" parTransId="{06F9F1B4-303A-D241-BB70-28044D1E98ED}" sibTransId="{C9584A59-B4FA-6E4F-9A05-F0915666F8DB}"/>
    <dgm:cxn modelId="{2BE802F8-E08F-6244-881D-0A164B82A969}" srcId="{A3BCFE77-4302-7449-8783-6ED333B0FCA8}" destId="{AAC67F2B-E50E-C945-A990-1AAA36077EC0}" srcOrd="3" destOrd="0" parTransId="{3E4F7165-2231-8245-9AAF-90A5298DA643}" sibTransId="{A4309BA7-BD71-4B42-8A0D-857E9A474FA1}"/>
    <dgm:cxn modelId="{B6800757-54D9-374F-BC9F-7A0048B5E421}" type="presParOf" srcId="{9DE96D88-74A7-3C4E-A284-BF472EB0E3BF}" destId="{DACFD3F6-0E13-CF4F-99B7-4CEFD0962913}" srcOrd="0" destOrd="0" presId="urn:microsoft.com/office/officeart/2005/8/layout/vList2"/>
    <dgm:cxn modelId="{B209A9EF-09AE-FD4A-A686-9F2A60A2171C}" type="presParOf" srcId="{9DE96D88-74A7-3C4E-A284-BF472EB0E3BF}" destId="{9BFBA01F-B635-294A-AAFE-11009C1A558B}" srcOrd="1" destOrd="0" presId="urn:microsoft.com/office/officeart/2005/8/layout/vList2"/>
    <dgm:cxn modelId="{6594D758-1248-D44C-9F3C-9F2CA03EF39A}" type="presParOf" srcId="{9DE96D88-74A7-3C4E-A284-BF472EB0E3BF}" destId="{BAF39AA4-D182-5242-BBBA-A95711E3EAF3}" srcOrd="2" destOrd="0" presId="urn:microsoft.com/office/officeart/2005/8/layout/vList2"/>
    <dgm:cxn modelId="{4E755DEF-4A37-7D48-9DB2-B82A81F70749}" type="presParOf" srcId="{9DE96D88-74A7-3C4E-A284-BF472EB0E3BF}" destId="{1064789A-532D-2649-97B1-E5366963D722}" srcOrd="3" destOrd="0" presId="urn:microsoft.com/office/officeart/2005/8/layout/vList2"/>
    <dgm:cxn modelId="{A239C0DF-1F79-A549-937B-186AAAF77381}" type="presParOf" srcId="{9DE96D88-74A7-3C4E-A284-BF472EB0E3BF}" destId="{15D87E6D-79E4-B24B-A4BC-70BD73DB4F39}" srcOrd="4" destOrd="0" presId="urn:microsoft.com/office/officeart/2005/8/layout/vList2"/>
    <dgm:cxn modelId="{AF234659-6AE1-3C47-AB82-C1210099D657}" type="presParOf" srcId="{9DE96D88-74A7-3C4E-A284-BF472EB0E3BF}" destId="{DFCF3569-1D7F-704E-A66B-0A860CFB316B}" srcOrd="5" destOrd="0" presId="urn:microsoft.com/office/officeart/2005/8/layout/vList2"/>
    <dgm:cxn modelId="{8986B477-70FF-DB49-A463-55B0D21945E4}" type="presParOf" srcId="{9DE96D88-74A7-3C4E-A284-BF472EB0E3BF}" destId="{AE917736-41D4-F44D-922D-30F828704A50}" srcOrd="6" destOrd="0" presId="urn:microsoft.com/office/officeart/2005/8/layout/vList2"/>
    <dgm:cxn modelId="{CEF52F5B-EFAD-6948-BB71-420DC7EF0544}" type="presParOf" srcId="{9DE96D88-74A7-3C4E-A284-BF472EB0E3BF}" destId="{C6D4E310-6D65-154A-AF9B-E851481F25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Allows for comparisons of the variable of interest across time points</a:t>
          </a:r>
          <a:endParaRPr lang="en-US" dirty="0"/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Horizontal axis (X-axis): represents time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DFF09D93-3E2E-874C-A578-78A43985440A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For evaluation of quantitative and continuous data</a:t>
          </a:r>
          <a:endParaRPr lang="en-US" b="0" i="0" u="none" strike="noStrike" dirty="0">
            <a:solidFill>
              <a:srgbClr val="000000"/>
            </a:solidFill>
            <a:effectLst/>
          </a:endParaRPr>
        </a:p>
      </dgm:t>
    </dgm:pt>
    <dgm:pt modelId="{E009CBE5-708D-C249-BC1E-CA2FF99DCF1F}" type="parTrans" cxnId="{EB655E39-BE04-9D4D-8687-CD30505D1B5B}">
      <dgm:prSet/>
      <dgm:spPr/>
      <dgm:t>
        <a:bodyPr/>
        <a:lstStyle/>
        <a:p>
          <a:endParaRPr lang="en-US"/>
        </a:p>
      </dgm:t>
    </dgm:pt>
    <dgm:pt modelId="{2AAD2CDD-594B-6346-883D-7887565816D4}" type="sibTrans" cxnId="{EB655E39-BE04-9D4D-8687-CD30505D1B5B}">
      <dgm:prSet/>
      <dgm:spPr/>
      <dgm:t>
        <a:bodyPr/>
        <a:lstStyle/>
        <a:p>
          <a:endParaRPr lang="en-US"/>
        </a:p>
      </dgm:t>
    </dgm:pt>
    <dgm:pt modelId="{F789D73F-3D77-864D-A475-DC61E8773E11}">
      <dgm:prSet/>
      <dgm:spPr/>
      <dgm:t>
        <a:bodyPr/>
        <a:lstStyle/>
        <a:p>
          <a:r>
            <a:rPr lang="en-US" b="0" i="0" u="none" strike="noStrike" dirty="0">
              <a:solidFill>
                <a:srgbClr val="000000"/>
              </a:solidFill>
              <a:effectLst/>
            </a:rPr>
            <a:t>Beneficial for visualizing the impact of an intervention</a:t>
          </a:r>
          <a:endParaRPr lang="en-US" dirty="0"/>
        </a:p>
      </dgm:t>
    </dgm:pt>
    <dgm:pt modelId="{0C387143-D84B-E141-98BB-796320EDC4BF}" type="parTrans" cxnId="{7E2AE810-AC96-4C4A-A9F7-DAB4B85CA14B}">
      <dgm:prSet/>
      <dgm:spPr/>
      <dgm:t>
        <a:bodyPr/>
        <a:lstStyle/>
        <a:p>
          <a:endParaRPr lang="en-US"/>
        </a:p>
      </dgm:t>
    </dgm:pt>
    <dgm:pt modelId="{ED1D8AC5-D61E-0C42-9D25-84BDF09A09AE}" type="sibTrans" cxnId="{7E2AE810-AC96-4C4A-A9F7-DAB4B85CA14B}">
      <dgm:prSet/>
      <dgm:spPr/>
      <dgm:t>
        <a:bodyPr/>
        <a:lstStyle/>
        <a:p>
          <a:endParaRPr lang="en-US"/>
        </a:p>
      </dgm:t>
    </dgm:pt>
    <dgm:pt modelId="{924026C6-337A-7E4E-98B6-B33122385223}">
      <dgm:prSet/>
      <dgm:spPr/>
      <dgm:t>
        <a:bodyPr/>
        <a:lstStyle/>
        <a:p>
          <a:r>
            <a:rPr lang="en-US" dirty="0"/>
            <a:t>Vertical axis (Y-axis): the variable of interest which is being measured</a:t>
          </a:r>
        </a:p>
      </dgm:t>
    </dgm:pt>
    <dgm:pt modelId="{D95CC6D7-1794-6745-ACE3-3DB581123746}" type="parTrans" cxnId="{493D3703-B144-1646-9564-AC2E95F91D2F}">
      <dgm:prSet/>
      <dgm:spPr/>
      <dgm:t>
        <a:bodyPr/>
        <a:lstStyle/>
        <a:p>
          <a:endParaRPr lang="en-US"/>
        </a:p>
      </dgm:t>
    </dgm:pt>
    <dgm:pt modelId="{332128D9-B378-2B4B-8708-1F519389AA3E}" type="sibTrans" cxnId="{493D3703-B144-1646-9564-AC2E95F91D2F}">
      <dgm:prSet/>
      <dgm:spPr/>
      <dgm:t>
        <a:bodyPr/>
        <a:lstStyle/>
        <a:p>
          <a:endParaRPr lang="en-US"/>
        </a:p>
      </dgm:t>
    </dgm:pt>
    <dgm:pt modelId="{54197446-7788-B943-ADDB-5D666EB5454A}">
      <dgm:prSet/>
      <dgm:spPr/>
      <dgm:t>
        <a:bodyPr/>
        <a:lstStyle/>
        <a:p>
          <a:r>
            <a:rPr lang="en-US" dirty="0"/>
            <a:t>Each measured data point is represented with a point which are connected with a line. </a:t>
          </a:r>
        </a:p>
      </dgm:t>
    </dgm:pt>
    <dgm:pt modelId="{0A0A4784-7E1F-FA4A-8010-E8BCE9100626}" type="parTrans" cxnId="{27263A99-0C89-C844-9168-AABC1CAC82DB}">
      <dgm:prSet/>
      <dgm:spPr/>
      <dgm:t>
        <a:bodyPr/>
        <a:lstStyle/>
        <a:p>
          <a:endParaRPr lang="en-US"/>
        </a:p>
      </dgm:t>
    </dgm:pt>
    <dgm:pt modelId="{FEAC82CB-161E-A84A-8C04-3E30A43D0CF3}" type="sibTrans" cxnId="{27263A99-0C89-C844-9168-AABC1CAC82DB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717" custLinFactNeighborY="586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493D3703-B144-1646-9564-AC2E95F91D2F}" srcId="{A31BB723-FF33-F841-BE3A-70A616DC89BA}" destId="{924026C6-337A-7E4E-98B6-B33122385223}" srcOrd="1" destOrd="0" parTransId="{D95CC6D7-1794-6745-ACE3-3DB581123746}" sibTransId="{332128D9-B378-2B4B-8708-1F519389AA3E}"/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7E2AE810-AC96-4C4A-A9F7-DAB4B85CA14B}" srcId="{596CF541-A3CF-884E-BDD4-5A0E9C954E33}" destId="{F789D73F-3D77-864D-A475-DC61E8773E11}" srcOrd="2" destOrd="0" parTransId="{0C387143-D84B-E141-98BB-796320EDC4BF}" sibTransId="{ED1D8AC5-D61E-0C42-9D25-84BDF09A09AE}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EB655E39-BE04-9D4D-8687-CD30505D1B5B}" srcId="{596CF541-A3CF-884E-BDD4-5A0E9C954E33}" destId="{DFF09D93-3E2E-874C-A578-78A43985440A}" srcOrd="1" destOrd="0" parTransId="{E009CBE5-708D-C249-BC1E-CA2FF99DCF1F}" sibTransId="{2AAD2CDD-594B-6346-883D-7887565816D4}"/>
    <dgm:cxn modelId="{CF117765-4321-0945-B5BB-C7A7C37BA2BA}" type="presOf" srcId="{924026C6-337A-7E4E-98B6-B33122385223}" destId="{0E858B36-EA68-DF49-9EF4-E6117DD7769F}" srcOrd="0" destOrd="1" presId="urn:microsoft.com/office/officeart/2005/8/layout/vList2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27263A99-0C89-C844-9168-AABC1CAC82DB}" srcId="{A31BB723-FF33-F841-BE3A-70A616DC89BA}" destId="{54197446-7788-B943-ADDB-5D666EB5454A}" srcOrd="2" destOrd="0" parTransId="{0A0A4784-7E1F-FA4A-8010-E8BCE9100626}" sibTransId="{FEAC82CB-161E-A84A-8C04-3E30A43D0CF3}"/>
    <dgm:cxn modelId="{80E0EAA2-0757-1D45-8D4A-751AC459B4C1}" type="presOf" srcId="{F789D73F-3D77-864D-A475-DC61E8773E11}" destId="{3A35B01B-245C-0744-B94C-CE2DAB4094F9}" srcOrd="0" destOrd="2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2665E0DF-984F-F34D-AA56-73AD42DCC348}" type="presOf" srcId="{DFF09D93-3E2E-874C-A578-78A43985440A}" destId="{3A35B01B-245C-0744-B94C-CE2DAB4094F9}" srcOrd="0" destOrd="1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4C960BEF-A8F6-A744-A102-B27830E72778}" type="presOf" srcId="{54197446-7788-B943-ADDB-5D666EB5454A}" destId="{0E858B36-EA68-DF49-9EF4-E6117DD7769F}" srcOrd="0" destOrd="2" presId="urn:microsoft.com/office/officeart/2005/8/layout/vList2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Shows trends over time</a:t>
          </a:r>
          <a:endParaRPr lang="en-US" dirty="0"/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i="0" dirty="0"/>
            <a:t>Disadvantages</a:t>
          </a:r>
          <a:endParaRPr lang="en-US" dirty="0"/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Can be misleading if time intervals are not uniform 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19EC6A60-8C3C-3347-B126-1E28ACB0B23F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Can demonstrate the effect of an intervention in comparison to a control</a:t>
          </a:r>
        </a:p>
      </dgm:t>
    </dgm:pt>
    <dgm:pt modelId="{B3BCC807-3C11-024B-B70C-880836727667}" type="parTrans" cxnId="{8BEF5417-B9B3-8240-9C66-CB6505823ED9}">
      <dgm:prSet/>
      <dgm:spPr/>
      <dgm:t>
        <a:bodyPr/>
        <a:lstStyle/>
        <a:p>
          <a:endParaRPr lang="en-US"/>
        </a:p>
      </dgm:t>
    </dgm:pt>
    <dgm:pt modelId="{36CF0D98-29F7-C245-A42A-331BA09FCACD}" type="sibTrans" cxnId="{8BEF5417-B9B3-8240-9C66-CB6505823ED9}">
      <dgm:prSet/>
      <dgm:spPr/>
      <dgm:t>
        <a:bodyPr/>
        <a:lstStyle/>
        <a:p>
          <a:endParaRPr lang="en-US"/>
        </a:p>
      </dgm:t>
    </dgm:pt>
    <dgm:pt modelId="{05D64304-BC8D-3949-8E53-BF9511FB707B}">
      <dgm:prSet/>
      <dgm:spPr/>
      <dgm:t>
        <a:bodyPr/>
        <a:lstStyle/>
        <a:p>
          <a:r>
            <a:rPr lang="en-US" dirty="0"/>
            <a:t>Only for visualization of quantitative variables</a:t>
          </a:r>
        </a:p>
      </dgm:t>
    </dgm:pt>
    <dgm:pt modelId="{A81B5090-8E59-B348-BDF5-5ABA982FCA16}" type="parTrans" cxnId="{AC250A1D-F527-9441-8219-DC15FB63E2DD}">
      <dgm:prSet/>
      <dgm:spPr/>
      <dgm:t>
        <a:bodyPr/>
        <a:lstStyle/>
        <a:p>
          <a:endParaRPr lang="en-US"/>
        </a:p>
      </dgm:t>
    </dgm:pt>
    <dgm:pt modelId="{5D63DD04-2FFE-9E46-A2E6-2FD7C16AAB8B}" type="sibTrans" cxnId="{AC250A1D-F527-9441-8219-DC15FB63E2DD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 custLinFactNeighborX="-16222" custLinFactNeighborY="-509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717" custLinFactNeighborY="586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8BEF5417-B9B3-8240-9C66-CB6505823ED9}" srcId="{596CF541-A3CF-884E-BDD4-5A0E9C954E33}" destId="{19EC6A60-8C3C-3347-B126-1E28ACB0B23F}" srcOrd="1" destOrd="0" parTransId="{B3BCC807-3C11-024B-B70C-880836727667}" sibTransId="{36CF0D98-29F7-C245-A42A-331BA09FCACD}"/>
    <dgm:cxn modelId="{AC250A1D-F527-9441-8219-DC15FB63E2DD}" srcId="{A31BB723-FF33-F841-BE3A-70A616DC89BA}" destId="{05D64304-BC8D-3949-8E53-BF9511FB707B}" srcOrd="1" destOrd="0" parTransId="{A81B5090-8E59-B348-BDF5-5ABA982FCA16}" sibTransId="{5D63DD04-2FFE-9E46-A2E6-2FD7C16AAB8B}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24D24B40-4023-784D-80F0-A478423F9AA8}" type="presOf" srcId="{19EC6A60-8C3C-3347-B126-1E28ACB0B23F}" destId="{3A35B01B-245C-0744-B94C-CE2DAB4094F9}" srcOrd="0" destOrd="1" presId="urn:microsoft.com/office/officeart/2005/8/layout/vList2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B94CB3C2-2956-E241-AA7B-488841DD3585}" type="presOf" srcId="{05D64304-BC8D-3949-8E53-BF9511FB707B}" destId="{0E858B36-EA68-DF49-9EF4-E6117DD7769F}" srcOrd="0" destOrd="1" presId="urn:microsoft.com/office/officeart/2005/8/layout/vList2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155E4D-3A2B-3E49-8E2C-B9FFEB516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5BF3F-BA25-DD45-B930-C0C7A1042F62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D3C9E221-F0DF-B54F-B81B-D78C97B48645}" type="parTrans" cxnId="{BF769A7A-A63B-6F45-BA90-D96D60472131}">
      <dgm:prSet/>
      <dgm:spPr/>
      <dgm:t>
        <a:bodyPr/>
        <a:lstStyle/>
        <a:p>
          <a:endParaRPr lang="en-US"/>
        </a:p>
      </dgm:t>
    </dgm:pt>
    <dgm:pt modelId="{C9BD4FBB-5ED3-E248-AB2F-01FA91A97056}" type="sibTrans" cxnId="{BF769A7A-A63B-6F45-BA90-D96D60472131}">
      <dgm:prSet/>
      <dgm:spPr/>
      <dgm:t>
        <a:bodyPr/>
        <a:lstStyle/>
        <a:p>
          <a:endParaRPr lang="en-US"/>
        </a:p>
      </dgm:t>
    </dgm:pt>
    <dgm:pt modelId="{29A334F4-EABD-6B42-A416-72BAC884852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dirty="0">
              <a:solidFill>
                <a:srgbClr val="000000"/>
              </a:solidFill>
              <a:effectLst/>
            </a:rPr>
            <a:t>Allows for comparing multiple datasets on the same graph</a:t>
          </a:r>
          <a:endParaRPr lang="en-US" dirty="0"/>
        </a:p>
      </dgm:t>
    </dgm:pt>
    <dgm:pt modelId="{06F9F1B4-303A-D241-BB70-28044D1E98ED}" type="parTrans" cxnId="{6AC1BCEB-897A-424F-8232-CF77C8DB2998}">
      <dgm:prSet/>
      <dgm:spPr/>
      <dgm:t>
        <a:bodyPr/>
        <a:lstStyle/>
        <a:p>
          <a:endParaRPr lang="en-US"/>
        </a:p>
      </dgm:t>
    </dgm:pt>
    <dgm:pt modelId="{C9584A59-B4FA-6E4F-9A05-F0915666F8DB}" type="sibTrans" cxnId="{6AC1BCEB-897A-424F-8232-CF77C8DB2998}">
      <dgm:prSet/>
      <dgm:spPr/>
      <dgm:t>
        <a:bodyPr/>
        <a:lstStyle/>
        <a:p>
          <a:endParaRPr lang="en-US"/>
        </a:p>
      </dgm:t>
    </dgm:pt>
    <dgm:pt modelId="{6F576E0F-DA48-6943-9AA1-5305D9610E53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6EDB36EE-DEC3-F947-AAE7-C40E625A996A}" type="parTrans" cxnId="{25D4E565-BC7A-7C4F-9452-0480626BC279}">
      <dgm:prSet/>
      <dgm:spPr/>
      <dgm:t>
        <a:bodyPr/>
        <a:lstStyle/>
        <a:p>
          <a:endParaRPr lang="en-US"/>
        </a:p>
      </dgm:t>
    </dgm:pt>
    <dgm:pt modelId="{7ABE7A5C-A869-834C-B881-1CDDBEA20B86}" type="sibTrans" cxnId="{25D4E565-BC7A-7C4F-9452-0480626BC279}">
      <dgm:prSet/>
      <dgm:spPr/>
      <dgm:t>
        <a:bodyPr/>
        <a:lstStyle/>
        <a:p>
          <a:endParaRPr lang="en-US"/>
        </a:p>
      </dgm:t>
    </dgm:pt>
    <dgm:pt modelId="{AFC52A0C-E2E9-1048-BCC1-B19CCE190E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Horizontal axis (X-axis): represents a class interval (like a histogram)</a:t>
          </a:r>
          <a:endParaRPr lang="en-US" b="0" dirty="0"/>
        </a:p>
      </dgm:t>
    </dgm:pt>
    <dgm:pt modelId="{5F5DA312-933D-CE49-8E71-44AC50F7ADEB}" type="parTrans" cxnId="{31F966E6-783A-694F-B573-DF7B44172821}">
      <dgm:prSet/>
      <dgm:spPr/>
      <dgm:t>
        <a:bodyPr/>
        <a:lstStyle/>
        <a:p>
          <a:endParaRPr lang="en-US"/>
        </a:p>
      </dgm:t>
    </dgm:pt>
    <dgm:pt modelId="{F05ED04A-C1ED-D04A-A1C0-3C79C7899C77}" type="sibTrans" cxnId="{31F966E6-783A-694F-B573-DF7B44172821}">
      <dgm:prSet/>
      <dgm:spPr/>
      <dgm:t>
        <a:bodyPr/>
        <a:lstStyle/>
        <a:p>
          <a:endParaRPr lang="en-US"/>
        </a:p>
      </dgm:t>
    </dgm:pt>
    <dgm:pt modelId="{C5D87428-4E36-AC48-A4D5-03D97B10ADDF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08826CB5-4EF3-1247-A0B0-15AA413D7503}" type="parTrans" cxnId="{F8F47924-E67B-4A47-9522-B5C4186D48CA}">
      <dgm:prSet/>
      <dgm:spPr/>
      <dgm:t>
        <a:bodyPr/>
        <a:lstStyle/>
        <a:p>
          <a:endParaRPr lang="en-US"/>
        </a:p>
      </dgm:t>
    </dgm:pt>
    <dgm:pt modelId="{DDC60F0C-4594-3341-B841-2A74B80F0B50}" type="sibTrans" cxnId="{F8F47924-E67B-4A47-9522-B5C4186D48CA}">
      <dgm:prSet/>
      <dgm:spPr/>
      <dgm:t>
        <a:bodyPr/>
        <a:lstStyle/>
        <a:p>
          <a:endParaRPr lang="en-US"/>
        </a:p>
      </dgm:t>
    </dgm:pt>
    <dgm:pt modelId="{1881B240-8A96-E045-BCBD-B85252A842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Easier to compare multiple distributions unlike histograms</a:t>
          </a:r>
          <a:endParaRPr lang="en-US" dirty="0"/>
        </a:p>
      </dgm:t>
    </dgm:pt>
    <dgm:pt modelId="{E6746B8F-D029-674A-836C-7D7FE971F485}" type="parTrans" cxnId="{1BEC684F-AA20-7F45-B45C-75840FEF3DD6}">
      <dgm:prSet/>
      <dgm:spPr/>
      <dgm:t>
        <a:bodyPr/>
        <a:lstStyle/>
        <a:p>
          <a:endParaRPr lang="en-US"/>
        </a:p>
      </dgm:t>
    </dgm:pt>
    <dgm:pt modelId="{F09B984C-B422-9544-B050-98FD9D30CFB2}" type="sibTrans" cxnId="{1BEC684F-AA20-7F45-B45C-75840FEF3DD6}">
      <dgm:prSet/>
      <dgm:spPr/>
      <dgm:t>
        <a:bodyPr/>
        <a:lstStyle/>
        <a:p>
          <a:endParaRPr lang="en-US"/>
        </a:p>
      </dgm:t>
    </dgm:pt>
    <dgm:pt modelId="{A3BCFE77-4302-7449-8783-6ED333B0FCA8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C8E9766C-2DEF-6F4C-A945-C8E327346F82}" type="parTrans" cxnId="{68599E9E-FCC0-9E4C-9223-763A1749FA00}">
      <dgm:prSet/>
      <dgm:spPr/>
      <dgm:t>
        <a:bodyPr/>
        <a:lstStyle/>
        <a:p>
          <a:endParaRPr lang="en-US"/>
        </a:p>
      </dgm:t>
    </dgm:pt>
    <dgm:pt modelId="{5A648BB7-F4EC-F64B-AE17-052690F22415}" type="sibTrans" cxnId="{68599E9E-FCC0-9E4C-9223-763A1749FA00}">
      <dgm:prSet/>
      <dgm:spPr/>
      <dgm:t>
        <a:bodyPr/>
        <a:lstStyle/>
        <a:p>
          <a:endParaRPr lang="en-US"/>
        </a:p>
      </dgm:t>
    </dgm:pt>
    <dgm:pt modelId="{571AC154-5C9E-B444-B7AD-513C20F3023B}">
      <dgm:prSet/>
      <dgm:spPr/>
      <dgm:t>
        <a:bodyPr/>
        <a:lstStyle/>
        <a:p>
          <a:r>
            <a:rPr lang="en-US" dirty="0"/>
            <a:t>Requires clear class intervals </a:t>
          </a:r>
        </a:p>
      </dgm:t>
    </dgm:pt>
    <dgm:pt modelId="{3AFECD48-0FDD-B449-AB48-60078CEF03E3}" type="parTrans" cxnId="{E8B6D89B-8938-0248-88B2-4F825003B6B1}">
      <dgm:prSet/>
      <dgm:spPr/>
      <dgm:t>
        <a:bodyPr/>
        <a:lstStyle/>
        <a:p>
          <a:endParaRPr lang="en-US"/>
        </a:p>
      </dgm:t>
    </dgm:pt>
    <dgm:pt modelId="{701FBD4A-3695-2148-B1F5-E644357A8BF9}" type="sibTrans" cxnId="{E8B6D89B-8938-0248-88B2-4F825003B6B1}">
      <dgm:prSet/>
      <dgm:spPr/>
      <dgm:t>
        <a:bodyPr/>
        <a:lstStyle/>
        <a:p>
          <a:endParaRPr lang="en-US"/>
        </a:p>
      </dgm:t>
    </dgm:pt>
    <dgm:pt modelId="{9C9DF3ED-C8A7-D241-8D24-AFF8B9CA166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Functions like a histogram</a:t>
          </a:r>
          <a:endParaRPr lang="en-US" dirty="0"/>
        </a:p>
      </dgm:t>
    </dgm:pt>
    <dgm:pt modelId="{062AEDD0-826E-8A4A-85FD-53388B039D4E}" type="parTrans" cxnId="{9C50EA67-576E-814C-8B2A-12751AE8776F}">
      <dgm:prSet/>
      <dgm:spPr/>
      <dgm:t>
        <a:bodyPr/>
        <a:lstStyle/>
        <a:p>
          <a:endParaRPr lang="en-US"/>
        </a:p>
      </dgm:t>
    </dgm:pt>
    <dgm:pt modelId="{75AEBCF1-FD2D-744A-AD7E-11199487806D}" type="sibTrans" cxnId="{9C50EA67-576E-814C-8B2A-12751AE8776F}">
      <dgm:prSet/>
      <dgm:spPr/>
      <dgm:t>
        <a:bodyPr/>
        <a:lstStyle/>
        <a:p>
          <a:endParaRPr lang="en-US"/>
        </a:p>
      </dgm:t>
    </dgm:pt>
    <dgm:pt modelId="{F04B7E4C-24AE-214D-8349-C5CE93286BB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Vertical axis (Y-axis): represents frequency of each class</a:t>
          </a:r>
        </a:p>
      </dgm:t>
    </dgm:pt>
    <dgm:pt modelId="{A5E6EF17-204A-8144-8FC7-F5D25B4F1DEB}" type="parTrans" cxnId="{778D4B41-412A-A949-BF6D-547F740639EB}">
      <dgm:prSet/>
      <dgm:spPr/>
      <dgm:t>
        <a:bodyPr/>
        <a:lstStyle/>
        <a:p>
          <a:endParaRPr lang="en-US"/>
        </a:p>
      </dgm:t>
    </dgm:pt>
    <dgm:pt modelId="{1D807384-41DA-824A-BDBB-48B592C851CE}" type="sibTrans" cxnId="{778D4B41-412A-A949-BF6D-547F740639EB}">
      <dgm:prSet/>
      <dgm:spPr/>
      <dgm:t>
        <a:bodyPr/>
        <a:lstStyle/>
        <a:p>
          <a:endParaRPr lang="en-US"/>
        </a:p>
      </dgm:t>
    </dgm:pt>
    <dgm:pt modelId="{B298C120-D5D1-3A40-9B8B-98B14225334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Points are plotted at the midpoint of each class interval and connected by a straight line</a:t>
          </a:r>
        </a:p>
      </dgm:t>
    </dgm:pt>
    <dgm:pt modelId="{C6F77048-2162-2B4B-8F25-1B76AD4FCF72}" type="parTrans" cxnId="{259C0519-D76E-EB4C-9B75-835FCC31F67E}">
      <dgm:prSet/>
      <dgm:spPr/>
      <dgm:t>
        <a:bodyPr/>
        <a:lstStyle/>
        <a:p>
          <a:endParaRPr lang="en-US"/>
        </a:p>
      </dgm:t>
    </dgm:pt>
    <dgm:pt modelId="{B790574D-CCFC-AD44-A55F-FE1757BA2C2D}" type="sibTrans" cxnId="{259C0519-D76E-EB4C-9B75-835FCC31F67E}">
      <dgm:prSet/>
      <dgm:spPr/>
      <dgm:t>
        <a:bodyPr/>
        <a:lstStyle/>
        <a:p>
          <a:endParaRPr lang="en-US"/>
        </a:p>
      </dgm:t>
    </dgm:pt>
    <dgm:pt modelId="{7251AEBE-FD9B-A74C-A632-35A8EAFE95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To close the line, each endpoint will touch the x-axis</a:t>
          </a:r>
        </a:p>
      </dgm:t>
    </dgm:pt>
    <dgm:pt modelId="{9EAE8FA9-105D-A74D-B21A-DCBF35E3B494}" type="parTrans" cxnId="{FC844253-6861-5040-B610-0BC9405A5E6E}">
      <dgm:prSet/>
      <dgm:spPr/>
      <dgm:t>
        <a:bodyPr/>
        <a:lstStyle/>
        <a:p>
          <a:endParaRPr lang="en-US"/>
        </a:p>
      </dgm:t>
    </dgm:pt>
    <dgm:pt modelId="{5B1681D9-6FEE-2D43-8041-4C65AD1AF237}" type="sibTrans" cxnId="{FC844253-6861-5040-B610-0BC9405A5E6E}">
      <dgm:prSet/>
      <dgm:spPr/>
      <dgm:t>
        <a:bodyPr/>
        <a:lstStyle/>
        <a:p>
          <a:endParaRPr lang="en-US"/>
        </a:p>
      </dgm:t>
    </dgm:pt>
    <dgm:pt modelId="{C7043E88-88E6-4747-95BA-CB337BBF5C0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Beneficial for trend analysis across intervals</a:t>
          </a:r>
          <a:endParaRPr lang="en-US" b="0" i="0" u="none" strike="noStrike" dirty="0">
            <a:solidFill>
              <a:srgbClr val="000000"/>
            </a:solidFill>
            <a:effectLst/>
          </a:endParaRPr>
        </a:p>
      </dgm:t>
    </dgm:pt>
    <dgm:pt modelId="{7A52D930-29DC-AE40-BB4D-FE6492DA408E}" type="parTrans" cxnId="{0B1C6396-2BAB-2D4C-B216-CB66EF4B207F}">
      <dgm:prSet/>
      <dgm:spPr/>
      <dgm:t>
        <a:bodyPr/>
        <a:lstStyle/>
        <a:p>
          <a:endParaRPr lang="en-US"/>
        </a:p>
      </dgm:t>
    </dgm:pt>
    <dgm:pt modelId="{6A3F4C44-5B98-4342-9016-A72DEECF60A6}" type="sibTrans" cxnId="{0B1C6396-2BAB-2D4C-B216-CB66EF4B207F}">
      <dgm:prSet/>
      <dgm:spPr/>
      <dgm:t>
        <a:bodyPr/>
        <a:lstStyle/>
        <a:p>
          <a:endParaRPr lang="en-US"/>
        </a:p>
      </dgm:t>
    </dgm:pt>
    <dgm:pt modelId="{72D55211-A9E3-3A46-B6FF-E059DD2BB385}">
      <dgm:prSet/>
      <dgm:spPr/>
      <dgm:t>
        <a:bodyPr/>
        <a:lstStyle/>
        <a:p>
          <a:r>
            <a:rPr lang="en-US" dirty="0"/>
            <a:t>Can be more difficult for a general audience (compared to a histogram)</a:t>
          </a:r>
        </a:p>
      </dgm:t>
    </dgm:pt>
    <dgm:pt modelId="{7E5B517A-6A99-6448-A6F8-51E73A305D01}" type="parTrans" cxnId="{1CC27628-ACA2-4246-9CFE-5B6C7DD3ADBF}">
      <dgm:prSet/>
      <dgm:spPr/>
      <dgm:t>
        <a:bodyPr/>
        <a:lstStyle/>
        <a:p>
          <a:endParaRPr lang="en-US"/>
        </a:p>
      </dgm:t>
    </dgm:pt>
    <dgm:pt modelId="{2962A487-B045-B748-AF31-48D24FE6ED50}" type="sibTrans" cxnId="{1CC27628-ACA2-4246-9CFE-5B6C7DD3ADBF}">
      <dgm:prSet/>
      <dgm:spPr/>
      <dgm:t>
        <a:bodyPr/>
        <a:lstStyle/>
        <a:p>
          <a:endParaRPr lang="en-US"/>
        </a:p>
      </dgm:t>
    </dgm:pt>
    <dgm:pt modelId="{9DE96D88-74A7-3C4E-A284-BF472EB0E3BF}" type="pres">
      <dgm:prSet presAssocID="{C2155E4D-3A2B-3E49-8E2C-B9FFEB516688}" presName="linear" presStyleCnt="0">
        <dgm:presLayoutVars>
          <dgm:animLvl val="lvl"/>
          <dgm:resizeHandles val="exact"/>
        </dgm:presLayoutVars>
      </dgm:prSet>
      <dgm:spPr/>
    </dgm:pt>
    <dgm:pt modelId="{DACFD3F6-0E13-CF4F-99B7-4CEFD0962913}" type="pres">
      <dgm:prSet presAssocID="{23F5BF3F-BA25-DD45-B930-C0C7A1042F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BA01F-B635-294A-AAFE-11009C1A558B}" type="pres">
      <dgm:prSet presAssocID="{23F5BF3F-BA25-DD45-B930-C0C7A1042F62}" presName="childText" presStyleLbl="revTx" presStyleIdx="0" presStyleCnt="4">
        <dgm:presLayoutVars>
          <dgm:bulletEnabled val="1"/>
        </dgm:presLayoutVars>
      </dgm:prSet>
      <dgm:spPr/>
    </dgm:pt>
    <dgm:pt modelId="{BAF39AA4-D182-5242-BBBA-A95711E3EAF3}" type="pres">
      <dgm:prSet presAssocID="{6F576E0F-DA48-6943-9AA1-5305D9610E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4789A-532D-2649-97B1-E5366963D722}" type="pres">
      <dgm:prSet presAssocID="{6F576E0F-DA48-6943-9AA1-5305D9610E53}" presName="childText" presStyleLbl="revTx" presStyleIdx="1" presStyleCnt="4">
        <dgm:presLayoutVars>
          <dgm:bulletEnabled val="1"/>
        </dgm:presLayoutVars>
      </dgm:prSet>
      <dgm:spPr/>
    </dgm:pt>
    <dgm:pt modelId="{15D87E6D-79E4-B24B-A4BC-70BD73DB4F39}" type="pres">
      <dgm:prSet presAssocID="{C5D87428-4E36-AC48-A4D5-03D97B10A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F3569-1D7F-704E-A66B-0A860CFB316B}" type="pres">
      <dgm:prSet presAssocID="{C5D87428-4E36-AC48-A4D5-03D97B10ADDF}" presName="childText" presStyleLbl="revTx" presStyleIdx="2" presStyleCnt="4">
        <dgm:presLayoutVars>
          <dgm:bulletEnabled val="1"/>
        </dgm:presLayoutVars>
      </dgm:prSet>
      <dgm:spPr/>
    </dgm:pt>
    <dgm:pt modelId="{AE917736-41D4-F44D-922D-30F828704A50}" type="pres">
      <dgm:prSet presAssocID="{A3BCFE77-4302-7449-8783-6ED333B0FC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D4E310-6D65-154A-AF9B-E851481F25E1}" type="pres">
      <dgm:prSet presAssocID="{A3BCFE77-4302-7449-8783-6ED333B0FCA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AC5DA0E-C18E-1246-A3AF-D62C2A59AE9F}" type="presOf" srcId="{9C9DF3ED-C8A7-D241-8D24-AFF8B9CA166D}" destId="{9BFBA01F-B635-294A-AAFE-11009C1A558B}" srcOrd="0" destOrd="1" presId="urn:microsoft.com/office/officeart/2005/8/layout/vList2"/>
    <dgm:cxn modelId="{259C0519-D76E-EB4C-9B75-835FCC31F67E}" srcId="{6F576E0F-DA48-6943-9AA1-5305D9610E53}" destId="{B298C120-D5D1-3A40-9B8B-98B142253348}" srcOrd="2" destOrd="0" parTransId="{C6F77048-2162-2B4B-8F25-1B76AD4FCF72}" sibTransId="{B790574D-CCFC-AD44-A55F-FE1757BA2C2D}"/>
    <dgm:cxn modelId="{1F0E5F1B-DC4C-AB4C-8603-4B1436A92847}" type="presOf" srcId="{7251AEBE-FD9B-A74C-A632-35A8EAFE952C}" destId="{1064789A-532D-2649-97B1-E5366963D722}" srcOrd="0" destOrd="3" presId="urn:microsoft.com/office/officeart/2005/8/layout/vList2"/>
    <dgm:cxn modelId="{F8F47924-E67B-4A47-9522-B5C4186D48CA}" srcId="{C2155E4D-3A2B-3E49-8E2C-B9FFEB516688}" destId="{C5D87428-4E36-AC48-A4D5-03D97B10ADDF}" srcOrd="2" destOrd="0" parTransId="{08826CB5-4EF3-1247-A0B0-15AA413D7503}" sibTransId="{DDC60F0C-4594-3341-B841-2A74B80F0B50}"/>
    <dgm:cxn modelId="{1CC27628-ACA2-4246-9CFE-5B6C7DD3ADBF}" srcId="{A3BCFE77-4302-7449-8783-6ED333B0FCA8}" destId="{72D55211-A9E3-3A46-B6FF-E059DD2BB385}" srcOrd="1" destOrd="0" parTransId="{7E5B517A-6A99-6448-A6F8-51E73A305D01}" sibTransId="{2962A487-B045-B748-AF31-48D24FE6ED50}"/>
    <dgm:cxn modelId="{44DE662D-B0DA-4A4F-9302-2C534FC4F89B}" type="presOf" srcId="{1881B240-8A96-E045-BCBD-B85252A84255}" destId="{DFCF3569-1D7F-704E-A66B-0A860CFB316B}" srcOrd="0" destOrd="0" presId="urn:microsoft.com/office/officeart/2005/8/layout/vList2"/>
    <dgm:cxn modelId="{1DBB543F-E1A1-BB42-9149-60EC78FB0495}" type="presOf" srcId="{72D55211-A9E3-3A46-B6FF-E059DD2BB385}" destId="{C6D4E310-6D65-154A-AF9B-E851481F25E1}" srcOrd="0" destOrd="1" presId="urn:microsoft.com/office/officeart/2005/8/layout/vList2"/>
    <dgm:cxn modelId="{778D4B41-412A-A949-BF6D-547F740639EB}" srcId="{6F576E0F-DA48-6943-9AA1-5305D9610E53}" destId="{F04B7E4C-24AE-214D-8349-C5CE93286BB6}" srcOrd="1" destOrd="0" parTransId="{A5E6EF17-204A-8144-8FC7-F5D25B4F1DEB}" sibTransId="{1D807384-41DA-824A-BDBB-48B592C851CE}"/>
    <dgm:cxn modelId="{25D4E565-BC7A-7C4F-9452-0480626BC279}" srcId="{C2155E4D-3A2B-3E49-8E2C-B9FFEB516688}" destId="{6F576E0F-DA48-6943-9AA1-5305D9610E53}" srcOrd="1" destOrd="0" parTransId="{6EDB36EE-DEC3-F947-AAE7-C40E625A996A}" sibTransId="{7ABE7A5C-A869-834C-B881-1CDDBEA20B86}"/>
    <dgm:cxn modelId="{9C50EA67-576E-814C-8B2A-12751AE8776F}" srcId="{23F5BF3F-BA25-DD45-B930-C0C7A1042F62}" destId="{9C9DF3ED-C8A7-D241-8D24-AFF8B9CA166D}" srcOrd="1" destOrd="0" parTransId="{062AEDD0-826E-8A4A-85FD-53388B039D4E}" sibTransId="{75AEBCF1-FD2D-744A-AD7E-11199487806D}"/>
    <dgm:cxn modelId="{EA45586E-3B52-6A43-8347-866D386A4534}" type="presOf" srcId="{571AC154-5C9E-B444-B7AD-513C20F3023B}" destId="{C6D4E310-6D65-154A-AF9B-E851481F25E1}" srcOrd="0" destOrd="0" presId="urn:microsoft.com/office/officeart/2005/8/layout/vList2"/>
    <dgm:cxn modelId="{1BEC684F-AA20-7F45-B45C-75840FEF3DD6}" srcId="{C5D87428-4E36-AC48-A4D5-03D97B10ADDF}" destId="{1881B240-8A96-E045-BCBD-B85252A84255}" srcOrd="0" destOrd="0" parTransId="{E6746B8F-D029-674A-836C-7D7FE971F485}" sibTransId="{F09B984C-B422-9544-B050-98FD9D30CFB2}"/>
    <dgm:cxn modelId="{D5277772-E973-C747-8C57-6A1E2F518256}" type="presOf" srcId="{AFC52A0C-E2E9-1048-BCC1-B19CCE190EB7}" destId="{1064789A-532D-2649-97B1-E5366963D722}" srcOrd="0" destOrd="0" presId="urn:microsoft.com/office/officeart/2005/8/layout/vList2"/>
    <dgm:cxn modelId="{FC844253-6861-5040-B610-0BC9405A5E6E}" srcId="{6F576E0F-DA48-6943-9AA1-5305D9610E53}" destId="{7251AEBE-FD9B-A74C-A632-35A8EAFE952C}" srcOrd="3" destOrd="0" parTransId="{9EAE8FA9-105D-A74D-B21A-DCBF35E3B494}" sibTransId="{5B1681D9-6FEE-2D43-8041-4C65AD1AF237}"/>
    <dgm:cxn modelId="{BF769A7A-A63B-6F45-BA90-D96D60472131}" srcId="{C2155E4D-3A2B-3E49-8E2C-B9FFEB516688}" destId="{23F5BF3F-BA25-DD45-B930-C0C7A1042F62}" srcOrd="0" destOrd="0" parTransId="{D3C9E221-F0DF-B54F-B81B-D78C97B48645}" sibTransId="{C9BD4FBB-5ED3-E248-AB2F-01FA91A97056}"/>
    <dgm:cxn modelId="{ADDE907B-F082-F848-885A-30B288A29F0D}" type="presOf" srcId="{A3BCFE77-4302-7449-8783-6ED333B0FCA8}" destId="{AE917736-41D4-F44D-922D-30F828704A50}" srcOrd="0" destOrd="0" presId="urn:microsoft.com/office/officeart/2005/8/layout/vList2"/>
    <dgm:cxn modelId="{0B1C6396-2BAB-2D4C-B216-CB66EF4B207F}" srcId="{C5D87428-4E36-AC48-A4D5-03D97B10ADDF}" destId="{C7043E88-88E6-4747-95BA-CB337BBF5C09}" srcOrd="1" destOrd="0" parTransId="{7A52D930-29DC-AE40-BB4D-FE6492DA408E}" sibTransId="{6A3F4C44-5B98-4342-9016-A72DEECF60A6}"/>
    <dgm:cxn modelId="{E75A9E99-0A38-2D4E-B710-C120D19FFEF0}" type="presOf" srcId="{B298C120-D5D1-3A40-9B8B-98B142253348}" destId="{1064789A-532D-2649-97B1-E5366963D722}" srcOrd="0" destOrd="2" presId="urn:microsoft.com/office/officeart/2005/8/layout/vList2"/>
    <dgm:cxn modelId="{E8B6D89B-8938-0248-88B2-4F825003B6B1}" srcId="{A3BCFE77-4302-7449-8783-6ED333B0FCA8}" destId="{571AC154-5C9E-B444-B7AD-513C20F3023B}" srcOrd="0" destOrd="0" parTransId="{3AFECD48-0FDD-B449-AB48-60078CEF03E3}" sibTransId="{701FBD4A-3695-2148-B1F5-E644357A8BF9}"/>
    <dgm:cxn modelId="{68599E9E-FCC0-9E4C-9223-763A1749FA00}" srcId="{C2155E4D-3A2B-3E49-8E2C-B9FFEB516688}" destId="{A3BCFE77-4302-7449-8783-6ED333B0FCA8}" srcOrd="3" destOrd="0" parTransId="{C8E9766C-2DEF-6F4C-A945-C8E327346F82}" sibTransId="{5A648BB7-F4EC-F64B-AE17-052690F22415}"/>
    <dgm:cxn modelId="{1E652CA5-E26B-D740-A9D5-E1DB4A04F739}" type="presOf" srcId="{C2155E4D-3A2B-3E49-8E2C-B9FFEB516688}" destId="{9DE96D88-74A7-3C4E-A284-BF472EB0E3BF}" srcOrd="0" destOrd="0" presId="urn:microsoft.com/office/officeart/2005/8/layout/vList2"/>
    <dgm:cxn modelId="{8DE4D5AE-E52C-D949-A755-3D33F82BA522}" type="presOf" srcId="{F04B7E4C-24AE-214D-8349-C5CE93286BB6}" destId="{1064789A-532D-2649-97B1-E5366963D722}" srcOrd="0" destOrd="1" presId="urn:microsoft.com/office/officeart/2005/8/layout/vList2"/>
    <dgm:cxn modelId="{4D0950BB-A1F3-864A-AEAB-BEFAEF5B4836}" type="presOf" srcId="{C5D87428-4E36-AC48-A4D5-03D97B10ADDF}" destId="{15D87E6D-79E4-B24B-A4BC-70BD73DB4F39}" srcOrd="0" destOrd="0" presId="urn:microsoft.com/office/officeart/2005/8/layout/vList2"/>
    <dgm:cxn modelId="{08CA46BD-362A-2F4B-ACE7-2E92177EA82F}" type="presOf" srcId="{29A334F4-EABD-6B42-A416-72BAC8848521}" destId="{9BFBA01F-B635-294A-AAFE-11009C1A558B}" srcOrd="0" destOrd="0" presId="urn:microsoft.com/office/officeart/2005/8/layout/vList2"/>
    <dgm:cxn modelId="{718D24BE-9ED0-3F45-933F-A98033F2B096}" type="presOf" srcId="{23F5BF3F-BA25-DD45-B930-C0C7A1042F62}" destId="{DACFD3F6-0E13-CF4F-99B7-4CEFD0962913}" srcOrd="0" destOrd="0" presId="urn:microsoft.com/office/officeart/2005/8/layout/vList2"/>
    <dgm:cxn modelId="{70E972BE-D733-CD46-B8E2-E5A05DFD4CFF}" type="presOf" srcId="{6F576E0F-DA48-6943-9AA1-5305D9610E53}" destId="{BAF39AA4-D182-5242-BBBA-A95711E3EAF3}" srcOrd="0" destOrd="0" presId="urn:microsoft.com/office/officeart/2005/8/layout/vList2"/>
    <dgm:cxn modelId="{31F966E6-783A-694F-B573-DF7B44172821}" srcId="{6F576E0F-DA48-6943-9AA1-5305D9610E53}" destId="{AFC52A0C-E2E9-1048-BCC1-B19CCE190EB7}" srcOrd="0" destOrd="0" parTransId="{5F5DA312-933D-CE49-8E71-44AC50F7ADEB}" sibTransId="{F05ED04A-C1ED-D04A-A1C0-3C79C7899C77}"/>
    <dgm:cxn modelId="{6AC1BCEB-897A-424F-8232-CF77C8DB2998}" srcId="{23F5BF3F-BA25-DD45-B930-C0C7A1042F62}" destId="{29A334F4-EABD-6B42-A416-72BAC8848521}" srcOrd="0" destOrd="0" parTransId="{06F9F1B4-303A-D241-BB70-28044D1E98ED}" sibTransId="{C9584A59-B4FA-6E4F-9A05-F0915666F8DB}"/>
    <dgm:cxn modelId="{7C4604FF-9896-1F4D-BF3A-A113375CF25E}" type="presOf" srcId="{C7043E88-88E6-4747-95BA-CB337BBF5C09}" destId="{DFCF3569-1D7F-704E-A66B-0A860CFB316B}" srcOrd="0" destOrd="1" presId="urn:microsoft.com/office/officeart/2005/8/layout/vList2"/>
    <dgm:cxn modelId="{B6800757-54D9-374F-BC9F-7A0048B5E421}" type="presParOf" srcId="{9DE96D88-74A7-3C4E-A284-BF472EB0E3BF}" destId="{DACFD3F6-0E13-CF4F-99B7-4CEFD0962913}" srcOrd="0" destOrd="0" presId="urn:microsoft.com/office/officeart/2005/8/layout/vList2"/>
    <dgm:cxn modelId="{B209A9EF-09AE-FD4A-A686-9F2A60A2171C}" type="presParOf" srcId="{9DE96D88-74A7-3C4E-A284-BF472EB0E3BF}" destId="{9BFBA01F-B635-294A-AAFE-11009C1A558B}" srcOrd="1" destOrd="0" presId="urn:microsoft.com/office/officeart/2005/8/layout/vList2"/>
    <dgm:cxn modelId="{6594D758-1248-D44C-9F3C-9F2CA03EF39A}" type="presParOf" srcId="{9DE96D88-74A7-3C4E-A284-BF472EB0E3BF}" destId="{BAF39AA4-D182-5242-BBBA-A95711E3EAF3}" srcOrd="2" destOrd="0" presId="urn:microsoft.com/office/officeart/2005/8/layout/vList2"/>
    <dgm:cxn modelId="{4E755DEF-4A37-7D48-9DB2-B82A81F70749}" type="presParOf" srcId="{9DE96D88-74A7-3C4E-A284-BF472EB0E3BF}" destId="{1064789A-532D-2649-97B1-E5366963D722}" srcOrd="3" destOrd="0" presId="urn:microsoft.com/office/officeart/2005/8/layout/vList2"/>
    <dgm:cxn modelId="{A239C0DF-1F79-A549-937B-186AAAF77381}" type="presParOf" srcId="{9DE96D88-74A7-3C4E-A284-BF472EB0E3BF}" destId="{15D87E6D-79E4-B24B-A4BC-70BD73DB4F39}" srcOrd="4" destOrd="0" presId="urn:microsoft.com/office/officeart/2005/8/layout/vList2"/>
    <dgm:cxn modelId="{AF234659-6AE1-3C47-AB82-C1210099D657}" type="presParOf" srcId="{9DE96D88-74A7-3C4E-A284-BF472EB0E3BF}" destId="{DFCF3569-1D7F-704E-A66B-0A860CFB316B}" srcOrd="5" destOrd="0" presId="urn:microsoft.com/office/officeart/2005/8/layout/vList2"/>
    <dgm:cxn modelId="{8986B477-70FF-DB49-A463-55B0D21945E4}" type="presParOf" srcId="{9DE96D88-74A7-3C4E-A284-BF472EB0E3BF}" destId="{AE917736-41D4-F44D-922D-30F828704A50}" srcOrd="6" destOrd="0" presId="urn:microsoft.com/office/officeart/2005/8/layout/vList2"/>
    <dgm:cxn modelId="{CEF52F5B-EFAD-6948-BB71-420DC7EF0544}" type="presParOf" srcId="{9DE96D88-74A7-3C4E-A284-BF472EB0E3BF}" destId="{C6D4E310-6D65-154A-AF9B-E851481F25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Highlights central tendency, spread, skew, and outliers</a:t>
          </a:r>
          <a:endParaRPr lang="en-US" dirty="0"/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The box shows the interquartile range (IQR) which is the 25th percentile (Q1) to the 75</a:t>
          </a:r>
          <a:r>
            <a:rPr lang="en-US" baseline="30000" dirty="0"/>
            <a:t>th</a:t>
          </a:r>
          <a:r>
            <a:rPr lang="en-US" dirty="0"/>
            <a:t> percentile (Q3). 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4623282E-824E-8C42-A141-AA6AF7ABCADF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 box plot shows the minimum, first quartile (Q1), median (Q2), third quartile (Q3), and the maximum</a:t>
          </a:r>
        </a:p>
      </dgm:t>
    </dgm:pt>
    <dgm:pt modelId="{101831BE-DFF2-8C4E-9CAA-C2781CDE8963}" type="parTrans" cxnId="{F0097F87-A1AA-784D-B88C-97DCA4BEA58B}">
      <dgm:prSet/>
      <dgm:spPr/>
      <dgm:t>
        <a:bodyPr/>
        <a:lstStyle/>
        <a:p>
          <a:endParaRPr lang="en-US"/>
        </a:p>
      </dgm:t>
    </dgm:pt>
    <dgm:pt modelId="{5D0F67E6-7DEF-604F-9BE4-CEC9A3BD814A}" type="sibTrans" cxnId="{F0097F87-A1AA-784D-B88C-97DCA4BEA58B}">
      <dgm:prSet/>
      <dgm:spPr/>
      <dgm:t>
        <a:bodyPr/>
        <a:lstStyle/>
        <a:p>
          <a:endParaRPr lang="en-US"/>
        </a:p>
      </dgm:t>
    </dgm:pt>
    <dgm:pt modelId="{89BBE67E-39C1-374E-8779-AB64788AAFE0}">
      <dgm:prSet/>
      <dgm:spPr/>
      <dgm:t>
        <a:bodyPr/>
        <a:lstStyle/>
        <a:p>
          <a:r>
            <a:rPr lang="en-US" b="0" i="0" u="none" strike="noStrike" dirty="0">
              <a:solidFill>
                <a:srgbClr val="000000"/>
              </a:solidFill>
              <a:effectLst/>
            </a:rPr>
            <a:t>Useful for comparing distribution between groups of interest</a:t>
          </a:r>
        </a:p>
      </dgm:t>
    </dgm:pt>
    <dgm:pt modelId="{DCFA1278-3F7B-174C-BAD9-50A1A71032AF}" type="parTrans" cxnId="{28F20846-514F-FB4C-B323-DB375F81A872}">
      <dgm:prSet/>
      <dgm:spPr/>
      <dgm:t>
        <a:bodyPr/>
        <a:lstStyle/>
        <a:p>
          <a:endParaRPr lang="en-US"/>
        </a:p>
      </dgm:t>
    </dgm:pt>
    <dgm:pt modelId="{40D282C9-A53F-A145-96AC-F9BE31B80D28}" type="sibTrans" cxnId="{28F20846-514F-FB4C-B323-DB375F81A872}">
      <dgm:prSet/>
      <dgm:spPr/>
      <dgm:t>
        <a:bodyPr/>
        <a:lstStyle/>
        <a:p>
          <a:endParaRPr lang="en-US"/>
        </a:p>
      </dgm:t>
    </dgm:pt>
    <dgm:pt modelId="{6DC0CA90-CCD7-E744-AC68-707B6368E674}">
      <dgm:prSet/>
      <dgm:spPr/>
      <dgm:t>
        <a:bodyPr/>
        <a:lstStyle/>
        <a:p>
          <a:r>
            <a:rPr lang="en-US" dirty="0"/>
            <a:t>The line inside the box is the median or 50</a:t>
          </a:r>
          <a:r>
            <a:rPr lang="en-US" baseline="30000" dirty="0"/>
            <a:t>th</a:t>
          </a:r>
          <a:r>
            <a:rPr lang="en-US" dirty="0"/>
            <a:t> percentile (Q2).</a:t>
          </a:r>
        </a:p>
      </dgm:t>
    </dgm:pt>
    <dgm:pt modelId="{C8B0DE8A-8857-9841-8E6A-0C749F721A00}" type="parTrans" cxnId="{3A2D2B4D-891D-C64B-B723-74E446CA425F}">
      <dgm:prSet/>
      <dgm:spPr/>
      <dgm:t>
        <a:bodyPr/>
        <a:lstStyle/>
        <a:p>
          <a:endParaRPr lang="en-US"/>
        </a:p>
      </dgm:t>
    </dgm:pt>
    <dgm:pt modelId="{5205B285-2F1D-7341-90C4-C9884A51D7E3}" type="sibTrans" cxnId="{3A2D2B4D-891D-C64B-B723-74E446CA425F}">
      <dgm:prSet/>
      <dgm:spPr/>
      <dgm:t>
        <a:bodyPr/>
        <a:lstStyle/>
        <a:p>
          <a:endParaRPr lang="en-US"/>
        </a:p>
      </dgm:t>
    </dgm:pt>
    <dgm:pt modelId="{E8EF5141-F11F-B54C-A5B6-05A5075D104E}">
      <dgm:prSet/>
      <dgm:spPr/>
      <dgm:t>
        <a:bodyPr/>
        <a:lstStyle/>
        <a:p>
          <a:r>
            <a:rPr lang="en-US" dirty="0"/>
            <a:t>”Whiskers” are the lines outside of the box that highlight the minimum and maximum (excluding outliers).</a:t>
          </a:r>
        </a:p>
      </dgm:t>
    </dgm:pt>
    <dgm:pt modelId="{84003B4E-4B49-FC4B-AB47-976132BFBEF4}" type="parTrans" cxnId="{9D2509C6-911D-B648-B9EE-4E814E2E2855}">
      <dgm:prSet/>
      <dgm:spPr/>
      <dgm:t>
        <a:bodyPr/>
        <a:lstStyle/>
        <a:p>
          <a:endParaRPr lang="en-US"/>
        </a:p>
      </dgm:t>
    </dgm:pt>
    <dgm:pt modelId="{97A58AC7-3864-6648-BB55-B6E2091A1AC1}" type="sibTrans" cxnId="{9D2509C6-911D-B648-B9EE-4E814E2E2855}">
      <dgm:prSet/>
      <dgm:spPr/>
      <dgm:t>
        <a:bodyPr/>
        <a:lstStyle/>
        <a:p>
          <a:endParaRPr lang="en-US"/>
        </a:p>
      </dgm:t>
    </dgm:pt>
    <dgm:pt modelId="{D853A3B3-E017-2444-8F3F-F4C00907CAFD}">
      <dgm:prSet/>
      <dgm:spPr/>
      <dgm:t>
        <a:bodyPr/>
        <a:lstStyle/>
        <a:p>
          <a:r>
            <a:rPr lang="en-US" dirty="0"/>
            <a:t>Outliers are denoted by singular data points beyond the “whiskers”.</a:t>
          </a:r>
        </a:p>
      </dgm:t>
    </dgm:pt>
    <dgm:pt modelId="{66EBF497-663C-354B-B2DA-9C28CA2BD7E8}" type="parTrans" cxnId="{0F15F58A-9172-A24F-8DA0-A4D898AB4157}">
      <dgm:prSet/>
      <dgm:spPr/>
      <dgm:t>
        <a:bodyPr/>
        <a:lstStyle/>
        <a:p>
          <a:endParaRPr lang="en-US"/>
        </a:p>
      </dgm:t>
    </dgm:pt>
    <dgm:pt modelId="{69D942A4-52F9-9441-8338-45D546A22368}" type="sibTrans" cxnId="{0F15F58A-9172-A24F-8DA0-A4D898AB4157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717" custLinFactNeighborY="586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28F20846-514F-FB4C-B323-DB375F81A872}" srcId="{596CF541-A3CF-884E-BDD4-5A0E9C954E33}" destId="{89BBE67E-39C1-374E-8779-AB64788AAFE0}" srcOrd="1" destOrd="0" parTransId="{DCFA1278-3F7B-174C-BAD9-50A1A71032AF}" sibTransId="{40D282C9-A53F-A145-96AC-F9BE31B80D28}"/>
    <dgm:cxn modelId="{3A2D2B4D-891D-C64B-B723-74E446CA425F}" srcId="{963D8563-B42F-D145-84B4-EF40EB29FC08}" destId="{6DC0CA90-CCD7-E744-AC68-707B6368E674}" srcOrd="0" destOrd="0" parTransId="{C8B0DE8A-8857-9841-8E6A-0C749F721A00}" sibTransId="{5205B285-2F1D-7341-90C4-C9884A51D7E3}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F0097F87-A1AA-784D-B88C-97DCA4BEA58B}" srcId="{4A575152-D223-9F40-8254-58BD2E812E82}" destId="{4623282E-824E-8C42-A141-AA6AF7ABCADF}" srcOrd="0" destOrd="0" parTransId="{101831BE-DFF2-8C4E-9CAA-C2781CDE8963}" sibTransId="{5D0F67E6-7DEF-604F-9BE4-CEC9A3BD814A}"/>
    <dgm:cxn modelId="{0F15F58A-9172-A24F-8DA0-A4D898AB4157}" srcId="{A31BB723-FF33-F841-BE3A-70A616DC89BA}" destId="{D853A3B3-E017-2444-8F3F-F4C00907CAFD}" srcOrd="2" destOrd="0" parTransId="{66EBF497-663C-354B-B2DA-9C28CA2BD7E8}" sibTransId="{69D942A4-52F9-9441-8338-45D546A22368}"/>
    <dgm:cxn modelId="{205E618C-4C60-4F4E-A42C-8F84E438A48F}" type="presOf" srcId="{4623282E-824E-8C42-A141-AA6AF7ABCADF}" destId="{3A35B01B-245C-0744-B94C-CE2DAB4094F9}" srcOrd="0" destOrd="1" presId="urn:microsoft.com/office/officeart/2005/8/layout/vList2"/>
    <dgm:cxn modelId="{290926A4-E961-2240-B10D-BA66C18B76F1}" type="presOf" srcId="{E8EF5141-F11F-B54C-A5B6-05A5075D104E}" destId="{0E858B36-EA68-DF49-9EF4-E6117DD7769F}" srcOrd="0" destOrd="2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4736ADA8-86CC-394D-AD05-04B470C2A53F}" type="presOf" srcId="{89BBE67E-39C1-374E-8779-AB64788AAFE0}" destId="{3A35B01B-245C-0744-B94C-CE2DAB4094F9}" srcOrd="0" destOrd="2" presId="urn:microsoft.com/office/officeart/2005/8/layout/vList2"/>
    <dgm:cxn modelId="{F81099BA-DCDB-E64B-A5C9-36F6B3592CD3}" type="presOf" srcId="{6DC0CA90-CCD7-E744-AC68-707B6368E674}" destId="{0E858B36-EA68-DF49-9EF4-E6117DD7769F}" srcOrd="0" destOrd="1" presId="urn:microsoft.com/office/officeart/2005/8/layout/vList2"/>
    <dgm:cxn modelId="{9D2509C6-911D-B648-B9EE-4E814E2E2855}" srcId="{A31BB723-FF33-F841-BE3A-70A616DC89BA}" destId="{E8EF5141-F11F-B54C-A5B6-05A5075D104E}" srcOrd="1" destOrd="0" parTransId="{84003B4E-4B49-FC4B-AB47-976132BFBEF4}" sibTransId="{97A58AC7-3864-6648-BB55-B6E2091A1AC1}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E3ADC7EC-114A-974E-8F3A-835885555493}" type="presOf" srcId="{D853A3B3-E017-2444-8F3F-F4C00907CAFD}" destId="{0E858B36-EA68-DF49-9EF4-E6117DD7769F}" srcOrd="0" destOrd="3" presId="urn:microsoft.com/office/officeart/2005/8/layout/vList2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i="0" dirty="0"/>
            <a:t>Advantages</a:t>
          </a:r>
          <a:endParaRPr lang="en-US" dirty="0"/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Identifies outliers </a:t>
          </a:r>
          <a:endParaRPr lang="en-US" dirty="0"/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i="0" dirty="0"/>
            <a:t>Disadvantages</a:t>
          </a:r>
          <a:endParaRPr lang="en-US" dirty="0"/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Not ideal for small datasets 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04AD39C3-3633-4A4E-8826-C599E7B5D915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Allows for the comparison of variability across different datasets</a:t>
          </a:r>
        </a:p>
      </dgm:t>
    </dgm:pt>
    <dgm:pt modelId="{74FAAC5D-F7ED-C748-BE3B-E64D838BA835}" type="parTrans" cxnId="{2B688542-C4AB-B44C-8CB3-8E3E11849C76}">
      <dgm:prSet/>
      <dgm:spPr/>
      <dgm:t>
        <a:bodyPr/>
        <a:lstStyle/>
        <a:p>
          <a:endParaRPr lang="en-US"/>
        </a:p>
      </dgm:t>
    </dgm:pt>
    <dgm:pt modelId="{FF56F32D-1B47-F34D-9AAD-268D703BD62A}" type="sibTrans" cxnId="{2B688542-C4AB-B44C-8CB3-8E3E11849C76}">
      <dgm:prSet/>
      <dgm:spPr/>
      <dgm:t>
        <a:bodyPr/>
        <a:lstStyle/>
        <a:p>
          <a:endParaRPr lang="en-US"/>
        </a:p>
      </dgm:t>
    </dgm:pt>
    <dgm:pt modelId="{7C93B674-157E-2649-A3A5-7A2A6913A6F8}">
      <dgm:prSet/>
      <dgm:spPr/>
      <dgm:t>
        <a:bodyPr/>
        <a:lstStyle/>
        <a:p>
          <a:r>
            <a:rPr lang="en-US" dirty="0"/>
            <a:t>Does not show the exact distribution shape</a:t>
          </a:r>
        </a:p>
      </dgm:t>
    </dgm:pt>
    <dgm:pt modelId="{1E40BAB9-7264-C040-8D2E-7CF9ACC421AA}" type="parTrans" cxnId="{BDFD6C07-F570-D942-A479-1A9FD733D2A2}">
      <dgm:prSet/>
      <dgm:spPr/>
      <dgm:t>
        <a:bodyPr/>
        <a:lstStyle/>
        <a:p>
          <a:endParaRPr lang="en-US"/>
        </a:p>
      </dgm:t>
    </dgm:pt>
    <dgm:pt modelId="{D6F8ADCC-7EBF-CD42-B903-1F5C934A34AE}" type="sibTrans" cxnId="{BDFD6C07-F570-D942-A479-1A9FD733D2A2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717" custLinFactNeighborY="586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DFD6C07-F570-D942-A479-1A9FD733D2A2}" srcId="{A31BB723-FF33-F841-BE3A-70A616DC89BA}" destId="{7C93B674-157E-2649-A3A5-7A2A6913A6F8}" srcOrd="1" destOrd="0" parTransId="{1E40BAB9-7264-C040-8D2E-7CF9ACC421AA}" sibTransId="{D6F8ADCC-7EBF-CD42-B903-1F5C934A34AE}"/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2B688542-C4AB-B44C-8CB3-8E3E11849C76}" srcId="{596CF541-A3CF-884E-BDD4-5A0E9C954E33}" destId="{04AD39C3-3633-4A4E-8826-C599E7B5D915}" srcOrd="1" destOrd="0" parTransId="{74FAAC5D-F7ED-C748-BE3B-E64D838BA835}" sibTransId="{FF56F32D-1B47-F34D-9AAD-268D703BD62A}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AD046B7C-4300-474E-9255-F296C51BC46A}" type="presOf" srcId="{7C93B674-157E-2649-A3A5-7A2A6913A6F8}" destId="{0E858B36-EA68-DF49-9EF4-E6117DD7769F}" srcOrd="0" destOrd="1" presId="urn:microsoft.com/office/officeart/2005/8/layout/vList2"/>
    <dgm:cxn modelId="{301B6B94-5727-054F-90D9-136498B6A717}" type="presOf" srcId="{04AD39C3-3633-4A4E-8826-C599E7B5D915}" destId="{3A35B01B-245C-0744-B94C-CE2DAB4094F9}" srcOrd="0" destOrd="1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155E4D-3A2B-3E49-8E2C-B9FFEB516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5BF3F-BA25-DD45-B930-C0C7A1042F62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D3C9E221-F0DF-B54F-B81B-D78C97B48645}" type="parTrans" cxnId="{BF769A7A-A63B-6F45-BA90-D96D60472131}">
      <dgm:prSet/>
      <dgm:spPr/>
      <dgm:t>
        <a:bodyPr/>
        <a:lstStyle/>
        <a:p>
          <a:endParaRPr lang="en-US"/>
        </a:p>
      </dgm:t>
    </dgm:pt>
    <dgm:pt modelId="{C9BD4FBB-5ED3-E248-AB2F-01FA91A97056}" type="sibTrans" cxnId="{BF769A7A-A63B-6F45-BA90-D96D60472131}">
      <dgm:prSet/>
      <dgm:spPr/>
      <dgm:t>
        <a:bodyPr/>
        <a:lstStyle/>
        <a:p>
          <a:endParaRPr lang="en-US"/>
        </a:p>
      </dgm:t>
    </dgm:pt>
    <dgm:pt modelId="{29A334F4-EABD-6B42-A416-72BAC884852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Allows for a quick visual analysis of shape and spread of dataset </a:t>
          </a:r>
          <a:endParaRPr lang="en-US" dirty="0"/>
        </a:p>
      </dgm:t>
    </dgm:pt>
    <dgm:pt modelId="{06F9F1B4-303A-D241-BB70-28044D1E98ED}" type="parTrans" cxnId="{6AC1BCEB-897A-424F-8232-CF77C8DB2998}">
      <dgm:prSet/>
      <dgm:spPr/>
      <dgm:t>
        <a:bodyPr/>
        <a:lstStyle/>
        <a:p>
          <a:endParaRPr lang="en-US"/>
        </a:p>
      </dgm:t>
    </dgm:pt>
    <dgm:pt modelId="{C9584A59-B4FA-6E4F-9A05-F0915666F8DB}" type="sibTrans" cxnId="{6AC1BCEB-897A-424F-8232-CF77C8DB2998}">
      <dgm:prSet/>
      <dgm:spPr/>
      <dgm:t>
        <a:bodyPr/>
        <a:lstStyle/>
        <a:p>
          <a:endParaRPr lang="en-US"/>
        </a:p>
      </dgm:t>
    </dgm:pt>
    <dgm:pt modelId="{6F576E0F-DA48-6943-9AA1-5305D9610E53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6EDB36EE-DEC3-F947-AAE7-C40E625A996A}" type="parTrans" cxnId="{25D4E565-BC7A-7C4F-9452-0480626BC279}">
      <dgm:prSet/>
      <dgm:spPr/>
      <dgm:t>
        <a:bodyPr/>
        <a:lstStyle/>
        <a:p>
          <a:endParaRPr lang="en-US"/>
        </a:p>
      </dgm:t>
    </dgm:pt>
    <dgm:pt modelId="{7ABE7A5C-A869-834C-B881-1CDDBEA20B86}" type="sibTrans" cxnId="{25D4E565-BC7A-7C4F-9452-0480626BC279}">
      <dgm:prSet/>
      <dgm:spPr/>
      <dgm:t>
        <a:bodyPr/>
        <a:lstStyle/>
        <a:p>
          <a:endParaRPr lang="en-US"/>
        </a:p>
      </dgm:t>
    </dgm:pt>
    <dgm:pt modelId="{AFC52A0C-E2E9-1048-BCC1-B19CCE190E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Numbers are split into a stem (the first digit of a number) and leaf (following digit)</a:t>
          </a:r>
          <a:endParaRPr lang="en-US" b="0" dirty="0"/>
        </a:p>
      </dgm:t>
    </dgm:pt>
    <dgm:pt modelId="{5F5DA312-933D-CE49-8E71-44AC50F7ADEB}" type="parTrans" cxnId="{31F966E6-783A-694F-B573-DF7B44172821}">
      <dgm:prSet/>
      <dgm:spPr/>
      <dgm:t>
        <a:bodyPr/>
        <a:lstStyle/>
        <a:p>
          <a:endParaRPr lang="en-US"/>
        </a:p>
      </dgm:t>
    </dgm:pt>
    <dgm:pt modelId="{F05ED04A-C1ED-D04A-A1C0-3C79C7899C77}" type="sibTrans" cxnId="{31F966E6-783A-694F-B573-DF7B44172821}">
      <dgm:prSet/>
      <dgm:spPr/>
      <dgm:t>
        <a:bodyPr/>
        <a:lstStyle/>
        <a:p>
          <a:endParaRPr lang="en-US"/>
        </a:p>
      </dgm:t>
    </dgm:pt>
    <dgm:pt modelId="{C5D87428-4E36-AC48-A4D5-03D97B10ADDF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08826CB5-4EF3-1247-A0B0-15AA413D7503}" type="parTrans" cxnId="{F8F47924-E67B-4A47-9522-B5C4186D48CA}">
      <dgm:prSet/>
      <dgm:spPr/>
      <dgm:t>
        <a:bodyPr/>
        <a:lstStyle/>
        <a:p>
          <a:endParaRPr lang="en-US"/>
        </a:p>
      </dgm:t>
    </dgm:pt>
    <dgm:pt modelId="{DDC60F0C-4594-3341-B841-2A74B80F0B50}" type="sibTrans" cxnId="{F8F47924-E67B-4A47-9522-B5C4186D48CA}">
      <dgm:prSet/>
      <dgm:spPr/>
      <dgm:t>
        <a:bodyPr/>
        <a:lstStyle/>
        <a:p>
          <a:endParaRPr lang="en-US"/>
        </a:p>
      </dgm:t>
    </dgm:pt>
    <dgm:pt modelId="{1881B240-8A96-E045-BCBD-B85252A842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Beneficial for identifying outliers</a:t>
          </a:r>
          <a:endParaRPr lang="en-US" dirty="0"/>
        </a:p>
      </dgm:t>
    </dgm:pt>
    <dgm:pt modelId="{E6746B8F-D029-674A-836C-7D7FE971F485}" type="parTrans" cxnId="{1BEC684F-AA20-7F45-B45C-75840FEF3DD6}">
      <dgm:prSet/>
      <dgm:spPr/>
      <dgm:t>
        <a:bodyPr/>
        <a:lstStyle/>
        <a:p>
          <a:endParaRPr lang="en-US"/>
        </a:p>
      </dgm:t>
    </dgm:pt>
    <dgm:pt modelId="{F09B984C-B422-9544-B050-98FD9D30CFB2}" type="sibTrans" cxnId="{1BEC684F-AA20-7F45-B45C-75840FEF3DD6}">
      <dgm:prSet/>
      <dgm:spPr/>
      <dgm:t>
        <a:bodyPr/>
        <a:lstStyle/>
        <a:p>
          <a:endParaRPr lang="en-US"/>
        </a:p>
      </dgm:t>
    </dgm:pt>
    <dgm:pt modelId="{A3BCFE77-4302-7449-8783-6ED333B0FCA8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C8E9766C-2DEF-6F4C-A945-C8E327346F82}" type="parTrans" cxnId="{68599E9E-FCC0-9E4C-9223-763A1749FA00}">
      <dgm:prSet/>
      <dgm:spPr/>
      <dgm:t>
        <a:bodyPr/>
        <a:lstStyle/>
        <a:p>
          <a:endParaRPr lang="en-US"/>
        </a:p>
      </dgm:t>
    </dgm:pt>
    <dgm:pt modelId="{5A648BB7-F4EC-F64B-AE17-052690F22415}" type="sibTrans" cxnId="{68599E9E-FCC0-9E4C-9223-763A1749FA00}">
      <dgm:prSet/>
      <dgm:spPr/>
      <dgm:t>
        <a:bodyPr/>
        <a:lstStyle/>
        <a:p>
          <a:endParaRPr lang="en-US"/>
        </a:p>
      </dgm:t>
    </dgm:pt>
    <dgm:pt modelId="{571AC154-5C9E-B444-B7AD-513C20F3023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Not suitable for large datasets</a:t>
          </a:r>
        </a:p>
      </dgm:t>
    </dgm:pt>
    <dgm:pt modelId="{3AFECD48-0FDD-B449-AB48-60078CEF03E3}" type="parTrans" cxnId="{E8B6D89B-8938-0248-88B2-4F825003B6B1}">
      <dgm:prSet/>
      <dgm:spPr/>
      <dgm:t>
        <a:bodyPr/>
        <a:lstStyle/>
        <a:p>
          <a:endParaRPr lang="en-US"/>
        </a:p>
      </dgm:t>
    </dgm:pt>
    <dgm:pt modelId="{701FBD4A-3695-2148-B1F5-E644357A8BF9}" type="sibTrans" cxnId="{E8B6D89B-8938-0248-88B2-4F825003B6B1}">
      <dgm:prSet/>
      <dgm:spPr/>
      <dgm:t>
        <a:bodyPr/>
        <a:lstStyle/>
        <a:p>
          <a:endParaRPr lang="en-US"/>
        </a:p>
      </dgm:t>
    </dgm:pt>
    <dgm:pt modelId="{B21C9299-1158-6D4D-A32B-D8B83A2D97C0}">
      <dgm:prSet/>
      <dgm:spPr/>
      <dgm:t>
        <a:bodyPr/>
        <a:lstStyle/>
        <a:p>
          <a:r>
            <a:rPr lang="en-US" dirty="0"/>
            <a:t>May be harder to interpret upon first glance for larger public audiences</a:t>
          </a:r>
        </a:p>
      </dgm:t>
    </dgm:pt>
    <dgm:pt modelId="{6A3C7DC0-D49F-4A47-958E-91DC138AEF7E}" type="sibTrans" cxnId="{C6A905B8-2814-524C-BEF5-ED72D7F6EEA7}">
      <dgm:prSet/>
      <dgm:spPr/>
      <dgm:t>
        <a:bodyPr/>
        <a:lstStyle/>
        <a:p>
          <a:endParaRPr lang="en-US"/>
        </a:p>
      </dgm:t>
    </dgm:pt>
    <dgm:pt modelId="{810B0D77-DA98-7747-9389-FD03F60AE258}" type="parTrans" cxnId="{C6A905B8-2814-524C-BEF5-ED72D7F6EEA7}">
      <dgm:prSet/>
      <dgm:spPr/>
      <dgm:t>
        <a:bodyPr/>
        <a:lstStyle/>
        <a:p>
          <a:endParaRPr lang="en-US"/>
        </a:p>
      </dgm:t>
    </dgm:pt>
    <dgm:pt modelId="{C617E8A5-6BD6-D348-8E43-2E01F6F1F6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Easy to interpret for small datasets</a:t>
          </a:r>
        </a:p>
      </dgm:t>
    </dgm:pt>
    <dgm:pt modelId="{06E63F7B-14E2-9644-ABF7-C405EB0426A6}" type="sibTrans" cxnId="{502BFBC8-AEA3-6F4B-BA12-618EA8A09D27}">
      <dgm:prSet/>
      <dgm:spPr/>
      <dgm:t>
        <a:bodyPr/>
        <a:lstStyle/>
        <a:p>
          <a:endParaRPr lang="en-US"/>
        </a:p>
      </dgm:t>
    </dgm:pt>
    <dgm:pt modelId="{4C881D57-7EED-2843-B20E-E61F59E5CB2F}" type="parTrans" cxnId="{502BFBC8-AEA3-6F4B-BA12-618EA8A09D27}">
      <dgm:prSet/>
      <dgm:spPr/>
      <dgm:t>
        <a:bodyPr/>
        <a:lstStyle/>
        <a:p>
          <a:endParaRPr lang="en-US"/>
        </a:p>
      </dgm:t>
    </dgm:pt>
    <dgm:pt modelId="{A687837B-466A-1241-BE4B-25E9A5FFF33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Stems are listed in a vertical column while the leaves are listed horizontally for each stem</a:t>
          </a:r>
        </a:p>
      </dgm:t>
    </dgm:pt>
    <dgm:pt modelId="{915D6274-72E9-1E46-B0B3-52C3196242FD}" type="sibTrans" cxnId="{67F92E1B-A3EF-C240-AC27-3DB8FBD52886}">
      <dgm:prSet/>
      <dgm:spPr/>
      <dgm:t>
        <a:bodyPr/>
        <a:lstStyle/>
        <a:p>
          <a:endParaRPr lang="en-US"/>
        </a:p>
      </dgm:t>
    </dgm:pt>
    <dgm:pt modelId="{5CE2393A-2C9C-DE4E-9278-9AA1C62E7908}" type="parTrans" cxnId="{67F92E1B-A3EF-C240-AC27-3DB8FBD52886}">
      <dgm:prSet/>
      <dgm:spPr/>
      <dgm:t>
        <a:bodyPr/>
        <a:lstStyle/>
        <a:p>
          <a:endParaRPr lang="en-US"/>
        </a:p>
      </dgm:t>
    </dgm:pt>
    <dgm:pt modelId="{9DE96D88-74A7-3C4E-A284-BF472EB0E3BF}" type="pres">
      <dgm:prSet presAssocID="{C2155E4D-3A2B-3E49-8E2C-B9FFEB516688}" presName="linear" presStyleCnt="0">
        <dgm:presLayoutVars>
          <dgm:animLvl val="lvl"/>
          <dgm:resizeHandles val="exact"/>
        </dgm:presLayoutVars>
      </dgm:prSet>
      <dgm:spPr/>
    </dgm:pt>
    <dgm:pt modelId="{DACFD3F6-0E13-CF4F-99B7-4CEFD0962913}" type="pres">
      <dgm:prSet presAssocID="{23F5BF3F-BA25-DD45-B930-C0C7A1042F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BA01F-B635-294A-AAFE-11009C1A558B}" type="pres">
      <dgm:prSet presAssocID="{23F5BF3F-BA25-DD45-B930-C0C7A1042F62}" presName="childText" presStyleLbl="revTx" presStyleIdx="0" presStyleCnt="4">
        <dgm:presLayoutVars>
          <dgm:bulletEnabled val="1"/>
        </dgm:presLayoutVars>
      </dgm:prSet>
      <dgm:spPr/>
    </dgm:pt>
    <dgm:pt modelId="{BAF39AA4-D182-5242-BBBA-A95711E3EAF3}" type="pres">
      <dgm:prSet presAssocID="{6F576E0F-DA48-6943-9AA1-5305D9610E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4789A-532D-2649-97B1-E5366963D722}" type="pres">
      <dgm:prSet presAssocID="{6F576E0F-DA48-6943-9AA1-5305D9610E53}" presName="childText" presStyleLbl="revTx" presStyleIdx="1" presStyleCnt="4">
        <dgm:presLayoutVars>
          <dgm:bulletEnabled val="1"/>
        </dgm:presLayoutVars>
      </dgm:prSet>
      <dgm:spPr/>
    </dgm:pt>
    <dgm:pt modelId="{15D87E6D-79E4-B24B-A4BC-70BD73DB4F39}" type="pres">
      <dgm:prSet presAssocID="{C5D87428-4E36-AC48-A4D5-03D97B10A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F3569-1D7F-704E-A66B-0A860CFB316B}" type="pres">
      <dgm:prSet presAssocID="{C5D87428-4E36-AC48-A4D5-03D97B10ADDF}" presName="childText" presStyleLbl="revTx" presStyleIdx="2" presStyleCnt="4">
        <dgm:presLayoutVars>
          <dgm:bulletEnabled val="1"/>
        </dgm:presLayoutVars>
      </dgm:prSet>
      <dgm:spPr/>
    </dgm:pt>
    <dgm:pt modelId="{AE917736-41D4-F44D-922D-30F828704A50}" type="pres">
      <dgm:prSet presAssocID="{A3BCFE77-4302-7449-8783-6ED333B0FC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D4E310-6D65-154A-AF9B-E851481F25E1}" type="pres">
      <dgm:prSet presAssocID="{A3BCFE77-4302-7449-8783-6ED333B0FCA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67F92E1B-A3EF-C240-AC27-3DB8FBD52886}" srcId="{6F576E0F-DA48-6943-9AA1-5305D9610E53}" destId="{A687837B-466A-1241-BE4B-25E9A5FFF335}" srcOrd="1" destOrd="0" parTransId="{5CE2393A-2C9C-DE4E-9278-9AA1C62E7908}" sibTransId="{915D6274-72E9-1E46-B0B3-52C3196242FD}"/>
    <dgm:cxn modelId="{F8F47924-E67B-4A47-9522-B5C4186D48CA}" srcId="{C2155E4D-3A2B-3E49-8E2C-B9FFEB516688}" destId="{C5D87428-4E36-AC48-A4D5-03D97B10ADDF}" srcOrd="2" destOrd="0" parTransId="{08826CB5-4EF3-1247-A0B0-15AA413D7503}" sibTransId="{DDC60F0C-4594-3341-B841-2A74B80F0B50}"/>
    <dgm:cxn modelId="{C3E25825-7EA2-7248-831C-D1827BC8D930}" type="presOf" srcId="{C617E8A5-6BD6-D348-8E43-2E01F6F1F6CE}" destId="{DFCF3569-1D7F-704E-A66B-0A860CFB316B}" srcOrd="0" destOrd="1" presId="urn:microsoft.com/office/officeart/2005/8/layout/vList2"/>
    <dgm:cxn modelId="{44DE662D-B0DA-4A4F-9302-2C534FC4F89B}" type="presOf" srcId="{1881B240-8A96-E045-BCBD-B85252A84255}" destId="{DFCF3569-1D7F-704E-A66B-0A860CFB316B}" srcOrd="0" destOrd="0" presId="urn:microsoft.com/office/officeart/2005/8/layout/vList2"/>
    <dgm:cxn modelId="{25D4E565-BC7A-7C4F-9452-0480626BC279}" srcId="{C2155E4D-3A2B-3E49-8E2C-B9FFEB516688}" destId="{6F576E0F-DA48-6943-9AA1-5305D9610E53}" srcOrd="1" destOrd="0" parTransId="{6EDB36EE-DEC3-F947-AAE7-C40E625A996A}" sibTransId="{7ABE7A5C-A869-834C-B881-1CDDBEA20B86}"/>
    <dgm:cxn modelId="{EA45586E-3B52-6A43-8347-866D386A4534}" type="presOf" srcId="{571AC154-5C9E-B444-B7AD-513C20F3023B}" destId="{C6D4E310-6D65-154A-AF9B-E851481F25E1}" srcOrd="0" destOrd="0" presId="urn:microsoft.com/office/officeart/2005/8/layout/vList2"/>
    <dgm:cxn modelId="{B09B116F-5886-BF46-8197-550527DC02D3}" type="presOf" srcId="{B21C9299-1158-6D4D-A32B-D8B83A2D97C0}" destId="{C6D4E310-6D65-154A-AF9B-E851481F25E1}" srcOrd="0" destOrd="1" presId="urn:microsoft.com/office/officeart/2005/8/layout/vList2"/>
    <dgm:cxn modelId="{1BEC684F-AA20-7F45-B45C-75840FEF3DD6}" srcId="{C5D87428-4E36-AC48-A4D5-03D97B10ADDF}" destId="{1881B240-8A96-E045-BCBD-B85252A84255}" srcOrd="0" destOrd="0" parTransId="{E6746B8F-D029-674A-836C-7D7FE971F485}" sibTransId="{F09B984C-B422-9544-B050-98FD9D30CFB2}"/>
    <dgm:cxn modelId="{D5277772-E973-C747-8C57-6A1E2F518256}" type="presOf" srcId="{AFC52A0C-E2E9-1048-BCC1-B19CCE190EB7}" destId="{1064789A-532D-2649-97B1-E5366963D722}" srcOrd="0" destOrd="0" presId="urn:microsoft.com/office/officeart/2005/8/layout/vList2"/>
    <dgm:cxn modelId="{BF769A7A-A63B-6F45-BA90-D96D60472131}" srcId="{C2155E4D-3A2B-3E49-8E2C-B9FFEB516688}" destId="{23F5BF3F-BA25-DD45-B930-C0C7A1042F62}" srcOrd="0" destOrd="0" parTransId="{D3C9E221-F0DF-B54F-B81B-D78C97B48645}" sibTransId="{C9BD4FBB-5ED3-E248-AB2F-01FA91A97056}"/>
    <dgm:cxn modelId="{ADDE907B-F082-F848-885A-30B288A29F0D}" type="presOf" srcId="{A3BCFE77-4302-7449-8783-6ED333B0FCA8}" destId="{AE917736-41D4-F44D-922D-30F828704A50}" srcOrd="0" destOrd="0" presId="urn:microsoft.com/office/officeart/2005/8/layout/vList2"/>
    <dgm:cxn modelId="{9437138E-CC1C-614A-B8E3-EC2875BF9DC3}" type="presOf" srcId="{A687837B-466A-1241-BE4B-25E9A5FFF335}" destId="{1064789A-532D-2649-97B1-E5366963D722}" srcOrd="0" destOrd="1" presId="urn:microsoft.com/office/officeart/2005/8/layout/vList2"/>
    <dgm:cxn modelId="{E8B6D89B-8938-0248-88B2-4F825003B6B1}" srcId="{A3BCFE77-4302-7449-8783-6ED333B0FCA8}" destId="{571AC154-5C9E-B444-B7AD-513C20F3023B}" srcOrd="0" destOrd="0" parTransId="{3AFECD48-0FDD-B449-AB48-60078CEF03E3}" sibTransId="{701FBD4A-3695-2148-B1F5-E644357A8BF9}"/>
    <dgm:cxn modelId="{68599E9E-FCC0-9E4C-9223-763A1749FA00}" srcId="{C2155E4D-3A2B-3E49-8E2C-B9FFEB516688}" destId="{A3BCFE77-4302-7449-8783-6ED333B0FCA8}" srcOrd="3" destOrd="0" parTransId="{C8E9766C-2DEF-6F4C-A945-C8E327346F82}" sibTransId="{5A648BB7-F4EC-F64B-AE17-052690F22415}"/>
    <dgm:cxn modelId="{1E652CA5-E26B-D740-A9D5-E1DB4A04F739}" type="presOf" srcId="{C2155E4D-3A2B-3E49-8E2C-B9FFEB516688}" destId="{9DE96D88-74A7-3C4E-A284-BF472EB0E3BF}" srcOrd="0" destOrd="0" presId="urn:microsoft.com/office/officeart/2005/8/layout/vList2"/>
    <dgm:cxn modelId="{C6A905B8-2814-524C-BEF5-ED72D7F6EEA7}" srcId="{A3BCFE77-4302-7449-8783-6ED333B0FCA8}" destId="{B21C9299-1158-6D4D-A32B-D8B83A2D97C0}" srcOrd="1" destOrd="0" parTransId="{810B0D77-DA98-7747-9389-FD03F60AE258}" sibTransId="{6A3C7DC0-D49F-4A47-958E-91DC138AEF7E}"/>
    <dgm:cxn modelId="{4D0950BB-A1F3-864A-AEAB-BEFAEF5B4836}" type="presOf" srcId="{C5D87428-4E36-AC48-A4D5-03D97B10ADDF}" destId="{15D87E6D-79E4-B24B-A4BC-70BD73DB4F39}" srcOrd="0" destOrd="0" presId="urn:microsoft.com/office/officeart/2005/8/layout/vList2"/>
    <dgm:cxn modelId="{08CA46BD-362A-2F4B-ACE7-2E92177EA82F}" type="presOf" srcId="{29A334F4-EABD-6B42-A416-72BAC8848521}" destId="{9BFBA01F-B635-294A-AAFE-11009C1A558B}" srcOrd="0" destOrd="0" presId="urn:microsoft.com/office/officeart/2005/8/layout/vList2"/>
    <dgm:cxn modelId="{718D24BE-9ED0-3F45-933F-A98033F2B096}" type="presOf" srcId="{23F5BF3F-BA25-DD45-B930-C0C7A1042F62}" destId="{DACFD3F6-0E13-CF4F-99B7-4CEFD0962913}" srcOrd="0" destOrd="0" presId="urn:microsoft.com/office/officeart/2005/8/layout/vList2"/>
    <dgm:cxn modelId="{70E972BE-D733-CD46-B8E2-E5A05DFD4CFF}" type="presOf" srcId="{6F576E0F-DA48-6943-9AA1-5305D9610E53}" destId="{BAF39AA4-D182-5242-BBBA-A95711E3EAF3}" srcOrd="0" destOrd="0" presId="urn:microsoft.com/office/officeart/2005/8/layout/vList2"/>
    <dgm:cxn modelId="{502BFBC8-AEA3-6F4B-BA12-618EA8A09D27}" srcId="{C5D87428-4E36-AC48-A4D5-03D97B10ADDF}" destId="{C617E8A5-6BD6-D348-8E43-2E01F6F1F6CE}" srcOrd="1" destOrd="0" parTransId="{4C881D57-7EED-2843-B20E-E61F59E5CB2F}" sibTransId="{06E63F7B-14E2-9644-ABF7-C405EB0426A6}"/>
    <dgm:cxn modelId="{31F966E6-783A-694F-B573-DF7B44172821}" srcId="{6F576E0F-DA48-6943-9AA1-5305D9610E53}" destId="{AFC52A0C-E2E9-1048-BCC1-B19CCE190EB7}" srcOrd="0" destOrd="0" parTransId="{5F5DA312-933D-CE49-8E71-44AC50F7ADEB}" sibTransId="{F05ED04A-C1ED-D04A-A1C0-3C79C7899C77}"/>
    <dgm:cxn modelId="{6AC1BCEB-897A-424F-8232-CF77C8DB2998}" srcId="{23F5BF3F-BA25-DD45-B930-C0C7A1042F62}" destId="{29A334F4-EABD-6B42-A416-72BAC8848521}" srcOrd="0" destOrd="0" parTransId="{06F9F1B4-303A-D241-BB70-28044D1E98ED}" sibTransId="{C9584A59-B4FA-6E4F-9A05-F0915666F8DB}"/>
    <dgm:cxn modelId="{B6800757-54D9-374F-BC9F-7A0048B5E421}" type="presParOf" srcId="{9DE96D88-74A7-3C4E-A284-BF472EB0E3BF}" destId="{DACFD3F6-0E13-CF4F-99B7-4CEFD0962913}" srcOrd="0" destOrd="0" presId="urn:microsoft.com/office/officeart/2005/8/layout/vList2"/>
    <dgm:cxn modelId="{B209A9EF-09AE-FD4A-A686-9F2A60A2171C}" type="presParOf" srcId="{9DE96D88-74A7-3C4E-A284-BF472EB0E3BF}" destId="{9BFBA01F-B635-294A-AAFE-11009C1A558B}" srcOrd="1" destOrd="0" presId="urn:microsoft.com/office/officeart/2005/8/layout/vList2"/>
    <dgm:cxn modelId="{6594D758-1248-D44C-9F3C-9F2CA03EF39A}" type="presParOf" srcId="{9DE96D88-74A7-3C4E-A284-BF472EB0E3BF}" destId="{BAF39AA4-D182-5242-BBBA-A95711E3EAF3}" srcOrd="2" destOrd="0" presId="urn:microsoft.com/office/officeart/2005/8/layout/vList2"/>
    <dgm:cxn modelId="{4E755DEF-4A37-7D48-9DB2-B82A81F70749}" type="presParOf" srcId="{9DE96D88-74A7-3C4E-A284-BF472EB0E3BF}" destId="{1064789A-532D-2649-97B1-E5366963D722}" srcOrd="3" destOrd="0" presId="urn:microsoft.com/office/officeart/2005/8/layout/vList2"/>
    <dgm:cxn modelId="{A239C0DF-1F79-A549-937B-186AAAF77381}" type="presParOf" srcId="{9DE96D88-74A7-3C4E-A284-BF472EB0E3BF}" destId="{15D87E6D-79E4-B24B-A4BC-70BD73DB4F39}" srcOrd="4" destOrd="0" presId="urn:microsoft.com/office/officeart/2005/8/layout/vList2"/>
    <dgm:cxn modelId="{AF234659-6AE1-3C47-AB82-C1210099D657}" type="presParOf" srcId="{9DE96D88-74A7-3C4E-A284-BF472EB0E3BF}" destId="{DFCF3569-1D7F-704E-A66B-0A860CFB316B}" srcOrd="5" destOrd="0" presId="urn:microsoft.com/office/officeart/2005/8/layout/vList2"/>
    <dgm:cxn modelId="{8986B477-70FF-DB49-A463-55B0D21945E4}" type="presParOf" srcId="{9DE96D88-74A7-3C4E-A284-BF472EB0E3BF}" destId="{AE917736-41D4-F44D-922D-30F828704A50}" srcOrd="6" destOrd="0" presId="urn:microsoft.com/office/officeart/2005/8/layout/vList2"/>
    <dgm:cxn modelId="{CEF52F5B-EFAD-6948-BB71-420DC7EF0544}" type="presParOf" srcId="{9DE96D88-74A7-3C4E-A284-BF472EB0E3BF}" destId="{C6D4E310-6D65-154A-AF9B-E851481F25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155E4D-3A2B-3E49-8E2C-B9FFEB516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5BF3F-BA25-DD45-B930-C0C7A1042F62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D3C9E221-F0DF-B54F-B81B-D78C97B48645}" type="parTrans" cxnId="{BF769A7A-A63B-6F45-BA90-D96D60472131}">
      <dgm:prSet/>
      <dgm:spPr/>
      <dgm:t>
        <a:bodyPr/>
        <a:lstStyle/>
        <a:p>
          <a:endParaRPr lang="en-US"/>
        </a:p>
      </dgm:t>
    </dgm:pt>
    <dgm:pt modelId="{C9BD4FBB-5ED3-E248-AB2F-01FA91A97056}" type="sibTrans" cxnId="{BF769A7A-A63B-6F45-BA90-D96D60472131}">
      <dgm:prSet/>
      <dgm:spPr/>
      <dgm:t>
        <a:bodyPr/>
        <a:lstStyle/>
        <a:p>
          <a:endParaRPr lang="en-US"/>
        </a:p>
      </dgm:t>
    </dgm:pt>
    <dgm:pt modelId="{29A334F4-EABD-6B42-A416-72BAC8848521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Identifies correlation and trends</a:t>
          </a:r>
          <a:endParaRPr lang="en-US" dirty="0"/>
        </a:p>
      </dgm:t>
    </dgm:pt>
    <dgm:pt modelId="{06F9F1B4-303A-D241-BB70-28044D1E98ED}" type="parTrans" cxnId="{6AC1BCEB-897A-424F-8232-CF77C8DB2998}">
      <dgm:prSet/>
      <dgm:spPr/>
      <dgm:t>
        <a:bodyPr/>
        <a:lstStyle/>
        <a:p>
          <a:endParaRPr lang="en-US"/>
        </a:p>
      </dgm:t>
    </dgm:pt>
    <dgm:pt modelId="{C9584A59-B4FA-6E4F-9A05-F0915666F8DB}" type="sibTrans" cxnId="{6AC1BCEB-897A-424F-8232-CF77C8DB2998}">
      <dgm:prSet/>
      <dgm:spPr/>
      <dgm:t>
        <a:bodyPr/>
        <a:lstStyle/>
        <a:p>
          <a:endParaRPr lang="en-US"/>
        </a:p>
      </dgm:t>
    </dgm:pt>
    <dgm:pt modelId="{6F576E0F-DA48-6943-9AA1-5305D9610E53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6EDB36EE-DEC3-F947-AAE7-C40E625A996A}" type="parTrans" cxnId="{25D4E565-BC7A-7C4F-9452-0480626BC279}">
      <dgm:prSet/>
      <dgm:spPr/>
      <dgm:t>
        <a:bodyPr/>
        <a:lstStyle/>
        <a:p>
          <a:endParaRPr lang="en-US"/>
        </a:p>
      </dgm:t>
    </dgm:pt>
    <dgm:pt modelId="{7ABE7A5C-A869-834C-B881-1CDDBEA20B86}" type="sibTrans" cxnId="{25D4E565-BC7A-7C4F-9452-0480626BC279}">
      <dgm:prSet/>
      <dgm:spPr/>
      <dgm:t>
        <a:bodyPr/>
        <a:lstStyle/>
        <a:p>
          <a:endParaRPr lang="en-US"/>
        </a:p>
      </dgm:t>
    </dgm:pt>
    <dgm:pt modelId="{AFC52A0C-E2E9-1048-BCC1-B19CCE190E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Both X-axis and Y-axis represent a variable (continuous)</a:t>
          </a:r>
          <a:endParaRPr lang="en-US" b="0" dirty="0"/>
        </a:p>
      </dgm:t>
    </dgm:pt>
    <dgm:pt modelId="{5F5DA312-933D-CE49-8E71-44AC50F7ADEB}" type="parTrans" cxnId="{31F966E6-783A-694F-B573-DF7B44172821}">
      <dgm:prSet/>
      <dgm:spPr/>
      <dgm:t>
        <a:bodyPr/>
        <a:lstStyle/>
        <a:p>
          <a:endParaRPr lang="en-US"/>
        </a:p>
      </dgm:t>
    </dgm:pt>
    <dgm:pt modelId="{F05ED04A-C1ED-D04A-A1C0-3C79C7899C77}" type="sibTrans" cxnId="{31F966E6-783A-694F-B573-DF7B44172821}">
      <dgm:prSet/>
      <dgm:spPr/>
      <dgm:t>
        <a:bodyPr/>
        <a:lstStyle/>
        <a:p>
          <a:endParaRPr lang="en-US"/>
        </a:p>
      </dgm:t>
    </dgm:pt>
    <dgm:pt modelId="{C5D87428-4E36-AC48-A4D5-03D97B10ADDF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08826CB5-4EF3-1247-A0B0-15AA413D7503}" type="parTrans" cxnId="{F8F47924-E67B-4A47-9522-B5C4186D48CA}">
      <dgm:prSet/>
      <dgm:spPr/>
      <dgm:t>
        <a:bodyPr/>
        <a:lstStyle/>
        <a:p>
          <a:endParaRPr lang="en-US"/>
        </a:p>
      </dgm:t>
    </dgm:pt>
    <dgm:pt modelId="{DDC60F0C-4594-3341-B841-2A74B80F0B50}" type="sibTrans" cxnId="{F8F47924-E67B-4A47-9522-B5C4186D48CA}">
      <dgm:prSet/>
      <dgm:spPr/>
      <dgm:t>
        <a:bodyPr/>
        <a:lstStyle/>
        <a:p>
          <a:endParaRPr lang="en-US"/>
        </a:p>
      </dgm:t>
    </dgm:pt>
    <dgm:pt modelId="{1881B240-8A96-E045-BCBD-B85252A8425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Beneficial for assessing if there is positive, negative, or no correlation between variables</a:t>
          </a:r>
          <a:endParaRPr lang="en-US" dirty="0"/>
        </a:p>
      </dgm:t>
    </dgm:pt>
    <dgm:pt modelId="{E6746B8F-D029-674A-836C-7D7FE971F485}" type="parTrans" cxnId="{1BEC684F-AA20-7F45-B45C-75840FEF3DD6}">
      <dgm:prSet/>
      <dgm:spPr/>
      <dgm:t>
        <a:bodyPr/>
        <a:lstStyle/>
        <a:p>
          <a:endParaRPr lang="en-US"/>
        </a:p>
      </dgm:t>
    </dgm:pt>
    <dgm:pt modelId="{F09B984C-B422-9544-B050-98FD9D30CFB2}" type="sibTrans" cxnId="{1BEC684F-AA20-7F45-B45C-75840FEF3DD6}">
      <dgm:prSet/>
      <dgm:spPr/>
      <dgm:t>
        <a:bodyPr/>
        <a:lstStyle/>
        <a:p>
          <a:endParaRPr lang="en-US"/>
        </a:p>
      </dgm:t>
    </dgm:pt>
    <dgm:pt modelId="{A3BCFE77-4302-7449-8783-6ED333B0FCA8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C8E9766C-2DEF-6F4C-A945-C8E327346F82}" type="parTrans" cxnId="{68599E9E-FCC0-9E4C-9223-763A1749FA00}">
      <dgm:prSet/>
      <dgm:spPr/>
      <dgm:t>
        <a:bodyPr/>
        <a:lstStyle/>
        <a:p>
          <a:endParaRPr lang="en-US"/>
        </a:p>
      </dgm:t>
    </dgm:pt>
    <dgm:pt modelId="{5A648BB7-F4EC-F64B-AE17-052690F22415}" type="sibTrans" cxnId="{68599E9E-FCC0-9E4C-9223-763A1749FA00}">
      <dgm:prSet/>
      <dgm:spPr/>
      <dgm:t>
        <a:bodyPr/>
        <a:lstStyle/>
        <a:p>
          <a:endParaRPr lang="en-US"/>
        </a:p>
      </dgm:t>
    </dgm:pt>
    <dgm:pt modelId="{571AC154-5C9E-B444-B7AD-513C20F3023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Does not show causation </a:t>
          </a:r>
        </a:p>
      </dgm:t>
    </dgm:pt>
    <dgm:pt modelId="{3AFECD48-0FDD-B449-AB48-60078CEF03E3}" type="parTrans" cxnId="{E8B6D89B-8938-0248-88B2-4F825003B6B1}">
      <dgm:prSet/>
      <dgm:spPr/>
      <dgm:t>
        <a:bodyPr/>
        <a:lstStyle/>
        <a:p>
          <a:endParaRPr lang="en-US"/>
        </a:p>
      </dgm:t>
    </dgm:pt>
    <dgm:pt modelId="{701FBD4A-3695-2148-B1F5-E644357A8BF9}" type="sibTrans" cxnId="{E8B6D89B-8938-0248-88B2-4F825003B6B1}">
      <dgm:prSet/>
      <dgm:spPr/>
      <dgm:t>
        <a:bodyPr/>
        <a:lstStyle/>
        <a:p>
          <a:endParaRPr lang="en-US"/>
        </a:p>
      </dgm:t>
    </dgm:pt>
    <dgm:pt modelId="{5C3F559C-4D54-AC4A-BB4A-F346BA39256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Can be misleading if scaling is not appropriate</a:t>
          </a:r>
        </a:p>
      </dgm:t>
    </dgm:pt>
    <dgm:pt modelId="{658831E4-B977-5248-A2E4-55953CAE6869}" type="parTrans" cxnId="{C4A764E4-24DD-354C-8EB1-09E671BDCDBC}">
      <dgm:prSet/>
      <dgm:spPr/>
      <dgm:t>
        <a:bodyPr/>
        <a:lstStyle/>
        <a:p>
          <a:endParaRPr lang="en-US"/>
        </a:p>
      </dgm:t>
    </dgm:pt>
    <dgm:pt modelId="{12837508-64FF-E04B-9079-ABA5DC4303A5}" type="sibTrans" cxnId="{C4A764E4-24DD-354C-8EB1-09E671BDCDBC}">
      <dgm:prSet/>
      <dgm:spPr/>
      <dgm:t>
        <a:bodyPr/>
        <a:lstStyle/>
        <a:p>
          <a:endParaRPr lang="en-US"/>
        </a:p>
      </dgm:t>
    </dgm:pt>
    <dgm:pt modelId="{FB0147EF-8B37-B940-8F32-F6D0BFF503C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Shows outliers or clusters within dataset</a:t>
          </a:r>
        </a:p>
      </dgm:t>
    </dgm:pt>
    <dgm:pt modelId="{D63CDF6E-185A-044B-BAFC-0F1A8AA6388A}" type="parTrans" cxnId="{0E81741C-A491-D94D-8BF9-9E4FFF133CFC}">
      <dgm:prSet/>
      <dgm:spPr/>
      <dgm:t>
        <a:bodyPr/>
        <a:lstStyle/>
        <a:p>
          <a:endParaRPr lang="en-US"/>
        </a:p>
      </dgm:t>
    </dgm:pt>
    <dgm:pt modelId="{21538FFE-9515-FE45-B579-3E36634CDF54}" type="sibTrans" cxnId="{0E81741C-A491-D94D-8BF9-9E4FFF133CFC}">
      <dgm:prSet/>
      <dgm:spPr/>
      <dgm:t>
        <a:bodyPr/>
        <a:lstStyle/>
        <a:p>
          <a:endParaRPr lang="en-US"/>
        </a:p>
      </dgm:t>
    </dgm:pt>
    <dgm:pt modelId="{7F892EDB-0923-1D4B-ADE8-92A2AB60A6A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Effective for bivariate analysis</a:t>
          </a:r>
          <a:endParaRPr lang="en-US" dirty="0"/>
        </a:p>
      </dgm:t>
    </dgm:pt>
    <dgm:pt modelId="{451EFF76-7893-9A47-BF0F-BAD5F239B762}" type="parTrans" cxnId="{61F00042-F1B8-5149-AFC5-AF248308E6EC}">
      <dgm:prSet/>
      <dgm:spPr/>
      <dgm:t>
        <a:bodyPr/>
        <a:lstStyle/>
        <a:p>
          <a:endParaRPr lang="en-US"/>
        </a:p>
      </dgm:t>
    </dgm:pt>
    <dgm:pt modelId="{D6C701EF-DA89-E240-9083-611ADF6151FB}" type="sibTrans" cxnId="{61F00042-F1B8-5149-AFC5-AF248308E6EC}">
      <dgm:prSet/>
      <dgm:spPr/>
      <dgm:t>
        <a:bodyPr/>
        <a:lstStyle/>
        <a:p>
          <a:endParaRPr lang="en-US"/>
        </a:p>
      </dgm:t>
    </dgm:pt>
    <dgm:pt modelId="{ED2DAB46-130D-AD40-9FE6-A6D561BDE0B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solidFill>
                <a:srgbClr val="000000"/>
              </a:solidFill>
            </a:rPr>
            <a:t>A scatter plot allows for the visualization of the relationship between two continuous variables</a:t>
          </a:r>
        </a:p>
      </dgm:t>
    </dgm:pt>
    <dgm:pt modelId="{8F4CDAF1-78BD-2848-BB11-B2E7F74A4E1F}" type="parTrans" cxnId="{CB506054-4BBD-3845-855D-074EC88F9175}">
      <dgm:prSet/>
      <dgm:spPr/>
      <dgm:t>
        <a:bodyPr/>
        <a:lstStyle/>
        <a:p>
          <a:endParaRPr lang="en-US"/>
        </a:p>
      </dgm:t>
    </dgm:pt>
    <dgm:pt modelId="{F057EE80-68B4-6E4D-AC92-A75FA5EA94E0}" type="sibTrans" cxnId="{CB506054-4BBD-3845-855D-074EC88F9175}">
      <dgm:prSet/>
      <dgm:spPr/>
      <dgm:t>
        <a:bodyPr/>
        <a:lstStyle/>
        <a:p>
          <a:endParaRPr lang="en-US"/>
        </a:p>
      </dgm:t>
    </dgm:pt>
    <dgm:pt modelId="{37B5287F-270E-D446-999E-8C4510DF43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Each point on the plot represents a single observation with two values </a:t>
          </a:r>
        </a:p>
      </dgm:t>
    </dgm:pt>
    <dgm:pt modelId="{7CC9B772-162F-7A49-A4A7-E5CBE1A63876}" type="parTrans" cxnId="{E1E1A754-A52C-DA46-A38F-A4D8380E5F94}">
      <dgm:prSet/>
      <dgm:spPr/>
      <dgm:t>
        <a:bodyPr/>
        <a:lstStyle/>
        <a:p>
          <a:endParaRPr lang="en-US"/>
        </a:p>
      </dgm:t>
    </dgm:pt>
    <dgm:pt modelId="{55DA5439-F790-8C45-939B-2767C46EE305}" type="sibTrans" cxnId="{E1E1A754-A52C-DA46-A38F-A4D8380E5F94}">
      <dgm:prSet/>
      <dgm:spPr/>
      <dgm:t>
        <a:bodyPr/>
        <a:lstStyle/>
        <a:p>
          <a:endParaRPr lang="en-US"/>
        </a:p>
      </dgm:t>
    </dgm:pt>
    <dgm:pt modelId="{AD69BEE4-D269-A242-9DCF-309A9331767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 regression line can also be used to show directionality and strength of the relation</a:t>
          </a:r>
        </a:p>
      </dgm:t>
    </dgm:pt>
    <dgm:pt modelId="{A8E338FF-4521-2948-BA37-FEAF3DCE4877}" type="parTrans" cxnId="{3D02D6E1-BBE3-CB44-9EFA-DE977767CBA8}">
      <dgm:prSet/>
      <dgm:spPr/>
      <dgm:t>
        <a:bodyPr/>
        <a:lstStyle/>
        <a:p>
          <a:endParaRPr lang="en-US"/>
        </a:p>
      </dgm:t>
    </dgm:pt>
    <dgm:pt modelId="{6A8355DD-66BD-504D-AAE0-F975FFAAAD47}" type="sibTrans" cxnId="{3D02D6E1-BBE3-CB44-9EFA-DE977767CBA8}">
      <dgm:prSet/>
      <dgm:spPr/>
      <dgm:t>
        <a:bodyPr/>
        <a:lstStyle/>
        <a:p>
          <a:endParaRPr lang="en-US"/>
        </a:p>
      </dgm:t>
    </dgm:pt>
    <dgm:pt modelId="{9DE96D88-74A7-3C4E-A284-BF472EB0E3BF}" type="pres">
      <dgm:prSet presAssocID="{C2155E4D-3A2B-3E49-8E2C-B9FFEB516688}" presName="linear" presStyleCnt="0">
        <dgm:presLayoutVars>
          <dgm:animLvl val="lvl"/>
          <dgm:resizeHandles val="exact"/>
        </dgm:presLayoutVars>
      </dgm:prSet>
      <dgm:spPr/>
    </dgm:pt>
    <dgm:pt modelId="{DACFD3F6-0E13-CF4F-99B7-4CEFD0962913}" type="pres">
      <dgm:prSet presAssocID="{23F5BF3F-BA25-DD45-B930-C0C7A1042F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BA01F-B635-294A-AAFE-11009C1A558B}" type="pres">
      <dgm:prSet presAssocID="{23F5BF3F-BA25-DD45-B930-C0C7A1042F62}" presName="childText" presStyleLbl="revTx" presStyleIdx="0" presStyleCnt="4">
        <dgm:presLayoutVars>
          <dgm:bulletEnabled val="1"/>
        </dgm:presLayoutVars>
      </dgm:prSet>
      <dgm:spPr/>
    </dgm:pt>
    <dgm:pt modelId="{BAF39AA4-D182-5242-BBBA-A95711E3EAF3}" type="pres">
      <dgm:prSet presAssocID="{6F576E0F-DA48-6943-9AA1-5305D9610E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4789A-532D-2649-97B1-E5366963D722}" type="pres">
      <dgm:prSet presAssocID="{6F576E0F-DA48-6943-9AA1-5305D9610E53}" presName="childText" presStyleLbl="revTx" presStyleIdx="1" presStyleCnt="4">
        <dgm:presLayoutVars>
          <dgm:bulletEnabled val="1"/>
        </dgm:presLayoutVars>
      </dgm:prSet>
      <dgm:spPr/>
    </dgm:pt>
    <dgm:pt modelId="{15D87E6D-79E4-B24B-A4BC-70BD73DB4F39}" type="pres">
      <dgm:prSet presAssocID="{C5D87428-4E36-AC48-A4D5-03D97B10A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F3569-1D7F-704E-A66B-0A860CFB316B}" type="pres">
      <dgm:prSet presAssocID="{C5D87428-4E36-AC48-A4D5-03D97B10ADDF}" presName="childText" presStyleLbl="revTx" presStyleIdx="2" presStyleCnt="4">
        <dgm:presLayoutVars>
          <dgm:bulletEnabled val="1"/>
        </dgm:presLayoutVars>
      </dgm:prSet>
      <dgm:spPr/>
    </dgm:pt>
    <dgm:pt modelId="{AE917736-41D4-F44D-922D-30F828704A50}" type="pres">
      <dgm:prSet presAssocID="{A3BCFE77-4302-7449-8783-6ED333B0FC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D4E310-6D65-154A-AF9B-E851481F25E1}" type="pres">
      <dgm:prSet presAssocID="{A3BCFE77-4302-7449-8783-6ED333B0FCA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E81741C-A491-D94D-8BF9-9E4FFF133CFC}" srcId="{C5D87428-4E36-AC48-A4D5-03D97B10ADDF}" destId="{FB0147EF-8B37-B940-8F32-F6D0BFF503C2}" srcOrd="1" destOrd="0" parTransId="{D63CDF6E-185A-044B-BAFC-0F1A8AA6388A}" sibTransId="{21538FFE-9515-FE45-B579-3E36634CDF54}"/>
    <dgm:cxn modelId="{F8F47924-E67B-4A47-9522-B5C4186D48CA}" srcId="{C2155E4D-3A2B-3E49-8E2C-B9FFEB516688}" destId="{C5D87428-4E36-AC48-A4D5-03D97B10ADDF}" srcOrd="2" destOrd="0" parTransId="{08826CB5-4EF3-1247-A0B0-15AA413D7503}" sibTransId="{DDC60F0C-4594-3341-B841-2A74B80F0B50}"/>
    <dgm:cxn modelId="{44DE662D-B0DA-4A4F-9302-2C534FC4F89B}" type="presOf" srcId="{1881B240-8A96-E045-BCBD-B85252A84255}" destId="{DFCF3569-1D7F-704E-A66B-0A860CFB316B}" srcOrd="0" destOrd="0" presId="urn:microsoft.com/office/officeart/2005/8/layout/vList2"/>
    <dgm:cxn modelId="{61F00042-F1B8-5149-AFC5-AF248308E6EC}" srcId="{C5D87428-4E36-AC48-A4D5-03D97B10ADDF}" destId="{7F892EDB-0923-1D4B-ADE8-92A2AB60A6A0}" srcOrd="2" destOrd="0" parTransId="{451EFF76-7893-9A47-BF0F-BAD5F239B762}" sibTransId="{D6C701EF-DA89-E240-9083-611ADF6151FB}"/>
    <dgm:cxn modelId="{25D4E565-BC7A-7C4F-9452-0480626BC279}" srcId="{C2155E4D-3A2B-3E49-8E2C-B9FFEB516688}" destId="{6F576E0F-DA48-6943-9AA1-5305D9610E53}" srcOrd="1" destOrd="0" parTransId="{6EDB36EE-DEC3-F947-AAE7-C40E625A996A}" sibTransId="{7ABE7A5C-A869-834C-B881-1CDDBEA20B86}"/>
    <dgm:cxn modelId="{EA45586E-3B52-6A43-8347-866D386A4534}" type="presOf" srcId="{571AC154-5C9E-B444-B7AD-513C20F3023B}" destId="{C6D4E310-6D65-154A-AF9B-E851481F25E1}" srcOrd="0" destOrd="0" presId="urn:microsoft.com/office/officeart/2005/8/layout/vList2"/>
    <dgm:cxn modelId="{1BEC684F-AA20-7F45-B45C-75840FEF3DD6}" srcId="{C5D87428-4E36-AC48-A4D5-03D97B10ADDF}" destId="{1881B240-8A96-E045-BCBD-B85252A84255}" srcOrd="0" destOrd="0" parTransId="{E6746B8F-D029-674A-836C-7D7FE971F485}" sibTransId="{F09B984C-B422-9544-B050-98FD9D30CFB2}"/>
    <dgm:cxn modelId="{D5277772-E973-C747-8C57-6A1E2F518256}" type="presOf" srcId="{AFC52A0C-E2E9-1048-BCC1-B19CCE190EB7}" destId="{1064789A-532D-2649-97B1-E5366963D722}" srcOrd="0" destOrd="0" presId="urn:microsoft.com/office/officeart/2005/8/layout/vList2"/>
    <dgm:cxn modelId="{CB506054-4BBD-3845-855D-074EC88F9175}" srcId="{23F5BF3F-BA25-DD45-B930-C0C7A1042F62}" destId="{ED2DAB46-130D-AD40-9FE6-A6D561BDE0BC}" srcOrd="1" destOrd="0" parTransId="{8F4CDAF1-78BD-2848-BB11-B2E7F74A4E1F}" sibTransId="{F057EE80-68B4-6E4D-AC92-A75FA5EA94E0}"/>
    <dgm:cxn modelId="{E1E1A754-A52C-DA46-A38F-A4D8380E5F94}" srcId="{6F576E0F-DA48-6943-9AA1-5305D9610E53}" destId="{37B5287F-270E-D446-999E-8C4510DF4303}" srcOrd="1" destOrd="0" parTransId="{7CC9B772-162F-7A49-A4A7-E5CBE1A63876}" sibTransId="{55DA5439-F790-8C45-939B-2767C46EE305}"/>
    <dgm:cxn modelId="{65CB3456-479E-9C4F-8898-65E7CACA8467}" type="presOf" srcId="{FB0147EF-8B37-B940-8F32-F6D0BFF503C2}" destId="{DFCF3569-1D7F-704E-A66B-0A860CFB316B}" srcOrd="0" destOrd="1" presId="urn:microsoft.com/office/officeart/2005/8/layout/vList2"/>
    <dgm:cxn modelId="{BF769A7A-A63B-6F45-BA90-D96D60472131}" srcId="{C2155E4D-3A2B-3E49-8E2C-B9FFEB516688}" destId="{23F5BF3F-BA25-DD45-B930-C0C7A1042F62}" srcOrd="0" destOrd="0" parTransId="{D3C9E221-F0DF-B54F-B81B-D78C97B48645}" sibTransId="{C9BD4FBB-5ED3-E248-AB2F-01FA91A97056}"/>
    <dgm:cxn modelId="{ADDE907B-F082-F848-885A-30B288A29F0D}" type="presOf" srcId="{A3BCFE77-4302-7449-8783-6ED333B0FCA8}" destId="{AE917736-41D4-F44D-922D-30F828704A50}" srcOrd="0" destOrd="0" presId="urn:microsoft.com/office/officeart/2005/8/layout/vList2"/>
    <dgm:cxn modelId="{5E42C387-B52B-2546-8DB1-67E1F52BD964}" type="presOf" srcId="{37B5287F-270E-D446-999E-8C4510DF4303}" destId="{1064789A-532D-2649-97B1-E5366963D722}" srcOrd="0" destOrd="1" presId="urn:microsoft.com/office/officeart/2005/8/layout/vList2"/>
    <dgm:cxn modelId="{292BD698-963C-0B4D-9ABB-99A7162358E8}" type="presOf" srcId="{5C3F559C-4D54-AC4A-BB4A-F346BA392568}" destId="{C6D4E310-6D65-154A-AF9B-E851481F25E1}" srcOrd="0" destOrd="1" presId="urn:microsoft.com/office/officeart/2005/8/layout/vList2"/>
    <dgm:cxn modelId="{E8B6D89B-8938-0248-88B2-4F825003B6B1}" srcId="{A3BCFE77-4302-7449-8783-6ED333B0FCA8}" destId="{571AC154-5C9E-B444-B7AD-513C20F3023B}" srcOrd="0" destOrd="0" parTransId="{3AFECD48-0FDD-B449-AB48-60078CEF03E3}" sibTransId="{701FBD4A-3695-2148-B1F5-E644357A8BF9}"/>
    <dgm:cxn modelId="{68599E9E-FCC0-9E4C-9223-763A1749FA00}" srcId="{C2155E4D-3A2B-3E49-8E2C-B9FFEB516688}" destId="{A3BCFE77-4302-7449-8783-6ED333B0FCA8}" srcOrd="3" destOrd="0" parTransId="{C8E9766C-2DEF-6F4C-A945-C8E327346F82}" sibTransId="{5A648BB7-F4EC-F64B-AE17-052690F22415}"/>
    <dgm:cxn modelId="{1E652CA5-E26B-D740-A9D5-E1DB4A04F739}" type="presOf" srcId="{C2155E4D-3A2B-3E49-8E2C-B9FFEB516688}" destId="{9DE96D88-74A7-3C4E-A284-BF472EB0E3BF}" srcOrd="0" destOrd="0" presId="urn:microsoft.com/office/officeart/2005/8/layout/vList2"/>
    <dgm:cxn modelId="{90DD1AAD-5E09-944E-97A2-03FBBA1A2DC0}" type="presOf" srcId="{AD69BEE4-D269-A242-9DCF-309A9331767E}" destId="{1064789A-532D-2649-97B1-E5366963D722}" srcOrd="0" destOrd="2" presId="urn:microsoft.com/office/officeart/2005/8/layout/vList2"/>
    <dgm:cxn modelId="{4D0950BB-A1F3-864A-AEAB-BEFAEF5B4836}" type="presOf" srcId="{C5D87428-4E36-AC48-A4D5-03D97B10ADDF}" destId="{15D87E6D-79E4-B24B-A4BC-70BD73DB4F39}" srcOrd="0" destOrd="0" presId="urn:microsoft.com/office/officeart/2005/8/layout/vList2"/>
    <dgm:cxn modelId="{08CA46BD-362A-2F4B-ACE7-2E92177EA82F}" type="presOf" srcId="{29A334F4-EABD-6B42-A416-72BAC8848521}" destId="{9BFBA01F-B635-294A-AAFE-11009C1A558B}" srcOrd="0" destOrd="0" presId="urn:microsoft.com/office/officeart/2005/8/layout/vList2"/>
    <dgm:cxn modelId="{718D24BE-9ED0-3F45-933F-A98033F2B096}" type="presOf" srcId="{23F5BF3F-BA25-DD45-B930-C0C7A1042F62}" destId="{DACFD3F6-0E13-CF4F-99B7-4CEFD0962913}" srcOrd="0" destOrd="0" presId="urn:microsoft.com/office/officeart/2005/8/layout/vList2"/>
    <dgm:cxn modelId="{70E972BE-D733-CD46-B8E2-E5A05DFD4CFF}" type="presOf" srcId="{6F576E0F-DA48-6943-9AA1-5305D9610E53}" destId="{BAF39AA4-D182-5242-BBBA-A95711E3EAF3}" srcOrd="0" destOrd="0" presId="urn:microsoft.com/office/officeart/2005/8/layout/vList2"/>
    <dgm:cxn modelId="{3D02D6E1-BBE3-CB44-9EFA-DE977767CBA8}" srcId="{6F576E0F-DA48-6943-9AA1-5305D9610E53}" destId="{AD69BEE4-D269-A242-9DCF-309A9331767E}" srcOrd="2" destOrd="0" parTransId="{A8E338FF-4521-2948-BA37-FEAF3DCE4877}" sibTransId="{6A8355DD-66BD-504D-AAE0-F975FFAAAD47}"/>
    <dgm:cxn modelId="{C4A764E4-24DD-354C-8EB1-09E671BDCDBC}" srcId="{A3BCFE77-4302-7449-8783-6ED333B0FCA8}" destId="{5C3F559C-4D54-AC4A-BB4A-F346BA392568}" srcOrd="1" destOrd="0" parTransId="{658831E4-B977-5248-A2E4-55953CAE6869}" sibTransId="{12837508-64FF-E04B-9079-ABA5DC4303A5}"/>
    <dgm:cxn modelId="{D339BAE5-2456-A242-BDFA-56C005C48959}" type="presOf" srcId="{7F892EDB-0923-1D4B-ADE8-92A2AB60A6A0}" destId="{DFCF3569-1D7F-704E-A66B-0A860CFB316B}" srcOrd="0" destOrd="2" presId="urn:microsoft.com/office/officeart/2005/8/layout/vList2"/>
    <dgm:cxn modelId="{31F966E6-783A-694F-B573-DF7B44172821}" srcId="{6F576E0F-DA48-6943-9AA1-5305D9610E53}" destId="{AFC52A0C-E2E9-1048-BCC1-B19CCE190EB7}" srcOrd="0" destOrd="0" parTransId="{5F5DA312-933D-CE49-8E71-44AC50F7ADEB}" sibTransId="{F05ED04A-C1ED-D04A-A1C0-3C79C7899C77}"/>
    <dgm:cxn modelId="{6AC1BCEB-897A-424F-8232-CF77C8DB2998}" srcId="{23F5BF3F-BA25-DD45-B930-C0C7A1042F62}" destId="{29A334F4-EABD-6B42-A416-72BAC8848521}" srcOrd="0" destOrd="0" parTransId="{06F9F1B4-303A-D241-BB70-28044D1E98ED}" sibTransId="{C9584A59-B4FA-6E4F-9A05-F0915666F8DB}"/>
    <dgm:cxn modelId="{BC0CBBEF-8307-3D49-8032-1E3B4D9DBAA5}" type="presOf" srcId="{ED2DAB46-130D-AD40-9FE6-A6D561BDE0BC}" destId="{9BFBA01F-B635-294A-AAFE-11009C1A558B}" srcOrd="0" destOrd="1" presId="urn:microsoft.com/office/officeart/2005/8/layout/vList2"/>
    <dgm:cxn modelId="{B6800757-54D9-374F-BC9F-7A0048B5E421}" type="presParOf" srcId="{9DE96D88-74A7-3C4E-A284-BF472EB0E3BF}" destId="{DACFD3F6-0E13-CF4F-99B7-4CEFD0962913}" srcOrd="0" destOrd="0" presId="urn:microsoft.com/office/officeart/2005/8/layout/vList2"/>
    <dgm:cxn modelId="{B209A9EF-09AE-FD4A-A686-9F2A60A2171C}" type="presParOf" srcId="{9DE96D88-74A7-3C4E-A284-BF472EB0E3BF}" destId="{9BFBA01F-B635-294A-AAFE-11009C1A558B}" srcOrd="1" destOrd="0" presId="urn:microsoft.com/office/officeart/2005/8/layout/vList2"/>
    <dgm:cxn modelId="{6594D758-1248-D44C-9F3C-9F2CA03EF39A}" type="presParOf" srcId="{9DE96D88-74A7-3C4E-A284-BF472EB0E3BF}" destId="{BAF39AA4-D182-5242-BBBA-A95711E3EAF3}" srcOrd="2" destOrd="0" presId="urn:microsoft.com/office/officeart/2005/8/layout/vList2"/>
    <dgm:cxn modelId="{4E755DEF-4A37-7D48-9DB2-B82A81F70749}" type="presParOf" srcId="{9DE96D88-74A7-3C4E-A284-BF472EB0E3BF}" destId="{1064789A-532D-2649-97B1-E5366963D722}" srcOrd="3" destOrd="0" presId="urn:microsoft.com/office/officeart/2005/8/layout/vList2"/>
    <dgm:cxn modelId="{A239C0DF-1F79-A549-937B-186AAAF77381}" type="presParOf" srcId="{9DE96D88-74A7-3C4E-A284-BF472EB0E3BF}" destId="{15D87E6D-79E4-B24B-A4BC-70BD73DB4F39}" srcOrd="4" destOrd="0" presId="urn:microsoft.com/office/officeart/2005/8/layout/vList2"/>
    <dgm:cxn modelId="{AF234659-6AE1-3C47-AB82-C1210099D657}" type="presParOf" srcId="{9DE96D88-74A7-3C4E-A284-BF472EB0E3BF}" destId="{DFCF3569-1D7F-704E-A66B-0A860CFB316B}" srcOrd="5" destOrd="0" presId="urn:microsoft.com/office/officeart/2005/8/layout/vList2"/>
    <dgm:cxn modelId="{8986B477-70FF-DB49-A463-55B0D21945E4}" type="presParOf" srcId="{9DE96D88-74A7-3C4E-A284-BF472EB0E3BF}" destId="{AE917736-41D4-F44D-922D-30F828704A50}" srcOrd="6" destOrd="0" presId="urn:microsoft.com/office/officeart/2005/8/layout/vList2"/>
    <dgm:cxn modelId="{CEF52F5B-EFAD-6948-BB71-420DC7EF0544}" type="presParOf" srcId="{9DE96D88-74A7-3C4E-A284-BF472EB0E3BF}" destId="{C6D4E310-6D65-154A-AF9B-E851481F25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69CDDE-02CE-4D55-BE0D-9AA881A341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CDB987-7C24-4F59-B0DC-FE7E646A176A}">
      <dgm:prSet custT="1"/>
      <dgm:spPr/>
      <dgm:t>
        <a:bodyPr/>
        <a:lstStyle/>
        <a:p>
          <a:r>
            <a:rPr lang="en-US" sz="1600" dirty="0"/>
            <a:t>Nominal: Unordered categories</a:t>
          </a:r>
        </a:p>
      </dgm:t>
    </dgm:pt>
    <dgm:pt modelId="{8D13E767-979C-467D-B63E-8AD9F0CD6A6F}" type="parTrans" cxnId="{606F6317-99BA-4FED-9660-E0F5AF9364B4}">
      <dgm:prSet/>
      <dgm:spPr/>
      <dgm:t>
        <a:bodyPr/>
        <a:lstStyle/>
        <a:p>
          <a:endParaRPr lang="en-US"/>
        </a:p>
      </dgm:t>
    </dgm:pt>
    <dgm:pt modelId="{55D91081-CD76-42D0-9159-BBC657972390}" type="sibTrans" cxnId="{606F6317-99BA-4FED-9660-E0F5AF9364B4}">
      <dgm:prSet/>
      <dgm:spPr/>
      <dgm:t>
        <a:bodyPr/>
        <a:lstStyle/>
        <a:p>
          <a:endParaRPr lang="en-US"/>
        </a:p>
      </dgm:t>
    </dgm:pt>
    <dgm:pt modelId="{868E3B29-AED0-4B08-9313-04AA61E13D09}">
      <dgm:prSet custT="1"/>
      <dgm:spPr/>
      <dgm:t>
        <a:bodyPr/>
        <a:lstStyle/>
        <a:p>
          <a:r>
            <a:rPr lang="en-US" sz="1300" dirty="0"/>
            <a:t>Examples: Nationality, Ethnicity, Race, Blood type, etc…</a:t>
          </a:r>
        </a:p>
      </dgm:t>
    </dgm:pt>
    <dgm:pt modelId="{066B9149-DFEA-4D44-BEC5-BCECB5CBFF71}" type="parTrans" cxnId="{63D1055A-E841-4C26-B38E-B07DCA6E8730}">
      <dgm:prSet/>
      <dgm:spPr/>
      <dgm:t>
        <a:bodyPr/>
        <a:lstStyle/>
        <a:p>
          <a:endParaRPr lang="en-US"/>
        </a:p>
      </dgm:t>
    </dgm:pt>
    <dgm:pt modelId="{540C984D-5553-4AFC-BD91-90EA07326DCB}" type="sibTrans" cxnId="{63D1055A-E841-4C26-B38E-B07DCA6E8730}">
      <dgm:prSet/>
      <dgm:spPr/>
      <dgm:t>
        <a:bodyPr/>
        <a:lstStyle/>
        <a:p>
          <a:endParaRPr lang="en-US"/>
        </a:p>
      </dgm:t>
    </dgm:pt>
    <dgm:pt modelId="{5541D202-9A38-4513-A8BF-EACEC7014EA5}">
      <dgm:prSet custT="1"/>
      <dgm:spPr/>
      <dgm:t>
        <a:bodyPr/>
        <a:lstStyle/>
        <a:p>
          <a:r>
            <a:rPr lang="en-US" sz="1600" dirty="0"/>
            <a:t>Ordinal: Ordered categories</a:t>
          </a:r>
        </a:p>
      </dgm:t>
    </dgm:pt>
    <dgm:pt modelId="{08144826-7DD5-4E36-9BEB-0E54F1CEFB7C}" type="parTrans" cxnId="{E9239FC2-5B14-447E-9E6A-B57A3ECE3319}">
      <dgm:prSet/>
      <dgm:spPr/>
      <dgm:t>
        <a:bodyPr/>
        <a:lstStyle/>
        <a:p>
          <a:endParaRPr lang="en-US"/>
        </a:p>
      </dgm:t>
    </dgm:pt>
    <dgm:pt modelId="{DA9EA821-1BDB-4A8E-BC67-37524A26FA70}" type="sibTrans" cxnId="{E9239FC2-5B14-447E-9E6A-B57A3ECE3319}">
      <dgm:prSet/>
      <dgm:spPr/>
      <dgm:t>
        <a:bodyPr/>
        <a:lstStyle/>
        <a:p>
          <a:endParaRPr lang="en-US"/>
        </a:p>
      </dgm:t>
    </dgm:pt>
    <dgm:pt modelId="{C1E02E0C-AC03-47C8-AA31-12B291B93B98}">
      <dgm:prSet custT="1"/>
      <dgm:spPr/>
      <dgm:t>
        <a:bodyPr/>
        <a:lstStyle/>
        <a:p>
          <a:r>
            <a:rPr lang="en-US" sz="1300" dirty="0"/>
            <a:t>Examples: Socioeconomic status (low, medium, high), education level (high school, university, graduate school), Likert scales (dissatisfied, neutral, satisfied, very satisfied), etc…</a:t>
          </a:r>
        </a:p>
      </dgm:t>
    </dgm:pt>
    <dgm:pt modelId="{512B3176-6025-4794-BA6D-0E3E163C80EE}" type="parTrans" cxnId="{652CB872-3F4A-41F4-80A7-FCB5D97FE6D1}">
      <dgm:prSet/>
      <dgm:spPr/>
      <dgm:t>
        <a:bodyPr/>
        <a:lstStyle/>
        <a:p>
          <a:endParaRPr lang="en-US"/>
        </a:p>
      </dgm:t>
    </dgm:pt>
    <dgm:pt modelId="{C410A4DD-7390-4845-9093-F207D8B452F8}" type="sibTrans" cxnId="{652CB872-3F4A-41F4-80A7-FCB5D97FE6D1}">
      <dgm:prSet/>
      <dgm:spPr/>
      <dgm:t>
        <a:bodyPr/>
        <a:lstStyle/>
        <a:p>
          <a:endParaRPr lang="en-US"/>
        </a:p>
      </dgm:t>
    </dgm:pt>
    <dgm:pt modelId="{95F9F9FB-9BDE-44E9-A481-1C43BA7538C8}">
      <dgm:prSet custT="1"/>
      <dgm:spPr/>
      <dgm:t>
        <a:bodyPr/>
        <a:lstStyle/>
        <a:p>
          <a:r>
            <a:rPr lang="en-US" sz="1600" dirty="0"/>
            <a:t>Binary: Two categories </a:t>
          </a:r>
        </a:p>
      </dgm:t>
    </dgm:pt>
    <dgm:pt modelId="{4EBDCDA9-6BBF-4C4D-B306-C064921463FE}" type="parTrans" cxnId="{EF2AB85C-0674-46AF-A542-BF2814365C2D}">
      <dgm:prSet/>
      <dgm:spPr/>
      <dgm:t>
        <a:bodyPr/>
        <a:lstStyle/>
        <a:p>
          <a:endParaRPr lang="en-US"/>
        </a:p>
      </dgm:t>
    </dgm:pt>
    <dgm:pt modelId="{89E40EAE-D1FB-4305-95A2-86D2E54F237F}" type="sibTrans" cxnId="{EF2AB85C-0674-46AF-A542-BF2814365C2D}">
      <dgm:prSet/>
      <dgm:spPr/>
      <dgm:t>
        <a:bodyPr/>
        <a:lstStyle/>
        <a:p>
          <a:endParaRPr lang="en-US"/>
        </a:p>
      </dgm:t>
    </dgm:pt>
    <dgm:pt modelId="{563FF201-88D4-4052-B91A-745BD6AC5207}">
      <dgm:prSet custT="1"/>
      <dgm:spPr/>
      <dgm:t>
        <a:bodyPr/>
        <a:lstStyle/>
        <a:p>
          <a:r>
            <a:rPr lang="en-US" sz="1300" dirty="0"/>
            <a:t>Examples: “Yes or No”, Success/Fail, etc…</a:t>
          </a:r>
        </a:p>
      </dgm:t>
    </dgm:pt>
    <dgm:pt modelId="{49002638-626D-40A8-8C14-5BBD3A4FB130}" type="parTrans" cxnId="{756A2BAA-83D0-4602-9187-4A2E26EA30BB}">
      <dgm:prSet/>
      <dgm:spPr/>
      <dgm:t>
        <a:bodyPr/>
        <a:lstStyle/>
        <a:p>
          <a:endParaRPr lang="en-US"/>
        </a:p>
      </dgm:t>
    </dgm:pt>
    <dgm:pt modelId="{0731FBCC-9713-4B42-A487-36B7A7D4155A}" type="sibTrans" cxnId="{756A2BAA-83D0-4602-9187-4A2E26EA30BB}">
      <dgm:prSet/>
      <dgm:spPr/>
      <dgm:t>
        <a:bodyPr/>
        <a:lstStyle/>
        <a:p>
          <a:endParaRPr lang="en-US"/>
        </a:p>
      </dgm:t>
    </dgm:pt>
    <dgm:pt modelId="{92631C0E-B1D9-774E-807B-6B760F793D7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800" b="1" dirty="0"/>
            <a:t>Qualitative (Categorical)</a:t>
          </a:r>
        </a:p>
      </dgm:t>
    </dgm:pt>
    <dgm:pt modelId="{0D0128F4-6D82-0A42-8FAF-7D59C518ED0A}" type="parTrans" cxnId="{205F8ACF-B581-5247-B572-CDBBB1189A90}">
      <dgm:prSet/>
      <dgm:spPr/>
      <dgm:t>
        <a:bodyPr/>
        <a:lstStyle/>
        <a:p>
          <a:endParaRPr lang="en-US"/>
        </a:p>
      </dgm:t>
    </dgm:pt>
    <dgm:pt modelId="{21F1E2C3-FE53-1942-89CE-9D734925A952}" type="sibTrans" cxnId="{205F8ACF-B581-5247-B572-CDBBB1189A90}">
      <dgm:prSet/>
      <dgm:spPr/>
      <dgm:t>
        <a:bodyPr/>
        <a:lstStyle/>
        <a:p>
          <a:endParaRPr lang="en-US"/>
        </a:p>
      </dgm:t>
    </dgm:pt>
    <dgm:pt modelId="{911D79E5-38CF-274D-B33B-823D58F90D40}" type="pres">
      <dgm:prSet presAssocID="{3C69CDDE-02CE-4D55-BE0D-9AA881A34182}" presName="linear" presStyleCnt="0">
        <dgm:presLayoutVars>
          <dgm:animLvl val="lvl"/>
          <dgm:resizeHandles val="exact"/>
        </dgm:presLayoutVars>
      </dgm:prSet>
      <dgm:spPr/>
    </dgm:pt>
    <dgm:pt modelId="{2D9A0140-C5D6-9C45-BA61-EA3B6FC1963D}" type="pres">
      <dgm:prSet presAssocID="{92631C0E-B1D9-774E-807B-6B760F793D71}" presName="parentText" presStyleLbl="node1" presStyleIdx="0" presStyleCnt="4" custLinFactY="-101194" custLinFactNeighborX="0" custLinFactNeighborY="-200000">
        <dgm:presLayoutVars>
          <dgm:chMax val="0"/>
          <dgm:bulletEnabled val="1"/>
        </dgm:presLayoutVars>
      </dgm:prSet>
      <dgm:spPr/>
    </dgm:pt>
    <dgm:pt modelId="{BA407AC8-FF23-794B-973F-F81FE327266D}" type="pres">
      <dgm:prSet presAssocID="{21F1E2C3-FE53-1942-89CE-9D734925A952}" presName="spacer" presStyleCnt="0"/>
      <dgm:spPr/>
    </dgm:pt>
    <dgm:pt modelId="{80CD54E3-C557-CE44-95C7-85A6514F638C}" type="pres">
      <dgm:prSet presAssocID="{A3CDB987-7C24-4F59-B0DC-FE7E646A17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0DC5FB-E1B9-7347-9890-4733BC7463A7}" type="pres">
      <dgm:prSet presAssocID="{A3CDB987-7C24-4F59-B0DC-FE7E646A176A}" presName="childText" presStyleLbl="revTx" presStyleIdx="0" presStyleCnt="3">
        <dgm:presLayoutVars>
          <dgm:bulletEnabled val="1"/>
        </dgm:presLayoutVars>
      </dgm:prSet>
      <dgm:spPr/>
    </dgm:pt>
    <dgm:pt modelId="{386AE455-6DE1-E14B-A771-C27636913EB3}" type="pres">
      <dgm:prSet presAssocID="{5541D202-9A38-4513-A8BF-EACEC7014E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0987C5-EA96-D243-84E9-E0F0988BF717}" type="pres">
      <dgm:prSet presAssocID="{5541D202-9A38-4513-A8BF-EACEC7014EA5}" presName="childText" presStyleLbl="revTx" presStyleIdx="1" presStyleCnt="3">
        <dgm:presLayoutVars>
          <dgm:bulletEnabled val="1"/>
        </dgm:presLayoutVars>
      </dgm:prSet>
      <dgm:spPr/>
    </dgm:pt>
    <dgm:pt modelId="{76DF75D1-9156-754B-A054-73D33DB88C4C}" type="pres">
      <dgm:prSet presAssocID="{95F9F9FB-9BDE-44E9-A481-1C43BA7538C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54348E9-C9C6-C64A-BF31-8B31A5266EEC}" type="pres">
      <dgm:prSet presAssocID="{95F9F9FB-9BDE-44E9-A481-1C43BA7538C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06F6317-99BA-4FED-9660-E0F5AF9364B4}" srcId="{3C69CDDE-02CE-4D55-BE0D-9AA881A34182}" destId="{A3CDB987-7C24-4F59-B0DC-FE7E646A176A}" srcOrd="1" destOrd="0" parTransId="{8D13E767-979C-467D-B63E-8AD9F0CD6A6F}" sibTransId="{55D91081-CD76-42D0-9159-BBC657972390}"/>
    <dgm:cxn modelId="{301D751A-816A-BF46-8E50-A44EEA8A09EC}" type="presOf" srcId="{95F9F9FB-9BDE-44E9-A481-1C43BA7538C8}" destId="{76DF75D1-9156-754B-A054-73D33DB88C4C}" srcOrd="0" destOrd="0" presId="urn:microsoft.com/office/officeart/2005/8/layout/vList2"/>
    <dgm:cxn modelId="{6D041A1C-A728-8F4E-9F00-214EA3CA6AB5}" type="presOf" srcId="{A3CDB987-7C24-4F59-B0DC-FE7E646A176A}" destId="{80CD54E3-C557-CE44-95C7-85A6514F638C}" srcOrd="0" destOrd="0" presId="urn:microsoft.com/office/officeart/2005/8/layout/vList2"/>
    <dgm:cxn modelId="{666D9331-A5C1-D248-9C59-906C35FD0FEA}" type="presOf" srcId="{3C69CDDE-02CE-4D55-BE0D-9AA881A34182}" destId="{911D79E5-38CF-274D-B33B-823D58F90D40}" srcOrd="0" destOrd="0" presId="urn:microsoft.com/office/officeart/2005/8/layout/vList2"/>
    <dgm:cxn modelId="{EF2AB85C-0674-46AF-A542-BF2814365C2D}" srcId="{3C69CDDE-02CE-4D55-BE0D-9AA881A34182}" destId="{95F9F9FB-9BDE-44E9-A481-1C43BA7538C8}" srcOrd="3" destOrd="0" parTransId="{4EBDCDA9-6BBF-4C4D-B306-C064921463FE}" sibTransId="{89E40EAE-D1FB-4305-95A2-86D2E54F237F}"/>
    <dgm:cxn modelId="{C21D716A-BE04-324A-B74D-B0F7DE5B8105}" type="presOf" srcId="{563FF201-88D4-4052-B91A-745BD6AC5207}" destId="{254348E9-C9C6-C64A-BF31-8B31A5266EEC}" srcOrd="0" destOrd="0" presId="urn:microsoft.com/office/officeart/2005/8/layout/vList2"/>
    <dgm:cxn modelId="{652CB872-3F4A-41F4-80A7-FCB5D97FE6D1}" srcId="{5541D202-9A38-4513-A8BF-EACEC7014EA5}" destId="{C1E02E0C-AC03-47C8-AA31-12B291B93B98}" srcOrd="0" destOrd="0" parTransId="{512B3176-6025-4794-BA6D-0E3E163C80EE}" sibTransId="{C410A4DD-7390-4845-9093-F207D8B452F8}"/>
    <dgm:cxn modelId="{63D1055A-E841-4C26-B38E-B07DCA6E8730}" srcId="{A3CDB987-7C24-4F59-B0DC-FE7E646A176A}" destId="{868E3B29-AED0-4B08-9313-04AA61E13D09}" srcOrd="0" destOrd="0" parTransId="{066B9149-DFEA-4D44-BEC5-BCECB5CBFF71}" sibTransId="{540C984D-5553-4AFC-BD91-90EA07326DCB}"/>
    <dgm:cxn modelId="{756A2BAA-83D0-4602-9187-4A2E26EA30BB}" srcId="{95F9F9FB-9BDE-44E9-A481-1C43BA7538C8}" destId="{563FF201-88D4-4052-B91A-745BD6AC5207}" srcOrd="0" destOrd="0" parTransId="{49002638-626D-40A8-8C14-5BBD3A4FB130}" sibTransId="{0731FBCC-9713-4B42-A487-36B7A7D4155A}"/>
    <dgm:cxn modelId="{CC1519B2-F7B4-1048-B71B-39ECCF1463CA}" type="presOf" srcId="{868E3B29-AED0-4B08-9313-04AA61E13D09}" destId="{470DC5FB-E1B9-7347-9890-4733BC7463A7}" srcOrd="0" destOrd="0" presId="urn:microsoft.com/office/officeart/2005/8/layout/vList2"/>
    <dgm:cxn modelId="{2A373BB6-C45E-5248-89F9-B750233C041D}" type="presOf" srcId="{C1E02E0C-AC03-47C8-AA31-12B291B93B98}" destId="{180987C5-EA96-D243-84E9-E0F0988BF717}" srcOrd="0" destOrd="0" presId="urn:microsoft.com/office/officeart/2005/8/layout/vList2"/>
    <dgm:cxn modelId="{E9239FC2-5B14-447E-9E6A-B57A3ECE3319}" srcId="{3C69CDDE-02CE-4D55-BE0D-9AA881A34182}" destId="{5541D202-9A38-4513-A8BF-EACEC7014EA5}" srcOrd="2" destOrd="0" parTransId="{08144826-7DD5-4E36-9BEB-0E54F1CEFB7C}" sibTransId="{DA9EA821-1BDB-4A8E-BC67-37524A26FA70}"/>
    <dgm:cxn modelId="{205F8ACF-B581-5247-B572-CDBBB1189A90}" srcId="{3C69CDDE-02CE-4D55-BE0D-9AA881A34182}" destId="{92631C0E-B1D9-774E-807B-6B760F793D71}" srcOrd="0" destOrd="0" parTransId="{0D0128F4-6D82-0A42-8FAF-7D59C518ED0A}" sibTransId="{21F1E2C3-FE53-1942-89CE-9D734925A952}"/>
    <dgm:cxn modelId="{8A431FD5-A3D2-B447-B0C7-54EC4C00A789}" type="presOf" srcId="{92631C0E-B1D9-774E-807B-6B760F793D71}" destId="{2D9A0140-C5D6-9C45-BA61-EA3B6FC1963D}" srcOrd="0" destOrd="0" presId="urn:microsoft.com/office/officeart/2005/8/layout/vList2"/>
    <dgm:cxn modelId="{D88CA5E4-9EAA-5D47-A6FA-546314FC90A9}" type="presOf" srcId="{5541D202-9A38-4513-A8BF-EACEC7014EA5}" destId="{386AE455-6DE1-E14B-A771-C27636913EB3}" srcOrd="0" destOrd="0" presId="urn:microsoft.com/office/officeart/2005/8/layout/vList2"/>
    <dgm:cxn modelId="{80F9469D-D949-E94C-93B6-23D3CAC081A3}" type="presParOf" srcId="{911D79E5-38CF-274D-B33B-823D58F90D40}" destId="{2D9A0140-C5D6-9C45-BA61-EA3B6FC1963D}" srcOrd="0" destOrd="0" presId="urn:microsoft.com/office/officeart/2005/8/layout/vList2"/>
    <dgm:cxn modelId="{F43385B9-EE8E-0849-9032-31B3547FE8F0}" type="presParOf" srcId="{911D79E5-38CF-274D-B33B-823D58F90D40}" destId="{BA407AC8-FF23-794B-973F-F81FE327266D}" srcOrd="1" destOrd="0" presId="urn:microsoft.com/office/officeart/2005/8/layout/vList2"/>
    <dgm:cxn modelId="{85A276A2-AD6B-D547-B4D6-3E3958BA406E}" type="presParOf" srcId="{911D79E5-38CF-274D-B33B-823D58F90D40}" destId="{80CD54E3-C557-CE44-95C7-85A6514F638C}" srcOrd="2" destOrd="0" presId="urn:microsoft.com/office/officeart/2005/8/layout/vList2"/>
    <dgm:cxn modelId="{E0549901-EC40-F641-A5AE-4C03704FF421}" type="presParOf" srcId="{911D79E5-38CF-274D-B33B-823D58F90D40}" destId="{470DC5FB-E1B9-7347-9890-4733BC7463A7}" srcOrd="3" destOrd="0" presId="urn:microsoft.com/office/officeart/2005/8/layout/vList2"/>
    <dgm:cxn modelId="{50851F05-8B24-0142-B98C-3C398776D705}" type="presParOf" srcId="{911D79E5-38CF-274D-B33B-823D58F90D40}" destId="{386AE455-6DE1-E14B-A771-C27636913EB3}" srcOrd="4" destOrd="0" presId="urn:microsoft.com/office/officeart/2005/8/layout/vList2"/>
    <dgm:cxn modelId="{CAAF5CA6-BF96-5B47-B0A2-8F073FD07B2E}" type="presParOf" srcId="{911D79E5-38CF-274D-B33B-823D58F90D40}" destId="{180987C5-EA96-D243-84E9-E0F0988BF717}" srcOrd="5" destOrd="0" presId="urn:microsoft.com/office/officeart/2005/8/layout/vList2"/>
    <dgm:cxn modelId="{931858F1-B141-FB4C-A01A-BB13D4EB5328}" type="presParOf" srcId="{911D79E5-38CF-274D-B33B-823D58F90D40}" destId="{76DF75D1-9156-754B-A054-73D33DB88C4C}" srcOrd="6" destOrd="0" presId="urn:microsoft.com/office/officeart/2005/8/layout/vList2"/>
    <dgm:cxn modelId="{E72CB6E2-189D-9749-927D-C844D6129366}" type="presParOf" srcId="{911D79E5-38CF-274D-B33B-823D58F90D40}" destId="{254348E9-C9C6-C64A-BF31-8B31A5266EE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B6503C-15F7-4784-82DD-AB76E98B71C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8BE13E-5AEF-4CD6-A91D-2A768093E9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Collection</a:t>
          </a:r>
        </a:p>
      </dgm:t>
    </dgm:pt>
    <dgm:pt modelId="{6DE9D25D-35CD-47C3-A9B2-7D0BCA5E49E2}" type="parTrans" cxnId="{93657F13-2152-4786-A773-EE8DDBA8A912}">
      <dgm:prSet/>
      <dgm:spPr/>
      <dgm:t>
        <a:bodyPr/>
        <a:lstStyle/>
        <a:p>
          <a:endParaRPr lang="en-US" sz="1500"/>
        </a:p>
      </dgm:t>
    </dgm:pt>
    <dgm:pt modelId="{F2CDED0F-7FC4-406B-BE4A-5F649018EC67}" type="sibTrans" cxnId="{93657F13-2152-4786-A773-EE8DDBA8A912}">
      <dgm:prSet/>
      <dgm:spPr/>
      <dgm:t>
        <a:bodyPr/>
        <a:lstStyle/>
        <a:p>
          <a:endParaRPr lang="en-US"/>
        </a:p>
      </dgm:t>
    </dgm:pt>
    <dgm:pt modelId="{CAA670DF-9E3B-465E-8C04-E8B01C98D1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Process of collecting data for evaluation. This can be performed through measurements, questionnaires, interviews, health records, and so forth.</a:t>
          </a:r>
        </a:p>
      </dgm:t>
    </dgm:pt>
    <dgm:pt modelId="{48A25FC3-29A4-49B7-AE2F-82824D82A81F}" type="parTrans" cxnId="{8458685A-EBFB-4F94-A88B-C6116BB8DE28}">
      <dgm:prSet/>
      <dgm:spPr/>
      <dgm:t>
        <a:bodyPr/>
        <a:lstStyle/>
        <a:p>
          <a:endParaRPr lang="en-US" sz="1500"/>
        </a:p>
      </dgm:t>
    </dgm:pt>
    <dgm:pt modelId="{84EDCE9D-A3C9-466F-9BE0-67C628B65600}" type="sibTrans" cxnId="{8458685A-EBFB-4F94-A88B-C6116BB8DE28}">
      <dgm:prSet/>
      <dgm:spPr/>
      <dgm:t>
        <a:bodyPr/>
        <a:lstStyle/>
        <a:p>
          <a:endParaRPr lang="en-US"/>
        </a:p>
      </dgm:t>
    </dgm:pt>
    <dgm:pt modelId="{83FB182B-0646-4670-81B0-3564C7B548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Encoding</a:t>
          </a:r>
        </a:p>
      </dgm:t>
    </dgm:pt>
    <dgm:pt modelId="{39274CC8-F3D2-434C-B7B7-5067DC035571}" type="parTrans" cxnId="{EC614296-F803-4A52-B3FF-BD8EE75F93E5}">
      <dgm:prSet/>
      <dgm:spPr/>
      <dgm:t>
        <a:bodyPr/>
        <a:lstStyle/>
        <a:p>
          <a:endParaRPr lang="en-US" sz="1500"/>
        </a:p>
      </dgm:t>
    </dgm:pt>
    <dgm:pt modelId="{D706EDE2-61E0-4596-8771-5A0EC9D4B74F}" type="sibTrans" cxnId="{EC614296-F803-4A52-B3FF-BD8EE75F93E5}">
      <dgm:prSet/>
      <dgm:spPr/>
      <dgm:t>
        <a:bodyPr/>
        <a:lstStyle/>
        <a:p>
          <a:endParaRPr lang="en-US"/>
        </a:p>
      </dgm:t>
    </dgm:pt>
    <dgm:pt modelId="{D7BB82D0-33A6-48DB-9CF9-49422A38D4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Digitally exporting and updating collected data into programs such as Excel, SPSS, REDCap, and so forth.</a:t>
          </a:r>
        </a:p>
      </dgm:t>
    </dgm:pt>
    <dgm:pt modelId="{08040D87-FB50-41F5-869F-3113146281CC}" type="parTrans" cxnId="{24CBDF20-6D10-48AA-A899-0E963550B81D}">
      <dgm:prSet/>
      <dgm:spPr/>
      <dgm:t>
        <a:bodyPr/>
        <a:lstStyle/>
        <a:p>
          <a:endParaRPr lang="en-US" sz="1500"/>
        </a:p>
      </dgm:t>
    </dgm:pt>
    <dgm:pt modelId="{303B2E58-9878-4E74-A8C2-75615D4EDC50}" type="sibTrans" cxnId="{24CBDF20-6D10-48AA-A899-0E963550B81D}">
      <dgm:prSet/>
      <dgm:spPr/>
      <dgm:t>
        <a:bodyPr/>
        <a:lstStyle/>
        <a:p>
          <a:endParaRPr lang="en-US"/>
        </a:p>
      </dgm:t>
    </dgm:pt>
    <dgm:pt modelId="{73E7E16A-621E-48B7-8E2F-3606BBDD5F9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Cleaning</a:t>
          </a:r>
        </a:p>
      </dgm:t>
    </dgm:pt>
    <dgm:pt modelId="{786A877B-A712-4E74-AF47-8E076B37AD3E}" type="parTrans" cxnId="{88AD1AC3-9589-448B-946E-9341F13180C4}">
      <dgm:prSet/>
      <dgm:spPr/>
      <dgm:t>
        <a:bodyPr/>
        <a:lstStyle/>
        <a:p>
          <a:endParaRPr lang="en-US" sz="1500"/>
        </a:p>
      </dgm:t>
    </dgm:pt>
    <dgm:pt modelId="{33AE3C08-ADD5-4900-B318-32EC7846A14A}" type="sibTrans" cxnId="{88AD1AC3-9589-448B-946E-9341F13180C4}">
      <dgm:prSet/>
      <dgm:spPr/>
      <dgm:t>
        <a:bodyPr/>
        <a:lstStyle/>
        <a:p>
          <a:endParaRPr lang="en-US"/>
        </a:p>
      </dgm:t>
    </dgm:pt>
    <dgm:pt modelId="{DD197E2A-0A4C-4271-BC20-87419FFE08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Identification of missing, implausible, incorrect, or duplicate values.</a:t>
          </a:r>
        </a:p>
      </dgm:t>
    </dgm:pt>
    <dgm:pt modelId="{9B46DC3C-993F-49AD-B853-E0FEE8A9AA0C}" type="parTrans" cxnId="{8E52717E-41C2-4D52-A856-9D2D63D02B39}">
      <dgm:prSet/>
      <dgm:spPr/>
      <dgm:t>
        <a:bodyPr/>
        <a:lstStyle/>
        <a:p>
          <a:endParaRPr lang="en-US" sz="1500"/>
        </a:p>
      </dgm:t>
    </dgm:pt>
    <dgm:pt modelId="{CE986F82-DB17-43F4-8116-9BA7283FDBDB}" type="sibTrans" cxnId="{8E52717E-41C2-4D52-A856-9D2D63D02B39}">
      <dgm:prSet/>
      <dgm:spPr/>
      <dgm:t>
        <a:bodyPr/>
        <a:lstStyle/>
        <a:p>
          <a:endParaRPr lang="en-US"/>
        </a:p>
      </dgm:t>
    </dgm:pt>
    <dgm:pt modelId="{E2D741C6-A220-49BF-A7A1-4C05537846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Coding </a:t>
          </a:r>
        </a:p>
      </dgm:t>
    </dgm:pt>
    <dgm:pt modelId="{041865E2-23FF-4CB6-A85E-A40AEC2F6887}" type="parTrans" cxnId="{8D75533B-B6FF-4DD1-83C4-5B36DBA81652}">
      <dgm:prSet/>
      <dgm:spPr/>
      <dgm:t>
        <a:bodyPr/>
        <a:lstStyle/>
        <a:p>
          <a:endParaRPr lang="en-US" sz="1500"/>
        </a:p>
      </dgm:t>
    </dgm:pt>
    <dgm:pt modelId="{816BFEEF-35B9-4372-B080-736A151DE6F8}" type="sibTrans" cxnId="{8D75533B-B6FF-4DD1-83C4-5B36DBA81652}">
      <dgm:prSet/>
      <dgm:spPr/>
      <dgm:t>
        <a:bodyPr/>
        <a:lstStyle/>
        <a:p>
          <a:endParaRPr lang="en-US"/>
        </a:p>
      </dgm:t>
    </dgm:pt>
    <dgm:pt modelId="{AFF284A0-C602-4313-A730-AED8C5A5131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Converting quantitative and qualitative data into a structured format (numerical code).</a:t>
          </a:r>
        </a:p>
      </dgm:t>
    </dgm:pt>
    <dgm:pt modelId="{617F1F60-9870-4CD6-B0F1-D5C1BB4458B7}" type="parTrans" cxnId="{7C2ADA7A-8545-4CA5-B677-CDF0C97DABD3}">
      <dgm:prSet/>
      <dgm:spPr/>
      <dgm:t>
        <a:bodyPr/>
        <a:lstStyle/>
        <a:p>
          <a:endParaRPr lang="en-US" sz="1500"/>
        </a:p>
      </dgm:t>
    </dgm:pt>
    <dgm:pt modelId="{F827A3E8-1966-40EB-B49C-AD7EAE043B7F}" type="sibTrans" cxnId="{7C2ADA7A-8545-4CA5-B677-CDF0C97DABD3}">
      <dgm:prSet/>
      <dgm:spPr/>
      <dgm:t>
        <a:bodyPr/>
        <a:lstStyle/>
        <a:p>
          <a:endParaRPr lang="en-US"/>
        </a:p>
      </dgm:t>
    </dgm:pt>
    <dgm:pt modelId="{8E257CC9-0451-450E-B173-2137015CF2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Data Presentation</a:t>
          </a:r>
        </a:p>
      </dgm:t>
    </dgm:pt>
    <dgm:pt modelId="{72C11D80-378E-4A68-B159-95B7A4168254}" type="parTrans" cxnId="{9E29F2AB-34D3-4450-AF76-994C8EFF8BB9}">
      <dgm:prSet/>
      <dgm:spPr/>
      <dgm:t>
        <a:bodyPr/>
        <a:lstStyle/>
        <a:p>
          <a:endParaRPr lang="en-US" sz="1500"/>
        </a:p>
      </dgm:t>
    </dgm:pt>
    <dgm:pt modelId="{4CA28100-395F-4FEB-85E2-5805E571D00B}" type="sibTrans" cxnId="{9E29F2AB-34D3-4450-AF76-994C8EFF8BB9}">
      <dgm:prSet/>
      <dgm:spPr/>
      <dgm:t>
        <a:bodyPr/>
        <a:lstStyle/>
        <a:p>
          <a:endParaRPr lang="en-US"/>
        </a:p>
      </dgm:t>
    </dgm:pt>
    <dgm:pt modelId="{5ACA78F1-6647-4A92-9D64-1EC6407A04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Allows for the effective communication and visualization of collected data</a:t>
          </a:r>
        </a:p>
      </dgm:t>
    </dgm:pt>
    <dgm:pt modelId="{22EC4E50-C798-41A7-B16C-7C8CCDD01C30}" type="parTrans" cxnId="{A09A12AD-B2B2-453A-B3DF-2F89CDE34F73}">
      <dgm:prSet/>
      <dgm:spPr/>
      <dgm:t>
        <a:bodyPr/>
        <a:lstStyle/>
        <a:p>
          <a:endParaRPr lang="en-US" sz="1500"/>
        </a:p>
      </dgm:t>
    </dgm:pt>
    <dgm:pt modelId="{D9C323D0-E72B-4347-BF12-B57D7A9A1817}" type="sibTrans" cxnId="{A09A12AD-B2B2-453A-B3DF-2F89CDE34F73}">
      <dgm:prSet/>
      <dgm:spPr/>
      <dgm:t>
        <a:bodyPr/>
        <a:lstStyle/>
        <a:p>
          <a:endParaRPr lang="en-US"/>
        </a:p>
      </dgm:t>
    </dgm:pt>
    <dgm:pt modelId="{3D3DF47F-50DF-43F5-8691-3C7D5D688B63}" type="pres">
      <dgm:prSet presAssocID="{71B6503C-15F7-4784-82DD-AB76E98B71CA}" presName="root" presStyleCnt="0">
        <dgm:presLayoutVars>
          <dgm:dir/>
          <dgm:resizeHandles val="exact"/>
        </dgm:presLayoutVars>
      </dgm:prSet>
      <dgm:spPr/>
    </dgm:pt>
    <dgm:pt modelId="{6EFB85C1-304A-4605-BEBF-D59CC9F44126}" type="pres">
      <dgm:prSet presAssocID="{DF8BE13E-5AEF-4CD6-A91D-2A768093E9A4}" presName="compNode" presStyleCnt="0"/>
      <dgm:spPr/>
    </dgm:pt>
    <dgm:pt modelId="{D0714910-53BD-4627-ACA5-D75B8D6752F4}" type="pres">
      <dgm:prSet presAssocID="{DF8BE13E-5AEF-4CD6-A91D-2A768093E9A4}" presName="bgRect" presStyleLbl="bgShp" presStyleIdx="0" presStyleCnt="5"/>
      <dgm:spPr>
        <a:solidFill>
          <a:schemeClr val="bg2">
            <a:lumMod val="20000"/>
            <a:lumOff val="80000"/>
          </a:schemeClr>
        </a:solidFill>
      </dgm:spPr>
    </dgm:pt>
    <dgm:pt modelId="{48B67C1D-7A70-4E05-B0F2-13D905BB7C2F}" type="pres">
      <dgm:prSet presAssocID="{DF8BE13E-5AEF-4CD6-A91D-2A768093E9A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27A098A9-5D9A-444A-ABA4-0052EB05C676}" type="pres">
      <dgm:prSet presAssocID="{DF8BE13E-5AEF-4CD6-A91D-2A768093E9A4}" presName="spaceRect" presStyleCnt="0"/>
      <dgm:spPr/>
    </dgm:pt>
    <dgm:pt modelId="{FF5B3F11-FAAA-478B-B63E-183BF36D35A4}" type="pres">
      <dgm:prSet presAssocID="{DF8BE13E-5AEF-4CD6-A91D-2A768093E9A4}" presName="parTx" presStyleLbl="revTx" presStyleIdx="0" presStyleCnt="10">
        <dgm:presLayoutVars>
          <dgm:chMax val="0"/>
          <dgm:chPref val="0"/>
        </dgm:presLayoutVars>
      </dgm:prSet>
      <dgm:spPr/>
    </dgm:pt>
    <dgm:pt modelId="{7FA4594F-A094-4E86-9625-3EA857B2B8B7}" type="pres">
      <dgm:prSet presAssocID="{DF8BE13E-5AEF-4CD6-A91D-2A768093E9A4}" presName="desTx" presStyleLbl="revTx" presStyleIdx="1" presStyleCnt="10">
        <dgm:presLayoutVars/>
      </dgm:prSet>
      <dgm:spPr/>
    </dgm:pt>
    <dgm:pt modelId="{D1293CA3-E4C8-48E0-B938-7CB1CC0AB9DE}" type="pres">
      <dgm:prSet presAssocID="{F2CDED0F-7FC4-406B-BE4A-5F649018EC67}" presName="sibTrans" presStyleCnt="0"/>
      <dgm:spPr/>
    </dgm:pt>
    <dgm:pt modelId="{BA9BFBBF-FCA9-4C65-8FA1-0CCA5D21440F}" type="pres">
      <dgm:prSet presAssocID="{83FB182B-0646-4670-81B0-3564C7B5488D}" presName="compNode" presStyleCnt="0"/>
      <dgm:spPr/>
    </dgm:pt>
    <dgm:pt modelId="{80427FF1-4DA5-41B7-A024-CA8204E9890E}" type="pres">
      <dgm:prSet presAssocID="{83FB182B-0646-4670-81B0-3564C7B5488D}" presName="bgRect" presStyleLbl="bgShp" presStyleIdx="1" presStyleCnt="5"/>
      <dgm:spPr>
        <a:solidFill>
          <a:schemeClr val="bg2">
            <a:lumMod val="20000"/>
            <a:lumOff val="80000"/>
          </a:schemeClr>
        </a:solidFill>
      </dgm:spPr>
    </dgm:pt>
    <dgm:pt modelId="{2F30D5AE-FF92-49A8-AEAA-25C346ABC828}" type="pres">
      <dgm:prSet presAssocID="{83FB182B-0646-4670-81B0-3564C7B5488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2479F029-A7B1-461C-B406-6FD3A4FAEAF2}" type="pres">
      <dgm:prSet presAssocID="{83FB182B-0646-4670-81B0-3564C7B5488D}" presName="spaceRect" presStyleCnt="0"/>
      <dgm:spPr/>
    </dgm:pt>
    <dgm:pt modelId="{B30EDD8F-6230-4581-BFD7-F08C84BC7ACA}" type="pres">
      <dgm:prSet presAssocID="{83FB182B-0646-4670-81B0-3564C7B5488D}" presName="parTx" presStyleLbl="revTx" presStyleIdx="2" presStyleCnt="10">
        <dgm:presLayoutVars>
          <dgm:chMax val="0"/>
          <dgm:chPref val="0"/>
        </dgm:presLayoutVars>
      </dgm:prSet>
      <dgm:spPr/>
    </dgm:pt>
    <dgm:pt modelId="{8C7232F0-7E8A-4739-917B-C67CCD375CA8}" type="pres">
      <dgm:prSet presAssocID="{83FB182B-0646-4670-81B0-3564C7B5488D}" presName="desTx" presStyleLbl="revTx" presStyleIdx="3" presStyleCnt="10">
        <dgm:presLayoutVars/>
      </dgm:prSet>
      <dgm:spPr/>
    </dgm:pt>
    <dgm:pt modelId="{34F2B2DE-49E3-4B18-9E9A-79242E4D6283}" type="pres">
      <dgm:prSet presAssocID="{D706EDE2-61E0-4596-8771-5A0EC9D4B74F}" presName="sibTrans" presStyleCnt="0"/>
      <dgm:spPr/>
    </dgm:pt>
    <dgm:pt modelId="{0A0D8870-6FD8-429C-815B-21C7DD0BD271}" type="pres">
      <dgm:prSet presAssocID="{73E7E16A-621E-48B7-8E2F-3606BBDD5F92}" presName="compNode" presStyleCnt="0"/>
      <dgm:spPr/>
    </dgm:pt>
    <dgm:pt modelId="{CCE670BA-7E77-4EF6-92F1-8B7967992CB3}" type="pres">
      <dgm:prSet presAssocID="{73E7E16A-621E-48B7-8E2F-3606BBDD5F92}" presName="bgRect" presStyleLbl="bgShp" presStyleIdx="2" presStyleCnt="5"/>
      <dgm:spPr>
        <a:solidFill>
          <a:schemeClr val="bg2">
            <a:lumMod val="20000"/>
            <a:lumOff val="80000"/>
          </a:schemeClr>
        </a:solidFill>
      </dgm:spPr>
    </dgm:pt>
    <dgm:pt modelId="{0CB90EED-6611-4429-B81C-358E4A4A8617}" type="pres">
      <dgm:prSet presAssocID="{73E7E16A-621E-48B7-8E2F-3606BBDD5F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338E85C-4DC8-4B6D-8FCA-8095CE78D58A}" type="pres">
      <dgm:prSet presAssocID="{73E7E16A-621E-48B7-8E2F-3606BBDD5F92}" presName="spaceRect" presStyleCnt="0"/>
      <dgm:spPr/>
    </dgm:pt>
    <dgm:pt modelId="{F74F1315-482D-4C20-9DCE-5A8C58372B89}" type="pres">
      <dgm:prSet presAssocID="{73E7E16A-621E-48B7-8E2F-3606BBDD5F92}" presName="parTx" presStyleLbl="revTx" presStyleIdx="4" presStyleCnt="10">
        <dgm:presLayoutVars>
          <dgm:chMax val="0"/>
          <dgm:chPref val="0"/>
        </dgm:presLayoutVars>
      </dgm:prSet>
      <dgm:spPr/>
    </dgm:pt>
    <dgm:pt modelId="{8A81BA24-1492-439F-AD7A-19D3D345F373}" type="pres">
      <dgm:prSet presAssocID="{73E7E16A-621E-48B7-8E2F-3606BBDD5F92}" presName="desTx" presStyleLbl="revTx" presStyleIdx="5" presStyleCnt="10">
        <dgm:presLayoutVars/>
      </dgm:prSet>
      <dgm:spPr/>
    </dgm:pt>
    <dgm:pt modelId="{270705B5-A7D2-4E9E-A437-222E1DFD489E}" type="pres">
      <dgm:prSet presAssocID="{33AE3C08-ADD5-4900-B318-32EC7846A14A}" presName="sibTrans" presStyleCnt="0"/>
      <dgm:spPr/>
    </dgm:pt>
    <dgm:pt modelId="{44D081CD-4DF9-441D-BB5A-AC5CF608341F}" type="pres">
      <dgm:prSet presAssocID="{E2D741C6-A220-49BF-A7A1-4C05537846E4}" presName="compNode" presStyleCnt="0"/>
      <dgm:spPr/>
    </dgm:pt>
    <dgm:pt modelId="{7BA9F831-16B6-45F3-8D3E-0DC3591032D5}" type="pres">
      <dgm:prSet presAssocID="{E2D741C6-A220-49BF-A7A1-4C05537846E4}" presName="bgRect" presStyleLbl="bgShp" presStyleIdx="3" presStyleCnt="5"/>
      <dgm:spPr>
        <a:solidFill>
          <a:schemeClr val="bg2">
            <a:lumMod val="20000"/>
            <a:lumOff val="80000"/>
          </a:schemeClr>
        </a:solidFill>
      </dgm:spPr>
    </dgm:pt>
    <dgm:pt modelId="{17376181-9948-481C-B6C0-16031C0749EC}" type="pres">
      <dgm:prSet presAssocID="{E2D741C6-A220-49BF-A7A1-4C05537846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222E7E2D-8E3F-45B3-A9A6-1A5A6090AB7A}" type="pres">
      <dgm:prSet presAssocID="{E2D741C6-A220-49BF-A7A1-4C05537846E4}" presName="spaceRect" presStyleCnt="0"/>
      <dgm:spPr/>
    </dgm:pt>
    <dgm:pt modelId="{F7E692B9-802B-4E42-AA86-CAF295BB4802}" type="pres">
      <dgm:prSet presAssocID="{E2D741C6-A220-49BF-A7A1-4C05537846E4}" presName="parTx" presStyleLbl="revTx" presStyleIdx="6" presStyleCnt="10">
        <dgm:presLayoutVars>
          <dgm:chMax val="0"/>
          <dgm:chPref val="0"/>
        </dgm:presLayoutVars>
      </dgm:prSet>
      <dgm:spPr/>
    </dgm:pt>
    <dgm:pt modelId="{305F141C-F539-40D6-A734-B29595AB87F4}" type="pres">
      <dgm:prSet presAssocID="{E2D741C6-A220-49BF-A7A1-4C05537846E4}" presName="desTx" presStyleLbl="revTx" presStyleIdx="7" presStyleCnt="10">
        <dgm:presLayoutVars/>
      </dgm:prSet>
      <dgm:spPr/>
    </dgm:pt>
    <dgm:pt modelId="{48BC82FB-05FF-41A3-837C-87D16C9712AC}" type="pres">
      <dgm:prSet presAssocID="{816BFEEF-35B9-4372-B080-736A151DE6F8}" presName="sibTrans" presStyleCnt="0"/>
      <dgm:spPr/>
    </dgm:pt>
    <dgm:pt modelId="{48EC25A0-83A0-41B4-AF56-1B8765EA8934}" type="pres">
      <dgm:prSet presAssocID="{8E257CC9-0451-450E-B173-2137015CF2B4}" presName="compNode" presStyleCnt="0"/>
      <dgm:spPr/>
    </dgm:pt>
    <dgm:pt modelId="{8D3C6ED6-FA67-4599-A2B8-693369037ED0}" type="pres">
      <dgm:prSet presAssocID="{8E257CC9-0451-450E-B173-2137015CF2B4}" presName="bgRect" presStyleLbl="bgShp" presStyleIdx="4" presStyleCnt="5"/>
      <dgm:spPr>
        <a:solidFill>
          <a:schemeClr val="bg2">
            <a:lumMod val="20000"/>
            <a:lumOff val="80000"/>
          </a:schemeClr>
        </a:solidFill>
      </dgm:spPr>
    </dgm:pt>
    <dgm:pt modelId="{A5ADF667-07E5-4883-A16F-C6758918CE5E}" type="pres">
      <dgm:prSet presAssocID="{8E257CC9-0451-450E-B173-2137015CF2B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E5D1C3CF-3247-460D-BFD9-98ACC523BE11}" type="pres">
      <dgm:prSet presAssocID="{8E257CC9-0451-450E-B173-2137015CF2B4}" presName="spaceRect" presStyleCnt="0"/>
      <dgm:spPr/>
    </dgm:pt>
    <dgm:pt modelId="{FB397B8D-B220-4137-931C-07C315E830E1}" type="pres">
      <dgm:prSet presAssocID="{8E257CC9-0451-450E-B173-2137015CF2B4}" presName="parTx" presStyleLbl="revTx" presStyleIdx="8" presStyleCnt="10">
        <dgm:presLayoutVars>
          <dgm:chMax val="0"/>
          <dgm:chPref val="0"/>
        </dgm:presLayoutVars>
      </dgm:prSet>
      <dgm:spPr/>
    </dgm:pt>
    <dgm:pt modelId="{CF3735BC-6A04-42E9-A37F-5E7C83C86B2B}" type="pres">
      <dgm:prSet presAssocID="{8E257CC9-0451-450E-B173-2137015CF2B4}" presName="desTx" presStyleLbl="revTx" presStyleIdx="9" presStyleCnt="10">
        <dgm:presLayoutVars/>
      </dgm:prSet>
      <dgm:spPr/>
    </dgm:pt>
  </dgm:ptLst>
  <dgm:cxnLst>
    <dgm:cxn modelId="{B9FC2513-8C6F-6E4B-9BF6-2BC3668C5662}" type="presOf" srcId="{71B6503C-15F7-4784-82DD-AB76E98B71CA}" destId="{3D3DF47F-50DF-43F5-8691-3C7D5D688B63}" srcOrd="0" destOrd="0" presId="urn:microsoft.com/office/officeart/2018/2/layout/IconVerticalSolidList"/>
    <dgm:cxn modelId="{93657F13-2152-4786-A773-EE8DDBA8A912}" srcId="{71B6503C-15F7-4784-82DD-AB76E98B71CA}" destId="{DF8BE13E-5AEF-4CD6-A91D-2A768093E9A4}" srcOrd="0" destOrd="0" parTransId="{6DE9D25D-35CD-47C3-A9B2-7D0BCA5E49E2}" sibTransId="{F2CDED0F-7FC4-406B-BE4A-5F649018EC67}"/>
    <dgm:cxn modelId="{24CBDF20-6D10-48AA-A899-0E963550B81D}" srcId="{83FB182B-0646-4670-81B0-3564C7B5488D}" destId="{D7BB82D0-33A6-48DB-9CF9-49422A38D4E5}" srcOrd="0" destOrd="0" parTransId="{08040D87-FB50-41F5-869F-3113146281CC}" sibTransId="{303B2E58-9878-4E74-A8C2-75615D4EDC50}"/>
    <dgm:cxn modelId="{7C2C5A33-E45E-4F4E-9F94-955C0E721281}" type="presOf" srcId="{E2D741C6-A220-49BF-A7A1-4C05537846E4}" destId="{F7E692B9-802B-4E42-AA86-CAF295BB4802}" srcOrd="0" destOrd="0" presId="urn:microsoft.com/office/officeart/2018/2/layout/IconVerticalSolidList"/>
    <dgm:cxn modelId="{B4F19039-ACFB-DD44-8BE6-C54FE8DB67F3}" type="presOf" srcId="{8E257CC9-0451-450E-B173-2137015CF2B4}" destId="{FB397B8D-B220-4137-931C-07C315E830E1}" srcOrd="0" destOrd="0" presId="urn:microsoft.com/office/officeart/2018/2/layout/IconVerticalSolidList"/>
    <dgm:cxn modelId="{8D75533B-B6FF-4DD1-83C4-5B36DBA81652}" srcId="{71B6503C-15F7-4784-82DD-AB76E98B71CA}" destId="{E2D741C6-A220-49BF-A7A1-4C05537846E4}" srcOrd="3" destOrd="0" parTransId="{041865E2-23FF-4CB6-A85E-A40AEC2F6887}" sibTransId="{816BFEEF-35B9-4372-B080-736A151DE6F8}"/>
    <dgm:cxn modelId="{A312983F-6684-2A48-8021-5F29C43DB0BF}" type="presOf" srcId="{73E7E16A-621E-48B7-8E2F-3606BBDD5F92}" destId="{F74F1315-482D-4C20-9DCE-5A8C58372B89}" srcOrd="0" destOrd="0" presId="urn:microsoft.com/office/officeart/2018/2/layout/IconVerticalSolidList"/>
    <dgm:cxn modelId="{8458685A-EBFB-4F94-A88B-C6116BB8DE28}" srcId="{DF8BE13E-5AEF-4CD6-A91D-2A768093E9A4}" destId="{CAA670DF-9E3B-465E-8C04-E8B01C98D141}" srcOrd="0" destOrd="0" parTransId="{48A25FC3-29A4-49B7-AE2F-82824D82A81F}" sibTransId="{84EDCE9D-A3C9-466F-9BE0-67C628B65600}"/>
    <dgm:cxn modelId="{7C2ADA7A-8545-4CA5-B677-CDF0C97DABD3}" srcId="{E2D741C6-A220-49BF-A7A1-4C05537846E4}" destId="{AFF284A0-C602-4313-A730-AED8C5A51318}" srcOrd="0" destOrd="0" parTransId="{617F1F60-9870-4CD6-B0F1-D5C1BB4458B7}" sibTransId="{F827A3E8-1966-40EB-B49C-AD7EAE043B7F}"/>
    <dgm:cxn modelId="{8E52717E-41C2-4D52-A856-9D2D63D02B39}" srcId="{73E7E16A-621E-48B7-8E2F-3606BBDD5F92}" destId="{DD197E2A-0A4C-4271-BC20-87419FFE087E}" srcOrd="0" destOrd="0" parTransId="{9B46DC3C-993F-49AD-B853-E0FEE8A9AA0C}" sibTransId="{CE986F82-DB17-43F4-8116-9BA7283FDBDB}"/>
    <dgm:cxn modelId="{EC614296-F803-4A52-B3FF-BD8EE75F93E5}" srcId="{71B6503C-15F7-4784-82DD-AB76E98B71CA}" destId="{83FB182B-0646-4670-81B0-3564C7B5488D}" srcOrd="1" destOrd="0" parTransId="{39274CC8-F3D2-434C-B7B7-5067DC035571}" sibTransId="{D706EDE2-61E0-4596-8771-5A0EC9D4B74F}"/>
    <dgm:cxn modelId="{1B0BE696-4385-5D41-89A3-1D44622BFA12}" type="presOf" srcId="{D7BB82D0-33A6-48DB-9CF9-49422A38D4E5}" destId="{8C7232F0-7E8A-4739-917B-C67CCD375CA8}" srcOrd="0" destOrd="0" presId="urn:microsoft.com/office/officeart/2018/2/layout/IconVerticalSolidList"/>
    <dgm:cxn modelId="{9E29F2AB-34D3-4450-AF76-994C8EFF8BB9}" srcId="{71B6503C-15F7-4784-82DD-AB76E98B71CA}" destId="{8E257CC9-0451-450E-B173-2137015CF2B4}" srcOrd="4" destOrd="0" parTransId="{72C11D80-378E-4A68-B159-95B7A4168254}" sibTransId="{4CA28100-395F-4FEB-85E2-5805E571D00B}"/>
    <dgm:cxn modelId="{BC9F6CAC-F07D-5249-B522-62B0352E69B9}" type="presOf" srcId="{DF8BE13E-5AEF-4CD6-A91D-2A768093E9A4}" destId="{FF5B3F11-FAAA-478B-B63E-183BF36D35A4}" srcOrd="0" destOrd="0" presId="urn:microsoft.com/office/officeart/2018/2/layout/IconVerticalSolidList"/>
    <dgm:cxn modelId="{A09A12AD-B2B2-453A-B3DF-2F89CDE34F73}" srcId="{8E257CC9-0451-450E-B173-2137015CF2B4}" destId="{5ACA78F1-6647-4A92-9D64-1EC6407A043E}" srcOrd="0" destOrd="0" parTransId="{22EC4E50-C798-41A7-B16C-7C8CCDD01C30}" sibTransId="{D9C323D0-E72B-4347-BF12-B57D7A9A1817}"/>
    <dgm:cxn modelId="{62B11CBB-7E7F-A14D-952C-18EFAE9F78E4}" type="presOf" srcId="{AFF284A0-C602-4313-A730-AED8C5A51318}" destId="{305F141C-F539-40D6-A734-B29595AB87F4}" srcOrd="0" destOrd="0" presId="urn:microsoft.com/office/officeart/2018/2/layout/IconVerticalSolidList"/>
    <dgm:cxn modelId="{88AD1AC3-9589-448B-946E-9341F13180C4}" srcId="{71B6503C-15F7-4784-82DD-AB76E98B71CA}" destId="{73E7E16A-621E-48B7-8E2F-3606BBDD5F92}" srcOrd="2" destOrd="0" parTransId="{786A877B-A712-4E74-AF47-8E076B37AD3E}" sibTransId="{33AE3C08-ADD5-4900-B318-32EC7846A14A}"/>
    <dgm:cxn modelId="{A70EE0D6-DFE1-BE45-8602-C8C1E9DC12B1}" type="presOf" srcId="{83FB182B-0646-4670-81B0-3564C7B5488D}" destId="{B30EDD8F-6230-4581-BFD7-F08C84BC7ACA}" srcOrd="0" destOrd="0" presId="urn:microsoft.com/office/officeart/2018/2/layout/IconVerticalSolidList"/>
    <dgm:cxn modelId="{94A39AE8-16F0-E64A-9F2B-6C61B2AAECED}" type="presOf" srcId="{5ACA78F1-6647-4A92-9D64-1EC6407A043E}" destId="{CF3735BC-6A04-42E9-A37F-5E7C83C86B2B}" srcOrd="0" destOrd="0" presId="urn:microsoft.com/office/officeart/2018/2/layout/IconVerticalSolidList"/>
    <dgm:cxn modelId="{D2B68BF9-3728-BE4C-90A2-6A486463164B}" type="presOf" srcId="{DD197E2A-0A4C-4271-BC20-87419FFE087E}" destId="{8A81BA24-1492-439F-AD7A-19D3D345F373}" srcOrd="0" destOrd="0" presId="urn:microsoft.com/office/officeart/2018/2/layout/IconVerticalSolidList"/>
    <dgm:cxn modelId="{D7DC90FF-B837-0445-B67B-CEE29299D777}" type="presOf" srcId="{CAA670DF-9E3B-465E-8C04-E8B01C98D141}" destId="{7FA4594F-A094-4E86-9625-3EA857B2B8B7}" srcOrd="0" destOrd="0" presId="urn:microsoft.com/office/officeart/2018/2/layout/IconVerticalSolidList"/>
    <dgm:cxn modelId="{35CA2563-7134-8F40-B006-1F0EA59C4850}" type="presParOf" srcId="{3D3DF47F-50DF-43F5-8691-3C7D5D688B63}" destId="{6EFB85C1-304A-4605-BEBF-D59CC9F44126}" srcOrd="0" destOrd="0" presId="urn:microsoft.com/office/officeart/2018/2/layout/IconVerticalSolidList"/>
    <dgm:cxn modelId="{2A4DBB31-C8C7-3545-9415-AE68DDDFD24A}" type="presParOf" srcId="{6EFB85C1-304A-4605-BEBF-D59CC9F44126}" destId="{D0714910-53BD-4627-ACA5-D75B8D6752F4}" srcOrd="0" destOrd="0" presId="urn:microsoft.com/office/officeart/2018/2/layout/IconVerticalSolidList"/>
    <dgm:cxn modelId="{E0CA1700-A18C-D145-B4DD-CB6350656901}" type="presParOf" srcId="{6EFB85C1-304A-4605-BEBF-D59CC9F44126}" destId="{48B67C1D-7A70-4E05-B0F2-13D905BB7C2F}" srcOrd="1" destOrd="0" presId="urn:microsoft.com/office/officeart/2018/2/layout/IconVerticalSolidList"/>
    <dgm:cxn modelId="{92EB13EB-D98B-BE40-A4FA-9F3BD3FA533B}" type="presParOf" srcId="{6EFB85C1-304A-4605-BEBF-D59CC9F44126}" destId="{27A098A9-5D9A-444A-ABA4-0052EB05C676}" srcOrd="2" destOrd="0" presId="urn:microsoft.com/office/officeart/2018/2/layout/IconVerticalSolidList"/>
    <dgm:cxn modelId="{637F554D-0D37-784C-8A28-DB6F8206FA2D}" type="presParOf" srcId="{6EFB85C1-304A-4605-BEBF-D59CC9F44126}" destId="{FF5B3F11-FAAA-478B-B63E-183BF36D35A4}" srcOrd="3" destOrd="0" presId="urn:microsoft.com/office/officeart/2018/2/layout/IconVerticalSolidList"/>
    <dgm:cxn modelId="{EC4757D4-7D45-F443-BC76-A738A50AD68A}" type="presParOf" srcId="{6EFB85C1-304A-4605-BEBF-D59CC9F44126}" destId="{7FA4594F-A094-4E86-9625-3EA857B2B8B7}" srcOrd="4" destOrd="0" presId="urn:microsoft.com/office/officeart/2018/2/layout/IconVerticalSolidList"/>
    <dgm:cxn modelId="{07361982-779B-B44C-945D-B37869E9A19B}" type="presParOf" srcId="{3D3DF47F-50DF-43F5-8691-3C7D5D688B63}" destId="{D1293CA3-E4C8-48E0-B938-7CB1CC0AB9DE}" srcOrd="1" destOrd="0" presId="urn:microsoft.com/office/officeart/2018/2/layout/IconVerticalSolidList"/>
    <dgm:cxn modelId="{154F3E05-8492-3B44-9872-50D919CA5960}" type="presParOf" srcId="{3D3DF47F-50DF-43F5-8691-3C7D5D688B63}" destId="{BA9BFBBF-FCA9-4C65-8FA1-0CCA5D21440F}" srcOrd="2" destOrd="0" presId="urn:microsoft.com/office/officeart/2018/2/layout/IconVerticalSolidList"/>
    <dgm:cxn modelId="{ADDEA9BF-9914-DF4D-AAA4-D81388CB48F9}" type="presParOf" srcId="{BA9BFBBF-FCA9-4C65-8FA1-0CCA5D21440F}" destId="{80427FF1-4DA5-41B7-A024-CA8204E9890E}" srcOrd="0" destOrd="0" presId="urn:microsoft.com/office/officeart/2018/2/layout/IconVerticalSolidList"/>
    <dgm:cxn modelId="{B69ED375-D795-344D-B8E0-EC5332BD4061}" type="presParOf" srcId="{BA9BFBBF-FCA9-4C65-8FA1-0CCA5D21440F}" destId="{2F30D5AE-FF92-49A8-AEAA-25C346ABC828}" srcOrd="1" destOrd="0" presId="urn:microsoft.com/office/officeart/2018/2/layout/IconVerticalSolidList"/>
    <dgm:cxn modelId="{DAE32D33-5AA2-F945-9131-37510A508B7A}" type="presParOf" srcId="{BA9BFBBF-FCA9-4C65-8FA1-0CCA5D21440F}" destId="{2479F029-A7B1-461C-B406-6FD3A4FAEAF2}" srcOrd="2" destOrd="0" presId="urn:microsoft.com/office/officeart/2018/2/layout/IconVerticalSolidList"/>
    <dgm:cxn modelId="{5C039511-51CF-0846-9E1B-4C9E6695055F}" type="presParOf" srcId="{BA9BFBBF-FCA9-4C65-8FA1-0CCA5D21440F}" destId="{B30EDD8F-6230-4581-BFD7-F08C84BC7ACA}" srcOrd="3" destOrd="0" presId="urn:microsoft.com/office/officeart/2018/2/layout/IconVerticalSolidList"/>
    <dgm:cxn modelId="{E6414BFF-6155-A242-99EA-F47030BE294B}" type="presParOf" srcId="{BA9BFBBF-FCA9-4C65-8FA1-0CCA5D21440F}" destId="{8C7232F0-7E8A-4739-917B-C67CCD375CA8}" srcOrd="4" destOrd="0" presId="urn:microsoft.com/office/officeart/2018/2/layout/IconVerticalSolidList"/>
    <dgm:cxn modelId="{3B554829-8DFF-4C47-9101-494B390D9EA4}" type="presParOf" srcId="{3D3DF47F-50DF-43F5-8691-3C7D5D688B63}" destId="{34F2B2DE-49E3-4B18-9E9A-79242E4D6283}" srcOrd="3" destOrd="0" presId="urn:microsoft.com/office/officeart/2018/2/layout/IconVerticalSolidList"/>
    <dgm:cxn modelId="{6B4356BE-0E87-D54E-86D0-7F7BDB31449F}" type="presParOf" srcId="{3D3DF47F-50DF-43F5-8691-3C7D5D688B63}" destId="{0A0D8870-6FD8-429C-815B-21C7DD0BD271}" srcOrd="4" destOrd="0" presId="urn:microsoft.com/office/officeart/2018/2/layout/IconVerticalSolidList"/>
    <dgm:cxn modelId="{993EB32B-776C-FF45-94F1-87E341BBEF76}" type="presParOf" srcId="{0A0D8870-6FD8-429C-815B-21C7DD0BD271}" destId="{CCE670BA-7E77-4EF6-92F1-8B7967992CB3}" srcOrd="0" destOrd="0" presId="urn:microsoft.com/office/officeart/2018/2/layout/IconVerticalSolidList"/>
    <dgm:cxn modelId="{0F3EA8F8-5E56-D048-9C27-46C001BF8E1B}" type="presParOf" srcId="{0A0D8870-6FD8-429C-815B-21C7DD0BD271}" destId="{0CB90EED-6611-4429-B81C-358E4A4A8617}" srcOrd="1" destOrd="0" presId="urn:microsoft.com/office/officeart/2018/2/layout/IconVerticalSolidList"/>
    <dgm:cxn modelId="{33CB2EC6-552C-DE48-9987-8C57292C9097}" type="presParOf" srcId="{0A0D8870-6FD8-429C-815B-21C7DD0BD271}" destId="{1338E85C-4DC8-4B6D-8FCA-8095CE78D58A}" srcOrd="2" destOrd="0" presId="urn:microsoft.com/office/officeart/2018/2/layout/IconVerticalSolidList"/>
    <dgm:cxn modelId="{1E3F79A5-4AF5-E546-9319-E95FB2C1C54C}" type="presParOf" srcId="{0A0D8870-6FD8-429C-815B-21C7DD0BD271}" destId="{F74F1315-482D-4C20-9DCE-5A8C58372B89}" srcOrd="3" destOrd="0" presId="urn:microsoft.com/office/officeart/2018/2/layout/IconVerticalSolidList"/>
    <dgm:cxn modelId="{2F5DF3DB-DD53-9344-83F7-405F0F47060A}" type="presParOf" srcId="{0A0D8870-6FD8-429C-815B-21C7DD0BD271}" destId="{8A81BA24-1492-439F-AD7A-19D3D345F373}" srcOrd="4" destOrd="0" presId="urn:microsoft.com/office/officeart/2018/2/layout/IconVerticalSolidList"/>
    <dgm:cxn modelId="{00D7DA6C-688E-194D-893B-6C6501ACD0AC}" type="presParOf" srcId="{3D3DF47F-50DF-43F5-8691-3C7D5D688B63}" destId="{270705B5-A7D2-4E9E-A437-222E1DFD489E}" srcOrd="5" destOrd="0" presId="urn:microsoft.com/office/officeart/2018/2/layout/IconVerticalSolidList"/>
    <dgm:cxn modelId="{46B4A16F-57B6-A848-8E9A-0904CCF87C71}" type="presParOf" srcId="{3D3DF47F-50DF-43F5-8691-3C7D5D688B63}" destId="{44D081CD-4DF9-441D-BB5A-AC5CF608341F}" srcOrd="6" destOrd="0" presId="urn:microsoft.com/office/officeart/2018/2/layout/IconVerticalSolidList"/>
    <dgm:cxn modelId="{9E75FE3B-1C79-074F-ADF0-3BE05A871A9C}" type="presParOf" srcId="{44D081CD-4DF9-441D-BB5A-AC5CF608341F}" destId="{7BA9F831-16B6-45F3-8D3E-0DC3591032D5}" srcOrd="0" destOrd="0" presId="urn:microsoft.com/office/officeart/2018/2/layout/IconVerticalSolidList"/>
    <dgm:cxn modelId="{30815F5F-6664-6546-A9AA-75815E5D11D4}" type="presParOf" srcId="{44D081CD-4DF9-441D-BB5A-AC5CF608341F}" destId="{17376181-9948-481C-B6C0-16031C0749EC}" srcOrd="1" destOrd="0" presId="urn:microsoft.com/office/officeart/2018/2/layout/IconVerticalSolidList"/>
    <dgm:cxn modelId="{149DB0D1-8E68-E440-8A6C-24C6BDC4BD0D}" type="presParOf" srcId="{44D081CD-4DF9-441D-BB5A-AC5CF608341F}" destId="{222E7E2D-8E3F-45B3-A9A6-1A5A6090AB7A}" srcOrd="2" destOrd="0" presId="urn:microsoft.com/office/officeart/2018/2/layout/IconVerticalSolidList"/>
    <dgm:cxn modelId="{CB52F9A8-A0E4-1242-AE4A-FFF7ACBB5928}" type="presParOf" srcId="{44D081CD-4DF9-441D-BB5A-AC5CF608341F}" destId="{F7E692B9-802B-4E42-AA86-CAF295BB4802}" srcOrd="3" destOrd="0" presId="urn:microsoft.com/office/officeart/2018/2/layout/IconVerticalSolidList"/>
    <dgm:cxn modelId="{927145AC-A5D3-5A4B-AB6B-072506BB414A}" type="presParOf" srcId="{44D081CD-4DF9-441D-BB5A-AC5CF608341F}" destId="{305F141C-F539-40D6-A734-B29595AB87F4}" srcOrd="4" destOrd="0" presId="urn:microsoft.com/office/officeart/2018/2/layout/IconVerticalSolidList"/>
    <dgm:cxn modelId="{265F1798-5E0B-A64C-BC84-F67B7545167B}" type="presParOf" srcId="{3D3DF47F-50DF-43F5-8691-3C7D5D688B63}" destId="{48BC82FB-05FF-41A3-837C-87D16C9712AC}" srcOrd="7" destOrd="0" presId="urn:microsoft.com/office/officeart/2018/2/layout/IconVerticalSolidList"/>
    <dgm:cxn modelId="{428FC87A-4B4B-3B40-BDEE-341C38F07AFC}" type="presParOf" srcId="{3D3DF47F-50DF-43F5-8691-3C7D5D688B63}" destId="{48EC25A0-83A0-41B4-AF56-1B8765EA8934}" srcOrd="8" destOrd="0" presId="urn:microsoft.com/office/officeart/2018/2/layout/IconVerticalSolidList"/>
    <dgm:cxn modelId="{0337F912-65DE-0E4F-AC63-22C024963052}" type="presParOf" srcId="{48EC25A0-83A0-41B4-AF56-1B8765EA8934}" destId="{8D3C6ED6-FA67-4599-A2B8-693369037ED0}" srcOrd="0" destOrd="0" presId="urn:microsoft.com/office/officeart/2018/2/layout/IconVerticalSolidList"/>
    <dgm:cxn modelId="{FEA790E5-20AA-CE44-9692-E16C8C5BD70A}" type="presParOf" srcId="{48EC25A0-83A0-41B4-AF56-1B8765EA8934}" destId="{A5ADF667-07E5-4883-A16F-C6758918CE5E}" srcOrd="1" destOrd="0" presId="urn:microsoft.com/office/officeart/2018/2/layout/IconVerticalSolidList"/>
    <dgm:cxn modelId="{AD46D4AD-6774-5045-BE0D-2B3380073069}" type="presParOf" srcId="{48EC25A0-83A0-41B4-AF56-1B8765EA8934}" destId="{E5D1C3CF-3247-460D-BFD9-98ACC523BE11}" srcOrd="2" destOrd="0" presId="urn:microsoft.com/office/officeart/2018/2/layout/IconVerticalSolidList"/>
    <dgm:cxn modelId="{8392DC69-0572-3E43-8DF5-175027A69A9E}" type="presParOf" srcId="{48EC25A0-83A0-41B4-AF56-1B8765EA8934}" destId="{FB397B8D-B220-4137-931C-07C315E830E1}" srcOrd="3" destOrd="0" presId="urn:microsoft.com/office/officeart/2018/2/layout/IconVerticalSolidList"/>
    <dgm:cxn modelId="{2C5CCF31-F6B2-7542-A063-54034054B6EB}" type="presParOf" srcId="{48EC25A0-83A0-41B4-AF56-1B8765EA8934}" destId="{CF3735BC-6A04-42E9-A37F-5E7C83C86B2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546CF-5FE2-404A-80E8-709981B02C5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B0FAC86-D764-2E46-B629-37A63B9BDA1D}">
      <dgm:prSet custT="1"/>
      <dgm:spPr/>
      <dgm:t>
        <a:bodyPr/>
        <a:lstStyle/>
        <a:p>
          <a:r>
            <a:rPr lang="en-US" sz="1800" b="1" i="0" dirty="0"/>
            <a:t>After collecting and analyzing data, it is necessary that data is effectively presented and shared. Why?</a:t>
          </a:r>
          <a:endParaRPr lang="en-US" sz="1800" b="1" dirty="0"/>
        </a:p>
      </dgm:t>
    </dgm:pt>
    <dgm:pt modelId="{DCE9C140-AB4A-9748-B70A-379BAC9AA1B3}" type="parTrans" cxnId="{7F81F4D5-98E2-824F-B0AF-27E0442D903F}">
      <dgm:prSet/>
      <dgm:spPr/>
      <dgm:t>
        <a:bodyPr/>
        <a:lstStyle/>
        <a:p>
          <a:endParaRPr lang="en-US"/>
        </a:p>
      </dgm:t>
    </dgm:pt>
    <dgm:pt modelId="{0A4E4C60-0341-024E-845E-DDA488F752C0}" type="sibTrans" cxnId="{7F81F4D5-98E2-824F-B0AF-27E0442D903F}">
      <dgm:prSet/>
      <dgm:spPr/>
      <dgm:t>
        <a:bodyPr/>
        <a:lstStyle/>
        <a:p>
          <a:endParaRPr lang="en-US"/>
        </a:p>
      </dgm:t>
    </dgm:pt>
    <dgm:pt modelId="{829A8D29-7558-854F-9D7B-748E73145FB3}">
      <dgm:prSet custT="1"/>
      <dgm:spPr/>
      <dgm:t>
        <a:bodyPr/>
        <a:lstStyle/>
        <a:p>
          <a:r>
            <a:rPr lang="en-US" sz="1600" b="0" i="0" dirty="0"/>
            <a:t>Clearly communicate findings</a:t>
          </a:r>
          <a:endParaRPr lang="en-US" sz="1600" dirty="0"/>
        </a:p>
      </dgm:t>
    </dgm:pt>
    <dgm:pt modelId="{0B6F1BA3-C6CB-4646-BFA1-2E553AE286FF}" type="parTrans" cxnId="{3790AE02-840F-6349-BDD3-FAB63A12E79C}">
      <dgm:prSet/>
      <dgm:spPr/>
      <dgm:t>
        <a:bodyPr/>
        <a:lstStyle/>
        <a:p>
          <a:endParaRPr lang="en-US"/>
        </a:p>
      </dgm:t>
    </dgm:pt>
    <dgm:pt modelId="{CB260568-0C9E-8D4D-8369-FB0FF80C40E7}" type="sibTrans" cxnId="{3790AE02-840F-6349-BDD3-FAB63A12E79C}">
      <dgm:prSet/>
      <dgm:spPr/>
      <dgm:t>
        <a:bodyPr/>
        <a:lstStyle/>
        <a:p>
          <a:endParaRPr lang="en-US"/>
        </a:p>
      </dgm:t>
    </dgm:pt>
    <dgm:pt modelId="{CA28B6AD-E686-F64A-8896-511083240222}">
      <dgm:prSet custT="1"/>
      <dgm:spPr/>
      <dgm:t>
        <a:bodyPr/>
        <a:lstStyle/>
        <a:p>
          <a:r>
            <a:rPr lang="en-US" sz="1600" b="0" i="0" dirty="0"/>
            <a:t>Highlight trends and relationships among variables</a:t>
          </a:r>
          <a:endParaRPr lang="en-US" sz="1600" dirty="0"/>
        </a:p>
      </dgm:t>
    </dgm:pt>
    <dgm:pt modelId="{51904819-105E-E840-BDCD-225B85C668E8}" type="parTrans" cxnId="{0BBB208F-9022-D842-962F-0765E8BD86D6}">
      <dgm:prSet/>
      <dgm:spPr/>
      <dgm:t>
        <a:bodyPr/>
        <a:lstStyle/>
        <a:p>
          <a:endParaRPr lang="en-US"/>
        </a:p>
      </dgm:t>
    </dgm:pt>
    <dgm:pt modelId="{C6C3AF96-40FC-254A-96B8-A8A8C3B74EA2}" type="sibTrans" cxnId="{0BBB208F-9022-D842-962F-0765E8BD86D6}">
      <dgm:prSet/>
      <dgm:spPr/>
      <dgm:t>
        <a:bodyPr/>
        <a:lstStyle/>
        <a:p>
          <a:endParaRPr lang="en-US"/>
        </a:p>
      </dgm:t>
    </dgm:pt>
    <dgm:pt modelId="{0F6449AA-996C-3142-B31D-AFEBE6FA2503}">
      <dgm:prSet custT="1"/>
      <dgm:spPr/>
      <dgm:t>
        <a:bodyPr/>
        <a:lstStyle/>
        <a:p>
          <a:r>
            <a:rPr lang="en-US" sz="1600" b="0" i="0" dirty="0"/>
            <a:t>Engage researchers, clinicians, policymakers, and communities </a:t>
          </a:r>
          <a:endParaRPr lang="en-US" sz="1600" dirty="0"/>
        </a:p>
      </dgm:t>
    </dgm:pt>
    <dgm:pt modelId="{8F71D1E1-E0DF-F649-9716-C0D68CC59F4A}" type="parTrans" cxnId="{D481C2CD-12E1-F640-9035-23E05DDED55E}">
      <dgm:prSet/>
      <dgm:spPr/>
      <dgm:t>
        <a:bodyPr/>
        <a:lstStyle/>
        <a:p>
          <a:endParaRPr lang="en-US"/>
        </a:p>
      </dgm:t>
    </dgm:pt>
    <dgm:pt modelId="{F33DF881-7622-3645-8816-BBB750A9CD3C}" type="sibTrans" cxnId="{D481C2CD-12E1-F640-9035-23E05DDED55E}">
      <dgm:prSet/>
      <dgm:spPr/>
      <dgm:t>
        <a:bodyPr/>
        <a:lstStyle/>
        <a:p>
          <a:endParaRPr lang="en-US"/>
        </a:p>
      </dgm:t>
    </dgm:pt>
    <dgm:pt modelId="{57EA7338-E015-4341-8A3A-F72132EABB5D}">
      <dgm:prSet custT="1"/>
      <dgm:spPr/>
      <dgm:t>
        <a:bodyPr/>
        <a:lstStyle/>
        <a:p>
          <a:r>
            <a:rPr lang="en-US" sz="1800" b="1" i="0" dirty="0"/>
            <a:t>Data presentation can be done in a textual, tabular and graphical manner </a:t>
          </a:r>
          <a:endParaRPr lang="en-US" sz="1800" b="1" dirty="0"/>
        </a:p>
      </dgm:t>
    </dgm:pt>
    <dgm:pt modelId="{4F31460B-071F-C141-BB14-CFAFE0E795DB}" type="parTrans" cxnId="{48FB3310-7539-6D42-B451-FA6E1849CBA0}">
      <dgm:prSet/>
      <dgm:spPr/>
      <dgm:t>
        <a:bodyPr/>
        <a:lstStyle/>
        <a:p>
          <a:endParaRPr lang="en-US"/>
        </a:p>
      </dgm:t>
    </dgm:pt>
    <dgm:pt modelId="{76743C42-6D5B-8649-9ECC-5E18ACAEF1EA}" type="sibTrans" cxnId="{48FB3310-7539-6D42-B451-FA6E1849CBA0}">
      <dgm:prSet/>
      <dgm:spPr/>
      <dgm:t>
        <a:bodyPr/>
        <a:lstStyle/>
        <a:p>
          <a:endParaRPr lang="en-US"/>
        </a:p>
      </dgm:t>
    </dgm:pt>
    <dgm:pt modelId="{EB0E47A2-614E-3B44-A351-306BA6576970}">
      <dgm:prSet custT="1"/>
      <dgm:spPr/>
      <dgm:t>
        <a:bodyPr/>
        <a:lstStyle/>
        <a:p>
          <a:r>
            <a:rPr lang="en-US" sz="1600" b="0" i="0" dirty="0"/>
            <a:t>The manner data is presented depends on method of communication and target audience</a:t>
          </a:r>
          <a:endParaRPr lang="en-US" sz="1600" dirty="0"/>
        </a:p>
      </dgm:t>
    </dgm:pt>
    <dgm:pt modelId="{44AA89B1-D8A3-FC4B-B4AF-B8605BDAB120}" type="parTrans" cxnId="{7D94AA63-E79C-B24E-9985-CD819FD2232C}">
      <dgm:prSet/>
      <dgm:spPr/>
      <dgm:t>
        <a:bodyPr/>
        <a:lstStyle/>
        <a:p>
          <a:endParaRPr lang="en-US"/>
        </a:p>
      </dgm:t>
    </dgm:pt>
    <dgm:pt modelId="{9C981486-D1BB-1D4E-9E0F-2D8FFA503B62}" type="sibTrans" cxnId="{7D94AA63-E79C-B24E-9985-CD819FD2232C}">
      <dgm:prSet/>
      <dgm:spPr/>
      <dgm:t>
        <a:bodyPr/>
        <a:lstStyle/>
        <a:p>
          <a:endParaRPr lang="en-US"/>
        </a:p>
      </dgm:t>
    </dgm:pt>
    <dgm:pt modelId="{892EB2C0-8D8E-214A-90CC-E4AFB0FA59AB}" type="pres">
      <dgm:prSet presAssocID="{20C546CF-5FE2-404A-80E8-709981B02C55}" presName="linear" presStyleCnt="0">
        <dgm:presLayoutVars>
          <dgm:animLvl val="lvl"/>
          <dgm:resizeHandles val="exact"/>
        </dgm:presLayoutVars>
      </dgm:prSet>
      <dgm:spPr/>
    </dgm:pt>
    <dgm:pt modelId="{F7936782-C9B6-1349-A653-E1BFA3BE4097}" type="pres">
      <dgm:prSet presAssocID="{7B0FAC86-D764-2E46-B629-37A63B9BDA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024F3B-960B-BE43-9852-63E3F68FF4E9}" type="pres">
      <dgm:prSet presAssocID="{7B0FAC86-D764-2E46-B629-37A63B9BDA1D}" presName="childText" presStyleLbl="revTx" presStyleIdx="0" presStyleCnt="2">
        <dgm:presLayoutVars>
          <dgm:bulletEnabled val="1"/>
        </dgm:presLayoutVars>
      </dgm:prSet>
      <dgm:spPr/>
    </dgm:pt>
    <dgm:pt modelId="{04BE1E81-DAEB-6648-B8FE-677DF300FABA}" type="pres">
      <dgm:prSet presAssocID="{57EA7338-E015-4341-8A3A-F72132EABB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1953113-5DD3-CE4F-B774-E9F32ABCD9E6}" type="pres">
      <dgm:prSet presAssocID="{57EA7338-E015-4341-8A3A-F72132EABB5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90AE02-840F-6349-BDD3-FAB63A12E79C}" srcId="{7B0FAC86-D764-2E46-B629-37A63B9BDA1D}" destId="{829A8D29-7558-854F-9D7B-748E73145FB3}" srcOrd="0" destOrd="0" parTransId="{0B6F1BA3-C6CB-4646-BFA1-2E553AE286FF}" sibTransId="{CB260568-0C9E-8D4D-8369-FB0FF80C40E7}"/>
    <dgm:cxn modelId="{48FB3310-7539-6D42-B451-FA6E1849CBA0}" srcId="{20C546CF-5FE2-404A-80E8-709981B02C55}" destId="{57EA7338-E015-4341-8A3A-F72132EABB5D}" srcOrd="1" destOrd="0" parTransId="{4F31460B-071F-C141-BB14-CFAFE0E795DB}" sibTransId="{76743C42-6D5B-8649-9ECC-5E18ACAEF1EA}"/>
    <dgm:cxn modelId="{BB2CB91E-A7FE-9140-9B33-797F41845520}" type="presOf" srcId="{0F6449AA-996C-3142-B31D-AFEBE6FA2503}" destId="{23024F3B-960B-BE43-9852-63E3F68FF4E9}" srcOrd="0" destOrd="2" presId="urn:microsoft.com/office/officeart/2005/8/layout/vList2"/>
    <dgm:cxn modelId="{9B17203B-613C-B148-BF46-7BB1EDECD092}" type="presOf" srcId="{CA28B6AD-E686-F64A-8896-511083240222}" destId="{23024F3B-960B-BE43-9852-63E3F68FF4E9}" srcOrd="0" destOrd="1" presId="urn:microsoft.com/office/officeart/2005/8/layout/vList2"/>
    <dgm:cxn modelId="{7D94AA63-E79C-B24E-9985-CD819FD2232C}" srcId="{57EA7338-E015-4341-8A3A-F72132EABB5D}" destId="{EB0E47A2-614E-3B44-A351-306BA6576970}" srcOrd="0" destOrd="0" parTransId="{44AA89B1-D8A3-FC4B-B4AF-B8605BDAB120}" sibTransId="{9C981486-D1BB-1D4E-9E0F-2D8FFA503B62}"/>
    <dgm:cxn modelId="{C12BDF7F-4E8E-7D41-9D66-6CA0A4C5AE83}" type="presOf" srcId="{7B0FAC86-D764-2E46-B629-37A63B9BDA1D}" destId="{F7936782-C9B6-1349-A653-E1BFA3BE4097}" srcOrd="0" destOrd="0" presId="urn:microsoft.com/office/officeart/2005/8/layout/vList2"/>
    <dgm:cxn modelId="{0BBB208F-9022-D842-962F-0765E8BD86D6}" srcId="{7B0FAC86-D764-2E46-B629-37A63B9BDA1D}" destId="{CA28B6AD-E686-F64A-8896-511083240222}" srcOrd="1" destOrd="0" parTransId="{51904819-105E-E840-BDCD-225B85C668E8}" sibTransId="{C6C3AF96-40FC-254A-96B8-A8A8C3B74EA2}"/>
    <dgm:cxn modelId="{FAD10E96-C582-D347-998F-142F7E85DBB3}" type="presOf" srcId="{EB0E47A2-614E-3B44-A351-306BA6576970}" destId="{F1953113-5DD3-CE4F-B774-E9F32ABCD9E6}" srcOrd="0" destOrd="0" presId="urn:microsoft.com/office/officeart/2005/8/layout/vList2"/>
    <dgm:cxn modelId="{1E745EAB-136D-0E47-AA2E-FCDED0228233}" type="presOf" srcId="{57EA7338-E015-4341-8A3A-F72132EABB5D}" destId="{04BE1E81-DAEB-6648-B8FE-677DF300FABA}" srcOrd="0" destOrd="0" presId="urn:microsoft.com/office/officeart/2005/8/layout/vList2"/>
    <dgm:cxn modelId="{7460D0CC-215D-A64B-840A-4C9EB82025C9}" type="presOf" srcId="{829A8D29-7558-854F-9D7B-748E73145FB3}" destId="{23024F3B-960B-BE43-9852-63E3F68FF4E9}" srcOrd="0" destOrd="0" presId="urn:microsoft.com/office/officeart/2005/8/layout/vList2"/>
    <dgm:cxn modelId="{D481C2CD-12E1-F640-9035-23E05DDED55E}" srcId="{7B0FAC86-D764-2E46-B629-37A63B9BDA1D}" destId="{0F6449AA-996C-3142-B31D-AFEBE6FA2503}" srcOrd="2" destOrd="0" parTransId="{8F71D1E1-E0DF-F649-9716-C0D68CC59F4A}" sibTransId="{F33DF881-7622-3645-8816-BBB750A9CD3C}"/>
    <dgm:cxn modelId="{7F81F4D5-98E2-824F-B0AF-27E0442D903F}" srcId="{20C546CF-5FE2-404A-80E8-709981B02C55}" destId="{7B0FAC86-D764-2E46-B629-37A63B9BDA1D}" srcOrd="0" destOrd="0" parTransId="{DCE9C140-AB4A-9748-B70A-379BAC9AA1B3}" sibTransId="{0A4E4C60-0341-024E-845E-DDA488F752C0}"/>
    <dgm:cxn modelId="{0A6B9CE8-9DB3-E945-BABB-E876671EF21C}" type="presOf" srcId="{20C546CF-5FE2-404A-80E8-709981B02C55}" destId="{892EB2C0-8D8E-214A-90CC-E4AFB0FA59AB}" srcOrd="0" destOrd="0" presId="urn:microsoft.com/office/officeart/2005/8/layout/vList2"/>
    <dgm:cxn modelId="{4A06A6A7-687D-284D-98BB-63865668B842}" type="presParOf" srcId="{892EB2C0-8D8E-214A-90CC-E4AFB0FA59AB}" destId="{F7936782-C9B6-1349-A653-E1BFA3BE4097}" srcOrd="0" destOrd="0" presId="urn:microsoft.com/office/officeart/2005/8/layout/vList2"/>
    <dgm:cxn modelId="{91702D27-57A7-6B4C-9FC7-734A54D6E67B}" type="presParOf" srcId="{892EB2C0-8D8E-214A-90CC-E4AFB0FA59AB}" destId="{23024F3B-960B-BE43-9852-63E3F68FF4E9}" srcOrd="1" destOrd="0" presId="urn:microsoft.com/office/officeart/2005/8/layout/vList2"/>
    <dgm:cxn modelId="{45DDA0FE-63A8-F84E-9A9E-A968754CAEF9}" type="presParOf" srcId="{892EB2C0-8D8E-214A-90CC-E4AFB0FA59AB}" destId="{04BE1E81-DAEB-6648-B8FE-677DF300FABA}" srcOrd="2" destOrd="0" presId="urn:microsoft.com/office/officeart/2005/8/layout/vList2"/>
    <dgm:cxn modelId="{45128753-EEE5-EA4C-B599-F07827F2AD8D}" type="presParOf" srcId="{892EB2C0-8D8E-214A-90CC-E4AFB0FA59AB}" destId="{F1953113-5DD3-CE4F-B774-E9F32ABCD9E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FD76F4-701D-E248-B370-9F39358FB079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31AACEA-4349-4D40-8AFE-53B8931C0FD1}">
      <dgm:prSet custT="1"/>
      <dgm:spPr/>
      <dgm:t>
        <a:bodyPr/>
        <a:lstStyle/>
        <a:p>
          <a:r>
            <a:rPr lang="en-US" sz="2800" b="0" i="0" dirty="0"/>
            <a:t>Textual</a:t>
          </a:r>
          <a:r>
            <a:rPr lang="en-US" sz="4100" b="0" i="0" dirty="0"/>
            <a:t> </a:t>
          </a:r>
          <a:endParaRPr lang="en-US" sz="4100" dirty="0"/>
        </a:p>
      </dgm:t>
    </dgm:pt>
    <dgm:pt modelId="{C5C16995-4561-384C-8A73-67A28CDCFEC7}" type="parTrans" cxnId="{681B20A4-EE5A-1B4B-8423-5A801D2459B9}">
      <dgm:prSet/>
      <dgm:spPr/>
      <dgm:t>
        <a:bodyPr/>
        <a:lstStyle/>
        <a:p>
          <a:endParaRPr lang="en-US"/>
        </a:p>
      </dgm:t>
    </dgm:pt>
    <dgm:pt modelId="{D5FCF9A6-CD31-C046-92EB-FF55243851DA}" type="sibTrans" cxnId="{681B20A4-EE5A-1B4B-8423-5A801D2459B9}">
      <dgm:prSet/>
      <dgm:spPr/>
      <dgm:t>
        <a:bodyPr/>
        <a:lstStyle/>
        <a:p>
          <a:endParaRPr lang="en-US"/>
        </a:p>
      </dgm:t>
    </dgm:pt>
    <dgm:pt modelId="{A626EA65-1D3C-324D-9AEC-D7307F397CA6}">
      <dgm:prSet custT="1"/>
      <dgm:spPr/>
      <dgm:t>
        <a:bodyPr/>
        <a:lstStyle/>
        <a:p>
          <a:r>
            <a:rPr lang="en-US" sz="1100" b="0" i="0" dirty="0"/>
            <a:t>Useful for summarizing key findings or highlighting certain statistics</a:t>
          </a:r>
          <a:endParaRPr lang="en-US" sz="1100" dirty="0"/>
        </a:p>
      </dgm:t>
    </dgm:pt>
    <dgm:pt modelId="{B03430E3-110A-D741-8185-4EA97BF85325}" type="parTrans" cxnId="{0EF8FE24-ECC6-C345-8310-47C77E3938DE}">
      <dgm:prSet/>
      <dgm:spPr/>
      <dgm:t>
        <a:bodyPr/>
        <a:lstStyle/>
        <a:p>
          <a:endParaRPr lang="en-US"/>
        </a:p>
      </dgm:t>
    </dgm:pt>
    <dgm:pt modelId="{F49AF0DB-CCAC-FE4F-BBEE-6A4F80F81963}" type="sibTrans" cxnId="{0EF8FE24-ECC6-C345-8310-47C77E3938DE}">
      <dgm:prSet/>
      <dgm:spPr/>
      <dgm:t>
        <a:bodyPr/>
        <a:lstStyle/>
        <a:p>
          <a:endParaRPr lang="en-US"/>
        </a:p>
      </dgm:t>
    </dgm:pt>
    <dgm:pt modelId="{4BCD573F-D54C-A542-89EA-3CCC68390F46}">
      <dgm:prSet custT="1"/>
      <dgm:spPr/>
      <dgm:t>
        <a:bodyPr/>
        <a:lstStyle/>
        <a:p>
          <a:r>
            <a:rPr lang="en-US" sz="1100" b="0" i="0" dirty="0"/>
            <a:t>Provides context or interpretation alongside results</a:t>
          </a:r>
          <a:endParaRPr lang="en-US" sz="1100" dirty="0"/>
        </a:p>
      </dgm:t>
    </dgm:pt>
    <dgm:pt modelId="{AAF57144-CD49-4D42-8EAA-11533102586C}" type="parTrans" cxnId="{4D5F9740-FA8E-8C44-887B-F6990C49CB45}">
      <dgm:prSet/>
      <dgm:spPr/>
      <dgm:t>
        <a:bodyPr/>
        <a:lstStyle/>
        <a:p>
          <a:endParaRPr lang="en-US"/>
        </a:p>
      </dgm:t>
    </dgm:pt>
    <dgm:pt modelId="{09FDFEDC-60F1-D849-ABE3-1930F1E6FB6F}" type="sibTrans" cxnId="{4D5F9740-FA8E-8C44-887B-F6990C49CB45}">
      <dgm:prSet/>
      <dgm:spPr/>
      <dgm:t>
        <a:bodyPr/>
        <a:lstStyle/>
        <a:p>
          <a:endParaRPr lang="en-US"/>
        </a:p>
      </dgm:t>
    </dgm:pt>
    <dgm:pt modelId="{1174C8F8-60FD-0840-92BF-E3EE2B81CE0B}">
      <dgm:prSet custT="1"/>
      <dgm:spPr/>
      <dgm:t>
        <a:bodyPr/>
        <a:lstStyle/>
        <a:p>
          <a:r>
            <a:rPr lang="en-US" sz="1100" b="0" i="0" dirty="0"/>
            <a:t>Commonly found in abstracts, results sections, executive summaries, and discussions</a:t>
          </a:r>
          <a:endParaRPr lang="en-US" sz="1100" dirty="0"/>
        </a:p>
      </dgm:t>
    </dgm:pt>
    <dgm:pt modelId="{ABCA0B60-9DD6-AB48-A08E-C7C80D6E0BFC}" type="parTrans" cxnId="{7897153F-16F4-4745-A838-525FB6CB1A8E}">
      <dgm:prSet/>
      <dgm:spPr/>
      <dgm:t>
        <a:bodyPr/>
        <a:lstStyle/>
        <a:p>
          <a:endParaRPr lang="en-US"/>
        </a:p>
      </dgm:t>
    </dgm:pt>
    <dgm:pt modelId="{D75996CB-EC88-1741-B5A7-D09DF8746E1C}" type="sibTrans" cxnId="{7897153F-16F4-4745-A838-525FB6CB1A8E}">
      <dgm:prSet/>
      <dgm:spPr/>
      <dgm:t>
        <a:bodyPr/>
        <a:lstStyle/>
        <a:p>
          <a:endParaRPr lang="en-US"/>
        </a:p>
      </dgm:t>
    </dgm:pt>
    <dgm:pt modelId="{E15013DB-1C95-6245-868C-055328AF285F}">
      <dgm:prSet custT="1"/>
      <dgm:spPr/>
      <dgm:t>
        <a:bodyPr/>
        <a:lstStyle/>
        <a:p>
          <a:r>
            <a:rPr lang="en-US" sz="2800" b="0" i="0" dirty="0"/>
            <a:t>Tabular</a:t>
          </a:r>
          <a:endParaRPr lang="en-US" sz="2800" dirty="0"/>
        </a:p>
      </dgm:t>
    </dgm:pt>
    <dgm:pt modelId="{0E3DDB95-7BFE-4141-8DD2-509BB39C8A1B}" type="parTrans" cxnId="{9D82417D-91E5-544F-B2B8-B1B82AD92795}">
      <dgm:prSet/>
      <dgm:spPr/>
      <dgm:t>
        <a:bodyPr/>
        <a:lstStyle/>
        <a:p>
          <a:endParaRPr lang="en-US"/>
        </a:p>
      </dgm:t>
    </dgm:pt>
    <dgm:pt modelId="{11199C4C-5961-3B44-B86D-48429DFF58B4}" type="sibTrans" cxnId="{9D82417D-91E5-544F-B2B8-B1B82AD92795}">
      <dgm:prSet/>
      <dgm:spPr/>
      <dgm:t>
        <a:bodyPr/>
        <a:lstStyle/>
        <a:p>
          <a:endParaRPr lang="en-US"/>
        </a:p>
      </dgm:t>
    </dgm:pt>
    <dgm:pt modelId="{921E270B-E01C-154E-BD58-C6E72A4459DC}">
      <dgm:prSet custT="1"/>
      <dgm:spPr/>
      <dgm:t>
        <a:bodyPr/>
        <a:lstStyle/>
        <a:p>
          <a:r>
            <a:rPr lang="en-US" sz="1100" b="0" i="0" dirty="0"/>
            <a:t>Displays and shows comparisons between numerical values</a:t>
          </a:r>
          <a:endParaRPr lang="en-US" sz="1100" dirty="0"/>
        </a:p>
      </dgm:t>
    </dgm:pt>
    <dgm:pt modelId="{4147C200-074F-044B-8CCB-7DBFD45DD418}" type="parTrans" cxnId="{6AC6E3C6-36A6-A744-8055-1A9CBEA3A2D2}">
      <dgm:prSet/>
      <dgm:spPr/>
      <dgm:t>
        <a:bodyPr/>
        <a:lstStyle/>
        <a:p>
          <a:endParaRPr lang="en-US"/>
        </a:p>
      </dgm:t>
    </dgm:pt>
    <dgm:pt modelId="{EB9ABDDF-2965-234A-BE6E-71F4E9AFDD0E}" type="sibTrans" cxnId="{6AC6E3C6-36A6-A744-8055-1A9CBEA3A2D2}">
      <dgm:prSet/>
      <dgm:spPr/>
      <dgm:t>
        <a:bodyPr/>
        <a:lstStyle/>
        <a:p>
          <a:endParaRPr lang="en-US"/>
        </a:p>
      </dgm:t>
    </dgm:pt>
    <dgm:pt modelId="{08B2BB91-F6DA-1945-8927-6741BBB6A389}">
      <dgm:prSet custT="1"/>
      <dgm:spPr/>
      <dgm:t>
        <a:bodyPr/>
        <a:lstStyle/>
        <a:p>
          <a:r>
            <a:rPr lang="en-US" sz="1100" b="0" i="0" dirty="0"/>
            <a:t>Useful to show baseline characteristics, intervention outcomes, and trends</a:t>
          </a:r>
          <a:endParaRPr lang="en-US" sz="1100" dirty="0"/>
        </a:p>
      </dgm:t>
    </dgm:pt>
    <dgm:pt modelId="{EED751BB-3D92-E14B-957E-689EC9E6177A}" type="parTrans" cxnId="{6E16D7B3-C246-0940-A770-9BEFD3634C53}">
      <dgm:prSet/>
      <dgm:spPr/>
      <dgm:t>
        <a:bodyPr/>
        <a:lstStyle/>
        <a:p>
          <a:endParaRPr lang="en-US"/>
        </a:p>
      </dgm:t>
    </dgm:pt>
    <dgm:pt modelId="{A8ABB2AE-4463-AA48-BF7B-CB4760D66951}" type="sibTrans" cxnId="{6E16D7B3-C246-0940-A770-9BEFD3634C53}">
      <dgm:prSet/>
      <dgm:spPr/>
      <dgm:t>
        <a:bodyPr/>
        <a:lstStyle/>
        <a:p>
          <a:endParaRPr lang="en-US"/>
        </a:p>
      </dgm:t>
    </dgm:pt>
    <dgm:pt modelId="{318BE088-970D-AE47-886C-082E6EFDDEF9}">
      <dgm:prSet custT="1"/>
      <dgm:spPr/>
      <dgm:t>
        <a:bodyPr/>
        <a:lstStyle/>
        <a:p>
          <a:r>
            <a:rPr lang="en-US" sz="2800" b="0" i="0" dirty="0"/>
            <a:t>Graphical</a:t>
          </a:r>
          <a:r>
            <a:rPr lang="en-US" sz="4100" b="0" i="0" dirty="0"/>
            <a:t> </a:t>
          </a:r>
          <a:endParaRPr lang="en-US" sz="4100" dirty="0"/>
        </a:p>
      </dgm:t>
    </dgm:pt>
    <dgm:pt modelId="{9EF6C9C0-7158-3C44-95C6-9ACFEED5BE58}" type="parTrans" cxnId="{AF8618C1-066D-A94C-8AEC-F6ECBFFAFB5F}">
      <dgm:prSet/>
      <dgm:spPr/>
      <dgm:t>
        <a:bodyPr/>
        <a:lstStyle/>
        <a:p>
          <a:endParaRPr lang="en-US"/>
        </a:p>
      </dgm:t>
    </dgm:pt>
    <dgm:pt modelId="{D945EFC1-CF74-8641-A695-85BFE9BA2F44}" type="sibTrans" cxnId="{AF8618C1-066D-A94C-8AEC-F6ECBFFAFB5F}">
      <dgm:prSet/>
      <dgm:spPr/>
      <dgm:t>
        <a:bodyPr/>
        <a:lstStyle/>
        <a:p>
          <a:endParaRPr lang="en-US"/>
        </a:p>
      </dgm:t>
    </dgm:pt>
    <dgm:pt modelId="{67D0648D-97C5-454D-B530-B49E82778082}">
      <dgm:prSet custT="1"/>
      <dgm:spPr/>
      <dgm:t>
        <a:bodyPr/>
        <a:lstStyle/>
        <a:p>
          <a:r>
            <a:rPr lang="en-US" sz="1100" b="0" i="0" dirty="0"/>
            <a:t>Allows for visualization of data in a clear and engaging way</a:t>
          </a:r>
          <a:endParaRPr lang="en-US" sz="1100" dirty="0"/>
        </a:p>
      </dgm:t>
    </dgm:pt>
    <dgm:pt modelId="{636377B4-8CEF-844E-BD41-3B9FC06E258C}" type="parTrans" cxnId="{00CDCEF8-9B3E-A942-A2DE-AEF5F79155FD}">
      <dgm:prSet/>
      <dgm:spPr/>
      <dgm:t>
        <a:bodyPr/>
        <a:lstStyle/>
        <a:p>
          <a:endParaRPr lang="en-US"/>
        </a:p>
      </dgm:t>
    </dgm:pt>
    <dgm:pt modelId="{8B214D7E-43AA-7E46-91CF-8C0B11FA0165}" type="sibTrans" cxnId="{00CDCEF8-9B3E-A942-A2DE-AEF5F79155FD}">
      <dgm:prSet/>
      <dgm:spPr/>
      <dgm:t>
        <a:bodyPr/>
        <a:lstStyle/>
        <a:p>
          <a:endParaRPr lang="en-US"/>
        </a:p>
      </dgm:t>
    </dgm:pt>
    <dgm:pt modelId="{EE8177FB-CF5E-F743-9864-D5A7DA601BAF}">
      <dgm:prSet custT="1"/>
      <dgm:spPr/>
      <dgm:t>
        <a:bodyPr/>
        <a:lstStyle/>
        <a:p>
          <a:r>
            <a:rPr lang="en-US" sz="1100" b="0" i="0" dirty="0"/>
            <a:t>Simplifies complex information that is easier for public understanding</a:t>
          </a:r>
          <a:endParaRPr lang="en-US" sz="1100" dirty="0"/>
        </a:p>
      </dgm:t>
    </dgm:pt>
    <dgm:pt modelId="{8403D125-82CD-5B4E-B52E-ACCC43FF7D50}" type="parTrans" cxnId="{E651C4E2-1FA2-3444-877F-267139CEAB0A}">
      <dgm:prSet/>
      <dgm:spPr/>
      <dgm:t>
        <a:bodyPr/>
        <a:lstStyle/>
        <a:p>
          <a:endParaRPr lang="en-US"/>
        </a:p>
      </dgm:t>
    </dgm:pt>
    <dgm:pt modelId="{100A4C47-857F-7B4A-8BB5-7A34D7819DE4}" type="sibTrans" cxnId="{E651C4E2-1FA2-3444-877F-267139CEAB0A}">
      <dgm:prSet/>
      <dgm:spPr/>
      <dgm:t>
        <a:bodyPr/>
        <a:lstStyle/>
        <a:p>
          <a:endParaRPr lang="en-US"/>
        </a:p>
      </dgm:t>
    </dgm:pt>
    <dgm:pt modelId="{729ACFFB-F60A-D948-A22E-F7C1B9E3EA26}">
      <dgm:prSet custT="1"/>
      <dgm:spPr/>
      <dgm:t>
        <a:bodyPr/>
        <a:lstStyle/>
        <a:p>
          <a:r>
            <a:rPr lang="en-US" sz="1100" b="0" i="0" dirty="0"/>
            <a:t>Highlights trends over time </a:t>
          </a:r>
          <a:endParaRPr lang="en-US" sz="1100" dirty="0"/>
        </a:p>
      </dgm:t>
    </dgm:pt>
    <dgm:pt modelId="{3D9736F8-A779-BF4F-B99F-C0C11C807ED7}" type="parTrans" cxnId="{DD3A96DA-53E7-5242-BD0C-1585AA8D6B47}">
      <dgm:prSet/>
      <dgm:spPr/>
      <dgm:t>
        <a:bodyPr/>
        <a:lstStyle/>
        <a:p>
          <a:endParaRPr lang="en-US"/>
        </a:p>
      </dgm:t>
    </dgm:pt>
    <dgm:pt modelId="{022885A2-6B20-1244-8CFF-1D4DD3B229FA}" type="sibTrans" cxnId="{DD3A96DA-53E7-5242-BD0C-1585AA8D6B47}">
      <dgm:prSet/>
      <dgm:spPr/>
      <dgm:t>
        <a:bodyPr/>
        <a:lstStyle/>
        <a:p>
          <a:endParaRPr lang="en-US"/>
        </a:p>
      </dgm:t>
    </dgm:pt>
    <dgm:pt modelId="{8F7C98DC-02F1-5B40-A3DF-1886589DBBB5}">
      <dgm:prSet custT="1"/>
      <dgm:spPr/>
      <dgm:t>
        <a:bodyPr/>
        <a:lstStyle/>
        <a:p>
          <a:r>
            <a:rPr lang="en-US" sz="1100" b="0" i="0" dirty="0"/>
            <a:t>Provides a quick and clear comparison between data</a:t>
          </a:r>
          <a:endParaRPr lang="en-US" sz="1100" dirty="0"/>
        </a:p>
      </dgm:t>
    </dgm:pt>
    <dgm:pt modelId="{69348E9E-0812-8442-A2A8-522E5379834A}" type="parTrans" cxnId="{2D83864E-374D-AC42-AA00-80C5315AE0C7}">
      <dgm:prSet/>
      <dgm:spPr/>
      <dgm:t>
        <a:bodyPr/>
        <a:lstStyle/>
        <a:p>
          <a:endParaRPr lang="en-US"/>
        </a:p>
      </dgm:t>
    </dgm:pt>
    <dgm:pt modelId="{5D556819-ECD1-ED4B-9B51-E6A8F4C8509F}" type="sibTrans" cxnId="{2D83864E-374D-AC42-AA00-80C5315AE0C7}">
      <dgm:prSet/>
      <dgm:spPr/>
      <dgm:t>
        <a:bodyPr/>
        <a:lstStyle/>
        <a:p>
          <a:endParaRPr lang="en-US"/>
        </a:p>
      </dgm:t>
    </dgm:pt>
    <dgm:pt modelId="{4E15DF30-2AD6-BD41-83AD-4696DE15DE12}">
      <dgm:prSet custT="1"/>
      <dgm:spPr/>
      <dgm:t>
        <a:bodyPr/>
        <a:lstStyle/>
        <a:p>
          <a:r>
            <a:rPr lang="en-US" sz="1100" dirty="0"/>
            <a:t>Example: Describing demographics such as, “most participants were health professionals”</a:t>
          </a:r>
        </a:p>
      </dgm:t>
    </dgm:pt>
    <dgm:pt modelId="{22B2889F-D292-014B-824D-04C8F130C2F8}" type="parTrans" cxnId="{C6D213CD-3F01-DF47-8F24-B71027E5DDF9}">
      <dgm:prSet/>
      <dgm:spPr/>
      <dgm:t>
        <a:bodyPr/>
        <a:lstStyle/>
        <a:p>
          <a:endParaRPr lang="en-US"/>
        </a:p>
      </dgm:t>
    </dgm:pt>
    <dgm:pt modelId="{0E32161B-24DF-DD44-B3DF-431125E8AF9E}" type="sibTrans" cxnId="{C6D213CD-3F01-DF47-8F24-B71027E5DDF9}">
      <dgm:prSet/>
      <dgm:spPr/>
      <dgm:t>
        <a:bodyPr/>
        <a:lstStyle/>
        <a:p>
          <a:endParaRPr lang="en-US"/>
        </a:p>
      </dgm:t>
    </dgm:pt>
    <dgm:pt modelId="{31A4A590-04C8-8444-98FF-EFE81D7EF3F2}">
      <dgm:prSet custT="1"/>
      <dgm:spPr/>
      <dgm:t>
        <a:bodyPr/>
        <a:lstStyle/>
        <a:p>
          <a:r>
            <a:rPr lang="en-US" sz="1100" dirty="0"/>
            <a:t>Example: Utilizing a frequency distribution table</a:t>
          </a:r>
        </a:p>
      </dgm:t>
    </dgm:pt>
    <dgm:pt modelId="{E82ABD33-AC51-8846-9B7E-CDF6C8E6F6C7}" type="parTrans" cxnId="{AFC69A27-9F63-DC4A-AFA7-E3DA7F65DFDA}">
      <dgm:prSet/>
      <dgm:spPr/>
      <dgm:t>
        <a:bodyPr/>
        <a:lstStyle/>
        <a:p>
          <a:endParaRPr lang="en-US"/>
        </a:p>
      </dgm:t>
    </dgm:pt>
    <dgm:pt modelId="{3257C57B-F32B-4D4B-92F2-47548DB8148E}" type="sibTrans" cxnId="{AFC69A27-9F63-DC4A-AFA7-E3DA7F65DFDA}">
      <dgm:prSet/>
      <dgm:spPr/>
      <dgm:t>
        <a:bodyPr/>
        <a:lstStyle/>
        <a:p>
          <a:endParaRPr lang="en-US"/>
        </a:p>
      </dgm:t>
    </dgm:pt>
    <dgm:pt modelId="{B58354A1-E3BF-8645-A1CA-7051121E3E7D}">
      <dgm:prSet custT="1"/>
      <dgm:spPr/>
      <dgm:t>
        <a:bodyPr/>
        <a:lstStyle/>
        <a:p>
          <a:r>
            <a:rPr lang="en-US" sz="1100" dirty="0"/>
            <a:t>Example: Utilizing a histogram</a:t>
          </a:r>
        </a:p>
      </dgm:t>
    </dgm:pt>
    <dgm:pt modelId="{BD09EB7C-E2F9-CB42-9D54-D23554EBAFF6}" type="parTrans" cxnId="{D9EF96F3-905E-9042-9AF2-D9575689EA91}">
      <dgm:prSet/>
      <dgm:spPr/>
      <dgm:t>
        <a:bodyPr/>
        <a:lstStyle/>
        <a:p>
          <a:endParaRPr lang="en-US"/>
        </a:p>
      </dgm:t>
    </dgm:pt>
    <dgm:pt modelId="{EFF7F1F2-B8C8-2B47-AE79-DBB8F698D4B3}" type="sibTrans" cxnId="{D9EF96F3-905E-9042-9AF2-D9575689EA91}">
      <dgm:prSet/>
      <dgm:spPr/>
      <dgm:t>
        <a:bodyPr/>
        <a:lstStyle/>
        <a:p>
          <a:endParaRPr lang="en-US"/>
        </a:p>
      </dgm:t>
    </dgm:pt>
    <dgm:pt modelId="{863A8D1D-B5FD-5447-BC4A-92E9C5EC0171}" type="pres">
      <dgm:prSet presAssocID="{A0FD76F4-701D-E248-B370-9F39358FB079}" presName="Name0" presStyleCnt="0">
        <dgm:presLayoutVars>
          <dgm:dir/>
          <dgm:animLvl val="lvl"/>
          <dgm:resizeHandles val="exact"/>
        </dgm:presLayoutVars>
      </dgm:prSet>
      <dgm:spPr/>
    </dgm:pt>
    <dgm:pt modelId="{FA3A78F6-D560-5043-9508-53D6BAA19F62}" type="pres">
      <dgm:prSet presAssocID="{B31AACEA-4349-4D40-8AFE-53B8931C0FD1}" presName="linNode" presStyleCnt="0"/>
      <dgm:spPr/>
    </dgm:pt>
    <dgm:pt modelId="{18FC1969-0D6E-134C-A546-4BEDF93361FD}" type="pres">
      <dgm:prSet presAssocID="{B31AACEA-4349-4D40-8AFE-53B8931C0FD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EC1062-023B-884B-AF80-1D5F8170B1D8}" type="pres">
      <dgm:prSet presAssocID="{B31AACEA-4349-4D40-8AFE-53B8931C0FD1}" presName="descendantText" presStyleLbl="alignAccFollowNode1" presStyleIdx="0" presStyleCnt="3" custScaleY="112122">
        <dgm:presLayoutVars>
          <dgm:bulletEnabled val="1"/>
        </dgm:presLayoutVars>
      </dgm:prSet>
      <dgm:spPr/>
    </dgm:pt>
    <dgm:pt modelId="{9829ECB8-AD7C-6E46-874A-4ACF11E2D732}" type="pres">
      <dgm:prSet presAssocID="{D5FCF9A6-CD31-C046-92EB-FF55243851DA}" presName="sp" presStyleCnt="0"/>
      <dgm:spPr/>
    </dgm:pt>
    <dgm:pt modelId="{C99C4B61-63B4-094D-A87E-4620AAEE4083}" type="pres">
      <dgm:prSet presAssocID="{E15013DB-1C95-6245-868C-055328AF285F}" presName="linNode" presStyleCnt="0"/>
      <dgm:spPr/>
    </dgm:pt>
    <dgm:pt modelId="{796C4DA0-1124-1E43-A1BD-3762AAF12690}" type="pres">
      <dgm:prSet presAssocID="{E15013DB-1C95-6245-868C-055328AF285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E822BA1-0A65-3548-97A2-95E947F8433C}" type="pres">
      <dgm:prSet presAssocID="{E15013DB-1C95-6245-868C-055328AF285F}" presName="descendantText" presStyleLbl="alignAccFollowNode1" presStyleIdx="1" presStyleCnt="3">
        <dgm:presLayoutVars>
          <dgm:bulletEnabled val="1"/>
        </dgm:presLayoutVars>
      </dgm:prSet>
      <dgm:spPr/>
    </dgm:pt>
    <dgm:pt modelId="{F9486AA0-AA06-1E4A-A660-27AB3A92446B}" type="pres">
      <dgm:prSet presAssocID="{11199C4C-5961-3B44-B86D-48429DFF58B4}" presName="sp" presStyleCnt="0"/>
      <dgm:spPr/>
    </dgm:pt>
    <dgm:pt modelId="{EA3922CF-BFC4-E244-8FDE-76B5C8561490}" type="pres">
      <dgm:prSet presAssocID="{318BE088-970D-AE47-886C-082E6EFDDEF9}" presName="linNode" presStyleCnt="0"/>
      <dgm:spPr/>
    </dgm:pt>
    <dgm:pt modelId="{0846E3CC-A1C8-C84B-A104-DF5F218B1D16}" type="pres">
      <dgm:prSet presAssocID="{318BE088-970D-AE47-886C-082E6EFDDEF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8B3EE2F-9EB0-DA4C-A439-EC458EC26792}" type="pres">
      <dgm:prSet presAssocID="{318BE088-970D-AE47-886C-082E6EFDDEF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41C9C04-015B-2949-AE66-09C525C91750}" type="presOf" srcId="{1174C8F8-60FD-0840-92BF-E3EE2B81CE0B}" destId="{44EC1062-023B-884B-AF80-1D5F8170B1D8}" srcOrd="0" destOrd="2" presId="urn:microsoft.com/office/officeart/2005/8/layout/vList5"/>
    <dgm:cxn modelId="{709A000E-CD46-0142-9388-BF03D9BBFFCA}" type="presOf" srcId="{4E15DF30-2AD6-BD41-83AD-4696DE15DE12}" destId="{44EC1062-023B-884B-AF80-1D5F8170B1D8}" srcOrd="0" destOrd="3" presId="urn:microsoft.com/office/officeart/2005/8/layout/vList5"/>
    <dgm:cxn modelId="{B79EB00E-C18D-C44F-BB21-0D03662E35B7}" type="presOf" srcId="{31A4A590-04C8-8444-98FF-EFE81D7EF3F2}" destId="{2E822BA1-0A65-3548-97A2-95E947F8433C}" srcOrd="0" destOrd="2" presId="urn:microsoft.com/office/officeart/2005/8/layout/vList5"/>
    <dgm:cxn modelId="{A84E4014-5FF8-1A43-87B2-D6FBF17633DF}" type="presOf" srcId="{729ACFFB-F60A-D948-A22E-F7C1B9E3EA26}" destId="{E8B3EE2F-9EB0-DA4C-A439-EC458EC26792}" srcOrd="0" destOrd="2" presId="urn:microsoft.com/office/officeart/2005/8/layout/vList5"/>
    <dgm:cxn modelId="{ED2DAF17-EBA7-8B4F-811F-93099C36CD6F}" type="presOf" srcId="{E15013DB-1C95-6245-868C-055328AF285F}" destId="{796C4DA0-1124-1E43-A1BD-3762AAF12690}" srcOrd="0" destOrd="0" presId="urn:microsoft.com/office/officeart/2005/8/layout/vList5"/>
    <dgm:cxn modelId="{912B071C-E6EB-A642-AEE9-E3AD2F2B979C}" type="presOf" srcId="{4BCD573F-D54C-A542-89EA-3CCC68390F46}" destId="{44EC1062-023B-884B-AF80-1D5F8170B1D8}" srcOrd="0" destOrd="1" presId="urn:microsoft.com/office/officeart/2005/8/layout/vList5"/>
    <dgm:cxn modelId="{06D3221C-0A1D-E144-AC60-C51FEC085BC3}" type="presOf" srcId="{318BE088-970D-AE47-886C-082E6EFDDEF9}" destId="{0846E3CC-A1C8-C84B-A104-DF5F218B1D16}" srcOrd="0" destOrd="0" presId="urn:microsoft.com/office/officeart/2005/8/layout/vList5"/>
    <dgm:cxn modelId="{09729822-C202-1148-8DE1-A094401272E1}" type="presOf" srcId="{A0FD76F4-701D-E248-B370-9F39358FB079}" destId="{863A8D1D-B5FD-5447-BC4A-92E9C5EC0171}" srcOrd="0" destOrd="0" presId="urn:microsoft.com/office/officeart/2005/8/layout/vList5"/>
    <dgm:cxn modelId="{EB3C7823-612E-9047-B550-EEBAE3331CD5}" type="presOf" srcId="{B31AACEA-4349-4D40-8AFE-53B8931C0FD1}" destId="{18FC1969-0D6E-134C-A546-4BEDF93361FD}" srcOrd="0" destOrd="0" presId="urn:microsoft.com/office/officeart/2005/8/layout/vList5"/>
    <dgm:cxn modelId="{0EF8FE24-ECC6-C345-8310-47C77E3938DE}" srcId="{B31AACEA-4349-4D40-8AFE-53B8931C0FD1}" destId="{A626EA65-1D3C-324D-9AEC-D7307F397CA6}" srcOrd="0" destOrd="0" parTransId="{B03430E3-110A-D741-8185-4EA97BF85325}" sibTransId="{F49AF0DB-CCAC-FE4F-BBEE-6A4F80F81963}"/>
    <dgm:cxn modelId="{AFC69A27-9F63-DC4A-AFA7-E3DA7F65DFDA}" srcId="{E15013DB-1C95-6245-868C-055328AF285F}" destId="{31A4A590-04C8-8444-98FF-EFE81D7EF3F2}" srcOrd="2" destOrd="0" parTransId="{E82ABD33-AC51-8846-9B7E-CDF6C8E6F6C7}" sibTransId="{3257C57B-F32B-4D4B-92F2-47548DB8148E}"/>
    <dgm:cxn modelId="{7897153F-16F4-4745-A838-525FB6CB1A8E}" srcId="{B31AACEA-4349-4D40-8AFE-53B8931C0FD1}" destId="{1174C8F8-60FD-0840-92BF-E3EE2B81CE0B}" srcOrd="2" destOrd="0" parTransId="{ABCA0B60-9DD6-AB48-A08E-C7C80D6E0BFC}" sibTransId="{D75996CB-EC88-1741-B5A7-D09DF8746E1C}"/>
    <dgm:cxn modelId="{4D5F9740-FA8E-8C44-887B-F6990C49CB45}" srcId="{B31AACEA-4349-4D40-8AFE-53B8931C0FD1}" destId="{4BCD573F-D54C-A542-89EA-3CCC68390F46}" srcOrd="1" destOrd="0" parTransId="{AAF57144-CD49-4D42-8EAA-11533102586C}" sibTransId="{09FDFEDC-60F1-D849-ABE3-1930F1E6FB6F}"/>
    <dgm:cxn modelId="{2D83864E-374D-AC42-AA00-80C5315AE0C7}" srcId="{318BE088-970D-AE47-886C-082E6EFDDEF9}" destId="{8F7C98DC-02F1-5B40-A3DF-1886589DBBB5}" srcOrd="3" destOrd="0" parTransId="{69348E9E-0812-8442-A2A8-522E5379834A}" sibTransId="{5D556819-ECD1-ED4B-9B51-E6A8F4C8509F}"/>
    <dgm:cxn modelId="{1230327C-F654-5046-AC88-C80C8AABF1E0}" type="presOf" srcId="{08B2BB91-F6DA-1945-8927-6741BBB6A389}" destId="{2E822BA1-0A65-3548-97A2-95E947F8433C}" srcOrd="0" destOrd="1" presId="urn:microsoft.com/office/officeart/2005/8/layout/vList5"/>
    <dgm:cxn modelId="{9D82417D-91E5-544F-B2B8-B1B82AD92795}" srcId="{A0FD76F4-701D-E248-B370-9F39358FB079}" destId="{E15013DB-1C95-6245-868C-055328AF285F}" srcOrd="1" destOrd="0" parTransId="{0E3DDB95-7BFE-4141-8DD2-509BB39C8A1B}" sibTransId="{11199C4C-5961-3B44-B86D-48429DFF58B4}"/>
    <dgm:cxn modelId="{5FAD3891-062D-0941-8230-795EE51B136D}" type="presOf" srcId="{67D0648D-97C5-454D-B530-B49E82778082}" destId="{E8B3EE2F-9EB0-DA4C-A439-EC458EC26792}" srcOrd="0" destOrd="0" presId="urn:microsoft.com/office/officeart/2005/8/layout/vList5"/>
    <dgm:cxn modelId="{681B20A4-EE5A-1B4B-8423-5A801D2459B9}" srcId="{A0FD76F4-701D-E248-B370-9F39358FB079}" destId="{B31AACEA-4349-4D40-8AFE-53B8931C0FD1}" srcOrd="0" destOrd="0" parTransId="{C5C16995-4561-384C-8A73-67A28CDCFEC7}" sibTransId="{D5FCF9A6-CD31-C046-92EB-FF55243851DA}"/>
    <dgm:cxn modelId="{0BE5ECB1-6FB6-F64F-A0F6-55619D5F08FB}" type="presOf" srcId="{921E270B-E01C-154E-BD58-C6E72A4459DC}" destId="{2E822BA1-0A65-3548-97A2-95E947F8433C}" srcOrd="0" destOrd="0" presId="urn:microsoft.com/office/officeart/2005/8/layout/vList5"/>
    <dgm:cxn modelId="{6E16D7B3-C246-0940-A770-9BEFD3634C53}" srcId="{E15013DB-1C95-6245-868C-055328AF285F}" destId="{08B2BB91-F6DA-1945-8927-6741BBB6A389}" srcOrd="1" destOrd="0" parTransId="{EED751BB-3D92-E14B-957E-689EC9E6177A}" sibTransId="{A8ABB2AE-4463-AA48-BF7B-CB4760D66951}"/>
    <dgm:cxn modelId="{AF8618C1-066D-A94C-8AEC-F6ECBFFAFB5F}" srcId="{A0FD76F4-701D-E248-B370-9F39358FB079}" destId="{318BE088-970D-AE47-886C-082E6EFDDEF9}" srcOrd="2" destOrd="0" parTransId="{9EF6C9C0-7158-3C44-95C6-9ACFEED5BE58}" sibTransId="{D945EFC1-CF74-8641-A695-85BFE9BA2F44}"/>
    <dgm:cxn modelId="{6AC6E3C6-36A6-A744-8055-1A9CBEA3A2D2}" srcId="{E15013DB-1C95-6245-868C-055328AF285F}" destId="{921E270B-E01C-154E-BD58-C6E72A4459DC}" srcOrd="0" destOrd="0" parTransId="{4147C200-074F-044B-8CCB-7DBFD45DD418}" sibTransId="{EB9ABDDF-2965-234A-BE6E-71F4E9AFDD0E}"/>
    <dgm:cxn modelId="{C6D213CD-3F01-DF47-8F24-B71027E5DDF9}" srcId="{B31AACEA-4349-4D40-8AFE-53B8931C0FD1}" destId="{4E15DF30-2AD6-BD41-83AD-4696DE15DE12}" srcOrd="3" destOrd="0" parTransId="{22B2889F-D292-014B-824D-04C8F130C2F8}" sibTransId="{0E32161B-24DF-DD44-B3DF-431125E8AF9E}"/>
    <dgm:cxn modelId="{95EC5ECE-1A12-A44E-9A53-7A490AF8D71E}" type="presOf" srcId="{8F7C98DC-02F1-5B40-A3DF-1886589DBBB5}" destId="{E8B3EE2F-9EB0-DA4C-A439-EC458EC26792}" srcOrd="0" destOrd="3" presId="urn:microsoft.com/office/officeart/2005/8/layout/vList5"/>
    <dgm:cxn modelId="{DD3A96DA-53E7-5242-BD0C-1585AA8D6B47}" srcId="{318BE088-970D-AE47-886C-082E6EFDDEF9}" destId="{729ACFFB-F60A-D948-A22E-F7C1B9E3EA26}" srcOrd="2" destOrd="0" parTransId="{3D9736F8-A779-BF4F-B99F-C0C11C807ED7}" sibTransId="{022885A2-6B20-1244-8CFF-1D4DD3B229FA}"/>
    <dgm:cxn modelId="{71F6F5DE-14DD-CE4E-819F-EB0500BC000F}" type="presOf" srcId="{EE8177FB-CF5E-F743-9864-D5A7DA601BAF}" destId="{E8B3EE2F-9EB0-DA4C-A439-EC458EC26792}" srcOrd="0" destOrd="1" presId="urn:microsoft.com/office/officeart/2005/8/layout/vList5"/>
    <dgm:cxn modelId="{E651C4E2-1FA2-3444-877F-267139CEAB0A}" srcId="{318BE088-970D-AE47-886C-082E6EFDDEF9}" destId="{EE8177FB-CF5E-F743-9864-D5A7DA601BAF}" srcOrd="1" destOrd="0" parTransId="{8403D125-82CD-5B4E-B52E-ACCC43FF7D50}" sibTransId="{100A4C47-857F-7B4A-8BB5-7A34D7819DE4}"/>
    <dgm:cxn modelId="{AE78A8E4-6866-514A-9D5A-690469DD2CAC}" type="presOf" srcId="{B58354A1-E3BF-8645-A1CA-7051121E3E7D}" destId="{E8B3EE2F-9EB0-DA4C-A439-EC458EC26792}" srcOrd="0" destOrd="4" presId="urn:microsoft.com/office/officeart/2005/8/layout/vList5"/>
    <dgm:cxn modelId="{D9EF96F3-905E-9042-9AF2-D9575689EA91}" srcId="{318BE088-970D-AE47-886C-082E6EFDDEF9}" destId="{B58354A1-E3BF-8645-A1CA-7051121E3E7D}" srcOrd="4" destOrd="0" parTransId="{BD09EB7C-E2F9-CB42-9D54-D23554EBAFF6}" sibTransId="{EFF7F1F2-B8C8-2B47-AE79-DBB8F698D4B3}"/>
    <dgm:cxn modelId="{00CDCEF8-9B3E-A942-A2DE-AEF5F79155FD}" srcId="{318BE088-970D-AE47-886C-082E6EFDDEF9}" destId="{67D0648D-97C5-454D-B530-B49E82778082}" srcOrd="0" destOrd="0" parTransId="{636377B4-8CEF-844E-BD41-3B9FC06E258C}" sibTransId="{8B214D7E-43AA-7E46-91CF-8C0B11FA0165}"/>
    <dgm:cxn modelId="{20C6CAFD-0812-DC4F-BD00-4DE038846E7E}" type="presOf" srcId="{A626EA65-1D3C-324D-9AEC-D7307F397CA6}" destId="{44EC1062-023B-884B-AF80-1D5F8170B1D8}" srcOrd="0" destOrd="0" presId="urn:microsoft.com/office/officeart/2005/8/layout/vList5"/>
    <dgm:cxn modelId="{6CBCB739-B7CB-3E44-BACA-8D698E276AF4}" type="presParOf" srcId="{863A8D1D-B5FD-5447-BC4A-92E9C5EC0171}" destId="{FA3A78F6-D560-5043-9508-53D6BAA19F62}" srcOrd="0" destOrd="0" presId="urn:microsoft.com/office/officeart/2005/8/layout/vList5"/>
    <dgm:cxn modelId="{4507702D-6E31-9B4A-8204-0C5000772651}" type="presParOf" srcId="{FA3A78F6-D560-5043-9508-53D6BAA19F62}" destId="{18FC1969-0D6E-134C-A546-4BEDF93361FD}" srcOrd="0" destOrd="0" presId="urn:microsoft.com/office/officeart/2005/8/layout/vList5"/>
    <dgm:cxn modelId="{D26205DF-3D67-0841-84F9-6CFA0F1EFA8D}" type="presParOf" srcId="{FA3A78F6-D560-5043-9508-53D6BAA19F62}" destId="{44EC1062-023B-884B-AF80-1D5F8170B1D8}" srcOrd="1" destOrd="0" presId="urn:microsoft.com/office/officeart/2005/8/layout/vList5"/>
    <dgm:cxn modelId="{0B41A784-E0A0-A44F-A8DA-50B533EA58C5}" type="presParOf" srcId="{863A8D1D-B5FD-5447-BC4A-92E9C5EC0171}" destId="{9829ECB8-AD7C-6E46-874A-4ACF11E2D732}" srcOrd="1" destOrd="0" presId="urn:microsoft.com/office/officeart/2005/8/layout/vList5"/>
    <dgm:cxn modelId="{B079E46A-3152-DE45-8C77-CE047DF167D7}" type="presParOf" srcId="{863A8D1D-B5FD-5447-BC4A-92E9C5EC0171}" destId="{C99C4B61-63B4-094D-A87E-4620AAEE4083}" srcOrd="2" destOrd="0" presId="urn:microsoft.com/office/officeart/2005/8/layout/vList5"/>
    <dgm:cxn modelId="{61D7F8AF-3FA5-C040-BD5D-DA4CD01E05EF}" type="presParOf" srcId="{C99C4B61-63B4-094D-A87E-4620AAEE4083}" destId="{796C4DA0-1124-1E43-A1BD-3762AAF12690}" srcOrd="0" destOrd="0" presId="urn:microsoft.com/office/officeart/2005/8/layout/vList5"/>
    <dgm:cxn modelId="{8E891F50-980D-1B42-8C31-87C22CB779F7}" type="presParOf" srcId="{C99C4B61-63B4-094D-A87E-4620AAEE4083}" destId="{2E822BA1-0A65-3548-97A2-95E947F8433C}" srcOrd="1" destOrd="0" presId="urn:microsoft.com/office/officeart/2005/8/layout/vList5"/>
    <dgm:cxn modelId="{59BCC039-A036-4445-A141-400A11DE8177}" type="presParOf" srcId="{863A8D1D-B5FD-5447-BC4A-92E9C5EC0171}" destId="{F9486AA0-AA06-1E4A-A660-27AB3A92446B}" srcOrd="3" destOrd="0" presId="urn:microsoft.com/office/officeart/2005/8/layout/vList5"/>
    <dgm:cxn modelId="{6E2C31FE-E223-1C4D-B752-F15A59DA3AE7}" type="presParOf" srcId="{863A8D1D-B5FD-5447-BC4A-92E9C5EC0171}" destId="{EA3922CF-BFC4-E244-8FDE-76B5C8561490}" srcOrd="4" destOrd="0" presId="urn:microsoft.com/office/officeart/2005/8/layout/vList5"/>
    <dgm:cxn modelId="{D8ED761C-7456-3E47-AA9A-B2F90312A758}" type="presParOf" srcId="{EA3922CF-BFC4-E244-8FDE-76B5C8561490}" destId="{0846E3CC-A1C8-C84B-A104-DF5F218B1D16}" srcOrd="0" destOrd="0" presId="urn:microsoft.com/office/officeart/2005/8/layout/vList5"/>
    <dgm:cxn modelId="{DDFA3912-750D-5346-8DC9-EFF8ED741E18}" type="presParOf" srcId="{EA3922CF-BFC4-E244-8FDE-76B5C8561490}" destId="{E8B3EE2F-9EB0-DA4C-A439-EC458EC267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155E4D-3A2B-3E49-8E2C-B9FFEB516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5BF3F-BA25-DD45-B930-C0C7A1042F62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D3C9E221-F0DF-B54F-B81B-D78C97B48645}" type="parTrans" cxnId="{BF769A7A-A63B-6F45-BA90-D96D60472131}">
      <dgm:prSet/>
      <dgm:spPr/>
      <dgm:t>
        <a:bodyPr/>
        <a:lstStyle/>
        <a:p>
          <a:endParaRPr lang="en-US"/>
        </a:p>
      </dgm:t>
    </dgm:pt>
    <dgm:pt modelId="{C9BD4FBB-5ED3-E248-AB2F-01FA91A97056}" type="sibTrans" cxnId="{BF769A7A-A63B-6F45-BA90-D96D60472131}">
      <dgm:prSet/>
      <dgm:spPr/>
      <dgm:t>
        <a:bodyPr/>
        <a:lstStyle/>
        <a:p>
          <a:endParaRPr lang="en-US"/>
        </a:p>
      </dgm:t>
    </dgm:pt>
    <dgm:pt modelId="{29A334F4-EABD-6B42-A416-72BAC8848521}">
      <dgm:prSet/>
      <dgm:spPr/>
      <dgm:t>
        <a:bodyPr/>
        <a:lstStyle/>
        <a:p>
          <a:r>
            <a:rPr lang="en-US" b="0" i="0" dirty="0"/>
            <a:t>Organizes data into categories and shows frequency of occurrence </a:t>
          </a:r>
          <a:endParaRPr lang="en-US" dirty="0"/>
        </a:p>
      </dgm:t>
    </dgm:pt>
    <dgm:pt modelId="{06F9F1B4-303A-D241-BB70-28044D1E98ED}" type="parTrans" cxnId="{6AC1BCEB-897A-424F-8232-CF77C8DB2998}">
      <dgm:prSet/>
      <dgm:spPr/>
      <dgm:t>
        <a:bodyPr/>
        <a:lstStyle/>
        <a:p>
          <a:endParaRPr lang="en-US"/>
        </a:p>
      </dgm:t>
    </dgm:pt>
    <dgm:pt modelId="{C9584A59-B4FA-6E4F-9A05-F0915666F8DB}" type="sibTrans" cxnId="{6AC1BCEB-897A-424F-8232-CF77C8DB2998}">
      <dgm:prSet/>
      <dgm:spPr/>
      <dgm:t>
        <a:bodyPr/>
        <a:lstStyle/>
        <a:p>
          <a:endParaRPr lang="en-US"/>
        </a:p>
      </dgm:t>
    </dgm:pt>
    <dgm:pt modelId="{A5D4B660-5371-4042-945F-10537A8BAD6D}">
      <dgm:prSet/>
      <dgm:spPr/>
      <dgm:t>
        <a:bodyPr/>
        <a:lstStyle/>
        <a:p>
          <a:r>
            <a:rPr lang="en-US" b="0" i="0" dirty="0"/>
            <a:t>Allows for a summary of raw data for analysis</a:t>
          </a:r>
          <a:endParaRPr lang="en-US" dirty="0"/>
        </a:p>
      </dgm:t>
    </dgm:pt>
    <dgm:pt modelId="{23E2C29F-85E4-7E40-A5DA-726B868C8E12}" type="parTrans" cxnId="{81DD0ED6-54A6-5B4F-9523-B7072180B50A}">
      <dgm:prSet/>
      <dgm:spPr/>
      <dgm:t>
        <a:bodyPr/>
        <a:lstStyle/>
        <a:p>
          <a:endParaRPr lang="en-US"/>
        </a:p>
      </dgm:t>
    </dgm:pt>
    <dgm:pt modelId="{A672FFEC-9785-FF4A-8E54-2EE86BBAE7BF}" type="sibTrans" cxnId="{81DD0ED6-54A6-5B4F-9523-B7072180B50A}">
      <dgm:prSet/>
      <dgm:spPr/>
      <dgm:t>
        <a:bodyPr/>
        <a:lstStyle/>
        <a:p>
          <a:endParaRPr lang="en-US"/>
        </a:p>
      </dgm:t>
    </dgm:pt>
    <dgm:pt modelId="{6F576E0F-DA48-6943-9AA1-5305D9610E53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6EDB36EE-DEC3-F947-AAE7-C40E625A996A}" type="parTrans" cxnId="{25D4E565-BC7A-7C4F-9452-0480626BC279}">
      <dgm:prSet/>
      <dgm:spPr/>
      <dgm:t>
        <a:bodyPr/>
        <a:lstStyle/>
        <a:p>
          <a:endParaRPr lang="en-US"/>
        </a:p>
      </dgm:t>
    </dgm:pt>
    <dgm:pt modelId="{7ABE7A5C-A869-834C-B881-1CDDBEA20B86}" type="sibTrans" cxnId="{25D4E565-BC7A-7C4F-9452-0480626BC279}">
      <dgm:prSet/>
      <dgm:spPr/>
      <dgm:t>
        <a:bodyPr/>
        <a:lstStyle/>
        <a:p>
          <a:endParaRPr lang="en-US"/>
        </a:p>
      </dgm:t>
    </dgm:pt>
    <dgm:pt modelId="{F4C2C8F0-1CEC-FE42-9174-7AF5D92B6565}">
      <dgm:prSet/>
      <dgm:spPr/>
      <dgm:t>
        <a:bodyPr/>
        <a:lstStyle/>
        <a:p>
          <a:r>
            <a:rPr lang="en-US" b="0" i="0" dirty="0"/>
            <a:t>The table will have two or more columns</a:t>
          </a:r>
          <a:endParaRPr lang="en-US" dirty="0"/>
        </a:p>
      </dgm:t>
    </dgm:pt>
    <dgm:pt modelId="{271B0383-693C-F84E-A99A-DF36D92142BB}" type="parTrans" cxnId="{4D66E3AF-086B-1942-B5BB-9FFDCC5874FD}">
      <dgm:prSet/>
      <dgm:spPr/>
      <dgm:t>
        <a:bodyPr/>
        <a:lstStyle/>
        <a:p>
          <a:endParaRPr lang="en-US"/>
        </a:p>
      </dgm:t>
    </dgm:pt>
    <dgm:pt modelId="{A19D3CDE-1FC9-8641-9EA4-9C7B7C0EA214}" type="sibTrans" cxnId="{4D66E3AF-086B-1942-B5BB-9FFDCC5874FD}">
      <dgm:prSet/>
      <dgm:spPr/>
      <dgm:t>
        <a:bodyPr/>
        <a:lstStyle/>
        <a:p>
          <a:endParaRPr lang="en-US"/>
        </a:p>
      </dgm:t>
    </dgm:pt>
    <dgm:pt modelId="{F2A5E2B8-668D-1244-93C7-90CAE4826B74}">
      <dgm:prSet/>
      <dgm:spPr/>
      <dgm:t>
        <a:bodyPr/>
        <a:lstStyle/>
        <a:p>
          <a:r>
            <a:rPr lang="en-US" b="0" i="0" dirty="0"/>
            <a:t>Category/Class interval (example: blood pressure range)</a:t>
          </a:r>
          <a:endParaRPr lang="en-US" dirty="0"/>
        </a:p>
      </dgm:t>
    </dgm:pt>
    <dgm:pt modelId="{9D2CBFDD-6AA8-8140-8A4D-D03147098A8A}" type="parTrans" cxnId="{77EF2040-A21B-3A4B-91D4-816F5B876EC1}">
      <dgm:prSet/>
      <dgm:spPr/>
      <dgm:t>
        <a:bodyPr/>
        <a:lstStyle/>
        <a:p>
          <a:endParaRPr lang="en-US"/>
        </a:p>
      </dgm:t>
    </dgm:pt>
    <dgm:pt modelId="{5F0B5D8E-53B1-8548-A1C5-E67400E41633}" type="sibTrans" cxnId="{77EF2040-A21B-3A4B-91D4-816F5B876EC1}">
      <dgm:prSet/>
      <dgm:spPr/>
      <dgm:t>
        <a:bodyPr/>
        <a:lstStyle/>
        <a:p>
          <a:endParaRPr lang="en-US"/>
        </a:p>
      </dgm:t>
    </dgm:pt>
    <dgm:pt modelId="{10E27EF3-E6A8-9C4B-8111-A568258F88C9}">
      <dgm:prSet/>
      <dgm:spPr/>
      <dgm:t>
        <a:bodyPr/>
        <a:lstStyle/>
        <a:p>
          <a:r>
            <a:rPr lang="en-US" b="0" i="0" dirty="0"/>
            <a:t>Frequency (the count of observations for each category)</a:t>
          </a:r>
          <a:endParaRPr lang="en-US" dirty="0"/>
        </a:p>
      </dgm:t>
    </dgm:pt>
    <dgm:pt modelId="{762F6A84-8D1C-1C47-8869-F6FEBCDE5744}" type="parTrans" cxnId="{A8E0CD91-0BD5-BA4F-A083-E4BF27FBBC3F}">
      <dgm:prSet/>
      <dgm:spPr/>
      <dgm:t>
        <a:bodyPr/>
        <a:lstStyle/>
        <a:p>
          <a:endParaRPr lang="en-US"/>
        </a:p>
      </dgm:t>
    </dgm:pt>
    <dgm:pt modelId="{A49E778B-EB5B-4048-9CF8-37153EA50F1A}" type="sibTrans" cxnId="{A8E0CD91-0BD5-BA4F-A083-E4BF27FBBC3F}">
      <dgm:prSet/>
      <dgm:spPr/>
      <dgm:t>
        <a:bodyPr/>
        <a:lstStyle/>
        <a:p>
          <a:endParaRPr lang="en-US"/>
        </a:p>
      </dgm:t>
    </dgm:pt>
    <dgm:pt modelId="{AFC52A0C-E2E9-1048-BCC1-B19CCE190EB7}">
      <dgm:prSet/>
      <dgm:spPr/>
      <dgm:t>
        <a:bodyPr/>
        <a:lstStyle/>
        <a:p>
          <a:r>
            <a:rPr lang="en-US" b="0" i="0" dirty="0"/>
            <a:t>Data can be sorted by size value, or importance</a:t>
          </a:r>
          <a:endParaRPr lang="en-US" b="0" dirty="0"/>
        </a:p>
      </dgm:t>
    </dgm:pt>
    <dgm:pt modelId="{5F5DA312-933D-CE49-8E71-44AC50F7ADEB}" type="parTrans" cxnId="{31F966E6-783A-694F-B573-DF7B44172821}">
      <dgm:prSet/>
      <dgm:spPr/>
      <dgm:t>
        <a:bodyPr/>
        <a:lstStyle/>
        <a:p>
          <a:endParaRPr lang="en-US"/>
        </a:p>
      </dgm:t>
    </dgm:pt>
    <dgm:pt modelId="{F05ED04A-C1ED-D04A-A1C0-3C79C7899C77}" type="sibTrans" cxnId="{31F966E6-783A-694F-B573-DF7B44172821}">
      <dgm:prSet/>
      <dgm:spPr/>
      <dgm:t>
        <a:bodyPr/>
        <a:lstStyle/>
        <a:p>
          <a:endParaRPr lang="en-US"/>
        </a:p>
      </dgm:t>
    </dgm:pt>
    <dgm:pt modelId="{C5D87428-4E36-AC48-A4D5-03D97B10ADDF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08826CB5-4EF3-1247-A0B0-15AA413D7503}" type="parTrans" cxnId="{F8F47924-E67B-4A47-9522-B5C4186D48CA}">
      <dgm:prSet/>
      <dgm:spPr/>
      <dgm:t>
        <a:bodyPr/>
        <a:lstStyle/>
        <a:p>
          <a:endParaRPr lang="en-US"/>
        </a:p>
      </dgm:t>
    </dgm:pt>
    <dgm:pt modelId="{DDC60F0C-4594-3341-B841-2A74B80F0B50}" type="sibTrans" cxnId="{F8F47924-E67B-4A47-9522-B5C4186D48CA}">
      <dgm:prSet/>
      <dgm:spPr/>
      <dgm:t>
        <a:bodyPr/>
        <a:lstStyle/>
        <a:p>
          <a:endParaRPr lang="en-US"/>
        </a:p>
      </dgm:t>
    </dgm:pt>
    <dgm:pt modelId="{1881B240-8A96-E045-BCBD-B85252A84255}">
      <dgm:prSet/>
      <dgm:spPr/>
      <dgm:t>
        <a:bodyPr/>
        <a:lstStyle/>
        <a:p>
          <a:r>
            <a:rPr lang="en-US" b="0" i="0" dirty="0"/>
            <a:t>Provides an overview of data distribution to understand trends</a:t>
          </a:r>
          <a:endParaRPr lang="en-US" dirty="0"/>
        </a:p>
      </dgm:t>
    </dgm:pt>
    <dgm:pt modelId="{E6746B8F-D029-674A-836C-7D7FE971F485}" type="parTrans" cxnId="{1BEC684F-AA20-7F45-B45C-75840FEF3DD6}">
      <dgm:prSet/>
      <dgm:spPr/>
      <dgm:t>
        <a:bodyPr/>
        <a:lstStyle/>
        <a:p>
          <a:endParaRPr lang="en-US"/>
        </a:p>
      </dgm:t>
    </dgm:pt>
    <dgm:pt modelId="{F09B984C-B422-9544-B050-98FD9D30CFB2}" type="sibTrans" cxnId="{1BEC684F-AA20-7F45-B45C-75840FEF3DD6}">
      <dgm:prSet/>
      <dgm:spPr/>
      <dgm:t>
        <a:bodyPr/>
        <a:lstStyle/>
        <a:p>
          <a:endParaRPr lang="en-US"/>
        </a:p>
      </dgm:t>
    </dgm:pt>
    <dgm:pt modelId="{3C392102-EC6E-6F4E-9966-D5EFEC58D04D}">
      <dgm:prSet/>
      <dgm:spPr/>
      <dgm:t>
        <a:bodyPr/>
        <a:lstStyle/>
        <a:p>
          <a:r>
            <a:rPr lang="en-US" b="0" i="0" dirty="0"/>
            <a:t>Can be used for categorical and numerical data</a:t>
          </a:r>
          <a:endParaRPr lang="en-US" dirty="0"/>
        </a:p>
      </dgm:t>
    </dgm:pt>
    <dgm:pt modelId="{57AA8979-392C-8340-9851-B6FC62EF56B0}" type="parTrans" cxnId="{7D92687E-21C7-5840-BA25-1AF0F905F731}">
      <dgm:prSet/>
      <dgm:spPr/>
      <dgm:t>
        <a:bodyPr/>
        <a:lstStyle/>
        <a:p>
          <a:endParaRPr lang="en-US"/>
        </a:p>
      </dgm:t>
    </dgm:pt>
    <dgm:pt modelId="{4F0A9510-393B-1445-9DCA-B2F58D491E77}" type="sibTrans" cxnId="{7D92687E-21C7-5840-BA25-1AF0F905F731}">
      <dgm:prSet/>
      <dgm:spPr/>
      <dgm:t>
        <a:bodyPr/>
        <a:lstStyle/>
        <a:p>
          <a:endParaRPr lang="en-US"/>
        </a:p>
      </dgm:t>
    </dgm:pt>
    <dgm:pt modelId="{A3BCFE77-4302-7449-8783-6ED333B0FCA8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C8E9766C-2DEF-6F4C-A945-C8E327346F82}" type="parTrans" cxnId="{68599E9E-FCC0-9E4C-9223-763A1749FA00}">
      <dgm:prSet/>
      <dgm:spPr/>
      <dgm:t>
        <a:bodyPr/>
        <a:lstStyle/>
        <a:p>
          <a:endParaRPr lang="en-US"/>
        </a:p>
      </dgm:t>
    </dgm:pt>
    <dgm:pt modelId="{5A648BB7-F4EC-F64B-AE17-052690F22415}" type="sibTrans" cxnId="{68599E9E-FCC0-9E4C-9223-763A1749FA00}">
      <dgm:prSet/>
      <dgm:spPr/>
      <dgm:t>
        <a:bodyPr/>
        <a:lstStyle/>
        <a:p>
          <a:endParaRPr lang="en-US"/>
        </a:p>
      </dgm:t>
    </dgm:pt>
    <dgm:pt modelId="{571AC154-5C9E-B444-B7AD-513C20F3023B}">
      <dgm:prSet/>
      <dgm:spPr/>
      <dgm:t>
        <a:bodyPr/>
        <a:lstStyle/>
        <a:p>
          <a:r>
            <a:rPr lang="en-US" dirty="0"/>
            <a:t>There is a loss of detail as class intervals are required</a:t>
          </a:r>
        </a:p>
      </dgm:t>
    </dgm:pt>
    <dgm:pt modelId="{3AFECD48-0FDD-B449-AB48-60078CEF03E3}" type="parTrans" cxnId="{E8B6D89B-8938-0248-88B2-4F825003B6B1}">
      <dgm:prSet/>
      <dgm:spPr/>
      <dgm:t>
        <a:bodyPr/>
        <a:lstStyle/>
        <a:p>
          <a:endParaRPr lang="en-US"/>
        </a:p>
      </dgm:t>
    </dgm:pt>
    <dgm:pt modelId="{701FBD4A-3695-2148-B1F5-E644357A8BF9}" type="sibTrans" cxnId="{E8B6D89B-8938-0248-88B2-4F825003B6B1}">
      <dgm:prSet/>
      <dgm:spPr/>
      <dgm:t>
        <a:bodyPr/>
        <a:lstStyle/>
        <a:p>
          <a:endParaRPr lang="en-US"/>
        </a:p>
      </dgm:t>
    </dgm:pt>
    <dgm:pt modelId="{1B6FF5CB-F19A-B64C-8A76-10D2E49494BD}">
      <dgm:prSet/>
      <dgm:spPr/>
      <dgm:t>
        <a:bodyPr/>
        <a:lstStyle/>
        <a:p>
          <a:r>
            <a:rPr lang="en-US" dirty="0"/>
            <a:t>Potential for misinterpretation if intervals are not selected appropriately</a:t>
          </a:r>
        </a:p>
      </dgm:t>
    </dgm:pt>
    <dgm:pt modelId="{86511B95-8861-8E40-AC89-896BE452EDA4}" type="parTrans" cxnId="{3D2B40DF-6B25-0343-9543-98C097A3527B}">
      <dgm:prSet/>
      <dgm:spPr/>
      <dgm:t>
        <a:bodyPr/>
        <a:lstStyle/>
        <a:p>
          <a:endParaRPr lang="en-US"/>
        </a:p>
      </dgm:t>
    </dgm:pt>
    <dgm:pt modelId="{0EA1C429-9A25-114C-B0FD-A8F253A576F3}" type="sibTrans" cxnId="{3D2B40DF-6B25-0343-9543-98C097A3527B}">
      <dgm:prSet/>
      <dgm:spPr/>
      <dgm:t>
        <a:bodyPr/>
        <a:lstStyle/>
        <a:p>
          <a:endParaRPr lang="en-US"/>
        </a:p>
      </dgm:t>
    </dgm:pt>
    <dgm:pt modelId="{9DE96D88-74A7-3C4E-A284-BF472EB0E3BF}" type="pres">
      <dgm:prSet presAssocID="{C2155E4D-3A2B-3E49-8E2C-B9FFEB516688}" presName="linear" presStyleCnt="0">
        <dgm:presLayoutVars>
          <dgm:animLvl val="lvl"/>
          <dgm:resizeHandles val="exact"/>
        </dgm:presLayoutVars>
      </dgm:prSet>
      <dgm:spPr/>
    </dgm:pt>
    <dgm:pt modelId="{DACFD3F6-0E13-CF4F-99B7-4CEFD0962913}" type="pres">
      <dgm:prSet presAssocID="{23F5BF3F-BA25-DD45-B930-C0C7A1042F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BA01F-B635-294A-AAFE-11009C1A558B}" type="pres">
      <dgm:prSet presAssocID="{23F5BF3F-BA25-DD45-B930-C0C7A1042F62}" presName="childText" presStyleLbl="revTx" presStyleIdx="0" presStyleCnt="4">
        <dgm:presLayoutVars>
          <dgm:bulletEnabled val="1"/>
        </dgm:presLayoutVars>
      </dgm:prSet>
      <dgm:spPr/>
    </dgm:pt>
    <dgm:pt modelId="{BAF39AA4-D182-5242-BBBA-A95711E3EAF3}" type="pres">
      <dgm:prSet presAssocID="{6F576E0F-DA48-6943-9AA1-5305D9610E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4789A-532D-2649-97B1-E5366963D722}" type="pres">
      <dgm:prSet presAssocID="{6F576E0F-DA48-6943-9AA1-5305D9610E53}" presName="childText" presStyleLbl="revTx" presStyleIdx="1" presStyleCnt="4">
        <dgm:presLayoutVars>
          <dgm:bulletEnabled val="1"/>
        </dgm:presLayoutVars>
      </dgm:prSet>
      <dgm:spPr/>
    </dgm:pt>
    <dgm:pt modelId="{15D87E6D-79E4-B24B-A4BC-70BD73DB4F39}" type="pres">
      <dgm:prSet presAssocID="{C5D87428-4E36-AC48-A4D5-03D97B10A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F3569-1D7F-704E-A66B-0A860CFB316B}" type="pres">
      <dgm:prSet presAssocID="{C5D87428-4E36-AC48-A4D5-03D97B10ADDF}" presName="childText" presStyleLbl="revTx" presStyleIdx="2" presStyleCnt="4">
        <dgm:presLayoutVars>
          <dgm:bulletEnabled val="1"/>
        </dgm:presLayoutVars>
      </dgm:prSet>
      <dgm:spPr/>
    </dgm:pt>
    <dgm:pt modelId="{AE917736-41D4-F44D-922D-30F828704A50}" type="pres">
      <dgm:prSet presAssocID="{A3BCFE77-4302-7449-8783-6ED333B0FC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D4E310-6D65-154A-AF9B-E851481F25E1}" type="pres">
      <dgm:prSet presAssocID="{A3BCFE77-4302-7449-8783-6ED333B0FCA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807B4021-0414-574F-A067-7E46C35EB61D}" type="presOf" srcId="{A5D4B660-5371-4042-945F-10537A8BAD6D}" destId="{9BFBA01F-B635-294A-AAFE-11009C1A558B}" srcOrd="0" destOrd="1" presId="urn:microsoft.com/office/officeart/2005/8/layout/vList2"/>
    <dgm:cxn modelId="{AF677321-E533-404D-975F-BB75D3ABCB5A}" type="presOf" srcId="{10E27EF3-E6A8-9C4B-8111-A568258F88C9}" destId="{1064789A-532D-2649-97B1-E5366963D722}" srcOrd="0" destOrd="3" presId="urn:microsoft.com/office/officeart/2005/8/layout/vList2"/>
    <dgm:cxn modelId="{F8F47924-E67B-4A47-9522-B5C4186D48CA}" srcId="{C2155E4D-3A2B-3E49-8E2C-B9FFEB516688}" destId="{C5D87428-4E36-AC48-A4D5-03D97B10ADDF}" srcOrd="2" destOrd="0" parTransId="{08826CB5-4EF3-1247-A0B0-15AA413D7503}" sibTransId="{DDC60F0C-4594-3341-B841-2A74B80F0B50}"/>
    <dgm:cxn modelId="{0E3A8D26-4242-5D43-98A2-F9EEAD06EE84}" type="presOf" srcId="{1B6FF5CB-F19A-B64C-8A76-10D2E49494BD}" destId="{C6D4E310-6D65-154A-AF9B-E851481F25E1}" srcOrd="0" destOrd="1" presId="urn:microsoft.com/office/officeart/2005/8/layout/vList2"/>
    <dgm:cxn modelId="{44DE662D-B0DA-4A4F-9302-2C534FC4F89B}" type="presOf" srcId="{1881B240-8A96-E045-BCBD-B85252A84255}" destId="{DFCF3569-1D7F-704E-A66B-0A860CFB316B}" srcOrd="0" destOrd="0" presId="urn:microsoft.com/office/officeart/2005/8/layout/vList2"/>
    <dgm:cxn modelId="{77EF2040-A21B-3A4B-91D4-816F5B876EC1}" srcId="{F4C2C8F0-1CEC-FE42-9174-7AF5D92B6565}" destId="{F2A5E2B8-668D-1244-93C7-90CAE4826B74}" srcOrd="0" destOrd="0" parTransId="{9D2CBFDD-6AA8-8140-8A4D-D03147098A8A}" sibTransId="{5F0B5D8E-53B1-8548-A1C5-E67400E41633}"/>
    <dgm:cxn modelId="{25D4E565-BC7A-7C4F-9452-0480626BC279}" srcId="{C2155E4D-3A2B-3E49-8E2C-B9FFEB516688}" destId="{6F576E0F-DA48-6943-9AA1-5305D9610E53}" srcOrd="1" destOrd="0" parTransId="{6EDB36EE-DEC3-F947-AAE7-C40E625A996A}" sibTransId="{7ABE7A5C-A869-834C-B881-1CDDBEA20B86}"/>
    <dgm:cxn modelId="{82A9AE69-5EBF-DE4F-B97D-753D2BC13A43}" type="presOf" srcId="{3C392102-EC6E-6F4E-9966-D5EFEC58D04D}" destId="{DFCF3569-1D7F-704E-A66B-0A860CFB316B}" srcOrd="0" destOrd="1" presId="urn:microsoft.com/office/officeart/2005/8/layout/vList2"/>
    <dgm:cxn modelId="{EA45586E-3B52-6A43-8347-866D386A4534}" type="presOf" srcId="{571AC154-5C9E-B444-B7AD-513C20F3023B}" destId="{C6D4E310-6D65-154A-AF9B-E851481F25E1}" srcOrd="0" destOrd="0" presId="urn:microsoft.com/office/officeart/2005/8/layout/vList2"/>
    <dgm:cxn modelId="{1BEC684F-AA20-7F45-B45C-75840FEF3DD6}" srcId="{C5D87428-4E36-AC48-A4D5-03D97B10ADDF}" destId="{1881B240-8A96-E045-BCBD-B85252A84255}" srcOrd="0" destOrd="0" parTransId="{E6746B8F-D029-674A-836C-7D7FE971F485}" sibTransId="{F09B984C-B422-9544-B050-98FD9D30CFB2}"/>
    <dgm:cxn modelId="{D5277772-E973-C747-8C57-6A1E2F518256}" type="presOf" srcId="{AFC52A0C-E2E9-1048-BCC1-B19CCE190EB7}" destId="{1064789A-532D-2649-97B1-E5366963D722}" srcOrd="0" destOrd="0" presId="urn:microsoft.com/office/officeart/2005/8/layout/vList2"/>
    <dgm:cxn modelId="{BF769A7A-A63B-6F45-BA90-D96D60472131}" srcId="{C2155E4D-3A2B-3E49-8E2C-B9FFEB516688}" destId="{23F5BF3F-BA25-DD45-B930-C0C7A1042F62}" srcOrd="0" destOrd="0" parTransId="{D3C9E221-F0DF-B54F-B81B-D78C97B48645}" sibTransId="{C9BD4FBB-5ED3-E248-AB2F-01FA91A97056}"/>
    <dgm:cxn modelId="{ADDE907B-F082-F848-885A-30B288A29F0D}" type="presOf" srcId="{A3BCFE77-4302-7449-8783-6ED333B0FCA8}" destId="{AE917736-41D4-F44D-922D-30F828704A50}" srcOrd="0" destOrd="0" presId="urn:microsoft.com/office/officeart/2005/8/layout/vList2"/>
    <dgm:cxn modelId="{2BB0D67B-CF3B-5B47-ACC0-EE947A7A7218}" type="presOf" srcId="{F4C2C8F0-1CEC-FE42-9174-7AF5D92B6565}" destId="{1064789A-532D-2649-97B1-E5366963D722}" srcOrd="0" destOrd="1" presId="urn:microsoft.com/office/officeart/2005/8/layout/vList2"/>
    <dgm:cxn modelId="{7D92687E-21C7-5840-BA25-1AF0F905F731}" srcId="{C5D87428-4E36-AC48-A4D5-03D97B10ADDF}" destId="{3C392102-EC6E-6F4E-9966-D5EFEC58D04D}" srcOrd="1" destOrd="0" parTransId="{57AA8979-392C-8340-9851-B6FC62EF56B0}" sibTransId="{4F0A9510-393B-1445-9DCA-B2F58D491E77}"/>
    <dgm:cxn modelId="{A8E0CD91-0BD5-BA4F-A083-E4BF27FBBC3F}" srcId="{F4C2C8F0-1CEC-FE42-9174-7AF5D92B6565}" destId="{10E27EF3-E6A8-9C4B-8111-A568258F88C9}" srcOrd="1" destOrd="0" parTransId="{762F6A84-8D1C-1C47-8869-F6FEBCDE5744}" sibTransId="{A49E778B-EB5B-4048-9CF8-37153EA50F1A}"/>
    <dgm:cxn modelId="{E8B6D89B-8938-0248-88B2-4F825003B6B1}" srcId="{A3BCFE77-4302-7449-8783-6ED333B0FCA8}" destId="{571AC154-5C9E-B444-B7AD-513C20F3023B}" srcOrd="0" destOrd="0" parTransId="{3AFECD48-0FDD-B449-AB48-60078CEF03E3}" sibTransId="{701FBD4A-3695-2148-B1F5-E644357A8BF9}"/>
    <dgm:cxn modelId="{68599E9E-FCC0-9E4C-9223-763A1749FA00}" srcId="{C2155E4D-3A2B-3E49-8E2C-B9FFEB516688}" destId="{A3BCFE77-4302-7449-8783-6ED333B0FCA8}" srcOrd="3" destOrd="0" parTransId="{C8E9766C-2DEF-6F4C-A945-C8E327346F82}" sibTransId="{5A648BB7-F4EC-F64B-AE17-052690F22415}"/>
    <dgm:cxn modelId="{F79819A2-A4FB-F347-8B58-0DEDE6D2B86D}" type="presOf" srcId="{F2A5E2B8-668D-1244-93C7-90CAE4826B74}" destId="{1064789A-532D-2649-97B1-E5366963D722}" srcOrd="0" destOrd="2" presId="urn:microsoft.com/office/officeart/2005/8/layout/vList2"/>
    <dgm:cxn modelId="{1E652CA5-E26B-D740-A9D5-E1DB4A04F739}" type="presOf" srcId="{C2155E4D-3A2B-3E49-8E2C-B9FFEB516688}" destId="{9DE96D88-74A7-3C4E-A284-BF472EB0E3BF}" srcOrd="0" destOrd="0" presId="urn:microsoft.com/office/officeart/2005/8/layout/vList2"/>
    <dgm:cxn modelId="{4D66E3AF-086B-1942-B5BB-9FFDCC5874FD}" srcId="{6F576E0F-DA48-6943-9AA1-5305D9610E53}" destId="{F4C2C8F0-1CEC-FE42-9174-7AF5D92B6565}" srcOrd="1" destOrd="0" parTransId="{271B0383-693C-F84E-A99A-DF36D92142BB}" sibTransId="{A19D3CDE-1FC9-8641-9EA4-9C7B7C0EA214}"/>
    <dgm:cxn modelId="{4D0950BB-A1F3-864A-AEAB-BEFAEF5B4836}" type="presOf" srcId="{C5D87428-4E36-AC48-A4D5-03D97B10ADDF}" destId="{15D87E6D-79E4-B24B-A4BC-70BD73DB4F39}" srcOrd="0" destOrd="0" presId="urn:microsoft.com/office/officeart/2005/8/layout/vList2"/>
    <dgm:cxn modelId="{08CA46BD-362A-2F4B-ACE7-2E92177EA82F}" type="presOf" srcId="{29A334F4-EABD-6B42-A416-72BAC8848521}" destId="{9BFBA01F-B635-294A-AAFE-11009C1A558B}" srcOrd="0" destOrd="0" presId="urn:microsoft.com/office/officeart/2005/8/layout/vList2"/>
    <dgm:cxn modelId="{718D24BE-9ED0-3F45-933F-A98033F2B096}" type="presOf" srcId="{23F5BF3F-BA25-DD45-B930-C0C7A1042F62}" destId="{DACFD3F6-0E13-CF4F-99B7-4CEFD0962913}" srcOrd="0" destOrd="0" presId="urn:microsoft.com/office/officeart/2005/8/layout/vList2"/>
    <dgm:cxn modelId="{70E972BE-D733-CD46-B8E2-E5A05DFD4CFF}" type="presOf" srcId="{6F576E0F-DA48-6943-9AA1-5305D9610E53}" destId="{BAF39AA4-D182-5242-BBBA-A95711E3EAF3}" srcOrd="0" destOrd="0" presId="urn:microsoft.com/office/officeart/2005/8/layout/vList2"/>
    <dgm:cxn modelId="{81DD0ED6-54A6-5B4F-9523-B7072180B50A}" srcId="{23F5BF3F-BA25-DD45-B930-C0C7A1042F62}" destId="{A5D4B660-5371-4042-945F-10537A8BAD6D}" srcOrd="1" destOrd="0" parTransId="{23E2C29F-85E4-7E40-A5DA-726B868C8E12}" sibTransId="{A672FFEC-9785-FF4A-8E54-2EE86BBAE7BF}"/>
    <dgm:cxn modelId="{3D2B40DF-6B25-0343-9543-98C097A3527B}" srcId="{A3BCFE77-4302-7449-8783-6ED333B0FCA8}" destId="{1B6FF5CB-F19A-B64C-8A76-10D2E49494BD}" srcOrd="1" destOrd="0" parTransId="{86511B95-8861-8E40-AC89-896BE452EDA4}" sibTransId="{0EA1C429-9A25-114C-B0FD-A8F253A576F3}"/>
    <dgm:cxn modelId="{31F966E6-783A-694F-B573-DF7B44172821}" srcId="{6F576E0F-DA48-6943-9AA1-5305D9610E53}" destId="{AFC52A0C-E2E9-1048-BCC1-B19CCE190EB7}" srcOrd="0" destOrd="0" parTransId="{5F5DA312-933D-CE49-8E71-44AC50F7ADEB}" sibTransId="{F05ED04A-C1ED-D04A-A1C0-3C79C7899C77}"/>
    <dgm:cxn modelId="{6AC1BCEB-897A-424F-8232-CF77C8DB2998}" srcId="{23F5BF3F-BA25-DD45-B930-C0C7A1042F62}" destId="{29A334F4-EABD-6B42-A416-72BAC8848521}" srcOrd="0" destOrd="0" parTransId="{06F9F1B4-303A-D241-BB70-28044D1E98ED}" sibTransId="{C9584A59-B4FA-6E4F-9A05-F0915666F8DB}"/>
    <dgm:cxn modelId="{B6800757-54D9-374F-BC9F-7A0048B5E421}" type="presParOf" srcId="{9DE96D88-74A7-3C4E-A284-BF472EB0E3BF}" destId="{DACFD3F6-0E13-CF4F-99B7-4CEFD0962913}" srcOrd="0" destOrd="0" presId="urn:microsoft.com/office/officeart/2005/8/layout/vList2"/>
    <dgm:cxn modelId="{B209A9EF-09AE-FD4A-A686-9F2A60A2171C}" type="presParOf" srcId="{9DE96D88-74A7-3C4E-A284-BF472EB0E3BF}" destId="{9BFBA01F-B635-294A-AAFE-11009C1A558B}" srcOrd="1" destOrd="0" presId="urn:microsoft.com/office/officeart/2005/8/layout/vList2"/>
    <dgm:cxn modelId="{6594D758-1248-D44C-9F3C-9F2CA03EF39A}" type="presParOf" srcId="{9DE96D88-74A7-3C4E-A284-BF472EB0E3BF}" destId="{BAF39AA4-D182-5242-BBBA-A95711E3EAF3}" srcOrd="2" destOrd="0" presId="urn:microsoft.com/office/officeart/2005/8/layout/vList2"/>
    <dgm:cxn modelId="{4E755DEF-4A37-7D48-9DB2-B82A81F70749}" type="presParOf" srcId="{9DE96D88-74A7-3C4E-A284-BF472EB0E3BF}" destId="{1064789A-532D-2649-97B1-E5366963D722}" srcOrd="3" destOrd="0" presId="urn:microsoft.com/office/officeart/2005/8/layout/vList2"/>
    <dgm:cxn modelId="{A239C0DF-1F79-A549-937B-186AAAF77381}" type="presParOf" srcId="{9DE96D88-74A7-3C4E-A284-BF472EB0E3BF}" destId="{15D87E6D-79E4-B24B-A4BC-70BD73DB4F39}" srcOrd="4" destOrd="0" presId="urn:microsoft.com/office/officeart/2005/8/layout/vList2"/>
    <dgm:cxn modelId="{AF234659-6AE1-3C47-AB82-C1210099D657}" type="presParOf" srcId="{9DE96D88-74A7-3C4E-A284-BF472EB0E3BF}" destId="{DFCF3569-1D7F-704E-A66B-0A860CFB316B}" srcOrd="5" destOrd="0" presId="urn:microsoft.com/office/officeart/2005/8/layout/vList2"/>
    <dgm:cxn modelId="{8986B477-70FF-DB49-A463-55B0D21945E4}" type="presParOf" srcId="{9DE96D88-74A7-3C4E-A284-BF472EB0E3BF}" destId="{AE917736-41D4-F44D-922D-30F828704A50}" srcOrd="6" destOrd="0" presId="urn:microsoft.com/office/officeart/2005/8/layout/vList2"/>
    <dgm:cxn modelId="{CEF52F5B-EFAD-6948-BB71-420DC7EF0544}" type="presParOf" srcId="{9DE96D88-74A7-3C4E-A284-BF472EB0E3BF}" destId="{C6D4E310-6D65-154A-AF9B-E851481F25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b="0" i="0" dirty="0"/>
            <a:t>Comparison of categories (example: age groups) </a:t>
          </a:r>
          <a:endParaRPr lang="en-US" dirty="0"/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08AB59C0-DCEA-CC45-8995-4EEC90F631EC}">
      <dgm:prSet/>
      <dgm:spPr/>
      <dgm:t>
        <a:bodyPr/>
        <a:lstStyle/>
        <a:p>
          <a:r>
            <a:rPr lang="en-US" b="0" i="0" dirty="0"/>
            <a:t>Data is discrete (separate and countable categories)</a:t>
          </a:r>
          <a:endParaRPr lang="en-US" dirty="0"/>
        </a:p>
      </dgm:t>
    </dgm:pt>
    <dgm:pt modelId="{3A67D124-0736-7242-B75E-5B85FBE79D76}" type="parTrans" cxnId="{17266DFF-0FBA-1348-88CB-ED4838DD9732}">
      <dgm:prSet/>
      <dgm:spPr/>
      <dgm:t>
        <a:bodyPr/>
        <a:lstStyle/>
        <a:p>
          <a:endParaRPr lang="en-US"/>
        </a:p>
      </dgm:t>
    </dgm:pt>
    <dgm:pt modelId="{C124F7BE-9AF0-AD48-BA5E-0C4E66810407}" type="sibTrans" cxnId="{17266DFF-0FBA-1348-88CB-ED4838DD9732}">
      <dgm:prSet/>
      <dgm:spPr/>
      <dgm:t>
        <a:bodyPr/>
        <a:lstStyle/>
        <a:p>
          <a:endParaRPr lang="en-US"/>
        </a:p>
      </dgm:t>
    </dgm:pt>
    <dgm:pt modelId="{7C83C826-A862-C64C-9EF2-A607139BAAD2}">
      <dgm:prSet/>
      <dgm:spPr/>
      <dgm:t>
        <a:bodyPr/>
        <a:lstStyle/>
        <a:p>
          <a:r>
            <a:rPr lang="en-US" b="0" i="0" dirty="0"/>
            <a:t>Need to visualize differences clearly and quickly </a:t>
          </a:r>
          <a:endParaRPr lang="en-US" dirty="0"/>
        </a:p>
      </dgm:t>
    </dgm:pt>
    <dgm:pt modelId="{CBA7F267-71F2-4C44-816C-3D5AB9BB1DD6}" type="parTrans" cxnId="{EEDAB7EE-A991-274C-84A5-E5617F363926}">
      <dgm:prSet/>
      <dgm:spPr/>
      <dgm:t>
        <a:bodyPr/>
        <a:lstStyle/>
        <a:p>
          <a:endParaRPr lang="en-US"/>
        </a:p>
      </dgm:t>
    </dgm:pt>
    <dgm:pt modelId="{8331B06E-5912-1442-B382-33FC1F23C8A9}" type="sibTrans" cxnId="{EEDAB7EE-A991-274C-84A5-E5617F363926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b="0" i="0" dirty="0"/>
            <a:t>Horizontal axis (X-axis) shows categories</a:t>
          </a:r>
          <a:endParaRPr lang="en-US" dirty="0"/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EB6110CA-49C3-CD43-92A5-9026F5BAB8C6}">
      <dgm:prSet/>
      <dgm:spPr/>
      <dgm:t>
        <a:bodyPr/>
        <a:lstStyle/>
        <a:p>
          <a:r>
            <a:rPr lang="en-US" b="0" i="0" dirty="0"/>
            <a:t>Vertical axis (Y-axis) shows values (numbers or percentages)</a:t>
          </a:r>
          <a:endParaRPr lang="en-US" dirty="0"/>
        </a:p>
      </dgm:t>
    </dgm:pt>
    <dgm:pt modelId="{F3F4E0B0-756F-044F-BB4F-6EC8F4F69A87}" type="parTrans" cxnId="{57556279-19F3-1E48-94EB-3256F5F2797A}">
      <dgm:prSet/>
      <dgm:spPr/>
      <dgm:t>
        <a:bodyPr/>
        <a:lstStyle/>
        <a:p>
          <a:endParaRPr lang="en-US"/>
        </a:p>
      </dgm:t>
    </dgm:pt>
    <dgm:pt modelId="{5F4EF3B2-A9D7-5E42-8FD2-1F4F60B69A0C}" type="sibTrans" cxnId="{57556279-19F3-1E48-94EB-3256F5F2797A}">
      <dgm:prSet/>
      <dgm:spPr/>
      <dgm:t>
        <a:bodyPr/>
        <a:lstStyle/>
        <a:p>
          <a:endParaRPr lang="en-US"/>
        </a:p>
      </dgm:t>
    </dgm:pt>
    <dgm:pt modelId="{B555028C-BD8A-FD4B-BB9D-65813BD3656F}">
      <dgm:prSet/>
      <dgm:spPr/>
      <dgm:t>
        <a:bodyPr/>
        <a:lstStyle/>
        <a:p>
          <a:r>
            <a:rPr lang="en-US" b="0" i="0" dirty="0"/>
            <a:t>Each distinct category is visualized with a bar</a:t>
          </a:r>
          <a:endParaRPr lang="en-US" dirty="0"/>
        </a:p>
      </dgm:t>
    </dgm:pt>
    <dgm:pt modelId="{2FA1D781-39AC-2E42-A2D4-3DA7AA3CC715}" type="parTrans" cxnId="{4D361EF2-705E-B240-B80A-67BE63DA15E4}">
      <dgm:prSet/>
      <dgm:spPr/>
      <dgm:t>
        <a:bodyPr/>
        <a:lstStyle/>
        <a:p>
          <a:endParaRPr lang="en-US"/>
        </a:p>
      </dgm:t>
    </dgm:pt>
    <dgm:pt modelId="{12D23EB8-BD84-F64C-B6F3-F14EF7178804}" type="sibTrans" cxnId="{4D361EF2-705E-B240-B80A-67BE63DA15E4}">
      <dgm:prSet/>
      <dgm:spPr/>
      <dgm:t>
        <a:bodyPr/>
        <a:lstStyle/>
        <a:p>
          <a:endParaRPr lang="en-US"/>
        </a:p>
      </dgm:t>
    </dgm:pt>
    <dgm:pt modelId="{CAAB45DB-CF2A-D840-83BD-08A5CE53C72E}">
      <dgm:prSet/>
      <dgm:spPr/>
      <dgm:t>
        <a:bodyPr/>
        <a:lstStyle/>
        <a:p>
          <a:r>
            <a:rPr lang="en-US" b="0" i="0" dirty="0"/>
            <a:t>Each bar should be the same width</a:t>
          </a:r>
          <a:endParaRPr lang="en-US" dirty="0"/>
        </a:p>
      </dgm:t>
    </dgm:pt>
    <dgm:pt modelId="{E42FEB23-9754-6949-9629-9333E6C2A5D6}" type="parTrans" cxnId="{81CFCE29-E1E8-6C4B-B070-26C241D08F49}">
      <dgm:prSet/>
      <dgm:spPr/>
      <dgm:t>
        <a:bodyPr/>
        <a:lstStyle/>
        <a:p>
          <a:endParaRPr lang="en-US"/>
        </a:p>
      </dgm:t>
    </dgm:pt>
    <dgm:pt modelId="{6961F73B-3D94-B348-8B9E-C4C43F8B464C}" type="sibTrans" cxnId="{81CFCE29-E1E8-6C4B-B070-26C241D08F49}">
      <dgm:prSet/>
      <dgm:spPr/>
      <dgm:t>
        <a:bodyPr/>
        <a:lstStyle/>
        <a:p>
          <a:endParaRPr lang="en-US"/>
        </a:p>
      </dgm:t>
    </dgm:pt>
    <dgm:pt modelId="{798726B6-3D19-884C-8BBD-8C88DF94C133}">
      <dgm:prSet/>
      <dgm:spPr/>
      <dgm:t>
        <a:bodyPr/>
        <a:lstStyle/>
        <a:p>
          <a:r>
            <a:rPr lang="en-US" b="0" i="0" dirty="0"/>
            <a:t>The height or length reflects the value it represents</a:t>
          </a:r>
          <a:endParaRPr lang="en-US" dirty="0"/>
        </a:p>
      </dgm:t>
    </dgm:pt>
    <dgm:pt modelId="{42DC0C6D-C997-9842-8935-B857EF7C490A}" type="parTrans" cxnId="{0E2E0F86-BFC2-6642-8816-2791F7733767}">
      <dgm:prSet/>
      <dgm:spPr/>
      <dgm:t>
        <a:bodyPr/>
        <a:lstStyle/>
        <a:p>
          <a:endParaRPr lang="en-US"/>
        </a:p>
      </dgm:t>
    </dgm:pt>
    <dgm:pt modelId="{BA9B06CB-5232-1048-B33C-65245AE05DF3}" type="sibTrans" cxnId="{0E2E0F86-BFC2-6642-8816-2791F7733767}">
      <dgm:prSet/>
      <dgm:spPr/>
      <dgm:t>
        <a:bodyPr/>
        <a:lstStyle/>
        <a:p>
          <a:endParaRPr lang="en-US"/>
        </a:p>
      </dgm:t>
    </dgm:pt>
    <dgm:pt modelId="{FC785B94-7164-B24C-AC9D-A5477A4AB813}">
      <dgm:prSet/>
      <dgm:spPr/>
      <dgm:t>
        <a:bodyPr/>
        <a:lstStyle/>
        <a:p>
          <a:r>
            <a:rPr lang="en-US" b="0" i="0" dirty="0"/>
            <a:t>The Y-axis must be scaled for accuracy</a:t>
          </a:r>
          <a:endParaRPr lang="en-US" dirty="0"/>
        </a:p>
      </dgm:t>
    </dgm:pt>
    <dgm:pt modelId="{61B10395-526E-5044-9F9A-FB978A142DAC}" type="parTrans" cxnId="{10A42352-E2C2-9444-A484-012ADAA0497E}">
      <dgm:prSet/>
      <dgm:spPr/>
      <dgm:t>
        <a:bodyPr/>
        <a:lstStyle/>
        <a:p>
          <a:endParaRPr lang="en-US"/>
        </a:p>
      </dgm:t>
    </dgm:pt>
    <dgm:pt modelId="{1215DD14-A6D6-584C-9480-6605B87C6AE2}" type="sibTrans" cxnId="{10A42352-E2C2-9444-A484-012ADAA0497E}">
      <dgm:prSet/>
      <dgm:spPr/>
      <dgm:t>
        <a:bodyPr/>
        <a:lstStyle/>
        <a:p>
          <a:endParaRPr lang="en-US"/>
        </a:p>
      </dgm:t>
    </dgm:pt>
    <dgm:pt modelId="{64B2F4F3-9838-E041-84DF-26E04C5DB97B}">
      <dgm:prSet/>
      <dgm:spPr/>
      <dgm:t>
        <a:bodyPr/>
        <a:lstStyle/>
        <a:p>
          <a:r>
            <a:rPr lang="en-US" b="0" i="0" dirty="0"/>
            <a:t>Must include a title and a legend (if applicable </a:t>
          </a:r>
          <a:r>
            <a:rPr lang="en-US" b="0" i="0" dirty="0">
              <a:sym typeface="Wingdings" pitchFamily="2" charset="2"/>
            </a:rPr>
            <a:t></a:t>
          </a:r>
          <a:r>
            <a:rPr lang="en-US" b="0" i="0" dirty="0"/>
            <a:t> grouped bars)</a:t>
          </a:r>
          <a:endParaRPr lang="en-US" dirty="0"/>
        </a:p>
      </dgm:t>
    </dgm:pt>
    <dgm:pt modelId="{2F1F00E0-2F5E-2B41-9BE7-2FE4DDE7C58F}" type="parTrans" cxnId="{A30E4C38-25EE-394A-847C-B4BDB25CE7AA}">
      <dgm:prSet/>
      <dgm:spPr/>
      <dgm:t>
        <a:bodyPr/>
        <a:lstStyle/>
        <a:p>
          <a:endParaRPr lang="en-US"/>
        </a:p>
      </dgm:t>
    </dgm:pt>
    <dgm:pt modelId="{63C0ED1F-6D32-1B45-AD7E-FAA25E4351BF}" type="sibTrans" cxnId="{A30E4C38-25EE-394A-847C-B4BDB25CE7AA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717" custLinFactNeighborY="586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81CFCE29-E1E8-6C4B-B070-26C241D08F49}" srcId="{B555028C-BD8A-FD4B-BB9D-65813BD3656F}" destId="{CAAB45DB-CF2A-D840-83BD-08A5CE53C72E}" srcOrd="0" destOrd="0" parTransId="{E42FEB23-9754-6949-9629-9333E6C2A5D6}" sibTransId="{6961F73B-3D94-B348-8B9E-C4C43F8B464C}"/>
    <dgm:cxn modelId="{A30E4C38-25EE-394A-847C-B4BDB25CE7AA}" srcId="{B555028C-BD8A-FD4B-BB9D-65813BD3656F}" destId="{64B2F4F3-9838-E041-84DF-26E04C5DB97B}" srcOrd="3" destOrd="0" parTransId="{2F1F00E0-2F5E-2B41-9BE7-2FE4DDE7C58F}" sibTransId="{63C0ED1F-6D32-1B45-AD7E-FAA25E4351BF}"/>
    <dgm:cxn modelId="{F311C265-81B1-454A-BF98-B736EBA5618F}" type="presOf" srcId="{B555028C-BD8A-FD4B-BB9D-65813BD3656F}" destId="{0E858B36-EA68-DF49-9EF4-E6117DD7769F}" srcOrd="0" destOrd="2" presId="urn:microsoft.com/office/officeart/2005/8/layout/vList2"/>
    <dgm:cxn modelId="{5AF8654B-D5EF-4041-9A98-F7AA35750589}" type="presOf" srcId="{08AB59C0-DCEA-CC45-8995-4EEC90F631EC}" destId="{3A35B01B-245C-0744-B94C-CE2DAB4094F9}" srcOrd="0" destOrd="1" presId="urn:microsoft.com/office/officeart/2005/8/layout/vList2"/>
    <dgm:cxn modelId="{10A42352-E2C2-9444-A484-012ADAA0497E}" srcId="{B555028C-BD8A-FD4B-BB9D-65813BD3656F}" destId="{FC785B94-7164-B24C-AC9D-A5477A4AB813}" srcOrd="2" destOrd="0" parTransId="{61B10395-526E-5044-9F9A-FB978A142DAC}" sibTransId="{1215DD14-A6D6-584C-9480-6605B87C6AE2}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48167253-B583-4E4C-9830-BCA24694D912}" type="presOf" srcId="{64B2F4F3-9838-E041-84DF-26E04C5DB97B}" destId="{0E858B36-EA68-DF49-9EF4-E6117DD7769F}" srcOrd="0" destOrd="6" presId="urn:microsoft.com/office/officeart/2005/8/layout/vList2"/>
    <dgm:cxn modelId="{57556279-19F3-1E48-94EB-3256F5F2797A}" srcId="{A31BB723-FF33-F841-BE3A-70A616DC89BA}" destId="{EB6110CA-49C3-CD43-92A5-9026F5BAB8C6}" srcOrd="1" destOrd="0" parTransId="{F3F4E0B0-756F-044F-BB4F-6EC8F4F69A87}" sibTransId="{5F4EF3B2-A9D7-5E42-8FD2-1F4F60B69A0C}"/>
    <dgm:cxn modelId="{87A6C17A-2BD4-E94B-ADE8-35E258DDBF74}" type="presOf" srcId="{EB6110CA-49C3-CD43-92A5-9026F5BAB8C6}" destId="{0E858B36-EA68-DF49-9EF4-E6117DD7769F}" srcOrd="0" destOrd="1" presId="urn:microsoft.com/office/officeart/2005/8/layout/vList2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02E45185-9E3D-524B-9D0E-212ABC1B60FB}" type="presOf" srcId="{CAAB45DB-CF2A-D840-83BD-08A5CE53C72E}" destId="{0E858B36-EA68-DF49-9EF4-E6117DD7769F}" srcOrd="0" destOrd="3" presId="urn:microsoft.com/office/officeart/2005/8/layout/vList2"/>
    <dgm:cxn modelId="{0E2E0F86-BFC2-6642-8816-2791F7733767}" srcId="{B555028C-BD8A-FD4B-BB9D-65813BD3656F}" destId="{798726B6-3D19-884C-8BBD-8C88DF94C133}" srcOrd="1" destOrd="0" parTransId="{42DC0C6D-C997-9842-8935-B857EF7C490A}" sibTransId="{BA9B06CB-5232-1048-B33C-65245AE05DF3}"/>
    <dgm:cxn modelId="{FA621189-3CBD-8C49-BED1-148D3733014F}" type="presOf" srcId="{798726B6-3D19-884C-8BBD-8C88DF94C133}" destId="{0E858B36-EA68-DF49-9EF4-E6117DD7769F}" srcOrd="0" destOrd="4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BBD388D2-7C76-8844-BD4F-B1EF44412348}" type="presOf" srcId="{FC785B94-7164-B24C-AC9D-A5477A4AB813}" destId="{0E858B36-EA68-DF49-9EF4-E6117DD7769F}" srcOrd="0" destOrd="5" presId="urn:microsoft.com/office/officeart/2005/8/layout/vList2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F6D931E1-AF98-044C-BA5D-5706E65BDEB1}" type="presOf" srcId="{7C83C826-A862-C64C-9EF2-A607139BAAD2}" destId="{3A35B01B-245C-0744-B94C-CE2DAB4094F9}" srcOrd="0" destOrd="2" presId="urn:microsoft.com/office/officeart/2005/8/layout/vList2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EEDAB7EE-A991-274C-84A5-E5617F363926}" srcId="{596CF541-A3CF-884E-BDD4-5A0E9C954E33}" destId="{7C83C826-A862-C64C-9EF2-A607139BAAD2}" srcOrd="2" destOrd="0" parTransId="{CBA7F267-71F2-4C44-816C-3D5AB9BB1DD6}" sibTransId="{8331B06E-5912-1442-B382-33FC1F23C8A9}"/>
    <dgm:cxn modelId="{4D361EF2-705E-B240-B80A-67BE63DA15E4}" srcId="{A31BB723-FF33-F841-BE3A-70A616DC89BA}" destId="{B555028C-BD8A-FD4B-BB9D-65813BD3656F}" srcOrd="2" destOrd="0" parTransId="{2FA1D781-39AC-2E42-A2D4-3DA7AA3CC715}" sibTransId="{12D23EB8-BD84-F64C-B6F3-F14EF7178804}"/>
    <dgm:cxn modelId="{17266DFF-0FBA-1348-88CB-ED4838DD9732}" srcId="{596CF541-A3CF-884E-BDD4-5A0E9C954E33}" destId="{08AB59C0-DCEA-CC45-8995-4EEC90F631EC}" srcOrd="1" destOrd="0" parTransId="{3A67D124-0736-7242-B75E-5B85FBE79D76}" sibTransId="{C124F7BE-9AF0-AD48-BA5E-0C4E66810407}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99FB870-6BF0-7141-A057-20EDE983EF5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6CF541-A3CF-884E-BDD4-5A0E9C954E33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B7FEAED9-05EE-2345-9620-96C2D4AEB78A}" type="parTrans" cxnId="{EE0872EB-2D39-6344-AB70-A6AA01ED7E7E}">
      <dgm:prSet/>
      <dgm:spPr/>
      <dgm:t>
        <a:bodyPr/>
        <a:lstStyle/>
        <a:p>
          <a:endParaRPr lang="en-US"/>
        </a:p>
      </dgm:t>
    </dgm:pt>
    <dgm:pt modelId="{21B9A329-F38F-D04D-BFD2-FF2F422EB3F0}" type="sibTrans" cxnId="{EE0872EB-2D39-6344-AB70-A6AA01ED7E7E}">
      <dgm:prSet/>
      <dgm:spPr/>
      <dgm:t>
        <a:bodyPr/>
        <a:lstStyle/>
        <a:p>
          <a:endParaRPr lang="en-US"/>
        </a:p>
      </dgm:t>
    </dgm:pt>
    <dgm:pt modelId="{4A575152-D223-9F40-8254-58BD2E812E82}">
      <dgm:prSet/>
      <dgm:spPr/>
      <dgm:t>
        <a:bodyPr/>
        <a:lstStyle/>
        <a:p>
          <a:r>
            <a:rPr lang="en-US" dirty="0"/>
            <a:t>Easy to process as they are a clear visualization of data </a:t>
          </a:r>
        </a:p>
      </dgm:t>
    </dgm:pt>
    <dgm:pt modelId="{65E32079-A5D5-1F49-BA63-89580745B166}" type="parTrans" cxnId="{CFFFCE11-73B3-704F-937E-7B13E7C9C411}">
      <dgm:prSet/>
      <dgm:spPr/>
      <dgm:t>
        <a:bodyPr/>
        <a:lstStyle/>
        <a:p>
          <a:endParaRPr lang="en-US"/>
        </a:p>
      </dgm:t>
    </dgm:pt>
    <dgm:pt modelId="{D6665171-3EAB-DD47-8B0F-640586F0BCB1}" type="sibTrans" cxnId="{CFFFCE11-73B3-704F-937E-7B13E7C9C411}">
      <dgm:prSet/>
      <dgm:spPr/>
      <dgm:t>
        <a:bodyPr/>
        <a:lstStyle/>
        <a:p>
          <a:endParaRPr lang="en-US"/>
        </a:p>
      </dgm:t>
    </dgm:pt>
    <dgm:pt modelId="{A31BB723-FF33-F841-BE3A-70A616DC89BA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FB667415-6D0C-984B-93C8-E36031BB3539}" type="parTrans" cxnId="{4CC2C8A5-343D-3943-9A70-0F1B6265CCE9}">
      <dgm:prSet/>
      <dgm:spPr/>
      <dgm:t>
        <a:bodyPr/>
        <a:lstStyle/>
        <a:p>
          <a:endParaRPr lang="en-US"/>
        </a:p>
      </dgm:t>
    </dgm:pt>
    <dgm:pt modelId="{C3B476E4-557B-FA4E-8CA3-3254A97756CA}" type="sibTrans" cxnId="{4CC2C8A5-343D-3943-9A70-0F1B6265CCE9}">
      <dgm:prSet/>
      <dgm:spPr/>
      <dgm:t>
        <a:bodyPr/>
        <a:lstStyle/>
        <a:p>
          <a:endParaRPr lang="en-US"/>
        </a:p>
      </dgm:t>
    </dgm:pt>
    <dgm:pt modelId="{963D8563-B42F-D145-84B4-EF40EB29FC08}">
      <dgm:prSet/>
      <dgm:spPr/>
      <dgm:t>
        <a:bodyPr/>
        <a:lstStyle/>
        <a:p>
          <a:r>
            <a:rPr lang="en-US" dirty="0"/>
            <a:t>Can be visually misleading (if y-axis is not scaled appropriately)</a:t>
          </a:r>
        </a:p>
      </dgm:t>
    </dgm:pt>
    <dgm:pt modelId="{97EA8BFD-C072-8D48-BDC1-13E783BF88EA}" type="parTrans" cxnId="{CEE9DE52-1F84-0740-8DDD-C1BECE63468D}">
      <dgm:prSet/>
      <dgm:spPr/>
      <dgm:t>
        <a:bodyPr/>
        <a:lstStyle/>
        <a:p>
          <a:endParaRPr lang="en-US"/>
        </a:p>
      </dgm:t>
    </dgm:pt>
    <dgm:pt modelId="{FAC16056-1A57-7648-B6F1-ED6499E70F93}" type="sibTrans" cxnId="{CEE9DE52-1F84-0740-8DDD-C1BECE63468D}">
      <dgm:prSet/>
      <dgm:spPr/>
      <dgm:t>
        <a:bodyPr/>
        <a:lstStyle/>
        <a:p>
          <a:endParaRPr lang="en-US"/>
        </a:p>
      </dgm:t>
    </dgm:pt>
    <dgm:pt modelId="{10C0AF68-D9B8-344D-93B9-FE13115F7151}">
      <dgm:prSet/>
      <dgm:spPr/>
      <dgm:t>
        <a:bodyPr/>
        <a:lstStyle/>
        <a:p>
          <a:r>
            <a:rPr lang="en-US" dirty="0"/>
            <a:t>Demonstrates a clear comparison between groups</a:t>
          </a:r>
        </a:p>
      </dgm:t>
    </dgm:pt>
    <dgm:pt modelId="{9BACA2B8-1B80-B84B-8716-45EFA62C5E88}" type="parTrans" cxnId="{25A919EB-BAE8-2043-A151-6FB39224327B}">
      <dgm:prSet/>
      <dgm:spPr/>
      <dgm:t>
        <a:bodyPr/>
        <a:lstStyle/>
        <a:p>
          <a:endParaRPr lang="en-US"/>
        </a:p>
      </dgm:t>
    </dgm:pt>
    <dgm:pt modelId="{8447E581-29E8-AF42-B054-A50B9D2BC62C}" type="sibTrans" cxnId="{25A919EB-BAE8-2043-A151-6FB39224327B}">
      <dgm:prSet/>
      <dgm:spPr/>
      <dgm:t>
        <a:bodyPr/>
        <a:lstStyle/>
        <a:p>
          <a:endParaRPr lang="en-US"/>
        </a:p>
      </dgm:t>
    </dgm:pt>
    <dgm:pt modelId="{2876D27F-3CED-964C-9AFE-76836F8DAFDA}">
      <dgm:prSet/>
      <dgm:spPr/>
      <dgm:t>
        <a:bodyPr/>
        <a:lstStyle/>
        <a:p>
          <a:r>
            <a:rPr lang="en-US" dirty="0"/>
            <a:t>Effectively displaces discrete data</a:t>
          </a:r>
        </a:p>
      </dgm:t>
    </dgm:pt>
    <dgm:pt modelId="{7DE4DA35-571E-0A44-981D-4213BA84CE35}" type="parTrans" cxnId="{7FABA510-C26E-0F4B-8F47-B2F396638905}">
      <dgm:prSet/>
      <dgm:spPr/>
      <dgm:t>
        <a:bodyPr/>
        <a:lstStyle/>
        <a:p>
          <a:endParaRPr lang="en-US"/>
        </a:p>
      </dgm:t>
    </dgm:pt>
    <dgm:pt modelId="{FA8AB02B-D54C-194B-A291-9794F1B92701}" type="sibTrans" cxnId="{7FABA510-C26E-0F4B-8F47-B2F396638905}">
      <dgm:prSet/>
      <dgm:spPr/>
      <dgm:t>
        <a:bodyPr/>
        <a:lstStyle/>
        <a:p>
          <a:endParaRPr lang="en-US"/>
        </a:p>
      </dgm:t>
    </dgm:pt>
    <dgm:pt modelId="{8001903F-7282-2A40-AF39-6381F15749A8}">
      <dgm:prSet/>
      <dgm:spPr/>
      <dgm:t>
        <a:bodyPr/>
        <a:lstStyle/>
        <a:p>
          <a:r>
            <a:rPr lang="en-US" dirty="0"/>
            <a:t>Does not show trend over time </a:t>
          </a:r>
        </a:p>
      </dgm:t>
    </dgm:pt>
    <dgm:pt modelId="{47B9EF65-CBCE-A045-9BA9-755AED134C09}" type="parTrans" cxnId="{E01993E0-8026-124B-8AC7-9D0DDD92971F}">
      <dgm:prSet/>
      <dgm:spPr/>
      <dgm:t>
        <a:bodyPr/>
        <a:lstStyle/>
        <a:p>
          <a:endParaRPr lang="en-US"/>
        </a:p>
      </dgm:t>
    </dgm:pt>
    <dgm:pt modelId="{B337AAD9-916A-2340-980D-D91B0BD73473}" type="sibTrans" cxnId="{E01993E0-8026-124B-8AC7-9D0DDD92971F}">
      <dgm:prSet/>
      <dgm:spPr/>
      <dgm:t>
        <a:bodyPr/>
        <a:lstStyle/>
        <a:p>
          <a:endParaRPr lang="en-US"/>
        </a:p>
      </dgm:t>
    </dgm:pt>
    <dgm:pt modelId="{08E3AEE9-6FB7-1B4C-9221-1D5BF8D58365}">
      <dgm:prSet/>
      <dgm:spPr/>
      <dgm:t>
        <a:bodyPr/>
        <a:lstStyle/>
        <a:p>
          <a:r>
            <a:rPr lang="en-US" dirty="0"/>
            <a:t>Can become clustered if there are too many groups for comparison</a:t>
          </a:r>
        </a:p>
      </dgm:t>
    </dgm:pt>
    <dgm:pt modelId="{EC92246B-05FD-6B4C-B581-D68F08ECB01E}" type="parTrans" cxnId="{C1D1FDCB-BB59-3A42-B847-563383FE8347}">
      <dgm:prSet/>
      <dgm:spPr/>
      <dgm:t>
        <a:bodyPr/>
        <a:lstStyle/>
        <a:p>
          <a:endParaRPr lang="en-US"/>
        </a:p>
      </dgm:t>
    </dgm:pt>
    <dgm:pt modelId="{A92FC404-E233-AA4B-81A6-B6429B539A34}" type="sibTrans" cxnId="{C1D1FDCB-BB59-3A42-B847-563383FE8347}">
      <dgm:prSet/>
      <dgm:spPr/>
      <dgm:t>
        <a:bodyPr/>
        <a:lstStyle/>
        <a:p>
          <a:endParaRPr lang="en-US"/>
        </a:p>
      </dgm:t>
    </dgm:pt>
    <dgm:pt modelId="{91F7E5FA-B747-ED41-ACAF-F647445A088E}" type="pres">
      <dgm:prSet presAssocID="{899FB870-6BF0-7141-A057-20EDE983EF56}" presName="linear" presStyleCnt="0">
        <dgm:presLayoutVars>
          <dgm:animLvl val="lvl"/>
          <dgm:resizeHandles val="exact"/>
        </dgm:presLayoutVars>
      </dgm:prSet>
      <dgm:spPr/>
    </dgm:pt>
    <dgm:pt modelId="{6A0BBBE6-6580-D34A-8250-64C87514CC42}" type="pres">
      <dgm:prSet presAssocID="{596CF541-A3CF-884E-BDD4-5A0E9C954E33}" presName="parentText" presStyleLbl="node1" presStyleIdx="0" presStyleCnt="2" custLinFactNeighborX="0" custLinFactNeighborY="-6239">
        <dgm:presLayoutVars>
          <dgm:chMax val="0"/>
          <dgm:bulletEnabled val="1"/>
        </dgm:presLayoutVars>
      </dgm:prSet>
      <dgm:spPr/>
    </dgm:pt>
    <dgm:pt modelId="{3A35B01B-245C-0744-B94C-CE2DAB4094F9}" type="pres">
      <dgm:prSet presAssocID="{596CF541-A3CF-884E-BDD4-5A0E9C954E33}" presName="childText" presStyleLbl="revTx" presStyleIdx="0" presStyleCnt="2">
        <dgm:presLayoutVars>
          <dgm:bulletEnabled val="1"/>
        </dgm:presLayoutVars>
      </dgm:prSet>
      <dgm:spPr/>
    </dgm:pt>
    <dgm:pt modelId="{4CFFF725-AF10-FD4B-9857-4330DEDDE6C6}" type="pres">
      <dgm:prSet presAssocID="{A31BB723-FF33-F841-BE3A-70A616DC89BA}" presName="parentText" presStyleLbl="node1" presStyleIdx="1" presStyleCnt="2" custLinFactNeighborX="-12005" custLinFactNeighborY="1172">
        <dgm:presLayoutVars>
          <dgm:chMax val="0"/>
          <dgm:bulletEnabled val="1"/>
        </dgm:presLayoutVars>
      </dgm:prSet>
      <dgm:spPr/>
    </dgm:pt>
    <dgm:pt modelId="{0E858B36-EA68-DF49-9EF4-E6117DD7769F}" type="pres">
      <dgm:prSet presAssocID="{A31BB723-FF33-F841-BE3A-70A616DC89B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F31F309-8C09-C14A-9C00-878D2CC07BCE}" type="presOf" srcId="{963D8563-B42F-D145-84B4-EF40EB29FC08}" destId="{0E858B36-EA68-DF49-9EF4-E6117DD7769F}" srcOrd="0" destOrd="0" presId="urn:microsoft.com/office/officeart/2005/8/layout/vList2"/>
    <dgm:cxn modelId="{7FABA510-C26E-0F4B-8F47-B2F396638905}" srcId="{596CF541-A3CF-884E-BDD4-5A0E9C954E33}" destId="{2876D27F-3CED-964C-9AFE-76836F8DAFDA}" srcOrd="2" destOrd="0" parTransId="{7DE4DA35-571E-0A44-981D-4213BA84CE35}" sibTransId="{FA8AB02B-D54C-194B-A291-9794F1B92701}"/>
    <dgm:cxn modelId="{CFFFCE11-73B3-704F-937E-7B13E7C9C411}" srcId="{596CF541-A3CF-884E-BDD4-5A0E9C954E33}" destId="{4A575152-D223-9F40-8254-58BD2E812E82}" srcOrd="0" destOrd="0" parTransId="{65E32079-A5D5-1F49-BA63-89580745B166}" sibTransId="{D6665171-3EAB-DD47-8B0F-640586F0BCB1}"/>
    <dgm:cxn modelId="{39335013-4360-EC43-A2A7-8060A538185B}" type="presOf" srcId="{899FB870-6BF0-7141-A057-20EDE983EF56}" destId="{91F7E5FA-B747-ED41-ACAF-F647445A088E}" srcOrd="0" destOrd="0" presId="urn:microsoft.com/office/officeart/2005/8/layout/vList2"/>
    <dgm:cxn modelId="{5441C327-EEAC-4E4A-856A-C06DBE770ADE}" type="presOf" srcId="{A31BB723-FF33-F841-BE3A-70A616DC89BA}" destId="{4CFFF725-AF10-FD4B-9857-4330DEDDE6C6}" srcOrd="0" destOrd="0" presId="urn:microsoft.com/office/officeart/2005/8/layout/vList2"/>
    <dgm:cxn modelId="{CEE9DE52-1F84-0740-8DDD-C1BECE63468D}" srcId="{A31BB723-FF33-F841-BE3A-70A616DC89BA}" destId="{963D8563-B42F-D145-84B4-EF40EB29FC08}" srcOrd="0" destOrd="0" parTransId="{97EA8BFD-C072-8D48-BDC1-13E783BF88EA}" sibTransId="{FAC16056-1A57-7648-B6F1-ED6499E70F93}"/>
    <dgm:cxn modelId="{9EDCEC5A-0FBD-7948-9F67-9C74DF0B61DA}" type="presOf" srcId="{596CF541-A3CF-884E-BDD4-5A0E9C954E33}" destId="{6A0BBBE6-6580-D34A-8250-64C87514CC42}" srcOrd="0" destOrd="0" presId="urn:microsoft.com/office/officeart/2005/8/layout/vList2"/>
    <dgm:cxn modelId="{25A2F07A-C39E-D248-9960-BF8C673C95C9}" type="presOf" srcId="{8001903F-7282-2A40-AF39-6381F15749A8}" destId="{0E858B36-EA68-DF49-9EF4-E6117DD7769F}" srcOrd="0" destOrd="1" presId="urn:microsoft.com/office/officeart/2005/8/layout/vList2"/>
    <dgm:cxn modelId="{4CC2C8A5-343D-3943-9A70-0F1B6265CCE9}" srcId="{899FB870-6BF0-7141-A057-20EDE983EF56}" destId="{A31BB723-FF33-F841-BE3A-70A616DC89BA}" srcOrd="1" destOrd="0" parTransId="{FB667415-6D0C-984B-93C8-E36031BB3539}" sibTransId="{C3B476E4-557B-FA4E-8CA3-3254A97756CA}"/>
    <dgm:cxn modelId="{F21862BE-FA5E-8746-B6B9-073B06A75B84}" type="presOf" srcId="{2876D27F-3CED-964C-9AFE-76836F8DAFDA}" destId="{3A35B01B-245C-0744-B94C-CE2DAB4094F9}" srcOrd="0" destOrd="2" presId="urn:microsoft.com/office/officeart/2005/8/layout/vList2"/>
    <dgm:cxn modelId="{C1D1FDCB-BB59-3A42-B847-563383FE8347}" srcId="{A31BB723-FF33-F841-BE3A-70A616DC89BA}" destId="{08E3AEE9-6FB7-1B4C-9221-1D5BF8D58365}" srcOrd="2" destOrd="0" parTransId="{EC92246B-05FD-6B4C-B581-D68F08ECB01E}" sibTransId="{A92FC404-E233-AA4B-81A6-B6429B539A34}"/>
    <dgm:cxn modelId="{58FDDBDF-6085-A348-8161-63B6E6FFC217}" type="presOf" srcId="{4A575152-D223-9F40-8254-58BD2E812E82}" destId="{3A35B01B-245C-0744-B94C-CE2DAB4094F9}" srcOrd="0" destOrd="0" presId="urn:microsoft.com/office/officeart/2005/8/layout/vList2"/>
    <dgm:cxn modelId="{E01993E0-8026-124B-8AC7-9D0DDD92971F}" srcId="{A31BB723-FF33-F841-BE3A-70A616DC89BA}" destId="{8001903F-7282-2A40-AF39-6381F15749A8}" srcOrd="1" destOrd="0" parTransId="{47B9EF65-CBCE-A045-9BA9-755AED134C09}" sibTransId="{B337AAD9-916A-2340-980D-D91B0BD73473}"/>
    <dgm:cxn modelId="{25A919EB-BAE8-2043-A151-6FB39224327B}" srcId="{596CF541-A3CF-884E-BDD4-5A0E9C954E33}" destId="{10C0AF68-D9B8-344D-93B9-FE13115F7151}" srcOrd="1" destOrd="0" parTransId="{9BACA2B8-1B80-B84B-8716-45EFA62C5E88}" sibTransId="{8447E581-29E8-AF42-B054-A50B9D2BC62C}"/>
    <dgm:cxn modelId="{EE0872EB-2D39-6344-AB70-A6AA01ED7E7E}" srcId="{899FB870-6BF0-7141-A057-20EDE983EF56}" destId="{596CF541-A3CF-884E-BDD4-5A0E9C954E33}" srcOrd="0" destOrd="0" parTransId="{B7FEAED9-05EE-2345-9620-96C2D4AEB78A}" sibTransId="{21B9A329-F38F-D04D-BFD2-FF2F422EB3F0}"/>
    <dgm:cxn modelId="{4E28F9F0-C51B-0C4F-BEC0-55B2D2ADD1B6}" type="presOf" srcId="{08E3AEE9-6FB7-1B4C-9221-1D5BF8D58365}" destId="{0E858B36-EA68-DF49-9EF4-E6117DD7769F}" srcOrd="0" destOrd="2" presId="urn:microsoft.com/office/officeart/2005/8/layout/vList2"/>
    <dgm:cxn modelId="{35D1F1F5-CFAB-C14C-A335-4A19A1E6061A}" type="presOf" srcId="{10C0AF68-D9B8-344D-93B9-FE13115F7151}" destId="{3A35B01B-245C-0744-B94C-CE2DAB4094F9}" srcOrd="0" destOrd="1" presId="urn:microsoft.com/office/officeart/2005/8/layout/vList2"/>
    <dgm:cxn modelId="{83528DA2-B74F-C049-B137-36A9F76D13EF}" type="presParOf" srcId="{91F7E5FA-B747-ED41-ACAF-F647445A088E}" destId="{6A0BBBE6-6580-D34A-8250-64C87514CC42}" srcOrd="0" destOrd="0" presId="urn:microsoft.com/office/officeart/2005/8/layout/vList2"/>
    <dgm:cxn modelId="{2F7467F0-F65E-D748-8CCC-D4B91AFF8303}" type="presParOf" srcId="{91F7E5FA-B747-ED41-ACAF-F647445A088E}" destId="{3A35B01B-245C-0744-B94C-CE2DAB4094F9}" srcOrd="1" destOrd="0" presId="urn:microsoft.com/office/officeart/2005/8/layout/vList2"/>
    <dgm:cxn modelId="{5672CAF1-211A-CD4D-8A55-E4C8582AD07F}" type="presParOf" srcId="{91F7E5FA-B747-ED41-ACAF-F647445A088E}" destId="{4CFFF725-AF10-FD4B-9857-4330DEDDE6C6}" srcOrd="2" destOrd="0" presId="urn:microsoft.com/office/officeart/2005/8/layout/vList2"/>
    <dgm:cxn modelId="{380C1382-EBA1-9B4B-AB61-93916AD8CBAB}" type="presParOf" srcId="{91F7E5FA-B747-ED41-ACAF-F647445A088E}" destId="{0E858B36-EA68-DF49-9EF4-E6117DD776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155E4D-3A2B-3E49-8E2C-B9FFEB51668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F5BF3F-BA25-DD45-B930-C0C7A1042F62}">
      <dgm:prSet/>
      <dgm:spPr/>
      <dgm:t>
        <a:bodyPr/>
        <a:lstStyle/>
        <a:p>
          <a:r>
            <a:rPr lang="en-US" b="1" i="0" dirty="0"/>
            <a:t>Purpose</a:t>
          </a:r>
          <a:endParaRPr lang="en-US" dirty="0"/>
        </a:p>
      </dgm:t>
    </dgm:pt>
    <dgm:pt modelId="{D3C9E221-F0DF-B54F-B81B-D78C97B48645}" type="parTrans" cxnId="{BF769A7A-A63B-6F45-BA90-D96D60472131}">
      <dgm:prSet/>
      <dgm:spPr/>
      <dgm:t>
        <a:bodyPr/>
        <a:lstStyle/>
        <a:p>
          <a:endParaRPr lang="en-US"/>
        </a:p>
      </dgm:t>
    </dgm:pt>
    <dgm:pt modelId="{C9BD4FBB-5ED3-E248-AB2F-01FA91A97056}" type="sibTrans" cxnId="{BF769A7A-A63B-6F45-BA90-D96D60472131}">
      <dgm:prSet/>
      <dgm:spPr/>
      <dgm:t>
        <a:bodyPr/>
        <a:lstStyle/>
        <a:p>
          <a:endParaRPr lang="en-US"/>
        </a:p>
      </dgm:t>
    </dgm:pt>
    <dgm:pt modelId="{29A334F4-EABD-6B42-A416-72BAC8848521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Allows individuals to see distribution, i.e., if there is skew, normality, or outliers. </a:t>
          </a:r>
          <a:endParaRPr lang="en-US" dirty="0"/>
        </a:p>
      </dgm:t>
    </dgm:pt>
    <dgm:pt modelId="{06F9F1B4-303A-D241-BB70-28044D1E98ED}" type="parTrans" cxnId="{6AC1BCEB-897A-424F-8232-CF77C8DB2998}">
      <dgm:prSet/>
      <dgm:spPr/>
      <dgm:t>
        <a:bodyPr/>
        <a:lstStyle/>
        <a:p>
          <a:endParaRPr lang="en-US"/>
        </a:p>
      </dgm:t>
    </dgm:pt>
    <dgm:pt modelId="{C9584A59-B4FA-6E4F-9A05-F0915666F8DB}" type="sibTrans" cxnId="{6AC1BCEB-897A-424F-8232-CF77C8DB2998}">
      <dgm:prSet/>
      <dgm:spPr/>
      <dgm:t>
        <a:bodyPr/>
        <a:lstStyle/>
        <a:p>
          <a:endParaRPr lang="en-US"/>
        </a:p>
      </dgm:t>
    </dgm:pt>
    <dgm:pt modelId="{6F576E0F-DA48-6943-9AA1-5305D9610E53}">
      <dgm:prSet/>
      <dgm:spPr/>
      <dgm:t>
        <a:bodyPr/>
        <a:lstStyle/>
        <a:p>
          <a:r>
            <a:rPr lang="en-US" b="1" i="0" dirty="0"/>
            <a:t>Formatting</a:t>
          </a:r>
          <a:endParaRPr lang="en-US" dirty="0"/>
        </a:p>
      </dgm:t>
    </dgm:pt>
    <dgm:pt modelId="{6EDB36EE-DEC3-F947-AAE7-C40E625A996A}" type="parTrans" cxnId="{25D4E565-BC7A-7C4F-9452-0480626BC279}">
      <dgm:prSet/>
      <dgm:spPr/>
      <dgm:t>
        <a:bodyPr/>
        <a:lstStyle/>
        <a:p>
          <a:endParaRPr lang="en-US"/>
        </a:p>
      </dgm:t>
    </dgm:pt>
    <dgm:pt modelId="{7ABE7A5C-A869-834C-B881-1CDDBEA20B86}" type="sibTrans" cxnId="{25D4E565-BC7A-7C4F-9452-0480626BC279}">
      <dgm:prSet/>
      <dgm:spPr/>
      <dgm:t>
        <a:bodyPr/>
        <a:lstStyle/>
        <a:p>
          <a:endParaRPr lang="en-US"/>
        </a:p>
      </dgm:t>
    </dgm:pt>
    <dgm:pt modelId="{AFC52A0C-E2E9-1048-BCC1-B19CCE190E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Horizontal axis (x-axis) shows a range of values that are divided into intervals </a:t>
          </a:r>
          <a:endParaRPr lang="en-US" b="0" dirty="0"/>
        </a:p>
      </dgm:t>
    </dgm:pt>
    <dgm:pt modelId="{5F5DA312-933D-CE49-8E71-44AC50F7ADEB}" type="parTrans" cxnId="{31F966E6-783A-694F-B573-DF7B44172821}">
      <dgm:prSet/>
      <dgm:spPr/>
      <dgm:t>
        <a:bodyPr/>
        <a:lstStyle/>
        <a:p>
          <a:endParaRPr lang="en-US"/>
        </a:p>
      </dgm:t>
    </dgm:pt>
    <dgm:pt modelId="{F05ED04A-C1ED-D04A-A1C0-3C79C7899C77}" type="sibTrans" cxnId="{31F966E6-783A-694F-B573-DF7B44172821}">
      <dgm:prSet/>
      <dgm:spPr/>
      <dgm:t>
        <a:bodyPr/>
        <a:lstStyle/>
        <a:p>
          <a:endParaRPr lang="en-US"/>
        </a:p>
      </dgm:t>
    </dgm:pt>
    <dgm:pt modelId="{C5D87428-4E36-AC48-A4D5-03D97B10ADDF}">
      <dgm:prSet/>
      <dgm:spPr/>
      <dgm:t>
        <a:bodyPr/>
        <a:lstStyle/>
        <a:p>
          <a:r>
            <a:rPr lang="en-US" b="1" dirty="0"/>
            <a:t>Advantages</a:t>
          </a:r>
        </a:p>
      </dgm:t>
    </dgm:pt>
    <dgm:pt modelId="{08826CB5-4EF3-1247-A0B0-15AA413D7503}" type="parTrans" cxnId="{F8F47924-E67B-4A47-9522-B5C4186D48CA}">
      <dgm:prSet/>
      <dgm:spPr/>
      <dgm:t>
        <a:bodyPr/>
        <a:lstStyle/>
        <a:p>
          <a:endParaRPr lang="en-US"/>
        </a:p>
      </dgm:t>
    </dgm:pt>
    <dgm:pt modelId="{DDC60F0C-4594-3341-B841-2A74B80F0B50}" type="sibTrans" cxnId="{F8F47924-E67B-4A47-9522-B5C4186D48CA}">
      <dgm:prSet/>
      <dgm:spPr/>
      <dgm:t>
        <a:bodyPr/>
        <a:lstStyle/>
        <a:p>
          <a:endParaRPr lang="en-US"/>
        </a:p>
      </dgm:t>
    </dgm:pt>
    <dgm:pt modelId="{1881B240-8A96-E045-BCBD-B85252A84255}">
      <dgm:prSet/>
      <dgm:spPr/>
      <dgm:t>
        <a:bodyPr/>
        <a:lstStyle/>
        <a:p>
          <a:r>
            <a:rPr lang="en-US" dirty="0"/>
            <a:t>Shows shape of data distribution </a:t>
          </a:r>
        </a:p>
      </dgm:t>
    </dgm:pt>
    <dgm:pt modelId="{E6746B8F-D029-674A-836C-7D7FE971F485}" type="parTrans" cxnId="{1BEC684F-AA20-7F45-B45C-75840FEF3DD6}">
      <dgm:prSet/>
      <dgm:spPr/>
      <dgm:t>
        <a:bodyPr/>
        <a:lstStyle/>
        <a:p>
          <a:endParaRPr lang="en-US"/>
        </a:p>
      </dgm:t>
    </dgm:pt>
    <dgm:pt modelId="{F09B984C-B422-9544-B050-98FD9D30CFB2}" type="sibTrans" cxnId="{1BEC684F-AA20-7F45-B45C-75840FEF3DD6}">
      <dgm:prSet/>
      <dgm:spPr/>
      <dgm:t>
        <a:bodyPr/>
        <a:lstStyle/>
        <a:p>
          <a:endParaRPr lang="en-US"/>
        </a:p>
      </dgm:t>
    </dgm:pt>
    <dgm:pt modelId="{A3BCFE77-4302-7449-8783-6ED333B0FCA8}">
      <dgm:prSet/>
      <dgm:spPr/>
      <dgm:t>
        <a:bodyPr/>
        <a:lstStyle/>
        <a:p>
          <a:r>
            <a:rPr lang="en-US" b="1" dirty="0"/>
            <a:t>Disadvantages</a:t>
          </a:r>
        </a:p>
      </dgm:t>
    </dgm:pt>
    <dgm:pt modelId="{C8E9766C-2DEF-6F4C-A945-C8E327346F82}" type="parTrans" cxnId="{68599E9E-FCC0-9E4C-9223-763A1749FA00}">
      <dgm:prSet/>
      <dgm:spPr/>
      <dgm:t>
        <a:bodyPr/>
        <a:lstStyle/>
        <a:p>
          <a:endParaRPr lang="en-US"/>
        </a:p>
      </dgm:t>
    </dgm:pt>
    <dgm:pt modelId="{5A648BB7-F4EC-F64B-AE17-052690F22415}" type="sibTrans" cxnId="{68599E9E-FCC0-9E4C-9223-763A1749FA00}">
      <dgm:prSet/>
      <dgm:spPr/>
      <dgm:t>
        <a:bodyPr/>
        <a:lstStyle/>
        <a:p>
          <a:endParaRPr lang="en-US"/>
        </a:p>
      </dgm:t>
    </dgm:pt>
    <dgm:pt modelId="{571AC154-5C9E-B444-B7AD-513C20F3023B}">
      <dgm:prSet/>
      <dgm:spPr/>
      <dgm:t>
        <a:bodyPr/>
        <a:lstStyle/>
        <a:p>
          <a:r>
            <a:rPr lang="en-US" dirty="0"/>
            <a:t>Can be visually misleading (depending on bin width)</a:t>
          </a:r>
        </a:p>
      </dgm:t>
    </dgm:pt>
    <dgm:pt modelId="{3AFECD48-0FDD-B449-AB48-60078CEF03E3}" type="parTrans" cxnId="{E8B6D89B-8938-0248-88B2-4F825003B6B1}">
      <dgm:prSet/>
      <dgm:spPr/>
      <dgm:t>
        <a:bodyPr/>
        <a:lstStyle/>
        <a:p>
          <a:endParaRPr lang="en-US"/>
        </a:p>
      </dgm:t>
    </dgm:pt>
    <dgm:pt modelId="{701FBD4A-3695-2148-B1F5-E644357A8BF9}" type="sibTrans" cxnId="{E8B6D89B-8938-0248-88B2-4F825003B6B1}">
      <dgm:prSet/>
      <dgm:spPr/>
      <dgm:t>
        <a:bodyPr/>
        <a:lstStyle/>
        <a:p>
          <a:endParaRPr lang="en-US"/>
        </a:p>
      </dgm:t>
    </dgm:pt>
    <dgm:pt modelId="{A60FE585-8427-7A49-90D0-B060A94AB4AA}">
      <dgm:prSet/>
      <dgm:spPr/>
      <dgm:t>
        <a:bodyPr/>
        <a:lstStyle/>
        <a:p>
          <a:r>
            <a:rPr lang="en-US" dirty="0"/>
            <a:t>Vertical axis (y-axis) shows frequency (number of observations)</a:t>
          </a:r>
        </a:p>
      </dgm:t>
    </dgm:pt>
    <dgm:pt modelId="{B226AD46-A55F-5546-A722-5ED782EA4F8C}" type="parTrans" cxnId="{88BCBB37-0496-8445-8EB2-2949BB5B44DD}">
      <dgm:prSet/>
      <dgm:spPr/>
      <dgm:t>
        <a:bodyPr/>
        <a:lstStyle/>
        <a:p>
          <a:endParaRPr lang="en-US"/>
        </a:p>
      </dgm:t>
    </dgm:pt>
    <dgm:pt modelId="{B4DF23C2-F212-4848-9D77-64F00A6B69B0}" type="sibTrans" cxnId="{88BCBB37-0496-8445-8EB2-2949BB5B44DD}">
      <dgm:prSet/>
      <dgm:spPr/>
      <dgm:t>
        <a:bodyPr/>
        <a:lstStyle/>
        <a:p>
          <a:endParaRPr lang="en-US"/>
        </a:p>
      </dgm:t>
    </dgm:pt>
    <dgm:pt modelId="{FB6C33AB-ECA5-AB4C-B137-1A6938469EC5}">
      <dgm:prSet/>
      <dgm:spPr/>
      <dgm:t>
        <a:bodyPr/>
        <a:lstStyle/>
        <a:p>
          <a:r>
            <a:rPr lang="en-US" dirty="0"/>
            <a:t>There are no gaps between the bars </a:t>
          </a:r>
        </a:p>
      </dgm:t>
    </dgm:pt>
    <dgm:pt modelId="{47DA8926-74F1-4440-A469-CB206CCEC377}" type="parTrans" cxnId="{E645D314-E2E4-2047-97A4-754E758C110D}">
      <dgm:prSet/>
      <dgm:spPr/>
      <dgm:t>
        <a:bodyPr/>
        <a:lstStyle/>
        <a:p>
          <a:endParaRPr lang="en-US"/>
        </a:p>
      </dgm:t>
    </dgm:pt>
    <dgm:pt modelId="{2BEC7700-DA92-5746-8E5F-61A6557D9852}" type="sibTrans" cxnId="{E645D314-E2E4-2047-97A4-754E758C110D}">
      <dgm:prSet/>
      <dgm:spPr/>
      <dgm:t>
        <a:bodyPr/>
        <a:lstStyle/>
        <a:p>
          <a:endParaRPr lang="en-US"/>
        </a:p>
      </dgm:t>
    </dgm:pt>
    <dgm:pt modelId="{1499C074-31A9-F649-9A8E-B2FE76E80E27}">
      <dgm:prSet/>
      <dgm:spPr/>
      <dgm:t>
        <a:bodyPr/>
        <a:lstStyle/>
        <a:p>
          <a:r>
            <a:rPr lang="en-US" dirty="0"/>
            <a:t>Useful if the dataset is large </a:t>
          </a:r>
        </a:p>
      </dgm:t>
    </dgm:pt>
    <dgm:pt modelId="{DE79A3E9-8450-CE40-BA3A-2F0BE0C6B663}" type="parTrans" cxnId="{F3A99A3B-3237-DD4E-8E1F-9101A40DA4FA}">
      <dgm:prSet/>
      <dgm:spPr/>
      <dgm:t>
        <a:bodyPr/>
        <a:lstStyle/>
        <a:p>
          <a:endParaRPr lang="en-US"/>
        </a:p>
      </dgm:t>
    </dgm:pt>
    <dgm:pt modelId="{0D67DEEA-021D-6B4C-B8F3-2B2273F7206F}" type="sibTrans" cxnId="{F3A99A3B-3237-DD4E-8E1F-9101A40DA4FA}">
      <dgm:prSet/>
      <dgm:spPr/>
      <dgm:t>
        <a:bodyPr/>
        <a:lstStyle/>
        <a:p>
          <a:endParaRPr lang="en-US"/>
        </a:p>
      </dgm:t>
    </dgm:pt>
    <dgm:pt modelId="{28CF56F3-7841-E74D-BC16-5737990B13A5}">
      <dgm:prSet/>
      <dgm:spPr/>
      <dgm:t>
        <a:bodyPr/>
        <a:lstStyle/>
        <a:p>
          <a:r>
            <a:rPr lang="en-US" dirty="0"/>
            <a:t>Allows for assessing assumptions for statistical tests</a:t>
          </a:r>
        </a:p>
      </dgm:t>
    </dgm:pt>
    <dgm:pt modelId="{6FB2595C-7863-5943-83DC-B8C98CA614CB}" type="parTrans" cxnId="{47051B7C-E004-A64E-92C3-3D42C0A0A4B4}">
      <dgm:prSet/>
      <dgm:spPr/>
      <dgm:t>
        <a:bodyPr/>
        <a:lstStyle/>
        <a:p>
          <a:endParaRPr lang="en-US"/>
        </a:p>
      </dgm:t>
    </dgm:pt>
    <dgm:pt modelId="{C64D54FA-A45A-D94A-B7B9-B4AD64C7AA84}" type="sibTrans" cxnId="{47051B7C-E004-A64E-92C3-3D42C0A0A4B4}">
      <dgm:prSet/>
      <dgm:spPr/>
      <dgm:t>
        <a:bodyPr/>
        <a:lstStyle/>
        <a:p>
          <a:endParaRPr lang="en-US"/>
        </a:p>
      </dgm:t>
    </dgm:pt>
    <dgm:pt modelId="{2CB7038B-1FB6-B642-9190-88E528C1C278}">
      <dgm:prSet/>
      <dgm:spPr/>
      <dgm:t>
        <a:bodyPr/>
        <a:lstStyle/>
        <a:p>
          <a:r>
            <a:rPr lang="en-US" dirty="0"/>
            <a:t>Does not show exact values, rather, the frequency</a:t>
          </a:r>
        </a:p>
      </dgm:t>
    </dgm:pt>
    <dgm:pt modelId="{4F4BDAD5-CA17-C248-B785-A4A9FDC6BAFC}" type="parTrans" cxnId="{72A1C36A-AC08-A244-A7B3-21781DF6ACB3}">
      <dgm:prSet/>
      <dgm:spPr/>
      <dgm:t>
        <a:bodyPr/>
        <a:lstStyle/>
        <a:p>
          <a:endParaRPr lang="en-US"/>
        </a:p>
      </dgm:t>
    </dgm:pt>
    <dgm:pt modelId="{510EBCAF-248B-2547-A2A5-9472582B1E97}" type="sibTrans" cxnId="{72A1C36A-AC08-A244-A7B3-21781DF6ACB3}">
      <dgm:prSet/>
      <dgm:spPr/>
      <dgm:t>
        <a:bodyPr/>
        <a:lstStyle/>
        <a:p>
          <a:endParaRPr lang="en-US"/>
        </a:p>
      </dgm:t>
    </dgm:pt>
    <dgm:pt modelId="{D0133033-80B3-B245-A566-D24790181356}">
      <dgm:prSet/>
      <dgm:spPr/>
      <dgm:t>
        <a:bodyPr/>
        <a:lstStyle/>
        <a:p>
          <a:r>
            <a:rPr lang="en-US" dirty="0"/>
            <a:t>Not beneficial for small datasets </a:t>
          </a:r>
        </a:p>
      </dgm:t>
    </dgm:pt>
    <dgm:pt modelId="{8580313E-4CCB-4D47-9ECA-BB885828E193}" type="parTrans" cxnId="{0A26EFDF-D1D8-4240-9BC1-93A0C416D6D4}">
      <dgm:prSet/>
      <dgm:spPr/>
      <dgm:t>
        <a:bodyPr/>
        <a:lstStyle/>
        <a:p>
          <a:endParaRPr lang="en-US"/>
        </a:p>
      </dgm:t>
    </dgm:pt>
    <dgm:pt modelId="{66774A77-6FB1-A044-A953-BCB856BC333B}" type="sibTrans" cxnId="{0A26EFDF-D1D8-4240-9BC1-93A0C416D6D4}">
      <dgm:prSet/>
      <dgm:spPr/>
      <dgm:t>
        <a:bodyPr/>
        <a:lstStyle/>
        <a:p>
          <a:endParaRPr lang="en-US"/>
        </a:p>
      </dgm:t>
    </dgm:pt>
    <dgm:pt modelId="{9DE96D88-74A7-3C4E-A284-BF472EB0E3BF}" type="pres">
      <dgm:prSet presAssocID="{C2155E4D-3A2B-3E49-8E2C-B9FFEB516688}" presName="linear" presStyleCnt="0">
        <dgm:presLayoutVars>
          <dgm:animLvl val="lvl"/>
          <dgm:resizeHandles val="exact"/>
        </dgm:presLayoutVars>
      </dgm:prSet>
      <dgm:spPr/>
    </dgm:pt>
    <dgm:pt modelId="{DACFD3F6-0E13-CF4F-99B7-4CEFD0962913}" type="pres">
      <dgm:prSet presAssocID="{23F5BF3F-BA25-DD45-B930-C0C7A1042F6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FBA01F-B635-294A-AAFE-11009C1A558B}" type="pres">
      <dgm:prSet presAssocID="{23F5BF3F-BA25-DD45-B930-C0C7A1042F62}" presName="childText" presStyleLbl="revTx" presStyleIdx="0" presStyleCnt="4">
        <dgm:presLayoutVars>
          <dgm:bulletEnabled val="1"/>
        </dgm:presLayoutVars>
      </dgm:prSet>
      <dgm:spPr/>
    </dgm:pt>
    <dgm:pt modelId="{BAF39AA4-D182-5242-BBBA-A95711E3EAF3}" type="pres">
      <dgm:prSet presAssocID="{6F576E0F-DA48-6943-9AA1-5305D9610E5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64789A-532D-2649-97B1-E5366963D722}" type="pres">
      <dgm:prSet presAssocID="{6F576E0F-DA48-6943-9AA1-5305D9610E53}" presName="childText" presStyleLbl="revTx" presStyleIdx="1" presStyleCnt="4">
        <dgm:presLayoutVars>
          <dgm:bulletEnabled val="1"/>
        </dgm:presLayoutVars>
      </dgm:prSet>
      <dgm:spPr/>
    </dgm:pt>
    <dgm:pt modelId="{15D87E6D-79E4-B24B-A4BC-70BD73DB4F39}" type="pres">
      <dgm:prSet presAssocID="{C5D87428-4E36-AC48-A4D5-03D97B10AD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F3569-1D7F-704E-A66B-0A860CFB316B}" type="pres">
      <dgm:prSet presAssocID="{C5D87428-4E36-AC48-A4D5-03D97B10ADDF}" presName="childText" presStyleLbl="revTx" presStyleIdx="2" presStyleCnt="4">
        <dgm:presLayoutVars>
          <dgm:bulletEnabled val="1"/>
        </dgm:presLayoutVars>
      </dgm:prSet>
      <dgm:spPr/>
    </dgm:pt>
    <dgm:pt modelId="{AE917736-41D4-F44D-922D-30F828704A50}" type="pres">
      <dgm:prSet presAssocID="{A3BCFE77-4302-7449-8783-6ED333B0FCA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6D4E310-6D65-154A-AF9B-E851481F25E1}" type="pres">
      <dgm:prSet presAssocID="{A3BCFE77-4302-7449-8783-6ED333B0FCA8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22DA590F-BD2E-4F4B-A358-4E73DBB36576}" type="presOf" srcId="{FB6C33AB-ECA5-AB4C-B137-1A6938469EC5}" destId="{1064789A-532D-2649-97B1-E5366963D722}" srcOrd="0" destOrd="2" presId="urn:microsoft.com/office/officeart/2005/8/layout/vList2"/>
    <dgm:cxn modelId="{E645D314-E2E4-2047-97A4-754E758C110D}" srcId="{6F576E0F-DA48-6943-9AA1-5305D9610E53}" destId="{FB6C33AB-ECA5-AB4C-B137-1A6938469EC5}" srcOrd="2" destOrd="0" parTransId="{47DA8926-74F1-4440-A469-CB206CCEC377}" sibTransId="{2BEC7700-DA92-5746-8E5F-61A6557D9852}"/>
    <dgm:cxn modelId="{F8F47924-E67B-4A47-9522-B5C4186D48CA}" srcId="{C2155E4D-3A2B-3E49-8E2C-B9FFEB516688}" destId="{C5D87428-4E36-AC48-A4D5-03D97B10ADDF}" srcOrd="2" destOrd="0" parTransId="{08826CB5-4EF3-1247-A0B0-15AA413D7503}" sibTransId="{DDC60F0C-4594-3341-B841-2A74B80F0B50}"/>
    <dgm:cxn modelId="{44DE662D-B0DA-4A4F-9302-2C534FC4F89B}" type="presOf" srcId="{1881B240-8A96-E045-BCBD-B85252A84255}" destId="{DFCF3569-1D7F-704E-A66B-0A860CFB316B}" srcOrd="0" destOrd="0" presId="urn:microsoft.com/office/officeart/2005/8/layout/vList2"/>
    <dgm:cxn modelId="{88BCBB37-0496-8445-8EB2-2949BB5B44DD}" srcId="{6F576E0F-DA48-6943-9AA1-5305D9610E53}" destId="{A60FE585-8427-7A49-90D0-B060A94AB4AA}" srcOrd="1" destOrd="0" parTransId="{B226AD46-A55F-5546-A722-5ED782EA4F8C}" sibTransId="{B4DF23C2-F212-4848-9D77-64F00A6B69B0}"/>
    <dgm:cxn modelId="{C092653A-E59B-0146-AF4B-CA3621D8C473}" type="presOf" srcId="{1499C074-31A9-F649-9A8E-B2FE76E80E27}" destId="{DFCF3569-1D7F-704E-A66B-0A860CFB316B}" srcOrd="0" destOrd="1" presId="urn:microsoft.com/office/officeart/2005/8/layout/vList2"/>
    <dgm:cxn modelId="{F3A99A3B-3237-DD4E-8E1F-9101A40DA4FA}" srcId="{C5D87428-4E36-AC48-A4D5-03D97B10ADDF}" destId="{1499C074-31A9-F649-9A8E-B2FE76E80E27}" srcOrd="1" destOrd="0" parTransId="{DE79A3E9-8450-CE40-BA3A-2F0BE0C6B663}" sibTransId="{0D67DEEA-021D-6B4C-B8F3-2B2273F7206F}"/>
    <dgm:cxn modelId="{25D4E565-BC7A-7C4F-9452-0480626BC279}" srcId="{C2155E4D-3A2B-3E49-8E2C-B9FFEB516688}" destId="{6F576E0F-DA48-6943-9AA1-5305D9610E53}" srcOrd="1" destOrd="0" parTransId="{6EDB36EE-DEC3-F947-AAE7-C40E625A996A}" sibTransId="{7ABE7A5C-A869-834C-B881-1CDDBEA20B86}"/>
    <dgm:cxn modelId="{9DCFD767-ABEF-6B4A-9EB9-BA82B241A236}" type="presOf" srcId="{D0133033-80B3-B245-A566-D24790181356}" destId="{C6D4E310-6D65-154A-AF9B-E851481F25E1}" srcOrd="0" destOrd="2" presId="urn:microsoft.com/office/officeart/2005/8/layout/vList2"/>
    <dgm:cxn modelId="{72A1C36A-AC08-A244-A7B3-21781DF6ACB3}" srcId="{A3BCFE77-4302-7449-8783-6ED333B0FCA8}" destId="{2CB7038B-1FB6-B642-9190-88E528C1C278}" srcOrd="1" destOrd="0" parTransId="{4F4BDAD5-CA17-C248-B785-A4A9FDC6BAFC}" sibTransId="{510EBCAF-248B-2547-A2A5-9472582B1E97}"/>
    <dgm:cxn modelId="{EA45586E-3B52-6A43-8347-866D386A4534}" type="presOf" srcId="{571AC154-5C9E-B444-B7AD-513C20F3023B}" destId="{C6D4E310-6D65-154A-AF9B-E851481F25E1}" srcOrd="0" destOrd="0" presId="urn:microsoft.com/office/officeart/2005/8/layout/vList2"/>
    <dgm:cxn modelId="{1BEC684F-AA20-7F45-B45C-75840FEF3DD6}" srcId="{C5D87428-4E36-AC48-A4D5-03D97B10ADDF}" destId="{1881B240-8A96-E045-BCBD-B85252A84255}" srcOrd="0" destOrd="0" parTransId="{E6746B8F-D029-674A-836C-7D7FE971F485}" sibTransId="{F09B984C-B422-9544-B050-98FD9D30CFB2}"/>
    <dgm:cxn modelId="{D5277772-E973-C747-8C57-6A1E2F518256}" type="presOf" srcId="{AFC52A0C-E2E9-1048-BCC1-B19CCE190EB7}" destId="{1064789A-532D-2649-97B1-E5366963D722}" srcOrd="0" destOrd="0" presId="urn:microsoft.com/office/officeart/2005/8/layout/vList2"/>
    <dgm:cxn modelId="{2C2CAD55-9EEC-BB47-A64F-66F3295F97F5}" type="presOf" srcId="{2CB7038B-1FB6-B642-9190-88E528C1C278}" destId="{C6D4E310-6D65-154A-AF9B-E851481F25E1}" srcOrd="0" destOrd="1" presId="urn:microsoft.com/office/officeart/2005/8/layout/vList2"/>
    <dgm:cxn modelId="{BF769A7A-A63B-6F45-BA90-D96D60472131}" srcId="{C2155E4D-3A2B-3E49-8E2C-B9FFEB516688}" destId="{23F5BF3F-BA25-DD45-B930-C0C7A1042F62}" srcOrd="0" destOrd="0" parTransId="{D3C9E221-F0DF-B54F-B81B-D78C97B48645}" sibTransId="{C9BD4FBB-5ED3-E248-AB2F-01FA91A97056}"/>
    <dgm:cxn modelId="{ADDE907B-F082-F848-885A-30B288A29F0D}" type="presOf" srcId="{A3BCFE77-4302-7449-8783-6ED333B0FCA8}" destId="{AE917736-41D4-F44D-922D-30F828704A50}" srcOrd="0" destOrd="0" presId="urn:microsoft.com/office/officeart/2005/8/layout/vList2"/>
    <dgm:cxn modelId="{47051B7C-E004-A64E-92C3-3D42C0A0A4B4}" srcId="{C5D87428-4E36-AC48-A4D5-03D97B10ADDF}" destId="{28CF56F3-7841-E74D-BC16-5737990B13A5}" srcOrd="2" destOrd="0" parTransId="{6FB2595C-7863-5943-83DC-B8C98CA614CB}" sibTransId="{C64D54FA-A45A-D94A-B7B9-B4AD64C7AA84}"/>
    <dgm:cxn modelId="{E8B6D89B-8938-0248-88B2-4F825003B6B1}" srcId="{A3BCFE77-4302-7449-8783-6ED333B0FCA8}" destId="{571AC154-5C9E-B444-B7AD-513C20F3023B}" srcOrd="0" destOrd="0" parTransId="{3AFECD48-0FDD-B449-AB48-60078CEF03E3}" sibTransId="{701FBD4A-3695-2148-B1F5-E644357A8BF9}"/>
    <dgm:cxn modelId="{7D1DD59C-74DA-834E-9F91-3378D1BB53C3}" type="presOf" srcId="{A60FE585-8427-7A49-90D0-B060A94AB4AA}" destId="{1064789A-532D-2649-97B1-E5366963D722}" srcOrd="0" destOrd="1" presId="urn:microsoft.com/office/officeart/2005/8/layout/vList2"/>
    <dgm:cxn modelId="{68599E9E-FCC0-9E4C-9223-763A1749FA00}" srcId="{C2155E4D-3A2B-3E49-8E2C-B9FFEB516688}" destId="{A3BCFE77-4302-7449-8783-6ED333B0FCA8}" srcOrd="3" destOrd="0" parTransId="{C8E9766C-2DEF-6F4C-A945-C8E327346F82}" sibTransId="{5A648BB7-F4EC-F64B-AE17-052690F22415}"/>
    <dgm:cxn modelId="{1E652CA5-E26B-D740-A9D5-E1DB4A04F739}" type="presOf" srcId="{C2155E4D-3A2B-3E49-8E2C-B9FFEB516688}" destId="{9DE96D88-74A7-3C4E-A284-BF472EB0E3BF}" srcOrd="0" destOrd="0" presId="urn:microsoft.com/office/officeart/2005/8/layout/vList2"/>
    <dgm:cxn modelId="{4D0950BB-A1F3-864A-AEAB-BEFAEF5B4836}" type="presOf" srcId="{C5D87428-4E36-AC48-A4D5-03D97B10ADDF}" destId="{15D87E6D-79E4-B24B-A4BC-70BD73DB4F39}" srcOrd="0" destOrd="0" presId="urn:microsoft.com/office/officeart/2005/8/layout/vList2"/>
    <dgm:cxn modelId="{08CA46BD-362A-2F4B-ACE7-2E92177EA82F}" type="presOf" srcId="{29A334F4-EABD-6B42-A416-72BAC8848521}" destId="{9BFBA01F-B635-294A-AAFE-11009C1A558B}" srcOrd="0" destOrd="0" presId="urn:microsoft.com/office/officeart/2005/8/layout/vList2"/>
    <dgm:cxn modelId="{718D24BE-9ED0-3F45-933F-A98033F2B096}" type="presOf" srcId="{23F5BF3F-BA25-DD45-B930-C0C7A1042F62}" destId="{DACFD3F6-0E13-CF4F-99B7-4CEFD0962913}" srcOrd="0" destOrd="0" presId="urn:microsoft.com/office/officeart/2005/8/layout/vList2"/>
    <dgm:cxn modelId="{70E972BE-D733-CD46-B8E2-E5A05DFD4CFF}" type="presOf" srcId="{6F576E0F-DA48-6943-9AA1-5305D9610E53}" destId="{BAF39AA4-D182-5242-BBBA-A95711E3EAF3}" srcOrd="0" destOrd="0" presId="urn:microsoft.com/office/officeart/2005/8/layout/vList2"/>
    <dgm:cxn modelId="{C0E28BC5-A2F7-D64B-B5C6-BE74E84DD121}" type="presOf" srcId="{28CF56F3-7841-E74D-BC16-5737990B13A5}" destId="{DFCF3569-1D7F-704E-A66B-0A860CFB316B}" srcOrd="0" destOrd="2" presId="urn:microsoft.com/office/officeart/2005/8/layout/vList2"/>
    <dgm:cxn modelId="{0A26EFDF-D1D8-4240-9BC1-93A0C416D6D4}" srcId="{A3BCFE77-4302-7449-8783-6ED333B0FCA8}" destId="{D0133033-80B3-B245-A566-D24790181356}" srcOrd="2" destOrd="0" parTransId="{8580313E-4CCB-4D47-9ECA-BB885828E193}" sibTransId="{66774A77-6FB1-A044-A953-BCB856BC333B}"/>
    <dgm:cxn modelId="{31F966E6-783A-694F-B573-DF7B44172821}" srcId="{6F576E0F-DA48-6943-9AA1-5305D9610E53}" destId="{AFC52A0C-E2E9-1048-BCC1-B19CCE190EB7}" srcOrd="0" destOrd="0" parTransId="{5F5DA312-933D-CE49-8E71-44AC50F7ADEB}" sibTransId="{F05ED04A-C1ED-D04A-A1C0-3C79C7899C77}"/>
    <dgm:cxn modelId="{6AC1BCEB-897A-424F-8232-CF77C8DB2998}" srcId="{23F5BF3F-BA25-DD45-B930-C0C7A1042F62}" destId="{29A334F4-EABD-6B42-A416-72BAC8848521}" srcOrd="0" destOrd="0" parTransId="{06F9F1B4-303A-D241-BB70-28044D1E98ED}" sibTransId="{C9584A59-B4FA-6E4F-9A05-F0915666F8DB}"/>
    <dgm:cxn modelId="{B6800757-54D9-374F-BC9F-7A0048B5E421}" type="presParOf" srcId="{9DE96D88-74A7-3C4E-A284-BF472EB0E3BF}" destId="{DACFD3F6-0E13-CF4F-99B7-4CEFD0962913}" srcOrd="0" destOrd="0" presId="urn:microsoft.com/office/officeart/2005/8/layout/vList2"/>
    <dgm:cxn modelId="{B209A9EF-09AE-FD4A-A686-9F2A60A2171C}" type="presParOf" srcId="{9DE96D88-74A7-3C4E-A284-BF472EB0E3BF}" destId="{9BFBA01F-B635-294A-AAFE-11009C1A558B}" srcOrd="1" destOrd="0" presId="urn:microsoft.com/office/officeart/2005/8/layout/vList2"/>
    <dgm:cxn modelId="{6594D758-1248-D44C-9F3C-9F2CA03EF39A}" type="presParOf" srcId="{9DE96D88-74A7-3C4E-A284-BF472EB0E3BF}" destId="{BAF39AA4-D182-5242-BBBA-A95711E3EAF3}" srcOrd="2" destOrd="0" presId="urn:microsoft.com/office/officeart/2005/8/layout/vList2"/>
    <dgm:cxn modelId="{4E755DEF-4A37-7D48-9DB2-B82A81F70749}" type="presParOf" srcId="{9DE96D88-74A7-3C4E-A284-BF472EB0E3BF}" destId="{1064789A-532D-2649-97B1-E5366963D722}" srcOrd="3" destOrd="0" presId="urn:microsoft.com/office/officeart/2005/8/layout/vList2"/>
    <dgm:cxn modelId="{A239C0DF-1F79-A549-937B-186AAAF77381}" type="presParOf" srcId="{9DE96D88-74A7-3C4E-A284-BF472EB0E3BF}" destId="{15D87E6D-79E4-B24B-A4BC-70BD73DB4F39}" srcOrd="4" destOrd="0" presId="urn:microsoft.com/office/officeart/2005/8/layout/vList2"/>
    <dgm:cxn modelId="{AF234659-6AE1-3C47-AB82-C1210099D657}" type="presParOf" srcId="{9DE96D88-74A7-3C4E-A284-BF472EB0E3BF}" destId="{DFCF3569-1D7F-704E-A66B-0A860CFB316B}" srcOrd="5" destOrd="0" presId="urn:microsoft.com/office/officeart/2005/8/layout/vList2"/>
    <dgm:cxn modelId="{8986B477-70FF-DB49-A463-55B0D21945E4}" type="presParOf" srcId="{9DE96D88-74A7-3C4E-A284-BF472EB0E3BF}" destId="{AE917736-41D4-F44D-922D-30F828704A50}" srcOrd="6" destOrd="0" presId="urn:microsoft.com/office/officeart/2005/8/layout/vList2"/>
    <dgm:cxn modelId="{CEF52F5B-EFAD-6948-BB71-420DC7EF0544}" type="presParOf" srcId="{9DE96D88-74A7-3C4E-A284-BF472EB0E3BF}" destId="{C6D4E310-6D65-154A-AF9B-E851481F25E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BD637-5552-4B44-BA15-B87887111354}">
      <dsp:nvSpPr>
        <dsp:cNvPr id="0" name=""/>
        <dsp:cNvSpPr/>
      </dsp:nvSpPr>
      <dsp:spPr>
        <a:xfrm>
          <a:off x="0" y="110339"/>
          <a:ext cx="3882684" cy="46124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Quantitative (Numerical)</a:t>
          </a:r>
        </a:p>
      </dsp:txBody>
      <dsp:txXfrm>
        <a:off x="22516" y="132855"/>
        <a:ext cx="3837652" cy="416216"/>
      </dsp:txXfrm>
    </dsp:sp>
    <dsp:sp modelId="{4B49969C-32D9-1549-9EAB-CCB24404D542}">
      <dsp:nvSpPr>
        <dsp:cNvPr id="0" name=""/>
        <dsp:cNvSpPr/>
      </dsp:nvSpPr>
      <dsp:spPr>
        <a:xfrm>
          <a:off x="0" y="603373"/>
          <a:ext cx="4042105" cy="429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Discrete: Countable numerical values</a:t>
          </a:r>
        </a:p>
      </dsp:txBody>
      <dsp:txXfrm>
        <a:off x="20978" y="624351"/>
        <a:ext cx="4000149" cy="387771"/>
      </dsp:txXfrm>
    </dsp:sp>
    <dsp:sp modelId="{CF06A624-A7BC-EF41-8482-23606B12E9A2}">
      <dsp:nvSpPr>
        <dsp:cNvPr id="0" name=""/>
        <dsp:cNvSpPr/>
      </dsp:nvSpPr>
      <dsp:spPr>
        <a:xfrm>
          <a:off x="0" y="1033100"/>
          <a:ext cx="404210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37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Distinct and whole numbers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Examples: Gravidity and parity, number of hospital visits</a:t>
          </a:r>
        </a:p>
      </dsp:txBody>
      <dsp:txXfrm>
        <a:off x="0" y="1033100"/>
        <a:ext cx="4042105" cy="794880"/>
      </dsp:txXfrm>
    </dsp:sp>
    <dsp:sp modelId="{1632727C-14DE-2B4E-9B09-C04B5A4727E0}">
      <dsp:nvSpPr>
        <dsp:cNvPr id="0" name=""/>
        <dsp:cNvSpPr/>
      </dsp:nvSpPr>
      <dsp:spPr>
        <a:xfrm>
          <a:off x="0" y="1596972"/>
          <a:ext cx="4042105" cy="412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Continuous: Measured numerical values </a:t>
          </a:r>
        </a:p>
      </dsp:txBody>
      <dsp:txXfrm>
        <a:off x="20149" y="1617121"/>
        <a:ext cx="4001807" cy="372455"/>
      </dsp:txXfrm>
    </dsp:sp>
    <dsp:sp modelId="{64ED652A-98F1-0E4F-A2A0-315FBBA260AB}">
      <dsp:nvSpPr>
        <dsp:cNvPr id="0" name=""/>
        <dsp:cNvSpPr/>
      </dsp:nvSpPr>
      <dsp:spPr>
        <a:xfrm>
          <a:off x="0" y="2048235"/>
          <a:ext cx="4042105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337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Examples: Height, weight, temperature.</a:t>
          </a:r>
        </a:p>
      </dsp:txBody>
      <dsp:txXfrm>
        <a:off x="0" y="2048235"/>
        <a:ext cx="4042105" cy="7948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59553"/>
          <a:ext cx="7945810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Purpose</a:t>
          </a:r>
          <a:endParaRPr lang="en-US" sz="1800" kern="1200" dirty="0"/>
        </a:p>
      </dsp:txBody>
      <dsp:txXfrm>
        <a:off x="20561" y="80114"/>
        <a:ext cx="7904688" cy="380078"/>
      </dsp:txXfrm>
    </dsp:sp>
    <dsp:sp modelId="{3A35B01B-245C-0744-B94C-CE2DAB4094F9}">
      <dsp:nvSpPr>
        <dsp:cNvPr id="0" name=""/>
        <dsp:cNvSpPr/>
      </dsp:nvSpPr>
      <dsp:spPr>
        <a:xfrm>
          <a:off x="0" y="480753"/>
          <a:ext cx="794581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Allows to see how each categorical variable contributes to a total within a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Example: </a:t>
          </a:r>
          <a:r>
            <a:rPr lang="en-US" sz="1400" kern="1200" dirty="0">
              <a:solidFill>
                <a:srgbClr val="000000"/>
              </a:solidFill>
            </a:rPr>
            <a:t>If an individual is researching the effectiveness of different cardiac medications and different age groups (both variables being categorical), a component bar graph would show the percentage of patients by type of medication within each age group</a:t>
          </a:r>
          <a:endParaRPr lang="en-US" sz="1400" kern="1200" dirty="0"/>
        </a:p>
      </dsp:txBody>
      <dsp:txXfrm>
        <a:off x="0" y="480753"/>
        <a:ext cx="7945810" cy="838350"/>
      </dsp:txXfrm>
    </dsp:sp>
    <dsp:sp modelId="{4CFFF725-AF10-FD4B-9857-4330DEDDE6C6}">
      <dsp:nvSpPr>
        <dsp:cNvPr id="0" name=""/>
        <dsp:cNvSpPr/>
      </dsp:nvSpPr>
      <dsp:spPr>
        <a:xfrm>
          <a:off x="0" y="1325763"/>
          <a:ext cx="7945810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Formatting</a:t>
          </a:r>
          <a:endParaRPr lang="en-US" sz="1800" kern="1200" dirty="0"/>
        </a:p>
      </dsp:txBody>
      <dsp:txXfrm>
        <a:off x="20561" y="1346324"/>
        <a:ext cx="7904688" cy="380078"/>
      </dsp:txXfrm>
    </dsp:sp>
    <dsp:sp modelId="{0E858B36-EA68-DF49-9EF4-E6117DD7769F}">
      <dsp:nvSpPr>
        <dsp:cNvPr id="0" name=""/>
        <dsp:cNvSpPr/>
      </dsp:nvSpPr>
      <dsp:spPr>
        <a:xfrm>
          <a:off x="0" y="1740303"/>
          <a:ext cx="7945810" cy="113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9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X-axis demonstrates the overarching groups 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In the previous example, this would be medication type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Y-axis shows percentages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Bars are divided into segments with each segment representing a sub-category within a group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Stacked format with color-coded sections</a:t>
          </a:r>
        </a:p>
      </dsp:txBody>
      <dsp:txXfrm>
        <a:off x="0" y="1740303"/>
        <a:ext cx="7945810" cy="11364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0"/>
          <a:ext cx="7563945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Advantages</a:t>
          </a:r>
        </a:p>
      </dsp:txBody>
      <dsp:txXfrm>
        <a:off x="27415" y="27415"/>
        <a:ext cx="7509115" cy="506769"/>
      </dsp:txXfrm>
    </dsp:sp>
    <dsp:sp modelId="{3A35B01B-245C-0744-B94C-CE2DAB4094F9}">
      <dsp:nvSpPr>
        <dsp:cNvPr id="0" name=""/>
        <dsp:cNvSpPr/>
      </dsp:nvSpPr>
      <dsp:spPr>
        <a:xfrm>
          <a:off x="0" y="609872"/>
          <a:ext cx="7563945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15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rgbClr val="000000"/>
              </a:solidFill>
            </a:rPr>
            <a:t>Beneficial for stratified group c</a:t>
          </a:r>
          <a:r>
            <a:rPr lang="en-US" sz="1900" i="0" u="none" strike="noStrike" kern="1200" dirty="0">
              <a:solidFill>
                <a:srgbClr val="000000"/>
              </a:solidFill>
              <a:effectLst/>
            </a:rPr>
            <a:t>omparisons of categories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u="none" strike="noStrike" kern="1200" dirty="0">
              <a:solidFill>
                <a:srgbClr val="000000"/>
              </a:solidFill>
              <a:effectLst/>
            </a:rPr>
            <a:t>Shows proportions over different categories</a:t>
          </a:r>
        </a:p>
      </dsp:txBody>
      <dsp:txXfrm>
        <a:off x="0" y="609872"/>
        <a:ext cx="7563945" cy="621000"/>
      </dsp:txXfrm>
    </dsp:sp>
    <dsp:sp modelId="{4CFFF725-AF10-FD4B-9857-4330DEDDE6C6}">
      <dsp:nvSpPr>
        <dsp:cNvPr id="0" name=""/>
        <dsp:cNvSpPr/>
      </dsp:nvSpPr>
      <dsp:spPr>
        <a:xfrm>
          <a:off x="0" y="1241061"/>
          <a:ext cx="7563945" cy="5615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Disadvantages</a:t>
          </a:r>
        </a:p>
      </dsp:txBody>
      <dsp:txXfrm>
        <a:off x="27415" y="1268476"/>
        <a:ext cx="7509115" cy="506769"/>
      </dsp:txXfrm>
    </dsp:sp>
    <dsp:sp modelId="{0E858B36-EA68-DF49-9EF4-E6117DD7769F}">
      <dsp:nvSpPr>
        <dsp:cNvPr id="0" name=""/>
        <dsp:cNvSpPr/>
      </dsp:nvSpPr>
      <dsp:spPr>
        <a:xfrm>
          <a:off x="0" y="1792472"/>
          <a:ext cx="7563945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15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Can be more difficult for interpretation if there are many subgroups, leading to misinterpretation.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Does not show groups over time</a:t>
          </a:r>
        </a:p>
      </dsp:txBody>
      <dsp:txXfrm>
        <a:off x="0" y="1792472"/>
        <a:ext cx="7563945" cy="8694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D3F6-0E13-CF4F-99B7-4CEFD0962913}">
      <dsp:nvSpPr>
        <dsp:cNvPr id="0" name=""/>
        <dsp:cNvSpPr/>
      </dsp:nvSpPr>
      <dsp:spPr>
        <a:xfrm>
          <a:off x="0" y="24356"/>
          <a:ext cx="800685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/>
            <a:t>Purpose</a:t>
          </a:r>
          <a:endParaRPr lang="en-US" sz="1500" kern="1200" dirty="0"/>
        </a:p>
      </dsp:txBody>
      <dsp:txXfrm>
        <a:off x="17134" y="41490"/>
        <a:ext cx="7972582" cy="316732"/>
      </dsp:txXfrm>
    </dsp:sp>
    <dsp:sp modelId="{9BFBA01F-B635-294A-AAFE-11009C1A558B}">
      <dsp:nvSpPr>
        <dsp:cNvPr id="0" name=""/>
        <dsp:cNvSpPr/>
      </dsp:nvSpPr>
      <dsp:spPr>
        <a:xfrm>
          <a:off x="0" y="375356"/>
          <a:ext cx="8006850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Shows how a categorical variable is divided into categories</a:t>
          </a:r>
          <a:endParaRPr lang="en-US" sz="1200" kern="1200" dirty="0"/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0000"/>
              </a:solidFill>
            </a:rPr>
            <a:t>Example: Race is the categorical variable of interest with racial groups being the </a:t>
          </a:r>
          <a:r>
            <a:rPr lang="en-US" sz="1200" i="0" u="none" strike="noStrike" kern="1200" dirty="0">
              <a:solidFill>
                <a:srgbClr val="000000"/>
              </a:solidFill>
              <a:effectLst/>
            </a:rPr>
            <a:t>categories </a:t>
          </a:r>
          <a:r>
            <a:rPr lang="en-US" sz="1200" kern="1200" dirty="0">
              <a:solidFill>
                <a:srgbClr val="000000"/>
              </a:solidFill>
            </a:rPr>
            <a:t>of interest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0000"/>
              </a:solidFill>
            </a:rPr>
            <a:t>Highlights percentage-based comparisons</a:t>
          </a:r>
          <a:endParaRPr lang="en-US" sz="1200" kern="1200" dirty="0"/>
        </a:p>
      </dsp:txBody>
      <dsp:txXfrm>
        <a:off x="0" y="375356"/>
        <a:ext cx="8006850" cy="589950"/>
      </dsp:txXfrm>
    </dsp:sp>
    <dsp:sp modelId="{BAF39AA4-D182-5242-BBBA-A95711E3EAF3}">
      <dsp:nvSpPr>
        <dsp:cNvPr id="0" name=""/>
        <dsp:cNvSpPr/>
      </dsp:nvSpPr>
      <dsp:spPr>
        <a:xfrm>
          <a:off x="0" y="965306"/>
          <a:ext cx="800685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 dirty="0"/>
            <a:t>Formatting</a:t>
          </a:r>
          <a:endParaRPr lang="en-US" sz="1500" kern="1200" dirty="0"/>
        </a:p>
      </dsp:txBody>
      <dsp:txXfrm>
        <a:off x="17134" y="982440"/>
        <a:ext cx="7972582" cy="316732"/>
      </dsp:txXfrm>
    </dsp:sp>
    <dsp:sp modelId="{1064789A-532D-2649-97B1-E5366963D722}">
      <dsp:nvSpPr>
        <dsp:cNvPr id="0" name=""/>
        <dsp:cNvSpPr/>
      </dsp:nvSpPr>
      <dsp:spPr>
        <a:xfrm>
          <a:off x="0" y="1316306"/>
          <a:ext cx="8006850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 circular chart that is divided into “slices”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 “slice” represents a category and is proportional to its frequency.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Each slice must be labeled to appropriately designate the category</a:t>
          </a:r>
        </a:p>
      </dsp:txBody>
      <dsp:txXfrm>
        <a:off x="0" y="1316306"/>
        <a:ext cx="8006850" cy="589950"/>
      </dsp:txXfrm>
    </dsp:sp>
    <dsp:sp modelId="{15D87E6D-79E4-B24B-A4BC-70BD73DB4F39}">
      <dsp:nvSpPr>
        <dsp:cNvPr id="0" name=""/>
        <dsp:cNvSpPr/>
      </dsp:nvSpPr>
      <dsp:spPr>
        <a:xfrm>
          <a:off x="0" y="1906257"/>
          <a:ext cx="800685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Advantages</a:t>
          </a:r>
        </a:p>
      </dsp:txBody>
      <dsp:txXfrm>
        <a:off x="17134" y="1923391"/>
        <a:ext cx="7972582" cy="316732"/>
      </dsp:txXfrm>
    </dsp:sp>
    <dsp:sp modelId="{DFCF3569-1D7F-704E-A66B-0A860CFB316B}">
      <dsp:nvSpPr>
        <dsp:cNvPr id="0" name=""/>
        <dsp:cNvSpPr/>
      </dsp:nvSpPr>
      <dsp:spPr>
        <a:xfrm>
          <a:off x="0" y="2257257"/>
          <a:ext cx="8006850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Beneficial for stratified group c</a:t>
          </a:r>
          <a:r>
            <a:rPr lang="en-US" sz="1200" i="0" u="none" strike="noStrike" kern="1200" dirty="0">
              <a:solidFill>
                <a:srgbClr val="000000"/>
              </a:solidFill>
              <a:effectLst/>
            </a:rPr>
            <a:t>omparisons of categories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i="0" u="none" strike="noStrike" kern="1200" dirty="0">
              <a:solidFill>
                <a:srgbClr val="000000"/>
              </a:solidFill>
              <a:effectLst/>
            </a:rPr>
            <a:t>Shows relative proportions clearly </a:t>
          </a:r>
          <a:r>
            <a:rPr lang="en-US" sz="1200" kern="1200" dirty="0">
              <a:solidFill>
                <a:srgbClr val="000000"/>
              </a:solidFill>
            </a:rPr>
            <a:t>to audience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>
              <a:solidFill>
                <a:srgbClr val="000000"/>
              </a:solidFill>
            </a:rPr>
            <a:t>Favorable visualization tool for larger public audience</a:t>
          </a:r>
        </a:p>
      </dsp:txBody>
      <dsp:txXfrm>
        <a:off x="0" y="2257257"/>
        <a:ext cx="8006850" cy="589950"/>
      </dsp:txXfrm>
    </dsp:sp>
    <dsp:sp modelId="{AE917736-41D4-F44D-922D-30F828704A50}">
      <dsp:nvSpPr>
        <dsp:cNvPr id="0" name=""/>
        <dsp:cNvSpPr/>
      </dsp:nvSpPr>
      <dsp:spPr>
        <a:xfrm>
          <a:off x="0" y="2847207"/>
          <a:ext cx="800685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Disadvantages</a:t>
          </a:r>
        </a:p>
      </dsp:txBody>
      <dsp:txXfrm>
        <a:off x="17134" y="2864341"/>
        <a:ext cx="7972582" cy="316732"/>
      </dsp:txXfrm>
    </dsp:sp>
    <dsp:sp modelId="{C6D4E310-6D65-154A-AF9B-E851481F25E1}">
      <dsp:nvSpPr>
        <dsp:cNvPr id="0" name=""/>
        <dsp:cNvSpPr/>
      </dsp:nvSpPr>
      <dsp:spPr>
        <a:xfrm>
          <a:off x="0" y="3198207"/>
          <a:ext cx="8006850" cy="776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Can be more difficult for interpretation if slices are similar in size.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Can become clustered and hard to interpret if there are many categories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Does not show values or trends over time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Can be misleading if slices are not scaled appropriately</a:t>
          </a:r>
        </a:p>
      </dsp:txBody>
      <dsp:txXfrm>
        <a:off x="0" y="3198207"/>
        <a:ext cx="8006850" cy="7762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85609"/>
          <a:ext cx="7945810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Purpose</a:t>
          </a:r>
          <a:endParaRPr lang="en-US" sz="2100" kern="1200" dirty="0"/>
        </a:p>
      </dsp:txBody>
      <dsp:txXfrm>
        <a:off x="23988" y="109597"/>
        <a:ext cx="7897834" cy="443423"/>
      </dsp:txXfrm>
    </dsp:sp>
    <dsp:sp modelId="{3A35B01B-245C-0744-B94C-CE2DAB4094F9}">
      <dsp:nvSpPr>
        <dsp:cNvPr id="0" name=""/>
        <dsp:cNvSpPr/>
      </dsp:nvSpPr>
      <dsp:spPr>
        <a:xfrm>
          <a:off x="0" y="577009"/>
          <a:ext cx="7945810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Allows for comparisons of the variable of interest across time points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rgbClr val="000000"/>
              </a:solidFill>
            </a:rPr>
            <a:t>For evaluation of quantitative and continuous data</a:t>
          </a:r>
          <a:endParaRPr lang="en-US" sz="1600" b="0" i="0" u="none" strike="noStrike" kern="1200" dirty="0">
            <a:solidFill>
              <a:srgbClr val="000000"/>
            </a:solidFill>
            <a:effectLst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u="none" strike="noStrike" kern="1200" dirty="0">
              <a:solidFill>
                <a:srgbClr val="000000"/>
              </a:solidFill>
              <a:effectLst/>
            </a:rPr>
            <a:t>Beneficial for visualizing the impact of an intervention</a:t>
          </a:r>
          <a:endParaRPr lang="en-US" sz="1600" kern="1200" dirty="0"/>
        </a:p>
      </dsp:txBody>
      <dsp:txXfrm>
        <a:off x="0" y="577009"/>
        <a:ext cx="7945810" cy="782460"/>
      </dsp:txXfrm>
    </dsp:sp>
    <dsp:sp modelId="{4CFFF725-AF10-FD4B-9857-4330DEDDE6C6}">
      <dsp:nvSpPr>
        <dsp:cNvPr id="0" name=""/>
        <dsp:cNvSpPr/>
      </dsp:nvSpPr>
      <dsp:spPr>
        <a:xfrm>
          <a:off x="0" y="1365327"/>
          <a:ext cx="7945810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dirty="0"/>
            <a:t>Formatting</a:t>
          </a:r>
          <a:endParaRPr lang="en-US" sz="2100" kern="1200" dirty="0"/>
        </a:p>
      </dsp:txBody>
      <dsp:txXfrm>
        <a:off x="23988" y="1389315"/>
        <a:ext cx="7897834" cy="443423"/>
      </dsp:txXfrm>
    </dsp:sp>
    <dsp:sp modelId="{0E858B36-EA68-DF49-9EF4-E6117DD7769F}">
      <dsp:nvSpPr>
        <dsp:cNvPr id="0" name=""/>
        <dsp:cNvSpPr/>
      </dsp:nvSpPr>
      <dsp:spPr>
        <a:xfrm>
          <a:off x="0" y="1850869"/>
          <a:ext cx="7945810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9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Horizontal axis (X-axis): represents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Vertical axis (Y-axis): the variable of interest which is being measured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Each measured data point is represented with a point which are connected with a line. </a:t>
          </a:r>
        </a:p>
      </dsp:txBody>
      <dsp:txXfrm>
        <a:off x="0" y="1850869"/>
        <a:ext cx="7945810" cy="9998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1"/>
          <a:ext cx="7945810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Advantages</a:t>
          </a:r>
        </a:p>
      </dsp:txBody>
      <dsp:txXfrm>
        <a:off x="30842" y="30843"/>
        <a:ext cx="7884126" cy="570116"/>
      </dsp:txXfrm>
    </dsp:sp>
    <dsp:sp modelId="{3A35B01B-245C-0744-B94C-CE2DAB4094F9}">
      <dsp:nvSpPr>
        <dsp:cNvPr id="0" name=""/>
        <dsp:cNvSpPr/>
      </dsp:nvSpPr>
      <dsp:spPr>
        <a:xfrm>
          <a:off x="0" y="636780"/>
          <a:ext cx="794581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rgbClr val="000000"/>
              </a:solidFill>
            </a:rPr>
            <a:t>Shows trends over time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rgbClr val="000000"/>
              </a:solidFill>
            </a:rPr>
            <a:t>Can demonstrate the effect of an intervention in comparison to a control</a:t>
          </a:r>
        </a:p>
      </dsp:txBody>
      <dsp:txXfrm>
        <a:off x="0" y="636780"/>
        <a:ext cx="7945810" cy="978075"/>
      </dsp:txXfrm>
    </dsp:sp>
    <dsp:sp modelId="{4CFFF725-AF10-FD4B-9857-4330DEDDE6C6}">
      <dsp:nvSpPr>
        <dsp:cNvPr id="0" name=""/>
        <dsp:cNvSpPr/>
      </dsp:nvSpPr>
      <dsp:spPr>
        <a:xfrm>
          <a:off x="0" y="1618867"/>
          <a:ext cx="7945810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Disadvantages</a:t>
          </a:r>
          <a:endParaRPr lang="en-US" sz="2700" kern="1200" dirty="0"/>
        </a:p>
      </dsp:txBody>
      <dsp:txXfrm>
        <a:off x="30842" y="1649709"/>
        <a:ext cx="7884126" cy="570116"/>
      </dsp:txXfrm>
    </dsp:sp>
    <dsp:sp modelId="{0E858B36-EA68-DF49-9EF4-E6117DD7769F}">
      <dsp:nvSpPr>
        <dsp:cNvPr id="0" name=""/>
        <dsp:cNvSpPr/>
      </dsp:nvSpPr>
      <dsp:spPr>
        <a:xfrm>
          <a:off x="0" y="2246655"/>
          <a:ext cx="794581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227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Can be misleading if time intervals are not uniform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Only for visualization of quantitative variables</a:t>
          </a:r>
        </a:p>
      </dsp:txBody>
      <dsp:txXfrm>
        <a:off x="0" y="2246655"/>
        <a:ext cx="7945810" cy="6846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D3F6-0E13-CF4F-99B7-4CEFD0962913}">
      <dsp:nvSpPr>
        <dsp:cNvPr id="0" name=""/>
        <dsp:cNvSpPr/>
      </dsp:nvSpPr>
      <dsp:spPr>
        <a:xfrm>
          <a:off x="0" y="10164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Purpose</a:t>
          </a:r>
          <a:endParaRPr lang="en-US" sz="1600" kern="1200" dirty="0"/>
        </a:p>
      </dsp:txBody>
      <dsp:txXfrm>
        <a:off x="18277" y="119925"/>
        <a:ext cx="7970296" cy="337846"/>
      </dsp:txXfrm>
    </dsp:sp>
    <dsp:sp modelId="{9BFBA01F-B635-294A-AAFE-11009C1A558B}">
      <dsp:nvSpPr>
        <dsp:cNvPr id="0" name=""/>
        <dsp:cNvSpPr/>
      </dsp:nvSpPr>
      <dsp:spPr>
        <a:xfrm>
          <a:off x="0" y="476048"/>
          <a:ext cx="80068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b="0" i="0" u="none" strike="noStrike" kern="1200" dirty="0">
              <a:solidFill>
                <a:srgbClr val="000000"/>
              </a:solidFill>
              <a:effectLst/>
            </a:rPr>
            <a:t>Allows for comparing multiple datasets on the same graph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Functions like a histogram</a:t>
          </a:r>
          <a:endParaRPr lang="en-US" sz="1200" kern="1200" dirty="0"/>
        </a:p>
      </dsp:txBody>
      <dsp:txXfrm>
        <a:off x="0" y="476048"/>
        <a:ext cx="8006850" cy="397440"/>
      </dsp:txXfrm>
    </dsp:sp>
    <dsp:sp modelId="{BAF39AA4-D182-5242-BBBA-A95711E3EAF3}">
      <dsp:nvSpPr>
        <dsp:cNvPr id="0" name=""/>
        <dsp:cNvSpPr/>
      </dsp:nvSpPr>
      <dsp:spPr>
        <a:xfrm>
          <a:off x="0" y="87348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Formatting</a:t>
          </a:r>
          <a:endParaRPr lang="en-US" sz="1600" kern="1200" dirty="0"/>
        </a:p>
      </dsp:txBody>
      <dsp:txXfrm>
        <a:off x="18277" y="891765"/>
        <a:ext cx="7970296" cy="337846"/>
      </dsp:txXfrm>
    </dsp:sp>
    <dsp:sp modelId="{1064789A-532D-2649-97B1-E5366963D722}">
      <dsp:nvSpPr>
        <dsp:cNvPr id="0" name=""/>
        <dsp:cNvSpPr/>
      </dsp:nvSpPr>
      <dsp:spPr>
        <a:xfrm>
          <a:off x="0" y="1247888"/>
          <a:ext cx="80068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Horizontal axis (X-axis): represents a class interval (like a histogram)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Vertical axis (Y-axis): represents frequency of each class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Points are plotted at the midpoint of each class interval and connected by a straight line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To close the line, each endpoint will touch the x-axis</a:t>
          </a:r>
        </a:p>
      </dsp:txBody>
      <dsp:txXfrm>
        <a:off x="0" y="1247888"/>
        <a:ext cx="8006850" cy="778320"/>
      </dsp:txXfrm>
    </dsp:sp>
    <dsp:sp modelId="{15D87E6D-79E4-B24B-A4BC-70BD73DB4F39}">
      <dsp:nvSpPr>
        <dsp:cNvPr id="0" name=""/>
        <dsp:cNvSpPr/>
      </dsp:nvSpPr>
      <dsp:spPr>
        <a:xfrm>
          <a:off x="0" y="202620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Advantages</a:t>
          </a:r>
        </a:p>
      </dsp:txBody>
      <dsp:txXfrm>
        <a:off x="18277" y="2044485"/>
        <a:ext cx="7970296" cy="337846"/>
      </dsp:txXfrm>
    </dsp:sp>
    <dsp:sp modelId="{DFCF3569-1D7F-704E-A66B-0A860CFB316B}">
      <dsp:nvSpPr>
        <dsp:cNvPr id="0" name=""/>
        <dsp:cNvSpPr/>
      </dsp:nvSpPr>
      <dsp:spPr>
        <a:xfrm>
          <a:off x="0" y="2400608"/>
          <a:ext cx="80068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Easier to compare multiple distributions unlike histograms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Beneficial for trend analysis across intervals</a:t>
          </a:r>
          <a:endParaRPr lang="en-US" sz="1200" b="0" i="0" u="none" strike="noStrike" kern="1200" dirty="0">
            <a:solidFill>
              <a:srgbClr val="000000"/>
            </a:solidFill>
            <a:effectLst/>
          </a:endParaRPr>
        </a:p>
      </dsp:txBody>
      <dsp:txXfrm>
        <a:off x="0" y="2400608"/>
        <a:ext cx="8006850" cy="397440"/>
      </dsp:txXfrm>
    </dsp:sp>
    <dsp:sp modelId="{AE917736-41D4-F44D-922D-30F828704A50}">
      <dsp:nvSpPr>
        <dsp:cNvPr id="0" name=""/>
        <dsp:cNvSpPr/>
      </dsp:nvSpPr>
      <dsp:spPr>
        <a:xfrm>
          <a:off x="0" y="279804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Disadvantages</a:t>
          </a:r>
        </a:p>
      </dsp:txBody>
      <dsp:txXfrm>
        <a:off x="18277" y="2816325"/>
        <a:ext cx="7970296" cy="337846"/>
      </dsp:txXfrm>
    </dsp:sp>
    <dsp:sp modelId="{C6D4E310-6D65-154A-AF9B-E851481F25E1}">
      <dsp:nvSpPr>
        <dsp:cNvPr id="0" name=""/>
        <dsp:cNvSpPr/>
      </dsp:nvSpPr>
      <dsp:spPr>
        <a:xfrm>
          <a:off x="0" y="3172448"/>
          <a:ext cx="80068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Requires clear class intervals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Can be more difficult for a general audience (compared to a histogram)</a:t>
          </a:r>
        </a:p>
      </dsp:txBody>
      <dsp:txXfrm>
        <a:off x="0" y="3172448"/>
        <a:ext cx="8006850" cy="39744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67429"/>
          <a:ext cx="7845190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Purpose</a:t>
          </a:r>
          <a:endParaRPr lang="en-US" sz="1700" kern="1200" dirty="0"/>
        </a:p>
      </dsp:txBody>
      <dsp:txXfrm>
        <a:off x="19419" y="86848"/>
        <a:ext cx="7806352" cy="358962"/>
      </dsp:txXfrm>
    </dsp:sp>
    <dsp:sp modelId="{3A35B01B-245C-0744-B94C-CE2DAB4094F9}">
      <dsp:nvSpPr>
        <dsp:cNvPr id="0" name=""/>
        <dsp:cNvSpPr/>
      </dsp:nvSpPr>
      <dsp:spPr>
        <a:xfrm>
          <a:off x="0" y="465229"/>
          <a:ext cx="784519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8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Highlights central tendency, spread, skew, and outliers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A box plot shows the minimum, first quartile (Q1), median (Q2), third quartile (Q3), and the maximum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u="none" strike="noStrike" kern="1200" dirty="0">
              <a:solidFill>
                <a:srgbClr val="000000"/>
              </a:solidFill>
              <a:effectLst/>
            </a:rPr>
            <a:t>Useful for comparing distribution between groups of interest</a:t>
          </a:r>
        </a:p>
      </dsp:txBody>
      <dsp:txXfrm>
        <a:off x="0" y="465229"/>
        <a:ext cx="7845190" cy="809370"/>
      </dsp:txXfrm>
    </dsp:sp>
    <dsp:sp modelId="{4CFFF725-AF10-FD4B-9857-4330DEDDE6C6}">
      <dsp:nvSpPr>
        <dsp:cNvPr id="0" name=""/>
        <dsp:cNvSpPr/>
      </dsp:nvSpPr>
      <dsp:spPr>
        <a:xfrm>
          <a:off x="0" y="1281610"/>
          <a:ext cx="7845190" cy="397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Formatting</a:t>
          </a:r>
          <a:endParaRPr lang="en-US" sz="1700" kern="1200" dirty="0"/>
        </a:p>
      </dsp:txBody>
      <dsp:txXfrm>
        <a:off x="19419" y="1301029"/>
        <a:ext cx="7806352" cy="358962"/>
      </dsp:txXfrm>
    </dsp:sp>
    <dsp:sp modelId="{0E858B36-EA68-DF49-9EF4-E6117DD7769F}">
      <dsp:nvSpPr>
        <dsp:cNvPr id="0" name=""/>
        <dsp:cNvSpPr/>
      </dsp:nvSpPr>
      <dsp:spPr>
        <a:xfrm>
          <a:off x="0" y="1672398"/>
          <a:ext cx="7845190" cy="119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85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 box shows the interquartile range (IQR) which is the 25th percentile (Q1) to the 75</a:t>
          </a:r>
          <a:r>
            <a:rPr lang="en-US" sz="1300" kern="1200" baseline="30000" dirty="0"/>
            <a:t>th</a:t>
          </a:r>
          <a:r>
            <a:rPr lang="en-US" sz="1300" kern="1200" dirty="0"/>
            <a:t> percentile (Q3). 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 line inside the box is the median or 50</a:t>
          </a:r>
          <a:r>
            <a:rPr lang="en-US" sz="1300" kern="1200" baseline="30000" dirty="0"/>
            <a:t>th</a:t>
          </a:r>
          <a:r>
            <a:rPr lang="en-US" sz="1300" kern="1200" dirty="0"/>
            <a:t> percentile (Q2).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”Whiskers” are the lines outside of the box that highlight the minimum and maximum (excluding outliers).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Outliers are denoted by singular data points beyond the “whiskers”.</a:t>
          </a:r>
        </a:p>
      </dsp:txBody>
      <dsp:txXfrm>
        <a:off x="0" y="1672398"/>
        <a:ext cx="7845190" cy="11964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4980"/>
          <a:ext cx="7845190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Advantages</a:t>
          </a:r>
          <a:endParaRPr lang="en-US" sz="2700" kern="1200" dirty="0"/>
        </a:p>
      </dsp:txBody>
      <dsp:txXfrm>
        <a:off x="30842" y="35822"/>
        <a:ext cx="7783506" cy="570116"/>
      </dsp:txXfrm>
    </dsp:sp>
    <dsp:sp modelId="{3A35B01B-245C-0744-B94C-CE2DAB4094F9}">
      <dsp:nvSpPr>
        <dsp:cNvPr id="0" name=""/>
        <dsp:cNvSpPr/>
      </dsp:nvSpPr>
      <dsp:spPr>
        <a:xfrm>
          <a:off x="0" y="636780"/>
          <a:ext cx="784519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8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rgbClr val="000000"/>
              </a:solidFill>
            </a:rPr>
            <a:t>Identifies outliers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rgbClr val="000000"/>
              </a:solidFill>
            </a:rPr>
            <a:t>Allows for the comparison of variability across different datasets</a:t>
          </a:r>
        </a:p>
      </dsp:txBody>
      <dsp:txXfrm>
        <a:off x="0" y="636780"/>
        <a:ext cx="7845190" cy="978075"/>
      </dsp:txXfrm>
    </dsp:sp>
    <dsp:sp modelId="{4CFFF725-AF10-FD4B-9857-4330DEDDE6C6}">
      <dsp:nvSpPr>
        <dsp:cNvPr id="0" name=""/>
        <dsp:cNvSpPr/>
      </dsp:nvSpPr>
      <dsp:spPr>
        <a:xfrm>
          <a:off x="0" y="1618867"/>
          <a:ext cx="7845190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i="0" kern="1200" dirty="0"/>
            <a:t>Disadvantages</a:t>
          </a:r>
          <a:endParaRPr lang="en-US" sz="2700" kern="1200" dirty="0"/>
        </a:p>
      </dsp:txBody>
      <dsp:txXfrm>
        <a:off x="30842" y="1649709"/>
        <a:ext cx="7783506" cy="570116"/>
      </dsp:txXfrm>
    </dsp:sp>
    <dsp:sp modelId="{0E858B36-EA68-DF49-9EF4-E6117DD7769F}">
      <dsp:nvSpPr>
        <dsp:cNvPr id="0" name=""/>
        <dsp:cNvSpPr/>
      </dsp:nvSpPr>
      <dsp:spPr>
        <a:xfrm>
          <a:off x="0" y="2246655"/>
          <a:ext cx="784519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08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Not ideal for small datasets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Does not show the exact distribution shape</a:t>
          </a:r>
        </a:p>
      </dsp:txBody>
      <dsp:txXfrm>
        <a:off x="0" y="2246655"/>
        <a:ext cx="7845190" cy="68465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D3F6-0E13-CF4F-99B7-4CEFD0962913}">
      <dsp:nvSpPr>
        <dsp:cNvPr id="0" name=""/>
        <dsp:cNvSpPr/>
      </dsp:nvSpPr>
      <dsp:spPr>
        <a:xfrm>
          <a:off x="0" y="159675"/>
          <a:ext cx="800685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Purpose</a:t>
          </a:r>
          <a:endParaRPr lang="en-US" sz="1800" kern="1200" dirty="0"/>
        </a:p>
      </dsp:txBody>
      <dsp:txXfrm>
        <a:off x="20561" y="180236"/>
        <a:ext cx="7965728" cy="380078"/>
      </dsp:txXfrm>
    </dsp:sp>
    <dsp:sp modelId="{9BFBA01F-B635-294A-AAFE-11009C1A558B}">
      <dsp:nvSpPr>
        <dsp:cNvPr id="0" name=""/>
        <dsp:cNvSpPr/>
      </dsp:nvSpPr>
      <dsp:spPr>
        <a:xfrm>
          <a:off x="0" y="580875"/>
          <a:ext cx="800685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</a:rPr>
            <a:t>Allows for a quick visual analysis of shape and spread of dataset </a:t>
          </a:r>
          <a:endParaRPr lang="en-US" sz="1400" kern="1200" dirty="0"/>
        </a:p>
      </dsp:txBody>
      <dsp:txXfrm>
        <a:off x="0" y="580875"/>
        <a:ext cx="8006850" cy="298080"/>
      </dsp:txXfrm>
    </dsp:sp>
    <dsp:sp modelId="{BAF39AA4-D182-5242-BBBA-A95711E3EAF3}">
      <dsp:nvSpPr>
        <dsp:cNvPr id="0" name=""/>
        <dsp:cNvSpPr/>
      </dsp:nvSpPr>
      <dsp:spPr>
        <a:xfrm>
          <a:off x="0" y="878956"/>
          <a:ext cx="800685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Formatting</a:t>
          </a:r>
          <a:endParaRPr lang="en-US" sz="1800" kern="1200" dirty="0"/>
        </a:p>
      </dsp:txBody>
      <dsp:txXfrm>
        <a:off x="20561" y="899517"/>
        <a:ext cx="7965728" cy="380078"/>
      </dsp:txXfrm>
    </dsp:sp>
    <dsp:sp modelId="{1064789A-532D-2649-97B1-E5366963D722}">
      <dsp:nvSpPr>
        <dsp:cNvPr id="0" name=""/>
        <dsp:cNvSpPr/>
      </dsp:nvSpPr>
      <dsp:spPr>
        <a:xfrm>
          <a:off x="0" y="1300156"/>
          <a:ext cx="800685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Numbers are split into a stem (the first digit of a number) and leaf (following digit)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Stems are listed in a vertical column while the leaves are listed horizontally for each stem</a:t>
          </a:r>
        </a:p>
      </dsp:txBody>
      <dsp:txXfrm>
        <a:off x="0" y="1300156"/>
        <a:ext cx="8006850" cy="456435"/>
      </dsp:txXfrm>
    </dsp:sp>
    <dsp:sp modelId="{15D87E6D-79E4-B24B-A4BC-70BD73DB4F39}">
      <dsp:nvSpPr>
        <dsp:cNvPr id="0" name=""/>
        <dsp:cNvSpPr/>
      </dsp:nvSpPr>
      <dsp:spPr>
        <a:xfrm>
          <a:off x="0" y="1756591"/>
          <a:ext cx="800685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Advantages</a:t>
          </a:r>
        </a:p>
      </dsp:txBody>
      <dsp:txXfrm>
        <a:off x="20561" y="1777152"/>
        <a:ext cx="7965728" cy="380078"/>
      </dsp:txXfrm>
    </dsp:sp>
    <dsp:sp modelId="{DFCF3569-1D7F-704E-A66B-0A860CFB316B}">
      <dsp:nvSpPr>
        <dsp:cNvPr id="0" name=""/>
        <dsp:cNvSpPr/>
      </dsp:nvSpPr>
      <dsp:spPr>
        <a:xfrm>
          <a:off x="0" y="2177791"/>
          <a:ext cx="800685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</a:rPr>
            <a:t>Beneficial for identifying outliers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solidFill>
                <a:srgbClr val="000000"/>
              </a:solidFill>
            </a:rPr>
            <a:t>Easy to interpret for small datasets</a:t>
          </a:r>
        </a:p>
      </dsp:txBody>
      <dsp:txXfrm>
        <a:off x="0" y="2177791"/>
        <a:ext cx="8006850" cy="456435"/>
      </dsp:txXfrm>
    </dsp:sp>
    <dsp:sp modelId="{AE917736-41D4-F44D-922D-30F828704A50}">
      <dsp:nvSpPr>
        <dsp:cNvPr id="0" name=""/>
        <dsp:cNvSpPr/>
      </dsp:nvSpPr>
      <dsp:spPr>
        <a:xfrm>
          <a:off x="0" y="2634226"/>
          <a:ext cx="800685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Disadvantages</a:t>
          </a:r>
        </a:p>
      </dsp:txBody>
      <dsp:txXfrm>
        <a:off x="20561" y="2654787"/>
        <a:ext cx="7965728" cy="380078"/>
      </dsp:txXfrm>
    </dsp:sp>
    <dsp:sp modelId="{C6D4E310-6D65-154A-AF9B-E851481F25E1}">
      <dsp:nvSpPr>
        <dsp:cNvPr id="0" name=""/>
        <dsp:cNvSpPr/>
      </dsp:nvSpPr>
      <dsp:spPr>
        <a:xfrm>
          <a:off x="0" y="3055426"/>
          <a:ext cx="8006850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400" kern="1200" dirty="0"/>
            <a:t>Not suitable for large datasets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May be harder to interpret upon first glance for larger public audiences</a:t>
          </a:r>
        </a:p>
      </dsp:txBody>
      <dsp:txXfrm>
        <a:off x="0" y="3055426"/>
        <a:ext cx="8006850" cy="45643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D3F6-0E13-CF4F-99B7-4CEFD0962913}">
      <dsp:nvSpPr>
        <dsp:cNvPr id="0" name=""/>
        <dsp:cNvSpPr/>
      </dsp:nvSpPr>
      <dsp:spPr>
        <a:xfrm>
          <a:off x="0" y="9336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Purpose</a:t>
          </a:r>
          <a:endParaRPr lang="en-US" sz="1600" kern="1200" dirty="0"/>
        </a:p>
      </dsp:txBody>
      <dsp:txXfrm>
        <a:off x="18277" y="111645"/>
        <a:ext cx="7970296" cy="337846"/>
      </dsp:txXfrm>
    </dsp:sp>
    <dsp:sp modelId="{9BFBA01F-B635-294A-AAFE-11009C1A558B}">
      <dsp:nvSpPr>
        <dsp:cNvPr id="0" name=""/>
        <dsp:cNvSpPr/>
      </dsp:nvSpPr>
      <dsp:spPr>
        <a:xfrm>
          <a:off x="0" y="467768"/>
          <a:ext cx="80068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Identifies correlation and trends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A scatter plot allows for the visualization of the relationship between two continuous variables</a:t>
          </a:r>
        </a:p>
      </dsp:txBody>
      <dsp:txXfrm>
        <a:off x="0" y="467768"/>
        <a:ext cx="8006850" cy="397440"/>
      </dsp:txXfrm>
    </dsp:sp>
    <dsp:sp modelId="{BAF39AA4-D182-5242-BBBA-A95711E3EAF3}">
      <dsp:nvSpPr>
        <dsp:cNvPr id="0" name=""/>
        <dsp:cNvSpPr/>
      </dsp:nvSpPr>
      <dsp:spPr>
        <a:xfrm>
          <a:off x="0" y="86520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/>
            <a:t>Formatting</a:t>
          </a:r>
          <a:endParaRPr lang="en-US" sz="1600" kern="1200" dirty="0"/>
        </a:p>
      </dsp:txBody>
      <dsp:txXfrm>
        <a:off x="18277" y="883485"/>
        <a:ext cx="7970296" cy="337846"/>
      </dsp:txXfrm>
    </dsp:sp>
    <dsp:sp modelId="{1064789A-532D-2649-97B1-E5366963D722}">
      <dsp:nvSpPr>
        <dsp:cNvPr id="0" name=""/>
        <dsp:cNvSpPr/>
      </dsp:nvSpPr>
      <dsp:spPr>
        <a:xfrm>
          <a:off x="0" y="1239608"/>
          <a:ext cx="800685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Both X-axis and Y-axis represent a variable (continuous)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Each point on the plot represents a single observation with two values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A regression line can also be used to show directionality and strength of the relation</a:t>
          </a:r>
        </a:p>
      </dsp:txBody>
      <dsp:txXfrm>
        <a:off x="0" y="1239608"/>
        <a:ext cx="8006850" cy="596160"/>
      </dsp:txXfrm>
    </dsp:sp>
    <dsp:sp modelId="{15D87E6D-79E4-B24B-A4BC-70BD73DB4F39}">
      <dsp:nvSpPr>
        <dsp:cNvPr id="0" name=""/>
        <dsp:cNvSpPr/>
      </dsp:nvSpPr>
      <dsp:spPr>
        <a:xfrm>
          <a:off x="0" y="183576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Advantages</a:t>
          </a:r>
        </a:p>
      </dsp:txBody>
      <dsp:txXfrm>
        <a:off x="18277" y="1854045"/>
        <a:ext cx="7970296" cy="337846"/>
      </dsp:txXfrm>
    </dsp:sp>
    <dsp:sp modelId="{DFCF3569-1D7F-704E-A66B-0A860CFB316B}">
      <dsp:nvSpPr>
        <dsp:cNvPr id="0" name=""/>
        <dsp:cNvSpPr/>
      </dsp:nvSpPr>
      <dsp:spPr>
        <a:xfrm>
          <a:off x="0" y="2210168"/>
          <a:ext cx="800685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Beneficial for assessing if there is positive, negative, or no correlation between variables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Shows outliers or clusters within dataset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>
              <a:solidFill>
                <a:srgbClr val="000000"/>
              </a:solidFill>
            </a:rPr>
            <a:t>Effective for bivariate analysis</a:t>
          </a:r>
          <a:endParaRPr lang="en-US" sz="1200" kern="1200" dirty="0"/>
        </a:p>
      </dsp:txBody>
      <dsp:txXfrm>
        <a:off x="0" y="2210168"/>
        <a:ext cx="8006850" cy="596160"/>
      </dsp:txXfrm>
    </dsp:sp>
    <dsp:sp modelId="{AE917736-41D4-F44D-922D-30F828704A50}">
      <dsp:nvSpPr>
        <dsp:cNvPr id="0" name=""/>
        <dsp:cNvSpPr/>
      </dsp:nvSpPr>
      <dsp:spPr>
        <a:xfrm>
          <a:off x="0" y="2806328"/>
          <a:ext cx="80068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Disadvantages</a:t>
          </a:r>
        </a:p>
      </dsp:txBody>
      <dsp:txXfrm>
        <a:off x="18277" y="2824605"/>
        <a:ext cx="7970296" cy="337846"/>
      </dsp:txXfrm>
    </dsp:sp>
    <dsp:sp modelId="{C6D4E310-6D65-154A-AF9B-E851481F25E1}">
      <dsp:nvSpPr>
        <dsp:cNvPr id="0" name=""/>
        <dsp:cNvSpPr/>
      </dsp:nvSpPr>
      <dsp:spPr>
        <a:xfrm>
          <a:off x="0" y="3180728"/>
          <a:ext cx="80068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Does not show causation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200" kern="1200" dirty="0"/>
            <a:t>Can be misleading if scaling is not appropriate</a:t>
          </a:r>
        </a:p>
      </dsp:txBody>
      <dsp:txXfrm>
        <a:off x="0" y="3180728"/>
        <a:ext cx="8006850" cy="3974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A0140-C5D6-9C45-BA61-EA3B6FC1963D}">
      <dsp:nvSpPr>
        <dsp:cNvPr id="0" name=""/>
        <dsp:cNvSpPr/>
      </dsp:nvSpPr>
      <dsp:spPr>
        <a:xfrm>
          <a:off x="0" y="0"/>
          <a:ext cx="4133545" cy="41768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Qualitative (Categorical)</a:t>
          </a:r>
        </a:p>
      </dsp:txBody>
      <dsp:txXfrm>
        <a:off x="20390" y="20390"/>
        <a:ext cx="4092765" cy="376909"/>
      </dsp:txXfrm>
    </dsp:sp>
    <dsp:sp modelId="{80CD54E3-C557-CE44-95C7-85A6514F638C}">
      <dsp:nvSpPr>
        <dsp:cNvPr id="0" name=""/>
        <dsp:cNvSpPr/>
      </dsp:nvSpPr>
      <dsp:spPr>
        <a:xfrm>
          <a:off x="0" y="486247"/>
          <a:ext cx="4133545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Nominal: Unordered categories</a:t>
          </a:r>
        </a:p>
      </dsp:txBody>
      <dsp:txXfrm>
        <a:off x="20390" y="506637"/>
        <a:ext cx="4092765" cy="376909"/>
      </dsp:txXfrm>
    </dsp:sp>
    <dsp:sp modelId="{470DC5FB-E1B9-7347-9890-4733BC7463A7}">
      <dsp:nvSpPr>
        <dsp:cNvPr id="0" name=""/>
        <dsp:cNvSpPr/>
      </dsp:nvSpPr>
      <dsp:spPr>
        <a:xfrm>
          <a:off x="0" y="903937"/>
          <a:ext cx="4133545" cy="380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Examples: Nationality, Ethnicity, Race, Blood type, etc…</a:t>
          </a:r>
        </a:p>
      </dsp:txBody>
      <dsp:txXfrm>
        <a:off x="0" y="903937"/>
        <a:ext cx="4133545" cy="380362"/>
      </dsp:txXfrm>
    </dsp:sp>
    <dsp:sp modelId="{386AE455-6DE1-E14B-A771-C27636913EB3}">
      <dsp:nvSpPr>
        <dsp:cNvPr id="0" name=""/>
        <dsp:cNvSpPr/>
      </dsp:nvSpPr>
      <dsp:spPr>
        <a:xfrm>
          <a:off x="0" y="1284299"/>
          <a:ext cx="4133545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Ordinal: Ordered categories</a:t>
          </a:r>
        </a:p>
      </dsp:txBody>
      <dsp:txXfrm>
        <a:off x="20390" y="1304689"/>
        <a:ext cx="4092765" cy="376909"/>
      </dsp:txXfrm>
    </dsp:sp>
    <dsp:sp modelId="{180987C5-EA96-D243-84E9-E0F0988BF717}">
      <dsp:nvSpPr>
        <dsp:cNvPr id="0" name=""/>
        <dsp:cNvSpPr/>
      </dsp:nvSpPr>
      <dsp:spPr>
        <a:xfrm>
          <a:off x="0" y="1701989"/>
          <a:ext cx="4133545" cy="71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Examples: Socioeconomic status (low, medium, high), education level (high school, university, graduate school), Likert scales (dissatisfied, neutral, satisfied, very satisfied), etc…</a:t>
          </a:r>
        </a:p>
      </dsp:txBody>
      <dsp:txXfrm>
        <a:off x="0" y="1701989"/>
        <a:ext cx="4133545" cy="717254"/>
      </dsp:txXfrm>
    </dsp:sp>
    <dsp:sp modelId="{76DF75D1-9156-754B-A054-73D33DB88C4C}">
      <dsp:nvSpPr>
        <dsp:cNvPr id="0" name=""/>
        <dsp:cNvSpPr/>
      </dsp:nvSpPr>
      <dsp:spPr>
        <a:xfrm>
          <a:off x="0" y="2419244"/>
          <a:ext cx="4133545" cy="417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Binary: Two categories </a:t>
          </a:r>
        </a:p>
      </dsp:txBody>
      <dsp:txXfrm>
        <a:off x="20390" y="2439634"/>
        <a:ext cx="4092765" cy="376909"/>
      </dsp:txXfrm>
    </dsp:sp>
    <dsp:sp modelId="{254348E9-C9C6-C64A-BF31-8B31A5266EEC}">
      <dsp:nvSpPr>
        <dsp:cNvPr id="0" name=""/>
        <dsp:cNvSpPr/>
      </dsp:nvSpPr>
      <dsp:spPr>
        <a:xfrm>
          <a:off x="0" y="2836934"/>
          <a:ext cx="4133545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240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Examples: “Yes or No”, Success/Fail, etc…</a:t>
          </a:r>
        </a:p>
      </dsp:txBody>
      <dsp:txXfrm>
        <a:off x="0" y="2836934"/>
        <a:ext cx="4133545" cy="347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14910-53BD-4627-ACA5-D75B8D6752F4}">
      <dsp:nvSpPr>
        <dsp:cNvPr id="0" name=""/>
        <dsp:cNvSpPr/>
      </dsp:nvSpPr>
      <dsp:spPr>
        <a:xfrm>
          <a:off x="0" y="4334"/>
          <a:ext cx="8520600" cy="56795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67C1D-7A70-4E05-B0F2-13D905BB7C2F}">
      <dsp:nvSpPr>
        <dsp:cNvPr id="0" name=""/>
        <dsp:cNvSpPr/>
      </dsp:nvSpPr>
      <dsp:spPr>
        <a:xfrm>
          <a:off x="171806" y="132124"/>
          <a:ext cx="312375" cy="312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B3F11-FAAA-478B-B63E-183BF36D35A4}">
      <dsp:nvSpPr>
        <dsp:cNvPr id="0" name=""/>
        <dsp:cNvSpPr/>
      </dsp:nvSpPr>
      <dsp:spPr>
        <a:xfrm>
          <a:off x="655988" y="4334"/>
          <a:ext cx="383427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Collection</a:t>
          </a:r>
        </a:p>
      </dsp:txBody>
      <dsp:txXfrm>
        <a:off x="655988" y="4334"/>
        <a:ext cx="3834270" cy="567955"/>
      </dsp:txXfrm>
    </dsp:sp>
    <dsp:sp modelId="{7FA4594F-A094-4E86-9625-3EA857B2B8B7}">
      <dsp:nvSpPr>
        <dsp:cNvPr id="0" name=""/>
        <dsp:cNvSpPr/>
      </dsp:nvSpPr>
      <dsp:spPr>
        <a:xfrm>
          <a:off x="4490258" y="4334"/>
          <a:ext cx="402970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Process of collecting data for evaluation. This can be performed through measurements, questionnaires, interviews, health records, and so forth.</a:t>
          </a:r>
        </a:p>
      </dsp:txBody>
      <dsp:txXfrm>
        <a:off x="4490258" y="4334"/>
        <a:ext cx="4029700" cy="567955"/>
      </dsp:txXfrm>
    </dsp:sp>
    <dsp:sp modelId="{80427FF1-4DA5-41B7-A024-CA8204E9890E}">
      <dsp:nvSpPr>
        <dsp:cNvPr id="0" name=""/>
        <dsp:cNvSpPr/>
      </dsp:nvSpPr>
      <dsp:spPr>
        <a:xfrm>
          <a:off x="0" y="714278"/>
          <a:ext cx="8520600" cy="56795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0D5AE-FF92-49A8-AEAA-25C346ABC828}">
      <dsp:nvSpPr>
        <dsp:cNvPr id="0" name=""/>
        <dsp:cNvSpPr/>
      </dsp:nvSpPr>
      <dsp:spPr>
        <a:xfrm>
          <a:off x="171806" y="842068"/>
          <a:ext cx="312375" cy="312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EDD8F-6230-4581-BFD7-F08C84BC7ACA}">
      <dsp:nvSpPr>
        <dsp:cNvPr id="0" name=""/>
        <dsp:cNvSpPr/>
      </dsp:nvSpPr>
      <dsp:spPr>
        <a:xfrm>
          <a:off x="655988" y="714278"/>
          <a:ext cx="383427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Encoding</a:t>
          </a:r>
        </a:p>
      </dsp:txBody>
      <dsp:txXfrm>
        <a:off x="655988" y="714278"/>
        <a:ext cx="3834270" cy="567955"/>
      </dsp:txXfrm>
    </dsp:sp>
    <dsp:sp modelId="{8C7232F0-7E8A-4739-917B-C67CCD375CA8}">
      <dsp:nvSpPr>
        <dsp:cNvPr id="0" name=""/>
        <dsp:cNvSpPr/>
      </dsp:nvSpPr>
      <dsp:spPr>
        <a:xfrm>
          <a:off x="4490258" y="714278"/>
          <a:ext cx="402970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Digitally exporting and updating collected data into programs such as Excel, SPSS, REDCap, and so forth.</a:t>
          </a:r>
        </a:p>
      </dsp:txBody>
      <dsp:txXfrm>
        <a:off x="4490258" y="714278"/>
        <a:ext cx="4029700" cy="567955"/>
      </dsp:txXfrm>
    </dsp:sp>
    <dsp:sp modelId="{CCE670BA-7E77-4EF6-92F1-8B7967992CB3}">
      <dsp:nvSpPr>
        <dsp:cNvPr id="0" name=""/>
        <dsp:cNvSpPr/>
      </dsp:nvSpPr>
      <dsp:spPr>
        <a:xfrm>
          <a:off x="0" y="1424222"/>
          <a:ext cx="8520600" cy="56795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90EED-6611-4429-B81C-358E4A4A8617}">
      <dsp:nvSpPr>
        <dsp:cNvPr id="0" name=""/>
        <dsp:cNvSpPr/>
      </dsp:nvSpPr>
      <dsp:spPr>
        <a:xfrm>
          <a:off x="171806" y="1552012"/>
          <a:ext cx="312375" cy="312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F1315-482D-4C20-9DCE-5A8C58372B89}">
      <dsp:nvSpPr>
        <dsp:cNvPr id="0" name=""/>
        <dsp:cNvSpPr/>
      </dsp:nvSpPr>
      <dsp:spPr>
        <a:xfrm>
          <a:off x="655988" y="1424222"/>
          <a:ext cx="383427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Cleaning</a:t>
          </a:r>
        </a:p>
      </dsp:txBody>
      <dsp:txXfrm>
        <a:off x="655988" y="1424222"/>
        <a:ext cx="3834270" cy="567955"/>
      </dsp:txXfrm>
    </dsp:sp>
    <dsp:sp modelId="{8A81BA24-1492-439F-AD7A-19D3D345F373}">
      <dsp:nvSpPr>
        <dsp:cNvPr id="0" name=""/>
        <dsp:cNvSpPr/>
      </dsp:nvSpPr>
      <dsp:spPr>
        <a:xfrm>
          <a:off x="4490258" y="1424222"/>
          <a:ext cx="402970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Identification of missing, implausible, incorrect, or duplicate values.</a:t>
          </a:r>
        </a:p>
      </dsp:txBody>
      <dsp:txXfrm>
        <a:off x="4490258" y="1424222"/>
        <a:ext cx="4029700" cy="567955"/>
      </dsp:txXfrm>
    </dsp:sp>
    <dsp:sp modelId="{7BA9F831-16B6-45F3-8D3E-0DC3591032D5}">
      <dsp:nvSpPr>
        <dsp:cNvPr id="0" name=""/>
        <dsp:cNvSpPr/>
      </dsp:nvSpPr>
      <dsp:spPr>
        <a:xfrm>
          <a:off x="0" y="2134166"/>
          <a:ext cx="8520600" cy="56795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76181-9948-481C-B6C0-16031C0749EC}">
      <dsp:nvSpPr>
        <dsp:cNvPr id="0" name=""/>
        <dsp:cNvSpPr/>
      </dsp:nvSpPr>
      <dsp:spPr>
        <a:xfrm>
          <a:off x="171806" y="2261956"/>
          <a:ext cx="312375" cy="3123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692B9-802B-4E42-AA86-CAF295BB4802}">
      <dsp:nvSpPr>
        <dsp:cNvPr id="0" name=""/>
        <dsp:cNvSpPr/>
      </dsp:nvSpPr>
      <dsp:spPr>
        <a:xfrm>
          <a:off x="655988" y="2134166"/>
          <a:ext cx="383427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Coding </a:t>
          </a:r>
        </a:p>
      </dsp:txBody>
      <dsp:txXfrm>
        <a:off x="655988" y="2134166"/>
        <a:ext cx="3834270" cy="567955"/>
      </dsp:txXfrm>
    </dsp:sp>
    <dsp:sp modelId="{305F141C-F539-40D6-A734-B29595AB87F4}">
      <dsp:nvSpPr>
        <dsp:cNvPr id="0" name=""/>
        <dsp:cNvSpPr/>
      </dsp:nvSpPr>
      <dsp:spPr>
        <a:xfrm>
          <a:off x="4490258" y="2134166"/>
          <a:ext cx="402970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Converting quantitative and qualitative data into a structured format (numerical code).</a:t>
          </a:r>
        </a:p>
      </dsp:txBody>
      <dsp:txXfrm>
        <a:off x="4490258" y="2134166"/>
        <a:ext cx="4029700" cy="567955"/>
      </dsp:txXfrm>
    </dsp:sp>
    <dsp:sp modelId="{8D3C6ED6-FA67-4599-A2B8-693369037ED0}">
      <dsp:nvSpPr>
        <dsp:cNvPr id="0" name=""/>
        <dsp:cNvSpPr/>
      </dsp:nvSpPr>
      <dsp:spPr>
        <a:xfrm>
          <a:off x="0" y="2844110"/>
          <a:ext cx="8520600" cy="56795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DF667-07E5-4883-A16F-C6758918CE5E}">
      <dsp:nvSpPr>
        <dsp:cNvPr id="0" name=""/>
        <dsp:cNvSpPr/>
      </dsp:nvSpPr>
      <dsp:spPr>
        <a:xfrm>
          <a:off x="171806" y="2971900"/>
          <a:ext cx="312375" cy="3123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97B8D-B220-4137-931C-07C315E830E1}">
      <dsp:nvSpPr>
        <dsp:cNvPr id="0" name=""/>
        <dsp:cNvSpPr/>
      </dsp:nvSpPr>
      <dsp:spPr>
        <a:xfrm>
          <a:off x="655988" y="2844110"/>
          <a:ext cx="383427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Presentation</a:t>
          </a:r>
        </a:p>
      </dsp:txBody>
      <dsp:txXfrm>
        <a:off x="655988" y="2844110"/>
        <a:ext cx="3834270" cy="567955"/>
      </dsp:txXfrm>
    </dsp:sp>
    <dsp:sp modelId="{CF3735BC-6A04-42E9-A37F-5E7C83C86B2B}">
      <dsp:nvSpPr>
        <dsp:cNvPr id="0" name=""/>
        <dsp:cNvSpPr/>
      </dsp:nvSpPr>
      <dsp:spPr>
        <a:xfrm>
          <a:off x="4490258" y="2844110"/>
          <a:ext cx="4029700" cy="56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109" tIns="60109" rIns="60109" bIns="6010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Allows for the effective communication and visualization of collected data</a:t>
          </a:r>
        </a:p>
      </dsp:txBody>
      <dsp:txXfrm>
        <a:off x="4490258" y="2844110"/>
        <a:ext cx="4029700" cy="5679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36782-C9B6-1349-A653-E1BFA3BE4097}">
      <dsp:nvSpPr>
        <dsp:cNvPr id="0" name=""/>
        <dsp:cNvSpPr/>
      </dsp:nvSpPr>
      <dsp:spPr>
        <a:xfrm>
          <a:off x="0" y="14760"/>
          <a:ext cx="8520600" cy="898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After collecting and analyzing data, it is necessary that data is effectively presented and shared. Why?</a:t>
          </a:r>
          <a:endParaRPr lang="en-US" sz="1800" b="1" kern="1200" dirty="0"/>
        </a:p>
      </dsp:txBody>
      <dsp:txXfrm>
        <a:off x="43864" y="58624"/>
        <a:ext cx="8432872" cy="810832"/>
      </dsp:txXfrm>
    </dsp:sp>
    <dsp:sp modelId="{23024F3B-960B-BE43-9852-63E3F68FF4E9}">
      <dsp:nvSpPr>
        <dsp:cNvPr id="0" name=""/>
        <dsp:cNvSpPr/>
      </dsp:nvSpPr>
      <dsp:spPr>
        <a:xfrm>
          <a:off x="0" y="913320"/>
          <a:ext cx="8520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Clearly communicate findings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Highlight trends and relationships among variables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Engage researchers, clinicians, policymakers, and communities </a:t>
          </a:r>
          <a:endParaRPr lang="en-US" sz="1600" kern="1200" dirty="0"/>
        </a:p>
      </dsp:txBody>
      <dsp:txXfrm>
        <a:off x="0" y="913320"/>
        <a:ext cx="8520600" cy="794880"/>
      </dsp:txXfrm>
    </dsp:sp>
    <dsp:sp modelId="{04BE1E81-DAEB-6648-B8FE-677DF300FABA}">
      <dsp:nvSpPr>
        <dsp:cNvPr id="0" name=""/>
        <dsp:cNvSpPr/>
      </dsp:nvSpPr>
      <dsp:spPr>
        <a:xfrm>
          <a:off x="0" y="1708200"/>
          <a:ext cx="8520600" cy="8985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Data presentation can be done in a textual, tabular and graphical manner </a:t>
          </a:r>
          <a:endParaRPr lang="en-US" sz="1800" b="1" kern="1200" dirty="0"/>
        </a:p>
      </dsp:txBody>
      <dsp:txXfrm>
        <a:off x="43864" y="1752064"/>
        <a:ext cx="8432872" cy="810832"/>
      </dsp:txXfrm>
    </dsp:sp>
    <dsp:sp modelId="{F1953113-5DD3-CE4F-B774-E9F32ABCD9E6}">
      <dsp:nvSpPr>
        <dsp:cNvPr id="0" name=""/>
        <dsp:cNvSpPr/>
      </dsp:nvSpPr>
      <dsp:spPr>
        <a:xfrm>
          <a:off x="0" y="2606760"/>
          <a:ext cx="8520600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52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 dirty="0"/>
            <a:t>The manner data is presented depends on method of communication and target audience</a:t>
          </a:r>
          <a:endParaRPr lang="en-US" sz="1600" kern="1200" dirty="0"/>
        </a:p>
      </dsp:txBody>
      <dsp:txXfrm>
        <a:off x="0" y="2606760"/>
        <a:ext cx="8520600" cy="794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C1062-023B-884B-AF80-1D5F8170B1D8}">
      <dsp:nvSpPr>
        <dsp:cNvPr id="0" name=""/>
        <dsp:cNvSpPr/>
      </dsp:nvSpPr>
      <dsp:spPr>
        <a:xfrm rot="5400000">
          <a:off x="5072899" y="-2059808"/>
          <a:ext cx="1011164" cy="525033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Useful for summarizing key findings or highlighting certain statistics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Provides context or interpretation alongside results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Commonly found in abstracts, results sections, executive summaries, and discussions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Example: Describing demographics such as, “most participants were health professionals”</a:t>
          </a:r>
        </a:p>
      </dsp:txBody>
      <dsp:txXfrm rot="-5400000">
        <a:off x="2953314" y="109138"/>
        <a:ext cx="5200975" cy="912442"/>
      </dsp:txXfrm>
    </dsp:sp>
    <dsp:sp modelId="{18FC1969-0D6E-134C-A546-4BEDF93361FD}">
      <dsp:nvSpPr>
        <dsp:cNvPr id="0" name=""/>
        <dsp:cNvSpPr/>
      </dsp:nvSpPr>
      <dsp:spPr>
        <a:xfrm>
          <a:off x="0" y="1708"/>
          <a:ext cx="2953314" cy="1127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Textual</a:t>
          </a:r>
          <a:r>
            <a:rPr lang="en-US" sz="4100" b="0" i="0" kern="1200" dirty="0"/>
            <a:t> </a:t>
          </a:r>
          <a:endParaRPr lang="en-US" sz="4100" kern="1200" dirty="0"/>
        </a:p>
      </dsp:txBody>
      <dsp:txXfrm>
        <a:off x="55030" y="56738"/>
        <a:ext cx="2843254" cy="1017243"/>
      </dsp:txXfrm>
    </dsp:sp>
    <dsp:sp modelId="{2E822BA1-0A65-3548-97A2-95E947F8433C}">
      <dsp:nvSpPr>
        <dsp:cNvPr id="0" name=""/>
        <dsp:cNvSpPr/>
      </dsp:nvSpPr>
      <dsp:spPr>
        <a:xfrm rot="5400000">
          <a:off x="5127560" y="-876139"/>
          <a:ext cx="901842" cy="525033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Displays and shows comparisons between numerical values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Useful to show baseline characteristics, intervention outcomes, and trends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Example: Utilizing a frequency distribution table</a:t>
          </a:r>
        </a:p>
      </dsp:txBody>
      <dsp:txXfrm rot="-5400000">
        <a:off x="2953313" y="1342132"/>
        <a:ext cx="5206312" cy="813794"/>
      </dsp:txXfrm>
    </dsp:sp>
    <dsp:sp modelId="{796C4DA0-1124-1E43-A1BD-3762AAF12690}">
      <dsp:nvSpPr>
        <dsp:cNvPr id="0" name=""/>
        <dsp:cNvSpPr/>
      </dsp:nvSpPr>
      <dsp:spPr>
        <a:xfrm>
          <a:off x="0" y="1185376"/>
          <a:ext cx="2953314" cy="1127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Tabular</a:t>
          </a:r>
          <a:endParaRPr lang="en-US" sz="2800" kern="1200" dirty="0"/>
        </a:p>
      </dsp:txBody>
      <dsp:txXfrm>
        <a:off x="55030" y="1240406"/>
        <a:ext cx="2843254" cy="1017243"/>
      </dsp:txXfrm>
    </dsp:sp>
    <dsp:sp modelId="{E8B3EE2F-9EB0-DA4C-A439-EC458EC26792}">
      <dsp:nvSpPr>
        <dsp:cNvPr id="0" name=""/>
        <dsp:cNvSpPr/>
      </dsp:nvSpPr>
      <dsp:spPr>
        <a:xfrm rot="5400000">
          <a:off x="5127560" y="307529"/>
          <a:ext cx="901842" cy="525033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Allows for visualization of data in a clear and engaging way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Simplifies complex information that is easier for public understanding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Highlights trends over time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0" i="0" kern="1200" dirty="0"/>
            <a:t>Provides a quick and clear comparison between data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Example: Utilizing a histogram</a:t>
          </a:r>
        </a:p>
      </dsp:txBody>
      <dsp:txXfrm rot="-5400000">
        <a:off x="2953313" y="2525800"/>
        <a:ext cx="5206312" cy="813794"/>
      </dsp:txXfrm>
    </dsp:sp>
    <dsp:sp modelId="{0846E3CC-A1C8-C84B-A104-DF5F218B1D16}">
      <dsp:nvSpPr>
        <dsp:cNvPr id="0" name=""/>
        <dsp:cNvSpPr/>
      </dsp:nvSpPr>
      <dsp:spPr>
        <a:xfrm>
          <a:off x="0" y="2369045"/>
          <a:ext cx="2953314" cy="112730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/>
            <a:t>Graphical</a:t>
          </a:r>
          <a:r>
            <a:rPr lang="en-US" sz="4100" b="0" i="0" kern="1200" dirty="0"/>
            <a:t> </a:t>
          </a:r>
          <a:endParaRPr lang="en-US" sz="4100" kern="1200" dirty="0"/>
        </a:p>
      </dsp:txBody>
      <dsp:txXfrm>
        <a:off x="55030" y="2424075"/>
        <a:ext cx="2843254" cy="10172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D3F6-0E13-CF4F-99B7-4CEFD0962913}">
      <dsp:nvSpPr>
        <dsp:cNvPr id="0" name=""/>
        <dsp:cNvSpPr/>
      </dsp:nvSpPr>
      <dsp:spPr>
        <a:xfrm>
          <a:off x="0" y="52794"/>
          <a:ext cx="809106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Purpose</a:t>
          </a:r>
          <a:endParaRPr lang="en-US" sz="1700" kern="1200" dirty="0"/>
        </a:p>
      </dsp:txBody>
      <dsp:txXfrm>
        <a:off x="19419" y="72213"/>
        <a:ext cx="8052228" cy="358962"/>
      </dsp:txXfrm>
    </dsp:sp>
    <dsp:sp modelId="{9BFBA01F-B635-294A-AAFE-11009C1A558B}">
      <dsp:nvSpPr>
        <dsp:cNvPr id="0" name=""/>
        <dsp:cNvSpPr/>
      </dsp:nvSpPr>
      <dsp:spPr>
        <a:xfrm>
          <a:off x="0" y="450594"/>
          <a:ext cx="8091066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Organizes data into categories and shows frequency of occurrence 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Allows for a summary of raw data for analysis</a:t>
          </a:r>
          <a:endParaRPr lang="en-US" sz="1300" kern="1200" dirty="0"/>
        </a:p>
      </dsp:txBody>
      <dsp:txXfrm>
        <a:off x="0" y="450594"/>
        <a:ext cx="8091066" cy="431077"/>
      </dsp:txXfrm>
    </dsp:sp>
    <dsp:sp modelId="{BAF39AA4-D182-5242-BBBA-A95711E3EAF3}">
      <dsp:nvSpPr>
        <dsp:cNvPr id="0" name=""/>
        <dsp:cNvSpPr/>
      </dsp:nvSpPr>
      <dsp:spPr>
        <a:xfrm>
          <a:off x="0" y="881671"/>
          <a:ext cx="809106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Formatting</a:t>
          </a:r>
          <a:endParaRPr lang="en-US" sz="1700" kern="1200" dirty="0"/>
        </a:p>
      </dsp:txBody>
      <dsp:txXfrm>
        <a:off x="19419" y="901090"/>
        <a:ext cx="8052228" cy="358962"/>
      </dsp:txXfrm>
    </dsp:sp>
    <dsp:sp modelId="{1064789A-532D-2649-97B1-E5366963D722}">
      <dsp:nvSpPr>
        <dsp:cNvPr id="0" name=""/>
        <dsp:cNvSpPr/>
      </dsp:nvSpPr>
      <dsp:spPr>
        <a:xfrm>
          <a:off x="0" y="1279471"/>
          <a:ext cx="8091066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Data can be sorted by size value, or importance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The table will have two or more columns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Category/Class interval (example: blood pressure range)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Frequency (the count of observations for each category)</a:t>
          </a:r>
          <a:endParaRPr lang="en-US" sz="1300" kern="1200" dirty="0"/>
        </a:p>
      </dsp:txBody>
      <dsp:txXfrm>
        <a:off x="0" y="1279471"/>
        <a:ext cx="8091066" cy="844560"/>
      </dsp:txXfrm>
    </dsp:sp>
    <dsp:sp modelId="{15D87E6D-79E4-B24B-A4BC-70BD73DB4F39}">
      <dsp:nvSpPr>
        <dsp:cNvPr id="0" name=""/>
        <dsp:cNvSpPr/>
      </dsp:nvSpPr>
      <dsp:spPr>
        <a:xfrm>
          <a:off x="0" y="2124031"/>
          <a:ext cx="809106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Advantages</a:t>
          </a:r>
        </a:p>
      </dsp:txBody>
      <dsp:txXfrm>
        <a:off x="19419" y="2143450"/>
        <a:ext cx="8052228" cy="358962"/>
      </dsp:txXfrm>
    </dsp:sp>
    <dsp:sp modelId="{DFCF3569-1D7F-704E-A66B-0A860CFB316B}">
      <dsp:nvSpPr>
        <dsp:cNvPr id="0" name=""/>
        <dsp:cNvSpPr/>
      </dsp:nvSpPr>
      <dsp:spPr>
        <a:xfrm>
          <a:off x="0" y="2521831"/>
          <a:ext cx="8091066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Provides an overview of data distribution to understand trends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b="0" i="0" kern="1200" dirty="0"/>
            <a:t>Can be used for categorical and numerical data</a:t>
          </a:r>
          <a:endParaRPr lang="en-US" sz="1300" kern="1200" dirty="0"/>
        </a:p>
      </dsp:txBody>
      <dsp:txXfrm>
        <a:off x="0" y="2521831"/>
        <a:ext cx="8091066" cy="431077"/>
      </dsp:txXfrm>
    </dsp:sp>
    <dsp:sp modelId="{AE917736-41D4-F44D-922D-30F828704A50}">
      <dsp:nvSpPr>
        <dsp:cNvPr id="0" name=""/>
        <dsp:cNvSpPr/>
      </dsp:nvSpPr>
      <dsp:spPr>
        <a:xfrm>
          <a:off x="0" y="2952909"/>
          <a:ext cx="8091066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Disadvantages</a:t>
          </a:r>
        </a:p>
      </dsp:txBody>
      <dsp:txXfrm>
        <a:off x="19419" y="2972328"/>
        <a:ext cx="8052228" cy="358962"/>
      </dsp:txXfrm>
    </dsp:sp>
    <dsp:sp modelId="{C6D4E310-6D65-154A-AF9B-E851481F25E1}">
      <dsp:nvSpPr>
        <dsp:cNvPr id="0" name=""/>
        <dsp:cNvSpPr/>
      </dsp:nvSpPr>
      <dsp:spPr>
        <a:xfrm>
          <a:off x="0" y="3350709"/>
          <a:ext cx="8091066" cy="431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89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There is a loss of detail as class intervals are required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Potential for misinterpretation if intervals are not selected appropriately</a:t>
          </a:r>
        </a:p>
      </dsp:txBody>
      <dsp:txXfrm>
        <a:off x="0" y="3350709"/>
        <a:ext cx="8091066" cy="4310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47025"/>
          <a:ext cx="7749282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Purpose</a:t>
          </a:r>
          <a:endParaRPr lang="en-US" sz="1800" kern="1200" dirty="0"/>
        </a:p>
      </dsp:txBody>
      <dsp:txXfrm>
        <a:off x="20561" y="67586"/>
        <a:ext cx="7708160" cy="380078"/>
      </dsp:txXfrm>
    </dsp:sp>
    <dsp:sp modelId="{3A35B01B-245C-0744-B94C-CE2DAB4094F9}">
      <dsp:nvSpPr>
        <dsp:cNvPr id="0" name=""/>
        <dsp:cNvSpPr/>
      </dsp:nvSpPr>
      <dsp:spPr>
        <a:xfrm>
          <a:off x="0" y="468225"/>
          <a:ext cx="7749282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4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Comparison of categories (example: age groups)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Data is discrete (separate and countable categories)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Need to visualize differences clearly and quickly </a:t>
          </a:r>
          <a:endParaRPr lang="en-US" sz="1400" kern="1200" dirty="0"/>
        </a:p>
      </dsp:txBody>
      <dsp:txXfrm>
        <a:off x="0" y="468225"/>
        <a:ext cx="7749282" cy="689310"/>
      </dsp:txXfrm>
    </dsp:sp>
    <dsp:sp modelId="{4CFFF725-AF10-FD4B-9857-4330DEDDE6C6}">
      <dsp:nvSpPr>
        <dsp:cNvPr id="0" name=""/>
        <dsp:cNvSpPr/>
      </dsp:nvSpPr>
      <dsp:spPr>
        <a:xfrm>
          <a:off x="0" y="1166924"/>
          <a:ext cx="7749282" cy="4212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Formatting</a:t>
          </a:r>
          <a:endParaRPr lang="en-US" sz="1800" kern="1200" dirty="0"/>
        </a:p>
      </dsp:txBody>
      <dsp:txXfrm>
        <a:off x="20561" y="1187485"/>
        <a:ext cx="7708160" cy="380078"/>
      </dsp:txXfrm>
    </dsp:sp>
    <dsp:sp modelId="{0E858B36-EA68-DF49-9EF4-E6117DD7769F}">
      <dsp:nvSpPr>
        <dsp:cNvPr id="0" name=""/>
        <dsp:cNvSpPr/>
      </dsp:nvSpPr>
      <dsp:spPr>
        <a:xfrm>
          <a:off x="0" y="1578735"/>
          <a:ext cx="7749282" cy="16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4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Horizontal axis (X-axis) shows categories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Vertical axis (Y-axis) shows values (numbers or percentages)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Each distinct category is visualized with a bar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Each bar should be the same width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The height or length reflects the value it represents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The Y-axis must be scaled for accuracy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0" i="0" kern="1200" dirty="0"/>
            <a:t>Must include a title and a legend (if applicable </a:t>
          </a:r>
          <a:r>
            <a:rPr lang="en-US" sz="1400" b="0" i="0" kern="1200" dirty="0">
              <a:sym typeface="Wingdings" pitchFamily="2" charset="2"/>
            </a:rPr>
            <a:t></a:t>
          </a:r>
          <a:r>
            <a:rPr lang="en-US" sz="1400" b="0" i="0" kern="1200" dirty="0"/>
            <a:t> grouped bars)</a:t>
          </a:r>
          <a:endParaRPr lang="en-US" sz="1400" kern="1200" dirty="0"/>
        </a:p>
      </dsp:txBody>
      <dsp:txXfrm>
        <a:off x="0" y="1578735"/>
        <a:ext cx="7749282" cy="16021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BBBE6-6580-D34A-8250-64C87514CC42}">
      <dsp:nvSpPr>
        <dsp:cNvPr id="0" name=""/>
        <dsp:cNvSpPr/>
      </dsp:nvSpPr>
      <dsp:spPr>
        <a:xfrm>
          <a:off x="0" y="32394"/>
          <a:ext cx="7749282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Advantages</a:t>
          </a:r>
        </a:p>
      </dsp:txBody>
      <dsp:txXfrm>
        <a:off x="23988" y="56382"/>
        <a:ext cx="7701306" cy="443423"/>
      </dsp:txXfrm>
    </dsp:sp>
    <dsp:sp modelId="{3A35B01B-245C-0744-B94C-CE2DAB4094F9}">
      <dsp:nvSpPr>
        <dsp:cNvPr id="0" name=""/>
        <dsp:cNvSpPr/>
      </dsp:nvSpPr>
      <dsp:spPr>
        <a:xfrm>
          <a:off x="0" y="572612"/>
          <a:ext cx="774928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4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Easy to process as they are a clear visualization of data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Demonstrates a clear comparison between groups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Effectively displaces discrete data</a:t>
          </a:r>
        </a:p>
      </dsp:txBody>
      <dsp:txXfrm>
        <a:off x="0" y="572612"/>
        <a:ext cx="7749282" cy="782460"/>
      </dsp:txXfrm>
    </dsp:sp>
    <dsp:sp modelId="{4CFFF725-AF10-FD4B-9857-4330DEDDE6C6}">
      <dsp:nvSpPr>
        <dsp:cNvPr id="0" name=""/>
        <dsp:cNvSpPr/>
      </dsp:nvSpPr>
      <dsp:spPr>
        <a:xfrm>
          <a:off x="0" y="1364242"/>
          <a:ext cx="7749282" cy="4913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Disadvantages</a:t>
          </a:r>
        </a:p>
      </dsp:txBody>
      <dsp:txXfrm>
        <a:off x="23988" y="1388230"/>
        <a:ext cx="7701306" cy="443423"/>
      </dsp:txXfrm>
    </dsp:sp>
    <dsp:sp modelId="{0E858B36-EA68-DF49-9EF4-E6117DD7769F}">
      <dsp:nvSpPr>
        <dsp:cNvPr id="0" name=""/>
        <dsp:cNvSpPr/>
      </dsp:nvSpPr>
      <dsp:spPr>
        <a:xfrm>
          <a:off x="0" y="1846472"/>
          <a:ext cx="7749282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04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Can be visually misleading (if y-axis is not scaled appropriately)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Does not show trend over time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Can become clustered if there are too many groups for comparison</a:t>
          </a:r>
        </a:p>
      </dsp:txBody>
      <dsp:txXfrm>
        <a:off x="0" y="1846472"/>
        <a:ext cx="7749282" cy="7824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D3F6-0E13-CF4F-99B7-4CEFD0962913}">
      <dsp:nvSpPr>
        <dsp:cNvPr id="0" name=""/>
        <dsp:cNvSpPr/>
      </dsp:nvSpPr>
      <dsp:spPr>
        <a:xfrm>
          <a:off x="0" y="30801"/>
          <a:ext cx="80068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Purpose</a:t>
          </a:r>
          <a:endParaRPr lang="en-US" sz="1700" kern="1200" dirty="0"/>
        </a:p>
      </dsp:txBody>
      <dsp:txXfrm>
        <a:off x="19419" y="50220"/>
        <a:ext cx="7968012" cy="358962"/>
      </dsp:txXfrm>
    </dsp:sp>
    <dsp:sp modelId="{9BFBA01F-B635-294A-AAFE-11009C1A558B}">
      <dsp:nvSpPr>
        <dsp:cNvPr id="0" name=""/>
        <dsp:cNvSpPr/>
      </dsp:nvSpPr>
      <dsp:spPr>
        <a:xfrm>
          <a:off x="0" y="428601"/>
          <a:ext cx="800685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>
              <a:solidFill>
                <a:srgbClr val="000000"/>
              </a:solidFill>
            </a:rPr>
            <a:t>Allows individuals to see distribution, i.e., if there is skew, normality, or outliers. </a:t>
          </a:r>
          <a:endParaRPr lang="en-US" sz="1300" kern="1200" dirty="0"/>
        </a:p>
      </dsp:txBody>
      <dsp:txXfrm>
        <a:off x="0" y="428601"/>
        <a:ext cx="8006850" cy="281520"/>
      </dsp:txXfrm>
    </dsp:sp>
    <dsp:sp modelId="{BAF39AA4-D182-5242-BBBA-A95711E3EAF3}">
      <dsp:nvSpPr>
        <dsp:cNvPr id="0" name=""/>
        <dsp:cNvSpPr/>
      </dsp:nvSpPr>
      <dsp:spPr>
        <a:xfrm>
          <a:off x="0" y="710121"/>
          <a:ext cx="80068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/>
            <a:t>Formatting</a:t>
          </a:r>
          <a:endParaRPr lang="en-US" sz="1700" kern="1200" dirty="0"/>
        </a:p>
      </dsp:txBody>
      <dsp:txXfrm>
        <a:off x="19419" y="729540"/>
        <a:ext cx="7968012" cy="358962"/>
      </dsp:txXfrm>
    </dsp:sp>
    <dsp:sp modelId="{1064789A-532D-2649-97B1-E5366963D722}">
      <dsp:nvSpPr>
        <dsp:cNvPr id="0" name=""/>
        <dsp:cNvSpPr/>
      </dsp:nvSpPr>
      <dsp:spPr>
        <a:xfrm>
          <a:off x="0" y="1107921"/>
          <a:ext cx="800685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1300" kern="1200" dirty="0"/>
            <a:t>Horizontal axis (x-axis) shows a range of values that are divided into intervals </a:t>
          </a:r>
          <a:endParaRPr lang="en-U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Vertical axis (y-axis) shows frequency (number of observations)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There are no gaps between the bars </a:t>
          </a:r>
        </a:p>
      </dsp:txBody>
      <dsp:txXfrm>
        <a:off x="0" y="1107921"/>
        <a:ext cx="8006850" cy="633420"/>
      </dsp:txXfrm>
    </dsp:sp>
    <dsp:sp modelId="{15D87E6D-79E4-B24B-A4BC-70BD73DB4F39}">
      <dsp:nvSpPr>
        <dsp:cNvPr id="0" name=""/>
        <dsp:cNvSpPr/>
      </dsp:nvSpPr>
      <dsp:spPr>
        <a:xfrm>
          <a:off x="0" y="1741341"/>
          <a:ext cx="80068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Advantages</a:t>
          </a:r>
        </a:p>
      </dsp:txBody>
      <dsp:txXfrm>
        <a:off x="19419" y="1760760"/>
        <a:ext cx="7968012" cy="358962"/>
      </dsp:txXfrm>
    </dsp:sp>
    <dsp:sp modelId="{DFCF3569-1D7F-704E-A66B-0A860CFB316B}">
      <dsp:nvSpPr>
        <dsp:cNvPr id="0" name=""/>
        <dsp:cNvSpPr/>
      </dsp:nvSpPr>
      <dsp:spPr>
        <a:xfrm>
          <a:off x="0" y="2139141"/>
          <a:ext cx="800685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Shows shape of data distribution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Useful if the dataset is large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Allows for assessing assumptions for statistical tests</a:t>
          </a:r>
        </a:p>
      </dsp:txBody>
      <dsp:txXfrm>
        <a:off x="0" y="2139141"/>
        <a:ext cx="8006850" cy="633420"/>
      </dsp:txXfrm>
    </dsp:sp>
    <dsp:sp modelId="{AE917736-41D4-F44D-922D-30F828704A50}">
      <dsp:nvSpPr>
        <dsp:cNvPr id="0" name=""/>
        <dsp:cNvSpPr/>
      </dsp:nvSpPr>
      <dsp:spPr>
        <a:xfrm>
          <a:off x="0" y="2772560"/>
          <a:ext cx="800685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Disadvantages</a:t>
          </a:r>
        </a:p>
      </dsp:txBody>
      <dsp:txXfrm>
        <a:off x="19419" y="2791979"/>
        <a:ext cx="7968012" cy="358962"/>
      </dsp:txXfrm>
    </dsp:sp>
    <dsp:sp modelId="{C6D4E310-6D65-154A-AF9B-E851481F25E1}">
      <dsp:nvSpPr>
        <dsp:cNvPr id="0" name=""/>
        <dsp:cNvSpPr/>
      </dsp:nvSpPr>
      <dsp:spPr>
        <a:xfrm>
          <a:off x="0" y="3170361"/>
          <a:ext cx="8006850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21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Can be visually misleading (depending on bin width)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Does not show exact values, rather, the frequency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300" kern="1200" dirty="0"/>
            <a:t>Not beneficial for small datasets </a:t>
          </a:r>
        </a:p>
      </dsp:txBody>
      <dsp:txXfrm>
        <a:off x="0" y="3170361"/>
        <a:ext cx="8006850" cy="633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60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E0EF-4A96-5329-2C26-B9FA260B2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7DD82-4B56-9057-0742-109A74E39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14FEB9-1F9D-1575-3C3E-C7A039AC9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3F4-62F2-63F0-129E-F5BC9A716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90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BDF5A-C72A-241C-6CFC-C7D3A6AEE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74989-24DF-0523-4965-77D51BB2C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B8B54B-A292-63DE-D8B3-894F83C680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ED6B1-3968-EDFD-7A7E-D7081670A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1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1E56C-717F-082D-75CD-52C6DAC77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BC0D75-5D68-2602-BA39-10E8D0CE1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608D8-493F-E316-E249-F6734BF92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82F3B-9643-FBF4-8707-FA4BF0A16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2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9A8C-C363-494D-96A6-32995669F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2DB9B-529B-C15D-6428-161494B35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9167F-5773-66DD-A08A-95998F585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BAE4D-13CB-45C0-4250-48BF1D28C8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99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F513-EBB0-6545-A0F9-27C66813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7EADFE-F019-7E31-38CE-61BAB3CB9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BDE69-DEF1-4591-1958-ECCC0B51E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A53FE-EBE2-6A78-10F4-917BC8414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80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AB20D-F565-5BA6-4FDC-7121AA9CD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7CCD6-49D8-93A9-0283-2DE846146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ED8F9-5548-3727-8D51-A8DC44F55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DC11D-1BEA-7477-A167-8B9F168B9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20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426E0-C5D1-A532-4943-9A6E673FF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D03C25-463C-6CD2-F752-3831783C48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678F7-E409-144D-7171-3ACEF51032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41140-3488-3739-2B6D-F9FAFBAC4C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7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64D5-D2BA-C20D-BA5A-7BD0FFC19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5ED51C-D921-9DC7-CCB3-E175D538C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D52BF1-AA15-A79A-6795-37B4C931D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270B2-4DDF-3B56-489B-1D2923245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8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DA55-D124-808F-67B0-0C81884EE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67E96F-2504-BC5D-0F57-AE87717608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47FB9F-34B0-C82E-C959-3A57EED4C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EF11E-4401-D88E-297F-9307F8C36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74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71BC7-9476-741C-3ACF-D9C59874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E22B2-3E64-378C-5A7A-D9D67AE03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48F71C-D125-50D2-AC0B-9F650708E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C1463-7E08-EFA5-BBC5-EE06DC6D6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3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>
          <a:extLst>
            <a:ext uri="{FF2B5EF4-FFF2-40B4-BE49-F238E27FC236}">
              <a16:creationId xmlns:a16="http://schemas.microsoft.com/office/drawing/2014/main" id="{9C9409F8-1F38-810E-6C4C-A63096434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9fa940987_3_203:notes">
            <a:extLst>
              <a:ext uri="{FF2B5EF4-FFF2-40B4-BE49-F238E27FC236}">
                <a16:creationId xmlns:a16="http://schemas.microsoft.com/office/drawing/2014/main" id="{8436B24B-B914-B478-6D85-32C79EEC24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9fa940987_3_203:notes">
            <a:extLst>
              <a:ext uri="{FF2B5EF4-FFF2-40B4-BE49-F238E27FC236}">
                <a16:creationId xmlns:a16="http://schemas.microsoft.com/office/drawing/2014/main" id="{D69FC7D9-55EE-9C5B-00EA-35E8FFB6D9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08008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CBE9-8561-FF89-42FB-8F370F850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90F5FD-DD60-0AC3-3598-47BB582A0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FD9E5-EB15-BC9E-73C3-5C9F123D4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D0165-6BEB-4A09-D14C-06F554168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175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96501-4BC5-CDE5-4176-12D642E83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34B7A-CB5B-7A00-25E7-BE417AA4A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B9CB46-DC08-E2EF-47A9-11F1F3462E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4622A-1D61-84FC-D72F-3E73CACFF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38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F04A4-E000-05ED-45D1-6E5DE435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D307D9-073C-EDCA-AE0E-7C26063661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601D38-E4BB-3641-8410-7EEEBB6DC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28FCC-B0BA-4E43-C693-FD4F2E534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89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1A157-A1FD-BB98-92FA-42B387E2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5CB94-9A91-4FD3-B51A-FF58DFB18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F6706-7577-C763-43C7-FC2055E86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8AD9A-7ADD-B0FD-CA9B-41C2DFD04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29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8FFE5-447C-B991-F90D-BA42B8F8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9D89F-F211-D95A-DEBD-6690FFAE5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BFD64-9B96-9452-CB77-3AD61CB6E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99A3-27BD-2CC8-1C50-7DE196C6F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08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BD309-5D06-3621-1026-DC4AE4E2D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31A5F-5B55-DB59-11C9-45A157CC07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510FE9-178B-D542-F9B1-6EEBAD890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7D604-9944-B496-402D-17CDE5CF04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66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D7B3B-2025-DED1-9A7E-D0D520916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BB0FE4-0F7D-1B52-F066-4C410BAC3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96A86-476C-2C90-B2B0-D80EAFF78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A31BA-7D08-DD60-FDD3-1FEB4F73A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7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DB7BC-00A9-D7BF-D024-470E34010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69BC49-D30F-CAD5-B663-56B9943682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A74A81-AA66-40C9-5DE7-375B2271B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F2BE9-64E2-B75A-8CCC-E3A4DB701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8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41E4F-57ED-3B57-D357-4FF561AFA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A26851-4181-DFDB-401E-A8F0692144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15682-A1A3-46E1-1C95-587883D91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B6140-3F94-E3EF-680F-A8ADED827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188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6CEE9-310E-EA35-F7E6-391F5A9D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BBAAB-E9B3-9698-7B37-B85C7B6ED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41114-F313-A214-EE82-C882B5EA5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820C0-59C9-E22C-4AD3-BF3AD2681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72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7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DBADB-EE37-8472-BDA1-8DF042EED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E729F3-499E-27DE-282C-647DF51914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81E201-6852-9E36-1684-66541FCE3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FA634-FDF1-D193-9DD9-47B0995DC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428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74622-78BA-B094-C814-A506E2D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090F4-DBD9-17C0-33AC-03B2651AAF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06175-523E-0686-45DF-3FF372C6B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50068-91CA-3E41-A3DB-1FF1A5AE1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1883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8525B-50FA-A706-D9D1-237A12C67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322EC-D548-8FF4-CDAE-1F2881129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C37A5-4F0C-AB76-8DB3-42642286C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4BC81-A626-1804-0C8C-7FA2EA997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71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72551-6276-9F7F-956D-28D3728FA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47AF0-2649-9006-4D24-F9F0B350B2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2EF80-50A7-E041-108C-0E6F7D0B0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66A53-5400-1461-73A6-73C5720D6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5042E-19A8-CDCF-D002-F1F0A105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BC8A8-5939-7F40-98BA-03CE2E1C9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39991-864D-4F43-649E-E11D9406E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03C72-96C9-8AA7-91B7-AC196A4C9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199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ADFD-87E6-4FAF-2E57-17CBDB914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02003-204E-11A9-2E4D-6A6569831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8F3A2-4362-ADE7-87EB-FEA5AACDE8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69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0135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928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57F44-2FD5-B324-82DA-7B7944D3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5CD3C-1866-BE27-E2FF-99A9BB2F7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4B7CA-ACE7-B186-D3F7-99253C6DC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1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8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1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BDF2C-BF70-87EF-FBBB-67678D5B8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2F36D-9C24-4A03-170C-4596AF6818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13AAA-A624-813D-7D6C-5C6D5BA4D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D441FB-AC5F-E8C1-6458-A3B97872B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31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94528-AA89-A7C6-D5D7-C3849534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C49DE-432A-ACC4-7A2C-E1085D5EF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B6469-A45E-004F-6A74-C93324648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17A89-6FCA-0E20-9C18-6EAC1C29AC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5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179E-74BF-96E8-48AD-31067ED11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B1A963-10CB-CA19-544D-315C9C4ED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F7F6E5-31E9-BB37-AB6B-BCD0D1116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96FD3-A646-B017-B564-E422D00136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02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4AA59-8BBD-8A47-A50B-89EB55046D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1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5FB8-1589-7A56-4E9D-186F4CC1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783C-9B48-AB95-49B9-F58F27C4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A46E4-B507-EA21-E024-804D0377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BC81-055E-474C-814E-5AE25F05E5B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2E8EE-7ADA-1707-E3E4-9032074AC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742CF-E69B-5B46-4467-06F1147F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586A-4068-B44F-BE98-A6591B62A3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Logo_GFMER.jpg">
            <a:extLst>
              <a:ext uri="{FF2B5EF4-FFF2-40B4-BE49-F238E27FC236}">
                <a16:creationId xmlns:a16="http://schemas.microsoft.com/office/drawing/2014/main" id="{8C9BA393-03A3-EAD9-9981-190BBEFF8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06" y="108071"/>
            <a:ext cx="863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71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CBC3-2B7A-CE3C-B1E5-91668B82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14433-A293-0568-7ACC-D222AC80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54CD2-E406-07E8-5C63-8540AEF4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DC7A2D-BFA3-E7FC-CFD3-1439BD8F7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EFE93-A520-C463-E293-3390C370C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84DC1-7E69-67A8-DAB6-41662E9E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4BC81-055E-474C-814E-5AE25F05E5BD}" type="datetimeFigureOut">
              <a:rPr lang="en-US" smtClean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ADFA31-553F-EB8C-F26D-5D8B34DA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C3396-0512-81C5-7F55-727EC403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9586A-4068-B44F-BE98-A6591B62A3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Logo_GFMER.jpg">
            <a:extLst>
              <a:ext uri="{FF2B5EF4-FFF2-40B4-BE49-F238E27FC236}">
                <a16:creationId xmlns:a16="http://schemas.microsoft.com/office/drawing/2014/main" id="{16835B27-D93B-9C3C-89BC-91B8307AED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437" y="62309"/>
            <a:ext cx="863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3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uliaduvall/Library/Group%20Containers/UBF8T346G9.ms/WebArchiveCopyPasteTempFiles/com.microsoft.Word/Figure4.8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uliaduvall/Library/Group%20Containers/UBF8T346G9.ms/WebArchiveCopyPasteTempFiles/com.microsoft.Word/figure4.13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741-7015-4-33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2F66677-30E1-BD6C-F956-9E6EBFCF0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343" y="4174479"/>
            <a:ext cx="7717500" cy="3416400"/>
          </a:xfrm>
        </p:spPr>
        <p:txBody>
          <a:bodyPr/>
          <a:lstStyle/>
          <a:p>
            <a:pPr marL="139700" indent="0" algn="ctr">
              <a:buNone/>
            </a:pPr>
            <a:r>
              <a:rPr lang="en-US" sz="1600" dirty="0">
                <a:latin typeface="+mn-lt"/>
              </a:rPr>
              <a:t>Geneva Medical Foundation for Medical Research and Education </a:t>
            </a:r>
          </a:p>
          <a:p>
            <a:pPr marL="139700" indent="0" algn="ctr">
              <a:buNone/>
            </a:pPr>
            <a:r>
              <a:rPr lang="en-GB" sz="1600" dirty="0">
                <a:latin typeface="+mn-lt"/>
              </a:rPr>
              <a:t>Training course in research methodology, research protocol development and scientific writing 2025 	</a:t>
            </a:r>
            <a:endParaRPr lang="en-US" sz="16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4C87D-3023-32AF-9263-F55DD212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115568"/>
            <a:ext cx="7717500" cy="1456182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Data Management and Presentation</a:t>
            </a:r>
          </a:p>
        </p:txBody>
      </p:sp>
      <p:pic>
        <p:nvPicPr>
          <p:cNvPr id="6" name="Picture 5" descr="Logo_GFMER.jpg">
            <a:extLst>
              <a:ext uri="{FF2B5EF4-FFF2-40B4-BE49-F238E27FC236}">
                <a16:creationId xmlns:a16="http://schemas.microsoft.com/office/drawing/2014/main" id="{3C808642-0EA0-8E32-7A41-E973DFA16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1134"/>
            <a:ext cx="8636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EDC8AD-3E53-ED0D-B0E2-F16414687E61}"/>
              </a:ext>
            </a:extLst>
          </p:cNvPr>
          <p:cNvSpPr txBox="1"/>
          <p:nvPr/>
        </p:nvSpPr>
        <p:spPr>
          <a:xfrm>
            <a:off x="1741226" y="2930578"/>
            <a:ext cx="5661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Julia Duvall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BA,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Bowdoin College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MPH Candidate, UNC Gillings School of Global Public Health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9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BAF30-9998-5817-59CA-E96C3656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90DC9-7E01-662B-7827-6C0C7930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Data Presentation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A410176-CFCF-46E8-2261-E4E4EEA1F9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637006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003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461F3-3D0B-A759-27BA-BC5F78AC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166B-4057-75F2-46F8-346D5B2A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73843"/>
            <a:ext cx="8520600" cy="5727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Data Presentation: Textual, tabular, and graphical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4D02B2-1128-B2CA-6F28-5FA9AA93D1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50751"/>
              </p:ext>
            </p:extLst>
          </p:nvPr>
        </p:nvGraphicFramePr>
        <p:xfrm>
          <a:off x="470175" y="1500808"/>
          <a:ext cx="8203650" cy="349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5013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7AB85-86DD-3A03-EECD-579C391B6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A7CFE-0233-08CE-B705-C21F1DF1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Frequency Distribution Table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6BB5124-84D9-CDF1-3F9E-877528815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366660"/>
              </p:ext>
            </p:extLst>
          </p:nvPr>
        </p:nvGraphicFramePr>
        <p:xfrm>
          <a:off x="432619" y="1012723"/>
          <a:ext cx="8091066" cy="383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338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7E5D-1921-ECFD-7161-84960DB21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D46D-3668-E164-F36A-6E2BDD4B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1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chemeClr val="accent1"/>
                </a:solidFill>
                <a:latin typeface="+mj-lt"/>
              </a:rPr>
              <a:t>Frequency Distribution Table Example</a:t>
            </a:r>
            <a:b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066187-B58C-7A46-96A8-FA510FEB4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263" y="-655381"/>
            <a:ext cx="7525460" cy="36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025" name="Picture 10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56829A74-7B2A-5DFD-5D9E-598C4821B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44" y="497086"/>
            <a:ext cx="4662335" cy="443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9B11AD-9300-0482-A0F3-EE4D832BEB06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7876" y="4804946"/>
            <a:ext cx="8968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Henaine AM; Chahine G; Massoud M; Salameh P; Awada S; Lahoud N et al. Management of patients with metastatic colorectal cancer in Lebanese hospitals and associated direct cost: a multicentre cohort study. East Mediterr Health J. 2019;25(7):481-494. License: CC BY-NC-SA 3.0 IGO https://doi.org/10.26719/emhj.18.063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2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C7D50-D69B-1E8B-E07A-35DB5E849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B0F8-7097-ADB7-7584-82FE83C9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Graph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A76CC-CAFD-1CE6-31D7-D3D436CCF17D}"/>
              </a:ext>
            </a:extLst>
          </p:cNvPr>
          <p:cNvSpPr txBox="1"/>
          <p:nvPr/>
        </p:nvSpPr>
        <p:spPr>
          <a:xfrm>
            <a:off x="432619" y="1047989"/>
            <a:ext cx="827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bar graph allows for the visual comparison of different groups. It is used for categorical data. 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61FBF90-EF32-94DF-650A-3E90B9E243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2003536"/>
              </p:ext>
            </p:extLst>
          </p:nvPr>
        </p:nvGraphicFramePr>
        <p:xfrm>
          <a:off x="570037" y="1630497"/>
          <a:ext cx="7749282" cy="322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596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F47EB-3BA4-FAE6-21BA-2CFF61D8F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3C78-099C-FCD6-D15E-CAA51958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Bar Graph Continued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E242824-3330-46B0-FCAA-4182F4B8B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5428603"/>
              </p:ext>
            </p:extLst>
          </p:nvPr>
        </p:nvGraphicFramePr>
        <p:xfrm>
          <a:off x="570037" y="1407040"/>
          <a:ext cx="7749282" cy="271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450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5EFA8-18D0-F165-15BE-12014AC87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7FF7-74F3-0F31-CFA3-DE32891B0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 Graph Example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ADB766-05A2-7282-D72A-78D01B47EF93}"/>
              </a:ext>
            </a:extLst>
          </p:cNvPr>
          <p:cNvSpPr txBox="1"/>
          <p:nvPr/>
        </p:nvSpPr>
        <p:spPr>
          <a:xfrm>
            <a:off x="432619" y="781228"/>
            <a:ext cx="7812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Figure 1.</a:t>
            </a:r>
            <a:r>
              <a:rPr lang="en-US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Share of people requiring interventions against NTDs and share of population out of global total, by WHO region 2023.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5CA94F52-FBEE-DDA1-0249-CED076629E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 b="6130"/>
          <a:stretch/>
        </p:blipFill>
        <p:spPr bwMode="auto">
          <a:xfrm>
            <a:off x="1404169" y="1314555"/>
            <a:ext cx="5943600" cy="3121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C803E7-C730-EB01-2228-0D454E395070}"/>
              </a:ext>
            </a:extLst>
          </p:cNvPr>
          <p:cNvSpPr txBox="1"/>
          <p:nvPr/>
        </p:nvSpPr>
        <p:spPr>
          <a:xfrm>
            <a:off x="0" y="4704961"/>
            <a:ext cx="9044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 health statistics 2025: monitoring health for the SDGs, Sustainable Development Goals.</a:t>
            </a: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2025. License: CC BY-NC-SA 3.0 IGO</a:t>
            </a:r>
            <a:endParaRPr lang="en-US" sz="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https://iris.who.int/bitstream/handle/10665/381418/9789240110496-eng.pdf?sequence=1</a:t>
            </a:r>
            <a:endParaRPr lang="en-US" sz="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7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99554-171F-2FD7-DEDB-07CC9AF93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8676-6308-D425-482C-282B52137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Histogram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693CB76-C6DD-4F88-4360-8FBDC77E8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7647921"/>
              </p:ext>
            </p:extLst>
          </p:nvPr>
        </p:nvGraphicFramePr>
        <p:xfrm>
          <a:off x="568575" y="1201878"/>
          <a:ext cx="8006850" cy="3834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9BF3A8-EAF9-22F3-B653-31847823916A}"/>
              </a:ext>
            </a:extLst>
          </p:cNvPr>
          <p:cNvSpPr txBox="1"/>
          <p:nvPr/>
        </p:nvSpPr>
        <p:spPr>
          <a:xfrm>
            <a:off x="492981" y="764830"/>
            <a:ext cx="671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histogram allows for visualization of continuous variables over intervals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11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C6B72-F355-9ABD-C741-86D85FD6E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EE58-4001-968D-E3D5-A5A6EAC93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Histogram Example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1D170-0E86-ADBB-9EBE-87294D7073A9}"/>
              </a:ext>
            </a:extLst>
          </p:cNvPr>
          <p:cNvSpPr txBox="1"/>
          <p:nvPr/>
        </p:nvSpPr>
        <p:spPr>
          <a:xfrm>
            <a:off x="432619" y="952201"/>
            <a:ext cx="84092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Figure 2.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Distribution of Body Mass Index Among Adults with Diagnosed Diabetes — United States, 1999-2002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95DF912-5C39-7208-E611-4F633943E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049" name="Picture 8" descr="Histogram shows six groups of body mass index on the x-axis allows easy comparisons.">
            <a:extLst>
              <a:ext uri="{FF2B5EF4-FFF2-40B4-BE49-F238E27FC236}">
                <a16:creationId xmlns:a16="http://schemas.microsoft.com/office/drawing/2014/main" id="{C3FB56D2-F41A-6386-22A1-8DD7E388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69" y="1550771"/>
            <a:ext cx="5003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DF83A-0FA6-68CB-EBE9-09CB1056EF3A}"/>
              </a:ext>
            </a:extLst>
          </p:cNvPr>
          <p:cNvSpPr txBox="1"/>
          <p:nvPr/>
        </p:nvSpPr>
        <p:spPr>
          <a:xfrm>
            <a:off x="0" y="4766517"/>
            <a:ext cx="8961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US" sz="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4: Displaying Public Health Data – Section 3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In: Principles of Epidemiology in Public Health Practice, Third Edition. Centers for Disease Control and Prevention (CDC); 2012. </a:t>
            </a:r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https://archive.cdc.gov/www_cdc_gov/csels/dsepd/ss1978/lesson4/section3.html</a:t>
            </a: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9DD1B-16F2-C0C3-EDA5-D76BB20B0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ACBFA-0736-5A00-C624-2E37EF55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Component Bar Graph (Stacked Bar Graph)</a:t>
            </a:r>
            <a:br>
              <a:rPr lang="en-US" sz="2000" dirty="0"/>
            </a:b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FC3543-8D30-5113-FFD0-292C187770C8}"/>
              </a:ext>
            </a:extLst>
          </p:cNvPr>
          <p:cNvSpPr txBox="1"/>
          <p:nvPr/>
        </p:nvSpPr>
        <p:spPr>
          <a:xfrm>
            <a:off x="432619" y="940268"/>
            <a:ext cx="8278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component bar graph allows for the visualization of different categorical variables within a single bar to show magnitude and composition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6D9D5B1-68C3-4C64-9A9B-5D2BA46B13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903918"/>
              </p:ext>
            </p:extLst>
          </p:nvPr>
        </p:nvGraphicFramePr>
        <p:xfrm>
          <a:off x="432619" y="1763945"/>
          <a:ext cx="7945810" cy="293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044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>
          <a:extLst>
            <a:ext uri="{FF2B5EF4-FFF2-40B4-BE49-F238E27FC236}">
              <a16:creationId xmlns:a16="http://schemas.microsoft.com/office/drawing/2014/main" id="{FE90EC71-034F-4547-4159-26D88EA9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91;p31">
            <a:extLst>
              <a:ext uri="{FF2B5EF4-FFF2-40B4-BE49-F238E27FC236}">
                <a16:creationId xmlns:a16="http://schemas.microsoft.com/office/drawing/2014/main" id="{99E24CF6-372B-9243-9BEF-7AE1FA6190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+mj-lt"/>
              </a:rPr>
              <a:t>Learning Objectives</a:t>
            </a:r>
            <a:endParaRPr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Google Shape;192;p31">
            <a:extLst>
              <a:ext uri="{FF2B5EF4-FFF2-40B4-BE49-F238E27FC236}">
                <a16:creationId xmlns:a16="http://schemas.microsoft.com/office/drawing/2014/main" id="{9F60F227-A385-77BE-5834-9DAF83EAEF03}"/>
              </a:ext>
            </a:extLst>
          </p:cNvPr>
          <p:cNvSpPr txBox="1">
            <a:spLocks/>
          </p:cNvSpPr>
          <p:nvPr/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+mn-lt"/>
              </a:rPr>
              <a:t>By the end of this presentation, participants will be able to:</a:t>
            </a:r>
          </a:p>
          <a:p>
            <a:pPr indent="-304800">
              <a:spcBef>
                <a:spcPts val="1000"/>
              </a:spcBef>
              <a:buSzPts val="1200"/>
            </a:pPr>
            <a:r>
              <a:rPr lang="en-US">
                <a:solidFill>
                  <a:schemeClr val="dk1"/>
                </a:solidFill>
                <a:latin typeface="+mn-lt"/>
              </a:rPr>
              <a:t>Differentiate between qualitative and quantitative data</a:t>
            </a:r>
          </a:p>
          <a:p>
            <a:pPr indent="-304800">
              <a:spcBef>
                <a:spcPts val="1000"/>
              </a:spcBef>
              <a:buSzPts val="1200"/>
            </a:pPr>
            <a:r>
              <a:rPr lang="en-US">
                <a:solidFill>
                  <a:schemeClr val="dk1"/>
                </a:solidFill>
                <a:latin typeface="+mn-lt"/>
              </a:rPr>
              <a:t>Understand basic data management steps</a:t>
            </a:r>
          </a:p>
          <a:p>
            <a:pPr indent="-304800">
              <a:spcBef>
                <a:spcPts val="1000"/>
              </a:spcBef>
              <a:buSzPts val="1200"/>
            </a:pPr>
            <a:r>
              <a:rPr lang="en-US">
                <a:solidFill>
                  <a:schemeClr val="dk1"/>
                </a:solidFill>
                <a:latin typeface="+mn-lt"/>
              </a:rPr>
              <a:t>Identify different types of data presentation </a:t>
            </a:r>
            <a:endParaRPr lang="en-US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3533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14675-91E0-32DB-532E-8C666BFF0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C150-9CC9-7260-E519-7CFB1A04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Component Bar Continued</a:t>
            </a:r>
            <a:br>
              <a:rPr lang="en-US" sz="2000" dirty="0">
                <a:latin typeface="+mj-lt"/>
              </a:rPr>
            </a:br>
            <a:br>
              <a:rPr lang="en-US" sz="3100" dirty="0">
                <a:solidFill>
                  <a:schemeClr val="accent1"/>
                </a:solidFill>
                <a:latin typeface="+mj-lt"/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1100" dirty="0">
              <a:latin typeface="+mj-lt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18B6CA2-1D52-808C-4A9A-D0FF7DC27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5530220"/>
              </p:ext>
            </p:extLst>
          </p:nvPr>
        </p:nvGraphicFramePr>
        <p:xfrm>
          <a:off x="755374" y="1295568"/>
          <a:ext cx="7563945" cy="271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860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280A3-3B5E-5918-E642-956C43A62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1F5F-D8DB-A908-CB9A-CC1AFB81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Component Bar Graph Example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7A37A-D7BE-52F7-215A-AF44F26CA30D}"/>
              </a:ext>
            </a:extLst>
          </p:cNvPr>
          <p:cNvSpPr txBox="1"/>
          <p:nvPr/>
        </p:nvSpPr>
        <p:spPr>
          <a:xfrm>
            <a:off x="367384" y="765298"/>
            <a:ext cx="8520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Figure 3</a:t>
            </a:r>
            <a:r>
              <a:rPr lang="en-US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 Composition of causes of death in the age-standardized death rates for ages under 70 years, by WHO region, 2000-2021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FE4C09-002F-027F-3025-786340D9E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4F633-926E-C28A-C56A-A4BD12907E6E}"/>
              </a:ext>
            </a:extLst>
          </p:cNvPr>
          <p:cNvSpPr txBox="1"/>
          <p:nvPr/>
        </p:nvSpPr>
        <p:spPr>
          <a:xfrm>
            <a:off x="6754761" y="4172325"/>
            <a:ext cx="23892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</a:t>
            </a:r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 health statistics 2025: monitoring </a:t>
            </a:r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health for the SDGs, Sustainable Development Goals.</a:t>
            </a:r>
          </a:p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2025. License: CC BY-NC-SA 3.0 IGO</a:t>
            </a: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https://iris.who.int/bitstream/handle/10665/381418/9789240110496-eng.pdf?sequence=1</a:t>
            </a: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ABE22726-116C-2710-363F-D3BA55C9C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2837" b="2243"/>
          <a:stretch/>
        </p:blipFill>
        <p:spPr>
          <a:xfrm>
            <a:off x="1802894" y="996130"/>
            <a:ext cx="4824048" cy="40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1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A8DD2-1F73-09EA-19E2-7BF9E2DC8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3838-FACA-50A4-3BE5-84FFBEC77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Pie Chart</a:t>
            </a:r>
            <a:endParaRPr lang="en-US" dirty="0">
              <a:latin typeface="+mj-lt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A89A71E-5C87-55FF-2D0A-BF2313355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110355"/>
              </p:ext>
            </p:extLst>
          </p:nvPr>
        </p:nvGraphicFramePr>
        <p:xfrm>
          <a:off x="568575" y="1142720"/>
          <a:ext cx="8006850" cy="399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C92C3A-4065-71FC-7D29-0D799D6E7D98}"/>
              </a:ext>
            </a:extLst>
          </p:cNvPr>
          <p:cNvSpPr txBox="1"/>
          <p:nvPr/>
        </p:nvSpPr>
        <p:spPr>
          <a:xfrm>
            <a:off x="432619" y="807499"/>
            <a:ext cx="6492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pie chart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 allows for the visualization of data proportionally as parts of a whole. </a:t>
            </a:r>
            <a:br>
              <a:rPr lang="en-US" b="0" i="0" u="none" strike="noStrike" dirty="0">
                <a:solidFill>
                  <a:srgbClr val="000000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5E0DE-228B-E4EE-E2A6-F932FCDCA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A59B-3B00-FB06-E318-BD6C7B426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Pie Chart</a:t>
            </a:r>
            <a:endParaRPr lang="en-US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007E1-7888-D1DF-FC36-DE5AD1B99DC7}"/>
              </a:ext>
            </a:extLst>
          </p:cNvPr>
          <p:cNvSpPr txBox="1"/>
          <p:nvPr/>
        </p:nvSpPr>
        <p:spPr>
          <a:xfrm>
            <a:off x="432619" y="894101"/>
            <a:ext cx="77015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Figure 4.</a:t>
            </a:r>
            <a:r>
              <a:rPr lang="en-US" sz="1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 Proportional mortality (% of total deaths, all ages, both sexes) — United Kingdom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e chart with text on it&#10;&#10;AI-generated content may be incorrect.">
            <a:extLst>
              <a:ext uri="{FF2B5EF4-FFF2-40B4-BE49-F238E27FC236}">
                <a16:creationId xmlns:a16="http://schemas.microsoft.com/office/drawing/2014/main" id="{92648209-D93E-B47A-0B62-86E84376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/>
          <a:stretch/>
        </p:blipFill>
        <p:spPr bwMode="auto">
          <a:xfrm>
            <a:off x="2667000" y="1338932"/>
            <a:ext cx="3810000" cy="3228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562C09-1019-71AE-FE05-8A652A38CFF8}"/>
              </a:ext>
            </a:extLst>
          </p:cNvPr>
          <p:cNvSpPr txBox="1"/>
          <p:nvPr/>
        </p:nvSpPr>
        <p:spPr>
          <a:xfrm>
            <a:off x="41149" y="4704961"/>
            <a:ext cx="9061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Noncommunicable Diseases Country Profiles 2014.</a:t>
            </a:r>
          </a:p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2014. License: CC BY-NC-SA 3.0 IGO</a:t>
            </a: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https://iris.who.int/bitstream/handle/10665/128038/9789241507509_eng.pdf?sequence=1</a:t>
            </a:r>
          </a:p>
        </p:txBody>
      </p:sp>
    </p:spTree>
    <p:extLst>
      <p:ext uri="{BB962C8B-B14F-4D97-AF65-F5344CB8AC3E}">
        <p14:creationId xmlns:p14="http://schemas.microsoft.com/office/powerpoint/2010/main" val="4037476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F67F-0A77-67B7-61D4-2924F20F0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74443-941C-D816-5888-C77A2A31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Line Graph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B23CF-1742-82E5-B264-789C700EED50}"/>
              </a:ext>
            </a:extLst>
          </p:cNvPr>
          <p:cNvSpPr txBox="1"/>
          <p:nvPr/>
        </p:nvSpPr>
        <p:spPr>
          <a:xfrm>
            <a:off x="432619" y="1006972"/>
            <a:ext cx="827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line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 graph allows for the visualization of changes in data over time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D41758A2-D21A-7ACE-8B45-6A9DA1B8B2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84945"/>
              </p:ext>
            </p:extLst>
          </p:nvPr>
        </p:nvGraphicFramePr>
        <p:xfrm>
          <a:off x="599095" y="1471337"/>
          <a:ext cx="7945810" cy="293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400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D3401-65FA-4543-51CE-AC7005939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9020-5585-CAC7-CD59-6EF57E173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Line Graph Continued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37D814B-FA34-BB00-FE11-70F60F263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8546158"/>
              </p:ext>
            </p:extLst>
          </p:nvPr>
        </p:nvGraphicFramePr>
        <p:xfrm>
          <a:off x="599095" y="1201878"/>
          <a:ext cx="7945810" cy="293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536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1642D-A752-7A1D-EBBD-AFCDD7221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BC64-CFFE-5A33-BD37-5F751F534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Line Graph Example</a:t>
            </a:r>
            <a:endParaRPr lang="en-US" sz="11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C0064-2E18-25E5-B6DD-DC063DA4A00D}"/>
              </a:ext>
            </a:extLst>
          </p:cNvPr>
          <p:cNvSpPr txBox="1"/>
          <p:nvPr/>
        </p:nvSpPr>
        <p:spPr>
          <a:xfrm>
            <a:off x="432619" y="876143"/>
            <a:ext cx="84919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Figure 5.</a:t>
            </a:r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 Observed and projected trends for risk of premature mortality from NCDs (%), by WHO region</a:t>
            </a:r>
            <a:r>
              <a:rPr lang="en-US" sz="1000" dirty="0">
                <a:effectLst/>
              </a:rPr>
              <a:t> </a:t>
            </a:r>
            <a:endParaRPr lang="en-US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CB71C98F-4E5C-548F-5F03-7B9515EE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2216" r="8507"/>
          <a:stretch/>
        </p:blipFill>
        <p:spPr>
          <a:xfrm>
            <a:off x="1436263" y="1083005"/>
            <a:ext cx="5522583" cy="38960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8BFEB-63DE-302B-5B9D-0DC03A208A1A}"/>
              </a:ext>
            </a:extLst>
          </p:cNvPr>
          <p:cNvSpPr txBox="1"/>
          <p:nvPr/>
        </p:nvSpPr>
        <p:spPr>
          <a:xfrm>
            <a:off x="6899691" y="4189393"/>
            <a:ext cx="2321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World health statistics 2025: monitoring health for the SDGs, Sustainable Development Goals.</a:t>
            </a:r>
          </a:p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2025. License: CC BY-NC-SA 3.0 IGO</a:t>
            </a: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https://iris.who.int/bitstream/handle/10665/381418/9789240110496-eng.pdf?sequence=1</a:t>
            </a:r>
            <a:endParaRPr lang="en-US" sz="800" dirty="0">
              <a:solidFill>
                <a:schemeClr val="tx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10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42AC0-67B5-4E5C-FC17-E0826C6F4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36A4A-05EF-636E-B5FF-37F247A0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Frequency Polygon</a:t>
            </a:r>
            <a:endParaRPr lang="en-US" dirty="0">
              <a:latin typeface="+mj-lt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5DEE4F9-A151-BCCC-4C73-A93040529C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569177"/>
              </p:ext>
            </p:extLst>
          </p:nvPr>
        </p:nvGraphicFramePr>
        <p:xfrm>
          <a:off x="568575" y="1264256"/>
          <a:ext cx="8006850" cy="367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494EAA-C6FC-815D-D35D-95B6E693EE78}"/>
              </a:ext>
            </a:extLst>
          </p:cNvPr>
          <p:cNvSpPr txBox="1"/>
          <p:nvPr/>
        </p:nvSpPr>
        <p:spPr>
          <a:xfrm>
            <a:off x="432619" y="925290"/>
            <a:ext cx="76856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frequency polygon allows for the visualization of the distribution of continuous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11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7C6AD-6254-B675-9C28-570FC89E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860B5-A253-FE61-A14D-036B58B85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+mj-lt"/>
              </a:rPr>
              <a:t>Frequency Polygon Example</a:t>
            </a:r>
            <a:endParaRPr lang="en-US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9C0CA-2270-A7E3-F37E-CF5946B1F705}"/>
              </a:ext>
            </a:extLst>
          </p:cNvPr>
          <p:cNvSpPr txBox="1"/>
          <p:nvPr/>
        </p:nvSpPr>
        <p:spPr>
          <a:xfrm>
            <a:off x="432619" y="894101"/>
            <a:ext cx="6659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2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Figure 6.</a:t>
            </a:r>
            <a:r>
              <a:rPr lang="en-US" sz="1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 Comparison of Frequency Polygon and Histogram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B521E8C-0F3B-CD2E-B67E-D02403825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4097" name="Picture 7" descr="A frequency polygon and a histogram both display similar shapes.">
            <a:extLst>
              <a:ext uri="{FF2B5EF4-FFF2-40B4-BE49-F238E27FC236}">
                <a16:creationId xmlns:a16="http://schemas.microsoft.com/office/drawing/2014/main" id="{301FFFEA-F793-437E-E117-0A6C288AD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296" r="4425" b="1548"/>
          <a:stretch>
            <a:fillRect/>
          </a:stretch>
        </p:blipFill>
        <p:spPr bwMode="auto">
          <a:xfrm>
            <a:off x="2338608" y="1264913"/>
            <a:ext cx="3613660" cy="330006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1CF71C-BEA9-DDC5-16EC-0A6E880169B5}"/>
              </a:ext>
            </a:extLst>
          </p:cNvPr>
          <p:cNvSpPr txBox="1"/>
          <p:nvPr/>
        </p:nvSpPr>
        <p:spPr>
          <a:xfrm>
            <a:off x="0" y="4766517"/>
            <a:ext cx="87498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Source: </a:t>
            </a:r>
            <a:r>
              <a:rPr lang="en-US" sz="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Lesson 4: Displaying Public Health Data – Section 3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In: Principles of Epidemiology in Public Health Practice, Third Edition. Centers for Disease Control and Prevention (CDC); 2012. 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https://archive.cdc.gov/www_cdc_gov/csels/dsepd/ss1978/lesson4/section3.html</a:t>
            </a:r>
            <a:endParaRPr lang="en-US" sz="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566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24D7C-E712-B560-2B05-3292E55FA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2BA5-381C-1893-D09A-C86D5546D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Plot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79C04D-403B-EA61-3D16-61A514963F32}"/>
              </a:ext>
            </a:extLst>
          </p:cNvPr>
          <p:cNvSpPr txBox="1"/>
          <p:nvPr/>
        </p:nvSpPr>
        <p:spPr>
          <a:xfrm>
            <a:off x="432619" y="1006972"/>
            <a:ext cx="827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box plot allows for visualization of continuous data distribution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7E39492A-3127-B55D-7B31-A21373CA7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711393"/>
              </p:ext>
            </p:extLst>
          </p:nvPr>
        </p:nvGraphicFramePr>
        <p:xfrm>
          <a:off x="599095" y="1471337"/>
          <a:ext cx="7845190" cy="293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2119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1670-E431-724F-4D89-342307AD6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E1527-FB57-D4A4-D22E-A1B6C480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Why is Data Necessary for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543E-9B69-EE53-9DCB-CCD7D8348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Data are observations or measurements collected to answer a research question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Example: An individual is conducting a research study to see if a blood pressure medication is effective. To answer this question, blood pressure readings (numerical data) and patient experiences regarding the medication (categorical data) will be evaluated.  </a:t>
            </a:r>
          </a:p>
        </p:txBody>
      </p:sp>
    </p:spTree>
    <p:extLst>
      <p:ext uri="{BB962C8B-B14F-4D97-AF65-F5344CB8AC3E}">
        <p14:creationId xmlns:p14="http://schemas.microsoft.com/office/powerpoint/2010/main" val="24304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52B64-8D5E-2E6E-FFD0-9ACA1CD30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0786-55DE-B544-BFE7-3E9CBE04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Plot Continued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10624D4-B9D3-A641-30F7-6D0A8705F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334760"/>
              </p:ext>
            </p:extLst>
          </p:nvPr>
        </p:nvGraphicFramePr>
        <p:xfrm>
          <a:off x="649405" y="1379897"/>
          <a:ext cx="7845190" cy="293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1845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6550F-F691-2530-B249-508A5DED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CAC61-A488-BDF4-A663-85C031D3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 Plot Example</a:t>
            </a:r>
            <a:br>
              <a:rPr lang="en-US" sz="3100" dirty="0">
                <a:solidFill>
                  <a:schemeClr val="accent1"/>
                </a:solidFill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679D35-7B5B-2F70-1E58-7659728DBD1F}"/>
              </a:ext>
            </a:extLst>
          </p:cNvPr>
          <p:cNvSpPr txBox="1"/>
          <p:nvPr/>
        </p:nvSpPr>
        <p:spPr>
          <a:xfrm>
            <a:off x="432619" y="848560"/>
            <a:ext cx="75902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Figure 7.</a:t>
            </a:r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 “Box-Plot” diagram of the total global costs in patients with mCRC in our study </a:t>
            </a:r>
            <a:endParaRPr lang="en-US" sz="10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diagram of a patient's treatment&#10;&#10;AI-generated content may be incorrect.">
            <a:extLst>
              <a:ext uri="{FF2B5EF4-FFF2-40B4-BE49-F238E27FC236}">
                <a16:creationId xmlns:a16="http://schemas.microsoft.com/office/drawing/2014/main" id="{044B0596-B764-A8E6-A2CE-91DDCC931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 bwMode="auto">
          <a:xfrm>
            <a:off x="1210282" y="1201878"/>
            <a:ext cx="5663632" cy="3832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05310D-90B6-F42C-6EC8-9980B9E1CB01}"/>
              </a:ext>
            </a:extLst>
          </p:cNvPr>
          <p:cNvSpPr txBox="1"/>
          <p:nvPr/>
        </p:nvSpPr>
        <p:spPr>
          <a:xfrm>
            <a:off x="0" y="4804946"/>
            <a:ext cx="8873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Henaine AM; Chahine G; Massoud M; Salameh P; Awada S; Lahoud N et al. Management of patients with metastatic colorectal cancer in Lebanese hospitals and associated direct cost: a multicentre cohort study. East Mediterr Health J. 2019;25(7):481-494. License: CC BY-NC-SA 3.0 IGO https://doi.org/10.26719/emhj.18.063 </a:t>
            </a:r>
            <a:endParaRPr lang="en-US" sz="800" dirty="0">
              <a:solidFill>
                <a:schemeClr val="tx1"/>
              </a:solidFill>
              <a:effectLst/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3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9E835-0BFF-5FF9-35AE-A968ADCD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C1A8-8C33-2F2D-3C6C-50F89E92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Stem-and-Leaf Plot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20BB983-6F01-A233-2706-3F3FDD497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3512260"/>
              </p:ext>
            </p:extLst>
          </p:nvPr>
        </p:nvGraphicFramePr>
        <p:xfrm>
          <a:off x="568575" y="1264256"/>
          <a:ext cx="8006850" cy="367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1F2FB2-B845-990B-C4B4-663F983521DB}"/>
              </a:ext>
            </a:extLst>
          </p:cNvPr>
          <p:cNvSpPr txBox="1"/>
          <p:nvPr/>
        </p:nvSpPr>
        <p:spPr>
          <a:xfrm>
            <a:off x="432619" y="925290"/>
            <a:ext cx="82787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A stem-and-leaf plot allows for the visualization of distribution of a numerical dataset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53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F49D5-FF65-1C29-A62E-3E36B3309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91AA-4156-3468-66B5-85506DE82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Stem-and-Leaf Example</a:t>
            </a:r>
            <a:b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100" b="0" i="0" u="none" strike="noStrike" dirty="0">
                <a:solidFill>
                  <a:srgbClr val="000000"/>
                </a:solidFill>
                <a:effectLst/>
              </a:rPr>
            </a:br>
            <a:endParaRPr lang="en-US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26EB9-A129-F33E-984F-AD5F99C8FC14}"/>
              </a:ext>
            </a:extLst>
          </p:cNvPr>
          <p:cNvSpPr txBox="1"/>
          <p:nvPr/>
        </p:nvSpPr>
        <p:spPr>
          <a:xfrm>
            <a:off x="592371" y="1201878"/>
            <a:ext cx="616623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4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Figure 8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Stem-and-Leaf Plot</a:t>
            </a:r>
            <a:r>
              <a:rPr lang="en-US" sz="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4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have a sample of 10 adults’ resting heart rate (bpm)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Raw Data (bpm): 58, 62, 66, 70, 72, 72, 76, 80, 84, 92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Stem | Leaf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----------------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5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| 8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6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|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2 6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7    | 0 2 2 6 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8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| 0 4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9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| 2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4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75B1C-4CBE-7B43-2139-98C198A19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A5B93-CEAE-2903-D09B-F37CE567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 Plot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85BB48B-BAED-C2C7-8640-241348805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8051389"/>
              </p:ext>
            </p:extLst>
          </p:nvPr>
        </p:nvGraphicFramePr>
        <p:xfrm>
          <a:off x="568575" y="1008224"/>
          <a:ext cx="8006850" cy="367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6543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750FC-5BE0-DAB4-35E5-803539F0B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396B-B3F3-914B-69C8-F5F6D76D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207706"/>
            <a:ext cx="7886700" cy="994172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Scatter Plot Example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08625-8D85-6A70-460D-42CC46769B1A}"/>
              </a:ext>
            </a:extLst>
          </p:cNvPr>
          <p:cNvSpPr txBox="1"/>
          <p:nvPr/>
        </p:nvSpPr>
        <p:spPr>
          <a:xfrm>
            <a:off x="432618" y="832546"/>
            <a:ext cx="81993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0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Figure 9</a:t>
            </a:r>
            <a:r>
              <a:rPr lang="en-US" sz="1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 </a:t>
            </a:r>
            <a:r>
              <a:rPr lang="en-US" sz="1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Annual rate of reduction in probability of death under 70 years of age, observed (2000–2019) versus projected (2019–2050)</a:t>
            </a:r>
            <a:endParaRPr lang="en-US" sz="14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aph of different colored dots&#10;&#10;AI-generated content may be incorrect.">
            <a:extLst>
              <a:ext uri="{FF2B5EF4-FFF2-40B4-BE49-F238E27FC236}">
                <a16:creationId xmlns:a16="http://schemas.microsoft.com/office/drawing/2014/main" id="{79F03943-FF68-0951-2F37-6D8B08F36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3507" r="4838"/>
          <a:stretch/>
        </p:blipFill>
        <p:spPr>
          <a:xfrm>
            <a:off x="1307689" y="1132954"/>
            <a:ext cx="6670251" cy="34565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7D6E4-6AC1-A463-18A0-F6D4F8BE7480}"/>
              </a:ext>
            </a:extLst>
          </p:cNvPr>
          <p:cNvSpPr txBox="1"/>
          <p:nvPr/>
        </p:nvSpPr>
        <p:spPr>
          <a:xfrm>
            <a:off x="0" y="4704961"/>
            <a:ext cx="8449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</a:t>
            </a:r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World health statistics 2025: monitoring health for the SDGs, Sustainable Development Goals.</a:t>
            </a:r>
            <a:endParaRPr lang="en-US" sz="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2025. License: CC BY-NC-SA 3.0 IGO</a:t>
            </a:r>
            <a:endParaRPr lang="en-US" sz="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/>
            <a:r>
              <a:rPr lang="en-US" sz="8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https://iris.who.int/bitstream/handle/10665/381418/9789240110496-eng.pdf?sequence=1</a:t>
            </a:r>
            <a:endParaRPr lang="en-US" sz="8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0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BE441-BF69-8554-7390-E7DF401D6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650B18-18A7-4497-75DD-20C22C8D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0" y="250258"/>
            <a:ext cx="8062280" cy="58458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92DE2-BE22-5311-230D-609E2BD1E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2" y="863719"/>
            <a:ext cx="7931217" cy="4189544"/>
          </a:xfrm>
        </p:spPr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American Society for Quality. (n.d.). What is a scatter diagram? scatter plot graphs | ASQ. https://asq.org/quality-resources/scatter-diagram 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Bingham, A. J. (2023). From data management to actionable findings: A five-phase process of qualitative data analysis.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International Journal of Qualitative Methods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,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22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https://doi.org/10.1177/16094069231183620 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Data Management: What it is and why it matters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SAS. (n.d.). https://www.sas.com/en_us/insights/data-management/data-management.html 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Data Management: What it is, importance, and challenges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Tableau. (n.d.). https://www.tableau.com/learn/articles/what-is-data-management 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Harvard Medical School. (n.d.).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What is Research Data Management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Data Management. https://datamanagement.hms.harvard.edu/about/what-research-data-management 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ontserrat"/>
              </a:rPr>
              <a:t>Henaine AM; Chahine G; Massoud M; Salameh P; Awada S; Lahoud N et al. Management of patients with metastatic colorectal cancer in Lebanese hospitals and associated direct cost: a </a:t>
            </a:r>
            <a:r>
              <a:rPr kumimoji="0" lang="en-US" alt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ontserrat"/>
              </a:rPr>
              <a:t>multicentre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ontserrat"/>
              </a:rPr>
              <a:t> cohort study. East </a:t>
            </a:r>
            <a:r>
              <a:rPr kumimoji="0" lang="en-US" altLang="en-US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ontserrat"/>
              </a:rPr>
              <a:t>Mediterr</a:t>
            </a: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ontserrat"/>
              </a:rPr>
              <a:t> Health J. 2019;25(7):481-494. License: CC BY-NC-SA 3.0 IGO https://doi.org/10.26719/emhj.18.063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Montserrat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Hoskin, T. (n.d.).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Data types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. Mayo Clinic Department of Health Sciences. https://www.mayo.edu/research/documents/data-types/doc-20408956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Hu, K. (2020). Become competent within one day in generating Boxplots and violin plots for a novice without prior R experience.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Methods and Protocols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,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3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(4), 64. https://doi.org/10.3390/mps3040064 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Ibe, O. C. (2014). Introduction to descriptive statistics.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Fundamentals of Applied Probability and Random Processes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, 253–274. https://doi.org/10.1016/b978-0-12-800852-2.00008-0 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Montserrat"/>
              </a:rPr>
              <a:t>Lesson 4: Displaying Public Health Data – Section 3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Montserrat"/>
              </a:rPr>
              <a:t>. In: Principles of Epidemiology in Public Health Practice, Third Edition. Centers for Disease Control and Prevention (CDC); 2012.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https://archive.cdc.gov/www_cdc_gov/csels/dsepd/ss1978/lesson4/section3.html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  <a:sym typeface="Montserrat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Char char="●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Mohr, D. L., Wilson, W. J., &amp; Freund, R. J. (2022). Data and statistics. 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Statistical Methods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, 1–64. https://doi.org/10.1016/b978-0-12-823043-5.00001-1  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8CFF"/>
              </a:buClr>
              <a:buSzPts val="1400"/>
              <a:buFont typeface="Barlow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A8CFF"/>
              </a:solidFill>
              <a:effectLst/>
              <a:uLnTx/>
              <a:uFillTx/>
              <a:latin typeface="Montserrat"/>
              <a:sym typeface="Montserra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1854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C8019E-F93C-EA1C-6DBE-28EF0105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98" y="259883"/>
            <a:ext cx="7994902" cy="70971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57BC26-F24F-E5E8-8136-B15E273C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66" y="969593"/>
            <a:ext cx="7700213" cy="3416400"/>
          </a:xfrm>
        </p:spPr>
        <p:txBody>
          <a:bodyPr/>
          <a:lstStyle/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Muscatello, D. J., Searles, A., Macdonald, R., &amp; Jorm, L. (2006). Communicating population health statistics through graphs: A randomised controlled trial of graph design interventions.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BMC Medicine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(1).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https://doi.org/10.1186/1741-7015-4-33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127000"/>
            </a:pPr>
            <a:r>
              <a:rPr lang="en-US" sz="1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Noncommunicable Diseases Country Profiles 2014. </a:t>
            </a:r>
            <a:r>
              <a:rPr lang="en-US" sz="11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2014. License: CC BY-NC-SA 3.0 IGO</a:t>
            </a:r>
            <a:r>
              <a:rPr lang="en-US" sz="1100" dirty="0">
                <a:solidFill>
                  <a:srgbClr val="14141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https://iris.who.int/bitstream/handle/10665/128038/9789241507509_eng.pdf?sequence=1 </a:t>
            </a:r>
            <a:endParaRPr lang="en-US" sz="11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NSW Ministry of Health. (n.d.).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Scatter plot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Clinical Excellence Commission. https://www.cec.health.nsw.gov.au/CEC-Academy/quality-improvement-tools/scatter-plot  </a:t>
            </a:r>
          </a:p>
          <a:p>
            <a:pPr algn="l">
              <a:buSzPct val="127000"/>
            </a:pP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Quantitative and qualitative data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Australian Bureau of Statistics. (n.d.). https://www.abs.gov.au/statistics/understanding-statistics/statistical-terms-and-concepts/quantitative-and-qualitative-data  </a:t>
            </a: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Raskind, I. G., Shelton, R. C., Comeau, D. L., Cooper, H. L. F., Griffith, D. M., &amp; Kegler, M. C. (2018). </a:t>
            </a:r>
            <a:r>
              <a:rPr lang="en-US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review of qualitative data analysis practices in health education and Health Behavior Research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 education &amp; behavior : the official publication of the Society for Public Health Education.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https://pmc.ncbi.nlm.nih.gov/articles/PMC6386595/  </a:t>
            </a: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S, M. (2011). Frequency distribution.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Pharmacology and Pharmacotherapeutics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(1), 54–56. https://doi.org/10.4103/0976-500x.77120  </a:t>
            </a: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Streiner, D. (2010a). Line graph.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Encyclopedia of Research Design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https://doi.org/10.4135/9781412961288.n220  </a:t>
            </a: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Streiner, D. (2010b). Pie Chart.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Encyclopedia of Research Design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https://doi.org/10.4135/9781412961288.n311  </a:t>
            </a: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Sun, Y. (2017). Coding of data.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SAGE Encyclopedia of Communication Research Methods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https://doi.org/10.4135/9781483381411.n63  </a:t>
            </a:r>
          </a:p>
          <a:p>
            <a:pPr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Trochim, W. (n.d.).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Qualitative vs. quantitative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Loyola Marymount University. https://academics.lmu.edu/irb/qualitativeresearchandapproaches/qualitativevsquantitative/  </a:t>
            </a:r>
          </a:p>
          <a:p>
            <a:pPr marL="139700" indent="0" algn="l">
              <a:buNone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44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002505-395F-936B-6A94-60B00E82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72" y="336884"/>
            <a:ext cx="8043028" cy="68084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References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9A530-E291-9ED0-E722-6C7F9E03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152475"/>
            <a:ext cx="7844592" cy="3416400"/>
          </a:xfrm>
        </p:spPr>
        <p:txBody>
          <a:bodyPr/>
          <a:lstStyle/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UCLA. (n.d.). 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is the difference between categorical, ordinal, and interval variables?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Advanced Research Computing Statistics. https://stats.oarc.ucla.edu/other/mult-pkg/whatstat/what-is-the-difference-between-categorical-ordinal-and-interval-variables/  </a:t>
            </a:r>
          </a:p>
          <a:p>
            <a:pPr algn="l">
              <a:buSzPct val="127000"/>
            </a:pPr>
            <a:r>
              <a:rPr lang="en-US" sz="11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World health statistics 2025: monitoring health for the SDGs, Sustainable Development Goals.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Geneva: World Health Organization; 2025. License: CC BY-NC-SA 3.0 IGO </a:t>
            </a:r>
            <a:r>
              <a:rPr 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14141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https://iris.who.int/bitstream/handle/10665/381418/9789240110496-eng.pdf?sequence=1 </a:t>
            </a: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SzPct val="127000"/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Zeng, X., &amp; Rouse, K. (2022). </a:t>
            </a:r>
            <a:r>
              <a:rPr lang="en-US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bar charts to compare data in categories</a:t>
            </a:r>
            <a:r>
              <a:rPr lang="en-US" sz="11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Journal of AHIMA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https://journal.ahima.org/page/using-bar-charts-to-compare-data-in-categories  </a:t>
            </a:r>
          </a:p>
          <a:p>
            <a:pPr marL="139700" indent="0">
              <a:buSzPct val="127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06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E7B06-6528-B06B-7612-F8E451512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565C62-FD96-9CEE-49A1-5F568A6C9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293079"/>
            <a:ext cx="8520600" cy="572700"/>
          </a:xfrm>
        </p:spPr>
        <p:txBody>
          <a:bodyPr/>
          <a:lstStyle/>
          <a:p>
            <a:pPr algn="ctr"/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BA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Montserrat"/>
              </a:rPr>
              <a:t>Thank you!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475F3-52EB-5C7F-F8BD-1B80FCCAD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5FF1-F53E-72B1-DA28-85B9017C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Types of Data: Qualitative and Quantitative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6266AC0-5CF9-349E-001C-C457F59DFE7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3879693"/>
              </p:ext>
            </p:extLst>
          </p:nvPr>
        </p:nvGraphicFramePr>
        <p:xfrm>
          <a:off x="4663440" y="1268016"/>
          <a:ext cx="4042105" cy="303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605F44F1-643D-EFB4-60D9-DEDF868335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9302985"/>
              </p:ext>
            </p:extLst>
          </p:nvPr>
        </p:nvGraphicFramePr>
        <p:xfrm>
          <a:off x="438455" y="1378355"/>
          <a:ext cx="4133545" cy="319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305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39F96-C1C9-50CE-2DBA-002D346DD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DFAF-9141-DD4F-203A-8F940EE7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What is Data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F6CE6-9941-A909-485B-FEF928EF3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management allows for the collection, organization, and security of data throughout a research project.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for more efficient research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potential errors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Avoids misconduct and compliance with any regulations 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study or research is reproducible </a:t>
            </a:r>
          </a:p>
        </p:txBody>
      </p:sp>
    </p:spTree>
    <p:extLst>
      <p:ext uri="{BB962C8B-B14F-4D97-AF65-F5344CB8AC3E}">
        <p14:creationId xmlns:p14="http://schemas.microsoft.com/office/powerpoint/2010/main" val="298112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539DA-0B50-F9CF-EF54-E88C5B16B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/>
                </a:solidFill>
              </a:rPr>
              <a:t>Data Management Overview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E9F7AB48-FB51-C046-A9BA-8DFC8B0E8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072102"/>
              </p:ext>
            </p:extLst>
          </p:nvPr>
        </p:nvGraphicFramePr>
        <p:xfrm>
          <a:off x="311700" y="1152475"/>
          <a:ext cx="8520600" cy="34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516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F9E76-9049-9077-3F68-96ABEF732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E55A07-556A-90BC-7AC1-3188C93EC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31" y="57566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Data Management: Encoding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D3D43C-270A-8FE2-6865-B8DC04ED92C4}"/>
              </a:ext>
            </a:extLst>
          </p:cNvPr>
          <p:cNvSpPr txBox="1"/>
          <p:nvPr/>
        </p:nvSpPr>
        <p:spPr>
          <a:xfrm>
            <a:off x="554831" y="1202957"/>
            <a:ext cx="761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itchFamily="2" charset="2"/>
              </a:rPr>
              <a:t>Encoding allows for the conversion of collected data into digitally stored format (such as spreadsheets or software)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85E308-C79C-D63B-083E-0660240318E1}"/>
              </a:ext>
            </a:extLst>
          </p:cNvPr>
          <p:cNvGrpSpPr/>
          <p:nvPr/>
        </p:nvGrpSpPr>
        <p:grpSpPr>
          <a:xfrm>
            <a:off x="505135" y="2053899"/>
            <a:ext cx="4133545" cy="430560"/>
            <a:chOff x="0" y="0"/>
            <a:chExt cx="4133545" cy="43056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277E0A03-C428-EDEB-143D-5845AE79A01F}"/>
                </a:ext>
              </a:extLst>
            </p:cNvPr>
            <p:cNvSpPr/>
            <p:nvPr/>
          </p:nvSpPr>
          <p:spPr>
            <a:xfrm>
              <a:off x="0" y="0"/>
              <a:ext cx="4133545" cy="4305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34A9E170-E4B5-C23C-904C-33F9704A3B86}"/>
                </a:ext>
              </a:extLst>
            </p:cNvPr>
            <p:cNvSpPr txBox="1"/>
            <p:nvPr/>
          </p:nvSpPr>
          <p:spPr>
            <a:xfrm>
              <a:off x="21018" y="21018"/>
              <a:ext cx="4091509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Qualitative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4F5C1A-1A14-9297-822F-5F81697B4EFA}"/>
              </a:ext>
            </a:extLst>
          </p:cNvPr>
          <p:cNvGrpSpPr/>
          <p:nvPr/>
        </p:nvGrpSpPr>
        <p:grpSpPr>
          <a:xfrm>
            <a:off x="4735163" y="2042701"/>
            <a:ext cx="3882684" cy="452955"/>
            <a:chOff x="0" y="71120"/>
            <a:chExt cx="3882684" cy="45295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A8A923E-2CD2-6E2F-1380-170A10F9EF7F}"/>
                </a:ext>
              </a:extLst>
            </p:cNvPr>
            <p:cNvSpPr/>
            <p:nvPr/>
          </p:nvSpPr>
          <p:spPr>
            <a:xfrm>
              <a:off x="0" y="71120"/>
              <a:ext cx="3882684" cy="4529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F756C3BB-C9D0-E72D-8E7B-E781F32A6224}"/>
                </a:ext>
              </a:extLst>
            </p:cNvPr>
            <p:cNvSpPr txBox="1"/>
            <p:nvPr/>
          </p:nvSpPr>
          <p:spPr>
            <a:xfrm>
              <a:off x="22111" y="93231"/>
              <a:ext cx="3838462" cy="40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Quantitative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1F5A54-84D5-9F1C-A12A-9746E3CB4174}"/>
              </a:ext>
            </a:extLst>
          </p:cNvPr>
          <p:cNvGrpSpPr/>
          <p:nvPr/>
        </p:nvGrpSpPr>
        <p:grpSpPr>
          <a:xfrm>
            <a:off x="496135" y="2470183"/>
            <a:ext cx="4156225" cy="941543"/>
            <a:chOff x="0" y="514552"/>
            <a:chExt cx="4133545" cy="43056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6DF3FE1-7573-7387-C733-23F214B330C0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361E9377-B1C0-809B-575A-FA460D055ED6}"/>
                </a:ext>
              </a:extLst>
            </p:cNvPr>
            <p:cNvSpPr txBox="1"/>
            <p:nvPr/>
          </p:nvSpPr>
          <p:spPr>
            <a:xfrm>
              <a:off x="21017" y="566359"/>
              <a:ext cx="3921896" cy="326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Qualitative data that comes from interviews or focus groups must be transcribed for sorting and analysis.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3BE6CBF-0618-5A2B-4A6E-028AA76C2593}"/>
              </a:ext>
            </a:extLst>
          </p:cNvPr>
          <p:cNvSpPr/>
          <p:nvPr/>
        </p:nvSpPr>
        <p:spPr>
          <a:xfrm>
            <a:off x="2690501" y="3771697"/>
            <a:ext cx="4133545" cy="3808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1E6F70-DA20-D0DC-CB4A-69B1AD1BC75E}"/>
              </a:ext>
            </a:extLst>
          </p:cNvPr>
          <p:cNvGrpSpPr/>
          <p:nvPr/>
        </p:nvGrpSpPr>
        <p:grpSpPr>
          <a:xfrm>
            <a:off x="479635" y="3357238"/>
            <a:ext cx="4197437" cy="941543"/>
            <a:chOff x="0" y="514552"/>
            <a:chExt cx="4158136" cy="43056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C6CF62E6-70A4-36E5-5979-E28C580C72DB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32F99CA5-1617-1D6D-8B54-8AB3922EC2D5}"/>
                </a:ext>
              </a:extLst>
            </p:cNvPr>
            <p:cNvSpPr txBox="1"/>
            <p:nvPr/>
          </p:nvSpPr>
          <p:spPr>
            <a:xfrm>
              <a:off x="17444" y="580849"/>
              <a:ext cx="4140692" cy="3577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/>
              <a:r>
                <a:rPr lang="en-US" dirty="0">
                  <a:solidFill>
                    <a:srgbClr val="000000"/>
                  </a:solidFill>
                </a:rPr>
                <a:t>Example: An interview of patients regarding their treatment of high blood pressure is transcribed for data analysis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A8B5F08-20D9-7CB4-6ED2-73DF4C347D9E}"/>
              </a:ext>
            </a:extLst>
          </p:cNvPr>
          <p:cNvGrpSpPr/>
          <p:nvPr/>
        </p:nvGrpSpPr>
        <p:grpSpPr>
          <a:xfrm>
            <a:off x="4717375" y="2495656"/>
            <a:ext cx="3967186" cy="941543"/>
            <a:chOff x="0" y="514552"/>
            <a:chExt cx="4133545" cy="43056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BCD878E-C39B-D5C9-433E-63F716E0ED50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2CEF1B42-1702-CB64-7686-7000E1D288F5}"/>
                </a:ext>
              </a:extLst>
            </p:cNvPr>
            <p:cNvSpPr txBox="1"/>
            <p:nvPr/>
          </p:nvSpPr>
          <p:spPr>
            <a:xfrm>
              <a:off x="113641" y="610575"/>
              <a:ext cx="3865023" cy="29797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Measured and recorded data values must be converted into a digital format. This allows for for analysis, efficiency, record keeping, and accuracy.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3917FF-73B7-7EB5-4C2A-DBFA5905A9D6}"/>
              </a:ext>
            </a:extLst>
          </p:cNvPr>
          <p:cNvGrpSpPr/>
          <p:nvPr/>
        </p:nvGrpSpPr>
        <p:grpSpPr>
          <a:xfrm>
            <a:off x="4701895" y="3437200"/>
            <a:ext cx="3980349" cy="861582"/>
            <a:chOff x="0" y="514552"/>
            <a:chExt cx="4159288" cy="43056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A582C92-E20B-FC07-0873-AC720822413C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Rounded Rectangle 4">
              <a:extLst>
                <a:ext uri="{FF2B5EF4-FFF2-40B4-BE49-F238E27FC236}">
                  <a16:creationId xmlns:a16="http://schemas.microsoft.com/office/drawing/2014/main" id="{EE5B12E1-97C2-AD91-5FD2-13328AB0305D}"/>
                </a:ext>
              </a:extLst>
            </p:cNvPr>
            <p:cNvSpPr txBox="1"/>
            <p:nvPr/>
          </p:nvSpPr>
          <p:spPr>
            <a:xfrm>
              <a:off x="18596" y="585210"/>
              <a:ext cx="4140692" cy="3577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/>
              <a:r>
                <a:rPr lang="en-US" sz="1400" dirty="0">
                  <a:solidFill>
                    <a:srgbClr val="000000"/>
                  </a:solidFill>
                </a:rPr>
                <a:t>Example: Written records of systolic blood pressure from a health clinic are encoded into an excel file for research.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5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A6599-BC3A-EABC-4B7A-84AB7B1B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E20A66-ACFE-0F33-9344-B5438262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31" y="57566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Data Management: Cleaning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85569-0858-98CD-199F-51E93CECB148}"/>
              </a:ext>
            </a:extLst>
          </p:cNvPr>
          <p:cNvSpPr txBox="1"/>
          <p:nvPr/>
        </p:nvSpPr>
        <p:spPr>
          <a:xfrm>
            <a:off x="554831" y="1202957"/>
            <a:ext cx="761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itchFamily="2" charset="2"/>
              </a:rPr>
              <a:t>Editing and cleaning data entries are necessary as it contributes to accuracy as well as data quality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C754A9-B548-06DF-6563-FFFD6C2F0AC7}"/>
              </a:ext>
            </a:extLst>
          </p:cNvPr>
          <p:cNvGrpSpPr/>
          <p:nvPr/>
        </p:nvGrpSpPr>
        <p:grpSpPr>
          <a:xfrm>
            <a:off x="505135" y="2053899"/>
            <a:ext cx="4133545" cy="430560"/>
            <a:chOff x="0" y="0"/>
            <a:chExt cx="4133545" cy="43056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464A5A00-A27D-A554-B284-95842EB0E539}"/>
                </a:ext>
              </a:extLst>
            </p:cNvPr>
            <p:cNvSpPr/>
            <p:nvPr/>
          </p:nvSpPr>
          <p:spPr>
            <a:xfrm>
              <a:off x="0" y="0"/>
              <a:ext cx="4133545" cy="4305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BE6B89A3-2D2E-EC09-D7A3-ECBB4EB51B90}"/>
                </a:ext>
              </a:extLst>
            </p:cNvPr>
            <p:cNvSpPr txBox="1"/>
            <p:nvPr/>
          </p:nvSpPr>
          <p:spPr>
            <a:xfrm>
              <a:off x="21018" y="21018"/>
              <a:ext cx="4091509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Qualitative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0FBCAE-434D-4CB8-C4C8-70D2FE70BB99}"/>
              </a:ext>
            </a:extLst>
          </p:cNvPr>
          <p:cNvGrpSpPr/>
          <p:nvPr/>
        </p:nvGrpSpPr>
        <p:grpSpPr>
          <a:xfrm>
            <a:off x="4735163" y="2042701"/>
            <a:ext cx="3882684" cy="452955"/>
            <a:chOff x="0" y="71120"/>
            <a:chExt cx="3882684" cy="45295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A66E7A2-F4F2-0CF1-AD3B-017E4CD042DD}"/>
                </a:ext>
              </a:extLst>
            </p:cNvPr>
            <p:cNvSpPr/>
            <p:nvPr/>
          </p:nvSpPr>
          <p:spPr>
            <a:xfrm>
              <a:off x="0" y="71120"/>
              <a:ext cx="3882684" cy="4529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38957091-1784-2039-141D-277E4F43DE9E}"/>
                </a:ext>
              </a:extLst>
            </p:cNvPr>
            <p:cNvSpPr txBox="1"/>
            <p:nvPr/>
          </p:nvSpPr>
          <p:spPr>
            <a:xfrm>
              <a:off x="22111" y="93231"/>
              <a:ext cx="3838462" cy="40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Quantitative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EA468A-03C3-5457-BB06-99E537258CB9}"/>
              </a:ext>
            </a:extLst>
          </p:cNvPr>
          <p:cNvGrpSpPr/>
          <p:nvPr/>
        </p:nvGrpSpPr>
        <p:grpSpPr>
          <a:xfrm>
            <a:off x="493794" y="2505194"/>
            <a:ext cx="4156225" cy="1335953"/>
            <a:chOff x="0" y="514552"/>
            <a:chExt cx="4133545" cy="43056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AD7330D0-A16A-4636-0EC4-12013920ACEB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813D7201-8E8B-5615-8F66-AAB100B70C33}"/>
                </a:ext>
              </a:extLst>
            </p:cNvPr>
            <p:cNvSpPr txBox="1"/>
            <p:nvPr/>
          </p:nvSpPr>
          <p:spPr>
            <a:xfrm>
              <a:off x="21017" y="566359"/>
              <a:ext cx="3921896" cy="326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Proofreading and editing transcripts lead to further accuracy, clarification, and ensures that private information of participants is anonymized for confidentiality.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892C5F-F24F-4313-D95E-F182D1BF7A4F}"/>
              </a:ext>
            </a:extLst>
          </p:cNvPr>
          <p:cNvGrpSpPr/>
          <p:nvPr/>
        </p:nvGrpSpPr>
        <p:grpSpPr>
          <a:xfrm>
            <a:off x="4692912" y="2511617"/>
            <a:ext cx="3967186" cy="1329530"/>
            <a:chOff x="0" y="514552"/>
            <a:chExt cx="4133545" cy="43056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44F51215-1845-95F1-1E6C-37601045FF0D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Rounded Rectangle 4">
              <a:extLst>
                <a:ext uri="{FF2B5EF4-FFF2-40B4-BE49-F238E27FC236}">
                  <a16:creationId xmlns:a16="http://schemas.microsoft.com/office/drawing/2014/main" id="{DB84AB16-726D-A8F3-CD02-9419CB3B17C6}"/>
                </a:ext>
              </a:extLst>
            </p:cNvPr>
            <p:cNvSpPr txBox="1"/>
            <p:nvPr/>
          </p:nvSpPr>
          <p:spPr>
            <a:xfrm>
              <a:off x="67061" y="560109"/>
              <a:ext cx="3999423" cy="29797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A</a:t>
              </a:r>
              <a:r>
                <a:rPr lang="en-US" sz="1400" dirty="0">
                  <a:solidFill>
                    <a:schemeClr val="tx1"/>
                  </a:solidFill>
                </a:rPr>
                <a:t>llows for the detection and correction of incorrect data entry. To prevent misinterpretation from errors and inconsistencies.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315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5A22-B184-FFDC-2555-CE096EB32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3D8B67-DE45-AFF7-A67F-5D6993FF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31" y="57566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Data Management: Coding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93CFD-0560-3FF6-8FA4-25DF6B8F718C}"/>
              </a:ext>
            </a:extLst>
          </p:cNvPr>
          <p:cNvSpPr txBox="1"/>
          <p:nvPr/>
        </p:nvSpPr>
        <p:spPr>
          <a:xfrm>
            <a:off x="554831" y="1202957"/>
            <a:ext cx="761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ym typeface="Wingdings" pitchFamily="2" charset="2"/>
              </a:rPr>
              <a:t>Coding converts raw data into a structured format that has meaning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A75A8D3-23D7-9D95-AB8F-BD3D955DA29F}"/>
              </a:ext>
            </a:extLst>
          </p:cNvPr>
          <p:cNvGrpSpPr/>
          <p:nvPr/>
        </p:nvGrpSpPr>
        <p:grpSpPr>
          <a:xfrm>
            <a:off x="505135" y="2053899"/>
            <a:ext cx="4133545" cy="430560"/>
            <a:chOff x="0" y="0"/>
            <a:chExt cx="4133545" cy="430560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8D4D716-80E4-E958-F3EB-E8C8F42EC1C8}"/>
                </a:ext>
              </a:extLst>
            </p:cNvPr>
            <p:cNvSpPr/>
            <p:nvPr/>
          </p:nvSpPr>
          <p:spPr>
            <a:xfrm>
              <a:off x="0" y="0"/>
              <a:ext cx="4133545" cy="4305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FFC57A2A-F876-6C64-FD83-5F88ABEAA900}"/>
                </a:ext>
              </a:extLst>
            </p:cNvPr>
            <p:cNvSpPr txBox="1"/>
            <p:nvPr/>
          </p:nvSpPr>
          <p:spPr>
            <a:xfrm>
              <a:off x="21018" y="21018"/>
              <a:ext cx="4091509" cy="3885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Qualitative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8FC853-E03D-0456-3405-F6E8ECCFF266}"/>
              </a:ext>
            </a:extLst>
          </p:cNvPr>
          <p:cNvGrpSpPr/>
          <p:nvPr/>
        </p:nvGrpSpPr>
        <p:grpSpPr>
          <a:xfrm>
            <a:off x="4735163" y="2042701"/>
            <a:ext cx="3882684" cy="452955"/>
            <a:chOff x="0" y="71120"/>
            <a:chExt cx="3882684" cy="45295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1AF09FB-E3B9-4814-B5A9-B8F35C254E54}"/>
                </a:ext>
              </a:extLst>
            </p:cNvPr>
            <p:cNvSpPr/>
            <p:nvPr/>
          </p:nvSpPr>
          <p:spPr>
            <a:xfrm>
              <a:off x="0" y="71120"/>
              <a:ext cx="3882684" cy="4529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16895265-318A-5021-21D3-893E51D5F180}"/>
                </a:ext>
              </a:extLst>
            </p:cNvPr>
            <p:cNvSpPr txBox="1"/>
            <p:nvPr/>
          </p:nvSpPr>
          <p:spPr>
            <a:xfrm>
              <a:off x="22111" y="93231"/>
              <a:ext cx="3838462" cy="408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1" kern="1200" dirty="0"/>
                <a:t>Quantitative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65C680-1394-DA82-A0C9-4989230DB87A}"/>
              </a:ext>
            </a:extLst>
          </p:cNvPr>
          <p:cNvGrpSpPr/>
          <p:nvPr/>
        </p:nvGrpSpPr>
        <p:grpSpPr>
          <a:xfrm>
            <a:off x="496135" y="2470184"/>
            <a:ext cx="4156225" cy="388524"/>
            <a:chOff x="0" y="514552"/>
            <a:chExt cx="4133545" cy="43056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B7DFDF7-1F9D-81D5-ECFF-17B77FF4497F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id="{0102CCB0-9FD7-2092-1393-8FBCCD3E3108}"/>
                </a:ext>
              </a:extLst>
            </p:cNvPr>
            <p:cNvSpPr txBox="1"/>
            <p:nvPr/>
          </p:nvSpPr>
          <p:spPr>
            <a:xfrm>
              <a:off x="21017" y="566359"/>
              <a:ext cx="3921896" cy="326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Inductive </a:t>
              </a:r>
              <a:r>
                <a:rPr lang="en-US" sz="1200" dirty="0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200" dirty="0">
                  <a:solidFill>
                    <a:schemeClr val="tx1"/>
                  </a:solidFill>
                </a:rPr>
                <a:t> answers the ”why”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5342F80-FE0A-798F-3F49-D10F6481B301}"/>
              </a:ext>
            </a:extLst>
          </p:cNvPr>
          <p:cNvSpPr/>
          <p:nvPr/>
        </p:nvSpPr>
        <p:spPr>
          <a:xfrm>
            <a:off x="2690501" y="3771697"/>
            <a:ext cx="4133545" cy="3808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EC1D39-0F82-9D18-A58A-E78277C7AB94}"/>
              </a:ext>
            </a:extLst>
          </p:cNvPr>
          <p:cNvGrpSpPr/>
          <p:nvPr/>
        </p:nvGrpSpPr>
        <p:grpSpPr>
          <a:xfrm>
            <a:off x="496135" y="2865450"/>
            <a:ext cx="4197437" cy="760041"/>
            <a:chOff x="0" y="514552"/>
            <a:chExt cx="4158136" cy="43056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913CF85E-C026-670E-9DE7-41DAA8EA9BC2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8" name="Rounded Rectangle 4">
              <a:extLst>
                <a:ext uri="{FF2B5EF4-FFF2-40B4-BE49-F238E27FC236}">
                  <a16:creationId xmlns:a16="http://schemas.microsoft.com/office/drawing/2014/main" id="{58B876D4-DF34-EF02-E689-F0D14BA3F124}"/>
                </a:ext>
              </a:extLst>
            </p:cNvPr>
            <p:cNvSpPr txBox="1"/>
            <p:nvPr/>
          </p:nvSpPr>
          <p:spPr>
            <a:xfrm>
              <a:off x="17444" y="580849"/>
              <a:ext cx="4140692" cy="3577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Qualitative data must be coded into themes for analysis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7225F3-C7BE-FE4B-C0C4-CF396871C436}"/>
              </a:ext>
            </a:extLst>
          </p:cNvPr>
          <p:cNvGrpSpPr/>
          <p:nvPr/>
        </p:nvGrpSpPr>
        <p:grpSpPr>
          <a:xfrm>
            <a:off x="505134" y="3625492"/>
            <a:ext cx="4179827" cy="760041"/>
            <a:chOff x="-1" y="514552"/>
            <a:chExt cx="4199168" cy="430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7F3B301-FC2F-4FAF-376F-21D7BDF015EF}"/>
                </a:ext>
              </a:extLst>
            </p:cNvPr>
            <p:cNvSpPr/>
            <p:nvPr/>
          </p:nvSpPr>
          <p:spPr>
            <a:xfrm>
              <a:off x="-1" y="514552"/>
              <a:ext cx="4199168" cy="43056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D247813A-229E-C8D1-B02C-488CCC4E2605}"/>
                </a:ext>
              </a:extLst>
            </p:cNvPr>
            <p:cNvSpPr txBox="1"/>
            <p:nvPr/>
          </p:nvSpPr>
          <p:spPr>
            <a:xfrm>
              <a:off x="17169" y="608403"/>
              <a:ext cx="3958631" cy="3126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/>
              <a:r>
                <a:rPr lang="en-US" sz="1200" dirty="0">
                  <a:solidFill>
                    <a:schemeClr val="tx1"/>
                  </a:solidFill>
                </a:rPr>
                <a:t>Example: If a participant in an interview states, </a:t>
              </a:r>
              <a:r>
                <a:rPr lang="en-US" sz="1200" b="0" i="0" dirty="0">
                  <a:solidFill>
                    <a:schemeClr val="tx1"/>
                  </a:solidFill>
                </a:rPr>
                <a:t>“I’m afraid to take blood pressure medication”, it could be coded under the theme “medication fear”</a:t>
              </a:r>
              <a:endParaRPr lang="en-US" sz="1200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B4F871B-FF53-7286-BEB7-EB416CE38841}"/>
              </a:ext>
            </a:extLst>
          </p:cNvPr>
          <p:cNvGrpSpPr/>
          <p:nvPr/>
        </p:nvGrpSpPr>
        <p:grpSpPr>
          <a:xfrm>
            <a:off x="4735163" y="2470183"/>
            <a:ext cx="3912702" cy="395267"/>
            <a:chOff x="0" y="514552"/>
            <a:chExt cx="4133545" cy="43056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927261B-97C0-CEA8-1B10-3F8A4D269063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59200B6D-BE15-70B8-BD31-C175F98D21FE}"/>
                </a:ext>
              </a:extLst>
            </p:cNvPr>
            <p:cNvSpPr txBox="1"/>
            <p:nvPr/>
          </p:nvSpPr>
          <p:spPr>
            <a:xfrm>
              <a:off x="21017" y="566359"/>
              <a:ext cx="3921896" cy="32694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Deductive </a:t>
              </a:r>
              <a:r>
                <a:rPr lang="en-US" sz="1200" dirty="0">
                  <a:solidFill>
                    <a:schemeClr val="tx1"/>
                  </a:solidFill>
                  <a:sym typeface="Wingdings" pitchFamily="2" charset="2"/>
                </a:rPr>
                <a:t> answers the “what”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2BBD4-3F22-103F-756C-36107047B523}"/>
              </a:ext>
            </a:extLst>
          </p:cNvPr>
          <p:cNvGrpSpPr/>
          <p:nvPr/>
        </p:nvGrpSpPr>
        <p:grpSpPr>
          <a:xfrm>
            <a:off x="4735163" y="2865450"/>
            <a:ext cx="3966439" cy="760041"/>
            <a:chOff x="0" y="514552"/>
            <a:chExt cx="4158136" cy="43056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F32FB0D-97AD-9D16-00E6-93AAD5335812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48A89282-CC06-48D3-F609-C24C530AE775}"/>
                </a:ext>
              </a:extLst>
            </p:cNvPr>
            <p:cNvSpPr txBox="1"/>
            <p:nvPr/>
          </p:nvSpPr>
          <p:spPr>
            <a:xfrm>
              <a:off x="17444" y="580849"/>
              <a:ext cx="4140692" cy="35773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  <a:sym typeface="Wingdings" pitchFamily="2" charset="2"/>
                </a:rPr>
                <a:t>Quantitative data can be organized into numerical themes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8255058-FE10-DA8C-8E47-A5775F1A6252}"/>
              </a:ext>
            </a:extLst>
          </p:cNvPr>
          <p:cNvGrpSpPr/>
          <p:nvPr/>
        </p:nvGrpSpPr>
        <p:grpSpPr>
          <a:xfrm>
            <a:off x="4735163" y="3625491"/>
            <a:ext cx="3966439" cy="760041"/>
            <a:chOff x="0" y="514552"/>
            <a:chExt cx="4133545" cy="43056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2A3B7E8-92C8-033A-D963-7895D069944D}"/>
                </a:ext>
              </a:extLst>
            </p:cNvPr>
            <p:cNvSpPr/>
            <p:nvPr/>
          </p:nvSpPr>
          <p:spPr>
            <a:xfrm>
              <a:off x="0" y="514552"/>
              <a:ext cx="4133545" cy="430560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Rounded Rectangle 4">
              <a:extLst>
                <a:ext uri="{FF2B5EF4-FFF2-40B4-BE49-F238E27FC236}">
                  <a16:creationId xmlns:a16="http://schemas.microsoft.com/office/drawing/2014/main" id="{BACF6CDF-7B1F-7974-57F5-1C29EC78BD4E}"/>
                </a:ext>
              </a:extLst>
            </p:cNvPr>
            <p:cNvSpPr txBox="1"/>
            <p:nvPr/>
          </p:nvSpPr>
          <p:spPr>
            <a:xfrm>
              <a:off x="43815" y="617808"/>
              <a:ext cx="3958631" cy="31266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1"/>
              <a:r>
                <a:rPr lang="en-US" sz="1200" dirty="0">
                  <a:solidFill>
                    <a:schemeClr val="tx1"/>
                  </a:solidFill>
                  <a:sym typeface="Wingdings" pitchFamily="2" charset="2"/>
                </a:rPr>
                <a:t>Example: Labeling m</a:t>
              </a:r>
              <a:r>
                <a:rPr lang="en-US" sz="1200" b="0" i="0" u="none" strike="noStrike" dirty="0">
                  <a:solidFill>
                    <a:schemeClr val="tx1"/>
                  </a:solidFill>
                  <a:effectLst/>
                </a:rPr>
                <a:t>edication adherence. 0 = No, 1 = Yes.</a:t>
              </a:r>
              <a:endParaRPr lang="en-US" sz="1200" dirty="0">
                <a:solidFill>
                  <a:schemeClr val="tx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84763"/>
      </p:ext>
    </p:extLst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3899</Words>
  <Application>Microsoft Office PowerPoint</Application>
  <PresentationFormat>On-screen Show (16:9)</PresentationFormat>
  <Paragraphs>372</Paragraphs>
  <Slides>39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Wingdings</vt:lpstr>
      <vt:lpstr>Barlow</vt:lpstr>
      <vt:lpstr>Arial</vt:lpstr>
      <vt:lpstr>Helvetica</vt:lpstr>
      <vt:lpstr>Aptos</vt:lpstr>
      <vt:lpstr>Montserrat</vt:lpstr>
      <vt:lpstr>Management Consulting Toolkit by Slidesgo</vt:lpstr>
      <vt:lpstr> Data Management and Presentation</vt:lpstr>
      <vt:lpstr>Learning Objectives</vt:lpstr>
      <vt:lpstr>Why is Data Necessary for Research?</vt:lpstr>
      <vt:lpstr>Types of Data: Qualitative and Quantitative</vt:lpstr>
      <vt:lpstr>What is Data Management?</vt:lpstr>
      <vt:lpstr>Data Management Overview</vt:lpstr>
      <vt:lpstr>Data Management: Encoding </vt:lpstr>
      <vt:lpstr>Data Management: Cleaning </vt:lpstr>
      <vt:lpstr>Data Management: Coding </vt:lpstr>
      <vt:lpstr>Data Presentation</vt:lpstr>
      <vt:lpstr>Data Presentation: Textual, tabular, and graphical </vt:lpstr>
      <vt:lpstr>Frequency Distribution Table </vt:lpstr>
      <vt:lpstr>Frequency Distribution Table Example </vt:lpstr>
      <vt:lpstr>Bar Graph  </vt:lpstr>
      <vt:lpstr>Bar Graph Continued  </vt:lpstr>
      <vt:lpstr>Bar Graph Example </vt:lpstr>
      <vt:lpstr>Histogram  </vt:lpstr>
      <vt:lpstr>Histogram Example  </vt:lpstr>
      <vt:lpstr>Component Bar Graph (Stacked Bar Graph)   </vt:lpstr>
      <vt:lpstr>Component Bar Continued   </vt:lpstr>
      <vt:lpstr>Component Bar Graph Example  </vt:lpstr>
      <vt:lpstr>Pie Chart</vt:lpstr>
      <vt:lpstr>Pie Chart</vt:lpstr>
      <vt:lpstr>Line Graph  </vt:lpstr>
      <vt:lpstr>Line Graph Continued  </vt:lpstr>
      <vt:lpstr>Line Graph Example</vt:lpstr>
      <vt:lpstr>Frequency Polygon</vt:lpstr>
      <vt:lpstr>Frequency Polygon Example</vt:lpstr>
      <vt:lpstr>Box Plot  </vt:lpstr>
      <vt:lpstr>Box Plot Continued  </vt:lpstr>
      <vt:lpstr>Box Plot Example  </vt:lpstr>
      <vt:lpstr>Stem-and-Leaf Plot</vt:lpstr>
      <vt:lpstr>Stem-and-Leaf Example  </vt:lpstr>
      <vt:lpstr>Scatter Plot</vt:lpstr>
      <vt:lpstr>Scatter Plot Example</vt:lpstr>
      <vt:lpstr>References</vt:lpstr>
      <vt:lpstr>References</vt:lpstr>
      <vt:lpstr>References</vt:lpstr>
      <vt:lpstr>Thank you!</vt:lpstr>
    </vt:vector>
  </TitlesOfParts>
  <Company>GFMER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and presentation - Julia Duvall</dc:title>
  <dc:creator>Julia Duvall</dc:creator>
  <cp:lastModifiedBy>Aldo Campana</cp:lastModifiedBy>
  <cp:revision>12</cp:revision>
  <dcterms:modified xsi:type="dcterms:W3CDTF">2025-09-25T09:27:19Z</dcterms:modified>
</cp:coreProperties>
</file>