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9"/>
  </p:notesMasterIdLst>
  <p:sldIdLst>
    <p:sldId id="309" r:id="rId2"/>
    <p:sldId id="310" r:id="rId3"/>
    <p:sldId id="312" r:id="rId4"/>
    <p:sldId id="313" r:id="rId5"/>
    <p:sldId id="314" r:id="rId6"/>
    <p:sldId id="315" r:id="rId7"/>
    <p:sldId id="317" r:id="rId8"/>
    <p:sldId id="316" r:id="rId9"/>
    <p:sldId id="318" r:id="rId10"/>
    <p:sldId id="319" r:id="rId11"/>
    <p:sldId id="321" r:id="rId12"/>
    <p:sldId id="262" r:id="rId13"/>
    <p:sldId id="323" r:id="rId14"/>
    <p:sldId id="322" r:id="rId15"/>
    <p:sldId id="324" r:id="rId16"/>
    <p:sldId id="320" r:id="rId17"/>
    <p:sldId id="260" r:id="rId18"/>
    <p:sldId id="333" r:id="rId19"/>
    <p:sldId id="332" r:id="rId20"/>
    <p:sldId id="334" r:id="rId21"/>
    <p:sldId id="275" r:id="rId22"/>
    <p:sldId id="325" r:id="rId23"/>
    <p:sldId id="277" r:id="rId24"/>
    <p:sldId id="326" r:id="rId25"/>
    <p:sldId id="278" r:id="rId26"/>
    <p:sldId id="327" r:id="rId27"/>
    <p:sldId id="328" r:id="rId28"/>
    <p:sldId id="329" r:id="rId29"/>
    <p:sldId id="279" r:id="rId30"/>
    <p:sldId id="330" r:id="rId31"/>
    <p:sldId id="273" r:id="rId32"/>
    <p:sldId id="331" r:id="rId33"/>
    <p:sldId id="311" r:id="rId34"/>
    <p:sldId id="335" r:id="rId35"/>
    <p:sldId id="336" r:id="rId36"/>
    <p:sldId id="337" r:id="rId37"/>
    <p:sldId id="347" r:id="rId38"/>
  </p:sldIdLst>
  <p:sldSz cx="9144000" cy="5143500" type="screen16x9"/>
  <p:notesSz cx="6858000" cy="9144000"/>
  <p:embeddedFontLst>
    <p:embeddedFont>
      <p:font typeface="Barlow" panose="00000500000000000000" pitchFamily="2" charset="0"/>
      <p:regular r:id="rId40"/>
      <p:bold r:id="rId41"/>
      <p:italic r:id="rId42"/>
      <p:boldItalic r:id="rId43"/>
    </p:embeddedFont>
    <p:embeddedFont>
      <p:font typeface="Cambria Math" panose="02040503050406030204" pitchFamily="18" charset="0"/>
      <p:regular r:id="rId44"/>
    </p:embeddedFont>
    <p:embeddedFont>
      <p:font typeface="Montserrat" panose="000005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8263A4-ACD1-0497-AAA5-01803979A2B5}" name="Raqibat Idris" initials="RI" userId="146d762bbc74e7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AE7D96-29D0-42AF-9B61-008C0A79E2E8}">
  <a:tblStyle styleId="{EAAE7D96-29D0-42AF-9B61-008C0A79E2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31"/>
    <p:restoredTop sz="93447" autoAdjust="0"/>
  </p:normalViewPr>
  <p:slideViewPr>
    <p:cSldViewPr snapToGrid="0">
      <p:cViewPr varScale="1">
        <p:scale>
          <a:sx n="196" d="100"/>
          <a:sy n="196" d="100"/>
        </p:scale>
        <p:origin x="1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E5CD5-2D75-4D9C-B334-A2E713C0551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7ABF1B9E-CBDE-48EB-8FF7-C8E3602D7867}">
      <dgm:prSet/>
      <dgm:spPr>
        <a:solidFill>
          <a:schemeClr val="bg2">
            <a:lumMod val="75000"/>
          </a:schemeClr>
        </a:solidFill>
      </dgm:spPr>
      <dgm:t>
        <a:bodyPr/>
        <a:lstStyle/>
        <a:p>
          <a:r>
            <a:rPr lang="en-US" b="1" dirty="0"/>
            <a:t>Central Tendency</a:t>
          </a:r>
        </a:p>
      </dgm:t>
    </dgm:pt>
    <dgm:pt modelId="{8A167362-7DAF-40C5-BBCB-0CABC600B25D}" type="parTrans" cxnId="{81A1BDD0-4227-4C78-A03C-4E3EB53ADF86}">
      <dgm:prSet/>
      <dgm:spPr/>
      <dgm:t>
        <a:bodyPr/>
        <a:lstStyle/>
        <a:p>
          <a:endParaRPr lang="en-US"/>
        </a:p>
      </dgm:t>
    </dgm:pt>
    <dgm:pt modelId="{50D27EE1-6C56-4C07-9FB6-ED4BBE564E0E}" type="sibTrans" cxnId="{81A1BDD0-4227-4C78-A03C-4E3EB53ADF86}">
      <dgm:prSet/>
      <dgm:spPr/>
      <dgm:t>
        <a:bodyPr/>
        <a:lstStyle/>
        <a:p>
          <a:endParaRPr lang="en-US"/>
        </a:p>
      </dgm:t>
    </dgm:pt>
    <dgm:pt modelId="{7944AD0D-AAC4-428C-A000-0BC8AA148AFE}">
      <dgm:prSet/>
      <dgm:spPr/>
      <dgm:t>
        <a:bodyPr/>
        <a:lstStyle/>
        <a:p>
          <a:r>
            <a:rPr lang="en-US" dirty="0"/>
            <a:t>Describes the “center” of data</a:t>
          </a:r>
        </a:p>
      </dgm:t>
    </dgm:pt>
    <dgm:pt modelId="{DF95FE5D-007B-469C-9EE5-5536CE26CF74}" type="parTrans" cxnId="{02959A40-6199-4308-AF8B-361769998FDC}">
      <dgm:prSet/>
      <dgm:spPr/>
      <dgm:t>
        <a:bodyPr/>
        <a:lstStyle/>
        <a:p>
          <a:endParaRPr lang="en-US"/>
        </a:p>
      </dgm:t>
    </dgm:pt>
    <dgm:pt modelId="{0627CDEB-9E7A-4853-87E1-0386D0A5D9B8}" type="sibTrans" cxnId="{02959A40-6199-4308-AF8B-361769998FDC}">
      <dgm:prSet/>
      <dgm:spPr/>
      <dgm:t>
        <a:bodyPr/>
        <a:lstStyle/>
        <a:p>
          <a:endParaRPr lang="en-US"/>
        </a:p>
      </dgm:t>
    </dgm:pt>
    <dgm:pt modelId="{D9493069-0069-43A3-8453-111EC7DADD45}">
      <dgm:prSet/>
      <dgm:spPr/>
      <dgm:t>
        <a:bodyPr/>
        <a:lstStyle/>
        <a:p>
          <a:r>
            <a:rPr lang="en-US" dirty="0"/>
            <a:t>Mean, median and mode</a:t>
          </a:r>
        </a:p>
      </dgm:t>
    </dgm:pt>
    <dgm:pt modelId="{E285C8E5-6851-44C6-ACFF-18C271BE1BBA}" type="parTrans" cxnId="{FB997F34-2889-4251-8591-0BD4F7CFD1C1}">
      <dgm:prSet/>
      <dgm:spPr/>
      <dgm:t>
        <a:bodyPr/>
        <a:lstStyle/>
        <a:p>
          <a:endParaRPr lang="en-US"/>
        </a:p>
      </dgm:t>
    </dgm:pt>
    <dgm:pt modelId="{EE449E5C-008A-4B22-BB5A-268A2B4ECAC1}" type="sibTrans" cxnId="{FB997F34-2889-4251-8591-0BD4F7CFD1C1}">
      <dgm:prSet/>
      <dgm:spPr/>
      <dgm:t>
        <a:bodyPr/>
        <a:lstStyle/>
        <a:p>
          <a:endParaRPr lang="en-US"/>
        </a:p>
      </dgm:t>
    </dgm:pt>
    <dgm:pt modelId="{E8A13F82-502B-426E-92B3-3CD339869380}">
      <dgm:prSet/>
      <dgm:spPr>
        <a:solidFill>
          <a:schemeClr val="bg2">
            <a:lumMod val="75000"/>
          </a:schemeClr>
        </a:solidFill>
      </dgm:spPr>
      <dgm:t>
        <a:bodyPr/>
        <a:lstStyle/>
        <a:p>
          <a:r>
            <a:rPr lang="en-US" b="1" dirty="0"/>
            <a:t>Dispersion</a:t>
          </a:r>
        </a:p>
      </dgm:t>
    </dgm:pt>
    <dgm:pt modelId="{98D1EDE9-8B9A-4A52-A1A3-E300F77997FF}" type="parTrans" cxnId="{F3EC2034-AC41-4546-A343-D116DD94E288}">
      <dgm:prSet/>
      <dgm:spPr/>
      <dgm:t>
        <a:bodyPr/>
        <a:lstStyle/>
        <a:p>
          <a:endParaRPr lang="en-US"/>
        </a:p>
      </dgm:t>
    </dgm:pt>
    <dgm:pt modelId="{6CBA00BB-6DA2-44E8-BB7C-324E2D5C3406}" type="sibTrans" cxnId="{F3EC2034-AC41-4546-A343-D116DD94E288}">
      <dgm:prSet/>
      <dgm:spPr/>
      <dgm:t>
        <a:bodyPr/>
        <a:lstStyle/>
        <a:p>
          <a:endParaRPr lang="en-US"/>
        </a:p>
      </dgm:t>
    </dgm:pt>
    <dgm:pt modelId="{B93B339D-8FC5-40E4-A231-502129D4381F}">
      <dgm:prSet/>
      <dgm:spPr/>
      <dgm:t>
        <a:bodyPr/>
        <a:lstStyle/>
        <a:p>
          <a:r>
            <a:rPr lang="en-US" dirty="0"/>
            <a:t>Spread of values in the dataset</a:t>
          </a:r>
        </a:p>
      </dgm:t>
    </dgm:pt>
    <dgm:pt modelId="{E4D10441-A7B7-43E2-9DF9-302F6B13080E}" type="parTrans" cxnId="{528095CD-8B5B-465E-AAAF-CAEBC2619A7C}">
      <dgm:prSet/>
      <dgm:spPr/>
      <dgm:t>
        <a:bodyPr/>
        <a:lstStyle/>
        <a:p>
          <a:endParaRPr lang="en-US"/>
        </a:p>
      </dgm:t>
    </dgm:pt>
    <dgm:pt modelId="{2730FD12-D3F6-4C85-BCA2-ED71406F72BC}" type="sibTrans" cxnId="{528095CD-8B5B-465E-AAAF-CAEBC2619A7C}">
      <dgm:prSet/>
      <dgm:spPr/>
      <dgm:t>
        <a:bodyPr/>
        <a:lstStyle/>
        <a:p>
          <a:endParaRPr lang="en-US"/>
        </a:p>
      </dgm:t>
    </dgm:pt>
    <dgm:pt modelId="{FD96AEF4-17D0-49F5-8F71-98C44EA90F54}">
      <dgm:prSet/>
      <dgm:spPr/>
      <dgm:t>
        <a:bodyPr/>
        <a:lstStyle/>
        <a:p>
          <a:r>
            <a:rPr lang="en-US" dirty="0"/>
            <a:t>Range, variance, and standard deviation</a:t>
          </a:r>
        </a:p>
      </dgm:t>
    </dgm:pt>
    <dgm:pt modelId="{7BB6FE5F-42EA-4C52-BC05-F34EABD86A75}" type="parTrans" cxnId="{BA400C7C-1F17-400C-8F5A-54635DFCC0D0}">
      <dgm:prSet/>
      <dgm:spPr/>
      <dgm:t>
        <a:bodyPr/>
        <a:lstStyle/>
        <a:p>
          <a:endParaRPr lang="en-US"/>
        </a:p>
      </dgm:t>
    </dgm:pt>
    <dgm:pt modelId="{5A4DAD87-9CC1-4202-839F-38B3D2F55618}" type="sibTrans" cxnId="{BA400C7C-1F17-400C-8F5A-54635DFCC0D0}">
      <dgm:prSet/>
      <dgm:spPr/>
      <dgm:t>
        <a:bodyPr/>
        <a:lstStyle/>
        <a:p>
          <a:endParaRPr lang="en-US"/>
        </a:p>
      </dgm:t>
    </dgm:pt>
    <dgm:pt modelId="{96DC1B36-F380-4D32-A455-7B8C8C286115}">
      <dgm:prSet/>
      <dgm:spPr>
        <a:solidFill>
          <a:schemeClr val="bg2">
            <a:lumMod val="75000"/>
          </a:schemeClr>
        </a:solidFill>
      </dgm:spPr>
      <dgm:t>
        <a:bodyPr/>
        <a:lstStyle/>
        <a:p>
          <a:r>
            <a:rPr lang="en-US" b="1" dirty="0"/>
            <a:t>Location</a:t>
          </a:r>
        </a:p>
      </dgm:t>
    </dgm:pt>
    <dgm:pt modelId="{5606133F-311B-4D8C-93FE-35E2BDEBC598}" type="parTrans" cxnId="{F7CEA56B-989F-4AAC-9A4A-87C6671D36C0}">
      <dgm:prSet/>
      <dgm:spPr/>
      <dgm:t>
        <a:bodyPr/>
        <a:lstStyle/>
        <a:p>
          <a:endParaRPr lang="en-US"/>
        </a:p>
      </dgm:t>
    </dgm:pt>
    <dgm:pt modelId="{0D6B1CE9-D3A1-4ECB-97B7-AD211D633F35}" type="sibTrans" cxnId="{F7CEA56B-989F-4AAC-9A4A-87C6671D36C0}">
      <dgm:prSet/>
      <dgm:spPr/>
      <dgm:t>
        <a:bodyPr/>
        <a:lstStyle/>
        <a:p>
          <a:endParaRPr lang="en-US"/>
        </a:p>
      </dgm:t>
    </dgm:pt>
    <dgm:pt modelId="{09CA88CF-0CD2-4CBB-966D-B4DA43F3584F}">
      <dgm:prSet/>
      <dgm:spPr/>
      <dgm:t>
        <a:bodyPr/>
        <a:lstStyle/>
        <a:p>
          <a:r>
            <a:rPr lang="en-US" dirty="0"/>
            <a:t>Indicates where a specific data point falls in the distribution</a:t>
          </a:r>
        </a:p>
      </dgm:t>
    </dgm:pt>
    <dgm:pt modelId="{96C2E2FA-1474-4D94-94A4-19DFC82B6B5D}" type="parTrans" cxnId="{D2837228-21E3-4B8F-B9D6-817F26818161}">
      <dgm:prSet/>
      <dgm:spPr/>
      <dgm:t>
        <a:bodyPr/>
        <a:lstStyle/>
        <a:p>
          <a:endParaRPr lang="en-US"/>
        </a:p>
      </dgm:t>
    </dgm:pt>
    <dgm:pt modelId="{D4E59B26-3145-429D-B31A-D49E6E954B11}" type="sibTrans" cxnId="{D2837228-21E3-4B8F-B9D6-817F26818161}">
      <dgm:prSet/>
      <dgm:spPr/>
      <dgm:t>
        <a:bodyPr/>
        <a:lstStyle/>
        <a:p>
          <a:endParaRPr lang="en-US"/>
        </a:p>
      </dgm:t>
    </dgm:pt>
    <dgm:pt modelId="{E58D0643-A4D9-43EB-A8E9-E2CDF46F67E6}">
      <dgm:prSet/>
      <dgm:spPr/>
      <dgm:t>
        <a:bodyPr/>
        <a:lstStyle/>
        <a:p>
          <a:r>
            <a:rPr lang="en-US" dirty="0"/>
            <a:t>Quartile, decile, and percentile</a:t>
          </a:r>
        </a:p>
      </dgm:t>
    </dgm:pt>
    <dgm:pt modelId="{F849BB13-6B31-4714-87C3-D8BEBCBAC249}" type="parTrans" cxnId="{83BBA5C2-86A8-44AE-87B9-39B68D632B2F}">
      <dgm:prSet/>
      <dgm:spPr/>
      <dgm:t>
        <a:bodyPr/>
        <a:lstStyle/>
        <a:p>
          <a:endParaRPr lang="en-US"/>
        </a:p>
      </dgm:t>
    </dgm:pt>
    <dgm:pt modelId="{BF127DDE-B243-469D-AACE-A3B72FCEDF7C}" type="sibTrans" cxnId="{83BBA5C2-86A8-44AE-87B9-39B68D632B2F}">
      <dgm:prSet/>
      <dgm:spPr/>
      <dgm:t>
        <a:bodyPr/>
        <a:lstStyle/>
        <a:p>
          <a:endParaRPr lang="en-US"/>
        </a:p>
      </dgm:t>
    </dgm:pt>
    <dgm:pt modelId="{059DE675-AC03-4A41-B516-C4DF1061CC1D}">
      <dgm:prSet/>
      <dgm:spPr>
        <a:solidFill>
          <a:schemeClr val="bg2">
            <a:lumMod val="75000"/>
          </a:schemeClr>
        </a:solidFill>
      </dgm:spPr>
      <dgm:t>
        <a:bodyPr/>
        <a:lstStyle/>
        <a:p>
          <a:r>
            <a:rPr lang="en-US" b="1" dirty="0"/>
            <a:t>Proportions and Rates</a:t>
          </a:r>
        </a:p>
      </dgm:t>
    </dgm:pt>
    <dgm:pt modelId="{05D960BD-06A2-4A44-A412-853D826D8012}" type="parTrans" cxnId="{4D4AF2E8-9F31-435C-BFC6-5D0E90DBEA0C}">
      <dgm:prSet/>
      <dgm:spPr/>
      <dgm:t>
        <a:bodyPr/>
        <a:lstStyle/>
        <a:p>
          <a:endParaRPr lang="en-US"/>
        </a:p>
      </dgm:t>
    </dgm:pt>
    <dgm:pt modelId="{B80B5F05-DD51-4A40-A7CB-B8BC459B3471}" type="sibTrans" cxnId="{4D4AF2E8-9F31-435C-BFC6-5D0E90DBEA0C}">
      <dgm:prSet/>
      <dgm:spPr/>
      <dgm:t>
        <a:bodyPr/>
        <a:lstStyle/>
        <a:p>
          <a:endParaRPr lang="en-US"/>
        </a:p>
      </dgm:t>
    </dgm:pt>
    <dgm:pt modelId="{A2430E3C-7BAA-45D4-93E8-9FFCBDD291C3}">
      <dgm:prSet/>
      <dgm:spPr/>
      <dgm:t>
        <a:bodyPr/>
        <a:lstStyle/>
        <a:p>
          <a:r>
            <a:rPr lang="en-US" dirty="0"/>
            <a:t>Summarizes how often something happens</a:t>
          </a:r>
        </a:p>
      </dgm:t>
    </dgm:pt>
    <dgm:pt modelId="{A4E476A7-E87E-4659-B129-C5A792AA5377}" type="parTrans" cxnId="{B5B99BD9-71B4-4F94-B423-428AFDEC5DC6}">
      <dgm:prSet/>
      <dgm:spPr/>
      <dgm:t>
        <a:bodyPr/>
        <a:lstStyle/>
        <a:p>
          <a:endParaRPr lang="en-US"/>
        </a:p>
      </dgm:t>
    </dgm:pt>
    <dgm:pt modelId="{64DF505F-95EE-4F48-9B28-66CFD752FBE6}" type="sibTrans" cxnId="{B5B99BD9-71B4-4F94-B423-428AFDEC5DC6}">
      <dgm:prSet/>
      <dgm:spPr/>
      <dgm:t>
        <a:bodyPr/>
        <a:lstStyle/>
        <a:p>
          <a:endParaRPr lang="en-US"/>
        </a:p>
      </dgm:t>
    </dgm:pt>
    <dgm:pt modelId="{F2CDEC89-CDEB-41B4-8AF0-50A280FD3C50}">
      <dgm:prSet/>
      <dgm:spPr/>
      <dgm:t>
        <a:bodyPr/>
        <a:lstStyle/>
        <a:p>
          <a:r>
            <a:rPr lang="en-US" dirty="0"/>
            <a:t>Proportion, rate, prevalence, incidence, odds ratio (OR), and relative risk (RR)</a:t>
          </a:r>
        </a:p>
      </dgm:t>
    </dgm:pt>
    <dgm:pt modelId="{FFC30B5A-2D4F-43C5-9768-41CB87ED98D9}" type="parTrans" cxnId="{4FC2C0BD-B424-4EF5-917A-A239D681F068}">
      <dgm:prSet/>
      <dgm:spPr/>
      <dgm:t>
        <a:bodyPr/>
        <a:lstStyle/>
        <a:p>
          <a:endParaRPr lang="en-US"/>
        </a:p>
      </dgm:t>
    </dgm:pt>
    <dgm:pt modelId="{50FB178B-2DAE-46BC-BA79-3C5C0B4305B5}" type="sibTrans" cxnId="{4FC2C0BD-B424-4EF5-917A-A239D681F068}">
      <dgm:prSet/>
      <dgm:spPr/>
      <dgm:t>
        <a:bodyPr/>
        <a:lstStyle/>
        <a:p>
          <a:endParaRPr lang="en-US"/>
        </a:p>
      </dgm:t>
    </dgm:pt>
    <dgm:pt modelId="{79BE3BBC-51A6-EA44-AD5C-81AA39A053CC}" type="pres">
      <dgm:prSet presAssocID="{441E5CD5-2D75-4D9C-B334-A2E713C05515}" presName="Name0" presStyleCnt="0">
        <dgm:presLayoutVars>
          <dgm:dir/>
          <dgm:animLvl val="lvl"/>
          <dgm:resizeHandles val="exact"/>
        </dgm:presLayoutVars>
      </dgm:prSet>
      <dgm:spPr/>
    </dgm:pt>
    <dgm:pt modelId="{F58B6720-49D1-304E-84C7-75F7B4645280}" type="pres">
      <dgm:prSet presAssocID="{7ABF1B9E-CBDE-48EB-8FF7-C8E3602D7867}" presName="linNode" presStyleCnt="0"/>
      <dgm:spPr/>
    </dgm:pt>
    <dgm:pt modelId="{11611927-A370-E34B-BE53-7D106623A031}" type="pres">
      <dgm:prSet presAssocID="{7ABF1B9E-CBDE-48EB-8FF7-C8E3602D7867}" presName="parentText" presStyleLbl="node1" presStyleIdx="0" presStyleCnt="4">
        <dgm:presLayoutVars>
          <dgm:chMax val="1"/>
          <dgm:bulletEnabled val="1"/>
        </dgm:presLayoutVars>
      </dgm:prSet>
      <dgm:spPr/>
    </dgm:pt>
    <dgm:pt modelId="{5B2CDBBC-89F2-4E42-A414-AC8456BD0891}" type="pres">
      <dgm:prSet presAssocID="{7ABF1B9E-CBDE-48EB-8FF7-C8E3602D7867}" presName="descendantText" presStyleLbl="alignAccFollowNode1" presStyleIdx="0" presStyleCnt="4">
        <dgm:presLayoutVars>
          <dgm:bulletEnabled val="1"/>
        </dgm:presLayoutVars>
      </dgm:prSet>
      <dgm:spPr/>
    </dgm:pt>
    <dgm:pt modelId="{96F734AB-C3C3-0B41-A47F-C47FA8CC4A03}" type="pres">
      <dgm:prSet presAssocID="{50D27EE1-6C56-4C07-9FB6-ED4BBE564E0E}" presName="sp" presStyleCnt="0"/>
      <dgm:spPr/>
    </dgm:pt>
    <dgm:pt modelId="{0E74DA14-CD91-F941-B39D-B2DCF640C691}" type="pres">
      <dgm:prSet presAssocID="{E8A13F82-502B-426E-92B3-3CD339869380}" presName="linNode" presStyleCnt="0"/>
      <dgm:spPr/>
    </dgm:pt>
    <dgm:pt modelId="{233B1177-3F28-E644-9F5F-539017FB5E6B}" type="pres">
      <dgm:prSet presAssocID="{E8A13F82-502B-426E-92B3-3CD339869380}" presName="parentText" presStyleLbl="node1" presStyleIdx="1" presStyleCnt="4">
        <dgm:presLayoutVars>
          <dgm:chMax val="1"/>
          <dgm:bulletEnabled val="1"/>
        </dgm:presLayoutVars>
      </dgm:prSet>
      <dgm:spPr/>
    </dgm:pt>
    <dgm:pt modelId="{554136CA-DFE7-4242-BF68-5F65F8229EFB}" type="pres">
      <dgm:prSet presAssocID="{E8A13F82-502B-426E-92B3-3CD339869380}" presName="descendantText" presStyleLbl="alignAccFollowNode1" presStyleIdx="1" presStyleCnt="4">
        <dgm:presLayoutVars>
          <dgm:bulletEnabled val="1"/>
        </dgm:presLayoutVars>
      </dgm:prSet>
      <dgm:spPr/>
    </dgm:pt>
    <dgm:pt modelId="{3021304F-6F09-6947-B63F-47C10B505FED}" type="pres">
      <dgm:prSet presAssocID="{6CBA00BB-6DA2-44E8-BB7C-324E2D5C3406}" presName="sp" presStyleCnt="0"/>
      <dgm:spPr/>
    </dgm:pt>
    <dgm:pt modelId="{D0B5DE1A-5C68-BE49-8C6D-3FD9AAAB1F10}" type="pres">
      <dgm:prSet presAssocID="{96DC1B36-F380-4D32-A455-7B8C8C286115}" presName="linNode" presStyleCnt="0"/>
      <dgm:spPr/>
    </dgm:pt>
    <dgm:pt modelId="{6A9B44A6-A721-934E-9647-7CB398169533}" type="pres">
      <dgm:prSet presAssocID="{96DC1B36-F380-4D32-A455-7B8C8C286115}" presName="parentText" presStyleLbl="node1" presStyleIdx="2" presStyleCnt="4" custLinFactNeighborX="-14581">
        <dgm:presLayoutVars>
          <dgm:chMax val="1"/>
          <dgm:bulletEnabled val="1"/>
        </dgm:presLayoutVars>
      </dgm:prSet>
      <dgm:spPr/>
    </dgm:pt>
    <dgm:pt modelId="{37607759-5BB7-3546-B1A8-05837709D5EC}" type="pres">
      <dgm:prSet presAssocID="{96DC1B36-F380-4D32-A455-7B8C8C286115}" presName="descendantText" presStyleLbl="alignAccFollowNode1" presStyleIdx="2" presStyleCnt="4">
        <dgm:presLayoutVars>
          <dgm:bulletEnabled val="1"/>
        </dgm:presLayoutVars>
      </dgm:prSet>
      <dgm:spPr/>
    </dgm:pt>
    <dgm:pt modelId="{102041C0-EFE9-AE44-9192-D6BF13E73D0C}" type="pres">
      <dgm:prSet presAssocID="{0D6B1CE9-D3A1-4ECB-97B7-AD211D633F35}" presName="sp" presStyleCnt="0"/>
      <dgm:spPr/>
    </dgm:pt>
    <dgm:pt modelId="{39BE7244-E5F8-AD42-A3E6-96FCDBADD0FE}" type="pres">
      <dgm:prSet presAssocID="{059DE675-AC03-4A41-B516-C4DF1061CC1D}" presName="linNode" presStyleCnt="0"/>
      <dgm:spPr/>
    </dgm:pt>
    <dgm:pt modelId="{C1767A7A-5B2A-3E4A-980A-B9EBA80DA6B3}" type="pres">
      <dgm:prSet presAssocID="{059DE675-AC03-4A41-B516-C4DF1061CC1D}" presName="parentText" presStyleLbl="node1" presStyleIdx="3" presStyleCnt="4">
        <dgm:presLayoutVars>
          <dgm:chMax val="1"/>
          <dgm:bulletEnabled val="1"/>
        </dgm:presLayoutVars>
      </dgm:prSet>
      <dgm:spPr/>
    </dgm:pt>
    <dgm:pt modelId="{4D6ED2EE-F3AD-1441-99B1-23C58CBB05BD}" type="pres">
      <dgm:prSet presAssocID="{059DE675-AC03-4A41-B516-C4DF1061CC1D}" presName="descendantText" presStyleLbl="alignAccFollowNode1" presStyleIdx="3" presStyleCnt="4">
        <dgm:presLayoutVars>
          <dgm:bulletEnabled val="1"/>
        </dgm:presLayoutVars>
      </dgm:prSet>
      <dgm:spPr/>
    </dgm:pt>
  </dgm:ptLst>
  <dgm:cxnLst>
    <dgm:cxn modelId="{31372611-C3B6-4A4C-B519-26623550FD3E}" type="presOf" srcId="{7944AD0D-AAC4-428C-A000-0BC8AA148AFE}" destId="{5B2CDBBC-89F2-4E42-A414-AC8456BD0891}" srcOrd="0" destOrd="0" presId="urn:microsoft.com/office/officeart/2005/8/layout/vList5"/>
    <dgm:cxn modelId="{E48E3311-627F-C744-A346-6C33953E8156}" type="presOf" srcId="{E8A13F82-502B-426E-92B3-3CD339869380}" destId="{233B1177-3F28-E644-9F5F-539017FB5E6B}" srcOrd="0" destOrd="0" presId="urn:microsoft.com/office/officeart/2005/8/layout/vList5"/>
    <dgm:cxn modelId="{8CE90C15-4FD3-BD43-AC3C-92BB6D3792BD}" type="presOf" srcId="{059DE675-AC03-4A41-B516-C4DF1061CC1D}" destId="{C1767A7A-5B2A-3E4A-980A-B9EBA80DA6B3}" srcOrd="0" destOrd="0" presId="urn:microsoft.com/office/officeart/2005/8/layout/vList5"/>
    <dgm:cxn modelId="{1A4B6119-D5E3-A24D-9117-012F9B6169AC}" type="presOf" srcId="{96DC1B36-F380-4D32-A455-7B8C8C286115}" destId="{6A9B44A6-A721-934E-9647-7CB398169533}" srcOrd="0" destOrd="0" presId="urn:microsoft.com/office/officeart/2005/8/layout/vList5"/>
    <dgm:cxn modelId="{D2837228-21E3-4B8F-B9D6-817F26818161}" srcId="{96DC1B36-F380-4D32-A455-7B8C8C286115}" destId="{09CA88CF-0CD2-4CBB-966D-B4DA43F3584F}" srcOrd="0" destOrd="0" parTransId="{96C2E2FA-1474-4D94-94A4-19DFC82B6B5D}" sibTransId="{D4E59B26-3145-429D-B31A-D49E6E954B11}"/>
    <dgm:cxn modelId="{F3EC2034-AC41-4546-A343-D116DD94E288}" srcId="{441E5CD5-2D75-4D9C-B334-A2E713C05515}" destId="{E8A13F82-502B-426E-92B3-3CD339869380}" srcOrd="1" destOrd="0" parTransId="{98D1EDE9-8B9A-4A52-A1A3-E300F77997FF}" sibTransId="{6CBA00BB-6DA2-44E8-BB7C-324E2D5C3406}"/>
    <dgm:cxn modelId="{FB997F34-2889-4251-8591-0BD4F7CFD1C1}" srcId="{7ABF1B9E-CBDE-48EB-8FF7-C8E3602D7867}" destId="{D9493069-0069-43A3-8453-111EC7DADD45}" srcOrd="1" destOrd="0" parTransId="{E285C8E5-6851-44C6-ACFF-18C271BE1BBA}" sibTransId="{EE449E5C-008A-4B22-BB5A-268A2B4ECAC1}"/>
    <dgm:cxn modelId="{02959A40-6199-4308-AF8B-361769998FDC}" srcId="{7ABF1B9E-CBDE-48EB-8FF7-C8E3602D7867}" destId="{7944AD0D-AAC4-428C-A000-0BC8AA148AFE}" srcOrd="0" destOrd="0" parTransId="{DF95FE5D-007B-469C-9EE5-5536CE26CF74}" sibTransId="{0627CDEB-9E7A-4853-87E1-0386D0A5D9B8}"/>
    <dgm:cxn modelId="{7831064A-4645-784F-8FC5-58F7E6B6EC18}" type="presOf" srcId="{7ABF1B9E-CBDE-48EB-8FF7-C8E3602D7867}" destId="{11611927-A370-E34B-BE53-7D106623A031}" srcOrd="0" destOrd="0" presId="urn:microsoft.com/office/officeart/2005/8/layout/vList5"/>
    <dgm:cxn modelId="{F7CEA56B-989F-4AAC-9A4A-87C6671D36C0}" srcId="{441E5CD5-2D75-4D9C-B334-A2E713C05515}" destId="{96DC1B36-F380-4D32-A455-7B8C8C286115}" srcOrd="2" destOrd="0" parTransId="{5606133F-311B-4D8C-93FE-35E2BDEBC598}" sibTransId="{0D6B1CE9-D3A1-4ECB-97B7-AD211D633F35}"/>
    <dgm:cxn modelId="{BA400C7C-1F17-400C-8F5A-54635DFCC0D0}" srcId="{E8A13F82-502B-426E-92B3-3CD339869380}" destId="{FD96AEF4-17D0-49F5-8F71-98C44EA90F54}" srcOrd="1" destOrd="0" parTransId="{7BB6FE5F-42EA-4C52-BC05-F34EABD86A75}" sibTransId="{5A4DAD87-9CC1-4202-839F-38B3D2F55618}"/>
    <dgm:cxn modelId="{AB9CBA8F-44EF-A641-B99F-44D1A2F5C6F0}" type="presOf" srcId="{F2CDEC89-CDEB-41B4-8AF0-50A280FD3C50}" destId="{4D6ED2EE-F3AD-1441-99B1-23C58CBB05BD}" srcOrd="0" destOrd="1" presId="urn:microsoft.com/office/officeart/2005/8/layout/vList5"/>
    <dgm:cxn modelId="{F826DB93-2934-FA47-90EE-50EC0A12AF57}" type="presOf" srcId="{E58D0643-A4D9-43EB-A8E9-E2CDF46F67E6}" destId="{37607759-5BB7-3546-B1A8-05837709D5EC}" srcOrd="0" destOrd="1" presId="urn:microsoft.com/office/officeart/2005/8/layout/vList5"/>
    <dgm:cxn modelId="{A00EAC96-EEA6-5D4C-BF15-C465346BBB2E}" type="presOf" srcId="{09CA88CF-0CD2-4CBB-966D-B4DA43F3584F}" destId="{37607759-5BB7-3546-B1A8-05837709D5EC}" srcOrd="0" destOrd="0" presId="urn:microsoft.com/office/officeart/2005/8/layout/vList5"/>
    <dgm:cxn modelId="{1AF5269D-BD94-5C49-AC6E-572CB00F7C28}" type="presOf" srcId="{FD96AEF4-17D0-49F5-8F71-98C44EA90F54}" destId="{554136CA-DFE7-4242-BF68-5F65F8229EFB}" srcOrd="0" destOrd="1" presId="urn:microsoft.com/office/officeart/2005/8/layout/vList5"/>
    <dgm:cxn modelId="{6705CBBA-33D4-D64A-9714-8CFB134D3F51}" type="presOf" srcId="{D9493069-0069-43A3-8453-111EC7DADD45}" destId="{5B2CDBBC-89F2-4E42-A414-AC8456BD0891}" srcOrd="0" destOrd="1" presId="urn:microsoft.com/office/officeart/2005/8/layout/vList5"/>
    <dgm:cxn modelId="{4FC2C0BD-B424-4EF5-917A-A239D681F068}" srcId="{059DE675-AC03-4A41-B516-C4DF1061CC1D}" destId="{F2CDEC89-CDEB-41B4-8AF0-50A280FD3C50}" srcOrd="1" destOrd="0" parTransId="{FFC30B5A-2D4F-43C5-9768-41CB87ED98D9}" sibTransId="{50FB178B-2DAE-46BC-BA79-3C5C0B4305B5}"/>
    <dgm:cxn modelId="{83BBA5C2-86A8-44AE-87B9-39B68D632B2F}" srcId="{96DC1B36-F380-4D32-A455-7B8C8C286115}" destId="{E58D0643-A4D9-43EB-A8E9-E2CDF46F67E6}" srcOrd="1" destOrd="0" parTransId="{F849BB13-6B31-4714-87C3-D8BEBCBAC249}" sibTransId="{BF127DDE-B243-469D-AACE-A3B72FCEDF7C}"/>
    <dgm:cxn modelId="{528095CD-8B5B-465E-AAAF-CAEBC2619A7C}" srcId="{E8A13F82-502B-426E-92B3-3CD339869380}" destId="{B93B339D-8FC5-40E4-A231-502129D4381F}" srcOrd="0" destOrd="0" parTransId="{E4D10441-A7B7-43E2-9DF9-302F6B13080E}" sibTransId="{2730FD12-D3F6-4C85-BCA2-ED71406F72BC}"/>
    <dgm:cxn modelId="{81A1BDD0-4227-4C78-A03C-4E3EB53ADF86}" srcId="{441E5CD5-2D75-4D9C-B334-A2E713C05515}" destId="{7ABF1B9E-CBDE-48EB-8FF7-C8E3602D7867}" srcOrd="0" destOrd="0" parTransId="{8A167362-7DAF-40C5-BBCB-0CABC600B25D}" sibTransId="{50D27EE1-6C56-4C07-9FB6-ED4BBE564E0E}"/>
    <dgm:cxn modelId="{F20D9ED5-8AD2-2D43-B7DD-4970693E95E0}" type="presOf" srcId="{441E5CD5-2D75-4D9C-B334-A2E713C05515}" destId="{79BE3BBC-51A6-EA44-AD5C-81AA39A053CC}" srcOrd="0" destOrd="0" presId="urn:microsoft.com/office/officeart/2005/8/layout/vList5"/>
    <dgm:cxn modelId="{B5B99BD9-71B4-4F94-B423-428AFDEC5DC6}" srcId="{059DE675-AC03-4A41-B516-C4DF1061CC1D}" destId="{A2430E3C-7BAA-45D4-93E8-9FFCBDD291C3}" srcOrd="0" destOrd="0" parTransId="{A4E476A7-E87E-4659-B129-C5A792AA5377}" sibTransId="{64DF505F-95EE-4F48-9B28-66CFD752FBE6}"/>
    <dgm:cxn modelId="{2B7EC0E2-5C57-8641-AC36-98A30B33A949}" type="presOf" srcId="{B93B339D-8FC5-40E4-A231-502129D4381F}" destId="{554136CA-DFE7-4242-BF68-5F65F8229EFB}" srcOrd="0" destOrd="0" presId="urn:microsoft.com/office/officeart/2005/8/layout/vList5"/>
    <dgm:cxn modelId="{4D4AF2E8-9F31-435C-BFC6-5D0E90DBEA0C}" srcId="{441E5CD5-2D75-4D9C-B334-A2E713C05515}" destId="{059DE675-AC03-4A41-B516-C4DF1061CC1D}" srcOrd="3" destOrd="0" parTransId="{05D960BD-06A2-4A44-A412-853D826D8012}" sibTransId="{B80B5F05-DD51-4A40-A7CB-B8BC459B3471}"/>
    <dgm:cxn modelId="{0D7F98F3-C654-6E42-95E4-9B90742780A9}" type="presOf" srcId="{A2430E3C-7BAA-45D4-93E8-9FFCBDD291C3}" destId="{4D6ED2EE-F3AD-1441-99B1-23C58CBB05BD}" srcOrd="0" destOrd="0" presId="urn:microsoft.com/office/officeart/2005/8/layout/vList5"/>
    <dgm:cxn modelId="{84960171-02CE-7046-8833-D8D89A299DBB}" type="presParOf" srcId="{79BE3BBC-51A6-EA44-AD5C-81AA39A053CC}" destId="{F58B6720-49D1-304E-84C7-75F7B4645280}" srcOrd="0" destOrd="0" presId="urn:microsoft.com/office/officeart/2005/8/layout/vList5"/>
    <dgm:cxn modelId="{685B3970-7E8B-354D-A639-03D791FDE7B5}" type="presParOf" srcId="{F58B6720-49D1-304E-84C7-75F7B4645280}" destId="{11611927-A370-E34B-BE53-7D106623A031}" srcOrd="0" destOrd="0" presId="urn:microsoft.com/office/officeart/2005/8/layout/vList5"/>
    <dgm:cxn modelId="{63898610-08F1-9D40-8621-640B3EAC157C}" type="presParOf" srcId="{F58B6720-49D1-304E-84C7-75F7B4645280}" destId="{5B2CDBBC-89F2-4E42-A414-AC8456BD0891}" srcOrd="1" destOrd="0" presId="urn:microsoft.com/office/officeart/2005/8/layout/vList5"/>
    <dgm:cxn modelId="{AE47896C-8E65-2A4E-86CF-F7027FA68BB6}" type="presParOf" srcId="{79BE3BBC-51A6-EA44-AD5C-81AA39A053CC}" destId="{96F734AB-C3C3-0B41-A47F-C47FA8CC4A03}" srcOrd="1" destOrd="0" presId="urn:microsoft.com/office/officeart/2005/8/layout/vList5"/>
    <dgm:cxn modelId="{47B0EE50-3230-5347-8663-38CB2BE90415}" type="presParOf" srcId="{79BE3BBC-51A6-EA44-AD5C-81AA39A053CC}" destId="{0E74DA14-CD91-F941-B39D-B2DCF640C691}" srcOrd="2" destOrd="0" presId="urn:microsoft.com/office/officeart/2005/8/layout/vList5"/>
    <dgm:cxn modelId="{A1F09F6A-5546-9A41-B68A-9E3A8AC4EB2C}" type="presParOf" srcId="{0E74DA14-CD91-F941-B39D-B2DCF640C691}" destId="{233B1177-3F28-E644-9F5F-539017FB5E6B}" srcOrd="0" destOrd="0" presId="urn:microsoft.com/office/officeart/2005/8/layout/vList5"/>
    <dgm:cxn modelId="{B40E7C5E-CEF0-A442-8918-2B53DE048294}" type="presParOf" srcId="{0E74DA14-CD91-F941-B39D-B2DCF640C691}" destId="{554136CA-DFE7-4242-BF68-5F65F8229EFB}" srcOrd="1" destOrd="0" presId="urn:microsoft.com/office/officeart/2005/8/layout/vList5"/>
    <dgm:cxn modelId="{073F9ADB-976E-7944-8220-91CF3201CD83}" type="presParOf" srcId="{79BE3BBC-51A6-EA44-AD5C-81AA39A053CC}" destId="{3021304F-6F09-6947-B63F-47C10B505FED}" srcOrd="3" destOrd="0" presId="urn:microsoft.com/office/officeart/2005/8/layout/vList5"/>
    <dgm:cxn modelId="{FB766E57-8F90-FB4B-BC2D-04AA0CC1278F}" type="presParOf" srcId="{79BE3BBC-51A6-EA44-AD5C-81AA39A053CC}" destId="{D0B5DE1A-5C68-BE49-8C6D-3FD9AAAB1F10}" srcOrd="4" destOrd="0" presId="urn:microsoft.com/office/officeart/2005/8/layout/vList5"/>
    <dgm:cxn modelId="{CF9DE995-EDA7-2041-B65E-4BFFC9282161}" type="presParOf" srcId="{D0B5DE1A-5C68-BE49-8C6D-3FD9AAAB1F10}" destId="{6A9B44A6-A721-934E-9647-7CB398169533}" srcOrd="0" destOrd="0" presId="urn:microsoft.com/office/officeart/2005/8/layout/vList5"/>
    <dgm:cxn modelId="{56B11D8F-4B59-4244-8912-AF49D5CD7F01}" type="presParOf" srcId="{D0B5DE1A-5C68-BE49-8C6D-3FD9AAAB1F10}" destId="{37607759-5BB7-3546-B1A8-05837709D5EC}" srcOrd="1" destOrd="0" presId="urn:microsoft.com/office/officeart/2005/8/layout/vList5"/>
    <dgm:cxn modelId="{6068D2B6-650D-754F-941D-88DB2F96E1A5}" type="presParOf" srcId="{79BE3BBC-51A6-EA44-AD5C-81AA39A053CC}" destId="{102041C0-EFE9-AE44-9192-D6BF13E73D0C}" srcOrd="5" destOrd="0" presId="urn:microsoft.com/office/officeart/2005/8/layout/vList5"/>
    <dgm:cxn modelId="{CDBC09FD-455A-3C4F-AE29-B84ACE9E6E06}" type="presParOf" srcId="{79BE3BBC-51A6-EA44-AD5C-81AA39A053CC}" destId="{39BE7244-E5F8-AD42-A3E6-96FCDBADD0FE}" srcOrd="6" destOrd="0" presId="urn:microsoft.com/office/officeart/2005/8/layout/vList5"/>
    <dgm:cxn modelId="{B2FD190C-DC0B-F643-AA7B-32FA10EC710A}" type="presParOf" srcId="{39BE7244-E5F8-AD42-A3E6-96FCDBADD0FE}" destId="{C1767A7A-5B2A-3E4A-980A-B9EBA80DA6B3}" srcOrd="0" destOrd="0" presId="urn:microsoft.com/office/officeart/2005/8/layout/vList5"/>
    <dgm:cxn modelId="{A67303A7-25FC-834B-B9F7-FF29E92C33A6}" type="presParOf" srcId="{39BE7244-E5F8-AD42-A3E6-96FCDBADD0FE}" destId="{4D6ED2EE-F3AD-1441-99B1-23C58CBB05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5CD5-2D75-4D9C-B334-A2E713C0551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7ABF1B9E-CBDE-48EB-8FF7-C8E3602D7867}">
      <dgm:prSet/>
      <dgm:spPr>
        <a:solidFill>
          <a:schemeClr val="bg2">
            <a:lumMod val="75000"/>
          </a:schemeClr>
        </a:solidFill>
      </dgm:spPr>
      <dgm:t>
        <a:bodyPr/>
        <a:lstStyle/>
        <a:p>
          <a:r>
            <a:rPr lang="en-US" b="1" dirty="0"/>
            <a:t>Hypothesis Testing</a:t>
          </a:r>
        </a:p>
      </dgm:t>
    </dgm:pt>
    <dgm:pt modelId="{8A167362-7DAF-40C5-BBCB-0CABC600B25D}" type="parTrans" cxnId="{81A1BDD0-4227-4C78-A03C-4E3EB53ADF86}">
      <dgm:prSet/>
      <dgm:spPr/>
      <dgm:t>
        <a:bodyPr/>
        <a:lstStyle/>
        <a:p>
          <a:endParaRPr lang="en-US"/>
        </a:p>
      </dgm:t>
    </dgm:pt>
    <dgm:pt modelId="{50D27EE1-6C56-4C07-9FB6-ED4BBE564E0E}" type="sibTrans" cxnId="{81A1BDD0-4227-4C78-A03C-4E3EB53ADF86}">
      <dgm:prSet/>
      <dgm:spPr/>
      <dgm:t>
        <a:bodyPr/>
        <a:lstStyle/>
        <a:p>
          <a:endParaRPr lang="en-US"/>
        </a:p>
      </dgm:t>
    </dgm:pt>
    <dgm:pt modelId="{7944AD0D-AAC4-428C-A000-0BC8AA148AFE}">
      <dgm:prSet/>
      <dgm:spPr/>
      <dgm:t>
        <a:bodyPr/>
        <a:lstStyle/>
        <a:p>
          <a:r>
            <a:rPr lang="en-US" dirty="0">
              <a:solidFill>
                <a:schemeClr val="tx1"/>
              </a:solidFill>
            </a:rPr>
            <a:t>Used to assess if there is enough evidence to reject the null hypothesis. </a:t>
          </a:r>
          <a:endParaRPr lang="en-US" dirty="0"/>
        </a:p>
      </dgm:t>
    </dgm:pt>
    <dgm:pt modelId="{DF95FE5D-007B-469C-9EE5-5536CE26CF74}" type="parTrans" cxnId="{02959A40-6199-4308-AF8B-361769998FDC}">
      <dgm:prSet/>
      <dgm:spPr/>
      <dgm:t>
        <a:bodyPr/>
        <a:lstStyle/>
        <a:p>
          <a:endParaRPr lang="en-US"/>
        </a:p>
      </dgm:t>
    </dgm:pt>
    <dgm:pt modelId="{0627CDEB-9E7A-4853-87E1-0386D0A5D9B8}" type="sibTrans" cxnId="{02959A40-6199-4308-AF8B-361769998FDC}">
      <dgm:prSet/>
      <dgm:spPr/>
      <dgm:t>
        <a:bodyPr/>
        <a:lstStyle/>
        <a:p>
          <a:endParaRPr lang="en-US"/>
        </a:p>
      </dgm:t>
    </dgm:pt>
    <dgm:pt modelId="{E8A13F82-502B-426E-92B3-3CD339869380}">
      <dgm:prSet/>
      <dgm:spPr>
        <a:solidFill>
          <a:schemeClr val="bg2">
            <a:lumMod val="75000"/>
          </a:schemeClr>
        </a:solidFill>
      </dgm:spPr>
      <dgm:t>
        <a:bodyPr/>
        <a:lstStyle/>
        <a:p>
          <a:r>
            <a:rPr lang="en-US" b="1" dirty="0"/>
            <a:t>Estimation</a:t>
          </a:r>
        </a:p>
      </dgm:t>
    </dgm:pt>
    <dgm:pt modelId="{98D1EDE9-8B9A-4A52-A1A3-E300F77997FF}" type="parTrans" cxnId="{F3EC2034-AC41-4546-A343-D116DD94E288}">
      <dgm:prSet/>
      <dgm:spPr/>
      <dgm:t>
        <a:bodyPr/>
        <a:lstStyle/>
        <a:p>
          <a:endParaRPr lang="en-US"/>
        </a:p>
      </dgm:t>
    </dgm:pt>
    <dgm:pt modelId="{6CBA00BB-6DA2-44E8-BB7C-324E2D5C3406}" type="sibTrans" cxnId="{F3EC2034-AC41-4546-A343-D116DD94E288}">
      <dgm:prSet/>
      <dgm:spPr/>
      <dgm:t>
        <a:bodyPr/>
        <a:lstStyle/>
        <a:p>
          <a:endParaRPr lang="en-US"/>
        </a:p>
      </dgm:t>
    </dgm:pt>
    <dgm:pt modelId="{B93B339D-8FC5-40E4-A231-502129D4381F}">
      <dgm:prSet/>
      <dgm:spPr/>
      <dgm:t>
        <a:bodyPr/>
        <a:lstStyle/>
        <a:p>
          <a:r>
            <a:rPr lang="en-US" b="0" i="0" u="none" dirty="0"/>
            <a:t>Using sample data to estimate population parameters</a:t>
          </a:r>
          <a:endParaRPr lang="en-US" dirty="0"/>
        </a:p>
      </dgm:t>
    </dgm:pt>
    <dgm:pt modelId="{E4D10441-A7B7-43E2-9DF9-302F6B13080E}" type="parTrans" cxnId="{528095CD-8B5B-465E-AAAF-CAEBC2619A7C}">
      <dgm:prSet/>
      <dgm:spPr/>
      <dgm:t>
        <a:bodyPr/>
        <a:lstStyle/>
        <a:p>
          <a:endParaRPr lang="en-US"/>
        </a:p>
      </dgm:t>
    </dgm:pt>
    <dgm:pt modelId="{2730FD12-D3F6-4C85-BCA2-ED71406F72BC}" type="sibTrans" cxnId="{528095CD-8B5B-465E-AAAF-CAEBC2619A7C}">
      <dgm:prSet/>
      <dgm:spPr/>
      <dgm:t>
        <a:bodyPr/>
        <a:lstStyle/>
        <a:p>
          <a:endParaRPr lang="en-US"/>
        </a:p>
      </dgm:t>
    </dgm:pt>
    <dgm:pt modelId="{291AA0D1-027D-3B47-889B-0A9A69485EFC}">
      <dgm:prSet/>
      <dgm:spPr/>
      <dgm:t>
        <a:bodyPr/>
        <a:lstStyle/>
        <a:p>
          <a:r>
            <a:rPr lang="en-US" b="0" dirty="0"/>
            <a:t>The n</a:t>
          </a:r>
          <a:r>
            <a:rPr lang="en-US" b="0" i="0" u="none" dirty="0"/>
            <a:t>ull hypothesis (H₀) is a statement that there is no effect or difference. It represents the assumption a researcher is trying to test against.</a:t>
          </a:r>
          <a:endParaRPr lang="en-US" dirty="0"/>
        </a:p>
      </dgm:t>
    </dgm:pt>
    <dgm:pt modelId="{62C6DCE4-8776-0344-A337-C8E3D399DAFD}" type="parTrans" cxnId="{E12321E0-158F-4444-A3EE-68D64A6E344A}">
      <dgm:prSet/>
      <dgm:spPr/>
      <dgm:t>
        <a:bodyPr/>
        <a:lstStyle/>
        <a:p>
          <a:endParaRPr lang="en-US"/>
        </a:p>
      </dgm:t>
    </dgm:pt>
    <dgm:pt modelId="{4BC23422-0B45-6841-AB4F-3A8A7BC7377E}" type="sibTrans" cxnId="{E12321E0-158F-4444-A3EE-68D64A6E344A}">
      <dgm:prSet/>
      <dgm:spPr/>
      <dgm:t>
        <a:bodyPr/>
        <a:lstStyle/>
        <a:p>
          <a:endParaRPr lang="en-US"/>
        </a:p>
      </dgm:t>
    </dgm:pt>
    <dgm:pt modelId="{79BE3BBC-51A6-EA44-AD5C-81AA39A053CC}" type="pres">
      <dgm:prSet presAssocID="{441E5CD5-2D75-4D9C-B334-A2E713C05515}" presName="Name0" presStyleCnt="0">
        <dgm:presLayoutVars>
          <dgm:dir/>
          <dgm:animLvl val="lvl"/>
          <dgm:resizeHandles val="exact"/>
        </dgm:presLayoutVars>
      </dgm:prSet>
      <dgm:spPr/>
    </dgm:pt>
    <dgm:pt modelId="{F58B6720-49D1-304E-84C7-75F7B4645280}" type="pres">
      <dgm:prSet presAssocID="{7ABF1B9E-CBDE-48EB-8FF7-C8E3602D7867}" presName="linNode" presStyleCnt="0"/>
      <dgm:spPr/>
    </dgm:pt>
    <dgm:pt modelId="{11611927-A370-E34B-BE53-7D106623A031}" type="pres">
      <dgm:prSet presAssocID="{7ABF1B9E-CBDE-48EB-8FF7-C8E3602D7867}" presName="parentText" presStyleLbl="node1" presStyleIdx="0" presStyleCnt="2" custLinFactNeighborX="-18405" custLinFactNeighborY="-208">
        <dgm:presLayoutVars>
          <dgm:chMax val="1"/>
          <dgm:bulletEnabled val="1"/>
        </dgm:presLayoutVars>
      </dgm:prSet>
      <dgm:spPr/>
    </dgm:pt>
    <dgm:pt modelId="{5B2CDBBC-89F2-4E42-A414-AC8456BD0891}" type="pres">
      <dgm:prSet presAssocID="{7ABF1B9E-CBDE-48EB-8FF7-C8E3602D7867}" presName="descendantText" presStyleLbl="alignAccFollowNode1" presStyleIdx="0" presStyleCnt="2">
        <dgm:presLayoutVars>
          <dgm:bulletEnabled val="1"/>
        </dgm:presLayoutVars>
      </dgm:prSet>
      <dgm:spPr/>
    </dgm:pt>
    <dgm:pt modelId="{96F734AB-C3C3-0B41-A47F-C47FA8CC4A03}" type="pres">
      <dgm:prSet presAssocID="{50D27EE1-6C56-4C07-9FB6-ED4BBE564E0E}" presName="sp" presStyleCnt="0"/>
      <dgm:spPr/>
    </dgm:pt>
    <dgm:pt modelId="{0E74DA14-CD91-F941-B39D-B2DCF640C691}" type="pres">
      <dgm:prSet presAssocID="{E8A13F82-502B-426E-92B3-3CD339869380}" presName="linNode" presStyleCnt="0"/>
      <dgm:spPr/>
    </dgm:pt>
    <dgm:pt modelId="{233B1177-3F28-E644-9F5F-539017FB5E6B}" type="pres">
      <dgm:prSet presAssocID="{E8A13F82-502B-426E-92B3-3CD339869380}" presName="parentText" presStyleLbl="node1" presStyleIdx="1" presStyleCnt="2">
        <dgm:presLayoutVars>
          <dgm:chMax val="1"/>
          <dgm:bulletEnabled val="1"/>
        </dgm:presLayoutVars>
      </dgm:prSet>
      <dgm:spPr/>
    </dgm:pt>
    <dgm:pt modelId="{554136CA-DFE7-4242-BF68-5F65F8229EFB}" type="pres">
      <dgm:prSet presAssocID="{E8A13F82-502B-426E-92B3-3CD339869380}" presName="descendantText" presStyleLbl="alignAccFollowNode1" presStyleIdx="1" presStyleCnt="2">
        <dgm:presLayoutVars>
          <dgm:bulletEnabled val="1"/>
        </dgm:presLayoutVars>
      </dgm:prSet>
      <dgm:spPr/>
    </dgm:pt>
  </dgm:ptLst>
  <dgm:cxnLst>
    <dgm:cxn modelId="{31372611-C3B6-4A4C-B519-26623550FD3E}" type="presOf" srcId="{7944AD0D-AAC4-428C-A000-0BC8AA148AFE}" destId="{5B2CDBBC-89F2-4E42-A414-AC8456BD0891}" srcOrd="0" destOrd="0" presId="urn:microsoft.com/office/officeart/2005/8/layout/vList5"/>
    <dgm:cxn modelId="{E48E3311-627F-C744-A346-6C33953E8156}" type="presOf" srcId="{E8A13F82-502B-426E-92B3-3CD339869380}" destId="{233B1177-3F28-E644-9F5F-539017FB5E6B}" srcOrd="0" destOrd="0" presId="urn:microsoft.com/office/officeart/2005/8/layout/vList5"/>
    <dgm:cxn modelId="{F3EC2034-AC41-4546-A343-D116DD94E288}" srcId="{441E5CD5-2D75-4D9C-B334-A2E713C05515}" destId="{E8A13F82-502B-426E-92B3-3CD339869380}" srcOrd="1" destOrd="0" parTransId="{98D1EDE9-8B9A-4A52-A1A3-E300F77997FF}" sibTransId="{6CBA00BB-6DA2-44E8-BB7C-324E2D5C3406}"/>
    <dgm:cxn modelId="{02959A40-6199-4308-AF8B-361769998FDC}" srcId="{7ABF1B9E-CBDE-48EB-8FF7-C8E3602D7867}" destId="{7944AD0D-AAC4-428C-A000-0BC8AA148AFE}" srcOrd="0" destOrd="0" parTransId="{DF95FE5D-007B-469C-9EE5-5536CE26CF74}" sibTransId="{0627CDEB-9E7A-4853-87E1-0386D0A5D9B8}"/>
    <dgm:cxn modelId="{7831064A-4645-784F-8FC5-58F7E6B6EC18}" type="presOf" srcId="{7ABF1B9E-CBDE-48EB-8FF7-C8E3602D7867}" destId="{11611927-A370-E34B-BE53-7D106623A031}" srcOrd="0" destOrd="0" presId="urn:microsoft.com/office/officeart/2005/8/layout/vList5"/>
    <dgm:cxn modelId="{227F6880-B5B4-AB4E-B1F2-09FAC7C3CF3E}" type="presOf" srcId="{291AA0D1-027D-3B47-889B-0A9A69485EFC}" destId="{5B2CDBBC-89F2-4E42-A414-AC8456BD0891}" srcOrd="0" destOrd="1" presId="urn:microsoft.com/office/officeart/2005/8/layout/vList5"/>
    <dgm:cxn modelId="{528095CD-8B5B-465E-AAAF-CAEBC2619A7C}" srcId="{E8A13F82-502B-426E-92B3-3CD339869380}" destId="{B93B339D-8FC5-40E4-A231-502129D4381F}" srcOrd="0" destOrd="0" parTransId="{E4D10441-A7B7-43E2-9DF9-302F6B13080E}" sibTransId="{2730FD12-D3F6-4C85-BCA2-ED71406F72BC}"/>
    <dgm:cxn modelId="{81A1BDD0-4227-4C78-A03C-4E3EB53ADF86}" srcId="{441E5CD5-2D75-4D9C-B334-A2E713C05515}" destId="{7ABF1B9E-CBDE-48EB-8FF7-C8E3602D7867}" srcOrd="0" destOrd="0" parTransId="{8A167362-7DAF-40C5-BBCB-0CABC600B25D}" sibTransId="{50D27EE1-6C56-4C07-9FB6-ED4BBE564E0E}"/>
    <dgm:cxn modelId="{F20D9ED5-8AD2-2D43-B7DD-4970693E95E0}" type="presOf" srcId="{441E5CD5-2D75-4D9C-B334-A2E713C05515}" destId="{79BE3BBC-51A6-EA44-AD5C-81AA39A053CC}" srcOrd="0" destOrd="0" presId="urn:microsoft.com/office/officeart/2005/8/layout/vList5"/>
    <dgm:cxn modelId="{E12321E0-158F-4444-A3EE-68D64A6E344A}" srcId="{7ABF1B9E-CBDE-48EB-8FF7-C8E3602D7867}" destId="{291AA0D1-027D-3B47-889B-0A9A69485EFC}" srcOrd="1" destOrd="0" parTransId="{62C6DCE4-8776-0344-A337-C8E3D399DAFD}" sibTransId="{4BC23422-0B45-6841-AB4F-3A8A7BC7377E}"/>
    <dgm:cxn modelId="{2B7EC0E2-5C57-8641-AC36-98A30B33A949}" type="presOf" srcId="{B93B339D-8FC5-40E4-A231-502129D4381F}" destId="{554136CA-DFE7-4242-BF68-5F65F8229EFB}" srcOrd="0" destOrd="0" presId="urn:microsoft.com/office/officeart/2005/8/layout/vList5"/>
    <dgm:cxn modelId="{84960171-02CE-7046-8833-D8D89A299DBB}" type="presParOf" srcId="{79BE3BBC-51A6-EA44-AD5C-81AA39A053CC}" destId="{F58B6720-49D1-304E-84C7-75F7B4645280}" srcOrd="0" destOrd="0" presId="urn:microsoft.com/office/officeart/2005/8/layout/vList5"/>
    <dgm:cxn modelId="{685B3970-7E8B-354D-A639-03D791FDE7B5}" type="presParOf" srcId="{F58B6720-49D1-304E-84C7-75F7B4645280}" destId="{11611927-A370-E34B-BE53-7D106623A031}" srcOrd="0" destOrd="0" presId="urn:microsoft.com/office/officeart/2005/8/layout/vList5"/>
    <dgm:cxn modelId="{63898610-08F1-9D40-8621-640B3EAC157C}" type="presParOf" srcId="{F58B6720-49D1-304E-84C7-75F7B4645280}" destId="{5B2CDBBC-89F2-4E42-A414-AC8456BD0891}" srcOrd="1" destOrd="0" presId="urn:microsoft.com/office/officeart/2005/8/layout/vList5"/>
    <dgm:cxn modelId="{AE47896C-8E65-2A4E-86CF-F7027FA68BB6}" type="presParOf" srcId="{79BE3BBC-51A6-EA44-AD5C-81AA39A053CC}" destId="{96F734AB-C3C3-0B41-A47F-C47FA8CC4A03}" srcOrd="1" destOrd="0" presId="urn:microsoft.com/office/officeart/2005/8/layout/vList5"/>
    <dgm:cxn modelId="{47B0EE50-3230-5347-8663-38CB2BE90415}" type="presParOf" srcId="{79BE3BBC-51A6-EA44-AD5C-81AA39A053CC}" destId="{0E74DA14-CD91-F941-B39D-B2DCF640C691}" srcOrd="2" destOrd="0" presId="urn:microsoft.com/office/officeart/2005/8/layout/vList5"/>
    <dgm:cxn modelId="{A1F09F6A-5546-9A41-B68A-9E3A8AC4EB2C}" type="presParOf" srcId="{0E74DA14-CD91-F941-B39D-B2DCF640C691}" destId="{233B1177-3F28-E644-9F5F-539017FB5E6B}" srcOrd="0" destOrd="0" presId="urn:microsoft.com/office/officeart/2005/8/layout/vList5"/>
    <dgm:cxn modelId="{B40E7C5E-CEF0-A442-8918-2B53DE048294}" type="presParOf" srcId="{0E74DA14-CD91-F941-B39D-B2DCF640C691}" destId="{554136CA-DFE7-4242-BF68-5F65F8229E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224A6-AA92-8641-A9C5-C8021E2AC8BE}"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3271FDE6-BF0C-A24D-8BD9-F7EC1BD0471C}">
      <dgm:prSet/>
      <dgm:spPr>
        <a:ln>
          <a:noFill/>
        </a:ln>
      </dgm:spPr>
      <dgm:t>
        <a:bodyPr/>
        <a:lstStyle/>
        <a:p>
          <a:r>
            <a:rPr lang="en-US" b="0" i="0" dirty="0"/>
            <a:t>Types of t-tests:</a:t>
          </a:r>
          <a:endParaRPr lang="en-US" dirty="0"/>
        </a:p>
      </dgm:t>
    </dgm:pt>
    <dgm:pt modelId="{9C00CE56-06B8-1447-BC40-5CC86C542306}" type="parTrans" cxnId="{42B860D4-09B8-294B-9F31-F42D62A05F40}">
      <dgm:prSet/>
      <dgm:spPr/>
      <dgm:t>
        <a:bodyPr/>
        <a:lstStyle/>
        <a:p>
          <a:endParaRPr lang="en-US"/>
        </a:p>
      </dgm:t>
    </dgm:pt>
    <dgm:pt modelId="{04272241-DF18-244B-9DCD-72879BC1901D}" type="sibTrans" cxnId="{42B860D4-09B8-294B-9F31-F42D62A05F40}">
      <dgm:prSet/>
      <dgm:spPr/>
      <dgm:t>
        <a:bodyPr/>
        <a:lstStyle/>
        <a:p>
          <a:endParaRPr lang="en-US"/>
        </a:p>
      </dgm:t>
    </dgm:pt>
    <dgm:pt modelId="{F7B4DC9A-A0C4-3342-9E59-E1A6AF5C93FA}">
      <dgm:prSet/>
      <dgm:spPr>
        <a:ln>
          <a:noFill/>
        </a:ln>
      </dgm:spPr>
      <dgm:t>
        <a:bodyPr/>
        <a:lstStyle/>
        <a:p>
          <a:r>
            <a:rPr lang="en-US" b="0" i="0" dirty="0"/>
            <a:t>1-sample t-test: comparing the mean of one group to a known value </a:t>
          </a:r>
          <a:endParaRPr lang="en-US" dirty="0"/>
        </a:p>
      </dgm:t>
    </dgm:pt>
    <dgm:pt modelId="{8A0FCF7B-539A-824B-A4F0-B20922AD54F4}" type="parTrans" cxnId="{6923A060-653A-8E41-8FFC-7D955D945032}">
      <dgm:prSet/>
      <dgm:spPr/>
      <dgm:t>
        <a:bodyPr/>
        <a:lstStyle/>
        <a:p>
          <a:endParaRPr lang="en-US"/>
        </a:p>
      </dgm:t>
    </dgm:pt>
    <dgm:pt modelId="{6AA0CD16-C5D1-A543-A740-F440AC55BA85}" type="sibTrans" cxnId="{6923A060-653A-8E41-8FFC-7D955D945032}">
      <dgm:prSet/>
      <dgm:spPr/>
      <dgm:t>
        <a:bodyPr/>
        <a:lstStyle/>
        <a:p>
          <a:endParaRPr lang="en-US"/>
        </a:p>
      </dgm:t>
    </dgm:pt>
    <dgm:pt modelId="{A45696D6-B3B8-5149-AE68-DE1FA017F96A}">
      <dgm:prSet/>
      <dgm:spPr>
        <a:ln>
          <a:noFill/>
        </a:ln>
      </dgm:spPr>
      <dgm:t>
        <a:bodyPr/>
        <a:lstStyle/>
        <a:p>
          <a:r>
            <a:rPr lang="en-US" b="0" i="0" dirty="0"/>
            <a:t>2-sample t-test: evaluating two independent groups</a:t>
          </a:r>
          <a:endParaRPr lang="en-US" dirty="0"/>
        </a:p>
      </dgm:t>
    </dgm:pt>
    <dgm:pt modelId="{644A795B-F154-984A-8AED-31E35EE1773F}" type="parTrans" cxnId="{91CF8EE3-CAF9-E049-84C4-1B960E3A86FA}">
      <dgm:prSet/>
      <dgm:spPr/>
      <dgm:t>
        <a:bodyPr/>
        <a:lstStyle/>
        <a:p>
          <a:endParaRPr lang="en-US"/>
        </a:p>
      </dgm:t>
    </dgm:pt>
    <dgm:pt modelId="{62B332CE-674F-C04E-85CB-771B611D15A0}" type="sibTrans" cxnId="{91CF8EE3-CAF9-E049-84C4-1B960E3A86FA}">
      <dgm:prSet/>
      <dgm:spPr/>
      <dgm:t>
        <a:bodyPr/>
        <a:lstStyle/>
        <a:p>
          <a:endParaRPr lang="en-US"/>
        </a:p>
      </dgm:t>
    </dgm:pt>
    <dgm:pt modelId="{BE273C33-7733-BA48-8645-FB4E56BA48CC}">
      <dgm:prSet/>
      <dgm:spPr>
        <a:ln>
          <a:noFill/>
        </a:ln>
      </dgm:spPr>
      <dgm:t>
        <a:bodyPr/>
        <a:lstStyle/>
        <a:p>
          <a:r>
            <a:rPr lang="en-US" b="0" i="0" dirty="0"/>
            <a:t>2-sample paired t-test: using the same group at two different time points</a:t>
          </a:r>
          <a:endParaRPr lang="en-US" dirty="0"/>
        </a:p>
      </dgm:t>
    </dgm:pt>
    <dgm:pt modelId="{E0510952-3B74-3C41-8A2B-6432EA2C0711}" type="parTrans" cxnId="{D3397D09-7BB2-2744-94FB-33BA55F02988}">
      <dgm:prSet/>
      <dgm:spPr/>
      <dgm:t>
        <a:bodyPr/>
        <a:lstStyle/>
        <a:p>
          <a:endParaRPr lang="en-US"/>
        </a:p>
      </dgm:t>
    </dgm:pt>
    <dgm:pt modelId="{B1619DFB-FE73-F644-8FD6-87F30C4988B5}" type="sibTrans" cxnId="{D3397D09-7BB2-2744-94FB-33BA55F02988}">
      <dgm:prSet/>
      <dgm:spPr/>
      <dgm:t>
        <a:bodyPr/>
        <a:lstStyle/>
        <a:p>
          <a:endParaRPr lang="en-US"/>
        </a:p>
      </dgm:t>
    </dgm:pt>
    <dgm:pt modelId="{7F8701DB-32B1-794E-A8EC-1FF15690E066}">
      <dgm:prSet/>
      <dgm:spPr>
        <a:ln>
          <a:noFill/>
        </a:ln>
      </dgm:spPr>
      <dgm:t>
        <a:bodyPr/>
        <a:lstStyle/>
        <a:p>
          <a:r>
            <a:rPr lang="en-US" b="0" i="0" dirty="0"/>
            <a:t>Outputs from a t-test:</a:t>
          </a:r>
          <a:endParaRPr lang="en-US" dirty="0"/>
        </a:p>
      </dgm:t>
    </dgm:pt>
    <dgm:pt modelId="{6AFB9C78-811E-E14D-8B95-432321654F86}" type="parTrans" cxnId="{95A3D06C-36A5-B841-8F07-4DBA63789C03}">
      <dgm:prSet/>
      <dgm:spPr/>
      <dgm:t>
        <a:bodyPr/>
        <a:lstStyle/>
        <a:p>
          <a:endParaRPr lang="en-US"/>
        </a:p>
      </dgm:t>
    </dgm:pt>
    <dgm:pt modelId="{CE4F0D75-5C0F-CB4E-B78B-92A0423E26CE}" type="sibTrans" cxnId="{95A3D06C-36A5-B841-8F07-4DBA63789C03}">
      <dgm:prSet/>
      <dgm:spPr/>
      <dgm:t>
        <a:bodyPr/>
        <a:lstStyle/>
        <a:p>
          <a:endParaRPr lang="en-US"/>
        </a:p>
      </dgm:t>
    </dgm:pt>
    <dgm:pt modelId="{034F2EB3-D4D4-B34A-9064-44BBCE530924}">
      <dgm:prSet/>
      <dgm:spPr/>
      <dgm:t>
        <a:bodyPr/>
        <a:lstStyle/>
        <a:p>
          <a:r>
            <a:rPr lang="en-US" b="0" i="0" dirty="0"/>
            <a:t>t-value: Size of the difference relative to variability in the sample data. A larger value indicates that there is a greater difference between groups.</a:t>
          </a:r>
          <a:endParaRPr lang="en-US" dirty="0"/>
        </a:p>
      </dgm:t>
    </dgm:pt>
    <dgm:pt modelId="{81A1AAAD-5FE2-1448-8E89-D410B249947A}" type="parTrans" cxnId="{6DBD2AA5-C034-0D4A-A3E0-B45344316DE7}">
      <dgm:prSet/>
      <dgm:spPr/>
      <dgm:t>
        <a:bodyPr/>
        <a:lstStyle/>
        <a:p>
          <a:endParaRPr lang="en-US"/>
        </a:p>
      </dgm:t>
    </dgm:pt>
    <dgm:pt modelId="{8584A22A-B582-6249-82E0-119F46672E63}" type="sibTrans" cxnId="{6DBD2AA5-C034-0D4A-A3E0-B45344316DE7}">
      <dgm:prSet/>
      <dgm:spPr/>
      <dgm:t>
        <a:bodyPr/>
        <a:lstStyle/>
        <a:p>
          <a:endParaRPr lang="en-US"/>
        </a:p>
      </dgm:t>
    </dgm:pt>
    <dgm:pt modelId="{A7DFF8C3-9E06-5546-A965-02BC161D6708}">
      <dgm:prSet/>
      <dgm:spPr/>
      <dgm:t>
        <a:bodyPr/>
        <a:lstStyle/>
        <a:p>
          <a:r>
            <a:rPr lang="en-US" b="0" i="0" dirty="0"/>
            <a:t>Degrees of freedom (df): Number of independent variables that vary with respect to a given analysis. Affects the shape of t-distribution.</a:t>
          </a:r>
          <a:endParaRPr lang="en-US" dirty="0"/>
        </a:p>
      </dgm:t>
    </dgm:pt>
    <dgm:pt modelId="{7D9C35CE-F1CE-3F4D-91FE-51726CA3DD6C}" type="parTrans" cxnId="{FC2B5177-E56D-D74A-B22D-0A25E3D6B448}">
      <dgm:prSet/>
      <dgm:spPr/>
      <dgm:t>
        <a:bodyPr/>
        <a:lstStyle/>
        <a:p>
          <a:endParaRPr lang="en-US"/>
        </a:p>
      </dgm:t>
    </dgm:pt>
    <dgm:pt modelId="{1CC853A1-F958-D744-B17C-B63A52CFABC3}" type="sibTrans" cxnId="{FC2B5177-E56D-D74A-B22D-0A25E3D6B448}">
      <dgm:prSet/>
      <dgm:spPr/>
      <dgm:t>
        <a:bodyPr/>
        <a:lstStyle/>
        <a:p>
          <a:endParaRPr lang="en-US"/>
        </a:p>
      </dgm:t>
    </dgm:pt>
    <dgm:pt modelId="{382B7E28-FA91-084A-BC93-374E4487C7D1}">
      <dgm:prSet/>
      <dgm:spPr/>
      <dgm:t>
        <a:bodyPr/>
        <a:lstStyle/>
        <a:p>
          <a:r>
            <a:rPr lang="en-US" b="0" i="0" dirty="0"/>
            <a:t>p-value: Shows the probability that the observed difference is due to chance (if p &lt; 0.05)</a:t>
          </a:r>
          <a:endParaRPr lang="en-US" dirty="0"/>
        </a:p>
      </dgm:t>
    </dgm:pt>
    <dgm:pt modelId="{EBFAD567-060B-2940-8CFE-931F6CC9E314}" type="parTrans" cxnId="{B27D89C0-16E6-B347-B904-453663AC28DB}">
      <dgm:prSet/>
      <dgm:spPr/>
      <dgm:t>
        <a:bodyPr/>
        <a:lstStyle/>
        <a:p>
          <a:endParaRPr lang="en-US"/>
        </a:p>
      </dgm:t>
    </dgm:pt>
    <dgm:pt modelId="{C981982E-7C61-6C48-8153-224F200D771B}" type="sibTrans" cxnId="{B27D89C0-16E6-B347-B904-453663AC28DB}">
      <dgm:prSet/>
      <dgm:spPr/>
      <dgm:t>
        <a:bodyPr/>
        <a:lstStyle/>
        <a:p>
          <a:endParaRPr lang="en-US"/>
        </a:p>
      </dgm:t>
    </dgm:pt>
    <dgm:pt modelId="{E3A0D8B5-0A57-8744-802B-131428187187}" type="pres">
      <dgm:prSet presAssocID="{305224A6-AA92-8641-A9C5-C8021E2AC8BE}" presName="linear" presStyleCnt="0">
        <dgm:presLayoutVars>
          <dgm:animLvl val="lvl"/>
          <dgm:resizeHandles val="exact"/>
        </dgm:presLayoutVars>
      </dgm:prSet>
      <dgm:spPr/>
    </dgm:pt>
    <dgm:pt modelId="{ECBE5CC9-50A2-6F4E-B05F-C0BA1059CD88}" type="pres">
      <dgm:prSet presAssocID="{3271FDE6-BF0C-A24D-8BD9-F7EC1BD0471C}" presName="parentText" presStyleLbl="node1" presStyleIdx="0" presStyleCnt="2" custLinFactNeighborX="0" custLinFactNeighborY="-79839">
        <dgm:presLayoutVars>
          <dgm:chMax val="0"/>
          <dgm:bulletEnabled val="1"/>
        </dgm:presLayoutVars>
      </dgm:prSet>
      <dgm:spPr/>
    </dgm:pt>
    <dgm:pt modelId="{CB6A639B-B51B-BF43-B5E8-D7B5B1779F2E}" type="pres">
      <dgm:prSet presAssocID="{3271FDE6-BF0C-A24D-8BD9-F7EC1BD0471C}" presName="childText" presStyleLbl="revTx" presStyleIdx="0" presStyleCnt="2">
        <dgm:presLayoutVars>
          <dgm:bulletEnabled val="1"/>
        </dgm:presLayoutVars>
      </dgm:prSet>
      <dgm:spPr/>
    </dgm:pt>
    <dgm:pt modelId="{2B9DB98A-5E02-D645-9DFF-257951119E12}" type="pres">
      <dgm:prSet presAssocID="{7F8701DB-32B1-794E-A8EC-1FF15690E066}" presName="parentText" presStyleLbl="node1" presStyleIdx="1" presStyleCnt="2">
        <dgm:presLayoutVars>
          <dgm:chMax val="0"/>
          <dgm:bulletEnabled val="1"/>
        </dgm:presLayoutVars>
      </dgm:prSet>
      <dgm:spPr/>
    </dgm:pt>
    <dgm:pt modelId="{CA527A0C-8B01-A048-A49A-7BC87B4B3538}" type="pres">
      <dgm:prSet presAssocID="{7F8701DB-32B1-794E-A8EC-1FF15690E066}" presName="childText" presStyleLbl="revTx" presStyleIdx="1" presStyleCnt="2">
        <dgm:presLayoutVars>
          <dgm:bulletEnabled val="1"/>
        </dgm:presLayoutVars>
      </dgm:prSet>
      <dgm:spPr/>
    </dgm:pt>
  </dgm:ptLst>
  <dgm:cxnLst>
    <dgm:cxn modelId="{D3397D09-7BB2-2744-94FB-33BA55F02988}" srcId="{3271FDE6-BF0C-A24D-8BD9-F7EC1BD0471C}" destId="{BE273C33-7733-BA48-8645-FB4E56BA48CC}" srcOrd="2" destOrd="0" parTransId="{E0510952-3B74-3C41-8A2B-6432EA2C0711}" sibTransId="{B1619DFB-FE73-F644-8FD6-87F30C4988B5}"/>
    <dgm:cxn modelId="{8A71E31F-DE16-F647-A442-C4DF71E9B63B}" type="presOf" srcId="{A7DFF8C3-9E06-5546-A965-02BC161D6708}" destId="{CA527A0C-8B01-A048-A49A-7BC87B4B3538}" srcOrd="0" destOrd="1" presId="urn:microsoft.com/office/officeart/2005/8/layout/vList2"/>
    <dgm:cxn modelId="{B584FB26-0A3D-5B43-8D11-D731B65BD392}" type="presOf" srcId="{F7B4DC9A-A0C4-3342-9E59-E1A6AF5C93FA}" destId="{CB6A639B-B51B-BF43-B5E8-D7B5B1779F2E}" srcOrd="0" destOrd="0" presId="urn:microsoft.com/office/officeart/2005/8/layout/vList2"/>
    <dgm:cxn modelId="{6923A060-653A-8E41-8FFC-7D955D945032}" srcId="{3271FDE6-BF0C-A24D-8BD9-F7EC1BD0471C}" destId="{F7B4DC9A-A0C4-3342-9E59-E1A6AF5C93FA}" srcOrd="0" destOrd="0" parTransId="{8A0FCF7B-539A-824B-A4F0-B20922AD54F4}" sibTransId="{6AA0CD16-C5D1-A543-A740-F440AC55BA85}"/>
    <dgm:cxn modelId="{95A3D06C-36A5-B841-8F07-4DBA63789C03}" srcId="{305224A6-AA92-8641-A9C5-C8021E2AC8BE}" destId="{7F8701DB-32B1-794E-A8EC-1FF15690E066}" srcOrd="1" destOrd="0" parTransId="{6AFB9C78-811E-E14D-8B95-432321654F86}" sibTransId="{CE4F0D75-5C0F-CB4E-B78B-92A0423E26CE}"/>
    <dgm:cxn modelId="{C6D9CD4F-4A18-C348-8243-77F8096BC1B2}" type="presOf" srcId="{BE273C33-7733-BA48-8645-FB4E56BA48CC}" destId="{CB6A639B-B51B-BF43-B5E8-D7B5B1779F2E}" srcOrd="0" destOrd="2" presId="urn:microsoft.com/office/officeart/2005/8/layout/vList2"/>
    <dgm:cxn modelId="{FC2B5177-E56D-D74A-B22D-0A25E3D6B448}" srcId="{7F8701DB-32B1-794E-A8EC-1FF15690E066}" destId="{A7DFF8C3-9E06-5546-A965-02BC161D6708}" srcOrd="1" destOrd="0" parTransId="{7D9C35CE-F1CE-3F4D-91FE-51726CA3DD6C}" sibTransId="{1CC853A1-F958-D744-B17C-B63A52CFABC3}"/>
    <dgm:cxn modelId="{C39BE1A3-38BE-4A48-8224-6EBE15368ABD}" type="presOf" srcId="{3271FDE6-BF0C-A24D-8BD9-F7EC1BD0471C}" destId="{ECBE5CC9-50A2-6F4E-B05F-C0BA1059CD88}" srcOrd="0" destOrd="0" presId="urn:microsoft.com/office/officeart/2005/8/layout/vList2"/>
    <dgm:cxn modelId="{6DBD2AA5-C034-0D4A-A3E0-B45344316DE7}" srcId="{7F8701DB-32B1-794E-A8EC-1FF15690E066}" destId="{034F2EB3-D4D4-B34A-9064-44BBCE530924}" srcOrd="0" destOrd="0" parTransId="{81A1AAAD-5FE2-1448-8E89-D410B249947A}" sibTransId="{8584A22A-B582-6249-82E0-119F46672E63}"/>
    <dgm:cxn modelId="{BC6B74C0-83D5-E248-AF04-2A11200BC702}" type="presOf" srcId="{A45696D6-B3B8-5149-AE68-DE1FA017F96A}" destId="{CB6A639B-B51B-BF43-B5E8-D7B5B1779F2E}" srcOrd="0" destOrd="1" presId="urn:microsoft.com/office/officeart/2005/8/layout/vList2"/>
    <dgm:cxn modelId="{B27D89C0-16E6-B347-B904-453663AC28DB}" srcId="{7F8701DB-32B1-794E-A8EC-1FF15690E066}" destId="{382B7E28-FA91-084A-BC93-374E4487C7D1}" srcOrd="2" destOrd="0" parTransId="{EBFAD567-060B-2940-8CFE-931F6CC9E314}" sibTransId="{C981982E-7C61-6C48-8153-224F200D771B}"/>
    <dgm:cxn modelId="{E61F5ECD-C0BA-4F4E-93B9-1D69C227E642}" type="presOf" srcId="{7F8701DB-32B1-794E-A8EC-1FF15690E066}" destId="{2B9DB98A-5E02-D645-9DFF-257951119E12}" srcOrd="0" destOrd="0" presId="urn:microsoft.com/office/officeart/2005/8/layout/vList2"/>
    <dgm:cxn modelId="{F90205D3-FB91-1742-8EB3-26726967FD37}" type="presOf" srcId="{382B7E28-FA91-084A-BC93-374E4487C7D1}" destId="{CA527A0C-8B01-A048-A49A-7BC87B4B3538}" srcOrd="0" destOrd="2" presId="urn:microsoft.com/office/officeart/2005/8/layout/vList2"/>
    <dgm:cxn modelId="{42B860D4-09B8-294B-9F31-F42D62A05F40}" srcId="{305224A6-AA92-8641-A9C5-C8021E2AC8BE}" destId="{3271FDE6-BF0C-A24D-8BD9-F7EC1BD0471C}" srcOrd="0" destOrd="0" parTransId="{9C00CE56-06B8-1447-BC40-5CC86C542306}" sibTransId="{04272241-DF18-244B-9DCD-72879BC1901D}"/>
    <dgm:cxn modelId="{73C074DD-99C6-F34B-9915-7E320AD50265}" type="presOf" srcId="{034F2EB3-D4D4-B34A-9064-44BBCE530924}" destId="{CA527A0C-8B01-A048-A49A-7BC87B4B3538}" srcOrd="0" destOrd="0" presId="urn:microsoft.com/office/officeart/2005/8/layout/vList2"/>
    <dgm:cxn modelId="{8414C4E2-048D-9949-BE45-29D46B638AE2}" type="presOf" srcId="{305224A6-AA92-8641-A9C5-C8021E2AC8BE}" destId="{E3A0D8B5-0A57-8744-802B-131428187187}" srcOrd="0" destOrd="0" presId="urn:microsoft.com/office/officeart/2005/8/layout/vList2"/>
    <dgm:cxn modelId="{91CF8EE3-CAF9-E049-84C4-1B960E3A86FA}" srcId="{3271FDE6-BF0C-A24D-8BD9-F7EC1BD0471C}" destId="{A45696D6-B3B8-5149-AE68-DE1FA017F96A}" srcOrd="1" destOrd="0" parTransId="{644A795B-F154-984A-8AED-31E35EE1773F}" sibTransId="{62B332CE-674F-C04E-85CB-771B611D15A0}"/>
    <dgm:cxn modelId="{41D14D84-019D-9F4A-83E6-031329D9D9EE}" type="presParOf" srcId="{E3A0D8B5-0A57-8744-802B-131428187187}" destId="{ECBE5CC9-50A2-6F4E-B05F-C0BA1059CD88}" srcOrd="0" destOrd="0" presId="urn:microsoft.com/office/officeart/2005/8/layout/vList2"/>
    <dgm:cxn modelId="{8118A772-A99C-674A-82F7-FB6D41CB9C05}" type="presParOf" srcId="{E3A0D8B5-0A57-8744-802B-131428187187}" destId="{CB6A639B-B51B-BF43-B5E8-D7B5B1779F2E}" srcOrd="1" destOrd="0" presId="urn:microsoft.com/office/officeart/2005/8/layout/vList2"/>
    <dgm:cxn modelId="{1C5CE1D1-3261-8841-8D07-E85D3CDACAA6}" type="presParOf" srcId="{E3A0D8B5-0A57-8744-802B-131428187187}" destId="{2B9DB98A-5E02-D645-9DFF-257951119E12}" srcOrd="2" destOrd="0" presId="urn:microsoft.com/office/officeart/2005/8/layout/vList2"/>
    <dgm:cxn modelId="{27414AB8-05E6-ED4E-B55D-269579C17F4C}" type="presParOf" srcId="{E3A0D8B5-0A57-8744-802B-131428187187}" destId="{CA527A0C-8B01-A048-A49A-7BC87B4B353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DBBC-89F2-4E42-A414-AC8456BD0891}">
      <dsp:nvSpPr>
        <dsp:cNvPr id="0" name=""/>
        <dsp:cNvSpPr/>
      </dsp:nvSpPr>
      <dsp:spPr>
        <a:xfrm rot="5400000">
          <a:off x="5126072" y="-2209762"/>
          <a:ext cx="516198" cy="50674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Describes the “center” of data</a:t>
          </a:r>
        </a:p>
        <a:p>
          <a:pPr marL="57150" lvl="1" indent="-57150" algn="l" defTabSz="488950">
            <a:lnSpc>
              <a:spcPct val="90000"/>
            </a:lnSpc>
            <a:spcBef>
              <a:spcPct val="0"/>
            </a:spcBef>
            <a:spcAft>
              <a:spcPct val="15000"/>
            </a:spcAft>
            <a:buChar char="•"/>
          </a:pPr>
          <a:r>
            <a:rPr lang="en-US" sz="1100" kern="1200" dirty="0"/>
            <a:t>Mean, median and mode</a:t>
          </a:r>
        </a:p>
      </dsp:txBody>
      <dsp:txXfrm rot="-5400000">
        <a:off x="2850444" y="91065"/>
        <a:ext cx="5042257" cy="465800"/>
      </dsp:txXfrm>
    </dsp:sp>
    <dsp:sp modelId="{11611927-A370-E34B-BE53-7D106623A031}">
      <dsp:nvSpPr>
        <dsp:cNvPr id="0" name=""/>
        <dsp:cNvSpPr/>
      </dsp:nvSpPr>
      <dsp:spPr>
        <a:xfrm>
          <a:off x="0" y="1341"/>
          <a:ext cx="2850444" cy="645248"/>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Central Tendency</a:t>
          </a:r>
        </a:p>
      </dsp:txBody>
      <dsp:txXfrm>
        <a:off x="31498" y="32839"/>
        <a:ext cx="2787448" cy="582252"/>
      </dsp:txXfrm>
    </dsp:sp>
    <dsp:sp modelId="{554136CA-DFE7-4242-BF68-5F65F8229EFB}">
      <dsp:nvSpPr>
        <dsp:cNvPr id="0" name=""/>
        <dsp:cNvSpPr/>
      </dsp:nvSpPr>
      <dsp:spPr>
        <a:xfrm rot="5400000">
          <a:off x="5126072" y="-1532251"/>
          <a:ext cx="516198" cy="50674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Spread of values in the dataset</a:t>
          </a:r>
        </a:p>
        <a:p>
          <a:pPr marL="57150" lvl="1" indent="-57150" algn="l" defTabSz="488950">
            <a:lnSpc>
              <a:spcPct val="90000"/>
            </a:lnSpc>
            <a:spcBef>
              <a:spcPct val="0"/>
            </a:spcBef>
            <a:spcAft>
              <a:spcPct val="15000"/>
            </a:spcAft>
            <a:buChar char="•"/>
          </a:pPr>
          <a:r>
            <a:rPr lang="en-US" sz="1100" kern="1200" dirty="0"/>
            <a:t>Range, variance, and standard deviation</a:t>
          </a:r>
        </a:p>
      </dsp:txBody>
      <dsp:txXfrm rot="-5400000">
        <a:off x="2850444" y="768576"/>
        <a:ext cx="5042257" cy="465800"/>
      </dsp:txXfrm>
    </dsp:sp>
    <dsp:sp modelId="{233B1177-3F28-E644-9F5F-539017FB5E6B}">
      <dsp:nvSpPr>
        <dsp:cNvPr id="0" name=""/>
        <dsp:cNvSpPr/>
      </dsp:nvSpPr>
      <dsp:spPr>
        <a:xfrm>
          <a:off x="0" y="678852"/>
          <a:ext cx="2850444" cy="645248"/>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Dispersion</a:t>
          </a:r>
        </a:p>
      </dsp:txBody>
      <dsp:txXfrm>
        <a:off x="31498" y="710350"/>
        <a:ext cx="2787448" cy="582252"/>
      </dsp:txXfrm>
    </dsp:sp>
    <dsp:sp modelId="{37607759-5BB7-3546-B1A8-05837709D5EC}">
      <dsp:nvSpPr>
        <dsp:cNvPr id="0" name=""/>
        <dsp:cNvSpPr/>
      </dsp:nvSpPr>
      <dsp:spPr>
        <a:xfrm rot="5400000">
          <a:off x="5126072" y="-854739"/>
          <a:ext cx="516198" cy="50674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Indicates where a specific data point falls in the distribution</a:t>
          </a:r>
        </a:p>
        <a:p>
          <a:pPr marL="57150" lvl="1" indent="-57150" algn="l" defTabSz="488950">
            <a:lnSpc>
              <a:spcPct val="90000"/>
            </a:lnSpc>
            <a:spcBef>
              <a:spcPct val="0"/>
            </a:spcBef>
            <a:spcAft>
              <a:spcPct val="15000"/>
            </a:spcAft>
            <a:buChar char="•"/>
          </a:pPr>
          <a:r>
            <a:rPr lang="en-US" sz="1100" kern="1200" dirty="0"/>
            <a:t>Quartile, decile, and percentile</a:t>
          </a:r>
        </a:p>
      </dsp:txBody>
      <dsp:txXfrm rot="-5400000">
        <a:off x="2850444" y="1446088"/>
        <a:ext cx="5042257" cy="465800"/>
      </dsp:txXfrm>
    </dsp:sp>
    <dsp:sp modelId="{6A9B44A6-A721-934E-9647-7CB398169533}">
      <dsp:nvSpPr>
        <dsp:cNvPr id="0" name=""/>
        <dsp:cNvSpPr/>
      </dsp:nvSpPr>
      <dsp:spPr>
        <a:xfrm>
          <a:off x="0" y="1356363"/>
          <a:ext cx="2850444" cy="645248"/>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Location</a:t>
          </a:r>
        </a:p>
      </dsp:txBody>
      <dsp:txXfrm>
        <a:off x="31498" y="1387861"/>
        <a:ext cx="2787448" cy="582252"/>
      </dsp:txXfrm>
    </dsp:sp>
    <dsp:sp modelId="{4D6ED2EE-F3AD-1441-99B1-23C58CBB05BD}">
      <dsp:nvSpPr>
        <dsp:cNvPr id="0" name=""/>
        <dsp:cNvSpPr/>
      </dsp:nvSpPr>
      <dsp:spPr>
        <a:xfrm rot="5400000">
          <a:off x="5126072" y="-177228"/>
          <a:ext cx="516198" cy="50674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Summarizes how often something happens</a:t>
          </a:r>
        </a:p>
        <a:p>
          <a:pPr marL="57150" lvl="1" indent="-57150" algn="l" defTabSz="488950">
            <a:lnSpc>
              <a:spcPct val="90000"/>
            </a:lnSpc>
            <a:spcBef>
              <a:spcPct val="0"/>
            </a:spcBef>
            <a:spcAft>
              <a:spcPct val="15000"/>
            </a:spcAft>
            <a:buChar char="•"/>
          </a:pPr>
          <a:r>
            <a:rPr lang="en-US" sz="1100" kern="1200" dirty="0"/>
            <a:t>Proportion, rate, prevalence, incidence, odds ratio (OR), and relative risk (RR)</a:t>
          </a:r>
        </a:p>
      </dsp:txBody>
      <dsp:txXfrm rot="-5400000">
        <a:off x="2850444" y="2123599"/>
        <a:ext cx="5042257" cy="465800"/>
      </dsp:txXfrm>
    </dsp:sp>
    <dsp:sp modelId="{C1767A7A-5B2A-3E4A-980A-B9EBA80DA6B3}">
      <dsp:nvSpPr>
        <dsp:cNvPr id="0" name=""/>
        <dsp:cNvSpPr/>
      </dsp:nvSpPr>
      <dsp:spPr>
        <a:xfrm>
          <a:off x="0" y="2033874"/>
          <a:ext cx="2850444" cy="645248"/>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Proportions and Rates</a:t>
          </a:r>
        </a:p>
      </dsp:txBody>
      <dsp:txXfrm>
        <a:off x="31498" y="2065372"/>
        <a:ext cx="2787448" cy="582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DBBC-89F2-4E42-A414-AC8456BD0891}">
      <dsp:nvSpPr>
        <dsp:cNvPr id="0" name=""/>
        <dsp:cNvSpPr/>
      </dsp:nvSpPr>
      <dsp:spPr>
        <a:xfrm rot="5400000">
          <a:off x="4861167" y="-1879939"/>
          <a:ext cx="1046009" cy="50674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rPr>
            <a:t>Used to assess if there is enough evidence to reject the null hypothesis. </a:t>
          </a:r>
          <a:endParaRPr lang="en-US" sz="1300" kern="1200" dirty="0"/>
        </a:p>
        <a:p>
          <a:pPr marL="114300" lvl="1" indent="-114300" algn="l" defTabSz="577850">
            <a:lnSpc>
              <a:spcPct val="90000"/>
            </a:lnSpc>
            <a:spcBef>
              <a:spcPct val="0"/>
            </a:spcBef>
            <a:spcAft>
              <a:spcPct val="15000"/>
            </a:spcAft>
            <a:buChar char="•"/>
          </a:pPr>
          <a:r>
            <a:rPr lang="en-US" sz="1300" b="0" kern="1200" dirty="0"/>
            <a:t>The n</a:t>
          </a:r>
          <a:r>
            <a:rPr lang="en-US" sz="1300" b="0" i="0" u="none" kern="1200" dirty="0"/>
            <a:t>ull hypothesis (H₀) is a statement that there is no effect or difference. It represents the assumption a researcher is trying to test against.</a:t>
          </a:r>
          <a:endParaRPr lang="en-US" sz="1300" kern="1200" dirty="0"/>
        </a:p>
      </dsp:txBody>
      <dsp:txXfrm rot="-5400000">
        <a:off x="2850444" y="181846"/>
        <a:ext cx="5016394" cy="943885"/>
      </dsp:txXfrm>
    </dsp:sp>
    <dsp:sp modelId="{11611927-A370-E34B-BE53-7D106623A031}">
      <dsp:nvSpPr>
        <dsp:cNvPr id="0" name=""/>
        <dsp:cNvSpPr/>
      </dsp:nvSpPr>
      <dsp:spPr>
        <a:xfrm>
          <a:off x="0" y="0"/>
          <a:ext cx="2850444" cy="1307511"/>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t>Hypothesis Testing</a:t>
          </a:r>
        </a:p>
      </dsp:txBody>
      <dsp:txXfrm>
        <a:off x="63827" y="63827"/>
        <a:ext cx="2722790" cy="1179857"/>
      </dsp:txXfrm>
    </dsp:sp>
    <dsp:sp modelId="{554136CA-DFE7-4242-BF68-5F65F8229EFB}">
      <dsp:nvSpPr>
        <dsp:cNvPr id="0" name=""/>
        <dsp:cNvSpPr/>
      </dsp:nvSpPr>
      <dsp:spPr>
        <a:xfrm rot="5400000">
          <a:off x="4861167" y="-507051"/>
          <a:ext cx="1046009" cy="50674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u="none" kern="1200" dirty="0"/>
            <a:t>Using sample data to estimate population parameters</a:t>
          </a:r>
          <a:endParaRPr lang="en-US" sz="1300" kern="1200" dirty="0"/>
        </a:p>
      </dsp:txBody>
      <dsp:txXfrm rot="-5400000">
        <a:off x="2850444" y="1554734"/>
        <a:ext cx="5016394" cy="943885"/>
      </dsp:txXfrm>
    </dsp:sp>
    <dsp:sp modelId="{233B1177-3F28-E644-9F5F-539017FB5E6B}">
      <dsp:nvSpPr>
        <dsp:cNvPr id="0" name=""/>
        <dsp:cNvSpPr/>
      </dsp:nvSpPr>
      <dsp:spPr>
        <a:xfrm>
          <a:off x="0" y="1372920"/>
          <a:ext cx="2850444" cy="1307511"/>
        </a:xfrm>
        <a:prstGeom prst="roundRect">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t>Estimation</a:t>
          </a:r>
        </a:p>
      </dsp:txBody>
      <dsp:txXfrm>
        <a:off x="63827" y="1436747"/>
        <a:ext cx="2722790" cy="1179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E5CC9-50A2-6F4E-B05F-C0BA1059CD88}">
      <dsp:nvSpPr>
        <dsp:cNvPr id="0" name=""/>
        <dsp:cNvSpPr/>
      </dsp:nvSpPr>
      <dsp:spPr>
        <a:xfrm>
          <a:off x="0" y="0"/>
          <a:ext cx="8406998" cy="444600"/>
        </a:xfrm>
        <a:prstGeom prst="roundRect">
          <a:avLst/>
        </a:prstGeom>
        <a:solidFill>
          <a:schemeClr val="accent3">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Types of t-tests:</a:t>
          </a:r>
          <a:endParaRPr lang="en-US" sz="1900" kern="1200" dirty="0"/>
        </a:p>
      </dsp:txBody>
      <dsp:txXfrm>
        <a:off x="21704" y="21704"/>
        <a:ext cx="8363590" cy="401192"/>
      </dsp:txXfrm>
    </dsp:sp>
    <dsp:sp modelId="{CB6A639B-B51B-BF43-B5E8-D7B5B1779F2E}">
      <dsp:nvSpPr>
        <dsp:cNvPr id="0" name=""/>
        <dsp:cNvSpPr/>
      </dsp:nvSpPr>
      <dsp:spPr>
        <a:xfrm>
          <a:off x="0" y="527185"/>
          <a:ext cx="8406998"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2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1-sample t-test: comparing the mean of one group to a known value </a:t>
          </a:r>
          <a:endParaRPr lang="en-US" sz="1500" kern="1200" dirty="0"/>
        </a:p>
        <a:p>
          <a:pPr marL="114300" lvl="1" indent="-114300" algn="l" defTabSz="666750">
            <a:lnSpc>
              <a:spcPct val="90000"/>
            </a:lnSpc>
            <a:spcBef>
              <a:spcPct val="0"/>
            </a:spcBef>
            <a:spcAft>
              <a:spcPct val="20000"/>
            </a:spcAft>
            <a:buChar char="•"/>
          </a:pPr>
          <a:r>
            <a:rPr lang="en-US" sz="1500" b="0" i="0" kern="1200" dirty="0"/>
            <a:t>2-sample t-test: evaluating two independent groups</a:t>
          </a:r>
          <a:endParaRPr lang="en-US" sz="1500" kern="1200" dirty="0"/>
        </a:p>
        <a:p>
          <a:pPr marL="114300" lvl="1" indent="-114300" algn="l" defTabSz="666750">
            <a:lnSpc>
              <a:spcPct val="90000"/>
            </a:lnSpc>
            <a:spcBef>
              <a:spcPct val="0"/>
            </a:spcBef>
            <a:spcAft>
              <a:spcPct val="20000"/>
            </a:spcAft>
            <a:buChar char="•"/>
          </a:pPr>
          <a:r>
            <a:rPr lang="en-US" sz="1500" b="0" i="0" kern="1200" dirty="0"/>
            <a:t>2-sample paired t-test: using the same group at two different time points</a:t>
          </a:r>
          <a:endParaRPr lang="en-US" sz="1500" kern="1200" dirty="0"/>
        </a:p>
      </dsp:txBody>
      <dsp:txXfrm>
        <a:off x="0" y="527185"/>
        <a:ext cx="8406998" cy="727605"/>
      </dsp:txXfrm>
    </dsp:sp>
    <dsp:sp modelId="{2B9DB98A-5E02-D645-9DFF-257951119E12}">
      <dsp:nvSpPr>
        <dsp:cNvPr id="0" name=""/>
        <dsp:cNvSpPr/>
      </dsp:nvSpPr>
      <dsp:spPr>
        <a:xfrm>
          <a:off x="0" y="1254790"/>
          <a:ext cx="8406998" cy="444600"/>
        </a:xfrm>
        <a:prstGeom prst="roundRect">
          <a:avLst/>
        </a:prstGeom>
        <a:solidFill>
          <a:schemeClr val="accent3">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Outputs from a t-test:</a:t>
          </a:r>
          <a:endParaRPr lang="en-US" sz="1900" kern="1200" dirty="0"/>
        </a:p>
      </dsp:txBody>
      <dsp:txXfrm>
        <a:off x="21704" y="1276494"/>
        <a:ext cx="8363590" cy="401192"/>
      </dsp:txXfrm>
    </dsp:sp>
    <dsp:sp modelId="{CA527A0C-8B01-A048-A49A-7BC87B4B3538}">
      <dsp:nvSpPr>
        <dsp:cNvPr id="0" name=""/>
        <dsp:cNvSpPr/>
      </dsp:nvSpPr>
      <dsp:spPr>
        <a:xfrm>
          <a:off x="0" y="1699390"/>
          <a:ext cx="8406998" cy="114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2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dirty="0"/>
            <a:t>t-value: Size of the difference relative to variability in the sample data. A larger value indicates that there is a greater difference between groups.</a:t>
          </a:r>
          <a:endParaRPr lang="en-US" sz="1500" kern="1200" dirty="0"/>
        </a:p>
        <a:p>
          <a:pPr marL="114300" lvl="1" indent="-114300" algn="l" defTabSz="666750">
            <a:lnSpc>
              <a:spcPct val="90000"/>
            </a:lnSpc>
            <a:spcBef>
              <a:spcPct val="0"/>
            </a:spcBef>
            <a:spcAft>
              <a:spcPct val="20000"/>
            </a:spcAft>
            <a:buChar char="•"/>
          </a:pPr>
          <a:r>
            <a:rPr lang="en-US" sz="1500" b="0" i="0" kern="1200" dirty="0"/>
            <a:t>Degrees of freedom (df): Number of independent variables that vary with respect to a given analysis. Affects the shape of t-distribution.</a:t>
          </a:r>
          <a:endParaRPr lang="en-US" sz="1500" kern="1200" dirty="0"/>
        </a:p>
        <a:p>
          <a:pPr marL="114300" lvl="1" indent="-114300" algn="l" defTabSz="666750">
            <a:lnSpc>
              <a:spcPct val="90000"/>
            </a:lnSpc>
            <a:spcBef>
              <a:spcPct val="0"/>
            </a:spcBef>
            <a:spcAft>
              <a:spcPct val="20000"/>
            </a:spcAft>
            <a:buChar char="•"/>
          </a:pPr>
          <a:r>
            <a:rPr lang="en-US" sz="1500" b="0" i="0" kern="1200" dirty="0"/>
            <a:t>p-value: Shows the probability that the observed difference is due to chance (if p &lt; 0.05)</a:t>
          </a:r>
          <a:endParaRPr lang="en-US" sz="1500" kern="1200" dirty="0"/>
        </a:p>
      </dsp:txBody>
      <dsp:txXfrm>
        <a:off x="0" y="1699390"/>
        <a:ext cx="8406998" cy="11405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endParaRPr lang="en-US" dirty="0"/>
          </a:p>
        </p:txBody>
      </p:sp>
    </p:spTree>
    <p:extLst>
      <p:ext uri="{BB962C8B-B14F-4D97-AF65-F5344CB8AC3E}">
        <p14:creationId xmlns:p14="http://schemas.microsoft.com/office/powerpoint/2010/main" val="3184134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29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362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12</a:t>
            </a:fld>
            <a:endParaRPr lang="en-US" dirty="0"/>
          </a:p>
        </p:txBody>
      </p:sp>
    </p:spTree>
    <p:extLst>
      <p:ext uri="{BB962C8B-B14F-4D97-AF65-F5344CB8AC3E}">
        <p14:creationId xmlns:p14="http://schemas.microsoft.com/office/powerpoint/2010/main" val="285110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E82AF-06AC-B22F-D47A-2A3DD90AE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37E5C-9775-3420-15FD-2F8E67226F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E0F3893-E861-4642-4552-C6AC31AE1946}"/>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224F1D-15B4-7C13-1452-11BF18624978}"/>
              </a:ext>
            </a:extLst>
          </p:cNvPr>
          <p:cNvSpPr>
            <a:spLocks noGrp="1"/>
          </p:cNvSpPr>
          <p:nvPr>
            <p:ph type="sldNum" sz="quarter" idx="5"/>
          </p:nvPr>
        </p:nvSpPr>
        <p:spPr/>
        <p:txBody>
          <a:bodyPr/>
          <a:lstStyle/>
          <a:p>
            <a:fld id="{CA4B45EA-6B24-434C-9559-37E70D2E8B15}" type="slidenum">
              <a:rPr lang="en-US" smtClean="0"/>
              <a:t>13</a:t>
            </a:fld>
            <a:endParaRPr lang="en-US" dirty="0"/>
          </a:p>
        </p:txBody>
      </p:sp>
    </p:spTree>
    <p:extLst>
      <p:ext uri="{BB962C8B-B14F-4D97-AF65-F5344CB8AC3E}">
        <p14:creationId xmlns:p14="http://schemas.microsoft.com/office/powerpoint/2010/main" val="23735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29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40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51981-E011-C356-B3F0-ACD572C9F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A4FDA-1D37-6336-DEBE-EBDF13CDE99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8AD93F-142E-DCDD-6D31-48FBE59FD7E5}"/>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6E1085-0E59-4491-1C97-A0A8DBD952D3}"/>
              </a:ext>
            </a:extLst>
          </p:cNvPr>
          <p:cNvSpPr>
            <a:spLocks noGrp="1"/>
          </p:cNvSpPr>
          <p:nvPr>
            <p:ph type="sldNum" sz="quarter" idx="5"/>
          </p:nvPr>
        </p:nvSpPr>
        <p:spPr/>
        <p:txBody>
          <a:bodyPr/>
          <a:lstStyle/>
          <a:p>
            <a:fld id="{B954AA59-8BBD-8A47-A50B-89EB55046D83}" type="slidenum">
              <a:rPr lang="en-US" smtClean="0"/>
              <a:t>16</a:t>
            </a:fld>
            <a:endParaRPr lang="en-US" dirty="0"/>
          </a:p>
        </p:txBody>
      </p:sp>
    </p:spTree>
    <p:extLst>
      <p:ext uri="{BB962C8B-B14F-4D97-AF65-F5344CB8AC3E}">
        <p14:creationId xmlns:p14="http://schemas.microsoft.com/office/powerpoint/2010/main" val="148473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17</a:t>
            </a:fld>
            <a:endParaRPr lang="en-US" dirty="0"/>
          </a:p>
        </p:txBody>
      </p:sp>
    </p:spTree>
    <p:extLst>
      <p:ext uri="{BB962C8B-B14F-4D97-AF65-F5344CB8AC3E}">
        <p14:creationId xmlns:p14="http://schemas.microsoft.com/office/powerpoint/2010/main" val="394947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4DC7-C3AB-C790-444F-0213DA872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F2D41-E90A-4536-FCDC-D6C2385B95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6DA3F9-9BFF-23E2-BB8F-49147ED3DB5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ADAFED5-3903-0F78-54E6-0D9080FF5F57}"/>
              </a:ext>
            </a:extLst>
          </p:cNvPr>
          <p:cNvSpPr>
            <a:spLocks noGrp="1"/>
          </p:cNvSpPr>
          <p:nvPr>
            <p:ph type="sldNum" sz="quarter" idx="5"/>
          </p:nvPr>
        </p:nvSpPr>
        <p:spPr/>
        <p:txBody>
          <a:bodyPr/>
          <a:lstStyle/>
          <a:p>
            <a:fld id="{CA4B45EA-6B24-434C-9559-37E70D2E8B15}" type="slidenum">
              <a:rPr lang="en-US" smtClean="0"/>
              <a:t>18</a:t>
            </a:fld>
            <a:endParaRPr lang="en-US" dirty="0"/>
          </a:p>
        </p:txBody>
      </p:sp>
    </p:spTree>
    <p:extLst>
      <p:ext uri="{BB962C8B-B14F-4D97-AF65-F5344CB8AC3E}">
        <p14:creationId xmlns:p14="http://schemas.microsoft.com/office/powerpoint/2010/main" val="230594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544-0E32-5FA8-EF27-FF4DA7E8A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24BFB-3B5A-3F13-E1DD-A90BCE478F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1DCD6BF-8AD7-D8C5-2167-0C3634909E21}"/>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B327639-72AA-50AF-1C5F-5D3B72B6F25D}"/>
              </a:ext>
            </a:extLst>
          </p:cNvPr>
          <p:cNvSpPr>
            <a:spLocks noGrp="1"/>
          </p:cNvSpPr>
          <p:nvPr>
            <p:ph type="sldNum" sz="quarter" idx="5"/>
          </p:nvPr>
        </p:nvSpPr>
        <p:spPr/>
        <p:txBody>
          <a:bodyPr/>
          <a:lstStyle/>
          <a:p>
            <a:fld id="{CA4B45EA-6B24-434C-9559-37E70D2E8B15}" type="slidenum">
              <a:rPr lang="en-US" smtClean="0"/>
              <a:t>19</a:t>
            </a:fld>
            <a:endParaRPr lang="en-US" dirty="0"/>
          </a:p>
        </p:txBody>
      </p:sp>
    </p:spTree>
    <p:extLst>
      <p:ext uri="{BB962C8B-B14F-4D97-AF65-F5344CB8AC3E}">
        <p14:creationId xmlns:p14="http://schemas.microsoft.com/office/powerpoint/2010/main" val="312207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6608-322C-B47A-4C28-EA4EE00B0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9F76B-13CA-520D-2979-2043FD7635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D0AD0C5-87F7-EB47-E799-D37EC7F1367C}"/>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A38269D-2E9B-FB3B-DD64-85149B54B0CF}"/>
              </a:ext>
            </a:extLst>
          </p:cNvPr>
          <p:cNvSpPr>
            <a:spLocks noGrp="1"/>
          </p:cNvSpPr>
          <p:nvPr>
            <p:ph type="sldNum" sz="quarter" idx="5"/>
          </p:nvPr>
        </p:nvSpPr>
        <p:spPr/>
        <p:txBody>
          <a:bodyPr/>
          <a:lstStyle/>
          <a:p>
            <a:fld id="{CA4B45EA-6B24-434C-9559-37E70D2E8B15}" type="slidenum">
              <a:rPr lang="en-US" smtClean="0"/>
              <a:t>20</a:t>
            </a:fld>
            <a:endParaRPr lang="en-US" dirty="0"/>
          </a:p>
        </p:txBody>
      </p:sp>
    </p:spTree>
    <p:extLst>
      <p:ext uri="{BB962C8B-B14F-4D97-AF65-F5344CB8AC3E}">
        <p14:creationId xmlns:p14="http://schemas.microsoft.com/office/powerpoint/2010/main" val="3547063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21</a:t>
            </a:fld>
            <a:endParaRPr lang="en-US" dirty="0"/>
          </a:p>
        </p:txBody>
      </p:sp>
    </p:spTree>
    <p:extLst>
      <p:ext uri="{BB962C8B-B14F-4D97-AF65-F5344CB8AC3E}">
        <p14:creationId xmlns:p14="http://schemas.microsoft.com/office/powerpoint/2010/main" val="224560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C2B5-D238-1580-520B-F59C08450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420C8-B362-9929-F47E-061CE2522E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344D586-109A-4E1B-AEA6-097ACCE370A5}"/>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8A4E1CF-B473-8485-F486-945A2647F103}"/>
              </a:ext>
            </a:extLst>
          </p:cNvPr>
          <p:cNvSpPr>
            <a:spLocks noGrp="1"/>
          </p:cNvSpPr>
          <p:nvPr>
            <p:ph type="sldNum" sz="quarter" idx="5"/>
          </p:nvPr>
        </p:nvSpPr>
        <p:spPr/>
        <p:txBody>
          <a:bodyPr/>
          <a:lstStyle/>
          <a:p>
            <a:fld id="{CA4B45EA-6B24-434C-9559-37E70D2E8B15}" type="slidenum">
              <a:rPr lang="en-US" smtClean="0"/>
              <a:t>22</a:t>
            </a:fld>
            <a:endParaRPr lang="en-US" dirty="0"/>
          </a:p>
        </p:txBody>
      </p:sp>
    </p:spTree>
    <p:extLst>
      <p:ext uri="{BB962C8B-B14F-4D97-AF65-F5344CB8AC3E}">
        <p14:creationId xmlns:p14="http://schemas.microsoft.com/office/powerpoint/2010/main" val="2467083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23</a:t>
            </a:fld>
            <a:endParaRPr lang="en-US" dirty="0"/>
          </a:p>
        </p:txBody>
      </p:sp>
    </p:spTree>
    <p:extLst>
      <p:ext uri="{BB962C8B-B14F-4D97-AF65-F5344CB8AC3E}">
        <p14:creationId xmlns:p14="http://schemas.microsoft.com/office/powerpoint/2010/main" val="6481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B8EB3-6C3A-4DD5-2DED-5AAE192ED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BE2B5-E374-8D5A-B195-56A868E10E6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0917738-C1F2-3477-18C5-D13F5CE57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51AA1-C7CF-9661-F392-0A8CA2041D58}"/>
              </a:ext>
            </a:extLst>
          </p:cNvPr>
          <p:cNvSpPr>
            <a:spLocks noGrp="1"/>
          </p:cNvSpPr>
          <p:nvPr>
            <p:ph type="sldNum" sz="quarter" idx="5"/>
          </p:nvPr>
        </p:nvSpPr>
        <p:spPr/>
        <p:txBody>
          <a:bodyPr/>
          <a:lstStyle/>
          <a:p>
            <a:fld id="{CA4B45EA-6B24-434C-9559-37E70D2E8B15}" type="slidenum">
              <a:rPr lang="en-US" smtClean="0"/>
              <a:t>24</a:t>
            </a:fld>
            <a:endParaRPr lang="en-US" dirty="0"/>
          </a:p>
        </p:txBody>
      </p:sp>
    </p:spTree>
    <p:extLst>
      <p:ext uri="{BB962C8B-B14F-4D97-AF65-F5344CB8AC3E}">
        <p14:creationId xmlns:p14="http://schemas.microsoft.com/office/powerpoint/2010/main" val="1453766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25</a:t>
            </a:fld>
            <a:endParaRPr lang="en-US" dirty="0"/>
          </a:p>
        </p:txBody>
      </p:sp>
    </p:spTree>
    <p:extLst>
      <p:ext uri="{BB962C8B-B14F-4D97-AF65-F5344CB8AC3E}">
        <p14:creationId xmlns:p14="http://schemas.microsoft.com/office/powerpoint/2010/main" val="307444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3EAA-46CC-16C2-2847-4FCDA5A1D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5CE64-22E9-4716-D381-FBE2098D15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1BAD691-2327-60DF-89AE-7B193D8E3A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54E3C1-0613-B110-E5E0-86F8C4F08579}"/>
              </a:ext>
            </a:extLst>
          </p:cNvPr>
          <p:cNvSpPr>
            <a:spLocks noGrp="1"/>
          </p:cNvSpPr>
          <p:nvPr>
            <p:ph type="sldNum" sz="quarter" idx="5"/>
          </p:nvPr>
        </p:nvSpPr>
        <p:spPr/>
        <p:txBody>
          <a:bodyPr/>
          <a:lstStyle/>
          <a:p>
            <a:fld id="{CA4B45EA-6B24-434C-9559-37E70D2E8B15}" type="slidenum">
              <a:rPr lang="en-US" smtClean="0"/>
              <a:t>26</a:t>
            </a:fld>
            <a:endParaRPr lang="en-US" dirty="0"/>
          </a:p>
        </p:txBody>
      </p:sp>
    </p:spTree>
    <p:extLst>
      <p:ext uri="{BB962C8B-B14F-4D97-AF65-F5344CB8AC3E}">
        <p14:creationId xmlns:p14="http://schemas.microsoft.com/office/powerpoint/2010/main" val="310726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5B9A-FB1D-2E1F-A352-0C08620D3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579D4-E195-CF4B-F9DC-750891245E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0C6CC9-EBE2-2598-6CFF-EFE8A0167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B9755-5054-05C0-626A-838481D4A307}"/>
              </a:ext>
            </a:extLst>
          </p:cNvPr>
          <p:cNvSpPr>
            <a:spLocks noGrp="1"/>
          </p:cNvSpPr>
          <p:nvPr>
            <p:ph type="sldNum" sz="quarter" idx="5"/>
          </p:nvPr>
        </p:nvSpPr>
        <p:spPr/>
        <p:txBody>
          <a:bodyPr/>
          <a:lstStyle/>
          <a:p>
            <a:fld id="{CA4B45EA-6B24-434C-9559-37E70D2E8B15}" type="slidenum">
              <a:rPr lang="en-US" smtClean="0"/>
              <a:t>27</a:t>
            </a:fld>
            <a:endParaRPr lang="en-US" dirty="0"/>
          </a:p>
        </p:txBody>
      </p:sp>
    </p:spTree>
    <p:extLst>
      <p:ext uri="{BB962C8B-B14F-4D97-AF65-F5344CB8AC3E}">
        <p14:creationId xmlns:p14="http://schemas.microsoft.com/office/powerpoint/2010/main" val="2364072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5CDB8-D9E4-0207-6E37-61D584D89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A3B3-0B02-0CF2-05A9-C005998FB0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BF96D1-EED3-2A37-A12B-E68A668BF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3D5A21-5F79-6DB3-7B72-3D44BCD63506}"/>
              </a:ext>
            </a:extLst>
          </p:cNvPr>
          <p:cNvSpPr>
            <a:spLocks noGrp="1"/>
          </p:cNvSpPr>
          <p:nvPr>
            <p:ph type="sldNum" sz="quarter" idx="5"/>
          </p:nvPr>
        </p:nvSpPr>
        <p:spPr/>
        <p:txBody>
          <a:bodyPr/>
          <a:lstStyle/>
          <a:p>
            <a:fld id="{CA4B45EA-6B24-434C-9559-37E70D2E8B15}" type="slidenum">
              <a:rPr lang="en-US" smtClean="0"/>
              <a:t>28</a:t>
            </a:fld>
            <a:endParaRPr lang="en-US" dirty="0"/>
          </a:p>
        </p:txBody>
      </p:sp>
    </p:spTree>
    <p:extLst>
      <p:ext uri="{BB962C8B-B14F-4D97-AF65-F5344CB8AC3E}">
        <p14:creationId xmlns:p14="http://schemas.microsoft.com/office/powerpoint/2010/main" val="2362758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29</a:t>
            </a:fld>
            <a:endParaRPr lang="en-US" dirty="0"/>
          </a:p>
        </p:txBody>
      </p:sp>
    </p:spTree>
    <p:extLst>
      <p:ext uri="{BB962C8B-B14F-4D97-AF65-F5344CB8AC3E}">
        <p14:creationId xmlns:p14="http://schemas.microsoft.com/office/powerpoint/2010/main" val="123830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954AA59-8BBD-8A47-A50B-89EB55046D83}" type="slidenum">
              <a:rPr lang="en-US" smtClean="0"/>
              <a:t>3</a:t>
            </a:fld>
            <a:endParaRPr lang="en-US" dirty="0"/>
          </a:p>
        </p:txBody>
      </p:sp>
    </p:spTree>
    <p:extLst>
      <p:ext uri="{BB962C8B-B14F-4D97-AF65-F5344CB8AC3E}">
        <p14:creationId xmlns:p14="http://schemas.microsoft.com/office/powerpoint/2010/main" val="2639795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7F55-950A-1124-FE13-5F8E0EA04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4413D-CBF0-3ADD-1B62-1E411AB4AD8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4FA9C8-9CE3-5BC0-CF64-5DBD9211AC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4218D-BA9D-4EDB-9829-025D516564E7}"/>
              </a:ext>
            </a:extLst>
          </p:cNvPr>
          <p:cNvSpPr>
            <a:spLocks noGrp="1"/>
          </p:cNvSpPr>
          <p:nvPr>
            <p:ph type="sldNum" sz="quarter" idx="5"/>
          </p:nvPr>
        </p:nvSpPr>
        <p:spPr/>
        <p:txBody>
          <a:bodyPr/>
          <a:lstStyle/>
          <a:p>
            <a:fld id="{CA4B45EA-6B24-434C-9559-37E70D2E8B15}" type="slidenum">
              <a:rPr lang="en-US" smtClean="0"/>
              <a:t>30</a:t>
            </a:fld>
            <a:endParaRPr lang="en-US" dirty="0"/>
          </a:p>
        </p:txBody>
      </p:sp>
    </p:spTree>
    <p:extLst>
      <p:ext uri="{BB962C8B-B14F-4D97-AF65-F5344CB8AC3E}">
        <p14:creationId xmlns:p14="http://schemas.microsoft.com/office/powerpoint/2010/main" val="236464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31</a:t>
            </a:fld>
            <a:endParaRPr lang="en-US" dirty="0"/>
          </a:p>
        </p:txBody>
      </p:sp>
    </p:spTree>
    <p:extLst>
      <p:ext uri="{BB962C8B-B14F-4D97-AF65-F5344CB8AC3E}">
        <p14:creationId xmlns:p14="http://schemas.microsoft.com/office/powerpoint/2010/main" val="290325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A06-D3A2-D6FE-B68C-E0C9CB1A2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6DE17-F19C-91BB-2275-126B22D4C48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E198A4-168E-36C4-88EE-60E31A4D33BB}"/>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D63FF80-6130-6ED2-F318-6071E4DB4AEB}"/>
              </a:ext>
            </a:extLst>
          </p:cNvPr>
          <p:cNvSpPr>
            <a:spLocks noGrp="1"/>
          </p:cNvSpPr>
          <p:nvPr>
            <p:ph type="sldNum" sz="quarter" idx="5"/>
          </p:nvPr>
        </p:nvSpPr>
        <p:spPr/>
        <p:txBody>
          <a:bodyPr/>
          <a:lstStyle/>
          <a:p>
            <a:fld id="{CA4B45EA-6B24-434C-9559-37E70D2E8B15}" type="slidenum">
              <a:rPr lang="en-US" smtClean="0"/>
              <a:t>32</a:t>
            </a:fld>
            <a:endParaRPr lang="en-US" dirty="0"/>
          </a:p>
        </p:txBody>
      </p:sp>
    </p:spTree>
    <p:extLst>
      <p:ext uri="{BB962C8B-B14F-4D97-AF65-F5344CB8AC3E}">
        <p14:creationId xmlns:p14="http://schemas.microsoft.com/office/powerpoint/2010/main" val="151856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B45EA-6B24-434C-9559-37E70D2E8B15}" type="slidenum">
              <a:rPr lang="en-US" smtClean="0"/>
              <a:t>33</a:t>
            </a:fld>
            <a:endParaRPr lang="en-US" dirty="0"/>
          </a:p>
        </p:txBody>
      </p:sp>
    </p:spTree>
    <p:extLst>
      <p:ext uri="{BB962C8B-B14F-4D97-AF65-F5344CB8AC3E}">
        <p14:creationId xmlns:p14="http://schemas.microsoft.com/office/powerpoint/2010/main" val="258005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726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257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0268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7F44-2FD5-B324-82DA-7B7944D3A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5CD3C-1866-BE27-E2FF-99A9BB2F70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D84B7CA-ACE7-B186-D3F7-99253C6DC01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31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07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E25AE-E01A-B195-9937-4A1DDB4E2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B28EF-6171-F2FD-4534-EFE31CCD65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AD17506-D602-AF10-4C8B-7D870EA2500B}"/>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1DC8E06-86AE-9BED-B7C0-5532797513DF}"/>
              </a:ext>
            </a:extLst>
          </p:cNvPr>
          <p:cNvSpPr>
            <a:spLocks noGrp="1"/>
          </p:cNvSpPr>
          <p:nvPr>
            <p:ph type="sldNum" sz="quarter" idx="5"/>
          </p:nvPr>
        </p:nvSpPr>
        <p:spPr/>
        <p:txBody>
          <a:bodyPr/>
          <a:lstStyle/>
          <a:p>
            <a:fld id="{B954AA59-8BBD-8A47-A50B-89EB55046D83}" type="slidenum">
              <a:rPr lang="en-US" smtClean="0"/>
              <a:t>5</a:t>
            </a:fld>
            <a:endParaRPr lang="en-US" dirty="0"/>
          </a:p>
        </p:txBody>
      </p:sp>
    </p:spTree>
    <p:extLst>
      <p:ext uri="{BB962C8B-B14F-4D97-AF65-F5344CB8AC3E}">
        <p14:creationId xmlns:p14="http://schemas.microsoft.com/office/powerpoint/2010/main" val="278246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024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0184B-D4E8-FE28-8327-1E23BC38D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2B940-CD38-6D59-44D2-1CA43D86BB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592035-DB82-7B78-F954-5743067801D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9F98246-125D-B1F6-47EF-17C0E0687B1F}"/>
              </a:ext>
            </a:extLst>
          </p:cNvPr>
          <p:cNvSpPr>
            <a:spLocks noGrp="1"/>
          </p:cNvSpPr>
          <p:nvPr>
            <p:ph type="sldNum" sz="quarter" idx="5"/>
          </p:nvPr>
        </p:nvSpPr>
        <p:spPr/>
        <p:txBody>
          <a:bodyPr/>
          <a:lstStyle/>
          <a:p>
            <a:fld id="{B954AA59-8BBD-8A47-A50B-89EB55046D83}" type="slidenum">
              <a:rPr lang="en-US" smtClean="0"/>
              <a:t>7</a:t>
            </a:fld>
            <a:endParaRPr lang="en-US" dirty="0"/>
          </a:p>
        </p:txBody>
      </p:sp>
    </p:spTree>
    <p:extLst>
      <p:ext uri="{BB962C8B-B14F-4D97-AF65-F5344CB8AC3E}">
        <p14:creationId xmlns:p14="http://schemas.microsoft.com/office/powerpoint/2010/main" val="414394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1D63-2E70-CE34-EEB2-3B5651E70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E9EDC-4627-0EAF-2AE0-CE6C45D6DEE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6C99D1-C55B-372A-207B-726568F84CF6}"/>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0E38B48-DD13-E608-3F0B-606FC8E53892}"/>
              </a:ext>
            </a:extLst>
          </p:cNvPr>
          <p:cNvSpPr>
            <a:spLocks noGrp="1"/>
          </p:cNvSpPr>
          <p:nvPr>
            <p:ph type="sldNum" sz="quarter" idx="5"/>
          </p:nvPr>
        </p:nvSpPr>
        <p:spPr/>
        <p:txBody>
          <a:bodyPr/>
          <a:lstStyle/>
          <a:p>
            <a:fld id="{B954AA59-8BBD-8A47-A50B-89EB55046D83}" type="slidenum">
              <a:rPr lang="en-US" smtClean="0"/>
              <a:t>8</a:t>
            </a:fld>
            <a:endParaRPr lang="en-US" dirty="0"/>
          </a:p>
        </p:txBody>
      </p:sp>
    </p:spTree>
    <p:extLst>
      <p:ext uri="{BB962C8B-B14F-4D97-AF65-F5344CB8AC3E}">
        <p14:creationId xmlns:p14="http://schemas.microsoft.com/office/powerpoint/2010/main" val="101219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675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0" name="Google Shape;20;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2" name="Picture 1" descr="Logo_GFMER.jpg">
            <a:extLst>
              <a:ext uri="{FF2B5EF4-FFF2-40B4-BE49-F238E27FC236}">
                <a16:creationId xmlns:a16="http://schemas.microsoft.com/office/drawing/2014/main" id="{0639287F-B52B-7E62-252C-5B86629113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752" y="38880"/>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4880-A585-52E2-CD8E-966CAAB40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B6D8C-7070-71FF-82C0-4E79C0AE5D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09744-7AF5-6212-F2DC-C09CEEF40290}"/>
              </a:ext>
            </a:extLst>
          </p:cNvPr>
          <p:cNvSpPr>
            <a:spLocks noGrp="1"/>
          </p:cNvSpPr>
          <p:nvPr>
            <p:ph type="dt" sz="half" idx="10"/>
          </p:nvPr>
        </p:nvSpPr>
        <p:spPr/>
        <p:txBody>
          <a:bodyPr/>
          <a:lstStyle/>
          <a:p>
            <a:fld id="{DE32F2CF-E407-9143-884B-BF81A66781B2}" type="datetimeFigureOut">
              <a:rPr lang="en-US" smtClean="0"/>
              <a:t>9/25/2025</a:t>
            </a:fld>
            <a:endParaRPr lang="en-US" dirty="0"/>
          </a:p>
        </p:txBody>
      </p:sp>
      <p:sp>
        <p:nvSpPr>
          <p:cNvPr id="5" name="Footer Placeholder 4">
            <a:extLst>
              <a:ext uri="{FF2B5EF4-FFF2-40B4-BE49-F238E27FC236}">
                <a16:creationId xmlns:a16="http://schemas.microsoft.com/office/drawing/2014/main" id="{F07B213C-2839-EA18-C512-930AB1E8C1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A075E-8017-327D-2346-D07E843712D0}"/>
              </a:ext>
            </a:extLst>
          </p:cNvPr>
          <p:cNvSpPr>
            <a:spLocks noGrp="1"/>
          </p:cNvSpPr>
          <p:nvPr>
            <p:ph type="sldNum" sz="quarter" idx="12"/>
          </p:nvPr>
        </p:nvSpPr>
        <p:spPr/>
        <p:txBody>
          <a:bodyPr/>
          <a:lstStyle/>
          <a:p>
            <a:fld id="{1DF36A1E-8C0C-D546-8837-60F2434770C9}" type="slidenum">
              <a:rPr lang="en-US" smtClean="0"/>
              <a:t>‹#›</a:t>
            </a:fld>
            <a:endParaRPr lang="en-US" dirty="0"/>
          </a:p>
        </p:txBody>
      </p:sp>
      <p:pic>
        <p:nvPicPr>
          <p:cNvPr id="7" name="Picture 6" descr="Logo_GFMER.jpg">
            <a:extLst>
              <a:ext uri="{FF2B5EF4-FFF2-40B4-BE49-F238E27FC236}">
                <a16:creationId xmlns:a16="http://schemas.microsoft.com/office/drawing/2014/main" id="{90174E45-38C1-9EBC-C9FF-5F6E9A69A2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7439" y="30171"/>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146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 id="214748367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F66677-30E1-BD6C-F956-9E6EBFCF0440}"/>
              </a:ext>
            </a:extLst>
          </p:cNvPr>
          <p:cNvSpPr>
            <a:spLocks noGrp="1"/>
          </p:cNvSpPr>
          <p:nvPr>
            <p:ph type="body" idx="1"/>
          </p:nvPr>
        </p:nvSpPr>
        <p:spPr>
          <a:xfrm>
            <a:off x="713225" y="3951221"/>
            <a:ext cx="7717500" cy="3416400"/>
          </a:xfrm>
        </p:spPr>
        <p:txBody>
          <a:bodyPr/>
          <a:lstStyle/>
          <a:p>
            <a:pPr marL="139700" indent="0" algn="ctr">
              <a:buNone/>
            </a:pPr>
            <a:r>
              <a:rPr lang="en-US" sz="1800" dirty="0">
                <a:latin typeface="+mn-lt"/>
              </a:rPr>
              <a:t>Geneva Medical Foundation for Medical Research and Education</a:t>
            </a:r>
          </a:p>
          <a:p>
            <a:pPr marL="139700" indent="0" algn="ctr">
              <a:buNone/>
            </a:pPr>
            <a:r>
              <a:rPr lang="en-GB" sz="1800" dirty="0">
                <a:latin typeface="+mn-lt"/>
              </a:rPr>
              <a:t>Training course in research methodology, research protocol development and scientific writing 2025</a:t>
            </a:r>
            <a:endParaRPr lang="en-US" sz="1800" dirty="0">
              <a:latin typeface="+mn-lt"/>
            </a:endParaRPr>
          </a:p>
        </p:txBody>
      </p:sp>
      <p:sp>
        <p:nvSpPr>
          <p:cNvPr id="2" name="Title 1">
            <a:extLst>
              <a:ext uri="{FF2B5EF4-FFF2-40B4-BE49-F238E27FC236}">
                <a16:creationId xmlns:a16="http://schemas.microsoft.com/office/drawing/2014/main" id="{C6E4C87D-3023-32AF-9263-F55DD21285C7}"/>
              </a:ext>
            </a:extLst>
          </p:cNvPr>
          <p:cNvSpPr>
            <a:spLocks noGrp="1"/>
          </p:cNvSpPr>
          <p:nvPr>
            <p:ph type="title"/>
          </p:nvPr>
        </p:nvSpPr>
        <p:spPr>
          <a:xfrm>
            <a:off x="713225" y="1222572"/>
            <a:ext cx="7717500" cy="572700"/>
          </a:xfrm>
        </p:spPr>
        <p:txBody>
          <a:bodyPr>
            <a:noAutofit/>
          </a:bodyPr>
          <a:lstStyle/>
          <a:p>
            <a:pPr algn="ctr"/>
            <a:r>
              <a:rPr lang="en-US" sz="3200" dirty="0">
                <a:latin typeface="+mj-lt"/>
              </a:rPr>
              <a:t>Data Analysis in Quantitative Research</a:t>
            </a:r>
          </a:p>
        </p:txBody>
      </p:sp>
      <p:sp>
        <p:nvSpPr>
          <p:cNvPr id="4" name="TextBox 3">
            <a:extLst>
              <a:ext uri="{FF2B5EF4-FFF2-40B4-BE49-F238E27FC236}">
                <a16:creationId xmlns:a16="http://schemas.microsoft.com/office/drawing/2014/main" id="{CC18B4CF-2F0A-D6D3-7920-7C11A8E53BF2}"/>
              </a:ext>
            </a:extLst>
          </p:cNvPr>
          <p:cNvSpPr txBox="1"/>
          <p:nvPr/>
        </p:nvSpPr>
        <p:spPr>
          <a:xfrm>
            <a:off x="1741226" y="2930578"/>
            <a:ext cx="5661498" cy="738664"/>
          </a:xfrm>
          <a:prstGeom prst="rect">
            <a:avLst/>
          </a:prstGeom>
          <a:noFill/>
        </p:spPr>
        <p:txBody>
          <a:bodyPr wrap="square" rtlCol="0">
            <a:spAutoFit/>
          </a:bodyPr>
          <a:lstStyle/>
          <a:p>
            <a:pPr algn="ctr"/>
            <a:r>
              <a:rPr lang="en-US" b="1" i="0" u="none" strike="noStrike" dirty="0">
                <a:solidFill>
                  <a:srgbClr val="000000"/>
                </a:solidFill>
                <a:effectLst/>
                <a:latin typeface="Arial" panose="020B0604020202020204" pitchFamily="34" charset="0"/>
                <a:cs typeface="Arial" panose="020B0604020202020204" pitchFamily="34" charset="0"/>
              </a:rPr>
              <a:t>Julia Duvall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BA, </a:t>
            </a:r>
            <a:r>
              <a:rPr lang="en-US" b="0" i="0" u="none" strike="noStrike" dirty="0">
                <a:solidFill>
                  <a:srgbClr val="000000"/>
                </a:solidFill>
                <a:effectLst/>
                <a:latin typeface="Arial" panose="020B0604020202020204" pitchFamily="34" charset="0"/>
                <a:cs typeface="Arial" panose="020B0604020202020204" pitchFamily="34" charset="0"/>
              </a:rPr>
              <a:t>Bowdoin College</a:t>
            </a:r>
            <a:br>
              <a:rPr lang="en-US" dirty="0">
                <a:latin typeface="Arial" panose="020B0604020202020204" pitchFamily="34" charset="0"/>
                <a:cs typeface="Arial" panose="020B0604020202020204" pitchFamily="34" charset="0"/>
              </a:rPr>
            </a:br>
            <a:r>
              <a:rPr lang="en-US" b="0" i="0" u="none" strike="noStrike" dirty="0">
                <a:solidFill>
                  <a:srgbClr val="000000"/>
                </a:solidFill>
                <a:effectLst/>
                <a:latin typeface="Arial" panose="020B0604020202020204" pitchFamily="34" charset="0"/>
                <a:cs typeface="Arial" panose="020B0604020202020204" pitchFamily="34" charset="0"/>
              </a:rPr>
              <a:t>MPH Candidate, UNC Gillings School of Global Public Health</a:t>
            </a:r>
            <a:endParaRPr lang="en-US" dirty="0">
              <a:latin typeface="Arial" panose="020B0604020202020204" pitchFamily="34" charset="0"/>
              <a:cs typeface="Arial" panose="020B0604020202020204" pitchFamily="34" charset="0"/>
            </a:endParaRPr>
          </a:p>
        </p:txBody>
      </p:sp>
      <p:pic>
        <p:nvPicPr>
          <p:cNvPr id="5" name="Picture 4" descr="Logo_GFMER.jpg">
            <a:extLst>
              <a:ext uri="{FF2B5EF4-FFF2-40B4-BE49-F238E27FC236}">
                <a16:creationId xmlns:a16="http://schemas.microsoft.com/office/drawing/2014/main" id="{A71CD5AD-9EBE-20A5-4CC7-6BCECC5A75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91134"/>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9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AE1438-40A0-762A-AF22-7A685260CFC6}"/>
              </a:ext>
            </a:extLst>
          </p:cNvPr>
          <p:cNvSpPr>
            <a:spLocks noGrp="1"/>
          </p:cNvSpPr>
          <p:nvPr>
            <p:ph type="body" idx="1"/>
          </p:nvPr>
        </p:nvSpPr>
        <p:spPr/>
        <p:txBody>
          <a:bodyPr/>
          <a:lstStyle/>
          <a:p>
            <a:endParaRPr lang="en-GB"/>
          </a:p>
        </p:txBody>
      </p:sp>
      <p:sp>
        <p:nvSpPr>
          <p:cNvPr id="2" name="Title 1">
            <a:extLst>
              <a:ext uri="{FF2B5EF4-FFF2-40B4-BE49-F238E27FC236}">
                <a16:creationId xmlns:a16="http://schemas.microsoft.com/office/drawing/2014/main" id="{365163C5-C3A5-8A2D-5283-490F3BE2E5D0}"/>
              </a:ext>
            </a:extLst>
          </p:cNvPr>
          <p:cNvSpPr>
            <a:spLocks noGrp="1"/>
          </p:cNvSpPr>
          <p:nvPr>
            <p:ph type="title"/>
          </p:nvPr>
        </p:nvSpPr>
        <p:spPr>
          <a:xfrm>
            <a:off x="713225" y="18291"/>
            <a:ext cx="7717500" cy="572700"/>
          </a:xfrm>
        </p:spPr>
        <p:txBody>
          <a:bodyPr/>
          <a:lstStyle/>
          <a:p>
            <a:r>
              <a:rPr lang="en-US" dirty="0">
                <a:latin typeface="Arial" panose="020B0604020202020204" pitchFamily="34" charset="0"/>
                <a:cs typeface="Arial" panose="020B0604020202020204" pitchFamily="34" charset="0"/>
              </a:rPr>
              <a:t>Dispersion</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6072F455-1E2A-B878-48B8-7277963F668E}"/>
                  </a:ext>
                </a:extLst>
              </p:cNvPr>
              <p:cNvGraphicFramePr>
                <a:graphicFrameLocks noGrp="1"/>
              </p:cNvGraphicFramePr>
              <p:nvPr>
                <p:ph idx="4294967295"/>
                <p:extLst>
                  <p:ext uri="{D42A27DB-BD31-4B8C-83A1-F6EECF244321}">
                    <p14:modId xmlns:p14="http://schemas.microsoft.com/office/powerpoint/2010/main" val="2187453140"/>
                  </p:ext>
                </p:extLst>
              </p:nvPr>
            </p:nvGraphicFramePr>
            <p:xfrm>
              <a:off x="0" y="604838"/>
              <a:ext cx="9143999" cy="4538574"/>
            </p:xfrm>
            <a:graphic>
              <a:graphicData uri="http://schemas.openxmlformats.org/drawingml/2006/table">
                <a:tbl>
                  <a:tblPr/>
                  <a:tblGrid>
                    <a:gridCol w="1009815">
                      <a:extLst>
                        <a:ext uri="{9D8B030D-6E8A-4147-A177-3AD203B41FA5}">
                          <a16:colId xmlns:a16="http://schemas.microsoft.com/office/drawing/2014/main" val="1209147392"/>
                        </a:ext>
                      </a:extLst>
                    </a:gridCol>
                    <a:gridCol w="2321781">
                      <a:extLst>
                        <a:ext uri="{9D8B030D-6E8A-4147-A177-3AD203B41FA5}">
                          <a16:colId xmlns:a16="http://schemas.microsoft.com/office/drawing/2014/main" val="3281974425"/>
                        </a:ext>
                      </a:extLst>
                    </a:gridCol>
                    <a:gridCol w="1590260">
                      <a:extLst>
                        <a:ext uri="{9D8B030D-6E8A-4147-A177-3AD203B41FA5}">
                          <a16:colId xmlns:a16="http://schemas.microsoft.com/office/drawing/2014/main" val="4093091222"/>
                        </a:ext>
                      </a:extLst>
                    </a:gridCol>
                    <a:gridCol w="4222143">
                      <a:extLst>
                        <a:ext uri="{9D8B030D-6E8A-4147-A177-3AD203B41FA5}">
                          <a16:colId xmlns:a16="http://schemas.microsoft.com/office/drawing/2014/main" val="2619532457"/>
                        </a:ext>
                      </a:extLst>
                    </a:gridCol>
                  </a:tblGrid>
                  <a:tr h="427529">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Measure​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Definition​</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When to Use​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Example​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1028074">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Range​</a:t>
                          </a:r>
                        </a:p>
                        <a:p>
                          <a:pPr algn="l" fontAlgn="base">
                            <a:lnSpc>
                              <a:spcPct val="100000"/>
                            </a:lnSpc>
                          </a:pPr>
                          <a:endParaRPr lang="en-US" sz="10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Shows the difference between the largest and smallest number in data set​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For a quick glance at variability of dataset​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Heart rate measurements from five participants are 60 bpm, 90bpm, 80bpm, 80bpm, and 110bpm. </a:t>
                          </a:r>
                        </a:p>
                        <a:p>
                          <a:pPr algn="l" fontAlgn="base">
                            <a:lnSpc>
                              <a:spcPct val="100000"/>
                            </a:lnSpc>
                          </a:pPr>
                          <a:endParaRPr lang="en-US" sz="1000" b="0" i="0" dirty="0">
                            <a:solidFill>
                              <a:srgbClr val="000000"/>
                            </a:solidFill>
                            <a:effectLst/>
                            <a:latin typeface="Arial" panose="020B0604020202020204" pitchFamily="34" charset="0"/>
                            <a:cs typeface="Arial" panose="020B0604020202020204" pitchFamily="34" charset="0"/>
                          </a:endParaRP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110 bpm – 60 bpm = 50 bpm</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The range is 50bpm</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346567636"/>
                      </a:ext>
                    </a:extLst>
                  </a:tr>
                  <a:tr h="973662">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Variance ​</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Variance demonstrates how closely the dataset is spread in relation to the mean.​</a:t>
                          </a:r>
                        </a:p>
                        <a:p>
                          <a:pPr algn="l" fontAlgn="base">
                            <a:lnSpc>
                              <a:spcPct val="100000"/>
                            </a:lnSpc>
                          </a:pPr>
                          <a14:m>
                            <m:oMathPara xmlns:m="http://schemas.openxmlformats.org/officeDocument/2006/math">
                              <m:oMathParaPr>
                                <m:jc m:val="centerGroup"/>
                              </m:oMathParaPr>
                              <m:oMath xmlns:m="http://schemas.openxmlformats.org/officeDocument/2006/math">
                                <m:sSup>
                                  <m:sSupPr>
                                    <m:ctrlPr>
                                      <a:rPr lang="en-US" sz="1000" b="0" i="1" smtClean="0">
                                        <a:solidFill>
                                          <a:srgbClr val="000000"/>
                                        </a:solidFill>
                                        <a:effectLst/>
                                        <a:latin typeface="Cambria Math" panose="02040503050406030204" pitchFamily="18" charset="0"/>
                                        <a:cs typeface="Arial" panose="020B0604020202020204" pitchFamily="34" charset="0"/>
                                      </a:rPr>
                                    </m:ctrlPr>
                                  </m:sSupPr>
                                  <m:e>
                                    <m:r>
                                      <a:rPr lang="en-US" sz="1000" b="0" i="1" smtClean="0">
                                        <a:solidFill>
                                          <a:srgbClr val="000000"/>
                                        </a:solidFill>
                                        <a:effectLst/>
                                        <a:latin typeface="Cambria Math" panose="02040503050406030204" pitchFamily="18" charset="0"/>
                                        <a:cs typeface="Arial" panose="020B0604020202020204" pitchFamily="34" charset="0"/>
                                      </a:rPr>
                                      <m:t>𝑠</m:t>
                                    </m:r>
                                  </m:e>
                                  <m:sup>
                                    <m:r>
                                      <a:rPr lang="en-US" sz="1000" b="0" i="1" smtClean="0">
                                        <a:solidFill>
                                          <a:srgbClr val="000000"/>
                                        </a:solidFill>
                                        <a:effectLst/>
                                        <a:latin typeface="Cambria Math" panose="02040503050406030204" pitchFamily="18" charset="0"/>
                                        <a:cs typeface="Arial" panose="020B0604020202020204" pitchFamily="34" charset="0"/>
                                      </a:rPr>
                                      <m:t>2</m:t>
                                    </m:r>
                                  </m:sup>
                                </m:sSup>
                                <m:r>
                                  <a:rPr lang="en-US" sz="1000" b="0" i="1" smtClean="0">
                                    <a:solidFill>
                                      <a:srgbClr val="000000"/>
                                    </a:solidFill>
                                    <a:effectLst/>
                                    <a:latin typeface="Cambria Math" panose="02040503050406030204" pitchFamily="18" charset="0"/>
                                    <a:cs typeface="Arial" panose="020B0604020202020204" pitchFamily="34" charset="0"/>
                                  </a:rPr>
                                  <m:t>=</m:t>
                                </m:r>
                                <m:f>
                                  <m:fPr>
                                    <m:ctrlPr>
                                      <a:rPr lang="en-US" sz="1000" b="0" i="1" smtClean="0">
                                        <a:solidFill>
                                          <a:srgbClr val="000000"/>
                                        </a:solidFill>
                                        <a:effectLst/>
                                        <a:latin typeface="Cambria Math" panose="02040503050406030204" pitchFamily="18" charset="0"/>
                                        <a:cs typeface="Arial" panose="020B0604020202020204" pitchFamily="34" charset="0"/>
                                      </a:rPr>
                                    </m:ctrlPr>
                                  </m:fPr>
                                  <m:num>
                                    <m:r>
                                      <a:rPr lang="en-US" sz="1000" b="0" i="1" smtClean="0">
                                        <a:solidFill>
                                          <a:srgbClr val="000000"/>
                                        </a:solidFill>
                                        <a:effectLst/>
                                        <a:latin typeface="Cambria Math" panose="02040503050406030204" pitchFamily="18" charset="0"/>
                                        <a:cs typeface="Arial" panose="020B0604020202020204" pitchFamily="34" charset="0"/>
                                      </a:rPr>
                                      <m:t>1</m:t>
                                    </m:r>
                                  </m:num>
                                  <m:den>
                                    <m:r>
                                      <a:rPr lang="en-US" sz="1000" b="0" i="1" smtClean="0">
                                        <a:solidFill>
                                          <a:srgbClr val="000000"/>
                                        </a:solidFill>
                                        <a:effectLst/>
                                        <a:latin typeface="Cambria Math" panose="02040503050406030204" pitchFamily="18" charset="0"/>
                                        <a:cs typeface="Arial" panose="020B0604020202020204" pitchFamily="34" charset="0"/>
                                      </a:rPr>
                                      <m:t>𝑛</m:t>
                                    </m:r>
                                    <m:r>
                                      <a:rPr lang="en-US" sz="1000" b="0" i="1" smtClean="0">
                                        <a:solidFill>
                                          <a:srgbClr val="000000"/>
                                        </a:solidFill>
                                        <a:effectLst/>
                                        <a:latin typeface="Cambria Math" panose="02040503050406030204" pitchFamily="18" charset="0"/>
                                        <a:cs typeface="Arial" panose="020B0604020202020204" pitchFamily="34" charset="0"/>
                                      </a:rPr>
                                      <m:t>−1</m:t>
                                    </m:r>
                                  </m:den>
                                </m:f>
                                <m:nary>
                                  <m:naryPr>
                                    <m:chr m:val="∑"/>
                                    <m:ctrlPr>
                                      <a:rPr lang="en-US" sz="1000" b="0" i="1" smtClean="0">
                                        <a:solidFill>
                                          <a:srgbClr val="000000"/>
                                        </a:solidFill>
                                        <a:effectLst/>
                                        <a:latin typeface="Cambria Math" panose="02040503050406030204" pitchFamily="18" charset="0"/>
                                        <a:cs typeface="Arial" panose="020B0604020202020204" pitchFamily="34" charset="0"/>
                                      </a:rPr>
                                    </m:ctrlPr>
                                  </m:naryPr>
                                  <m:sub>
                                    <m:r>
                                      <m:rPr>
                                        <m:brk m:alnAt="23"/>
                                      </m:rPr>
                                      <a:rPr lang="en-US" sz="1000" b="0" i="1" smtClean="0">
                                        <a:solidFill>
                                          <a:srgbClr val="000000"/>
                                        </a:solidFill>
                                        <a:effectLst/>
                                        <a:latin typeface="Cambria Math" panose="02040503050406030204" pitchFamily="18" charset="0"/>
                                        <a:cs typeface="Arial" panose="020B0604020202020204" pitchFamily="34" charset="0"/>
                                      </a:rPr>
                                      <m:t>𝑖</m:t>
                                    </m:r>
                                    <m:r>
                                      <a:rPr lang="en-US" sz="1000" b="0" i="1" smtClean="0">
                                        <a:solidFill>
                                          <a:srgbClr val="000000"/>
                                        </a:solidFill>
                                        <a:effectLst/>
                                        <a:latin typeface="Cambria Math" panose="02040503050406030204" pitchFamily="18" charset="0"/>
                                        <a:cs typeface="Arial" panose="020B0604020202020204" pitchFamily="34" charset="0"/>
                                      </a:rPr>
                                      <m:t>=1</m:t>
                                    </m:r>
                                  </m:sub>
                                  <m:sup>
                                    <m:r>
                                      <a:rPr lang="en-US" sz="1000" b="0" i="1" smtClean="0">
                                        <a:solidFill>
                                          <a:srgbClr val="000000"/>
                                        </a:solidFill>
                                        <a:effectLst/>
                                        <a:latin typeface="Cambria Math" panose="02040503050406030204" pitchFamily="18" charset="0"/>
                                        <a:cs typeface="Arial" panose="020B0604020202020204" pitchFamily="34" charset="0"/>
                                      </a:rPr>
                                      <m:t>𝑛</m:t>
                                    </m:r>
                                  </m:sup>
                                  <m:e>
                                    <m:d>
                                      <m:dPr>
                                        <m:ctrlPr>
                                          <a:rPr lang="en-US" sz="1000" b="0" i="1" smtClean="0">
                                            <a:solidFill>
                                              <a:srgbClr val="000000"/>
                                            </a:solidFill>
                                            <a:effectLst/>
                                            <a:latin typeface="Cambria Math" panose="02040503050406030204" pitchFamily="18" charset="0"/>
                                            <a:cs typeface="Arial" panose="020B0604020202020204" pitchFamily="34" charset="0"/>
                                          </a:rPr>
                                        </m:ctrlPr>
                                      </m:dPr>
                                      <m:e>
                                        <m:sSub>
                                          <m:sSubPr>
                                            <m:ctrlPr>
                                              <a:rPr lang="en-US" sz="1000" b="0" i="1" smtClean="0">
                                                <a:solidFill>
                                                  <a:srgbClr val="000000"/>
                                                </a:solidFill>
                                                <a:effectLst/>
                                                <a:latin typeface="Cambria Math" panose="02040503050406030204" pitchFamily="18" charset="0"/>
                                                <a:cs typeface="Arial" panose="020B0604020202020204" pitchFamily="34" charset="0"/>
                                              </a:rPr>
                                            </m:ctrlPr>
                                          </m:sSubPr>
                                          <m:e>
                                            <m:r>
                                              <a:rPr lang="en-US" sz="1000" b="0" i="1" smtClean="0">
                                                <a:solidFill>
                                                  <a:srgbClr val="000000"/>
                                                </a:solidFill>
                                                <a:effectLst/>
                                                <a:latin typeface="Cambria Math" panose="02040503050406030204" pitchFamily="18" charset="0"/>
                                                <a:cs typeface="Arial" panose="020B0604020202020204" pitchFamily="34" charset="0"/>
                                              </a:rPr>
                                              <m:t>𝑥</m:t>
                                            </m:r>
                                          </m:e>
                                          <m:sub>
                                            <m:r>
                                              <a:rPr lang="en-US" sz="1000" b="0" i="1" smtClean="0">
                                                <a:solidFill>
                                                  <a:srgbClr val="000000"/>
                                                </a:solidFill>
                                                <a:effectLst/>
                                                <a:latin typeface="Cambria Math" panose="02040503050406030204" pitchFamily="18" charset="0"/>
                                                <a:cs typeface="Arial" panose="020B0604020202020204" pitchFamily="34" charset="0"/>
                                              </a:rPr>
                                              <m:t>𝑖</m:t>
                                            </m:r>
                                          </m:sub>
                                        </m:sSub>
                                        <m:r>
                                          <a:rPr lang="en-US" sz="1000" b="0" i="1" smtClean="0">
                                            <a:solidFill>
                                              <a:srgbClr val="000000"/>
                                            </a:solidFill>
                                            <a:effectLst/>
                                            <a:latin typeface="Cambria Math" panose="02040503050406030204" pitchFamily="18" charset="0"/>
                                            <a:cs typeface="Arial" panose="020B0604020202020204" pitchFamily="34" charset="0"/>
                                          </a:rPr>
                                          <m:t>−</m:t>
                                        </m:r>
                                        <m:acc>
                                          <m:accPr>
                                            <m:chr m:val="̅"/>
                                            <m:ctrlPr>
                                              <a:rPr lang="en-US" sz="1000" b="0" i="1" smtClean="0">
                                                <a:solidFill>
                                                  <a:srgbClr val="000000"/>
                                                </a:solidFill>
                                                <a:effectLst/>
                                                <a:latin typeface="Cambria Math" panose="02040503050406030204" pitchFamily="18" charset="0"/>
                                                <a:cs typeface="Arial" panose="020B0604020202020204" pitchFamily="34" charset="0"/>
                                              </a:rPr>
                                            </m:ctrlPr>
                                          </m:accPr>
                                          <m:e>
                                            <m:r>
                                              <a:rPr lang="en-US" sz="1000" b="0" i="1" smtClean="0">
                                                <a:solidFill>
                                                  <a:srgbClr val="000000"/>
                                                </a:solidFill>
                                                <a:effectLst/>
                                                <a:latin typeface="Cambria Math" panose="02040503050406030204" pitchFamily="18" charset="0"/>
                                                <a:cs typeface="Arial" panose="020B0604020202020204" pitchFamily="34" charset="0"/>
                                              </a:rPr>
                                              <m:t>𝑥</m:t>
                                            </m:r>
                                          </m:e>
                                        </m:acc>
                                      </m:e>
                                    </m:d>
                                    <m:r>
                                      <a:rPr lang="en-US" sz="1000" b="0" i="1" baseline="30000" smtClean="0">
                                        <a:solidFill>
                                          <a:srgbClr val="000000"/>
                                        </a:solidFill>
                                        <a:effectLst/>
                                        <a:latin typeface="Cambria Math" panose="02040503050406030204" pitchFamily="18" charset="0"/>
                                        <a:cs typeface="Arial" panose="020B0604020202020204" pitchFamily="34" charset="0"/>
                                      </a:rPr>
                                      <m:t>2</m:t>
                                    </m:r>
                                    <m:r>
                                      <a:rPr lang="en-US" sz="1000" b="0" i="1" smtClean="0">
                                        <a:solidFill>
                                          <a:srgbClr val="000000"/>
                                        </a:solidFill>
                                        <a:effectLst/>
                                        <a:latin typeface="Cambria Math" panose="02040503050406030204" pitchFamily="18" charset="0"/>
                                        <a:cs typeface="Arial" panose="020B0604020202020204" pitchFamily="34" charset="0"/>
                                      </a:rPr>
                                      <m:t> </m:t>
                                    </m:r>
                                  </m:e>
                                </m:nary>
                              </m:oMath>
                            </m:oMathPara>
                          </a14:m>
                          <a:endParaRPr lang="en-US" sz="1000" b="0" i="0" dirty="0">
                            <a:solidFill>
                              <a:srgbClr val="000000"/>
                            </a:solidFill>
                            <a:effectLst/>
                            <a:latin typeface="Arial" panose="020B0604020202020204" pitchFamily="34" charset="0"/>
                            <a:cs typeface="Arial" panose="020B0604020202020204" pitchFamily="34" charset="0"/>
                          </a:endParaRP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Where:</a:t>
                          </a:r>
                        </a:p>
                        <a:p>
                          <a:pPr algn="l" fontAlgn="base">
                            <a:lnSpc>
                              <a:spcPct val="100000"/>
                            </a:lnSpc>
                          </a:pPr>
                          <a14:m>
                            <m:oMath xmlns:m="http://schemas.openxmlformats.org/officeDocument/2006/math">
                              <m:sSup>
                                <m:sSupPr>
                                  <m:ctrlPr>
                                    <a:rPr lang="en-US" sz="1000" b="0" i="1" smtClean="0">
                                      <a:solidFill>
                                        <a:srgbClr val="000000"/>
                                      </a:solidFill>
                                      <a:effectLst/>
                                      <a:latin typeface="Cambria Math" panose="02040503050406030204" pitchFamily="18" charset="0"/>
                                      <a:cs typeface="Arial" panose="020B0604020202020204" pitchFamily="34" charset="0"/>
                                    </a:rPr>
                                  </m:ctrlPr>
                                </m:sSupPr>
                                <m:e>
                                  <m:r>
                                    <a:rPr lang="en-US" sz="1000" b="0" i="1" smtClean="0">
                                      <a:solidFill>
                                        <a:srgbClr val="000000"/>
                                      </a:solidFill>
                                      <a:effectLst/>
                                      <a:latin typeface="Cambria Math" panose="02040503050406030204" pitchFamily="18" charset="0"/>
                                      <a:cs typeface="Arial" panose="020B0604020202020204" pitchFamily="34" charset="0"/>
                                    </a:rPr>
                                    <m:t>𝑠</m:t>
                                  </m:r>
                                </m:e>
                                <m:sup>
                                  <m:r>
                                    <a:rPr lang="en-US" sz="1000" b="0" i="1" smtClean="0">
                                      <a:solidFill>
                                        <a:srgbClr val="000000"/>
                                      </a:solidFill>
                                      <a:effectLst/>
                                      <a:latin typeface="Cambria Math" panose="02040503050406030204" pitchFamily="18" charset="0"/>
                                      <a:cs typeface="Arial" panose="020B0604020202020204" pitchFamily="34" charset="0"/>
                                    </a:rPr>
                                    <m:t>2</m:t>
                                  </m:r>
                                </m:sup>
                              </m:sSup>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sample variance</a:t>
                          </a:r>
                        </a:p>
                        <a:p>
                          <a:pPr algn="l" fontAlgn="base">
                            <a:lnSpc>
                              <a:spcPct val="100000"/>
                            </a:lnSpc>
                          </a:pPr>
                          <a14:m>
                            <m:oMath xmlns:m="http://schemas.openxmlformats.org/officeDocument/2006/math">
                              <m:r>
                                <a:rPr lang="en-US" sz="1000" b="0" i="1" smtClean="0">
                                  <a:solidFill>
                                    <a:srgbClr val="000000"/>
                                  </a:solidFill>
                                  <a:effectLst/>
                                  <a:latin typeface="Cambria Math" panose="02040503050406030204" pitchFamily="18" charset="0"/>
                                  <a:cs typeface="Arial" panose="020B0604020202020204" pitchFamily="34" charset="0"/>
                                </a:rPr>
                                <m:t>𝑛</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number of data points</a:t>
                          </a:r>
                        </a:p>
                        <a:p>
                          <a:pPr algn="l" fontAlgn="base">
                            <a:lnSpc>
                              <a:spcPct val="100000"/>
                            </a:lnSpc>
                          </a:pPr>
                          <a14:m>
                            <m:oMath xmlns:m="http://schemas.openxmlformats.org/officeDocument/2006/math">
                              <m:sSub>
                                <m:sSubPr>
                                  <m:ctrlPr>
                                    <a:rPr lang="en-US" sz="1000" b="0" i="1" smtClean="0">
                                      <a:solidFill>
                                        <a:srgbClr val="000000"/>
                                      </a:solidFill>
                                      <a:effectLst/>
                                      <a:latin typeface="Cambria Math" panose="02040503050406030204" pitchFamily="18" charset="0"/>
                                      <a:cs typeface="Arial" panose="020B0604020202020204" pitchFamily="34" charset="0"/>
                                    </a:rPr>
                                  </m:ctrlPr>
                                </m:sSubPr>
                                <m:e>
                                  <m:r>
                                    <a:rPr lang="en-US" sz="1000" b="0" i="1" smtClean="0">
                                      <a:solidFill>
                                        <a:srgbClr val="000000"/>
                                      </a:solidFill>
                                      <a:effectLst/>
                                      <a:latin typeface="Cambria Math" panose="02040503050406030204" pitchFamily="18" charset="0"/>
                                      <a:cs typeface="Arial" panose="020B0604020202020204" pitchFamily="34" charset="0"/>
                                    </a:rPr>
                                    <m:t>𝑥</m:t>
                                  </m:r>
                                </m:e>
                                <m:sub>
                                  <m:r>
                                    <a:rPr lang="en-US" sz="1000" b="0" i="1" smtClean="0">
                                      <a:solidFill>
                                        <a:srgbClr val="000000"/>
                                      </a:solidFill>
                                      <a:effectLst/>
                                      <a:latin typeface="Cambria Math" panose="02040503050406030204" pitchFamily="18" charset="0"/>
                                      <a:cs typeface="Arial" panose="020B0604020202020204" pitchFamily="34" charset="0"/>
                                    </a:rPr>
                                    <m:t>𝑖</m:t>
                                  </m:r>
                                </m:sub>
                              </m:sSub>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each data point</a:t>
                          </a:r>
                        </a:p>
                        <a:p>
                          <a:pPr algn="l" fontAlgn="base">
                            <a:lnSpc>
                              <a:spcPct val="100000"/>
                            </a:lnSpc>
                          </a:pPr>
                          <a14:m>
                            <m:oMath xmlns:m="http://schemas.openxmlformats.org/officeDocument/2006/math">
                              <m:acc>
                                <m:accPr>
                                  <m:chr m:val="̅"/>
                                  <m:ctrlPr>
                                    <a:rPr lang="en-US" sz="1000" b="0" i="1" smtClean="0">
                                      <a:solidFill>
                                        <a:srgbClr val="000000"/>
                                      </a:solidFill>
                                      <a:effectLst/>
                                      <a:latin typeface="Cambria Math" panose="02040503050406030204" pitchFamily="18" charset="0"/>
                                      <a:cs typeface="Arial" panose="020B0604020202020204" pitchFamily="34" charset="0"/>
                                    </a:rPr>
                                  </m:ctrlPr>
                                </m:accPr>
                                <m:e>
                                  <m:r>
                                    <a:rPr lang="en-US" sz="1000" b="0" i="1" smtClean="0">
                                      <a:solidFill>
                                        <a:srgbClr val="000000"/>
                                      </a:solidFill>
                                      <a:effectLst/>
                                      <a:latin typeface="Cambria Math" panose="02040503050406030204" pitchFamily="18" charset="0"/>
                                      <a:cs typeface="Arial" panose="020B0604020202020204" pitchFamily="34" charset="0"/>
                                    </a:rPr>
                                    <m:t>𝑥</m:t>
                                  </m:r>
                                </m:e>
                              </m:acc>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sample mean </a:t>
                          </a:r>
                          <a:endParaRPr lang="en-US" sz="10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Statistical modeling or comparing variability​</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Heart rate measurements from five participants are 60 bpm, 90bpm, 80bpm, 80bpm, and 110bpm.</a:t>
                          </a:r>
                        </a:p>
                        <a:p>
                          <a:pPr algn="l" fontAlgn="base">
                            <a:lnSpc>
                              <a:spcPct val="100000"/>
                            </a:lnSpc>
                          </a:pPr>
                          <a:endParaRPr lang="en-US" sz="1000" b="0"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algn="l" fontAlgn="base">
                            <a:lnSpc>
                              <a:spcPct val="100000"/>
                            </a:lnSpc>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1) Calculate the mean (</a:t>
                          </a:r>
                          <a14:m>
                            <m:oMath xmlns:m="http://schemas.openxmlformats.org/officeDocument/2006/math">
                              <m:acc>
                                <m:accPr>
                                  <m:chr m:val="̅"/>
                                  <m:ctrlPr>
                                    <a:rPr lang="en-US" sz="1000" b="0" i="1" smtClean="0">
                                      <a:solidFill>
                                        <a:srgbClr val="000000"/>
                                      </a:solidFill>
                                      <a:effectLst/>
                                      <a:latin typeface="Cambria Math" panose="02040503050406030204" pitchFamily="18" charset="0"/>
                                      <a:cs typeface="Arial" panose="020B0604020202020204" pitchFamily="34" charset="0"/>
                                    </a:rPr>
                                  </m:ctrlPr>
                                </m:accPr>
                                <m:e>
                                  <m:r>
                                    <a:rPr lang="en-US" sz="1000" b="0" i="1" smtClean="0">
                                      <a:solidFill>
                                        <a:srgbClr val="000000"/>
                                      </a:solidFill>
                                      <a:effectLst/>
                                      <a:latin typeface="Cambria Math" panose="02040503050406030204" pitchFamily="18" charset="0"/>
                                      <a:cs typeface="Arial" panose="020B0604020202020204" pitchFamily="34" charset="0"/>
                                    </a:rPr>
                                    <m:t>𝑥</m:t>
                                  </m:r>
                                </m:e>
                              </m:acc>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a:t>
                          </a:r>
                        </a:p>
                        <a:p>
                          <a14:m>
                            <m:oMath xmlns:m="http://schemas.openxmlformats.org/officeDocument/2006/math">
                              <m:acc>
                                <m:accPr>
                                  <m:chr m:val="̅"/>
                                  <m:ctrlPr>
                                    <a:rPr lang="en-US" sz="1000" b="0" i="1" smtClean="0">
                                      <a:solidFill>
                                        <a:srgbClr val="000000"/>
                                      </a:solidFill>
                                      <a:effectLst/>
                                      <a:latin typeface="Cambria Math" panose="02040503050406030204" pitchFamily="18" charset="0"/>
                                      <a:cs typeface="Arial" panose="020B0604020202020204" pitchFamily="34" charset="0"/>
                                    </a:rPr>
                                  </m:ctrlPr>
                                </m:accPr>
                                <m:e>
                                  <m:r>
                                    <a:rPr lang="en-US" sz="1000" b="0" i="1" smtClean="0">
                                      <a:solidFill>
                                        <a:srgbClr val="000000"/>
                                      </a:solidFill>
                                      <a:effectLst/>
                                      <a:latin typeface="Cambria Math" panose="02040503050406030204" pitchFamily="18" charset="0"/>
                                      <a:cs typeface="Arial" panose="020B0604020202020204" pitchFamily="34" charset="0"/>
                                    </a:rPr>
                                    <m:t>𝑥</m:t>
                                  </m:r>
                                  <m:r>
                                    <a:rPr lang="en-US" sz="1000" b="0" i="1" smtClean="0">
                                      <a:solidFill>
                                        <a:srgbClr val="000000"/>
                                      </a:solidFill>
                                      <a:effectLst/>
                                      <a:latin typeface="Cambria Math" panose="02040503050406030204" pitchFamily="18" charset="0"/>
                                      <a:cs typeface="Arial" panose="020B0604020202020204" pitchFamily="34" charset="0"/>
                                    </a:rPr>
                                    <m:t> </m:t>
                                  </m:r>
                                </m:e>
                              </m:acc>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14:m>
                            <m:oMath xmlns:m="http://schemas.openxmlformats.org/officeDocument/2006/math">
                              <m:f>
                                <m:fPr>
                                  <m:ctrlPr>
                                    <a:rPr lang="en-US" sz="1000" b="0" i="1" smtClean="0">
                                      <a:solidFill>
                                        <a:srgbClr val="000000"/>
                                      </a:solidFill>
                                      <a:effectLst/>
                                      <a:latin typeface="Cambria Math" panose="02040503050406030204" pitchFamily="18" charset="0"/>
                                      <a:cs typeface="Arial" panose="020B0604020202020204" pitchFamily="34" charset="0"/>
                                    </a:rPr>
                                  </m:ctrlPr>
                                </m:fPr>
                                <m:num>
                                  <m:r>
                                    <a:rPr lang="en-US" sz="1000" b="0" i="1" smtClean="0">
                                      <a:solidFill>
                                        <a:srgbClr val="000000"/>
                                      </a:solidFill>
                                      <a:effectLst/>
                                      <a:latin typeface="Cambria Math" panose="02040503050406030204" pitchFamily="18" charset="0"/>
                                      <a:cs typeface="Arial" panose="020B0604020202020204" pitchFamily="34" charset="0"/>
                                    </a:rPr>
                                    <m:t>60+90+80+80+110</m:t>
                                  </m:r>
                                </m:num>
                                <m:den>
                                  <m:r>
                                    <a:rPr lang="en-US" sz="1000" b="0" i="1" smtClean="0">
                                      <a:solidFill>
                                        <a:srgbClr val="000000"/>
                                      </a:solidFill>
                                      <a:effectLst/>
                                      <a:latin typeface="Cambria Math" panose="02040503050406030204" pitchFamily="18" charset="0"/>
                                      <a:cs typeface="Arial" panose="020B0604020202020204" pitchFamily="34" charset="0"/>
                                    </a:rPr>
                                    <m:t>5</m:t>
                                  </m:r>
                                </m:den>
                              </m:f>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84</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2) Find squared differences from the mean:</a:t>
                          </a:r>
                        </a:p>
                        <a:p>
                          <a14:m>
                            <m:oMath xmlns:m="http://schemas.openxmlformats.org/officeDocument/2006/math">
                              <m:d>
                                <m:dPr>
                                  <m:ctrlPr>
                                    <a:rPr lang="en-US" sz="1000" b="0" i="1" smtClean="0">
                                      <a:solidFill>
                                        <a:srgbClr val="000000"/>
                                      </a:solidFill>
                                      <a:effectLst/>
                                      <a:latin typeface="Cambria Math" panose="02040503050406030204" pitchFamily="18" charset="0"/>
                                      <a:cs typeface="Arial" panose="020B0604020202020204" pitchFamily="34" charset="0"/>
                                    </a:rPr>
                                  </m:ctrlPr>
                                </m:dPr>
                                <m:e>
                                  <m:r>
                                    <a:rPr lang="en-US" sz="1000" b="0" i="1" smtClean="0">
                                      <a:solidFill>
                                        <a:srgbClr val="000000"/>
                                      </a:solidFill>
                                      <a:effectLst/>
                                      <a:latin typeface="Cambria Math" panose="02040503050406030204" pitchFamily="18" charset="0"/>
                                      <a:cs typeface="Arial" panose="020B0604020202020204" pitchFamily="34" charset="0"/>
                                    </a:rPr>
                                    <m:t>60−84</m:t>
                                  </m:r>
                                </m:e>
                              </m:d>
                              <m:r>
                                <a:rPr lang="en-US" sz="1000" b="0" i="1" baseline="30000" smtClean="0">
                                  <a:solidFill>
                                    <a:srgbClr val="000000"/>
                                  </a:solidFill>
                                  <a:effectLst/>
                                  <a:latin typeface="Cambria Math" panose="02040503050406030204" pitchFamily="18" charset="0"/>
                                  <a:cs typeface="Arial" panose="020B0604020202020204" pitchFamily="34" charset="0"/>
                                </a:rPr>
                                <m:t>2</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576</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lang="en-US" sz="1000" b="0" i="1" smtClean="0">
                                      <a:solidFill>
                                        <a:srgbClr val="000000"/>
                                      </a:solidFill>
                                      <a:effectLst/>
                                      <a:latin typeface="Cambria Math" panose="02040503050406030204" pitchFamily="18" charset="0"/>
                                      <a:cs typeface="Arial" panose="020B0604020202020204" pitchFamily="34" charset="0"/>
                                    </a:rPr>
                                  </m:ctrlPr>
                                </m:dPr>
                                <m:e>
                                  <m:r>
                                    <a:rPr lang="en-US" sz="1000" b="0" i="1" smtClean="0">
                                      <a:solidFill>
                                        <a:srgbClr val="000000"/>
                                      </a:solidFill>
                                      <a:effectLst/>
                                      <a:latin typeface="Cambria Math" panose="02040503050406030204" pitchFamily="18" charset="0"/>
                                      <a:cs typeface="Arial" panose="020B0604020202020204" pitchFamily="34" charset="0"/>
                                    </a:rPr>
                                    <m:t>90−84</m:t>
                                  </m:r>
                                </m:e>
                              </m:d>
                              <m:r>
                                <a:rPr lang="en-US" sz="1000" b="0" i="1" baseline="30000" smtClean="0">
                                  <a:solidFill>
                                    <a:srgbClr val="000000"/>
                                  </a:solidFill>
                                  <a:effectLst/>
                                  <a:latin typeface="Cambria Math" panose="02040503050406030204" pitchFamily="18" charset="0"/>
                                  <a:cs typeface="Arial" panose="020B0604020202020204" pitchFamily="34" charset="0"/>
                                </a:rPr>
                                <m:t>2</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36</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lang="en-US" sz="1000" b="0" i="1" smtClean="0">
                                      <a:solidFill>
                                        <a:srgbClr val="000000"/>
                                      </a:solidFill>
                                      <a:effectLst/>
                                      <a:latin typeface="Cambria Math" panose="02040503050406030204" pitchFamily="18" charset="0"/>
                                      <a:cs typeface="Arial" panose="020B0604020202020204" pitchFamily="34" charset="0"/>
                                    </a:rPr>
                                  </m:ctrlPr>
                                </m:dPr>
                                <m:e>
                                  <m:r>
                                    <a:rPr lang="en-US" sz="1000" b="0" i="1" smtClean="0">
                                      <a:solidFill>
                                        <a:srgbClr val="000000"/>
                                      </a:solidFill>
                                      <a:effectLst/>
                                      <a:latin typeface="Cambria Math" panose="02040503050406030204" pitchFamily="18" charset="0"/>
                                      <a:cs typeface="Arial" panose="020B0604020202020204" pitchFamily="34" charset="0"/>
                                    </a:rPr>
                                    <m:t>80−84</m:t>
                                  </m:r>
                                </m:e>
                              </m:d>
                              <m:r>
                                <a:rPr lang="en-US" sz="1000" b="0" i="1" baseline="30000" smtClean="0">
                                  <a:solidFill>
                                    <a:srgbClr val="000000"/>
                                  </a:solidFill>
                                  <a:effectLst/>
                                  <a:latin typeface="Cambria Math" panose="02040503050406030204" pitchFamily="18" charset="0"/>
                                  <a:cs typeface="Arial" panose="020B0604020202020204" pitchFamily="34" charset="0"/>
                                </a:rPr>
                                <m:t>2</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16</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lang="en-US" sz="1000" b="0" i="1" smtClean="0">
                                      <a:solidFill>
                                        <a:srgbClr val="000000"/>
                                      </a:solidFill>
                                      <a:effectLst/>
                                      <a:latin typeface="Cambria Math" panose="02040503050406030204" pitchFamily="18" charset="0"/>
                                      <a:cs typeface="Arial" panose="020B0604020202020204" pitchFamily="34" charset="0"/>
                                    </a:rPr>
                                  </m:ctrlPr>
                                </m:dPr>
                                <m:e>
                                  <m:r>
                                    <a:rPr lang="en-US" sz="1000" b="0" i="1" smtClean="0">
                                      <a:solidFill>
                                        <a:srgbClr val="000000"/>
                                      </a:solidFill>
                                      <a:effectLst/>
                                      <a:latin typeface="Cambria Math" panose="02040503050406030204" pitchFamily="18" charset="0"/>
                                      <a:cs typeface="Arial" panose="020B0604020202020204" pitchFamily="34" charset="0"/>
                                    </a:rPr>
                                    <m:t>80−84</m:t>
                                  </m:r>
                                </m:e>
                              </m:d>
                              <m:r>
                                <a:rPr lang="en-US" sz="1000" b="0" i="1" baseline="30000" smtClean="0">
                                  <a:solidFill>
                                    <a:srgbClr val="000000"/>
                                  </a:solidFill>
                                  <a:effectLst/>
                                  <a:latin typeface="Cambria Math" panose="02040503050406030204" pitchFamily="18" charset="0"/>
                                  <a:cs typeface="Arial" panose="020B0604020202020204" pitchFamily="34" charset="0"/>
                                </a:rPr>
                                <m:t>2</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16</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d>
                                <m:dPr>
                                  <m:ctrlPr>
                                    <a:rPr lang="en-US" sz="1000" b="0" i="1" smtClean="0">
                                      <a:solidFill>
                                        <a:srgbClr val="000000"/>
                                      </a:solidFill>
                                      <a:effectLst/>
                                      <a:latin typeface="Cambria Math" panose="02040503050406030204" pitchFamily="18" charset="0"/>
                                      <a:cs typeface="Arial" panose="020B0604020202020204" pitchFamily="34" charset="0"/>
                                    </a:rPr>
                                  </m:ctrlPr>
                                </m:dPr>
                                <m:e>
                                  <m:r>
                                    <a:rPr lang="en-US" sz="1000" b="0" i="1" smtClean="0">
                                      <a:solidFill>
                                        <a:srgbClr val="000000"/>
                                      </a:solidFill>
                                      <a:effectLst/>
                                      <a:latin typeface="Cambria Math" panose="02040503050406030204" pitchFamily="18" charset="0"/>
                                      <a:cs typeface="Arial" panose="020B0604020202020204" pitchFamily="34" charset="0"/>
                                    </a:rPr>
                                    <m:t>110−84</m:t>
                                  </m:r>
                                </m:e>
                              </m:d>
                              <m:r>
                                <a:rPr lang="en-US" sz="1000" b="0" i="1" baseline="30000" smtClean="0">
                                  <a:solidFill>
                                    <a:srgbClr val="000000"/>
                                  </a:solidFill>
                                  <a:effectLst/>
                                  <a:latin typeface="Cambria Math" panose="02040503050406030204" pitchFamily="18" charset="0"/>
                                  <a:cs typeface="Arial" panose="020B0604020202020204" pitchFamily="34" charset="0"/>
                                </a:rPr>
                                <m:t>2</m:t>
                              </m:r>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676</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3) Sum of squared differences:</a:t>
                          </a:r>
                        </a:p>
                        <a:p>
                          <a:pPr/>
                          <a14:m>
                            <m:oMathPara xmlns:m="http://schemas.openxmlformats.org/officeDocument/2006/math">
                              <m:oMathParaPr>
                                <m:jc m:val="centerGroup"/>
                              </m:oMathParaPr>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576+36+16+16+676=1320</m:t>
                                </m:r>
                              </m:oMath>
                            </m:oMathPara>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4) Divide by </a:t>
                          </a:r>
                          <a14:m>
                            <m:oMath xmlns:m="http://schemas.openxmlformats.org/officeDocument/2006/math">
                              <m:r>
                                <a:rPr lang="en-US" sz="1000" b="0" i="1" smtClean="0">
                                  <a:solidFill>
                                    <a:srgbClr val="000000"/>
                                  </a:solidFill>
                                  <a:effectLst/>
                                  <a:latin typeface="Cambria Math" panose="02040503050406030204" pitchFamily="18" charset="0"/>
                                  <a:cs typeface="Arial" panose="020B0604020202020204" pitchFamily="34" charset="0"/>
                                </a:rPr>
                                <m:t>𝑛</m:t>
                              </m:r>
                              <m:r>
                                <a:rPr lang="en-US" sz="1000" b="0" i="1" smtClean="0">
                                  <a:solidFill>
                                    <a:srgbClr val="000000"/>
                                  </a:solidFill>
                                  <a:effectLst/>
                                  <a:latin typeface="Cambria Math" panose="02040503050406030204" pitchFamily="18" charset="0"/>
                                  <a:cs typeface="Arial" panose="020B0604020202020204" pitchFamily="34" charset="0"/>
                                </a:rPr>
                                <m:t>−1= 4 </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14:m>
                            <m:oMath xmlns:m="http://schemas.openxmlformats.org/officeDocument/2006/math">
                              <m:sSup>
                                <m:sSupPr>
                                  <m:ctrlPr>
                                    <a:rPr lang="en-US" sz="1000" b="0" i="1" smtClean="0">
                                      <a:solidFill>
                                        <a:srgbClr val="000000"/>
                                      </a:solidFill>
                                      <a:effectLst/>
                                      <a:latin typeface="Cambria Math" panose="02040503050406030204" pitchFamily="18" charset="0"/>
                                      <a:cs typeface="Arial" panose="020B0604020202020204" pitchFamily="34" charset="0"/>
                                    </a:rPr>
                                  </m:ctrlPr>
                                </m:sSupPr>
                                <m:e>
                                  <m:r>
                                    <a:rPr lang="en-US" sz="1000" b="0" i="1" smtClean="0">
                                      <a:solidFill>
                                        <a:srgbClr val="000000"/>
                                      </a:solidFill>
                                      <a:effectLst/>
                                      <a:latin typeface="Cambria Math" panose="02040503050406030204" pitchFamily="18" charset="0"/>
                                      <a:cs typeface="Arial" panose="020B0604020202020204" pitchFamily="34" charset="0"/>
                                    </a:rPr>
                                    <m:t>𝑠</m:t>
                                  </m:r>
                                </m:e>
                                <m:sup>
                                  <m:r>
                                    <a:rPr lang="en-US" sz="1000" b="0" i="1" smtClean="0">
                                      <a:solidFill>
                                        <a:srgbClr val="000000"/>
                                      </a:solidFill>
                                      <a:effectLst/>
                                      <a:latin typeface="Cambria Math" panose="02040503050406030204" pitchFamily="18" charset="0"/>
                                      <a:cs typeface="Arial" panose="020B0604020202020204" pitchFamily="34" charset="0"/>
                                    </a:rPr>
                                    <m:t>2</m:t>
                                  </m:r>
                                </m:sup>
                              </m:sSup>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f>
                                <m:fPr>
                                  <m:ctrlPr>
                                    <a:rPr lang="en-US" sz="1000" b="0" i="1" smtClean="0">
                                      <a:solidFill>
                                        <a:srgbClr val="000000"/>
                                      </a:solidFill>
                                      <a:effectLst/>
                                      <a:latin typeface="Cambria Math" panose="02040503050406030204" pitchFamily="18" charset="0"/>
                                      <a:cs typeface="Arial" panose="020B0604020202020204" pitchFamily="34" charset="0"/>
                                    </a:rPr>
                                  </m:ctrlPr>
                                </m:fPr>
                                <m:num>
                                  <m:r>
                                    <a:rPr lang="en-US" sz="1000" b="0" i="1" smtClean="0">
                                      <a:solidFill>
                                        <a:srgbClr val="000000"/>
                                      </a:solidFill>
                                      <a:effectLst/>
                                      <a:latin typeface="Cambria Math" panose="02040503050406030204" pitchFamily="18" charset="0"/>
                                      <a:cs typeface="Arial" panose="020B0604020202020204" pitchFamily="34" charset="0"/>
                                    </a:rPr>
                                    <m:t>1320</m:t>
                                  </m:r>
                                </m:num>
                                <m:den>
                                  <m:r>
                                    <a:rPr lang="en-US" sz="1000" b="0" i="1" smtClean="0">
                                      <a:solidFill>
                                        <a:srgbClr val="000000"/>
                                      </a:solidFill>
                                      <a:effectLst/>
                                      <a:latin typeface="Cambria Math" panose="02040503050406030204" pitchFamily="18" charset="0"/>
                                      <a:cs typeface="Arial" panose="020B0604020202020204" pitchFamily="34" charset="0"/>
                                    </a:rPr>
                                    <m:t>4</m:t>
                                  </m:r>
                                </m:den>
                              </m:f>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14:m>
                            <m:oMath xmlns:m="http://schemas.openxmlformats.org/officeDocument/2006/math">
                              <m:sSup>
                                <m:sSupPr>
                                  <m:ctrlPr>
                                    <a:rPr lang="en-US" sz="1000" b="0" i="1" smtClean="0">
                                      <a:solidFill>
                                        <a:srgbClr val="000000"/>
                                      </a:solidFill>
                                      <a:effectLst/>
                                      <a:latin typeface="Cambria Math" panose="02040503050406030204" pitchFamily="18" charset="0"/>
                                      <a:cs typeface="Arial" panose="020B0604020202020204" pitchFamily="34" charset="0"/>
                                    </a:rPr>
                                  </m:ctrlPr>
                                </m:sSupPr>
                                <m:e>
                                  <m:r>
                                    <a:rPr lang="en-US" sz="1000" b="0" i="1" smtClean="0">
                                      <a:solidFill>
                                        <a:srgbClr val="000000"/>
                                      </a:solidFill>
                                      <a:effectLst/>
                                      <a:latin typeface="Cambria Math" panose="02040503050406030204" pitchFamily="18" charset="0"/>
                                      <a:cs typeface="Arial" panose="020B0604020202020204" pitchFamily="34" charset="0"/>
                                    </a:rPr>
                                    <m:t>𝑠</m:t>
                                  </m:r>
                                </m:e>
                                <m:sup>
                                  <m:r>
                                    <a:rPr lang="en-US" sz="1000" b="0" i="1" smtClean="0">
                                      <a:solidFill>
                                        <a:srgbClr val="000000"/>
                                      </a:solidFill>
                                      <a:effectLst/>
                                      <a:latin typeface="Cambria Math" panose="02040503050406030204" pitchFamily="18" charset="0"/>
                                      <a:cs typeface="Arial" panose="020B0604020202020204" pitchFamily="34" charset="0"/>
                                    </a:rPr>
                                    <m:t>2</m:t>
                                  </m:r>
                                </m:sup>
                              </m:sSup>
                            </m:oMath>
                          </a14:m>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000" b="0" i="1" smtClean="0">
                                  <a:solidFill>
                                    <a:srgbClr val="000000"/>
                                  </a:solidFill>
                                  <a:effectLst/>
                                  <a:latin typeface="Cambria Math" panose="02040503050406030204" pitchFamily="18" charset="0"/>
                                  <a:cs typeface="Arial" panose="020B0604020202020204" pitchFamily="34" charset="0"/>
                                </a:rPr>
                                <m:t>330</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dirty="0">
                              <a:solidFill>
                                <a:srgbClr val="000000"/>
                              </a:solidFill>
                              <a:effectLst/>
                              <a:latin typeface="Arial" panose="020B0604020202020204" pitchFamily="34" charset="0"/>
                              <a:cs typeface="Arial" panose="020B0604020202020204" pitchFamily="34" charset="0"/>
                            </a:rPr>
                            <a:t>The variance is 330 bpm​</a:t>
                          </a:r>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665731080"/>
                      </a:ext>
                    </a:extLst>
                  </a:tr>
                </a:tbl>
              </a:graphicData>
            </a:graphic>
          </p:graphicFrame>
        </mc:Choice>
        <mc:Fallback xmlns="">
          <p:graphicFrame>
            <p:nvGraphicFramePr>
              <p:cNvPr id="4" name="Content Placeholder 3">
                <a:extLst>
                  <a:ext uri="{FF2B5EF4-FFF2-40B4-BE49-F238E27FC236}">
                    <a16:creationId xmlns:a16="http://schemas.microsoft.com/office/drawing/2014/main" id="{6072F455-1E2A-B878-48B8-7277963F668E}"/>
                  </a:ext>
                </a:extLst>
              </p:cNvPr>
              <p:cNvGraphicFramePr>
                <a:graphicFrameLocks noGrp="1"/>
              </p:cNvGraphicFramePr>
              <p:nvPr>
                <p:ph idx="4294967295"/>
                <p:extLst>
                  <p:ext uri="{D42A27DB-BD31-4B8C-83A1-F6EECF244321}">
                    <p14:modId xmlns:p14="http://schemas.microsoft.com/office/powerpoint/2010/main" val="2187453140"/>
                  </p:ext>
                </p:extLst>
              </p:nvPr>
            </p:nvGraphicFramePr>
            <p:xfrm>
              <a:off x="0" y="604838"/>
              <a:ext cx="9143999" cy="4538574"/>
            </p:xfrm>
            <a:graphic>
              <a:graphicData uri="http://schemas.openxmlformats.org/drawingml/2006/table">
                <a:tbl>
                  <a:tblPr/>
                  <a:tblGrid>
                    <a:gridCol w="1009815">
                      <a:extLst>
                        <a:ext uri="{9D8B030D-6E8A-4147-A177-3AD203B41FA5}">
                          <a16:colId xmlns:a16="http://schemas.microsoft.com/office/drawing/2014/main" val="1209147392"/>
                        </a:ext>
                      </a:extLst>
                    </a:gridCol>
                    <a:gridCol w="2321781">
                      <a:extLst>
                        <a:ext uri="{9D8B030D-6E8A-4147-A177-3AD203B41FA5}">
                          <a16:colId xmlns:a16="http://schemas.microsoft.com/office/drawing/2014/main" val="3281974425"/>
                        </a:ext>
                      </a:extLst>
                    </a:gridCol>
                    <a:gridCol w="1590260">
                      <a:extLst>
                        <a:ext uri="{9D8B030D-6E8A-4147-A177-3AD203B41FA5}">
                          <a16:colId xmlns:a16="http://schemas.microsoft.com/office/drawing/2014/main" val="4093091222"/>
                        </a:ext>
                      </a:extLst>
                    </a:gridCol>
                    <a:gridCol w="4222143">
                      <a:extLst>
                        <a:ext uri="{9D8B030D-6E8A-4147-A177-3AD203B41FA5}">
                          <a16:colId xmlns:a16="http://schemas.microsoft.com/office/drawing/2014/main" val="2619532457"/>
                        </a:ext>
                      </a:extLst>
                    </a:gridCol>
                  </a:tblGrid>
                  <a:tr h="427529">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Measure​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Definition​</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When to Use​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Example​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1028074">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Range​</a:t>
                          </a:r>
                        </a:p>
                        <a:p>
                          <a:pPr algn="l" fontAlgn="base">
                            <a:lnSpc>
                              <a:spcPct val="100000"/>
                            </a:lnSpc>
                          </a:pPr>
                          <a:endParaRPr lang="en-US" sz="10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Shows the difference between the largest and smallest number in data set​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For a quick glance at variability of dataset​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Heart rate measurements from five participants are 60 bpm, 90bpm, 80bpm, 80bpm, and 110bpm. </a:t>
                          </a:r>
                        </a:p>
                        <a:p>
                          <a:pPr algn="l" fontAlgn="base">
                            <a:lnSpc>
                              <a:spcPct val="100000"/>
                            </a:lnSpc>
                          </a:pPr>
                          <a:endParaRPr lang="en-US" sz="1000" b="0" i="0" dirty="0">
                            <a:solidFill>
                              <a:srgbClr val="000000"/>
                            </a:solidFill>
                            <a:effectLst/>
                            <a:latin typeface="Arial" panose="020B0604020202020204" pitchFamily="34" charset="0"/>
                            <a:cs typeface="Arial" panose="020B0604020202020204" pitchFamily="34" charset="0"/>
                          </a:endParaRP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110 bpm – 60 bpm = 50 bpm</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The range is 50bpm</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346567636"/>
                      </a:ext>
                    </a:extLst>
                  </a:tr>
                  <a:tr h="3082971">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Variance ​</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blipFill>
                          <a:blip r:embed="rId3"/>
                          <a:stretch>
                            <a:fillRect l="-43832" t="-47431" r="-250656" b="-1383"/>
                          </a:stretch>
                        </a:blip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Statistical modeling or comparing variability​</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blipFill>
                          <a:blip r:embed="rId3"/>
                          <a:stretch>
                            <a:fillRect l="-116595" t="-47431" r="-289" b="-1383"/>
                          </a:stretch>
                        </a:blipFill>
                      </a:tcPr>
                    </a:tc>
                    <a:extLst>
                      <a:ext uri="{0D108BD9-81ED-4DB2-BD59-A6C34878D82A}">
                        <a16:rowId xmlns:a16="http://schemas.microsoft.com/office/drawing/2014/main" val="665731080"/>
                      </a:ext>
                    </a:extLst>
                  </a:tr>
                </a:tbl>
              </a:graphicData>
            </a:graphic>
          </p:graphicFrame>
        </mc:Fallback>
      </mc:AlternateContent>
    </p:spTree>
    <p:extLst>
      <p:ext uri="{BB962C8B-B14F-4D97-AF65-F5344CB8AC3E}">
        <p14:creationId xmlns:p14="http://schemas.microsoft.com/office/powerpoint/2010/main" val="345830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60539-4501-BE49-41A8-16C8E0934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5B677-A27B-4BC5-36AA-B3D9CBA25581}"/>
              </a:ext>
            </a:extLst>
          </p:cNvPr>
          <p:cNvSpPr>
            <a:spLocks noGrp="1"/>
          </p:cNvSpPr>
          <p:nvPr>
            <p:ph type="title"/>
          </p:nvPr>
        </p:nvSpPr>
        <p:spPr>
          <a:xfrm>
            <a:off x="311699" y="535599"/>
            <a:ext cx="8520600" cy="572700"/>
          </a:xfrm>
        </p:spPr>
        <p:txBody>
          <a:bodyPr/>
          <a:lstStyle/>
          <a:p>
            <a:r>
              <a:rPr lang="en-US" dirty="0">
                <a:solidFill>
                  <a:schemeClr val="accent1"/>
                </a:solidFill>
                <a:latin typeface="Arial" panose="020B0604020202020204" pitchFamily="34" charset="0"/>
                <a:cs typeface="Arial" panose="020B0604020202020204" pitchFamily="34" charset="0"/>
              </a:rPr>
              <a:t>Dispersion Continued</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A7EA90B6-A8D9-C6EB-B01C-50C2E7C330AD}"/>
                  </a:ext>
                </a:extLst>
              </p:cNvPr>
              <p:cNvGraphicFramePr>
                <a:graphicFrameLocks noGrp="1"/>
              </p:cNvGraphicFramePr>
              <p:nvPr>
                <p:ph idx="1"/>
                <p:extLst>
                  <p:ext uri="{D42A27DB-BD31-4B8C-83A1-F6EECF244321}">
                    <p14:modId xmlns:p14="http://schemas.microsoft.com/office/powerpoint/2010/main" val="1328143762"/>
                  </p:ext>
                </p:extLst>
              </p:nvPr>
            </p:nvGraphicFramePr>
            <p:xfrm>
              <a:off x="186855" y="1579874"/>
              <a:ext cx="8770288" cy="3028027"/>
            </p:xfrm>
            <a:graphic>
              <a:graphicData uri="http://schemas.openxmlformats.org/drawingml/2006/table">
                <a:tbl>
                  <a:tblPr/>
                  <a:tblGrid>
                    <a:gridCol w="968544">
                      <a:extLst>
                        <a:ext uri="{9D8B030D-6E8A-4147-A177-3AD203B41FA5}">
                          <a16:colId xmlns:a16="http://schemas.microsoft.com/office/drawing/2014/main" val="1209147392"/>
                        </a:ext>
                      </a:extLst>
                    </a:gridCol>
                    <a:gridCol w="2844624">
                      <a:extLst>
                        <a:ext uri="{9D8B030D-6E8A-4147-A177-3AD203B41FA5}">
                          <a16:colId xmlns:a16="http://schemas.microsoft.com/office/drawing/2014/main" val="3281974425"/>
                        </a:ext>
                      </a:extLst>
                    </a:gridCol>
                    <a:gridCol w="1151577">
                      <a:extLst>
                        <a:ext uri="{9D8B030D-6E8A-4147-A177-3AD203B41FA5}">
                          <a16:colId xmlns:a16="http://schemas.microsoft.com/office/drawing/2014/main" val="4093091222"/>
                        </a:ext>
                      </a:extLst>
                    </a:gridCol>
                    <a:gridCol w="3805543">
                      <a:extLst>
                        <a:ext uri="{9D8B030D-6E8A-4147-A177-3AD203B41FA5}">
                          <a16:colId xmlns:a16="http://schemas.microsoft.com/office/drawing/2014/main" val="2619532457"/>
                        </a:ext>
                      </a:extLst>
                    </a:gridCol>
                  </a:tblGrid>
                  <a:tr h="427529">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Measure​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Definition​</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When to Use​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Example​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1157545">
                    <a:tc>
                      <a:txBody>
                        <a:bodyPr/>
                        <a:lstStyle/>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Standard Deviation (SD)​</a:t>
                          </a:r>
                        </a:p>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Square root of variance; a value close to zero represents that the data points are close to the mean ​</a:t>
                          </a:r>
                        </a:p>
                        <a:p>
                          <a:pPr algn="l" fontAlgn="base">
                            <a:lnSpc>
                              <a:spcPct val="100000"/>
                            </a:lnSpc>
                          </a:pPr>
                          <a:endParaRPr lang="en-US" sz="1200" b="0" i="0" dirty="0">
                            <a:solidFill>
                              <a:srgbClr val="000000"/>
                            </a:solidFill>
                            <a:effectLst/>
                            <a:latin typeface="Arial" panose="020B0604020202020204" pitchFamily="34" charset="0"/>
                            <a:cs typeface="Arial" panose="020B0604020202020204" pitchFamily="34" charset="0"/>
                          </a:endParaRPr>
                        </a:p>
                        <a:p>
                          <a:pPr algn="l" fontAlgn="base">
                            <a:lnSpc>
                              <a:spcPct val="100000"/>
                            </a:lnSpc>
                          </a:pPr>
                          <a14:m>
                            <m:oMathPara xmlns:m="http://schemas.openxmlformats.org/officeDocument/2006/math">
                              <m:oMathParaPr>
                                <m:jc m:val="centerGroup"/>
                              </m:oMathParaPr>
                              <m:oMath xmlns:m="http://schemas.openxmlformats.org/officeDocument/2006/math">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𝑠</m:t>
                                </m:r>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ctrlPr>
                                  </m:radPr>
                                  <m:deg/>
                                  <m:e>
                                    <m:f>
                                      <m:fPr>
                                        <m:ctrlP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ctrlPr>
                                      </m:fPr>
                                      <m:num>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1</m:t>
                                        </m:r>
                                      </m:num>
                                      <m:den>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𝑛</m:t>
                                        </m:r>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−1</m:t>
                                        </m:r>
                                      </m:den>
                                    </m:f>
                                    <m:nary>
                                      <m:naryPr>
                                        <m:chr m:val="∑"/>
                                        <m:ctrlP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ctrlPr>
                                      </m:naryPr>
                                      <m:sub>
                                        <m:r>
                                          <m:rPr>
                                            <m:brk m:alnAt="23"/>
                                          </m:rP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𝑖</m:t>
                                        </m:r>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=1</m:t>
                                        </m:r>
                                      </m:sub>
                                      <m:sup>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𝑛</m:t>
                                        </m:r>
                                      </m:sup>
                                      <m:e>
                                        <m:d>
                                          <m:dPr>
                                            <m:ctrlPr>
                                              <a:rPr lang="en-US" sz="1200" b="0" i="1" smtClean="0">
                                                <a:solidFill>
                                                  <a:srgbClr val="000000"/>
                                                </a:solidFill>
                                                <a:effectLst/>
                                                <a:latin typeface="Cambria Math" panose="02040503050406030204" pitchFamily="18" charset="0"/>
                                                <a:cs typeface="Arial" panose="020B0604020202020204" pitchFamily="34" charset="0"/>
                                              </a:rPr>
                                            </m:ctrlPr>
                                          </m:dPr>
                                          <m:e>
                                            <m:sSub>
                                              <m:sSubPr>
                                                <m:ctrlPr>
                                                  <a:rPr lang="en-US" sz="1200" b="0" i="1" smtClean="0">
                                                    <a:solidFill>
                                                      <a:srgbClr val="000000"/>
                                                    </a:solidFill>
                                                    <a:effectLst/>
                                                    <a:latin typeface="Cambria Math" panose="02040503050406030204" pitchFamily="18" charset="0"/>
                                                    <a:cs typeface="Arial" panose="020B0604020202020204" pitchFamily="34" charset="0"/>
                                                  </a:rPr>
                                                </m:ctrlPr>
                                              </m:sSubPr>
                                              <m:e>
                                                <m:r>
                                                  <a:rPr lang="en-US" sz="1200" b="0" i="1" smtClean="0">
                                                    <a:solidFill>
                                                      <a:srgbClr val="000000"/>
                                                    </a:solidFill>
                                                    <a:effectLst/>
                                                    <a:latin typeface="Cambria Math" panose="02040503050406030204" pitchFamily="18" charset="0"/>
                                                    <a:cs typeface="Arial" panose="020B0604020202020204" pitchFamily="34" charset="0"/>
                                                  </a:rPr>
                                                  <m:t>𝑥</m:t>
                                                </m:r>
                                              </m:e>
                                              <m:sub>
                                                <m:r>
                                                  <a:rPr lang="en-US" sz="1200" b="0" i="1" smtClean="0">
                                                    <a:solidFill>
                                                      <a:srgbClr val="000000"/>
                                                    </a:solidFill>
                                                    <a:effectLst/>
                                                    <a:latin typeface="Cambria Math" panose="02040503050406030204" pitchFamily="18" charset="0"/>
                                                    <a:cs typeface="Arial" panose="020B0604020202020204" pitchFamily="34" charset="0"/>
                                                  </a:rPr>
                                                  <m:t>𝑖</m:t>
                                                </m:r>
                                              </m:sub>
                                            </m:sSub>
                                            <m:r>
                                              <a:rPr lang="en-US" sz="1200" b="0" i="1" smtClean="0">
                                                <a:solidFill>
                                                  <a:srgbClr val="000000"/>
                                                </a:solidFill>
                                                <a:effectLst/>
                                                <a:latin typeface="Cambria Math" panose="02040503050406030204" pitchFamily="18" charset="0"/>
                                                <a:cs typeface="Arial" panose="020B0604020202020204" pitchFamily="34" charset="0"/>
                                              </a:rPr>
                                              <m:t>−</m:t>
                                            </m:r>
                                            <m:acc>
                                              <m:accPr>
                                                <m:chr m:val="̅"/>
                                                <m:ctrlPr>
                                                  <a:rPr lang="en-US" sz="1200" b="0" i="1" smtClean="0">
                                                    <a:solidFill>
                                                      <a:srgbClr val="000000"/>
                                                    </a:solidFill>
                                                    <a:effectLst/>
                                                    <a:latin typeface="Cambria Math" panose="02040503050406030204" pitchFamily="18" charset="0"/>
                                                    <a:cs typeface="Arial" panose="020B0604020202020204" pitchFamily="34" charset="0"/>
                                                  </a:rPr>
                                                </m:ctrlPr>
                                              </m:accPr>
                                              <m:e>
                                                <m:r>
                                                  <a:rPr lang="en-US" sz="1200" b="0" i="1" smtClean="0">
                                                    <a:solidFill>
                                                      <a:srgbClr val="000000"/>
                                                    </a:solidFill>
                                                    <a:effectLst/>
                                                    <a:latin typeface="Cambria Math" panose="02040503050406030204" pitchFamily="18" charset="0"/>
                                                    <a:cs typeface="Arial" panose="020B0604020202020204" pitchFamily="34" charset="0"/>
                                                  </a:rPr>
                                                  <m:t>𝑥</m:t>
                                                </m:r>
                                              </m:e>
                                            </m:acc>
                                          </m:e>
                                        </m:d>
                                        <m:r>
                                          <a:rPr lang="en-US" sz="1200" b="0" i="1" baseline="30000" smtClean="0">
                                            <a:solidFill>
                                              <a:srgbClr val="000000"/>
                                            </a:solidFill>
                                            <a:effectLst/>
                                            <a:latin typeface="Cambria Math" panose="02040503050406030204" pitchFamily="18" charset="0"/>
                                            <a:cs typeface="Arial" panose="020B0604020202020204" pitchFamily="34" charset="0"/>
                                          </a:rPr>
                                          <m:t>2</m:t>
                                        </m:r>
                                      </m:e>
                                    </m:nary>
                                  </m:e>
                                </m:rad>
                              </m:oMath>
                            </m:oMathPara>
                          </a14:m>
                          <a:endParaRPr lang="en-US" sz="1200" b="0" i="0" dirty="0">
                            <a:solidFill>
                              <a:srgbClr val="000000"/>
                            </a:solidFill>
                            <a:effectLst/>
                            <a:latin typeface="Arial" panose="020B0604020202020204" pitchFamily="34" charset="0"/>
                            <a:cs typeface="Arial" panose="020B0604020202020204" pitchFamily="34" charset="0"/>
                          </a:endParaRPr>
                        </a:p>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Where:</a:t>
                          </a:r>
                        </a:p>
                        <a:p>
                          <a:pPr algn="l" fontAlgn="base">
                            <a:lnSpc>
                              <a:spcPct val="100000"/>
                            </a:lnSpc>
                          </a:pPr>
                          <a14:m>
                            <m:oMath xmlns:m="http://schemas.openxmlformats.org/officeDocument/2006/math">
                              <m:r>
                                <a:rPr lang="en-US" sz="1200" b="0" i="1" smtClean="0">
                                  <a:solidFill>
                                    <a:srgbClr val="000000"/>
                                  </a:solidFill>
                                  <a:effectLst/>
                                  <a:latin typeface="Cambria Math" panose="02040503050406030204" pitchFamily="18" charset="0"/>
                                  <a:cs typeface="Arial" panose="020B0604020202020204" pitchFamily="34" charset="0"/>
                                </a:rPr>
                                <m:t>𝑠</m:t>
                              </m:r>
                            </m:oMath>
                          </a14:m>
                          <a:r>
                            <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r>
                            <a:rPr lang="en-US" sz="1200" b="0" i="0" u="none" strike="noStrike" cap="none" baseline="0" dirty="0">
                              <a:solidFill>
                                <a:schemeClr val="tx1"/>
                              </a:solidFill>
                              <a:effectLst/>
                              <a:latin typeface="Arial" panose="020B0604020202020204" pitchFamily="34" charset="0"/>
                              <a:ea typeface="+mn-ea"/>
                              <a:cs typeface="Arial" panose="020B0604020202020204" pitchFamily="34" charset="0"/>
                              <a:sym typeface="Arial"/>
                            </a:rPr>
                            <a:t> standard deviation</a:t>
                          </a:r>
                          <a:endPar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algn="l" fontAlgn="base">
                            <a:lnSpc>
                              <a:spcPct val="100000"/>
                            </a:lnSpc>
                          </a:pPr>
                          <a14:m>
                            <m:oMath xmlns:m="http://schemas.openxmlformats.org/officeDocument/2006/math">
                              <m:r>
                                <a:rPr lang="en-US" sz="1200" b="0" i="1" smtClean="0">
                                  <a:solidFill>
                                    <a:srgbClr val="000000"/>
                                  </a:solidFill>
                                  <a:effectLst/>
                                  <a:latin typeface="Cambria Math" panose="02040503050406030204" pitchFamily="18" charset="0"/>
                                  <a:cs typeface="Arial" panose="020B0604020202020204" pitchFamily="34" charset="0"/>
                                </a:rPr>
                                <m:t>𝑛</m:t>
                              </m:r>
                            </m:oMath>
                          </a14:m>
                          <a:r>
                            <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number of data points</a:t>
                          </a:r>
                        </a:p>
                        <a:p>
                          <a:pPr algn="l" fontAlgn="base">
                            <a:lnSpc>
                              <a:spcPct val="100000"/>
                            </a:lnSpc>
                          </a:pPr>
                          <a14:m>
                            <m:oMath xmlns:m="http://schemas.openxmlformats.org/officeDocument/2006/math">
                              <m:sSub>
                                <m:sSubPr>
                                  <m:ctrlPr>
                                    <a:rPr lang="en-US" sz="1200" b="0" i="1" smtClean="0">
                                      <a:solidFill>
                                        <a:srgbClr val="000000"/>
                                      </a:solidFill>
                                      <a:effectLst/>
                                      <a:latin typeface="Cambria Math" panose="02040503050406030204" pitchFamily="18" charset="0"/>
                                      <a:cs typeface="Arial" panose="020B0604020202020204" pitchFamily="34" charset="0"/>
                                    </a:rPr>
                                  </m:ctrlPr>
                                </m:sSubPr>
                                <m:e>
                                  <m:r>
                                    <a:rPr lang="en-US" sz="1200" b="0" i="1" smtClean="0">
                                      <a:solidFill>
                                        <a:srgbClr val="000000"/>
                                      </a:solidFill>
                                      <a:effectLst/>
                                      <a:latin typeface="Cambria Math" panose="02040503050406030204" pitchFamily="18" charset="0"/>
                                      <a:cs typeface="Arial" panose="020B0604020202020204" pitchFamily="34" charset="0"/>
                                    </a:rPr>
                                    <m:t>𝑥</m:t>
                                  </m:r>
                                </m:e>
                                <m:sub>
                                  <m:r>
                                    <a:rPr lang="en-US" sz="1200" b="0" i="1" smtClean="0">
                                      <a:solidFill>
                                        <a:srgbClr val="000000"/>
                                      </a:solidFill>
                                      <a:effectLst/>
                                      <a:latin typeface="Cambria Math" panose="02040503050406030204" pitchFamily="18" charset="0"/>
                                      <a:cs typeface="Arial" panose="020B0604020202020204" pitchFamily="34" charset="0"/>
                                    </a:rPr>
                                    <m:t>𝑖</m:t>
                                  </m:r>
                                </m:sub>
                              </m:sSub>
                            </m:oMath>
                          </a14:m>
                          <a:r>
                            <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each data point</a:t>
                          </a:r>
                        </a:p>
                        <a:p>
                          <a:pPr algn="l" fontAlgn="base">
                            <a:lnSpc>
                              <a:spcPct val="100000"/>
                            </a:lnSpc>
                          </a:pPr>
                          <a14:m>
                            <m:oMath xmlns:m="http://schemas.openxmlformats.org/officeDocument/2006/math">
                              <m:acc>
                                <m:accPr>
                                  <m:chr m:val="̅"/>
                                  <m:ctrlPr>
                                    <a:rPr lang="en-US" sz="1200" b="0" i="1" smtClean="0">
                                      <a:solidFill>
                                        <a:srgbClr val="000000"/>
                                      </a:solidFill>
                                      <a:effectLst/>
                                      <a:latin typeface="Cambria Math" panose="02040503050406030204" pitchFamily="18" charset="0"/>
                                      <a:cs typeface="Arial" panose="020B0604020202020204" pitchFamily="34" charset="0"/>
                                    </a:rPr>
                                  </m:ctrlPr>
                                </m:accPr>
                                <m:e>
                                  <m:r>
                                    <a:rPr lang="en-US" sz="1200" b="0" i="1" smtClean="0">
                                      <a:solidFill>
                                        <a:srgbClr val="000000"/>
                                      </a:solidFill>
                                      <a:effectLst/>
                                      <a:latin typeface="Cambria Math" panose="02040503050406030204" pitchFamily="18" charset="0"/>
                                      <a:cs typeface="Arial" panose="020B0604020202020204" pitchFamily="34" charset="0"/>
                                    </a:rPr>
                                    <m:t>𝑥</m:t>
                                  </m:r>
                                </m:e>
                              </m:acc>
                            </m:oMath>
                          </a14:m>
                          <a:r>
                            <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sample mean </a:t>
                          </a:r>
                          <a:endParaRPr lang="en-US" sz="1200" b="0" i="0" dirty="0">
                            <a:solidFill>
                              <a:srgbClr val="000000"/>
                            </a:solidFill>
                            <a:effectLst/>
                            <a:latin typeface="Arial" panose="020B0604020202020204" pitchFamily="34" charset="0"/>
                            <a:cs typeface="Arial" panose="020B0604020202020204" pitchFamily="34" charset="0"/>
                          </a:endParaRPr>
                        </a:p>
                        <a:p>
                          <a:pPr algn="l" fontAlgn="base">
                            <a:lnSpc>
                              <a:spcPct val="100000"/>
                            </a:lnSpc>
                          </a:pPr>
                          <a:endParaRPr lang="en-US" sz="12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For evaluating data spread around the mean ​</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Heart rate measurements from five participants are 60 bpm, 90bpm, 80bpm, 80 bpm, and 110bpm. </a:t>
                          </a:r>
                        </a:p>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Take the square root</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p>
                                <m:sSupPr>
                                  <m:ctrlPr>
                                    <a:rPr lang="en-US" sz="1200" b="0" i="1" smtClean="0">
                                      <a:solidFill>
                                        <a:srgbClr val="000000"/>
                                      </a:solidFill>
                                      <a:effectLst/>
                                      <a:latin typeface="Cambria Math" panose="02040503050406030204" pitchFamily="18" charset="0"/>
                                      <a:cs typeface="Arial" panose="020B0604020202020204" pitchFamily="34" charset="0"/>
                                    </a:rPr>
                                  </m:ctrlPr>
                                </m:sSupPr>
                                <m:e>
                                  <m:r>
                                    <a:rPr lang="en-US" sz="1200" b="0" i="1" smtClean="0">
                                      <a:solidFill>
                                        <a:srgbClr val="000000"/>
                                      </a:solidFill>
                                      <a:effectLst/>
                                      <a:latin typeface="Cambria Math" panose="02040503050406030204" pitchFamily="18" charset="0"/>
                                      <a:cs typeface="Arial" panose="020B0604020202020204" pitchFamily="34" charset="0"/>
                                    </a:rPr>
                                    <m:t>𝑠</m:t>
                                  </m:r>
                                </m:e>
                                <m:sup>
                                  <m:r>
                                    <a:rPr lang="en-US" sz="1200" b="0" i="1" smtClean="0">
                                      <a:solidFill>
                                        <a:srgbClr val="000000"/>
                                      </a:solidFill>
                                      <a:effectLst/>
                                      <a:latin typeface="Cambria Math" panose="02040503050406030204" pitchFamily="18" charset="0"/>
                                      <a:cs typeface="Arial" panose="020B0604020202020204" pitchFamily="34" charset="0"/>
                                    </a:rPr>
                                    <m:t>2</m:t>
                                  </m:r>
                                </m:sup>
                              </m:sSup>
                            </m:oMath>
                          </a14:m>
                          <a:r>
                            <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
                                <a:rPr lang="en-US" sz="1200" b="0" i="1" smtClean="0">
                                  <a:solidFill>
                                    <a:srgbClr val="000000"/>
                                  </a:solidFill>
                                  <a:effectLst/>
                                  <a:latin typeface="Cambria Math" panose="02040503050406030204" pitchFamily="18" charset="0"/>
                                  <a:cs typeface="Arial" panose="020B0604020202020204" pitchFamily="34" charset="0"/>
                                </a:rPr>
                                <m:t>330</m:t>
                              </m:r>
                            </m:oMath>
                          </a14:m>
                          <a:endParaRPr lang="en-US" sz="1200" b="0" i="1"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n-US" sz="1200" b="0" i="1" smtClean="0">
                                  <a:solidFill>
                                    <a:srgbClr val="000000"/>
                                  </a:solidFill>
                                  <a:effectLst/>
                                  <a:latin typeface="Cambria Math" panose="02040503050406030204" pitchFamily="18" charset="0"/>
                                  <a:cs typeface="Arial" panose="020B0604020202020204" pitchFamily="34" charset="0"/>
                                </a:rPr>
                                <m:t>𝑠</m:t>
                              </m:r>
                            </m:oMath>
                          </a14:m>
                          <a:r>
                            <a:rPr lang="en-US" sz="12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rad>
                                <m:radPr>
                                  <m:degHide m:val="on"/>
                                  <m:ctrlPr>
                                    <a:rPr lang="en-US" sz="1200" b="0" i="1" u="none" strike="noStrike" cap="none" smtClean="0">
                                      <a:solidFill>
                                        <a:schemeClr val="tx1"/>
                                      </a:solidFill>
                                      <a:effectLst/>
                                      <a:latin typeface="Cambria Math" panose="02040503050406030204" pitchFamily="18" charset="0"/>
                                      <a:ea typeface="+mn-ea"/>
                                      <a:cs typeface="+mn-cs"/>
                                      <a:sym typeface="Arial"/>
                                    </a:rPr>
                                  </m:ctrlPr>
                                </m:radPr>
                                <m:deg/>
                                <m:e>
                                  <m:r>
                                    <a:rPr lang="en-US" sz="1200" b="0" i="1" u="none" strike="noStrike" cap="none" smtClean="0">
                                      <a:solidFill>
                                        <a:schemeClr val="tx1"/>
                                      </a:solidFill>
                                      <a:effectLst/>
                                      <a:latin typeface="Cambria Math" panose="02040503050406030204" pitchFamily="18" charset="0"/>
                                      <a:ea typeface="+mn-ea"/>
                                      <a:cs typeface="+mn-cs"/>
                                      <a:sym typeface="Arial"/>
                                    </a:rPr>
                                    <m:t>330</m:t>
                                  </m:r>
                                </m:e>
                              </m:rad>
                              <m:r>
                                <a:rPr lang="en-US" sz="1200" b="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≈18.17</m:t>
                              </m:r>
                            </m:oMath>
                          </a14:m>
                          <a:endParaRPr lang="en-US" sz="1200"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200" b="0" i="0" dirty="0">
                              <a:solidFill>
                                <a:srgbClr val="000000"/>
                              </a:solidFill>
                              <a:effectLst/>
                              <a:latin typeface="Arial" panose="020B0604020202020204" pitchFamily="34" charset="0"/>
                              <a:cs typeface="Arial" panose="020B0604020202020204" pitchFamily="34" charset="0"/>
                            </a:rPr>
                            <a:t>The standard deviation is 18.17 bpm​</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797400344"/>
                      </a:ext>
                    </a:extLst>
                  </a:tr>
                </a:tbl>
              </a:graphicData>
            </a:graphic>
          </p:graphicFrame>
        </mc:Choice>
        <mc:Fallback xmlns="">
          <p:graphicFrame>
            <p:nvGraphicFramePr>
              <p:cNvPr id="4" name="Content Placeholder 3">
                <a:extLst>
                  <a:ext uri="{FF2B5EF4-FFF2-40B4-BE49-F238E27FC236}">
                    <a16:creationId xmlns:a16="http://schemas.microsoft.com/office/drawing/2014/main" id="{A7EA90B6-A8D9-C6EB-B01C-50C2E7C330AD}"/>
                  </a:ext>
                </a:extLst>
              </p:cNvPr>
              <p:cNvGraphicFramePr>
                <a:graphicFrameLocks noGrp="1"/>
              </p:cNvGraphicFramePr>
              <p:nvPr>
                <p:ph idx="1"/>
                <p:extLst>
                  <p:ext uri="{D42A27DB-BD31-4B8C-83A1-F6EECF244321}">
                    <p14:modId xmlns:p14="http://schemas.microsoft.com/office/powerpoint/2010/main" val="1328143762"/>
                  </p:ext>
                </p:extLst>
              </p:nvPr>
            </p:nvGraphicFramePr>
            <p:xfrm>
              <a:off x="186855" y="1579874"/>
              <a:ext cx="8770288" cy="3028027"/>
            </p:xfrm>
            <a:graphic>
              <a:graphicData uri="http://schemas.openxmlformats.org/drawingml/2006/table">
                <a:tbl>
                  <a:tblPr/>
                  <a:tblGrid>
                    <a:gridCol w="968544">
                      <a:extLst>
                        <a:ext uri="{9D8B030D-6E8A-4147-A177-3AD203B41FA5}">
                          <a16:colId xmlns:a16="http://schemas.microsoft.com/office/drawing/2014/main" val="1209147392"/>
                        </a:ext>
                      </a:extLst>
                    </a:gridCol>
                    <a:gridCol w="2844624">
                      <a:extLst>
                        <a:ext uri="{9D8B030D-6E8A-4147-A177-3AD203B41FA5}">
                          <a16:colId xmlns:a16="http://schemas.microsoft.com/office/drawing/2014/main" val="3281974425"/>
                        </a:ext>
                      </a:extLst>
                    </a:gridCol>
                    <a:gridCol w="1151577">
                      <a:extLst>
                        <a:ext uri="{9D8B030D-6E8A-4147-A177-3AD203B41FA5}">
                          <a16:colId xmlns:a16="http://schemas.microsoft.com/office/drawing/2014/main" val="4093091222"/>
                        </a:ext>
                      </a:extLst>
                    </a:gridCol>
                    <a:gridCol w="3805543">
                      <a:extLst>
                        <a:ext uri="{9D8B030D-6E8A-4147-A177-3AD203B41FA5}">
                          <a16:colId xmlns:a16="http://schemas.microsoft.com/office/drawing/2014/main" val="2619532457"/>
                        </a:ext>
                      </a:extLst>
                    </a:gridCol>
                  </a:tblGrid>
                  <a:tr h="427529">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Measure​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Definition​</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When to Use​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Example​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2600498">
                    <a:tc>
                      <a:txBody>
                        <a:bodyPr/>
                        <a:lstStyle/>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Standard Deviation (SD)​</a:t>
                          </a:r>
                        </a:p>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blipFill>
                          <a:blip r:embed="rId3"/>
                          <a:stretch>
                            <a:fillRect l="-34222" t="-17073" r="-174222" b="-488"/>
                          </a:stretch>
                        </a:blipFill>
                      </a:tcPr>
                    </a:tc>
                    <a:tc>
                      <a:txBody>
                        <a:bodyPr/>
                        <a:lstStyle/>
                        <a:p>
                          <a:pPr algn="l" fontAlgn="base">
                            <a:lnSpc>
                              <a:spcPct val="100000"/>
                            </a:lnSpc>
                          </a:pPr>
                          <a:r>
                            <a:rPr lang="en-US" sz="1200" b="0" i="0" dirty="0">
                              <a:solidFill>
                                <a:srgbClr val="000000"/>
                              </a:solidFill>
                              <a:effectLst/>
                              <a:latin typeface="Arial" panose="020B0604020202020204" pitchFamily="34" charset="0"/>
                              <a:cs typeface="Arial" panose="020B0604020202020204" pitchFamily="34" charset="0"/>
                            </a:rPr>
                            <a:t>For evaluating data spread around the mean ​</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blipFill>
                          <a:blip r:embed="rId3"/>
                          <a:stretch>
                            <a:fillRect l="-131000" t="-17073" r="-333" b="-488"/>
                          </a:stretch>
                        </a:blipFill>
                      </a:tcPr>
                    </a:tc>
                    <a:extLst>
                      <a:ext uri="{0D108BD9-81ED-4DB2-BD59-A6C34878D82A}">
                        <a16:rowId xmlns:a16="http://schemas.microsoft.com/office/drawing/2014/main" val="3797400344"/>
                      </a:ext>
                    </a:extLst>
                  </a:tr>
                </a:tbl>
              </a:graphicData>
            </a:graphic>
          </p:graphicFrame>
        </mc:Fallback>
      </mc:AlternateContent>
    </p:spTree>
    <p:extLst>
      <p:ext uri="{BB962C8B-B14F-4D97-AF65-F5344CB8AC3E}">
        <p14:creationId xmlns:p14="http://schemas.microsoft.com/office/powerpoint/2010/main" val="258567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4BE3-C4FC-287C-E208-CB277E5EE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DC29F-CAE8-BE46-70F6-2FBD7501F8F1}"/>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Location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635B108-CF85-F4FF-D184-4175EF9D5B9E}"/>
                  </a:ext>
                </a:extLst>
              </p:cNvPr>
              <p:cNvGraphicFramePr>
                <a:graphicFrameLocks noGrp="1"/>
              </p:cNvGraphicFramePr>
              <p:nvPr>
                <p:extLst>
                  <p:ext uri="{D42A27DB-BD31-4B8C-83A1-F6EECF244321}">
                    <p14:modId xmlns:p14="http://schemas.microsoft.com/office/powerpoint/2010/main" val="207890760"/>
                  </p:ext>
                </p:extLst>
              </p:nvPr>
            </p:nvGraphicFramePr>
            <p:xfrm>
              <a:off x="381001" y="1134666"/>
              <a:ext cx="8382001" cy="3596265"/>
            </p:xfrm>
            <a:graphic>
              <a:graphicData uri="http://schemas.openxmlformats.org/drawingml/2006/table">
                <a:tbl>
                  <a:tblPr firstRow="1" bandRow="1">
                    <a:tableStyleId>{5C22544A-7EE6-4342-B048-85BDC9FD1C3A}</a:tableStyleId>
                  </a:tblPr>
                  <a:tblGrid>
                    <a:gridCol w="1956682">
                      <a:extLst>
                        <a:ext uri="{9D8B030D-6E8A-4147-A177-3AD203B41FA5}">
                          <a16:colId xmlns:a16="http://schemas.microsoft.com/office/drawing/2014/main" val="250889169"/>
                        </a:ext>
                      </a:extLst>
                    </a:gridCol>
                    <a:gridCol w="1849637">
                      <a:extLst>
                        <a:ext uri="{9D8B030D-6E8A-4147-A177-3AD203B41FA5}">
                          <a16:colId xmlns:a16="http://schemas.microsoft.com/office/drawing/2014/main" val="3418018561"/>
                        </a:ext>
                      </a:extLst>
                    </a:gridCol>
                    <a:gridCol w="2131313">
                      <a:extLst>
                        <a:ext uri="{9D8B030D-6E8A-4147-A177-3AD203B41FA5}">
                          <a16:colId xmlns:a16="http://schemas.microsoft.com/office/drawing/2014/main" val="7047845"/>
                        </a:ext>
                      </a:extLst>
                    </a:gridCol>
                    <a:gridCol w="2444369">
                      <a:extLst>
                        <a:ext uri="{9D8B030D-6E8A-4147-A177-3AD203B41FA5}">
                          <a16:colId xmlns:a16="http://schemas.microsoft.com/office/drawing/2014/main" val="2185496906"/>
                        </a:ext>
                      </a:extLst>
                    </a:gridCol>
                  </a:tblGrid>
                  <a:tr h="294011">
                    <a:tc>
                      <a:txBody>
                        <a:bodyPr/>
                        <a:lstStyle/>
                        <a:p>
                          <a:r>
                            <a:rPr lang="en-US" sz="1100" dirty="0">
                              <a:latin typeface="+mn-lt"/>
                              <a:cs typeface="Arial" panose="020B0604020202020204" pitchFamily="34" charset="0"/>
                            </a:rPr>
                            <a:t>Measure</a:t>
                          </a:r>
                        </a:p>
                      </a:txBody>
                      <a:tcPr marL="68580" marR="68580" marT="34290" marB="34290">
                        <a:solidFill>
                          <a:schemeClr val="bg2">
                            <a:lumMod val="75000"/>
                          </a:schemeClr>
                        </a:solidFill>
                      </a:tcPr>
                    </a:tc>
                    <a:tc>
                      <a:txBody>
                        <a:bodyPr/>
                        <a:lstStyle/>
                        <a:p>
                          <a:r>
                            <a:rPr lang="en-US" sz="1100" dirty="0">
                              <a:latin typeface="+mn-lt"/>
                              <a:cs typeface="Arial" panose="020B0604020202020204" pitchFamily="34" charset="0"/>
                            </a:rPr>
                            <a:t>Definition</a:t>
                          </a:r>
                        </a:p>
                      </a:txBody>
                      <a:tcPr marL="68580" marR="68580" marT="34290" marB="34290">
                        <a:solidFill>
                          <a:schemeClr val="bg2">
                            <a:lumMod val="75000"/>
                          </a:schemeClr>
                        </a:solidFill>
                      </a:tcPr>
                    </a:tc>
                    <a:tc>
                      <a:txBody>
                        <a:bodyPr/>
                        <a:lstStyle/>
                        <a:p>
                          <a:r>
                            <a:rPr lang="en-US" sz="1100" dirty="0">
                              <a:latin typeface="+mn-lt"/>
                              <a:cs typeface="Arial" panose="020B0604020202020204" pitchFamily="34" charset="0"/>
                            </a:rPr>
                            <a:t>When to Use</a:t>
                          </a:r>
                        </a:p>
                      </a:txBody>
                      <a:tcPr marL="68580" marR="68580" marT="34290" marB="34290">
                        <a:solidFill>
                          <a:schemeClr val="bg2">
                            <a:lumMod val="75000"/>
                          </a:schemeClr>
                        </a:solidFill>
                      </a:tcPr>
                    </a:tc>
                    <a:tc>
                      <a:txBody>
                        <a:bodyPr/>
                        <a:lstStyle/>
                        <a:p>
                          <a:r>
                            <a:rPr lang="en-US" sz="1100" dirty="0">
                              <a:latin typeface="+mn-lt"/>
                              <a:cs typeface="Arial" panose="020B0604020202020204" pitchFamily="34" charset="0"/>
                            </a:rPr>
                            <a:t>Example</a:t>
                          </a:r>
                        </a:p>
                      </a:txBody>
                      <a:tcPr marL="68580" marR="68580" marT="34290" marB="34290">
                        <a:solidFill>
                          <a:schemeClr val="bg2">
                            <a:lumMod val="75000"/>
                          </a:schemeClr>
                        </a:solidFill>
                      </a:tcPr>
                    </a:tc>
                    <a:extLst>
                      <a:ext uri="{0D108BD9-81ED-4DB2-BD59-A6C34878D82A}">
                        <a16:rowId xmlns:a16="http://schemas.microsoft.com/office/drawing/2014/main" val="3167553140"/>
                      </a:ext>
                    </a:extLst>
                  </a:tr>
                  <a:tr h="1176046">
                    <a:tc>
                      <a:txBody>
                        <a:bodyPr/>
                        <a:lstStyle/>
                        <a:p>
                          <a:r>
                            <a:rPr lang="en-US" sz="1000" dirty="0">
                              <a:latin typeface="+mn-lt"/>
                              <a:cs typeface="Arial" panose="020B0604020202020204" pitchFamily="34" charset="0"/>
                            </a:rPr>
                            <a:t>Percentile</a:t>
                          </a:r>
                        </a:p>
                      </a:txBody>
                      <a:tcPr marL="68580" marR="68580" marT="34290" marB="34290"/>
                    </a:tc>
                    <a:tc>
                      <a:txBody>
                        <a:bodyPr/>
                        <a:lstStyle/>
                        <a:p>
                          <a:r>
                            <a:rPr lang="en-US" sz="1000" dirty="0">
                              <a:latin typeface="+mn-lt"/>
                              <a:cs typeface="Arial" panose="020B0604020202020204" pitchFamily="34" charset="0"/>
                            </a:rPr>
                            <a:t>Value below which x% of the data falls</a:t>
                          </a:r>
                        </a:p>
                        <a:p>
                          <a:endParaRPr lang="en-US" sz="1000" dirty="0">
                            <a:latin typeface="+mn-lt"/>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𝑥</m:t>
                                    </m:r>
                                  </m:sub>
                                </m:sSub>
                                <m:r>
                                  <a:rPr lang="en-US" sz="1000" i="1" smtClean="0">
                                    <a:latin typeface="Cambria Math" panose="02040503050406030204" pitchFamily="18" charset="0"/>
                                    <a:ea typeface="Cambria Math" panose="02040503050406030204" pitchFamily="18" charset="0"/>
                                  </a:rPr>
                                  <m:t>≈</m:t>
                                </m:r>
                                <m:d>
                                  <m:dPr>
                                    <m:ctrlPr>
                                      <a:rPr lang="en-US" sz="1000" b="0" i="1" smtClean="0">
                                        <a:latin typeface="Cambria Math" panose="02040503050406030204" pitchFamily="18" charset="0"/>
                                        <a:ea typeface="Cambria Math" panose="02040503050406030204" pitchFamily="18" charset="0"/>
                                      </a:rPr>
                                    </m:ctrlPr>
                                  </m:dPr>
                                  <m:e>
                                    <m:f>
                                      <m:fPr>
                                        <m:ctrlPr>
                                          <a:rPr lang="en-US" sz="1000" b="0" i="1" smtClean="0">
                                            <a:latin typeface="Cambria Math" panose="02040503050406030204" pitchFamily="18" charset="0"/>
                                            <a:ea typeface="Cambria Math" panose="02040503050406030204" pitchFamily="18" charset="0"/>
                                          </a:rPr>
                                        </m:ctrlPr>
                                      </m:fPr>
                                      <m:num>
                                        <m:r>
                                          <a:rPr lang="en-US" sz="1000" b="0" i="1" smtClean="0">
                                            <a:latin typeface="Cambria Math" panose="02040503050406030204" pitchFamily="18" charset="0"/>
                                            <a:ea typeface="Cambria Math" panose="02040503050406030204" pitchFamily="18" charset="0"/>
                                          </a:rPr>
                                          <m:t>𝑥</m:t>
                                        </m:r>
                                      </m:num>
                                      <m:den>
                                        <m:r>
                                          <a:rPr lang="en-US" sz="1000" b="0" i="1" smtClean="0">
                                            <a:latin typeface="Cambria Math" panose="02040503050406030204" pitchFamily="18" charset="0"/>
                                            <a:ea typeface="Cambria Math" panose="02040503050406030204" pitchFamily="18" charset="0"/>
                                          </a:rPr>
                                          <m:t>100</m:t>
                                        </m:r>
                                      </m:den>
                                    </m:f>
                                  </m:e>
                                </m:d>
                                <m:sSup>
                                  <m:sSupPr>
                                    <m:ctrlPr>
                                      <a:rPr lang="en-US" sz="1000" b="0" i="1" smtClean="0">
                                        <a:latin typeface="Cambria Math" panose="02040503050406030204" pitchFamily="18" charset="0"/>
                                        <a:ea typeface="Cambria Math" panose="02040503050406030204" pitchFamily="18" charset="0"/>
                                      </a:rPr>
                                    </m:ctrlPr>
                                  </m:sSupPr>
                                  <m:e>
                                    <m:r>
                                      <a:rPr lang="en-US" sz="1000" b="0" i="1" smtClean="0">
                                        <a:latin typeface="Cambria Math" panose="02040503050406030204" pitchFamily="18" charset="0"/>
                                        <a:ea typeface="Cambria Math" panose="02040503050406030204" pitchFamily="18" charset="0"/>
                                      </a:rPr>
                                      <m:t>(</m:t>
                                    </m:r>
                                    <m:r>
                                      <a:rPr lang="en-US" sz="1000" b="0" i="1" smtClean="0">
                                        <a:latin typeface="Cambria Math" panose="02040503050406030204" pitchFamily="18" charset="0"/>
                                        <a:ea typeface="Cambria Math" panose="02040503050406030204" pitchFamily="18" charset="0"/>
                                      </a:rPr>
                                      <m:t>𝑛</m:t>
                                    </m:r>
                                    <m:r>
                                      <a:rPr lang="en-US" sz="1000" b="0" i="1" smtClean="0">
                                        <a:latin typeface="Cambria Math" panose="02040503050406030204" pitchFamily="18" charset="0"/>
                                        <a:ea typeface="Cambria Math" panose="02040503050406030204" pitchFamily="18" charset="0"/>
                                      </a:rPr>
                                      <m:t>+1)</m:t>
                                    </m:r>
                                  </m:e>
                                  <m:sup>
                                    <m:r>
                                      <a:rPr lang="en-US" sz="1000" b="0" i="1" smtClean="0">
                                        <a:latin typeface="Cambria Math" panose="02040503050406030204" pitchFamily="18" charset="0"/>
                                        <a:ea typeface="Cambria Math" panose="02040503050406030204" pitchFamily="18" charset="0"/>
                                      </a:rPr>
                                      <m:t>𝑡h</m:t>
                                    </m:r>
                                  </m:sup>
                                </m:sSup>
                                <m:r>
                                  <m:rPr>
                                    <m:sty m:val="p"/>
                                  </m:rPr>
                                  <a:rPr lang="en-US" sz="1000" b="0" i="0" smtClean="0">
                                    <a:latin typeface="Cambria Math" panose="02040503050406030204" pitchFamily="18" charset="0"/>
                                    <a:ea typeface="Cambria Math" panose="02040503050406030204" pitchFamily="18" charset="0"/>
                                  </a:rPr>
                                  <m:t>value</m:t>
                                </m:r>
                              </m:oMath>
                            </m:oMathPara>
                          </a14:m>
                          <a:endParaRPr lang="en-US" sz="1000" dirty="0">
                            <a:latin typeface="+mn-lt"/>
                            <a:cs typeface="Arial" panose="020B0604020202020204" pitchFamily="34" charset="0"/>
                          </a:endParaRPr>
                        </a:p>
                        <a:p>
                          <a:pPr algn="l" fontAlgn="base">
                            <a:lnSpc>
                              <a:spcPct val="100000"/>
                            </a:lnSpc>
                          </a:pPr>
                          <a:r>
                            <a:rPr lang="en-US" sz="1000" b="0" i="0" dirty="0">
                              <a:solidFill>
                                <a:srgbClr val="000000"/>
                              </a:solidFill>
                              <a:effectLst/>
                              <a:latin typeface="+mn-lt"/>
                              <a:cs typeface="Arial" panose="020B0604020202020204" pitchFamily="34" charset="0"/>
                            </a:rPr>
                            <a:t>Where:</a:t>
                          </a:r>
                        </a:p>
                        <a:p>
                          <a:pPr algn="l" fontAlgn="base">
                            <a:lnSpc>
                              <a:spcPct val="100000"/>
                            </a:lnSpc>
                          </a:pP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mn-ea"/>
                                  <a:cs typeface="+mn-cs"/>
                                  <a:sym typeface="Arial"/>
                                </a:rPr>
                                <m:t>𝑃</m:t>
                              </m:r>
                            </m:oMath>
                          </a14:m>
                          <a:r>
                            <a:rPr lang="en-US" sz="1000" b="0" i="1" u="none" strike="noStrike" cap="none" baseline="-25000" dirty="0">
                              <a:solidFill>
                                <a:schemeClr val="tx1"/>
                              </a:solidFill>
                              <a:effectLst/>
                              <a:latin typeface="+mn-lt"/>
                              <a:ea typeface="+mn-ea"/>
                              <a:cs typeface="Arial" panose="020B0604020202020204" pitchFamily="34" charset="0"/>
                              <a:sym typeface="Arial"/>
                            </a:rPr>
                            <a:t>x</a:t>
                          </a:r>
                          <a:r>
                            <a:rPr lang="en-US" sz="1000" b="0" i="0" u="none" strike="noStrike" cap="none" dirty="0">
                              <a:solidFill>
                                <a:schemeClr val="tx1"/>
                              </a:solidFill>
                              <a:effectLst/>
                              <a:latin typeface="+mn-lt"/>
                              <a:ea typeface="+mn-ea"/>
                              <a:cs typeface="Arial" panose="020B0604020202020204" pitchFamily="34" charset="0"/>
                              <a:sym typeface="Arial"/>
                            </a:rPr>
                            <a:t> = </a:t>
                          </a:r>
                          <a:r>
                            <a:rPr lang="en-US" sz="1000" b="0" i="0" u="none" strike="noStrike" cap="none" dirty="0">
                              <a:solidFill>
                                <a:schemeClr val="dk1"/>
                              </a:solidFill>
                              <a:effectLst/>
                              <a:latin typeface="+mn-lt"/>
                              <a:ea typeface="+mn-ea"/>
                              <a:cs typeface="Arial" panose="020B0604020202020204" pitchFamily="34" charset="0"/>
                              <a:sym typeface="Arial"/>
                            </a:rPr>
                            <a:t>the x</a:t>
                          </a:r>
                          <a:r>
                            <a:rPr lang="en-US" sz="1000" b="0" i="0" u="none" strike="noStrike" cap="none" baseline="30000" dirty="0">
                              <a:solidFill>
                                <a:schemeClr val="dk1"/>
                              </a:solidFill>
                              <a:effectLst/>
                              <a:latin typeface="+mn-lt"/>
                              <a:ea typeface="+mn-ea"/>
                              <a:cs typeface="Arial" panose="020B0604020202020204" pitchFamily="34" charset="0"/>
                              <a:sym typeface="Arial"/>
                            </a:rPr>
                            <a:t>th</a:t>
                          </a:r>
                          <a:r>
                            <a:rPr lang="en-US" sz="1000" b="0" i="0" u="none" strike="noStrike" cap="none" dirty="0">
                              <a:solidFill>
                                <a:schemeClr val="dk1"/>
                              </a:solidFill>
                              <a:effectLst/>
                              <a:latin typeface="+mn-lt"/>
                              <a:ea typeface="+mn-ea"/>
                              <a:cs typeface="Arial" panose="020B0604020202020204" pitchFamily="34" charset="0"/>
                              <a:sym typeface="Arial"/>
                            </a:rPr>
                            <a:t> percentile</a:t>
                          </a:r>
                          <a:endParaRPr lang="en-US" sz="1000" b="0" i="0" u="none" strike="noStrike" cap="none" dirty="0">
                            <a:solidFill>
                              <a:schemeClr val="tx1"/>
                            </a:solidFill>
                            <a:effectLst/>
                            <a:latin typeface="+mn-lt"/>
                            <a:ea typeface="+mn-ea"/>
                            <a:cs typeface="Arial" panose="020B0604020202020204" pitchFamily="34" charset="0"/>
                            <a:sym typeface="Arial"/>
                          </a:endParaRPr>
                        </a:p>
                        <a:p>
                          <a:pPr algn="l" fontAlgn="base">
                            <a:lnSpc>
                              <a:spcPct val="100000"/>
                            </a:lnSpc>
                          </a:pPr>
                          <a14:m>
                            <m:oMath xmlns:m="http://schemas.openxmlformats.org/officeDocument/2006/math">
                              <m:r>
                                <a:rPr lang="en-US" sz="1000" b="0" i="1" smtClean="0">
                                  <a:solidFill>
                                    <a:srgbClr val="000000"/>
                                  </a:solidFill>
                                  <a:effectLst/>
                                  <a:latin typeface="Cambria Math" panose="02040503050406030204" pitchFamily="18" charset="0"/>
                                  <a:cs typeface="Arial" panose="020B0604020202020204" pitchFamily="34" charset="0"/>
                                </a:rPr>
                                <m:t> </m:t>
                              </m:r>
                              <m:r>
                                <a:rPr lang="en-US" sz="1000" b="0" i="1" smtClean="0">
                                  <a:solidFill>
                                    <a:srgbClr val="000000"/>
                                  </a:solidFill>
                                  <a:effectLst/>
                                  <a:latin typeface="Cambria Math" panose="02040503050406030204" pitchFamily="18" charset="0"/>
                                  <a:cs typeface="Arial" panose="020B0604020202020204" pitchFamily="34" charset="0"/>
                                </a:rPr>
                                <m:t>𝑛</m:t>
                              </m:r>
                            </m:oMath>
                          </a14:m>
                          <a:r>
                            <a:rPr lang="en-US" sz="1000" b="0" i="0" u="none" strike="noStrike" cap="none" dirty="0">
                              <a:solidFill>
                                <a:schemeClr val="tx1"/>
                              </a:solidFill>
                              <a:effectLst/>
                              <a:latin typeface="+mn-lt"/>
                              <a:ea typeface="+mn-ea"/>
                              <a:cs typeface="Arial" panose="020B0604020202020204" pitchFamily="34" charset="0"/>
                              <a:sym typeface="Arial"/>
                            </a:rPr>
                            <a:t> = number of data points</a:t>
                          </a:r>
                        </a:p>
                        <a:p>
                          <a:pPr algn="l" fontAlgn="base">
                            <a:lnSpc>
                              <a:spcPct val="100000"/>
                            </a:lnSpc>
                          </a:pPr>
                          <a14:m>
                            <m:oMath xmlns:m="http://schemas.openxmlformats.org/officeDocument/2006/math">
                              <m:r>
                                <a:rPr lang="en-US" sz="1000" b="0" i="1" smtClean="0">
                                  <a:latin typeface="Cambria Math" panose="02040503050406030204" pitchFamily="18" charset="0"/>
                                  <a:ea typeface="Cambria Math" panose="02040503050406030204" pitchFamily="18" charset="0"/>
                                </a:rPr>
                                <m:t> </m:t>
                              </m:r>
                              <m:r>
                                <a:rPr lang="en-US" sz="1000" b="0" i="1" smtClean="0">
                                  <a:latin typeface="Cambria Math" panose="02040503050406030204" pitchFamily="18" charset="0"/>
                                  <a:ea typeface="Cambria Math" panose="02040503050406030204" pitchFamily="18" charset="0"/>
                                </a:rPr>
                                <m:t>𝑥</m:t>
                              </m:r>
                            </m:oMath>
                          </a14:m>
                          <a:r>
                            <a:rPr lang="en-US" sz="1000" b="0" i="0" u="none" strike="noStrike" cap="none" dirty="0">
                              <a:solidFill>
                                <a:schemeClr val="tx1"/>
                              </a:solidFill>
                              <a:effectLst/>
                              <a:latin typeface="+mn-lt"/>
                              <a:ea typeface="+mn-ea"/>
                              <a:cs typeface="Arial" panose="020B0604020202020204" pitchFamily="34" charset="0"/>
                              <a:sym typeface="Arial"/>
                            </a:rPr>
                            <a:t> = </a:t>
                          </a:r>
                          <a:r>
                            <a:rPr lang="en-US" sz="1000" b="0" i="0" u="none" strike="noStrike" cap="none" dirty="0">
                              <a:solidFill>
                                <a:schemeClr val="dk1"/>
                              </a:solidFill>
                              <a:effectLst/>
                              <a:latin typeface="+mn-lt"/>
                              <a:ea typeface="+mn-ea"/>
                              <a:cs typeface="Arial" panose="020B0604020202020204" pitchFamily="34" charset="0"/>
                              <a:sym typeface="Arial"/>
                            </a:rPr>
                            <a:t>the desired percentile</a:t>
                          </a:r>
                          <a:endParaRPr lang="en-US" sz="1000" b="0" i="0" u="none" strike="noStrike" cap="none" dirty="0">
                            <a:solidFill>
                              <a:schemeClr val="tx1"/>
                            </a:solidFill>
                            <a:effectLst/>
                            <a:latin typeface="+mn-lt"/>
                            <a:ea typeface="+mn-ea"/>
                            <a:cs typeface="Arial" panose="020B0604020202020204" pitchFamily="34" charset="0"/>
                            <a:sym typeface="Arial"/>
                          </a:endParaRPr>
                        </a:p>
                      </a:txBody>
                      <a:tcPr marL="68580" marR="68580" marT="34290" marB="34290"/>
                    </a:tc>
                    <a:tc>
                      <a:txBody>
                        <a:bodyPr/>
                        <a:lstStyle/>
                        <a:p>
                          <a:r>
                            <a:rPr lang="en-US" sz="1000" dirty="0">
                              <a:latin typeface="+mn-lt"/>
                              <a:cs typeface="Arial" panose="020B0604020202020204" pitchFamily="34" charset="0"/>
                            </a:rPr>
                            <a:t>When analyzing an individual data point in relation to the dataset</a:t>
                          </a:r>
                        </a:p>
                      </a:txBody>
                      <a:tcPr marL="68580" marR="68580" marT="34290" marB="34290"/>
                    </a:tc>
                    <a:tc>
                      <a:txBody>
                        <a:bodyPr/>
                        <a:lstStyle/>
                        <a:p>
                          <a:r>
                            <a:rPr lang="en-US" sz="1000" b="0" i="0" u="none" strike="noStrike" cap="none" dirty="0">
                              <a:solidFill>
                                <a:schemeClr val="dk1"/>
                              </a:solidFill>
                              <a:effectLst/>
                              <a:latin typeface="+mn-lt"/>
                              <a:ea typeface="+mn-ea"/>
                              <a:cs typeface="Arial" panose="020B0604020202020204" pitchFamily="34" charset="0"/>
                              <a:sym typeface="Arial"/>
                            </a:rPr>
                            <a:t>A health clinic collects heart rate measurements from 100 adults.</a:t>
                          </a:r>
                          <a:br>
                            <a:rPr lang="en-US" sz="1000" b="0" dirty="0">
                              <a:latin typeface="+mn-lt"/>
                              <a:cs typeface="Arial" panose="020B0604020202020204" pitchFamily="34" charset="0"/>
                            </a:rPr>
                          </a:br>
                          <a:r>
                            <a:rPr lang="en-US" sz="1000" b="0" i="0" u="none" strike="noStrike" cap="none" dirty="0">
                              <a:solidFill>
                                <a:schemeClr val="dk1"/>
                              </a:solidFill>
                              <a:effectLst/>
                              <a:latin typeface="+mn-lt"/>
                              <a:ea typeface="+mn-ea"/>
                              <a:cs typeface="Arial" panose="020B0604020202020204" pitchFamily="34" charset="0"/>
                              <a:sym typeface="Arial"/>
                            </a:rPr>
                            <a:t>Based on the dataset, the 62nd percentile is calculated to be 75 bpm, meaning that 62% of participants have heart rates below 75 bpm.</a:t>
                          </a:r>
                          <a:endParaRPr lang="en-US" sz="1000" b="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2475408901"/>
                      </a:ext>
                    </a:extLst>
                  </a:tr>
                  <a:tr h="955538">
                    <a:tc>
                      <a:txBody>
                        <a:bodyPr/>
                        <a:lstStyle/>
                        <a:p>
                          <a:r>
                            <a:rPr lang="en-US" sz="1000" dirty="0">
                              <a:latin typeface="+mn-lt"/>
                              <a:cs typeface="Arial" panose="020B0604020202020204" pitchFamily="34" charset="0"/>
                            </a:rPr>
                            <a:t>Quartiles (Q1, Q2, Q3)</a:t>
                          </a:r>
                        </a:p>
                      </a:txBody>
                      <a:tcPr marL="68580" marR="68580" marT="34290" marB="34290"/>
                    </a:tc>
                    <a:tc>
                      <a:txBody>
                        <a:bodyPr/>
                        <a:lstStyle/>
                        <a:p>
                          <a:r>
                            <a:rPr lang="en-US" sz="1000" dirty="0">
                              <a:latin typeface="+mn-lt"/>
                              <a:cs typeface="Arial" panose="020B0604020202020204" pitchFamily="34" charset="0"/>
                            </a:rPr>
                            <a:t>Divides dataset into four equal parts</a:t>
                          </a:r>
                        </a:p>
                        <a:p>
                          <a:endParaRPr lang="en-US" sz="1000" dirty="0">
                            <a:latin typeface="+mn-lt"/>
                            <a:cs typeface="Arial" panose="020B0604020202020204" pitchFamily="34" charset="0"/>
                          </a:endParaRPr>
                        </a:p>
                        <a:p>
                          <a:pPr marL="171450" indent="-171450">
                            <a:buFont typeface="Arial" panose="020B0604020202020204" pitchFamily="34" charset="0"/>
                            <a:buChar char="•"/>
                          </a:pPr>
                          <a:r>
                            <a:rPr lang="en-US" sz="1000" dirty="0">
                              <a:latin typeface="+mn-lt"/>
                              <a:cs typeface="Arial" panose="020B0604020202020204" pitchFamily="34" charset="0"/>
                            </a:rPr>
                            <a:t>First quartile (Q1): 25% of the data falls below this value (25</a:t>
                          </a:r>
                          <a:r>
                            <a:rPr lang="en-US" sz="1000" baseline="30000" dirty="0">
                              <a:latin typeface="+mn-lt"/>
                              <a:cs typeface="Arial" panose="020B0604020202020204" pitchFamily="34" charset="0"/>
                            </a:rPr>
                            <a:t>th</a:t>
                          </a:r>
                          <a:r>
                            <a:rPr lang="en-US" sz="1000" dirty="0">
                              <a:latin typeface="+mn-lt"/>
                              <a:cs typeface="Arial" panose="020B0604020202020204" pitchFamily="34" charset="0"/>
                            </a:rPr>
                            <a:t> percentile).</a:t>
                          </a:r>
                        </a:p>
                        <a:p>
                          <a:pPr marL="171450" indent="-171450">
                            <a:buFont typeface="Arial" panose="020B0604020202020204" pitchFamily="34" charset="0"/>
                            <a:buChar char="•"/>
                          </a:pPr>
                          <a:r>
                            <a:rPr lang="en-US" sz="1000" dirty="0">
                              <a:latin typeface="+mn-lt"/>
                              <a:cs typeface="Arial" panose="020B0604020202020204" pitchFamily="34" charset="0"/>
                            </a:rPr>
                            <a:t>Second quartile (Q2): The median. 50% of the data falls below this value.</a:t>
                          </a:r>
                        </a:p>
                        <a:p>
                          <a:pPr marL="171450" indent="-171450">
                            <a:buFont typeface="Arial" panose="020B0604020202020204" pitchFamily="34" charset="0"/>
                            <a:buChar char="•"/>
                          </a:pPr>
                          <a:r>
                            <a:rPr lang="en-US" sz="1000" dirty="0">
                              <a:latin typeface="+mn-lt"/>
                              <a:cs typeface="Arial" panose="020B0604020202020204" pitchFamily="34" charset="0"/>
                            </a:rPr>
                            <a:t>Third quartile (Q3): 75% of the data falls below this value (75</a:t>
                          </a:r>
                          <a:r>
                            <a:rPr lang="en-US" sz="1000" baseline="30000" dirty="0">
                              <a:latin typeface="+mn-lt"/>
                              <a:cs typeface="Arial" panose="020B0604020202020204" pitchFamily="34" charset="0"/>
                            </a:rPr>
                            <a:t>th</a:t>
                          </a:r>
                          <a:r>
                            <a:rPr lang="en-US" sz="1000" dirty="0">
                              <a:latin typeface="+mn-lt"/>
                              <a:cs typeface="Arial" panose="020B0604020202020204" pitchFamily="34" charset="0"/>
                            </a:rPr>
                            <a:t> percentile).</a:t>
                          </a:r>
                        </a:p>
                      </a:txBody>
                      <a:tcPr marL="68580" marR="68580" marT="34290" marB="34290"/>
                    </a:tc>
                    <a:tc>
                      <a:txBody>
                        <a:bodyPr/>
                        <a:lstStyle/>
                        <a:p>
                          <a:r>
                            <a:rPr lang="en-US" sz="1000" dirty="0">
                              <a:latin typeface="+mn-lt"/>
                              <a:cs typeface="Arial" panose="020B0604020202020204" pitchFamily="34" charset="0"/>
                            </a:rPr>
                            <a:t>When analyzing data with outliers</a:t>
                          </a:r>
                        </a:p>
                      </a:txBody>
                      <a:tcPr marL="68580" marR="68580" marT="34290" marB="34290"/>
                    </a:tc>
                    <a:tc>
                      <a:txBody>
                        <a:bodyPr/>
                        <a:lstStyle/>
                        <a:p>
                          <a:r>
                            <a:rPr lang="en-US" sz="1000" b="0" i="0" u="none" strike="noStrike" cap="none" dirty="0">
                              <a:solidFill>
                                <a:schemeClr val="dk1"/>
                              </a:solidFill>
                              <a:effectLst/>
                              <a:latin typeface="+mn-lt"/>
                              <a:ea typeface="+mn-ea"/>
                              <a:cs typeface="Arial" panose="020B0604020202020204" pitchFamily="34" charset="0"/>
                              <a:sym typeface="Arial"/>
                            </a:rPr>
                            <a:t>A health clinic collects heart rate data from 100 adults (with measurements ranging from 0-100 bpm). Based on the specific dataset, it has been calculated that the third quartile (Q3) is 80 bpm, meaning 75% of participants have a heart rate below 80 bpm, and 25% are above it.</a:t>
                          </a:r>
                          <a:endParaRPr lang="en-US" sz="1000" b="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89560578"/>
                      </a:ext>
                    </a:extLst>
                  </a:tr>
                </a:tbl>
              </a:graphicData>
            </a:graphic>
          </p:graphicFrame>
        </mc:Choice>
        <mc:Fallback xmlns="">
          <p:graphicFrame>
            <p:nvGraphicFramePr>
              <p:cNvPr id="4" name="Table 3">
                <a:extLst>
                  <a:ext uri="{FF2B5EF4-FFF2-40B4-BE49-F238E27FC236}">
                    <a16:creationId xmlns:a16="http://schemas.microsoft.com/office/drawing/2014/main" id="{C635B108-CF85-F4FF-D184-4175EF9D5B9E}"/>
                  </a:ext>
                </a:extLst>
              </p:cNvPr>
              <p:cNvGraphicFramePr>
                <a:graphicFrameLocks noGrp="1"/>
              </p:cNvGraphicFramePr>
              <p:nvPr>
                <p:extLst>
                  <p:ext uri="{D42A27DB-BD31-4B8C-83A1-F6EECF244321}">
                    <p14:modId xmlns:p14="http://schemas.microsoft.com/office/powerpoint/2010/main" val="207890760"/>
                  </p:ext>
                </p:extLst>
              </p:nvPr>
            </p:nvGraphicFramePr>
            <p:xfrm>
              <a:off x="381001" y="1134666"/>
              <a:ext cx="8382001" cy="3587756"/>
            </p:xfrm>
            <a:graphic>
              <a:graphicData uri="http://schemas.openxmlformats.org/drawingml/2006/table">
                <a:tbl>
                  <a:tblPr firstRow="1" bandRow="1">
                    <a:tableStyleId>{5C22544A-7EE6-4342-B048-85BDC9FD1C3A}</a:tableStyleId>
                  </a:tblPr>
                  <a:tblGrid>
                    <a:gridCol w="1956682">
                      <a:extLst>
                        <a:ext uri="{9D8B030D-6E8A-4147-A177-3AD203B41FA5}">
                          <a16:colId xmlns:a16="http://schemas.microsoft.com/office/drawing/2014/main" val="250889169"/>
                        </a:ext>
                      </a:extLst>
                    </a:gridCol>
                    <a:gridCol w="1849637">
                      <a:extLst>
                        <a:ext uri="{9D8B030D-6E8A-4147-A177-3AD203B41FA5}">
                          <a16:colId xmlns:a16="http://schemas.microsoft.com/office/drawing/2014/main" val="3418018561"/>
                        </a:ext>
                      </a:extLst>
                    </a:gridCol>
                    <a:gridCol w="2131313">
                      <a:extLst>
                        <a:ext uri="{9D8B030D-6E8A-4147-A177-3AD203B41FA5}">
                          <a16:colId xmlns:a16="http://schemas.microsoft.com/office/drawing/2014/main" val="7047845"/>
                        </a:ext>
                      </a:extLst>
                    </a:gridCol>
                    <a:gridCol w="2444369">
                      <a:extLst>
                        <a:ext uri="{9D8B030D-6E8A-4147-A177-3AD203B41FA5}">
                          <a16:colId xmlns:a16="http://schemas.microsoft.com/office/drawing/2014/main" val="2185496906"/>
                        </a:ext>
                      </a:extLst>
                    </a:gridCol>
                  </a:tblGrid>
                  <a:tr h="294011">
                    <a:tc>
                      <a:txBody>
                        <a:bodyPr/>
                        <a:lstStyle/>
                        <a:p>
                          <a:r>
                            <a:rPr lang="en-US" sz="1100" dirty="0">
                              <a:latin typeface="+mn-lt"/>
                              <a:cs typeface="Arial" panose="020B0604020202020204" pitchFamily="34" charset="0"/>
                            </a:rPr>
                            <a:t>Measure</a:t>
                          </a:r>
                        </a:p>
                      </a:txBody>
                      <a:tcPr marL="68580" marR="68580" marT="34290" marB="34290">
                        <a:solidFill>
                          <a:schemeClr val="bg2">
                            <a:lumMod val="75000"/>
                          </a:schemeClr>
                        </a:solidFill>
                      </a:tcPr>
                    </a:tc>
                    <a:tc>
                      <a:txBody>
                        <a:bodyPr/>
                        <a:lstStyle/>
                        <a:p>
                          <a:r>
                            <a:rPr lang="en-US" sz="1100" dirty="0">
                              <a:latin typeface="+mn-lt"/>
                              <a:cs typeface="Arial" panose="020B0604020202020204" pitchFamily="34" charset="0"/>
                            </a:rPr>
                            <a:t>Definition</a:t>
                          </a:r>
                        </a:p>
                      </a:txBody>
                      <a:tcPr marL="68580" marR="68580" marT="34290" marB="34290">
                        <a:solidFill>
                          <a:schemeClr val="bg2">
                            <a:lumMod val="75000"/>
                          </a:schemeClr>
                        </a:solidFill>
                      </a:tcPr>
                    </a:tc>
                    <a:tc>
                      <a:txBody>
                        <a:bodyPr/>
                        <a:lstStyle/>
                        <a:p>
                          <a:r>
                            <a:rPr lang="en-US" sz="1100" dirty="0">
                              <a:latin typeface="+mn-lt"/>
                              <a:cs typeface="Arial" panose="020B0604020202020204" pitchFamily="34" charset="0"/>
                            </a:rPr>
                            <a:t>When to Use</a:t>
                          </a:r>
                        </a:p>
                      </a:txBody>
                      <a:tcPr marL="68580" marR="68580" marT="34290" marB="34290">
                        <a:solidFill>
                          <a:schemeClr val="bg2">
                            <a:lumMod val="75000"/>
                          </a:schemeClr>
                        </a:solidFill>
                      </a:tcPr>
                    </a:tc>
                    <a:tc>
                      <a:txBody>
                        <a:bodyPr/>
                        <a:lstStyle/>
                        <a:p>
                          <a:r>
                            <a:rPr lang="en-US" sz="1100" dirty="0">
                              <a:latin typeface="+mn-lt"/>
                              <a:cs typeface="Arial" panose="020B0604020202020204" pitchFamily="34" charset="0"/>
                            </a:rPr>
                            <a:t>Example</a:t>
                          </a:r>
                        </a:p>
                      </a:txBody>
                      <a:tcPr marL="68580" marR="68580" marT="34290" marB="34290">
                        <a:solidFill>
                          <a:schemeClr val="bg2">
                            <a:lumMod val="75000"/>
                          </a:schemeClr>
                        </a:solidFill>
                      </a:tcPr>
                    </a:tc>
                    <a:extLst>
                      <a:ext uri="{0D108BD9-81ED-4DB2-BD59-A6C34878D82A}">
                        <a16:rowId xmlns:a16="http://schemas.microsoft.com/office/drawing/2014/main" val="3167553140"/>
                      </a:ext>
                    </a:extLst>
                  </a:tr>
                  <a:tr h="1396365">
                    <a:tc>
                      <a:txBody>
                        <a:bodyPr/>
                        <a:lstStyle/>
                        <a:p>
                          <a:r>
                            <a:rPr lang="en-US" sz="1000" dirty="0">
                              <a:latin typeface="+mn-lt"/>
                              <a:cs typeface="Arial" panose="020B0604020202020204" pitchFamily="34" charset="0"/>
                            </a:rPr>
                            <a:t>Percentile</a:t>
                          </a:r>
                        </a:p>
                      </a:txBody>
                      <a:tcPr marL="68580" marR="68580" marT="34290" marB="34290"/>
                    </a:tc>
                    <a:tc>
                      <a:txBody>
                        <a:bodyPr/>
                        <a:lstStyle/>
                        <a:p>
                          <a:endParaRPr lang="en-US"/>
                        </a:p>
                      </a:txBody>
                      <a:tcPr marL="68580" marR="68580" marT="34290" marB="34290">
                        <a:blipFill>
                          <a:blip r:embed="rId3"/>
                          <a:stretch>
                            <a:fillRect l="-106164" t="-21818" r="-248630" b="-140000"/>
                          </a:stretch>
                        </a:blipFill>
                      </a:tcPr>
                    </a:tc>
                    <a:tc>
                      <a:txBody>
                        <a:bodyPr/>
                        <a:lstStyle/>
                        <a:p>
                          <a:r>
                            <a:rPr lang="en-US" sz="1000" dirty="0">
                              <a:latin typeface="+mn-lt"/>
                              <a:cs typeface="Arial" panose="020B0604020202020204" pitchFamily="34" charset="0"/>
                            </a:rPr>
                            <a:t>When analyzing an individual data point in relation to the dataset</a:t>
                          </a:r>
                        </a:p>
                      </a:txBody>
                      <a:tcPr marL="68580" marR="68580" marT="34290" marB="34290"/>
                    </a:tc>
                    <a:tc>
                      <a:txBody>
                        <a:bodyPr/>
                        <a:lstStyle/>
                        <a:p>
                          <a:r>
                            <a:rPr lang="en-US" sz="1000" b="0" i="0" u="none" strike="noStrike" cap="none" dirty="0">
                              <a:solidFill>
                                <a:schemeClr val="dk1"/>
                              </a:solidFill>
                              <a:effectLst/>
                              <a:latin typeface="+mn-lt"/>
                              <a:ea typeface="+mn-ea"/>
                              <a:cs typeface="Arial" panose="020B0604020202020204" pitchFamily="34" charset="0"/>
                              <a:sym typeface="Arial"/>
                            </a:rPr>
                            <a:t>A health clinic collects heart rate measurements from 100 adults.</a:t>
                          </a:r>
                          <a:br>
                            <a:rPr lang="en-US" sz="1000" b="0" dirty="0">
                              <a:latin typeface="+mn-lt"/>
                              <a:cs typeface="Arial" panose="020B0604020202020204" pitchFamily="34" charset="0"/>
                            </a:rPr>
                          </a:br>
                          <a:r>
                            <a:rPr lang="en-US" sz="1000" b="0" i="0" u="none" strike="noStrike" cap="none" dirty="0">
                              <a:solidFill>
                                <a:schemeClr val="dk1"/>
                              </a:solidFill>
                              <a:effectLst/>
                              <a:latin typeface="+mn-lt"/>
                              <a:ea typeface="+mn-ea"/>
                              <a:cs typeface="Arial" panose="020B0604020202020204" pitchFamily="34" charset="0"/>
                              <a:sym typeface="Arial"/>
                            </a:rPr>
                            <a:t>Based on the dataset, the 62nd percentile is calculated to be 75 bpm, meaning that 62% of participants have heart rates below 75 bpm.</a:t>
                          </a:r>
                          <a:endParaRPr lang="en-US" sz="1000" b="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2475408901"/>
                      </a:ext>
                    </a:extLst>
                  </a:tr>
                  <a:tr h="1897380">
                    <a:tc>
                      <a:txBody>
                        <a:bodyPr/>
                        <a:lstStyle/>
                        <a:p>
                          <a:r>
                            <a:rPr lang="en-US" sz="1000" dirty="0">
                              <a:latin typeface="+mn-lt"/>
                              <a:cs typeface="Arial" panose="020B0604020202020204" pitchFamily="34" charset="0"/>
                            </a:rPr>
                            <a:t>Quartiles (Q1, Q2, Q3)</a:t>
                          </a:r>
                        </a:p>
                      </a:txBody>
                      <a:tcPr marL="68580" marR="68580" marT="34290" marB="34290"/>
                    </a:tc>
                    <a:tc>
                      <a:txBody>
                        <a:bodyPr/>
                        <a:lstStyle/>
                        <a:p>
                          <a:r>
                            <a:rPr lang="en-US" sz="1000" dirty="0">
                              <a:latin typeface="+mn-lt"/>
                              <a:cs typeface="Arial" panose="020B0604020202020204" pitchFamily="34" charset="0"/>
                            </a:rPr>
                            <a:t>Divides dataset into four equal parts</a:t>
                          </a:r>
                        </a:p>
                        <a:p>
                          <a:endParaRPr lang="en-US" sz="1000" dirty="0">
                            <a:latin typeface="+mn-lt"/>
                            <a:cs typeface="Arial" panose="020B0604020202020204" pitchFamily="34" charset="0"/>
                          </a:endParaRPr>
                        </a:p>
                        <a:p>
                          <a:pPr marL="171450" indent="-171450">
                            <a:buFont typeface="Arial" panose="020B0604020202020204" pitchFamily="34" charset="0"/>
                            <a:buChar char="•"/>
                          </a:pPr>
                          <a:r>
                            <a:rPr lang="en-US" sz="1000" dirty="0">
                              <a:latin typeface="+mn-lt"/>
                              <a:cs typeface="Arial" panose="020B0604020202020204" pitchFamily="34" charset="0"/>
                            </a:rPr>
                            <a:t>First quartile (Q1): 25% of the data falls below this value (25</a:t>
                          </a:r>
                          <a:r>
                            <a:rPr lang="en-US" sz="1000" baseline="30000" dirty="0">
                              <a:latin typeface="+mn-lt"/>
                              <a:cs typeface="Arial" panose="020B0604020202020204" pitchFamily="34" charset="0"/>
                            </a:rPr>
                            <a:t>th</a:t>
                          </a:r>
                          <a:r>
                            <a:rPr lang="en-US" sz="1000" dirty="0">
                              <a:latin typeface="+mn-lt"/>
                              <a:cs typeface="Arial" panose="020B0604020202020204" pitchFamily="34" charset="0"/>
                            </a:rPr>
                            <a:t> percentile).</a:t>
                          </a:r>
                        </a:p>
                        <a:p>
                          <a:pPr marL="171450" indent="-171450">
                            <a:buFont typeface="Arial" panose="020B0604020202020204" pitchFamily="34" charset="0"/>
                            <a:buChar char="•"/>
                          </a:pPr>
                          <a:r>
                            <a:rPr lang="en-US" sz="1000" dirty="0">
                              <a:latin typeface="+mn-lt"/>
                              <a:cs typeface="Arial" panose="020B0604020202020204" pitchFamily="34" charset="0"/>
                            </a:rPr>
                            <a:t>Second quartile (Q2): The median. 50% of the data falls below this value.</a:t>
                          </a:r>
                        </a:p>
                        <a:p>
                          <a:pPr marL="171450" indent="-171450">
                            <a:buFont typeface="Arial" panose="020B0604020202020204" pitchFamily="34" charset="0"/>
                            <a:buChar char="•"/>
                          </a:pPr>
                          <a:r>
                            <a:rPr lang="en-US" sz="1000" dirty="0">
                              <a:latin typeface="+mn-lt"/>
                              <a:cs typeface="Arial" panose="020B0604020202020204" pitchFamily="34" charset="0"/>
                            </a:rPr>
                            <a:t>Third quartile (Q3): 75% of the data falls below this value (75</a:t>
                          </a:r>
                          <a:r>
                            <a:rPr lang="en-US" sz="1000" baseline="30000" dirty="0">
                              <a:latin typeface="+mn-lt"/>
                              <a:cs typeface="Arial" panose="020B0604020202020204" pitchFamily="34" charset="0"/>
                            </a:rPr>
                            <a:t>th</a:t>
                          </a:r>
                          <a:r>
                            <a:rPr lang="en-US" sz="1000" dirty="0">
                              <a:latin typeface="+mn-lt"/>
                              <a:cs typeface="Arial" panose="020B0604020202020204" pitchFamily="34" charset="0"/>
                            </a:rPr>
                            <a:t> percentile).</a:t>
                          </a:r>
                        </a:p>
                      </a:txBody>
                      <a:tcPr marL="68580" marR="68580" marT="34290" marB="34290"/>
                    </a:tc>
                    <a:tc>
                      <a:txBody>
                        <a:bodyPr/>
                        <a:lstStyle/>
                        <a:p>
                          <a:r>
                            <a:rPr lang="en-US" sz="1000" dirty="0">
                              <a:latin typeface="+mn-lt"/>
                              <a:cs typeface="Arial" panose="020B0604020202020204" pitchFamily="34" charset="0"/>
                            </a:rPr>
                            <a:t>When analyzing data with outliers</a:t>
                          </a:r>
                        </a:p>
                      </a:txBody>
                      <a:tcPr marL="68580" marR="68580" marT="34290" marB="34290"/>
                    </a:tc>
                    <a:tc>
                      <a:txBody>
                        <a:bodyPr/>
                        <a:lstStyle/>
                        <a:p>
                          <a:r>
                            <a:rPr lang="en-US" sz="1000" b="0" i="0" u="none" strike="noStrike" cap="none" dirty="0">
                              <a:solidFill>
                                <a:schemeClr val="dk1"/>
                              </a:solidFill>
                              <a:effectLst/>
                              <a:latin typeface="+mn-lt"/>
                              <a:ea typeface="+mn-ea"/>
                              <a:cs typeface="Arial" panose="020B0604020202020204" pitchFamily="34" charset="0"/>
                              <a:sym typeface="Arial"/>
                            </a:rPr>
                            <a:t>A health clinic collects heart rate data from 100 adults (with measurements ranging from 0-100 bpm). Based on the specific dataset, it has been calculated that the third quartile (Q3) is 80 bpm, meaning 75% of participants have a heart rate below 80 bpm, and 25% are above it.</a:t>
                          </a:r>
                          <a:endParaRPr lang="en-US" sz="1000" b="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1089560578"/>
                      </a:ext>
                    </a:extLst>
                  </a:tr>
                </a:tbl>
              </a:graphicData>
            </a:graphic>
          </p:graphicFrame>
        </mc:Fallback>
      </mc:AlternateContent>
    </p:spTree>
    <p:extLst>
      <p:ext uri="{BB962C8B-B14F-4D97-AF65-F5344CB8AC3E}">
        <p14:creationId xmlns:p14="http://schemas.microsoft.com/office/powerpoint/2010/main" val="177527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4D64-6C5B-723B-9F3B-8810B6135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E21555-CF6A-28A4-A9E9-3D0D379D3836}"/>
              </a:ext>
            </a:extLst>
          </p:cNvPr>
          <p:cNvSpPr>
            <a:spLocks noGrp="1"/>
          </p:cNvSpPr>
          <p:nvPr>
            <p:ph type="title"/>
          </p:nvPr>
        </p:nvSpPr>
        <p:spPr>
          <a:xfrm>
            <a:off x="311700" y="97892"/>
            <a:ext cx="8520600" cy="572700"/>
          </a:xfrm>
        </p:spPr>
        <p:txBody>
          <a:bodyPr/>
          <a:lstStyle/>
          <a:p>
            <a:r>
              <a:rPr lang="en-US" dirty="0">
                <a:solidFill>
                  <a:schemeClr val="accent1"/>
                </a:solidFill>
                <a:latin typeface="Arial" panose="020B0604020202020204" pitchFamily="34" charset="0"/>
                <a:cs typeface="Arial" panose="020B0604020202020204" pitchFamily="34" charset="0"/>
              </a:rPr>
              <a:t>Location</a:t>
            </a:r>
          </a:p>
        </p:txBody>
      </p:sp>
      <p:graphicFrame>
        <p:nvGraphicFramePr>
          <p:cNvPr id="4" name="Table 3">
            <a:extLst>
              <a:ext uri="{FF2B5EF4-FFF2-40B4-BE49-F238E27FC236}">
                <a16:creationId xmlns:a16="http://schemas.microsoft.com/office/drawing/2014/main" id="{0CC39491-3134-9282-C5DB-EEF7785FC126}"/>
              </a:ext>
            </a:extLst>
          </p:cNvPr>
          <p:cNvGraphicFramePr>
            <a:graphicFrameLocks noGrp="1"/>
          </p:cNvGraphicFramePr>
          <p:nvPr>
            <p:extLst>
              <p:ext uri="{D42A27DB-BD31-4B8C-83A1-F6EECF244321}">
                <p14:modId xmlns:p14="http://schemas.microsoft.com/office/powerpoint/2010/main" val="3602508705"/>
              </p:ext>
            </p:extLst>
          </p:nvPr>
        </p:nvGraphicFramePr>
        <p:xfrm>
          <a:off x="0" y="1120276"/>
          <a:ext cx="9144000" cy="341059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50889169"/>
                    </a:ext>
                  </a:extLst>
                </a:gridCol>
                <a:gridCol w="2475947">
                  <a:extLst>
                    <a:ext uri="{9D8B030D-6E8A-4147-A177-3AD203B41FA5}">
                      <a16:colId xmlns:a16="http://schemas.microsoft.com/office/drawing/2014/main" val="3418018561"/>
                    </a:ext>
                  </a:extLst>
                </a:gridCol>
                <a:gridCol w="2325068">
                  <a:extLst>
                    <a:ext uri="{9D8B030D-6E8A-4147-A177-3AD203B41FA5}">
                      <a16:colId xmlns:a16="http://schemas.microsoft.com/office/drawing/2014/main" val="7047845"/>
                    </a:ext>
                  </a:extLst>
                </a:gridCol>
                <a:gridCol w="2666585">
                  <a:extLst>
                    <a:ext uri="{9D8B030D-6E8A-4147-A177-3AD203B41FA5}">
                      <a16:colId xmlns:a16="http://schemas.microsoft.com/office/drawing/2014/main" val="2185496906"/>
                    </a:ext>
                  </a:extLst>
                </a:gridCol>
              </a:tblGrid>
              <a:tr h="294011">
                <a:tc>
                  <a:txBody>
                    <a:bodyPr/>
                    <a:lstStyle/>
                    <a:p>
                      <a:r>
                        <a:rPr lang="en-US" sz="1100" dirty="0"/>
                        <a:t>Measure</a:t>
                      </a:r>
                    </a:p>
                  </a:txBody>
                  <a:tcPr marL="68580" marR="68580" marT="34290" marB="34290">
                    <a:solidFill>
                      <a:schemeClr val="bg2">
                        <a:lumMod val="75000"/>
                      </a:schemeClr>
                    </a:solidFill>
                  </a:tcPr>
                </a:tc>
                <a:tc>
                  <a:txBody>
                    <a:bodyPr/>
                    <a:lstStyle/>
                    <a:p>
                      <a:r>
                        <a:rPr lang="en-US" sz="1100" dirty="0"/>
                        <a:t>Definition</a:t>
                      </a:r>
                    </a:p>
                  </a:txBody>
                  <a:tcPr marL="68580" marR="68580" marT="34290" marB="34290">
                    <a:solidFill>
                      <a:schemeClr val="bg2">
                        <a:lumMod val="75000"/>
                      </a:schemeClr>
                    </a:solidFill>
                  </a:tcPr>
                </a:tc>
                <a:tc>
                  <a:txBody>
                    <a:bodyPr/>
                    <a:lstStyle/>
                    <a:p>
                      <a:r>
                        <a:rPr lang="en-US" sz="1100" dirty="0"/>
                        <a:t>When to Use</a:t>
                      </a:r>
                    </a:p>
                  </a:txBody>
                  <a:tcPr marL="68580" marR="68580" marT="34290" marB="34290">
                    <a:solidFill>
                      <a:schemeClr val="bg2">
                        <a:lumMod val="75000"/>
                      </a:schemeClr>
                    </a:solidFill>
                  </a:tcPr>
                </a:tc>
                <a:tc>
                  <a:txBody>
                    <a:bodyPr/>
                    <a:lstStyle/>
                    <a:p>
                      <a:r>
                        <a:rPr lang="en-US" sz="1100" dirty="0"/>
                        <a:t>Example</a:t>
                      </a:r>
                    </a:p>
                  </a:txBody>
                  <a:tcPr marL="68580" marR="68580" marT="34290" marB="34290">
                    <a:solidFill>
                      <a:schemeClr val="bg2">
                        <a:lumMod val="75000"/>
                      </a:schemeClr>
                    </a:solidFill>
                  </a:tcPr>
                </a:tc>
                <a:extLst>
                  <a:ext uri="{0D108BD9-81ED-4DB2-BD59-A6C34878D82A}">
                    <a16:rowId xmlns:a16="http://schemas.microsoft.com/office/drawing/2014/main" val="3167553140"/>
                  </a:ext>
                </a:extLst>
              </a:tr>
              <a:tr h="1176046">
                <a:tc>
                  <a:txBody>
                    <a:bodyPr/>
                    <a:lstStyle/>
                    <a:p>
                      <a:r>
                        <a:rPr lang="en-US" sz="1000" dirty="0"/>
                        <a:t>Deciles (D</a:t>
                      </a:r>
                      <a:r>
                        <a:rPr lang="en-US" sz="1000" baseline="-25000" dirty="0"/>
                        <a:t>1</a:t>
                      </a:r>
                      <a:r>
                        <a:rPr lang="en-US" sz="1000" baseline="0" dirty="0"/>
                        <a:t>– D</a:t>
                      </a:r>
                      <a:r>
                        <a:rPr lang="en-US" sz="1000" baseline="-25000" dirty="0"/>
                        <a:t>10</a:t>
                      </a:r>
                      <a:r>
                        <a:rPr lang="en-US" sz="1000" baseline="0" dirty="0"/>
                        <a:t>)</a:t>
                      </a:r>
                      <a:endParaRPr lang="en-US" sz="1000" dirty="0"/>
                    </a:p>
                  </a:txBody>
                  <a:tcPr marL="68580" marR="68580" marT="34290" marB="34290">
                    <a:solidFill>
                      <a:schemeClr val="bg1">
                        <a:lumMod val="85000"/>
                      </a:schemeClr>
                    </a:solidFill>
                  </a:tcPr>
                </a:tc>
                <a:tc>
                  <a:txBody>
                    <a:bodyPr/>
                    <a:lstStyle/>
                    <a:p>
                      <a:r>
                        <a:rPr lang="en-US" sz="1000" dirty="0"/>
                        <a:t>Divides data into ten parts</a:t>
                      </a:r>
                    </a:p>
                    <a:p>
                      <a:pPr marL="171450" indent="-171450">
                        <a:buFont typeface="Arial" panose="020B0604020202020204" pitchFamily="34" charset="0"/>
                        <a:buChar char="•"/>
                      </a:pPr>
                      <a:r>
                        <a:rPr lang="en-US" sz="1000" dirty="0"/>
                        <a:t>First decile (D1): 10% of the data falls below this value.</a:t>
                      </a:r>
                    </a:p>
                    <a:p>
                      <a:pPr marL="171450" indent="-171450">
                        <a:buFont typeface="Arial" panose="020B0604020202020204" pitchFamily="34" charset="0"/>
                        <a:buChar char="•"/>
                      </a:pPr>
                      <a:r>
                        <a:rPr lang="en-US" sz="1000" dirty="0"/>
                        <a:t>Second decile (D2): 20% of the data falls below this value.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Third decile (D3): 30% of the data falls below this value.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Fourth decile (D4): 40% of the data falls below this value.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Fifth decile (D5): 50% of the data falls below this value. The median.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Sixth decile (D6): 60% of the data falls below this value.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Seventh decile (D7): 70% of the data falls below this value.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Eighth decile (D8): 80% of the data falls below this value.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dirty="0"/>
                        <a:t>Ninth decile (D9): 90% of the data falls below this value.</a:t>
                      </a:r>
                    </a:p>
                    <a:p>
                      <a:pPr marL="171450" indent="-171450">
                        <a:buFont typeface="Arial" panose="020B0604020202020204" pitchFamily="34" charset="0"/>
                        <a:buChar char="•"/>
                      </a:pPr>
                      <a:endParaRPr lang="en-US" sz="1000" dirty="0"/>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Similar to quartiles, but more beneficial for larger datasets</a:t>
                      </a:r>
                    </a:p>
                    <a:p>
                      <a:endParaRPr lang="en-US" sz="1000" dirty="0"/>
                    </a:p>
                  </a:txBody>
                  <a:tcPr marL="68580" marR="68580" marT="34290" marB="3429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cap="none" dirty="0">
                          <a:solidFill>
                            <a:schemeClr val="dk1"/>
                          </a:solidFill>
                          <a:effectLst/>
                          <a:latin typeface="+mn-lt"/>
                          <a:ea typeface="+mn-ea"/>
                          <a:cs typeface="+mn-cs"/>
                          <a:sym typeface="Arial"/>
                        </a:rPr>
                        <a:t>In the same dataset, it has been calculated that the ninth decile (D9) is 85 bpm, meaning 90% of participants have a heart rate below 85 bpm.</a:t>
                      </a:r>
                      <a:endParaRPr lang="en-US" sz="1000" b="0" dirty="0"/>
                    </a:p>
                  </a:txBody>
                  <a:tcPr marL="68580" marR="68580" marT="34290" marB="34290">
                    <a:solidFill>
                      <a:schemeClr val="bg1">
                        <a:lumMod val="85000"/>
                      </a:schemeClr>
                    </a:solidFill>
                  </a:tcPr>
                </a:tc>
                <a:extLst>
                  <a:ext uri="{0D108BD9-81ED-4DB2-BD59-A6C34878D82A}">
                    <a16:rowId xmlns:a16="http://schemas.microsoft.com/office/drawing/2014/main" val="1043388"/>
                  </a:ext>
                </a:extLst>
              </a:tr>
            </a:tbl>
          </a:graphicData>
        </a:graphic>
      </p:graphicFrame>
    </p:spTree>
    <p:extLst>
      <p:ext uri="{BB962C8B-B14F-4D97-AF65-F5344CB8AC3E}">
        <p14:creationId xmlns:p14="http://schemas.microsoft.com/office/powerpoint/2010/main" val="194481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6202-C526-FFEC-5C1F-06D37DC42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41141-C838-7CB1-9DC5-6CBF26FDF1B4}"/>
              </a:ext>
            </a:extLst>
          </p:cNvPr>
          <p:cNvSpPr>
            <a:spLocks noGrp="1"/>
          </p:cNvSpPr>
          <p:nvPr>
            <p:ph type="title"/>
          </p:nvPr>
        </p:nvSpPr>
        <p:spPr>
          <a:xfrm>
            <a:off x="311700" y="149195"/>
            <a:ext cx="8520600" cy="572700"/>
          </a:xfrm>
        </p:spPr>
        <p:txBody>
          <a:bodyPr/>
          <a:lstStyle/>
          <a:p>
            <a:r>
              <a:rPr lang="en-US" dirty="0">
                <a:solidFill>
                  <a:schemeClr val="accent1"/>
                </a:solidFill>
                <a:latin typeface="Arial" panose="020B0604020202020204" pitchFamily="34" charset="0"/>
                <a:cs typeface="Arial" panose="020B0604020202020204" pitchFamily="34" charset="0"/>
              </a:rPr>
              <a:t>Proportions and rates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E9CA4DB-4210-0F4E-AC56-84C576C4AD30}"/>
                  </a:ext>
                </a:extLst>
              </p:cNvPr>
              <p:cNvGraphicFramePr>
                <a:graphicFrameLocks noGrp="1"/>
              </p:cNvGraphicFramePr>
              <p:nvPr>
                <p:ph idx="1"/>
                <p:extLst>
                  <p:ext uri="{D42A27DB-BD31-4B8C-83A1-F6EECF244321}">
                    <p14:modId xmlns:p14="http://schemas.microsoft.com/office/powerpoint/2010/main" val="4204900802"/>
                  </p:ext>
                </p:extLst>
              </p:nvPr>
            </p:nvGraphicFramePr>
            <p:xfrm>
              <a:off x="180976" y="844728"/>
              <a:ext cx="8782047" cy="4311193"/>
            </p:xfrm>
            <a:graphic>
              <a:graphicData uri="http://schemas.openxmlformats.org/drawingml/2006/table">
                <a:tbl>
                  <a:tblPr/>
                  <a:tblGrid>
                    <a:gridCol w="969843">
                      <a:extLst>
                        <a:ext uri="{9D8B030D-6E8A-4147-A177-3AD203B41FA5}">
                          <a16:colId xmlns:a16="http://schemas.microsoft.com/office/drawing/2014/main" val="1209147392"/>
                        </a:ext>
                      </a:extLst>
                    </a:gridCol>
                    <a:gridCol w="2885444">
                      <a:extLst>
                        <a:ext uri="{9D8B030D-6E8A-4147-A177-3AD203B41FA5}">
                          <a16:colId xmlns:a16="http://schemas.microsoft.com/office/drawing/2014/main" val="3281974425"/>
                        </a:ext>
                      </a:extLst>
                    </a:gridCol>
                    <a:gridCol w="1116115">
                      <a:extLst>
                        <a:ext uri="{9D8B030D-6E8A-4147-A177-3AD203B41FA5}">
                          <a16:colId xmlns:a16="http://schemas.microsoft.com/office/drawing/2014/main" val="4093091222"/>
                        </a:ext>
                      </a:extLst>
                    </a:gridCol>
                    <a:gridCol w="3810645">
                      <a:extLst>
                        <a:ext uri="{9D8B030D-6E8A-4147-A177-3AD203B41FA5}">
                          <a16:colId xmlns:a16="http://schemas.microsoft.com/office/drawing/2014/main" val="2619532457"/>
                        </a:ext>
                      </a:extLst>
                    </a:gridCol>
                  </a:tblGrid>
                  <a:tr h="359110">
                    <a:tc>
                      <a:txBody>
                        <a:bodyPr/>
                        <a:lstStyle/>
                        <a:p>
                          <a:pPr algn="l" fontAlgn="base">
                            <a:lnSpc>
                              <a:spcPts val="2175"/>
                            </a:lnSpc>
                          </a:pPr>
                          <a:r>
                            <a:rPr lang="en-US" sz="1200" b="1" i="0" dirty="0">
                              <a:solidFill>
                                <a:srgbClr val="FFFFFF"/>
                              </a:solidFill>
                              <a:effectLst/>
                              <a:latin typeface="+mn-lt"/>
                            </a:rPr>
                            <a:t>Measure​</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mn-lt"/>
                            </a:rPr>
                            <a:t>Definition​</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mn-lt"/>
                            </a:rPr>
                            <a:t>When to Use​</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mn-lt"/>
                            </a:rPr>
                            <a:t>Example​</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972300">
                    <a:tc>
                      <a:txBody>
                        <a:bodyPr/>
                        <a:lstStyle/>
                        <a:p>
                          <a:pPr algn="l" fontAlgn="base">
                            <a:lnSpc>
                              <a:spcPct val="100000"/>
                            </a:lnSpc>
                          </a:pPr>
                          <a:r>
                            <a:rPr lang="en-US" sz="1000" b="0" i="0" dirty="0">
                              <a:solidFill>
                                <a:srgbClr val="000000"/>
                              </a:solidFill>
                              <a:effectLst/>
                              <a:latin typeface="+mn-lt"/>
                              <a:cs typeface="Arial" panose="020B0604020202020204" pitchFamily="34" charset="0"/>
                            </a:rPr>
                            <a:t>Prevalence</a:t>
                          </a:r>
                        </a:p>
                        <a:p>
                          <a:pPr algn="l" fontAlgn="base">
                            <a:lnSpc>
                              <a:spcPct val="100000"/>
                            </a:lnSpc>
                          </a:pPr>
                          <a:r>
                            <a:rPr lang="en-US" sz="1000" b="0" i="0" dirty="0">
                              <a:solidFill>
                                <a:srgbClr val="000000"/>
                              </a:solidFill>
                              <a:effectLst/>
                              <a:latin typeface="+mn-lt"/>
                              <a:cs typeface="Arial" panose="020B0604020202020204" pitchFamily="34" charset="0"/>
                            </a:rPr>
                            <a: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The proportion of individuals in a population who have a condition at a specific point in time</a:t>
                          </a:r>
                        </a:p>
                        <a:p>
                          <a:pPr algn="l" fontAlgn="base">
                            <a:lnSpc>
                              <a:spcPct val="100000"/>
                            </a:lnSpc>
                          </a:pPr>
                          <a:endParaRPr lang="en-US" sz="1000" b="0" i="0" u="none" strike="noStrike" cap="none" dirty="0">
                            <a:solidFill>
                              <a:schemeClr val="tx1"/>
                            </a:solidFill>
                            <a:effectLst/>
                            <a:latin typeface="+mn-lt"/>
                            <a:ea typeface="+mn-ea"/>
                            <a:cs typeface="Arial" panose="020B0604020202020204" pitchFamily="34" charset="0"/>
                            <a:sym typeface="Arial"/>
                          </a:endParaRPr>
                        </a:p>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Prevalence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ctrlPr>
                                </m:fPr>
                                <m:num>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𝑁𝑢𝑚𝑏𝑒𝑟</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𝑜𝑓</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𝑒𝑥𝑖𝑠𝑡𝑖𝑛𝑔</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𝑐𝑎𝑠𝑒𝑠</m:t>
                                  </m:r>
                                </m:num>
                                <m:den>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𝑇𝑜𝑡𝑎𝑙</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𝑝𝑜𝑝𝑢𝑙𝑎𝑡𝑖𝑜𝑛</m:t>
                                  </m:r>
                                </m:den>
                              </m:f>
                            </m:oMath>
                          </a14:m>
                          <a:r>
                            <a:rPr lang="en-US" sz="1000" b="0" i="0" u="none" strike="noStrike" cap="none" dirty="0">
                              <a:solidFill>
                                <a:schemeClr val="tx1"/>
                              </a:solidFill>
                              <a:effectLst/>
                              <a:latin typeface="+mn-lt"/>
                              <a:ea typeface="+mn-ea"/>
                              <a:cs typeface="Arial" panose="020B0604020202020204" pitchFamily="34" charset="0"/>
                              <a:sym typeface="Arial"/>
                            </a:rPr>
                            <a:t> </a:t>
                          </a:r>
                          <a14:m>
                            <m:oMath xmlns:m="http://schemas.openxmlformats.org/officeDocument/2006/math">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sym typeface="Arial"/>
                                </a:rPr>
                                <m:t>× 100</m:t>
                              </m:r>
                            </m:oMath>
                          </a14:m>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dirty="0">
                              <a:solidFill>
                                <a:srgbClr val="000000"/>
                              </a:solidFill>
                              <a:effectLst/>
                              <a:latin typeface="+mn-lt"/>
                              <a:cs typeface="Arial" panose="020B0604020202020204" pitchFamily="34" charset="0"/>
                            </a:rPr>
                            <a:t>To describe </a:t>
                          </a:r>
                          <a:r>
                            <a:rPr lang="en-US" sz="1000" b="0" i="0" u="none" strike="noStrike" cap="none" dirty="0">
                              <a:solidFill>
                                <a:schemeClr val="tx1"/>
                              </a:solidFill>
                              <a:effectLst/>
                              <a:latin typeface="+mn-lt"/>
                              <a:ea typeface="+mn-ea"/>
                              <a:cs typeface="Arial" panose="020B0604020202020204" pitchFamily="34" charset="0"/>
                              <a:sym typeface="Arial"/>
                            </a:rPr>
                            <a:t>how common a disease or condition is within a population.</a:t>
                          </a:r>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A health clinic surveys 200 adults. A researcher finds that 60 adults within the survey population have</a:t>
                          </a:r>
                          <a:r>
                            <a:rPr lang="en-US" sz="1000" b="0" i="0" u="none" strike="noStrike" cap="none" baseline="0" dirty="0">
                              <a:solidFill>
                                <a:schemeClr val="tx1"/>
                              </a:solidFill>
                              <a:effectLst/>
                              <a:latin typeface="+mn-lt"/>
                              <a:ea typeface="+mn-ea"/>
                              <a:cs typeface="Arial" panose="020B0604020202020204" pitchFamily="34" charset="0"/>
                              <a:sym typeface="Arial"/>
                            </a:rPr>
                            <a:t> high blood pressure. </a:t>
                          </a:r>
                          <a:r>
                            <a:rPr lang="en-US" sz="1000" b="0" i="0" u="none" strike="noStrike" cap="none" dirty="0">
                              <a:solidFill>
                                <a:schemeClr val="tx1"/>
                              </a:solidFill>
                              <a:effectLst/>
                              <a:latin typeface="+mn-lt"/>
                              <a:ea typeface="+mn-ea"/>
                              <a:cs typeface="Arial" panose="020B0604020202020204" pitchFamily="34" charset="0"/>
                              <a:sym typeface="Arial"/>
                            </a:rPr>
                            <a:t>The prevalence would be calculated as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ctrlPr>
                                </m:fPr>
                                <m:num>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60</m:t>
                                  </m:r>
                                </m:num>
                                <m:den>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200</m:t>
                                  </m:r>
                                </m:den>
                              </m:f>
                            </m:oMath>
                          </a14:m>
                          <a:r>
                            <a:rPr lang="en-US" sz="1000" b="0" dirty="0">
                              <a:latin typeface="+mn-lt"/>
                              <a:cs typeface="Arial" panose="020B0604020202020204" pitchFamily="34" charset="0"/>
                            </a:rPr>
                            <a:t>  x (100) = 30%</a:t>
                          </a:r>
                          <a:br>
                            <a:rPr lang="en-US" sz="1000" b="0" dirty="0">
                              <a:latin typeface="+mn-lt"/>
                              <a:cs typeface="Arial" panose="020B0604020202020204" pitchFamily="34" charset="0"/>
                            </a:rPr>
                          </a:br>
                          <a:endParaRPr lang="en-US" sz="1000" b="0" dirty="0">
                            <a:latin typeface="+mn-lt"/>
                            <a:cs typeface="Arial" panose="020B0604020202020204" pitchFamily="34" charset="0"/>
                          </a:endParaRPr>
                        </a:p>
                        <a:p>
                          <a:pPr algn="l" fontAlgn="base">
                            <a:lnSpc>
                              <a:spcPct val="100000"/>
                            </a:lnSpc>
                          </a:pPr>
                          <a:r>
                            <a:rPr lang="en-US" sz="1000" b="0" i="0" dirty="0">
                              <a:solidFill>
                                <a:srgbClr val="000000"/>
                              </a:solidFill>
                              <a:effectLst/>
                              <a:latin typeface="+mn-lt"/>
                              <a:cs typeface="Arial" panose="020B0604020202020204" pitchFamily="34" charset="0"/>
                            </a:rPr>
                            <a:t>Therefore 30% of the sample has high blood pressure.</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7400344"/>
                      </a:ext>
                    </a:extLst>
                  </a:tr>
                  <a:tr h="2877937">
                    <a:tc>
                      <a:txBody>
                        <a:bodyPr/>
                        <a:lstStyle/>
                        <a:p>
                          <a:pPr algn="l" fontAlgn="base">
                            <a:lnSpc>
                              <a:spcPct val="100000"/>
                            </a:lnSpc>
                          </a:pPr>
                          <a:r>
                            <a:rPr lang="en-US" sz="1000" b="0" i="0" dirty="0">
                              <a:solidFill>
                                <a:srgbClr val="000000"/>
                              </a:solidFill>
                              <a:effectLst/>
                              <a:latin typeface="+mn-lt"/>
                              <a:cs typeface="Arial" panose="020B0604020202020204" pitchFamily="34" charset="0"/>
                            </a:rPr>
                            <a:t>Risk Ratio (Relative risk)</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The ratio of the probability of an outcome in an exposed group compared to an unexposed group.</a:t>
                          </a:r>
                        </a:p>
                        <a:p>
                          <a:pPr algn="l" fontAlgn="base">
                            <a:lnSpc>
                              <a:spcPct val="100000"/>
                            </a:lnSpc>
                          </a:pPr>
                          <a:endParaRPr lang="en-US" sz="1000" b="0" i="0" u="none" strike="noStrike" cap="none" dirty="0">
                            <a:solidFill>
                              <a:schemeClr val="tx1"/>
                            </a:solidFill>
                            <a:effectLst/>
                            <a:latin typeface="+mn-lt"/>
                            <a:ea typeface="+mn-ea"/>
                            <a:cs typeface="Arial" panose="020B0604020202020204" pitchFamily="34" charset="0"/>
                            <a:sym typeface="Arial"/>
                          </a:endParaRPr>
                        </a:p>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RR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ctrlPr>
                                </m:fPr>
                                <m:num>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𝑅𝑖𝑠𝑘</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𝑖𝑛</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𝑒𝑥𝑝𝑜𝑠𝑒𝑑</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𝑔𝑟𝑜𝑢𝑝</m:t>
                                  </m:r>
                                </m:num>
                                <m:den>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𝑅𝑖𝑠𝑘</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𝑖𝑛</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𝑢𝑛𝑒𝑥𝑝𝑜𝑠𝑒𝑑</m:t>
                                  </m:r>
                                  <m:r>
                                    <a:rPr lang="en-US" sz="1000" b="0" i="1" u="none" strike="noStrike" cap="none" smtClean="0">
                                      <a:solidFill>
                                        <a:schemeClr val="tx1"/>
                                      </a:solidFill>
                                      <a:effectLst/>
                                      <a:latin typeface="Cambria Math" panose="02040503050406030204" pitchFamily="18" charset="0"/>
                                      <a:ea typeface="+mn-ea"/>
                                      <a:cs typeface="Arial" panose="020B0604020202020204" pitchFamily="34" charset="0"/>
                                      <a:sym typeface="Arial"/>
                                    </a:rPr>
                                    <m:t> </m:t>
                                  </m:r>
                                </m:den>
                              </m:f>
                            </m:oMath>
                          </a14:m>
                          <a:endParaRPr lang="en-US" sz="1000" b="0" i="0" u="none" strike="noStrike" cap="none" dirty="0">
                            <a:solidFill>
                              <a:schemeClr val="tx1"/>
                            </a:solidFill>
                            <a:effectLst/>
                            <a:latin typeface="+mn-lt"/>
                            <a:ea typeface="+mn-ea"/>
                            <a:cs typeface="Arial" panose="020B0604020202020204" pitchFamily="34" charset="0"/>
                            <a:sym typeface="Arial"/>
                          </a:endParaRPr>
                        </a:p>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      =</a:t>
                          </a:r>
                          <a14:m>
                            <m:oMath xmlns:m="http://schemas.openxmlformats.org/officeDocument/2006/math">
                              <m:r>
                                <a:rPr lang="en-US" sz="1000" b="0" i="0" u="none" strike="noStrike" cap="none" smtClean="0">
                                  <a:solidFill>
                                    <a:schemeClr val="tx1"/>
                                  </a:solidFill>
                                  <a:effectLst/>
                                  <a:latin typeface="Cambria Math" panose="02040503050406030204" pitchFamily="18" charset="0"/>
                                  <a:ea typeface="+mn-ea"/>
                                  <a:cs typeface="+mn-cs"/>
                                  <a:sym typeface="Arial"/>
                                </a:rPr>
                                <m:t> </m:t>
                              </m:r>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𝑎</m:t>
                                  </m:r>
                                  <m:r>
                                    <a:rPr lang="en-US" sz="1000" b="0" i="1" u="none" strike="noStrike" cap="none" smtClean="0">
                                      <a:solidFill>
                                        <a:schemeClr val="tx1"/>
                                      </a:solidFill>
                                      <a:effectLst/>
                                      <a:latin typeface="Cambria Math" panose="02040503050406030204" pitchFamily="18" charset="0"/>
                                      <a:ea typeface="+mn-ea"/>
                                      <a:cs typeface="+mn-cs"/>
                                      <a:sym typeface="Arial"/>
                                    </a:rPr>
                                    <m:t>/(</m:t>
                                  </m:r>
                                  <m:r>
                                    <a:rPr lang="en-US" sz="1000" b="0" i="1" u="none" strike="noStrike" cap="none" smtClean="0">
                                      <a:solidFill>
                                        <a:schemeClr val="tx1"/>
                                      </a:solidFill>
                                      <a:effectLst/>
                                      <a:latin typeface="Cambria Math" panose="02040503050406030204" pitchFamily="18" charset="0"/>
                                      <a:ea typeface="+mn-ea"/>
                                      <a:cs typeface="+mn-cs"/>
                                      <a:sym typeface="Arial"/>
                                    </a:rPr>
                                    <m:t>𝑎</m:t>
                                  </m:r>
                                  <m:r>
                                    <a:rPr lang="en-US" sz="1000" b="0" i="1" u="none" strike="noStrike" cap="none" smtClean="0">
                                      <a:solidFill>
                                        <a:schemeClr val="tx1"/>
                                      </a:solidFill>
                                      <a:effectLst/>
                                      <a:latin typeface="Cambria Math" panose="02040503050406030204" pitchFamily="18" charset="0"/>
                                      <a:ea typeface="+mn-ea"/>
                                      <a:cs typeface="+mn-cs"/>
                                      <a:sym typeface="Arial"/>
                                    </a:rPr>
                                    <m:t>+</m:t>
                                  </m:r>
                                  <m:r>
                                    <a:rPr lang="en-US" sz="1000" b="0" i="1" u="none" strike="noStrike" cap="none" smtClean="0">
                                      <a:solidFill>
                                        <a:schemeClr val="tx1"/>
                                      </a:solidFill>
                                      <a:effectLst/>
                                      <a:latin typeface="Cambria Math" panose="02040503050406030204" pitchFamily="18" charset="0"/>
                                      <a:ea typeface="+mn-ea"/>
                                      <a:cs typeface="+mn-cs"/>
                                      <a:sym typeface="Arial"/>
                                    </a:rPr>
                                    <m:t>𝑏</m:t>
                                  </m:r>
                                  <m:r>
                                    <a:rPr lang="en-US" sz="1000" b="0" i="1" u="none" strike="noStrike" cap="none" smtClean="0">
                                      <a:solidFill>
                                        <a:schemeClr val="tx1"/>
                                      </a:solidFill>
                                      <a:effectLst/>
                                      <a:latin typeface="Cambria Math" panose="02040503050406030204" pitchFamily="18" charset="0"/>
                                      <a:ea typeface="+mn-ea"/>
                                      <a:cs typeface="+mn-cs"/>
                                      <a:sym typeface="Arial"/>
                                    </a:rPr>
                                    <m:t>)</m:t>
                                  </m:r>
                                </m:num>
                                <m:den>
                                  <m:r>
                                    <a:rPr lang="en-US" sz="1000" b="0" i="1" u="none" strike="noStrike" cap="none" smtClean="0">
                                      <a:solidFill>
                                        <a:schemeClr val="tx1"/>
                                      </a:solidFill>
                                      <a:effectLst/>
                                      <a:latin typeface="Cambria Math" panose="02040503050406030204" pitchFamily="18" charset="0"/>
                                      <a:ea typeface="+mn-ea"/>
                                      <a:cs typeface="+mn-cs"/>
                                      <a:sym typeface="Arial"/>
                                    </a:rPr>
                                    <m:t>𝑐</m:t>
                                  </m:r>
                                  <m:r>
                                    <a:rPr lang="en-US" sz="1000" b="0" i="1" u="none" strike="noStrike" cap="none" smtClean="0">
                                      <a:solidFill>
                                        <a:schemeClr val="tx1"/>
                                      </a:solidFill>
                                      <a:effectLst/>
                                      <a:latin typeface="Cambria Math" panose="02040503050406030204" pitchFamily="18" charset="0"/>
                                      <a:ea typeface="+mn-ea"/>
                                      <a:cs typeface="+mn-cs"/>
                                      <a:sym typeface="Arial"/>
                                    </a:rPr>
                                    <m:t>/(</m:t>
                                  </m:r>
                                  <m:r>
                                    <a:rPr lang="en-US" sz="1000" b="0" i="1" u="none" strike="noStrike" cap="none" smtClean="0">
                                      <a:solidFill>
                                        <a:schemeClr val="tx1"/>
                                      </a:solidFill>
                                      <a:effectLst/>
                                      <a:latin typeface="Cambria Math" panose="02040503050406030204" pitchFamily="18" charset="0"/>
                                      <a:ea typeface="+mn-ea"/>
                                      <a:cs typeface="+mn-cs"/>
                                      <a:sym typeface="Arial"/>
                                    </a:rPr>
                                    <m:t>𝑐</m:t>
                                  </m:r>
                                  <m:r>
                                    <a:rPr lang="en-US" sz="1000" b="0" i="1" u="none" strike="noStrike" cap="none" smtClean="0">
                                      <a:solidFill>
                                        <a:schemeClr val="tx1"/>
                                      </a:solidFill>
                                      <a:effectLst/>
                                      <a:latin typeface="Cambria Math" panose="02040503050406030204" pitchFamily="18" charset="0"/>
                                      <a:ea typeface="+mn-ea"/>
                                      <a:cs typeface="+mn-cs"/>
                                      <a:sym typeface="Arial"/>
                                    </a:rPr>
                                    <m:t>+</m:t>
                                  </m:r>
                                  <m:r>
                                    <a:rPr lang="en-US" sz="1000" b="0" i="1" u="none" strike="noStrike" cap="none" smtClean="0">
                                      <a:solidFill>
                                        <a:schemeClr val="tx1"/>
                                      </a:solidFill>
                                      <a:effectLst/>
                                      <a:latin typeface="Cambria Math" panose="02040503050406030204" pitchFamily="18" charset="0"/>
                                      <a:ea typeface="+mn-ea"/>
                                      <a:cs typeface="+mn-cs"/>
                                      <a:sym typeface="Arial"/>
                                    </a:rPr>
                                    <m:t>𝑑</m:t>
                                  </m:r>
                                  <m:r>
                                    <a:rPr lang="en-US" sz="1000" b="0" i="1" u="none" strike="noStrike" cap="none" smtClean="0">
                                      <a:solidFill>
                                        <a:schemeClr val="tx1"/>
                                      </a:solidFill>
                                      <a:effectLst/>
                                      <a:latin typeface="Cambria Math" panose="02040503050406030204" pitchFamily="18" charset="0"/>
                                      <a:ea typeface="+mn-ea"/>
                                      <a:cs typeface="+mn-cs"/>
                                      <a:sym typeface="Arial"/>
                                    </a:rPr>
                                    <m:t>)</m:t>
                                  </m:r>
                                </m:den>
                              </m:f>
                            </m:oMath>
                          </a14:m>
                          <a:r>
                            <a:rPr lang="en-US" sz="1000" b="0" i="0" u="none" strike="noStrike" cap="none" dirty="0">
                              <a:solidFill>
                                <a:schemeClr val="tx1"/>
                              </a:solidFill>
                              <a:effectLst/>
                              <a:latin typeface="+mn-lt"/>
                              <a:ea typeface="+mn-ea"/>
                              <a:cs typeface="Arial" panose="020B0604020202020204" pitchFamily="34" charset="0"/>
                              <a:sym typeface="Arial"/>
                            </a:rPr>
                            <a:t> </a:t>
                          </a:r>
                        </a:p>
                        <a:p>
                          <a:pPr algn="l" fontAlgn="base">
                            <a:lnSpc>
                              <a:spcPct val="100000"/>
                            </a:lnSpc>
                          </a:pPr>
                          <a:endParaRPr lang="en-US" sz="1000" b="0" i="0" u="none" strike="noStrike" cap="none" dirty="0">
                            <a:solidFill>
                              <a:schemeClr val="tx1"/>
                            </a:solidFill>
                            <a:effectLst/>
                            <a:latin typeface="+mn-lt"/>
                            <a:ea typeface="+mn-ea"/>
                            <a:cs typeface="Arial" panose="020B0604020202020204" pitchFamily="34" charset="0"/>
                            <a:sym typeface="Arial"/>
                          </a:endParaRPr>
                        </a:p>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Where:</a:t>
                          </a:r>
                        </a:p>
                        <a:p>
                          <a:pPr marL="285750" indent="-285750">
                            <a:buFont typeface="Arial" panose="020B0604020202020204" pitchFamily="34" charset="0"/>
                            <a:buChar char="•"/>
                          </a:pPr>
                          <a:r>
                            <a:rPr lang="en-US" sz="1000" b="0" i="0" u="none" strike="noStrike" cap="none" dirty="0">
                              <a:solidFill>
                                <a:schemeClr val="tx1"/>
                              </a:solidFill>
                              <a:effectLst/>
                              <a:latin typeface="+mn-lt"/>
                              <a:ea typeface="+mn-ea"/>
                              <a:cs typeface="Arial" panose="020B0604020202020204" pitchFamily="34" charset="0"/>
                              <a:sym typeface="Arial"/>
                            </a:rPr>
                            <a:t>a = # with outcome in exposed group</a:t>
                          </a:r>
                        </a:p>
                        <a:p>
                          <a:pPr marL="285750" indent="-285750">
                            <a:buFont typeface="Arial" panose="020B0604020202020204" pitchFamily="34" charset="0"/>
                            <a:buChar char="•"/>
                          </a:pPr>
                          <a:r>
                            <a:rPr lang="en-US" sz="1000" b="0" i="0" u="none" strike="noStrike" cap="none" dirty="0">
                              <a:solidFill>
                                <a:schemeClr val="tx1"/>
                              </a:solidFill>
                              <a:effectLst/>
                              <a:latin typeface="+mn-lt"/>
                              <a:ea typeface="+mn-ea"/>
                              <a:cs typeface="Arial" panose="020B0604020202020204" pitchFamily="34" charset="0"/>
                              <a:sym typeface="Arial"/>
                            </a:rPr>
                            <a:t>b = # without outcome in exposed group</a:t>
                          </a:r>
                        </a:p>
                        <a:p>
                          <a:pPr marL="285750" indent="-285750">
                            <a:buFont typeface="Arial" panose="020B0604020202020204" pitchFamily="34" charset="0"/>
                            <a:buChar char="•"/>
                          </a:pPr>
                          <a:r>
                            <a:rPr lang="en-US" sz="1000" b="0" i="0" u="none" strike="noStrike" cap="none" dirty="0">
                              <a:solidFill>
                                <a:schemeClr val="tx1"/>
                              </a:solidFill>
                              <a:effectLst/>
                              <a:latin typeface="+mn-lt"/>
                              <a:ea typeface="+mn-ea"/>
                              <a:cs typeface="Arial" panose="020B0604020202020204" pitchFamily="34" charset="0"/>
                              <a:sym typeface="Arial"/>
                            </a:rPr>
                            <a:t>c = # with outcome in unexposed group</a:t>
                          </a:r>
                        </a:p>
                        <a:p>
                          <a:pPr marL="285750" indent="-285750">
                            <a:buFont typeface="Arial" panose="020B0604020202020204" pitchFamily="34" charset="0"/>
                            <a:buChar char="•"/>
                          </a:pPr>
                          <a:r>
                            <a:rPr lang="en-US" sz="1000" b="0" i="0" u="none" strike="noStrike" cap="none" dirty="0">
                              <a:solidFill>
                                <a:schemeClr val="tx1"/>
                              </a:solidFill>
                              <a:effectLst/>
                              <a:latin typeface="+mn-lt"/>
                              <a:ea typeface="+mn-ea"/>
                              <a:cs typeface="Arial" panose="020B0604020202020204" pitchFamily="34" charset="0"/>
                              <a:sym typeface="Arial"/>
                            </a:rPr>
                            <a:t>d= # without outcome in unexposed group</a:t>
                          </a:r>
                        </a:p>
                        <a:p>
                          <a:pPr marL="285750" indent="-285750">
                            <a:buFont typeface="Arial" panose="020B0604020202020204" pitchFamily="34" charset="0"/>
                            <a:buChar char="•"/>
                          </a:pPr>
                          <a:endParaRPr lang="en-US" sz="1000" b="0" i="0" u="none" strike="noStrike" cap="none" dirty="0">
                            <a:solidFill>
                              <a:schemeClr val="tx1"/>
                            </a:solidFill>
                            <a:effectLst/>
                            <a:latin typeface="+mn-lt"/>
                            <a:ea typeface="+mn-ea"/>
                            <a:cs typeface="Arial" panose="020B0604020202020204" pitchFamily="34" charset="0"/>
                            <a:sym typeface="Arial"/>
                          </a:endParaRPr>
                        </a:p>
                        <a:p>
                          <a:r>
                            <a:rPr lang="en-US" sz="1000" b="0" i="0" u="none" strike="noStrike" cap="none" dirty="0">
                              <a:solidFill>
                                <a:schemeClr val="tx1"/>
                              </a:solidFill>
                              <a:effectLst/>
                              <a:latin typeface="+mn-lt"/>
                              <a:ea typeface="+mn-ea"/>
                              <a:cs typeface="+mn-cs"/>
                              <a:sym typeface="Arial"/>
                            </a:rPr>
                            <a:t>If…</a:t>
                          </a:r>
                        </a:p>
                        <a:p>
                          <a:r>
                            <a:rPr lang="en-US" sz="1000" b="0" i="0" u="none" strike="noStrike" cap="none" dirty="0">
                              <a:solidFill>
                                <a:schemeClr val="tx1"/>
                              </a:solidFill>
                              <a:effectLst/>
                              <a:latin typeface="+mn-lt"/>
                              <a:ea typeface="+mn-ea"/>
                              <a:cs typeface="+mn-cs"/>
                              <a:sym typeface="Arial"/>
                            </a:rPr>
                            <a:t>RR = 1: there is no association</a:t>
                          </a:r>
                        </a:p>
                        <a:p>
                          <a:r>
                            <a:rPr lang="en-US" sz="1000" b="0" i="0" u="none" strike="noStrike" cap="none" dirty="0">
                              <a:solidFill>
                                <a:schemeClr val="tx1"/>
                              </a:solidFill>
                              <a:effectLst/>
                              <a:latin typeface="+mn-lt"/>
                              <a:ea typeface="+mn-ea"/>
                              <a:cs typeface="+mn-cs"/>
                              <a:sym typeface="Arial"/>
                            </a:rPr>
                            <a:t>RR &gt; 1: exposure increases risk for disease  </a:t>
                          </a:r>
                        </a:p>
                        <a:p>
                          <a:r>
                            <a:rPr lang="en-US" sz="1000" b="0" i="0" u="none" strike="noStrike" cap="none" dirty="0">
                              <a:solidFill>
                                <a:schemeClr val="tx1"/>
                              </a:solidFill>
                              <a:effectLst/>
                              <a:latin typeface="+mn-lt"/>
                              <a:ea typeface="+mn-ea"/>
                              <a:cs typeface="+mn-cs"/>
                              <a:sym typeface="Arial"/>
                            </a:rPr>
                            <a:t>RR &lt; 1: exposure decreases risk for disease</a:t>
                          </a:r>
                        </a:p>
                        <a:p>
                          <a:pPr algn="l" fontAlgn="base">
                            <a:lnSpc>
                              <a:spcPct val="100000"/>
                            </a:lnSpc>
                          </a:pPr>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In cohort studies or clinical trials to compare risk between two groups.</a:t>
                          </a:r>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r>
                            <a:rPr lang="en-US" sz="1000" b="0" i="0" u="none" strike="noStrike" cap="none" dirty="0">
                              <a:solidFill>
                                <a:schemeClr val="tx1"/>
                              </a:solidFill>
                              <a:effectLst/>
                              <a:latin typeface="+mn-lt"/>
                              <a:ea typeface="+mn-ea"/>
                              <a:cs typeface="Arial" panose="020B0604020202020204" pitchFamily="34" charset="0"/>
                              <a:sym typeface="Arial"/>
                            </a:rPr>
                            <a:t>In the same study, </a:t>
                          </a:r>
                          <a:r>
                            <a:rPr lang="en-US" sz="1000" b="0" i="0" u="none" strike="noStrike" cap="none" dirty="0">
                              <a:solidFill>
                                <a:schemeClr val="tx1"/>
                              </a:solidFill>
                              <a:effectLst/>
                              <a:latin typeface="+mn-lt"/>
                              <a:ea typeface="+mn-ea"/>
                              <a:cs typeface="+mn-cs"/>
                              <a:sym typeface="Arial"/>
                            </a:rPr>
                            <a:t>100 people exercise regularly and 20 of these individuals have high blood pressure. Additionally, it was found </a:t>
                          </a:r>
                          <a:r>
                            <a:rPr lang="en-US" sz="1000" b="0" i="0" u="none" strike="noStrike" cap="none" dirty="0">
                              <a:solidFill>
                                <a:schemeClr val="tx1"/>
                              </a:solidFill>
                              <a:effectLst/>
                              <a:latin typeface="+mn-lt"/>
                              <a:ea typeface="+mn-ea"/>
                              <a:cs typeface="Arial" panose="020B0604020202020204" pitchFamily="34" charset="0"/>
                              <a:sym typeface="Arial"/>
                            </a:rPr>
                            <a:t>that 100 people do not exercise and 40 of these individuals have high blood pressure.</a:t>
                          </a:r>
                        </a:p>
                        <a:p>
                          <a:endParaRPr lang="en-US" sz="1000" b="0" i="0" u="none" strike="noStrike" cap="none" dirty="0">
                            <a:solidFill>
                              <a:schemeClr val="tx1"/>
                            </a:solidFill>
                            <a:effectLst/>
                            <a:latin typeface="+mn-lt"/>
                            <a:ea typeface="+mn-ea"/>
                            <a:cs typeface="Arial" panose="020B0604020202020204" pitchFamily="34" charset="0"/>
                            <a:sym typeface="Arial"/>
                          </a:endParaRPr>
                        </a:p>
                        <a:p>
                          <a:r>
                            <a:rPr lang="en-US" sz="1000" b="0" i="0" u="none" strike="noStrike" cap="none" dirty="0">
                              <a:solidFill>
                                <a:schemeClr val="tx1"/>
                              </a:solidFill>
                              <a:effectLst/>
                              <a:latin typeface="+mn-lt"/>
                              <a:ea typeface="+mn-ea"/>
                              <a:cs typeface="Arial" panose="020B0604020202020204" pitchFamily="34" charset="0"/>
                              <a:sym typeface="Arial"/>
                            </a:rPr>
                            <a:t>Risk in exercisers=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20</m:t>
                                  </m:r>
                                </m:num>
                                <m:den>
                                  <m:r>
                                    <a:rPr lang="en-US" sz="1000" b="0" i="1" u="none" strike="noStrike" cap="none" smtClean="0">
                                      <a:solidFill>
                                        <a:schemeClr val="tx1"/>
                                      </a:solidFill>
                                      <a:effectLst/>
                                      <a:latin typeface="Cambria Math" panose="02040503050406030204" pitchFamily="18" charset="0"/>
                                      <a:ea typeface="+mn-ea"/>
                                      <a:cs typeface="+mn-cs"/>
                                      <a:sym typeface="Arial"/>
                                    </a:rPr>
                                    <m:t>100</m:t>
                                  </m:r>
                                </m:den>
                              </m:f>
                              <m:r>
                                <a:rPr lang="en-US" sz="1000" b="0" i="0" u="none" strike="noStrike" cap="none" smtClean="0">
                                  <a:solidFill>
                                    <a:schemeClr val="tx1"/>
                                  </a:solidFill>
                                  <a:effectLst/>
                                  <a:latin typeface="Cambria Math" panose="02040503050406030204" pitchFamily="18" charset="0"/>
                                  <a:ea typeface="+mn-ea"/>
                                  <a:cs typeface="+mn-cs"/>
                                  <a:sym typeface="Arial"/>
                                </a:rPr>
                                <m:t> </m:t>
                              </m:r>
                            </m:oMath>
                          </a14:m>
                          <a:r>
                            <a:rPr lang="en-US" sz="1000" b="0" i="0" u="none" strike="noStrike" cap="none" dirty="0">
                              <a:solidFill>
                                <a:schemeClr val="tx1"/>
                              </a:solidFill>
                              <a:effectLst/>
                              <a:latin typeface="+mn-lt"/>
                              <a:ea typeface="+mn-ea"/>
                              <a:cs typeface="Arial" panose="020B0604020202020204" pitchFamily="34" charset="0"/>
                              <a:sym typeface="Arial"/>
                            </a:rPr>
                            <a:t>= 0.20 = 20%</a:t>
                          </a:r>
                        </a:p>
                        <a:p>
                          <a:r>
                            <a:rPr lang="en-US" sz="1000" b="0" i="0" u="none" strike="noStrike" cap="none" dirty="0">
                              <a:solidFill>
                                <a:schemeClr val="tx1"/>
                              </a:solidFill>
                              <a:effectLst/>
                              <a:latin typeface="+mn-lt"/>
                              <a:ea typeface="+mn-ea"/>
                              <a:cs typeface="Arial" panose="020B0604020202020204" pitchFamily="34" charset="0"/>
                              <a:sym typeface="Arial"/>
                            </a:rPr>
                            <a:t>Risk in non-exercisers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40</m:t>
                                  </m:r>
                                </m:num>
                                <m:den>
                                  <m:r>
                                    <a:rPr lang="en-US" sz="1000" b="0" i="1" u="none" strike="noStrike" cap="none" smtClean="0">
                                      <a:solidFill>
                                        <a:schemeClr val="tx1"/>
                                      </a:solidFill>
                                      <a:effectLst/>
                                      <a:latin typeface="Cambria Math" panose="02040503050406030204" pitchFamily="18" charset="0"/>
                                      <a:ea typeface="+mn-ea"/>
                                      <a:cs typeface="+mn-cs"/>
                                      <a:sym typeface="Arial"/>
                                    </a:rPr>
                                    <m:t>100</m:t>
                                  </m:r>
                                </m:den>
                              </m:f>
                            </m:oMath>
                          </a14:m>
                          <a:r>
                            <a:rPr lang="en-US" sz="1000" b="0" i="0" u="none" strike="noStrike" cap="none" dirty="0">
                              <a:solidFill>
                                <a:schemeClr val="tx1"/>
                              </a:solidFill>
                              <a:effectLst/>
                              <a:latin typeface="+mn-lt"/>
                              <a:ea typeface="+mn-ea"/>
                              <a:cs typeface="Arial" panose="020B0604020202020204" pitchFamily="34" charset="0"/>
                              <a:sym typeface="Arial"/>
                            </a:rPr>
                            <a:t> = 0.5 = 40%</a:t>
                          </a:r>
                        </a:p>
                        <a:p>
                          <a:r>
                            <a:rPr lang="en-US" sz="1000" b="0" i="0" u="none" strike="noStrike" cap="none" dirty="0">
                              <a:solidFill>
                                <a:schemeClr val="tx1"/>
                              </a:solidFill>
                              <a:effectLst/>
                              <a:latin typeface="+mn-lt"/>
                              <a:ea typeface="+mn-ea"/>
                              <a:cs typeface="Arial" panose="020B0604020202020204" pitchFamily="34" charset="0"/>
                              <a:sym typeface="Arial"/>
                            </a:rPr>
                            <a:t>RR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0.2</m:t>
                                  </m:r>
                                </m:num>
                                <m:den>
                                  <m:r>
                                    <a:rPr lang="en-US" sz="1000" b="0" i="1" u="none" strike="noStrike" cap="none" smtClean="0">
                                      <a:solidFill>
                                        <a:schemeClr val="tx1"/>
                                      </a:solidFill>
                                      <a:effectLst/>
                                      <a:latin typeface="Cambria Math" panose="02040503050406030204" pitchFamily="18" charset="0"/>
                                      <a:ea typeface="+mn-ea"/>
                                      <a:cs typeface="+mn-cs"/>
                                      <a:sym typeface="Arial"/>
                                    </a:rPr>
                                    <m:t>0.4</m:t>
                                  </m:r>
                                </m:den>
                              </m:f>
                            </m:oMath>
                          </a14:m>
                          <a:r>
                            <a:rPr lang="en-US" sz="1000" b="0" i="0" u="none" strike="noStrike" cap="none" dirty="0">
                              <a:solidFill>
                                <a:schemeClr val="tx1"/>
                              </a:solidFill>
                              <a:effectLst/>
                              <a:latin typeface="+mn-lt"/>
                              <a:ea typeface="+mn-ea"/>
                              <a:cs typeface="Arial" panose="020B0604020202020204" pitchFamily="34" charset="0"/>
                              <a:sym typeface="Arial"/>
                            </a:rPr>
                            <a:t> = 0.5 </a:t>
                          </a:r>
                        </a:p>
                        <a:p>
                          <a:endParaRPr lang="en-US" sz="1000" b="0" i="0" u="none" strike="noStrike" cap="none" dirty="0">
                            <a:solidFill>
                              <a:schemeClr val="tx1"/>
                            </a:solidFill>
                            <a:effectLst/>
                            <a:latin typeface="+mn-lt"/>
                            <a:ea typeface="+mn-ea"/>
                            <a:cs typeface="Arial" panose="020B0604020202020204" pitchFamily="34" charset="0"/>
                            <a:sym typeface="Arial"/>
                          </a:endParaRPr>
                        </a:p>
                        <a:p>
                          <a:r>
                            <a:rPr lang="en-US" sz="1000" b="0" i="0" u="none" strike="noStrike" cap="none" dirty="0">
                              <a:solidFill>
                                <a:schemeClr val="tx1"/>
                              </a:solidFill>
                              <a:effectLst/>
                              <a:latin typeface="+mn-lt"/>
                              <a:ea typeface="+mn-ea"/>
                              <a:cs typeface="Arial" panose="020B0604020202020204" pitchFamily="34" charset="0"/>
                              <a:sym typeface="Arial"/>
                            </a:rPr>
                            <a:t>Therefore, individuals who exercise regularly have half the risk of developing high blood pressure compared to those who don’t.</a:t>
                          </a:r>
                        </a:p>
                        <a:p>
                          <a:br>
                            <a:rPr lang="en-US" sz="1000" b="0" i="0" u="none" strike="noStrike" cap="none" dirty="0">
                              <a:solidFill>
                                <a:schemeClr val="tx1"/>
                              </a:solidFill>
                              <a:effectLst/>
                              <a:latin typeface="+mn-lt"/>
                              <a:ea typeface="+mn-ea"/>
                              <a:cs typeface="Arial" panose="020B0604020202020204" pitchFamily="34" charset="0"/>
                              <a:sym typeface="Arial"/>
                            </a:rPr>
                          </a:br>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79982959"/>
                      </a:ext>
                    </a:extLst>
                  </a:tr>
                </a:tbl>
              </a:graphicData>
            </a:graphic>
          </p:graphicFrame>
        </mc:Choice>
        <mc:Fallback xmlns="">
          <p:graphicFrame>
            <p:nvGraphicFramePr>
              <p:cNvPr id="4" name="Content Placeholder 3">
                <a:extLst>
                  <a:ext uri="{FF2B5EF4-FFF2-40B4-BE49-F238E27FC236}">
                    <a16:creationId xmlns:a16="http://schemas.microsoft.com/office/drawing/2014/main" id="{4E9CA4DB-4210-0F4E-AC56-84C576C4AD30}"/>
                  </a:ext>
                </a:extLst>
              </p:cNvPr>
              <p:cNvGraphicFramePr>
                <a:graphicFrameLocks noGrp="1"/>
              </p:cNvGraphicFramePr>
              <p:nvPr>
                <p:ph idx="1"/>
                <p:extLst>
                  <p:ext uri="{D42A27DB-BD31-4B8C-83A1-F6EECF244321}">
                    <p14:modId xmlns:p14="http://schemas.microsoft.com/office/powerpoint/2010/main" val="4204900802"/>
                  </p:ext>
                </p:extLst>
              </p:nvPr>
            </p:nvGraphicFramePr>
            <p:xfrm>
              <a:off x="180976" y="844728"/>
              <a:ext cx="8782047" cy="4311193"/>
            </p:xfrm>
            <a:graphic>
              <a:graphicData uri="http://schemas.openxmlformats.org/drawingml/2006/table">
                <a:tbl>
                  <a:tblPr/>
                  <a:tblGrid>
                    <a:gridCol w="969843">
                      <a:extLst>
                        <a:ext uri="{9D8B030D-6E8A-4147-A177-3AD203B41FA5}">
                          <a16:colId xmlns:a16="http://schemas.microsoft.com/office/drawing/2014/main" val="1209147392"/>
                        </a:ext>
                      </a:extLst>
                    </a:gridCol>
                    <a:gridCol w="2885444">
                      <a:extLst>
                        <a:ext uri="{9D8B030D-6E8A-4147-A177-3AD203B41FA5}">
                          <a16:colId xmlns:a16="http://schemas.microsoft.com/office/drawing/2014/main" val="3281974425"/>
                        </a:ext>
                      </a:extLst>
                    </a:gridCol>
                    <a:gridCol w="1116115">
                      <a:extLst>
                        <a:ext uri="{9D8B030D-6E8A-4147-A177-3AD203B41FA5}">
                          <a16:colId xmlns:a16="http://schemas.microsoft.com/office/drawing/2014/main" val="4093091222"/>
                        </a:ext>
                      </a:extLst>
                    </a:gridCol>
                    <a:gridCol w="3810645">
                      <a:extLst>
                        <a:ext uri="{9D8B030D-6E8A-4147-A177-3AD203B41FA5}">
                          <a16:colId xmlns:a16="http://schemas.microsoft.com/office/drawing/2014/main" val="2619532457"/>
                        </a:ext>
                      </a:extLst>
                    </a:gridCol>
                  </a:tblGrid>
                  <a:tr h="359110">
                    <a:tc>
                      <a:txBody>
                        <a:bodyPr/>
                        <a:lstStyle/>
                        <a:p>
                          <a:pPr algn="l" fontAlgn="base">
                            <a:lnSpc>
                              <a:spcPts val="2175"/>
                            </a:lnSpc>
                          </a:pPr>
                          <a:r>
                            <a:rPr lang="en-US" sz="1200" b="1" i="0" dirty="0">
                              <a:solidFill>
                                <a:srgbClr val="FFFFFF"/>
                              </a:solidFill>
                              <a:effectLst/>
                              <a:latin typeface="+mn-lt"/>
                            </a:rPr>
                            <a:t>Measure​</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mn-lt"/>
                            </a:rPr>
                            <a:t>Definition​</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mn-lt"/>
                            </a:rPr>
                            <a:t>When to Use​</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mn-lt"/>
                            </a:rPr>
                            <a:t>Example​</a:t>
                          </a:r>
                          <a:endParaRPr lang="en-US" sz="900" b="1" i="0" dirty="0">
                            <a:solidFill>
                              <a:srgbClr val="FFFFFF"/>
                            </a:solidFill>
                            <a:effectLst/>
                            <a:latin typeface="+mn-lt"/>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972300">
                    <a:tc>
                      <a:txBody>
                        <a:bodyPr/>
                        <a:lstStyle/>
                        <a:p>
                          <a:pPr algn="l" fontAlgn="base">
                            <a:lnSpc>
                              <a:spcPct val="100000"/>
                            </a:lnSpc>
                          </a:pPr>
                          <a:r>
                            <a:rPr lang="en-US" sz="1000" b="0" i="0" dirty="0">
                              <a:solidFill>
                                <a:srgbClr val="000000"/>
                              </a:solidFill>
                              <a:effectLst/>
                              <a:latin typeface="+mn-lt"/>
                              <a:cs typeface="Arial" panose="020B0604020202020204" pitchFamily="34" charset="0"/>
                            </a:rPr>
                            <a:t>Prevalence</a:t>
                          </a:r>
                        </a:p>
                        <a:p>
                          <a:pPr algn="l" fontAlgn="base">
                            <a:lnSpc>
                              <a:spcPct val="100000"/>
                            </a:lnSpc>
                          </a:pPr>
                          <a:r>
                            <a:rPr lang="en-US" sz="1000" b="0" i="0" dirty="0">
                              <a:solidFill>
                                <a:srgbClr val="000000"/>
                              </a:solidFill>
                              <a:effectLst/>
                              <a:latin typeface="+mn-lt"/>
                              <a:cs typeface="Arial" panose="020B0604020202020204" pitchFamily="34" charset="0"/>
                            </a:rPr>
                            <a:t>​</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blipFill>
                          <a:blip r:embed="rId3"/>
                          <a:stretch>
                            <a:fillRect l="-33755" t="-37500" r="-171097" b="-306875"/>
                          </a:stretch>
                        </a:blipFill>
                      </a:tcPr>
                    </a:tc>
                    <a:tc>
                      <a:txBody>
                        <a:bodyPr/>
                        <a:lstStyle/>
                        <a:p>
                          <a:pPr algn="l" fontAlgn="base">
                            <a:lnSpc>
                              <a:spcPct val="100000"/>
                            </a:lnSpc>
                          </a:pPr>
                          <a:r>
                            <a:rPr lang="en-US" sz="1000" b="0" i="0" dirty="0">
                              <a:solidFill>
                                <a:srgbClr val="000000"/>
                              </a:solidFill>
                              <a:effectLst/>
                              <a:latin typeface="+mn-lt"/>
                              <a:cs typeface="Arial" panose="020B0604020202020204" pitchFamily="34" charset="0"/>
                            </a:rPr>
                            <a:t>To describe </a:t>
                          </a:r>
                          <a:r>
                            <a:rPr lang="en-US" sz="1000" b="0" i="0" u="none" strike="noStrike" cap="none" dirty="0">
                              <a:solidFill>
                                <a:schemeClr val="tx1"/>
                              </a:solidFill>
                              <a:effectLst/>
                              <a:latin typeface="+mn-lt"/>
                              <a:ea typeface="+mn-ea"/>
                              <a:cs typeface="Arial" panose="020B0604020202020204" pitchFamily="34" charset="0"/>
                              <a:sym typeface="Arial"/>
                            </a:rPr>
                            <a:t>how common a disease or condition is within a population.</a:t>
                          </a:r>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blipFill>
                          <a:blip r:embed="rId3"/>
                          <a:stretch>
                            <a:fillRect l="-130511" t="-37500" r="-319" b="-306875"/>
                          </a:stretch>
                        </a:blipFill>
                      </a:tcPr>
                    </a:tc>
                    <a:extLst>
                      <a:ext uri="{0D108BD9-81ED-4DB2-BD59-A6C34878D82A}">
                        <a16:rowId xmlns:a16="http://schemas.microsoft.com/office/drawing/2014/main" val="3797400344"/>
                      </a:ext>
                    </a:extLst>
                  </a:tr>
                  <a:tr h="2979783">
                    <a:tc>
                      <a:txBody>
                        <a:bodyPr/>
                        <a:lstStyle/>
                        <a:p>
                          <a:pPr algn="l" fontAlgn="base">
                            <a:lnSpc>
                              <a:spcPct val="100000"/>
                            </a:lnSpc>
                          </a:pPr>
                          <a:r>
                            <a:rPr lang="en-US" sz="1000" b="0" i="0" dirty="0">
                              <a:solidFill>
                                <a:srgbClr val="000000"/>
                              </a:solidFill>
                              <a:effectLst/>
                              <a:latin typeface="+mn-lt"/>
                              <a:cs typeface="Arial" panose="020B0604020202020204" pitchFamily="34" charset="0"/>
                            </a:rPr>
                            <a:t>Risk Ratio (Relative risk)</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blipFill>
                          <a:blip r:embed="rId3"/>
                          <a:stretch>
                            <a:fillRect l="-33755" t="-44990" r="-171097" b="-409"/>
                          </a:stretch>
                        </a:blipFill>
                      </a:tcPr>
                    </a:tc>
                    <a:tc>
                      <a:txBody>
                        <a:bodyPr/>
                        <a:lstStyle/>
                        <a:p>
                          <a:pPr algn="l" fontAlgn="base">
                            <a:lnSpc>
                              <a:spcPct val="100000"/>
                            </a:lnSpc>
                          </a:pPr>
                          <a:r>
                            <a:rPr lang="en-US" sz="1000" b="0" i="0" u="none" strike="noStrike" cap="none" dirty="0">
                              <a:solidFill>
                                <a:schemeClr val="tx1"/>
                              </a:solidFill>
                              <a:effectLst/>
                              <a:latin typeface="+mn-lt"/>
                              <a:ea typeface="+mn-ea"/>
                              <a:cs typeface="Arial" panose="020B0604020202020204" pitchFamily="34" charset="0"/>
                              <a:sym typeface="Arial"/>
                            </a:rPr>
                            <a:t>In cohort studies or clinical trials to compare risk between two groups.</a:t>
                          </a:r>
                          <a:endParaRPr lang="en-US" sz="1000" b="0" i="0" dirty="0">
                            <a:solidFill>
                              <a:srgbClr val="000000"/>
                            </a:solidFill>
                            <a:effectLst/>
                            <a:latin typeface="+mn-lt"/>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1">
                            <a:lumMod val="85000"/>
                          </a:schemeClr>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blipFill>
                          <a:blip r:embed="rId3"/>
                          <a:stretch>
                            <a:fillRect l="-130511" t="-44990" r="-319" b="-409"/>
                          </a:stretch>
                        </a:blipFill>
                      </a:tcPr>
                    </a:tc>
                    <a:extLst>
                      <a:ext uri="{0D108BD9-81ED-4DB2-BD59-A6C34878D82A}">
                        <a16:rowId xmlns:a16="http://schemas.microsoft.com/office/drawing/2014/main" val="2279982959"/>
                      </a:ext>
                    </a:extLst>
                  </a:tr>
                </a:tbl>
              </a:graphicData>
            </a:graphic>
          </p:graphicFrame>
        </mc:Fallback>
      </mc:AlternateContent>
    </p:spTree>
    <p:extLst>
      <p:ext uri="{BB962C8B-B14F-4D97-AF65-F5344CB8AC3E}">
        <p14:creationId xmlns:p14="http://schemas.microsoft.com/office/powerpoint/2010/main" val="344321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D4E3-F3B8-EF73-9834-55B64B448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8BC9B-F3E5-9062-A593-DC815B50CEEA}"/>
              </a:ext>
            </a:extLst>
          </p:cNvPr>
          <p:cNvSpPr>
            <a:spLocks noGrp="1"/>
          </p:cNvSpPr>
          <p:nvPr>
            <p:ph type="title"/>
          </p:nvPr>
        </p:nvSpPr>
        <p:spPr>
          <a:xfrm>
            <a:off x="311699" y="256199"/>
            <a:ext cx="8520600" cy="572700"/>
          </a:xfrm>
        </p:spPr>
        <p:txBody>
          <a:bodyPr/>
          <a:lstStyle/>
          <a:p>
            <a:r>
              <a:rPr lang="en-US" dirty="0">
                <a:solidFill>
                  <a:schemeClr val="accent1"/>
                </a:solidFill>
                <a:latin typeface="Arial" panose="020B0604020202020204" pitchFamily="34" charset="0"/>
                <a:cs typeface="Arial" panose="020B0604020202020204" pitchFamily="34" charset="0"/>
              </a:rPr>
              <a:t>Proportions and rates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BFC5B3DF-2C77-6512-D384-41E8FB147CB9}"/>
                  </a:ext>
                </a:extLst>
              </p:cNvPr>
              <p:cNvGraphicFramePr>
                <a:graphicFrameLocks noGrp="1"/>
              </p:cNvGraphicFramePr>
              <p:nvPr>
                <p:ph idx="1"/>
                <p:extLst>
                  <p:ext uri="{D42A27DB-BD31-4B8C-83A1-F6EECF244321}">
                    <p14:modId xmlns:p14="http://schemas.microsoft.com/office/powerpoint/2010/main" val="4269480903"/>
                  </p:ext>
                </p:extLst>
              </p:nvPr>
            </p:nvGraphicFramePr>
            <p:xfrm>
              <a:off x="186855" y="1065536"/>
              <a:ext cx="8770288" cy="3907629"/>
            </p:xfrm>
            <a:graphic>
              <a:graphicData uri="http://schemas.openxmlformats.org/drawingml/2006/table">
                <a:tbl>
                  <a:tblPr/>
                  <a:tblGrid>
                    <a:gridCol w="968544">
                      <a:extLst>
                        <a:ext uri="{9D8B030D-6E8A-4147-A177-3AD203B41FA5}">
                          <a16:colId xmlns:a16="http://schemas.microsoft.com/office/drawing/2014/main" val="1209147392"/>
                        </a:ext>
                      </a:extLst>
                    </a:gridCol>
                    <a:gridCol w="2844624">
                      <a:extLst>
                        <a:ext uri="{9D8B030D-6E8A-4147-A177-3AD203B41FA5}">
                          <a16:colId xmlns:a16="http://schemas.microsoft.com/office/drawing/2014/main" val="3281974425"/>
                        </a:ext>
                      </a:extLst>
                    </a:gridCol>
                    <a:gridCol w="1151577">
                      <a:extLst>
                        <a:ext uri="{9D8B030D-6E8A-4147-A177-3AD203B41FA5}">
                          <a16:colId xmlns:a16="http://schemas.microsoft.com/office/drawing/2014/main" val="4093091222"/>
                        </a:ext>
                      </a:extLst>
                    </a:gridCol>
                    <a:gridCol w="3805543">
                      <a:extLst>
                        <a:ext uri="{9D8B030D-6E8A-4147-A177-3AD203B41FA5}">
                          <a16:colId xmlns:a16="http://schemas.microsoft.com/office/drawing/2014/main" val="2619532457"/>
                        </a:ext>
                      </a:extLst>
                    </a:gridCol>
                  </a:tblGrid>
                  <a:tr h="427529">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Measure​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Definition​</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When to Use​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Example​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1157545">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Odds Ratio</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The ratio of the odds of an outcome occurring in one group to the odds in another group.</a:t>
                          </a:r>
                        </a:p>
                        <a:p>
                          <a:pPr algn="l" fontAlgn="base">
                            <a:lnSpc>
                              <a:spcPct val="100000"/>
                            </a:lnSpc>
                          </a:pPr>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OR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𝑎</m:t>
                                  </m:r>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m:t>
                                  </m:r>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𝑑</m:t>
                                  </m:r>
                                </m:num>
                                <m:den>
                                  <m:r>
                                    <a:rPr lang="en-US" sz="1000" b="0" i="1" u="none" strike="noStrike" cap="none" smtClean="0">
                                      <a:solidFill>
                                        <a:schemeClr val="tx1"/>
                                      </a:solidFill>
                                      <a:effectLst/>
                                      <a:latin typeface="Cambria Math" panose="02040503050406030204" pitchFamily="18" charset="0"/>
                                      <a:ea typeface="+mn-ea"/>
                                      <a:cs typeface="+mn-cs"/>
                                      <a:sym typeface="Arial"/>
                                    </a:rPr>
                                    <m:t>𝑏</m:t>
                                  </m:r>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m:t>
                                  </m:r>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𝑐</m:t>
                                  </m:r>
                                </m:den>
                              </m:f>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Where:</a:t>
                          </a:r>
                        </a:p>
                        <a:p>
                          <a:pPr marL="285750" indent="-2857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a = # with outcome in exposed group</a:t>
                          </a:r>
                        </a:p>
                        <a:p>
                          <a:pPr marL="285750" indent="-2857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b = # without outcome in exposed group</a:t>
                          </a:r>
                        </a:p>
                        <a:p>
                          <a:pPr marL="285750" indent="-2857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c = # with outcome in unexposed group</a:t>
                          </a:r>
                        </a:p>
                        <a:p>
                          <a:pPr marL="285750" indent="-2857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d = # without outcome in unexposed group</a:t>
                          </a:r>
                        </a:p>
                        <a:p>
                          <a:pPr marL="285750" indent="-285750">
                            <a:buFont typeface="Arial" panose="020B0604020202020204" pitchFamily="34" charset="0"/>
                            <a:buChar char="•"/>
                          </a:pPr>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If</a:t>
                          </a: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the odds ratio is…</a:t>
                          </a:r>
                        </a:p>
                        <a:p>
                          <a:pPr marL="171450" indent="-1714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1.0 (or close to 1.0): there is no association between exposure and the disease.</a:t>
                          </a:r>
                        </a:p>
                        <a:p>
                          <a:pPr marL="171450" indent="-1714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Greater than 1.0: suggests a positive association (the exposure might be a risk factor for the disease).</a:t>
                          </a:r>
                        </a:p>
                        <a:p>
                          <a:pPr marL="171450" indent="-171450">
                            <a:buFont typeface="Arial" panose="020B0604020202020204" pitchFamily="34" charset="0"/>
                            <a:buChar char="•"/>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Less than 1.0: suggests a negative association (the exposure might have a protective effect on the disease).</a:t>
                          </a:r>
                        </a:p>
                        <a:p>
                          <a:endParaRPr lang="en-US" sz="10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pPr algn="l" fontAlgn="base">
                            <a:lnSpc>
                              <a:spcPct val="100000"/>
                            </a:lnSpc>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Case-control studies or when the outcome is rare.</a:t>
                          </a:r>
                          <a:endParaRPr lang="en-US" sz="10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r>
                            <a:rPr lang="en-US" sz="1000" dirty="0">
                              <a:latin typeface="Arial" panose="020B0604020202020204" pitchFamily="34" charset="0"/>
                              <a:cs typeface="Arial" panose="020B0604020202020204" pitchFamily="34" charset="0"/>
                            </a:rPr>
                            <a:t>Among cases with heart disease, 40% smoked (a = 40), 60% did not (c = 60)</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Among controls (no heart disease), 20% smoked (b = 20), 80% did not (d = 80)</a:t>
                          </a:r>
                        </a:p>
                        <a:p>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OR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40</m:t>
                                  </m:r>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×80</m:t>
                                  </m:r>
                                </m:num>
                                <m:den>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20×60</m:t>
                                  </m:r>
                                </m:den>
                              </m:f>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  </a:t>
                          </a:r>
                          <a14:m>
                            <m:oMath xmlns:m="http://schemas.openxmlformats.org/officeDocument/2006/math">
                              <m:f>
                                <m:fPr>
                                  <m:ctrlPr>
                                    <a:rPr lang="en-US" sz="1000" b="0" i="1" u="none" strike="noStrike" cap="none" smtClean="0">
                                      <a:solidFill>
                                        <a:schemeClr val="tx1"/>
                                      </a:solidFill>
                                      <a:effectLst/>
                                      <a:latin typeface="Cambria Math" panose="02040503050406030204" pitchFamily="18" charset="0"/>
                                      <a:ea typeface="+mn-ea"/>
                                      <a:cs typeface="+mn-cs"/>
                                      <a:sym typeface="Arial"/>
                                    </a:rPr>
                                  </m:ctrlPr>
                                </m:fPr>
                                <m:num>
                                  <m:r>
                                    <a:rPr lang="en-US" sz="1000" b="0" i="1" u="none" strike="noStrike" cap="none" smtClean="0">
                                      <a:solidFill>
                                        <a:schemeClr val="tx1"/>
                                      </a:solidFill>
                                      <a:effectLst/>
                                      <a:latin typeface="Cambria Math" panose="02040503050406030204" pitchFamily="18" charset="0"/>
                                      <a:ea typeface="+mn-ea"/>
                                      <a:cs typeface="+mn-cs"/>
                                      <a:sym typeface="Arial"/>
                                    </a:rPr>
                                    <m:t>3200</m:t>
                                  </m:r>
                                </m:num>
                                <m:den>
                                  <m:r>
                                    <a:rPr lang="en-US" sz="10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1200</m:t>
                                  </m:r>
                                </m:den>
                              </m:f>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r>
                            <a:rPr lang="en-US" sz="1000" b="0" i="0" u="none" strike="noStrike" cap="none" baseline="0" dirty="0">
                              <a:solidFill>
                                <a:schemeClr val="tx1"/>
                              </a:solidFill>
                              <a:effectLst/>
                              <a:latin typeface="Arial" panose="020B0604020202020204" pitchFamily="34" charset="0"/>
                              <a:ea typeface="+mn-ea"/>
                              <a:cs typeface="Arial" panose="020B0604020202020204" pitchFamily="34" charset="0"/>
                              <a:sym typeface="Arial"/>
                            </a:rPr>
                            <a:t> </a:t>
                          </a:r>
                          <a14:m>
                            <m:oMath xmlns:m="http://schemas.openxmlformats.org/officeDocument/2006/math">
                              <m:r>
                                <a:rPr lang="en-US" sz="1000" b="0" i="1" u="none" strike="noStrike" cap="none" baseline="0" smtClean="0">
                                  <a:solidFill>
                                    <a:schemeClr val="tx1"/>
                                  </a:solidFill>
                                  <a:effectLst/>
                                  <a:latin typeface="Cambria Math" panose="02040503050406030204" pitchFamily="18" charset="0"/>
                                  <a:ea typeface="+mn-ea"/>
                                  <a:cs typeface="Arial" panose="020B0604020202020204" pitchFamily="34" charset="0"/>
                                  <a:sym typeface="Arial"/>
                                </a:rPr>
                                <m:t>2.67</m:t>
                              </m:r>
                            </m:oMath>
                          </a14:m>
                          <a:endPar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In this example, smokers had 2.67 times the odds of heart disease.</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 </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8288458"/>
                      </a:ext>
                    </a:extLst>
                  </a:tr>
                </a:tbl>
              </a:graphicData>
            </a:graphic>
          </p:graphicFrame>
        </mc:Choice>
        <mc:Fallback xmlns="">
          <p:graphicFrame>
            <p:nvGraphicFramePr>
              <p:cNvPr id="4" name="Content Placeholder 3">
                <a:extLst>
                  <a:ext uri="{FF2B5EF4-FFF2-40B4-BE49-F238E27FC236}">
                    <a16:creationId xmlns:a16="http://schemas.microsoft.com/office/drawing/2014/main" id="{BFC5B3DF-2C77-6512-D384-41E8FB147CB9}"/>
                  </a:ext>
                </a:extLst>
              </p:cNvPr>
              <p:cNvGraphicFramePr>
                <a:graphicFrameLocks noGrp="1"/>
              </p:cNvGraphicFramePr>
              <p:nvPr>
                <p:ph idx="1"/>
                <p:extLst>
                  <p:ext uri="{D42A27DB-BD31-4B8C-83A1-F6EECF244321}">
                    <p14:modId xmlns:p14="http://schemas.microsoft.com/office/powerpoint/2010/main" val="4269480903"/>
                  </p:ext>
                </p:extLst>
              </p:nvPr>
            </p:nvGraphicFramePr>
            <p:xfrm>
              <a:off x="186855" y="1065536"/>
              <a:ext cx="8770288" cy="3907629"/>
            </p:xfrm>
            <a:graphic>
              <a:graphicData uri="http://schemas.openxmlformats.org/drawingml/2006/table">
                <a:tbl>
                  <a:tblPr/>
                  <a:tblGrid>
                    <a:gridCol w="968544">
                      <a:extLst>
                        <a:ext uri="{9D8B030D-6E8A-4147-A177-3AD203B41FA5}">
                          <a16:colId xmlns:a16="http://schemas.microsoft.com/office/drawing/2014/main" val="1209147392"/>
                        </a:ext>
                      </a:extLst>
                    </a:gridCol>
                    <a:gridCol w="2844624">
                      <a:extLst>
                        <a:ext uri="{9D8B030D-6E8A-4147-A177-3AD203B41FA5}">
                          <a16:colId xmlns:a16="http://schemas.microsoft.com/office/drawing/2014/main" val="3281974425"/>
                        </a:ext>
                      </a:extLst>
                    </a:gridCol>
                    <a:gridCol w="1151577">
                      <a:extLst>
                        <a:ext uri="{9D8B030D-6E8A-4147-A177-3AD203B41FA5}">
                          <a16:colId xmlns:a16="http://schemas.microsoft.com/office/drawing/2014/main" val="4093091222"/>
                        </a:ext>
                      </a:extLst>
                    </a:gridCol>
                    <a:gridCol w="3805543">
                      <a:extLst>
                        <a:ext uri="{9D8B030D-6E8A-4147-A177-3AD203B41FA5}">
                          <a16:colId xmlns:a16="http://schemas.microsoft.com/office/drawing/2014/main" val="2619532457"/>
                        </a:ext>
                      </a:extLst>
                    </a:gridCol>
                  </a:tblGrid>
                  <a:tr h="427529">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Measure​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Definition​</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When to Use​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200" b="1" i="0" dirty="0">
                              <a:solidFill>
                                <a:srgbClr val="FFFFFF"/>
                              </a:solidFill>
                              <a:effectLst/>
                              <a:latin typeface="Arial" panose="020B0604020202020204" pitchFamily="34" charset="0"/>
                              <a:cs typeface="Arial" panose="020B0604020202020204" pitchFamily="34" charset="0"/>
                            </a:rPr>
                            <a:t>Example​</a:t>
                          </a:r>
                          <a:endParaRPr lang="en-US" sz="900" b="1" i="0" dirty="0">
                            <a:solidFill>
                              <a:srgbClr val="FFFFFF"/>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41535133"/>
                      </a:ext>
                    </a:extLst>
                  </a:tr>
                  <a:tr h="3480100">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Odds Ratio</a:t>
                          </a: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blipFill>
                          <a:blip r:embed="rId3"/>
                          <a:stretch>
                            <a:fillRect l="-34222" t="-12364" r="-174222" b="-364"/>
                          </a:stretch>
                        </a:blipFill>
                      </a:tcPr>
                    </a:tc>
                    <a:tc>
                      <a:txBody>
                        <a:bodyPr/>
                        <a:lstStyle/>
                        <a:p>
                          <a:pPr algn="l" fontAlgn="base">
                            <a:lnSpc>
                              <a:spcPct val="100000"/>
                            </a:lnSpc>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Case-control studies or when the outcome is rare.</a:t>
                          </a:r>
                          <a:endParaRPr lang="en-US" sz="1000" b="0" i="0" dirty="0">
                            <a:solidFill>
                              <a:srgbClr val="000000"/>
                            </a:solidFill>
                            <a:effectLst/>
                            <a:latin typeface="Arial" panose="020B0604020202020204" pitchFamily="34" charset="0"/>
                            <a:cs typeface="Arial" panose="020B0604020202020204" pitchFamily="34" charset="0"/>
                          </a:endParaRPr>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85000"/>
                          </a:schemeClr>
                        </a:solidFill>
                      </a:tcPr>
                    </a:tc>
                    <a:tc>
                      <a:txBody>
                        <a:bodyPr/>
                        <a:lstStyle/>
                        <a:p>
                          <a:endParaRPr lang="en-US"/>
                        </a:p>
                      </a:txBody>
                      <a:tcPr marL="60180" marR="60180" marT="30090" marB="300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blipFill>
                          <a:blip r:embed="rId3"/>
                          <a:stretch>
                            <a:fillRect l="-131000" t="-12364" r="-333" b="-364"/>
                          </a:stretch>
                        </a:blipFill>
                      </a:tcPr>
                    </a:tc>
                    <a:extLst>
                      <a:ext uri="{0D108BD9-81ED-4DB2-BD59-A6C34878D82A}">
                        <a16:rowId xmlns:a16="http://schemas.microsoft.com/office/drawing/2014/main" val="3378288458"/>
                      </a:ext>
                    </a:extLst>
                  </a:tr>
                </a:tbl>
              </a:graphicData>
            </a:graphic>
          </p:graphicFrame>
        </mc:Fallback>
      </mc:AlternateContent>
    </p:spTree>
    <p:extLst>
      <p:ext uri="{BB962C8B-B14F-4D97-AF65-F5344CB8AC3E}">
        <p14:creationId xmlns:p14="http://schemas.microsoft.com/office/powerpoint/2010/main" val="409920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0265C-25A2-86B8-527F-74D670AED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B2F79-4DE0-F872-DBB8-4A1235BFF7E5}"/>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dirty="0">
                <a:solidFill>
                  <a:schemeClr val="accent1"/>
                </a:solidFill>
                <a:latin typeface="+mj-lt"/>
              </a:rPr>
              <a:t>What are Inferential Statistics?</a:t>
            </a:r>
          </a:p>
        </p:txBody>
      </p:sp>
      <p:graphicFrame>
        <p:nvGraphicFramePr>
          <p:cNvPr id="7" name="Content Placeholder 2">
            <a:extLst>
              <a:ext uri="{FF2B5EF4-FFF2-40B4-BE49-F238E27FC236}">
                <a16:creationId xmlns:a16="http://schemas.microsoft.com/office/drawing/2014/main" id="{F10B8062-2E63-C0B0-F1DA-97574D18DDAA}"/>
              </a:ext>
            </a:extLst>
          </p:cNvPr>
          <p:cNvGraphicFramePr>
            <a:graphicFrameLocks noGrp="1"/>
          </p:cNvGraphicFramePr>
          <p:nvPr>
            <p:ph idx="1"/>
            <p:extLst>
              <p:ext uri="{D42A27DB-BD31-4B8C-83A1-F6EECF244321}">
                <p14:modId xmlns:p14="http://schemas.microsoft.com/office/powerpoint/2010/main" val="520851020"/>
              </p:ext>
            </p:extLst>
          </p:nvPr>
        </p:nvGraphicFramePr>
        <p:xfrm>
          <a:off x="613050" y="2018010"/>
          <a:ext cx="7917900" cy="2680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BECC776-8F67-68DA-8431-079DE4C9FA6C}"/>
              </a:ext>
            </a:extLst>
          </p:cNvPr>
          <p:cNvSpPr txBox="1"/>
          <p:nvPr/>
        </p:nvSpPr>
        <p:spPr>
          <a:xfrm>
            <a:off x="613050" y="1256257"/>
            <a:ext cx="7917899" cy="523220"/>
          </a:xfrm>
          <a:prstGeom prst="rect">
            <a:avLst/>
          </a:prstGeom>
          <a:noFill/>
        </p:spPr>
        <p:txBody>
          <a:bodyPr wrap="square">
            <a:spAutoFit/>
          </a:bodyPr>
          <a:lstStyle/>
          <a:p>
            <a:pPr marL="0" indent="0">
              <a:buNone/>
            </a:pPr>
            <a:r>
              <a:rPr lang="en-US" dirty="0">
                <a:solidFill>
                  <a:schemeClr val="tx1"/>
                </a:solidFill>
              </a:rPr>
              <a:t>Inferential statistics are used to make generalizations and conclusions from a dataset. There are two primary uses for inferential statistics.</a:t>
            </a:r>
          </a:p>
        </p:txBody>
      </p:sp>
    </p:spTree>
    <p:extLst>
      <p:ext uri="{BB962C8B-B14F-4D97-AF65-F5344CB8AC3E}">
        <p14:creationId xmlns:p14="http://schemas.microsoft.com/office/powerpoint/2010/main" val="65922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C0454-5586-BDDF-FFEA-F75B464A0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2B2C1-50D7-DDEB-37C4-375EB692D281}"/>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p-values</a:t>
            </a:r>
          </a:p>
        </p:txBody>
      </p:sp>
      <p:sp>
        <p:nvSpPr>
          <p:cNvPr id="3" name="Content Placeholder 2">
            <a:extLst>
              <a:ext uri="{FF2B5EF4-FFF2-40B4-BE49-F238E27FC236}">
                <a16:creationId xmlns:a16="http://schemas.microsoft.com/office/drawing/2014/main" id="{815E2614-5491-AC6A-52B7-7F2D93494051}"/>
              </a:ext>
            </a:extLst>
          </p:cNvPr>
          <p:cNvSpPr>
            <a:spLocks noGrp="1"/>
          </p:cNvSpPr>
          <p:nvPr>
            <p:ph idx="1"/>
          </p:nvPr>
        </p:nvSpPr>
        <p:spPr>
          <a:xfrm>
            <a:off x="311700" y="1173288"/>
            <a:ext cx="7886700" cy="3263504"/>
          </a:xfrm>
        </p:spPr>
        <p:txBody>
          <a:bodyPr/>
          <a:lstStyle/>
          <a:p>
            <a:pPr marL="0" indent="0">
              <a:buNone/>
            </a:pPr>
            <a:r>
              <a:rPr lang="en-US" sz="1400" dirty="0">
                <a:solidFill>
                  <a:schemeClr val="tx1"/>
                </a:solidFill>
                <a:latin typeface="Arial" panose="020B0604020202020204" pitchFamily="34" charset="0"/>
                <a:cs typeface="Arial" panose="020B0604020202020204" pitchFamily="34" charset="0"/>
              </a:rPr>
              <a:t>p-values demonstrate</a:t>
            </a:r>
            <a:r>
              <a:rPr lang="en-US" sz="1400" i="0" u="none" strike="noStrike" dirty="0">
                <a:solidFill>
                  <a:schemeClr val="tx1"/>
                </a:solidFill>
                <a:effectLst/>
                <a:latin typeface="Arial" panose="020B0604020202020204" pitchFamily="34" charset="0"/>
                <a:cs typeface="Arial" panose="020B0604020202020204" pitchFamily="34" charset="0"/>
              </a:rPr>
              <a:t> the probability that the observed results (or more extreme) could occur if the null hypothesis were true.</a:t>
            </a:r>
          </a:p>
          <a:p>
            <a:pPr marL="0" indent="0">
              <a:buNone/>
            </a:pPr>
            <a:endParaRPr lang="en-US" sz="1400" b="1" dirty="0">
              <a:solidFill>
                <a:schemeClr val="tx1"/>
              </a:solidFill>
              <a:latin typeface="Arial" panose="020B0604020202020204" pitchFamily="34" charset="0"/>
              <a:cs typeface="Arial" panose="020B0604020202020204" pitchFamily="34" charset="0"/>
            </a:endParaRPr>
          </a:p>
          <a:p>
            <a:pPr marL="0" indent="0">
              <a:buNone/>
            </a:pPr>
            <a:r>
              <a:rPr lang="en-US" sz="1400" i="0" u="none" strike="noStrike" dirty="0">
                <a:solidFill>
                  <a:schemeClr val="tx1"/>
                </a:solidFill>
                <a:effectLst/>
                <a:latin typeface="Arial" panose="020B0604020202020204" pitchFamily="34" charset="0"/>
                <a:cs typeface="Arial" panose="020B0604020202020204" pitchFamily="34" charset="0"/>
              </a:rPr>
              <a:t>Thresholds (</a:t>
            </a:r>
            <a:r>
              <a:rPr lang="el-GR" sz="1400" i="0" u="none" strike="noStrike" dirty="0">
                <a:solidFill>
                  <a:schemeClr val="tx1"/>
                </a:solidFill>
                <a:effectLst/>
                <a:latin typeface="Arial" panose="020B0604020202020204" pitchFamily="34" charset="0"/>
                <a:cs typeface="Arial" panose="020B0604020202020204" pitchFamily="34" charset="0"/>
              </a:rPr>
              <a:t>α) </a:t>
            </a:r>
            <a:r>
              <a:rPr lang="en-US" sz="1400" i="0" u="none" strike="noStrike" dirty="0">
                <a:solidFill>
                  <a:schemeClr val="tx1"/>
                </a:solidFill>
                <a:effectLst/>
                <a:latin typeface="Arial" panose="020B0604020202020204" pitchFamily="34" charset="0"/>
                <a:cs typeface="Arial" panose="020B0604020202020204" pitchFamily="34" charset="0"/>
              </a:rPr>
              <a:t>are set before analysis by the researcher </a:t>
            </a:r>
            <a:r>
              <a:rPr lang="en-US" sz="1400" dirty="0">
                <a:solidFill>
                  <a:schemeClr val="tx1"/>
                </a:solidFill>
                <a:latin typeface="Arial" panose="020B0604020202020204" pitchFamily="34" charset="0"/>
                <a:cs typeface="Arial" panose="020B0604020202020204" pitchFamily="34" charset="0"/>
              </a:rPr>
              <a:t>to determine whether a result is statistically significant.</a:t>
            </a:r>
          </a:p>
          <a:p>
            <a:pPr marL="171450" indent="-171450"/>
            <a:r>
              <a:rPr lang="en-US" sz="1400" i="0" u="none" strike="noStrike" dirty="0">
                <a:solidFill>
                  <a:schemeClr val="tx1"/>
                </a:solidFill>
                <a:effectLst/>
                <a:latin typeface="Arial" panose="020B0604020202020204" pitchFamily="34" charset="0"/>
                <a:cs typeface="Arial" panose="020B0604020202020204" pitchFamily="34" charset="0"/>
              </a:rPr>
              <a:t>If p &lt; </a:t>
            </a:r>
            <a:r>
              <a:rPr lang="el-GR" sz="1400" i="0" u="none" strike="noStrike" dirty="0">
                <a:solidFill>
                  <a:schemeClr val="tx1"/>
                </a:solidFill>
                <a:effectLst/>
                <a:latin typeface="Arial" panose="020B0604020202020204" pitchFamily="34" charset="0"/>
                <a:cs typeface="Arial" panose="020B0604020202020204" pitchFamily="34" charset="0"/>
              </a:rPr>
              <a:t>α → </a:t>
            </a:r>
            <a:r>
              <a:rPr lang="en-US" sz="1400" i="0" u="none" strike="noStrike" dirty="0">
                <a:solidFill>
                  <a:schemeClr val="tx1"/>
                </a:solidFill>
                <a:effectLst/>
                <a:latin typeface="Arial" panose="020B0604020202020204" pitchFamily="34" charset="0"/>
                <a:cs typeface="Arial" panose="020B0604020202020204" pitchFamily="34" charset="0"/>
              </a:rPr>
              <a:t>reject the null hypothesis (statistically significant)</a:t>
            </a:r>
          </a:p>
          <a:p>
            <a:pPr marL="171450" indent="-171450"/>
            <a:r>
              <a:rPr lang="en-US" sz="1400" i="0" u="none" strike="noStrike" dirty="0">
                <a:solidFill>
                  <a:schemeClr val="tx1"/>
                </a:solidFill>
                <a:effectLst/>
                <a:latin typeface="Arial" panose="020B0604020202020204" pitchFamily="34" charset="0"/>
                <a:cs typeface="Arial" panose="020B0604020202020204" pitchFamily="34" charset="0"/>
              </a:rPr>
              <a:t>If p ≥ </a:t>
            </a:r>
            <a:r>
              <a:rPr lang="el-GR" sz="1400" i="0" u="none" strike="noStrike" dirty="0">
                <a:solidFill>
                  <a:schemeClr val="tx1"/>
                </a:solidFill>
                <a:effectLst/>
                <a:latin typeface="Arial" panose="020B0604020202020204" pitchFamily="34" charset="0"/>
                <a:cs typeface="Arial" panose="020B0604020202020204" pitchFamily="34" charset="0"/>
              </a:rPr>
              <a:t>α → </a:t>
            </a:r>
            <a:r>
              <a:rPr lang="en-US" sz="1400" i="0" u="none" strike="noStrike" dirty="0">
                <a:solidFill>
                  <a:schemeClr val="tx1"/>
                </a:solidFill>
                <a:effectLst/>
                <a:latin typeface="Arial" panose="020B0604020202020204" pitchFamily="34" charset="0"/>
                <a:cs typeface="Arial" panose="020B0604020202020204" pitchFamily="34" charset="0"/>
              </a:rPr>
              <a:t>fail to reject the null (not statistically significant)</a:t>
            </a:r>
          </a:p>
          <a:p>
            <a:pPr marL="0" indent="0">
              <a:buNone/>
            </a:pPr>
            <a:endParaRPr lang="en-US" sz="1400" dirty="0">
              <a:solidFill>
                <a:schemeClr val="tx1"/>
              </a:solidFill>
              <a:latin typeface="Arial" panose="020B0604020202020204" pitchFamily="34" charset="0"/>
              <a:cs typeface="Arial" panose="020B0604020202020204" pitchFamily="34" charset="0"/>
            </a:endParaRPr>
          </a:p>
          <a:p>
            <a:pPr marL="0" indent="0">
              <a:buNone/>
            </a:pPr>
            <a:r>
              <a:rPr lang="en-US" sz="1400" i="0" u="none" strike="noStrike" dirty="0">
                <a:solidFill>
                  <a:schemeClr val="tx1"/>
                </a:solidFill>
                <a:effectLst/>
                <a:latin typeface="Arial" panose="020B0604020202020204" pitchFamily="34" charset="0"/>
                <a:cs typeface="Arial" panose="020B0604020202020204" pitchFamily="34" charset="0"/>
              </a:rPr>
              <a:t>Commonly, </a:t>
            </a:r>
            <a:r>
              <a:rPr lang="el-GR" sz="1400" i="0" u="none" strike="noStrike" dirty="0">
                <a:solidFill>
                  <a:schemeClr val="tx1"/>
                </a:solidFill>
                <a:effectLst/>
                <a:latin typeface="Arial" panose="020B0604020202020204" pitchFamily="34" charset="0"/>
                <a:cs typeface="Arial" panose="020B0604020202020204" pitchFamily="34" charset="0"/>
              </a:rPr>
              <a:t>α = 0.05, </a:t>
            </a:r>
            <a:r>
              <a:rPr lang="en-US" sz="1400" i="0" u="none" strike="noStrike" dirty="0">
                <a:solidFill>
                  <a:schemeClr val="tx1"/>
                </a:solidFill>
                <a:effectLst/>
                <a:latin typeface="Arial" panose="020B0604020202020204" pitchFamily="34" charset="0"/>
                <a:cs typeface="Arial" panose="020B0604020202020204" pitchFamily="34" charset="0"/>
              </a:rPr>
              <a:t>meaning that there is a 5% chance of finding a result as extreme as the one observed. However, </a:t>
            </a:r>
            <a:r>
              <a:rPr lang="el-GR" sz="1400" i="0" u="none" strike="noStrike" dirty="0">
                <a:solidFill>
                  <a:schemeClr val="tx1"/>
                </a:solidFill>
                <a:effectLst/>
                <a:latin typeface="Arial" panose="020B0604020202020204" pitchFamily="34" charset="0"/>
                <a:cs typeface="Arial" panose="020B0604020202020204" pitchFamily="34" charset="0"/>
              </a:rPr>
              <a:t>α </a:t>
            </a:r>
            <a:r>
              <a:rPr lang="en-US" sz="1400" i="0" u="none" strike="noStrike" dirty="0">
                <a:solidFill>
                  <a:schemeClr val="tx1"/>
                </a:solidFill>
                <a:effectLst/>
                <a:latin typeface="Arial" panose="020B0604020202020204" pitchFamily="34" charset="0"/>
                <a:cs typeface="Arial" panose="020B0604020202020204" pitchFamily="34" charset="0"/>
              </a:rPr>
              <a:t>is not fixed</a:t>
            </a:r>
            <a:r>
              <a:rPr lang="en-US" sz="1400" dirty="0">
                <a:solidFill>
                  <a:schemeClr val="tx1"/>
                </a:solidFill>
                <a:latin typeface="Arial" panose="020B0604020202020204" pitchFamily="34" charset="0"/>
                <a:cs typeface="Arial" panose="020B0604020202020204" pitchFamily="34" charset="0"/>
              </a:rPr>
              <a:t> </a:t>
            </a:r>
            <a:r>
              <a:rPr lang="en-US" sz="1400" i="0" u="none" strike="noStrike" dirty="0">
                <a:solidFill>
                  <a:schemeClr val="tx1"/>
                </a:solidFill>
                <a:effectLst/>
                <a:latin typeface="Arial" panose="020B0604020202020204" pitchFamily="34" charset="0"/>
                <a:cs typeface="Arial" panose="020B0604020202020204" pitchFamily="34" charset="0"/>
              </a:rPr>
              <a:t>it can be changed depending on:</a:t>
            </a:r>
          </a:p>
          <a:p>
            <a:pPr marL="285750" indent="-285750"/>
            <a:r>
              <a:rPr lang="en-US" sz="1400" i="0" u="none" strike="noStrike" dirty="0">
                <a:solidFill>
                  <a:schemeClr val="tx1"/>
                </a:solidFill>
                <a:effectLst/>
                <a:latin typeface="Arial" panose="020B0604020202020204" pitchFamily="34" charset="0"/>
                <a:cs typeface="Arial" panose="020B0604020202020204" pitchFamily="34" charset="0"/>
              </a:rPr>
              <a:t>Study design</a:t>
            </a:r>
          </a:p>
          <a:p>
            <a:pPr marL="285750" indent="-285750"/>
            <a:r>
              <a:rPr lang="en-US" sz="1400" i="0" u="none" strike="noStrike" dirty="0">
                <a:solidFill>
                  <a:schemeClr val="tx1"/>
                </a:solidFill>
                <a:effectLst/>
                <a:latin typeface="Arial" panose="020B0604020202020204" pitchFamily="34" charset="0"/>
                <a:cs typeface="Arial" panose="020B0604020202020204" pitchFamily="34" charset="0"/>
              </a:rPr>
              <a:t>Sample size</a:t>
            </a:r>
          </a:p>
          <a:p>
            <a:pPr marL="285750" indent="-285750"/>
            <a:r>
              <a:rPr lang="en-US" sz="1400" i="0" u="none" strike="noStrike" dirty="0">
                <a:solidFill>
                  <a:schemeClr val="tx1"/>
                </a:solidFill>
                <a:effectLst/>
                <a:latin typeface="Arial" panose="020B0604020202020204" pitchFamily="34" charset="0"/>
                <a:cs typeface="Arial" panose="020B0604020202020204" pitchFamily="34" charset="0"/>
              </a:rPr>
              <a:t>Potential consequences of a false positive</a:t>
            </a:r>
          </a:p>
          <a:p>
            <a:pPr marL="0" indent="0">
              <a:buNone/>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69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57E50-F5A8-44E4-B17D-6E3F3A8AB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96C67-F68A-564F-7CAA-837246FDDE48}"/>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p-values</a:t>
            </a:r>
          </a:p>
        </p:txBody>
      </p:sp>
      <p:sp>
        <p:nvSpPr>
          <p:cNvPr id="3" name="Content Placeholder 2">
            <a:extLst>
              <a:ext uri="{FF2B5EF4-FFF2-40B4-BE49-F238E27FC236}">
                <a16:creationId xmlns:a16="http://schemas.microsoft.com/office/drawing/2014/main" id="{4FE774A1-E5F6-E8DD-B048-5108D21FD82B}"/>
              </a:ext>
            </a:extLst>
          </p:cNvPr>
          <p:cNvSpPr>
            <a:spLocks noGrp="1"/>
          </p:cNvSpPr>
          <p:nvPr>
            <p:ph idx="1"/>
          </p:nvPr>
        </p:nvSpPr>
        <p:spPr>
          <a:xfrm>
            <a:off x="311700" y="1173288"/>
            <a:ext cx="7886700" cy="3263504"/>
          </a:xfrm>
        </p:spPr>
        <p:txBody>
          <a:bodyPr/>
          <a:lstStyle/>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Example:</a:t>
            </a: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A researcher is studying whether a new heart medication lowers blood pressure compared to a placebo.</a:t>
            </a:r>
            <a:br>
              <a:rPr lang="en-US" sz="1400" i="0" u="none" strike="noStrike" dirty="0">
                <a:solidFill>
                  <a:srgbClr val="000000"/>
                </a:solidFill>
                <a:effectLst/>
                <a:latin typeface="Arial" panose="020B0604020202020204" pitchFamily="34" charset="0"/>
                <a:cs typeface="Arial" panose="020B0604020202020204" pitchFamily="34" charset="0"/>
              </a:rPr>
            </a:br>
            <a:r>
              <a:rPr lang="en-US" sz="1400" i="0" u="none" strike="noStrike" dirty="0">
                <a:solidFill>
                  <a:srgbClr val="000000"/>
                </a:solidFill>
                <a:effectLst/>
                <a:latin typeface="Arial" panose="020B0604020202020204" pitchFamily="34" charset="0"/>
                <a:cs typeface="Arial" panose="020B0604020202020204" pitchFamily="34" charset="0"/>
              </a:rPr>
              <a:t>After analyzing the data, they find:</a:t>
            </a:r>
          </a:p>
          <a:p>
            <a:pPr algn="l">
              <a:buFont typeface="Arial" panose="020B0604020202020204" pitchFamily="34" charset="0"/>
              <a:buChar char="•"/>
            </a:pPr>
            <a:r>
              <a:rPr lang="en-US" sz="1400" i="0" u="none" strike="noStrike" dirty="0">
                <a:solidFill>
                  <a:srgbClr val="000000"/>
                </a:solidFill>
                <a:effectLst/>
                <a:latin typeface="Arial" panose="020B0604020202020204" pitchFamily="34" charset="0"/>
                <a:cs typeface="Arial" panose="020B0604020202020204" pitchFamily="34" charset="0"/>
              </a:rPr>
              <a:t>p = 0.03</a:t>
            </a:r>
          </a:p>
          <a:p>
            <a:pPr algn="l">
              <a:buFont typeface="Arial" panose="020B0604020202020204" pitchFamily="34" charset="0"/>
              <a:buChar char="•"/>
            </a:pPr>
            <a:r>
              <a:rPr lang="el-GR" sz="1400" i="0" u="none" strike="noStrike" dirty="0">
                <a:solidFill>
                  <a:srgbClr val="000000"/>
                </a:solidFill>
                <a:effectLst/>
                <a:latin typeface="Arial" panose="020B0604020202020204" pitchFamily="34" charset="0"/>
                <a:cs typeface="Arial" panose="020B0604020202020204" pitchFamily="34" charset="0"/>
              </a:rPr>
              <a:t>α = 0.05 (</a:t>
            </a:r>
            <a:r>
              <a:rPr lang="en-US" sz="1400" i="0" u="none" strike="noStrike" dirty="0">
                <a:solidFill>
                  <a:srgbClr val="000000"/>
                </a:solidFill>
                <a:effectLst/>
                <a:latin typeface="Arial" panose="020B0604020202020204" pitchFamily="34" charset="0"/>
                <a:cs typeface="Arial" panose="020B0604020202020204" pitchFamily="34" charset="0"/>
              </a:rPr>
              <a:t>set by researcher)</a:t>
            </a:r>
          </a:p>
          <a:p>
            <a:pPr marL="114300" indent="0" algn="l">
              <a:buNone/>
            </a:pPr>
            <a:endParaRPr lang="en-US" sz="1400" i="0" u="none" strike="noStrike" dirty="0">
              <a:solidFill>
                <a:srgbClr val="000000"/>
              </a:solidFill>
              <a:effectLst/>
              <a:latin typeface="Arial" panose="020B0604020202020204" pitchFamily="34" charset="0"/>
              <a:cs typeface="Arial" panose="020B0604020202020204" pitchFamily="34" charset="0"/>
            </a:endParaRP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Interpretation:</a:t>
            </a:r>
            <a:br>
              <a:rPr lang="en-US" sz="1400" i="0" u="none" strike="noStrike" dirty="0">
                <a:solidFill>
                  <a:srgbClr val="000000"/>
                </a:solidFill>
                <a:effectLst/>
                <a:latin typeface="Arial" panose="020B0604020202020204" pitchFamily="34" charset="0"/>
                <a:cs typeface="Arial" panose="020B0604020202020204" pitchFamily="34" charset="0"/>
              </a:rPr>
            </a:br>
            <a:r>
              <a:rPr lang="en-US" sz="1400" i="0" u="none" strike="noStrike" dirty="0">
                <a:solidFill>
                  <a:srgbClr val="000000"/>
                </a:solidFill>
                <a:effectLst/>
                <a:latin typeface="Arial" panose="020B0604020202020204" pitchFamily="34" charset="0"/>
                <a:cs typeface="Arial" panose="020B0604020202020204" pitchFamily="34" charset="0"/>
              </a:rPr>
              <a:t>Since p = 0.03 (which means p &lt; 0.05), the result is statistically significant. This means there is only a 3% probability that the observed difference (or a more extreme one) occurred by chance if the medication had no true effect.</a:t>
            </a:r>
            <a:r>
              <a:rPr lang="en-US" sz="1400" dirty="0">
                <a:solidFill>
                  <a:srgbClr val="000000"/>
                </a:solidFill>
                <a:latin typeface="Arial" panose="020B0604020202020204" pitchFamily="34" charset="0"/>
                <a:cs typeface="Arial" panose="020B0604020202020204" pitchFamily="34" charset="0"/>
              </a:rPr>
              <a:t> </a:t>
            </a:r>
            <a:r>
              <a:rPr lang="en-US" sz="1400" i="0" u="none" strike="noStrike" dirty="0">
                <a:solidFill>
                  <a:srgbClr val="000000"/>
                </a:solidFill>
                <a:effectLst/>
                <a:latin typeface="Arial" panose="020B0604020202020204" pitchFamily="34" charset="0"/>
                <a:cs typeface="Arial" panose="020B0604020202020204" pitchFamily="34" charset="0"/>
              </a:rPr>
              <a:t>The researcher rejects the null hypothesis (the new medication causes no difference) and concludes that the new medication likely lowers blood pressure.</a:t>
            </a:r>
          </a:p>
          <a:p>
            <a:pPr marL="0" indent="0">
              <a:buNone/>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47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0F068-2C63-E401-7D58-3C0167808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56E47-CE6A-406A-9A40-4648312F38C5}"/>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Confidence Intervals</a:t>
            </a:r>
          </a:p>
        </p:txBody>
      </p:sp>
      <p:sp>
        <p:nvSpPr>
          <p:cNvPr id="3" name="Content Placeholder 2">
            <a:extLst>
              <a:ext uri="{FF2B5EF4-FFF2-40B4-BE49-F238E27FC236}">
                <a16:creationId xmlns:a16="http://schemas.microsoft.com/office/drawing/2014/main" id="{276809B3-A5A8-F88B-BB63-0F9DEB7E4822}"/>
              </a:ext>
            </a:extLst>
          </p:cNvPr>
          <p:cNvSpPr>
            <a:spLocks noGrp="1"/>
          </p:cNvSpPr>
          <p:nvPr>
            <p:ph idx="1"/>
          </p:nvPr>
        </p:nvSpPr>
        <p:spPr>
          <a:xfrm>
            <a:off x="554222" y="1278648"/>
            <a:ext cx="7886700" cy="3263504"/>
          </a:xfrm>
        </p:spPr>
        <p:txBody>
          <a:bodyPr/>
          <a:lstStyle/>
          <a:p>
            <a:pPr marL="0" indent="0">
              <a:buNone/>
            </a:pPr>
            <a:r>
              <a:rPr lang="en-US" i="0" u="none" strike="noStrike" dirty="0">
                <a:solidFill>
                  <a:srgbClr val="000000"/>
                </a:solidFill>
                <a:effectLst/>
                <a:latin typeface="Arial" panose="020B0604020202020204" pitchFamily="34" charset="0"/>
                <a:cs typeface="Arial" panose="020B0604020202020204" pitchFamily="34" charset="0"/>
              </a:rPr>
              <a:t>A confidence interval (CI) provides a range of values that likely contains the true population value (such as the true mean or proportion), based on the sample data.</a:t>
            </a:r>
          </a:p>
          <a:p>
            <a:pPr marL="0" indent="0">
              <a:buNone/>
            </a:pPr>
            <a:endParaRPr lang="en-US" dirty="0">
              <a:solidFill>
                <a:srgbClr val="000000"/>
              </a:solidFill>
              <a:latin typeface="Arial" panose="020B0604020202020204" pitchFamily="34" charset="0"/>
              <a:cs typeface="Arial" panose="020B0604020202020204" pitchFamily="34" charset="0"/>
            </a:endParaRPr>
          </a:p>
          <a:p>
            <a:pPr marL="0" indent="0">
              <a:buNone/>
            </a:pPr>
            <a:r>
              <a:rPr lang="en-US" dirty="0">
                <a:solidFill>
                  <a:srgbClr val="000000"/>
                </a:solidFill>
                <a:latin typeface="Arial" panose="020B0604020202020204" pitchFamily="34" charset="0"/>
                <a:cs typeface="Arial" panose="020B0604020202020204" pitchFamily="34" charset="0"/>
              </a:rPr>
              <a:t>I</a:t>
            </a:r>
            <a:r>
              <a:rPr lang="en-US" i="0" u="none" strike="noStrike" dirty="0">
                <a:solidFill>
                  <a:srgbClr val="000000"/>
                </a:solidFill>
                <a:effectLst/>
                <a:latin typeface="Arial" panose="020B0604020202020204" pitchFamily="34" charset="0"/>
                <a:cs typeface="Arial" panose="020B0604020202020204" pitchFamily="34" charset="0"/>
              </a:rPr>
              <a:t>nterpretation depends on the confidence level (commonly 95%):</a:t>
            </a:r>
          </a:p>
          <a:p>
            <a:pPr algn="l">
              <a:buFont typeface="Arial" panose="020B0604020202020204" pitchFamily="34" charset="0"/>
              <a:buChar char="•"/>
            </a:pPr>
            <a:r>
              <a:rPr lang="en-US" i="0" u="none" strike="noStrike" dirty="0">
                <a:solidFill>
                  <a:srgbClr val="000000"/>
                </a:solidFill>
                <a:effectLst/>
                <a:latin typeface="Arial" panose="020B0604020202020204" pitchFamily="34" charset="0"/>
                <a:cs typeface="Arial" panose="020B0604020202020204" pitchFamily="34" charset="0"/>
              </a:rPr>
              <a:t>A 95% CI means that if we repeated the study many times, 95% of the intervals would contain the true value.</a:t>
            </a:r>
          </a:p>
          <a:p>
            <a:pPr algn="l">
              <a:buFont typeface="Arial" panose="020B0604020202020204" pitchFamily="34" charset="0"/>
              <a:buChar char="•"/>
            </a:pPr>
            <a:r>
              <a:rPr lang="en-US" i="0" u="none" strike="noStrike" dirty="0">
                <a:solidFill>
                  <a:srgbClr val="000000"/>
                </a:solidFill>
                <a:effectLst/>
                <a:latin typeface="Arial" panose="020B0604020202020204" pitchFamily="34" charset="0"/>
                <a:cs typeface="Arial" panose="020B0604020202020204" pitchFamily="34" charset="0"/>
              </a:rPr>
              <a:t>99% CI is used when consequences of a wrong conclusion are high</a:t>
            </a:r>
            <a:r>
              <a:rPr lang="en-US" dirty="0">
                <a:solidFill>
                  <a:srgbClr val="000000"/>
                </a:solidFill>
                <a:latin typeface="Arial" panose="020B0604020202020204" pitchFamily="34" charset="0"/>
                <a:cs typeface="Arial" panose="020B0604020202020204" pitchFamily="34" charset="0"/>
              </a:rPr>
              <a:t>. </a:t>
            </a:r>
            <a:r>
              <a:rPr lang="en-US" i="0" u="none" strike="noStrike" dirty="0">
                <a:solidFill>
                  <a:srgbClr val="000000"/>
                </a:solidFill>
                <a:effectLst/>
                <a:latin typeface="Arial" panose="020B0604020202020204" pitchFamily="34" charset="0"/>
                <a:cs typeface="Arial" panose="020B0604020202020204" pitchFamily="34" charset="0"/>
              </a:rPr>
              <a:t>It provides greater certainty, but the interval will be wider.</a:t>
            </a:r>
          </a:p>
          <a:p>
            <a:pPr algn="l">
              <a:buFont typeface="Arial" panose="020B0604020202020204" pitchFamily="34" charset="0"/>
              <a:buChar char="•"/>
            </a:pPr>
            <a:r>
              <a:rPr lang="en-US" i="0" u="none" strike="noStrike" dirty="0">
                <a:solidFill>
                  <a:srgbClr val="000000"/>
                </a:solidFill>
                <a:effectLst/>
                <a:latin typeface="Arial" panose="020B0604020202020204" pitchFamily="34" charset="0"/>
                <a:cs typeface="Arial" panose="020B0604020202020204" pitchFamily="34" charset="0"/>
              </a:rPr>
              <a:t>90% CI is used where a narrower range is acceptable and a quicker decision is needed.</a:t>
            </a:r>
          </a:p>
          <a:p>
            <a:pPr marL="114300" indent="0" algn="l">
              <a:buNone/>
            </a:pPr>
            <a:endParaRPr lang="en-US" i="0" u="none" strike="noStrike" dirty="0">
              <a:solidFill>
                <a:srgbClr val="000000"/>
              </a:solidFill>
              <a:effectLst/>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3829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653142" y="426720"/>
            <a:ext cx="8179157" cy="5910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mj-lt"/>
              </a:rPr>
              <a:t>Learning Objectives</a:t>
            </a:r>
            <a:endParaRPr dirty="0">
              <a:solidFill>
                <a:schemeClr val="accent1"/>
              </a:solidFill>
              <a:latin typeface="+mj-lt"/>
            </a:endParaRPr>
          </a:p>
        </p:txBody>
      </p:sp>
      <p:sp>
        <p:nvSpPr>
          <p:cNvPr id="192" name="Google Shape;192;p31"/>
          <p:cNvSpPr txBox="1">
            <a:spLocks noGrp="1"/>
          </p:cNvSpPr>
          <p:nvPr>
            <p:ph idx="1"/>
          </p:nvPr>
        </p:nvSpPr>
        <p:spPr>
          <a:xfrm>
            <a:off x="653142" y="1152475"/>
            <a:ext cx="7759338"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dirty="0">
                <a:solidFill>
                  <a:schemeClr val="dk1"/>
                </a:solidFill>
                <a:latin typeface="Arial" panose="020B0604020202020204" pitchFamily="34" charset="0"/>
                <a:cs typeface="Arial" panose="020B0604020202020204" pitchFamily="34" charset="0"/>
              </a:rPr>
              <a:t>By the end of this presentation, participants will be able to:</a:t>
            </a:r>
          </a:p>
          <a:p>
            <a:pPr marL="457200" lvl="0" indent="-304800" algn="l" rtl="0">
              <a:spcBef>
                <a:spcPts val="1000"/>
              </a:spcBef>
              <a:spcAft>
                <a:spcPts val="0"/>
              </a:spcAft>
              <a:buSzPts val="1200"/>
              <a:buFont typeface="Montserrat"/>
              <a:buChar char="●"/>
            </a:pPr>
            <a:r>
              <a:rPr lang="en-US" sz="1800" dirty="0">
                <a:solidFill>
                  <a:schemeClr val="dk1"/>
                </a:solidFill>
                <a:latin typeface="Arial" panose="020B0604020202020204" pitchFamily="34" charset="0"/>
                <a:cs typeface="Arial" panose="020B0604020202020204" pitchFamily="34" charset="0"/>
              </a:rPr>
              <a:t>Identify and differentiate types of statistical analysis</a:t>
            </a:r>
          </a:p>
          <a:p>
            <a:pPr marL="457200" lvl="0" indent="-304800" algn="l" rtl="0">
              <a:spcBef>
                <a:spcPts val="1000"/>
              </a:spcBef>
              <a:spcAft>
                <a:spcPts val="0"/>
              </a:spcAft>
              <a:buSzPts val="1200"/>
              <a:buFont typeface="Montserrat"/>
              <a:buChar char="●"/>
            </a:pPr>
            <a:r>
              <a:rPr lang="en-US" sz="1800" dirty="0">
                <a:solidFill>
                  <a:schemeClr val="dk1"/>
                </a:solidFill>
                <a:latin typeface="Arial" panose="020B0604020202020204" pitchFamily="34" charset="0"/>
                <a:cs typeface="Arial" panose="020B0604020202020204" pitchFamily="34" charset="0"/>
              </a:rPr>
              <a:t>Understand when to apply descriptive and inferential statistics</a:t>
            </a:r>
          </a:p>
          <a:p>
            <a:pPr marL="457200" lvl="0" indent="-304800" algn="l" rtl="0">
              <a:spcBef>
                <a:spcPts val="1000"/>
              </a:spcBef>
              <a:spcAft>
                <a:spcPts val="0"/>
              </a:spcAft>
              <a:buSzPts val="1200"/>
              <a:buFont typeface="Montserrat"/>
              <a:buChar char="●"/>
            </a:pPr>
            <a:r>
              <a:rPr lang="en-US" sz="1800" dirty="0">
                <a:solidFill>
                  <a:schemeClr val="dk1"/>
                </a:solidFill>
                <a:latin typeface="Arial" panose="020B0604020202020204" pitchFamily="34" charset="0"/>
                <a:cs typeface="Arial" panose="020B0604020202020204" pitchFamily="34" charset="0"/>
              </a:rPr>
              <a:t>Interpret common statistical outputs</a:t>
            </a:r>
          </a:p>
          <a:p>
            <a:pPr marL="457200" lvl="0" indent="-304800" algn="l" rtl="0">
              <a:spcBef>
                <a:spcPts val="1000"/>
              </a:spcBef>
              <a:spcAft>
                <a:spcPts val="0"/>
              </a:spcAft>
              <a:buSzPts val="1200"/>
              <a:buFont typeface="Montserrat"/>
              <a:buChar char="●"/>
            </a:pPr>
            <a:r>
              <a:rPr lang="en-US" sz="1800" dirty="0">
                <a:solidFill>
                  <a:schemeClr val="dk1"/>
                </a:solidFill>
                <a:latin typeface="Arial" panose="020B0604020202020204" pitchFamily="34" charset="0"/>
                <a:cs typeface="Arial" panose="020B0604020202020204" pitchFamily="34" charset="0"/>
              </a:rPr>
              <a:t>Apply basic quantitative data analysis to both numerical (quantitative) and categorical (qualitative) data. </a:t>
            </a:r>
            <a:endParaRPr lang="en-US" sz="1800" b="0" i="0" u="none" strike="noStrike" dirty="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E5ACB01-2A81-9B23-0DA5-72FBB17C831E}"/>
              </a:ext>
            </a:extLst>
          </p:cNvPr>
          <p:cNvSpPr txBox="1"/>
          <p:nvPr/>
        </p:nvSpPr>
        <p:spPr>
          <a:xfrm>
            <a:off x="2286000" y="2421361"/>
            <a:ext cx="4572000" cy="307777"/>
          </a:xfrm>
          <a:prstGeom prst="rect">
            <a:avLst/>
          </a:prstGeom>
          <a:noFill/>
        </p:spPr>
        <p:txBody>
          <a:bodyPr wrap="square">
            <a:spAutoFit/>
          </a:bodyPr>
          <a:lstStyle/>
          <a:p>
            <a:r>
              <a:rPr lang="en-US" b="0" i="0" u="none" strike="noStrike" dirty="0">
                <a:solidFill>
                  <a:srgbClr val="000000"/>
                </a:solidFill>
                <a:effectLst/>
              </a:rPr>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CFB0-960C-44EB-B43F-001F925E5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864A6-93C4-828B-AEF9-CD120F3955A3}"/>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Confidence Intervals</a:t>
            </a:r>
          </a:p>
        </p:txBody>
      </p:sp>
      <p:sp>
        <p:nvSpPr>
          <p:cNvPr id="3" name="Content Placeholder 2">
            <a:extLst>
              <a:ext uri="{FF2B5EF4-FFF2-40B4-BE49-F238E27FC236}">
                <a16:creationId xmlns:a16="http://schemas.microsoft.com/office/drawing/2014/main" id="{51B7E100-08EA-09D8-A46E-A9C91FA42068}"/>
              </a:ext>
            </a:extLst>
          </p:cNvPr>
          <p:cNvSpPr>
            <a:spLocks noGrp="1"/>
          </p:cNvSpPr>
          <p:nvPr>
            <p:ph idx="1"/>
          </p:nvPr>
        </p:nvSpPr>
        <p:spPr>
          <a:xfrm>
            <a:off x="554222" y="1278648"/>
            <a:ext cx="7886700" cy="3263504"/>
          </a:xfrm>
        </p:spPr>
        <p:txBody>
          <a:bodyPr/>
          <a:lstStyle/>
          <a:p>
            <a:pPr marL="114300" indent="0" algn="l">
              <a:buNone/>
            </a:pPr>
            <a:r>
              <a:rPr lang="en-US" i="0" u="none" strike="noStrike" dirty="0">
                <a:solidFill>
                  <a:schemeClr val="tx1"/>
                </a:solidFill>
                <a:effectLst/>
                <a:latin typeface="Arial" panose="020B0604020202020204" pitchFamily="34" charset="0"/>
                <a:cs typeface="Arial" panose="020B0604020202020204" pitchFamily="34" charset="0"/>
              </a:rPr>
              <a:t>Example:</a:t>
            </a:r>
          </a:p>
          <a:p>
            <a:pPr marL="114300" indent="0" algn="l">
              <a:buNone/>
            </a:pPr>
            <a:r>
              <a:rPr lang="en-US" dirty="0">
                <a:solidFill>
                  <a:schemeClr val="tx1"/>
                </a:solidFill>
                <a:latin typeface="Arial" panose="020B0604020202020204" pitchFamily="34" charset="0"/>
                <a:cs typeface="Arial" panose="020B0604020202020204" pitchFamily="34" charset="0"/>
              </a:rPr>
              <a:t>Guo and Zhang (2017) </a:t>
            </a:r>
            <a:r>
              <a:rPr lang="en-US" i="0" u="none" strike="noStrike" dirty="0">
                <a:solidFill>
                  <a:schemeClr val="tx1"/>
                </a:solidFill>
                <a:effectLst/>
                <a:latin typeface="Arial" panose="020B0604020202020204" pitchFamily="34" charset="0"/>
                <a:cs typeface="Arial" panose="020B0604020202020204" pitchFamily="34" charset="0"/>
              </a:rPr>
              <a:t>evaluated the association </a:t>
            </a:r>
            <a:r>
              <a:rPr lang="en-US" dirty="0">
                <a:solidFill>
                  <a:schemeClr val="tx1"/>
                </a:solidFill>
                <a:latin typeface="Arial" panose="020B0604020202020204" pitchFamily="34" charset="0"/>
                <a:cs typeface="Arial" panose="020B0604020202020204" pitchFamily="34" charset="0"/>
              </a:rPr>
              <a:t>be</a:t>
            </a:r>
            <a:r>
              <a:rPr lang="en-US" i="0" u="none" strike="noStrike" dirty="0">
                <a:solidFill>
                  <a:schemeClr val="tx1"/>
                </a:solidFill>
                <a:effectLst/>
                <a:latin typeface="Arial" panose="020B0604020202020204" pitchFamily="34" charset="0"/>
                <a:cs typeface="Arial" panose="020B0604020202020204" pitchFamily="34" charset="0"/>
              </a:rPr>
              <a:t>tween ideal cardiovascular health (CVH) metrics and risk of cardiovascular events as well as mortality. </a:t>
            </a:r>
            <a:r>
              <a:rPr lang="en-US" dirty="0">
                <a:solidFill>
                  <a:schemeClr val="tx1"/>
                </a:solidFill>
                <a:latin typeface="Arial" panose="020B0604020202020204" pitchFamily="34" charset="0"/>
                <a:cs typeface="Arial" panose="020B0604020202020204" pitchFamily="34" charset="0"/>
              </a:rPr>
              <a:t>When looking at smoking as an ideal CVH metric, they found that the risk ratio was </a:t>
            </a:r>
            <a:r>
              <a:rPr lang="en-US" i="0" u="none" strike="noStrike" dirty="0">
                <a:solidFill>
                  <a:schemeClr val="tx1"/>
                </a:solidFill>
                <a:effectLst/>
                <a:latin typeface="Arial" panose="020B0604020202020204" pitchFamily="34" charset="0"/>
                <a:cs typeface="Arial" panose="020B0604020202020204" pitchFamily="34" charset="0"/>
              </a:rPr>
              <a:t>RR = 0.54 (95% CI: 0.38-0.77) with p = 0.001 for cardiovascular mortality.</a:t>
            </a:r>
          </a:p>
          <a:p>
            <a:pPr marL="114300" indent="0" algn="l">
              <a:buNone/>
            </a:pPr>
            <a:endParaRPr lang="en-US" dirty="0">
              <a:solidFill>
                <a:schemeClr val="tx1"/>
              </a:solidFill>
              <a:latin typeface="Arial" panose="020B0604020202020204" pitchFamily="34" charset="0"/>
              <a:cs typeface="Arial" panose="020B0604020202020204" pitchFamily="34" charset="0"/>
            </a:endParaRPr>
          </a:p>
          <a:p>
            <a:pPr marL="114300" indent="0">
              <a:buNone/>
            </a:pPr>
            <a:r>
              <a:rPr lang="en-US" dirty="0">
                <a:solidFill>
                  <a:schemeClr val="tx1"/>
                </a:solidFill>
                <a:latin typeface="Arial" panose="020B0604020202020204" pitchFamily="34" charset="0"/>
                <a:cs typeface="Arial" panose="020B0604020202020204" pitchFamily="34" charset="0"/>
              </a:rPr>
              <a:t>Interpretation:</a:t>
            </a:r>
            <a:br>
              <a:rPr lang="en-US" dirty="0">
                <a:solidFill>
                  <a:schemeClr val="tx1"/>
                </a:solidFill>
                <a:latin typeface="Arial" panose="020B0604020202020204" pitchFamily="34" charset="0"/>
                <a:cs typeface="Arial" panose="020B0604020202020204" pitchFamily="34" charset="0"/>
              </a:rPr>
            </a:br>
            <a:r>
              <a:rPr lang="en-US" i="0" u="none" strike="noStrike" dirty="0">
                <a:solidFill>
                  <a:schemeClr val="tx1"/>
                </a:solidFill>
                <a:effectLst/>
                <a:latin typeface="Arial" panose="020B0604020202020204" pitchFamily="34" charset="0"/>
                <a:cs typeface="Arial" panose="020B0604020202020204" pitchFamily="34" charset="0"/>
              </a:rPr>
              <a:t>Ideal smoking status (non-smoking) is associated with a 46% lower risk of dying from cardiovascular causes. This is shown by a risk ratio (RR) of 0.54 with a 95% confidence interval from 0.38 to 0.77, </a:t>
            </a:r>
            <a:r>
              <a:rPr lang="en-US" dirty="0">
                <a:solidFill>
                  <a:schemeClr val="tx1"/>
                </a:solidFill>
                <a:latin typeface="Arial" panose="020B0604020202020204" pitchFamily="34" charset="0"/>
                <a:cs typeface="Arial" panose="020B0604020202020204" pitchFamily="34" charset="0"/>
              </a:rPr>
              <a:t>meaning </a:t>
            </a:r>
            <a:r>
              <a:rPr lang="en-US" i="0" u="none" strike="noStrike" dirty="0">
                <a:solidFill>
                  <a:schemeClr val="tx1"/>
                </a:solidFill>
                <a:effectLst/>
                <a:latin typeface="Arial" panose="020B0604020202020204" pitchFamily="34" charset="0"/>
                <a:cs typeface="Arial" panose="020B0604020202020204" pitchFamily="34" charset="0"/>
              </a:rPr>
              <a:t>we are 95% </a:t>
            </a:r>
            <a:r>
              <a:rPr lang="en-US" dirty="0">
                <a:solidFill>
                  <a:schemeClr val="tx1"/>
                </a:solidFill>
                <a:latin typeface="Arial" panose="020B0604020202020204" pitchFamily="34" charset="0"/>
                <a:cs typeface="Arial" panose="020B0604020202020204" pitchFamily="34" charset="0"/>
              </a:rPr>
              <a:t>confident</a:t>
            </a:r>
            <a:r>
              <a:rPr lang="en-US" i="0" u="none" strike="noStrike" dirty="0">
                <a:solidFill>
                  <a:schemeClr val="tx1"/>
                </a:solidFill>
                <a:effectLst/>
                <a:latin typeface="Arial" panose="020B0604020202020204" pitchFamily="34" charset="0"/>
                <a:cs typeface="Arial" panose="020B0604020202020204" pitchFamily="34" charset="0"/>
              </a:rPr>
              <a:t> that the true effect falls in this range.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30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A672F-E0C8-643B-2D84-229F4F592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553BF-F84F-30CD-F714-4DB0BDC5E8D2}"/>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Pearson Correlation Coefficient</a:t>
            </a:r>
          </a:p>
        </p:txBody>
      </p:sp>
      <p:sp>
        <p:nvSpPr>
          <p:cNvPr id="3" name="Content Placeholder 2">
            <a:extLst>
              <a:ext uri="{FF2B5EF4-FFF2-40B4-BE49-F238E27FC236}">
                <a16:creationId xmlns:a16="http://schemas.microsoft.com/office/drawing/2014/main" id="{AEB2952A-A623-D68F-A35E-C7838B964F92}"/>
              </a:ext>
            </a:extLst>
          </p:cNvPr>
          <p:cNvSpPr>
            <a:spLocks noGrp="1"/>
          </p:cNvSpPr>
          <p:nvPr>
            <p:ph idx="1"/>
          </p:nvPr>
        </p:nvSpPr>
        <p:spPr>
          <a:xfrm>
            <a:off x="628651" y="1677564"/>
            <a:ext cx="8047516" cy="3263504"/>
          </a:xfrm>
        </p:spPr>
        <p:txBody>
          <a:bodyPr/>
          <a:lstStyle/>
          <a:p>
            <a:pPr marL="0" indent="0">
              <a:buNone/>
            </a:pPr>
            <a:r>
              <a:rPr lang="en-US" dirty="0">
                <a:solidFill>
                  <a:schemeClr val="tx1"/>
                </a:solidFill>
                <a:latin typeface="Arial" panose="020B0604020202020204" pitchFamily="34" charset="0"/>
                <a:cs typeface="Arial" panose="020B0604020202020204" pitchFamily="34" charset="0"/>
              </a:rPr>
              <a:t>Pearson Correlation Coefficient: a statistical test that measures the strength and direction of a linear relationship between two continuous variables.</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Pearson correlation coefficient is denoted by </a:t>
            </a:r>
            <a:r>
              <a:rPr lang="en-US" i="1" dirty="0">
                <a:solidFill>
                  <a:schemeClr val="tx1"/>
                </a:solidFill>
                <a:latin typeface="Arial" panose="020B0604020202020204" pitchFamily="34" charset="0"/>
                <a:cs typeface="Arial" panose="020B0604020202020204" pitchFamily="34" charset="0"/>
              </a:rPr>
              <a:t>r</a:t>
            </a:r>
          </a:p>
          <a:p>
            <a:pPr lvl="1">
              <a:spcBef>
                <a:spcPts val="0"/>
              </a:spcBef>
            </a:pPr>
            <a:r>
              <a:rPr lang="en-US" dirty="0">
                <a:solidFill>
                  <a:schemeClr val="tx1"/>
                </a:solidFill>
                <a:latin typeface="Arial" panose="020B0604020202020204" pitchFamily="34" charset="0"/>
                <a:cs typeface="Arial" panose="020B0604020202020204" pitchFamily="34" charset="0"/>
              </a:rPr>
              <a:t>Ranges from -1 to +1</a:t>
            </a:r>
          </a:p>
          <a:p>
            <a:pPr lvl="1">
              <a:spcBef>
                <a:spcPts val="0"/>
              </a:spcBef>
            </a:pPr>
            <a:r>
              <a:rPr lang="en-US" i="1" dirty="0">
                <a:solidFill>
                  <a:schemeClr val="tx1"/>
                </a:solidFill>
                <a:latin typeface="Arial" panose="020B0604020202020204" pitchFamily="34" charset="0"/>
                <a:cs typeface="Arial" panose="020B0604020202020204" pitchFamily="34" charset="0"/>
              </a:rPr>
              <a:t>r</a:t>
            </a:r>
            <a:r>
              <a:rPr lang="en-US" dirty="0">
                <a:solidFill>
                  <a:schemeClr val="tx1"/>
                </a:solidFill>
                <a:latin typeface="Arial" panose="020B0604020202020204" pitchFamily="34" charset="0"/>
                <a:cs typeface="Arial" panose="020B0604020202020204" pitchFamily="34" charset="0"/>
              </a:rPr>
              <a:t> = -1 </a:t>
            </a:r>
            <a:r>
              <a:rPr lang="en-US" dirty="0">
                <a:solidFill>
                  <a:schemeClr val="tx1"/>
                </a:solidFill>
                <a:latin typeface="Arial" panose="020B0604020202020204" pitchFamily="34" charset="0"/>
                <a:cs typeface="Arial" panose="020B0604020202020204" pitchFamily="34" charset="0"/>
                <a:sym typeface="Wingdings" pitchFamily="2" charset="2"/>
              </a:rPr>
              <a:t> a perfect negative linear relationship</a:t>
            </a:r>
          </a:p>
          <a:p>
            <a:pPr lvl="1">
              <a:spcBef>
                <a:spcPts val="0"/>
              </a:spcBef>
            </a:pPr>
            <a:r>
              <a:rPr lang="en-US" i="1" dirty="0">
                <a:solidFill>
                  <a:schemeClr val="tx1"/>
                </a:solidFill>
                <a:latin typeface="Arial" panose="020B0604020202020204" pitchFamily="34" charset="0"/>
                <a:cs typeface="Arial" panose="020B0604020202020204" pitchFamily="34" charset="0"/>
                <a:sym typeface="Wingdings" pitchFamily="2" charset="2"/>
              </a:rPr>
              <a:t>r</a:t>
            </a:r>
            <a:r>
              <a:rPr lang="en-US" dirty="0">
                <a:solidFill>
                  <a:schemeClr val="tx1"/>
                </a:solidFill>
                <a:latin typeface="Arial" panose="020B0604020202020204" pitchFamily="34" charset="0"/>
                <a:cs typeface="Arial" panose="020B0604020202020204" pitchFamily="34" charset="0"/>
                <a:sym typeface="Wingdings" pitchFamily="2" charset="2"/>
              </a:rPr>
              <a:t> = +1  a perfect positive linear relationship</a:t>
            </a:r>
          </a:p>
          <a:p>
            <a:pPr lvl="1">
              <a:spcBef>
                <a:spcPts val="0"/>
              </a:spcBef>
            </a:pPr>
            <a:r>
              <a:rPr lang="en-US" i="1" dirty="0">
                <a:solidFill>
                  <a:schemeClr val="tx1"/>
                </a:solidFill>
                <a:latin typeface="Arial" panose="020B0604020202020204" pitchFamily="34" charset="0"/>
                <a:cs typeface="Arial" panose="020B0604020202020204" pitchFamily="34" charset="0"/>
                <a:sym typeface="Wingdings" pitchFamily="2" charset="2"/>
              </a:rPr>
              <a:t>r</a:t>
            </a:r>
            <a:r>
              <a:rPr lang="en-US" dirty="0">
                <a:solidFill>
                  <a:schemeClr val="tx1"/>
                </a:solidFill>
                <a:latin typeface="Arial" panose="020B0604020202020204" pitchFamily="34" charset="0"/>
                <a:cs typeface="Arial" panose="020B0604020202020204" pitchFamily="34" charset="0"/>
                <a:sym typeface="Wingdings" pitchFamily="2" charset="2"/>
              </a:rPr>
              <a:t> = 0  no linear relationship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40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7D38-E519-3EC2-CFF6-380D0408C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03855-C45A-5C15-681F-0C63722ABB6A}"/>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Pearson Correlation Coefficient</a:t>
            </a:r>
          </a:p>
        </p:txBody>
      </p:sp>
      <p:sp>
        <p:nvSpPr>
          <p:cNvPr id="3" name="Content Placeholder 2">
            <a:extLst>
              <a:ext uri="{FF2B5EF4-FFF2-40B4-BE49-F238E27FC236}">
                <a16:creationId xmlns:a16="http://schemas.microsoft.com/office/drawing/2014/main" id="{BBA02144-2650-CD0D-ABBE-B3F1910E1832}"/>
              </a:ext>
            </a:extLst>
          </p:cNvPr>
          <p:cNvSpPr>
            <a:spLocks noGrp="1"/>
          </p:cNvSpPr>
          <p:nvPr>
            <p:ph idx="1"/>
          </p:nvPr>
        </p:nvSpPr>
        <p:spPr>
          <a:xfrm>
            <a:off x="548242" y="1784303"/>
            <a:ext cx="8047516" cy="3263504"/>
          </a:xfrm>
        </p:spPr>
        <p:txBody>
          <a:bodyPr/>
          <a:lstStyle/>
          <a:p>
            <a:pPr marL="114300" indent="0">
              <a:buNone/>
            </a:pPr>
            <a:r>
              <a:rPr lang="en-US" dirty="0">
                <a:solidFill>
                  <a:schemeClr val="tx1"/>
                </a:solidFill>
                <a:latin typeface="Arial" panose="020B0604020202020204" pitchFamily="34" charset="0"/>
                <a:cs typeface="Arial" panose="020B0604020202020204" pitchFamily="34" charset="0"/>
              </a:rPr>
              <a:t>Example:</a:t>
            </a:r>
          </a:p>
          <a:p>
            <a:pPr marL="114300" indent="0">
              <a:buNone/>
            </a:pPr>
            <a:r>
              <a:rPr lang="en-US" dirty="0">
                <a:solidFill>
                  <a:schemeClr val="tx1"/>
                </a:solidFill>
                <a:latin typeface="Arial" panose="020B0604020202020204" pitchFamily="34" charset="0"/>
                <a:cs typeface="Arial" panose="020B0604020202020204" pitchFamily="34" charset="0"/>
              </a:rPr>
              <a:t>Reimers et al. (2018), studied whether regular exercise influences resting heart rate (RHR). They reported a correlation of r = -0.36 between baseline RHR and the change of RHR after participating in different types of sports. </a:t>
            </a:r>
          </a:p>
          <a:p>
            <a:pPr marL="114300" indent="0">
              <a:buNone/>
            </a:pPr>
            <a:endParaRPr lang="en-US" dirty="0">
              <a:solidFill>
                <a:schemeClr val="tx1"/>
              </a:solidFill>
              <a:latin typeface="Arial" panose="020B0604020202020204" pitchFamily="34" charset="0"/>
              <a:cs typeface="Arial" panose="020B0604020202020204" pitchFamily="34" charset="0"/>
            </a:endParaRPr>
          </a:p>
          <a:p>
            <a:pPr marL="114300" indent="0">
              <a:buNone/>
            </a:pPr>
            <a:r>
              <a:rPr lang="en-US" dirty="0">
                <a:solidFill>
                  <a:schemeClr val="tx1"/>
                </a:solidFill>
                <a:latin typeface="Arial" panose="020B0604020202020204" pitchFamily="34" charset="0"/>
                <a:cs typeface="Arial" panose="020B0604020202020204" pitchFamily="34" charset="0"/>
              </a:rPr>
              <a:t>This indicates that individuals with higher baseline RHR tend to show a decrease in RHR after participating in a sport. </a:t>
            </a:r>
          </a:p>
        </p:txBody>
      </p:sp>
    </p:spTree>
    <p:extLst>
      <p:ext uri="{BB962C8B-B14F-4D97-AF65-F5344CB8AC3E}">
        <p14:creationId xmlns:p14="http://schemas.microsoft.com/office/powerpoint/2010/main" val="77232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778F2-4BBF-C7F5-9E28-574A957DB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88326-AA16-4B26-4248-6FFB961929B1}"/>
              </a:ext>
            </a:extLst>
          </p:cNvPr>
          <p:cNvSpPr>
            <a:spLocks noGrp="1"/>
          </p:cNvSpPr>
          <p:nvPr>
            <p:ph type="title"/>
          </p:nvPr>
        </p:nvSpPr>
        <p:spPr>
          <a:xfrm>
            <a:off x="311700" y="87976"/>
            <a:ext cx="7822106" cy="572700"/>
          </a:xfrm>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Student’s t-test</a:t>
            </a:r>
            <a:br>
              <a:rPr lang="en-US" dirty="0">
                <a:solidFill>
                  <a:schemeClr val="accent1"/>
                </a:solidFill>
                <a:latin typeface="Arial" panose="020B0604020202020204" pitchFamily="34" charset="0"/>
                <a:cs typeface="Arial" panose="020B0604020202020204" pitchFamily="34" charset="0"/>
              </a:rPr>
            </a:br>
            <a:endParaRPr lang="en-US" dirty="0">
              <a:solidFill>
                <a:schemeClr val="accent1"/>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9FFF071A-8EF1-0B28-4EB3-010263856607}"/>
              </a:ext>
            </a:extLst>
          </p:cNvPr>
          <p:cNvGraphicFramePr>
            <a:graphicFrameLocks noGrp="1"/>
          </p:cNvGraphicFramePr>
          <p:nvPr>
            <p:ph idx="1"/>
            <p:extLst>
              <p:ext uri="{D42A27DB-BD31-4B8C-83A1-F6EECF244321}">
                <p14:modId xmlns:p14="http://schemas.microsoft.com/office/powerpoint/2010/main" val="3092525019"/>
              </p:ext>
            </p:extLst>
          </p:nvPr>
        </p:nvGraphicFramePr>
        <p:xfrm>
          <a:off x="425301" y="2121524"/>
          <a:ext cx="8406998" cy="292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0EDE5BD-349E-D5C6-BCE0-769B1726984B}"/>
              </a:ext>
            </a:extLst>
          </p:cNvPr>
          <p:cNvSpPr txBox="1"/>
          <p:nvPr/>
        </p:nvSpPr>
        <p:spPr>
          <a:xfrm>
            <a:off x="425301" y="1330419"/>
            <a:ext cx="8006317" cy="954107"/>
          </a:xfrm>
          <a:prstGeom prst="rect">
            <a:avLst/>
          </a:prstGeom>
          <a:noFill/>
        </p:spPr>
        <p:txBody>
          <a:bodyPr wrap="square" rtlCol="0">
            <a:spAutoFit/>
          </a:bodyPr>
          <a:lstStyle/>
          <a:p>
            <a:pPr marL="0" indent="0">
              <a:buNone/>
            </a:pPr>
            <a:r>
              <a:rPr lang="en-US" sz="1400" dirty="0">
                <a:solidFill>
                  <a:schemeClr val="tx1"/>
                </a:solidFill>
                <a:latin typeface="Arial" panose="020B0604020202020204" pitchFamily="34" charset="0"/>
                <a:cs typeface="Arial" panose="020B0604020202020204" pitchFamily="34" charset="0"/>
              </a:rPr>
              <a:t>A Student’s t-test compares the means of two groups or of one group to determine if they are significantly different. </a:t>
            </a:r>
            <a:r>
              <a:rPr lang="en-US" b="0" i="0" u="none" strike="noStrike" dirty="0">
                <a:solidFill>
                  <a:srgbClr val="000000"/>
                </a:solidFill>
                <a:effectLst/>
                <a:latin typeface="Arial" panose="020B0604020202020204" pitchFamily="34" charset="0"/>
                <a:cs typeface="Arial" panose="020B0604020202020204" pitchFamily="34" charset="0"/>
              </a:rPr>
              <a:t>Certain assumptions must be met to use a t-test (normality, independent observations, similar variances, and random sampling). </a:t>
            </a:r>
            <a:endParaRPr lang="en-US" sz="14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9419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B753-64C5-900C-DB7B-1344AAE43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4B33A-430E-45FB-D970-CFB8F7AFD45E}"/>
              </a:ext>
            </a:extLst>
          </p:cNvPr>
          <p:cNvSpPr>
            <a:spLocks noGrp="1"/>
          </p:cNvSpPr>
          <p:nvPr>
            <p:ph type="title"/>
          </p:nvPr>
        </p:nvSpPr>
        <p:spPr>
          <a:xfrm>
            <a:off x="311700" y="175062"/>
            <a:ext cx="7795980" cy="572700"/>
          </a:xfrm>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Student’s t-test</a:t>
            </a:r>
            <a:br>
              <a:rPr lang="en-US" dirty="0">
                <a:solidFill>
                  <a:schemeClr val="accent1"/>
                </a:solidFill>
                <a:latin typeface="Arial" panose="020B0604020202020204" pitchFamily="34" charset="0"/>
                <a:cs typeface="Arial" panose="020B0604020202020204" pitchFamily="34" charset="0"/>
              </a:rPr>
            </a:br>
            <a:endParaRPr lang="en-US" dirty="0">
              <a:solidFill>
                <a:schemeClr val="accent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53612F2-1D84-DE65-926F-796C4BE52EF6}"/>
              </a:ext>
            </a:extLst>
          </p:cNvPr>
          <p:cNvSpPr>
            <a:spLocks noGrp="1"/>
          </p:cNvSpPr>
          <p:nvPr>
            <p:ph idx="1"/>
          </p:nvPr>
        </p:nvSpPr>
        <p:spPr>
          <a:xfrm>
            <a:off x="311700" y="1438825"/>
            <a:ext cx="8520600" cy="3416400"/>
          </a:xfrm>
        </p:spPr>
        <p:txBody>
          <a:bodyPr/>
          <a:lstStyle/>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Example: Paired t-test</a:t>
            </a:r>
          </a:p>
          <a:p>
            <a:pPr marL="114300" indent="0" algn="l">
              <a:buNone/>
            </a:pPr>
            <a:endParaRPr lang="en-US" sz="1400" i="0" u="none" strike="noStrike" dirty="0">
              <a:solidFill>
                <a:srgbClr val="000000"/>
              </a:solidFill>
              <a:effectLst/>
              <a:latin typeface="Arial" panose="020B0604020202020204" pitchFamily="34" charset="0"/>
              <a:cs typeface="Arial" panose="020B0604020202020204" pitchFamily="34" charset="0"/>
            </a:endParaRP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A researcher wants to know if a walking program reduces resting heart rate (RHR). </a:t>
            </a:r>
            <a:r>
              <a:rPr lang="en-US" sz="1400" dirty="0">
                <a:solidFill>
                  <a:srgbClr val="000000"/>
                </a:solidFill>
                <a:latin typeface="Arial" panose="020B0604020202020204" pitchFamily="34" charset="0"/>
                <a:cs typeface="Arial" panose="020B0604020202020204" pitchFamily="34" charset="0"/>
              </a:rPr>
              <a:t>50</a:t>
            </a:r>
            <a:r>
              <a:rPr lang="en-US" sz="1400" i="0" u="none" strike="noStrike" dirty="0">
                <a:solidFill>
                  <a:srgbClr val="000000"/>
                </a:solidFill>
                <a:effectLst/>
                <a:latin typeface="Arial" panose="020B0604020202020204" pitchFamily="34" charset="0"/>
                <a:cs typeface="Arial" panose="020B0604020202020204" pitchFamily="34" charset="0"/>
              </a:rPr>
              <a:t> adults are measured before and after the program.</a:t>
            </a:r>
          </a:p>
          <a:p>
            <a:pPr lvl="1">
              <a:spcBef>
                <a:spcPts val="0"/>
              </a:spcBef>
            </a:pPr>
            <a:r>
              <a:rPr lang="en-US" i="0" u="none" strike="noStrike" dirty="0">
                <a:solidFill>
                  <a:srgbClr val="000000"/>
                </a:solidFill>
                <a:effectLst/>
                <a:latin typeface="Arial" panose="020B0604020202020204" pitchFamily="34" charset="0"/>
                <a:cs typeface="Arial" panose="020B0604020202020204" pitchFamily="34" charset="0"/>
              </a:rPr>
              <a:t>Before: mean RHR = 78 bpm</a:t>
            </a:r>
          </a:p>
          <a:p>
            <a:pPr lvl="1">
              <a:spcBef>
                <a:spcPts val="0"/>
              </a:spcBef>
            </a:pPr>
            <a:r>
              <a:rPr lang="en-US" i="0" u="none" strike="noStrike" dirty="0">
                <a:solidFill>
                  <a:srgbClr val="000000"/>
                </a:solidFill>
                <a:effectLst/>
                <a:latin typeface="Arial" panose="020B0604020202020204" pitchFamily="34" charset="0"/>
                <a:cs typeface="Arial" panose="020B0604020202020204" pitchFamily="34" charset="0"/>
              </a:rPr>
              <a:t>After: mean RHR = 72 bpm</a:t>
            </a:r>
          </a:p>
          <a:p>
            <a:pPr lvl="1">
              <a:spcBef>
                <a:spcPts val="0"/>
              </a:spcBef>
            </a:pPr>
            <a:r>
              <a:rPr lang="en-US" i="0" u="none" strike="noStrike" dirty="0">
                <a:solidFill>
                  <a:srgbClr val="000000"/>
                </a:solidFill>
                <a:effectLst/>
                <a:latin typeface="Arial" panose="020B0604020202020204" pitchFamily="34" charset="0"/>
                <a:cs typeface="Arial" panose="020B0604020202020204" pitchFamily="34" charset="0"/>
              </a:rPr>
              <a:t>Standard deviation of differences = 4 bpm</a:t>
            </a: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A paired t-test is conducted:</a:t>
            </a:r>
          </a:p>
          <a:p>
            <a:pPr lvl="1">
              <a:spcBef>
                <a:spcPts val="0"/>
              </a:spcBef>
            </a:pPr>
            <a:r>
              <a:rPr lang="en-US" i="0" u="none" strike="noStrike" dirty="0">
                <a:solidFill>
                  <a:srgbClr val="000000"/>
                </a:solidFill>
                <a:effectLst/>
                <a:latin typeface="Arial" panose="020B0604020202020204" pitchFamily="34" charset="0"/>
                <a:cs typeface="Arial" panose="020B0604020202020204" pitchFamily="34" charset="0"/>
              </a:rPr>
              <a:t>t = 7.07: The difference between the before and after RHR is large relative to the variability in the data.</a:t>
            </a:r>
          </a:p>
          <a:p>
            <a:pPr lvl="1">
              <a:spcBef>
                <a:spcPts val="0"/>
              </a:spcBef>
            </a:pPr>
            <a:r>
              <a:rPr lang="en-US" i="0" u="none" strike="noStrike" dirty="0">
                <a:solidFill>
                  <a:srgbClr val="000000"/>
                </a:solidFill>
                <a:effectLst/>
                <a:latin typeface="Arial" panose="020B0604020202020204" pitchFamily="34" charset="0"/>
                <a:cs typeface="Arial" panose="020B0604020202020204" pitchFamily="34" charset="0"/>
              </a:rPr>
              <a:t>df = 49: Degrees of freedom (50 participants – 1). </a:t>
            </a:r>
          </a:p>
          <a:p>
            <a:pPr lvl="1">
              <a:spcBef>
                <a:spcPts val="0"/>
              </a:spcBef>
            </a:pPr>
            <a:r>
              <a:rPr lang="en-US" i="0" u="none" strike="noStrike" dirty="0">
                <a:solidFill>
                  <a:srgbClr val="000000"/>
                </a:solidFill>
                <a:effectLst/>
                <a:latin typeface="Arial" panose="020B0604020202020204" pitchFamily="34" charset="0"/>
                <a:cs typeface="Arial" panose="020B0604020202020204" pitchFamily="34" charset="0"/>
              </a:rPr>
              <a:t>p &lt; 0.001: There is less than a 0.1% chance that the result is due to random variation. </a:t>
            </a:r>
          </a:p>
          <a:p>
            <a:pPr algn="l">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Since p &lt; 0.05, the difference is statistically significant. Therefore, the walking program significantly reduced RHR. </a:t>
            </a:r>
          </a:p>
          <a:p>
            <a:pPr marL="114300" indent="0">
              <a:buNone/>
            </a:pPr>
            <a:endParaRPr lang="en-US" dirty="0"/>
          </a:p>
        </p:txBody>
      </p:sp>
    </p:spTree>
    <p:extLst>
      <p:ext uri="{BB962C8B-B14F-4D97-AF65-F5344CB8AC3E}">
        <p14:creationId xmlns:p14="http://schemas.microsoft.com/office/powerpoint/2010/main" val="80898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54D43-EF7F-39E1-12C1-9E4194464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CD82B-F014-823F-9419-91CD70B3B916}"/>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ANOVA</a:t>
            </a:r>
          </a:p>
        </p:txBody>
      </p:sp>
      <p:sp>
        <p:nvSpPr>
          <p:cNvPr id="3" name="Content Placeholder 2">
            <a:extLst>
              <a:ext uri="{FF2B5EF4-FFF2-40B4-BE49-F238E27FC236}">
                <a16:creationId xmlns:a16="http://schemas.microsoft.com/office/drawing/2014/main" id="{D8416B9B-A126-1D98-A658-8348915783F1}"/>
              </a:ext>
            </a:extLst>
          </p:cNvPr>
          <p:cNvSpPr>
            <a:spLocks noGrp="1"/>
          </p:cNvSpPr>
          <p:nvPr>
            <p:ph idx="1"/>
          </p:nvPr>
        </p:nvSpPr>
        <p:spPr/>
        <p:txBody>
          <a:bodyPr>
            <a:normAutofit/>
          </a:bodyPr>
          <a:lstStyle/>
          <a:p>
            <a:pPr marL="0" indent="0">
              <a:buNone/>
            </a:pPr>
            <a:r>
              <a:rPr lang="en-US" dirty="0">
                <a:solidFill>
                  <a:schemeClr val="tx1"/>
                </a:solidFill>
                <a:latin typeface="Arial" panose="020B0604020202020204" pitchFamily="34" charset="0"/>
                <a:cs typeface="Arial" panose="020B0604020202020204" pitchFamily="34" charset="0"/>
              </a:rPr>
              <a:t>Analysis of Variance (ANOVA) evaluates the means of more than two groups to see if the mean across the groups is statistically significant</a:t>
            </a:r>
          </a:p>
          <a:p>
            <a:pPr>
              <a:lnSpc>
                <a:spcPct val="150000"/>
              </a:lnSpc>
            </a:pPr>
            <a:r>
              <a:rPr lang="en-US" dirty="0">
                <a:solidFill>
                  <a:schemeClr val="tx1"/>
                </a:solidFill>
                <a:latin typeface="Arial" panose="020B0604020202020204" pitchFamily="34" charset="0"/>
                <a:cs typeface="Arial" panose="020B0604020202020204" pitchFamily="34" charset="0"/>
              </a:rPr>
              <a:t>There are three primary types of ANOVA</a:t>
            </a:r>
          </a:p>
          <a:p>
            <a:pPr marL="0" indent="0">
              <a:lnSpc>
                <a:spcPct val="150000"/>
              </a:lnSpc>
              <a:buNone/>
            </a:pPr>
            <a:r>
              <a:rPr lang="en-US" dirty="0">
                <a:solidFill>
                  <a:schemeClr val="tx1"/>
                </a:solidFill>
                <a:latin typeface="Arial" panose="020B0604020202020204" pitchFamily="34" charset="0"/>
                <a:cs typeface="Arial" panose="020B0604020202020204" pitchFamily="34" charset="0"/>
              </a:rPr>
              <a:t>1) One-way ANOVA: One independent variable being assessed</a:t>
            </a:r>
          </a:p>
          <a:p>
            <a:pPr marL="0" indent="0">
              <a:lnSpc>
                <a:spcPct val="150000"/>
              </a:lnSpc>
              <a:buNone/>
            </a:pPr>
            <a:r>
              <a:rPr lang="en-US" dirty="0">
                <a:solidFill>
                  <a:schemeClr val="tx1"/>
                </a:solidFill>
                <a:latin typeface="Arial" panose="020B0604020202020204" pitchFamily="34" charset="0"/>
                <a:cs typeface="Arial" panose="020B0604020202020204" pitchFamily="34" charset="0"/>
              </a:rPr>
              <a:t>2) Two-way ANOVA: Two independent variables being assessed </a:t>
            </a:r>
          </a:p>
          <a:p>
            <a:pPr marL="0" indent="0">
              <a:lnSpc>
                <a:spcPct val="150000"/>
              </a:lnSpc>
              <a:buNone/>
            </a:pPr>
            <a:r>
              <a:rPr lang="en-US" dirty="0">
                <a:solidFill>
                  <a:schemeClr val="tx1"/>
                </a:solidFill>
                <a:latin typeface="Arial" panose="020B0604020202020204" pitchFamily="34" charset="0"/>
                <a:cs typeface="Arial" panose="020B0604020202020204" pitchFamily="34" charset="0"/>
              </a:rPr>
              <a:t>3) Repeated Measures ANOVA: Same group measured multiple times</a:t>
            </a:r>
          </a:p>
          <a:p>
            <a:pPr marL="114300" indent="0" algn="l">
              <a:buNone/>
            </a:pPr>
            <a:endParaRPr lang="en-US" b="0" i="0" u="none" strike="noStrike" dirty="0">
              <a:solidFill>
                <a:srgbClr val="000000"/>
              </a:solidFill>
              <a:effectLst/>
            </a:endParaRPr>
          </a:p>
          <a:p>
            <a:pPr marL="114300" indent="0" algn="l">
              <a:buNone/>
            </a:pPr>
            <a:r>
              <a:rPr lang="en-US" i="0" u="none" strike="noStrike" dirty="0">
                <a:solidFill>
                  <a:srgbClr val="000000"/>
                </a:solidFill>
                <a:effectLst/>
                <a:latin typeface="Arial" panose="020B0604020202020204" pitchFamily="34" charset="0"/>
                <a:cs typeface="Arial" panose="020B0604020202020204" pitchFamily="34" charset="0"/>
              </a:rPr>
              <a:t>In ANOVA, independent variables are compared based on their effect on a dependent variable, which must be quantitative (numerical).</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50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01DE8-6031-585F-E6C2-173199C7A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B50D7-E037-090D-3F13-58DC1312A63B}"/>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ANOVA</a:t>
            </a:r>
          </a:p>
        </p:txBody>
      </p:sp>
      <p:sp>
        <p:nvSpPr>
          <p:cNvPr id="3" name="Content Placeholder 2">
            <a:extLst>
              <a:ext uri="{FF2B5EF4-FFF2-40B4-BE49-F238E27FC236}">
                <a16:creationId xmlns:a16="http://schemas.microsoft.com/office/drawing/2014/main" id="{A7AA2F79-BC4D-74D4-6E86-D664B5896E97}"/>
              </a:ext>
            </a:extLst>
          </p:cNvPr>
          <p:cNvSpPr>
            <a:spLocks noGrp="1"/>
          </p:cNvSpPr>
          <p:nvPr>
            <p:ph idx="1"/>
          </p:nvPr>
        </p:nvSpPr>
        <p:spPr/>
        <p:txBody>
          <a:bodyPr>
            <a:normAutofit fontScale="25000" lnSpcReduction="20000"/>
          </a:bodyPr>
          <a:lstStyle/>
          <a:p>
            <a:pPr marL="0" indent="0">
              <a:lnSpc>
                <a:spcPct val="170000"/>
              </a:lnSpc>
              <a:buNone/>
            </a:pPr>
            <a:r>
              <a:rPr lang="en-US" sz="6400" dirty="0">
                <a:solidFill>
                  <a:schemeClr val="tx1"/>
                </a:solidFill>
                <a:latin typeface="Arial" panose="020B0604020202020204" pitchFamily="34" charset="0"/>
                <a:cs typeface="Arial" panose="020B0604020202020204" pitchFamily="34" charset="0"/>
              </a:rPr>
              <a:t>ANOVA outputs: </a:t>
            </a:r>
          </a:p>
          <a:p>
            <a:pPr marL="285750" indent="-285750">
              <a:lnSpc>
                <a:spcPct val="120000"/>
              </a:lnSpc>
            </a:pPr>
            <a:r>
              <a:rPr lang="en-US" sz="6400" dirty="0">
                <a:solidFill>
                  <a:schemeClr val="tx1"/>
                </a:solidFill>
                <a:latin typeface="Arial" panose="020B0604020202020204" pitchFamily="34" charset="0"/>
                <a:cs typeface="Arial" panose="020B0604020202020204" pitchFamily="34" charset="0"/>
              </a:rPr>
              <a:t>degrees of freedom (df): Number of independent values in data that vary (see previous slides)</a:t>
            </a:r>
          </a:p>
          <a:p>
            <a:pPr marL="285750" indent="-285750">
              <a:lnSpc>
                <a:spcPct val="120000"/>
              </a:lnSpc>
            </a:pPr>
            <a:r>
              <a:rPr lang="en-US" sz="6400" dirty="0">
                <a:solidFill>
                  <a:schemeClr val="tx1"/>
                </a:solidFill>
                <a:latin typeface="Arial" panose="020B0604020202020204" pitchFamily="34" charset="0"/>
                <a:cs typeface="Arial" panose="020B0604020202020204" pitchFamily="34" charset="0"/>
              </a:rPr>
              <a:t>sum of squares (SS):  Measures total variation in the data, showing how much variation exists between groups and within groups.</a:t>
            </a:r>
          </a:p>
          <a:p>
            <a:pPr marL="285750" indent="-285750">
              <a:lnSpc>
                <a:spcPct val="120000"/>
              </a:lnSpc>
            </a:pPr>
            <a:r>
              <a:rPr lang="en-US" sz="6400" dirty="0">
                <a:solidFill>
                  <a:schemeClr val="tx1"/>
                </a:solidFill>
                <a:latin typeface="Arial" panose="020B0604020202020204" pitchFamily="34" charset="0"/>
                <a:cs typeface="Arial" panose="020B0604020202020204" pitchFamily="34" charset="0"/>
              </a:rPr>
              <a:t>mean square (MS): </a:t>
            </a:r>
            <a:r>
              <a:rPr lang="en-US" sz="6400" b="0" i="0" u="none" strike="noStrike" dirty="0">
                <a:solidFill>
                  <a:schemeClr val="tx1"/>
                </a:solidFill>
                <a:effectLst/>
                <a:latin typeface="Arial" panose="020B0604020202020204" pitchFamily="34" charset="0"/>
                <a:cs typeface="Arial" panose="020B0604020202020204" pitchFamily="34" charset="0"/>
              </a:rPr>
              <a:t>The average variation, calculated by dividing SS by its respective df. There are two types of mean square (between groups and within groups)</a:t>
            </a:r>
          </a:p>
          <a:p>
            <a:pPr marL="285750" indent="-285750">
              <a:lnSpc>
                <a:spcPct val="120000"/>
              </a:lnSpc>
            </a:pPr>
            <a:r>
              <a:rPr lang="en-US" sz="6400" dirty="0">
                <a:solidFill>
                  <a:schemeClr val="tx1"/>
                </a:solidFill>
                <a:latin typeface="Arial" panose="020B0604020202020204" pitchFamily="34" charset="0"/>
                <a:cs typeface="Arial" panose="020B0604020202020204" pitchFamily="34" charset="0"/>
              </a:rPr>
              <a:t>F-statistic: Ratio of mean square between and mean square within. A large value indicates greater </a:t>
            </a:r>
            <a:r>
              <a:rPr lang="en-US" sz="6400" b="0" i="0" u="none" strike="noStrike" dirty="0">
                <a:solidFill>
                  <a:schemeClr val="tx1"/>
                </a:solidFill>
                <a:effectLst/>
                <a:latin typeface="Arial" panose="020B0604020202020204" pitchFamily="34" charset="0"/>
                <a:cs typeface="Arial" panose="020B0604020202020204" pitchFamily="34" charset="0"/>
              </a:rPr>
              <a:t>differences between group means compared to within-group variation.</a:t>
            </a:r>
            <a:endParaRPr lang="en-US" sz="6400" dirty="0">
              <a:solidFill>
                <a:schemeClr val="tx1"/>
              </a:solidFill>
              <a:latin typeface="Arial" panose="020B0604020202020204" pitchFamily="34" charset="0"/>
              <a:cs typeface="Arial" panose="020B0604020202020204" pitchFamily="34" charset="0"/>
            </a:endParaRPr>
          </a:p>
          <a:p>
            <a:pPr marL="285750" indent="-285750">
              <a:lnSpc>
                <a:spcPct val="120000"/>
              </a:lnSpc>
            </a:pPr>
            <a:r>
              <a:rPr lang="en-US" sz="6400" dirty="0">
                <a:solidFill>
                  <a:schemeClr val="tx1"/>
                </a:solidFill>
                <a:latin typeface="Arial" panose="020B0604020202020204" pitchFamily="34" charset="0"/>
                <a:cs typeface="Arial" panose="020B0604020202020204" pitchFamily="34" charset="0"/>
              </a:rPr>
              <a:t>p-value: see previous explanation: </a:t>
            </a:r>
            <a:r>
              <a:rPr lang="en-US" sz="6400" b="0" i="0" u="none" strike="noStrike" dirty="0">
                <a:solidFill>
                  <a:schemeClr val="tx1"/>
                </a:solidFill>
                <a:effectLst/>
                <a:latin typeface="Arial" panose="020B0604020202020204" pitchFamily="34" charset="0"/>
                <a:cs typeface="Arial" panose="020B0604020202020204" pitchFamily="34" charset="0"/>
              </a:rPr>
              <a:t>Indicates the probability that observed differences are due to chance (see previous slides).</a:t>
            </a:r>
            <a:endParaRPr lang="en-US" sz="3500" dirty="0">
              <a:solidFill>
                <a:schemeClr val="tx1"/>
              </a:solidFill>
              <a:latin typeface="Arial" panose="020B0604020202020204" pitchFamily="34" charset="0"/>
              <a:cs typeface="Arial" panose="020B0604020202020204" pitchFamily="34" charset="0"/>
            </a:endParaRP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3626927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C154-9C2C-F6A6-8E24-A16211190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B4833-C069-8DC9-34C8-498DBB1D1EBC}"/>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ANOVA</a:t>
            </a:r>
          </a:p>
        </p:txBody>
      </p:sp>
      <p:sp>
        <p:nvSpPr>
          <p:cNvPr id="3" name="Content Placeholder 2">
            <a:extLst>
              <a:ext uri="{FF2B5EF4-FFF2-40B4-BE49-F238E27FC236}">
                <a16:creationId xmlns:a16="http://schemas.microsoft.com/office/drawing/2014/main" id="{CAB25391-8EC5-FDBF-9B71-96D2B2E96E01}"/>
              </a:ext>
            </a:extLst>
          </p:cNvPr>
          <p:cNvSpPr>
            <a:spLocks noGrp="1"/>
          </p:cNvSpPr>
          <p:nvPr>
            <p:ph idx="1"/>
          </p:nvPr>
        </p:nvSpPr>
        <p:spPr/>
        <p:txBody>
          <a:bodyPr>
            <a:normAutofit/>
          </a:bodyPr>
          <a:lstStyle/>
          <a:p>
            <a:pPr marL="114300" indent="0">
              <a:buNone/>
            </a:pPr>
            <a:r>
              <a:rPr lang="en-US" sz="1600" b="0" i="0" u="none" strike="noStrike" dirty="0">
                <a:solidFill>
                  <a:srgbClr val="000000"/>
                </a:solidFill>
                <a:effectLst/>
                <a:latin typeface="Arial" panose="020B0604020202020204" pitchFamily="34" charset="0"/>
                <a:cs typeface="Arial" panose="020B0604020202020204" pitchFamily="34" charset="0"/>
              </a:rPr>
              <a:t>If ANOVA is significant (</a:t>
            </a:r>
            <a:r>
              <a:rPr lang="en-US" sz="1600" i="0" u="none" strike="noStrike" dirty="0">
                <a:solidFill>
                  <a:schemeClr val="tx1"/>
                </a:solidFill>
                <a:effectLst/>
                <a:latin typeface="Arial" panose="020B0604020202020204" pitchFamily="34" charset="0"/>
                <a:cs typeface="Arial" panose="020B0604020202020204" pitchFamily="34" charset="0"/>
              </a:rPr>
              <a:t>p-value &lt; 0.05) </a:t>
            </a:r>
            <a:r>
              <a:rPr lang="en-US" sz="1600" dirty="0">
                <a:solidFill>
                  <a:schemeClr val="tx1"/>
                </a:solidFill>
                <a:latin typeface="Arial" panose="020B0604020202020204" pitchFamily="34" charset="0"/>
                <a:cs typeface="Arial" panose="020B0604020202020204" pitchFamily="34" charset="0"/>
              </a:rPr>
              <a:t>it suggests that at least one group mean differs significantly from others. ANOVA does not show which groups differ thus a post-hoc test must be conducted.</a:t>
            </a:r>
          </a:p>
          <a:p>
            <a:r>
              <a:rPr lang="en-US" sz="1600" dirty="0">
                <a:solidFill>
                  <a:schemeClr val="tx1"/>
                </a:solidFill>
                <a:latin typeface="Arial" panose="020B0604020202020204" pitchFamily="34" charset="0"/>
                <a:cs typeface="Arial" panose="020B0604020202020204" pitchFamily="34" charset="0"/>
              </a:rPr>
              <a:t>Help identify which specific groups differ from each other </a:t>
            </a:r>
          </a:p>
          <a:p>
            <a:r>
              <a:rPr lang="en-US" sz="1600" dirty="0">
                <a:solidFill>
                  <a:schemeClr val="tx1"/>
                </a:solidFill>
                <a:latin typeface="Arial" panose="020B0604020202020204" pitchFamily="34" charset="0"/>
                <a:cs typeface="Arial" panose="020B0604020202020204" pitchFamily="34" charset="0"/>
              </a:rPr>
              <a:t>Controls for the risk of false positives that arise when making multiple comparisons.</a:t>
            </a:r>
            <a:endParaRPr lang="en-US" sz="1600" i="0" u="none" strike="noStrike" dirty="0">
              <a:solidFill>
                <a:schemeClr val="tx1"/>
              </a:solidFill>
              <a:effectLst/>
              <a:latin typeface="Arial" panose="020B0604020202020204" pitchFamily="34" charset="0"/>
              <a:cs typeface="Arial" panose="020B0604020202020204" pitchFamily="34" charset="0"/>
            </a:endParaRPr>
          </a:p>
          <a:p>
            <a:pPr marL="114300" indent="0" algn="l" rtl="0" fontAlgn="base">
              <a:buNone/>
            </a:pPr>
            <a:endParaRPr lang="en-US" sz="1600" dirty="0">
              <a:solidFill>
                <a:srgbClr val="000000"/>
              </a:solidFill>
              <a:latin typeface="Arial" panose="020B0604020202020204" pitchFamily="34" charset="0"/>
              <a:cs typeface="Arial" panose="020B0604020202020204" pitchFamily="34" charset="0"/>
            </a:endParaRPr>
          </a:p>
          <a:p>
            <a:pPr marL="114300" indent="0" algn="l" rtl="0" fontAlgn="base">
              <a:buNone/>
            </a:pPr>
            <a:r>
              <a:rPr lang="en-US" sz="1600" b="1" i="0" u="none" strike="noStrike" dirty="0">
                <a:solidFill>
                  <a:srgbClr val="000000"/>
                </a:solidFill>
                <a:effectLst/>
                <a:latin typeface="Arial" panose="020B0604020202020204" pitchFamily="34" charset="0"/>
                <a:cs typeface="Arial" panose="020B0604020202020204" pitchFamily="34" charset="0"/>
              </a:rPr>
              <a:t>Assumptions of ANOVA​</a:t>
            </a:r>
          </a:p>
          <a:p>
            <a:pPr algn="l"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Observations are independent​ of each other</a:t>
            </a:r>
          </a:p>
          <a:p>
            <a:pPr algn="l"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Normality</a:t>
            </a:r>
          </a:p>
          <a:p>
            <a:pPr lvl="1" fontAlgn="base">
              <a:spcBef>
                <a:spcPts val="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a:t>
            </a:r>
            <a:r>
              <a:rPr lang="en-US" sz="1600" b="0" i="0" u="none" strike="noStrike" dirty="0">
                <a:solidFill>
                  <a:srgbClr val="000000"/>
                </a:solidFill>
                <a:effectLst/>
                <a:latin typeface="Arial" panose="020B0604020202020204" pitchFamily="34" charset="0"/>
                <a:cs typeface="Arial" panose="020B0604020202020204" pitchFamily="34" charset="0"/>
              </a:rPr>
              <a:t>ependent variable should be approximately normally distributed within each group</a:t>
            </a:r>
          </a:p>
          <a:p>
            <a:pPr algn="l"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Homogeneity of variances</a:t>
            </a:r>
          </a:p>
          <a:p>
            <a:pPr lvl="1" fontAlgn="base">
              <a:spcBef>
                <a:spcPts val="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V</a:t>
            </a:r>
            <a:r>
              <a:rPr lang="en-US" sz="1600" b="0" i="0" u="none" strike="noStrike" dirty="0">
                <a:solidFill>
                  <a:srgbClr val="000000"/>
                </a:solidFill>
                <a:effectLst/>
                <a:latin typeface="Arial" panose="020B0604020202020204" pitchFamily="34" charset="0"/>
                <a:cs typeface="Arial" panose="020B0604020202020204" pitchFamily="34" charset="0"/>
              </a:rPr>
              <a:t>ariance across groups should be roughly equal </a:t>
            </a: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285750" indent="-285750">
              <a:lnSpc>
                <a:spcPct val="120000"/>
              </a:lnSpc>
            </a:pPr>
            <a:endParaRPr lang="en-US" sz="3500" dirty="0">
              <a:solidFill>
                <a:schemeClr val="tx1"/>
              </a:solidFill>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278476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1D95-B851-33D0-2540-05C4D444F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AA4F7-3260-9C6C-96C1-DA6E0615330C}"/>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ANOVA</a:t>
            </a:r>
          </a:p>
        </p:txBody>
      </p:sp>
      <p:sp>
        <p:nvSpPr>
          <p:cNvPr id="3" name="Content Placeholder 2">
            <a:extLst>
              <a:ext uri="{FF2B5EF4-FFF2-40B4-BE49-F238E27FC236}">
                <a16:creationId xmlns:a16="http://schemas.microsoft.com/office/drawing/2014/main" id="{6582E0E0-0323-7B7B-B34F-8F36160E602A}"/>
              </a:ext>
            </a:extLst>
          </p:cNvPr>
          <p:cNvSpPr>
            <a:spLocks noGrp="1"/>
          </p:cNvSpPr>
          <p:nvPr>
            <p:ph idx="1"/>
          </p:nvPr>
        </p:nvSpPr>
        <p:spPr/>
        <p:txBody>
          <a:bodyPr>
            <a:noAutofit/>
          </a:bodyPr>
          <a:lstStyle/>
          <a:p>
            <a:pPr marL="114300" indent="0" algn="l">
              <a:buNone/>
            </a:pPr>
            <a:r>
              <a:rPr lang="en-US" sz="1400" b="1" i="0" u="none" strike="noStrike" dirty="0">
                <a:solidFill>
                  <a:srgbClr val="000000"/>
                </a:solidFill>
                <a:effectLst/>
                <a:latin typeface="Arial" panose="020B0604020202020204" pitchFamily="34" charset="0"/>
                <a:cs typeface="Arial" panose="020B0604020202020204" pitchFamily="34" charset="0"/>
              </a:rPr>
              <a:t>Example: One-Way ANOVA</a:t>
            </a:r>
            <a:endParaRPr lang="en-US" sz="1400" b="0" i="0" u="none" strike="noStrike" dirty="0">
              <a:solidFill>
                <a:srgbClr val="000000"/>
              </a:solidFill>
              <a:effectLst/>
              <a:latin typeface="Arial" panose="020B0604020202020204" pitchFamily="34" charset="0"/>
              <a:cs typeface="Arial" panose="020B0604020202020204" pitchFamily="34" charset="0"/>
            </a:endParaRP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A researcher wants to know if different types of exercise affects resting heart rate (RHR).</a:t>
            </a:r>
            <a:br>
              <a:rPr lang="en-US" sz="1400" i="0" u="none" strike="noStrike" dirty="0">
                <a:solidFill>
                  <a:srgbClr val="000000"/>
                </a:solidFill>
                <a:effectLst/>
                <a:latin typeface="Arial" panose="020B0604020202020204" pitchFamily="34" charset="0"/>
                <a:cs typeface="Arial" panose="020B0604020202020204" pitchFamily="34" charset="0"/>
              </a:rPr>
            </a:br>
            <a:r>
              <a:rPr lang="en-US" sz="1400" i="0" u="none" strike="noStrike" dirty="0">
                <a:solidFill>
                  <a:srgbClr val="000000"/>
                </a:solidFill>
                <a:effectLst/>
                <a:latin typeface="Arial" panose="020B0604020202020204" pitchFamily="34" charset="0"/>
                <a:cs typeface="Arial" panose="020B0604020202020204" pitchFamily="34" charset="0"/>
              </a:rPr>
              <a:t>They divide 60 adults into 3 groups (20 adults per group):</a:t>
            </a:r>
          </a:p>
          <a:p>
            <a:pPr algn="l">
              <a:buFont typeface="Arial" panose="020B0604020202020204" pitchFamily="34" charset="0"/>
              <a:buChar char="•"/>
            </a:pPr>
            <a:r>
              <a:rPr lang="en-US" sz="1400" i="0" u="none" strike="noStrike" dirty="0">
                <a:solidFill>
                  <a:srgbClr val="000000"/>
                </a:solidFill>
                <a:effectLst/>
                <a:latin typeface="Arial" panose="020B0604020202020204" pitchFamily="34" charset="0"/>
                <a:cs typeface="Arial" panose="020B0604020202020204" pitchFamily="34" charset="0"/>
              </a:rPr>
              <a:t>Group 1: No exercise</a:t>
            </a:r>
          </a:p>
          <a:p>
            <a:pPr algn="l">
              <a:buFont typeface="Arial" panose="020B0604020202020204" pitchFamily="34" charset="0"/>
              <a:buChar char="•"/>
            </a:pPr>
            <a:r>
              <a:rPr lang="en-US" sz="1400" i="0" u="none" strike="noStrike" dirty="0">
                <a:solidFill>
                  <a:srgbClr val="000000"/>
                </a:solidFill>
                <a:effectLst/>
                <a:latin typeface="Arial" panose="020B0604020202020204" pitchFamily="34" charset="0"/>
                <a:cs typeface="Arial" panose="020B0604020202020204" pitchFamily="34" charset="0"/>
              </a:rPr>
              <a:t>Group 2: Walking program</a:t>
            </a:r>
          </a:p>
          <a:p>
            <a:pPr algn="l">
              <a:buFont typeface="Arial" panose="020B0604020202020204" pitchFamily="34" charset="0"/>
              <a:buChar char="•"/>
            </a:pPr>
            <a:r>
              <a:rPr lang="en-US" sz="1400" i="0" u="none" strike="noStrike" dirty="0">
                <a:solidFill>
                  <a:srgbClr val="000000"/>
                </a:solidFill>
                <a:effectLst/>
                <a:latin typeface="Arial" panose="020B0604020202020204" pitchFamily="34" charset="0"/>
                <a:cs typeface="Arial" panose="020B0604020202020204" pitchFamily="34" charset="0"/>
              </a:rPr>
              <a:t>Group 3: Running program</a:t>
            </a: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After 4 weeks, mean RHRs are:</a:t>
            </a:r>
          </a:p>
          <a:p>
            <a:pPr algn="l">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Group 1: </a:t>
            </a:r>
            <a:r>
              <a:rPr lang="en-US" sz="1400" i="0" u="none" strike="noStrike" dirty="0">
                <a:solidFill>
                  <a:srgbClr val="000000"/>
                </a:solidFill>
                <a:effectLst/>
                <a:latin typeface="Arial" panose="020B0604020202020204" pitchFamily="34" charset="0"/>
                <a:cs typeface="Arial" panose="020B0604020202020204" pitchFamily="34" charset="0"/>
              </a:rPr>
              <a:t>78 bpm</a:t>
            </a:r>
          </a:p>
          <a:p>
            <a:pPr algn="l">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Group 2</a:t>
            </a:r>
            <a:r>
              <a:rPr lang="en-US" sz="1400" i="0" u="none" strike="noStrike" dirty="0">
                <a:solidFill>
                  <a:srgbClr val="000000"/>
                </a:solidFill>
                <a:effectLst/>
                <a:latin typeface="Arial" panose="020B0604020202020204" pitchFamily="34" charset="0"/>
                <a:cs typeface="Arial" panose="020B0604020202020204" pitchFamily="34" charset="0"/>
              </a:rPr>
              <a:t>: 72 bpm</a:t>
            </a:r>
          </a:p>
          <a:p>
            <a:pPr algn="l">
              <a:buFont typeface="Arial" panose="020B0604020202020204" pitchFamily="34" charset="0"/>
              <a:buChar char="•"/>
            </a:pPr>
            <a:r>
              <a:rPr lang="en-US" sz="1400" i="0" u="none" strike="noStrike" dirty="0">
                <a:solidFill>
                  <a:srgbClr val="000000"/>
                </a:solidFill>
                <a:effectLst/>
                <a:latin typeface="Arial" panose="020B0604020202020204" pitchFamily="34" charset="0"/>
                <a:cs typeface="Arial" panose="020B0604020202020204" pitchFamily="34" charset="0"/>
              </a:rPr>
              <a:t>Group 3: 68 bpm</a:t>
            </a:r>
          </a:p>
          <a:p>
            <a:pPr marL="114300" indent="0" algn="l">
              <a:buNone/>
            </a:pPr>
            <a:endParaRPr lang="en-US" sz="1400" i="0" u="none" strike="noStrike" dirty="0">
              <a:solidFill>
                <a:srgbClr val="000000"/>
              </a:solidFill>
              <a:effectLst/>
              <a:latin typeface="Arial" panose="020B0604020202020204" pitchFamily="34" charset="0"/>
              <a:cs typeface="Arial" panose="020B0604020202020204" pitchFamily="34" charset="0"/>
            </a:endParaRP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ANOVA test results:</a:t>
            </a: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F = 8.24, df = (2, 57), p &lt; 0.001</a:t>
            </a:r>
          </a:p>
          <a:p>
            <a:pPr marL="114300" indent="0" algn="l">
              <a:buNone/>
            </a:pPr>
            <a:endParaRPr lang="en-US" sz="1400" i="0" u="none" strike="noStrike" dirty="0">
              <a:solidFill>
                <a:srgbClr val="000000"/>
              </a:solidFill>
              <a:effectLst/>
              <a:latin typeface="Arial" panose="020B0604020202020204" pitchFamily="34" charset="0"/>
              <a:cs typeface="Arial" panose="020B0604020202020204" pitchFamily="34" charset="0"/>
            </a:endParaRPr>
          </a:p>
          <a:p>
            <a:pPr marL="114300" indent="0" algn="l">
              <a:buNone/>
            </a:pPr>
            <a:r>
              <a:rPr lang="en-US" sz="1400" i="0" u="none" strike="noStrike" dirty="0">
                <a:solidFill>
                  <a:srgbClr val="000000"/>
                </a:solidFill>
                <a:effectLst/>
                <a:latin typeface="Arial" panose="020B0604020202020204" pitchFamily="34" charset="0"/>
                <a:cs typeface="Arial" panose="020B0604020202020204" pitchFamily="34" charset="0"/>
              </a:rPr>
              <a:t>Interpretation:</a:t>
            </a:r>
            <a:br>
              <a:rPr lang="en-US" sz="1400" i="0" u="none" strike="noStrike" dirty="0">
                <a:solidFill>
                  <a:srgbClr val="000000"/>
                </a:solidFill>
                <a:effectLst/>
                <a:latin typeface="Arial" panose="020B0604020202020204" pitchFamily="34" charset="0"/>
                <a:cs typeface="Arial" panose="020B0604020202020204" pitchFamily="34" charset="0"/>
              </a:rPr>
            </a:br>
            <a:r>
              <a:rPr lang="en-US" sz="1400" i="0" u="none" strike="noStrike" dirty="0">
                <a:solidFill>
                  <a:srgbClr val="000000"/>
                </a:solidFill>
                <a:effectLst/>
                <a:latin typeface="Arial" panose="020B0604020202020204" pitchFamily="34" charset="0"/>
                <a:cs typeface="Arial" panose="020B0604020202020204" pitchFamily="34" charset="0"/>
              </a:rPr>
              <a:t>Since p &lt; 0.05, at least one group differs significantly in mean RHR. A post-hoc test </a:t>
            </a:r>
            <a:r>
              <a:rPr lang="en-US" sz="1400" b="0" i="0" u="none" strike="noStrike" dirty="0">
                <a:solidFill>
                  <a:srgbClr val="000000"/>
                </a:solidFill>
                <a:effectLst/>
                <a:latin typeface="Arial" panose="020B0604020202020204" pitchFamily="34" charset="0"/>
                <a:cs typeface="Arial" panose="020B0604020202020204" pitchFamily="34" charset="0"/>
              </a:rPr>
              <a:t>is needed to determine </a:t>
            </a:r>
            <a:r>
              <a:rPr lang="en-US" sz="1400" b="0" u="none" strike="noStrike" dirty="0">
                <a:solidFill>
                  <a:srgbClr val="000000"/>
                </a:solidFill>
                <a:effectLst/>
                <a:latin typeface="Arial" panose="020B0604020202020204" pitchFamily="34" charset="0"/>
                <a:cs typeface="Arial" panose="020B0604020202020204" pitchFamily="34" charset="0"/>
              </a:rPr>
              <a:t>which </a:t>
            </a:r>
            <a:r>
              <a:rPr lang="en-US" sz="1400" b="0" i="0" u="none" strike="noStrike" dirty="0">
                <a:solidFill>
                  <a:srgbClr val="000000"/>
                </a:solidFill>
                <a:effectLst/>
                <a:latin typeface="Arial" panose="020B0604020202020204" pitchFamily="34" charset="0"/>
                <a:cs typeface="Arial" panose="020B0604020202020204" pitchFamily="34" charset="0"/>
              </a:rPr>
              <a:t>exercise type(s) led to significantly lower RHR compared to others.</a:t>
            </a:r>
          </a:p>
        </p:txBody>
      </p:sp>
    </p:spTree>
    <p:extLst>
      <p:ext uri="{BB962C8B-B14F-4D97-AF65-F5344CB8AC3E}">
        <p14:creationId xmlns:p14="http://schemas.microsoft.com/office/powerpoint/2010/main" val="11938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FACA-064F-A63F-04E7-F04378E41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C3A39-1285-AAA2-DDD1-D22CA779568D}"/>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Regression Analysis</a:t>
            </a:r>
          </a:p>
        </p:txBody>
      </p:sp>
      <p:sp>
        <p:nvSpPr>
          <p:cNvPr id="3" name="Content Placeholder 2">
            <a:extLst>
              <a:ext uri="{FF2B5EF4-FFF2-40B4-BE49-F238E27FC236}">
                <a16:creationId xmlns:a16="http://schemas.microsoft.com/office/drawing/2014/main" id="{85DFA777-8D72-45EB-69B4-AFED5CFE0BFD}"/>
              </a:ext>
            </a:extLst>
          </p:cNvPr>
          <p:cNvSpPr>
            <a:spLocks noGrp="1"/>
          </p:cNvSpPr>
          <p:nvPr>
            <p:ph idx="1"/>
          </p:nvPr>
        </p:nvSpPr>
        <p:spPr>
          <a:xfrm>
            <a:off x="311700" y="1535247"/>
            <a:ext cx="8520600" cy="3416400"/>
          </a:xfrm>
        </p:spPr>
        <p:txBody>
          <a:bodyPr>
            <a:normAutofit fontScale="925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A regression analysis predicts outcomes and examines how multiple independent variables relate to a dependent variable.</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There are two types of regression analysis </a:t>
            </a:r>
          </a:p>
          <a:p>
            <a:pPr marL="114300" indent="0">
              <a:buNone/>
            </a:pPr>
            <a:r>
              <a:rPr lang="en-US" dirty="0">
                <a:solidFill>
                  <a:schemeClr val="tx1"/>
                </a:solidFill>
                <a:latin typeface="Arial" panose="020B0604020202020204" pitchFamily="34" charset="0"/>
                <a:cs typeface="Arial" panose="020B0604020202020204" pitchFamily="34" charset="0"/>
              </a:rPr>
              <a:t>	1) Linear Regression: Continuous variables </a:t>
            </a:r>
          </a:p>
          <a:p>
            <a:pPr marL="114300" indent="0">
              <a:buNone/>
            </a:pPr>
            <a:r>
              <a:rPr lang="en-US" dirty="0">
                <a:solidFill>
                  <a:schemeClr val="tx1"/>
                </a:solidFill>
                <a:latin typeface="Arial" panose="020B0604020202020204" pitchFamily="34" charset="0"/>
                <a:cs typeface="Arial" panose="020B0604020202020204" pitchFamily="34" charset="0"/>
              </a:rPr>
              <a:t>	2) Logistic Regression: Categorical variables </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Outputs:</a:t>
            </a:r>
          </a:p>
          <a:p>
            <a:r>
              <a:rPr lang="en-US" dirty="0">
                <a:solidFill>
                  <a:schemeClr val="tx1"/>
                </a:solidFill>
                <a:latin typeface="Arial" panose="020B0604020202020204" pitchFamily="34" charset="0"/>
                <a:cs typeface="Arial" panose="020B0604020202020204" pitchFamily="34" charset="0"/>
              </a:rPr>
              <a:t>Coefficients (</a:t>
            </a:r>
            <a:r>
              <a:rPr lang="el-GR" dirty="0">
                <a:solidFill>
                  <a:schemeClr val="tx1"/>
                </a:solidFill>
                <a:latin typeface="Arial" panose="020B0604020202020204" pitchFamily="34" charset="0"/>
                <a:cs typeface="Arial" panose="020B0604020202020204" pitchFamily="34" charset="0"/>
              </a:rPr>
              <a:t>β): </a:t>
            </a:r>
            <a:r>
              <a:rPr lang="en-US" dirty="0">
                <a:solidFill>
                  <a:schemeClr val="tx1"/>
                </a:solidFill>
                <a:latin typeface="Arial" panose="020B0604020202020204" pitchFamily="34" charset="0"/>
                <a:cs typeface="Arial" panose="020B0604020202020204" pitchFamily="34" charset="0"/>
              </a:rPr>
              <a:t>Represent estimated change in the dependent variable per unit change in a specific independent variable. They show direction and strength of the relationship.</a:t>
            </a:r>
          </a:p>
          <a:p>
            <a:r>
              <a:rPr lang="en-US" dirty="0">
                <a:solidFill>
                  <a:schemeClr val="tx1"/>
                </a:solidFill>
                <a:latin typeface="Arial" panose="020B0604020202020204" pitchFamily="34" charset="0"/>
                <a:cs typeface="Arial" panose="020B0604020202020204" pitchFamily="34" charset="0"/>
              </a:rPr>
              <a:t>p-value: Indicates if there is statistical significance (refer to prior slides)</a:t>
            </a:r>
          </a:p>
          <a:p>
            <a:r>
              <a:rPr lang="en-US" dirty="0">
                <a:solidFill>
                  <a:schemeClr val="tx1"/>
                </a:solidFill>
                <a:latin typeface="Arial" panose="020B0604020202020204" pitchFamily="34" charset="0"/>
                <a:cs typeface="Arial" panose="020B0604020202020204" pitchFamily="34" charset="0"/>
              </a:rPr>
              <a:t>Odds ratio (in logistic regression): Demonstrate how the odds of the outcome change with the independent variable</a:t>
            </a:r>
          </a:p>
          <a:p>
            <a:pPr marL="0" indent="0">
              <a:buNone/>
            </a:pPr>
            <a:endParaRPr lang="en-US" dirty="0"/>
          </a:p>
        </p:txBody>
      </p:sp>
    </p:spTree>
    <p:extLst>
      <p:ext uri="{BB962C8B-B14F-4D97-AF65-F5344CB8AC3E}">
        <p14:creationId xmlns:p14="http://schemas.microsoft.com/office/powerpoint/2010/main" val="306618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33D6-CC2F-DB55-5F9A-3A8B01901926}"/>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What is Qualitative Data Analysis?</a:t>
            </a:r>
          </a:p>
        </p:txBody>
      </p:sp>
      <p:sp>
        <p:nvSpPr>
          <p:cNvPr id="3" name="Content Placeholder 2">
            <a:extLst>
              <a:ext uri="{FF2B5EF4-FFF2-40B4-BE49-F238E27FC236}">
                <a16:creationId xmlns:a16="http://schemas.microsoft.com/office/drawing/2014/main" id="{B216B787-7861-D017-B296-0860863459B7}"/>
              </a:ext>
            </a:extLst>
          </p:cNvPr>
          <p:cNvSpPr>
            <a:spLocks noGrp="1"/>
          </p:cNvSpPr>
          <p:nvPr>
            <p:ph idx="1"/>
          </p:nvPr>
        </p:nvSpPr>
        <p:spPr/>
        <p:txBody>
          <a:bodyPr lIns="91440">
            <a:normAutofit/>
          </a:bodyPr>
          <a:lstStyle/>
          <a:p>
            <a:pPr marL="0" indent="0">
              <a:buNone/>
            </a:pPr>
            <a:r>
              <a:rPr lang="en-US" dirty="0">
                <a:solidFill>
                  <a:schemeClr val="tx1"/>
                </a:solidFill>
                <a:latin typeface="Arial" panose="020B0604020202020204" pitchFamily="34" charset="0"/>
                <a:cs typeface="Arial" panose="020B0604020202020204" pitchFamily="34" charset="0"/>
              </a:rPr>
              <a:t>Qualitative data analysis is the process of analyzing non-numerical and descriptive information</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Supports further understanding of the “why” and “how” of global public health issues </a:t>
            </a:r>
          </a:p>
          <a:p>
            <a:r>
              <a:rPr lang="en-US" dirty="0">
                <a:solidFill>
                  <a:schemeClr val="tx1"/>
                </a:solidFill>
                <a:latin typeface="Arial" panose="020B0604020202020204" pitchFamily="34" charset="0"/>
                <a:cs typeface="Arial" panose="020B0604020202020204" pitchFamily="34" charset="0"/>
              </a:rPr>
              <a:t>Allows for heightened understanding of health behaviors</a:t>
            </a:r>
          </a:p>
          <a:p>
            <a:pPr lvl="1">
              <a:spcBef>
                <a:spcPts val="0"/>
              </a:spcBef>
            </a:pPr>
            <a:r>
              <a:rPr lang="en-US" dirty="0">
                <a:solidFill>
                  <a:schemeClr val="tx1"/>
                </a:solidFill>
                <a:latin typeface="Arial" panose="020B0604020202020204" pitchFamily="34" charset="0"/>
                <a:cs typeface="Arial" panose="020B0604020202020204" pitchFamily="34" charset="0"/>
              </a:rPr>
              <a:t>Lived experiences, barriers to care, and beliefs may be evaluated to assess their relation to health behaviors</a:t>
            </a:r>
          </a:p>
          <a:p>
            <a:r>
              <a:rPr lang="en-US" dirty="0">
                <a:solidFill>
                  <a:schemeClr val="tx1"/>
                </a:solidFill>
                <a:latin typeface="Arial" panose="020B0604020202020204" pitchFamily="34" charset="0"/>
                <a:cs typeface="Arial" panose="020B0604020202020204" pitchFamily="34" charset="0"/>
              </a:rPr>
              <a:t>Contributes to the improvement of public health programs and interventions</a:t>
            </a:r>
          </a:p>
        </p:txBody>
      </p:sp>
    </p:spTree>
    <p:extLst>
      <p:ext uri="{BB962C8B-B14F-4D97-AF65-F5344CB8AC3E}">
        <p14:creationId xmlns:p14="http://schemas.microsoft.com/office/powerpoint/2010/main" val="2027058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1A3D-AF20-49FC-01F7-CD8F45FCD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845A1-DF24-0ACC-BD33-B1664A88F555}"/>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(Numerical) – Regression Analysis</a:t>
            </a:r>
          </a:p>
        </p:txBody>
      </p:sp>
      <p:sp>
        <p:nvSpPr>
          <p:cNvPr id="3" name="Content Placeholder 2">
            <a:extLst>
              <a:ext uri="{FF2B5EF4-FFF2-40B4-BE49-F238E27FC236}">
                <a16:creationId xmlns:a16="http://schemas.microsoft.com/office/drawing/2014/main" id="{08CE64EB-7DEB-6D6C-B5A8-A9BD19737E30}"/>
              </a:ext>
            </a:extLst>
          </p:cNvPr>
          <p:cNvSpPr>
            <a:spLocks noGrp="1"/>
          </p:cNvSpPr>
          <p:nvPr>
            <p:ph idx="1"/>
          </p:nvPr>
        </p:nvSpPr>
        <p:spPr>
          <a:xfrm>
            <a:off x="311700" y="1535247"/>
            <a:ext cx="8520600" cy="3416400"/>
          </a:xfrm>
        </p:spPr>
        <p:txBody>
          <a:bodyPr>
            <a:normAutofit/>
          </a:bodyPr>
          <a:lstStyle/>
          <a:p>
            <a:pPr marL="0" indent="0">
              <a:buNone/>
            </a:pPr>
            <a:r>
              <a:rPr lang="en-US" dirty="0">
                <a:solidFill>
                  <a:schemeClr val="tx1"/>
                </a:solidFill>
                <a:latin typeface="Arial" panose="020B0604020202020204" pitchFamily="34" charset="0"/>
                <a:cs typeface="Arial" panose="020B0604020202020204" pitchFamily="34" charset="0"/>
              </a:rPr>
              <a:t>Examples</a:t>
            </a:r>
          </a:p>
          <a:p>
            <a:pPr algn="l"/>
            <a:r>
              <a:rPr lang="en-US" i="0" u="none" strike="noStrike" dirty="0">
                <a:solidFill>
                  <a:schemeClr val="tx1"/>
                </a:solidFill>
                <a:effectLst/>
                <a:latin typeface="Arial" panose="020B0604020202020204" pitchFamily="34" charset="0"/>
                <a:cs typeface="Arial" panose="020B0604020202020204" pitchFamily="34" charset="0"/>
              </a:rPr>
              <a:t>Linear Regression:</a:t>
            </a:r>
            <a:br>
              <a:rPr lang="en-US" i="0" u="none" strike="noStrike" dirty="0">
                <a:solidFill>
                  <a:schemeClr val="tx1"/>
                </a:solidFill>
                <a:effectLst/>
                <a:latin typeface="Arial" panose="020B0604020202020204" pitchFamily="34" charset="0"/>
                <a:cs typeface="Arial" panose="020B0604020202020204" pitchFamily="34" charset="0"/>
              </a:rPr>
            </a:br>
            <a:r>
              <a:rPr lang="en-US" i="0" u="none" strike="noStrike" dirty="0">
                <a:solidFill>
                  <a:schemeClr val="tx1"/>
                </a:solidFill>
                <a:effectLst/>
                <a:latin typeface="Arial" panose="020B0604020202020204" pitchFamily="34" charset="0"/>
                <a:cs typeface="Arial" panose="020B0604020202020204" pitchFamily="34" charset="0"/>
              </a:rPr>
              <a:t>A study examined how hours of exercise per week predict resting heart rate. The coefficient (</a:t>
            </a:r>
            <a:r>
              <a:rPr lang="el-GR" i="0" u="none" strike="noStrike" dirty="0">
                <a:solidFill>
                  <a:schemeClr val="tx1"/>
                </a:solidFill>
                <a:effectLst/>
                <a:latin typeface="Arial" panose="020B0604020202020204" pitchFamily="34" charset="0"/>
                <a:cs typeface="Arial" panose="020B0604020202020204" pitchFamily="34" charset="0"/>
              </a:rPr>
              <a:t>β) </a:t>
            </a:r>
            <a:r>
              <a:rPr lang="en-US" i="0" u="none" strike="noStrike" dirty="0">
                <a:solidFill>
                  <a:schemeClr val="tx1"/>
                </a:solidFill>
                <a:effectLst/>
                <a:latin typeface="Arial" panose="020B0604020202020204" pitchFamily="34" charset="0"/>
                <a:cs typeface="Arial" panose="020B0604020202020204" pitchFamily="34" charset="0"/>
              </a:rPr>
              <a:t>for exercise was –1.8 (p &lt; 0.01). In short, for every additional hour of exercise, resting heart rate decreased by an average of 1.8 beats per minute. The p-value indicates this relationship is statistically significant.</a:t>
            </a:r>
          </a:p>
          <a:p>
            <a:pPr algn="l"/>
            <a:r>
              <a:rPr lang="en-US" i="0" u="none" strike="noStrike" dirty="0">
                <a:solidFill>
                  <a:schemeClr val="tx1"/>
                </a:solidFill>
                <a:effectLst/>
                <a:latin typeface="Arial" panose="020B0604020202020204" pitchFamily="34" charset="0"/>
                <a:cs typeface="Arial" panose="020B0604020202020204" pitchFamily="34" charset="0"/>
              </a:rPr>
              <a:t>Logistic Regression:</a:t>
            </a:r>
            <a:br>
              <a:rPr lang="en-US" i="0" u="none" strike="noStrike" dirty="0">
                <a:solidFill>
                  <a:schemeClr val="tx1"/>
                </a:solidFill>
                <a:effectLst/>
                <a:latin typeface="Arial" panose="020B0604020202020204" pitchFamily="34" charset="0"/>
                <a:cs typeface="Arial" panose="020B0604020202020204" pitchFamily="34" charset="0"/>
              </a:rPr>
            </a:br>
            <a:r>
              <a:rPr lang="en-US" i="0" u="none" strike="noStrike" dirty="0">
                <a:solidFill>
                  <a:schemeClr val="tx1"/>
                </a:solidFill>
                <a:effectLst/>
                <a:latin typeface="Arial" panose="020B0604020202020204" pitchFamily="34" charset="0"/>
                <a:cs typeface="Arial" panose="020B0604020202020204" pitchFamily="34" charset="0"/>
              </a:rPr>
              <a:t>In a regression model on heart disease, smokers had an odds ratio of 2.5 (p = 0.02). Smokers were 2.5 times more likely than non-smokers to develop heart disease.</a:t>
            </a:r>
          </a:p>
          <a:p>
            <a:pPr marL="0" indent="0">
              <a:buNone/>
            </a:pPr>
            <a:endParaRPr lang="en-US" dirty="0"/>
          </a:p>
        </p:txBody>
      </p:sp>
    </p:spTree>
    <p:extLst>
      <p:ext uri="{BB962C8B-B14F-4D97-AF65-F5344CB8AC3E}">
        <p14:creationId xmlns:p14="http://schemas.microsoft.com/office/powerpoint/2010/main" val="300037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2BBA-5074-7328-4F8C-99A8CBEB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EAFEB-3297-65BC-5D8C-AB16752F3A87}"/>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(Categorical)– Chi-square test</a:t>
            </a:r>
          </a:p>
        </p:txBody>
      </p:sp>
      <p:sp>
        <p:nvSpPr>
          <p:cNvPr id="3" name="Content Placeholder 2">
            <a:extLst>
              <a:ext uri="{FF2B5EF4-FFF2-40B4-BE49-F238E27FC236}">
                <a16:creationId xmlns:a16="http://schemas.microsoft.com/office/drawing/2014/main" id="{81959145-E803-396D-3DE0-5B567D9E40D5}"/>
              </a:ext>
            </a:extLst>
          </p:cNvPr>
          <p:cNvSpPr>
            <a:spLocks noGrp="1"/>
          </p:cNvSpPr>
          <p:nvPr>
            <p:ph idx="1"/>
          </p:nvPr>
        </p:nvSpPr>
        <p:spPr>
          <a:xfrm>
            <a:off x="311700" y="1503349"/>
            <a:ext cx="8520600" cy="3416400"/>
          </a:xfrm>
        </p:spPr>
        <p:txBody>
          <a:bodyPr>
            <a:normAutofit/>
          </a:bodyPr>
          <a:lstStyle/>
          <a:p>
            <a:pPr marL="0" indent="0">
              <a:buNone/>
            </a:pPr>
            <a:r>
              <a:rPr lang="en-US" sz="1400" dirty="0">
                <a:solidFill>
                  <a:schemeClr val="tx1"/>
                </a:solidFill>
                <a:latin typeface="Arial" panose="020B0604020202020204" pitchFamily="34" charset="0"/>
                <a:cs typeface="Arial" panose="020B0604020202020204" pitchFamily="34" charset="0"/>
              </a:rPr>
              <a:t>A</a:t>
            </a:r>
            <a:r>
              <a:rPr lang="en-US" sz="15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Chi-square test looks for statistically significant association between observed and expected frequencies among two categorical variables.</a:t>
            </a:r>
          </a:p>
          <a:p>
            <a:r>
              <a:rPr lang="en-US" sz="1400" dirty="0">
                <a:solidFill>
                  <a:schemeClr val="tx1"/>
                </a:solidFill>
                <a:latin typeface="Arial" panose="020B0604020202020204" pitchFamily="34" charset="0"/>
                <a:cs typeface="Arial" panose="020B0604020202020204" pitchFamily="34" charset="0"/>
              </a:rPr>
              <a:t>The larger the Chi-square (X</a:t>
            </a:r>
            <a:r>
              <a:rPr lang="en-US" sz="1400" baseline="30000" dirty="0">
                <a:solidFill>
                  <a:schemeClr val="tx1"/>
                </a:solidFill>
                <a:latin typeface="Arial" panose="020B0604020202020204" pitchFamily="34" charset="0"/>
                <a:cs typeface="Arial" panose="020B0604020202020204" pitchFamily="34" charset="0"/>
              </a:rPr>
              <a:t>2</a:t>
            </a:r>
            <a:r>
              <a:rPr lang="en-US" sz="1400" dirty="0">
                <a:solidFill>
                  <a:schemeClr val="tx1"/>
                </a:solidFill>
                <a:latin typeface="Arial" panose="020B0604020202020204" pitchFamily="34" charset="0"/>
                <a:cs typeface="Arial" panose="020B0604020202020204" pitchFamily="34" charset="0"/>
              </a:rPr>
              <a:t>) value is, the more likely there is a significant difference between the observed and expected data</a:t>
            </a:r>
          </a:p>
          <a:p>
            <a:pPr lvl="1">
              <a:spcBef>
                <a:spcPts val="0"/>
              </a:spcBef>
            </a:pPr>
            <a:r>
              <a:rPr lang="en-US" dirty="0">
                <a:solidFill>
                  <a:schemeClr val="tx1"/>
                </a:solidFill>
                <a:latin typeface="Arial" panose="020B0604020202020204" pitchFamily="34" charset="0"/>
                <a:cs typeface="Arial" panose="020B0604020202020204" pitchFamily="34" charset="0"/>
              </a:rPr>
              <a:t>When X</a:t>
            </a:r>
            <a:r>
              <a:rPr lang="en-US" baseline="30000" dirty="0">
                <a:solidFill>
                  <a:schemeClr val="tx1"/>
                </a:solidFill>
                <a:latin typeface="Arial" panose="020B0604020202020204" pitchFamily="34" charset="0"/>
                <a:cs typeface="Arial" panose="020B0604020202020204" pitchFamily="34" charset="0"/>
              </a:rPr>
              <a:t>2</a:t>
            </a:r>
            <a:r>
              <a:rPr lang="en-US" dirty="0">
                <a:solidFill>
                  <a:schemeClr val="tx1"/>
                </a:solidFill>
                <a:latin typeface="Arial" panose="020B0604020202020204" pitchFamily="34" charset="0"/>
                <a:cs typeface="Arial" panose="020B0604020202020204" pitchFamily="34" charset="0"/>
              </a:rPr>
              <a:t> is greater, the p-value will be lower</a:t>
            </a:r>
          </a:p>
          <a:p>
            <a:pPr lvl="1">
              <a:spcBef>
                <a:spcPts val="0"/>
              </a:spcBef>
            </a:pPr>
            <a:r>
              <a:rPr lang="en-US" dirty="0">
                <a:solidFill>
                  <a:schemeClr val="tx1"/>
                </a:solidFill>
                <a:latin typeface="Arial" panose="020B0604020202020204" pitchFamily="34" charset="0"/>
                <a:cs typeface="Arial" panose="020B0604020202020204" pitchFamily="34" charset="0"/>
              </a:rPr>
              <a:t>When X</a:t>
            </a:r>
            <a:r>
              <a:rPr lang="en-US" baseline="30000" dirty="0">
                <a:solidFill>
                  <a:schemeClr val="tx1"/>
                </a:solidFill>
                <a:latin typeface="Arial" panose="020B0604020202020204" pitchFamily="34" charset="0"/>
                <a:cs typeface="Arial" panose="020B0604020202020204" pitchFamily="34" charset="0"/>
              </a:rPr>
              <a:t>2</a:t>
            </a:r>
            <a:r>
              <a:rPr lang="en-US" dirty="0">
                <a:solidFill>
                  <a:schemeClr val="tx1"/>
                </a:solidFill>
                <a:latin typeface="Arial" panose="020B0604020202020204" pitchFamily="34" charset="0"/>
                <a:cs typeface="Arial" panose="020B0604020202020204" pitchFamily="34" charset="0"/>
              </a:rPr>
              <a:t> is lower, the p-value will be greater</a:t>
            </a:r>
          </a:p>
          <a:p>
            <a:pPr marL="0" indent="0">
              <a:buNone/>
            </a:pPr>
            <a:endParaRPr lang="en-US" sz="1400" dirty="0">
              <a:solidFill>
                <a:schemeClr val="tx1"/>
              </a:solidFill>
              <a:latin typeface="Arial" panose="020B0604020202020204" pitchFamily="34" charset="0"/>
              <a:cs typeface="Arial" panose="020B0604020202020204" pitchFamily="34" charset="0"/>
            </a:endParaRPr>
          </a:p>
          <a:p>
            <a:pPr marL="0" indent="0">
              <a:buNone/>
            </a:pPr>
            <a:r>
              <a:rPr lang="en-US" sz="1400" dirty="0">
                <a:solidFill>
                  <a:schemeClr val="tx1"/>
                </a:solidFill>
                <a:latin typeface="Arial" panose="020B0604020202020204" pitchFamily="34" charset="0"/>
                <a:cs typeface="Arial" panose="020B0604020202020204" pitchFamily="34" charset="0"/>
              </a:rPr>
              <a:t>Outputs</a:t>
            </a:r>
          </a:p>
          <a:p>
            <a:pPr marL="285750" indent="-285750"/>
            <a:r>
              <a:rPr lang="en-US" sz="1400" dirty="0">
                <a:solidFill>
                  <a:schemeClr val="tx1"/>
                </a:solidFill>
                <a:latin typeface="Arial" panose="020B0604020202020204" pitchFamily="34" charset="0"/>
                <a:cs typeface="Arial" panose="020B0604020202020204" pitchFamily="34" charset="0"/>
              </a:rPr>
              <a:t>Chi-square value (X</a:t>
            </a:r>
            <a:r>
              <a:rPr lang="en-US" sz="1400" baseline="30000" dirty="0">
                <a:solidFill>
                  <a:schemeClr val="tx1"/>
                </a:solidFill>
                <a:latin typeface="Arial" panose="020B0604020202020204" pitchFamily="34" charset="0"/>
                <a:cs typeface="Arial" panose="020B0604020202020204" pitchFamily="34" charset="0"/>
              </a:rPr>
              <a:t>2</a:t>
            </a:r>
            <a:r>
              <a:rPr lang="en-US" sz="1400" dirty="0">
                <a:solidFill>
                  <a:schemeClr val="tx1"/>
                </a:solidFill>
                <a:latin typeface="Arial" panose="020B0604020202020204" pitchFamily="34" charset="0"/>
                <a:cs typeface="Arial" panose="020B0604020202020204" pitchFamily="34" charset="0"/>
              </a:rPr>
              <a:t>): M</a:t>
            </a:r>
            <a:r>
              <a:rPr lang="en-US" sz="1400" b="0" i="0" u="none" strike="noStrike" dirty="0">
                <a:solidFill>
                  <a:schemeClr val="tx1"/>
                </a:solidFill>
                <a:effectLst/>
                <a:latin typeface="Arial" panose="020B0604020202020204" pitchFamily="34" charset="0"/>
                <a:cs typeface="Arial" panose="020B0604020202020204" pitchFamily="34" charset="0"/>
              </a:rPr>
              <a:t>easures how much the observed data differs from what </a:t>
            </a:r>
            <a:r>
              <a:rPr lang="en-US" sz="1400" dirty="0">
                <a:solidFill>
                  <a:schemeClr val="tx1"/>
                </a:solidFill>
                <a:latin typeface="Arial" panose="020B0604020202020204" pitchFamily="34" charset="0"/>
                <a:cs typeface="Arial" panose="020B0604020202020204" pitchFamily="34" charset="0"/>
              </a:rPr>
              <a:t>would be</a:t>
            </a:r>
            <a:r>
              <a:rPr lang="en-US" sz="1400" b="0" i="0" u="none" strike="noStrike" dirty="0">
                <a:solidFill>
                  <a:schemeClr val="tx1"/>
                </a:solidFill>
                <a:effectLst/>
                <a:latin typeface="Arial" panose="020B0604020202020204" pitchFamily="34" charset="0"/>
                <a:cs typeface="Arial" panose="020B0604020202020204" pitchFamily="34" charset="0"/>
              </a:rPr>
              <a:t> expected if there was no association between the variables. A larger </a:t>
            </a:r>
            <a:r>
              <a:rPr lang="en-US" sz="1400" dirty="0">
                <a:solidFill>
                  <a:schemeClr val="tx1"/>
                </a:solidFill>
                <a:latin typeface="Arial" panose="020B0604020202020204" pitchFamily="34" charset="0"/>
                <a:cs typeface="Arial" panose="020B0604020202020204" pitchFamily="34" charset="0"/>
              </a:rPr>
              <a:t>X</a:t>
            </a:r>
            <a:r>
              <a:rPr lang="en-US" sz="1400" baseline="30000" dirty="0">
                <a:solidFill>
                  <a:schemeClr val="tx1"/>
                </a:solidFill>
                <a:latin typeface="Arial" panose="020B0604020202020204" pitchFamily="34" charset="0"/>
                <a:cs typeface="Arial" panose="020B0604020202020204" pitchFamily="34" charset="0"/>
              </a:rPr>
              <a:t>2</a:t>
            </a:r>
            <a:r>
              <a:rPr lang="en-US" sz="1400" b="0" i="0" u="none" strike="noStrike" dirty="0">
                <a:solidFill>
                  <a:schemeClr val="tx1"/>
                </a:solidFill>
                <a:effectLst/>
                <a:latin typeface="Arial" panose="020B0604020202020204" pitchFamily="34" charset="0"/>
                <a:cs typeface="Arial" panose="020B0604020202020204" pitchFamily="34" charset="0"/>
              </a:rPr>
              <a:t>, indicates a greater difference between observed and expected counts.</a:t>
            </a:r>
            <a:endParaRPr lang="en-US" sz="1400" dirty="0">
              <a:solidFill>
                <a:schemeClr val="tx1"/>
              </a:solidFill>
              <a:latin typeface="Arial" panose="020B0604020202020204" pitchFamily="34" charset="0"/>
              <a:cs typeface="Arial" panose="020B0604020202020204" pitchFamily="34" charset="0"/>
            </a:endParaRPr>
          </a:p>
          <a:p>
            <a:pPr marL="285750" indent="-285750"/>
            <a:r>
              <a:rPr lang="en-US" sz="1400" dirty="0">
                <a:solidFill>
                  <a:schemeClr val="tx1"/>
                </a:solidFill>
                <a:latin typeface="Arial" panose="020B0604020202020204" pitchFamily="34" charset="0"/>
                <a:cs typeface="Arial" panose="020B0604020202020204" pitchFamily="34" charset="0"/>
              </a:rPr>
              <a:t>degrees of freedom (df) = (</a:t>
            </a:r>
            <a:r>
              <a:rPr lang="en-US" sz="1400" b="0" i="0" u="none" strike="noStrike" dirty="0">
                <a:solidFill>
                  <a:srgbClr val="000000"/>
                </a:solidFill>
                <a:effectLst/>
                <a:latin typeface="Arial" panose="020B0604020202020204" pitchFamily="34" charset="0"/>
                <a:cs typeface="Arial" panose="020B0604020202020204" pitchFamily="34" charset="0"/>
              </a:rPr>
              <a:t>number of rows – 1) × (number of columns – 1)</a:t>
            </a:r>
            <a:endParaRPr lang="en-US" sz="1400" dirty="0">
              <a:solidFill>
                <a:schemeClr val="tx1"/>
              </a:solidFill>
              <a:latin typeface="Arial" panose="020B0604020202020204" pitchFamily="34" charset="0"/>
              <a:cs typeface="Arial" panose="020B0604020202020204" pitchFamily="34" charset="0"/>
            </a:endParaRPr>
          </a:p>
          <a:p>
            <a:pPr marL="285750" indent="-285750"/>
            <a:r>
              <a:rPr lang="en-US" sz="1400" dirty="0">
                <a:solidFill>
                  <a:schemeClr val="tx1"/>
                </a:solidFill>
                <a:latin typeface="Arial" panose="020B0604020202020204" pitchFamily="34" charset="0"/>
                <a:cs typeface="Arial" panose="020B0604020202020204" pitchFamily="34" charset="0"/>
              </a:rPr>
              <a:t>p-value: Indicates if there is statistical significance (refer to prior slides)</a:t>
            </a:r>
          </a:p>
          <a:p>
            <a:pPr marL="285750" indent="-285750"/>
            <a:endParaRPr lang="en-US" dirty="0"/>
          </a:p>
        </p:txBody>
      </p:sp>
    </p:spTree>
    <p:extLst>
      <p:ext uri="{BB962C8B-B14F-4D97-AF65-F5344CB8AC3E}">
        <p14:creationId xmlns:p14="http://schemas.microsoft.com/office/powerpoint/2010/main" val="67696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8FE4B-3A41-0037-162C-6A314EB1E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39154-678B-428B-BA72-0CB7150BF0B3}"/>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Inferential Statistics (Categorical)– Chi-square test</a:t>
            </a:r>
          </a:p>
        </p:txBody>
      </p:sp>
      <p:sp>
        <p:nvSpPr>
          <p:cNvPr id="3" name="Content Placeholder 2">
            <a:extLst>
              <a:ext uri="{FF2B5EF4-FFF2-40B4-BE49-F238E27FC236}">
                <a16:creationId xmlns:a16="http://schemas.microsoft.com/office/drawing/2014/main" id="{F23E08E8-37AD-8CE7-82AF-23B4E10E01B3}"/>
              </a:ext>
            </a:extLst>
          </p:cNvPr>
          <p:cNvSpPr>
            <a:spLocks noGrp="1"/>
          </p:cNvSpPr>
          <p:nvPr>
            <p:ph idx="1"/>
          </p:nvPr>
        </p:nvSpPr>
        <p:spPr>
          <a:xfrm>
            <a:off x="311700" y="1516270"/>
            <a:ext cx="8520600" cy="3416400"/>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Arial" panose="020B0604020202020204" pitchFamily="34" charset="0"/>
              </a:rPr>
              <a:t>Example:</a:t>
            </a:r>
            <a:endParaRPr kumimoji="0" lang="en-US" altLang="en-US" sz="16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A researcher wants to know if there is an association between </a:t>
            </a:r>
            <a:r>
              <a:rPr kumimoji="0" lang="en-US" altLang="en-US" sz="1600" i="0" u="none" strike="noStrike" cap="none" normalizeH="0" baseline="0" dirty="0">
                <a:ln>
                  <a:noFill/>
                </a:ln>
                <a:solidFill>
                  <a:srgbClr val="000000"/>
                </a:solidFill>
                <a:effectLst/>
                <a:latin typeface="Arial" panose="020B0604020202020204" pitchFamily="34" charset="0"/>
              </a:rPr>
              <a:t>exercise habits (exercises regularly vs. does not exercise) and heart disease status (has heart disease vs. does not).</a:t>
            </a:r>
            <a:endParaRPr kumimoji="0" lang="en-US" altLang="en-US" sz="160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5EA711E2-8BEC-2D5F-C926-FF48AB0EE86F}"/>
              </a:ext>
            </a:extLst>
          </p:cNvPr>
          <p:cNvGraphicFramePr>
            <a:graphicFrameLocks noGrp="1"/>
          </p:cNvGraphicFramePr>
          <p:nvPr>
            <p:extLst>
              <p:ext uri="{D42A27DB-BD31-4B8C-83A1-F6EECF244321}">
                <p14:modId xmlns:p14="http://schemas.microsoft.com/office/powerpoint/2010/main" val="3912149235"/>
              </p:ext>
            </p:extLst>
          </p:nvPr>
        </p:nvGraphicFramePr>
        <p:xfrm>
          <a:off x="797441" y="2543919"/>
          <a:ext cx="6916184" cy="1219200"/>
        </p:xfrm>
        <a:graphic>
          <a:graphicData uri="http://schemas.openxmlformats.org/drawingml/2006/table">
            <a:tbl>
              <a:tblPr>
                <a:tableStyleId>{EAAE7D96-29D0-42AF-9B61-008C0A79E2E8}</a:tableStyleId>
              </a:tblPr>
              <a:tblGrid>
                <a:gridCol w="1729046">
                  <a:extLst>
                    <a:ext uri="{9D8B030D-6E8A-4147-A177-3AD203B41FA5}">
                      <a16:colId xmlns:a16="http://schemas.microsoft.com/office/drawing/2014/main" val="1384594710"/>
                    </a:ext>
                  </a:extLst>
                </a:gridCol>
                <a:gridCol w="1729046">
                  <a:extLst>
                    <a:ext uri="{9D8B030D-6E8A-4147-A177-3AD203B41FA5}">
                      <a16:colId xmlns:a16="http://schemas.microsoft.com/office/drawing/2014/main" val="1521037382"/>
                    </a:ext>
                  </a:extLst>
                </a:gridCol>
                <a:gridCol w="1729046">
                  <a:extLst>
                    <a:ext uri="{9D8B030D-6E8A-4147-A177-3AD203B41FA5}">
                      <a16:colId xmlns:a16="http://schemas.microsoft.com/office/drawing/2014/main" val="384781370"/>
                    </a:ext>
                  </a:extLst>
                </a:gridCol>
                <a:gridCol w="1729046">
                  <a:extLst>
                    <a:ext uri="{9D8B030D-6E8A-4147-A177-3AD203B41FA5}">
                      <a16:colId xmlns:a16="http://schemas.microsoft.com/office/drawing/2014/main" val="597423519"/>
                    </a:ext>
                  </a:extLst>
                </a:gridCol>
              </a:tblGrid>
              <a:tr h="201834">
                <a:tc>
                  <a:txBody>
                    <a:bodyPr/>
                    <a:lstStyle/>
                    <a:p>
                      <a:endParaRPr lang="en-US" dirty="0"/>
                    </a:p>
                  </a:txBody>
                  <a:tcPr anchor="ctr"/>
                </a:tc>
                <a:tc>
                  <a:txBody>
                    <a:bodyPr/>
                    <a:lstStyle/>
                    <a:p>
                      <a:r>
                        <a:rPr lang="en-US" dirty="0"/>
                        <a:t>Heart Disease</a:t>
                      </a:r>
                    </a:p>
                  </a:txBody>
                  <a:tcPr anchor="ctr"/>
                </a:tc>
                <a:tc>
                  <a:txBody>
                    <a:bodyPr/>
                    <a:lstStyle/>
                    <a:p>
                      <a:r>
                        <a:rPr lang="en-US" dirty="0"/>
                        <a:t>No Heart Disease</a:t>
                      </a:r>
                    </a:p>
                  </a:txBody>
                  <a:tcPr anchor="ctr"/>
                </a:tc>
                <a:tc>
                  <a:txBody>
                    <a:bodyPr/>
                    <a:lstStyle/>
                    <a:p>
                      <a:r>
                        <a:rPr lang="en-US" dirty="0"/>
                        <a:t>Total</a:t>
                      </a:r>
                    </a:p>
                  </a:txBody>
                  <a:tcPr anchor="ctr"/>
                </a:tc>
                <a:extLst>
                  <a:ext uri="{0D108BD9-81ED-4DB2-BD59-A6C34878D82A}">
                    <a16:rowId xmlns:a16="http://schemas.microsoft.com/office/drawing/2014/main" val="3836249013"/>
                  </a:ext>
                </a:extLst>
              </a:tr>
              <a:tr h="201834">
                <a:tc>
                  <a:txBody>
                    <a:bodyPr/>
                    <a:lstStyle/>
                    <a:p>
                      <a:r>
                        <a:rPr lang="en-US" dirty="0"/>
                        <a:t>Exercises</a:t>
                      </a:r>
                    </a:p>
                  </a:txBody>
                  <a:tcPr anchor="ctr"/>
                </a:tc>
                <a:tc>
                  <a:txBody>
                    <a:bodyPr/>
                    <a:lstStyle/>
                    <a:p>
                      <a:r>
                        <a:rPr lang="en-US" dirty="0"/>
                        <a:t>10</a:t>
                      </a:r>
                    </a:p>
                  </a:txBody>
                  <a:tcPr anchor="ctr"/>
                </a:tc>
                <a:tc>
                  <a:txBody>
                    <a:bodyPr/>
                    <a:lstStyle/>
                    <a:p>
                      <a:r>
                        <a:rPr lang="en-US" dirty="0"/>
                        <a:t>40</a:t>
                      </a:r>
                    </a:p>
                  </a:txBody>
                  <a:tcPr anchor="ctr"/>
                </a:tc>
                <a:tc>
                  <a:txBody>
                    <a:bodyPr/>
                    <a:lstStyle/>
                    <a:p>
                      <a:r>
                        <a:rPr lang="en-US" dirty="0"/>
                        <a:t>50</a:t>
                      </a:r>
                    </a:p>
                  </a:txBody>
                  <a:tcPr anchor="ctr"/>
                </a:tc>
                <a:extLst>
                  <a:ext uri="{0D108BD9-81ED-4DB2-BD59-A6C34878D82A}">
                    <a16:rowId xmlns:a16="http://schemas.microsoft.com/office/drawing/2014/main" val="1397360720"/>
                  </a:ext>
                </a:extLst>
              </a:tr>
              <a:tr h="201834">
                <a:tc>
                  <a:txBody>
                    <a:bodyPr/>
                    <a:lstStyle/>
                    <a:p>
                      <a:r>
                        <a:rPr lang="en-US" dirty="0"/>
                        <a:t>Does not exercise</a:t>
                      </a:r>
                    </a:p>
                  </a:txBody>
                  <a:tcPr anchor="ctr"/>
                </a:tc>
                <a:tc>
                  <a:txBody>
                    <a:bodyPr/>
                    <a:lstStyle/>
                    <a:p>
                      <a:r>
                        <a:rPr lang="en-US" dirty="0"/>
                        <a:t>30</a:t>
                      </a:r>
                    </a:p>
                  </a:txBody>
                  <a:tcPr anchor="ctr"/>
                </a:tc>
                <a:tc>
                  <a:txBody>
                    <a:bodyPr/>
                    <a:lstStyle/>
                    <a:p>
                      <a:r>
                        <a:rPr lang="en-US" dirty="0"/>
                        <a:t>20</a:t>
                      </a:r>
                    </a:p>
                  </a:txBody>
                  <a:tcPr anchor="ctr"/>
                </a:tc>
                <a:tc>
                  <a:txBody>
                    <a:bodyPr/>
                    <a:lstStyle/>
                    <a:p>
                      <a:r>
                        <a:rPr lang="en-US" dirty="0"/>
                        <a:t>50</a:t>
                      </a:r>
                    </a:p>
                  </a:txBody>
                  <a:tcPr anchor="ctr"/>
                </a:tc>
                <a:extLst>
                  <a:ext uri="{0D108BD9-81ED-4DB2-BD59-A6C34878D82A}">
                    <a16:rowId xmlns:a16="http://schemas.microsoft.com/office/drawing/2014/main" val="1396211494"/>
                  </a:ext>
                </a:extLst>
              </a:tr>
              <a:tr h="201834">
                <a:tc>
                  <a:txBody>
                    <a:bodyPr/>
                    <a:lstStyle/>
                    <a:p>
                      <a:r>
                        <a:rPr lang="en-US" b="0" dirty="0"/>
                        <a:t>Total</a:t>
                      </a:r>
                    </a:p>
                  </a:txBody>
                  <a:tcPr anchor="ctr"/>
                </a:tc>
                <a:tc>
                  <a:txBody>
                    <a:bodyPr/>
                    <a:lstStyle/>
                    <a:p>
                      <a:r>
                        <a:rPr lang="en-US" dirty="0"/>
                        <a:t>40</a:t>
                      </a:r>
                    </a:p>
                  </a:txBody>
                  <a:tcPr anchor="ctr"/>
                </a:tc>
                <a:tc>
                  <a:txBody>
                    <a:bodyPr/>
                    <a:lstStyle/>
                    <a:p>
                      <a:r>
                        <a:rPr lang="en-US" dirty="0"/>
                        <a:t>60</a:t>
                      </a:r>
                    </a:p>
                  </a:txBody>
                  <a:tcPr anchor="ctr"/>
                </a:tc>
                <a:tc>
                  <a:txBody>
                    <a:bodyPr/>
                    <a:lstStyle/>
                    <a:p>
                      <a:r>
                        <a:rPr lang="en-US" dirty="0"/>
                        <a:t>100</a:t>
                      </a:r>
                    </a:p>
                  </a:txBody>
                  <a:tcPr anchor="ctr"/>
                </a:tc>
                <a:extLst>
                  <a:ext uri="{0D108BD9-81ED-4DB2-BD59-A6C34878D82A}">
                    <a16:rowId xmlns:a16="http://schemas.microsoft.com/office/drawing/2014/main" val="2988839212"/>
                  </a:ext>
                </a:extLst>
              </a:tr>
            </a:tbl>
          </a:graphicData>
        </a:graphic>
      </p:graphicFrame>
      <p:sp>
        <p:nvSpPr>
          <p:cNvPr id="6" name="TextBox 5">
            <a:extLst>
              <a:ext uri="{FF2B5EF4-FFF2-40B4-BE49-F238E27FC236}">
                <a16:creationId xmlns:a16="http://schemas.microsoft.com/office/drawing/2014/main" id="{FF293081-3658-E3E2-5F56-702B2A1F57F5}"/>
              </a:ext>
            </a:extLst>
          </p:cNvPr>
          <p:cNvSpPr txBox="1"/>
          <p:nvPr/>
        </p:nvSpPr>
        <p:spPr>
          <a:xfrm>
            <a:off x="311700" y="3973949"/>
            <a:ext cx="6134986" cy="523220"/>
          </a:xfrm>
          <a:prstGeom prst="rect">
            <a:avLst/>
          </a:prstGeom>
          <a:noFill/>
        </p:spPr>
        <p:txBody>
          <a:bodyPr wrap="square" rtlCol="0">
            <a:spAutoFit/>
          </a:bodyPr>
          <a:lstStyle/>
          <a:p>
            <a:r>
              <a:rPr lang="en-US" dirty="0"/>
              <a:t>Chi-square test provides: X</a:t>
            </a:r>
            <a:r>
              <a:rPr lang="en-US" baseline="30000" dirty="0"/>
              <a:t>2</a:t>
            </a:r>
            <a:r>
              <a:rPr lang="en-US" dirty="0"/>
              <a:t> = 6.63, df = 1, p = 0.01</a:t>
            </a:r>
          </a:p>
          <a:p>
            <a:endParaRPr lang="en-US" dirty="0"/>
          </a:p>
        </p:txBody>
      </p:sp>
      <p:sp>
        <p:nvSpPr>
          <p:cNvPr id="7" name="TextBox 6">
            <a:extLst>
              <a:ext uri="{FF2B5EF4-FFF2-40B4-BE49-F238E27FC236}">
                <a16:creationId xmlns:a16="http://schemas.microsoft.com/office/drawing/2014/main" id="{804AC361-6F26-7B4D-2A64-CD9C687813A4}"/>
              </a:ext>
            </a:extLst>
          </p:cNvPr>
          <p:cNvSpPr txBox="1"/>
          <p:nvPr/>
        </p:nvSpPr>
        <p:spPr>
          <a:xfrm>
            <a:off x="311700" y="4453310"/>
            <a:ext cx="7790309" cy="523220"/>
          </a:xfrm>
          <a:prstGeom prst="rect">
            <a:avLst/>
          </a:prstGeom>
          <a:noFill/>
        </p:spPr>
        <p:txBody>
          <a:bodyPr wrap="square" rtlCol="0">
            <a:spAutoFit/>
          </a:bodyPr>
          <a:lstStyle/>
          <a:p>
            <a:r>
              <a:rPr lang="en-US" i="0" u="none" strike="noStrike" dirty="0">
                <a:solidFill>
                  <a:srgbClr val="000000"/>
                </a:solidFill>
                <a:effectLst/>
                <a:latin typeface="Arial" panose="020B0604020202020204" pitchFamily="34" charset="0"/>
                <a:cs typeface="Arial" panose="020B0604020202020204" pitchFamily="34" charset="0"/>
              </a:rPr>
              <a:t>Interpretation: Since p &lt; 0.05, a conclusion can be made that exercise habits are significantly associated with heart disease status.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9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7AC6-CAE1-979C-F610-E802D8678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A797F-E0D4-813B-F46B-1F14D7880F29}"/>
              </a:ext>
            </a:extLst>
          </p:cNvPr>
          <p:cNvSpPr>
            <a:spLocks noGrp="1"/>
          </p:cNvSpPr>
          <p:nvPr>
            <p:ph type="title"/>
          </p:nvPr>
        </p:nvSpPr>
        <p:spPr>
          <a:xfrm>
            <a:off x="91847" y="94281"/>
            <a:ext cx="7886700" cy="994172"/>
          </a:xfrm>
        </p:spPr>
        <p:txBody>
          <a:bodyPr/>
          <a:lstStyle/>
          <a:p>
            <a:r>
              <a:rPr lang="en-US" dirty="0">
                <a:solidFill>
                  <a:schemeClr val="accent1"/>
                </a:solidFill>
                <a:latin typeface="Arial" panose="020B0604020202020204" pitchFamily="34" charset="0"/>
                <a:cs typeface="Arial" panose="020B0604020202020204" pitchFamily="34" charset="0"/>
              </a:rPr>
              <a:t>Selecting the Test of Best Fit</a:t>
            </a:r>
          </a:p>
        </p:txBody>
      </p:sp>
      <p:graphicFrame>
        <p:nvGraphicFramePr>
          <p:cNvPr id="4" name="Table 3">
            <a:extLst>
              <a:ext uri="{FF2B5EF4-FFF2-40B4-BE49-F238E27FC236}">
                <a16:creationId xmlns:a16="http://schemas.microsoft.com/office/drawing/2014/main" id="{70AD3EB1-61BA-D658-7065-86190E419F05}"/>
              </a:ext>
            </a:extLst>
          </p:cNvPr>
          <p:cNvGraphicFramePr>
            <a:graphicFrameLocks noGrp="1"/>
          </p:cNvGraphicFramePr>
          <p:nvPr>
            <p:extLst>
              <p:ext uri="{D42A27DB-BD31-4B8C-83A1-F6EECF244321}">
                <p14:modId xmlns:p14="http://schemas.microsoft.com/office/powerpoint/2010/main" val="1034558654"/>
              </p:ext>
            </p:extLst>
          </p:nvPr>
        </p:nvGraphicFramePr>
        <p:xfrm>
          <a:off x="91849" y="899891"/>
          <a:ext cx="8960304" cy="4149328"/>
        </p:xfrm>
        <a:graphic>
          <a:graphicData uri="http://schemas.openxmlformats.org/drawingml/2006/table">
            <a:tbl>
              <a:tblPr firstRow="1" bandRow="1">
                <a:tableStyleId>{5C22544A-7EE6-4342-B048-85BDC9FD1C3A}</a:tableStyleId>
              </a:tblPr>
              <a:tblGrid>
                <a:gridCol w="2628089">
                  <a:extLst>
                    <a:ext uri="{9D8B030D-6E8A-4147-A177-3AD203B41FA5}">
                      <a16:colId xmlns:a16="http://schemas.microsoft.com/office/drawing/2014/main" val="250889169"/>
                    </a:ext>
                  </a:extLst>
                </a:gridCol>
                <a:gridCol w="2112072">
                  <a:extLst>
                    <a:ext uri="{9D8B030D-6E8A-4147-A177-3AD203B41FA5}">
                      <a16:colId xmlns:a16="http://schemas.microsoft.com/office/drawing/2014/main" val="3418018561"/>
                    </a:ext>
                  </a:extLst>
                </a:gridCol>
                <a:gridCol w="4220143">
                  <a:extLst>
                    <a:ext uri="{9D8B030D-6E8A-4147-A177-3AD203B41FA5}">
                      <a16:colId xmlns:a16="http://schemas.microsoft.com/office/drawing/2014/main" val="7047845"/>
                    </a:ext>
                  </a:extLst>
                </a:gridCol>
              </a:tblGrid>
              <a:tr h="263711">
                <a:tc>
                  <a:txBody>
                    <a:bodyPr/>
                    <a:lstStyle/>
                    <a:p>
                      <a:r>
                        <a:rPr lang="en-US" sz="1100" dirty="0"/>
                        <a:t>Test</a:t>
                      </a:r>
                    </a:p>
                  </a:txBody>
                  <a:tcPr marL="68580" marR="68580" marT="34290" marB="34290">
                    <a:solidFill>
                      <a:schemeClr val="bg2"/>
                    </a:solidFill>
                  </a:tcPr>
                </a:tc>
                <a:tc>
                  <a:txBody>
                    <a:bodyPr/>
                    <a:lstStyle/>
                    <a:p>
                      <a:r>
                        <a:rPr lang="en-US" sz="1100" dirty="0"/>
                        <a:t>Type of Data</a:t>
                      </a:r>
                    </a:p>
                  </a:txBody>
                  <a:tcPr marL="68580" marR="68580" marT="34290" marB="34290">
                    <a:solidFill>
                      <a:schemeClr val="bg2"/>
                    </a:solidFill>
                  </a:tcPr>
                </a:tc>
                <a:tc>
                  <a:txBody>
                    <a:bodyPr/>
                    <a:lstStyle/>
                    <a:p>
                      <a:r>
                        <a:rPr lang="en-US" sz="1100" dirty="0"/>
                        <a:t>When to Use</a:t>
                      </a:r>
                    </a:p>
                  </a:txBody>
                  <a:tcPr marL="68580" marR="68580" marT="34290" marB="34290">
                    <a:solidFill>
                      <a:schemeClr val="bg2"/>
                    </a:solidFill>
                  </a:tcPr>
                </a:tc>
                <a:extLst>
                  <a:ext uri="{0D108BD9-81ED-4DB2-BD59-A6C34878D82A}">
                    <a16:rowId xmlns:a16="http://schemas.microsoft.com/office/drawing/2014/main" val="3167553140"/>
                  </a:ext>
                </a:extLst>
              </a:tr>
              <a:tr h="461495">
                <a:tc>
                  <a:txBody>
                    <a:bodyPr/>
                    <a:lstStyle/>
                    <a:p>
                      <a:r>
                        <a:rPr lang="en-US" sz="1100" dirty="0"/>
                        <a:t>Pearson’s correlation coefficient</a:t>
                      </a:r>
                    </a:p>
                  </a:txBody>
                  <a:tcPr marL="68580" marR="68580" marT="34290" marB="34290"/>
                </a:tc>
                <a:tc>
                  <a:txBody>
                    <a:bodyPr/>
                    <a:lstStyle/>
                    <a:p>
                      <a:r>
                        <a:rPr lang="en-US" sz="1100" dirty="0"/>
                        <a:t>Two continuous variables</a:t>
                      </a:r>
                    </a:p>
                  </a:txBody>
                  <a:tcPr marL="68580" marR="68580" marT="34290" marB="34290"/>
                </a:tc>
                <a:tc>
                  <a:txBody>
                    <a:bodyPr/>
                    <a:lstStyle/>
                    <a:p>
                      <a:r>
                        <a:rPr lang="en-US" sz="1100" dirty="0"/>
                        <a:t>Correlation analysis</a:t>
                      </a:r>
                    </a:p>
                  </a:txBody>
                  <a:tcPr marL="68580" marR="68580" marT="34290" marB="34290"/>
                </a:tc>
                <a:extLst>
                  <a:ext uri="{0D108BD9-81ED-4DB2-BD59-A6C34878D82A}">
                    <a16:rowId xmlns:a16="http://schemas.microsoft.com/office/drawing/2014/main" val="2475408901"/>
                  </a:ext>
                </a:extLst>
              </a:tr>
              <a:tr h="461495">
                <a:tc>
                  <a:txBody>
                    <a:bodyPr/>
                    <a:lstStyle/>
                    <a:p>
                      <a:r>
                        <a:rPr lang="en-US" sz="1100" dirty="0"/>
                        <a:t>One-sample t-test</a:t>
                      </a:r>
                    </a:p>
                  </a:txBody>
                  <a:tcPr marL="68580" marR="68580" marT="34290" marB="34290"/>
                </a:tc>
                <a:tc>
                  <a:txBody>
                    <a:bodyPr/>
                    <a:lstStyle/>
                    <a:p>
                      <a:r>
                        <a:rPr lang="en-US" sz="1100" dirty="0"/>
                        <a:t>Continuous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When you have one group and are comparing it to an average</a:t>
                      </a:r>
                    </a:p>
                  </a:txBody>
                  <a:tcPr marL="68580" marR="68580" marT="34290" marB="34290"/>
                </a:tc>
                <a:extLst>
                  <a:ext uri="{0D108BD9-81ED-4DB2-BD59-A6C34878D82A}">
                    <a16:rowId xmlns:a16="http://schemas.microsoft.com/office/drawing/2014/main" val="1089560578"/>
                  </a:ext>
                </a:extLst>
              </a:tr>
              <a:tr h="325515">
                <a:tc>
                  <a:txBody>
                    <a:bodyPr/>
                    <a:lstStyle/>
                    <a:p>
                      <a:r>
                        <a:rPr lang="en-US" sz="1100" dirty="0"/>
                        <a:t>Independent t-test</a:t>
                      </a:r>
                    </a:p>
                  </a:txBody>
                  <a:tcPr marL="68580" marR="68580" marT="34290" marB="34290"/>
                </a:tc>
                <a:tc>
                  <a:txBody>
                    <a:bodyPr/>
                    <a:lstStyle/>
                    <a:p>
                      <a:r>
                        <a:rPr lang="en-US" sz="1100" dirty="0"/>
                        <a:t>Continuous </a:t>
                      </a:r>
                    </a:p>
                  </a:txBody>
                  <a:tcPr marL="68580" marR="68580" marT="34290" marB="34290"/>
                </a:tc>
                <a:tc>
                  <a:txBody>
                    <a:bodyPr/>
                    <a:lstStyle/>
                    <a:p>
                      <a:r>
                        <a:rPr lang="en-US" sz="1100" dirty="0"/>
                        <a:t>When you are comparing two separate groups</a:t>
                      </a:r>
                    </a:p>
                  </a:txBody>
                  <a:tcPr marL="68580" marR="68580" marT="34290" marB="34290"/>
                </a:tc>
                <a:extLst>
                  <a:ext uri="{0D108BD9-81ED-4DB2-BD59-A6C34878D82A}">
                    <a16:rowId xmlns:a16="http://schemas.microsoft.com/office/drawing/2014/main" val="1043388"/>
                  </a:ext>
                </a:extLst>
              </a:tr>
              <a:tr h="263711">
                <a:tc>
                  <a:txBody>
                    <a:bodyPr/>
                    <a:lstStyle/>
                    <a:p>
                      <a:r>
                        <a:rPr lang="en-US" sz="1100" dirty="0"/>
                        <a:t>Paired t-test</a:t>
                      </a:r>
                    </a:p>
                  </a:txBody>
                  <a:tcPr marL="68580" marR="68580" marT="34290" marB="34290"/>
                </a:tc>
                <a:tc>
                  <a:txBody>
                    <a:bodyPr/>
                    <a:lstStyle/>
                    <a:p>
                      <a:r>
                        <a:rPr lang="en-US" sz="1100" dirty="0"/>
                        <a:t>Continuous</a:t>
                      </a:r>
                    </a:p>
                  </a:txBody>
                  <a:tcPr marL="68580" marR="68580" marT="34290" marB="34290"/>
                </a:tc>
                <a:tc>
                  <a:txBody>
                    <a:bodyPr/>
                    <a:lstStyle/>
                    <a:p>
                      <a:r>
                        <a:rPr lang="en-US" sz="1100" dirty="0"/>
                        <a:t>When you are measuring one group twice</a:t>
                      </a:r>
                    </a:p>
                  </a:txBody>
                  <a:tcPr marL="68580" marR="68580" marT="34290" marB="34290"/>
                </a:tc>
                <a:extLst>
                  <a:ext uri="{0D108BD9-81ED-4DB2-BD59-A6C34878D82A}">
                    <a16:rowId xmlns:a16="http://schemas.microsoft.com/office/drawing/2014/main" val="1834719714"/>
                  </a:ext>
                </a:extLst>
              </a:tr>
              <a:tr h="461495">
                <a:tc>
                  <a:txBody>
                    <a:bodyPr/>
                    <a:lstStyle/>
                    <a:p>
                      <a:r>
                        <a:rPr lang="en-US" sz="1100" dirty="0"/>
                        <a:t>One-way ANOVA</a:t>
                      </a:r>
                    </a:p>
                  </a:txBody>
                  <a:tcPr marL="68580" marR="68580" marT="34290" marB="34290"/>
                </a:tc>
                <a:tc>
                  <a:txBody>
                    <a:bodyPr/>
                    <a:lstStyle/>
                    <a:p>
                      <a:r>
                        <a:rPr lang="en-US" sz="1100" dirty="0"/>
                        <a:t>Continuous</a:t>
                      </a:r>
                    </a:p>
                  </a:txBody>
                  <a:tcPr marL="68580" marR="68580" marT="34290" marB="34290"/>
                </a:tc>
                <a:tc>
                  <a:txBody>
                    <a:bodyPr/>
                    <a:lstStyle/>
                    <a:p>
                      <a:r>
                        <a:rPr lang="en-US" sz="1100" dirty="0"/>
                        <a:t>When you are analyzing the means of more than two groups</a:t>
                      </a:r>
                    </a:p>
                  </a:txBody>
                  <a:tcPr marL="68580" marR="68580" marT="34290" marB="34290"/>
                </a:tc>
                <a:extLst>
                  <a:ext uri="{0D108BD9-81ED-4DB2-BD59-A6C34878D82A}">
                    <a16:rowId xmlns:a16="http://schemas.microsoft.com/office/drawing/2014/main" val="2798670303"/>
                  </a:ext>
                </a:extLst>
              </a:tr>
              <a:tr h="659278">
                <a:tc>
                  <a:txBody>
                    <a:bodyPr/>
                    <a:lstStyle/>
                    <a:p>
                      <a:r>
                        <a:rPr lang="en-US" sz="1100" dirty="0"/>
                        <a:t>Two-way ANOVA</a:t>
                      </a:r>
                    </a:p>
                  </a:txBody>
                  <a:tcPr marL="68580" marR="68580" marT="34290" marB="34290"/>
                </a:tc>
                <a:tc>
                  <a:txBody>
                    <a:bodyPr/>
                    <a:lstStyle/>
                    <a:p>
                      <a:r>
                        <a:rPr lang="en-US" sz="1100" dirty="0"/>
                        <a:t>Continuous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When you are analyzing the means of more than two groups and have two independent variables</a:t>
                      </a:r>
                    </a:p>
                  </a:txBody>
                  <a:tcPr marL="68580" marR="68580" marT="34290" marB="34290"/>
                </a:tc>
                <a:extLst>
                  <a:ext uri="{0D108BD9-81ED-4DB2-BD59-A6C34878D82A}">
                    <a16:rowId xmlns:a16="http://schemas.microsoft.com/office/drawing/2014/main" val="2067574843"/>
                  </a:ext>
                </a:extLst>
              </a:tr>
              <a:tr h="461495">
                <a:tc>
                  <a:txBody>
                    <a:bodyPr/>
                    <a:lstStyle/>
                    <a:p>
                      <a:r>
                        <a:rPr lang="en-US" sz="1100" dirty="0"/>
                        <a:t>Repeated Measures ANOVA</a:t>
                      </a:r>
                    </a:p>
                  </a:txBody>
                  <a:tcPr marL="68580" marR="68580" marT="34290" marB="34290"/>
                </a:tc>
                <a:tc>
                  <a:txBody>
                    <a:bodyPr/>
                    <a:lstStyle/>
                    <a:p>
                      <a:r>
                        <a:rPr lang="en-US" sz="1100" dirty="0"/>
                        <a:t>Continuous</a:t>
                      </a:r>
                    </a:p>
                  </a:txBody>
                  <a:tcPr marL="68580" marR="68580" marT="34290" marB="34290"/>
                </a:tc>
                <a:tc>
                  <a:txBody>
                    <a:bodyPr/>
                    <a:lstStyle/>
                    <a:p>
                      <a:r>
                        <a:rPr lang="en-US" sz="1100" dirty="0"/>
                        <a:t>When you are evaluating the same group at multiple time points</a:t>
                      </a:r>
                    </a:p>
                  </a:txBody>
                  <a:tcPr marL="68580" marR="68580" marT="34290" marB="34290"/>
                </a:tc>
                <a:extLst>
                  <a:ext uri="{0D108BD9-81ED-4DB2-BD59-A6C34878D82A}">
                    <a16:rowId xmlns:a16="http://schemas.microsoft.com/office/drawing/2014/main" val="1249629983"/>
                  </a:ext>
                </a:extLst>
              </a:tr>
              <a:tr h="263711">
                <a:tc>
                  <a:txBody>
                    <a:bodyPr/>
                    <a:lstStyle/>
                    <a:p>
                      <a:r>
                        <a:rPr lang="en-US" sz="1100" dirty="0"/>
                        <a:t>Linear regression</a:t>
                      </a:r>
                    </a:p>
                  </a:txBody>
                  <a:tcPr marL="68580" marR="68580" marT="34290" marB="34290"/>
                </a:tc>
                <a:tc>
                  <a:txBody>
                    <a:bodyPr/>
                    <a:lstStyle/>
                    <a:p>
                      <a:r>
                        <a:rPr lang="en-US" sz="1100" dirty="0"/>
                        <a:t>Continuous</a:t>
                      </a:r>
                    </a:p>
                  </a:txBody>
                  <a:tcPr marL="68580" marR="68580" marT="34290" marB="34290"/>
                </a:tc>
                <a:tc>
                  <a:txBody>
                    <a:bodyPr/>
                    <a:lstStyle/>
                    <a:p>
                      <a:r>
                        <a:rPr lang="en-US" sz="1100" dirty="0"/>
                        <a:t>Model relationships</a:t>
                      </a:r>
                    </a:p>
                  </a:txBody>
                  <a:tcPr marL="68580" marR="68580" marT="34290" marB="34290"/>
                </a:tc>
                <a:extLst>
                  <a:ext uri="{0D108BD9-81ED-4DB2-BD59-A6C34878D82A}">
                    <a16:rowId xmlns:a16="http://schemas.microsoft.com/office/drawing/2014/main" val="1644583552"/>
                  </a:ext>
                </a:extLst>
              </a:tr>
              <a:tr h="263711">
                <a:tc>
                  <a:txBody>
                    <a:bodyPr/>
                    <a:lstStyle/>
                    <a:p>
                      <a:r>
                        <a:rPr lang="en-US" sz="1100" dirty="0"/>
                        <a:t>Logistic regression</a:t>
                      </a:r>
                    </a:p>
                  </a:txBody>
                  <a:tcPr marL="68580" marR="68580" marT="34290" marB="34290"/>
                </a:tc>
                <a:tc>
                  <a:txBody>
                    <a:bodyPr/>
                    <a:lstStyle/>
                    <a:p>
                      <a:r>
                        <a:rPr lang="en-US" sz="1100" dirty="0"/>
                        <a:t>Binary </a:t>
                      </a:r>
                    </a:p>
                  </a:txBody>
                  <a:tcPr marL="68580" marR="68580" marT="34290" marB="34290"/>
                </a:tc>
                <a:tc>
                  <a:txBody>
                    <a:bodyPr/>
                    <a:lstStyle/>
                    <a:p>
                      <a:r>
                        <a:rPr lang="en-US" sz="1100" dirty="0"/>
                        <a:t>When you have binary/dichotomous variables</a:t>
                      </a:r>
                    </a:p>
                  </a:txBody>
                  <a:tcPr marL="68580" marR="68580" marT="34290" marB="34290"/>
                </a:tc>
                <a:extLst>
                  <a:ext uri="{0D108BD9-81ED-4DB2-BD59-A6C34878D82A}">
                    <a16:rowId xmlns:a16="http://schemas.microsoft.com/office/drawing/2014/main" val="1852976022"/>
                  </a:ext>
                </a:extLst>
              </a:tr>
              <a:tr h="263711">
                <a:tc>
                  <a:txBody>
                    <a:bodyPr/>
                    <a:lstStyle/>
                    <a:p>
                      <a:r>
                        <a:rPr lang="en-US" sz="1100" dirty="0"/>
                        <a:t>Chi-square test</a:t>
                      </a:r>
                    </a:p>
                  </a:txBody>
                  <a:tcPr marL="68580" marR="68580" marT="34290" marB="34290"/>
                </a:tc>
                <a:tc>
                  <a:txBody>
                    <a:bodyPr/>
                    <a:lstStyle/>
                    <a:p>
                      <a:r>
                        <a:rPr lang="en-US" sz="1100" dirty="0"/>
                        <a:t>Categorical</a:t>
                      </a:r>
                    </a:p>
                  </a:txBody>
                  <a:tcPr marL="68580" marR="68580" marT="34290" marB="34290"/>
                </a:tc>
                <a:tc>
                  <a:txBody>
                    <a:bodyPr/>
                    <a:lstStyle/>
                    <a:p>
                      <a:r>
                        <a:rPr lang="en-US" sz="1100" dirty="0"/>
                        <a:t>Comparing proportions</a:t>
                      </a:r>
                    </a:p>
                  </a:txBody>
                  <a:tcPr marL="68580" marR="68580" marT="34290" marB="34290"/>
                </a:tc>
                <a:extLst>
                  <a:ext uri="{0D108BD9-81ED-4DB2-BD59-A6C34878D82A}">
                    <a16:rowId xmlns:a16="http://schemas.microsoft.com/office/drawing/2014/main" val="207273503"/>
                  </a:ext>
                </a:extLst>
              </a:tr>
            </a:tbl>
          </a:graphicData>
        </a:graphic>
      </p:graphicFrame>
    </p:spTree>
    <p:extLst>
      <p:ext uri="{BB962C8B-B14F-4D97-AF65-F5344CB8AC3E}">
        <p14:creationId xmlns:p14="http://schemas.microsoft.com/office/powerpoint/2010/main" val="3047030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A4139-6BA3-6361-10A4-9C36F47DCED9}"/>
              </a:ext>
            </a:extLst>
          </p:cNvPr>
          <p:cNvSpPr>
            <a:spLocks noGrp="1"/>
          </p:cNvSpPr>
          <p:nvPr>
            <p:ph type="title"/>
          </p:nvPr>
        </p:nvSpPr>
        <p:spPr>
          <a:xfrm>
            <a:off x="679268" y="365760"/>
            <a:ext cx="8153031" cy="651965"/>
          </a:xfrm>
        </p:spPr>
        <p:txBody>
          <a:bodyPr/>
          <a:lstStyle/>
          <a:p>
            <a:r>
              <a:rPr lang="en-US" dirty="0">
                <a:solidFill>
                  <a:schemeClr val="accent1"/>
                </a:solidFill>
                <a:latin typeface="Arial" panose="020B0604020202020204" pitchFamily="34" charset="0"/>
                <a:cs typeface="Arial" panose="020B0604020202020204" pitchFamily="34" charset="0"/>
              </a:rPr>
              <a:t>References</a:t>
            </a:r>
          </a:p>
        </p:txBody>
      </p:sp>
      <p:sp>
        <p:nvSpPr>
          <p:cNvPr id="2" name="Text Placeholder 1">
            <a:extLst>
              <a:ext uri="{FF2B5EF4-FFF2-40B4-BE49-F238E27FC236}">
                <a16:creationId xmlns:a16="http://schemas.microsoft.com/office/drawing/2014/main" id="{41E5E5DA-7193-9BB3-FDDB-C037D3FEBF62}"/>
              </a:ext>
            </a:extLst>
          </p:cNvPr>
          <p:cNvSpPr>
            <a:spLocks noGrp="1"/>
          </p:cNvSpPr>
          <p:nvPr>
            <p:ph idx="1"/>
          </p:nvPr>
        </p:nvSpPr>
        <p:spPr>
          <a:xfrm>
            <a:off x="679268" y="1152475"/>
            <a:ext cx="7872549" cy="3416400"/>
          </a:xfrm>
        </p:spPr>
        <p:txBody>
          <a:bodyPr/>
          <a:lstStyle/>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Aguinis, H., Vassar, M., &amp; Wayant, C. (2019). On reporting and interpreting statistical significance and P values in medical research. </a:t>
            </a:r>
            <a:r>
              <a:rPr lang="en-US" sz="1100" b="0" i="1" u="none" strike="noStrike" dirty="0">
                <a:solidFill>
                  <a:srgbClr val="000000"/>
                </a:solidFill>
                <a:effectLst/>
                <a:latin typeface="Arial" panose="020B0604020202020204" pitchFamily="34" charset="0"/>
                <a:cs typeface="Arial" panose="020B0604020202020204" pitchFamily="34" charset="0"/>
              </a:rPr>
              <a:t>BMJ Evidence-Based Medicine</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1" u="none" strike="noStrike" dirty="0">
                <a:solidFill>
                  <a:srgbClr val="000000"/>
                </a:solidFill>
                <a:effectLst/>
                <a:latin typeface="Arial" panose="020B0604020202020204" pitchFamily="34" charset="0"/>
                <a:cs typeface="Arial" panose="020B0604020202020204" pitchFamily="34" charset="0"/>
              </a:rPr>
              <a:t>26</a:t>
            </a:r>
            <a:r>
              <a:rPr lang="en-US" sz="1100" b="0" i="0" u="none" strike="noStrike" dirty="0">
                <a:solidFill>
                  <a:srgbClr val="000000"/>
                </a:solidFill>
                <a:effectLst/>
                <a:latin typeface="Arial" panose="020B0604020202020204" pitchFamily="34" charset="0"/>
                <a:cs typeface="Arial" panose="020B0604020202020204" pitchFamily="34" charset="0"/>
              </a:rPr>
              <a:t>(2), 39–42. https://doi.org/10.1136/bmjebm-2019-111264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Buderer, N. M., &amp; Brannan, G. (2024, May 19). </a:t>
            </a:r>
            <a:r>
              <a:rPr lang="en-US" sz="1100" b="0" i="1" u="none" strike="noStrike" dirty="0">
                <a:solidFill>
                  <a:srgbClr val="000000"/>
                </a:solidFill>
                <a:effectLst/>
                <a:latin typeface="Arial" panose="020B0604020202020204" pitchFamily="34" charset="0"/>
                <a:cs typeface="Arial" panose="020B0604020202020204" pitchFamily="34" charset="0"/>
              </a:rPr>
              <a:t>Comparing the means of independent groups: ANOVA, Ancova, MANOVA, and Mancova</a:t>
            </a:r>
            <a:r>
              <a:rPr lang="en-US" sz="1100" b="0" i="0" u="none" strike="noStrike" dirty="0">
                <a:solidFill>
                  <a:srgbClr val="000000"/>
                </a:solidFill>
                <a:effectLst/>
                <a:latin typeface="Arial" panose="020B0604020202020204" pitchFamily="34" charset="0"/>
                <a:cs typeface="Arial" panose="020B0604020202020204" pitchFamily="34" charset="0"/>
              </a:rPr>
              <a:t>. StatPearls [Internet]. https://www.ncbi.nlm.nih.gov/sites/books/NBK606084/  </a:t>
            </a:r>
          </a:p>
          <a:p>
            <a:pPr algn="l">
              <a:buSzPct val="127000"/>
            </a:pPr>
            <a:r>
              <a:rPr lang="en-US" sz="1100" b="0" i="1" u="none" strike="noStrike" dirty="0">
                <a:solidFill>
                  <a:srgbClr val="000000"/>
                </a:solidFill>
                <a:effectLst/>
                <a:latin typeface="Arial" panose="020B0604020202020204" pitchFamily="34" charset="0"/>
                <a:cs typeface="Arial" panose="020B0604020202020204" pitchFamily="34" charset="0"/>
              </a:rPr>
              <a:t>The Chi squared tests</a:t>
            </a:r>
            <a:r>
              <a:rPr lang="en-US" sz="1100" b="0" i="0" u="none" strike="noStrike" dirty="0">
                <a:solidFill>
                  <a:srgbClr val="000000"/>
                </a:solidFill>
                <a:effectLst/>
                <a:latin typeface="Arial" panose="020B0604020202020204" pitchFamily="34" charset="0"/>
                <a:cs typeface="Arial" panose="020B0604020202020204" pitchFamily="34" charset="0"/>
              </a:rPr>
              <a:t>. The BMJ. (2021, April 12). https://www.bmj.com/about-bmj/resources-readers/publications/statistics-square-one/8-chi-squared-tests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Faizi, N., &amp; Alvi, Y. (2023). Correlation. </a:t>
            </a:r>
            <a:r>
              <a:rPr lang="en-US" sz="1100" b="0" i="1" u="none" strike="noStrike" dirty="0">
                <a:solidFill>
                  <a:srgbClr val="000000"/>
                </a:solidFill>
                <a:effectLst/>
                <a:latin typeface="Arial" panose="020B0604020202020204" pitchFamily="34" charset="0"/>
                <a:cs typeface="Arial" panose="020B0604020202020204" pitchFamily="34" charset="0"/>
              </a:rPr>
              <a:t>Biostatistics Manual for Health Research</a:t>
            </a:r>
            <a:r>
              <a:rPr lang="en-US" sz="1100" b="0" i="0" u="none" strike="noStrike" dirty="0">
                <a:solidFill>
                  <a:srgbClr val="000000"/>
                </a:solidFill>
                <a:effectLst/>
                <a:latin typeface="Arial" panose="020B0604020202020204" pitchFamily="34" charset="0"/>
                <a:cs typeface="Arial" panose="020B0604020202020204" pitchFamily="34" charset="0"/>
              </a:rPr>
              <a:t>, 109–126. https://doi.org/10.1016/b978-0-443-18550-2.00002-5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Government of Canada. (2021, September 2). </a:t>
            </a:r>
            <a:r>
              <a:rPr lang="en-US" sz="1100" b="0" i="1" u="none" strike="noStrike" dirty="0">
                <a:solidFill>
                  <a:srgbClr val="000000"/>
                </a:solidFill>
                <a:effectLst/>
                <a:latin typeface="Arial" panose="020B0604020202020204" pitchFamily="34" charset="0"/>
                <a:cs typeface="Arial" panose="020B0604020202020204" pitchFamily="34" charset="0"/>
              </a:rPr>
              <a:t>Measures of Dispersion</a:t>
            </a:r>
            <a:r>
              <a:rPr lang="en-US" sz="1100" b="0" i="0" u="none" strike="noStrike" dirty="0">
                <a:solidFill>
                  <a:srgbClr val="000000"/>
                </a:solidFill>
                <a:effectLst/>
                <a:latin typeface="Arial" panose="020B0604020202020204" pitchFamily="34" charset="0"/>
                <a:cs typeface="Arial" panose="020B0604020202020204" pitchFamily="34" charset="0"/>
              </a:rPr>
              <a:t>. Statistics Canada. https://www150.statcan.gc.ca/n1/edu/power-pouvoir/ch12/5214891-eng.htm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Green, J. L., Manski, S. E., Hansen, T. A., &amp; Broatch, J. E. (2023). Descriptive statistics. </a:t>
            </a:r>
            <a:r>
              <a:rPr lang="en-US" sz="1100" b="0" i="1" u="none" strike="noStrike" dirty="0">
                <a:solidFill>
                  <a:srgbClr val="000000"/>
                </a:solidFill>
                <a:effectLst/>
                <a:latin typeface="Arial" panose="020B0604020202020204" pitchFamily="34" charset="0"/>
                <a:cs typeface="Arial" panose="020B0604020202020204" pitchFamily="34" charset="0"/>
              </a:rPr>
              <a:t>International Encyclopedia of Education(Fourth Edition)</a:t>
            </a:r>
            <a:r>
              <a:rPr lang="en-US" sz="1100" b="0" i="0" u="none" strike="noStrike" dirty="0">
                <a:solidFill>
                  <a:srgbClr val="000000"/>
                </a:solidFill>
                <a:effectLst/>
                <a:latin typeface="Arial" panose="020B0604020202020204" pitchFamily="34" charset="0"/>
                <a:cs typeface="Arial" panose="020B0604020202020204" pitchFamily="34" charset="0"/>
              </a:rPr>
              <a:t>, 723–733. https://doi.org/10.1016/b978-0-12-818630-5.10083-1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Guo, L., &amp; Zhang, S. (2017). Association between Ideal Cardiovascular Health Metrics and risk of cardiovascular events or mortality: A meta‐analysis of prospective studies. </a:t>
            </a:r>
            <a:r>
              <a:rPr lang="en-US" sz="1100" b="0" i="1" u="none" strike="noStrike" dirty="0">
                <a:solidFill>
                  <a:srgbClr val="000000"/>
                </a:solidFill>
                <a:effectLst/>
                <a:latin typeface="Arial" panose="020B0604020202020204" pitchFamily="34" charset="0"/>
                <a:cs typeface="Arial" panose="020B0604020202020204" pitchFamily="34" charset="0"/>
              </a:rPr>
              <a:t>Clinical Cardiology</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1" u="none" strike="noStrike" dirty="0">
                <a:solidFill>
                  <a:srgbClr val="000000"/>
                </a:solidFill>
                <a:effectLst/>
                <a:latin typeface="Arial" panose="020B0604020202020204" pitchFamily="34" charset="0"/>
                <a:cs typeface="Arial" panose="020B0604020202020204" pitchFamily="34" charset="0"/>
              </a:rPr>
              <a:t>40</a:t>
            </a:r>
            <a:r>
              <a:rPr lang="en-US" sz="1100" b="0" i="0" u="none" strike="noStrike" dirty="0">
                <a:solidFill>
                  <a:srgbClr val="000000"/>
                </a:solidFill>
                <a:effectLst/>
                <a:latin typeface="Arial" panose="020B0604020202020204" pitchFamily="34" charset="0"/>
                <a:cs typeface="Arial" panose="020B0604020202020204" pitchFamily="34" charset="0"/>
              </a:rPr>
              <a:t>(12), 1339–1346. https://doi.org/10.1002/clc.22836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Holt, M. (2022). </a:t>
            </a:r>
            <a:r>
              <a:rPr lang="en-US" sz="1100" b="0" i="1" u="none" strike="noStrike" dirty="0">
                <a:solidFill>
                  <a:srgbClr val="000000"/>
                </a:solidFill>
                <a:effectLst/>
                <a:latin typeface="Arial" panose="020B0604020202020204" pitchFamily="34" charset="0"/>
                <a:cs typeface="Arial" panose="020B0604020202020204" pitchFamily="34" charset="0"/>
              </a:rPr>
              <a:t>Statistical dispersion</a:t>
            </a:r>
            <a:r>
              <a:rPr lang="en-US" sz="1100" b="0" i="0" u="none" strike="noStrike" dirty="0">
                <a:solidFill>
                  <a:srgbClr val="000000"/>
                </a:solidFill>
                <a:effectLst/>
                <a:latin typeface="Arial" panose="020B0604020202020204" pitchFamily="34" charset="0"/>
                <a:cs typeface="Arial" panose="020B0604020202020204" pitchFamily="34" charset="0"/>
              </a:rPr>
              <a:t>. EBSCO. https://www.ebsco.com/research-starters/science/statistical-dispersion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Kotronoulas, G., Miguel, S., Dowling, M., Fernández-Ortega, P., Colomer-Lahiguera, S., Bağçivan, G., Pape, E., Drury, A., Semple, C., Dieperink, K. B., &amp; Papadopoulou, C. (2023). An overview of the fundamentals of data management, analysis, and Interpretation in Quantitative Research. </a:t>
            </a:r>
            <a:r>
              <a:rPr lang="en-US" sz="1100" b="0" i="1" u="none" strike="noStrike" dirty="0">
                <a:solidFill>
                  <a:srgbClr val="000000"/>
                </a:solidFill>
                <a:effectLst/>
                <a:latin typeface="Arial" panose="020B0604020202020204" pitchFamily="34" charset="0"/>
                <a:cs typeface="Arial" panose="020B0604020202020204" pitchFamily="34" charset="0"/>
              </a:rPr>
              <a:t>Seminars in Oncology Nursing</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1" u="none" strike="noStrike" dirty="0">
                <a:solidFill>
                  <a:srgbClr val="000000"/>
                </a:solidFill>
                <a:effectLst/>
                <a:latin typeface="Arial" panose="020B0604020202020204" pitchFamily="34" charset="0"/>
                <a:cs typeface="Arial" panose="020B0604020202020204" pitchFamily="34" charset="0"/>
              </a:rPr>
              <a:t>39</a:t>
            </a:r>
            <a:r>
              <a:rPr lang="en-US" sz="1100" b="0" i="0" u="none" strike="noStrike" dirty="0">
                <a:solidFill>
                  <a:srgbClr val="000000"/>
                </a:solidFill>
                <a:effectLst/>
                <a:latin typeface="Arial" panose="020B0604020202020204" pitchFamily="34" charset="0"/>
                <a:cs typeface="Arial" panose="020B0604020202020204" pitchFamily="34" charset="0"/>
              </a:rPr>
              <a:t>(2), 151398. https://doi.org/10.1016/j.soncn.2023.151398  </a:t>
            </a:r>
          </a:p>
          <a:p>
            <a:pPr marL="139700" indent="0">
              <a:buSzPct val="127000"/>
              <a:buNone/>
            </a:pPr>
            <a:endParaRPr lang="en-US" dirty="0"/>
          </a:p>
        </p:txBody>
      </p:sp>
    </p:spTree>
    <p:extLst>
      <p:ext uri="{BB962C8B-B14F-4D97-AF65-F5344CB8AC3E}">
        <p14:creationId xmlns:p14="http://schemas.microsoft.com/office/powerpoint/2010/main" val="143807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B6CB2-D9B0-816A-C15D-3DC3470369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3722E9-B879-2781-DA56-4997D4B91969}"/>
              </a:ext>
            </a:extLst>
          </p:cNvPr>
          <p:cNvSpPr>
            <a:spLocks noGrp="1"/>
          </p:cNvSpPr>
          <p:nvPr>
            <p:ph type="title"/>
          </p:nvPr>
        </p:nvSpPr>
        <p:spPr>
          <a:xfrm>
            <a:off x="679268" y="374469"/>
            <a:ext cx="8153031" cy="643256"/>
          </a:xfrm>
        </p:spPr>
        <p:txBody>
          <a:bodyPr/>
          <a:lstStyle/>
          <a:p>
            <a:r>
              <a:rPr lang="en-US" dirty="0">
                <a:solidFill>
                  <a:schemeClr val="accent1"/>
                </a:solidFill>
                <a:latin typeface="Arial" panose="020B0604020202020204" pitchFamily="34" charset="0"/>
                <a:cs typeface="Arial" panose="020B0604020202020204" pitchFamily="34" charset="0"/>
              </a:rPr>
              <a:t>References</a:t>
            </a:r>
          </a:p>
        </p:txBody>
      </p:sp>
      <p:sp>
        <p:nvSpPr>
          <p:cNvPr id="2" name="Text Placeholder 1">
            <a:extLst>
              <a:ext uri="{FF2B5EF4-FFF2-40B4-BE49-F238E27FC236}">
                <a16:creationId xmlns:a16="http://schemas.microsoft.com/office/drawing/2014/main" id="{24AD34DD-0251-901F-7463-4C2635148B8C}"/>
              </a:ext>
            </a:extLst>
          </p:cNvPr>
          <p:cNvSpPr>
            <a:spLocks noGrp="1"/>
          </p:cNvSpPr>
          <p:nvPr>
            <p:ph idx="1"/>
          </p:nvPr>
        </p:nvSpPr>
        <p:spPr>
          <a:xfrm>
            <a:off x="679268" y="1152475"/>
            <a:ext cx="7872549" cy="3416400"/>
          </a:xfrm>
        </p:spPr>
        <p:txBody>
          <a:bodyPr/>
          <a:lstStyle/>
          <a:p>
            <a:pPr algn="l">
              <a:buSzPct val="127000"/>
            </a:pPr>
            <a:r>
              <a:rPr lang="en-US" sz="1100" b="0" i="0" u="none" strike="noStrike" dirty="0" err="1">
                <a:solidFill>
                  <a:srgbClr val="000000"/>
                </a:solidFill>
                <a:effectLst/>
                <a:latin typeface="Arial" panose="020B0604020202020204" pitchFamily="34" charset="0"/>
                <a:cs typeface="Arial" panose="020B0604020202020204" pitchFamily="34" charset="0"/>
              </a:rPr>
              <a:t>LibreTexts</a:t>
            </a:r>
            <a:r>
              <a:rPr lang="en-US" sz="1100" b="0" i="0" u="none" strike="noStrike" dirty="0">
                <a:solidFill>
                  <a:srgbClr val="000000"/>
                </a:solidFill>
                <a:effectLst/>
                <a:latin typeface="Arial" panose="020B0604020202020204" pitchFamily="34" charset="0"/>
                <a:cs typeface="Arial" panose="020B0604020202020204" pitchFamily="34" charset="0"/>
              </a:rPr>
              <a:t>. (2020, August 11). </a:t>
            </a:r>
            <a:r>
              <a:rPr lang="en-US" sz="1100" b="0" i="1" u="none" strike="noStrike" dirty="0">
                <a:solidFill>
                  <a:srgbClr val="000000"/>
                </a:solidFill>
                <a:effectLst/>
                <a:latin typeface="Arial" panose="020B0604020202020204" pitchFamily="34" charset="0"/>
                <a:cs typeface="Arial" panose="020B0604020202020204" pitchFamily="34" charset="0"/>
              </a:rPr>
              <a:t>Measures of location</a:t>
            </a:r>
            <a:r>
              <a:rPr lang="en-US" sz="1100" b="0" i="0" u="none" strike="noStrike" dirty="0">
                <a:solidFill>
                  <a:srgbClr val="000000"/>
                </a:solidFill>
                <a:effectLst/>
                <a:latin typeface="Arial" panose="020B0604020202020204" pitchFamily="34" charset="0"/>
                <a:cs typeface="Arial" panose="020B0604020202020204" pitchFamily="34" charset="0"/>
              </a:rPr>
              <a:t>. Statistics LibreTexts. https://stats.libretexts.org/Courses/Las_Positas_College/Math_40%3A_Statistics_and_Probability/03%3A_Data_Description/3.03%3A_Measures_of_Position/3.3.01%3A_Measures_of_Location-_Deciles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Marshall, G., &amp; Jonker, L. (2011). An introduction to inferential statistics: A review and practical guide. </a:t>
            </a:r>
            <a:r>
              <a:rPr lang="en-US" sz="1100" b="0" i="1" u="none" strike="noStrike" dirty="0">
                <a:solidFill>
                  <a:srgbClr val="000000"/>
                </a:solidFill>
                <a:effectLst/>
                <a:latin typeface="Arial" panose="020B0604020202020204" pitchFamily="34" charset="0"/>
                <a:cs typeface="Arial" panose="020B0604020202020204" pitchFamily="34" charset="0"/>
              </a:rPr>
              <a:t>Radiography</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1" u="none" strike="noStrike" dirty="0">
                <a:solidFill>
                  <a:srgbClr val="000000"/>
                </a:solidFill>
                <a:effectLst/>
                <a:latin typeface="Arial" panose="020B0604020202020204" pitchFamily="34" charset="0"/>
                <a:cs typeface="Arial" panose="020B0604020202020204" pitchFamily="34" charset="0"/>
              </a:rPr>
              <a:t>17</a:t>
            </a:r>
            <a:r>
              <a:rPr lang="en-US" sz="1100" b="0" i="0" u="none" strike="noStrike" dirty="0">
                <a:solidFill>
                  <a:srgbClr val="000000"/>
                </a:solidFill>
                <a:effectLst/>
                <a:latin typeface="Arial" panose="020B0604020202020204" pitchFamily="34" charset="0"/>
                <a:cs typeface="Arial" panose="020B0604020202020204" pitchFamily="34" charset="0"/>
              </a:rPr>
              <a:t>(1). https://doi.org/10.1016/j.radi.2009.12.006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McDermid, R. (2021). Statistics in medicine. </a:t>
            </a:r>
            <a:r>
              <a:rPr lang="en-US" sz="1100" b="0" i="1" u="none" strike="noStrike" dirty="0" err="1">
                <a:solidFill>
                  <a:srgbClr val="000000"/>
                </a:solidFill>
                <a:effectLst/>
                <a:latin typeface="Arial" panose="020B0604020202020204" pitchFamily="34" charset="0"/>
                <a:cs typeface="Arial" panose="020B0604020202020204" pitchFamily="34" charset="0"/>
              </a:rPr>
              <a:t>Anaesthesia</a:t>
            </a:r>
            <a:r>
              <a:rPr lang="en-US" sz="1100" b="0" i="1" u="none" strike="noStrike" dirty="0">
                <a:solidFill>
                  <a:srgbClr val="000000"/>
                </a:solidFill>
                <a:effectLst/>
                <a:latin typeface="Arial" panose="020B0604020202020204" pitchFamily="34" charset="0"/>
                <a:cs typeface="Arial" panose="020B0604020202020204" pitchFamily="34" charset="0"/>
              </a:rPr>
              <a:t> &amp; Intensive Care Medicine</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1" u="none" strike="noStrike" dirty="0">
                <a:solidFill>
                  <a:srgbClr val="000000"/>
                </a:solidFill>
                <a:effectLst/>
                <a:latin typeface="Arial" panose="020B0604020202020204" pitchFamily="34" charset="0"/>
                <a:cs typeface="Arial" panose="020B0604020202020204" pitchFamily="34" charset="0"/>
              </a:rPr>
              <a:t>22</a:t>
            </a:r>
            <a:r>
              <a:rPr lang="en-US" sz="1100" b="0" i="0" u="none" strike="noStrike" dirty="0">
                <a:solidFill>
                  <a:srgbClr val="000000"/>
                </a:solidFill>
                <a:effectLst/>
                <a:latin typeface="Arial" panose="020B0604020202020204" pitchFamily="34" charset="0"/>
                <a:cs typeface="Arial" panose="020B0604020202020204" pitchFamily="34" charset="0"/>
              </a:rPr>
              <a:t>(7), 454–462. https://doi.org/10.1016/j.mpaic.2021.05.009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McHugh, M. L. (2013). The chi-square test of Independence. </a:t>
            </a:r>
            <a:r>
              <a:rPr lang="en-US" sz="1100" b="0" i="1" u="none" strike="noStrike" dirty="0">
                <a:solidFill>
                  <a:srgbClr val="000000"/>
                </a:solidFill>
                <a:effectLst/>
                <a:latin typeface="Arial" panose="020B0604020202020204" pitchFamily="34" charset="0"/>
                <a:cs typeface="Arial" panose="020B0604020202020204" pitchFamily="34" charset="0"/>
              </a:rPr>
              <a:t>Biochemia Medica</a:t>
            </a:r>
            <a:r>
              <a:rPr lang="en-US" sz="1100" b="0" i="0" u="none" strike="noStrike" dirty="0">
                <a:solidFill>
                  <a:srgbClr val="000000"/>
                </a:solidFill>
                <a:effectLst/>
                <a:latin typeface="Arial" panose="020B0604020202020204" pitchFamily="34" charset="0"/>
                <a:cs typeface="Arial" panose="020B0604020202020204" pitchFamily="34" charset="0"/>
              </a:rPr>
              <a:t>, 143–149. https://doi.org/10.11613/bm.2013.018  </a:t>
            </a:r>
          </a:p>
          <a:p>
            <a:pPr algn="l">
              <a:buSzPct val="127000"/>
            </a:pPr>
            <a:r>
              <a:rPr lang="en-US" sz="1100" b="0" i="1" u="none" strike="noStrike" dirty="0">
                <a:solidFill>
                  <a:srgbClr val="000000"/>
                </a:solidFill>
                <a:effectLst/>
                <a:latin typeface="Arial" panose="020B0604020202020204" pitchFamily="34" charset="0"/>
                <a:cs typeface="Arial" panose="020B0604020202020204" pitchFamily="34" charset="0"/>
              </a:rPr>
              <a:t>Measures of central tendency</a:t>
            </a:r>
            <a:r>
              <a:rPr lang="en-US" sz="1100" b="0" i="0" u="none" strike="noStrike" dirty="0">
                <a:solidFill>
                  <a:srgbClr val="000000"/>
                </a:solidFill>
                <a:effectLst/>
                <a:latin typeface="Arial" panose="020B0604020202020204" pitchFamily="34" charset="0"/>
                <a:cs typeface="Arial" panose="020B0604020202020204" pitchFamily="34" charset="0"/>
              </a:rPr>
              <a:t>. Australian Bureau of Statistics. (n.d.-a). https://www.abs.gov.au/statistics/understanding-statistics/statistical-terms-and-concepts/measures-central-tendency  </a:t>
            </a:r>
          </a:p>
          <a:p>
            <a:pPr algn="l">
              <a:buSzPct val="127000"/>
            </a:pPr>
            <a:r>
              <a:rPr lang="en-US" sz="1100" b="0" i="1" u="none" strike="noStrike" dirty="0">
                <a:solidFill>
                  <a:srgbClr val="000000"/>
                </a:solidFill>
                <a:effectLst/>
                <a:latin typeface="Arial" panose="020B0604020202020204" pitchFamily="34" charset="0"/>
                <a:cs typeface="Arial" panose="020B0604020202020204" pitchFamily="34" charset="0"/>
              </a:rPr>
              <a:t>Measures of shape</a:t>
            </a:r>
            <a:r>
              <a:rPr lang="en-US" sz="1100" b="0" i="0" u="none" strike="noStrike" dirty="0">
                <a:solidFill>
                  <a:srgbClr val="000000"/>
                </a:solidFill>
                <a:effectLst/>
                <a:latin typeface="Arial" panose="020B0604020202020204" pitchFamily="34" charset="0"/>
                <a:cs typeface="Arial" panose="020B0604020202020204" pitchFamily="34" charset="0"/>
              </a:rPr>
              <a:t>. Australian Bureau of Statistics. (n.d.-b). https://www.abs.gov.au/statistics/understanding-statistics/statistical-terms-and-concepts/measures-shape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Mohr, D. L., Wilson, W. J., &amp; Freund, R. J. (2022). Linear regression. </a:t>
            </a:r>
            <a:r>
              <a:rPr lang="en-US" sz="1100" b="0" i="1" u="none" strike="noStrike" dirty="0">
                <a:solidFill>
                  <a:srgbClr val="000000"/>
                </a:solidFill>
                <a:effectLst/>
                <a:latin typeface="Arial" panose="020B0604020202020204" pitchFamily="34" charset="0"/>
                <a:cs typeface="Arial" panose="020B0604020202020204" pitchFamily="34" charset="0"/>
              </a:rPr>
              <a:t>Statistical Methods</a:t>
            </a:r>
            <a:r>
              <a:rPr lang="en-US" sz="1100" b="0" i="0" u="none" strike="noStrike" dirty="0">
                <a:solidFill>
                  <a:srgbClr val="000000"/>
                </a:solidFill>
                <a:effectLst/>
                <a:latin typeface="Arial" panose="020B0604020202020204" pitchFamily="34" charset="0"/>
                <a:cs typeface="Arial" panose="020B0604020202020204" pitchFamily="34" charset="0"/>
              </a:rPr>
              <a:t>, 301–349. https://doi.org/10.1016/b978-0-12-823043-5.00007-2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National Institutes of Health. (n.d.). </a:t>
            </a:r>
            <a:r>
              <a:rPr lang="en-US" sz="1100" b="0" i="1" u="none" strike="noStrike" dirty="0">
                <a:solidFill>
                  <a:srgbClr val="000000"/>
                </a:solidFill>
                <a:effectLst/>
                <a:latin typeface="Arial" panose="020B0604020202020204" pitchFamily="34" charset="0"/>
                <a:cs typeface="Arial" panose="020B0604020202020204" pitchFamily="34" charset="0"/>
              </a:rPr>
              <a:t>Finding and using health statistics</a:t>
            </a:r>
            <a:r>
              <a:rPr lang="en-US" sz="1100" b="0" i="0" u="none" strike="noStrike" dirty="0">
                <a:solidFill>
                  <a:srgbClr val="000000"/>
                </a:solidFill>
                <a:effectLst/>
                <a:latin typeface="Arial" panose="020B0604020202020204" pitchFamily="34" charset="0"/>
                <a:cs typeface="Arial" panose="020B0604020202020204" pitchFamily="34" charset="0"/>
              </a:rPr>
              <a:t>. U.S. National Library of Medicine. https://www.nlm.nih.gov/oet/ed/stats/02-900.html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Reimers, A. K., Knapp, G., &amp; Reimers, C.-D. (2018). Effects of exercise on the resting heart rate: A systematic review and meta-analysis of Interventional Studies. </a:t>
            </a:r>
            <a:r>
              <a:rPr lang="en-US" sz="1100" b="0" i="1" u="none" strike="noStrike" dirty="0">
                <a:solidFill>
                  <a:srgbClr val="000000"/>
                </a:solidFill>
                <a:effectLst/>
                <a:latin typeface="Arial" panose="020B0604020202020204" pitchFamily="34" charset="0"/>
                <a:cs typeface="Arial" panose="020B0604020202020204" pitchFamily="34" charset="0"/>
              </a:rPr>
              <a:t>Journal of Clinical Medicine</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1" u="none" strike="noStrike" dirty="0">
                <a:solidFill>
                  <a:srgbClr val="000000"/>
                </a:solidFill>
                <a:effectLst/>
                <a:latin typeface="Arial" panose="020B0604020202020204" pitchFamily="34" charset="0"/>
                <a:cs typeface="Arial" panose="020B0604020202020204" pitchFamily="34" charset="0"/>
              </a:rPr>
              <a:t>7</a:t>
            </a:r>
            <a:r>
              <a:rPr lang="en-US" sz="1100" b="0" i="0" u="none" strike="noStrike" dirty="0">
                <a:solidFill>
                  <a:srgbClr val="000000"/>
                </a:solidFill>
                <a:effectLst/>
                <a:latin typeface="Arial" panose="020B0604020202020204" pitchFamily="34" charset="0"/>
                <a:cs typeface="Arial" panose="020B0604020202020204" pitchFamily="34" charset="0"/>
              </a:rPr>
              <a:t>(12), 503. https://doi.org/10.3390/jcm7120503  </a:t>
            </a:r>
          </a:p>
          <a:p>
            <a:pPr marL="139700" indent="0" algn="l">
              <a:buNone/>
            </a:pPr>
            <a:endParaRPr lang="en-US" b="0" i="0" u="none" strike="noStrike" dirty="0">
              <a:solidFill>
                <a:srgbClr val="000000"/>
              </a:solidFill>
              <a:effectLst/>
              <a:latin typeface="Arial" panose="020B0604020202020204" pitchFamily="34" charset="0"/>
              <a:cs typeface="Arial" panose="020B0604020202020204" pitchFamily="34" charset="0"/>
            </a:endParaRPr>
          </a:p>
          <a:p>
            <a:pPr marL="139700" indent="0">
              <a:buNone/>
            </a:pPr>
            <a:endParaRPr lang="en-US" dirty="0"/>
          </a:p>
        </p:txBody>
      </p:sp>
    </p:spTree>
    <p:extLst>
      <p:ext uri="{BB962C8B-B14F-4D97-AF65-F5344CB8AC3E}">
        <p14:creationId xmlns:p14="http://schemas.microsoft.com/office/powerpoint/2010/main" val="639814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8CE85-0060-60C1-2DBC-453904DFD9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A92EBC-5948-E677-29AE-9E519C2C81F7}"/>
              </a:ext>
            </a:extLst>
          </p:cNvPr>
          <p:cNvSpPr>
            <a:spLocks noGrp="1"/>
          </p:cNvSpPr>
          <p:nvPr>
            <p:ph type="title"/>
          </p:nvPr>
        </p:nvSpPr>
        <p:spPr>
          <a:xfrm>
            <a:off x="731520" y="348343"/>
            <a:ext cx="8100780" cy="669382"/>
          </a:xfrm>
        </p:spPr>
        <p:txBody>
          <a:bodyPr/>
          <a:lstStyle/>
          <a:p>
            <a:r>
              <a:rPr lang="en-US" dirty="0">
                <a:solidFill>
                  <a:schemeClr val="accent1"/>
                </a:solidFill>
                <a:latin typeface="Arial" panose="020B0604020202020204" pitchFamily="34" charset="0"/>
                <a:cs typeface="Arial" panose="020B0604020202020204" pitchFamily="34" charset="0"/>
              </a:rPr>
              <a:t>References</a:t>
            </a:r>
          </a:p>
        </p:txBody>
      </p:sp>
      <p:sp>
        <p:nvSpPr>
          <p:cNvPr id="2" name="Text Placeholder 1">
            <a:extLst>
              <a:ext uri="{FF2B5EF4-FFF2-40B4-BE49-F238E27FC236}">
                <a16:creationId xmlns:a16="http://schemas.microsoft.com/office/drawing/2014/main" id="{C5A7885A-9BB5-139A-7748-18969DB887CF}"/>
              </a:ext>
            </a:extLst>
          </p:cNvPr>
          <p:cNvSpPr>
            <a:spLocks noGrp="1"/>
          </p:cNvSpPr>
          <p:nvPr>
            <p:ph idx="1"/>
          </p:nvPr>
        </p:nvSpPr>
        <p:spPr>
          <a:xfrm>
            <a:off x="731520" y="1152475"/>
            <a:ext cx="7689669" cy="3416400"/>
          </a:xfrm>
        </p:spPr>
        <p:txBody>
          <a:bodyPr/>
          <a:lstStyle/>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Runeson, P. (2016). Mere numbers aren’t enough. </a:t>
            </a:r>
            <a:r>
              <a:rPr lang="en-US" sz="1100" b="0" i="1" u="none" strike="noStrike" dirty="0">
                <a:solidFill>
                  <a:srgbClr val="000000"/>
                </a:solidFill>
                <a:effectLst/>
                <a:latin typeface="Arial" panose="020B0604020202020204" pitchFamily="34" charset="0"/>
                <a:cs typeface="Arial" panose="020B0604020202020204" pitchFamily="34" charset="0"/>
              </a:rPr>
              <a:t>Perspectives on Data Science for Software Engineering</a:t>
            </a:r>
            <a:r>
              <a:rPr lang="en-US" sz="1100" b="0" i="0" u="none" strike="noStrike" dirty="0">
                <a:solidFill>
                  <a:srgbClr val="000000"/>
                </a:solidFill>
                <a:effectLst/>
                <a:latin typeface="Arial" panose="020B0604020202020204" pitchFamily="34" charset="0"/>
                <a:cs typeface="Arial" panose="020B0604020202020204" pitchFamily="34" charset="0"/>
              </a:rPr>
              <a:t>, 303–307. https://doi.org/10.1016/b978-0-12-804206-9.00055-6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Salas-Parra, R. D., Castro-Ochoa, K. J., &amp; Machado-Aranda, D. A. (2023). Basic science statistics. </a:t>
            </a:r>
            <a:r>
              <a:rPr lang="en-US" sz="1100" b="0" i="1" u="none" strike="noStrike" dirty="0">
                <a:solidFill>
                  <a:srgbClr val="000000"/>
                </a:solidFill>
                <a:effectLst/>
                <a:latin typeface="Arial" panose="020B0604020202020204" pitchFamily="34" charset="0"/>
                <a:cs typeface="Arial" panose="020B0604020202020204" pitchFamily="34" charset="0"/>
              </a:rPr>
              <a:t>Translational Surgery</a:t>
            </a:r>
            <a:r>
              <a:rPr lang="en-US" sz="1100" b="0" i="0" u="none" strike="noStrike" dirty="0">
                <a:solidFill>
                  <a:srgbClr val="000000"/>
                </a:solidFill>
                <a:effectLst/>
                <a:latin typeface="Arial" panose="020B0604020202020204" pitchFamily="34" charset="0"/>
                <a:cs typeface="Arial" panose="020B0604020202020204" pitchFamily="34" charset="0"/>
              </a:rPr>
              <a:t>, 195–199. https://doi.org/10.1016/b978-0-323-90300-4.00022-7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Shreffler, J., &amp; Huecker, M. (2023, March 13). </a:t>
            </a:r>
            <a:r>
              <a:rPr lang="en-US" sz="1100" b="0" i="1" u="none" strike="noStrike" dirty="0">
                <a:solidFill>
                  <a:srgbClr val="000000"/>
                </a:solidFill>
                <a:effectLst/>
                <a:latin typeface="Arial" panose="020B0604020202020204" pitchFamily="34" charset="0"/>
                <a:cs typeface="Arial" panose="020B0604020202020204" pitchFamily="34" charset="0"/>
              </a:rPr>
              <a:t>Hypothesis testing, P values, confidence intervals, and significance</a:t>
            </a:r>
            <a:r>
              <a:rPr lang="en-US" sz="1100" b="0" i="0" u="none" strike="noStrike" dirty="0">
                <a:solidFill>
                  <a:srgbClr val="000000"/>
                </a:solidFill>
                <a:effectLst/>
                <a:latin typeface="Arial" panose="020B0604020202020204" pitchFamily="34" charset="0"/>
                <a:cs typeface="Arial" panose="020B0604020202020204" pitchFamily="34" charset="0"/>
              </a:rPr>
              <a:t>. StatPearls [Internet]. https://www.ncbi.nlm.nih.gov/books/NBK557421/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Smalheiser, N. R. (2017). ANOVA. </a:t>
            </a:r>
            <a:r>
              <a:rPr lang="en-US" sz="1100" b="0" i="1" u="none" strike="noStrike" dirty="0">
                <a:solidFill>
                  <a:srgbClr val="000000"/>
                </a:solidFill>
                <a:effectLst/>
                <a:latin typeface="Arial" panose="020B0604020202020204" pitchFamily="34" charset="0"/>
                <a:cs typeface="Arial" panose="020B0604020202020204" pitchFamily="34" charset="0"/>
              </a:rPr>
              <a:t>Data Literacy</a:t>
            </a:r>
            <a:r>
              <a:rPr lang="en-US" sz="1100" b="0" i="0" u="none" strike="noStrike" dirty="0">
                <a:solidFill>
                  <a:srgbClr val="000000"/>
                </a:solidFill>
                <a:effectLst/>
                <a:latin typeface="Arial" panose="020B0604020202020204" pitchFamily="34" charset="0"/>
                <a:cs typeface="Arial" panose="020B0604020202020204" pitchFamily="34" charset="0"/>
              </a:rPr>
              <a:t>, 149–155. https://doi.org/10.1016/b978-0-12-811306-6.00011-7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Tenny, S., Brannan, J., &amp; Brannan, G. (2022, September 18). </a:t>
            </a:r>
            <a:r>
              <a:rPr lang="en-US" sz="1100" b="0" i="1" u="none" strike="noStrike" dirty="0">
                <a:solidFill>
                  <a:srgbClr val="000000"/>
                </a:solidFill>
                <a:effectLst/>
                <a:latin typeface="Arial" panose="020B0604020202020204" pitchFamily="34" charset="0"/>
                <a:cs typeface="Arial" panose="020B0604020202020204" pitchFamily="34" charset="0"/>
              </a:rPr>
              <a:t>Qualitative study</a:t>
            </a:r>
            <a:r>
              <a:rPr lang="en-US" sz="1100" b="0" i="0" u="none" strike="noStrike" dirty="0">
                <a:solidFill>
                  <a:srgbClr val="000000"/>
                </a:solidFill>
                <a:effectLst/>
                <a:latin typeface="Arial" panose="020B0604020202020204" pitchFamily="34" charset="0"/>
                <a:cs typeface="Arial" panose="020B0604020202020204" pitchFamily="34" charset="0"/>
              </a:rPr>
              <a:t>. StatPearls [Internet]. https://www.ncbi.nlm.nih.gov/books/NBK470395/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Wadhwa, R. R., &amp; Azzam, D. (2023, July 17). </a:t>
            </a:r>
            <a:r>
              <a:rPr lang="en-US" sz="1100" b="0" i="1" u="none" strike="noStrike" dirty="0">
                <a:solidFill>
                  <a:srgbClr val="000000"/>
                </a:solidFill>
                <a:effectLst/>
                <a:latin typeface="Arial" panose="020B0604020202020204" pitchFamily="34" charset="0"/>
                <a:cs typeface="Arial" panose="020B0604020202020204" pitchFamily="34" charset="0"/>
              </a:rPr>
              <a:t>Variance</a:t>
            </a:r>
            <a:r>
              <a:rPr lang="en-US" sz="1100" b="0" i="0" u="none" strike="noStrike" dirty="0">
                <a:solidFill>
                  <a:srgbClr val="000000"/>
                </a:solidFill>
                <a:effectLst/>
                <a:latin typeface="Arial" panose="020B0604020202020204" pitchFamily="34" charset="0"/>
                <a:cs typeface="Arial" panose="020B0604020202020204" pitchFamily="34" charset="0"/>
              </a:rPr>
              <a:t>. StatPearls [Internet]. https://www.ncbi.nlm.nih.gov/books/NBK551689/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Wadhwa, R. R., &amp; Marappa-Ganeshan, R. (2023, January 16). </a:t>
            </a:r>
            <a:r>
              <a:rPr lang="en-US" sz="1100" b="0" i="1" u="none" strike="noStrike" dirty="0">
                <a:solidFill>
                  <a:srgbClr val="000000"/>
                </a:solidFill>
                <a:effectLst/>
                <a:latin typeface="Arial" panose="020B0604020202020204" pitchFamily="34" charset="0"/>
                <a:cs typeface="Arial" panose="020B0604020202020204" pitchFamily="34" charset="0"/>
              </a:rPr>
              <a:t>T test</a:t>
            </a:r>
            <a:r>
              <a:rPr lang="en-US" sz="1100" b="0" i="0" u="none" strike="noStrike" dirty="0">
                <a:solidFill>
                  <a:srgbClr val="000000"/>
                </a:solidFill>
                <a:effectLst/>
                <a:latin typeface="Arial" panose="020B0604020202020204" pitchFamily="34" charset="0"/>
                <a:cs typeface="Arial" panose="020B0604020202020204" pitchFamily="34" charset="0"/>
              </a:rPr>
              <a:t>. StatPearls [Internet]. https://www.ncbi.nlm.nih.gov/books/NBK553048/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Wert, J. E., Neidt, C. O., &amp; Ahmann, J. S. (1954). Quartiles, deciles, and percentiles. </a:t>
            </a:r>
            <a:r>
              <a:rPr lang="en-US" sz="1100" b="0" i="1" u="none" strike="noStrike" dirty="0">
                <a:solidFill>
                  <a:srgbClr val="000000"/>
                </a:solidFill>
                <a:effectLst/>
                <a:latin typeface="Arial" panose="020B0604020202020204" pitchFamily="34" charset="0"/>
                <a:cs typeface="Arial" panose="020B0604020202020204" pitchFamily="34" charset="0"/>
              </a:rPr>
              <a:t>Statistical Methods in Educational and Psychological Research.</a:t>
            </a:r>
            <a:r>
              <a:rPr lang="en-US" sz="1100" b="0" i="0" u="none" strike="noStrike" dirty="0">
                <a:solidFill>
                  <a:srgbClr val="000000"/>
                </a:solidFill>
                <a:effectLst/>
                <a:latin typeface="Arial" panose="020B0604020202020204" pitchFamily="34" charset="0"/>
                <a:cs typeface="Arial" panose="020B0604020202020204" pitchFamily="34" charset="0"/>
              </a:rPr>
              <a:t>, 39–49. https://doi.org/10.1037/11779-003  </a:t>
            </a:r>
          </a:p>
          <a:p>
            <a:pPr algn="l">
              <a:buSzPct val="127000"/>
            </a:pPr>
            <a:r>
              <a:rPr lang="en-US" sz="1100" b="0" i="0" u="none" strike="noStrike" dirty="0">
                <a:solidFill>
                  <a:srgbClr val="000000"/>
                </a:solidFill>
                <a:effectLst/>
                <a:latin typeface="Arial" panose="020B0604020202020204" pitchFamily="34" charset="0"/>
                <a:cs typeface="Arial" panose="020B0604020202020204" pitchFamily="34" charset="0"/>
              </a:rPr>
              <a:t>World Health Organization. (2019). </a:t>
            </a:r>
            <a:r>
              <a:rPr lang="en-US" sz="1100" b="0" i="1" u="none" strike="noStrike" dirty="0">
                <a:solidFill>
                  <a:srgbClr val="000000"/>
                </a:solidFill>
                <a:effectLst/>
                <a:latin typeface="Arial" panose="020B0604020202020204" pitchFamily="34" charset="0"/>
                <a:cs typeface="Arial" panose="020B0604020202020204" pitchFamily="34" charset="0"/>
              </a:rPr>
              <a:t>Using qualitative research to strengthen guideline development</a:t>
            </a:r>
            <a:r>
              <a:rPr lang="en-US" sz="1100" b="0" i="0" u="none" strike="noStrike" dirty="0">
                <a:solidFill>
                  <a:srgbClr val="000000"/>
                </a:solidFill>
                <a:effectLst/>
                <a:latin typeface="Arial" panose="020B0604020202020204" pitchFamily="34" charset="0"/>
                <a:cs typeface="Arial" panose="020B0604020202020204" pitchFamily="34" charset="0"/>
              </a:rPr>
              <a:t>. World Health Organization. https://www.who.int/news/item/08-08-2019-using-qualitative-research-to-strengthen-guideline-development  </a:t>
            </a:r>
          </a:p>
          <a:p>
            <a:pPr>
              <a:buSzPct val="127000"/>
            </a:pPr>
            <a:endParaRPr lang="en-US" dirty="0"/>
          </a:p>
        </p:txBody>
      </p:sp>
    </p:spTree>
    <p:extLst>
      <p:ext uri="{BB962C8B-B14F-4D97-AF65-F5344CB8AC3E}">
        <p14:creationId xmlns:p14="http://schemas.microsoft.com/office/powerpoint/2010/main" val="128767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7B06-6528-B06B-7612-F8E4515126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565C62-FD96-9CEE-49A1-5F568A6C9AFE}"/>
              </a:ext>
            </a:extLst>
          </p:cNvPr>
          <p:cNvSpPr>
            <a:spLocks noGrp="1"/>
          </p:cNvSpPr>
          <p:nvPr>
            <p:ph type="title"/>
          </p:nvPr>
        </p:nvSpPr>
        <p:spPr>
          <a:xfrm>
            <a:off x="311700" y="2293079"/>
            <a:ext cx="8520600" cy="572700"/>
          </a:xfrm>
        </p:spPr>
        <p:txBody>
          <a:bodyPr/>
          <a:lstStyle/>
          <a:p>
            <a:pPr algn="ctr"/>
            <a:r>
              <a:rPr kumimoji="0" lang="en-US" sz="2800" b="1" i="0" u="none" strike="noStrike" kern="0" cap="none" spc="0" normalizeH="0" baseline="0" noProof="0" dirty="0">
                <a:ln>
                  <a:noFill/>
                </a:ln>
                <a:solidFill>
                  <a:srgbClr val="003BA3"/>
                </a:solidFill>
                <a:effectLst/>
                <a:uLnTx/>
                <a:uFillTx/>
                <a:latin typeface="Arial" panose="020B0604020202020204" pitchFamily="34" charset="0"/>
                <a:cs typeface="Arial" panose="020B0604020202020204" pitchFamily="34" charset="0"/>
                <a:sym typeface="Montserrat"/>
              </a:rPr>
              <a:t>Thank you!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D546-7450-4605-A5C6-BCD23B86388A}"/>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Example 1</a:t>
            </a:r>
          </a:p>
        </p:txBody>
      </p:sp>
      <p:sp>
        <p:nvSpPr>
          <p:cNvPr id="3" name="Content Placeholder 2">
            <a:extLst>
              <a:ext uri="{FF2B5EF4-FFF2-40B4-BE49-F238E27FC236}">
                <a16:creationId xmlns:a16="http://schemas.microsoft.com/office/drawing/2014/main" id="{211C315B-F047-DA85-8525-5C65C1374E39}"/>
              </a:ext>
            </a:extLst>
          </p:cNvPr>
          <p:cNvSpPr>
            <a:spLocks noGrp="1"/>
          </p:cNvSpPr>
          <p:nvPr>
            <p:ph idx="1"/>
          </p:nvPr>
        </p:nvSpPr>
        <p:spPr/>
        <p:txBody>
          <a:bodyPr/>
          <a:lstStyle/>
          <a:p>
            <a:pPr marL="114300" indent="0">
              <a:buNone/>
            </a:pPr>
            <a:r>
              <a:rPr lang="en-US" sz="1800" b="0" i="0" u="none" strike="noStrike" dirty="0">
                <a:solidFill>
                  <a:srgbClr val="000000"/>
                </a:solidFill>
                <a:effectLst/>
                <a:latin typeface="Arial" panose="020B0604020202020204" pitchFamily="34" charset="0"/>
                <a:cs typeface="Arial" panose="020B0604020202020204" pitchFamily="34" charset="0"/>
              </a:rPr>
              <a:t>At a health clinic, physicians notice that patients with high blood pressure are </a:t>
            </a:r>
            <a:r>
              <a:rPr lang="en-US" sz="1800" b="1" i="1" u="none" strike="noStrike" dirty="0">
                <a:solidFill>
                  <a:srgbClr val="000000"/>
                </a:solidFill>
                <a:effectLst/>
                <a:latin typeface="Arial" panose="020B0604020202020204" pitchFamily="34" charset="0"/>
                <a:cs typeface="Arial" panose="020B0604020202020204" pitchFamily="34" charset="0"/>
              </a:rPr>
              <a:t>not</a:t>
            </a:r>
            <a:r>
              <a:rPr lang="en-US" sz="1800" b="0" i="0" u="none" strike="noStrike" dirty="0">
                <a:solidFill>
                  <a:srgbClr val="000000"/>
                </a:solidFill>
                <a:effectLst/>
                <a:latin typeface="Arial" panose="020B0604020202020204" pitchFamily="34" charset="0"/>
                <a:cs typeface="Arial" panose="020B0604020202020204" pitchFamily="34" charset="0"/>
              </a:rPr>
              <a:t> taking their prescribed medications regularly. Numerical (quantitative) data shows the number of patients who are not regularly taking medications however it does not explain why. Collecting qualitative data through interviews and analyzing it may reveal that cost barriers or painful side effects are reasons why patients are not regularly taking medications.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25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90437-9FA2-DAF7-3DCF-364C71340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0FBCB-76F6-E20B-BEDA-1E3912905992}"/>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What is Quantitative Data Analysis?</a:t>
            </a:r>
          </a:p>
        </p:txBody>
      </p:sp>
      <p:sp>
        <p:nvSpPr>
          <p:cNvPr id="3" name="Content Placeholder 2">
            <a:extLst>
              <a:ext uri="{FF2B5EF4-FFF2-40B4-BE49-F238E27FC236}">
                <a16:creationId xmlns:a16="http://schemas.microsoft.com/office/drawing/2014/main" id="{1161C841-558D-9D92-B241-42CA071372A2}"/>
              </a:ext>
            </a:extLst>
          </p:cNvPr>
          <p:cNvSpPr>
            <a:spLocks noGrp="1"/>
          </p:cNvSpPr>
          <p:nvPr>
            <p:ph idx="1"/>
          </p:nvPr>
        </p:nvSpPr>
        <p:spPr/>
        <p:txBody>
          <a:bodyPr lIns="91440">
            <a:normAutofit/>
          </a:bodyPr>
          <a:lstStyle/>
          <a:p>
            <a:pPr marL="0" indent="0">
              <a:buNone/>
            </a:pPr>
            <a:r>
              <a:rPr lang="en-US" dirty="0">
                <a:solidFill>
                  <a:schemeClr val="tx1"/>
                </a:solidFill>
                <a:latin typeface="Arial" panose="020B0604020202020204" pitchFamily="34" charset="0"/>
                <a:cs typeface="Arial" panose="020B0604020202020204" pitchFamily="34" charset="0"/>
              </a:rPr>
              <a:t>This presentation focuses on quantitative data analysis which is the process of analyzing numerical information to better understand relationships between variables.</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Focuses on statistical analysis to better assess trends and patterns</a:t>
            </a:r>
          </a:p>
          <a:p>
            <a:r>
              <a:rPr lang="en-US" dirty="0">
                <a:solidFill>
                  <a:schemeClr val="tx1"/>
                </a:solidFill>
                <a:latin typeface="Arial" panose="020B0604020202020204" pitchFamily="34" charset="0"/>
                <a:cs typeface="Arial" panose="020B0604020202020204" pitchFamily="34" charset="0"/>
              </a:rPr>
              <a:t>Useful to better explain the “what” of global public health issues</a:t>
            </a:r>
          </a:p>
          <a:p>
            <a:r>
              <a:rPr lang="en-US" dirty="0">
                <a:solidFill>
                  <a:schemeClr val="tx1"/>
                </a:solidFill>
                <a:latin typeface="Arial" panose="020B0604020202020204" pitchFamily="34" charset="0"/>
                <a:cs typeface="Arial" panose="020B0604020202020204" pitchFamily="34" charset="0"/>
              </a:rPr>
              <a:t>Applies to both:</a:t>
            </a:r>
          </a:p>
          <a:p>
            <a:pPr lvl="1">
              <a:spcBef>
                <a:spcPts val="0"/>
              </a:spcBef>
            </a:pPr>
            <a:r>
              <a:rPr lang="en-US" dirty="0">
                <a:solidFill>
                  <a:schemeClr val="tx1"/>
                </a:solidFill>
                <a:latin typeface="Arial" panose="020B0604020202020204" pitchFamily="34" charset="0"/>
                <a:cs typeface="Arial" panose="020B0604020202020204" pitchFamily="34" charset="0"/>
              </a:rPr>
              <a:t>Categorical (qualitative) data – ex. gender, occupation, blood type</a:t>
            </a:r>
          </a:p>
          <a:p>
            <a:pPr lvl="1">
              <a:spcBef>
                <a:spcPts val="0"/>
              </a:spcBef>
            </a:pPr>
            <a:r>
              <a:rPr lang="en-US" dirty="0">
                <a:solidFill>
                  <a:schemeClr val="tx1"/>
                </a:solidFill>
                <a:latin typeface="Arial" panose="020B0604020202020204" pitchFamily="34" charset="0"/>
                <a:cs typeface="Arial" panose="020B0604020202020204" pitchFamily="34" charset="0"/>
              </a:rPr>
              <a:t> Numerical (quantitative) data – ex. age, blood pressure, heart rate</a:t>
            </a:r>
          </a:p>
          <a:p>
            <a:r>
              <a:rPr lang="en-US" dirty="0">
                <a:solidFill>
                  <a:schemeClr val="tx1"/>
                </a:solidFill>
                <a:latin typeface="Arial" panose="020B0604020202020204" pitchFamily="34" charset="0"/>
                <a:cs typeface="Arial" panose="020B0604020202020204" pitchFamily="34" charset="0"/>
              </a:rPr>
              <a:t>Most analyses are performed using statistical software (ex. R, STATA, SAS, and so forth).</a:t>
            </a:r>
          </a:p>
        </p:txBody>
      </p:sp>
    </p:spTree>
    <p:extLst>
      <p:ext uri="{BB962C8B-B14F-4D97-AF65-F5344CB8AC3E}">
        <p14:creationId xmlns:p14="http://schemas.microsoft.com/office/powerpoint/2010/main" val="326826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7BF6-0AC9-7DBA-4F28-74100E262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10745-1657-A965-F467-3F2FF2E8470C}"/>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Example 2</a:t>
            </a:r>
          </a:p>
        </p:txBody>
      </p:sp>
      <p:sp>
        <p:nvSpPr>
          <p:cNvPr id="3" name="Content Placeholder 2">
            <a:extLst>
              <a:ext uri="{FF2B5EF4-FFF2-40B4-BE49-F238E27FC236}">
                <a16:creationId xmlns:a16="http://schemas.microsoft.com/office/drawing/2014/main" id="{E60AB332-A756-029A-16AB-08D6EAB10890}"/>
              </a:ext>
            </a:extLst>
          </p:cNvPr>
          <p:cNvSpPr>
            <a:spLocks noGrp="1"/>
          </p:cNvSpPr>
          <p:nvPr>
            <p:ph idx="1"/>
          </p:nvPr>
        </p:nvSpPr>
        <p:spPr/>
        <p:txBody>
          <a:bodyPr/>
          <a:lstStyle/>
          <a:p>
            <a:pPr marL="114300" indent="0">
              <a:buNone/>
            </a:pPr>
            <a:r>
              <a:rPr lang="en-US" sz="1800" b="0" i="0" u="none" strike="noStrike" dirty="0">
                <a:solidFill>
                  <a:srgbClr val="000000"/>
                </a:solidFill>
                <a:effectLst/>
                <a:latin typeface="Arial" panose="020B0604020202020204" pitchFamily="34" charset="0"/>
                <a:cs typeface="Arial" panose="020B0604020202020204" pitchFamily="34" charset="0"/>
              </a:rPr>
              <a:t>A researcher is interested in seeing if the high blood pressure medication (from example 1) is effective. Measuring systolic and diastolic blood pressure before treatment and after 6 months of treatment will allow for quantitative comparison and analysis to determine whether the medication works. </a:t>
            </a:r>
            <a:r>
              <a:rPr lang="en-US" sz="1800" b="0" i="0" u="none" strike="noStrike" dirty="0">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82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22D33-5E47-43F8-86FF-2E0B31289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F7C32-BC39-94E9-8CCD-0F1DABCBDD5E}"/>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Types of Statistical Analysis</a:t>
            </a:r>
          </a:p>
        </p:txBody>
      </p:sp>
      <p:sp>
        <p:nvSpPr>
          <p:cNvPr id="3" name="Content Placeholder 2">
            <a:extLst>
              <a:ext uri="{FF2B5EF4-FFF2-40B4-BE49-F238E27FC236}">
                <a16:creationId xmlns:a16="http://schemas.microsoft.com/office/drawing/2014/main" id="{C5B2083A-8951-418C-27D8-C4E7BCBB9506}"/>
              </a:ext>
            </a:extLst>
          </p:cNvPr>
          <p:cNvSpPr>
            <a:spLocks noGrp="1"/>
          </p:cNvSpPr>
          <p:nvPr>
            <p:ph idx="1"/>
          </p:nvPr>
        </p:nvSpPr>
        <p:spPr/>
        <p:txBody>
          <a:bodyPr lIns="91440">
            <a:normAutofit/>
          </a:bodyPr>
          <a:lstStyle/>
          <a:p>
            <a:pPr marL="0" indent="0">
              <a:buNone/>
            </a:pPr>
            <a:r>
              <a:rPr lang="en-US" dirty="0">
                <a:solidFill>
                  <a:schemeClr val="tx1"/>
                </a:solidFill>
                <a:latin typeface="Arial" panose="020B0604020202020204" pitchFamily="34" charset="0"/>
                <a:cs typeface="Arial" panose="020B0604020202020204" pitchFamily="34" charset="0"/>
              </a:rPr>
              <a:t>There are two main types of statistical analysis</a:t>
            </a:r>
          </a:p>
          <a:p>
            <a:pPr marL="0" indent="0">
              <a:buNone/>
            </a:pPr>
            <a:endParaRPr lang="en-US" dirty="0">
              <a:solidFill>
                <a:schemeClr val="tx1"/>
              </a:solidFill>
              <a:latin typeface="Arial" panose="020B0604020202020204" pitchFamily="34" charset="0"/>
              <a:cs typeface="Arial" panose="020B0604020202020204" pitchFamily="34" charset="0"/>
            </a:endParaRPr>
          </a:p>
          <a:p>
            <a:pPr marL="114300" indent="0">
              <a:buNone/>
            </a:pPr>
            <a:r>
              <a:rPr lang="en-US" dirty="0">
                <a:solidFill>
                  <a:schemeClr val="tx1"/>
                </a:solidFill>
                <a:latin typeface="Arial" panose="020B0604020202020204" pitchFamily="34" charset="0"/>
                <a:cs typeface="Arial" panose="020B0604020202020204" pitchFamily="34" charset="0"/>
              </a:rPr>
              <a:t>Descriptive statistics</a:t>
            </a:r>
          </a:p>
          <a:p>
            <a:pPr lvl="1">
              <a:spcBef>
                <a:spcPts val="0"/>
              </a:spcBef>
            </a:pPr>
            <a:r>
              <a:rPr lang="en-US" dirty="0">
                <a:solidFill>
                  <a:schemeClr val="tx1"/>
                </a:solidFill>
                <a:latin typeface="Arial" panose="020B0604020202020204" pitchFamily="34" charset="0"/>
                <a:cs typeface="Arial" panose="020B0604020202020204" pitchFamily="34" charset="0"/>
              </a:rPr>
              <a:t>Summarizes and describes the main features of a dataset</a:t>
            </a:r>
          </a:p>
          <a:p>
            <a:pPr lvl="1">
              <a:spcBef>
                <a:spcPts val="0"/>
              </a:spcBef>
            </a:pPr>
            <a:r>
              <a:rPr lang="en-US" dirty="0">
                <a:solidFill>
                  <a:schemeClr val="tx1"/>
                </a:solidFill>
                <a:latin typeface="Arial" panose="020B0604020202020204" pitchFamily="34" charset="0"/>
                <a:cs typeface="Arial" panose="020B0604020202020204" pitchFamily="34" charset="0"/>
              </a:rPr>
              <a:t>Example: In a group of 100 patients, the average age is 60 years old and 70% of participants are women.</a:t>
            </a:r>
          </a:p>
          <a:p>
            <a:pPr marL="114300" indent="0">
              <a:buNone/>
            </a:pPr>
            <a:r>
              <a:rPr lang="en-US" dirty="0">
                <a:solidFill>
                  <a:schemeClr val="tx1"/>
                </a:solidFill>
                <a:latin typeface="Arial" panose="020B0604020202020204" pitchFamily="34" charset="0"/>
                <a:cs typeface="Arial" panose="020B0604020202020204" pitchFamily="34" charset="0"/>
              </a:rPr>
              <a:t>Inferential statistics</a:t>
            </a:r>
          </a:p>
          <a:p>
            <a:pPr lvl="1">
              <a:spcBef>
                <a:spcPts val="0"/>
              </a:spcBef>
            </a:pPr>
            <a:r>
              <a:rPr lang="en-US" dirty="0">
                <a:solidFill>
                  <a:schemeClr val="tx1"/>
                </a:solidFill>
                <a:latin typeface="Arial" panose="020B0604020202020204" pitchFamily="34" charset="0"/>
                <a:cs typeface="Arial" panose="020B0604020202020204" pitchFamily="34" charset="0"/>
              </a:rPr>
              <a:t>Allows for making predictions or generalizations about a population based on a given sample</a:t>
            </a:r>
          </a:p>
          <a:p>
            <a:pPr lvl="1">
              <a:spcBef>
                <a:spcPts val="0"/>
              </a:spcBef>
            </a:pPr>
            <a:r>
              <a:rPr lang="en-US" dirty="0">
                <a:solidFill>
                  <a:schemeClr val="tx1"/>
                </a:solidFill>
                <a:latin typeface="Arial" panose="020B0604020202020204" pitchFamily="34" charset="0"/>
                <a:cs typeface="Arial" panose="020B0604020202020204" pitchFamily="34" charset="0"/>
              </a:rPr>
              <a:t>Example: In a group of 100 patients, a researcher wants to know if exercising daily lowers blood pressure. Inferential statics will help determine if the result is applicable to a general population.</a:t>
            </a:r>
          </a:p>
        </p:txBody>
      </p:sp>
    </p:spTree>
    <p:extLst>
      <p:ext uri="{BB962C8B-B14F-4D97-AF65-F5344CB8AC3E}">
        <p14:creationId xmlns:p14="http://schemas.microsoft.com/office/powerpoint/2010/main" val="171585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E92C-4C14-4F08-5E50-27C0689F4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5BD21-D509-8C38-3F0E-9D6887160FB8}"/>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dirty="0">
                <a:solidFill>
                  <a:schemeClr val="accent1"/>
                </a:solidFill>
                <a:latin typeface="+mj-lt"/>
              </a:rPr>
              <a:t>What are Descriptive Statistics?</a:t>
            </a:r>
          </a:p>
        </p:txBody>
      </p:sp>
      <p:graphicFrame>
        <p:nvGraphicFramePr>
          <p:cNvPr id="7" name="Content Placeholder 2">
            <a:extLst>
              <a:ext uri="{FF2B5EF4-FFF2-40B4-BE49-F238E27FC236}">
                <a16:creationId xmlns:a16="http://schemas.microsoft.com/office/drawing/2014/main" id="{6E13419A-01CB-980F-2C0F-B611B53B29A0}"/>
              </a:ext>
            </a:extLst>
          </p:cNvPr>
          <p:cNvGraphicFramePr>
            <a:graphicFrameLocks noGrp="1"/>
          </p:cNvGraphicFramePr>
          <p:nvPr>
            <p:ph idx="1"/>
            <p:extLst>
              <p:ext uri="{D42A27DB-BD31-4B8C-83A1-F6EECF244321}">
                <p14:modId xmlns:p14="http://schemas.microsoft.com/office/powerpoint/2010/main" val="2931422588"/>
              </p:ext>
            </p:extLst>
          </p:nvPr>
        </p:nvGraphicFramePr>
        <p:xfrm>
          <a:off x="613050" y="2018010"/>
          <a:ext cx="7917900" cy="2680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5A1AFC7-0590-80FF-032A-3F658DCC843C}"/>
              </a:ext>
            </a:extLst>
          </p:cNvPr>
          <p:cNvSpPr txBox="1"/>
          <p:nvPr/>
        </p:nvSpPr>
        <p:spPr>
          <a:xfrm>
            <a:off x="613050" y="1256257"/>
            <a:ext cx="7917899" cy="523220"/>
          </a:xfrm>
          <a:prstGeom prst="rect">
            <a:avLst/>
          </a:prstGeom>
          <a:noFill/>
        </p:spPr>
        <p:txBody>
          <a:bodyPr wrap="square">
            <a:spAutoFit/>
          </a:bodyPr>
          <a:lstStyle/>
          <a:p>
            <a:pPr lvl="0"/>
            <a:r>
              <a:rPr lang="en-US" dirty="0"/>
              <a:t>Descriptive statistics are used to summarize and describe the characteristics of a dataset. There are four primary ways to describe the distribution of descriptive statistics.</a:t>
            </a:r>
          </a:p>
        </p:txBody>
      </p:sp>
    </p:spTree>
    <p:extLst>
      <p:ext uri="{BB962C8B-B14F-4D97-AF65-F5344CB8AC3E}">
        <p14:creationId xmlns:p14="http://schemas.microsoft.com/office/powerpoint/2010/main" val="309424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1D9C-9BDB-5FB1-19FE-3C22E67C14FB}"/>
              </a:ext>
            </a:extLst>
          </p:cNvPr>
          <p:cNvSpPr>
            <a:spLocks noGrp="1"/>
          </p:cNvSpPr>
          <p:nvPr>
            <p:ph type="title"/>
          </p:nvPr>
        </p:nvSpPr>
        <p:spPr/>
        <p:txBody>
          <a:bodyPr/>
          <a:lstStyle/>
          <a:p>
            <a:r>
              <a:rPr lang="en-US" dirty="0">
                <a:solidFill>
                  <a:schemeClr val="accent1"/>
                </a:solidFill>
                <a:latin typeface="Arial" panose="020B0604020202020204" pitchFamily="34" charset="0"/>
                <a:cs typeface="Arial" panose="020B0604020202020204" pitchFamily="34" charset="0"/>
              </a:rPr>
              <a:t>Central Tendency</a:t>
            </a:r>
          </a:p>
        </p:txBody>
      </p:sp>
      <p:graphicFrame>
        <p:nvGraphicFramePr>
          <p:cNvPr id="4" name="Content Placeholder 3">
            <a:extLst>
              <a:ext uri="{FF2B5EF4-FFF2-40B4-BE49-F238E27FC236}">
                <a16:creationId xmlns:a16="http://schemas.microsoft.com/office/drawing/2014/main" id="{9771BEE8-DC25-DC62-43AD-283DCDC02428}"/>
              </a:ext>
            </a:extLst>
          </p:cNvPr>
          <p:cNvGraphicFramePr>
            <a:graphicFrameLocks noGrp="1"/>
          </p:cNvGraphicFramePr>
          <p:nvPr>
            <p:ph idx="1"/>
            <p:extLst>
              <p:ext uri="{D42A27DB-BD31-4B8C-83A1-F6EECF244321}">
                <p14:modId xmlns:p14="http://schemas.microsoft.com/office/powerpoint/2010/main" val="3395013858"/>
              </p:ext>
            </p:extLst>
          </p:nvPr>
        </p:nvGraphicFramePr>
        <p:xfrm>
          <a:off x="311700" y="1223317"/>
          <a:ext cx="8520600" cy="3002801"/>
        </p:xfrm>
        <a:graphic>
          <a:graphicData uri="http://schemas.openxmlformats.org/drawingml/2006/table">
            <a:tbl>
              <a:tblPr/>
              <a:tblGrid>
                <a:gridCol w="1055924">
                  <a:extLst>
                    <a:ext uri="{9D8B030D-6E8A-4147-A177-3AD203B41FA5}">
                      <a16:colId xmlns:a16="http://schemas.microsoft.com/office/drawing/2014/main" val="3060635598"/>
                    </a:ext>
                  </a:extLst>
                </a:gridCol>
                <a:gridCol w="2536466">
                  <a:extLst>
                    <a:ext uri="{9D8B030D-6E8A-4147-A177-3AD203B41FA5}">
                      <a16:colId xmlns:a16="http://schemas.microsoft.com/office/drawing/2014/main" val="4273906151"/>
                    </a:ext>
                  </a:extLst>
                </a:gridCol>
                <a:gridCol w="2059388">
                  <a:extLst>
                    <a:ext uri="{9D8B030D-6E8A-4147-A177-3AD203B41FA5}">
                      <a16:colId xmlns:a16="http://schemas.microsoft.com/office/drawing/2014/main" val="1934723982"/>
                    </a:ext>
                  </a:extLst>
                </a:gridCol>
                <a:gridCol w="2868822">
                  <a:extLst>
                    <a:ext uri="{9D8B030D-6E8A-4147-A177-3AD203B41FA5}">
                      <a16:colId xmlns:a16="http://schemas.microsoft.com/office/drawing/2014/main" val="2953188271"/>
                    </a:ext>
                  </a:extLst>
                </a:gridCol>
              </a:tblGrid>
              <a:tr h="231923">
                <a:tc>
                  <a:txBody>
                    <a:bodyPr/>
                    <a:lstStyle/>
                    <a:p>
                      <a:pPr algn="l" fontAlgn="base">
                        <a:lnSpc>
                          <a:spcPct val="100000"/>
                        </a:lnSpc>
                      </a:pPr>
                      <a:r>
                        <a:rPr lang="en-US" sz="1000" b="1" i="0" dirty="0">
                          <a:solidFill>
                            <a:srgbClr val="FFFFFF"/>
                          </a:solidFill>
                          <a:effectLst/>
                          <a:latin typeface="Arial" panose="020B0604020202020204" pitchFamily="34" charset="0"/>
                          <a:cs typeface="Arial" panose="020B0604020202020204" pitchFamily="34" charset="0"/>
                        </a:rPr>
                        <a:t>Measure​</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ct val="100000"/>
                        </a:lnSpc>
                      </a:pPr>
                      <a:r>
                        <a:rPr lang="en-US" sz="1000" b="1" i="0" dirty="0">
                          <a:solidFill>
                            <a:srgbClr val="FFFFFF"/>
                          </a:solidFill>
                          <a:effectLst/>
                          <a:latin typeface="Arial" panose="020B0604020202020204" pitchFamily="34" charset="0"/>
                          <a:cs typeface="Arial" panose="020B0604020202020204" pitchFamily="34" charset="0"/>
                        </a:rPr>
                        <a:t>Definition​</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000" b="1" i="0" dirty="0">
                          <a:solidFill>
                            <a:srgbClr val="FFFFFF"/>
                          </a:solidFill>
                          <a:effectLst/>
                          <a:latin typeface="Arial" panose="020B0604020202020204" pitchFamily="34" charset="0"/>
                          <a:cs typeface="Arial" panose="020B0604020202020204" pitchFamily="34" charset="0"/>
                        </a:rPr>
                        <a:t>When to Use​</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tc>
                  <a:txBody>
                    <a:bodyPr/>
                    <a:lstStyle/>
                    <a:p>
                      <a:pPr algn="l" fontAlgn="base">
                        <a:lnSpc>
                          <a:spcPts val="2175"/>
                        </a:lnSpc>
                      </a:pPr>
                      <a:r>
                        <a:rPr lang="en-US" sz="1000" b="1" i="0" dirty="0">
                          <a:solidFill>
                            <a:srgbClr val="FFFFFF"/>
                          </a:solidFill>
                          <a:effectLst/>
                          <a:latin typeface="Arial" panose="020B0604020202020204" pitchFamily="34" charset="0"/>
                          <a:cs typeface="Arial" panose="020B0604020202020204" pitchFamily="34" charset="0"/>
                        </a:rPr>
                        <a:t>Example​</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192"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82356704"/>
                  </a:ext>
                </a:extLst>
              </a:tr>
              <a:tr h="688538">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Mean​</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The average value of the dataset​</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When data is normally distributed and there are no extreme outliers​</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Heart rate measurements from five participants are 60 bpm, 90bpm, 80bpm, 80bpm, and 110bpm. The mean is 84bpm.​</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19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532198356"/>
                  </a:ext>
                </a:extLst>
              </a:tr>
              <a:tr h="731520">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Mode​</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Most frequent value in a dataset​</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When evaluating categorical data (nominal)​</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Heart rate measurements from five participants are 60 bpm, 90bpm, 80bpm, 80bpm, and 110bpm. The mode is 80bpm​</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502670225"/>
                  </a:ext>
                </a:extLst>
              </a:tr>
              <a:tr h="902194">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Median​</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Midpoint (or middle) value in a dataset​.</a:t>
                      </a:r>
                    </a:p>
                    <a:p>
                      <a:pPr algn="l" fontAlgn="base">
                        <a:lnSpc>
                          <a:spcPct val="100000"/>
                        </a:lnSpc>
                      </a:pPr>
                      <a:r>
                        <a:rPr lang="en-US" sz="1000" b="0" i="0" u="none" strike="noStrike" cap="none" dirty="0">
                          <a:solidFill>
                            <a:schemeClr val="tx1"/>
                          </a:solidFill>
                          <a:effectLst/>
                          <a:latin typeface="Arial" panose="020B0604020202020204" pitchFamily="34" charset="0"/>
                          <a:ea typeface="+mn-ea"/>
                          <a:cs typeface="Arial" panose="020B0604020202020204" pitchFamily="34" charset="0"/>
                          <a:sym typeface="Arial"/>
                        </a:rPr>
                        <a:t>Data should be arranged in ascending order. </a:t>
                      </a:r>
                    </a:p>
                    <a:p>
                      <a:pPr marL="171450" indent="-171450">
                        <a:lnSpc>
                          <a:spcPct val="100000"/>
                        </a:lnSpc>
                        <a:buFont typeface="Arial" panose="020B0604020202020204" pitchFamily="34" charset="0"/>
                        <a:buChar char="•"/>
                      </a:pPr>
                      <a:r>
                        <a:rPr lang="en-US" sz="1000" b="0" dirty="0"/>
                        <a:t>If the number of values is odd, the median is the middle number.</a:t>
                      </a:r>
                    </a:p>
                    <a:p>
                      <a:pPr marL="171450" indent="-171450">
                        <a:lnSpc>
                          <a:spcPct val="100000"/>
                        </a:lnSpc>
                        <a:buFont typeface="Arial" panose="020B0604020202020204" pitchFamily="34" charset="0"/>
                        <a:buChar char="•"/>
                      </a:pPr>
                      <a:r>
                        <a:rPr lang="en-US" sz="1000" b="0" dirty="0"/>
                        <a:t>If even, it is the average of the two middle numbers.</a:t>
                      </a:r>
                    </a:p>
                    <a:p>
                      <a:pPr algn="l" fontAlgn="base">
                        <a:lnSpc>
                          <a:spcPct val="100000"/>
                        </a:lnSpc>
                      </a:pPr>
                      <a:endParaRPr lang="en-US" sz="1000" b="0" i="0" dirty="0">
                        <a:solidFill>
                          <a:srgbClr val="000000"/>
                        </a:solidFill>
                        <a:effectLst/>
                        <a:latin typeface="Arial" panose="020B0604020202020204" pitchFamily="34" charset="0"/>
                        <a:cs typeface="Arial" panose="020B0604020202020204" pitchFamily="34" charset="0"/>
                      </a:endParaRP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When data is skewed or has outliers​</a:t>
                      </a:r>
                    </a:p>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fontAlgn="base">
                        <a:lnSpc>
                          <a:spcPct val="100000"/>
                        </a:lnSpc>
                      </a:pPr>
                      <a:r>
                        <a:rPr lang="en-US" sz="1000" b="0" i="0" dirty="0">
                          <a:solidFill>
                            <a:srgbClr val="000000"/>
                          </a:solidFill>
                          <a:effectLst/>
                          <a:latin typeface="Arial" panose="020B0604020202020204" pitchFamily="34" charset="0"/>
                          <a:cs typeface="Arial" panose="020B0604020202020204" pitchFamily="34" charset="0"/>
                        </a:rPr>
                        <a:t>Heart rate measurements from five participants are 60 bpm, 80 bpm, 80 bpm, 90bpm, and 110bpm. The median is 80 bpm​</a:t>
                      </a:r>
                    </a:p>
                  </a:txBody>
                  <a:tcPr marL="62550" marR="62550" marT="31275" marB="312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071514398"/>
                  </a:ext>
                </a:extLst>
              </a:tr>
            </a:tbl>
          </a:graphicData>
        </a:graphic>
      </p:graphicFrame>
      <p:sp>
        <p:nvSpPr>
          <p:cNvPr id="5" name="Rectangle 1">
            <a:extLst>
              <a:ext uri="{FF2B5EF4-FFF2-40B4-BE49-F238E27FC236}">
                <a16:creationId xmlns:a16="http://schemas.microsoft.com/office/drawing/2014/main" id="{50E21A36-7B2F-ABF9-DF93-FD5C8DE21059}"/>
              </a:ext>
            </a:extLst>
          </p:cNvPr>
          <p:cNvSpPr>
            <a:spLocks noChangeArrowheads="1"/>
          </p:cNvSpPr>
          <p:nvPr/>
        </p:nvSpPr>
        <p:spPr bwMode="auto">
          <a:xfrm>
            <a:off x="-442113" y="183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webkit-standard"/>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B688F00-071C-1E53-B883-F6F6E3424C5A}"/>
              </a:ext>
            </a:extLst>
          </p:cNvPr>
          <p:cNvSpPr txBox="1"/>
          <p:nvPr/>
        </p:nvSpPr>
        <p:spPr>
          <a:xfrm>
            <a:off x="2176272" y="4544586"/>
            <a:ext cx="6967728" cy="307777"/>
          </a:xfrm>
          <a:prstGeom prst="rect">
            <a:avLst/>
          </a:prstGeom>
          <a:noFill/>
        </p:spPr>
        <p:txBody>
          <a:bodyPr wrap="square" rtlCol="0">
            <a:spAutoFit/>
          </a:bodyPr>
          <a:lstStyle/>
          <a:p>
            <a:r>
              <a:rPr lang="en-US" dirty="0"/>
              <a:t>bpm indicates “beats per minute”, which is the heart rate </a:t>
            </a:r>
          </a:p>
        </p:txBody>
      </p:sp>
    </p:spTree>
    <p:extLst>
      <p:ext uri="{BB962C8B-B14F-4D97-AF65-F5344CB8AC3E}">
        <p14:creationId xmlns:p14="http://schemas.microsoft.com/office/powerpoint/2010/main" val="4145371398"/>
      </p:ext>
    </p:extLst>
  </p:cSld>
  <p:clrMapOvr>
    <a:masterClrMapping/>
  </p:clrMapOvr>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5279</Words>
  <Application>Microsoft Office PowerPoint</Application>
  <PresentationFormat>On-screen Show (16:9)</PresentationFormat>
  <Paragraphs>503</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-webkit-standard</vt:lpstr>
      <vt:lpstr>Barlow</vt:lpstr>
      <vt:lpstr>Cambria Math</vt:lpstr>
      <vt:lpstr>Montserrat</vt:lpstr>
      <vt:lpstr>Management Consulting Toolkit by Slidesgo</vt:lpstr>
      <vt:lpstr>Data Analysis in Quantitative Research</vt:lpstr>
      <vt:lpstr>Learning Objectives</vt:lpstr>
      <vt:lpstr>What is Qualitative Data Analysis?</vt:lpstr>
      <vt:lpstr>Example 1</vt:lpstr>
      <vt:lpstr>What is Quantitative Data Analysis?</vt:lpstr>
      <vt:lpstr>Example 2</vt:lpstr>
      <vt:lpstr>Types of Statistical Analysis</vt:lpstr>
      <vt:lpstr>What are Descriptive Statistics?</vt:lpstr>
      <vt:lpstr>Central Tendency</vt:lpstr>
      <vt:lpstr>Dispersion</vt:lpstr>
      <vt:lpstr>Dispersion Continued</vt:lpstr>
      <vt:lpstr>Location</vt:lpstr>
      <vt:lpstr>Location</vt:lpstr>
      <vt:lpstr>Proportions and rates</vt:lpstr>
      <vt:lpstr>Proportions and rates</vt:lpstr>
      <vt:lpstr>What are Inferential Statistics?</vt:lpstr>
      <vt:lpstr>p-values</vt:lpstr>
      <vt:lpstr>p-values</vt:lpstr>
      <vt:lpstr>Confidence Intervals</vt:lpstr>
      <vt:lpstr>Confidence Intervals</vt:lpstr>
      <vt:lpstr>Inferential Statistics (Numerical) – Pearson Correlation Coefficient</vt:lpstr>
      <vt:lpstr>Inferential Statistics (Numerical) – Pearson Correlation Coefficient</vt:lpstr>
      <vt:lpstr>Inferential Statistics (Numerical) – Student’s t-test </vt:lpstr>
      <vt:lpstr>Inferential Statistics (Numerical) – Student’s t-test </vt:lpstr>
      <vt:lpstr>Inferential Statistics (Numerical) – ANOVA</vt:lpstr>
      <vt:lpstr>Inferential Statistics (Numerical) – ANOVA</vt:lpstr>
      <vt:lpstr>Inferential Statistics (Numerical) – ANOVA</vt:lpstr>
      <vt:lpstr>Inferential Statistics (Numerical) – ANOVA</vt:lpstr>
      <vt:lpstr>Inferential Statistics (Numerical) – Regression Analysis</vt:lpstr>
      <vt:lpstr>Inferential Statistics (Numerical) – Regression Analysis</vt:lpstr>
      <vt:lpstr>Inferential Statistics (Categorical)– Chi-square test</vt:lpstr>
      <vt:lpstr>Inferential Statistics (Categorical)– Chi-square test</vt:lpstr>
      <vt:lpstr>Selecting the Test of Best Fit</vt:lpstr>
      <vt:lpstr>References</vt:lpstr>
      <vt:lpstr>References</vt:lpstr>
      <vt:lpstr>References</vt:lpstr>
      <vt:lpstr>Thank you!</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in quantitative research - Julia Duvall</dc:title>
  <dc:creator>Julia Duvall</dc:creator>
  <cp:lastModifiedBy>Aldo Campana</cp:lastModifiedBy>
  <cp:revision>14</cp:revision>
  <dcterms:modified xsi:type="dcterms:W3CDTF">2025-09-25T08:52:56Z</dcterms:modified>
</cp:coreProperties>
</file>