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2"/>
  </p:notesMasterIdLst>
  <p:sldIdLst>
    <p:sldId id="284" r:id="rId2"/>
    <p:sldId id="289" r:id="rId3"/>
    <p:sldId id="297" r:id="rId4"/>
    <p:sldId id="298" r:id="rId5"/>
    <p:sldId id="302" r:id="rId6"/>
    <p:sldId id="303" r:id="rId7"/>
    <p:sldId id="304" r:id="rId8"/>
    <p:sldId id="305" r:id="rId9"/>
    <p:sldId id="306" r:id="rId10"/>
    <p:sldId id="308" r:id="rId11"/>
    <p:sldId id="309" r:id="rId12"/>
    <p:sldId id="307" r:id="rId13"/>
    <p:sldId id="311" r:id="rId14"/>
    <p:sldId id="312" r:id="rId15"/>
    <p:sldId id="313" r:id="rId16"/>
    <p:sldId id="314" r:id="rId17"/>
    <p:sldId id="315" r:id="rId18"/>
    <p:sldId id="316" r:id="rId19"/>
    <p:sldId id="317" r:id="rId20"/>
    <p:sldId id="318" r:id="rId21"/>
    <p:sldId id="319" r:id="rId22"/>
    <p:sldId id="320" r:id="rId23"/>
    <p:sldId id="322" r:id="rId24"/>
    <p:sldId id="323" r:id="rId25"/>
    <p:sldId id="324" r:id="rId26"/>
    <p:sldId id="326" r:id="rId27"/>
    <p:sldId id="328" r:id="rId28"/>
    <p:sldId id="329" r:id="rId29"/>
    <p:sldId id="330" r:id="rId30"/>
    <p:sldId id="331" r:id="rId31"/>
    <p:sldId id="332" r:id="rId32"/>
    <p:sldId id="333" r:id="rId33"/>
    <p:sldId id="334" r:id="rId34"/>
    <p:sldId id="335" r:id="rId35"/>
    <p:sldId id="336" r:id="rId36"/>
    <p:sldId id="337" r:id="rId37"/>
    <p:sldId id="338" r:id="rId38"/>
    <p:sldId id="339" r:id="rId39"/>
    <p:sldId id="341" r:id="rId40"/>
    <p:sldId id="342" r:id="rId41"/>
    <p:sldId id="343" r:id="rId42"/>
    <p:sldId id="346" r:id="rId43"/>
    <p:sldId id="348" r:id="rId44"/>
    <p:sldId id="349" r:id="rId45"/>
    <p:sldId id="350" r:id="rId46"/>
    <p:sldId id="352" r:id="rId47"/>
    <p:sldId id="353" r:id="rId48"/>
    <p:sldId id="356" r:id="rId49"/>
    <p:sldId id="355" r:id="rId50"/>
    <p:sldId id="358" r:id="rId51"/>
  </p:sldIdLst>
  <p:sldSz cx="12192000" cy="6858000"/>
  <p:notesSz cx="6858000" cy="9144000"/>
  <p:custDataLst>
    <p:tags r:id="rId5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2209" autoAdjust="0"/>
  </p:normalViewPr>
  <p:slideViewPr>
    <p:cSldViewPr snapToGrid="0">
      <p:cViewPr varScale="1">
        <p:scale>
          <a:sx n="58" d="100"/>
          <a:sy n="58" d="100"/>
        </p:scale>
        <p:origin x="98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17966-B200-4E03-91F5-4EBD48E6B095}" type="datetimeFigureOut">
              <a:rPr lang="en-US" smtClean="0"/>
              <a:t>9/8/2025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D567D-CCCD-4AA8-B4F8-AE088F3FA483}" type="slidenum">
              <a:rPr lang="en-US" smtClean="0"/>
              <a:t>‹#›</a:t>
            </a:fld>
            <a:endParaRPr lang="en-US" dirty="0"/>
          </a:p>
        </p:txBody>
      </p:sp>
    </p:spTree>
    <p:extLst>
      <p:ext uri="{BB962C8B-B14F-4D97-AF65-F5344CB8AC3E}">
        <p14:creationId xmlns:p14="http://schemas.microsoft.com/office/powerpoint/2010/main" val="111843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764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12042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11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lang="en-US" sz="4500" b="1" kern="1200" cap="all" spc="100" baseline="0" dirty="0">
                <a:solidFill>
                  <a:schemeClr val="accent1">
                    <a:lumMod val="75000"/>
                  </a:schemeClr>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1349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211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2991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90985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55829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393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63430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97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DF02C9F-F04F-447C-925B-68B54D893214}" type="datetimeFigureOut">
              <a:rPr lang="en-US" smtClean="0"/>
              <a:t>9/8/2025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DBFD612-3CBC-4C3B-8758-6F7593DE167A}"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47998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hyperlink" Target="https://www.birmingham.ac.uk/staff/profiles/dubai/elmusharaf-khalifa.aspx"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fhi360.org/sites/default/files/media/documents/Qualitative%20Research%20Methods%20-%20A%20Data%20Collector's%20Field%20Guide.pdf" TargetMode="Externa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251" y="539086"/>
            <a:ext cx="10480935" cy="1499616"/>
          </a:xfrm>
        </p:spPr>
        <p:txBody>
          <a:bodyPr>
            <a:normAutofit fontScale="90000"/>
          </a:bodyPr>
          <a:lstStyle/>
          <a:p>
            <a:pPr algn="ctr"/>
            <a:r>
              <a:rPr lang="en-US" sz="4500" kern="1400" dirty="0">
                <a:solidFill>
                  <a:schemeClr val="tx1"/>
                </a:solidFill>
                <a:latin typeface="Arial Black" panose="020B0A04020102020204" pitchFamily="34" charset="0"/>
                <a:ea typeface="SimHei"/>
                <a:cs typeface="Times New Roman" panose="02020603050405020304" pitchFamily="18" charset="0"/>
              </a:rPr>
              <a:t>Qualitative </a:t>
            </a:r>
            <a:br>
              <a:rPr lang="fr-FR" sz="4500" kern="1400" dirty="0">
                <a:solidFill>
                  <a:schemeClr val="tx1"/>
                </a:solidFill>
                <a:latin typeface="Arial Black" panose="020B0A04020102020204" pitchFamily="34" charset="0"/>
                <a:ea typeface="SimHei"/>
                <a:cs typeface="Times New Roman" panose="02020603050405020304" pitchFamily="18" charset="0"/>
              </a:rPr>
            </a:br>
            <a:r>
              <a:rPr lang="fr-FR" sz="4500" kern="1400" dirty="0">
                <a:solidFill>
                  <a:schemeClr val="tx1"/>
                </a:solidFill>
                <a:latin typeface="Arial Black" panose="020B0A04020102020204" pitchFamily="34" charset="0"/>
                <a:ea typeface="SimHei"/>
                <a:cs typeface="Times New Roman" panose="02020603050405020304" pitchFamily="18" charset="0"/>
              </a:rPr>
              <a:t>Data collection </a:t>
            </a:r>
            <a:r>
              <a:rPr lang="en-US" sz="4500" kern="1400" dirty="0">
                <a:solidFill>
                  <a:schemeClr val="tx1"/>
                </a:solidFill>
                <a:latin typeface="Arial Black" panose="020B0A04020102020204" pitchFamily="34" charset="0"/>
                <a:ea typeface="SimHei"/>
                <a:cs typeface="Times New Roman" panose="02020603050405020304" pitchFamily="18" charset="0"/>
              </a:rPr>
              <a:t>Techniques</a:t>
            </a:r>
            <a:endParaRPr lang="en-IE" sz="4500" kern="1400" dirty="0">
              <a:solidFill>
                <a:schemeClr val="tx1"/>
              </a:solidFill>
              <a:latin typeface="Arial Black" panose="020B0A04020102020204" pitchFamily="34" charset="0"/>
              <a:ea typeface="SimHei"/>
              <a:cs typeface="Times New Roman" panose="02020603050405020304" pitchFamily="18" charset="0"/>
            </a:endParaRPr>
          </a:p>
        </p:txBody>
      </p:sp>
      <p:sp>
        <p:nvSpPr>
          <p:cNvPr id="3" name="Content Placeholder 2"/>
          <p:cNvSpPr>
            <a:spLocks noGrp="1"/>
          </p:cNvSpPr>
          <p:nvPr>
            <p:ph idx="1"/>
          </p:nvPr>
        </p:nvSpPr>
        <p:spPr>
          <a:xfrm>
            <a:off x="3276010" y="2387106"/>
            <a:ext cx="5581388" cy="1857348"/>
          </a:xfrm>
        </p:spPr>
        <p:txBody>
          <a:bodyPr>
            <a:normAutofit fontScale="92500" lnSpcReduction="10000"/>
          </a:bodyPr>
          <a:lstStyle/>
          <a:p>
            <a:pPr algn="ctr"/>
            <a:r>
              <a:rPr lang="en-GB" sz="3200" dirty="0"/>
              <a:t>Training course in research methodology, research protocol development and scientific writing</a:t>
            </a:r>
          </a:p>
          <a:p>
            <a:pPr algn="ctr"/>
            <a:r>
              <a:rPr lang="en-GB" sz="3200" dirty="0"/>
              <a:t>Geneva 2025</a:t>
            </a:r>
            <a:endParaRPr lang="en-US" sz="3200" dirty="0"/>
          </a:p>
        </p:txBody>
      </p:sp>
      <p:pic>
        <p:nvPicPr>
          <p:cNvPr id="10242" name="Picture 2" descr="https://globalhealthtrainingcentre.tghn.org/site_media/media/medialibrary/2015/05/Logo_GFMER4_English_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7023" y="2116140"/>
            <a:ext cx="2457450" cy="249555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087275" y="4960095"/>
            <a:ext cx="8324150" cy="184665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prstClr val="black"/>
                </a:solidFill>
                <a:effectLst/>
                <a:uLnTx/>
                <a:uFillTx/>
                <a:latin typeface="Tw Cen MT"/>
                <a:ea typeface="+mn-ea"/>
                <a:cs typeface="+mn-cs"/>
              </a:rPr>
              <a:t>Dr Khalifa Elmusharaf </a:t>
            </a:r>
            <a:br>
              <a:rPr kumimoji="0" lang="en-IE" sz="2400" b="1" i="0" u="none" strike="noStrike" kern="1200" cap="none" spc="0" normalizeH="0" baseline="0" noProof="0" dirty="0">
                <a:ln>
                  <a:noFill/>
                </a:ln>
                <a:solidFill>
                  <a:prstClr val="black"/>
                </a:solidFill>
                <a:effectLst/>
                <a:uLnTx/>
                <a:uFillTx/>
                <a:latin typeface="Tw Cen MT"/>
                <a:ea typeface="+mn-ea"/>
                <a:cs typeface="+mn-cs"/>
              </a:rPr>
            </a:br>
            <a:r>
              <a:rPr kumimoji="0" lang="en-IE" sz="1800" b="0" i="0" u="none" strike="noStrike" kern="1200" cap="none" spc="0" normalizeH="0" baseline="0" noProof="0" dirty="0">
                <a:ln>
                  <a:noFill/>
                </a:ln>
                <a:solidFill>
                  <a:prstClr val="black"/>
                </a:solidFill>
                <a:effectLst/>
                <a:uLnTx/>
                <a:uFillTx/>
                <a:latin typeface="Tw Cen MT"/>
                <a:ea typeface="+mn-ea"/>
                <a:cs typeface="+mn-cs"/>
              </a:rPr>
              <a:t>MBBS, PgCert, </a:t>
            </a:r>
            <a:r>
              <a:rPr kumimoji="0" lang="en-IE" sz="1800" b="0" i="0" u="none" strike="noStrike" kern="1200" cap="none" spc="0" normalizeH="0" baseline="0" noProof="0" dirty="0" err="1">
                <a:ln>
                  <a:noFill/>
                </a:ln>
                <a:solidFill>
                  <a:prstClr val="black"/>
                </a:solidFill>
                <a:effectLst/>
                <a:uLnTx/>
                <a:uFillTx/>
                <a:latin typeface="Tw Cen MT"/>
                <a:ea typeface="+mn-ea"/>
                <a:cs typeface="+mn-cs"/>
              </a:rPr>
              <a:t>PgDip</a:t>
            </a:r>
            <a:r>
              <a:rPr kumimoji="0" lang="en-IE" sz="1800" b="0" i="0" u="none" strike="noStrike" kern="1200" cap="none" spc="0" normalizeH="0" baseline="0" noProof="0" dirty="0">
                <a:ln>
                  <a:noFill/>
                </a:ln>
                <a:solidFill>
                  <a:prstClr val="black"/>
                </a:solidFill>
                <a:effectLst/>
                <a:uLnTx/>
                <a:uFillTx/>
                <a:latin typeface="Tw Cen MT"/>
                <a:ea typeface="+mn-ea"/>
                <a:cs typeface="+mn-cs"/>
              </a:rPr>
              <a:t>, FRSPH, FFPH, MRSTMH, IPMA®C, PhD</a:t>
            </a:r>
            <a:br>
              <a:rPr kumimoji="0" lang="en-IE" sz="1800" b="0" i="0" u="none" strike="noStrike" kern="1200" cap="none" spc="0" normalizeH="0" baseline="0" noProof="0" dirty="0">
                <a:ln>
                  <a:noFill/>
                </a:ln>
                <a:solidFill>
                  <a:prstClr val="black"/>
                </a:solidFill>
                <a:effectLst/>
                <a:uLnTx/>
                <a:uFillTx/>
                <a:latin typeface="Tw Cen MT"/>
                <a:ea typeface="+mn-ea"/>
                <a:cs typeface="+mn-cs"/>
              </a:rPr>
            </a:br>
            <a:r>
              <a:rPr kumimoji="0" lang="en-GB" sz="2400" b="0" i="0" u="none" strike="noStrike" kern="1200" cap="none" spc="0" normalizeH="0" baseline="0" noProof="0" dirty="0">
                <a:ln>
                  <a:noFill/>
                </a:ln>
                <a:solidFill>
                  <a:prstClr val="black"/>
                </a:solidFill>
                <a:effectLst/>
                <a:uLnTx/>
                <a:uFillTx/>
                <a:latin typeface="Tw Cen MT"/>
                <a:ea typeface="+mn-ea"/>
                <a:cs typeface="+mn-cs"/>
              </a:rPr>
              <a:t>Associate Professor in Public Health</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Tw Cen MT"/>
                <a:ea typeface="+mn-ea"/>
                <a:cs typeface="+mn-cs"/>
              </a:rPr>
              <a:t>Director of Public Health Programme</a:t>
            </a:r>
            <a:br>
              <a:rPr kumimoji="0" lang="en-IE" sz="2400" b="0" i="0" u="none" strike="noStrike" kern="1200" cap="none" spc="0" normalizeH="0" baseline="0" noProof="0" dirty="0">
                <a:ln>
                  <a:noFill/>
                </a:ln>
                <a:solidFill>
                  <a:prstClr val="black"/>
                </a:solidFill>
                <a:effectLst/>
                <a:uLnTx/>
                <a:uFillTx/>
                <a:latin typeface="Tw Cen MT"/>
                <a:ea typeface="+mn-ea"/>
                <a:cs typeface="+mn-cs"/>
              </a:rPr>
            </a:br>
            <a:r>
              <a:rPr kumimoji="0" lang="en-GB" sz="2400" b="0" i="0" u="none" strike="noStrike" kern="1200" cap="none" spc="0" normalizeH="0" baseline="0" noProof="0" dirty="0">
                <a:ln>
                  <a:noFill/>
                </a:ln>
                <a:solidFill>
                  <a:srgbClr val="1CADE4">
                    <a:lumMod val="50000"/>
                  </a:srgbClr>
                </a:solidFill>
                <a:effectLst/>
                <a:uLnTx/>
                <a:uFillTx/>
                <a:latin typeface="Tw Cen MT"/>
                <a:ea typeface="+mn-ea"/>
                <a:cs typeface="+mn-cs"/>
                <a:hlinkClick r:id="rId4"/>
              </a:rPr>
              <a:t>University of Birmingham Dubai, United Arab Emirates</a:t>
            </a:r>
            <a:endParaRPr kumimoji="0" lang="en-GB" sz="2400" b="0" i="0" u="none" strike="noStrike" kern="1200" cap="none" spc="0" normalizeH="0" baseline="0" noProof="0" dirty="0">
              <a:ln>
                <a:noFill/>
              </a:ln>
              <a:solidFill>
                <a:srgbClr val="1CADE4">
                  <a:lumMod val="50000"/>
                </a:srgbClr>
              </a:solidFill>
              <a:effectLst/>
              <a:uLnTx/>
              <a:uFillTx/>
              <a:latin typeface="Tw Cen MT"/>
              <a:ea typeface="+mn-ea"/>
              <a:cs typeface="+mn-cs"/>
            </a:endParaRPr>
          </a:p>
        </p:txBody>
      </p:sp>
    </p:spTree>
    <p:custDataLst>
      <p:tags r:id="rId1"/>
    </p:custDataLst>
    <p:extLst>
      <p:ext uri="{BB962C8B-B14F-4D97-AF65-F5344CB8AC3E}">
        <p14:creationId xmlns:p14="http://schemas.microsoft.com/office/powerpoint/2010/main" val="4149608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5"/>
            <a:ext cx="9720072" cy="1499616"/>
          </a:xfrm>
        </p:spPr>
        <p:txBody>
          <a:bodyPr/>
          <a:lstStyle/>
          <a:p>
            <a:r>
              <a:rPr lang="en-IE" b="1" dirty="0"/>
              <a:t>Preparing for Observation </a:t>
            </a:r>
            <a:endParaRPr lang="en-IE" dirty="0"/>
          </a:p>
        </p:txBody>
      </p:sp>
      <p:sp>
        <p:nvSpPr>
          <p:cNvPr id="3" name="Content Placeholder 2"/>
          <p:cNvSpPr>
            <a:spLocks noGrp="1"/>
          </p:cNvSpPr>
          <p:nvPr>
            <p:ph sz="quarter" idx="1"/>
          </p:nvPr>
        </p:nvSpPr>
        <p:spPr>
          <a:xfrm>
            <a:off x="1024128" y="2084831"/>
            <a:ext cx="9920537" cy="4358171"/>
          </a:xfrm>
        </p:spPr>
        <p:txBody>
          <a:bodyPr>
            <a:normAutofit/>
          </a:bodyPr>
          <a:lstStyle/>
          <a:p>
            <a:pPr marL="457200" indent="-457200">
              <a:buFont typeface="+mj-lt"/>
              <a:buAutoNum type="arabicPeriod"/>
            </a:pPr>
            <a:r>
              <a:rPr lang="en-IE" dirty="0"/>
              <a:t>Determine the purpose of the observation activity as related to the overall research objectives.</a:t>
            </a:r>
          </a:p>
          <a:p>
            <a:pPr marL="457200" indent="-457200">
              <a:buFont typeface="+mj-lt"/>
              <a:buAutoNum type="arabicPeriod"/>
            </a:pPr>
            <a:endParaRPr lang="en-IE" dirty="0"/>
          </a:p>
          <a:p>
            <a:pPr marL="457200" indent="-457200">
              <a:buFont typeface="+mj-lt"/>
              <a:buAutoNum type="arabicPeriod"/>
            </a:pPr>
            <a:r>
              <a:rPr lang="en-IE" dirty="0"/>
              <a:t>Determine the population(s) to be observed. Consider the accessibility of the population(s) and the venues in which you would like to observe them.</a:t>
            </a:r>
          </a:p>
          <a:p>
            <a:pPr marL="457200" indent="-457200">
              <a:buFont typeface="+mj-lt"/>
              <a:buAutoNum type="arabicPeriod"/>
            </a:pPr>
            <a:endParaRPr lang="en-IE" dirty="0"/>
          </a:p>
          <a:p>
            <a:pPr marL="457200" indent="-457200">
              <a:buFont typeface="+mj-lt"/>
              <a:buAutoNum type="arabicPeriod"/>
            </a:pPr>
            <a:r>
              <a:rPr lang="en-IE" dirty="0"/>
              <a:t>Select the site(s), time(s) of day, and date(s), and anticipate how long you will collect participant observation data on each occasion.</a:t>
            </a:r>
          </a:p>
          <a:p>
            <a:pPr marL="457200" indent="-457200">
              <a:buFont typeface="+mj-lt"/>
              <a:buAutoNum type="arabicPeriod"/>
            </a:pPr>
            <a:endParaRPr lang="en-IE" dirty="0"/>
          </a:p>
          <a:p>
            <a:pPr marL="457200" indent="-457200">
              <a:buFont typeface="+mj-lt"/>
              <a:buAutoNum type="arabicPeriod"/>
            </a:pPr>
            <a:r>
              <a:rPr lang="en-IE" dirty="0"/>
              <a:t>Decide how field staff will divide up or pair off to cover all sites most effectively.</a:t>
            </a:r>
          </a:p>
          <a:p>
            <a:pPr marL="457200" indent="-457200">
              <a:buFont typeface="+mj-lt"/>
              <a:buAutoNum type="arabicPeriod"/>
            </a:pPr>
            <a:endParaRPr lang="fr-FR" dirty="0"/>
          </a:p>
        </p:txBody>
      </p:sp>
    </p:spTree>
    <p:extLst>
      <p:ext uri="{BB962C8B-B14F-4D97-AF65-F5344CB8AC3E}">
        <p14:creationId xmlns:p14="http://schemas.microsoft.com/office/powerpoint/2010/main" val="1508182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Preparing for Observation </a:t>
            </a:r>
            <a:r>
              <a:rPr lang="en-IE" sz="1600" dirty="0"/>
              <a:t>cont’d</a:t>
            </a:r>
          </a:p>
        </p:txBody>
      </p:sp>
      <p:sp>
        <p:nvSpPr>
          <p:cNvPr id="3" name="Content Placeholder 2"/>
          <p:cNvSpPr>
            <a:spLocks noGrp="1"/>
          </p:cNvSpPr>
          <p:nvPr>
            <p:ph sz="quarter" idx="1"/>
          </p:nvPr>
        </p:nvSpPr>
        <p:spPr/>
        <p:txBody>
          <a:bodyPr>
            <a:normAutofit/>
          </a:bodyPr>
          <a:lstStyle/>
          <a:p>
            <a:pPr marL="457200" indent="-457200">
              <a:buFont typeface="+mj-lt"/>
              <a:buAutoNum type="arabicPeriod" startAt="5"/>
            </a:pPr>
            <a:endParaRPr lang="en-IE" dirty="0"/>
          </a:p>
          <a:p>
            <a:pPr marL="457200" indent="-457200">
              <a:buFont typeface="+mj-lt"/>
              <a:buAutoNum type="arabicPeriod" startAt="5"/>
            </a:pPr>
            <a:r>
              <a:rPr lang="en-IE" dirty="0"/>
              <a:t>Consider how you will present yourself, both in terms of appearance and how you will explain your purpose to others if necessary.</a:t>
            </a:r>
          </a:p>
          <a:p>
            <a:pPr marL="457200" indent="-457200">
              <a:buFont typeface="+mj-lt"/>
              <a:buAutoNum type="arabicPeriod" startAt="5"/>
            </a:pPr>
            <a:endParaRPr lang="en-IE" dirty="0"/>
          </a:p>
          <a:p>
            <a:pPr marL="457200" indent="-457200">
              <a:buFont typeface="+mj-lt"/>
              <a:buAutoNum type="arabicPeriod" startAt="5"/>
            </a:pPr>
            <a:r>
              <a:rPr lang="en-IE" dirty="0"/>
              <a:t>Plan how and if you will take notes during the participant observation activity.</a:t>
            </a:r>
          </a:p>
          <a:p>
            <a:pPr marL="457200" indent="-457200">
              <a:buFont typeface="+mj-lt"/>
              <a:buAutoNum type="arabicPeriod" startAt="5"/>
            </a:pPr>
            <a:endParaRPr lang="en-IE" dirty="0"/>
          </a:p>
          <a:p>
            <a:pPr marL="457200" indent="-457200">
              <a:buFont typeface="+mj-lt"/>
              <a:buAutoNum type="arabicPeriod" startAt="5"/>
            </a:pPr>
            <a:r>
              <a:rPr lang="en-IE" dirty="0"/>
              <a:t>Remember to take your field notebook and a pen.</a:t>
            </a:r>
          </a:p>
          <a:p>
            <a:pPr marL="457200" indent="-457200">
              <a:buFont typeface="+mj-lt"/>
              <a:buAutoNum type="arabicPeriod" startAt="5"/>
            </a:pPr>
            <a:endParaRPr lang="en-IE" dirty="0"/>
          </a:p>
        </p:txBody>
      </p:sp>
    </p:spTree>
    <p:extLst>
      <p:ext uri="{BB962C8B-B14F-4D97-AF65-F5344CB8AC3E}">
        <p14:creationId xmlns:p14="http://schemas.microsoft.com/office/powerpoint/2010/main" val="1261212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Dimensions of observation:</a:t>
            </a:r>
          </a:p>
        </p:txBody>
      </p:sp>
      <p:sp>
        <p:nvSpPr>
          <p:cNvPr id="3" name="Content Placeholder 2"/>
          <p:cNvSpPr>
            <a:spLocks noGrp="1"/>
          </p:cNvSpPr>
          <p:nvPr>
            <p:ph sz="quarter" idx="1"/>
          </p:nvPr>
        </p:nvSpPr>
        <p:spPr>
          <a:xfrm>
            <a:off x="1024128" y="2249424"/>
            <a:ext cx="9720073" cy="4023360"/>
          </a:xfrm>
        </p:spPr>
        <p:txBody>
          <a:bodyPr>
            <a:normAutofit/>
          </a:bodyPr>
          <a:lstStyle/>
          <a:p>
            <a:pPr marL="457200" indent="-457200">
              <a:buFont typeface="+mj-lt"/>
              <a:buAutoNum type="arabicPeriod"/>
            </a:pPr>
            <a:r>
              <a:rPr lang="en-IE" b="1" dirty="0"/>
              <a:t>Space</a:t>
            </a:r>
            <a:r>
              <a:rPr lang="en-IE" dirty="0"/>
              <a:t> (physical places)</a:t>
            </a:r>
          </a:p>
          <a:p>
            <a:pPr marL="457200" indent="-457200">
              <a:buFont typeface="+mj-lt"/>
              <a:buAutoNum type="arabicPeriod"/>
            </a:pPr>
            <a:r>
              <a:rPr lang="en-IE" b="1" dirty="0"/>
              <a:t>Actors</a:t>
            </a:r>
            <a:r>
              <a:rPr lang="en-IE" dirty="0"/>
              <a:t> (people involved)</a:t>
            </a:r>
          </a:p>
          <a:p>
            <a:pPr marL="457200" indent="-457200">
              <a:buFont typeface="+mj-lt"/>
              <a:buAutoNum type="arabicPeriod"/>
            </a:pPr>
            <a:r>
              <a:rPr lang="en-IE" b="1" dirty="0"/>
              <a:t>Activities</a:t>
            </a:r>
            <a:r>
              <a:rPr lang="en-IE" dirty="0"/>
              <a:t> (the set of related acts people do)</a:t>
            </a:r>
          </a:p>
          <a:p>
            <a:pPr marL="457200" indent="-457200">
              <a:buFont typeface="+mj-lt"/>
              <a:buAutoNum type="arabicPeriod"/>
            </a:pPr>
            <a:r>
              <a:rPr lang="en-IE" b="1" dirty="0"/>
              <a:t>Object</a:t>
            </a:r>
            <a:r>
              <a:rPr lang="en-IE" dirty="0"/>
              <a:t> (the physical things that are present)</a:t>
            </a:r>
          </a:p>
          <a:p>
            <a:pPr marL="457200" indent="-457200">
              <a:buFont typeface="+mj-lt"/>
              <a:buAutoNum type="arabicPeriod"/>
            </a:pPr>
            <a:r>
              <a:rPr lang="en-IE" b="1" dirty="0"/>
              <a:t>Time</a:t>
            </a:r>
            <a:r>
              <a:rPr lang="en-IE" dirty="0"/>
              <a:t> (the sequencing that takes place over time)</a:t>
            </a:r>
          </a:p>
          <a:p>
            <a:pPr marL="457200" indent="-457200">
              <a:buFont typeface="+mj-lt"/>
              <a:buAutoNum type="arabicPeriod"/>
            </a:pPr>
            <a:r>
              <a:rPr lang="en-IE" b="1" dirty="0"/>
              <a:t>Goal</a:t>
            </a:r>
            <a:r>
              <a:rPr lang="en-IE" dirty="0"/>
              <a:t> (the things people are trying to accomplish)</a:t>
            </a:r>
          </a:p>
          <a:p>
            <a:pPr marL="457200" indent="-457200">
              <a:buFont typeface="+mj-lt"/>
              <a:buAutoNum type="arabicPeriod"/>
            </a:pPr>
            <a:r>
              <a:rPr lang="en-IE" b="1" dirty="0"/>
              <a:t>Feeling</a:t>
            </a:r>
            <a:r>
              <a:rPr lang="en-IE" dirty="0"/>
              <a:t> (the emotions felt and expressed)</a:t>
            </a:r>
          </a:p>
          <a:p>
            <a:pPr algn="r">
              <a:buNone/>
            </a:pPr>
            <a:endParaRPr lang="en-IE" dirty="0"/>
          </a:p>
        </p:txBody>
      </p:sp>
    </p:spTree>
    <p:extLst>
      <p:ext uri="{BB962C8B-B14F-4D97-AF65-F5344CB8AC3E}">
        <p14:creationId xmlns:p14="http://schemas.microsoft.com/office/powerpoint/2010/main" val="3534506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After Observation</a:t>
            </a:r>
            <a:endParaRPr lang="en-IE" dirty="0"/>
          </a:p>
        </p:txBody>
      </p:sp>
      <p:sp>
        <p:nvSpPr>
          <p:cNvPr id="3" name="Content Placeholder 2"/>
          <p:cNvSpPr>
            <a:spLocks noGrp="1"/>
          </p:cNvSpPr>
          <p:nvPr>
            <p:ph sz="quarter" idx="1"/>
          </p:nvPr>
        </p:nvSpPr>
        <p:spPr>
          <a:xfrm>
            <a:off x="1024128" y="2249424"/>
            <a:ext cx="9720073" cy="4023360"/>
          </a:xfrm>
        </p:spPr>
        <p:txBody>
          <a:bodyPr/>
          <a:lstStyle/>
          <a:p>
            <a:pPr marL="457200" indent="-457200">
              <a:buFont typeface="+mj-lt"/>
              <a:buAutoNum type="arabicPeriod"/>
            </a:pPr>
            <a:r>
              <a:rPr lang="en-IE" dirty="0"/>
              <a:t>Schedule time soon after observation to expand your notes.</a:t>
            </a:r>
          </a:p>
          <a:p>
            <a:pPr marL="457200" indent="-457200">
              <a:buFont typeface="+mj-lt"/>
              <a:buAutoNum type="arabicPeriod"/>
            </a:pPr>
            <a:endParaRPr lang="en-IE" dirty="0"/>
          </a:p>
          <a:p>
            <a:pPr marL="457200" indent="-457200">
              <a:buFont typeface="+mj-lt"/>
              <a:buAutoNum type="arabicPeriod"/>
            </a:pPr>
            <a:r>
              <a:rPr lang="en-IE" dirty="0"/>
              <a:t>Type your notes into computer files using the standard format set for the study.</a:t>
            </a:r>
          </a:p>
        </p:txBody>
      </p:sp>
    </p:spTree>
    <p:extLst>
      <p:ext uri="{BB962C8B-B14F-4D97-AF65-F5344CB8AC3E}">
        <p14:creationId xmlns:p14="http://schemas.microsoft.com/office/powerpoint/2010/main" val="3560415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dirty="0"/>
          </a:p>
        </p:txBody>
      </p:sp>
      <p:sp>
        <p:nvSpPr>
          <p:cNvPr id="3" name="Content Placeholder 2"/>
          <p:cNvSpPr>
            <a:spLocks noGrp="1"/>
          </p:cNvSpPr>
          <p:nvPr>
            <p:ph sz="quarter" idx="1"/>
          </p:nvPr>
        </p:nvSpPr>
        <p:spPr/>
        <p:txBody>
          <a:bodyPr/>
          <a:lstStyle/>
          <a:p>
            <a:endParaRPr lang="en-IE" dirty="0"/>
          </a:p>
        </p:txBody>
      </p:sp>
      <p:pic>
        <p:nvPicPr>
          <p:cNvPr id="4" name="Picture 5" descr="6a00d8341ccb2e53ef00e54f65fe7f8833-800wi"/>
          <p:cNvPicPr>
            <a:picLocks noChangeAspect="1" noChangeArrowheads="1"/>
          </p:cNvPicPr>
          <p:nvPr/>
        </p:nvPicPr>
        <p:blipFill rotWithShape="1">
          <a:blip r:embed="rId2" cstate="print"/>
          <a:srcRect b="24428"/>
          <a:stretch/>
        </p:blipFill>
        <p:spPr>
          <a:xfrm>
            <a:off x="0" y="-1"/>
            <a:ext cx="12192000" cy="6906127"/>
          </a:xfrm>
          <a:prstGeom prst="rect">
            <a:avLst/>
          </a:prstGeom>
        </p:spPr>
      </p:pic>
      <p:sp>
        <p:nvSpPr>
          <p:cNvPr id="5" name="Title 1"/>
          <p:cNvSpPr txBox="1">
            <a:spLocks/>
          </p:cNvSpPr>
          <p:nvPr/>
        </p:nvSpPr>
        <p:spPr>
          <a:xfrm>
            <a:off x="3268579" y="546234"/>
            <a:ext cx="4359442" cy="1143000"/>
          </a:xfrm>
          <a:prstGeom prst="rect">
            <a:avLst/>
          </a:prstGeom>
        </p:spPr>
        <p:txBody>
          <a:bodyPr vert="horz" anchor="b">
            <a:noAutofit/>
          </a:bodyPr>
          <a:lstStyle/>
          <a:p>
            <a:pPr defTabSz="914400">
              <a:spcBef>
                <a:spcPct val="0"/>
              </a:spcBef>
              <a:defRPr/>
            </a:pPr>
            <a:r>
              <a:rPr lang="en-US" sz="5500" b="1" cap="small" dirty="0">
                <a:solidFill>
                  <a:schemeClr val="bg1"/>
                </a:solidFill>
                <a:effectLst>
                  <a:outerShdw blurRad="38100" dist="38100" dir="2700000" algn="tl">
                    <a:srgbClr val="000000">
                      <a:alpha val="43137"/>
                    </a:srgbClr>
                  </a:outerShdw>
                </a:effectLst>
                <a:latin typeface="+mj-lt"/>
                <a:ea typeface="+mj-ea"/>
                <a:cs typeface="+mj-cs"/>
              </a:rPr>
              <a:t>2. Inter-Views</a:t>
            </a:r>
          </a:p>
        </p:txBody>
      </p:sp>
    </p:spTree>
    <p:extLst>
      <p:ext uri="{BB962C8B-B14F-4D97-AF65-F5344CB8AC3E}">
        <p14:creationId xmlns:p14="http://schemas.microsoft.com/office/powerpoint/2010/main" val="40218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Interview</a:t>
            </a:r>
          </a:p>
        </p:txBody>
      </p:sp>
      <p:sp>
        <p:nvSpPr>
          <p:cNvPr id="3" name="Content Placeholder 2"/>
          <p:cNvSpPr>
            <a:spLocks noGrp="1"/>
          </p:cNvSpPr>
          <p:nvPr>
            <p:ph sz="quarter" idx="1"/>
          </p:nvPr>
        </p:nvSpPr>
        <p:spPr>
          <a:xfrm>
            <a:off x="1024128" y="2249424"/>
            <a:ext cx="9720073" cy="4023360"/>
          </a:xfrm>
        </p:spPr>
        <p:txBody>
          <a:bodyPr/>
          <a:lstStyle/>
          <a:p>
            <a:r>
              <a:rPr lang="en-IE" dirty="0"/>
              <a:t>An INTERVIEW is a data-collection (generation) technique that involves oral questioning of respondents.</a:t>
            </a:r>
          </a:p>
          <a:p>
            <a:endParaRPr lang="en-IE" dirty="0"/>
          </a:p>
          <a:p>
            <a:r>
              <a:rPr lang="en-IE" dirty="0"/>
              <a:t>Answers to the questions during the interview can be recorded by </a:t>
            </a:r>
            <a:r>
              <a:rPr lang="en-IE" b="1" dirty="0"/>
              <a:t>writing</a:t>
            </a:r>
            <a:r>
              <a:rPr lang="en-IE" dirty="0"/>
              <a:t> them down or by </a:t>
            </a:r>
            <a:r>
              <a:rPr lang="en-IE" b="1" dirty="0"/>
              <a:t>tape-recording</a:t>
            </a:r>
            <a:r>
              <a:rPr lang="en-IE" dirty="0"/>
              <a:t> the responses, or by a combination of both.</a:t>
            </a:r>
          </a:p>
          <a:p>
            <a:endParaRPr lang="en-IE" dirty="0"/>
          </a:p>
        </p:txBody>
      </p:sp>
    </p:spTree>
    <p:extLst>
      <p:ext uri="{BB962C8B-B14F-4D97-AF65-F5344CB8AC3E}">
        <p14:creationId xmlns:p14="http://schemas.microsoft.com/office/powerpoint/2010/main" val="710068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High degree of flexibility Interview:</a:t>
            </a:r>
          </a:p>
        </p:txBody>
      </p:sp>
      <p:sp>
        <p:nvSpPr>
          <p:cNvPr id="3" name="Content Placeholder 2"/>
          <p:cNvSpPr>
            <a:spLocks noGrp="1"/>
          </p:cNvSpPr>
          <p:nvPr>
            <p:ph sz="quarter" idx="1"/>
          </p:nvPr>
        </p:nvSpPr>
        <p:spPr>
          <a:xfrm>
            <a:off x="1024127" y="2000423"/>
            <a:ext cx="9720073" cy="4358173"/>
          </a:xfrm>
        </p:spPr>
        <p:txBody>
          <a:bodyPr>
            <a:noAutofit/>
          </a:bodyPr>
          <a:lstStyle/>
          <a:p>
            <a:r>
              <a:rPr lang="en-IE" sz="2400" dirty="0"/>
              <a:t>This could be used for example when studying sensitive issues (teenage pregnancy and abortions), e.g.:</a:t>
            </a:r>
          </a:p>
          <a:p>
            <a:pPr lvl="1"/>
            <a:r>
              <a:rPr lang="en-IE" sz="2000" dirty="0"/>
              <a:t>How teenagers started sexual intercourse?</a:t>
            </a:r>
          </a:p>
          <a:p>
            <a:pPr lvl="1"/>
            <a:r>
              <a:rPr lang="en-IE" sz="2000" dirty="0"/>
              <a:t>The actions couples take in the event of unwanted pregnancies?</a:t>
            </a:r>
          </a:p>
          <a:p>
            <a:pPr marL="128016" lvl="1" indent="0">
              <a:buNone/>
            </a:pPr>
            <a:endParaRPr lang="en-IE" sz="2400" dirty="0"/>
          </a:p>
          <a:p>
            <a:r>
              <a:rPr lang="en-IE" sz="2400" dirty="0"/>
              <a:t>The investigator should have an additional list of topics ready when the respondent falls silent</a:t>
            </a:r>
          </a:p>
          <a:p>
            <a:pPr lvl="1"/>
            <a:r>
              <a:rPr lang="en-IE" sz="2000" dirty="0"/>
              <a:t>e.g., when asked about abortion methods used</a:t>
            </a:r>
          </a:p>
          <a:p>
            <a:pPr lvl="1"/>
            <a:r>
              <a:rPr lang="en-IE" sz="2000" dirty="0"/>
              <a:t>who made the decision and who paid</a:t>
            </a:r>
          </a:p>
          <a:p>
            <a:endParaRPr lang="en-IE" sz="2000" dirty="0"/>
          </a:p>
        </p:txBody>
      </p:sp>
    </p:spTree>
    <p:extLst>
      <p:ext uri="{BB962C8B-B14F-4D97-AF65-F5344CB8AC3E}">
        <p14:creationId xmlns:p14="http://schemas.microsoft.com/office/powerpoint/2010/main" val="2048556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High degree of flexibility:</a:t>
            </a:r>
          </a:p>
        </p:txBody>
      </p:sp>
      <p:sp>
        <p:nvSpPr>
          <p:cNvPr id="3" name="Content Placeholder 2"/>
          <p:cNvSpPr>
            <a:spLocks noGrp="1"/>
          </p:cNvSpPr>
          <p:nvPr>
            <p:ph sz="quarter" idx="1"/>
          </p:nvPr>
        </p:nvSpPr>
        <p:spPr/>
        <p:txBody>
          <a:bodyPr>
            <a:normAutofit/>
          </a:bodyPr>
          <a:lstStyle/>
          <a:p>
            <a:pPr marL="0" indent="0">
              <a:buNone/>
            </a:pPr>
            <a:r>
              <a:rPr lang="en-IE" dirty="0"/>
              <a:t>The sequence of topics should be determined by the flow of discussion. </a:t>
            </a:r>
          </a:p>
          <a:p>
            <a:endParaRPr lang="en-IE" dirty="0"/>
          </a:p>
          <a:p>
            <a:r>
              <a:rPr lang="en-IE" dirty="0"/>
              <a:t>It is often possible to come back to a topic discussed earlier in a later stage of the interview.</a:t>
            </a:r>
          </a:p>
          <a:p>
            <a:endParaRPr lang="en-IE" dirty="0"/>
          </a:p>
          <a:p>
            <a:r>
              <a:rPr lang="en-IE" dirty="0"/>
              <a:t>The unstructured or loosely structured method of asking questions can be used for interviewing individuals as well as groups of key informants (FGD).</a:t>
            </a:r>
          </a:p>
          <a:p>
            <a:endParaRPr lang="en-IE" dirty="0"/>
          </a:p>
        </p:txBody>
      </p:sp>
    </p:spTree>
    <p:extLst>
      <p:ext uri="{BB962C8B-B14F-4D97-AF65-F5344CB8AC3E}">
        <p14:creationId xmlns:p14="http://schemas.microsoft.com/office/powerpoint/2010/main" val="3960739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Low degree of flexibility:</a:t>
            </a:r>
          </a:p>
        </p:txBody>
      </p:sp>
      <p:sp>
        <p:nvSpPr>
          <p:cNvPr id="3" name="Content Placeholder 2"/>
          <p:cNvSpPr>
            <a:spLocks noGrp="1"/>
          </p:cNvSpPr>
          <p:nvPr>
            <p:ph sz="quarter" idx="1"/>
          </p:nvPr>
        </p:nvSpPr>
        <p:spPr>
          <a:xfrm>
            <a:off x="1024128" y="2249424"/>
            <a:ext cx="9720073" cy="4023360"/>
          </a:xfrm>
        </p:spPr>
        <p:txBody>
          <a:bodyPr>
            <a:normAutofit/>
          </a:bodyPr>
          <a:lstStyle/>
          <a:p>
            <a:r>
              <a:rPr lang="en-IE" dirty="0"/>
              <a:t>Less flexible methods of interviewing are useful when the researcher is relatively knowledgeable about expected answers or when the number of respondents being interviewed is relatively large.</a:t>
            </a:r>
          </a:p>
          <a:p>
            <a:endParaRPr lang="en-IE" dirty="0"/>
          </a:p>
          <a:p>
            <a:r>
              <a:rPr lang="en-IE" dirty="0"/>
              <a:t>Then </a:t>
            </a:r>
            <a:r>
              <a:rPr lang="en-IE" b="1" dirty="0"/>
              <a:t>interview guide</a:t>
            </a:r>
            <a:r>
              <a:rPr lang="en-IE" dirty="0"/>
              <a:t> may be used with a fixed list of questions in a standard sequence.</a:t>
            </a:r>
          </a:p>
        </p:txBody>
      </p:sp>
    </p:spTree>
    <p:extLst>
      <p:ext uri="{BB962C8B-B14F-4D97-AF65-F5344CB8AC3E}">
        <p14:creationId xmlns:p14="http://schemas.microsoft.com/office/powerpoint/2010/main" val="2133277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600" dirty="0"/>
              <a:t>Practical communication skills for interviews</a:t>
            </a:r>
          </a:p>
        </p:txBody>
      </p:sp>
      <p:sp>
        <p:nvSpPr>
          <p:cNvPr id="3" name="Content Placeholder 2"/>
          <p:cNvSpPr>
            <a:spLocks noGrp="1"/>
          </p:cNvSpPr>
          <p:nvPr>
            <p:ph sz="quarter" idx="1"/>
          </p:nvPr>
        </p:nvSpPr>
        <p:spPr/>
        <p:txBody>
          <a:bodyPr>
            <a:normAutofit/>
          </a:bodyPr>
          <a:lstStyle/>
          <a:p>
            <a:r>
              <a:rPr lang="en-IE" dirty="0"/>
              <a:t>Good communication should lead to a shared understanding.</a:t>
            </a:r>
          </a:p>
          <a:p>
            <a:endParaRPr lang="en-IE" dirty="0"/>
          </a:p>
          <a:p>
            <a:r>
              <a:rPr lang="en-IE" dirty="0"/>
              <a:t>Be aware of nonverbal communication: </a:t>
            </a:r>
            <a:r>
              <a:rPr lang="en-US" dirty="0"/>
              <a:t>body language and tone of voice.</a:t>
            </a:r>
            <a:endParaRPr lang="en-IE" dirty="0"/>
          </a:p>
          <a:p>
            <a:endParaRPr lang="en-IE" dirty="0"/>
          </a:p>
          <a:p>
            <a:r>
              <a:rPr lang="en-IE" dirty="0"/>
              <a:t>Giving constructive feedback during the interview.</a:t>
            </a:r>
          </a:p>
          <a:p>
            <a:pPr marL="822960" lvl="1" indent="-457200">
              <a:buFont typeface="+mj-lt"/>
              <a:buAutoNum type="arabicPeriod"/>
            </a:pPr>
            <a:r>
              <a:rPr lang="en-IE" dirty="0"/>
              <a:t>Comment on positive things first</a:t>
            </a:r>
          </a:p>
          <a:p>
            <a:pPr marL="822960" lvl="1" indent="-457200">
              <a:buFont typeface="+mj-lt"/>
              <a:buAutoNum type="arabicPeriod"/>
            </a:pPr>
            <a:r>
              <a:rPr lang="en-IE" dirty="0"/>
              <a:t>Be constructive</a:t>
            </a:r>
          </a:p>
          <a:p>
            <a:pPr marL="822960" lvl="1" indent="-457200">
              <a:buFont typeface="+mj-lt"/>
              <a:buAutoNum type="arabicPeriod"/>
            </a:pPr>
            <a:r>
              <a:rPr lang="en-IE" dirty="0"/>
              <a:t>Be specific</a:t>
            </a:r>
          </a:p>
          <a:p>
            <a:pPr marL="822960" lvl="1" indent="-457200">
              <a:buFont typeface="+mj-lt"/>
              <a:buAutoNum type="arabicPeriod"/>
            </a:pPr>
            <a:r>
              <a:rPr lang="en-IE" dirty="0"/>
              <a:t>Do no give direct or blaming criticism</a:t>
            </a:r>
          </a:p>
          <a:p>
            <a:pPr>
              <a:buNone/>
            </a:pPr>
            <a:endParaRPr lang="en-IE" dirty="0"/>
          </a:p>
          <a:p>
            <a:endParaRPr lang="en-IE" dirty="0"/>
          </a:p>
          <a:p>
            <a:endParaRPr lang="en-IE" dirty="0"/>
          </a:p>
        </p:txBody>
      </p:sp>
    </p:spTree>
    <p:extLst>
      <p:ext uri="{BB962C8B-B14F-4D97-AF65-F5344CB8AC3E}">
        <p14:creationId xmlns:p14="http://schemas.microsoft.com/office/powerpoint/2010/main" val="79014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Learning outcomes</a:t>
            </a:r>
          </a:p>
        </p:txBody>
      </p:sp>
      <p:sp>
        <p:nvSpPr>
          <p:cNvPr id="3" name="Content Placeholder 2"/>
          <p:cNvSpPr>
            <a:spLocks noGrp="1"/>
          </p:cNvSpPr>
          <p:nvPr>
            <p:ph idx="1"/>
          </p:nvPr>
        </p:nvSpPr>
        <p:spPr/>
        <p:txBody>
          <a:bodyPr>
            <a:normAutofit/>
          </a:bodyPr>
          <a:lstStyle/>
          <a:p>
            <a:r>
              <a:rPr lang="en-IE" sz="2400" b="1" dirty="0"/>
              <a:t>By the end of the presentation, you should be able to:</a:t>
            </a:r>
          </a:p>
          <a:p>
            <a:pPr marL="457200" indent="-457200">
              <a:buFont typeface="+mj-lt"/>
              <a:buAutoNum type="arabicPeriod"/>
            </a:pPr>
            <a:r>
              <a:rPr lang="en-US" dirty="0"/>
              <a:t>Describe different types of data collection techniques.</a:t>
            </a:r>
          </a:p>
          <a:p>
            <a:pPr marL="457200" indent="-457200">
              <a:buFont typeface="+mj-lt"/>
              <a:buAutoNum type="arabicPeriod"/>
            </a:pPr>
            <a:r>
              <a:rPr lang="en-US" dirty="0"/>
              <a:t>Demonstrate dimensions, type of observations and how to prepare and conduct observation.</a:t>
            </a:r>
          </a:p>
          <a:p>
            <a:pPr marL="457200" indent="-457200">
              <a:buFont typeface="+mj-lt"/>
              <a:buAutoNum type="arabicPeriod"/>
            </a:pPr>
            <a:r>
              <a:rPr lang="en-US" dirty="0"/>
              <a:t>Understand the practical communication skills for interviews to ask good questions, probe and follow up questions. </a:t>
            </a:r>
          </a:p>
          <a:p>
            <a:pPr marL="457200" indent="-457200">
              <a:buFont typeface="+mj-lt"/>
              <a:buAutoNum type="arabicPeriod"/>
            </a:pPr>
            <a:r>
              <a:rPr lang="en-US" dirty="0"/>
              <a:t>Able to prepare for interview.</a:t>
            </a:r>
          </a:p>
          <a:p>
            <a:pPr marL="457200" indent="-457200">
              <a:buFont typeface="+mj-lt"/>
              <a:buAutoNum type="arabicPeriod"/>
            </a:pPr>
            <a:r>
              <a:rPr lang="en-US" dirty="0"/>
              <a:t>Understand the characteristics and uses of focus group discussions.</a:t>
            </a:r>
          </a:p>
        </p:txBody>
      </p:sp>
    </p:spTree>
    <p:custDataLst>
      <p:tags r:id="rId1"/>
    </p:custDataLst>
    <p:extLst>
      <p:ext uri="{BB962C8B-B14F-4D97-AF65-F5344CB8AC3E}">
        <p14:creationId xmlns:p14="http://schemas.microsoft.com/office/powerpoint/2010/main" val="54705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dirty="0"/>
              <a:t>Ask good questions </a:t>
            </a:r>
            <a:endParaRPr lang="en-IE" dirty="0"/>
          </a:p>
        </p:txBody>
      </p:sp>
      <p:sp>
        <p:nvSpPr>
          <p:cNvPr id="3" name="Content Placeholder 2"/>
          <p:cNvSpPr>
            <a:spLocks noGrp="1"/>
          </p:cNvSpPr>
          <p:nvPr>
            <p:ph sz="quarter" idx="1"/>
          </p:nvPr>
        </p:nvSpPr>
        <p:spPr/>
        <p:txBody>
          <a:bodyPr>
            <a:normAutofit lnSpcReduction="10000"/>
          </a:bodyPr>
          <a:lstStyle/>
          <a:p>
            <a:pPr marL="0" indent="-45720">
              <a:buNone/>
            </a:pPr>
            <a:r>
              <a:rPr lang="en-IE" sz="2800" dirty="0"/>
              <a:t>Start with what, how, who, when, say “please give an example of”.</a:t>
            </a:r>
          </a:p>
          <a:p>
            <a:pPr marL="0" indent="-45720">
              <a:buNone/>
            </a:pPr>
            <a:endParaRPr lang="en-IE" sz="2800" dirty="0"/>
          </a:p>
          <a:p>
            <a:pPr marL="0" indent="-45720">
              <a:buNone/>
            </a:pPr>
            <a:r>
              <a:rPr lang="en-IE" sz="2800" dirty="0"/>
              <a:t>Question starting with “</a:t>
            </a:r>
            <a:r>
              <a:rPr lang="en-IE" sz="2800" b="1" dirty="0"/>
              <a:t>Why</a:t>
            </a:r>
            <a:r>
              <a:rPr lang="en-IE" sz="2800" dirty="0"/>
              <a:t>” make people feel uncomfortable.</a:t>
            </a:r>
          </a:p>
          <a:p>
            <a:pPr lvl="1"/>
            <a:endParaRPr lang="en-IE" sz="2400" dirty="0"/>
          </a:p>
          <a:p>
            <a:pPr marL="0" indent="0">
              <a:buNone/>
            </a:pPr>
            <a:r>
              <a:rPr lang="en-IE" sz="2800" dirty="0"/>
              <a:t>Don’t ask a biased and leading or direct questions.</a:t>
            </a:r>
          </a:p>
          <a:p>
            <a:endParaRPr lang="en-IE" sz="2800" dirty="0"/>
          </a:p>
          <a:p>
            <a:pPr marL="0" indent="0">
              <a:buNone/>
            </a:pPr>
            <a:r>
              <a:rPr lang="en-IE" sz="2800" dirty="0"/>
              <a:t>The type of question asked must be adapted to the changing level of trust between interviewer and informant during the interview. </a:t>
            </a:r>
          </a:p>
        </p:txBody>
      </p:sp>
    </p:spTree>
    <p:extLst>
      <p:ext uri="{BB962C8B-B14F-4D97-AF65-F5344CB8AC3E}">
        <p14:creationId xmlns:p14="http://schemas.microsoft.com/office/powerpoint/2010/main" val="2554584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PROBING</a:t>
            </a:r>
          </a:p>
        </p:txBody>
      </p:sp>
      <p:sp>
        <p:nvSpPr>
          <p:cNvPr id="3" name="Content Placeholder 2"/>
          <p:cNvSpPr>
            <a:spLocks noGrp="1"/>
          </p:cNvSpPr>
          <p:nvPr>
            <p:ph sz="quarter" idx="1"/>
          </p:nvPr>
        </p:nvSpPr>
        <p:spPr/>
        <p:txBody>
          <a:bodyPr>
            <a:normAutofit/>
          </a:bodyPr>
          <a:lstStyle/>
          <a:p>
            <a:r>
              <a:rPr lang="en-IE" dirty="0"/>
              <a:t>PROBING is a good questioning skill</a:t>
            </a:r>
          </a:p>
          <a:p>
            <a:pPr>
              <a:buNone/>
            </a:pPr>
            <a:endParaRPr lang="en-IE" dirty="0"/>
          </a:p>
          <a:p>
            <a:pPr>
              <a:buNone/>
            </a:pPr>
            <a:r>
              <a:rPr lang="en-IE" dirty="0"/>
              <a:t>Examples</a:t>
            </a:r>
          </a:p>
          <a:p>
            <a:r>
              <a:rPr lang="en-IE" i="1" dirty="0"/>
              <a:t>Does the child have fever? (Closed question)</a:t>
            </a:r>
          </a:p>
          <a:p>
            <a:pPr lvl="1"/>
            <a:r>
              <a:rPr lang="en-IE" dirty="0"/>
              <a:t>Probes How high is the fever?</a:t>
            </a:r>
          </a:p>
          <a:p>
            <a:pPr lvl="1"/>
            <a:r>
              <a:rPr lang="en-IE" dirty="0"/>
              <a:t>Since when has he had the fever?</a:t>
            </a:r>
          </a:p>
          <a:p>
            <a:pPr lvl="1"/>
            <a:endParaRPr lang="en-IE" dirty="0"/>
          </a:p>
          <a:p>
            <a:r>
              <a:rPr lang="en-IE" i="1" dirty="0"/>
              <a:t>Have you given the child medicine?</a:t>
            </a:r>
          </a:p>
          <a:p>
            <a:pPr lvl="1"/>
            <a:r>
              <a:rPr lang="en-IE" dirty="0"/>
              <a:t>Probes What kinds of medicines have you given?</a:t>
            </a:r>
          </a:p>
          <a:p>
            <a:pPr lvl="1"/>
            <a:r>
              <a:rPr lang="en-IE" dirty="0"/>
              <a:t>How much? For how long?</a:t>
            </a:r>
          </a:p>
          <a:p>
            <a:endParaRPr lang="en-IE" dirty="0"/>
          </a:p>
        </p:txBody>
      </p:sp>
    </p:spTree>
    <p:extLst>
      <p:ext uri="{BB962C8B-B14F-4D97-AF65-F5344CB8AC3E}">
        <p14:creationId xmlns:p14="http://schemas.microsoft.com/office/powerpoint/2010/main" val="4034987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 of questions</a:t>
            </a:r>
          </a:p>
        </p:txBody>
      </p:sp>
      <p:sp>
        <p:nvSpPr>
          <p:cNvPr id="3" name="Content Placeholder 2"/>
          <p:cNvSpPr>
            <a:spLocks noGrp="1"/>
          </p:cNvSpPr>
          <p:nvPr>
            <p:ph sz="quarter" idx="1"/>
          </p:nvPr>
        </p:nvSpPr>
        <p:spPr>
          <a:xfrm>
            <a:off x="1024128" y="2286000"/>
            <a:ext cx="10145620" cy="4199206"/>
          </a:xfrm>
        </p:spPr>
        <p:txBody>
          <a:bodyPr>
            <a:normAutofit fontScale="92500" lnSpcReduction="10000"/>
          </a:bodyPr>
          <a:lstStyle/>
          <a:p>
            <a:pPr marL="457200" indent="-457200">
              <a:buFont typeface="+mj-lt"/>
              <a:buAutoNum type="arabicPeriod"/>
            </a:pPr>
            <a:r>
              <a:rPr lang="en-IE" b="1" dirty="0"/>
              <a:t>Hypothetical question: </a:t>
            </a:r>
            <a:r>
              <a:rPr lang="en-IE" dirty="0"/>
              <a:t>e.g. “Suppose you had more money, how would you spend that?”</a:t>
            </a:r>
          </a:p>
          <a:p>
            <a:pPr marL="457200" indent="-457200">
              <a:buFont typeface="+mj-lt"/>
              <a:buAutoNum type="arabicPeriod"/>
            </a:pPr>
            <a:endParaRPr lang="en-IE" sz="1200" dirty="0"/>
          </a:p>
          <a:p>
            <a:pPr marL="457200" indent="-457200">
              <a:buFont typeface="+mj-lt"/>
              <a:buAutoNum type="arabicPeriod"/>
            </a:pPr>
            <a:r>
              <a:rPr lang="en-IE" b="1" dirty="0"/>
              <a:t>Provocative questions: </a:t>
            </a:r>
            <a:r>
              <a:rPr lang="en-IE" dirty="0"/>
              <a:t>e.g. “Some say that HIV is the punishment of God, what do you think about that?”</a:t>
            </a:r>
          </a:p>
          <a:p>
            <a:pPr marL="457200" indent="-457200">
              <a:buFont typeface="+mj-lt"/>
              <a:buAutoNum type="arabicPeriod"/>
            </a:pPr>
            <a:endParaRPr lang="en-IE" sz="1200" dirty="0"/>
          </a:p>
          <a:p>
            <a:pPr marL="457200" indent="-457200">
              <a:buFont typeface="+mj-lt"/>
              <a:buAutoNum type="arabicPeriod"/>
            </a:pPr>
            <a:r>
              <a:rPr lang="en-IE" b="1" dirty="0"/>
              <a:t>Ideal questions: </a:t>
            </a:r>
            <a:r>
              <a:rPr lang="en-IE" dirty="0"/>
              <a:t>e.g. “Please describe to me what a good delivery would be like”</a:t>
            </a:r>
          </a:p>
          <a:p>
            <a:pPr marL="457200" indent="-457200">
              <a:buFont typeface="+mj-lt"/>
              <a:buAutoNum type="arabicPeriod"/>
            </a:pPr>
            <a:endParaRPr lang="en-IE" sz="1100" dirty="0"/>
          </a:p>
          <a:p>
            <a:pPr marL="457200" indent="-457200">
              <a:buFont typeface="+mj-lt"/>
              <a:buAutoNum type="arabicPeriod"/>
            </a:pPr>
            <a:r>
              <a:rPr lang="en-IE" b="1" dirty="0"/>
              <a:t>Interpretative questions: </a:t>
            </a:r>
            <a:r>
              <a:rPr lang="en-IE" dirty="0"/>
              <a:t>e.g. “You said earlier that you go to healers for diarrhoea, how this related ideas about hot-cold?”</a:t>
            </a:r>
          </a:p>
          <a:p>
            <a:pPr marL="457200" indent="-457200">
              <a:buFont typeface="+mj-lt"/>
              <a:buAutoNum type="arabicPeriod"/>
            </a:pPr>
            <a:endParaRPr lang="en-IE" sz="1100" dirty="0"/>
          </a:p>
          <a:p>
            <a:pPr marL="457200" indent="-457200">
              <a:buFont typeface="+mj-lt"/>
              <a:buAutoNum type="arabicPeriod"/>
            </a:pPr>
            <a:r>
              <a:rPr lang="en-IE" b="1" dirty="0"/>
              <a:t>Experience questions: </a:t>
            </a:r>
            <a:r>
              <a:rPr lang="en-IE" dirty="0"/>
              <a:t>e.g. “Could you tell me about your experience of caring for patients with cancer?”</a:t>
            </a:r>
          </a:p>
          <a:p>
            <a:pPr marL="457200" indent="-457200">
              <a:buFont typeface="+mj-lt"/>
              <a:buAutoNum type="arabicPeriod"/>
            </a:pPr>
            <a:endParaRPr lang="en-IE" dirty="0"/>
          </a:p>
        </p:txBody>
      </p:sp>
    </p:spTree>
    <p:extLst>
      <p:ext uri="{BB962C8B-B14F-4D97-AF65-F5344CB8AC3E}">
        <p14:creationId xmlns:p14="http://schemas.microsoft.com/office/powerpoint/2010/main" val="27060048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 of questions</a:t>
            </a:r>
          </a:p>
        </p:txBody>
      </p:sp>
      <p:sp>
        <p:nvSpPr>
          <p:cNvPr id="3" name="Content Placeholder 2"/>
          <p:cNvSpPr>
            <a:spLocks noGrp="1"/>
          </p:cNvSpPr>
          <p:nvPr>
            <p:ph sz="quarter" idx="1"/>
          </p:nvPr>
        </p:nvSpPr>
        <p:spPr>
          <a:xfrm>
            <a:off x="1024128" y="2084831"/>
            <a:ext cx="9990875" cy="4273765"/>
          </a:xfrm>
        </p:spPr>
        <p:txBody>
          <a:bodyPr>
            <a:normAutofit fontScale="92500" lnSpcReduction="20000"/>
          </a:bodyPr>
          <a:lstStyle/>
          <a:p>
            <a:pPr marL="457200" indent="-457200">
              <a:buFont typeface="+mj-lt"/>
              <a:buAutoNum type="arabicPeriod" startAt="4"/>
            </a:pPr>
            <a:endParaRPr lang="en-IE" dirty="0"/>
          </a:p>
          <a:p>
            <a:pPr marL="457200" indent="-457200">
              <a:buFont typeface="+mj-lt"/>
              <a:buAutoNum type="arabicPeriod" startAt="6"/>
            </a:pPr>
            <a:r>
              <a:rPr lang="en-IE" b="1" dirty="0"/>
              <a:t>Feeling questions: </a:t>
            </a:r>
            <a:r>
              <a:rPr lang="en-IE" dirty="0"/>
              <a:t>e.g. “How did you feel when the first patient in your care died?”</a:t>
            </a:r>
          </a:p>
          <a:p>
            <a:pPr marL="457200" indent="-457200">
              <a:buFont typeface="+mj-lt"/>
              <a:buAutoNum type="arabicPeriod" startAt="6"/>
            </a:pPr>
            <a:endParaRPr lang="en-IE" dirty="0"/>
          </a:p>
          <a:p>
            <a:pPr marL="457200" indent="-457200">
              <a:buFont typeface="+mj-lt"/>
              <a:buAutoNum type="arabicPeriod" startAt="6"/>
            </a:pPr>
            <a:r>
              <a:rPr lang="en-IE" b="1" dirty="0"/>
              <a:t>Knowledge questions: </a:t>
            </a:r>
            <a:r>
              <a:rPr lang="en-IE" dirty="0"/>
              <a:t>e.g. “What services are available for this group of patients?”</a:t>
            </a:r>
          </a:p>
          <a:p>
            <a:pPr marL="457200" indent="-457200">
              <a:buFont typeface="+mj-lt"/>
              <a:buAutoNum type="arabicPeriod" startAt="7"/>
            </a:pPr>
            <a:endParaRPr lang="en-IE" b="1" dirty="0"/>
          </a:p>
          <a:p>
            <a:pPr marL="457200" indent="-457200">
              <a:buFont typeface="+mj-lt"/>
              <a:buAutoNum type="arabicPeriod" startAt="7"/>
            </a:pPr>
            <a:r>
              <a:rPr lang="en-IE" b="1" dirty="0"/>
              <a:t>Grand-tour questions: </a:t>
            </a:r>
            <a:r>
              <a:rPr lang="en-IE" dirty="0"/>
              <a:t>e.g. “Can you describe a typical day in the community? (to a community midwife)”</a:t>
            </a:r>
          </a:p>
          <a:p>
            <a:pPr marL="457200" indent="-457200">
              <a:buFont typeface="+mj-lt"/>
              <a:buAutoNum type="arabicPeriod" startAt="7"/>
            </a:pPr>
            <a:endParaRPr lang="en-IE" dirty="0"/>
          </a:p>
          <a:p>
            <a:pPr marL="457200" indent="-457200">
              <a:buFont typeface="+mj-lt"/>
              <a:buAutoNum type="arabicPeriod" startAt="7"/>
            </a:pPr>
            <a:r>
              <a:rPr lang="en-IE" b="1" dirty="0"/>
              <a:t>Mini-tour questions: </a:t>
            </a:r>
            <a:r>
              <a:rPr lang="en-IE" dirty="0"/>
              <a:t>e.g. “Can you describe what goes on when a women die giving birth?“</a:t>
            </a:r>
          </a:p>
          <a:p>
            <a:pPr marL="457200" indent="-457200">
              <a:buFont typeface="+mj-lt"/>
              <a:buAutoNum type="arabicPeriod" startAt="7"/>
            </a:pPr>
            <a:endParaRPr lang="en-IE" dirty="0"/>
          </a:p>
          <a:p>
            <a:pPr marL="457200" indent="-457200">
              <a:buFont typeface="+mj-lt"/>
              <a:buAutoNum type="arabicPeriod" startAt="7"/>
            </a:pPr>
            <a:r>
              <a:rPr lang="en-IE" b="1" dirty="0"/>
              <a:t>Example Questions </a:t>
            </a:r>
            <a:r>
              <a:rPr lang="en-IE" dirty="0"/>
              <a:t>e.g. “Can you give me an example of a difficult delivery?”</a:t>
            </a:r>
            <a:endParaRPr lang="en-IE" b="1" dirty="0"/>
          </a:p>
        </p:txBody>
      </p:sp>
    </p:spTree>
    <p:extLst>
      <p:ext uri="{BB962C8B-B14F-4D97-AF65-F5344CB8AC3E}">
        <p14:creationId xmlns:p14="http://schemas.microsoft.com/office/powerpoint/2010/main" val="1423584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dirty="0"/>
              <a:t>stages of questions during the interview </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909172108"/>
              </p:ext>
            </p:extLst>
          </p:nvPr>
        </p:nvGraphicFramePr>
        <p:xfrm>
          <a:off x="872197" y="1899138"/>
          <a:ext cx="10494498" cy="4501661"/>
        </p:xfrm>
        <a:graphic>
          <a:graphicData uri="http://schemas.openxmlformats.org/drawingml/2006/table">
            <a:tbl>
              <a:tblPr firstRow="1" bandRow="1">
                <a:tableStyleId>{5C22544A-7EE6-4342-B048-85BDC9FD1C3A}</a:tableStyleId>
              </a:tblPr>
              <a:tblGrid>
                <a:gridCol w="3400995">
                  <a:extLst>
                    <a:ext uri="{9D8B030D-6E8A-4147-A177-3AD203B41FA5}">
                      <a16:colId xmlns:a16="http://schemas.microsoft.com/office/drawing/2014/main" val="20000"/>
                    </a:ext>
                  </a:extLst>
                </a:gridCol>
                <a:gridCol w="7093503">
                  <a:extLst>
                    <a:ext uri="{9D8B030D-6E8A-4147-A177-3AD203B41FA5}">
                      <a16:colId xmlns:a16="http://schemas.microsoft.com/office/drawing/2014/main" val="20001"/>
                    </a:ext>
                  </a:extLst>
                </a:gridCol>
              </a:tblGrid>
              <a:tr h="371744">
                <a:tc>
                  <a:txBody>
                    <a:bodyPr/>
                    <a:lstStyle/>
                    <a:p>
                      <a:r>
                        <a:rPr lang="en-IE" dirty="0"/>
                        <a:t>Stage of the question</a:t>
                      </a:r>
                    </a:p>
                  </a:txBody>
                  <a:tcPr/>
                </a:tc>
                <a:tc>
                  <a:txBody>
                    <a:bodyPr/>
                    <a:lstStyle/>
                    <a:p>
                      <a:r>
                        <a:rPr lang="en-IE" dirty="0"/>
                        <a:t>Purpose</a:t>
                      </a:r>
                    </a:p>
                  </a:txBody>
                  <a:tcPr/>
                </a:tc>
                <a:extLst>
                  <a:ext uri="{0D108BD9-81ED-4DB2-BD59-A6C34878D82A}">
                    <a16:rowId xmlns:a16="http://schemas.microsoft.com/office/drawing/2014/main" val="10000"/>
                  </a:ext>
                </a:extLst>
              </a:tr>
              <a:tr h="916628">
                <a:tc>
                  <a:txBody>
                    <a:bodyPr/>
                    <a:lstStyle/>
                    <a:p>
                      <a:pPr marL="0" indent="0">
                        <a:buFont typeface="+mj-lt"/>
                        <a:buNone/>
                      </a:pPr>
                      <a:r>
                        <a:rPr lang="en-IE" b="1" dirty="0"/>
                        <a:t>1.</a:t>
                      </a:r>
                      <a:r>
                        <a:rPr lang="en-IE" b="1" baseline="0" dirty="0"/>
                        <a:t> </a:t>
                      </a:r>
                      <a:r>
                        <a:rPr lang="en-IE" b="1" dirty="0"/>
                        <a:t>Opening </a:t>
                      </a:r>
                      <a:r>
                        <a:rPr lang="en-IE" b="0" dirty="0"/>
                        <a:t>questions</a:t>
                      </a:r>
                    </a:p>
                    <a:p>
                      <a:pPr marL="0" indent="0">
                        <a:buFont typeface="+mj-lt"/>
                        <a:buNone/>
                      </a:pPr>
                      <a:endParaRPr lang="en-IE" b="1" dirty="0"/>
                    </a:p>
                  </a:txBody>
                  <a:tcPr anchor="ctr"/>
                </a:tc>
                <a:tc>
                  <a:txBody>
                    <a:bodyPr/>
                    <a:lstStyle/>
                    <a:p>
                      <a:r>
                        <a:rPr lang="en-IE" dirty="0"/>
                        <a:t>To identify the characteristics</a:t>
                      </a:r>
                      <a:r>
                        <a:rPr lang="en-IE" baseline="0" dirty="0"/>
                        <a:t> that the participants have in common. Participants should be given an opportunity to introduce themselves.</a:t>
                      </a:r>
                      <a:endParaRPr lang="en-IE" dirty="0"/>
                    </a:p>
                  </a:txBody>
                  <a:tcPr anchor="ctr"/>
                </a:tc>
                <a:extLst>
                  <a:ext uri="{0D108BD9-81ED-4DB2-BD59-A6C34878D82A}">
                    <a16:rowId xmlns:a16="http://schemas.microsoft.com/office/drawing/2014/main" val="10001"/>
                  </a:ext>
                </a:extLst>
              </a:tr>
              <a:tr h="916628">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E" b="1" dirty="0"/>
                        <a:t>2. Introductory </a:t>
                      </a:r>
                      <a:r>
                        <a:rPr lang="en-IE" b="0" dirty="0"/>
                        <a:t>questions</a:t>
                      </a:r>
                    </a:p>
                    <a:p>
                      <a:pPr marL="0" indent="0">
                        <a:buFont typeface="+mj-lt"/>
                        <a:buNone/>
                      </a:pPr>
                      <a:endParaRPr lang="en-IE" b="1" dirty="0"/>
                    </a:p>
                  </a:txBody>
                  <a:tcPr anchor="ctr"/>
                </a:tc>
                <a:tc>
                  <a:txBody>
                    <a:bodyPr/>
                    <a:lstStyle/>
                    <a:p>
                      <a:r>
                        <a:rPr lang="en-IE" dirty="0"/>
                        <a:t>To introduce the general topic of the discussion,</a:t>
                      </a:r>
                      <a:r>
                        <a:rPr lang="en-IE" baseline="0" dirty="0"/>
                        <a:t> and to stimulate the conversation and improve interaction in the group.</a:t>
                      </a:r>
                      <a:endParaRPr lang="en-IE" dirty="0"/>
                    </a:p>
                  </a:txBody>
                  <a:tcPr anchor="ctr"/>
                </a:tc>
                <a:extLst>
                  <a:ext uri="{0D108BD9-81ED-4DB2-BD59-A6C34878D82A}">
                    <a16:rowId xmlns:a16="http://schemas.microsoft.com/office/drawing/2014/main" val="10002"/>
                  </a:ext>
                </a:extLst>
              </a:tr>
              <a:tr h="641639">
                <a:tc>
                  <a:txBody>
                    <a:bodyPr/>
                    <a:lstStyle/>
                    <a:p>
                      <a:pPr marL="0" indent="0">
                        <a:buFont typeface="+mj-lt"/>
                        <a:buNone/>
                      </a:pPr>
                      <a:r>
                        <a:rPr lang="en-IE" b="1" dirty="0"/>
                        <a:t>3. Transition</a:t>
                      </a:r>
                      <a:r>
                        <a:rPr lang="en-IE" b="1" baseline="0" dirty="0"/>
                        <a:t> </a:t>
                      </a:r>
                      <a:r>
                        <a:rPr lang="en-IE" b="0" baseline="0" dirty="0"/>
                        <a:t>questions</a:t>
                      </a:r>
                      <a:endParaRPr lang="en-IE" b="0" dirty="0"/>
                    </a:p>
                  </a:txBody>
                  <a:tcPr anchor="ctr"/>
                </a:tc>
                <a:tc>
                  <a:txBody>
                    <a:bodyPr/>
                    <a:lstStyle/>
                    <a:p>
                      <a:r>
                        <a:rPr lang="en-IE" dirty="0"/>
                        <a:t>To move the participants into the</a:t>
                      </a:r>
                      <a:r>
                        <a:rPr lang="en-IE" baseline="0" dirty="0"/>
                        <a:t> focus of the discussion.</a:t>
                      </a:r>
                      <a:endParaRPr lang="en-IE" dirty="0"/>
                    </a:p>
                  </a:txBody>
                  <a:tcPr anchor="ctr"/>
                </a:tc>
                <a:extLst>
                  <a:ext uri="{0D108BD9-81ED-4DB2-BD59-A6C34878D82A}">
                    <a16:rowId xmlns:a16="http://schemas.microsoft.com/office/drawing/2014/main" val="10003"/>
                  </a:ext>
                </a:extLst>
              </a:tr>
              <a:tr h="371744">
                <a:tc>
                  <a:txBody>
                    <a:bodyPr/>
                    <a:lstStyle/>
                    <a:p>
                      <a:pPr marL="0" indent="0">
                        <a:buFont typeface="+mj-lt"/>
                        <a:buNone/>
                      </a:pPr>
                      <a:r>
                        <a:rPr lang="en-IE" b="1" dirty="0"/>
                        <a:t>4. Key </a:t>
                      </a:r>
                      <a:r>
                        <a:rPr lang="en-IE" b="0" baseline="0" dirty="0"/>
                        <a:t>questions</a:t>
                      </a:r>
                      <a:endParaRPr lang="en-IE" b="0" dirty="0"/>
                    </a:p>
                  </a:txBody>
                  <a:tcPr anchor="ctr"/>
                </a:tc>
                <a:tc>
                  <a:txBody>
                    <a:bodyPr/>
                    <a:lstStyle/>
                    <a:p>
                      <a:r>
                        <a:rPr lang="en-IE" dirty="0"/>
                        <a:t>Concern about the focus of</a:t>
                      </a:r>
                      <a:r>
                        <a:rPr lang="en-IE" baseline="0" dirty="0"/>
                        <a:t> the interview. </a:t>
                      </a:r>
                      <a:endParaRPr lang="en-IE" dirty="0"/>
                    </a:p>
                  </a:txBody>
                  <a:tcPr anchor="ctr"/>
                </a:tc>
                <a:extLst>
                  <a:ext uri="{0D108BD9-81ED-4DB2-BD59-A6C34878D82A}">
                    <a16:rowId xmlns:a16="http://schemas.microsoft.com/office/drawing/2014/main" val="10004"/>
                  </a:ext>
                </a:extLst>
              </a:tr>
              <a:tr h="641639">
                <a:tc>
                  <a:txBody>
                    <a:bodyPr/>
                    <a:lstStyle/>
                    <a:p>
                      <a:pPr marL="0" indent="0">
                        <a:buFont typeface="+mj-lt"/>
                        <a:buNone/>
                      </a:pPr>
                      <a:r>
                        <a:rPr lang="en-IE" b="1" dirty="0"/>
                        <a:t>5. Ending </a:t>
                      </a:r>
                      <a:r>
                        <a:rPr lang="en-IE" b="0" baseline="0" dirty="0"/>
                        <a:t>questions</a:t>
                      </a:r>
                      <a:endParaRPr lang="en-IE" b="0" dirty="0"/>
                    </a:p>
                  </a:txBody>
                  <a:tcPr anchor="ctr"/>
                </a:tc>
                <a:tc>
                  <a:txBody>
                    <a:bodyPr/>
                    <a:lstStyle/>
                    <a:p>
                      <a:r>
                        <a:rPr lang="en-IE" dirty="0"/>
                        <a:t>Give the participants an opportunity to make final statement.</a:t>
                      </a:r>
                      <a:r>
                        <a:rPr lang="en-IE" baseline="0" dirty="0"/>
                        <a:t> </a:t>
                      </a:r>
                      <a:endParaRPr lang="en-IE" dirty="0"/>
                    </a:p>
                  </a:txBody>
                  <a:tcPr anchor="ctr"/>
                </a:tc>
                <a:extLst>
                  <a:ext uri="{0D108BD9-81ED-4DB2-BD59-A6C34878D82A}">
                    <a16:rowId xmlns:a16="http://schemas.microsoft.com/office/drawing/2014/main" val="10005"/>
                  </a:ext>
                </a:extLst>
              </a:tr>
              <a:tr h="641639">
                <a:tc>
                  <a:txBody>
                    <a:bodyPr/>
                    <a:lstStyle/>
                    <a:p>
                      <a:pPr marL="0" indent="0">
                        <a:buFont typeface="+mj-lt"/>
                        <a:buNone/>
                      </a:pPr>
                      <a:r>
                        <a:rPr lang="en-IE" b="1" dirty="0"/>
                        <a:t>7. Final </a:t>
                      </a:r>
                      <a:r>
                        <a:rPr lang="en-IE" b="0" baseline="0" dirty="0"/>
                        <a:t>questions</a:t>
                      </a:r>
                      <a:endParaRPr lang="en-IE" b="0" dirty="0"/>
                    </a:p>
                  </a:txBody>
                  <a:tcPr anchor="ctr"/>
                </a:tc>
                <a:tc>
                  <a:txBody>
                    <a:bodyPr/>
                    <a:lstStyle/>
                    <a:p>
                      <a:r>
                        <a:rPr lang="en-IE" dirty="0"/>
                        <a:t>Ask the participants to add things</a:t>
                      </a:r>
                      <a:r>
                        <a:rPr lang="en-IE" baseline="0" dirty="0"/>
                        <a:t> they think have not been considered during the discussion. </a:t>
                      </a:r>
                      <a:endParaRPr lang="en-IE" dirty="0"/>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7641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Prepare for the interview </a:t>
            </a:r>
          </a:p>
        </p:txBody>
      </p:sp>
      <p:sp>
        <p:nvSpPr>
          <p:cNvPr id="3" name="Content Placeholder 2"/>
          <p:cNvSpPr>
            <a:spLocks noGrp="1"/>
          </p:cNvSpPr>
          <p:nvPr>
            <p:ph sz="quarter" idx="1"/>
          </p:nvPr>
        </p:nvSpPr>
        <p:spPr>
          <a:xfrm>
            <a:off x="1024128" y="2285999"/>
            <a:ext cx="10244094" cy="4227343"/>
          </a:xfrm>
        </p:spPr>
        <p:txBody>
          <a:bodyPr>
            <a:normAutofit lnSpcReduction="10000"/>
          </a:bodyPr>
          <a:lstStyle/>
          <a:p>
            <a:pPr marL="457200" indent="-457200">
              <a:buFont typeface="+mj-lt"/>
              <a:buAutoNum type="arabicPeriod"/>
            </a:pPr>
            <a:r>
              <a:rPr lang="en-IE" dirty="0"/>
              <a:t>Recruit participants according to the recruitment strategy outlined in the work plan.</a:t>
            </a:r>
          </a:p>
          <a:p>
            <a:pPr marL="457200" indent="-457200">
              <a:buFont typeface="+mj-lt"/>
              <a:buAutoNum type="arabicPeriod"/>
            </a:pPr>
            <a:endParaRPr lang="en-IE" dirty="0"/>
          </a:p>
          <a:p>
            <a:pPr marL="457200" indent="-457200">
              <a:buFont typeface="+mj-lt"/>
              <a:buAutoNum type="arabicPeriod"/>
            </a:pPr>
            <a:r>
              <a:rPr lang="en-IE" dirty="0"/>
              <a:t>Set up recording equipment and the physical space where interviews will take place.</a:t>
            </a:r>
          </a:p>
          <a:p>
            <a:pPr marL="457200" indent="-457200">
              <a:buFont typeface="+mj-lt"/>
              <a:buAutoNum type="arabicPeriod"/>
            </a:pPr>
            <a:endParaRPr lang="en-IE" dirty="0"/>
          </a:p>
          <a:p>
            <a:pPr marL="457200" indent="-457200">
              <a:buFont typeface="+mj-lt"/>
              <a:buAutoNum type="arabicPeriod"/>
            </a:pPr>
            <a:r>
              <a:rPr lang="en-IE" dirty="0"/>
              <a:t>Become knowledgeable about the research topic, including anticipating and being prepared to answer any questions participants may have about it.</a:t>
            </a:r>
          </a:p>
          <a:p>
            <a:pPr marL="457200" indent="-457200">
              <a:buFont typeface="+mj-lt"/>
              <a:buAutoNum type="arabicPeriod"/>
            </a:pPr>
            <a:endParaRPr lang="en-IE" dirty="0"/>
          </a:p>
          <a:p>
            <a:pPr marL="457200" indent="-457200">
              <a:buFont typeface="+mj-lt"/>
              <a:buAutoNum type="arabicPeriod"/>
            </a:pPr>
            <a:r>
              <a:rPr lang="en-IE" dirty="0"/>
              <a:t>Be reliable. To get participants to take the interview seriously, you need to demonstrate your own commitment. Arrive on time, equipped with the recording equipment, interview guide, and notebooks. Be both mentally and psychologically prepared to conduct the interview. Keep all promises you make to participants.</a:t>
            </a:r>
          </a:p>
          <a:p>
            <a:endParaRPr lang="en-IE" dirty="0"/>
          </a:p>
        </p:txBody>
      </p:sp>
    </p:spTree>
    <p:extLst>
      <p:ext uri="{BB962C8B-B14F-4D97-AF65-F5344CB8AC3E}">
        <p14:creationId xmlns:p14="http://schemas.microsoft.com/office/powerpoint/2010/main" val="35948330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24128" y="2031669"/>
            <a:ext cx="9720073" cy="4508695"/>
          </a:xfrm>
        </p:spPr>
        <p:txBody>
          <a:bodyPr>
            <a:normAutofit/>
          </a:bodyPr>
          <a:lstStyle/>
          <a:p>
            <a:pPr marL="457200" indent="-457200">
              <a:buFont typeface="+mj-lt"/>
              <a:buAutoNum type="arabicPeriod" startAt="5"/>
            </a:pPr>
            <a:r>
              <a:rPr lang="en-IE" dirty="0"/>
              <a:t>Obtain informed consent from each participant before the interview.</a:t>
            </a:r>
          </a:p>
          <a:p>
            <a:pPr marL="457200" indent="-457200">
              <a:buFont typeface="+mj-lt"/>
              <a:buAutoNum type="arabicPeriod" startAt="5"/>
            </a:pPr>
            <a:endParaRPr lang="en-IE" dirty="0"/>
          </a:p>
          <a:p>
            <a:pPr marL="457200" indent="-457200">
              <a:buFont typeface="+mj-lt"/>
              <a:buAutoNum type="arabicPeriod" startAt="5"/>
            </a:pPr>
            <a:r>
              <a:rPr lang="en-IE" dirty="0"/>
              <a:t>Address all questions or topics listed in the interview guide.</a:t>
            </a:r>
          </a:p>
          <a:p>
            <a:pPr marL="457200" indent="-457200">
              <a:buFont typeface="+mj-lt"/>
              <a:buAutoNum type="arabicPeriod" startAt="5"/>
            </a:pPr>
            <a:endParaRPr lang="en-IE" dirty="0"/>
          </a:p>
          <a:p>
            <a:pPr marL="457200" indent="-457200">
              <a:buFont typeface="+mj-lt"/>
              <a:buAutoNum type="arabicPeriod" startAt="5"/>
            </a:pPr>
            <a:r>
              <a:rPr lang="en-IE" dirty="0"/>
              <a:t>Probe participants for elaboration of their responses, with the aim of learning all they can share about the research topic.</a:t>
            </a:r>
          </a:p>
          <a:p>
            <a:pPr marL="457200" indent="-457200">
              <a:buFont typeface="+mj-lt"/>
              <a:buAutoNum type="arabicPeriod" startAt="5"/>
            </a:pPr>
            <a:endParaRPr lang="en-IE" dirty="0"/>
          </a:p>
          <a:p>
            <a:pPr marL="457200" indent="-457200">
              <a:buFont typeface="+mj-lt"/>
              <a:buAutoNum type="arabicPeriod" startAt="5"/>
            </a:pPr>
            <a:r>
              <a:rPr lang="en-IE" dirty="0"/>
              <a:t>Ask follow-up questions (some of which may be scripted in the interview guide) in order to elicit participants’ complete knowledge and experience related to the research topic.</a:t>
            </a:r>
          </a:p>
          <a:p>
            <a:endParaRPr lang="en-IE" dirty="0"/>
          </a:p>
          <a:p>
            <a:endParaRPr lang="en-IE" dirty="0"/>
          </a:p>
        </p:txBody>
      </p:sp>
      <p:sp>
        <p:nvSpPr>
          <p:cNvPr id="2" name="Title 1">
            <a:extLst>
              <a:ext uri="{FF2B5EF4-FFF2-40B4-BE49-F238E27FC236}">
                <a16:creationId xmlns:a16="http://schemas.microsoft.com/office/drawing/2014/main" id="{1418CC14-F567-10C5-7319-265DE15F0C04}"/>
              </a:ext>
            </a:extLst>
          </p:cNvPr>
          <p:cNvSpPr>
            <a:spLocks noGrp="1"/>
          </p:cNvSpPr>
          <p:nvPr>
            <p:ph type="title"/>
          </p:nvPr>
        </p:nvSpPr>
        <p:spPr>
          <a:xfrm>
            <a:off x="1024128" y="532053"/>
            <a:ext cx="9720072" cy="1499616"/>
          </a:xfrm>
        </p:spPr>
        <p:txBody>
          <a:bodyPr/>
          <a:lstStyle/>
          <a:p>
            <a:r>
              <a:rPr lang="en-IE" dirty="0"/>
              <a:t>Prepare for the interview </a:t>
            </a:r>
            <a:r>
              <a:rPr lang="en-IE" sz="1600" dirty="0"/>
              <a:t>Cont’d</a:t>
            </a:r>
          </a:p>
        </p:txBody>
      </p:sp>
    </p:spTree>
    <p:extLst>
      <p:ext uri="{BB962C8B-B14F-4D97-AF65-F5344CB8AC3E}">
        <p14:creationId xmlns:p14="http://schemas.microsoft.com/office/powerpoint/2010/main" val="23599236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Document the interview</a:t>
            </a:r>
          </a:p>
        </p:txBody>
      </p:sp>
      <p:sp>
        <p:nvSpPr>
          <p:cNvPr id="3" name="Content Placeholder 2"/>
          <p:cNvSpPr>
            <a:spLocks noGrp="1"/>
          </p:cNvSpPr>
          <p:nvPr>
            <p:ph sz="quarter" idx="1"/>
          </p:nvPr>
        </p:nvSpPr>
        <p:spPr>
          <a:xfrm>
            <a:off x="1024128" y="2249424"/>
            <a:ext cx="9720073" cy="4023360"/>
          </a:xfrm>
        </p:spPr>
        <p:txBody>
          <a:bodyPr>
            <a:normAutofit/>
          </a:bodyPr>
          <a:lstStyle/>
          <a:p>
            <a:r>
              <a:rPr lang="en-IE" dirty="0"/>
              <a:t>Record the interview using an audio (and sometimes video) recorder.</a:t>
            </a:r>
          </a:p>
          <a:p>
            <a:endParaRPr lang="en-IE" dirty="0"/>
          </a:p>
          <a:p>
            <a:r>
              <a:rPr lang="en-IE" dirty="0"/>
              <a:t>Take backup notes.</a:t>
            </a:r>
          </a:p>
          <a:p>
            <a:endParaRPr lang="en-IE" dirty="0"/>
          </a:p>
          <a:p>
            <a:r>
              <a:rPr lang="en-IE" dirty="0"/>
              <a:t>Observe and document participants’ behaviors and contextual aspects of the interview as part of your field notes.</a:t>
            </a:r>
          </a:p>
          <a:p>
            <a:endParaRPr lang="en-IE" dirty="0"/>
          </a:p>
          <a:p>
            <a:r>
              <a:rPr lang="en-IE" dirty="0"/>
              <a:t>Expand your notes as soon as possible after each interview, preferably within 24 hours, while your memory is still fresh.</a:t>
            </a:r>
          </a:p>
          <a:p>
            <a:endParaRPr lang="en-IE" dirty="0"/>
          </a:p>
        </p:txBody>
      </p:sp>
    </p:spTree>
    <p:extLst>
      <p:ext uri="{BB962C8B-B14F-4D97-AF65-F5344CB8AC3E}">
        <p14:creationId xmlns:p14="http://schemas.microsoft.com/office/powerpoint/2010/main" val="558671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54966"/>
            <a:ext cx="7467600" cy="1143000"/>
          </a:xfrm>
        </p:spPr>
        <p:txBody>
          <a:bodyPr>
            <a:normAutofit fontScale="90000"/>
          </a:bodyPr>
          <a:lstStyle/>
          <a:p>
            <a:r>
              <a:rPr lang="en-IE" dirty="0"/>
              <a:t>3. FOCUS GROUP DISCUSSIONS (FGD)</a:t>
            </a:r>
          </a:p>
        </p:txBody>
      </p:sp>
      <p:pic>
        <p:nvPicPr>
          <p:cNvPr id="4" name="Picture 14" descr="meeting"/>
          <p:cNvPicPr>
            <a:picLocks noChangeAspect="1" noChangeArrowheads="1"/>
          </p:cNvPicPr>
          <p:nvPr/>
        </p:nvPicPr>
        <p:blipFill>
          <a:blip r:embed="rId2" cstate="print"/>
          <a:srcRect/>
          <a:stretch>
            <a:fillRect/>
          </a:stretch>
        </p:blipFill>
        <p:spPr>
          <a:xfrm>
            <a:off x="1524000" y="2057400"/>
            <a:ext cx="9144000" cy="4191000"/>
          </a:xfrm>
          <a:prstGeom prst="rect">
            <a:avLst/>
          </a:prstGeom>
          <a:noFill/>
          <a:ln/>
        </p:spPr>
      </p:pic>
    </p:spTree>
    <p:extLst>
      <p:ext uri="{BB962C8B-B14F-4D97-AF65-F5344CB8AC3E}">
        <p14:creationId xmlns:p14="http://schemas.microsoft.com/office/powerpoint/2010/main" val="3123026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2148818055"/>
              </p:ext>
            </p:extLst>
          </p:nvPr>
        </p:nvGraphicFramePr>
        <p:xfrm>
          <a:off x="914399" y="1649696"/>
          <a:ext cx="10367889" cy="4571043"/>
        </p:xfrm>
        <a:graphic>
          <a:graphicData uri="http://schemas.openxmlformats.org/drawingml/2006/table">
            <a:tbl>
              <a:tblPr firstRow="1" bandRow="1">
                <a:tableStyleId>{5C22544A-7EE6-4342-B048-85BDC9FD1C3A}</a:tableStyleId>
              </a:tblPr>
              <a:tblGrid>
                <a:gridCol w="2332775">
                  <a:extLst>
                    <a:ext uri="{9D8B030D-6E8A-4147-A177-3AD203B41FA5}">
                      <a16:colId xmlns:a16="http://schemas.microsoft.com/office/drawing/2014/main" val="20000"/>
                    </a:ext>
                  </a:extLst>
                </a:gridCol>
                <a:gridCol w="3715160">
                  <a:extLst>
                    <a:ext uri="{9D8B030D-6E8A-4147-A177-3AD203B41FA5}">
                      <a16:colId xmlns:a16="http://schemas.microsoft.com/office/drawing/2014/main" val="20001"/>
                    </a:ext>
                  </a:extLst>
                </a:gridCol>
                <a:gridCol w="4319954">
                  <a:extLst>
                    <a:ext uri="{9D8B030D-6E8A-4147-A177-3AD203B41FA5}">
                      <a16:colId xmlns:a16="http://schemas.microsoft.com/office/drawing/2014/main" val="20002"/>
                    </a:ext>
                  </a:extLst>
                </a:gridCol>
              </a:tblGrid>
              <a:tr h="324515">
                <a:tc>
                  <a:txBody>
                    <a:bodyPr/>
                    <a:lstStyle/>
                    <a:p>
                      <a:endParaRPr lang="en-IE" dirty="0"/>
                    </a:p>
                  </a:txBody>
                  <a:tcPr/>
                </a:tc>
                <a:tc>
                  <a:txBody>
                    <a:bodyPr/>
                    <a:lstStyle/>
                    <a:p>
                      <a:r>
                        <a:rPr kumimoji="0" lang="en-IE" sz="1800" b="1" kern="1200" baseline="0" dirty="0">
                          <a:solidFill>
                            <a:schemeClr val="lt1"/>
                          </a:solidFill>
                          <a:latin typeface="+mn-lt"/>
                          <a:ea typeface="+mn-ea"/>
                          <a:cs typeface="+mn-cs"/>
                        </a:rPr>
                        <a:t>Appropriate for</a:t>
                      </a:r>
                      <a:endParaRPr lang="en-IE" dirty="0"/>
                    </a:p>
                  </a:txBody>
                  <a:tcPr/>
                </a:tc>
                <a:tc>
                  <a:txBody>
                    <a:bodyPr/>
                    <a:lstStyle/>
                    <a:p>
                      <a:r>
                        <a:rPr kumimoji="0" lang="en-IE" sz="1800" b="1" kern="1200" baseline="0" dirty="0">
                          <a:solidFill>
                            <a:schemeClr val="lt1"/>
                          </a:solidFill>
                          <a:latin typeface="+mn-lt"/>
                          <a:ea typeface="+mn-ea"/>
                          <a:cs typeface="+mn-cs"/>
                        </a:rPr>
                        <a:t>Strength of method</a:t>
                      </a:r>
                      <a:endParaRPr lang="en-IE" dirty="0"/>
                    </a:p>
                  </a:txBody>
                  <a:tcPr/>
                </a:tc>
                <a:extLst>
                  <a:ext uri="{0D108BD9-81ED-4DB2-BD59-A6C34878D82A}">
                    <a16:rowId xmlns:a16="http://schemas.microsoft.com/office/drawing/2014/main" val="10000"/>
                  </a:ext>
                </a:extLst>
              </a:tr>
              <a:tr h="2204852">
                <a:tc>
                  <a:txBody>
                    <a:bodyPr/>
                    <a:lstStyle/>
                    <a:p>
                      <a:r>
                        <a:rPr kumimoji="0" lang="en-IE" sz="1800" b="1" kern="1200" baseline="0" dirty="0">
                          <a:solidFill>
                            <a:schemeClr val="dk1"/>
                          </a:solidFill>
                          <a:latin typeface="+mn-lt"/>
                          <a:ea typeface="+mn-ea"/>
                          <a:cs typeface="+mn-cs"/>
                        </a:rPr>
                        <a:t>Interviews</a:t>
                      </a:r>
                      <a:endParaRPr lang="en-IE" dirty="0"/>
                    </a:p>
                  </a:txBody>
                  <a:tcPr anchor="ctr"/>
                </a:tc>
                <a:tc>
                  <a:txBody>
                    <a:bodyPr/>
                    <a:lstStyle/>
                    <a:p>
                      <a:pPr>
                        <a:buFont typeface="Arial" pitchFamily="34" charset="0"/>
                        <a:buChar char="•"/>
                      </a:pPr>
                      <a:r>
                        <a:rPr kumimoji="0" lang="en-IE" sz="1800" kern="1200" baseline="0" dirty="0">
                          <a:solidFill>
                            <a:schemeClr val="dk1"/>
                          </a:solidFill>
                          <a:latin typeface="+mn-lt"/>
                          <a:ea typeface="+mn-ea"/>
                          <a:cs typeface="+mn-cs"/>
                        </a:rPr>
                        <a:t>Eliciting individual experiences, opinions, feelings</a:t>
                      </a:r>
                    </a:p>
                    <a:p>
                      <a:pPr>
                        <a:buFont typeface="Arial" pitchFamily="34" charset="0"/>
                        <a:buNone/>
                      </a:pPr>
                      <a:endParaRPr kumimoji="0" lang="en-IE" sz="1800" kern="1200" baseline="0" dirty="0">
                        <a:solidFill>
                          <a:schemeClr val="dk1"/>
                        </a:solidFill>
                        <a:latin typeface="+mn-lt"/>
                        <a:ea typeface="+mn-ea"/>
                        <a:cs typeface="+mn-cs"/>
                      </a:endParaRPr>
                    </a:p>
                    <a:p>
                      <a:pPr>
                        <a:buFont typeface="Arial" pitchFamily="34" charset="0"/>
                        <a:buChar char="•"/>
                      </a:pPr>
                      <a:r>
                        <a:rPr kumimoji="0" lang="en-IE" sz="1800" kern="1200" baseline="0" dirty="0">
                          <a:solidFill>
                            <a:schemeClr val="dk1"/>
                          </a:solidFill>
                          <a:latin typeface="+mn-lt"/>
                          <a:ea typeface="+mn-ea"/>
                          <a:cs typeface="+mn-cs"/>
                        </a:rPr>
                        <a:t>Addressing sensitive topics</a:t>
                      </a:r>
                      <a:endParaRPr lang="en-IE" dirty="0"/>
                    </a:p>
                  </a:txBody>
                  <a:tcPr anchor="ctr"/>
                </a:tc>
                <a:tc>
                  <a:txBody>
                    <a:bodyPr/>
                    <a:lstStyle/>
                    <a:p>
                      <a:pPr>
                        <a:buFont typeface="Arial" pitchFamily="34" charset="0"/>
                        <a:buChar char="•"/>
                      </a:pPr>
                      <a:r>
                        <a:rPr kumimoji="0" lang="en-IE" sz="1800" kern="1200" baseline="0" dirty="0">
                          <a:solidFill>
                            <a:schemeClr val="dk1"/>
                          </a:solidFill>
                          <a:latin typeface="+mn-lt"/>
                          <a:ea typeface="+mn-ea"/>
                          <a:cs typeface="+mn-cs"/>
                        </a:rPr>
                        <a:t>Elicits in-depth responses, with </a:t>
                      </a:r>
                      <a:r>
                        <a:rPr kumimoji="0" lang="en-IE" b="0" i="0" kern="1200" dirty="0">
                          <a:solidFill>
                            <a:schemeClr val="dk1"/>
                          </a:solidFill>
                          <a:latin typeface="+mn-lt"/>
                          <a:ea typeface="+mn-ea"/>
                          <a:cs typeface="+mn-cs"/>
                        </a:rPr>
                        <a:t>differences </a:t>
                      </a:r>
                      <a:r>
                        <a:rPr kumimoji="0" lang="en-IE" sz="1800" kern="1200" baseline="0" dirty="0">
                          <a:solidFill>
                            <a:schemeClr val="dk1"/>
                          </a:solidFill>
                          <a:latin typeface="+mn-lt"/>
                          <a:ea typeface="+mn-ea"/>
                          <a:cs typeface="+mn-cs"/>
                        </a:rPr>
                        <a:t>and contradictions.</a:t>
                      </a:r>
                    </a:p>
                    <a:p>
                      <a:pPr>
                        <a:buFont typeface="Arial" pitchFamily="34" charset="0"/>
                        <a:buChar char="•"/>
                      </a:pPr>
                      <a:endParaRPr kumimoji="0" lang="en-IE" sz="1800" kern="1200" baseline="0" dirty="0">
                        <a:solidFill>
                          <a:schemeClr val="dk1"/>
                        </a:solidFill>
                        <a:latin typeface="+mn-lt"/>
                        <a:ea typeface="+mn-ea"/>
                        <a:cs typeface="+mn-cs"/>
                      </a:endParaRPr>
                    </a:p>
                    <a:p>
                      <a:pPr>
                        <a:buFont typeface="Arial" pitchFamily="34" charset="0"/>
                        <a:buChar char="•"/>
                      </a:pPr>
                      <a:r>
                        <a:rPr kumimoji="0" lang="en-IE" sz="1800" kern="1200" baseline="0" dirty="0">
                          <a:solidFill>
                            <a:schemeClr val="dk1"/>
                          </a:solidFill>
                          <a:latin typeface="+mn-lt"/>
                          <a:ea typeface="+mn-ea"/>
                          <a:cs typeface="+mn-cs"/>
                        </a:rPr>
                        <a:t>Gets at interpretive perspective, i.e., the connections and relationships a person sees between particular events, phenomena, and beliefs.</a:t>
                      </a:r>
                      <a:endParaRPr lang="en-IE" dirty="0"/>
                    </a:p>
                  </a:txBody>
                  <a:tcPr anchor="ctr"/>
                </a:tc>
                <a:extLst>
                  <a:ext uri="{0D108BD9-81ED-4DB2-BD59-A6C34878D82A}">
                    <a16:rowId xmlns:a16="http://schemas.microsoft.com/office/drawing/2014/main" val="10001"/>
                  </a:ext>
                </a:extLst>
              </a:tr>
              <a:tr h="2000431">
                <a:tc>
                  <a:txBody>
                    <a:bodyPr/>
                    <a:lstStyle/>
                    <a:p>
                      <a:r>
                        <a:rPr kumimoji="0" lang="en-IE" sz="1800" b="1" kern="1200" baseline="0" dirty="0">
                          <a:solidFill>
                            <a:schemeClr val="dk1"/>
                          </a:solidFill>
                          <a:latin typeface="+mn-lt"/>
                          <a:ea typeface="+mn-ea"/>
                          <a:cs typeface="+mn-cs"/>
                        </a:rPr>
                        <a:t>FGD</a:t>
                      </a:r>
                      <a:endParaRPr lang="en-IE" dirty="0"/>
                    </a:p>
                  </a:txBody>
                  <a:tcPr anchor="ctr"/>
                </a:tc>
                <a:tc>
                  <a:txBody>
                    <a:bodyPr/>
                    <a:lstStyle/>
                    <a:p>
                      <a:pPr>
                        <a:buFont typeface="Arial" pitchFamily="34" charset="0"/>
                        <a:buChar char="•"/>
                      </a:pPr>
                      <a:r>
                        <a:rPr kumimoji="0" lang="en-IE" sz="1800" kern="1200" baseline="0" dirty="0">
                          <a:solidFill>
                            <a:schemeClr val="dk1"/>
                          </a:solidFill>
                          <a:latin typeface="+mn-lt"/>
                          <a:ea typeface="+mn-ea"/>
                          <a:cs typeface="+mn-cs"/>
                        </a:rPr>
                        <a:t>Identifying group norms</a:t>
                      </a:r>
                    </a:p>
                    <a:p>
                      <a:pPr>
                        <a:buFont typeface="Arial" pitchFamily="34" charset="0"/>
                        <a:buChar char="•"/>
                      </a:pPr>
                      <a:endParaRPr kumimoji="0" lang="en-IE" sz="1800" kern="1200" baseline="0" dirty="0">
                        <a:solidFill>
                          <a:schemeClr val="dk1"/>
                        </a:solidFill>
                        <a:latin typeface="+mn-lt"/>
                        <a:ea typeface="+mn-ea"/>
                        <a:cs typeface="+mn-cs"/>
                      </a:endParaRPr>
                    </a:p>
                    <a:p>
                      <a:pPr>
                        <a:buFont typeface="Arial" pitchFamily="34" charset="0"/>
                        <a:buChar char="•"/>
                      </a:pPr>
                      <a:r>
                        <a:rPr kumimoji="0" lang="en-IE" sz="1800" kern="1200" baseline="0" dirty="0">
                          <a:solidFill>
                            <a:schemeClr val="dk1"/>
                          </a:solidFill>
                          <a:latin typeface="+mn-lt"/>
                          <a:ea typeface="+mn-ea"/>
                          <a:cs typeface="+mn-cs"/>
                        </a:rPr>
                        <a:t>Eliciting opinions about group norms</a:t>
                      </a:r>
                    </a:p>
                    <a:p>
                      <a:pPr>
                        <a:buFont typeface="Arial" pitchFamily="34" charset="0"/>
                        <a:buChar char="•"/>
                      </a:pPr>
                      <a:endParaRPr kumimoji="0" lang="en-IE" sz="1800" kern="1200" baseline="0" dirty="0">
                        <a:solidFill>
                          <a:schemeClr val="dk1"/>
                        </a:solidFill>
                        <a:latin typeface="+mn-lt"/>
                        <a:ea typeface="+mn-ea"/>
                        <a:cs typeface="+mn-cs"/>
                      </a:endParaRPr>
                    </a:p>
                    <a:p>
                      <a:pPr>
                        <a:buFont typeface="Arial" pitchFamily="34" charset="0"/>
                        <a:buChar char="•"/>
                      </a:pPr>
                      <a:r>
                        <a:rPr kumimoji="0" lang="en-IE" sz="1800" kern="1200" baseline="0" dirty="0">
                          <a:solidFill>
                            <a:schemeClr val="dk1"/>
                          </a:solidFill>
                          <a:latin typeface="+mn-lt"/>
                          <a:ea typeface="+mn-ea"/>
                          <a:cs typeface="+mn-cs"/>
                        </a:rPr>
                        <a:t>Discovering variety within a population</a:t>
                      </a:r>
                      <a:endParaRPr lang="en-IE" dirty="0"/>
                    </a:p>
                  </a:txBody>
                  <a:tcPr anchor="ctr"/>
                </a:tc>
                <a:tc>
                  <a:txBody>
                    <a:bodyPr/>
                    <a:lstStyle/>
                    <a:p>
                      <a:pPr>
                        <a:buFont typeface="Arial" pitchFamily="34" charset="0"/>
                        <a:buChar char="•"/>
                      </a:pPr>
                      <a:r>
                        <a:rPr kumimoji="0" lang="en-IE" sz="1800" kern="1200" baseline="0" dirty="0">
                          <a:solidFill>
                            <a:schemeClr val="dk1"/>
                          </a:solidFill>
                          <a:latin typeface="+mn-lt"/>
                          <a:ea typeface="+mn-ea"/>
                          <a:cs typeface="+mn-cs"/>
                        </a:rPr>
                        <a:t>Elicits information on a range of norms and opinions in a short time.</a:t>
                      </a:r>
                    </a:p>
                    <a:p>
                      <a:pPr>
                        <a:buFont typeface="Arial" pitchFamily="34" charset="0"/>
                        <a:buChar char="•"/>
                      </a:pPr>
                      <a:endParaRPr kumimoji="0" lang="en-IE" sz="1800" kern="1200" baseline="0" dirty="0">
                        <a:solidFill>
                          <a:schemeClr val="dk1"/>
                        </a:solidFill>
                        <a:latin typeface="+mn-lt"/>
                        <a:ea typeface="+mn-ea"/>
                        <a:cs typeface="+mn-cs"/>
                      </a:endParaRPr>
                    </a:p>
                    <a:p>
                      <a:pPr>
                        <a:buFont typeface="Arial" pitchFamily="34" charset="0"/>
                        <a:buChar char="•"/>
                      </a:pPr>
                      <a:r>
                        <a:rPr kumimoji="0" lang="en-IE" sz="1800" kern="1200" baseline="0" dirty="0">
                          <a:solidFill>
                            <a:schemeClr val="dk1"/>
                          </a:solidFill>
                          <a:latin typeface="+mn-lt"/>
                          <a:ea typeface="+mn-ea"/>
                          <a:cs typeface="+mn-cs"/>
                        </a:rPr>
                        <a:t>Group dynamic stimulates conversation, reactions.</a:t>
                      </a:r>
                      <a:endParaRPr lang="en-IE" dirty="0"/>
                    </a:p>
                  </a:txBody>
                  <a:tcPr anchor="ctr"/>
                </a:tc>
                <a:extLst>
                  <a:ext uri="{0D108BD9-81ED-4DB2-BD59-A6C34878D82A}">
                    <a16:rowId xmlns:a16="http://schemas.microsoft.com/office/drawing/2014/main" val="10002"/>
                  </a:ext>
                </a:extLst>
              </a:tr>
            </a:tbl>
          </a:graphicData>
        </a:graphic>
      </p:graphicFrame>
      <p:sp>
        <p:nvSpPr>
          <p:cNvPr id="3" name="Title 1"/>
          <p:cNvSpPr>
            <a:spLocks noGrp="1"/>
          </p:cNvSpPr>
          <p:nvPr>
            <p:ph type="title"/>
          </p:nvPr>
        </p:nvSpPr>
        <p:spPr>
          <a:xfrm>
            <a:off x="1097280" y="754966"/>
            <a:ext cx="9945858" cy="1143000"/>
          </a:xfrm>
        </p:spPr>
        <p:txBody>
          <a:bodyPr>
            <a:normAutofit/>
          </a:bodyPr>
          <a:lstStyle/>
          <a:p>
            <a:r>
              <a:rPr lang="en-IE" dirty="0"/>
              <a:t>Differences between interviews and FGD</a:t>
            </a:r>
          </a:p>
        </p:txBody>
      </p:sp>
    </p:spTree>
    <p:extLst>
      <p:ext uri="{BB962C8B-B14F-4D97-AF65-F5344CB8AC3E}">
        <p14:creationId xmlns:p14="http://schemas.microsoft.com/office/powerpoint/2010/main" val="2849210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384770" cy="1499616"/>
          </a:xfrm>
        </p:spPr>
        <p:txBody>
          <a:bodyPr>
            <a:normAutofit/>
          </a:bodyPr>
          <a:lstStyle/>
          <a:p>
            <a:r>
              <a:rPr lang="en-IE" sz="2800" dirty="0">
                <a:latin typeface="Arial Black" pitchFamily="34" charset="0"/>
              </a:rPr>
              <a:t>Overview of data collection techniques</a:t>
            </a:r>
          </a:p>
        </p:txBody>
      </p:sp>
      <p:sp>
        <p:nvSpPr>
          <p:cNvPr id="3" name="Content Placeholder 2"/>
          <p:cNvSpPr>
            <a:spLocks noGrp="1"/>
          </p:cNvSpPr>
          <p:nvPr>
            <p:ph idx="1"/>
          </p:nvPr>
        </p:nvSpPr>
        <p:spPr/>
        <p:txBody>
          <a:bodyPr>
            <a:normAutofit/>
          </a:bodyPr>
          <a:lstStyle/>
          <a:p>
            <a:r>
              <a:rPr lang="en-IE" dirty="0"/>
              <a:t>Data collection techniques allow us to systematically collect information about our objects of study (people, objects, phenomena) and about the settings in which they occur.</a:t>
            </a:r>
          </a:p>
          <a:p>
            <a:endParaRPr lang="en-IE" dirty="0"/>
          </a:p>
          <a:p>
            <a:r>
              <a:rPr lang="en-IE" dirty="0"/>
              <a:t>In the collection of data, we have to be systematic. If data are collected haphazardly, it will be difficult to answer our research questions in a conclusive way.</a:t>
            </a:r>
          </a:p>
          <a:p>
            <a:endParaRPr lang="en-IE" dirty="0"/>
          </a:p>
        </p:txBody>
      </p:sp>
    </p:spTree>
    <p:extLst>
      <p:ext uri="{BB962C8B-B14F-4D97-AF65-F5344CB8AC3E}">
        <p14:creationId xmlns:p14="http://schemas.microsoft.com/office/powerpoint/2010/main" val="1258383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Characteristics and uses of FGD</a:t>
            </a:r>
          </a:p>
        </p:txBody>
      </p:sp>
      <p:sp>
        <p:nvSpPr>
          <p:cNvPr id="3" name="Content Placeholder 2"/>
          <p:cNvSpPr>
            <a:spLocks noGrp="1"/>
          </p:cNvSpPr>
          <p:nvPr>
            <p:ph sz="quarter" idx="1"/>
          </p:nvPr>
        </p:nvSpPr>
        <p:spPr>
          <a:xfrm>
            <a:off x="1024128" y="1969476"/>
            <a:ext cx="9976807" cy="4504475"/>
          </a:xfrm>
        </p:spPr>
        <p:txBody>
          <a:bodyPr>
            <a:normAutofit/>
          </a:bodyPr>
          <a:lstStyle/>
          <a:p>
            <a:pPr marL="0" indent="0">
              <a:buNone/>
            </a:pPr>
            <a:r>
              <a:rPr lang="en-IE" dirty="0"/>
              <a:t>Its purpose is to obtain in-depth information on concepts, perceptions and ideas of a group. </a:t>
            </a:r>
          </a:p>
          <a:p>
            <a:endParaRPr lang="en-IE" dirty="0"/>
          </a:p>
          <a:p>
            <a:pPr marL="0" indent="0">
              <a:buNone/>
            </a:pPr>
            <a:r>
              <a:rPr lang="en-IE" dirty="0"/>
              <a:t>It aims to be more than a question-answer interaction. </a:t>
            </a:r>
          </a:p>
          <a:p>
            <a:pPr>
              <a:buNone/>
            </a:pPr>
            <a:endParaRPr lang="en-IE" dirty="0"/>
          </a:p>
          <a:p>
            <a:r>
              <a:rPr lang="en-IE" dirty="0"/>
              <a:t>The idea is that group members discuss the topic among themselves, with guidance from the facilitator.</a:t>
            </a:r>
          </a:p>
        </p:txBody>
      </p:sp>
    </p:spTree>
    <p:extLst>
      <p:ext uri="{BB962C8B-B14F-4D97-AF65-F5344CB8AC3E}">
        <p14:creationId xmlns:p14="http://schemas.microsoft.com/office/powerpoint/2010/main" val="1265457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FGD techniques can be used to:</a:t>
            </a:r>
          </a:p>
        </p:txBody>
      </p:sp>
      <p:sp>
        <p:nvSpPr>
          <p:cNvPr id="3" name="Content Placeholder 2"/>
          <p:cNvSpPr>
            <a:spLocks noGrp="1"/>
          </p:cNvSpPr>
          <p:nvPr>
            <p:ph sz="quarter" idx="1"/>
          </p:nvPr>
        </p:nvSpPr>
        <p:spPr>
          <a:xfrm>
            <a:off x="1024128" y="1885070"/>
            <a:ext cx="9962740" cy="4588881"/>
          </a:xfrm>
        </p:spPr>
        <p:txBody>
          <a:bodyPr>
            <a:normAutofit fontScale="92500" lnSpcReduction="10000"/>
          </a:bodyPr>
          <a:lstStyle/>
          <a:p>
            <a:pPr>
              <a:buNone/>
            </a:pPr>
            <a:r>
              <a:rPr lang="en-IE" sz="2600" b="1" dirty="0"/>
              <a:t>	</a:t>
            </a:r>
            <a:r>
              <a:rPr lang="en-IE" sz="2600" b="1" dirty="0">
                <a:solidFill>
                  <a:srgbClr val="0070C0"/>
                </a:solidFill>
              </a:rPr>
              <a:t>1- Focus research and develop relevant research hypotheses </a:t>
            </a:r>
            <a:r>
              <a:rPr lang="en-IE" sz="2600" dirty="0">
                <a:solidFill>
                  <a:srgbClr val="0070C0"/>
                </a:solidFill>
              </a:rPr>
              <a:t>by exploring in greater depth the problem to be investigated and its possible causes.</a:t>
            </a:r>
          </a:p>
          <a:p>
            <a:pPr>
              <a:buNone/>
            </a:pPr>
            <a:r>
              <a:rPr lang="en-IE" b="1" dirty="0"/>
              <a:t>	</a:t>
            </a:r>
          </a:p>
          <a:p>
            <a:pPr>
              <a:buNone/>
            </a:pPr>
            <a:r>
              <a:rPr lang="en-IE" b="1" dirty="0"/>
              <a:t>	Example:</a:t>
            </a:r>
            <a:endParaRPr lang="en-IE" dirty="0"/>
          </a:p>
          <a:p>
            <a:r>
              <a:rPr lang="en-IE" dirty="0"/>
              <a:t>A district health officer noticed that there are an unusually large number of cases of malnutrition of children under 5 reported from one area in her district. </a:t>
            </a:r>
          </a:p>
          <a:p>
            <a:endParaRPr lang="en-IE" dirty="0"/>
          </a:p>
          <a:p>
            <a:r>
              <a:rPr lang="en-IE" dirty="0"/>
              <a:t>Because she had little idea of why there might be more malnutrition in that area, she decided to organise 3 FGD (one with leaders, one with mothers and one with health staff from the area). </a:t>
            </a:r>
          </a:p>
          <a:p>
            <a:endParaRPr lang="en-IE" dirty="0"/>
          </a:p>
          <a:p>
            <a:r>
              <a:rPr lang="en-IE" dirty="0"/>
              <a:t>She hoped to identify potential causes of the problem through the FGDs and then develop a more intensive study, if necessary.</a:t>
            </a:r>
          </a:p>
          <a:p>
            <a:endParaRPr lang="en-IE" dirty="0"/>
          </a:p>
        </p:txBody>
      </p:sp>
    </p:spTree>
    <p:extLst>
      <p:ext uri="{BB962C8B-B14F-4D97-AF65-F5344CB8AC3E}">
        <p14:creationId xmlns:p14="http://schemas.microsoft.com/office/powerpoint/2010/main" val="3160272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73723" y="1772528"/>
            <a:ext cx="10367889" cy="4701423"/>
          </a:xfrm>
        </p:spPr>
        <p:txBody>
          <a:bodyPr>
            <a:normAutofit/>
          </a:bodyPr>
          <a:lstStyle/>
          <a:p>
            <a:pPr>
              <a:buNone/>
            </a:pPr>
            <a:r>
              <a:rPr lang="en-IE" sz="2400" b="1" dirty="0">
                <a:solidFill>
                  <a:srgbClr val="0070C0"/>
                </a:solidFill>
              </a:rPr>
              <a:t>	2- Formulate appropriate questions</a:t>
            </a:r>
            <a:r>
              <a:rPr lang="en-IE" sz="2400" dirty="0">
                <a:solidFill>
                  <a:srgbClr val="0070C0"/>
                </a:solidFill>
              </a:rPr>
              <a:t> for more structured, larger scale surveys. </a:t>
            </a:r>
            <a:endParaRPr lang="en-IE" sz="2400" b="1" dirty="0">
              <a:solidFill>
                <a:srgbClr val="0070C0"/>
              </a:solidFill>
            </a:endParaRPr>
          </a:p>
          <a:p>
            <a:pPr>
              <a:buNone/>
            </a:pPr>
            <a:endParaRPr lang="en-IE" b="1" dirty="0"/>
          </a:p>
          <a:p>
            <a:pPr>
              <a:buNone/>
            </a:pPr>
            <a:r>
              <a:rPr lang="en-IE" b="1" dirty="0"/>
              <a:t>	Example:</a:t>
            </a:r>
            <a:endParaRPr lang="en-IE" dirty="0"/>
          </a:p>
          <a:p>
            <a:r>
              <a:rPr lang="en-IE" sz="2400" dirty="0"/>
              <a:t>In planning a study of the incidence of childhood diarrhoea and feeding practices, a FGD showed that in the community under study, children below the age of 1 year were not perceived as having ‘bouts of diarrhoea’ but merely ‘having loose stools’ that were associated with milestones such as sitting up, crawling, and teething. </a:t>
            </a:r>
          </a:p>
          <a:p>
            <a:pPr>
              <a:buNone/>
            </a:pPr>
            <a:endParaRPr lang="en-IE" sz="2400" dirty="0"/>
          </a:p>
          <a:p>
            <a:r>
              <a:rPr lang="en-IE" sz="2400" dirty="0"/>
              <a:t>In the questionnaire that was developed after the FGD the concept ‘diarrhoea’ was therefore carefully described, using the community’s notions and terms.</a:t>
            </a:r>
          </a:p>
          <a:p>
            <a:endParaRPr lang="en-IE" dirty="0"/>
          </a:p>
        </p:txBody>
      </p:sp>
    </p:spTree>
    <p:extLst>
      <p:ext uri="{BB962C8B-B14F-4D97-AF65-F5344CB8AC3E}">
        <p14:creationId xmlns:p14="http://schemas.microsoft.com/office/powerpoint/2010/main" val="2594681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56603" y="1800664"/>
            <a:ext cx="10480431" cy="4687355"/>
          </a:xfrm>
        </p:spPr>
        <p:txBody>
          <a:bodyPr>
            <a:normAutofit/>
          </a:bodyPr>
          <a:lstStyle/>
          <a:p>
            <a:r>
              <a:rPr lang="en-IE" sz="2400" b="1" dirty="0">
                <a:solidFill>
                  <a:srgbClr val="0070C0"/>
                </a:solidFill>
              </a:rPr>
              <a:t>3- Help understand</a:t>
            </a:r>
            <a:r>
              <a:rPr lang="en-IE" sz="2400" dirty="0">
                <a:solidFill>
                  <a:srgbClr val="0070C0"/>
                </a:solidFill>
              </a:rPr>
              <a:t> and solve </a:t>
            </a:r>
            <a:r>
              <a:rPr lang="en-IE" sz="2400" b="1" dirty="0">
                <a:solidFill>
                  <a:srgbClr val="0070C0"/>
                </a:solidFill>
              </a:rPr>
              <a:t>unexpected problems in interventions. </a:t>
            </a:r>
            <a:endParaRPr lang="en-IE" sz="2400" dirty="0">
              <a:solidFill>
                <a:srgbClr val="0070C0"/>
              </a:solidFill>
            </a:endParaRPr>
          </a:p>
          <a:p>
            <a:endParaRPr lang="en-IE" b="1" dirty="0"/>
          </a:p>
          <a:p>
            <a:pPr>
              <a:buNone/>
            </a:pPr>
            <a:r>
              <a:rPr lang="en-IE" b="1" dirty="0"/>
              <a:t>	Example:</a:t>
            </a:r>
            <a:endParaRPr lang="en-IE" dirty="0"/>
          </a:p>
          <a:p>
            <a:r>
              <a:rPr lang="en-IE" sz="2400" dirty="0"/>
              <a:t>In District X, the recent national (polio) immunisation days (NID) showed widely different coverages per village (50-90%) and in a number of villages a marked decrease in coverage was observed compared to last year. </a:t>
            </a:r>
          </a:p>
          <a:p>
            <a:endParaRPr lang="en-IE" sz="2400" dirty="0"/>
          </a:p>
          <a:p>
            <a:r>
              <a:rPr lang="en-IE" sz="2400" dirty="0"/>
              <a:t>Eight FGD were held with mothers, two in town, three in rural villages with a marked decrease in NID coverage and three in villages with a high coverage throughout. </a:t>
            </a:r>
          </a:p>
        </p:txBody>
      </p:sp>
    </p:spTree>
    <p:extLst>
      <p:ext uri="{BB962C8B-B14F-4D97-AF65-F5344CB8AC3E}">
        <p14:creationId xmlns:p14="http://schemas.microsoft.com/office/powerpoint/2010/main" val="30711692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999893"/>
            <a:ext cx="9720072" cy="1499616"/>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n-IE" sz="2400" b="1" i="0" u="none" strike="noStrike" kern="1200" cap="none" spc="0" normalizeH="0" baseline="0" noProof="0" dirty="0">
                <a:ln>
                  <a:noFill/>
                </a:ln>
                <a:solidFill>
                  <a:srgbClr val="0070C0"/>
                </a:solidFill>
                <a:effectLst/>
                <a:uLnTx/>
                <a:uFillTx/>
                <a:latin typeface="Tw Cen MT" panose="020B0602020104020603"/>
                <a:ea typeface="+mn-ea"/>
                <a:cs typeface="+mn-cs"/>
              </a:rPr>
              <a:t>3- Help understand</a:t>
            </a:r>
            <a:r>
              <a:rPr kumimoji="0" lang="en-IE" sz="2400" b="0" i="0" u="none" strike="noStrike" kern="1200" cap="none" spc="0" normalizeH="0" baseline="0" noProof="0" dirty="0">
                <a:ln>
                  <a:noFill/>
                </a:ln>
                <a:solidFill>
                  <a:srgbClr val="0070C0"/>
                </a:solidFill>
                <a:effectLst/>
                <a:uLnTx/>
                <a:uFillTx/>
                <a:latin typeface="Tw Cen MT" panose="020B0602020104020603"/>
                <a:ea typeface="+mn-ea"/>
                <a:cs typeface="+mn-cs"/>
              </a:rPr>
              <a:t> and solve </a:t>
            </a:r>
            <a:r>
              <a:rPr kumimoji="0" lang="en-IE" sz="2400" b="1" i="0" u="none" strike="noStrike" kern="1200" cap="none" spc="0" normalizeH="0" baseline="0" noProof="0" dirty="0">
                <a:ln>
                  <a:noFill/>
                </a:ln>
                <a:solidFill>
                  <a:srgbClr val="0070C0"/>
                </a:solidFill>
                <a:effectLst/>
                <a:uLnTx/>
                <a:uFillTx/>
                <a:latin typeface="Tw Cen MT" panose="020B0602020104020603"/>
                <a:ea typeface="+mn-ea"/>
                <a:cs typeface="+mn-cs"/>
              </a:rPr>
              <a:t>unexpected problems in interventions. </a:t>
            </a:r>
            <a:r>
              <a:rPr lang="en-IE" sz="1200" cap="none" spc="0" dirty="0">
                <a:solidFill>
                  <a:srgbClr val="0070C0"/>
                </a:solidFill>
                <a:latin typeface="Tw Cen MT" panose="020B0602020104020603"/>
                <a:ea typeface="+mn-ea"/>
                <a:cs typeface="+mn-cs"/>
              </a:rPr>
              <a:t>Cont’d</a:t>
            </a:r>
            <a:r>
              <a:rPr kumimoji="0" lang="en-IE" sz="2400" b="0" i="0" u="none" strike="noStrike" kern="1200" cap="none" spc="0" normalizeH="0" baseline="0" noProof="0" dirty="0">
                <a:ln>
                  <a:noFill/>
                </a:ln>
                <a:solidFill>
                  <a:srgbClr val="0070C0"/>
                </a:solidFill>
                <a:effectLst/>
                <a:uLnTx/>
                <a:uFillTx/>
                <a:latin typeface="Tw Cen MT" panose="020B0602020104020603"/>
                <a:ea typeface="+mn-ea"/>
                <a:cs typeface="+mn-cs"/>
              </a:rPr>
              <a:t> </a:t>
            </a:r>
            <a:endParaRPr lang="en-IE" dirty="0"/>
          </a:p>
        </p:txBody>
      </p:sp>
      <p:sp>
        <p:nvSpPr>
          <p:cNvPr id="3" name="Content Placeholder 2"/>
          <p:cNvSpPr>
            <a:spLocks noGrp="1"/>
          </p:cNvSpPr>
          <p:nvPr>
            <p:ph sz="quarter" idx="1"/>
          </p:nvPr>
        </p:nvSpPr>
        <p:spPr>
          <a:xfrm>
            <a:off x="1024128" y="2346812"/>
            <a:ext cx="9720073" cy="4023360"/>
          </a:xfrm>
        </p:spPr>
        <p:txBody>
          <a:bodyPr>
            <a:normAutofit lnSpcReduction="10000"/>
          </a:bodyPr>
          <a:lstStyle/>
          <a:p>
            <a:pPr>
              <a:buNone/>
            </a:pPr>
            <a:r>
              <a:rPr lang="en-IE" b="1" dirty="0"/>
              <a:t>	Example (cont’d) </a:t>
            </a:r>
          </a:p>
          <a:p>
            <a:r>
              <a:rPr lang="en-IE" sz="2600" dirty="0"/>
              <a:t>It appeared that overall, the concept NID had raised confusion. Most people believed that this mass campaign strengthened the children’s immunity against </a:t>
            </a:r>
            <a:r>
              <a:rPr lang="en-IE" sz="2600" i="1" dirty="0"/>
              <a:t>any</a:t>
            </a:r>
            <a:r>
              <a:rPr lang="en-IE" sz="2600" dirty="0"/>
              <a:t> (childhood) disease, including malaria and Respiratory Tract Infections.</a:t>
            </a:r>
          </a:p>
          <a:p>
            <a:pPr>
              <a:buNone/>
            </a:pPr>
            <a:r>
              <a:rPr lang="en-IE" sz="2600" dirty="0"/>
              <a:t> </a:t>
            </a:r>
          </a:p>
          <a:p>
            <a:r>
              <a:rPr lang="en-IE" sz="2600" dirty="0"/>
              <a:t>In the villages with a low NID coverage there had been a high incidence of malaria in children immediately after the previous NID campaign and several children died. Mothers therefore believed that the NID campaign was useless.</a:t>
            </a:r>
          </a:p>
          <a:p>
            <a:endParaRPr lang="en-IE" dirty="0"/>
          </a:p>
        </p:txBody>
      </p:sp>
    </p:spTree>
    <p:extLst>
      <p:ext uri="{BB962C8B-B14F-4D97-AF65-F5344CB8AC3E}">
        <p14:creationId xmlns:p14="http://schemas.microsoft.com/office/powerpoint/2010/main" val="2631085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41009" y="1828800"/>
            <a:ext cx="10452296" cy="4645152"/>
          </a:xfrm>
        </p:spPr>
        <p:txBody>
          <a:bodyPr>
            <a:normAutofit fontScale="92500" lnSpcReduction="10000"/>
          </a:bodyPr>
          <a:lstStyle/>
          <a:p>
            <a:r>
              <a:rPr lang="en-IE" sz="2600" b="1" dirty="0">
                <a:solidFill>
                  <a:srgbClr val="0070C0"/>
                </a:solidFill>
              </a:rPr>
              <a:t>4- Develop appropriate messages for health education programmes</a:t>
            </a:r>
            <a:r>
              <a:rPr lang="en-IE" sz="2600" dirty="0">
                <a:solidFill>
                  <a:srgbClr val="0070C0"/>
                </a:solidFill>
              </a:rPr>
              <a:t> and later evaluate the messages for clarity. </a:t>
            </a:r>
            <a:endParaRPr lang="en-IE" sz="2600" b="1" dirty="0">
              <a:solidFill>
                <a:srgbClr val="0070C0"/>
              </a:solidFill>
            </a:endParaRPr>
          </a:p>
          <a:p>
            <a:endParaRPr lang="en-IE" b="1" dirty="0"/>
          </a:p>
          <a:p>
            <a:pPr>
              <a:buNone/>
            </a:pPr>
            <a:r>
              <a:rPr lang="en-IE" b="1" dirty="0"/>
              <a:t>	Example:</a:t>
            </a:r>
            <a:endParaRPr lang="en-IE" dirty="0"/>
          </a:p>
          <a:p>
            <a:r>
              <a:rPr lang="en-IE" dirty="0"/>
              <a:t>A rural health clinic wanted to develop a health education programme focused on weaning problems most often encountered by mothers in the surrounding villages and what to do about them. </a:t>
            </a:r>
          </a:p>
          <a:p>
            <a:pPr>
              <a:buNone/>
            </a:pPr>
            <a:endParaRPr lang="en-IE" dirty="0"/>
          </a:p>
          <a:p>
            <a:r>
              <a:rPr lang="en-IE" dirty="0"/>
              <a:t>The FGD could be used for </a:t>
            </a:r>
            <a:r>
              <a:rPr lang="en-IE" b="1" dirty="0"/>
              <a:t>exploring relevant local concepts</a:t>
            </a:r>
            <a:r>
              <a:rPr lang="en-IE" dirty="0"/>
              <a:t> as well as for </a:t>
            </a:r>
            <a:r>
              <a:rPr lang="en-IE" b="1" dirty="0"/>
              <a:t>testing drafts</a:t>
            </a:r>
            <a:r>
              <a:rPr lang="en-IE" dirty="0"/>
              <a:t> when developing the messages. </a:t>
            </a:r>
          </a:p>
          <a:p>
            <a:pPr>
              <a:buNone/>
            </a:pPr>
            <a:endParaRPr lang="en-IE" dirty="0"/>
          </a:p>
          <a:p>
            <a:r>
              <a:rPr lang="en-IE" dirty="0"/>
              <a:t>The messages should be developed and tested in different socio-economic groups of mothers, as weaning practices may differ with income, means of subsistence and education of the mothers. Also, ethnic differences may have to be taken into account.</a:t>
            </a:r>
          </a:p>
          <a:p>
            <a:endParaRPr lang="en-IE" dirty="0"/>
          </a:p>
        </p:txBody>
      </p:sp>
    </p:spTree>
    <p:extLst>
      <p:ext uri="{BB962C8B-B14F-4D97-AF65-F5344CB8AC3E}">
        <p14:creationId xmlns:p14="http://schemas.microsoft.com/office/powerpoint/2010/main" val="37321273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55077" y="1814732"/>
            <a:ext cx="9312812" cy="4659220"/>
          </a:xfrm>
        </p:spPr>
        <p:txBody>
          <a:bodyPr>
            <a:normAutofit fontScale="92500" lnSpcReduction="10000"/>
          </a:bodyPr>
          <a:lstStyle/>
          <a:p>
            <a:r>
              <a:rPr lang="en-IE" sz="2800" b="1" dirty="0">
                <a:solidFill>
                  <a:srgbClr val="0070C0"/>
                </a:solidFill>
              </a:rPr>
              <a:t>5- Explore controversial topics</a:t>
            </a:r>
            <a:r>
              <a:rPr lang="en-IE" sz="2800" dirty="0">
                <a:solidFill>
                  <a:srgbClr val="0070C0"/>
                </a:solidFill>
              </a:rPr>
              <a:t>. </a:t>
            </a:r>
            <a:endParaRPr lang="en-IE" sz="2800" b="1" dirty="0">
              <a:solidFill>
                <a:srgbClr val="0070C0"/>
              </a:solidFill>
            </a:endParaRPr>
          </a:p>
          <a:p>
            <a:endParaRPr lang="en-IE" b="1" dirty="0"/>
          </a:p>
          <a:p>
            <a:pPr>
              <a:buNone/>
            </a:pPr>
            <a:r>
              <a:rPr lang="en-IE" b="1" dirty="0"/>
              <a:t>	</a:t>
            </a:r>
            <a:r>
              <a:rPr lang="en-IE" sz="2400" b="1" dirty="0"/>
              <a:t>Example:</a:t>
            </a:r>
          </a:p>
          <a:p>
            <a:r>
              <a:rPr lang="en-IE" sz="2400" dirty="0"/>
              <a:t>Sexual behaviour is a controversial topic in the sense that males and females judge sexual relations and sexuality often from very different perspectives. Sexual education has to take this difference into account. </a:t>
            </a:r>
          </a:p>
          <a:p>
            <a:endParaRPr lang="en-IE" sz="2400" dirty="0"/>
          </a:p>
          <a:p>
            <a:r>
              <a:rPr lang="en-IE" sz="2400" dirty="0"/>
              <a:t>Through FGDs, first with females, then with males, and then with a mixed group to confront both sexes with the different outcomes of the separate discussions (listed on flip charts) it becomes easier to bring these differences in the open. Especially for teenagers, who may have many stereotypes about the other sex or be reluctant to discuss the topic openly (particularly girls), such a ‘multi-stage’ approach is useful.</a:t>
            </a:r>
          </a:p>
          <a:p>
            <a:endParaRPr lang="en-IE" dirty="0"/>
          </a:p>
        </p:txBody>
      </p:sp>
    </p:spTree>
    <p:extLst>
      <p:ext uri="{BB962C8B-B14F-4D97-AF65-F5344CB8AC3E}">
        <p14:creationId xmlns:p14="http://schemas.microsoft.com/office/powerpoint/2010/main" val="22230781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Strengths and limitations of FGD </a:t>
            </a:r>
          </a:p>
        </p:txBody>
      </p:sp>
      <p:sp>
        <p:nvSpPr>
          <p:cNvPr id="3" name="Content Placeholder 2"/>
          <p:cNvSpPr>
            <a:spLocks noGrp="1"/>
          </p:cNvSpPr>
          <p:nvPr>
            <p:ph sz="quarter" idx="1"/>
          </p:nvPr>
        </p:nvSpPr>
        <p:spPr>
          <a:xfrm>
            <a:off x="1024128" y="2285999"/>
            <a:ext cx="9720073" cy="4171071"/>
          </a:xfrm>
        </p:spPr>
        <p:txBody>
          <a:bodyPr>
            <a:normAutofit/>
          </a:bodyPr>
          <a:lstStyle/>
          <a:p>
            <a:pPr marL="457200" indent="-457200">
              <a:buFont typeface="+mj-lt"/>
              <a:buAutoNum type="arabicPeriod"/>
            </a:pPr>
            <a:r>
              <a:rPr lang="en-IE" dirty="0"/>
              <a:t>A well chosen group, in terms of composition and number, FGDs can be a powerful research tool which provides valuable spontaneous information in a short period of time and at relatively low cost.</a:t>
            </a:r>
          </a:p>
          <a:p>
            <a:pPr marL="457200" indent="-457200">
              <a:buFont typeface="+mj-lt"/>
              <a:buAutoNum type="arabicPeriod"/>
            </a:pPr>
            <a:endParaRPr lang="en-IE" dirty="0"/>
          </a:p>
          <a:p>
            <a:pPr marL="457200" indent="-457200">
              <a:buFont typeface="+mj-lt"/>
              <a:buAutoNum type="arabicPeriod"/>
            </a:pPr>
            <a:r>
              <a:rPr lang="en-IE" dirty="0"/>
              <a:t>FGD should </a:t>
            </a:r>
            <a:r>
              <a:rPr lang="en-IE" i="1" dirty="0"/>
              <a:t>not</a:t>
            </a:r>
            <a:r>
              <a:rPr lang="en-IE" dirty="0"/>
              <a:t> be used for quantitative purposes, such as the testing of hypotheses or the generalisation of findings for larger areas, which would require more elaborate surveys.</a:t>
            </a:r>
          </a:p>
          <a:p>
            <a:pPr marL="457200" indent="-457200">
              <a:buFont typeface="+mj-lt"/>
              <a:buAutoNum type="arabicPeriod"/>
            </a:pPr>
            <a:endParaRPr lang="en-IE" dirty="0"/>
          </a:p>
          <a:p>
            <a:pPr marL="457200" indent="-457200">
              <a:buFont typeface="+mj-lt"/>
              <a:buAutoNum type="arabicPeriod"/>
            </a:pPr>
            <a:r>
              <a:rPr lang="en-IE" dirty="0"/>
              <a:t>Depending on the topic, it may be </a:t>
            </a:r>
            <a:r>
              <a:rPr lang="en-IE" b="1" dirty="0"/>
              <a:t>risky</a:t>
            </a:r>
            <a:r>
              <a:rPr lang="en-IE" dirty="0"/>
              <a:t> to use FGDs as a </a:t>
            </a:r>
            <a:r>
              <a:rPr lang="en-IE" b="1" dirty="0"/>
              <a:t>single tool</a:t>
            </a:r>
            <a:r>
              <a:rPr lang="en-IE" dirty="0"/>
              <a:t>. In group discussions, people tend to centre their opinions on the most common ones, on ‘social norms’. </a:t>
            </a:r>
          </a:p>
          <a:p>
            <a:endParaRPr lang="en-IE" dirty="0"/>
          </a:p>
          <a:p>
            <a:endParaRPr lang="en-IE" dirty="0"/>
          </a:p>
        </p:txBody>
      </p:sp>
    </p:spTree>
    <p:extLst>
      <p:ext uri="{BB962C8B-B14F-4D97-AF65-F5344CB8AC3E}">
        <p14:creationId xmlns:p14="http://schemas.microsoft.com/office/powerpoint/2010/main" val="10637397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Strengths and limitations of FGD </a:t>
            </a:r>
            <a:r>
              <a:rPr lang="en-IE" sz="1600" dirty="0"/>
              <a:t>cont’d</a:t>
            </a:r>
          </a:p>
        </p:txBody>
      </p:sp>
      <p:sp>
        <p:nvSpPr>
          <p:cNvPr id="3" name="Content Placeholder 2"/>
          <p:cNvSpPr>
            <a:spLocks noGrp="1"/>
          </p:cNvSpPr>
          <p:nvPr>
            <p:ph sz="quarter" idx="1"/>
          </p:nvPr>
        </p:nvSpPr>
        <p:spPr/>
        <p:txBody>
          <a:bodyPr>
            <a:normAutofit/>
          </a:bodyPr>
          <a:lstStyle/>
          <a:p>
            <a:pPr marL="457200" indent="-457200">
              <a:buFont typeface="+mj-lt"/>
              <a:buAutoNum type="arabicPeriod" startAt="4"/>
            </a:pPr>
            <a:r>
              <a:rPr lang="en-IE" dirty="0"/>
              <a:t>In reality, opinions and behaviour may be more diverse. Therefore, it is advisable to combine FGDs with at least some key informant and in-depth interviews. </a:t>
            </a:r>
          </a:p>
          <a:p>
            <a:pPr marL="457200" indent="-457200">
              <a:buFont typeface="+mj-lt"/>
              <a:buAutoNum type="arabicPeriod" startAt="4"/>
            </a:pPr>
            <a:endParaRPr lang="en-IE" dirty="0"/>
          </a:p>
          <a:p>
            <a:pPr marL="457200" indent="-457200">
              <a:buFont typeface="+mj-lt"/>
              <a:buAutoNum type="arabicPeriod" startAt="4"/>
            </a:pPr>
            <a:r>
              <a:rPr lang="en-IE" dirty="0"/>
              <a:t>In case of very </a:t>
            </a:r>
            <a:r>
              <a:rPr lang="en-IE" b="1" dirty="0"/>
              <a:t>sensitive topics</a:t>
            </a:r>
            <a:r>
              <a:rPr lang="en-IE" dirty="0"/>
              <a:t>, such as sexual behaviour or coping with HIV/AIDS, FGDs may also have their limitations, as group members may hesitate to air their feelings and experiences freely.</a:t>
            </a:r>
          </a:p>
          <a:p>
            <a:pPr marL="457200" indent="-457200">
              <a:buFont typeface="+mj-lt"/>
              <a:buAutoNum type="arabicPeriod" startAt="4"/>
            </a:pPr>
            <a:endParaRPr lang="en-IE" dirty="0"/>
          </a:p>
          <a:p>
            <a:pPr marL="457200" indent="-457200">
              <a:buFont typeface="+mj-lt"/>
              <a:buAutoNum type="arabicPeriod" startAt="4"/>
            </a:pPr>
            <a:r>
              <a:rPr lang="en-IE" dirty="0"/>
              <a:t>One possible remedy is the selection of participants who do not know each other (e.g., selection of children from different schools in FGDs about adolescent sexual behaviour), while assuring absolute confidentiality.</a:t>
            </a:r>
          </a:p>
          <a:p>
            <a:endParaRPr lang="en-IE" dirty="0"/>
          </a:p>
        </p:txBody>
      </p:sp>
    </p:spTree>
    <p:extLst>
      <p:ext uri="{BB962C8B-B14F-4D97-AF65-F5344CB8AC3E}">
        <p14:creationId xmlns:p14="http://schemas.microsoft.com/office/powerpoint/2010/main" val="33666853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0"/>
            <a:ext cx="7467600" cy="1143000"/>
          </a:xfrm>
        </p:spPr>
        <p:txBody>
          <a:bodyPr>
            <a:normAutofit/>
          </a:bodyPr>
          <a:lstStyle/>
          <a:p>
            <a:r>
              <a:rPr lang="en-IE" b="1" dirty="0"/>
              <a:t>HOW TO CONDUCT A FGD</a:t>
            </a:r>
            <a:endParaRPr lang="en-IE" dirty="0"/>
          </a:p>
        </p:txBody>
      </p:sp>
    </p:spTree>
    <p:extLst>
      <p:ext uri="{BB962C8B-B14F-4D97-AF65-F5344CB8AC3E}">
        <p14:creationId xmlns:p14="http://schemas.microsoft.com/office/powerpoint/2010/main" val="342860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data collection techniques</a:t>
            </a:r>
          </a:p>
        </p:txBody>
      </p:sp>
      <p:sp>
        <p:nvSpPr>
          <p:cNvPr id="3" name="Content Placeholder 2"/>
          <p:cNvSpPr>
            <a:spLocks noGrp="1"/>
          </p:cNvSpPr>
          <p:nvPr>
            <p:ph sz="quarter" idx="1"/>
          </p:nvPr>
        </p:nvSpPr>
        <p:spPr/>
        <p:txBody>
          <a:bodyPr>
            <a:normAutofit/>
          </a:bodyPr>
          <a:lstStyle/>
          <a:p>
            <a:pPr marL="457200" indent="-457200">
              <a:buFont typeface="+mj-lt"/>
              <a:buAutoNum type="arabicPeriod"/>
            </a:pPr>
            <a:r>
              <a:rPr lang="en-IE" sz="2400" b="1" dirty="0"/>
              <a:t>Observation</a:t>
            </a:r>
          </a:p>
          <a:p>
            <a:pPr marL="457200" indent="-457200">
              <a:buFont typeface="+mj-lt"/>
              <a:buAutoNum type="arabicPeriod"/>
            </a:pPr>
            <a:endParaRPr lang="en-IE" sz="2400" b="1" dirty="0"/>
          </a:p>
          <a:p>
            <a:pPr marL="457200" indent="-457200">
              <a:buFont typeface="+mj-lt"/>
              <a:buAutoNum type="arabicPeriod"/>
            </a:pPr>
            <a:r>
              <a:rPr lang="en-IE" sz="2400" b="1" dirty="0"/>
              <a:t>Interviews (face-to-face) </a:t>
            </a:r>
          </a:p>
          <a:p>
            <a:pPr marL="457200" indent="-457200">
              <a:buFont typeface="+mj-lt"/>
              <a:buAutoNum type="arabicPeriod"/>
            </a:pPr>
            <a:endParaRPr lang="en-IE" sz="2400" b="1" dirty="0"/>
          </a:p>
          <a:p>
            <a:pPr marL="457200" indent="-457200">
              <a:buFont typeface="+mj-lt"/>
              <a:buAutoNum type="arabicPeriod"/>
            </a:pPr>
            <a:r>
              <a:rPr lang="en-IE" sz="2400" b="1" dirty="0"/>
              <a:t>Focus group discussions </a:t>
            </a:r>
          </a:p>
        </p:txBody>
      </p:sp>
    </p:spTree>
    <p:extLst>
      <p:ext uri="{BB962C8B-B14F-4D97-AF65-F5344CB8AC3E}">
        <p14:creationId xmlns:p14="http://schemas.microsoft.com/office/powerpoint/2010/main" val="33171708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1. Determine the purpose</a:t>
            </a:r>
          </a:p>
        </p:txBody>
      </p:sp>
      <p:sp>
        <p:nvSpPr>
          <p:cNvPr id="3" name="Content Placeholder 2"/>
          <p:cNvSpPr>
            <a:spLocks noGrp="1"/>
          </p:cNvSpPr>
          <p:nvPr>
            <p:ph sz="quarter" idx="1"/>
          </p:nvPr>
        </p:nvSpPr>
        <p:spPr>
          <a:xfrm>
            <a:off x="1024128" y="2249424"/>
            <a:ext cx="9720073" cy="4023360"/>
          </a:xfrm>
        </p:spPr>
        <p:txBody>
          <a:bodyPr/>
          <a:lstStyle/>
          <a:p>
            <a:r>
              <a:rPr lang="en-IE" dirty="0"/>
              <a:t>A FGD can be regarded as a mini-study. </a:t>
            </a:r>
          </a:p>
          <a:p>
            <a:endParaRPr lang="en-IE" dirty="0"/>
          </a:p>
          <a:p>
            <a:r>
              <a:rPr lang="en-IE" dirty="0"/>
              <a:t>It therefore requires one or two clear objectives. </a:t>
            </a:r>
          </a:p>
          <a:p>
            <a:endParaRPr lang="en-IE" dirty="0"/>
          </a:p>
          <a:p>
            <a:r>
              <a:rPr lang="en-IE" dirty="0"/>
              <a:t>These objectives will guide the research team in the formulation of discussion questions.</a:t>
            </a:r>
          </a:p>
        </p:txBody>
      </p:sp>
    </p:spTree>
    <p:extLst>
      <p:ext uri="{BB962C8B-B14F-4D97-AF65-F5344CB8AC3E}">
        <p14:creationId xmlns:p14="http://schemas.microsoft.com/office/powerpoint/2010/main" val="41013681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2. Situation analysis</a:t>
            </a:r>
          </a:p>
        </p:txBody>
      </p:sp>
      <p:sp>
        <p:nvSpPr>
          <p:cNvPr id="3" name="Content Placeholder 2"/>
          <p:cNvSpPr>
            <a:spLocks noGrp="1"/>
          </p:cNvSpPr>
          <p:nvPr>
            <p:ph sz="quarter" idx="1"/>
          </p:nvPr>
        </p:nvSpPr>
        <p:spPr>
          <a:xfrm>
            <a:off x="1024128" y="1955408"/>
            <a:ext cx="10089349" cy="4518543"/>
          </a:xfrm>
        </p:spPr>
        <p:txBody>
          <a:bodyPr>
            <a:normAutofit fontScale="92500"/>
          </a:bodyPr>
          <a:lstStyle/>
          <a:p>
            <a:r>
              <a:rPr lang="en-IE" dirty="0"/>
              <a:t>Any FGD requires good knowledge of local conditions. There are always differences between community members, for example in education, political power, gender, economic status and ethnic group. These differences will be reflected in their perceptions of the problems they suffer from and possible solutions. A researcher must be aware of these differences.</a:t>
            </a:r>
          </a:p>
          <a:p>
            <a:endParaRPr lang="en-IE" dirty="0"/>
          </a:p>
          <a:p>
            <a:r>
              <a:rPr lang="en-IE" dirty="0"/>
              <a:t>The first task of the researchers will be to explore the area and identify possible target groups. </a:t>
            </a:r>
          </a:p>
          <a:p>
            <a:endParaRPr lang="en-IE" dirty="0"/>
          </a:p>
          <a:p>
            <a:r>
              <a:rPr lang="en-IE" dirty="0"/>
              <a:t>Interviews with some key informants and a rudimentary situation analysis are then indispensable. </a:t>
            </a:r>
          </a:p>
          <a:p>
            <a:pPr>
              <a:buNone/>
            </a:pPr>
            <a:endParaRPr lang="en-IE" dirty="0"/>
          </a:p>
          <a:p>
            <a:r>
              <a:rPr lang="en-IE" dirty="0"/>
              <a:t>The situation analysis should preferably be carried out in a participatory way, with representatives of the study population on which the FGD focuses.</a:t>
            </a:r>
          </a:p>
          <a:p>
            <a:endParaRPr lang="en-IE" dirty="0"/>
          </a:p>
          <a:p>
            <a:endParaRPr lang="en-IE" dirty="0"/>
          </a:p>
        </p:txBody>
      </p:sp>
    </p:spTree>
    <p:extLst>
      <p:ext uri="{BB962C8B-B14F-4D97-AF65-F5344CB8AC3E}">
        <p14:creationId xmlns:p14="http://schemas.microsoft.com/office/powerpoint/2010/main" val="19554869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3. Recruitment of participants </a:t>
            </a:r>
          </a:p>
        </p:txBody>
      </p:sp>
      <p:sp>
        <p:nvSpPr>
          <p:cNvPr id="3" name="Content Placeholder 2"/>
          <p:cNvSpPr>
            <a:spLocks noGrp="1"/>
          </p:cNvSpPr>
          <p:nvPr>
            <p:ph sz="quarter" idx="1"/>
          </p:nvPr>
        </p:nvSpPr>
        <p:spPr>
          <a:xfrm>
            <a:off x="1024128" y="1918833"/>
            <a:ext cx="9720073" cy="4353951"/>
          </a:xfrm>
        </p:spPr>
        <p:txBody>
          <a:bodyPr>
            <a:normAutofit lnSpcReduction="10000"/>
          </a:bodyPr>
          <a:lstStyle/>
          <a:p>
            <a:r>
              <a:rPr lang="en-IE" dirty="0"/>
              <a:t>Participants should be roughly of the same socio-economic group or have a similar background in relation to the issue under investigation. </a:t>
            </a:r>
          </a:p>
          <a:p>
            <a:pPr>
              <a:buNone/>
            </a:pPr>
            <a:endParaRPr lang="en-IE" dirty="0"/>
          </a:p>
          <a:p>
            <a:r>
              <a:rPr lang="en-IE" dirty="0"/>
              <a:t>The age and sexual composition of the group should facilitate free discussion.</a:t>
            </a:r>
          </a:p>
          <a:p>
            <a:endParaRPr lang="en-IE" dirty="0"/>
          </a:p>
          <a:p>
            <a:r>
              <a:rPr lang="en-IE" dirty="0"/>
              <a:t>If you are an outsider, you may have to rely on your key informants for the first selection of participants in FGDs. </a:t>
            </a:r>
          </a:p>
          <a:p>
            <a:endParaRPr lang="en-IE" dirty="0"/>
          </a:p>
          <a:p>
            <a:r>
              <a:rPr lang="en-IE" dirty="0"/>
              <a:t>Your key informants to whom you have explained thoroughly the purpose and the process of the FGD might each suggest some individuals who could be invited to a focus group discussion.</a:t>
            </a:r>
          </a:p>
        </p:txBody>
      </p:sp>
    </p:spTree>
    <p:extLst>
      <p:ext uri="{BB962C8B-B14F-4D97-AF65-F5344CB8AC3E}">
        <p14:creationId xmlns:p14="http://schemas.microsoft.com/office/powerpoint/2010/main" val="18422053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86265" y="1716258"/>
            <a:ext cx="10227212" cy="4757694"/>
          </a:xfrm>
        </p:spPr>
        <p:txBody>
          <a:bodyPr>
            <a:normAutofit/>
          </a:bodyPr>
          <a:lstStyle/>
          <a:p>
            <a:r>
              <a:rPr lang="en-IE" dirty="0"/>
              <a:t>The key informants may select persons similar to themselves so that you do not get an adequate variety of views in your discussion group. </a:t>
            </a:r>
          </a:p>
          <a:p>
            <a:endParaRPr lang="en-IE" dirty="0"/>
          </a:p>
          <a:p>
            <a:r>
              <a:rPr lang="en-IE" dirty="0"/>
              <a:t>So, in your explanations be sure to emphasise that you want a group of people that can express a </a:t>
            </a:r>
            <a:r>
              <a:rPr lang="en-IE" i="1" dirty="0"/>
              <a:t>range</a:t>
            </a:r>
            <a:r>
              <a:rPr lang="en-IE" dirty="0"/>
              <a:t> of views, to be able to have a proper discussion.</a:t>
            </a:r>
          </a:p>
          <a:p>
            <a:endParaRPr lang="en-IE" dirty="0"/>
          </a:p>
          <a:p>
            <a:r>
              <a:rPr lang="en-IE" dirty="0"/>
              <a:t>Participants in a first FGD may assist to find relevant participants for other groups.</a:t>
            </a:r>
          </a:p>
          <a:p>
            <a:pPr>
              <a:buNone/>
            </a:pPr>
            <a:endParaRPr lang="en-IE" dirty="0"/>
          </a:p>
          <a:p>
            <a:r>
              <a:rPr lang="en-IE" dirty="0"/>
              <a:t>Another way is to select individuals in a </a:t>
            </a:r>
            <a:r>
              <a:rPr lang="en-IE" i="1" dirty="0"/>
              <a:t>systematic</a:t>
            </a:r>
            <a:r>
              <a:rPr lang="en-IE" dirty="0"/>
              <a:t> way, to try and ensure a range of views. You might, ask every third or fourth person you find. This method might be more suitable in urban areas.</a:t>
            </a:r>
          </a:p>
          <a:p>
            <a:endParaRPr lang="en-IE" dirty="0"/>
          </a:p>
        </p:txBody>
      </p:sp>
      <p:sp>
        <p:nvSpPr>
          <p:cNvPr id="2" name="Title 1">
            <a:extLst>
              <a:ext uri="{FF2B5EF4-FFF2-40B4-BE49-F238E27FC236}">
                <a16:creationId xmlns:a16="http://schemas.microsoft.com/office/drawing/2014/main" id="{9C876E7E-5374-7A76-AD48-5FFE18C56343}"/>
              </a:ext>
            </a:extLst>
          </p:cNvPr>
          <p:cNvSpPr>
            <a:spLocks noGrp="1"/>
          </p:cNvSpPr>
          <p:nvPr>
            <p:ph type="title"/>
          </p:nvPr>
        </p:nvSpPr>
        <p:spPr>
          <a:xfrm>
            <a:off x="1024128" y="585216"/>
            <a:ext cx="9720072" cy="1499616"/>
          </a:xfrm>
        </p:spPr>
        <p:txBody>
          <a:bodyPr>
            <a:normAutofit/>
          </a:bodyPr>
          <a:lstStyle/>
          <a:p>
            <a:r>
              <a:rPr lang="en-IE" dirty="0"/>
              <a:t>3. Recruitment of participants </a:t>
            </a:r>
            <a:r>
              <a:rPr lang="en-IE" sz="1600" dirty="0"/>
              <a:t>cont’d</a:t>
            </a:r>
          </a:p>
        </p:txBody>
      </p:sp>
    </p:spTree>
    <p:extLst>
      <p:ext uri="{BB962C8B-B14F-4D97-AF65-F5344CB8AC3E}">
        <p14:creationId xmlns:p14="http://schemas.microsoft.com/office/powerpoint/2010/main" val="12792958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4. Physical arrangements:</a:t>
            </a:r>
          </a:p>
        </p:txBody>
      </p:sp>
      <p:sp>
        <p:nvSpPr>
          <p:cNvPr id="3" name="Content Placeholder 2"/>
          <p:cNvSpPr>
            <a:spLocks noGrp="1"/>
          </p:cNvSpPr>
          <p:nvPr>
            <p:ph sz="quarter" idx="1"/>
          </p:nvPr>
        </p:nvSpPr>
        <p:spPr>
          <a:xfrm>
            <a:off x="1024128" y="2084832"/>
            <a:ext cx="9720072" cy="4389120"/>
          </a:xfrm>
        </p:spPr>
        <p:txBody>
          <a:bodyPr>
            <a:normAutofit lnSpcReduction="10000"/>
          </a:bodyPr>
          <a:lstStyle/>
          <a:p>
            <a:r>
              <a:rPr lang="en-IE" dirty="0"/>
              <a:t>Communication and interaction during the FGD should be encouraged in every way possible. </a:t>
            </a:r>
          </a:p>
          <a:p>
            <a:endParaRPr lang="en-IE" dirty="0"/>
          </a:p>
          <a:p>
            <a:r>
              <a:rPr lang="en-IE" dirty="0"/>
              <a:t>Arrange the chairs in a circle. Make sure that there will be no disturbances, sufficient quietness, adequate lighting, etc. </a:t>
            </a:r>
          </a:p>
          <a:p>
            <a:endParaRPr lang="en-IE" dirty="0"/>
          </a:p>
          <a:p>
            <a:r>
              <a:rPr lang="en-IE" dirty="0"/>
              <a:t>Try to hold the FGD in a neutral setting which encourages participants to freely express their views. </a:t>
            </a:r>
          </a:p>
          <a:p>
            <a:endParaRPr lang="en-IE" dirty="0"/>
          </a:p>
          <a:p>
            <a:r>
              <a:rPr lang="en-IE" dirty="0"/>
              <a:t>A health centre, </a:t>
            </a:r>
            <a:r>
              <a:rPr lang="en-IE" b="1" dirty="0"/>
              <a:t>for example</a:t>
            </a:r>
            <a:r>
              <a:rPr lang="en-IE" dirty="0"/>
              <a:t>, is not a good place to discuss traditional medical beliefs or preferences for other types of treatment.</a:t>
            </a:r>
          </a:p>
        </p:txBody>
      </p:sp>
    </p:spTree>
    <p:extLst>
      <p:ext uri="{BB962C8B-B14F-4D97-AF65-F5344CB8AC3E}">
        <p14:creationId xmlns:p14="http://schemas.microsoft.com/office/powerpoint/2010/main" val="35601531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5. Preparation of a discussion guide:</a:t>
            </a:r>
          </a:p>
        </p:txBody>
      </p:sp>
      <p:sp>
        <p:nvSpPr>
          <p:cNvPr id="3" name="Content Placeholder 2"/>
          <p:cNvSpPr>
            <a:spLocks noGrp="1"/>
          </p:cNvSpPr>
          <p:nvPr>
            <p:ph sz="quarter" idx="1"/>
          </p:nvPr>
        </p:nvSpPr>
        <p:spPr/>
        <p:txBody>
          <a:bodyPr>
            <a:normAutofit/>
          </a:bodyPr>
          <a:lstStyle/>
          <a:p>
            <a:r>
              <a:rPr lang="en-IE" dirty="0"/>
              <a:t>There should be a </a:t>
            </a:r>
            <a:r>
              <a:rPr lang="en-IE" b="1" dirty="0"/>
              <a:t>written</a:t>
            </a:r>
            <a:r>
              <a:rPr lang="en-IE" dirty="0"/>
              <a:t> list of topics to be covered. </a:t>
            </a:r>
          </a:p>
          <a:p>
            <a:endParaRPr lang="en-IE" dirty="0"/>
          </a:p>
          <a:p>
            <a:r>
              <a:rPr lang="en-IE" dirty="0"/>
              <a:t>It can be formulated as a series of open-ended questions. </a:t>
            </a:r>
          </a:p>
          <a:p>
            <a:endParaRPr lang="en-IE" dirty="0"/>
          </a:p>
          <a:p>
            <a:r>
              <a:rPr lang="en-IE" dirty="0"/>
              <a:t>Guides for different groups gathered to discuss the same subject may vary slightly, depending on their knowledge or attitudes and how the subject should first be explored with them.</a:t>
            </a:r>
          </a:p>
        </p:txBody>
      </p:sp>
    </p:spTree>
    <p:extLst>
      <p:ext uri="{BB962C8B-B14F-4D97-AF65-F5344CB8AC3E}">
        <p14:creationId xmlns:p14="http://schemas.microsoft.com/office/powerpoint/2010/main" val="15750954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6. Functions of the facilitator</a:t>
            </a:r>
          </a:p>
        </p:txBody>
      </p:sp>
      <p:sp>
        <p:nvSpPr>
          <p:cNvPr id="3" name="Content Placeholder 2"/>
          <p:cNvSpPr>
            <a:spLocks noGrp="1"/>
          </p:cNvSpPr>
          <p:nvPr>
            <p:ph sz="quarter" idx="1"/>
          </p:nvPr>
        </p:nvSpPr>
        <p:spPr>
          <a:xfrm>
            <a:off x="1024128" y="1913206"/>
            <a:ext cx="10131552" cy="4560746"/>
          </a:xfrm>
        </p:spPr>
        <p:txBody>
          <a:bodyPr>
            <a:normAutofit lnSpcReduction="10000"/>
          </a:bodyPr>
          <a:lstStyle/>
          <a:p>
            <a:pPr marL="457200" indent="-457200">
              <a:buFont typeface="+mj-lt"/>
              <a:buAutoNum type="arabicPeriod"/>
            </a:pPr>
            <a:r>
              <a:rPr lang="en-IE" dirty="0"/>
              <a:t>Introduce the session.</a:t>
            </a:r>
          </a:p>
          <a:p>
            <a:pPr marL="457200" indent="-457200">
              <a:buFont typeface="+mj-lt"/>
              <a:buAutoNum type="arabicPeriod"/>
            </a:pPr>
            <a:r>
              <a:rPr lang="en-IE" dirty="0"/>
              <a:t>Encourage discussion and involvement.</a:t>
            </a:r>
          </a:p>
          <a:p>
            <a:pPr marL="457200" indent="-457200">
              <a:buFont typeface="+mj-lt"/>
              <a:buAutoNum type="arabicPeriod"/>
            </a:pPr>
            <a:r>
              <a:rPr lang="en-IE" dirty="0"/>
              <a:t>Deal correctly with sensitive issues.</a:t>
            </a:r>
          </a:p>
          <a:p>
            <a:pPr marL="457200" indent="-457200">
              <a:buFont typeface="+mj-lt"/>
              <a:buAutoNum type="arabicPeriod"/>
            </a:pPr>
            <a:r>
              <a:rPr lang="en-IE" dirty="0"/>
              <a:t>Observe non-verbal communication.</a:t>
            </a:r>
          </a:p>
          <a:p>
            <a:pPr marL="457200" indent="-457200">
              <a:buFont typeface="+mj-lt"/>
              <a:buAutoNum type="arabicPeriod"/>
            </a:pPr>
            <a:r>
              <a:rPr lang="en-IE" dirty="0"/>
              <a:t>Avoid being placed in the role of expert.</a:t>
            </a:r>
          </a:p>
          <a:p>
            <a:pPr marL="457200" indent="-457200">
              <a:buFont typeface="+mj-lt"/>
              <a:buAutoNum type="arabicPeriod"/>
            </a:pPr>
            <a:r>
              <a:rPr lang="en-IE" dirty="0"/>
              <a:t>Control the rhythm of the meeting.</a:t>
            </a:r>
          </a:p>
          <a:p>
            <a:pPr marL="457200" indent="-457200">
              <a:buFont typeface="+mj-lt"/>
              <a:buAutoNum type="arabicPeriod"/>
            </a:pPr>
            <a:r>
              <a:rPr lang="en-IE" dirty="0"/>
              <a:t>Take time at the end of the meeting to summarise, check for agreement and thank the participants.</a:t>
            </a:r>
          </a:p>
          <a:p>
            <a:pPr marL="457200" indent="-457200">
              <a:buFont typeface="+mj-lt"/>
              <a:buAutoNum type="arabicPeriod"/>
            </a:pPr>
            <a:r>
              <a:rPr lang="en-IE" dirty="0"/>
              <a:t>Summarise the main issues brought up.</a:t>
            </a:r>
          </a:p>
          <a:p>
            <a:pPr marL="457200" indent="-457200">
              <a:buFont typeface="+mj-lt"/>
              <a:buAutoNum type="arabicPeriod"/>
            </a:pPr>
            <a:r>
              <a:rPr lang="en-IE" dirty="0"/>
              <a:t>Listen for additional comments and spontaneous discussions after the meeting has been closed.</a:t>
            </a:r>
          </a:p>
        </p:txBody>
      </p:sp>
    </p:spTree>
    <p:extLst>
      <p:ext uri="{BB962C8B-B14F-4D97-AF65-F5344CB8AC3E}">
        <p14:creationId xmlns:p14="http://schemas.microsoft.com/office/powerpoint/2010/main" val="38684088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7. Functions of the recorder</a:t>
            </a:r>
          </a:p>
        </p:txBody>
      </p:sp>
      <p:sp>
        <p:nvSpPr>
          <p:cNvPr id="3" name="Content Placeholder 2"/>
          <p:cNvSpPr>
            <a:spLocks noGrp="1"/>
          </p:cNvSpPr>
          <p:nvPr>
            <p:ph sz="quarter" idx="1"/>
          </p:nvPr>
        </p:nvSpPr>
        <p:spPr>
          <a:xfrm>
            <a:off x="1024128" y="1955409"/>
            <a:ext cx="9720073" cy="4712677"/>
          </a:xfrm>
        </p:spPr>
        <p:txBody>
          <a:bodyPr>
            <a:normAutofit lnSpcReduction="10000"/>
          </a:bodyPr>
          <a:lstStyle/>
          <a:p>
            <a:r>
              <a:rPr lang="en-IE" dirty="0"/>
              <a:t>The recorder should keep a record of the content of the discussion as well as emotional reactions and important aspects of group interaction. Assessment of the emotional tone of the meeting and the group process will enable you to judge the validity of the information collected during the FGD.</a:t>
            </a:r>
          </a:p>
          <a:p>
            <a:endParaRPr lang="en-US" dirty="0"/>
          </a:p>
          <a:p>
            <a:r>
              <a:rPr lang="en-US" b="1" dirty="0"/>
              <a:t>Items to be recorded include:</a:t>
            </a:r>
          </a:p>
          <a:p>
            <a:pPr lvl="1"/>
            <a:r>
              <a:rPr lang="en-IE" dirty="0"/>
              <a:t>Date, time, place</a:t>
            </a:r>
          </a:p>
          <a:p>
            <a:pPr lvl="1"/>
            <a:r>
              <a:rPr lang="en-IE" dirty="0"/>
              <a:t>Names and characteristics of participants</a:t>
            </a:r>
          </a:p>
          <a:p>
            <a:pPr lvl="1"/>
            <a:r>
              <a:rPr lang="en-IE" dirty="0"/>
              <a:t>General description of the group dynamics (level of participation, presence of a dominant participant, level of interest)</a:t>
            </a:r>
          </a:p>
          <a:p>
            <a:pPr lvl="1"/>
            <a:r>
              <a:rPr lang="en-IE" dirty="0"/>
              <a:t>Opinions of participants, recorded as much as possible in their own words</a:t>
            </a:r>
          </a:p>
          <a:p>
            <a:pPr lvl="1"/>
            <a:r>
              <a:rPr lang="en-IE" dirty="0"/>
              <a:t>Emotional aspects</a:t>
            </a:r>
          </a:p>
          <a:p>
            <a:pPr lvl="1"/>
            <a:r>
              <a:rPr lang="en-IE" dirty="0"/>
              <a:t>Vocabulary used – (to use it in developing questionnaires or health education materials)</a:t>
            </a:r>
          </a:p>
          <a:p>
            <a:pPr lvl="1"/>
            <a:r>
              <a:rPr lang="en-IE" dirty="0"/>
              <a:t>Spontaneous relevant discussions during breaks or after the meeting has been closed</a:t>
            </a:r>
          </a:p>
          <a:p>
            <a:endParaRPr lang="en-IE" dirty="0"/>
          </a:p>
          <a:p>
            <a:endParaRPr lang="en-US" dirty="0"/>
          </a:p>
          <a:p>
            <a:endParaRPr lang="en-IE" dirty="0"/>
          </a:p>
          <a:p>
            <a:endParaRPr lang="en-IE" dirty="0"/>
          </a:p>
        </p:txBody>
      </p:sp>
    </p:spTree>
    <p:extLst>
      <p:ext uri="{BB962C8B-B14F-4D97-AF65-F5344CB8AC3E}">
        <p14:creationId xmlns:p14="http://schemas.microsoft.com/office/powerpoint/2010/main" val="6225935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8. Duration of sessions</a:t>
            </a:r>
          </a:p>
        </p:txBody>
      </p:sp>
      <p:sp>
        <p:nvSpPr>
          <p:cNvPr id="3" name="Content Placeholder 2"/>
          <p:cNvSpPr>
            <a:spLocks noGrp="1"/>
          </p:cNvSpPr>
          <p:nvPr>
            <p:ph sz="quarter" idx="1"/>
          </p:nvPr>
        </p:nvSpPr>
        <p:spPr/>
        <p:txBody>
          <a:bodyPr>
            <a:normAutofit/>
          </a:bodyPr>
          <a:lstStyle/>
          <a:p>
            <a:r>
              <a:rPr lang="en-IE" dirty="0"/>
              <a:t>A focus group session typically lasts up to an hour and a half. </a:t>
            </a:r>
          </a:p>
          <a:p>
            <a:endParaRPr lang="en-IE" dirty="0"/>
          </a:p>
          <a:p>
            <a:r>
              <a:rPr lang="en-IE" dirty="0"/>
              <a:t>Generally, the first session with a particular type of group is longer than the following ones because all of the information is new. </a:t>
            </a:r>
          </a:p>
          <a:p>
            <a:pPr>
              <a:buNone/>
            </a:pPr>
            <a:endParaRPr lang="en-IE" dirty="0"/>
          </a:p>
          <a:p>
            <a:r>
              <a:rPr lang="en-IE" dirty="0"/>
              <a:t>Thereafter, if it becomes clear that all the groups have a similar opinion on particular topics, the facilitator may be able to move the discussion along more quickly to other topics which still elicit new points of view.</a:t>
            </a:r>
          </a:p>
        </p:txBody>
      </p:sp>
    </p:spTree>
    <p:extLst>
      <p:ext uri="{BB962C8B-B14F-4D97-AF65-F5344CB8AC3E}">
        <p14:creationId xmlns:p14="http://schemas.microsoft.com/office/powerpoint/2010/main" val="15816855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32053"/>
            <a:ext cx="9720072" cy="1499616"/>
          </a:xfrm>
        </p:spPr>
        <p:txBody>
          <a:bodyPr>
            <a:normAutofit/>
          </a:bodyPr>
          <a:lstStyle/>
          <a:p>
            <a:r>
              <a:rPr lang="en-IE" dirty="0"/>
              <a:t>9. Number of sessions</a:t>
            </a:r>
          </a:p>
        </p:txBody>
      </p:sp>
      <p:sp>
        <p:nvSpPr>
          <p:cNvPr id="3" name="Content Placeholder 2"/>
          <p:cNvSpPr>
            <a:spLocks noGrp="1"/>
          </p:cNvSpPr>
          <p:nvPr>
            <p:ph sz="quarter" idx="1"/>
          </p:nvPr>
        </p:nvSpPr>
        <p:spPr/>
        <p:txBody>
          <a:bodyPr>
            <a:normAutofit/>
          </a:bodyPr>
          <a:lstStyle/>
          <a:p>
            <a:r>
              <a:rPr lang="en-IE" dirty="0"/>
              <a:t>It depends upon project needs, resources, and whether new information is still coming from the sessions (Saturation).</a:t>
            </a:r>
          </a:p>
          <a:p>
            <a:endParaRPr lang="en-IE" dirty="0"/>
          </a:p>
          <a:p>
            <a:r>
              <a:rPr lang="en-IE" dirty="0"/>
              <a:t>One should plan to conduct at least two FGDs for each sub-group (for example, two for males and two for females). </a:t>
            </a:r>
          </a:p>
          <a:p>
            <a:endParaRPr lang="en-IE" dirty="0"/>
          </a:p>
          <a:p>
            <a:r>
              <a:rPr lang="en-IE" dirty="0"/>
              <a:t>Otherwise, you have no way of assessing whether the information you get from the first FGD is representative for that group.</a:t>
            </a:r>
          </a:p>
          <a:p>
            <a:endParaRPr lang="en-IE" dirty="0"/>
          </a:p>
        </p:txBody>
      </p:sp>
    </p:spTree>
    <p:extLst>
      <p:ext uri="{BB962C8B-B14F-4D97-AF65-F5344CB8AC3E}">
        <p14:creationId xmlns:p14="http://schemas.microsoft.com/office/powerpoint/2010/main" val="32106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IE" dirty="0"/>
          </a:p>
        </p:txBody>
      </p:sp>
      <p:pic>
        <p:nvPicPr>
          <p:cNvPr id="4" name="Picture 5" descr="pet-observation-porthole-fences-1"/>
          <p:cNvPicPr>
            <a:picLocks noChangeAspect="1" noChangeArrowheads="1"/>
          </p:cNvPicPr>
          <p:nvPr/>
        </p:nvPicPr>
        <p:blipFill rotWithShape="1">
          <a:blip r:embed="rId2" cstate="print"/>
          <a:srcRect t="8083" b="15667"/>
          <a:stretch/>
        </p:blipFill>
        <p:spPr>
          <a:xfrm>
            <a:off x="0" y="-38100"/>
            <a:ext cx="12192000" cy="6972300"/>
          </a:xfrm>
          <a:prstGeom prst="rect">
            <a:avLst/>
          </a:prstGeom>
        </p:spPr>
      </p:pic>
      <p:sp>
        <p:nvSpPr>
          <p:cNvPr id="2" name="Title 1"/>
          <p:cNvSpPr>
            <a:spLocks noGrp="1"/>
          </p:cNvSpPr>
          <p:nvPr>
            <p:ph type="title"/>
          </p:nvPr>
        </p:nvSpPr>
        <p:spPr>
          <a:xfrm>
            <a:off x="6826560" y="4659630"/>
            <a:ext cx="4059560" cy="1143000"/>
          </a:xfrm>
        </p:spPr>
        <p:txBody>
          <a:bodyPr>
            <a:normAutofit fontScale="90000"/>
          </a:bodyPr>
          <a:lstStyle/>
          <a:p>
            <a:r>
              <a:rPr lang="en-US" sz="5500" b="1" dirty="0">
                <a:solidFill>
                  <a:schemeClr val="tx1"/>
                </a:solidFill>
                <a:effectLst>
                  <a:outerShdw blurRad="38100" dist="38100" dir="2700000" algn="tl">
                    <a:srgbClr val="000000">
                      <a:alpha val="43137"/>
                    </a:srgbClr>
                  </a:outerShdw>
                </a:effectLst>
              </a:rPr>
              <a:t>1. Observation</a:t>
            </a:r>
            <a:endParaRPr lang="en-IE" sz="55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654271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9">
            <a:hlinkClick r:id="rId2"/>
          </p:cNvPr>
          <p:cNvPicPr>
            <a:picLocks noChangeAspect="1"/>
          </p:cNvPicPr>
          <p:nvPr/>
        </p:nvPicPr>
        <p:blipFill>
          <a:blip r:embed="rId3"/>
          <a:stretch>
            <a:fillRect/>
          </a:stretch>
        </p:blipFill>
        <p:spPr>
          <a:xfrm>
            <a:off x="759656" y="731521"/>
            <a:ext cx="4537030" cy="5739618"/>
          </a:xfrm>
          <a:prstGeom prst="rect">
            <a:avLst/>
          </a:prstGeom>
        </p:spPr>
      </p:pic>
      <p:pic>
        <p:nvPicPr>
          <p:cNvPr id="5" name="Picture 4">
            <a:hlinkClick r:id="rId2"/>
          </p:cNvPr>
          <p:cNvPicPr>
            <a:picLocks noChangeAspect="1"/>
          </p:cNvPicPr>
          <p:nvPr/>
        </p:nvPicPr>
        <p:blipFill>
          <a:blip r:embed="rId4"/>
          <a:stretch>
            <a:fillRect/>
          </a:stretch>
        </p:blipFill>
        <p:spPr>
          <a:xfrm>
            <a:off x="5683380" y="731521"/>
            <a:ext cx="4651651" cy="5739618"/>
          </a:xfrm>
          <a:prstGeom prst="rect">
            <a:avLst/>
          </a:prstGeom>
        </p:spPr>
      </p:pic>
      <p:sp>
        <p:nvSpPr>
          <p:cNvPr id="6" name="Rectangle 5"/>
          <p:cNvSpPr/>
          <p:nvPr/>
        </p:nvSpPr>
        <p:spPr>
          <a:xfrm>
            <a:off x="6396111" y="6457890"/>
            <a:ext cx="5795889" cy="400110"/>
          </a:xfrm>
          <a:prstGeom prst="rect">
            <a:avLst/>
          </a:prstGeom>
        </p:spPr>
        <p:txBody>
          <a:bodyPr wrap="square">
            <a:spAutoFit/>
          </a:bodyPr>
          <a:lstStyle/>
          <a:p>
            <a:r>
              <a:rPr lang="en-US" sz="1000" dirty="0">
                <a:hlinkClick r:id="rId2"/>
              </a:rPr>
              <a:t>https://www.fhi360.org/sites/default/files/media/documents/Qualitative%20Research%20Methods%20-%20A%20Data%20Collector's%20Field%20Guide.pdf</a:t>
            </a:r>
            <a:r>
              <a:rPr lang="en-US" sz="1000" dirty="0"/>
              <a:t> </a:t>
            </a:r>
          </a:p>
        </p:txBody>
      </p:sp>
      <p:sp>
        <p:nvSpPr>
          <p:cNvPr id="7" name="Rectangle 6"/>
          <p:cNvSpPr/>
          <p:nvPr/>
        </p:nvSpPr>
        <p:spPr>
          <a:xfrm>
            <a:off x="6627182" y="613675"/>
            <a:ext cx="4636334" cy="784830"/>
          </a:xfrm>
          <a:prstGeom prst="rect">
            <a:avLst/>
          </a:prstGeom>
        </p:spPr>
        <p:txBody>
          <a:bodyPr wrap="none">
            <a:spAutoFit/>
          </a:bodyPr>
          <a:lstStyle/>
          <a:p>
            <a:r>
              <a:rPr lang="en-IE" sz="4500" b="1" cap="all" spc="100" dirty="0">
                <a:solidFill>
                  <a:schemeClr val="accent1">
                    <a:lumMod val="75000"/>
                  </a:schemeClr>
                </a:solidFill>
                <a:latin typeface="+mj-lt"/>
                <a:ea typeface="+mj-ea"/>
                <a:cs typeface="+mj-cs"/>
              </a:rPr>
              <a:t>Reading materials</a:t>
            </a:r>
            <a:endParaRPr lang="en-US" sz="4500" b="1" cap="all" spc="100" dirty="0">
              <a:solidFill>
                <a:schemeClr val="accent1">
                  <a:lumMod val="75000"/>
                </a:schemeClr>
              </a:solidFill>
              <a:latin typeface="+mj-lt"/>
              <a:ea typeface="+mj-ea"/>
              <a:cs typeface="+mj-cs"/>
            </a:endParaRPr>
          </a:p>
        </p:txBody>
      </p:sp>
    </p:spTree>
    <p:extLst>
      <p:ext uri="{BB962C8B-B14F-4D97-AF65-F5344CB8AC3E}">
        <p14:creationId xmlns:p14="http://schemas.microsoft.com/office/powerpoint/2010/main" val="740106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Observation</a:t>
            </a:r>
          </a:p>
        </p:txBody>
      </p:sp>
      <p:sp>
        <p:nvSpPr>
          <p:cNvPr id="3" name="Content Placeholder 2"/>
          <p:cNvSpPr>
            <a:spLocks noGrp="1"/>
          </p:cNvSpPr>
          <p:nvPr>
            <p:ph sz="quarter" idx="1"/>
          </p:nvPr>
        </p:nvSpPr>
        <p:spPr>
          <a:xfrm>
            <a:off x="1024128" y="2302587"/>
            <a:ext cx="9720073" cy="4023360"/>
          </a:xfrm>
        </p:spPr>
        <p:txBody>
          <a:bodyPr>
            <a:normAutofit/>
          </a:bodyPr>
          <a:lstStyle/>
          <a:p>
            <a:r>
              <a:rPr lang="en-IE" dirty="0"/>
              <a:t>OBSERVATION is a technique that involves systematically selecting, watching and recording behaviour and characteristics of living beings, objects or phenomena.</a:t>
            </a:r>
          </a:p>
          <a:p>
            <a:endParaRPr lang="en-IE" dirty="0"/>
          </a:p>
          <a:p>
            <a:r>
              <a:rPr lang="en-IE" dirty="0"/>
              <a:t>Without training, our observations will heavily reflect our personal choices of what to focus on and what to remember.</a:t>
            </a:r>
          </a:p>
          <a:p>
            <a:endParaRPr lang="en-IE" dirty="0"/>
          </a:p>
          <a:p>
            <a:r>
              <a:rPr lang="en-IE" dirty="0"/>
              <a:t>You need to improve your sensitivity to details that you would normally ignore and at the same time to be able to focus on phenomena of true interest to your study.</a:t>
            </a:r>
          </a:p>
        </p:txBody>
      </p:sp>
    </p:spTree>
    <p:extLst>
      <p:ext uri="{BB962C8B-B14F-4D97-AF65-F5344CB8AC3E}">
        <p14:creationId xmlns:p14="http://schemas.microsoft.com/office/powerpoint/2010/main" val="3027288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of observation (1)</a:t>
            </a:r>
          </a:p>
        </p:txBody>
      </p:sp>
      <p:sp>
        <p:nvSpPr>
          <p:cNvPr id="3" name="Content Placeholder 2"/>
          <p:cNvSpPr>
            <a:spLocks noGrp="1"/>
          </p:cNvSpPr>
          <p:nvPr>
            <p:ph sz="quarter" idx="1"/>
          </p:nvPr>
        </p:nvSpPr>
        <p:spPr>
          <a:xfrm>
            <a:off x="1024128" y="2084832"/>
            <a:ext cx="9976807" cy="4389120"/>
          </a:xfrm>
        </p:spPr>
        <p:txBody>
          <a:bodyPr>
            <a:normAutofit/>
          </a:bodyPr>
          <a:lstStyle/>
          <a:p>
            <a:pPr>
              <a:buNone/>
            </a:pPr>
            <a:r>
              <a:rPr lang="en-IE" b="1" dirty="0"/>
              <a:t>Observation of human behaviour</a:t>
            </a:r>
          </a:p>
          <a:p>
            <a:pPr>
              <a:buNone/>
            </a:pPr>
            <a:endParaRPr lang="en-IE" dirty="0"/>
          </a:p>
          <a:p>
            <a:r>
              <a:rPr lang="en-IE" b="1" dirty="0"/>
              <a:t>Participant observation:</a:t>
            </a:r>
            <a:r>
              <a:rPr lang="en-IE" dirty="0"/>
              <a:t> The observer takes part in the situation he or she observes. </a:t>
            </a:r>
          </a:p>
          <a:p>
            <a:pPr marL="0" indent="0">
              <a:buNone/>
            </a:pPr>
            <a:endParaRPr lang="en-IE" dirty="0"/>
          </a:p>
          <a:p>
            <a:r>
              <a:rPr lang="en-IE" b="1" dirty="0"/>
              <a:t>Non-participant observation:</a:t>
            </a:r>
            <a:r>
              <a:rPr lang="en-IE" dirty="0"/>
              <a:t> The observer watches the situation, openly or concealed, but does not participate. </a:t>
            </a:r>
          </a:p>
          <a:p>
            <a:endParaRPr lang="en-IE" dirty="0"/>
          </a:p>
        </p:txBody>
      </p:sp>
    </p:spTree>
    <p:extLst>
      <p:ext uri="{BB962C8B-B14F-4D97-AF65-F5344CB8AC3E}">
        <p14:creationId xmlns:p14="http://schemas.microsoft.com/office/powerpoint/2010/main" val="500358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of observation (2) </a:t>
            </a:r>
          </a:p>
        </p:txBody>
      </p:sp>
      <p:sp>
        <p:nvSpPr>
          <p:cNvPr id="3" name="Content Placeholder 2"/>
          <p:cNvSpPr>
            <a:spLocks noGrp="1"/>
          </p:cNvSpPr>
          <p:nvPr>
            <p:ph sz="quarter" idx="1"/>
          </p:nvPr>
        </p:nvSpPr>
        <p:spPr>
          <a:xfrm>
            <a:off x="1024128" y="2249424"/>
            <a:ext cx="9720073" cy="4023360"/>
          </a:xfrm>
        </p:spPr>
        <p:txBody>
          <a:bodyPr>
            <a:normAutofit/>
          </a:bodyPr>
          <a:lstStyle/>
          <a:p>
            <a:r>
              <a:rPr lang="en-IE" b="1" dirty="0"/>
              <a:t>Open </a:t>
            </a:r>
            <a:endParaRPr lang="en-IE" dirty="0"/>
          </a:p>
          <a:p>
            <a:pPr lvl="1"/>
            <a:r>
              <a:rPr lang="en-IE" dirty="0"/>
              <a:t>(e.g., ‘shadowing’ a health worker with his/her permission during routine activities). </a:t>
            </a:r>
          </a:p>
          <a:p>
            <a:pPr lvl="1"/>
            <a:endParaRPr lang="en-IE" dirty="0"/>
          </a:p>
          <a:p>
            <a:r>
              <a:rPr lang="en-IE" b="1" dirty="0"/>
              <a:t>Concealed</a:t>
            </a:r>
            <a:r>
              <a:rPr lang="en-IE" dirty="0"/>
              <a:t> </a:t>
            </a:r>
          </a:p>
          <a:p>
            <a:pPr lvl="1"/>
            <a:r>
              <a:rPr lang="en-IE" dirty="0"/>
              <a:t>(e.g., ‘mystery clients’ trying to obtain antibiotics without medical prescription). </a:t>
            </a:r>
          </a:p>
          <a:p>
            <a:pPr lvl="1"/>
            <a:endParaRPr lang="en-IE" dirty="0"/>
          </a:p>
          <a:p>
            <a:r>
              <a:rPr lang="en-IE" b="1" dirty="0"/>
              <a:t>Observations</a:t>
            </a:r>
            <a:r>
              <a:rPr lang="en-IE" dirty="0"/>
              <a:t> </a:t>
            </a:r>
            <a:r>
              <a:rPr lang="en-IE" b="1" dirty="0"/>
              <a:t>of</a:t>
            </a:r>
            <a:r>
              <a:rPr lang="en-IE" dirty="0"/>
              <a:t> </a:t>
            </a:r>
            <a:r>
              <a:rPr lang="en-IE" b="1" dirty="0"/>
              <a:t>objects</a:t>
            </a:r>
          </a:p>
          <a:p>
            <a:pPr lvl="1"/>
            <a:r>
              <a:rPr lang="en-IE" dirty="0"/>
              <a:t>For example, the presence or absence of a latrine and its state of cleanliness. </a:t>
            </a:r>
          </a:p>
          <a:p>
            <a:pPr lvl="1"/>
            <a:endParaRPr lang="en-IE" dirty="0"/>
          </a:p>
        </p:txBody>
      </p:sp>
    </p:spTree>
    <p:extLst>
      <p:ext uri="{BB962C8B-B14F-4D97-AF65-F5344CB8AC3E}">
        <p14:creationId xmlns:p14="http://schemas.microsoft.com/office/powerpoint/2010/main" val="257789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of observation (3) </a:t>
            </a:r>
          </a:p>
        </p:txBody>
      </p:sp>
      <p:sp>
        <p:nvSpPr>
          <p:cNvPr id="3" name="Content Placeholder 2"/>
          <p:cNvSpPr>
            <a:spLocks noGrp="1"/>
          </p:cNvSpPr>
          <p:nvPr>
            <p:ph sz="quarter" idx="1"/>
          </p:nvPr>
        </p:nvSpPr>
        <p:spPr>
          <a:xfrm>
            <a:off x="1024128" y="2084832"/>
            <a:ext cx="10441041" cy="4389120"/>
          </a:xfrm>
        </p:spPr>
        <p:txBody>
          <a:bodyPr>
            <a:normAutofit/>
          </a:bodyPr>
          <a:lstStyle/>
          <a:p>
            <a:pPr marL="0" indent="0">
              <a:buNone/>
            </a:pPr>
            <a:r>
              <a:rPr lang="en-IE" b="1" dirty="0"/>
              <a:t>General observation </a:t>
            </a:r>
            <a:r>
              <a:rPr lang="en-IE" dirty="0"/>
              <a:t>may be used as the starting point in to be familiar with the setting and the new context.</a:t>
            </a:r>
          </a:p>
          <a:p>
            <a:pPr marL="0" indent="0">
              <a:buNone/>
            </a:pPr>
            <a:endParaRPr lang="en-IE" dirty="0"/>
          </a:p>
          <a:p>
            <a:pPr marL="0" indent="0">
              <a:buNone/>
            </a:pPr>
            <a:r>
              <a:rPr lang="en-IE" b="1" dirty="0"/>
              <a:t>More focus observation </a:t>
            </a:r>
            <a:r>
              <a:rPr lang="en-IE" dirty="0"/>
              <a:t>may be used to evaluate whether people really do what they say they do.</a:t>
            </a:r>
          </a:p>
          <a:p>
            <a:pPr marL="0" indent="0">
              <a:buNone/>
            </a:pPr>
            <a:endParaRPr lang="en-IE" dirty="0"/>
          </a:p>
          <a:p>
            <a:pPr marL="0" indent="0">
              <a:buNone/>
            </a:pPr>
            <a:r>
              <a:rPr lang="en-IE" b="1" dirty="0"/>
              <a:t>Access the unspoken knowledge of subject</a:t>
            </a:r>
            <a:r>
              <a:rPr lang="en-IE" dirty="0"/>
              <a:t>, that is, the subconscious knowledge that they would not be able to verbalise in an interview setting.</a:t>
            </a:r>
          </a:p>
          <a:p>
            <a:pPr marL="0" indent="0">
              <a:buNone/>
            </a:pPr>
            <a:endParaRPr lang="en-IE" dirty="0"/>
          </a:p>
          <a:p>
            <a:pPr marL="0" indent="0">
              <a:buNone/>
            </a:pPr>
            <a:r>
              <a:rPr lang="en-IE" b="1" dirty="0"/>
              <a:t>Compare a phenomena </a:t>
            </a:r>
            <a:r>
              <a:rPr lang="en-IE" dirty="0"/>
              <a:t>and its specific components in greater detail.</a:t>
            </a:r>
          </a:p>
          <a:p>
            <a:pPr marL="0" indent="0">
              <a:buNone/>
            </a:pPr>
            <a:endParaRPr lang="en-IE" dirty="0"/>
          </a:p>
        </p:txBody>
      </p:sp>
    </p:spTree>
    <p:extLst>
      <p:ext uri="{BB962C8B-B14F-4D97-AF65-F5344CB8AC3E}">
        <p14:creationId xmlns:p14="http://schemas.microsoft.com/office/powerpoint/2010/main" val="38111795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40">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335B74"/>
      </a:hlink>
      <a:folHlink>
        <a:srgbClr val="335B74"/>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3669</Words>
  <Application>Microsoft Office PowerPoint</Application>
  <PresentationFormat>Widescreen</PresentationFormat>
  <Paragraphs>352</Paragraphs>
  <Slides>50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Arial Black</vt:lpstr>
      <vt:lpstr>Calibri</vt:lpstr>
      <vt:lpstr>Tw Cen MT</vt:lpstr>
      <vt:lpstr>Tw Cen MT Condensed</vt:lpstr>
      <vt:lpstr>Wingdings 3</vt:lpstr>
      <vt:lpstr>Integral</vt:lpstr>
      <vt:lpstr>Qualitative  Data collection Techniques</vt:lpstr>
      <vt:lpstr>Learning outcomes</vt:lpstr>
      <vt:lpstr>Overview of data collection techniques</vt:lpstr>
      <vt:lpstr>data collection techniques</vt:lpstr>
      <vt:lpstr>1. Observation</vt:lpstr>
      <vt:lpstr>Observation</vt:lpstr>
      <vt:lpstr>Types of observation (1)</vt:lpstr>
      <vt:lpstr>Types of observation (2) </vt:lpstr>
      <vt:lpstr>Types of observation (3) </vt:lpstr>
      <vt:lpstr>Preparing for Observation </vt:lpstr>
      <vt:lpstr>Preparing for Observation cont’d</vt:lpstr>
      <vt:lpstr>Dimensions of observation:</vt:lpstr>
      <vt:lpstr>After Observation</vt:lpstr>
      <vt:lpstr>PowerPoint Presentation</vt:lpstr>
      <vt:lpstr>Interview</vt:lpstr>
      <vt:lpstr>High degree of flexibility Interview:</vt:lpstr>
      <vt:lpstr>High degree of flexibility:</vt:lpstr>
      <vt:lpstr>Low degree of flexibility:</vt:lpstr>
      <vt:lpstr>Practical communication skills for interviews</vt:lpstr>
      <vt:lpstr>Ask good questions </vt:lpstr>
      <vt:lpstr>PROBING</vt:lpstr>
      <vt:lpstr>Type of questions</vt:lpstr>
      <vt:lpstr>Type of questions</vt:lpstr>
      <vt:lpstr>stages of questions during the interview </vt:lpstr>
      <vt:lpstr>Prepare for the interview </vt:lpstr>
      <vt:lpstr>Prepare for the interview Cont’d</vt:lpstr>
      <vt:lpstr>Document the interview</vt:lpstr>
      <vt:lpstr>3. FOCUS GROUP DISCUSSIONS (FGD)</vt:lpstr>
      <vt:lpstr>Differences between interviews and FGD</vt:lpstr>
      <vt:lpstr>Characteristics and uses of FGD</vt:lpstr>
      <vt:lpstr>FGD techniques can be used to:</vt:lpstr>
      <vt:lpstr>PowerPoint Presentation</vt:lpstr>
      <vt:lpstr>PowerPoint Presentation</vt:lpstr>
      <vt:lpstr>3- Help understand and solve unexpected problems in interventions. Cont’d </vt:lpstr>
      <vt:lpstr>PowerPoint Presentation</vt:lpstr>
      <vt:lpstr>PowerPoint Presentation</vt:lpstr>
      <vt:lpstr>Strengths and limitations of FGD </vt:lpstr>
      <vt:lpstr>Strengths and limitations of FGD cont’d</vt:lpstr>
      <vt:lpstr>HOW TO CONDUCT A FGD</vt:lpstr>
      <vt:lpstr>1. Determine the purpose</vt:lpstr>
      <vt:lpstr>2. Situation analysis</vt:lpstr>
      <vt:lpstr>3. Recruitment of participants </vt:lpstr>
      <vt:lpstr>3. Recruitment of participants cont’d</vt:lpstr>
      <vt:lpstr>4. Physical arrangements:</vt:lpstr>
      <vt:lpstr>5. Preparation of a discussion guide:</vt:lpstr>
      <vt:lpstr>6. Functions of the facilitator</vt:lpstr>
      <vt:lpstr>7. Functions of the recorder</vt:lpstr>
      <vt:lpstr>8. Duration of sessions</vt:lpstr>
      <vt:lpstr>9. Number of sessions</vt:lpstr>
      <vt:lpstr>PowerPoint Presentation</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data collection techniques - Khalifa Elmusharaf</dc:title>
  <dc:creator>Khalifa Elmusharaf</dc:creator>
  <cp:lastModifiedBy>Raqibat Idris</cp:lastModifiedBy>
  <cp:revision>285</cp:revision>
  <dcterms:created xsi:type="dcterms:W3CDTF">2016-04-06T22:37:52Z</dcterms:created>
  <dcterms:modified xsi:type="dcterms:W3CDTF">2025-09-07T22:25:00Z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0911C96D-F4CF-45D8-8EBC-6E49FACC8EEA</vt:lpwstr>
  </property>
  <property fmtid="{D5CDD505-2E9C-101B-9397-08002B2CF9AE}" pid="3" name="ArticulatePath">
    <vt:lpwstr>Presentation MOM</vt:lpwstr>
  </property>
</Properties>
</file>