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7" r:id="rId1"/>
  </p:sldMasterIdLst>
  <p:handoutMasterIdLst>
    <p:handoutMasterId r:id="rId25"/>
  </p:handoutMasterIdLst>
  <p:sldIdLst>
    <p:sldId id="256" r:id="rId2"/>
    <p:sldId id="280" r:id="rId3"/>
    <p:sldId id="278" r:id="rId4"/>
    <p:sldId id="279" r:id="rId5"/>
    <p:sldId id="257" r:id="rId6"/>
    <p:sldId id="258" r:id="rId7"/>
    <p:sldId id="259" r:id="rId8"/>
    <p:sldId id="260" r:id="rId9"/>
    <p:sldId id="262" r:id="rId10"/>
    <p:sldId id="281" r:id="rId11"/>
    <p:sldId id="263" r:id="rId12"/>
    <p:sldId id="265" r:id="rId13"/>
    <p:sldId id="267" r:id="rId14"/>
    <p:sldId id="269" r:id="rId15"/>
    <p:sldId id="270" r:id="rId16"/>
    <p:sldId id="271" r:id="rId17"/>
    <p:sldId id="273" r:id="rId18"/>
    <p:sldId id="274" r:id="rId19"/>
    <p:sldId id="276" r:id="rId20"/>
    <p:sldId id="277" r:id="rId21"/>
    <p:sldId id="282" r:id="rId22"/>
    <p:sldId id="284" r:id="rId23"/>
    <p:sldId id="275"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8263A4-ACD1-0497-AAA5-01803979A2B5}" name="Raqibat Idris" initials="RI" userId="146d762bbc74e793"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39" d="100"/>
          <a:sy n="139" d="100"/>
        </p:scale>
        <p:origin x="2420" y="304"/>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118" d="100"/>
          <a:sy n="118" d="100"/>
        </p:scale>
        <p:origin x="509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0D61876-414A-2EA6-16DD-2B28646D5FA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27642E8-B6CF-0BAF-B163-48A3CC9479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7A5F5B-61F4-47A7-96B2-32D28B807BD2}" type="datetimeFigureOut">
              <a:rPr lang="en-US" smtClean="0"/>
              <a:t>10/9/2025</a:t>
            </a:fld>
            <a:endParaRPr lang="en-US"/>
          </a:p>
        </p:txBody>
      </p:sp>
      <p:sp>
        <p:nvSpPr>
          <p:cNvPr id="4" name="Footer Placeholder 3">
            <a:extLst>
              <a:ext uri="{FF2B5EF4-FFF2-40B4-BE49-F238E27FC236}">
                <a16:creationId xmlns:a16="http://schemas.microsoft.com/office/drawing/2014/main" id="{37CD568E-3F0B-D2FD-3192-9CCC6C0F66F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BDAE9A3-9837-97AD-7388-A5EAEB754FE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F7CE03-2F6A-4686-9BD2-D67D6114AA1C}" type="slidenum">
              <a:rPr lang="en-US" smtClean="0"/>
              <a:t>‹#›</a:t>
            </a:fld>
            <a:endParaRPr lang="en-US"/>
          </a:p>
        </p:txBody>
      </p:sp>
    </p:spTree>
    <p:extLst>
      <p:ext uri="{BB962C8B-B14F-4D97-AF65-F5344CB8AC3E}">
        <p14:creationId xmlns:p14="http://schemas.microsoft.com/office/powerpoint/2010/main" val="35698118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6344B3A-E426-2E4D-A6BC-F3AA756A8C4F}" type="datetimeFigureOut">
              <a:rPr lang="en-US" smtClean="0"/>
              <a:t>10/9/2025</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5744759D-0EFF-4FB2-9CCE-04E00944F0FE}" type="slidenum">
              <a:rPr lang="en-US" smtClean="0"/>
              <a:pP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x-none"/>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Date Placeholder 3"/>
          <p:cNvSpPr>
            <a:spLocks noGrp="1"/>
          </p:cNvSpPr>
          <p:nvPr>
            <p:ph type="dt" sz="half" idx="10"/>
          </p:nvPr>
        </p:nvSpPr>
        <p:spPr/>
        <p:txBody>
          <a:bodyPr/>
          <a:lstStyle/>
          <a:p>
            <a:fld id="{A6344B3A-E426-2E4D-A6BC-F3AA756A8C4F}"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D77A9-0B7C-9441-B490-E0D6849FE8B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x-none"/>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4" name="Date Placeholder 3"/>
          <p:cNvSpPr>
            <a:spLocks noGrp="1"/>
          </p:cNvSpPr>
          <p:nvPr>
            <p:ph type="dt" sz="half" idx="10"/>
          </p:nvPr>
        </p:nvSpPr>
        <p:spPr/>
        <p:txBody>
          <a:bodyPr/>
          <a:lstStyle/>
          <a:p>
            <a:fld id="{A6344B3A-E426-2E4D-A6BC-F3AA756A8C4F}"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97CD77A9-0B7C-9441-B490-E0D6849FE8B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4" name="Date Placeholder 3"/>
          <p:cNvSpPr>
            <a:spLocks noGrp="1"/>
          </p:cNvSpPr>
          <p:nvPr>
            <p:ph type="dt" sz="half" idx="10"/>
          </p:nvPr>
        </p:nvSpPr>
        <p:spPr/>
        <p:txBody>
          <a:bodyPr/>
          <a:lstStyle/>
          <a:p>
            <a:fld id="{A6344B3A-E426-2E4D-A6BC-F3AA756A8C4F}"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CD77A9-0B7C-9441-B490-E0D6849FE8B1}" type="slidenum">
              <a:rPr lang="en-US" smtClean="0"/>
              <a:t>‹#›</a:t>
            </a:fld>
            <a:endParaRPr lang="en-US"/>
          </a:p>
        </p:txBody>
      </p:sp>
      <p:sp>
        <p:nvSpPr>
          <p:cNvPr id="7" name="Title 6"/>
          <p:cNvSpPr>
            <a:spLocks noGrp="1"/>
          </p:cNvSpPr>
          <p:nvPr>
            <p:ph type="title"/>
          </p:nvPr>
        </p:nvSpPr>
        <p:spPr/>
        <p:txBody>
          <a:bodyPr/>
          <a:lstStyle/>
          <a:p>
            <a:r>
              <a:rPr lang="x-none"/>
              <a:t>Click to edit Master title style</a:t>
            </a:r>
            <a:endParaRPr lang="en-US"/>
          </a:p>
        </p:txBody>
      </p:sp>
      <p:pic>
        <p:nvPicPr>
          <p:cNvPr id="9" name="Picture 8" descr="A group of people posing for a photo">
            <a:extLst>
              <a:ext uri="{FF2B5EF4-FFF2-40B4-BE49-F238E27FC236}">
                <a16:creationId xmlns:a16="http://schemas.microsoft.com/office/drawing/2014/main" id="{27F33495-B5BB-8C58-6BAD-E326E7BC6BBD}"/>
              </a:ext>
            </a:extLst>
          </p:cNvPr>
          <p:cNvPicPr>
            <a:picLocks noChangeAspect="1"/>
          </p:cNvPicPr>
          <p:nvPr userDrawn="1"/>
        </p:nvPicPr>
        <p:blipFill>
          <a:blip r:embed="rId2"/>
          <a:stretch>
            <a:fillRect/>
          </a:stretch>
        </p:blipFill>
        <p:spPr>
          <a:xfrm>
            <a:off x="81643" y="5878286"/>
            <a:ext cx="864000" cy="86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6344B3A-E426-2E4D-A6BC-F3AA756A8C4F}" type="datetimeFigureOut">
              <a:rPr lang="en-US" smtClean="0"/>
              <a:t>10/9/2025</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5744759D-0EFF-4FB2-9CCE-04E00944F0FE}"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x-none"/>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5" name="Date Placeholder 4"/>
          <p:cNvSpPr>
            <a:spLocks noGrp="1"/>
          </p:cNvSpPr>
          <p:nvPr>
            <p:ph type="dt" sz="half" idx="10"/>
          </p:nvPr>
        </p:nvSpPr>
        <p:spPr/>
        <p:txBody>
          <a:bodyPr/>
          <a:lstStyle/>
          <a:p>
            <a:fld id="{A6344B3A-E426-2E4D-A6BC-F3AA756A8C4F}"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D77A9-0B7C-9441-B490-E0D6849FE8B1}" type="slidenum">
              <a:rPr lang="en-US" smtClean="0"/>
              <a:t>‹#›</a:t>
            </a:fld>
            <a:endParaRPr lang="en-US"/>
          </a:p>
        </p:txBody>
      </p:sp>
      <p:sp>
        <p:nvSpPr>
          <p:cNvPr id="8" name="Title 7"/>
          <p:cNvSpPr>
            <a:spLocks noGrp="1"/>
          </p:cNvSpPr>
          <p:nvPr>
            <p:ph type="title"/>
          </p:nvPr>
        </p:nvSpPr>
        <p:spPr/>
        <p:txBody>
          <a:bodyPr/>
          <a:lstStyle/>
          <a:p>
            <a:r>
              <a:rPr lang="x-none"/>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7" name="Date Placeholder 6"/>
          <p:cNvSpPr>
            <a:spLocks noGrp="1"/>
          </p:cNvSpPr>
          <p:nvPr>
            <p:ph type="dt" sz="half" idx="10"/>
          </p:nvPr>
        </p:nvSpPr>
        <p:spPr/>
        <p:txBody>
          <a:bodyPr/>
          <a:lstStyle/>
          <a:p>
            <a:fld id="{A6344B3A-E426-2E4D-A6BC-F3AA756A8C4F}" type="datetimeFigureOut">
              <a:rPr lang="en-US" smtClean="0"/>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CD77A9-0B7C-9441-B490-E0D6849FE8B1}" type="slidenum">
              <a:rPr lang="en-US" smtClean="0"/>
              <a:t>‹#›</a:t>
            </a:fld>
            <a:endParaRPr lang="en-US"/>
          </a:p>
        </p:txBody>
      </p:sp>
      <p:sp>
        <p:nvSpPr>
          <p:cNvPr id="10" name="Title 9"/>
          <p:cNvSpPr>
            <a:spLocks noGrp="1"/>
          </p:cNvSpPr>
          <p:nvPr>
            <p:ph type="title"/>
          </p:nvPr>
        </p:nvSpPr>
        <p:spPr/>
        <p:txBody>
          <a:bodyPr/>
          <a:lstStyle/>
          <a:p>
            <a:r>
              <a:rPr lang="x-none"/>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6344B3A-E426-2E4D-A6BC-F3AA756A8C4F}" type="datetimeFigureOut">
              <a:rPr lang="en-US" smtClean="0"/>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CD77A9-0B7C-9441-B490-E0D6849FE8B1}" type="slidenum">
              <a:rPr lang="en-US" smtClean="0"/>
              <a:t>‹#›</a:t>
            </a:fld>
            <a:endParaRPr lang="en-US"/>
          </a:p>
        </p:txBody>
      </p:sp>
      <p:sp>
        <p:nvSpPr>
          <p:cNvPr id="6" name="Title 5"/>
          <p:cNvSpPr>
            <a:spLocks noGrp="1"/>
          </p:cNvSpPr>
          <p:nvPr>
            <p:ph type="title"/>
          </p:nvPr>
        </p:nvSpPr>
        <p:spPr/>
        <p:txBody>
          <a:bodyPr/>
          <a:lstStyle/>
          <a:p>
            <a:r>
              <a:rPr lang="x-none"/>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6344B3A-E426-2E4D-A6BC-F3AA756A8C4F}" type="datetimeFigureOut">
              <a:rPr lang="en-US" smtClean="0"/>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CD77A9-0B7C-9441-B490-E0D6849FE8B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A6344B3A-E426-2E4D-A6BC-F3AA756A8C4F}"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97CD77A9-0B7C-9441-B490-E0D6849FE8B1}"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x-none"/>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x-none"/>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a:t>Click to edit Master text styles</a:t>
            </a:r>
          </a:p>
        </p:txBody>
      </p:sp>
      <p:sp>
        <p:nvSpPr>
          <p:cNvPr id="5" name="Date Placeholder 4"/>
          <p:cNvSpPr>
            <a:spLocks noGrp="1"/>
          </p:cNvSpPr>
          <p:nvPr>
            <p:ph type="dt" sz="half" idx="10"/>
          </p:nvPr>
        </p:nvSpPr>
        <p:spPr/>
        <p:txBody>
          <a:bodyPr/>
          <a:lstStyle/>
          <a:p>
            <a:fld id="{A6344B3A-E426-2E4D-A6BC-F3AA756A8C4F}"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CD77A9-0B7C-9441-B490-E0D6849FE8B1}"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x-none"/>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x-none"/>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6344B3A-E426-2E4D-A6BC-F3AA756A8C4F}" type="datetimeFigureOut">
              <a:rPr lang="en-US" smtClean="0"/>
              <a:t>10/9/2025</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97CD77A9-0B7C-9441-B490-E0D6849FE8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wma.net/what-we-do/medical-ethics/declaration-of-helsinki/doh-oct2008/" TargetMode="External"/><Relationship Id="rId3" Type="http://schemas.openxmlformats.org/officeDocument/2006/relationships/hyperlink" Target="https://doi.org/10.4103/2229-3485.106369" TargetMode="External"/><Relationship Id="rId7" Type="http://schemas.openxmlformats.org/officeDocument/2006/relationships/hyperlink" Target="http://nuremberg.law.harvard.edu/php/docs_swi.php?%20DI=1&amp;text=medical" TargetMode="External"/><Relationship Id="rId2" Type="http://schemas.openxmlformats.org/officeDocument/2006/relationships/hyperlink" Target="https://iris.who.int/bitstream/handle/10665/378782/9789240097711-eng.pdf?sequence=1" TargetMode="External"/><Relationship Id="rId1" Type="http://schemas.openxmlformats.org/officeDocument/2006/relationships/slideLayout" Target="../slideLayouts/slideLayout2.xml"/><Relationship Id="rId6" Type="http://schemas.openxmlformats.org/officeDocument/2006/relationships/hyperlink" Target="https://cioms.ch/" TargetMode="External"/><Relationship Id="rId5" Type="http://schemas.openxmlformats.org/officeDocument/2006/relationships/hyperlink" Target="https://www.hhs.gov/ohrp/regulations-and-policy/belmont-report/read-the-belmont-report/index.html" TargetMode="External"/><Relationship Id="rId4" Type="http://schemas.openxmlformats.org/officeDocument/2006/relationships/hyperlink" Target="https://doi.org/10.3332/ecancer.2014.387"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771417"/>
            <a:ext cx="1981200" cy="1828800"/>
          </a:xfr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
                <a:srgbClr val="C66951"/>
              </a:buClr>
              <a:buSzTx/>
              <a:buFont typeface="Wingdings 2" pitchFamily="18" charset="2"/>
              <a:buNone/>
              <a:tabLst/>
              <a:defRPr/>
            </a:pPr>
            <a:r>
              <a:rPr kumimoji="0" lang="en-US" sz="1600" b="0" i="0" u="none" strike="noStrike" kern="1200" cap="none" spc="150" normalizeH="0" baseline="0" noProof="0" dirty="0">
                <a:ln>
                  <a:noFill/>
                </a:ln>
                <a:solidFill>
                  <a:srgbClr val="FFFFFF"/>
                </a:solidFill>
                <a:effectLst/>
                <a:uLnTx/>
                <a:uFillTx/>
                <a:latin typeface="Franklin Gothic Medium"/>
                <a:ea typeface="+mn-ea"/>
                <a:cs typeface="+mn-cs"/>
              </a:rPr>
              <a:t>Fariza Rahman, MBBS, MSc</a:t>
            </a:r>
          </a:p>
          <a:p>
            <a:pPr marL="0" marR="0" lvl="0" indent="0" algn="l" defTabSz="914400" rtl="0" eaLnBrk="1" fontAlgn="auto" latinLnBrk="0" hangingPunct="1">
              <a:lnSpc>
                <a:spcPct val="100000"/>
              </a:lnSpc>
              <a:spcBef>
                <a:spcPct val="20000"/>
              </a:spcBef>
              <a:spcAft>
                <a:spcPts val="0"/>
              </a:spcAft>
              <a:buClr>
                <a:srgbClr val="C66951"/>
              </a:buClr>
              <a:buSzTx/>
              <a:buFont typeface="Wingdings 2" pitchFamily="18" charset="2"/>
              <a:buNone/>
              <a:tabLst/>
              <a:defRPr/>
            </a:pPr>
            <a:r>
              <a:rPr kumimoji="0" lang="en-GB" sz="1600" b="0" i="0" u="none" strike="noStrike" kern="1200" cap="none" spc="150" normalizeH="0" baseline="0" noProof="0" dirty="0">
                <a:ln>
                  <a:noFill/>
                </a:ln>
                <a:solidFill>
                  <a:srgbClr val="FFFFFF"/>
                </a:solidFill>
                <a:effectLst/>
                <a:uLnTx/>
                <a:uFillTx/>
                <a:latin typeface="Franklin Gothic Medium"/>
                <a:ea typeface="+mn-ea"/>
                <a:cs typeface="+mn-cs"/>
              </a:rPr>
              <a:t>Geneva Foundation for Medical Education and Research</a:t>
            </a:r>
          </a:p>
          <a:p>
            <a:pPr marL="0" marR="0" lvl="0" indent="0" algn="l" defTabSz="914400" rtl="0" eaLnBrk="1" fontAlgn="auto" latinLnBrk="0" hangingPunct="1">
              <a:lnSpc>
                <a:spcPct val="100000"/>
              </a:lnSpc>
              <a:spcBef>
                <a:spcPct val="20000"/>
              </a:spcBef>
              <a:spcAft>
                <a:spcPts val="0"/>
              </a:spcAft>
              <a:buClr>
                <a:srgbClr val="C66951"/>
              </a:buClr>
              <a:buSzTx/>
              <a:buFont typeface="Wingdings 2" pitchFamily="18" charset="2"/>
              <a:buNone/>
              <a:tabLst/>
              <a:defRPr/>
            </a:pPr>
            <a:endParaRPr kumimoji="0" lang="en-US" sz="1600" b="0" i="0" u="none" strike="noStrike" kern="1200" cap="none" spc="150" normalizeH="0" baseline="0" noProof="0" dirty="0">
              <a:ln>
                <a:noFill/>
              </a:ln>
              <a:solidFill>
                <a:srgbClr val="FFFFFF"/>
              </a:solidFill>
              <a:effectLst/>
              <a:uLnTx/>
              <a:uFillTx/>
              <a:latin typeface="Franklin Gothic Medium"/>
              <a:ea typeface="+mn-ea"/>
              <a:cs typeface="+mn-cs"/>
            </a:endParaRPr>
          </a:p>
        </p:txBody>
      </p:sp>
      <p:sp>
        <p:nvSpPr>
          <p:cNvPr id="2" name="Title 1"/>
          <p:cNvSpPr>
            <a:spLocks noGrp="1"/>
          </p:cNvSpPr>
          <p:nvPr>
            <p:ph type="title"/>
          </p:nvPr>
        </p:nvSpPr>
        <p:spPr>
          <a:xfrm>
            <a:off x="361188" y="2052960"/>
            <a:ext cx="6324600" cy="1828800"/>
          </a:xfrm>
        </p:spPr>
        <p:txBody>
          <a:bodyPr/>
          <a:lstStyle/>
          <a:p>
            <a:pPr algn="ctr"/>
            <a:r>
              <a:rPr lang="en-US" sz="4400" dirty="0"/>
              <a:t>Key scientific </a:t>
            </a:r>
            <a:br>
              <a:rPr lang="en-US" sz="4400" dirty="0"/>
            </a:br>
            <a:r>
              <a:rPr lang="en-US" sz="4400" dirty="0"/>
              <a:t>and </a:t>
            </a:r>
            <a:br>
              <a:rPr lang="en-US" sz="4400" dirty="0"/>
            </a:br>
            <a:r>
              <a:rPr lang="en-US" sz="4400" dirty="0"/>
              <a:t>ethical considerations </a:t>
            </a:r>
            <a:br>
              <a:rPr lang="en-US" sz="4400" dirty="0"/>
            </a:br>
            <a:r>
              <a:rPr lang="en-US" sz="4400" dirty="0"/>
              <a:t>for </a:t>
            </a:r>
            <a:br>
              <a:rPr lang="en-US" sz="4400" dirty="0"/>
            </a:br>
            <a:r>
              <a:rPr lang="en-US" sz="4400" dirty="0"/>
              <a:t>clinical trials </a:t>
            </a:r>
            <a:endParaRPr lang="en-US" dirty="0"/>
          </a:p>
        </p:txBody>
      </p:sp>
      <p:sp>
        <p:nvSpPr>
          <p:cNvPr id="4" name="TextBox 3">
            <a:extLst>
              <a:ext uri="{FF2B5EF4-FFF2-40B4-BE49-F238E27FC236}">
                <a16:creationId xmlns:a16="http://schemas.microsoft.com/office/drawing/2014/main" id="{DBDA9150-499D-7DC3-FA8F-DAE96E2D0BBB}"/>
              </a:ext>
            </a:extLst>
          </p:cNvPr>
          <p:cNvSpPr txBox="1"/>
          <p:nvPr/>
        </p:nvSpPr>
        <p:spPr>
          <a:xfrm>
            <a:off x="1251856" y="5506720"/>
            <a:ext cx="4572000" cy="1200329"/>
          </a:xfrm>
          <a:prstGeom prst="rect">
            <a:avLst/>
          </a:prstGeom>
          <a:noFill/>
        </p:spPr>
        <p:txBody>
          <a:bodyPr wrap="square">
            <a:spAutoFit/>
          </a:bodyPr>
          <a:lstStyle/>
          <a:p>
            <a:pPr algn="ctr"/>
            <a:r>
              <a:rPr lang="en-GB" dirty="0">
                <a:solidFill>
                  <a:schemeClr val="bg1"/>
                </a:solidFill>
              </a:rPr>
              <a:t>Training course in research methodology, research protocol development and</a:t>
            </a:r>
            <a:br>
              <a:rPr lang="en-GB" dirty="0">
                <a:solidFill>
                  <a:schemeClr val="bg1"/>
                </a:solidFill>
              </a:rPr>
            </a:br>
            <a:r>
              <a:rPr lang="en-GB" dirty="0">
                <a:solidFill>
                  <a:schemeClr val="bg1"/>
                </a:solidFill>
              </a:rPr>
              <a:t>scientific writing</a:t>
            </a:r>
            <a:br>
              <a:rPr lang="en-GB" dirty="0">
                <a:solidFill>
                  <a:schemeClr val="bg1"/>
                </a:solidFill>
              </a:rPr>
            </a:br>
            <a:r>
              <a:rPr lang="en-GB" dirty="0">
                <a:solidFill>
                  <a:schemeClr val="bg1"/>
                </a:solidFill>
              </a:rPr>
              <a:t>Geneva 2025</a:t>
            </a:r>
          </a:p>
        </p:txBody>
      </p:sp>
      <p:pic>
        <p:nvPicPr>
          <p:cNvPr id="6" name="Picture 5" descr="A group of people posing for a photo">
            <a:extLst>
              <a:ext uri="{FF2B5EF4-FFF2-40B4-BE49-F238E27FC236}">
                <a16:creationId xmlns:a16="http://schemas.microsoft.com/office/drawing/2014/main" id="{7C2E4528-8FC6-A1AE-6803-8BCD87B4D3CC}"/>
              </a:ext>
            </a:extLst>
          </p:cNvPr>
          <p:cNvPicPr>
            <a:picLocks noChangeAspect="1"/>
          </p:cNvPicPr>
          <p:nvPr/>
        </p:nvPicPr>
        <p:blipFill>
          <a:blip r:embed="rId2"/>
          <a:stretch>
            <a:fillRect/>
          </a:stretch>
        </p:blipFill>
        <p:spPr>
          <a:xfrm>
            <a:off x="3091488" y="105156"/>
            <a:ext cx="864000" cy="864000"/>
          </a:xfrm>
          <a:prstGeom prst="rect">
            <a:avLst/>
          </a:prstGeom>
        </p:spPr>
      </p:pic>
    </p:spTree>
    <p:extLst>
      <p:ext uri="{BB962C8B-B14F-4D97-AF65-F5344CB8AC3E}">
        <p14:creationId xmlns:p14="http://schemas.microsoft.com/office/powerpoint/2010/main" val="1896887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901862"/>
          </a:xfrm>
        </p:spPr>
        <p:txBody>
          <a:bodyPr>
            <a:normAutofit fontScale="32500" lnSpcReduction="20000"/>
          </a:bodyPr>
          <a:lstStyle/>
          <a:p>
            <a:pPr lvl="0"/>
            <a:r>
              <a:rPr lang="en-US" sz="6200" b="1" dirty="0">
                <a:solidFill>
                  <a:srgbClr val="000000"/>
                </a:solidFill>
              </a:rPr>
              <a:t>Non-exploitation of participants</a:t>
            </a:r>
            <a:endParaRPr lang="en-US" sz="6200" dirty="0">
              <a:solidFill>
                <a:srgbClr val="000000"/>
              </a:solidFill>
            </a:endParaRPr>
          </a:p>
          <a:p>
            <a:pPr lvl="1"/>
            <a:r>
              <a:rPr lang="en-US" sz="6200" dirty="0">
                <a:solidFill>
                  <a:srgbClr val="000000"/>
                </a:solidFill>
              </a:rPr>
              <a:t>Participants should not be exploited due to their socioeconomic status, limited literacy, or lack of access to healthcare.</a:t>
            </a:r>
          </a:p>
          <a:p>
            <a:pPr lvl="1"/>
            <a:r>
              <a:rPr lang="en-US" sz="6200" dirty="0">
                <a:solidFill>
                  <a:srgbClr val="000000"/>
                </a:solidFill>
              </a:rPr>
              <a:t>Equitable selection of participants must be ensured.</a:t>
            </a:r>
          </a:p>
          <a:p>
            <a:pPr lvl="1"/>
            <a:endParaRPr lang="en-US" sz="6200" dirty="0">
              <a:solidFill>
                <a:srgbClr val="000000"/>
              </a:solidFill>
            </a:endParaRPr>
          </a:p>
          <a:p>
            <a:pPr lvl="0"/>
            <a:r>
              <a:rPr lang="en-US" sz="6200" b="1" dirty="0">
                <a:solidFill>
                  <a:srgbClr val="000000"/>
                </a:solidFill>
              </a:rPr>
              <a:t>Privacy and confidentiality</a:t>
            </a:r>
            <a:endParaRPr lang="en-US" sz="6200" dirty="0">
              <a:solidFill>
                <a:srgbClr val="000000"/>
              </a:solidFill>
            </a:endParaRPr>
          </a:p>
          <a:p>
            <a:pPr lvl="1"/>
            <a:r>
              <a:rPr lang="en-US" sz="6200" dirty="0">
                <a:solidFill>
                  <a:srgbClr val="000000"/>
                </a:solidFill>
              </a:rPr>
              <a:t>Personal data must be protected through secure storage and restricted access.</a:t>
            </a:r>
          </a:p>
          <a:p>
            <a:pPr lvl="1"/>
            <a:r>
              <a:rPr lang="en-US" sz="6200" dirty="0">
                <a:solidFill>
                  <a:srgbClr val="000000"/>
                </a:solidFill>
              </a:rPr>
              <a:t>Anonymity should be preserved whenever possible.</a:t>
            </a:r>
          </a:p>
          <a:p>
            <a:pPr lvl="1"/>
            <a:endParaRPr lang="en-US" sz="6200" dirty="0">
              <a:solidFill>
                <a:srgbClr val="000000"/>
              </a:solidFill>
            </a:endParaRPr>
          </a:p>
          <a:p>
            <a:pPr lvl="0"/>
            <a:r>
              <a:rPr lang="en-US" sz="6200" b="1" dirty="0">
                <a:solidFill>
                  <a:srgbClr val="000000"/>
                </a:solidFill>
              </a:rPr>
              <a:t>Vulnerable populations</a:t>
            </a:r>
            <a:endParaRPr lang="en-US" sz="6200" dirty="0">
              <a:solidFill>
                <a:srgbClr val="000000"/>
              </a:solidFill>
            </a:endParaRPr>
          </a:p>
          <a:p>
            <a:pPr lvl="1"/>
            <a:r>
              <a:rPr lang="en-US" sz="6200" dirty="0">
                <a:solidFill>
                  <a:srgbClr val="000000"/>
                </a:solidFill>
              </a:rPr>
              <a:t>Extra precautions are required when including groups such as children, pregnant women, prisoners, refugees, or those with cognitive impairments.</a:t>
            </a:r>
          </a:p>
          <a:p>
            <a:pPr lvl="1"/>
            <a:r>
              <a:rPr lang="en-US" sz="6200" dirty="0">
                <a:solidFill>
                  <a:srgbClr val="000000"/>
                </a:solidFill>
              </a:rPr>
              <a:t>Exclusion should be ethically justified if inclusion poses undue risk or violates autonomy.</a:t>
            </a:r>
          </a:p>
          <a:p>
            <a:pPr lvl="1"/>
            <a:endParaRPr lang="en-US" sz="6200" dirty="0">
              <a:solidFill>
                <a:srgbClr val="FF0000"/>
              </a:solidFill>
            </a:endParaRPr>
          </a:p>
          <a:p>
            <a:pPr lvl="1"/>
            <a:endParaRPr lang="en-US" dirty="0">
              <a:solidFill>
                <a:srgbClr val="FF0000"/>
              </a:solidFill>
            </a:endParaRPr>
          </a:p>
          <a:p>
            <a:pPr lvl="1"/>
            <a:endParaRPr lang="en-US" sz="2000" dirty="0">
              <a:solidFill>
                <a:srgbClr val="FF0000"/>
              </a:solidFill>
            </a:endParaRPr>
          </a:p>
          <a:p>
            <a:endParaRPr lang="en-US" dirty="0"/>
          </a:p>
        </p:txBody>
      </p:sp>
      <p:sp>
        <p:nvSpPr>
          <p:cNvPr id="3" name="Title 2"/>
          <p:cNvSpPr>
            <a:spLocks noGrp="1"/>
          </p:cNvSpPr>
          <p:nvPr>
            <p:ph type="title"/>
          </p:nvPr>
        </p:nvSpPr>
        <p:spPr/>
        <p:txBody>
          <a:bodyPr/>
          <a:lstStyle/>
          <a:p>
            <a:r>
              <a:rPr lang="en-US" dirty="0"/>
              <a:t>Respect the rights and well-being of participants 3/5</a:t>
            </a:r>
          </a:p>
        </p:txBody>
      </p:sp>
    </p:spTree>
    <p:extLst>
      <p:ext uri="{BB962C8B-B14F-4D97-AF65-F5344CB8AC3E}">
        <p14:creationId xmlns:p14="http://schemas.microsoft.com/office/powerpoint/2010/main" val="3459172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892021"/>
          </a:xfrm>
        </p:spPr>
        <p:txBody>
          <a:bodyPr>
            <a:noAutofit/>
          </a:bodyPr>
          <a:lstStyle/>
          <a:p>
            <a:r>
              <a:rPr lang="en-US" b="1" dirty="0">
                <a:solidFill>
                  <a:schemeClr val="tx1"/>
                </a:solidFill>
              </a:rPr>
              <a:t>Managing the safety of individual participants in the clinical trial</a:t>
            </a:r>
          </a:p>
          <a:p>
            <a:pPr lvl="1"/>
            <a:r>
              <a:rPr lang="en-US" sz="2000" dirty="0">
                <a:solidFill>
                  <a:schemeClr val="tx1"/>
                </a:solidFill>
              </a:rPr>
              <a:t>The procedures used to detect, investigate and respond to unwanted health events for individual participants should be shaped by what is already known about the effects of the intervention from previous research or usage, as well as the background epidemiological and clinical features of the intended trial population. </a:t>
            </a:r>
          </a:p>
          <a:p>
            <a:pPr lvl="1"/>
            <a:r>
              <a:rPr lang="en-US" sz="2000" dirty="0">
                <a:solidFill>
                  <a:schemeClr val="tx1"/>
                </a:solidFill>
              </a:rPr>
              <a:t>If new information emerges during the course of the trial (for example, from other studies or as a consequence of advice provided by a trial’s data monitoring committee) then processes and procedures for managing the safety of individual participants should be reviewed and may need to be modified. </a:t>
            </a:r>
          </a:p>
          <a:p>
            <a:endParaRPr lang="en-US" dirty="0">
              <a:solidFill>
                <a:schemeClr val="tx1"/>
              </a:solidFill>
            </a:endParaRPr>
          </a:p>
        </p:txBody>
      </p:sp>
      <p:sp>
        <p:nvSpPr>
          <p:cNvPr id="2" name="Title 1"/>
          <p:cNvSpPr>
            <a:spLocks noGrp="1"/>
          </p:cNvSpPr>
          <p:nvPr>
            <p:ph type="title"/>
          </p:nvPr>
        </p:nvSpPr>
        <p:spPr/>
        <p:txBody>
          <a:bodyPr/>
          <a:lstStyle/>
          <a:p>
            <a:r>
              <a:rPr lang="en-US" dirty="0"/>
              <a:t>Respect the rights and well-being of participants 4/5</a:t>
            </a:r>
          </a:p>
        </p:txBody>
      </p:sp>
    </p:spTree>
    <p:extLst>
      <p:ext uri="{BB962C8B-B14F-4D97-AF65-F5344CB8AC3E}">
        <p14:creationId xmlns:p14="http://schemas.microsoft.com/office/powerpoint/2010/main" val="36894766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Communication of new information relevant to the intervention </a:t>
            </a:r>
          </a:p>
          <a:p>
            <a:pPr lvl="1"/>
            <a:r>
              <a:rPr lang="en-US" sz="2000" dirty="0">
                <a:solidFill>
                  <a:schemeClr val="tx1"/>
                </a:solidFill>
              </a:rPr>
              <a:t>It is often preferable to produce and circulate contextualized periodic updates that are focused on safety issues. </a:t>
            </a:r>
          </a:p>
          <a:p>
            <a:pPr lvl="1"/>
            <a:r>
              <a:rPr lang="en-US" sz="2000" dirty="0">
                <a:solidFill>
                  <a:schemeClr val="tx1"/>
                </a:solidFill>
              </a:rPr>
              <a:t>Communications and reports should be informative, timely and actionable. </a:t>
            </a:r>
          </a:p>
          <a:p>
            <a:pPr lvl="1"/>
            <a:r>
              <a:rPr lang="en-US" sz="2000" dirty="0">
                <a:solidFill>
                  <a:schemeClr val="tx1"/>
                </a:solidFill>
              </a:rPr>
              <a:t>Reports should be sent to the data monitoring and regulatory bodies regularly.</a:t>
            </a:r>
          </a:p>
          <a:p>
            <a:endParaRPr lang="en-US" dirty="0">
              <a:solidFill>
                <a:schemeClr val="tx1"/>
              </a:solidFill>
            </a:endParaRPr>
          </a:p>
        </p:txBody>
      </p:sp>
      <p:sp>
        <p:nvSpPr>
          <p:cNvPr id="2" name="Title 1"/>
          <p:cNvSpPr>
            <a:spLocks noGrp="1"/>
          </p:cNvSpPr>
          <p:nvPr>
            <p:ph type="title"/>
          </p:nvPr>
        </p:nvSpPr>
        <p:spPr/>
        <p:txBody>
          <a:bodyPr/>
          <a:lstStyle/>
          <a:p>
            <a:r>
              <a:rPr lang="en-US" dirty="0"/>
              <a:t> Respect the rights and well-being of participants 5/5</a:t>
            </a:r>
          </a:p>
        </p:txBody>
      </p:sp>
    </p:spTree>
    <p:extLst>
      <p:ext uri="{BB962C8B-B14F-4D97-AF65-F5344CB8AC3E}">
        <p14:creationId xmlns:p14="http://schemas.microsoft.com/office/powerpoint/2010/main" val="2336809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733" y="1922271"/>
            <a:ext cx="8407893" cy="4407408"/>
          </a:xfrm>
        </p:spPr>
        <p:txBody>
          <a:bodyPr>
            <a:normAutofit lnSpcReduction="10000"/>
          </a:bodyPr>
          <a:lstStyle/>
          <a:p>
            <a:pPr lvl="0"/>
            <a:r>
              <a:rPr lang="en-US" b="1" dirty="0">
                <a:solidFill>
                  <a:srgbClr val="000000"/>
                </a:solidFill>
              </a:rPr>
              <a:t>Community engagement and agreement</a:t>
            </a:r>
            <a:endParaRPr lang="en-US" dirty="0">
              <a:solidFill>
                <a:srgbClr val="000000"/>
              </a:solidFill>
            </a:endParaRPr>
          </a:p>
          <a:p>
            <a:pPr lvl="1"/>
            <a:r>
              <a:rPr lang="en-US" sz="2000" dirty="0">
                <a:solidFill>
                  <a:srgbClr val="000000"/>
                </a:solidFill>
              </a:rPr>
              <a:t>Working in partnership with people and communities increase trust and confidence while decreasing the risk of important groups being excluded or the needs of local populations or sectors being overlooked or misunderstood. </a:t>
            </a:r>
          </a:p>
          <a:p>
            <a:pPr lvl="1"/>
            <a:r>
              <a:rPr lang="en-US" sz="2000" dirty="0">
                <a:solidFill>
                  <a:srgbClr val="000000"/>
                </a:solidFill>
              </a:rPr>
              <a:t>Collaboration among organizations involved in clinical trials, leads to the sharing of ideas and expertise, helps to avoid misaligned approaches and maximize use of resources and increase efficiency. </a:t>
            </a:r>
          </a:p>
          <a:p>
            <a:pPr lvl="1"/>
            <a:r>
              <a:rPr lang="en-US" sz="2000" spc="150" dirty="0">
                <a:solidFill>
                  <a:srgbClr val="000000"/>
                </a:solidFill>
              </a:rPr>
              <a:t>Research should be conducted with the knowledge and agreement of the community, especially in low-resource or marginalized settings.</a:t>
            </a:r>
          </a:p>
          <a:p>
            <a:pPr lvl="1"/>
            <a:r>
              <a:rPr lang="en-US" sz="2000" spc="150" dirty="0">
                <a:solidFill>
                  <a:srgbClr val="000000"/>
                </a:solidFill>
              </a:rPr>
              <a:t>Community advisory boards may support ethical alignment and local acceptability.</a:t>
            </a:r>
          </a:p>
          <a:p>
            <a:endParaRPr lang="en-US" sz="2000" dirty="0"/>
          </a:p>
          <a:p>
            <a:endParaRPr lang="en-US" sz="2000" dirty="0"/>
          </a:p>
          <a:p>
            <a:endParaRPr lang="en-US" sz="2000" dirty="0"/>
          </a:p>
          <a:p>
            <a:pPr marL="45720" indent="0">
              <a:buNone/>
            </a:pPr>
            <a:endParaRPr lang="en-US" dirty="0"/>
          </a:p>
        </p:txBody>
      </p:sp>
      <p:sp>
        <p:nvSpPr>
          <p:cNvPr id="2" name="Title 1"/>
          <p:cNvSpPr>
            <a:spLocks noGrp="1"/>
          </p:cNvSpPr>
          <p:nvPr>
            <p:ph type="title"/>
          </p:nvPr>
        </p:nvSpPr>
        <p:spPr/>
        <p:txBody>
          <a:bodyPr/>
          <a:lstStyle/>
          <a:p>
            <a:r>
              <a:rPr lang="en-US" dirty="0"/>
              <a:t>Collaboration and transparency 1/2 </a:t>
            </a:r>
          </a:p>
        </p:txBody>
      </p:sp>
    </p:spTree>
    <p:extLst>
      <p:ext uri="{BB962C8B-B14F-4D97-AF65-F5344CB8AC3E}">
        <p14:creationId xmlns:p14="http://schemas.microsoft.com/office/powerpoint/2010/main" val="2308907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Transparency</a:t>
            </a:r>
          </a:p>
          <a:p>
            <a:pPr lvl="1"/>
            <a:r>
              <a:rPr lang="en-US" sz="2000" dirty="0">
                <a:solidFill>
                  <a:schemeClr val="tx1"/>
                </a:solidFill>
              </a:rPr>
              <a:t>Clinical trials should be registered from the outset on a publicly-available registry of clinical trials.</a:t>
            </a:r>
          </a:p>
          <a:p>
            <a:pPr lvl="1"/>
            <a:r>
              <a:rPr lang="en-US" sz="2000" dirty="0">
                <a:solidFill>
                  <a:schemeClr val="tx1"/>
                </a:solidFill>
              </a:rPr>
              <a:t>Information about a trial (including its protocol and other documentation such as the statistical analysis plan) should be publicly available. </a:t>
            </a:r>
          </a:p>
          <a:p>
            <a:pPr lvl="1"/>
            <a:r>
              <a:rPr lang="en-US" sz="2000" dirty="0">
                <a:solidFill>
                  <a:schemeClr val="tx1"/>
                </a:solidFill>
              </a:rPr>
              <a:t>Once the trial is completed, reports should be made available in a timely manner on a publicly available clinical trial registry and/or in a peer-reviewed journal. </a:t>
            </a:r>
          </a:p>
          <a:p>
            <a:pPr lvl="1"/>
            <a:r>
              <a:rPr lang="en-US" sz="2000" dirty="0">
                <a:solidFill>
                  <a:schemeClr val="tx1"/>
                </a:solidFill>
              </a:rPr>
              <a:t>Sources of trial funding as well as declarations of any possible conflicts of interest. </a:t>
            </a:r>
          </a:p>
          <a:p>
            <a:pPr lvl="1"/>
            <a:r>
              <a:rPr lang="en-US" sz="2000" dirty="0">
                <a:solidFill>
                  <a:schemeClr val="tx1"/>
                </a:solidFill>
              </a:rPr>
              <a:t>Sharing of data considering data privacy and protection.</a:t>
            </a:r>
          </a:p>
          <a:p>
            <a:endParaRPr lang="en-US" dirty="0">
              <a:solidFill>
                <a:schemeClr val="tx1"/>
              </a:solidFill>
            </a:endParaRPr>
          </a:p>
        </p:txBody>
      </p:sp>
      <p:sp>
        <p:nvSpPr>
          <p:cNvPr id="2" name="Title 1"/>
          <p:cNvSpPr>
            <a:spLocks noGrp="1"/>
          </p:cNvSpPr>
          <p:nvPr>
            <p:ph type="title"/>
          </p:nvPr>
        </p:nvSpPr>
        <p:spPr/>
        <p:txBody>
          <a:bodyPr/>
          <a:lstStyle/>
          <a:p>
            <a:r>
              <a:rPr lang="en-US" dirty="0"/>
              <a:t>Collaboration and transparency 2/2 </a:t>
            </a:r>
          </a:p>
        </p:txBody>
      </p:sp>
    </p:spTree>
    <p:extLst>
      <p:ext uri="{BB962C8B-B14F-4D97-AF65-F5344CB8AC3E}">
        <p14:creationId xmlns:p14="http://schemas.microsoft.com/office/powerpoint/2010/main" val="3950816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681729"/>
          </a:xfrm>
        </p:spPr>
        <p:txBody>
          <a:bodyPr>
            <a:normAutofit fontScale="62500" lnSpcReduction="20000"/>
          </a:bodyPr>
          <a:lstStyle/>
          <a:p>
            <a:r>
              <a:rPr lang="en-US" sz="3200" b="1" dirty="0">
                <a:solidFill>
                  <a:schemeClr val="tx1"/>
                </a:solidFill>
              </a:rPr>
              <a:t>Setting and context</a:t>
            </a:r>
          </a:p>
          <a:p>
            <a:pPr lvl="1"/>
            <a:r>
              <a:rPr lang="en-US" sz="3200" dirty="0">
                <a:solidFill>
                  <a:schemeClr val="tx1"/>
                </a:solidFill>
              </a:rPr>
              <a:t>The place where the clinical trials take place should meet the health needs, preferences of communities, and their ability to access to health care. </a:t>
            </a:r>
          </a:p>
          <a:p>
            <a:pPr lvl="1"/>
            <a:endParaRPr lang="en-US" sz="3200" dirty="0">
              <a:solidFill>
                <a:schemeClr val="tx1"/>
              </a:solidFill>
            </a:endParaRPr>
          </a:p>
          <a:p>
            <a:r>
              <a:rPr lang="en-US" sz="3200" b="1" dirty="0">
                <a:solidFill>
                  <a:schemeClr val="tx1"/>
                </a:solidFill>
              </a:rPr>
              <a:t>Use of existing resources</a:t>
            </a:r>
          </a:p>
          <a:p>
            <a:pPr lvl="1"/>
            <a:r>
              <a:rPr lang="en-US" sz="3200" dirty="0">
                <a:solidFill>
                  <a:schemeClr val="tx1"/>
                </a:solidFill>
              </a:rPr>
              <a:t>The trial should optimally use the pre-existing resources and facilities, including the expertise, skills, professional standards and quality oversight mechanisms associated with routine health care practice.</a:t>
            </a:r>
          </a:p>
          <a:p>
            <a:pPr lvl="1"/>
            <a:endParaRPr lang="en-US" sz="3200" dirty="0">
              <a:solidFill>
                <a:schemeClr val="tx1"/>
              </a:solidFill>
            </a:endParaRPr>
          </a:p>
          <a:p>
            <a:pPr lvl="0"/>
            <a:r>
              <a:rPr lang="en-US" sz="3200" b="1" dirty="0">
                <a:solidFill>
                  <a:schemeClr val="tx1"/>
                </a:solidFill>
              </a:rPr>
              <a:t>Environmental Protection</a:t>
            </a:r>
            <a:endParaRPr lang="en-US" sz="3200" dirty="0">
              <a:solidFill>
                <a:schemeClr val="tx1"/>
              </a:solidFill>
            </a:endParaRPr>
          </a:p>
          <a:p>
            <a:pPr lvl="1"/>
            <a:r>
              <a:rPr lang="en-US" sz="3200" dirty="0">
                <a:solidFill>
                  <a:schemeClr val="tx1"/>
                </a:solidFill>
              </a:rPr>
              <a:t>Research must not negatively impact the environment or local ecosystems.</a:t>
            </a:r>
          </a:p>
          <a:p>
            <a:pPr lvl="1"/>
            <a:r>
              <a:rPr lang="en-US" sz="3200" dirty="0">
                <a:solidFill>
                  <a:schemeClr val="tx1"/>
                </a:solidFill>
              </a:rPr>
              <a:t>Environmental risk assessments should be incorporated into study planning where applicable.</a:t>
            </a:r>
          </a:p>
          <a:p>
            <a:pPr lvl="1"/>
            <a:endParaRPr lang="en-US" dirty="0">
              <a:solidFill>
                <a:schemeClr val="tx1"/>
              </a:solidFill>
            </a:endParaRPr>
          </a:p>
        </p:txBody>
      </p:sp>
      <p:sp>
        <p:nvSpPr>
          <p:cNvPr id="2" name="Title 1"/>
          <p:cNvSpPr>
            <a:spLocks noGrp="1"/>
          </p:cNvSpPr>
          <p:nvPr>
            <p:ph type="title"/>
          </p:nvPr>
        </p:nvSpPr>
        <p:spPr/>
        <p:txBody>
          <a:bodyPr/>
          <a:lstStyle/>
          <a:p>
            <a:r>
              <a:rPr lang="en-US" dirty="0"/>
              <a:t>Feasible design for the context 1/2 </a:t>
            </a:r>
          </a:p>
        </p:txBody>
      </p:sp>
    </p:spTree>
    <p:extLst>
      <p:ext uri="{BB962C8B-B14F-4D97-AF65-F5344CB8AC3E}">
        <p14:creationId xmlns:p14="http://schemas.microsoft.com/office/powerpoint/2010/main" val="2476965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Good governance </a:t>
            </a:r>
          </a:p>
          <a:p>
            <a:pPr lvl="1"/>
            <a:r>
              <a:rPr lang="en-US" sz="2000" dirty="0">
                <a:solidFill>
                  <a:schemeClr val="tx1"/>
                </a:solidFill>
              </a:rPr>
              <a:t>Effective and efficient governance (for example, through a trial steering committee) helps to maintain the scientific and ethical integrity of a trial and provide advice on appropriate courses of action. </a:t>
            </a:r>
          </a:p>
          <a:p>
            <a:pPr lvl="1"/>
            <a:endParaRPr lang="en-US" sz="2000" dirty="0">
              <a:solidFill>
                <a:schemeClr val="tx1"/>
              </a:solidFill>
            </a:endParaRPr>
          </a:p>
          <a:p>
            <a:r>
              <a:rPr lang="en-US" b="1" dirty="0">
                <a:solidFill>
                  <a:schemeClr val="tx1"/>
                </a:solidFill>
              </a:rPr>
              <a:t>Protecting trial integrity</a:t>
            </a:r>
          </a:p>
          <a:p>
            <a:pPr lvl="1"/>
            <a:r>
              <a:rPr lang="en-US" sz="2000" dirty="0">
                <a:solidFill>
                  <a:schemeClr val="tx1"/>
                </a:solidFill>
              </a:rPr>
              <a:t>The integrity of the results of a clinical trial should be protected by ensuring that decisions about its design, delivery and analysis should not be influenced by premature access to unblinded information about the emerging results. </a:t>
            </a:r>
          </a:p>
          <a:p>
            <a:endParaRPr lang="en-US" dirty="0">
              <a:solidFill>
                <a:schemeClr val="tx1"/>
              </a:solidFill>
            </a:endParaRPr>
          </a:p>
        </p:txBody>
      </p:sp>
      <p:sp>
        <p:nvSpPr>
          <p:cNvPr id="2" name="Title 1"/>
          <p:cNvSpPr>
            <a:spLocks noGrp="1"/>
          </p:cNvSpPr>
          <p:nvPr>
            <p:ph type="title"/>
          </p:nvPr>
        </p:nvSpPr>
        <p:spPr/>
        <p:txBody>
          <a:bodyPr/>
          <a:lstStyle/>
          <a:p>
            <a:r>
              <a:rPr lang="en-US" dirty="0"/>
              <a:t>Feasible design for the context 2/2 </a:t>
            </a:r>
          </a:p>
        </p:txBody>
      </p:sp>
    </p:spTree>
    <p:extLst>
      <p:ext uri="{BB962C8B-B14F-4D97-AF65-F5344CB8AC3E}">
        <p14:creationId xmlns:p14="http://schemas.microsoft.com/office/powerpoint/2010/main" val="3736756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solidFill>
                  <a:schemeClr val="tx1"/>
                </a:solidFill>
              </a:rPr>
              <a:t>Planning for success and focusing on issues that matter </a:t>
            </a:r>
          </a:p>
          <a:p>
            <a:pPr lvl="1"/>
            <a:r>
              <a:rPr lang="en-US" sz="2000" dirty="0">
                <a:solidFill>
                  <a:schemeClr val="tx1"/>
                </a:solidFill>
              </a:rPr>
              <a:t>Rather than trying to avoid all possible issues, the aim should be to identify the key issues that would have a meaningful impact on participants’ well-being and safety or on decision- making based on the trial results. </a:t>
            </a:r>
          </a:p>
          <a:p>
            <a:pPr lvl="1"/>
            <a:r>
              <a:rPr lang="en-US" sz="2000" dirty="0">
                <a:solidFill>
                  <a:schemeClr val="tx1"/>
                </a:solidFill>
              </a:rPr>
              <a:t>Efforts should then be focused on minimizing, mitigating and monitoring those issues. </a:t>
            </a:r>
          </a:p>
          <a:p>
            <a:endParaRPr lang="en-US" dirty="0">
              <a:solidFill>
                <a:schemeClr val="tx1"/>
              </a:solidFill>
            </a:endParaRPr>
          </a:p>
        </p:txBody>
      </p:sp>
      <p:sp>
        <p:nvSpPr>
          <p:cNvPr id="2" name="Title 1"/>
          <p:cNvSpPr>
            <a:spLocks noGrp="1"/>
          </p:cNvSpPr>
          <p:nvPr>
            <p:ph type="title"/>
          </p:nvPr>
        </p:nvSpPr>
        <p:spPr/>
        <p:txBody>
          <a:bodyPr/>
          <a:lstStyle/>
          <a:p>
            <a:r>
              <a:rPr lang="en-US" dirty="0"/>
              <a:t>Effective and efficient quality 1/2 </a:t>
            </a:r>
          </a:p>
        </p:txBody>
      </p:sp>
    </p:spTree>
    <p:extLst>
      <p:ext uri="{BB962C8B-B14F-4D97-AF65-F5344CB8AC3E}">
        <p14:creationId xmlns:p14="http://schemas.microsoft.com/office/powerpoint/2010/main" val="944744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b="1" dirty="0">
                <a:solidFill>
                  <a:schemeClr val="tx1"/>
                </a:solidFill>
              </a:rPr>
              <a:t>Monitoring, auditing and inspection of study quality</a:t>
            </a:r>
            <a:endParaRPr lang="en-US" dirty="0">
              <a:solidFill>
                <a:schemeClr val="tx1"/>
              </a:solidFill>
            </a:endParaRPr>
          </a:p>
          <a:p>
            <a:pPr lvl="1"/>
            <a:r>
              <a:rPr lang="en-US" sz="2000" dirty="0">
                <a:solidFill>
                  <a:schemeClr val="tx1"/>
                </a:solidFill>
              </a:rPr>
              <a:t>Review and approve study protocols to ensure ethical compliance.</a:t>
            </a:r>
          </a:p>
          <a:p>
            <a:pPr lvl="1"/>
            <a:r>
              <a:rPr lang="en-US" sz="2000" dirty="0">
                <a:solidFill>
                  <a:schemeClr val="tx1"/>
                </a:solidFill>
              </a:rPr>
              <a:t>Monitor data collection and participant safety throughout the research.</a:t>
            </a:r>
          </a:p>
          <a:p>
            <a:pPr lvl="1"/>
            <a:r>
              <a:rPr lang="en-US" sz="2000" dirty="0">
                <a:solidFill>
                  <a:schemeClr val="tx1"/>
                </a:solidFill>
              </a:rPr>
              <a:t>Ensure protocols for managing adverse events and unexpected risks.</a:t>
            </a:r>
            <a:endParaRPr lang="en-US" sz="2000" b="1" dirty="0">
              <a:solidFill>
                <a:schemeClr val="tx1"/>
              </a:solidFill>
            </a:endParaRPr>
          </a:p>
          <a:p>
            <a:pPr lvl="1"/>
            <a:r>
              <a:rPr lang="en-US" sz="2000" dirty="0">
                <a:solidFill>
                  <a:schemeClr val="tx1"/>
                </a:solidFill>
              </a:rPr>
              <a:t>Good trial monitoring, auditing and inspection activities identify issues and provide an opportunity to further improve quality. </a:t>
            </a:r>
          </a:p>
          <a:p>
            <a:pPr lvl="1"/>
            <a:r>
              <a:rPr lang="en-US" sz="2000" dirty="0">
                <a:solidFill>
                  <a:schemeClr val="tx1"/>
                </a:solidFill>
              </a:rPr>
              <a:t>However excessive monitoring, auditing and inspection activities and failure to focus on details have a material impact on trial quality, waste resources, create distraction and demotivate staff. </a:t>
            </a:r>
          </a:p>
          <a:p>
            <a:endParaRPr lang="en-US" dirty="0">
              <a:solidFill>
                <a:schemeClr val="tx1"/>
              </a:solidFill>
            </a:endParaRPr>
          </a:p>
        </p:txBody>
      </p:sp>
      <p:sp>
        <p:nvSpPr>
          <p:cNvPr id="2" name="Title 1"/>
          <p:cNvSpPr>
            <a:spLocks noGrp="1"/>
          </p:cNvSpPr>
          <p:nvPr>
            <p:ph type="title"/>
          </p:nvPr>
        </p:nvSpPr>
        <p:spPr/>
        <p:txBody>
          <a:bodyPr/>
          <a:lstStyle/>
          <a:p>
            <a:r>
              <a:rPr lang="en-US" dirty="0"/>
              <a:t>Effective and efficient quality 2/2 </a:t>
            </a:r>
          </a:p>
        </p:txBody>
      </p:sp>
    </p:spTree>
    <p:extLst>
      <p:ext uri="{BB962C8B-B14F-4D97-AF65-F5344CB8AC3E}">
        <p14:creationId xmlns:p14="http://schemas.microsoft.com/office/powerpoint/2010/main" val="30506506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r>
              <a:rPr lang="en-US" b="1" dirty="0">
                <a:solidFill>
                  <a:schemeClr val="tx1"/>
                </a:solidFill>
              </a:rPr>
              <a:t>The Nuremberg Code</a:t>
            </a:r>
          </a:p>
          <a:p>
            <a:pPr lvl="1"/>
            <a:r>
              <a:rPr lang="en-US" sz="2000" dirty="0">
                <a:solidFill>
                  <a:schemeClr val="tx1"/>
                </a:solidFill>
              </a:rPr>
              <a:t>A legal and ethical code promulgated by the U.S. judges at the trial of the Nazi doctors at Nuremberg after World War II. </a:t>
            </a:r>
          </a:p>
          <a:p>
            <a:pPr lvl="1"/>
            <a:r>
              <a:rPr lang="en-US" sz="2000" dirty="0">
                <a:solidFill>
                  <a:schemeClr val="tx1"/>
                </a:solidFill>
              </a:rPr>
              <a:t>Based on universal principles of natural law and human rights.</a:t>
            </a:r>
          </a:p>
          <a:p>
            <a:pPr lvl="1"/>
            <a:r>
              <a:rPr lang="en-US" sz="2000" dirty="0">
                <a:solidFill>
                  <a:schemeClr val="tx1"/>
                </a:solidFill>
              </a:rPr>
              <a:t>Establishes the research requirement of the free, informed consent of the participating subject.</a:t>
            </a:r>
          </a:p>
          <a:p>
            <a:pPr lvl="1"/>
            <a:endParaRPr lang="en-US" sz="2000" dirty="0">
              <a:solidFill>
                <a:schemeClr val="tx1"/>
              </a:solidFill>
            </a:endParaRPr>
          </a:p>
          <a:p>
            <a:pPr lvl="0"/>
            <a:r>
              <a:rPr lang="en-US" b="1" dirty="0">
                <a:solidFill>
                  <a:schemeClr val="tx1"/>
                </a:solidFill>
              </a:rPr>
              <a:t>The Declaration of Helsinki </a:t>
            </a:r>
          </a:p>
          <a:p>
            <a:pPr lvl="1"/>
            <a:r>
              <a:rPr lang="en-US" sz="2000" dirty="0">
                <a:solidFill>
                  <a:schemeClr val="tx1"/>
                </a:solidFill>
              </a:rPr>
              <a:t>An official policy of the World Medical Association (WMA) adopted for the first time in 1964 and has since undergone a number of revisions. </a:t>
            </a:r>
          </a:p>
          <a:p>
            <a:pPr lvl="1"/>
            <a:r>
              <a:rPr lang="en-US" sz="2000" dirty="0">
                <a:solidFill>
                  <a:schemeClr val="tx1"/>
                </a:solidFill>
              </a:rPr>
              <a:t>It expresses the WMA’s effort in balancing the need to generate sound medical knowledge with the need to protect the health and interests of research participants. </a:t>
            </a:r>
          </a:p>
          <a:p>
            <a:endParaRPr lang="en-US" dirty="0">
              <a:solidFill>
                <a:schemeClr val="tx1"/>
              </a:solidFill>
            </a:endParaRPr>
          </a:p>
        </p:txBody>
      </p:sp>
      <p:sp>
        <p:nvSpPr>
          <p:cNvPr id="3" name="Title 2"/>
          <p:cNvSpPr>
            <a:spLocks noGrp="1"/>
          </p:cNvSpPr>
          <p:nvPr>
            <p:ph type="title"/>
          </p:nvPr>
        </p:nvSpPr>
        <p:spPr/>
        <p:txBody>
          <a:bodyPr/>
          <a:lstStyle/>
          <a:p>
            <a:r>
              <a:rPr lang="en-US" dirty="0"/>
              <a:t>Important ethical documents for human in research 1/4</a:t>
            </a:r>
          </a:p>
        </p:txBody>
      </p:sp>
    </p:spTree>
    <p:extLst>
      <p:ext uri="{BB962C8B-B14F-4D97-AF65-F5344CB8AC3E}">
        <p14:creationId xmlns:p14="http://schemas.microsoft.com/office/powerpoint/2010/main" val="112976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1" i="0" u="none" strike="noStrike" kern="1200" cap="none" spc="150" normalizeH="0" baseline="0" noProof="0" dirty="0">
                <a:ln>
                  <a:noFill/>
                </a:ln>
                <a:solidFill>
                  <a:schemeClr val="tx1"/>
                </a:solidFill>
                <a:effectLst/>
                <a:uLnTx/>
                <a:uFillTx/>
                <a:latin typeface="Franklin Gothic Medium"/>
                <a:ea typeface="+mn-ea"/>
                <a:cs typeface="+mn-cs"/>
              </a:rPr>
              <a:t>At the end of the topic participants will be able to know:</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The importance of ethics in clinical research</a:t>
            </a: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endParaRPr kumimoji="0" lang="en-US" sz="2000" b="0" i="0" u="none" strike="noStrike" kern="1200" cap="none" spc="10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The significant ethical issues arise in clinical trials</a:t>
            </a: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endParaRPr kumimoji="0" lang="en-US" sz="2000" b="0" i="0" u="none" strike="noStrike" kern="1200" cap="none" spc="10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How to manage the ethical matter in efficient and scientific ways </a:t>
            </a: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endParaRPr kumimoji="0" lang="en-US" sz="2000" b="0" i="0" u="none" strike="noStrike" kern="1200" cap="none" spc="10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The pioneer ethical documents for protection of human in research </a:t>
            </a: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endParaRPr kumimoji="0" lang="en-US" sz="1800" b="0" i="0" u="none" strike="noStrike" kern="1200" cap="none" spc="10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ct val="20000"/>
              </a:spcBef>
              <a:spcAft>
                <a:spcPts val="0"/>
              </a:spcAft>
              <a:buClr>
                <a:srgbClr val="BF974D"/>
              </a:buClr>
              <a:buSzTx/>
              <a:buFont typeface="Wingdings" pitchFamily="2" charset="2"/>
              <a:buChar char="§"/>
              <a:tabLst/>
              <a:defRPr/>
            </a:pPr>
            <a:endParaRPr kumimoji="0" lang="en-US" sz="1800" b="0" i="0" u="none" strike="noStrike" kern="1200" cap="none" spc="100" normalizeH="0" baseline="0" noProof="0" dirty="0">
              <a:ln>
                <a:noFill/>
              </a:ln>
              <a:solidFill>
                <a:schemeClr val="tx1"/>
              </a:solidFill>
              <a:effectLst/>
              <a:uLnTx/>
              <a:uFillTx/>
              <a:latin typeface="Franklin Gothic Medium"/>
              <a:ea typeface="+mn-ea"/>
              <a:cs typeface="+mn-cs"/>
            </a:endParaRPr>
          </a:p>
        </p:txBody>
      </p:sp>
      <p:sp>
        <p:nvSpPr>
          <p:cNvPr id="3" name="Title 2"/>
          <p:cNvSpPr>
            <a:spLocks noGrp="1"/>
          </p:cNvSpPr>
          <p:nvPr>
            <p:ph type="title"/>
          </p:nvPr>
        </p:nvSpPr>
        <p:spPr/>
        <p:txBody>
          <a:bodyPr/>
          <a:lstStyle/>
          <a:p>
            <a:r>
              <a:rPr lang="en-US" dirty="0"/>
              <a:t>Learning objectives</a:t>
            </a:r>
          </a:p>
        </p:txBody>
      </p:sp>
    </p:spTree>
    <p:extLst>
      <p:ext uri="{BB962C8B-B14F-4D97-AF65-F5344CB8AC3E}">
        <p14:creationId xmlns:p14="http://schemas.microsoft.com/office/powerpoint/2010/main" val="673059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dirty="0">
              <a:solidFill>
                <a:schemeClr val="tx1"/>
              </a:solidFill>
            </a:endParaRPr>
          </a:p>
          <a:p>
            <a:pPr lvl="0"/>
            <a:r>
              <a:rPr lang="en-US" b="1" dirty="0">
                <a:solidFill>
                  <a:schemeClr val="tx1"/>
                </a:solidFill>
              </a:rPr>
              <a:t>The Belmont Report</a:t>
            </a:r>
          </a:p>
          <a:p>
            <a:pPr lvl="1"/>
            <a:r>
              <a:rPr lang="en-US" sz="2000" dirty="0">
                <a:solidFill>
                  <a:schemeClr val="tx1"/>
                </a:solidFill>
              </a:rPr>
              <a:t>A document on moral principles that was published in 1978 by the National Commission for the Protection of Human Subjects of Biomedical and Behavioral Research, in the aftermath of scandals of research misconduct that were uncovered in the 1970s. </a:t>
            </a:r>
          </a:p>
          <a:p>
            <a:pPr lvl="1"/>
            <a:r>
              <a:rPr lang="en-US" sz="2000" dirty="0">
                <a:solidFill>
                  <a:schemeClr val="tx1"/>
                </a:solidFill>
              </a:rPr>
              <a:t>It establishes a framework of basic moral principles—respect for persons, beneficence, and justice—which should guide the conduct of research.</a:t>
            </a:r>
          </a:p>
          <a:p>
            <a:endParaRPr lang="en-US" dirty="0">
              <a:solidFill>
                <a:schemeClr val="tx1"/>
              </a:solidFill>
            </a:endParaRPr>
          </a:p>
        </p:txBody>
      </p:sp>
      <p:sp>
        <p:nvSpPr>
          <p:cNvPr id="3" name="Title 2"/>
          <p:cNvSpPr>
            <a:spLocks noGrp="1"/>
          </p:cNvSpPr>
          <p:nvPr>
            <p:ph type="title"/>
          </p:nvPr>
        </p:nvSpPr>
        <p:spPr/>
        <p:txBody>
          <a:bodyPr/>
          <a:lstStyle/>
          <a:p>
            <a:r>
              <a:rPr lang="en-US" dirty="0"/>
              <a:t>Important ethical documents for human in research 2/4</a:t>
            </a:r>
          </a:p>
        </p:txBody>
      </p:sp>
    </p:spTree>
    <p:extLst>
      <p:ext uri="{BB962C8B-B14F-4D97-AF65-F5344CB8AC3E}">
        <p14:creationId xmlns:p14="http://schemas.microsoft.com/office/powerpoint/2010/main" val="2889304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b="1" dirty="0">
                <a:solidFill>
                  <a:schemeClr val="tx1"/>
                </a:solidFill>
              </a:rPr>
              <a:t>CIOMS Guidelines – Council for International Organizations of Medical Sciences</a:t>
            </a:r>
          </a:p>
          <a:p>
            <a:pPr lvl="1"/>
            <a:r>
              <a:rPr lang="en-US" sz="2000" dirty="0">
                <a:solidFill>
                  <a:schemeClr val="tx1"/>
                </a:solidFill>
              </a:rPr>
              <a:t>Provides ethical guidance on health-related research, especially in low-resource settings.</a:t>
            </a:r>
          </a:p>
          <a:p>
            <a:pPr lvl="1"/>
            <a:r>
              <a:rPr lang="en-US" sz="2000" dirty="0">
                <a:solidFill>
                  <a:schemeClr val="tx1"/>
                </a:solidFill>
              </a:rPr>
              <a:t>Emphasizes social value, informed consent, fair participant selection, and post-trial access and the protection of vulnerable populations. </a:t>
            </a:r>
          </a:p>
          <a:p>
            <a:pPr lvl="1"/>
            <a:r>
              <a:rPr lang="en-US" sz="2000" dirty="0">
                <a:solidFill>
                  <a:schemeClr val="tx1"/>
                </a:solidFill>
              </a:rPr>
              <a:t>The CIOMS has revised its guidelines over time, with the most recent version being the 2016 guidelines</a:t>
            </a:r>
          </a:p>
          <a:p>
            <a:pPr marL="45720" indent="0">
              <a:buNone/>
            </a:pPr>
            <a:endParaRPr lang="en-US" dirty="0">
              <a:solidFill>
                <a:schemeClr val="tx1"/>
              </a:solidFill>
            </a:endParaRPr>
          </a:p>
        </p:txBody>
      </p:sp>
      <p:sp>
        <p:nvSpPr>
          <p:cNvPr id="3" name="Title 2"/>
          <p:cNvSpPr>
            <a:spLocks noGrp="1"/>
          </p:cNvSpPr>
          <p:nvPr>
            <p:ph type="title"/>
          </p:nvPr>
        </p:nvSpPr>
        <p:spPr/>
        <p:txBody>
          <a:bodyPr/>
          <a:lstStyle/>
          <a:p>
            <a:r>
              <a:rPr lang="en-US" dirty="0"/>
              <a:t>Important ethical documents for human in research 3/4</a:t>
            </a:r>
          </a:p>
        </p:txBody>
      </p:sp>
    </p:spTree>
    <p:extLst>
      <p:ext uri="{BB962C8B-B14F-4D97-AF65-F5344CB8AC3E}">
        <p14:creationId xmlns:p14="http://schemas.microsoft.com/office/powerpoint/2010/main" val="639652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r>
              <a:rPr lang="en-US" b="1" dirty="0">
                <a:solidFill>
                  <a:schemeClr val="tx1"/>
                </a:solidFill>
              </a:rPr>
              <a:t>International Conference on Harmonization – Good Clinical Practice (ICH-GCP)</a:t>
            </a:r>
          </a:p>
          <a:p>
            <a:pPr lvl="1"/>
            <a:r>
              <a:rPr lang="en-US" sz="2000" dirty="0">
                <a:solidFill>
                  <a:schemeClr val="tx1"/>
                </a:solidFill>
              </a:rPr>
              <a:t>It provides a guideline to protect the rights of human subjects participating in clinical trials and to ensure the scientific validity and credibility of the data collected in human clinical studies. </a:t>
            </a:r>
          </a:p>
          <a:p>
            <a:pPr lvl="1"/>
            <a:r>
              <a:rPr lang="en-US" sz="2000" dirty="0">
                <a:solidFill>
                  <a:schemeClr val="tx1"/>
                </a:solidFill>
              </a:rPr>
              <a:t>The guideline prefers rights, safety, and well-being of the trial subject over the interests of science and society. </a:t>
            </a:r>
          </a:p>
          <a:p>
            <a:pPr marL="365760" lvl="1" indent="0">
              <a:buNone/>
            </a:pPr>
            <a:endParaRPr lang="en-US" sz="2000" dirty="0">
              <a:solidFill>
                <a:schemeClr val="tx1"/>
              </a:solidFill>
            </a:endParaRPr>
          </a:p>
          <a:p>
            <a:pPr lvl="1"/>
            <a:endParaRPr lang="en-US" sz="2000" dirty="0">
              <a:solidFill>
                <a:schemeClr val="tx1"/>
              </a:solidFill>
            </a:endParaRPr>
          </a:p>
          <a:p>
            <a:pPr lvl="1"/>
            <a:endParaRPr lang="en-US" sz="2000" b="1" dirty="0">
              <a:solidFill>
                <a:schemeClr val="tx1"/>
              </a:solidFill>
            </a:endParaRPr>
          </a:p>
          <a:p>
            <a:pPr lvl="1"/>
            <a:endParaRPr lang="en-US" sz="2000" dirty="0">
              <a:solidFill>
                <a:schemeClr val="tx1"/>
              </a:solidFill>
            </a:endParaRPr>
          </a:p>
          <a:p>
            <a:endParaRPr lang="en-US" dirty="0">
              <a:solidFill>
                <a:schemeClr val="tx1"/>
              </a:solidFill>
            </a:endParaRPr>
          </a:p>
        </p:txBody>
      </p:sp>
      <p:sp>
        <p:nvSpPr>
          <p:cNvPr id="3" name="Title 2"/>
          <p:cNvSpPr>
            <a:spLocks noGrp="1"/>
          </p:cNvSpPr>
          <p:nvPr>
            <p:ph type="title"/>
          </p:nvPr>
        </p:nvSpPr>
        <p:spPr/>
        <p:txBody>
          <a:bodyPr/>
          <a:lstStyle/>
          <a:p>
            <a:r>
              <a:rPr lang="en-US" dirty="0"/>
              <a:t>Important ethical documents for human in research 4/4</a:t>
            </a:r>
          </a:p>
        </p:txBody>
      </p:sp>
    </p:spTree>
    <p:extLst>
      <p:ext uri="{BB962C8B-B14F-4D97-AF65-F5344CB8AC3E}">
        <p14:creationId xmlns:p14="http://schemas.microsoft.com/office/powerpoint/2010/main" val="30685321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943" y="1610211"/>
            <a:ext cx="8211949" cy="4407408"/>
          </a:xfrm>
        </p:spPr>
        <p:txBody>
          <a:bodyPr>
            <a:noAutofit/>
          </a:bodyPr>
          <a:lstStyle/>
          <a:p>
            <a:r>
              <a:rPr lang="en-US" sz="1350" dirty="0">
                <a:solidFill>
                  <a:schemeClr val="tx1"/>
                </a:solidFill>
              </a:rPr>
              <a:t>Dixon JR Jr. The International Conference on Harmonization Good Clinical Practice guideline. </a:t>
            </a:r>
            <a:r>
              <a:rPr lang="en-US" sz="1350" dirty="0" err="1">
                <a:solidFill>
                  <a:schemeClr val="tx1"/>
                </a:solidFill>
              </a:rPr>
              <a:t>Qual</a:t>
            </a:r>
            <a:r>
              <a:rPr lang="en-US" sz="1350" dirty="0">
                <a:solidFill>
                  <a:schemeClr val="tx1"/>
                </a:solidFill>
              </a:rPr>
              <a:t> </a:t>
            </a:r>
            <a:r>
              <a:rPr lang="en-US" sz="1350" dirty="0" err="1">
                <a:solidFill>
                  <a:schemeClr val="tx1"/>
                </a:solidFill>
              </a:rPr>
              <a:t>Assur</a:t>
            </a:r>
            <a:r>
              <a:rPr lang="en-US" sz="1350" dirty="0">
                <a:solidFill>
                  <a:schemeClr val="tx1"/>
                </a:solidFill>
              </a:rPr>
              <a:t>. 1998 Apr-Jun;6(2):65-74. </a:t>
            </a:r>
            <a:r>
              <a:rPr lang="en-US" sz="1350" dirty="0" err="1">
                <a:solidFill>
                  <a:schemeClr val="tx1"/>
                </a:solidFill>
              </a:rPr>
              <a:t>doi</a:t>
            </a:r>
            <a:r>
              <a:rPr lang="en-US" sz="1350" dirty="0">
                <a:solidFill>
                  <a:schemeClr val="tx1"/>
                </a:solidFill>
              </a:rPr>
              <a:t>: 10.1080/105294199277860. PMID: 10386329. </a:t>
            </a:r>
          </a:p>
          <a:p>
            <a:r>
              <a:rPr lang="en-US" sz="1350" dirty="0">
                <a:solidFill>
                  <a:schemeClr val="tx1"/>
                </a:solidFill>
              </a:rPr>
              <a:t>Guidance for best practices for clinical trials. Geneva: World Health Organization; 2024. </a:t>
            </a:r>
            <a:r>
              <a:rPr lang="en-US" sz="1350" dirty="0">
                <a:solidFill>
                  <a:schemeClr val="tx1"/>
                </a:solidFill>
                <a:hlinkClick r:id="rId2">
                  <a:extLst>
                    <a:ext uri="{A12FA001-AC4F-418D-AE19-62706E023703}">
                      <ahyp:hlinkClr xmlns:ahyp="http://schemas.microsoft.com/office/drawing/2018/hyperlinkcolor" val="tx"/>
                    </a:ext>
                  </a:extLst>
                </a:hlinkClick>
              </a:rPr>
              <a:t>https://iris.who.int/bitstream/handle/10665/378782/9789240097711-eng.pdf?sequence=1</a:t>
            </a:r>
            <a:r>
              <a:rPr lang="en-US" sz="1350" dirty="0">
                <a:solidFill>
                  <a:schemeClr val="tx1"/>
                </a:solidFill>
              </a:rPr>
              <a:t> </a:t>
            </a:r>
          </a:p>
          <a:p>
            <a:r>
              <a:rPr lang="en-US" sz="1350" dirty="0">
                <a:solidFill>
                  <a:schemeClr val="tx1"/>
                </a:solidFill>
              </a:rPr>
              <a:t>Muthuswamy V. Ethical issues in clinical research. </a:t>
            </a:r>
            <a:r>
              <a:rPr lang="en-US" sz="1350" dirty="0" err="1">
                <a:solidFill>
                  <a:schemeClr val="tx1"/>
                </a:solidFill>
              </a:rPr>
              <a:t>Perspect</a:t>
            </a:r>
            <a:r>
              <a:rPr lang="en-US" sz="1350" dirty="0">
                <a:solidFill>
                  <a:schemeClr val="tx1"/>
                </a:solidFill>
              </a:rPr>
              <a:t> </a:t>
            </a:r>
            <a:r>
              <a:rPr lang="en-US" sz="1350" dirty="0" err="1">
                <a:solidFill>
                  <a:schemeClr val="tx1"/>
                </a:solidFill>
              </a:rPr>
              <a:t>Clin</a:t>
            </a:r>
            <a:r>
              <a:rPr lang="en-US" sz="1350" dirty="0">
                <a:solidFill>
                  <a:schemeClr val="tx1"/>
                </a:solidFill>
              </a:rPr>
              <a:t> Res. 2013 Jan-Mar;4(1):9–13. </a:t>
            </a:r>
            <a:r>
              <a:rPr lang="en-US" sz="1350" dirty="0" err="1">
                <a:solidFill>
                  <a:schemeClr val="tx1"/>
                </a:solidFill>
              </a:rPr>
              <a:t>doi</a:t>
            </a:r>
            <a:r>
              <a:rPr lang="en-US" sz="1350" dirty="0">
                <a:solidFill>
                  <a:schemeClr val="tx1"/>
                </a:solidFill>
              </a:rPr>
              <a:t>: </a:t>
            </a:r>
            <a:r>
              <a:rPr lang="en-US" sz="1350" u="sng" dirty="0">
                <a:solidFill>
                  <a:schemeClr val="tx1"/>
                </a:solidFill>
                <a:hlinkClick r:id="rId3">
                  <a:extLst>
                    <a:ext uri="{A12FA001-AC4F-418D-AE19-62706E023703}">
                      <ahyp:hlinkClr xmlns:ahyp="http://schemas.microsoft.com/office/drawing/2018/hyperlinkcolor" val="tx"/>
                    </a:ext>
                  </a:extLst>
                </a:hlinkClick>
              </a:rPr>
              <a:t>10.4103/2229-3485.106369</a:t>
            </a:r>
            <a:endParaRPr lang="en-US" sz="1350" dirty="0">
              <a:solidFill>
                <a:schemeClr val="tx1"/>
              </a:solidFill>
            </a:endParaRPr>
          </a:p>
          <a:p>
            <a:r>
              <a:rPr lang="en-US" sz="1350" dirty="0" err="1">
                <a:solidFill>
                  <a:schemeClr val="tx1"/>
                </a:solidFill>
              </a:rPr>
              <a:t>Nardini</a:t>
            </a:r>
            <a:r>
              <a:rPr lang="en-US" sz="1350" dirty="0">
                <a:solidFill>
                  <a:schemeClr val="tx1"/>
                </a:solidFill>
              </a:rPr>
              <a:t> C. The ethics of clinical trial. </a:t>
            </a:r>
            <a:r>
              <a:rPr lang="en-US" sz="1350" dirty="0" err="1">
                <a:solidFill>
                  <a:schemeClr val="tx1"/>
                </a:solidFill>
              </a:rPr>
              <a:t>Ecancermedicalscience</a:t>
            </a:r>
            <a:r>
              <a:rPr lang="en-US" sz="1350" dirty="0">
                <a:solidFill>
                  <a:schemeClr val="tx1"/>
                </a:solidFill>
              </a:rPr>
              <a:t>. 2014 Jan 16;8:387. </a:t>
            </a:r>
            <a:r>
              <a:rPr lang="en-US" sz="1350" dirty="0" err="1">
                <a:solidFill>
                  <a:schemeClr val="tx1"/>
                </a:solidFill>
              </a:rPr>
              <a:t>doi</a:t>
            </a:r>
            <a:r>
              <a:rPr lang="en-US" sz="1350" dirty="0">
                <a:solidFill>
                  <a:schemeClr val="tx1"/>
                </a:solidFill>
              </a:rPr>
              <a:t>: </a:t>
            </a:r>
            <a:r>
              <a:rPr lang="en-US" sz="1350" u="sng" dirty="0">
                <a:solidFill>
                  <a:schemeClr val="tx1"/>
                </a:solidFill>
                <a:hlinkClick r:id="rId4">
                  <a:extLst>
                    <a:ext uri="{A12FA001-AC4F-418D-AE19-62706E023703}">
                      <ahyp:hlinkClr xmlns:ahyp="http://schemas.microsoft.com/office/drawing/2018/hyperlinkcolor" val="tx"/>
                    </a:ext>
                  </a:extLst>
                </a:hlinkClick>
              </a:rPr>
              <a:t>10.3332/ecancer.2014.387</a:t>
            </a:r>
            <a:endParaRPr lang="en-US" sz="1350" dirty="0">
              <a:solidFill>
                <a:schemeClr val="tx1"/>
              </a:solidFill>
            </a:endParaRPr>
          </a:p>
          <a:p>
            <a:r>
              <a:rPr lang="en-GB" sz="1350" dirty="0">
                <a:solidFill>
                  <a:schemeClr val="tx1"/>
                </a:solidFill>
              </a:rPr>
              <a:t>The Belmont report: Ethical principles and guidelines for the protection of human subjects of research. National Commission for the Protection of Human Subjects of Biomedical and </a:t>
            </a:r>
            <a:r>
              <a:rPr lang="en-GB" sz="1350" dirty="0" err="1">
                <a:solidFill>
                  <a:schemeClr val="tx1"/>
                </a:solidFill>
              </a:rPr>
              <a:t>Behavioral</a:t>
            </a:r>
            <a:r>
              <a:rPr lang="en-GB" sz="1350" dirty="0">
                <a:solidFill>
                  <a:schemeClr val="tx1"/>
                </a:solidFill>
              </a:rPr>
              <a:t> Research. Bethesda, MD: ERIC Clearinghouse; 1979 Apr. </a:t>
            </a:r>
            <a:r>
              <a:rPr lang="en-GB" sz="1350" dirty="0">
                <a:solidFill>
                  <a:schemeClr val="tx1"/>
                </a:solidFill>
                <a:hlinkClick r:id="rId5">
                  <a:extLst>
                    <a:ext uri="{A12FA001-AC4F-418D-AE19-62706E023703}">
                      <ahyp:hlinkClr xmlns:ahyp="http://schemas.microsoft.com/office/drawing/2018/hyperlinkcolor" val="tx"/>
                    </a:ext>
                  </a:extLst>
                </a:hlinkClick>
              </a:rPr>
              <a:t>https://www.hhs.gov/ohrp/regulations-and-policy/belmont-report/read-the-belmont-report/index.html</a:t>
            </a:r>
            <a:r>
              <a:rPr lang="en-GB" sz="1350" dirty="0">
                <a:solidFill>
                  <a:schemeClr val="tx1"/>
                </a:solidFill>
              </a:rPr>
              <a:t>  </a:t>
            </a:r>
          </a:p>
          <a:p>
            <a:r>
              <a:rPr lang="en-US" sz="1350" dirty="0">
                <a:solidFill>
                  <a:schemeClr val="tx1"/>
                </a:solidFill>
              </a:rPr>
              <a:t>The CIOMS (Council for International Organizations of Medical Sciences). </a:t>
            </a:r>
            <a:r>
              <a:rPr lang="mr-IN" sz="1350" dirty="0">
                <a:solidFill>
                  <a:schemeClr val="tx1"/>
                </a:solidFill>
                <a:hlinkClick r:id="rId6">
                  <a:extLst>
                    <a:ext uri="{A12FA001-AC4F-418D-AE19-62706E023703}">
                      <ahyp:hlinkClr xmlns:ahyp="http://schemas.microsoft.com/office/drawing/2018/hyperlinkcolor" val="tx"/>
                    </a:ext>
                  </a:extLst>
                </a:hlinkClick>
              </a:rPr>
              <a:t>https://cioms.ch/</a:t>
            </a:r>
            <a:endParaRPr lang="en-GB" sz="1350" dirty="0">
              <a:solidFill>
                <a:schemeClr val="tx1"/>
              </a:solidFill>
            </a:endParaRPr>
          </a:p>
          <a:p>
            <a:r>
              <a:rPr lang="en-US" sz="1350" dirty="0">
                <a:solidFill>
                  <a:schemeClr val="tx1"/>
                </a:solidFill>
              </a:rPr>
              <a:t>The Nuremberg Code. Trials of war criminals before the Nuremberg military tribunals under control council law. 1949. </a:t>
            </a:r>
            <a:r>
              <a:rPr lang="en-US" sz="1350" dirty="0">
                <a:solidFill>
                  <a:schemeClr val="tx1"/>
                </a:solidFill>
                <a:hlinkClick r:id="rId7">
                  <a:extLst>
                    <a:ext uri="{A12FA001-AC4F-418D-AE19-62706E023703}">
                      <ahyp:hlinkClr xmlns:ahyp="http://schemas.microsoft.com/office/drawing/2018/hyperlinkcolor" val="tx"/>
                    </a:ext>
                  </a:extLst>
                </a:hlinkClick>
              </a:rPr>
              <a:t>http://nuremberg.law.harvard.edu/php/docs_swi.php?%20DI=1&amp;text=medical</a:t>
            </a:r>
            <a:r>
              <a:rPr lang="en-US" sz="1350" dirty="0">
                <a:solidFill>
                  <a:schemeClr val="tx1"/>
                </a:solidFill>
              </a:rPr>
              <a:t>.</a:t>
            </a:r>
          </a:p>
          <a:p>
            <a:pPr lvl="0"/>
            <a:r>
              <a:rPr lang="en-US" sz="1350" dirty="0">
                <a:solidFill>
                  <a:schemeClr val="tx1"/>
                </a:solidFill>
              </a:rPr>
              <a:t>World Medical Association. Declaration of Helsinki, 6th revision. 2008. </a:t>
            </a:r>
            <a:r>
              <a:rPr lang="en-US" sz="1350" dirty="0">
                <a:solidFill>
                  <a:schemeClr val="tx1"/>
                </a:solidFill>
                <a:hlinkClick r:id="rId8">
                  <a:extLst>
                    <a:ext uri="{A12FA001-AC4F-418D-AE19-62706E023703}">
                      <ahyp:hlinkClr xmlns:ahyp="http://schemas.microsoft.com/office/drawing/2018/hyperlinkcolor" val="tx"/>
                    </a:ext>
                  </a:extLst>
                </a:hlinkClick>
              </a:rPr>
              <a:t>https://www.wma.net/what-we-do/medical-ethics/declaration-of-helsinki/doh-oct2008/</a:t>
            </a:r>
            <a:endParaRPr lang="en-US" sz="1350" dirty="0">
              <a:solidFill>
                <a:schemeClr val="tx1"/>
              </a:solidFill>
            </a:endParaRPr>
          </a:p>
          <a:p>
            <a:endParaRPr lang="mr-IN" sz="1350" dirty="0">
              <a:solidFill>
                <a:schemeClr val="tx1"/>
              </a:solidFill>
            </a:endParaRPr>
          </a:p>
          <a:p>
            <a:endParaRPr lang="en-US" sz="1350" dirty="0">
              <a:solidFill>
                <a:schemeClr val="tx1"/>
              </a:solidFill>
            </a:endParaRPr>
          </a:p>
          <a:p>
            <a:pPr lvl="0"/>
            <a:endParaRPr lang="en-US" sz="1350" dirty="0">
              <a:solidFill>
                <a:schemeClr val="tx1"/>
              </a:solidFill>
            </a:endParaRPr>
          </a:p>
          <a:p>
            <a:endParaRPr lang="en-US" sz="1350" dirty="0">
              <a:solidFill>
                <a:schemeClr val="tx1"/>
              </a:solidFill>
            </a:endParaRPr>
          </a:p>
        </p:txBody>
      </p:sp>
      <p:sp>
        <p:nvSpPr>
          <p:cNvPr id="2" name="Title 1"/>
          <p:cNvSpPr>
            <a:spLocks noGrp="1"/>
          </p:cNvSpPr>
          <p:nvPr>
            <p:ph type="title"/>
          </p:nvPr>
        </p:nvSpPr>
        <p:spPr/>
        <p:txBody>
          <a:bodyPr/>
          <a:lstStyle/>
          <a:p>
            <a:r>
              <a:rPr lang="en-US" dirty="0"/>
              <a:t>References </a:t>
            </a:r>
          </a:p>
        </p:txBody>
      </p:sp>
    </p:spTree>
    <p:extLst>
      <p:ext uri="{BB962C8B-B14F-4D97-AF65-F5344CB8AC3E}">
        <p14:creationId xmlns:p14="http://schemas.microsoft.com/office/powerpoint/2010/main" val="138924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Ensures the integrity of the research results. </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Protects the safety of patients who volunteer to participate in the trials. </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Prevents participants from being exploited or treated unfairly by the research team.</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Fosters transparency and accountability within the scientific community. </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Allows for scrutiny and validation of research methods, results, and conclusions, leading to a more robust and reliable body of evidence. </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Contributes to the betterment of healthcare practices and patient outcomes.</a:t>
            </a: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a:p>
            <a:pPr marL="274320" marR="0" lvl="0" indent="-228600" algn="l" defTabSz="914400" rtl="0" eaLnBrk="1" fontAlgn="auto" latinLnBrk="0" hangingPunct="1">
              <a:lnSpc>
                <a:spcPct val="100000"/>
              </a:lnSpc>
              <a:spcBef>
                <a:spcPct val="20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p:txBody>
      </p:sp>
      <p:sp>
        <p:nvSpPr>
          <p:cNvPr id="3" name="Title 2"/>
          <p:cNvSpPr>
            <a:spLocks noGrp="1"/>
          </p:cNvSpPr>
          <p:nvPr>
            <p:ph type="title"/>
          </p:nvPr>
        </p:nvSpPr>
        <p:spPr/>
        <p:txBody>
          <a:bodyPr/>
          <a:lstStyle/>
          <a:p>
            <a:r>
              <a:rPr lang="en-US" dirty="0"/>
              <a:t>Importance of ethics in clinical research</a:t>
            </a:r>
          </a:p>
        </p:txBody>
      </p:sp>
    </p:spTree>
    <p:extLst>
      <p:ext uri="{BB962C8B-B14F-4D97-AF65-F5344CB8AC3E}">
        <p14:creationId xmlns:p14="http://schemas.microsoft.com/office/powerpoint/2010/main" val="881718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Participation in a clinical trial entails an increased level of risk with respect to ordinary clinical care, due to the potential for exposure to unexpected effects of a new treatment.</a:t>
            </a: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Majority of countries have guidelines, but few have regulations or laws related to clinical research.</a:t>
            </a: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r>
              <a:rPr kumimoji="0" lang="en-US" sz="2000" b="0" i="0" u="none" strike="noStrike" kern="1200" cap="none" spc="150" normalizeH="0" baseline="0" noProof="0" dirty="0">
                <a:ln>
                  <a:noFill/>
                </a:ln>
                <a:solidFill>
                  <a:schemeClr val="tx1"/>
                </a:solidFill>
                <a:effectLst/>
                <a:uLnTx/>
                <a:uFillTx/>
                <a:latin typeface="Franklin Gothic Medium"/>
                <a:ea typeface="+mn-ea"/>
                <a:cs typeface="+mn-cs"/>
              </a:rPr>
              <a:t>“Risk benefit ratio/balance”</a:t>
            </a:r>
          </a:p>
          <a:p>
            <a:pPr marL="548640" marR="0" lvl="1" indent="-182880" algn="l" defTabSz="914400" rtl="0" eaLnBrk="1" fontAlgn="auto" latinLnBrk="0" hangingPunct="1">
              <a:lnSpc>
                <a:spcPct val="100000"/>
              </a:lnSpc>
              <a:spcBef>
                <a:spcPts val="1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Sometimes the risk of the trial outweigh the benefit </a:t>
            </a:r>
          </a:p>
          <a:p>
            <a:pPr marL="548640" marR="0" lvl="1" indent="-182880" algn="l" defTabSz="914400" rtl="0" eaLnBrk="1" fontAlgn="auto" latinLnBrk="0" hangingPunct="1">
              <a:lnSpc>
                <a:spcPct val="100000"/>
              </a:lnSpc>
              <a:spcBef>
                <a:spcPts val="1000"/>
              </a:spcBef>
              <a:spcAft>
                <a:spcPts val="0"/>
              </a:spcAft>
              <a:buClr>
                <a:srgbClr val="BF974D"/>
              </a:buClr>
              <a:buSzTx/>
              <a:buFont typeface="Wingdings" pitchFamily="2" charset="2"/>
              <a:buChar char="§"/>
              <a:tabLst/>
              <a:defRPr/>
            </a:pPr>
            <a:r>
              <a:rPr kumimoji="0" lang="en-US" sz="2000" b="0" i="0" u="none" strike="noStrike" kern="1200" cap="none" spc="100" normalizeH="0" baseline="0" noProof="0" dirty="0">
                <a:ln>
                  <a:noFill/>
                </a:ln>
                <a:solidFill>
                  <a:schemeClr val="tx1"/>
                </a:solidFill>
                <a:effectLst/>
                <a:uLnTx/>
                <a:uFillTx/>
                <a:latin typeface="Franklin Gothic Medium"/>
                <a:ea typeface="+mn-ea"/>
                <a:cs typeface="+mn-cs"/>
              </a:rPr>
              <a:t>For research that involves more than minimal risk of harm to the participants, the investigator must assure that the amount of benefit clearly outweighs the amount of risk. It is only if there is a favorable risk benefit ratio, that a study can be considered ethical.</a:t>
            </a: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a:p>
            <a:pPr marL="548640" marR="0" lvl="1" indent="-182880" algn="l" defTabSz="914400" rtl="0" eaLnBrk="1" fontAlgn="auto" latinLnBrk="0" hangingPunct="1">
              <a:lnSpc>
                <a:spcPct val="100000"/>
              </a:lnSpc>
              <a:spcBef>
                <a:spcPts val="1000"/>
              </a:spcBef>
              <a:spcAft>
                <a:spcPts val="0"/>
              </a:spcAft>
              <a:buClr>
                <a:srgbClr val="BF974D"/>
              </a:buClr>
              <a:buSzTx/>
              <a:buFont typeface="Wingdings" pitchFamily="2" charset="2"/>
              <a:buChar char="§"/>
              <a:tabLst/>
              <a:defRPr/>
            </a:pPr>
            <a:endParaRPr kumimoji="0" lang="en-US" sz="2000" b="1" i="0" u="none" strike="noStrike" kern="1200" cap="none" spc="100" normalizeH="0" baseline="0" noProof="0" dirty="0">
              <a:ln>
                <a:noFill/>
              </a:ln>
              <a:solidFill>
                <a:schemeClr val="tx1"/>
              </a:solidFill>
              <a:effectLst/>
              <a:uLnTx/>
              <a:uFillTx/>
              <a:latin typeface="Franklin Gothic Medium"/>
              <a:ea typeface="+mn-ea"/>
              <a:cs typeface="+mn-cs"/>
            </a:endParaRP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a:p>
            <a:pPr marL="274320" marR="0" lvl="0" indent="-228600" algn="l" defTabSz="914400" rtl="0" eaLnBrk="1" fontAlgn="auto" latinLnBrk="0" hangingPunct="1">
              <a:lnSpc>
                <a:spcPct val="100000"/>
              </a:lnSpc>
              <a:spcBef>
                <a:spcPts val="1000"/>
              </a:spcBef>
              <a:spcAft>
                <a:spcPts val="0"/>
              </a:spcAft>
              <a:buClr>
                <a:srgbClr val="C66951"/>
              </a:buClr>
              <a:buSzTx/>
              <a:buFont typeface="Wingdings 2" pitchFamily="18" charset="2"/>
              <a:buChar char=""/>
              <a:tabLst/>
              <a:defRPr/>
            </a:pPr>
            <a:endParaRPr kumimoji="0" lang="en-US" sz="2000" b="0" i="0" u="none" strike="noStrike" kern="1200" cap="none" spc="150" normalizeH="0" baseline="0" noProof="0" dirty="0">
              <a:ln>
                <a:noFill/>
              </a:ln>
              <a:solidFill>
                <a:schemeClr val="tx1"/>
              </a:solidFill>
              <a:effectLst/>
              <a:uLnTx/>
              <a:uFillTx/>
              <a:latin typeface="Franklin Gothic Medium"/>
              <a:ea typeface="+mn-ea"/>
              <a:cs typeface="+mn-cs"/>
            </a:endParaRPr>
          </a:p>
        </p:txBody>
      </p:sp>
      <p:sp>
        <p:nvSpPr>
          <p:cNvPr id="3" name="Title 2"/>
          <p:cNvSpPr>
            <a:spLocks noGrp="1"/>
          </p:cNvSpPr>
          <p:nvPr>
            <p:ph type="title"/>
          </p:nvPr>
        </p:nvSpPr>
        <p:spPr/>
        <p:txBody>
          <a:bodyPr/>
          <a:lstStyle/>
          <a:p>
            <a:r>
              <a:rPr lang="en-US" b="1" dirty="0"/>
              <a:t>Ethical issues of clinical trial</a:t>
            </a:r>
            <a:r>
              <a:rPr lang="en-US" dirty="0"/>
              <a:t> </a:t>
            </a:r>
          </a:p>
        </p:txBody>
      </p:sp>
    </p:spTree>
    <p:extLst>
      <p:ext uri="{BB962C8B-B14F-4D97-AF65-F5344CB8AC3E}">
        <p14:creationId xmlns:p14="http://schemas.microsoft.com/office/powerpoint/2010/main" val="2517153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spcBef>
                <a:spcPts val="1000"/>
              </a:spcBef>
              <a:buNone/>
            </a:pPr>
            <a:r>
              <a:rPr lang="en-US" b="1" dirty="0">
                <a:solidFill>
                  <a:schemeClr val="tx1"/>
                </a:solidFill>
              </a:rPr>
              <a:t>Five points are necessary for a well-planned and well-run good clinical trial:  </a:t>
            </a:r>
          </a:p>
          <a:p>
            <a:pPr marL="230400" indent="-230400">
              <a:spcBef>
                <a:spcPts val="1000"/>
              </a:spcBef>
            </a:pPr>
            <a:r>
              <a:rPr lang="en-US" dirty="0">
                <a:solidFill>
                  <a:schemeClr val="tx1"/>
                </a:solidFill>
              </a:rPr>
              <a:t>Scientifically-sound design that answers to relevant questions</a:t>
            </a:r>
          </a:p>
          <a:p>
            <a:pPr marL="230400" indent="-230400">
              <a:spcBef>
                <a:spcPts val="1000"/>
              </a:spcBef>
            </a:pPr>
            <a:r>
              <a:rPr lang="en-US" dirty="0">
                <a:solidFill>
                  <a:schemeClr val="tx1"/>
                </a:solidFill>
              </a:rPr>
              <a:t>Respecting the rights and well-being of participants </a:t>
            </a:r>
          </a:p>
          <a:p>
            <a:pPr marL="230400" indent="-230400">
              <a:spcBef>
                <a:spcPts val="1000"/>
              </a:spcBef>
            </a:pPr>
            <a:r>
              <a:rPr lang="en-US" dirty="0">
                <a:solidFill>
                  <a:schemeClr val="tx1"/>
                </a:solidFill>
              </a:rPr>
              <a:t>Be collaborative and transparent </a:t>
            </a:r>
          </a:p>
          <a:p>
            <a:pPr marL="230400" indent="-230400">
              <a:spcBef>
                <a:spcPts val="1000"/>
              </a:spcBef>
            </a:pPr>
            <a:r>
              <a:rPr lang="en-US" dirty="0">
                <a:solidFill>
                  <a:schemeClr val="tx1"/>
                </a:solidFill>
              </a:rPr>
              <a:t>Feasible design for the context </a:t>
            </a:r>
          </a:p>
          <a:p>
            <a:pPr marL="230400" indent="-230400">
              <a:spcBef>
                <a:spcPts val="1000"/>
              </a:spcBef>
            </a:pPr>
            <a:r>
              <a:rPr lang="en-US" dirty="0">
                <a:solidFill>
                  <a:schemeClr val="tx1"/>
                </a:solidFill>
              </a:rPr>
              <a:t>Managing trial quality effectively and efficiently</a:t>
            </a:r>
          </a:p>
          <a:p>
            <a:pPr>
              <a:spcBef>
                <a:spcPts val="1000"/>
              </a:spcBef>
            </a:pPr>
            <a:endParaRPr lang="en-US" dirty="0">
              <a:solidFill>
                <a:schemeClr val="tx1"/>
              </a:solidFill>
            </a:endParaRPr>
          </a:p>
        </p:txBody>
      </p:sp>
      <p:sp>
        <p:nvSpPr>
          <p:cNvPr id="2" name="Title 1"/>
          <p:cNvSpPr>
            <a:spLocks noGrp="1"/>
          </p:cNvSpPr>
          <p:nvPr>
            <p:ph type="title"/>
          </p:nvPr>
        </p:nvSpPr>
        <p:spPr/>
        <p:txBody>
          <a:bodyPr/>
          <a:lstStyle/>
          <a:p>
            <a:r>
              <a:rPr lang="en-US" dirty="0"/>
              <a:t>Key points for ethical and efficient clinical trial</a:t>
            </a:r>
          </a:p>
        </p:txBody>
      </p:sp>
    </p:spTree>
    <p:extLst>
      <p:ext uri="{BB962C8B-B14F-4D97-AF65-F5344CB8AC3E}">
        <p14:creationId xmlns:p14="http://schemas.microsoft.com/office/powerpoint/2010/main" val="2557796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solidFill>
                  <a:schemeClr val="tx1"/>
                </a:solidFill>
              </a:rPr>
              <a:t>Robust randomization process</a:t>
            </a:r>
          </a:p>
          <a:p>
            <a:r>
              <a:rPr lang="en-US" dirty="0">
                <a:solidFill>
                  <a:schemeClr val="tx1"/>
                </a:solidFill>
              </a:rPr>
              <a:t>Blinding or masking where feasible</a:t>
            </a:r>
          </a:p>
          <a:p>
            <a:r>
              <a:rPr lang="en-US" dirty="0">
                <a:solidFill>
                  <a:schemeClr val="tx1"/>
                </a:solidFill>
              </a:rPr>
              <a:t>Selection of appropriate trial population</a:t>
            </a:r>
          </a:p>
          <a:p>
            <a:r>
              <a:rPr lang="en-US" dirty="0">
                <a:solidFill>
                  <a:schemeClr val="tx1"/>
                </a:solidFill>
              </a:rPr>
              <a:t>Sufficient sample size with appropriate statistical power </a:t>
            </a:r>
          </a:p>
          <a:p>
            <a:r>
              <a:rPr lang="en-US" dirty="0">
                <a:solidFill>
                  <a:schemeClr val="tx1"/>
                </a:solidFill>
              </a:rPr>
              <a:t>Adherence of the participants to the allocated intervention(s)</a:t>
            </a:r>
          </a:p>
          <a:p>
            <a:r>
              <a:rPr lang="en-US" dirty="0">
                <a:solidFill>
                  <a:schemeClr val="tx1"/>
                </a:solidFill>
              </a:rPr>
              <a:t>Completed duration of follow up regardless of whether a participant continues to receive the allocated intervention or ceases </a:t>
            </a:r>
          </a:p>
          <a:p>
            <a:r>
              <a:rPr lang="en-US" dirty="0">
                <a:solidFill>
                  <a:schemeClr val="tx1"/>
                </a:solidFill>
              </a:rPr>
              <a:t>Measurement of outcome should be relevant and simple as possible</a:t>
            </a:r>
          </a:p>
          <a:p>
            <a:pPr marL="45720" indent="0">
              <a:buNone/>
            </a:pPr>
            <a:endParaRPr lang="en-US" dirty="0">
              <a:solidFill>
                <a:schemeClr val="tx1"/>
              </a:solidFill>
            </a:endParaRPr>
          </a:p>
          <a:p>
            <a:endParaRPr lang="en-US" dirty="0">
              <a:solidFill>
                <a:schemeClr val="tx1"/>
              </a:solidFill>
            </a:endParaRPr>
          </a:p>
        </p:txBody>
      </p:sp>
      <p:sp>
        <p:nvSpPr>
          <p:cNvPr id="2" name="Title 1"/>
          <p:cNvSpPr>
            <a:spLocks noGrp="1"/>
          </p:cNvSpPr>
          <p:nvPr>
            <p:ph type="title"/>
          </p:nvPr>
        </p:nvSpPr>
        <p:spPr/>
        <p:txBody>
          <a:bodyPr/>
          <a:lstStyle/>
          <a:p>
            <a:r>
              <a:rPr lang="en-US" dirty="0"/>
              <a:t>Scientifically sound design 1/2 </a:t>
            </a:r>
          </a:p>
        </p:txBody>
      </p:sp>
    </p:spTree>
    <p:extLst>
      <p:ext uri="{BB962C8B-B14F-4D97-AF65-F5344CB8AC3E}">
        <p14:creationId xmlns:p14="http://schemas.microsoft.com/office/powerpoint/2010/main" val="3331330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solidFill>
                  <a:schemeClr val="tx1"/>
                </a:solidFill>
              </a:rPr>
              <a:t>Data collection should focus on the key aspects needed for assessment and should not be excessive. </a:t>
            </a:r>
          </a:p>
          <a:p>
            <a:r>
              <a:rPr lang="en-US" dirty="0">
                <a:solidFill>
                  <a:schemeClr val="tx1"/>
                </a:solidFill>
              </a:rPr>
              <a:t>The approach used to assess the outcome should be the same regardless of the assigned intervention. </a:t>
            </a:r>
          </a:p>
          <a:p>
            <a:r>
              <a:rPr lang="en-US" dirty="0">
                <a:solidFill>
                  <a:schemeClr val="tx1"/>
                </a:solidFill>
              </a:rPr>
              <a:t>The statistical analysis should follow the initial plan and protocol. </a:t>
            </a:r>
          </a:p>
          <a:p>
            <a:r>
              <a:rPr lang="en-US" dirty="0">
                <a:solidFill>
                  <a:schemeClr val="tx1"/>
                </a:solidFill>
              </a:rPr>
              <a:t>Potential harms of the intervention should be considered alongside potential benefits and in the wider clinical and health contexts. </a:t>
            </a:r>
          </a:p>
          <a:p>
            <a:r>
              <a:rPr lang="en-US" dirty="0">
                <a:solidFill>
                  <a:schemeClr val="tx1"/>
                </a:solidFill>
              </a:rPr>
              <a:t>An independent data monitoring committee to evaluate safety and efficacy of data from an ongoing trial. </a:t>
            </a:r>
          </a:p>
          <a:p>
            <a:pPr marL="45720" indent="0">
              <a:buNone/>
            </a:pPr>
            <a:r>
              <a:rPr lang="en-US" dirty="0">
                <a:solidFill>
                  <a:schemeClr val="tx1"/>
                </a:solidFill>
              </a:rPr>
              <a:t> </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sp>
        <p:nvSpPr>
          <p:cNvPr id="2" name="Title 1"/>
          <p:cNvSpPr>
            <a:spLocks noGrp="1"/>
          </p:cNvSpPr>
          <p:nvPr>
            <p:ph type="title"/>
          </p:nvPr>
        </p:nvSpPr>
        <p:spPr/>
        <p:txBody>
          <a:bodyPr/>
          <a:lstStyle/>
          <a:p>
            <a:r>
              <a:rPr lang="en-US" dirty="0"/>
              <a:t> Scientifically sound design 2/2</a:t>
            </a:r>
          </a:p>
        </p:txBody>
      </p:sp>
    </p:spTree>
    <p:extLst>
      <p:ext uri="{BB962C8B-B14F-4D97-AF65-F5344CB8AC3E}">
        <p14:creationId xmlns:p14="http://schemas.microsoft.com/office/powerpoint/2010/main" val="2804365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61742"/>
            <a:ext cx="8407893" cy="4407408"/>
          </a:xfrm>
        </p:spPr>
        <p:txBody>
          <a:bodyPr>
            <a:normAutofit fontScale="92500" lnSpcReduction="20000"/>
          </a:bodyPr>
          <a:lstStyle/>
          <a:p>
            <a:r>
              <a:rPr lang="en-US" sz="2200" b="1" dirty="0">
                <a:solidFill>
                  <a:schemeClr val="tx1"/>
                </a:solidFill>
              </a:rPr>
              <a:t>Appropriate communication with participants</a:t>
            </a:r>
          </a:p>
          <a:p>
            <a:pPr lvl="1"/>
            <a:r>
              <a:rPr lang="en-US" sz="2200" spc="150" dirty="0">
                <a:solidFill>
                  <a:schemeClr val="tx1"/>
                </a:solidFill>
              </a:rPr>
              <a:t>Voluntary participation: Participation must be completely voluntary and free from coercion.</a:t>
            </a:r>
          </a:p>
          <a:p>
            <a:pPr lvl="1"/>
            <a:r>
              <a:rPr lang="en-US" sz="2200" spc="150" dirty="0">
                <a:solidFill>
                  <a:schemeClr val="tx1"/>
                </a:solidFill>
              </a:rPr>
              <a:t> Informed consent: </a:t>
            </a:r>
          </a:p>
          <a:p>
            <a:pPr lvl="2"/>
            <a:r>
              <a:rPr lang="en-US" sz="2200" spc="150" dirty="0">
                <a:solidFill>
                  <a:schemeClr val="tx1"/>
                </a:solidFill>
              </a:rPr>
              <a:t>At all stages of a clinical trial (before, during and after), relevant, easily-understandable information should be shared with trial participants. </a:t>
            </a:r>
          </a:p>
          <a:p>
            <a:pPr lvl="2"/>
            <a:r>
              <a:rPr lang="en-US" sz="2200" spc="150" dirty="0">
                <a:solidFill>
                  <a:schemeClr val="tx1"/>
                </a:solidFill>
              </a:rPr>
              <a:t>Information should be provided in a clear manner and in suitable languages, culturally appropriate and formats for the intended audiences. </a:t>
            </a:r>
          </a:p>
          <a:p>
            <a:pPr lvl="1"/>
            <a:r>
              <a:rPr lang="en-US" sz="2200" spc="150" dirty="0">
                <a:solidFill>
                  <a:schemeClr val="tx1"/>
                </a:solidFill>
              </a:rPr>
              <a:t>Informed Consent Forms</a:t>
            </a:r>
          </a:p>
          <a:p>
            <a:pPr lvl="3"/>
            <a:r>
              <a:rPr lang="en-US" sz="2200" spc="150" dirty="0">
                <a:solidFill>
                  <a:schemeClr val="tx1"/>
                </a:solidFill>
              </a:rPr>
              <a:t>Must include purpose, procedures, risks, benefits, rights to withdraw, and contact information.</a:t>
            </a:r>
          </a:p>
          <a:p>
            <a:pPr lvl="3"/>
            <a:r>
              <a:rPr lang="en-US" sz="2200" spc="150" dirty="0">
                <a:solidFill>
                  <a:schemeClr val="tx1"/>
                </a:solidFill>
              </a:rPr>
              <a:t>Should be translated and adapted to the local context and literacy level.</a:t>
            </a:r>
          </a:p>
          <a:p>
            <a:pPr lvl="2"/>
            <a:endParaRPr lang="en-US" sz="1900" spc="150" dirty="0">
              <a:solidFill>
                <a:schemeClr val="tx1"/>
              </a:solidFill>
            </a:endParaRPr>
          </a:p>
          <a:p>
            <a:endParaRPr lang="en-US" sz="2100" dirty="0">
              <a:solidFill>
                <a:schemeClr val="tx1"/>
              </a:solidFill>
            </a:endParaRPr>
          </a:p>
        </p:txBody>
      </p:sp>
      <p:sp>
        <p:nvSpPr>
          <p:cNvPr id="2" name="Title 1"/>
          <p:cNvSpPr>
            <a:spLocks noGrp="1"/>
          </p:cNvSpPr>
          <p:nvPr>
            <p:ph type="title"/>
          </p:nvPr>
        </p:nvSpPr>
        <p:spPr/>
        <p:txBody>
          <a:bodyPr/>
          <a:lstStyle/>
          <a:p>
            <a:r>
              <a:rPr lang="en-US" dirty="0"/>
              <a:t>Respect the rights and well-being of participants 1/5</a:t>
            </a:r>
            <a:br>
              <a:rPr lang="en-US" sz="4400" dirty="0"/>
            </a:br>
            <a:endParaRPr lang="en-US" dirty="0"/>
          </a:p>
        </p:txBody>
      </p:sp>
    </p:spTree>
    <p:extLst>
      <p:ext uri="{BB962C8B-B14F-4D97-AF65-F5344CB8AC3E}">
        <p14:creationId xmlns:p14="http://schemas.microsoft.com/office/powerpoint/2010/main" val="2885303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1"/>
            <a:ext cx="8407893" cy="4648678"/>
          </a:xfrm>
        </p:spPr>
        <p:txBody>
          <a:bodyPr>
            <a:normAutofit fontScale="92500"/>
          </a:bodyPr>
          <a:lstStyle/>
          <a:p>
            <a:r>
              <a:rPr lang="en-US" sz="2200" b="1" dirty="0">
                <a:solidFill>
                  <a:schemeClr val="tx1"/>
                </a:solidFill>
              </a:rPr>
              <a:t>Changing consent</a:t>
            </a:r>
          </a:p>
          <a:p>
            <a:pPr lvl="1"/>
            <a:r>
              <a:rPr lang="en-US" sz="2200" dirty="0">
                <a:solidFill>
                  <a:schemeClr val="tx1"/>
                </a:solidFill>
              </a:rPr>
              <a:t>Participants should be free to stop or change the nature of their participation without affecting the usual care received </a:t>
            </a:r>
          </a:p>
          <a:p>
            <a:pPr lvl="1"/>
            <a:r>
              <a:rPr lang="en-US" sz="2200" dirty="0">
                <a:solidFill>
                  <a:schemeClr val="tx1"/>
                </a:solidFill>
              </a:rPr>
              <a:t>Where possible and acceptable to the participant, efforts should be made to determine the intended meaning of such individual decisions and to explain the potential impact of any </a:t>
            </a:r>
            <a:r>
              <a:rPr lang="en-US" sz="2200" dirty="0">
                <a:solidFill>
                  <a:srgbClr val="000000"/>
                </a:solidFill>
              </a:rPr>
              <a:t>such decisions. </a:t>
            </a:r>
          </a:p>
          <a:p>
            <a:pPr lvl="1"/>
            <a:endParaRPr lang="en-US" sz="2200" dirty="0">
              <a:solidFill>
                <a:schemeClr val="tx1"/>
              </a:solidFill>
            </a:endParaRPr>
          </a:p>
          <a:p>
            <a:pPr lvl="0"/>
            <a:r>
              <a:rPr lang="en-US" sz="2200" b="1" dirty="0">
                <a:solidFill>
                  <a:schemeClr val="tx1"/>
                </a:solidFill>
              </a:rPr>
              <a:t> Minimization of risk and maximization of benefit</a:t>
            </a:r>
            <a:endParaRPr lang="en-US" sz="2200" dirty="0">
              <a:solidFill>
                <a:schemeClr val="tx1"/>
              </a:solidFill>
            </a:endParaRPr>
          </a:p>
          <a:p>
            <a:pPr lvl="1"/>
            <a:r>
              <a:rPr lang="en-US" sz="2200" dirty="0">
                <a:solidFill>
                  <a:schemeClr val="tx1"/>
                </a:solidFill>
              </a:rPr>
              <a:t>Risks to participants must be minimized, and the benefits—both individual and societal—must outweigh the risks.</a:t>
            </a:r>
          </a:p>
          <a:p>
            <a:pPr lvl="1"/>
            <a:r>
              <a:rPr lang="en-US" sz="2200" dirty="0">
                <a:solidFill>
                  <a:schemeClr val="tx1"/>
                </a:solidFill>
              </a:rPr>
              <a:t>Regular risk–benefit assessments should guide the research process.</a:t>
            </a:r>
          </a:p>
          <a:p>
            <a:endParaRPr lang="en-US" dirty="0"/>
          </a:p>
          <a:p>
            <a:endParaRPr lang="en-US" dirty="0"/>
          </a:p>
        </p:txBody>
      </p:sp>
      <p:sp>
        <p:nvSpPr>
          <p:cNvPr id="2" name="Title 1"/>
          <p:cNvSpPr>
            <a:spLocks noGrp="1"/>
          </p:cNvSpPr>
          <p:nvPr>
            <p:ph type="title"/>
          </p:nvPr>
        </p:nvSpPr>
        <p:spPr/>
        <p:txBody>
          <a:bodyPr/>
          <a:lstStyle/>
          <a:p>
            <a:r>
              <a:rPr lang="en-US" dirty="0"/>
              <a:t> Respect the rights and well-being of participants 2/5</a:t>
            </a:r>
          </a:p>
        </p:txBody>
      </p:sp>
    </p:spTree>
    <p:extLst>
      <p:ext uri="{BB962C8B-B14F-4D97-AF65-F5344CB8AC3E}">
        <p14:creationId xmlns:p14="http://schemas.microsoft.com/office/powerpoint/2010/main" val="38975772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Grid.thmx</Template>
  <TotalTime>33</TotalTime>
  <Words>2139</Words>
  <Application>Microsoft Office PowerPoint</Application>
  <PresentationFormat>On-screen Show (4:3)</PresentationFormat>
  <Paragraphs>172</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Franklin Gothic Medium</vt:lpstr>
      <vt:lpstr>Wingdings</vt:lpstr>
      <vt:lpstr>Wingdings 2</vt:lpstr>
      <vt:lpstr>Grid</vt:lpstr>
      <vt:lpstr>Key scientific  and  ethical considerations  for  clinical trials </vt:lpstr>
      <vt:lpstr>Learning objectives</vt:lpstr>
      <vt:lpstr>Importance of ethics in clinical research</vt:lpstr>
      <vt:lpstr>Ethical issues of clinical trial </vt:lpstr>
      <vt:lpstr>Key points for ethical and efficient clinical trial</vt:lpstr>
      <vt:lpstr>Scientifically sound design 1/2 </vt:lpstr>
      <vt:lpstr> Scientifically sound design 2/2</vt:lpstr>
      <vt:lpstr>Respect the rights and well-being of participants 1/5 </vt:lpstr>
      <vt:lpstr> Respect the rights and well-being of participants 2/5</vt:lpstr>
      <vt:lpstr>Respect the rights and well-being of participants 3/5</vt:lpstr>
      <vt:lpstr>Respect the rights and well-being of participants 4/5</vt:lpstr>
      <vt:lpstr> Respect the rights and well-being of participants 5/5</vt:lpstr>
      <vt:lpstr>Collaboration and transparency 1/2 </vt:lpstr>
      <vt:lpstr>Collaboration and transparency 2/2 </vt:lpstr>
      <vt:lpstr>Feasible design for the context 1/2 </vt:lpstr>
      <vt:lpstr>Feasible design for the context 2/2 </vt:lpstr>
      <vt:lpstr>Effective and efficient quality 1/2 </vt:lpstr>
      <vt:lpstr>Effective and efficient quality 2/2 </vt:lpstr>
      <vt:lpstr>Important ethical documents for human in research 1/4</vt:lpstr>
      <vt:lpstr>Important ethical documents for human in research 2/4</vt:lpstr>
      <vt:lpstr>Important ethical documents for human in research 3/4</vt:lpstr>
      <vt:lpstr>Important ethical documents for human in research 4/4</vt:lpstr>
      <vt:lpstr>References </vt:lpstr>
    </vt:vector>
  </TitlesOfParts>
  <Company>GFMER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scientific and ethical considerations for clinical trials - Fariza Rahman</dc:title>
  <dc:creator>Fariza Rahman</dc:creator>
  <cp:lastModifiedBy>Aldo Campana</cp:lastModifiedBy>
  <cp:revision>120</cp:revision>
  <dcterms:created xsi:type="dcterms:W3CDTF">2025-05-11T08:46:21Z</dcterms:created>
  <dcterms:modified xsi:type="dcterms:W3CDTF">2025-10-09T09:52:25Z</dcterms:modified>
</cp:coreProperties>
</file>