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6" r:id="rId2"/>
    <p:sldId id="257" r:id="rId3"/>
    <p:sldId id="280" r:id="rId4"/>
    <p:sldId id="281" r:id="rId5"/>
    <p:sldId id="283" r:id="rId6"/>
    <p:sldId id="270" r:id="rId7"/>
    <p:sldId id="259" r:id="rId8"/>
    <p:sldId id="291" r:id="rId9"/>
    <p:sldId id="292" r:id="rId10"/>
    <p:sldId id="293" r:id="rId11"/>
    <p:sldId id="258" r:id="rId12"/>
    <p:sldId id="260" r:id="rId13"/>
    <p:sldId id="294" r:id="rId14"/>
    <p:sldId id="265" r:id="rId15"/>
    <p:sldId id="287" r:id="rId16"/>
    <p:sldId id="269" r:id="rId17"/>
    <p:sldId id="288" r:id="rId18"/>
    <p:sldId id="296" r:id="rId19"/>
    <p:sldId id="313" r:id="rId20"/>
    <p:sldId id="302" r:id="rId21"/>
    <p:sldId id="314" r:id="rId22"/>
    <p:sldId id="308" r:id="rId23"/>
    <p:sldId id="289" r:id="rId24"/>
    <p:sldId id="315" r:id="rId25"/>
    <p:sldId id="274" r:id="rId26"/>
    <p:sldId id="275" r:id="rId27"/>
    <p:sldId id="304" r:id="rId28"/>
    <p:sldId id="276" r:id="rId29"/>
    <p:sldId id="277" r:id="rId30"/>
    <p:sldId id="295" r:id="rId31"/>
    <p:sldId id="290" r:id="rId32"/>
    <p:sldId id="278" r:id="rId33"/>
    <p:sldId id="279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2"/>
    <p:restoredTop sz="86250"/>
  </p:normalViewPr>
  <p:slideViewPr>
    <p:cSldViewPr snapToGrid="0" snapToObjects="1">
      <p:cViewPr varScale="1">
        <p:scale>
          <a:sx n="54" d="100"/>
          <a:sy n="54" d="100"/>
        </p:scale>
        <p:origin x="14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04F37-3468-5641-A86F-3757F11EBABE}" type="doc">
      <dgm:prSet loTypeId="urn:microsoft.com/office/officeart/2005/8/layout/process1" loCatId="" qsTypeId="urn:microsoft.com/office/officeart/2005/8/quickstyle/simple4" qsCatId="simple" csTypeId="urn:microsoft.com/office/officeart/2005/8/colors/colorful4" csCatId="colorful" phldr="1"/>
      <dgm:spPr/>
    </dgm:pt>
    <dgm:pt modelId="{247FD816-5F11-D547-9956-3081D383EDC3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Clinical Problem</a:t>
          </a:r>
        </a:p>
      </dgm:t>
    </dgm:pt>
    <dgm:pt modelId="{F48A0F71-CB04-2444-8201-F444821E7786}" type="parTrans" cxnId="{73361D3E-1766-D941-999B-65A87E1CC0E4}">
      <dgm:prSet/>
      <dgm:spPr/>
      <dgm:t>
        <a:bodyPr/>
        <a:lstStyle/>
        <a:p>
          <a:endParaRPr lang="en-US"/>
        </a:p>
      </dgm:t>
    </dgm:pt>
    <dgm:pt modelId="{247BE80E-4530-A14B-A24B-596F54733DFB}" type="sibTrans" cxnId="{73361D3E-1766-D941-999B-65A87E1CC0E4}">
      <dgm:prSet/>
      <dgm:spPr/>
      <dgm:t>
        <a:bodyPr/>
        <a:lstStyle/>
        <a:p>
          <a:endParaRPr lang="en-US"/>
        </a:p>
      </dgm:t>
    </dgm:pt>
    <dgm:pt modelId="{CD681844-6600-E140-B808-A56D87118C0B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Define the question</a:t>
          </a:r>
        </a:p>
      </dgm:t>
    </dgm:pt>
    <dgm:pt modelId="{27F369A2-91C4-1541-83D1-485FC8ACC391}" type="parTrans" cxnId="{3BDF1242-E38D-7B4F-BB56-5677459E2F15}">
      <dgm:prSet/>
      <dgm:spPr/>
      <dgm:t>
        <a:bodyPr/>
        <a:lstStyle/>
        <a:p>
          <a:endParaRPr lang="en-US"/>
        </a:p>
      </dgm:t>
    </dgm:pt>
    <dgm:pt modelId="{577FA44C-C16B-4248-98D3-D148272DD8C7}" type="sibTrans" cxnId="{3BDF1242-E38D-7B4F-BB56-5677459E2F15}">
      <dgm:prSet/>
      <dgm:spPr/>
      <dgm:t>
        <a:bodyPr/>
        <a:lstStyle/>
        <a:p>
          <a:endParaRPr lang="en-US"/>
        </a:p>
      </dgm:t>
    </dgm:pt>
    <dgm:pt modelId="{AE3B5E43-515D-0748-A008-7E30DC7447CC}">
      <dgm:prSet phldrT="[Text]"/>
      <dgm:spPr/>
      <dgm:t>
        <a:bodyPr/>
        <a:lstStyle/>
        <a:p>
          <a:r>
            <a:rPr lang="en-US" dirty="0"/>
            <a:t>Search for the evidence</a:t>
          </a:r>
        </a:p>
      </dgm:t>
    </dgm:pt>
    <dgm:pt modelId="{C09ECD84-83AF-4F46-ABC4-AEB375803750}" type="parTrans" cxnId="{C4BEFB3A-5861-DD43-9F45-C4954CE406B5}">
      <dgm:prSet/>
      <dgm:spPr/>
      <dgm:t>
        <a:bodyPr/>
        <a:lstStyle/>
        <a:p>
          <a:endParaRPr lang="en-US"/>
        </a:p>
      </dgm:t>
    </dgm:pt>
    <dgm:pt modelId="{C5B1E65A-8FF4-3F43-BE0E-3BF556661158}" type="sibTrans" cxnId="{C4BEFB3A-5861-DD43-9F45-C4954CE406B5}">
      <dgm:prSet/>
      <dgm:spPr/>
      <dgm:t>
        <a:bodyPr/>
        <a:lstStyle/>
        <a:p>
          <a:endParaRPr lang="en-US"/>
        </a:p>
      </dgm:t>
    </dgm:pt>
    <dgm:pt modelId="{EB0991C7-D209-5E4E-AAC7-E60A3A23D781}">
      <dgm:prSet phldrT="[Text]"/>
      <dgm:spPr/>
      <dgm:t>
        <a:bodyPr/>
        <a:lstStyle/>
        <a:p>
          <a:r>
            <a:rPr lang="en-US" dirty="0"/>
            <a:t>Critical Appraisal</a:t>
          </a:r>
        </a:p>
      </dgm:t>
    </dgm:pt>
    <dgm:pt modelId="{97835492-8CAB-CD43-B236-883C1F1F3078}" type="parTrans" cxnId="{D3FC42F0-8107-E24B-BE2B-0780E6AC3D5D}">
      <dgm:prSet/>
      <dgm:spPr/>
      <dgm:t>
        <a:bodyPr/>
        <a:lstStyle/>
        <a:p>
          <a:endParaRPr lang="en-US"/>
        </a:p>
      </dgm:t>
    </dgm:pt>
    <dgm:pt modelId="{4D39E2AE-1E15-0949-816F-3D5CF2547711}" type="sibTrans" cxnId="{D3FC42F0-8107-E24B-BE2B-0780E6AC3D5D}">
      <dgm:prSet/>
      <dgm:spPr/>
      <dgm:t>
        <a:bodyPr/>
        <a:lstStyle/>
        <a:p>
          <a:endParaRPr lang="en-US"/>
        </a:p>
      </dgm:t>
    </dgm:pt>
    <dgm:pt modelId="{00A9C28E-D039-734C-A2E4-51256B947A2A}">
      <dgm:prSet phldrT="[Text]"/>
      <dgm:spPr/>
      <dgm:t>
        <a:bodyPr/>
        <a:lstStyle/>
        <a:p>
          <a:r>
            <a:rPr lang="en-US" dirty="0"/>
            <a:t>Decide what action to take</a:t>
          </a:r>
        </a:p>
      </dgm:t>
    </dgm:pt>
    <dgm:pt modelId="{FE4902A6-B702-CF4A-A31B-1DDC0AB9157E}" type="parTrans" cxnId="{6BE479DF-BA3F-8047-BD90-B61FFCDA4A9A}">
      <dgm:prSet/>
      <dgm:spPr/>
      <dgm:t>
        <a:bodyPr/>
        <a:lstStyle/>
        <a:p>
          <a:endParaRPr lang="en-US"/>
        </a:p>
      </dgm:t>
    </dgm:pt>
    <dgm:pt modelId="{75E6174B-12CA-234E-8FBA-70A077C8B250}" type="sibTrans" cxnId="{6BE479DF-BA3F-8047-BD90-B61FFCDA4A9A}">
      <dgm:prSet/>
      <dgm:spPr/>
      <dgm:t>
        <a:bodyPr/>
        <a:lstStyle/>
        <a:p>
          <a:endParaRPr lang="en-US"/>
        </a:p>
      </dgm:t>
    </dgm:pt>
    <dgm:pt modelId="{959CD58A-6EDF-FC42-875F-10F22878776B}">
      <dgm:prSet phldrT="[Text]"/>
      <dgm:spPr/>
      <dgm:t>
        <a:bodyPr/>
        <a:lstStyle/>
        <a:p>
          <a:r>
            <a:rPr lang="en-US" dirty="0"/>
            <a:t>Evaluate your new practice</a:t>
          </a:r>
        </a:p>
      </dgm:t>
    </dgm:pt>
    <dgm:pt modelId="{30BD443C-7769-494E-BCB9-F851C591872D}" type="parTrans" cxnId="{F44CE678-2BFC-3E43-8BED-4EC9D904576D}">
      <dgm:prSet/>
      <dgm:spPr/>
      <dgm:t>
        <a:bodyPr/>
        <a:lstStyle/>
        <a:p>
          <a:endParaRPr lang="en-US"/>
        </a:p>
      </dgm:t>
    </dgm:pt>
    <dgm:pt modelId="{3B1B12A5-CD53-0B48-B7E5-1AA92ED6F60E}" type="sibTrans" cxnId="{F44CE678-2BFC-3E43-8BED-4EC9D904576D}">
      <dgm:prSet/>
      <dgm:spPr/>
      <dgm:t>
        <a:bodyPr/>
        <a:lstStyle/>
        <a:p>
          <a:endParaRPr lang="en-US"/>
        </a:p>
      </dgm:t>
    </dgm:pt>
    <dgm:pt modelId="{415F3FD5-8362-F443-86E2-FE7571CE1E5C}" type="pres">
      <dgm:prSet presAssocID="{60004F37-3468-5641-A86F-3757F11EBABE}" presName="Name0" presStyleCnt="0">
        <dgm:presLayoutVars>
          <dgm:dir/>
          <dgm:resizeHandles val="exact"/>
        </dgm:presLayoutVars>
      </dgm:prSet>
      <dgm:spPr/>
    </dgm:pt>
    <dgm:pt modelId="{C2CC0A34-62DE-0C49-AA4D-75A6247335E7}" type="pres">
      <dgm:prSet presAssocID="{247FD816-5F11-D547-9956-3081D383EDC3}" presName="node" presStyleLbl="node1" presStyleIdx="0" presStyleCnt="6">
        <dgm:presLayoutVars>
          <dgm:bulletEnabled val="1"/>
        </dgm:presLayoutVars>
      </dgm:prSet>
      <dgm:spPr/>
    </dgm:pt>
    <dgm:pt modelId="{E408D51D-6863-C746-AB60-DB868CFBC9B3}" type="pres">
      <dgm:prSet presAssocID="{247BE80E-4530-A14B-A24B-596F54733DFB}" presName="sibTrans" presStyleLbl="sibTrans2D1" presStyleIdx="0" presStyleCnt="5"/>
      <dgm:spPr/>
    </dgm:pt>
    <dgm:pt modelId="{DBB17472-2E1B-EC49-88E7-323FB4FD0F46}" type="pres">
      <dgm:prSet presAssocID="{247BE80E-4530-A14B-A24B-596F54733DFB}" presName="connectorText" presStyleLbl="sibTrans2D1" presStyleIdx="0" presStyleCnt="5"/>
      <dgm:spPr/>
    </dgm:pt>
    <dgm:pt modelId="{03F7A646-13A4-BD4B-B72E-C5DAFE69C282}" type="pres">
      <dgm:prSet presAssocID="{CD681844-6600-E140-B808-A56D87118C0B}" presName="node" presStyleLbl="node1" presStyleIdx="1" presStyleCnt="6">
        <dgm:presLayoutVars>
          <dgm:bulletEnabled val="1"/>
        </dgm:presLayoutVars>
      </dgm:prSet>
      <dgm:spPr/>
    </dgm:pt>
    <dgm:pt modelId="{E7FA6C24-5180-6F48-80BD-014E59BB4748}" type="pres">
      <dgm:prSet presAssocID="{577FA44C-C16B-4248-98D3-D148272DD8C7}" presName="sibTrans" presStyleLbl="sibTrans2D1" presStyleIdx="1" presStyleCnt="5"/>
      <dgm:spPr/>
    </dgm:pt>
    <dgm:pt modelId="{5AADD039-730B-8C44-A63F-ACB0E070BE93}" type="pres">
      <dgm:prSet presAssocID="{577FA44C-C16B-4248-98D3-D148272DD8C7}" presName="connectorText" presStyleLbl="sibTrans2D1" presStyleIdx="1" presStyleCnt="5"/>
      <dgm:spPr/>
    </dgm:pt>
    <dgm:pt modelId="{B1A2B787-C94B-1B40-81B6-8EA75AF4D353}" type="pres">
      <dgm:prSet presAssocID="{AE3B5E43-515D-0748-A008-7E30DC7447CC}" presName="node" presStyleLbl="node1" presStyleIdx="2" presStyleCnt="6">
        <dgm:presLayoutVars>
          <dgm:bulletEnabled val="1"/>
        </dgm:presLayoutVars>
      </dgm:prSet>
      <dgm:spPr/>
    </dgm:pt>
    <dgm:pt modelId="{EE38A10D-3CBA-5046-9249-8F1858E0748C}" type="pres">
      <dgm:prSet presAssocID="{C5B1E65A-8FF4-3F43-BE0E-3BF556661158}" presName="sibTrans" presStyleLbl="sibTrans2D1" presStyleIdx="2" presStyleCnt="5"/>
      <dgm:spPr/>
    </dgm:pt>
    <dgm:pt modelId="{7381E016-6868-2147-943E-2F8ED7F07DE6}" type="pres">
      <dgm:prSet presAssocID="{C5B1E65A-8FF4-3F43-BE0E-3BF556661158}" presName="connectorText" presStyleLbl="sibTrans2D1" presStyleIdx="2" presStyleCnt="5"/>
      <dgm:spPr/>
    </dgm:pt>
    <dgm:pt modelId="{A797F4C6-6A49-724D-8143-9FD869D50BF5}" type="pres">
      <dgm:prSet presAssocID="{EB0991C7-D209-5E4E-AAC7-E60A3A23D781}" presName="node" presStyleLbl="node1" presStyleIdx="3" presStyleCnt="6">
        <dgm:presLayoutVars>
          <dgm:bulletEnabled val="1"/>
        </dgm:presLayoutVars>
      </dgm:prSet>
      <dgm:spPr/>
    </dgm:pt>
    <dgm:pt modelId="{B5AC8CE1-58BC-8B48-B554-1A2A75914B42}" type="pres">
      <dgm:prSet presAssocID="{4D39E2AE-1E15-0949-816F-3D5CF2547711}" presName="sibTrans" presStyleLbl="sibTrans2D1" presStyleIdx="3" presStyleCnt="5"/>
      <dgm:spPr/>
    </dgm:pt>
    <dgm:pt modelId="{7949CBD6-058D-2544-AD6E-450080E4B918}" type="pres">
      <dgm:prSet presAssocID="{4D39E2AE-1E15-0949-816F-3D5CF2547711}" presName="connectorText" presStyleLbl="sibTrans2D1" presStyleIdx="3" presStyleCnt="5"/>
      <dgm:spPr/>
    </dgm:pt>
    <dgm:pt modelId="{C7E02B0C-D660-6745-BBC5-BA67A76C12CE}" type="pres">
      <dgm:prSet presAssocID="{00A9C28E-D039-734C-A2E4-51256B947A2A}" presName="node" presStyleLbl="node1" presStyleIdx="4" presStyleCnt="6">
        <dgm:presLayoutVars>
          <dgm:bulletEnabled val="1"/>
        </dgm:presLayoutVars>
      </dgm:prSet>
      <dgm:spPr/>
    </dgm:pt>
    <dgm:pt modelId="{ED12ECE6-766E-C94C-AE41-0D86664C4098}" type="pres">
      <dgm:prSet presAssocID="{75E6174B-12CA-234E-8FBA-70A077C8B250}" presName="sibTrans" presStyleLbl="sibTrans2D1" presStyleIdx="4" presStyleCnt="5"/>
      <dgm:spPr/>
    </dgm:pt>
    <dgm:pt modelId="{E7B6148A-2771-FE4D-84B2-D95F5C38A162}" type="pres">
      <dgm:prSet presAssocID="{75E6174B-12CA-234E-8FBA-70A077C8B250}" presName="connectorText" presStyleLbl="sibTrans2D1" presStyleIdx="4" presStyleCnt="5"/>
      <dgm:spPr/>
    </dgm:pt>
    <dgm:pt modelId="{07F1D486-C936-7449-A0EE-B8571179FDC0}" type="pres">
      <dgm:prSet presAssocID="{959CD58A-6EDF-FC42-875F-10F22878776B}" presName="node" presStyleLbl="node1" presStyleIdx="5" presStyleCnt="6">
        <dgm:presLayoutVars>
          <dgm:bulletEnabled val="1"/>
        </dgm:presLayoutVars>
      </dgm:prSet>
      <dgm:spPr/>
    </dgm:pt>
  </dgm:ptLst>
  <dgm:cxnLst>
    <dgm:cxn modelId="{76B42102-3953-0944-B976-D1A8C62E5400}" type="presOf" srcId="{4D39E2AE-1E15-0949-816F-3D5CF2547711}" destId="{7949CBD6-058D-2544-AD6E-450080E4B918}" srcOrd="1" destOrd="0" presId="urn:microsoft.com/office/officeart/2005/8/layout/process1"/>
    <dgm:cxn modelId="{84B44902-1004-FB4D-8E16-D5060A85C0ED}" type="presOf" srcId="{AE3B5E43-515D-0748-A008-7E30DC7447CC}" destId="{B1A2B787-C94B-1B40-81B6-8EA75AF4D353}" srcOrd="0" destOrd="0" presId="urn:microsoft.com/office/officeart/2005/8/layout/process1"/>
    <dgm:cxn modelId="{EDB23313-4C85-844F-A2F8-20F6C77591E7}" type="presOf" srcId="{00A9C28E-D039-734C-A2E4-51256B947A2A}" destId="{C7E02B0C-D660-6745-BBC5-BA67A76C12CE}" srcOrd="0" destOrd="0" presId="urn:microsoft.com/office/officeart/2005/8/layout/process1"/>
    <dgm:cxn modelId="{BF5CB924-79CB-9447-AB1F-FC3F8CD39F5A}" type="presOf" srcId="{4D39E2AE-1E15-0949-816F-3D5CF2547711}" destId="{B5AC8CE1-58BC-8B48-B554-1A2A75914B42}" srcOrd="0" destOrd="0" presId="urn:microsoft.com/office/officeart/2005/8/layout/process1"/>
    <dgm:cxn modelId="{1B9A6A27-0FC1-1A47-A67D-B2199E6B70B9}" type="presOf" srcId="{247BE80E-4530-A14B-A24B-596F54733DFB}" destId="{E408D51D-6863-C746-AB60-DB868CFBC9B3}" srcOrd="0" destOrd="0" presId="urn:microsoft.com/office/officeart/2005/8/layout/process1"/>
    <dgm:cxn modelId="{C4BEFB3A-5861-DD43-9F45-C4954CE406B5}" srcId="{60004F37-3468-5641-A86F-3757F11EBABE}" destId="{AE3B5E43-515D-0748-A008-7E30DC7447CC}" srcOrd="2" destOrd="0" parTransId="{C09ECD84-83AF-4F46-ABC4-AEB375803750}" sibTransId="{C5B1E65A-8FF4-3F43-BE0E-3BF556661158}"/>
    <dgm:cxn modelId="{73361D3E-1766-D941-999B-65A87E1CC0E4}" srcId="{60004F37-3468-5641-A86F-3757F11EBABE}" destId="{247FD816-5F11-D547-9956-3081D383EDC3}" srcOrd="0" destOrd="0" parTransId="{F48A0F71-CB04-2444-8201-F444821E7786}" sibTransId="{247BE80E-4530-A14B-A24B-596F54733DFB}"/>
    <dgm:cxn modelId="{3BDF1242-E38D-7B4F-BB56-5677459E2F15}" srcId="{60004F37-3468-5641-A86F-3757F11EBABE}" destId="{CD681844-6600-E140-B808-A56D87118C0B}" srcOrd="1" destOrd="0" parTransId="{27F369A2-91C4-1541-83D1-485FC8ACC391}" sibTransId="{577FA44C-C16B-4248-98D3-D148272DD8C7}"/>
    <dgm:cxn modelId="{F18AD26D-DB14-8940-BC61-E616504125E4}" type="presOf" srcId="{C5B1E65A-8FF4-3F43-BE0E-3BF556661158}" destId="{7381E016-6868-2147-943E-2F8ED7F07DE6}" srcOrd="1" destOrd="0" presId="urn:microsoft.com/office/officeart/2005/8/layout/process1"/>
    <dgm:cxn modelId="{BBFD7F55-FD24-BE42-B5E2-3FB50DDF09DB}" type="presOf" srcId="{EB0991C7-D209-5E4E-AAC7-E60A3A23D781}" destId="{A797F4C6-6A49-724D-8143-9FD869D50BF5}" srcOrd="0" destOrd="0" presId="urn:microsoft.com/office/officeart/2005/8/layout/process1"/>
    <dgm:cxn modelId="{F44CE678-2BFC-3E43-8BED-4EC9D904576D}" srcId="{60004F37-3468-5641-A86F-3757F11EBABE}" destId="{959CD58A-6EDF-FC42-875F-10F22878776B}" srcOrd="5" destOrd="0" parTransId="{30BD443C-7769-494E-BCB9-F851C591872D}" sibTransId="{3B1B12A5-CD53-0B48-B7E5-1AA92ED6F60E}"/>
    <dgm:cxn modelId="{AFFE357E-1581-0644-8E65-DF678F813845}" type="presOf" srcId="{75E6174B-12CA-234E-8FBA-70A077C8B250}" destId="{E7B6148A-2771-FE4D-84B2-D95F5C38A162}" srcOrd="1" destOrd="0" presId="urn:microsoft.com/office/officeart/2005/8/layout/process1"/>
    <dgm:cxn modelId="{C03CF19E-1E1F-DD4D-AE2A-4A1E42211835}" type="presOf" srcId="{75E6174B-12CA-234E-8FBA-70A077C8B250}" destId="{ED12ECE6-766E-C94C-AE41-0D86664C4098}" srcOrd="0" destOrd="0" presId="urn:microsoft.com/office/officeart/2005/8/layout/process1"/>
    <dgm:cxn modelId="{CC0C0AA4-DF3A-2543-AF5A-499F4CFCCB31}" type="presOf" srcId="{60004F37-3468-5641-A86F-3757F11EBABE}" destId="{415F3FD5-8362-F443-86E2-FE7571CE1E5C}" srcOrd="0" destOrd="0" presId="urn:microsoft.com/office/officeart/2005/8/layout/process1"/>
    <dgm:cxn modelId="{5FE160B6-973C-734E-8C79-1B74337E8F02}" type="presOf" srcId="{577FA44C-C16B-4248-98D3-D148272DD8C7}" destId="{5AADD039-730B-8C44-A63F-ACB0E070BE93}" srcOrd="1" destOrd="0" presId="urn:microsoft.com/office/officeart/2005/8/layout/process1"/>
    <dgm:cxn modelId="{0EA293C0-3969-9644-948C-656952D3F027}" type="presOf" srcId="{577FA44C-C16B-4248-98D3-D148272DD8C7}" destId="{E7FA6C24-5180-6F48-80BD-014E59BB4748}" srcOrd="0" destOrd="0" presId="urn:microsoft.com/office/officeart/2005/8/layout/process1"/>
    <dgm:cxn modelId="{DAF6B4C8-C209-F443-9359-C761B1323C14}" type="presOf" srcId="{247FD816-5F11-D547-9956-3081D383EDC3}" destId="{C2CC0A34-62DE-0C49-AA4D-75A6247335E7}" srcOrd="0" destOrd="0" presId="urn:microsoft.com/office/officeart/2005/8/layout/process1"/>
    <dgm:cxn modelId="{248740D1-C100-8E4E-9050-4938C9905646}" type="presOf" srcId="{CD681844-6600-E140-B808-A56D87118C0B}" destId="{03F7A646-13A4-BD4B-B72E-C5DAFE69C282}" srcOrd="0" destOrd="0" presId="urn:microsoft.com/office/officeart/2005/8/layout/process1"/>
    <dgm:cxn modelId="{6D28B2D4-1A7D-C748-8AE1-8F89703EAC5B}" type="presOf" srcId="{C5B1E65A-8FF4-3F43-BE0E-3BF556661158}" destId="{EE38A10D-3CBA-5046-9249-8F1858E0748C}" srcOrd="0" destOrd="0" presId="urn:microsoft.com/office/officeart/2005/8/layout/process1"/>
    <dgm:cxn modelId="{BD6906DE-F457-7B49-82EE-D70317244EB7}" type="presOf" srcId="{247BE80E-4530-A14B-A24B-596F54733DFB}" destId="{DBB17472-2E1B-EC49-88E7-323FB4FD0F46}" srcOrd="1" destOrd="0" presId="urn:microsoft.com/office/officeart/2005/8/layout/process1"/>
    <dgm:cxn modelId="{6BE479DF-BA3F-8047-BD90-B61FFCDA4A9A}" srcId="{60004F37-3468-5641-A86F-3757F11EBABE}" destId="{00A9C28E-D039-734C-A2E4-51256B947A2A}" srcOrd="4" destOrd="0" parTransId="{FE4902A6-B702-CF4A-A31B-1DDC0AB9157E}" sibTransId="{75E6174B-12CA-234E-8FBA-70A077C8B250}"/>
    <dgm:cxn modelId="{D3FC42F0-8107-E24B-BE2B-0780E6AC3D5D}" srcId="{60004F37-3468-5641-A86F-3757F11EBABE}" destId="{EB0991C7-D209-5E4E-AAC7-E60A3A23D781}" srcOrd="3" destOrd="0" parTransId="{97835492-8CAB-CD43-B236-883C1F1F3078}" sibTransId="{4D39E2AE-1E15-0949-816F-3D5CF2547711}"/>
    <dgm:cxn modelId="{5C83B4F8-EBCD-DF46-B68F-7DA276EF8C9E}" type="presOf" srcId="{959CD58A-6EDF-FC42-875F-10F22878776B}" destId="{07F1D486-C936-7449-A0EE-B8571179FDC0}" srcOrd="0" destOrd="0" presId="urn:microsoft.com/office/officeart/2005/8/layout/process1"/>
    <dgm:cxn modelId="{1F097D1C-515A-B249-A8B3-54193144CCDE}" type="presParOf" srcId="{415F3FD5-8362-F443-86E2-FE7571CE1E5C}" destId="{C2CC0A34-62DE-0C49-AA4D-75A6247335E7}" srcOrd="0" destOrd="0" presId="urn:microsoft.com/office/officeart/2005/8/layout/process1"/>
    <dgm:cxn modelId="{714D589F-8CC1-734A-961C-9E1C1337A687}" type="presParOf" srcId="{415F3FD5-8362-F443-86E2-FE7571CE1E5C}" destId="{E408D51D-6863-C746-AB60-DB868CFBC9B3}" srcOrd="1" destOrd="0" presId="urn:microsoft.com/office/officeart/2005/8/layout/process1"/>
    <dgm:cxn modelId="{AA4DC4BF-3A3E-184E-B2B2-CF033E007B61}" type="presParOf" srcId="{E408D51D-6863-C746-AB60-DB868CFBC9B3}" destId="{DBB17472-2E1B-EC49-88E7-323FB4FD0F46}" srcOrd="0" destOrd="0" presId="urn:microsoft.com/office/officeart/2005/8/layout/process1"/>
    <dgm:cxn modelId="{7A41D177-9595-EA4B-85D9-FAC81EBF88AB}" type="presParOf" srcId="{415F3FD5-8362-F443-86E2-FE7571CE1E5C}" destId="{03F7A646-13A4-BD4B-B72E-C5DAFE69C282}" srcOrd="2" destOrd="0" presId="urn:microsoft.com/office/officeart/2005/8/layout/process1"/>
    <dgm:cxn modelId="{1E716240-B434-6247-AFAA-B456D3C80350}" type="presParOf" srcId="{415F3FD5-8362-F443-86E2-FE7571CE1E5C}" destId="{E7FA6C24-5180-6F48-80BD-014E59BB4748}" srcOrd="3" destOrd="0" presId="urn:microsoft.com/office/officeart/2005/8/layout/process1"/>
    <dgm:cxn modelId="{34826792-74F2-CF4A-8DF8-3BDF88C48C33}" type="presParOf" srcId="{E7FA6C24-5180-6F48-80BD-014E59BB4748}" destId="{5AADD039-730B-8C44-A63F-ACB0E070BE93}" srcOrd="0" destOrd="0" presId="urn:microsoft.com/office/officeart/2005/8/layout/process1"/>
    <dgm:cxn modelId="{E532CD20-283F-D542-AF6B-5600EB16813D}" type="presParOf" srcId="{415F3FD5-8362-F443-86E2-FE7571CE1E5C}" destId="{B1A2B787-C94B-1B40-81B6-8EA75AF4D353}" srcOrd="4" destOrd="0" presId="urn:microsoft.com/office/officeart/2005/8/layout/process1"/>
    <dgm:cxn modelId="{992BA0FE-5F57-5148-A199-B53BEDEF5C71}" type="presParOf" srcId="{415F3FD5-8362-F443-86E2-FE7571CE1E5C}" destId="{EE38A10D-3CBA-5046-9249-8F1858E0748C}" srcOrd="5" destOrd="0" presId="urn:microsoft.com/office/officeart/2005/8/layout/process1"/>
    <dgm:cxn modelId="{777B7848-09FB-CF45-8702-635404506ADD}" type="presParOf" srcId="{EE38A10D-3CBA-5046-9249-8F1858E0748C}" destId="{7381E016-6868-2147-943E-2F8ED7F07DE6}" srcOrd="0" destOrd="0" presId="urn:microsoft.com/office/officeart/2005/8/layout/process1"/>
    <dgm:cxn modelId="{10DF46B8-4737-604F-A6E0-05E11A1A66F4}" type="presParOf" srcId="{415F3FD5-8362-F443-86E2-FE7571CE1E5C}" destId="{A797F4C6-6A49-724D-8143-9FD869D50BF5}" srcOrd="6" destOrd="0" presId="urn:microsoft.com/office/officeart/2005/8/layout/process1"/>
    <dgm:cxn modelId="{56AB1331-1835-A644-A7D3-1C8B5FACCC9D}" type="presParOf" srcId="{415F3FD5-8362-F443-86E2-FE7571CE1E5C}" destId="{B5AC8CE1-58BC-8B48-B554-1A2A75914B42}" srcOrd="7" destOrd="0" presId="urn:microsoft.com/office/officeart/2005/8/layout/process1"/>
    <dgm:cxn modelId="{8A37F4ED-AA78-6E44-816D-8493AF672FFA}" type="presParOf" srcId="{B5AC8CE1-58BC-8B48-B554-1A2A75914B42}" destId="{7949CBD6-058D-2544-AD6E-450080E4B918}" srcOrd="0" destOrd="0" presId="urn:microsoft.com/office/officeart/2005/8/layout/process1"/>
    <dgm:cxn modelId="{C703F19A-E13D-9147-A2E5-4A1D1230E9A3}" type="presParOf" srcId="{415F3FD5-8362-F443-86E2-FE7571CE1E5C}" destId="{C7E02B0C-D660-6745-BBC5-BA67A76C12CE}" srcOrd="8" destOrd="0" presId="urn:microsoft.com/office/officeart/2005/8/layout/process1"/>
    <dgm:cxn modelId="{8FDF4A02-1716-9248-82A2-57DA3AD07DA0}" type="presParOf" srcId="{415F3FD5-8362-F443-86E2-FE7571CE1E5C}" destId="{ED12ECE6-766E-C94C-AE41-0D86664C4098}" srcOrd="9" destOrd="0" presId="urn:microsoft.com/office/officeart/2005/8/layout/process1"/>
    <dgm:cxn modelId="{DF5E8512-BDDE-5049-A079-356272129E54}" type="presParOf" srcId="{ED12ECE6-766E-C94C-AE41-0D86664C4098}" destId="{E7B6148A-2771-FE4D-84B2-D95F5C38A162}" srcOrd="0" destOrd="0" presId="urn:microsoft.com/office/officeart/2005/8/layout/process1"/>
    <dgm:cxn modelId="{4141E85E-642F-7C46-86B7-2DE4AE2D9714}" type="presParOf" srcId="{415F3FD5-8362-F443-86E2-FE7571CE1E5C}" destId="{07F1D486-C936-7449-A0EE-B8571179FDC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AFC3B-E9BB-E14F-9C35-4BCDEF56A2E1}" type="doc">
      <dgm:prSet loTypeId="urn:microsoft.com/office/officeart/2005/8/layout/lProcess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CC46C6-0E61-7C4C-B677-74E973857FF3}">
      <dgm:prSet phldrT="[Text]"/>
      <dgm:spPr/>
      <dgm:t>
        <a:bodyPr/>
        <a:lstStyle/>
        <a:p>
          <a:r>
            <a:rPr lang="en-US" dirty="0"/>
            <a:t>P</a:t>
          </a:r>
        </a:p>
      </dgm:t>
    </dgm:pt>
    <dgm:pt modelId="{C04D831B-9B2E-844F-B92C-67E84676BC00}" type="parTrans" cxnId="{5A61B509-1F3F-C947-8E5E-05BCBFD43582}">
      <dgm:prSet/>
      <dgm:spPr/>
      <dgm:t>
        <a:bodyPr/>
        <a:lstStyle/>
        <a:p>
          <a:endParaRPr lang="en-US"/>
        </a:p>
      </dgm:t>
    </dgm:pt>
    <dgm:pt modelId="{7BA2BFD7-8576-B242-A82E-B5EE398CB2EF}" type="sibTrans" cxnId="{5A61B509-1F3F-C947-8E5E-05BCBFD43582}">
      <dgm:prSet/>
      <dgm:spPr/>
      <dgm:t>
        <a:bodyPr/>
        <a:lstStyle/>
        <a:p>
          <a:endParaRPr lang="en-US"/>
        </a:p>
      </dgm:t>
    </dgm:pt>
    <dgm:pt modelId="{DE899D07-8C39-2048-8236-13CBE7B465BF}">
      <dgm:prSet phldrT="[Text]"/>
      <dgm:spPr/>
      <dgm:t>
        <a:bodyPr/>
        <a:lstStyle/>
        <a:p>
          <a:r>
            <a:rPr lang="en-US" dirty="0"/>
            <a:t>I</a:t>
          </a:r>
        </a:p>
      </dgm:t>
    </dgm:pt>
    <dgm:pt modelId="{ECD9509B-DD51-8449-97D2-D1B90F2D0A34}" type="parTrans" cxnId="{9BAAD636-5E1D-964B-8525-A251A5D8DB4B}">
      <dgm:prSet/>
      <dgm:spPr/>
      <dgm:t>
        <a:bodyPr/>
        <a:lstStyle/>
        <a:p>
          <a:endParaRPr lang="en-US"/>
        </a:p>
      </dgm:t>
    </dgm:pt>
    <dgm:pt modelId="{65EAAE79-4DD2-5442-BBD1-D2B7DE808A1F}" type="sibTrans" cxnId="{9BAAD636-5E1D-964B-8525-A251A5D8DB4B}">
      <dgm:prSet/>
      <dgm:spPr/>
      <dgm:t>
        <a:bodyPr/>
        <a:lstStyle/>
        <a:p>
          <a:endParaRPr lang="en-US"/>
        </a:p>
      </dgm:t>
    </dgm:pt>
    <dgm:pt modelId="{409F8394-E32D-5643-B93D-13B6B6821DC7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E1B2C9C7-8C1D-CB43-A703-1A448E1CDCD3}" type="parTrans" cxnId="{2F2B5A8D-A2D6-FB42-91C3-9B4F1AB86C5C}">
      <dgm:prSet/>
      <dgm:spPr/>
      <dgm:t>
        <a:bodyPr/>
        <a:lstStyle/>
        <a:p>
          <a:endParaRPr lang="en-US"/>
        </a:p>
      </dgm:t>
    </dgm:pt>
    <dgm:pt modelId="{3EBE7193-3BAA-5942-B5FB-B40916D59631}" type="sibTrans" cxnId="{2F2B5A8D-A2D6-FB42-91C3-9B4F1AB86C5C}">
      <dgm:prSet/>
      <dgm:spPr/>
      <dgm:t>
        <a:bodyPr/>
        <a:lstStyle/>
        <a:p>
          <a:endParaRPr lang="en-US"/>
        </a:p>
      </dgm:t>
    </dgm:pt>
    <dgm:pt modelId="{C7771F66-53B7-2245-88AC-1688A3F4AA8C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6A4B0B0A-DEC0-9D4B-946B-8DB2DB0D2C5C}" type="parTrans" cxnId="{445C6CB5-4BB9-AB45-9D90-275A81CA3155}">
      <dgm:prSet/>
      <dgm:spPr/>
      <dgm:t>
        <a:bodyPr/>
        <a:lstStyle/>
        <a:p>
          <a:endParaRPr lang="en-US"/>
        </a:p>
      </dgm:t>
    </dgm:pt>
    <dgm:pt modelId="{608FF66A-6B2E-7949-BE8B-635A9E745DF6}" type="sibTrans" cxnId="{445C6CB5-4BB9-AB45-9D90-275A81CA3155}">
      <dgm:prSet/>
      <dgm:spPr/>
      <dgm:t>
        <a:bodyPr/>
        <a:lstStyle/>
        <a:p>
          <a:endParaRPr lang="en-US"/>
        </a:p>
      </dgm:t>
    </dgm:pt>
    <dgm:pt modelId="{BA485508-5B26-2340-B6D0-B49390556E8E}">
      <dgm:prSet phldrT="[Text]"/>
      <dgm:spPr/>
      <dgm:t>
        <a:bodyPr/>
        <a:lstStyle/>
        <a:p>
          <a:r>
            <a:rPr lang="en-US" dirty="0"/>
            <a:t>Population</a:t>
          </a:r>
        </a:p>
      </dgm:t>
    </dgm:pt>
    <dgm:pt modelId="{8727B279-4F88-C24A-8C2D-7B258AF9C416}" type="parTrans" cxnId="{F7477AC8-869B-1141-BE9F-0B4C4F72355E}">
      <dgm:prSet/>
      <dgm:spPr/>
      <dgm:t>
        <a:bodyPr/>
        <a:lstStyle/>
        <a:p>
          <a:endParaRPr lang="en-US"/>
        </a:p>
      </dgm:t>
    </dgm:pt>
    <dgm:pt modelId="{A87D386E-0B47-2449-A86F-FBE531977E84}" type="sibTrans" cxnId="{F7477AC8-869B-1141-BE9F-0B4C4F72355E}">
      <dgm:prSet/>
      <dgm:spPr/>
      <dgm:t>
        <a:bodyPr/>
        <a:lstStyle/>
        <a:p>
          <a:endParaRPr lang="en-US"/>
        </a:p>
      </dgm:t>
    </dgm:pt>
    <dgm:pt modelId="{8017BC35-0266-8541-B72A-3F6B16C5484B}">
      <dgm:prSet phldrT="[Text]"/>
      <dgm:spPr/>
      <dgm:t>
        <a:bodyPr/>
        <a:lstStyle/>
        <a:p>
          <a:r>
            <a:rPr lang="en-US" dirty="0"/>
            <a:t>Intervention</a:t>
          </a:r>
        </a:p>
      </dgm:t>
    </dgm:pt>
    <dgm:pt modelId="{D6A8FB8D-1BDD-B64C-9F82-E34472E4BE73}" type="parTrans" cxnId="{95864D20-75A7-0B4A-A8FE-67DC9B971664}">
      <dgm:prSet/>
      <dgm:spPr/>
      <dgm:t>
        <a:bodyPr/>
        <a:lstStyle/>
        <a:p>
          <a:endParaRPr lang="en-US"/>
        </a:p>
      </dgm:t>
    </dgm:pt>
    <dgm:pt modelId="{76A9F05C-5069-9242-A57D-E16CB198DFD9}" type="sibTrans" cxnId="{95864D20-75A7-0B4A-A8FE-67DC9B971664}">
      <dgm:prSet/>
      <dgm:spPr/>
      <dgm:t>
        <a:bodyPr/>
        <a:lstStyle/>
        <a:p>
          <a:endParaRPr lang="en-US"/>
        </a:p>
      </dgm:t>
    </dgm:pt>
    <dgm:pt modelId="{DC3DBAA5-ECFA-4A45-9BEC-C3E1D0B9824F}">
      <dgm:prSet phldrT="[Text]"/>
      <dgm:spPr/>
      <dgm:t>
        <a:bodyPr/>
        <a:lstStyle/>
        <a:p>
          <a:r>
            <a:rPr lang="en-US" dirty="0"/>
            <a:t>Comparator</a:t>
          </a:r>
        </a:p>
      </dgm:t>
    </dgm:pt>
    <dgm:pt modelId="{E1870C92-AE69-034E-BF62-BE7097AC6173}" type="parTrans" cxnId="{45B7B80E-9236-0244-88B8-C5B4C121F872}">
      <dgm:prSet/>
      <dgm:spPr/>
      <dgm:t>
        <a:bodyPr/>
        <a:lstStyle/>
        <a:p>
          <a:endParaRPr lang="en-US"/>
        </a:p>
      </dgm:t>
    </dgm:pt>
    <dgm:pt modelId="{52FD2858-12CA-B947-9974-FFFB569FB926}" type="sibTrans" cxnId="{45B7B80E-9236-0244-88B8-C5B4C121F872}">
      <dgm:prSet/>
      <dgm:spPr/>
      <dgm:t>
        <a:bodyPr/>
        <a:lstStyle/>
        <a:p>
          <a:endParaRPr lang="en-US"/>
        </a:p>
      </dgm:t>
    </dgm:pt>
    <dgm:pt modelId="{0813B8AE-4A21-3443-906B-F3912E962FF4}">
      <dgm:prSet phldrT="[Text]"/>
      <dgm:spPr/>
      <dgm:t>
        <a:bodyPr/>
        <a:lstStyle/>
        <a:p>
          <a:r>
            <a:rPr lang="en-US" dirty="0"/>
            <a:t>Outcome</a:t>
          </a:r>
        </a:p>
      </dgm:t>
    </dgm:pt>
    <dgm:pt modelId="{31BF8C52-3807-1540-83E8-D2D48B8695D3}" type="parTrans" cxnId="{CFEC4DA3-D124-FE4A-95AB-EAFDE8E580DC}">
      <dgm:prSet/>
      <dgm:spPr/>
      <dgm:t>
        <a:bodyPr/>
        <a:lstStyle/>
        <a:p>
          <a:endParaRPr lang="en-US"/>
        </a:p>
      </dgm:t>
    </dgm:pt>
    <dgm:pt modelId="{36BE3FFD-2D12-3547-BA3A-A6834C520465}" type="sibTrans" cxnId="{CFEC4DA3-D124-FE4A-95AB-EAFDE8E580DC}">
      <dgm:prSet/>
      <dgm:spPr/>
      <dgm:t>
        <a:bodyPr/>
        <a:lstStyle/>
        <a:p>
          <a:endParaRPr lang="en-US"/>
        </a:p>
      </dgm:t>
    </dgm:pt>
    <dgm:pt modelId="{EC5259C6-2FD0-654B-B9EA-8AEA4DD273CE}" type="pres">
      <dgm:prSet presAssocID="{AF2AFC3B-E9BB-E14F-9C35-4BCDEF56A2E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6059C6D-6CB7-FA4E-B771-7B32FAE16551}" type="pres">
      <dgm:prSet presAssocID="{E2CC46C6-0E61-7C4C-B677-74E973857FF3}" presName="horFlow" presStyleCnt="0"/>
      <dgm:spPr/>
    </dgm:pt>
    <dgm:pt modelId="{CB2D4928-70C8-7F4D-BB04-C66C335C6DFF}" type="pres">
      <dgm:prSet presAssocID="{E2CC46C6-0E61-7C4C-B677-74E973857FF3}" presName="bigChev" presStyleLbl="node1" presStyleIdx="0" presStyleCnt="4"/>
      <dgm:spPr/>
    </dgm:pt>
    <dgm:pt modelId="{151D9330-ED9E-0C48-8729-CED71998A8D6}" type="pres">
      <dgm:prSet presAssocID="{8727B279-4F88-C24A-8C2D-7B258AF9C416}" presName="parTrans" presStyleCnt="0"/>
      <dgm:spPr/>
    </dgm:pt>
    <dgm:pt modelId="{965E0EAE-5149-1946-BF73-0813FA8F79B5}" type="pres">
      <dgm:prSet presAssocID="{BA485508-5B26-2340-B6D0-B49390556E8E}" presName="node" presStyleLbl="alignAccFollowNode1" presStyleIdx="0" presStyleCnt="4">
        <dgm:presLayoutVars>
          <dgm:bulletEnabled val="1"/>
        </dgm:presLayoutVars>
      </dgm:prSet>
      <dgm:spPr/>
    </dgm:pt>
    <dgm:pt modelId="{3CEC608F-79C9-E24A-A2C7-FF59703C4AF4}" type="pres">
      <dgm:prSet presAssocID="{E2CC46C6-0E61-7C4C-B677-74E973857FF3}" presName="vSp" presStyleCnt="0"/>
      <dgm:spPr/>
    </dgm:pt>
    <dgm:pt modelId="{A2C808CA-B118-BC42-A8BE-1F53928130D2}" type="pres">
      <dgm:prSet presAssocID="{DE899D07-8C39-2048-8236-13CBE7B465BF}" presName="horFlow" presStyleCnt="0"/>
      <dgm:spPr/>
    </dgm:pt>
    <dgm:pt modelId="{135CB0C4-1F20-2042-B6D7-4EC330628024}" type="pres">
      <dgm:prSet presAssocID="{DE899D07-8C39-2048-8236-13CBE7B465BF}" presName="bigChev" presStyleLbl="node1" presStyleIdx="1" presStyleCnt="4"/>
      <dgm:spPr/>
    </dgm:pt>
    <dgm:pt modelId="{725DAD43-FA0A-DD43-B6ED-DCF37DB272E2}" type="pres">
      <dgm:prSet presAssocID="{D6A8FB8D-1BDD-B64C-9F82-E34472E4BE73}" presName="parTrans" presStyleCnt="0"/>
      <dgm:spPr/>
    </dgm:pt>
    <dgm:pt modelId="{DB324F7C-8D5A-7A43-A355-88D67B5209AA}" type="pres">
      <dgm:prSet presAssocID="{8017BC35-0266-8541-B72A-3F6B16C5484B}" presName="node" presStyleLbl="alignAccFollowNode1" presStyleIdx="1" presStyleCnt="4">
        <dgm:presLayoutVars>
          <dgm:bulletEnabled val="1"/>
        </dgm:presLayoutVars>
      </dgm:prSet>
      <dgm:spPr/>
    </dgm:pt>
    <dgm:pt modelId="{4A9A78AC-C618-B642-AD50-1D768F7C3439}" type="pres">
      <dgm:prSet presAssocID="{DE899D07-8C39-2048-8236-13CBE7B465BF}" presName="vSp" presStyleCnt="0"/>
      <dgm:spPr/>
    </dgm:pt>
    <dgm:pt modelId="{715C0F5E-EB42-DC43-B901-89A5332A37AA}" type="pres">
      <dgm:prSet presAssocID="{409F8394-E32D-5643-B93D-13B6B6821DC7}" presName="horFlow" presStyleCnt="0"/>
      <dgm:spPr/>
    </dgm:pt>
    <dgm:pt modelId="{59A5198F-2E23-D541-9303-6A8E92823B6B}" type="pres">
      <dgm:prSet presAssocID="{409F8394-E32D-5643-B93D-13B6B6821DC7}" presName="bigChev" presStyleLbl="node1" presStyleIdx="2" presStyleCnt="4"/>
      <dgm:spPr/>
    </dgm:pt>
    <dgm:pt modelId="{D1E1AE23-48F4-324E-A8E1-A9500271239D}" type="pres">
      <dgm:prSet presAssocID="{E1870C92-AE69-034E-BF62-BE7097AC6173}" presName="parTrans" presStyleCnt="0"/>
      <dgm:spPr/>
    </dgm:pt>
    <dgm:pt modelId="{22C158C7-8C0B-C148-8FDB-2DF02A8F3E93}" type="pres">
      <dgm:prSet presAssocID="{DC3DBAA5-ECFA-4A45-9BEC-C3E1D0B9824F}" presName="node" presStyleLbl="alignAccFollowNode1" presStyleIdx="2" presStyleCnt="4">
        <dgm:presLayoutVars>
          <dgm:bulletEnabled val="1"/>
        </dgm:presLayoutVars>
      </dgm:prSet>
      <dgm:spPr/>
    </dgm:pt>
    <dgm:pt modelId="{3BCF72C2-D0F3-EA45-9178-26AFF3447131}" type="pres">
      <dgm:prSet presAssocID="{409F8394-E32D-5643-B93D-13B6B6821DC7}" presName="vSp" presStyleCnt="0"/>
      <dgm:spPr/>
    </dgm:pt>
    <dgm:pt modelId="{FEC4D3E0-508E-594F-8324-6F3F38B8CAB9}" type="pres">
      <dgm:prSet presAssocID="{C7771F66-53B7-2245-88AC-1688A3F4AA8C}" presName="horFlow" presStyleCnt="0"/>
      <dgm:spPr/>
    </dgm:pt>
    <dgm:pt modelId="{19D151B7-01AD-5A47-A7A8-EFCB16903DE6}" type="pres">
      <dgm:prSet presAssocID="{C7771F66-53B7-2245-88AC-1688A3F4AA8C}" presName="bigChev" presStyleLbl="node1" presStyleIdx="3" presStyleCnt="4"/>
      <dgm:spPr/>
    </dgm:pt>
    <dgm:pt modelId="{8483666F-8A46-E943-B02A-E58ACEBC42EF}" type="pres">
      <dgm:prSet presAssocID="{31BF8C52-3807-1540-83E8-D2D48B8695D3}" presName="parTrans" presStyleCnt="0"/>
      <dgm:spPr/>
    </dgm:pt>
    <dgm:pt modelId="{43CAB4DB-EAD0-7840-87DD-3594B5B98138}" type="pres">
      <dgm:prSet presAssocID="{0813B8AE-4A21-3443-906B-F3912E962FF4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4C524904-EF9C-C448-89C4-2217488DC555}" type="presOf" srcId="{DC3DBAA5-ECFA-4A45-9BEC-C3E1D0B9824F}" destId="{22C158C7-8C0B-C148-8FDB-2DF02A8F3E93}" srcOrd="0" destOrd="0" presId="urn:microsoft.com/office/officeart/2005/8/layout/lProcess3"/>
    <dgm:cxn modelId="{5A61B509-1F3F-C947-8E5E-05BCBFD43582}" srcId="{AF2AFC3B-E9BB-E14F-9C35-4BCDEF56A2E1}" destId="{E2CC46C6-0E61-7C4C-B677-74E973857FF3}" srcOrd="0" destOrd="0" parTransId="{C04D831B-9B2E-844F-B92C-67E84676BC00}" sibTransId="{7BA2BFD7-8576-B242-A82E-B5EE398CB2EF}"/>
    <dgm:cxn modelId="{F619310C-D42B-EE43-B374-294DBFFC4396}" type="presOf" srcId="{DE899D07-8C39-2048-8236-13CBE7B465BF}" destId="{135CB0C4-1F20-2042-B6D7-4EC330628024}" srcOrd="0" destOrd="0" presId="urn:microsoft.com/office/officeart/2005/8/layout/lProcess3"/>
    <dgm:cxn modelId="{45B7B80E-9236-0244-88B8-C5B4C121F872}" srcId="{409F8394-E32D-5643-B93D-13B6B6821DC7}" destId="{DC3DBAA5-ECFA-4A45-9BEC-C3E1D0B9824F}" srcOrd="0" destOrd="0" parTransId="{E1870C92-AE69-034E-BF62-BE7097AC6173}" sibTransId="{52FD2858-12CA-B947-9974-FFFB569FB926}"/>
    <dgm:cxn modelId="{95864D20-75A7-0B4A-A8FE-67DC9B971664}" srcId="{DE899D07-8C39-2048-8236-13CBE7B465BF}" destId="{8017BC35-0266-8541-B72A-3F6B16C5484B}" srcOrd="0" destOrd="0" parTransId="{D6A8FB8D-1BDD-B64C-9F82-E34472E4BE73}" sibTransId="{76A9F05C-5069-9242-A57D-E16CB198DFD9}"/>
    <dgm:cxn modelId="{375AE726-0BEA-9143-BBBE-5AA21F5A80AB}" type="presOf" srcId="{E2CC46C6-0E61-7C4C-B677-74E973857FF3}" destId="{CB2D4928-70C8-7F4D-BB04-C66C335C6DFF}" srcOrd="0" destOrd="0" presId="urn:microsoft.com/office/officeart/2005/8/layout/lProcess3"/>
    <dgm:cxn modelId="{D00BAE32-21BF-C348-8C1D-846BAF36FD9D}" type="presOf" srcId="{AF2AFC3B-E9BB-E14F-9C35-4BCDEF56A2E1}" destId="{EC5259C6-2FD0-654B-B9EA-8AEA4DD273CE}" srcOrd="0" destOrd="0" presId="urn:microsoft.com/office/officeart/2005/8/layout/lProcess3"/>
    <dgm:cxn modelId="{9BAAD636-5E1D-964B-8525-A251A5D8DB4B}" srcId="{AF2AFC3B-E9BB-E14F-9C35-4BCDEF56A2E1}" destId="{DE899D07-8C39-2048-8236-13CBE7B465BF}" srcOrd="1" destOrd="0" parTransId="{ECD9509B-DD51-8449-97D2-D1B90F2D0A34}" sibTransId="{65EAAE79-4DD2-5442-BBD1-D2B7DE808A1F}"/>
    <dgm:cxn modelId="{FA0DF868-8F40-2F4C-9C95-18D6D441E213}" type="presOf" srcId="{C7771F66-53B7-2245-88AC-1688A3F4AA8C}" destId="{19D151B7-01AD-5A47-A7A8-EFCB16903DE6}" srcOrd="0" destOrd="0" presId="urn:microsoft.com/office/officeart/2005/8/layout/lProcess3"/>
    <dgm:cxn modelId="{85797258-E9DA-8245-8F68-695D2E99B9DD}" type="presOf" srcId="{8017BC35-0266-8541-B72A-3F6B16C5484B}" destId="{DB324F7C-8D5A-7A43-A355-88D67B5209AA}" srcOrd="0" destOrd="0" presId="urn:microsoft.com/office/officeart/2005/8/layout/lProcess3"/>
    <dgm:cxn modelId="{2F2B5A8D-A2D6-FB42-91C3-9B4F1AB86C5C}" srcId="{AF2AFC3B-E9BB-E14F-9C35-4BCDEF56A2E1}" destId="{409F8394-E32D-5643-B93D-13B6B6821DC7}" srcOrd="2" destOrd="0" parTransId="{E1B2C9C7-8C1D-CB43-A703-1A448E1CDCD3}" sibTransId="{3EBE7193-3BAA-5942-B5FB-B40916D59631}"/>
    <dgm:cxn modelId="{CFEC4DA3-D124-FE4A-95AB-EAFDE8E580DC}" srcId="{C7771F66-53B7-2245-88AC-1688A3F4AA8C}" destId="{0813B8AE-4A21-3443-906B-F3912E962FF4}" srcOrd="0" destOrd="0" parTransId="{31BF8C52-3807-1540-83E8-D2D48B8695D3}" sibTransId="{36BE3FFD-2D12-3547-BA3A-A6834C520465}"/>
    <dgm:cxn modelId="{445C6CB5-4BB9-AB45-9D90-275A81CA3155}" srcId="{AF2AFC3B-E9BB-E14F-9C35-4BCDEF56A2E1}" destId="{C7771F66-53B7-2245-88AC-1688A3F4AA8C}" srcOrd="3" destOrd="0" parTransId="{6A4B0B0A-DEC0-9D4B-946B-8DB2DB0D2C5C}" sibTransId="{608FF66A-6B2E-7949-BE8B-635A9E745DF6}"/>
    <dgm:cxn modelId="{0B6961B6-C182-CE44-AB39-B1BB2EC17F3C}" type="presOf" srcId="{0813B8AE-4A21-3443-906B-F3912E962FF4}" destId="{43CAB4DB-EAD0-7840-87DD-3594B5B98138}" srcOrd="0" destOrd="0" presId="urn:microsoft.com/office/officeart/2005/8/layout/lProcess3"/>
    <dgm:cxn modelId="{F7477AC8-869B-1141-BE9F-0B4C4F72355E}" srcId="{E2CC46C6-0E61-7C4C-B677-74E973857FF3}" destId="{BA485508-5B26-2340-B6D0-B49390556E8E}" srcOrd="0" destOrd="0" parTransId="{8727B279-4F88-C24A-8C2D-7B258AF9C416}" sibTransId="{A87D386E-0B47-2449-A86F-FBE531977E84}"/>
    <dgm:cxn modelId="{A66372E6-A9C3-944D-9884-EF844A17B82B}" type="presOf" srcId="{BA485508-5B26-2340-B6D0-B49390556E8E}" destId="{965E0EAE-5149-1946-BF73-0813FA8F79B5}" srcOrd="0" destOrd="0" presId="urn:microsoft.com/office/officeart/2005/8/layout/lProcess3"/>
    <dgm:cxn modelId="{D21D79E7-52F9-4144-817A-2D1B3E39BD0C}" type="presOf" srcId="{409F8394-E32D-5643-B93D-13B6B6821DC7}" destId="{59A5198F-2E23-D541-9303-6A8E92823B6B}" srcOrd="0" destOrd="0" presId="urn:microsoft.com/office/officeart/2005/8/layout/lProcess3"/>
    <dgm:cxn modelId="{8106EF6E-6BF5-3D4B-BCB6-91F538AC070D}" type="presParOf" srcId="{EC5259C6-2FD0-654B-B9EA-8AEA4DD273CE}" destId="{96059C6D-6CB7-FA4E-B771-7B32FAE16551}" srcOrd="0" destOrd="0" presId="urn:microsoft.com/office/officeart/2005/8/layout/lProcess3"/>
    <dgm:cxn modelId="{35110B48-D807-9941-B942-A7E14D1DA08F}" type="presParOf" srcId="{96059C6D-6CB7-FA4E-B771-7B32FAE16551}" destId="{CB2D4928-70C8-7F4D-BB04-C66C335C6DFF}" srcOrd="0" destOrd="0" presId="urn:microsoft.com/office/officeart/2005/8/layout/lProcess3"/>
    <dgm:cxn modelId="{CDC6E9DF-6D21-254A-8436-29CDF3CAAA32}" type="presParOf" srcId="{96059C6D-6CB7-FA4E-B771-7B32FAE16551}" destId="{151D9330-ED9E-0C48-8729-CED71998A8D6}" srcOrd="1" destOrd="0" presId="urn:microsoft.com/office/officeart/2005/8/layout/lProcess3"/>
    <dgm:cxn modelId="{04614EA4-1933-104F-AA06-E1177FA61B54}" type="presParOf" srcId="{96059C6D-6CB7-FA4E-B771-7B32FAE16551}" destId="{965E0EAE-5149-1946-BF73-0813FA8F79B5}" srcOrd="2" destOrd="0" presId="urn:microsoft.com/office/officeart/2005/8/layout/lProcess3"/>
    <dgm:cxn modelId="{D5635EBD-697B-304E-A9EA-773BE9E31D70}" type="presParOf" srcId="{EC5259C6-2FD0-654B-B9EA-8AEA4DD273CE}" destId="{3CEC608F-79C9-E24A-A2C7-FF59703C4AF4}" srcOrd="1" destOrd="0" presId="urn:microsoft.com/office/officeart/2005/8/layout/lProcess3"/>
    <dgm:cxn modelId="{6472E56B-128D-8640-92FD-5EBB8B99F512}" type="presParOf" srcId="{EC5259C6-2FD0-654B-B9EA-8AEA4DD273CE}" destId="{A2C808CA-B118-BC42-A8BE-1F53928130D2}" srcOrd="2" destOrd="0" presId="urn:microsoft.com/office/officeart/2005/8/layout/lProcess3"/>
    <dgm:cxn modelId="{4ACE398A-3EC0-1048-AB04-B4F0FB836931}" type="presParOf" srcId="{A2C808CA-B118-BC42-A8BE-1F53928130D2}" destId="{135CB0C4-1F20-2042-B6D7-4EC330628024}" srcOrd="0" destOrd="0" presId="urn:microsoft.com/office/officeart/2005/8/layout/lProcess3"/>
    <dgm:cxn modelId="{A97DFC9B-8740-D549-9A8B-DE0E23967EE7}" type="presParOf" srcId="{A2C808CA-B118-BC42-A8BE-1F53928130D2}" destId="{725DAD43-FA0A-DD43-B6ED-DCF37DB272E2}" srcOrd="1" destOrd="0" presId="urn:microsoft.com/office/officeart/2005/8/layout/lProcess3"/>
    <dgm:cxn modelId="{D36DD200-5020-FD4D-9298-5744F40B51F3}" type="presParOf" srcId="{A2C808CA-B118-BC42-A8BE-1F53928130D2}" destId="{DB324F7C-8D5A-7A43-A355-88D67B5209AA}" srcOrd="2" destOrd="0" presId="urn:microsoft.com/office/officeart/2005/8/layout/lProcess3"/>
    <dgm:cxn modelId="{E2F25638-647D-9A43-83EA-1DF808913000}" type="presParOf" srcId="{EC5259C6-2FD0-654B-B9EA-8AEA4DD273CE}" destId="{4A9A78AC-C618-B642-AD50-1D768F7C3439}" srcOrd="3" destOrd="0" presId="urn:microsoft.com/office/officeart/2005/8/layout/lProcess3"/>
    <dgm:cxn modelId="{A1F182A3-93C3-2546-A2F4-6527999FB086}" type="presParOf" srcId="{EC5259C6-2FD0-654B-B9EA-8AEA4DD273CE}" destId="{715C0F5E-EB42-DC43-B901-89A5332A37AA}" srcOrd="4" destOrd="0" presId="urn:microsoft.com/office/officeart/2005/8/layout/lProcess3"/>
    <dgm:cxn modelId="{E11D2EB2-73B4-1C42-A99A-00F7627CBE66}" type="presParOf" srcId="{715C0F5E-EB42-DC43-B901-89A5332A37AA}" destId="{59A5198F-2E23-D541-9303-6A8E92823B6B}" srcOrd="0" destOrd="0" presId="urn:microsoft.com/office/officeart/2005/8/layout/lProcess3"/>
    <dgm:cxn modelId="{7D1C1597-D43D-7945-9E6E-7D288C326232}" type="presParOf" srcId="{715C0F5E-EB42-DC43-B901-89A5332A37AA}" destId="{D1E1AE23-48F4-324E-A8E1-A9500271239D}" srcOrd="1" destOrd="0" presId="urn:microsoft.com/office/officeart/2005/8/layout/lProcess3"/>
    <dgm:cxn modelId="{B7AC35B0-34D9-104D-9A55-DDFEC324807B}" type="presParOf" srcId="{715C0F5E-EB42-DC43-B901-89A5332A37AA}" destId="{22C158C7-8C0B-C148-8FDB-2DF02A8F3E93}" srcOrd="2" destOrd="0" presId="urn:microsoft.com/office/officeart/2005/8/layout/lProcess3"/>
    <dgm:cxn modelId="{01034A0C-1B59-F94D-B196-C31A9E7CCECF}" type="presParOf" srcId="{EC5259C6-2FD0-654B-B9EA-8AEA4DD273CE}" destId="{3BCF72C2-D0F3-EA45-9178-26AFF3447131}" srcOrd="5" destOrd="0" presId="urn:microsoft.com/office/officeart/2005/8/layout/lProcess3"/>
    <dgm:cxn modelId="{7FAE4883-4650-F54D-A070-113D65D103FB}" type="presParOf" srcId="{EC5259C6-2FD0-654B-B9EA-8AEA4DD273CE}" destId="{FEC4D3E0-508E-594F-8324-6F3F38B8CAB9}" srcOrd="6" destOrd="0" presId="urn:microsoft.com/office/officeart/2005/8/layout/lProcess3"/>
    <dgm:cxn modelId="{81F5E389-27C1-184D-ACB0-EE6135BAC12A}" type="presParOf" srcId="{FEC4D3E0-508E-594F-8324-6F3F38B8CAB9}" destId="{19D151B7-01AD-5A47-A7A8-EFCB16903DE6}" srcOrd="0" destOrd="0" presId="urn:microsoft.com/office/officeart/2005/8/layout/lProcess3"/>
    <dgm:cxn modelId="{AE964493-7435-6644-9FD3-C8D2E89D9CD1}" type="presParOf" srcId="{FEC4D3E0-508E-594F-8324-6F3F38B8CAB9}" destId="{8483666F-8A46-E943-B02A-E58ACEBC42EF}" srcOrd="1" destOrd="0" presId="urn:microsoft.com/office/officeart/2005/8/layout/lProcess3"/>
    <dgm:cxn modelId="{606C9B8A-89C8-B94A-882E-7F26120F1EDD}" type="presParOf" srcId="{FEC4D3E0-508E-594F-8324-6F3F38B8CAB9}" destId="{43CAB4DB-EAD0-7840-87DD-3594B5B9813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8CB44E-CEAF-054D-8E3E-95E9999D8806}" type="doc">
      <dgm:prSet loTypeId="urn:microsoft.com/office/officeart/2005/8/layout/pyramid3" loCatId="" qsTypeId="urn:microsoft.com/office/officeart/2005/8/quickstyle/simple4" qsCatId="simple" csTypeId="urn:microsoft.com/office/officeart/2005/8/colors/colorful4" csCatId="colorful" phldr="1"/>
      <dgm:spPr/>
    </dgm:pt>
    <dgm:pt modelId="{52331376-57DB-6643-A851-7BAA02998949}">
      <dgm:prSet phldrT="[Text]"/>
      <dgm:spPr/>
      <dgm:t>
        <a:bodyPr/>
        <a:lstStyle/>
        <a:p>
          <a:r>
            <a:rPr lang="en-US" dirty="0"/>
            <a:t>All</a:t>
          </a:r>
          <a:r>
            <a:rPr lang="en-US" baseline="0" dirty="0"/>
            <a:t> people in study setting</a:t>
          </a:r>
          <a:endParaRPr lang="en-US" dirty="0"/>
        </a:p>
      </dgm:t>
    </dgm:pt>
    <dgm:pt modelId="{6DD985E3-C165-5248-A015-60DE63F1FD49}" type="parTrans" cxnId="{D81E0021-B4AD-1645-A386-AE6E55CCD654}">
      <dgm:prSet/>
      <dgm:spPr/>
      <dgm:t>
        <a:bodyPr/>
        <a:lstStyle/>
        <a:p>
          <a:endParaRPr lang="en-US"/>
        </a:p>
      </dgm:t>
    </dgm:pt>
    <dgm:pt modelId="{FA24E848-C0A7-B846-BDCA-D97978B80D27}" type="sibTrans" cxnId="{D81E0021-B4AD-1645-A386-AE6E55CCD654}">
      <dgm:prSet/>
      <dgm:spPr/>
      <dgm:t>
        <a:bodyPr/>
        <a:lstStyle/>
        <a:p>
          <a:endParaRPr lang="en-US"/>
        </a:p>
      </dgm:t>
    </dgm:pt>
    <dgm:pt modelId="{48F92351-4F1A-094E-93C4-CA62B31E41AD}">
      <dgm:prSet phldrT="[Text]" custT="1"/>
      <dgm:spPr/>
      <dgm:t>
        <a:bodyPr/>
        <a:lstStyle/>
        <a:p>
          <a:r>
            <a:rPr lang="en-US" sz="3600" dirty="0"/>
            <a:t>Eligible participants</a:t>
          </a:r>
        </a:p>
      </dgm:t>
    </dgm:pt>
    <dgm:pt modelId="{740102EC-72DE-5845-8A40-E0B8B2486FB0}" type="parTrans" cxnId="{37CA1C49-AEE3-E947-B7A9-6DDC7F48230A}">
      <dgm:prSet/>
      <dgm:spPr/>
      <dgm:t>
        <a:bodyPr/>
        <a:lstStyle/>
        <a:p>
          <a:endParaRPr lang="en-US"/>
        </a:p>
      </dgm:t>
    </dgm:pt>
    <dgm:pt modelId="{62E76E2A-1E15-3D41-9AD6-551264F8029F}" type="sibTrans" cxnId="{37CA1C49-AEE3-E947-B7A9-6DDC7F48230A}">
      <dgm:prSet/>
      <dgm:spPr/>
      <dgm:t>
        <a:bodyPr/>
        <a:lstStyle/>
        <a:p>
          <a:endParaRPr lang="en-US"/>
        </a:p>
      </dgm:t>
    </dgm:pt>
    <dgm:pt modelId="{4A3B1D17-3833-FA49-BC3D-6D3219E9B594}">
      <dgm:prSet phldrT="[Text]" custT="1"/>
      <dgm:spPr/>
      <dgm:t>
        <a:bodyPr/>
        <a:lstStyle/>
        <a:p>
          <a:r>
            <a:rPr lang="en-US" sz="2800" dirty="0"/>
            <a:t>In trial</a:t>
          </a:r>
        </a:p>
      </dgm:t>
    </dgm:pt>
    <dgm:pt modelId="{78DD5E24-7F94-7849-AFEF-FB4BA8518DBA}" type="parTrans" cxnId="{BC37FB99-2573-3346-9378-83F4878E096C}">
      <dgm:prSet/>
      <dgm:spPr/>
      <dgm:t>
        <a:bodyPr/>
        <a:lstStyle/>
        <a:p>
          <a:endParaRPr lang="en-US"/>
        </a:p>
      </dgm:t>
    </dgm:pt>
    <dgm:pt modelId="{F3F8427F-FAC2-F947-AA94-D110663CEB35}" type="sibTrans" cxnId="{BC37FB99-2573-3346-9378-83F4878E096C}">
      <dgm:prSet/>
      <dgm:spPr/>
      <dgm:t>
        <a:bodyPr/>
        <a:lstStyle/>
        <a:p>
          <a:endParaRPr lang="en-US"/>
        </a:p>
      </dgm:t>
    </dgm:pt>
    <dgm:pt modelId="{85C75AD9-2FC6-E245-B87B-E188E76E5257}" type="pres">
      <dgm:prSet presAssocID="{258CB44E-CEAF-054D-8E3E-95E9999D8806}" presName="Name0" presStyleCnt="0">
        <dgm:presLayoutVars>
          <dgm:dir/>
          <dgm:animLvl val="lvl"/>
          <dgm:resizeHandles val="exact"/>
        </dgm:presLayoutVars>
      </dgm:prSet>
      <dgm:spPr/>
    </dgm:pt>
    <dgm:pt modelId="{F404832E-CF3D-BB48-8807-A0B61D3E551E}" type="pres">
      <dgm:prSet presAssocID="{52331376-57DB-6643-A851-7BAA02998949}" presName="Name8" presStyleCnt="0"/>
      <dgm:spPr/>
    </dgm:pt>
    <dgm:pt modelId="{AAF41B6A-EDED-0F4A-84F4-92C7DF2089DF}" type="pres">
      <dgm:prSet presAssocID="{52331376-57DB-6643-A851-7BAA02998949}" presName="level" presStyleLbl="node1" presStyleIdx="0" presStyleCnt="3">
        <dgm:presLayoutVars>
          <dgm:chMax val="1"/>
          <dgm:bulletEnabled val="1"/>
        </dgm:presLayoutVars>
      </dgm:prSet>
      <dgm:spPr/>
    </dgm:pt>
    <dgm:pt modelId="{8735A4C3-DAB8-BA46-B5D2-3BB4FB2DACE8}" type="pres">
      <dgm:prSet presAssocID="{52331376-57DB-6643-A851-7BAA029989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5DC417-55E6-164F-9808-4388CE268F38}" type="pres">
      <dgm:prSet presAssocID="{48F92351-4F1A-094E-93C4-CA62B31E41AD}" presName="Name8" presStyleCnt="0"/>
      <dgm:spPr/>
    </dgm:pt>
    <dgm:pt modelId="{799039D4-88D6-1842-95CB-14F4544FAC3B}" type="pres">
      <dgm:prSet presAssocID="{48F92351-4F1A-094E-93C4-CA62B31E41AD}" presName="level" presStyleLbl="node1" presStyleIdx="1" presStyleCnt="3">
        <dgm:presLayoutVars>
          <dgm:chMax val="1"/>
          <dgm:bulletEnabled val="1"/>
        </dgm:presLayoutVars>
      </dgm:prSet>
      <dgm:spPr/>
    </dgm:pt>
    <dgm:pt modelId="{F1CF53EC-02CA-0F4B-9510-EE787DA9A855}" type="pres">
      <dgm:prSet presAssocID="{48F92351-4F1A-094E-93C4-CA62B31E41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157ECB-D681-514E-8AE3-A4271BE65AD5}" type="pres">
      <dgm:prSet presAssocID="{4A3B1D17-3833-FA49-BC3D-6D3219E9B594}" presName="Name8" presStyleCnt="0"/>
      <dgm:spPr/>
    </dgm:pt>
    <dgm:pt modelId="{3C50F3BE-679A-9A4F-A8FD-D1396AC12E32}" type="pres">
      <dgm:prSet presAssocID="{4A3B1D17-3833-FA49-BC3D-6D3219E9B594}" presName="level" presStyleLbl="node1" presStyleIdx="2" presStyleCnt="3" custScaleY="79592">
        <dgm:presLayoutVars>
          <dgm:chMax val="1"/>
          <dgm:bulletEnabled val="1"/>
        </dgm:presLayoutVars>
      </dgm:prSet>
      <dgm:spPr/>
    </dgm:pt>
    <dgm:pt modelId="{731B5E30-BA54-1D46-8054-FEE89A800E0B}" type="pres">
      <dgm:prSet presAssocID="{4A3B1D17-3833-FA49-BC3D-6D3219E9B59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89BC408-2E74-3F44-A7EC-E7838CD76B33}" type="presOf" srcId="{48F92351-4F1A-094E-93C4-CA62B31E41AD}" destId="{F1CF53EC-02CA-0F4B-9510-EE787DA9A855}" srcOrd="1" destOrd="0" presId="urn:microsoft.com/office/officeart/2005/8/layout/pyramid3"/>
    <dgm:cxn modelId="{D81E0021-B4AD-1645-A386-AE6E55CCD654}" srcId="{258CB44E-CEAF-054D-8E3E-95E9999D8806}" destId="{52331376-57DB-6643-A851-7BAA02998949}" srcOrd="0" destOrd="0" parTransId="{6DD985E3-C165-5248-A015-60DE63F1FD49}" sibTransId="{FA24E848-C0A7-B846-BDCA-D97978B80D27}"/>
    <dgm:cxn modelId="{E66E0027-82B7-C14C-B484-DD1CD364183A}" type="presOf" srcId="{52331376-57DB-6643-A851-7BAA02998949}" destId="{AAF41B6A-EDED-0F4A-84F4-92C7DF2089DF}" srcOrd="0" destOrd="0" presId="urn:microsoft.com/office/officeart/2005/8/layout/pyramid3"/>
    <dgm:cxn modelId="{37CA1C49-AEE3-E947-B7A9-6DDC7F48230A}" srcId="{258CB44E-CEAF-054D-8E3E-95E9999D8806}" destId="{48F92351-4F1A-094E-93C4-CA62B31E41AD}" srcOrd="1" destOrd="0" parTransId="{740102EC-72DE-5845-8A40-E0B8B2486FB0}" sibTransId="{62E76E2A-1E15-3D41-9AD6-551264F8029F}"/>
    <dgm:cxn modelId="{1B030E8C-452A-0542-91F5-E5C286346983}" type="presOf" srcId="{258CB44E-CEAF-054D-8E3E-95E9999D8806}" destId="{85C75AD9-2FC6-E245-B87B-E188E76E5257}" srcOrd="0" destOrd="0" presId="urn:microsoft.com/office/officeart/2005/8/layout/pyramid3"/>
    <dgm:cxn modelId="{BC37FB99-2573-3346-9378-83F4878E096C}" srcId="{258CB44E-CEAF-054D-8E3E-95E9999D8806}" destId="{4A3B1D17-3833-FA49-BC3D-6D3219E9B594}" srcOrd="2" destOrd="0" parTransId="{78DD5E24-7F94-7849-AFEF-FB4BA8518DBA}" sibTransId="{F3F8427F-FAC2-F947-AA94-D110663CEB35}"/>
    <dgm:cxn modelId="{C4531BA3-975A-2546-AFB5-11531B6B7A5D}" type="presOf" srcId="{48F92351-4F1A-094E-93C4-CA62B31E41AD}" destId="{799039D4-88D6-1842-95CB-14F4544FAC3B}" srcOrd="0" destOrd="0" presId="urn:microsoft.com/office/officeart/2005/8/layout/pyramid3"/>
    <dgm:cxn modelId="{696AA4D1-D258-B54C-9493-4E9839894BC9}" type="presOf" srcId="{4A3B1D17-3833-FA49-BC3D-6D3219E9B594}" destId="{731B5E30-BA54-1D46-8054-FEE89A800E0B}" srcOrd="1" destOrd="0" presId="urn:microsoft.com/office/officeart/2005/8/layout/pyramid3"/>
    <dgm:cxn modelId="{3A3B75E9-59D9-0742-9970-0353D6CD6770}" type="presOf" srcId="{4A3B1D17-3833-FA49-BC3D-6D3219E9B594}" destId="{3C50F3BE-679A-9A4F-A8FD-D1396AC12E32}" srcOrd="0" destOrd="0" presId="urn:microsoft.com/office/officeart/2005/8/layout/pyramid3"/>
    <dgm:cxn modelId="{C26FE6EA-9F5F-7C45-957A-3198C41FEB46}" type="presOf" srcId="{52331376-57DB-6643-A851-7BAA02998949}" destId="{8735A4C3-DAB8-BA46-B5D2-3BB4FB2DACE8}" srcOrd="1" destOrd="0" presId="urn:microsoft.com/office/officeart/2005/8/layout/pyramid3"/>
    <dgm:cxn modelId="{9411167F-665F-9845-B676-ACA9AFBE9D2D}" type="presParOf" srcId="{85C75AD9-2FC6-E245-B87B-E188E76E5257}" destId="{F404832E-CF3D-BB48-8807-A0B61D3E551E}" srcOrd="0" destOrd="0" presId="urn:microsoft.com/office/officeart/2005/8/layout/pyramid3"/>
    <dgm:cxn modelId="{E84978C8-D0FE-6641-9AC9-C4CF4B9EF225}" type="presParOf" srcId="{F404832E-CF3D-BB48-8807-A0B61D3E551E}" destId="{AAF41B6A-EDED-0F4A-84F4-92C7DF2089DF}" srcOrd="0" destOrd="0" presId="urn:microsoft.com/office/officeart/2005/8/layout/pyramid3"/>
    <dgm:cxn modelId="{F7C2D792-2D10-4F4C-A919-0508D1EA3B15}" type="presParOf" srcId="{F404832E-CF3D-BB48-8807-A0B61D3E551E}" destId="{8735A4C3-DAB8-BA46-B5D2-3BB4FB2DACE8}" srcOrd="1" destOrd="0" presId="urn:microsoft.com/office/officeart/2005/8/layout/pyramid3"/>
    <dgm:cxn modelId="{8D24B5EC-B951-B744-AFF6-769CB9F2131A}" type="presParOf" srcId="{85C75AD9-2FC6-E245-B87B-E188E76E5257}" destId="{F95DC417-55E6-164F-9808-4388CE268F38}" srcOrd="1" destOrd="0" presId="urn:microsoft.com/office/officeart/2005/8/layout/pyramid3"/>
    <dgm:cxn modelId="{F2D344E4-7A2D-4C4B-B253-7AE7E1F5DD30}" type="presParOf" srcId="{F95DC417-55E6-164F-9808-4388CE268F38}" destId="{799039D4-88D6-1842-95CB-14F4544FAC3B}" srcOrd="0" destOrd="0" presId="urn:microsoft.com/office/officeart/2005/8/layout/pyramid3"/>
    <dgm:cxn modelId="{9C898939-CF78-1A4D-AFE2-0E82E67207A6}" type="presParOf" srcId="{F95DC417-55E6-164F-9808-4388CE268F38}" destId="{F1CF53EC-02CA-0F4B-9510-EE787DA9A855}" srcOrd="1" destOrd="0" presId="urn:microsoft.com/office/officeart/2005/8/layout/pyramid3"/>
    <dgm:cxn modelId="{DED75455-4810-4242-8D92-0A6D7AC01C5D}" type="presParOf" srcId="{85C75AD9-2FC6-E245-B87B-E188E76E5257}" destId="{23157ECB-D681-514E-8AE3-A4271BE65AD5}" srcOrd="2" destOrd="0" presId="urn:microsoft.com/office/officeart/2005/8/layout/pyramid3"/>
    <dgm:cxn modelId="{F6E2F605-3A9E-974E-AD51-D8BB525023B7}" type="presParOf" srcId="{23157ECB-D681-514E-8AE3-A4271BE65AD5}" destId="{3C50F3BE-679A-9A4F-A8FD-D1396AC12E32}" srcOrd="0" destOrd="0" presId="urn:microsoft.com/office/officeart/2005/8/layout/pyramid3"/>
    <dgm:cxn modelId="{3E21CC20-DCC3-294A-83CC-FC5ACBA9DA40}" type="presParOf" srcId="{23157ECB-D681-514E-8AE3-A4271BE65AD5}" destId="{731B5E30-BA54-1D46-8054-FEE89A800E0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C0A34-62DE-0C49-AA4D-75A6247335E7}">
      <dsp:nvSpPr>
        <dsp:cNvPr id="0" name=""/>
        <dsp:cNvSpPr/>
      </dsp:nvSpPr>
      <dsp:spPr>
        <a:xfrm>
          <a:off x="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0000"/>
              </a:solidFill>
            </a:rPr>
            <a:t>Clinical Problem</a:t>
          </a:r>
        </a:p>
      </dsp:txBody>
      <dsp:txXfrm>
        <a:off x="31912" y="870963"/>
        <a:ext cx="1025736" cy="1143777"/>
      </dsp:txXfrm>
    </dsp:sp>
    <dsp:sp modelId="{E408D51D-6863-C746-AB60-DB868CFBC9B3}">
      <dsp:nvSpPr>
        <dsp:cNvPr id="0" name=""/>
        <dsp:cNvSpPr/>
      </dsp:nvSpPr>
      <dsp:spPr>
        <a:xfrm>
          <a:off x="1198516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98516" y="1361788"/>
        <a:ext cx="161690" cy="162127"/>
      </dsp:txXfrm>
    </dsp:sp>
    <dsp:sp modelId="{03F7A646-13A4-BD4B-B72E-C5DAFE69C282}">
      <dsp:nvSpPr>
        <dsp:cNvPr id="0" name=""/>
        <dsp:cNvSpPr/>
      </dsp:nvSpPr>
      <dsp:spPr>
        <a:xfrm>
          <a:off x="1525385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50000"/>
                </a:schemeClr>
              </a:solidFill>
            </a:rPr>
            <a:t>Define the question</a:t>
          </a:r>
        </a:p>
      </dsp:txBody>
      <dsp:txXfrm>
        <a:off x="1557297" y="870963"/>
        <a:ext cx="1025736" cy="1143777"/>
      </dsp:txXfrm>
    </dsp:sp>
    <dsp:sp modelId="{E7FA6C24-5180-6F48-80BD-014E59BB4748}">
      <dsp:nvSpPr>
        <dsp:cNvPr id="0" name=""/>
        <dsp:cNvSpPr/>
      </dsp:nvSpPr>
      <dsp:spPr>
        <a:xfrm>
          <a:off x="2723902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23902" y="1361788"/>
        <a:ext cx="161690" cy="162127"/>
      </dsp:txXfrm>
    </dsp:sp>
    <dsp:sp modelId="{B1A2B787-C94B-1B40-81B6-8EA75AF4D353}">
      <dsp:nvSpPr>
        <dsp:cNvPr id="0" name=""/>
        <dsp:cNvSpPr/>
      </dsp:nvSpPr>
      <dsp:spPr>
        <a:xfrm>
          <a:off x="305077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Search for the evidence</a:t>
          </a:r>
        </a:p>
      </dsp:txBody>
      <dsp:txXfrm>
        <a:off x="3082682" y="870963"/>
        <a:ext cx="1025736" cy="1143777"/>
      </dsp:txXfrm>
    </dsp:sp>
    <dsp:sp modelId="{EE38A10D-3CBA-5046-9249-8F1858E0748C}">
      <dsp:nvSpPr>
        <dsp:cNvPr id="0" name=""/>
        <dsp:cNvSpPr/>
      </dsp:nvSpPr>
      <dsp:spPr>
        <a:xfrm>
          <a:off x="4249287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49287" y="1361788"/>
        <a:ext cx="161690" cy="162127"/>
      </dsp:txXfrm>
    </dsp:sp>
    <dsp:sp modelId="{A797F4C6-6A49-724D-8143-9FD869D50BF5}">
      <dsp:nvSpPr>
        <dsp:cNvPr id="0" name=""/>
        <dsp:cNvSpPr/>
      </dsp:nvSpPr>
      <dsp:spPr>
        <a:xfrm>
          <a:off x="4576155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Critical Appraisal</a:t>
          </a:r>
        </a:p>
      </dsp:txBody>
      <dsp:txXfrm>
        <a:off x="4608067" y="870963"/>
        <a:ext cx="1025736" cy="1143777"/>
      </dsp:txXfrm>
    </dsp:sp>
    <dsp:sp modelId="{B5AC8CE1-58BC-8B48-B554-1A2A75914B42}">
      <dsp:nvSpPr>
        <dsp:cNvPr id="0" name=""/>
        <dsp:cNvSpPr/>
      </dsp:nvSpPr>
      <dsp:spPr>
        <a:xfrm>
          <a:off x="5774672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774672" y="1361788"/>
        <a:ext cx="161690" cy="162127"/>
      </dsp:txXfrm>
    </dsp:sp>
    <dsp:sp modelId="{C7E02B0C-D660-6745-BBC5-BA67A76C12CE}">
      <dsp:nvSpPr>
        <dsp:cNvPr id="0" name=""/>
        <dsp:cNvSpPr/>
      </dsp:nvSpPr>
      <dsp:spPr>
        <a:xfrm>
          <a:off x="610154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Decide what action to take</a:t>
          </a:r>
        </a:p>
      </dsp:txBody>
      <dsp:txXfrm>
        <a:off x="6133452" y="870963"/>
        <a:ext cx="1025736" cy="1143777"/>
      </dsp:txXfrm>
    </dsp:sp>
    <dsp:sp modelId="{ED12ECE6-766E-C94C-AE41-0D86664C4098}">
      <dsp:nvSpPr>
        <dsp:cNvPr id="0" name=""/>
        <dsp:cNvSpPr/>
      </dsp:nvSpPr>
      <dsp:spPr>
        <a:xfrm>
          <a:off x="7300057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300057" y="1361788"/>
        <a:ext cx="161690" cy="162127"/>
      </dsp:txXfrm>
    </dsp:sp>
    <dsp:sp modelId="{07F1D486-C936-7449-A0EE-B8571179FDC0}">
      <dsp:nvSpPr>
        <dsp:cNvPr id="0" name=""/>
        <dsp:cNvSpPr/>
      </dsp:nvSpPr>
      <dsp:spPr>
        <a:xfrm>
          <a:off x="7626926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Evaluate your new practice</a:t>
          </a:r>
        </a:p>
      </dsp:txBody>
      <dsp:txXfrm>
        <a:off x="7658838" y="870963"/>
        <a:ext cx="1025736" cy="1143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D4928-70C8-7F4D-BB04-C66C335C6DFF}">
      <dsp:nvSpPr>
        <dsp:cNvPr id="0" name=""/>
        <dsp:cNvSpPr/>
      </dsp:nvSpPr>
      <dsp:spPr>
        <a:xfrm>
          <a:off x="1577730" y="471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</a:p>
      </dsp:txBody>
      <dsp:txXfrm>
        <a:off x="2156613" y="471"/>
        <a:ext cx="1736647" cy="1157765"/>
      </dsp:txXfrm>
    </dsp:sp>
    <dsp:sp modelId="{965E0EAE-5149-1946-BF73-0813FA8F79B5}">
      <dsp:nvSpPr>
        <dsp:cNvPr id="0" name=""/>
        <dsp:cNvSpPr/>
      </dsp:nvSpPr>
      <dsp:spPr>
        <a:xfrm>
          <a:off x="4095869" y="98881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Population</a:t>
          </a:r>
        </a:p>
      </dsp:txBody>
      <dsp:txXfrm>
        <a:off x="4576341" y="98881"/>
        <a:ext cx="1441418" cy="960944"/>
      </dsp:txXfrm>
    </dsp:sp>
    <dsp:sp modelId="{135CB0C4-1F20-2042-B6D7-4EC330628024}">
      <dsp:nvSpPr>
        <dsp:cNvPr id="0" name=""/>
        <dsp:cNvSpPr/>
      </dsp:nvSpPr>
      <dsp:spPr>
        <a:xfrm>
          <a:off x="1577730" y="1320323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</a:t>
          </a:r>
        </a:p>
      </dsp:txBody>
      <dsp:txXfrm>
        <a:off x="2156613" y="1320323"/>
        <a:ext cx="1736647" cy="1157765"/>
      </dsp:txXfrm>
    </dsp:sp>
    <dsp:sp modelId="{DB324F7C-8D5A-7A43-A355-88D67B5209AA}">
      <dsp:nvSpPr>
        <dsp:cNvPr id="0" name=""/>
        <dsp:cNvSpPr/>
      </dsp:nvSpPr>
      <dsp:spPr>
        <a:xfrm>
          <a:off x="4095869" y="1418733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Intervention</a:t>
          </a:r>
        </a:p>
      </dsp:txBody>
      <dsp:txXfrm>
        <a:off x="4576341" y="1418733"/>
        <a:ext cx="1441418" cy="960944"/>
      </dsp:txXfrm>
    </dsp:sp>
    <dsp:sp modelId="{59A5198F-2E23-D541-9303-6A8E92823B6B}">
      <dsp:nvSpPr>
        <dsp:cNvPr id="0" name=""/>
        <dsp:cNvSpPr/>
      </dsp:nvSpPr>
      <dsp:spPr>
        <a:xfrm>
          <a:off x="1577730" y="2640176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C</a:t>
          </a:r>
        </a:p>
      </dsp:txBody>
      <dsp:txXfrm>
        <a:off x="2156613" y="2640176"/>
        <a:ext cx="1736647" cy="1157765"/>
      </dsp:txXfrm>
    </dsp:sp>
    <dsp:sp modelId="{22C158C7-8C0B-C148-8FDB-2DF02A8F3E93}">
      <dsp:nvSpPr>
        <dsp:cNvPr id="0" name=""/>
        <dsp:cNvSpPr/>
      </dsp:nvSpPr>
      <dsp:spPr>
        <a:xfrm>
          <a:off x="4095869" y="2738586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Comparator</a:t>
          </a:r>
        </a:p>
      </dsp:txBody>
      <dsp:txXfrm>
        <a:off x="4576341" y="2738586"/>
        <a:ext cx="1441418" cy="960944"/>
      </dsp:txXfrm>
    </dsp:sp>
    <dsp:sp modelId="{19D151B7-01AD-5A47-A7A8-EFCB16903DE6}">
      <dsp:nvSpPr>
        <dsp:cNvPr id="0" name=""/>
        <dsp:cNvSpPr/>
      </dsp:nvSpPr>
      <dsp:spPr>
        <a:xfrm>
          <a:off x="1577730" y="3960028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</a:t>
          </a:r>
        </a:p>
      </dsp:txBody>
      <dsp:txXfrm>
        <a:off x="2156613" y="3960028"/>
        <a:ext cx="1736647" cy="1157765"/>
      </dsp:txXfrm>
    </dsp:sp>
    <dsp:sp modelId="{43CAB4DB-EAD0-7840-87DD-3594B5B98138}">
      <dsp:nvSpPr>
        <dsp:cNvPr id="0" name=""/>
        <dsp:cNvSpPr/>
      </dsp:nvSpPr>
      <dsp:spPr>
        <a:xfrm>
          <a:off x="4095869" y="4058438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Outcome</a:t>
          </a:r>
        </a:p>
      </dsp:txBody>
      <dsp:txXfrm>
        <a:off x="4576341" y="4058438"/>
        <a:ext cx="1441418" cy="960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41B6A-EDED-0F4A-84F4-92C7DF2089DF}">
      <dsp:nvSpPr>
        <dsp:cNvPr id="0" name=""/>
        <dsp:cNvSpPr/>
      </dsp:nvSpPr>
      <dsp:spPr>
        <a:xfrm rot="10800000">
          <a:off x="0" y="0"/>
          <a:ext cx="6717792" cy="1876892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All</a:t>
          </a:r>
          <a:r>
            <a:rPr lang="en-US" sz="6100" kern="1200" baseline="0" dirty="0"/>
            <a:t> people in study setting</a:t>
          </a:r>
          <a:endParaRPr lang="en-US" sz="6100" kern="1200" dirty="0"/>
        </a:p>
      </dsp:txBody>
      <dsp:txXfrm rot="-10800000">
        <a:off x="1175613" y="0"/>
        <a:ext cx="4366564" cy="1876892"/>
      </dsp:txXfrm>
    </dsp:sp>
    <dsp:sp modelId="{799039D4-88D6-1842-95CB-14F4544FAC3B}">
      <dsp:nvSpPr>
        <dsp:cNvPr id="0" name=""/>
        <dsp:cNvSpPr/>
      </dsp:nvSpPr>
      <dsp:spPr>
        <a:xfrm rot="10800000">
          <a:off x="1201356" y="1876892"/>
          <a:ext cx="4315079" cy="1876892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Eligible participants</a:t>
          </a:r>
        </a:p>
      </dsp:txBody>
      <dsp:txXfrm rot="-10800000">
        <a:off x="1956495" y="1876892"/>
        <a:ext cx="2804801" cy="1876892"/>
      </dsp:txXfrm>
    </dsp:sp>
    <dsp:sp modelId="{3C50F3BE-679A-9A4F-A8FD-D1396AC12E32}">
      <dsp:nvSpPr>
        <dsp:cNvPr id="0" name=""/>
        <dsp:cNvSpPr/>
      </dsp:nvSpPr>
      <dsp:spPr>
        <a:xfrm rot="10800000">
          <a:off x="2402712" y="3753784"/>
          <a:ext cx="1912366" cy="1493855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 trial</a:t>
          </a:r>
        </a:p>
      </dsp:txBody>
      <dsp:txXfrm rot="-10800000">
        <a:off x="2402712" y="3753784"/>
        <a:ext cx="1912366" cy="149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0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6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2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4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1221-5F93-EA41-BB3C-5815C411576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83D077-891A-2947-8F65-B2E1765E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177"/>
            <a:ext cx="9144000" cy="4730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266122"/>
            <a:ext cx="9143999" cy="845377"/>
          </a:xfrm>
          <a:solidFill>
            <a:schemeClr val="accent2">
              <a:lumMod val="60000"/>
              <a:lumOff val="40000"/>
              <a:alpha val="85284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Critical appraisal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746500"/>
            <a:ext cx="9144001" cy="2415761"/>
          </a:xfrm>
          <a:solidFill>
            <a:schemeClr val="accent2">
              <a:lumMod val="50000"/>
              <a:alpha val="67256"/>
            </a:schemeClr>
          </a:solidFill>
        </p:spPr>
        <p:txBody>
          <a:bodyPr>
            <a:noAutofit/>
          </a:bodyPr>
          <a:lstStyle/>
          <a:p>
            <a:pPr marL="446088" algn="l"/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Jane Hirst</a:t>
            </a:r>
            <a:endParaRPr lang="en-GB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4608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Program Director,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Women's Health</a:t>
            </a:r>
          </a:p>
          <a:p>
            <a:pPr marL="44608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Clinical Chair in Global Women's Health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, Imperial College London</a:t>
            </a:r>
          </a:p>
          <a:p>
            <a:pPr marL="44608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Visiting Professor,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Nuffield Department of Women's &amp; Reproductive Health, University of Oxford 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1068" name="Picture 1" descr="signature_1223114620">
            <a:extLst>
              <a:ext uri="{FF2B5EF4-FFF2-40B4-BE49-F238E27FC236}">
                <a16:creationId xmlns:a16="http://schemas.microsoft.com/office/drawing/2014/main" id="{48C7DC78-5E1A-884A-B6CD-9775CF0D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7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RCT to examine if smoking causes lung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30 healthy Oxford Students</a:t>
            </a:r>
          </a:p>
          <a:p>
            <a:r>
              <a:rPr lang="en-GB" dirty="0"/>
              <a:t>Randomise to 2 groups</a:t>
            </a:r>
          </a:p>
          <a:p>
            <a:pPr lvl="1"/>
            <a:r>
              <a:rPr lang="en-GB" dirty="0"/>
              <a:t>Gp1 smokes 20 cigarettes per day every day</a:t>
            </a:r>
          </a:p>
          <a:p>
            <a:pPr lvl="1"/>
            <a:r>
              <a:rPr lang="en-GB" dirty="0"/>
              <a:t>Gp2 no smoking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08543" y="1664804"/>
            <a:ext cx="1152128" cy="1080120"/>
            <a:chOff x="3491880" y="4581128"/>
            <a:chExt cx="1152128" cy="1080120"/>
          </a:xfrm>
        </p:grpSpPr>
        <p:sp>
          <p:nvSpPr>
            <p:cNvPr id="6" name="Oval 5"/>
            <p:cNvSpPr/>
            <p:nvPr/>
          </p:nvSpPr>
          <p:spPr>
            <a:xfrm>
              <a:off x="3491880" y="4581128"/>
              <a:ext cx="1152128" cy="10801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63888" y="4653136"/>
              <a:ext cx="1008112" cy="936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4861" y="4941168"/>
              <a:ext cx="1099147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UNLUCKY</a:t>
              </a:r>
            </a:p>
            <a:p>
              <a:pPr algn="ctr">
                <a:lnSpc>
                  <a:spcPts val="1500"/>
                </a:lnSpc>
              </a:pPr>
              <a:r>
                <a:rPr lang="en-GB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STRIKE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4005064"/>
            <a:ext cx="3043746" cy="2304256"/>
            <a:chOff x="0" y="4005064"/>
            <a:chExt cx="3043746" cy="2304256"/>
          </a:xfrm>
        </p:grpSpPr>
        <p:grpSp>
          <p:nvGrpSpPr>
            <p:cNvPr id="10" name="Group 9"/>
            <p:cNvGrpSpPr/>
            <p:nvPr/>
          </p:nvGrpSpPr>
          <p:grpSpPr>
            <a:xfrm>
              <a:off x="1149066" y="4527972"/>
              <a:ext cx="880288" cy="1230264"/>
              <a:chOff x="-1980728" y="3929618"/>
              <a:chExt cx="1440160" cy="195378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980728" y="3929618"/>
                <a:ext cx="1440160" cy="19537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2" name="Picture 4"/>
              <p:cNvPicPr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12215" y="4509120"/>
                <a:ext cx="1023551" cy="936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683568" y="4353549"/>
              <a:ext cx="2026773" cy="6596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825906"/>
                </a:avLst>
              </a:prstTxWarp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The Oxford Unlucky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0" y="4581128"/>
              <a:ext cx="107504" cy="21602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1077303">
              <a:off x="1204988" y="5658852"/>
              <a:ext cx="1838758" cy="36933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0933291"/>
                </a:avLst>
              </a:prstTxWarp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Strike Trial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22250" y="4005064"/>
              <a:ext cx="2665574" cy="2304256"/>
            </a:xfrm>
            <a:prstGeom prst="ellipse">
              <a:avLst/>
            </a:prstGeom>
            <a:noFill/>
            <a:ln w="5715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21" y="4835922"/>
              <a:ext cx="587551" cy="70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367" y="4851467"/>
              <a:ext cx="585974" cy="585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617438" y="4305168"/>
            <a:ext cx="4572152" cy="2004152"/>
            <a:chOff x="3617438" y="4305168"/>
            <a:chExt cx="4572152" cy="2004152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5212437"/>
              <a:ext cx="1961406" cy="860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438" y="4975820"/>
              <a:ext cx="2019300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510" y="4305168"/>
              <a:ext cx="3895080" cy="541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69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6142"/>
          </a:xfrm>
        </p:spPr>
        <p:txBody>
          <a:bodyPr/>
          <a:lstStyle/>
          <a:p>
            <a:r>
              <a:rPr lang="en-US" dirty="0"/>
              <a:t>What is the best study design for answering this type of question?</a:t>
            </a:r>
          </a:p>
          <a:p>
            <a:pPr lvl="1">
              <a:lnSpc>
                <a:spcPct val="150000"/>
              </a:lnSpc>
            </a:pPr>
            <a:r>
              <a:rPr lang="en-US" b="1" dirty="0" err="1"/>
              <a:t>Aetiology</a:t>
            </a:r>
            <a:endParaRPr lang="en-US" b="1" dirty="0"/>
          </a:p>
          <a:p>
            <a:pPr lvl="1">
              <a:lnSpc>
                <a:spcPct val="150000"/>
              </a:lnSpc>
            </a:pPr>
            <a:r>
              <a:rPr lang="en-US" b="1" dirty="0"/>
              <a:t>Diagnosis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Prognosis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Harm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Effectiveness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Qualitative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7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critically appraise an article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Validity: </a:t>
            </a:r>
            <a:r>
              <a:rPr lang="en-US" dirty="0"/>
              <a:t>methods to check that the</a:t>
            </a:r>
            <a:r>
              <a:rPr lang="en-US" b="1" dirty="0"/>
              <a:t> biases </a:t>
            </a:r>
            <a:r>
              <a:rPr lang="en-US" dirty="0"/>
              <a:t>for which that  particular study design is prone have been </a:t>
            </a:r>
            <a:r>
              <a:rPr lang="en-US" dirty="0" err="1"/>
              <a:t>minimised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Results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Clinical relevance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Internal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" y="3232962"/>
            <a:ext cx="4928921" cy="2228814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9067" y="1692022"/>
            <a:ext cx="3887391" cy="823912"/>
          </a:xfrm>
        </p:spPr>
        <p:txBody>
          <a:bodyPr>
            <a:normAutofit/>
          </a:bodyPr>
          <a:lstStyle/>
          <a:p>
            <a:r>
              <a:rPr lang="en-US" sz="3200" dirty="0"/>
              <a:t>External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67" y="3232962"/>
            <a:ext cx="3887788" cy="2228814"/>
          </a:xfrm>
        </p:spPr>
      </p:pic>
    </p:spTree>
    <p:extLst>
      <p:ext uri="{BB962C8B-B14F-4D97-AF65-F5344CB8AC3E}">
        <p14:creationId xmlns:p14="http://schemas.microsoft.com/office/powerpoint/2010/main" val="7733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043" y="2013824"/>
            <a:ext cx="837498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“the systematic deviation of the results of a study from the truth</a:t>
            </a:r>
          </a:p>
          <a:p>
            <a:r>
              <a:rPr lang="en-US" sz="2400" dirty="0"/>
              <a:t> because of the way it has been conducted, </a:t>
            </a:r>
            <a:r>
              <a:rPr lang="en-US" sz="2400" dirty="0" err="1"/>
              <a:t>analysed</a:t>
            </a:r>
            <a:r>
              <a:rPr lang="en-US" sz="2400" dirty="0"/>
              <a:t> or reported”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289" y="6290269"/>
            <a:ext cx="380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Burls, “What is </a:t>
            </a:r>
            <a:r>
              <a:rPr lang="en-US"/>
              <a:t>Critical Appraisal” 2009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8" y="3167956"/>
            <a:ext cx="5545132" cy="27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083282" y="2652343"/>
            <a:ext cx="1407936" cy="1407936"/>
          </a:xfrm>
          <a:custGeom>
            <a:avLst/>
            <a:gdLst>
              <a:gd name="connsiteX0" fmla="*/ 0 w 1407936"/>
              <a:gd name="connsiteY0" fmla="*/ 703968 h 1407936"/>
              <a:gd name="connsiteX1" fmla="*/ 703968 w 1407936"/>
              <a:gd name="connsiteY1" fmla="*/ 0 h 1407936"/>
              <a:gd name="connsiteX2" fmla="*/ 1407936 w 1407936"/>
              <a:gd name="connsiteY2" fmla="*/ 703968 h 1407936"/>
              <a:gd name="connsiteX3" fmla="*/ 703968 w 1407936"/>
              <a:gd name="connsiteY3" fmla="*/ 1407936 h 1407936"/>
              <a:gd name="connsiteX4" fmla="*/ 0 w 1407936"/>
              <a:gd name="connsiteY4" fmla="*/ 703968 h 140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936" h="1407936">
                <a:moveTo>
                  <a:pt x="0" y="703968"/>
                </a:moveTo>
                <a:cubicBezTo>
                  <a:pt x="0" y="315177"/>
                  <a:pt x="315177" y="0"/>
                  <a:pt x="703968" y="0"/>
                </a:cubicBezTo>
                <a:cubicBezTo>
                  <a:pt x="1092759" y="0"/>
                  <a:pt x="1407936" y="315177"/>
                  <a:pt x="1407936" y="703968"/>
                </a:cubicBezTo>
                <a:cubicBezTo>
                  <a:pt x="1407936" y="1092759"/>
                  <a:pt x="1092759" y="1407936"/>
                  <a:pt x="703968" y="1407936"/>
                </a:cubicBezTo>
                <a:cubicBezTo>
                  <a:pt x="315177" y="1407936"/>
                  <a:pt x="0" y="1092759"/>
                  <a:pt x="0" y="703968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67" tIns="223967" rIns="223967" bIns="22396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Bias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98215" y="149672"/>
            <a:ext cx="1407936" cy="2504104"/>
            <a:chOff x="3998215" y="149672"/>
            <a:chExt cx="1407936" cy="2504104"/>
          </a:xfrm>
        </p:grpSpPr>
        <p:sp>
          <p:nvSpPr>
            <p:cNvPr id="8" name="Freeform 7"/>
            <p:cNvSpPr/>
            <p:nvPr/>
          </p:nvSpPr>
          <p:spPr>
            <a:xfrm rot="5400000">
              <a:off x="4145125" y="2023349"/>
              <a:ext cx="1114117" cy="146738"/>
            </a:xfrm>
            <a:custGeom>
              <a:avLst/>
              <a:gdLst>
                <a:gd name="connsiteX0" fmla="*/ 0 w 1073325"/>
                <a:gd name="connsiteY0" fmla="*/ 13189 h 26379"/>
                <a:gd name="connsiteX1" fmla="*/ 1073325 w 1073325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3325" h="26379">
                  <a:moveTo>
                    <a:pt x="1073325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2529" tIns="-13644" rIns="522529" bIns="-1364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998215" y="14967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Design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8326" y="1020626"/>
            <a:ext cx="1708249" cy="1860131"/>
            <a:chOff x="5238326" y="1020626"/>
            <a:chExt cx="1708249" cy="1860131"/>
          </a:xfrm>
        </p:grpSpPr>
        <p:sp>
          <p:nvSpPr>
            <p:cNvPr id="10" name="Freeform 9"/>
            <p:cNvSpPr/>
            <p:nvPr/>
          </p:nvSpPr>
          <p:spPr>
            <a:xfrm rot="18703272">
              <a:off x="5189955" y="2670877"/>
              <a:ext cx="393380" cy="26379"/>
            </a:xfrm>
            <a:custGeom>
              <a:avLst/>
              <a:gdLst>
                <a:gd name="connsiteX0" fmla="*/ 0 w 393380"/>
                <a:gd name="connsiteY0" fmla="*/ 13189 h 26379"/>
                <a:gd name="connsiteX1" fmla="*/ 393380 w 393380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380" h="26379">
                  <a:moveTo>
                    <a:pt x="0" y="13189"/>
                  </a:moveTo>
                  <a:lnTo>
                    <a:pt x="393380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554" tIns="3354" rIns="199556" bIns="335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238326" y="1020626"/>
              <a:ext cx="1708249" cy="1743701"/>
            </a:xfrm>
            <a:custGeom>
              <a:avLst/>
              <a:gdLst>
                <a:gd name="connsiteX0" fmla="*/ 0 w 1708249"/>
                <a:gd name="connsiteY0" fmla="*/ 871851 h 1743701"/>
                <a:gd name="connsiteX1" fmla="*/ 854125 w 1708249"/>
                <a:gd name="connsiteY1" fmla="*/ 0 h 1743701"/>
                <a:gd name="connsiteX2" fmla="*/ 1708250 w 1708249"/>
                <a:gd name="connsiteY2" fmla="*/ 871851 h 1743701"/>
                <a:gd name="connsiteX3" fmla="*/ 854125 w 1708249"/>
                <a:gd name="connsiteY3" fmla="*/ 1743702 h 1743701"/>
                <a:gd name="connsiteX4" fmla="*/ 0 w 1708249"/>
                <a:gd name="connsiteY4" fmla="*/ 871851 h 17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249" h="1743701">
                  <a:moveTo>
                    <a:pt x="0" y="871851"/>
                  </a:moveTo>
                  <a:cubicBezTo>
                    <a:pt x="0" y="390341"/>
                    <a:pt x="382405" y="0"/>
                    <a:pt x="854125" y="0"/>
                  </a:cubicBezTo>
                  <a:cubicBezTo>
                    <a:pt x="1325845" y="0"/>
                    <a:pt x="1708250" y="390341"/>
                    <a:pt x="1708250" y="871851"/>
                  </a:cubicBezTo>
                  <a:cubicBezTo>
                    <a:pt x="1708250" y="1353361"/>
                    <a:pt x="1325845" y="1743702"/>
                    <a:pt x="854125" y="1743702"/>
                  </a:cubicBezTo>
                  <a:cubicBezTo>
                    <a:pt x="382405" y="1743702"/>
                    <a:pt x="0" y="1353361"/>
                    <a:pt x="0" y="87185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597" tIns="266789" rIns="261597" bIns="26678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Recruitment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88390" y="2571222"/>
            <a:ext cx="3539829" cy="1407936"/>
            <a:chOff x="5488390" y="2571222"/>
            <a:chExt cx="3539829" cy="1407936"/>
          </a:xfrm>
        </p:grpSpPr>
        <p:sp>
          <p:nvSpPr>
            <p:cNvPr id="12" name="Freeform 11"/>
            <p:cNvSpPr/>
            <p:nvPr/>
          </p:nvSpPr>
          <p:spPr>
            <a:xfrm>
              <a:off x="5488390" y="3323238"/>
              <a:ext cx="2131893" cy="71454"/>
            </a:xfrm>
            <a:custGeom>
              <a:avLst/>
              <a:gdLst>
                <a:gd name="connsiteX0" fmla="*/ 0 w 2017236"/>
                <a:gd name="connsiteY0" fmla="*/ 13189 h 26379"/>
                <a:gd name="connsiteX1" fmla="*/ 2017236 w 2017236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7236" h="26379">
                  <a:moveTo>
                    <a:pt x="0" y="13189"/>
                  </a:moveTo>
                  <a:lnTo>
                    <a:pt x="2017236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0887" tIns="-37241" rIns="970887" bIns="-3724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620283" y="257122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Selection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5074" y="4072565"/>
            <a:ext cx="3580593" cy="1928384"/>
            <a:chOff x="5325074" y="4072565"/>
            <a:chExt cx="3580593" cy="1928384"/>
          </a:xfrm>
        </p:grpSpPr>
        <p:sp>
          <p:nvSpPr>
            <p:cNvPr id="14" name="Freeform 13"/>
            <p:cNvSpPr/>
            <p:nvPr/>
          </p:nvSpPr>
          <p:spPr>
            <a:xfrm rot="1501260">
              <a:off x="5325074" y="4072565"/>
              <a:ext cx="2045660" cy="45719"/>
            </a:xfrm>
            <a:custGeom>
              <a:avLst/>
              <a:gdLst>
                <a:gd name="connsiteX0" fmla="*/ 0 w 1989653"/>
                <a:gd name="connsiteY0" fmla="*/ 13189 h 26379"/>
                <a:gd name="connsiteX1" fmla="*/ 1989653 w 198965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9653" h="26379">
                  <a:moveTo>
                    <a:pt x="0" y="13189"/>
                  </a:moveTo>
                  <a:lnTo>
                    <a:pt x="1989653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7785" tIns="-36553" rIns="957786" bIns="-3655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098975" y="4147161"/>
              <a:ext cx="1806692" cy="1853788"/>
            </a:xfrm>
            <a:custGeom>
              <a:avLst/>
              <a:gdLst>
                <a:gd name="connsiteX0" fmla="*/ 0 w 1806692"/>
                <a:gd name="connsiteY0" fmla="*/ 926894 h 1853788"/>
                <a:gd name="connsiteX1" fmla="*/ 903346 w 1806692"/>
                <a:gd name="connsiteY1" fmla="*/ 0 h 1853788"/>
                <a:gd name="connsiteX2" fmla="*/ 1806692 w 1806692"/>
                <a:gd name="connsiteY2" fmla="*/ 926894 h 1853788"/>
                <a:gd name="connsiteX3" fmla="*/ 903346 w 1806692"/>
                <a:gd name="connsiteY3" fmla="*/ 1853788 h 1853788"/>
                <a:gd name="connsiteX4" fmla="*/ 0 w 1806692"/>
                <a:gd name="connsiteY4" fmla="*/ 926894 h 18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692" h="1853788">
                  <a:moveTo>
                    <a:pt x="0" y="926894"/>
                  </a:moveTo>
                  <a:cubicBezTo>
                    <a:pt x="0" y="414985"/>
                    <a:pt x="404442" y="0"/>
                    <a:pt x="903346" y="0"/>
                  </a:cubicBezTo>
                  <a:cubicBezTo>
                    <a:pt x="1402250" y="0"/>
                    <a:pt x="1806692" y="414985"/>
                    <a:pt x="1806692" y="926894"/>
                  </a:cubicBezTo>
                  <a:cubicBezTo>
                    <a:pt x="1806692" y="1438803"/>
                    <a:pt x="1402250" y="1853788"/>
                    <a:pt x="903346" y="1853788"/>
                  </a:cubicBezTo>
                  <a:cubicBezTo>
                    <a:pt x="404442" y="1853788"/>
                    <a:pt x="0" y="1438803"/>
                    <a:pt x="0" y="92689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014" tIns="282911" rIns="276014" bIns="28291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Interviewer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13708" y="3929447"/>
            <a:ext cx="1722413" cy="2244301"/>
            <a:chOff x="5013708" y="3929447"/>
            <a:chExt cx="1722413" cy="2244301"/>
          </a:xfrm>
        </p:grpSpPr>
        <p:sp>
          <p:nvSpPr>
            <p:cNvPr id="16" name="Freeform 15"/>
            <p:cNvSpPr/>
            <p:nvPr/>
          </p:nvSpPr>
          <p:spPr>
            <a:xfrm rot="3689472">
              <a:off x="4927230" y="4291268"/>
              <a:ext cx="750021" cy="26379"/>
            </a:xfrm>
            <a:custGeom>
              <a:avLst/>
              <a:gdLst>
                <a:gd name="connsiteX0" fmla="*/ 0 w 750021"/>
                <a:gd name="connsiteY0" fmla="*/ 13189 h 26379"/>
                <a:gd name="connsiteX1" fmla="*/ 750021 w 750021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0021" h="26379">
                  <a:moveTo>
                    <a:pt x="0" y="13189"/>
                  </a:moveTo>
                  <a:lnTo>
                    <a:pt x="750021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960" tIns="-5562" rIns="368959" bIns="-556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13708" y="4543864"/>
              <a:ext cx="1722413" cy="1629884"/>
            </a:xfrm>
            <a:custGeom>
              <a:avLst/>
              <a:gdLst>
                <a:gd name="connsiteX0" fmla="*/ 0 w 1722413"/>
                <a:gd name="connsiteY0" fmla="*/ 814942 h 1629884"/>
                <a:gd name="connsiteX1" fmla="*/ 861207 w 1722413"/>
                <a:gd name="connsiteY1" fmla="*/ 0 h 1629884"/>
                <a:gd name="connsiteX2" fmla="*/ 1722414 w 1722413"/>
                <a:gd name="connsiteY2" fmla="*/ 814942 h 1629884"/>
                <a:gd name="connsiteX3" fmla="*/ 861207 w 1722413"/>
                <a:gd name="connsiteY3" fmla="*/ 1629884 h 1629884"/>
                <a:gd name="connsiteX4" fmla="*/ 0 w 1722413"/>
                <a:gd name="connsiteY4" fmla="*/ 814942 h 162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413" h="1629884">
                  <a:moveTo>
                    <a:pt x="0" y="814942"/>
                  </a:moveTo>
                  <a:cubicBezTo>
                    <a:pt x="0" y="364862"/>
                    <a:pt x="385576" y="0"/>
                    <a:pt x="861207" y="0"/>
                  </a:cubicBezTo>
                  <a:cubicBezTo>
                    <a:pt x="1336838" y="0"/>
                    <a:pt x="1722414" y="364862"/>
                    <a:pt x="1722414" y="814942"/>
                  </a:cubicBezTo>
                  <a:cubicBezTo>
                    <a:pt x="1722414" y="1265022"/>
                    <a:pt x="1336838" y="1629884"/>
                    <a:pt x="861207" y="1629884"/>
                  </a:cubicBezTo>
                  <a:cubicBezTo>
                    <a:pt x="385576" y="1629884"/>
                    <a:pt x="0" y="1265022"/>
                    <a:pt x="0" y="814942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672" tIns="250121" rIns="263672" bIns="25012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Chronology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93644" y="3942749"/>
            <a:ext cx="1407936" cy="2083256"/>
            <a:chOff x="3093644" y="3942749"/>
            <a:chExt cx="1407936" cy="2083256"/>
          </a:xfrm>
        </p:grpSpPr>
        <p:sp>
          <p:nvSpPr>
            <p:cNvPr id="18" name="Freeform 17"/>
            <p:cNvSpPr/>
            <p:nvPr/>
          </p:nvSpPr>
          <p:spPr>
            <a:xfrm rot="17803368">
              <a:off x="3896006" y="4325984"/>
              <a:ext cx="792850" cy="26380"/>
            </a:xfrm>
            <a:custGeom>
              <a:avLst/>
              <a:gdLst>
                <a:gd name="connsiteX0" fmla="*/ 0 w 792850"/>
                <a:gd name="connsiteY0" fmla="*/ 13189 h 26379"/>
                <a:gd name="connsiteX1" fmla="*/ 792850 w 792850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850" h="26379">
                  <a:moveTo>
                    <a:pt x="792850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9304" tIns="-6631" rIns="389303" bIns="-66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93644" y="4618069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Recall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80697" y="61578"/>
            <a:ext cx="2145133" cy="2973172"/>
            <a:chOff x="1680697" y="61578"/>
            <a:chExt cx="2145133" cy="2973172"/>
          </a:xfrm>
        </p:grpSpPr>
        <p:sp>
          <p:nvSpPr>
            <p:cNvPr id="24" name="Freeform 23"/>
            <p:cNvSpPr/>
            <p:nvPr/>
          </p:nvSpPr>
          <p:spPr>
            <a:xfrm rot="2829168">
              <a:off x="3083453" y="2292374"/>
              <a:ext cx="1458373" cy="26380"/>
            </a:xfrm>
            <a:custGeom>
              <a:avLst/>
              <a:gdLst>
                <a:gd name="connsiteX0" fmla="*/ 0 w 1458373"/>
                <a:gd name="connsiteY0" fmla="*/ 13189 h 26379"/>
                <a:gd name="connsiteX1" fmla="*/ 1458373 w 145837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8373" h="26379">
                  <a:moveTo>
                    <a:pt x="1458373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427" tIns="-23269" rIns="705427" bIns="-2327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80697" y="61578"/>
              <a:ext cx="1938546" cy="1980981"/>
            </a:xfrm>
            <a:custGeom>
              <a:avLst/>
              <a:gdLst>
                <a:gd name="connsiteX0" fmla="*/ 0 w 1938546"/>
                <a:gd name="connsiteY0" fmla="*/ 990491 h 1980981"/>
                <a:gd name="connsiteX1" fmla="*/ 969273 w 1938546"/>
                <a:gd name="connsiteY1" fmla="*/ 0 h 1980981"/>
                <a:gd name="connsiteX2" fmla="*/ 1938546 w 1938546"/>
                <a:gd name="connsiteY2" fmla="*/ 990491 h 1980981"/>
                <a:gd name="connsiteX3" fmla="*/ 969273 w 1938546"/>
                <a:gd name="connsiteY3" fmla="*/ 1980982 h 1980981"/>
                <a:gd name="connsiteX4" fmla="*/ 0 w 1938546"/>
                <a:gd name="connsiteY4" fmla="*/ 990491 h 198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546" h="1980981">
                  <a:moveTo>
                    <a:pt x="0" y="990491"/>
                  </a:moveTo>
                  <a:cubicBezTo>
                    <a:pt x="0" y="443458"/>
                    <a:pt x="433958" y="0"/>
                    <a:pt x="969273" y="0"/>
                  </a:cubicBezTo>
                  <a:cubicBezTo>
                    <a:pt x="1504588" y="0"/>
                    <a:pt x="1938546" y="443458"/>
                    <a:pt x="1938546" y="990491"/>
                  </a:cubicBezTo>
                  <a:cubicBezTo>
                    <a:pt x="1938546" y="1537524"/>
                    <a:pt x="1504588" y="1980982"/>
                    <a:pt x="969273" y="1980982"/>
                  </a:cubicBezTo>
                  <a:cubicBezTo>
                    <a:pt x="433958" y="1980982"/>
                    <a:pt x="0" y="1537524"/>
                    <a:pt x="0" y="990491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323" tIns="301538" rIns="295323" bIns="30153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Confounding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25091" y="2571222"/>
            <a:ext cx="1863469" cy="1407936"/>
            <a:chOff x="2225091" y="2571222"/>
            <a:chExt cx="1863469" cy="1407936"/>
          </a:xfrm>
        </p:grpSpPr>
        <p:sp>
          <p:nvSpPr>
            <p:cNvPr id="23" name="Freeform 22"/>
            <p:cNvSpPr/>
            <p:nvPr/>
          </p:nvSpPr>
          <p:spPr>
            <a:xfrm>
              <a:off x="2225091" y="257122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  <a:solidFill>
              <a:srgbClr val="FF8AD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Citation</a:t>
              </a:r>
            </a:p>
          </p:txBody>
        </p:sp>
        <p:sp>
          <p:nvSpPr>
            <p:cNvPr id="26" name="Freeform 25"/>
            <p:cNvSpPr/>
            <p:nvPr/>
          </p:nvSpPr>
          <p:spPr>
            <a:xfrm flipV="1">
              <a:off x="3608466" y="3278150"/>
              <a:ext cx="480094" cy="45719"/>
            </a:xfrm>
            <a:custGeom>
              <a:avLst/>
              <a:gdLst>
                <a:gd name="connsiteX0" fmla="*/ 0 w 272024"/>
                <a:gd name="connsiteY0" fmla="*/ 13189 h 26379"/>
                <a:gd name="connsiteX1" fmla="*/ 272024 w 272024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024" h="26379">
                  <a:moveTo>
                    <a:pt x="272024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911" tIns="6390" rIns="141911" bIns="638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5759" y="3956974"/>
            <a:ext cx="4161666" cy="2479616"/>
            <a:chOff x="155759" y="3956974"/>
            <a:chExt cx="4161666" cy="2479616"/>
          </a:xfrm>
        </p:grpSpPr>
        <p:sp>
          <p:nvSpPr>
            <p:cNvPr id="21" name="Freeform 20"/>
            <p:cNvSpPr/>
            <p:nvPr/>
          </p:nvSpPr>
          <p:spPr>
            <a:xfrm>
              <a:off x="155759" y="3956974"/>
              <a:ext cx="2406516" cy="2479616"/>
            </a:xfrm>
            <a:custGeom>
              <a:avLst/>
              <a:gdLst>
                <a:gd name="connsiteX0" fmla="*/ 0 w 2406516"/>
                <a:gd name="connsiteY0" fmla="*/ 1239808 h 2479616"/>
                <a:gd name="connsiteX1" fmla="*/ 1203258 w 2406516"/>
                <a:gd name="connsiteY1" fmla="*/ 0 h 2479616"/>
                <a:gd name="connsiteX2" fmla="*/ 2406516 w 2406516"/>
                <a:gd name="connsiteY2" fmla="*/ 1239808 h 2479616"/>
                <a:gd name="connsiteX3" fmla="*/ 1203258 w 2406516"/>
                <a:gd name="connsiteY3" fmla="*/ 2479616 h 2479616"/>
                <a:gd name="connsiteX4" fmla="*/ 0 w 2406516"/>
                <a:gd name="connsiteY4" fmla="*/ 1239808 h 247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516" h="2479616">
                  <a:moveTo>
                    <a:pt x="0" y="1239808"/>
                  </a:moveTo>
                  <a:cubicBezTo>
                    <a:pt x="0" y="555081"/>
                    <a:pt x="538717" y="0"/>
                    <a:pt x="1203258" y="0"/>
                  </a:cubicBezTo>
                  <a:cubicBezTo>
                    <a:pt x="1867799" y="0"/>
                    <a:pt x="2406516" y="555081"/>
                    <a:pt x="2406516" y="1239808"/>
                  </a:cubicBezTo>
                  <a:cubicBezTo>
                    <a:pt x="2406516" y="1924535"/>
                    <a:pt x="1867799" y="2479616"/>
                    <a:pt x="1203258" y="2479616"/>
                  </a:cubicBezTo>
                  <a:cubicBezTo>
                    <a:pt x="538717" y="2479616"/>
                    <a:pt x="0" y="1924535"/>
                    <a:pt x="0" y="123980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3856" tIns="374561" rIns="363856" bIns="37456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Exposure or Outcome Misclassification</a:t>
              </a:r>
            </a:p>
          </p:txBody>
        </p:sp>
        <p:sp>
          <p:nvSpPr>
            <p:cNvPr id="27" name="Freeform 26"/>
            <p:cNvSpPr/>
            <p:nvPr/>
          </p:nvSpPr>
          <p:spPr>
            <a:xfrm rot="19720447" flipV="1">
              <a:off x="2348732" y="4004299"/>
              <a:ext cx="1968693" cy="402702"/>
            </a:xfrm>
            <a:custGeom>
              <a:avLst/>
              <a:gdLst>
                <a:gd name="connsiteX0" fmla="*/ 0 w 1463433"/>
                <a:gd name="connsiteY0" fmla="*/ 13189 h 26379"/>
                <a:gd name="connsiteX1" fmla="*/ 1463433 w 146343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3433" h="26379">
                  <a:moveTo>
                    <a:pt x="1463433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7830" tIns="-23397" rIns="707831" bIns="-2339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875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bias in clinical trials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2866" y="61272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Juni</a:t>
            </a:r>
            <a:r>
              <a:rPr lang="en-US" dirty="0"/>
              <a:t>, BMJ 2001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45885"/>
            <a:ext cx="7886700" cy="2168208"/>
          </a:xfrm>
        </p:spPr>
      </p:pic>
    </p:spTree>
    <p:extLst>
      <p:ext uri="{BB962C8B-B14F-4D97-AF65-F5344CB8AC3E}">
        <p14:creationId xmlns:p14="http://schemas.microsoft.com/office/powerpoint/2010/main" val="181787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Trials of effectiveness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 to ask: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the results of the trial valid?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results?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Will the results help locally?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8099" y="5988733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97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Checklists for clinical trials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" y="1376503"/>
            <a:ext cx="5186934" cy="253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" y="4125976"/>
            <a:ext cx="8904345" cy="1086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5" y="1368884"/>
            <a:ext cx="2844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61" y="5253551"/>
            <a:ext cx="9144000" cy="1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24 at 15.52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2" y="2336800"/>
            <a:ext cx="8651568" cy="20594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useful questions for critical appraisal of a </a:t>
            </a:r>
            <a:r>
              <a:rPr lang="en-US" dirty="0" err="1"/>
              <a:t>randomised</a:t>
            </a:r>
            <a:r>
              <a:rPr lang="en-US" dirty="0"/>
              <a:t> trial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751" y="6135564"/>
            <a:ext cx="479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Oxford Critical Appraisal Skills </a:t>
            </a:r>
            <a:r>
              <a:rPr lang="en-US" dirty="0" err="1"/>
              <a:t>Programme</a:t>
            </a:r>
            <a:r>
              <a:rPr lang="en-US" dirty="0"/>
              <a:t> (CASP)</a:t>
            </a:r>
          </a:p>
        </p:txBody>
      </p:sp>
    </p:spTree>
    <p:extLst>
      <p:ext uri="{BB962C8B-B14F-4D97-AF65-F5344CB8AC3E}">
        <p14:creationId xmlns:p14="http://schemas.microsoft.com/office/powerpoint/2010/main" val="60897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critical appraisal?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90" y="1650114"/>
            <a:ext cx="7886700" cy="4351338"/>
          </a:xfrm>
        </p:spPr>
        <p:txBody>
          <a:bodyPr/>
          <a:lstStyle/>
          <a:p>
            <a:r>
              <a:rPr lang="en-US" dirty="0"/>
              <a:t>Carefully and </a:t>
            </a:r>
            <a:r>
              <a:rPr lang="en-US"/>
              <a:t>systematically evaluate </a:t>
            </a:r>
            <a:r>
              <a:rPr lang="en-US" dirty="0"/>
              <a:t>research </a:t>
            </a:r>
            <a:r>
              <a:rPr lang="en-US"/>
              <a:t>to assess:</a:t>
            </a:r>
            <a:endParaRPr lang="en-US" dirty="0"/>
          </a:p>
          <a:p>
            <a:pPr lvl="1"/>
            <a:r>
              <a:rPr lang="en-US" dirty="0"/>
              <a:t>Validity (is these findings trustworthy?)</a:t>
            </a:r>
          </a:p>
          <a:p>
            <a:pPr lvl="1"/>
            <a:r>
              <a:rPr lang="en-US" dirty="0"/>
              <a:t>Value (what do the results show?)</a:t>
            </a:r>
          </a:p>
          <a:p>
            <a:pPr lvl="1"/>
            <a:r>
              <a:rPr lang="en-US" dirty="0"/>
              <a:t>Relevance (How do these results relate to my clinical practice?)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668" y="631189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Burls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48" y="3883899"/>
            <a:ext cx="3561903" cy="29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37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Representative: Are the trial subjects representative of patients in this setting?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70961743"/>
              </p:ext>
            </p:extLst>
          </p:nvPr>
        </p:nvGraphicFramePr>
        <p:xfrm>
          <a:off x="1524000" y="1397000"/>
          <a:ext cx="6717792" cy="524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16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24 at 15.5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" y="2247901"/>
            <a:ext cx="8703403" cy="22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randomise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Minimises</a:t>
            </a:r>
            <a:r>
              <a:rPr lang="en-US" dirty="0"/>
              <a:t> measured and unmeasured confounding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52" y="2431788"/>
            <a:ext cx="6203696" cy="42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Minimising</a:t>
            </a:r>
            <a:r>
              <a:rPr lang="en-US" dirty="0"/>
              <a:t> allocation bias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Centralised</a:t>
            </a:r>
            <a:r>
              <a:rPr lang="en-US" dirty="0"/>
              <a:t> computer </a:t>
            </a:r>
            <a:r>
              <a:rPr lang="en-US" dirty="0" err="1"/>
              <a:t>randomisation</a:t>
            </a:r>
            <a:r>
              <a:rPr lang="en-US" dirty="0"/>
              <a:t> the best</a:t>
            </a:r>
          </a:p>
          <a:p>
            <a:endParaRPr lang="en-US" dirty="0"/>
          </a:p>
          <a:p>
            <a:r>
              <a:rPr lang="en-US" dirty="0"/>
              <a:t>Other methods such as sealed envelopes doubtful</a:t>
            </a:r>
          </a:p>
          <a:p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randomised</a:t>
            </a:r>
            <a:r>
              <a:rPr lang="en-US" dirty="0"/>
              <a:t>: date of birth, alternate patients alternate days,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41" y="4452557"/>
            <a:ext cx="3313754" cy="19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9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answer to first two questions is no….</a:t>
            </a:r>
          </a:p>
        </p:txBody>
      </p:sp>
      <p:pic>
        <p:nvPicPr>
          <p:cNvPr id="4" name="Content Placeholder 3" descr="Screen Shot 2016-10-24 at 15.56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94" r="-6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134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4" y="1757548"/>
            <a:ext cx="8411886" cy="346371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64" y="3327565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0" y="1512428"/>
            <a:ext cx="8351286" cy="2908874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0" y="867767"/>
            <a:ext cx="8351286" cy="2908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65" y="3605863"/>
            <a:ext cx="3916673" cy="23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Maintenance: Were the groups treated equally?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1915789"/>
            <a:ext cx="8439296" cy="24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8" y="796525"/>
            <a:ext cx="7886700" cy="2397505"/>
          </a:xfrm>
        </p:spPr>
      </p:pic>
      <p:sp>
        <p:nvSpPr>
          <p:cNvPr id="5" name="TextBox 4"/>
          <p:cNvSpPr txBox="1"/>
          <p:nvPr/>
        </p:nvSpPr>
        <p:spPr>
          <a:xfrm>
            <a:off x="4139921" y="6029011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69" y="3126785"/>
            <a:ext cx="6068291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5" y="990045"/>
            <a:ext cx="8495149" cy="3783836"/>
          </a:xfrm>
        </p:spPr>
      </p:pic>
      <p:sp>
        <p:nvSpPr>
          <p:cNvPr id="5" name="TextBox 4"/>
          <p:cNvSpPr txBox="1"/>
          <p:nvPr/>
        </p:nvSpPr>
        <p:spPr>
          <a:xfrm>
            <a:off x="4290646" y="6029011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Critical appraisal: a </a:t>
            </a:r>
            <a:r>
              <a:rPr lang="en-US" dirty="0"/>
              <a:t>key component of evidence based medicine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216970"/>
              </p:ext>
            </p:extLst>
          </p:nvPr>
        </p:nvGraphicFramePr>
        <p:xfrm>
          <a:off x="296883" y="2268188"/>
          <a:ext cx="8716487" cy="288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4643252" y="2814452"/>
            <a:ext cx="1591293" cy="17812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Intention to 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Once a participant is randomised, they should be analysed to the group they were assigned to</a:t>
            </a:r>
          </a:p>
          <a:p>
            <a:r>
              <a:rPr lang="en-GB" dirty="0"/>
              <a:t>Pros</a:t>
            </a:r>
          </a:p>
          <a:p>
            <a:pPr lvl="1"/>
            <a:r>
              <a:rPr lang="en-GB" dirty="0"/>
              <a:t>Reflects “real life” </a:t>
            </a:r>
            <a:r>
              <a:rPr lang="en-GB" dirty="0" err="1"/>
              <a:t>e.g</a:t>
            </a:r>
            <a:r>
              <a:rPr lang="en-GB" dirty="0"/>
              <a:t> non compliance</a:t>
            </a:r>
          </a:p>
          <a:p>
            <a:pPr lvl="1"/>
            <a:r>
              <a:rPr lang="en-GB" dirty="0"/>
              <a:t>Unbiased estimate of true effect</a:t>
            </a:r>
          </a:p>
          <a:p>
            <a:pPr lvl="1"/>
            <a:r>
              <a:rPr lang="en-GB" dirty="0"/>
              <a:t>Maintains sample size thus maintaining statistical power</a:t>
            </a:r>
          </a:p>
          <a:p>
            <a:r>
              <a:rPr lang="en-GB" dirty="0"/>
              <a:t>Cons</a:t>
            </a:r>
          </a:p>
          <a:p>
            <a:pPr lvl="1"/>
            <a:r>
              <a:rPr lang="en-GB" dirty="0"/>
              <a:t>Noncompliance provides little data on efficacy</a:t>
            </a:r>
          </a:p>
          <a:p>
            <a:pPr lvl="1"/>
            <a:r>
              <a:rPr lang="en-GB" dirty="0"/>
              <a:t>Treatment effect may be conservative</a:t>
            </a:r>
          </a:p>
          <a:p>
            <a:pPr lvl="1"/>
            <a:r>
              <a:rPr lang="en-GB" dirty="0"/>
              <a:t>Dropouts/non-compliant/compliant subjects are different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1062" y="6381328"/>
            <a:ext cx="78698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http://www.ncbi.nlm.nih.gov/pmc/articles/PMC3159210/</a:t>
            </a:r>
          </a:p>
        </p:txBody>
      </p:sp>
    </p:spTree>
    <p:extLst>
      <p:ext uri="{BB962C8B-B14F-4D97-AF65-F5344CB8AC3E}">
        <p14:creationId xmlns:p14="http://schemas.microsoft.com/office/powerpoint/2010/main" val="206193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study tell us?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9532"/>
            <a:ext cx="7886700" cy="4704423"/>
          </a:xfrm>
        </p:spPr>
        <p:txBody>
          <a:bodyPr>
            <a:normAutofit/>
          </a:bodyPr>
          <a:lstStyle/>
          <a:p>
            <a:r>
              <a:rPr lang="en-US" b="1" dirty="0"/>
              <a:t>P values </a:t>
            </a:r>
            <a:r>
              <a:rPr lang="en-US" dirty="0"/>
              <a:t>(hypothesis testing):</a:t>
            </a:r>
          </a:p>
          <a:p>
            <a:pPr lvl="1"/>
            <a:r>
              <a:rPr lang="en-US" dirty="0"/>
              <a:t>Tests to exclude the null hypothesis</a:t>
            </a:r>
          </a:p>
          <a:p>
            <a:r>
              <a:rPr lang="en-US" b="1" dirty="0"/>
              <a:t>Confidence intervals </a:t>
            </a:r>
            <a:r>
              <a:rPr lang="en-US" dirty="0"/>
              <a:t>(estimation of effect)</a:t>
            </a:r>
          </a:p>
          <a:p>
            <a:pPr lvl="1"/>
            <a:r>
              <a:rPr lang="en-US" dirty="0"/>
              <a:t>Range of values within which the true effect is likely to lie</a:t>
            </a:r>
          </a:p>
          <a:p>
            <a:pPr lvl="1"/>
            <a:r>
              <a:rPr lang="en-US" dirty="0"/>
              <a:t>Wider the confidence interval, less precision in result</a:t>
            </a:r>
          </a:p>
          <a:p>
            <a:r>
              <a:rPr lang="en-US" b="1" dirty="0"/>
              <a:t>Relative Risk</a:t>
            </a:r>
          </a:p>
          <a:p>
            <a:r>
              <a:rPr lang="en-US" b="1" dirty="0"/>
              <a:t>Absolute Risk</a:t>
            </a:r>
          </a:p>
          <a:p>
            <a:r>
              <a:rPr lang="en-US" b="1" dirty="0"/>
              <a:t>Odds Ratios</a:t>
            </a:r>
          </a:p>
          <a:p>
            <a:r>
              <a:rPr lang="en-US" b="1" dirty="0"/>
              <a:t>Number needed to treat</a:t>
            </a:r>
          </a:p>
        </p:txBody>
      </p:sp>
    </p:spTree>
    <p:extLst>
      <p:ext uri="{BB962C8B-B14F-4D97-AF65-F5344CB8AC3E}">
        <p14:creationId xmlns:p14="http://schemas.microsoft.com/office/powerpoint/2010/main" val="3188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5" y="776289"/>
            <a:ext cx="8283724" cy="36615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" y="715329"/>
            <a:ext cx="8283724" cy="366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4232762"/>
            <a:ext cx="3931920" cy="2362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4040397"/>
            <a:ext cx="3437404" cy="25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3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1" y="884255"/>
            <a:ext cx="7774309" cy="4971161"/>
          </a:xfrm>
        </p:spPr>
      </p:pic>
      <p:sp>
        <p:nvSpPr>
          <p:cNvPr id="5" name="TextBox 4"/>
          <p:cNvSpPr txBox="1"/>
          <p:nvPr/>
        </p:nvSpPr>
        <p:spPr>
          <a:xfrm>
            <a:off x="3999244" y="6139543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28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appraisal helps us decide whether evidence is valid, what the results tell us and whether the study is relevant to our setting</a:t>
            </a:r>
          </a:p>
          <a:p>
            <a:endParaRPr lang="en-US" dirty="0"/>
          </a:p>
          <a:p>
            <a:r>
              <a:rPr lang="en-US" dirty="0"/>
              <a:t>Checklists are available to help</a:t>
            </a:r>
          </a:p>
          <a:p>
            <a:endParaRPr lang="en-US" dirty="0"/>
          </a:p>
          <a:p>
            <a:r>
              <a:rPr lang="en-US" dirty="0"/>
              <a:t>Don’t believe everything you read in journals!</a:t>
            </a:r>
          </a:p>
        </p:txBody>
      </p:sp>
    </p:spTree>
    <p:extLst>
      <p:ext uri="{BB962C8B-B14F-4D97-AF65-F5344CB8AC3E}">
        <p14:creationId xmlns:p14="http://schemas.microsoft.com/office/powerpoint/2010/main" val="16868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the right question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450111"/>
              </p:ext>
            </p:extLst>
          </p:nvPr>
        </p:nvGraphicFramePr>
        <p:xfrm>
          <a:off x="628649" y="1472540"/>
          <a:ext cx="8075963" cy="5118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8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2D4928-70C8-7F4D-BB04-C66C335C6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B2D4928-70C8-7F4D-BB04-C66C335C6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5CB0C4-1F20-2042-B6D7-4EC330628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35CB0C4-1F20-2042-B6D7-4EC330628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5198F-2E23-D541-9303-6A8E92823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9A5198F-2E23-D541-9303-6A8E92823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D151B7-01AD-5A47-A7A8-EFCB16903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19D151B7-01AD-5A47-A7A8-EFCB16903D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5E0EAE-5149-1946-BF73-0813FA8F7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965E0EAE-5149-1946-BF73-0813FA8F7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24F7C-8D5A-7A43-A355-88D67B520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B324F7C-8D5A-7A43-A355-88D67B520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158C7-8C0B-C148-8FDB-2DF02A8F3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2C158C7-8C0B-C148-8FDB-2DF02A8F3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CAB4DB-EAD0-7840-87DD-3594B5B98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43CAB4DB-EAD0-7840-87DD-3594B5B98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6" y="1027907"/>
            <a:ext cx="8116167" cy="4941929"/>
          </a:xfrm>
        </p:spPr>
      </p:pic>
      <p:sp>
        <p:nvSpPr>
          <p:cNvPr id="5" name="TextBox 4"/>
          <p:cNvSpPr txBox="1"/>
          <p:nvPr/>
        </p:nvSpPr>
        <p:spPr>
          <a:xfrm>
            <a:off x="6816437" y="6269471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cebm.net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2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right 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study designs are not appropriate to answer certain questions</a:t>
            </a:r>
          </a:p>
          <a:p>
            <a:endParaRPr lang="en-US" dirty="0"/>
          </a:p>
          <a:p>
            <a:r>
              <a:rPr lang="en-US" dirty="0"/>
              <a:t>All study designs are prone to different biases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09" y="3818411"/>
            <a:ext cx="4498198" cy="29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of evidence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9" y="1825625"/>
            <a:ext cx="4987922" cy="4351338"/>
          </a:xfrm>
        </p:spPr>
      </p:pic>
    </p:spTree>
    <p:extLst>
      <p:ext uri="{BB962C8B-B14F-4D97-AF65-F5344CB8AC3E}">
        <p14:creationId xmlns:p14="http://schemas.microsoft.com/office/powerpoint/2010/main" val="3300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455493" cy="37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520" y="274638"/>
            <a:ext cx="87129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So are RCTs the gold standard for evidence?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6" y="5949280"/>
            <a:ext cx="194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…..</a:t>
            </a:r>
            <a:r>
              <a:rPr lang="en-GB" sz="3200" dirty="0"/>
              <a:t>depends</a:t>
            </a:r>
            <a:r>
              <a:rPr lang="en-GB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7854" y="6542410"/>
            <a:ext cx="371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from:  K </a:t>
            </a:r>
            <a:r>
              <a:rPr lang="en-US" dirty="0" err="1"/>
              <a:t>Mahtani</a:t>
            </a:r>
            <a:r>
              <a:rPr lang="en-US" dirty="0"/>
              <a:t>, CEBM Oxford</a:t>
            </a:r>
          </a:p>
        </p:txBody>
      </p:sp>
    </p:spTree>
    <p:extLst>
      <p:ext uri="{BB962C8B-B14F-4D97-AF65-F5344CB8AC3E}">
        <p14:creationId xmlns:p14="http://schemas.microsoft.com/office/powerpoint/2010/main" val="16046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RCTs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Excellent </a:t>
            </a:r>
            <a:r>
              <a:rPr lang="en-GB" dirty="0" err="1"/>
              <a:t>vs</a:t>
            </a:r>
            <a:r>
              <a:rPr lang="en-GB" dirty="0"/>
              <a:t> Poor RCTs – quality varies</a:t>
            </a:r>
          </a:p>
          <a:p>
            <a:pPr lvl="1"/>
            <a:r>
              <a:rPr lang="en-GB" dirty="0"/>
              <a:t>Impact on interpretation of result (external validity)?</a:t>
            </a:r>
          </a:p>
          <a:p>
            <a:r>
              <a:rPr lang="en-GB" dirty="0"/>
              <a:t>Expensive and time consuming</a:t>
            </a:r>
          </a:p>
          <a:p>
            <a:pPr lvl="1"/>
            <a:r>
              <a:rPr lang="en-GB" dirty="0"/>
              <a:t>£250k - £millions over 2-5 years+</a:t>
            </a:r>
          </a:p>
          <a:p>
            <a:r>
              <a:rPr lang="en-GB" dirty="0"/>
              <a:t>May not always be the right study design to answer that question</a:t>
            </a:r>
          </a:p>
        </p:txBody>
      </p:sp>
    </p:spTree>
    <p:extLst>
      <p:ext uri="{BB962C8B-B14F-4D97-AF65-F5344CB8AC3E}">
        <p14:creationId xmlns:p14="http://schemas.microsoft.com/office/powerpoint/2010/main" val="51449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710</Words>
  <Application>Microsoft Office PowerPoint</Application>
  <PresentationFormat>On-screen Show (4:3)</PresentationFormat>
  <Paragraphs>143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Corbel</vt:lpstr>
      <vt:lpstr>Office Theme</vt:lpstr>
      <vt:lpstr>Critical appraisal</vt:lpstr>
      <vt:lpstr>What is critical appraisal?</vt:lpstr>
      <vt:lpstr>Critical appraisal: a key component of evidence based medicine</vt:lpstr>
      <vt:lpstr>Asking the right question</vt:lpstr>
      <vt:lpstr>PowerPoint Presentation</vt:lpstr>
      <vt:lpstr>Choosing right study design</vt:lpstr>
      <vt:lpstr>Pyramid of evidence</vt:lpstr>
      <vt:lpstr>PowerPoint Presentation</vt:lpstr>
      <vt:lpstr>Limitations of RCTs</vt:lpstr>
      <vt:lpstr>A RCT to examine if smoking causes lung cancer</vt:lpstr>
      <vt:lpstr>Types of research</vt:lpstr>
      <vt:lpstr>How to critically appraise an article</vt:lpstr>
      <vt:lpstr>Validity</vt:lpstr>
      <vt:lpstr>Bias </vt:lpstr>
      <vt:lpstr>PowerPoint Presentation</vt:lpstr>
      <vt:lpstr>Sources of bias in clinical trials</vt:lpstr>
      <vt:lpstr>Assessing Trials of effectiveness</vt:lpstr>
      <vt:lpstr>Checklists for clinical trials</vt:lpstr>
      <vt:lpstr>11 useful questions for critical appraisal of a randomised trial</vt:lpstr>
      <vt:lpstr>Representative: Are the trial subjects representative of patients in this setting?</vt:lpstr>
      <vt:lpstr>PowerPoint Presentation</vt:lpstr>
      <vt:lpstr>Why randomise?</vt:lpstr>
      <vt:lpstr>Minimising allocation bias</vt:lpstr>
      <vt:lpstr>If answer to first two questions is no….</vt:lpstr>
      <vt:lpstr>PowerPoint Presentation</vt:lpstr>
      <vt:lpstr>PowerPoint Presentation</vt:lpstr>
      <vt:lpstr>Maintenance: Were the groups treated equally? </vt:lpstr>
      <vt:lpstr>PowerPoint Presentation</vt:lpstr>
      <vt:lpstr>PowerPoint Presentation</vt:lpstr>
      <vt:lpstr>Intention to treat</vt:lpstr>
      <vt:lpstr>What does this study tell us? </vt:lpstr>
      <vt:lpstr>PowerPoint Presentation</vt:lpstr>
      <vt:lpstr>PowerPoint Presentation</vt:lpstr>
      <vt:lpstr>Conclusion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appraisal - Jane Hirst</dc:title>
  <dc:creator>Jane Hirst</dc:creator>
  <cp:lastModifiedBy>Raqibat Idris</cp:lastModifiedBy>
  <cp:revision>85</cp:revision>
  <dcterms:created xsi:type="dcterms:W3CDTF">2015-09-09T15:43:23Z</dcterms:created>
  <dcterms:modified xsi:type="dcterms:W3CDTF">2025-09-14T23:30:22Z</dcterms:modified>
</cp:coreProperties>
</file>