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43"/>
  </p:notesMasterIdLst>
  <p:handoutMasterIdLst>
    <p:handoutMasterId r:id="rId44"/>
  </p:handoutMasterIdLst>
  <p:sldIdLst>
    <p:sldId id="402" r:id="rId5"/>
    <p:sldId id="403" r:id="rId6"/>
    <p:sldId id="263" r:id="rId7"/>
    <p:sldId id="268" r:id="rId8"/>
    <p:sldId id="407" r:id="rId9"/>
    <p:sldId id="334" r:id="rId10"/>
    <p:sldId id="333" r:id="rId11"/>
    <p:sldId id="335" r:id="rId12"/>
    <p:sldId id="361" r:id="rId13"/>
    <p:sldId id="336" r:id="rId14"/>
    <p:sldId id="337" r:id="rId15"/>
    <p:sldId id="338" r:id="rId16"/>
    <p:sldId id="339" r:id="rId17"/>
    <p:sldId id="344" r:id="rId18"/>
    <p:sldId id="342" r:id="rId19"/>
    <p:sldId id="343" r:id="rId20"/>
    <p:sldId id="345" r:id="rId21"/>
    <p:sldId id="346" r:id="rId22"/>
    <p:sldId id="299" r:id="rId23"/>
    <p:sldId id="272" r:id="rId24"/>
    <p:sldId id="410" r:id="rId25"/>
    <p:sldId id="411" r:id="rId26"/>
    <p:sldId id="415" r:id="rId27"/>
    <p:sldId id="417" r:id="rId28"/>
    <p:sldId id="422" r:id="rId29"/>
    <p:sldId id="406" r:id="rId30"/>
    <p:sldId id="352" r:id="rId31"/>
    <p:sldId id="327" r:id="rId32"/>
    <p:sldId id="425" r:id="rId33"/>
    <p:sldId id="359" r:id="rId34"/>
    <p:sldId id="424" r:id="rId35"/>
    <p:sldId id="423" r:id="rId36"/>
    <p:sldId id="280" r:id="rId37"/>
    <p:sldId id="281" r:id="rId38"/>
    <p:sldId id="427" r:id="rId39"/>
    <p:sldId id="428" r:id="rId40"/>
    <p:sldId id="429" r:id="rId41"/>
    <p:sldId id="32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6EFA4F9A-DD64-E607-E007-BACE7BD23582}" name="Venkatraman Chandra Mouli" initials="VC" userId="ab8dba45df8814b7" providerId="Windows Live"/>
  <p188:author id="{F38263A4-ACD1-0497-AAA5-01803979A2B5}" name="Raqibat Idris" initials="RI" userId="146d762bbc74e793" providerId="Windows Live"/>
  <p188:author id="{D12D40B9-FDB7-7EAA-133A-A74E1B84A61C}" name="BOUCHRA ASSARAG" initials="BA" userId="e685dbc336d63e2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bassarag1@gmail.com" initials="b" lastIdx="6" clrIdx="1">
    <p:extLst>
      <p:ext uri="{19B8F6BF-5375-455C-9EA6-DF929625EA0E}">
        <p15:presenceInfo xmlns:p15="http://schemas.microsoft.com/office/powerpoint/2012/main" userId="e685dbc336d63e2c" providerId="Windows Live"/>
      </p:ext>
    </p:extLst>
  </p:cmAuthor>
  <p:cmAuthor id="3" name="CHANDRA-MOULI, Venkatraman" initials="CV" lastIdx="3" clrIdx="2">
    <p:extLst>
      <p:ext uri="{19B8F6BF-5375-455C-9EA6-DF929625EA0E}">
        <p15:presenceInfo xmlns:p15="http://schemas.microsoft.com/office/powerpoint/2012/main" userId="S::chandramouliv@who.int::63b1b22c-37a0-4546-9516-6a6c4257d8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58C3EB"/>
    <a:srgbClr val="08149A"/>
    <a:srgbClr val="E62D5B"/>
    <a:srgbClr val="FF5050"/>
    <a:srgbClr val="E62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72222" autoAdjust="0"/>
  </p:normalViewPr>
  <p:slideViewPr>
    <p:cSldViewPr snapToGrid="0" snapToObjects="1">
      <p:cViewPr varScale="1">
        <p:scale>
          <a:sx n="38" d="100"/>
          <a:sy n="38" d="100"/>
        </p:scale>
        <p:origin x="564" y="20"/>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2634"/>
    </p:cViewPr>
  </p:sorterViewPr>
  <p:notesViewPr>
    <p:cSldViewPr snapToGrid="0" snapToObjects="1">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10/18/2025</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6BEB-6A14-E640-9CDE-72784EC9A459}" type="datetimeFigureOut">
              <a:rPr lang="fr-FR" smtClean="0"/>
              <a:t>18/10/2025</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97BA-727B-BD4E-A137-2D72EC1C64DE}" type="slidenum">
              <a:rPr lang="fr-FR" smtClean="0"/>
              <a:t>‹#›</a:t>
            </a:fld>
            <a:endParaRPr lang="fr-FR"/>
          </a:p>
        </p:txBody>
      </p:sp>
    </p:spTree>
    <p:extLst>
      <p:ext uri="{BB962C8B-B14F-4D97-AF65-F5344CB8AC3E}">
        <p14:creationId xmlns:p14="http://schemas.microsoft.com/office/powerpoint/2010/main" val="24196008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91E28F53-81C9-DE15-D5E6-99D5B03A5538}"/>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47807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B2D35910-3B1D-E6D2-295A-4927F545DA56}"/>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71345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7339899-AF2A-158B-1517-5C652FB6835C}"/>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2257588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AB77D41-3D9B-FF9A-DA8C-2CA3BF35C3BD}"/>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91725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1DEAF5E-FA1D-DFA1-7721-E0B58BA1D452}"/>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360785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4A8AA9CC-DD5B-AD2A-E208-9C4DA9D761A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150392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FE2EB736-C7C0-D1F9-AE06-D05ACDC8FF03}"/>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29895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26AC947-C1FC-AFD5-C741-6E19EA158847}"/>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47772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7FCAB6B0-E9A6-7033-8010-E6FB0DC3222A}"/>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786101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487356A-FB8A-8D5E-069F-1E72FBA58056}"/>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32783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66EE5E0F-2FE9-40B8-C423-4AE977B449E8}"/>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32028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685FAF2A-0C13-3136-7498-DD557BB0E4D9}"/>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4193953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E497B0AF-583A-99A2-2FA4-238DE8382815}"/>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47449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966B0-9588-E4AD-6EC2-0B9BD8AA388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711815D9-C44B-7DC2-F6EA-6861A71DAF9A}"/>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53042251-4C17-9A3F-9B0E-E0CC63DD16C6}"/>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a:extLst>
              <a:ext uri="{FF2B5EF4-FFF2-40B4-BE49-F238E27FC236}">
                <a16:creationId xmlns:a16="http://schemas.microsoft.com/office/drawing/2014/main" id="{6B62EC68-64B6-8657-6DEA-C493375CDB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100B2D50-D917-D8D1-FD25-485EF275C2F0}"/>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305466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D8C1B-BC00-F8DA-826D-EA34D4F405C7}"/>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65670A8-5DA0-99A6-476A-21191AA52516}"/>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5FC41905-8558-C187-3A6E-E5DD551FDE10}"/>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a:extLst>
              <a:ext uri="{FF2B5EF4-FFF2-40B4-BE49-F238E27FC236}">
                <a16:creationId xmlns:a16="http://schemas.microsoft.com/office/drawing/2014/main" id="{03D163BE-0A18-F626-1916-7F94747D7D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6B98CF5-0054-5192-E0CC-F696EB63B3AA}"/>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606036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23</a:t>
            </a:fld>
            <a:endParaRPr lang="fr-FR"/>
          </a:p>
        </p:txBody>
      </p:sp>
      <p:sp>
        <p:nvSpPr>
          <p:cNvPr id="5" name="Espace réservé du pied de page 4">
            <a:extLst>
              <a:ext uri="{FF2B5EF4-FFF2-40B4-BE49-F238E27FC236}">
                <a16:creationId xmlns:a16="http://schemas.microsoft.com/office/drawing/2014/main" id="{0C430628-E9B8-8C82-6E9C-D541CD5F37AF}"/>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9711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24</a:t>
            </a:fld>
            <a:endParaRPr lang="fr-FR"/>
          </a:p>
        </p:txBody>
      </p:sp>
      <p:sp>
        <p:nvSpPr>
          <p:cNvPr id="5" name="Espace réservé du pied de page 4">
            <a:extLst>
              <a:ext uri="{FF2B5EF4-FFF2-40B4-BE49-F238E27FC236}">
                <a16:creationId xmlns:a16="http://schemas.microsoft.com/office/drawing/2014/main" id="{67490552-12E4-44C2-822B-8C61E00A4342}"/>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23120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25</a:t>
            </a:fld>
            <a:endParaRPr lang="fr-FR"/>
          </a:p>
        </p:txBody>
      </p:sp>
      <p:sp>
        <p:nvSpPr>
          <p:cNvPr id="5" name="Espace réservé du pied de page 4">
            <a:extLst>
              <a:ext uri="{FF2B5EF4-FFF2-40B4-BE49-F238E27FC236}">
                <a16:creationId xmlns:a16="http://schemas.microsoft.com/office/drawing/2014/main" id="{EEE3AF17-F2D7-C56C-5C8D-D4C173078D87}"/>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054565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7825-F4B9-6A97-238F-A269214925AA}"/>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B329DC3C-B90A-CA0F-7FCA-4376084E1560}"/>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B9991085-067F-C6D1-F1B5-B36098B9A7AB}"/>
              </a:ext>
            </a:extLst>
          </p:cNvPr>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a:extLst>
              <a:ext uri="{FF2B5EF4-FFF2-40B4-BE49-F238E27FC236}">
                <a16:creationId xmlns:a16="http://schemas.microsoft.com/office/drawing/2014/main" id="{BFBF64F3-A2E2-EF02-A52E-36A117CB1D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E774202A-2CC2-AE4D-B93A-B61A8D1D9B27}"/>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474958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4A46DCC6-C3A9-74C8-4380-4982CB27623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872085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latin typeface="+mn-l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A4F163B7-D872-3FBF-F181-897F3D5DF5A4}"/>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413579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745C0-4E8F-95A3-9D8E-D380496608E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209C8F9-ECF7-C756-60D9-C2288178D1DB}"/>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0F4236DD-3A20-EDB8-2E37-8A78F18BC80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a:extLst>
              <a:ext uri="{FF2B5EF4-FFF2-40B4-BE49-F238E27FC236}">
                <a16:creationId xmlns:a16="http://schemas.microsoft.com/office/drawing/2014/main" id="{90D3927C-FB77-E376-45D4-028285E117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55581CA8-5CC4-DDBE-7B17-F5446C637A14}"/>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07679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8A0963FD-0573-4BCE-59AD-AE255149B81C}"/>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3234126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B321870D-117B-7482-C602-1DEFB0AA73F0}"/>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685423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958D-EB97-5F5C-4543-9199B5FF4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4AA40-A9B6-1C33-B4B3-1A4AFFA44C2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A173C9-9E84-7CB7-17F5-CA776E8E4B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0D7AA81-D106-6B63-1A60-FDE4D01ECF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CBDFA819-2F52-5396-48F6-E2EDF6E5D8D8}"/>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332190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145F2-89F7-A919-0B79-8312EB97F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0D4EF-8228-22FF-1CC8-AC87DA961D3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F673848-868F-9E0E-6C21-9414AC830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C91A74-2223-BF8D-7F64-BF3EF3363E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700F00B0-F641-5A39-5BCF-298C3E4754D0}"/>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3445157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34</a:t>
            </a:fld>
            <a:endParaRPr lang="fr-FR"/>
          </a:p>
        </p:txBody>
      </p:sp>
      <p:sp>
        <p:nvSpPr>
          <p:cNvPr id="5" name="Espace réservé du pied de page 4">
            <a:extLst>
              <a:ext uri="{FF2B5EF4-FFF2-40B4-BE49-F238E27FC236}">
                <a16:creationId xmlns:a16="http://schemas.microsoft.com/office/drawing/2014/main" id="{C07EBF2D-35B2-9B40-181F-865B52BECE7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324160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7FFE-4781-00C8-AEFD-6EC1FF92AC0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9A8BAB-3987-64A1-E99C-33D77EB9F6BD}"/>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E4ED38CA-2A88-7A80-65E5-8C498763647F}"/>
              </a:ext>
            </a:extLst>
          </p:cNvPr>
          <p:cNvSpPr>
            <a:spLocks noGrp="1"/>
          </p:cNvSpPr>
          <p:nvPr>
            <p:ph type="body" idx="1"/>
          </p:nvPr>
        </p:nvSpPr>
        <p:spPr/>
        <p:txBody>
          <a:bodyPr/>
          <a:lstStyle/>
          <a:p>
            <a:endParaRPr lang="fr-NE" dirty="0"/>
          </a:p>
        </p:txBody>
      </p:sp>
      <p:sp>
        <p:nvSpPr>
          <p:cNvPr id="4" name="Espace réservé du numéro de diapositive 3">
            <a:extLst>
              <a:ext uri="{FF2B5EF4-FFF2-40B4-BE49-F238E27FC236}">
                <a16:creationId xmlns:a16="http://schemas.microsoft.com/office/drawing/2014/main" id="{B5EA98F5-8BEA-9D78-8548-104870E47809}"/>
              </a:ext>
            </a:extLst>
          </p:cNvPr>
          <p:cNvSpPr>
            <a:spLocks noGrp="1"/>
          </p:cNvSpPr>
          <p:nvPr>
            <p:ph type="sldNum" sz="quarter" idx="5"/>
          </p:nvPr>
        </p:nvSpPr>
        <p:spPr/>
        <p:txBody>
          <a:bodyPr/>
          <a:lstStyle/>
          <a:p>
            <a:fld id="{652B97BA-727B-BD4E-A137-2D72EC1C64DE}" type="slidenum">
              <a:rPr lang="fr-FR" smtClean="0"/>
              <a:t>35</a:t>
            </a:fld>
            <a:endParaRPr lang="fr-FR"/>
          </a:p>
        </p:txBody>
      </p:sp>
      <p:sp>
        <p:nvSpPr>
          <p:cNvPr id="5" name="Espace réservé du pied de page 4">
            <a:extLst>
              <a:ext uri="{FF2B5EF4-FFF2-40B4-BE49-F238E27FC236}">
                <a16:creationId xmlns:a16="http://schemas.microsoft.com/office/drawing/2014/main" id="{B746FD38-F814-0E6E-991B-803EEB634D2D}"/>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198511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7A17C-86EB-DF7E-22B3-DA7E856CC2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E70244-4B43-5412-FF8C-2951C057B24B}"/>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ECE52F78-E3D8-15A7-BD6B-BA90FC84EBE6}"/>
              </a:ext>
            </a:extLst>
          </p:cNvPr>
          <p:cNvSpPr>
            <a:spLocks noGrp="1"/>
          </p:cNvSpPr>
          <p:nvPr>
            <p:ph type="body" idx="1"/>
          </p:nvPr>
        </p:nvSpPr>
        <p:spPr/>
        <p:txBody>
          <a:bodyPr/>
          <a:lstStyle/>
          <a:p>
            <a:endParaRPr lang="fr-NE" dirty="0"/>
          </a:p>
        </p:txBody>
      </p:sp>
      <p:sp>
        <p:nvSpPr>
          <p:cNvPr id="4" name="Espace réservé du numéro de diapositive 3">
            <a:extLst>
              <a:ext uri="{FF2B5EF4-FFF2-40B4-BE49-F238E27FC236}">
                <a16:creationId xmlns:a16="http://schemas.microsoft.com/office/drawing/2014/main" id="{77AFB629-A34A-D678-FB79-6F4044B82F1F}"/>
              </a:ext>
            </a:extLst>
          </p:cNvPr>
          <p:cNvSpPr>
            <a:spLocks noGrp="1"/>
          </p:cNvSpPr>
          <p:nvPr>
            <p:ph type="sldNum" sz="quarter" idx="5"/>
          </p:nvPr>
        </p:nvSpPr>
        <p:spPr/>
        <p:txBody>
          <a:bodyPr/>
          <a:lstStyle/>
          <a:p>
            <a:fld id="{652B97BA-727B-BD4E-A137-2D72EC1C64DE}" type="slidenum">
              <a:rPr lang="fr-FR" smtClean="0"/>
              <a:t>36</a:t>
            </a:fld>
            <a:endParaRPr lang="fr-FR"/>
          </a:p>
        </p:txBody>
      </p:sp>
      <p:sp>
        <p:nvSpPr>
          <p:cNvPr id="5" name="Espace réservé du pied de page 4">
            <a:extLst>
              <a:ext uri="{FF2B5EF4-FFF2-40B4-BE49-F238E27FC236}">
                <a16:creationId xmlns:a16="http://schemas.microsoft.com/office/drawing/2014/main" id="{52955F12-503A-44D5-81B8-9A582F83EEC5}"/>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1816350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FA835-4266-E66D-2C00-FEC4F25D36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74EB6E0-B2F8-68D5-D2D9-9E217CAA1C35}"/>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6C120338-4531-FE92-57BD-49BEEF631F5B}"/>
              </a:ext>
            </a:extLst>
          </p:cNvPr>
          <p:cNvSpPr>
            <a:spLocks noGrp="1"/>
          </p:cNvSpPr>
          <p:nvPr>
            <p:ph type="body" idx="1"/>
          </p:nvPr>
        </p:nvSpPr>
        <p:spPr/>
        <p:txBody>
          <a:bodyPr/>
          <a:lstStyle/>
          <a:p>
            <a:endParaRPr lang="fr-NE" dirty="0"/>
          </a:p>
        </p:txBody>
      </p:sp>
      <p:sp>
        <p:nvSpPr>
          <p:cNvPr id="4" name="Espace réservé du numéro de diapositive 3">
            <a:extLst>
              <a:ext uri="{FF2B5EF4-FFF2-40B4-BE49-F238E27FC236}">
                <a16:creationId xmlns:a16="http://schemas.microsoft.com/office/drawing/2014/main" id="{9F23244F-7AD5-19CD-84C4-633840839C08}"/>
              </a:ext>
            </a:extLst>
          </p:cNvPr>
          <p:cNvSpPr>
            <a:spLocks noGrp="1"/>
          </p:cNvSpPr>
          <p:nvPr>
            <p:ph type="sldNum" sz="quarter" idx="5"/>
          </p:nvPr>
        </p:nvSpPr>
        <p:spPr/>
        <p:txBody>
          <a:bodyPr/>
          <a:lstStyle/>
          <a:p>
            <a:fld id="{652B97BA-727B-BD4E-A137-2D72EC1C64DE}" type="slidenum">
              <a:rPr lang="fr-FR" smtClean="0"/>
              <a:t>37</a:t>
            </a:fld>
            <a:endParaRPr lang="fr-FR"/>
          </a:p>
        </p:txBody>
      </p:sp>
      <p:sp>
        <p:nvSpPr>
          <p:cNvPr id="5" name="Espace réservé du pied de page 4">
            <a:extLst>
              <a:ext uri="{FF2B5EF4-FFF2-40B4-BE49-F238E27FC236}">
                <a16:creationId xmlns:a16="http://schemas.microsoft.com/office/drawing/2014/main" id="{66B204F7-526A-ACC9-1BD2-7E98092333C6}"/>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2008840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4D4ACECA-AE5B-49C3-2616-54AB79D5A2DE}"/>
              </a:ext>
            </a:extLst>
          </p:cNvPr>
          <p:cNvSpPr>
            <a:spLocks noGrp="1"/>
          </p:cNvSpPr>
          <p:nvPr>
            <p:ph type="ftr" sz="quarter" idx="4"/>
          </p:nvPr>
        </p:nvSpPr>
        <p:spPr/>
        <p:txBody>
          <a:bodyPr/>
          <a:lstStyle/>
          <a:p>
            <a:endParaRPr lang="fr-FR"/>
          </a:p>
        </p:txBody>
      </p:sp>
    </p:spTree>
    <p:extLst>
      <p:ext uri="{BB962C8B-B14F-4D97-AF65-F5344CB8AC3E}">
        <p14:creationId xmlns:p14="http://schemas.microsoft.com/office/powerpoint/2010/main" val="66423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4F4BCEA5-291E-29A1-A082-89C07395A6B1}"/>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16526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A058A-94EC-EA3B-358F-7139860F81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A34C42-4DD0-EAB7-4008-4FF4798F2CCC}"/>
              </a:ext>
            </a:extLst>
          </p:cNvPr>
          <p:cNvSpPr>
            <a:spLocks noGrp="1" noRot="1" noChangeAspect="1"/>
          </p:cNvSpPr>
          <p:nvPr>
            <p:ph type="sldImg"/>
          </p:nvPr>
        </p:nvSpPr>
        <p:spPr/>
        <p:txBody>
          <a:bodyPr/>
          <a:lstStyle/>
          <a:p>
            <a:endParaRPr lang="en-US"/>
          </a:p>
        </p:txBody>
      </p:sp>
      <p:sp>
        <p:nvSpPr>
          <p:cNvPr id="3" name="Espace réservé des notes 2">
            <a:extLst>
              <a:ext uri="{FF2B5EF4-FFF2-40B4-BE49-F238E27FC236}">
                <a16:creationId xmlns:a16="http://schemas.microsoft.com/office/drawing/2014/main" id="{B1D201DA-535C-33BB-F8EB-9845B931EF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Espace réservé du numéro de diapositive 3">
            <a:extLst>
              <a:ext uri="{FF2B5EF4-FFF2-40B4-BE49-F238E27FC236}">
                <a16:creationId xmlns:a16="http://schemas.microsoft.com/office/drawing/2014/main" id="{55DBB6AD-B34D-A1C7-28F2-6528C88676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E44BB1D4-D98A-705E-7E85-18C302B3A836}"/>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308096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74889EED-EB42-E0A4-39CC-1987E11A424D}"/>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1325379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F0DA7CD5-F2A2-4F7F-CA76-F782A1DA3CDE}"/>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247214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3F590000-F659-3917-05CE-C32975754DA0}"/>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4097197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Espace réservé du pied de page 4">
            <a:extLst>
              <a:ext uri="{FF2B5EF4-FFF2-40B4-BE49-F238E27FC236}">
                <a16:creationId xmlns:a16="http://schemas.microsoft.com/office/drawing/2014/main" id="{076DD512-D4F8-CFA6-D795-4315F4A1B739}"/>
              </a:ext>
            </a:extLst>
          </p:cNvPr>
          <p:cNvSpPr>
            <a:spLocks noGrp="1"/>
          </p:cNvSpPr>
          <p:nvPr>
            <p:ph type="ftr" sz="quarter" idx="4"/>
          </p:nvPr>
        </p:nvSpPr>
        <p:spPr/>
        <p:txBody>
          <a:bodyPr/>
          <a:lstStyle/>
          <a:p>
            <a:endParaRPr lang="fr-FR" dirty="0"/>
          </a:p>
        </p:txBody>
      </p:sp>
    </p:spTree>
    <p:extLst>
      <p:ext uri="{BB962C8B-B14F-4D97-AF65-F5344CB8AC3E}">
        <p14:creationId xmlns:p14="http://schemas.microsoft.com/office/powerpoint/2010/main" val="4125778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ublications/i/item/9789240104105"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who.int/publications/i/item/9789241549912" TargetMode="External"/><Relationship Id="rId5" Type="http://schemas.openxmlformats.org/officeDocument/2006/relationships/hyperlink" Target="https://www.who.int/publications/i/item/9789240055780" TargetMode="External"/><Relationship Id="rId4" Type="http://schemas.openxmlformats.org/officeDocument/2006/relationships/hyperlink" Target="https://www.who.int/publications/i/item/9789240080591"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who.int/fr/publications/i/item/9789240020306" TargetMode="External"/><Relationship Id="rId3" Type="http://schemas.openxmlformats.org/officeDocument/2006/relationships/hyperlink" Target="https://www.who.int/publications/i/item/9789241549356" TargetMode="External"/><Relationship Id="rId7" Type="http://schemas.openxmlformats.org/officeDocument/2006/relationships/hyperlink" Target="https://www.who.int/publications/i/item/9789241550192"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who.int/publications/i/item/9241593679" TargetMode="External"/><Relationship Id="rId5" Type="http://schemas.openxmlformats.org/officeDocument/2006/relationships/hyperlink" Target="https://www.who.int/publications/i/item/WHO-SRH-20.13" TargetMode="External"/><Relationship Id="rId4" Type="http://schemas.openxmlformats.org/officeDocument/2006/relationships/hyperlink" Target="https://www.who.int/publications/i/item/9789241565493" TargetMode="External"/><Relationship Id="rId9" Type="http://schemas.openxmlformats.org/officeDocument/2006/relationships/hyperlink" Target="https://www.unfpa.org/sites/default/files/resource-pdf/Not_on_Pause.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file:////var/folders/4q/wljr1gn13_bf29xsf8q0qqzc0000gn/T/com.microsoft.Word/WebArchiveCopyPasteTempFiles/humanitaire-remuneree.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file:////var/folders/4q/wljr1gn13_bf29xsf8q0qqzc0000gn/T/com.microsoft.Word/WebArchiveCopyPasteTempFiles/humanitaire-remuneree.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ho.int/publications/i/item/9789240045989?utm" TargetMode="External"/><Relationship Id="rId7" Type="http://schemas.openxmlformats.org/officeDocument/2006/relationships/hyperlink" Target="https://www.who.int/fr/news-room/fact-sheets/detail/adolescents-health-risks-and-solutions" TargetMode="Externa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hyperlink" Target="https://www.guttmacher.org/sites/default/files/factsheet/adding-it-up-investing-in-sexual-reproductive-health-adolescents-fr.pdf" TargetMode="External"/><Relationship Id="rId5" Type="http://schemas.openxmlformats.org/officeDocument/2006/relationships/hyperlink" Target="https://www.who.int/publications/i/item/9789240045989" TargetMode="External"/><Relationship Id="rId4" Type="http://schemas.openxmlformats.org/officeDocument/2006/relationships/hyperlink" Target="https://obgyn.onlinelibrary.wiley.com/doi/10.1111/j.1600-0412.2012.01467.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pps.who.int/iris/handle/10665/280148" TargetMode="External"/><Relationship Id="rId7" Type="http://schemas.openxmlformats.org/officeDocument/2006/relationships/hyperlink" Target="https://www.who.int/news/item/07-11-2016-new-guidelines-on-antenatal-care-for-a-positive-pregnancy-experience"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www.afro.who.int/fr/news/la-mortalite-maternelle-et-neonatale-dans-la-region-africaine-est-en-baisse-mais-les-progres" TargetMode="External"/><Relationship Id="rId5" Type="http://schemas.openxmlformats.org/officeDocument/2006/relationships/hyperlink" Target="https://www.unicef.org/executiveboard/media/3011/file/2021-EB3-Humanitarian%20action-FR.pdf" TargetMode="External"/><Relationship Id="rId4" Type="http://schemas.openxmlformats.org/officeDocument/2006/relationships/hyperlink" Target="http://dx.doi.org/10.1016/j.jri.2020.10312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fro.who.int/fr/countries/togo/news/les-visites-prenatales-ameliorent-la-sante-maternelle-au-togo"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www.jahonline.org/article/S1054-139X(16)00093-8/fulltext" TargetMode="External"/><Relationship Id="rId5" Type="http://schemas.openxmlformats.org/officeDocument/2006/relationships/hyperlink" Target="https://apps.who.int/iris/bitstream/handle/10665/75466/WHO_FWC_MCA_12.02_fre.pdf;sequence=1" TargetMode="External"/><Relationship Id="rId4" Type="http://schemas.openxmlformats.org/officeDocument/2006/relationships/hyperlink" Target="https://genre.ins.tn/statistiques/53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jahonline.org/article/S1054-139X(16)00093-8/fulltext"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wcaro.unfpa.org/sites/default/files/pub-pdf/2025-08/UNFPA-WCARO-Feuille%20de%20route%20r&#233;duction%20mortalit&#233;%20maternelle.pdf" TargetMode="External"/><Relationship Id="rId5" Type="http://schemas.openxmlformats.org/officeDocument/2006/relationships/hyperlink" Target="https://wcaro.unfpa.org/sites/default/files/pub-pdf/2025-08/2Hoursforlife_Flyer%20final%20August%2025%20%281%29.pdf" TargetMode="External"/><Relationship Id="rId4" Type="http://schemas.openxmlformats.org/officeDocument/2006/relationships/hyperlink" Target="https://apps.who.int/iris/handle/10665/134589"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madagascar.unfpa.org/en/news/7-myths-about-unintended-pregnancy-debunk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AD04F0-CDB2-C449-B804-ADF1FFC1A06A}"/>
              </a:ext>
            </a:extLst>
          </p:cNvPr>
          <p:cNvSpPr>
            <a:spLocks noGrp="1"/>
          </p:cNvSpPr>
          <p:nvPr>
            <p:ph type="subTitle" idx="1"/>
          </p:nvPr>
        </p:nvSpPr>
        <p:spPr>
          <a:xfrm>
            <a:off x="1524000" y="4748667"/>
            <a:ext cx="9144000" cy="1655762"/>
          </a:xfrm>
        </p:spPr>
        <p:txBody>
          <a:bodyPr/>
          <a:lstStyle/>
          <a:p>
            <a:r>
              <a:rPr lang="fr-FR" noProof="0" dirty="0"/>
              <a:t>VENKATRAMAN CHANDRA-MOULI </a:t>
            </a:r>
          </a:p>
          <a:p>
            <a:r>
              <a:rPr lang="fr-FR" noProof="0" dirty="0"/>
              <a:t>ABDOULAYE OUSSEINI</a:t>
            </a:r>
          </a:p>
          <a:p>
            <a:r>
              <a:rPr lang="fr-FR" noProof="0" dirty="0">
                <a:solidFill>
                  <a:prstClr val="black"/>
                </a:solidFill>
                <a:ea typeface="Calibri" panose="020F0502020204030204" pitchFamily="34" charset="0"/>
              </a:rPr>
              <a:t>BOUCHRA ASSARAG</a:t>
            </a:r>
          </a:p>
          <a:p>
            <a:r>
              <a:rPr lang="fr-FR" noProof="0" dirty="0">
                <a:solidFill>
                  <a:prstClr val="black"/>
                </a:solidFill>
                <a:ea typeface="Calibri" panose="020F0502020204030204" pitchFamily="34" charset="0"/>
              </a:rPr>
              <a:t>CHILANGA ASMANI</a:t>
            </a:r>
          </a:p>
          <a:p>
            <a:endParaRPr lang="fr-FR" noProof="0" dirty="0">
              <a:solidFill>
                <a:prstClr val="black"/>
              </a:solidFill>
              <a:ea typeface="Calibri" panose="020F0502020204030204" pitchFamily="34" charset="0"/>
            </a:endParaRPr>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1524000" y="2268992"/>
            <a:ext cx="9144000" cy="2387600"/>
          </a:xfrm>
        </p:spPr>
        <p:txBody>
          <a:bodyPr/>
          <a:lstStyle/>
          <a:p>
            <a:r>
              <a:rPr lang="fr-FR" sz="5400" noProof="0" dirty="0"/>
              <a:t>SOINS PRÉNATALS, INTRAPARTUM ET POSTNATALS </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730150" y="945061"/>
            <a:ext cx="3128029" cy="3281867"/>
          </a:xfrm>
          <a:prstGeom prst="rect">
            <a:avLst/>
          </a:prstGeom>
        </p:spPr>
      </p:pic>
    </p:spTree>
    <p:extLst>
      <p:ext uri="{BB962C8B-B14F-4D97-AF65-F5344CB8AC3E}">
        <p14:creationId xmlns:p14="http://schemas.microsoft.com/office/powerpoint/2010/main" val="92842361"/>
      </p:ext>
    </p:extLst>
  </p:cSld>
  <p:clrMapOvr>
    <a:masterClrMapping/>
  </p:clrMapOvr>
  <mc:AlternateContent xmlns:mc="http://schemas.openxmlformats.org/markup-compatibility/2006" xmlns:p14="http://schemas.microsoft.com/office/powerpoint/2010/main">
    <mc:Choice Requires="p14">
      <p:transition spd="slow" p14:dur="2000" advTm="41615"/>
    </mc:Choice>
    <mc:Fallback xmlns="">
      <p:transition spd="slow" advTm="416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59493" y="1620174"/>
            <a:ext cx="4386647" cy="3050680"/>
          </a:xfrm>
        </p:spPr>
        <p:txBody>
          <a:bodyPr/>
          <a:lstStyle/>
          <a:p>
            <a:pPr algn="ctr"/>
            <a:br>
              <a:rPr lang="fr-FR" sz="2800" noProof="0" dirty="0"/>
            </a:br>
            <a:br>
              <a:rPr lang="fr-FR" sz="2800" noProof="0" dirty="0"/>
            </a:br>
            <a:br>
              <a:rPr lang="fr-FR" sz="2800" noProof="0" dirty="0"/>
            </a:br>
            <a:r>
              <a:rPr lang="fr-FR" sz="2800" noProof="0" dirty="0"/>
              <a:t>Implications en matière de droits humains</a:t>
            </a:r>
            <a:br>
              <a:rPr lang="fr-FR" sz="2800" noProof="0" dirty="0"/>
            </a:br>
            <a:r>
              <a:rPr lang="fr-FR" sz="2800" noProof="0" dirty="0"/>
              <a:t> 1/2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580238" y="520421"/>
            <a:ext cx="7171037" cy="6090444"/>
          </a:xfrm>
        </p:spPr>
        <p:txBody>
          <a:bodyPr/>
          <a:lstStyle/>
          <a:p>
            <a:pPr>
              <a:buClr>
                <a:srgbClr val="58C3EB"/>
              </a:buClr>
            </a:pPr>
            <a:r>
              <a:rPr lang="fr-FR" sz="2400" noProof="0" dirty="0"/>
              <a:t>États sont tenus, en vertu de la législation sur les droits humains, de fournir les soins prénatals, les soins à l'accouchement et les soins postnatals.</a:t>
            </a:r>
          </a:p>
          <a:p>
            <a:pPr>
              <a:buClr>
                <a:srgbClr val="58C3EB"/>
              </a:buClr>
            </a:pPr>
            <a:endParaRPr lang="fr-FR" sz="2400" noProof="0" dirty="0"/>
          </a:p>
          <a:p>
            <a:pPr>
              <a:buClr>
                <a:srgbClr val="58C3EB"/>
              </a:buClr>
            </a:pPr>
            <a:r>
              <a:rPr lang="fr-FR" sz="2400" noProof="0" dirty="0"/>
              <a:t>Respect des droits des adolescents dans ce domaine est lié aux obligations des États de garantir l'accès universel à un ensemble complet d'interventions de santé sexuelle et reproductive avant, pendant et après la grossesse pour toutes les femmes et les filles.</a:t>
            </a:r>
            <a:r>
              <a:rPr lang="fr-FR" sz="2400" baseline="30000" noProof="0" dirty="0"/>
              <a:t> 3 </a:t>
            </a:r>
          </a:p>
          <a:p>
            <a:pPr>
              <a:buClr>
                <a:srgbClr val="58C3EB"/>
              </a:buClr>
            </a:pPr>
            <a:endParaRPr lang="fr-FR" sz="2400" baseline="30000" noProof="0" dirty="0"/>
          </a:p>
          <a:p>
            <a:pPr>
              <a:buClr>
                <a:srgbClr val="58C3EB"/>
              </a:buClr>
            </a:pPr>
            <a:r>
              <a:rPr lang="fr-FR" sz="2400" noProof="0" dirty="0"/>
              <a:t>Soins de santé maternelle doivent être gratuits, confidentiels, adaptés aux adolescentes et non discriminatoires ; les exigences d'autorisation par un tiers doivent être supprimées.</a:t>
            </a:r>
          </a:p>
          <a:p>
            <a:endParaRPr lang="fr-FR" noProof="0" dirty="0"/>
          </a:p>
        </p:txBody>
      </p:sp>
    </p:spTree>
    <p:extLst>
      <p:ext uri="{BB962C8B-B14F-4D97-AF65-F5344CB8AC3E}">
        <p14:creationId xmlns:p14="http://schemas.microsoft.com/office/powerpoint/2010/main" val="62692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84205" y="2114245"/>
            <a:ext cx="4831492" cy="3174251"/>
          </a:xfrm>
        </p:spPr>
        <p:txBody>
          <a:bodyPr/>
          <a:lstStyle/>
          <a:p>
            <a:pPr algn="ctr"/>
            <a:br>
              <a:rPr lang="fr-FR" sz="2800" noProof="0" dirty="0"/>
            </a:br>
            <a:br>
              <a:rPr lang="fr-FR" sz="2800" noProof="0" dirty="0"/>
            </a:br>
            <a:r>
              <a:rPr lang="fr-FR" sz="2800" noProof="0" dirty="0"/>
              <a:t>Implications en matière de droits humains</a:t>
            </a:r>
            <a:br>
              <a:rPr lang="fr-FR" sz="2800" noProof="0" dirty="0"/>
            </a:br>
            <a:r>
              <a:rPr lang="fr-FR" sz="2800" noProof="0" dirty="0"/>
              <a:t>2/2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5115697" y="469557"/>
            <a:ext cx="6660291" cy="5881816"/>
          </a:xfrm>
        </p:spPr>
        <p:txBody>
          <a:bodyPr/>
          <a:lstStyle/>
          <a:p>
            <a:pPr>
              <a:buClr>
                <a:srgbClr val="58C3EB"/>
              </a:buClr>
            </a:pPr>
            <a:endParaRPr lang="fr-FR" sz="2400" noProof="0" dirty="0"/>
          </a:p>
          <a:p>
            <a:pPr>
              <a:buClr>
                <a:srgbClr val="58C3EB"/>
              </a:buClr>
            </a:pPr>
            <a:r>
              <a:rPr lang="fr-FR" sz="2400" noProof="0" dirty="0"/>
              <a:t>Certaines exigences limitent l’accès aux services et sont contraires aux droits humains.</a:t>
            </a:r>
            <a:r>
              <a:rPr lang="fr-FR" sz="2400" baseline="30000" noProof="0" dirty="0"/>
              <a:t>6 </a:t>
            </a:r>
            <a:r>
              <a:rPr lang="fr-FR" sz="2400" noProof="0" dirty="0"/>
              <a:t>Par exemple le refus de service lorsque la femme n’a pas l’autorisation du mari, du partenaire, des parents ou des autorités sanitaires, parce qu’elle est célibataire ou simplement parce que c’est une femme.</a:t>
            </a:r>
          </a:p>
          <a:p>
            <a:pPr>
              <a:buClr>
                <a:srgbClr val="58C3EB"/>
              </a:buClr>
            </a:pPr>
            <a:endParaRPr lang="fr-FR" sz="2400" noProof="0" dirty="0"/>
          </a:p>
          <a:p>
            <a:pPr>
              <a:buClr>
                <a:srgbClr val="58C3EB"/>
              </a:buClr>
            </a:pPr>
            <a:r>
              <a:rPr lang="fr-FR" sz="2400" noProof="0" dirty="0"/>
              <a:t>Services de santé doivent être en conformité avec le droit à la vie privée et à la confidentialité pour faciliter la promotion de la santé et le développement des adolescent(e)s.</a:t>
            </a:r>
          </a:p>
          <a:p>
            <a:pPr>
              <a:buClr>
                <a:srgbClr val="58C3EB"/>
              </a:buClr>
            </a:pPr>
            <a:endParaRPr lang="fr-FR" sz="2400" noProof="0" dirty="0"/>
          </a:p>
        </p:txBody>
      </p:sp>
    </p:spTree>
    <p:extLst>
      <p:ext uri="{BB962C8B-B14F-4D97-AF65-F5344CB8AC3E}">
        <p14:creationId xmlns:p14="http://schemas.microsoft.com/office/powerpoint/2010/main" val="176391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05319" y="2671979"/>
            <a:ext cx="4070119" cy="1821720"/>
          </a:xfrm>
        </p:spPr>
        <p:txBody>
          <a:bodyPr/>
          <a:lstStyle/>
          <a:p>
            <a:pPr algn="ctr"/>
            <a:r>
              <a:rPr lang="fr-FR" sz="2800" noProof="0" dirty="0"/>
              <a:t>Considérations </a:t>
            </a:r>
            <a:br>
              <a:rPr lang="fr-FR" sz="2800" noProof="0" dirty="0"/>
            </a:br>
            <a:r>
              <a:rPr lang="fr-FR" sz="2800" noProof="0" dirty="0"/>
              <a:t>d’ordre programmatique </a:t>
            </a:r>
            <a:r>
              <a:rPr lang="fr-FR" sz="2800" baseline="30000" noProof="0" dirty="0"/>
              <a:t>6</a:t>
            </a:r>
            <a:br>
              <a:rPr lang="fr-FR" sz="2800" baseline="30000" noProof="0" dirty="0"/>
            </a:br>
            <a:r>
              <a:rPr lang="fr-FR" sz="2800" noProof="0" dirty="0"/>
              <a:t> </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176585" y="346841"/>
            <a:ext cx="7537620" cy="6078086"/>
          </a:xfrm>
        </p:spPr>
        <p:txBody>
          <a:bodyPr/>
          <a:lstStyle/>
          <a:p>
            <a:pPr>
              <a:buClr>
                <a:srgbClr val="58C3EB"/>
              </a:buClr>
            </a:pPr>
            <a:r>
              <a:rPr lang="fr-FR" sz="2200" noProof="0" dirty="0">
                <a:solidFill>
                  <a:srgbClr val="009CDE"/>
                </a:solidFill>
              </a:rPr>
              <a:t>Adolescentes enceintes sont confrontées souvent à des obstacles pour accéder aux services de santé maternelle, y compris les soins prénatals, la prévention des infections et les soins postnatals : </a:t>
            </a:r>
            <a:r>
              <a:rPr lang="fr-FR" sz="2200" noProof="0" dirty="0"/>
              <a:t>des efforts doivent être déployés pour garantir la disponibilité et l'accès aux soins prénatals, à la prévention des infections et aux soins postnatals, y compris les soins obstétricaux d'urgence </a:t>
            </a:r>
            <a:r>
              <a:rPr lang="fr-FR" sz="2200" b="0" i="0" u="none" strike="noStrike" baseline="0" noProof="0" dirty="0">
                <a:solidFill>
                  <a:srgbClr val="000000"/>
                </a:solidFill>
                <a:latin typeface="Arial" panose="020B0604020202020204" pitchFamily="34" charset="0"/>
              </a:rPr>
              <a:t>de base et les soins obstétricaux d’urgence complets et l’accès à ces services</a:t>
            </a:r>
            <a:r>
              <a:rPr lang="fr-FR" sz="2200" noProof="0" dirty="0">
                <a:solidFill>
                  <a:srgbClr val="000000"/>
                </a:solidFill>
              </a:rPr>
              <a:t>. </a:t>
            </a:r>
          </a:p>
          <a:p>
            <a:pPr>
              <a:buClr>
                <a:srgbClr val="58C3EB"/>
              </a:buClr>
            </a:pPr>
            <a:endParaRPr lang="fr-FR" sz="2200" noProof="0" dirty="0">
              <a:solidFill>
                <a:srgbClr val="58C3EB"/>
              </a:solidFill>
            </a:endParaRPr>
          </a:p>
          <a:p>
            <a:pPr>
              <a:buClr>
                <a:srgbClr val="58C3EB"/>
              </a:buClr>
            </a:pPr>
            <a:r>
              <a:rPr lang="fr-FR" sz="2200" noProof="0" dirty="0">
                <a:solidFill>
                  <a:srgbClr val="009CDE"/>
                </a:solidFill>
              </a:rPr>
              <a:t>Services de CPN, de CPI et de CPoN ne répondent souvent pas aux besoins des adolescents :</a:t>
            </a:r>
            <a:r>
              <a:rPr lang="fr-FR" sz="2200" noProof="0" dirty="0">
                <a:solidFill>
                  <a:schemeClr val="bg1"/>
                </a:solidFill>
              </a:rPr>
              <a:t> </a:t>
            </a:r>
            <a:r>
              <a:rPr lang="fr-FR" sz="2200" noProof="0" dirty="0"/>
              <a:t>Il est essentiel que les agents de santé reçoivent une formation préalable et continue, ainsi qu'un soutien permanent pour s'assurer qu'ils ont les compétences et les attitudes nécessaires pour fournir des soins de haute qualité, basés sur les droits de tous à la santé, à la confidentialité et à la non-discrimination.</a:t>
            </a:r>
          </a:p>
        </p:txBody>
      </p:sp>
    </p:spTree>
    <p:extLst>
      <p:ext uri="{BB962C8B-B14F-4D97-AF65-F5344CB8AC3E}">
        <p14:creationId xmlns:p14="http://schemas.microsoft.com/office/powerpoint/2010/main" val="1045452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22422" y="1669774"/>
            <a:ext cx="4071281" cy="3419061"/>
          </a:xfrm>
        </p:spPr>
        <p:txBody>
          <a:bodyPr/>
          <a:lstStyle/>
          <a:p>
            <a:pPr algn="ctr"/>
            <a:br>
              <a:rPr lang="fr-FR" sz="2800" noProof="0" dirty="0"/>
            </a:br>
            <a:br>
              <a:rPr lang="fr-FR" sz="2800" noProof="0" dirty="0"/>
            </a:br>
            <a:r>
              <a:rPr lang="fr-FR" sz="2800" noProof="0" dirty="0"/>
              <a:t>Lignes directrices de l’OMS </a:t>
            </a:r>
            <a:br>
              <a:rPr lang="fr-FR" sz="2800" noProof="0" dirty="0"/>
            </a:br>
            <a:endParaRPr lang="fr-FR" sz="2800" noProof="0" dirty="0"/>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425725" y="900114"/>
            <a:ext cx="7290486" cy="5729287"/>
          </a:xfrm>
        </p:spPr>
        <p:txBody>
          <a:bodyPr/>
          <a:lstStyle/>
          <a:p>
            <a:pPr>
              <a:buClr>
                <a:srgbClr val="58C3EB"/>
              </a:buClr>
            </a:pPr>
            <a:r>
              <a:rPr lang="fr-FR" sz="2200" i="1" noProof="0" dirty="0">
                <a:hlinkClick r:id="rId3"/>
              </a:rPr>
              <a:t>Directives de l’OMS sur la prévention des grossesses précoces et des mauvais résultats en matière de reproduction chez les adolescentes dans les pays en développement.</a:t>
            </a:r>
            <a:r>
              <a:rPr lang="fr-FR" sz="2200" noProof="0" dirty="0">
                <a:hlinkClick r:id="rId3"/>
              </a:rPr>
              <a:t> Genève : Organisation mondiale de la Santé ; 2025</a:t>
            </a:r>
            <a:r>
              <a:rPr lang="fr-FR" sz="2200" noProof="0" dirty="0"/>
              <a:t>. </a:t>
            </a:r>
            <a:endParaRPr lang="fr-FR" sz="2200" i="1" noProof="0" dirty="0"/>
          </a:p>
          <a:p>
            <a:pPr>
              <a:buClr>
                <a:srgbClr val="58C3EB"/>
              </a:buClr>
            </a:pPr>
            <a:r>
              <a:rPr lang="fr-FR" sz="2200" i="1" noProof="0" dirty="0">
                <a:hlinkClick r:id="rId4"/>
              </a:rPr>
              <a:t>Recommandations de l’OMS sur la santé maternelle : directives approuvées par le Comité d’examen des directives de l’OMS, 2ᵉ édition.</a:t>
            </a:r>
            <a:r>
              <a:rPr lang="fr-FR" sz="2200" noProof="0" dirty="0">
                <a:hlinkClick r:id="rId4"/>
              </a:rPr>
              <a:t> Genève : Organisation mondiale de la Santé ; 2025</a:t>
            </a:r>
            <a:r>
              <a:rPr lang="fr-FR" sz="2200" noProof="0" dirty="0"/>
              <a:t>.</a:t>
            </a:r>
          </a:p>
          <a:p>
            <a:pPr>
              <a:buClr>
                <a:srgbClr val="58C3EB"/>
              </a:buClr>
            </a:pPr>
            <a:r>
              <a:rPr lang="fr-FR" sz="2200" i="1" noProof="0" dirty="0">
                <a:hlinkClick r:id="rId5"/>
              </a:rPr>
              <a:t>Recommandations de l’OMS sur les méthodes mécaniques d’induction du travail.</a:t>
            </a:r>
            <a:r>
              <a:rPr lang="fr-FR" sz="2200" noProof="0" dirty="0">
                <a:hlinkClick r:id="rId5"/>
              </a:rPr>
              <a:t> Genève : Organisation mondiale de la Santé ; 2022</a:t>
            </a:r>
            <a:r>
              <a:rPr lang="fr-FR" sz="2200" noProof="0" dirty="0"/>
              <a:t>. </a:t>
            </a:r>
            <a:endParaRPr lang="fr-FR" sz="2200" noProof="0" dirty="0">
              <a:solidFill>
                <a:srgbClr val="08149A"/>
              </a:solidFill>
            </a:endParaRPr>
          </a:p>
          <a:p>
            <a:pPr>
              <a:buClr>
                <a:srgbClr val="58C3EB"/>
              </a:buClr>
            </a:pPr>
            <a:r>
              <a:rPr lang="fr-FR" sz="2200" i="1" noProof="0" dirty="0">
                <a:hlinkClick r:id="rId6"/>
              </a:rPr>
              <a:t>Recommandations de l’OMS sur les soins prénatals pour une expérience positive de la grossesse.</a:t>
            </a:r>
            <a:r>
              <a:rPr lang="fr-FR" sz="2200" noProof="0" dirty="0">
                <a:hlinkClick r:id="rId6"/>
              </a:rPr>
              <a:t> Genève : Organisation mondiale de la Santé ; 2017</a:t>
            </a:r>
            <a:r>
              <a:rPr lang="fr-FR" sz="2200" noProof="0" dirty="0"/>
              <a:t>.</a:t>
            </a:r>
            <a:endParaRPr lang="fr-FR" sz="2200" noProof="0" dirty="0">
              <a:solidFill>
                <a:srgbClr val="08149A"/>
              </a:solidFill>
            </a:endParaRPr>
          </a:p>
        </p:txBody>
      </p:sp>
    </p:spTree>
    <p:extLst>
      <p:ext uri="{BB962C8B-B14F-4D97-AF65-F5344CB8AC3E}">
        <p14:creationId xmlns:p14="http://schemas.microsoft.com/office/powerpoint/2010/main" val="245402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191913" y="2348832"/>
            <a:ext cx="3594273" cy="1675784"/>
          </a:xfrm>
        </p:spPr>
        <p:txBody>
          <a:bodyPr/>
          <a:lstStyle/>
          <a:p>
            <a:pPr algn="ctr"/>
            <a:r>
              <a:rPr lang="fr-FR" sz="2800" noProof="0" dirty="0"/>
              <a:t>Lignes directrices complémentaires aux lignes directrices de l’OMS </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3414714" y="271765"/>
            <a:ext cx="8615360" cy="6222280"/>
          </a:xfrm>
        </p:spPr>
        <p:txBody>
          <a:bodyPr/>
          <a:lstStyle/>
          <a:p>
            <a:pPr>
              <a:buClr>
                <a:srgbClr val="58C3EB"/>
              </a:buClr>
            </a:pPr>
            <a:r>
              <a:rPr lang="fr-FR" sz="1600" noProof="0" dirty="0"/>
              <a:t>Grossesse, accouchement, soins du post-partum et du nouveau-né : un guide pour une pratique essentielle, 3ᵉ édition. Genève : Organisation mondiale de la Santé ; 2015. Disponible sur : </a:t>
            </a:r>
            <a:r>
              <a:rPr lang="fr-FR" sz="1600" noProof="0" dirty="0">
                <a:hlinkClick r:id="rId3"/>
              </a:rPr>
              <a:t>https://www.who.int/publications/i/item/9789241549356</a:t>
            </a:r>
            <a:r>
              <a:rPr lang="fr-FR" sz="1600" noProof="0" dirty="0"/>
              <a:t> </a:t>
            </a:r>
          </a:p>
          <a:p>
            <a:pPr>
              <a:buClr>
                <a:srgbClr val="58C3EB"/>
              </a:buClr>
            </a:pPr>
            <a:r>
              <a:rPr lang="fr-FR" sz="1600" i="1" noProof="0" dirty="0"/>
              <a:t>Prise en charge des complications de la grossesse et de l’accouchement : guide à l’intention des </a:t>
            </a:r>
            <a:r>
              <a:rPr lang="fr-FR" sz="1600" i="1" noProof="0" dirty="0" err="1"/>
              <a:t>sages-femmes</a:t>
            </a:r>
            <a:r>
              <a:rPr lang="fr-FR" sz="1600" i="1" noProof="0" dirty="0"/>
              <a:t> et des médecins,</a:t>
            </a:r>
            <a:r>
              <a:rPr lang="fr-FR" sz="1600" noProof="0" dirty="0"/>
              <a:t> 2ᵉ édition. Genève : Organisation mondiale de la Santé ; 2017. Disponible sur : </a:t>
            </a:r>
            <a:r>
              <a:rPr lang="fr-FR" sz="1600" noProof="0" dirty="0">
                <a:hlinkClick r:id="rId4"/>
              </a:rPr>
              <a:t>https://www.who.int/publications/i/item/9789241565493</a:t>
            </a:r>
            <a:r>
              <a:rPr lang="fr-FR" sz="1600" noProof="0" dirty="0"/>
              <a:t>.</a:t>
            </a:r>
          </a:p>
          <a:p>
            <a:pPr>
              <a:buClr>
                <a:srgbClr val="58C3EB"/>
              </a:buClr>
            </a:pPr>
            <a:r>
              <a:rPr lang="fr-FR" sz="1600" i="1" noProof="0" dirty="0"/>
              <a:t>Accompagnateur de choix pendant le travail et l’accouchement pour une meilleure qualité des soins : dossier de preuves à l’appui.</a:t>
            </a:r>
            <a:r>
              <a:rPr lang="fr-FR" sz="1600" noProof="0" dirty="0"/>
              <a:t> Genève : Organisation mondiale de la Santé ; 2016. Version actualisée en 2020. Disponible sur : </a:t>
            </a:r>
            <a:r>
              <a:rPr lang="fr-FR" sz="1600" noProof="0" dirty="0">
                <a:hlinkClick r:id="rId5"/>
              </a:rPr>
              <a:t>https://www.who.int/publications/i/item/WHO-SRH-20.13</a:t>
            </a:r>
            <a:r>
              <a:rPr lang="fr-FR" sz="1600" noProof="0" dirty="0"/>
              <a:t>.</a:t>
            </a:r>
          </a:p>
          <a:p>
            <a:pPr>
              <a:buClr>
                <a:srgbClr val="58C3EB"/>
              </a:buClr>
            </a:pPr>
            <a:r>
              <a:rPr lang="fr-FR" sz="1600" i="1" noProof="0" dirty="0"/>
              <a:t>Fistule obstétricale : principes directeurs pour la prise en charge clinique et le développement de programmes.</a:t>
            </a:r>
            <a:r>
              <a:rPr lang="fr-FR" sz="1600" noProof="0" dirty="0"/>
              <a:t> Genève : Organisation mondiale de la Santé ; 2006. Disponible sur : </a:t>
            </a:r>
            <a:r>
              <a:rPr lang="fr-FR" sz="1600" noProof="0" dirty="0">
                <a:hlinkClick r:id="rId6"/>
              </a:rPr>
              <a:t>https://www.who.int/publications/i/item/9241593679</a:t>
            </a:r>
            <a:r>
              <a:rPr lang="fr-FR" sz="1600" noProof="0" dirty="0"/>
              <a:t>.</a:t>
            </a:r>
          </a:p>
          <a:p>
            <a:pPr>
              <a:buClr>
                <a:srgbClr val="58C3EB"/>
              </a:buClr>
            </a:pPr>
            <a:r>
              <a:rPr lang="fr-FR" sz="1600" i="1" noProof="0" dirty="0"/>
              <a:t>Recommandation de l’OMS sur la durée du sondage de la vessie après réparation chirurgicale d’une fistule urinaire obstétricale simple.</a:t>
            </a:r>
            <a:r>
              <a:rPr lang="fr-FR" sz="1600" noProof="0" dirty="0"/>
              <a:t> Genève : Organisation mondiale de la Santé ; 2020. Disponible sur : </a:t>
            </a:r>
            <a:r>
              <a:rPr lang="fr-FR" sz="1600" noProof="0" dirty="0">
                <a:hlinkClick r:id="rId7"/>
              </a:rPr>
              <a:t>https://www.who.int/publications/i/item/9789241550192</a:t>
            </a:r>
            <a:r>
              <a:rPr lang="fr-FR" sz="1600" noProof="0" dirty="0"/>
              <a:t>.</a:t>
            </a:r>
          </a:p>
          <a:p>
            <a:pPr>
              <a:buClr>
                <a:srgbClr val="58C3EB"/>
              </a:buClr>
            </a:pPr>
            <a:r>
              <a:rPr lang="fr-FR" sz="1600" i="1" noProof="0" dirty="0"/>
              <a:t>Kit d’adaptation numérique pour les soins prénatals : exigences opérationnelles pour la mise en œuvre des recommandations de l’OMS dans les systèmes numériques.</a:t>
            </a:r>
            <a:r>
              <a:rPr lang="fr-FR" sz="1600" noProof="0" dirty="0"/>
              <a:t> Genève : Organisation mondiale de la Santé ; 2021. Disponible sur : </a:t>
            </a:r>
            <a:r>
              <a:rPr lang="fr-FR" sz="1600" noProof="0" dirty="0">
                <a:hlinkClick r:id="rId8"/>
              </a:rPr>
              <a:t>https://www.who.int/fr/publications/i/item/9789240020306</a:t>
            </a:r>
            <a:r>
              <a:rPr lang="fr-FR" sz="1600" noProof="0" dirty="0"/>
              <a:t>.</a:t>
            </a:r>
          </a:p>
          <a:p>
            <a:pPr>
              <a:buClr>
                <a:srgbClr val="58C3EB"/>
              </a:buClr>
            </a:pPr>
            <a:r>
              <a:rPr lang="fr-FR" sz="1600" i="1" noProof="0" dirty="0"/>
              <a:t>Pas en pause : répondre aux besoins de santé sexuelle et reproductive des adolescents dans le contexte de la crise du COVID-19.</a:t>
            </a:r>
            <a:r>
              <a:rPr lang="fr-FR" sz="1600" noProof="0" dirty="0"/>
              <a:t> New York : Fonds des Nations Unies pour la population ; 2020. Disponible sur : </a:t>
            </a:r>
            <a:r>
              <a:rPr lang="fr-FR" sz="1600" noProof="0" dirty="0">
                <a:hlinkClick r:id="rId9"/>
              </a:rPr>
              <a:t>https://www.unfpa.org/sites/default/files/resource-pdf/Not_on_Pause.pdf</a:t>
            </a:r>
            <a:endParaRPr lang="fr-FR" sz="1600" noProof="0" dirty="0"/>
          </a:p>
        </p:txBody>
      </p:sp>
    </p:spTree>
    <p:extLst>
      <p:ext uri="{BB962C8B-B14F-4D97-AF65-F5344CB8AC3E}">
        <p14:creationId xmlns:p14="http://schemas.microsoft.com/office/powerpoint/2010/main" val="4542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333629" y="948791"/>
            <a:ext cx="3718800" cy="4964400"/>
          </a:xfrm>
        </p:spPr>
        <p:txBody>
          <a:bodyPr/>
          <a:lstStyle/>
          <a:p>
            <a:pPr algn="ctr"/>
            <a:br>
              <a:rPr lang="fr-FR" sz="2800" noProof="0" dirty="0"/>
            </a:br>
            <a:br>
              <a:rPr lang="fr-FR" sz="2800" noProof="0" dirty="0"/>
            </a:br>
            <a:r>
              <a:rPr lang="fr-FR" sz="2800" noProof="0" dirty="0"/>
              <a:t>Mesures spécifiques pour la prestation de services dans le contexte humanitaire, </a:t>
            </a:r>
            <a:br>
              <a:rPr lang="fr-FR" sz="2800" noProof="0" dirty="0"/>
            </a:br>
            <a:r>
              <a:rPr lang="fr-FR" sz="2800" noProof="0" dirty="0"/>
              <a:t>y compris la COVID-19 </a:t>
            </a:r>
            <a:r>
              <a:rPr lang="fr-FR" sz="2800" baseline="30000" noProof="0" dirty="0">
                <a:latin typeface="Arial Black" panose="020B0A04020102020204" pitchFamily="34" charset="0"/>
              </a:rPr>
              <a:t>7, 8</a:t>
            </a:r>
            <a:endParaRPr lang="fr-FR" sz="2800" noProof="0" dirty="0"/>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4244837" y="792271"/>
            <a:ext cx="7611764" cy="5111572"/>
          </a:xfrm>
        </p:spPr>
        <p:txBody>
          <a:bodyPr/>
          <a:lstStyle/>
          <a:p>
            <a:pPr>
              <a:buClr>
                <a:srgbClr val="58C3EB"/>
              </a:buClr>
            </a:pPr>
            <a:r>
              <a:rPr lang="fr-FR" sz="2400" noProof="0" dirty="0"/>
              <a:t>Impliquer les adolescents pour informer leurs pairs sur la façon d’accéder aux soins maternels à travers les médias de masse et les médias numériques lorsque les adolescents y avoir accès.</a:t>
            </a:r>
          </a:p>
          <a:p>
            <a:pPr>
              <a:buClr>
                <a:srgbClr val="58C3EB"/>
              </a:buClr>
            </a:pPr>
            <a:endParaRPr lang="fr-FR" sz="2400" noProof="0" dirty="0"/>
          </a:p>
          <a:p>
            <a:pPr>
              <a:buClr>
                <a:srgbClr val="58C3EB"/>
              </a:buClr>
            </a:pPr>
            <a:r>
              <a:rPr lang="fr-FR" sz="2400" noProof="0" dirty="0"/>
              <a:t>Envisager d'utiliser la télémédecine pour le conseil et le dépistage, y compris pour les facteurs de risque connus pour être augmentés dans le contexte de COVID-19 et auxquels les adolescents peuvent être particulièrement vulnérables (par exemple, problèmes de santé mentale, violence) et l'apparition de signes de danger.</a:t>
            </a:r>
          </a:p>
        </p:txBody>
      </p:sp>
    </p:spTree>
    <p:extLst>
      <p:ext uri="{BB962C8B-B14F-4D97-AF65-F5344CB8AC3E}">
        <p14:creationId xmlns:p14="http://schemas.microsoft.com/office/powerpoint/2010/main" val="178866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2444" y="470995"/>
            <a:ext cx="7685904" cy="5942162"/>
          </a:xfrm>
        </p:spPr>
        <p:txBody>
          <a:bodyPr/>
          <a:lstStyle/>
          <a:p>
            <a:endParaRPr lang="fr-FR" noProof="0" dirty="0"/>
          </a:p>
          <a:p>
            <a:pPr>
              <a:buClr>
                <a:srgbClr val="58C3EB"/>
              </a:buClr>
            </a:pPr>
            <a:r>
              <a:rPr lang="fr-FR" sz="2800" noProof="0" dirty="0"/>
              <a:t>En cas de rupture des services complets en établissement</a:t>
            </a:r>
          </a:p>
          <a:p>
            <a:pPr lvl="1">
              <a:buClr>
                <a:srgbClr val="58C3EB"/>
              </a:buClr>
            </a:pPr>
            <a:r>
              <a:rPr lang="fr-FR" sz="2000" noProof="0" dirty="0"/>
              <a:t>(i) donner la priorité aux contacts de soins prénatals pour les adolescentes enceintes,</a:t>
            </a:r>
          </a:p>
          <a:p>
            <a:pPr lvl="1">
              <a:buClr>
                <a:srgbClr val="58C3EB"/>
              </a:buClr>
            </a:pPr>
            <a:r>
              <a:rPr lang="fr-FR" sz="2000" noProof="0" dirty="0"/>
              <a:t>(ii) s'assurer que les plans de préparation à l'accouchement et de préparation aux complications sont adaptés à chaque contact pour envisager des changements aux services et</a:t>
            </a:r>
          </a:p>
          <a:p>
            <a:pPr lvl="1">
              <a:buClr>
                <a:srgbClr val="58C3EB"/>
              </a:buClr>
            </a:pPr>
            <a:r>
              <a:rPr lang="fr-FR" sz="2000" noProof="0" dirty="0"/>
              <a:t>(iii) prioriser les contacts de soins postnatals pendant la première semaine après l'accouchement.</a:t>
            </a:r>
          </a:p>
          <a:p>
            <a:pPr marL="457200" lvl="1" indent="0">
              <a:buNone/>
            </a:pPr>
            <a:endParaRPr lang="fr-FR" sz="2400" noProof="0" dirty="0"/>
          </a:p>
          <a:p>
            <a:pPr>
              <a:buClr>
                <a:srgbClr val="58C3EB"/>
              </a:buClr>
            </a:pPr>
            <a:r>
              <a:rPr lang="fr-FR" sz="2800" noProof="0" dirty="0"/>
              <a:t>Mettre en place des stratégies de proximité ciblées là où la couverture et la recherche de soins chez les adolescentes enceintes ont diminué.</a:t>
            </a:r>
          </a:p>
          <a:p>
            <a:endParaRPr lang="fr-FR" noProof="0" dirty="0"/>
          </a:p>
        </p:txBody>
      </p:sp>
      <p:sp>
        <p:nvSpPr>
          <p:cNvPr id="6" name="Titre 1">
            <a:extLst>
              <a:ext uri="{FF2B5EF4-FFF2-40B4-BE49-F238E27FC236}">
                <a16:creationId xmlns:a16="http://schemas.microsoft.com/office/drawing/2014/main" id="{855C2F13-2DC9-BA56-E2E5-0639275DE1C8}"/>
              </a:ext>
            </a:extLst>
          </p:cNvPr>
          <p:cNvSpPr txBox="1">
            <a:spLocks/>
          </p:cNvSpPr>
          <p:nvPr/>
        </p:nvSpPr>
        <p:spPr>
          <a:xfrm>
            <a:off x="333629" y="948791"/>
            <a:ext cx="3718800" cy="4964400"/>
          </a:xfrm>
          <a:prstGeom prst="rect">
            <a:avLst/>
          </a:prstGeom>
        </p:spPr>
        <p:txBody>
          <a:bodyPr/>
          <a:lstStyle>
            <a:lvl1pPr algn="l" defTabSz="914400" rtl="0" eaLnBrk="1" latinLnBrk="0" hangingPunct="1">
              <a:lnSpc>
                <a:spcPct val="90000"/>
              </a:lnSpc>
              <a:spcBef>
                <a:spcPct val="0"/>
              </a:spcBef>
              <a:buNone/>
              <a:defRPr sz="4400" b="1" i="0" kern="1200">
                <a:solidFill>
                  <a:srgbClr val="58C3EB"/>
                </a:solidFill>
                <a:latin typeface="Arial Black" panose="020B0604020202020204" pitchFamily="34" charset="0"/>
                <a:ea typeface="+mj-ea"/>
                <a:cs typeface="Arial Black" panose="020B0604020202020204" pitchFamily="34" charset="0"/>
              </a:defRPr>
            </a:lvl1pPr>
          </a:lstStyle>
          <a:p>
            <a:pPr algn="ctr"/>
            <a:br>
              <a:rPr lang="fr-FR" sz="2800" noProof="0" dirty="0"/>
            </a:br>
            <a:br>
              <a:rPr lang="fr-FR" sz="2800" noProof="0" dirty="0"/>
            </a:br>
            <a:r>
              <a:rPr lang="fr-FR" sz="2800" noProof="0" dirty="0"/>
              <a:t>Mesures spécifiques pour la prestation de services dans le contexte humanitaire, </a:t>
            </a:r>
            <a:br>
              <a:rPr lang="fr-FR" sz="2800" noProof="0" dirty="0"/>
            </a:br>
            <a:r>
              <a:rPr lang="fr-FR" sz="2800" noProof="0" dirty="0"/>
              <a:t>y compris la COVID-19 </a:t>
            </a:r>
            <a:r>
              <a:rPr lang="fr-FR" sz="2800" baseline="30000" noProof="0" dirty="0">
                <a:latin typeface="Arial Black" panose="020B0A04020102020204" pitchFamily="34" charset="0"/>
              </a:rPr>
              <a:t>7, 8</a:t>
            </a:r>
            <a:endParaRPr lang="fr-FR" sz="2800" noProof="0" dirty="0"/>
          </a:p>
        </p:txBody>
      </p:sp>
    </p:spTree>
    <p:extLst>
      <p:ext uri="{BB962C8B-B14F-4D97-AF65-F5344CB8AC3E}">
        <p14:creationId xmlns:p14="http://schemas.microsoft.com/office/powerpoint/2010/main" val="60734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idx="4294967295"/>
          </p:nvPr>
        </p:nvSpPr>
        <p:spPr>
          <a:xfrm>
            <a:off x="200031" y="2708275"/>
            <a:ext cx="3584575" cy="1820863"/>
          </a:xfrm>
          <a:prstGeom prst="rect">
            <a:avLst/>
          </a:prstGeom>
        </p:spPr>
        <p:txBody>
          <a:bodyPr/>
          <a:lstStyle/>
          <a:p>
            <a:pPr algn="ctr"/>
            <a:r>
              <a:rPr lang="fr-FR" sz="2800" noProof="0" dirty="0">
                <a:latin typeface="Arial Black" panose="020B0A04020102020204" pitchFamily="34" charset="0"/>
                <a:cs typeface="Arial" panose="020B0604020202020204" pitchFamily="34" charset="0"/>
              </a:rPr>
              <a:t>Mesures spécifiques pour la prestation de services en contexte humanitaire, y compris la COVID-19</a:t>
            </a:r>
            <a:br>
              <a:rPr lang="fr-FR" sz="2800" noProof="0" dirty="0">
                <a:latin typeface="Arial Black" panose="020B0A04020102020204" pitchFamily="34" charset="0"/>
                <a:cs typeface="Arial" panose="020B0604020202020204" pitchFamily="34" charset="0"/>
              </a:rPr>
            </a:br>
            <a:r>
              <a:rPr lang="fr-FR" sz="2800" noProof="0" dirty="0">
                <a:latin typeface="Arial Black" panose="020B0A04020102020204" pitchFamily="34" charset="0"/>
                <a:cs typeface="Arial" panose="020B0604020202020204" pitchFamily="34" charset="0"/>
              </a:rPr>
              <a:t>1/2 </a:t>
            </a:r>
            <a:r>
              <a:rPr lang="fr-FR" sz="2800" baseline="30000" noProof="0" dirty="0">
                <a:latin typeface="Arial Black" panose="020B0A04020102020204" pitchFamily="34" charset="0"/>
                <a:cs typeface="Arial" panose="020B0604020202020204" pitchFamily="34" charset="0"/>
              </a:rPr>
              <a:t>7</a:t>
            </a:r>
            <a:br>
              <a:rPr lang="fr-FR" sz="28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cs typeface="Arial" panose="020B0604020202020204" pitchFamily="34" charset="0"/>
            </a:endParaRPr>
          </a:p>
        </p:txBody>
      </p:sp>
      <p:pic>
        <p:nvPicPr>
          <p:cNvPr id="4" name="Image 1" descr="Mission Humanitaire Rémunérée : volontariat international réglementé (VSI,  SVE, etc.) 2021, 2022">
            <a:extLst>
              <a:ext uri="{FF2B5EF4-FFF2-40B4-BE49-F238E27FC236}">
                <a16:creationId xmlns:a16="http://schemas.microsoft.com/office/drawing/2014/main" id="{8CD5A201-60D5-654A-85D8-9C4A9FA8AC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790" y="344385"/>
            <a:ext cx="3593294" cy="210082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7A0FA2-4A50-7F48-8A4A-D057D6533036}"/>
              </a:ext>
            </a:extLst>
          </p:cNvPr>
          <p:cNvSpPr txBox="1"/>
          <p:nvPr/>
        </p:nvSpPr>
        <p:spPr>
          <a:xfrm>
            <a:off x="3980582" y="319663"/>
            <a:ext cx="7898523" cy="6247864"/>
          </a:xfrm>
          <a:prstGeom prst="rect">
            <a:avLst/>
          </a:prstGeom>
          <a:solidFill>
            <a:schemeClr val="bg1"/>
          </a:solidFill>
        </p:spPr>
        <p:txBody>
          <a:bodyPr wrap="square">
            <a:spAutoFit/>
          </a:bodyPr>
          <a:lstStyle/>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contexte de conflits ou d’urgence humanitaire, le manque d'informations et de services de santé reproductive, y compris les soins obstétricaux, prénatals et postnatals ; les contraceptifs modernes, etc., nuisent davantage à la santé des femmes et des filles.</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femmes enceintes sont plus vulnérables aux infections respiratoires que de nombreuses personnes, ce qui les rend plus susceptibles de contracter un coronavirus et les expose au risque de COVID-19. </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Accoucher alors que l’on souffre du COVID-19, comme dans le cas de toute maladie respiratoire, peut augmenter la probabilité d’autres complications, dont notamment une naissance prématurée. </a:t>
            </a:r>
          </a:p>
          <a:p>
            <a:pPr marL="285750" marR="0" lvl="0" indent="-2857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Former les agents de santé communautaires ou d’autres agents de santé de base à offrir des soins de santé au niveau des ménages tout en s’assurant que les liens avec le système de santé formel sont maintenus à travers un réseau efficace d’orientation. </a:t>
            </a:r>
          </a:p>
          <a:p>
            <a:pPr marL="0" marR="0" lvl="0" indent="0" defTabSz="914400" rtl="0" eaLnBrk="1" fontAlgn="auto" latinLnBrk="0" hangingPunct="1">
              <a:lnSpc>
                <a:spcPct val="100000"/>
              </a:lnSpc>
              <a:spcBef>
                <a:spcPts val="0"/>
              </a:spcBef>
              <a:spcAft>
                <a:spcPts val="60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282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D7A0FA2-4A50-7F48-8A4A-D057D6533036}"/>
              </a:ext>
            </a:extLst>
          </p:cNvPr>
          <p:cNvSpPr txBox="1"/>
          <p:nvPr/>
        </p:nvSpPr>
        <p:spPr>
          <a:xfrm>
            <a:off x="4114800" y="412294"/>
            <a:ext cx="7415213" cy="6247864"/>
          </a:xfrm>
          <a:prstGeom prst="rect">
            <a:avLst/>
          </a:prstGeom>
          <a:solidFill>
            <a:schemeClr val="bg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Conseillez les adolescentes sur les méthodes de contraception et fournissez-leur, si elles le souhaitent, des moyens de contraception.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Sensibiliser davantage les agents de santé sur les conséquences préjudiciables des grossesses chez les adolescentes, qui affectent souvent les jeunes filles issues de familles de réfugiés ; la protection des filles contre les risques d’exploitation sexuelle.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Envisager d'assouplir les politiques pour permettre l'utilisation de la télémédecine pour faciliter le déploiement de programmes virtuels de soins prénatal pour permettre aux femmes enceintes de bénéficier de soins et de soutiens virtuels.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BDE55729-05A0-6C47-B093-E6B4670CABC2}"/>
              </a:ext>
            </a:extLst>
          </p:cNvPr>
          <p:cNvSpPr>
            <a:spLocks noGrp="1"/>
          </p:cNvSpPr>
          <p:nvPr>
            <p:ph type="title" idx="4294967295"/>
          </p:nvPr>
        </p:nvSpPr>
        <p:spPr>
          <a:xfrm>
            <a:off x="285754" y="2641605"/>
            <a:ext cx="3582988" cy="1822450"/>
          </a:xfrm>
          <a:prstGeom prst="rect">
            <a:avLst/>
          </a:prstGeom>
        </p:spPr>
        <p:txBody>
          <a:bodyPr/>
          <a:lstStyle/>
          <a:p>
            <a:pPr algn="ctr"/>
            <a:r>
              <a:rPr lang="fr-FR" sz="2800" noProof="0" dirty="0">
                <a:latin typeface="Arial Black" panose="020B0A04020102020204" pitchFamily="34" charset="0"/>
              </a:rPr>
              <a:t>Mesures spécifiques pour la prestation de services en contexte humanitaire, y compris la </a:t>
            </a:r>
            <a:br>
              <a:rPr lang="fr-FR" sz="2800" noProof="0" dirty="0">
                <a:latin typeface="Arial Black" panose="020B0A04020102020204" pitchFamily="34" charset="0"/>
              </a:rPr>
            </a:br>
            <a:r>
              <a:rPr lang="fr-FR" sz="2800" noProof="0" dirty="0">
                <a:latin typeface="Arial Black" panose="020B0A04020102020204" pitchFamily="34" charset="0"/>
              </a:rPr>
              <a:t>COVID-19</a:t>
            </a:r>
            <a:br>
              <a:rPr lang="fr-FR" sz="2800" noProof="0" dirty="0">
                <a:latin typeface="Arial Black" panose="020B0A04020102020204" pitchFamily="34" charset="0"/>
              </a:rPr>
            </a:br>
            <a:r>
              <a:rPr lang="fr-FR" sz="2800" noProof="0" dirty="0">
                <a:latin typeface="Arial Black" panose="020B0A04020102020204" pitchFamily="34" charset="0"/>
              </a:rPr>
              <a:t> 2/2 </a:t>
            </a:r>
            <a:r>
              <a:rPr lang="fr-FR" sz="2800" baseline="30000" noProof="0" dirty="0">
                <a:latin typeface="Arial Black" panose="020B0A04020102020204" pitchFamily="34" charset="0"/>
              </a:rPr>
              <a:t>7, 8</a:t>
            </a:r>
            <a:br>
              <a:rPr lang="fr-FR" sz="28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endParaRPr>
          </a:p>
        </p:txBody>
      </p:sp>
      <p:pic>
        <p:nvPicPr>
          <p:cNvPr id="2" name="Image 1" descr="Mission Humanitaire Rémunérée : volontariat international réglementé (VSI,  SVE, etc.) 2021, 2022">
            <a:extLst>
              <a:ext uri="{FF2B5EF4-FFF2-40B4-BE49-F238E27FC236}">
                <a16:creationId xmlns:a16="http://schemas.microsoft.com/office/drawing/2014/main" id="{139C7BA4-3BC9-116D-576D-D784894B9F6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0790" y="344385"/>
            <a:ext cx="3593294" cy="2100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800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A47BB9A-C078-6648-9EB1-5E63322B23D5}"/>
              </a:ext>
            </a:extLst>
          </p:cNvPr>
          <p:cNvPicPr>
            <a:picLocks noChangeAspect="1"/>
          </p:cNvPicPr>
          <p:nvPr/>
        </p:nvPicPr>
        <p:blipFill>
          <a:blip r:embed="rId3"/>
          <a:stretch>
            <a:fillRect/>
          </a:stretch>
        </p:blipFill>
        <p:spPr>
          <a:xfrm>
            <a:off x="0" y="0"/>
            <a:ext cx="13373100" cy="9734551"/>
          </a:xfrm>
          <a:prstGeom prst="rect">
            <a:avLst/>
          </a:prstGeom>
        </p:spPr>
      </p:pic>
      <p:sp>
        <p:nvSpPr>
          <p:cNvPr id="3" name="Ellipse 2">
            <a:extLst>
              <a:ext uri="{FF2B5EF4-FFF2-40B4-BE49-F238E27FC236}">
                <a16:creationId xmlns:a16="http://schemas.microsoft.com/office/drawing/2014/main" id="{C1EEDEA5-4867-4B3A-F1E9-E779C6EBA99B}"/>
              </a:ext>
            </a:extLst>
          </p:cNvPr>
          <p:cNvSpPr/>
          <p:nvPr/>
        </p:nvSpPr>
        <p:spPr>
          <a:xfrm rot="10800000" flipV="1">
            <a:off x="157264" y="0"/>
            <a:ext cx="11778059" cy="1058779"/>
          </a:xfrm>
          <a:prstGeom prst="ellipse">
            <a:avLst/>
          </a:prstGeom>
          <a:solidFill>
            <a:srgbClr val="E6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Les agents de santé ont besoin de formation et de soutien pour fournir aux adolescentes enceintes des soins de santé maternelle efficaces et adaptés. </a:t>
            </a:r>
          </a:p>
        </p:txBody>
      </p:sp>
    </p:spTree>
    <p:extLst>
      <p:ext uri="{BB962C8B-B14F-4D97-AF65-F5344CB8AC3E}">
        <p14:creationId xmlns:p14="http://schemas.microsoft.com/office/powerpoint/2010/main" val="172096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a:xfrm>
            <a:off x="631066" y="587267"/>
            <a:ext cx="9337882" cy="694882"/>
          </a:xfrm>
        </p:spPr>
        <p:txBody>
          <a:bodyPr/>
          <a:lstStyle/>
          <a:p>
            <a:r>
              <a:rPr lang="fr-FR" sz="3600" noProof="0" dirty="0">
                <a:cs typeface="+mn-cs"/>
              </a:rPr>
              <a:t>Objectifs du module</a:t>
            </a:r>
          </a:p>
        </p:txBody>
      </p:sp>
      <p:sp>
        <p:nvSpPr>
          <p:cNvPr id="6" name="ZoneTexte 5">
            <a:extLst>
              <a:ext uri="{FF2B5EF4-FFF2-40B4-BE49-F238E27FC236}">
                <a16:creationId xmlns:a16="http://schemas.microsoft.com/office/drawing/2014/main" id="{D560FA8F-9D8D-795D-4F3F-86C495A11029}"/>
              </a:ext>
            </a:extLst>
          </p:cNvPr>
          <p:cNvSpPr txBox="1"/>
          <p:nvPr/>
        </p:nvSpPr>
        <p:spPr>
          <a:xfrm>
            <a:off x="1130968" y="2559326"/>
            <a:ext cx="10405168" cy="3046988"/>
          </a:xfrm>
          <a:prstGeom prst="rect">
            <a:avLst/>
          </a:prstGeom>
          <a:noFill/>
        </p:spPr>
        <p:txBody>
          <a:bodyPr wrap="square">
            <a:spAutoFit/>
          </a:bodyPr>
          <a:lstStyle/>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Capables d’expliquer l’importance des soins prénatals, intrapartum et postnatals.</a:t>
            </a: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Capables d’orienter l’offre de soins prénatals, intrapartum et postnatals en fonction des programmatiques de l’OMS.</a:t>
            </a:r>
          </a:p>
          <a:p>
            <a:pPr marL="457200" marR="0" lvl="1" indent="0"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Capables de prendre en compte les contextes particuliers de crises dans l’offre de soins et services prénatals, intrapartum et postnatals.</a:t>
            </a:r>
          </a:p>
        </p:txBody>
      </p:sp>
      <p:sp>
        <p:nvSpPr>
          <p:cNvPr id="7" name="Rectangle 6">
            <a:extLst>
              <a:ext uri="{FF2B5EF4-FFF2-40B4-BE49-F238E27FC236}">
                <a16:creationId xmlns:a16="http://schemas.microsoft.com/office/drawing/2014/main" id="{18107453-F24A-C8BF-1B9E-FCDA95459E1D}"/>
              </a:ext>
            </a:extLst>
          </p:cNvPr>
          <p:cNvSpPr/>
          <p:nvPr/>
        </p:nvSpPr>
        <p:spPr>
          <a:xfrm>
            <a:off x="1130967" y="1552074"/>
            <a:ext cx="8666176" cy="694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fontAlgn="auto">
              <a:lnSpc>
                <a:spcPct val="90000"/>
              </a:lnSpc>
              <a:spcBef>
                <a:spcPct val="0"/>
              </a:spcBef>
              <a:spcAft>
                <a:spcPts val="0"/>
              </a:spcAft>
              <a:buClrTx/>
              <a:buSzTx/>
              <a:tabLst/>
              <a:defRPr/>
            </a:pPr>
            <a:r>
              <a:rPr lang="fr-FR" sz="2400" b="1" noProof="0" dirty="0">
                <a:solidFill>
                  <a:srgbClr val="58C3EB"/>
                </a:solidFill>
                <a:latin typeface="Arial Black" panose="020B0604020202020204" pitchFamily="34" charset="0"/>
                <a:ea typeface="+mj-ea"/>
              </a:rPr>
              <a:t>A la fin de ce module, les participant(e)s seront :</a:t>
            </a:r>
          </a:p>
        </p:txBody>
      </p:sp>
    </p:spTree>
    <p:extLst>
      <p:ext uri="{BB962C8B-B14F-4D97-AF65-F5344CB8AC3E}">
        <p14:creationId xmlns:p14="http://schemas.microsoft.com/office/powerpoint/2010/main" val="1027022403"/>
      </p:ext>
    </p:extLst>
  </p:cSld>
  <p:clrMapOvr>
    <a:masterClrMapping/>
  </p:clrMapOvr>
  <mc:AlternateContent xmlns:mc="http://schemas.openxmlformats.org/markup-compatibility/2006" xmlns:p14="http://schemas.microsoft.com/office/powerpoint/2010/main">
    <mc:Choice Requires="p14">
      <p:transition spd="slow" p14:dur="2000" advTm="20690"/>
    </mc:Choice>
    <mc:Fallback xmlns="">
      <p:transition spd="slow" advTm="206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C3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833562"/>
            <a:ext cx="9144000" cy="2387600"/>
          </a:xfrm>
        </p:spPr>
        <p:txBody>
          <a:bodyPr/>
          <a:lstStyle/>
          <a:p>
            <a:r>
              <a:rPr lang="fr-FR" noProof="0" dirty="0">
                <a:solidFill>
                  <a:schemeClr val="bg1"/>
                </a:solidFill>
              </a:rPr>
              <a:t>PERSPECTIVE RÉGIONALE</a:t>
            </a:r>
          </a:p>
        </p:txBody>
      </p:sp>
      <p:sp>
        <p:nvSpPr>
          <p:cNvPr id="3" name="TextBox 2">
            <a:extLst>
              <a:ext uri="{FF2B5EF4-FFF2-40B4-BE49-F238E27FC236}">
                <a16:creationId xmlns:a16="http://schemas.microsoft.com/office/drawing/2014/main" id="{DE1357D4-BA9E-2FEE-1569-FB1F99963F89}"/>
              </a:ext>
            </a:extLst>
          </p:cNvPr>
          <p:cNvSpPr txBox="1"/>
          <p:nvPr/>
        </p:nvSpPr>
        <p:spPr>
          <a:xfrm>
            <a:off x="3048965" y="4604511"/>
            <a:ext cx="6094070" cy="95654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CONTRIBUTRICE</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BOUCHRA ASSARAG</a:t>
            </a:r>
          </a:p>
        </p:txBody>
      </p:sp>
    </p:spTree>
    <p:extLst>
      <p:ext uri="{BB962C8B-B14F-4D97-AF65-F5344CB8AC3E}">
        <p14:creationId xmlns:p14="http://schemas.microsoft.com/office/powerpoint/2010/main" val="1029789939"/>
      </p:ext>
    </p:extLst>
  </p:cSld>
  <p:clrMapOvr>
    <a:masterClrMapping/>
  </p:clrMapOvr>
  <mc:AlternateContent xmlns:mc="http://schemas.openxmlformats.org/markup-compatibility/2006" xmlns:p14="http://schemas.microsoft.com/office/powerpoint/2010/main">
    <mc:Choice Requires="p14">
      <p:transition spd="slow" p14:dur="2000" advTm="34288"/>
    </mc:Choice>
    <mc:Fallback xmlns="">
      <p:transition spd="slow" advTm="3428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2AE9-8928-F94C-D853-5695EF17B9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0B200-5C1A-F346-4428-E24231E6993C}"/>
              </a:ext>
            </a:extLst>
          </p:cNvPr>
          <p:cNvSpPr>
            <a:spLocks noGrp="1"/>
          </p:cNvSpPr>
          <p:nvPr>
            <p:ph type="title"/>
          </p:nvPr>
        </p:nvSpPr>
        <p:spPr>
          <a:xfrm>
            <a:off x="340468" y="792270"/>
            <a:ext cx="3782657" cy="4570561"/>
          </a:xfrm>
        </p:spPr>
        <p:txBody>
          <a:bodyPr/>
          <a:lstStyle/>
          <a:p>
            <a:pPr algn="ctr"/>
            <a:br>
              <a:rPr lang="fr-FR" sz="2800" noProof="0" dirty="0">
                <a:latin typeface="Arial Black" panose="020B0A04020102020204" pitchFamily="34" charset="0"/>
                <a:ea typeface="Calibri" panose="020F0502020204030204" pitchFamily="34" charset="0"/>
                <a:cs typeface="Arial" panose="020B0604020202020204" pitchFamily="34" charset="0"/>
              </a:rPr>
            </a:br>
            <a:br>
              <a:rPr lang="fr-FR" sz="2800" noProof="0" dirty="0">
                <a:latin typeface="Arial Black" panose="020B0A04020102020204" pitchFamily="34" charset="0"/>
                <a:ea typeface="Calibri" panose="020F0502020204030204" pitchFamily="34" charset="0"/>
                <a:cs typeface="Arial" panose="020B0604020202020204" pitchFamily="34" charset="0"/>
              </a:rPr>
            </a:br>
            <a:r>
              <a:rPr lang="fr-FR" sz="2800" noProof="0" dirty="0">
                <a:latin typeface="Arial Black" panose="020B0A04020102020204" pitchFamily="34" charset="0"/>
                <a:ea typeface="Calibri" panose="020F0502020204030204" pitchFamily="34" charset="0"/>
                <a:cs typeface="Arial" panose="020B0604020202020204" pitchFamily="34" charset="0"/>
              </a:rPr>
              <a:t>La mortalité maternelle et néonatale dans la Région africaine est en baisse, mais les progrès restent lents </a:t>
            </a:r>
            <a:r>
              <a:rPr lang="fr-FR" sz="2800" baseline="30000" noProof="0" dirty="0">
                <a:latin typeface="Arial Black" panose="020B0A04020102020204" pitchFamily="34" charset="0"/>
                <a:ea typeface="Calibri" panose="020F0502020204030204" pitchFamily="34" charset="0"/>
                <a:cs typeface="Arial" panose="020B0604020202020204" pitchFamily="34" charset="0"/>
              </a:rPr>
              <a:t>9</a:t>
            </a:r>
            <a:br>
              <a:rPr lang="fr-FR" sz="2800" noProof="0" dirty="0">
                <a:highlight>
                  <a:srgbClr val="FFFF00"/>
                </a:highlight>
                <a:latin typeface="Arial Black" panose="020B0A04020102020204" pitchFamily="34" charset="0"/>
                <a:ea typeface="Calibri" panose="020F0502020204030204" pitchFamily="34" charset="0"/>
                <a:cs typeface="Arial" panose="020B0604020202020204" pitchFamily="34" charset="0"/>
              </a:rPr>
            </a:br>
            <a:endParaRPr lang="fr-FR" sz="2800" noProof="0" dirty="0">
              <a:highlight>
                <a:srgbClr val="FFFF00"/>
              </a:highlight>
              <a:latin typeface="Arial Black" panose="020B0A04020102020204" pitchFamily="34" charset="0"/>
            </a:endParaRPr>
          </a:p>
        </p:txBody>
      </p:sp>
      <p:sp>
        <p:nvSpPr>
          <p:cNvPr id="5" name="ZoneTexte 4">
            <a:extLst>
              <a:ext uri="{FF2B5EF4-FFF2-40B4-BE49-F238E27FC236}">
                <a16:creationId xmlns:a16="http://schemas.microsoft.com/office/drawing/2014/main" id="{2EE9AE8D-6B0D-121D-904F-91A414D261DF}"/>
              </a:ext>
            </a:extLst>
          </p:cNvPr>
          <p:cNvSpPr txBox="1"/>
          <p:nvPr/>
        </p:nvSpPr>
        <p:spPr>
          <a:xfrm>
            <a:off x="4244282" y="643688"/>
            <a:ext cx="7649183" cy="4117602"/>
          </a:xfrm>
          <a:prstGeom prst="rect">
            <a:avLst/>
          </a:prstGeom>
          <a:noFill/>
        </p:spPr>
        <p:txBody>
          <a:bodyPr wrap="square">
            <a:spAutoFit/>
          </a:bodyPr>
          <a:lstStyle/>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Malgré une baisse de 40 % de la mortalité maternelle, qui est passée de 727 à 442 décès de mères pour 100 000 naissances vivantes entre 2000 et 2023, la Région enregistre encore 70 % des décès maternels dans le monde.</a:t>
            </a:r>
          </a:p>
          <a:p>
            <a:pPr marR="0" lvl="0" defTabSz="914400" rtl="0" eaLnBrk="1" fontAlgn="auto" latinLnBrk="0" hangingPunct="1">
              <a:lnSpc>
                <a:spcPct val="120000"/>
              </a:lnSpc>
              <a:spcBef>
                <a:spcPts val="0"/>
              </a:spcBef>
              <a:spcAft>
                <a:spcPts val="0"/>
              </a:spcAft>
              <a:buClrTx/>
              <a:buSzTx/>
              <a:tabLst/>
              <a:defRPr/>
            </a:pP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Chaque année, on estime à 178 000 le nombre de mères et à un million le nombre de nouveau-nés qui perdent la vie dans la Région africaine, souvent de causes évitables.</a:t>
            </a:r>
          </a:p>
        </p:txBody>
      </p:sp>
    </p:spTree>
    <p:extLst>
      <p:ext uri="{BB962C8B-B14F-4D97-AF65-F5344CB8AC3E}">
        <p14:creationId xmlns:p14="http://schemas.microsoft.com/office/powerpoint/2010/main" val="167687879"/>
      </p:ext>
    </p:extLst>
  </p:cSld>
  <p:clrMapOvr>
    <a:masterClrMapping/>
  </p:clrMapOvr>
  <mc:AlternateContent xmlns:mc="http://schemas.openxmlformats.org/markup-compatibility/2006" xmlns:p14="http://schemas.microsoft.com/office/powerpoint/2010/main">
    <mc:Choice Requires="p14">
      <p:transition spd="slow" p14:dur="2000" advTm="17408"/>
    </mc:Choice>
    <mc:Fallback xmlns="">
      <p:transition spd="slow" advTm="1740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09F77-F351-514D-4640-7B7E7909B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FBA54-18A7-AE9D-4B43-FAE907F7E386}"/>
              </a:ext>
            </a:extLst>
          </p:cNvPr>
          <p:cNvSpPr>
            <a:spLocks noGrp="1"/>
          </p:cNvSpPr>
          <p:nvPr>
            <p:ph type="title"/>
          </p:nvPr>
        </p:nvSpPr>
        <p:spPr>
          <a:xfrm>
            <a:off x="156871" y="1942581"/>
            <a:ext cx="4268089" cy="2405463"/>
          </a:xfrm>
        </p:spPr>
        <p:txBody>
          <a:bodyPr/>
          <a:lstStyle/>
          <a:p>
            <a:pPr algn="ctr"/>
            <a:r>
              <a:rPr lang="fr-FR" sz="2800" noProof="0" dirty="0">
                <a:solidFill>
                  <a:srgbClr val="FF0000"/>
                </a:solidFill>
                <a:latin typeface="Arial Black" panose="020B0A04020102020204" pitchFamily="34" charset="0"/>
                <a:ea typeface="Calibri" panose="020F0502020204030204" pitchFamily="34" charset="0"/>
                <a:cs typeface="Arial" panose="020B0604020202020204" pitchFamily="34" charset="0"/>
              </a:rPr>
              <a:t>Ratio</a:t>
            </a:r>
            <a:r>
              <a:rPr lang="fr-FR" sz="2800" noProof="0" dirty="0">
                <a:latin typeface="Arial Black" panose="020B0A04020102020204" pitchFamily="34" charset="0"/>
                <a:ea typeface="Calibri" panose="020F0502020204030204" pitchFamily="34" charset="0"/>
                <a:cs typeface="Arial" panose="020B0604020202020204" pitchFamily="34" charset="0"/>
              </a:rPr>
              <a:t> de mortalité maternelle et naissances assistées par un personnel de santé qualifié en AOC</a:t>
            </a:r>
            <a:br>
              <a:rPr lang="fr-FR" sz="2800" noProof="0" dirty="0">
                <a:highlight>
                  <a:srgbClr val="FFFF00"/>
                </a:highlight>
                <a:latin typeface="Arial Black" panose="020B0A04020102020204" pitchFamily="34" charset="0"/>
                <a:ea typeface="Calibri" panose="020F0502020204030204" pitchFamily="34" charset="0"/>
                <a:cs typeface="Arial" panose="020B0604020202020204" pitchFamily="34" charset="0"/>
              </a:rPr>
            </a:br>
            <a:endParaRPr lang="fr-FR" sz="2800" noProof="0" dirty="0">
              <a:highlight>
                <a:srgbClr val="FFFF00"/>
              </a:highlight>
              <a:latin typeface="Arial Black" panose="020B0A04020102020204" pitchFamily="34" charset="0"/>
            </a:endParaRPr>
          </a:p>
        </p:txBody>
      </p:sp>
      <p:sp>
        <p:nvSpPr>
          <p:cNvPr id="5" name="ZoneTexte 4">
            <a:extLst>
              <a:ext uri="{FF2B5EF4-FFF2-40B4-BE49-F238E27FC236}">
                <a16:creationId xmlns:a16="http://schemas.microsoft.com/office/drawing/2014/main" id="{2D541840-D5CE-F0DC-A7A7-BECD022A28ED}"/>
              </a:ext>
            </a:extLst>
          </p:cNvPr>
          <p:cNvSpPr txBox="1"/>
          <p:nvPr/>
        </p:nvSpPr>
        <p:spPr>
          <a:xfrm>
            <a:off x="4424960" y="538630"/>
            <a:ext cx="7249460" cy="1477328"/>
          </a:xfrm>
          <a:prstGeom prst="rect">
            <a:avLst/>
          </a:prstGeom>
          <a:noFill/>
        </p:spPr>
        <p:txBody>
          <a:bodyPr wrap="square">
            <a:spAutoFit/>
          </a:bodyPr>
          <a:lstStyle/>
          <a:p>
            <a:pPr marL="285750" lvl="0" indent="-285750">
              <a:buFont typeface="Arial" panose="020B0604020202020204" pitchFamily="34" charset="0"/>
              <a:buChar char="•"/>
            </a:pPr>
            <a:r>
              <a:rPr lang="fr-FR" noProof="0" dirty="0">
                <a:latin typeface="Arial" panose="020B0604020202020204" pitchFamily="34" charset="0"/>
                <a:cs typeface="Arial" panose="020B0604020202020204" pitchFamily="34" charset="0"/>
              </a:rPr>
              <a:t>En 2023, le Ratio de mortalité maternelle (TMM) est 669 décès pour 100 000 naissances vivantes pour 100 000 naissances vivantes, en Afrique de l’Ouest et du Centre (AOC) </a:t>
            </a:r>
          </a:p>
          <a:p>
            <a:pPr marL="285750" lvl="0" indent="-285750">
              <a:buFont typeface="Arial" panose="020B0604020202020204" pitchFamily="34" charset="0"/>
              <a:buChar char="•"/>
            </a:pPr>
            <a:r>
              <a:rPr lang="fr-FR" noProof="0" dirty="0">
                <a:latin typeface="Arial" panose="020B0604020202020204" pitchFamily="34" charset="0"/>
                <a:cs typeface="Arial" panose="020B0604020202020204" pitchFamily="34" charset="0"/>
              </a:rPr>
              <a:t>En 2024 le pourcentage des naissances assistées par du personnel de santé qualifié est de 62, en AOC </a:t>
            </a:r>
          </a:p>
        </p:txBody>
      </p:sp>
      <p:graphicFrame>
        <p:nvGraphicFramePr>
          <p:cNvPr id="3" name="Tableau 2">
            <a:extLst>
              <a:ext uri="{FF2B5EF4-FFF2-40B4-BE49-F238E27FC236}">
                <a16:creationId xmlns:a16="http://schemas.microsoft.com/office/drawing/2014/main" id="{6344876D-23AD-6757-7674-64473B4EC8D0}"/>
              </a:ext>
            </a:extLst>
          </p:cNvPr>
          <p:cNvGraphicFramePr>
            <a:graphicFrameLocks noGrp="1"/>
          </p:cNvGraphicFramePr>
          <p:nvPr>
            <p:extLst>
              <p:ext uri="{D42A27DB-BD31-4B8C-83A1-F6EECF244321}">
                <p14:modId xmlns:p14="http://schemas.microsoft.com/office/powerpoint/2010/main" val="279558744"/>
              </p:ext>
            </p:extLst>
          </p:nvPr>
        </p:nvGraphicFramePr>
        <p:xfrm>
          <a:off x="4735804" y="2265918"/>
          <a:ext cx="6062475" cy="3501268"/>
        </p:xfrm>
        <a:graphic>
          <a:graphicData uri="http://schemas.openxmlformats.org/drawingml/2006/table">
            <a:tbl>
              <a:tblPr firstRow="1" firstCol="1" bandRow="1">
                <a:tableStyleId>{2D5ABB26-0587-4C30-8999-92F81FD0307C}</a:tableStyleId>
              </a:tblPr>
              <a:tblGrid>
                <a:gridCol w="1335229">
                  <a:extLst>
                    <a:ext uri="{9D8B030D-6E8A-4147-A177-3AD203B41FA5}">
                      <a16:colId xmlns:a16="http://schemas.microsoft.com/office/drawing/2014/main" val="530627710"/>
                    </a:ext>
                  </a:extLst>
                </a:gridCol>
                <a:gridCol w="2361452">
                  <a:extLst>
                    <a:ext uri="{9D8B030D-6E8A-4147-A177-3AD203B41FA5}">
                      <a16:colId xmlns:a16="http://schemas.microsoft.com/office/drawing/2014/main" val="93672861"/>
                    </a:ext>
                  </a:extLst>
                </a:gridCol>
                <a:gridCol w="2365794">
                  <a:extLst>
                    <a:ext uri="{9D8B030D-6E8A-4147-A177-3AD203B41FA5}">
                      <a16:colId xmlns:a16="http://schemas.microsoft.com/office/drawing/2014/main" val="4184336934"/>
                    </a:ext>
                  </a:extLst>
                </a:gridCol>
              </a:tblGrid>
              <a:tr h="886288">
                <a:tc>
                  <a:txBody>
                    <a:bodyPr/>
                    <a:lstStyle/>
                    <a:p>
                      <a:pPr>
                        <a:lnSpc>
                          <a:spcPct val="115000"/>
                        </a:lnSpc>
                        <a:spcAft>
                          <a:spcPts val="800"/>
                        </a:spcAft>
                        <a:buNone/>
                      </a:pPr>
                      <a:r>
                        <a:rPr lang="fr-FR" sz="1600" b="1" kern="100" noProof="0" dirty="0">
                          <a:effectLst/>
                        </a:rPr>
                        <a:t>Pays </a:t>
                      </a:r>
                      <a:endParaRPr lang="fr-FR" sz="1600" b="1"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fr-FR" sz="1600" b="1" kern="100" noProof="0" dirty="0">
                          <a:solidFill>
                            <a:srgbClr val="E62D5B"/>
                          </a:solidFill>
                          <a:effectLst/>
                        </a:rPr>
                        <a:t>Ratio </a:t>
                      </a:r>
                      <a:r>
                        <a:rPr lang="fr-FR" sz="1600" b="1" kern="100" noProof="0" dirty="0">
                          <a:effectLst/>
                        </a:rPr>
                        <a:t>de mortalité maternelle (TMM) (décès pour 100 000 naissances vivantes), 2023</a:t>
                      </a:r>
                      <a:endParaRPr lang="fr-FR" sz="1600" b="1"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fr-FR" sz="1600" b="1" kern="100" noProof="0" dirty="0">
                          <a:effectLst/>
                        </a:rPr>
                        <a:t>Naissances assistées par du personnel de santé qualifié, pourcentage, 2024</a:t>
                      </a:r>
                      <a:endParaRPr lang="fr-FR" sz="1600" b="1"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7541223"/>
                  </a:ext>
                </a:extLst>
              </a:tr>
              <a:tr h="212880">
                <a:tc>
                  <a:txBody>
                    <a:bodyPr/>
                    <a:lstStyle/>
                    <a:p>
                      <a:pPr>
                        <a:lnSpc>
                          <a:spcPct val="115000"/>
                        </a:lnSpc>
                        <a:spcAft>
                          <a:spcPts val="800"/>
                        </a:spcAft>
                        <a:buNone/>
                      </a:pPr>
                      <a:r>
                        <a:rPr lang="fr-FR" sz="1600" kern="100" noProof="0" dirty="0">
                          <a:effectLst/>
                        </a:rPr>
                        <a:t>Benin </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518</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81</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7859542"/>
                  </a:ext>
                </a:extLst>
              </a:tr>
              <a:tr h="186992">
                <a:tc>
                  <a:txBody>
                    <a:bodyPr/>
                    <a:lstStyle/>
                    <a:p>
                      <a:pPr>
                        <a:lnSpc>
                          <a:spcPct val="115000"/>
                        </a:lnSpc>
                        <a:spcAft>
                          <a:spcPts val="800"/>
                        </a:spcAft>
                        <a:buNone/>
                      </a:pPr>
                      <a:r>
                        <a:rPr lang="fr-FR" sz="1600" kern="100" noProof="0" dirty="0">
                          <a:effectLst/>
                        </a:rPr>
                        <a:t>Burkina Faso</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242</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96</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106560"/>
                  </a:ext>
                </a:extLst>
              </a:tr>
              <a:tr h="223736">
                <a:tc>
                  <a:txBody>
                    <a:bodyPr/>
                    <a:lstStyle/>
                    <a:p>
                      <a:pPr>
                        <a:lnSpc>
                          <a:spcPct val="115000"/>
                        </a:lnSpc>
                        <a:spcAft>
                          <a:spcPts val="800"/>
                        </a:spcAft>
                        <a:buNone/>
                      </a:pPr>
                      <a:r>
                        <a:rPr lang="fr-FR" sz="1600" kern="100" noProof="0" dirty="0">
                          <a:effectLst/>
                        </a:rPr>
                        <a:t>Cote d’ivoire </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359</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84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966753"/>
                  </a:ext>
                </a:extLst>
              </a:tr>
              <a:tr h="212880">
                <a:tc>
                  <a:txBody>
                    <a:bodyPr/>
                    <a:lstStyle/>
                    <a:p>
                      <a:pPr>
                        <a:lnSpc>
                          <a:spcPct val="115000"/>
                        </a:lnSpc>
                        <a:spcAft>
                          <a:spcPts val="800"/>
                        </a:spcAft>
                        <a:buNone/>
                      </a:pPr>
                      <a:r>
                        <a:rPr lang="fr-FR" sz="1600" kern="100" noProof="0" dirty="0">
                          <a:effectLst/>
                        </a:rPr>
                        <a:t>Guinée </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494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55</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454810"/>
                  </a:ext>
                </a:extLst>
              </a:tr>
              <a:tr h="212880">
                <a:tc>
                  <a:txBody>
                    <a:bodyPr/>
                    <a:lstStyle/>
                    <a:p>
                      <a:pPr>
                        <a:lnSpc>
                          <a:spcPct val="115000"/>
                        </a:lnSpc>
                        <a:spcAft>
                          <a:spcPts val="800"/>
                        </a:spcAft>
                        <a:buNone/>
                      </a:pPr>
                      <a:r>
                        <a:rPr lang="fr-FR" sz="1600" kern="100" noProof="0" dirty="0">
                          <a:effectLst/>
                        </a:rPr>
                        <a:t>Mali</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367</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66</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524252"/>
                  </a:ext>
                </a:extLst>
              </a:tr>
              <a:tr h="212880">
                <a:tc>
                  <a:txBody>
                    <a:bodyPr/>
                    <a:lstStyle/>
                    <a:p>
                      <a:pPr>
                        <a:lnSpc>
                          <a:spcPct val="115000"/>
                        </a:lnSpc>
                        <a:spcAft>
                          <a:spcPts val="800"/>
                        </a:spcAft>
                        <a:buNone/>
                      </a:pPr>
                      <a:r>
                        <a:rPr lang="fr-FR" sz="1600" kern="100" noProof="0" dirty="0">
                          <a:effectLst/>
                        </a:rPr>
                        <a:t>Mauritanie</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381</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70</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338343"/>
                  </a:ext>
                </a:extLst>
              </a:tr>
              <a:tr h="212880">
                <a:tc>
                  <a:txBody>
                    <a:bodyPr/>
                    <a:lstStyle/>
                    <a:p>
                      <a:pPr>
                        <a:lnSpc>
                          <a:spcPct val="115000"/>
                        </a:lnSpc>
                        <a:spcAft>
                          <a:spcPts val="800"/>
                        </a:spcAft>
                        <a:buNone/>
                      </a:pPr>
                      <a:r>
                        <a:rPr lang="fr-FR" sz="1600" kern="100" noProof="0" dirty="0">
                          <a:effectLst/>
                        </a:rPr>
                        <a:t>Niger </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350</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44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917228"/>
                  </a:ext>
                </a:extLst>
              </a:tr>
              <a:tr h="212880">
                <a:tc>
                  <a:txBody>
                    <a:bodyPr/>
                    <a:lstStyle/>
                    <a:p>
                      <a:pPr>
                        <a:lnSpc>
                          <a:spcPct val="115000"/>
                        </a:lnSpc>
                        <a:spcAft>
                          <a:spcPts val="800"/>
                        </a:spcAft>
                        <a:buNone/>
                      </a:pPr>
                      <a:r>
                        <a:rPr lang="fr-FR" sz="1600" kern="100" noProof="0" dirty="0">
                          <a:effectLst/>
                        </a:rPr>
                        <a:t>Sénégal </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237</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94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530861"/>
                  </a:ext>
                </a:extLst>
              </a:tr>
              <a:tr h="212880">
                <a:tc>
                  <a:txBody>
                    <a:bodyPr/>
                    <a:lstStyle/>
                    <a:p>
                      <a:pPr>
                        <a:lnSpc>
                          <a:spcPct val="115000"/>
                        </a:lnSpc>
                        <a:spcAft>
                          <a:spcPts val="800"/>
                        </a:spcAft>
                        <a:buNone/>
                      </a:pPr>
                      <a:r>
                        <a:rPr lang="fr-FR" sz="1600" kern="100" noProof="0" dirty="0">
                          <a:effectLst/>
                        </a:rPr>
                        <a:t>Togo</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349</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fr-FR" sz="1600" kern="100" noProof="0" dirty="0">
                          <a:effectLst/>
                        </a:rPr>
                        <a:t>69</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7280531"/>
                  </a:ext>
                </a:extLst>
              </a:tr>
            </a:tbl>
          </a:graphicData>
        </a:graphic>
      </p:graphicFrame>
      <p:sp>
        <p:nvSpPr>
          <p:cNvPr id="8" name="ZoneTexte 7">
            <a:extLst>
              <a:ext uri="{FF2B5EF4-FFF2-40B4-BE49-F238E27FC236}">
                <a16:creationId xmlns:a16="http://schemas.microsoft.com/office/drawing/2014/main" id="{080FD96B-70BF-7885-D50D-B6EB629459B1}"/>
              </a:ext>
            </a:extLst>
          </p:cNvPr>
          <p:cNvSpPr txBox="1"/>
          <p:nvPr/>
        </p:nvSpPr>
        <p:spPr>
          <a:xfrm>
            <a:off x="4824208" y="6150617"/>
            <a:ext cx="2940471" cy="369332"/>
          </a:xfrm>
          <a:prstGeom prst="rect">
            <a:avLst/>
          </a:prstGeom>
          <a:noFill/>
        </p:spPr>
        <p:txBody>
          <a:bodyPr wrap="square">
            <a:spAutoFit/>
          </a:bodyPr>
          <a:lstStyle/>
          <a:p>
            <a:r>
              <a:rPr lang="fr-FR" noProof="0" dirty="0"/>
              <a:t>Source : SWOP-Data-2025</a:t>
            </a:r>
          </a:p>
        </p:txBody>
      </p:sp>
    </p:spTree>
    <p:extLst>
      <p:ext uri="{BB962C8B-B14F-4D97-AF65-F5344CB8AC3E}">
        <p14:creationId xmlns:p14="http://schemas.microsoft.com/office/powerpoint/2010/main" val="27797432"/>
      </p:ext>
    </p:extLst>
  </p:cSld>
  <p:clrMapOvr>
    <a:masterClrMapping/>
  </p:clrMapOvr>
  <mc:AlternateContent xmlns:mc="http://schemas.openxmlformats.org/markup-compatibility/2006" xmlns:p14="http://schemas.microsoft.com/office/powerpoint/2010/main">
    <mc:Choice Requires="p14">
      <p:transition spd="slow" p14:dur="2000" advTm="17408"/>
    </mc:Choice>
    <mc:Fallback xmlns="">
      <p:transition spd="slow" advTm="1740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240361-9DBF-6C8B-9EE9-8507E9322482}"/>
              </a:ext>
            </a:extLst>
          </p:cNvPr>
          <p:cNvSpPr>
            <a:spLocks noGrp="1"/>
          </p:cNvSpPr>
          <p:nvPr>
            <p:ph type="title"/>
          </p:nvPr>
        </p:nvSpPr>
        <p:spPr>
          <a:xfrm>
            <a:off x="312280" y="1535221"/>
            <a:ext cx="3785745" cy="3404172"/>
          </a:xfrm>
        </p:spPr>
        <p:txBody>
          <a:bodyPr/>
          <a:lstStyle/>
          <a:p>
            <a:pPr algn="ctr"/>
            <a:br>
              <a:rPr lang="fr-FR" sz="2800" noProof="0" dirty="0"/>
            </a:br>
            <a:r>
              <a:rPr lang="fr-FR" sz="2800" noProof="0" dirty="0"/>
              <a:t>Concept des 8 contacts en consultation prénatale selon l’OMS</a:t>
            </a:r>
            <a:r>
              <a:rPr lang="fr-FR" sz="2800" baseline="30000" noProof="0" dirty="0">
                <a:latin typeface="Arial Black" panose="020B0A04020102020204" pitchFamily="34" charset="0"/>
                <a:ea typeface="Calibri" panose="020F0502020204030204" pitchFamily="34" charset="0"/>
                <a:cs typeface="Arial" panose="020B0604020202020204" pitchFamily="34" charset="0"/>
              </a:rPr>
              <a:t> 10</a:t>
            </a:r>
            <a:endParaRPr lang="fr-FR" sz="2800" noProof="0" dirty="0"/>
          </a:p>
        </p:txBody>
      </p:sp>
      <p:sp>
        <p:nvSpPr>
          <p:cNvPr id="3" name="Espace réservé du contenu 2">
            <a:extLst>
              <a:ext uri="{FF2B5EF4-FFF2-40B4-BE49-F238E27FC236}">
                <a16:creationId xmlns:a16="http://schemas.microsoft.com/office/drawing/2014/main" id="{1B643792-0C62-8747-ABAA-E5C00B0EC107}"/>
              </a:ext>
            </a:extLst>
          </p:cNvPr>
          <p:cNvSpPr>
            <a:spLocks noGrp="1"/>
          </p:cNvSpPr>
          <p:nvPr>
            <p:ph idx="1"/>
          </p:nvPr>
        </p:nvSpPr>
        <p:spPr>
          <a:xfrm>
            <a:off x="4449536" y="424878"/>
            <a:ext cx="7382112" cy="6090222"/>
          </a:xfrm>
        </p:spPr>
        <p:txBody>
          <a:bodyPr/>
          <a:lstStyle/>
          <a:p>
            <a:pPr>
              <a:buClr>
                <a:srgbClr val="58C3EB"/>
              </a:buClr>
            </a:pPr>
            <a:r>
              <a:rPr lang="fr-FR" sz="2400" b="1" noProof="0" dirty="0"/>
              <a:t>Pourquoi passer de 4 à 8 CPN?</a:t>
            </a:r>
            <a:r>
              <a:rPr lang="fr-FR" sz="2400" noProof="0" dirty="0"/>
              <a:t> </a:t>
            </a:r>
            <a:endParaRPr lang="fr-FR" sz="1400" b="1" noProof="0" dirty="0"/>
          </a:p>
          <a:p>
            <a:pPr lvl="1">
              <a:buClr>
                <a:srgbClr val="58C3EB"/>
              </a:buClr>
            </a:pPr>
            <a:r>
              <a:rPr lang="fr-FR" sz="2200" noProof="0" dirty="0"/>
              <a:t>Réduction de la mortalité périnatale : un modèle avec ≥ 8 contacts est associé à une baisse des décès périnatals comparé à 4 visites,</a:t>
            </a:r>
          </a:p>
          <a:p>
            <a:pPr lvl="1">
              <a:buClr>
                <a:srgbClr val="58C3EB"/>
              </a:buClr>
            </a:pPr>
            <a:r>
              <a:rPr lang="fr-FR" sz="2200" noProof="0" dirty="0"/>
              <a:t>Permet davantage de dépistage précoce, prévention, suivi des complications, soutien psychologique et communication médecin-patiente plus soutenue.</a:t>
            </a:r>
          </a:p>
          <a:p>
            <a:pPr lvl="1">
              <a:buClr>
                <a:srgbClr val="58C3EB"/>
              </a:buClr>
            </a:pPr>
            <a:endParaRPr lang="fr-FR" sz="2200" noProof="0" dirty="0"/>
          </a:p>
          <a:p>
            <a:pPr>
              <a:buClr>
                <a:srgbClr val="58C3EB"/>
              </a:buClr>
            </a:pPr>
            <a:r>
              <a:rPr lang="fr-FR" sz="2400" b="1" noProof="0" dirty="0"/>
              <a:t>Calendrier proposé des contacts</a:t>
            </a:r>
            <a:endParaRPr lang="fr-FR" sz="1400" b="1" noProof="0" dirty="0"/>
          </a:p>
          <a:p>
            <a:pPr marL="538163" lvl="1" indent="220663">
              <a:buClr>
                <a:srgbClr val="58C3EB"/>
              </a:buClr>
            </a:pPr>
            <a:r>
              <a:rPr lang="fr-FR" sz="2400" noProof="0" dirty="0"/>
              <a:t>8 contacts répartis ainsi : </a:t>
            </a:r>
            <a:br>
              <a:rPr lang="fr-FR" sz="2400" noProof="0" dirty="0"/>
            </a:br>
            <a:endParaRPr lang="fr-FR" sz="2200" b="1" noProof="0" dirty="0"/>
          </a:p>
        </p:txBody>
      </p:sp>
      <p:graphicFrame>
        <p:nvGraphicFramePr>
          <p:cNvPr id="4" name="Tableau 3">
            <a:extLst>
              <a:ext uri="{FF2B5EF4-FFF2-40B4-BE49-F238E27FC236}">
                <a16:creationId xmlns:a16="http://schemas.microsoft.com/office/drawing/2014/main" id="{9FD8A692-E5FF-2883-6F5A-91A54543D76D}"/>
              </a:ext>
            </a:extLst>
          </p:cNvPr>
          <p:cNvGraphicFramePr>
            <a:graphicFrameLocks noGrp="1"/>
          </p:cNvGraphicFramePr>
          <p:nvPr>
            <p:extLst>
              <p:ext uri="{D42A27DB-BD31-4B8C-83A1-F6EECF244321}">
                <p14:modId xmlns:p14="http://schemas.microsoft.com/office/powerpoint/2010/main" val="91630137"/>
              </p:ext>
            </p:extLst>
          </p:nvPr>
        </p:nvGraphicFramePr>
        <p:xfrm>
          <a:off x="5649448" y="4514492"/>
          <a:ext cx="4033157" cy="1463040"/>
        </p:xfrm>
        <a:graphic>
          <a:graphicData uri="http://schemas.openxmlformats.org/drawingml/2006/table">
            <a:tbl>
              <a:tblPr firstRow="1" bandRow="1">
                <a:tableStyleId>{5C22544A-7EE6-4342-B048-85BDC9FD1C3A}</a:tableStyleId>
              </a:tblPr>
              <a:tblGrid>
                <a:gridCol w="1904546">
                  <a:extLst>
                    <a:ext uri="{9D8B030D-6E8A-4147-A177-3AD203B41FA5}">
                      <a16:colId xmlns:a16="http://schemas.microsoft.com/office/drawing/2014/main" val="1847027053"/>
                    </a:ext>
                  </a:extLst>
                </a:gridCol>
                <a:gridCol w="2128611">
                  <a:extLst>
                    <a:ext uri="{9D8B030D-6E8A-4147-A177-3AD203B41FA5}">
                      <a16:colId xmlns:a16="http://schemas.microsoft.com/office/drawing/2014/main" val="3412292267"/>
                    </a:ext>
                  </a:extLst>
                </a:gridCol>
              </a:tblGrid>
              <a:tr h="1154516">
                <a:tc>
                  <a:txBody>
                    <a:bodyPr/>
                    <a:lstStyle/>
                    <a:p>
                      <a:r>
                        <a:rPr lang="fr-FR" noProof="0" dirty="0"/>
                        <a:t>1. ≤ 12 semaines </a:t>
                      </a:r>
                      <a:br>
                        <a:rPr lang="fr-FR" noProof="0" dirty="0"/>
                      </a:br>
                      <a:r>
                        <a:rPr lang="fr-FR" noProof="0" dirty="0"/>
                        <a:t>2. ~20 semaines </a:t>
                      </a:r>
                      <a:br>
                        <a:rPr lang="fr-FR" noProof="0" dirty="0"/>
                      </a:br>
                      <a:r>
                        <a:rPr lang="fr-FR" noProof="0" dirty="0"/>
                        <a:t>3. ~26 semaines </a:t>
                      </a:r>
                      <a:br>
                        <a:rPr lang="fr-FR" noProof="0" dirty="0"/>
                      </a:br>
                      <a:r>
                        <a:rPr lang="fr-FR" noProof="0" dirty="0"/>
                        <a:t>4. ~30 semaines </a:t>
                      </a:r>
                      <a:br>
                        <a:rPr lang="fr-FR" noProof="0" dirty="0"/>
                      </a:br>
                      <a:endParaRPr lang="fr-FR" noProof="0" dirty="0"/>
                    </a:p>
                  </a:txBody>
                  <a:tcPr/>
                </a:tc>
                <a:tc>
                  <a:txBody>
                    <a:bodyPr/>
                    <a:lstStyle/>
                    <a:p>
                      <a:r>
                        <a:rPr lang="fr-FR" noProof="0" dirty="0"/>
                        <a:t>5. ~34 semaines </a:t>
                      </a:r>
                      <a:br>
                        <a:rPr lang="fr-FR" noProof="0" dirty="0"/>
                      </a:br>
                      <a:r>
                        <a:rPr lang="fr-FR" noProof="0" dirty="0"/>
                        <a:t>6. ~36 semaines </a:t>
                      </a:r>
                      <a:br>
                        <a:rPr lang="fr-FR" noProof="0" dirty="0"/>
                      </a:br>
                      <a:r>
                        <a:rPr lang="fr-FR" noProof="0" dirty="0"/>
                        <a:t>7. ~38 semaines </a:t>
                      </a:r>
                      <a:br>
                        <a:rPr lang="fr-FR" noProof="0" dirty="0"/>
                      </a:br>
                      <a:r>
                        <a:rPr lang="fr-FR" noProof="0" dirty="0"/>
                        <a:t>8. ~40 semaines</a:t>
                      </a:r>
                    </a:p>
                  </a:txBody>
                  <a:tcPr/>
                </a:tc>
                <a:extLst>
                  <a:ext uri="{0D108BD9-81ED-4DB2-BD59-A6C34878D82A}">
                    <a16:rowId xmlns:a16="http://schemas.microsoft.com/office/drawing/2014/main" val="741276368"/>
                  </a:ext>
                </a:extLst>
              </a:tr>
            </a:tbl>
          </a:graphicData>
        </a:graphic>
      </p:graphicFrame>
    </p:spTree>
    <p:extLst>
      <p:ext uri="{BB962C8B-B14F-4D97-AF65-F5344CB8AC3E}">
        <p14:creationId xmlns:p14="http://schemas.microsoft.com/office/powerpoint/2010/main" val="815920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E0AF0-4D3D-36E4-5E28-9CD88A9AEED0}"/>
              </a:ext>
            </a:extLst>
          </p:cNvPr>
          <p:cNvSpPr>
            <a:spLocks noGrp="1"/>
          </p:cNvSpPr>
          <p:nvPr>
            <p:ph type="title"/>
          </p:nvPr>
        </p:nvSpPr>
        <p:spPr>
          <a:xfrm>
            <a:off x="336733" y="2635585"/>
            <a:ext cx="3206567" cy="1821720"/>
          </a:xfrm>
        </p:spPr>
        <p:txBody>
          <a:bodyPr/>
          <a:lstStyle/>
          <a:p>
            <a:pPr algn="ctr"/>
            <a:r>
              <a:rPr lang="fr-FR" sz="2800" noProof="0" dirty="0"/>
              <a:t>Mise en œuvre des 8 contacts 1/2</a:t>
            </a:r>
          </a:p>
        </p:txBody>
      </p:sp>
      <p:sp>
        <p:nvSpPr>
          <p:cNvPr id="3" name="Espace réservé du contenu 2">
            <a:extLst>
              <a:ext uri="{FF2B5EF4-FFF2-40B4-BE49-F238E27FC236}">
                <a16:creationId xmlns:a16="http://schemas.microsoft.com/office/drawing/2014/main" id="{5CCC4D4B-BC5A-EDEB-A25A-318994E65F62}"/>
              </a:ext>
            </a:extLst>
          </p:cNvPr>
          <p:cNvSpPr>
            <a:spLocks noGrp="1"/>
          </p:cNvSpPr>
          <p:nvPr>
            <p:ph idx="1"/>
          </p:nvPr>
        </p:nvSpPr>
        <p:spPr>
          <a:xfrm>
            <a:off x="4057650" y="719701"/>
            <a:ext cx="7731579" cy="5763650"/>
          </a:xfrm>
        </p:spPr>
        <p:txBody>
          <a:bodyPr/>
          <a:lstStyle/>
          <a:p>
            <a:pPr>
              <a:buClr>
                <a:srgbClr val="58C3EB"/>
              </a:buClr>
            </a:pPr>
            <a:r>
              <a:rPr lang="fr-FR" sz="2200" noProof="0" dirty="0"/>
              <a:t>Dans la plupart des pays francophones, la mise en œuvre du modèle “≥ 8 contacts” est encore partielle : beaucoup de femmes obtiennent 4 ou plus, mais le seuil de 8 contacts est faiblement réalisé</a:t>
            </a:r>
          </a:p>
          <a:p>
            <a:pPr>
              <a:buClr>
                <a:srgbClr val="58C3EB"/>
              </a:buClr>
            </a:pPr>
            <a:r>
              <a:rPr lang="fr-FR" sz="2200" noProof="0" dirty="0"/>
              <a:t>Les données disponibles souvent ne tiennent pas compte du contenu qualitatif de chaque visite (ex : examens, conseils, prise en charge des complications), ce qui est crucial pour l’impact réel.</a:t>
            </a:r>
          </a:p>
          <a:p>
            <a:pPr>
              <a:buClr>
                <a:srgbClr val="58C3EB"/>
              </a:buClr>
            </a:pPr>
            <a:r>
              <a:rPr lang="fr-FR" sz="2200" noProof="0" dirty="0"/>
              <a:t>On observe des disparités importantes entre urbain/rural, selon le niveau socio-économique, et selon l’accès aux structures de santé qualifiées.</a:t>
            </a:r>
          </a:p>
          <a:p>
            <a:pPr>
              <a:buClr>
                <a:srgbClr val="58C3EB"/>
              </a:buClr>
            </a:pPr>
            <a:r>
              <a:rPr lang="fr-FR" sz="2200" noProof="0" dirty="0"/>
              <a:t>Selon une étude multi-pays (15 pays à revenu faible ou intermédiaire) : la prévalence de femmes ayant ≥ 8 contacts est seulement ~ 13 % en moyenne.</a:t>
            </a:r>
            <a:r>
              <a:rPr lang="fr-FR" sz="2200" baseline="30000" noProof="0" dirty="0"/>
              <a:t> 11</a:t>
            </a:r>
            <a:endParaRPr lang="fr-FR" sz="2200" b="1" noProof="0" dirty="0"/>
          </a:p>
        </p:txBody>
      </p:sp>
    </p:spTree>
    <p:extLst>
      <p:ext uri="{BB962C8B-B14F-4D97-AF65-F5344CB8AC3E}">
        <p14:creationId xmlns:p14="http://schemas.microsoft.com/office/powerpoint/2010/main" val="2148016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33174-C166-1C18-ED75-B0BC37DF0D74}"/>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DC221EDA-D56F-DD76-4F98-8F1F36197B5F}"/>
              </a:ext>
            </a:extLst>
          </p:cNvPr>
          <p:cNvGraphicFramePr>
            <a:graphicFrameLocks noGrp="1"/>
          </p:cNvGraphicFramePr>
          <p:nvPr>
            <p:extLst>
              <p:ext uri="{D42A27DB-BD31-4B8C-83A1-F6EECF244321}">
                <p14:modId xmlns:p14="http://schemas.microsoft.com/office/powerpoint/2010/main" val="361223554"/>
              </p:ext>
            </p:extLst>
          </p:nvPr>
        </p:nvGraphicFramePr>
        <p:xfrm>
          <a:off x="3605981" y="777160"/>
          <a:ext cx="7837239" cy="4925794"/>
        </p:xfrm>
        <a:graphic>
          <a:graphicData uri="http://schemas.openxmlformats.org/drawingml/2006/table">
            <a:tbl>
              <a:tblPr/>
              <a:tblGrid>
                <a:gridCol w="7837239">
                  <a:extLst>
                    <a:ext uri="{9D8B030D-6E8A-4147-A177-3AD203B41FA5}">
                      <a16:colId xmlns:a16="http://schemas.microsoft.com/office/drawing/2014/main" val="2584561201"/>
                    </a:ext>
                  </a:extLst>
                </a:gridCol>
              </a:tblGrid>
              <a:tr h="479283">
                <a:tc>
                  <a:txBody>
                    <a:bodyPr/>
                    <a:lstStyle/>
                    <a:p>
                      <a:pPr marL="342900" indent="-342900">
                        <a:buClr>
                          <a:srgbClr val="009CDE"/>
                        </a:buClr>
                        <a:buFont typeface="Arial" panose="020B0604020202020204" pitchFamily="34" charset="0"/>
                        <a:buChar char="•"/>
                      </a:pPr>
                      <a:endParaRPr lang="fr-FR" sz="2400" b="1" noProof="0" dirty="0">
                        <a:latin typeface="Arial" panose="020B0604020202020204" pitchFamily="34" charset="0"/>
                        <a:cs typeface="Arial" panose="020B0604020202020204" pitchFamily="34" charset="0"/>
                      </a:endParaRPr>
                    </a:p>
                  </a:txBody>
                  <a:tcPr marL="27893" marR="27893" marT="13947" marB="13947" anchor="ctr">
                    <a:lnL>
                      <a:noFill/>
                    </a:lnL>
                    <a:lnR>
                      <a:noFill/>
                    </a:lnR>
                    <a:lnT>
                      <a:noFill/>
                    </a:lnT>
                    <a:lnB>
                      <a:noFill/>
                    </a:lnB>
                    <a:noFill/>
                  </a:tcPr>
                </a:tc>
                <a:extLst>
                  <a:ext uri="{0D108BD9-81ED-4DB2-BD59-A6C34878D82A}">
                    <a16:rowId xmlns:a16="http://schemas.microsoft.com/office/drawing/2014/main" val="571780574"/>
                  </a:ext>
                </a:extLst>
              </a:tr>
              <a:tr h="2423279">
                <a:tc>
                  <a:txBody>
                    <a:bodyPr/>
                    <a:lstStyle/>
                    <a:p>
                      <a:pPr marL="342900" indent="-342900" algn="l">
                        <a:buClr>
                          <a:srgbClr val="009CDE"/>
                        </a:buClr>
                        <a:buFont typeface="Arial" panose="020B0604020202020204" pitchFamily="34" charset="0"/>
                        <a:buChar char="•"/>
                      </a:pPr>
                      <a:r>
                        <a:rPr lang="fr-FR" sz="2400" kern="1200" noProof="0" dirty="0">
                          <a:solidFill>
                            <a:schemeClr val="tx1"/>
                          </a:solidFill>
                          <a:latin typeface="Arial" panose="020B0604020202020204" pitchFamily="34" charset="0"/>
                          <a:ea typeface="+mn-ea"/>
                          <a:cs typeface="Arial" panose="020B0604020202020204" pitchFamily="34" charset="0"/>
                        </a:rPr>
                        <a:t>Le Togo a adopté le modèle 8 consultations prénatales dans 22 formations sanitaires. Il y a une augmentation de la fréquentation depuis la mise en place de ce paquet de soins prénatals (passage de 4 à 8 visites), et les patientes semblent répondre positivement à ce changement.</a:t>
                      </a:r>
                      <a:r>
                        <a:rPr lang="fr-FR" sz="2400" baseline="30000" noProof="0" dirty="0">
                          <a:latin typeface="Arial" panose="020B0604020202020204" pitchFamily="34" charset="0"/>
                          <a:cs typeface="Arial" panose="020B0604020202020204" pitchFamily="34" charset="0"/>
                        </a:rPr>
                        <a:t> 11</a:t>
                      </a:r>
                      <a:r>
                        <a:rPr lang="fr-FR" sz="2400" kern="1200" noProof="0" dirty="0">
                          <a:solidFill>
                            <a:schemeClr val="tx1"/>
                          </a:solidFill>
                          <a:latin typeface="Arial" panose="020B0604020202020204" pitchFamily="34" charset="0"/>
                          <a:ea typeface="+mn-ea"/>
                          <a:cs typeface="Arial" panose="020B0604020202020204" pitchFamily="34" charset="0"/>
                        </a:rPr>
                        <a:t>  </a:t>
                      </a:r>
                      <a:endParaRPr lang="fr-FR" sz="2400" b="1" kern="1200" noProof="0" dirty="0">
                        <a:solidFill>
                          <a:schemeClr val="tx1"/>
                        </a:solidFill>
                        <a:latin typeface="Arial" panose="020B0604020202020204" pitchFamily="34" charset="0"/>
                        <a:ea typeface="+mn-ea"/>
                        <a:cs typeface="Arial" panose="020B0604020202020204" pitchFamily="34" charset="0"/>
                      </a:endParaRPr>
                    </a:p>
                    <a:p>
                      <a:pPr marL="342900" indent="-342900" algn="l">
                        <a:buClr>
                          <a:srgbClr val="009CDE"/>
                        </a:buClr>
                        <a:buFont typeface="Arial" panose="020B0604020202020204" pitchFamily="34" charset="0"/>
                        <a:buChar char="•"/>
                      </a:pPr>
                      <a:endParaRPr lang="fr-FR" sz="2400" b="1" kern="1200" noProof="0" dirty="0">
                        <a:solidFill>
                          <a:schemeClr val="tx1"/>
                        </a:solidFill>
                        <a:latin typeface="Arial" panose="020B0604020202020204" pitchFamily="34" charset="0"/>
                        <a:ea typeface="+mn-ea"/>
                        <a:cs typeface="Arial" panose="020B0604020202020204" pitchFamily="34" charset="0"/>
                      </a:endParaRPr>
                    </a:p>
                  </a:txBody>
                  <a:tcPr marL="27893" marR="27893" marT="13947" marB="13947" anchor="ctr">
                    <a:lnL>
                      <a:noFill/>
                    </a:lnL>
                    <a:lnR>
                      <a:noFill/>
                    </a:lnR>
                    <a:lnT>
                      <a:noFill/>
                    </a:lnT>
                    <a:lnB>
                      <a:noFill/>
                    </a:lnB>
                    <a:noFill/>
                  </a:tcPr>
                </a:tc>
                <a:extLst>
                  <a:ext uri="{0D108BD9-81ED-4DB2-BD59-A6C34878D82A}">
                    <a16:rowId xmlns:a16="http://schemas.microsoft.com/office/drawing/2014/main" val="3838336897"/>
                  </a:ext>
                </a:extLst>
              </a:tr>
              <a:tr h="1858297">
                <a:tc>
                  <a:txBody>
                    <a:bodyPr/>
                    <a:lstStyle/>
                    <a:p>
                      <a:pPr marL="342900" indent="-342900" algn="l">
                        <a:buClr>
                          <a:srgbClr val="009CDE"/>
                        </a:buClr>
                        <a:buFont typeface="Arial" panose="020B0604020202020204" pitchFamily="34" charset="0"/>
                        <a:buChar char="•"/>
                      </a:pPr>
                      <a:r>
                        <a:rPr lang="fr-FR" sz="2400" kern="1200" noProof="0" dirty="0">
                          <a:solidFill>
                            <a:schemeClr val="tx1"/>
                          </a:solidFill>
                          <a:latin typeface="Arial" panose="020B0604020202020204" pitchFamily="34" charset="0"/>
                          <a:ea typeface="+mn-ea"/>
                          <a:cs typeface="Arial" panose="020B0604020202020204" pitchFamily="34" charset="0"/>
                        </a:rPr>
                        <a:t>L’enquête nationale sur la population et la santé familiale (ENPSF) de 2018 montre que le nombre moyen de consultations prénatales chez les Marocaines est de 4,2 visites, avec 4,7 en milieu urbain et 3,6 en milieu rural. </a:t>
                      </a:r>
                      <a:r>
                        <a:rPr lang="fr-FR" sz="2400" kern="1200" baseline="30000" noProof="0" dirty="0">
                          <a:solidFill>
                            <a:schemeClr val="tx1"/>
                          </a:solidFill>
                          <a:latin typeface="Arial" panose="020B0604020202020204" pitchFamily="34" charset="0"/>
                          <a:ea typeface="+mn-ea"/>
                          <a:cs typeface="Arial" panose="020B0604020202020204" pitchFamily="34" charset="0"/>
                        </a:rPr>
                        <a:t>12</a:t>
                      </a:r>
                      <a:r>
                        <a:rPr lang="fr-FR" sz="2400" kern="1200" noProof="0" dirty="0">
                          <a:solidFill>
                            <a:schemeClr val="tx1"/>
                          </a:solidFill>
                          <a:latin typeface="Arial" panose="020B0604020202020204" pitchFamily="34" charset="0"/>
                          <a:ea typeface="+mn-ea"/>
                          <a:cs typeface="Arial" panose="020B0604020202020204" pitchFamily="34" charset="0"/>
                        </a:rPr>
                        <a:t> </a:t>
                      </a:r>
                      <a:endParaRPr lang="fr-FR" sz="2400" b="1" noProof="0" dirty="0">
                        <a:latin typeface="Arial" panose="020B0604020202020204" pitchFamily="34" charset="0"/>
                        <a:cs typeface="Arial" panose="020B0604020202020204" pitchFamily="34" charset="0"/>
                      </a:endParaRPr>
                    </a:p>
                  </a:txBody>
                  <a:tcPr marL="27893" marR="27893" marT="13947" marB="13947" anchor="ctr">
                    <a:lnL>
                      <a:noFill/>
                    </a:lnL>
                    <a:lnR>
                      <a:noFill/>
                    </a:lnR>
                    <a:lnT>
                      <a:noFill/>
                    </a:lnT>
                    <a:lnB>
                      <a:noFill/>
                    </a:lnB>
                    <a:noFill/>
                  </a:tcPr>
                </a:tc>
                <a:extLst>
                  <a:ext uri="{0D108BD9-81ED-4DB2-BD59-A6C34878D82A}">
                    <a16:rowId xmlns:a16="http://schemas.microsoft.com/office/drawing/2014/main" val="770493453"/>
                  </a:ext>
                </a:extLst>
              </a:tr>
            </a:tbl>
          </a:graphicData>
        </a:graphic>
      </p:graphicFrame>
      <p:sp>
        <p:nvSpPr>
          <p:cNvPr id="5" name="Rectangle 2">
            <a:extLst>
              <a:ext uri="{FF2B5EF4-FFF2-40B4-BE49-F238E27FC236}">
                <a16:creationId xmlns:a16="http://schemas.microsoft.com/office/drawing/2014/main" id="{64BB4115-DF29-0E71-CC47-AE00B84C6585}"/>
              </a:ext>
            </a:extLst>
          </p:cNvPr>
          <p:cNvSpPr>
            <a:spLocks noChangeArrowheads="1"/>
          </p:cNvSpPr>
          <p:nvPr/>
        </p:nvSpPr>
        <p:spPr bwMode="auto">
          <a:xfrm>
            <a:off x="292709" y="2736502"/>
            <a:ext cx="3313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sz="2800" b="1" noProof="0" dirty="0">
                <a:solidFill>
                  <a:srgbClr val="58C3EB"/>
                </a:solidFill>
                <a:latin typeface="Arial Black" panose="020B0604020202020204" pitchFamily="34" charset="0"/>
                <a:ea typeface="+mj-ea"/>
              </a:rPr>
              <a:t>Mise en œuvre des 8 contacts 2/2</a:t>
            </a:r>
          </a:p>
        </p:txBody>
      </p:sp>
    </p:spTree>
    <p:extLst>
      <p:ext uri="{BB962C8B-B14F-4D97-AF65-F5344CB8AC3E}">
        <p14:creationId xmlns:p14="http://schemas.microsoft.com/office/powerpoint/2010/main" val="299641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E9D0-EB61-71F3-E37B-231910F60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596FE1-8C69-1558-0539-5C41953E8E06}"/>
              </a:ext>
            </a:extLst>
          </p:cNvPr>
          <p:cNvSpPr>
            <a:spLocks noGrp="1"/>
          </p:cNvSpPr>
          <p:nvPr>
            <p:ph type="title"/>
          </p:nvPr>
        </p:nvSpPr>
        <p:spPr>
          <a:xfrm>
            <a:off x="308919" y="928194"/>
            <a:ext cx="3771475" cy="4558205"/>
          </a:xfrm>
        </p:spPr>
        <p:txBody>
          <a:bodyPr/>
          <a:lstStyle/>
          <a:p>
            <a:pPr algn="ctr"/>
            <a:br>
              <a:rPr lang="fr-FR" sz="2800" noProof="0" dirty="0">
                <a:latin typeface="Arial Black" panose="020B0A04020102020204" pitchFamily="34" charset="0"/>
              </a:rPr>
            </a:br>
            <a:br>
              <a:rPr lang="fr-FR" sz="2800" noProof="0" dirty="0">
                <a:latin typeface="Arial Black" panose="020B0A04020102020204" pitchFamily="34" charset="0"/>
              </a:rPr>
            </a:br>
            <a:r>
              <a:rPr lang="fr-FR" sz="2800" noProof="0" dirty="0">
                <a:latin typeface="Arial Black" panose="020B0A04020102020204" pitchFamily="34" charset="0"/>
              </a:rPr>
              <a:t>Obstacles au niveau régional à l'accès aux soins de santé pour les adolescentes enceintes </a:t>
            </a:r>
            <a:br>
              <a:rPr lang="fr-FR" sz="2800" noProof="0" dirty="0">
                <a:latin typeface="Arial Black" panose="020B0A04020102020204" pitchFamily="34" charset="0"/>
              </a:rPr>
            </a:br>
            <a:r>
              <a:rPr lang="fr-FR" sz="2800" noProof="0" dirty="0">
                <a:latin typeface="Arial Black" panose="020B0A04020102020204" pitchFamily="34" charset="0"/>
              </a:rPr>
              <a:t>1/2</a:t>
            </a:r>
            <a:br>
              <a:rPr lang="fr-FR" sz="28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endParaRPr>
          </a:p>
        </p:txBody>
      </p:sp>
      <p:sp>
        <p:nvSpPr>
          <p:cNvPr id="5" name="ZoneTexte 4">
            <a:extLst>
              <a:ext uri="{FF2B5EF4-FFF2-40B4-BE49-F238E27FC236}">
                <a16:creationId xmlns:a16="http://schemas.microsoft.com/office/drawing/2014/main" id="{7A7F6C6B-5F1B-998A-AF25-D7BF5CBAC57B}"/>
              </a:ext>
            </a:extLst>
          </p:cNvPr>
          <p:cNvSpPr txBox="1"/>
          <p:nvPr/>
        </p:nvSpPr>
        <p:spPr>
          <a:xfrm>
            <a:off x="4326139" y="444734"/>
            <a:ext cx="7431983" cy="5509200"/>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Facteurs individuels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Autonomie limitée (pouvoir de décision).</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Faible taux d'alphabétisation des adolescentes.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Manque de sensibilisation et d'information sur leur santé et les services de santé existants. </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contraintes financières.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Facteurs socioculturels </a:t>
            </a:r>
            <a:r>
              <a:rPr kumimoji="0" lang="fr-FR" sz="2400" b="1" i="0" u="none" strike="noStrike" kern="1200" cap="none" spc="0" normalizeH="0" baseline="30000" noProof="0" dirty="0">
                <a:ln>
                  <a:noFill/>
                </a:ln>
                <a:solidFill>
                  <a:srgbClr val="C00000"/>
                </a:solidFill>
                <a:effectLst/>
                <a:uLnTx/>
                <a:uFillTx/>
                <a:latin typeface="Arial" panose="020B0604020202020204" pitchFamily="34" charset="0"/>
                <a:ea typeface="+mn-ea"/>
                <a:cs typeface="Arial" panose="020B0604020202020204" pitchFamily="34" charset="0"/>
              </a:rPr>
              <a:t>13, 14</a:t>
            </a:r>
            <a:endParaRPr kumimoji="0" lang="fr-FR"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Normes sociales profondément enracinées concernant le genre et la sexualité/la discrimination sexuelle.</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Mariage d'enfants / grossesse d'adolescentes.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Perception de la communauté et des prestataires de services envers les filles mariées non mariées et/ou non enregistrées (attitude de jugement).</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Déterminants socio-économiques, surprotection des filles</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934421969"/>
      </p:ext>
    </p:extLst>
  </p:cSld>
  <p:clrMapOvr>
    <a:masterClrMapping/>
  </p:clrMapOvr>
  <mc:AlternateContent xmlns:mc="http://schemas.openxmlformats.org/markup-compatibility/2006" xmlns:p14="http://schemas.microsoft.com/office/powerpoint/2010/main">
    <mc:Choice Requires="p14">
      <p:transition spd="slow" p14:dur="2000" advTm="24146"/>
    </mc:Choice>
    <mc:Fallback xmlns="">
      <p:transition spd="slow" advTm="2414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407775" y="1122747"/>
            <a:ext cx="3505417" cy="4140370"/>
          </a:xfrm>
        </p:spPr>
        <p:txBody>
          <a:bodyPr/>
          <a:lstStyle/>
          <a:p>
            <a:pPr algn="ctr"/>
            <a:br>
              <a:rPr lang="fr-FR" sz="2800" noProof="0" dirty="0">
                <a:latin typeface="Arial Black" panose="020B0A04020102020204" pitchFamily="34" charset="0"/>
              </a:rPr>
            </a:br>
            <a:r>
              <a:rPr lang="fr-FR" sz="2800" noProof="0" dirty="0">
                <a:latin typeface="Arial Black" panose="020B0A04020102020204" pitchFamily="34" charset="0"/>
              </a:rPr>
              <a:t>Obstacles au niveau régional à l'accès aux soins de santé pour les adolescentes enceintes </a:t>
            </a:r>
            <a:br>
              <a:rPr lang="fr-FR" sz="2800" noProof="0" dirty="0">
                <a:latin typeface="Arial Black" panose="020B0A04020102020204" pitchFamily="34" charset="0"/>
              </a:rPr>
            </a:br>
            <a:r>
              <a:rPr lang="fr-FR" sz="2800" noProof="0" dirty="0">
                <a:latin typeface="Arial Black" panose="020B0A04020102020204" pitchFamily="34" charset="0"/>
              </a:rPr>
              <a:t>2/2 </a:t>
            </a:r>
            <a:r>
              <a:rPr lang="fr-FR" sz="2800" b="0" baseline="30000" noProof="0" dirty="0">
                <a:latin typeface="Arial" panose="020B0604020202020204" pitchFamily="34" charset="0"/>
                <a:cs typeface="Arial" panose="020B0604020202020204" pitchFamily="34" charset="0"/>
              </a:rPr>
              <a:t>1</a:t>
            </a:r>
            <a:r>
              <a:rPr lang="fr-FR" sz="2800" baseline="30000" noProof="0" dirty="0">
                <a:latin typeface="Arial" panose="020B0604020202020204" pitchFamily="34" charset="0"/>
                <a:cs typeface="Arial" panose="020B0604020202020204" pitchFamily="34" charset="0"/>
              </a:rPr>
              <a:t>5</a:t>
            </a:r>
            <a:r>
              <a:rPr lang="fr-FR" sz="2800" b="0" baseline="30000" noProof="0" dirty="0">
                <a:latin typeface="Arial" panose="020B0604020202020204" pitchFamily="34" charset="0"/>
                <a:cs typeface="Arial" panose="020B0604020202020204" pitchFamily="34" charset="0"/>
              </a:rPr>
              <a:t>,1</a:t>
            </a:r>
            <a:r>
              <a:rPr lang="fr-FR" sz="2800" baseline="30000" noProof="0" dirty="0">
                <a:latin typeface="Arial" panose="020B0604020202020204" pitchFamily="34" charset="0"/>
                <a:cs typeface="Arial" panose="020B0604020202020204" pitchFamily="34" charset="0"/>
              </a:rPr>
              <a:t>6</a:t>
            </a:r>
            <a:r>
              <a:rPr lang="fr-FR" sz="2800" b="0" baseline="30000" noProof="0" dirty="0">
                <a:latin typeface="Arial" panose="020B0604020202020204" pitchFamily="34" charset="0"/>
                <a:cs typeface="Arial" panose="020B0604020202020204" pitchFamily="34" charset="0"/>
              </a:rPr>
              <a:t>, 1</a:t>
            </a:r>
            <a:r>
              <a:rPr lang="fr-FR" sz="2800" baseline="30000" noProof="0" dirty="0">
                <a:latin typeface="Arial" panose="020B0604020202020204" pitchFamily="34" charset="0"/>
                <a:cs typeface="Arial" panose="020B0604020202020204" pitchFamily="34" charset="0"/>
              </a:rPr>
              <a:t>7</a:t>
            </a:r>
            <a:br>
              <a:rPr lang="fr-FR" sz="2800" b="0" baseline="30000" noProof="0" dirty="0">
                <a:latin typeface="Arial" panose="020B0604020202020204" pitchFamily="34" charset="0"/>
                <a:cs typeface="Arial" panose="020B0604020202020204" pitchFamily="34" charset="0"/>
              </a:rPr>
            </a:br>
            <a:br>
              <a:rPr lang="fr-FR" sz="28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endParaRPr>
          </a:p>
        </p:txBody>
      </p:sp>
      <p:sp>
        <p:nvSpPr>
          <p:cNvPr id="5" name="ZoneTexte 4">
            <a:extLst>
              <a:ext uri="{FF2B5EF4-FFF2-40B4-BE49-F238E27FC236}">
                <a16:creationId xmlns:a16="http://schemas.microsoft.com/office/drawing/2014/main" id="{3D2DAA8D-6F08-084C-81C5-7A0C52DB7776}"/>
              </a:ext>
            </a:extLst>
          </p:cNvPr>
          <p:cNvSpPr txBox="1"/>
          <p:nvPr/>
        </p:nvSpPr>
        <p:spPr>
          <a:xfrm>
            <a:off x="4008885" y="397033"/>
            <a:ext cx="7589557" cy="6196568"/>
          </a:xfrm>
          <a:prstGeom prst="rect">
            <a:avLst/>
          </a:prstGeom>
          <a:no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Offre de services de santé</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Manque de disponibilité des services : Les services de santé maternelle et infantile ne sont souvent pas axés sur les jeunes mères pour la première fois.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Manque d'accès et de qualité des soins : Infrastructures médiocres, insuffisance dans le respect de la vie privée et de la confidentialité, coût élevé des services.</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Manque de respect et mauvais traitements pendant l'accouchement. </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9600" marR="0" lvl="0" indent="-399600" defTabSz="914400" rtl="0" eaLnBrk="1" fontAlgn="auto" latinLnBrk="0" hangingPunct="1">
              <a:lnSpc>
                <a:spcPct val="100000"/>
              </a:lnSpc>
              <a:spcBef>
                <a:spcPts val="0"/>
              </a:spcBef>
              <a:spcAft>
                <a:spcPts val="0"/>
              </a:spcAft>
              <a:buClrTx/>
              <a:buSzTx/>
              <a:buFont typeface="+mj-lt"/>
              <a:buAutoNum type="romanUcPeriod" startAt="4"/>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Retard dans la réception de soins adéquats dans un établissement existant : systèmes de triage inefficaces, insuffisances en compétences et en nombre des soignants, des équipements et des fournitures inadéquats ainsi qu’ une absence d'un système d'orientation.</a:t>
            </a:r>
          </a:p>
          <a:p>
            <a:pPr marL="399600" marR="0" lvl="0" indent="-399600" defTabSz="914400" rtl="0" eaLnBrk="1" fontAlgn="auto" latinLnBrk="0" hangingPunct="1">
              <a:lnSpc>
                <a:spcPct val="100000"/>
              </a:lnSpc>
              <a:spcBef>
                <a:spcPts val="0"/>
              </a:spcBef>
              <a:spcAft>
                <a:spcPts val="0"/>
              </a:spcAft>
              <a:buClrTx/>
              <a:buSzTx/>
              <a:buFont typeface="+mj-lt"/>
              <a:buAutoNum type="romanUcPeriod" startAt="4"/>
              <a:tabLst/>
              <a:defRPr/>
            </a:pPr>
            <a:endPar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9600" marR="0" lvl="0" indent="-399600" defTabSz="914400" rtl="0" eaLnBrk="1" fontAlgn="auto" latinLnBrk="0" hangingPunct="1">
              <a:lnSpc>
                <a:spcPct val="100000"/>
              </a:lnSpc>
              <a:spcBef>
                <a:spcPts val="0"/>
              </a:spcBef>
              <a:spcAft>
                <a:spcPts val="0"/>
              </a:spcAft>
              <a:buClrTx/>
              <a:buSzTx/>
              <a:buFont typeface="+mj-lt"/>
              <a:buAutoNum type="romanUcPeriod" startAt="4"/>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Conflits, contextes humanitaires, pandémie de Covid-19.</a:t>
            </a:r>
          </a:p>
          <a:p>
            <a:pPr marL="400050" marR="0" lvl="0" indent="-400050" defTabSz="914400" rtl="0" eaLnBrk="1" fontAlgn="auto" latinLnBrk="0" hangingPunct="1">
              <a:lnSpc>
                <a:spcPct val="100000"/>
              </a:lnSpc>
              <a:spcBef>
                <a:spcPts val="0"/>
              </a:spcBef>
              <a:spcAft>
                <a:spcPts val="0"/>
              </a:spcAft>
              <a:buClrTx/>
              <a:buSzTx/>
              <a:buFont typeface="+mj-lt"/>
              <a:buAutoNum type="romanUcPeriod"/>
              <a:tabLst/>
              <a:defRPr/>
            </a:pPr>
            <a:endParaRPr kumimoji="0" lang="fr-FR"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3005103"/>
      </p:ext>
    </p:extLst>
  </p:cSld>
  <p:clrMapOvr>
    <a:masterClrMapping/>
  </p:clrMapOvr>
  <mc:AlternateContent xmlns:mc="http://schemas.openxmlformats.org/markup-compatibility/2006" xmlns:p14="http://schemas.microsoft.com/office/powerpoint/2010/main">
    <mc:Choice Requires="p14">
      <p:transition spd="slow" p14:dur="2000" advTm="47964"/>
    </mc:Choice>
    <mc:Fallback xmlns="">
      <p:transition spd="slow" advTm="4796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5733E1-F940-9331-DBE8-77767D49DB10}"/>
              </a:ext>
            </a:extLst>
          </p:cNvPr>
          <p:cNvSpPr>
            <a:spLocks noGrp="1"/>
          </p:cNvSpPr>
          <p:nvPr>
            <p:ph type="title"/>
          </p:nvPr>
        </p:nvSpPr>
        <p:spPr>
          <a:xfrm>
            <a:off x="181178" y="2497668"/>
            <a:ext cx="3404985" cy="2288643"/>
          </a:xfrm>
        </p:spPr>
        <p:txBody>
          <a:bodyPr/>
          <a:lstStyle/>
          <a:p>
            <a:pPr algn="ctr"/>
            <a:r>
              <a:rPr lang="fr-FR" sz="2800" noProof="0" dirty="0">
                <a:latin typeface="Arial Black" panose="020B0A04020102020204" pitchFamily="34" charset="0"/>
              </a:rPr>
              <a:t> Initiatives en faveur des adolescents en AOC</a:t>
            </a:r>
            <a:br>
              <a:rPr lang="fr-FR" sz="2800" noProof="0" dirty="0">
                <a:latin typeface="Arial Black" panose="020B0A04020102020204" pitchFamily="34" charset="0"/>
                <a:ea typeface="Calibri" panose="020F0502020204030204" pitchFamily="34" charset="0"/>
                <a:cs typeface="Arial" panose="020B0604020202020204" pitchFamily="34" charset="0"/>
              </a:rPr>
            </a:br>
            <a:endParaRPr lang="fr-FR" sz="2800" noProof="0" dirty="0">
              <a:latin typeface="Arial Black" panose="020B0A04020102020204" pitchFamily="34" charset="0"/>
            </a:endParaRPr>
          </a:p>
        </p:txBody>
      </p:sp>
      <p:sp>
        <p:nvSpPr>
          <p:cNvPr id="9" name="Espace réservé du contenu 8">
            <a:extLst>
              <a:ext uri="{FF2B5EF4-FFF2-40B4-BE49-F238E27FC236}">
                <a16:creationId xmlns:a16="http://schemas.microsoft.com/office/drawing/2014/main" id="{0ACF2A30-27F9-2B4A-5B48-3710ECD732D4}"/>
              </a:ext>
            </a:extLst>
          </p:cNvPr>
          <p:cNvSpPr>
            <a:spLocks noGrp="1"/>
          </p:cNvSpPr>
          <p:nvPr>
            <p:ph idx="1"/>
          </p:nvPr>
        </p:nvSpPr>
        <p:spPr>
          <a:xfrm>
            <a:off x="3971928" y="794501"/>
            <a:ext cx="7658161" cy="4974695"/>
          </a:xfrm>
        </p:spPr>
        <p:txBody>
          <a:bodyPr/>
          <a:lstStyle/>
          <a:p>
            <a:pPr>
              <a:lnSpc>
                <a:spcPct val="100000"/>
              </a:lnSpc>
              <a:spcBef>
                <a:spcPts val="0"/>
              </a:spcBef>
              <a:buClrTx/>
              <a:defRPr/>
            </a:pPr>
            <a:r>
              <a:rPr lang="fr-FR" sz="1800" kern="100" noProof="0" dirty="0"/>
              <a:t>Le projet « 2 </a:t>
            </a:r>
            <a:r>
              <a:rPr lang="fr-FR" sz="1800" kern="100" noProof="0" dirty="0" err="1"/>
              <a:t>Hours</a:t>
            </a:r>
            <a:r>
              <a:rPr lang="fr-FR" sz="1800" kern="100" noProof="0" dirty="0"/>
              <a:t> to Life », financé par Takeda Pharmaceuticals et mis en œuvre par le FNUAP au Bénin, en Côte </a:t>
            </a:r>
            <a:r>
              <a:rPr lang="fr-FR" sz="1800" noProof="0" dirty="0">
                <a:solidFill>
                  <a:prstClr val="black"/>
                </a:solidFill>
              </a:rPr>
              <a:t>d'Ivoire et au Togo. Il s'attaque aux complications évitables liées à la grossesse et à l'accouchement qui coûtent la vie à environ 20 femmes chaque jour, ce qui a non seulement un coût en termes de vies humaines, mais aussi en termes de progrès socio-économiques futurs. </a:t>
            </a:r>
          </a:p>
          <a:p>
            <a:pPr>
              <a:lnSpc>
                <a:spcPct val="100000"/>
              </a:lnSpc>
              <a:spcBef>
                <a:spcPts val="0"/>
              </a:spcBef>
              <a:buClrTx/>
              <a:defRPr/>
            </a:pPr>
            <a:r>
              <a:rPr lang="fr-FR" sz="1800" noProof="0" dirty="0">
                <a:solidFill>
                  <a:prstClr val="black"/>
                </a:solidFill>
              </a:rPr>
              <a:t>Le projet « 2 </a:t>
            </a:r>
            <a:r>
              <a:rPr lang="fr-FR" sz="1800" noProof="0" dirty="0" err="1">
                <a:solidFill>
                  <a:prstClr val="black"/>
                </a:solidFill>
              </a:rPr>
              <a:t>Hours</a:t>
            </a:r>
            <a:r>
              <a:rPr lang="fr-FR" sz="1800" noProof="0" dirty="0">
                <a:solidFill>
                  <a:prstClr val="black"/>
                </a:solidFill>
              </a:rPr>
              <a:t> to Life » vise à sauver près d'un million de vies, soit 518 100 femmes enceintes et 492 500 nouveau-nés dans les trois pays. Pour ce faire, il prévoit : (i) la mise en place d'un réseau fonctionnel d'établissements de maternité capables de fournir des soins de qualité pour complications obstétricales les dans un délai de deux heures ; et (ii) impliquer les communautés afin de renforcer et de pérenniser le système d'orientation.</a:t>
            </a:r>
          </a:p>
          <a:p>
            <a:pPr>
              <a:lnSpc>
                <a:spcPct val="100000"/>
              </a:lnSpc>
              <a:spcBef>
                <a:spcPts val="0"/>
              </a:spcBef>
              <a:buClrTx/>
              <a:defRPr/>
            </a:pPr>
            <a:endParaRPr lang="fr-FR" sz="1800" noProof="0" dirty="0">
              <a:solidFill>
                <a:prstClr val="black"/>
              </a:solidFill>
            </a:endParaRPr>
          </a:p>
          <a:p>
            <a:pPr marL="0" indent="0">
              <a:lnSpc>
                <a:spcPct val="100000"/>
              </a:lnSpc>
              <a:spcBef>
                <a:spcPts val="0"/>
              </a:spcBef>
              <a:buClrTx/>
              <a:buNone/>
              <a:defRPr/>
            </a:pPr>
            <a:r>
              <a:rPr lang="fr-FR" sz="1800" noProof="0" dirty="0">
                <a:solidFill>
                  <a:prstClr val="black"/>
                </a:solidFill>
              </a:rPr>
              <a:t> </a:t>
            </a:r>
            <a:r>
              <a:rPr lang="fr-FR" sz="1800" b="1" noProof="0" dirty="0"/>
              <a:t>Progrès significatifs dans les soins obstétricaux et néonatals d'urgence</a:t>
            </a:r>
            <a:endParaRPr lang="fr-FR" sz="1800" b="1" noProof="0" dirty="0">
              <a:solidFill>
                <a:prstClr val="black"/>
              </a:solidFill>
            </a:endParaRPr>
          </a:p>
          <a:p>
            <a:pPr lvl="1">
              <a:lnSpc>
                <a:spcPct val="100000"/>
              </a:lnSpc>
              <a:spcBef>
                <a:spcPts val="0"/>
              </a:spcBef>
              <a:buClrTx/>
              <a:defRPr/>
            </a:pPr>
            <a:r>
              <a:rPr lang="fr-FR" noProof="0" dirty="0">
                <a:solidFill>
                  <a:prstClr val="black"/>
                </a:solidFill>
              </a:rPr>
              <a:t>Mise en réseau des prestataires de soins de maternité</a:t>
            </a:r>
          </a:p>
          <a:p>
            <a:pPr lvl="1">
              <a:lnSpc>
                <a:spcPct val="100000"/>
              </a:lnSpc>
              <a:spcBef>
                <a:spcPts val="0"/>
              </a:spcBef>
              <a:buClrTx/>
              <a:defRPr/>
            </a:pPr>
            <a:r>
              <a:rPr lang="fr-FR" noProof="0" dirty="0">
                <a:solidFill>
                  <a:prstClr val="black"/>
                </a:solidFill>
              </a:rPr>
              <a:t>Formation des ambulanciers</a:t>
            </a:r>
          </a:p>
          <a:p>
            <a:pPr lvl="1">
              <a:lnSpc>
                <a:spcPct val="100000"/>
              </a:lnSpc>
              <a:spcBef>
                <a:spcPts val="0"/>
              </a:spcBef>
              <a:buClrTx/>
              <a:defRPr/>
            </a:pPr>
            <a:r>
              <a:rPr lang="fr-FR" noProof="0" dirty="0">
                <a:solidFill>
                  <a:prstClr val="black"/>
                </a:solidFill>
              </a:rPr>
              <a:t>Campagnes de sensibilisation adaptées à la communauté</a:t>
            </a:r>
          </a:p>
          <a:p>
            <a:pPr lvl="1">
              <a:lnSpc>
                <a:spcPct val="100000"/>
              </a:lnSpc>
              <a:spcBef>
                <a:spcPts val="0"/>
              </a:spcBef>
              <a:buClrTx/>
              <a:defRPr/>
            </a:pPr>
            <a:r>
              <a:rPr lang="fr-FR" noProof="0" dirty="0">
                <a:solidFill>
                  <a:prstClr val="black"/>
                </a:solidFill>
              </a:rPr>
              <a:t>Réduction des coûts d'orientation vers des spécialistes</a:t>
            </a:r>
          </a:p>
          <a:p>
            <a:endParaRPr lang="fr-FR" sz="1800" b="1" kern="100" noProof="0" dirty="0">
              <a:ea typeface="Aptos" panose="020B0004020202020204" pitchFamily="34" charset="0"/>
            </a:endParaRPr>
          </a:p>
          <a:p>
            <a:endParaRPr lang="fr-FR" sz="1800" noProof="0" dirty="0"/>
          </a:p>
        </p:txBody>
      </p:sp>
      <p:sp>
        <p:nvSpPr>
          <p:cNvPr id="13" name="ZoneTexte 12">
            <a:extLst>
              <a:ext uri="{FF2B5EF4-FFF2-40B4-BE49-F238E27FC236}">
                <a16:creationId xmlns:a16="http://schemas.microsoft.com/office/drawing/2014/main" id="{9C852210-88DA-4239-8204-EB07A77551CA}"/>
              </a:ext>
            </a:extLst>
          </p:cNvPr>
          <p:cNvSpPr txBox="1"/>
          <p:nvPr/>
        </p:nvSpPr>
        <p:spPr>
          <a:xfrm>
            <a:off x="4072334" y="301035"/>
            <a:ext cx="6871893" cy="492443"/>
          </a:xfrm>
          <a:prstGeom prst="rect">
            <a:avLst/>
          </a:prstGeom>
          <a:noFill/>
        </p:spPr>
        <p:txBody>
          <a:bodyPr wrap="square">
            <a:spAutoFit/>
          </a:bodyPr>
          <a:lstStyle/>
          <a:p>
            <a:r>
              <a:rPr lang="fr-FR" sz="2600" b="1" noProof="0" dirty="0">
                <a:solidFill>
                  <a:srgbClr val="FF0000"/>
                </a:solidFill>
                <a:latin typeface="Arial Black" panose="020B0604020202020204" pitchFamily="34" charset="0"/>
                <a:ea typeface="+mj-ea"/>
              </a:rPr>
              <a:t>Le projet 2 </a:t>
            </a:r>
            <a:r>
              <a:rPr lang="fr-FR" sz="2600" b="1" noProof="0" dirty="0" err="1">
                <a:solidFill>
                  <a:srgbClr val="FF0000"/>
                </a:solidFill>
                <a:latin typeface="Arial Black" panose="020B0604020202020204" pitchFamily="34" charset="0"/>
                <a:ea typeface="+mj-ea"/>
              </a:rPr>
              <a:t>Hours</a:t>
            </a:r>
            <a:r>
              <a:rPr lang="fr-FR" sz="2600" b="1" noProof="0" dirty="0">
                <a:solidFill>
                  <a:srgbClr val="FF0000"/>
                </a:solidFill>
                <a:latin typeface="Arial Black" panose="020B0604020202020204" pitchFamily="34" charset="0"/>
                <a:ea typeface="+mj-ea"/>
              </a:rPr>
              <a:t> to Life (UNFPA) </a:t>
            </a:r>
            <a:r>
              <a:rPr lang="fr-FR" sz="2400" baseline="30000" noProof="0" dirty="0">
                <a:latin typeface="Arial" panose="020B0604020202020204" pitchFamily="34" charset="0"/>
                <a:cs typeface="Arial" panose="020B0604020202020204" pitchFamily="34" charset="0"/>
              </a:rPr>
              <a:t>18</a:t>
            </a:r>
            <a:endParaRPr lang="fr-FR" sz="2400" b="1" noProof="0" dirty="0">
              <a:solidFill>
                <a:srgbClr val="FF0000"/>
              </a:solidFill>
              <a:latin typeface="Arial Black" panose="020B0604020202020204" pitchFamily="34" charset="0"/>
              <a:ea typeface="+mj-ea"/>
            </a:endParaRPr>
          </a:p>
        </p:txBody>
      </p:sp>
    </p:spTree>
    <p:extLst>
      <p:ext uri="{BB962C8B-B14F-4D97-AF65-F5344CB8AC3E}">
        <p14:creationId xmlns:p14="http://schemas.microsoft.com/office/powerpoint/2010/main" val="3486310969"/>
      </p:ext>
    </p:extLst>
  </p:cSld>
  <p:clrMapOvr>
    <a:masterClrMapping/>
  </p:clrMapOvr>
  <mc:AlternateContent xmlns:mc="http://schemas.openxmlformats.org/markup-compatibility/2006" xmlns:p14="http://schemas.microsoft.com/office/powerpoint/2010/main">
    <mc:Choice Requires="p14">
      <p:transition spd="slow" p14:dur="2000" advTm="21159"/>
    </mc:Choice>
    <mc:Fallback xmlns="">
      <p:transition spd="slow" advTm="2115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37B0B-0FA5-19EB-E1D3-22A9F4E591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9C717-4FBE-2CAB-E153-916C7FC09DFE}"/>
              </a:ext>
            </a:extLst>
          </p:cNvPr>
          <p:cNvSpPr>
            <a:spLocks noGrp="1"/>
          </p:cNvSpPr>
          <p:nvPr>
            <p:ph type="title"/>
          </p:nvPr>
        </p:nvSpPr>
        <p:spPr>
          <a:xfrm>
            <a:off x="359502" y="2505821"/>
            <a:ext cx="4083911" cy="2558665"/>
          </a:xfrm>
        </p:spPr>
        <p:txBody>
          <a:bodyPr/>
          <a:lstStyle/>
          <a:p>
            <a:pPr algn="ctr"/>
            <a:r>
              <a:rPr lang="fr-FR" sz="2800" noProof="0" dirty="0"/>
              <a:t>Opportunités régionales</a:t>
            </a:r>
            <a:br>
              <a:rPr lang="fr-FR" sz="2800" noProof="0" dirty="0"/>
            </a:br>
            <a:r>
              <a:rPr lang="fr-FR" sz="2800" noProof="0" dirty="0">
                <a:solidFill>
                  <a:srgbClr val="92066D"/>
                </a:solidFill>
              </a:rPr>
              <a:t>Alignement régional sur </a:t>
            </a:r>
            <a:br>
              <a:rPr lang="fr-FR" sz="2800" noProof="0" dirty="0">
                <a:solidFill>
                  <a:srgbClr val="92066D"/>
                </a:solidFill>
              </a:rPr>
            </a:br>
            <a:r>
              <a:rPr lang="fr-FR" sz="2800" noProof="0" dirty="0">
                <a:solidFill>
                  <a:srgbClr val="92066D"/>
                </a:solidFill>
              </a:rPr>
              <a:t>les orientations mondiales</a:t>
            </a:r>
            <a:endParaRPr lang="fr-FR" sz="2800" noProof="0" dirty="0"/>
          </a:p>
        </p:txBody>
      </p:sp>
      <p:sp>
        <p:nvSpPr>
          <p:cNvPr id="7" name="ZoneTexte 6">
            <a:extLst>
              <a:ext uri="{FF2B5EF4-FFF2-40B4-BE49-F238E27FC236}">
                <a16:creationId xmlns:a16="http://schemas.microsoft.com/office/drawing/2014/main" id="{EA84DE0C-79E6-B2EB-A754-FC895DD8C8DB}"/>
              </a:ext>
            </a:extLst>
          </p:cNvPr>
          <p:cNvSpPr txBox="1"/>
          <p:nvPr/>
        </p:nvSpPr>
        <p:spPr>
          <a:xfrm>
            <a:off x="4600575" y="282958"/>
            <a:ext cx="7304906" cy="1200329"/>
          </a:xfrm>
          <a:prstGeom prst="rect">
            <a:avLst/>
          </a:prstGeom>
          <a:noFill/>
        </p:spPr>
        <p:txBody>
          <a:bodyPr wrap="square">
            <a:spAutoFit/>
          </a:bodyPr>
          <a:lstStyle/>
          <a:p>
            <a:pPr lvl="0">
              <a:spcAft>
                <a:spcPts val="800"/>
              </a:spcAft>
              <a:tabLst>
                <a:tab pos="457200" algn="l"/>
              </a:tabLst>
            </a:pPr>
            <a:r>
              <a:rPr lang="fr-FR" sz="2400" b="1" kern="100" noProof="0" dirty="0">
                <a:solidFill>
                  <a:srgbClr val="FF0000"/>
                </a:solidFill>
                <a:effectLst/>
                <a:latin typeface="Arial" panose="020B0604020202020204" pitchFamily="34" charset="0"/>
                <a:ea typeface="Aptos" panose="020B0004020202020204" pitchFamily="34" charset="0"/>
                <a:cs typeface="Arial" panose="020B0604020202020204" pitchFamily="34" charset="0"/>
              </a:rPr>
              <a:t>Feuille de route régionale pour la réduction accélérée de la mortalité maternelle en Afrique de l’Ouest et du Centre (2025 – 2029) </a:t>
            </a:r>
            <a:r>
              <a:rPr lang="fr-FR" sz="2400" b="1" baseline="30000" noProof="0" dirty="0">
                <a:latin typeface="Arial" panose="020B0604020202020204" pitchFamily="34" charset="0"/>
                <a:cs typeface="Arial" panose="020B0604020202020204" pitchFamily="34" charset="0"/>
              </a:rPr>
              <a:t>19</a:t>
            </a:r>
            <a:endParaRPr lang="fr-FR" sz="2400" b="1" kern="100" noProof="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E8A88975-CBD8-F13D-D5A6-021B867D1099}"/>
              </a:ext>
            </a:extLst>
          </p:cNvPr>
          <p:cNvSpPr txBox="1"/>
          <p:nvPr/>
        </p:nvSpPr>
        <p:spPr>
          <a:xfrm>
            <a:off x="4443413" y="1650637"/>
            <a:ext cx="7304905" cy="4766113"/>
          </a:xfrm>
          <a:prstGeom prst="rect">
            <a:avLst/>
          </a:prstGeom>
          <a:noFill/>
        </p:spPr>
        <p:txBody>
          <a:bodyPr wrap="square">
            <a:spAutoFit/>
          </a:bodyPr>
          <a:lstStyle/>
          <a:p>
            <a:pPr marL="228600">
              <a:lnSpc>
                <a:spcPct val="115000"/>
              </a:lnSpc>
              <a:spcAft>
                <a:spcPts val="800"/>
              </a:spcAft>
              <a:buNone/>
            </a:pPr>
            <a:r>
              <a:rPr lang="fr-FR" sz="2000"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rPr>
              <a:t>Elle présente un cadre stratégique reposant sur les principes d’équité, de droits et développement durable. Elle s’articule autour de trois piliers d’action, de cinq domaines d’action :</a:t>
            </a:r>
            <a:endParaRPr lang="fr-FR" sz="2000" kern="100" noProof="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15000"/>
              </a:lnSpc>
              <a:buFont typeface="+mj-lt"/>
              <a:buAutoNum type="arabicPeriod"/>
            </a:pPr>
            <a:r>
              <a:rPr lang="fr-FR" sz="2000" b="1"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rPr>
              <a:t>Renforcer la protection et l’autonomisation des adolescentes et des jeunes femmes</a:t>
            </a:r>
            <a:endParaRPr lang="fr-FR" sz="2000" b="1" kern="100" noProof="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15000"/>
              </a:lnSpc>
              <a:buFont typeface="+mj-lt"/>
              <a:buAutoNum type="arabicPeriod"/>
            </a:pPr>
            <a:r>
              <a:rPr lang="fr-FR" sz="2000" b="1"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rPr>
              <a:t>Renforcer la responsabilité sociétale (individus, familles et communautés)</a:t>
            </a:r>
            <a:endParaRPr lang="fr-FR" sz="2000" b="1" kern="100" noProof="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15000"/>
              </a:lnSpc>
              <a:buFont typeface="+mj-lt"/>
              <a:buAutoNum type="arabicPeriod"/>
            </a:pPr>
            <a:r>
              <a:rPr lang="fr-FR" sz="2000" b="1"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rPr>
              <a:t>Renforcer le recrutement, le déploiement et la rétention des </a:t>
            </a:r>
            <a:r>
              <a:rPr lang="fr-FR" sz="2000" b="1" kern="100" noProof="0" dirty="0" err="1">
                <a:solidFill>
                  <a:srgbClr val="211E1F"/>
                </a:solidFill>
                <a:effectLst/>
                <a:latin typeface="Arial" panose="020B0604020202020204" pitchFamily="34" charset="0"/>
                <a:ea typeface="Aptos" panose="020B0004020202020204" pitchFamily="34" charset="0"/>
                <a:cs typeface="Arial" panose="020B0604020202020204" pitchFamily="34" charset="0"/>
              </a:rPr>
              <a:t>sages-femmes</a:t>
            </a:r>
            <a:endParaRPr lang="fr-FR" sz="2000" b="1"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15000"/>
              </a:lnSpc>
              <a:buFont typeface="+mj-lt"/>
              <a:buAutoNum type="arabicPeriod"/>
            </a:pPr>
            <a:r>
              <a:rPr lang="fr-FR" sz="2000" b="1"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rPr>
              <a:t>Améliorer et développer la qualité des soins de maternité dans les situations de crise. </a:t>
            </a:r>
            <a:endParaRPr lang="fr-FR" sz="2000" b="1" kern="100" noProof="0" dirty="0">
              <a:effectLst/>
              <a:latin typeface="Arial" panose="020B0604020202020204" pitchFamily="34" charset="0"/>
              <a:ea typeface="Aptos" panose="020B0004020202020204" pitchFamily="34" charset="0"/>
              <a:cs typeface="Arial" panose="020B0604020202020204" pitchFamily="34" charset="0"/>
            </a:endParaRPr>
          </a:p>
          <a:p>
            <a:pPr marL="742950" lvl="1" indent="-285750">
              <a:lnSpc>
                <a:spcPct val="115000"/>
              </a:lnSpc>
              <a:spcAft>
                <a:spcPts val="800"/>
              </a:spcAft>
              <a:buFont typeface="+mj-lt"/>
              <a:buAutoNum type="arabicPeriod"/>
            </a:pPr>
            <a:r>
              <a:rPr lang="fr-FR" sz="2000" b="1" kern="100" noProof="0" dirty="0">
                <a:solidFill>
                  <a:srgbClr val="211E1F"/>
                </a:solidFill>
                <a:effectLst/>
                <a:latin typeface="Arial" panose="020B0604020202020204" pitchFamily="34" charset="0"/>
                <a:ea typeface="Aptos" panose="020B0004020202020204" pitchFamily="34" charset="0"/>
                <a:cs typeface="Arial" panose="020B0604020202020204" pitchFamily="34" charset="0"/>
              </a:rPr>
              <a:t>Renforcer et étendre les approches multisectorielles pour mettre fin à la mortalité maternelle évitable</a:t>
            </a:r>
            <a:endParaRPr lang="fr-FR" sz="2000" b="1" kern="100" noProof="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63155999"/>
      </p:ext>
    </p:extLst>
  </p:cSld>
  <p:clrMapOvr>
    <a:masterClrMapping/>
  </p:clrMapOvr>
  <mc:AlternateContent xmlns:mc="http://schemas.openxmlformats.org/markup-compatibility/2006" xmlns:p14="http://schemas.microsoft.com/office/powerpoint/2010/main">
    <mc:Choice Requires="p14">
      <p:transition spd="slow" p14:dur="2000" advTm="32563"/>
    </mc:Choice>
    <mc:Fallback xmlns="">
      <p:transition spd="slow" advTm="325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3600" noProof="0" dirty="0"/>
              <a:t>Plan du module</a:t>
            </a:r>
          </a:p>
        </p:txBody>
      </p:sp>
      <p:sp>
        <p:nvSpPr>
          <p:cNvPr id="6" name="Subtitle 1">
            <a:extLst>
              <a:ext uri="{FF2B5EF4-FFF2-40B4-BE49-F238E27FC236}">
                <a16:creationId xmlns:a16="http://schemas.microsoft.com/office/drawing/2014/main" id="{FC0AD352-9EAE-6E1B-98A2-5B8E2C34376A}"/>
              </a:ext>
            </a:extLst>
          </p:cNvPr>
          <p:cNvSpPr>
            <a:spLocks noGrp="1"/>
          </p:cNvSpPr>
          <p:nvPr>
            <p:ph type="body" sz="quarter" idx="13"/>
          </p:nvPr>
        </p:nvSpPr>
        <p:spPr>
          <a:xfrm>
            <a:off x="631824" y="1570038"/>
            <a:ext cx="11149239" cy="4237638"/>
          </a:xfrm>
        </p:spPr>
        <p:txBody>
          <a:bodyPr/>
          <a:lstStyle/>
          <a:p>
            <a:r>
              <a:rPr lang="fr-FR" sz="2400" b="1" noProof="0" dirty="0">
                <a:solidFill>
                  <a:srgbClr val="58C3EB"/>
                </a:solidFill>
              </a:rPr>
              <a:t>PERSPECTIVE GLOBALE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Définition des concepts clés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Rationnel en matière de conseil et d’offres de soins et services prénatals, intrapartum et postnatals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Considérations d’ordre programmatique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Lignes directrices </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Mesures spécifiques dans le contexte de COVID-19 ou autres crises</a:t>
            </a:r>
          </a:p>
          <a:p>
            <a:endParaRPr lang="fr-FR" sz="2400" b="1" noProof="0" dirty="0"/>
          </a:p>
          <a:p>
            <a:r>
              <a:rPr lang="fr-FR" sz="2400" b="1" noProof="0" dirty="0">
                <a:solidFill>
                  <a:srgbClr val="58C3EB"/>
                </a:solidFill>
              </a:rPr>
              <a:t>PERSPECTIVES REGIONALES</a:t>
            </a:r>
          </a:p>
          <a:p>
            <a:pPr marL="342900" indent="-342900">
              <a:buClr>
                <a:srgbClr val="58C3EB"/>
              </a:buClr>
              <a:buFont typeface="Wingdings" panose="05000000000000000000" pitchFamily="2" charset="2"/>
              <a:buChar char="ü"/>
            </a:pPr>
            <a:r>
              <a:rPr lang="fr-FR" sz="2200" noProof="0" dirty="0"/>
              <a:t>Obstacles au niveau régional à l'accès aux soins de santé pour les adolescentes enceintes</a:t>
            </a:r>
            <a:endPar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a:buClr>
                <a:srgbClr val="58C3EB"/>
              </a:buClr>
              <a:buFont typeface="Wingdings" panose="05000000000000000000" pitchFamily="2" charset="2"/>
              <a:buChar char="ü"/>
              <a:defRPr/>
            </a:pPr>
            <a:r>
              <a:rPr lang="fr-FR" sz="2200" noProof="0" dirty="0">
                <a:solidFill>
                  <a:prstClr val="black"/>
                </a:solidFill>
              </a:rPr>
              <a:t>Initiatives</a:t>
            </a: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régionales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Principaux messages sur le soins et services prénatals, intrapartum et postnatals</a:t>
            </a:r>
          </a:p>
          <a:p>
            <a:endParaRPr lang="fr-FR" noProof="0" dirty="0"/>
          </a:p>
        </p:txBody>
      </p:sp>
    </p:spTree>
    <p:extLst>
      <p:ext uri="{BB962C8B-B14F-4D97-AF65-F5344CB8AC3E}">
        <p14:creationId xmlns:p14="http://schemas.microsoft.com/office/powerpoint/2010/main" val="1514594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A427A-9AD4-0B46-B8CE-90E5FB4975FB}"/>
              </a:ext>
            </a:extLst>
          </p:cNvPr>
          <p:cNvSpPr>
            <a:spLocks noGrp="1"/>
          </p:cNvSpPr>
          <p:nvPr>
            <p:ph type="title" idx="4294967295"/>
          </p:nvPr>
        </p:nvSpPr>
        <p:spPr>
          <a:xfrm>
            <a:off x="502444" y="394606"/>
            <a:ext cx="11187112" cy="638175"/>
          </a:xfrm>
          <a:prstGeom prst="rect">
            <a:avLst/>
          </a:prstGeom>
        </p:spPr>
        <p:txBody>
          <a:bodyPr/>
          <a:lstStyle/>
          <a:p>
            <a:pPr algn="ctr"/>
            <a:r>
              <a:rPr lang="fr-FR" sz="2800" noProof="0" dirty="0">
                <a:solidFill>
                  <a:srgbClr val="58C3EB"/>
                </a:solidFill>
                <a:latin typeface="Arial Black" panose="020B0A04020102020204" pitchFamily="34" charset="0"/>
              </a:rPr>
              <a:t>Principaux messages</a:t>
            </a:r>
            <a:r>
              <a:rPr lang="fr-FR" sz="2800" baseline="30000" noProof="0" dirty="0">
                <a:solidFill>
                  <a:srgbClr val="58C3EB"/>
                </a:solidFill>
                <a:latin typeface="Arial Black" panose="020B0A04020102020204" pitchFamily="34" charset="0"/>
                <a:cs typeface="Arial" panose="020B0604020202020204" pitchFamily="34" charset="0"/>
              </a:rPr>
              <a:t> 14</a:t>
            </a:r>
            <a:br>
              <a:rPr lang="fr-FR" sz="2800" baseline="30000" noProof="0" dirty="0">
                <a:solidFill>
                  <a:srgbClr val="58C3EB"/>
                </a:solidFill>
                <a:latin typeface="Arial Black" panose="020B0A04020102020204" pitchFamily="34" charset="0"/>
                <a:cs typeface="Arial" panose="020B0604020202020204" pitchFamily="34" charset="0"/>
              </a:rPr>
            </a:br>
            <a:br>
              <a:rPr lang="fr-FR" sz="2800" baseline="30000" noProof="0" dirty="0">
                <a:solidFill>
                  <a:srgbClr val="58C3EB"/>
                </a:solidFill>
                <a:latin typeface="Arial Black" panose="020B0A04020102020204" pitchFamily="34" charset="0"/>
                <a:cs typeface="Arial" panose="020B0604020202020204" pitchFamily="34" charset="0"/>
              </a:rPr>
            </a:br>
            <a:br>
              <a:rPr lang="fr-FR" sz="2800" baseline="30000" noProof="0" dirty="0">
                <a:solidFill>
                  <a:srgbClr val="58C3EB"/>
                </a:solidFill>
                <a:latin typeface="Arial Black" panose="020B0A04020102020204" pitchFamily="34" charset="0"/>
                <a:cs typeface="Arial" panose="020B0604020202020204" pitchFamily="34" charset="0"/>
              </a:rPr>
            </a:br>
            <a:br>
              <a:rPr lang="fr-FR" sz="2800" baseline="30000" noProof="0" dirty="0">
                <a:solidFill>
                  <a:srgbClr val="58C3EB"/>
                </a:solidFill>
                <a:latin typeface="Arial Black" panose="020B0A04020102020204" pitchFamily="34" charset="0"/>
                <a:cs typeface="Arial" panose="020B0604020202020204" pitchFamily="34" charset="0"/>
              </a:rPr>
            </a:br>
            <a:endParaRPr lang="fr-FR" sz="2800" noProof="0" dirty="0">
              <a:solidFill>
                <a:srgbClr val="58C3EB"/>
              </a:solidFill>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4BACFE34-8DF8-6D4E-92E9-CCC156D29CB3}"/>
              </a:ext>
            </a:extLst>
          </p:cNvPr>
          <p:cNvSpPr>
            <a:spLocks noGrp="1"/>
          </p:cNvSpPr>
          <p:nvPr>
            <p:ph idx="4294967295"/>
          </p:nvPr>
        </p:nvSpPr>
        <p:spPr>
          <a:xfrm>
            <a:off x="502444" y="973519"/>
            <a:ext cx="11187112" cy="5546725"/>
          </a:xfrm>
          <a:prstGeom prst="rect">
            <a:avLst/>
          </a:prstGeom>
        </p:spPr>
        <p:txBody>
          <a:bodyPr/>
          <a:lstStyle/>
          <a:p>
            <a:pPr marL="342900" indent="-342900">
              <a:buClr>
                <a:srgbClr val="009CDE"/>
              </a:buClr>
              <a:buFont typeface="Arial" panose="020B0604020202020204" pitchFamily="34" charset="0"/>
              <a:buChar char="•"/>
            </a:pPr>
            <a:r>
              <a:rPr lang="fr-FR" sz="2200" noProof="0" dirty="0"/>
              <a:t>Dans certains pays, les adolescentes sont moins susceptibles que les adultes d’accéder à des soins qualifiés pendant la grossesse, l’accouchement et la période postnatale.</a:t>
            </a:r>
          </a:p>
          <a:p>
            <a:pPr marL="342900" indent="-342900">
              <a:buClr>
                <a:srgbClr val="009CDE"/>
              </a:buClr>
              <a:buFont typeface="Arial" panose="020B0604020202020204" pitchFamily="34" charset="0"/>
              <a:buChar char="•"/>
            </a:pPr>
            <a:r>
              <a:rPr lang="fr-FR" sz="2200" noProof="0" dirty="0"/>
              <a:t>Plusieurs obstacles compromettent l’accès aux soins et services pendant la grossesse, l’accouchement et la postnatale. Ces obstacles sont liés aux facteurs individuels, socio-culturels et à l’organisation des soins de santé.</a:t>
            </a:r>
          </a:p>
          <a:p>
            <a:pPr marL="342900" indent="-342900">
              <a:buClr>
                <a:srgbClr val="009CDE"/>
              </a:buClr>
              <a:buFont typeface="Arial" panose="020B0604020202020204" pitchFamily="34" charset="0"/>
              <a:buChar char="•"/>
            </a:pPr>
            <a:r>
              <a:rPr lang="fr-FR" sz="2200" noProof="0" dirty="0"/>
              <a:t>C’est </a:t>
            </a:r>
            <a:r>
              <a:rPr lang="fr-FR" sz="2200" b="0" i="0" noProof="0" dirty="0">
                <a:solidFill>
                  <a:srgbClr val="000000"/>
                </a:solidFill>
                <a:effectLst/>
              </a:rPr>
              <a:t>une situation qui menace leur capacité à exercer leurs droits en matière de reproduction.</a:t>
            </a:r>
            <a:endParaRPr lang="fr-FR" sz="2200" noProof="0" dirty="0"/>
          </a:p>
          <a:p>
            <a:pPr marL="342900" indent="-342900">
              <a:buClr>
                <a:srgbClr val="009CDE"/>
              </a:buClr>
              <a:buFont typeface="Arial" panose="020B0604020202020204" pitchFamily="34" charset="0"/>
              <a:buChar char="•"/>
            </a:pPr>
            <a:r>
              <a:rPr lang="fr-FR" sz="2200" noProof="0" dirty="0"/>
              <a:t>Compte tenu du coût énorme du décès et de l’invalidité d’une femme pour les systèmes de santé, la main-d’œuvre, les communautés et les familles; les adolescentes doivent bénéficier de soins prénatals et obstétricaux qualifiés car la maternité sans risques pour les adolescents est un investissement économique et social vital.</a:t>
            </a:r>
          </a:p>
          <a:p>
            <a:pPr marL="342900" indent="-342900">
              <a:buClr>
                <a:srgbClr val="009CDE"/>
              </a:buClr>
              <a:buFont typeface="Arial" panose="020B0604020202020204" pitchFamily="34" charset="0"/>
              <a:buChar char="•"/>
            </a:pPr>
            <a:r>
              <a:rPr lang="fr-FR" sz="2200" noProof="0" dirty="0"/>
              <a:t>De nombreuses initiatives sont en cours dans la région et les gains obtenus sont parfois encourageants.</a:t>
            </a:r>
          </a:p>
          <a:p>
            <a:pPr marL="342900" indent="-342900">
              <a:buClr>
                <a:srgbClr val="009CDE"/>
              </a:buClr>
              <a:buFont typeface="Arial" panose="020B0604020202020204" pitchFamily="34" charset="0"/>
              <a:buChar char="•"/>
            </a:pPr>
            <a:endParaRPr lang="fr-FR" sz="2200" noProof="0" dirty="0"/>
          </a:p>
          <a:p>
            <a:pPr marL="342900" indent="-342900">
              <a:buClr>
                <a:srgbClr val="009CDE"/>
              </a:buClr>
              <a:buFont typeface="Arial" panose="020B0604020202020204" pitchFamily="34" charset="0"/>
              <a:buChar char="•"/>
            </a:pPr>
            <a:endParaRPr lang="fr-FR" sz="2200" noProof="0" dirty="0"/>
          </a:p>
          <a:p>
            <a:pPr marL="342900" indent="-342900">
              <a:buClr>
                <a:srgbClr val="009CDE"/>
              </a:buClr>
              <a:buFont typeface="Arial" panose="020B0604020202020204" pitchFamily="34" charset="0"/>
              <a:buChar char="•"/>
            </a:pPr>
            <a:endParaRPr lang="fr-FR" sz="2200" noProof="0" dirty="0"/>
          </a:p>
        </p:txBody>
      </p:sp>
    </p:spTree>
    <p:extLst>
      <p:ext uri="{BB962C8B-B14F-4D97-AF65-F5344CB8AC3E}">
        <p14:creationId xmlns:p14="http://schemas.microsoft.com/office/powerpoint/2010/main" val="144115946"/>
      </p:ext>
    </p:extLst>
  </p:cSld>
  <p:clrMapOvr>
    <a:masterClrMapping/>
  </p:clrMapOvr>
  <mc:AlternateContent xmlns:mc="http://schemas.openxmlformats.org/markup-compatibility/2006" xmlns:p14="http://schemas.microsoft.com/office/powerpoint/2010/main">
    <mc:Choice Requires="p14">
      <p:transition spd="slow" p14:dur="2000" advTm="101045"/>
    </mc:Choice>
    <mc:Fallback xmlns="">
      <p:transition spd="slow" advTm="101045"/>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D275-326E-1778-0504-E2D3A4BB072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ACFEC7-AB4C-B40D-BC10-296B16847FEA}"/>
              </a:ext>
            </a:extLst>
          </p:cNvPr>
          <p:cNvSpPr>
            <a:spLocks noGrp="1"/>
          </p:cNvSpPr>
          <p:nvPr>
            <p:ph type="title" idx="4294967295"/>
          </p:nvPr>
        </p:nvSpPr>
        <p:spPr>
          <a:xfrm>
            <a:off x="502444" y="369293"/>
            <a:ext cx="11187112" cy="981888"/>
          </a:xfrm>
          <a:prstGeom prst="rect">
            <a:avLst/>
          </a:prstGeom>
        </p:spPr>
        <p:txBody>
          <a:bodyPr/>
          <a:lstStyle/>
          <a:p>
            <a:pPr algn="ctr"/>
            <a:r>
              <a:rPr lang="fr-FR" sz="2800" noProof="0" dirty="0">
                <a:solidFill>
                  <a:srgbClr val="57C3EB"/>
                </a:solidFill>
                <a:latin typeface="Arial Black" panose="020B0A04020102020204" pitchFamily="34" charset="0"/>
                <a:cs typeface="Arial" panose="020B0604020202020204" pitchFamily="34" charset="0"/>
              </a:rPr>
              <a:t>Actions prioritaires au niveau des districts sanitaires en matière d'offre de soins prénatals, intrapartum et postnatals (1/2)</a:t>
            </a:r>
            <a:br>
              <a:rPr lang="fr-FR" sz="2800" noProof="0" dirty="0">
                <a:latin typeface="Arial Black" panose="020B0A04020102020204" pitchFamily="34" charset="0"/>
              </a:rPr>
            </a:br>
            <a:br>
              <a:rPr lang="fr-FR" sz="2800" baseline="30000" noProof="0" dirty="0">
                <a:solidFill>
                  <a:schemeClr val="accent4">
                    <a:lumMod val="75000"/>
                  </a:schemeClr>
                </a:solidFill>
                <a:latin typeface="Arial Black" panose="020B0A04020102020204" pitchFamily="34" charset="0"/>
                <a:cs typeface="Arial" panose="020B0604020202020204" pitchFamily="34" charset="0"/>
              </a:rPr>
            </a:br>
            <a:br>
              <a:rPr lang="fr-FR" sz="2800" baseline="30000" noProof="0" dirty="0">
                <a:solidFill>
                  <a:schemeClr val="accent4">
                    <a:lumMod val="75000"/>
                  </a:schemeClr>
                </a:solidFill>
                <a:latin typeface="Arial Black" panose="020B0A04020102020204" pitchFamily="34" charset="0"/>
                <a:cs typeface="Arial" panose="020B0604020202020204" pitchFamily="34" charset="0"/>
              </a:rPr>
            </a:br>
            <a:br>
              <a:rPr lang="fr-FR" sz="2800" baseline="30000" noProof="0" dirty="0">
                <a:solidFill>
                  <a:schemeClr val="accent4">
                    <a:lumMod val="75000"/>
                  </a:schemeClr>
                </a:solidFill>
                <a:latin typeface="Arial Black" panose="020B0A04020102020204" pitchFamily="34" charset="0"/>
                <a:cs typeface="Arial" panose="020B0604020202020204" pitchFamily="34" charset="0"/>
              </a:rPr>
            </a:br>
            <a:br>
              <a:rPr lang="fr-FR" sz="2800" baseline="30000" noProof="0" dirty="0">
                <a:solidFill>
                  <a:schemeClr val="accent4">
                    <a:lumMod val="75000"/>
                  </a:schemeClr>
                </a:solidFill>
                <a:latin typeface="Arial Black" panose="020B0A04020102020204" pitchFamily="34" charset="0"/>
                <a:cs typeface="Arial" panose="020B0604020202020204" pitchFamily="34" charset="0"/>
              </a:rPr>
            </a:br>
            <a:endParaRPr lang="fr-FR" sz="2800" noProof="0" dirty="0">
              <a:solidFill>
                <a:schemeClr val="accent4">
                  <a:lumMod val="75000"/>
                </a:schemeClr>
              </a:solidFill>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367B667B-DBA8-E151-9AD1-59744EAD8998}"/>
              </a:ext>
            </a:extLst>
          </p:cNvPr>
          <p:cNvSpPr>
            <a:spLocks noGrp="1"/>
          </p:cNvSpPr>
          <p:nvPr>
            <p:ph idx="4294967295"/>
          </p:nvPr>
        </p:nvSpPr>
        <p:spPr>
          <a:xfrm>
            <a:off x="502444" y="1712132"/>
            <a:ext cx="11187112" cy="5546725"/>
          </a:xfrm>
          <a:prstGeom prst="rect">
            <a:avLst/>
          </a:prstGeom>
        </p:spPr>
        <p:txBody>
          <a:bodyPr/>
          <a:lstStyle/>
          <a:p>
            <a:pPr marL="342900" indent="-342900">
              <a:spcBef>
                <a:spcPts val="1200"/>
              </a:spcBef>
              <a:spcAft>
                <a:spcPts val="1200"/>
              </a:spcAft>
              <a:buClr>
                <a:srgbClr val="009CDE"/>
              </a:buClr>
              <a:buFont typeface="Arial" panose="020B0604020202020204" pitchFamily="34" charset="0"/>
              <a:buChar char="•"/>
            </a:pPr>
            <a:r>
              <a:rPr lang="fr-FR" sz="2400" noProof="0" dirty="0"/>
              <a:t>Veiller à ce que les médicaments et les autres intrants parviennent à tous les établissements de santé afin d’éviter les ruptures de stock.</a:t>
            </a:r>
          </a:p>
          <a:p>
            <a:pPr marL="342900" indent="-342900">
              <a:spcBef>
                <a:spcPts val="1200"/>
              </a:spcBef>
              <a:spcAft>
                <a:spcPts val="1200"/>
              </a:spcAft>
              <a:buClr>
                <a:srgbClr val="009CDE"/>
              </a:buClr>
              <a:buFont typeface="Arial" panose="020B0604020202020204" pitchFamily="34" charset="0"/>
              <a:buChar char="•"/>
            </a:pPr>
            <a:r>
              <a:rPr lang="fr-FR" sz="2400" noProof="0" dirty="0"/>
              <a:t>Veiller à ce que l'équipement des établissements de santé soit en état de fonctionnement, que les installations répondent aux normes requises et que les normes et les directives soient disponibles dans tous les établissements de santé.</a:t>
            </a:r>
          </a:p>
          <a:p>
            <a:pPr marL="342900" indent="-342900">
              <a:spcBef>
                <a:spcPts val="1200"/>
              </a:spcBef>
              <a:spcAft>
                <a:spcPts val="1200"/>
              </a:spcAft>
              <a:buClr>
                <a:srgbClr val="009CDE"/>
              </a:buClr>
              <a:buFont typeface="Arial" panose="020B0604020202020204" pitchFamily="34" charset="0"/>
              <a:buChar char="•"/>
            </a:pPr>
            <a:r>
              <a:rPr lang="fr-FR" sz="2400" noProof="0" dirty="0"/>
              <a:t>Veiller à ce que les capacités des agents de santé soient renforcées par la formation, le recyclage, le mentorat, le partage et l'apprentissage entre pairs. Déterminer s'ils suivent les recommandations des normes et des directives par le biais de visites de supervision et de soutien.</a:t>
            </a:r>
          </a:p>
        </p:txBody>
      </p:sp>
    </p:spTree>
    <p:extLst>
      <p:ext uri="{BB962C8B-B14F-4D97-AF65-F5344CB8AC3E}">
        <p14:creationId xmlns:p14="http://schemas.microsoft.com/office/powerpoint/2010/main" val="1625146316"/>
      </p:ext>
    </p:extLst>
  </p:cSld>
  <p:clrMapOvr>
    <a:masterClrMapping/>
  </p:clrMapOvr>
  <mc:AlternateContent xmlns:mc="http://schemas.openxmlformats.org/markup-compatibility/2006" xmlns:p14="http://schemas.microsoft.com/office/powerpoint/2010/main">
    <mc:Choice Requires="p14">
      <p:transition spd="slow" p14:dur="2000" advTm="101045"/>
    </mc:Choice>
    <mc:Fallback xmlns="">
      <p:transition spd="slow" advTm="10104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2FB15-E9A0-22FE-1A70-7A929555A33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6DFB3E-79A2-41FD-F986-0B41E22F2092}"/>
              </a:ext>
            </a:extLst>
          </p:cNvPr>
          <p:cNvSpPr>
            <a:spLocks noGrp="1"/>
          </p:cNvSpPr>
          <p:nvPr>
            <p:ph idx="4294967295"/>
          </p:nvPr>
        </p:nvSpPr>
        <p:spPr>
          <a:xfrm>
            <a:off x="1148316" y="1839433"/>
            <a:ext cx="10626300" cy="4391246"/>
          </a:xfrm>
          <a:prstGeom prst="rect">
            <a:avLst/>
          </a:prstGeom>
        </p:spPr>
        <p:txBody>
          <a:bodyPr/>
          <a:lstStyle/>
          <a:p>
            <a:pPr marL="342900" indent="-342900">
              <a:spcBef>
                <a:spcPts val="600"/>
              </a:spcBef>
              <a:spcAft>
                <a:spcPts val="600"/>
              </a:spcAft>
              <a:buClr>
                <a:srgbClr val="009CDE"/>
              </a:buClr>
              <a:buFont typeface="Arial" panose="020B0604020202020204" pitchFamily="34" charset="0"/>
              <a:buChar char="•"/>
            </a:pPr>
            <a:r>
              <a:rPr lang="fr-FR" sz="2400" noProof="0" dirty="0"/>
              <a:t>Veiller à ce que les données soient collectées conformément aux directives énoncées, analysées, partagées et discutées au niveau des établissements de santé, et communiquées aux autorités compétentes.</a:t>
            </a:r>
          </a:p>
          <a:p>
            <a:pPr marL="342900" indent="-342900">
              <a:spcBef>
                <a:spcPts val="600"/>
              </a:spcBef>
              <a:spcAft>
                <a:spcPts val="600"/>
              </a:spcAft>
              <a:buClr>
                <a:srgbClr val="009CDE"/>
              </a:buClr>
              <a:buFont typeface="Arial" panose="020B0604020202020204" pitchFamily="34" charset="0"/>
              <a:buChar char="•"/>
            </a:pPr>
            <a:r>
              <a:rPr lang="fr-FR" sz="2400" noProof="0" dirty="0"/>
              <a:t>Collaborer avec les dirigeants et les membres de la communauté afin de les sensibiliser aux services proposés et de renforcer leur engagement et leur soutien.</a:t>
            </a:r>
          </a:p>
          <a:p>
            <a:pPr marL="342900" indent="-342900">
              <a:spcBef>
                <a:spcPts val="600"/>
              </a:spcBef>
              <a:spcAft>
                <a:spcPts val="600"/>
              </a:spcAft>
              <a:buClr>
                <a:srgbClr val="009CDE"/>
              </a:buClr>
              <a:buFont typeface="Arial" panose="020B0604020202020204" pitchFamily="34" charset="0"/>
              <a:buChar char="•"/>
            </a:pPr>
            <a:r>
              <a:rPr lang="fr-FR" sz="2400" noProof="0" dirty="0"/>
              <a:t>Organiser des réunions périodiques au niveau du district afin d'examiner les données, d'identifier, de définir et résoudre les problèmes, avec la participation des communautés.</a:t>
            </a:r>
          </a:p>
        </p:txBody>
      </p:sp>
      <p:sp>
        <p:nvSpPr>
          <p:cNvPr id="4" name="Titre 1">
            <a:extLst>
              <a:ext uri="{FF2B5EF4-FFF2-40B4-BE49-F238E27FC236}">
                <a16:creationId xmlns:a16="http://schemas.microsoft.com/office/drawing/2014/main" id="{887D25DA-E835-21B4-F584-7D2B3454D0D5}"/>
              </a:ext>
            </a:extLst>
          </p:cNvPr>
          <p:cNvSpPr txBox="1">
            <a:spLocks/>
          </p:cNvSpPr>
          <p:nvPr/>
        </p:nvSpPr>
        <p:spPr>
          <a:xfrm>
            <a:off x="502444" y="470891"/>
            <a:ext cx="11187112" cy="981888"/>
          </a:xfrm>
          <a:prstGeom prst="rect">
            <a:avLst/>
          </a:prstGeom>
        </p:spPr>
        <p:txBody>
          <a:bodyPr/>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algn="ctr"/>
            <a:r>
              <a:rPr kumimoji="0" lang="fr-FR" sz="2800" b="1" i="0" u="none" strike="noStrike" kern="1200" cap="none" spc="0" normalizeH="0" baseline="0" noProof="0" dirty="0">
                <a:ln>
                  <a:noFill/>
                </a:ln>
                <a:solidFill>
                  <a:srgbClr val="57C3EB"/>
                </a:solidFill>
                <a:effectLst/>
                <a:uLnTx/>
                <a:uFillTx/>
                <a:latin typeface="Arial Black" panose="020B0A04020102020204" pitchFamily="34" charset="0"/>
                <a:ea typeface="+mj-ea"/>
                <a:cs typeface="Arial" panose="020B0604020202020204" pitchFamily="34" charset="0"/>
              </a:rPr>
              <a:t>Actions prioritaires au niveau des districts sanitaires en matière d'offre de soins prénatals, intrapartum et postnatals (2/2)</a:t>
            </a:r>
            <a:br>
              <a:rPr kumimoji="0" lang="fr-FR" sz="2800" b="1" i="0" u="none" strike="noStrike" kern="1200" cap="none" spc="0" normalizeH="0" baseline="0" noProof="0" dirty="0">
                <a:ln>
                  <a:noFill/>
                </a:ln>
                <a:solidFill>
                  <a:prstClr val="white"/>
                </a:solidFill>
                <a:effectLst/>
                <a:uLnTx/>
                <a:uFillTx/>
                <a:latin typeface="Arial Black" panose="020B0A04020102020204" pitchFamily="34" charset="0"/>
                <a:ea typeface="+mj-ea"/>
              </a:rPr>
            </a:br>
            <a:br>
              <a:rPr kumimoji="0" lang="fr-FR" sz="2800" b="1" i="0" u="none" strike="noStrike" kern="1200" cap="none" spc="0" normalizeH="0" baseline="30000" noProof="0" dirty="0">
                <a:ln>
                  <a:noFill/>
                </a:ln>
                <a:solidFill>
                  <a:srgbClr val="FFC000">
                    <a:lumMod val="75000"/>
                  </a:srgbClr>
                </a:solidFill>
                <a:effectLst/>
                <a:uLnTx/>
                <a:uFillTx/>
                <a:latin typeface="Arial Black" panose="020B0A04020102020204" pitchFamily="34" charset="0"/>
                <a:ea typeface="+mj-ea"/>
                <a:cs typeface="Arial" panose="020B0604020202020204" pitchFamily="34" charset="0"/>
              </a:rPr>
            </a:br>
            <a:br>
              <a:rPr kumimoji="0" lang="fr-FR" sz="2800" b="1" i="0" u="none" strike="noStrike" kern="1200" cap="none" spc="0" normalizeH="0" baseline="30000" noProof="0" dirty="0">
                <a:ln>
                  <a:noFill/>
                </a:ln>
                <a:solidFill>
                  <a:srgbClr val="FFC000">
                    <a:lumMod val="75000"/>
                  </a:srgbClr>
                </a:solidFill>
                <a:effectLst/>
                <a:uLnTx/>
                <a:uFillTx/>
                <a:latin typeface="Arial Black" panose="020B0A04020102020204" pitchFamily="34" charset="0"/>
                <a:ea typeface="+mj-ea"/>
                <a:cs typeface="Arial" panose="020B0604020202020204" pitchFamily="34" charset="0"/>
              </a:rPr>
            </a:br>
            <a:br>
              <a:rPr kumimoji="0" lang="fr-FR" sz="2800" b="1" i="0" u="none" strike="noStrike" kern="1200" cap="none" spc="0" normalizeH="0" baseline="30000" noProof="0" dirty="0">
                <a:ln>
                  <a:noFill/>
                </a:ln>
                <a:solidFill>
                  <a:srgbClr val="FFC000">
                    <a:lumMod val="75000"/>
                  </a:srgbClr>
                </a:solidFill>
                <a:effectLst/>
                <a:uLnTx/>
                <a:uFillTx/>
                <a:latin typeface="Arial Black" panose="020B0A04020102020204" pitchFamily="34" charset="0"/>
                <a:ea typeface="+mj-ea"/>
                <a:cs typeface="Arial" panose="020B0604020202020204" pitchFamily="34" charset="0"/>
              </a:rPr>
            </a:br>
            <a:br>
              <a:rPr kumimoji="0" lang="fr-FR" sz="2800" b="1" i="0" u="none" strike="noStrike" kern="1200" cap="none" spc="0" normalizeH="0" baseline="30000" noProof="0" dirty="0">
                <a:ln>
                  <a:noFill/>
                </a:ln>
                <a:solidFill>
                  <a:srgbClr val="FFC000">
                    <a:lumMod val="75000"/>
                  </a:srgbClr>
                </a:solidFill>
                <a:effectLst/>
                <a:uLnTx/>
                <a:uFillTx/>
                <a:latin typeface="Arial Black" panose="020B0A04020102020204" pitchFamily="34" charset="0"/>
                <a:ea typeface="+mj-ea"/>
                <a:cs typeface="Arial" panose="020B0604020202020204" pitchFamily="34" charset="0"/>
              </a:rPr>
            </a:br>
            <a:endParaRPr lang="fr-FR" noProof="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3497259474"/>
      </p:ext>
    </p:extLst>
  </p:cSld>
  <p:clrMapOvr>
    <a:masterClrMapping/>
  </p:clrMapOvr>
  <mc:AlternateContent xmlns:mc="http://schemas.openxmlformats.org/markup-compatibility/2006" xmlns:p14="http://schemas.microsoft.com/office/powerpoint/2010/main">
    <mc:Choice Requires="p14">
      <p:transition spd="slow" p14:dur="2000" advTm="101045"/>
    </mc:Choice>
    <mc:Fallback xmlns="">
      <p:transition spd="slow" advTm="10104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8C3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28762"/>
            <a:ext cx="9144000" cy="2387600"/>
          </a:xfrm>
        </p:spPr>
        <p:txBody>
          <a:bodyPr/>
          <a:lstStyle/>
          <a:p>
            <a:r>
              <a:rPr lang="fr-FR" noProof="0" dirty="0">
                <a:solidFill>
                  <a:schemeClr val="bg1"/>
                </a:solidFill>
              </a:rPr>
              <a:t>RÉFÉRENCES</a:t>
            </a:r>
          </a:p>
        </p:txBody>
      </p:sp>
    </p:spTree>
    <p:extLst>
      <p:ext uri="{BB962C8B-B14F-4D97-AF65-F5344CB8AC3E}">
        <p14:creationId xmlns:p14="http://schemas.microsoft.com/office/powerpoint/2010/main" val="318009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55600" y="374650"/>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461964" y="774695"/>
            <a:ext cx="11315700" cy="5551487"/>
          </a:xfrm>
          <a:prstGeom prst="rect">
            <a:avLst/>
          </a:prstGeom>
        </p:spPr>
        <p:txBody>
          <a:bodyPr numCol="1"/>
          <a:lstStyle/>
          <a:p>
            <a:pPr marL="342900" lvl="0" indent="-342900">
              <a:lnSpc>
                <a:spcPct val="115000"/>
              </a:lnSpc>
              <a:buFont typeface="+mj-lt"/>
              <a:buAutoNum type="arabicPeriod"/>
            </a:pPr>
            <a:r>
              <a:rPr lang="fr-FR" sz="1800" kern="100" noProof="0" dirty="0">
                <a:effectLst/>
                <a:ea typeface="Aptos" panose="020B0004020202020204" pitchFamily="34" charset="0"/>
              </a:rPr>
              <a:t>World Health </a:t>
            </a:r>
            <a:r>
              <a:rPr lang="fr-FR" sz="1800" kern="100" noProof="0" dirty="0" err="1">
                <a:effectLst/>
                <a:ea typeface="Aptos" panose="020B0004020202020204" pitchFamily="34" charset="0"/>
              </a:rPr>
              <a:t>Organization</a:t>
            </a:r>
            <a:r>
              <a:rPr lang="fr-FR" sz="1800" kern="100" noProof="0" dirty="0">
                <a:effectLst/>
                <a:ea typeface="Aptos" panose="020B0004020202020204" pitchFamily="34" charset="0"/>
              </a:rPr>
              <a:t>. </a:t>
            </a:r>
            <a:r>
              <a:rPr lang="fr-FR" sz="1800" i="1" kern="100" noProof="0" dirty="0">
                <a:effectLst/>
                <a:ea typeface="Aptos" panose="020B0004020202020204" pitchFamily="34" charset="0"/>
              </a:rPr>
              <a:t>WHO </a:t>
            </a:r>
            <a:r>
              <a:rPr lang="fr-FR" sz="1800" i="1" kern="100" noProof="0" dirty="0" err="1">
                <a:effectLst/>
                <a:ea typeface="Aptos" panose="020B0004020202020204" pitchFamily="34" charset="0"/>
              </a:rPr>
              <a:t>recommendations</a:t>
            </a:r>
            <a:r>
              <a:rPr lang="fr-FR" sz="1800" i="1" kern="100" noProof="0" dirty="0">
                <a:effectLst/>
                <a:ea typeface="Aptos" panose="020B0004020202020204" pitchFamily="34" charset="0"/>
              </a:rPr>
              <a:t> on </a:t>
            </a:r>
            <a:r>
              <a:rPr lang="fr-FR" sz="1800" i="1" kern="100" noProof="0" dirty="0" err="1">
                <a:effectLst/>
                <a:ea typeface="Aptos" panose="020B0004020202020204" pitchFamily="34" charset="0"/>
              </a:rPr>
              <a:t>maternal</a:t>
            </a:r>
            <a:r>
              <a:rPr lang="fr-FR" sz="1800" i="1" kern="100" noProof="0" dirty="0">
                <a:effectLst/>
                <a:ea typeface="Aptos" panose="020B0004020202020204" pitchFamily="34" charset="0"/>
              </a:rPr>
              <a:t> and newborn care for a positive postnatal </a:t>
            </a:r>
            <a:r>
              <a:rPr lang="fr-FR" sz="1800" i="1" kern="100" noProof="0" dirty="0" err="1">
                <a:effectLst/>
                <a:ea typeface="Aptos" panose="020B0004020202020204" pitchFamily="34" charset="0"/>
              </a:rPr>
              <a:t>experience</a:t>
            </a:r>
            <a:r>
              <a:rPr lang="fr-FR" sz="1800" kern="100" noProof="0" dirty="0">
                <a:effectLst/>
                <a:ea typeface="Aptos" panose="020B0004020202020204" pitchFamily="34" charset="0"/>
              </a:rPr>
              <a:t>. Genève, Organisation mondiale de la Santé ; 2022. Licence : CC BY-NC-SA 3.0 IGO. </a:t>
            </a:r>
            <a:r>
              <a:rPr lang="fr-FR" sz="1800" u="sng" kern="100" noProof="0" dirty="0">
                <a:solidFill>
                  <a:srgbClr val="467886"/>
                </a:solidFill>
                <a:effectLst/>
                <a:ea typeface="Aptos" panose="020B0004020202020204" pitchFamily="34" charset="0"/>
                <a:hlinkClick r:id="rId3"/>
              </a:rPr>
              <a:t>https://www.who.int/publications/i/item/9789240045989?utm</a:t>
            </a:r>
            <a:r>
              <a:rPr lang="fr-FR" sz="1800" kern="100" noProof="0" dirty="0">
                <a:effectLst/>
                <a:ea typeface="Aptos" panose="020B0004020202020204" pitchFamily="34" charset="0"/>
              </a:rPr>
              <a:t> </a:t>
            </a:r>
            <a:endParaRPr lang="fr-FR" sz="2800" kern="100" noProof="0" dirty="0">
              <a:effectLst/>
              <a:ea typeface="Aptos" panose="020B0004020202020204" pitchFamily="34" charset="0"/>
            </a:endParaRPr>
          </a:p>
          <a:p>
            <a:pPr marL="342900" lvl="0" indent="-342900">
              <a:lnSpc>
                <a:spcPct val="115000"/>
              </a:lnSpc>
              <a:buFont typeface="+mj-lt"/>
              <a:buAutoNum type="arabicPeriod"/>
            </a:pPr>
            <a:r>
              <a:rPr lang="fr-FR" sz="1800" kern="100" noProof="0" dirty="0">
                <a:effectLst/>
                <a:ea typeface="Aptos" panose="020B0004020202020204" pitchFamily="34" charset="0"/>
              </a:rPr>
              <a:t>Neal S, Matthews Z, Frost M, </a:t>
            </a:r>
            <a:r>
              <a:rPr lang="fr-FR" sz="1800" kern="100" noProof="0" dirty="0" err="1">
                <a:effectLst/>
                <a:ea typeface="Aptos" panose="020B0004020202020204" pitchFamily="34" charset="0"/>
              </a:rPr>
              <a:t>Fogstad</a:t>
            </a:r>
            <a:r>
              <a:rPr lang="fr-FR" sz="1800" kern="100" noProof="0" dirty="0">
                <a:effectLst/>
                <a:ea typeface="Aptos" panose="020B0004020202020204" pitchFamily="34" charset="0"/>
              </a:rPr>
              <a:t> H, Camacho AV, </a:t>
            </a:r>
            <a:r>
              <a:rPr lang="fr-FR" sz="1800" kern="100" noProof="0" dirty="0" err="1">
                <a:effectLst/>
                <a:ea typeface="Aptos" panose="020B0004020202020204" pitchFamily="34" charset="0"/>
              </a:rPr>
              <a:t>Laski</a:t>
            </a:r>
            <a:r>
              <a:rPr lang="fr-FR" sz="1800" kern="100" noProof="0" dirty="0">
                <a:effectLst/>
                <a:ea typeface="Aptos" panose="020B0004020202020204" pitchFamily="34" charset="0"/>
              </a:rPr>
              <a:t> L. </a:t>
            </a:r>
            <a:r>
              <a:rPr lang="fr-FR" sz="1800" kern="100" noProof="0" dirty="0" err="1">
                <a:effectLst/>
                <a:ea typeface="Aptos" panose="020B0004020202020204" pitchFamily="34" charset="0"/>
              </a:rPr>
              <a:t>Childbearing</a:t>
            </a:r>
            <a:r>
              <a:rPr lang="fr-FR" sz="1800" kern="100" noProof="0" dirty="0">
                <a:effectLst/>
                <a:ea typeface="Aptos" panose="020B0004020202020204" pitchFamily="34" charset="0"/>
              </a:rPr>
              <a:t> in adolescents </a:t>
            </a:r>
            <a:r>
              <a:rPr lang="fr-FR" sz="1800" kern="100" noProof="0" dirty="0" err="1">
                <a:effectLst/>
                <a:ea typeface="Aptos" panose="020B0004020202020204" pitchFamily="34" charset="0"/>
              </a:rPr>
              <a:t>aged</a:t>
            </a:r>
            <a:r>
              <a:rPr lang="fr-FR" sz="1800" kern="100" noProof="0" dirty="0">
                <a:effectLst/>
                <a:ea typeface="Aptos" panose="020B0004020202020204" pitchFamily="34" charset="0"/>
              </a:rPr>
              <a:t> 12-15 </a:t>
            </a:r>
            <a:r>
              <a:rPr lang="fr-FR" sz="1800" kern="100" noProof="0" dirty="0" err="1">
                <a:effectLst/>
                <a:ea typeface="Aptos" panose="020B0004020202020204" pitchFamily="34" charset="0"/>
              </a:rPr>
              <a:t>years</a:t>
            </a:r>
            <a:r>
              <a:rPr lang="fr-FR" sz="1800" kern="100" noProof="0" dirty="0">
                <a:effectLst/>
                <a:ea typeface="Aptos" panose="020B0004020202020204" pitchFamily="34" charset="0"/>
              </a:rPr>
              <a:t> in </a:t>
            </a:r>
            <a:r>
              <a:rPr lang="fr-FR" sz="1800" kern="100" noProof="0" dirty="0" err="1">
                <a:effectLst/>
                <a:ea typeface="Aptos" panose="020B0004020202020204" pitchFamily="34" charset="0"/>
              </a:rPr>
              <a:t>low</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resource</a:t>
            </a:r>
            <a:r>
              <a:rPr lang="fr-FR" sz="1800" kern="100" noProof="0" dirty="0">
                <a:effectLst/>
                <a:ea typeface="Aptos" panose="020B0004020202020204" pitchFamily="34" charset="0"/>
              </a:rPr>
              <a:t> countries : a </a:t>
            </a:r>
            <a:r>
              <a:rPr lang="fr-FR" sz="1800" kern="100" noProof="0" dirty="0" err="1">
                <a:effectLst/>
                <a:ea typeface="Aptos" panose="020B0004020202020204" pitchFamily="34" charset="0"/>
              </a:rPr>
              <a:t>neglected</a:t>
            </a:r>
            <a:r>
              <a:rPr lang="fr-FR" sz="1800" kern="100" noProof="0" dirty="0">
                <a:effectLst/>
                <a:ea typeface="Aptos" panose="020B0004020202020204" pitchFamily="34" charset="0"/>
              </a:rPr>
              <a:t> issue - new </a:t>
            </a:r>
            <a:r>
              <a:rPr lang="fr-FR" sz="1800" kern="100" noProof="0" dirty="0" err="1">
                <a:effectLst/>
                <a:ea typeface="Aptos" panose="020B0004020202020204" pitchFamily="34" charset="0"/>
              </a:rPr>
              <a:t>estimates</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from</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demographic</a:t>
            </a:r>
            <a:r>
              <a:rPr lang="fr-FR" sz="1800" kern="100" noProof="0" dirty="0">
                <a:effectLst/>
                <a:ea typeface="Aptos" panose="020B0004020202020204" pitchFamily="34" charset="0"/>
              </a:rPr>
              <a:t> and </a:t>
            </a:r>
            <a:r>
              <a:rPr lang="fr-FR" sz="1800" kern="100" noProof="0" dirty="0" err="1">
                <a:effectLst/>
                <a:ea typeface="Aptos" panose="020B0004020202020204" pitchFamily="34" charset="0"/>
              </a:rPr>
              <a:t>household</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surveys</a:t>
            </a:r>
            <a:r>
              <a:rPr lang="fr-FR" sz="1800" kern="100" noProof="0" dirty="0">
                <a:effectLst/>
                <a:ea typeface="Aptos" panose="020B0004020202020204" pitchFamily="34" charset="0"/>
              </a:rPr>
              <a:t> in 42 countries. Acta </a:t>
            </a:r>
            <a:r>
              <a:rPr lang="fr-FR" sz="1800" kern="100" noProof="0" dirty="0" err="1">
                <a:effectLst/>
                <a:ea typeface="Aptos" panose="020B0004020202020204" pitchFamily="34" charset="0"/>
              </a:rPr>
              <a:t>Obstet</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Gynecol</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Scand</a:t>
            </a:r>
            <a:r>
              <a:rPr lang="fr-FR" sz="1800" kern="100" noProof="0" dirty="0">
                <a:effectLst/>
                <a:ea typeface="Aptos" panose="020B0004020202020204" pitchFamily="34" charset="0"/>
              </a:rPr>
              <a:t>. 2012;91(9):1114–1118. </a:t>
            </a:r>
            <a:r>
              <a:rPr lang="fr-FR" sz="1800" u="sng" kern="100" noProof="0" dirty="0">
                <a:solidFill>
                  <a:srgbClr val="467886"/>
                </a:solidFill>
                <a:effectLst/>
                <a:ea typeface="Aptos" panose="020B0004020202020204" pitchFamily="34" charset="0"/>
                <a:hlinkClick r:id="rId4"/>
              </a:rPr>
              <a:t>https://obgyn.onlinelibrary.wiley.com/doi/10.1111/j.1600-0412.2012.01467.x</a:t>
            </a:r>
            <a:endParaRPr lang="fr-FR" sz="2800" kern="100" noProof="0" dirty="0">
              <a:effectLst/>
              <a:ea typeface="Aptos" panose="020B0004020202020204" pitchFamily="34" charset="0"/>
            </a:endParaRPr>
          </a:p>
          <a:p>
            <a:pPr marL="342900" lvl="0" indent="-342900">
              <a:lnSpc>
                <a:spcPct val="115000"/>
              </a:lnSpc>
              <a:buFont typeface="+mj-lt"/>
              <a:buAutoNum type="arabicPeriod"/>
            </a:pPr>
            <a:r>
              <a:rPr lang="fr-FR" sz="1800" kern="100" noProof="0" dirty="0">
                <a:effectLst/>
                <a:ea typeface="Aptos" panose="020B0004020202020204" pitchFamily="34" charset="0"/>
              </a:rPr>
              <a:t>World Health </a:t>
            </a:r>
            <a:r>
              <a:rPr lang="fr-FR" sz="1800" kern="100" noProof="0" dirty="0" err="1">
                <a:effectLst/>
                <a:ea typeface="Aptos" panose="020B0004020202020204" pitchFamily="34" charset="0"/>
              </a:rPr>
              <a:t>Organization</a:t>
            </a:r>
            <a:r>
              <a:rPr lang="fr-FR" sz="1800" kern="100" noProof="0" dirty="0">
                <a:effectLst/>
                <a:ea typeface="Aptos" panose="020B0004020202020204" pitchFamily="34" charset="0"/>
              </a:rPr>
              <a:t>. </a:t>
            </a:r>
            <a:r>
              <a:rPr lang="fr-FR" sz="1800" i="1" kern="100" noProof="0" dirty="0">
                <a:effectLst/>
                <a:ea typeface="Aptos" panose="020B0004020202020204" pitchFamily="34" charset="0"/>
              </a:rPr>
              <a:t>WHO </a:t>
            </a:r>
            <a:r>
              <a:rPr lang="fr-FR" sz="1800" i="1" kern="100" noProof="0" dirty="0" err="1">
                <a:effectLst/>
                <a:ea typeface="Aptos" panose="020B0004020202020204" pitchFamily="34" charset="0"/>
              </a:rPr>
              <a:t>recommendations</a:t>
            </a:r>
            <a:r>
              <a:rPr lang="fr-FR" sz="1800" i="1" kern="100" noProof="0" dirty="0">
                <a:effectLst/>
                <a:ea typeface="Aptos" panose="020B0004020202020204" pitchFamily="34" charset="0"/>
              </a:rPr>
              <a:t> on </a:t>
            </a:r>
            <a:r>
              <a:rPr lang="fr-FR" sz="1800" i="1" kern="100" noProof="0" dirty="0" err="1">
                <a:effectLst/>
                <a:ea typeface="Aptos" panose="020B0004020202020204" pitchFamily="34" charset="0"/>
              </a:rPr>
              <a:t>maternal</a:t>
            </a:r>
            <a:r>
              <a:rPr lang="fr-FR" sz="1800" i="1" kern="100" noProof="0" dirty="0">
                <a:effectLst/>
                <a:ea typeface="Aptos" panose="020B0004020202020204" pitchFamily="34" charset="0"/>
              </a:rPr>
              <a:t> and newborn care for a positive postnatal </a:t>
            </a:r>
            <a:r>
              <a:rPr lang="fr-FR" sz="1800" i="1" kern="100" noProof="0" dirty="0" err="1">
                <a:effectLst/>
                <a:ea typeface="Aptos" panose="020B0004020202020204" pitchFamily="34" charset="0"/>
              </a:rPr>
              <a:t>experience</a:t>
            </a:r>
            <a:r>
              <a:rPr lang="fr-FR" sz="1800" kern="100" noProof="0" dirty="0">
                <a:effectLst/>
                <a:ea typeface="Aptos" panose="020B0004020202020204" pitchFamily="34" charset="0"/>
              </a:rPr>
              <a:t>. Geneva: World Health </a:t>
            </a:r>
            <a:r>
              <a:rPr lang="fr-FR" sz="1800" kern="100" noProof="0" dirty="0" err="1">
                <a:effectLst/>
                <a:ea typeface="Aptos" panose="020B0004020202020204" pitchFamily="34" charset="0"/>
              </a:rPr>
              <a:t>Organization</a:t>
            </a:r>
            <a:r>
              <a:rPr lang="fr-FR" sz="1800" kern="100" noProof="0" dirty="0">
                <a:effectLst/>
                <a:ea typeface="Aptos" panose="020B0004020202020204" pitchFamily="34" charset="0"/>
              </a:rPr>
              <a:t>; 2022. Licence: CC BY-NC-SA 3.0 IGO. </a:t>
            </a:r>
            <a:r>
              <a:rPr lang="fr-FR" sz="1800" kern="100" noProof="0" dirty="0" err="1">
                <a:effectLst/>
                <a:ea typeface="Aptos" panose="020B0004020202020204" pitchFamily="34" charset="0"/>
              </a:rPr>
              <a:t>Available</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from</a:t>
            </a:r>
            <a:r>
              <a:rPr lang="fr-FR" sz="1800" kern="100" noProof="0" dirty="0">
                <a:effectLst/>
                <a:ea typeface="Aptos" panose="020B0004020202020204" pitchFamily="34" charset="0"/>
              </a:rPr>
              <a:t>: </a:t>
            </a:r>
            <a:r>
              <a:rPr lang="fr-FR" sz="1800" u="sng" kern="100" noProof="0" dirty="0">
                <a:solidFill>
                  <a:srgbClr val="467886"/>
                </a:solidFill>
                <a:effectLst/>
                <a:ea typeface="Aptos" panose="020B0004020202020204" pitchFamily="34" charset="0"/>
                <a:hlinkClick r:id="rId5"/>
              </a:rPr>
              <a:t>https://www.who.int/publications/i/item/9789240045989</a:t>
            </a:r>
            <a:endParaRPr lang="fr-FR" sz="2800" kern="100" noProof="0" dirty="0">
              <a:effectLst/>
              <a:ea typeface="Aptos" panose="020B0004020202020204" pitchFamily="34" charset="0"/>
            </a:endParaRPr>
          </a:p>
          <a:p>
            <a:pPr marL="342900" lvl="0" indent="-342900">
              <a:lnSpc>
                <a:spcPct val="115000"/>
              </a:lnSpc>
              <a:buFont typeface="+mj-lt"/>
              <a:buAutoNum type="arabicPeriod"/>
            </a:pPr>
            <a:r>
              <a:rPr lang="fr-FR" sz="1800" kern="100" noProof="0" dirty="0">
                <a:effectLst/>
                <a:ea typeface="Aptos" panose="020B0004020202020204" pitchFamily="34" charset="0"/>
              </a:rPr>
              <a:t>Institut </a:t>
            </a:r>
            <a:r>
              <a:rPr lang="fr-FR" sz="1800" kern="100" noProof="0" dirty="0" err="1">
                <a:effectLst/>
                <a:ea typeface="Aptos" panose="020B0004020202020204" pitchFamily="34" charset="0"/>
              </a:rPr>
              <a:t>Guttmacher</a:t>
            </a:r>
            <a:r>
              <a:rPr lang="fr-FR" sz="1800" kern="100" noProof="0" dirty="0">
                <a:effectLst/>
                <a:ea typeface="Aptos" panose="020B0004020202020204" pitchFamily="34" charset="0"/>
              </a:rPr>
              <a:t>. Vue d’ensemble: Investir dans la santé sexuelle et reproductive des adolescentes dans les pays à revenu faible ou </a:t>
            </a:r>
            <a:r>
              <a:rPr lang="fr-FR" sz="1800" kern="100" noProof="0" dirty="0" err="1">
                <a:effectLst/>
                <a:ea typeface="Aptos" panose="020B0004020202020204" pitchFamily="34" charset="0"/>
              </a:rPr>
              <a:t>intermédiaire</a:t>
            </a:r>
            <a:r>
              <a:rPr lang="fr-FR" sz="1800" kern="100" noProof="0" dirty="0">
                <a:effectLst/>
                <a:ea typeface="Aptos" panose="020B0004020202020204" pitchFamily="34" charset="0"/>
              </a:rPr>
              <a:t>, fiche d’information. New York : Institut </a:t>
            </a:r>
            <a:r>
              <a:rPr lang="fr-FR" sz="1800" kern="100" noProof="0" dirty="0" err="1">
                <a:effectLst/>
                <a:ea typeface="Aptos" panose="020B0004020202020204" pitchFamily="34" charset="0"/>
              </a:rPr>
              <a:t>Guttmacher</a:t>
            </a:r>
            <a:r>
              <a:rPr lang="fr-FR" sz="1800" kern="100" noProof="0" dirty="0">
                <a:effectLst/>
                <a:ea typeface="Aptos" panose="020B0004020202020204" pitchFamily="34" charset="0"/>
              </a:rPr>
              <a:t> ; 2020. </a:t>
            </a:r>
            <a:r>
              <a:rPr lang="fr-FR" sz="1800" u="sng" kern="100" noProof="0" dirty="0">
                <a:solidFill>
                  <a:srgbClr val="467886"/>
                </a:solidFill>
                <a:effectLst/>
                <a:ea typeface="Aptos" panose="020B0004020202020204" pitchFamily="34" charset="0"/>
                <a:hlinkClick r:id="rId6"/>
              </a:rPr>
              <a:t>https://www.guttmacher.org/sites/default/files/factsheet/adding-it-up-investing-in-sexual-reproductive-health-adolescents-fr.pdf</a:t>
            </a:r>
            <a:endParaRPr lang="fr-FR" sz="2800" kern="100" noProof="0" dirty="0">
              <a:effectLst/>
              <a:ea typeface="Aptos" panose="020B0004020202020204" pitchFamily="34" charset="0"/>
            </a:endParaRPr>
          </a:p>
          <a:p>
            <a:pPr marL="342900" lvl="0" indent="-342900">
              <a:lnSpc>
                <a:spcPct val="115000"/>
              </a:lnSpc>
              <a:buFont typeface="+mj-lt"/>
              <a:buAutoNum type="arabicPeriod"/>
            </a:pPr>
            <a:r>
              <a:rPr lang="fr-FR" sz="1800" kern="100" noProof="0" dirty="0">
                <a:effectLst/>
                <a:ea typeface="Aptos" panose="020B0004020202020204" pitchFamily="34" charset="0"/>
              </a:rPr>
              <a:t>World Health </a:t>
            </a:r>
            <a:r>
              <a:rPr lang="fr-FR" sz="1800" kern="100" noProof="0" dirty="0" err="1">
                <a:effectLst/>
                <a:ea typeface="Aptos" panose="020B0004020202020204" pitchFamily="34" charset="0"/>
              </a:rPr>
              <a:t>Organization</a:t>
            </a:r>
            <a:r>
              <a:rPr lang="fr-FR" sz="1800" kern="100" noProof="0" dirty="0">
                <a:effectLst/>
                <a:ea typeface="Aptos" panose="020B0004020202020204" pitchFamily="34" charset="0"/>
              </a:rPr>
              <a:t>. </a:t>
            </a:r>
            <a:r>
              <a:rPr lang="fr-FR" sz="1800" i="1" kern="100" noProof="0" dirty="0">
                <a:effectLst/>
                <a:ea typeface="Aptos" panose="020B0004020202020204" pitchFamily="34" charset="0"/>
              </a:rPr>
              <a:t>Adolescents: </a:t>
            </a:r>
            <a:r>
              <a:rPr lang="fr-FR" sz="1800" i="1" kern="100" noProof="0" dirty="0" err="1">
                <a:effectLst/>
                <a:ea typeface="Aptos" panose="020B0004020202020204" pitchFamily="34" charset="0"/>
              </a:rPr>
              <a:t>health</a:t>
            </a:r>
            <a:r>
              <a:rPr lang="fr-FR" sz="1800" i="1" kern="100" noProof="0" dirty="0">
                <a:effectLst/>
                <a:ea typeface="Aptos" panose="020B0004020202020204" pitchFamily="34" charset="0"/>
              </a:rPr>
              <a:t> </a:t>
            </a:r>
            <a:r>
              <a:rPr lang="fr-FR" sz="1800" i="1" kern="100" noProof="0" dirty="0" err="1">
                <a:effectLst/>
                <a:ea typeface="Aptos" panose="020B0004020202020204" pitchFamily="34" charset="0"/>
              </a:rPr>
              <a:t>risks</a:t>
            </a:r>
            <a:r>
              <a:rPr lang="fr-FR" sz="1800" i="1" kern="100" noProof="0" dirty="0">
                <a:effectLst/>
                <a:ea typeface="Aptos" panose="020B0004020202020204" pitchFamily="34" charset="0"/>
              </a:rPr>
              <a:t> and solutions</a:t>
            </a:r>
            <a:r>
              <a:rPr lang="fr-FR" sz="1800" kern="100" noProof="0" dirty="0">
                <a:effectLst/>
                <a:ea typeface="Aptos" panose="020B0004020202020204" pitchFamily="34" charset="0"/>
              </a:rPr>
              <a:t>. Geneva: World Health </a:t>
            </a:r>
            <a:r>
              <a:rPr lang="fr-FR" sz="1800" kern="100" noProof="0" dirty="0" err="1">
                <a:effectLst/>
                <a:ea typeface="Aptos" panose="020B0004020202020204" pitchFamily="34" charset="0"/>
              </a:rPr>
              <a:t>Organization</a:t>
            </a:r>
            <a:r>
              <a:rPr lang="fr-FR" sz="1800" kern="100" noProof="0" dirty="0">
                <a:effectLst/>
                <a:ea typeface="Aptos" panose="020B0004020202020204" pitchFamily="34" charset="0"/>
              </a:rPr>
              <a:t>; 2023. </a:t>
            </a:r>
            <a:r>
              <a:rPr lang="fr-FR" sz="1800" kern="100" noProof="0" dirty="0" err="1">
                <a:effectLst/>
                <a:ea typeface="Aptos" panose="020B0004020202020204" pitchFamily="34" charset="0"/>
              </a:rPr>
              <a:t>Available</a:t>
            </a:r>
            <a:r>
              <a:rPr lang="fr-FR" sz="1800" kern="100" noProof="0" dirty="0">
                <a:effectLst/>
                <a:ea typeface="Aptos" panose="020B0004020202020204" pitchFamily="34" charset="0"/>
              </a:rPr>
              <a:t> </a:t>
            </a:r>
            <a:r>
              <a:rPr lang="fr-FR" sz="1800" kern="100" noProof="0" dirty="0" err="1">
                <a:effectLst/>
                <a:ea typeface="Aptos" panose="020B0004020202020204" pitchFamily="34" charset="0"/>
              </a:rPr>
              <a:t>from</a:t>
            </a:r>
            <a:r>
              <a:rPr lang="fr-FR" sz="1800" kern="100" noProof="0" dirty="0">
                <a:effectLst/>
                <a:ea typeface="Aptos" panose="020B0004020202020204" pitchFamily="34" charset="0"/>
              </a:rPr>
              <a:t>: </a:t>
            </a:r>
            <a:r>
              <a:rPr lang="fr-FR" sz="1800" u="sng" kern="100" noProof="0" dirty="0">
                <a:solidFill>
                  <a:srgbClr val="467886"/>
                </a:solidFill>
                <a:effectLst/>
                <a:ea typeface="Aptos" panose="020B0004020202020204" pitchFamily="34" charset="0"/>
                <a:hlinkClick r:id="rId7"/>
              </a:rPr>
              <a:t>https://www.who.int/fr/news-room/fact-sheets/detail/adolescents-health-risks-and-solutions</a:t>
            </a:r>
            <a:endParaRPr lang="fr-FR" sz="2800" kern="100" noProof="0" dirty="0">
              <a:effectLst/>
              <a:ea typeface="Aptos" panose="020B0004020202020204" pitchFamily="34" charset="0"/>
            </a:endParaRPr>
          </a:p>
          <a:p>
            <a:pPr marL="342900" lvl="0" indent="-342900">
              <a:lnSpc>
                <a:spcPct val="107000"/>
              </a:lnSpc>
              <a:spcAft>
                <a:spcPts val="800"/>
              </a:spcAft>
              <a:buClr>
                <a:srgbClr val="58C3EB"/>
              </a:buClr>
              <a:buFont typeface="+mj-lt"/>
              <a:buAutoNum type="arabicPeriod"/>
            </a:pPr>
            <a:endParaRPr lang="fr-FR" sz="1800" noProof="0" dirty="0">
              <a:effectLst/>
              <a:ea typeface="Calibri" panose="020F0502020204030204" pitchFamily="34" charset="0"/>
            </a:endParaRPr>
          </a:p>
        </p:txBody>
      </p:sp>
    </p:spTree>
    <p:extLst>
      <p:ext uri="{BB962C8B-B14F-4D97-AF65-F5344CB8AC3E}">
        <p14:creationId xmlns:p14="http://schemas.microsoft.com/office/powerpoint/2010/main" val="401071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C12DCC-DCB8-CE1B-026F-79BC43A39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7C016-A30F-EDFB-55B4-3DEA3F4F1B4E}"/>
              </a:ext>
            </a:extLst>
          </p:cNvPr>
          <p:cNvSpPr>
            <a:spLocks noGrp="1"/>
          </p:cNvSpPr>
          <p:nvPr>
            <p:ph type="title" idx="4294967295"/>
          </p:nvPr>
        </p:nvSpPr>
        <p:spPr>
          <a:xfrm>
            <a:off x="355600" y="374650"/>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1029DCE2-5AFD-E13B-EBD4-25BE5119FC1C}"/>
              </a:ext>
            </a:extLst>
          </p:cNvPr>
          <p:cNvSpPr>
            <a:spLocks noGrp="1"/>
          </p:cNvSpPr>
          <p:nvPr>
            <p:ph type="body" sz="quarter" idx="4294967295"/>
          </p:nvPr>
        </p:nvSpPr>
        <p:spPr>
          <a:xfrm>
            <a:off x="419100" y="846135"/>
            <a:ext cx="11315700" cy="5551487"/>
          </a:xfrm>
          <a:prstGeom prst="rect">
            <a:avLst/>
          </a:prstGeom>
        </p:spPr>
        <p:txBody>
          <a:bodyPr numCol="1"/>
          <a:lstStyle/>
          <a:p>
            <a:pPr marL="342000" lvl="0" indent="-342000">
              <a:lnSpc>
                <a:spcPct val="107000"/>
              </a:lnSpc>
              <a:spcBef>
                <a:spcPts val="600"/>
              </a:spcBef>
              <a:spcAft>
                <a:spcPts val="600"/>
              </a:spcAft>
              <a:buClr>
                <a:srgbClr val="58C3EB"/>
              </a:buClr>
            </a:pPr>
            <a:r>
              <a:rPr lang="fr-FR" sz="1800" noProof="0" dirty="0">
                <a:effectLst/>
                <a:ea typeface="Calibri" panose="020F0502020204030204" pitchFamily="34" charset="0"/>
              </a:rPr>
              <a:t>6. World Health </a:t>
            </a:r>
            <a:r>
              <a:rPr lang="fr-FR" sz="1800" noProof="0" dirty="0" err="1">
                <a:effectLst/>
                <a:ea typeface="Calibri" panose="020F0502020204030204" pitchFamily="34" charset="0"/>
              </a:rPr>
              <a:t>Organization</a:t>
            </a:r>
            <a:r>
              <a:rPr lang="fr-FR" sz="1800" noProof="0" dirty="0">
                <a:effectLst/>
                <a:ea typeface="Calibri" panose="020F0502020204030204" pitchFamily="34" charset="0"/>
              </a:rPr>
              <a:t>. WHO </a:t>
            </a:r>
            <a:r>
              <a:rPr lang="fr-FR" sz="1800" noProof="0" dirty="0" err="1">
                <a:effectLst/>
                <a:ea typeface="Calibri" panose="020F0502020204030204" pitchFamily="34" charset="0"/>
              </a:rPr>
              <a:t>recommendations</a:t>
            </a:r>
            <a:r>
              <a:rPr lang="fr-FR" sz="1800" noProof="0" dirty="0">
                <a:effectLst/>
                <a:ea typeface="Calibri" panose="020F0502020204030204" pitchFamily="34" charset="0"/>
              </a:rPr>
              <a:t>: Intrapartum care for a positive </a:t>
            </a:r>
            <a:r>
              <a:rPr lang="fr-FR" sz="1800" noProof="0" dirty="0" err="1">
                <a:effectLst/>
                <a:ea typeface="Calibri" panose="020F0502020204030204" pitchFamily="34" charset="0"/>
              </a:rPr>
              <a:t>childbirth</a:t>
            </a:r>
            <a:r>
              <a:rPr lang="fr-FR" sz="1800" noProof="0" dirty="0">
                <a:effectLst/>
                <a:ea typeface="Calibri" panose="020F0502020204030204" pitchFamily="34" charset="0"/>
              </a:rPr>
              <a:t> </a:t>
            </a:r>
            <a:r>
              <a:rPr lang="fr-FR" sz="1800" noProof="0" dirty="0" err="1">
                <a:effectLst/>
                <a:ea typeface="Calibri" panose="020F0502020204030204" pitchFamily="34" charset="0"/>
              </a:rPr>
              <a:t>experience</a:t>
            </a:r>
            <a:r>
              <a:rPr lang="fr-FR" sz="1800" noProof="0" dirty="0">
                <a:effectLst/>
                <a:ea typeface="Calibri" panose="020F0502020204030204" pitchFamily="34" charset="0"/>
              </a:rPr>
              <a:t>. Geneva: World Health </a:t>
            </a:r>
            <a:r>
              <a:rPr lang="fr-FR" sz="1800" noProof="0" dirty="0" err="1">
                <a:effectLst/>
                <a:ea typeface="Calibri" panose="020F0502020204030204" pitchFamily="34" charset="0"/>
              </a:rPr>
              <a:t>Organization</a:t>
            </a:r>
            <a:r>
              <a:rPr lang="fr-FR" sz="1800" noProof="0" dirty="0">
                <a:effectLst/>
                <a:ea typeface="Calibri" panose="020F0502020204030204" pitchFamily="34" charset="0"/>
              </a:rPr>
              <a:t>; 2018. Licence: CC BY-NC-SA 3.0 IGO. </a:t>
            </a:r>
            <a:r>
              <a:rPr lang="fr-FR" sz="1800" noProof="0" dirty="0" err="1">
                <a:effectLst/>
                <a:ea typeface="Calibri" panose="020F0502020204030204" pitchFamily="34" charset="0"/>
              </a:rPr>
              <a:t>Available</a:t>
            </a:r>
            <a:r>
              <a:rPr lang="fr-FR" sz="1800" noProof="0" dirty="0">
                <a:effectLst/>
                <a:ea typeface="Calibri" panose="020F0502020204030204" pitchFamily="34" charset="0"/>
              </a:rPr>
              <a:t> </a:t>
            </a:r>
            <a:r>
              <a:rPr lang="fr-FR" sz="1800" noProof="0" dirty="0" err="1">
                <a:effectLst/>
                <a:ea typeface="Calibri" panose="020F0502020204030204" pitchFamily="34" charset="0"/>
              </a:rPr>
              <a:t>from</a:t>
            </a:r>
            <a:r>
              <a:rPr lang="fr-FR" sz="1800" noProof="0" dirty="0">
                <a:effectLst/>
                <a:ea typeface="Calibri" panose="020F0502020204030204" pitchFamily="34" charset="0"/>
              </a:rPr>
              <a:t>: </a:t>
            </a:r>
            <a:r>
              <a:rPr lang="fr-FR" sz="1800" noProof="0" dirty="0">
                <a:effectLst/>
                <a:ea typeface="Calibri" panose="020F0502020204030204" pitchFamily="34" charset="0"/>
                <a:hlinkClick r:id="rId3"/>
              </a:rPr>
              <a:t>https://apps.who.int/iris/handle/10665/280148</a:t>
            </a:r>
            <a:r>
              <a:rPr lang="fr-FR" sz="1800" noProof="0" dirty="0">
                <a:effectLst/>
                <a:ea typeface="Calibri" panose="020F0502020204030204" pitchFamily="34" charset="0"/>
              </a:rPr>
              <a:t> </a:t>
            </a:r>
          </a:p>
          <a:p>
            <a:pPr marL="342000" lvl="0" indent="-342000">
              <a:lnSpc>
                <a:spcPct val="107000"/>
              </a:lnSpc>
              <a:spcBef>
                <a:spcPts val="600"/>
              </a:spcBef>
              <a:spcAft>
                <a:spcPts val="600"/>
              </a:spcAft>
              <a:buClr>
                <a:srgbClr val="58C3EB"/>
              </a:buClr>
            </a:pPr>
            <a:r>
              <a:rPr lang="fr-FR" sz="1800" noProof="0" dirty="0">
                <a:effectLst/>
                <a:ea typeface="Calibri" panose="020F0502020204030204" pitchFamily="34" charset="0"/>
              </a:rPr>
              <a:t>7. Liu H, Wang L-L, Zhao S-J, </a:t>
            </a:r>
            <a:r>
              <a:rPr lang="fr-FR" sz="1800" noProof="0" dirty="0" err="1">
                <a:effectLst/>
                <a:ea typeface="Calibri" panose="020F0502020204030204" pitchFamily="34" charset="0"/>
              </a:rPr>
              <a:t>Kwak</a:t>
            </a:r>
            <a:r>
              <a:rPr lang="fr-FR" sz="1800" noProof="0" dirty="0">
                <a:effectLst/>
                <a:ea typeface="Calibri" panose="020F0502020204030204" pitchFamily="34" charset="0"/>
              </a:rPr>
              <a:t>-Kim J, Mor G, Liao A-H. </a:t>
            </a:r>
            <a:r>
              <a:rPr lang="fr-FR" sz="1800" noProof="0" dirty="0" err="1">
                <a:effectLst/>
                <a:ea typeface="Calibri" panose="020F0502020204030204" pitchFamily="34" charset="0"/>
              </a:rPr>
              <a:t>Why</a:t>
            </a:r>
            <a:r>
              <a:rPr lang="fr-FR" sz="1800" noProof="0" dirty="0">
                <a:effectLst/>
                <a:ea typeface="Calibri" panose="020F0502020204030204" pitchFamily="34" charset="0"/>
              </a:rPr>
              <a:t> are </a:t>
            </a:r>
            <a:r>
              <a:rPr lang="fr-FR" sz="1800" noProof="0" dirty="0" err="1">
                <a:effectLst/>
                <a:ea typeface="Calibri" panose="020F0502020204030204" pitchFamily="34" charset="0"/>
              </a:rPr>
              <a:t>pregnant</a:t>
            </a:r>
            <a:r>
              <a:rPr lang="fr-FR" sz="1800" noProof="0" dirty="0">
                <a:effectLst/>
                <a:ea typeface="Calibri" panose="020F0502020204030204" pitchFamily="34" charset="0"/>
              </a:rPr>
              <a:t> </a:t>
            </a:r>
            <a:r>
              <a:rPr lang="fr-FR" sz="1800" noProof="0" dirty="0" err="1">
                <a:effectLst/>
                <a:ea typeface="Calibri" panose="020F0502020204030204" pitchFamily="34" charset="0"/>
              </a:rPr>
              <a:t>women</a:t>
            </a:r>
            <a:r>
              <a:rPr lang="fr-FR" sz="1800" noProof="0" dirty="0">
                <a:effectLst/>
                <a:ea typeface="Calibri" panose="020F0502020204030204" pitchFamily="34" charset="0"/>
              </a:rPr>
              <a:t> susceptible to COVID-19? An </a:t>
            </a:r>
            <a:r>
              <a:rPr lang="fr-FR" sz="1800" noProof="0" dirty="0" err="1">
                <a:effectLst/>
                <a:ea typeface="Calibri" panose="020F0502020204030204" pitchFamily="34" charset="0"/>
              </a:rPr>
              <a:t>immunological</a:t>
            </a:r>
            <a:r>
              <a:rPr lang="fr-FR" sz="1800" noProof="0" dirty="0">
                <a:effectLst/>
                <a:ea typeface="Calibri" panose="020F0502020204030204" pitchFamily="34" charset="0"/>
              </a:rPr>
              <a:t> </a:t>
            </a:r>
            <a:r>
              <a:rPr lang="fr-FR" sz="1800" noProof="0" dirty="0" err="1">
                <a:effectLst/>
                <a:ea typeface="Calibri" panose="020F0502020204030204" pitchFamily="34" charset="0"/>
              </a:rPr>
              <a:t>viewpoint</a:t>
            </a:r>
            <a:r>
              <a:rPr lang="fr-FR" sz="1800" noProof="0" dirty="0">
                <a:effectLst/>
                <a:ea typeface="Calibri" panose="020F0502020204030204" pitchFamily="34" charset="0"/>
              </a:rPr>
              <a:t>. J </a:t>
            </a:r>
            <a:r>
              <a:rPr lang="fr-FR" sz="1800" noProof="0" dirty="0" err="1">
                <a:effectLst/>
                <a:ea typeface="Calibri" panose="020F0502020204030204" pitchFamily="34" charset="0"/>
              </a:rPr>
              <a:t>Reprod</a:t>
            </a:r>
            <a:r>
              <a:rPr lang="fr-FR" sz="1800" noProof="0" dirty="0">
                <a:effectLst/>
                <a:ea typeface="Calibri" panose="020F0502020204030204" pitchFamily="34" charset="0"/>
              </a:rPr>
              <a:t> </a:t>
            </a:r>
            <a:r>
              <a:rPr lang="fr-FR" sz="1800" noProof="0" dirty="0" err="1">
                <a:effectLst/>
                <a:ea typeface="Calibri" panose="020F0502020204030204" pitchFamily="34" charset="0"/>
              </a:rPr>
              <a:t>Immunol</a:t>
            </a:r>
            <a:r>
              <a:rPr lang="fr-FR" sz="1800" noProof="0" dirty="0">
                <a:effectLst/>
                <a:ea typeface="Calibri" panose="020F0502020204030204" pitchFamily="34" charset="0"/>
              </a:rPr>
              <a:t>. 2020 Jun;139:103122 . </a:t>
            </a:r>
            <a:r>
              <a:rPr lang="fr-FR" sz="1800" noProof="0" dirty="0">
                <a:effectLst/>
                <a:ea typeface="Calibri" panose="020F0502020204030204" pitchFamily="34" charset="0"/>
                <a:hlinkClick r:id="rId4"/>
              </a:rPr>
              <a:t>http://dx.doi.org/10.1016/j.jri.2020.103122</a:t>
            </a:r>
            <a:r>
              <a:rPr lang="fr-FR" sz="1800" noProof="0" dirty="0">
                <a:effectLst/>
                <a:ea typeface="Calibri" panose="020F0502020204030204" pitchFamily="34" charset="0"/>
              </a:rPr>
              <a:t>  </a:t>
            </a:r>
          </a:p>
          <a:p>
            <a:pPr marL="342000" lvl="0" indent="-342000">
              <a:lnSpc>
                <a:spcPct val="107000"/>
              </a:lnSpc>
              <a:spcBef>
                <a:spcPts val="600"/>
              </a:spcBef>
              <a:spcAft>
                <a:spcPts val="600"/>
              </a:spcAft>
              <a:buClr>
                <a:srgbClr val="58C3EB"/>
              </a:buClr>
            </a:pPr>
            <a:r>
              <a:rPr lang="fr-FR" sz="1800" noProof="0" dirty="0">
                <a:effectLst/>
                <a:ea typeface="Calibri" panose="020F0502020204030204" pitchFamily="34" charset="0"/>
              </a:rPr>
              <a:t>8. UNICEF. Exposé sur l’action humanitaire de l’UNICEF : la </a:t>
            </a:r>
            <a:r>
              <a:rPr lang="fr-FR" sz="1800" noProof="0" dirty="0" err="1">
                <a:effectLst/>
                <a:ea typeface="Calibri" panose="020F0502020204030204" pitchFamily="34" charset="0"/>
              </a:rPr>
              <a:t>pandémie</a:t>
            </a:r>
            <a:r>
              <a:rPr lang="fr-FR" sz="1800" noProof="0" dirty="0">
                <a:effectLst/>
                <a:ea typeface="Calibri" panose="020F0502020204030204" pitchFamily="34" charset="0"/>
              </a:rPr>
              <a:t> de maladie à coronavirus 2019. </a:t>
            </a:r>
            <a:r>
              <a:rPr lang="fr-FR" sz="1800" noProof="0" dirty="0" err="1">
                <a:effectLst/>
                <a:ea typeface="Calibri" panose="020F0502020204030204" pitchFamily="34" charset="0"/>
              </a:rPr>
              <a:t>Première</a:t>
            </a:r>
            <a:r>
              <a:rPr lang="fr-FR" sz="1800" noProof="0" dirty="0">
                <a:effectLst/>
                <a:ea typeface="Calibri" panose="020F0502020204030204" pitchFamily="34" charset="0"/>
              </a:rPr>
              <a:t> session ordinaire de 2021 du Conseil d’administration du 9-12 </a:t>
            </a:r>
            <a:r>
              <a:rPr lang="fr-FR" sz="1800" noProof="0" dirty="0" err="1">
                <a:effectLst/>
                <a:ea typeface="Calibri" panose="020F0502020204030204" pitchFamily="34" charset="0"/>
              </a:rPr>
              <a:t>février</a:t>
            </a:r>
            <a:r>
              <a:rPr lang="fr-FR" sz="1800" noProof="0" dirty="0">
                <a:effectLst/>
                <a:ea typeface="Calibri" panose="020F0502020204030204" pitchFamily="34" charset="0"/>
              </a:rPr>
              <a:t> 2021. UNICEF ; 2021. </a:t>
            </a:r>
            <a:r>
              <a:rPr lang="fr-FR" sz="1800" noProof="0" dirty="0">
                <a:effectLst/>
                <a:ea typeface="Calibri" panose="020F0502020204030204" pitchFamily="34" charset="0"/>
                <a:hlinkClick r:id="rId5"/>
              </a:rPr>
              <a:t>https://www.unicef.org/executiveboard/media/3011/file/2021-EB3-Humanitarian%20action-FR.pdf</a:t>
            </a:r>
            <a:r>
              <a:rPr lang="fr-FR" sz="1800" noProof="0" dirty="0">
                <a:effectLst/>
                <a:ea typeface="Calibri" panose="020F0502020204030204" pitchFamily="34" charset="0"/>
              </a:rPr>
              <a:t> </a:t>
            </a:r>
          </a:p>
          <a:p>
            <a:pPr marL="342000" lvl="0" indent="-342000">
              <a:lnSpc>
                <a:spcPct val="107000"/>
              </a:lnSpc>
              <a:spcBef>
                <a:spcPts val="600"/>
              </a:spcBef>
              <a:spcAft>
                <a:spcPts val="600"/>
              </a:spcAft>
              <a:buClr>
                <a:srgbClr val="58C3EB"/>
              </a:buClr>
            </a:pPr>
            <a:r>
              <a:rPr lang="fr-FR" sz="1800" noProof="0" dirty="0">
                <a:effectLst/>
                <a:ea typeface="Calibri" panose="020F0502020204030204" pitchFamily="34" charset="0"/>
              </a:rPr>
              <a:t>9. Organisation mondiale de la Santé (OMS) – Bureau régional pour l’Afrique. La mortalité maternelle et néonatale dans la Région africaine est en baisse, mais les progrès restent lents. Brazzaville : OMS ; 2023. Disponible à : </a:t>
            </a:r>
            <a:r>
              <a:rPr lang="fr-FR" sz="1800" noProof="0" dirty="0">
                <a:effectLst/>
                <a:ea typeface="Calibri" panose="020F0502020204030204" pitchFamily="34" charset="0"/>
                <a:hlinkClick r:id="rId6"/>
              </a:rPr>
              <a:t>https://www.afro.who.int/fr/news/la-mortalite-maternelle-et-neonatale-dans-la-region-africaine-est-en-baisse-mais-les-progres</a:t>
            </a:r>
            <a:r>
              <a:rPr lang="fr-FR" sz="1800" noProof="0" dirty="0">
                <a:effectLst/>
                <a:ea typeface="Calibri" panose="020F0502020204030204" pitchFamily="34" charset="0"/>
              </a:rPr>
              <a:t> </a:t>
            </a:r>
          </a:p>
          <a:p>
            <a:pPr marL="342000" lvl="0" indent="-342000">
              <a:lnSpc>
                <a:spcPct val="107000"/>
              </a:lnSpc>
              <a:spcBef>
                <a:spcPts val="600"/>
              </a:spcBef>
              <a:spcAft>
                <a:spcPts val="600"/>
              </a:spcAft>
              <a:buClr>
                <a:srgbClr val="58C3EB"/>
              </a:buClr>
            </a:pPr>
            <a:r>
              <a:rPr lang="fr-FR" sz="1800" noProof="0" dirty="0">
                <a:effectLst/>
                <a:ea typeface="Calibri" panose="020F0502020204030204" pitchFamily="34" charset="0"/>
              </a:rPr>
              <a:t>10. World Health </a:t>
            </a:r>
            <a:r>
              <a:rPr lang="fr-FR" sz="1800" noProof="0" dirty="0" err="1">
                <a:effectLst/>
                <a:ea typeface="Calibri" panose="020F0502020204030204" pitchFamily="34" charset="0"/>
              </a:rPr>
              <a:t>Organization</a:t>
            </a:r>
            <a:r>
              <a:rPr lang="fr-FR" sz="1800" noProof="0" dirty="0">
                <a:effectLst/>
                <a:ea typeface="Calibri" panose="020F0502020204030204" pitchFamily="34" charset="0"/>
              </a:rPr>
              <a:t>. WHO </a:t>
            </a:r>
            <a:r>
              <a:rPr lang="fr-FR" sz="1800" noProof="0" dirty="0" err="1">
                <a:effectLst/>
                <a:ea typeface="Calibri" panose="020F0502020204030204" pitchFamily="34" charset="0"/>
              </a:rPr>
              <a:t>recommendations</a:t>
            </a:r>
            <a:r>
              <a:rPr lang="fr-FR" sz="1800" noProof="0" dirty="0">
                <a:effectLst/>
                <a:ea typeface="Calibri" panose="020F0502020204030204" pitchFamily="34" charset="0"/>
              </a:rPr>
              <a:t> on </a:t>
            </a:r>
            <a:r>
              <a:rPr lang="fr-FR" sz="1800" noProof="0" dirty="0" err="1">
                <a:effectLst/>
                <a:ea typeface="Calibri" panose="020F0502020204030204" pitchFamily="34" charset="0"/>
              </a:rPr>
              <a:t>antenatal</a:t>
            </a:r>
            <a:r>
              <a:rPr lang="fr-FR" sz="1800" noProof="0" dirty="0">
                <a:effectLst/>
                <a:ea typeface="Calibri" panose="020F0502020204030204" pitchFamily="34" charset="0"/>
              </a:rPr>
              <a:t> care for a positive </a:t>
            </a:r>
            <a:r>
              <a:rPr lang="fr-FR" sz="1800" noProof="0" dirty="0" err="1">
                <a:effectLst/>
                <a:ea typeface="Calibri" panose="020F0502020204030204" pitchFamily="34" charset="0"/>
              </a:rPr>
              <a:t>pregnancy</a:t>
            </a:r>
            <a:r>
              <a:rPr lang="fr-FR" sz="1800" noProof="0" dirty="0">
                <a:effectLst/>
                <a:ea typeface="Calibri" panose="020F0502020204030204" pitchFamily="34" charset="0"/>
              </a:rPr>
              <a:t> </a:t>
            </a:r>
            <a:r>
              <a:rPr lang="fr-FR" sz="1800" noProof="0" dirty="0" err="1">
                <a:effectLst/>
                <a:ea typeface="Calibri" panose="020F0502020204030204" pitchFamily="34" charset="0"/>
              </a:rPr>
              <a:t>experience</a:t>
            </a:r>
            <a:r>
              <a:rPr lang="fr-FR" sz="1800" noProof="0" dirty="0">
                <a:effectLst/>
                <a:ea typeface="Calibri" panose="020F0502020204030204" pitchFamily="34" charset="0"/>
              </a:rPr>
              <a:t>. Geneva: World Health </a:t>
            </a:r>
            <a:r>
              <a:rPr lang="fr-FR" sz="1800" noProof="0" dirty="0" err="1">
                <a:effectLst/>
                <a:ea typeface="Calibri" panose="020F0502020204030204" pitchFamily="34" charset="0"/>
              </a:rPr>
              <a:t>Organization</a:t>
            </a:r>
            <a:r>
              <a:rPr lang="fr-FR" sz="1800" noProof="0" dirty="0">
                <a:effectLst/>
                <a:ea typeface="Calibri" panose="020F0502020204030204" pitchFamily="34" charset="0"/>
              </a:rPr>
              <a:t>; 2016. </a:t>
            </a:r>
            <a:r>
              <a:rPr lang="fr-FR" sz="1800" noProof="0" dirty="0" err="1">
                <a:effectLst/>
                <a:ea typeface="Calibri" panose="020F0502020204030204" pitchFamily="34" charset="0"/>
              </a:rPr>
              <a:t>Available</a:t>
            </a:r>
            <a:r>
              <a:rPr lang="fr-FR" sz="1800" noProof="0" dirty="0">
                <a:effectLst/>
                <a:ea typeface="Calibri" panose="020F0502020204030204" pitchFamily="34" charset="0"/>
              </a:rPr>
              <a:t> </a:t>
            </a:r>
            <a:r>
              <a:rPr lang="fr-FR" sz="1800" noProof="0" dirty="0" err="1">
                <a:effectLst/>
                <a:ea typeface="Calibri" panose="020F0502020204030204" pitchFamily="34" charset="0"/>
              </a:rPr>
              <a:t>from</a:t>
            </a:r>
            <a:r>
              <a:rPr lang="fr-FR" sz="1800" noProof="0" dirty="0">
                <a:effectLst/>
                <a:ea typeface="Calibri" panose="020F0502020204030204" pitchFamily="34" charset="0"/>
              </a:rPr>
              <a:t>: </a:t>
            </a:r>
            <a:r>
              <a:rPr lang="fr-FR" sz="1800" noProof="0" dirty="0">
                <a:effectLst/>
                <a:ea typeface="Calibri" panose="020F0502020204030204" pitchFamily="34" charset="0"/>
                <a:hlinkClick r:id="rId7"/>
              </a:rPr>
              <a:t>https://www.who.int/news/item/07-11-2016-new-guidelines-on-antenatal-care-for-a-positive-pregnancy-experience</a:t>
            </a:r>
            <a:r>
              <a:rPr lang="fr-FR" sz="1800" noProof="0" dirty="0">
                <a:effectLst/>
                <a:ea typeface="Calibri" panose="020F0502020204030204" pitchFamily="34" charset="0"/>
              </a:rPr>
              <a:t> </a:t>
            </a:r>
          </a:p>
          <a:p>
            <a:pPr marL="342000" lvl="0" indent="-342000">
              <a:lnSpc>
                <a:spcPct val="107000"/>
              </a:lnSpc>
              <a:spcAft>
                <a:spcPts val="800"/>
              </a:spcAft>
              <a:buClr>
                <a:srgbClr val="58C3EB"/>
              </a:buClr>
            </a:pPr>
            <a:endParaRPr lang="fr-FR" sz="1800" noProof="0" dirty="0">
              <a:effectLst/>
              <a:ea typeface="Calibri" panose="020F0502020204030204" pitchFamily="34" charset="0"/>
            </a:endParaRPr>
          </a:p>
        </p:txBody>
      </p:sp>
    </p:spTree>
    <p:extLst>
      <p:ext uri="{BB962C8B-B14F-4D97-AF65-F5344CB8AC3E}">
        <p14:creationId xmlns:p14="http://schemas.microsoft.com/office/powerpoint/2010/main" val="2805558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E96F7A-B479-C6D1-3C3A-7EC444E369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F10AC3-8695-216E-8CBB-FBC3F1EC8356}"/>
              </a:ext>
            </a:extLst>
          </p:cNvPr>
          <p:cNvSpPr>
            <a:spLocks noGrp="1"/>
          </p:cNvSpPr>
          <p:nvPr>
            <p:ph type="title" idx="4294967295"/>
          </p:nvPr>
        </p:nvSpPr>
        <p:spPr>
          <a:xfrm>
            <a:off x="355600" y="374650"/>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DBEC8DE5-6FE7-B7E5-D919-20558F8E4305}"/>
              </a:ext>
            </a:extLst>
          </p:cNvPr>
          <p:cNvSpPr>
            <a:spLocks noGrp="1"/>
          </p:cNvSpPr>
          <p:nvPr>
            <p:ph type="body" sz="quarter" idx="4294967295"/>
          </p:nvPr>
        </p:nvSpPr>
        <p:spPr>
          <a:xfrm>
            <a:off x="419100" y="817561"/>
            <a:ext cx="11315700" cy="5551487"/>
          </a:xfrm>
          <a:prstGeom prst="rect">
            <a:avLst/>
          </a:prstGeom>
        </p:spPr>
        <p:txBody>
          <a:bodyPr numCol="1"/>
          <a:lstStyle/>
          <a:p>
            <a:pPr marL="342000" lvl="0" indent="-342000">
              <a:lnSpc>
                <a:spcPct val="100000"/>
              </a:lnSpc>
              <a:spcBef>
                <a:spcPts val="0"/>
              </a:spcBef>
              <a:spcAft>
                <a:spcPts val="600"/>
              </a:spcAft>
              <a:buClr>
                <a:srgbClr val="58C3EB"/>
              </a:buClr>
            </a:pPr>
            <a:r>
              <a:rPr lang="fr-FR" sz="1800" noProof="0" dirty="0">
                <a:effectLst/>
                <a:ea typeface="Calibri" panose="020F0502020204030204" pitchFamily="34" charset="0"/>
              </a:rPr>
              <a:t>11. World Health </a:t>
            </a:r>
            <a:r>
              <a:rPr lang="fr-FR" sz="1800" noProof="0" dirty="0" err="1">
                <a:effectLst/>
                <a:ea typeface="Calibri" panose="020F0502020204030204" pitchFamily="34" charset="0"/>
              </a:rPr>
              <a:t>Organization</a:t>
            </a:r>
            <a:r>
              <a:rPr lang="fr-FR" sz="1800" noProof="0" dirty="0">
                <a:effectLst/>
                <a:ea typeface="Calibri" panose="020F0502020204030204" pitchFamily="34" charset="0"/>
              </a:rPr>
              <a:t> </a:t>
            </a:r>
            <a:r>
              <a:rPr lang="fr-FR" sz="1800" noProof="0" dirty="0" err="1">
                <a:effectLst/>
                <a:ea typeface="Calibri" panose="020F0502020204030204" pitchFamily="34" charset="0"/>
              </a:rPr>
              <a:t>Regional</a:t>
            </a:r>
            <a:r>
              <a:rPr lang="fr-FR" sz="1800" noProof="0" dirty="0">
                <a:effectLst/>
                <a:ea typeface="Calibri" panose="020F0502020204030204" pitchFamily="34" charset="0"/>
              </a:rPr>
              <a:t> Office for </a:t>
            </a:r>
            <a:r>
              <a:rPr lang="fr-FR" sz="1800" noProof="0" dirty="0" err="1">
                <a:effectLst/>
                <a:ea typeface="Calibri" panose="020F0502020204030204" pitchFamily="34" charset="0"/>
              </a:rPr>
              <a:t>Africa</a:t>
            </a:r>
            <a:r>
              <a:rPr lang="fr-FR" sz="1800" noProof="0" dirty="0">
                <a:ea typeface="Calibri" panose="020F0502020204030204" pitchFamily="34" charset="0"/>
              </a:rPr>
              <a:t>.</a:t>
            </a:r>
            <a:r>
              <a:rPr lang="fr-FR" sz="1800" noProof="0" dirty="0">
                <a:effectLst/>
                <a:ea typeface="Calibri" panose="020F0502020204030204" pitchFamily="34" charset="0"/>
              </a:rPr>
              <a:t> ‘Les visites prénatales améliorent la santé maternelle au Togo’. WHO </a:t>
            </a:r>
            <a:r>
              <a:rPr lang="fr-FR" sz="1800" noProof="0" dirty="0" err="1">
                <a:effectLst/>
                <a:ea typeface="Calibri" panose="020F0502020204030204" pitchFamily="34" charset="0"/>
              </a:rPr>
              <a:t>Africa</a:t>
            </a:r>
            <a:r>
              <a:rPr lang="fr-FR" sz="1800" noProof="0" dirty="0">
                <a:effectLst/>
                <a:ea typeface="Calibri" panose="020F0502020204030204" pitchFamily="34" charset="0"/>
              </a:rPr>
              <a:t> </a:t>
            </a:r>
            <a:r>
              <a:rPr lang="fr-FR" sz="1800" noProof="0" dirty="0" err="1">
                <a:effectLst/>
                <a:ea typeface="Calibri" panose="020F0502020204030204" pitchFamily="34" charset="0"/>
              </a:rPr>
              <a:t>Newsroom</a:t>
            </a:r>
            <a:r>
              <a:rPr lang="fr-FR" sz="1800" noProof="0" dirty="0">
                <a:effectLst/>
                <a:ea typeface="Calibri" panose="020F0502020204030204" pitchFamily="34" charset="0"/>
              </a:rPr>
              <a:t>, 2023 25 April. </a:t>
            </a:r>
            <a:r>
              <a:rPr lang="fr-FR" sz="1800" noProof="0" dirty="0" err="1">
                <a:effectLst/>
                <a:ea typeface="Calibri" panose="020F0502020204030204" pitchFamily="34" charset="0"/>
              </a:rPr>
              <a:t>Available</a:t>
            </a:r>
            <a:r>
              <a:rPr lang="fr-FR" sz="1800" noProof="0" dirty="0">
                <a:effectLst/>
                <a:ea typeface="Calibri" panose="020F0502020204030204" pitchFamily="34" charset="0"/>
              </a:rPr>
              <a:t> at: </a:t>
            </a:r>
            <a:r>
              <a:rPr lang="fr-FR" sz="1800" noProof="0" dirty="0">
                <a:effectLst/>
                <a:ea typeface="Calibri" panose="020F0502020204030204" pitchFamily="34" charset="0"/>
                <a:hlinkClick r:id="rId3"/>
              </a:rPr>
              <a:t>https://www.afro.who.int/fr/countries/togo/news/les-visites-prenatales-ameliorent-la-sante-maternelle-au-togo</a:t>
            </a:r>
            <a:r>
              <a:rPr lang="fr-FR" sz="1800" noProof="0" dirty="0">
                <a:effectLst/>
                <a:ea typeface="Calibri" panose="020F0502020204030204" pitchFamily="34" charset="0"/>
              </a:rPr>
              <a:t>. (</a:t>
            </a:r>
            <a:r>
              <a:rPr lang="fr-FR" sz="1800" noProof="0" dirty="0" err="1">
                <a:effectLst/>
                <a:ea typeface="Calibri" panose="020F0502020204030204" pitchFamily="34" charset="0"/>
              </a:rPr>
              <a:t>Accessed</a:t>
            </a:r>
            <a:r>
              <a:rPr lang="fr-FR" sz="1800" noProof="0" dirty="0">
                <a:effectLst/>
                <a:ea typeface="Calibri" panose="020F0502020204030204" pitchFamily="34" charset="0"/>
              </a:rPr>
              <a:t>: 27 </a:t>
            </a:r>
            <a:r>
              <a:rPr lang="fr-FR" sz="1800" noProof="0" dirty="0" err="1">
                <a:effectLst/>
                <a:ea typeface="Calibri" panose="020F0502020204030204" pitchFamily="34" charset="0"/>
              </a:rPr>
              <a:t>September</a:t>
            </a:r>
            <a:r>
              <a:rPr lang="fr-FR" sz="1800" noProof="0" dirty="0">
                <a:effectLst/>
                <a:ea typeface="Calibri" panose="020F0502020204030204" pitchFamily="34" charset="0"/>
              </a:rPr>
              <a:t> 2025).</a:t>
            </a:r>
          </a:p>
          <a:p>
            <a:pPr marL="342000" lvl="0" indent="-342000">
              <a:lnSpc>
                <a:spcPct val="100000"/>
              </a:lnSpc>
              <a:spcBef>
                <a:spcPts val="0"/>
              </a:spcBef>
              <a:spcAft>
                <a:spcPts val="600"/>
              </a:spcAft>
              <a:buClr>
                <a:srgbClr val="58C3EB"/>
              </a:buClr>
            </a:pPr>
            <a:r>
              <a:rPr lang="fr-FR" sz="1800" noProof="0" dirty="0">
                <a:effectLst/>
                <a:ea typeface="Calibri" panose="020F0502020204030204" pitchFamily="34" charset="0"/>
              </a:rPr>
              <a:t>12. Institut National de la Statistique (Tunisie). Genre et Statistiques : Pourcentage de femmes ayant eu au moins 8 visites prénatales. </a:t>
            </a:r>
            <a:r>
              <a:rPr lang="fr-FR" sz="1800" noProof="0" dirty="0">
                <a:ea typeface="Calibri" panose="020F0502020204030204" pitchFamily="34" charset="0"/>
              </a:rPr>
              <a:t>Institut National de la Statistique (Tunisie) ; 2018. </a:t>
            </a:r>
            <a:r>
              <a:rPr lang="fr-FR" sz="1800" noProof="0" dirty="0" err="1">
                <a:effectLst/>
                <a:ea typeface="Calibri" panose="020F0502020204030204" pitchFamily="34" charset="0"/>
              </a:rPr>
              <a:t>Available</a:t>
            </a:r>
            <a:r>
              <a:rPr lang="fr-FR" sz="1800" noProof="0" dirty="0">
                <a:effectLst/>
                <a:ea typeface="Calibri" panose="020F0502020204030204" pitchFamily="34" charset="0"/>
              </a:rPr>
              <a:t> at: </a:t>
            </a:r>
            <a:r>
              <a:rPr lang="fr-FR" sz="1800" noProof="0" dirty="0">
                <a:effectLst/>
                <a:ea typeface="Calibri" panose="020F0502020204030204" pitchFamily="34" charset="0"/>
                <a:hlinkClick r:id="rId4"/>
              </a:rPr>
              <a:t>https://genre.ins.tn/statistiques/532</a:t>
            </a:r>
            <a:r>
              <a:rPr lang="fr-FR" sz="1800" noProof="0" dirty="0">
                <a:effectLst/>
                <a:ea typeface="Calibri" panose="020F0502020204030204" pitchFamily="34" charset="0"/>
              </a:rPr>
              <a:t>.</a:t>
            </a:r>
            <a:r>
              <a:rPr lang="fr-FR" sz="1800" noProof="0" dirty="0">
                <a:ea typeface="Calibri" panose="020F0502020204030204" pitchFamily="34" charset="0"/>
              </a:rPr>
              <a:t> </a:t>
            </a:r>
            <a:r>
              <a:rPr lang="fr-FR" sz="1800" noProof="0" dirty="0" err="1">
                <a:effectLst/>
                <a:ea typeface="Calibri" panose="020F0502020204030204" pitchFamily="34" charset="0"/>
              </a:rPr>
              <a:t>Accessed</a:t>
            </a:r>
            <a:r>
              <a:rPr lang="fr-FR" sz="1800" noProof="0" dirty="0">
                <a:effectLst/>
                <a:ea typeface="Calibri" panose="020F0502020204030204" pitchFamily="34" charset="0"/>
              </a:rPr>
              <a:t>: 27 </a:t>
            </a:r>
            <a:r>
              <a:rPr lang="fr-FR" sz="1800" noProof="0" dirty="0" err="1">
                <a:effectLst/>
                <a:ea typeface="Calibri" panose="020F0502020204030204" pitchFamily="34" charset="0"/>
              </a:rPr>
              <a:t>September</a:t>
            </a:r>
            <a:r>
              <a:rPr lang="fr-FR" sz="1800" noProof="0" dirty="0">
                <a:effectLst/>
                <a:ea typeface="Calibri" panose="020F0502020204030204" pitchFamily="34" charset="0"/>
              </a:rPr>
              <a:t> 2025).</a:t>
            </a:r>
          </a:p>
          <a:p>
            <a:pPr marL="342000" lvl="0" indent="-342000">
              <a:lnSpc>
                <a:spcPct val="100000"/>
              </a:lnSpc>
              <a:spcBef>
                <a:spcPts val="0"/>
              </a:spcBef>
              <a:spcAft>
                <a:spcPts val="600"/>
              </a:spcAft>
              <a:buClr>
                <a:srgbClr val="58C3EB"/>
              </a:buClr>
            </a:pPr>
            <a:r>
              <a:rPr lang="fr-FR" sz="1800" noProof="0" dirty="0">
                <a:effectLst/>
                <a:ea typeface="Calibri" panose="020F0502020204030204" pitchFamily="34" charset="0"/>
              </a:rPr>
              <a:t>13. Les Directives de l’OMS sur la prévention de la grossesse précoce et les résultats médiocres en matière de reproduction chez les adolescentes dans les pays en développement. Organisation mondiale de la Santé ; 2012. </a:t>
            </a:r>
            <a:r>
              <a:rPr lang="fr-FR" sz="1800" noProof="0" dirty="0">
                <a:effectLst/>
                <a:ea typeface="Calibri" panose="020F0502020204030204" pitchFamily="34" charset="0"/>
                <a:hlinkClick r:id="rId5"/>
              </a:rPr>
              <a:t>https://apps.who.int/iris/bitstream/handle/10665/75466/WHO_FWC_MCA_12.02_fre.pdf;sequence=1</a:t>
            </a:r>
            <a:r>
              <a:rPr lang="fr-FR" sz="1800" noProof="0" dirty="0">
                <a:effectLst/>
                <a:ea typeface="Calibri" panose="020F0502020204030204" pitchFamily="34" charset="0"/>
              </a:rPr>
              <a:t>   </a:t>
            </a:r>
          </a:p>
          <a:p>
            <a:pPr marL="342000" lvl="0" indent="-342000">
              <a:lnSpc>
                <a:spcPct val="100000"/>
              </a:lnSpc>
              <a:spcBef>
                <a:spcPts val="0"/>
              </a:spcBef>
              <a:spcAft>
                <a:spcPts val="600"/>
              </a:spcAft>
              <a:buClr>
                <a:srgbClr val="58C3EB"/>
              </a:buClr>
            </a:pPr>
            <a:r>
              <a:rPr lang="fr-FR" sz="1800" noProof="0" dirty="0">
                <a:effectLst/>
                <a:ea typeface="Calibri" panose="020F0502020204030204" pitchFamily="34" charset="0"/>
              </a:rPr>
              <a:t>14. Newton-Levinson A, </a:t>
            </a:r>
            <a:r>
              <a:rPr lang="fr-FR" sz="1800" noProof="0" dirty="0" err="1">
                <a:effectLst/>
                <a:ea typeface="Calibri" panose="020F0502020204030204" pitchFamily="34" charset="0"/>
              </a:rPr>
              <a:t>Leichliter</a:t>
            </a:r>
            <a:r>
              <a:rPr lang="fr-FR" sz="1800" noProof="0" dirty="0">
                <a:effectLst/>
                <a:ea typeface="Calibri" panose="020F0502020204030204" pitchFamily="34" charset="0"/>
              </a:rPr>
              <a:t> JS, </a:t>
            </a:r>
            <a:r>
              <a:rPr lang="fr-FR" sz="1800" noProof="0" dirty="0" err="1">
                <a:effectLst/>
                <a:ea typeface="Calibri" panose="020F0502020204030204" pitchFamily="34" charset="0"/>
              </a:rPr>
              <a:t>Chandra-Mouli</a:t>
            </a:r>
            <a:r>
              <a:rPr lang="fr-FR" sz="1800" noProof="0" dirty="0">
                <a:effectLst/>
                <a:ea typeface="Calibri" panose="020F0502020204030204" pitchFamily="34" charset="0"/>
              </a:rPr>
              <a:t> V. </a:t>
            </a:r>
            <a:r>
              <a:rPr lang="fr-FR" sz="1800" noProof="0" dirty="0" err="1">
                <a:effectLst/>
                <a:ea typeface="Calibri" panose="020F0502020204030204" pitchFamily="34" charset="0"/>
              </a:rPr>
              <a:t>Sexually</a:t>
            </a:r>
            <a:r>
              <a:rPr lang="fr-FR" sz="1800" noProof="0" dirty="0">
                <a:effectLst/>
                <a:ea typeface="Calibri" panose="020F0502020204030204" pitchFamily="34" charset="0"/>
              </a:rPr>
              <a:t> </a:t>
            </a:r>
            <a:r>
              <a:rPr lang="fr-FR" sz="1800" noProof="0" dirty="0" err="1">
                <a:effectLst/>
                <a:ea typeface="Calibri" panose="020F0502020204030204" pitchFamily="34" charset="0"/>
              </a:rPr>
              <a:t>transmitted</a:t>
            </a:r>
            <a:r>
              <a:rPr lang="fr-FR" sz="1800" noProof="0" dirty="0">
                <a:effectLst/>
                <a:ea typeface="Calibri" panose="020F0502020204030204" pitchFamily="34" charset="0"/>
              </a:rPr>
              <a:t> infection services for adolescents and </a:t>
            </a:r>
            <a:r>
              <a:rPr lang="fr-FR" sz="1800" noProof="0" dirty="0" err="1">
                <a:effectLst/>
                <a:ea typeface="Calibri" panose="020F0502020204030204" pitchFamily="34" charset="0"/>
              </a:rPr>
              <a:t>youth</a:t>
            </a:r>
            <a:r>
              <a:rPr lang="fr-FR" sz="1800" noProof="0" dirty="0">
                <a:effectLst/>
                <a:ea typeface="Calibri" panose="020F0502020204030204" pitchFamily="34" charset="0"/>
              </a:rPr>
              <a:t> in </a:t>
            </a:r>
            <a:r>
              <a:rPr lang="fr-FR" sz="1800" noProof="0" dirty="0" err="1">
                <a:effectLst/>
                <a:ea typeface="Calibri" panose="020F0502020204030204" pitchFamily="34" charset="0"/>
              </a:rPr>
              <a:t>low</a:t>
            </a:r>
            <a:r>
              <a:rPr lang="fr-FR" sz="1800" noProof="0" dirty="0">
                <a:effectLst/>
                <a:ea typeface="Calibri" panose="020F0502020204030204" pitchFamily="34" charset="0"/>
              </a:rPr>
              <a:t>- and middle-</a:t>
            </a:r>
            <a:r>
              <a:rPr lang="fr-FR" sz="1800" noProof="0" dirty="0" err="1">
                <a:effectLst/>
                <a:ea typeface="Calibri" panose="020F0502020204030204" pitchFamily="34" charset="0"/>
              </a:rPr>
              <a:t>income</a:t>
            </a:r>
            <a:r>
              <a:rPr lang="fr-FR" sz="1800" noProof="0" dirty="0">
                <a:effectLst/>
                <a:ea typeface="Calibri" panose="020F0502020204030204" pitchFamily="34" charset="0"/>
              </a:rPr>
              <a:t> countries: </a:t>
            </a:r>
            <a:r>
              <a:rPr lang="fr-FR" sz="1800" noProof="0" dirty="0" err="1">
                <a:effectLst/>
                <a:ea typeface="Calibri" panose="020F0502020204030204" pitchFamily="34" charset="0"/>
              </a:rPr>
              <a:t>perceived</a:t>
            </a:r>
            <a:r>
              <a:rPr lang="fr-FR" sz="1800" noProof="0" dirty="0">
                <a:effectLst/>
                <a:ea typeface="Calibri" panose="020F0502020204030204" pitchFamily="34" charset="0"/>
              </a:rPr>
              <a:t> and </a:t>
            </a:r>
            <a:r>
              <a:rPr lang="fr-FR" sz="1800" noProof="0" dirty="0" err="1">
                <a:effectLst/>
                <a:ea typeface="Calibri" panose="020F0502020204030204" pitchFamily="34" charset="0"/>
              </a:rPr>
              <a:t>experienced</a:t>
            </a:r>
            <a:r>
              <a:rPr lang="fr-FR" sz="1800" noProof="0" dirty="0">
                <a:effectLst/>
                <a:ea typeface="Calibri" panose="020F0502020204030204" pitchFamily="34" charset="0"/>
              </a:rPr>
              <a:t> </a:t>
            </a:r>
            <a:r>
              <a:rPr lang="fr-FR" sz="1800" noProof="0" dirty="0" err="1">
                <a:effectLst/>
                <a:ea typeface="Calibri" panose="020F0502020204030204" pitchFamily="34" charset="0"/>
              </a:rPr>
              <a:t>barriers</a:t>
            </a:r>
            <a:r>
              <a:rPr lang="fr-FR" sz="1800" noProof="0" dirty="0">
                <a:effectLst/>
                <a:ea typeface="Calibri" panose="020F0502020204030204" pitchFamily="34" charset="0"/>
              </a:rPr>
              <a:t> to </a:t>
            </a:r>
            <a:r>
              <a:rPr lang="fr-FR" sz="1800" noProof="0" dirty="0" err="1">
                <a:effectLst/>
                <a:ea typeface="Calibri" panose="020F0502020204030204" pitchFamily="34" charset="0"/>
              </a:rPr>
              <a:t>accessing</a:t>
            </a:r>
            <a:r>
              <a:rPr lang="fr-FR" sz="1800" noProof="0" dirty="0">
                <a:effectLst/>
                <a:ea typeface="Calibri" panose="020F0502020204030204" pitchFamily="34" charset="0"/>
              </a:rPr>
              <a:t> care. J </a:t>
            </a:r>
            <a:r>
              <a:rPr lang="fr-FR" sz="1800" noProof="0" dirty="0" err="1">
                <a:effectLst/>
                <a:ea typeface="Calibri" panose="020F0502020204030204" pitchFamily="34" charset="0"/>
              </a:rPr>
              <a:t>Adolesc</a:t>
            </a:r>
            <a:r>
              <a:rPr lang="fr-FR" sz="1800" noProof="0" dirty="0">
                <a:effectLst/>
                <a:ea typeface="Calibri" panose="020F0502020204030204" pitchFamily="34" charset="0"/>
              </a:rPr>
              <a:t> Health. 2016;59(1):7–16. </a:t>
            </a:r>
            <a:r>
              <a:rPr lang="fr-FR" sz="1800" noProof="0" dirty="0">
                <a:effectLst/>
                <a:ea typeface="Calibri" panose="020F0502020204030204" pitchFamily="34" charset="0"/>
                <a:hlinkClick r:id="rId6"/>
              </a:rPr>
              <a:t>https://www.jahonline.org/article/S1054-139X(16)00093-8/fulltext</a:t>
            </a:r>
            <a:r>
              <a:rPr lang="fr-FR" sz="1800" noProof="0" dirty="0">
                <a:effectLst/>
                <a:ea typeface="Calibri" panose="020F0502020204030204" pitchFamily="34" charset="0"/>
              </a:rPr>
              <a:t>  </a:t>
            </a:r>
          </a:p>
          <a:p>
            <a:pPr marL="342000" lvl="0" indent="-342000">
              <a:lnSpc>
                <a:spcPct val="107000"/>
              </a:lnSpc>
              <a:spcAft>
                <a:spcPts val="800"/>
              </a:spcAft>
              <a:buClr>
                <a:srgbClr val="58C3EB"/>
              </a:buClr>
            </a:pPr>
            <a:r>
              <a:rPr lang="fr-FR" sz="1800" noProof="0" dirty="0">
                <a:effectLst/>
                <a:ea typeface="Calibri" panose="020F0502020204030204" pitchFamily="34" charset="0"/>
              </a:rPr>
              <a:t>15. Les Directives de l’OMS sur la prévention de la grossesse précoce et les résultats médiocres en matière de reproduction chez les adolescentes dans les pays en développement. Organisation mondiale de la Santé ; 2012. </a:t>
            </a:r>
            <a:r>
              <a:rPr lang="fr-FR" sz="1800" noProof="0" dirty="0">
                <a:effectLst/>
                <a:ea typeface="Calibri" panose="020F0502020204030204" pitchFamily="34" charset="0"/>
                <a:hlinkClick r:id="rId5"/>
              </a:rPr>
              <a:t>https://apps.who.int/iris/bitstream/handle/10665/75466/WHO_FWC_MCA_12.02_fre.pdf;sequence=1</a:t>
            </a:r>
            <a:r>
              <a:rPr lang="fr-FR" sz="1800" noProof="0" dirty="0">
                <a:effectLst/>
                <a:ea typeface="Calibri" panose="020F0502020204030204" pitchFamily="34" charset="0"/>
              </a:rPr>
              <a:t>  </a:t>
            </a:r>
          </a:p>
        </p:txBody>
      </p:sp>
    </p:spTree>
    <p:extLst>
      <p:ext uri="{BB962C8B-B14F-4D97-AF65-F5344CB8AC3E}">
        <p14:creationId xmlns:p14="http://schemas.microsoft.com/office/powerpoint/2010/main" val="358429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5E07C5-3829-34AA-8105-EAA0C1D28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D123D-581E-7E0A-810B-FC5884EF03CB}"/>
              </a:ext>
            </a:extLst>
          </p:cNvPr>
          <p:cNvSpPr>
            <a:spLocks noGrp="1"/>
          </p:cNvSpPr>
          <p:nvPr>
            <p:ph type="title" idx="4294967295"/>
          </p:nvPr>
        </p:nvSpPr>
        <p:spPr>
          <a:xfrm>
            <a:off x="355600" y="374650"/>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6C201F1F-6D88-7A12-9D07-6F83DBB31BEE}"/>
              </a:ext>
            </a:extLst>
          </p:cNvPr>
          <p:cNvSpPr>
            <a:spLocks noGrp="1"/>
          </p:cNvSpPr>
          <p:nvPr>
            <p:ph type="body" sz="quarter" idx="4294967295"/>
          </p:nvPr>
        </p:nvSpPr>
        <p:spPr>
          <a:xfrm>
            <a:off x="419100" y="931863"/>
            <a:ext cx="11315700" cy="5551487"/>
          </a:xfrm>
          <a:prstGeom prst="rect">
            <a:avLst/>
          </a:prstGeom>
        </p:spPr>
        <p:txBody>
          <a:bodyPr numCol="1"/>
          <a:lstStyle/>
          <a:p>
            <a:pPr marL="342000" lvl="0" indent="-342000">
              <a:lnSpc>
                <a:spcPct val="100000"/>
              </a:lnSpc>
              <a:spcBef>
                <a:spcPts val="600"/>
              </a:spcBef>
              <a:spcAft>
                <a:spcPts val="600"/>
              </a:spcAft>
              <a:buClr>
                <a:srgbClr val="58C3EB"/>
              </a:buClr>
            </a:pPr>
            <a:r>
              <a:rPr lang="fr-FR" sz="1800" noProof="0" dirty="0">
                <a:effectLst/>
                <a:ea typeface="Calibri" panose="020F0502020204030204" pitchFamily="34" charset="0"/>
              </a:rPr>
              <a:t>16. Newton-Levinson A, </a:t>
            </a:r>
            <a:r>
              <a:rPr lang="fr-FR" sz="1800" noProof="0" dirty="0" err="1">
                <a:effectLst/>
                <a:ea typeface="Calibri" panose="020F0502020204030204" pitchFamily="34" charset="0"/>
              </a:rPr>
              <a:t>Leichliter</a:t>
            </a:r>
            <a:r>
              <a:rPr lang="fr-FR" sz="1800" noProof="0" dirty="0">
                <a:effectLst/>
                <a:ea typeface="Calibri" panose="020F0502020204030204" pitchFamily="34" charset="0"/>
              </a:rPr>
              <a:t> JS, </a:t>
            </a:r>
            <a:r>
              <a:rPr lang="fr-FR" sz="1800" noProof="0" dirty="0" err="1">
                <a:effectLst/>
                <a:ea typeface="Calibri" panose="020F0502020204030204" pitchFamily="34" charset="0"/>
              </a:rPr>
              <a:t>Chandra-Mouli</a:t>
            </a:r>
            <a:r>
              <a:rPr lang="fr-FR" sz="1800" noProof="0" dirty="0">
                <a:effectLst/>
                <a:ea typeface="Calibri" panose="020F0502020204030204" pitchFamily="34" charset="0"/>
              </a:rPr>
              <a:t> V. </a:t>
            </a:r>
            <a:r>
              <a:rPr lang="fr-FR" sz="1800" noProof="0" dirty="0" err="1">
                <a:effectLst/>
                <a:ea typeface="Calibri" panose="020F0502020204030204" pitchFamily="34" charset="0"/>
              </a:rPr>
              <a:t>Sexually</a:t>
            </a:r>
            <a:r>
              <a:rPr lang="fr-FR" sz="1800" noProof="0" dirty="0">
                <a:effectLst/>
                <a:ea typeface="Calibri" panose="020F0502020204030204" pitchFamily="34" charset="0"/>
              </a:rPr>
              <a:t> </a:t>
            </a:r>
            <a:r>
              <a:rPr lang="fr-FR" sz="1800" noProof="0" dirty="0" err="1">
                <a:effectLst/>
                <a:ea typeface="Calibri" panose="020F0502020204030204" pitchFamily="34" charset="0"/>
              </a:rPr>
              <a:t>transmitted</a:t>
            </a:r>
            <a:r>
              <a:rPr lang="fr-FR" sz="1800" noProof="0" dirty="0">
                <a:effectLst/>
                <a:ea typeface="Calibri" panose="020F0502020204030204" pitchFamily="34" charset="0"/>
              </a:rPr>
              <a:t> infection services for adolescents and </a:t>
            </a:r>
            <a:r>
              <a:rPr lang="fr-FR" sz="1800" noProof="0" dirty="0" err="1">
                <a:effectLst/>
                <a:ea typeface="Calibri" panose="020F0502020204030204" pitchFamily="34" charset="0"/>
              </a:rPr>
              <a:t>youth</a:t>
            </a:r>
            <a:r>
              <a:rPr lang="fr-FR" sz="1800" noProof="0" dirty="0">
                <a:effectLst/>
                <a:ea typeface="Calibri" panose="020F0502020204030204" pitchFamily="34" charset="0"/>
              </a:rPr>
              <a:t> in </a:t>
            </a:r>
            <a:r>
              <a:rPr lang="fr-FR" sz="1800" noProof="0" dirty="0" err="1">
                <a:effectLst/>
                <a:ea typeface="Calibri" panose="020F0502020204030204" pitchFamily="34" charset="0"/>
              </a:rPr>
              <a:t>low</a:t>
            </a:r>
            <a:r>
              <a:rPr lang="fr-FR" sz="1800" noProof="0" dirty="0">
                <a:effectLst/>
                <a:ea typeface="Calibri" panose="020F0502020204030204" pitchFamily="34" charset="0"/>
              </a:rPr>
              <a:t>- and middle-</a:t>
            </a:r>
            <a:r>
              <a:rPr lang="fr-FR" sz="1800" noProof="0" dirty="0" err="1">
                <a:effectLst/>
                <a:ea typeface="Calibri" panose="020F0502020204030204" pitchFamily="34" charset="0"/>
              </a:rPr>
              <a:t>income</a:t>
            </a:r>
            <a:r>
              <a:rPr lang="fr-FR" sz="1800" noProof="0" dirty="0">
                <a:effectLst/>
                <a:ea typeface="Calibri" panose="020F0502020204030204" pitchFamily="34" charset="0"/>
              </a:rPr>
              <a:t> countries: </a:t>
            </a:r>
            <a:r>
              <a:rPr lang="fr-FR" sz="1800" noProof="0" dirty="0" err="1">
                <a:effectLst/>
                <a:ea typeface="Calibri" panose="020F0502020204030204" pitchFamily="34" charset="0"/>
              </a:rPr>
              <a:t>perceived</a:t>
            </a:r>
            <a:r>
              <a:rPr lang="fr-FR" sz="1800" noProof="0" dirty="0">
                <a:effectLst/>
                <a:ea typeface="Calibri" panose="020F0502020204030204" pitchFamily="34" charset="0"/>
              </a:rPr>
              <a:t> and </a:t>
            </a:r>
            <a:r>
              <a:rPr lang="fr-FR" sz="1800" noProof="0" dirty="0" err="1">
                <a:effectLst/>
                <a:ea typeface="Calibri" panose="020F0502020204030204" pitchFamily="34" charset="0"/>
              </a:rPr>
              <a:t>experienced</a:t>
            </a:r>
            <a:r>
              <a:rPr lang="fr-FR" sz="1800" noProof="0" dirty="0">
                <a:effectLst/>
                <a:ea typeface="Calibri" panose="020F0502020204030204" pitchFamily="34" charset="0"/>
              </a:rPr>
              <a:t> </a:t>
            </a:r>
            <a:r>
              <a:rPr lang="fr-FR" sz="1800" noProof="0" dirty="0" err="1">
                <a:effectLst/>
                <a:ea typeface="Calibri" panose="020F0502020204030204" pitchFamily="34" charset="0"/>
              </a:rPr>
              <a:t>barriers</a:t>
            </a:r>
            <a:r>
              <a:rPr lang="fr-FR" sz="1800" noProof="0" dirty="0">
                <a:effectLst/>
                <a:ea typeface="Calibri" panose="020F0502020204030204" pitchFamily="34" charset="0"/>
              </a:rPr>
              <a:t> to </a:t>
            </a:r>
            <a:r>
              <a:rPr lang="fr-FR" sz="1800" noProof="0" dirty="0" err="1">
                <a:effectLst/>
                <a:ea typeface="Calibri" panose="020F0502020204030204" pitchFamily="34" charset="0"/>
              </a:rPr>
              <a:t>accessing</a:t>
            </a:r>
            <a:r>
              <a:rPr lang="fr-FR" sz="1800" noProof="0" dirty="0">
                <a:effectLst/>
                <a:ea typeface="Calibri" panose="020F0502020204030204" pitchFamily="34" charset="0"/>
              </a:rPr>
              <a:t> care. J </a:t>
            </a:r>
            <a:r>
              <a:rPr lang="fr-FR" sz="1800" noProof="0" dirty="0" err="1">
                <a:effectLst/>
                <a:ea typeface="Calibri" panose="020F0502020204030204" pitchFamily="34" charset="0"/>
              </a:rPr>
              <a:t>Adolesc</a:t>
            </a:r>
            <a:r>
              <a:rPr lang="fr-FR" sz="1800" noProof="0" dirty="0">
                <a:effectLst/>
                <a:ea typeface="Calibri" panose="020F0502020204030204" pitchFamily="34" charset="0"/>
              </a:rPr>
              <a:t> Health. 2016;59(1):7–16. </a:t>
            </a:r>
            <a:r>
              <a:rPr lang="fr-FR" sz="1800" noProof="0" dirty="0">
                <a:effectLst/>
                <a:ea typeface="Calibri" panose="020F0502020204030204" pitchFamily="34" charset="0"/>
                <a:hlinkClick r:id="rId3"/>
              </a:rPr>
              <a:t>https://www.jahonline.org/article/S1054-139X(16)00093-8/fulltext</a:t>
            </a:r>
            <a:r>
              <a:rPr lang="fr-FR" sz="1800" noProof="0" dirty="0">
                <a:effectLst/>
                <a:ea typeface="Calibri" panose="020F0502020204030204" pitchFamily="34" charset="0"/>
              </a:rPr>
              <a:t> </a:t>
            </a:r>
          </a:p>
          <a:p>
            <a:pPr marL="342000" lvl="0" indent="-342000">
              <a:lnSpc>
                <a:spcPct val="100000"/>
              </a:lnSpc>
              <a:spcBef>
                <a:spcPts val="600"/>
              </a:spcBef>
              <a:spcAft>
                <a:spcPts val="600"/>
              </a:spcAft>
              <a:buClr>
                <a:srgbClr val="58C3EB"/>
              </a:buClr>
            </a:pPr>
            <a:r>
              <a:rPr lang="fr-FR" sz="1800" noProof="0" dirty="0">
                <a:effectLst/>
                <a:ea typeface="Calibri" panose="020F0502020204030204" pitchFamily="34" charset="0"/>
              </a:rPr>
              <a:t>17. Organisation mondiale de la Santé‎. La prévention et l’élimination du manque de respect et des mauvais traitements lors de l’accouchement dans des établissements de soins : </a:t>
            </a:r>
            <a:r>
              <a:rPr lang="fr-FR" sz="1800" noProof="0" dirty="0" err="1">
                <a:effectLst/>
                <a:ea typeface="Calibri" panose="020F0502020204030204" pitchFamily="34" charset="0"/>
              </a:rPr>
              <a:t>declaration</a:t>
            </a:r>
            <a:r>
              <a:rPr lang="fr-FR" sz="1800" noProof="0" dirty="0">
                <a:effectLst/>
                <a:ea typeface="Calibri" panose="020F0502020204030204" pitchFamily="34" charset="0"/>
              </a:rPr>
              <a:t> de l'OMS. Organisation mondiale de la Santé ; 2014. </a:t>
            </a:r>
            <a:r>
              <a:rPr lang="fr-FR" sz="1800" noProof="0" dirty="0">
                <a:effectLst/>
                <a:ea typeface="Calibri" panose="020F0502020204030204" pitchFamily="34" charset="0"/>
                <a:hlinkClick r:id="rId4"/>
              </a:rPr>
              <a:t>https://apps.who.int/iris/handle/10665/134589</a:t>
            </a:r>
            <a:r>
              <a:rPr lang="fr-FR" sz="1800" noProof="0" dirty="0">
                <a:effectLst/>
                <a:ea typeface="Calibri" panose="020F0502020204030204" pitchFamily="34" charset="0"/>
              </a:rPr>
              <a:t>  </a:t>
            </a:r>
          </a:p>
          <a:p>
            <a:pPr marL="342000" lvl="0" indent="-342000">
              <a:lnSpc>
                <a:spcPct val="100000"/>
              </a:lnSpc>
              <a:spcBef>
                <a:spcPts val="600"/>
              </a:spcBef>
              <a:spcAft>
                <a:spcPts val="600"/>
              </a:spcAft>
              <a:buClr>
                <a:srgbClr val="58C3EB"/>
              </a:buClr>
            </a:pPr>
            <a:r>
              <a:rPr lang="fr-FR" sz="1800" noProof="0" dirty="0">
                <a:effectLst/>
                <a:ea typeface="Calibri" panose="020F0502020204030204" pitchFamily="34" charset="0"/>
              </a:rPr>
              <a:t>18. Fonds des Nations Unies pour la population (UNFPA). #2HoursForLife – Campagne régionale pour la réduction de la mortalité maternelle en Afrique de l’Ouest et du Centre. Dakar : UNFPA WCARO ; 2025. Disponible à : </a:t>
            </a:r>
            <a:r>
              <a:rPr lang="fr-FR" sz="1800" noProof="0" dirty="0">
                <a:effectLst/>
                <a:ea typeface="Calibri" panose="020F0502020204030204" pitchFamily="34" charset="0"/>
                <a:hlinkClick r:id="rId5"/>
              </a:rPr>
              <a:t>https://wcaro.unfpa.org/sites/default/files/pub-pdf/2025-08/2Hoursforlife_Flyer%20final%20August%2025%20%281%29.pdf</a:t>
            </a:r>
            <a:r>
              <a:rPr lang="fr-FR" sz="1800" noProof="0" dirty="0">
                <a:effectLst/>
                <a:ea typeface="Calibri" panose="020F0502020204030204" pitchFamily="34" charset="0"/>
              </a:rPr>
              <a:t> </a:t>
            </a:r>
          </a:p>
          <a:p>
            <a:pPr marL="342000" lvl="0" indent="-342000">
              <a:lnSpc>
                <a:spcPct val="100000"/>
              </a:lnSpc>
              <a:spcBef>
                <a:spcPts val="600"/>
              </a:spcBef>
              <a:spcAft>
                <a:spcPts val="600"/>
              </a:spcAft>
              <a:buClr>
                <a:srgbClr val="58C3EB"/>
              </a:buClr>
            </a:pPr>
            <a:r>
              <a:rPr lang="fr-FR" sz="1800" noProof="0" dirty="0">
                <a:effectLst/>
                <a:ea typeface="Calibri" panose="020F0502020204030204" pitchFamily="34" charset="0"/>
              </a:rPr>
              <a:t>19. Fonds des Nations Unies pour la population (UNFPA). Feuille de route régionale pour la réduction de la mortalité maternelle en Afrique de l’Ouest et du Centre (2024–2029). Dakar : UNFPA WCARO ; 2025. Disponible à : </a:t>
            </a:r>
            <a:r>
              <a:rPr lang="fr-FR" sz="1800" noProof="0" dirty="0">
                <a:effectLst/>
                <a:ea typeface="Calibri" panose="020F0502020204030204" pitchFamily="34" charset="0"/>
                <a:hlinkClick r:id="rId6"/>
              </a:rPr>
              <a:t>https://wcaro.unfpa.org/sites/default/files/pub-</a:t>
            </a:r>
            <a:r>
              <a:rPr lang="fr-FR" sz="1800" noProof="0" dirty="0" err="1">
                <a:effectLst/>
                <a:ea typeface="Calibri" panose="020F0502020204030204" pitchFamily="34" charset="0"/>
                <a:hlinkClick r:id="rId6"/>
              </a:rPr>
              <a:t>pdf</a:t>
            </a:r>
            <a:r>
              <a:rPr lang="fr-FR" sz="1800" noProof="0" dirty="0">
                <a:effectLst/>
                <a:ea typeface="Calibri" panose="020F0502020204030204" pitchFamily="34" charset="0"/>
                <a:hlinkClick r:id="rId6"/>
              </a:rPr>
              <a:t>/2025-08/UNFPA-WCARO-Feuille%20de%20route%20réduction%20mortalité%20maternelle.pdf</a:t>
            </a:r>
            <a:r>
              <a:rPr lang="fr-FR" sz="1800" noProof="0" dirty="0">
                <a:effectLst/>
                <a:ea typeface="Calibri" panose="020F0502020204030204" pitchFamily="34" charset="0"/>
              </a:rPr>
              <a:t>  </a:t>
            </a:r>
          </a:p>
          <a:p>
            <a:pPr marL="342000" lvl="0" indent="-342000">
              <a:lnSpc>
                <a:spcPct val="100000"/>
              </a:lnSpc>
              <a:spcBef>
                <a:spcPts val="0"/>
              </a:spcBef>
              <a:spcAft>
                <a:spcPts val="600"/>
              </a:spcAft>
              <a:buClr>
                <a:srgbClr val="58C3EB"/>
              </a:buClr>
            </a:pPr>
            <a:endParaRPr lang="fr-FR" sz="1800" noProof="0" dirty="0">
              <a:effectLst/>
              <a:ea typeface="Calibri" panose="020F0502020204030204" pitchFamily="34" charset="0"/>
            </a:endParaRPr>
          </a:p>
        </p:txBody>
      </p:sp>
    </p:spTree>
    <p:extLst>
      <p:ext uri="{BB962C8B-B14F-4D97-AF65-F5344CB8AC3E}">
        <p14:creationId xmlns:p14="http://schemas.microsoft.com/office/powerpoint/2010/main" val="2223544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1546859" y="0"/>
            <a:ext cx="9270974" cy="6857999"/>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622105" y="1960507"/>
            <a:ext cx="338202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Calibri"/>
                <a:ea typeface="+mn-ea"/>
                <a:cs typeface="+mn-cs"/>
              </a:rPr>
              <a:t>MERCI</a:t>
            </a:r>
          </a:p>
        </p:txBody>
      </p:sp>
    </p:spTree>
    <p:extLst>
      <p:ext uri="{BB962C8B-B14F-4D97-AF65-F5344CB8AC3E}">
        <p14:creationId xmlns:p14="http://schemas.microsoft.com/office/powerpoint/2010/main" val="140706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8C3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2123848"/>
            <a:ext cx="9144000" cy="2387600"/>
          </a:xfrm>
        </p:spPr>
        <p:txBody>
          <a:bodyPr/>
          <a:lstStyle/>
          <a:p>
            <a:r>
              <a:rPr lang="fr-FR" noProof="0" dirty="0">
                <a:solidFill>
                  <a:schemeClr val="bg1"/>
                </a:solidFill>
                <a:latin typeface="Arial Black" panose="020B0A04020102020204" pitchFamily="34" charset="0"/>
                <a:ea typeface="Calibri" panose="020F0502020204030204" pitchFamily="34" charset="0"/>
              </a:rPr>
              <a:t>À L’ÉCHELLE MONDIALE</a:t>
            </a:r>
            <a:endParaRPr lang="fr-FR" noProof="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9954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91D46-3D86-7854-95FB-24C6FBE132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93F773-B754-F279-D96A-99CDAA6FB2FC}"/>
              </a:ext>
            </a:extLst>
          </p:cNvPr>
          <p:cNvSpPr>
            <a:spLocks noGrp="1"/>
          </p:cNvSpPr>
          <p:nvPr>
            <p:ph type="title"/>
          </p:nvPr>
        </p:nvSpPr>
        <p:spPr>
          <a:xfrm>
            <a:off x="291816" y="2781708"/>
            <a:ext cx="3699739" cy="2219661"/>
          </a:xfrm>
        </p:spPr>
        <p:txBody>
          <a:bodyPr/>
          <a:lstStyle/>
          <a:p>
            <a:pPr algn="ctr"/>
            <a:r>
              <a:rPr lang="fr-FR" sz="2800" noProof="0" dirty="0"/>
              <a:t>Définitions</a:t>
            </a:r>
            <a:r>
              <a:rPr lang="fr-FR" sz="2800" baseline="30000" noProof="0" dirty="0"/>
              <a:t> 1 </a:t>
            </a:r>
            <a:br>
              <a:rPr lang="fr-FR" sz="2800" noProof="0" dirty="0"/>
            </a:br>
            <a:br>
              <a:rPr lang="fr-FR" sz="2800" noProof="0" dirty="0"/>
            </a:br>
            <a:endParaRPr lang="fr-FR" sz="2800" noProof="0" dirty="0"/>
          </a:p>
        </p:txBody>
      </p:sp>
      <p:sp>
        <p:nvSpPr>
          <p:cNvPr id="3" name="Content Placeholder 2">
            <a:extLst>
              <a:ext uri="{FF2B5EF4-FFF2-40B4-BE49-F238E27FC236}">
                <a16:creationId xmlns:a16="http://schemas.microsoft.com/office/drawing/2014/main" id="{2633827D-0FC5-0F94-0541-B2553D727550}"/>
              </a:ext>
            </a:extLst>
          </p:cNvPr>
          <p:cNvSpPr>
            <a:spLocks noGrp="1"/>
          </p:cNvSpPr>
          <p:nvPr>
            <p:ph idx="1"/>
          </p:nvPr>
        </p:nvSpPr>
        <p:spPr>
          <a:xfrm>
            <a:off x="3875994" y="792270"/>
            <a:ext cx="7850568" cy="5608529"/>
          </a:xfrm>
        </p:spPr>
        <p:txBody>
          <a:bodyPr/>
          <a:lstStyle/>
          <a:p>
            <a:pPr>
              <a:buClr>
                <a:srgbClr val="58C3EB"/>
              </a:buClr>
            </a:pPr>
            <a:r>
              <a:rPr lang="fr-FR" sz="2400" b="1" noProof="0" dirty="0">
                <a:solidFill>
                  <a:srgbClr val="58C3EB"/>
                </a:solidFill>
              </a:rPr>
              <a:t>Soins prénatals (CPN) </a:t>
            </a:r>
            <a:r>
              <a:rPr lang="fr-FR" sz="2400" b="1" noProof="0" dirty="0">
                <a:solidFill>
                  <a:srgbClr val="0070C0"/>
                </a:solidFill>
              </a:rPr>
              <a:t>: </a:t>
            </a:r>
            <a:r>
              <a:rPr lang="fr-FR" sz="2400" noProof="0" dirty="0"/>
              <a:t>Soins dispensés </a:t>
            </a:r>
            <a:r>
              <a:rPr lang="fr-FR" sz="2400" i="1" noProof="0" dirty="0">
                <a:solidFill>
                  <a:srgbClr val="FF0000"/>
                </a:solidFill>
              </a:rPr>
              <a:t>pendant la grossesse </a:t>
            </a:r>
            <a:r>
              <a:rPr lang="fr-FR" sz="2400" noProof="0" dirty="0"/>
              <a:t>par des professionnels de la santé qualifiés afin de garantir les meilleures conditions de santé pour la mère et l'enfant.</a:t>
            </a:r>
          </a:p>
          <a:p>
            <a:pPr marL="0" indent="0">
              <a:buNone/>
            </a:pPr>
            <a:endParaRPr lang="fr-FR" sz="1000" noProof="0" dirty="0"/>
          </a:p>
          <a:p>
            <a:pPr>
              <a:buClr>
                <a:srgbClr val="58C3EB"/>
              </a:buClr>
            </a:pPr>
            <a:r>
              <a:rPr lang="fr-FR" sz="2400" b="1" noProof="0" dirty="0">
                <a:solidFill>
                  <a:srgbClr val="58C3EB"/>
                </a:solidFill>
              </a:rPr>
              <a:t>Soins intrapartum (CIP) </a:t>
            </a:r>
            <a:r>
              <a:rPr lang="fr-FR" sz="2400" noProof="0" dirty="0"/>
              <a:t>: Soins dispensés </a:t>
            </a:r>
            <a:r>
              <a:rPr lang="fr-FR" sz="2400" i="1" noProof="0" dirty="0">
                <a:solidFill>
                  <a:srgbClr val="FF0000"/>
                </a:solidFill>
              </a:rPr>
              <a:t>pendant l'accouchement </a:t>
            </a:r>
            <a:r>
              <a:rPr lang="fr-FR" sz="2400" noProof="0" dirty="0"/>
              <a:t>par des professionnels de la santé qualifiés afin d'assurer les meilleures conditions de santé pour la mère et l’enfant.</a:t>
            </a:r>
          </a:p>
          <a:p>
            <a:pPr marL="0" indent="0">
              <a:buNone/>
            </a:pPr>
            <a:endParaRPr lang="fr-FR" sz="1000" noProof="0" dirty="0"/>
          </a:p>
          <a:p>
            <a:pPr>
              <a:buClr>
                <a:srgbClr val="58C3EB"/>
              </a:buClr>
            </a:pPr>
            <a:r>
              <a:rPr lang="fr-FR" sz="2400" b="1" noProof="0" dirty="0">
                <a:solidFill>
                  <a:srgbClr val="58C3EB"/>
                </a:solidFill>
              </a:rPr>
              <a:t>Soins postnatals (</a:t>
            </a:r>
            <a:r>
              <a:rPr lang="fr-FR" sz="2400" b="1" noProof="0" dirty="0">
                <a:solidFill>
                  <a:srgbClr val="58C3EB"/>
                </a:solidFill>
                <a:effectLst/>
                <a:ea typeface="Calibri" panose="020F0502020204030204" pitchFamily="34" charset="0"/>
              </a:rPr>
              <a:t>CP</a:t>
            </a:r>
            <a:r>
              <a:rPr lang="fr-FR" sz="2400" b="1" baseline="-25000" noProof="0" dirty="0">
                <a:solidFill>
                  <a:srgbClr val="58C3EB"/>
                </a:solidFill>
                <a:effectLst/>
                <a:ea typeface="Calibri" panose="020F0502020204030204" pitchFamily="34" charset="0"/>
              </a:rPr>
              <a:t>O</a:t>
            </a:r>
            <a:r>
              <a:rPr lang="fr-FR" sz="2400" b="1" noProof="0" dirty="0">
                <a:solidFill>
                  <a:srgbClr val="58C3EB"/>
                </a:solidFill>
                <a:effectLst/>
                <a:ea typeface="Calibri" panose="020F0502020204030204" pitchFamily="34" charset="0"/>
              </a:rPr>
              <a:t>N</a:t>
            </a:r>
            <a:r>
              <a:rPr lang="fr-FR" sz="2400" b="1" noProof="0" dirty="0">
                <a:solidFill>
                  <a:srgbClr val="58C3EB"/>
                </a:solidFill>
              </a:rPr>
              <a:t>) :</a:t>
            </a:r>
            <a:r>
              <a:rPr lang="fr-FR" sz="2400" b="1" noProof="0" dirty="0">
                <a:solidFill>
                  <a:schemeClr val="bg1"/>
                </a:solidFill>
              </a:rPr>
              <a:t> </a:t>
            </a:r>
            <a:r>
              <a:rPr lang="fr-FR" sz="2400" noProof="0" dirty="0"/>
              <a:t>Soins dispensés </a:t>
            </a:r>
            <a:r>
              <a:rPr lang="fr-FR" sz="2400" i="1" noProof="0" dirty="0">
                <a:solidFill>
                  <a:srgbClr val="FF0000"/>
                </a:solidFill>
              </a:rPr>
              <a:t>jusqu'à six semaines après l'accouchement </a:t>
            </a:r>
            <a:r>
              <a:rPr lang="fr-FR" sz="2400" noProof="0" dirty="0"/>
              <a:t>par des professionnels de santé qualifiés afin d'assurer les meilleures conditions de santé pour la mère et l’enfant.</a:t>
            </a:r>
          </a:p>
        </p:txBody>
      </p:sp>
    </p:spTree>
    <p:extLst>
      <p:ext uri="{BB962C8B-B14F-4D97-AF65-F5344CB8AC3E}">
        <p14:creationId xmlns:p14="http://schemas.microsoft.com/office/powerpoint/2010/main" val="74013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1274" y="2608350"/>
            <a:ext cx="3237471" cy="1821720"/>
          </a:xfrm>
        </p:spPr>
        <p:txBody>
          <a:bodyPr/>
          <a:lstStyle/>
          <a:p>
            <a:pPr algn="ctr"/>
            <a:br>
              <a:rPr lang="fr-FR" sz="2800" noProof="0" dirty="0"/>
            </a:br>
            <a:r>
              <a:rPr lang="fr-FR" sz="2800" noProof="0" dirty="0"/>
              <a:t>Rationnel 1/3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58744" y="656344"/>
            <a:ext cx="8311982" cy="5880380"/>
          </a:xfrm>
        </p:spPr>
        <p:txBody>
          <a:bodyPr/>
          <a:lstStyle/>
          <a:p>
            <a:pPr>
              <a:buClr>
                <a:srgbClr val="58C3EB"/>
              </a:buClr>
            </a:pPr>
            <a:r>
              <a:rPr lang="fr-FR" sz="2400" noProof="0" dirty="0">
                <a:solidFill>
                  <a:srgbClr val="009CDE"/>
                </a:solidFill>
              </a:rPr>
              <a:t>Grossesses précoces chez les adolescentes ont des conséquences sanitaires et sociales majeures : </a:t>
            </a:r>
            <a:r>
              <a:rPr lang="fr-FR" sz="2400" noProof="0" dirty="0"/>
              <a:t>Les complications liées à la grossesse et à l'accouchement sont la principale cause de décès chez les filles âgées de 15 à 19 ans dans le monde.</a:t>
            </a:r>
            <a:r>
              <a:rPr lang="fr-FR" sz="2400" baseline="30000" noProof="0" dirty="0"/>
              <a:t> 2</a:t>
            </a:r>
          </a:p>
          <a:p>
            <a:pPr>
              <a:lnSpc>
                <a:spcPct val="107000"/>
              </a:lnSpc>
              <a:buClr>
                <a:srgbClr val="58C3EB"/>
              </a:buClr>
              <a:defRPr/>
            </a:pPr>
            <a:r>
              <a:rPr lang="fr-FR" sz="2400" noProof="0" dirty="0"/>
              <a:t>Filles âgées de 10 à 19 ans sont confrontées à des risques plus élevés d'éclampsie, d'endométrite puerpérale et d'infections systémiques que les femmes âgées de 20 à 24 ans.</a:t>
            </a:r>
            <a:r>
              <a:rPr lang="fr-FR" sz="2400" baseline="30000" noProof="0" dirty="0"/>
              <a:t> 3</a:t>
            </a:r>
            <a:endParaRPr lang="fr-FR" sz="800" baseline="30000" noProof="0" dirty="0"/>
          </a:p>
          <a:p>
            <a:pPr>
              <a:buClr>
                <a:srgbClr val="58C3EB"/>
              </a:buClr>
            </a:pPr>
            <a:r>
              <a:rPr lang="fr-FR" sz="2400" noProof="0" dirty="0"/>
              <a:t>Risques d’accouchement difficile et, par conséquent, de fistule obstétricale sont accrus. Par ailleurs, on estime que 5,7 millions de filles âgées de 15 à 19 ans ont recours à un avortement, dont la majorité est à risque. </a:t>
            </a:r>
            <a:r>
              <a:rPr lang="fr-FR" sz="2400" baseline="30000" noProof="0" dirty="0"/>
              <a:t>4 </a:t>
            </a:r>
          </a:p>
          <a:p>
            <a:endParaRPr lang="fr-FR" sz="2400" noProof="0" dirty="0"/>
          </a:p>
        </p:txBody>
      </p:sp>
    </p:spTree>
    <p:extLst>
      <p:ext uri="{BB962C8B-B14F-4D97-AF65-F5344CB8AC3E}">
        <p14:creationId xmlns:p14="http://schemas.microsoft.com/office/powerpoint/2010/main" val="269599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9492" y="2287438"/>
            <a:ext cx="3319940" cy="1821720"/>
          </a:xfrm>
        </p:spPr>
        <p:txBody>
          <a:bodyPr/>
          <a:lstStyle/>
          <a:p>
            <a:pPr algn="ctr"/>
            <a:br>
              <a:rPr lang="fr-FR" sz="2800" noProof="0" dirty="0"/>
            </a:br>
            <a:r>
              <a:rPr lang="fr-FR" sz="2800" noProof="0" dirty="0"/>
              <a:t>Rationnel 2/3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669956" y="459619"/>
            <a:ext cx="8155460" cy="5954518"/>
          </a:xfrm>
        </p:spPr>
        <p:txBody>
          <a:bodyPr/>
          <a:lstStyle/>
          <a:p>
            <a:pPr>
              <a:buClr>
                <a:srgbClr val="58C3EB"/>
              </a:buClr>
            </a:pPr>
            <a:r>
              <a:rPr lang="fr-FR" sz="2400" noProof="0" dirty="0"/>
              <a:t>Bébés nés de mères âgées de moins de 20 ans sont confrontés à des risques plus élevés d'insuffisance pondérale à la naissance, d'accouchement prématuré et de conditions néonatales graves. </a:t>
            </a:r>
            <a:r>
              <a:rPr lang="fr-FR" sz="2400" baseline="30000" noProof="0" dirty="0"/>
              <a:t>5</a:t>
            </a:r>
            <a:endParaRPr lang="fr-FR" sz="2400" noProof="0" dirty="0"/>
          </a:p>
          <a:p>
            <a:pPr>
              <a:buClr>
                <a:srgbClr val="58C3EB"/>
              </a:buClr>
            </a:pPr>
            <a:r>
              <a:rPr lang="fr-FR" sz="2400" noProof="0" dirty="0"/>
              <a:t>Grossesse et la maternité poussent souvent les adolescentes à abandonner leur scolarité et bien que, dans certains endroits, des efforts soient déployés pour leur permettre de retourner à l’école après la naissance de leur enfant, il est fort possible que cela mette à mal les possibilités d’éducation et d’emploi des jeunes femmes. </a:t>
            </a:r>
            <a:r>
              <a:rPr lang="fr-FR" sz="2400" baseline="30000" noProof="0" dirty="0"/>
              <a:t>2</a:t>
            </a:r>
          </a:p>
          <a:p>
            <a:pPr>
              <a:buClr>
                <a:srgbClr val="58C3EB"/>
              </a:buClr>
            </a:pPr>
            <a:r>
              <a:rPr lang="fr-FR" sz="2400" noProof="0" dirty="0"/>
              <a:t>Les jeunes filles qui tombent enceintes avant l’âge de 18 ans sont plus susceptibles de subir des violences perpétrées par leur époux ou leur conjoint.</a:t>
            </a:r>
          </a:p>
          <a:p>
            <a:pPr>
              <a:buClr>
                <a:srgbClr val="58C3EB"/>
              </a:buClr>
            </a:pPr>
            <a:endParaRPr lang="fr-FR" sz="2400" baseline="30000" noProof="0" dirty="0"/>
          </a:p>
          <a:p>
            <a:pPr>
              <a:buClr>
                <a:srgbClr val="58C3EB"/>
              </a:buClr>
            </a:pPr>
            <a:endParaRPr lang="fr-FR" noProof="0" dirty="0"/>
          </a:p>
        </p:txBody>
      </p:sp>
    </p:spTree>
    <p:extLst>
      <p:ext uri="{BB962C8B-B14F-4D97-AF65-F5344CB8AC3E}">
        <p14:creationId xmlns:p14="http://schemas.microsoft.com/office/powerpoint/2010/main" val="8762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1276" y="2518140"/>
            <a:ext cx="3311611" cy="1821720"/>
          </a:xfrm>
        </p:spPr>
        <p:txBody>
          <a:bodyPr/>
          <a:lstStyle/>
          <a:p>
            <a:pPr algn="ctr"/>
            <a:br>
              <a:rPr lang="fr-FR" sz="2800" noProof="0" dirty="0"/>
            </a:br>
            <a:r>
              <a:rPr lang="fr-FR" sz="2800" noProof="0" dirty="0"/>
              <a:t>Rationnel 3/3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768807" y="520416"/>
            <a:ext cx="7941275" cy="6065735"/>
          </a:xfrm>
        </p:spPr>
        <p:txBody>
          <a:bodyPr/>
          <a:lstStyle/>
          <a:p>
            <a:pPr>
              <a:buClr>
                <a:srgbClr val="58C3EB"/>
              </a:buClr>
            </a:pPr>
            <a:r>
              <a:rPr lang="fr-FR" sz="2400" noProof="0" dirty="0">
                <a:solidFill>
                  <a:srgbClr val="009CDE"/>
                </a:solidFill>
              </a:rPr>
              <a:t>CPN (Consultation prénatale), la CPI (Consultation intrapartum) et la CPoN (Consultation postnatale) sont efficaces : </a:t>
            </a:r>
            <a:r>
              <a:rPr lang="fr-FR" sz="2400" noProof="0" dirty="0"/>
              <a:t>Ces interventions aident à éliminer les risques courants pendant la grossesse, le travail et après l’accouchement, ce qui diminue les risques de complications et de mortalité chez la mère et l’enfant.</a:t>
            </a:r>
          </a:p>
          <a:p>
            <a:pPr>
              <a:buClr>
                <a:srgbClr val="58C3EB"/>
              </a:buClr>
            </a:pPr>
            <a:endParaRPr lang="fr-FR" sz="2400" noProof="0" dirty="0">
              <a:solidFill>
                <a:srgbClr val="58C3EB"/>
              </a:solidFill>
            </a:endParaRPr>
          </a:p>
          <a:p>
            <a:pPr>
              <a:buClr>
                <a:srgbClr val="58C3EB"/>
              </a:buClr>
            </a:pPr>
            <a:r>
              <a:rPr lang="fr-FR" sz="2400" noProof="0" dirty="0">
                <a:solidFill>
                  <a:srgbClr val="009CDE"/>
                </a:solidFill>
              </a:rPr>
              <a:t>Accès à des services de bonne qualité et leur fourniture nécessitent une attention particulière : </a:t>
            </a:r>
            <a:r>
              <a:rPr lang="fr-FR" sz="2400" noProof="0" dirty="0"/>
              <a:t>Les adolescents sont confrontés à des obstacles pour accéder et utiliser des soins qualifiés avant, pendant et après la grossesse. Certains groupes d'adolescents, par exemple les très jeunes adolescents, les adolescents célibataires et ceux qui sont déplacés en raison d'une guerre, de troubles civils ou d'autres urgences, sont confrontés à des obstacles particuliers d’accessibilité.</a:t>
            </a:r>
          </a:p>
          <a:p>
            <a:pPr>
              <a:buClr>
                <a:srgbClr val="58C3EB"/>
              </a:buClr>
            </a:pPr>
            <a:endParaRPr lang="fr-FR" noProof="0" dirty="0"/>
          </a:p>
        </p:txBody>
      </p:sp>
    </p:spTree>
    <p:extLst>
      <p:ext uri="{BB962C8B-B14F-4D97-AF65-F5344CB8AC3E}">
        <p14:creationId xmlns:p14="http://schemas.microsoft.com/office/powerpoint/2010/main" val="184884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B36DFBE-225F-63F2-07C3-39855E4A4F64}"/>
              </a:ext>
            </a:extLst>
          </p:cNvPr>
          <p:cNvPicPr>
            <a:picLocks noChangeAspect="1"/>
          </p:cNvPicPr>
          <p:nvPr/>
        </p:nvPicPr>
        <p:blipFill>
          <a:blip r:embed="rId3"/>
          <a:stretch>
            <a:fillRect/>
          </a:stretch>
        </p:blipFill>
        <p:spPr>
          <a:xfrm>
            <a:off x="1651000" y="312556"/>
            <a:ext cx="8890000" cy="4978400"/>
          </a:xfrm>
          <a:prstGeom prst="rect">
            <a:avLst/>
          </a:prstGeom>
        </p:spPr>
      </p:pic>
      <p:sp>
        <p:nvSpPr>
          <p:cNvPr id="6" name="Ellipse 5">
            <a:extLst>
              <a:ext uri="{FF2B5EF4-FFF2-40B4-BE49-F238E27FC236}">
                <a16:creationId xmlns:a16="http://schemas.microsoft.com/office/drawing/2014/main" id="{8F5FC7F8-2656-2A0F-95B3-2D406005739C}"/>
              </a:ext>
            </a:extLst>
          </p:cNvPr>
          <p:cNvSpPr/>
          <p:nvPr/>
        </p:nvSpPr>
        <p:spPr>
          <a:xfrm rot="10800000" flipV="1">
            <a:off x="1114529" y="4942831"/>
            <a:ext cx="9962943" cy="899170"/>
          </a:xfrm>
          <a:prstGeom prst="ellipse">
            <a:avLst/>
          </a:prstGeom>
          <a:solidFill>
            <a:srgbClr val="E62D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Une adolescente mère échangeant avec un mentor de l’ONG 2YoungLives en Sierra Leone,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hlinkClick r:id="rId4"/>
              </a:rPr>
              <a:t>@UNFPA/Michael Duff 2022</a:t>
            </a:r>
            <a:endParaRPr kumimoji="0" lang="fr-FR" sz="1400" b="0" i="0"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402261409"/>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174E8BF-2F2E-4351-AE87-17082FC1E03E}">
  <we:reference id="wa200005566" version="3.0.0.2" store="fr-FR"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4764</Words>
  <Application>Microsoft Office PowerPoint</Application>
  <PresentationFormat>Widescreen</PresentationFormat>
  <Paragraphs>274</Paragraphs>
  <Slides>38</Slides>
  <Notes>37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Aptos</vt:lpstr>
      <vt:lpstr>Arial</vt:lpstr>
      <vt:lpstr>Arial Black</vt:lpstr>
      <vt:lpstr>Calibri</vt:lpstr>
      <vt:lpstr>Wingdings</vt:lpstr>
      <vt:lpstr>3_Office Theme</vt:lpstr>
      <vt:lpstr>5_Office Theme</vt:lpstr>
      <vt:lpstr>4_Office Theme</vt:lpstr>
      <vt:lpstr>2_Office Theme</vt:lpstr>
      <vt:lpstr>SOINS PRÉNATALS, INTRAPARTUM ET POSTNATALS </vt:lpstr>
      <vt:lpstr>Objectifs du module</vt:lpstr>
      <vt:lpstr>Plan du module</vt:lpstr>
      <vt:lpstr>À L’ÉCHELLE MONDIALE</vt:lpstr>
      <vt:lpstr>Définitions 1   </vt:lpstr>
      <vt:lpstr> Rationnel 1/3</vt:lpstr>
      <vt:lpstr> Rationnel 2/3</vt:lpstr>
      <vt:lpstr> Rationnel 3/3</vt:lpstr>
      <vt:lpstr>PowerPoint Presentation</vt:lpstr>
      <vt:lpstr>   Implications en matière de droits humains  1/2</vt:lpstr>
      <vt:lpstr>  Implications en matière de droits humains 2/2</vt:lpstr>
      <vt:lpstr>Considérations  d’ordre programmatique 6  </vt:lpstr>
      <vt:lpstr>  Lignes directrices de l’OMS  </vt:lpstr>
      <vt:lpstr>Lignes directrices complémentaires aux lignes directrices de l’OMS </vt:lpstr>
      <vt:lpstr>  Mesures spécifiques pour la prestation de services dans le contexte humanitaire,  y compris la COVID-19 7, 8</vt:lpstr>
      <vt:lpstr>PowerPoint Presentation</vt:lpstr>
      <vt:lpstr>Mesures spécifiques pour la prestation de services en contexte humanitaire, y compris la COVID-19 1/2 7 </vt:lpstr>
      <vt:lpstr>Mesures spécifiques pour la prestation de services en contexte humanitaire, y compris la  COVID-19  2/2 7, 8 </vt:lpstr>
      <vt:lpstr>PowerPoint Presentation</vt:lpstr>
      <vt:lpstr>PERSPECTIVE RÉGIONALE</vt:lpstr>
      <vt:lpstr>  La mortalité maternelle et néonatale dans la Région africaine est en baisse, mais les progrès restent lents 9 </vt:lpstr>
      <vt:lpstr>Ratio de mortalité maternelle et naissances assistées par un personnel de santé qualifié en AOC </vt:lpstr>
      <vt:lpstr> Concept des 8 contacts en consultation prénatale selon l’OMS 10</vt:lpstr>
      <vt:lpstr>Mise en œuvre des 8 contacts 1/2</vt:lpstr>
      <vt:lpstr>PowerPoint Presentation</vt:lpstr>
      <vt:lpstr>  Obstacles au niveau régional à l'accès aux soins de santé pour les adolescentes enceintes  1/2 </vt:lpstr>
      <vt:lpstr> Obstacles au niveau régional à l'accès aux soins de santé pour les adolescentes enceintes  2/2 15,16, 17  </vt:lpstr>
      <vt:lpstr> Initiatives en faveur des adolescents en AOC </vt:lpstr>
      <vt:lpstr>Opportunités régionales Alignement régional sur  les orientations mondiales</vt:lpstr>
      <vt:lpstr>Principaux messages 14    </vt:lpstr>
      <vt:lpstr>Actions prioritaires au niveau des districts sanitaires en matière d'offre de soins prénatals, intrapartum et postnatals (1/2)     </vt:lpstr>
      <vt:lpstr>PowerPoint Presentation</vt:lpstr>
      <vt:lpstr>RÉFÉRENCES</vt:lpstr>
      <vt:lpstr>Références</vt:lpstr>
      <vt:lpstr>Références</vt:lpstr>
      <vt:lpstr>Références</vt:lpstr>
      <vt:lpstr>Références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Soins prénatals, intrapartum et postnatals - Venkatraman Chandra-Mouli, Abdoulaye Ousseini, Bouchra Assarag, Chilanga Asmani</dc:title>
  <dc:creator>Venkatraman Chandra-Mouli, Abdoulaye Ousseini, Bouchra Assarag, Chilanga Asmani</dc:creator>
  <cp:lastModifiedBy>Raqibat Idris</cp:lastModifiedBy>
  <cp:revision>156</cp:revision>
  <dcterms:created xsi:type="dcterms:W3CDTF">2021-11-27T17:57:02Z</dcterms:created>
  <dcterms:modified xsi:type="dcterms:W3CDTF">2025-10-18T13:20:51Z</dcterms:modified>
</cp:coreProperties>
</file>