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6.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3.xml" ContentType="application/vnd.openxmlformats-officedocument.themeOverride+xml"/>
  <Override PartName="/ppt/notesSlides/notesSlide20.xml" ContentType="application/vnd.openxmlformats-officedocument.presentationml.notesSlide+xml"/>
  <Override PartName="/ppt/theme/themeOverride4.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 id="2147483724" r:id="rId2"/>
    <p:sldMasterId id="2147483718" r:id="rId3"/>
    <p:sldMasterId id="2147483694" r:id="rId4"/>
    <p:sldMasterId id="2147483730" r:id="rId5"/>
    <p:sldMasterId id="2147483734" r:id="rId6"/>
    <p:sldMasterId id="2147483738" r:id="rId7"/>
  </p:sldMasterIdLst>
  <p:notesMasterIdLst>
    <p:notesMasterId r:id="rId49"/>
  </p:notesMasterIdLst>
  <p:handoutMasterIdLst>
    <p:handoutMasterId r:id="rId50"/>
  </p:handoutMasterIdLst>
  <p:sldIdLst>
    <p:sldId id="431" r:id="rId8"/>
    <p:sldId id="432" r:id="rId9"/>
    <p:sldId id="433" r:id="rId10"/>
    <p:sldId id="434" r:id="rId11"/>
    <p:sldId id="435" r:id="rId12"/>
    <p:sldId id="436" r:id="rId13"/>
    <p:sldId id="437" r:id="rId14"/>
    <p:sldId id="438" r:id="rId15"/>
    <p:sldId id="439" r:id="rId16"/>
    <p:sldId id="480" r:id="rId17"/>
    <p:sldId id="441" r:id="rId18"/>
    <p:sldId id="442" r:id="rId19"/>
    <p:sldId id="443" r:id="rId20"/>
    <p:sldId id="444" r:id="rId21"/>
    <p:sldId id="476" r:id="rId22"/>
    <p:sldId id="445" r:id="rId23"/>
    <p:sldId id="447" r:id="rId24"/>
    <p:sldId id="450" r:id="rId25"/>
    <p:sldId id="451" r:id="rId26"/>
    <p:sldId id="452" r:id="rId27"/>
    <p:sldId id="453" r:id="rId28"/>
    <p:sldId id="481" r:id="rId29"/>
    <p:sldId id="454" r:id="rId30"/>
    <p:sldId id="482" r:id="rId31"/>
    <p:sldId id="456" r:id="rId32"/>
    <p:sldId id="459" r:id="rId33"/>
    <p:sldId id="460" r:id="rId34"/>
    <p:sldId id="461" r:id="rId35"/>
    <p:sldId id="462" r:id="rId36"/>
    <p:sldId id="463" r:id="rId37"/>
    <p:sldId id="465" r:id="rId38"/>
    <p:sldId id="466" r:id="rId39"/>
    <p:sldId id="467" r:id="rId40"/>
    <p:sldId id="468" r:id="rId41"/>
    <p:sldId id="484" r:id="rId42"/>
    <p:sldId id="485" r:id="rId43"/>
    <p:sldId id="486" r:id="rId44"/>
    <p:sldId id="469" r:id="rId45"/>
    <p:sldId id="470" r:id="rId46"/>
    <p:sldId id="483" r:id="rId47"/>
    <p:sldId id="474"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BFEB02-04F8-FE17-2C9B-E1C5E9A46D02}" name="Ousseini Abdoulaye" initials="OA" userId="210f9ffe9c9eba83" providerId="Windows Live"/>
  <p188:author id="{0EA8821D-8E1E-9113-3D19-8E374B5752F3}" name="Ginette Hounkanrin" initials="GH" userId="468bf65ff29aebc7" providerId="Windows Live"/>
  <p188:author id="{74ED5F68-60DC-995C-3C47-2AC6BB41FB29}" name="Beniel Agossou" initials="BA" userId="S::AgossouB@IPAS.ORG::e253d6da-b03d-46ba-8cc4-061080484ee5" providerId="AD"/>
  <p188:author id="{6EFA4F9A-DD64-E607-E007-BACE7BD23582}" name="Venkatraman Chandra Mouli" initials="VC" userId="ab8dba45df8814b7" providerId="Windows Live"/>
  <p188:author id="{F38263A4-ACD1-0497-AAA5-01803979A2B5}" name="Raqibat Idris" initials="RI" userId="146d762bbc74e793"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inette Hounkanrin" initials="GH" lastIdx="2" clrIdx="0">
    <p:extLst>
      <p:ext uri="{19B8F6BF-5375-455C-9EA6-DF929625EA0E}">
        <p15:presenceInfo xmlns:p15="http://schemas.microsoft.com/office/powerpoint/2012/main" userId="S::ghounkanrin@e2aproject.org::9b48b288-8afb-4105-a78d-4b4f280d58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C3EB"/>
    <a:srgbClr val="E62D74"/>
    <a:srgbClr val="E62D5B"/>
    <a:srgbClr val="FF5050"/>
    <a:srgbClr val="009CDE"/>
    <a:srgbClr val="0814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188" autoAdjust="0"/>
    <p:restoredTop sz="91824" autoAdjust="0"/>
  </p:normalViewPr>
  <p:slideViewPr>
    <p:cSldViewPr snapToGrid="0" snapToObjects="1">
      <p:cViewPr varScale="1">
        <p:scale>
          <a:sx n="135" d="100"/>
          <a:sy n="135" d="100"/>
        </p:scale>
        <p:origin x="1660" y="308"/>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4992"/>
    </p:cViewPr>
  </p:sorterViewPr>
  <p:notesViewPr>
    <p:cSldViewPr snapToGrid="0" snapToObjects="1">
      <p:cViewPr varScale="1">
        <p:scale>
          <a:sx n="97" d="100"/>
          <a:sy n="97" d="100"/>
        </p:scale>
        <p:origin x="312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microsoft.com/office/2018/10/relationships/authors" Target="authors.xml"/><Relationship Id="rId8" Type="http://schemas.openxmlformats.org/officeDocument/2006/relationships/slide" Target="slides/slide1.xml"/><Relationship Id="rId5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0AEE1E-CDBC-7B44-96AB-26CB8306A3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46F8399-6732-A14A-9B0E-8B41CFAA40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369472-1EFB-0643-B7E2-8FC918FAF5D0}" type="datetimeFigureOut">
              <a:rPr lang="en-US" smtClean="0"/>
              <a:t>10/26/2025</a:t>
            </a:fld>
            <a:endParaRPr lang="en-US" dirty="0"/>
          </a:p>
        </p:txBody>
      </p:sp>
      <p:sp>
        <p:nvSpPr>
          <p:cNvPr id="4" name="Footer Placeholder 3">
            <a:extLst>
              <a:ext uri="{FF2B5EF4-FFF2-40B4-BE49-F238E27FC236}">
                <a16:creationId xmlns:a16="http://schemas.microsoft.com/office/drawing/2014/main" id="{D3F73660-14FE-F448-8DEA-68B23FABF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1EF15C-0DEB-084B-A802-1ECBE90EDB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C8B1F7-7C69-884E-8787-89B3B15DFCE5}" type="slidenum">
              <a:rPr lang="en-US" smtClean="0"/>
              <a:t>‹#›</a:t>
            </a:fld>
            <a:endParaRPr lang="en-US" dirty="0"/>
          </a:p>
        </p:txBody>
      </p:sp>
    </p:spTree>
    <p:extLst>
      <p:ext uri="{BB962C8B-B14F-4D97-AF65-F5344CB8AC3E}">
        <p14:creationId xmlns:p14="http://schemas.microsoft.com/office/powerpoint/2010/main" val="1936499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211EEE-7998-1242-9D07-3B8782154F2E}" type="datetimeFigureOut">
              <a:rPr lang="fr-FR" smtClean="0"/>
              <a:t>26/10/2025</a:t>
            </a:fld>
            <a:endParaRPr lang="fr-FR" dirty="0"/>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910380-3592-8B4B-8DBA-9324EBBCE273}" type="slidenum">
              <a:rPr lang="fr-FR" smtClean="0"/>
              <a:t>‹#›</a:t>
            </a:fld>
            <a:endParaRPr lang="fr-FR" dirty="0"/>
          </a:p>
        </p:txBody>
      </p:sp>
    </p:spTree>
    <p:extLst>
      <p:ext uri="{BB962C8B-B14F-4D97-AF65-F5344CB8AC3E}">
        <p14:creationId xmlns:p14="http://schemas.microsoft.com/office/powerpoint/2010/main" val="224084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62770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3B51B-F4AD-0004-7C09-9F44B8DD4D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180FFF-3FB8-09D6-EF1D-755B5AF7EEB8}"/>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DE31D0D2-0C32-AEA9-F426-58B70C48A8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F7877D-62C1-066F-57C2-401A97C3C21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3569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91071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674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3149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5140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C93EC-607E-44CE-3351-33A7729392F1}"/>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E6A5474F-ABF2-7573-6775-03048A8C985E}"/>
              </a:ext>
            </a:extLst>
          </p:cNvPr>
          <p:cNvSpPr>
            <a:spLocks noGrp="1" noRot="1" noChangeAspect="1"/>
          </p:cNvSpPr>
          <p:nvPr>
            <p:ph type="sldImg"/>
          </p:nvPr>
        </p:nvSpPr>
        <p:spPr/>
        <p:txBody>
          <a:bodyPr/>
          <a:lstStyle/>
          <a:p>
            <a:endParaRPr lang="en-US" dirty="0"/>
          </a:p>
        </p:txBody>
      </p:sp>
      <p:sp>
        <p:nvSpPr>
          <p:cNvPr id="3" name="Espace réservé des notes 2">
            <a:extLst>
              <a:ext uri="{FF2B5EF4-FFF2-40B4-BE49-F238E27FC236}">
                <a16:creationId xmlns:a16="http://schemas.microsoft.com/office/drawing/2014/main" id="{65860FEB-853D-73D8-0CED-229998C97C28}"/>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A2914AF-6BCF-C621-EB72-D0A0267199A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05587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6453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1084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1108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8595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fr-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52969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0652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31435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10E4C-8AC9-74CC-6943-C1341287CB66}"/>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C78E2566-1939-0992-64F4-41119D452536}"/>
              </a:ext>
            </a:extLst>
          </p:cNvPr>
          <p:cNvSpPr>
            <a:spLocks noGrp="1" noRot="1" noChangeAspect="1"/>
          </p:cNvSpPr>
          <p:nvPr>
            <p:ph type="sldImg"/>
          </p:nvPr>
        </p:nvSpPr>
        <p:spPr/>
        <p:txBody>
          <a:bodyPr/>
          <a:lstStyle/>
          <a:p>
            <a:endParaRPr lang="en-US" dirty="0"/>
          </a:p>
        </p:txBody>
      </p:sp>
      <p:sp>
        <p:nvSpPr>
          <p:cNvPr id="3" name="Espace réservé des notes 2">
            <a:extLst>
              <a:ext uri="{FF2B5EF4-FFF2-40B4-BE49-F238E27FC236}">
                <a16:creationId xmlns:a16="http://schemas.microsoft.com/office/drawing/2014/main" id="{9340DD62-D468-DA42-E7DA-BBF3A4DE2103}"/>
              </a:ext>
            </a:extLst>
          </p:cNvPr>
          <p:cNvSpPr>
            <a:spLocks noGrp="1"/>
          </p:cNvSpPr>
          <p:nvPr>
            <p:ph type="body" idx="1"/>
          </p:nvPr>
        </p:nvSpPr>
        <p:spPr/>
        <p:txBody>
          <a:bodyPr/>
          <a:lstStyle/>
          <a:p>
            <a:pPr marL="0" indent="0">
              <a:buNone/>
            </a:pPr>
            <a:endParaRPr lang="fr-CA" dirty="0"/>
          </a:p>
        </p:txBody>
      </p:sp>
      <p:sp>
        <p:nvSpPr>
          <p:cNvPr id="4" name="Espace réservé du numéro de diapositive 3">
            <a:extLst>
              <a:ext uri="{FF2B5EF4-FFF2-40B4-BE49-F238E27FC236}">
                <a16:creationId xmlns:a16="http://schemas.microsoft.com/office/drawing/2014/main" id="{BD76EADA-3A1F-4DE9-DB02-5CCF5D465BE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030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endParaRPr lang="fr-NE"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3424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07BA9-2523-FB0B-3012-471CFDE90706}"/>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85119BCD-DFEF-DB3D-66C8-0E80AE47B43E}"/>
              </a:ext>
            </a:extLst>
          </p:cNvPr>
          <p:cNvSpPr>
            <a:spLocks noGrp="1" noRot="1" noChangeAspect="1"/>
          </p:cNvSpPr>
          <p:nvPr>
            <p:ph type="sldImg"/>
          </p:nvPr>
        </p:nvSpPr>
        <p:spPr/>
        <p:txBody>
          <a:bodyPr/>
          <a:lstStyle/>
          <a:p>
            <a:endParaRPr lang="en-US" dirty="0"/>
          </a:p>
        </p:txBody>
      </p:sp>
      <p:sp>
        <p:nvSpPr>
          <p:cNvPr id="3" name="Espace réservé des notes 2">
            <a:extLst>
              <a:ext uri="{FF2B5EF4-FFF2-40B4-BE49-F238E27FC236}">
                <a16:creationId xmlns:a16="http://schemas.microsoft.com/office/drawing/2014/main" id="{B2A77453-ED95-9582-3301-B4B53BE34034}"/>
              </a:ext>
            </a:extLst>
          </p:cNvPr>
          <p:cNvSpPr>
            <a:spLocks noGrp="1"/>
          </p:cNvSpPr>
          <p:nvPr>
            <p:ph type="body" idx="1"/>
          </p:nvPr>
        </p:nvSpPr>
        <p:spPr/>
        <p:txBody>
          <a:bodyPr/>
          <a:lstStyle/>
          <a:p>
            <a:pPr marL="0" indent="0">
              <a:buNone/>
            </a:pPr>
            <a:endParaRPr lang="fr-CA" dirty="0"/>
          </a:p>
        </p:txBody>
      </p:sp>
      <p:sp>
        <p:nvSpPr>
          <p:cNvPr id="4" name="Espace réservé du numéro de diapositive 3">
            <a:extLst>
              <a:ext uri="{FF2B5EF4-FFF2-40B4-BE49-F238E27FC236}">
                <a16:creationId xmlns:a16="http://schemas.microsoft.com/office/drawing/2014/main" id="{AEB525FB-09E6-E846-6183-B9338845DF0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86502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7709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2239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24713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4134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9698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0201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55867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272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1603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1006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679719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40226-76A6-83BA-604D-071E54856573}"/>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CE84EAED-2002-B9A3-DC8A-380773303684}"/>
              </a:ext>
            </a:extLst>
          </p:cNvPr>
          <p:cNvSpPr>
            <a:spLocks noGrp="1" noRot="1" noChangeAspect="1"/>
          </p:cNvSpPr>
          <p:nvPr>
            <p:ph type="sldImg"/>
          </p:nvPr>
        </p:nvSpPr>
        <p:spPr/>
        <p:txBody>
          <a:bodyPr/>
          <a:lstStyle/>
          <a:p>
            <a:endParaRPr lang="en-US" dirty="0"/>
          </a:p>
        </p:txBody>
      </p:sp>
      <p:sp>
        <p:nvSpPr>
          <p:cNvPr id="3" name="Espace réservé des notes 2">
            <a:extLst>
              <a:ext uri="{FF2B5EF4-FFF2-40B4-BE49-F238E27FC236}">
                <a16:creationId xmlns:a16="http://schemas.microsoft.com/office/drawing/2014/main" id="{E9BCF026-7F2D-D0ED-DC8D-160115ABE5B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a:extLst>
              <a:ext uri="{FF2B5EF4-FFF2-40B4-BE49-F238E27FC236}">
                <a16:creationId xmlns:a16="http://schemas.microsoft.com/office/drawing/2014/main" id="{3505F8DE-53B5-9F31-6AF0-00ED0977034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15533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C0FB9-43CF-2CED-D273-AFEC2E763465}"/>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F18DB7B4-1DA0-E21A-812C-3E3158FCAA32}"/>
              </a:ext>
            </a:extLst>
          </p:cNvPr>
          <p:cNvSpPr>
            <a:spLocks noGrp="1" noRot="1" noChangeAspect="1"/>
          </p:cNvSpPr>
          <p:nvPr>
            <p:ph type="sldImg"/>
          </p:nvPr>
        </p:nvSpPr>
        <p:spPr/>
        <p:txBody>
          <a:bodyPr/>
          <a:lstStyle/>
          <a:p>
            <a:endParaRPr lang="en-US" dirty="0"/>
          </a:p>
        </p:txBody>
      </p:sp>
      <p:sp>
        <p:nvSpPr>
          <p:cNvPr id="3" name="Espace réservé des notes 2">
            <a:extLst>
              <a:ext uri="{FF2B5EF4-FFF2-40B4-BE49-F238E27FC236}">
                <a16:creationId xmlns:a16="http://schemas.microsoft.com/office/drawing/2014/main" id="{A3B1350D-FE7D-0FCD-2728-57E45B39C1A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a:extLst>
              <a:ext uri="{FF2B5EF4-FFF2-40B4-BE49-F238E27FC236}">
                <a16:creationId xmlns:a16="http://schemas.microsoft.com/office/drawing/2014/main" id="{99D0148F-DEB8-35BD-A5A3-058A75E272D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82835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1D2484-C23F-4EF1-0526-7BCDA1156F2B}"/>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557A6588-7348-175A-1E8C-4ED940E1C376}"/>
              </a:ext>
            </a:extLst>
          </p:cNvPr>
          <p:cNvSpPr>
            <a:spLocks noGrp="1" noRot="1" noChangeAspect="1"/>
          </p:cNvSpPr>
          <p:nvPr>
            <p:ph type="sldImg"/>
          </p:nvPr>
        </p:nvSpPr>
        <p:spPr/>
        <p:txBody>
          <a:bodyPr/>
          <a:lstStyle/>
          <a:p>
            <a:endParaRPr lang="en-US" dirty="0"/>
          </a:p>
        </p:txBody>
      </p:sp>
      <p:sp>
        <p:nvSpPr>
          <p:cNvPr id="3" name="Espace réservé des notes 2">
            <a:extLst>
              <a:ext uri="{FF2B5EF4-FFF2-40B4-BE49-F238E27FC236}">
                <a16:creationId xmlns:a16="http://schemas.microsoft.com/office/drawing/2014/main" id="{D3CF8EE5-6919-683A-E854-FFA31D879CE2}"/>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a:extLst>
              <a:ext uri="{FF2B5EF4-FFF2-40B4-BE49-F238E27FC236}">
                <a16:creationId xmlns:a16="http://schemas.microsoft.com/office/drawing/2014/main" id="{7A71100B-30D6-68CD-9AA9-A2D20C0FF0F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56831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80134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3D660-E951-6A50-A631-20DED9FBFA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920CBC-78A4-6C25-CE45-1719107209C7}"/>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BF7DC150-54AE-26EC-D17F-5994E1A7555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29E38D4-6C0F-FC55-31AC-5548976BA9B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6317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76697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212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1089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3413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976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910380-3592-8B4B-8DBA-9324EBBCE273}"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5299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277899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2B55A4-DBD7-544A-B773-9BC739E3D511}"/>
              </a:ext>
            </a:extLst>
          </p:cNvPr>
          <p:cNvPicPr>
            <a:picLocks noChangeAspect="1"/>
          </p:cNvPicPr>
          <p:nvPr userDrawn="1"/>
        </p:nvPicPr>
        <p:blipFill rotWithShape="1">
          <a:blip r:embed="rId2">
            <a:biLevel thresh="25000"/>
            <a:alphaModFix amt="14000"/>
          </a:blip>
          <a:srcRect l="34811" t="43811" r="36455" b="42656"/>
          <a:stretch/>
        </p:blipFill>
        <p:spPr>
          <a:xfrm>
            <a:off x="315309" y="329783"/>
            <a:ext cx="11646842" cy="6274217"/>
          </a:xfrm>
          <a:prstGeom prst="rect">
            <a:avLst/>
          </a:prstGeom>
        </p:spPr>
      </p:pic>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solidFill>
                  <a:srgbClr val="58C3EB"/>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34338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solidFill>
                  <a:schemeClr val="bg1"/>
                </a:solidFill>
              </a:defRPr>
            </a:lvl1pPr>
            <a:lvl2pPr>
              <a:buClr>
                <a:schemeClr val="bg1"/>
              </a:buClr>
              <a:defRPr sz="18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buClr>
                <a:schemeClr val="bg1"/>
              </a:buCl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1170076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1260186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solidFill>
                  <a:srgbClr val="58C3E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1981422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674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EBB130-AFAB-124E-9489-E754AAB11B48}"/>
              </a:ext>
            </a:extLst>
          </p:cNvPr>
          <p:cNvPicPr>
            <a:picLocks noChangeAspect="1"/>
          </p:cNvPicPr>
          <p:nvPr userDrawn="1"/>
        </p:nvPicPr>
        <p:blipFill rotWithShape="1">
          <a:blip r:embed="rId2">
            <a:biLevel thresh="25000"/>
            <a:alphaModFix amt="14000"/>
          </a:blip>
          <a:srcRect l="34811" t="43811" r="36455" b="42656"/>
          <a:stretch/>
        </p:blipFill>
        <p:spPr>
          <a:xfrm>
            <a:off x="315309" y="283779"/>
            <a:ext cx="11508829" cy="6320222"/>
          </a:xfrm>
          <a:prstGeom prst="rect">
            <a:avLst/>
          </a:prstGeom>
        </p:spPr>
      </p:pic>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72413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47830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404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EBB130-AFAB-124E-9489-E754AAB11B48}"/>
              </a:ext>
            </a:extLst>
          </p:cNvPr>
          <p:cNvPicPr>
            <a:picLocks noChangeAspect="1"/>
          </p:cNvPicPr>
          <p:nvPr/>
        </p:nvPicPr>
        <p:blipFill rotWithShape="1">
          <a:blip r:embed="rId2">
            <a:biLevel thresh="25000"/>
            <a:alphaModFix amt="14000"/>
          </a:blip>
          <a:srcRect l="34811" t="43811" r="36455" b="42656"/>
          <a:stretch/>
        </p:blipFill>
        <p:spPr>
          <a:xfrm>
            <a:off x="315309" y="283779"/>
            <a:ext cx="11508829" cy="6320222"/>
          </a:xfrm>
          <a:prstGeom prst="rect">
            <a:avLst/>
          </a:prstGeom>
        </p:spPr>
      </p:pic>
      <p:sp>
        <p:nvSpPr>
          <p:cNvPr id="2" name="Title 1">
            <a:extLst>
              <a:ext uri="{FF2B5EF4-FFF2-40B4-BE49-F238E27FC236}">
                <a16:creationId xmlns:a16="http://schemas.microsoft.com/office/drawing/2014/main" id="{87C28035-D865-FE42-8C6B-4E8F6B8F973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B09E0FF-D183-FA4F-8BF3-FFD3F2E2DA2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9">
            <a:extLst>
              <a:ext uri="{FF2B5EF4-FFF2-40B4-BE49-F238E27FC236}">
                <a16:creationId xmlns:a16="http://schemas.microsoft.com/office/drawing/2014/main" id="{DE7A26BC-72C9-DD4C-911D-A44A77D3398D}"/>
              </a:ext>
            </a:extLst>
          </p:cNvPr>
          <p:cNvPicPr>
            <a:picLocks noChangeAspect="1"/>
          </p:cNvPicPr>
          <p:nvPr userDrawn="1"/>
        </p:nvPicPr>
        <p:blipFill rotWithShape="1">
          <a:blip r:embed="rId2">
            <a:biLevel thresh="25000"/>
            <a:alphaModFix amt="14000"/>
          </a:blip>
          <a:srcRect l="34811" t="43811" r="36455" b="42656"/>
          <a:stretch/>
        </p:blipFill>
        <p:spPr>
          <a:xfrm>
            <a:off x="315309" y="283779"/>
            <a:ext cx="11508829" cy="6320222"/>
          </a:xfrm>
          <a:prstGeom prst="rect">
            <a:avLst/>
          </a:prstGeom>
        </p:spPr>
      </p:pic>
      <p:sp>
        <p:nvSpPr>
          <p:cNvPr id="6" name="Title 1">
            <a:extLst>
              <a:ext uri="{FF2B5EF4-FFF2-40B4-BE49-F238E27FC236}">
                <a16:creationId xmlns:a16="http://schemas.microsoft.com/office/drawing/2014/main" id="{E0456E4C-3345-4A4E-A5AC-B0722555D59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7" name="Subtitle 2">
            <a:extLst>
              <a:ext uri="{FF2B5EF4-FFF2-40B4-BE49-F238E27FC236}">
                <a16:creationId xmlns:a16="http://schemas.microsoft.com/office/drawing/2014/main" id="{8323DFDA-BF56-2748-8A8F-10D43C111F5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061673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942074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26629422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97840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EBB130-AFAB-124E-9489-E754AAB11B48}"/>
              </a:ext>
            </a:extLst>
          </p:cNvPr>
          <p:cNvPicPr>
            <a:picLocks noChangeAspect="1"/>
          </p:cNvPicPr>
          <p:nvPr/>
        </p:nvPicPr>
        <p:blipFill rotWithShape="1">
          <a:blip r:embed="rId2">
            <a:biLevel thresh="25000"/>
            <a:alphaModFix amt="14000"/>
          </a:blip>
          <a:srcRect l="34811" t="43811" r="36455" b="42656"/>
          <a:stretch/>
        </p:blipFill>
        <p:spPr>
          <a:xfrm>
            <a:off x="315309" y="283779"/>
            <a:ext cx="11508829" cy="6320222"/>
          </a:xfrm>
          <a:prstGeom prst="rect">
            <a:avLst/>
          </a:prstGeom>
        </p:spPr>
      </p:pic>
      <p:sp>
        <p:nvSpPr>
          <p:cNvPr id="2" name="Title 1">
            <a:extLst>
              <a:ext uri="{FF2B5EF4-FFF2-40B4-BE49-F238E27FC236}">
                <a16:creationId xmlns:a16="http://schemas.microsoft.com/office/drawing/2014/main" id="{87C28035-D865-FE42-8C6B-4E8F6B8F973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B09E0FF-D183-FA4F-8BF3-FFD3F2E2DA2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1325337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4882869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17175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B4D2D-BDB5-0C4E-B5F3-5BEBC8204780}"/>
              </a:ext>
            </a:extLst>
          </p:cNvPr>
          <p:cNvPicPr>
            <a:picLocks noChangeAspect="1"/>
          </p:cNvPicPr>
          <p:nvPr userDrawn="1"/>
        </p:nvPicPr>
        <p:blipFill rotWithShape="1">
          <a:blip r:embed="rId2">
            <a:duotone>
              <a:prstClr val="black"/>
              <a:schemeClr val="accent3">
                <a:lumMod val="40000"/>
                <a:lumOff val="60000"/>
                <a:tint val="45000"/>
                <a:satMod val="400000"/>
              </a:schemeClr>
            </a:duotone>
            <a:alphaModFix amt="10000"/>
          </a:blip>
          <a:srcRect l="34811" t="43811" r="36455" b="42656"/>
          <a:stretch/>
        </p:blipFill>
        <p:spPr>
          <a:xfrm>
            <a:off x="284813" y="314793"/>
            <a:ext cx="11602387" cy="6265889"/>
          </a:xfrm>
          <a:prstGeom prst="rect">
            <a:avLst/>
          </a:prstGeom>
        </p:spPr>
      </p:pic>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solidFill>
                  <a:srgbClr val="58C3EB"/>
                </a:solidFill>
              </a:defRPr>
            </a:lvl1pPr>
          </a:lstStyle>
          <a:p>
            <a:r>
              <a:rPr lang="en-US" dirty="0"/>
              <a:t>Click to edit Master title style</a:t>
            </a:r>
          </a:p>
        </p:txBody>
      </p:sp>
    </p:spTree>
    <p:extLst>
      <p:ext uri="{BB962C8B-B14F-4D97-AF65-F5344CB8AC3E}">
        <p14:creationId xmlns:p14="http://schemas.microsoft.com/office/powerpoint/2010/main" val="36339237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solidFill>
                  <a:srgbClr val="58C3EB"/>
                </a:solidFill>
              </a:defRPr>
            </a:lvl1pPr>
          </a:lstStyle>
          <a:p>
            <a:r>
              <a:rPr lang="en-US" dirty="0"/>
              <a:t>Click to edit Master title style</a:t>
            </a:r>
          </a:p>
        </p:txBody>
      </p:sp>
    </p:spTree>
    <p:extLst>
      <p:ext uri="{BB962C8B-B14F-4D97-AF65-F5344CB8AC3E}">
        <p14:creationId xmlns:p14="http://schemas.microsoft.com/office/powerpoint/2010/main" val="33205486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solidFill>
                  <a:srgbClr val="58C3E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15540188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solidFill>
                  <a:srgbClr val="58C3EB"/>
                </a:solidFill>
              </a:defRPr>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lvl1pPr>
            <a:lvl2pPr>
              <a:buClr>
                <a:schemeClr val="bg1"/>
              </a:buClr>
              <a:defRPr sz="2000"/>
            </a:lvl2pPr>
            <a:lvl3pPr>
              <a:buClr>
                <a:schemeClr val="bg1"/>
              </a:buClr>
              <a:defRPr sz="2000"/>
            </a:lvl3pPr>
            <a:lvl4pPr>
              <a:buClr>
                <a:schemeClr val="bg1"/>
              </a:buClr>
              <a:defRPr sz="2000"/>
            </a:lvl4pPr>
            <a:lvl5pPr>
              <a:buClr>
                <a:schemeClr val="bg1"/>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41020720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0586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lvl1pPr>
            <a:lvl2pPr>
              <a:buClr>
                <a:schemeClr val="bg1"/>
              </a:buClr>
              <a:defRPr sz="2000"/>
            </a:lvl2pPr>
            <a:lvl3pPr>
              <a:buClr>
                <a:schemeClr val="bg1"/>
              </a:buClr>
              <a:defRPr sz="2000"/>
            </a:lvl3pPr>
            <a:lvl4pPr>
              <a:buClr>
                <a:schemeClr val="bg1"/>
              </a:buClr>
              <a:defRPr sz="2000"/>
            </a:lvl4pPr>
            <a:lvl5pPr>
              <a:buClr>
                <a:schemeClr val="bg1"/>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1237981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652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B4D2D-BDB5-0C4E-B5F3-5BEBC8204780}"/>
              </a:ext>
            </a:extLst>
          </p:cNvPr>
          <p:cNvPicPr>
            <a:picLocks noChangeAspect="1"/>
          </p:cNvPicPr>
          <p:nvPr userDrawn="1"/>
        </p:nvPicPr>
        <p:blipFill rotWithShape="1">
          <a:blip r:embed="rId2">
            <a:duotone>
              <a:prstClr val="black"/>
              <a:schemeClr val="accent3">
                <a:lumMod val="40000"/>
                <a:lumOff val="60000"/>
                <a:tint val="45000"/>
                <a:satMod val="400000"/>
              </a:schemeClr>
            </a:duotone>
            <a:alphaModFix amt="10000"/>
          </a:blip>
          <a:srcRect l="34811" t="43811" r="36455" b="42656"/>
          <a:stretch/>
        </p:blipFill>
        <p:spPr>
          <a:xfrm>
            <a:off x="284813" y="314793"/>
            <a:ext cx="11602387" cy="6265889"/>
          </a:xfrm>
          <a:prstGeom prst="rect">
            <a:avLst/>
          </a:prstGeom>
        </p:spPr>
      </p:pic>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solidFill>
                  <a:srgbClr val="58C3EB"/>
                </a:solidFill>
              </a:defRPr>
            </a:lvl1pPr>
          </a:lstStyle>
          <a:p>
            <a:r>
              <a:rPr lang="en-US" dirty="0"/>
              <a:t>Click to edit Master title style</a:t>
            </a:r>
          </a:p>
        </p:txBody>
      </p:sp>
    </p:spTree>
    <p:extLst>
      <p:ext uri="{BB962C8B-B14F-4D97-AF65-F5344CB8AC3E}">
        <p14:creationId xmlns:p14="http://schemas.microsoft.com/office/powerpoint/2010/main" val="401379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solidFill>
                  <a:srgbClr val="58C3EB"/>
                </a:solidFill>
              </a:defRPr>
            </a:lvl1pPr>
          </a:lstStyle>
          <a:p>
            <a:r>
              <a:rPr lang="en-US" dirty="0"/>
              <a:t>Click to edit Master title style</a:t>
            </a:r>
          </a:p>
        </p:txBody>
      </p:sp>
    </p:spTree>
    <p:extLst>
      <p:ext uri="{BB962C8B-B14F-4D97-AF65-F5344CB8AC3E}">
        <p14:creationId xmlns:p14="http://schemas.microsoft.com/office/powerpoint/2010/main" val="374449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solidFill>
                  <a:srgbClr val="58C3E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3558834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solidFill>
                  <a:srgbClr val="58C3EB"/>
                </a:solidFill>
              </a:defRPr>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lvl1pPr>
            <a:lvl2pPr>
              <a:buClr>
                <a:schemeClr val="bg1"/>
              </a:buClr>
              <a:defRPr sz="2000"/>
            </a:lvl2pPr>
            <a:lvl3pPr>
              <a:buClr>
                <a:schemeClr val="bg1"/>
              </a:buClr>
              <a:defRPr sz="2000"/>
            </a:lvl3pPr>
            <a:lvl4pPr>
              <a:buClr>
                <a:schemeClr val="bg1"/>
              </a:buClr>
              <a:defRPr sz="2000"/>
            </a:lvl4pPr>
            <a:lvl5pPr>
              <a:buClr>
                <a:schemeClr val="bg1"/>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4033510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851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2.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theme" Target="../theme/theme7.xml"/><Relationship Id="rId5" Type="http://schemas.openxmlformats.org/officeDocument/2006/relationships/slideLayout" Target="../slideLayouts/slideLayout28.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t="-23000" b="-23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88502-5D9A-5149-BCCD-8A01110B90F8}"/>
              </a:ext>
            </a:extLst>
          </p:cNvPr>
          <p:cNvSpPr/>
          <p:nvPr userDrawn="1"/>
        </p:nvSpPr>
        <p:spPr>
          <a:xfrm>
            <a:off x="0" y="0"/>
            <a:ext cx="12192000" cy="6858000"/>
          </a:xfrm>
          <a:prstGeom prst="rect">
            <a:avLst/>
          </a:prstGeom>
          <a:solidFill>
            <a:srgbClr val="58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CC88642-7A13-BF42-8B2B-478DD7794353}"/>
              </a:ext>
            </a:extLst>
          </p:cNvPr>
          <p:cNvSpPr/>
          <p:nvPr userDrawn="1"/>
        </p:nvSpPr>
        <p:spPr>
          <a:xfrm>
            <a:off x="609600" y="6167347"/>
            <a:ext cx="1040296" cy="690652"/>
          </a:xfrm>
          <a:prstGeom prst="rect">
            <a:avLst/>
          </a:prstGeom>
          <a:solidFill>
            <a:srgbClr val="58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outdoor&#10;&#10;Description automatically generated">
            <a:extLst>
              <a:ext uri="{FF2B5EF4-FFF2-40B4-BE49-F238E27FC236}">
                <a16:creationId xmlns:a16="http://schemas.microsoft.com/office/drawing/2014/main" id="{DEFCECB6-D0C8-AA4F-AC69-0C06DDB23348}"/>
              </a:ext>
            </a:extLst>
          </p:cNvPr>
          <p:cNvPicPr>
            <a:picLocks noChangeAspect="1"/>
          </p:cNvPicPr>
          <p:nvPr userDrawn="1"/>
        </p:nvPicPr>
        <p:blipFill>
          <a:blip r:embed="rId7"/>
          <a:stretch>
            <a:fillRect/>
          </a:stretch>
        </p:blipFill>
        <p:spPr>
          <a:xfrm>
            <a:off x="669531" y="5989637"/>
            <a:ext cx="854469" cy="868363"/>
          </a:xfrm>
          <a:prstGeom prst="rect">
            <a:avLst/>
          </a:prstGeom>
        </p:spPr>
      </p:pic>
    </p:spTree>
    <p:extLst>
      <p:ext uri="{BB962C8B-B14F-4D97-AF65-F5344CB8AC3E}">
        <p14:creationId xmlns:p14="http://schemas.microsoft.com/office/powerpoint/2010/main" val="152928082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7" r:id="rId4"/>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t="-23000" b="-23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CC88642-7A13-BF42-8B2B-478DD7794353}"/>
              </a:ext>
            </a:extLst>
          </p:cNvPr>
          <p:cNvSpPr/>
          <p:nvPr userDrawn="1"/>
        </p:nvSpPr>
        <p:spPr>
          <a:xfrm>
            <a:off x="609600" y="6167347"/>
            <a:ext cx="1040296" cy="690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outdoor&#10;&#10;Description automatically generated">
            <a:extLst>
              <a:ext uri="{FF2B5EF4-FFF2-40B4-BE49-F238E27FC236}">
                <a16:creationId xmlns:a16="http://schemas.microsoft.com/office/drawing/2014/main" id="{DEFCECB6-D0C8-AA4F-AC69-0C06DDB23348}"/>
              </a:ext>
            </a:extLst>
          </p:cNvPr>
          <p:cNvPicPr>
            <a:picLocks noChangeAspect="1"/>
          </p:cNvPicPr>
          <p:nvPr userDrawn="1"/>
        </p:nvPicPr>
        <p:blipFill>
          <a:blip r:embed="rId8"/>
          <a:stretch>
            <a:fillRect/>
          </a:stretch>
        </p:blipFill>
        <p:spPr>
          <a:xfrm>
            <a:off x="669531" y="5989637"/>
            <a:ext cx="854469" cy="868363"/>
          </a:xfrm>
          <a:prstGeom prst="rect">
            <a:avLst/>
          </a:prstGeom>
        </p:spPr>
      </p:pic>
    </p:spTree>
    <p:extLst>
      <p:ext uri="{BB962C8B-B14F-4D97-AF65-F5344CB8AC3E}">
        <p14:creationId xmlns:p14="http://schemas.microsoft.com/office/powerpoint/2010/main" val="3879263323"/>
      </p:ext>
    </p:extLst>
  </p:cSld>
  <p:clrMap bg1="lt1" tx1="dk1" bg2="lt2" tx2="dk2" accent1="accent1" accent2="accent2" accent3="accent3" accent4="accent4" accent5="accent5" accent6="accent6" hlink="hlink" folHlink="folHlink"/>
  <p:sldLayoutIdLst>
    <p:sldLayoutId id="2147483725" r:id="rId1"/>
    <p:sldLayoutId id="2147483728" r:id="rId2"/>
    <p:sldLayoutId id="2147483726" r:id="rId3"/>
    <p:sldLayoutId id="2147483727" r:id="rId4"/>
    <p:sldLayoutId id="2147483729" r:id="rId5"/>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t="-23000" b="-23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88502-5D9A-5149-BCCD-8A01110B90F8}"/>
              </a:ext>
            </a:extLst>
          </p:cNvPr>
          <p:cNvSpPr/>
          <p:nvPr userDrawn="1"/>
        </p:nvSpPr>
        <p:spPr>
          <a:xfrm>
            <a:off x="0" y="0"/>
            <a:ext cx="12192000" cy="6858000"/>
          </a:xfrm>
          <a:prstGeom prst="rect">
            <a:avLst/>
          </a:prstGeom>
          <a:solidFill>
            <a:srgbClr val="081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92E38D-A2E2-A34F-90C3-6B544444E5AB}"/>
              </a:ext>
            </a:extLst>
          </p:cNvPr>
          <p:cNvSpPr/>
          <p:nvPr userDrawn="1"/>
        </p:nvSpPr>
        <p:spPr>
          <a:xfrm>
            <a:off x="593125" y="6241774"/>
            <a:ext cx="1036892" cy="616226"/>
          </a:xfrm>
          <a:prstGeom prst="rect">
            <a:avLst/>
          </a:prstGeom>
          <a:solidFill>
            <a:srgbClr val="081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outdoor&#10;&#10;Description automatically generated">
            <a:extLst>
              <a:ext uri="{FF2B5EF4-FFF2-40B4-BE49-F238E27FC236}">
                <a16:creationId xmlns:a16="http://schemas.microsoft.com/office/drawing/2014/main" id="{CE0D0AD4-26C2-1F47-AC00-140CA6797B8F}"/>
              </a:ext>
            </a:extLst>
          </p:cNvPr>
          <p:cNvPicPr>
            <a:picLocks noChangeAspect="1"/>
          </p:cNvPicPr>
          <p:nvPr userDrawn="1"/>
        </p:nvPicPr>
        <p:blipFill>
          <a:blip r:embed="rId8"/>
          <a:stretch>
            <a:fillRect/>
          </a:stretch>
        </p:blipFill>
        <p:spPr>
          <a:xfrm>
            <a:off x="669531" y="5989637"/>
            <a:ext cx="854469" cy="868363"/>
          </a:xfrm>
          <a:prstGeom prst="rect">
            <a:avLst/>
          </a:prstGeom>
        </p:spPr>
      </p:pic>
    </p:spTree>
    <p:extLst>
      <p:ext uri="{BB962C8B-B14F-4D97-AF65-F5344CB8AC3E}">
        <p14:creationId xmlns:p14="http://schemas.microsoft.com/office/powerpoint/2010/main" val="136712993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t="-23000" b="-23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88502-5D9A-5149-BCCD-8A01110B90F8}"/>
              </a:ext>
            </a:extLst>
          </p:cNvPr>
          <p:cNvSpPr/>
          <p:nvPr userDrawn="1"/>
        </p:nvSpPr>
        <p:spPr>
          <a:xfrm>
            <a:off x="0" y="0"/>
            <a:ext cx="12192000" cy="6858000"/>
          </a:xfrm>
          <a:prstGeom prst="rect">
            <a:avLst/>
          </a:prstGeom>
          <a:solidFill>
            <a:srgbClr val="E6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92E38D-A2E2-A34F-90C3-6B544444E5AB}"/>
              </a:ext>
            </a:extLst>
          </p:cNvPr>
          <p:cNvSpPr/>
          <p:nvPr userDrawn="1"/>
        </p:nvSpPr>
        <p:spPr>
          <a:xfrm>
            <a:off x="593125" y="6241774"/>
            <a:ext cx="1036892" cy="616226"/>
          </a:xfrm>
          <a:prstGeom prst="rect">
            <a:avLst/>
          </a:prstGeom>
          <a:solidFill>
            <a:srgbClr val="E6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outdoor&#10;&#10;Description automatically generated">
            <a:extLst>
              <a:ext uri="{FF2B5EF4-FFF2-40B4-BE49-F238E27FC236}">
                <a16:creationId xmlns:a16="http://schemas.microsoft.com/office/drawing/2014/main" id="{CE0D0AD4-26C2-1F47-AC00-140CA6797B8F}"/>
              </a:ext>
            </a:extLst>
          </p:cNvPr>
          <p:cNvPicPr>
            <a:picLocks noChangeAspect="1"/>
          </p:cNvPicPr>
          <p:nvPr userDrawn="1"/>
        </p:nvPicPr>
        <p:blipFill>
          <a:blip r:embed="rId6"/>
          <a:stretch>
            <a:fillRect/>
          </a:stretch>
        </p:blipFill>
        <p:spPr>
          <a:xfrm>
            <a:off x="669531" y="5989637"/>
            <a:ext cx="854469" cy="868363"/>
          </a:xfrm>
          <a:prstGeom prst="rect">
            <a:avLst/>
          </a:prstGeom>
        </p:spPr>
      </p:pic>
    </p:spTree>
    <p:extLst>
      <p:ext uri="{BB962C8B-B14F-4D97-AF65-F5344CB8AC3E}">
        <p14:creationId xmlns:p14="http://schemas.microsoft.com/office/powerpoint/2010/main" val="3458282986"/>
      </p:ext>
    </p:extLst>
  </p:cSld>
  <p:clrMap bg1="lt1" tx1="dk1" bg2="lt2" tx2="dk2" accent1="accent1" accent2="accent2" accent3="accent3" accent4="accent4" accent5="accent5" accent6="accent6" hlink="hlink" folHlink="folHlink"/>
  <p:sldLayoutIdLst>
    <p:sldLayoutId id="2147483695" r:id="rId1"/>
    <p:sldLayoutId id="2147483698" r:id="rId2"/>
    <p:sldLayoutId id="2147483699" r:id="rId3"/>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t="-23000" b="-23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88502-5D9A-5149-BCCD-8A01110B90F8}"/>
              </a:ext>
            </a:extLst>
          </p:cNvPr>
          <p:cNvSpPr/>
          <p:nvPr/>
        </p:nvSpPr>
        <p:spPr>
          <a:xfrm>
            <a:off x="0" y="0"/>
            <a:ext cx="12192000" cy="6858000"/>
          </a:xfrm>
          <a:prstGeom prst="rect">
            <a:avLst/>
          </a:prstGeom>
          <a:solidFill>
            <a:srgbClr val="E6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6E7C52F-0B4D-2C42-BE84-CB783D27FF3D}"/>
              </a:ext>
            </a:extLst>
          </p:cNvPr>
          <p:cNvSpPr/>
          <p:nvPr/>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92E38D-A2E2-A34F-90C3-6B544444E5AB}"/>
              </a:ext>
            </a:extLst>
          </p:cNvPr>
          <p:cNvSpPr/>
          <p:nvPr/>
        </p:nvSpPr>
        <p:spPr>
          <a:xfrm>
            <a:off x="593125" y="6241774"/>
            <a:ext cx="1036892" cy="616226"/>
          </a:xfrm>
          <a:prstGeom prst="rect">
            <a:avLst/>
          </a:prstGeom>
          <a:solidFill>
            <a:srgbClr val="E6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outdoor&#10;&#10;Description automatically generated">
            <a:extLst>
              <a:ext uri="{FF2B5EF4-FFF2-40B4-BE49-F238E27FC236}">
                <a16:creationId xmlns:a16="http://schemas.microsoft.com/office/drawing/2014/main" id="{CE0D0AD4-26C2-1F47-AC00-140CA6797B8F}"/>
              </a:ext>
            </a:extLst>
          </p:cNvPr>
          <p:cNvPicPr>
            <a:picLocks noChangeAspect="1"/>
          </p:cNvPicPr>
          <p:nvPr/>
        </p:nvPicPr>
        <p:blipFill>
          <a:blip r:embed="rId6"/>
          <a:stretch>
            <a:fillRect/>
          </a:stretch>
        </p:blipFill>
        <p:spPr>
          <a:xfrm>
            <a:off x="669531" y="5989637"/>
            <a:ext cx="854469" cy="868363"/>
          </a:xfrm>
          <a:prstGeom prst="rect">
            <a:avLst/>
          </a:prstGeom>
        </p:spPr>
      </p:pic>
      <p:sp>
        <p:nvSpPr>
          <p:cNvPr id="6" name="Rectangle 5">
            <a:extLst>
              <a:ext uri="{FF2B5EF4-FFF2-40B4-BE49-F238E27FC236}">
                <a16:creationId xmlns:a16="http://schemas.microsoft.com/office/drawing/2014/main" id="{B8850F3A-7734-A94D-85F0-FCB8CD2D97B8}"/>
              </a:ext>
            </a:extLst>
          </p:cNvPr>
          <p:cNvSpPr/>
          <p:nvPr userDrawn="1"/>
        </p:nvSpPr>
        <p:spPr>
          <a:xfrm>
            <a:off x="0" y="0"/>
            <a:ext cx="12192000" cy="6858000"/>
          </a:xfrm>
          <a:prstGeom prst="rect">
            <a:avLst/>
          </a:prstGeom>
          <a:solidFill>
            <a:srgbClr val="E6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49F8371-FC8A-F643-B8A7-17726BF35CA6}"/>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C188580-CEA8-424D-A381-512359DFB443}"/>
              </a:ext>
            </a:extLst>
          </p:cNvPr>
          <p:cNvSpPr/>
          <p:nvPr userDrawn="1"/>
        </p:nvSpPr>
        <p:spPr>
          <a:xfrm>
            <a:off x="593125" y="6241774"/>
            <a:ext cx="1036892" cy="616226"/>
          </a:xfrm>
          <a:prstGeom prst="rect">
            <a:avLst/>
          </a:prstGeom>
          <a:solidFill>
            <a:srgbClr val="E6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4" descr="A picture containing text, outdoor&#10;&#10;Description automatically generated">
            <a:extLst>
              <a:ext uri="{FF2B5EF4-FFF2-40B4-BE49-F238E27FC236}">
                <a16:creationId xmlns:a16="http://schemas.microsoft.com/office/drawing/2014/main" id="{16E7A51E-7A9B-0642-9966-4B4A0CBD71A7}"/>
              </a:ext>
            </a:extLst>
          </p:cNvPr>
          <p:cNvPicPr>
            <a:picLocks noChangeAspect="1"/>
          </p:cNvPicPr>
          <p:nvPr userDrawn="1"/>
        </p:nvPicPr>
        <p:blipFill>
          <a:blip r:embed="rId6"/>
          <a:stretch>
            <a:fillRect/>
          </a:stretch>
        </p:blipFill>
        <p:spPr>
          <a:xfrm>
            <a:off x="669531" y="5989637"/>
            <a:ext cx="854469" cy="868363"/>
          </a:xfrm>
          <a:prstGeom prst="rect">
            <a:avLst/>
          </a:prstGeom>
        </p:spPr>
      </p:pic>
    </p:spTree>
    <p:extLst>
      <p:ext uri="{BB962C8B-B14F-4D97-AF65-F5344CB8AC3E}">
        <p14:creationId xmlns:p14="http://schemas.microsoft.com/office/powerpoint/2010/main" val="425662207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t="-23000" b="-23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88502-5D9A-5149-BCCD-8A01110B90F8}"/>
              </a:ext>
            </a:extLst>
          </p:cNvPr>
          <p:cNvSpPr/>
          <p:nvPr/>
        </p:nvSpPr>
        <p:spPr>
          <a:xfrm>
            <a:off x="0" y="0"/>
            <a:ext cx="12192000" cy="6858000"/>
          </a:xfrm>
          <a:prstGeom prst="rect">
            <a:avLst/>
          </a:prstGeom>
          <a:solidFill>
            <a:srgbClr val="E6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6E7C52F-0B4D-2C42-BE84-CB783D27FF3D}"/>
              </a:ext>
            </a:extLst>
          </p:cNvPr>
          <p:cNvSpPr/>
          <p:nvPr/>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92E38D-A2E2-A34F-90C3-6B544444E5AB}"/>
              </a:ext>
            </a:extLst>
          </p:cNvPr>
          <p:cNvSpPr/>
          <p:nvPr/>
        </p:nvSpPr>
        <p:spPr>
          <a:xfrm>
            <a:off x="593125" y="6241774"/>
            <a:ext cx="1036892" cy="616226"/>
          </a:xfrm>
          <a:prstGeom prst="rect">
            <a:avLst/>
          </a:prstGeom>
          <a:solidFill>
            <a:srgbClr val="E6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outdoor&#10;&#10;Description automatically generated">
            <a:extLst>
              <a:ext uri="{FF2B5EF4-FFF2-40B4-BE49-F238E27FC236}">
                <a16:creationId xmlns:a16="http://schemas.microsoft.com/office/drawing/2014/main" id="{CE0D0AD4-26C2-1F47-AC00-140CA6797B8F}"/>
              </a:ext>
            </a:extLst>
          </p:cNvPr>
          <p:cNvPicPr>
            <a:picLocks noChangeAspect="1"/>
          </p:cNvPicPr>
          <p:nvPr/>
        </p:nvPicPr>
        <p:blipFill>
          <a:blip r:embed="rId6"/>
          <a:stretch>
            <a:fillRect/>
          </a:stretch>
        </p:blipFill>
        <p:spPr>
          <a:xfrm>
            <a:off x="669531" y="5989637"/>
            <a:ext cx="854469" cy="868363"/>
          </a:xfrm>
          <a:prstGeom prst="rect">
            <a:avLst/>
          </a:prstGeom>
        </p:spPr>
      </p:pic>
      <p:sp>
        <p:nvSpPr>
          <p:cNvPr id="6" name="Rectangle 5">
            <a:extLst>
              <a:ext uri="{FF2B5EF4-FFF2-40B4-BE49-F238E27FC236}">
                <a16:creationId xmlns:a16="http://schemas.microsoft.com/office/drawing/2014/main" id="{1B4B4CAB-249D-BD44-B1BB-4FDD78E66E14}"/>
              </a:ext>
            </a:extLst>
          </p:cNvPr>
          <p:cNvSpPr/>
          <p:nvPr userDrawn="1"/>
        </p:nvSpPr>
        <p:spPr>
          <a:xfrm>
            <a:off x="0" y="0"/>
            <a:ext cx="12192000" cy="6858000"/>
          </a:xfrm>
          <a:prstGeom prst="rect">
            <a:avLst/>
          </a:prstGeom>
          <a:solidFill>
            <a:srgbClr val="E6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BF22B14-3570-7740-B7E4-B9479A67E4D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0C29924-A228-7940-9A3A-681C263F1DE4}"/>
              </a:ext>
            </a:extLst>
          </p:cNvPr>
          <p:cNvSpPr/>
          <p:nvPr userDrawn="1"/>
        </p:nvSpPr>
        <p:spPr>
          <a:xfrm>
            <a:off x="593125" y="6241774"/>
            <a:ext cx="1036892" cy="616226"/>
          </a:xfrm>
          <a:prstGeom prst="rect">
            <a:avLst/>
          </a:prstGeom>
          <a:solidFill>
            <a:srgbClr val="E6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4" descr="A picture containing text, outdoor&#10;&#10;Description automatically generated">
            <a:extLst>
              <a:ext uri="{FF2B5EF4-FFF2-40B4-BE49-F238E27FC236}">
                <a16:creationId xmlns:a16="http://schemas.microsoft.com/office/drawing/2014/main" id="{F0B11CE2-0414-1C47-9F10-884FCB31336F}"/>
              </a:ext>
            </a:extLst>
          </p:cNvPr>
          <p:cNvPicPr>
            <a:picLocks noChangeAspect="1"/>
          </p:cNvPicPr>
          <p:nvPr userDrawn="1"/>
        </p:nvPicPr>
        <p:blipFill>
          <a:blip r:embed="rId6"/>
          <a:stretch>
            <a:fillRect/>
          </a:stretch>
        </p:blipFill>
        <p:spPr>
          <a:xfrm>
            <a:off x="669531" y="5989637"/>
            <a:ext cx="854469" cy="868363"/>
          </a:xfrm>
          <a:prstGeom prst="rect">
            <a:avLst/>
          </a:prstGeom>
        </p:spPr>
      </p:pic>
    </p:spTree>
    <p:extLst>
      <p:ext uri="{BB962C8B-B14F-4D97-AF65-F5344CB8AC3E}">
        <p14:creationId xmlns:p14="http://schemas.microsoft.com/office/powerpoint/2010/main" val="93314706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CC88642-7A13-BF42-8B2B-478DD7794353}"/>
              </a:ext>
            </a:extLst>
          </p:cNvPr>
          <p:cNvSpPr/>
          <p:nvPr userDrawn="1"/>
        </p:nvSpPr>
        <p:spPr>
          <a:xfrm>
            <a:off x="609600" y="6167347"/>
            <a:ext cx="1040296" cy="690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outdoor&#10;&#10;Description automatically generated">
            <a:extLst>
              <a:ext uri="{FF2B5EF4-FFF2-40B4-BE49-F238E27FC236}">
                <a16:creationId xmlns:a16="http://schemas.microsoft.com/office/drawing/2014/main" id="{DEFCECB6-D0C8-AA4F-AC69-0C06DDB23348}"/>
              </a:ext>
            </a:extLst>
          </p:cNvPr>
          <p:cNvPicPr>
            <a:picLocks noChangeAspect="1"/>
          </p:cNvPicPr>
          <p:nvPr userDrawn="1"/>
        </p:nvPicPr>
        <p:blipFill>
          <a:blip r:embed="rId7"/>
          <a:stretch>
            <a:fillRect/>
          </a:stretch>
        </p:blipFill>
        <p:spPr>
          <a:xfrm>
            <a:off x="669531" y="5989637"/>
            <a:ext cx="854469" cy="868363"/>
          </a:xfrm>
          <a:prstGeom prst="rect">
            <a:avLst/>
          </a:prstGeom>
        </p:spPr>
      </p:pic>
    </p:spTree>
    <p:extLst>
      <p:ext uri="{BB962C8B-B14F-4D97-AF65-F5344CB8AC3E}">
        <p14:creationId xmlns:p14="http://schemas.microsoft.com/office/powerpoint/2010/main" val="3614716570"/>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7.xml"/><Relationship Id="rId4" Type="http://schemas.openxmlformats.org/officeDocument/2006/relationships/hyperlink" Target="https://reproductiverights.org/maps/worlds-abortion-law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hyperlink" Target="https://www.maputoprotocol.up.ac.za/countries/interactive-map"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hyperlink" Target="https://iris.who.int/handle/10665/44691"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6" Type="http://schemas.openxmlformats.org/officeDocument/2006/relationships/hyperlink" Target="https://www.ncbi.nlm.nih.gov/books/NBK544164/" TargetMode="External"/><Relationship Id="rId5" Type="http://schemas.openxmlformats.org/officeDocument/2006/relationships/hyperlink" Target="https://iris.who.int/handle/10665/254885" TargetMode="External"/><Relationship Id="rId4" Type="http://schemas.openxmlformats.org/officeDocument/2006/relationships/hyperlink" Target="https://www.who.int/publications/i/item/9789240039483"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who.int/fr/publications/b/69646" TargetMode="External"/><Relationship Id="rId7" Type="http://schemas.openxmlformats.org/officeDocument/2006/relationships/hyperlink" Target="https://www.guttmacher.org/fr/fact-sheet/besoin-et-utilisation-des-services-davortement-par-les-adolescentes-dans-les-pays-en" TargetMode="External"/><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hyperlink" Target="https://iris.who.int/handle/10665/258738" TargetMode="External"/><Relationship Id="rId5" Type="http://schemas.openxmlformats.org/officeDocument/2006/relationships/hyperlink" Target="https://iris.who.int/handle/10665/175556" TargetMode="External"/><Relationship Id="rId4" Type="http://schemas.openxmlformats.org/officeDocument/2006/relationships/hyperlink" Target="https://iris.who.int/handle/10665/44577"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ipas.org/resource/provision-of-abortion-care-for-adolescent-and-young-women-a-systematic-review/" TargetMode="External"/><Relationship Id="rId2" Type="http://schemas.openxmlformats.org/officeDocument/2006/relationships/notesSlide" Target="../notesSlides/notesSlide16.xml"/><Relationship Id="rId1" Type="http://schemas.openxmlformats.org/officeDocument/2006/relationships/slideLayout" Target="../slideLayouts/slideLayout26.xml"/><Relationship Id="rId4" Type="http://schemas.openxmlformats.org/officeDocument/2006/relationships/hyperlink" Target="https://www.who.int/fr/publications/i/item/978924150841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9.xml"/><Relationship Id="rId1" Type="http://schemas.openxmlformats.org/officeDocument/2006/relationships/themeOverride" Target="../theme/themeOverride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9.xml"/><Relationship Id="rId1" Type="http://schemas.openxmlformats.org/officeDocument/2006/relationships/themeOverride" Target="../theme/themeOverride4.xml"/><Relationship Id="rId5" Type="http://schemas.openxmlformats.org/officeDocument/2006/relationships/image" Target="../media/image10.png"/><Relationship Id="rId4" Type="http://schemas.openxmlformats.org/officeDocument/2006/relationships/hyperlink" Target="https://www.ipas.org/resource/conclusions-de-lanalyse-situationnelle-besoins-et-opportunites-pour-une-prise-en-charge-des-soins-complets-davortement-en-afrique-de-louest-francophone/"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3" Type="http://schemas.openxmlformats.org/officeDocument/2006/relationships/hyperlink" Target="https://saafund.org/about-saaf/our-impact/?lang=fr" TargetMode="External"/><Relationship Id="rId2" Type="http://schemas.openxmlformats.org/officeDocument/2006/relationships/notesSlide" Target="../notesSlides/notesSlide30.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26.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8" Type="http://schemas.openxmlformats.org/officeDocument/2006/relationships/hyperlink" Target="https://www.guttmacher.org/sites/default/files/factsheet/abortion-subsaharan-africa-fr.pdf" TargetMode="External"/><Relationship Id="rId3" Type="http://schemas.openxmlformats.org/officeDocument/2006/relationships/hyperlink" Target="https://apps.who.int/iris/bitstream/handle/10665/78413/9789242548433_fre.pdf?sequence=1" TargetMode="External"/><Relationship Id="rId7" Type="http://schemas.openxmlformats.org/officeDocument/2006/relationships/hyperlink" Target="https://abortion-policies.srhr.org/countries/" TargetMode="External"/><Relationship Id="rId2" Type="http://schemas.openxmlformats.org/officeDocument/2006/relationships/notesSlide" Target="../notesSlides/notesSlide38.xml"/><Relationship Id="rId1" Type="http://schemas.openxmlformats.org/officeDocument/2006/relationships/slideLayout" Target="../slideLayouts/slideLayout27.xml"/><Relationship Id="rId6" Type="http://schemas.openxmlformats.org/officeDocument/2006/relationships/hyperlink" Target="https://reproductiverights.org/our-regions/africa" TargetMode="External"/><Relationship Id="rId5" Type="http://schemas.openxmlformats.org/officeDocument/2006/relationships/hyperlink" Target="https://www.ilo.org/dyn/natlex/docs/ELECTRONIC/65556/63007/F2037633474/ORG-65556.pdf" TargetMode="External"/><Relationship Id="rId4" Type="http://schemas.openxmlformats.org/officeDocument/2006/relationships/hyperlink" Target="https://www.guttmacher.org/sites/default/files/factsheet/fb_adolescent-abortion-services-developing-countries_fr_0.pdf"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9.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8" Type="http://schemas.openxmlformats.org/officeDocument/2006/relationships/hyperlink" Target="https://www.guttmacher.org/fr/fact-sheet/abortion-burkina-faso" TargetMode="External"/><Relationship Id="rId3" Type="http://schemas.openxmlformats.org/officeDocument/2006/relationships/hyperlink" Target="https://www.guttmacher.org/report/adding-it-up-investing-in-sexual-reproductive-health-2019" TargetMode="External"/><Relationship Id="rId7" Type="http://schemas.openxmlformats.org/officeDocument/2006/relationships/hyperlink" Target="http://dx.doi.org/10.1080/26410397.2019.1586819" TargetMode="External"/><Relationship Id="rId2" Type="http://schemas.openxmlformats.org/officeDocument/2006/relationships/notesSlide" Target="../notesSlides/notesSlide39.xml"/><Relationship Id="rId1" Type="http://schemas.openxmlformats.org/officeDocument/2006/relationships/slideLayout" Target="../slideLayouts/slideLayout27.xml"/><Relationship Id="rId6" Type="http://schemas.openxmlformats.org/officeDocument/2006/relationships/hyperlink" Target="http://dx.doi.org/10.1016/S0140-6736(17)31794-4" TargetMode="External"/><Relationship Id="rId5" Type="http://schemas.openxmlformats.org/officeDocument/2006/relationships/hyperlink" Target="https://www.ippf.org/sites/default/files/2019-02/How%20to%20talk%20about%20abortion%20%28French%29.pdf" TargetMode="External"/><Relationship Id="rId4" Type="http://schemas.openxmlformats.org/officeDocument/2006/relationships/hyperlink" Target="https://www.ipas.org/wp-content/uploads/2020/06/FWSSARF16-ConclusionsdeLAnalyseSituationnelleAfriquedeLouestFrancophone.pdf" TargetMode="External"/><Relationship Id="rId9" Type="http://schemas.openxmlformats.org/officeDocument/2006/relationships/hyperlink" Target="https://saafund.org/about-saaf/our-impact/?lang=fr" TargetMode="Externa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9.xml"/><Relationship Id="rId1" Type="http://schemas.openxmlformats.org/officeDocument/2006/relationships/themeOverride" Target="../theme/themeOverride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6A7ECD40-0888-AB44-972D-49BEC0DF8BAE}"/>
              </a:ext>
            </a:extLst>
          </p:cNvPr>
          <p:cNvSpPr>
            <a:spLocks noGrp="1"/>
          </p:cNvSpPr>
          <p:nvPr>
            <p:ph type="subTitle" idx="1"/>
          </p:nvPr>
        </p:nvSpPr>
        <p:spPr>
          <a:xfrm>
            <a:off x="1524000" y="4184314"/>
            <a:ext cx="8026400" cy="2328246"/>
          </a:xfrm>
        </p:spPr>
        <p:txBody>
          <a:bodyPr/>
          <a:lstStyle/>
          <a:p>
            <a:r>
              <a:rPr lang="fr-FR" noProof="0" dirty="0"/>
              <a:t>VENKATRAMAN CHANDRA-MOULI </a:t>
            </a:r>
          </a:p>
          <a:p>
            <a:r>
              <a:rPr lang="fr-FR" dirty="0"/>
              <a:t>ABDOULAYE OUSSEINI</a:t>
            </a:r>
            <a:endParaRPr lang="fr-FR" noProof="0" dirty="0"/>
          </a:p>
          <a:p>
            <a:r>
              <a:rPr lang="fr-FR" noProof="0" dirty="0">
                <a:solidFill>
                  <a:prstClr val="black"/>
                </a:solidFill>
                <a:ea typeface="Calibri" panose="020F0502020204030204" pitchFamily="34" charset="0"/>
              </a:rPr>
              <a:t>BÉNIEL AGOSSOU</a:t>
            </a:r>
            <a:endParaRPr lang="fr-FR" noProof="0" dirty="0"/>
          </a:p>
          <a:p>
            <a:r>
              <a:rPr lang="fr-FR" noProof="0" dirty="0">
                <a:solidFill>
                  <a:prstClr val="black"/>
                </a:solidFill>
                <a:ea typeface="Calibri" panose="020F0502020204030204" pitchFamily="34" charset="0"/>
              </a:rPr>
              <a:t>CHILANGA</a:t>
            </a:r>
            <a:r>
              <a:rPr lang="fr-FR" dirty="0">
                <a:solidFill>
                  <a:prstClr val="black"/>
                </a:solidFill>
                <a:ea typeface="Calibri" panose="020F0502020204030204" pitchFamily="34" charset="0"/>
              </a:rPr>
              <a:t> ASMANI</a:t>
            </a:r>
            <a:endParaRPr lang="fr-FR" noProof="0" dirty="0"/>
          </a:p>
          <a:p>
            <a:r>
              <a:rPr lang="fr-FR" noProof="0" dirty="0">
                <a:solidFill>
                  <a:prstClr val="black"/>
                </a:solidFill>
                <a:ea typeface="Calibri" panose="020F0502020204030204" pitchFamily="34" charset="0"/>
              </a:rPr>
              <a:t>GINETTE HOUNKANRIN</a:t>
            </a:r>
            <a:endParaRPr lang="fr-FR" noProof="0" dirty="0"/>
          </a:p>
        </p:txBody>
      </p:sp>
      <p:sp>
        <p:nvSpPr>
          <p:cNvPr id="2" name="Title 1">
            <a:extLst>
              <a:ext uri="{FF2B5EF4-FFF2-40B4-BE49-F238E27FC236}">
                <a16:creationId xmlns:a16="http://schemas.microsoft.com/office/drawing/2014/main" id="{150DB916-D794-4D4B-9AF3-EEBB594F83C0}"/>
              </a:ext>
            </a:extLst>
          </p:cNvPr>
          <p:cNvSpPr>
            <a:spLocks noGrp="1"/>
          </p:cNvSpPr>
          <p:nvPr>
            <p:ph type="ctrTitle"/>
          </p:nvPr>
        </p:nvSpPr>
        <p:spPr>
          <a:xfrm>
            <a:off x="216131" y="1122362"/>
            <a:ext cx="8953269" cy="2763837"/>
          </a:xfrm>
        </p:spPr>
        <p:txBody>
          <a:bodyPr/>
          <a:lstStyle/>
          <a:p>
            <a:r>
              <a:rPr lang="fr-FR" sz="4400" noProof="0" dirty="0"/>
              <a:t>FOURNIR DES SOINS D'AVORTEMENT SÉCURISÉS</a:t>
            </a:r>
          </a:p>
        </p:txBody>
      </p:sp>
      <p:pic>
        <p:nvPicPr>
          <p:cNvPr id="5" name="Picture 4">
            <a:extLst>
              <a:ext uri="{FF2B5EF4-FFF2-40B4-BE49-F238E27FC236}">
                <a16:creationId xmlns:a16="http://schemas.microsoft.com/office/drawing/2014/main" id="{B9BA6E4B-9DF9-9440-B1B9-EF162FD557F5}"/>
              </a:ext>
            </a:extLst>
          </p:cNvPr>
          <p:cNvPicPr>
            <a:picLocks noChangeAspect="1"/>
          </p:cNvPicPr>
          <p:nvPr/>
        </p:nvPicPr>
        <p:blipFill>
          <a:blip r:embed="rId3">
            <a:biLevel thresh="25000"/>
            <a:alphaModFix/>
          </a:blip>
          <a:stretch>
            <a:fillRect/>
          </a:stretch>
        </p:blipFill>
        <p:spPr>
          <a:xfrm>
            <a:off x="8439866" y="945061"/>
            <a:ext cx="3128029" cy="3281867"/>
          </a:xfrm>
          <a:prstGeom prst="rect">
            <a:avLst/>
          </a:prstGeom>
        </p:spPr>
      </p:pic>
    </p:spTree>
    <p:extLst>
      <p:ext uri="{BB962C8B-B14F-4D97-AF65-F5344CB8AC3E}">
        <p14:creationId xmlns:p14="http://schemas.microsoft.com/office/powerpoint/2010/main" val="505676614"/>
      </p:ext>
    </p:extLst>
  </p:cSld>
  <p:clrMapOvr>
    <a:masterClrMapping/>
  </p:clrMapOvr>
  <mc:AlternateContent xmlns:mc="http://schemas.openxmlformats.org/markup-compatibility/2006" xmlns:p14="http://schemas.microsoft.com/office/powerpoint/2010/main">
    <mc:Choice Requires="p14">
      <p:transition spd="slow" p14:dur="2000" advTm="34583"/>
    </mc:Choice>
    <mc:Fallback xmlns="">
      <p:transition spd="slow" advTm="3458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6E2A08-F33A-A7B6-C510-32216B738F1C}"/>
            </a:ext>
          </a:extLst>
        </p:cNvPr>
        <p:cNvGrpSpPr/>
        <p:nvPr/>
      </p:nvGrpSpPr>
      <p:grpSpPr>
        <a:xfrm>
          <a:off x="0" y="0"/>
          <a:ext cx="0" cy="0"/>
          <a:chOff x="0" y="0"/>
          <a:chExt cx="0" cy="0"/>
        </a:xfrm>
      </p:grpSpPr>
      <p:pic>
        <p:nvPicPr>
          <p:cNvPr id="3" name="Image 2">
            <a:extLst>
              <a:ext uri="{FF2B5EF4-FFF2-40B4-BE49-F238E27FC236}">
                <a16:creationId xmlns:a16="http://schemas.microsoft.com/office/drawing/2014/main" id="{AD08C7E6-AA7D-0824-8561-0669BC319A80}"/>
              </a:ext>
            </a:extLst>
          </p:cNvPr>
          <p:cNvPicPr>
            <a:picLocks noChangeAspect="1"/>
          </p:cNvPicPr>
          <p:nvPr/>
        </p:nvPicPr>
        <p:blipFill>
          <a:blip r:embed="rId3"/>
          <a:stretch>
            <a:fillRect/>
          </a:stretch>
        </p:blipFill>
        <p:spPr>
          <a:xfrm>
            <a:off x="1078230" y="687326"/>
            <a:ext cx="10035540" cy="5309235"/>
          </a:xfrm>
          <a:prstGeom prst="rect">
            <a:avLst/>
          </a:prstGeom>
        </p:spPr>
      </p:pic>
      <p:sp>
        <p:nvSpPr>
          <p:cNvPr id="6" name="ZoneTexte 5">
            <a:extLst>
              <a:ext uri="{FF2B5EF4-FFF2-40B4-BE49-F238E27FC236}">
                <a16:creationId xmlns:a16="http://schemas.microsoft.com/office/drawing/2014/main" id="{FFB5B04D-7C72-8020-A41E-96DD3DB30541}"/>
              </a:ext>
            </a:extLst>
          </p:cNvPr>
          <p:cNvSpPr txBox="1"/>
          <p:nvPr/>
        </p:nvSpPr>
        <p:spPr>
          <a:xfrm>
            <a:off x="314960" y="275289"/>
            <a:ext cx="11562080" cy="369332"/>
          </a:xfrm>
          <a:prstGeom prst="rect">
            <a:avLst/>
          </a:prstGeom>
          <a:noFill/>
        </p:spPr>
        <p:txBody>
          <a:bodyPr wrap="square">
            <a:spAutoFit/>
          </a:bodyPr>
          <a:lstStyle/>
          <a:p>
            <a:pPr algn="ctr"/>
            <a:r>
              <a:rPr lang="fr-FR" b="1" i="0" noProof="0" dirty="0">
                <a:solidFill>
                  <a:schemeClr val="bg1"/>
                </a:solidFill>
                <a:effectLst/>
              </a:rPr>
              <a:t>Le statut juridique de l’avortement dans les pays et territoires du monde entier, mis à jour en temps réel, 14 oct. 2025</a:t>
            </a:r>
            <a:r>
              <a:rPr lang="fr-FR" b="0" i="0" noProof="0" dirty="0">
                <a:solidFill>
                  <a:schemeClr val="bg1"/>
                </a:solidFill>
                <a:effectLst/>
              </a:rPr>
              <a:t>.</a:t>
            </a:r>
            <a:endParaRPr lang="fr-FR" noProof="0" dirty="0">
              <a:solidFill>
                <a:schemeClr val="bg1"/>
              </a:solidFill>
            </a:endParaRPr>
          </a:p>
        </p:txBody>
      </p:sp>
      <p:sp>
        <p:nvSpPr>
          <p:cNvPr id="8" name="ZoneTexte 7">
            <a:extLst>
              <a:ext uri="{FF2B5EF4-FFF2-40B4-BE49-F238E27FC236}">
                <a16:creationId xmlns:a16="http://schemas.microsoft.com/office/drawing/2014/main" id="{6D1CF12F-672F-6CB6-E38E-8FC2CBF12D70}"/>
              </a:ext>
            </a:extLst>
          </p:cNvPr>
          <p:cNvSpPr txBox="1"/>
          <p:nvPr/>
        </p:nvSpPr>
        <p:spPr>
          <a:xfrm>
            <a:off x="2763520" y="6193058"/>
            <a:ext cx="6096000" cy="369332"/>
          </a:xfrm>
          <a:prstGeom prst="rect">
            <a:avLst/>
          </a:prstGeom>
          <a:noFill/>
        </p:spPr>
        <p:txBody>
          <a:bodyPr wrap="square">
            <a:spAutoFit/>
          </a:bodyPr>
          <a:lstStyle/>
          <a:p>
            <a:r>
              <a:rPr lang="fr-FR" noProof="0" dirty="0">
                <a:hlinkClick r:id="rId4"/>
              </a:rPr>
              <a:t>https://reproductiverights.org/maps/worlds-abortion-laws/</a:t>
            </a:r>
            <a:r>
              <a:rPr lang="fr-FR" noProof="0" dirty="0"/>
              <a:t> </a:t>
            </a:r>
          </a:p>
        </p:txBody>
      </p:sp>
    </p:spTree>
    <p:extLst>
      <p:ext uri="{BB962C8B-B14F-4D97-AF65-F5344CB8AC3E}">
        <p14:creationId xmlns:p14="http://schemas.microsoft.com/office/powerpoint/2010/main" val="2255351384"/>
      </p:ext>
    </p:extLst>
  </p:cSld>
  <p:clrMapOvr>
    <a:masterClrMapping/>
  </p:clrMapOvr>
  <mc:AlternateContent xmlns:mc="http://schemas.openxmlformats.org/markup-compatibility/2006" xmlns:p14="http://schemas.microsoft.com/office/powerpoint/2010/main">
    <mc:Choice Requires="p14">
      <p:transition spd="slow" p14:dur="2000" advTm="46106"/>
    </mc:Choice>
    <mc:Fallback xmlns="">
      <p:transition spd="slow" advTm="4610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93276" y="2205847"/>
            <a:ext cx="4393323" cy="2413384"/>
          </a:xfrm>
        </p:spPr>
        <p:txBody>
          <a:bodyPr/>
          <a:lstStyle/>
          <a:p>
            <a:pPr algn="ctr"/>
            <a:r>
              <a:rPr lang="fr-FR" sz="2800" noProof="0" dirty="0"/>
              <a:t>Dispositions en matière de droits humains 1/2</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4526155" y="792271"/>
            <a:ext cx="7266452" cy="5111572"/>
          </a:xfrm>
        </p:spPr>
        <p:txBody>
          <a:bodyPr/>
          <a:lstStyle/>
          <a:p>
            <a:pPr>
              <a:buClr>
                <a:srgbClr val="58C3EB"/>
              </a:buClr>
            </a:pPr>
            <a:r>
              <a:rPr lang="fr-FR" sz="1800" noProof="0" dirty="0"/>
              <a:t>Les États sont tenus, en vertu de la législation sur les droits humains, de fournir des soins d'avortement sûrs.</a:t>
            </a:r>
          </a:p>
          <a:p>
            <a:pPr>
              <a:buClr>
                <a:srgbClr val="58C3EB"/>
              </a:buClr>
            </a:pPr>
            <a:r>
              <a:rPr lang="fr-FR" sz="1800" noProof="0" dirty="0"/>
              <a:t>La mise en œuvre de mesures visant à prévenir les avortements à risque et à fournir des soins post-avortement fait partie de l'obligation fondamentale des États.</a:t>
            </a:r>
          </a:p>
          <a:p>
            <a:pPr>
              <a:buClr>
                <a:srgbClr val="58C3EB"/>
              </a:buClr>
            </a:pPr>
            <a:r>
              <a:rPr lang="fr-FR" sz="1800" noProof="0" dirty="0"/>
              <a:t>Les États sont tenus de garantir l'accès universel à un ensemble complet d'interventions en matière de santé sexuelle et génésique, y compris les soins liés à l'avortement (l'avortement soit légal ou non). </a:t>
            </a:r>
          </a:p>
          <a:p>
            <a:pPr>
              <a:buClr>
                <a:srgbClr val="58C3EB"/>
              </a:buClr>
            </a:pPr>
            <a:r>
              <a:rPr lang="fr-FR" sz="1800" noProof="0" dirty="0"/>
              <a:t>Les mécanismes de défense des droits humains ont appelé à la décriminalisation de l'avortement et à la suppression des obstacles tels que les exigences relatives au consentement d'un tiers.</a:t>
            </a:r>
          </a:p>
          <a:p>
            <a:pPr>
              <a:buClr>
                <a:srgbClr val="58C3EB"/>
              </a:buClr>
            </a:pPr>
            <a:r>
              <a:rPr lang="fr-FR" sz="1800" noProof="0" dirty="0"/>
              <a:t>Le refus de l'avortement et la poursuite forcée de la grossesse ont été identifiés comme une forme de violence fondée sur le genre.</a:t>
            </a:r>
          </a:p>
        </p:txBody>
      </p:sp>
    </p:spTree>
    <p:extLst>
      <p:ext uri="{BB962C8B-B14F-4D97-AF65-F5344CB8AC3E}">
        <p14:creationId xmlns:p14="http://schemas.microsoft.com/office/powerpoint/2010/main" val="2940168867"/>
      </p:ext>
    </p:extLst>
  </p:cSld>
  <p:clrMapOvr>
    <a:masterClrMapping/>
  </p:clrMapOvr>
  <mc:AlternateContent xmlns:mc="http://schemas.openxmlformats.org/markup-compatibility/2006" xmlns:p14="http://schemas.microsoft.com/office/powerpoint/2010/main">
    <mc:Choice Requires="p14">
      <p:transition spd="slow" p14:dur="2000" advTm="20607"/>
    </mc:Choice>
    <mc:Fallback xmlns="">
      <p:transition spd="slow" advTm="2060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idx="4294967295"/>
          </p:nvPr>
        </p:nvSpPr>
        <p:spPr>
          <a:xfrm>
            <a:off x="340976" y="418281"/>
            <a:ext cx="5145428" cy="2139950"/>
          </a:xfrm>
          <a:prstGeom prst="rect">
            <a:avLst/>
          </a:prstGeom>
        </p:spPr>
        <p:txBody>
          <a:bodyPr/>
          <a:lstStyle/>
          <a:p>
            <a:pPr algn="ctr"/>
            <a:r>
              <a:rPr lang="fr-FR" sz="2800" noProof="0" dirty="0"/>
              <a:t>Dispositions en matière de droits humains 2/2</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4294967295"/>
          </p:nvPr>
        </p:nvSpPr>
        <p:spPr>
          <a:xfrm>
            <a:off x="5885928" y="418280"/>
            <a:ext cx="5990896" cy="5218549"/>
          </a:xfrm>
          <a:prstGeom prst="rect">
            <a:avLst/>
          </a:prstGeom>
          <a:solidFill>
            <a:schemeClr val="bg1"/>
          </a:solidFill>
        </p:spPr>
        <p:txBody>
          <a:bodyPr/>
          <a:lstStyle/>
          <a:p>
            <a:pPr marL="342900" indent="-342900" algn="just">
              <a:buClr>
                <a:srgbClr val="58C3EB"/>
              </a:buClr>
              <a:buFont typeface="Arial" panose="020B0604020202020204" pitchFamily="34" charset="0"/>
              <a:buChar char="•"/>
            </a:pPr>
            <a:endParaRPr lang="fr-FR" sz="2000" noProof="0" dirty="0"/>
          </a:p>
          <a:p>
            <a:pPr marL="342900" indent="-342900">
              <a:buClr>
                <a:srgbClr val="58C3EB"/>
              </a:buClr>
              <a:buFont typeface="Arial" panose="020B0604020202020204" pitchFamily="34" charset="0"/>
              <a:buChar char="•"/>
            </a:pPr>
            <a:r>
              <a:rPr lang="fr-FR" sz="2000" noProof="0" dirty="0"/>
              <a:t>Le Protocole à la Charte africaine des droits humains et des peuples relatifs aux droits des femmes en Afrique (Protocole de Maputo) a été adopté en 2003 par l’Union africaine afin de promouvoir l’égalité des droits pour les filles et les femmes. </a:t>
            </a:r>
            <a:r>
              <a:rPr lang="fr-FR" sz="2000" baseline="30000" noProof="0" dirty="0"/>
              <a:t>3</a:t>
            </a:r>
            <a:r>
              <a:rPr lang="fr-FR" sz="2000" noProof="0" dirty="0"/>
              <a:t> </a:t>
            </a:r>
          </a:p>
          <a:p>
            <a:pPr marL="342900" indent="-342900">
              <a:buClr>
                <a:srgbClr val="58C3EB"/>
              </a:buClr>
              <a:buFont typeface="Arial" panose="020B0604020202020204" pitchFamily="34" charset="0"/>
              <a:buChar char="•"/>
            </a:pPr>
            <a:r>
              <a:rPr lang="fr-FR" sz="2000" noProof="0" dirty="0"/>
              <a:t>Le Protocole de Maputo est le premier traité panafricain à reconnaître expressément l’avortement comme un droit humain dans des circonstances spécifiques: les agressions sexuelles, le viol, l’inceste, les anomalies fœtales mettant en danger la vie de fœtus et la poursuite de la grossesse mettant en danger la santé mentale et physique de la femme ou sa vie. </a:t>
            </a:r>
          </a:p>
          <a:p>
            <a:pPr marL="342900" indent="-342900">
              <a:buClr>
                <a:srgbClr val="58C3EB"/>
              </a:buClr>
              <a:buFont typeface="Arial" panose="020B0604020202020204" pitchFamily="34" charset="0"/>
              <a:buChar char="•"/>
            </a:pPr>
            <a:endParaRPr lang="fr-FR" sz="2000" noProof="0" dirty="0"/>
          </a:p>
        </p:txBody>
      </p:sp>
      <p:pic>
        <p:nvPicPr>
          <p:cNvPr id="6" name="Image 5">
            <a:extLst>
              <a:ext uri="{FF2B5EF4-FFF2-40B4-BE49-F238E27FC236}">
                <a16:creationId xmlns:a16="http://schemas.microsoft.com/office/drawing/2014/main" id="{77CBEB8D-8AEB-D957-77A1-B6A9A43CCF60}"/>
              </a:ext>
            </a:extLst>
          </p:cNvPr>
          <p:cNvPicPr>
            <a:picLocks noChangeAspect="1"/>
          </p:cNvPicPr>
          <p:nvPr/>
        </p:nvPicPr>
        <p:blipFill>
          <a:blip r:embed="rId3"/>
          <a:stretch>
            <a:fillRect/>
          </a:stretch>
        </p:blipFill>
        <p:spPr>
          <a:xfrm>
            <a:off x="321900" y="1488256"/>
            <a:ext cx="5486184" cy="4148574"/>
          </a:xfrm>
          <a:prstGeom prst="rect">
            <a:avLst/>
          </a:prstGeom>
        </p:spPr>
      </p:pic>
      <p:sp>
        <p:nvSpPr>
          <p:cNvPr id="8" name="ZoneTexte 7">
            <a:extLst>
              <a:ext uri="{FF2B5EF4-FFF2-40B4-BE49-F238E27FC236}">
                <a16:creationId xmlns:a16="http://schemas.microsoft.com/office/drawing/2014/main" id="{1DEB09E5-3F5D-35DA-6DCD-45DA113673DC}"/>
              </a:ext>
            </a:extLst>
          </p:cNvPr>
          <p:cNvSpPr txBox="1"/>
          <p:nvPr/>
        </p:nvSpPr>
        <p:spPr>
          <a:xfrm>
            <a:off x="483476" y="5157832"/>
            <a:ext cx="1767840" cy="369332"/>
          </a:xfrm>
          <a:prstGeom prst="rect">
            <a:avLst/>
          </a:prstGeom>
          <a:noFill/>
        </p:spPr>
        <p:txBody>
          <a:bodyPr wrap="square">
            <a:spAutoFit/>
          </a:bodyPr>
          <a:lstStyle/>
          <a:p>
            <a:r>
              <a:rPr lang="fr-FR" noProof="0" dirty="0">
                <a:hlinkClick r:id="rId4"/>
              </a:rPr>
              <a:t>Interactive Map</a:t>
            </a:r>
            <a:endParaRPr lang="fr-FR" noProof="0" dirty="0"/>
          </a:p>
        </p:txBody>
      </p:sp>
      <p:sp>
        <p:nvSpPr>
          <p:cNvPr id="5" name="ZoneTexte 4">
            <a:extLst>
              <a:ext uri="{FF2B5EF4-FFF2-40B4-BE49-F238E27FC236}">
                <a16:creationId xmlns:a16="http://schemas.microsoft.com/office/drawing/2014/main" id="{3CD64B1B-0A0E-CD88-A131-523B5D2F2F3B}"/>
              </a:ext>
            </a:extLst>
          </p:cNvPr>
          <p:cNvSpPr txBox="1"/>
          <p:nvPr/>
        </p:nvSpPr>
        <p:spPr>
          <a:xfrm>
            <a:off x="244056" y="5539039"/>
            <a:ext cx="11626044" cy="584775"/>
          </a:xfrm>
          <a:prstGeom prst="rect">
            <a:avLst/>
          </a:prstGeom>
          <a:noFill/>
        </p:spPr>
        <p:txBody>
          <a:bodyPr wrap="square">
            <a:spAutoFit/>
          </a:bodyPr>
          <a:lstStyle/>
          <a:p>
            <a:r>
              <a:rPr lang="fr-FR" b="1" i="0" noProof="0" dirty="0">
                <a:solidFill>
                  <a:srgbClr val="878787"/>
                </a:solidFill>
                <a:effectLst/>
              </a:rPr>
              <a:t> </a:t>
            </a:r>
            <a:r>
              <a:rPr lang="fr-FR" b="1" noProof="0" dirty="0">
                <a:solidFill>
                  <a:schemeClr val="bg1"/>
                </a:solidFill>
              </a:rPr>
              <a:t>©</a:t>
            </a:r>
            <a:r>
              <a:rPr lang="fr-FR" sz="1400" b="1" i="0" noProof="0" dirty="0">
                <a:solidFill>
                  <a:schemeClr val="bg1"/>
                </a:solidFill>
                <a:effectLst/>
              </a:rPr>
              <a:t>2017 - 2025 Plateforme virtuelle de rapports d’État sur le Protocole à la Charte africaine des droits humains et des peuples relatifs aux droits de la femme en Afrique</a:t>
            </a:r>
            <a:endParaRPr lang="fr-FR" sz="1400" b="1" noProof="0" dirty="0">
              <a:solidFill>
                <a:schemeClr val="bg1"/>
              </a:solidFill>
            </a:endParaRPr>
          </a:p>
        </p:txBody>
      </p:sp>
    </p:spTree>
    <p:extLst>
      <p:ext uri="{BB962C8B-B14F-4D97-AF65-F5344CB8AC3E}">
        <p14:creationId xmlns:p14="http://schemas.microsoft.com/office/powerpoint/2010/main" val="790266183"/>
      </p:ext>
    </p:extLst>
  </p:cSld>
  <p:clrMapOvr>
    <a:masterClrMapping/>
  </p:clrMapOvr>
  <mc:AlternateContent xmlns:mc="http://schemas.openxmlformats.org/markup-compatibility/2006" xmlns:p14="http://schemas.microsoft.com/office/powerpoint/2010/main">
    <mc:Choice Requires="p14">
      <p:transition spd="slow" p14:dur="2000" advTm="22846"/>
    </mc:Choice>
    <mc:Fallback xmlns="">
      <p:transition spd="slow" advTm="2284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172875" y="2190147"/>
            <a:ext cx="4121332" cy="1821720"/>
          </a:xfrm>
        </p:spPr>
        <p:txBody>
          <a:bodyPr/>
          <a:lstStyle/>
          <a:p>
            <a:pPr algn="ctr"/>
            <a:r>
              <a:rPr lang="fr-FR" sz="2800" noProof="0" dirty="0"/>
              <a:t>Considérations d’ordre programmatique </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4069080" y="411480"/>
            <a:ext cx="7713018" cy="6126480"/>
          </a:xfrm>
        </p:spPr>
        <p:txBody>
          <a:bodyPr/>
          <a:lstStyle/>
          <a:p>
            <a:pPr>
              <a:spcAft>
                <a:spcPts val="1200"/>
              </a:spcAft>
              <a:buClr>
                <a:srgbClr val="58C3EB"/>
              </a:buClr>
            </a:pPr>
            <a:r>
              <a:rPr lang="fr-FR" noProof="0" dirty="0">
                <a:solidFill>
                  <a:srgbClr val="58C3EB"/>
                </a:solidFill>
                <a:ea typeface="+mj-ea"/>
              </a:rPr>
              <a:t>Les lois et politiques restrictives obligent souvent les adolescentes à recourir à des avortements illégaux et dangereux : </a:t>
            </a:r>
            <a:r>
              <a:rPr lang="fr-FR" sz="1800" noProof="0" dirty="0"/>
              <a:t>les lois et politiques doivent promouvoir le respect et la protection des femmes et des filles. Garantir un accès rapide à un avortement sécurisé et de lutter contre la stigmatisation et la discrimination dont sont victimes les personnes qui cherchent à obtenir ces services.</a:t>
            </a:r>
          </a:p>
          <a:p>
            <a:pPr>
              <a:spcAft>
                <a:spcPts val="1200"/>
              </a:spcAft>
              <a:buClr>
                <a:srgbClr val="58C3EB"/>
              </a:buClr>
            </a:pPr>
            <a:r>
              <a:rPr lang="fr-FR" noProof="0" dirty="0">
                <a:solidFill>
                  <a:srgbClr val="58C3EB"/>
                </a:solidFill>
                <a:ea typeface="+mj-ea"/>
              </a:rPr>
              <a:t>Les adolescentes sont moins susceptibles que les femmes adultes d'obtenir des services d'avortement sécurisés : </a:t>
            </a:r>
            <a:r>
              <a:rPr lang="fr-FR" sz="1800" noProof="0" dirty="0"/>
              <a:t>les adolescents et les autres parties prenantes doivent être informés des dangers des avortements non sécurisés, des services d'avortement sécurisés disponibles et des circonstances dans lesquelles ils peuvent être obtenus légalement. </a:t>
            </a:r>
          </a:p>
          <a:p>
            <a:pPr>
              <a:spcAft>
                <a:spcPts val="1200"/>
              </a:spcAft>
              <a:buClr>
                <a:srgbClr val="58C3EB"/>
              </a:buClr>
            </a:pPr>
            <a:r>
              <a:rPr lang="fr-FR" sz="2000" b="1" noProof="0" dirty="0">
                <a:solidFill>
                  <a:srgbClr val="58C3EB"/>
                </a:solidFill>
                <a:ea typeface="+mj-ea"/>
              </a:rPr>
              <a:t>Les services d'avortement ne sont souvent pas adaptés aux adolescents et les prestataires de soins de santé peu outillés: </a:t>
            </a:r>
            <a:r>
              <a:rPr lang="fr-FR" sz="1800" noProof="0" dirty="0"/>
              <a:t>les prestataires de soins de santé doivent être formés et soutenus pour informer, conseiller et fournir des services aux adolescents en fonction de l'évolution de leurs capacités, et pour répondre aux besoins des différents groupes d'adolescents.</a:t>
            </a:r>
          </a:p>
        </p:txBody>
      </p:sp>
    </p:spTree>
    <p:extLst>
      <p:ext uri="{BB962C8B-B14F-4D97-AF65-F5344CB8AC3E}">
        <p14:creationId xmlns:p14="http://schemas.microsoft.com/office/powerpoint/2010/main" val="1471098852"/>
      </p:ext>
    </p:extLst>
  </p:cSld>
  <p:clrMapOvr>
    <a:masterClrMapping/>
  </p:clrMapOvr>
  <mc:AlternateContent xmlns:mc="http://schemas.openxmlformats.org/markup-compatibility/2006" xmlns:p14="http://schemas.microsoft.com/office/powerpoint/2010/main">
    <mc:Choice Requires="p14">
      <p:transition spd="slow" p14:dur="2000" advTm="21341"/>
    </mc:Choice>
    <mc:Fallback xmlns="">
      <p:transition spd="slow" advTm="2134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79175" y="2316271"/>
            <a:ext cx="3825465" cy="1821720"/>
          </a:xfrm>
        </p:spPr>
        <p:txBody>
          <a:bodyPr/>
          <a:lstStyle/>
          <a:p>
            <a:pPr algn="ctr"/>
            <a:r>
              <a:rPr lang="fr-FR" sz="2800" noProof="0" dirty="0"/>
              <a:t>Lignes directrices de l'OMS</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4104640" y="792270"/>
            <a:ext cx="7808185" cy="5689809"/>
          </a:xfrm>
        </p:spPr>
        <p:txBody>
          <a:bodyPr/>
          <a:lstStyle/>
          <a:p>
            <a:pPr>
              <a:buClr>
                <a:srgbClr val="58C3EB"/>
              </a:buClr>
            </a:pPr>
            <a:r>
              <a:rPr lang="fr-FR" i="1" noProof="0" dirty="0">
                <a:hlinkClick r:id="rId3"/>
              </a:rPr>
              <a:t>Directives de l’OMS sur la prévention des grossesses précoces et des mauvais résultats en matière de santé reproductive chez les adolescentes dans les pays en développement. Genève : Organisation mondiale de la Santé ; 2011</a:t>
            </a:r>
            <a:r>
              <a:rPr lang="fr-FR" i="1" noProof="0" dirty="0"/>
              <a:t>. </a:t>
            </a:r>
          </a:p>
          <a:p>
            <a:pPr>
              <a:buClr>
                <a:srgbClr val="58C3EB"/>
              </a:buClr>
            </a:pPr>
            <a:r>
              <a:rPr lang="fr-FR" i="1" noProof="0" dirty="0"/>
              <a:t> </a:t>
            </a:r>
            <a:r>
              <a:rPr lang="fr-FR" i="1" noProof="0" dirty="0">
                <a:hlinkClick r:id="rId4"/>
              </a:rPr>
              <a:t>Lignes directrices sur les soins liés à l'avortement. Genève : Organisation mondiale de la Santé ; 2022</a:t>
            </a:r>
            <a:r>
              <a:rPr lang="fr-FR" i="1" noProof="0" dirty="0"/>
              <a:t>. </a:t>
            </a:r>
          </a:p>
          <a:p>
            <a:pPr>
              <a:buClr>
                <a:srgbClr val="58C3EB"/>
              </a:buClr>
            </a:pPr>
            <a:r>
              <a:rPr lang="fr-FR" i="1" noProof="0" dirty="0">
                <a:hlinkClick r:id="rId5"/>
              </a:rPr>
              <a:t>Lignes directrices unifiées relatives à la santé et aux droits en matière de sexualité et de reproduction des femmes vivant avec le VIH. Genève : Organisation mondiale de la Santé ; 2019. </a:t>
            </a:r>
            <a:endParaRPr lang="fr-FR" i="1" noProof="0" dirty="0"/>
          </a:p>
          <a:p>
            <a:pPr>
              <a:buClr>
                <a:srgbClr val="58C3EB"/>
              </a:buClr>
            </a:pPr>
            <a:r>
              <a:rPr lang="fr-FR" i="1" noProof="0" dirty="0">
                <a:hlinkClick r:id="rId6"/>
              </a:rPr>
              <a:t>Directives consolidées de l’OMS sur les interventions d’autosoins pour la santé : santé et droits sexuels et reproductifs. Genève : Organisation mondiale de la Santé ; 2019</a:t>
            </a:r>
            <a:r>
              <a:rPr lang="fr-FR" i="1" noProof="0" dirty="0"/>
              <a:t>. </a:t>
            </a:r>
          </a:p>
        </p:txBody>
      </p:sp>
    </p:spTree>
    <p:extLst>
      <p:ext uri="{BB962C8B-B14F-4D97-AF65-F5344CB8AC3E}">
        <p14:creationId xmlns:p14="http://schemas.microsoft.com/office/powerpoint/2010/main" val="1018207087"/>
      </p:ext>
    </p:extLst>
  </p:cSld>
  <p:clrMapOvr>
    <a:masterClrMapping/>
  </p:clrMapOvr>
  <mc:AlternateContent xmlns:mc="http://schemas.openxmlformats.org/markup-compatibility/2006" xmlns:p14="http://schemas.microsoft.com/office/powerpoint/2010/main">
    <mc:Choice Requires="p14">
      <p:transition spd="slow" p14:dur="2000" advTm="13981"/>
    </mc:Choice>
    <mc:Fallback xmlns="">
      <p:transition spd="slow" advTm="1398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00F779-6128-5B87-CA5F-BC1B27F2A0F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20746D6-9D9D-3AEC-5D4F-F599423F2BC1}"/>
              </a:ext>
            </a:extLst>
          </p:cNvPr>
          <p:cNvSpPr>
            <a:spLocks noGrp="1"/>
          </p:cNvSpPr>
          <p:nvPr>
            <p:ph type="title"/>
          </p:nvPr>
        </p:nvSpPr>
        <p:spPr>
          <a:xfrm>
            <a:off x="258158" y="2518140"/>
            <a:ext cx="3622962" cy="1821720"/>
          </a:xfrm>
        </p:spPr>
        <p:txBody>
          <a:bodyPr/>
          <a:lstStyle/>
          <a:p>
            <a:pPr algn="ctr"/>
            <a:r>
              <a:rPr lang="fr-FR" sz="2800" noProof="0" dirty="0"/>
              <a:t>Documents complémentaires aux guides de l’OMS 1/2</a:t>
            </a:r>
          </a:p>
        </p:txBody>
      </p:sp>
      <p:sp>
        <p:nvSpPr>
          <p:cNvPr id="3" name="Content Placeholder 2">
            <a:extLst>
              <a:ext uri="{FF2B5EF4-FFF2-40B4-BE49-F238E27FC236}">
                <a16:creationId xmlns:a16="http://schemas.microsoft.com/office/drawing/2014/main" id="{0DF4E1E3-1E79-00E4-81EC-A714D468CE73}"/>
              </a:ext>
            </a:extLst>
          </p:cNvPr>
          <p:cNvSpPr>
            <a:spLocks noGrp="1"/>
          </p:cNvSpPr>
          <p:nvPr>
            <p:ph idx="1"/>
          </p:nvPr>
        </p:nvSpPr>
        <p:spPr>
          <a:xfrm>
            <a:off x="3881120" y="426720"/>
            <a:ext cx="7953525" cy="6736079"/>
          </a:xfrm>
        </p:spPr>
        <p:txBody>
          <a:bodyPr/>
          <a:lstStyle/>
          <a:p>
            <a:pPr>
              <a:buClr>
                <a:srgbClr val="58C3EB"/>
              </a:buClr>
            </a:pPr>
            <a:r>
              <a:rPr lang="fr-FR" noProof="0" dirty="0"/>
              <a:t>Manuel de pratique clinique pour des soins de qualité liés à l’avortement. Genève : Organisation mondiale de la Santé ; 2025.</a:t>
            </a:r>
            <a:br>
              <a:rPr lang="fr-FR" noProof="0" dirty="0"/>
            </a:br>
            <a:r>
              <a:rPr lang="fr-FR" noProof="0" dirty="0"/>
              <a:t>Disponible sur : </a:t>
            </a:r>
            <a:r>
              <a:rPr lang="fr-FR" noProof="0" dirty="0">
                <a:hlinkClick r:id="rId3"/>
              </a:rPr>
              <a:t>https://www.who.int/fr/publications/b/69646</a:t>
            </a:r>
            <a:endParaRPr lang="fr-FR" strike="sngStrike" noProof="0" dirty="0"/>
          </a:p>
          <a:p>
            <a:pPr>
              <a:buClr>
                <a:srgbClr val="58C3EB"/>
              </a:buClr>
            </a:pPr>
            <a:r>
              <a:rPr lang="fr-FR" noProof="0" dirty="0"/>
              <a:t>Organisation mondiale de la Santé (OMS). Déclaration inter-agences : prévenir la sélection du sexe fondée sur le sexe. Genève : Organisation mondiale de la Santé ; 2011. Disponible sur : </a:t>
            </a:r>
            <a:r>
              <a:rPr lang="fr-FR" noProof="0" dirty="0">
                <a:hlinkClick r:id="rId4"/>
              </a:rPr>
              <a:t>https://iris.who.int/handle/10665/44577</a:t>
            </a:r>
            <a:r>
              <a:rPr lang="fr-FR" noProof="0" dirty="0"/>
              <a:t> </a:t>
            </a:r>
          </a:p>
          <a:p>
            <a:pPr>
              <a:buClr>
                <a:srgbClr val="58C3EB"/>
              </a:buClr>
            </a:pPr>
            <a:r>
              <a:rPr lang="fr-FR" noProof="0" dirty="0"/>
              <a:t>Santé sexuelle, droits de l’homme et droit. Genève : Organisation mondiale de la Santé ; 2015. Disponible sur : </a:t>
            </a:r>
            <a:r>
              <a:rPr lang="fr-FR" noProof="0" dirty="0">
                <a:hlinkClick r:id="rId5"/>
              </a:rPr>
              <a:t>https://iris.who.int/handle/10665/175556</a:t>
            </a:r>
            <a:r>
              <a:rPr lang="fr-FR" noProof="0" dirty="0"/>
              <a:t> </a:t>
            </a:r>
          </a:p>
          <a:p>
            <a:pPr>
              <a:buClr>
                <a:srgbClr val="58C3EB"/>
              </a:buClr>
            </a:pPr>
            <a:r>
              <a:rPr lang="fr-FR" noProof="0" dirty="0"/>
              <a:t>La santé sexuelle et ses liens avec la santé reproductive : une approche opérationnelle. Genève : Organisation mondiale de la Santé ; 2017. Disponible sur : </a:t>
            </a:r>
            <a:r>
              <a:rPr lang="fr-FR" noProof="0" dirty="0">
                <a:hlinkClick r:id="rId6"/>
              </a:rPr>
              <a:t>https://iris.who.int/handle/10665/258738</a:t>
            </a:r>
            <a:r>
              <a:rPr lang="fr-FR" noProof="0" dirty="0"/>
              <a:t> </a:t>
            </a:r>
          </a:p>
          <a:p>
            <a:pPr>
              <a:buClr>
                <a:srgbClr val="58C3EB"/>
              </a:buClr>
            </a:pPr>
            <a:r>
              <a:rPr lang="fr-FR" noProof="0" dirty="0"/>
              <a:t>Besoin et utilisation des services d’avortement par les adolescentes dans les pays en développement. New York : Institut Guttmacher ; 2016. Disponible sur : </a:t>
            </a:r>
            <a:r>
              <a:rPr lang="fr-FR" noProof="0" dirty="0">
                <a:hlinkClick r:id="rId7"/>
              </a:rPr>
              <a:t>https://www.guttmacher.org/fr/fact-sheet/besoin-et-utilisation-des-services-davortement-par-les-adolescentes-dans-les-pays-en</a:t>
            </a:r>
            <a:r>
              <a:rPr lang="fr-FR" noProof="0" dirty="0"/>
              <a:t> </a:t>
            </a:r>
          </a:p>
          <a:p>
            <a:pPr algn="just">
              <a:buClr>
                <a:srgbClr val="58C3EB"/>
              </a:buClr>
            </a:pPr>
            <a:endParaRPr lang="fr-FR" sz="2400" noProof="0" dirty="0"/>
          </a:p>
        </p:txBody>
      </p:sp>
    </p:spTree>
    <p:extLst>
      <p:ext uri="{BB962C8B-B14F-4D97-AF65-F5344CB8AC3E}">
        <p14:creationId xmlns:p14="http://schemas.microsoft.com/office/powerpoint/2010/main" val="4112448219"/>
      </p:ext>
    </p:extLst>
  </p:cSld>
  <p:clrMapOvr>
    <a:masterClrMapping/>
  </p:clrMapOvr>
  <mc:AlternateContent xmlns:mc="http://schemas.openxmlformats.org/markup-compatibility/2006" xmlns:p14="http://schemas.microsoft.com/office/powerpoint/2010/main">
    <mc:Choice Requires="p14">
      <p:transition spd="slow" p14:dur="2000" advTm="13530"/>
    </mc:Choice>
    <mc:Fallback xmlns="">
      <p:transition spd="slow" advTm="1353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174070" y="1989820"/>
            <a:ext cx="4271804" cy="2511060"/>
          </a:xfrm>
        </p:spPr>
        <p:txBody>
          <a:bodyPr/>
          <a:lstStyle/>
          <a:p>
            <a:pPr algn="ctr"/>
            <a:r>
              <a:rPr lang="fr-FR" sz="2800" noProof="0" dirty="0"/>
              <a:t>Documents complémentaires aux guides de l’OMS 2/2</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4445874" y="792271"/>
            <a:ext cx="7388771" cy="5131009"/>
          </a:xfrm>
        </p:spPr>
        <p:txBody>
          <a:bodyPr/>
          <a:lstStyle/>
          <a:p>
            <a:pPr>
              <a:buClr>
                <a:srgbClr val="58C3EB"/>
              </a:buClr>
            </a:pPr>
            <a:r>
              <a:rPr lang="fr-FR" noProof="0" dirty="0"/>
              <a:t>Prise en charge de l’avortement pour les adolescentes et les jeunes femmes : une revue systématique. Chapel Hill (NC) : Ipas ; 2013. Disponible sur : </a:t>
            </a:r>
            <a:r>
              <a:rPr lang="fr-FR" noProof="0" dirty="0">
                <a:hlinkClick r:id="rId3"/>
              </a:rPr>
              <a:t>https://www.ipas.org/resource/provision-of-abortion-care-for-adolescent-and-young-women-a-systematic-review/</a:t>
            </a:r>
            <a:r>
              <a:rPr lang="fr-FR" noProof="0" dirty="0"/>
              <a:t> </a:t>
            </a:r>
          </a:p>
          <a:p>
            <a:pPr>
              <a:buClr>
                <a:srgbClr val="58C3EB"/>
              </a:buClr>
            </a:pPr>
            <a:endParaRPr lang="fr-FR" noProof="0" dirty="0"/>
          </a:p>
          <a:p>
            <a:pPr>
              <a:buClr>
                <a:srgbClr val="58C3EB"/>
              </a:buClr>
            </a:pPr>
            <a:r>
              <a:rPr lang="fr-FR" noProof="0" dirty="0"/>
              <a:t>Orientations sur les aspects éthiques à prendre en considération pour planifier et examiner des recherches sur la santé sexuelle et reproductive des adolescents. Genève : Organisation mondiale de la Santé ; 2019. Disponible sur : </a:t>
            </a:r>
            <a:r>
              <a:rPr lang="fr-FR" noProof="0" dirty="0">
                <a:hlinkClick r:id="rId4"/>
              </a:rPr>
              <a:t>https://www.who.int/fr/publications/i/item/9789241508414</a:t>
            </a:r>
            <a:r>
              <a:rPr lang="fr-FR" noProof="0" dirty="0"/>
              <a:t> </a:t>
            </a:r>
          </a:p>
        </p:txBody>
      </p:sp>
    </p:spTree>
    <p:extLst>
      <p:ext uri="{BB962C8B-B14F-4D97-AF65-F5344CB8AC3E}">
        <p14:creationId xmlns:p14="http://schemas.microsoft.com/office/powerpoint/2010/main" val="1303541493"/>
      </p:ext>
    </p:extLst>
  </p:cSld>
  <p:clrMapOvr>
    <a:masterClrMapping/>
  </p:clrMapOvr>
  <mc:AlternateContent xmlns:mc="http://schemas.openxmlformats.org/markup-compatibility/2006" xmlns:p14="http://schemas.microsoft.com/office/powerpoint/2010/main">
    <mc:Choice Requires="p14">
      <p:transition spd="slow" p14:dur="2000" advTm="13530"/>
    </mc:Choice>
    <mc:Fallback xmlns="">
      <p:transition spd="slow" advTm="1353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idx="4294967295"/>
          </p:nvPr>
        </p:nvSpPr>
        <p:spPr>
          <a:xfrm>
            <a:off x="290033" y="3129051"/>
            <a:ext cx="4183063" cy="2605087"/>
          </a:xfrm>
          <a:prstGeom prst="rect">
            <a:avLst/>
          </a:prstGeom>
        </p:spPr>
        <p:txBody>
          <a:bodyPr/>
          <a:lstStyle/>
          <a:p>
            <a:pPr algn="ctr"/>
            <a:r>
              <a:rPr lang="fr-FR" sz="2800" noProof="0" dirty="0"/>
              <a:t>Mesures spécifiques pour la prestation de services dans le contexte humanitaire</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4294967295"/>
          </p:nvPr>
        </p:nvSpPr>
        <p:spPr>
          <a:xfrm>
            <a:off x="5108026" y="299866"/>
            <a:ext cx="6789682" cy="6269092"/>
          </a:xfrm>
          <a:prstGeom prst="rect">
            <a:avLst/>
          </a:prstGeom>
          <a:solidFill>
            <a:schemeClr val="bg1"/>
          </a:solidFill>
        </p:spPr>
        <p:txBody>
          <a:bodyPr/>
          <a:lstStyle/>
          <a:p>
            <a:pPr marL="342900" indent="-342900" algn="just">
              <a:buClr>
                <a:schemeClr val="accent4">
                  <a:lumMod val="50000"/>
                </a:schemeClr>
              </a:buClr>
              <a:buFont typeface="Arial" panose="020B0604020202020204" pitchFamily="34" charset="0"/>
              <a:buChar char="•"/>
            </a:pPr>
            <a:endParaRPr lang="fr-FR" sz="2000" noProof="0" dirty="0"/>
          </a:p>
          <a:p>
            <a:pPr marL="342900" indent="-342900">
              <a:buClr>
                <a:srgbClr val="C00000"/>
              </a:buClr>
              <a:buFont typeface="Arial" panose="020B0604020202020204" pitchFamily="34" charset="0"/>
              <a:buChar char="•"/>
            </a:pPr>
            <a:r>
              <a:rPr lang="fr-FR" sz="2000" noProof="0" dirty="0"/>
              <a:t>Méthodes sécurisées : avortement médicamenteux (mifépristone + misoprostol, ou misoprostol seul) ; </a:t>
            </a:r>
            <a:r>
              <a:rPr lang="fr-FR" sz="2000" dirty="0"/>
              <a:t>a</a:t>
            </a:r>
            <a:r>
              <a:rPr lang="fr-FR" sz="2000" noProof="0" dirty="0"/>
              <a:t>spiration manuelle intra-utérine (MVA). Préparer la gestion des complications.</a:t>
            </a:r>
          </a:p>
          <a:p>
            <a:pPr marL="342900" indent="-342900">
              <a:buClr>
                <a:srgbClr val="C00000"/>
              </a:buClr>
              <a:buFont typeface="Arial" panose="020B0604020202020204" pitchFamily="34" charset="0"/>
              <a:buChar char="•"/>
            </a:pPr>
            <a:r>
              <a:rPr lang="fr-FR" sz="2000" noProof="0" dirty="0">
                <a:solidFill>
                  <a:srgbClr val="C00000"/>
                </a:solidFill>
              </a:rPr>
              <a:t>Kits et approvisionnement : intégrer les médicaments et équipements dans les kits santé reproductive inter-agences ; assurer une chaîne logistique fiable.</a:t>
            </a:r>
          </a:p>
          <a:p>
            <a:pPr marL="342900" indent="-342900">
              <a:buClr>
                <a:srgbClr val="C00000"/>
              </a:buClr>
              <a:buFont typeface="Arial" panose="020B0604020202020204" pitchFamily="34" charset="0"/>
              <a:buChar char="•"/>
            </a:pPr>
            <a:r>
              <a:rPr lang="fr-FR" sz="2000" noProof="0" dirty="0"/>
              <a:t>Organisation des services : décentraliser l’accès (soins primaires vers services médicamenteux) ; </a:t>
            </a:r>
            <a:r>
              <a:rPr lang="fr-FR" sz="2000" dirty="0"/>
              <a:t>mettre en place des systèmes de référence rapide vers les hôpitaux pour les cas complexes</a:t>
            </a:r>
            <a:r>
              <a:rPr lang="fr-FR" sz="2000" noProof="0" dirty="0"/>
              <a:t>.</a:t>
            </a:r>
          </a:p>
          <a:p>
            <a:pPr marL="342900" indent="-342900">
              <a:buClr>
                <a:srgbClr val="C00000"/>
              </a:buClr>
              <a:buFont typeface="Arial" panose="020B0604020202020204" pitchFamily="34" charset="0"/>
              <a:buChar char="•"/>
            </a:pPr>
            <a:r>
              <a:rPr lang="fr-FR" sz="2000" noProof="0" dirty="0">
                <a:solidFill>
                  <a:srgbClr val="C00000"/>
                </a:solidFill>
              </a:rPr>
              <a:t>Formation du personnel : former les médecins, les sages-femmes et agents intermédiaires ; les orienter sur les valeurs et attitudes pour dépasser les résistances.</a:t>
            </a:r>
          </a:p>
          <a:p>
            <a:pPr marL="342900" indent="-342900">
              <a:buClr>
                <a:srgbClr val="C00000"/>
              </a:buClr>
              <a:buFont typeface="Arial" panose="020B0604020202020204" pitchFamily="34" charset="0"/>
              <a:buChar char="•"/>
            </a:pPr>
            <a:r>
              <a:rPr lang="fr-FR" sz="2000" noProof="0" dirty="0"/>
              <a:t>Adaptations contextuelles : </a:t>
            </a:r>
            <a:r>
              <a:rPr lang="fr-FR" sz="2000" dirty="0"/>
              <a:t>u</a:t>
            </a:r>
            <a:r>
              <a:rPr lang="fr-FR" sz="2000" noProof="0" dirty="0" err="1"/>
              <a:t>tiliser</a:t>
            </a:r>
            <a:r>
              <a:rPr lang="fr-FR" sz="2000" noProof="0" dirty="0"/>
              <a:t> la télémédecine pour encadrer l’auto-soin ; utiliser les services mobiles dans les camps ou zones de déplacement.</a:t>
            </a:r>
          </a:p>
          <a:p>
            <a:pPr marL="342900" indent="-342900">
              <a:buClr>
                <a:srgbClr val="C00000"/>
              </a:buClr>
              <a:buFont typeface="Arial" panose="020B0604020202020204" pitchFamily="34" charset="0"/>
              <a:buChar char="•"/>
            </a:pPr>
            <a:endParaRPr lang="fr-FR" sz="2000" noProof="0" dirty="0"/>
          </a:p>
          <a:p>
            <a:pPr marL="342900" indent="-342900">
              <a:buClr>
                <a:srgbClr val="C00000"/>
              </a:buClr>
              <a:buFont typeface="Arial" panose="020B0604020202020204" pitchFamily="34" charset="0"/>
              <a:buChar char="•"/>
            </a:pPr>
            <a:endParaRPr lang="fr-FR" sz="2000" noProof="0" dirty="0"/>
          </a:p>
        </p:txBody>
      </p:sp>
      <p:pic>
        <p:nvPicPr>
          <p:cNvPr id="7" name="Image 6">
            <a:extLst>
              <a:ext uri="{FF2B5EF4-FFF2-40B4-BE49-F238E27FC236}">
                <a16:creationId xmlns:a16="http://schemas.microsoft.com/office/drawing/2014/main" id="{27E29EC6-B3AC-82C7-216B-FDFAA23C916F}"/>
              </a:ext>
            </a:extLst>
          </p:cNvPr>
          <p:cNvPicPr>
            <a:picLocks noChangeAspect="1"/>
          </p:cNvPicPr>
          <p:nvPr/>
        </p:nvPicPr>
        <p:blipFill>
          <a:blip r:embed="rId3"/>
          <a:stretch>
            <a:fillRect/>
          </a:stretch>
        </p:blipFill>
        <p:spPr>
          <a:xfrm>
            <a:off x="434085" y="299874"/>
            <a:ext cx="4091617" cy="2745094"/>
          </a:xfrm>
          <a:prstGeom prst="rect">
            <a:avLst/>
          </a:prstGeom>
        </p:spPr>
      </p:pic>
    </p:spTree>
    <p:extLst>
      <p:ext uri="{BB962C8B-B14F-4D97-AF65-F5344CB8AC3E}">
        <p14:creationId xmlns:p14="http://schemas.microsoft.com/office/powerpoint/2010/main" val="1062366640"/>
      </p:ext>
    </p:extLst>
  </p:cSld>
  <p:clrMapOvr>
    <a:masterClrMapping/>
  </p:clrMapOvr>
  <mc:AlternateContent xmlns:mc="http://schemas.openxmlformats.org/markup-compatibility/2006" xmlns:p14="http://schemas.microsoft.com/office/powerpoint/2010/main">
    <mc:Choice Requires="p14">
      <p:transition spd="slow" p14:dur="2000" advTm="31168"/>
    </mc:Choice>
    <mc:Fallback xmlns="">
      <p:transition spd="slow" advTm="3116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idx="4294967295"/>
          </p:nvPr>
        </p:nvSpPr>
        <p:spPr>
          <a:xfrm>
            <a:off x="252244" y="3025775"/>
            <a:ext cx="4227513" cy="3159125"/>
          </a:xfrm>
          <a:prstGeom prst="rect">
            <a:avLst/>
          </a:prstGeom>
        </p:spPr>
        <p:txBody>
          <a:bodyPr/>
          <a:lstStyle/>
          <a:p>
            <a:pPr algn="ctr"/>
            <a:r>
              <a:rPr lang="fr-FR" sz="2800" noProof="0" dirty="0"/>
              <a:t>Considérations pour la reprise des services normaux dans le contexte humanitaire, y compris la</a:t>
            </a:r>
            <a:br>
              <a:rPr lang="fr-FR" sz="2800" noProof="0" dirty="0"/>
            </a:br>
            <a:r>
              <a:rPr lang="fr-FR" sz="2800" noProof="0" dirty="0"/>
              <a:t>Covid-19</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4294967295"/>
          </p:nvPr>
        </p:nvSpPr>
        <p:spPr>
          <a:xfrm>
            <a:off x="4557234" y="331406"/>
            <a:ext cx="7319457" cy="6248068"/>
          </a:xfrm>
          <a:prstGeom prst="rect">
            <a:avLst/>
          </a:prstGeom>
          <a:solidFill>
            <a:schemeClr val="bg1"/>
          </a:solidFill>
        </p:spPr>
        <p:txBody>
          <a:bodyPr/>
          <a:lstStyle/>
          <a:p>
            <a:pPr marL="342900" indent="-342900">
              <a:buClr>
                <a:srgbClr val="C00000"/>
              </a:buClr>
              <a:buFont typeface="Arial" panose="020B0604020202020204" pitchFamily="34" charset="0"/>
              <a:buChar char="•"/>
            </a:pPr>
            <a:r>
              <a:rPr lang="fr-FR" sz="2000" noProof="0" dirty="0"/>
              <a:t>Une crise peut augmenter la vulnérabilité et le risque d’infection des femmes et des filles par le VIH, les grossesses non planifiées et non désirées, la mortalité maternelle, la violence sexiste, le mariage, le viol et le trafic d’enfants. </a:t>
            </a:r>
          </a:p>
          <a:p>
            <a:pPr marL="342900" indent="-342900">
              <a:buClr>
                <a:srgbClr val="C00000"/>
              </a:buClr>
              <a:buFont typeface="Arial" panose="020B0604020202020204" pitchFamily="34" charset="0"/>
              <a:buChar char="•"/>
            </a:pPr>
            <a:r>
              <a:rPr lang="fr-FR" sz="2000" noProof="0" dirty="0">
                <a:solidFill>
                  <a:srgbClr val="C00000"/>
                </a:solidFill>
              </a:rPr>
              <a:t>L’avortement sécurisé est un service médical essentiel pour lequel le délai d’intervention est un facteur important et dont l’accès doit être maintenu en cas de pandémie ou de périodes de bouleversements sociaux. </a:t>
            </a:r>
          </a:p>
          <a:p>
            <a:pPr marL="342900" indent="-342900">
              <a:buClr>
                <a:srgbClr val="C00000"/>
              </a:buClr>
              <a:buFont typeface="Arial" panose="020B0604020202020204" pitchFamily="34" charset="0"/>
              <a:buChar char="•"/>
            </a:pPr>
            <a:r>
              <a:rPr lang="fr-FR" sz="2000" noProof="0" dirty="0"/>
              <a:t>En contexte de crise, l’avortement, la contraception et la santé sexuelle des jeunes sont souvent relégués au second plan. Une telle situation entraîne des conséquences dévastatrices telles que l’augmentation des taux de morbidité maternelle, de violence fondée sur le genre, de grossesse non planifiée.</a:t>
            </a:r>
          </a:p>
          <a:p>
            <a:pPr marL="342900" indent="-342900">
              <a:buClr>
                <a:srgbClr val="C00000"/>
              </a:buClr>
              <a:buFont typeface="Arial" panose="020B0604020202020204" pitchFamily="34" charset="0"/>
              <a:buChar char="•"/>
            </a:pPr>
            <a:r>
              <a:rPr lang="fr-FR" sz="2000" noProof="0" dirty="0">
                <a:solidFill>
                  <a:srgbClr val="C00000"/>
                </a:solidFill>
              </a:rPr>
              <a:t>Dans la mesure du possible, promouvoir l'institutionnalisation des bonnes pratiques en matière d'amélioration de l'accessibilité et de la qualité qui ont été mises en place pendant la période de fermetures et de perturbations.</a:t>
            </a:r>
          </a:p>
        </p:txBody>
      </p:sp>
      <p:pic>
        <p:nvPicPr>
          <p:cNvPr id="6" name="Image 5">
            <a:extLst>
              <a:ext uri="{FF2B5EF4-FFF2-40B4-BE49-F238E27FC236}">
                <a16:creationId xmlns:a16="http://schemas.microsoft.com/office/drawing/2014/main" id="{62EC1418-EB5B-734F-0F81-FCD55F64CA1A}"/>
              </a:ext>
            </a:extLst>
          </p:cNvPr>
          <p:cNvPicPr>
            <a:picLocks noChangeAspect="1"/>
          </p:cNvPicPr>
          <p:nvPr/>
        </p:nvPicPr>
        <p:blipFill>
          <a:blip r:embed="rId3"/>
          <a:stretch>
            <a:fillRect/>
          </a:stretch>
        </p:blipFill>
        <p:spPr>
          <a:xfrm>
            <a:off x="434085" y="289367"/>
            <a:ext cx="4091617" cy="2745094"/>
          </a:xfrm>
          <a:prstGeom prst="rect">
            <a:avLst/>
          </a:prstGeom>
        </p:spPr>
      </p:pic>
    </p:spTree>
    <p:extLst>
      <p:ext uri="{BB962C8B-B14F-4D97-AF65-F5344CB8AC3E}">
        <p14:creationId xmlns:p14="http://schemas.microsoft.com/office/powerpoint/2010/main" val="3466985829"/>
      </p:ext>
    </p:extLst>
  </p:cSld>
  <p:clrMapOvr>
    <a:masterClrMapping/>
  </p:clrMapOvr>
  <mc:AlternateContent xmlns:mc="http://schemas.openxmlformats.org/markup-compatibility/2006" xmlns:p14="http://schemas.microsoft.com/office/powerpoint/2010/main">
    <mc:Choice Requires="p14">
      <p:transition spd="slow" p14:dur="2000" advTm="18570"/>
    </mc:Choice>
    <mc:Fallback xmlns="">
      <p:transition spd="slow" advTm="1857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FF66498-7B93-B445-AA01-4884E8F836F4}"/>
              </a:ext>
            </a:extLst>
          </p:cNvPr>
          <p:cNvPicPr>
            <a:picLocks noChangeAspect="1"/>
          </p:cNvPicPr>
          <p:nvPr/>
        </p:nvPicPr>
        <p:blipFill>
          <a:blip r:embed="rId3"/>
          <a:stretch>
            <a:fillRect/>
          </a:stretch>
        </p:blipFill>
        <p:spPr>
          <a:xfrm>
            <a:off x="1577035" y="132858"/>
            <a:ext cx="9037930" cy="6605626"/>
          </a:xfrm>
          <a:prstGeom prst="rect">
            <a:avLst/>
          </a:prstGeom>
        </p:spPr>
      </p:pic>
    </p:spTree>
    <p:extLst>
      <p:ext uri="{BB962C8B-B14F-4D97-AF65-F5344CB8AC3E}">
        <p14:creationId xmlns:p14="http://schemas.microsoft.com/office/powerpoint/2010/main" val="3716245865"/>
      </p:ext>
    </p:extLst>
  </p:cSld>
  <p:clrMapOvr>
    <a:masterClrMapping/>
  </p:clrMapOvr>
  <mc:AlternateContent xmlns:mc="http://schemas.openxmlformats.org/markup-compatibility/2006" xmlns:p14="http://schemas.microsoft.com/office/powerpoint/2010/main">
    <mc:Choice Requires="p14">
      <p:transition spd="slow" p14:dur="2000" advTm="31523"/>
    </mc:Choice>
    <mc:Fallback xmlns="">
      <p:transition spd="slow" advTm="3152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9D498-F753-9544-9976-76B64BD78343}"/>
              </a:ext>
            </a:extLst>
          </p:cNvPr>
          <p:cNvSpPr>
            <a:spLocks noGrp="1"/>
          </p:cNvSpPr>
          <p:nvPr>
            <p:ph type="title"/>
          </p:nvPr>
        </p:nvSpPr>
        <p:spPr/>
        <p:txBody>
          <a:bodyPr/>
          <a:lstStyle/>
          <a:p>
            <a:r>
              <a:rPr lang="fr-FR" sz="2800" noProof="0" dirty="0"/>
              <a:t>Objectifs du module</a:t>
            </a:r>
          </a:p>
        </p:txBody>
      </p:sp>
      <p:sp>
        <p:nvSpPr>
          <p:cNvPr id="2" name="Subtitle 1">
            <a:extLst>
              <a:ext uri="{FF2B5EF4-FFF2-40B4-BE49-F238E27FC236}">
                <a16:creationId xmlns:a16="http://schemas.microsoft.com/office/drawing/2014/main" id="{7D90C0A5-A684-5645-8E93-0DEA08F3B27C}"/>
              </a:ext>
            </a:extLst>
          </p:cNvPr>
          <p:cNvSpPr>
            <a:spLocks noGrp="1"/>
          </p:cNvSpPr>
          <p:nvPr>
            <p:ph type="body" sz="quarter" idx="13"/>
          </p:nvPr>
        </p:nvSpPr>
        <p:spPr/>
        <p:txBody>
          <a:bodyPr numCol="1"/>
          <a:lstStyle/>
          <a:p>
            <a:r>
              <a:rPr lang="fr-FR" sz="2400" noProof="0" dirty="0"/>
              <a:t>A la fin de ce module, les participant (e)s seront :</a:t>
            </a:r>
          </a:p>
          <a:p>
            <a:endParaRPr lang="fr-FR" sz="2400" noProof="0" dirty="0"/>
          </a:p>
          <a:p>
            <a:pPr lvl="1">
              <a:buClr>
                <a:srgbClr val="58C3EB"/>
              </a:buClr>
            </a:pPr>
            <a:r>
              <a:rPr lang="fr-FR" sz="2200" noProof="0" dirty="0"/>
              <a:t>Capables de discuter sur l’importance des soins et services pour un avortement sécurisé</a:t>
            </a:r>
          </a:p>
          <a:p>
            <a:pPr marL="457200" lvl="1" indent="0">
              <a:buNone/>
            </a:pPr>
            <a:endParaRPr lang="fr-FR" sz="2200" noProof="0" dirty="0"/>
          </a:p>
          <a:p>
            <a:pPr lvl="1">
              <a:buClr>
                <a:srgbClr val="58C3EB"/>
              </a:buClr>
            </a:pPr>
            <a:r>
              <a:rPr lang="fr-FR" sz="2200" noProof="0" dirty="0"/>
              <a:t>Capables d’orienter l’offre des services d'avortement sécurisé en fonction des orientations programmatiques de l'OMS </a:t>
            </a:r>
          </a:p>
          <a:p>
            <a:pPr lvl="1"/>
            <a:endParaRPr lang="fr-FR" sz="2200" noProof="0" dirty="0"/>
          </a:p>
          <a:p>
            <a:pPr lvl="1">
              <a:buClr>
                <a:srgbClr val="58C3EB"/>
              </a:buClr>
            </a:pPr>
            <a:r>
              <a:rPr lang="fr-FR" sz="2200" noProof="0" dirty="0"/>
              <a:t>Capables d’intégrer les contextes particuliers de crises dans l’offre de service d’avortement sécurisé</a:t>
            </a:r>
          </a:p>
        </p:txBody>
      </p:sp>
    </p:spTree>
    <p:extLst>
      <p:ext uri="{BB962C8B-B14F-4D97-AF65-F5344CB8AC3E}">
        <p14:creationId xmlns:p14="http://schemas.microsoft.com/office/powerpoint/2010/main" val="2551364126"/>
      </p:ext>
    </p:extLst>
  </p:cSld>
  <p:clrMapOvr>
    <a:masterClrMapping/>
  </p:clrMapOvr>
  <mc:AlternateContent xmlns:mc="http://schemas.openxmlformats.org/markup-compatibility/2006" xmlns:p14="http://schemas.microsoft.com/office/powerpoint/2010/main">
    <mc:Choice Requires="p14">
      <p:transition spd="slow" p14:dur="2000" advTm="20428"/>
    </mc:Choice>
    <mc:Fallback xmlns="">
      <p:transition spd="slow" advTm="2042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AF0B-4073-4DBC-959B-6AF023D87EA3}"/>
              </a:ext>
            </a:extLst>
          </p:cNvPr>
          <p:cNvSpPr>
            <a:spLocks noGrp="1"/>
          </p:cNvSpPr>
          <p:nvPr>
            <p:ph type="ctrTitle"/>
          </p:nvPr>
        </p:nvSpPr>
        <p:spPr>
          <a:xfrm>
            <a:off x="1533525" y="1960563"/>
            <a:ext cx="9144000" cy="2387600"/>
          </a:xfrm>
        </p:spPr>
        <p:txBody>
          <a:bodyPr/>
          <a:lstStyle/>
          <a:p>
            <a:r>
              <a:rPr lang="fr-FR" noProof="0" dirty="0"/>
              <a:t>PERSPECTIVE RÉGIONALE</a:t>
            </a:r>
          </a:p>
        </p:txBody>
      </p:sp>
      <p:sp>
        <p:nvSpPr>
          <p:cNvPr id="3" name="TextBox 2">
            <a:extLst>
              <a:ext uri="{FF2B5EF4-FFF2-40B4-BE49-F238E27FC236}">
                <a16:creationId xmlns:a16="http://schemas.microsoft.com/office/drawing/2014/main" id="{AA3B3049-9D24-12FA-F057-39262FA656A6}"/>
              </a:ext>
            </a:extLst>
          </p:cNvPr>
          <p:cNvSpPr txBox="1"/>
          <p:nvPr/>
        </p:nvSpPr>
        <p:spPr>
          <a:xfrm>
            <a:off x="3048965" y="4604511"/>
            <a:ext cx="6094070" cy="212539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CONTRIBUTEUR</a:t>
            </a:r>
            <a:r>
              <a:rPr lang="fr-FR" sz="2000" b="1" noProof="0" dirty="0">
                <a:solidFill>
                  <a:prstClr val="black"/>
                </a:solidFill>
                <a:latin typeface="Arial" panose="020B0604020202020204" pitchFamily="34" charset="0"/>
                <a:ea typeface="Calibri" panose="020F0502020204030204" pitchFamily="34" charset="0"/>
                <a:cs typeface="Arial" panose="020B0604020202020204" pitchFamily="34" charset="0"/>
              </a:rPr>
              <a:t>S</a:t>
            </a: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 CONTRIBUTRICE</a:t>
            </a:r>
          </a:p>
          <a:p>
            <a:pPr marL="285750" indent="-285750" algn="ctr">
              <a:lnSpc>
                <a:spcPct val="107000"/>
              </a:lnSpc>
              <a:spcAft>
                <a:spcPts val="800"/>
              </a:spcAft>
              <a:buFont typeface="Arial" panose="020B0604020202020204" pitchFamily="34" charset="0"/>
              <a:buChar char="•"/>
              <a:defRPr/>
            </a:pPr>
            <a:r>
              <a:rPr lang="fr-FR" sz="2000" b="1" noProof="0" dirty="0">
                <a:solidFill>
                  <a:prstClr val="black"/>
                </a:solidFill>
                <a:latin typeface="Arial" panose="020B0604020202020204" pitchFamily="34" charset="0"/>
                <a:ea typeface="Calibri" panose="020F0502020204030204" pitchFamily="34" charset="0"/>
                <a:cs typeface="Arial" panose="020B0604020202020204" pitchFamily="34" charset="0"/>
              </a:rPr>
              <a:t>BÉNIEL AGOSSOU</a:t>
            </a:r>
            <a:endPar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lvl="0" indent="-285750" algn="ctr">
              <a:lnSpc>
                <a:spcPct val="107000"/>
              </a:lnSpc>
              <a:spcAft>
                <a:spcPts val="800"/>
              </a:spcAft>
              <a:buFont typeface="Arial" panose="020B0604020202020204" pitchFamily="34" charset="0"/>
              <a:buChar char="•"/>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CHILANGA</a:t>
            </a:r>
            <a:r>
              <a:rPr lang="fr-FR" sz="2000" b="1" dirty="0">
                <a:solidFill>
                  <a:prstClr val="black"/>
                </a:solidFill>
                <a:latin typeface="Arial" panose="020B0604020202020204" pitchFamily="34" charset="0"/>
                <a:ea typeface="Calibri" panose="020F0502020204030204" pitchFamily="34" charset="0"/>
                <a:cs typeface="Arial" panose="020B0604020202020204" pitchFamily="34" charset="0"/>
              </a:rPr>
              <a:t> ASMANI</a:t>
            </a:r>
            <a:endPar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285750" marR="0" lvl="0" indent="-285750" algn="ctr"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GINETTE HOUNKANRIN</a:t>
            </a:r>
          </a:p>
          <a:p>
            <a:pPr marL="285750" marR="0" lvl="0" indent="-285750" algn="ctr"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endPar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165949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3417"/>
    </mc:Choice>
    <mc:Fallback xmlns="">
      <p:transition spd="slow" advTm="13417"/>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D298E1-AD72-3D77-1242-2B34C931853B}"/>
              </a:ext>
            </a:extLst>
          </p:cNvPr>
          <p:cNvSpPr/>
          <p:nvPr/>
        </p:nvSpPr>
        <p:spPr>
          <a:xfrm rot="10800000" flipV="1">
            <a:off x="1508047" y="6099719"/>
            <a:ext cx="10368000" cy="446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hlinkClick r:id="rId4">
                  <a:extLst>
                    <a:ext uri="{A12FA001-AC4F-418D-AE19-62706E023703}">
                      <ahyp:hlinkClr xmlns:ahyp="http://schemas.microsoft.com/office/drawing/2018/hyperlinkcolor" val="tx"/>
                    </a:ext>
                  </a:extLst>
                </a:hlinkClick>
              </a:rPr>
              <a:t>©Ipas. 2016. Conclusions de l’analyse situationnelle : </a:t>
            </a:r>
            <a:r>
              <a:rPr kumimoji="0" lang="fr-FR" sz="1800" b="0" i="1" u="none" strike="noStrike" kern="1200" cap="none" spc="0" normalizeH="0" baseline="0" noProof="0" dirty="0">
                <a:ln>
                  <a:noFill/>
                </a:ln>
                <a:solidFill>
                  <a:schemeClr val="bg1"/>
                </a:solidFill>
                <a:effectLst/>
                <a:uLnTx/>
                <a:uFillTx/>
                <a:latin typeface="Calibri,Italic"/>
                <a:ea typeface="+mn-ea"/>
                <a:cs typeface="+mn-cs"/>
                <a:hlinkClick r:id="rId4">
                  <a:extLst>
                    <a:ext uri="{A12FA001-AC4F-418D-AE19-62706E023703}">
                      <ahyp:hlinkClr xmlns:ahyp="http://schemas.microsoft.com/office/drawing/2018/hyperlinkcolor" val="tx"/>
                    </a:ext>
                  </a:extLst>
                </a:hlinkClick>
              </a:rPr>
              <a:t>Besoins et opportunités pour une prise en charge des soins complets d’avortement en Afrique de l’Ouest francophone</a:t>
            </a:r>
            <a:r>
              <a:rPr kumimoji="0" lang="fr-FR" sz="1800" b="0" i="0" u="none" strike="noStrike" kern="1200" cap="none" spc="0" normalizeH="0" baseline="0" noProof="0" dirty="0">
                <a:ln>
                  <a:noFill/>
                </a:ln>
                <a:solidFill>
                  <a:schemeClr val="bg1"/>
                </a:solidFill>
                <a:effectLst/>
                <a:uLnTx/>
                <a:uFillTx/>
                <a:latin typeface="Calibri" panose="020F0502020204030204" pitchFamily="34" charset="0"/>
                <a:ea typeface="+mn-ea"/>
                <a:cs typeface="+mn-cs"/>
              </a:rPr>
              <a:t>.</a:t>
            </a:r>
            <a:endParaRPr kumimoji="0" lang="fr-FR"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4" name="Image 3">
            <a:extLst>
              <a:ext uri="{FF2B5EF4-FFF2-40B4-BE49-F238E27FC236}">
                <a16:creationId xmlns:a16="http://schemas.microsoft.com/office/drawing/2014/main" id="{A415B602-06EC-5CDA-53D2-BAFD12C0688C}"/>
              </a:ext>
            </a:extLst>
          </p:cNvPr>
          <p:cNvPicPr>
            <a:picLocks noChangeAspect="1"/>
          </p:cNvPicPr>
          <p:nvPr/>
        </p:nvPicPr>
        <p:blipFill>
          <a:blip r:embed="rId5"/>
          <a:stretch>
            <a:fillRect/>
          </a:stretch>
        </p:blipFill>
        <p:spPr>
          <a:xfrm>
            <a:off x="2656638" y="302845"/>
            <a:ext cx="7773073" cy="5790940"/>
          </a:xfrm>
          <a:prstGeom prst="rect">
            <a:avLst/>
          </a:prstGeom>
        </p:spPr>
      </p:pic>
    </p:spTree>
    <p:extLst>
      <p:ext uri="{BB962C8B-B14F-4D97-AF65-F5344CB8AC3E}">
        <p14:creationId xmlns:p14="http://schemas.microsoft.com/office/powerpoint/2010/main" val="36995563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8465"/>
    </mc:Choice>
    <mc:Fallback xmlns="">
      <p:transition spd="slow" advTm="846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FABB4-3479-9E3C-D3DD-B384CC0E9C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8A455C-EBAD-E5F4-5274-99C53F0F030C}"/>
              </a:ext>
            </a:extLst>
          </p:cNvPr>
          <p:cNvSpPr>
            <a:spLocks noGrp="1"/>
          </p:cNvSpPr>
          <p:nvPr>
            <p:ph type="title"/>
          </p:nvPr>
        </p:nvSpPr>
        <p:spPr>
          <a:xfrm>
            <a:off x="566421" y="2715051"/>
            <a:ext cx="2573019" cy="1821720"/>
          </a:xfrm>
        </p:spPr>
        <p:txBody>
          <a:bodyPr/>
          <a:lstStyle/>
          <a:p>
            <a:pPr algn="ctr"/>
            <a:r>
              <a:rPr lang="fr-FR" sz="2800" noProof="0" dirty="0">
                <a:latin typeface="Arial Black" panose="020B0A04020102020204" pitchFamily="34" charset="0"/>
              </a:rPr>
              <a:t>Faits clés </a:t>
            </a:r>
            <a:r>
              <a:rPr lang="fr-FR" sz="2800" baseline="30000" noProof="0" dirty="0">
                <a:latin typeface="Arial Black" panose="020B0A04020102020204" pitchFamily="34" charset="0"/>
              </a:rPr>
              <a:t>4</a:t>
            </a:r>
            <a:br>
              <a:rPr lang="fr-FR" sz="2800" noProof="0" dirty="0">
                <a:latin typeface="Arial Black" panose="020B0A04020102020204" pitchFamily="34" charset="0"/>
              </a:rPr>
            </a:br>
            <a:endParaRPr lang="fr-FR" sz="2800" noProof="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9D4D9C3E-150C-F4E6-031E-766CEE706937}"/>
              </a:ext>
            </a:extLst>
          </p:cNvPr>
          <p:cNvSpPr>
            <a:spLocks noGrp="1"/>
          </p:cNvSpPr>
          <p:nvPr>
            <p:ph idx="1"/>
          </p:nvPr>
        </p:nvSpPr>
        <p:spPr>
          <a:xfrm>
            <a:off x="3361690" y="983571"/>
            <a:ext cx="8263889" cy="4776680"/>
          </a:xfrm>
        </p:spPr>
        <p:txBody>
          <a:bodyPr/>
          <a:lstStyle/>
          <a:p>
            <a:pPr>
              <a:spcBef>
                <a:spcPts val="1800"/>
              </a:spcBef>
              <a:spcAft>
                <a:spcPts val="1800"/>
              </a:spcAft>
              <a:buClr>
                <a:srgbClr val="58C3EB"/>
              </a:buClr>
            </a:pPr>
            <a:r>
              <a:rPr lang="fr-FR" sz="2400" b="1" noProof="0" dirty="0"/>
              <a:t>533/100 000 </a:t>
            </a:r>
            <a:r>
              <a:rPr lang="fr-FR" sz="2400" noProof="0" dirty="0"/>
              <a:t>: le taux de mortalité maternelle en Afrique subsaharienne est le plus élevé au monde.</a:t>
            </a:r>
          </a:p>
          <a:p>
            <a:pPr>
              <a:spcBef>
                <a:spcPts val="1800"/>
              </a:spcBef>
              <a:spcAft>
                <a:spcPts val="1800"/>
              </a:spcAft>
              <a:buClr>
                <a:srgbClr val="58C3EB"/>
              </a:buClr>
            </a:pPr>
            <a:r>
              <a:rPr lang="fr-FR" sz="2400" b="1" noProof="0" dirty="0"/>
              <a:t>6,2 millions </a:t>
            </a:r>
            <a:r>
              <a:rPr lang="fr-FR" sz="2400" noProof="0" dirty="0"/>
              <a:t>: des avortements à risque ont lieu chaque année en Afrique subsaharienne, entraînant 15 000 décès évitables.</a:t>
            </a:r>
          </a:p>
          <a:p>
            <a:pPr>
              <a:spcBef>
                <a:spcPts val="1800"/>
              </a:spcBef>
              <a:spcAft>
                <a:spcPts val="1800"/>
              </a:spcAft>
              <a:buClr>
                <a:srgbClr val="58C3EB"/>
              </a:buClr>
            </a:pPr>
            <a:r>
              <a:rPr lang="fr-FR" sz="2400" b="1" noProof="0" dirty="0"/>
              <a:t>1 sur 5 </a:t>
            </a:r>
            <a:r>
              <a:rPr lang="fr-FR" sz="2400" noProof="0" dirty="0"/>
              <a:t>: les adolescentes tombent enceintes avant l’âge de 19 ans.</a:t>
            </a:r>
          </a:p>
        </p:txBody>
      </p:sp>
    </p:spTree>
    <p:extLst>
      <p:ext uri="{BB962C8B-B14F-4D97-AF65-F5344CB8AC3E}">
        <p14:creationId xmlns:p14="http://schemas.microsoft.com/office/powerpoint/2010/main" val="979506924"/>
      </p:ext>
    </p:extLst>
  </p:cSld>
  <p:clrMapOvr>
    <a:masterClrMapping/>
  </p:clrMapOvr>
  <mc:AlternateContent xmlns:mc="http://schemas.openxmlformats.org/markup-compatibility/2006" xmlns:p14="http://schemas.microsoft.com/office/powerpoint/2010/main">
    <mc:Choice Requires="p14">
      <p:transition spd="slow" p14:dur="2000" advTm="49050"/>
    </mc:Choice>
    <mc:Fallback xmlns="">
      <p:transition spd="slow" advTm="4905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idx="4294967295"/>
          </p:nvPr>
        </p:nvSpPr>
        <p:spPr>
          <a:xfrm>
            <a:off x="165257" y="2693987"/>
            <a:ext cx="2662043" cy="1470025"/>
          </a:xfrm>
          <a:prstGeom prst="rect">
            <a:avLst/>
          </a:prstGeom>
        </p:spPr>
        <p:txBody>
          <a:bodyPr/>
          <a:lstStyle/>
          <a:p>
            <a:pPr algn="ctr">
              <a:defRPr/>
            </a:pPr>
            <a:r>
              <a:rPr lang="fr-FR" sz="2800" noProof="0" dirty="0">
                <a:solidFill>
                  <a:srgbClr val="58C3EB"/>
                </a:solidFill>
                <a:latin typeface="Arial Black" panose="020B0A04020102020204" pitchFamily="34" charset="0"/>
              </a:rPr>
              <a:t>Lois et politiques sur l'avortement </a:t>
            </a:r>
            <a:r>
              <a:rPr lang="fr-FR" sz="2800" b="0" baseline="30000" noProof="0" dirty="0">
                <a:solidFill>
                  <a:srgbClr val="58C3EB"/>
                </a:solidFill>
                <a:latin typeface="Arial Black" panose="020B0A04020102020204" pitchFamily="34" charset="0"/>
                <a:ea typeface="+mn-ea"/>
                <a:cs typeface="Arial" panose="020B0604020202020204" pitchFamily="34" charset="0"/>
              </a:rPr>
              <a:t>5</a:t>
            </a:r>
            <a:endParaRPr lang="fr-FR" sz="2800" noProof="0" dirty="0">
              <a:solidFill>
                <a:srgbClr val="58C3EB"/>
              </a:solidFill>
              <a:latin typeface="Arial Black" panose="020B0A04020102020204" pitchFamily="34" charset="0"/>
            </a:endParaRP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4294967295"/>
          </p:nvPr>
        </p:nvSpPr>
        <p:spPr>
          <a:xfrm>
            <a:off x="650240" y="234950"/>
            <a:ext cx="11198860" cy="986947"/>
          </a:xfrm>
          <a:prstGeom prst="rect">
            <a:avLst/>
          </a:prstGeom>
        </p:spPr>
        <p:txBody>
          <a:bodyPr/>
          <a:lstStyle/>
          <a:p>
            <a:pPr marL="0" lvl="0" indent="0" defTabSz="457200">
              <a:lnSpc>
                <a:spcPct val="100000"/>
              </a:lnSpc>
              <a:spcBef>
                <a:spcPts val="0"/>
              </a:spcBef>
              <a:buClrTx/>
              <a:buNone/>
              <a:defRPr/>
            </a:pPr>
            <a:r>
              <a:rPr lang="fr-FR" sz="1400" noProof="0" dirty="0">
                <a:solidFill>
                  <a:prstClr val="black"/>
                </a:solidFill>
              </a:rPr>
              <a:t>La plupart des pays d’Afrique de l’Ouest Francophone ont des lois/politiques restrictives sur l'avortement. Selon l</a:t>
            </a:r>
            <a:r>
              <a:rPr lang="fr-FR" sz="1400" noProof="0" dirty="0"/>
              <a:t>'enquête régionale sur les politiques de santé de la reproduction, de la mère, du nouveau-né, de l'enfant et de l'adolescent 2019. </a:t>
            </a:r>
          </a:p>
          <a:p>
            <a:pPr marL="0" lvl="0" indent="0" defTabSz="457200">
              <a:lnSpc>
                <a:spcPct val="100000"/>
              </a:lnSpc>
              <a:spcBef>
                <a:spcPts val="0"/>
              </a:spcBef>
              <a:buClrTx/>
              <a:buNone/>
              <a:defRPr/>
            </a:pPr>
            <a:r>
              <a:rPr lang="fr-FR" sz="1400" b="1" i="1" noProof="0" dirty="0">
                <a:solidFill>
                  <a:srgbClr val="C00000"/>
                </a:solidFill>
              </a:rPr>
              <a:t>Dans les pays de l'Afrique de l’Ouest francophone, la question sur l’avortement fait l’objet d’une combinaison de textes législatifs et règlementaires</a:t>
            </a:r>
            <a:endParaRPr lang="fr-FR" sz="1400" i="1" noProof="0" dirty="0">
              <a:solidFill>
                <a:srgbClr val="C00000"/>
              </a:solidFill>
            </a:endParaRPr>
          </a:p>
        </p:txBody>
      </p:sp>
      <p:graphicFrame>
        <p:nvGraphicFramePr>
          <p:cNvPr id="6" name="Tableau 5">
            <a:extLst>
              <a:ext uri="{FF2B5EF4-FFF2-40B4-BE49-F238E27FC236}">
                <a16:creationId xmlns:a16="http://schemas.microsoft.com/office/drawing/2014/main" id="{E2A05FB5-83AD-2674-5A55-82F577A287AC}"/>
              </a:ext>
            </a:extLst>
          </p:cNvPr>
          <p:cNvGraphicFramePr>
            <a:graphicFrameLocks noGrp="1"/>
          </p:cNvGraphicFramePr>
          <p:nvPr>
            <p:extLst>
              <p:ext uri="{D42A27DB-BD31-4B8C-83A1-F6EECF244321}">
                <p14:modId xmlns:p14="http://schemas.microsoft.com/office/powerpoint/2010/main" val="1498677378"/>
              </p:ext>
            </p:extLst>
          </p:nvPr>
        </p:nvGraphicFramePr>
        <p:xfrm>
          <a:off x="2740082" y="1319002"/>
          <a:ext cx="9149514" cy="4426889"/>
        </p:xfrm>
        <a:graphic>
          <a:graphicData uri="http://schemas.openxmlformats.org/drawingml/2006/table">
            <a:tbl>
              <a:tblPr/>
              <a:tblGrid>
                <a:gridCol w="1370352">
                  <a:extLst>
                    <a:ext uri="{9D8B030D-6E8A-4147-A177-3AD203B41FA5}">
                      <a16:colId xmlns:a16="http://schemas.microsoft.com/office/drawing/2014/main" val="2874574289"/>
                    </a:ext>
                  </a:extLst>
                </a:gridCol>
                <a:gridCol w="567519">
                  <a:extLst>
                    <a:ext uri="{9D8B030D-6E8A-4147-A177-3AD203B41FA5}">
                      <a16:colId xmlns:a16="http://schemas.microsoft.com/office/drawing/2014/main" val="1254362039"/>
                    </a:ext>
                  </a:extLst>
                </a:gridCol>
                <a:gridCol w="609044">
                  <a:extLst>
                    <a:ext uri="{9D8B030D-6E8A-4147-A177-3AD203B41FA5}">
                      <a16:colId xmlns:a16="http://schemas.microsoft.com/office/drawing/2014/main" val="1520740146"/>
                    </a:ext>
                  </a:extLst>
                </a:gridCol>
                <a:gridCol w="359890">
                  <a:extLst>
                    <a:ext uri="{9D8B030D-6E8A-4147-A177-3AD203B41FA5}">
                      <a16:colId xmlns:a16="http://schemas.microsoft.com/office/drawing/2014/main" val="2736096160"/>
                    </a:ext>
                  </a:extLst>
                </a:gridCol>
                <a:gridCol w="401416">
                  <a:extLst>
                    <a:ext uri="{9D8B030D-6E8A-4147-A177-3AD203B41FA5}">
                      <a16:colId xmlns:a16="http://schemas.microsoft.com/office/drawing/2014/main" val="3753172016"/>
                    </a:ext>
                  </a:extLst>
                </a:gridCol>
                <a:gridCol w="359890">
                  <a:extLst>
                    <a:ext uri="{9D8B030D-6E8A-4147-A177-3AD203B41FA5}">
                      <a16:colId xmlns:a16="http://schemas.microsoft.com/office/drawing/2014/main" val="3080398412"/>
                    </a:ext>
                  </a:extLst>
                </a:gridCol>
                <a:gridCol w="539835">
                  <a:extLst>
                    <a:ext uri="{9D8B030D-6E8A-4147-A177-3AD203B41FA5}">
                      <a16:colId xmlns:a16="http://schemas.microsoft.com/office/drawing/2014/main" val="2194757022"/>
                    </a:ext>
                  </a:extLst>
                </a:gridCol>
                <a:gridCol w="442942">
                  <a:extLst>
                    <a:ext uri="{9D8B030D-6E8A-4147-A177-3AD203B41FA5}">
                      <a16:colId xmlns:a16="http://schemas.microsoft.com/office/drawing/2014/main" val="2210623612"/>
                    </a:ext>
                  </a:extLst>
                </a:gridCol>
                <a:gridCol w="705940">
                  <a:extLst>
                    <a:ext uri="{9D8B030D-6E8A-4147-A177-3AD203B41FA5}">
                      <a16:colId xmlns:a16="http://schemas.microsoft.com/office/drawing/2014/main" val="3485734033"/>
                    </a:ext>
                  </a:extLst>
                </a:gridCol>
                <a:gridCol w="539835">
                  <a:extLst>
                    <a:ext uri="{9D8B030D-6E8A-4147-A177-3AD203B41FA5}">
                      <a16:colId xmlns:a16="http://schemas.microsoft.com/office/drawing/2014/main" val="2761443370"/>
                    </a:ext>
                  </a:extLst>
                </a:gridCol>
                <a:gridCol w="581361">
                  <a:extLst>
                    <a:ext uri="{9D8B030D-6E8A-4147-A177-3AD203B41FA5}">
                      <a16:colId xmlns:a16="http://schemas.microsoft.com/office/drawing/2014/main" val="3172600596"/>
                    </a:ext>
                  </a:extLst>
                </a:gridCol>
                <a:gridCol w="622886">
                  <a:extLst>
                    <a:ext uri="{9D8B030D-6E8A-4147-A177-3AD203B41FA5}">
                      <a16:colId xmlns:a16="http://schemas.microsoft.com/office/drawing/2014/main" val="1549437302"/>
                    </a:ext>
                  </a:extLst>
                </a:gridCol>
                <a:gridCol w="595202">
                  <a:extLst>
                    <a:ext uri="{9D8B030D-6E8A-4147-A177-3AD203B41FA5}">
                      <a16:colId xmlns:a16="http://schemas.microsoft.com/office/drawing/2014/main" val="2709061067"/>
                    </a:ext>
                  </a:extLst>
                </a:gridCol>
                <a:gridCol w="581361">
                  <a:extLst>
                    <a:ext uri="{9D8B030D-6E8A-4147-A177-3AD203B41FA5}">
                      <a16:colId xmlns:a16="http://schemas.microsoft.com/office/drawing/2014/main" val="608152749"/>
                    </a:ext>
                  </a:extLst>
                </a:gridCol>
                <a:gridCol w="512151">
                  <a:extLst>
                    <a:ext uri="{9D8B030D-6E8A-4147-A177-3AD203B41FA5}">
                      <a16:colId xmlns:a16="http://schemas.microsoft.com/office/drawing/2014/main" val="801026279"/>
                    </a:ext>
                  </a:extLst>
                </a:gridCol>
                <a:gridCol w="359890">
                  <a:extLst>
                    <a:ext uri="{9D8B030D-6E8A-4147-A177-3AD203B41FA5}">
                      <a16:colId xmlns:a16="http://schemas.microsoft.com/office/drawing/2014/main" val="2603321352"/>
                    </a:ext>
                  </a:extLst>
                </a:gridCol>
              </a:tblGrid>
              <a:tr h="1387761">
                <a:tc>
                  <a:txBody>
                    <a:bodyPr/>
                    <a:lstStyle/>
                    <a:p>
                      <a:pPr algn="ctr" fontAlgn="ctr">
                        <a:buNone/>
                      </a:pPr>
                      <a:r>
                        <a:rPr lang="fr-FR" sz="1200" b="1" i="0" u="none" strike="noStrike" noProof="0" dirty="0">
                          <a:solidFill>
                            <a:srgbClr val="000000"/>
                          </a:solidFill>
                          <a:effectLst/>
                          <a:latin typeface="Verdana" panose="020B0604030504040204" pitchFamily="34" charset="0"/>
                        </a:rPr>
                        <a:t>États</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ctr" fontAlgn="ctr">
                        <a:buNone/>
                      </a:pPr>
                      <a:r>
                        <a:rPr lang="fr-FR" sz="1200" b="1" i="0" u="none" strike="noStrike" noProof="0" dirty="0">
                          <a:solidFill>
                            <a:srgbClr val="000000"/>
                          </a:solidFill>
                          <a:effectLst/>
                          <a:latin typeface="Calibri" panose="020F0502020204030204" pitchFamily="34" charset="0"/>
                        </a:rPr>
                        <a:t>Loi sur la santé reproductive</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200" b="1" i="0" u="none" strike="noStrike" noProof="0" dirty="0">
                          <a:solidFill>
                            <a:srgbClr val="000000"/>
                          </a:solidFill>
                          <a:effectLst/>
                          <a:latin typeface="Calibri" panose="020F0502020204030204" pitchFamily="34" charset="0"/>
                        </a:rPr>
                        <a:t>Loi générale sur la santé médicale</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200" b="1" i="0" u="none" strike="noStrike" noProof="0" dirty="0">
                          <a:solidFill>
                            <a:srgbClr val="000000"/>
                          </a:solidFill>
                          <a:effectLst/>
                          <a:latin typeface="Calibri" panose="020F0502020204030204" pitchFamily="34" charset="0"/>
                        </a:rPr>
                        <a:t>Constitution</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200" b="1" i="0" u="none" strike="noStrike" noProof="0" dirty="0">
                          <a:solidFill>
                            <a:srgbClr val="000000"/>
                          </a:solidFill>
                          <a:effectLst/>
                          <a:latin typeface="Calibri" panose="020F0502020204030204" pitchFamily="34" charset="0"/>
                        </a:rPr>
                        <a:t>Code pénal</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200" b="1" i="0" u="none" strike="noStrike" noProof="0" dirty="0">
                          <a:solidFill>
                            <a:srgbClr val="000000"/>
                          </a:solidFill>
                          <a:effectLst/>
                          <a:latin typeface="Calibri" panose="020F0502020204030204" pitchFamily="34" charset="0"/>
                        </a:rPr>
                        <a:t>Code civil</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200" b="1" i="0" u="none" strike="noStrike" noProof="0" dirty="0">
                          <a:solidFill>
                            <a:srgbClr val="000000"/>
                          </a:solidFill>
                          <a:effectLst/>
                          <a:latin typeface="Calibri" panose="020F0502020204030204" pitchFamily="34" charset="0"/>
                        </a:rPr>
                        <a:t>Arrêtés/décrets ministériels</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200" b="1" i="0" u="none" strike="noStrike" noProof="0" dirty="0">
                          <a:solidFill>
                            <a:srgbClr val="000000"/>
                          </a:solidFill>
                          <a:effectLst/>
                          <a:latin typeface="Calibri" panose="020F0502020204030204" pitchFamily="34" charset="0"/>
                        </a:rPr>
                        <a:t>Jurisprudence</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200" b="1" i="0" u="none" strike="noStrike" noProof="0" dirty="0">
                          <a:solidFill>
                            <a:srgbClr val="000000"/>
                          </a:solidFill>
                          <a:effectLst/>
                          <a:latin typeface="Calibri" panose="020F0502020204030204" pitchFamily="34" charset="0"/>
                        </a:rPr>
                        <a:t>Réglementation sanitaire ou directives cliniques</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200" b="1" i="0" u="none" strike="noStrike" noProof="0" dirty="0">
                          <a:solidFill>
                            <a:srgbClr val="000000"/>
                          </a:solidFill>
                          <a:effectLst/>
                          <a:latin typeface="Calibri" panose="020F0502020204030204" pitchFamily="34" charset="0"/>
                        </a:rPr>
                        <a:t>EML/Liste enregistrée</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200" b="1" i="0" u="none" strike="noStrike" noProof="0" dirty="0">
                          <a:solidFill>
                            <a:srgbClr val="000000"/>
                          </a:solidFill>
                          <a:effectLst/>
                          <a:latin typeface="Calibri" panose="020F0502020204030204" pitchFamily="34" charset="0"/>
                        </a:rPr>
                        <a:t>Code de déontologie médicale</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200" b="1" i="0" u="none" strike="noStrike" noProof="0" dirty="0">
                          <a:solidFill>
                            <a:srgbClr val="000000"/>
                          </a:solidFill>
                          <a:effectLst/>
                          <a:latin typeface="Calibri" panose="020F0502020204030204" pitchFamily="34" charset="0"/>
                        </a:rPr>
                        <a:t>Document relatif au financement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200" b="1" i="0" u="none" strike="noStrike" noProof="0" dirty="0">
                          <a:solidFill>
                            <a:srgbClr val="000000"/>
                          </a:solidFill>
                          <a:effectLst/>
                          <a:latin typeface="Calibri" panose="020F0502020204030204" pitchFamily="34" charset="0"/>
                        </a:rPr>
                        <a:t>Loi spécifique sur l'avortement</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200" b="1" i="0" u="none" strike="noStrike" noProof="0" dirty="0">
                          <a:solidFill>
                            <a:srgbClr val="000000"/>
                          </a:solidFill>
                          <a:effectLst/>
                          <a:latin typeface="Calibri" panose="020F0502020204030204" pitchFamily="34" charset="0"/>
                        </a:rPr>
                        <a:t>Loi sur les praticiens de médecine</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200" b="1" i="0" u="none" strike="noStrike" noProof="0" dirty="0">
                          <a:solidFill>
                            <a:srgbClr val="000000"/>
                          </a:solidFill>
                          <a:effectLst/>
                          <a:latin typeface="Calibri" panose="020F0502020204030204" pitchFamily="34" charset="0"/>
                        </a:rPr>
                        <a:t>Loi sur les services de santé</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200" b="1" i="0" u="none" strike="noStrike" noProof="0" dirty="0">
                          <a:solidFill>
                            <a:srgbClr val="000000"/>
                          </a:solidFill>
                          <a:effectLst/>
                          <a:latin typeface="Calibri" panose="020F0502020204030204" pitchFamily="34" charset="0"/>
                        </a:rPr>
                        <a:t>Autres</a:t>
                      </a:r>
                    </a:p>
                  </a:txBody>
                  <a:tcPr marL="0" marR="0" marT="0"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6133815"/>
                  </a:ext>
                </a:extLst>
              </a:tr>
              <a:tr h="193122">
                <a:tc>
                  <a:txBody>
                    <a:bodyPr/>
                    <a:lstStyle/>
                    <a:p>
                      <a:pPr algn="l" fontAlgn="ctr">
                        <a:buNone/>
                      </a:pPr>
                      <a:r>
                        <a:rPr lang="fr-FR" sz="1000" b="0" i="0" u="none" strike="noStrike" noProof="0" dirty="0">
                          <a:solidFill>
                            <a:srgbClr val="000000"/>
                          </a:solidFill>
                          <a:effectLst/>
                          <a:latin typeface="Verdana" panose="020B0604030504040204" pitchFamily="34" charset="0"/>
                        </a:rPr>
                        <a:t>Bénin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280264"/>
                  </a:ext>
                </a:extLst>
              </a:tr>
              <a:tr h="193122">
                <a:tc>
                  <a:txBody>
                    <a:bodyPr/>
                    <a:lstStyle/>
                    <a:p>
                      <a:pPr algn="l" fontAlgn="ctr">
                        <a:buNone/>
                      </a:pPr>
                      <a:r>
                        <a:rPr lang="fr-FR" sz="1000" b="0" i="0" u="none" strike="noStrike" noProof="0" dirty="0">
                          <a:solidFill>
                            <a:srgbClr val="000000"/>
                          </a:solidFill>
                          <a:effectLst/>
                          <a:latin typeface="Verdana" panose="020B0604030504040204" pitchFamily="34" charset="0"/>
                        </a:rPr>
                        <a:t>Burkina Faso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33030735"/>
                  </a:ext>
                </a:extLst>
              </a:tr>
              <a:tr h="193122">
                <a:tc>
                  <a:txBody>
                    <a:bodyPr/>
                    <a:lstStyle/>
                    <a:p>
                      <a:pPr algn="l" fontAlgn="ctr">
                        <a:buNone/>
                      </a:pPr>
                      <a:r>
                        <a:rPr lang="fr-FR" sz="1000" b="0" i="0" u="none" strike="noStrike" noProof="0" dirty="0">
                          <a:solidFill>
                            <a:srgbClr val="000000"/>
                          </a:solidFill>
                          <a:effectLst/>
                          <a:latin typeface="Verdana" panose="020B0604030504040204" pitchFamily="34" charset="0"/>
                        </a:rPr>
                        <a:t>Cameroun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53213641"/>
                  </a:ext>
                </a:extLst>
              </a:tr>
              <a:tr h="335420">
                <a:tc>
                  <a:txBody>
                    <a:bodyPr/>
                    <a:lstStyle/>
                    <a:p>
                      <a:pPr algn="l" fontAlgn="ctr">
                        <a:buNone/>
                      </a:pPr>
                      <a:r>
                        <a:rPr lang="fr-FR" sz="1000" b="0" i="0" u="none" strike="noStrike" noProof="0" dirty="0">
                          <a:solidFill>
                            <a:srgbClr val="000000"/>
                          </a:solidFill>
                          <a:effectLst/>
                          <a:latin typeface="Verdana" panose="020B0604030504040204" pitchFamily="34" charset="0"/>
                        </a:rPr>
                        <a:t>République centrafricaine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27608777"/>
                  </a:ext>
                </a:extLst>
              </a:tr>
              <a:tr h="193122">
                <a:tc>
                  <a:txBody>
                    <a:bodyPr/>
                    <a:lstStyle/>
                    <a:p>
                      <a:pPr algn="l" fontAlgn="ctr">
                        <a:buNone/>
                      </a:pPr>
                      <a:r>
                        <a:rPr lang="fr-FR" sz="1000" b="0" i="0" u="none" strike="noStrike" noProof="0" dirty="0">
                          <a:solidFill>
                            <a:srgbClr val="000000"/>
                          </a:solidFill>
                          <a:effectLst/>
                          <a:latin typeface="Verdana" panose="020B0604030504040204" pitchFamily="34" charset="0"/>
                        </a:rPr>
                        <a:t>Tchad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416437"/>
                  </a:ext>
                </a:extLst>
              </a:tr>
              <a:tr h="193122">
                <a:tc>
                  <a:txBody>
                    <a:bodyPr/>
                    <a:lstStyle/>
                    <a:p>
                      <a:pPr algn="l" fontAlgn="ctr">
                        <a:buNone/>
                      </a:pPr>
                      <a:r>
                        <a:rPr lang="fr-FR" sz="1000" b="0" i="0" u="none" strike="noStrike" noProof="0" dirty="0">
                          <a:solidFill>
                            <a:srgbClr val="000000"/>
                          </a:solidFill>
                          <a:effectLst/>
                          <a:latin typeface="Verdana" panose="020B0604030504040204" pitchFamily="34" charset="0"/>
                        </a:rPr>
                        <a:t>Congo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2086812"/>
                  </a:ext>
                </a:extLst>
              </a:tr>
              <a:tr h="193122">
                <a:tc>
                  <a:txBody>
                    <a:bodyPr/>
                    <a:lstStyle/>
                    <a:p>
                      <a:pPr algn="l" fontAlgn="ctr">
                        <a:buNone/>
                      </a:pPr>
                      <a:r>
                        <a:rPr lang="fr-FR" sz="1000" b="0" i="0" u="none" strike="noStrike" noProof="0" dirty="0">
                          <a:solidFill>
                            <a:srgbClr val="000000"/>
                          </a:solidFill>
                          <a:effectLst/>
                          <a:latin typeface="Verdana" panose="020B0604030504040204" pitchFamily="34" charset="0"/>
                        </a:rPr>
                        <a:t>Côte d'Ivoire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37580209"/>
                  </a:ext>
                </a:extLst>
              </a:tr>
              <a:tr h="193122">
                <a:tc>
                  <a:txBody>
                    <a:bodyPr/>
                    <a:lstStyle/>
                    <a:p>
                      <a:pPr algn="l" fontAlgn="ctr">
                        <a:buNone/>
                      </a:pPr>
                      <a:r>
                        <a:rPr lang="fr-FR" sz="1000" b="0" i="0" u="none" strike="noStrike" noProof="0" dirty="0">
                          <a:solidFill>
                            <a:srgbClr val="000000"/>
                          </a:solidFill>
                          <a:effectLst/>
                          <a:latin typeface="Verdana" panose="020B0604030504040204" pitchFamily="34" charset="0"/>
                        </a:rPr>
                        <a:t>RDC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1788021"/>
                  </a:ext>
                </a:extLst>
              </a:tr>
              <a:tr h="193122">
                <a:tc>
                  <a:txBody>
                    <a:bodyPr/>
                    <a:lstStyle/>
                    <a:p>
                      <a:pPr algn="l" fontAlgn="ctr">
                        <a:buNone/>
                      </a:pPr>
                      <a:r>
                        <a:rPr lang="fr-FR" sz="1000" b="0" i="0" u="none" strike="noStrike" noProof="0" dirty="0">
                          <a:solidFill>
                            <a:srgbClr val="000000"/>
                          </a:solidFill>
                          <a:effectLst/>
                          <a:latin typeface="Verdana" panose="020B0604030504040204" pitchFamily="34" charset="0"/>
                        </a:rPr>
                        <a:t>Guinée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33650694"/>
                  </a:ext>
                </a:extLst>
              </a:tr>
              <a:tr h="193122">
                <a:tc>
                  <a:txBody>
                    <a:bodyPr/>
                    <a:lstStyle/>
                    <a:p>
                      <a:pPr algn="l" fontAlgn="ctr">
                        <a:buNone/>
                      </a:pPr>
                      <a:r>
                        <a:rPr lang="fr-FR" sz="1000" b="0" i="0" u="none" strike="noStrike" noProof="0" dirty="0">
                          <a:solidFill>
                            <a:srgbClr val="000000"/>
                          </a:solidFill>
                          <a:effectLst/>
                          <a:latin typeface="Verdana" panose="020B0604030504040204" pitchFamily="34" charset="0"/>
                        </a:rPr>
                        <a:t>Madagascar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9955894"/>
                  </a:ext>
                </a:extLst>
              </a:tr>
              <a:tr h="193122">
                <a:tc>
                  <a:txBody>
                    <a:bodyPr/>
                    <a:lstStyle/>
                    <a:p>
                      <a:pPr algn="l" fontAlgn="ctr">
                        <a:buNone/>
                      </a:pPr>
                      <a:r>
                        <a:rPr lang="fr-FR" sz="1000" b="0" i="0" u="none" strike="noStrike" noProof="0" dirty="0">
                          <a:solidFill>
                            <a:srgbClr val="000000"/>
                          </a:solidFill>
                          <a:effectLst/>
                          <a:latin typeface="Verdana" panose="020B0604030504040204" pitchFamily="34" charset="0"/>
                        </a:rPr>
                        <a:t>Mali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77939816"/>
                  </a:ext>
                </a:extLst>
              </a:tr>
              <a:tr h="193122">
                <a:tc>
                  <a:txBody>
                    <a:bodyPr/>
                    <a:lstStyle/>
                    <a:p>
                      <a:pPr algn="l" fontAlgn="ctr">
                        <a:buNone/>
                      </a:pPr>
                      <a:r>
                        <a:rPr lang="fr-FR" sz="1000" b="0" i="0" u="none" strike="noStrike" noProof="0" dirty="0">
                          <a:solidFill>
                            <a:srgbClr val="000000"/>
                          </a:solidFill>
                          <a:effectLst/>
                          <a:latin typeface="Verdana" panose="020B0604030504040204" pitchFamily="34" charset="0"/>
                        </a:rPr>
                        <a:t>Mauritanie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86018484"/>
                  </a:ext>
                </a:extLst>
              </a:tr>
              <a:tr h="193122">
                <a:tc>
                  <a:txBody>
                    <a:bodyPr/>
                    <a:lstStyle/>
                    <a:p>
                      <a:pPr algn="l" fontAlgn="ctr">
                        <a:buNone/>
                      </a:pPr>
                      <a:r>
                        <a:rPr lang="fr-FR" sz="1000" b="0" i="0" u="none" strike="noStrike" noProof="0" dirty="0">
                          <a:solidFill>
                            <a:srgbClr val="000000"/>
                          </a:solidFill>
                          <a:effectLst/>
                          <a:latin typeface="Verdana" panose="020B0604030504040204" pitchFamily="34" charset="0"/>
                        </a:rPr>
                        <a:t>Niger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7508579"/>
                  </a:ext>
                </a:extLst>
              </a:tr>
              <a:tr h="193122">
                <a:tc>
                  <a:txBody>
                    <a:bodyPr/>
                    <a:lstStyle/>
                    <a:p>
                      <a:pPr algn="l" fontAlgn="ctr">
                        <a:buNone/>
                      </a:pPr>
                      <a:r>
                        <a:rPr lang="fr-FR" sz="1000" b="0" i="0" u="none" strike="noStrike" noProof="0" dirty="0">
                          <a:solidFill>
                            <a:srgbClr val="000000"/>
                          </a:solidFill>
                          <a:effectLst/>
                          <a:latin typeface="Verdana" panose="020B0604030504040204" pitchFamily="34" charset="0"/>
                        </a:rPr>
                        <a:t>Sénégal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6033972"/>
                  </a:ext>
                </a:extLst>
              </a:tr>
              <a:tr h="193122">
                <a:tc>
                  <a:txBody>
                    <a:bodyPr/>
                    <a:lstStyle/>
                    <a:p>
                      <a:pPr algn="l" fontAlgn="ctr">
                        <a:buNone/>
                      </a:pPr>
                      <a:r>
                        <a:rPr lang="fr-FR" sz="1000" b="0" i="0" u="none" strike="noStrike" noProof="0" dirty="0">
                          <a:solidFill>
                            <a:srgbClr val="000000"/>
                          </a:solidFill>
                          <a:effectLst/>
                          <a:latin typeface="Verdana" panose="020B0604030504040204" pitchFamily="34" charset="0"/>
                        </a:rPr>
                        <a:t>Togo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X</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fr-FR" sz="1100" b="0" i="0" u="none" strike="noStrike" noProof="0" dirty="0">
                          <a:solidFill>
                            <a:srgbClr val="000000"/>
                          </a:solidFill>
                          <a:effectLst/>
                          <a:latin typeface="Calibri" panose="020F050202020403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fr-FR" sz="1100" b="0" i="0" u="none" strike="noStrike" noProof="0" dirty="0">
                          <a:solidFill>
                            <a:srgbClr val="000000"/>
                          </a:solidFill>
                          <a:effectLst/>
                          <a:latin typeface="Calibri" panose="020F050202020403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65649773"/>
                  </a:ext>
                </a:extLst>
              </a:tr>
            </a:tbl>
          </a:graphicData>
        </a:graphic>
      </p:graphicFrame>
      <p:sp>
        <p:nvSpPr>
          <p:cNvPr id="5" name="ZoneTexte 4">
            <a:extLst>
              <a:ext uri="{FF2B5EF4-FFF2-40B4-BE49-F238E27FC236}">
                <a16:creationId xmlns:a16="http://schemas.microsoft.com/office/drawing/2014/main" id="{427D8452-6585-82FE-05D3-616AF25603E5}"/>
              </a:ext>
            </a:extLst>
          </p:cNvPr>
          <p:cNvSpPr txBox="1"/>
          <p:nvPr/>
        </p:nvSpPr>
        <p:spPr>
          <a:xfrm>
            <a:off x="1310764" y="5884386"/>
            <a:ext cx="10670540" cy="692497"/>
          </a:xfrm>
          <a:prstGeom prst="rect">
            <a:avLst/>
          </a:prstGeom>
          <a:noFill/>
        </p:spPr>
        <p:txBody>
          <a:bodyPr wrap="square">
            <a:spAutoFit/>
          </a:bodyPr>
          <a:lstStyle/>
          <a:p>
            <a:pPr algn="ctr"/>
            <a:r>
              <a:rPr lang="fr-FR" sz="1300" b="0" i="0" kern="1200" noProof="0" dirty="0">
                <a:solidFill>
                  <a:srgbClr val="FF0000"/>
                </a:solidFill>
                <a:effectLst/>
                <a:latin typeface="Arial" panose="020B0604020202020204" pitchFamily="34" charset="0"/>
                <a:cs typeface="Arial" panose="020B0604020202020204" pitchFamily="34" charset="0"/>
              </a:rPr>
              <a:t>NB. La base de données mondiale sur les politiques d’avortement fait actuellement l’objet d’une mise à jour systématique dans tous les pays de la base de données. Par conséquent, les informations contenues dans la base de données peuvent ne pas être exactes à la date </a:t>
            </a:r>
            <a:r>
              <a:rPr lang="fr-FR" sz="1300" noProof="0" dirty="0">
                <a:solidFill>
                  <a:srgbClr val="FF0000"/>
                </a:solidFill>
                <a:latin typeface="Arial" panose="020B0604020202020204" pitchFamily="34" charset="0"/>
                <a:cs typeface="Arial" panose="020B0604020202020204" pitchFamily="34" charset="0"/>
              </a:rPr>
              <a:t>du 14 octobre 2025</a:t>
            </a:r>
            <a:r>
              <a:rPr lang="fr-FR" sz="1300" b="0" i="0" kern="1200" noProof="0" dirty="0">
                <a:solidFill>
                  <a:srgbClr val="FF0000"/>
                </a:solidFill>
                <a:effectLst/>
                <a:latin typeface="Arial" panose="020B0604020202020204" pitchFamily="34" charset="0"/>
                <a:cs typeface="Arial" panose="020B0604020202020204" pitchFamily="34" charset="0"/>
              </a:rPr>
              <a:t>. Par exemple : </a:t>
            </a:r>
            <a:r>
              <a:rPr lang="fr-FR" sz="1300" noProof="0" dirty="0">
                <a:solidFill>
                  <a:srgbClr val="FF0000"/>
                </a:solidFill>
                <a:latin typeface="Arial" panose="020B0604020202020204" pitchFamily="34" charset="0"/>
                <a:cs typeface="Arial" panose="020B0604020202020204" pitchFamily="34" charset="0"/>
              </a:rPr>
              <a:t>Au Bénin, le code pénal et le code de déontologie médicale abordent la question de l’avortement.</a:t>
            </a:r>
          </a:p>
        </p:txBody>
      </p:sp>
    </p:spTree>
    <p:extLst>
      <p:ext uri="{BB962C8B-B14F-4D97-AF65-F5344CB8AC3E}">
        <p14:creationId xmlns:p14="http://schemas.microsoft.com/office/powerpoint/2010/main" val="3975590361"/>
      </p:ext>
    </p:extLst>
  </p:cSld>
  <p:clrMapOvr>
    <a:masterClrMapping/>
  </p:clrMapOvr>
  <mc:AlternateContent xmlns:mc="http://schemas.openxmlformats.org/markup-compatibility/2006" xmlns:p14="http://schemas.microsoft.com/office/powerpoint/2010/main">
    <mc:Choice Requires="p14">
      <p:transition spd="slow" p14:dur="2000" advTm="25676"/>
    </mc:Choice>
    <mc:Fallback xmlns="">
      <p:transition spd="slow" advTm="25676"/>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92CCF0-DF43-D5E4-0FD6-49D3432E53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9DE08DA-E232-6CDD-24DF-28A54142C9DD}"/>
              </a:ext>
            </a:extLst>
          </p:cNvPr>
          <p:cNvSpPr>
            <a:spLocks noGrp="1"/>
          </p:cNvSpPr>
          <p:nvPr>
            <p:ph type="title"/>
          </p:nvPr>
        </p:nvSpPr>
        <p:spPr>
          <a:xfrm>
            <a:off x="295115" y="2219417"/>
            <a:ext cx="2732170" cy="2063354"/>
          </a:xfrm>
        </p:spPr>
        <p:txBody>
          <a:bodyPr/>
          <a:lstStyle/>
          <a:p>
            <a:pPr algn="ctr"/>
            <a:r>
              <a:rPr lang="fr-FR" sz="2800" noProof="0" dirty="0">
                <a:latin typeface="Arial Black" panose="020B0A04020102020204" pitchFamily="34" charset="0"/>
              </a:rPr>
              <a:t>Tendances de l’avortement</a:t>
            </a:r>
            <a:br>
              <a:rPr lang="fr-FR" sz="2800" noProof="0" dirty="0">
                <a:latin typeface="Arial Black" panose="020B0A04020102020204" pitchFamily="34" charset="0"/>
              </a:rPr>
            </a:br>
            <a:endParaRPr lang="fr-FR" sz="2800" noProof="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260D643E-1AA9-AF42-E59F-C8EC1CFDB983}"/>
              </a:ext>
            </a:extLst>
          </p:cNvPr>
          <p:cNvSpPr>
            <a:spLocks noGrp="1"/>
          </p:cNvSpPr>
          <p:nvPr>
            <p:ph idx="1"/>
          </p:nvPr>
        </p:nvSpPr>
        <p:spPr>
          <a:xfrm>
            <a:off x="2876365" y="363769"/>
            <a:ext cx="9020520" cy="6130462"/>
          </a:xfrm>
        </p:spPr>
        <p:txBody>
          <a:bodyPr/>
          <a:lstStyle/>
          <a:p>
            <a:pPr marL="342900" lvl="1" indent="-342900">
              <a:spcBef>
                <a:spcPts val="1000"/>
              </a:spcBef>
              <a:buClr>
                <a:srgbClr val="58C3EB"/>
              </a:buClr>
            </a:pPr>
            <a:r>
              <a:rPr lang="fr-FR" noProof="0" dirty="0"/>
              <a:t>33 avortements pour 1 000 femmes âgés de 15 à 49 ans se produisent chaque année, sans grande variation entre l’Afrique australe, l’Afrique centrale, l’Afrique de l’Est et l’Afrique de l’Ouest.</a:t>
            </a:r>
            <a:r>
              <a:rPr lang="fr-FR" baseline="30000" noProof="0" dirty="0">
                <a:latin typeface="Arial Black" panose="020B0A04020102020204" pitchFamily="34" charset="0"/>
              </a:rPr>
              <a:t> </a:t>
            </a:r>
            <a:r>
              <a:rPr lang="fr-FR" baseline="30000" noProof="0" dirty="0"/>
              <a:t>6</a:t>
            </a:r>
            <a:r>
              <a:rPr lang="fr-FR" noProof="0" dirty="0"/>
              <a:t> </a:t>
            </a:r>
          </a:p>
          <a:p>
            <a:pPr marL="342900" lvl="1" indent="-342900">
              <a:spcBef>
                <a:spcPts val="1000"/>
              </a:spcBef>
              <a:buClr>
                <a:srgbClr val="58C3EB"/>
              </a:buClr>
            </a:pPr>
            <a:r>
              <a:rPr lang="fr-FR" noProof="0" dirty="0"/>
              <a:t>Le nombre annuel d’avortements survenus en Afrique subsaharienne a presque doublé entre 1995–1999 et 2015–2019, passant de 4,3 millions à 8,0 millions. </a:t>
            </a:r>
          </a:p>
          <a:p>
            <a:pPr marL="342900" lvl="1" indent="-342900">
              <a:spcBef>
                <a:spcPts val="1000"/>
              </a:spcBef>
              <a:buClr>
                <a:srgbClr val="58C3EB"/>
              </a:buClr>
            </a:pPr>
            <a:r>
              <a:rPr lang="fr-FR" noProof="0" dirty="0"/>
              <a:t>Les taux sont élevés dans les grands centres urbains et parmi les adolescentes de 15 à 19 ans. </a:t>
            </a:r>
          </a:p>
          <a:p>
            <a:pPr>
              <a:buClr>
                <a:srgbClr val="58C3EB"/>
              </a:buClr>
            </a:pPr>
            <a:r>
              <a:rPr lang="fr-FR" sz="1800" noProof="0" dirty="0"/>
              <a:t>Si celles qui ne veulent pas continuer avec une grossesse n’ont pas accès à un avortement sécurisés et légaux, beaucoup d’entre elles auront accès à un avortement non sécurisé. </a:t>
            </a:r>
            <a:r>
              <a:rPr lang="fr-FR" sz="1800" baseline="30000" noProof="0" dirty="0"/>
              <a:t>4</a:t>
            </a:r>
          </a:p>
          <a:p>
            <a:pPr>
              <a:buClr>
                <a:srgbClr val="58C3EB"/>
              </a:buClr>
            </a:pPr>
            <a:r>
              <a:rPr lang="fr-FR" sz="1800" noProof="0" dirty="0"/>
              <a:t>Une grande majorité des grossesses non planifiées qui sur- viennent chez les adolescentes d’Afrique subsaharienne (86 %) survient parmi les 6,5 millions qui ont des besoins non satisfaits de contraception moderne.</a:t>
            </a:r>
            <a:r>
              <a:rPr lang="fr-FR" sz="1800" baseline="30000" noProof="0" dirty="0">
                <a:latin typeface="Arial Black" panose="020B0A04020102020204" pitchFamily="34" charset="0"/>
              </a:rPr>
              <a:t> </a:t>
            </a:r>
            <a:r>
              <a:rPr lang="fr-FR" sz="1800" baseline="30000" noProof="0" dirty="0"/>
              <a:t>7</a:t>
            </a:r>
          </a:p>
          <a:p>
            <a:pPr marL="342900" lvl="1" indent="-342900">
              <a:spcBef>
                <a:spcPts val="1000"/>
              </a:spcBef>
              <a:buClr>
                <a:srgbClr val="58C3EB"/>
              </a:buClr>
            </a:pPr>
            <a:r>
              <a:rPr lang="fr-FR" noProof="0" dirty="0"/>
              <a:t>Les femmes en âge de procréer (15 à 49 ans) de la région ouest africaine vivent en grande majorité — 92 % — sous des juridictions où l’avortement est fortement ou modérément limité. 21 sur les 48 pays d’Afrique subsaharienne ont élargi la légalité de l’avortement entre 2000 et 2019.</a:t>
            </a:r>
            <a:r>
              <a:rPr lang="fr-FR" baseline="30000" noProof="0" dirty="0"/>
              <a:t> 6</a:t>
            </a:r>
            <a:r>
              <a:rPr lang="fr-FR" noProof="0" dirty="0"/>
              <a:t> </a:t>
            </a:r>
          </a:p>
          <a:p>
            <a:pPr marL="342900" lvl="1" indent="-342900">
              <a:spcBef>
                <a:spcPts val="1000"/>
              </a:spcBef>
              <a:buClr>
                <a:srgbClr val="58C3EB"/>
              </a:buClr>
            </a:pPr>
            <a:r>
              <a:rPr lang="fr-FR" noProof="0" dirty="0"/>
              <a:t>En Afrique subsaharienne, plus de trois quarts (77 %) des avortements seraient, selon les estimations, non sécurisés. À partir de 2019, il est estimé qu’environ 6,2 millions d’avortements non sécurisés interviennent chaque année dans les pays d’Afrique subsaharienne.</a:t>
            </a:r>
            <a:r>
              <a:rPr lang="fr-FR" baseline="30000" noProof="0" dirty="0"/>
              <a:t> 6</a:t>
            </a:r>
            <a:endParaRPr lang="fr-FR" noProof="0" dirty="0"/>
          </a:p>
          <a:p>
            <a:pPr>
              <a:buClr>
                <a:srgbClr val="58C3EB"/>
              </a:buClr>
            </a:pPr>
            <a:endParaRPr lang="fr-FR" noProof="0" dirty="0"/>
          </a:p>
          <a:p>
            <a:pPr>
              <a:buClr>
                <a:srgbClr val="58C3EB"/>
              </a:buClr>
            </a:pPr>
            <a:endParaRPr lang="fr-FR" noProof="0" dirty="0"/>
          </a:p>
        </p:txBody>
      </p:sp>
    </p:spTree>
    <p:extLst>
      <p:ext uri="{BB962C8B-B14F-4D97-AF65-F5344CB8AC3E}">
        <p14:creationId xmlns:p14="http://schemas.microsoft.com/office/powerpoint/2010/main" val="888444916"/>
      </p:ext>
    </p:extLst>
  </p:cSld>
  <p:clrMapOvr>
    <a:masterClrMapping/>
  </p:clrMapOvr>
  <mc:AlternateContent xmlns:mc="http://schemas.openxmlformats.org/markup-compatibility/2006" xmlns:p14="http://schemas.microsoft.com/office/powerpoint/2010/main">
    <mc:Choice Requires="p14">
      <p:transition spd="slow" p14:dur="2000" advTm="49050"/>
    </mc:Choice>
    <mc:Fallback xmlns="">
      <p:transition spd="slow" advTm="4905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19529" y="2289601"/>
            <a:ext cx="3535725" cy="1821720"/>
          </a:xfrm>
        </p:spPr>
        <p:txBody>
          <a:bodyPr/>
          <a:lstStyle/>
          <a:p>
            <a:pPr algn="ctr"/>
            <a:r>
              <a:rPr lang="fr-FR" sz="2800" noProof="0" dirty="0">
                <a:latin typeface="Arial Black" panose="020B0A04020102020204" pitchFamily="34" charset="0"/>
              </a:rPr>
              <a:t>Complications liées à l'avortement non sécurisé </a:t>
            </a:r>
            <a:br>
              <a:rPr lang="fr-FR" sz="2800" noProof="0" dirty="0">
                <a:latin typeface="Arial Black" panose="020B0A04020102020204" pitchFamily="34" charset="0"/>
              </a:rPr>
            </a:br>
            <a:endParaRPr lang="fr-FR" sz="2800" noProof="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4225771" y="1091953"/>
            <a:ext cx="7493695" cy="3826275"/>
          </a:xfrm>
        </p:spPr>
        <p:txBody>
          <a:bodyPr/>
          <a:lstStyle/>
          <a:p>
            <a:pPr marL="342900" lvl="1" indent="-342900">
              <a:spcBef>
                <a:spcPts val="1200"/>
              </a:spcBef>
              <a:spcAft>
                <a:spcPts val="1200"/>
              </a:spcAft>
              <a:buClr>
                <a:srgbClr val="58C3EB"/>
              </a:buClr>
            </a:pPr>
            <a:r>
              <a:rPr lang="fr-FR" sz="2400" noProof="0" dirty="0"/>
              <a:t>La pratique d’avortement non sécurisé est la plus élevée en Afrique de l’Ouest. L’OMS estime à plus de 1,8 millions le nombre d’avortements non sécurisés par an causant près de 9 700 décès maternels, ce qui équivaut à un taux de létalité de 540 décès pour 100 000 avortements, de loin le taux le plus élevé au monde. </a:t>
            </a:r>
            <a:r>
              <a:rPr lang="fr-FR" sz="2400" baseline="30000" noProof="0" dirty="0"/>
              <a:t>8</a:t>
            </a:r>
          </a:p>
          <a:p>
            <a:pPr marL="342900" lvl="1" indent="-342900">
              <a:spcBef>
                <a:spcPts val="1200"/>
              </a:spcBef>
              <a:spcAft>
                <a:spcPts val="1200"/>
              </a:spcAft>
              <a:buClr>
                <a:srgbClr val="58C3EB"/>
              </a:buClr>
            </a:pPr>
            <a:r>
              <a:rPr lang="fr-FR" sz="2400" noProof="0" dirty="0"/>
              <a:t>Les complications pendant la grossesse et l’accouchement sont la deuxième cause de décès chez les 15 à 19 ans, chez qui chaque année, environ 3 millions subissent des avortements. </a:t>
            </a:r>
            <a:r>
              <a:rPr lang="fr-FR" sz="2400" baseline="30000" noProof="0" dirty="0"/>
              <a:t>9</a:t>
            </a:r>
          </a:p>
          <a:p>
            <a:pPr marL="342900" lvl="1" indent="-342900">
              <a:spcBef>
                <a:spcPts val="1000"/>
              </a:spcBef>
              <a:buClr>
                <a:srgbClr val="58C3EB"/>
              </a:buClr>
            </a:pPr>
            <a:endParaRPr lang="fr-FR" sz="2400" noProof="0" dirty="0"/>
          </a:p>
          <a:p>
            <a:pPr>
              <a:buClr>
                <a:srgbClr val="58C3EB"/>
              </a:buClr>
            </a:pPr>
            <a:endParaRPr lang="fr-FR" noProof="0" dirty="0"/>
          </a:p>
        </p:txBody>
      </p:sp>
    </p:spTree>
    <p:extLst>
      <p:ext uri="{BB962C8B-B14F-4D97-AF65-F5344CB8AC3E}">
        <p14:creationId xmlns:p14="http://schemas.microsoft.com/office/powerpoint/2010/main" val="1223092596"/>
      </p:ext>
    </p:extLst>
  </p:cSld>
  <p:clrMapOvr>
    <a:masterClrMapping/>
  </p:clrMapOvr>
  <mc:AlternateContent xmlns:mc="http://schemas.openxmlformats.org/markup-compatibility/2006" xmlns:p14="http://schemas.microsoft.com/office/powerpoint/2010/main">
    <mc:Choice Requires="p14">
      <p:transition spd="slow" p14:dur="2000" advTm="25388"/>
    </mc:Choice>
    <mc:Fallback xmlns="">
      <p:transition spd="slow" advTm="25388"/>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70939" y="2061001"/>
            <a:ext cx="3584177" cy="1821720"/>
          </a:xfrm>
        </p:spPr>
        <p:txBody>
          <a:bodyPr/>
          <a:lstStyle/>
          <a:p>
            <a:pPr algn="ctr"/>
            <a:r>
              <a:rPr lang="fr-FR" sz="2800" noProof="0" dirty="0">
                <a:latin typeface="Arial Black" panose="020B0A04020102020204" pitchFamily="34" charset="0"/>
              </a:rPr>
              <a:t>Obstacles à l'accès des adolescents à des soins d'avortement sûrs</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3543300" y="507514"/>
            <a:ext cx="8360591" cy="6076165"/>
          </a:xfrm>
        </p:spPr>
        <p:txBody>
          <a:bodyPr/>
          <a:lstStyle/>
          <a:p>
            <a:pPr marL="400041" indent="-400041" defTabSz="457189">
              <a:buClr>
                <a:srgbClr val="58C3EB"/>
              </a:buClr>
              <a:buFont typeface="+mj-lt"/>
              <a:buAutoNum type="romanUcPeriod"/>
              <a:defRPr/>
            </a:pPr>
            <a:r>
              <a:rPr lang="fr-FR" b="1" noProof="0" dirty="0">
                <a:solidFill>
                  <a:srgbClr val="FF0000"/>
                </a:solidFill>
              </a:rPr>
              <a:t>Restrictions légales/politiques : </a:t>
            </a:r>
            <a:r>
              <a:rPr lang="fr-FR" noProof="0" dirty="0"/>
              <a:t>les lois et politiques qui empêchent l’accès à l’avortement ne réduisent pas le taux d’avortement : au contraire, elles augmentent souvent le nombre d’avortements à risque, qui sont associés à une augmentation du nombre de dommages et de décès. </a:t>
            </a:r>
            <a:r>
              <a:rPr lang="fr-FR" baseline="30000" noProof="0" dirty="0"/>
              <a:t>1</a:t>
            </a:r>
            <a:endParaRPr lang="fr-FR" noProof="0" dirty="0"/>
          </a:p>
          <a:p>
            <a:pPr marL="457200" lvl="1" indent="0" defTabSz="457189">
              <a:buNone/>
              <a:defRPr/>
            </a:pPr>
            <a:r>
              <a:rPr lang="fr-FR" sz="2000" noProof="0" dirty="0">
                <a:solidFill>
                  <a:prstClr val="black"/>
                </a:solidFill>
              </a:rPr>
              <a:t>Ces lois et politiques restrictives limitent l’accès à un avortement sans risque et poussent certaines femmes, particulièrement les adolescentes d'entre elles à recourir à des services d'avortement non sécurisés. </a:t>
            </a:r>
            <a:r>
              <a:rPr lang="fr-FR" sz="2000" baseline="30000" noProof="0" dirty="0"/>
              <a:t>1</a:t>
            </a:r>
            <a:r>
              <a:rPr lang="fr-FR" sz="2000" baseline="30000" noProof="0" dirty="0">
                <a:solidFill>
                  <a:prstClr val="black"/>
                </a:solidFill>
              </a:rPr>
              <a:t>O</a:t>
            </a:r>
            <a:endParaRPr lang="fr-FR" sz="2000" noProof="0" dirty="0"/>
          </a:p>
          <a:p>
            <a:pPr marL="0" indent="0" defTabSz="457189">
              <a:buNone/>
              <a:defRPr/>
            </a:pPr>
            <a:endParaRPr lang="fr-FR" noProof="0" dirty="0">
              <a:solidFill>
                <a:prstClr val="black"/>
              </a:solidFill>
            </a:endParaRPr>
          </a:p>
          <a:p>
            <a:pPr marL="514350" indent="-514350" defTabSz="457189">
              <a:buClr>
                <a:srgbClr val="58C3EB"/>
              </a:buClr>
              <a:buFont typeface="+mj-lt"/>
              <a:buAutoNum type="romanUcPeriod" startAt="2"/>
              <a:defRPr/>
            </a:pPr>
            <a:r>
              <a:rPr lang="fr-FR" b="1" noProof="0" dirty="0">
                <a:solidFill>
                  <a:srgbClr val="FF0000"/>
                </a:solidFill>
              </a:rPr>
              <a:t>Obstacles à l'accès aux services : </a:t>
            </a:r>
            <a:r>
              <a:rPr lang="fr-FR" noProof="0" dirty="0">
                <a:solidFill>
                  <a:prstClr val="black"/>
                </a:solidFill>
              </a:rPr>
              <a:t>le manque d'information, le manque d'infrastructures, le coût et la peur de la violation de la confidentialité empêchent les adolescents, les femmes/filles célibataires et les femmes/filles dont le mariage n'est pas enregistré d'accéder à des services d'avortement sûrs.</a:t>
            </a:r>
            <a:r>
              <a:rPr lang="fr-FR" noProof="0" dirty="0"/>
              <a:t> Plus, on s’éloigne des centres urbains, plus le nombre de prestataires de soins qualifiés diminue, et de nombreux centres en zones rurales ne comptent que des professionnels de faible niveau d’éducation.</a:t>
            </a:r>
          </a:p>
          <a:p>
            <a:endParaRPr lang="fr-FR" noProof="0" dirty="0"/>
          </a:p>
        </p:txBody>
      </p:sp>
    </p:spTree>
    <p:extLst>
      <p:ext uri="{BB962C8B-B14F-4D97-AF65-F5344CB8AC3E}">
        <p14:creationId xmlns:p14="http://schemas.microsoft.com/office/powerpoint/2010/main" val="2186480745"/>
      </p:ext>
    </p:extLst>
  </p:cSld>
  <p:clrMapOvr>
    <a:masterClrMapping/>
  </p:clrMapOvr>
  <mc:AlternateContent xmlns:mc="http://schemas.openxmlformats.org/markup-compatibility/2006" xmlns:p14="http://schemas.microsoft.com/office/powerpoint/2010/main">
    <mc:Choice Requires="p14">
      <p:transition spd="slow" p14:dur="2000" advTm="20977"/>
    </mc:Choice>
    <mc:Fallback xmlns="">
      <p:transition spd="slow" advTm="20977"/>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0501" y="2038141"/>
            <a:ext cx="3584177" cy="1821720"/>
          </a:xfrm>
        </p:spPr>
        <p:txBody>
          <a:bodyPr/>
          <a:lstStyle/>
          <a:p>
            <a:pPr algn="ctr"/>
            <a:r>
              <a:rPr lang="fr-FR" sz="2800" noProof="0" dirty="0">
                <a:latin typeface="Arial Black" panose="020B0A04020102020204" pitchFamily="34" charset="0"/>
              </a:rPr>
              <a:t>Obstacles à l'accès des adolescents à des soins d'avortement sûrs</a:t>
            </a:r>
            <a:br>
              <a:rPr lang="fr-FR" sz="2800" noProof="0" dirty="0">
                <a:latin typeface="Arial Black" panose="020B0A04020102020204" pitchFamily="34" charset="0"/>
              </a:rPr>
            </a:br>
            <a:endParaRPr lang="fr-FR" sz="2800" noProof="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3474720" y="765810"/>
            <a:ext cx="8401049" cy="5634989"/>
          </a:xfrm>
        </p:spPr>
        <p:txBody>
          <a:bodyPr/>
          <a:lstStyle/>
          <a:p>
            <a:pPr marL="514350" indent="-514350" defTabSz="457189">
              <a:buClr>
                <a:srgbClr val="58C3EB"/>
              </a:buClr>
              <a:buFont typeface="+mj-lt"/>
              <a:buAutoNum type="romanUcPeriod" startAt="3"/>
              <a:defRPr/>
            </a:pPr>
            <a:r>
              <a:rPr lang="fr-FR" b="1" noProof="0" dirty="0">
                <a:solidFill>
                  <a:srgbClr val="FF0000"/>
                </a:solidFill>
              </a:rPr>
              <a:t>Stigmatisation associée à l'avortement : </a:t>
            </a:r>
            <a:r>
              <a:rPr lang="fr-FR" noProof="0" dirty="0">
                <a:solidFill>
                  <a:prstClr val="black"/>
                </a:solidFill>
              </a:rPr>
              <a:t>il existe une perception selon laquelle l'amélioration de l'accès à des services d'avortement sûrs augmentera le taux d'avortement. </a:t>
            </a:r>
            <a:r>
              <a:rPr lang="fr-FR" baseline="30000" noProof="0" dirty="0">
                <a:solidFill>
                  <a:prstClr val="black"/>
                </a:solidFill>
              </a:rPr>
              <a:t>11</a:t>
            </a:r>
            <a:endParaRPr lang="fr-FR" b="1" noProof="0" dirty="0">
              <a:solidFill>
                <a:srgbClr val="FF0000"/>
              </a:solidFill>
            </a:endParaRPr>
          </a:p>
          <a:p>
            <a:pPr marL="514350" lvl="0" indent="-514350" defTabSz="457189">
              <a:buClr>
                <a:srgbClr val="58C3EB"/>
              </a:buClr>
              <a:buFont typeface="+mj-lt"/>
              <a:buAutoNum type="romanUcPeriod" startAt="4"/>
              <a:defRPr/>
            </a:pPr>
            <a:r>
              <a:rPr lang="fr-FR" b="1" noProof="0" dirty="0">
                <a:solidFill>
                  <a:srgbClr val="FF0000"/>
                </a:solidFill>
              </a:rPr>
              <a:t>Manque d'engagement politique : </a:t>
            </a:r>
            <a:r>
              <a:rPr lang="fr-FR" noProof="0" dirty="0">
                <a:solidFill>
                  <a:prstClr val="black"/>
                </a:solidFill>
              </a:rPr>
              <a:t>les politiques s'abstiennent de s'engager dans les efforts visant à étendre et à moderniser l'offre de soins d'avortement sans risqué. </a:t>
            </a:r>
            <a:r>
              <a:rPr lang="fr-FR" baseline="30000" noProof="0" dirty="0">
                <a:solidFill>
                  <a:prstClr val="black"/>
                </a:solidFill>
              </a:rPr>
              <a:t>11</a:t>
            </a:r>
            <a:endParaRPr lang="fr-FR" noProof="0" dirty="0">
              <a:solidFill>
                <a:prstClr val="black"/>
              </a:solidFill>
            </a:endParaRPr>
          </a:p>
          <a:p>
            <a:pPr marL="514338" lvl="0" indent="-514338" defTabSz="457189">
              <a:buClr>
                <a:srgbClr val="58C3EB"/>
              </a:buClr>
              <a:buFont typeface="+mj-lt"/>
              <a:buAutoNum type="romanUcPeriod" startAt="4"/>
              <a:defRPr/>
            </a:pPr>
            <a:r>
              <a:rPr lang="fr-FR" b="1" noProof="0" dirty="0">
                <a:solidFill>
                  <a:srgbClr val="FF0000"/>
                </a:solidFill>
              </a:rPr>
              <a:t>Choix et compétence du prestataire de services : </a:t>
            </a:r>
            <a:r>
              <a:rPr lang="fr-FR" noProof="0" dirty="0">
                <a:solidFill>
                  <a:prstClr val="black"/>
                </a:solidFill>
              </a:rPr>
              <a:t>le manque de disponibilité des prestataires de services préférés et le manque de convivialité des prestataires existants découragent de nombreuses jeunes filles de rechercher des soins d'avortement sûrs. Par exemple, En 2008, les praticiens les plus sollicités ont été les praticiens traditionnels: ils ont été à l’origine de 41 % des avortements au Burkina Faso. Dans 23 % des cas, c’est la femme elle-même qui a mis fin à sa grossesse. </a:t>
            </a:r>
            <a:r>
              <a:rPr lang="fr-FR" baseline="30000" noProof="0" dirty="0">
                <a:solidFill>
                  <a:prstClr val="black"/>
                </a:solidFill>
              </a:rPr>
              <a:t>12</a:t>
            </a:r>
          </a:p>
          <a:p>
            <a:pPr marL="514338" lvl="0" indent="-514338" defTabSz="457189">
              <a:buClr>
                <a:srgbClr val="58C3EB"/>
              </a:buClr>
              <a:buFont typeface="+mj-lt"/>
              <a:buAutoNum type="romanUcPeriod" startAt="4"/>
              <a:defRPr/>
            </a:pPr>
            <a:r>
              <a:rPr lang="fr-FR" b="1" noProof="0" dirty="0">
                <a:solidFill>
                  <a:srgbClr val="FF0000"/>
                </a:solidFill>
              </a:rPr>
              <a:t>Les contextes humanitaires : </a:t>
            </a:r>
            <a:r>
              <a:rPr lang="fr-FR" noProof="0" dirty="0">
                <a:solidFill>
                  <a:prstClr val="black"/>
                </a:solidFill>
              </a:rPr>
              <a:t>les conflits politiques dans divers pays augmentent la vulnérabilité des adolescents aux grossesses non planifiées et donc leur besoin éventuel de services d'avortement.</a:t>
            </a:r>
          </a:p>
        </p:txBody>
      </p:sp>
    </p:spTree>
    <p:extLst>
      <p:ext uri="{BB962C8B-B14F-4D97-AF65-F5344CB8AC3E}">
        <p14:creationId xmlns:p14="http://schemas.microsoft.com/office/powerpoint/2010/main" val="2718297669"/>
      </p:ext>
    </p:extLst>
  </p:cSld>
  <p:clrMapOvr>
    <a:masterClrMapping/>
  </p:clrMapOvr>
  <mc:AlternateContent xmlns:mc="http://schemas.openxmlformats.org/markup-compatibility/2006" xmlns:p14="http://schemas.microsoft.com/office/powerpoint/2010/main">
    <mc:Choice Requires="p14">
      <p:transition spd="slow" p14:dur="2000" advTm="40920"/>
    </mc:Choice>
    <mc:Fallback xmlns="">
      <p:transition spd="slow" advTm="4092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160021" y="2518201"/>
            <a:ext cx="4089456" cy="1821720"/>
          </a:xfrm>
        </p:spPr>
        <p:txBody>
          <a:bodyPr/>
          <a:lstStyle/>
          <a:p>
            <a:pPr algn="ctr"/>
            <a:r>
              <a:rPr lang="fr-FR" sz="2800" noProof="0" dirty="0">
                <a:latin typeface="Arial Black" panose="020B0A04020102020204" pitchFamily="34" charset="0"/>
              </a:rPr>
              <a:t>Opportunités </a:t>
            </a:r>
            <a:br>
              <a:rPr lang="fr-FR" sz="2800" noProof="0" dirty="0">
                <a:latin typeface="Arial Black" panose="020B0A04020102020204" pitchFamily="34" charset="0"/>
              </a:rPr>
            </a:br>
            <a:br>
              <a:rPr lang="fr-FR" sz="2800" noProof="0" dirty="0">
                <a:latin typeface="Arial Black" panose="020B0A04020102020204" pitchFamily="34" charset="0"/>
              </a:rPr>
            </a:br>
            <a:endParaRPr lang="fr-FR" sz="2800" noProof="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4389120" y="792271"/>
            <a:ext cx="7395210" cy="5111572"/>
          </a:xfrm>
        </p:spPr>
        <p:txBody>
          <a:bodyPr/>
          <a:lstStyle/>
          <a:p>
            <a:pPr marL="0" indent="0">
              <a:buNone/>
            </a:pPr>
            <a:endParaRPr lang="fr-FR" b="1" noProof="0" dirty="0">
              <a:solidFill>
                <a:srgbClr val="FF0000"/>
              </a:solidFill>
            </a:endParaRPr>
          </a:p>
          <a:p>
            <a:pPr marL="0" indent="0">
              <a:buNone/>
            </a:pPr>
            <a:r>
              <a:rPr lang="fr-FR" b="1" noProof="0" dirty="0">
                <a:solidFill>
                  <a:srgbClr val="FF0000"/>
                </a:solidFill>
              </a:rPr>
              <a:t>Mise en œuvre du guide de l'OMS sur les autosoins : </a:t>
            </a:r>
          </a:p>
          <a:p>
            <a:pPr marL="0" indent="0">
              <a:buNone/>
            </a:pPr>
            <a:r>
              <a:rPr lang="fr-FR" noProof="0" dirty="0"/>
              <a:t>Elle permettra une évolution vers la lutte contre la stigmatisation et les problèmes de confidentialité en supprimant le besoin d'une personne intermédiaire, du personnel du soin de santé (PSS).</a:t>
            </a:r>
          </a:p>
          <a:p>
            <a:pPr marL="0" indent="0">
              <a:buNone/>
            </a:pPr>
            <a:endParaRPr lang="fr-FR" noProof="0" dirty="0"/>
          </a:p>
          <a:p>
            <a:pPr marL="0" indent="0">
              <a:buNone/>
            </a:pPr>
            <a:r>
              <a:rPr lang="fr-FR" b="1" noProof="0" dirty="0">
                <a:solidFill>
                  <a:srgbClr val="FF0000"/>
                </a:solidFill>
              </a:rPr>
              <a:t>Les technologies numériques : </a:t>
            </a:r>
          </a:p>
          <a:p>
            <a:pPr marL="0" indent="0">
              <a:buNone/>
            </a:pPr>
            <a:r>
              <a:rPr lang="fr-FR" noProof="0" dirty="0"/>
              <a:t>Offrir des possibilités de soutien et de conseil, voire de soins en cas d'avortement à travers les réseaux sociaux et les autres applications numériques.</a:t>
            </a:r>
          </a:p>
          <a:p>
            <a:pPr marL="0" indent="0">
              <a:buNone/>
            </a:pPr>
            <a:endParaRPr lang="fr-FR" noProof="0" dirty="0"/>
          </a:p>
          <a:p>
            <a:pPr marL="0" indent="0">
              <a:buNone/>
            </a:pPr>
            <a:r>
              <a:rPr lang="fr-FR" b="1" noProof="0" dirty="0">
                <a:solidFill>
                  <a:srgbClr val="FF0000"/>
                </a:solidFill>
              </a:rPr>
              <a:t>L’existence de jeunes engagés </a:t>
            </a:r>
            <a:r>
              <a:rPr lang="fr-FR" noProof="0" dirty="0">
                <a:solidFill>
                  <a:srgbClr val="EE0000"/>
                </a:solidFill>
              </a:rPr>
              <a:t>:</a:t>
            </a:r>
            <a:r>
              <a:rPr lang="fr-FR" noProof="0" dirty="0"/>
              <a:t> </a:t>
            </a:r>
          </a:p>
          <a:p>
            <a:pPr marL="0" indent="0">
              <a:buNone/>
            </a:pPr>
            <a:r>
              <a:rPr lang="fr-FR" noProof="0" dirty="0"/>
              <a:t>Une masse critique de jeunes militantes de plus en plus mieux outiller sur la problématique de l’accès à l’avortement sécurisée.</a:t>
            </a:r>
          </a:p>
          <a:p>
            <a:pPr marL="0" indent="0">
              <a:buNone/>
            </a:pPr>
            <a:endParaRPr lang="fr-FR" noProof="0" dirty="0"/>
          </a:p>
          <a:p>
            <a:pPr marL="0" indent="0" defTabSz="457189">
              <a:buNone/>
              <a:defRPr/>
            </a:pPr>
            <a:endParaRPr lang="fr-FR" noProof="0" dirty="0">
              <a:solidFill>
                <a:prstClr val="black"/>
              </a:solidFill>
            </a:endParaRPr>
          </a:p>
        </p:txBody>
      </p:sp>
    </p:spTree>
    <p:extLst>
      <p:ext uri="{BB962C8B-B14F-4D97-AF65-F5344CB8AC3E}">
        <p14:creationId xmlns:p14="http://schemas.microsoft.com/office/powerpoint/2010/main" val="1138318732"/>
      </p:ext>
    </p:extLst>
  </p:cSld>
  <p:clrMapOvr>
    <a:masterClrMapping/>
  </p:clrMapOvr>
  <mc:AlternateContent xmlns:mc="http://schemas.openxmlformats.org/markup-compatibility/2006" xmlns:p14="http://schemas.microsoft.com/office/powerpoint/2010/main">
    <mc:Choice Requires="p14">
      <p:transition spd="slow" p14:dur="2000" advTm="60747"/>
    </mc:Choice>
    <mc:Fallback xmlns="">
      <p:transition spd="slow" advTm="60747"/>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308611" y="2232451"/>
            <a:ext cx="3746556" cy="1821720"/>
          </a:xfrm>
        </p:spPr>
        <p:txBody>
          <a:bodyPr/>
          <a:lstStyle/>
          <a:p>
            <a:pPr lvl="0" algn="ctr" defTabSz="457200">
              <a:lnSpc>
                <a:spcPct val="100000"/>
              </a:lnSpc>
              <a:spcBef>
                <a:spcPts val="0"/>
              </a:spcBef>
              <a:defRPr/>
            </a:pPr>
            <a:r>
              <a:rPr lang="fr-FR" sz="2800" noProof="0" dirty="0">
                <a:solidFill>
                  <a:srgbClr val="E62D74"/>
                </a:solidFill>
              </a:rPr>
              <a:t>Initiative régionale 1</a:t>
            </a:r>
            <a:br>
              <a:rPr lang="fr-FR" sz="2800" noProof="0" dirty="0"/>
            </a:br>
            <a:r>
              <a:rPr lang="fr-FR" sz="2800" noProof="0" dirty="0"/>
              <a:t>le SAAF 1/2</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4377564" y="792271"/>
            <a:ext cx="7357235" cy="5111572"/>
          </a:xfrm>
        </p:spPr>
        <p:txBody>
          <a:bodyPr/>
          <a:lstStyle/>
          <a:p>
            <a:pPr marL="0" indent="0" algn="ctr">
              <a:buNone/>
            </a:pPr>
            <a:r>
              <a:rPr lang="fr-FR" sz="2600" b="1" noProof="0" dirty="0">
                <a:solidFill>
                  <a:srgbClr val="58C3EB"/>
                </a:solidFill>
                <a:ea typeface="+mj-ea"/>
              </a:rPr>
              <a:t>Safe Abortion Action Fund (SAAF)</a:t>
            </a:r>
          </a:p>
          <a:p>
            <a:pPr marL="0" indent="0">
              <a:buNone/>
            </a:pPr>
            <a:endParaRPr lang="fr-FR" b="1" noProof="0" dirty="0">
              <a:solidFill>
                <a:schemeClr val="bg1"/>
              </a:solidFill>
              <a:ea typeface="+mj-ea"/>
            </a:endParaRPr>
          </a:p>
          <a:p>
            <a:pPr>
              <a:buClr>
                <a:srgbClr val="58C3EB"/>
              </a:buClr>
            </a:pPr>
            <a:r>
              <a:rPr lang="fr-FR" noProof="0" dirty="0"/>
              <a:t>Le Fonds d'action pour l'avortement sans risque (SAAF) a été créé en 2006, en réponse à la règle du bâillon mondial du gouvernement américain, en tant que mécanisme multi-bailleurs de fonds pour soutenir les programmes mondiaux liés à l'avortement.</a:t>
            </a:r>
            <a:r>
              <a:rPr lang="fr-FR" baseline="30000" noProof="0" dirty="0">
                <a:solidFill>
                  <a:prstClr val="black"/>
                </a:solidFill>
              </a:rPr>
              <a:t> 13</a:t>
            </a:r>
            <a:endParaRPr lang="fr-FR" noProof="0" dirty="0"/>
          </a:p>
          <a:p>
            <a:pPr marL="0" indent="0">
              <a:buNone/>
            </a:pPr>
            <a:endParaRPr lang="fr-FR" noProof="0" dirty="0"/>
          </a:p>
          <a:p>
            <a:pPr>
              <a:buClr>
                <a:srgbClr val="58C3EB"/>
              </a:buClr>
            </a:pPr>
            <a:r>
              <a:rPr lang="fr-FR" noProof="0" dirty="0"/>
              <a:t>Hébergé par l'IPPF, le SAAF offre de petites subventions aux organisations locales qui encouragent l'avortement sécurisé et préviennent les avortements à risque par le plaidoyer et la sensibilisation, la prestation de services et les activités de recherche, et soutient de tels projets depuis plus d'une décennie.</a:t>
            </a:r>
            <a:r>
              <a:rPr lang="fr-FR" baseline="30000" noProof="0" dirty="0">
                <a:solidFill>
                  <a:prstClr val="black"/>
                </a:solidFill>
              </a:rPr>
              <a:t> 13</a:t>
            </a:r>
            <a:endParaRPr lang="fr-FR" noProof="0" dirty="0"/>
          </a:p>
          <a:p>
            <a:pPr algn="just"/>
            <a:endParaRPr lang="fr-FR" noProof="0" dirty="0"/>
          </a:p>
        </p:txBody>
      </p:sp>
    </p:spTree>
    <p:extLst>
      <p:ext uri="{BB962C8B-B14F-4D97-AF65-F5344CB8AC3E}">
        <p14:creationId xmlns:p14="http://schemas.microsoft.com/office/powerpoint/2010/main" val="1817864987"/>
      </p:ext>
    </p:extLst>
  </p:cSld>
  <p:clrMapOvr>
    <a:masterClrMapping/>
  </p:clrMapOvr>
  <mc:AlternateContent xmlns:mc="http://schemas.openxmlformats.org/markup-compatibility/2006" xmlns:p14="http://schemas.microsoft.com/office/powerpoint/2010/main">
    <mc:Choice Requires="p14">
      <p:transition spd="slow" p14:dur="2000" advTm="33263"/>
    </mc:Choice>
    <mc:Fallback xmlns="">
      <p:transition spd="slow" advTm="3326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9D498-F753-9544-9976-76B64BD78343}"/>
              </a:ext>
            </a:extLst>
          </p:cNvPr>
          <p:cNvSpPr>
            <a:spLocks noGrp="1"/>
          </p:cNvSpPr>
          <p:nvPr>
            <p:ph type="title"/>
          </p:nvPr>
        </p:nvSpPr>
        <p:spPr/>
        <p:txBody>
          <a:bodyPr/>
          <a:lstStyle/>
          <a:p>
            <a:r>
              <a:rPr lang="fr-FR" sz="2800" noProof="0" dirty="0"/>
              <a:t>Plan du module</a:t>
            </a:r>
          </a:p>
        </p:txBody>
      </p:sp>
      <p:sp>
        <p:nvSpPr>
          <p:cNvPr id="5" name="Subtitle 1">
            <a:extLst>
              <a:ext uri="{FF2B5EF4-FFF2-40B4-BE49-F238E27FC236}">
                <a16:creationId xmlns:a16="http://schemas.microsoft.com/office/drawing/2014/main" id="{99A14B56-7788-3E8D-7DB0-0854B6BAB11C}"/>
              </a:ext>
            </a:extLst>
          </p:cNvPr>
          <p:cNvSpPr txBox="1">
            <a:spLocks/>
          </p:cNvSpPr>
          <p:nvPr/>
        </p:nvSpPr>
        <p:spPr>
          <a:xfrm>
            <a:off x="386715" y="1361418"/>
            <a:ext cx="11418570" cy="4995315"/>
          </a:xfrm>
          <a:prstGeom prst="rect">
            <a:avLst/>
          </a:prstGeom>
        </p:spPr>
        <p:txBody>
          <a:bodyPr numCol="2" spcCol="91440"/>
          <a:lstStyle>
            <a:lvl1pPr marL="0" indent="0" algn="l" defTabSz="914400" rtl="0" eaLnBrk="1" latinLnBrk="0" hangingPunct="1">
              <a:lnSpc>
                <a:spcPct val="90000"/>
              </a:lnSpc>
              <a:spcBef>
                <a:spcPts val="1000"/>
              </a:spcBef>
              <a:buClr>
                <a:schemeClr val="bg1"/>
              </a:buClr>
              <a:buFont typeface="Arial" panose="020B0604020202020204" pitchFamily="34" charset="0"/>
              <a:buNone/>
              <a:defRPr sz="20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buClr>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buClr>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buClr>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buClr>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200000"/>
              </a:lnSpc>
              <a:spcBef>
                <a:spcPts val="0"/>
              </a:spcBef>
              <a:spcAft>
                <a:spcPts val="0"/>
              </a:spcAft>
              <a:buClr>
                <a:prstClr val="white"/>
              </a:buClr>
              <a:buSzTx/>
              <a:buFont typeface="Arial" panose="020B0604020202020204" pitchFamily="34" charset="0"/>
              <a:buNone/>
              <a:tabLst/>
              <a:defRPr/>
            </a:pPr>
            <a:r>
              <a:rPr lang="fr-FR" sz="2400" b="1" noProof="0" dirty="0">
                <a:solidFill>
                  <a:srgbClr val="58C3EB"/>
                </a:solidFill>
                <a:latin typeface="Arial Black" panose="020B0604020202020204" pitchFamily="34" charset="0"/>
                <a:ea typeface="+mj-ea"/>
              </a:rPr>
              <a:t>PERSPECTIVE GLOBALE</a:t>
            </a:r>
          </a:p>
          <a:p>
            <a:pPr marL="342900" marR="0" lvl="0" indent="-342900" algn="l" defTabSz="914400" rtl="0" eaLnBrk="1" fontAlgn="auto" latinLnBrk="0" hangingPunct="1">
              <a:lnSpc>
                <a:spcPct val="90000"/>
              </a:lnSpc>
              <a:spcBef>
                <a:spcPts val="1000"/>
              </a:spcBef>
              <a:spcAft>
                <a:spcPts val="0"/>
              </a:spcAft>
              <a:buClr>
                <a:srgbClr val="58C3EB"/>
              </a:buClr>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Définition des concepts clés</a:t>
            </a:r>
          </a:p>
          <a:p>
            <a:pPr marL="342900" marR="0" lvl="0" indent="-342900" algn="just" defTabSz="914400" rtl="0" eaLnBrk="1" fontAlgn="auto" latinLnBrk="0" hangingPunct="1">
              <a:lnSpc>
                <a:spcPct val="90000"/>
              </a:lnSpc>
              <a:spcBef>
                <a:spcPts val="1000"/>
              </a:spcBef>
              <a:spcAft>
                <a:spcPts val="0"/>
              </a:spcAft>
              <a:buClr>
                <a:srgbClr val="58C3EB"/>
              </a:buClr>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Rationnel en matière de conseil et offres de services d’avortement sécurisé</a:t>
            </a:r>
          </a:p>
          <a:p>
            <a:pPr marL="342900" marR="0" lvl="0" indent="-342900" algn="l" defTabSz="914400" rtl="0" eaLnBrk="1" fontAlgn="auto" latinLnBrk="0" hangingPunct="1">
              <a:lnSpc>
                <a:spcPct val="90000"/>
              </a:lnSpc>
              <a:spcBef>
                <a:spcPts val="1000"/>
              </a:spcBef>
              <a:spcAft>
                <a:spcPts val="0"/>
              </a:spcAft>
              <a:buClr>
                <a:srgbClr val="58C3EB"/>
              </a:buClr>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Considérations d’ordre programmatique</a:t>
            </a:r>
          </a:p>
          <a:p>
            <a:pPr marL="342900" marR="0" lvl="0" indent="-342900" algn="l" defTabSz="914400" rtl="0" eaLnBrk="1" fontAlgn="auto" latinLnBrk="0" hangingPunct="1">
              <a:lnSpc>
                <a:spcPct val="90000"/>
              </a:lnSpc>
              <a:spcBef>
                <a:spcPts val="1000"/>
              </a:spcBef>
              <a:spcAft>
                <a:spcPts val="0"/>
              </a:spcAft>
              <a:buClr>
                <a:srgbClr val="58C3EB"/>
              </a:buClr>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Lignes directrices </a:t>
            </a:r>
          </a:p>
          <a:p>
            <a:pPr marL="342900" marR="0" lvl="0" indent="-342900" algn="l" defTabSz="914400" rtl="0" eaLnBrk="1" fontAlgn="auto" latinLnBrk="0" hangingPunct="1">
              <a:lnSpc>
                <a:spcPct val="90000"/>
              </a:lnSpc>
              <a:spcBef>
                <a:spcPts val="1000"/>
              </a:spcBef>
              <a:spcAft>
                <a:spcPts val="0"/>
              </a:spcAft>
              <a:buClr>
                <a:srgbClr val="58C3EB"/>
              </a:buClr>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Mesures spécifiques dans le contexte de Pandémie ou autres crises humanitaires</a:t>
            </a:r>
          </a:p>
          <a:p>
            <a:pPr marL="0" marR="0" lvl="0" indent="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None/>
              <a:tabLst/>
              <a:defRPr/>
            </a:pPr>
            <a:endParaRPr kumimoji="0" lang="fr-F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None/>
              <a:tabLst/>
              <a:defRPr/>
            </a:pPr>
            <a:endParaRPr lang="fr-FR" sz="2400" b="1" noProof="0" dirty="0">
              <a:solidFill>
                <a:prstClr val="black"/>
              </a:solidFill>
            </a:endParaRPr>
          </a:p>
          <a:p>
            <a:pPr marL="457200" marR="0" lvl="1" indent="0" algn="l" defTabSz="914400" rtl="0" eaLnBrk="1" fontAlgn="auto" latinLnBrk="0" hangingPunct="1">
              <a:lnSpc>
                <a:spcPct val="150000"/>
              </a:lnSpc>
              <a:spcBef>
                <a:spcPts val="500"/>
              </a:spcBef>
              <a:spcAft>
                <a:spcPts val="0"/>
              </a:spcAft>
              <a:buClr>
                <a:prstClr val="white"/>
              </a:buClr>
              <a:buSzTx/>
              <a:buFont typeface="Arial" panose="020B0604020202020204" pitchFamily="34" charset="0"/>
              <a:buNone/>
              <a:tabLst/>
              <a:defRPr/>
            </a:pPr>
            <a:endParaRPr kumimoji="0" lang="fr-F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150000"/>
              </a:lnSpc>
              <a:spcBef>
                <a:spcPts val="500"/>
              </a:spcBef>
              <a:spcAft>
                <a:spcPts val="0"/>
              </a:spcAft>
              <a:buClr>
                <a:prstClr val="white"/>
              </a:buClr>
              <a:buSzTx/>
              <a:buFont typeface="Arial" panose="020B0604020202020204" pitchFamily="34" charset="0"/>
              <a:buNone/>
              <a:tabLst/>
              <a:defRPr/>
            </a:pPr>
            <a:endParaRPr kumimoji="0" lang="fr-FR" sz="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1" indent="0" algn="l" defTabSz="914400" rtl="0" eaLnBrk="1" fontAlgn="auto" latinLnBrk="0" hangingPunct="1">
              <a:lnSpc>
                <a:spcPct val="150000"/>
              </a:lnSpc>
              <a:spcBef>
                <a:spcPts val="500"/>
              </a:spcBef>
              <a:spcAft>
                <a:spcPts val="0"/>
              </a:spcAft>
              <a:buClr>
                <a:prstClr val="white"/>
              </a:buClr>
              <a:buSzTx/>
              <a:buFont typeface="Arial" panose="020B0604020202020204" pitchFamily="34" charset="0"/>
              <a:buNone/>
              <a:tabLst/>
              <a:defRPr/>
            </a:pPr>
            <a:r>
              <a:rPr lang="fr-FR" sz="2400" b="1" noProof="0" dirty="0">
                <a:solidFill>
                  <a:srgbClr val="58C3EB"/>
                </a:solidFill>
                <a:latin typeface="Arial Black" panose="020B0604020202020204" pitchFamily="34" charset="0"/>
                <a:ea typeface="+mj-ea"/>
              </a:rPr>
              <a:t>PERSPECTIVES REGIONALES</a:t>
            </a:r>
          </a:p>
          <a:p>
            <a:pPr marL="457200" marR="0" lvl="1" indent="0" algn="l" defTabSz="914400" rtl="0" eaLnBrk="1" fontAlgn="auto" latinLnBrk="0" hangingPunct="1">
              <a:lnSpc>
                <a:spcPct val="150000"/>
              </a:lnSpc>
              <a:spcBef>
                <a:spcPts val="500"/>
              </a:spcBef>
              <a:spcAft>
                <a:spcPts val="0"/>
              </a:spcAft>
              <a:buClr>
                <a:prstClr val="white"/>
              </a:buClr>
              <a:buSzTx/>
              <a:buFont typeface="Arial" panose="020B0604020202020204" pitchFamily="34" charset="0"/>
              <a:buNone/>
              <a:tabLst/>
              <a:defRPr/>
            </a:pPr>
            <a:endParaRPr lang="fr-FR" sz="100" b="1" noProof="0" dirty="0">
              <a:solidFill>
                <a:srgbClr val="58C3EB"/>
              </a:solidFill>
              <a:latin typeface="Arial Black" panose="020B0604020202020204" pitchFamily="34" charset="0"/>
              <a:ea typeface="+mj-ea"/>
            </a:endParaRPr>
          </a:p>
          <a:p>
            <a:pPr marL="1028700" marR="0" lvl="1" indent="-342900" algn="l" defTabSz="914400" rtl="0" eaLnBrk="1" fontAlgn="auto" latinLnBrk="0" hangingPunct="1">
              <a:lnSpc>
                <a:spcPct val="90000"/>
              </a:lnSpc>
              <a:spcBef>
                <a:spcPts val="500"/>
              </a:spcBef>
              <a:spcAft>
                <a:spcPts val="0"/>
              </a:spcAft>
              <a:buClr>
                <a:srgbClr val="58C3EB"/>
              </a:buClr>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Lois et politiques sur l'avortement</a:t>
            </a:r>
          </a:p>
          <a:p>
            <a:pPr marL="1028700" marR="0" lvl="1" indent="-342900" algn="l" defTabSz="914400" rtl="0" eaLnBrk="1" fontAlgn="auto" latinLnBrk="0" hangingPunct="1">
              <a:lnSpc>
                <a:spcPct val="90000"/>
              </a:lnSpc>
              <a:spcBef>
                <a:spcPts val="500"/>
              </a:spcBef>
              <a:spcAft>
                <a:spcPts val="0"/>
              </a:spcAft>
              <a:buClr>
                <a:srgbClr val="58C3EB"/>
              </a:buClr>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Conditions pour offrir des services d'avortement sécurisés</a:t>
            </a:r>
          </a:p>
          <a:p>
            <a:pPr marL="1028700" marR="0" lvl="1" indent="-342900" algn="l" defTabSz="914400" rtl="0" eaLnBrk="1" fontAlgn="auto" latinLnBrk="0" hangingPunct="1">
              <a:lnSpc>
                <a:spcPct val="90000"/>
              </a:lnSpc>
              <a:spcBef>
                <a:spcPts val="500"/>
              </a:spcBef>
              <a:spcAft>
                <a:spcPts val="0"/>
              </a:spcAft>
              <a:buClr>
                <a:srgbClr val="58C3EB"/>
              </a:buClr>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Complications liées à l'avortement non sécurisé</a:t>
            </a:r>
          </a:p>
          <a:p>
            <a:pPr marL="1028700" marR="0" lvl="1" indent="-342900" algn="l" defTabSz="914400" rtl="0" eaLnBrk="1" fontAlgn="auto" latinLnBrk="0" hangingPunct="1">
              <a:lnSpc>
                <a:spcPct val="90000"/>
              </a:lnSpc>
              <a:spcBef>
                <a:spcPts val="500"/>
              </a:spcBef>
              <a:spcAft>
                <a:spcPts val="0"/>
              </a:spcAft>
              <a:buClr>
                <a:srgbClr val="58C3EB"/>
              </a:buClr>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Obstacles à l'accès des adolescents à des soins d'avortement sûrs</a:t>
            </a:r>
          </a:p>
          <a:p>
            <a:pPr marL="1028700" marR="0" lvl="1" indent="-342900" algn="l" defTabSz="914400" rtl="0" eaLnBrk="1" fontAlgn="auto" latinLnBrk="0" hangingPunct="1">
              <a:lnSpc>
                <a:spcPct val="90000"/>
              </a:lnSpc>
              <a:spcBef>
                <a:spcPts val="500"/>
              </a:spcBef>
              <a:spcAft>
                <a:spcPts val="0"/>
              </a:spcAft>
              <a:buClr>
                <a:srgbClr val="58C3EB"/>
              </a:buClr>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Opportunités régionales</a:t>
            </a:r>
          </a:p>
          <a:p>
            <a:pPr marL="1028700" marR="0" lvl="1" indent="-342900" algn="l" defTabSz="914400" rtl="0" eaLnBrk="1" fontAlgn="auto" latinLnBrk="0" hangingPunct="1">
              <a:lnSpc>
                <a:spcPct val="90000"/>
              </a:lnSpc>
              <a:spcBef>
                <a:spcPts val="500"/>
              </a:spcBef>
              <a:spcAft>
                <a:spcPts val="0"/>
              </a:spcAft>
              <a:buClr>
                <a:srgbClr val="58C3EB"/>
              </a:buClr>
              <a:buSzTx/>
              <a:buFont typeface="Wingdings" panose="05000000000000000000" pitchFamily="2" charset="2"/>
              <a:buChar char="ü"/>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Principaux messages sur les soins d’avortement sécurisé </a:t>
            </a:r>
          </a:p>
          <a:p>
            <a:pPr marL="0" marR="0" lvl="0" indent="0" algn="l" defTabSz="914400" rtl="0" eaLnBrk="1" fontAlgn="auto" latinLnBrk="0" hangingPunct="1">
              <a:lnSpc>
                <a:spcPct val="90000"/>
              </a:lnSpc>
              <a:spcBef>
                <a:spcPts val="1000"/>
              </a:spcBef>
              <a:spcAft>
                <a:spcPts val="0"/>
              </a:spcAft>
              <a:buClr>
                <a:prstClr val="white"/>
              </a:buClr>
              <a:buSzTx/>
              <a:buFont typeface="Arial" panose="020B0604020202020204" pitchFamily="34" charset="0"/>
              <a:buNone/>
              <a:tabLst/>
              <a:defRPr/>
            </a:pP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14153155"/>
      </p:ext>
    </p:extLst>
  </p:cSld>
  <p:clrMapOvr>
    <a:masterClrMapping/>
  </p:clrMapOvr>
  <mc:AlternateContent xmlns:mc="http://schemas.openxmlformats.org/markup-compatibility/2006" xmlns:p14="http://schemas.microsoft.com/office/powerpoint/2010/main">
    <mc:Choice Requires="p14">
      <p:transition spd="slow" p14:dur="2000" advTm="22618"/>
    </mc:Choice>
    <mc:Fallback xmlns="">
      <p:transition spd="slow" advTm="22618"/>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idx="4294967295"/>
          </p:nvPr>
        </p:nvSpPr>
        <p:spPr>
          <a:xfrm>
            <a:off x="228600" y="295275"/>
            <a:ext cx="6769100" cy="1187450"/>
          </a:xfrm>
          <a:prstGeom prst="rect">
            <a:avLst/>
          </a:prstGeom>
        </p:spPr>
        <p:txBody>
          <a:bodyPr/>
          <a:lstStyle/>
          <a:p>
            <a:pPr lvl="0" algn="ctr" defTabSz="457200">
              <a:lnSpc>
                <a:spcPct val="100000"/>
              </a:lnSpc>
              <a:spcBef>
                <a:spcPts val="0"/>
              </a:spcBef>
              <a:defRPr/>
            </a:pPr>
            <a:r>
              <a:rPr lang="fr-FR" sz="2800" noProof="0" dirty="0">
                <a:solidFill>
                  <a:srgbClr val="0070C0"/>
                </a:solidFill>
              </a:rPr>
              <a:t>Initiative régionale 1</a:t>
            </a:r>
            <a:br>
              <a:rPr lang="fr-FR" sz="2800" noProof="0" dirty="0">
                <a:solidFill>
                  <a:srgbClr val="58C3EB"/>
                </a:solidFill>
              </a:rPr>
            </a:br>
            <a:r>
              <a:rPr lang="fr-FR" sz="2800" noProof="0" dirty="0"/>
              <a:t>le SAAF 2/2</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4294967295"/>
          </p:nvPr>
        </p:nvSpPr>
        <p:spPr>
          <a:xfrm>
            <a:off x="7483738" y="318421"/>
            <a:ext cx="4464204" cy="6221275"/>
          </a:xfrm>
          <a:prstGeom prst="rect">
            <a:avLst/>
          </a:prstGeom>
          <a:solidFill>
            <a:schemeClr val="bg1"/>
          </a:solidFill>
        </p:spPr>
        <p:txBody>
          <a:bodyPr/>
          <a:lstStyle/>
          <a:p>
            <a:pPr marL="0" indent="0" algn="ctr">
              <a:buNone/>
            </a:pPr>
            <a:r>
              <a:rPr lang="fr-FR" sz="2400" b="1" noProof="0" dirty="0">
                <a:solidFill>
                  <a:srgbClr val="E62D5B"/>
                </a:solidFill>
                <a:ea typeface="+mj-ea"/>
              </a:rPr>
              <a:t>Safe Abortion Action Fund (SAAF)</a:t>
            </a:r>
          </a:p>
          <a:p>
            <a:pPr marL="342900" indent="-342900">
              <a:buClr>
                <a:schemeClr val="bg1"/>
              </a:buClr>
              <a:buFont typeface="Arial" panose="020B0604020202020204" pitchFamily="34" charset="0"/>
              <a:buChar char="•"/>
            </a:pPr>
            <a:r>
              <a:rPr lang="fr-FR" sz="2000" noProof="0" dirty="0"/>
              <a:t>SAAF Appuie les associations membres et non affiliées à l'IPPF. </a:t>
            </a:r>
          </a:p>
          <a:p>
            <a:pPr marL="342900" indent="-342900">
              <a:buClr>
                <a:schemeClr val="bg1"/>
              </a:buClr>
              <a:buFont typeface="Arial" panose="020B0604020202020204" pitchFamily="34" charset="0"/>
              <a:buChar char="•"/>
            </a:pPr>
            <a:r>
              <a:rPr lang="fr-FR" sz="2000" noProof="0" dirty="0"/>
              <a:t>En fin 2016, la SAAF avait offert un financement de 43 millions de dollars américains à 188 projets dans plus de 62 pays dont le Bénin. </a:t>
            </a:r>
          </a:p>
          <a:p>
            <a:pPr marL="342900" indent="-342900">
              <a:buClr>
                <a:schemeClr val="bg1"/>
              </a:buClr>
              <a:buFont typeface="Arial" panose="020B0604020202020204" pitchFamily="34" charset="0"/>
              <a:buChar char="•"/>
            </a:pPr>
            <a:r>
              <a:rPr lang="fr-FR" sz="2000" noProof="0" dirty="0"/>
              <a:t>Le SAAF se concentre sur les besoins des femmes et des filles marginalisées et vulnérables. </a:t>
            </a:r>
          </a:p>
          <a:p>
            <a:pPr marL="342900" indent="-342900">
              <a:buClr>
                <a:schemeClr val="bg1"/>
              </a:buClr>
              <a:buFont typeface="Arial" panose="020B0604020202020204" pitchFamily="34" charset="0"/>
              <a:buChar char="•"/>
            </a:pPr>
            <a:r>
              <a:rPr lang="fr-FR" sz="2000" noProof="0" dirty="0"/>
              <a:t>Le SAAF travaille à déstigmatiser l'avortement et à légitimer le débat sur l'avortement.</a:t>
            </a:r>
          </a:p>
          <a:p>
            <a:pPr marL="0" indent="0" defTabSz="457189">
              <a:buNone/>
              <a:defRPr/>
            </a:pPr>
            <a:endParaRPr lang="fr-FR" sz="2000" noProof="0" dirty="0"/>
          </a:p>
        </p:txBody>
      </p:sp>
      <p:pic>
        <p:nvPicPr>
          <p:cNvPr id="5" name="Image 4">
            <a:hlinkClick r:id="rId3"/>
            <a:extLst>
              <a:ext uri="{FF2B5EF4-FFF2-40B4-BE49-F238E27FC236}">
                <a16:creationId xmlns:a16="http://schemas.microsoft.com/office/drawing/2014/main" id="{93B40D29-6434-91A1-9180-D2C8B75A2418}"/>
              </a:ext>
            </a:extLst>
          </p:cNvPr>
          <p:cNvPicPr>
            <a:picLocks noChangeAspect="1"/>
          </p:cNvPicPr>
          <p:nvPr/>
        </p:nvPicPr>
        <p:blipFill>
          <a:blip r:embed="rId4"/>
          <a:stretch>
            <a:fillRect/>
          </a:stretch>
        </p:blipFill>
        <p:spPr>
          <a:xfrm>
            <a:off x="289798" y="1375627"/>
            <a:ext cx="7170234" cy="4612385"/>
          </a:xfrm>
          <a:prstGeom prst="rect">
            <a:avLst/>
          </a:prstGeom>
        </p:spPr>
      </p:pic>
    </p:spTree>
    <p:extLst>
      <p:ext uri="{BB962C8B-B14F-4D97-AF65-F5344CB8AC3E}">
        <p14:creationId xmlns:p14="http://schemas.microsoft.com/office/powerpoint/2010/main" val="2241286678"/>
      </p:ext>
    </p:extLst>
  </p:cSld>
  <p:clrMapOvr>
    <a:masterClrMapping/>
  </p:clrMapOvr>
  <mc:AlternateContent xmlns:mc="http://schemas.openxmlformats.org/markup-compatibility/2006" xmlns:p14="http://schemas.microsoft.com/office/powerpoint/2010/main">
    <mc:Choice Requires="p14">
      <p:transition spd="slow" p14:dur="2000" advTm="44787"/>
    </mc:Choice>
    <mc:Fallback xmlns="">
      <p:transition spd="slow" advTm="44787"/>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77625" y="1592370"/>
            <a:ext cx="3589296" cy="4408379"/>
          </a:xfrm>
        </p:spPr>
        <p:txBody>
          <a:bodyPr/>
          <a:lstStyle/>
          <a:p>
            <a:pPr lvl="0" algn="ctr" defTabSz="457200">
              <a:lnSpc>
                <a:spcPct val="100000"/>
              </a:lnSpc>
              <a:spcBef>
                <a:spcPts val="0"/>
              </a:spcBef>
              <a:defRPr/>
            </a:pPr>
            <a:r>
              <a:rPr lang="fr-FR" sz="2800" noProof="0" dirty="0">
                <a:solidFill>
                  <a:srgbClr val="E62D74"/>
                </a:solidFill>
              </a:rPr>
              <a:t>Initiative régionale 2</a:t>
            </a:r>
            <a:br>
              <a:rPr lang="fr-FR" sz="2800" noProof="0" dirty="0"/>
            </a:br>
            <a:r>
              <a:rPr lang="fr-FR" sz="2800" noProof="0" dirty="0"/>
              <a:t>le réseau régional pour l’avortement sécurisé en Afrique francophone 1/2</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4526154" y="792271"/>
            <a:ext cx="7300085" cy="5111572"/>
          </a:xfrm>
        </p:spPr>
        <p:txBody>
          <a:bodyPr/>
          <a:lstStyle/>
          <a:p>
            <a:pPr marL="0" indent="0" algn="ctr">
              <a:buNone/>
            </a:pPr>
            <a:r>
              <a:rPr lang="fr-FR" sz="2400" b="1" noProof="0" dirty="0">
                <a:solidFill>
                  <a:srgbClr val="58C3EB"/>
                </a:solidFill>
                <a:ea typeface="+mj-ea"/>
              </a:rPr>
              <a:t>Centre ODAS (Organisation pour le Dialogue pour l’Avortement Sécurisé)</a:t>
            </a:r>
          </a:p>
          <a:p>
            <a:pPr marL="0" indent="0" algn="ctr">
              <a:buNone/>
            </a:pPr>
            <a:endParaRPr lang="fr-FR" sz="2400" b="1" noProof="0" dirty="0">
              <a:solidFill>
                <a:srgbClr val="58C3EB"/>
              </a:solidFill>
              <a:ea typeface="+mj-ea"/>
            </a:endParaRPr>
          </a:p>
          <a:p>
            <a:pPr marL="0" indent="0" algn="ctr">
              <a:buNone/>
            </a:pPr>
            <a:endParaRPr lang="fr-FR" b="1" noProof="0" dirty="0">
              <a:ea typeface="+mj-ea"/>
            </a:endParaRPr>
          </a:p>
          <a:p>
            <a:pPr marL="0" indent="0" algn="ctr">
              <a:buNone/>
            </a:pPr>
            <a:endParaRPr lang="fr-FR" b="1" noProof="0" dirty="0">
              <a:solidFill>
                <a:schemeClr val="bg1"/>
              </a:solidFill>
              <a:ea typeface="+mj-ea"/>
            </a:endParaRPr>
          </a:p>
          <a:p>
            <a:pPr marL="0" indent="0" algn="ctr">
              <a:buNone/>
            </a:pPr>
            <a:endParaRPr lang="fr-FR" b="1" noProof="0" dirty="0">
              <a:solidFill>
                <a:schemeClr val="bg1"/>
              </a:solidFill>
              <a:ea typeface="+mj-ea"/>
            </a:endParaRPr>
          </a:p>
          <a:p>
            <a:pPr>
              <a:buClr>
                <a:srgbClr val="58C3EB"/>
              </a:buClr>
            </a:pPr>
            <a:r>
              <a:rPr lang="fr-FR" noProof="0" dirty="0"/>
              <a:t>Le Centre fourni un soutien technique et opérationnel au mouvement. </a:t>
            </a:r>
          </a:p>
          <a:p>
            <a:pPr>
              <a:buClr>
                <a:srgbClr val="58C3EB"/>
              </a:buClr>
            </a:pPr>
            <a:r>
              <a:rPr lang="fr-FR" noProof="0" dirty="0"/>
              <a:t>Offre des possibilités de formation, en partageant les meilleures pratiques, en coordonnant les stratégies et en mobilisant des fonds – afin de donner aux membres les moyens de poursuivre un programme régional ambitieux qui élargira l’accès à l’avortement dans la région. </a:t>
            </a:r>
          </a:p>
          <a:p>
            <a:pPr>
              <a:buClr>
                <a:srgbClr val="58C3EB"/>
              </a:buClr>
            </a:pPr>
            <a:r>
              <a:rPr lang="fr-FR" noProof="0" dirty="0"/>
              <a:t>Ipas est l’hôte fondateur du Centre et du Réseau ODAS. </a:t>
            </a:r>
          </a:p>
        </p:txBody>
      </p:sp>
      <p:pic>
        <p:nvPicPr>
          <p:cNvPr id="1027" name="Picture 3">
            <a:extLst>
              <a:ext uri="{FF2B5EF4-FFF2-40B4-BE49-F238E27FC236}">
                <a16:creationId xmlns:a16="http://schemas.microsoft.com/office/drawing/2014/main" id="{5E5B5455-37B5-DCE4-8A11-3E62BA2E39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8242" y="1604251"/>
            <a:ext cx="2130866" cy="1114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788697"/>
      </p:ext>
    </p:extLst>
  </p:cSld>
  <p:clrMapOvr>
    <a:masterClrMapping/>
  </p:clrMapOvr>
  <mc:AlternateContent xmlns:mc="http://schemas.openxmlformats.org/markup-compatibility/2006" xmlns:p14="http://schemas.microsoft.com/office/powerpoint/2010/main">
    <mc:Choice Requires="p14">
      <p:transition spd="slow" p14:dur="2000" advTm="35188"/>
    </mc:Choice>
    <mc:Fallback xmlns="">
      <p:transition spd="slow" advTm="35188"/>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920DFBB-DA1C-6C3E-9AD4-92481BE975A7}"/>
              </a:ext>
            </a:extLst>
          </p:cNvPr>
          <p:cNvSpPr>
            <a:spLocks noGrp="1"/>
          </p:cNvSpPr>
          <p:nvPr>
            <p:ph type="title"/>
          </p:nvPr>
        </p:nvSpPr>
        <p:spPr>
          <a:xfrm>
            <a:off x="297181" y="1855260"/>
            <a:ext cx="3746009" cy="4008329"/>
          </a:xfrm>
        </p:spPr>
        <p:txBody>
          <a:bodyPr/>
          <a:lstStyle/>
          <a:p>
            <a:pPr lvl="0" algn="ctr" defTabSz="457200">
              <a:lnSpc>
                <a:spcPct val="100000"/>
              </a:lnSpc>
              <a:spcBef>
                <a:spcPts val="0"/>
              </a:spcBef>
              <a:defRPr/>
            </a:pPr>
            <a:r>
              <a:rPr lang="fr-FR" sz="2800" noProof="0" dirty="0">
                <a:solidFill>
                  <a:srgbClr val="E62D74"/>
                </a:solidFill>
              </a:rPr>
              <a:t>Initiative régionale 2</a:t>
            </a:r>
            <a:br>
              <a:rPr lang="fr-FR" sz="2800" noProof="0" dirty="0"/>
            </a:br>
            <a:r>
              <a:rPr lang="fr-FR" sz="2800" noProof="0" dirty="0"/>
              <a:t>le réseau régional pour l’avortement sécurisé en Afrique francophone 2/2</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4377690" y="792271"/>
            <a:ext cx="7372349" cy="5111572"/>
          </a:xfrm>
        </p:spPr>
        <p:txBody>
          <a:bodyPr/>
          <a:lstStyle/>
          <a:p>
            <a:pPr marL="0" indent="0" algn="ctr">
              <a:buNone/>
            </a:pPr>
            <a:endParaRPr lang="fr-FR" b="1" noProof="0" dirty="0">
              <a:ea typeface="+mj-ea"/>
            </a:endParaRPr>
          </a:p>
          <a:p>
            <a:pPr marL="0" indent="0" algn="ctr">
              <a:buNone/>
            </a:pPr>
            <a:endParaRPr lang="fr-FR" b="1" noProof="0" dirty="0">
              <a:ea typeface="+mj-ea"/>
            </a:endParaRPr>
          </a:p>
          <a:p>
            <a:pPr marL="0" indent="0" algn="ctr">
              <a:buNone/>
            </a:pPr>
            <a:endParaRPr lang="fr-FR" b="1" noProof="0" dirty="0">
              <a:ea typeface="+mj-ea"/>
            </a:endParaRPr>
          </a:p>
          <a:p>
            <a:pPr marL="0" indent="0" algn="ctr">
              <a:buNone/>
            </a:pPr>
            <a:r>
              <a:rPr lang="fr-FR" b="1" noProof="0" dirty="0">
                <a:ea typeface="+mj-ea"/>
              </a:rPr>
              <a:t> </a:t>
            </a:r>
          </a:p>
          <a:p>
            <a:pPr marL="0" indent="0" algn="ctr">
              <a:buNone/>
            </a:pPr>
            <a:r>
              <a:rPr lang="fr-FR" b="1" noProof="0" dirty="0">
                <a:solidFill>
                  <a:srgbClr val="C00000"/>
                </a:solidFill>
                <a:ea typeface="+mj-ea"/>
              </a:rPr>
              <a:t>Un effort innovant visant à renforcer le mouvement pour l’avortement sécurisé en Afrique francophone.</a:t>
            </a:r>
          </a:p>
          <a:p>
            <a:pPr>
              <a:buClr>
                <a:srgbClr val="58C3EB"/>
              </a:buClr>
            </a:pPr>
            <a:r>
              <a:rPr lang="fr-FR" noProof="0" dirty="0"/>
              <a:t>Un réseau constitué des représentants de gouvernements, des prestataires de santé, des groupes de jeunes, des réseaux féministes, des associations professionnelles et des organisations non gouvernementales.</a:t>
            </a:r>
          </a:p>
          <a:p>
            <a:pPr>
              <a:buClr>
                <a:srgbClr val="58C3EB"/>
              </a:buClr>
            </a:pPr>
            <a:r>
              <a:rPr lang="fr-FR" noProof="0" dirty="0"/>
              <a:t>Le Centre réuni tous les acteurs au sein d’un réseau couvrant le Bénin, le Burkina Faso, la Côte d’Ivoire, la Guinée, le Mali, la Mauritanie, le Niger, le Sénégal, le Togo et la République démocratique du Congo. République Centrafricaine, Tchad, Madagascar, Cameroun.</a:t>
            </a:r>
          </a:p>
          <a:p>
            <a:pPr marL="0" indent="0" defTabSz="457189">
              <a:buNone/>
              <a:defRPr/>
            </a:pPr>
            <a:endParaRPr lang="fr-FR" noProof="0" dirty="0"/>
          </a:p>
        </p:txBody>
      </p:sp>
      <p:pic>
        <p:nvPicPr>
          <p:cNvPr id="5" name="Picture 3">
            <a:extLst>
              <a:ext uri="{FF2B5EF4-FFF2-40B4-BE49-F238E27FC236}">
                <a16:creationId xmlns:a16="http://schemas.microsoft.com/office/drawing/2014/main" id="{836806C1-AE1F-AFC5-C999-2935DC70F4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3713" y="925830"/>
            <a:ext cx="2133303" cy="1109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197805"/>
      </p:ext>
    </p:extLst>
  </p:cSld>
  <p:clrMapOvr>
    <a:masterClrMapping/>
  </p:clrMapOvr>
  <mc:AlternateContent xmlns:mc="http://schemas.openxmlformats.org/markup-compatibility/2006" xmlns:p14="http://schemas.microsoft.com/office/powerpoint/2010/main">
    <mc:Choice Requires="p14">
      <p:transition spd="slow" p14:dur="2000" advTm="21035"/>
    </mc:Choice>
    <mc:Fallback xmlns="">
      <p:transition spd="slow" advTm="21035"/>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62891" y="1169460"/>
            <a:ext cx="3794759" cy="4088339"/>
          </a:xfrm>
        </p:spPr>
        <p:txBody>
          <a:bodyPr/>
          <a:lstStyle/>
          <a:p>
            <a:pPr lvl="0" algn="ctr" defTabSz="457200">
              <a:lnSpc>
                <a:spcPct val="100000"/>
              </a:lnSpc>
              <a:spcBef>
                <a:spcPts val="0"/>
              </a:spcBef>
              <a:defRPr/>
            </a:pPr>
            <a:r>
              <a:rPr lang="fr-FR" sz="2800" noProof="0" dirty="0">
                <a:latin typeface="Arial Black" panose="020B0A04020102020204" pitchFamily="34" charset="0"/>
              </a:rPr>
              <a:t>Enseignements tirés des initiatives régionales sur l’offre de services d'avortement sûrs, lorsqu’il est autorisé</a:t>
            </a:r>
            <a:br>
              <a:rPr lang="fr-FR" sz="2800" noProof="0" dirty="0">
                <a:latin typeface="Arial Black" panose="020B0A04020102020204" pitchFamily="34" charset="0"/>
              </a:rPr>
            </a:br>
            <a:br>
              <a:rPr lang="fr-FR" sz="2800" noProof="0" dirty="0">
                <a:latin typeface="Arial Black" panose="020B0A04020102020204" pitchFamily="34" charset="0"/>
              </a:rPr>
            </a:br>
            <a:endParaRPr lang="fr-FR" sz="2800" noProof="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3863340" y="643681"/>
            <a:ext cx="7997189" cy="5111572"/>
          </a:xfrm>
        </p:spPr>
        <p:txBody>
          <a:bodyPr/>
          <a:lstStyle/>
          <a:p>
            <a:pPr marL="400050" lvl="0" indent="-400050" defTabSz="457200">
              <a:lnSpc>
                <a:spcPct val="100000"/>
              </a:lnSpc>
              <a:spcBef>
                <a:spcPts val="0"/>
              </a:spcBef>
              <a:spcAft>
                <a:spcPts val="600"/>
              </a:spcAft>
              <a:buClrTx/>
              <a:buFont typeface="+mj-lt"/>
              <a:buAutoNum type="romanUcPeriod"/>
              <a:defRPr/>
            </a:pPr>
            <a:r>
              <a:rPr lang="fr-FR" b="1" noProof="0" dirty="0">
                <a:solidFill>
                  <a:srgbClr val="FF0000"/>
                </a:solidFill>
              </a:rPr>
              <a:t>Améliorer la disponibilité des données : </a:t>
            </a:r>
            <a:r>
              <a:rPr lang="fr-FR" noProof="0" dirty="0">
                <a:solidFill>
                  <a:prstClr val="black"/>
                </a:solidFill>
              </a:rPr>
              <a:t>les données sur les différentes formes d’avortement (y compris les données sur l'avortement dans les EDS des pays et autres enquêtes démographiques, HMIS, études spéciales) sont disponibles et de bonne qualité. </a:t>
            </a:r>
          </a:p>
          <a:p>
            <a:pPr marL="400050" indent="-400050">
              <a:spcBef>
                <a:spcPts val="600"/>
              </a:spcBef>
              <a:spcAft>
                <a:spcPts val="1200"/>
              </a:spcAft>
              <a:buClr>
                <a:srgbClr val="FF0000"/>
              </a:buClr>
              <a:buFont typeface="+mj-lt"/>
              <a:buAutoNum type="romanUcPeriod"/>
              <a:defRPr/>
            </a:pPr>
            <a:r>
              <a:rPr lang="fr-FR" b="1" noProof="0" dirty="0">
                <a:solidFill>
                  <a:srgbClr val="FF0000"/>
                </a:solidFill>
              </a:rPr>
              <a:t>Améliorer l'accès aux services : </a:t>
            </a:r>
            <a:r>
              <a:rPr lang="fr-FR" noProof="0" dirty="0">
                <a:solidFill>
                  <a:prstClr val="black"/>
                </a:solidFill>
              </a:rPr>
              <a:t>la qualité des soins de santé sexuelle et reproductive y compris l'avortement sans risque en s'attaquant aux restrictions légales/politiques, en renforçant les compétences des prestataires, en explorant les possibilités de transfert des tâches et en diffusant des informations sur le statut légal de l'avortement dans le pays et les services disponibles, y compris pour les adolescents. </a:t>
            </a:r>
          </a:p>
          <a:p>
            <a:pPr marL="400050" lvl="0" indent="-400050" defTabSz="457200">
              <a:lnSpc>
                <a:spcPct val="100000"/>
              </a:lnSpc>
              <a:spcBef>
                <a:spcPts val="0"/>
              </a:spcBef>
              <a:buClrTx/>
              <a:buFont typeface="+mj-lt"/>
              <a:buAutoNum type="romanUcPeriod"/>
              <a:defRPr/>
            </a:pPr>
            <a:r>
              <a:rPr lang="fr-FR" b="1" noProof="0" dirty="0">
                <a:solidFill>
                  <a:srgbClr val="FF0000"/>
                </a:solidFill>
              </a:rPr>
              <a:t>S'attaquer aux déterminants par la prévention : </a:t>
            </a:r>
            <a:r>
              <a:rPr lang="fr-FR" noProof="0" dirty="0">
                <a:solidFill>
                  <a:prstClr val="black"/>
                </a:solidFill>
              </a:rPr>
              <a:t>développer l'offre d'une éducation sexuelle complète dans les écoles afin d'améliorer les connaissances en matière de santé sexuelle et reproductive, prévenir les mariages précoces, accroître la disponibilité et la qualité des services de planning familial et des soins post-avortement.</a:t>
            </a:r>
          </a:p>
        </p:txBody>
      </p:sp>
    </p:spTree>
    <p:extLst>
      <p:ext uri="{BB962C8B-B14F-4D97-AF65-F5344CB8AC3E}">
        <p14:creationId xmlns:p14="http://schemas.microsoft.com/office/powerpoint/2010/main" val="3000827121"/>
      </p:ext>
    </p:extLst>
  </p:cSld>
  <p:clrMapOvr>
    <a:masterClrMapping/>
  </p:clrMapOvr>
  <mc:AlternateContent xmlns:mc="http://schemas.openxmlformats.org/markup-compatibility/2006" xmlns:p14="http://schemas.microsoft.com/office/powerpoint/2010/main">
    <mc:Choice Requires="p14">
      <p:transition spd="slow" p14:dur="2000" advTm="36995"/>
    </mc:Choice>
    <mc:Fallback xmlns="">
      <p:transition spd="slow" advTm="36995"/>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99539" y="1445383"/>
            <a:ext cx="3449501" cy="3393868"/>
          </a:xfrm>
        </p:spPr>
        <p:txBody>
          <a:bodyPr/>
          <a:lstStyle/>
          <a:p>
            <a:pPr lvl="0" algn="ctr" defTabSz="457200">
              <a:lnSpc>
                <a:spcPct val="100000"/>
              </a:lnSpc>
              <a:spcBef>
                <a:spcPts val="0"/>
              </a:spcBef>
              <a:defRPr/>
            </a:pPr>
            <a:r>
              <a:rPr lang="fr-FR" sz="2800" noProof="0" dirty="0">
                <a:latin typeface="Arial Black" panose="020B0A04020102020204" pitchFamily="34" charset="0"/>
              </a:rPr>
              <a:t>Enseignements tirés des initiatives régionales sur</a:t>
            </a:r>
            <a:br>
              <a:rPr lang="fr-FR" sz="2800" noProof="0" dirty="0">
                <a:latin typeface="Arial Black" panose="020B0A04020102020204" pitchFamily="34" charset="0"/>
              </a:rPr>
            </a:br>
            <a:r>
              <a:rPr lang="fr-FR" sz="2800" noProof="0" dirty="0">
                <a:latin typeface="Arial Black" panose="020B0A04020102020204" pitchFamily="34" charset="0"/>
              </a:rPr>
              <a:t>l’offre de services d'avortement sûrs, lorsqu’il est autorisé</a:t>
            </a:r>
            <a:br>
              <a:rPr lang="fr-FR" sz="2800" noProof="0" dirty="0">
                <a:latin typeface="Arial Black" panose="020B0A04020102020204" pitchFamily="34" charset="0"/>
              </a:rPr>
            </a:br>
            <a:br>
              <a:rPr lang="fr-FR" sz="2800" noProof="0" dirty="0">
                <a:latin typeface="Arial Black" panose="020B0A04020102020204" pitchFamily="34" charset="0"/>
              </a:rPr>
            </a:br>
            <a:endParaRPr lang="fr-FR" sz="2800" noProof="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3566160" y="586531"/>
            <a:ext cx="8326301" cy="5111572"/>
          </a:xfrm>
        </p:spPr>
        <p:txBody>
          <a:bodyPr/>
          <a:lstStyle/>
          <a:p>
            <a:pPr marL="514350" indent="-514350">
              <a:buClr>
                <a:srgbClr val="FF0000"/>
              </a:buClr>
              <a:buFont typeface="+mj-lt"/>
              <a:buAutoNum type="romanUcPeriod" startAt="4"/>
              <a:defRPr/>
            </a:pPr>
            <a:r>
              <a:rPr lang="fr-FR" b="1" noProof="0" dirty="0">
                <a:solidFill>
                  <a:srgbClr val="FF0000"/>
                </a:solidFill>
                <a:cs typeface="Calibri" panose="020F0502020204030204" pitchFamily="34" charset="0"/>
              </a:rPr>
              <a:t>Créer des réseaux de parties prenantes favorables à un environnement propice au niveau politique : </a:t>
            </a:r>
            <a:r>
              <a:rPr lang="fr-FR" noProof="0" dirty="0">
                <a:solidFill>
                  <a:prstClr val="black"/>
                </a:solidFill>
                <a:cs typeface="Calibri" panose="020F0502020204030204" pitchFamily="34" charset="0"/>
              </a:rPr>
              <a:t>identifier les domaines potentiels de collaboration entre les différentes parties prenantes pour se concentrer plus sur les décès maternels dus à l’avortement et son poids sur les systèmes de santé.</a:t>
            </a:r>
          </a:p>
          <a:p>
            <a:pPr marL="514350" indent="-514350">
              <a:buFont typeface="+mj-lt"/>
              <a:buAutoNum type="romanUcPeriod" startAt="4"/>
              <a:defRPr/>
            </a:pPr>
            <a:endParaRPr lang="fr-FR" b="1" noProof="0" dirty="0">
              <a:solidFill>
                <a:srgbClr val="FF0000"/>
              </a:solidFill>
              <a:cs typeface="Calibri" panose="020F0502020204030204" pitchFamily="34" charset="0"/>
            </a:endParaRPr>
          </a:p>
          <a:p>
            <a:pPr marL="400050" lvl="0" indent="-400050" defTabSz="457200">
              <a:lnSpc>
                <a:spcPct val="100000"/>
              </a:lnSpc>
              <a:spcBef>
                <a:spcPts val="0"/>
              </a:spcBef>
              <a:buClrTx/>
              <a:buFont typeface="+mj-lt"/>
              <a:buAutoNum type="romanUcPeriod" startAt="4"/>
              <a:defRPr/>
            </a:pPr>
            <a:r>
              <a:rPr lang="fr-FR" b="1" noProof="0" dirty="0">
                <a:solidFill>
                  <a:srgbClr val="FF0000"/>
                </a:solidFill>
                <a:cs typeface="Calibri" panose="020F0502020204030204" pitchFamily="34" charset="0"/>
              </a:rPr>
              <a:t>Utiliser des approches pragmatiques et axées sur la santé :</a:t>
            </a:r>
            <a:endParaRPr lang="fr-FR" noProof="0" dirty="0">
              <a:solidFill>
                <a:prstClr val="black"/>
              </a:solidFill>
              <a:cs typeface="Calibri" panose="020F0502020204030204" pitchFamily="34" charset="0"/>
            </a:endParaRPr>
          </a:p>
          <a:p>
            <a:pPr marL="857250" lvl="1" indent="-400050">
              <a:buClr>
                <a:srgbClr val="58C3EB"/>
              </a:buClr>
              <a:buFont typeface="Wingdings" panose="05000000000000000000" pitchFamily="2" charset="2"/>
              <a:buChar char="§"/>
              <a:defRPr/>
            </a:pPr>
            <a:r>
              <a:rPr lang="fr-FR" sz="2000" noProof="0" dirty="0">
                <a:solidFill>
                  <a:prstClr val="black"/>
                </a:solidFill>
                <a:cs typeface="Calibri" panose="020F0502020204030204" pitchFamily="34" charset="0"/>
              </a:rPr>
              <a:t>Inclure les soins post-avortement, la contraception post-avortement, dans l'ensemble des services complets génésiques. </a:t>
            </a:r>
          </a:p>
          <a:p>
            <a:pPr marL="857250" lvl="1" indent="-400050">
              <a:buClr>
                <a:srgbClr val="58C3EB"/>
              </a:buClr>
              <a:buFont typeface="Wingdings" panose="05000000000000000000" pitchFamily="2" charset="2"/>
              <a:buChar char="§"/>
              <a:defRPr/>
            </a:pPr>
            <a:r>
              <a:rPr lang="fr-FR" sz="2000" noProof="0" dirty="0">
                <a:solidFill>
                  <a:prstClr val="black"/>
                </a:solidFill>
                <a:cs typeface="Calibri" panose="020F0502020204030204" pitchFamily="34" charset="0"/>
              </a:rPr>
              <a:t>Prévenir et prendre en charge les complications de l'avortement dans le cadre du droit à la santé, afin d'améliorer le statut des femmes et des jeunes filles.</a:t>
            </a:r>
          </a:p>
          <a:p>
            <a:pPr marL="857250" lvl="1" indent="-400050">
              <a:buFont typeface="Wingdings" panose="05000000000000000000" pitchFamily="2" charset="2"/>
              <a:buChar char="§"/>
              <a:defRPr/>
            </a:pPr>
            <a:endParaRPr lang="fr-FR" sz="2000" b="1" noProof="0" dirty="0">
              <a:solidFill>
                <a:srgbClr val="FF0000"/>
              </a:solidFill>
              <a:cs typeface="Calibri" panose="020F0502020204030204" pitchFamily="34" charset="0"/>
            </a:endParaRPr>
          </a:p>
          <a:p>
            <a:pPr marL="400050" lvl="0" indent="-400050" defTabSz="457200">
              <a:lnSpc>
                <a:spcPct val="100000"/>
              </a:lnSpc>
              <a:spcBef>
                <a:spcPts val="0"/>
              </a:spcBef>
              <a:buClrTx/>
              <a:buFont typeface="+mj-lt"/>
              <a:buAutoNum type="romanUcPeriod" startAt="4"/>
              <a:defRPr/>
            </a:pPr>
            <a:r>
              <a:rPr lang="fr-FR" b="1" noProof="0" dirty="0">
                <a:solidFill>
                  <a:srgbClr val="FF0000"/>
                </a:solidFill>
                <a:cs typeface="Calibri" panose="020F0502020204030204" pitchFamily="34" charset="0"/>
              </a:rPr>
              <a:t>Dans les contextes humanitaires : </a:t>
            </a:r>
            <a:r>
              <a:rPr lang="fr-FR" noProof="0" dirty="0">
                <a:cs typeface="Calibri" panose="020F0502020204030204" pitchFamily="34" charset="0"/>
              </a:rPr>
              <a:t>veiller à ce que la </a:t>
            </a:r>
            <a:r>
              <a:rPr lang="fr-FR" noProof="0" dirty="0">
                <a:solidFill>
                  <a:prstClr val="black"/>
                </a:solidFill>
                <a:cs typeface="Calibri" panose="020F0502020204030204" pitchFamily="34" charset="0"/>
              </a:rPr>
              <a:t>contraception, l'avortement sans risque et les soins post-avortement soient définis par les gouvernements comme des " services essentiels " et soient disponibles dans le cadre du paquet de base.</a:t>
            </a:r>
          </a:p>
        </p:txBody>
      </p:sp>
    </p:spTree>
    <p:extLst>
      <p:ext uri="{BB962C8B-B14F-4D97-AF65-F5344CB8AC3E}">
        <p14:creationId xmlns:p14="http://schemas.microsoft.com/office/powerpoint/2010/main" val="2648689066"/>
      </p:ext>
    </p:extLst>
  </p:cSld>
  <p:clrMapOvr>
    <a:masterClrMapping/>
  </p:clrMapOvr>
  <mc:AlternateContent xmlns:mc="http://schemas.openxmlformats.org/markup-compatibility/2006" xmlns:p14="http://schemas.microsoft.com/office/powerpoint/2010/main">
    <mc:Choice Requires="p14">
      <p:transition spd="slow" p14:dur="2000" advTm="30072"/>
    </mc:Choice>
    <mc:Fallback xmlns="">
      <p:transition spd="slow" advTm="30072"/>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2192C-685E-08B3-93F7-762AD64ABC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837FAAC-2BB0-464F-F8C7-273BE12EE0FB}"/>
              </a:ext>
            </a:extLst>
          </p:cNvPr>
          <p:cNvSpPr>
            <a:spLocks noGrp="1"/>
          </p:cNvSpPr>
          <p:nvPr>
            <p:ph type="title"/>
          </p:nvPr>
        </p:nvSpPr>
        <p:spPr>
          <a:xfrm>
            <a:off x="563699" y="388070"/>
            <a:ext cx="11181261" cy="540651"/>
          </a:xfrm>
        </p:spPr>
        <p:txBody>
          <a:bodyPr/>
          <a:lstStyle/>
          <a:p>
            <a:pPr lvl="0" algn="ctr" defTabSz="457200">
              <a:lnSpc>
                <a:spcPct val="100000"/>
              </a:lnSpc>
              <a:spcBef>
                <a:spcPts val="0"/>
              </a:spcBef>
              <a:defRPr/>
            </a:pPr>
            <a:r>
              <a:rPr lang="fr-FR" sz="2800" noProof="0" dirty="0">
                <a:latin typeface="Arial Black" panose="020B0A04020102020204" pitchFamily="34" charset="0"/>
              </a:rPr>
              <a:t>Actions clés au niveau district</a:t>
            </a:r>
            <a:br>
              <a:rPr lang="fr-FR" sz="2800" noProof="0" dirty="0">
                <a:latin typeface="Arial Black" panose="020B0A04020102020204" pitchFamily="34" charset="0"/>
              </a:rPr>
            </a:br>
            <a:br>
              <a:rPr lang="fr-FR" sz="2800" noProof="0" dirty="0">
                <a:latin typeface="Arial Black" panose="020B0A04020102020204" pitchFamily="34" charset="0"/>
              </a:rPr>
            </a:br>
            <a:endParaRPr lang="fr-FR" sz="2800" noProof="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39AFFFF5-24B6-DD91-4483-2A1ECDE4C1D8}"/>
              </a:ext>
            </a:extLst>
          </p:cNvPr>
          <p:cNvSpPr>
            <a:spLocks noGrp="1"/>
          </p:cNvSpPr>
          <p:nvPr>
            <p:ph idx="1"/>
          </p:nvPr>
        </p:nvSpPr>
        <p:spPr>
          <a:xfrm>
            <a:off x="325121" y="911651"/>
            <a:ext cx="11419839" cy="5753310"/>
          </a:xfrm>
        </p:spPr>
        <p:txBody>
          <a:bodyPr/>
          <a:lstStyle/>
          <a:p>
            <a:pPr marL="0" indent="0">
              <a:buNone/>
            </a:pPr>
            <a:r>
              <a:rPr lang="fr-FR" sz="1800" b="1" u="sng" noProof="0" dirty="0"/>
              <a:t>Améliorer l'accès à des soins d'avortement sûrs et de qualité (1):</a:t>
            </a:r>
            <a:endParaRPr lang="fr-FR" sz="1800" b="1" noProof="0" dirty="0"/>
          </a:p>
          <a:p>
            <a:pPr>
              <a:buClr>
                <a:srgbClr val="009CDE"/>
              </a:buClr>
            </a:pPr>
            <a:r>
              <a:rPr lang="fr-FR" sz="1800" noProof="0" dirty="0"/>
              <a:t>Diffuser des informations sur les lois et politiques nationales relatives à l'accès à des soins d'avortement sûrs, en particulier dans les contextes où ceux-ci sont autorisés. Diffuser également des informations sur l'accès aux soins post-avortement. L'objectif est de s'assurer que tous les segments de la population, y compris les responsables des établissements de santé et les prestataires de services de santé, en soient pleinement conscients.</a:t>
            </a:r>
          </a:p>
          <a:p>
            <a:pPr>
              <a:buClr>
                <a:srgbClr val="009CDE"/>
              </a:buClr>
            </a:pPr>
            <a:r>
              <a:rPr lang="fr-FR" sz="1800" noProof="0" dirty="0"/>
              <a:t>Recenser les points de prestation de services où des avortements médicaux et chirurgicaux sont pratiqués dans le district. Cela inclut les prestataires des secteurs public et privé. Mettre tout en œuvre pour tirer parti des ressources des deux secteurs dans le cadre de l'effort global visant à prévenir les avortements dangereux et leurs conséquences, et à fournir des soins d'avortement sûrs, conformément à la loi.</a:t>
            </a:r>
          </a:p>
          <a:p>
            <a:pPr>
              <a:buClr>
                <a:srgbClr val="009CDE"/>
              </a:buClr>
            </a:pPr>
            <a:r>
              <a:rPr lang="fr-FR" sz="1800" noProof="0" dirty="0"/>
              <a:t>Veiller à la disponibilité des médicaments et des fournitures nécessaires à la prestation de services d'avortement sans risque dans les établissements de santé publics et privés qui offrent ce service. Veiller également à ce que l'équipement nécessaire soit disponible et en bon état. Pour ce faire, surveiller les rapports d'inventaire et effectuer des inspections.</a:t>
            </a:r>
          </a:p>
          <a:p>
            <a:pPr>
              <a:buClr>
                <a:srgbClr val="009CDE"/>
              </a:buClr>
            </a:pPr>
            <a:r>
              <a:rPr lang="fr-FR" sz="1800" noProof="0" dirty="0"/>
              <a:t>Renforcer les capacités des prestataires de services des secteurs public et privé, de manière continue, en fonction de l'évaluation de leurs besoins. Pour ce faire, utiliser une combinaison d'approches d'apprentissage en présentiel et à distance. Mettre l'accent sur la clarification des valeurs et le changement des attitudes, et combiner cela avec un mentorat clinique.</a:t>
            </a:r>
          </a:p>
          <a:p>
            <a:pPr marL="0" indent="0">
              <a:buClr>
                <a:srgbClr val="FF0000"/>
              </a:buClr>
              <a:buNone/>
              <a:defRPr/>
            </a:pPr>
            <a:endParaRPr lang="fr-FR" sz="1800" noProof="0" dirty="0">
              <a:solidFill>
                <a:prstClr val="black"/>
              </a:solidFill>
              <a:cs typeface="Calibri" panose="020F0502020204030204" pitchFamily="34" charset="0"/>
            </a:endParaRPr>
          </a:p>
        </p:txBody>
      </p:sp>
    </p:spTree>
    <p:extLst>
      <p:ext uri="{BB962C8B-B14F-4D97-AF65-F5344CB8AC3E}">
        <p14:creationId xmlns:p14="http://schemas.microsoft.com/office/powerpoint/2010/main" val="2919380589"/>
      </p:ext>
    </p:extLst>
  </p:cSld>
  <p:clrMapOvr>
    <a:masterClrMapping/>
  </p:clrMapOvr>
  <mc:AlternateContent xmlns:mc="http://schemas.openxmlformats.org/markup-compatibility/2006" xmlns:p14="http://schemas.microsoft.com/office/powerpoint/2010/main">
    <mc:Choice Requires="p14">
      <p:transition spd="slow" p14:dur="2000" advTm="30072"/>
    </mc:Choice>
    <mc:Fallback xmlns="">
      <p:transition spd="slow" advTm="30072"/>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A89FF-DAD5-94BE-7EB7-B9A471F1A5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6BB3F2-1A18-53C2-014A-7949C350672C}"/>
              </a:ext>
            </a:extLst>
          </p:cNvPr>
          <p:cNvSpPr>
            <a:spLocks noGrp="1"/>
          </p:cNvSpPr>
          <p:nvPr>
            <p:ph type="title"/>
          </p:nvPr>
        </p:nvSpPr>
        <p:spPr>
          <a:xfrm>
            <a:off x="472259" y="317623"/>
            <a:ext cx="11323501" cy="555591"/>
          </a:xfrm>
        </p:spPr>
        <p:txBody>
          <a:bodyPr/>
          <a:lstStyle/>
          <a:p>
            <a:pPr lvl="0" algn="ctr" defTabSz="457200">
              <a:lnSpc>
                <a:spcPct val="100000"/>
              </a:lnSpc>
              <a:spcBef>
                <a:spcPts val="0"/>
              </a:spcBef>
              <a:defRPr/>
            </a:pPr>
            <a:r>
              <a:rPr lang="fr-FR" sz="2800" noProof="0" dirty="0">
                <a:latin typeface="Arial Black" panose="020B0A04020102020204" pitchFamily="34" charset="0"/>
              </a:rPr>
              <a:t>Actions clés au niveau district</a:t>
            </a:r>
            <a:br>
              <a:rPr lang="fr-FR" sz="2800" noProof="0" dirty="0">
                <a:latin typeface="Arial Black" panose="020B0A04020102020204" pitchFamily="34" charset="0"/>
              </a:rPr>
            </a:br>
            <a:br>
              <a:rPr lang="fr-FR" sz="2800" noProof="0" dirty="0">
                <a:latin typeface="Arial Black" panose="020B0A04020102020204" pitchFamily="34" charset="0"/>
              </a:rPr>
            </a:br>
            <a:endParaRPr lang="fr-FR" sz="2800" noProof="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7B72D9D5-4CC7-27B1-63F3-7164E36E7885}"/>
              </a:ext>
            </a:extLst>
          </p:cNvPr>
          <p:cNvSpPr>
            <a:spLocks noGrp="1"/>
          </p:cNvSpPr>
          <p:nvPr>
            <p:ph idx="1"/>
          </p:nvPr>
        </p:nvSpPr>
        <p:spPr>
          <a:xfrm>
            <a:off x="297087" y="873214"/>
            <a:ext cx="11496221" cy="5111572"/>
          </a:xfrm>
        </p:spPr>
        <p:txBody>
          <a:bodyPr/>
          <a:lstStyle/>
          <a:p>
            <a:pPr marL="0" indent="0">
              <a:buNone/>
            </a:pPr>
            <a:r>
              <a:rPr lang="fr-FR" b="1" u="sng" noProof="0" dirty="0"/>
              <a:t>Améliorer l'accès à des soins d'avortement sûrs et de qualité (2):</a:t>
            </a:r>
            <a:endParaRPr lang="fr-FR" noProof="0" dirty="0"/>
          </a:p>
          <a:p>
            <a:pPr>
              <a:buClr>
                <a:srgbClr val="009CDE"/>
              </a:buClr>
            </a:pPr>
            <a:r>
              <a:rPr lang="fr-FR" noProof="0" dirty="0"/>
              <a:t>Mobiliser les agents de santé communautaires et d'autres acteurs pour orienter les jeunes vers des soins d'avortement sûrs, conformément à la loi.</a:t>
            </a:r>
          </a:p>
          <a:p>
            <a:pPr>
              <a:buClr>
                <a:srgbClr val="009CDE"/>
              </a:buClr>
            </a:pPr>
            <a:r>
              <a:rPr lang="fr-FR" noProof="0" dirty="0"/>
              <a:t>Mobiliser les dirigeants et les membres de la communauté pour renforcer le soutien et surmonter la résistance à l'accès des jeunes à des soins d'avortement sûrs.</a:t>
            </a:r>
          </a:p>
          <a:p>
            <a:pPr>
              <a:buClr>
                <a:srgbClr val="009CDE"/>
              </a:buClr>
            </a:pPr>
            <a:r>
              <a:rPr lang="fr-FR" noProof="0" dirty="0"/>
              <a:t>Assurer l'entrée des cas de soins post-avortement subdivisés en différents groupes d'âge pour un meilleur suivi.</a:t>
            </a:r>
          </a:p>
          <a:p>
            <a:pPr>
              <a:buClr>
                <a:srgbClr val="009CDE"/>
              </a:buClr>
            </a:pPr>
            <a:r>
              <a:rPr lang="fr-FR" noProof="0" dirty="0"/>
              <a:t>Renforcez le calendrier et les activités des ASC dans les zones difficiles d'accès afin d'éduquer la population, en particulier les adolescents et les jeunes, sur les dangers de l'avortement non sécurisé et ses conséquences.</a:t>
            </a:r>
          </a:p>
          <a:p>
            <a:pPr marL="0" indent="0">
              <a:buClr>
                <a:srgbClr val="FF0000"/>
              </a:buClr>
              <a:buNone/>
              <a:defRPr/>
            </a:pPr>
            <a:endParaRPr lang="fr-FR" noProof="0" dirty="0">
              <a:solidFill>
                <a:prstClr val="black"/>
              </a:solidFill>
              <a:cs typeface="Calibri" panose="020F0502020204030204" pitchFamily="34" charset="0"/>
            </a:endParaRPr>
          </a:p>
        </p:txBody>
      </p:sp>
    </p:spTree>
    <p:extLst>
      <p:ext uri="{BB962C8B-B14F-4D97-AF65-F5344CB8AC3E}">
        <p14:creationId xmlns:p14="http://schemas.microsoft.com/office/powerpoint/2010/main" val="3085132225"/>
      </p:ext>
    </p:extLst>
  </p:cSld>
  <p:clrMapOvr>
    <a:masterClrMapping/>
  </p:clrMapOvr>
  <mc:AlternateContent xmlns:mc="http://schemas.openxmlformats.org/markup-compatibility/2006" xmlns:p14="http://schemas.microsoft.com/office/powerpoint/2010/main">
    <mc:Choice Requires="p14">
      <p:transition spd="slow" p14:dur="2000" advTm="30072"/>
    </mc:Choice>
    <mc:Fallback xmlns="">
      <p:transition spd="slow" advTm="30072"/>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963C5F-1DE0-D990-743D-50D3EC15B0D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04D3F5-838C-0938-490A-6C6F03C369C2}"/>
              </a:ext>
            </a:extLst>
          </p:cNvPr>
          <p:cNvSpPr>
            <a:spLocks noGrp="1"/>
          </p:cNvSpPr>
          <p:nvPr>
            <p:ph type="title"/>
          </p:nvPr>
        </p:nvSpPr>
        <p:spPr>
          <a:xfrm>
            <a:off x="472259" y="317623"/>
            <a:ext cx="11323501" cy="555591"/>
          </a:xfrm>
        </p:spPr>
        <p:txBody>
          <a:bodyPr/>
          <a:lstStyle/>
          <a:p>
            <a:pPr lvl="0" algn="ctr" defTabSz="457200">
              <a:lnSpc>
                <a:spcPct val="100000"/>
              </a:lnSpc>
              <a:spcBef>
                <a:spcPts val="0"/>
              </a:spcBef>
              <a:defRPr/>
            </a:pPr>
            <a:r>
              <a:rPr lang="fr-FR" sz="2800" noProof="0" dirty="0">
                <a:latin typeface="Arial Black" panose="020B0A04020102020204" pitchFamily="34" charset="0"/>
              </a:rPr>
              <a:t>Actions clés au niveau district</a:t>
            </a:r>
            <a:br>
              <a:rPr lang="fr-FR" sz="2800" noProof="0" dirty="0">
                <a:latin typeface="Arial Black" panose="020B0A04020102020204" pitchFamily="34" charset="0"/>
              </a:rPr>
            </a:br>
            <a:br>
              <a:rPr lang="fr-FR" sz="2800" noProof="0" dirty="0">
                <a:latin typeface="Arial Black" panose="020B0A04020102020204" pitchFamily="34" charset="0"/>
              </a:rPr>
            </a:br>
            <a:endParaRPr lang="fr-FR" sz="2800" noProof="0" dirty="0">
              <a:latin typeface="Arial Black" panose="020B0A04020102020204" pitchFamily="34" charset="0"/>
            </a:endParaRPr>
          </a:p>
        </p:txBody>
      </p:sp>
      <p:sp>
        <p:nvSpPr>
          <p:cNvPr id="3" name="Content Placeholder 2">
            <a:extLst>
              <a:ext uri="{FF2B5EF4-FFF2-40B4-BE49-F238E27FC236}">
                <a16:creationId xmlns:a16="http://schemas.microsoft.com/office/drawing/2014/main" id="{87A8E50D-F7EB-40F1-A657-84B574B8FBAA}"/>
              </a:ext>
            </a:extLst>
          </p:cNvPr>
          <p:cNvSpPr>
            <a:spLocks noGrp="1"/>
          </p:cNvSpPr>
          <p:nvPr>
            <p:ph idx="1"/>
          </p:nvPr>
        </p:nvSpPr>
        <p:spPr>
          <a:xfrm>
            <a:off x="396240" y="873214"/>
            <a:ext cx="11496221" cy="5111572"/>
          </a:xfrm>
        </p:spPr>
        <p:txBody>
          <a:bodyPr/>
          <a:lstStyle/>
          <a:p>
            <a:r>
              <a:rPr lang="fr-FR" b="1" u="sng" noProof="0" dirty="0"/>
              <a:t>Prévention de l'avortement non sécurisé </a:t>
            </a:r>
            <a:endParaRPr lang="fr-FR" b="1" noProof="0" dirty="0"/>
          </a:p>
          <a:p>
            <a:pPr>
              <a:buClr>
                <a:srgbClr val="009CDE"/>
              </a:buClr>
            </a:pPr>
            <a:r>
              <a:rPr lang="fr-FR" noProof="0" dirty="0"/>
              <a:t>Soutenez les efforts visant à éduquer les jeunes et la communauté dans son ensemble sur les dangers de l'avortement non sécurisé et sur les conditions dans lesquelles des soins d'avortement sécurisés peuvent être obtenus, dans le cadre d'une éducation sexuelle complète. Parallèlement, encouragez l'utilisation de contraceptifs afin de réduire les grossesses non désirées.</a:t>
            </a:r>
          </a:p>
          <a:p>
            <a:pPr>
              <a:buClr>
                <a:srgbClr val="009CDE"/>
              </a:buClr>
            </a:pPr>
            <a:r>
              <a:rPr lang="fr-FR" noProof="0" dirty="0"/>
              <a:t>Concentrer les efforts sur les jeunes qui courent un risque plus élevé de subir un avortement dangereux et d'en subir les conséquences.</a:t>
            </a:r>
          </a:p>
          <a:p>
            <a:r>
              <a:rPr lang="fr-FR" b="1" u="sng" noProof="0" dirty="0"/>
              <a:t>Recueillir des informations sur les cas d'avortements dangereux</a:t>
            </a:r>
            <a:endParaRPr lang="fr-FR" b="1" noProof="0" dirty="0"/>
          </a:p>
          <a:p>
            <a:pPr>
              <a:buClr>
                <a:srgbClr val="009CDE"/>
              </a:buClr>
            </a:pPr>
            <a:r>
              <a:rPr lang="fr-FR" noProof="0" dirty="0"/>
              <a:t>Recenser les cas d'avortements illégaux et les maladies et décès qui en résultent.</a:t>
            </a:r>
          </a:p>
          <a:p>
            <a:pPr>
              <a:buClr>
                <a:srgbClr val="009CDE"/>
              </a:buClr>
            </a:pPr>
            <a:r>
              <a:rPr lang="fr-FR" noProof="0" dirty="0"/>
              <a:t>Recenser l'âge et le profil des jeunes qui bénéficient de soins post-avortement pour un avortement illégal, sans les pénaliser, mais afin d'intensifier les efforts de prévention auprès d'autres jeunes.</a:t>
            </a:r>
          </a:p>
          <a:p>
            <a:pPr marL="0" indent="0">
              <a:buClr>
                <a:srgbClr val="FF0000"/>
              </a:buClr>
              <a:buNone/>
              <a:defRPr/>
            </a:pPr>
            <a:endParaRPr lang="fr-FR" noProof="0" dirty="0">
              <a:solidFill>
                <a:prstClr val="black"/>
              </a:solidFill>
              <a:cs typeface="Calibri" panose="020F0502020204030204" pitchFamily="34" charset="0"/>
            </a:endParaRPr>
          </a:p>
        </p:txBody>
      </p:sp>
    </p:spTree>
    <p:extLst>
      <p:ext uri="{BB962C8B-B14F-4D97-AF65-F5344CB8AC3E}">
        <p14:creationId xmlns:p14="http://schemas.microsoft.com/office/powerpoint/2010/main" val="3180707548"/>
      </p:ext>
    </p:extLst>
  </p:cSld>
  <p:clrMapOvr>
    <a:masterClrMapping/>
  </p:clrMapOvr>
  <mc:AlternateContent xmlns:mc="http://schemas.openxmlformats.org/markup-compatibility/2006" xmlns:p14="http://schemas.microsoft.com/office/powerpoint/2010/main">
    <mc:Choice Requires="p14">
      <p:transition spd="slow" p14:dur="2000" advTm="30072"/>
    </mc:Choice>
    <mc:Fallback xmlns="">
      <p:transition spd="slow" advTm="30072"/>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AF0B-4073-4DBC-959B-6AF023D87EA3}"/>
              </a:ext>
            </a:extLst>
          </p:cNvPr>
          <p:cNvSpPr>
            <a:spLocks noGrp="1"/>
          </p:cNvSpPr>
          <p:nvPr>
            <p:ph type="ctrTitle"/>
          </p:nvPr>
        </p:nvSpPr>
        <p:spPr>
          <a:xfrm>
            <a:off x="1533525" y="1503363"/>
            <a:ext cx="9144000" cy="2387600"/>
          </a:xfrm>
        </p:spPr>
        <p:txBody>
          <a:bodyPr/>
          <a:lstStyle/>
          <a:p>
            <a:r>
              <a:rPr lang="fr-FR" noProof="0" dirty="0"/>
              <a:t>RÉFÉRENCES</a:t>
            </a:r>
          </a:p>
        </p:txBody>
      </p:sp>
    </p:spTree>
    <p:extLst>
      <p:ext uri="{BB962C8B-B14F-4D97-AF65-F5344CB8AC3E}">
        <p14:creationId xmlns:p14="http://schemas.microsoft.com/office/powerpoint/2010/main" val="3098280864"/>
      </p:ext>
    </p:extLst>
  </p:cSld>
  <p:clrMapOvr>
    <a:masterClrMapping/>
  </p:clrMapOvr>
  <mc:AlternateContent xmlns:mc="http://schemas.openxmlformats.org/markup-compatibility/2006" xmlns:p14="http://schemas.microsoft.com/office/powerpoint/2010/main">
    <mc:Choice Requires="p14">
      <p:transition spd="slow" p14:dur="2000" advTm="32449"/>
    </mc:Choice>
    <mc:Fallback xmlns="">
      <p:transition spd="slow" advTm="32449"/>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F0CE9-F705-49F4-A11E-F56CD1654F28}"/>
              </a:ext>
            </a:extLst>
          </p:cNvPr>
          <p:cNvSpPr>
            <a:spLocks noGrp="1"/>
          </p:cNvSpPr>
          <p:nvPr>
            <p:ph type="title"/>
          </p:nvPr>
        </p:nvSpPr>
        <p:spPr>
          <a:xfrm>
            <a:off x="631066" y="474097"/>
            <a:ext cx="9337882" cy="556591"/>
          </a:xfrm>
        </p:spPr>
        <p:txBody>
          <a:bodyPr/>
          <a:lstStyle/>
          <a:p>
            <a:r>
              <a:rPr lang="fr-FR" sz="2800" noProof="0" dirty="0"/>
              <a:t>Références</a:t>
            </a:r>
          </a:p>
        </p:txBody>
      </p:sp>
      <p:sp>
        <p:nvSpPr>
          <p:cNvPr id="3" name="Text Placeholder 2">
            <a:extLst>
              <a:ext uri="{FF2B5EF4-FFF2-40B4-BE49-F238E27FC236}">
                <a16:creationId xmlns:a16="http://schemas.microsoft.com/office/drawing/2014/main" id="{AEAC0467-4241-47AA-B5B4-DFF3555C5C9F}"/>
              </a:ext>
            </a:extLst>
          </p:cNvPr>
          <p:cNvSpPr>
            <a:spLocks noGrp="1"/>
          </p:cNvSpPr>
          <p:nvPr>
            <p:ph type="body" sz="quarter" idx="13"/>
          </p:nvPr>
        </p:nvSpPr>
        <p:spPr>
          <a:xfrm>
            <a:off x="631825" y="1124267"/>
            <a:ext cx="10860586" cy="5486925"/>
          </a:xfrm>
        </p:spPr>
        <p:txBody>
          <a:bodyPr numCol="1"/>
          <a:lstStyle/>
          <a:p>
            <a:pPr marL="342900" lvl="0" indent="-342900">
              <a:buClr>
                <a:srgbClr val="58C3EB"/>
              </a:buClr>
              <a:buFont typeface="+mj-lt"/>
              <a:buAutoNum type="arabicPeriod"/>
            </a:pPr>
            <a:r>
              <a:rPr lang="fr-FR" sz="1600" noProof="0" dirty="0"/>
              <a:t>Organisation mondiale de la Santé. Avortement sécurisé : Directives techniques et stratégiques à l'intention des systèmes de santé (2e ed.) Organisation mondiale de la Santé ; 2013. </a:t>
            </a:r>
            <a:r>
              <a:rPr lang="fr-FR" sz="1600" noProof="0" dirty="0">
                <a:hlinkClick r:id="rId3"/>
              </a:rPr>
              <a:t>https://apps.who.int/iris/bitstream/handle/10665/78413/9789242548433_fre.pdf?sequence=1</a:t>
            </a:r>
            <a:r>
              <a:rPr lang="fr-FR" sz="1600" noProof="0" dirty="0"/>
              <a:t> </a:t>
            </a:r>
          </a:p>
          <a:p>
            <a:pPr marL="342900" lvl="0" indent="-342900">
              <a:buClr>
                <a:srgbClr val="58C3EB"/>
              </a:buClr>
              <a:buFont typeface="+mj-lt"/>
              <a:buAutoNum type="arabicPeriod"/>
            </a:pPr>
            <a:r>
              <a:rPr lang="fr-FR" sz="1600" noProof="0" dirty="0"/>
              <a:t>Institut Guttmacher. Besoin et utilisation des services d'avortement par les adolescents dans les pays en développement. New York : Institut Guttmacher ; 2016. </a:t>
            </a:r>
            <a:r>
              <a:rPr lang="fr-FR" sz="1600" noProof="0" dirty="0">
                <a:hlinkClick r:id="rId4"/>
              </a:rPr>
              <a:t>https://www.guttmacher.org/sites/default/files/factsheet/fb_adolescent-abortion-services-developing-countries_fr_0.pdf</a:t>
            </a:r>
            <a:r>
              <a:rPr lang="fr-FR" sz="1600" noProof="0" dirty="0"/>
              <a:t> </a:t>
            </a:r>
          </a:p>
          <a:p>
            <a:pPr marL="342900" lvl="0" indent="-342900">
              <a:buClr>
                <a:srgbClr val="58C3EB"/>
              </a:buClr>
              <a:buFont typeface="+mj-lt"/>
              <a:buAutoNum type="arabicPeriod"/>
            </a:pPr>
            <a:r>
              <a:rPr lang="fr-FR" sz="1600" noProof="0" dirty="0"/>
              <a:t>Protocole à la charte Africaine des droits de l’homme et des peuples relatif aux droits de la femme en Afrique (Adopté par la 2ème session ordinaire de la Conférence de l’Union à Maputo en juillet 2003). </a:t>
            </a:r>
            <a:r>
              <a:rPr lang="fr-FR" sz="1600" noProof="0" dirty="0">
                <a:hlinkClick r:id="rId5"/>
              </a:rPr>
              <a:t>https://www.ilo.org/dyn/natlex/docs/ELECTRONIC/65556/63007/F2037633474/ORG-65556.pdf</a:t>
            </a:r>
            <a:r>
              <a:rPr lang="fr-FR" sz="1600" noProof="0" dirty="0"/>
              <a:t> </a:t>
            </a:r>
          </a:p>
          <a:p>
            <a:pPr marL="342900" lvl="0" indent="-342900">
              <a:buClr>
                <a:srgbClr val="58C3EB"/>
              </a:buClr>
              <a:buFont typeface="+mj-lt"/>
              <a:buAutoNum type="arabicPeriod"/>
            </a:pPr>
            <a:r>
              <a:rPr lang="fr-FR" sz="1600" noProof="0" dirty="0"/>
              <a:t>Center for Reproductive Rights. Africa – Center for Reproductive Rights. New York : Center for Reproductive Rights ; 2024. Disponible sur : </a:t>
            </a:r>
            <a:r>
              <a:rPr lang="fr-FR" sz="1600" noProof="0" dirty="0">
                <a:hlinkClick r:id="rId6"/>
              </a:rPr>
              <a:t>https://reproductiverights.org/our-regions/africa</a:t>
            </a:r>
            <a:endParaRPr lang="fr-FR" sz="1600" noProof="0" dirty="0"/>
          </a:p>
          <a:p>
            <a:pPr marL="342900" lvl="0" indent="-342900">
              <a:buClr>
                <a:srgbClr val="58C3EB"/>
              </a:buClr>
              <a:buFont typeface="+mj-lt"/>
              <a:buAutoNum type="arabicPeriod"/>
            </a:pPr>
            <a:r>
              <a:rPr lang="fr-FR" sz="1600" noProof="0" dirty="0"/>
              <a:t>World Health Organization. Global Abortion Policies Database. </a:t>
            </a:r>
            <a:r>
              <a:rPr lang="fr-FR" sz="1600" noProof="0" dirty="0">
                <a:hlinkClick r:id="rId7"/>
              </a:rPr>
              <a:t>https://abortion-policies.srhr.org/countries/</a:t>
            </a:r>
            <a:r>
              <a:rPr lang="fr-FR" sz="1600" noProof="0" dirty="0"/>
              <a:t> </a:t>
            </a:r>
          </a:p>
          <a:p>
            <a:pPr marL="342900" lvl="0" indent="-342900">
              <a:buClr>
                <a:srgbClr val="58C3EB"/>
              </a:buClr>
              <a:buFont typeface="+mj-lt"/>
              <a:buAutoNum type="arabicPeriod"/>
            </a:pPr>
            <a:r>
              <a:rPr lang="fr-FR" sz="1600" noProof="0" dirty="0"/>
              <a:t>Guttmacher Institute. Fiche d’information : L’avortement en Afrique subsaharienne. Guttmacher Institute; 2020. </a:t>
            </a:r>
            <a:r>
              <a:rPr lang="fr-FR" sz="1600" noProof="0" dirty="0">
                <a:hlinkClick r:id="rId8"/>
              </a:rPr>
              <a:t>https://www.guttmacher.org/sites/default/files/factsheet/abortion-subsaharan-africa-fr.pdf</a:t>
            </a:r>
            <a:r>
              <a:rPr lang="fr-FR" sz="1600" noProof="0" dirty="0"/>
              <a:t> </a:t>
            </a:r>
          </a:p>
        </p:txBody>
      </p:sp>
    </p:spTree>
    <p:extLst>
      <p:ext uri="{BB962C8B-B14F-4D97-AF65-F5344CB8AC3E}">
        <p14:creationId xmlns:p14="http://schemas.microsoft.com/office/powerpoint/2010/main" val="6150151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AF0B-4073-4DBC-959B-6AF023D87EA3}"/>
              </a:ext>
            </a:extLst>
          </p:cNvPr>
          <p:cNvSpPr>
            <a:spLocks noGrp="1"/>
          </p:cNvSpPr>
          <p:nvPr>
            <p:ph type="ctrTitle"/>
          </p:nvPr>
        </p:nvSpPr>
        <p:spPr>
          <a:xfrm>
            <a:off x="1533525" y="1960563"/>
            <a:ext cx="9144000" cy="2387600"/>
          </a:xfrm>
        </p:spPr>
        <p:txBody>
          <a:bodyPr/>
          <a:lstStyle/>
          <a:p>
            <a:r>
              <a:rPr lang="fr-FR" noProof="0" dirty="0"/>
              <a:t>À L’ÉCHELLE MONDIALE</a:t>
            </a:r>
          </a:p>
        </p:txBody>
      </p:sp>
    </p:spTree>
    <p:extLst>
      <p:ext uri="{BB962C8B-B14F-4D97-AF65-F5344CB8AC3E}">
        <p14:creationId xmlns:p14="http://schemas.microsoft.com/office/powerpoint/2010/main" val="26515815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8662"/>
    </mc:Choice>
    <mc:Fallback xmlns="">
      <p:transition spd="slow" advTm="8662"/>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505721-0A4A-83E9-6344-C055E7FA0E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B9DF33-3B3B-D772-4B74-924E8F86ADDE}"/>
              </a:ext>
            </a:extLst>
          </p:cNvPr>
          <p:cNvSpPr>
            <a:spLocks noGrp="1"/>
          </p:cNvSpPr>
          <p:nvPr>
            <p:ph type="title"/>
          </p:nvPr>
        </p:nvSpPr>
        <p:spPr>
          <a:xfrm>
            <a:off x="631066" y="474097"/>
            <a:ext cx="9337882" cy="556591"/>
          </a:xfrm>
        </p:spPr>
        <p:txBody>
          <a:bodyPr/>
          <a:lstStyle/>
          <a:p>
            <a:r>
              <a:rPr lang="fr-FR" sz="2800" noProof="0" dirty="0"/>
              <a:t>Références</a:t>
            </a:r>
          </a:p>
        </p:txBody>
      </p:sp>
      <p:sp>
        <p:nvSpPr>
          <p:cNvPr id="3" name="Text Placeholder 2">
            <a:extLst>
              <a:ext uri="{FF2B5EF4-FFF2-40B4-BE49-F238E27FC236}">
                <a16:creationId xmlns:a16="http://schemas.microsoft.com/office/drawing/2014/main" id="{43F09F1E-D608-4525-CC45-EB5AFF4C9D4D}"/>
              </a:ext>
            </a:extLst>
          </p:cNvPr>
          <p:cNvSpPr>
            <a:spLocks noGrp="1"/>
          </p:cNvSpPr>
          <p:nvPr>
            <p:ph type="body" sz="quarter" idx="13"/>
          </p:nvPr>
        </p:nvSpPr>
        <p:spPr>
          <a:xfrm>
            <a:off x="631825" y="1124267"/>
            <a:ext cx="10860586" cy="5486925"/>
          </a:xfrm>
        </p:spPr>
        <p:txBody>
          <a:bodyPr numCol="1"/>
          <a:lstStyle/>
          <a:p>
            <a:pPr marL="342900" lvl="0" indent="-342900">
              <a:buClr>
                <a:srgbClr val="58C3EB"/>
              </a:buClr>
              <a:buFont typeface="+mj-lt"/>
              <a:buAutoNum type="arabicPeriod" startAt="7"/>
            </a:pPr>
            <a:r>
              <a:rPr lang="fr-FR" sz="1600" noProof="0" dirty="0"/>
              <a:t>Sully EA, Biddlecom A, Darroch JE, Riley T, Ashford LS, Lince-Deroche N, Firestein L, Murro R. Adding It Up: Investing in Sexual and Reproductive Health 2019. 2020 Jul 28. Available from: </a:t>
            </a:r>
            <a:r>
              <a:rPr lang="fr-FR" sz="1600" noProof="0" dirty="0">
                <a:hlinkClick r:id="rId3"/>
              </a:rPr>
              <a:t>https://www.guttmacher.org/report/adding-it-up-investing-in-sexual-reproductive-health-2019</a:t>
            </a:r>
            <a:r>
              <a:rPr lang="fr-FR" sz="1600" noProof="0" dirty="0"/>
              <a:t> </a:t>
            </a:r>
          </a:p>
          <a:p>
            <a:pPr marL="342900" lvl="0" indent="-342900">
              <a:buClr>
                <a:srgbClr val="58C3EB"/>
              </a:buClr>
              <a:buFont typeface="+mj-lt"/>
              <a:buAutoNum type="arabicPeriod" startAt="7"/>
            </a:pPr>
            <a:r>
              <a:rPr lang="fr-FR" sz="1600" noProof="0" dirty="0"/>
              <a:t>Ipas. Conclusions de l’Analyse situationnelle : Besoins et opportunités pour une prise en charge des soins complets d’avortement en Afrique de l’Ouest francophone. Ipas ; 2015. </a:t>
            </a:r>
            <a:r>
              <a:rPr lang="fr-FR" sz="1600" noProof="0" dirty="0">
                <a:hlinkClick r:id="rId4"/>
              </a:rPr>
              <a:t>https://www.ipas.org/wp-content/uploads/2020/06/FWSSARF16-ConclusionsdeLAnalyseSituationnelleAfriquedeLouestFrancophone.pdf</a:t>
            </a:r>
            <a:r>
              <a:rPr lang="fr-FR" sz="1600" noProof="0" dirty="0"/>
              <a:t> </a:t>
            </a:r>
          </a:p>
          <a:p>
            <a:pPr marL="342900" lvl="0" indent="-342900">
              <a:buClr>
                <a:srgbClr val="58C3EB"/>
              </a:buClr>
              <a:buFont typeface="+mj-lt"/>
              <a:buAutoNum type="arabicPeriod" startAt="7"/>
            </a:pPr>
            <a:r>
              <a:rPr lang="fr-FR" sz="1600" noProof="0" dirty="0"/>
              <a:t>IPPF. Comment parler de l’avortement : un guide l’élaboration de messages fondés sur les droits. IPPF ; 2015. </a:t>
            </a:r>
            <a:r>
              <a:rPr lang="fr-FR" sz="1600" noProof="0" dirty="0">
                <a:hlinkClick r:id="rId5"/>
              </a:rPr>
              <a:t>https://www.ippf.org/sites/default/files/2019-02/How%20to%20talk%20about%20abortion%20%28French%29.pdf</a:t>
            </a:r>
            <a:r>
              <a:rPr lang="fr-FR" sz="1600" noProof="0" dirty="0"/>
              <a:t> </a:t>
            </a:r>
          </a:p>
          <a:p>
            <a:pPr marL="342900" lvl="0" indent="-342900">
              <a:buClr>
                <a:srgbClr val="58C3EB"/>
              </a:buClr>
              <a:buFont typeface="+mj-lt"/>
              <a:buAutoNum type="arabicPeriod" startAt="7"/>
            </a:pPr>
            <a:r>
              <a:rPr lang="fr-FR" sz="1600" noProof="0" dirty="0"/>
              <a:t>Ganatra B, Gerdts C, Rossier C, Johnson BR, Tunçalp Ö, Assifi A, Sedgh G, Singh S, Bankole A, Popinchalk A, Bearak J, Kang Z, Alkema L. Classification mondiale, régionale et sous-régionale des avortements par sécurité, 2010-14: estimations issues d'un modèle hiérarchique bayésien. The Lancet. 2017 Nov 25;390 (10110):2372-81.  </a:t>
            </a:r>
            <a:r>
              <a:rPr lang="fr-FR" sz="1600" noProof="0" dirty="0">
                <a:hlinkClick r:id="rId6"/>
              </a:rPr>
              <a:t>http://dx.doi.org/10.1016/S0140-6736(17)31794-4</a:t>
            </a:r>
            <a:r>
              <a:rPr lang="fr-FR" sz="1600" noProof="0" dirty="0"/>
              <a:t> </a:t>
            </a:r>
          </a:p>
          <a:p>
            <a:pPr marL="342900" lvl="0" indent="-342900">
              <a:buClr>
                <a:srgbClr val="58C3EB"/>
              </a:buClr>
              <a:buFont typeface="+mj-lt"/>
              <a:buAutoNum type="arabicPeriod" startAt="7"/>
            </a:pPr>
            <a:r>
              <a:rPr lang="fr-FR" sz="1600" noProof="0" dirty="0"/>
              <a:t>Sharma AC, Dhillon J, Shabbir G, Lynam A. Notes from the field: political norm change for abortion in Pakistan. Questions de santé sexuelle et reproductive. 31 mai 2019;27(2):126-32. </a:t>
            </a:r>
            <a:r>
              <a:rPr lang="fr-FR" sz="1600" noProof="0" dirty="0">
                <a:hlinkClick r:id="rId7"/>
              </a:rPr>
              <a:t>http://dx.doi.org/10.1080/26410397.2019.1586819</a:t>
            </a:r>
            <a:r>
              <a:rPr lang="fr-FR" sz="1600" noProof="0" dirty="0"/>
              <a:t> </a:t>
            </a:r>
          </a:p>
          <a:p>
            <a:pPr marL="342900" lvl="0" indent="-342900">
              <a:buClr>
                <a:srgbClr val="58C3EB"/>
              </a:buClr>
              <a:buFont typeface="+mj-lt"/>
              <a:buAutoNum type="arabicPeriod" startAt="7"/>
            </a:pPr>
            <a:r>
              <a:rPr lang="fr-FR" sz="1600" noProof="0" dirty="0"/>
              <a:t>Guttmacher Institute. Avortement au Burkina Faso. Guttmacher Institute, 2014. </a:t>
            </a:r>
            <a:r>
              <a:rPr lang="fr-FR" sz="1600" noProof="0" dirty="0">
                <a:hlinkClick r:id="rId8"/>
              </a:rPr>
              <a:t>https://www.guttmacher.org/fr/fact-sheet/abortion-burkina-faso</a:t>
            </a:r>
            <a:r>
              <a:rPr lang="fr-FR" sz="1600" noProof="0" dirty="0"/>
              <a:t> </a:t>
            </a:r>
          </a:p>
          <a:p>
            <a:pPr marL="342900" lvl="0" indent="-342900">
              <a:buClr>
                <a:srgbClr val="58C3EB"/>
              </a:buClr>
              <a:buFont typeface="+mj-lt"/>
              <a:buAutoNum type="arabicPeriod" startAt="7"/>
            </a:pPr>
            <a:r>
              <a:rPr lang="fr-FR" sz="1600" noProof="0" dirty="0"/>
              <a:t>Safe Abortion Action Fund. Notre impact. SAAF, 2021. </a:t>
            </a:r>
            <a:r>
              <a:rPr lang="fr-FR" sz="1600" noProof="0" dirty="0">
                <a:hlinkClick r:id="rId9"/>
              </a:rPr>
              <a:t>https://saafund.org/about-saaf/our-impact/?lang=fr</a:t>
            </a:r>
            <a:r>
              <a:rPr lang="fr-FR" sz="1600" noProof="0" dirty="0"/>
              <a:t>   </a:t>
            </a:r>
          </a:p>
          <a:p>
            <a:pPr marL="342900" lvl="0" indent="-342900">
              <a:buClr>
                <a:srgbClr val="58C3EB"/>
              </a:buClr>
              <a:buFont typeface="+mj-lt"/>
              <a:buAutoNum type="arabicPeriod" startAt="7"/>
            </a:pPr>
            <a:endParaRPr lang="fr-FR" sz="1600" noProof="0" dirty="0"/>
          </a:p>
        </p:txBody>
      </p:sp>
    </p:spTree>
    <p:extLst>
      <p:ext uri="{BB962C8B-B14F-4D97-AF65-F5344CB8AC3E}">
        <p14:creationId xmlns:p14="http://schemas.microsoft.com/office/powerpoint/2010/main" val="1864703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7">
            <a:extLst>
              <a:ext uri="{FF2B5EF4-FFF2-40B4-BE49-F238E27FC236}">
                <a16:creationId xmlns:a16="http://schemas.microsoft.com/office/drawing/2014/main" id="{0087BB7D-FC50-DD9B-60A8-F395671FE8AD}"/>
              </a:ext>
            </a:extLst>
          </p:cNvPr>
          <p:cNvPicPr>
            <a:picLocks noChangeAspect="1"/>
          </p:cNvPicPr>
          <p:nvPr/>
        </p:nvPicPr>
        <p:blipFill>
          <a:blip r:embed="rId2">
            <a:extLst>
              <a:ext uri="{28A0092B-C50C-407E-A947-70E740481C1C}">
                <a14:useLocalDpi xmlns:a14="http://schemas.microsoft.com/office/drawing/2010/main"/>
              </a:ext>
            </a:extLst>
          </a:blip>
          <a:srcRect l="5531" r="5531"/>
          <a:stretch>
            <a:fillRect/>
          </a:stretch>
        </p:blipFill>
        <p:spPr>
          <a:xfrm>
            <a:off x="1585732" y="0"/>
            <a:ext cx="9306046" cy="6858000"/>
          </a:xfrm>
          <a:prstGeom prst="rect">
            <a:avLst/>
          </a:prstGeom>
        </p:spPr>
      </p:pic>
      <p:sp>
        <p:nvSpPr>
          <p:cNvPr id="8" name="Rectangle 7">
            <a:extLst>
              <a:ext uri="{FF2B5EF4-FFF2-40B4-BE49-F238E27FC236}">
                <a16:creationId xmlns:a16="http://schemas.microsoft.com/office/drawing/2014/main" id="{CD51836B-8F1E-5550-A5E0-1960FFF3481D}"/>
              </a:ext>
            </a:extLst>
          </p:cNvPr>
          <p:cNvSpPr/>
          <p:nvPr/>
        </p:nvSpPr>
        <p:spPr>
          <a:xfrm rot="10800000" flipV="1">
            <a:off x="3902464" y="2001853"/>
            <a:ext cx="4354036" cy="981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MERCI</a:t>
            </a:r>
          </a:p>
        </p:txBody>
      </p:sp>
    </p:spTree>
    <p:extLst>
      <p:ext uri="{BB962C8B-B14F-4D97-AF65-F5344CB8AC3E}">
        <p14:creationId xmlns:p14="http://schemas.microsoft.com/office/powerpoint/2010/main" val="3521296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DE14AF97-C5D1-2827-417E-19C4EA2F4018}"/>
              </a:ext>
            </a:extLst>
          </p:cNvPr>
          <p:cNvPicPr>
            <a:picLocks noChangeAspect="1"/>
          </p:cNvPicPr>
          <p:nvPr/>
        </p:nvPicPr>
        <p:blipFill>
          <a:blip r:embed="rId4"/>
          <a:stretch>
            <a:fillRect/>
          </a:stretch>
        </p:blipFill>
        <p:spPr>
          <a:xfrm>
            <a:off x="3481388" y="814388"/>
            <a:ext cx="5229225" cy="5229225"/>
          </a:xfrm>
          <a:prstGeom prst="rect">
            <a:avLst/>
          </a:prstGeom>
        </p:spPr>
      </p:pic>
    </p:spTree>
    <p:extLst>
      <p:ext uri="{BB962C8B-B14F-4D97-AF65-F5344CB8AC3E}">
        <p14:creationId xmlns:p14="http://schemas.microsoft.com/office/powerpoint/2010/main" val="5168813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0455"/>
    </mc:Choice>
    <mc:Fallback xmlns="">
      <p:transition spd="slow" advTm="1045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346841" y="2437197"/>
            <a:ext cx="3424047" cy="710605"/>
          </a:xfrm>
        </p:spPr>
        <p:txBody>
          <a:bodyPr/>
          <a:lstStyle/>
          <a:p>
            <a:pPr algn="ctr"/>
            <a:r>
              <a:rPr lang="fr-FR" sz="2800" noProof="0" dirty="0"/>
              <a:t>Définitions 1/2 </a:t>
            </a:r>
            <a:r>
              <a:rPr lang="fr-FR" sz="2800" baseline="30000" noProof="0" dirty="0"/>
              <a:t>1</a:t>
            </a:r>
            <a:br>
              <a:rPr lang="fr-FR" sz="2800" baseline="30000" noProof="0" dirty="0"/>
            </a:br>
            <a:endParaRPr lang="fr-FR" sz="2800" noProof="0" dirty="0"/>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3940821" y="715559"/>
            <a:ext cx="7647441" cy="5299031"/>
          </a:xfrm>
        </p:spPr>
        <p:txBody>
          <a:bodyPr/>
          <a:lstStyle/>
          <a:p>
            <a:pPr>
              <a:lnSpc>
                <a:spcPct val="100000"/>
              </a:lnSpc>
              <a:buClr>
                <a:srgbClr val="58C3EB"/>
              </a:buClr>
            </a:pPr>
            <a:r>
              <a:rPr lang="fr-FR" sz="2400" b="1" noProof="0" dirty="0">
                <a:solidFill>
                  <a:srgbClr val="58C3EB"/>
                </a:solidFill>
              </a:rPr>
              <a:t>AVORTEMENT </a:t>
            </a:r>
            <a:r>
              <a:rPr lang="fr-FR" sz="2400" b="1" noProof="0" dirty="0"/>
              <a:t>:</a:t>
            </a:r>
            <a:r>
              <a:rPr lang="fr-FR" sz="2400" b="1" noProof="0" dirty="0">
                <a:solidFill>
                  <a:srgbClr val="0070C0"/>
                </a:solidFill>
              </a:rPr>
              <a:t> </a:t>
            </a:r>
            <a:r>
              <a:rPr lang="fr-FR" sz="2400" noProof="0" dirty="0"/>
              <a:t>Une interruption de grossesse avant 20 semaines de gestation</a:t>
            </a:r>
          </a:p>
          <a:p>
            <a:pPr marL="0" indent="0">
              <a:lnSpc>
                <a:spcPct val="100000"/>
              </a:lnSpc>
              <a:buClr>
                <a:srgbClr val="58C3EB"/>
              </a:buClr>
              <a:buNone/>
            </a:pPr>
            <a:r>
              <a:rPr lang="fr-FR" sz="2400" i="1" noProof="0" dirty="0"/>
              <a:t>L'avortement peut être</a:t>
            </a:r>
            <a:r>
              <a:rPr lang="fr-FR" sz="2400" i="1" noProof="0" dirty="0">
                <a:solidFill>
                  <a:srgbClr val="58C3EB"/>
                </a:solidFill>
              </a:rPr>
              <a:t> </a:t>
            </a:r>
            <a:r>
              <a:rPr lang="fr-FR" sz="2400" b="1" noProof="0" dirty="0">
                <a:solidFill>
                  <a:srgbClr val="58C3EB"/>
                </a:solidFill>
              </a:rPr>
              <a:t>provoqué</a:t>
            </a:r>
            <a:r>
              <a:rPr lang="fr-FR" sz="2400" i="1" noProof="0" dirty="0">
                <a:solidFill>
                  <a:srgbClr val="58C3EB"/>
                </a:solidFill>
              </a:rPr>
              <a:t> </a:t>
            </a:r>
            <a:r>
              <a:rPr lang="fr-FR" sz="2400" i="1" noProof="0" dirty="0"/>
              <a:t>(volontairement effectué) ou </a:t>
            </a:r>
            <a:r>
              <a:rPr lang="fr-FR" sz="2400" b="1" noProof="0" dirty="0">
                <a:solidFill>
                  <a:srgbClr val="58C3EB"/>
                </a:solidFill>
              </a:rPr>
              <a:t>spontané</a:t>
            </a:r>
          </a:p>
          <a:p>
            <a:pPr>
              <a:lnSpc>
                <a:spcPct val="100000"/>
              </a:lnSpc>
              <a:buClr>
                <a:srgbClr val="58C3EB"/>
              </a:buClr>
            </a:pPr>
            <a:r>
              <a:rPr lang="fr-FR" sz="2400" b="1" noProof="0" dirty="0">
                <a:solidFill>
                  <a:srgbClr val="58C3EB"/>
                </a:solidFill>
              </a:rPr>
              <a:t>AVORTEMENT PROVOQUÉ </a:t>
            </a:r>
            <a:r>
              <a:rPr lang="fr-FR" sz="2400" b="1" noProof="0" dirty="0"/>
              <a:t>:</a:t>
            </a:r>
            <a:r>
              <a:rPr lang="fr-FR" sz="2400" noProof="0" dirty="0"/>
              <a:t> Perte intentionnelle d'une grossesse intra-utérine par des moyens médicaux, chirurgicaux ou tout autre moyen non médical.</a:t>
            </a:r>
          </a:p>
          <a:p>
            <a:pPr>
              <a:lnSpc>
                <a:spcPct val="100000"/>
              </a:lnSpc>
              <a:buClr>
                <a:srgbClr val="58C3EB"/>
              </a:buClr>
            </a:pPr>
            <a:r>
              <a:rPr lang="fr-FR" sz="2400" b="1" noProof="0" dirty="0">
                <a:solidFill>
                  <a:srgbClr val="58C3EB"/>
                </a:solidFill>
              </a:rPr>
              <a:t>AVORTEMENT SPONTANÉ </a:t>
            </a:r>
            <a:r>
              <a:rPr lang="fr-FR" sz="2400" b="1" noProof="0" dirty="0"/>
              <a:t>: </a:t>
            </a:r>
            <a:r>
              <a:rPr lang="fr-FR" sz="2400" noProof="0" dirty="0"/>
              <a:t>Perte non provoquée d'une grossesse avant 20 semaines de gestation.</a:t>
            </a:r>
          </a:p>
          <a:p>
            <a:pPr marL="0" indent="0">
              <a:lnSpc>
                <a:spcPct val="100000"/>
              </a:lnSpc>
              <a:buNone/>
            </a:pPr>
            <a:r>
              <a:rPr lang="fr-FR" sz="2400" i="1" noProof="0" dirty="0"/>
              <a:t>La fréquence estimée des </a:t>
            </a:r>
            <a:r>
              <a:rPr lang="fr-FR" sz="2400" b="1" noProof="0" dirty="0">
                <a:solidFill>
                  <a:srgbClr val="58C3EB"/>
                </a:solidFill>
              </a:rPr>
              <a:t>avortements spontanés </a:t>
            </a:r>
            <a:r>
              <a:rPr lang="fr-FR" sz="2400" i="1" noProof="0" dirty="0"/>
              <a:t>est comprise entre 12 % et 24 % de toutes les grossesses</a:t>
            </a:r>
          </a:p>
        </p:txBody>
      </p:sp>
    </p:spTree>
    <p:extLst>
      <p:ext uri="{BB962C8B-B14F-4D97-AF65-F5344CB8AC3E}">
        <p14:creationId xmlns:p14="http://schemas.microsoft.com/office/powerpoint/2010/main" val="819256346"/>
      </p:ext>
    </p:extLst>
  </p:cSld>
  <p:clrMapOvr>
    <a:masterClrMapping/>
  </p:clrMapOvr>
  <mc:AlternateContent xmlns:mc="http://schemas.openxmlformats.org/markup-compatibility/2006" xmlns:p14="http://schemas.microsoft.com/office/powerpoint/2010/main">
    <mc:Choice Requires="p14">
      <p:transition spd="slow" p14:dur="2000" advTm="19278"/>
    </mc:Choice>
    <mc:Fallback xmlns="">
      <p:transition spd="slow" advTm="1927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22739" y="2421243"/>
            <a:ext cx="3523874" cy="1821720"/>
          </a:xfrm>
        </p:spPr>
        <p:txBody>
          <a:bodyPr/>
          <a:lstStyle/>
          <a:p>
            <a:pPr algn="ctr"/>
            <a:r>
              <a:rPr lang="fr-FR" sz="2800" noProof="0" dirty="0"/>
              <a:t>Définitions 2/2 </a:t>
            </a:r>
            <a:r>
              <a:rPr lang="fr-FR" sz="2800" baseline="30000" noProof="0" dirty="0"/>
              <a:t>1</a:t>
            </a:r>
            <a:br>
              <a:rPr lang="fr-FR" sz="2800" baseline="30000" noProof="0" dirty="0"/>
            </a:br>
            <a:endParaRPr lang="fr-FR" sz="2800" noProof="0" dirty="0"/>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3649508" y="622892"/>
            <a:ext cx="8000351" cy="5612216"/>
          </a:xfrm>
        </p:spPr>
        <p:txBody>
          <a:bodyPr/>
          <a:lstStyle/>
          <a:p>
            <a:pPr marL="0" indent="0">
              <a:lnSpc>
                <a:spcPct val="100000"/>
              </a:lnSpc>
              <a:spcBef>
                <a:spcPts val="600"/>
              </a:spcBef>
              <a:spcAft>
                <a:spcPts val="600"/>
              </a:spcAft>
              <a:buNone/>
            </a:pPr>
            <a:r>
              <a:rPr lang="fr-FR" noProof="0" dirty="0"/>
              <a:t>Les avortements provoqués peuvent être sécurisés ou non sécurisés</a:t>
            </a:r>
          </a:p>
          <a:p>
            <a:pPr>
              <a:lnSpc>
                <a:spcPct val="100000"/>
              </a:lnSpc>
              <a:spcBef>
                <a:spcPts val="600"/>
              </a:spcBef>
              <a:spcAft>
                <a:spcPts val="600"/>
              </a:spcAft>
              <a:buClr>
                <a:srgbClr val="58C3EB"/>
              </a:buClr>
            </a:pPr>
            <a:r>
              <a:rPr lang="fr-FR" sz="1800" b="1" noProof="0" dirty="0">
                <a:solidFill>
                  <a:srgbClr val="58C3EB"/>
                </a:solidFill>
              </a:rPr>
              <a:t>AVORTEMENT SÉCURISÉ </a:t>
            </a:r>
            <a:r>
              <a:rPr lang="fr-FR" sz="1800" b="1" noProof="0" dirty="0"/>
              <a:t>:</a:t>
            </a:r>
            <a:r>
              <a:rPr lang="fr-FR" sz="1800" noProof="0" dirty="0">
                <a:solidFill>
                  <a:srgbClr val="0070C0"/>
                </a:solidFill>
              </a:rPr>
              <a:t> </a:t>
            </a:r>
            <a:r>
              <a:rPr lang="fr-FR" sz="1800" noProof="0" dirty="0"/>
              <a:t>Un avortement qui répond aux trois critères suivants : </a:t>
            </a:r>
          </a:p>
          <a:p>
            <a:pPr lvl="1">
              <a:lnSpc>
                <a:spcPct val="100000"/>
              </a:lnSpc>
              <a:spcBef>
                <a:spcPts val="600"/>
              </a:spcBef>
              <a:spcAft>
                <a:spcPts val="600"/>
              </a:spcAft>
              <a:buClr>
                <a:srgbClr val="58C3EB"/>
              </a:buClr>
            </a:pPr>
            <a:r>
              <a:rPr lang="fr-FR" noProof="0" dirty="0"/>
              <a:t>(i) il est pratiqué avec une méthode recommandée par l'OMS (avortement médicamenteux, aspiration, dilatation et évacuation) ; </a:t>
            </a:r>
          </a:p>
          <a:p>
            <a:pPr lvl="1">
              <a:lnSpc>
                <a:spcPct val="100000"/>
              </a:lnSpc>
              <a:spcBef>
                <a:spcPts val="600"/>
              </a:spcBef>
              <a:spcAft>
                <a:spcPts val="600"/>
              </a:spcAft>
              <a:buClr>
                <a:srgbClr val="58C3EB"/>
              </a:buClr>
            </a:pPr>
            <a:r>
              <a:rPr lang="fr-FR" noProof="0" dirty="0"/>
              <a:t>(ii) il est adapté à la durée de la grossesse ; </a:t>
            </a:r>
          </a:p>
          <a:p>
            <a:pPr lvl="1">
              <a:lnSpc>
                <a:spcPct val="100000"/>
              </a:lnSpc>
              <a:spcBef>
                <a:spcPts val="600"/>
              </a:spcBef>
              <a:spcAft>
                <a:spcPts val="600"/>
              </a:spcAft>
              <a:buClr>
                <a:srgbClr val="58C3EB"/>
              </a:buClr>
            </a:pPr>
            <a:r>
              <a:rPr lang="fr-FR" noProof="0" dirty="0"/>
              <a:t>(iii) il est pratiqué par/avec le soutien d'un prestataire de soins de santé qualifié.</a:t>
            </a:r>
          </a:p>
          <a:p>
            <a:pPr>
              <a:lnSpc>
                <a:spcPct val="100000"/>
              </a:lnSpc>
              <a:spcBef>
                <a:spcPts val="600"/>
              </a:spcBef>
              <a:spcAft>
                <a:spcPts val="600"/>
              </a:spcAft>
              <a:buClr>
                <a:srgbClr val="58C3EB"/>
              </a:buClr>
            </a:pPr>
            <a:r>
              <a:rPr lang="fr-FR" sz="1800" b="1" noProof="0" dirty="0">
                <a:solidFill>
                  <a:srgbClr val="58C3EB"/>
                </a:solidFill>
              </a:rPr>
              <a:t>AVORTEMENT NON-SÉCURISÉ </a:t>
            </a:r>
            <a:r>
              <a:rPr lang="fr-FR" sz="1800" b="1" noProof="0" dirty="0"/>
              <a:t>:</a:t>
            </a:r>
            <a:r>
              <a:rPr lang="fr-FR" sz="1800" b="1" noProof="0" dirty="0">
                <a:solidFill>
                  <a:srgbClr val="0070C0"/>
                </a:solidFill>
              </a:rPr>
              <a:t> </a:t>
            </a:r>
            <a:r>
              <a:rPr lang="fr-FR" sz="1800" noProof="0" dirty="0"/>
              <a:t>Avortement qui est pratiqué par des personnes non qualifiées ou dans un environnement non conforme aux normes médicales minimales, ou les deux. </a:t>
            </a:r>
          </a:p>
          <a:p>
            <a:pPr marL="0" indent="0">
              <a:lnSpc>
                <a:spcPct val="100000"/>
              </a:lnSpc>
              <a:spcBef>
                <a:spcPts val="600"/>
              </a:spcBef>
              <a:spcAft>
                <a:spcPts val="600"/>
              </a:spcAft>
              <a:buNone/>
            </a:pPr>
            <a:r>
              <a:rPr lang="fr-FR" i="1" noProof="0" dirty="0"/>
              <a:t>Les avortements sécurisés et les avortements non sécurisés sont parfois appelés </a:t>
            </a:r>
            <a:r>
              <a:rPr lang="fr-FR" b="1" noProof="0" dirty="0">
                <a:solidFill>
                  <a:srgbClr val="58C3EB"/>
                </a:solidFill>
              </a:rPr>
              <a:t>avortements sans risque </a:t>
            </a:r>
            <a:r>
              <a:rPr lang="fr-FR" i="1" noProof="0" dirty="0"/>
              <a:t>et</a:t>
            </a:r>
            <a:r>
              <a:rPr lang="fr-FR" b="1" i="1" noProof="0" dirty="0">
                <a:solidFill>
                  <a:srgbClr val="0070C0"/>
                </a:solidFill>
              </a:rPr>
              <a:t> </a:t>
            </a:r>
            <a:r>
              <a:rPr lang="fr-FR" b="1" noProof="0" dirty="0">
                <a:solidFill>
                  <a:srgbClr val="58C3EB"/>
                </a:solidFill>
              </a:rPr>
              <a:t>avortements à risque </a:t>
            </a:r>
          </a:p>
        </p:txBody>
      </p:sp>
    </p:spTree>
    <p:extLst>
      <p:ext uri="{BB962C8B-B14F-4D97-AF65-F5344CB8AC3E}">
        <p14:creationId xmlns:p14="http://schemas.microsoft.com/office/powerpoint/2010/main" val="858743619"/>
      </p:ext>
    </p:extLst>
  </p:cSld>
  <p:clrMapOvr>
    <a:masterClrMapping/>
  </p:clrMapOvr>
  <mc:AlternateContent xmlns:mc="http://schemas.openxmlformats.org/markup-compatibility/2006" xmlns:p14="http://schemas.microsoft.com/office/powerpoint/2010/main">
    <mc:Choice Requires="p14">
      <p:transition spd="slow" p14:dur="2000" advTm="13178"/>
    </mc:Choice>
    <mc:Fallback xmlns="">
      <p:transition spd="slow" advTm="1317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279176" y="2358313"/>
            <a:ext cx="3945984" cy="1821720"/>
          </a:xfrm>
        </p:spPr>
        <p:txBody>
          <a:bodyPr/>
          <a:lstStyle/>
          <a:p>
            <a:pPr algn="ctr"/>
            <a:r>
              <a:rPr lang="fr-FR" sz="2800" noProof="0" dirty="0"/>
              <a:t>Rationnel 1/2</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4225161" y="889871"/>
            <a:ext cx="6738848" cy="5078258"/>
          </a:xfrm>
        </p:spPr>
        <p:txBody>
          <a:bodyPr/>
          <a:lstStyle/>
          <a:p>
            <a:pPr>
              <a:lnSpc>
                <a:spcPct val="100000"/>
              </a:lnSpc>
              <a:buClr>
                <a:srgbClr val="58C3EB"/>
              </a:buClr>
            </a:pPr>
            <a:r>
              <a:rPr lang="fr-FR" sz="1800" b="1" noProof="0" dirty="0">
                <a:solidFill>
                  <a:srgbClr val="58C3EB"/>
                </a:solidFill>
              </a:rPr>
              <a:t>L'avortement non sécurisée est un problème important </a:t>
            </a:r>
            <a:r>
              <a:rPr lang="fr-FR" sz="1800" b="1" noProof="0" dirty="0"/>
              <a:t>:</a:t>
            </a:r>
            <a:r>
              <a:rPr lang="fr-FR" sz="1800" noProof="0" dirty="0">
                <a:solidFill>
                  <a:srgbClr val="0070C0"/>
                </a:solidFill>
              </a:rPr>
              <a:t> </a:t>
            </a:r>
            <a:r>
              <a:rPr lang="fr-FR" sz="1800" noProof="0" dirty="0"/>
              <a:t>on estime que 5,7 millions de filles âgées de 15 à 19 ans subissent des avortements chaque année dans les Pays à Revenu Faible et Moyen (PRFM), dont la majorité sont à risque. </a:t>
            </a:r>
            <a:r>
              <a:rPr lang="fr-FR" sz="1800" baseline="30000" noProof="0" dirty="0"/>
              <a:t>1</a:t>
            </a:r>
          </a:p>
          <a:p>
            <a:pPr>
              <a:lnSpc>
                <a:spcPct val="100000"/>
              </a:lnSpc>
              <a:buClr>
                <a:srgbClr val="58C3EB"/>
              </a:buClr>
            </a:pPr>
            <a:r>
              <a:rPr lang="fr-FR" sz="1800" b="1" noProof="0" dirty="0"/>
              <a:t>Les adolescentes sont plus exposées aux conséquences des avortements non sécurisés :</a:t>
            </a:r>
            <a:r>
              <a:rPr lang="fr-FR" sz="1800" noProof="0" dirty="0">
                <a:solidFill>
                  <a:srgbClr val="0070C0"/>
                </a:solidFill>
              </a:rPr>
              <a:t> </a:t>
            </a:r>
            <a:r>
              <a:rPr lang="fr-FR" sz="1800" noProof="0" dirty="0"/>
              <a:t>par rapport aux femmes plus âgées, les adolescentes sont plus susceptibles de se faire avorter par des prestataires non formés, d’interrompre elles-mêmes leur grossesse, d'interrompre leur grossesse après le premier trimestre, de retarder le recours aux soins médicaux en cas de complications après un avortement à risque. </a:t>
            </a:r>
            <a:r>
              <a:rPr lang="fr-FR" sz="1800" baseline="30000" noProof="0" dirty="0"/>
              <a:t>2 </a:t>
            </a:r>
          </a:p>
          <a:p>
            <a:pPr>
              <a:lnSpc>
                <a:spcPct val="100000"/>
              </a:lnSpc>
              <a:buClr>
                <a:srgbClr val="58C3EB"/>
              </a:buClr>
            </a:pPr>
            <a:r>
              <a:rPr lang="fr-FR" sz="1800" noProof="0" dirty="0"/>
              <a:t>Elles sont également moins susceptibles de connaître leurs droits en matière d'avortement et de soins post-avortement, et de déclarer avoir subi un avortement. </a:t>
            </a:r>
            <a:r>
              <a:rPr lang="fr-FR" sz="1800" baseline="30000" noProof="0" dirty="0"/>
              <a:t>2</a:t>
            </a:r>
            <a:r>
              <a:rPr lang="fr-FR" sz="1800" noProof="0" dirty="0"/>
              <a:t> </a:t>
            </a:r>
          </a:p>
        </p:txBody>
      </p:sp>
    </p:spTree>
    <p:extLst>
      <p:ext uri="{BB962C8B-B14F-4D97-AF65-F5344CB8AC3E}">
        <p14:creationId xmlns:p14="http://schemas.microsoft.com/office/powerpoint/2010/main" val="129401798"/>
      </p:ext>
    </p:extLst>
  </p:cSld>
  <p:clrMapOvr>
    <a:masterClrMapping/>
  </p:clrMapOvr>
  <mc:AlternateContent xmlns:mc="http://schemas.openxmlformats.org/markup-compatibility/2006" xmlns:p14="http://schemas.microsoft.com/office/powerpoint/2010/main">
    <mc:Choice Requires="p14">
      <p:transition spd="slow" p14:dur="2000" advTm="15210"/>
    </mc:Choice>
    <mc:Fallback xmlns="">
      <p:transition spd="slow" advTm="1521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p:nvPr>
        </p:nvSpPr>
        <p:spPr>
          <a:xfrm>
            <a:off x="321216" y="2518140"/>
            <a:ext cx="3851391" cy="1821720"/>
          </a:xfrm>
        </p:spPr>
        <p:txBody>
          <a:bodyPr/>
          <a:lstStyle/>
          <a:p>
            <a:pPr algn="ctr"/>
            <a:r>
              <a:rPr lang="fr-FR" sz="2800" noProof="0" dirty="0"/>
              <a:t>Rationnel 2/2</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1"/>
          </p:nvPr>
        </p:nvSpPr>
        <p:spPr>
          <a:xfrm>
            <a:off x="4256690" y="619714"/>
            <a:ext cx="7614093" cy="5450874"/>
          </a:xfrm>
        </p:spPr>
        <p:txBody>
          <a:bodyPr/>
          <a:lstStyle/>
          <a:p>
            <a:pPr>
              <a:lnSpc>
                <a:spcPct val="100000"/>
              </a:lnSpc>
              <a:buClr>
                <a:srgbClr val="58C3EB"/>
              </a:buClr>
            </a:pPr>
            <a:r>
              <a:rPr lang="fr-FR" b="1" noProof="0" dirty="0">
                <a:solidFill>
                  <a:srgbClr val="58C3EB"/>
                </a:solidFill>
              </a:rPr>
              <a:t>L'avortement sécurisé comporte de faibles risques pour la santé </a:t>
            </a:r>
            <a:r>
              <a:rPr lang="fr-FR" b="1" noProof="0" dirty="0"/>
              <a:t>:</a:t>
            </a:r>
            <a:r>
              <a:rPr lang="fr-FR" noProof="0" dirty="0">
                <a:solidFill>
                  <a:srgbClr val="0070C0"/>
                </a:solidFill>
              </a:rPr>
              <a:t> </a:t>
            </a:r>
            <a:r>
              <a:rPr lang="fr-FR" dirty="0">
                <a:solidFill>
                  <a:srgbClr val="0070C0"/>
                </a:solidFill>
              </a:rPr>
              <a:t>b</a:t>
            </a:r>
            <a:r>
              <a:rPr lang="fr-FR" noProof="0" dirty="0" err="1"/>
              <a:t>ien</a:t>
            </a:r>
            <a:r>
              <a:rPr lang="fr-FR" noProof="0" dirty="0"/>
              <a:t> que les risques diffèrent en fonction de la durée de la grossesse, de la méthode utilisée et des personnes qui la pratiquent, un avortement sécurisé présente un risque très faible pour la femme.</a:t>
            </a:r>
          </a:p>
          <a:p>
            <a:pPr>
              <a:lnSpc>
                <a:spcPct val="100000"/>
              </a:lnSpc>
              <a:buClr>
                <a:srgbClr val="58C3EB"/>
              </a:buClr>
            </a:pPr>
            <a:endParaRPr lang="fr-FR" sz="1000" noProof="0" dirty="0"/>
          </a:p>
          <a:p>
            <a:pPr>
              <a:lnSpc>
                <a:spcPct val="100000"/>
              </a:lnSpc>
              <a:buClr>
                <a:srgbClr val="58C3EB"/>
              </a:buClr>
            </a:pPr>
            <a:r>
              <a:rPr lang="fr-FR" b="1" noProof="0" dirty="0">
                <a:solidFill>
                  <a:srgbClr val="58C3EB"/>
                </a:solidFill>
              </a:rPr>
              <a:t>Les lois et politiques relatives à l'avortement et l’offre de services de bonne qualité doivent faire l'objet d'une attention particulière </a:t>
            </a:r>
            <a:r>
              <a:rPr lang="fr-FR" b="1" noProof="0" dirty="0"/>
              <a:t>:</a:t>
            </a:r>
            <a:r>
              <a:rPr lang="fr-FR" noProof="0" dirty="0">
                <a:solidFill>
                  <a:srgbClr val="0070C0"/>
                </a:solidFill>
              </a:rPr>
              <a:t> </a:t>
            </a:r>
            <a:r>
              <a:rPr lang="fr-FR" noProof="0" dirty="0"/>
              <a:t>l'accès à des services d'avortement sûrs est fortement limité dans de nombreux pays, alors qu'il est prouvé que les lois restrictives en matière d'avortement sont associées à des niveaux plus élevés de mortalité maternelle. Lorsque l'avortement sans risque est légalement autorisé pour les adolescents, il n'est souvent pas adapté aux adolescents. </a:t>
            </a:r>
          </a:p>
        </p:txBody>
      </p:sp>
    </p:spTree>
    <p:extLst>
      <p:ext uri="{BB962C8B-B14F-4D97-AF65-F5344CB8AC3E}">
        <p14:creationId xmlns:p14="http://schemas.microsoft.com/office/powerpoint/2010/main" val="1645760618"/>
      </p:ext>
    </p:extLst>
  </p:cSld>
  <p:clrMapOvr>
    <a:masterClrMapping/>
  </p:clrMapOvr>
  <mc:AlternateContent xmlns:mc="http://schemas.openxmlformats.org/markup-compatibility/2006" xmlns:p14="http://schemas.microsoft.com/office/powerpoint/2010/main">
    <mc:Choice Requires="p14">
      <p:transition spd="slow" p14:dur="2000" advTm="21051"/>
    </mc:Choice>
    <mc:Fallback xmlns="">
      <p:transition spd="slow" advTm="21051"/>
    </mc:Fallback>
  </mc:AlternateContent>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66</TotalTime>
  <Words>5133</Words>
  <Application>Microsoft Office PowerPoint</Application>
  <PresentationFormat>Widescreen</PresentationFormat>
  <Paragraphs>518</Paragraphs>
  <Slides>41</Slides>
  <Notes>39</Notes>
  <HiddenSlides>0</HiddenSlides>
  <MMClips>0</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41</vt:i4>
      </vt:variant>
    </vt:vector>
  </HeadingPairs>
  <TitlesOfParts>
    <vt:vector size="54" baseType="lpstr">
      <vt:lpstr>Arial</vt:lpstr>
      <vt:lpstr>Arial Black</vt:lpstr>
      <vt:lpstr>Calibri</vt:lpstr>
      <vt:lpstr>Calibri,Italic</vt:lpstr>
      <vt:lpstr>Verdana</vt:lpstr>
      <vt:lpstr>Wingdings</vt:lpstr>
      <vt:lpstr>3_Office Theme</vt:lpstr>
      <vt:lpstr>5_Office Theme</vt:lpstr>
      <vt:lpstr>4_Office Theme</vt:lpstr>
      <vt:lpstr>2_Office Theme</vt:lpstr>
      <vt:lpstr>6_Office Theme</vt:lpstr>
      <vt:lpstr>7_Office Theme</vt:lpstr>
      <vt:lpstr>8_Office Theme</vt:lpstr>
      <vt:lpstr>FOURNIR DES SOINS D'AVORTEMENT SÉCURISÉS</vt:lpstr>
      <vt:lpstr>Objectifs du module</vt:lpstr>
      <vt:lpstr>Plan du module</vt:lpstr>
      <vt:lpstr>À L’ÉCHELLE MONDIALE</vt:lpstr>
      <vt:lpstr>PowerPoint Presentation</vt:lpstr>
      <vt:lpstr>Définitions 1/2 1 </vt:lpstr>
      <vt:lpstr>Définitions 2/2 1 </vt:lpstr>
      <vt:lpstr>Rationnel 1/2</vt:lpstr>
      <vt:lpstr>Rationnel 2/2</vt:lpstr>
      <vt:lpstr>PowerPoint Presentation</vt:lpstr>
      <vt:lpstr>Dispositions en matière de droits humains 1/2</vt:lpstr>
      <vt:lpstr>Dispositions en matière de droits humains 2/2</vt:lpstr>
      <vt:lpstr>Considérations d’ordre programmatique </vt:lpstr>
      <vt:lpstr>Lignes directrices de l'OMS</vt:lpstr>
      <vt:lpstr>Documents complémentaires aux guides de l’OMS 1/2</vt:lpstr>
      <vt:lpstr>Documents complémentaires aux guides de l’OMS 2/2</vt:lpstr>
      <vt:lpstr>Mesures spécifiques pour la prestation de services dans le contexte humanitaire</vt:lpstr>
      <vt:lpstr>Considérations pour la reprise des services normaux dans le contexte humanitaire, y compris la Covid-19</vt:lpstr>
      <vt:lpstr>PowerPoint Presentation</vt:lpstr>
      <vt:lpstr>PERSPECTIVE RÉGIONALE</vt:lpstr>
      <vt:lpstr>PowerPoint Presentation</vt:lpstr>
      <vt:lpstr>Faits clés 4 </vt:lpstr>
      <vt:lpstr>Lois et politiques sur l'avortement 5</vt:lpstr>
      <vt:lpstr>Tendances de l’avortement </vt:lpstr>
      <vt:lpstr>Complications liées à l'avortement non sécurisé  </vt:lpstr>
      <vt:lpstr>Obstacles à l'accès des adolescents à des soins d'avortement sûrs</vt:lpstr>
      <vt:lpstr>Obstacles à l'accès des adolescents à des soins d'avortement sûrs </vt:lpstr>
      <vt:lpstr>Opportunités   </vt:lpstr>
      <vt:lpstr>Initiative régionale 1 le SAAF 1/2</vt:lpstr>
      <vt:lpstr>Initiative régionale 1 le SAAF 2/2</vt:lpstr>
      <vt:lpstr>Initiative régionale 2 le réseau régional pour l’avortement sécurisé en Afrique francophone 1/2</vt:lpstr>
      <vt:lpstr>Initiative régionale 2 le réseau régional pour l’avortement sécurisé en Afrique francophone 2/2</vt:lpstr>
      <vt:lpstr>Enseignements tirés des initiatives régionales sur l’offre de services d'avortement sûrs, lorsqu’il est autorisé  </vt:lpstr>
      <vt:lpstr>Enseignements tirés des initiatives régionales sur l’offre de services d'avortement sûrs, lorsqu’il est autorisé  </vt:lpstr>
      <vt:lpstr>Actions clés au niveau district  </vt:lpstr>
      <vt:lpstr>Actions clés au niveau district  </vt:lpstr>
      <vt:lpstr>Actions clés au niveau district  </vt:lpstr>
      <vt:lpstr>RÉFÉRENCES</vt:lpstr>
      <vt:lpstr>Références</vt:lpstr>
      <vt:lpstr>Références</vt:lpstr>
      <vt:lpstr>PowerPoint Presentation</vt:lpstr>
    </vt:vector>
  </TitlesOfParts>
  <Company>GFMER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Fournir des soins d'avortement sécurisés - Venkatraman Chandra-Mouli, Abdoulaye Ousseini, Béniel Agossou, Chilanga Asmani, Ginette Hounkanrin</dc:title>
  <dc:creator>Venkatraman Chandra-Mouli, Abdoulaye Ousseini, Béniel Agossou, Chilanga Asmani, Ginette Hounkanrin</dc:creator>
  <cp:lastModifiedBy>Aldo Campana</cp:lastModifiedBy>
  <cp:revision>194</cp:revision>
  <dcterms:created xsi:type="dcterms:W3CDTF">2021-11-27T17:57:02Z</dcterms:created>
  <dcterms:modified xsi:type="dcterms:W3CDTF">2025-10-26T11:43:03Z</dcterms:modified>
</cp:coreProperties>
</file>