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3" r:id="rId1"/>
  </p:sldMasterIdLst>
  <p:notesMasterIdLst>
    <p:notesMasterId r:id="rId43"/>
  </p:notesMasterIdLst>
  <p:sldIdLst>
    <p:sldId id="662" r:id="rId2"/>
    <p:sldId id="663" r:id="rId3"/>
    <p:sldId id="664" r:id="rId4"/>
    <p:sldId id="631" r:id="rId5"/>
    <p:sldId id="263" r:id="rId6"/>
    <p:sldId id="675" r:id="rId7"/>
    <p:sldId id="679" r:id="rId8"/>
    <p:sldId id="665" r:id="rId9"/>
    <p:sldId id="666" r:id="rId10"/>
    <p:sldId id="258" r:id="rId11"/>
    <p:sldId id="667" r:id="rId12"/>
    <p:sldId id="668" r:id="rId13"/>
    <p:sldId id="683" r:id="rId14"/>
    <p:sldId id="669" r:id="rId15"/>
    <p:sldId id="687" r:id="rId16"/>
    <p:sldId id="761" r:id="rId17"/>
    <p:sldId id="670" r:id="rId18"/>
    <p:sldId id="261" r:id="rId19"/>
    <p:sldId id="787" r:id="rId20"/>
    <p:sldId id="788" r:id="rId21"/>
    <p:sldId id="789" r:id="rId22"/>
    <p:sldId id="790" r:id="rId23"/>
    <p:sldId id="791" r:id="rId24"/>
    <p:sldId id="792" r:id="rId25"/>
    <p:sldId id="793" r:id="rId26"/>
    <p:sldId id="794" r:id="rId27"/>
    <p:sldId id="795" r:id="rId28"/>
    <p:sldId id="796" r:id="rId29"/>
    <p:sldId id="797" r:id="rId30"/>
    <p:sldId id="798" r:id="rId31"/>
    <p:sldId id="799" r:id="rId32"/>
    <p:sldId id="800" r:id="rId33"/>
    <p:sldId id="801" r:id="rId34"/>
    <p:sldId id="802" r:id="rId35"/>
    <p:sldId id="803" r:id="rId36"/>
    <p:sldId id="804" r:id="rId37"/>
    <p:sldId id="805" r:id="rId38"/>
    <p:sldId id="806" r:id="rId39"/>
    <p:sldId id="807" r:id="rId40"/>
    <p:sldId id="808" r:id="rId41"/>
    <p:sldId id="809"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BFEB02-04F8-FE17-2C9B-E1C5E9A46D02}" name="Ousseini Abdoulaye" initials="OA" userId="210f9ffe9c9eba83" providerId="Windows Live"/>
  <p188:author id="{6EFA4F9A-DD64-E607-E007-BACE7BD23582}" name="Venkatraman Chandra Mouli" initials="VC" userId="ab8dba45df8814b7" providerId="Windows Live"/>
  <p188:author id="{F38263A4-ACD1-0497-AAA5-01803979A2B5}" name="Raqibat Idris" initials="RI" userId="146d762bbc74e793" providerId="Windows Live"/>
  <p188:author id="{36A6C5AB-93F8-1A3F-13BE-53A5D28FE5BF}" name="PALLITTO, Christina Catherine" initials="CP" userId="S::pallittoc@who.int::ee4fbf33-6231-4fd4-a258-e5b6d71845a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DANI BELHAFIANE" initials="MB" lastIdx="1" clrIdx="0">
    <p:extLst>
      <p:ext uri="{19B8F6BF-5375-455C-9EA6-DF929625EA0E}">
        <p15:presenceInfo xmlns:p15="http://schemas.microsoft.com/office/powerpoint/2012/main" userId="6fe2f7bcd465f8e9" providerId="Windows Live"/>
      </p:ext>
    </p:extLst>
  </p:cmAuthor>
  <p:cmAuthor id="2" name="Shatha El Nakib" initials="SEN" lastIdx="12" clrIdx="1">
    <p:extLst>
      <p:ext uri="{19B8F6BF-5375-455C-9EA6-DF929625EA0E}">
        <p15:presenceInfo xmlns:p15="http://schemas.microsoft.com/office/powerpoint/2012/main" userId="413f9c75a6763e97" providerId="Windows Live"/>
      </p:ext>
    </p:extLst>
  </p:cmAuthor>
  <p:cmAuthor id="3" name="Raqibat Idris" initials="RI" lastIdx="1" clrIdx="2">
    <p:extLst>
      <p:ext uri="{19B8F6BF-5375-455C-9EA6-DF929625EA0E}">
        <p15:presenceInfo xmlns:p15="http://schemas.microsoft.com/office/powerpoint/2012/main" userId="146d762bbc74e793" providerId="Windows Live"/>
      </p:ext>
    </p:extLst>
  </p:cmAuthor>
  <p:cmAuthor id="4" name="PALLITTO, Christina Catherine" initials="PCC" lastIdx="22" clrIdx="3">
    <p:extLst>
      <p:ext uri="{19B8F6BF-5375-455C-9EA6-DF929625EA0E}">
        <p15:presenceInfo xmlns:p15="http://schemas.microsoft.com/office/powerpoint/2012/main" userId="S::pallittoc@who.int::ee4fbf33-6231-4fd4-a258-e5b6d71845a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03B5ED"/>
    <a:srgbClr val="FF0066"/>
    <a:srgbClr val="D60093"/>
    <a:srgbClr val="2DA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33" autoAdjust="0"/>
    <p:restoredTop sz="93449" autoAdjust="0"/>
  </p:normalViewPr>
  <p:slideViewPr>
    <p:cSldViewPr snapToGrid="0" snapToObjects="1">
      <p:cViewPr varScale="1">
        <p:scale>
          <a:sx n="137" d="100"/>
          <a:sy n="137" d="100"/>
        </p:scale>
        <p:origin x="988" y="3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980"/>
    </p:cViewPr>
  </p:sorterViewPr>
  <p:notesViewPr>
    <p:cSldViewPr snapToGrid="0" snapToObjects="1">
      <p:cViewPr varScale="1">
        <p:scale>
          <a:sx n="50" d="100"/>
          <a:sy n="50" d="100"/>
        </p:scale>
        <p:origin x="2708" y="2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7C4DAA-BE43-47E0-B077-7D9F3FFB01FF}" type="datetimeFigureOut">
              <a:rPr lang="en-GB" smtClean="0"/>
              <a:t>24/11/2025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F35392-2319-4BCF-BDEF-98C42CD9EABF}" type="slidenum">
              <a:rPr lang="en-GB" smtClean="0"/>
              <a:t>‹#›</a:t>
            </a:fld>
            <a:endParaRPr lang="en-GB" dirty="0"/>
          </a:p>
        </p:txBody>
      </p:sp>
    </p:spTree>
    <p:extLst>
      <p:ext uri="{BB962C8B-B14F-4D97-AF65-F5344CB8AC3E}">
        <p14:creationId xmlns:p14="http://schemas.microsoft.com/office/powerpoint/2010/main" val="3696198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F35392-2319-4BCF-BDEF-98C42CD9EABF}" type="slidenum">
              <a:rPr lang="en-GB" smtClean="0"/>
              <a:t>1</a:t>
            </a:fld>
            <a:endParaRPr lang="en-GB" dirty="0"/>
          </a:p>
        </p:txBody>
      </p:sp>
    </p:spTree>
    <p:extLst>
      <p:ext uri="{BB962C8B-B14F-4D97-AF65-F5344CB8AC3E}">
        <p14:creationId xmlns:p14="http://schemas.microsoft.com/office/powerpoint/2010/main" val="1436208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C0F35392-2319-4BCF-BDEF-98C42CD9EABF}" type="slidenum">
              <a:rPr lang="en-GB" smtClean="0"/>
              <a:t>10</a:t>
            </a:fld>
            <a:endParaRPr lang="en-GB" dirty="0"/>
          </a:p>
        </p:txBody>
      </p:sp>
    </p:spTree>
    <p:extLst>
      <p:ext uri="{BB962C8B-B14F-4D97-AF65-F5344CB8AC3E}">
        <p14:creationId xmlns:p14="http://schemas.microsoft.com/office/powerpoint/2010/main" val="513580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C0F35392-2319-4BCF-BDEF-98C42CD9EABF}" type="slidenum">
              <a:rPr lang="en-GB" smtClean="0"/>
              <a:t>11</a:t>
            </a:fld>
            <a:endParaRPr lang="en-GB" dirty="0"/>
          </a:p>
        </p:txBody>
      </p:sp>
    </p:spTree>
    <p:extLst>
      <p:ext uri="{BB962C8B-B14F-4D97-AF65-F5344CB8AC3E}">
        <p14:creationId xmlns:p14="http://schemas.microsoft.com/office/powerpoint/2010/main" val="3915121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C0F35392-2319-4BCF-BDEF-98C42CD9EABF}" type="slidenum">
              <a:rPr lang="en-GB" smtClean="0"/>
              <a:t>12</a:t>
            </a:fld>
            <a:endParaRPr lang="en-GB" dirty="0"/>
          </a:p>
        </p:txBody>
      </p:sp>
    </p:spTree>
    <p:extLst>
      <p:ext uri="{BB962C8B-B14F-4D97-AF65-F5344CB8AC3E}">
        <p14:creationId xmlns:p14="http://schemas.microsoft.com/office/powerpoint/2010/main" val="1275111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EBD2A-53C5-D7C7-8B6C-6379B42E60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CB9BEA-CBAA-80CF-945A-6F720260DFF7}"/>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178BA7BF-9BA1-A1A8-2499-DEA1E43EEADA}"/>
              </a:ext>
            </a:extLst>
          </p:cNvPr>
          <p:cNvSpPr>
            <a:spLocks noGrp="1"/>
          </p:cNvSpPr>
          <p:nvPr>
            <p:ph type="body" idx="1"/>
          </p:nvPr>
        </p:nvSpPr>
        <p:spPr/>
        <p:txBody>
          <a:bodyPr/>
          <a:lstStyle/>
          <a:p>
            <a:endParaRPr lang="fr-FR" dirty="0"/>
          </a:p>
        </p:txBody>
      </p:sp>
      <p:sp>
        <p:nvSpPr>
          <p:cNvPr id="4" name="Slide Number Placeholder 3">
            <a:extLst>
              <a:ext uri="{FF2B5EF4-FFF2-40B4-BE49-F238E27FC236}">
                <a16:creationId xmlns:a16="http://schemas.microsoft.com/office/drawing/2014/main" id="{9B8D645C-0D3A-A84B-36F9-D3F51F9C475B}"/>
              </a:ext>
            </a:extLst>
          </p:cNvPr>
          <p:cNvSpPr>
            <a:spLocks noGrp="1"/>
          </p:cNvSpPr>
          <p:nvPr>
            <p:ph type="sldNum" sz="quarter" idx="10"/>
          </p:nvPr>
        </p:nvSpPr>
        <p:spPr/>
        <p:txBody>
          <a:bodyPr/>
          <a:lstStyle/>
          <a:p>
            <a:fld id="{C0F35392-2319-4BCF-BDEF-98C42CD9EABF}" type="slidenum">
              <a:rPr lang="en-GB" smtClean="0"/>
              <a:t>13</a:t>
            </a:fld>
            <a:endParaRPr lang="en-GB" dirty="0"/>
          </a:p>
        </p:txBody>
      </p:sp>
    </p:spTree>
    <p:extLst>
      <p:ext uri="{BB962C8B-B14F-4D97-AF65-F5344CB8AC3E}">
        <p14:creationId xmlns:p14="http://schemas.microsoft.com/office/powerpoint/2010/main" val="2720193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C0F35392-2319-4BCF-BDEF-98C42CD9EABF}" type="slidenum">
              <a:rPr lang="en-GB" smtClean="0"/>
              <a:t>14</a:t>
            </a:fld>
            <a:endParaRPr lang="en-GB" dirty="0"/>
          </a:p>
        </p:txBody>
      </p:sp>
    </p:spTree>
    <p:extLst>
      <p:ext uri="{BB962C8B-B14F-4D97-AF65-F5344CB8AC3E}">
        <p14:creationId xmlns:p14="http://schemas.microsoft.com/office/powerpoint/2010/main" val="23019765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5541C-5DE7-A7E1-09DB-65A535EAF7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AD9022-1C3F-E75C-0ADE-447671F8B2BE}"/>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890D682B-6AD8-7993-E0EB-F0506B86F5AA}"/>
              </a:ext>
            </a:extLst>
          </p:cNvPr>
          <p:cNvSpPr>
            <a:spLocks noGrp="1"/>
          </p:cNvSpPr>
          <p:nvPr>
            <p:ph type="body" idx="1"/>
          </p:nvPr>
        </p:nvSpPr>
        <p:spPr/>
        <p:txBody>
          <a:bodyPr/>
          <a:lstStyle/>
          <a:p>
            <a:endParaRPr lang="fr-FR" dirty="0"/>
          </a:p>
        </p:txBody>
      </p:sp>
      <p:sp>
        <p:nvSpPr>
          <p:cNvPr id="4" name="Slide Number Placeholder 3">
            <a:extLst>
              <a:ext uri="{FF2B5EF4-FFF2-40B4-BE49-F238E27FC236}">
                <a16:creationId xmlns:a16="http://schemas.microsoft.com/office/drawing/2014/main" id="{6138402D-010C-4487-5C08-437D6DBA9F11}"/>
              </a:ext>
            </a:extLst>
          </p:cNvPr>
          <p:cNvSpPr>
            <a:spLocks noGrp="1"/>
          </p:cNvSpPr>
          <p:nvPr>
            <p:ph type="sldNum" sz="quarter" idx="10"/>
          </p:nvPr>
        </p:nvSpPr>
        <p:spPr/>
        <p:txBody>
          <a:bodyPr/>
          <a:lstStyle/>
          <a:p>
            <a:fld id="{C0F35392-2319-4BCF-BDEF-98C42CD9EABF}" type="slidenum">
              <a:rPr lang="en-GB" smtClean="0"/>
              <a:t>15</a:t>
            </a:fld>
            <a:endParaRPr lang="en-GB" dirty="0"/>
          </a:p>
        </p:txBody>
      </p:sp>
    </p:spTree>
    <p:extLst>
      <p:ext uri="{BB962C8B-B14F-4D97-AF65-F5344CB8AC3E}">
        <p14:creationId xmlns:p14="http://schemas.microsoft.com/office/powerpoint/2010/main" val="2770215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77875" y="1200150"/>
            <a:ext cx="5759450" cy="3240088"/>
          </a:xfrm>
        </p:spPr>
        <p:txBody>
          <a:bodyPr/>
          <a:lstStyle/>
          <a:p>
            <a:endParaRPr lang="fr-FR" dirty="0"/>
          </a:p>
        </p:txBody>
      </p:sp>
      <p:sp>
        <p:nvSpPr>
          <p:cNvPr id="3" name="Espace réservé des commentaires 2"/>
          <p:cNvSpPr>
            <a:spLocks noGrp="1"/>
          </p:cNvSpPr>
          <p:nvPr>
            <p:ph type="body" idx="1"/>
          </p:nvPr>
        </p:nvSpPr>
        <p:spPr/>
        <p:txBody>
          <a:bodyPr/>
          <a:lstStyle/>
          <a:p>
            <a:pPr defTabSz="966612">
              <a:defRPr/>
            </a:pPr>
            <a:endParaRPr lang="fr-FR" dirty="0"/>
          </a:p>
        </p:txBody>
      </p:sp>
      <p:sp>
        <p:nvSpPr>
          <p:cNvPr id="4" name="Espace réservé du numéro de diapositive 3"/>
          <p:cNvSpPr>
            <a:spLocks noGrp="1"/>
          </p:cNvSpPr>
          <p:nvPr>
            <p:ph type="sldNum" sz="quarter" idx="10"/>
          </p:nvPr>
        </p:nvSpPr>
        <p:spPr/>
        <p:txBody>
          <a:bodyPr/>
          <a:lstStyle/>
          <a:p>
            <a:fld id="{E224A120-EF69-5C43-9C40-9504937EBF68}" type="slidenum">
              <a:rPr lang="fr-FR" smtClean="0"/>
              <a:t>16</a:t>
            </a:fld>
            <a:endParaRPr lang="fr-FR" dirty="0"/>
          </a:p>
        </p:txBody>
      </p:sp>
    </p:spTree>
    <p:extLst>
      <p:ext uri="{BB962C8B-B14F-4D97-AF65-F5344CB8AC3E}">
        <p14:creationId xmlns:p14="http://schemas.microsoft.com/office/powerpoint/2010/main" val="21599267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C0F35392-2319-4BCF-BDEF-98C42CD9EABF}" type="slidenum">
              <a:rPr lang="en-GB" smtClean="0"/>
              <a:t>17</a:t>
            </a:fld>
            <a:endParaRPr lang="en-GB" dirty="0"/>
          </a:p>
        </p:txBody>
      </p:sp>
    </p:spTree>
    <p:extLst>
      <p:ext uri="{BB962C8B-B14F-4D97-AF65-F5344CB8AC3E}">
        <p14:creationId xmlns:p14="http://schemas.microsoft.com/office/powerpoint/2010/main" val="4056489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F35392-2319-4BCF-BDEF-98C42CD9EABF}" type="slidenum">
              <a:rPr lang="en-GB" smtClean="0"/>
              <a:t>18</a:t>
            </a:fld>
            <a:endParaRPr lang="en-GB" dirty="0"/>
          </a:p>
        </p:txBody>
      </p:sp>
    </p:spTree>
    <p:extLst>
      <p:ext uri="{BB962C8B-B14F-4D97-AF65-F5344CB8AC3E}">
        <p14:creationId xmlns:p14="http://schemas.microsoft.com/office/powerpoint/2010/main" val="3387967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F35392-2319-4BCF-BDEF-98C42CD9EAB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49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F35392-2319-4BCF-BDEF-98C42CD9EABF}" type="slidenum">
              <a:rPr lang="en-GB" smtClean="0"/>
              <a:t>2</a:t>
            </a:fld>
            <a:endParaRPr lang="en-GB" dirty="0"/>
          </a:p>
        </p:txBody>
      </p:sp>
    </p:spTree>
    <p:extLst>
      <p:ext uri="{BB962C8B-B14F-4D97-AF65-F5344CB8AC3E}">
        <p14:creationId xmlns:p14="http://schemas.microsoft.com/office/powerpoint/2010/main" val="11991970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F2579-E084-4BE5-B155-114E7DEDDB7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10701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en-US" dirty="0"/>
          </a:p>
        </p:txBody>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F35392-2319-4BCF-BDEF-98C42CD9EAB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21795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D560E-49B1-AD9F-2A3D-70E64BEC710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7C04D33-9EE1-C377-11F3-7330F7C70282}"/>
              </a:ext>
            </a:extLst>
          </p:cNvPr>
          <p:cNvSpPr>
            <a:spLocks noGrp="1" noRot="1" noChangeAspect="1"/>
          </p:cNvSpPr>
          <p:nvPr>
            <p:ph type="sldImg"/>
          </p:nvPr>
        </p:nvSpPr>
        <p:spPr/>
        <p:txBody>
          <a:bodyPr/>
          <a:lstStyle/>
          <a:p>
            <a:endParaRPr lang="en-US" dirty="0"/>
          </a:p>
        </p:txBody>
      </p:sp>
      <p:sp>
        <p:nvSpPr>
          <p:cNvPr id="3" name="Espace réservé des notes 2">
            <a:extLst>
              <a:ext uri="{FF2B5EF4-FFF2-40B4-BE49-F238E27FC236}">
                <a16:creationId xmlns:a16="http://schemas.microsoft.com/office/drawing/2014/main" id="{82178B58-92C9-4BFA-1DCA-FF8E4C80C05C}"/>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691B76E7-FC27-EB27-A382-E120849584F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F35392-2319-4BCF-BDEF-98C42CD9EAB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49489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EB0F9-1F16-5985-EAF8-2D5462DB5A4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7F74596-DB9B-CBD7-C451-37911A07581C}"/>
              </a:ext>
            </a:extLst>
          </p:cNvPr>
          <p:cNvSpPr>
            <a:spLocks noGrp="1" noRot="1" noChangeAspect="1"/>
          </p:cNvSpPr>
          <p:nvPr>
            <p:ph type="sldImg"/>
          </p:nvPr>
        </p:nvSpPr>
        <p:spPr/>
        <p:txBody>
          <a:bodyPr/>
          <a:lstStyle/>
          <a:p>
            <a:endParaRPr lang="en-US" dirty="0"/>
          </a:p>
        </p:txBody>
      </p:sp>
      <p:sp>
        <p:nvSpPr>
          <p:cNvPr id="3" name="Espace réservé des notes 2">
            <a:extLst>
              <a:ext uri="{FF2B5EF4-FFF2-40B4-BE49-F238E27FC236}">
                <a16:creationId xmlns:a16="http://schemas.microsoft.com/office/drawing/2014/main" id="{1A1F1DC8-5554-71CF-6F35-7811BCD637A8}"/>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BD06C57F-86E8-4AF4-F406-06B2CDF294F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F35392-2319-4BCF-BDEF-98C42CD9EAB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79284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459BF-CBFC-F8F6-5289-91BB778D9C8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C8F600C-DE32-86EE-9490-9741820C5DB3}"/>
              </a:ext>
            </a:extLst>
          </p:cNvPr>
          <p:cNvSpPr>
            <a:spLocks noGrp="1" noRot="1" noChangeAspect="1"/>
          </p:cNvSpPr>
          <p:nvPr>
            <p:ph type="sldImg"/>
          </p:nvPr>
        </p:nvSpPr>
        <p:spPr/>
        <p:txBody>
          <a:bodyPr/>
          <a:lstStyle/>
          <a:p>
            <a:endParaRPr lang="en-US" dirty="0"/>
          </a:p>
        </p:txBody>
      </p:sp>
      <p:sp>
        <p:nvSpPr>
          <p:cNvPr id="3" name="Espace réservé des notes 2">
            <a:extLst>
              <a:ext uri="{FF2B5EF4-FFF2-40B4-BE49-F238E27FC236}">
                <a16:creationId xmlns:a16="http://schemas.microsoft.com/office/drawing/2014/main" id="{5DC779EE-9850-05BB-8655-B19AAE467942}"/>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BE4BA7CD-5206-34CC-1F62-C595056124A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F35392-2319-4BCF-BDEF-98C42CD9EAB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62670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en-US" dirty="0"/>
          </a:p>
        </p:txBody>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F35392-2319-4BCF-BDEF-98C42CD9EAB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47487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1EB7F-5A93-8286-72E5-1177CA74DE6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5717AF7-C18F-D7A3-2E13-92D6C1D26D2C}"/>
              </a:ext>
            </a:extLst>
          </p:cNvPr>
          <p:cNvSpPr>
            <a:spLocks noGrp="1" noRot="1" noChangeAspect="1"/>
          </p:cNvSpPr>
          <p:nvPr>
            <p:ph type="sldImg"/>
          </p:nvPr>
        </p:nvSpPr>
        <p:spPr/>
        <p:txBody>
          <a:bodyPr/>
          <a:lstStyle/>
          <a:p>
            <a:endParaRPr lang="en-US" dirty="0"/>
          </a:p>
        </p:txBody>
      </p:sp>
      <p:sp>
        <p:nvSpPr>
          <p:cNvPr id="3" name="Espace réservé des notes 2">
            <a:extLst>
              <a:ext uri="{FF2B5EF4-FFF2-40B4-BE49-F238E27FC236}">
                <a16:creationId xmlns:a16="http://schemas.microsoft.com/office/drawing/2014/main" id="{BB88FD29-1022-01CE-76CE-F6025582F60D}"/>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104FC100-AE19-128F-58DA-3D92AFC3A2B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F35392-2319-4BCF-BDEF-98C42CD9EAB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51939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CC16E-B698-ADF7-CBCB-D186D2A09CC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53FE652-E64A-4CCA-09B3-CA1E6EF78273}"/>
              </a:ext>
            </a:extLst>
          </p:cNvPr>
          <p:cNvSpPr>
            <a:spLocks noGrp="1" noRot="1" noChangeAspect="1"/>
          </p:cNvSpPr>
          <p:nvPr>
            <p:ph type="sldImg"/>
          </p:nvPr>
        </p:nvSpPr>
        <p:spPr/>
        <p:txBody>
          <a:bodyPr/>
          <a:lstStyle/>
          <a:p>
            <a:endParaRPr lang="en-US" dirty="0"/>
          </a:p>
        </p:txBody>
      </p:sp>
      <p:sp>
        <p:nvSpPr>
          <p:cNvPr id="3" name="Espace réservé des notes 2">
            <a:extLst>
              <a:ext uri="{FF2B5EF4-FFF2-40B4-BE49-F238E27FC236}">
                <a16:creationId xmlns:a16="http://schemas.microsoft.com/office/drawing/2014/main" id="{4D788C81-0B4E-1D0C-366E-97F478BDD3BA}"/>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FF764224-6412-6989-7B1A-5379E5E4C82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F35392-2319-4BCF-BDEF-98C42CD9EAB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09497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en-US" dirty="0"/>
          </a:p>
        </p:txBody>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F35392-2319-4BCF-BDEF-98C42CD9EAB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3428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EE77B-7A4B-0B18-2AB4-11D9E1CAA1B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8112BB2-B040-943B-22B2-D28D60848F3C}"/>
              </a:ext>
            </a:extLst>
          </p:cNvPr>
          <p:cNvSpPr>
            <a:spLocks noGrp="1" noRot="1" noChangeAspect="1"/>
          </p:cNvSpPr>
          <p:nvPr>
            <p:ph type="sldImg"/>
          </p:nvPr>
        </p:nvSpPr>
        <p:spPr/>
        <p:txBody>
          <a:bodyPr/>
          <a:lstStyle/>
          <a:p>
            <a:endParaRPr lang="en-US" dirty="0"/>
          </a:p>
        </p:txBody>
      </p:sp>
      <p:sp>
        <p:nvSpPr>
          <p:cNvPr id="3" name="Espace réservé des notes 2">
            <a:extLst>
              <a:ext uri="{FF2B5EF4-FFF2-40B4-BE49-F238E27FC236}">
                <a16:creationId xmlns:a16="http://schemas.microsoft.com/office/drawing/2014/main" id="{57A2FC6E-0B7C-A970-9C62-E767A73456BE}"/>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CD562285-2816-29D1-5A06-2CB2F0834AD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F35392-2319-4BCF-BDEF-98C42CD9EAB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4527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F35392-2319-4BCF-BDEF-98C42CD9EABF}" type="slidenum">
              <a:rPr lang="en-GB" smtClean="0"/>
              <a:t>3</a:t>
            </a:fld>
            <a:endParaRPr lang="en-GB" dirty="0"/>
          </a:p>
        </p:txBody>
      </p:sp>
    </p:spTree>
    <p:extLst>
      <p:ext uri="{BB962C8B-B14F-4D97-AF65-F5344CB8AC3E}">
        <p14:creationId xmlns:p14="http://schemas.microsoft.com/office/powerpoint/2010/main" val="29608356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241B46-368D-6415-A657-0CE322B67C1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255E1F4-222F-14F1-13E3-A734C18FB95A}"/>
              </a:ext>
            </a:extLst>
          </p:cNvPr>
          <p:cNvSpPr>
            <a:spLocks noGrp="1" noRot="1" noChangeAspect="1"/>
          </p:cNvSpPr>
          <p:nvPr>
            <p:ph type="sldImg"/>
          </p:nvPr>
        </p:nvSpPr>
        <p:spPr/>
        <p:txBody>
          <a:bodyPr/>
          <a:lstStyle/>
          <a:p>
            <a:endParaRPr lang="en-US" dirty="0"/>
          </a:p>
        </p:txBody>
      </p:sp>
      <p:sp>
        <p:nvSpPr>
          <p:cNvPr id="3" name="Espace réservé des notes 2">
            <a:extLst>
              <a:ext uri="{FF2B5EF4-FFF2-40B4-BE49-F238E27FC236}">
                <a16:creationId xmlns:a16="http://schemas.microsoft.com/office/drawing/2014/main" id="{3D23EF46-534D-22E2-E568-04AA01F36800}"/>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06FB6DBB-4B71-28CA-691D-B3153B7D2CC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F35392-2319-4BCF-BDEF-98C42CD9EAB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01756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en-US" dirty="0"/>
          </a:p>
        </p:txBody>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F35392-2319-4BCF-BDEF-98C42CD9EAB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96306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en-US" dirty="0"/>
          </a:p>
        </p:txBody>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F35392-2319-4BCF-BDEF-98C42CD9EAB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58030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F35392-2319-4BCF-BDEF-98C42CD9EAB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74243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68A74-255B-90EC-B53E-DE3BE48603A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8041C13-8B1D-A2DC-2B6E-5957AFF56917}"/>
              </a:ext>
            </a:extLst>
          </p:cNvPr>
          <p:cNvSpPr>
            <a:spLocks noGrp="1" noRot="1" noChangeAspect="1"/>
          </p:cNvSpPr>
          <p:nvPr>
            <p:ph type="sldImg"/>
          </p:nvPr>
        </p:nvSpPr>
        <p:spPr/>
        <p:txBody>
          <a:bodyPr/>
          <a:lstStyle/>
          <a:p>
            <a:endParaRPr lang="en-US" dirty="0"/>
          </a:p>
        </p:txBody>
      </p:sp>
      <p:sp>
        <p:nvSpPr>
          <p:cNvPr id="3" name="Espace réservé des notes 2">
            <a:extLst>
              <a:ext uri="{FF2B5EF4-FFF2-40B4-BE49-F238E27FC236}">
                <a16:creationId xmlns:a16="http://schemas.microsoft.com/office/drawing/2014/main" id="{C6B416CF-3476-C697-92F1-885B23BACB5F}"/>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F9575CB4-3F03-F743-897A-112E8A45D56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F35392-2319-4BCF-BDEF-98C42CD9EAB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74699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81957-2C4A-9531-7D6B-C2674C7B14C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69681E3-40EA-C57D-DB5E-39CF9395F4C6}"/>
              </a:ext>
            </a:extLst>
          </p:cNvPr>
          <p:cNvSpPr>
            <a:spLocks noGrp="1" noRot="1" noChangeAspect="1"/>
          </p:cNvSpPr>
          <p:nvPr>
            <p:ph type="sldImg"/>
          </p:nvPr>
        </p:nvSpPr>
        <p:spPr/>
        <p:txBody>
          <a:bodyPr/>
          <a:lstStyle/>
          <a:p>
            <a:endParaRPr lang="en-US" dirty="0"/>
          </a:p>
        </p:txBody>
      </p:sp>
      <p:sp>
        <p:nvSpPr>
          <p:cNvPr id="3" name="Espace réservé des notes 2">
            <a:extLst>
              <a:ext uri="{FF2B5EF4-FFF2-40B4-BE49-F238E27FC236}">
                <a16:creationId xmlns:a16="http://schemas.microsoft.com/office/drawing/2014/main" id="{D3BACD12-8A40-DF81-0D4B-9A45F7965286}"/>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18899550-9133-1C00-C8AD-F648A8EB900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F35392-2319-4BCF-BDEF-98C42CD9EAB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42061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04536-F23D-4387-43A8-8B6E7AC5872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A86BE2E-A183-7ABD-72A1-F4814E468664}"/>
              </a:ext>
            </a:extLst>
          </p:cNvPr>
          <p:cNvSpPr>
            <a:spLocks noGrp="1" noRot="1" noChangeAspect="1"/>
          </p:cNvSpPr>
          <p:nvPr>
            <p:ph type="sldImg"/>
          </p:nvPr>
        </p:nvSpPr>
        <p:spPr/>
        <p:txBody>
          <a:bodyPr/>
          <a:lstStyle/>
          <a:p>
            <a:endParaRPr lang="en-US" dirty="0"/>
          </a:p>
        </p:txBody>
      </p:sp>
      <p:sp>
        <p:nvSpPr>
          <p:cNvPr id="3" name="Espace réservé des notes 2">
            <a:extLst>
              <a:ext uri="{FF2B5EF4-FFF2-40B4-BE49-F238E27FC236}">
                <a16:creationId xmlns:a16="http://schemas.microsoft.com/office/drawing/2014/main" id="{6BE8C5C0-2D60-33D8-8A3E-5195669ED0A2}"/>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7F637763-194A-253B-878D-EB2242B4844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F35392-2319-4BCF-BDEF-98C42CD9EAB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03706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F35392-2319-4BCF-BDEF-98C42CD9EAB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04727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F35392-2319-4BCF-BDEF-98C42CD9EAB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28337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F35392-2319-4BCF-BDEF-98C42CD9EAB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5763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F35392-2319-4BCF-BDEF-98C42CD9EABF}" type="slidenum">
              <a:rPr lang="en-GB" smtClean="0"/>
              <a:t>4</a:t>
            </a:fld>
            <a:endParaRPr lang="en-GB" dirty="0"/>
          </a:p>
        </p:txBody>
      </p:sp>
    </p:spTree>
    <p:extLst>
      <p:ext uri="{BB962C8B-B14F-4D97-AF65-F5344CB8AC3E}">
        <p14:creationId xmlns:p14="http://schemas.microsoft.com/office/powerpoint/2010/main" val="2809055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F35392-2319-4BCF-BDEF-98C42CD9EAB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4461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algn="l"/>
            <a:endParaRPr lang="fr-FR" dirty="0"/>
          </a:p>
        </p:txBody>
      </p:sp>
      <p:sp>
        <p:nvSpPr>
          <p:cNvPr id="4" name="Slide Number Placeholder 3"/>
          <p:cNvSpPr>
            <a:spLocks noGrp="1"/>
          </p:cNvSpPr>
          <p:nvPr>
            <p:ph type="sldNum" sz="quarter" idx="10"/>
          </p:nvPr>
        </p:nvSpPr>
        <p:spPr/>
        <p:txBody>
          <a:bodyPr/>
          <a:lstStyle/>
          <a:p>
            <a:fld id="{C0F35392-2319-4BCF-BDEF-98C42CD9EABF}" type="slidenum">
              <a:rPr lang="en-GB" smtClean="0"/>
              <a:t>5</a:t>
            </a:fld>
            <a:endParaRPr lang="en-GB" dirty="0"/>
          </a:p>
        </p:txBody>
      </p:sp>
    </p:spTree>
    <p:extLst>
      <p:ext uri="{BB962C8B-B14F-4D97-AF65-F5344CB8AC3E}">
        <p14:creationId xmlns:p14="http://schemas.microsoft.com/office/powerpoint/2010/main" val="3828818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6BE84-1243-31CD-FD3A-B18C60785D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0C61E-21FD-7240-91C2-3CE80C87D8D6}"/>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17FDDD2A-FA7E-C806-CFA2-444A09202119}"/>
              </a:ext>
            </a:extLst>
          </p:cNvPr>
          <p:cNvSpPr>
            <a:spLocks noGrp="1"/>
          </p:cNvSpPr>
          <p:nvPr>
            <p:ph type="body" idx="1"/>
          </p:nvPr>
        </p:nvSpPr>
        <p:spPr/>
        <p:txBody>
          <a:bodyPr/>
          <a:lstStyle/>
          <a:p>
            <a:endParaRPr lang="fr-FR" dirty="0"/>
          </a:p>
        </p:txBody>
      </p:sp>
      <p:sp>
        <p:nvSpPr>
          <p:cNvPr id="4" name="Slide Number Placeholder 3">
            <a:extLst>
              <a:ext uri="{FF2B5EF4-FFF2-40B4-BE49-F238E27FC236}">
                <a16:creationId xmlns:a16="http://schemas.microsoft.com/office/drawing/2014/main" id="{BB46670D-3FE4-85EF-EB15-9054AFA68A80}"/>
              </a:ext>
            </a:extLst>
          </p:cNvPr>
          <p:cNvSpPr>
            <a:spLocks noGrp="1"/>
          </p:cNvSpPr>
          <p:nvPr>
            <p:ph type="sldNum" sz="quarter" idx="10"/>
          </p:nvPr>
        </p:nvSpPr>
        <p:spPr/>
        <p:txBody>
          <a:bodyPr/>
          <a:lstStyle/>
          <a:p>
            <a:fld id="{C0F35392-2319-4BCF-BDEF-98C42CD9EABF}" type="slidenum">
              <a:rPr lang="en-GB" smtClean="0"/>
              <a:t>6</a:t>
            </a:fld>
            <a:endParaRPr lang="en-GB" dirty="0"/>
          </a:p>
        </p:txBody>
      </p:sp>
    </p:spTree>
    <p:extLst>
      <p:ext uri="{BB962C8B-B14F-4D97-AF65-F5344CB8AC3E}">
        <p14:creationId xmlns:p14="http://schemas.microsoft.com/office/powerpoint/2010/main" val="2158135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4EA0B-A02E-911E-A9E7-C145F241F1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02E23E-377A-652A-12EE-DFEE5D7D003F}"/>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68B040D7-04B8-3F3D-EAC5-7F975AE83F6B}"/>
              </a:ext>
            </a:extLst>
          </p:cNvPr>
          <p:cNvSpPr>
            <a:spLocks noGrp="1"/>
          </p:cNvSpPr>
          <p:nvPr>
            <p:ph type="body" idx="1"/>
          </p:nvPr>
        </p:nvSpPr>
        <p:spPr/>
        <p:txBody>
          <a:bodyPr/>
          <a:lstStyle/>
          <a:p>
            <a:endParaRPr lang="fr-FR" dirty="0"/>
          </a:p>
        </p:txBody>
      </p:sp>
      <p:sp>
        <p:nvSpPr>
          <p:cNvPr id="4" name="Slide Number Placeholder 3">
            <a:extLst>
              <a:ext uri="{FF2B5EF4-FFF2-40B4-BE49-F238E27FC236}">
                <a16:creationId xmlns:a16="http://schemas.microsoft.com/office/drawing/2014/main" id="{89472831-FDC1-B362-F284-230D5CC29672}"/>
              </a:ext>
            </a:extLst>
          </p:cNvPr>
          <p:cNvSpPr>
            <a:spLocks noGrp="1"/>
          </p:cNvSpPr>
          <p:nvPr>
            <p:ph type="sldNum" sz="quarter" idx="10"/>
          </p:nvPr>
        </p:nvSpPr>
        <p:spPr/>
        <p:txBody>
          <a:bodyPr/>
          <a:lstStyle/>
          <a:p>
            <a:fld id="{C0F35392-2319-4BCF-BDEF-98C42CD9EABF}" type="slidenum">
              <a:rPr lang="en-GB" smtClean="0"/>
              <a:t>7</a:t>
            </a:fld>
            <a:endParaRPr lang="en-GB" dirty="0"/>
          </a:p>
        </p:txBody>
      </p:sp>
    </p:spTree>
    <p:extLst>
      <p:ext uri="{BB962C8B-B14F-4D97-AF65-F5344CB8AC3E}">
        <p14:creationId xmlns:p14="http://schemas.microsoft.com/office/powerpoint/2010/main" val="2031964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F35392-2319-4BCF-BDEF-98C42CD9EABF}" type="slidenum">
              <a:rPr lang="en-GB" smtClean="0"/>
              <a:t>8</a:t>
            </a:fld>
            <a:endParaRPr lang="en-GB" dirty="0"/>
          </a:p>
        </p:txBody>
      </p:sp>
    </p:spTree>
    <p:extLst>
      <p:ext uri="{BB962C8B-B14F-4D97-AF65-F5344CB8AC3E}">
        <p14:creationId xmlns:p14="http://schemas.microsoft.com/office/powerpoint/2010/main" val="890946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F35392-2319-4BCF-BDEF-98C42CD9EABF}" type="slidenum">
              <a:rPr lang="en-GB" smtClean="0"/>
              <a:t>9</a:t>
            </a:fld>
            <a:endParaRPr lang="en-GB" dirty="0"/>
          </a:p>
        </p:txBody>
      </p:sp>
    </p:spTree>
    <p:extLst>
      <p:ext uri="{BB962C8B-B14F-4D97-AF65-F5344CB8AC3E}">
        <p14:creationId xmlns:p14="http://schemas.microsoft.com/office/powerpoint/2010/main" val="24338152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B4D2D-BDB5-0C4E-B5F3-5BEBC8204780}"/>
              </a:ext>
            </a:extLst>
          </p:cNvPr>
          <p:cNvPicPr>
            <a:picLocks noChangeAspect="1"/>
          </p:cNvPicPr>
          <p:nvPr userDrawn="1"/>
        </p:nvPicPr>
        <p:blipFill rotWithShape="1">
          <a:blip r:embed="rId2">
            <a:duotone>
              <a:prstClr val="black"/>
              <a:schemeClr val="accent3">
                <a:lumMod val="40000"/>
                <a:lumOff val="60000"/>
                <a:tint val="45000"/>
                <a:satMod val="400000"/>
              </a:schemeClr>
            </a:duotone>
            <a:alphaModFix amt="10000"/>
          </a:blip>
          <a:srcRect l="34811" t="43811" r="36455" b="42656"/>
          <a:stretch/>
        </p:blipFill>
        <p:spPr>
          <a:xfrm>
            <a:off x="284813" y="314793"/>
            <a:ext cx="11602387" cy="6265889"/>
          </a:xfrm>
          <a:prstGeom prst="rect">
            <a:avLst/>
          </a:prstGeom>
        </p:spPr>
      </p:pic>
      <p:sp>
        <p:nvSpPr>
          <p:cNvPr id="3" name="Subtitle 2">
            <a:extLst>
              <a:ext uri="{FF2B5EF4-FFF2-40B4-BE49-F238E27FC236}">
                <a16:creationId xmlns:a16="http://schemas.microsoft.com/office/drawing/2014/main" id="{AB09E0FF-D183-FA4F-8BF3-FFD3F2E2DA23}"/>
              </a:ext>
            </a:extLst>
          </p:cNvPr>
          <p:cNvSpPr>
            <a:spLocks noGrp="1"/>
          </p:cNvSpPr>
          <p:nvPr userDrawn="1">
            <p:ph type="subTitle" idx="1"/>
          </p:nvPr>
        </p:nvSpPr>
        <p:spPr>
          <a:xfrm>
            <a:off x="1524000" y="3602038"/>
            <a:ext cx="9144000" cy="1655762"/>
          </a:xfrm>
          <a:prstGeom prst="rect">
            <a:avLst/>
          </a:prstGeom>
        </p:spPr>
        <p:txBody>
          <a:bodyPr/>
          <a:lstStyle>
            <a:lvl1pPr marL="0" indent="0" algn="ctr">
              <a:buNone/>
              <a:defRPr sz="2400" b="1"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87C28035-D865-FE42-8C6B-4E8F6B8F973F}"/>
              </a:ext>
            </a:extLst>
          </p:cNvPr>
          <p:cNvSpPr>
            <a:spLocks noGrp="1"/>
          </p:cNvSpPr>
          <p:nvPr userDrawn="1">
            <p:ph type="ctrTitle"/>
          </p:nvPr>
        </p:nvSpPr>
        <p:spPr>
          <a:xfrm>
            <a:off x="1524000" y="1122363"/>
            <a:ext cx="9144000" cy="2387600"/>
          </a:xfrm>
          <a:prstGeom prst="rect">
            <a:avLst/>
          </a:prstGeom>
        </p:spPr>
        <p:txBody>
          <a:bodyPr anchor="b"/>
          <a:lstStyle>
            <a:lvl1pPr algn="ctr">
              <a:defRPr sz="6000">
                <a:solidFill>
                  <a:srgbClr val="58C3EB"/>
                </a:solidFill>
              </a:defRPr>
            </a:lvl1pPr>
          </a:lstStyle>
          <a:p>
            <a:r>
              <a:rPr lang="en-US" dirty="0"/>
              <a:t>Click to edit Master title style</a:t>
            </a:r>
          </a:p>
        </p:txBody>
      </p:sp>
    </p:spTree>
    <p:extLst>
      <p:ext uri="{BB962C8B-B14F-4D97-AF65-F5344CB8AC3E}">
        <p14:creationId xmlns:p14="http://schemas.microsoft.com/office/powerpoint/2010/main" val="797629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3B313B-A64D-C846-A241-DD237339684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1AEE0675-2D4F-5C4A-A74B-C9E5418F4D71}"/>
              </a:ext>
            </a:extLst>
          </p:cNvPr>
          <p:cNvSpPr>
            <a:spLocks noGrp="1"/>
          </p:cNvSpPr>
          <p:nvPr>
            <p:ph type="ctrTitle"/>
          </p:nvPr>
        </p:nvSpPr>
        <p:spPr>
          <a:xfrm>
            <a:off x="1524000" y="1122363"/>
            <a:ext cx="9144000" cy="2387600"/>
          </a:xfrm>
          <a:prstGeom prst="rect">
            <a:avLst/>
          </a:prstGeom>
        </p:spPr>
        <p:txBody>
          <a:bodyPr anchor="b"/>
          <a:lstStyle>
            <a:lvl1pPr algn="ctr">
              <a:defRPr sz="6000">
                <a:solidFill>
                  <a:srgbClr val="58C3EB"/>
                </a:solidFill>
              </a:defRPr>
            </a:lvl1pPr>
          </a:lstStyle>
          <a:p>
            <a:r>
              <a:rPr lang="en-US" dirty="0"/>
              <a:t>Click to edit Master title style</a:t>
            </a:r>
          </a:p>
        </p:txBody>
      </p:sp>
    </p:spTree>
    <p:extLst>
      <p:ext uri="{BB962C8B-B14F-4D97-AF65-F5344CB8AC3E}">
        <p14:creationId xmlns:p14="http://schemas.microsoft.com/office/powerpoint/2010/main" val="1785900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55C8B-99DB-DB40-A774-8A8D7E12BCAE}"/>
              </a:ext>
            </a:extLst>
          </p:cNvPr>
          <p:cNvSpPr>
            <a:spLocks noGrp="1"/>
          </p:cNvSpPr>
          <p:nvPr>
            <p:ph type="title"/>
          </p:nvPr>
        </p:nvSpPr>
        <p:spPr>
          <a:xfrm>
            <a:off x="699589" y="792271"/>
            <a:ext cx="3584177" cy="1821720"/>
          </a:xfrm>
          <a:prstGeom prst="rect">
            <a:avLst/>
          </a:prstGeom>
        </p:spPr>
        <p:txBody>
          <a:bodyPr/>
          <a:lstStyle>
            <a:lvl1pPr>
              <a:defRPr sz="4400">
                <a:solidFill>
                  <a:srgbClr val="58C3EB"/>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2FE5C37-9675-5748-A3F8-42A0DD19BA96}"/>
              </a:ext>
            </a:extLst>
          </p:cNvPr>
          <p:cNvSpPr>
            <a:spLocks noGrp="1"/>
          </p:cNvSpPr>
          <p:nvPr>
            <p:ph idx="1"/>
          </p:nvPr>
        </p:nvSpPr>
        <p:spPr>
          <a:xfrm>
            <a:off x="4526155" y="792271"/>
            <a:ext cx="6966256" cy="5111572"/>
          </a:xfrm>
          <a:prstGeom prst="rect">
            <a:avLst/>
          </a:prstGeom>
        </p:spPr>
        <p:txBody>
          <a:bodyPr/>
          <a:lstStyle>
            <a:lvl1pPr marL="342900" indent="-342900">
              <a:buClr>
                <a:schemeClr val="bg1"/>
              </a:buClr>
              <a:buFont typeface="Arial" panose="020B0604020202020204" pitchFamily="34" charset="0"/>
              <a:buChar char="•"/>
              <a:defRPr sz="2000"/>
            </a:lvl1pPr>
            <a:lvl2pPr>
              <a:buClr>
                <a:schemeClr val="bg1"/>
              </a:buClr>
              <a:defRPr sz="1800"/>
            </a:lvl2pPr>
            <a:lvl3pPr>
              <a:buClr>
                <a:schemeClr val="bg1"/>
              </a:buClr>
              <a:defRPr sz="1600"/>
            </a:lvl3pPr>
            <a:lvl4pPr>
              <a:buClr>
                <a:schemeClr val="bg1"/>
              </a:buClr>
              <a:defRPr sz="1400"/>
            </a:lvl4pPr>
            <a:lvl5pPr>
              <a:buClr>
                <a:schemeClr val="bg1"/>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A05729E-6118-964B-9BC1-7CA37C04992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2945628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A0B78-D375-6549-8071-9FE28BFEE16E}"/>
              </a:ext>
            </a:extLst>
          </p:cNvPr>
          <p:cNvSpPr>
            <a:spLocks noGrp="1"/>
          </p:cNvSpPr>
          <p:nvPr>
            <p:ph type="title"/>
          </p:nvPr>
        </p:nvSpPr>
        <p:spPr>
          <a:xfrm>
            <a:off x="631066" y="725557"/>
            <a:ext cx="9337882" cy="556591"/>
          </a:xfrm>
          <a:prstGeom prst="rect">
            <a:avLst/>
          </a:prstGeom>
        </p:spPr>
        <p:txBody>
          <a:bodyPr anchor="b"/>
          <a:lstStyle>
            <a:lvl1pPr>
              <a:defRPr sz="4000">
                <a:solidFill>
                  <a:srgbClr val="58C3EB"/>
                </a:solidFill>
              </a:defRPr>
            </a:lvl1pPr>
          </a:lstStyle>
          <a:p>
            <a:r>
              <a:rPr lang="en-US" dirty="0"/>
              <a:t>Click to edit Master title style</a:t>
            </a:r>
          </a:p>
        </p:txBody>
      </p:sp>
      <p:sp>
        <p:nvSpPr>
          <p:cNvPr id="12" name="Text Placeholder 11">
            <a:extLst>
              <a:ext uri="{FF2B5EF4-FFF2-40B4-BE49-F238E27FC236}">
                <a16:creationId xmlns:a16="http://schemas.microsoft.com/office/drawing/2014/main" id="{B59E789E-5537-A444-8E95-D4E36815AC1F}"/>
              </a:ext>
            </a:extLst>
          </p:cNvPr>
          <p:cNvSpPr>
            <a:spLocks noGrp="1"/>
          </p:cNvSpPr>
          <p:nvPr>
            <p:ph type="body" sz="quarter" idx="13"/>
          </p:nvPr>
        </p:nvSpPr>
        <p:spPr>
          <a:xfrm>
            <a:off x="631825" y="1570038"/>
            <a:ext cx="10860586" cy="4237638"/>
          </a:xfrm>
          <a:prstGeom prst="rect">
            <a:avLst/>
          </a:prstGeom>
        </p:spPr>
        <p:txBody>
          <a:bodyPr numCol="2" spcCol="91440"/>
          <a:lstStyle>
            <a:lvl1pPr marL="0" indent="0">
              <a:buClr>
                <a:schemeClr val="bg1"/>
              </a:buClr>
              <a:buFont typeface="Arial" panose="020B0604020202020204" pitchFamily="34" charset="0"/>
              <a:buNone/>
              <a:defRPr sz="2000"/>
            </a:lvl1pPr>
            <a:lvl2pPr>
              <a:buClr>
                <a:schemeClr val="bg1"/>
              </a:buClr>
              <a:defRPr sz="2000"/>
            </a:lvl2pPr>
            <a:lvl3pPr>
              <a:buClr>
                <a:schemeClr val="bg1"/>
              </a:buClr>
              <a:defRPr sz="2000"/>
            </a:lvl3pPr>
            <a:lvl4pPr>
              <a:buClr>
                <a:schemeClr val="bg1"/>
              </a:buClr>
              <a:defRPr sz="2000"/>
            </a:lvl4pPr>
            <a:lvl5pPr>
              <a:buClr>
                <a:schemeClr val="bg1"/>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8CB3E83E-EBDF-F74D-BF86-562EE558DA1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20349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18459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6E7C52F-0B4D-2C42-BE84-CB783D27FF3D}"/>
              </a:ext>
            </a:extLst>
          </p:cNvPr>
          <p:cNvSpPr/>
          <p:nvPr userDrawn="1"/>
        </p:nvSpPr>
        <p:spPr>
          <a:xfrm>
            <a:off x="278296" y="299831"/>
            <a:ext cx="11608904" cy="626993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text, outdoor&#10;&#10;Description automatically generated">
            <a:extLst>
              <a:ext uri="{FF2B5EF4-FFF2-40B4-BE49-F238E27FC236}">
                <a16:creationId xmlns:a16="http://schemas.microsoft.com/office/drawing/2014/main" id="{DEFCECB6-D0C8-AA4F-AC69-0C06DDB23348}"/>
              </a:ext>
            </a:extLst>
          </p:cNvPr>
          <p:cNvPicPr>
            <a:picLocks noChangeAspect="1"/>
          </p:cNvPicPr>
          <p:nvPr userDrawn="1"/>
        </p:nvPicPr>
        <p:blipFill>
          <a:blip r:embed="rId7"/>
          <a:stretch>
            <a:fillRect/>
          </a:stretch>
        </p:blipFill>
        <p:spPr>
          <a:xfrm>
            <a:off x="669531" y="5989637"/>
            <a:ext cx="854469" cy="868363"/>
          </a:xfrm>
          <a:prstGeom prst="rect">
            <a:avLst/>
          </a:prstGeom>
        </p:spPr>
      </p:pic>
    </p:spTree>
    <p:extLst>
      <p:ext uri="{BB962C8B-B14F-4D97-AF65-F5344CB8AC3E}">
        <p14:creationId xmlns:p14="http://schemas.microsoft.com/office/powerpoint/2010/main" val="35527635"/>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Lst>
  <p:txStyles>
    <p:titleStyle>
      <a:lvl1pPr algn="l" defTabSz="914400" rtl="0" eaLnBrk="1" latinLnBrk="0" hangingPunct="1">
        <a:lnSpc>
          <a:spcPct val="90000"/>
        </a:lnSpc>
        <a:spcBef>
          <a:spcPct val="0"/>
        </a:spcBef>
        <a:buNone/>
        <a:defRPr sz="4400" b="1" i="0" kern="1200">
          <a:solidFill>
            <a:schemeClr val="bg1"/>
          </a:solidFill>
          <a:latin typeface="Arial Black" panose="020B0604020202020204" pitchFamily="34" charset="0"/>
          <a:ea typeface="+mj-ea"/>
          <a:cs typeface="Arial Black"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www.who.int/publications/i/item/9789240107281"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www.who.int/publications/i/item/9789240104105"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hyperlink" Target="https://apps.who.int/gb/ebwha/pdf_files/A61/A61_R16-en.pdf" TargetMode="External"/><Relationship Id="rId3" Type="http://schemas.openxmlformats.org/officeDocument/2006/relationships/hyperlink" Target="https://iris.who.int/server/api/core/bitstreams/cfc5a969-8c2b-4fa7-8981-6a64fec17d02/content" TargetMode="External"/><Relationship Id="rId7" Type="http://schemas.openxmlformats.org/officeDocument/2006/relationships/hyperlink" Target="https://www.who.int/fr/publications/i/item/9789241596442"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hyperlink" Target="https://www.who.int/fr/publications/i/item/WHO-RHR-10.9" TargetMode="External"/><Relationship Id="rId5" Type="http://schemas.openxmlformats.org/officeDocument/2006/relationships/hyperlink" Target="https://www.who.int/fr/publications/i/item/9789241513913" TargetMode="External"/><Relationship Id="rId4" Type="http://schemas.openxmlformats.org/officeDocument/2006/relationships/hyperlink" Target="https://iris.who.int/server/api/core/bitstreams/7a0ae394-92fc-4149-94bf-614418364f54/content" TargetMode="External"/><Relationship Id="rId9" Type="http://schemas.openxmlformats.org/officeDocument/2006/relationships/hyperlink" Target="https://www.unfpa.org/fr/resources/le-covid-19-une-menace-pour-l%E2%80%99odd-53-%C3%A9liminer-les-mutilations-g%C3%A9nitales-f%C3%A9minine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fillespasepouses.org/apprentissage-ressources/centre-de-ressources/covid-19-and-child-early-and-forced-marriage-an-agenda-for-action/"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hyperlink" Target="https://esaro.unfpa.org/en/publications/technical-brief-integration-menstrual-health-sexual-and-reproductive-health-and-right-0" TargetMode="External"/><Relationship Id="rId5" Type="http://schemas.openxmlformats.org/officeDocument/2006/relationships/hyperlink" Target="https://www.unicef.org/media/161896/file/Addressing%20CM%20in%20humanitarian%20settings_Fr.pdf" TargetMode="External"/><Relationship Id="rId4" Type="http://schemas.openxmlformats.org/officeDocument/2006/relationships/hyperlink" Target="https://www.unfpa.org/sites/default/files/resource-pdf/Responding_to_COVID-19_Pivoting_the_GPECM_to_the_pandemic.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s://www.who.int/publications/i/item/9789240041073"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soyonsreglos.com/"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s://www.unicef.org/media/174796/file/Senegal%20Snapshot.pdf"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8" Type="http://schemas.openxmlformats.org/officeDocument/2006/relationships/hyperlink" Target="https://duz92c7qaoni3.cloudfront.net/documents/menstrual-hygiene-management-brochure-FR.pdf" TargetMode="External"/><Relationship Id="rId3" Type="http://schemas.openxmlformats.org/officeDocument/2006/relationships/hyperlink" Target="https://www.who.int/fr/publications/i/item/9789241508414" TargetMode="External"/><Relationship Id="rId7" Type="http://schemas.openxmlformats.org/officeDocument/2006/relationships/hyperlink" Target="https://data.unicef.org/topic/child-protection/child-marriage/?utm_source=chatgpt.com" TargetMode="Externa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hyperlink" Target="https://washdata.org/reports/jmp-2024-wash-schools" TargetMode="External"/><Relationship Id="rId5" Type="http://schemas.openxmlformats.org/officeDocument/2006/relationships/hyperlink" Target="https://data.unicef.org/wp-content/uploads/2024/03/FGM-Data-Brochure-v13.4.pdf" TargetMode="External"/><Relationship Id="rId10" Type="http://schemas.openxmlformats.org/officeDocument/2006/relationships/hyperlink" Target="https://soyonsreglos.com/wp-content/uploads/2022/04/SHM-Symposium-rapport-franc%CC%A7ais-Web.pdf_.pdf" TargetMode="External"/><Relationship Id="rId4" Type="http://schemas.openxmlformats.org/officeDocument/2006/relationships/hyperlink" Target="https://doi.org/10.1080/26410397.2021.1911618" TargetMode="External"/><Relationship Id="rId9" Type="http://schemas.openxmlformats.org/officeDocument/2006/relationships/hyperlink" Target="https://fmuskoka.org/project/sante-et-hygiene-menstruelle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8" Type="http://schemas.openxmlformats.org/officeDocument/2006/relationships/hyperlink" Target="https://www.unfpa.org/sites/default/files/resource-pdf/Phase-III-Summary.pdf" TargetMode="External"/><Relationship Id="rId3" Type="http://schemas.openxmlformats.org/officeDocument/2006/relationships/hyperlink" Target="https://www.cgdev.org/sites/default/files/1422899_file_Start_with_a_Girl_FINAL_0.pdf" TargetMode="External"/><Relationship Id="rId7" Type="http://schemas.openxmlformats.org/officeDocument/2006/relationships/hyperlink" Target="https://www.unfpa.org/sites/default/files/pub-pdf/FR-2024_Ending%20FGM%20Annual%20Report%20Final%205%20SEP%202025.pdf" TargetMode="External"/><Relationship Id="rId2" Type="http://schemas.openxmlformats.org/officeDocument/2006/relationships/notesSlide" Target="../notesSlides/notesSlide39.xml"/><Relationship Id="rId1" Type="http://schemas.openxmlformats.org/officeDocument/2006/relationships/slideLayout" Target="../slideLayouts/slideLayout5.xml"/><Relationship Id="rId6" Type="http://schemas.openxmlformats.org/officeDocument/2006/relationships/hyperlink" Target="https://africa.unwomen.org/sites/default/files/Field%20Office%20Africa/Attachments/Publications/2020/10/Policy-paper-Emerging-lessons-from-child-marriage-programming-in-Malawi-and-Zambia-fr.pdf" TargetMode="External"/><Relationship Id="rId5" Type="http://schemas.openxmlformats.org/officeDocument/2006/relationships/hyperlink" Target="https://www.unfpa.org/modules/custom/unfpa_global_sowp_portal/data-file/SWOP-Data-2025.xlsx" TargetMode="External"/><Relationship Id="rId10" Type="http://schemas.openxmlformats.org/officeDocument/2006/relationships/hyperlink" Target="https://www.girlsnotbrides.org/documents/875/Child_Marriage_SRHR_Infographic_FR_web.pdf" TargetMode="External"/><Relationship Id="rId4" Type="http://schemas.openxmlformats.org/officeDocument/2006/relationships/hyperlink" Target="https://www.unfpa.org/sites/default/files/resource-pdf/Child-marriage-humanitarian-settings-technical-guide-2021-v2.pdf" TargetMode="External"/><Relationship Id="rId9" Type="http://schemas.openxmlformats.org/officeDocument/2006/relationships/hyperlink" Target="https://www.unicef.org/media/172881/file/Burkina%20Faso.pdf.pdf"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3399"/>
        </a:solidFill>
        <a:effectLst/>
      </p:bgPr>
    </p:bg>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605F4620-E6E2-1714-C9D2-B75194EA2BD8}"/>
              </a:ext>
            </a:extLst>
          </p:cNvPr>
          <p:cNvSpPr>
            <a:spLocks noGrp="1"/>
          </p:cNvSpPr>
          <p:nvPr>
            <p:ph type="ctrTitle"/>
          </p:nvPr>
        </p:nvSpPr>
        <p:spPr>
          <a:xfrm>
            <a:off x="283926" y="1986657"/>
            <a:ext cx="9144000" cy="2387600"/>
          </a:xfrm>
        </p:spPr>
        <p:txBody>
          <a:bodyPr>
            <a:normAutofit fontScale="90000"/>
          </a:bodyPr>
          <a:lstStyle/>
          <a:p>
            <a:r>
              <a:rPr lang="fr-FR" noProof="0" dirty="0">
                <a:solidFill>
                  <a:schemeClr val="bg1"/>
                </a:solidFill>
                <a:latin typeface="Arial Black" panose="020B0A04020102020204" pitchFamily="34" charset="0"/>
              </a:rPr>
              <a:t>PRATIQUES TRADITIONNELLES NÉFASTES : </a:t>
            </a:r>
            <a:br>
              <a:rPr lang="fr-FR" noProof="0" dirty="0">
                <a:solidFill>
                  <a:schemeClr val="bg1"/>
                </a:solidFill>
              </a:rPr>
            </a:br>
            <a:r>
              <a:rPr lang="fr-FR" noProof="0" dirty="0">
                <a:solidFill>
                  <a:schemeClr val="bg1"/>
                </a:solidFill>
                <a:latin typeface="Arial Black" panose="020B0A04020102020204" pitchFamily="34" charset="0"/>
              </a:rPr>
              <a:t>PRÉVENTION</a:t>
            </a:r>
            <a:endParaRPr lang="fr-FR" noProof="0" dirty="0">
              <a:solidFill>
                <a:schemeClr val="bg1"/>
              </a:solidFill>
            </a:endParaRPr>
          </a:p>
        </p:txBody>
      </p:sp>
      <p:pic>
        <p:nvPicPr>
          <p:cNvPr id="8" name="Picture 4">
            <a:extLst>
              <a:ext uri="{FF2B5EF4-FFF2-40B4-BE49-F238E27FC236}">
                <a16:creationId xmlns:a16="http://schemas.microsoft.com/office/drawing/2014/main" id="{507F6C63-8E54-421F-78A6-4959609EA4B9}"/>
              </a:ext>
            </a:extLst>
          </p:cNvPr>
          <p:cNvPicPr>
            <a:picLocks noChangeAspect="1"/>
          </p:cNvPicPr>
          <p:nvPr/>
        </p:nvPicPr>
        <p:blipFill>
          <a:blip r:embed="rId3">
            <a:biLevel thresh="25000"/>
            <a:alphaModFix/>
          </a:blip>
          <a:stretch>
            <a:fillRect/>
          </a:stretch>
        </p:blipFill>
        <p:spPr>
          <a:xfrm>
            <a:off x="8321040" y="506331"/>
            <a:ext cx="3314883" cy="3474720"/>
          </a:xfrm>
          <a:prstGeom prst="rect">
            <a:avLst/>
          </a:prstGeom>
        </p:spPr>
      </p:pic>
      <p:sp>
        <p:nvSpPr>
          <p:cNvPr id="2" name="Rectangle 1">
            <a:extLst>
              <a:ext uri="{FF2B5EF4-FFF2-40B4-BE49-F238E27FC236}">
                <a16:creationId xmlns:a16="http://schemas.microsoft.com/office/drawing/2014/main" id="{C22FD2A0-BDA4-85C5-9E7B-87DD7D5FEE11}"/>
              </a:ext>
            </a:extLst>
          </p:cNvPr>
          <p:cNvSpPr/>
          <p:nvPr/>
        </p:nvSpPr>
        <p:spPr>
          <a:xfrm>
            <a:off x="3149688" y="5161099"/>
            <a:ext cx="5313891" cy="1346010"/>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VENKATRAMAN CHANDRA-MOULI</a:t>
            </a:r>
          </a:p>
          <a:p>
            <a:pPr lvl="0" algn="ctr" defTabSz="914400">
              <a:lnSpc>
                <a:spcPct val="90000"/>
              </a:lnSpc>
              <a:spcBef>
                <a:spcPts val="1000"/>
              </a:spcBef>
              <a:defRPr/>
            </a:pPr>
            <a:r>
              <a:rPr lang="fr-FR" sz="2400" b="1" noProof="0" dirty="0">
                <a:solidFill>
                  <a:prstClr val="black"/>
                </a:solidFill>
                <a:latin typeface="Arial" panose="020B0604020202020204" pitchFamily="34" charset="0"/>
                <a:cs typeface="Arial" panose="020B0604020202020204" pitchFamily="34" charset="0"/>
              </a:rPr>
              <a:t>ABDOULAYE OUSSEINI</a:t>
            </a:r>
          </a:p>
          <a:p>
            <a:pPr lvl="0" algn="ctr" defTabSz="914400">
              <a:lnSpc>
                <a:spcPct val="90000"/>
              </a:lnSpc>
              <a:spcBef>
                <a:spcPts val="1000"/>
              </a:spcBef>
              <a:defRPr/>
            </a:pPr>
            <a:r>
              <a:rPr lang="fr-FR" sz="2400" b="1" noProof="0" dirty="0">
                <a:solidFill>
                  <a:prstClr val="black"/>
                </a:solidFill>
                <a:latin typeface="Arial" panose="020B0604020202020204" pitchFamily="34" charset="0"/>
                <a:cs typeface="Arial" panose="020B0604020202020204" pitchFamily="34" charset="0"/>
              </a:rPr>
              <a:t>CHRISTINA PALLITTO</a:t>
            </a:r>
            <a:endParaRPr kumimoji="0" lang="fr-FR"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5663111"/>
      </p:ext>
    </p:extLst>
  </p:cSld>
  <p:clrMapOvr>
    <a:masterClrMapping/>
  </p:clrMapOvr>
  <mc:AlternateContent xmlns:mc="http://schemas.openxmlformats.org/markup-compatibility/2006" xmlns:p14="http://schemas.microsoft.com/office/powerpoint/2010/main">
    <mc:Choice Requires="p14">
      <p:transition spd="slow" p14:dur="2000" advTm="45039"/>
    </mc:Choice>
    <mc:Fallback xmlns="">
      <p:transition spd="slow" advTm="4503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B2F76-5E3C-6E4E-B4A9-3A2E1E9A8DA8}"/>
              </a:ext>
            </a:extLst>
          </p:cNvPr>
          <p:cNvSpPr>
            <a:spLocks noGrp="1"/>
          </p:cNvSpPr>
          <p:nvPr>
            <p:ph type="title" idx="4294967295"/>
          </p:nvPr>
        </p:nvSpPr>
        <p:spPr>
          <a:xfrm>
            <a:off x="241737" y="2428509"/>
            <a:ext cx="3397390" cy="819077"/>
          </a:xfrm>
          <a:prstGeom prst="rect">
            <a:avLst/>
          </a:prstGeom>
          <a:noFill/>
        </p:spPr>
        <p:txBody>
          <a:bodyPr>
            <a:noAutofit/>
          </a:bodyPr>
          <a:lstStyle/>
          <a:p>
            <a:pPr algn="ctr"/>
            <a:r>
              <a:rPr lang="fr-FR" sz="2800" noProof="0" dirty="0">
                <a:solidFill>
                  <a:srgbClr val="03B5ED"/>
                </a:solidFill>
                <a:latin typeface="Arial Black" panose="020B0A04020102020204" pitchFamily="34" charset="0"/>
              </a:rPr>
              <a:t>Concepts clés à considérer</a:t>
            </a:r>
          </a:p>
        </p:txBody>
      </p:sp>
      <p:sp>
        <p:nvSpPr>
          <p:cNvPr id="3" name="Content Placeholder 2">
            <a:extLst>
              <a:ext uri="{FF2B5EF4-FFF2-40B4-BE49-F238E27FC236}">
                <a16:creationId xmlns:a16="http://schemas.microsoft.com/office/drawing/2014/main" id="{4C336C59-8586-0246-8E67-6D5BE5861F67}"/>
              </a:ext>
            </a:extLst>
          </p:cNvPr>
          <p:cNvSpPr>
            <a:spLocks noGrp="1"/>
          </p:cNvSpPr>
          <p:nvPr>
            <p:ph idx="4294967295"/>
          </p:nvPr>
        </p:nvSpPr>
        <p:spPr>
          <a:xfrm>
            <a:off x="3805777" y="491088"/>
            <a:ext cx="8138160" cy="5969872"/>
          </a:xfrm>
          <a:prstGeom prst="rect">
            <a:avLst/>
          </a:prstGeom>
        </p:spPr>
        <p:txBody>
          <a:bodyPr>
            <a:noAutofit/>
          </a:bodyPr>
          <a:lstStyle/>
          <a:p>
            <a:pPr marL="288000" indent="-288000">
              <a:buClr>
                <a:srgbClr val="03B5ED"/>
              </a:buClr>
              <a:buFont typeface="Wingdings" panose="05000000000000000000" pitchFamily="2" charset="2"/>
              <a:buChar char="Ø"/>
            </a:pPr>
            <a:r>
              <a:rPr lang="fr-FR" sz="1800" noProof="0" dirty="0">
                <a:latin typeface="Arial" panose="020B0604020202020204" pitchFamily="34" charset="0"/>
                <a:cs typeface="Arial" panose="020B0604020202020204" pitchFamily="34" charset="0"/>
              </a:rPr>
              <a:t>Les MGF et le mariage des enfants sont des pratiques traditionnelles profondes et de longue date qui ne peuvent être inversées par des interventions à composante unique brièvement mises en œuvre : </a:t>
            </a:r>
            <a:r>
              <a:rPr lang="fr-FR" sz="1800" noProof="0" dirty="0"/>
              <a:t>l</a:t>
            </a:r>
            <a:r>
              <a:rPr lang="fr-FR" sz="1800" noProof="0" dirty="0">
                <a:latin typeface="Arial" panose="020B0604020202020204" pitchFamily="34" charset="0"/>
                <a:cs typeface="Arial" panose="020B0604020202020204" pitchFamily="34" charset="0"/>
              </a:rPr>
              <a:t>es efforts visant à prévenir les MGF et le ME nécessitent des interventions à long terme et à plusieurs niveaux. </a:t>
            </a:r>
          </a:p>
          <a:p>
            <a:pPr marL="288000" indent="-288000">
              <a:buClr>
                <a:srgbClr val="03B5ED"/>
              </a:buClr>
              <a:buFont typeface="Wingdings" panose="05000000000000000000" pitchFamily="2" charset="2"/>
              <a:buChar char="Ø"/>
            </a:pPr>
            <a:r>
              <a:rPr lang="fr-FR" sz="1800" noProof="0" dirty="0">
                <a:latin typeface="Arial" panose="020B0604020202020204" pitchFamily="34" charset="0"/>
                <a:cs typeface="Arial" panose="020B0604020202020204" pitchFamily="34" charset="0"/>
              </a:rPr>
              <a:t>Les dirigeants, y compris les prestataires de soins de santé, peuvent eux-mêmes soutenir l’abandon des MGF ou le ME : </a:t>
            </a:r>
            <a:r>
              <a:rPr lang="fr-FR" sz="1800" noProof="0" dirty="0"/>
              <a:t>t</a:t>
            </a:r>
            <a:r>
              <a:rPr lang="fr-FR" sz="1800" noProof="0" dirty="0">
                <a:latin typeface="Arial" panose="020B0604020202020204" pitchFamily="34" charset="0"/>
                <a:cs typeface="Arial" panose="020B0604020202020204" pitchFamily="34" charset="0"/>
              </a:rPr>
              <a:t>outes les parties prenantes doivent contribuer aux efforts de prévention des MGF et le ME. </a:t>
            </a:r>
          </a:p>
          <a:p>
            <a:pPr marL="288000" indent="-288000">
              <a:buClr>
                <a:srgbClr val="03B5ED"/>
              </a:buClr>
              <a:buFont typeface="Wingdings" panose="05000000000000000000" pitchFamily="2" charset="2"/>
              <a:buChar char="Ø"/>
            </a:pPr>
            <a:r>
              <a:rPr lang="fr-FR" sz="1800" noProof="0" dirty="0">
                <a:latin typeface="Arial" panose="020B0604020202020204" pitchFamily="34" charset="0"/>
                <a:cs typeface="Arial" panose="020B0604020202020204" pitchFamily="34" charset="0"/>
              </a:rPr>
              <a:t>De nombreuses adolescentes qui ont subi des MGF ou qui ont été mariées avant 18 ans n’ont pas accès aux soins et au soutien : en outre, les filles et les femmes peuvent retarder la recherche de soins parce qu’elles sont gênées ou honteuses.</a:t>
            </a:r>
          </a:p>
          <a:p>
            <a:pPr marL="288000" indent="-288000">
              <a:buClr>
                <a:srgbClr val="03B5ED"/>
              </a:buClr>
              <a:buFont typeface="Wingdings" panose="05000000000000000000" pitchFamily="2" charset="2"/>
              <a:buChar char="Ø"/>
            </a:pPr>
            <a:r>
              <a:rPr lang="fr-FR" sz="1800" noProof="0" dirty="0"/>
              <a:t>Le manque de reconnaissance et d'attention accordée à la santé menstruelle fait partie d'une série d'atteintes subies tout au long de la vie par les filles : « ... en raison des inégalités entre les sexes et d'autres inégalités sociales, de nombreuses adolescentes dans les pays en développement sont exposées à la violence, aux mariages précoces forcés, au VIH/SIDA et à d'autres IST, et, en particulier parmi les populations pauvres, à l'exclusion de l'éducation, à l'emploi équitable et à des soins de santé de qualité »</a:t>
            </a:r>
            <a:r>
              <a:rPr lang="fr-FR" sz="1800" baseline="30000" noProof="0" dirty="0">
                <a:solidFill>
                  <a:prstClr val="black"/>
                </a:solidFill>
              </a:rPr>
              <a:t>9</a:t>
            </a:r>
            <a:endParaRPr lang="fr-FR" sz="1800"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2716879"/>
      </p:ext>
    </p:extLst>
  </p:cSld>
  <p:clrMapOvr>
    <a:masterClrMapping/>
  </p:clrMapOvr>
  <mc:AlternateContent xmlns:mc="http://schemas.openxmlformats.org/markup-compatibility/2006" xmlns:p14="http://schemas.microsoft.com/office/powerpoint/2010/main">
    <mc:Choice Requires="p14">
      <p:transition spd="slow" p14:dur="2000" advTm="94691"/>
    </mc:Choice>
    <mc:Fallback xmlns="">
      <p:transition spd="slow" advTm="9469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16E3D-357C-674D-A4DC-A24CEAC0536B}"/>
              </a:ext>
            </a:extLst>
          </p:cNvPr>
          <p:cNvSpPr>
            <a:spLocks noGrp="1"/>
          </p:cNvSpPr>
          <p:nvPr>
            <p:ph type="title" idx="4294967295"/>
          </p:nvPr>
        </p:nvSpPr>
        <p:spPr>
          <a:xfrm>
            <a:off x="252244" y="2569654"/>
            <a:ext cx="3443288" cy="1662472"/>
          </a:xfrm>
          <a:prstGeom prst="rect">
            <a:avLst/>
          </a:prstGeom>
          <a:noFill/>
        </p:spPr>
        <p:txBody>
          <a:bodyPr>
            <a:normAutofit/>
          </a:bodyPr>
          <a:lstStyle/>
          <a:p>
            <a:pPr algn="ctr"/>
            <a:r>
              <a:rPr lang="fr-FR" sz="2800" noProof="0" dirty="0">
                <a:solidFill>
                  <a:srgbClr val="03B5ED"/>
                </a:solidFill>
                <a:latin typeface="Arial Black" panose="020B0A04020102020204" pitchFamily="34" charset="0"/>
              </a:rPr>
              <a:t>Obligations en matière de droits humains</a:t>
            </a:r>
          </a:p>
        </p:txBody>
      </p:sp>
      <p:sp>
        <p:nvSpPr>
          <p:cNvPr id="3" name="Content Placeholder 2">
            <a:extLst>
              <a:ext uri="{FF2B5EF4-FFF2-40B4-BE49-F238E27FC236}">
                <a16:creationId xmlns:a16="http://schemas.microsoft.com/office/drawing/2014/main" id="{8E1AD107-64E5-1546-9E03-F4B0C696D2D3}"/>
              </a:ext>
            </a:extLst>
          </p:cNvPr>
          <p:cNvSpPr>
            <a:spLocks noGrp="1"/>
          </p:cNvSpPr>
          <p:nvPr>
            <p:ph idx="4294967295"/>
          </p:nvPr>
        </p:nvSpPr>
        <p:spPr>
          <a:xfrm>
            <a:off x="3708400" y="465634"/>
            <a:ext cx="8178800" cy="5846762"/>
          </a:xfrm>
          <a:prstGeom prst="rect">
            <a:avLst/>
          </a:prstGeom>
        </p:spPr>
        <p:txBody>
          <a:bodyPr>
            <a:normAutofit fontScale="92500" lnSpcReduction="20000"/>
          </a:bodyPr>
          <a:lstStyle/>
          <a:p>
            <a:pPr>
              <a:lnSpc>
                <a:spcPct val="120000"/>
              </a:lnSpc>
              <a:spcAft>
                <a:spcPts val="2400"/>
              </a:spcAft>
              <a:buClr>
                <a:srgbClr val="03B5ED"/>
              </a:buClr>
              <a:buSzPct val="100000"/>
            </a:pPr>
            <a:r>
              <a:rPr lang="fr-FR" sz="2400" b="1" noProof="0" dirty="0">
                <a:solidFill>
                  <a:schemeClr val="accent6">
                    <a:lumMod val="75000"/>
                  </a:schemeClr>
                </a:solidFill>
              </a:rPr>
              <a:t>L</a:t>
            </a:r>
            <a:r>
              <a:rPr lang="fr-FR" sz="2400" b="1" i="0" u="none" strike="noStrike" noProof="0" dirty="0">
                <a:solidFill>
                  <a:schemeClr val="accent6">
                    <a:lumMod val="75000"/>
                  </a:schemeClr>
                </a:solidFill>
                <a:effectLst/>
                <a:latin typeface="Arial" panose="020B0604020202020204" pitchFamily="34" charset="0"/>
                <a:cs typeface="Arial" panose="020B0604020202020204" pitchFamily="34" charset="0"/>
              </a:rPr>
              <a:t>a Charte africaine des droits et du bien-être des enfants</a:t>
            </a:r>
            <a:endParaRPr lang="fr-FR" sz="2400" noProof="0" dirty="0">
              <a:solidFill>
                <a:schemeClr val="accent6">
                  <a:lumMod val="75000"/>
                </a:schemeClr>
              </a:solidFill>
              <a:latin typeface="Arial" panose="020B0604020202020204" pitchFamily="34" charset="0"/>
              <a:cs typeface="Arial" panose="020B0604020202020204" pitchFamily="34" charset="0"/>
            </a:endParaRPr>
          </a:p>
          <a:p>
            <a:pPr marL="288000" indent="-288000">
              <a:lnSpc>
                <a:spcPct val="120000"/>
              </a:lnSpc>
              <a:spcAft>
                <a:spcPts val="2400"/>
              </a:spcAft>
              <a:buClr>
                <a:srgbClr val="03B5ED"/>
              </a:buClr>
              <a:buSzPct val="100000"/>
              <a:buFont typeface="Wingdings" panose="05000000000000000000" pitchFamily="2" charset="2"/>
              <a:buChar char="Ø"/>
            </a:pPr>
            <a:r>
              <a:rPr lang="fr-FR" sz="2400" noProof="0" dirty="0">
                <a:latin typeface="Arial" panose="020B0604020202020204" pitchFamily="34" charset="0"/>
                <a:cs typeface="Arial" panose="020B0604020202020204" pitchFamily="34" charset="0"/>
              </a:rPr>
              <a:t>Les normes relatives aux droits de l’homme appellent à une approche holistique de la prévention et de l’élimination des pratiques néfastes.</a:t>
            </a:r>
          </a:p>
          <a:p>
            <a:pPr marL="288000" indent="-288000">
              <a:lnSpc>
                <a:spcPct val="120000"/>
              </a:lnSpc>
              <a:spcAft>
                <a:spcPts val="2400"/>
              </a:spcAft>
              <a:buClr>
                <a:srgbClr val="03B5ED"/>
              </a:buClr>
              <a:buSzPct val="100000"/>
              <a:buFont typeface="Wingdings" panose="05000000000000000000" pitchFamily="2" charset="2"/>
              <a:buChar char="Ø"/>
            </a:pPr>
            <a:r>
              <a:rPr lang="fr-FR" sz="2400" noProof="0" dirty="0">
                <a:latin typeface="Arial" panose="020B0604020202020204" pitchFamily="34" charset="0"/>
                <a:cs typeface="Arial" panose="020B0604020202020204" pitchFamily="34" charset="0"/>
              </a:rPr>
              <a:t>Les États doivent adopter des mesures législatives pour interdire ces pratiques, y compris prévoir des sanctions adéquates, combinées à d’autres mesures juridiques et politiques, y compris des mesures sociales. </a:t>
            </a:r>
          </a:p>
          <a:p>
            <a:pPr marL="288000" indent="-288000">
              <a:lnSpc>
                <a:spcPct val="120000"/>
              </a:lnSpc>
              <a:spcAft>
                <a:spcPts val="2400"/>
              </a:spcAft>
              <a:buClr>
                <a:srgbClr val="03B5ED"/>
              </a:buClr>
              <a:buSzPct val="100000"/>
              <a:buFont typeface="Wingdings" panose="05000000000000000000" pitchFamily="2" charset="2"/>
              <a:buChar char="Ø"/>
            </a:pPr>
            <a:r>
              <a:rPr lang="fr-FR" sz="2400" noProof="0" dirty="0">
                <a:latin typeface="Arial" panose="020B0604020202020204" pitchFamily="34" charset="0"/>
                <a:cs typeface="Arial" panose="020B0604020202020204" pitchFamily="34" charset="0"/>
              </a:rPr>
              <a:t>Ces mesures doivent inclure une attention aux causes profondes des pratiques néfastes, le renforcement des capacités à tous les niveaux et des mesures de protection pour les femmes et les enfants qui ont été victimes de pratiques néfastes.</a:t>
            </a:r>
          </a:p>
        </p:txBody>
      </p:sp>
    </p:spTree>
    <p:extLst>
      <p:ext uri="{BB962C8B-B14F-4D97-AF65-F5344CB8AC3E}">
        <p14:creationId xmlns:p14="http://schemas.microsoft.com/office/powerpoint/2010/main" val="637732167"/>
      </p:ext>
    </p:extLst>
  </p:cSld>
  <p:clrMapOvr>
    <a:masterClrMapping/>
  </p:clrMapOvr>
  <mc:AlternateContent xmlns:mc="http://schemas.openxmlformats.org/markup-compatibility/2006" xmlns:p14="http://schemas.microsoft.com/office/powerpoint/2010/main">
    <mc:Choice Requires="p14">
      <p:transition spd="slow" p14:dur="2000" advTm="84131"/>
    </mc:Choice>
    <mc:Fallback xmlns="">
      <p:transition spd="slow" advTm="84131"/>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4A9C5-32F1-DC47-AD76-229DD2F676AF}"/>
              </a:ext>
            </a:extLst>
          </p:cNvPr>
          <p:cNvSpPr>
            <a:spLocks noGrp="1"/>
          </p:cNvSpPr>
          <p:nvPr>
            <p:ph type="title" idx="4294967295"/>
          </p:nvPr>
        </p:nvSpPr>
        <p:spPr>
          <a:xfrm>
            <a:off x="168164" y="2749066"/>
            <a:ext cx="3197206" cy="1359869"/>
          </a:xfrm>
          <a:prstGeom prst="rect">
            <a:avLst/>
          </a:prstGeom>
          <a:noFill/>
        </p:spPr>
        <p:txBody>
          <a:bodyPr>
            <a:normAutofit/>
          </a:bodyPr>
          <a:lstStyle/>
          <a:p>
            <a:pPr algn="ctr"/>
            <a:r>
              <a:rPr lang="fr-FR" sz="2800" noProof="0" dirty="0">
                <a:solidFill>
                  <a:srgbClr val="03B5ED"/>
                </a:solidFill>
                <a:latin typeface="Arial Black" panose="020B0A04020102020204" pitchFamily="34" charset="0"/>
              </a:rPr>
              <a:t>Lignes directrices de l’OMS 1/2</a:t>
            </a:r>
          </a:p>
        </p:txBody>
      </p:sp>
      <p:sp>
        <p:nvSpPr>
          <p:cNvPr id="3" name="Content Placeholder 2">
            <a:extLst>
              <a:ext uri="{FF2B5EF4-FFF2-40B4-BE49-F238E27FC236}">
                <a16:creationId xmlns:a16="http://schemas.microsoft.com/office/drawing/2014/main" id="{5C15780B-EF91-B04E-94A6-3C85801C66EE}"/>
              </a:ext>
            </a:extLst>
          </p:cNvPr>
          <p:cNvSpPr>
            <a:spLocks noGrp="1"/>
          </p:cNvSpPr>
          <p:nvPr>
            <p:ph idx="4294967295"/>
          </p:nvPr>
        </p:nvSpPr>
        <p:spPr>
          <a:xfrm>
            <a:off x="3477126" y="385604"/>
            <a:ext cx="8344086" cy="5012136"/>
          </a:xfrm>
          <a:prstGeom prst="rect">
            <a:avLst/>
          </a:prstGeom>
        </p:spPr>
        <p:txBody>
          <a:bodyPr>
            <a:noAutofit/>
          </a:bodyPr>
          <a:lstStyle/>
          <a:p>
            <a:pPr marL="288000" marR="0" lvl="0" indent="-288000" algn="l" defTabSz="914400" rtl="0" eaLnBrk="1" fontAlgn="auto" latinLnBrk="0" hangingPunct="1">
              <a:lnSpc>
                <a:spcPct val="120000"/>
              </a:lnSpc>
              <a:spcBef>
                <a:spcPts val="0"/>
              </a:spcBef>
              <a:spcAft>
                <a:spcPts val="1200"/>
              </a:spcAft>
              <a:buClrTx/>
              <a:buSzTx/>
              <a:buFont typeface="Wingdings" panose="05000000000000000000" pitchFamily="2" charset="2"/>
              <a:buChar char="ü"/>
              <a:tabLst/>
              <a:defRPr/>
            </a:pPr>
            <a:r>
              <a:rPr kumimoji="0" lang="fr-FR" sz="1800" b="1" i="1" u="none" strike="noStrike" kern="1200" cap="none" spc="0" normalizeH="0" baseline="0" noProof="0" dirty="0">
                <a:ln>
                  <a:noFill/>
                </a:ln>
                <a:solidFill>
                  <a:srgbClr val="03B5ED"/>
                </a:solidFill>
                <a:effectLst/>
                <a:uLnTx/>
                <a:uFillTx/>
                <a:latin typeface="Arial" panose="020B0604020202020204" pitchFamily="34" charset="0"/>
                <a:ea typeface="+mn-ea"/>
                <a:cs typeface="Arial" panose="020B0604020202020204" pitchFamily="34" charset="0"/>
                <a:hlinkClick r:id="rId3"/>
              </a:rPr>
              <a:t>Ligne directrice de l’OMS sur la prévention des mutilations génitales féminines et la prise en charge clinique des complications (2025)</a:t>
            </a:r>
            <a:r>
              <a:rPr kumimoji="0" lang="fr-FR" sz="1800" b="1" i="1" u="none" strike="noStrike" kern="1200" cap="none" spc="0" normalizeH="0" baseline="0" noProof="0" dirty="0">
                <a:ln>
                  <a:noFill/>
                </a:ln>
                <a:solidFill>
                  <a:srgbClr val="03B5ED"/>
                </a:solidFill>
                <a:effectLst/>
                <a:uLnTx/>
                <a:uFillTx/>
                <a:latin typeface="Arial" panose="020B0604020202020204" pitchFamily="34" charset="0"/>
                <a:ea typeface="+mn-ea"/>
                <a:cs typeface="Arial" panose="020B0604020202020204" pitchFamily="34" charset="0"/>
              </a:rPr>
              <a:t>. </a:t>
            </a:r>
            <a:endParaRPr lang="fr-FR" sz="1800" noProof="0" dirty="0">
              <a:solidFill>
                <a:srgbClr val="0070C0"/>
              </a:solidFill>
            </a:endParaRPr>
          </a:p>
          <a:p>
            <a:pPr marL="973800" lvl="1" indent="-288000">
              <a:lnSpc>
                <a:spcPct val="120000"/>
              </a:lnSpc>
              <a:spcBef>
                <a:spcPts val="0"/>
              </a:spcBef>
              <a:spcAft>
                <a:spcPts val="1200"/>
              </a:spcAft>
              <a:buClr>
                <a:srgbClr val="03B5ED"/>
              </a:buClr>
              <a:defRPr/>
            </a:pPr>
            <a:r>
              <a:rPr lang="fr-FR" sz="1800" noProof="0" dirty="0"/>
              <a:t>La ligne directrice est pertinente, mais pas spécifique aux adolescents. Elle fournit des recommandations pour la prévention et la prise en charge des complications de santé des MGF telle que :</a:t>
            </a:r>
          </a:p>
          <a:p>
            <a:pPr marL="1431000" lvl="2" indent="-288000">
              <a:lnSpc>
                <a:spcPct val="120000"/>
              </a:lnSpc>
              <a:spcBef>
                <a:spcPts val="600"/>
              </a:spcBef>
              <a:spcAft>
                <a:spcPts val="600"/>
              </a:spcAft>
              <a:buClr>
                <a:srgbClr val="03B5ED"/>
              </a:buClr>
              <a:buFont typeface="Wingdings" panose="05000000000000000000" pitchFamily="2" charset="2"/>
              <a:buChar char="ü"/>
              <a:defRPr/>
            </a:pPr>
            <a:r>
              <a:rPr lang="fr-FR" sz="1800" noProof="0" dirty="0"/>
              <a:t>la nécessité d'impliquer les communautés dans l'éducation à la prévention des MGF, y compris les hommes et les garçons</a:t>
            </a:r>
          </a:p>
          <a:p>
            <a:pPr marL="1431000" lvl="2" indent="-288000">
              <a:lnSpc>
                <a:spcPct val="120000"/>
              </a:lnSpc>
              <a:spcBef>
                <a:spcPts val="600"/>
              </a:spcBef>
              <a:spcAft>
                <a:spcPts val="600"/>
              </a:spcAft>
              <a:buClr>
                <a:srgbClr val="03B5ED"/>
              </a:buClr>
              <a:buFont typeface="Wingdings" panose="05000000000000000000" pitchFamily="2" charset="2"/>
              <a:buChar char="ü"/>
              <a:defRPr/>
            </a:pPr>
            <a:r>
              <a:rPr lang="fr-FR" sz="1800" noProof="0" dirty="0"/>
              <a:t>l'importance des lois et des politiques qui promeuvent les droits des filles et des femmes et préviennent cette pratique</a:t>
            </a:r>
          </a:p>
          <a:p>
            <a:pPr marL="1431000" lvl="2" indent="-288000">
              <a:lnSpc>
                <a:spcPct val="120000"/>
              </a:lnSpc>
              <a:spcBef>
                <a:spcPts val="600"/>
              </a:spcBef>
              <a:spcAft>
                <a:spcPts val="600"/>
              </a:spcAft>
              <a:buClr>
                <a:srgbClr val="03B5ED"/>
              </a:buClr>
              <a:buFont typeface="Wingdings" panose="05000000000000000000" pitchFamily="2" charset="2"/>
              <a:buChar char="ü"/>
              <a:defRPr/>
            </a:pPr>
            <a:r>
              <a:rPr lang="fr-FR" sz="1800" noProof="0" dirty="0"/>
              <a:t>les professionnels de santé devraient être formés à la prévention et à la prise en charge des complications liées aux MGF afin de promouvoir la santé des femmes et des filles.</a:t>
            </a:r>
          </a:p>
        </p:txBody>
      </p:sp>
    </p:spTree>
    <p:extLst>
      <p:ext uri="{BB962C8B-B14F-4D97-AF65-F5344CB8AC3E}">
        <p14:creationId xmlns:p14="http://schemas.microsoft.com/office/powerpoint/2010/main" val="1652566154"/>
      </p:ext>
    </p:extLst>
  </p:cSld>
  <p:clrMapOvr>
    <a:masterClrMapping/>
  </p:clrMapOvr>
  <mc:AlternateContent xmlns:mc="http://schemas.openxmlformats.org/markup-compatibility/2006" xmlns:p14="http://schemas.microsoft.com/office/powerpoint/2010/main">
    <mc:Choice Requires="p14">
      <p:transition spd="slow" p14:dur="2000" advTm="73848"/>
    </mc:Choice>
    <mc:Fallback xmlns="">
      <p:transition spd="slow" advTm="73848"/>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E273E57-CC76-274F-9344-EFB61D8537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EB78B5-36F9-E5E1-3044-58CB67C141F6}"/>
              </a:ext>
            </a:extLst>
          </p:cNvPr>
          <p:cNvSpPr>
            <a:spLocks noGrp="1"/>
          </p:cNvSpPr>
          <p:nvPr>
            <p:ph type="title" idx="4294967295"/>
          </p:nvPr>
        </p:nvSpPr>
        <p:spPr>
          <a:xfrm>
            <a:off x="168163" y="2412177"/>
            <a:ext cx="3311525" cy="1359869"/>
          </a:xfrm>
          <a:prstGeom prst="rect">
            <a:avLst/>
          </a:prstGeom>
          <a:noFill/>
        </p:spPr>
        <p:txBody>
          <a:bodyPr>
            <a:normAutofit/>
          </a:bodyPr>
          <a:lstStyle/>
          <a:p>
            <a:pPr algn="ctr"/>
            <a:r>
              <a:rPr lang="fr-FR" sz="2800" noProof="0" dirty="0">
                <a:solidFill>
                  <a:srgbClr val="03B5ED"/>
                </a:solidFill>
                <a:latin typeface="Arial Black" panose="020B0A04020102020204" pitchFamily="34" charset="0"/>
              </a:rPr>
              <a:t>Lignes directrices de l’OMS 2/2</a:t>
            </a:r>
          </a:p>
        </p:txBody>
      </p:sp>
      <p:sp>
        <p:nvSpPr>
          <p:cNvPr id="3" name="Content Placeholder 2">
            <a:extLst>
              <a:ext uri="{FF2B5EF4-FFF2-40B4-BE49-F238E27FC236}">
                <a16:creationId xmlns:a16="http://schemas.microsoft.com/office/drawing/2014/main" id="{AC76200E-E3DB-2B2C-ACAD-F827974F42AE}"/>
              </a:ext>
            </a:extLst>
          </p:cNvPr>
          <p:cNvSpPr>
            <a:spLocks noGrp="1"/>
          </p:cNvSpPr>
          <p:nvPr>
            <p:ph idx="4294967295"/>
          </p:nvPr>
        </p:nvSpPr>
        <p:spPr>
          <a:xfrm>
            <a:off x="3479687" y="370569"/>
            <a:ext cx="8294391" cy="5445769"/>
          </a:xfrm>
          <a:prstGeom prst="rect">
            <a:avLst/>
          </a:prstGeom>
        </p:spPr>
        <p:txBody>
          <a:bodyPr>
            <a:noAutofit/>
          </a:bodyPr>
          <a:lstStyle/>
          <a:p>
            <a:pPr marL="285750" indent="-285750">
              <a:lnSpc>
                <a:spcPct val="120000"/>
              </a:lnSpc>
              <a:spcBef>
                <a:spcPts val="0"/>
              </a:spcBef>
              <a:spcAft>
                <a:spcPts val="1200"/>
              </a:spcAft>
              <a:buClr>
                <a:srgbClr val="03B5ED"/>
              </a:buClr>
              <a:buFont typeface="Wingdings" panose="05000000000000000000" pitchFamily="2" charset="2"/>
              <a:buChar char="ü"/>
            </a:pPr>
            <a:endParaRPr lang="fr-FR" sz="1800" b="1" i="1" noProof="0" dirty="0">
              <a:solidFill>
                <a:srgbClr val="0070C0"/>
              </a:solidFill>
              <a:hlinkClick r:id="rId3"/>
            </a:endParaRPr>
          </a:p>
          <a:p>
            <a:pPr marL="285750" indent="-285750">
              <a:lnSpc>
                <a:spcPct val="120000"/>
              </a:lnSpc>
              <a:spcBef>
                <a:spcPts val="0"/>
              </a:spcBef>
              <a:spcAft>
                <a:spcPts val="1200"/>
              </a:spcAft>
              <a:buClr>
                <a:srgbClr val="03B5ED"/>
              </a:buClr>
              <a:buFont typeface="Wingdings" panose="05000000000000000000" pitchFamily="2" charset="2"/>
              <a:buChar char="ü"/>
            </a:pPr>
            <a:r>
              <a:rPr lang="fr-FR" sz="1800" b="1" i="1" noProof="0" dirty="0">
                <a:solidFill>
                  <a:srgbClr val="0070C0"/>
                </a:solidFill>
                <a:hlinkClick r:id="rId3"/>
              </a:rPr>
              <a:t>Ligne directive de l’OMS sur la prévention des grossesses précoces et des mauvais résultats en matière de santé reproductive chez les adolescentes dans les pays à revenu faible et intermédiaire (2025)</a:t>
            </a:r>
            <a:r>
              <a:rPr lang="fr-FR" sz="1800" b="1" i="1" noProof="0" dirty="0">
                <a:solidFill>
                  <a:srgbClr val="0070C0"/>
                </a:solidFill>
              </a:rPr>
              <a:t>.</a:t>
            </a:r>
          </a:p>
          <a:p>
            <a:pPr marL="971550" lvl="1" indent="-285750">
              <a:lnSpc>
                <a:spcPct val="120000"/>
              </a:lnSpc>
              <a:spcBef>
                <a:spcPts val="0"/>
              </a:spcBef>
              <a:spcAft>
                <a:spcPts val="1200"/>
              </a:spcAft>
              <a:buClr>
                <a:srgbClr val="03B5ED"/>
              </a:buClr>
            </a:pPr>
            <a:r>
              <a:rPr lang="fr-FR" sz="1800" noProof="0" dirty="0">
                <a:latin typeface="Arial" panose="020B0604020202020204" pitchFamily="34" charset="0"/>
                <a:cs typeface="Arial" panose="020B0604020202020204" pitchFamily="34" charset="0"/>
              </a:rPr>
              <a:t>La ligne directrice est spécifique aux adolescentes. </a:t>
            </a:r>
          </a:p>
          <a:p>
            <a:pPr marL="971550" lvl="1" indent="-285750">
              <a:lnSpc>
                <a:spcPct val="120000"/>
              </a:lnSpc>
              <a:spcBef>
                <a:spcPts val="0"/>
              </a:spcBef>
              <a:spcAft>
                <a:spcPts val="1200"/>
              </a:spcAft>
              <a:buClr>
                <a:srgbClr val="03B5ED"/>
              </a:buClr>
            </a:pPr>
            <a:r>
              <a:rPr lang="fr-FR" sz="1800" noProof="0" dirty="0"/>
              <a:t>Elle fournir des orientations normatives fondées sur des données probantes concernant les interventions visant à améliorer la morbidité et la mortalité des adolescents en réduisant les risques de grossesse précoce et les mauvais résultats de santé qui en découlent.</a:t>
            </a:r>
            <a:endParaRPr lang="fr-FR" sz="1800"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1459332"/>
      </p:ext>
    </p:extLst>
  </p:cSld>
  <p:clrMapOvr>
    <a:masterClrMapping/>
  </p:clrMapOvr>
  <mc:AlternateContent xmlns:mc="http://schemas.openxmlformats.org/markup-compatibility/2006" xmlns:p14="http://schemas.microsoft.com/office/powerpoint/2010/main">
    <mc:Choice Requires="p14">
      <p:transition spd="slow" p14:dur="2000" advTm="73848"/>
    </mc:Choice>
    <mc:Fallback xmlns="">
      <p:transition spd="slow" advTm="73848"/>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373AC-ED24-994E-8344-7B4AC2981071}"/>
              </a:ext>
            </a:extLst>
          </p:cNvPr>
          <p:cNvSpPr>
            <a:spLocks noGrp="1"/>
          </p:cNvSpPr>
          <p:nvPr>
            <p:ph type="title" idx="4294967295"/>
          </p:nvPr>
        </p:nvSpPr>
        <p:spPr>
          <a:xfrm>
            <a:off x="262901" y="2220721"/>
            <a:ext cx="3587207" cy="1770424"/>
          </a:xfrm>
          <a:prstGeom prst="rect">
            <a:avLst/>
          </a:prstGeom>
          <a:noFill/>
        </p:spPr>
        <p:txBody>
          <a:bodyPr>
            <a:noAutofit/>
          </a:bodyPr>
          <a:lstStyle/>
          <a:p>
            <a:pPr algn="ctr"/>
            <a:r>
              <a:rPr lang="fr-FR" sz="2800" noProof="0" dirty="0">
                <a:solidFill>
                  <a:srgbClr val="03B5ED"/>
                </a:solidFill>
                <a:latin typeface="Arial Black" panose="020B0A04020102020204" pitchFamily="34" charset="0"/>
              </a:rPr>
              <a:t>Documents complémentaires aux lignes directrices de l’OMS 1/2</a:t>
            </a:r>
            <a:endParaRPr lang="fr-FR" sz="2800" noProof="0" dirty="0">
              <a:solidFill>
                <a:srgbClr val="03B5ED"/>
              </a:solidFill>
            </a:endParaRPr>
          </a:p>
        </p:txBody>
      </p:sp>
      <p:sp>
        <p:nvSpPr>
          <p:cNvPr id="3" name="Content Placeholder 2">
            <a:extLst>
              <a:ext uri="{FF2B5EF4-FFF2-40B4-BE49-F238E27FC236}">
                <a16:creationId xmlns:a16="http://schemas.microsoft.com/office/drawing/2014/main" id="{269EC6CA-0D7D-094B-9C70-4E27FEBA4201}"/>
              </a:ext>
            </a:extLst>
          </p:cNvPr>
          <p:cNvSpPr>
            <a:spLocks noGrp="1"/>
          </p:cNvSpPr>
          <p:nvPr>
            <p:ph idx="4294967295"/>
          </p:nvPr>
        </p:nvSpPr>
        <p:spPr>
          <a:xfrm>
            <a:off x="4271212" y="312386"/>
            <a:ext cx="7609659" cy="6545614"/>
          </a:xfrm>
          <a:prstGeom prst="rect">
            <a:avLst/>
          </a:prstGeom>
        </p:spPr>
        <p:txBody>
          <a:bodyPr>
            <a:noAutofit/>
          </a:bodyPr>
          <a:lstStyle/>
          <a:p>
            <a:pPr>
              <a:lnSpc>
                <a:spcPct val="120000"/>
              </a:lnSpc>
              <a:buClr>
                <a:srgbClr val="03B5ED"/>
              </a:buClr>
            </a:pPr>
            <a:r>
              <a:rPr lang="fr-FR" sz="2000" b="1" noProof="0" dirty="0">
                <a:solidFill>
                  <a:srgbClr val="03B5ED"/>
                </a:solidFill>
                <a:latin typeface="Arial" panose="020B0604020202020204" pitchFamily="34" charset="0"/>
                <a:cs typeface="Arial" panose="020B0604020202020204" pitchFamily="34" charset="0"/>
              </a:rPr>
              <a:t>              Mutilations génitales féminines</a:t>
            </a:r>
          </a:p>
          <a:p>
            <a:pPr marL="285750" indent="-285750">
              <a:lnSpc>
                <a:spcPct val="120000"/>
              </a:lnSpc>
              <a:buClr>
                <a:srgbClr val="03B5ED"/>
              </a:buClr>
              <a:buFont typeface="Arial" panose="020B0604020202020204" pitchFamily="34" charset="0"/>
              <a:buChar char="•"/>
            </a:pPr>
            <a:r>
              <a:rPr lang="fr-FR" sz="1800" noProof="0" dirty="0">
                <a:hlinkClick r:id="rId3"/>
              </a:rPr>
              <a:t>Programme de formation destiné aux professionnels de santé sur la prévention des mutilations génitales féminines basé sur une communication centrée sur la personne (OMS, 2022)</a:t>
            </a:r>
            <a:r>
              <a:rPr lang="fr-FR" sz="1800" noProof="0" dirty="0"/>
              <a:t> </a:t>
            </a:r>
          </a:p>
          <a:p>
            <a:pPr marL="285750" indent="-285750">
              <a:lnSpc>
                <a:spcPct val="120000"/>
              </a:lnSpc>
              <a:buClr>
                <a:srgbClr val="03B5ED"/>
              </a:buClr>
              <a:buFont typeface="Arial" panose="020B0604020202020204" pitchFamily="34" charset="0"/>
              <a:buChar char="•"/>
            </a:pPr>
            <a:r>
              <a:rPr lang="fr-FR" sz="1800" noProof="0" dirty="0">
                <a:hlinkClick r:id="rId4"/>
              </a:rPr>
              <a:t>Guide pratique pour intégrer le contenu relatif aux MGF dans les programmes de formation en soins infirmiers et obstétriques (WHO, 2022)</a:t>
            </a:r>
            <a:r>
              <a:rPr lang="fr-FR" sz="1800" noProof="0" dirty="0"/>
              <a:t>. </a:t>
            </a:r>
          </a:p>
          <a:p>
            <a:pPr marL="285750" indent="-285750">
              <a:lnSpc>
                <a:spcPct val="100000"/>
              </a:lnSpc>
              <a:spcBef>
                <a:spcPts val="600"/>
              </a:spcBef>
              <a:buClr>
                <a:srgbClr val="03B5ED"/>
              </a:buClr>
              <a:buFont typeface="Arial" panose="020B0604020202020204" pitchFamily="34" charset="0"/>
              <a:buChar char="•"/>
            </a:pPr>
            <a:r>
              <a:rPr lang="fr-FR" sz="1800" noProof="0" dirty="0">
                <a:latin typeface="Arial" panose="020B0604020202020204" pitchFamily="34" charset="0"/>
                <a:cs typeface="Arial" panose="020B0604020202020204" pitchFamily="34" charset="0"/>
                <a:hlinkClick r:id="rId5"/>
              </a:rPr>
              <a:t>Soins aux filles et aux femmes vivant avec des mutilations génitales féminines: manuel clinique (OMS, 2018)</a:t>
            </a:r>
            <a:r>
              <a:rPr lang="fr-FR" sz="1800" noProof="0" dirty="0">
                <a:latin typeface="Arial" panose="020B0604020202020204" pitchFamily="34" charset="0"/>
                <a:cs typeface="Arial" panose="020B0604020202020204" pitchFamily="34" charset="0"/>
              </a:rPr>
              <a:t>.
</a:t>
            </a:r>
            <a:r>
              <a:rPr lang="fr-FR" sz="1800" noProof="0" dirty="0">
                <a:hlinkClick r:id="rId6"/>
              </a:rPr>
              <a:t>Stratégie mondiale visant à empêcher le personnel de santé de pratiquer des mutilations sexuelles féminines (OMS, 2010)</a:t>
            </a:r>
            <a:r>
              <a:rPr lang="fr-FR" sz="1800" noProof="0" dirty="0">
                <a:latin typeface="Arial" panose="020B0604020202020204" pitchFamily="34" charset="0"/>
                <a:cs typeface="Arial" panose="020B0604020202020204" pitchFamily="34" charset="0"/>
              </a:rPr>
              <a:t>.
</a:t>
            </a:r>
            <a:r>
              <a:rPr lang="fr-FR" sz="1800" noProof="0" dirty="0">
                <a:latin typeface="Arial" panose="020B0604020202020204" pitchFamily="34" charset="0"/>
                <a:cs typeface="Arial" panose="020B0604020202020204" pitchFamily="34" charset="0"/>
                <a:hlinkClick r:id="rId7"/>
              </a:rPr>
              <a:t>Déclaration interinstitutions sur l’élimination des mutilations génitales féminines (OMS, 2008)</a:t>
            </a:r>
            <a:r>
              <a:rPr lang="fr-FR" sz="1800" noProof="0" dirty="0">
                <a:latin typeface="Arial" panose="020B0604020202020204" pitchFamily="34" charset="0"/>
                <a:cs typeface="Arial" panose="020B0604020202020204" pitchFamily="34" charset="0"/>
              </a:rPr>
              <a:t>.</a:t>
            </a:r>
          </a:p>
          <a:p>
            <a:pPr marL="285750" indent="-285750">
              <a:lnSpc>
                <a:spcPct val="100000"/>
              </a:lnSpc>
              <a:spcBef>
                <a:spcPts val="600"/>
              </a:spcBef>
              <a:buClr>
                <a:srgbClr val="03B5ED"/>
              </a:buClr>
              <a:buFont typeface="Arial" panose="020B0604020202020204" pitchFamily="34" charset="0"/>
              <a:buChar char="•"/>
            </a:pPr>
            <a:r>
              <a:rPr lang="fr-FR" sz="1800" noProof="0" dirty="0">
                <a:latin typeface="Arial" panose="020B0604020202020204" pitchFamily="34" charset="0"/>
                <a:cs typeface="Arial" panose="020B0604020202020204" pitchFamily="34" charset="0"/>
                <a:hlinkClick r:id="rId8"/>
              </a:rPr>
              <a:t>La résolution 61.16 en 2008 de l'Assemblée mondiale de la santé</a:t>
            </a:r>
            <a:r>
              <a:rPr lang="fr-FR" sz="1800" noProof="0" dirty="0">
                <a:latin typeface="Arial" panose="020B0604020202020204" pitchFamily="34" charset="0"/>
                <a:cs typeface="Arial" panose="020B0604020202020204" pitchFamily="34" charset="0"/>
              </a:rPr>
              <a:t>.  
</a:t>
            </a:r>
            <a:r>
              <a:rPr lang="fr-FR" sz="1800" noProof="0" dirty="0">
                <a:latin typeface="Arial" panose="020B0604020202020204" pitchFamily="34" charset="0"/>
                <a:cs typeface="Arial" panose="020B0604020202020204" pitchFamily="34" charset="0"/>
                <a:hlinkClick r:id="rId9"/>
              </a:rPr>
              <a:t>La COVID-19 perturbe l’ODD 5.3 – mutilations génitales féminines (FNUAP, 2020)</a:t>
            </a:r>
            <a:endParaRPr lang="fr-FR" sz="1800" noProof="0" dirty="0">
              <a:latin typeface="Arial" panose="020B0604020202020204" pitchFamily="34" charset="0"/>
              <a:cs typeface="Arial" panose="020B0604020202020204" pitchFamily="34" charset="0"/>
            </a:endParaRPr>
          </a:p>
          <a:p>
            <a:pPr>
              <a:lnSpc>
                <a:spcPct val="100000"/>
              </a:lnSpc>
              <a:spcBef>
                <a:spcPts val="600"/>
              </a:spcBef>
              <a:buClr>
                <a:srgbClr val="03B5ED"/>
              </a:buClr>
            </a:pPr>
            <a:r>
              <a:rPr lang="fr-FR" sz="1800" b="1" noProof="0" dirty="0">
                <a:solidFill>
                  <a:schemeClr val="bg1"/>
                </a:solidFill>
                <a:latin typeface="Arial" panose="020B0604020202020204" pitchFamily="34" charset="0"/>
                <a:cs typeface="Arial" panose="020B0604020202020204" pitchFamily="34" charset="0"/>
              </a:rPr>
              <a:t>           </a:t>
            </a:r>
            <a:endParaRPr lang="fr-FR" sz="1800"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1195711"/>
      </p:ext>
    </p:extLst>
  </p:cSld>
  <p:clrMapOvr>
    <a:masterClrMapping/>
  </p:clrMapOvr>
  <mc:AlternateContent xmlns:mc="http://schemas.openxmlformats.org/markup-compatibility/2006" xmlns:p14="http://schemas.microsoft.com/office/powerpoint/2010/main">
    <mc:Choice Requires="p14">
      <p:transition spd="slow" p14:dur="2000" advTm="106625"/>
    </mc:Choice>
    <mc:Fallback xmlns="">
      <p:transition spd="slow" advTm="10662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F6D99-F207-FA58-AD55-B23A1D45A5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78C27A-19BE-2C34-DE45-43DD4196F72F}"/>
              </a:ext>
            </a:extLst>
          </p:cNvPr>
          <p:cNvSpPr>
            <a:spLocks noGrp="1"/>
          </p:cNvSpPr>
          <p:nvPr>
            <p:ph type="title" idx="4294967295"/>
          </p:nvPr>
        </p:nvSpPr>
        <p:spPr>
          <a:xfrm>
            <a:off x="262901" y="2220721"/>
            <a:ext cx="3803776" cy="1770424"/>
          </a:xfrm>
          <a:prstGeom prst="rect">
            <a:avLst/>
          </a:prstGeom>
          <a:noFill/>
        </p:spPr>
        <p:txBody>
          <a:bodyPr>
            <a:noAutofit/>
          </a:bodyPr>
          <a:lstStyle/>
          <a:p>
            <a:pPr algn="ctr"/>
            <a:r>
              <a:rPr lang="fr-FR" sz="2800" noProof="0" dirty="0">
                <a:solidFill>
                  <a:srgbClr val="03B5ED"/>
                </a:solidFill>
                <a:latin typeface="Arial Black" panose="020B0A04020102020204" pitchFamily="34" charset="0"/>
              </a:rPr>
              <a:t>Documents complémentaires aux lignes directrices de l’OMS 2/2</a:t>
            </a:r>
            <a:endParaRPr lang="fr-FR" sz="2800" noProof="0" dirty="0">
              <a:solidFill>
                <a:srgbClr val="03B5ED"/>
              </a:solidFill>
            </a:endParaRPr>
          </a:p>
        </p:txBody>
      </p:sp>
      <p:sp>
        <p:nvSpPr>
          <p:cNvPr id="3" name="Content Placeholder 2">
            <a:extLst>
              <a:ext uri="{FF2B5EF4-FFF2-40B4-BE49-F238E27FC236}">
                <a16:creationId xmlns:a16="http://schemas.microsoft.com/office/drawing/2014/main" id="{A24385D3-16C5-D7C2-DC41-A51186D7B030}"/>
              </a:ext>
            </a:extLst>
          </p:cNvPr>
          <p:cNvSpPr>
            <a:spLocks noGrp="1"/>
          </p:cNvSpPr>
          <p:nvPr>
            <p:ph idx="4294967295"/>
          </p:nvPr>
        </p:nvSpPr>
        <p:spPr>
          <a:xfrm>
            <a:off x="4547938" y="312386"/>
            <a:ext cx="7369027" cy="6545614"/>
          </a:xfrm>
          <a:prstGeom prst="rect">
            <a:avLst/>
          </a:prstGeom>
        </p:spPr>
        <p:txBody>
          <a:bodyPr>
            <a:noAutofit/>
          </a:bodyPr>
          <a:lstStyle/>
          <a:p>
            <a:pPr>
              <a:lnSpc>
                <a:spcPct val="120000"/>
              </a:lnSpc>
              <a:buClr>
                <a:srgbClr val="03B5ED"/>
              </a:buClr>
            </a:pPr>
            <a:r>
              <a:rPr lang="fr-FR" sz="2000" b="1" noProof="0" dirty="0">
                <a:solidFill>
                  <a:srgbClr val="03B5ED"/>
                </a:solidFill>
                <a:latin typeface="Arial" panose="020B0604020202020204" pitchFamily="34" charset="0"/>
                <a:cs typeface="Arial" panose="020B0604020202020204" pitchFamily="34" charset="0"/>
              </a:rPr>
              <a:t>                 Mariage d’enfants</a:t>
            </a:r>
          </a:p>
          <a:p>
            <a:pPr marL="285750" indent="-285750">
              <a:lnSpc>
                <a:spcPct val="100000"/>
              </a:lnSpc>
              <a:spcBef>
                <a:spcPts val="600"/>
              </a:spcBef>
              <a:buClr>
                <a:srgbClr val="03B5ED"/>
              </a:buClr>
              <a:buFont typeface="Arial" panose="020B0604020202020204" pitchFamily="34" charset="0"/>
              <a:buChar char="•"/>
            </a:pPr>
            <a:r>
              <a:rPr lang="fr-FR" sz="2000" noProof="0" dirty="0">
                <a:hlinkClick r:id="rId3"/>
              </a:rPr>
              <a:t>COVID-19 et mariages d’enfants, précoces et forcés: un programme d’action (GirlsNotBrides, avril 2020)</a:t>
            </a:r>
            <a:r>
              <a:rPr lang="fr-FR" sz="2000" noProof="0" dirty="0"/>
              <a:t>.
</a:t>
            </a:r>
            <a:r>
              <a:rPr lang="fr-FR" sz="2000" noProof="0" dirty="0">
                <a:hlinkClick r:id="rId4"/>
              </a:rPr>
              <a:t>Adaptation à la COVID-19 (UNICEF, FNUAP, septembre 2020)</a:t>
            </a:r>
            <a:r>
              <a:rPr lang="fr-FR" sz="2000" noProof="0" dirty="0"/>
              <a:t>.
</a:t>
            </a:r>
            <a:r>
              <a:rPr lang="fr-FR" sz="2000" noProof="0" dirty="0">
                <a:hlinkClick r:id="rId5"/>
              </a:rPr>
              <a:t>Lutter contre le mariage des enfants dans les contextes humanitaires (UNICEF, UNFPA, février 2021)</a:t>
            </a:r>
            <a:r>
              <a:rPr lang="fr-FR" sz="2000" noProof="0" dirty="0"/>
              <a:t>. </a:t>
            </a:r>
          </a:p>
          <a:p>
            <a:pPr marL="285750" indent="-285750">
              <a:lnSpc>
                <a:spcPct val="100000"/>
              </a:lnSpc>
              <a:spcBef>
                <a:spcPts val="600"/>
              </a:spcBef>
              <a:buClr>
                <a:srgbClr val="03B5ED"/>
              </a:buClr>
              <a:buFont typeface="Arial" panose="020B0604020202020204" pitchFamily="34" charset="0"/>
              <a:buChar char="•"/>
            </a:pPr>
            <a:endParaRPr lang="fr-FR" sz="2000" noProof="0" dirty="0"/>
          </a:p>
          <a:p>
            <a:pPr>
              <a:lnSpc>
                <a:spcPct val="100000"/>
              </a:lnSpc>
              <a:spcBef>
                <a:spcPts val="600"/>
              </a:spcBef>
              <a:buClr>
                <a:srgbClr val="03B5ED"/>
              </a:buClr>
            </a:pPr>
            <a:r>
              <a:rPr lang="fr-FR" sz="2000" b="1" noProof="0" dirty="0">
                <a:solidFill>
                  <a:srgbClr val="00B0F0"/>
                </a:solidFill>
              </a:rPr>
              <a:t>	Santé menstruelle </a:t>
            </a:r>
          </a:p>
          <a:p>
            <a:pPr marL="285750" indent="-285750">
              <a:lnSpc>
                <a:spcPct val="100000"/>
              </a:lnSpc>
              <a:spcBef>
                <a:spcPts val="600"/>
              </a:spcBef>
              <a:buClr>
                <a:srgbClr val="03B5ED"/>
              </a:buClr>
              <a:buFont typeface="Arial" panose="020B0604020202020204" pitchFamily="34" charset="0"/>
              <a:buChar char="•"/>
            </a:pPr>
            <a:r>
              <a:rPr lang="fr-FR" sz="2000" noProof="0" dirty="0">
                <a:hlinkClick r:id="rId6"/>
              </a:rPr>
              <a:t>Technical Brief on the Integration of Menstrual Health into Sexual and Reproductive Health and Rights Policies and Programmes (UNFPA ESARO, 2021)</a:t>
            </a:r>
            <a:endParaRPr lang="fr-FR" sz="2000"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0217406"/>
      </p:ext>
    </p:extLst>
  </p:cSld>
  <p:clrMapOvr>
    <a:masterClrMapping/>
  </p:clrMapOvr>
  <mc:AlternateContent xmlns:mc="http://schemas.openxmlformats.org/markup-compatibility/2006" xmlns:p14="http://schemas.microsoft.com/office/powerpoint/2010/main">
    <mc:Choice Requires="p14">
      <p:transition spd="slow" p14:dur="2000" advTm="106625"/>
    </mc:Choice>
    <mc:Fallback xmlns="">
      <p:transition spd="slow" advTm="10662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3399"/>
        </a:solidFill>
        <a:effectLst/>
      </p:bgPr>
    </p:bg>
    <p:spTree>
      <p:nvGrpSpPr>
        <p:cNvPr id="1" name=""/>
        <p:cNvGrpSpPr/>
        <p:nvPr/>
      </p:nvGrpSpPr>
      <p:grpSpPr>
        <a:xfrm>
          <a:off x="0" y="0"/>
          <a:ext cx="0" cy="0"/>
          <a:chOff x="0" y="0"/>
          <a:chExt cx="0" cy="0"/>
        </a:xfrm>
      </p:grpSpPr>
      <p:sp>
        <p:nvSpPr>
          <p:cNvPr id="10" name="Text Placeholder 7">
            <a:extLst>
              <a:ext uri="{FF2B5EF4-FFF2-40B4-BE49-F238E27FC236}">
                <a16:creationId xmlns:a16="http://schemas.microsoft.com/office/drawing/2014/main" id="{70AE81C3-3F20-5D47-3C51-D9F2B8293F44}"/>
              </a:ext>
            </a:extLst>
          </p:cNvPr>
          <p:cNvSpPr>
            <a:spLocks noGrp="1"/>
          </p:cNvSpPr>
          <p:nvPr/>
        </p:nvSpPr>
        <p:spPr>
          <a:xfrm>
            <a:off x="9244847" y="5172185"/>
            <a:ext cx="3444864" cy="508978"/>
          </a:xfrm>
          <a:prstGeom prst="rect">
            <a:avLst/>
          </a:prstGeom>
        </p:spPr>
        <p:txBody>
          <a:bodyPr vert="horz" lIns="91440" tIns="45720" rIns="91440" bIns="45720" rtlCol="0" anchor="b">
            <a:noAutofit/>
          </a:bodyPr>
          <a:lstStyle>
            <a:lvl1pPr marL="0" indent="0" algn="l" defTabSz="914400" rtl="0" eaLnBrk="1" latinLnBrk="0" hangingPunct="1">
              <a:spcBef>
                <a:spcPct val="20000"/>
              </a:spcBef>
              <a:buClr>
                <a:schemeClr val="tx1"/>
              </a:buClr>
              <a:buSzPct val="60000"/>
              <a:buFont typeface="Wingdings" pitchFamily="2" charset="2"/>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ctr"/>
            <a:endParaRPr lang="fr-FR" sz="1800" noProof="0" dirty="0">
              <a:latin typeface="Arial" panose="020B0604020202020204" pitchFamily="34" charset="0"/>
              <a:cs typeface="Arial" panose="020B0604020202020204" pitchFamily="34" charset="0"/>
            </a:endParaRPr>
          </a:p>
          <a:p>
            <a:r>
              <a:rPr lang="fr-FR" sz="1800" noProof="0" dirty="0">
                <a:latin typeface="Arial" panose="020B0604020202020204" pitchFamily="34" charset="0"/>
                <a:cs typeface="Arial" panose="020B0604020202020204" pitchFamily="34" charset="0"/>
              </a:rPr>
              <a:t>Support de travail</a:t>
            </a:r>
          </a:p>
        </p:txBody>
      </p:sp>
      <p:pic>
        <p:nvPicPr>
          <p:cNvPr id="12" name="Picture 11">
            <a:extLst>
              <a:ext uri="{FF2B5EF4-FFF2-40B4-BE49-F238E27FC236}">
                <a16:creationId xmlns:a16="http://schemas.microsoft.com/office/drawing/2014/main" id="{55D9D696-CCDB-F050-115D-F987ED72E0A8}"/>
              </a:ext>
            </a:extLst>
          </p:cNvPr>
          <p:cNvPicPr>
            <a:picLocks noChangeAspect="1"/>
          </p:cNvPicPr>
          <p:nvPr/>
        </p:nvPicPr>
        <p:blipFill>
          <a:blip r:embed="rId3"/>
          <a:stretch>
            <a:fillRect/>
          </a:stretch>
        </p:blipFill>
        <p:spPr>
          <a:xfrm>
            <a:off x="4539133" y="2920304"/>
            <a:ext cx="3516265" cy="2251881"/>
          </a:xfrm>
          <a:prstGeom prst="rect">
            <a:avLst/>
          </a:prstGeom>
        </p:spPr>
      </p:pic>
      <p:sp>
        <p:nvSpPr>
          <p:cNvPr id="13" name="Text Placeholder 5">
            <a:extLst>
              <a:ext uri="{FF2B5EF4-FFF2-40B4-BE49-F238E27FC236}">
                <a16:creationId xmlns:a16="http://schemas.microsoft.com/office/drawing/2014/main" id="{4BDBE700-5C8C-1439-A7C3-8B85C1AF3330}"/>
              </a:ext>
            </a:extLst>
          </p:cNvPr>
          <p:cNvSpPr>
            <a:spLocks noGrp="1"/>
          </p:cNvSpPr>
          <p:nvPr/>
        </p:nvSpPr>
        <p:spPr>
          <a:xfrm>
            <a:off x="5483969" y="5288395"/>
            <a:ext cx="1674463" cy="43280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Clr>
                <a:schemeClr val="tx1"/>
              </a:buClr>
              <a:buSzPct val="60000"/>
              <a:buFont typeface="Wingdings" pitchFamily="2" charset="2"/>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ctr"/>
            <a:r>
              <a:rPr lang="fr-FR" sz="1800" noProof="0" dirty="0">
                <a:latin typeface="Arial" panose="020B0604020202020204" pitchFamily="34" charset="0"/>
                <a:cs typeface="Arial" panose="020B0604020202020204" pitchFamily="34" charset="0"/>
              </a:rPr>
              <a:t>Animation</a:t>
            </a:r>
          </a:p>
        </p:txBody>
      </p:sp>
      <p:sp>
        <p:nvSpPr>
          <p:cNvPr id="14" name="Text Placeholder 5">
            <a:extLst>
              <a:ext uri="{FF2B5EF4-FFF2-40B4-BE49-F238E27FC236}">
                <a16:creationId xmlns:a16="http://schemas.microsoft.com/office/drawing/2014/main" id="{BF636CC5-E226-8F45-5900-5EF1C74117C4}"/>
              </a:ext>
            </a:extLst>
          </p:cNvPr>
          <p:cNvSpPr>
            <a:spLocks noGrp="1"/>
          </p:cNvSpPr>
          <p:nvPr/>
        </p:nvSpPr>
        <p:spPr>
          <a:xfrm>
            <a:off x="407630" y="5249153"/>
            <a:ext cx="2563090" cy="432802"/>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Clr>
                <a:schemeClr val="tx1"/>
              </a:buClr>
              <a:buSzPct val="60000"/>
              <a:buFont typeface="Wingdings" pitchFamily="2" charset="2"/>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ctr"/>
            <a:r>
              <a:rPr lang="fr-FR" sz="1800" noProof="0" dirty="0">
                <a:latin typeface="Arial" panose="020B0604020202020204" pitchFamily="34" charset="0"/>
                <a:cs typeface="Arial" panose="020B0604020202020204" pitchFamily="34" charset="0"/>
              </a:rPr>
              <a:t>Manuel de formation</a:t>
            </a:r>
          </a:p>
        </p:txBody>
      </p:sp>
      <p:pic>
        <p:nvPicPr>
          <p:cNvPr id="11" name="Picture 10">
            <a:extLst>
              <a:ext uri="{FF2B5EF4-FFF2-40B4-BE49-F238E27FC236}">
                <a16:creationId xmlns:a16="http://schemas.microsoft.com/office/drawing/2014/main" id="{5C106CA9-20E2-49FB-A190-68D3ADDD160A}"/>
              </a:ext>
            </a:extLst>
          </p:cNvPr>
          <p:cNvPicPr>
            <a:picLocks noChangeAspect="1"/>
          </p:cNvPicPr>
          <p:nvPr/>
        </p:nvPicPr>
        <p:blipFill>
          <a:blip r:embed="rId4"/>
          <a:stretch>
            <a:fillRect/>
          </a:stretch>
        </p:blipFill>
        <p:spPr>
          <a:xfrm>
            <a:off x="9244847" y="866711"/>
            <a:ext cx="2086703" cy="4305474"/>
          </a:xfrm>
          <a:prstGeom prst="rect">
            <a:avLst/>
          </a:prstGeom>
        </p:spPr>
      </p:pic>
      <p:pic>
        <p:nvPicPr>
          <p:cNvPr id="5" name="Picture 4">
            <a:extLst>
              <a:ext uri="{FF2B5EF4-FFF2-40B4-BE49-F238E27FC236}">
                <a16:creationId xmlns:a16="http://schemas.microsoft.com/office/drawing/2014/main" id="{E8D5CEA6-B7CC-49FC-B7FB-8032099D5A66}"/>
              </a:ext>
            </a:extLst>
          </p:cNvPr>
          <p:cNvPicPr>
            <a:picLocks noChangeAspect="1"/>
          </p:cNvPicPr>
          <p:nvPr/>
        </p:nvPicPr>
        <p:blipFill>
          <a:blip r:embed="rId5"/>
          <a:stretch>
            <a:fillRect/>
          </a:stretch>
        </p:blipFill>
        <p:spPr>
          <a:xfrm>
            <a:off x="455176" y="841562"/>
            <a:ext cx="3095279" cy="4402768"/>
          </a:xfrm>
          <a:prstGeom prst="rect">
            <a:avLst/>
          </a:prstGeom>
        </p:spPr>
      </p:pic>
      <p:sp>
        <p:nvSpPr>
          <p:cNvPr id="8" name="Title 7">
            <a:extLst>
              <a:ext uri="{FF2B5EF4-FFF2-40B4-BE49-F238E27FC236}">
                <a16:creationId xmlns:a16="http://schemas.microsoft.com/office/drawing/2014/main" id="{D75CBFA5-9C3E-02CA-3F75-E3BB18129B5C}"/>
              </a:ext>
            </a:extLst>
          </p:cNvPr>
          <p:cNvSpPr>
            <a:spLocks noGrp="1"/>
          </p:cNvSpPr>
          <p:nvPr>
            <p:ph type="title"/>
          </p:nvPr>
        </p:nvSpPr>
        <p:spPr>
          <a:xfrm>
            <a:off x="314632" y="305033"/>
            <a:ext cx="11720052" cy="796319"/>
          </a:xfrm>
        </p:spPr>
        <p:txBody>
          <a:bodyPr>
            <a:normAutofit fontScale="90000"/>
          </a:bodyPr>
          <a:lstStyle/>
          <a:p>
            <a:pPr algn="ctr"/>
            <a:r>
              <a:rPr lang="fr-FR" sz="2800" b="1" noProof="0" dirty="0">
                <a:solidFill>
                  <a:srgbClr val="FFFF00"/>
                </a:solidFill>
                <a:latin typeface="Arial Black" panose="020B0A04020102020204" pitchFamily="34" charset="0"/>
              </a:rPr>
              <a:t>Paquet de formation pour les prestataires de santé sur la prévention des MGF</a:t>
            </a:r>
            <a:endParaRPr lang="fr-FR" sz="2800" noProof="0" dirty="0">
              <a:solidFill>
                <a:srgbClr val="FFFF00"/>
              </a:solidFill>
              <a:latin typeface="Arial Black" panose="020B0A04020102020204" pitchFamily="34" charset="0"/>
            </a:endParaRPr>
          </a:p>
        </p:txBody>
      </p:sp>
      <p:sp>
        <p:nvSpPr>
          <p:cNvPr id="9" name="TextBox 8">
            <a:extLst>
              <a:ext uri="{FF2B5EF4-FFF2-40B4-BE49-F238E27FC236}">
                <a16:creationId xmlns:a16="http://schemas.microsoft.com/office/drawing/2014/main" id="{181CFA8A-FD36-6221-F915-D202B1F6F721}"/>
              </a:ext>
            </a:extLst>
          </p:cNvPr>
          <p:cNvSpPr txBox="1"/>
          <p:nvPr/>
        </p:nvSpPr>
        <p:spPr>
          <a:xfrm>
            <a:off x="1680489" y="6114362"/>
            <a:ext cx="8831023"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https://www.who.int/publications/i/item/9789240041073</a:t>
            </a:r>
            <a:r>
              <a:rPr kumimoji="0" lang="fr-FR"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39848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C0DD03-817E-39DD-4977-5375C5E6FDCB}"/>
              </a:ext>
            </a:extLst>
          </p:cNvPr>
          <p:cNvSpPr>
            <a:spLocks noGrp="1"/>
          </p:cNvSpPr>
          <p:nvPr>
            <p:ph type="title" idx="4294967295"/>
          </p:nvPr>
        </p:nvSpPr>
        <p:spPr>
          <a:xfrm>
            <a:off x="350161" y="2272270"/>
            <a:ext cx="3159125" cy="3158214"/>
          </a:xfrm>
          <a:prstGeom prst="rect">
            <a:avLst/>
          </a:prstGeom>
        </p:spPr>
        <p:txBody>
          <a:bodyPr>
            <a:noAutofit/>
          </a:bodyPr>
          <a:lstStyle/>
          <a:p>
            <a:pPr algn="ctr"/>
            <a:r>
              <a:rPr lang="fr-FR" sz="2800" noProof="0" dirty="0">
                <a:solidFill>
                  <a:srgbClr val="03B5ED"/>
                </a:solidFill>
                <a:latin typeface="Arial Black" panose="020B0A04020102020204" pitchFamily="34" charset="0"/>
              </a:rPr>
              <a:t>Les conflits et la fragilité comme défi au progrès</a:t>
            </a:r>
            <a:br>
              <a:rPr lang="fr-FR" sz="2800" noProof="0" dirty="0">
                <a:solidFill>
                  <a:srgbClr val="03B5ED"/>
                </a:solidFill>
                <a:latin typeface="Arial Black" panose="020B0A04020102020204" pitchFamily="34" charset="0"/>
              </a:rPr>
            </a:br>
            <a:r>
              <a:rPr lang="fr-FR" sz="2800" noProof="0" dirty="0">
                <a:solidFill>
                  <a:srgbClr val="03B5ED"/>
                </a:solidFill>
                <a:latin typeface="Arial Black" panose="020B0A04020102020204" pitchFamily="34" charset="0"/>
              </a:rPr>
              <a:t> </a:t>
            </a:r>
            <a:endParaRPr lang="fr-FR" sz="1200" noProof="0" dirty="0">
              <a:solidFill>
                <a:srgbClr val="03B5ED"/>
              </a:solidFill>
              <a:latin typeface="Arial Black" panose="020B0A04020102020204" pitchFamily="34" charset="0"/>
            </a:endParaRPr>
          </a:p>
        </p:txBody>
      </p:sp>
      <p:sp>
        <p:nvSpPr>
          <p:cNvPr id="4" name="ZoneTexte 3">
            <a:extLst>
              <a:ext uri="{FF2B5EF4-FFF2-40B4-BE49-F238E27FC236}">
                <a16:creationId xmlns:a16="http://schemas.microsoft.com/office/drawing/2014/main" id="{8052A503-C829-95A3-6F9B-14685AFB0A2A}"/>
              </a:ext>
            </a:extLst>
          </p:cNvPr>
          <p:cNvSpPr txBox="1"/>
          <p:nvPr/>
        </p:nvSpPr>
        <p:spPr>
          <a:xfrm>
            <a:off x="3503252" y="309192"/>
            <a:ext cx="8371840" cy="5709255"/>
          </a:xfrm>
          <a:prstGeom prst="rect">
            <a:avLst/>
          </a:prstGeom>
          <a:noFill/>
        </p:spPr>
        <p:txBody>
          <a:bodyPr wrap="square">
            <a:spAutoFit/>
          </a:bodyPr>
          <a:lstStyle/>
          <a:p>
            <a:pPr marL="342900" indent="-342900">
              <a:spcBef>
                <a:spcPts val="600"/>
              </a:spcBef>
              <a:spcAft>
                <a:spcPts val="600"/>
              </a:spcAft>
              <a:buClr>
                <a:srgbClr val="03B5ED"/>
              </a:buClr>
              <a:buFont typeface="Arial" panose="020B0604020202020204" pitchFamily="34" charset="0"/>
              <a:buChar char="•"/>
            </a:pPr>
            <a:r>
              <a:rPr lang="fr-FR" sz="2200" noProof="0" dirty="0">
                <a:latin typeface="Arial" panose="020B0604020202020204" pitchFamily="34" charset="0"/>
                <a:cs typeface="Arial" panose="020B0604020202020204" pitchFamily="34" charset="0"/>
              </a:rPr>
              <a:t>En période de crise, les mariages précoces et forcés, ainsi que les mutilations génitales féminines constituent des risques supplémentaires importants.</a:t>
            </a:r>
            <a:r>
              <a:rPr lang="fr-FR" sz="2200" baseline="30000" noProof="0" dirty="0">
                <a:latin typeface="Arial" panose="020B0604020202020204" pitchFamily="34" charset="0"/>
                <a:ea typeface="Times New Roman" panose="02020603050405020304" pitchFamily="18" charset="0"/>
                <a:cs typeface="Arial" panose="020B0604020202020204" pitchFamily="34" charset="0"/>
              </a:rPr>
              <a:t>10</a:t>
            </a:r>
            <a:r>
              <a:rPr lang="fr-FR" sz="2200" noProof="0" dirty="0">
                <a:latin typeface="Arial" panose="020B0604020202020204" pitchFamily="34" charset="0"/>
                <a:cs typeface="Arial" panose="020B0604020202020204" pitchFamily="34" charset="0"/>
              </a:rPr>
              <a:t>  </a:t>
            </a:r>
          </a:p>
          <a:p>
            <a:pPr marL="342900" indent="-342900">
              <a:spcBef>
                <a:spcPts val="600"/>
              </a:spcBef>
              <a:spcAft>
                <a:spcPts val="600"/>
              </a:spcAft>
              <a:buClr>
                <a:srgbClr val="03B5ED"/>
              </a:buClr>
              <a:buFont typeface="Arial" panose="020B0604020202020204" pitchFamily="34" charset="0"/>
              <a:buChar char="•"/>
            </a:pPr>
            <a:r>
              <a:rPr lang="fr-FR" sz="2200" noProof="0" dirty="0">
                <a:latin typeface="Arial" panose="020B0604020202020204" pitchFamily="34" charset="0"/>
                <a:cs typeface="Arial" panose="020B0604020202020204" pitchFamily="34" charset="0"/>
              </a:rPr>
              <a:t>Environ 4 filles et femmes sur 10 qui ont subi des mutilations génitales féminines vivent dans des pays touchés par des conflits ou des fragilités.</a:t>
            </a:r>
            <a:r>
              <a:rPr lang="fr-FR" sz="2200" baseline="30000" noProof="0" dirty="0">
                <a:latin typeface="Arial" panose="020B0604020202020204" pitchFamily="34" charset="0"/>
                <a:ea typeface="Times New Roman" panose="02020603050405020304" pitchFamily="18" charset="0"/>
                <a:cs typeface="Arial" panose="020B0604020202020204" pitchFamily="34" charset="0"/>
              </a:rPr>
              <a:t>3</a:t>
            </a:r>
            <a:endParaRPr lang="fr-FR" sz="2200" baseline="30000" noProof="0" dirty="0">
              <a:latin typeface="Arial" panose="020B0604020202020204" pitchFamily="34" charset="0"/>
              <a:cs typeface="Arial" panose="020B0604020202020204" pitchFamily="34" charset="0"/>
            </a:endParaRPr>
          </a:p>
          <a:p>
            <a:pPr marL="342900" indent="-342900">
              <a:spcBef>
                <a:spcPts val="600"/>
              </a:spcBef>
              <a:spcAft>
                <a:spcPts val="600"/>
              </a:spcAft>
              <a:buClr>
                <a:srgbClr val="03B5ED"/>
              </a:buClr>
              <a:buFont typeface="Arial" panose="020B0604020202020204" pitchFamily="34" charset="0"/>
              <a:buChar char="•"/>
            </a:pPr>
            <a:r>
              <a:rPr lang="fr-FR" sz="2200" noProof="0" dirty="0">
                <a:latin typeface="Arial" panose="020B0604020202020204" pitchFamily="34" charset="0"/>
                <a:cs typeface="Arial" panose="020B0604020202020204" pitchFamily="34" charset="0"/>
              </a:rPr>
              <a:t>L'excision des femmes se produit dans de vastes régions et des communautés isolées à travers le monde, y compris dans des pays en conflit et confrontés à d'autres crises.</a:t>
            </a:r>
            <a:r>
              <a:rPr lang="fr-FR" sz="2200" baseline="30000" noProof="0" dirty="0">
                <a:latin typeface="Arial" panose="020B0604020202020204" pitchFamily="34" charset="0"/>
                <a:ea typeface="Times New Roman" panose="02020603050405020304" pitchFamily="18" charset="0"/>
                <a:cs typeface="Arial" panose="020B0604020202020204" pitchFamily="34" charset="0"/>
              </a:rPr>
              <a:t>3</a:t>
            </a:r>
            <a:endParaRPr lang="fr-FR" sz="2200" noProof="0" dirty="0">
              <a:latin typeface="Arial" panose="020B0604020202020204" pitchFamily="34" charset="0"/>
              <a:cs typeface="Arial" panose="020B0604020202020204" pitchFamily="34" charset="0"/>
            </a:endParaRPr>
          </a:p>
          <a:p>
            <a:pPr marL="342900" indent="-342900">
              <a:spcBef>
                <a:spcPts val="600"/>
              </a:spcBef>
              <a:spcAft>
                <a:spcPts val="600"/>
              </a:spcAft>
              <a:buClr>
                <a:srgbClr val="03B5ED"/>
              </a:buClr>
              <a:buFont typeface="Arial" panose="020B0604020202020204" pitchFamily="34" charset="0"/>
              <a:buChar char="•"/>
            </a:pPr>
            <a:r>
              <a:rPr lang="fr-FR" sz="2200" noProof="0" dirty="0">
                <a:latin typeface="Arial" panose="020B0604020202020204" pitchFamily="34" charset="0"/>
                <a:cs typeface="Arial" panose="020B0604020202020204" pitchFamily="34" charset="0"/>
              </a:rPr>
              <a:t>De tels contextes posent des défis exceptionnels, car ils rendent plus difficiles la prise en charge des besoins des filles ayant subi cette pratique et la mise en œuvre de programmes et de politiques connus pour aider à prévenir cette pratique.</a:t>
            </a:r>
            <a:r>
              <a:rPr lang="fr-FR" sz="2200" baseline="30000" noProof="0" dirty="0">
                <a:latin typeface="Arial" panose="020B0604020202020204" pitchFamily="34" charset="0"/>
                <a:ea typeface="Times New Roman" panose="02020603050405020304" pitchFamily="18" charset="0"/>
                <a:cs typeface="Arial" panose="020B0604020202020204" pitchFamily="34" charset="0"/>
              </a:rPr>
              <a:t>3</a:t>
            </a:r>
            <a:endParaRPr lang="fr-FR" sz="2200" noProof="0" dirty="0">
              <a:latin typeface="Arial" panose="020B0604020202020204" pitchFamily="34" charset="0"/>
              <a:cs typeface="Arial" panose="020B0604020202020204" pitchFamily="34" charset="0"/>
            </a:endParaRPr>
          </a:p>
          <a:p>
            <a:pPr marL="342900" indent="-342900">
              <a:buClr>
                <a:srgbClr val="03B5ED"/>
              </a:buClr>
              <a:buFont typeface="Arial" panose="020B0604020202020204" pitchFamily="34" charset="0"/>
              <a:buChar char="•"/>
            </a:pPr>
            <a:endParaRPr lang="fr-FR" sz="2200" noProof="0" dirty="0">
              <a:latin typeface="Arial" panose="020B0604020202020204" pitchFamily="34" charset="0"/>
              <a:cs typeface="Arial" panose="020B0604020202020204" pitchFamily="34" charset="0"/>
            </a:endParaRPr>
          </a:p>
          <a:p>
            <a:pPr marL="342900" indent="-342900">
              <a:buClr>
                <a:srgbClr val="03B5ED"/>
              </a:buClr>
              <a:buFont typeface="Arial" panose="020B0604020202020204" pitchFamily="34" charset="0"/>
              <a:buChar char="•"/>
            </a:pPr>
            <a:endParaRPr lang="fr-FR" sz="2200"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9470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3399"/>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A9BA116-8A0D-F34E-DCB2-AFFE6298FC76}"/>
              </a:ext>
            </a:extLst>
          </p:cNvPr>
          <p:cNvPicPr>
            <a:picLocks noChangeAspect="1"/>
          </p:cNvPicPr>
          <p:nvPr/>
        </p:nvPicPr>
        <p:blipFill>
          <a:blip r:embed="rId3"/>
          <a:stretch>
            <a:fillRect/>
          </a:stretch>
        </p:blipFill>
        <p:spPr>
          <a:xfrm>
            <a:off x="4661" y="0"/>
            <a:ext cx="12187339" cy="6857999"/>
          </a:xfrm>
          <a:prstGeom prst="rect">
            <a:avLst/>
          </a:prstGeom>
        </p:spPr>
      </p:pic>
    </p:spTree>
    <p:extLst>
      <p:ext uri="{BB962C8B-B14F-4D97-AF65-F5344CB8AC3E}">
        <p14:creationId xmlns:p14="http://schemas.microsoft.com/office/powerpoint/2010/main" val="3541967119"/>
      </p:ext>
    </p:extLst>
  </p:cSld>
  <p:clrMapOvr>
    <a:masterClrMapping/>
  </p:clrMapOvr>
  <mc:AlternateContent xmlns:mc="http://schemas.openxmlformats.org/markup-compatibility/2006" xmlns:p14="http://schemas.microsoft.com/office/powerpoint/2010/main">
    <mc:Choice Requires="p14">
      <p:transition spd="slow" p14:dur="2000" advTm="95886"/>
    </mc:Choice>
    <mc:Fallback xmlns="">
      <p:transition spd="slow" advTm="95886"/>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3399"/>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EE767C-B758-431F-8963-896A3BBB3B0B}"/>
              </a:ext>
            </a:extLst>
          </p:cNvPr>
          <p:cNvSpPr>
            <a:spLocks noGrp="1"/>
          </p:cNvSpPr>
          <p:nvPr>
            <p:ph type="title" idx="4294967295"/>
          </p:nvPr>
        </p:nvSpPr>
        <p:spPr>
          <a:xfrm>
            <a:off x="2320925" y="1216540"/>
            <a:ext cx="7550150" cy="1931987"/>
          </a:xfrm>
          <a:prstGeom prst="rect">
            <a:avLst/>
          </a:prstGeom>
        </p:spPr>
        <p:txBody>
          <a:bodyPr>
            <a:noAutofit/>
          </a:bodyPr>
          <a:lstStyle/>
          <a:p>
            <a:pPr algn="ctr"/>
            <a:r>
              <a:rPr kumimoji="0" lang="fr-FR" sz="4800" b="1" i="0" u="none" strike="noStrike" kern="1200" cap="none" spc="0" normalizeH="0" baseline="0" noProof="0" dirty="0">
                <a:ln>
                  <a:noFill/>
                </a:ln>
                <a:solidFill>
                  <a:prstClr val="white"/>
                </a:solidFill>
                <a:effectLst/>
                <a:uLnTx/>
                <a:uFillTx/>
                <a:latin typeface="Arial Black" panose="020B0604020202020204" pitchFamily="34" charset="0"/>
                <a:ea typeface="+mj-ea"/>
              </a:rPr>
              <a:t>PERSPECTIVE </a:t>
            </a:r>
            <a:br>
              <a:rPr kumimoji="0" lang="fr-FR" sz="4800" b="1" i="0" u="none" strike="noStrike" kern="1200" cap="none" spc="0" normalizeH="0" baseline="0" noProof="0" dirty="0">
                <a:ln>
                  <a:noFill/>
                </a:ln>
                <a:solidFill>
                  <a:prstClr val="white"/>
                </a:solidFill>
                <a:effectLst/>
                <a:uLnTx/>
                <a:uFillTx/>
                <a:latin typeface="Arial Black" panose="020B0604020202020204" pitchFamily="34" charset="0"/>
                <a:ea typeface="+mj-ea"/>
              </a:rPr>
            </a:br>
            <a:r>
              <a:rPr kumimoji="0" lang="fr-FR" sz="4800" b="1" i="0" u="none" strike="noStrike" kern="1200" cap="none" spc="0" normalizeH="0" baseline="0" noProof="0" dirty="0">
                <a:ln>
                  <a:noFill/>
                </a:ln>
                <a:solidFill>
                  <a:prstClr val="white"/>
                </a:solidFill>
                <a:effectLst/>
                <a:uLnTx/>
                <a:uFillTx/>
                <a:latin typeface="Arial Black" panose="020B0604020202020204" pitchFamily="34" charset="0"/>
                <a:ea typeface="+mj-ea"/>
              </a:rPr>
              <a:t>RÉGIONALE</a:t>
            </a:r>
            <a:endParaRPr lang="fr-FR" sz="4800" noProof="0" dirty="0"/>
          </a:p>
        </p:txBody>
      </p:sp>
      <p:sp>
        <p:nvSpPr>
          <p:cNvPr id="3" name="Rectangle 2">
            <a:extLst>
              <a:ext uri="{FF2B5EF4-FFF2-40B4-BE49-F238E27FC236}">
                <a16:creationId xmlns:a16="http://schemas.microsoft.com/office/drawing/2014/main" id="{5C7D6BBB-54B9-D42E-0B8E-8D87C6F60A44}"/>
              </a:ext>
            </a:extLst>
          </p:cNvPr>
          <p:cNvSpPr/>
          <p:nvPr/>
        </p:nvSpPr>
        <p:spPr>
          <a:xfrm>
            <a:off x="2392680" y="5343912"/>
            <a:ext cx="7406640" cy="120032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L’article 25 de la Déclaration universelle des droits de l’homme stipule que « toute personne a droit à un niveau de vie suffisant pour assurer sa santé et son bien-être », et cette déclaration a été utilisée pour soutenir que les MGF violent le droit à la santé et à l’intégrité physique.</a:t>
            </a:r>
          </a:p>
        </p:txBody>
      </p:sp>
      <p:sp>
        <p:nvSpPr>
          <p:cNvPr id="4" name="TextBox 3">
            <a:extLst>
              <a:ext uri="{FF2B5EF4-FFF2-40B4-BE49-F238E27FC236}">
                <a16:creationId xmlns:a16="http://schemas.microsoft.com/office/drawing/2014/main" id="{684BCE3B-A660-35FF-5C6F-FB8B7276C996}"/>
              </a:ext>
            </a:extLst>
          </p:cNvPr>
          <p:cNvSpPr txBox="1"/>
          <p:nvPr/>
        </p:nvSpPr>
        <p:spPr>
          <a:xfrm>
            <a:off x="471814" y="2927817"/>
            <a:ext cx="11248372" cy="2989216"/>
          </a:xfrm>
          <a:prstGeom prst="rect">
            <a:avLst/>
          </a:prstGeom>
          <a:noFill/>
        </p:spPr>
        <p:txBody>
          <a:bodyPr wrap="square">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CONTRIBUTRICES</a:t>
            </a:r>
          </a:p>
          <a:p>
            <a:pPr marL="342900" marR="0" lvl="0" indent="-342900" algn="ctr"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CHRISTINA PALLITTO</a:t>
            </a:r>
            <a:endPar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ACTIONS PRIORITAIRES AU NIVEAU DES DISTRICTS SANITAIRES : </a:t>
            </a:r>
          </a:p>
          <a:p>
            <a:pPr marL="342900" marR="0" lvl="0" indent="-342900" algn="ctr"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MINTON EUDE EDITH DJENONTIN KOTCHOFA </a:t>
            </a:r>
          </a:p>
          <a:p>
            <a:pPr marL="342900" marR="0" lvl="0" indent="-342900" algn="ctr"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ALICE TABEBOT </a:t>
            </a:r>
          </a:p>
          <a:p>
            <a:pPr marL="0" marR="0" lvl="0" indent="0" algn="ctr" defTabSz="457200" rtl="0" eaLnBrk="1" fontAlgn="auto" latinLnBrk="0" hangingPunct="1">
              <a:lnSpc>
                <a:spcPct val="107000"/>
              </a:lnSpc>
              <a:spcBef>
                <a:spcPts val="0"/>
              </a:spcBef>
              <a:spcAft>
                <a:spcPts val="800"/>
              </a:spcAft>
              <a:buClrTx/>
              <a:buSzTx/>
              <a:buFontTx/>
              <a:buNone/>
              <a:tabLst/>
              <a:defRPr/>
            </a:pPr>
            <a:endPar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285750" marR="0" lvl="0" indent="-285750" algn="ctr"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90477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2FDC4AEB-4BAF-EB0A-3414-69FD51A075AD}"/>
              </a:ext>
            </a:extLst>
          </p:cNvPr>
          <p:cNvSpPr>
            <a:spLocks noGrp="1"/>
          </p:cNvSpPr>
          <p:nvPr>
            <p:ph type="ctrTitle" idx="4294967295"/>
          </p:nvPr>
        </p:nvSpPr>
        <p:spPr>
          <a:xfrm>
            <a:off x="471606" y="408042"/>
            <a:ext cx="10363200" cy="795338"/>
          </a:xfrm>
          <a:prstGeom prst="rect">
            <a:avLst/>
          </a:prstGeom>
        </p:spPr>
        <p:txBody>
          <a:bodyPr/>
          <a:lstStyle/>
          <a:p>
            <a:r>
              <a:rPr kumimoji="0" lang="fr-FR" sz="2800" b="1" i="0" u="none" strike="noStrike" kern="1200" cap="none" spc="0" normalizeH="0" baseline="0" noProof="0" dirty="0">
                <a:ln>
                  <a:noFill/>
                </a:ln>
                <a:solidFill>
                  <a:srgbClr val="03B5ED"/>
                </a:solidFill>
                <a:effectLst/>
                <a:uLnTx/>
                <a:uFillTx/>
                <a:latin typeface="Arial Black" panose="020B0604020202020204" pitchFamily="34" charset="0"/>
                <a:ea typeface="+mj-ea"/>
              </a:rPr>
              <a:t>Objectifs du module</a:t>
            </a:r>
            <a:endParaRPr lang="fr-FR" sz="2800" noProof="0" dirty="0">
              <a:solidFill>
                <a:srgbClr val="03B5ED"/>
              </a:solidFill>
            </a:endParaRPr>
          </a:p>
        </p:txBody>
      </p:sp>
      <p:sp>
        <p:nvSpPr>
          <p:cNvPr id="3" name="Espace réservé du contenu 2">
            <a:extLst>
              <a:ext uri="{FF2B5EF4-FFF2-40B4-BE49-F238E27FC236}">
                <a16:creationId xmlns:a16="http://schemas.microsoft.com/office/drawing/2014/main" id="{1EFCA7C4-15CB-7BDE-4E40-66FB2EC5EE00}"/>
              </a:ext>
            </a:extLst>
          </p:cNvPr>
          <p:cNvSpPr>
            <a:spLocks noGrp="1"/>
          </p:cNvSpPr>
          <p:nvPr>
            <p:ph type="subTitle" idx="4294967295"/>
          </p:nvPr>
        </p:nvSpPr>
        <p:spPr>
          <a:xfrm>
            <a:off x="388307" y="1604963"/>
            <a:ext cx="11348581" cy="4308475"/>
          </a:xfrm>
          <a:prstGeom prst="rect">
            <a:avLst/>
          </a:prstGeom>
        </p:spPr>
        <p:txBody>
          <a:bodyPr>
            <a:normAutofit/>
          </a:bodyPr>
          <a:lstStyle/>
          <a:p>
            <a:pPr marL="0" marR="0" lvl="0" indent="0" algn="l" defTabSz="914400" rtl="0" eaLnBrk="1" fontAlgn="auto" latinLnBrk="0" hangingPunct="1">
              <a:spcBef>
                <a:spcPts val="1000"/>
              </a:spcBef>
              <a:spcAft>
                <a:spcPts val="0"/>
              </a:spcAft>
              <a:buClr>
                <a:prstClr val="white"/>
              </a:buClr>
              <a:buSzTx/>
              <a:buFont typeface="Arial" panose="020B0604020202020204" pitchFamily="34" charset="0"/>
              <a:buNone/>
              <a:tabLst/>
              <a:defRPr/>
            </a:pPr>
            <a:r>
              <a:rPr kumimoji="0" lang="fr-FR"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 la fin de ce module, les participants seront capables de :</a:t>
            </a:r>
          </a:p>
          <a:p>
            <a:pPr marL="685800" marR="0" lvl="1" indent="-228600" algn="l" defTabSz="914400" rtl="0" eaLnBrk="1" fontAlgn="auto" latinLnBrk="0" hangingPunct="1">
              <a:spcBef>
                <a:spcPts val="500"/>
              </a:spcBef>
              <a:spcAft>
                <a:spcPts val="0"/>
              </a:spcAft>
              <a:buClr>
                <a:srgbClr val="03B5ED"/>
              </a:buClr>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définir les pratiques traditionnelles néfastes (PTN) et présenter les différents types de PTN ;</a:t>
            </a:r>
          </a:p>
          <a:p>
            <a:pPr marL="685800" marR="0" lvl="1" indent="-228600" algn="l" defTabSz="914400" rtl="0" eaLnBrk="1" fontAlgn="auto" latinLnBrk="0" hangingPunct="1">
              <a:spcBef>
                <a:spcPts val="500"/>
              </a:spcBef>
              <a:spcAft>
                <a:spcPts val="0"/>
              </a:spcAft>
              <a:buClr>
                <a:srgbClr val="03B5ED"/>
              </a:buClr>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présenter l’importance des services de prévention des PTN dans la réduction de la mortalité maternelle et néonatale ;</a:t>
            </a:r>
          </a:p>
          <a:p>
            <a:pPr lvl="1">
              <a:buClr>
                <a:srgbClr val="03B5ED"/>
              </a:buClr>
              <a:defRPr/>
            </a:pPr>
            <a:r>
              <a:rPr lang="fr-FR" noProof="0" dirty="0">
                <a:solidFill>
                  <a:prstClr val="black"/>
                </a:solidFill>
              </a:rPr>
              <a:t>offrir les services de </a:t>
            </a:r>
            <a:r>
              <a:rPr kumimoji="0" lang="fr-FR"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prévention contre les PTN en fonction des orientations programmatiques de l’OMS ;</a:t>
            </a:r>
          </a:p>
          <a:p>
            <a:pPr marL="685800" marR="0" lvl="1" indent="-228600" algn="l" defTabSz="914400" rtl="0" eaLnBrk="1" fontAlgn="auto" latinLnBrk="0" hangingPunct="1">
              <a:spcBef>
                <a:spcPts val="500"/>
              </a:spcBef>
              <a:spcAft>
                <a:spcPts val="0"/>
              </a:spcAft>
              <a:buClr>
                <a:srgbClr val="03B5ED"/>
              </a:buClr>
              <a:buSzTx/>
              <a:buFont typeface="Arial" panose="020B0604020202020204" pitchFamily="34" charset="0"/>
              <a:buChar char="•"/>
              <a:tabLst/>
              <a:defRPr/>
            </a:pPr>
            <a:r>
              <a:rPr lang="fr-FR" noProof="0" dirty="0">
                <a:solidFill>
                  <a:prstClr val="black"/>
                </a:solidFill>
              </a:rPr>
              <a:t>p</a:t>
            </a:r>
            <a:r>
              <a:rPr kumimoji="0" lang="fr-FR"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rendre en compte les contextes particuliers de crises dans </a:t>
            </a:r>
            <a:r>
              <a:rPr lang="fr-FR" sz="2400" noProof="0" dirty="0">
                <a:solidFill>
                  <a:prstClr val="black"/>
                </a:solidFill>
                <a:latin typeface="Arial" panose="020B0604020202020204" pitchFamily="34" charset="0"/>
                <a:cs typeface="Arial" panose="020B0604020202020204" pitchFamily="34" charset="0"/>
              </a:rPr>
              <a:t>la</a:t>
            </a:r>
            <a:r>
              <a:rPr kumimoji="0" lang="fr-FR"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prévention des PTN.</a:t>
            </a:r>
          </a:p>
        </p:txBody>
      </p:sp>
    </p:spTree>
    <p:extLst>
      <p:ext uri="{BB962C8B-B14F-4D97-AF65-F5344CB8AC3E}">
        <p14:creationId xmlns:p14="http://schemas.microsoft.com/office/powerpoint/2010/main" val="127883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3399"/>
        </a:solidFill>
        <a:effectLst/>
      </p:bgPr>
    </p:bg>
    <p:spTree>
      <p:nvGrpSpPr>
        <p:cNvPr id="1" name=""/>
        <p:cNvGrpSpPr/>
        <p:nvPr/>
      </p:nvGrpSpPr>
      <p:grpSpPr>
        <a:xfrm>
          <a:off x="0" y="0"/>
          <a:ext cx="0" cy="0"/>
          <a:chOff x="0" y="0"/>
          <a:chExt cx="0" cy="0"/>
        </a:xfrm>
      </p:grpSpPr>
      <p:pic>
        <p:nvPicPr>
          <p:cNvPr id="1026" name="Picture 2" descr="Mutilations génitales féminines au Mali : la pratique reste d'actualité,  regrettent des ONG - Studio Tamani - Informations, débats, magazines :  toute l'actualité du Mali, en 5 langues">
            <a:extLst>
              <a:ext uri="{FF2B5EF4-FFF2-40B4-BE49-F238E27FC236}">
                <a16:creationId xmlns:a16="http://schemas.microsoft.com/office/drawing/2014/main" id="{87C15D9B-9DCB-EDA0-012E-61F3C9CD5F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0" y="659826"/>
            <a:ext cx="9525000" cy="537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942367"/>
      </p:ext>
    </p:extLst>
  </p:cSld>
  <p:clrMapOvr>
    <a:masterClrMapping/>
  </p:clrMapOvr>
  <mc:AlternateContent xmlns:mc="http://schemas.openxmlformats.org/markup-compatibility/2006" xmlns:p14="http://schemas.microsoft.com/office/powerpoint/2010/main">
    <mc:Choice Requires="p14">
      <p:transition spd="slow" p14:dur="2000" advTm="108469"/>
    </mc:Choice>
    <mc:Fallback xmlns="">
      <p:transition spd="slow" advTm="108469"/>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9E9761-5AA6-6EBA-C51A-9FFE70F2446B}"/>
              </a:ext>
            </a:extLst>
          </p:cNvPr>
          <p:cNvSpPr>
            <a:spLocks noGrp="1"/>
          </p:cNvSpPr>
          <p:nvPr>
            <p:ph type="title" idx="4294967295"/>
          </p:nvPr>
        </p:nvSpPr>
        <p:spPr>
          <a:xfrm>
            <a:off x="345038" y="1873587"/>
            <a:ext cx="3484563" cy="2469815"/>
          </a:xfrm>
          <a:prstGeom prst="rect">
            <a:avLst/>
          </a:prstGeom>
        </p:spPr>
        <p:txBody>
          <a:bodyPr>
            <a:noAutofit/>
          </a:bodyPr>
          <a:lstStyle/>
          <a:p>
            <a:pPr algn="ctr"/>
            <a:r>
              <a:rPr lang="fr-FR" sz="2800" noProof="0" dirty="0">
                <a:solidFill>
                  <a:srgbClr val="03B5ED"/>
                </a:solidFill>
                <a:latin typeface="Arial Black" panose="020B0A04020102020204" pitchFamily="34" charset="0"/>
              </a:rPr>
              <a:t>Données régionales sur les pratiques traditionnelles néfastes</a:t>
            </a:r>
          </a:p>
        </p:txBody>
      </p:sp>
      <p:sp>
        <p:nvSpPr>
          <p:cNvPr id="6" name="ZoneTexte 5">
            <a:extLst>
              <a:ext uri="{FF2B5EF4-FFF2-40B4-BE49-F238E27FC236}">
                <a16:creationId xmlns:a16="http://schemas.microsoft.com/office/drawing/2014/main" id="{368F55A5-65DD-A79D-9DE3-586671EB960E}"/>
              </a:ext>
            </a:extLst>
          </p:cNvPr>
          <p:cNvSpPr txBox="1"/>
          <p:nvPr/>
        </p:nvSpPr>
        <p:spPr>
          <a:xfrm>
            <a:off x="3985147" y="1153812"/>
            <a:ext cx="7721396" cy="3708708"/>
          </a:xfrm>
          <a:prstGeom prst="rect">
            <a:avLst/>
          </a:prstGeom>
          <a:noFill/>
        </p:spPr>
        <p:txBody>
          <a:bodyPr wrap="square">
            <a:spAutoFit/>
          </a:bodyPr>
          <a:lstStyle/>
          <a:p>
            <a:pPr marL="285750" marR="0" lvl="0" indent="-285750" algn="l" defTabSz="457200" rtl="0" eaLnBrk="1" fontAlgn="auto" latinLnBrk="0" hangingPunct="1">
              <a:lnSpc>
                <a:spcPct val="100000"/>
              </a:lnSpc>
              <a:spcBef>
                <a:spcPts val="600"/>
              </a:spcBef>
              <a:spcAft>
                <a:spcPts val="600"/>
              </a:spcAft>
              <a:buClr>
                <a:srgbClr val="03B5ED"/>
              </a:buClr>
              <a:buSzTx/>
              <a:buFont typeface="Arial" panose="020B0604020202020204" pitchFamily="34" charset="0"/>
              <a:buChar char="•"/>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Sur les 230 millions de filles et de femmes ayant subi des mutilations génitales féminines (MGF) dans le monde, 144 millions vivent en Afrique.</a:t>
            </a:r>
            <a:r>
              <a:rPr kumimoji="0" lang="fr-FR" sz="2000" b="0" i="0" u="none" strike="noStrike" kern="1200" cap="none" spc="0" normalizeH="0" baseline="3000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3</a:t>
            </a: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285750" marR="0" lvl="0" indent="-285750" algn="l" defTabSz="457200" rtl="0" eaLnBrk="1" fontAlgn="auto" latinLnBrk="0" hangingPunct="1">
              <a:lnSpc>
                <a:spcPct val="100000"/>
              </a:lnSpc>
              <a:spcBef>
                <a:spcPts val="600"/>
              </a:spcBef>
              <a:spcAft>
                <a:spcPts val="600"/>
              </a:spcAft>
              <a:buClr>
                <a:srgbClr val="03B5ED"/>
              </a:buClr>
              <a:buSzTx/>
              <a:buFont typeface="Arial" panose="020B0604020202020204" pitchFamily="34" charset="0"/>
              <a:buChar char="•"/>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 région abrite à elle seule 17 des 27 pays où ces pratiques sont les plus répandues.</a:t>
            </a:r>
            <a:r>
              <a:rPr kumimoji="0" lang="fr-FR" sz="2000" b="0" i="0" u="none" strike="noStrike" kern="1200" cap="none" spc="0" normalizeH="0" baseline="3000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3</a:t>
            </a:r>
            <a:endPar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00000"/>
              </a:lnSpc>
              <a:spcBef>
                <a:spcPts val="600"/>
              </a:spcBef>
              <a:spcAft>
                <a:spcPts val="600"/>
              </a:spcAft>
              <a:buClr>
                <a:srgbClr val="03B5ED"/>
              </a:buClr>
              <a:buSzTx/>
              <a:buFont typeface="Arial" panose="020B0604020202020204" pitchFamily="34" charset="0"/>
              <a:buChar char="•"/>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 2024, le taux des mariages précoces avant l'âge de 18 ans en Afrique occidentale et centrale est de 33%.</a:t>
            </a:r>
            <a:r>
              <a:rPr kumimoji="0" lang="fr-FR" sz="2000" b="0" i="0" u="none" strike="noStrike" kern="1200" cap="none" spc="0" normalizeH="0" baseline="3000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11</a:t>
            </a:r>
            <a:endPar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00000"/>
              </a:lnSpc>
              <a:spcBef>
                <a:spcPts val="600"/>
              </a:spcBef>
              <a:spcAft>
                <a:spcPts val="600"/>
              </a:spcAft>
              <a:buClr>
                <a:srgbClr val="03B5ED"/>
              </a:buClr>
              <a:buSzTx/>
              <a:buFont typeface="Arial" panose="020B0604020202020204" pitchFamily="34" charset="0"/>
              <a:buChar char="•"/>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 prévalence( 2004-2023) des mutilations génitales féminines chez les femmes âgées de 15 à 49 ans, est de 18%.</a:t>
            </a:r>
            <a:r>
              <a:rPr kumimoji="0" lang="fr-FR" sz="2000" b="0" i="0" u="none" strike="noStrike" kern="1200" cap="none" spc="0" normalizeH="0" baseline="3000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11</a:t>
            </a:r>
            <a:endPar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
                <a:srgbClr val="03B5ED"/>
              </a:buClr>
              <a:buSzTx/>
              <a:buFont typeface="Arial" panose="020B0604020202020204" pitchFamily="34" charset="0"/>
              <a:buChar char="•"/>
              <a:tabLst/>
              <a:defRPr/>
            </a:pPr>
            <a:endParaRPr kumimoji="0" lang="fr-FR" sz="2000" b="0" i="0" u="none" strike="noStrike" kern="1200" cap="none" spc="0" normalizeH="0" baseline="0" noProof="0" dirty="0">
              <a:ln>
                <a:noFill/>
              </a:ln>
              <a:solidFill>
                <a:srgbClr val="03B5ED"/>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81338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3399"/>
        </a:solidFill>
        <a:effectLst/>
      </p:bgPr>
    </p:bg>
    <p:spTree>
      <p:nvGrpSpPr>
        <p:cNvPr id="1" name="">
          <a:extLst>
            <a:ext uri="{FF2B5EF4-FFF2-40B4-BE49-F238E27FC236}">
              <a16:creationId xmlns:a16="http://schemas.microsoft.com/office/drawing/2014/main" id="{AFE91B46-12DD-ED2F-4568-6F593E68B7B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8112397-C31D-4833-83AF-9965CEC64689}"/>
              </a:ext>
            </a:extLst>
          </p:cNvPr>
          <p:cNvSpPr>
            <a:spLocks noGrp="1"/>
          </p:cNvSpPr>
          <p:nvPr>
            <p:ph type="title" idx="4294967295"/>
          </p:nvPr>
        </p:nvSpPr>
        <p:spPr>
          <a:xfrm>
            <a:off x="147146" y="2170026"/>
            <a:ext cx="3484563" cy="2582445"/>
          </a:xfrm>
          <a:prstGeom prst="rect">
            <a:avLst/>
          </a:prstGeom>
        </p:spPr>
        <p:txBody>
          <a:bodyPr>
            <a:noAutofit/>
          </a:bodyPr>
          <a:lstStyle/>
          <a:p>
            <a:pPr algn="ctr"/>
            <a:r>
              <a:rPr lang="fr-FR" sz="2800" noProof="0" dirty="0">
                <a:latin typeface="Arial Black" panose="020B0A04020102020204" pitchFamily="34" charset="0"/>
              </a:rPr>
              <a:t>Données nationales sur les pratiques traditionnelles néfastes </a:t>
            </a:r>
            <a:r>
              <a:rPr lang="fr-FR" sz="2800" baseline="30000" noProof="0" dirty="0">
                <a:latin typeface="Arial" panose="020B0604020202020204" pitchFamily="34" charset="0"/>
                <a:ea typeface="Times New Roman" panose="02020603050405020304" pitchFamily="18" charset="0"/>
                <a:cs typeface="Arial" panose="020B0604020202020204" pitchFamily="34" charset="0"/>
              </a:rPr>
              <a:t>11</a:t>
            </a:r>
            <a:br>
              <a:rPr lang="fr-FR" sz="2800" noProof="0" dirty="0">
                <a:latin typeface="Arial" panose="020B0604020202020204" pitchFamily="34" charset="0"/>
                <a:cs typeface="Arial" panose="020B0604020202020204" pitchFamily="34" charset="0"/>
              </a:rPr>
            </a:br>
            <a:endParaRPr lang="fr-FR" sz="2800" noProof="0" dirty="0">
              <a:latin typeface="Arial Black" panose="020B0A04020102020204" pitchFamily="34" charset="0"/>
            </a:endParaRPr>
          </a:p>
        </p:txBody>
      </p:sp>
      <p:graphicFrame>
        <p:nvGraphicFramePr>
          <p:cNvPr id="3" name="Tableau 2">
            <a:extLst>
              <a:ext uri="{FF2B5EF4-FFF2-40B4-BE49-F238E27FC236}">
                <a16:creationId xmlns:a16="http://schemas.microsoft.com/office/drawing/2014/main" id="{5AAAC845-38D6-496E-265E-B19E836D61DA}"/>
              </a:ext>
            </a:extLst>
          </p:cNvPr>
          <p:cNvGraphicFramePr>
            <a:graphicFrameLocks noGrp="1"/>
          </p:cNvGraphicFramePr>
          <p:nvPr>
            <p:extLst>
              <p:ext uri="{D42A27DB-BD31-4B8C-83A1-F6EECF244321}">
                <p14:modId xmlns:p14="http://schemas.microsoft.com/office/powerpoint/2010/main" val="1340160180"/>
              </p:ext>
            </p:extLst>
          </p:nvPr>
        </p:nvGraphicFramePr>
        <p:xfrm>
          <a:off x="3987656" y="1157396"/>
          <a:ext cx="7237807" cy="4307121"/>
        </p:xfrm>
        <a:graphic>
          <a:graphicData uri="http://schemas.openxmlformats.org/drawingml/2006/table">
            <a:tbl>
              <a:tblPr firstRow="1" firstCol="1" bandRow="1"/>
              <a:tblGrid>
                <a:gridCol w="2321108">
                  <a:extLst>
                    <a:ext uri="{9D8B030D-6E8A-4147-A177-3AD203B41FA5}">
                      <a16:colId xmlns:a16="http://schemas.microsoft.com/office/drawing/2014/main" val="436131038"/>
                    </a:ext>
                  </a:extLst>
                </a:gridCol>
                <a:gridCol w="2360176">
                  <a:extLst>
                    <a:ext uri="{9D8B030D-6E8A-4147-A177-3AD203B41FA5}">
                      <a16:colId xmlns:a16="http://schemas.microsoft.com/office/drawing/2014/main" val="1856188313"/>
                    </a:ext>
                  </a:extLst>
                </a:gridCol>
                <a:gridCol w="2556523">
                  <a:extLst>
                    <a:ext uri="{9D8B030D-6E8A-4147-A177-3AD203B41FA5}">
                      <a16:colId xmlns:a16="http://schemas.microsoft.com/office/drawing/2014/main" val="3767578807"/>
                    </a:ext>
                  </a:extLst>
                </a:gridCol>
              </a:tblGrid>
              <a:tr h="1270481">
                <a:tc>
                  <a:txBody>
                    <a:bodyPr/>
                    <a:lstStyle/>
                    <a:p>
                      <a:pPr>
                        <a:lnSpc>
                          <a:spcPct val="115000"/>
                        </a:lnSpc>
                        <a:spcAft>
                          <a:spcPts val="800"/>
                        </a:spcAft>
                        <a:buNone/>
                      </a:pPr>
                      <a:r>
                        <a:rPr lang="fr-FR" sz="1600" b="1" kern="0" noProof="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Pays</a:t>
                      </a:r>
                      <a:endParaRPr lang="fr-FR" sz="1600"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fr-FR" sz="1600" kern="0" noProof="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Mariages précoces avant l'âge de 18 ans, en pourcentage (2006-2024)</a:t>
                      </a:r>
                      <a:endParaRPr lang="fr-FR" sz="1600"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800"/>
                        </a:spcAft>
                        <a:buNone/>
                      </a:pPr>
                      <a:r>
                        <a:rPr lang="fr-FR" sz="1600" kern="0" noProof="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Prévalence des mutilations génitales féminines chez les femmes âgées de 15 à 49 ans, en pourcentage (2004-2023)</a:t>
                      </a:r>
                      <a:endParaRPr lang="fr-FR" sz="1600"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87755239"/>
                  </a:ext>
                </a:extLst>
              </a:tr>
              <a:tr h="303664">
                <a:tc>
                  <a:txBody>
                    <a:bodyPr/>
                    <a:lstStyle/>
                    <a:p>
                      <a:pPr>
                        <a:lnSpc>
                          <a:spcPct val="115000"/>
                        </a:lnSpc>
                        <a:spcAft>
                          <a:spcPts val="800"/>
                        </a:spcAft>
                        <a:buNone/>
                      </a:pPr>
                      <a:r>
                        <a:rPr lang="fr-FR" sz="1600" kern="0" noProof="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Bénin</a:t>
                      </a:r>
                      <a:endParaRPr lang="fr-FR" sz="1600"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lnSpc>
                          <a:spcPct val="115000"/>
                        </a:lnSpc>
                        <a:spcAft>
                          <a:spcPts val="800"/>
                        </a:spcAft>
                        <a:buNone/>
                      </a:pPr>
                      <a:r>
                        <a:rPr lang="fr-FR" sz="1600" kern="0" noProof="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28</a:t>
                      </a:r>
                      <a:endParaRPr lang="fr-FR" sz="1600"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lnSpc>
                          <a:spcPct val="115000"/>
                        </a:lnSpc>
                        <a:spcAft>
                          <a:spcPts val="800"/>
                        </a:spcAft>
                        <a:buNone/>
                      </a:pPr>
                      <a:r>
                        <a:rPr lang="fr-FR" sz="1600" kern="0" noProof="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9</a:t>
                      </a:r>
                      <a:endParaRPr lang="fr-FR" sz="1600"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63918911"/>
                  </a:ext>
                </a:extLst>
              </a:tr>
              <a:tr h="303664">
                <a:tc>
                  <a:txBody>
                    <a:bodyPr/>
                    <a:lstStyle/>
                    <a:p>
                      <a:pPr>
                        <a:lnSpc>
                          <a:spcPct val="115000"/>
                        </a:lnSpc>
                        <a:spcAft>
                          <a:spcPts val="800"/>
                        </a:spcAft>
                        <a:buNone/>
                      </a:pPr>
                      <a:r>
                        <a:rPr lang="fr-FR" sz="1600" kern="0" noProof="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Burkina Faso</a:t>
                      </a:r>
                      <a:endParaRPr lang="fr-FR" sz="1600"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lnSpc>
                          <a:spcPct val="115000"/>
                        </a:lnSpc>
                        <a:spcAft>
                          <a:spcPts val="800"/>
                        </a:spcAft>
                        <a:buNone/>
                      </a:pPr>
                      <a:r>
                        <a:rPr lang="fr-FR" sz="1600" kern="0" noProof="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51</a:t>
                      </a:r>
                      <a:endParaRPr lang="fr-FR" sz="1600"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lnSpc>
                          <a:spcPct val="115000"/>
                        </a:lnSpc>
                        <a:spcAft>
                          <a:spcPts val="800"/>
                        </a:spcAft>
                        <a:buNone/>
                      </a:pPr>
                      <a:r>
                        <a:rPr lang="fr-FR" sz="1600" kern="0" noProof="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56</a:t>
                      </a:r>
                      <a:endParaRPr lang="fr-FR" sz="1600"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99006334"/>
                  </a:ext>
                </a:extLst>
              </a:tr>
              <a:tr h="303664">
                <a:tc>
                  <a:txBody>
                    <a:bodyPr/>
                    <a:lstStyle/>
                    <a:p>
                      <a:pPr>
                        <a:lnSpc>
                          <a:spcPct val="115000"/>
                        </a:lnSpc>
                        <a:spcAft>
                          <a:spcPts val="800"/>
                        </a:spcAft>
                        <a:buNone/>
                      </a:pPr>
                      <a:r>
                        <a:rPr lang="fr-FR" sz="1600" kern="0" noProof="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Cameroun</a:t>
                      </a:r>
                      <a:endParaRPr lang="fr-FR" sz="1600"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lnSpc>
                          <a:spcPct val="115000"/>
                        </a:lnSpc>
                        <a:spcAft>
                          <a:spcPts val="800"/>
                        </a:spcAft>
                        <a:buNone/>
                      </a:pPr>
                      <a:r>
                        <a:rPr lang="fr-FR" sz="1600" kern="0" noProof="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30</a:t>
                      </a:r>
                      <a:endParaRPr lang="fr-FR" sz="1600"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lnSpc>
                          <a:spcPct val="115000"/>
                        </a:lnSpc>
                        <a:spcAft>
                          <a:spcPts val="800"/>
                        </a:spcAft>
                        <a:buNone/>
                      </a:pPr>
                      <a:r>
                        <a:rPr lang="fr-FR" sz="1600" kern="0" noProof="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a:t>
                      </a:r>
                      <a:endParaRPr lang="fr-FR" sz="1600"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53071234"/>
                  </a:ext>
                </a:extLst>
              </a:tr>
              <a:tr h="303664">
                <a:tc>
                  <a:txBody>
                    <a:bodyPr/>
                    <a:lstStyle/>
                    <a:p>
                      <a:pPr>
                        <a:lnSpc>
                          <a:spcPct val="115000"/>
                        </a:lnSpc>
                        <a:spcAft>
                          <a:spcPts val="800"/>
                        </a:spcAft>
                        <a:buNone/>
                      </a:pPr>
                      <a:r>
                        <a:rPr lang="fr-FR" sz="1600" kern="0" noProof="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République centrafricaine</a:t>
                      </a:r>
                      <a:endParaRPr lang="fr-FR" sz="1600"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lnSpc>
                          <a:spcPct val="115000"/>
                        </a:lnSpc>
                        <a:spcAft>
                          <a:spcPts val="800"/>
                        </a:spcAft>
                        <a:buNone/>
                      </a:pPr>
                      <a:r>
                        <a:rPr lang="fr-FR" sz="1600" kern="0" noProof="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61</a:t>
                      </a:r>
                      <a:endParaRPr lang="fr-FR" sz="1600"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lnSpc>
                          <a:spcPct val="115000"/>
                        </a:lnSpc>
                        <a:spcAft>
                          <a:spcPts val="800"/>
                        </a:spcAft>
                        <a:buNone/>
                      </a:pPr>
                      <a:r>
                        <a:rPr lang="fr-FR" sz="1600" kern="0" noProof="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22</a:t>
                      </a:r>
                      <a:endParaRPr lang="fr-FR" sz="1600"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04789710"/>
                  </a:ext>
                </a:extLst>
              </a:tr>
              <a:tr h="303664">
                <a:tc>
                  <a:txBody>
                    <a:bodyPr/>
                    <a:lstStyle/>
                    <a:p>
                      <a:pPr>
                        <a:lnSpc>
                          <a:spcPct val="115000"/>
                        </a:lnSpc>
                        <a:spcAft>
                          <a:spcPts val="800"/>
                        </a:spcAft>
                        <a:buNone/>
                      </a:pPr>
                      <a:r>
                        <a:rPr lang="fr-FR" sz="1600" kern="0" noProof="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Tchad</a:t>
                      </a:r>
                      <a:endParaRPr lang="fr-FR" sz="1600"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lnSpc>
                          <a:spcPct val="115000"/>
                        </a:lnSpc>
                        <a:spcAft>
                          <a:spcPts val="800"/>
                        </a:spcAft>
                        <a:buNone/>
                      </a:pPr>
                      <a:r>
                        <a:rPr lang="fr-FR" sz="1600" kern="0" noProof="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61</a:t>
                      </a:r>
                      <a:endParaRPr lang="fr-FR" sz="1600"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lnSpc>
                          <a:spcPct val="115000"/>
                        </a:lnSpc>
                        <a:spcAft>
                          <a:spcPts val="800"/>
                        </a:spcAft>
                        <a:buNone/>
                      </a:pPr>
                      <a:r>
                        <a:rPr lang="fr-FR" sz="1600" kern="0" noProof="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34</a:t>
                      </a:r>
                      <a:endParaRPr lang="fr-FR" sz="1600"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9458568"/>
                  </a:ext>
                </a:extLst>
              </a:tr>
              <a:tr h="303664">
                <a:tc>
                  <a:txBody>
                    <a:bodyPr/>
                    <a:lstStyle/>
                    <a:p>
                      <a:pPr>
                        <a:lnSpc>
                          <a:spcPct val="115000"/>
                        </a:lnSpc>
                        <a:spcAft>
                          <a:spcPts val="800"/>
                        </a:spcAft>
                        <a:buNone/>
                      </a:pPr>
                      <a:r>
                        <a:rPr lang="fr-FR" sz="1600" kern="0" noProof="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Congo</a:t>
                      </a:r>
                      <a:endParaRPr lang="fr-FR" sz="1600"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lnSpc>
                          <a:spcPct val="115000"/>
                        </a:lnSpc>
                        <a:spcAft>
                          <a:spcPts val="800"/>
                        </a:spcAft>
                        <a:buNone/>
                      </a:pPr>
                      <a:r>
                        <a:rPr lang="fr-FR" sz="1600" kern="0" noProof="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27</a:t>
                      </a:r>
                      <a:endParaRPr lang="fr-FR" sz="1600"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lnSpc>
                          <a:spcPct val="115000"/>
                        </a:lnSpc>
                        <a:spcAft>
                          <a:spcPts val="800"/>
                        </a:spcAft>
                        <a:buNone/>
                      </a:pPr>
                      <a:r>
                        <a:rPr lang="fr-FR" sz="1600" kern="0" noProof="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t>
                      </a:r>
                      <a:endParaRPr lang="fr-FR" sz="1600"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37042761"/>
                  </a:ext>
                </a:extLst>
              </a:tr>
              <a:tr h="303664">
                <a:tc>
                  <a:txBody>
                    <a:bodyPr/>
                    <a:lstStyle/>
                    <a:p>
                      <a:pPr>
                        <a:lnSpc>
                          <a:spcPct val="115000"/>
                        </a:lnSpc>
                        <a:spcAft>
                          <a:spcPts val="800"/>
                        </a:spcAft>
                        <a:buNone/>
                      </a:pPr>
                      <a:r>
                        <a:rPr lang="fr-FR" sz="1600" kern="0" noProof="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Côte d'Ivoire</a:t>
                      </a:r>
                      <a:endParaRPr lang="fr-FR" sz="1600"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lnSpc>
                          <a:spcPct val="115000"/>
                        </a:lnSpc>
                        <a:spcAft>
                          <a:spcPts val="800"/>
                        </a:spcAft>
                        <a:buNone/>
                      </a:pPr>
                      <a:r>
                        <a:rPr lang="fr-FR" sz="1600" kern="0" noProof="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26</a:t>
                      </a:r>
                      <a:endParaRPr lang="fr-FR" sz="1600"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lnSpc>
                          <a:spcPct val="115000"/>
                        </a:lnSpc>
                        <a:spcAft>
                          <a:spcPts val="800"/>
                        </a:spcAft>
                        <a:buNone/>
                      </a:pPr>
                      <a:r>
                        <a:rPr lang="fr-FR" sz="1600" kern="0" noProof="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37</a:t>
                      </a:r>
                      <a:endParaRPr lang="fr-FR" sz="1600"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74697829"/>
                  </a:ext>
                </a:extLst>
              </a:tr>
              <a:tr h="303664">
                <a:tc>
                  <a:txBody>
                    <a:bodyPr/>
                    <a:lstStyle/>
                    <a:p>
                      <a:pPr>
                        <a:lnSpc>
                          <a:spcPct val="115000"/>
                        </a:lnSpc>
                        <a:spcAft>
                          <a:spcPts val="800"/>
                        </a:spcAft>
                        <a:buNone/>
                      </a:pPr>
                      <a:r>
                        <a:rPr lang="fr-FR" sz="1600" kern="0" noProof="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Mali</a:t>
                      </a:r>
                      <a:endParaRPr lang="fr-FR" sz="1600"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lnSpc>
                          <a:spcPct val="115000"/>
                        </a:lnSpc>
                        <a:spcAft>
                          <a:spcPts val="800"/>
                        </a:spcAft>
                        <a:buNone/>
                      </a:pPr>
                      <a:r>
                        <a:rPr lang="fr-FR" sz="1600" kern="0" noProof="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54</a:t>
                      </a:r>
                      <a:endParaRPr lang="fr-FR" sz="1600"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lnSpc>
                          <a:spcPct val="115000"/>
                        </a:lnSpc>
                        <a:spcAft>
                          <a:spcPts val="800"/>
                        </a:spcAft>
                        <a:buNone/>
                      </a:pPr>
                      <a:r>
                        <a:rPr lang="fr-FR" sz="1600" kern="0" noProof="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89</a:t>
                      </a:r>
                      <a:endParaRPr lang="fr-FR" sz="1600"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6293673"/>
                  </a:ext>
                </a:extLst>
              </a:tr>
              <a:tr h="303664">
                <a:tc>
                  <a:txBody>
                    <a:bodyPr/>
                    <a:lstStyle/>
                    <a:p>
                      <a:pPr>
                        <a:lnSpc>
                          <a:spcPct val="115000"/>
                        </a:lnSpc>
                        <a:spcAft>
                          <a:spcPts val="800"/>
                        </a:spcAft>
                        <a:buNone/>
                      </a:pPr>
                      <a:r>
                        <a:rPr lang="fr-FR" sz="1600" kern="0" noProof="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Niger</a:t>
                      </a:r>
                      <a:endParaRPr lang="fr-FR" sz="1600"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lnSpc>
                          <a:spcPct val="115000"/>
                        </a:lnSpc>
                        <a:spcAft>
                          <a:spcPts val="800"/>
                        </a:spcAft>
                        <a:buNone/>
                      </a:pPr>
                      <a:r>
                        <a:rPr lang="fr-FR" sz="1600" kern="0" noProof="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76</a:t>
                      </a:r>
                      <a:endParaRPr lang="fr-FR" sz="1600"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lnSpc>
                          <a:spcPct val="115000"/>
                        </a:lnSpc>
                        <a:spcAft>
                          <a:spcPts val="800"/>
                        </a:spcAft>
                        <a:buNone/>
                      </a:pPr>
                      <a:r>
                        <a:rPr lang="fr-FR" sz="1600" kern="0" noProof="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a:t>
                      </a:r>
                      <a:endParaRPr lang="fr-FR" sz="1600"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67741959"/>
                  </a:ext>
                </a:extLst>
              </a:tr>
              <a:tr h="303664">
                <a:tc>
                  <a:txBody>
                    <a:bodyPr/>
                    <a:lstStyle/>
                    <a:p>
                      <a:pPr>
                        <a:lnSpc>
                          <a:spcPct val="115000"/>
                        </a:lnSpc>
                        <a:spcAft>
                          <a:spcPts val="800"/>
                        </a:spcAft>
                        <a:buNone/>
                      </a:pPr>
                      <a:r>
                        <a:rPr lang="fr-FR" sz="1600" kern="0" noProof="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Sénégal</a:t>
                      </a:r>
                      <a:endParaRPr lang="fr-FR" sz="1600"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lnSpc>
                          <a:spcPct val="115000"/>
                        </a:lnSpc>
                        <a:spcAft>
                          <a:spcPts val="800"/>
                        </a:spcAft>
                        <a:buNone/>
                      </a:pPr>
                      <a:r>
                        <a:rPr lang="fr-FR" sz="1600" kern="0" noProof="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30</a:t>
                      </a:r>
                      <a:endParaRPr lang="fr-FR" sz="1600"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lnSpc>
                          <a:spcPct val="115000"/>
                        </a:lnSpc>
                        <a:spcAft>
                          <a:spcPts val="800"/>
                        </a:spcAft>
                        <a:buNone/>
                      </a:pPr>
                      <a:r>
                        <a:rPr lang="fr-FR" sz="1600" kern="0" noProof="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20</a:t>
                      </a:r>
                      <a:endParaRPr lang="fr-FR" sz="1600" kern="100" noProof="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73397043"/>
                  </a:ext>
                </a:extLst>
              </a:tr>
            </a:tbl>
          </a:graphicData>
        </a:graphic>
      </p:graphicFrame>
    </p:spTree>
    <p:extLst>
      <p:ext uri="{BB962C8B-B14F-4D97-AF65-F5344CB8AC3E}">
        <p14:creationId xmlns:p14="http://schemas.microsoft.com/office/powerpoint/2010/main" val="1932658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972AF9-C8D3-AD88-4760-89E57BD02A7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637CC1B-CD81-387B-AE55-A08040C434C0}"/>
              </a:ext>
            </a:extLst>
          </p:cNvPr>
          <p:cNvSpPr>
            <a:spLocks noGrp="1"/>
          </p:cNvSpPr>
          <p:nvPr>
            <p:ph type="title" idx="4294967295"/>
          </p:nvPr>
        </p:nvSpPr>
        <p:spPr>
          <a:xfrm>
            <a:off x="512906" y="2326437"/>
            <a:ext cx="2700557" cy="1796047"/>
          </a:xfrm>
          <a:prstGeom prst="rect">
            <a:avLst/>
          </a:prstGeom>
        </p:spPr>
        <p:txBody>
          <a:bodyPr>
            <a:noAutofit/>
          </a:bodyPr>
          <a:lstStyle/>
          <a:p>
            <a:pPr algn="ctr"/>
            <a:r>
              <a:rPr lang="fr-FR" sz="2800" noProof="0" dirty="0">
                <a:solidFill>
                  <a:srgbClr val="03B5ED"/>
                </a:solidFill>
                <a:latin typeface="Arial Black" panose="020B0A04020102020204" pitchFamily="34" charset="0"/>
              </a:rPr>
              <a:t>Santé et hygiène  menstruelle en Afrique 1/2</a:t>
            </a:r>
          </a:p>
        </p:txBody>
      </p:sp>
      <p:sp>
        <p:nvSpPr>
          <p:cNvPr id="8" name="ZoneTexte 7">
            <a:extLst>
              <a:ext uri="{FF2B5EF4-FFF2-40B4-BE49-F238E27FC236}">
                <a16:creationId xmlns:a16="http://schemas.microsoft.com/office/drawing/2014/main" id="{26C6852C-8990-7EFC-3108-080F3640C645}"/>
              </a:ext>
            </a:extLst>
          </p:cNvPr>
          <p:cNvSpPr txBox="1"/>
          <p:nvPr/>
        </p:nvSpPr>
        <p:spPr>
          <a:xfrm>
            <a:off x="3544388" y="400411"/>
            <a:ext cx="8220891" cy="5016758"/>
          </a:xfrm>
          <a:prstGeom prst="rect">
            <a:avLst/>
          </a:prstGeom>
          <a:noFill/>
        </p:spPr>
        <p:txBody>
          <a:bodyPr wrap="square">
            <a:spAutoFit/>
          </a:bodyPr>
          <a:lstStyle/>
          <a:p>
            <a:pPr marL="285750" marR="0" lvl="0" indent="-285750" algn="l" defTabSz="457200" rtl="0" eaLnBrk="1" fontAlgn="auto" latinLnBrk="0" hangingPunct="1">
              <a:lnSpc>
                <a:spcPct val="100000"/>
              </a:lnSpc>
              <a:spcBef>
                <a:spcPts val="1200"/>
              </a:spcBef>
              <a:spcAft>
                <a:spcPts val="1200"/>
              </a:spcAft>
              <a:buClr>
                <a:srgbClr val="03B5ED"/>
              </a:buClr>
              <a:buSzTx/>
              <a:buFont typeface="Arial" panose="020B0604020202020204" pitchFamily="34" charset="0"/>
              <a:buChar char="•"/>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 Afrique subsaharienne, seule une école sur huit (soit 12 %) fournit des produits d’hygiène menstruelle gratuits ou payants.</a:t>
            </a:r>
            <a:r>
              <a:rPr kumimoji="0" lang="fr-FR" sz="20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3</a:t>
            </a:r>
          </a:p>
          <a:p>
            <a:pPr marL="285750" marR="0" lvl="0" indent="-285750" algn="l" defTabSz="457200" rtl="0" eaLnBrk="1" fontAlgn="auto" latinLnBrk="0" hangingPunct="1">
              <a:lnSpc>
                <a:spcPct val="100000"/>
              </a:lnSpc>
              <a:spcBef>
                <a:spcPts val="1200"/>
              </a:spcBef>
              <a:spcAft>
                <a:spcPts val="1200"/>
              </a:spcAft>
              <a:buClr>
                <a:srgbClr val="03B5ED"/>
              </a:buClr>
              <a:buSzTx/>
              <a:buFont typeface="Arial" panose="020B0604020202020204" pitchFamily="34" charset="0"/>
              <a:buChar char="•"/>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Dans beaucoup de sociétés dans l’Afrique de l’Ouest et du Centre, les règles sont l’objet de perceptions socio-culturelles négatives, associées à l’impureté ou à la saleté. </a:t>
            </a:r>
          </a:p>
          <a:p>
            <a:pPr marL="285750" marR="0" lvl="0" indent="-285750" algn="l" defTabSz="457200" rtl="0" eaLnBrk="1" fontAlgn="auto" latinLnBrk="0" hangingPunct="1">
              <a:lnSpc>
                <a:spcPct val="100000"/>
              </a:lnSpc>
              <a:spcBef>
                <a:spcPts val="1200"/>
              </a:spcBef>
              <a:spcAft>
                <a:spcPts val="1200"/>
              </a:spcAft>
              <a:buClr>
                <a:srgbClr val="03B5ED"/>
              </a:buClr>
              <a:buSzTx/>
              <a:buFont typeface="Arial" panose="020B0604020202020204" pitchFamily="34" charset="0"/>
              <a:buChar char="•"/>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 nombreux interdits, sociaux ou religieux limitent l’accès des femmes à certaines activités ou lieux (isolement, restrictions alimentaires ou d’activités, ou participation à la prière, par exemple).</a:t>
            </a: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 </a:t>
            </a:r>
            <a:endPar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00000"/>
              </a:lnSpc>
              <a:spcBef>
                <a:spcPts val="1200"/>
              </a:spcBef>
              <a:spcAft>
                <a:spcPts val="1200"/>
              </a:spcAft>
              <a:buClr>
                <a:srgbClr val="03B5ED"/>
              </a:buClr>
              <a:buSzTx/>
              <a:buFont typeface="Arial" panose="020B0604020202020204" pitchFamily="34" charset="0"/>
              <a:buChar char="•"/>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Les premières règles sont pour la plupart des filles une expérience difficile, voire traumatisante. Cette situation est due principalement au manque de connaissances sur les règles ; faute d’informations, elles ne sont préparées ni psychologiquement ni matériellement à l’arrivée de leurs menstruations.</a:t>
            </a:r>
            <a:r>
              <a:rPr kumimoji="0" lang="fr-FR" sz="20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8</a:t>
            </a:r>
            <a:endPar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872683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137D3DC-6DCD-2C1C-7D07-55020A123D0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7C48EEE-8280-2405-9809-2B1EE456BD4A}"/>
              </a:ext>
            </a:extLst>
          </p:cNvPr>
          <p:cNvSpPr>
            <a:spLocks noGrp="1"/>
          </p:cNvSpPr>
          <p:nvPr>
            <p:ph type="title" idx="4294967295"/>
          </p:nvPr>
        </p:nvSpPr>
        <p:spPr>
          <a:xfrm>
            <a:off x="423874" y="2157996"/>
            <a:ext cx="2700557" cy="1796047"/>
          </a:xfrm>
          <a:prstGeom prst="rect">
            <a:avLst/>
          </a:prstGeom>
        </p:spPr>
        <p:txBody>
          <a:bodyPr>
            <a:noAutofit/>
          </a:bodyPr>
          <a:lstStyle/>
          <a:p>
            <a:pPr algn="ctr"/>
            <a:r>
              <a:rPr lang="fr-FR" sz="2800" noProof="0" dirty="0">
                <a:solidFill>
                  <a:srgbClr val="03B5ED"/>
                </a:solidFill>
                <a:latin typeface="Arial Black" panose="020B0A04020102020204" pitchFamily="34" charset="0"/>
              </a:rPr>
              <a:t>Santé et hygiène  menstruelle en Afrique 2/2</a:t>
            </a:r>
            <a:r>
              <a:rPr lang="fr-FR" sz="2800" baseline="30000" noProof="0" dirty="0">
                <a:solidFill>
                  <a:srgbClr val="03B5ED"/>
                </a:solidFill>
              </a:rPr>
              <a:t> 8</a:t>
            </a:r>
            <a:br>
              <a:rPr lang="fr-FR" sz="2800" noProof="0" dirty="0">
                <a:solidFill>
                  <a:srgbClr val="03B5ED"/>
                </a:solidFill>
                <a:latin typeface="Arial Black" panose="020B0A04020102020204" pitchFamily="34" charset="0"/>
              </a:rPr>
            </a:br>
            <a:endParaRPr lang="fr-FR" sz="2800" noProof="0" dirty="0">
              <a:solidFill>
                <a:srgbClr val="03B5ED"/>
              </a:solidFill>
              <a:latin typeface="Arial Black" panose="020B0A04020102020204" pitchFamily="34" charset="0"/>
            </a:endParaRPr>
          </a:p>
        </p:txBody>
      </p:sp>
      <p:sp>
        <p:nvSpPr>
          <p:cNvPr id="8" name="ZoneTexte 7">
            <a:extLst>
              <a:ext uri="{FF2B5EF4-FFF2-40B4-BE49-F238E27FC236}">
                <a16:creationId xmlns:a16="http://schemas.microsoft.com/office/drawing/2014/main" id="{6A010D4E-FE35-BF21-F2FD-0416E093D01C}"/>
              </a:ext>
            </a:extLst>
          </p:cNvPr>
          <p:cNvSpPr txBox="1"/>
          <p:nvPr/>
        </p:nvSpPr>
        <p:spPr>
          <a:xfrm>
            <a:off x="3633536" y="568855"/>
            <a:ext cx="8131743" cy="506292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r-FR"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Les filles ont besoin de deux types d'informations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auto" latinLnBrk="0" hangingPunct="1">
              <a:lnSpc>
                <a:spcPct val="100000"/>
              </a:lnSpc>
              <a:spcBef>
                <a:spcPts val="1200"/>
              </a:spcBef>
              <a:spcAft>
                <a:spcPts val="1800"/>
              </a:spcAft>
              <a:buClrTx/>
              <a:buSzTx/>
              <a:buFont typeface="+mj-lt"/>
              <a:buAutoNum type="arabicPeriod"/>
              <a:tabLst/>
              <a:defRPr/>
            </a:pPr>
            <a:r>
              <a:rPr kumimoji="0" lang="fr-FR" sz="2400" b="0" i="0" u="none" strike="noStrike" kern="1200" cap="none" spc="0" normalizeH="0" baseline="0" noProof="0" dirty="0">
                <a:ln>
                  <a:noFill/>
                </a:ln>
                <a:solidFill>
                  <a:srgbClr val="03B5ED"/>
                </a:solidFill>
                <a:effectLst/>
                <a:uLnTx/>
                <a:uFillTx/>
                <a:latin typeface="Arial" panose="020B0604020202020204" pitchFamily="34" charset="0"/>
                <a:ea typeface="+mn-ea"/>
                <a:cs typeface="Arial" panose="020B0604020202020204" pitchFamily="34" charset="0"/>
              </a:rPr>
              <a:t>Informations pratiques: </a:t>
            </a:r>
            <a:r>
              <a:rPr kumimoji="0" lang="fr-F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comment utiliser les produits, comment laver, sécher et stocker les produits réutilisables, comment  éliminer les déchets de manière appropriée, comment gérer les douleurs menstruelles et l’hygiène intime pendant les menstruations.</a:t>
            </a:r>
          </a:p>
          <a:p>
            <a:pPr marL="342900" marR="0" lvl="0" indent="-342900" algn="l" defTabSz="457200" rtl="0" eaLnBrk="1" fontAlgn="auto" latinLnBrk="0" hangingPunct="1">
              <a:lnSpc>
                <a:spcPct val="100000"/>
              </a:lnSpc>
              <a:spcBef>
                <a:spcPts val="1200"/>
              </a:spcBef>
              <a:spcAft>
                <a:spcPts val="1800"/>
              </a:spcAft>
              <a:buClrTx/>
              <a:buSzTx/>
              <a:buFont typeface="+mj-lt"/>
              <a:buAutoNum type="arabicPeriod"/>
              <a:tabLst/>
              <a:defRPr/>
            </a:pPr>
            <a:r>
              <a:rPr kumimoji="0" lang="fr-FR" sz="2400" b="0" i="0" u="none" strike="noStrike" kern="1200" cap="none" spc="0" normalizeH="0" baseline="0" noProof="0" dirty="0">
                <a:ln>
                  <a:noFill/>
                </a:ln>
                <a:solidFill>
                  <a:srgbClr val="03B5ED"/>
                </a:solidFill>
                <a:effectLst/>
                <a:uLnTx/>
                <a:uFillTx/>
                <a:latin typeface="Arial" panose="020B0604020202020204" pitchFamily="34" charset="0"/>
                <a:ea typeface="+mn-ea"/>
                <a:cs typeface="Arial" panose="020B0604020202020204" pitchFamily="34" charset="0"/>
              </a:rPr>
              <a:t>Informations biologiques: </a:t>
            </a:r>
            <a:r>
              <a:rPr kumimoji="0" lang="fr-F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définition de base des menstrues et du cycle menstruel, fonctionnement de l'appareil reproducteur, changements émotionnels et physiques qui se produisent au moment de la puberté.</a:t>
            </a:r>
          </a:p>
        </p:txBody>
      </p:sp>
    </p:spTree>
    <p:extLst>
      <p:ext uri="{BB962C8B-B14F-4D97-AF65-F5344CB8AC3E}">
        <p14:creationId xmlns:p14="http://schemas.microsoft.com/office/powerpoint/2010/main" val="18471692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9E9761-5AA6-6EBA-C51A-9FFE70F2446B}"/>
              </a:ext>
            </a:extLst>
          </p:cNvPr>
          <p:cNvSpPr>
            <a:spLocks noGrp="1"/>
          </p:cNvSpPr>
          <p:nvPr>
            <p:ph type="title" idx="4294967295"/>
          </p:nvPr>
        </p:nvSpPr>
        <p:spPr>
          <a:xfrm>
            <a:off x="252247" y="1933744"/>
            <a:ext cx="3484563" cy="3240088"/>
          </a:xfrm>
          <a:prstGeom prst="rect">
            <a:avLst/>
          </a:prstGeom>
        </p:spPr>
        <p:txBody>
          <a:bodyPr>
            <a:noAutofit/>
          </a:bodyPr>
          <a:lstStyle/>
          <a:p>
            <a:pPr algn="ctr"/>
            <a:r>
              <a:rPr lang="fr-FR" sz="2800" noProof="0" dirty="0">
                <a:solidFill>
                  <a:srgbClr val="03B5ED"/>
                </a:solidFill>
                <a:latin typeface="Arial Black" panose="020B0A04020102020204" pitchFamily="34" charset="0"/>
              </a:rPr>
              <a:t>Les défis en matière de pratiques traditionnelles néfastes</a:t>
            </a:r>
          </a:p>
        </p:txBody>
      </p:sp>
      <p:sp>
        <p:nvSpPr>
          <p:cNvPr id="4" name="ZoneTexte 3">
            <a:extLst>
              <a:ext uri="{FF2B5EF4-FFF2-40B4-BE49-F238E27FC236}">
                <a16:creationId xmlns:a16="http://schemas.microsoft.com/office/drawing/2014/main" id="{B642EEF4-DACC-3E7F-536A-84045938F941}"/>
              </a:ext>
            </a:extLst>
          </p:cNvPr>
          <p:cNvSpPr txBox="1"/>
          <p:nvPr/>
        </p:nvSpPr>
        <p:spPr>
          <a:xfrm>
            <a:off x="3749040" y="691962"/>
            <a:ext cx="8036560" cy="5601533"/>
          </a:xfrm>
          <a:prstGeom prst="rect">
            <a:avLst/>
          </a:prstGeom>
          <a:noFill/>
        </p:spPr>
        <p:txBody>
          <a:bodyPr wrap="square">
            <a:spAutoFit/>
          </a:bodyPr>
          <a:lstStyle/>
          <a:p>
            <a:pPr marL="342900" marR="0" lvl="0" indent="-342900" algn="l" defTabSz="457200" rtl="0" eaLnBrk="1" fontAlgn="auto" latinLnBrk="0" hangingPunct="1">
              <a:lnSpc>
                <a:spcPct val="100000"/>
              </a:lnSpc>
              <a:spcBef>
                <a:spcPts val="0"/>
              </a:spcBef>
              <a:spcAft>
                <a:spcPts val="0"/>
              </a:spcAft>
              <a:buClr>
                <a:srgbClr val="03B5ED"/>
              </a:buClr>
              <a:buSzTx/>
              <a:buFont typeface="Arial" panose="020B0604020202020204" pitchFamily="34" charset="0"/>
              <a:buChar char="•"/>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Depuis de nombreuses années, l'Union africaine (UA) déploie des efforts visant à éliminer les MGF. En 1990, la Charte Africaine des droits et du bien-être de l'enfant a été adoptée. Ce traité appelle les États à « </a:t>
            </a:r>
            <a:r>
              <a:rPr kumimoji="0" lang="fr-FR" sz="2000" b="0" i="0" u="none" strike="noStrike" kern="1200" cap="none" spc="0" normalizeH="0" baseline="0" noProof="0" dirty="0">
                <a:ln>
                  <a:noFill/>
                </a:ln>
                <a:solidFill>
                  <a:srgbClr val="03B5ED"/>
                </a:solidFill>
                <a:effectLst/>
                <a:uLnTx/>
                <a:uFillTx/>
                <a:latin typeface="Arial" panose="020B0604020202020204" pitchFamily="34" charset="0"/>
                <a:ea typeface="+mn-ea"/>
                <a:cs typeface="Arial" panose="020B0604020202020204" pitchFamily="34" charset="0"/>
              </a:rPr>
              <a:t>prendre toutes les mesures appropriées pour abolir les coutumes et les pratiques négatives, culturelles et sociales qui sont au détriment du bien-être, de la dignité, de la croissance et du développement normal de l’enfant </a:t>
            </a: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342900" marR="0" lvl="0" indent="-342900" algn="l" defTabSz="457200" rtl="0" eaLnBrk="1" fontAlgn="auto" latinLnBrk="0" hangingPunct="1">
              <a:lnSpc>
                <a:spcPct val="100000"/>
              </a:lnSpc>
              <a:spcBef>
                <a:spcPts val="0"/>
              </a:spcBef>
              <a:spcAft>
                <a:spcPts val="0"/>
              </a:spcAft>
              <a:buClr>
                <a:srgbClr val="03B5ED"/>
              </a:buClr>
              <a:buSzTx/>
              <a:buFont typeface="Arial" panose="020B0604020202020204" pitchFamily="34" charset="0"/>
              <a:buChar char="•"/>
              <a:tabLst/>
              <a:defRPr/>
            </a:pPr>
            <a:endPar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
                <a:srgbClr val="03B5ED"/>
              </a:buClr>
              <a:buSzTx/>
              <a:buFont typeface="Arial" panose="020B0604020202020204" pitchFamily="34" charset="0"/>
              <a:buChar char="•"/>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 2003, l'Assemblée de l'UA a adopté le Protocole additionnel à la Charte africaine des droits de l’homme et des peuples relatif aux droits de la femme en Afrique (Protocole de Maputo). Ce protocole est le seul instrument juridiquement contraignant relatif aux droits de l'homme et applicable en Afrique qui mentionne explicitement les MGF. Son article 5, « Élimination des pratiques néfastes », oblige les États parties à prendre toutes les mesures nécessaires, de nature législative ou autre, en vue de garantir l'élimination des MGF.</a:t>
            </a:r>
            <a:r>
              <a:rPr kumimoji="0" lang="fr-FR" sz="2000" b="0" i="0" u="none" strike="noStrike" kern="1200" cap="none" spc="0" normalizeH="0" baseline="3000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12</a:t>
            </a:r>
            <a:endPar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
                <a:srgbClr val="03B5ED"/>
              </a:buClr>
              <a:buSzTx/>
              <a:buFont typeface="Arial" panose="020B0604020202020204" pitchFamily="34" charset="0"/>
              <a:buChar char="•"/>
              <a:tabLst/>
              <a:defRPr/>
            </a:pPr>
            <a:endPar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24486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3399"/>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C51A66-77D7-914F-FD46-A238FA725342}"/>
              </a:ext>
            </a:extLst>
          </p:cNvPr>
          <p:cNvSpPr>
            <a:spLocks noGrp="1"/>
          </p:cNvSpPr>
          <p:nvPr>
            <p:ph type="title" idx="4294967295"/>
          </p:nvPr>
        </p:nvSpPr>
        <p:spPr>
          <a:xfrm>
            <a:off x="538163" y="252413"/>
            <a:ext cx="11115675" cy="1185862"/>
          </a:xfrm>
          <a:prstGeom prst="rect">
            <a:avLst/>
          </a:prstGeom>
          <a:noFill/>
        </p:spPr>
        <p:txBody>
          <a:bodyPr wrap="square" anchor="ctr">
            <a:normAutofit/>
          </a:bodyPr>
          <a:lstStyle/>
          <a:p>
            <a:pPr algn="ctr"/>
            <a:r>
              <a:rPr lang="fr-FR" sz="4000" noProof="0" dirty="0">
                <a:solidFill>
                  <a:schemeClr val="bg1"/>
                </a:solidFill>
                <a:latin typeface="Arial Black" panose="020B0A04020102020204" pitchFamily="34" charset="0"/>
              </a:rPr>
              <a:t>I</a:t>
            </a:r>
            <a:r>
              <a:rPr lang="fr-FR" sz="4000" b="0" noProof="0" dirty="0">
                <a:solidFill>
                  <a:schemeClr val="bg1"/>
                </a:solidFill>
                <a:latin typeface="Arial Black" panose="020B0A04020102020204" pitchFamily="34" charset="0"/>
              </a:rPr>
              <a:t>NITIATIVES RÉGIONALES </a:t>
            </a:r>
          </a:p>
        </p:txBody>
      </p:sp>
      <p:pic>
        <p:nvPicPr>
          <p:cNvPr id="5" name="Picture 3" descr="Troupeau d’équidés sauvages s’exécutant sur l’eau">
            <a:extLst>
              <a:ext uri="{FF2B5EF4-FFF2-40B4-BE49-F238E27FC236}">
                <a16:creationId xmlns:a16="http://schemas.microsoft.com/office/drawing/2014/main" id="{D7CE71A3-4968-34FC-7E33-C6ECAD65C3C9}"/>
              </a:ext>
            </a:extLst>
          </p:cNvPr>
          <p:cNvPicPr>
            <a:picLocks noChangeAspect="1"/>
          </p:cNvPicPr>
          <p:nvPr/>
        </p:nvPicPr>
        <p:blipFill>
          <a:blip r:embed="rId2"/>
          <a:srcRect t="23485" r="-1" b="17859"/>
          <a:stretch>
            <a:fillRect/>
          </a:stretch>
        </p:blipFill>
        <p:spPr>
          <a:xfrm>
            <a:off x="537527" y="1628521"/>
            <a:ext cx="11116944" cy="4352544"/>
          </a:xfrm>
          <a:prstGeom prst="rect">
            <a:avLst/>
          </a:prstGeom>
          <a:noFill/>
        </p:spPr>
      </p:pic>
    </p:spTree>
    <p:extLst>
      <p:ext uri="{BB962C8B-B14F-4D97-AF65-F5344CB8AC3E}">
        <p14:creationId xmlns:p14="http://schemas.microsoft.com/office/powerpoint/2010/main" val="42040521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99EC76-2BAE-876E-87A4-E66F6AB78C1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DCB54F2-E234-093F-13E4-C155890BBA85}"/>
              </a:ext>
            </a:extLst>
          </p:cNvPr>
          <p:cNvSpPr>
            <a:spLocks noGrp="1"/>
          </p:cNvSpPr>
          <p:nvPr>
            <p:ph type="title" idx="4294967295"/>
          </p:nvPr>
        </p:nvSpPr>
        <p:spPr>
          <a:xfrm>
            <a:off x="467519" y="324742"/>
            <a:ext cx="11256963" cy="1258887"/>
          </a:xfrm>
          <a:prstGeom prst="rect">
            <a:avLst/>
          </a:prstGeom>
        </p:spPr>
        <p:txBody>
          <a:bodyPr>
            <a:noAutofit/>
          </a:bodyPr>
          <a:lstStyle/>
          <a:p>
            <a:pPr algn="ctr"/>
            <a:r>
              <a:rPr lang="fr-FR" sz="2800" b="1" i="0" noProof="0" dirty="0">
                <a:solidFill>
                  <a:schemeClr val="accent6">
                    <a:lumMod val="75000"/>
                  </a:schemeClr>
                </a:solidFill>
                <a:effectLst/>
                <a:latin typeface="Arial Black" panose="020B0A04020102020204" pitchFamily="34" charset="0"/>
                <a:cs typeface="Times New Roman" panose="02020603050405020304" pitchFamily="18" charset="0"/>
              </a:rPr>
              <a:t>Programme conjoint UNFPA-UNICEF de lutte contre les mutilations génitales féminines 1/2 </a:t>
            </a:r>
            <a:r>
              <a:rPr lang="fr-FR" sz="2800" baseline="30000" noProof="0" dirty="0">
                <a:solidFill>
                  <a:schemeClr val="accent6">
                    <a:lumMod val="75000"/>
                  </a:schemeClr>
                </a:solidFill>
                <a:latin typeface="Arial Black" panose="020B0A04020102020204" pitchFamily="34" charset="0"/>
                <a:ea typeface="Times New Roman" panose="02020603050405020304" pitchFamily="18" charset="0"/>
                <a:cs typeface="Arial" panose="020B0604020202020204" pitchFamily="34" charset="0"/>
              </a:rPr>
              <a:t>13</a:t>
            </a:r>
            <a:br>
              <a:rPr lang="fr-FR" sz="2800" b="0" noProof="0" dirty="0">
                <a:solidFill>
                  <a:schemeClr val="accent6">
                    <a:lumMod val="75000"/>
                  </a:schemeClr>
                </a:solidFill>
                <a:latin typeface="Arial Black" panose="020B0A04020102020204" pitchFamily="34" charset="0"/>
                <a:cs typeface="Arial" panose="020B0604020202020204" pitchFamily="34" charset="0"/>
              </a:rPr>
            </a:br>
            <a:br>
              <a:rPr lang="fr-FR" sz="2800" b="0" noProof="0" dirty="0">
                <a:solidFill>
                  <a:schemeClr val="accent6">
                    <a:lumMod val="75000"/>
                  </a:schemeClr>
                </a:solidFill>
                <a:latin typeface="Arial Black" panose="020B0A04020102020204" pitchFamily="34" charset="0"/>
                <a:cs typeface="Arial" panose="020B0604020202020204" pitchFamily="34" charset="0"/>
              </a:rPr>
            </a:br>
            <a:br>
              <a:rPr lang="fr-FR" sz="2800" b="0" i="0" noProof="0" dirty="0">
                <a:solidFill>
                  <a:schemeClr val="accent6">
                    <a:lumMod val="75000"/>
                  </a:schemeClr>
                </a:solidFill>
                <a:effectLst/>
                <a:latin typeface="Arial Black" panose="020B0A04020102020204" pitchFamily="34" charset="0"/>
                <a:cs typeface="Arial" panose="020B0604020202020204" pitchFamily="34" charset="0"/>
              </a:rPr>
            </a:br>
            <a:r>
              <a:rPr lang="fr-FR" sz="2800" b="1" i="0" noProof="0" dirty="0">
                <a:solidFill>
                  <a:schemeClr val="accent6">
                    <a:lumMod val="75000"/>
                  </a:schemeClr>
                </a:solidFill>
                <a:effectLst/>
                <a:latin typeface="Arial Black" panose="020B0A04020102020204" pitchFamily="34" charset="0"/>
                <a:cs typeface="Times New Roman" panose="02020603050405020304" pitchFamily="18" charset="0"/>
              </a:rPr>
              <a:t> </a:t>
            </a:r>
            <a:endParaRPr lang="fr-FR" sz="2800" noProof="0" dirty="0">
              <a:solidFill>
                <a:schemeClr val="accent6">
                  <a:lumMod val="75000"/>
                </a:schemeClr>
              </a:solidFill>
              <a:latin typeface="Arial Black" panose="020B0A04020102020204" pitchFamily="34" charset="0"/>
              <a:cs typeface="Times New Roman" panose="02020603050405020304" pitchFamily="18" charset="0"/>
            </a:endParaRPr>
          </a:p>
        </p:txBody>
      </p:sp>
      <p:sp>
        <p:nvSpPr>
          <p:cNvPr id="4" name="ZoneTexte 3">
            <a:extLst>
              <a:ext uri="{FF2B5EF4-FFF2-40B4-BE49-F238E27FC236}">
                <a16:creationId xmlns:a16="http://schemas.microsoft.com/office/drawing/2014/main" id="{CE774CD6-73D4-2DB3-C41A-F08EE3E09035}"/>
              </a:ext>
            </a:extLst>
          </p:cNvPr>
          <p:cNvSpPr txBox="1"/>
          <p:nvPr/>
        </p:nvSpPr>
        <p:spPr>
          <a:xfrm>
            <a:off x="1976845" y="1583629"/>
            <a:ext cx="9318171" cy="4401205"/>
          </a:xfrm>
          <a:prstGeom prst="rect">
            <a:avLst/>
          </a:prstGeom>
          <a:noFill/>
        </p:spPr>
        <p:txBody>
          <a:bodyPr wrap="square">
            <a:spAutoFit/>
          </a:bodyPr>
          <a:lstStyle/>
          <a:p>
            <a:pPr marL="285750" marR="0" lvl="0" indent="-285750" algn="l" defTabSz="457200" rtl="0" eaLnBrk="1" fontAlgn="auto" latinLnBrk="0" hangingPunct="1">
              <a:lnSpc>
                <a:spcPct val="100000"/>
              </a:lnSpc>
              <a:spcBef>
                <a:spcPts val="1200"/>
              </a:spcBef>
              <a:spcAft>
                <a:spcPts val="1200"/>
              </a:spcAft>
              <a:buClr>
                <a:srgbClr val="70AD47">
                  <a:lumMod val="75000"/>
                </a:srgbClr>
              </a:buClr>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C’est le plus vaste programme mondial en soutien aux initiatives de lutte contre les MGF. Il se focalise sur 18 pays situés en Afrique et en Asie. </a:t>
            </a:r>
          </a:p>
          <a:p>
            <a:pPr marL="285750" marR="0" lvl="0" indent="-285750" algn="l" defTabSz="457200" rtl="0" eaLnBrk="1" fontAlgn="auto" latinLnBrk="0" hangingPunct="1">
              <a:lnSpc>
                <a:spcPct val="100000"/>
              </a:lnSpc>
              <a:spcBef>
                <a:spcPts val="1200"/>
              </a:spcBef>
              <a:spcAft>
                <a:spcPts val="1200"/>
              </a:spcAft>
              <a:buClr>
                <a:srgbClr val="70AD47">
                  <a:lumMod val="75000"/>
                </a:srgbClr>
              </a:buClr>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Il soutient également les initiatives régionales et mondiales en vue de renforcer et de consolider les efforts nationaux, régionaux et mondiaux d’élimination des MGF. </a:t>
            </a:r>
          </a:p>
          <a:p>
            <a:pPr marL="285750" marR="0" lvl="0" indent="-285750" algn="l" defTabSz="457200" rtl="0" eaLnBrk="1" fontAlgn="auto" latinLnBrk="0" hangingPunct="1">
              <a:lnSpc>
                <a:spcPct val="100000"/>
              </a:lnSpc>
              <a:spcBef>
                <a:spcPts val="1200"/>
              </a:spcBef>
              <a:spcAft>
                <a:spcPts val="1200"/>
              </a:spcAft>
              <a:buClr>
                <a:srgbClr val="70AD47">
                  <a:lumMod val="75000"/>
                </a:srgbClr>
              </a:buClr>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Lancé en 2008, il est actuellement dans sa 4</a:t>
            </a:r>
            <a:r>
              <a:rPr kumimoji="0" lang="fr-FR" sz="24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e</a:t>
            </a:r>
            <a:r>
              <a:rPr kumimoji="0" lang="fr-F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phase (2022-2030). Il se focalise sur l’accélération de l’action collective et multisectorielle en mobilisant un vaste éventail d’acteurs aux niveaux local, communautaire, national, régional et mondial. </a:t>
            </a:r>
          </a:p>
        </p:txBody>
      </p:sp>
    </p:spTree>
    <p:extLst>
      <p:ext uri="{BB962C8B-B14F-4D97-AF65-F5344CB8AC3E}">
        <p14:creationId xmlns:p14="http://schemas.microsoft.com/office/powerpoint/2010/main" val="10786706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B258A08-F7EE-7168-D77C-2AC563E1229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E033F17-DD09-90F7-21A7-8E8DD03AECAD}"/>
              </a:ext>
            </a:extLst>
          </p:cNvPr>
          <p:cNvSpPr>
            <a:spLocks noGrp="1"/>
          </p:cNvSpPr>
          <p:nvPr>
            <p:ph type="title" idx="4294967295"/>
          </p:nvPr>
        </p:nvSpPr>
        <p:spPr>
          <a:xfrm>
            <a:off x="467519" y="324742"/>
            <a:ext cx="11256963" cy="1258887"/>
          </a:xfrm>
          <a:prstGeom prst="rect">
            <a:avLst/>
          </a:prstGeom>
        </p:spPr>
        <p:txBody>
          <a:bodyPr>
            <a:normAutofit/>
          </a:bodyPr>
          <a:lstStyle/>
          <a:p>
            <a:pPr algn="ctr"/>
            <a:r>
              <a:rPr lang="fr-FR" sz="2800" b="1" i="0" noProof="0" dirty="0">
                <a:solidFill>
                  <a:schemeClr val="accent6">
                    <a:lumMod val="75000"/>
                  </a:schemeClr>
                </a:solidFill>
                <a:effectLst/>
                <a:latin typeface="Arial Black" panose="020B0A04020102020204" pitchFamily="34" charset="0"/>
                <a:cs typeface="Times New Roman" panose="02020603050405020304" pitchFamily="18" charset="0"/>
              </a:rPr>
              <a:t>Programme conjoint UNFPA-UNICEF de lutte contre les mutilations génitales féminines 2/2 </a:t>
            </a:r>
            <a:r>
              <a:rPr lang="fr-FR" sz="2800" baseline="30000" noProof="0" dirty="0">
                <a:solidFill>
                  <a:schemeClr val="accent6">
                    <a:lumMod val="75000"/>
                  </a:schemeClr>
                </a:solidFill>
                <a:latin typeface="Arial Black" panose="020B0A04020102020204" pitchFamily="34" charset="0"/>
                <a:ea typeface="Times New Roman" panose="02020603050405020304" pitchFamily="18" charset="0"/>
                <a:cs typeface="Arial" panose="020B0604020202020204" pitchFamily="34" charset="0"/>
              </a:rPr>
              <a:t>13</a:t>
            </a:r>
            <a:r>
              <a:rPr lang="fr-FR" sz="2800" b="1" i="0" noProof="0" dirty="0">
                <a:solidFill>
                  <a:schemeClr val="accent6">
                    <a:lumMod val="75000"/>
                  </a:schemeClr>
                </a:solidFill>
                <a:effectLst/>
                <a:latin typeface="Arial Black" panose="020B0A04020102020204" pitchFamily="34" charset="0"/>
                <a:cs typeface="Times New Roman" panose="02020603050405020304" pitchFamily="18" charset="0"/>
              </a:rPr>
              <a:t> </a:t>
            </a:r>
            <a:br>
              <a:rPr lang="fr-FR" sz="2800" b="0" i="0" noProof="0" dirty="0">
                <a:solidFill>
                  <a:schemeClr val="accent6">
                    <a:lumMod val="75000"/>
                  </a:schemeClr>
                </a:solidFill>
                <a:effectLst/>
                <a:latin typeface="Arial Black" panose="020B0A04020102020204" pitchFamily="34" charset="0"/>
                <a:cs typeface="Arial" panose="020B0604020202020204" pitchFamily="34" charset="0"/>
              </a:rPr>
            </a:br>
            <a:r>
              <a:rPr lang="fr-FR" sz="2800" b="1" i="0" noProof="0" dirty="0">
                <a:solidFill>
                  <a:schemeClr val="accent6">
                    <a:lumMod val="75000"/>
                  </a:schemeClr>
                </a:solidFill>
                <a:effectLst/>
                <a:latin typeface="Arial Black" panose="020B0A04020102020204" pitchFamily="34" charset="0"/>
                <a:cs typeface="Times New Roman" panose="02020603050405020304" pitchFamily="18" charset="0"/>
              </a:rPr>
              <a:t> </a:t>
            </a:r>
            <a:endParaRPr lang="fr-FR" sz="2800" noProof="0" dirty="0">
              <a:solidFill>
                <a:schemeClr val="accent6">
                  <a:lumMod val="75000"/>
                </a:schemeClr>
              </a:solidFill>
              <a:latin typeface="Arial Black" panose="020B0A04020102020204" pitchFamily="34" charset="0"/>
              <a:cs typeface="Times New Roman" panose="02020603050405020304" pitchFamily="18" charset="0"/>
            </a:endParaRPr>
          </a:p>
        </p:txBody>
      </p:sp>
      <p:sp>
        <p:nvSpPr>
          <p:cNvPr id="4" name="ZoneTexte 3">
            <a:extLst>
              <a:ext uri="{FF2B5EF4-FFF2-40B4-BE49-F238E27FC236}">
                <a16:creationId xmlns:a16="http://schemas.microsoft.com/office/drawing/2014/main" id="{27E59F98-721C-41B2-1AE6-AF7A8C519709}"/>
              </a:ext>
            </a:extLst>
          </p:cNvPr>
          <p:cNvSpPr txBox="1"/>
          <p:nvPr/>
        </p:nvSpPr>
        <p:spPr>
          <a:xfrm>
            <a:off x="620405" y="1225695"/>
            <a:ext cx="11256962" cy="424731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
                <a:srgbClr val="70AD47">
                  <a:lumMod val="75000"/>
                </a:srgbClr>
              </a:buClr>
              <a:buSzTx/>
              <a:buFontTx/>
              <a:buNone/>
              <a:tabLst/>
              <a:defRPr/>
            </a:pP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Réalisations </a:t>
            </a:r>
          </a:p>
          <a:p>
            <a:pPr marL="742950" marR="0" lvl="1" indent="-285750" algn="l" defTabSz="457200" rtl="0" eaLnBrk="1" fontAlgn="auto" latinLnBrk="0" hangingPunct="1">
              <a:lnSpc>
                <a:spcPct val="100000"/>
              </a:lnSpc>
              <a:spcBef>
                <a:spcPts val="1200"/>
              </a:spcBef>
              <a:spcAft>
                <a:spcPts val="1200"/>
              </a:spcAft>
              <a:buClr>
                <a:srgbClr val="70AD47">
                  <a:lumMod val="75000"/>
                </a:srgbClr>
              </a:buClr>
              <a:buSzTx/>
              <a:buFont typeface="Arial" panose="020B0604020202020204" pitchFamily="34" charset="0"/>
              <a:buChar char="•"/>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 MALI a lancé la mise en œuvre de son Plan d’action national de 2024 pour l’abandon des MGF. Il correspond à une politique nationale de protection de l’enfance qui couvre l’intégralité de la Convention sur les droits de l’enfant, notamment son cadre législatif sur les MGF. </a:t>
            </a:r>
          </a:p>
          <a:p>
            <a:pPr marL="742950" marR="0" lvl="1" indent="-285750" algn="l" defTabSz="457200" rtl="0" eaLnBrk="1" fontAlgn="auto" latinLnBrk="0" hangingPunct="1">
              <a:lnSpc>
                <a:spcPct val="100000"/>
              </a:lnSpc>
              <a:spcBef>
                <a:spcPts val="1200"/>
              </a:spcBef>
              <a:spcAft>
                <a:spcPts val="1200"/>
              </a:spcAft>
              <a:buClr>
                <a:srgbClr val="70AD47">
                  <a:lumMod val="75000"/>
                </a:srgbClr>
              </a:buClr>
              <a:buSzTx/>
              <a:buFont typeface="Arial" panose="020B0604020202020204" pitchFamily="34" charset="0"/>
              <a:buChar char="•"/>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DJIBOUTI a intégré le contenu lié aux MGF dans sa Politique nationale sur le genre et sa Stratégie nationale pour la prise en charge des cas de violence basée sur le genre (2024) et a évalué la Stratégie nationale pour l’abandon total des MGF (2018-2022). </a:t>
            </a:r>
          </a:p>
          <a:p>
            <a:pPr marL="742950" marR="0" lvl="1" indent="-285750" algn="l" defTabSz="457200" rtl="0" eaLnBrk="1" fontAlgn="auto" latinLnBrk="0" hangingPunct="1">
              <a:lnSpc>
                <a:spcPct val="100000"/>
              </a:lnSpc>
              <a:spcBef>
                <a:spcPts val="1200"/>
              </a:spcBef>
              <a:spcAft>
                <a:spcPts val="1200"/>
              </a:spcAft>
              <a:buClr>
                <a:srgbClr val="70AD47">
                  <a:lumMod val="75000"/>
                </a:srgbClr>
              </a:buClr>
              <a:buSzTx/>
              <a:buFont typeface="Arial" panose="020B0604020202020204" pitchFamily="34" charset="0"/>
              <a:buChar char="•"/>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BURKINA FASO : les efforts de plaidoyer avec l’Assemblée législative transitoire et un examen du décret portant établissement du Conseil national pour la lutte contre les MGF ont soutenu des processus de coordination et l’action juridique.</a:t>
            </a:r>
          </a:p>
        </p:txBody>
      </p:sp>
    </p:spTree>
    <p:extLst>
      <p:ext uri="{BB962C8B-B14F-4D97-AF65-F5344CB8AC3E}">
        <p14:creationId xmlns:p14="http://schemas.microsoft.com/office/powerpoint/2010/main" val="12471559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3399"/>
        </a:solidFill>
        <a:effectLst/>
      </p:bgPr>
    </p:bg>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6CD9059E-8D0E-521B-F181-2396543D6B13}"/>
              </a:ext>
            </a:extLst>
          </p:cNvPr>
          <p:cNvSpPr>
            <a:spLocks noGrp="1"/>
          </p:cNvSpPr>
          <p:nvPr>
            <p:ph type="title" idx="4294967295"/>
          </p:nvPr>
        </p:nvSpPr>
        <p:spPr>
          <a:xfrm>
            <a:off x="425884" y="362320"/>
            <a:ext cx="10972800" cy="850900"/>
          </a:xfrm>
          <a:prstGeom prst="rect">
            <a:avLst/>
          </a:prstGeom>
        </p:spPr>
        <p:txBody>
          <a:bodyPr/>
          <a:lstStyle/>
          <a:p>
            <a:pPr algn="ctr"/>
            <a:r>
              <a:rPr lang="fr-FR" sz="2800" noProof="0" dirty="0">
                <a:solidFill>
                  <a:srgbClr val="FFFF00"/>
                </a:solidFill>
                <a:latin typeface="Arial Black" panose="020B0A04020102020204" pitchFamily="34" charset="0"/>
              </a:rPr>
              <a:t> Points forts des résultats du programme 2024 : cas du Sénégal</a:t>
            </a:r>
          </a:p>
        </p:txBody>
      </p:sp>
      <p:sp>
        <p:nvSpPr>
          <p:cNvPr id="8" name="ZoneTexte 7">
            <a:extLst>
              <a:ext uri="{FF2B5EF4-FFF2-40B4-BE49-F238E27FC236}">
                <a16:creationId xmlns:a16="http://schemas.microsoft.com/office/drawing/2014/main" id="{BD5F2B34-3698-9C62-E895-CB297A7B0E23}"/>
              </a:ext>
            </a:extLst>
          </p:cNvPr>
          <p:cNvSpPr txBox="1"/>
          <p:nvPr/>
        </p:nvSpPr>
        <p:spPr>
          <a:xfrm>
            <a:off x="3048786" y="5512804"/>
            <a:ext cx="6094428" cy="338554"/>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Senegal Snapshot (UNICEF, 2025)</a:t>
            </a:r>
            <a:endPar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Image 3" descr="Une image contenant texte, capture d’écran, Police, logo&#10;&#10;Le contenu généré par l’IA peut être incorrect.">
            <a:extLst>
              <a:ext uri="{FF2B5EF4-FFF2-40B4-BE49-F238E27FC236}">
                <a16:creationId xmlns:a16="http://schemas.microsoft.com/office/drawing/2014/main" id="{6F59C86A-9530-C3A0-EC4D-9C72275040F8}"/>
              </a:ext>
            </a:extLst>
          </p:cNvPr>
          <p:cNvPicPr>
            <a:picLocks noChangeAspect="1"/>
          </p:cNvPicPr>
          <p:nvPr/>
        </p:nvPicPr>
        <p:blipFill>
          <a:blip r:embed="rId4"/>
          <a:stretch>
            <a:fillRect/>
          </a:stretch>
        </p:blipFill>
        <p:spPr>
          <a:xfrm>
            <a:off x="885825" y="1213220"/>
            <a:ext cx="10420350" cy="4299584"/>
          </a:xfrm>
          <a:prstGeom prst="rect">
            <a:avLst/>
          </a:prstGeom>
        </p:spPr>
      </p:pic>
    </p:spTree>
    <p:extLst>
      <p:ext uri="{BB962C8B-B14F-4D97-AF65-F5344CB8AC3E}">
        <p14:creationId xmlns:p14="http://schemas.microsoft.com/office/powerpoint/2010/main" val="1664462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2FDC4AEB-4BAF-EB0A-3414-69FD51A075AD}"/>
              </a:ext>
            </a:extLst>
          </p:cNvPr>
          <p:cNvSpPr>
            <a:spLocks noGrp="1"/>
          </p:cNvSpPr>
          <p:nvPr>
            <p:ph type="ctrTitle" idx="4294967295"/>
          </p:nvPr>
        </p:nvSpPr>
        <p:spPr>
          <a:xfrm>
            <a:off x="407590" y="492125"/>
            <a:ext cx="10363200" cy="795338"/>
          </a:xfrm>
          <a:prstGeom prst="rect">
            <a:avLst/>
          </a:prstGeom>
        </p:spPr>
        <p:txBody>
          <a:bodyPr/>
          <a:lstStyle/>
          <a:p>
            <a:r>
              <a:rPr kumimoji="0" lang="fr-FR" sz="2800" b="1" i="0" u="none" strike="noStrike" kern="1200" cap="none" spc="0" normalizeH="0" baseline="0" noProof="0" dirty="0">
                <a:ln>
                  <a:noFill/>
                </a:ln>
                <a:solidFill>
                  <a:srgbClr val="03B5ED"/>
                </a:solidFill>
                <a:effectLst/>
                <a:uLnTx/>
                <a:uFillTx/>
                <a:latin typeface="Arial Black" panose="020B0604020202020204" pitchFamily="34" charset="0"/>
                <a:ea typeface="+mj-ea"/>
              </a:rPr>
              <a:t>Plan du module</a:t>
            </a:r>
            <a:endParaRPr lang="fr-FR" sz="2800" noProof="0" dirty="0">
              <a:solidFill>
                <a:srgbClr val="03B5ED"/>
              </a:solidFill>
            </a:endParaRPr>
          </a:p>
        </p:txBody>
      </p:sp>
      <p:sp>
        <p:nvSpPr>
          <p:cNvPr id="6" name="Subtitle 1">
            <a:extLst>
              <a:ext uri="{FF2B5EF4-FFF2-40B4-BE49-F238E27FC236}">
                <a16:creationId xmlns:a16="http://schemas.microsoft.com/office/drawing/2014/main" id="{6B950682-0A35-E9F7-292F-14D7EF6E5A6B}"/>
              </a:ext>
            </a:extLst>
          </p:cNvPr>
          <p:cNvSpPr txBox="1">
            <a:spLocks/>
          </p:cNvSpPr>
          <p:nvPr/>
        </p:nvSpPr>
        <p:spPr>
          <a:xfrm>
            <a:off x="375920" y="1606551"/>
            <a:ext cx="11623039" cy="4237638"/>
          </a:xfrm>
          <a:prstGeom prst="rect">
            <a:avLst/>
          </a:prstGeom>
        </p:spPr>
        <p:txBody>
          <a:bodyPr numCol="2" spcCol="91440"/>
          <a:lstStyle>
            <a:lvl1pPr marL="0" indent="0" algn="l" defTabSz="914400" rtl="0" eaLnBrk="1" latinLnBrk="0" hangingPunct="1">
              <a:lnSpc>
                <a:spcPct val="90000"/>
              </a:lnSpc>
              <a:spcBef>
                <a:spcPts val="1000"/>
              </a:spcBef>
              <a:buClr>
                <a:schemeClr val="bg1"/>
              </a:buClr>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buClr>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buClr>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buClr>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buClr>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ysClr val="window" lastClr="FFFFFF"/>
              </a:buClr>
              <a:buSzTx/>
              <a:buFont typeface="Arial" panose="020B0604020202020204" pitchFamily="34" charset="0"/>
              <a:buNone/>
              <a:tabLst/>
              <a:defRPr/>
            </a:pPr>
            <a:r>
              <a:rPr kumimoji="0" lang="fr-FR" sz="2400" b="1" i="0" u="none" strike="noStrike" kern="1200" cap="none" spc="0" normalizeH="0" baseline="0" noProof="0" dirty="0">
                <a:ln>
                  <a:noFill/>
                </a:ln>
                <a:solidFill>
                  <a:srgbClr val="03B5ED"/>
                </a:solidFill>
                <a:effectLst/>
                <a:uLnTx/>
                <a:uFillTx/>
                <a:latin typeface="Arial" panose="020B0604020202020204" pitchFamily="34" charset="0"/>
                <a:ea typeface="+mn-ea"/>
                <a:cs typeface="Arial" panose="020B0604020202020204" pitchFamily="34" charset="0"/>
              </a:rPr>
              <a:t>PERSPECTIVE GLOBALE</a:t>
            </a:r>
          </a:p>
          <a:p>
            <a:pPr marL="685800" marR="0" lvl="1" indent="-228600" algn="l" defTabSz="914400" rtl="0" eaLnBrk="1" fontAlgn="auto" latinLnBrk="0" hangingPunct="1">
              <a:lnSpc>
                <a:spcPct val="90000"/>
              </a:lnSpc>
              <a:spcBef>
                <a:spcPts val="500"/>
              </a:spcBef>
              <a:spcAft>
                <a:spcPts val="0"/>
              </a:spcAft>
              <a:buClr>
                <a:srgbClr val="03B5ED"/>
              </a:buClr>
              <a:buSzTx/>
              <a:buFont typeface="Wingdings" panose="05000000000000000000" pitchFamily="2" charset="2"/>
              <a:buChar char="ü"/>
              <a:tabLst/>
              <a:defRPr/>
            </a:pPr>
            <a:r>
              <a:rPr kumimoji="0" lang="fr-FR" sz="2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Définition </a:t>
            </a:r>
            <a:r>
              <a:rPr kumimoji="0" lang="fr-F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des PTN </a:t>
            </a:r>
            <a:endParaRPr kumimoji="0" lang="fr-FR" sz="2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685800" marR="0" lvl="1" indent="-228600" algn="l" defTabSz="914400" rtl="0" eaLnBrk="1" fontAlgn="auto" latinLnBrk="0" hangingPunct="1">
              <a:lnSpc>
                <a:spcPct val="90000"/>
              </a:lnSpc>
              <a:spcBef>
                <a:spcPts val="500"/>
              </a:spcBef>
              <a:spcAft>
                <a:spcPts val="0"/>
              </a:spcAft>
              <a:buClr>
                <a:srgbClr val="03B5ED"/>
              </a:buClr>
              <a:buSzTx/>
              <a:buFont typeface="Wingdings" panose="05000000000000000000" pitchFamily="2" charset="2"/>
              <a:buChar char="ü"/>
              <a:tabLst/>
              <a:defRPr/>
            </a:pPr>
            <a:r>
              <a:rPr kumimoji="0" lang="fr-FR" sz="2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Rationnel en matière de conseil et d’offres de services de prévention des </a:t>
            </a:r>
            <a:r>
              <a:rPr kumimoji="0" lang="fr-F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PTN </a:t>
            </a:r>
          </a:p>
          <a:p>
            <a:pPr marL="685800" marR="0" lvl="1" indent="-228600" algn="l" defTabSz="914400" rtl="0" eaLnBrk="1" fontAlgn="auto" latinLnBrk="0" hangingPunct="1">
              <a:lnSpc>
                <a:spcPct val="90000"/>
              </a:lnSpc>
              <a:spcBef>
                <a:spcPts val="500"/>
              </a:spcBef>
              <a:spcAft>
                <a:spcPts val="0"/>
              </a:spcAft>
              <a:buClr>
                <a:srgbClr val="03B5ED"/>
              </a:buClr>
              <a:buSzTx/>
              <a:buFont typeface="Wingdings" panose="05000000000000000000" pitchFamily="2" charset="2"/>
              <a:buChar char="ü"/>
              <a:tabLst/>
              <a:defRPr/>
            </a:pPr>
            <a:r>
              <a:rPr kumimoji="0" lang="fr-FR" sz="2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Obligations en matière de droit de l’homme</a:t>
            </a:r>
          </a:p>
          <a:p>
            <a:pPr marL="685800" marR="0" lvl="1" indent="-228600" algn="l" defTabSz="914400" rtl="0" eaLnBrk="1" fontAlgn="auto" latinLnBrk="0" hangingPunct="1">
              <a:lnSpc>
                <a:spcPct val="90000"/>
              </a:lnSpc>
              <a:spcBef>
                <a:spcPts val="500"/>
              </a:spcBef>
              <a:spcAft>
                <a:spcPts val="0"/>
              </a:spcAft>
              <a:buClr>
                <a:srgbClr val="03B5ED"/>
              </a:buClr>
              <a:buSzTx/>
              <a:buFont typeface="Wingdings" panose="05000000000000000000" pitchFamily="2" charset="2"/>
              <a:buChar char="ü"/>
              <a:tabLst/>
              <a:defRPr/>
            </a:pPr>
            <a:r>
              <a:rPr kumimoji="0" lang="fr-FR" sz="2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Considérations d’ordre programmatique</a:t>
            </a:r>
          </a:p>
          <a:p>
            <a:pPr marL="685800" marR="0" lvl="1" indent="-228600" algn="l" defTabSz="914400" rtl="0" eaLnBrk="1" fontAlgn="auto" latinLnBrk="0" hangingPunct="1">
              <a:lnSpc>
                <a:spcPct val="90000"/>
              </a:lnSpc>
              <a:spcBef>
                <a:spcPts val="500"/>
              </a:spcBef>
              <a:spcAft>
                <a:spcPts val="0"/>
              </a:spcAft>
              <a:buClr>
                <a:srgbClr val="03B5ED"/>
              </a:buClr>
              <a:buSzTx/>
              <a:buFont typeface="Wingdings" panose="05000000000000000000" pitchFamily="2" charset="2"/>
              <a:buChar char="ü"/>
              <a:tabLst/>
              <a:defRPr/>
            </a:pPr>
            <a:r>
              <a:rPr kumimoji="0" lang="fr-FR" sz="2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Mesures spécifiques </a:t>
            </a:r>
            <a:r>
              <a:rPr lang="fr-FR" sz="2200" noProof="0" dirty="0">
                <a:solidFill>
                  <a:sysClr val="windowText" lastClr="000000"/>
                </a:solidFill>
              </a:rPr>
              <a:t>dans le</a:t>
            </a:r>
            <a:r>
              <a:rPr kumimoji="0" lang="fr-FR" sz="2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contexte de crises humanitaires</a:t>
            </a:r>
          </a:p>
          <a:p>
            <a:pPr marL="685800" marR="0" lvl="1" indent="-228600" algn="l" defTabSz="914400" rtl="0" eaLnBrk="1" fontAlgn="auto" latinLnBrk="0" hangingPunct="1">
              <a:lnSpc>
                <a:spcPct val="90000"/>
              </a:lnSpc>
              <a:spcBef>
                <a:spcPts val="500"/>
              </a:spcBef>
              <a:spcAft>
                <a:spcPts val="0"/>
              </a:spcAft>
              <a:buClr>
                <a:srgbClr val="03B5ED"/>
              </a:buClr>
              <a:buSzTx/>
              <a:buFont typeface="Wingdings" panose="05000000000000000000" pitchFamily="2" charset="2"/>
              <a:buChar char="ü"/>
              <a:tabLst/>
              <a:defRPr/>
            </a:pPr>
            <a:r>
              <a:rPr kumimoji="0" lang="fr-FR" sz="2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Lignes directrices </a:t>
            </a:r>
          </a:p>
          <a:p>
            <a:pPr marL="0" marR="0" lvl="0" indent="0" algn="l" defTabSz="914400" rtl="0" eaLnBrk="1" fontAlgn="auto" latinLnBrk="0" hangingPunct="1">
              <a:lnSpc>
                <a:spcPct val="90000"/>
              </a:lnSpc>
              <a:spcBef>
                <a:spcPts val="1000"/>
              </a:spcBef>
              <a:spcAft>
                <a:spcPts val="0"/>
              </a:spcAft>
              <a:buClr>
                <a:sysClr val="window" lastClr="FFFFFF"/>
              </a:buClr>
              <a:buSzTx/>
              <a:buFont typeface="Arial" panose="020B0604020202020204" pitchFamily="34" charset="0"/>
              <a:buNone/>
              <a:tabLst/>
              <a:defRPr/>
            </a:pPr>
            <a:r>
              <a:rPr kumimoji="0" lang="fr-FR" sz="2400" b="1" i="0" u="none" strike="noStrike" kern="1200" cap="none" spc="0" normalizeH="0" baseline="0" noProof="0" dirty="0">
                <a:ln>
                  <a:noFill/>
                </a:ln>
                <a:solidFill>
                  <a:srgbClr val="03B5ED"/>
                </a:solidFill>
                <a:effectLst/>
                <a:uLnTx/>
                <a:uFillTx/>
                <a:latin typeface="Arial" panose="020B0604020202020204" pitchFamily="34" charset="0"/>
                <a:ea typeface="+mn-ea"/>
                <a:cs typeface="Arial" panose="020B0604020202020204" pitchFamily="34" charset="0"/>
              </a:rPr>
              <a:t>PERSPECTIVES REGIONALES</a:t>
            </a:r>
          </a:p>
          <a:p>
            <a:pPr marL="685800" marR="0" lvl="1" indent="-228600" algn="l" defTabSz="914400" rtl="0" eaLnBrk="1" fontAlgn="auto" latinLnBrk="0" hangingPunct="1">
              <a:lnSpc>
                <a:spcPct val="90000"/>
              </a:lnSpc>
              <a:spcBef>
                <a:spcPts val="500"/>
              </a:spcBef>
              <a:spcAft>
                <a:spcPts val="0"/>
              </a:spcAft>
              <a:buClr>
                <a:srgbClr val="03B5ED"/>
              </a:buClr>
              <a:buSzTx/>
              <a:buFont typeface="Wingdings" panose="05000000000000000000" pitchFamily="2" charset="2"/>
              <a:buChar char="ü"/>
              <a:tabLst/>
              <a:defRPr/>
            </a:pPr>
            <a:r>
              <a:rPr kumimoji="0" lang="fr-FR" sz="2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Contexte régional (pays francophones)</a:t>
            </a:r>
          </a:p>
          <a:p>
            <a:pPr marL="685800" marR="0" lvl="1" indent="-228600" algn="l" defTabSz="914400" rtl="0" eaLnBrk="1" fontAlgn="auto" latinLnBrk="0" hangingPunct="1">
              <a:lnSpc>
                <a:spcPct val="90000"/>
              </a:lnSpc>
              <a:spcBef>
                <a:spcPts val="500"/>
              </a:spcBef>
              <a:spcAft>
                <a:spcPts val="0"/>
              </a:spcAft>
              <a:buClr>
                <a:srgbClr val="03B5ED"/>
              </a:buClr>
              <a:buSzTx/>
              <a:buFont typeface="Wingdings" panose="05000000000000000000" pitchFamily="2" charset="2"/>
              <a:buChar char="ü"/>
              <a:tabLst/>
              <a:defRPr/>
            </a:pPr>
            <a:r>
              <a:rPr kumimoji="0" lang="fr-FR" sz="2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Défis et initiatives régionales</a:t>
            </a:r>
          </a:p>
          <a:p>
            <a:pPr marL="685800" marR="0" lvl="1" indent="-228600" algn="l" defTabSz="914400" rtl="0" eaLnBrk="1" fontAlgn="auto" latinLnBrk="0" hangingPunct="1">
              <a:lnSpc>
                <a:spcPct val="90000"/>
              </a:lnSpc>
              <a:spcBef>
                <a:spcPts val="500"/>
              </a:spcBef>
              <a:spcAft>
                <a:spcPts val="0"/>
              </a:spcAft>
              <a:buClr>
                <a:srgbClr val="03B5ED"/>
              </a:buClr>
              <a:buSzTx/>
              <a:buFont typeface="Wingdings" panose="05000000000000000000" pitchFamily="2" charset="2"/>
              <a:buChar char="ü"/>
              <a:tabLst/>
              <a:defRPr/>
            </a:pPr>
            <a:r>
              <a:rPr kumimoji="0" lang="fr-FR" sz="2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Principaux messages sur la</a:t>
            </a:r>
            <a:r>
              <a:rPr kumimoji="0" lang="fr-F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fr-FR" sz="2200" noProof="0" dirty="0">
                <a:solidFill>
                  <a:sysClr val="windowText" lastClr="000000"/>
                </a:solidFill>
              </a:rPr>
              <a:t>prévention des </a:t>
            </a:r>
            <a:r>
              <a:rPr kumimoji="0" lang="fr-FR"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PTN </a:t>
            </a:r>
            <a:endParaRPr kumimoji="0" lang="fr-FR" sz="22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195917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0C50BAC-F166-ADA6-1A9F-60CEC319516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019556F-6EBD-B736-C374-F0D2C92D84E5}"/>
              </a:ext>
            </a:extLst>
          </p:cNvPr>
          <p:cNvSpPr>
            <a:spLocks noGrp="1"/>
          </p:cNvSpPr>
          <p:nvPr>
            <p:ph type="title" idx="4294967295"/>
          </p:nvPr>
        </p:nvSpPr>
        <p:spPr>
          <a:xfrm>
            <a:off x="467519" y="324742"/>
            <a:ext cx="11256963" cy="1258887"/>
          </a:xfrm>
          <a:prstGeom prst="rect">
            <a:avLst/>
          </a:prstGeom>
        </p:spPr>
        <p:txBody>
          <a:bodyPr>
            <a:normAutofit/>
          </a:bodyPr>
          <a:lstStyle/>
          <a:p>
            <a:pPr algn="ctr"/>
            <a:r>
              <a:rPr lang="fr-FR" sz="2800" b="1" i="0" noProof="0" dirty="0">
                <a:solidFill>
                  <a:schemeClr val="accent1"/>
                </a:solidFill>
                <a:effectLst/>
                <a:latin typeface="Arial Black" panose="020B0A04020102020204" pitchFamily="34" charset="0"/>
                <a:cs typeface="Times New Roman" panose="02020603050405020304" pitchFamily="18" charset="0"/>
              </a:rPr>
              <a:t>Programme mondial UNFPA-UNICEF pour mettre fin au mariage des enfants 1/2</a:t>
            </a:r>
            <a:r>
              <a:rPr lang="fr-FR" sz="2800" baseline="30000" noProof="0" dirty="0">
                <a:solidFill>
                  <a:schemeClr val="accent1"/>
                </a:solidFill>
                <a:latin typeface="Arial Black" panose="020B0A04020102020204" pitchFamily="34" charset="0"/>
                <a:ea typeface="Times New Roman" panose="02020603050405020304" pitchFamily="18" charset="0"/>
                <a:cs typeface="Arial" panose="020B0604020202020204" pitchFamily="34" charset="0"/>
              </a:rPr>
              <a:t>14</a:t>
            </a:r>
            <a:br>
              <a:rPr lang="fr-FR" sz="2800" b="0" i="0" noProof="0" dirty="0">
                <a:solidFill>
                  <a:schemeClr val="accent1"/>
                </a:solidFill>
                <a:effectLst/>
                <a:latin typeface="Arial Black" panose="020B0A04020102020204" pitchFamily="34" charset="0"/>
                <a:cs typeface="Arial" panose="020B0604020202020204" pitchFamily="34" charset="0"/>
              </a:rPr>
            </a:br>
            <a:r>
              <a:rPr lang="fr-FR" sz="2800" b="1" i="0" noProof="0" dirty="0">
                <a:solidFill>
                  <a:schemeClr val="accent1"/>
                </a:solidFill>
                <a:effectLst/>
                <a:latin typeface="Arial Black" panose="020B0A04020102020204" pitchFamily="34" charset="0"/>
                <a:cs typeface="Times New Roman" panose="02020603050405020304" pitchFamily="18" charset="0"/>
              </a:rPr>
              <a:t> </a:t>
            </a:r>
            <a:endParaRPr lang="fr-FR" sz="2800" noProof="0" dirty="0">
              <a:solidFill>
                <a:schemeClr val="accent1"/>
              </a:solidFill>
              <a:latin typeface="Arial Black" panose="020B0A0402010202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BD38ED56-0285-880E-F067-4C782D4B7EB1}"/>
              </a:ext>
            </a:extLst>
          </p:cNvPr>
          <p:cNvSpPr txBox="1"/>
          <p:nvPr/>
        </p:nvSpPr>
        <p:spPr>
          <a:xfrm>
            <a:off x="1022683" y="1255956"/>
            <a:ext cx="10771125" cy="4401205"/>
          </a:xfrm>
          <a:prstGeom prst="rect">
            <a:avLst/>
          </a:prstGeom>
          <a:noFill/>
        </p:spPr>
        <p:txBody>
          <a:bodyPr wrap="square">
            <a:spAutoFit/>
          </a:bodyPr>
          <a:lstStyle/>
          <a:p>
            <a:pPr marL="742950" marR="0" lvl="1" indent="-285750" algn="l" defTabSz="457200" rtl="0" eaLnBrk="1" fontAlgn="auto" latinLnBrk="0" hangingPunct="1">
              <a:lnSpc>
                <a:spcPct val="100000"/>
              </a:lnSpc>
              <a:spcBef>
                <a:spcPts val="1200"/>
              </a:spcBef>
              <a:spcAft>
                <a:spcPts val="1200"/>
              </a:spcAft>
              <a:buClr>
                <a:schemeClr val="accent1"/>
              </a:buClr>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 programme (2016-2030) a pour but d'éliminer toutes les pratiques préjudiciables, y compris le mariage des enfants. </a:t>
            </a:r>
          </a:p>
          <a:p>
            <a:pPr marL="742950" marR="0" lvl="1" indent="-285750" algn="l" defTabSz="457200" rtl="0" eaLnBrk="1" fontAlgn="auto" latinLnBrk="0" hangingPunct="1">
              <a:lnSpc>
                <a:spcPct val="100000"/>
              </a:lnSpc>
              <a:spcBef>
                <a:spcPts val="1200"/>
              </a:spcBef>
              <a:spcAft>
                <a:spcPts val="1200"/>
              </a:spcAft>
              <a:buClr>
                <a:schemeClr val="accent1"/>
              </a:buClr>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Il cible les adolescentes (âgées de 10 à 19 ans) à risque de mariage des enfants ou déjà en union, dans 12 pays sélectionnés présentant une prévalence élevée ou un lourd fardeau du mariage des enfants : Bangladesh, Burkina Faso, Éthiopie, Ghana, Inde, Mozambique, Népal, Niger, Sierra Leone, Ouganda, Yémen et Zambie.</a:t>
            </a:r>
          </a:p>
          <a:p>
            <a:pPr marL="742950" marR="0" lvl="1" indent="-285750" algn="l" defTabSz="457200" rtl="0" eaLnBrk="1" fontAlgn="auto" latinLnBrk="0" hangingPunct="1">
              <a:lnSpc>
                <a:spcPct val="100000"/>
              </a:lnSpc>
              <a:spcBef>
                <a:spcPts val="1200"/>
              </a:spcBef>
              <a:spcAft>
                <a:spcPts val="1200"/>
              </a:spcAft>
              <a:buClr>
                <a:schemeClr val="accent1"/>
              </a:buClr>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 programme promeut les droits des adolescentes afin de prévenir le mariage et la grossesse, et leur permet de réaliser leurs aspirations grâce à l’éducation et à des parcours alternatifs. </a:t>
            </a:r>
          </a:p>
        </p:txBody>
      </p:sp>
    </p:spTree>
    <p:extLst>
      <p:ext uri="{BB962C8B-B14F-4D97-AF65-F5344CB8AC3E}">
        <p14:creationId xmlns:p14="http://schemas.microsoft.com/office/powerpoint/2010/main" val="646639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6C3731D-33ED-D72B-105D-45FD293D7F9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B34BE00-AA52-C50C-C150-31BB7495636B}"/>
              </a:ext>
            </a:extLst>
          </p:cNvPr>
          <p:cNvSpPr>
            <a:spLocks noGrp="1"/>
          </p:cNvSpPr>
          <p:nvPr>
            <p:ph type="title" idx="4294967295"/>
          </p:nvPr>
        </p:nvSpPr>
        <p:spPr>
          <a:xfrm>
            <a:off x="467519" y="324742"/>
            <a:ext cx="11256963" cy="1258887"/>
          </a:xfrm>
          <a:prstGeom prst="rect">
            <a:avLst/>
          </a:prstGeom>
        </p:spPr>
        <p:txBody>
          <a:bodyPr>
            <a:normAutofit/>
          </a:bodyPr>
          <a:lstStyle/>
          <a:p>
            <a:pPr algn="ctr"/>
            <a:r>
              <a:rPr lang="fr-FR" sz="2800" b="1" i="0" noProof="0" dirty="0">
                <a:solidFill>
                  <a:schemeClr val="accent1"/>
                </a:solidFill>
                <a:effectLst/>
                <a:latin typeface="Arial Black" panose="020B0A04020102020204" pitchFamily="34" charset="0"/>
                <a:cs typeface="Times New Roman" panose="02020603050405020304" pitchFamily="18" charset="0"/>
              </a:rPr>
              <a:t>Programme mondial UNFPA-UNICEF pour mettre fin au mariage des enfants 2/2</a:t>
            </a:r>
            <a:br>
              <a:rPr lang="fr-FR" sz="2400" b="0" i="0" noProof="0" dirty="0">
                <a:solidFill>
                  <a:schemeClr val="accent6">
                    <a:lumMod val="75000"/>
                  </a:schemeClr>
                </a:solidFill>
                <a:effectLst/>
                <a:latin typeface="Arial Black" panose="020B0A04020102020204" pitchFamily="34" charset="0"/>
                <a:cs typeface="Arial" panose="020B0604020202020204" pitchFamily="34" charset="0"/>
              </a:rPr>
            </a:br>
            <a:r>
              <a:rPr lang="fr-FR" sz="2800" b="1" i="0" noProof="0" dirty="0">
                <a:solidFill>
                  <a:schemeClr val="accent6">
                    <a:lumMod val="75000"/>
                  </a:schemeClr>
                </a:solidFill>
                <a:effectLst/>
                <a:latin typeface="Arial Black" panose="020B0A04020102020204" pitchFamily="34" charset="0"/>
                <a:cs typeface="Times New Roman" panose="02020603050405020304" pitchFamily="18" charset="0"/>
              </a:rPr>
              <a:t> </a:t>
            </a:r>
            <a:endParaRPr lang="fr-FR" sz="2800" noProof="0" dirty="0">
              <a:solidFill>
                <a:schemeClr val="accent6">
                  <a:lumMod val="75000"/>
                </a:schemeClr>
              </a:solidFill>
              <a:latin typeface="Arial Black" panose="020B0A0402010202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18823C50-227E-D280-DC6A-FA600484B833}"/>
              </a:ext>
            </a:extLst>
          </p:cNvPr>
          <p:cNvSpPr txBox="1"/>
          <p:nvPr/>
        </p:nvSpPr>
        <p:spPr>
          <a:xfrm>
            <a:off x="402202" y="1182719"/>
            <a:ext cx="11395618" cy="5370701"/>
          </a:xfrm>
          <a:prstGeom prst="rect">
            <a:avLst/>
          </a:prstGeom>
          <a:noFill/>
        </p:spPr>
        <p:txBody>
          <a:bodyPr wrap="square">
            <a:spAutoFit/>
          </a:bodyPr>
          <a:lstStyle/>
          <a:p>
            <a:pPr marL="457200" marR="0" lvl="1" indent="0" algn="l" defTabSz="457200" rtl="0" eaLnBrk="1" fontAlgn="auto" latinLnBrk="0" hangingPunct="1">
              <a:lnSpc>
                <a:spcPct val="100000"/>
              </a:lnSpc>
              <a:spcBef>
                <a:spcPts val="1200"/>
              </a:spcBef>
              <a:spcAft>
                <a:spcPts val="1200"/>
              </a:spcAft>
              <a:buClr>
                <a:srgbClr val="70AD47">
                  <a:lumMod val="75000"/>
                </a:srgbClr>
              </a:buClr>
              <a:buSzTx/>
              <a:buFontTx/>
              <a:buNone/>
              <a:tabLst/>
              <a:defRPr/>
            </a:pPr>
            <a:r>
              <a:rPr kumimoji="0" lang="fr-FR"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Dans le cadre de ce programme, le rapport des activités 2024, a montré que le Burkina Faso a atteint</a:t>
            </a:r>
            <a:r>
              <a:rPr kumimoji="0" lang="fr-FR" sz="2400" b="0" i="0" u="none" strike="noStrike" kern="1200" cap="none" spc="0" normalizeH="0" baseline="3000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15</a:t>
            </a:r>
            <a:r>
              <a:rPr kumimoji="0" lang="fr-FR"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a:p>
            <a:pPr marL="1200150" marR="0" lvl="2" indent="-285750" algn="l" defTabSz="457200" rtl="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123 729 adolescentes âgées de 10 à 19 ans ont participé à des programmes d'éducation aux compétences de vie et à la santé reproductive.</a:t>
            </a:r>
          </a:p>
          <a:p>
            <a:pPr marL="1200150" marR="0" lvl="2" indent="-285750" algn="l" defTabSz="457200" rtl="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7 038 adolescentes âgées de 10 à 19 ans ont été soutenues par le programme pour s'inscrire et/ou rester à l'école primaire ou secondaire.</a:t>
            </a:r>
          </a:p>
          <a:p>
            <a:pPr marL="1200150" marR="0" lvl="2" indent="-285750" algn="l" defTabSz="457200" rtl="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67 351 garçons et hommes ont participé activement à des sessions d’éducation et de dialogue de groupe portant sur les masculinités nuisibles et les normes de genre.</a:t>
            </a:r>
          </a:p>
          <a:p>
            <a:pPr marL="1200150" marR="0" lvl="2" indent="-285750" algn="l" defTabSz="457200" rtl="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77 organisations, dont huit dirigées par des jeunes et 37 dirigées par des femmes, ont travaillé à mettre fin au mariage des enfants dans le cadre du partenariat avec la Coalition Nationale contre le Mariage des Enfants au Burkina Faso (CONAMEB)</a:t>
            </a:r>
          </a:p>
          <a:p>
            <a:pPr marL="1200150" marR="0" lvl="2" indent="-285750" algn="l" defTabSz="457200" rtl="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L'éducation de 959 filles déplacées internes a été soutenue en couvrant les frais de scolarité, en fournissant des kits et en distribuant des vélos à celles qui vivent loin des écoles.</a:t>
            </a:r>
          </a:p>
        </p:txBody>
      </p:sp>
    </p:spTree>
    <p:extLst>
      <p:ext uri="{BB962C8B-B14F-4D97-AF65-F5344CB8AC3E}">
        <p14:creationId xmlns:p14="http://schemas.microsoft.com/office/powerpoint/2010/main" val="6840151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80712A-AF03-8B81-0F36-215091235CE5}"/>
              </a:ext>
            </a:extLst>
          </p:cNvPr>
          <p:cNvSpPr>
            <a:spLocks noGrp="1"/>
          </p:cNvSpPr>
          <p:nvPr>
            <p:ph type="title" idx="4294967295"/>
          </p:nvPr>
        </p:nvSpPr>
        <p:spPr>
          <a:xfrm>
            <a:off x="144379" y="260602"/>
            <a:ext cx="11950700" cy="1096962"/>
          </a:xfrm>
          <a:prstGeom prst="rect">
            <a:avLst/>
          </a:prstGeom>
          <a:noFill/>
        </p:spPr>
        <p:txBody>
          <a:bodyPr>
            <a:noAutofit/>
          </a:bodyPr>
          <a:lstStyle/>
          <a:p>
            <a:pPr algn="ctr"/>
            <a:r>
              <a:rPr kumimoji="0" lang="fr-FR" sz="2500" b="1" i="0" u="none" strike="noStrike" kern="1200" cap="none" spc="0" normalizeH="0" baseline="0" noProof="0" dirty="0">
                <a:ln>
                  <a:noFill/>
                </a:ln>
                <a:solidFill>
                  <a:srgbClr val="03B5ED"/>
                </a:solidFill>
                <a:effectLst/>
                <a:uLnTx/>
                <a:uFillTx/>
                <a:latin typeface="Arial Black" panose="020B0A04020102020204" pitchFamily="34" charset="0"/>
              </a:rPr>
              <a:t>Considérations régionales pour la mise en œuvre d'interventions pour d’abandon des pratiques traditionnelles néfaste</a:t>
            </a:r>
            <a:r>
              <a:rPr lang="fr-FR" sz="2500" baseline="30000" noProof="0" dirty="0">
                <a:solidFill>
                  <a:srgbClr val="03B5ED"/>
                </a:solidFill>
                <a:latin typeface="Arial Black" panose="020B0A04020102020204" pitchFamily="34" charset="0"/>
                <a:ea typeface="Times New Roman" panose="02020603050405020304" pitchFamily="18" charset="0"/>
                <a:cs typeface="Arial" panose="020B0604020202020204" pitchFamily="34" charset="0"/>
              </a:rPr>
              <a:t>16</a:t>
            </a:r>
            <a:endParaRPr lang="fr-FR" sz="2500" noProof="0" dirty="0">
              <a:solidFill>
                <a:srgbClr val="03B5ED"/>
              </a:solidFill>
              <a:latin typeface="Arial Black" panose="020B0A04020102020204" pitchFamily="34" charset="0"/>
            </a:endParaRPr>
          </a:p>
        </p:txBody>
      </p:sp>
      <p:sp>
        <p:nvSpPr>
          <p:cNvPr id="4" name="ZoneTexte 3">
            <a:extLst>
              <a:ext uri="{FF2B5EF4-FFF2-40B4-BE49-F238E27FC236}">
                <a16:creationId xmlns:a16="http://schemas.microsoft.com/office/drawing/2014/main" id="{42AD7EC3-8CC5-2088-312C-A1EC63155CC3}"/>
              </a:ext>
            </a:extLst>
          </p:cNvPr>
          <p:cNvSpPr txBox="1"/>
          <p:nvPr/>
        </p:nvSpPr>
        <p:spPr>
          <a:xfrm>
            <a:off x="673770" y="1177082"/>
            <a:ext cx="11044989" cy="4736681"/>
          </a:xfrm>
          <a:prstGeom prst="rect">
            <a:avLst/>
          </a:prstGeom>
          <a:noFill/>
        </p:spPr>
        <p:txBody>
          <a:bodyPr wrap="square">
            <a:spAutoFit/>
          </a:bodyPr>
          <a:lstStyle/>
          <a:p>
            <a:pPr marL="285750" marR="0" lvl="0" indent="-285750" algn="l" defTabSz="457200" rtl="0" eaLnBrk="1" fontAlgn="auto" latinLnBrk="0" hangingPunct="1">
              <a:lnSpc>
                <a:spcPct val="90000"/>
              </a:lnSpc>
              <a:spcBef>
                <a:spcPts val="0"/>
              </a:spcBef>
              <a:spcAft>
                <a:spcPts val="1000"/>
              </a:spcAft>
              <a:buClr>
                <a:srgbClr val="03B5ED"/>
              </a:buClr>
              <a:buSzTx/>
              <a:buFont typeface="Wingdings" panose="05000000000000000000" pitchFamily="2" charset="2"/>
              <a:buChar char="Ø"/>
              <a:tabLst/>
              <a:defRPr/>
            </a:pPr>
            <a:r>
              <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Collaborer directement avec les familles et les communautés pour influer sur les normes sociales.</a:t>
            </a:r>
          </a:p>
          <a:p>
            <a:pPr marL="285750" marR="0" lvl="0" indent="-285750" algn="l" defTabSz="457200" rtl="0" eaLnBrk="1" fontAlgn="auto" latinLnBrk="0" hangingPunct="1">
              <a:lnSpc>
                <a:spcPct val="90000"/>
              </a:lnSpc>
              <a:spcBef>
                <a:spcPts val="0"/>
              </a:spcBef>
              <a:spcAft>
                <a:spcPts val="1000"/>
              </a:spcAft>
              <a:buClr>
                <a:srgbClr val="03B5ED"/>
              </a:buClr>
              <a:buSzTx/>
              <a:buFont typeface="Wingdings" panose="05000000000000000000" pitchFamily="2" charset="2"/>
              <a:buChar char="Ø"/>
              <a:tabLst/>
              <a:defRPr/>
            </a:pPr>
            <a:r>
              <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Collaborer avec les leaders d’opinion, en particulier les leaders religieux et traditionnels, pour remettre en question l’idée selon laquelle le mariage des enfants et les MGF sont un impératif religieux.</a:t>
            </a:r>
          </a:p>
          <a:p>
            <a:pPr marL="285750" marR="0" lvl="0" indent="-285750" algn="l" defTabSz="457200" rtl="0" eaLnBrk="1" fontAlgn="auto" latinLnBrk="0" hangingPunct="1">
              <a:lnSpc>
                <a:spcPct val="90000"/>
              </a:lnSpc>
              <a:spcBef>
                <a:spcPts val="0"/>
              </a:spcBef>
              <a:spcAft>
                <a:spcPts val="1000"/>
              </a:spcAft>
              <a:buClr>
                <a:srgbClr val="03B5ED"/>
              </a:buClr>
              <a:buSzTx/>
              <a:buFont typeface="Wingdings" panose="05000000000000000000" pitchFamily="2" charset="2"/>
              <a:buChar char="Ø"/>
              <a:tabLst/>
              <a:defRPr/>
            </a:pPr>
            <a:r>
              <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Fournir aux jeunes filles des mentors et des modèles à émuler.</a:t>
            </a:r>
          </a:p>
          <a:p>
            <a:pPr marL="285750" marR="0" lvl="0" indent="-285750" algn="l" defTabSz="457200" rtl="0" eaLnBrk="1" fontAlgn="auto" latinLnBrk="0" hangingPunct="1">
              <a:lnSpc>
                <a:spcPct val="90000"/>
              </a:lnSpc>
              <a:spcBef>
                <a:spcPts val="0"/>
              </a:spcBef>
              <a:spcAft>
                <a:spcPts val="1000"/>
              </a:spcAft>
              <a:buClr>
                <a:srgbClr val="03B5ED"/>
              </a:buClr>
              <a:buSzTx/>
              <a:buFont typeface="Wingdings" panose="05000000000000000000" pitchFamily="2" charset="2"/>
              <a:buChar char="Ø"/>
              <a:tabLst/>
              <a:defRPr/>
            </a:pPr>
            <a:r>
              <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Investir dans les initiatives qui encouragent la rétention scolaire des filles.</a:t>
            </a:r>
          </a:p>
          <a:p>
            <a:pPr marL="285750" marR="0" lvl="0" indent="-285750" algn="l" defTabSz="457200" rtl="0" eaLnBrk="1" fontAlgn="auto" latinLnBrk="0" hangingPunct="1">
              <a:lnSpc>
                <a:spcPct val="90000"/>
              </a:lnSpc>
              <a:spcBef>
                <a:spcPts val="0"/>
              </a:spcBef>
              <a:spcAft>
                <a:spcPts val="1000"/>
              </a:spcAft>
              <a:buClr>
                <a:srgbClr val="03B5ED"/>
              </a:buClr>
              <a:buSzTx/>
              <a:buFont typeface="Wingdings" panose="05000000000000000000" pitchFamily="2" charset="2"/>
              <a:buChar char="Ø"/>
              <a:tabLst/>
              <a:defRPr/>
            </a:pPr>
            <a:r>
              <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Mettre en œuvre des dispositions législatives et améliorer l’application des lois existantes.</a:t>
            </a:r>
          </a:p>
          <a:p>
            <a:pPr marL="285750" marR="0" lvl="0" indent="-285750" algn="l" defTabSz="457200" rtl="0" eaLnBrk="1" fontAlgn="auto" latinLnBrk="0" hangingPunct="1">
              <a:lnSpc>
                <a:spcPct val="90000"/>
              </a:lnSpc>
              <a:spcBef>
                <a:spcPts val="0"/>
              </a:spcBef>
              <a:spcAft>
                <a:spcPts val="1000"/>
              </a:spcAft>
              <a:buClr>
                <a:srgbClr val="03B5ED"/>
              </a:buClr>
              <a:buSzTx/>
              <a:buFont typeface="Wingdings" panose="05000000000000000000" pitchFamily="2" charset="2"/>
              <a:buChar char="Ø"/>
              <a:tabLst/>
              <a:defRPr/>
            </a:pPr>
            <a:r>
              <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Collaborer avec les communautés dans le cadre de campagnes de communication en faveur de changements sociaux.</a:t>
            </a:r>
          </a:p>
          <a:p>
            <a:pPr marL="285750" marR="0" lvl="0" indent="-285750" algn="l" defTabSz="457200" rtl="0" eaLnBrk="1" fontAlgn="auto" latinLnBrk="0" hangingPunct="1">
              <a:lnSpc>
                <a:spcPct val="90000"/>
              </a:lnSpc>
              <a:spcBef>
                <a:spcPts val="0"/>
              </a:spcBef>
              <a:spcAft>
                <a:spcPts val="1000"/>
              </a:spcAft>
              <a:buClr>
                <a:srgbClr val="03B5ED"/>
              </a:buClr>
              <a:buSzTx/>
              <a:buFont typeface="Wingdings" panose="05000000000000000000" pitchFamily="2" charset="2"/>
              <a:buChar char="Ø"/>
              <a:tabLst/>
              <a:defRPr/>
            </a:pPr>
            <a:r>
              <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Renforcer les systèmes de protection de l’enfance officiels et les réseaux de signalement officieux. </a:t>
            </a:r>
          </a:p>
          <a:p>
            <a:pPr marL="285750" marR="0" lvl="0" indent="-285750" algn="l" defTabSz="457200" rtl="0" eaLnBrk="1" fontAlgn="auto" latinLnBrk="0" hangingPunct="1">
              <a:lnSpc>
                <a:spcPct val="90000"/>
              </a:lnSpc>
              <a:spcBef>
                <a:spcPts val="0"/>
              </a:spcBef>
              <a:spcAft>
                <a:spcPts val="1000"/>
              </a:spcAft>
              <a:buClr>
                <a:srgbClr val="03B5ED"/>
              </a:buClr>
              <a:buSzTx/>
              <a:buFont typeface="Wingdings" panose="05000000000000000000" pitchFamily="2" charset="2"/>
              <a:buChar char="Ø"/>
              <a:tabLst/>
              <a:defRPr/>
            </a:pPr>
            <a:r>
              <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Associer les jeunes aux initiatives de plaidoyer. </a:t>
            </a:r>
          </a:p>
          <a:p>
            <a:pPr marL="285750" marR="0" lvl="0" indent="-285750" algn="l" defTabSz="457200" rtl="0" eaLnBrk="1" fontAlgn="auto" latinLnBrk="0" hangingPunct="1">
              <a:lnSpc>
                <a:spcPct val="90000"/>
              </a:lnSpc>
              <a:spcBef>
                <a:spcPts val="0"/>
              </a:spcBef>
              <a:spcAft>
                <a:spcPts val="1000"/>
              </a:spcAft>
              <a:buClr>
                <a:srgbClr val="03B5ED"/>
              </a:buClr>
              <a:buSzTx/>
              <a:buFont typeface="Wingdings" panose="05000000000000000000" pitchFamily="2" charset="2"/>
              <a:buChar char="Ø"/>
              <a:tabLst/>
              <a:defRPr/>
            </a:pPr>
            <a:r>
              <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Intégrer le travail pour la fin du mariage des enfants et des MGF aux programmes liés à l’égalité des genres.</a:t>
            </a:r>
          </a:p>
          <a:p>
            <a:pPr marL="285750" marR="0" lvl="0" indent="-285750" algn="l" defTabSz="457200" rtl="0" eaLnBrk="1" fontAlgn="auto" latinLnBrk="0" hangingPunct="1">
              <a:lnSpc>
                <a:spcPct val="90000"/>
              </a:lnSpc>
              <a:spcBef>
                <a:spcPts val="0"/>
              </a:spcBef>
              <a:spcAft>
                <a:spcPts val="1000"/>
              </a:spcAft>
              <a:buClr>
                <a:srgbClr val="03B5ED"/>
              </a:buClr>
              <a:buSzTx/>
              <a:buFont typeface="Wingdings" panose="05000000000000000000" pitchFamily="2" charset="2"/>
              <a:buChar char="Ø"/>
              <a:tabLst/>
              <a:defRPr/>
            </a:pPr>
            <a:r>
              <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Intégrer la santé et l’hygiène menstruelle dans les services de SSR à l’intention des adolescents et des jeunes. </a:t>
            </a:r>
          </a:p>
        </p:txBody>
      </p:sp>
    </p:spTree>
    <p:extLst>
      <p:ext uri="{BB962C8B-B14F-4D97-AF65-F5344CB8AC3E}">
        <p14:creationId xmlns:p14="http://schemas.microsoft.com/office/powerpoint/2010/main" val="2252792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051E88-9CA0-8005-D8BA-E61F0A709897}"/>
              </a:ext>
            </a:extLst>
          </p:cNvPr>
          <p:cNvSpPr>
            <a:spLocks noGrp="1"/>
          </p:cNvSpPr>
          <p:nvPr>
            <p:ph type="title" idx="4294967295"/>
          </p:nvPr>
        </p:nvSpPr>
        <p:spPr>
          <a:xfrm>
            <a:off x="609600" y="331652"/>
            <a:ext cx="10972800" cy="850900"/>
          </a:xfrm>
          <a:prstGeom prst="rect">
            <a:avLst/>
          </a:prstGeom>
        </p:spPr>
        <p:txBody>
          <a:bodyPr>
            <a:normAutofit/>
          </a:bodyPr>
          <a:lstStyle/>
          <a:p>
            <a:pPr algn="ctr"/>
            <a:r>
              <a:rPr lang="fr-FR" sz="2800" noProof="0" dirty="0">
                <a:solidFill>
                  <a:srgbClr val="03B5ED"/>
                </a:solidFill>
                <a:latin typeface="Arial Black" panose="020B0A04020102020204" pitchFamily="34" charset="0"/>
                <a:cs typeface="Arial"/>
              </a:rPr>
              <a:t>Principaux messages</a:t>
            </a:r>
            <a:endParaRPr lang="fr-FR" sz="2800" noProof="0" dirty="0">
              <a:solidFill>
                <a:srgbClr val="03B5ED"/>
              </a:solidFill>
            </a:endParaRPr>
          </a:p>
        </p:txBody>
      </p:sp>
      <p:sp>
        <p:nvSpPr>
          <p:cNvPr id="4" name="ZoneTexte 3">
            <a:extLst>
              <a:ext uri="{FF2B5EF4-FFF2-40B4-BE49-F238E27FC236}">
                <a16:creationId xmlns:a16="http://schemas.microsoft.com/office/drawing/2014/main" id="{4733015B-A235-FABC-F23A-ED4CEE7C4F0B}"/>
              </a:ext>
            </a:extLst>
          </p:cNvPr>
          <p:cNvSpPr txBox="1"/>
          <p:nvPr/>
        </p:nvSpPr>
        <p:spPr>
          <a:xfrm>
            <a:off x="316992" y="1016456"/>
            <a:ext cx="11392408" cy="5016758"/>
          </a:xfrm>
          <a:prstGeom prst="rect">
            <a:avLst/>
          </a:prstGeom>
          <a:noFill/>
        </p:spPr>
        <p:txBody>
          <a:bodyPr wrap="square">
            <a:spAutoFit/>
          </a:bodyPr>
          <a:lstStyle/>
          <a:p>
            <a:pPr marL="342900" marR="0" lvl="0" indent="-342900" algn="l" defTabSz="457200" rtl="0" eaLnBrk="1" fontAlgn="auto" latinLnBrk="0" hangingPunct="1">
              <a:lnSpc>
                <a:spcPct val="100000"/>
              </a:lnSpc>
              <a:spcBef>
                <a:spcPts val="0"/>
              </a:spcBef>
              <a:spcAft>
                <a:spcPts val="1000"/>
              </a:spcAft>
              <a:buClr>
                <a:srgbClr val="03B5ED"/>
              </a:buClr>
              <a:buSzTx/>
              <a:buFont typeface="Courier New" panose="02070309020205020404" pitchFamily="49" charset="0"/>
              <a:buChar char="o"/>
              <a:tabLst/>
              <a:defRPr/>
            </a:pPr>
            <a:r>
              <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 mariage des enfants et les MGF constituent des violations des droits humains. </a:t>
            </a:r>
          </a:p>
          <a:p>
            <a:pPr marL="342900" marR="0" lvl="0" indent="-342900" algn="l" defTabSz="457200" rtl="0" eaLnBrk="1" fontAlgn="auto" latinLnBrk="0" hangingPunct="1">
              <a:lnSpc>
                <a:spcPct val="100000"/>
              </a:lnSpc>
              <a:spcBef>
                <a:spcPts val="0"/>
              </a:spcBef>
              <a:spcAft>
                <a:spcPts val="1000"/>
              </a:spcAft>
              <a:buClr>
                <a:srgbClr val="03B5ED"/>
              </a:buClr>
              <a:buSzTx/>
              <a:buFont typeface="Courier New" panose="02070309020205020404" pitchFamily="49" charset="0"/>
              <a:buChar char="o"/>
              <a:tabLst/>
              <a:defRPr/>
            </a:pPr>
            <a:r>
              <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Les deux pratiques trouvent leur origine dans les inégalités de genre et sont tributaires de normes sociales visant à contrôler la sexualité féminine et à préserver des traditions culturelles, sociales et religieuses. </a:t>
            </a:r>
          </a:p>
          <a:p>
            <a:pPr marL="342900" marR="0" lvl="0" indent="-342900" algn="l" defTabSz="457200" rtl="0" eaLnBrk="1" fontAlgn="auto" latinLnBrk="0" hangingPunct="1">
              <a:lnSpc>
                <a:spcPct val="100000"/>
              </a:lnSpc>
              <a:spcBef>
                <a:spcPts val="0"/>
              </a:spcBef>
              <a:spcAft>
                <a:spcPts val="1000"/>
              </a:spcAft>
              <a:buClr>
                <a:srgbClr val="03B5ED"/>
              </a:buClr>
              <a:buSzTx/>
              <a:buFont typeface="Courier New" panose="02070309020205020404" pitchFamily="49" charset="0"/>
              <a:buChar char="o"/>
              <a:tabLst/>
              <a:defRPr/>
            </a:pPr>
            <a:r>
              <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 mariage des enfants est aussi étroitement lié à la pauvreté et à un faible niveau d’instruction, tandis que les MGF sont parfois, mais pas toujours, liées à des pressions économiques. </a:t>
            </a:r>
          </a:p>
          <a:p>
            <a:pPr marL="342900" marR="0" lvl="0" indent="-342900" algn="l" defTabSz="457200" rtl="0" eaLnBrk="1" fontAlgn="auto" latinLnBrk="0" hangingPunct="1">
              <a:lnSpc>
                <a:spcPct val="100000"/>
              </a:lnSpc>
              <a:spcBef>
                <a:spcPts val="0"/>
              </a:spcBef>
              <a:spcAft>
                <a:spcPts val="1000"/>
              </a:spcAft>
              <a:buClr>
                <a:srgbClr val="03B5ED"/>
              </a:buClr>
              <a:buSzTx/>
              <a:buFont typeface="Courier New" panose="02070309020205020404" pitchFamily="49" charset="0"/>
              <a:buChar char="o"/>
              <a:tabLst/>
              <a:defRPr/>
            </a:pPr>
            <a:r>
              <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Là où le mariage des enfants et les MGF coexistent, il convient de mettre en œuvre des solutions coordonnées et d’agir à l’égard des normes sociales genrées qui contribuent à perpétuer les deux pratiques. </a:t>
            </a:r>
          </a:p>
          <a:p>
            <a:pPr marL="342900" marR="0" lvl="0" indent="-342900" algn="l" defTabSz="457200" rtl="0" eaLnBrk="1" fontAlgn="auto" latinLnBrk="0" hangingPunct="1">
              <a:lnSpc>
                <a:spcPct val="100000"/>
              </a:lnSpc>
              <a:spcBef>
                <a:spcPts val="0"/>
              </a:spcBef>
              <a:spcAft>
                <a:spcPts val="1000"/>
              </a:spcAft>
              <a:buClr>
                <a:srgbClr val="03B5ED"/>
              </a:buClr>
              <a:buSzTx/>
              <a:buFont typeface="Courier New" panose="02070309020205020404" pitchFamily="49" charset="0"/>
              <a:buChar char="o"/>
              <a:tabLst/>
              <a:defRPr/>
            </a:pPr>
            <a:r>
              <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Les mouvements pour la fin du mariage des enfants et des MGF doivent plaider conjointement en faveur de changements aux niveaux communautaire, national, régional et mondial afin d’accélérer les progrès. </a:t>
            </a:r>
          </a:p>
          <a:p>
            <a:pPr marL="342900" marR="0" lvl="0" indent="-342900" algn="l" defTabSz="457200" rtl="0" eaLnBrk="1" fontAlgn="auto" latinLnBrk="0" hangingPunct="1">
              <a:lnSpc>
                <a:spcPct val="100000"/>
              </a:lnSpc>
              <a:spcBef>
                <a:spcPts val="0"/>
              </a:spcBef>
              <a:spcAft>
                <a:spcPts val="1000"/>
              </a:spcAft>
              <a:buClr>
                <a:srgbClr val="03B5ED"/>
              </a:buClr>
              <a:buSzTx/>
              <a:buFont typeface="Courier New" panose="02070309020205020404" pitchFamily="49" charset="0"/>
              <a:buChar char="o"/>
              <a:tabLst/>
              <a:defRPr/>
            </a:pPr>
            <a:r>
              <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Les prestataires de santé peuvent jouer un rôle important. Il est nécessaire de renforcer les capacités, du système de santé pour s'assurer que les services de prévention et de soins des MGF soient intégrés dans la SSR de routine et d'autres services de santé.</a:t>
            </a:r>
          </a:p>
          <a:p>
            <a:pPr marL="342900" marR="0" lvl="0" indent="-342900" algn="l" defTabSz="457200" rtl="0" eaLnBrk="1" fontAlgn="auto" latinLnBrk="0" hangingPunct="1">
              <a:lnSpc>
                <a:spcPct val="100000"/>
              </a:lnSpc>
              <a:spcBef>
                <a:spcPts val="0"/>
              </a:spcBef>
              <a:spcAft>
                <a:spcPts val="1000"/>
              </a:spcAft>
              <a:buClr>
                <a:srgbClr val="03B5ED"/>
              </a:buClr>
              <a:buSzTx/>
              <a:buFont typeface="Courier New" panose="02070309020205020404" pitchFamily="49" charset="0"/>
              <a:buChar char="o"/>
              <a:tabLst/>
              <a:defRPr/>
            </a:pPr>
            <a:r>
              <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 santé et l’hygiène menstruelles font partie intégrante de la réalisation des droits des filles et des femmes et sont reconnues comme un élément, voire une condition à l’égalité entre les femmes et les hommes.</a:t>
            </a:r>
          </a:p>
        </p:txBody>
      </p:sp>
    </p:spTree>
    <p:extLst>
      <p:ext uri="{BB962C8B-B14F-4D97-AF65-F5344CB8AC3E}">
        <p14:creationId xmlns:p14="http://schemas.microsoft.com/office/powerpoint/2010/main" val="992422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3399"/>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89226C3-2879-5325-CDB6-22775FE808E5}"/>
              </a:ext>
            </a:extLst>
          </p:cNvPr>
          <p:cNvPicPr>
            <a:picLocks noChangeAspect="1"/>
          </p:cNvPicPr>
          <p:nvPr/>
        </p:nvPicPr>
        <p:blipFill>
          <a:blip r:embed="rId3"/>
          <a:stretch>
            <a:fillRect/>
          </a:stretch>
        </p:blipFill>
        <p:spPr>
          <a:xfrm>
            <a:off x="3226822" y="1430042"/>
            <a:ext cx="5738357" cy="3886537"/>
          </a:xfrm>
          <a:prstGeom prst="rect">
            <a:avLst/>
          </a:prstGeom>
        </p:spPr>
      </p:pic>
    </p:spTree>
    <p:extLst>
      <p:ext uri="{BB962C8B-B14F-4D97-AF65-F5344CB8AC3E}">
        <p14:creationId xmlns:p14="http://schemas.microsoft.com/office/powerpoint/2010/main" val="1432455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A136A5D-19F3-FB15-1BBC-C62509BC597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C25D89E-7194-2AE6-6194-630279596633}"/>
              </a:ext>
            </a:extLst>
          </p:cNvPr>
          <p:cNvSpPr>
            <a:spLocks noGrp="1"/>
          </p:cNvSpPr>
          <p:nvPr>
            <p:ph type="title" idx="4294967295"/>
          </p:nvPr>
        </p:nvSpPr>
        <p:spPr>
          <a:xfrm>
            <a:off x="609600" y="331652"/>
            <a:ext cx="10972800" cy="453411"/>
          </a:xfrm>
          <a:prstGeom prst="rect">
            <a:avLst/>
          </a:prstGeom>
        </p:spPr>
        <p:txBody>
          <a:bodyPr>
            <a:noAutofit/>
          </a:bodyPr>
          <a:lstStyle/>
          <a:p>
            <a:pPr algn="ctr"/>
            <a:r>
              <a:rPr lang="fr-FR" sz="2800" noProof="0" dirty="0">
                <a:solidFill>
                  <a:srgbClr val="03B5ED"/>
                </a:solidFill>
                <a:latin typeface="Arial Black" panose="020B0A04020102020204" pitchFamily="34" charset="0"/>
                <a:cs typeface="Arial"/>
              </a:rPr>
              <a:t>Actions prioritaires au niveau du district sanitaire 1/3 </a:t>
            </a:r>
            <a:endParaRPr lang="fr-FR" sz="2800" noProof="0" dirty="0">
              <a:solidFill>
                <a:srgbClr val="03B5ED"/>
              </a:solidFill>
            </a:endParaRPr>
          </a:p>
        </p:txBody>
      </p:sp>
      <p:sp>
        <p:nvSpPr>
          <p:cNvPr id="4" name="ZoneTexte 3">
            <a:extLst>
              <a:ext uri="{FF2B5EF4-FFF2-40B4-BE49-F238E27FC236}">
                <a16:creationId xmlns:a16="http://schemas.microsoft.com/office/drawing/2014/main" id="{9564BE59-8194-B1B9-F5C7-D32164D0AA5D}"/>
              </a:ext>
            </a:extLst>
          </p:cNvPr>
          <p:cNvSpPr txBox="1"/>
          <p:nvPr/>
        </p:nvSpPr>
        <p:spPr>
          <a:xfrm>
            <a:off x="1310327" y="993140"/>
            <a:ext cx="10152668" cy="5221942"/>
          </a:xfrm>
          <a:prstGeom prst="rect">
            <a:avLst/>
          </a:prstGeom>
          <a:noFill/>
        </p:spPr>
        <p:txBody>
          <a:bodyPr wrap="square">
            <a:spAutoFit/>
          </a:bodyPr>
          <a:lstStyle/>
          <a:p>
            <a:pPr marL="0" marR="0" lvl="0" indent="0" algn="l" defTabSz="457200" rtl="0" eaLnBrk="1" fontAlgn="base" latinLnBrk="0" hangingPunct="1">
              <a:lnSpc>
                <a:spcPct val="100000"/>
              </a:lnSpc>
              <a:spcBef>
                <a:spcPts val="0"/>
              </a:spcBef>
              <a:spcAft>
                <a:spcPts val="800"/>
              </a:spcAft>
              <a:buClrTx/>
              <a:buSzTx/>
              <a:buFontTx/>
              <a:buNone/>
              <a:tabLst/>
              <a:defRPr/>
            </a:pPr>
            <a:r>
              <a:rPr kumimoji="0" lang="fr-FR" sz="2000" b="1"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Planification et coordination des activités</a:t>
            </a:r>
            <a:endParaRPr kumimoji="0" lang="fr-FR" sz="20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endParaRPr>
          </a:p>
          <a:p>
            <a:pPr marL="342900" marR="0" lvl="0" indent="-342900" algn="l" defTabSz="457200" rtl="0" eaLnBrk="1" fontAlgn="base" latinLnBrk="0" hangingPunct="1">
              <a:lnSpc>
                <a:spcPct val="100000"/>
              </a:lnSpc>
              <a:spcBef>
                <a:spcPts val="1200"/>
              </a:spcBef>
              <a:spcAft>
                <a:spcPts val="1200"/>
              </a:spcAft>
              <a:buClr>
                <a:srgbClr val="03B5ED"/>
              </a:buClr>
              <a:buSzTx/>
              <a:buFont typeface="Symbol" panose="05050102010706020507" pitchFamily="18" charset="2"/>
              <a:buChar char=""/>
              <a:tabLst/>
              <a:defRPr/>
            </a:pP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Élaborer des plans d'action stratégiques et des programmes de santé publique qui sont adaptées au contexte culturel en vue de l'élimination des pratiques traditionnelles néfastes.</a:t>
            </a:r>
            <a:endParaRPr kumimoji="0" lang="fr-FR" sz="20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endParaRPr>
          </a:p>
          <a:p>
            <a:pPr marL="342900" marR="0" lvl="0" indent="-342900" algn="l" defTabSz="457200" rtl="0" eaLnBrk="1" fontAlgn="base" latinLnBrk="0" hangingPunct="1">
              <a:lnSpc>
                <a:spcPct val="100000"/>
              </a:lnSpc>
              <a:spcBef>
                <a:spcPts val="1200"/>
              </a:spcBef>
              <a:spcAft>
                <a:spcPts val="1200"/>
              </a:spcAft>
              <a:buClr>
                <a:srgbClr val="03B5ED"/>
              </a:buClr>
              <a:buSzTx/>
              <a:buFont typeface="Symbol" panose="05050102010706020507" pitchFamily="18" charset="2"/>
              <a:buChar char=""/>
              <a:tabLst/>
              <a:defRPr/>
            </a:pP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Faire le répertoire des pratiques néfastes, renforcer la coordination des parties prenantes intervenant dans la prévention et la lutte contre les pratiques néfastes et assurer la fonctionnalité des centres de prises en charge des victimes y compris la prise en charge psychologiques.</a:t>
            </a:r>
            <a:endParaRPr kumimoji="0" lang="fr-FR" sz="20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endParaRPr>
          </a:p>
          <a:p>
            <a:pPr marL="342900" marR="0" lvl="0" indent="-342900" algn="l" defTabSz="457200" rtl="0" eaLnBrk="1" fontAlgn="base" latinLnBrk="0" hangingPunct="1">
              <a:lnSpc>
                <a:spcPct val="100000"/>
              </a:lnSpc>
              <a:spcBef>
                <a:spcPts val="1200"/>
              </a:spcBef>
              <a:spcAft>
                <a:spcPts val="1200"/>
              </a:spcAft>
              <a:buClr>
                <a:srgbClr val="03B5ED"/>
              </a:buClr>
              <a:buSzTx/>
              <a:buFont typeface="Symbol" panose="05050102010706020507" pitchFamily="18" charset="2"/>
              <a:buChar char=""/>
              <a:tabLst/>
              <a:defRPr/>
            </a:pP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Appliquer la Stratégie Sectorielle de Santé (SSS) du pays au niveau du district, en alignant les actions locales sur les objectifs nationaux en matière de santé et d'hygiène.</a:t>
            </a:r>
            <a:endParaRPr kumimoji="0" lang="fr-FR" sz="20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endParaRPr>
          </a:p>
          <a:p>
            <a:pPr marL="0" marR="0" lvl="0" indent="0" algn="l" defTabSz="457200" rtl="0" eaLnBrk="1" fontAlgn="base" latinLnBrk="0" hangingPunct="1">
              <a:lnSpc>
                <a:spcPct val="100000"/>
              </a:lnSpc>
              <a:spcBef>
                <a:spcPts val="0"/>
              </a:spcBef>
              <a:spcAft>
                <a:spcPts val="800"/>
              </a:spcAft>
              <a:buClrTx/>
              <a:buSzTx/>
              <a:buFontTx/>
              <a:buNone/>
              <a:tabLst/>
              <a:defRPr/>
            </a:pP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fr-FR" sz="20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600"/>
              </a:spcAft>
              <a:buClr>
                <a:srgbClr val="03B5ED"/>
              </a:buClr>
              <a:buSzTx/>
              <a:buFont typeface="Courier New" panose="02070309020205020404" pitchFamily="49" charset="0"/>
              <a:buChar char="o"/>
              <a:tabLst/>
              <a:defRPr/>
            </a:pPr>
            <a:endPar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97820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362E73E-5281-000B-DC5B-EE466D4542E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846F72A-D6E8-62FD-B8D1-360206E12F4A}"/>
              </a:ext>
            </a:extLst>
          </p:cNvPr>
          <p:cNvSpPr>
            <a:spLocks noGrp="1"/>
          </p:cNvSpPr>
          <p:nvPr>
            <p:ph type="title" idx="4294967295"/>
          </p:nvPr>
        </p:nvSpPr>
        <p:spPr>
          <a:xfrm>
            <a:off x="609600" y="331652"/>
            <a:ext cx="10972800" cy="420854"/>
          </a:xfrm>
          <a:prstGeom prst="rect">
            <a:avLst/>
          </a:prstGeom>
        </p:spPr>
        <p:txBody>
          <a:bodyPr>
            <a:noAutofit/>
          </a:bodyPr>
          <a:lstStyle/>
          <a:p>
            <a:pPr algn="ctr"/>
            <a:r>
              <a:rPr lang="fr-FR" sz="2800" noProof="0" dirty="0">
                <a:solidFill>
                  <a:srgbClr val="03B5ED"/>
                </a:solidFill>
                <a:latin typeface="Arial Black" panose="020B0A04020102020204" pitchFamily="34" charset="0"/>
                <a:cs typeface="Arial"/>
              </a:rPr>
              <a:t>Actions prioritaires au niveau du district sanitaire 2/3</a:t>
            </a:r>
            <a:endParaRPr lang="fr-FR" sz="2800" noProof="0" dirty="0">
              <a:solidFill>
                <a:srgbClr val="03B5ED"/>
              </a:solidFill>
            </a:endParaRPr>
          </a:p>
        </p:txBody>
      </p:sp>
      <p:sp>
        <p:nvSpPr>
          <p:cNvPr id="4" name="ZoneTexte 3">
            <a:extLst>
              <a:ext uri="{FF2B5EF4-FFF2-40B4-BE49-F238E27FC236}">
                <a16:creationId xmlns:a16="http://schemas.microsoft.com/office/drawing/2014/main" id="{574B37D0-AC9E-CA50-EA43-721BAD1C5468}"/>
              </a:ext>
            </a:extLst>
          </p:cNvPr>
          <p:cNvSpPr txBox="1"/>
          <p:nvPr/>
        </p:nvSpPr>
        <p:spPr>
          <a:xfrm>
            <a:off x="1360683" y="920950"/>
            <a:ext cx="10436781" cy="5273238"/>
          </a:xfrm>
          <a:prstGeom prst="rect">
            <a:avLst/>
          </a:prstGeom>
          <a:noFill/>
        </p:spPr>
        <p:txBody>
          <a:bodyPr wrap="square">
            <a:spAutoFit/>
          </a:bodyPr>
          <a:lstStyle/>
          <a:p>
            <a:pPr marL="0" marR="0" lvl="0" indent="0" algn="l" defTabSz="457200" rtl="0" eaLnBrk="1" fontAlgn="base" latinLnBrk="0" hangingPunct="1">
              <a:lnSpc>
                <a:spcPct val="100000"/>
              </a:lnSpc>
              <a:spcBef>
                <a:spcPts val="0"/>
              </a:spcBef>
              <a:spcAft>
                <a:spcPts val="800"/>
              </a:spcAft>
              <a:buClrTx/>
              <a:buSzTx/>
              <a:buFontTx/>
              <a:buNone/>
              <a:tabLst/>
              <a:defRPr/>
            </a:pPr>
            <a:r>
              <a:rPr kumimoji="0" lang="fr-FR" sz="2000" b="1"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Renforcement des capacités des prestataires de santé et des structures de prise en charge</a:t>
            </a:r>
            <a:endParaRPr kumimoji="0" lang="fr-FR" sz="20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endParaRPr>
          </a:p>
          <a:p>
            <a:pPr marL="342900" marR="0" lvl="0" indent="-342900" algn="l" defTabSz="457200" rtl="0" eaLnBrk="1" fontAlgn="base" latinLnBrk="0" hangingPunct="1">
              <a:lnSpc>
                <a:spcPct val="100000"/>
              </a:lnSpc>
              <a:spcBef>
                <a:spcPts val="1200"/>
              </a:spcBef>
              <a:spcAft>
                <a:spcPts val="1200"/>
              </a:spcAft>
              <a:buClr>
                <a:srgbClr val="03B5ED"/>
              </a:buClr>
              <a:buSzTx/>
              <a:buFont typeface="Symbol" panose="05050102010706020507" pitchFamily="18" charset="2"/>
              <a:buChar char=""/>
              <a:tabLst/>
              <a:defRPr/>
            </a:pP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Veiller à ce que les professionnels de santé aient la formation et les ressources nécessaires pour refuser de réaliser des actes néfastes, quelle qu'en soit la forme, et qu'ils puissent les réfuter sur le plan médical.</a:t>
            </a:r>
            <a:endParaRPr kumimoji="0" lang="fr-FR" sz="20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endParaRPr>
          </a:p>
          <a:p>
            <a:pPr marL="342900" marR="0" lvl="0" indent="-342900" algn="l" defTabSz="457200" rtl="0" eaLnBrk="1" fontAlgn="base" latinLnBrk="0" hangingPunct="1">
              <a:lnSpc>
                <a:spcPct val="100000"/>
              </a:lnSpc>
              <a:spcBef>
                <a:spcPts val="1200"/>
              </a:spcBef>
              <a:spcAft>
                <a:spcPts val="1200"/>
              </a:spcAft>
              <a:buClr>
                <a:srgbClr val="03B5ED"/>
              </a:buClr>
              <a:buSzTx/>
              <a:buFont typeface="Symbol" panose="05050102010706020507" pitchFamily="18" charset="2"/>
              <a:buChar char=""/>
              <a:tabLst/>
              <a:defRPr/>
            </a:pP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S'assurer que les infrastructures des FOSA, les écoles et les communautés sont adéquates pour permettre une gestion saine des menstruations.</a:t>
            </a:r>
            <a:endParaRPr kumimoji="0" lang="fr-FR" sz="20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endParaRPr>
          </a:p>
          <a:p>
            <a:pPr marL="342900" marR="0" lvl="0" indent="-342900" algn="l" defTabSz="457200" rtl="0" eaLnBrk="1" fontAlgn="base" latinLnBrk="0" hangingPunct="1">
              <a:lnSpc>
                <a:spcPct val="100000"/>
              </a:lnSpc>
              <a:spcBef>
                <a:spcPts val="1200"/>
              </a:spcBef>
              <a:spcAft>
                <a:spcPts val="1200"/>
              </a:spcAft>
              <a:buClr>
                <a:srgbClr val="03B5ED"/>
              </a:buClr>
              <a:buSzTx/>
              <a:buFont typeface="Symbol" panose="05050102010706020507" pitchFamily="18" charset="2"/>
              <a:buChar char=""/>
              <a:tabLst/>
              <a:defRPr/>
            </a:pP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Renforcer les compétences des prestataires et les différentes parties prenantes (santé, enseignements, justices, services sociales, OSC, autres organisations) sur la prise en charge des victimes de pratiques néfastes, ainsi que sur l’hygiène des menstrues et la gestion des serviettes hygiéniques.</a:t>
            </a:r>
            <a:endParaRPr kumimoji="0" lang="fr-FR" sz="20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endParaRPr>
          </a:p>
          <a:p>
            <a:pPr marL="342900" marR="0" lvl="0" indent="-342900" algn="l" defTabSz="457200" rtl="0" eaLnBrk="1" fontAlgn="base" latinLnBrk="0" hangingPunct="1">
              <a:lnSpc>
                <a:spcPct val="100000"/>
              </a:lnSpc>
              <a:spcBef>
                <a:spcPts val="1200"/>
              </a:spcBef>
              <a:spcAft>
                <a:spcPts val="1200"/>
              </a:spcAft>
              <a:buClr>
                <a:srgbClr val="03B5ED"/>
              </a:buClr>
              <a:buSzTx/>
              <a:buFont typeface="Symbol" panose="05050102010706020507" pitchFamily="18" charset="2"/>
              <a:buChar char=""/>
              <a:tabLst/>
              <a:defRPr/>
            </a:pP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Rendre disponible toute la documentation et les modules de formation sur l’hygiène des menstrues.</a:t>
            </a:r>
            <a:endParaRPr kumimoji="0" lang="fr-FR" sz="20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3762933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F52C11C-959A-98CD-5D97-22799832994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3E842E2-E63E-F17D-FBEC-A994BC3F842A}"/>
              </a:ext>
            </a:extLst>
          </p:cNvPr>
          <p:cNvSpPr>
            <a:spLocks noGrp="1"/>
          </p:cNvSpPr>
          <p:nvPr>
            <p:ph type="title" idx="4294967295"/>
          </p:nvPr>
        </p:nvSpPr>
        <p:spPr>
          <a:xfrm>
            <a:off x="609600" y="331652"/>
            <a:ext cx="10972800" cy="535614"/>
          </a:xfrm>
          <a:prstGeom prst="rect">
            <a:avLst/>
          </a:prstGeom>
        </p:spPr>
        <p:txBody>
          <a:bodyPr>
            <a:normAutofit/>
          </a:bodyPr>
          <a:lstStyle/>
          <a:p>
            <a:pPr algn="ctr"/>
            <a:r>
              <a:rPr lang="fr-FR" sz="2800" noProof="0" dirty="0">
                <a:solidFill>
                  <a:srgbClr val="03B5ED"/>
                </a:solidFill>
                <a:latin typeface="Arial Black" panose="020B0A04020102020204" pitchFamily="34" charset="0"/>
                <a:cs typeface="Arial"/>
              </a:rPr>
              <a:t>Actions prioritaires au niveau du district sanitaire 3/3</a:t>
            </a:r>
            <a:endParaRPr lang="fr-FR" sz="2800" noProof="0" dirty="0">
              <a:solidFill>
                <a:srgbClr val="03B5ED"/>
              </a:solidFill>
            </a:endParaRPr>
          </a:p>
        </p:txBody>
      </p:sp>
      <p:sp>
        <p:nvSpPr>
          <p:cNvPr id="4" name="ZoneTexte 3">
            <a:extLst>
              <a:ext uri="{FF2B5EF4-FFF2-40B4-BE49-F238E27FC236}">
                <a16:creationId xmlns:a16="http://schemas.microsoft.com/office/drawing/2014/main" id="{AA046334-D959-F231-8D86-A6C8830911BB}"/>
              </a:ext>
            </a:extLst>
          </p:cNvPr>
          <p:cNvSpPr txBox="1"/>
          <p:nvPr/>
        </p:nvSpPr>
        <p:spPr>
          <a:xfrm>
            <a:off x="609600" y="829708"/>
            <a:ext cx="11099800" cy="5555367"/>
          </a:xfrm>
          <a:prstGeom prst="rect">
            <a:avLst/>
          </a:prstGeom>
          <a:noFill/>
        </p:spPr>
        <p:txBody>
          <a:bodyPr wrap="square">
            <a:spAutoFit/>
          </a:bodyPr>
          <a:lstStyle/>
          <a:p>
            <a:pPr marL="0" marR="0" lvl="0" indent="0" algn="l" defTabSz="457200" rtl="0" eaLnBrk="1" fontAlgn="base" latinLnBrk="0" hangingPunct="1">
              <a:lnSpc>
                <a:spcPct val="100000"/>
              </a:lnSpc>
              <a:spcBef>
                <a:spcPts val="0"/>
              </a:spcBef>
              <a:spcAft>
                <a:spcPts val="800"/>
              </a:spcAft>
              <a:buClrTx/>
              <a:buSzTx/>
              <a:buFontTx/>
              <a:buNone/>
              <a:tabLst/>
              <a:defRPr/>
            </a:pPr>
            <a:r>
              <a:rPr kumimoji="0" lang="fr-FR" sz="1900" b="1"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Sensibilisation, plaidoyer et mobilisation communautaire</a:t>
            </a:r>
            <a:endParaRPr kumimoji="0" lang="fr-FR" sz="19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endParaRPr>
          </a:p>
          <a:p>
            <a:pPr marL="342900" marR="0" lvl="0" indent="-342900" algn="l" defTabSz="457200" rtl="0" eaLnBrk="1" fontAlgn="base" latinLnBrk="0" hangingPunct="1">
              <a:lnSpc>
                <a:spcPct val="100000"/>
              </a:lnSpc>
              <a:spcBef>
                <a:spcPts val="600"/>
              </a:spcBef>
              <a:spcAft>
                <a:spcPts val="600"/>
              </a:spcAft>
              <a:buClr>
                <a:srgbClr val="03B5ED"/>
              </a:buClr>
              <a:buSzTx/>
              <a:buFont typeface="Symbol" panose="05050102010706020507" pitchFamily="18" charset="2"/>
              <a:buChar char=""/>
              <a:tabLst/>
              <a:defRPr/>
            </a:pPr>
            <a:r>
              <a:rPr kumimoji="0" lang="fr-FR" sz="19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Sensibiliser le public sur les dangers des pratiques traditionnelles néfastes et leurs conséquences sur la santé, en particulier pour les femmes et les enfants, par des séances d’information et éducation.</a:t>
            </a:r>
            <a:endParaRPr kumimoji="0" lang="fr-FR" sz="19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endParaRPr>
          </a:p>
          <a:p>
            <a:pPr marL="342900" marR="0" lvl="0" indent="-342900" algn="l" defTabSz="457200" rtl="0" eaLnBrk="1" fontAlgn="base" latinLnBrk="0" hangingPunct="1">
              <a:lnSpc>
                <a:spcPct val="100000"/>
              </a:lnSpc>
              <a:spcBef>
                <a:spcPts val="600"/>
              </a:spcBef>
              <a:spcAft>
                <a:spcPts val="600"/>
              </a:spcAft>
              <a:buClr>
                <a:srgbClr val="03B5ED"/>
              </a:buClr>
              <a:buSzTx/>
              <a:buFont typeface="Symbol" panose="05050102010706020507" pitchFamily="18" charset="2"/>
              <a:buChar char=""/>
              <a:tabLst/>
              <a:defRPr/>
            </a:pPr>
            <a:r>
              <a:rPr kumimoji="0" lang="fr-FR" sz="19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Organiser des campagnes pour éduquer les populations sur l'hygiène menstruelle et les bonnes pratiques, en mettant l'accent sur le respect de l'hygiène publique et la prévention des infections.</a:t>
            </a:r>
            <a:endParaRPr kumimoji="0" lang="fr-FR" sz="19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endParaRPr>
          </a:p>
          <a:p>
            <a:pPr marL="342900" marR="0" lvl="0" indent="-342900" algn="l" defTabSz="457200" rtl="0" eaLnBrk="1" fontAlgn="base" latinLnBrk="0" hangingPunct="1">
              <a:lnSpc>
                <a:spcPct val="100000"/>
              </a:lnSpc>
              <a:spcBef>
                <a:spcPts val="600"/>
              </a:spcBef>
              <a:spcAft>
                <a:spcPts val="600"/>
              </a:spcAft>
              <a:buClr>
                <a:srgbClr val="03B5ED"/>
              </a:buClr>
              <a:buSzTx/>
              <a:buFont typeface="Symbol" panose="05050102010706020507" pitchFamily="18" charset="2"/>
              <a:buChar char=""/>
              <a:tabLst/>
              <a:defRPr/>
            </a:pPr>
            <a:r>
              <a:rPr kumimoji="0" lang="fr-FR" sz="19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Mettre à dispositions des filles et femmes des dépliants en langues traditionnelle sur l’hygiène des menstrues et faire une large vulgarisation des circuits de dénonciation des pratiques néfastes.</a:t>
            </a:r>
            <a:endParaRPr kumimoji="0" lang="fr-FR" sz="19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endParaRPr>
          </a:p>
          <a:p>
            <a:pPr marL="0" marR="0" lvl="0" indent="0" algn="l" defTabSz="457200" rtl="0" eaLnBrk="1" fontAlgn="base" latinLnBrk="0" hangingPunct="1">
              <a:lnSpc>
                <a:spcPct val="100000"/>
              </a:lnSpc>
              <a:spcBef>
                <a:spcPts val="0"/>
              </a:spcBef>
              <a:spcAft>
                <a:spcPts val="800"/>
              </a:spcAft>
              <a:buClrTx/>
              <a:buSzTx/>
              <a:buFontTx/>
              <a:buNone/>
              <a:tabLst/>
              <a:defRPr/>
            </a:pPr>
            <a:endParaRPr kumimoji="0" lang="fr-FR" sz="1900" b="1"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457200" rtl="0" eaLnBrk="1" fontAlgn="base" latinLnBrk="0" hangingPunct="1">
              <a:lnSpc>
                <a:spcPct val="100000"/>
              </a:lnSpc>
              <a:spcBef>
                <a:spcPts val="0"/>
              </a:spcBef>
              <a:spcAft>
                <a:spcPts val="800"/>
              </a:spcAft>
              <a:buClrTx/>
              <a:buSzTx/>
              <a:buFontTx/>
              <a:buNone/>
              <a:tabLst/>
              <a:defRPr/>
            </a:pPr>
            <a:r>
              <a:rPr kumimoji="0" lang="fr-FR" sz="1900" b="1"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Collecte, gestion des données et apprentissage</a:t>
            </a:r>
            <a:endParaRPr kumimoji="0" lang="fr-FR" sz="19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endParaRPr>
          </a:p>
          <a:p>
            <a:pPr marL="342900" marR="0" lvl="0" indent="-342900" algn="l" defTabSz="457200" rtl="0" eaLnBrk="1" fontAlgn="base" latinLnBrk="0" hangingPunct="1">
              <a:lnSpc>
                <a:spcPct val="100000"/>
              </a:lnSpc>
              <a:spcBef>
                <a:spcPts val="600"/>
              </a:spcBef>
              <a:spcAft>
                <a:spcPts val="600"/>
              </a:spcAft>
              <a:buClr>
                <a:srgbClr val="03B5ED"/>
              </a:buClr>
              <a:buSzTx/>
              <a:buFont typeface="Symbol" panose="05050102010706020507" pitchFamily="18" charset="2"/>
              <a:buChar char=""/>
              <a:tabLst/>
              <a:defRPr/>
            </a:pPr>
            <a:r>
              <a:rPr kumimoji="0" lang="fr-FR" sz="19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Faire le répertoire des pratiques néfastes et assurer une bonne documentation et l’analyse des données pour des prises de décisions idoines.</a:t>
            </a:r>
            <a:endParaRPr kumimoji="0" lang="fr-FR" sz="19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endParaRPr>
          </a:p>
          <a:p>
            <a:pPr marL="342900" marR="0" lvl="0" indent="-342900" algn="l" defTabSz="457200" rtl="0" eaLnBrk="1" fontAlgn="base" latinLnBrk="0" hangingPunct="1">
              <a:lnSpc>
                <a:spcPct val="100000"/>
              </a:lnSpc>
              <a:spcBef>
                <a:spcPts val="600"/>
              </a:spcBef>
              <a:spcAft>
                <a:spcPts val="600"/>
              </a:spcAft>
              <a:buClr>
                <a:srgbClr val="03B5ED"/>
              </a:buClr>
              <a:buSzTx/>
              <a:buFont typeface="Symbol" panose="05050102010706020507" pitchFamily="18" charset="2"/>
              <a:buChar char=""/>
              <a:tabLst/>
              <a:defRPr/>
            </a:pPr>
            <a:r>
              <a:rPr kumimoji="0" lang="fr-FR" sz="19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Mettre en place des systèmes de suivi pour évaluer l'efficacité des programmes d'hygiène menstruelle et collecter des données pour ajuster les interventions si nécessaires.</a:t>
            </a:r>
            <a:endParaRPr kumimoji="0" lang="fr-FR" sz="19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600"/>
              </a:spcAft>
              <a:buClr>
                <a:srgbClr val="03B5ED"/>
              </a:buClr>
              <a:buSzTx/>
              <a:buFont typeface="Courier New" panose="02070309020205020404" pitchFamily="49" charset="0"/>
              <a:buChar char="o"/>
              <a:tabLst/>
              <a:defRPr/>
            </a:pPr>
            <a:endParaRPr kumimoji="0" lang="fr-FR"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906286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33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7AF0B-4073-4DBC-959B-6AF023D87EA3}"/>
              </a:ext>
            </a:extLst>
          </p:cNvPr>
          <p:cNvSpPr>
            <a:spLocks noGrp="1"/>
          </p:cNvSpPr>
          <p:nvPr>
            <p:ph type="ctrTitle"/>
          </p:nvPr>
        </p:nvSpPr>
        <p:spPr>
          <a:xfrm>
            <a:off x="1524000" y="1535720"/>
            <a:ext cx="9144000" cy="2387600"/>
          </a:xfrm>
        </p:spPr>
        <p:txBody>
          <a:bodyPr/>
          <a:lstStyle/>
          <a:p>
            <a:r>
              <a:rPr lang="fr-FR" noProof="0" dirty="0">
                <a:solidFill>
                  <a:schemeClr val="bg1"/>
                </a:solidFill>
              </a:rPr>
              <a:t>RÉFÉRENCES</a:t>
            </a:r>
          </a:p>
        </p:txBody>
      </p:sp>
    </p:spTree>
    <p:extLst>
      <p:ext uri="{BB962C8B-B14F-4D97-AF65-F5344CB8AC3E}">
        <p14:creationId xmlns:p14="http://schemas.microsoft.com/office/powerpoint/2010/main" val="38628960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0729" y="863174"/>
            <a:ext cx="11373633" cy="5412636"/>
          </a:xfrm>
          <a:prstGeom prst="rect">
            <a:avLst/>
          </a:prstGeom>
        </p:spPr>
        <p:txBody>
          <a:bodyPr wrap="square">
            <a:spAutoFit/>
          </a:bodyPr>
          <a:lstStyle/>
          <a:p>
            <a:pPr marL="342900" marR="0" lvl="0" indent="-342900" algn="l" defTabSz="457200" rtl="0" eaLnBrk="1" fontAlgn="auto" latinLnBrk="0" hangingPunct="1">
              <a:lnSpc>
                <a:spcPct val="106000"/>
              </a:lnSpc>
              <a:spcBef>
                <a:spcPts val="0"/>
              </a:spcBef>
              <a:spcAft>
                <a:spcPts val="0"/>
              </a:spcAft>
              <a:buClrTx/>
              <a:buSzTx/>
              <a:buFont typeface="+mj-lt"/>
              <a:buAutoNum type="arabicPeriod"/>
              <a:tabLst>
                <a:tab pos="457200" algn="l"/>
              </a:tabLst>
              <a:defRPr/>
            </a:pPr>
            <a:r>
              <a:rPr kumimoji="0" lang="fr-FR" sz="160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OMS. Orientations sur les aspects éthiques à prendre en considération pour planifier et examiner des recherches sur la santé sexuelle et reproductive des adolescents [Guidance on ethical considerations in planning and reviewing research studies on sexual and reproductive health in adolescents]. Genève : Organisation mondiale de la Santé, 2019. Licence : CC BY-NC-SA 3.0 IGO. </a:t>
            </a:r>
            <a:r>
              <a:rPr kumimoji="0" lang="fr-FR" sz="1600" b="0"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3"/>
              </a:rPr>
              <a:t>https://www.who.int/fr/publications/i/item/9789241508414</a:t>
            </a:r>
            <a:endParaRPr kumimoji="0" lang="fr-FR" sz="16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endParaRPr>
          </a:p>
          <a:p>
            <a:pPr marL="342900" marR="0" lvl="0" indent="-342900" algn="l" defTabSz="457200" rtl="0" eaLnBrk="1" fontAlgn="auto" latinLnBrk="0" hangingPunct="1">
              <a:lnSpc>
                <a:spcPct val="106000"/>
              </a:lnSpc>
              <a:spcBef>
                <a:spcPts val="0"/>
              </a:spcBef>
              <a:spcAft>
                <a:spcPts val="0"/>
              </a:spcAft>
              <a:buClrTx/>
              <a:buSzTx/>
              <a:buFont typeface="+mj-lt"/>
              <a:buAutoNum type="arabicPeriod"/>
              <a:tabLst>
                <a:tab pos="457200" algn="l"/>
              </a:tabLst>
              <a:defRPr/>
            </a:pPr>
            <a:r>
              <a:rPr kumimoji="0" lang="fr-FR" sz="160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Hennegan, J., Winkler, I. T., Bobel, C., Keiser, D., Hampton, J., Larsson, G., Chandra-Mouli, V., Plesons, M., &amp; Mahon, T. (2021). Santé menstruelle : définition de la politique, de la pratique et de la recherche. Questions de santé sexuelle et reproductive, 29(1), 1911618. </a:t>
            </a:r>
            <a:r>
              <a:rPr kumimoji="0" lang="fr-FR" sz="1600" b="0" i="0" u="sng" strike="noStrike" kern="0" cap="none" spc="0" normalizeH="0" baseline="0" noProof="0" dirty="0">
                <a:ln>
                  <a:noFill/>
                </a:ln>
                <a:solidFill>
                  <a:srgbClr val="0000FF"/>
                </a:solidFill>
                <a:effectLst/>
                <a:uLnTx/>
                <a:uFillTx/>
                <a:latin typeface="Arial" panose="020B0604020202020204" pitchFamily="34" charset="0"/>
                <a:ea typeface="Times New Roman" panose="02020603050405020304" pitchFamily="18" charset="0"/>
                <a:cs typeface="Arial" panose="020B0604020202020204" pitchFamily="34" charset="0"/>
                <a:hlinkClick r:id="rId4"/>
              </a:rPr>
              <a:t>https://doi.org/10.1080/26410397.2021.1911618</a:t>
            </a:r>
            <a:r>
              <a:rPr kumimoji="0" lang="fr-FR" sz="160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fr-FR" sz="16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endParaRPr>
          </a:p>
          <a:p>
            <a:pPr marL="342900" marR="0" lvl="0" indent="-342900" algn="l" defTabSz="457200" rtl="0" eaLnBrk="1" fontAlgn="auto" latinLnBrk="0" hangingPunct="1">
              <a:lnSpc>
                <a:spcPct val="106000"/>
              </a:lnSpc>
              <a:spcBef>
                <a:spcPts val="0"/>
              </a:spcBef>
              <a:spcAft>
                <a:spcPts val="0"/>
              </a:spcAft>
              <a:buClrTx/>
              <a:buSzTx/>
              <a:buFont typeface="+mj-lt"/>
              <a:buAutoNum type="arabicPeriod"/>
              <a:tabLst>
                <a:tab pos="457200" algn="l"/>
              </a:tabLst>
              <a:defRPr/>
            </a:pPr>
            <a:r>
              <a:rPr kumimoji="0" lang="fr-FR" sz="160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UNICEF. Female Genital Mutilation: A global concern (Brochure v13.4) [Brochure PDF]. UNICEF, 2024. Récupéré de </a:t>
            </a:r>
            <a:r>
              <a:rPr kumimoji="0" lang="fr-FR" sz="1600" b="0" i="0" u="sng" strike="noStrike" kern="0" cap="none" spc="0" normalizeH="0" baseline="0" noProof="0" dirty="0">
                <a:ln>
                  <a:noFill/>
                </a:ln>
                <a:solidFill>
                  <a:srgbClr val="0000FF"/>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https://data.unicef.org/wp-content/uploads/2024/03/FGM-Data-Brochure-v13.4.pdf</a:t>
            </a:r>
            <a:endParaRPr kumimoji="0" lang="fr-FR" sz="16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endParaRPr>
          </a:p>
          <a:p>
            <a:pPr marL="342900" marR="0" lvl="0" indent="-342900" algn="l" defTabSz="457200" rtl="0" eaLnBrk="1" fontAlgn="auto" latinLnBrk="0" hangingPunct="1">
              <a:lnSpc>
                <a:spcPct val="106000"/>
              </a:lnSpc>
              <a:spcBef>
                <a:spcPts val="0"/>
              </a:spcBef>
              <a:spcAft>
                <a:spcPts val="0"/>
              </a:spcAft>
              <a:buClrTx/>
              <a:buSzTx/>
              <a:buFont typeface="+mj-lt"/>
              <a:buAutoNum type="arabicPeriod"/>
              <a:tabLst>
                <a:tab pos="457200" algn="l"/>
              </a:tabLst>
              <a:defRPr/>
            </a:pPr>
            <a:r>
              <a:rPr kumimoji="0" lang="fr-FR" sz="160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WHO/UNICEF. Joint Monitoring Programme for Water Supply, Sanitation and Hygiene. JMP 2024: WASH in schools report. 2024. Disponible à : </a:t>
            </a:r>
            <a:r>
              <a:rPr kumimoji="0" lang="fr-FR" sz="1600" b="0" i="0" u="sng" strike="noStrike" kern="0" cap="none" spc="0" normalizeH="0" baseline="0" noProof="0" dirty="0">
                <a:ln>
                  <a:noFill/>
                </a:ln>
                <a:solidFill>
                  <a:srgbClr val="0000FF"/>
                </a:solidFill>
                <a:effectLst/>
                <a:uLnTx/>
                <a:uFillTx/>
                <a:latin typeface="Arial" panose="020B0604020202020204" pitchFamily="34" charset="0"/>
                <a:ea typeface="Times New Roman" panose="02020603050405020304" pitchFamily="18" charset="0"/>
                <a:cs typeface="Arial" panose="020B0604020202020204" pitchFamily="34" charset="0"/>
                <a:hlinkClick r:id="rId6"/>
              </a:rPr>
              <a:t>https://washdata.org/reports/jmp-2024-wash-schools</a:t>
            </a:r>
            <a:r>
              <a:rPr kumimoji="0" lang="fr-FR" sz="160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fr-FR" sz="16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endParaRPr>
          </a:p>
          <a:p>
            <a:pPr marL="342900" marR="0" lvl="0" indent="-342900" algn="l" defTabSz="457200" rtl="0" eaLnBrk="1" fontAlgn="auto" latinLnBrk="0" hangingPunct="1">
              <a:lnSpc>
                <a:spcPct val="106000"/>
              </a:lnSpc>
              <a:spcBef>
                <a:spcPts val="0"/>
              </a:spcBef>
              <a:spcAft>
                <a:spcPts val="800"/>
              </a:spcAft>
              <a:buClrTx/>
              <a:buSzTx/>
              <a:buFont typeface="+mj-lt"/>
              <a:buAutoNum type="arabicPeriod"/>
              <a:tabLst>
                <a:tab pos="457200" algn="l"/>
              </a:tabLst>
              <a:defRPr/>
            </a:pPr>
            <a:r>
              <a:rPr kumimoji="0" lang="fr-FR" sz="160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UNICEF. Child marriage – UNICEF Data, 2025. Disponible sur : </a:t>
            </a:r>
            <a:r>
              <a:rPr kumimoji="0" lang="fr-FR" sz="1600" b="0" i="0" u="sng" strike="noStrike" kern="0" cap="none" spc="0" normalizeH="0" baseline="0" noProof="0" dirty="0">
                <a:ln>
                  <a:noFill/>
                </a:ln>
                <a:solidFill>
                  <a:srgbClr val="0000FF"/>
                </a:solidFill>
                <a:effectLst/>
                <a:uLnTx/>
                <a:uFillTx/>
                <a:latin typeface="Arial" panose="020B0604020202020204" pitchFamily="34" charset="0"/>
                <a:ea typeface="Times New Roman" panose="02020603050405020304" pitchFamily="18" charset="0"/>
                <a:cs typeface="Arial" panose="020B0604020202020204" pitchFamily="34" charset="0"/>
                <a:hlinkClick r:id="rId7"/>
              </a:rPr>
              <a:t>https://data.unicef.org/topic/child-protection/child-marriage/</a:t>
            </a:r>
            <a:endParaRPr kumimoji="0" lang="fr-FR" sz="16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endParaRPr>
          </a:p>
          <a:p>
            <a:pPr marL="342900" marR="0" lvl="0" indent="-342900" algn="l" defTabSz="457200" rtl="0" eaLnBrk="1" fontAlgn="auto" latinLnBrk="0" hangingPunct="1">
              <a:lnSpc>
                <a:spcPct val="107000"/>
              </a:lnSpc>
              <a:spcBef>
                <a:spcPts val="0"/>
              </a:spcBef>
              <a:spcAft>
                <a:spcPts val="0"/>
              </a:spcAft>
              <a:buClrTx/>
              <a:buSzTx/>
              <a:buFont typeface="+mj-lt"/>
              <a:buAutoNum type="arabicPeriod"/>
              <a:tabLst/>
              <a:defRPr/>
            </a:pPr>
            <a:r>
              <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Association mondiale des Guides et des Eclaireuses (AMGE). Gestion de l’hygiène menstruelle : brochure [PDF]. 2016. Disponible sur : </a:t>
            </a:r>
            <a:r>
              <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hlinkClick r:id="rId8"/>
              </a:rPr>
              <a:t>https://duz92c7qaoni3.cloudfront.net/documents/menstrual-hygiene-management-brochure-FR.pdf</a:t>
            </a:r>
            <a:r>
              <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a:p>
            <a:pPr marL="342900" marR="0" lvl="0" indent="-342900" algn="l" defTabSz="457200" rtl="0" eaLnBrk="1" fontAlgn="auto" latinLnBrk="0" hangingPunct="1">
              <a:lnSpc>
                <a:spcPct val="107000"/>
              </a:lnSpc>
              <a:spcBef>
                <a:spcPts val="0"/>
              </a:spcBef>
              <a:spcAft>
                <a:spcPts val="0"/>
              </a:spcAft>
              <a:buClrTx/>
              <a:buSzTx/>
              <a:buFont typeface="+mj-lt"/>
              <a:buAutoNum type="arabicPeriod"/>
              <a:tabLst/>
              <a:defRPr/>
            </a:pPr>
            <a:r>
              <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Fonds Muskoka. Santé et hygiène menstruelles. Disponible à : </a:t>
            </a:r>
            <a:r>
              <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hlinkClick r:id="rId9"/>
              </a:rPr>
              <a:t>https://fmuskoka.org/project/sante-et-hygiene-menstruelles/</a:t>
            </a:r>
            <a:r>
              <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a:p>
            <a:pPr marL="342900" marR="0" lvl="0" indent="-342900" algn="l" defTabSz="457200" rtl="0" eaLnBrk="1" fontAlgn="auto" latinLnBrk="0" hangingPunct="1">
              <a:lnSpc>
                <a:spcPct val="107000"/>
              </a:lnSpc>
              <a:spcBef>
                <a:spcPts val="0"/>
              </a:spcBef>
              <a:spcAft>
                <a:spcPts val="0"/>
              </a:spcAft>
              <a:buClrTx/>
              <a:buSzTx/>
              <a:buFont typeface="+mj-lt"/>
              <a:buAutoNum type="arabicPeriod"/>
              <a:tabLst/>
              <a:defRPr/>
            </a:pPr>
            <a:r>
              <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Soyons Règlos. Symposium sur la santé et l’hygiène menstruelles : rapport (version française). 2022. Disponible sur : </a:t>
            </a:r>
            <a:r>
              <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hlinkClick r:id="rId10"/>
              </a:rPr>
              <a:t>https://soyonsreglos.com/wp-content/uploads/2022/04/SHM-Symposium-rapport-franc%CC%A7ais-Web.pdf_.pdf</a:t>
            </a:r>
            <a:r>
              <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a:p>
            <a:pPr marL="342900" marR="0" lvl="0" indent="-342900" algn="l" defTabSz="457200" rtl="0" eaLnBrk="1" fontAlgn="auto" latinLnBrk="0" hangingPunct="1">
              <a:lnSpc>
                <a:spcPct val="107000"/>
              </a:lnSpc>
              <a:spcBef>
                <a:spcPts val="0"/>
              </a:spcBef>
              <a:spcAft>
                <a:spcPts val="0"/>
              </a:spcAft>
              <a:buClrTx/>
              <a:buSzTx/>
              <a:buFont typeface="+mj-lt"/>
              <a:buAutoNum type="arabicPeriod"/>
              <a:tabLst/>
              <a:defRPr/>
            </a:pPr>
            <a:endPar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 name="TextBox 2"/>
          <p:cNvSpPr txBox="1"/>
          <p:nvPr/>
        </p:nvSpPr>
        <p:spPr>
          <a:xfrm>
            <a:off x="289261" y="304525"/>
            <a:ext cx="7631300" cy="52322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3B5ED"/>
                </a:solidFill>
                <a:effectLst/>
                <a:uLnTx/>
                <a:uFillTx/>
                <a:latin typeface="Arial Black" panose="020B0A04020102020204" pitchFamily="34" charset="0"/>
                <a:ea typeface="+mn-ea"/>
                <a:cs typeface="+mn-cs"/>
              </a:rPr>
              <a:t>Références</a:t>
            </a:r>
          </a:p>
        </p:txBody>
      </p:sp>
    </p:spTree>
    <p:extLst>
      <p:ext uri="{BB962C8B-B14F-4D97-AF65-F5344CB8AC3E}">
        <p14:creationId xmlns:p14="http://schemas.microsoft.com/office/powerpoint/2010/main" val="874562928"/>
      </p:ext>
    </p:extLst>
  </p:cSld>
  <p:clrMapOvr>
    <a:masterClrMapping/>
  </p:clrMapOvr>
  <mc:AlternateContent xmlns:mc="http://schemas.openxmlformats.org/markup-compatibility/2006" xmlns:p14="http://schemas.microsoft.com/office/powerpoint/2010/main">
    <mc:Choice Requires="p14">
      <p:transition spd="slow" p14:dur="2000" advTm="2171"/>
    </mc:Choice>
    <mc:Fallback xmlns="">
      <p:transition spd="slow" advTm="217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3399"/>
        </a:solidFill>
        <a:effectLst/>
      </p:bgPr>
    </p:bg>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605F4620-E6E2-1714-C9D2-B75194EA2BD8}"/>
              </a:ext>
            </a:extLst>
          </p:cNvPr>
          <p:cNvSpPr>
            <a:spLocks noGrp="1"/>
          </p:cNvSpPr>
          <p:nvPr>
            <p:ph type="ctrTitle" idx="4294967295"/>
          </p:nvPr>
        </p:nvSpPr>
        <p:spPr>
          <a:xfrm>
            <a:off x="2646363" y="2181922"/>
            <a:ext cx="6899275" cy="2041525"/>
          </a:xfrm>
          <a:prstGeom prst="rect">
            <a:avLst/>
          </a:prstGeom>
        </p:spPr>
        <p:txBody>
          <a:bodyPr>
            <a:normAutofit/>
          </a:bodyPr>
          <a:lstStyle/>
          <a:p>
            <a:pPr algn="ctr"/>
            <a:r>
              <a:rPr kumimoji="0" lang="fr-FR" sz="6000" b="1" i="0" u="none" strike="noStrike" kern="1200" cap="none" spc="0" normalizeH="0" baseline="0" noProof="0" dirty="0">
                <a:ln>
                  <a:noFill/>
                </a:ln>
                <a:solidFill>
                  <a:prstClr val="white"/>
                </a:solidFill>
                <a:effectLst/>
                <a:uLnTx/>
                <a:uFillTx/>
                <a:latin typeface="Arial Black" panose="020B0604020202020204" pitchFamily="34" charset="0"/>
                <a:ea typeface="+mj-ea"/>
              </a:rPr>
              <a:t>A L’ÉCHELLE MONDIALE</a:t>
            </a:r>
            <a:endParaRPr lang="fr-FR" noProof="0" dirty="0">
              <a:solidFill>
                <a:schemeClr val="bg1"/>
              </a:solidFill>
            </a:endParaRPr>
          </a:p>
        </p:txBody>
      </p:sp>
    </p:spTree>
    <p:extLst>
      <p:ext uri="{BB962C8B-B14F-4D97-AF65-F5344CB8AC3E}">
        <p14:creationId xmlns:p14="http://schemas.microsoft.com/office/powerpoint/2010/main" val="552960060"/>
      </p:ext>
    </p:extLst>
  </p:cSld>
  <p:clrMapOvr>
    <a:masterClrMapping/>
  </p:clrMapOvr>
  <mc:AlternateContent xmlns:mc="http://schemas.openxmlformats.org/markup-compatibility/2006" xmlns:p14="http://schemas.microsoft.com/office/powerpoint/2010/main">
    <mc:Choice Requires="p14">
      <p:transition spd="slow" p14:dur="2000" advTm="45039"/>
    </mc:Choice>
    <mc:Fallback xmlns="">
      <p:transition spd="slow" advTm="45039"/>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3255" y="777956"/>
            <a:ext cx="11517044" cy="5606022"/>
          </a:xfrm>
          <a:prstGeom prst="rect">
            <a:avLst/>
          </a:prstGeom>
        </p:spPr>
        <p:txBody>
          <a:bodyPr wrap="square">
            <a:spAutoFit/>
          </a:bodyPr>
          <a:lstStyle/>
          <a:p>
            <a:pPr marL="342900" marR="0" lvl="0" indent="-342900" algn="l" defTabSz="457200" rtl="0" eaLnBrk="1" fontAlgn="auto" latinLnBrk="0" hangingPunct="1">
              <a:lnSpc>
                <a:spcPct val="107000"/>
              </a:lnSpc>
              <a:spcBef>
                <a:spcPts val="0"/>
              </a:spcBef>
              <a:spcAft>
                <a:spcPts val="0"/>
              </a:spcAft>
              <a:buClrTx/>
              <a:buSzTx/>
              <a:buFont typeface="+mj-lt"/>
              <a:buAutoNum type="arabicPeriod" startAt="9"/>
              <a:tabLst/>
              <a:defRPr/>
            </a:pPr>
            <a:r>
              <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Center for Global Development. Start with a Girl: A New Agenda for Global Health. 2009. Disponible sur : </a:t>
            </a:r>
            <a:r>
              <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hlinkClick r:id="rId3"/>
              </a:rPr>
              <a:t>https://www.cgdev.org/sites/default/files/1422899_file_Start_with_a_Girl_FINAL_0.pdf</a:t>
            </a:r>
            <a:r>
              <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a:p>
            <a:pPr marL="342900" marR="0" lvl="0" indent="-342900" algn="l" defTabSz="457200" rtl="0" eaLnBrk="1" fontAlgn="auto" latinLnBrk="0" hangingPunct="1">
              <a:lnSpc>
                <a:spcPct val="107000"/>
              </a:lnSpc>
              <a:spcBef>
                <a:spcPts val="0"/>
              </a:spcBef>
              <a:spcAft>
                <a:spcPts val="0"/>
              </a:spcAft>
              <a:buClrTx/>
              <a:buSzTx/>
              <a:buFont typeface="+mj-lt"/>
              <a:buAutoNum type="arabicPeriod" startAt="9"/>
              <a:tabLst/>
              <a:defRPr/>
            </a:pPr>
            <a:r>
              <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UNFPA, UNICEF. Addressing child marriage in humanitarian settings: technical guide (v2). 2021. Disponible sur : </a:t>
            </a:r>
            <a:r>
              <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hlinkClick r:id="rId4"/>
              </a:rPr>
              <a:t>https://www.unfpa.org/sites/default/files/resource-pdf/Child-marriage-humanitarian-settings-technical-guide-2021-v2.pdf</a:t>
            </a:r>
            <a:r>
              <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a:p>
            <a:pPr marL="342900" marR="0" lvl="0" indent="-342900" algn="l" defTabSz="457200" rtl="0" eaLnBrk="1" fontAlgn="auto" latinLnBrk="0" hangingPunct="1">
              <a:lnSpc>
                <a:spcPct val="107000"/>
              </a:lnSpc>
              <a:spcBef>
                <a:spcPts val="0"/>
              </a:spcBef>
              <a:spcAft>
                <a:spcPts val="0"/>
              </a:spcAft>
              <a:buClrTx/>
              <a:buSzTx/>
              <a:buFont typeface="+mj-lt"/>
              <a:buAutoNum type="arabicPeriod" startAt="9"/>
              <a:tabLst/>
              <a:defRPr/>
            </a:pPr>
            <a:r>
              <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UNFPA. The State of World Population 2025 – Statistical Tables (SWOP-Data-2025) [Internet]. New York: United Nations Population Fund; 2025.  Disponible sur: </a:t>
            </a:r>
            <a:r>
              <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https://www.unfpa.org/modules/custom/unfpa_global_sowp_portal/data-file/SWOP-Data-2025.xlsx</a:t>
            </a:r>
            <a:r>
              <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342900" marR="0" lvl="0" indent="-342900" algn="l" defTabSz="457200" rtl="0" eaLnBrk="1" fontAlgn="auto" latinLnBrk="0" hangingPunct="1">
              <a:lnSpc>
                <a:spcPct val="107000"/>
              </a:lnSpc>
              <a:spcBef>
                <a:spcPts val="0"/>
              </a:spcBef>
              <a:spcAft>
                <a:spcPts val="0"/>
              </a:spcAft>
              <a:buClrTx/>
              <a:buSzTx/>
              <a:buFont typeface="+mj-lt"/>
              <a:buAutoNum type="arabicPeriod" startAt="9"/>
              <a:tabLst/>
              <a:defRPr/>
            </a:pPr>
            <a:r>
              <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ONU Femmes. Campagne de lutte de l’Union africaine contre le mariage des enfants : Enseignements découlant du programme exécuté au Malawi et en Zambie. ONU Femmes, 2020. </a:t>
            </a:r>
            <a:r>
              <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https://africa.unwomen.org/sites/default/files/Field%20Office%20Africa/Attachments/Publications/2020/10/Policy-paper-Emerging-lessons-from-child-marriage-programming-in-Malawi-and-Zambia-fr.pdf</a:t>
            </a:r>
            <a:r>
              <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342900" marR="0" lvl="0" indent="-342900" algn="l" defTabSz="457200" rtl="0" eaLnBrk="1" fontAlgn="auto" latinLnBrk="0" hangingPunct="1">
              <a:lnSpc>
                <a:spcPct val="107000"/>
              </a:lnSpc>
              <a:spcBef>
                <a:spcPts val="0"/>
              </a:spcBef>
              <a:spcAft>
                <a:spcPts val="0"/>
              </a:spcAft>
              <a:buClrTx/>
              <a:buSzTx/>
              <a:buFont typeface="+mj-lt"/>
              <a:buAutoNum type="arabicPeriod" startAt="9"/>
              <a:tabLst/>
              <a:defRPr/>
            </a:pPr>
            <a:r>
              <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UNFPA, UNICEF. Accélérer l’action : Rapport annuel 2024 [Internet]. New York: UNFPA; 2025 Sep 5 [cité 2025 Nov 22]. Disponible sur: </a:t>
            </a:r>
            <a:r>
              <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hlinkClick r:id="rId7"/>
              </a:rPr>
              <a:t>https://www.unfpa.org/sites/default/files/pub-pdf/FR-2024_Ending%20FGM%20Annual%20Report%20Final%205%20SEP%202025.pdf</a:t>
            </a:r>
            <a:r>
              <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a:p>
            <a:pPr marL="342900" marR="0" lvl="0" indent="-342900" algn="l" defTabSz="457200" rtl="0" eaLnBrk="1" fontAlgn="auto" latinLnBrk="0" hangingPunct="1">
              <a:lnSpc>
                <a:spcPct val="107000"/>
              </a:lnSpc>
              <a:spcBef>
                <a:spcPts val="0"/>
              </a:spcBef>
              <a:spcAft>
                <a:spcPts val="0"/>
              </a:spcAft>
              <a:buClrTx/>
              <a:buSzTx/>
              <a:buFont typeface="+mj-lt"/>
              <a:buAutoNum type="arabicPeriod" startAt="9"/>
              <a:tabLst/>
              <a:defRPr/>
            </a:pPr>
            <a:r>
              <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UNFPA, UNICEF. Phase III summary: UNFPA-UNICEF Global Programme to End Child Marriage [Internet]. New York : UNFPA; 2024. Disponible sur : </a:t>
            </a:r>
            <a:r>
              <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hlinkClick r:id="rId8"/>
              </a:rPr>
              <a:t>https://www.unfpa.org/sites/default/files/resource-pdf/Phase-III-Summary.pdf</a:t>
            </a:r>
            <a:r>
              <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a:p>
            <a:pPr marL="342900" marR="0" lvl="0" indent="-342900" algn="l" defTabSz="457200" rtl="0" eaLnBrk="1" fontAlgn="auto" latinLnBrk="0" hangingPunct="1">
              <a:lnSpc>
                <a:spcPct val="107000"/>
              </a:lnSpc>
              <a:spcBef>
                <a:spcPts val="0"/>
              </a:spcBef>
              <a:spcAft>
                <a:spcPts val="0"/>
              </a:spcAft>
              <a:buClrTx/>
              <a:buSzTx/>
              <a:buFont typeface="+mj-lt"/>
              <a:buAutoNum type="arabicPeriod" startAt="9"/>
              <a:tabLst/>
              <a:defRPr/>
            </a:pPr>
            <a:r>
              <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UNICEF. Burkina Faso. New York : UNICEF; 2024. Disponible sur : </a:t>
            </a:r>
            <a:r>
              <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hlinkClick r:id="rId9"/>
              </a:rPr>
              <a:t>https://www.unicef.org/media/172881/file/Burkina%20Faso.pdf.pdf</a:t>
            </a:r>
            <a:r>
              <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a:p>
            <a:pPr marL="342900" marR="0" lvl="0" indent="-342900" algn="l" defTabSz="457200" rtl="0" eaLnBrk="1" fontAlgn="auto" latinLnBrk="0" hangingPunct="1">
              <a:lnSpc>
                <a:spcPct val="107000"/>
              </a:lnSpc>
              <a:spcBef>
                <a:spcPts val="0"/>
              </a:spcBef>
              <a:spcAft>
                <a:spcPts val="0"/>
              </a:spcAft>
              <a:buClrTx/>
              <a:buSzTx/>
              <a:buFont typeface="+mj-lt"/>
              <a:buAutoNum type="arabicPeriod" startAt="9"/>
              <a:tabLst/>
              <a:defRPr/>
            </a:pPr>
            <a:r>
              <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Filles, Pas Epouses. Le mariage des enfants et la santé et les droits sexuels et reproductifs. Filles, Pas Epouses, 2018. </a:t>
            </a:r>
            <a:r>
              <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hlinkClick r:id="rId10"/>
              </a:rPr>
              <a:t>https://www.girlsnotbrides.org/documents/875/Child_Marriage_SRHR_Infographic_FR_web.pdf</a:t>
            </a:r>
            <a:r>
              <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a:p>
            <a:pPr marL="342900" marR="0" lvl="0" indent="-342900" algn="l" defTabSz="457200" rtl="0" eaLnBrk="1" fontAlgn="auto" latinLnBrk="0" hangingPunct="1">
              <a:lnSpc>
                <a:spcPct val="107000"/>
              </a:lnSpc>
              <a:spcBef>
                <a:spcPts val="0"/>
              </a:spcBef>
              <a:spcAft>
                <a:spcPts val="0"/>
              </a:spcAft>
              <a:buClrTx/>
              <a:buSzTx/>
              <a:buFont typeface="+mj-lt"/>
              <a:buAutoNum type="arabicPeriod" startAt="10"/>
              <a:tabLst/>
              <a:defRPr/>
            </a:pPr>
            <a:endPar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4" name="TextBox 2">
            <a:extLst>
              <a:ext uri="{FF2B5EF4-FFF2-40B4-BE49-F238E27FC236}">
                <a16:creationId xmlns:a16="http://schemas.microsoft.com/office/drawing/2014/main" id="{9288CF35-FCF8-8CB9-D1F0-BBB264AF3CBB}"/>
              </a:ext>
            </a:extLst>
          </p:cNvPr>
          <p:cNvSpPr txBox="1"/>
          <p:nvPr/>
        </p:nvSpPr>
        <p:spPr>
          <a:xfrm>
            <a:off x="325677" y="331974"/>
            <a:ext cx="6864263" cy="52322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3B5ED"/>
                </a:solidFill>
                <a:effectLst/>
                <a:uLnTx/>
                <a:uFillTx/>
                <a:latin typeface="Arial Black" panose="020B0A04020102020204" pitchFamily="34" charset="0"/>
                <a:ea typeface="+mn-ea"/>
                <a:cs typeface="+mn-cs"/>
              </a:rPr>
              <a:t>Références</a:t>
            </a:r>
          </a:p>
        </p:txBody>
      </p:sp>
    </p:spTree>
    <p:extLst>
      <p:ext uri="{BB962C8B-B14F-4D97-AF65-F5344CB8AC3E}">
        <p14:creationId xmlns:p14="http://schemas.microsoft.com/office/powerpoint/2010/main" val="2353717052"/>
      </p:ext>
    </p:extLst>
  </p:cSld>
  <p:clrMapOvr>
    <a:masterClrMapping/>
  </p:clrMapOvr>
  <mc:AlternateContent xmlns:mc="http://schemas.openxmlformats.org/markup-compatibility/2006" xmlns:p14="http://schemas.microsoft.com/office/powerpoint/2010/main">
    <mc:Choice Requires="p14">
      <p:transition spd="slow" p14:dur="2000" advTm="2171"/>
    </mc:Choice>
    <mc:Fallback xmlns="">
      <p:transition spd="slow" advTm="2171"/>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3399"/>
        </a:solidFill>
        <a:effectLst/>
      </p:bgPr>
    </p:bg>
    <p:spTree>
      <p:nvGrpSpPr>
        <p:cNvPr id="1" name=""/>
        <p:cNvGrpSpPr/>
        <p:nvPr/>
      </p:nvGrpSpPr>
      <p:grpSpPr>
        <a:xfrm>
          <a:off x="0" y="0"/>
          <a:ext cx="0" cy="0"/>
          <a:chOff x="0" y="0"/>
          <a:chExt cx="0" cy="0"/>
        </a:xfrm>
      </p:grpSpPr>
      <p:pic>
        <p:nvPicPr>
          <p:cNvPr id="6" name="Picture Placeholder 7">
            <a:extLst>
              <a:ext uri="{FF2B5EF4-FFF2-40B4-BE49-F238E27FC236}">
                <a16:creationId xmlns:a16="http://schemas.microsoft.com/office/drawing/2014/main" id="{0087BB7D-FC50-DD9B-60A8-F395671FE8AD}"/>
              </a:ext>
            </a:extLst>
          </p:cNvPr>
          <p:cNvPicPr>
            <a:picLocks noChangeAspect="1"/>
          </p:cNvPicPr>
          <p:nvPr/>
        </p:nvPicPr>
        <p:blipFill>
          <a:blip r:embed="rId3">
            <a:extLst>
              <a:ext uri="{28A0092B-C50C-407E-A947-70E740481C1C}">
                <a14:useLocalDpi xmlns:a14="http://schemas.microsoft.com/office/drawing/2010/main"/>
              </a:ext>
            </a:extLst>
          </a:blip>
          <a:srcRect l="5531" r="5531"/>
          <a:stretch>
            <a:fillRect/>
          </a:stretch>
        </p:blipFill>
        <p:spPr>
          <a:xfrm>
            <a:off x="2437858" y="684692"/>
            <a:ext cx="7316285" cy="5488617"/>
          </a:xfrm>
          <a:prstGeom prst="rect">
            <a:avLst/>
          </a:prstGeom>
        </p:spPr>
      </p:pic>
      <p:sp>
        <p:nvSpPr>
          <p:cNvPr id="8" name="Rectangle 7">
            <a:extLst>
              <a:ext uri="{FF2B5EF4-FFF2-40B4-BE49-F238E27FC236}">
                <a16:creationId xmlns:a16="http://schemas.microsoft.com/office/drawing/2014/main" id="{CD51836B-8F1E-5550-A5E0-1960FFF3481D}"/>
              </a:ext>
            </a:extLst>
          </p:cNvPr>
          <p:cNvSpPr/>
          <p:nvPr/>
        </p:nvSpPr>
        <p:spPr>
          <a:xfrm rot="10800000" flipV="1">
            <a:off x="3902464" y="2036884"/>
            <a:ext cx="4354036" cy="9819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72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MERCI</a:t>
            </a:r>
          </a:p>
        </p:txBody>
      </p:sp>
    </p:spTree>
    <p:extLst>
      <p:ext uri="{BB962C8B-B14F-4D97-AF65-F5344CB8AC3E}">
        <p14:creationId xmlns:p14="http://schemas.microsoft.com/office/powerpoint/2010/main" val="1800595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63A37D-F9E8-7E43-B946-ED90088C1FA1}"/>
              </a:ext>
            </a:extLst>
          </p:cNvPr>
          <p:cNvSpPr>
            <a:spLocks noGrp="1"/>
          </p:cNvSpPr>
          <p:nvPr>
            <p:ph idx="4294967295"/>
          </p:nvPr>
        </p:nvSpPr>
        <p:spPr>
          <a:xfrm>
            <a:off x="3279775" y="320455"/>
            <a:ext cx="8607425" cy="6311900"/>
          </a:xfrm>
          <a:prstGeom prst="rect">
            <a:avLst/>
          </a:prstGeom>
        </p:spPr>
        <p:txBody>
          <a:bodyPr>
            <a:noAutofit/>
          </a:bodyPr>
          <a:lstStyle/>
          <a:p>
            <a:pPr marL="288000" indent="-288000">
              <a:buClr>
                <a:srgbClr val="03B5ED"/>
              </a:buClr>
              <a:buSzPct val="100000"/>
              <a:buFont typeface="Wingdings" panose="05000000000000000000" pitchFamily="2" charset="2"/>
              <a:buChar char="§"/>
            </a:pPr>
            <a:r>
              <a:rPr lang="fr-FR" sz="2000" b="1" noProof="0" dirty="0">
                <a:solidFill>
                  <a:srgbClr val="03B5ED"/>
                </a:solidFill>
              </a:rPr>
              <a:t>Pratiques culturelles traditionnelles : </a:t>
            </a:r>
            <a:r>
              <a:rPr lang="fr-FR" sz="2000" noProof="0" dirty="0"/>
              <a:t>elles reflètent les valeurs et les croyances des membres d’une communauté pendant des périodes qui s’étendent souvent sur plusieurs générations. Les traditions peuvent être positives, neutres ou nuisibles, toutefois cette présentation porte sur les pratiques traditionnelles néfastes. Les pratiques traditionnelles néfastes n'ont aucun avantage pour la santé, seulement des inconvénients par exemple les mutilations génitales féminines et le mariage des enfants.</a:t>
            </a:r>
            <a:r>
              <a:rPr lang="fr-FR" sz="2000" baseline="30000" noProof="0" dirty="0">
                <a:effectLst/>
                <a:ea typeface="Times New Roman" panose="02020603050405020304" pitchFamily="18" charset="0"/>
              </a:rPr>
              <a:t>1</a:t>
            </a:r>
            <a:endParaRPr lang="fr-FR" sz="2000" noProof="0" dirty="0">
              <a:solidFill>
                <a:srgbClr val="0070C0"/>
              </a:solidFill>
            </a:endParaRPr>
          </a:p>
          <a:p>
            <a:pPr marL="288000" indent="-288000">
              <a:buClr>
                <a:srgbClr val="03B5ED"/>
              </a:buClr>
              <a:buSzPct val="100000"/>
              <a:buFont typeface="Wingdings" panose="05000000000000000000" pitchFamily="2" charset="2"/>
              <a:buChar char="§"/>
            </a:pPr>
            <a:r>
              <a:rPr lang="fr-FR" sz="2000" b="1" noProof="0" dirty="0">
                <a:solidFill>
                  <a:srgbClr val="03B5ED"/>
                </a:solidFill>
              </a:rPr>
              <a:t>Mutilation génitale féminine (MGF) : </a:t>
            </a:r>
            <a:r>
              <a:rPr lang="fr-FR" sz="2000" noProof="0" dirty="0"/>
              <a:t>toute procédure qui implique l’ablation partielle ou totale des organes génitaux externes ou d’autres lésions des organes génitaux féminins pour des raisons non médicales.</a:t>
            </a:r>
            <a:r>
              <a:rPr lang="fr-FR" sz="2000" baseline="30000" noProof="0" dirty="0">
                <a:effectLst/>
                <a:ea typeface="Times New Roman" panose="02020603050405020304" pitchFamily="18" charset="0"/>
              </a:rPr>
              <a:t>1</a:t>
            </a:r>
            <a:endParaRPr lang="fr-FR" sz="2000" noProof="0" dirty="0">
              <a:solidFill>
                <a:srgbClr val="0070C0"/>
              </a:solidFill>
            </a:endParaRPr>
          </a:p>
          <a:p>
            <a:pPr marL="288000" indent="-288000">
              <a:buClr>
                <a:srgbClr val="03B5ED"/>
              </a:buClr>
              <a:buSzPct val="100000"/>
              <a:buFont typeface="Wingdings" panose="05000000000000000000" pitchFamily="2" charset="2"/>
              <a:buChar char="§"/>
            </a:pPr>
            <a:r>
              <a:rPr lang="fr-FR" sz="2000" b="1" noProof="0" dirty="0">
                <a:solidFill>
                  <a:srgbClr val="03B5ED"/>
                </a:solidFill>
              </a:rPr>
              <a:t>Mariage d’enfants (ME) : </a:t>
            </a:r>
            <a:r>
              <a:rPr lang="fr-FR" sz="2000" noProof="0" dirty="0"/>
              <a:t>mariage formel ou union informelle avant l’âge de 18 ans.</a:t>
            </a:r>
            <a:r>
              <a:rPr lang="fr-FR" sz="2000" baseline="30000" noProof="0" dirty="0">
                <a:effectLst/>
                <a:ea typeface="Times New Roman" panose="02020603050405020304" pitchFamily="18" charset="0"/>
              </a:rPr>
              <a:t>1</a:t>
            </a:r>
          </a:p>
          <a:p>
            <a:pPr marL="288000" indent="-288000">
              <a:buClr>
                <a:srgbClr val="03B5ED"/>
              </a:buClr>
              <a:buSzPct val="100000"/>
              <a:buFont typeface="Wingdings" panose="05000000000000000000" pitchFamily="2" charset="2"/>
              <a:buChar char="§"/>
            </a:pPr>
            <a:r>
              <a:rPr lang="fr-FR" sz="2000" b="1" noProof="0" dirty="0">
                <a:solidFill>
                  <a:srgbClr val="03B5ED"/>
                </a:solidFill>
              </a:rPr>
              <a:t>La santé menstruelle </a:t>
            </a:r>
            <a:r>
              <a:rPr lang="fr-FR" sz="2000" noProof="0" dirty="0"/>
              <a:t>est un état de bien-être physique, mental et social complet, et non simplement l'absence de maladie ou d'infirmité, en relation avec le cycle menstruel. La stigmatisation et la négligence de ce phénomène physiologique sont des facteurs clés qui contribuent à une mauvaise santé menstruelle.</a:t>
            </a:r>
            <a:r>
              <a:rPr lang="fr-FR" sz="2000" baseline="30000" noProof="0" dirty="0"/>
              <a:t>2</a:t>
            </a:r>
            <a:r>
              <a:rPr lang="fr-FR" sz="2000" noProof="0" dirty="0"/>
              <a:t> </a:t>
            </a:r>
            <a:endParaRPr lang="fr-FR" sz="2000" noProof="0" dirty="0">
              <a:effectLst/>
              <a:ea typeface="Calibri" panose="020F0502020204030204" pitchFamily="34" charset="0"/>
            </a:endParaRPr>
          </a:p>
        </p:txBody>
      </p:sp>
      <p:sp>
        <p:nvSpPr>
          <p:cNvPr id="4" name="Espace réservé du texte 3">
            <a:extLst>
              <a:ext uri="{FF2B5EF4-FFF2-40B4-BE49-F238E27FC236}">
                <a16:creationId xmlns:a16="http://schemas.microsoft.com/office/drawing/2014/main" id="{7B655337-3B42-8D0B-F5C0-FC328C2D279E}"/>
              </a:ext>
            </a:extLst>
          </p:cNvPr>
          <p:cNvSpPr>
            <a:spLocks noGrp="1"/>
          </p:cNvSpPr>
          <p:nvPr>
            <p:ph type="body" sz="half" idx="4294967295"/>
          </p:nvPr>
        </p:nvSpPr>
        <p:spPr>
          <a:xfrm>
            <a:off x="189184" y="2840534"/>
            <a:ext cx="3290888" cy="820737"/>
          </a:xfrm>
          <a:prstGeom prst="rect">
            <a:avLst/>
          </a:prstGeom>
        </p:spPr>
        <p:txBody>
          <a:bodyPr/>
          <a:lstStyle/>
          <a:p>
            <a:pPr algn="ctr"/>
            <a:r>
              <a:rPr kumimoji="0" lang="fr-FR" b="1" i="0" u="none" strike="noStrike" kern="1200" cap="none" spc="0" normalizeH="0" baseline="0" noProof="0" dirty="0">
                <a:ln>
                  <a:noFill/>
                </a:ln>
                <a:solidFill>
                  <a:srgbClr val="03B5ED"/>
                </a:solidFill>
                <a:effectLst/>
                <a:uLnTx/>
                <a:uFillTx/>
                <a:latin typeface="Arial Black" panose="020B0604020202020204" pitchFamily="34" charset="0"/>
                <a:ea typeface="+mj-ea"/>
              </a:rPr>
              <a:t>Définitions</a:t>
            </a:r>
            <a:endParaRPr lang="fr-FR" noProof="0" dirty="0">
              <a:solidFill>
                <a:srgbClr val="03B5ED"/>
              </a:solidFill>
            </a:endParaRPr>
          </a:p>
        </p:txBody>
      </p:sp>
    </p:spTree>
    <p:extLst>
      <p:ext uri="{BB962C8B-B14F-4D97-AF65-F5344CB8AC3E}">
        <p14:creationId xmlns:p14="http://schemas.microsoft.com/office/powerpoint/2010/main" val="1692321458"/>
      </p:ext>
    </p:extLst>
  </p:cSld>
  <p:clrMapOvr>
    <a:masterClrMapping/>
  </p:clrMapOvr>
  <mc:AlternateContent xmlns:mc="http://schemas.openxmlformats.org/markup-compatibility/2006" xmlns:p14="http://schemas.microsoft.com/office/powerpoint/2010/main">
    <mc:Choice Requires="p14">
      <p:transition spd="slow" p14:dur="2000" advTm="71004"/>
    </mc:Choice>
    <mc:Fallback xmlns="">
      <p:transition spd="slow" advTm="7100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BB71AF1-50A5-6CA8-BC8D-89D4FDAAEF59}"/>
            </a:ext>
          </a:extLst>
        </p:cNvPr>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0EDE0758-BB33-999B-E67D-5DF1F3C62834}"/>
              </a:ext>
            </a:extLst>
          </p:cNvPr>
          <p:cNvSpPr>
            <a:spLocks noGrp="1"/>
          </p:cNvSpPr>
          <p:nvPr>
            <p:ph type="body" sz="half" idx="4294967295"/>
          </p:nvPr>
        </p:nvSpPr>
        <p:spPr>
          <a:xfrm>
            <a:off x="283740" y="2642456"/>
            <a:ext cx="2186153" cy="815385"/>
          </a:xfrm>
          <a:prstGeom prst="rect">
            <a:avLst/>
          </a:prstGeom>
        </p:spPr>
        <p:txBody>
          <a:bodyPr>
            <a:noAutofit/>
          </a:bodyPr>
          <a:lstStyle/>
          <a:p>
            <a:pPr algn="ctr">
              <a:spcBef>
                <a:spcPts val="0"/>
              </a:spcBef>
            </a:pPr>
            <a:r>
              <a:rPr lang="fr-FR" b="1" noProof="0" dirty="0">
                <a:solidFill>
                  <a:srgbClr val="03B5ED"/>
                </a:solidFill>
                <a:latin typeface="Arial Black" panose="020B0A04020102020204" pitchFamily="34" charset="0"/>
              </a:rPr>
              <a:t>Rationnel </a:t>
            </a:r>
          </a:p>
          <a:p>
            <a:pPr algn="ctr">
              <a:spcBef>
                <a:spcPts val="0"/>
              </a:spcBef>
            </a:pPr>
            <a:r>
              <a:rPr lang="fr-FR" b="1" noProof="0" dirty="0">
                <a:solidFill>
                  <a:srgbClr val="03B5ED"/>
                </a:solidFill>
                <a:latin typeface="Arial Black" panose="020B0A04020102020204" pitchFamily="34" charset="0"/>
              </a:rPr>
              <a:t>1/4</a:t>
            </a:r>
          </a:p>
        </p:txBody>
      </p:sp>
      <p:sp>
        <p:nvSpPr>
          <p:cNvPr id="5" name="ZoneTexte 4">
            <a:extLst>
              <a:ext uri="{FF2B5EF4-FFF2-40B4-BE49-F238E27FC236}">
                <a16:creationId xmlns:a16="http://schemas.microsoft.com/office/drawing/2014/main" id="{91829267-E8D4-505F-B5FD-607314177F6B}"/>
              </a:ext>
            </a:extLst>
          </p:cNvPr>
          <p:cNvSpPr txBox="1"/>
          <p:nvPr/>
        </p:nvSpPr>
        <p:spPr>
          <a:xfrm>
            <a:off x="2698865" y="358108"/>
            <a:ext cx="9186090" cy="7140416"/>
          </a:xfrm>
          <a:prstGeom prst="rect">
            <a:avLst/>
          </a:prstGeom>
          <a:noFill/>
        </p:spPr>
        <p:txBody>
          <a:bodyPr wrap="square">
            <a:spAutoFit/>
          </a:bodyPr>
          <a:lstStyle/>
          <a:p>
            <a:pPr marL="285750" indent="-285750">
              <a:spcBef>
                <a:spcPts val="0"/>
              </a:spcBef>
              <a:spcAft>
                <a:spcPts val="1200"/>
              </a:spcAft>
              <a:buClr>
                <a:srgbClr val="03B5ED"/>
              </a:buClr>
              <a:buFont typeface="Arial" panose="020B0604020202020204" pitchFamily="34" charset="0"/>
              <a:buChar char="•"/>
            </a:pPr>
            <a:r>
              <a:rPr lang="fr-FR" sz="2200" b="1" noProof="0" dirty="0">
                <a:solidFill>
                  <a:srgbClr val="03B5ED"/>
                </a:solidFill>
                <a:latin typeface="Arial" panose="020B0604020202020204" pitchFamily="34" charset="0"/>
                <a:cs typeface="Arial" panose="020B0604020202020204" pitchFamily="34" charset="0"/>
              </a:rPr>
              <a:t>Les pratiques traditionnelles néfastes chez les adolescents constituent un problème important.</a:t>
            </a:r>
            <a:endParaRPr lang="fr-FR" sz="2200" noProof="0" dirty="0">
              <a:latin typeface="Arial" panose="020B0604020202020204" pitchFamily="34" charset="0"/>
              <a:cs typeface="Arial" panose="020B0604020202020204" pitchFamily="34" charset="0"/>
            </a:endParaRPr>
          </a:p>
          <a:p>
            <a:pPr marL="971550" lvl="1" indent="-285750" defTabSz="914400">
              <a:lnSpc>
                <a:spcPct val="90000"/>
              </a:lnSpc>
              <a:spcAft>
                <a:spcPts val="1200"/>
              </a:spcAft>
              <a:buClr>
                <a:srgbClr val="03B5ED"/>
              </a:buClr>
              <a:buFont typeface="Arial" panose="020B0604020202020204" pitchFamily="34" charset="0"/>
              <a:buChar char="•"/>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Plus de 230 millions de filles et de femmes dans le monde ont subi des MGF, soit une augmentation de 15 %, soit 30 millions de filles et de femmes de plus, par rapport aux données publiées il y a huit ans.</a:t>
            </a:r>
            <a:r>
              <a:rPr kumimoji="0" lang="fr-FR" sz="2000" b="0" i="0" u="none" strike="noStrike" kern="1200" cap="none" spc="0" normalizeH="0" baseline="30000" noProof="0" dirty="0">
                <a:ln>
                  <a:noFill/>
                </a:ln>
                <a:solidFill>
                  <a:prstClr val="black"/>
                </a:solidFill>
                <a:effectLst/>
                <a:uLnTx/>
                <a:uFillTx/>
                <a:latin typeface="Arial" panose="020B0604020202020204" pitchFamily="34" charset="0"/>
                <a:cs typeface="Arial" panose="020B0604020202020204" pitchFamily="34" charset="0"/>
              </a:rPr>
              <a:t>3</a:t>
            </a:r>
            <a:endParaRPr kumimoji="0" lang="fr-FR"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971550" lvl="1" indent="-285750" defTabSz="914400">
              <a:lnSpc>
                <a:spcPct val="90000"/>
              </a:lnSpc>
              <a:spcAft>
                <a:spcPts val="1200"/>
              </a:spcAft>
              <a:buClr>
                <a:srgbClr val="03B5ED"/>
              </a:buClr>
              <a:buFont typeface="Arial" panose="020B0604020202020204" pitchFamily="34" charset="0"/>
              <a:buChar char="•"/>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La plus grande partie de la charge mondiale se trouve dans les pays africains, avec plus de 144 millions de personnes, suivie par plus de 80 millions en Asie et plus de 6 millions au Moyen-Orient. Les MGF sont également pratiquées dans de petites communautés isolées et parmi les diasporas du monde entier.</a:t>
            </a:r>
            <a:r>
              <a:rPr lang="fr-FR" sz="2000" baseline="30000" noProof="0" dirty="0">
                <a:latin typeface="Arial" panose="020B0604020202020204" pitchFamily="34" charset="0"/>
                <a:ea typeface="Times New Roman" panose="02020603050405020304" pitchFamily="18" charset="0"/>
                <a:cs typeface="Arial" panose="020B0604020202020204" pitchFamily="34" charset="0"/>
              </a:rPr>
              <a:t>3</a:t>
            </a:r>
            <a:endParaRPr kumimoji="0" lang="fr-FR"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971550" lvl="1" indent="-285750" defTabSz="914400">
              <a:lnSpc>
                <a:spcPct val="90000"/>
              </a:lnSpc>
              <a:spcAft>
                <a:spcPts val="1200"/>
              </a:spcAft>
              <a:buClr>
                <a:srgbClr val="03B5ED"/>
              </a:buClr>
              <a:buFont typeface="Arial" panose="020B0604020202020204" pitchFamily="34" charset="0"/>
              <a:buChar char="•"/>
              <a:defRPr/>
            </a:pPr>
            <a:r>
              <a:rPr lang="fr-FR" sz="2000" noProof="0" dirty="0">
                <a:solidFill>
                  <a:prstClr val="black"/>
                </a:solidFill>
                <a:latin typeface="Arial" panose="020B0604020202020204" pitchFamily="34" charset="0"/>
                <a:cs typeface="Arial" panose="020B0604020202020204" pitchFamily="34" charset="0"/>
              </a:rPr>
              <a:t>A travers le monde, seules deux écoles sur cinq (soit 39 %) dispensent une éducation à la santé menstruelle.</a:t>
            </a:r>
            <a:r>
              <a:rPr lang="fr-FR" sz="2000" baseline="30000" noProof="0" dirty="0">
                <a:solidFill>
                  <a:prstClr val="black"/>
                </a:solidFill>
                <a:latin typeface="Arial" panose="020B0604020202020204" pitchFamily="34" charset="0"/>
                <a:cs typeface="Arial" panose="020B0604020202020204" pitchFamily="34" charset="0"/>
              </a:rPr>
              <a:t>4</a:t>
            </a:r>
            <a:r>
              <a:rPr lang="fr-FR" sz="2000" noProof="0" dirty="0">
                <a:latin typeface="Arial" panose="020B0604020202020204" pitchFamily="34" charset="0"/>
                <a:cs typeface="Arial" panose="020B0604020202020204" pitchFamily="34" charset="0"/>
              </a:rPr>
              <a:t> </a:t>
            </a:r>
            <a:endParaRPr lang="fr-FR" sz="2000" noProof="0" dirty="0">
              <a:solidFill>
                <a:prstClr val="black"/>
              </a:solidFill>
              <a:latin typeface="Arial" panose="020B0604020202020204" pitchFamily="34" charset="0"/>
              <a:cs typeface="Arial" panose="020B0604020202020204" pitchFamily="34" charset="0"/>
            </a:endParaRPr>
          </a:p>
          <a:p>
            <a:pPr marL="971550" lvl="1" indent="-285750" defTabSz="914400">
              <a:lnSpc>
                <a:spcPct val="90000"/>
              </a:lnSpc>
              <a:spcAft>
                <a:spcPts val="1200"/>
              </a:spcAft>
              <a:buClr>
                <a:srgbClr val="03B5ED"/>
              </a:buClr>
              <a:buFont typeface="Arial" panose="020B0604020202020204" pitchFamily="34" charset="0"/>
              <a:buChar char="•"/>
              <a:defRPr/>
            </a:pPr>
            <a:r>
              <a:rPr lang="fr-FR" sz="2000" noProof="0" dirty="0">
                <a:solidFill>
                  <a:prstClr val="black"/>
                </a:solidFill>
                <a:latin typeface="Arial" panose="020B0604020202020204" pitchFamily="34" charset="0"/>
                <a:cs typeface="Arial" panose="020B0604020202020204" pitchFamily="34" charset="0"/>
              </a:rPr>
              <a:t>Moins d’une école sur trois (soit 31 %) dans le monde dispose de poubelles pour les déchets menstruels dans les toilettes des filles.</a:t>
            </a:r>
            <a:r>
              <a:rPr lang="fr-FR" sz="2000" baseline="30000" noProof="0" dirty="0">
                <a:solidFill>
                  <a:prstClr val="black"/>
                </a:solidFill>
                <a:latin typeface="Arial" panose="020B0604020202020204" pitchFamily="34" charset="0"/>
                <a:cs typeface="Arial" panose="020B0604020202020204" pitchFamily="34" charset="0"/>
              </a:rPr>
              <a:t>4</a:t>
            </a:r>
            <a:r>
              <a:rPr lang="fr-FR" sz="2000" noProof="0" dirty="0">
                <a:solidFill>
                  <a:prstClr val="black"/>
                </a:solidFill>
                <a:latin typeface="Arial" panose="020B0604020202020204" pitchFamily="34" charset="0"/>
                <a:cs typeface="Arial" panose="020B0604020202020204" pitchFamily="34" charset="0"/>
              </a:rPr>
              <a:t> </a:t>
            </a:r>
          </a:p>
          <a:p>
            <a:pPr marL="971550" lvl="1" indent="-285750" defTabSz="914400">
              <a:lnSpc>
                <a:spcPct val="90000"/>
              </a:lnSpc>
              <a:spcAft>
                <a:spcPts val="1200"/>
              </a:spcAft>
              <a:buClr>
                <a:srgbClr val="03B5ED"/>
              </a:buClr>
              <a:buFont typeface="Arial" panose="020B0604020202020204" pitchFamily="34" charset="0"/>
              <a:buChar char="•"/>
              <a:defRPr/>
            </a:pPr>
            <a:r>
              <a:rPr lang="fr-FR" sz="2000" noProof="0" dirty="0">
                <a:solidFill>
                  <a:prstClr val="black"/>
                </a:solidFill>
                <a:latin typeface="Arial" panose="020B0604020202020204" pitchFamily="34" charset="0"/>
                <a:cs typeface="Arial" panose="020B0604020202020204" pitchFamily="34" charset="0"/>
              </a:rPr>
              <a:t>Les études démontrent que la stigmatisation liée à la menstruation reste très répandue, les adolescentes ont souvent honte ou sont incapables d’aborder ouvertement le sujet. Cette honte peut affecter leur santé mentale et leur assiduité scolaire.</a:t>
            </a:r>
            <a:r>
              <a:rPr lang="fr-FR" sz="2000" baseline="30000" noProof="0" dirty="0">
                <a:solidFill>
                  <a:prstClr val="black"/>
                </a:solidFill>
                <a:latin typeface="Arial" panose="020B0604020202020204" pitchFamily="34" charset="0"/>
                <a:cs typeface="Arial" panose="020B0604020202020204" pitchFamily="34" charset="0"/>
              </a:rPr>
              <a:t>4</a:t>
            </a:r>
          </a:p>
          <a:p>
            <a:pPr marL="971550" lvl="1" indent="-285750" defTabSz="914400">
              <a:lnSpc>
                <a:spcPct val="90000"/>
              </a:lnSpc>
              <a:spcAft>
                <a:spcPts val="1200"/>
              </a:spcAft>
              <a:buClr>
                <a:srgbClr val="03B5ED"/>
              </a:buClr>
              <a:buFont typeface="Arial" panose="020B0604020202020204" pitchFamily="34" charset="0"/>
              <a:buChar char="•"/>
              <a:defRPr/>
            </a:pPr>
            <a:endParaRPr lang="fr-FR" sz="2000" baseline="30000" noProof="0" dirty="0">
              <a:solidFill>
                <a:prstClr val="black"/>
              </a:solidFill>
              <a:latin typeface="Arial" panose="020B0604020202020204" pitchFamily="34" charset="0"/>
              <a:cs typeface="Arial" panose="020B0604020202020204" pitchFamily="34" charset="0"/>
            </a:endParaRPr>
          </a:p>
          <a:p>
            <a:pPr marL="971550" lvl="1" indent="-285750" defTabSz="914400">
              <a:lnSpc>
                <a:spcPct val="90000"/>
              </a:lnSpc>
              <a:spcAft>
                <a:spcPts val="1200"/>
              </a:spcAft>
              <a:buClr>
                <a:srgbClr val="03B5ED"/>
              </a:buClr>
              <a:buFont typeface="Arial" panose="020B0604020202020204" pitchFamily="34" charset="0"/>
              <a:buChar char="•"/>
              <a:defRPr/>
            </a:pPr>
            <a:endParaRPr lang="fr-FR" sz="2000" baseline="30000" noProof="0" dirty="0">
              <a:solidFill>
                <a:prstClr val="black"/>
              </a:solidFill>
              <a:latin typeface="Arial" panose="020B0604020202020204" pitchFamily="34" charset="0"/>
              <a:cs typeface="Arial" panose="020B0604020202020204" pitchFamily="34" charset="0"/>
            </a:endParaRPr>
          </a:p>
          <a:p>
            <a:pPr marL="971550" lvl="1" indent="-285750" defTabSz="914400">
              <a:lnSpc>
                <a:spcPct val="90000"/>
              </a:lnSpc>
              <a:spcAft>
                <a:spcPts val="1200"/>
              </a:spcAft>
              <a:buClr>
                <a:srgbClr val="03B5ED"/>
              </a:buClr>
              <a:buFont typeface="Arial" panose="020B0604020202020204" pitchFamily="34" charset="0"/>
              <a:buChar char="•"/>
              <a:defRPr/>
            </a:pPr>
            <a:endParaRPr lang="fr-FR" sz="2000" noProof="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9466257"/>
      </p:ext>
    </p:extLst>
  </p:cSld>
  <p:clrMapOvr>
    <a:masterClrMapping/>
  </p:clrMapOvr>
  <mc:AlternateContent xmlns:mc="http://schemas.openxmlformats.org/markup-compatibility/2006" xmlns:p14="http://schemas.microsoft.com/office/powerpoint/2010/main">
    <mc:Choice Requires="p14">
      <p:transition spd="slow" p14:dur="2000" advTm="144697"/>
    </mc:Choice>
    <mc:Fallback xmlns="">
      <p:transition spd="slow" advTm="14469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E807EF2-07AE-173A-E28B-0E8080236AEB}"/>
            </a:ext>
          </a:extLst>
        </p:cNvPr>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F845A0A1-A017-E3C9-554D-F875A89C0C1B}"/>
              </a:ext>
            </a:extLst>
          </p:cNvPr>
          <p:cNvSpPr>
            <a:spLocks noGrp="1"/>
          </p:cNvSpPr>
          <p:nvPr>
            <p:ph type="body" sz="half" idx="4294967295"/>
          </p:nvPr>
        </p:nvSpPr>
        <p:spPr>
          <a:xfrm>
            <a:off x="223580" y="2642456"/>
            <a:ext cx="2186153" cy="815385"/>
          </a:xfrm>
          <a:prstGeom prst="rect">
            <a:avLst/>
          </a:prstGeom>
        </p:spPr>
        <p:txBody>
          <a:bodyPr>
            <a:noAutofit/>
          </a:bodyPr>
          <a:lstStyle/>
          <a:p>
            <a:pPr algn="ctr">
              <a:spcBef>
                <a:spcPts val="0"/>
              </a:spcBef>
            </a:pPr>
            <a:r>
              <a:rPr lang="fr-FR" b="1" noProof="0" dirty="0">
                <a:solidFill>
                  <a:srgbClr val="03B5ED"/>
                </a:solidFill>
                <a:latin typeface="Arial Black" panose="020B0A04020102020204" pitchFamily="34" charset="0"/>
              </a:rPr>
              <a:t>Rationnel </a:t>
            </a:r>
          </a:p>
          <a:p>
            <a:pPr algn="ctr">
              <a:spcBef>
                <a:spcPts val="0"/>
              </a:spcBef>
            </a:pPr>
            <a:r>
              <a:rPr lang="fr-FR" b="1" noProof="0" dirty="0">
                <a:solidFill>
                  <a:srgbClr val="03B5ED"/>
                </a:solidFill>
                <a:latin typeface="Arial Black" panose="020B0A04020102020204" pitchFamily="34" charset="0"/>
              </a:rPr>
              <a:t>2/4</a:t>
            </a:r>
          </a:p>
        </p:txBody>
      </p:sp>
      <p:sp>
        <p:nvSpPr>
          <p:cNvPr id="5" name="ZoneTexte 4">
            <a:extLst>
              <a:ext uri="{FF2B5EF4-FFF2-40B4-BE49-F238E27FC236}">
                <a16:creationId xmlns:a16="http://schemas.microsoft.com/office/drawing/2014/main" id="{2614AA57-DB68-1B1F-75D6-63959315393E}"/>
              </a:ext>
            </a:extLst>
          </p:cNvPr>
          <p:cNvSpPr txBox="1"/>
          <p:nvPr/>
        </p:nvSpPr>
        <p:spPr>
          <a:xfrm>
            <a:off x="2081350" y="496885"/>
            <a:ext cx="9805850" cy="5653855"/>
          </a:xfrm>
          <a:prstGeom prst="rect">
            <a:avLst/>
          </a:prstGeom>
          <a:noFill/>
        </p:spPr>
        <p:txBody>
          <a:bodyPr wrap="square">
            <a:spAutoFit/>
          </a:bodyPr>
          <a:lstStyle/>
          <a:p>
            <a:pPr marL="342900" marR="0" lvl="0" indent="-342900" algn="l" defTabSz="914400" rtl="0" eaLnBrk="1" fontAlgn="auto" latinLnBrk="0" hangingPunct="1">
              <a:lnSpc>
                <a:spcPct val="90000"/>
              </a:lnSpc>
              <a:spcBef>
                <a:spcPts val="0"/>
              </a:spcBef>
              <a:spcAft>
                <a:spcPts val="1200"/>
              </a:spcAft>
              <a:buClr>
                <a:srgbClr val="03B5ED"/>
              </a:buClr>
              <a:buSzTx/>
              <a:buFont typeface="Arial" panose="020B0604020202020204" pitchFamily="34" charset="0"/>
              <a:buChar char="•"/>
              <a:tabLst/>
              <a:defRPr/>
            </a:pPr>
            <a:r>
              <a:rPr kumimoji="0" lang="fr-FR" sz="2000" b="1" i="0" u="none" strike="noStrike" kern="1200" cap="none" spc="0" normalizeH="0" baseline="0" noProof="0" dirty="0">
                <a:ln>
                  <a:noFill/>
                </a:ln>
                <a:solidFill>
                  <a:srgbClr val="03B5ED"/>
                </a:solidFill>
                <a:effectLst/>
                <a:uLnTx/>
                <a:uFillTx/>
                <a:latin typeface="Arial" panose="020B0604020202020204" pitchFamily="34" charset="0"/>
                <a:cs typeface="Arial" panose="020B0604020202020204" pitchFamily="34" charset="0"/>
              </a:rPr>
              <a:t>Les pratiques traditionnelles néfastes chez les adolescents peuvent avoir de graves conséquences sanitaires et sociales 1/2.</a:t>
            </a:r>
            <a:endParaRPr kumimoji="0" lang="fr-FR"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1028700" lvl="1" indent="-342900" defTabSz="914400">
              <a:lnSpc>
                <a:spcPct val="90000"/>
              </a:lnSpc>
              <a:spcAft>
                <a:spcPts val="1200"/>
              </a:spcAft>
              <a:buClr>
                <a:srgbClr val="03B5ED"/>
              </a:buClr>
              <a:buFont typeface="Arial" panose="020B0604020202020204" pitchFamily="34" charset="0"/>
              <a:buChar char="•"/>
              <a:defRPr/>
            </a:pPr>
            <a:r>
              <a:rPr kumimoji="0" lang="fr-FR"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À l'échelle mondiale, l’Afrique occidentale et centrale comptent le taux de mariages précoces le plus élevé, avec une jeune femme sur trois mariées avant l'âge de 18 ans. Les taux les plus faibles sont observés en Afrique orientale et australe (29 %), en Asie du Sud (26 %) et en Amérique latine et dans les Caraïbes (21 %).</a:t>
            </a:r>
            <a:r>
              <a:rPr lang="fr-FR" baseline="30000" noProof="0" dirty="0">
                <a:solidFill>
                  <a:prstClr val="black"/>
                </a:solidFill>
                <a:latin typeface="Arial" panose="020B0604020202020204" pitchFamily="34" charset="0"/>
                <a:cs typeface="Arial" panose="020B0604020202020204" pitchFamily="34" charset="0"/>
              </a:rPr>
              <a:t>5</a:t>
            </a:r>
            <a:r>
              <a:rPr kumimoji="0" lang="fr-FR"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Si les garçons et les filles qui se marient pendant leur enfance ne sont pas exposés aux mêmes risques et conséquences en raison de différences biologiques et sociales, cette pratique n'en constitue pas moins une violation des droits des enfants des deux sexes.</a:t>
            </a:r>
            <a:r>
              <a:rPr lang="fr-FR" baseline="30000" noProof="0" dirty="0">
                <a:solidFill>
                  <a:prstClr val="black"/>
                </a:solidFill>
                <a:latin typeface="Arial" panose="020B0604020202020204" pitchFamily="34" charset="0"/>
                <a:cs typeface="Arial" panose="020B0604020202020204" pitchFamily="34" charset="0"/>
              </a:rPr>
              <a:t>5</a:t>
            </a:r>
            <a:r>
              <a:rPr kumimoji="0" lang="fr-FR"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a:p>
            <a:pPr marL="1028700" lvl="1" indent="-342900" defTabSz="914400">
              <a:lnSpc>
                <a:spcPct val="90000"/>
              </a:lnSpc>
              <a:spcAft>
                <a:spcPts val="1200"/>
              </a:spcAft>
              <a:buClr>
                <a:srgbClr val="03B5ED"/>
              </a:buClr>
              <a:buFont typeface="Arial" panose="020B0604020202020204" pitchFamily="34" charset="0"/>
              <a:buChar char="•"/>
              <a:defRPr/>
            </a:pPr>
            <a:r>
              <a:rPr kumimoji="0" lang="fr-FR"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Tout comme les jeunes mariées, les jeunes mariés sont contraints d'assumer des responsabilités d'adultes auxquelles ils ne sont peut-être pas préparés. Cette union peut entraîner une paternité précoce et une pression économique supplémentaire liée à la nécessité de subvenir aux besoins du ménage ; elle peut également limiter l'accès du garçon à l'éducation et à des opportunités d'évolution professionnelle.</a:t>
            </a:r>
            <a:r>
              <a:rPr lang="fr-FR" baseline="30000" noProof="0" dirty="0">
                <a:solidFill>
                  <a:prstClr val="black"/>
                </a:solidFill>
                <a:latin typeface="Arial" panose="020B0604020202020204" pitchFamily="34" charset="0"/>
                <a:cs typeface="Arial" panose="020B0604020202020204" pitchFamily="34" charset="0"/>
              </a:rPr>
              <a:t>5</a:t>
            </a:r>
            <a:endParaRPr kumimoji="0" lang="fr-FR"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1028700" lvl="1" indent="-342900" defTabSz="914400">
              <a:lnSpc>
                <a:spcPct val="90000"/>
              </a:lnSpc>
              <a:spcAft>
                <a:spcPts val="1200"/>
              </a:spcAft>
              <a:buClr>
                <a:srgbClr val="03B5ED"/>
              </a:buClr>
              <a:buFont typeface="Arial" panose="020B0604020202020204" pitchFamily="34" charset="0"/>
              <a:buChar char="•"/>
              <a:defRPr/>
            </a:pPr>
            <a:r>
              <a:rPr lang="fr-FR" noProof="0" dirty="0">
                <a:solidFill>
                  <a:prstClr val="black"/>
                </a:solidFill>
                <a:latin typeface="Arial" panose="020B0604020202020204" pitchFamily="34" charset="0"/>
                <a:cs typeface="Arial" panose="020B0604020202020204" pitchFamily="34" charset="0"/>
              </a:rPr>
              <a:t>Les complications liées à la grossesse et à l’accouchement sont l’une des principales causes de mortalité et de morbidité chez les filles de 15 à 19 ans.</a:t>
            </a:r>
          </a:p>
          <a:p>
            <a:pPr marL="1028700" lvl="1" indent="-342900" defTabSz="914400">
              <a:lnSpc>
                <a:spcPct val="90000"/>
              </a:lnSpc>
              <a:spcAft>
                <a:spcPts val="1200"/>
              </a:spcAft>
              <a:buClr>
                <a:srgbClr val="03B5ED"/>
              </a:buClr>
              <a:buFont typeface="Arial" panose="020B0604020202020204" pitchFamily="34" charset="0"/>
              <a:buChar char="•"/>
              <a:defRPr/>
            </a:pPr>
            <a:r>
              <a:rPr lang="fr-FR" noProof="0" dirty="0">
                <a:solidFill>
                  <a:prstClr val="black"/>
                </a:solidFill>
                <a:latin typeface="Arial" panose="020B0604020202020204" pitchFamily="34" charset="0"/>
                <a:cs typeface="Arial" panose="020B0604020202020204" pitchFamily="34" charset="0"/>
              </a:rPr>
              <a:t>Les nouveau-nés des filles mariées sont plus exposés au risque de retard de croissance et de faible poids à la naissance.</a:t>
            </a:r>
            <a:r>
              <a:rPr lang="fr-FR" baseline="30000" noProof="0" dirty="0">
                <a:solidFill>
                  <a:prstClr val="black"/>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4226011878"/>
      </p:ext>
    </p:extLst>
  </p:cSld>
  <p:clrMapOvr>
    <a:masterClrMapping/>
  </p:clrMapOvr>
  <mc:AlternateContent xmlns:mc="http://schemas.openxmlformats.org/markup-compatibility/2006" xmlns:p14="http://schemas.microsoft.com/office/powerpoint/2010/main">
    <mc:Choice Requires="p14">
      <p:transition spd="slow" p14:dur="2000" advTm="144697"/>
    </mc:Choice>
    <mc:Fallback xmlns="">
      <p:transition spd="slow" advTm="14469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63A37D-F9E8-7E43-B946-ED90088C1FA1}"/>
              </a:ext>
            </a:extLst>
          </p:cNvPr>
          <p:cNvSpPr>
            <a:spLocks noGrp="1"/>
          </p:cNvSpPr>
          <p:nvPr>
            <p:ph idx="4294967295"/>
          </p:nvPr>
        </p:nvSpPr>
        <p:spPr>
          <a:xfrm>
            <a:off x="2773365" y="503420"/>
            <a:ext cx="9113837" cy="5270940"/>
          </a:xfrm>
          <a:prstGeom prst="rect">
            <a:avLst/>
          </a:prstGeom>
        </p:spPr>
        <p:txBody>
          <a:bodyPr>
            <a:noAutofit/>
          </a:bodyPr>
          <a:lstStyle/>
          <a:p>
            <a:pPr>
              <a:spcBef>
                <a:spcPts val="0"/>
              </a:spcBef>
              <a:spcAft>
                <a:spcPts val="1200"/>
              </a:spcAft>
              <a:buClr>
                <a:srgbClr val="03B5ED"/>
              </a:buClr>
            </a:pPr>
            <a:r>
              <a:rPr lang="fr-FR" sz="2000" b="1" noProof="0" dirty="0">
                <a:solidFill>
                  <a:srgbClr val="03B5ED"/>
                </a:solidFill>
                <a:latin typeface="Arial" panose="020B0604020202020204" pitchFamily="34" charset="0"/>
                <a:cs typeface="Arial" panose="020B0604020202020204" pitchFamily="34" charset="0"/>
              </a:rPr>
              <a:t>Les pratiques traditionnelles néfastes chez les adolescents peuvent avoir de graves conséquences sanitaires et sociales 2/2. </a:t>
            </a:r>
            <a:endParaRPr lang="fr-FR" sz="2000" b="1" noProof="0" dirty="0">
              <a:solidFill>
                <a:srgbClr val="03B5ED"/>
              </a:solidFill>
            </a:endParaRPr>
          </a:p>
          <a:p>
            <a:pPr marL="342900" indent="-342900">
              <a:spcBef>
                <a:spcPts val="0"/>
              </a:spcBef>
              <a:spcAft>
                <a:spcPts val="1200"/>
              </a:spcAft>
              <a:buClr>
                <a:srgbClr val="03B5ED"/>
              </a:buClr>
              <a:buFont typeface="Arial" panose="020B0604020202020204" pitchFamily="34" charset="0"/>
              <a:buChar char="•"/>
            </a:pPr>
            <a:r>
              <a:rPr lang="fr-FR" sz="1800" noProof="0" dirty="0">
                <a:solidFill>
                  <a:prstClr val="black"/>
                </a:solidFill>
              </a:rPr>
              <a:t>La menstruation est un élément biologique normal de la vie d’une jeune femme. </a:t>
            </a:r>
            <a:r>
              <a:rPr lang="fr-FR" sz="1800" noProof="0" dirty="0">
                <a:ea typeface="Calibri" panose="020F0502020204030204" pitchFamily="34" charset="0"/>
              </a:rPr>
              <a:t>Mais pour des millions de filles dans le monde, la gestion de leur cycle menstruel mensuel et les règles de la société constitue un obstacle majeur pour tirer le meilleur parti de leur vie.</a:t>
            </a:r>
            <a:r>
              <a:rPr lang="fr-FR" sz="1800" baseline="30000" noProof="0" dirty="0">
                <a:solidFill>
                  <a:prstClr val="black"/>
                </a:solidFill>
              </a:rPr>
              <a:t>6</a:t>
            </a:r>
            <a:endParaRPr lang="fr-FR" sz="1800" noProof="0" dirty="0">
              <a:solidFill>
                <a:prstClr val="black"/>
              </a:solidFill>
            </a:endParaRPr>
          </a:p>
          <a:p>
            <a:pPr marL="342900" indent="-342900">
              <a:spcBef>
                <a:spcPts val="0"/>
              </a:spcBef>
              <a:spcAft>
                <a:spcPts val="1200"/>
              </a:spcAft>
              <a:buClr>
                <a:srgbClr val="03B5ED"/>
              </a:buClr>
              <a:buFont typeface="Arial" panose="020B0604020202020204" pitchFamily="34" charset="0"/>
              <a:buChar char="•"/>
            </a:pPr>
            <a:r>
              <a:rPr lang="fr-FR" sz="1800" noProof="0" dirty="0">
                <a:solidFill>
                  <a:prstClr val="black"/>
                </a:solidFill>
              </a:rPr>
              <a:t>Une gestion de la santé et de l’hygiène menstruelles inappropriée peut avoir de lourdes répercutions sociales, physiques et psychologiques sur les filles et les femmes à court, moyen et long terme.</a:t>
            </a:r>
            <a:r>
              <a:rPr lang="fr-FR" sz="1800" baseline="30000" noProof="0" dirty="0">
                <a:solidFill>
                  <a:prstClr val="black"/>
                </a:solidFill>
              </a:rPr>
              <a:t>7</a:t>
            </a:r>
            <a:endParaRPr lang="fr-FR" sz="1800" noProof="0" dirty="0"/>
          </a:p>
          <a:p>
            <a:pPr marL="342900" indent="-342900">
              <a:spcBef>
                <a:spcPts val="0"/>
              </a:spcBef>
              <a:spcAft>
                <a:spcPts val="1200"/>
              </a:spcAft>
              <a:buClr>
                <a:srgbClr val="03B5ED"/>
              </a:buClr>
              <a:buFont typeface="Arial" panose="020B0604020202020204" pitchFamily="34" charset="0"/>
              <a:buChar char="•"/>
            </a:pPr>
            <a:r>
              <a:rPr lang="fr-FR" sz="1800" noProof="0" dirty="0"/>
              <a:t>L’indisponibilité d’infrastructures adaptées, tant à la maison qu’à l’école, expliquent certaines mauvaises pratiques en matière d’hygiène menstruelle (recours à l’utilisation de chiffons, de feuilles, de papier journal ou d’autres matériaux de fortune pour absorber le sang menstruel, etc.).</a:t>
            </a:r>
            <a:r>
              <a:rPr lang="fr-FR" sz="1800" baseline="30000" noProof="0" dirty="0"/>
              <a:t>8</a:t>
            </a:r>
          </a:p>
          <a:p>
            <a:pPr marL="342900" indent="-342900">
              <a:spcBef>
                <a:spcPts val="0"/>
              </a:spcBef>
              <a:spcAft>
                <a:spcPts val="1200"/>
              </a:spcAft>
              <a:buClr>
                <a:srgbClr val="03B5ED"/>
              </a:buClr>
              <a:buFont typeface="Arial" panose="020B0604020202020204" pitchFamily="34" charset="0"/>
              <a:buChar char="•"/>
            </a:pPr>
            <a:r>
              <a:rPr lang="fr-FR" sz="1800" noProof="0" dirty="0"/>
              <a:t>L</a:t>
            </a:r>
            <a:r>
              <a:rPr lang="fr-FR" sz="1800" noProof="0" dirty="0">
                <a:latin typeface="Arial" panose="020B0604020202020204" pitchFamily="34" charset="0"/>
                <a:cs typeface="Arial" panose="020B0604020202020204" pitchFamily="34" charset="0"/>
              </a:rPr>
              <a:t>es MGF n’ont aucun avantage connu pour la santé. Il peut avoir des conséquences immédiates sur la santé : </a:t>
            </a:r>
            <a:r>
              <a:rPr lang="fr-FR" sz="1800" noProof="0" dirty="0">
                <a:solidFill>
                  <a:srgbClr val="03B5ED"/>
                </a:solidFill>
                <a:latin typeface="Arial" panose="020B0604020202020204" pitchFamily="34" charset="0"/>
                <a:cs typeface="Arial" panose="020B0604020202020204" pitchFamily="34" charset="0"/>
              </a:rPr>
              <a:t>hémorragie, choc, infections et décès et peut entraîner des conséquences sanitaires et sociales à long terme. </a:t>
            </a:r>
          </a:p>
          <a:p>
            <a:pPr marL="342900" indent="-342900">
              <a:spcBef>
                <a:spcPts val="0"/>
              </a:spcBef>
              <a:spcAft>
                <a:spcPts val="1200"/>
              </a:spcAft>
              <a:buClr>
                <a:srgbClr val="03B5ED"/>
              </a:buClr>
              <a:buFont typeface="Arial" panose="020B0604020202020204" pitchFamily="34" charset="0"/>
              <a:buChar char="•"/>
            </a:pPr>
            <a:r>
              <a:rPr lang="fr-FR" sz="1800" noProof="0" dirty="0"/>
              <a:t>L</a:t>
            </a:r>
            <a:r>
              <a:rPr lang="fr-FR" sz="1800" noProof="0" dirty="0">
                <a:latin typeface="Arial" panose="020B0604020202020204" pitchFamily="34" charset="0"/>
                <a:cs typeface="Arial" panose="020B0604020202020204" pitchFamily="34" charset="0"/>
              </a:rPr>
              <a:t>es MGF sont liées à des complications non seulement de santé obstétricale, mais aussi de santé gynécologique (par exemple, des complications menstruelles), de santé urologique et de santé sexuelle et de santé mentale.</a:t>
            </a:r>
          </a:p>
        </p:txBody>
      </p:sp>
      <p:sp>
        <p:nvSpPr>
          <p:cNvPr id="4" name="Espace réservé du texte 3">
            <a:extLst>
              <a:ext uri="{FF2B5EF4-FFF2-40B4-BE49-F238E27FC236}">
                <a16:creationId xmlns:a16="http://schemas.microsoft.com/office/drawing/2014/main" id="{08CDBED6-4526-D833-035B-E0393D09CCE9}"/>
              </a:ext>
            </a:extLst>
          </p:cNvPr>
          <p:cNvSpPr>
            <a:spLocks noGrp="1"/>
          </p:cNvSpPr>
          <p:nvPr>
            <p:ph type="body" sz="half" idx="4294967295"/>
          </p:nvPr>
        </p:nvSpPr>
        <p:spPr>
          <a:xfrm>
            <a:off x="262755" y="2806920"/>
            <a:ext cx="2124845" cy="900823"/>
          </a:xfrm>
          <a:prstGeom prst="rect">
            <a:avLst/>
          </a:prstGeom>
        </p:spPr>
        <p:txBody>
          <a:bodyPr>
            <a:noAutofit/>
          </a:bodyPr>
          <a:lstStyle/>
          <a:p>
            <a:pPr algn="ctr">
              <a:spcBef>
                <a:spcPts val="0"/>
              </a:spcBef>
            </a:pPr>
            <a:r>
              <a:rPr lang="fr-FR" b="1" noProof="0" dirty="0">
                <a:solidFill>
                  <a:srgbClr val="03B5ED"/>
                </a:solidFill>
                <a:latin typeface="Arial Black" panose="020B0A04020102020204" pitchFamily="34" charset="0"/>
              </a:rPr>
              <a:t>Rationnel </a:t>
            </a:r>
          </a:p>
          <a:p>
            <a:pPr algn="ctr">
              <a:spcBef>
                <a:spcPts val="0"/>
              </a:spcBef>
            </a:pPr>
            <a:r>
              <a:rPr lang="fr-FR" b="1" noProof="0" dirty="0">
                <a:solidFill>
                  <a:srgbClr val="03B5ED"/>
                </a:solidFill>
                <a:latin typeface="Arial Black" panose="020B0A04020102020204" pitchFamily="34" charset="0"/>
              </a:rPr>
              <a:t>3/4</a:t>
            </a:r>
          </a:p>
        </p:txBody>
      </p:sp>
    </p:spTree>
    <p:extLst>
      <p:ext uri="{BB962C8B-B14F-4D97-AF65-F5344CB8AC3E}">
        <p14:creationId xmlns:p14="http://schemas.microsoft.com/office/powerpoint/2010/main" val="1683273433"/>
      </p:ext>
    </p:extLst>
  </p:cSld>
  <p:clrMapOvr>
    <a:masterClrMapping/>
  </p:clrMapOvr>
  <mc:AlternateContent xmlns:mc="http://schemas.openxmlformats.org/markup-compatibility/2006" xmlns:p14="http://schemas.microsoft.com/office/powerpoint/2010/main">
    <mc:Choice Requires="p14">
      <p:transition spd="slow" p14:dur="2000" advTm="144697"/>
    </mc:Choice>
    <mc:Fallback xmlns="">
      <p:transition spd="slow" advTm="14469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63A37D-F9E8-7E43-B946-ED90088C1FA1}"/>
              </a:ext>
            </a:extLst>
          </p:cNvPr>
          <p:cNvSpPr>
            <a:spLocks noGrp="1"/>
          </p:cNvSpPr>
          <p:nvPr>
            <p:ph idx="4294967295"/>
          </p:nvPr>
        </p:nvSpPr>
        <p:spPr>
          <a:xfrm>
            <a:off x="2943279" y="668338"/>
            <a:ext cx="8859837" cy="4180753"/>
          </a:xfrm>
          <a:prstGeom prst="rect">
            <a:avLst/>
          </a:prstGeom>
        </p:spPr>
        <p:txBody>
          <a:bodyPr>
            <a:noAutofit/>
          </a:bodyPr>
          <a:lstStyle/>
          <a:p>
            <a:pPr>
              <a:spcBef>
                <a:spcPts val="0"/>
              </a:spcBef>
              <a:spcAft>
                <a:spcPts val="1200"/>
              </a:spcAft>
              <a:buClr>
                <a:srgbClr val="03B5ED"/>
              </a:buClr>
            </a:pPr>
            <a:r>
              <a:rPr lang="fr-FR" sz="2400" b="1" noProof="0" dirty="0">
                <a:solidFill>
                  <a:srgbClr val="03B5ED"/>
                </a:solidFill>
                <a:latin typeface="Arial" panose="020B0604020202020204" pitchFamily="34" charset="0"/>
                <a:cs typeface="Arial" panose="020B0604020202020204" pitchFamily="34" charset="0"/>
              </a:rPr>
              <a:t>Des interventions pour la prévention des pratiques traditionnelles néfastes se sont avérées efficaces. </a:t>
            </a:r>
          </a:p>
          <a:p>
            <a:pPr marL="342900" indent="-342900">
              <a:spcBef>
                <a:spcPts val="0"/>
              </a:spcBef>
              <a:spcAft>
                <a:spcPts val="1200"/>
              </a:spcAft>
              <a:buClr>
                <a:srgbClr val="03B5ED"/>
              </a:buClr>
              <a:buFont typeface="Arial" panose="020B0604020202020204" pitchFamily="34" charset="0"/>
              <a:buChar char="•"/>
            </a:pPr>
            <a:r>
              <a:rPr lang="fr-FR" sz="2000" noProof="0" dirty="0"/>
              <a:t>I</a:t>
            </a:r>
            <a:r>
              <a:rPr lang="fr-FR" sz="2000" noProof="0" dirty="0">
                <a:latin typeface="Arial" panose="020B0604020202020204" pitchFamily="34" charset="0"/>
                <a:cs typeface="Arial" panose="020B0604020202020204" pitchFamily="34" charset="0"/>
              </a:rPr>
              <a:t>l existe une base croissante de données probantes sur les approches efficaces ainsi que sur celles qui sont prometteuses mais dont l’efficacité n’a pas été démontrée. </a:t>
            </a:r>
          </a:p>
          <a:p>
            <a:pPr marL="342900" indent="-342900">
              <a:spcBef>
                <a:spcPts val="0"/>
              </a:spcBef>
              <a:spcAft>
                <a:spcPts val="1200"/>
              </a:spcAft>
              <a:buClr>
                <a:srgbClr val="03B5ED"/>
              </a:buClr>
              <a:buFont typeface="Arial" panose="020B0604020202020204" pitchFamily="34" charset="0"/>
              <a:buChar char="•"/>
            </a:pPr>
            <a:r>
              <a:rPr lang="fr-FR" sz="2000" b="1" noProof="0" dirty="0">
                <a:solidFill>
                  <a:srgbClr val="03B5ED"/>
                </a:solidFill>
                <a:latin typeface="Arial" panose="020B0604020202020204" pitchFamily="34" charset="0"/>
                <a:cs typeface="Arial" panose="020B0604020202020204" pitchFamily="34" charset="0"/>
              </a:rPr>
              <a:t>Les lois et les politiques, les stratégies de prévention et leur mise en œuvre nécessitent une attention particulière. </a:t>
            </a:r>
          </a:p>
          <a:p>
            <a:pPr marL="342900" indent="-342900">
              <a:spcBef>
                <a:spcPts val="0"/>
              </a:spcBef>
              <a:spcAft>
                <a:spcPts val="1200"/>
              </a:spcAft>
              <a:buClr>
                <a:srgbClr val="03B5ED"/>
              </a:buClr>
              <a:buFont typeface="Arial" panose="020B0604020202020204" pitchFamily="34" charset="0"/>
              <a:buChar char="•"/>
            </a:pPr>
            <a:r>
              <a:rPr lang="fr-FR" sz="2000" noProof="0" dirty="0">
                <a:latin typeface="Arial" panose="020B0604020202020204" pitchFamily="34" charset="0"/>
                <a:cs typeface="Arial" panose="020B0604020202020204" pitchFamily="34" charset="0"/>
              </a:rPr>
              <a:t>Les lois et les politiques ne peuvent à elles seules empêcher les MGF ou les ME. Ils doivent être combinés avec des interventions visant à établir des normes pour résister aux pratiques néfastes dans les familles et les communautés, et pour autonomiser les filles et les jeunes hommes. Les secteurs de la santé, de l'éducation, de la protection sociale et de la justice pénale ont des rôles complémentaires à jouer.</a:t>
            </a:r>
          </a:p>
          <a:p>
            <a:pPr marL="342900" indent="-342900">
              <a:spcBef>
                <a:spcPts val="0"/>
              </a:spcBef>
              <a:spcAft>
                <a:spcPts val="1200"/>
              </a:spcAft>
              <a:buClr>
                <a:srgbClr val="03B5ED"/>
              </a:buClr>
              <a:buFont typeface="Arial" panose="020B0604020202020204" pitchFamily="34" charset="0"/>
              <a:buChar char="•"/>
            </a:pPr>
            <a:endParaRPr lang="fr-FR" sz="2000" b="1" noProof="0" dirty="0">
              <a:solidFill>
                <a:schemeClr val="bg1"/>
              </a:solidFill>
              <a:latin typeface="Arial" panose="020B0604020202020204" pitchFamily="34" charset="0"/>
              <a:cs typeface="Arial" panose="020B0604020202020204" pitchFamily="34" charset="0"/>
            </a:endParaRPr>
          </a:p>
        </p:txBody>
      </p:sp>
      <p:sp>
        <p:nvSpPr>
          <p:cNvPr id="4" name="Espace réservé du texte 3">
            <a:extLst>
              <a:ext uri="{FF2B5EF4-FFF2-40B4-BE49-F238E27FC236}">
                <a16:creationId xmlns:a16="http://schemas.microsoft.com/office/drawing/2014/main" id="{08CDBED6-4526-D833-035B-E0393D09CCE9}"/>
              </a:ext>
            </a:extLst>
          </p:cNvPr>
          <p:cNvSpPr>
            <a:spLocks noGrp="1"/>
          </p:cNvSpPr>
          <p:nvPr>
            <p:ph type="body" sz="half" idx="4294967295"/>
          </p:nvPr>
        </p:nvSpPr>
        <p:spPr>
          <a:xfrm>
            <a:off x="304799" y="2371075"/>
            <a:ext cx="2346961" cy="775278"/>
          </a:xfrm>
          <a:prstGeom prst="rect">
            <a:avLst/>
          </a:prstGeom>
        </p:spPr>
        <p:txBody>
          <a:bodyPr>
            <a:noAutofit/>
          </a:bodyPr>
          <a:lstStyle/>
          <a:p>
            <a:pPr algn="ctr">
              <a:spcBef>
                <a:spcPts val="0"/>
              </a:spcBef>
            </a:pPr>
            <a:r>
              <a:rPr lang="fr-FR" b="1" noProof="0" dirty="0">
                <a:solidFill>
                  <a:srgbClr val="03B5ED"/>
                </a:solidFill>
                <a:latin typeface="Arial Black" panose="020B0A04020102020204" pitchFamily="34" charset="0"/>
              </a:rPr>
              <a:t>Rationnel </a:t>
            </a:r>
          </a:p>
          <a:p>
            <a:pPr algn="ctr">
              <a:spcBef>
                <a:spcPts val="0"/>
              </a:spcBef>
            </a:pPr>
            <a:r>
              <a:rPr lang="fr-FR" b="1" noProof="0" dirty="0">
                <a:solidFill>
                  <a:srgbClr val="03B5ED"/>
                </a:solidFill>
                <a:latin typeface="Arial Black" panose="020B0A04020102020204" pitchFamily="34" charset="0"/>
              </a:rPr>
              <a:t>4/4</a:t>
            </a:r>
          </a:p>
        </p:txBody>
      </p:sp>
    </p:spTree>
    <p:extLst>
      <p:ext uri="{BB962C8B-B14F-4D97-AF65-F5344CB8AC3E}">
        <p14:creationId xmlns:p14="http://schemas.microsoft.com/office/powerpoint/2010/main" val="206885778"/>
      </p:ext>
    </p:extLst>
  </p:cSld>
  <p:clrMapOvr>
    <a:masterClrMapping/>
  </p:clrMapOvr>
  <mc:AlternateContent xmlns:mc="http://schemas.openxmlformats.org/markup-compatibility/2006" xmlns:p14="http://schemas.microsoft.com/office/powerpoint/2010/main">
    <mc:Choice Requires="p14">
      <p:transition spd="slow" p14:dur="2000" advTm="144697"/>
    </mc:Choice>
    <mc:Fallback xmlns="">
      <p:transition spd="slow" advTm="144697"/>
    </mc:Fallback>
  </mc:AlternateContent>
</p:sld>
</file>

<file path=ppt/theme/theme1.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Atlas</Template>
  <TotalTime>23</TotalTime>
  <Words>5045</Words>
  <Application>Microsoft Office PowerPoint</Application>
  <PresentationFormat>Widescreen</PresentationFormat>
  <Paragraphs>287</Paragraphs>
  <Slides>41</Slides>
  <Notes>40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Aptos</vt:lpstr>
      <vt:lpstr>Arial</vt:lpstr>
      <vt:lpstr>Arial Black</vt:lpstr>
      <vt:lpstr>Arial Narrow</vt:lpstr>
      <vt:lpstr>Calibri</vt:lpstr>
      <vt:lpstr>Courier New</vt:lpstr>
      <vt:lpstr>Symbol</vt:lpstr>
      <vt:lpstr>Times New Roman</vt:lpstr>
      <vt:lpstr>Wingdings</vt:lpstr>
      <vt:lpstr>5_Office Theme</vt:lpstr>
      <vt:lpstr>PRATIQUES TRADITIONNELLES NÉFASTES :  PRÉVENTION</vt:lpstr>
      <vt:lpstr>Objectifs du module</vt:lpstr>
      <vt:lpstr>Plan du module</vt:lpstr>
      <vt:lpstr>A L’ÉCHELLE MONDIALE</vt:lpstr>
      <vt:lpstr>PowerPoint Presentation</vt:lpstr>
      <vt:lpstr>PowerPoint Presentation</vt:lpstr>
      <vt:lpstr>PowerPoint Presentation</vt:lpstr>
      <vt:lpstr>PowerPoint Presentation</vt:lpstr>
      <vt:lpstr>PowerPoint Presentation</vt:lpstr>
      <vt:lpstr>Concepts clés à considérer</vt:lpstr>
      <vt:lpstr>Obligations en matière de droits humains</vt:lpstr>
      <vt:lpstr>Lignes directrices de l’OMS 1/2</vt:lpstr>
      <vt:lpstr>Lignes directrices de l’OMS 2/2</vt:lpstr>
      <vt:lpstr>Documents complémentaires aux lignes directrices de l’OMS 1/2</vt:lpstr>
      <vt:lpstr>Documents complémentaires aux lignes directrices de l’OMS 2/2</vt:lpstr>
      <vt:lpstr>Paquet de formation pour les prestataires de santé sur la prévention des MGF</vt:lpstr>
      <vt:lpstr>Les conflits et la fragilité comme défi au progrès  </vt:lpstr>
      <vt:lpstr>PowerPoint Presentation</vt:lpstr>
      <vt:lpstr>PERSPECTIVE  RÉGIONALE</vt:lpstr>
      <vt:lpstr>PowerPoint Presentation</vt:lpstr>
      <vt:lpstr>Données régionales sur les pratiques traditionnelles néfastes</vt:lpstr>
      <vt:lpstr>Données nationales sur les pratiques traditionnelles néfastes 11 </vt:lpstr>
      <vt:lpstr>Santé et hygiène  menstruelle en Afrique 1/2</vt:lpstr>
      <vt:lpstr>Santé et hygiène  menstruelle en Afrique 2/2 8 </vt:lpstr>
      <vt:lpstr>Les défis en matière de pratiques traditionnelles néfastes</vt:lpstr>
      <vt:lpstr>INITIATIVES RÉGIONALES </vt:lpstr>
      <vt:lpstr>Programme conjoint UNFPA-UNICEF de lutte contre les mutilations génitales féminines 1/2 13    </vt:lpstr>
      <vt:lpstr>Programme conjoint UNFPA-UNICEF de lutte contre les mutilations génitales féminines 2/2 13   </vt:lpstr>
      <vt:lpstr> Points forts des résultats du programme 2024 : cas du Sénégal</vt:lpstr>
      <vt:lpstr>Programme mondial UNFPA-UNICEF pour mettre fin au mariage des enfants 1/214  </vt:lpstr>
      <vt:lpstr>Programme mondial UNFPA-UNICEF pour mettre fin au mariage des enfants 2/2  </vt:lpstr>
      <vt:lpstr>Considérations régionales pour la mise en œuvre d'interventions pour d’abandon des pratiques traditionnelles néfaste16</vt:lpstr>
      <vt:lpstr>Principaux messages</vt:lpstr>
      <vt:lpstr>PowerPoint Presentation</vt:lpstr>
      <vt:lpstr>Actions prioritaires au niveau du district sanitaire 1/3 </vt:lpstr>
      <vt:lpstr>Actions prioritaires au niveau du district sanitaire 2/3</vt:lpstr>
      <vt:lpstr>Actions prioritaires au niveau du district sanitaire 3/3</vt:lpstr>
      <vt:lpstr>RÉFÉRENCES</vt:lpstr>
      <vt:lpstr>PowerPoint Presentation</vt:lpstr>
      <vt:lpstr>PowerPoint Presentation</vt:lpstr>
      <vt:lpstr>PowerPoint Presentation</vt:lpstr>
    </vt:vector>
  </TitlesOfParts>
  <Company>GFMER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Pratiques traditionnelles néfastes : prévention - Venkatraman Chandra-Mouli, Abdoulaye Ousseini, Christina Pallitto</dc:title>
  <dc:creator>Venkatraman Chandra-Mouli, Abdoulaye Ousseini, Christina Pallitto</dc:creator>
  <cp:lastModifiedBy>Aldo Campana</cp:lastModifiedBy>
  <cp:revision>415</cp:revision>
  <dcterms:created xsi:type="dcterms:W3CDTF">2019-06-05T15:08:02Z</dcterms:created>
  <dcterms:modified xsi:type="dcterms:W3CDTF">2025-11-24T15:17:36Z</dcterms:modified>
</cp:coreProperties>
</file>