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256" r:id="rId2"/>
    <p:sldId id="299" r:id="rId3"/>
    <p:sldId id="386" r:id="rId4"/>
    <p:sldId id="389" r:id="rId5"/>
    <p:sldId id="391" r:id="rId6"/>
    <p:sldId id="393" r:id="rId7"/>
    <p:sldId id="392" r:id="rId8"/>
    <p:sldId id="394" r:id="rId9"/>
    <p:sldId id="395" r:id="rId10"/>
    <p:sldId id="400" r:id="rId11"/>
    <p:sldId id="401" r:id="rId12"/>
    <p:sldId id="402" r:id="rId13"/>
    <p:sldId id="403" r:id="rId14"/>
    <p:sldId id="399" r:id="rId15"/>
    <p:sldId id="377" r:id="rId16"/>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95A5FC-4D35-4C3F-8CC8-A35667FB82AE}">
          <p14:sldIdLst>
            <p14:sldId id="256"/>
            <p14:sldId id="299"/>
            <p14:sldId id="386"/>
            <p14:sldId id="389"/>
            <p14:sldId id="391"/>
            <p14:sldId id="393"/>
            <p14:sldId id="392"/>
            <p14:sldId id="394"/>
            <p14:sldId id="395"/>
            <p14:sldId id="400"/>
            <p14:sldId id="401"/>
            <p14:sldId id="402"/>
            <p14:sldId id="403"/>
            <p14:sldId id="399"/>
            <p14:sldId id="37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IN, Avni" initials="amin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486" autoAdjust="0"/>
  </p:normalViewPr>
  <p:slideViewPr>
    <p:cSldViewPr>
      <p:cViewPr varScale="1">
        <p:scale>
          <a:sx n="103" d="100"/>
          <a:sy n="103" d="100"/>
        </p:scale>
        <p:origin x="1854"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E36192A4-772F-499B-9F18-1F7483E9783A}" type="datetimeFigureOut">
              <a:rPr lang="en-US" smtClean="0"/>
              <a:t>9/13/2016</a:t>
            </a:fld>
            <a:endParaRPr lang="en-US"/>
          </a:p>
        </p:txBody>
      </p:sp>
      <p:sp>
        <p:nvSpPr>
          <p:cNvPr id="4" name="Footer Placeholder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87DB5777-08D6-4F89-AA71-06CB8321432F}" type="slidenum">
              <a:rPr lang="en-US" smtClean="0"/>
              <a:t>‹#›</a:t>
            </a:fld>
            <a:endParaRPr lang="en-US"/>
          </a:p>
        </p:txBody>
      </p:sp>
    </p:spTree>
    <p:extLst>
      <p:ext uri="{BB962C8B-B14F-4D97-AF65-F5344CB8AC3E}">
        <p14:creationId xmlns:p14="http://schemas.microsoft.com/office/powerpoint/2010/main" val="516496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97F76D5D-1347-44BE-9468-18706034E012}" type="datetimeFigureOut">
              <a:rPr lang="en-GB" smtClean="0"/>
              <a:t>13/09/2016</a:t>
            </a:fld>
            <a:endParaRPr lang="en-GB"/>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098F2579-E084-4BE5-B155-114E7DEDDB7D}" type="slidenum">
              <a:rPr lang="en-GB" smtClean="0"/>
              <a:t>‹#›</a:t>
            </a:fld>
            <a:endParaRPr lang="en-GB"/>
          </a:p>
        </p:txBody>
      </p:sp>
    </p:spTree>
    <p:extLst>
      <p:ext uri="{BB962C8B-B14F-4D97-AF65-F5344CB8AC3E}">
        <p14:creationId xmlns:p14="http://schemas.microsoft.com/office/powerpoint/2010/main" val="97675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EC7F72-1408-4155-956A-750462FB5AA7}" type="slidenum">
              <a:rPr lang="en-US"/>
              <a:pPr/>
              <a:t>2</a:t>
            </a:fld>
            <a:endParaRPr lang="en-US"/>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a:xfrm>
            <a:off x="680063" y="5430186"/>
            <a:ext cx="5512785" cy="3209785"/>
          </a:xfrm>
        </p:spPr>
        <p:txBody>
          <a:bodyPr/>
          <a:lstStyle/>
          <a:p>
            <a:pPr fontAlgn="base"/>
            <a:r>
              <a:rPr lang="en-GB" sz="1200" kern="1200" dirty="0">
                <a:solidFill>
                  <a:schemeClr val="tx1"/>
                </a:solidFill>
                <a:effectLst/>
                <a:latin typeface="+mn-lt"/>
                <a:ea typeface="+mn-ea"/>
                <a:cs typeface="+mn-cs"/>
              </a:rPr>
              <a:t>WHO defines adolescents as individuals in the second decade of their lives – 10 to 19 years.</a:t>
            </a:r>
            <a:endParaRPr lang="en-US"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WHO recognizes that adolescence is a phase in an individual's life, rather than a fixed time period.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is a phase during which rapid physical and psychological growth and development occur. It is a phase in which there are enormous changes in social relationships, expectations, roles and responsibilities.</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t>World Health Organization</a:t>
            </a:r>
          </a:p>
        </p:txBody>
      </p:sp>
      <p:sp>
        <p:nvSpPr>
          <p:cNvPr id="5" name="Rectangle 3"/>
          <p:cNvSpPr>
            <a:spLocks noGrp="1" noChangeArrowheads="1"/>
          </p:cNvSpPr>
          <p:nvPr>
            <p:ph type="dt" idx="1"/>
          </p:nvPr>
        </p:nvSpPr>
        <p:spPr>
          <a:ln/>
        </p:spPr>
        <p:txBody>
          <a:bodyPr/>
          <a:lstStyle/>
          <a:p>
            <a:fld id="{E62DCD57-C5B3-4DA1-9E28-C601E846B80F}" type="datetime3">
              <a:rPr lang="en-GB"/>
              <a:pPr/>
              <a:t>13 September, 2016</a:t>
            </a:fld>
            <a:endParaRPr lang="en-GB"/>
          </a:p>
        </p:txBody>
      </p:sp>
      <p:sp>
        <p:nvSpPr>
          <p:cNvPr id="7" name="Rectangle 7"/>
          <p:cNvSpPr>
            <a:spLocks noGrp="1" noChangeArrowheads="1"/>
          </p:cNvSpPr>
          <p:nvPr>
            <p:ph type="sldNum" sz="quarter" idx="5"/>
          </p:nvPr>
        </p:nvSpPr>
        <p:spPr>
          <a:ln/>
        </p:spPr>
        <p:txBody>
          <a:bodyPr/>
          <a:lstStyle/>
          <a:p>
            <a:fld id="{A2561B99-319D-4774-AFD8-77B113CFEDB7}" type="slidenum">
              <a:rPr lang="en-GB"/>
              <a:pPr/>
              <a:t>11</a:t>
            </a:fld>
            <a:endParaRPr lang="en-GB"/>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pPr algn="l"/>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eaLnBrk="1" hangingPunct="1"/>
            <a:fld id="{C726AB76-D33F-4F41-84B1-815E90F4D392}" type="slidenum">
              <a:rPr lang="en-GB" sz="1200" smtClean="0"/>
              <a:pPr eaLnBrk="1" hangingPunct="1"/>
              <a:t>12</a:t>
            </a:fld>
            <a:endParaRPr lang="en-GB" sz="1200"/>
          </a:p>
        </p:txBody>
      </p:sp>
      <p:sp>
        <p:nvSpPr>
          <p:cNvPr id="60419" name="Rectangle 2"/>
          <p:cNvSpPr>
            <a:spLocks noGrp="1" noRot="1" noChangeAspect="1" noChangeArrowheads="1" noTextEdit="1"/>
          </p:cNvSpPr>
          <p:nvPr>
            <p:ph type="sldImg"/>
          </p:nvPr>
        </p:nvSpPr>
        <p:spPr>
          <a:xfrm>
            <a:off x="1262063" y="379413"/>
            <a:ext cx="4432300" cy="3324225"/>
          </a:xfrm>
          <a:ln/>
        </p:spPr>
      </p:sp>
      <p:sp>
        <p:nvSpPr>
          <p:cNvPr id="60420" name="Rectangle 3"/>
          <p:cNvSpPr>
            <a:spLocks noGrp="1" noChangeArrowheads="1"/>
          </p:cNvSpPr>
          <p:nvPr>
            <p:ph type="body" idx="1"/>
          </p:nvPr>
        </p:nvSpPr>
        <p:spPr>
          <a:xfrm>
            <a:off x="906357" y="4772554"/>
            <a:ext cx="5362610" cy="3702844"/>
          </a:xfrm>
          <a:noFill/>
        </p:spPr>
        <p:txBody>
          <a:bodyPr/>
          <a:lstStyle/>
          <a:p>
            <a:pPr eaLnBrk="1" hangingPunct="1"/>
            <a:endParaRPr lang="en-US" sz="160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EC7F72-1408-4155-956A-750462FB5AA7}" type="slidenum">
              <a:rPr lang="en-US"/>
              <a:pPr/>
              <a:t>14</a:t>
            </a:fld>
            <a:endParaRPr lang="en-US"/>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a:xfrm>
            <a:off x="680063" y="5430186"/>
            <a:ext cx="5512785" cy="3209785"/>
          </a:xfrm>
        </p:spPr>
        <p:txBody>
          <a:bodyPr/>
          <a:lstStyle/>
          <a:p>
            <a:r>
              <a:rPr lang="en-GB" sz="1200" kern="1200" dirty="0">
                <a:solidFill>
                  <a:schemeClr val="tx1"/>
                </a:solidFill>
                <a:effectLst/>
                <a:latin typeface="+mn-lt"/>
                <a:ea typeface="+mn-ea"/>
                <a:cs typeface="+mn-cs"/>
              </a:rPr>
              <a:t>Adolescents face sexual and reproductive health problems because of the four reasons listed on the slide.</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They are unprepared and unable to protect themselves. </a:t>
            </a:r>
          </a:p>
          <a:p>
            <a:r>
              <a:rPr lang="en-US" sz="1200" kern="1200" dirty="0">
                <a:solidFill>
                  <a:schemeClr val="tx1"/>
                </a:solidFill>
                <a:effectLst/>
                <a:latin typeface="+mn-lt"/>
                <a:ea typeface="+mn-ea"/>
                <a:cs typeface="+mn-cs"/>
              </a:rPr>
              <a:t>Worldwide, boys and girls are reaching puberty earlier, and are marrying later than their parents did. Many adolescents become sexually active at an early age when they do not know how to avoid sexually transmitted infections and unwanted pregnancies. Contextual factors such as the pressure to conform to media stereotypes and the norms of their peers as well as impaired </a:t>
            </a:r>
            <a:r>
              <a:rPr lang="en-US" sz="1200" kern="1200" dirty="0" err="1">
                <a:solidFill>
                  <a:schemeClr val="tx1"/>
                </a:solidFill>
                <a:effectLst/>
                <a:latin typeface="+mn-lt"/>
                <a:ea typeface="+mn-ea"/>
                <a:cs typeface="+mn-cs"/>
              </a:rPr>
              <a:t>judgement</a:t>
            </a:r>
            <a:r>
              <a:rPr lang="en-US" sz="1200" kern="1200" dirty="0">
                <a:solidFill>
                  <a:schemeClr val="tx1"/>
                </a:solidFill>
                <a:effectLst/>
                <a:latin typeface="+mn-lt"/>
                <a:ea typeface="+mn-ea"/>
                <a:cs typeface="+mn-cs"/>
              </a:rPr>
              <a:t> resulting from the use of alcohol and other psychoactive substances make them more likely to expose themselves to risks. Almost universally, they lack access to the health products (such as condoms and other contraceptives) that they need to protect themselves, or to the health services they need to get back to good health if they fall ill (e.g. with a sexually transmitted infection). Even if they have condoms, girls and young women are often powerless to insist on their use. This is particularly so when they feel compelled by economic pressures to exchange sex for money or </a:t>
            </a:r>
            <a:r>
              <a:rPr lang="en-US" sz="1200" kern="1200" dirty="0" err="1">
                <a:solidFill>
                  <a:schemeClr val="tx1"/>
                </a:solidFill>
                <a:effectLst/>
                <a:latin typeface="+mn-lt"/>
                <a:ea typeface="+mn-ea"/>
                <a:cs typeface="+mn-cs"/>
              </a:rPr>
              <a:t>favours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They are under pressure to marry and bear children early. </a:t>
            </a:r>
          </a:p>
          <a:p>
            <a:r>
              <a:rPr lang="en-US" sz="1200" kern="1200" dirty="0">
                <a:solidFill>
                  <a:schemeClr val="tx1"/>
                </a:solidFill>
                <a:effectLst/>
                <a:latin typeface="+mn-lt"/>
                <a:ea typeface="+mn-ea"/>
                <a:cs typeface="+mn-cs"/>
              </a:rPr>
              <a:t>In some parts of world, girls are still expected to marry and begin child bearing in their early or middle teenage years, well before they are physically or mentally ready to do so.  Tragically, at a time of real need, many find themselves bereft of the social support that their natal families could provide them, and unable to obtain the health services that they and their babies need to survive.  This greatly heightens their vulnerability.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They are unable to refuse unwanted sex or to resist coerced sex. </a:t>
            </a:r>
          </a:p>
          <a:p>
            <a:r>
              <a:rPr lang="en-US" sz="1200" kern="1200" dirty="0">
                <a:solidFill>
                  <a:schemeClr val="tx1"/>
                </a:solidFill>
                <a:effectLst/>
                <a:latin typeface="+mn-lt"/>
                <a:ea typeface="+mn-ea"/>
                <a:cs typeface="+mn-cs"/>
              </a:rPr>
              <a:t>The sheer numbers of girls and young women around the world who are subjected to violence, including sexual violence, is staggering. In some cases, the perpetrators are strangers. In many other cases, they are peers or influential adults within - or in close contact with - their families. This makes it harder to refuse unwanted sex or to resist coerced sex. Many girls and young women bear this burden in silence. Even if they do gather the courage to tell someone what has happened, families are often reluctant to act because of fear of bringing shame and stigma upon themselves. The fact that law makers tend to look away from this problem, contributes to the continued existence of this scourge.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They are compelled to undergo female genital mutilation/cutting.  </a:t>
            </a:r>
          </a:p>
          <a:p>
            <a:r>
              <a:rPr lang="en-US" sz="1200" kern="1200" dirty="0">
                <a:solidFill>
                  <a:schemeClr val="tx1"/>
                </a:solidFill>
                <a:effectLst/>
                <a:latin typeface="+mn-lt"/>
                <a:ea typeface="+mn-ea"/>
                <a:cs typeface="+mn-cs"/>
              </a:rPr>
              <a:t>Despite the concerted efforts of </a:t>
            </a:r>
            <a:r>
              <a:rPr lang="en-US" sz="1200" kern="1200" dirty="0" err="1">
                <a:solidFill>
                  <a:schemeClr val="tx1"/>
                </a:solidFill>
                <a:effectLst/>
                <a:latin typeface="+mn-lt"/>
                <a:ea typeface="+mn-ea"/>
                <a:cs typeface="+mn-cs"/>
              </a:rPr>
              <a:t>programmes</a:t>
            </a:r>
            <a:r>
              <a:rPr lang="en-US" sz="1200" kern="1200" dirty="0">
                <a:solidFill>
                  <a:schemeClr val="tx1"/>
                </a:solidFill>
                <a:effectLst/>
                <a:latin typeface="+mn-lt"/>
                <a:ea typeface="+mn-ea"/>
                <a:cs typeface="+mn-cs"/>
              </a:rPr>
              <a:t> to eradicate female genital mutilation, the harmful practice continues to persist in some North African, West African and Arab nations. Families continue to seek out the ritual as a way of ensuring the acceptance of their daughters in the social life of their communities, in conformance with prevailing social and cultural norms. </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Sexual and reproductive outcomes among adolescents are determined by a web of micro- and macro-level factors: </a:t>
            </a:r>
          </a:p>
          <a:p>
            <a:r>
              <a:rPr lang="en-US" sz="1200" kern="1200" dirty="0">
                <a:solidFill>
                  <a:schemeClr val="tx1"/>
                </a:solidFill>
                <a:effectLst/>
                <a:latin typeface="+mn-lt"/>
                <a:ea typeface="+mn-ea"/>
                <a:cs typeface="+mn-cs"/>
              </a:rPr>
              <a:t>• Individuals make choices to engage in specific </a:t>
            </a:r>
            <a:r>
              <a:rPr lang="en-US" sz="1200" kern="1200" dirty="0" err="1">
                <a:solidFill>
                  <a:schemeClr val="tx1"/>
                </a:solidFill>
                <a:effectLst/>
                <a:latin typeface="+mn-lt"/>
                <a:ea typeface="+mn-ea"/>
                <a:cs typeface="+mn-cs"/>
              </a:rPr>
              <a:t>behaviours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Family and community norms, traditions, and economic circumstances influence these choices </a:t>
            </a:r>
          </a:p>
          <a:p>
            <a:r>
              <a:rPr lang="en-US" sz="1200" kern="1200" dirty="0">
                <a:solidFill>
                  <a:schemeClr val="tx1"/>
                </a:solidFill>
                <a:effectLst/>
                <a:latin typeface="+mn-lt"/>
                <a:ea typeface="+mn-ea"/>
                <a:cs typeface="+mn-cs"/>
              </a:rPr>
              <a:t>• Policy and regulatory frameworks facilitate or hinder choices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Actions are needed at each of these levels by different sectors. </a:t>
            </a:r>
          </a:p>
          <a:p>
            <a:r>
              <a:rPr lang="en-US" sz="1200" kern="1200" dirty="0">
                <a:solidFill>
                  <a:schemeClr val="tx1"/>
                </a:solidFill>
                <a:effectLst/>
                <a:latin typeface="+mn-lt"/>
                <a:ea typeface="+mn-ea"/>
                <a:cs typeface="+mn-cs"/>
              </a:rPr>
              <a:t>Adolescents too have key roles to play.</a:t>
            </a:r>
          </a:p>
        </p:txBody>
      </p:sp>
      <p:sp>
        <p:nvSpPr>
          <p:cNvPr id="4" name="Slide Number Placeholder 3"/>
          <p:cNvSpPr>
            <a:spLocks noGrp="1"/>
          </p:cNvSpPr>
          <p:nvPr>
            <p:ph type="sldNum" sz="quarter" idx="10"/>
          </p:nvPr>
        </p:nvSpPr>
        <p:spPr/>
        <p:txBody>
          <a:bodyPr/>
          <a:lstStyle/>
          <a:p>
            <a:fld id="{098F2579-E084-4BE5-B155-114E7DEDDB7D}" type="slidenum">
              <a:rPr lang="en-GB" smtClean="0"/>
              <a:t>15</a:t>
            </a:fld>
            <a:endParaRPr lang="en-GB"/>
          </a:p>
        </p:txBody>
      </p:sp>
    </p:spTree>
    <p:extLst>
      <p:ext uri="{BB962C8B-B14F-4D97-AF65-F5344CB8AC3E}">
        <p14:creationId xmlns:p14="http://schemas.microsoft.com/office/powerpoint/2010/main" val="1196429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EC7F72-1408-4155-956A-750462FB5AA7}" type="slidenum">
              <a:rPr lang="en-US"/>
              <a:pPr/>
              <a:t>3</a:t>
            </a:fld>
            <a:endParaRPr lang="en-US"/>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a:xfrm>
            <a:off x="680063" y="5430186"/>
            <a:ext cx="5512785" cy="3209785"/>
          </a:xfrm>
        </p:spPr>
        <p:txBody>
          <a:bodyPr/>
          <a:lstStyle/>
          <a:p>
            <a:r>
              <a:rPr lang="en-GB" sz="1200" kern="1200" dirty="0">
                <a:solidFill>
                  <a:schemeClr val="tx1"/>
                </a:solidFill>
                <a:effectLst/>
                <a:latin typeface="+mn-lt"/>
                <a:ea typeface="+mn-ea"/>
                <a:cs typeface="+mn-cs"/>
              </a:rPr>
              <a:t>Adolescents are a very diverse group.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boy of 12 is very different from a young man of 19.</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boy of 12 is also very different - physically but also psychologically from a girl of the same age.</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boy of 12 who is part of a caring and financially secure family is growing up in very different circumstances from another of the same age who has run away from home to escape physical violence.</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Two boys of 12 who are growing up in very similar conditions may develop in very different ways.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All these categories of adolescents have different needs; different but also changing needs.</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EC7F72-1408-4155-956A-750462FB5AA7}" type="slidenum">
              <a:rPr lang="en-US"/>
              <a:pPr/>
              <a:t>4</a:t>
            </a:fld>
            <a:endParaRPr lang="en-US"/>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a:xfrm>
            <a:off x="680063" y="5430186"/>
            <a:ext cx="5512785" cy="3209785"/>
          </a:xfrm>
        </p:spPr>
        <p:txBody>
          <a:bodyPr/>
          <a:lstStyle/>
          <a:p>
            <a:r>
              <a:rPr lang="en-US" sz="1200" kern="1200" dirty="0">
                <a:solidFill>
                  <a:schemeClr val="tx1"/>
                </a:solidFill>
                <a:effectLst/>
                <a:latin typeface="+mn-lt"/>
                <a:ea typeface="+mn-ea"/>
                <a:cs typeface="+mn-cs"/>
              </a:rPr>
              <a:t>Many individuals make the transition from childhood through adolescence into adulthood in good health. Many others do not.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 estimated 1.4 million adolescents die every year due to road traffic injuries, violence and pregnancy-related causes.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Tens of millions of adolescents experience health problems such as depression, </a:t>
            </a:r>
            <a:r>
              <a:rPr lang="en-US" sz="1200" kern="1200" dirty="0" err="1">
                <a:solidFill>
                  <a:schemeClr val="tx1"/>
                </a:solidFill>
                <a:effectLst/>
                <a:latin typeface="+mn-lt"/>
                <a:ea typeface="+mn-ea"/>
                <a:cs typeface="+mn-cs"/>
              </a:rPr>
              <a:t>anaemia</a:t>
            </a:r>
            <a:r>
              <a:rPr lang="en-US" sz="1200" kern="1200" dirty="0">
                <a:solidFill>
                  <a:schemeClr val="tx1"/>
                </a:solidFill>
                <a:effectLst/>
                <a:latin typeface="+mn-lt"/>
                <a:ea typeface="+mn-ea"/>
                <a:cs typeface="+mn-cs"/>
              </a:rPr>
              <a:t> and underweight, and HIV infection.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Hundreds of millions of adolescents initiate </a:t>
            </a:r>
            <a:r>
              <a:rPr lang="en-US" sz="1200" kern="1200" dirty="0" err="1">
                <a:solidFill>
                  <a:schemeClr val="tx1"/>
                </a:solidFill>
                <a:effectLst/>
                <a:latin typeface="+mn-lt"/>
                <a:ea typeface="+mn-ea"/>
                <a:cs typeface="+mn-cs"/>
              </a:rPr>
              <a:t>behaviours</a:t>
            </a:r>
            <a:r>
              <a:rPr lang="en-US" sz="1200" kern="1200" dirty="0">
                <a:solidFill>
                  <a:schemeClr val="tx1"/>
                </a:solidFill>
                <a:effectLst/>
                <a:latin typeface="+mn-lt"/>
                <a:ea typeface="+mn-ea"/>
                <a:cs typeface="+mn-cs"/>
              </a:rPr>
              <a:t> - such as tobacco use, physical inactivity and unhealthy eating habits – that could result in lung cancer, cardiovascular disease and diabetes in the adulthood.</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EC7F72-1408-4155-956A-750462FB5AA7}" type="slidenum">
              <a:rPr lang="en-US"/>
              <a:pPr/>
              <a:t>5</a:t>
            </a:fld>
            <a:endParaRPr lang="en-US"/>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a:xfrm>
            <a:off x="680063" y="5430186"/>
            <a:ext cx="5512785" cy="3209785"/>
          </a:xfrm>
        </p:spPr>
        <p:txBody>
          <a:bodyPr/>
          <a:lstStyle/>
          <a:p>
            <a:r>
              <a:rPr lang="en-US" sz="1200" kern="1200" dirty="0">
                <a:solidFill>
                  <a:schemeClr val="tx1"/>
                </a:solidFill>
                <a:effectLst/>
                <a:latin typeface="+mn-lt"/>
                <a:ea typeface="+mn-ea"/>
                <a:cs typeface="+mn-cs"/>
              </a:rPr>
              <a:t>Adolescent Health </a:t>
            </a:r>
            <a:r>
              <a:rPr lang="en-US" sz="1200" kern="1200" dirty="0" err="1">
                <a:solidFill>
                  <a:schemeClr val="tx1"/>
                </a:solidFill>
                <a:effectLst/>
                <a:latin typeface="+mn-lt"/>
                <a:ea typeface="+mn-ea"/>
                <a:cs typeface="+mn-cs"/>
              </a:rPr>
              <a:t>programmes</a:t>
            </a:r>
            <a:r>
              <a:rPr lang="en-US" sz="1200" kern="1200" dirty="0">
                <a:solidFill>
                  <a:schemeClr val="tx1"/>
                </a:solidFill>
                <a:effectLst/>
                <a:latin typeface="+mn-lt"/>
                <a:ea typeface="+mn-ea"/>
                <a:cs typeface="+mn-cs"/>
              </a:rPr>
              <a:t> have traditionally focused on avoiding risks to health.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example, reducing the risk of HIV infection includes:  </a:t>
            </a:r>
          </a:p>
          <a:p>
            <a:r>
              <a:rPr lang="en-US" sz="1200" kern="1200" dirty="0">
                <a:solidFill>
                  <a:schemeClr val="tx1"/>
                </a:solidFill>
                <a:effectLst/>
                <a:latin typeface="+mn-lt"/>
                <a:ea typeface="+mn-ea"/>
                <a:cs typeface="+mn-cs"/>
              </a:rPr>
              <a:t>- Helping adolescents become aware of risks to their health (e.g. the risk of HIV infection)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Teaching them how to avoid these risks (e.g. to refuse unwanted sex or to have safe safely)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Giving them the means to protect themselves (e.g. condoms)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Helping them if they experience problems (e.g. an unwanted pregnancy or sexually transmitted infection)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These risk reduction approaches have been proven to be effective and remain important. Alongside this, research has shown that they alone are not enough.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sz="4400">
                <a:solidFill>
                  <a:schemeClr val="tx1"/>
                </a:solidFill>
                <a:latin typeface="Arial" charset="0"/>
                <a:cs typeface="Arial" charset="0"/>
              </a:defRPr>
            </a:lvl1pPr>
            <a:lvl2pPr marL="742950" indent="-285750" eaLnBrk="0" hangingPunct="0">
              <a:defRPr sz="4400">
                <a:solidFill>
                  <a:schemeClr val="tx1"/>
                </a:solidFill>
                <a:latin typeface="Arial" charset="0"/>
                <a:cs typeface="Arial" charset="0"/>
              </a:defRPr>
            </a:lvl2pPr>
            <a:lvl3pPr marL="1143000" indent="-228600" eaLnBrk="0" hangingPunct="0">
              <a:defRPr sz="4400">
                <a:solidFill>
                  <a:schemeClr val="tx1"/>
                </a:solidFill>
                <a:latin typeface="Arial" charset="0"/>
                <a:cs typeface="Arial" charset="0"/>
              </a:defRPr>
            </a:lvl3pPr>
            <a:lvl4pPr marL="1600200" indent="-228600" eaLnBrk="0" hangingPunct="0">
              <a:defRPr sz="4400">
                <a:solidFill>
                  <a:schemeClr val="tx1"/>
                </a:solidFill>
                <a:latin typeface="Arial" charset="0"/>
                <a:cs typeface="Arial" charset="0"/>
              </a:defRPr>
            </a:lvl4pPr>
            <a:lvl5pPr marL="2057400" indent="-228600" eaLnBrk="0" hangingPunct="0">
              <a:defRPr sz="4400">
                <a:solidFill>
                  <a:schemeClr val="tx1"/>
                </a:solidFill>
                <a:latin typeface="Arial" charset="0"/>
                <a:cs typeface="Arial" charset="0"/>
              </a:defRPr>
            </a:lvl5pPr>
            <a:lvl6pPr marL="2514600" indent="-228600" eaLnBrk="0" fontAlgn="base" hangingPunct="0">
              <a:spcBef>
                <a:spcPct val="0"/>
              </a:spcBef>
              <a:spcAft>
                <a:spcPct val="0"/>
              </a:spcAft>
              <a:defRPr sz="4400">
                <a:solidFill>
                  <a:schemeClr val="tx1"/>
                </a:solidFill>
                <a:latin typeface="Arial" charset="0"/>
                <a:cs typeface="Arial" charset="0"/>
              </a:defRPr>
            </a:lvl6pPr>
            <a:lvl7pPr marL="2971800" indent="-228600" eaLnBrk="0" fontAlgn="base" hangingPunct="0">
              <a:spcBef>
                <a:spcPct val="0"/>
              </a:spcBef>
              <a:spcAft>
                <a:spcPct val="0"/>
              </a:spcAft>
              <a:defRPr sz="4400">
                <a:solidFill>
                  <a:schemeClr val="tx1"/>
                </a:solidFill>
                <a:latin typeface="Arial" charset="0"/>
                <a:cs typeface="Arial" charset="0"/>
              </a:defRPr>
            </a:lvl7pPr>
            <a:lvl8pPr marL="3429000" indent="-228600" eaLnBrk="0" fontAlgn="base" hangingPunct="0">
              <a:spcBef>
                <a:spcPct val="0"/>
              </a:spcBef>
              <a:spcAft>
                <a:spcPct val="0"/>
              </a:spcAft>
              <a:defRPr sz="4400">
                <a:solidFill>
                  <a:schemeClr val="tx1"/>
                </a:solidFill>
                <a:latin typeface="Arial" charset="0"/>
                <a:cs typeface="Arial" charset="0"/>
              </a:defRPr>
            </a:lvl8pPr>
            <a:lvl9pPr marL="3886200" indent="-228600" eaLnBrk="0" fontAlgn="base" hangingPunct="0">
              <a:spcBef>
                <a:spcPct val="0"/>
              </a:spcBef>
              <a:spcAft>
                <a:spcPct val="0"/>
              </a:spcAft>
              <a:defRPr sz="4400">
                <a:solidFill>
                  <a:schemeClr val="tx1"/>
                </a:solidFill>
                <a:latin typeface="Arial" charset="0"/>
                <a:cs typeface="Arial" charset="0"/>
              </a:defRPr>
            </a:lvl9pPr>
          </a:lstStyle>
          <a:p>
            <a:pPr eaLnBrk="1" hangingPunct="1"/>
            <a:fld id="{AB3A14FD-037C-4B34-9B7A-E24BF174C916}" type="slidenum">
              <a:rPr lang="en-US" sz="1200" smtClean="0"/>
              <a:pPr eaLnBrk="1" hangingPunct="1"/>
              <a:t>6</a:t>
            </a:fld>
            <a:endParaRPr lang="en-US" sz="1200"/>
          </a:p>
        </p:txBody>
      </p:sp>
      <p:sp>
        <p:nvSpPr>
          <p:cNvPr id="44035" name="Rectangle 2"/>
          <p:cNvSpPr>
            <a:spLocks noGrp="1" noRot="1" noChangeAspect="1" noChangeArrowheads="1" noTextEdit="1"/>
          </p:cNvSpPr>
          <p:nvPr>
            <p:ph type="sldImg"/>
          </p:nvPr>
        </p:nvSpPr>
        <p:spPr>
          <a:xfrm>
            <a:off x="1258888" y="379413"/>
            <a:ext cx="4432300" cy="3324225"/>
          </a:xfrm>
          <a:ln/>
        </p:spPr>
      </p:sp>
      <p:sp>
        <p:nvSpPr>
          <p:cNvPr id="44036" name="Rectangle 3"/>
          <p:cNvSpPr>
            <a:spLocks noGrp="1" noChangeArrowheads="1"/>
          </p:cNvSpPr>
          <p:nvPr>
            <p:ph type="body" idx="1"/>
          </p:nvPr>
        </p:nvSpPr>
        <p:spPr>
          <a:xfrm>
            <a:off x="906357" y="4772554"/>
            <a:ext cx="5362610" cy="3702844"/>
          </a:xfrm>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is growing recognition that we need to build the core assets of adolescents so that they can take greater control of their lives. Families, communities and societies need to create opportunities for adolescents to develop their core assets.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sz="4400">
                <a:solidFill>
                  <a:schemeClr val="tx1"/>
                </a:solidFill>
                <a:latin typeface="Arial" charset="0"/>
                <a:cs typeface="Arial" charset="0"/>
              </a:defRPr>
            </a:lvl1pPr>
            <a:lvl2pPr marL="742950" indent="-285750" eaLnBrk="0" hangingPunct="0">
              <a:defRPr sz="4400">
                <a:solidFill>
                  <a:schemeClr val="tx1"/>
                </a:solidFill>
                <a:latin typeface="Arial" charset="0"/>
                <a:cs typeface="Arial" charset="0"/>
              </a:defRPr>
            </a:lvl2pPr>
            <a:lvl3pPr marL="1143000" indent="-228600" eaLnBrk="0" hangingPunct="0">
              <a:defRPr sz="4400">
                <a:solidFill>
                  <a:schemeClr val="tx1"/>
                </a:solidFill>
                <a:latin typeface="Arial" charset="0"/>
                <a:cs typeface="Arial" charset="0"/>
              </a:defRPr>
            </a:lvl3pPr>
            <a:lvl4pPr marL="1600200" indent="-228600" eaLnBrk="0" hangingPunct="0">
              <a:defRPr sz="4400">
                <a:solidFill>
                  <a:schemeClr val="tx1"/>
                </a:solidFill>
                <a:latin typeface="Arial" charset="0"/>
                <a:cs typeface="Arial" charset="0"/>
              </a:defRPr>
            </a:lvl4pPr>
            <a:lvl5pPr marL="2057400" indent="-228600" eaLnBrk="0" hangingPunct="0">
              <a:defRPr sz="4400">
                <a:solidFill>
                  <a:schemeClr val="tx1"/>
                </a:solidFill>
                <a:latin typeface="Arial" charset="0"/>
                <a:cs typeface="Arial" charset="0"/>
              </a:defRPr>
            </a:lvl5pPr>
            <a:lvl6pPr marL="2514600" indent="-228600" eaLnBrk="0" fontAlgn="base" hangingPunct="0">
              <a:spcBef>
                <a:spcPct val="0"/>
              </a:spcBef>
              <a:spcAft>
                <a:spcPct val="0"/>
              </a:spcAft>
              <a:defRPr sz="4400">
                <a:solidFill>
                  <a:schemeClr val="tx1"/>
                </a:solidFill>
                <a:latin typeface="Arial" charset="0"/>
                <a:cs typeface="Arial" charset="0"/>
              </a:defRPr>
            </a:lvl6pPr>
            <a:lvl7pPr marL="2971800" indent="-228600" eaLnBrk="0" fontAlgn="base" hangingPunct="0">
              <a:spcBef>
                <a:spcPct val="0"/>
              </a:spcBef>
              <a:spcAft>
                <a:spcPct val="0"/>
              </a:spcAft>
              <a:defRPr sz="4400">
                <a:solidFill>
                  <a:schemeClr val="tx1"/>
                </a:solidFill>
                <a:latin typeface="Arial" charset="0"/>
                <a:cs typeface="Arial" charset="0"/>
              </a:defRPr>
            </a:lvl7pPr>
            <a:lvl8pPr marL="3429000" indent="-228600" eaLnBrk="0" fontAlgn="base" hangingPunct="0">
              <a:spcBef>
                <a:spcPct val="0"/>
              </a:spcBef>
              <a:spcAft>
                <a:spcPct val="0"/>
              </a:spcAft>
              <a:defRPr sz="4400">
                <a:solidFill>
                  <a:schemeClr val="tx1"/>
                </a:solidFill>
                <a:latin typeface="Arial" charset="0"/>
                <a:cs typeface="Arial" charset="0"/>
              </a:defRPr>
            </a:lvl8pPr>
            <a:lvl9pPr marL="3886200" indent="-228600" eaLnBrk="0" fontAlgn="base" hangingPunct="0">
              <a:spcBef>
                <a:spcPct val="0"/>
              </a:spcBef>
              <a:spcAft>
                <a:spcPct val="0"/>
              </a:spcAft>
              <a:defRPr sz="4400">
                <a:solidFill>
                  <a:schemeClr val="tx1"/>
                </a:solidFill>
                <a:latin typeface="Arial" charset="0"/>
                <a:cs typeface="Arial" charset="0"/>
              </a:defRPr>
            </a:lvl9pPr>
          </a:lstStyle>
          <a:p>
            <a:pPr eaLnBrk="1" hangingPunct="1"/>
            <a:fld id="{AB3A14FD-037C-4B34-9B7A-E24BF174C916}" type="slidenum">
              <a:rPr lang="en-US" sz="1200" smtClean="0"/>
              <a:pPr eaLnBrk="1" hangingPunct="1"/>
              <a:t>7</a:t>
            </a:fld>
            <a:endParaRPr lang="en-US" sz="1200"/>
          </a:p>
        </p:txBody>
      </p:sp>
      <p:sp>
        <p:nvSpPr>
          <p:cNvPr id="44035" name="Rectangle 2"/>
          <p:cNvSpPr>
            <a:spLocks noGrp="1" noRot="1" noChangeAspect="1" noChangeArrowheads="1" noTextEdit="1"/>
          </p:cNvSpPr>
          <p:nvPr>
            <p:ph type="sldImg"/>
          </p:nvPr>
        </p:nvSpPr>
        <p:spPr>
          <a:xfrm>
            <a:off x="1258888" y="379413"/>
            <a:ext cx="4432300" cy="3324225"/>
          </a:xfrm>
          <a:ln/>
        </p:spPr>
      </p:sp>
      <p:sp>
        <p:nvSpPr>
          <p:cNvPr id="44036" name="Rectangle 3"/>
          <p:cNvSpPr>
            <a:spLocks noGrp="1" noChangeArrowheads="1"/>
          </p:cNvSpPr>
          <p:nvPr>
            <p:ph type="body" idx="1"/>
          </p:nvPr>
        </p:nvSpPr>
        <p:spPr>
          <a:xfrm>
            <a:off x="906357" y="4772554"/>
            <a:ext cx="5362610" cy="3702844"/>
          </a:xfrm>
          <a:noFill/>
        </p:spPr>
        <p:txBody>
          <a:bodyPr/>
          <a:lstStyle/>
          <a:p>
            <a:r>
              <a:rPr lang="en-US" sz="1200" kern="1200" dirty="0">
                <a:solidFill>
                  <a:schemeClr val="tx1"/>
                </a:solidFill>
                <a:effectLst/>
                <a:latin typeface="+mn-lt"/>
                <a:ea typeface="+mn-ea"/>
                <a:cs typeface="+mn-cs"/>
              </a:rPr>
              <a:t>A useful framework brings these two elements – personal development and risk reduction together. It is the </a:t>
            </a:r>
            <a:r>
              <a:rPr lang="en-GB" sz="1200" kern="1200" dirty="0">
                <a:solidFill>
                  <a:schemeClr val="tx1"/>
                </a:solidFill>
                <a:effectLst/>
                <a:latin typeface="+mn-lt"/>
                <a:ea typeface="+mn-ea"/>
                <a:cs typeface="+mn-cs"/>
              </a:rPr>
              <a:t>Common Agenda for Adolescent Health and Development endorsed by </a:t>
            </a:r>
            <a:r>
              <a:rPr lang="en-GB" sz="1200" kern="1200" dirty="0" err="1">
                <a:solidFill>
                  <a:schemeClr val="tx1"/>
                </a:solidFill>
                <a:effectLst/>
                <a:latin typeface="+mn-lt"/>
                <a:ea typeface="+mn-ea"/>
                <a:cs typeface="+mn-cs"/>
              </a:rPr>
              <a:t>UNFPA</a:t>
            </a:r>
            <a:r>
              <a:rPr lang="en-GB" sz="1200" kern="1200" dirty="0">
                <a:solidFill>
                  <a:schemeClr val="tx1"/>
                </a:solidFill>
                <a:effectLst/>
                <a:latin typeface="+mn-lt"/>
                <a:ea typeface="+mn-ea"/>
                <a:cs typeface="+mn-cs"/>
              </a:rPr>
              <a:t>, UNICEF and WHO in 1995.</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outlines what adolescents need to grow and develop in good health, and why they need these things.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 useful analogy is that of an 8 year old girl who needs to cross the road every day to get to school.</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She needs information &amp; skills: where to look, what to look for, when to walk across, when not to do so.</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She needs a safe &amp; supportive environment: a zebra crossing, traffic lights that work or a traffic warden in position, drivers who respect traffic rules or are punished if they do not do so.</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She may also need health &amp; counselling services, if she stumbles and falls, or is struck down by a vehicle.</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One problem with this analogy is that it presents health services in a curative context alone. Health workers and health services have important roles to play in </a:t>
            </a:r>
            <a:r>
              <a:rPr lang="en-GB" sz="1200" kern="1200" dirty="0" err="1">
                <a:solidFill>
                  <a:schemeClr val="tx1"/>
                </a:solidFill>
                <a:effectLst/>
                <a:latin typeface="+mn-lt"/>
                <a:ea typeface="+mn-ea"/>
                <a:cs typeface="+mn-cs"/>
              </a:rPr>
              <a:t>promotive</a:t>
            </a:r>
            <a:r>
              <a:rPr lang="en-GB" sz="1200" kern="1200" dirty="0">
                <a:solidFill>
                  <a:schemeClr val="tx1"/>
                </a:solidFill>
                <a:effectLst/>
                <a:latin typeface="+mn-lt"/>
                <a:ea typeface="+mn-ea"/>
                <a:cs typeface="+mn-cs"/>
              </a:rPr>
              <a:t> and preventive health as well. </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11F5A1-C197-4106-A39D-1A6935DB587A}" type="slidenum">
              <a:rPr lang="en-US"/>
              <a:pPr/>
              <a:t>8</a:t>
            </a:fld>
            <a:endParaRPr lang="en-US"/>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r>
              <a:rPr lang="en-GB" sz="1200" kern="1200" dirty="0">
                <a:solidFill>
                  <a:schemeClr val="tx1"/>
                </a:solidFill>
                <a:effectLst/>
                <a:latin typeface="+mn-lt"/>
                <a:ea typeface="+mn-ea"/>
                <a:cs typeface="+mn-cs"/>
              </a:rPr>
              <a:t>Who needs to contribute to the health and development of adolescents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answer this question, it is useful to think of these players in concentric circles of contact &amp; influence.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the centre is the adolescent himself or herself. Parents, siblings and some other family members are in immediate contact with the adolescent &amp; constitute the first circle.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second circle includes people in regular contact with them such as their own friends, family friends, teachers, sports coaches, health workers and religious leaders.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third circle includes musicians, film stars &amp; sports figures who have a tremendous influence on them from afar.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Finally in the fourth circle, politicians, journalists and bureaucrats (within the government &amp; private sectors) affect their lives in small &amp; big ways, through their words and deeds.</a:t>
            </a:r>
            <a:endParaRPr lang="en-GB" sz="9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EC7F72-1408-4155-956A-750462FB5AA7}" type="slidenum">
              <a:rPr lang="en-US"/>
              <a:pPr/>
              <a:t>9</a:t>
            </a:fld>
            <a:endParaRPr lang="en-US"/>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a:xfrm>
            <a:off x="680063" y="5430186"/>
            <a:ext cx="5512785" cy="3209785"/>
          </a:xfrm>
        </p:spPr>
        <p:txBody>
          <a:bodyPr/>
          <a:lstStyle/>
          <a:p>
            <a:r>
              <a:rPr lang="en-GB" sz="1200" kern="1200" dirty="0">
                <a:solidFill>
                  <a:schemeClr val="tx1"/>
                </a:solidFill>
                <a:effectLst/>
                <a:latin typeface="+mn-lt"/>
                <a:ea typeface="+mn-ea"/>
                <a:cs typeface="+mn-cs"/>
              </a:rPr>
              <a:t>The following four slides point to the sexual and reproductive health problems of adolescents in low and middle income countries.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These slides do not capture the enormous variation between and within countries.</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t>World Health Organization</a:t>
            </a:r>
          </a:p>
        </p:txBody>
      </p:sp>
      <p:sp>
        <p:nvSpPr>
          <p:cNvPr id="5" name="Rectangle 3"/>
          <p:cNvSpPr>
            <a:spLocks noGrp="1" noChangeArrowheads="1"/>
          </p:cNvSpPr>
          <p:nvPr>
            <p:ph type="dt" idx="1"/>
          </p:nvPr>
        </p:nvSpPr>
        <p:spPr>
          <a:ln/>
        </p:spPr>
        <p:txBody>
          <a:bodyPr/>
          <a:lstStyle/>
          <a:p>
            <a:fld id="{E62DCD57-C5B3-4DA1-9E28-C601E846B80F}" type="datetime3">
              <a:rPr lang="en-GB"/>
              <a:pPr/>
              <a:t>13 September, 2016</a:t>
            </a:fld>
            <a:endParaRPr lang="en-GB"/>
          </a:p>
        </p:txBody>
      </p:sp>
      <p:sp>
        <p:nvSpPr>
          <p:cNvPr id="7" name="Rectangle 7"/>
          <p:cNvSpPr>
            <a:spLocks noGrp="1" noChangeArrowheads="1"/>
          </p:cNvSpPr>
          <p:nvPr>
            <p:ph type="sldNum" sz="quarter" idx="5"/>
          </p:nvPr>
        </p:nvSpPr>
        <p:spPr>
          <a:ln/>
        </p:spPr>
        <p:txBody>
          <a:bodyPr/>
          <a:lstStyle/>
          <a:p>
            <a:fld id="{A2561B99-319D-4774-AFD8-77B113CFEDB7}" type="slidenum">
              <a:rPr lang="en-GB"/>
              <a:pPr/>
              <a:t>10</a:t>
            </a:fld>
            <a:endParaRPr lang="en-GB"/>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pPr algn="l"/>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
        <p:nvSpPr>
          <p:cNvPr id="11" name="Rectangle 10"/>
          <p:cNvSpPr/>
          <p:nvPr userDrawn="1"/>
        </p:nvSpPr>
        <p:spPr bwMode="auto">
          <a:xfrm>
            <a:off x="1062896" y="3732398"/>
            <a:ext cx="6605448" cy="864098"/>
          </a:xfrm>
          <a:prstGeom prst="rect">
            <a:avLst/>
          </a:prstGeom>
          <a:solidFill>
            <a:schemeClr val="bg1">
              <a:lumMod val="8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a:ln>
                <a:noFill/>
              </a:ln>
              <a:solidFill>
                <a:schemeClr val="tx1"/>
              </a:solidFill>
              <a:effectLst/>
              <a:latin typeface="Trebuchet MS" pitchFamily="34" charset="0"/>
              <a:cs typeface="Arial" charset="0"/>
            </a:endParaRPr>
          </a:p>
        </p:txBody>
      </p:sp>
      <p:sp>
        <p:nvSpPr>
          <p:cNvPr id="12" name="Rectangle 11"/>
          <p:cNvSpPr/>
          <p:nvPr userDrawn="1"/>
        </p:nvSpPr>
        <p:spPr bwMode="auto">
          <a:xfrm flipV="1">
            <a:off x="1062896" y="1556790"/>
            <a:ext cx="6605448" cy="2175607"/>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a:ln>
                <a:noFill/>
              </a:ln>
              <a:solidFill>
                <a:schemeClr val="tx1"/>
              </a:solidFill>
              <a:effectLst/>
              <a:latin typeface="Trebuchet MS" pitchFamily="34" charset="0"/>
              <a:cs typeface="Arial" charset="0"/>
            </a:endParaRPr>
          </a:p>
        </p:txBody>
      </p:sp>
      <p:sp>
        <p:nvSpPr>
          <p:cNvPr id="2" name="Title 1"/>
          <p:cNvSpPr>
            <a:spLocks noGrp="1"/>
          </p:cNvSpPr>
          <p:nvPr>
            <p:ph type="ctrTitle" hasCustomPrompt="1"/>
          </p:nvPr>
        </p:nvSpPr>
        <p:spPr>
          <a:xfrm>
            <a:off x="1446541" y="1776871"/>
            <a:ext cx="5933771" cy="1735444"/>
          </a:xfrm>
        </p:spPr>
        <p:txBody>
          <a:bodyPr>
            <a:normAutofit/>
          </a:bodyPr>
          <a:lstStyle>
            <a:lvl1pPr>
              <a:defRPr sz="3600">
                <a:solidFill>
                  <a:schemeClr val="tx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1446541" y="3838656"/>
            <a:ext cx="5933771" cy="360039"/>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endParaRPr lang="en-GB" dirty="0"/>
          </a:p>
        </p:txBody>
      </p:sp>
      <p:sp>
        <p:nvSpPr>
          <p:cNvPr id="23" name="Text Placeholder 22"/>
          <p:cNvSpPr>
            <a:spLocks noGrp="1"/>
          </p:cNvSpPr>
          <p:nvPr>
            <p:ph type="body" sz="quarter" idx="10" hasCustomPrompt="1"/>
          </p:nvPr>
        </p:nvSpPr>
        <p:spPr>
          <a:xfrm>
            <a:off x="1446540" y="4198770"/>
            <a:ext cx="5933771" cy="287337"/>
          </a:xfrm>
        </p:spPr>
        <p:txBody>
          <a:bodyPr>
            <a:noAutofit/>
          </a:bodyPr>
          <a:lstStyle>
            <a:lvl1pPr marL="0" indent="0">
              <a:buNone/>
              <a:defRPr sz="1600"/>
            </a:lvl1pPr>
          </a:lstStyle>
          <a:p>
            <a:pPr lvl="0"/>
            <a:r>
              <a:rPr lang="en-US" dirty="0"/>
              <a:t>Title</a:t>
            </a:r>
            <a:endParaRPr lang="en-GB" dirty="0"/>
          </a:p>
        </p:txBody>
      </p:sp>
      <p:sp>
        <p:nvSpPr>
          <p:cNvPr id="25" name="Text Placeholder 24"/>
          <p:cNvSpPr>
            <a:spLocks noGrp="1"/>
          </p:cNvSpPr>
          <p:nvPr>
            <p:ph type="body" sz="quarter" idx="11" hasCustomPrompt="1"/>
          </p:nvPr>
        </p:nvSpPr>
        <p:spPr>
          <a:xfrm>
            <a:off x="0" y="476672"/>
            <a:ext cx="1763688"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dirty="0"/>
              <a:t>Date and place</a:t>
            </a:r>
            <a:endParaRPr lang="en-GB" dirty="0"/>
          </a:p>
        </p:txBody>
      </p:sp>
      <p:pic>
        <p:nvPicPr>
          <p:cNvPr id="1026" name="Picture 2" descr="C:\Users\kolevs\Desktop\WHO-EN-BW-H.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03648" y="5243505"/>
            <a:ext cx="1645722" cy="5047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olevs\Desktop\HRP-EN-C-H-[Converted].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79912" y="5229200"/>
            <a:ext cx="3168352" cy="533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205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Tree>
    <p:extLst>
      <p:ext uri="{BB962C8B-B14F-4D97-AF65-F5344CB8AC3E}">
        <p14:creationId xmlns:p14="http://schemas.microsoft.com/office/powerpoint/2010/main" val="103674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Tree>
    <p:extLst>
      <p:ext uri="{BB962C8B-B14F-4D97-AF65-F5344CB8AC3E}">
        <p14:creationId xmlns:p14="http://schemas.microsoft.com/office/powerpoint/2010/main" val="1315809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0663EF6-4F81-4603-B448-EE23B51A6369}" type="slidenum">
              <a:rPr lang="en-US"/>
              <a:pPr/>
              <a:t>‹#›</a:t>
            </a:fld>
            <a:endParaRPr lang="en-US"/>
          </a:p>
        </p:txBody>
      </p:sp>
    </p:spTree>
    <p:extLst>
      <p:ext uri="{BB962C8B-B14F-4D97-AF65-F5344CB8AC3E}">
        <p14:creationId xmlns:p14="http://schemas.microsoft.com/office/powerpoint/2010/main" val="1987288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Tree>
    <p:extLst>
      <p:ext uri="{BB962C8B-B14F-4D97-AF65-F5344CB8AC3E}">
        <p14:creationId xmlns:p14="http://schemas.microsoft.com/office/powerpoint/2010/main" val="3481844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Tree>
    <p:extLst>
      <p:ext uri="{BB962C8B-B14F-4D97-AF65-F5344CB8AC3E}">
        <p14:creationId xmlns:p14="http://schemas.microsoft.com/office/powerpoint/2010/main" val="734575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Tree>
    <p:extLst>
      <p:ext uri="{BB962C8B-B14F-4D97-AF65-F5344CB8AC3E}">
        <p14:creationId xmlns:p14="http://schemas.microsoft.com/office/powerpoint/2010/main" val="248789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3" name="Footer Placeholder 3"/>
          <p:cNvSpPr>
            <a:spLocks noGrp="1"/>
          </p:cNvSpPr>
          <p:nvPr>
            <p:ph type="ftr" sz="quarter" idx="10"/>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Tree>
    <p:extLst>
      <p:ext uri="{BB962C8B-B14F-4D97-AF65-F5344CB8AC3E}">
        <p14:creationId xmlns:p14="http://schemas.microsoft.com/office/powerpoint/2010/main" val="3286600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Tree>
    <p:extLst>
      <p:ext uri="{BB962C8B-B14F-4D97-AF65-F5344CB8AC3E}">
        <p14:creationId xmlns:p14="http://schemas.microsoft.com/office/powerpoint/2010/main" val="185084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8"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Tree>
    <p:extLst>
      <p:ext uri="{BB962C8B-B14F-4D97-AF65-F5344CB8AC3E}">
        <p14:creationId xmlns:p14="http://schemas.microsoft.com/office/powerpoint/2010/main" val="27379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Tree>
    <p:extLst>
      <p:ext uri="{BB962C8B-B14F-4D97-AF65-F5344CB8AC3E}">
        <p14:creationId xmlns:p14="http://schemas.microsoft.com/office/powerpoint/2010/main" val="1337024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Tree>
    <p:extLst>
      <p:ext uri="{BB962C8B-B14F-4D97-AF65-F5344CB8AC3E}">
        <p14:creationId xmlns:p14="http://schemas.microsoft.com/office/powerpoint/2010/main" val="1230244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556792"/>
            <a:ext cx="8229600" cy="45693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3"/>
          </p:nvPr>
        </p:nvSpPr>
        <p:spPr>
          <a:xfrm>
            <a:off x="464980" y="656245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
        <p:nvSpPr>
          <p:cNvPr id="5"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Tree>
    <p:extLst>
      <p:ext uri="{BB962C8B-B14F-4D97-AF65-F5344CB8AC3E}">
        <p14:creationId xmlns:p14="http://schemas.microsoft.com/office/powerpoint/2010/main" val="2442983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hf sldNum="0" hdr="0" dt="0"/>
  <p:txStyles>
    <p:titleStyle>
      <a:lvl1pPr algn="l" defTabSz="914400" rtl="0" eaLnBrk="1" latinLnBrk="0" hangingPunct="1">
        <a:spcBef>
          <a:spcPct val="0"/>
        </a:spcBef>
        <a:buNone/>
        <a:defRPr sz="3600" b="1" kern="1200">
          <a:solidFill>
            <a:srgbClr val="A50021"/>
          </a:solidFill>
          <a:latin typeface="+mj-lt"/>
          <a:ea typeface="+mj-ea"/>
          <a:cs typeface="+mj-cs"/>
        </a:defRPr>
      </a:lvl1pPr>
    </p:titleStyle>
    <p:body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handramouliv@who.in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908720"/>
            <a:ext cx="8064896" cy="2664296"/>
          </a:xfrm>
        </p:spPr>
        <p:txBody>
          <a:bodyPr>
            <a:noAutofit/>
          </a:bodyPr>
          <a:lstStyle/>
          <a:p>
            <a:pPr algn="ctr"/>
            <a:r>
              <a:rPr lang="en-US" sz="3200" dirty="0">
                <a:solidFill>
                  <a:srgbClr val="C00000"/>
                </a:solidFill>
              </a:rPr>
              <a:t>Introduction to adolescent health</a:t>
            </a:r>
            <a:br>
              <a:rPr lang="en-US" sz="3200" dirty="0">
                <a:solidFill>
                  <a:srgbClr val="C00000"/>
                </a:solidFill>
              </a:rPr>
            </a:br>
            <a:r>
              <a:rPr lang="en-US" sz="3200" dirty="0">
                <a:solidFill>
                  <a:srgbClr val="C00000"/>
                </a:solidFill>
              </a:rPr>
              <a:t> &amp; to adolescent sexual</a:t>
            </a:r>
            <a:br>
              <a:rPr lang="en-US" sz="3200" dirty="0">
                <a:solidFill>
                  <a:srgbClr val="C00000"/>
                </a:solidFill>
              </a:rPr>
            </a:br>
            <a:r>
              <a:rPr lang="en-US" sz="3200" dirty="0">
                <a:solidFill>
                  <a:srgbClr val="C00000"/>
                </a:solidFill>
              </a:rPr>
              <a:t>and reproductive health</a:t>
            </a:r>
            <a:endParaRPr lang="en-GB" sz="3200" dirty="0"/>
          </a:p>
        </p:txBody>
      </p:sp>
      <p:sp>
        <p:nvSpPr>
          <p:cNvPr id="3" name="Subtitle 2"/>
          <p:cNvSpPr>
            <a:spLocks noGrp="1"/>
          </p:cNvSpPr>
          <p:nvPr>
            <p:ph type="subTitle" idx="1"/>
          </p:nvPr>
        </p:nvSpPr>
        <p:spPr>
          <a:xfrm>
            <a:off x="1331641" y="2996952"/>
            <a:ext cx="6048672" cy="2088232"/>
          </a:xfrm>
        </p:spPr>
        <p:txBody>
          <a:bodyPr>
            <a:normAutofit/>
          </a:bodyPr>
          <a:lstStyle/>
          <a:p>
            <a:pPr algn="ctr"/>
            <a:r>
              <a:rPr lang="en-GB" dirty="0"/>
              <a:t>Dr V Chandra-Mouli</a:t>
            </a:r>
          </a:p>
          <a:p>
            <a:pPr algn="ctr"/>
            <a:r>
              <a:rPr lang="en-GB" dirty="0"/>
              <a:t> </a:t>
            </a:r>
            <a:r>
              <a:rPr lang="en-GB" dirty="0">
                <a:hlinkClick r:id="rId2"/>
              </a:rPr>
              <a:t>chandramouliv@who.int</a:t>
            </a:r>
            <a:endParaRPr lang="en-GB" dirty="0"/>
          </a:p>
          <a:p>
            <a:pPr algn="ctr"/>
            <a:endParaRPr lang="en-US" dirty="0"/>
          </a:p>
          <a:p>
            <a:pPr algn="ctr"/>
            <a:r>
              <a:rPr lang="en-US" sz="1400" dirty="0"/>
              <a:t>Training Course in Sexual and Reproductive Health Research</a:t>
            </a:r>
          </a:p>
          <a:p>
            <a:pPr algn="ctr"/>
            <a:r>
              <a:rPr lang="en-US" sz="1400" dirty="0"/>
              <a:t>Geneva 2016</a:t>
            </a:r>
            <a:endParaRPr lang="en-GB" sz="1400" dirty="0"/>
          </a:p>
          <a:p>
            <a:pPr algn="ctr"/>
            <a:endParaRPr lang="en-GB" dirty="0"/>
          </a:p>
        </p:txBody>
      </p:sp>
      <p:sp>
        <p:nvSpPr>
          <p:cNvPr id="4" name="Text Placeholder 24"/>
          <p:cNvSpPr>
            <a:spLocks noGrp="1"/>
          </p:cNvSpPr>
          <p:nvPr>
            <p:ph type="body" sz="quarter" idx="11"/>
          </p:nvPr>
        </p:nvSpPr>
        <p:spPr>
          <a:xfrm>
            <a:off x="0" y="476672"/>
            <a:ext cx="1763688"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dirty="0"/>
              <a:t>September 2016</a:t>
            </a:r>
            <a:endParaRPr lang="en-GB" dirty="0"/>
          </a:p>
        </p:txBody>
      </p:sp>
    </p:spTree>
    <p:extLst>
      <p:ext uri="{BB962C8B-B14F-4D97-AF65-F5344CB8AC3E}">
        <p14:creationId xmlns:p14="http://schemas.microsoft.com/office/powerpoint/2010/main" val="3585349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467544" y="274638"/>
            <a:ext cx="8219256" cy="850106"/>
          </a:xfrm>
        </p:spPr>
        <p:txBody>
          <a:bodyPr>
            <a:noAutofit/>
          </a:bodyPr>
          <a:lstStyle/>
          <a:p>
            <a:pPr algn="ctr"/>
            <a:r>
              <a:rPr lang="en-GB" sz="2800" dirty="0"/>
              <a:t>Limited &amp; patchy progress  </a:t>
            </a:r>
            <a:r>
              <a:rPr lang="en-GB" sz="2800" b="0" dirty="0"/>
              <a:t> </a:t>
            </a:r>
            <a:endParaRPr lang="en-US" sz="2800" b="0" dirty="0"/>
          </a:p>
        </p:txBody>
      </p:sp>
      <p:sp>
        <p:nvSpPr>
          <p:cNvPr id="269315" name="Rectangle 3"/>
          <p:cNvSpPr>
            <a:spLocks noGrp="1" noChangeArrowheads="1"/>
          </p:cNvSpPr>
          <p:nvPr>
            <p:ph type="body" idx="1"/>
          </p:nvPr>
        </p:nvSpPr>
        <p:spPr>
          <a:xfrm>
            <a:off x="323528" y="1052736"/>
            <a:ext cx="8280920" cy="5544616"/>
          </a:xfrm>
          <a:noFill/>
        </p:spPr>
        <p:txBody>
          <a:bodyPr>
            <a:normAutofit/>
          </a:bodyPr>
          <a:lstStyle/>
          <a:p>
            <a:endParaRPr lang="en-GB"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a:p>
            <a:pPr marL="0" indent="0">
              <a:buNone/>
            </a:pPr>
            <a:r>
              <a:rPr lang="en-US" sz="1000" dirty="0"/>
              <a:t>Source: UNFPA</a:t>
            </a:r>
            <a:r>
              <a:rPr lang="en-GB" sz="1000" dirty="0"/>
              <a:t> Marrying too Young: End Child Marriage. 2012.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877" y="1268760"/>
            <a:ext cx="5111211" cy="4104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5412" y="1412776"/>
            <a:ext cx="3719614" cy="465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6042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467544" y="274638"/>
            <a:ext cx="8219256" cy="850106"/>
          </a:xfrm>
        </p:spPr>
        <p:txBody>
          <a:bodyPr>
            <a:noAutofit/>
          </a:bodyPr>
          <a:lstStyle/>
          <a:p>
            <a:pPr algn="ctr"/>
            <a:r>
              <a:rPr lang="en-GB" sz="2800" dirty="0"/>
              <a:t>Limited &amp; patchy progress - </a:t>
            </a:r>
            <a:r>
              <a:rPr lang="en-GB" sz="2800" b="0" dirty="0"/>
              <a:t> </a:t>
            </a:r>
            <a:endParaRPr lang="en-US" sz="2800" b="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06166"/>
            <a:ext cx="5184577" cy="4123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11560" y="5696766"/>
            <a:ext cx="4032448" cy="461665"/>
          </a:xfrm>
          <a:prstGeom prst="rect">
            <a:avLst/>
          </a:prstGeom>
          <a:noFill/>
        </p:spPr>
        <p:txBody>
          <a:bodyPr wrap="square" rtlCol="0">
            <a:spAutoFit/>
          </a:bodyPr>
          <a:lstStyle/>
          <a:p>
            <a:r>
              <a:rPr lang="en-GB" sz="1200" dirty="0"/>
              <a:t>Source: UNFPA. Motherhood in childhood. Facing the challenge of adolescent pregnancy. 2013.</a:t>
            </a:r>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980727"/>
            <a:ext cx="1836204" cy="2736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5255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611560" y="1844824"/>
            <a:ext cx="4104456" cy="3846637"/>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2500" lnSpcReduction="20000"/>
          </a:bodyPr>
          <a:lstStyle/>
          <a:p>
            <a:pPr eaLnBrk="1" hangingPunct="1">
              <a:lnSpc>
                <a:spcPct val="80000"/>
              </a:lnSpc>
              <a:buFontTx/>
              <a:buNone/>
              <a:defRPr/>
            </a:pPr>
            <a:r>
              <a:rPr lang="en-US" sz="1400" i="1" dirty="0">
                <a:solidFill>
                  <a:srgbClr val="FF3300"/>
                </a:solidFill>
              </a:rPr>
              <a:t>    </a:t>
            </a:r>
          </a:p>
          <a:p>
            <a:pPr>
              <a:defRPr/>
            </a:pPr>
            <a:r>
              <a:rPr lang="en-US" sz="2400" dirty="0"/>
              <a:t>About 15 % of the estimated 22 million unsafe abortions that occur every year do so in 15-19 year olds. </a:t>
            </a:r>
          </a:p>
          <a:p>
            <a:pPr>
              <a:defRPr/>
            </a:pPr>
            <a:r>
              <a:rPr lang="en-US" sz="2400" dirty="0"/>
              <a:t>Of the estimated 3.2 million unsafe abortions in women aged 15-19 years, 11% are in South Asia. </a:t>
            </a:r>
          </a:p>
          <a:p>
            <a:pPr marL="0" indent="0">
              <a:buFontTx/>
              <a:buNone/>
              <a:defRPr/>
            </a:pPr>
            <a:endParaRPr lang="en-GB" sz="1200" dirty="0"/>
          </a:p>
          <a:p>
            <a:pPr marL="0" indent="0">
              <a:buFontTx/>
              <a:buNone/>
              <a:defRPr/>
            </a:pPr>
            <a:r>
              <a:rPr lang="en-GB" sz="1200" dirty="0"/>
              <a:t>Source: I Shah, E </a:t>
            </a:r>
            <a:r>
              <a:rPr lang="en-GB" sz="1200" dirty="0" err="1"/>
              <a:t>Ahman</a:t>
            </a:r>
            <a:r>
              <a:rPr lang="en-GB" sz="1200" dirty="0"/>
              <a:t>. Unsafe abortion differentials in 2008 by age and developing country region: High burden among young women.  Reproductive Health Matters, 2012; 20 (39): 169-173.</a:t>
            </a:r>
            <a:endParaRPr lang="en-US" sz="1200" dirty="0"/>
          </a:p>
          <a:p>
            <a:pPr>
              <a:defRPr/>
            </a:pPr>
            <a:endParaRPr lang="nb-NO" sz="1800" dirty="0"/>
          </a:p>
          <a:p>
            <a:pPr eaLnBrk="1" hangingPunct="1">
              <a:lnSpc>
                <a:spcPct val="80000"/>
              </a:lnSpc>
              <a:buFontTx/>
              <a:buNone/>
              <a:defRPr/>
            </a:pPr>
            <a:r>
              <a:rPr lang="en-US" sz="1800" b="1" dirty="0">
                <a:solidFill>
                  <a:srgbClr val="FF3300"/>
                </a:solidFill>
              </a:rPr>
              <a:t>       </a:t>
            </a:r>
            <a:endParaRPr lang="en-GB" sz="1800" b="1" dirty="0">
              <a:solidFill>
                <a:srgbClr val="FF3300"/>
              </a:solidFill>
            </a:endParaRPr>
          </a:p>
        </p:txBody>
      </p:sp>
      <p:sp>
        <p:nvSpPr>
          <p:cNvPr id="6" name="Rectangle 2"/>
          <p:cNvSpPr>
            <a:spLocks noGrp="1" noChangeArrowheads="1"/>
          </p:cNvSpPr>
          <p:nvPr>
            <p:ph type="title"/>
          </p:nvPr>
        </p:nvSpPr>
        <p:spPr>
          <a:xfrm>
            <a:off x="467544" y="274638"/>
            <a:ext cx="8219256" cy="850106"/>
          </a:xfrm>
        </p:spPr>
        <p:txBody>
          <a:bodyPr>
            <a:noAutofit/>
          </a:bodyPr>
          <a:lstStyle/>
          <a:p>
            <a:pPr algn="ctr"/>
            <a:r>
              <a:rPr lang="en-GB" sz="2800" dirty="0"/>
              <a:t>Limited &amp; patchy progress  </a:t>
            </a:r>
            <a:r>
              <a:rPr lang="en-GB" sz="2800" b="0" dirty="0"/>
              <a:t> </a:t>
            </a:r>
            <a:endParaRPr lang="en-US" sz="2800" b="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1297" y="1196752"/>
            <a:ext cx="3749101" cy="4854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249163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4725144"/>
            <a:ext cx="8435280" cy="1785104"/>
          </a:xfrm>
          <a:prstGeom prst="rect">
            <a:avLst/>
          </a:prstGeom>
        </p:spPr>
        <p:txBody>
          <a:bodyPr wrap="square">
            <a:spAutoFit/>
          </a:bodyPr>
          <a:lstStyle/>
          <a:p>
            <a:pPr marL="285750" indent="-285750">
              <a:buFont typeface="Arial" panose="020B0604020202020204" pitchFamily="34" charset="0"/>
              <a:buChar char="•"/>
            </a:pPr>
            <a:r>
              <a:rPr lang="en-US" dirty="0"/>
              <a:t>Globally, 1 in 3 women will experience physical and/or sexual violence by an intimate partner or sexual violence by someone other than their partner. </a:t>
            </a:r>
          </a:p>
          <a:p>
            <a:pPr marL="285750" indent="-285750">
              <a:buFont typeface="Arial" panose="020B0604020202020204" pitchFamily="34" charset="0"/>
              <a:buChar char="•"/>
            </a:pPr>
            <a:r>
              <a:rPr lang="en-US" dirty="0">
                <a:solidFill>
                  <a:srgbClr val="C00000"/>
                </a:solidFill>
              </a:rPr>
              <a:t>Such violence starts early in the lives of women with estimates showing that nearly 30% of adolescent girls (15–19 years) have experienced intimate partner violence.</a:t>
            </a:r>
          </a:p>
          <a:p>
            <a:endParaRPr lang="en-US" dirty="0"/>
          </a:p>
          <a:p>
            <a:r>
              <a:rPr lang="en-US" sz="1000" dirty="0"/>
              <a:t>Source: World Health Organization, London School of Hygiene and Tropical Medicine, South African Medical Research Council: </a:t>
            </a:r>
            <a:r>
              <a:rPr lang="en-US" sz="1000" i="1" dirty="0"/>
              <a:t>Global and regional estimates of violence against women: prevalence and health effects of intimate partner violence and non-partner sexual violence.</a:t>
            </a:r>
            <a:r>
              <a:rPr lang="en-US" sz="1000" dirty="0"/>
              <a:t> Geneva. WHO; 2013. </a:t>
            </a:r>
            <a:endParaRPr lang="en-US" sz="1000" b="1" dirty="0">
              <a:solidFill>
                <a:srgbClr val="000000"/>
              </a:solidFill>
              <a:latin typeface="+mj-lt"/>
            </a:endParaRPr>
          </a:p>
        </p:txBody>
      </p:sp>
      <p:sp>
        <p:nvSpPr>
          <p:cNvPr id="4" name="Rectangle 2"/>
          <p:cNvSpPr txBox="1">
            <a:spLocks noChangeArrowheads="1"/>
          </p:cNvSpPr>
          <p:nvPr/>
        </p:nvSpPr>
        <p:spPr>
          <a:xfrm>
            <a:off x="467544" y="274638"/>
            <a:ext cx="8219256" cy="634082"/>
          </a:xfrm>
          <a:prstGeom prst="rect">
            <a:avLst/>
          </a:prstGeom>
        </p:spPr>
        <p:txBody>
          <a:bodyPr>
            <a:noAutofit/>
          </a:bodyPr>
          <a:lstStyle>
            <a:lvl1pPr algn="l" defTabSz="914400" rtl="0" eaLnBrk="1" latinLnBrk="0" hangingPunct="1">
              <a:spcBef>
                <a:spcPct val="0"/>
              </a:spcBef>
              <a:buNone/>
              <a:defRPr sz="3600" b="1" kern="1200">
                <a:solidFill>
                  <a:srgbClr val="007DC5"/>
                </a:solidFill>
                <a:latin typeface="+mj-lt"/>
                <a:ea typeface="+mj-ea"/>
                <a:cs typeface="+mj-cs"/>
              </a:defRPr>
            </a:lvl1pPr>
          </a:lstStyle>
          <a:p>
            <a:pPr algn="ctr"/>
            <a:r>
              <a:rPr lang="en-GB" sz="2800" dirty="0"/>
              <a:t>Limited &amp; patchy progress  </a:t>
            </a:r>
            <a:r>
              <a:rPr lang="en-GB" sz="2800" b="0" dirty="0"/>
              <a:t> </a:t>
            </a:r>
            <a:endParaRPr lang="en-US" sz="2800" b="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758790"/>
            <a:ext cx="6143538" cy="3853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0525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467544" y="404664"/>
            <a:ext cx="7488832" cy="6264696"/>
          </a:xfrm>
          <a:solidFill>
            <a:schemeClr val="bg1"/>
          </a:solidFill>
        </p:spPr>
        <p:txBody>
          <a:bodyPr>
            <a:normAutofit/>
          </a:bodyPr>
          <a:lstStyle/>
          <a:p>
            <a:r>
              <a:rPr lang="en-US" sz="2800" dirty="0">
                <a:solidFill>
                  <a:schemeClr val="tx1"/>
                </a:solidFill>
              </a:rPr>
              <a:t>Key statement 7</a:t>
            </a:r>
            <a:br>
              <a:rPr lang="en-US" sz="2800" dirty="0"/>
            </a:br>
            <a:br>
              <a:rPr lang="en-US" sz="2800" dirty="0"/>
            </a:br>
            <a:r>
              <a:rPr lang="en-US" sz="2400" dirty="0"/>
              <a:t>Adolescent face these health problems:</a:t>
            </a:r>
            <a:br>
              <a:rPr lang="en-US" sz="2400" dirty="0"/>
            </a:br>
            <a:r>
              <a:rPr lang="en-US" sz="2400" dirty="0"/>
              <a:t>- Because they are unprepared and unable to protect themselves</a:t>
            </a:r>
            <a:br>
              <a:rPr lang="en-US" sz="2400" dirty="0"/>
            </a:br>
            <a:r>
              <a:rPr lang="en-US" sz="2400" dirty="0">
                <a:solidFill>
                  <a:schemeClr val="tx1"/>
                </a:solidFill>
              </a:rPr>
              <a:t>- Because they are under pressure to marry and bear children early</a:t>
            </a:r>
            <a:br>
              <a:rPr lang="en-US" sz="2400" dirty="0"/>
            </a:br>
            <a:r>
              <a:rPr lang="en-US" sz="2400" dirty="0"/>
              <a:t>- Because they are unable to refuse unwanted sex or to resist coerced sex</a:t>
            </a:r>
            <a:br>
              <a:rPr lang="en-US" sz="2400" dirty="0"/>
            </a:br>
            <a:r>
              <a:rPr lang="en-US" sz="2400" dirty="0">
                <a:solidFill>
                  <a:schemeClr val="tx1"/>
                </a:solidFill>
              </a:rPr>
              <a:t>- Because they are compelled to undergo female genital cutting</a:t>
            </a:r>
            <a:br>
              <a:rPr lang="en-US" sz="2400" dirty="0">
                <a:solidFill>
                  <a:schemeClr val="tx1"/>
                </a:solidFill>
              </a:rPr>
            </a:br>
            <a:br>
              <a:rPr lang="en-US" sz="2800" dirty="0"/>
            </a:br>
            <a:endParaRPr lang="en-GB" sz="2800" dirty="0">
              <a:solidFill>
                <a:srgbClr val="FF0000"/>
              </a:solidFill>
            </a:endParaRPr>
          </a:p>
        </p:txBody>
      </p:sp>
      <p:sp>
        <p:nvSpPr>
          <p:cNvPr id="272387" name="Text Box 3"/>
          <p:cNvSpPr txBox="1">
            <a:spLocks noChangeArrowheads="1"/>
          </p:cNvSpPr>
          <p:nvPr/>
        </p:nvSpPr>
        <p:spPr bwMode="auto">
          <a:xfrm>
            <a:off x="1431925" y="2479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sp>
        <p:nvSpPr>
          <p:cNvPr id="272389" name="Text Box 5"/>
          <p:cNvSpPr txBox="1">
            <a:spLocks noChangeArrowheads="1"/>
          </p:cNvSpPr>
          <p:nvPr/>
        </p:nvSpPr>
        <p:spPr bwMode="auto">
          <a:xfrm>
            <a:off x="2193925" y="5984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sp>
        <p:nvSpPr>
          <p:cNvPr id="272390" name="Text Box 6"/>
          <p:cNvSpPr txBox="1">
            <a:spLocks noChangeArrowheads="1"/>
          </p:cNvSpPr>
          <p:nvPr/>
        </p:nvSpPr>
        <p:spPr bwMode="auto">
          <a:xfrm>
            <a:off x="1050925" y="5832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spTree>
    <p:extLst>
      <p:ext uri="{BB962C8B-B14F-4D97-AF65-F5344CB8AC3E}">
        <p14:creationId xmlns:p14="http://schemas.microsoft.com/office/powerpoint/2010/main" val="2096584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Oval 5"/>
          <p:cNvSpPr>
            <a:spLocks noChangeArrowheads="1"/>
          </p:cNvSpPr>
          <p:nvPr/>
        </p:nvSpPr>
        <p:spPr bwMode="auto">
          <a:xfrm>
            <a:off x="2339975" y="1412875"/>
            <a:ext cx="4392613" cy="46085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a:r>
              <a:rPr lang="en-GB" sz="1800" b="0">
                <a:solidFill>
                  <a:schemeClr val="tx1"/>
                </a:solidFill>
              </a:rPr>
              <a:t>POLICY</a:t>
            </a:r>
          </a:p>
          <a:p>
            <a:pPr algn="ctr" rtl="0"/>
            <a:endParaRPr lang="en-GB" sz="1800" b="0">
              <a:solidFill>
                <a:schemeClr val="tx1"/>
              </a:solidFill>
            </a:endParaRPr>
          </a:p>
          <a:p>
            <a:pPr algn="ctr" rtl="0"/>
            <a:endParaRPr lang="en-GB" sz="1800" b="0">
              <a:solidFill>
                <a:schemeClr val="tx1"/>
              </a:solidFill>
            </a:endParaRPr>
          </a:p>
          <a:p>
            <a:pPr algn="ctr" rtl="0"/>
            <a:endParaRPr lang="en-GB" sz="1800" b="0">
              <a:solidFill>
                <a:schemeClr val="tx1"/>
              </a:solidFill>
            </a:endParaRPr>
          </a:p>
          <a:p>
            <a:pPr algn="ctr" rtl="0"/>
            <a:endParaRPr lang="en-GB" sz="1800" b="0">
              <a:solidFill>
                <a:schemeClr val="tx1"/>
              </a:solidFill>
            </a:endParaRPr>
          </a:p>
          <a:p>
            <a:pPr algn="ctr" rtl="0"/>
            <a:endParaRPr lang="en-GB" sz="1800" b="0">
              <a:solidFill>
                <a:schemeClr val="tx1"/>
              </a:solidFill>
            </a:endParaRPr>
          </a:p>
          <a:p>
            <a:pPr algn="ctr" rtl="0"/>
            <a:endParaRPr lang="en-GB" sz="1800" b="0">
              <a:solidFill>
                <a:schemeClr val="tx1"/>
              </a:solidFill>
            </a:endParaRPr>
          </a:p>
          <a:p>
            <a:pPr algn="ctr" rtl="0"/>
            <a:endParaRPr lang="en-GB" sz="1800" b="0">
              <a:solidFill>
                <a:schemeClr val="tx1"/>
              </a:solidFill>
            </a:endParaRPr>
          </a:p>
          <a:p>
            <a:pPr algn="ctr" rtl="0"/>
            <a:endParaRPr lang="en-GB" sz="1800" b="0">
              <a:solidFill>
                <a:schemeClr val="tx1"/>
              </a:solidFill>
            </a:endParaRPr>
          </a:p>
          <a:p>
            <a:pPr algn="ctr" rtl="0"/>
            <a:endParaRPr lang="en-GB" sz="1800" b="0">
              <a:solidFill>
                <a:schemeClr val="tx1"/>
              </a:solidFill>
            </a:endParaRPr>
          </a:p>
          <a:p>
            <a:pPr algn="ctr" rtl="0"/>
            <a:endParaRPr lang="en-GB" sz="1800" b="0">
              <a:solidFill>
                <a:schemeClr val="tx1"/>
              </a:solidFill>
            </a:endParaRPr>
          </a:p>
          <a:p>
            <a:pPr algn="ctr" rtl="0"/>
            <a:endParaRPr lang="en-GB" sz="1800" b="0">
              <a:solidFill>
                <a:schemeClr val="tx1"/>
              </a:solidFill>
            </a:endParaRPr>
          </a:p>
          <a:p>
            <a:pPr algn="ctr" rtl="0"/>
            <a:endParaRPr lang="en-GB" sz="1800" b="0">
              <a:solidFill>
                <a:schemeClr val="tx1"/>
              </a:solidFill>
            </a:endParaRPr>
          </a:p>
          <a:p>
            <a:pPr algn="ctr" rtl="0"/>
            <a:endParaRPr lang="en-US" sz="1800" b="0">
              <a:solidFill>
                <a:schemeClr val="tx1"/>
              </a:solidFill>
            </a:endParaRPr>
          </a:p>
        </p:txBody>
      </p:sp>
      <p:sp>
        <p:nvSpPr>
          <p:cNvPr id="6151" name="Oval 7"/>
          <p:cNvSpPr>
            <a:spLocks noChangeArrowheads="1"/>
          </p:cNvSpPr>
          <p:nvPr/>
        </p:nvSpPr>
        <p:spPr bwMode="auto">
          <a:xfrm>
            <a:off x="2916238" y="2276475"/>
            <a:ext cx="3240087" cy="3744913"/>
          </a:xfrm>
          <a:prstGeom prst="ellipse">
            <a:avLst/>
          </a:prstGeom>
          <a:solidFill>
            <a:srgbClr val="66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a:r>
              <a:rPr lang="en-GB" sz="1800" b="0">
                <a:solidFill>
                  <a:schemeClr val="tx1"/>
                </a:solidFill>
              </a:rPr>
              <a:t>HEALTH FACILITY</a:t>
            </a:r>
          </a:p>
          <a:p>
            <a:pPr algn="ctr" rtl="0"/>
            <a:endParaRPr lang="en-GB" sz="1800" b="0">
              <a:solidFill>
                <a:schemeClr val="tx1"/>
              </a:solidFill>
            </a:endParaRPr>
          </a:p>
          <a:p>
            <a:pPr algn="ctr" rtl="0"/>
            <a:endParaRPr lang="en-GB" sz="1800" b="0">
              <a:solidFill>
                <a:schemeClr val="tx1"/>
              </a:solidFill>
            </a:endParaRPr>
          </a:p>
          <a:p>
            <a:pPr algn="ctr" rtl="0"/>
            <a:endParaRPr lang="en-GB" sz="1800" b="0">
              <a:solidFill>
                <a:schemeClr val="tx1"/>
              </a:solidFill>
            </a:endParaRPr>
          </a:p>
          <a:p>
            <a:pPr algn="ctr" rtl="0"/>
            <a:endParaRPr lang="en-GB" sz="1800" b="0">
              <a:solidFill>
                <a:schemeClr val="tx1"/>
              </a:solidFill>
            </a:endParaRPr>
          </a:p>
          <a:p>
            <a:pPr algn="ctr" rtl="0"/>
            <a:endParaRPr lang="en-GB" sz="1800" b="0">
              <a:solidFill>
                <a:schemeClr val="tx1"/>
              </a:solidFill>
            </a:endParaRPr>
          </a:p>
          <a:p>
            <a:pPr algn="ctr" rtl="0"/>
            <a:endParaRPr lang="en-GB" sz="1800" b="0">
              <a:solidFill>
                <a:schemeClr val="tx1"/>
              </a:solidFill>
            </a:endParaRPr>
          </a:p>
          <a:p>
            <a:pPr algn="ctr" rtl="0"/>
            <a:endParaRPr lang="en-GB" sz="1800" b="0">
              <a:solidFill>
                <a:schemeClr val="tx1"/>
              </a:solidFill>
            </a:endParaRPr>
          </a:p>
          <a:p>
            <a:pPr algn="ctr" rtl="0"/>
            <a:endParaRPr lang="en-GB" sz="1800" b="0">
              <a:solidFill>
                <a:schemeClr val="tx1"/>
              </a:solidFill>
            </a:endParaRPr>
          </a:p>
          <a:p>
            <a:pPr algn="ctr" rtl="0"/>
            <a:endParaRPr lang="en-US" sz="1800" b="0">
              <a:solidFill>
                <a:schemeClr val="tx1"/>
              </a:solidFill>
            </a:endParaRPr>
          </a:p>
        </p:txBody>
      </p:sp>
      <p:sp>
        <p:nvSpPr>
          <p:cNvPr id="6152" name="Oval 8"/>
          <p:cNvSpPr>
            <a:spLocks noChangeArrowheads="1"/>
          </p:cNvSpPr>
          <p:nvPr/>
        </p:nvSpPr>
        <p:spPr bwMode="auto">
          <a:xfrm>
            <a:off x="3276600" y="3141663"/>
            <a:ext cx="2592388" cy="2879725"/>
          </a:xfrm>
          <a:prstGeom prst="ellipse">
            <a:avLst/>
          </a:prstGeom>
          <a:solidFill>
            <a:srgbClr val="B8AAF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a:r>
              <a:rPr lang="en-GB" sz="1800" b="0">
                <a:solidFill>
                  <a:schemeClr val="tx1"/>
                </a:solidFill>
              </a:rPr>
              <a:t>FAMILY &amp;</a:t>
            </a:r>
          </a:p>
          <a:p>
            <a:pPr algn="ctr" rtl="0"/>
            <a:r>
              <a:rPr lang="en-GB" sz="1800" b="0">
                <a:solidFill>
                  <a:schemeClr val="tx1"/>
                </a:solidFill>
              </a:rPr>
              <a:t>COMMUNITY</a:t>
            </a:r>
          </a:p>
          <a:p>
            <a:pPr algn="ctr" rtl="0"/>
            <a:endParaRPr lang="en-GB" sz="1800" b="0">
              <a:solidFill>
                <a:schemeClr val="tx1"/>
              </a:solidFill>
            </a:endParaRPr>
          </a:p>
          <a:p>
            <a:pPr algn="ctr" rtl="0"/>
            <a:endParaRPr lang="en-GB" sz="1800" b="0">
              <a:solidFill>
                <a:schemeClr val="tx1"/>
              </a:solidFill>
            </a:endParaRPr>
          </a:p>
          <a:p>
            <a:pPr algn="ctr" rtl="0"/>
            <a:endParaRPr lang="en-GB" sz="1800" b="0">
              <a:solidFill>
                <a:schemeClr val="tx1"/>
              </a:solidFill>
            </a:endParaRPr>
          </a:p>
          <a:p>
            <a:pPr algn="ctr" rtl="0"/>
            <a:endParaRPr lang="en-GB" sz="1800" b="0">
              <a:solidFill>
                <a:schemeClr val="tx1"/>
              </a:solidFill>
            </a:endParaRPr>
          </a:p>
          <a:p>
            <a:pPr algn="ctr" rtl="0"/>
            <a:endParaRPr lang="en-GB" sz="1800" b="0">
              <a:solidFill>
                <a:schemeClr val="tx1"/>
              </a:solidFill>
            </a:endParaRPr>
          </a:p>
          <a:p>
            <a:pPr algn="ctr" rtl="0"/>
            <a:endParaRPr lang="en-GB" sz="1800" b="0">
              <a:solidFill>
                <a:schemeClr val="tx1"/>
              </a:solidFill>
            </a:endParaRPr>
          </a:p>
          <a:p>
            <a:pPr algn="ctr" rtl="0"/>
            <a:endParaRPr lang="en-US" sz="1800" b="0">
              <a:solidFill>
                <a:schemeClr val="tx1"/>
              </a:solidFill>
            </a:endParaRPr>
          </a:p>
        </p:txBody>
      </p:sp>
      <p:sp>
        <p:nvSpPr>
          <p:cNvPr id="6154" name="Oval 10"/>
          <p:cNvSpPr>
            <a:spLocks noChangeArrowheads="1"/>
          </p:cNvSpPr>
          <p:nvPr/>
        </p:nvSpPr>
        <p:spPr bwMode="auto">
          <a:xfrm>
            <a:off x="3563938" y="3933825"/>
            <a:ext cx="2087562" cy="2087563"/>
          </a:xfrm>
          <a:prstGeom prst="ellipse">
            <a:avLst/>
          </a:prstGeom>
          <a:solidFill>
            <a:srgbClr val="FF9F9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a:r>
              <a:rPr lang="en-GB" sz="1800" b="0">
                <a:solidFill>
                  <a:schemeClr val="tx1"/>
                </a:solidFill>
              </a:rPr>
              <a:t>INDIVIDUAL</a:t>
            </a:r>
            <a:endParaRPr lang="en-US" sz="1800" b="0">
              <a:solidFill>
                <a:schemeClr val="tx1"/>
              </a:solidFill>
            </a:endParaRPr>
          </a:p>
        </p:txBody>
      </p:sp>
      <p:sp>
        <p:nvSpPr>
          <p:cNvPr id="6156" name="Rectangle 12"/>
          <p:cNvSpPr>
            <a:spLocks noChangeArrowheads="1"/>
          </p:cNvSpPr>
          <p:nvPr/>
        </p:nvSpPr>
        <p:spPr bwMode="auto">
          <a:xfrm>
            <a:off x="6265863" y="5589588"/>
            <a:ext cx="2627312" cy="576262"/>
          </a:xfrm>
          <a:prstGeom prst="rect">
            <a:avLst/>
          </a:prstGeom>
          <a:gradFill rotWithShape="1">
            <a:gsLst>
              <a:gs pos="0">
                <a:srgbClr val="FF9F9F"/>
              </a:gs>
              <a:gs pos="100000">
                <a:srgbClr val="B8AAF4"/>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a:r>
              <a:rPr lang="en-GB" sz="1800" b="0">
                <a:solidFill>
                  <a:schemeClr val="tx1"/>
                </a:solidFill>
              </a:rPr>
              <a:t>MICROENVIRONMENT</a:t>
            </a:r>
            <a:endParaRPr lang="en-US" sz="1800" b="0">
              <a:solidFill>
                <a:schemeClr val="tx1"/>
              </a:solidFill>
            </a:endParaRPr>
          </a:p>
        </p:txBody>
      </p:sp>
      <p:sp>
        <p:nvSpPr>
          <p:cNvPr id="6157" name="Rectangle 13"/>
          <p:cNvSpPr>
            <a:spLocks noChangeArrowheads="1"/>
          </p:cNvSpPr>
          <p:nvPr/>
        </p:nvSpPr>
        <p:spPr bwMode="auto">
          <a:xfrm>
            <a:off x="6265863" y="1484313"/>
            <a:ext cx="2627312" cy="576262"/>
          </a:xfrm>
          <a:prstGeom prst="rect">
            <a:avLst/>
          </a:prstGeom>
          <a:gradFill rotWithShape="1">
            <a:gsLst>
              <a:gs pos="0">
                <a:schemeClr val="accent1"/>
              </a:gs>
              <a:gs pos="100000">
                <a:srgbClr val="66FF99"/>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a:r>
              <a:rPr lang="en-GB" sz="1800" b="0">
                <a:solidFill>
                  <a:schemeClr val="tx1"/>
                </a:solidFill>
              </a:rPr>
              <a:t>MACROENVIRONMENT</a:t>
            </a:r>
            <a:endParaRPr lang="en-US" sz="1800" b="0">
              <a:solidFill>
                <a:schemeClr val="tx1"/>
              </a:solidFill>
            </a:endParaRPr>
          </a:p>
        </p:txBody>
      </p:sp>
      <p:sp>
        <p:nvSpPr>
          <p:cNvPr id="2" name="TextBox 1"/>
          <p:cNvSpPr txBox="1"/>
          <p:nvPr/>
        </p:nvSpPr>
        <p:spPr>
          <a:xfrm>
            <a:off x="251520" y="188639"/>
            <a:ext cx="3888432" cy="2554545"/>
          </a:xfrm>
          <a:prstGeom prst="rect">
            <a:avLst/>
          </a:prstGeom>
          <a:solidFill>
            <a:schemeClr val="tx1"/>
          </a:solidFill>
        </p:spPr>
        <p:txBody>
          <a:bodyPr wrap="square" rtlCol="0">
            <a:spAutoFit/>
          </a:bodyPr>
          <a:lstStyle/>
          <a:p>
            <a:r>
              <a:rPr lang="en-US" sz="2000" b="1" dirty="0">
                <a:solidFill>
                  <a:schemeClr val="bg1"/>
                </a:solidFill>
              </a:rPr>
              <a:t>- Individuals make choices to engage in specific </a:t>
            </a:r>
            <a:r>
              <a:rPr lang="en-US" sz="2000" b="1" dirty="0" err="1">
                <a:solidFill>
                  <a:schemeClr val="bg1"/>
                </a:solidFill>
              </a:rPr>
              <a:t>behaviours</a:t>
            </a:r>
            <a:endParaRPr lang="en-US" sz="2000" b="1" dirty="0">
              <a:solidFill>
                <a:schemeClr val="bg1"/>
              </a:solidFill>
            </a:endParaRPr>
          </a:p>
          <a:p>
            <a:r>
              <a:rPr lang="en-US" sz="2000" b="1" dirty="0">
                <a:solidFill>
                  <a:schemeClr val="bg1"/>
                </a:solidFill>
              </a:rPr>
              <a:t>- Family and community norms, traditions, and economic circumstances influence these choices </a:t>
            </a:r>
          </a:p>
          <a:p>
            <a:r>
              <a:rPr lang="en-US" sz="2000" b="1" dirty="0">
                <a:solidFill>
                  <a:schemeClr val="bg1"/>
                </a:solidFill>
              </a:rPr>
              <a:t>- Policy and regulatory frameworks facilitate or hinder choices</a:t>
            </a:r>
          </a:p>
        </p:txBody>
      </p:sp>
    </p:spTree>
    <p:extLst>
      <p:ext uri="{BB962C8B-B14F-4D97-AF65-F5344CB8AC3E}">
        <p14:creationId xmlns:p14="http://schemas.microsoft.com/office/powerpoint/2010/main" val="3067796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467544" y="404664"/>
            <a:ext cx="4752528" cy="6264696"/>
          </a:xfrm>
          <a:solidFill>
            <a:schemeClr val="bg1"/>
          </a:solidFill>
        </p:spPr>
        <p:txBody>
          <a:bodyPr>
            <a:normAutofit fontScale="90000"/>
          </a:bodyPr>
          <a:lstStyle/>
          <a:p>
            <a:r>
              <a:rPr lang="en-US" sz="2800" dirty="0">
                <a:solidFill>
                  <a:schemeClr val="tx1"/>
                </a:solidFill>
              </a:rPr>
              <a:t>Key statement 1</a:t>
            </a:r>
            <a:br>
              <a:rPr lang="en-US" sz="2800" dirty="0"/>
            </a:br>
            <a:br>
              <a:rPr lang="en-US" sz="2800" dirty="0"/>
            </a:br>
            <a:r>
              <a:rPr lang="en-US" sz="2800" dirty="0"/>
              <a:t>WHO defines adolescents as individuals in the second decade of their lives – aged 10-19 years. </a:t>
            </a:r>
            <a:br>
              <a:rPr lang="en-US" sz="2800" dirty="0"/>
            </a:br>
            <a:br>
              <a:rPr lang="en-US" sz="2800" dirty="0"/>
            </a:br>
            <a:r>
              <a:rPr lang="en-US" sz="2800" dirty="0"/>
              <a:t>WHO recognizes that adolescence is a phase rather than a fixed time period in an individual’s life – a phase when enormous physical, psychological and social changes occur.</a:t>
            </a:r>
            <a:br>
              <a:rPr lang="en-US" sz="2800" dirty="0"/>
            </a:br>
            <a:endParaRPr lang="en-GB" sz="2800" dirty="0">
              <a:solidFill>
                <a:srgbClr val="FF0000"/>
              </a:solidFill>
            </a:endParaRPr>
          </a:p>
        </p:txBody>
      </p:sp>
      <p:sp>
        <p:nvSpPr>
          <p:cNvPr id="272387" name="Text Box 3"/>
          <p:cNvSpPr txBox="1">
            <a:spLocks noChangeArrowheads="1"/>
          </p:cNvSpPr>
          <p:nvPr/>
        </p:nvSpPr>
        <p:spPr bwMode="auto">
          <a:xfrm>
            <a:off x="1431925" y="2479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sp>
        <p:nvSpPr>
          <p:cNvPr id="272389" name="Text Box 5"/>
          <p:cNvSpPr txBox="1">
            <a:spLocks noChangeArrowheads="1"/>
          </p:cNvSpPr>
          <p:nvPr/>
        </p:nvSpPr>
        <p:spPr bwMode="auto">
          <a:xfrm>
            <a:off x="2193925" y="5984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sp>
        <p:nvSpPr>
          <p:cNvPr id="272390" name="Text Box 6"/>
          <p:cNvSpPr txBox="1">
            <a:spLocks noChangeArrowheads="1"/>
          </p:cNvSpPr>
          <p:nvPr/>
        </p:nvSpPr>
        <p:spPr bwMode="auto">
          <a:xfrm>
            <a:off x="1050925" y="5832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pic>
        <p:nvPicPr>
          <p:cNvPr id="8" name="Picture 7" descr="2001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412776"/>
            <a:ext cx="2763837" cy="4154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761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457200" y="355438"/>
            <a:ext cx="5554960" cy="5161793"/>
          </a:xfrm>
          <a:solidFill>
            <a:schemeClr val="bg1"/>
          </a:solidFill>
        </p:spPr>
        <p:txBody>
          <a:bodyPr>
            <a:normAutofit fontScale="90000"/>
          </a:bodyPr>
          <a:lstStyle/>
          <a:p>
            <a:r>
              <a:rPr lang="en-US" sz="2800" dirty="0">
                <a:solidFill>
                  <a:schemeClr val="tx1"/>
                </a:solidFill>
              </a:rPr>
              <a:t>Key statement 2</a:t>
            </a:r>
            <a:br>
              <a:rPr lang="en-US" sz="2800" dirty="0"/>
            </a:br>
            <a:r>
              <a:rPr lang="en-US" sz="2800" dirty="0">
                <a:solidFill>
                  <a:srgbClr val="C00000"/>
                </a:solidFill>
              </a:rPr>
              <a:t>Adolescents are a very diverse group. </a:t>
            </a:r>
            <a:br>
              <a:rPr lang="en-US" sz="2800" dirty="0">
                <a:solidFill>
                  <a:srgbClr val="C00000"/>
                </a:solidFill>
              </a:rPr>
            </a:br>
            <a:br>
              <a:rPr lang="en-US" sz="2800" dirty="0">
                <a:solidFill>
                  <a:srgbClr val="C00000"/>
                </a:solidFill>
              </a:rPr>
            </a:br>
            <a:r>
              <a:rPr lang="en-US" sz="2800" dirty="0">
                <a:solidFill>
                  <a:srgbClr val="C00000"/>
                </a:solidFill>
              </a:rPr>
              <a:t>They: </a:t>
            </a:r>
            <a:br>
              <a:rPr lang="en-US" sz="2800" dirty="0">
                <a:solidFill>
                  <a:srgbClr val="C00000"/>
                </a:solidFill>
              </a:rPr>
            </a:br>
            <a:r>
              <a:rPr lang="en-US" sz="2800" dirty="0">
                <a:solidFill>
                  <a:srgbClr val="C00000"/>
                </a:solidFill>
              </a:rPr>
              <a:t>- Are in different stages of development</a:t>
            </a:r>
            <a:br>
              <a:rPr lang="en-US" sz="2800" dirty="0">
                <a:solidFill>
                  <a:srgbClr val="C00000"/>
                </a:solidFill>
              </a:rPr>
            </a:br>
            <a:r>
              <a:rPr lang="en-US" sz="2800" dirty="0">
                <a:solidFill>
                  <a:srgbClr val="C00000"/>
                </a:solidFill>
              </a:rPr>
              <a:t>- Live in different circumstances</a:t>
            </a:r>
            <a:br>
              <a:rPr lang="en-US" sz="2800" dirty="0">
                <a:solidFill>
                  <a:srgbClr val="C00000"/>
                </a:solidFill>
              </a:rPr>
            </a:br>
            <a:r>
              <a:rPr lang="en-US" sz="2800" dirty="0">
                <a:solidFill>
                  <a:srgbClr val="C00000"/>
                </a:solidFill>
              </a:rPr>
              <a:t>- Have very different needs and problems </a:t>
            </a:r>
            <a:br>
              <a:rPr lang="en-US" sz="2800" dirty="0">
                <a:solidFill>
                  <a:srgbClr val="C00000"/>
                </a:solidFill>
              </a:rPr>
            </a:br>
            <a:br>
              <a:rPr lang="en-US" sz="2800" dirty="0"/>
            </a:br>
            <a:endParaRPr lang="en-GB" sz="2800" dirty="0">
              <a:solidFill>
                <a:srgbClr val="FF0000"/>
              </a:solidFill>
            </a:endParaRPr>
          </a:p>
        </p:txBody>
      </p:sp>
      <p:sp>
        <p:nvSpPr>
          <p:cNvPr id="272387" name="Text Box 3"/>
          <p:cNvSpPr txBox="1">
            <a:spLocks noChangeArrowheads="1"/>
          </p:cNvSpPr>
          <p:nvPr/>
        </p:nvSpPr>
        <p:spPr bwMode="auto">
          <a:xfrm>
            <a:off x="1431925" y="2479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sp>
        <p:nvSpPr>
          <p:cNvPr id="272389" name="Text Box 5"/>
          <p:cNvSpPr txBox="1">
            <a:spLocks noChangeArrowheads="1"/>
          </p:cNvSpPr>
          <p:nvPr/>
        </p:nvSpPr>
        <p:spPr bwMode="auto">
          <a:xfrm>
            <a:off x="2193925" y="5984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sp>
        <p:nvSpPr>
          <p:cNvPr id="272390" name="Text Box 6"/>
          <p:cNvSpPr txBox="1">
            <a:spLocks noChangeArrowheads="1"/>
          </p:cNvSpPr>
          <p:nvPr/>
        </p:nvSpPr>
        <p:spPr bwMode="auto">
          <a:xfrm>
            <a:off x="1050925" y="5832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pic>
        <p:nvPicPr>
          <p:cNvPr id="2050" name="Picture 2" descr="http://bbnn.wikispaces.com/file/view/pm_moreKids_10.jpg/236068864/pm_moreKids_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6164" y="620688"/>
            <a:ext cx="2452260" cy="3031687"/>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data:image/jpeg;base64,/9j/4AAQSkZJRgABAQAAAQABAAD/2wCEAAkGBhQRERQUExMVFRUWGRwaGRgYFxweHRweIh0aGh0hIB0bHCceGh8jIBwfHy8hIycpLCwvGh4xNTAqNScrLCkBCQoKDgwOGg8PGjQkHyUxLCwsLjQsKSwsLS8sLCwsLC8sLSwsLywwNCwsLCwsLCwsLCwsLCwsKSwsLC0sLCwsLP/AABEIAHQA8AMBIgACEQEDEQH/xAAcAAACAwEBAQEAAAAAAAAAAAAFBgMEBwACCAH/xAA+EAABAwIEBAQEBAQFBAMBAAABAgMRACEEBRIxBkFRYQcTInEyQoGRFKGxwSNS0fAzYnLh8RVDksJjotIW/8QAGgEAAgMBAQAAAAAAAAAAAAAAAwQBAgUABv/EAC4RAAIBAwMCAwcFAQAAAAAAAAECAAMRIQQSMSJBEzJxBVFhgZGx4UKhwdHwFf/aAAwDAQACEQMRAD8A0zHoCVFI/sVXzTiJnAMS65pWsSE7qjsN/rU+aY9LLS8Q6QfLEgHckbD61hfEGaKxTynXDKlmSeUcgOgG1KXvxGrEGxmiHxMwTqdJdWiR86DAP51cwnETLeFW4XErSn+Qg+w7fWsYTh03kREVCpXkklsm+6CJSvtHOhmkphRVINzNZ4F8W2VLdQ4ytCQCoKB1TB2IixMzO1qZk+LmFn4HgOZ0j9JmsYwGHSyhMJUkqGpwKEEKJMD/AEgbHereAwxxSylKkpjmZom/YLDiV8MPk8z6EybPmMWjWw4FgbxuD0INxRCvnbJsUrLsVqbcPmJPq1KOlaeYIHy8xNxW1J4oCmvMEQoDTF/r7VY6lFXcxi70ysp8Uvw63DiSNQKkaQSAO/c0EzXNEvPhUqTIAAAsYqPOs0S8sLuVCbJ59qDYrGgj+OhTaU3SoG9uXevP1tQa7ELxfiUEnzvNwEKTCmlp5wfV2nlNVMv4mUqUBMAxBM/l3oHmXHDrg9JCU8gQCr62oenjTET6leYP5VJEflce9E/5zlbkC/r+Ja15pWI1pb81RDbaY9VyT/saW8+z5nEkDUEoSARAnUrpPKrmUZ7+IaMBWoQXG1zAR1HIjvX6Wg8vUltKkr6RYiwPtSYHgiz/AClWFoJxWK81ttKWUC5iNzz2r1/1xlwKEaCERJvBHT3o5ikpKFNhLZKfSSn4hI3terGWYVphhKYaUEidagCZ7jqKDuVhkG/rItBuBzdtLaUmQqPTb4h2P7GjLWatrSQkCYFjYkjrS4nDuKc16BJunR8OkHvRXLMOgoOhYlUydjJ39qAwUG/5nQkMUAtI0Qr5jMim/Lc3RoCZuLR1rP8ADvkHyiSVJ58z96YW1plKiY0xI5/WndLqGoVLj0k2vHWvLjgSCTYASar5di/MRqIi5FDs/wAaoHytI0rSZKjb2MXFeqasop7+0rE/xTxDr7LQZs2SZVMEkXj2oCwVOYdbznmOFTcKlRsfhJvVvMsA8EaRBAJIBNgO3WuzQjyICdKnBBSNory+o1JqvecBM6wTR1SklYXCAkC5PKi7IxDRKVNhN7AgbHtvTvwnwu03hkPiQuSAFdiRNvrVDNoUFrgmJAAHxHt2FaJFrGaVCmoW8XWuIHmoAUDpGwnf3/eocy4mD5KMTduxUUxq5bGoMUvykkxClXEbQLVWcy0OpOuAuwk7X9r/ANmpA7y7ZFpQz7KSylCkKBQv4VAyCN7nqKpYBTrh0iVQD9fajWYsFLCGdRASrUU6TBsRPSqmUvLw5CrJEkD7flNXLDbbvM2qu1rR68VeIyD+HJHpTqVHU7T7D9az5x0qFiASOfMQIruKsS7iH3VOKgrWpSkgH0ifSCdtuVVmEHSAr4RYcj9t7U6ossYY3aeXcYtFiP7iBTBwhli3nA/o1JRcJnc7CJpddxGkifUPzFaNwlj0N4UKFjBtQqzELiGoqC2ZQx+DcfQHSChThP8ACsPSDEgyTI58ulH8n4aaw+HDygoqAkhIkn6c68YTOluLKShEJAUlRTB9Vzc/tY1dxWdeSgQr3BNKlz5Y0FXkTNeJc1D7qlttKTp3kkkjvYbVqfAuGW7lTShBPqEHsSN6T8Jjk4nEFKWUKLx8sJSQmCbEqtMc/pWm8M5EcvwqWDdQkk/KSSdp5RFXdQ67SIu6g94ts542yrQpICrn1bdoNKfHvE6VtoSlKgZUSdhG1h7zTK7iJfWlTQK0qAH8p9jWbcQ5jrxzqXEgJCi2B/LB/wCfvSWgpDxCSMiICD2MWYg02cLspKgdP5TNDcTk3lugoQoNiNUyftNyKZsXiC2zqZCdRHeY7QKfq1wwAXvNCjRKklu0I47MQFD0wf1B3B7HpVTLc4/gaEK0PpJgEQnTNhPOlfB5fiHg4sAxIAmbyY2Jo0zkyvOhwFIQBciJ5WHSs+si7cn4/wC+sBq2vY2jBg32/LUSQH1J9RNvp3ipcPnmHLQQoBRmNKRBM9aV8fmC2HggpEoUQFEclfrVsIbHl6mVatWkKBgKO9/ekmo4id4ax2HZ0+W06GVFHzTGnoCdr1V4bwrshAgpEkrBtQ/EOpdeUVsny0gITCtus/WmNtZQjysMm5Tpb1CJWbC+xiuNMlQp7zu8Xc246awbziVJJWLdieRB6VDgPGBN9bYgCAO/Mk8+VE3/AAvwoSsOvF7Ex6iFix6BE2HveslzvLFMulGnSUmL/wC9blLSUPKRkRhqZUXm+8EeKmGcbUH1JYI21KJkc+Vopl4szFsNiYIjVq5Qdor5SYxqkdwbd61jhPiJzHYVLKv+2QCuR8A2Ebi1qJrCaenKqMQNoxYfOJX6W5I3Kzy6jrSXxf4hOKfOHwoCggkDSmSo8zPIU1KZS00+pvUtelahJmLWikLhR4MNl30alkkqO4HL2HOszQIhvUYXhaVPdNQ4ceL2XsNwttaEwoqEHXJJPQiTQV8PQsBEhA5gjnf2nr3o5g+KcO4ylLKipKbFRG5Ime83M/0qHFY4QRZaTuk7GLgH6gU1WILTXpUxtEQOLWAytaCZ0gGBsCoSR7f0pdOeKTASbxHYxy/amfM8vW+pal/Eoz/falZ7h9YOlUiNjExRabLazRaspDXWFl4oKYKkn4YUUnlyjvQ9wKxCSrUkJHfcxRBvLghhWpe6h/vVxjJGmWEFSNcqKjeIHIdxSz1FTPe+JnVvNAgy1SSIOoEySTMnuKoqehxWuCqbenf+lEcU4tI5du9UGVrVfUL3iL/n3rVjBEgfxKURKbk3APTb70Z4c4mbZI1iUzsTelp3CqUshR251+PYTlHTlyNQyKwsZCuVNxNDw/F5S+tK1eYwskIUQNSByEjdPKOW9USp558MoSXCowkA/wBiO9LeHKS3e8C9NvhVmpGM8spCh5SyFn4hBTb9vrStdNiGoBxL+KeDHPgXhZbeKDzzRaCEq+JSTKoiUhM/c0+Z/irgASCm8dIoU7iipKg0ZMXtP0qRowPUkzasJ/aD1KZprg++VLEndAD2FR5iA0FJJG5vEcqTOPuCFFxWIaGrUJcSN5Hzp623H1rWU4UGTE8/b+lAeKsKleFcadZW424d0bo03BFjefy96c0LVA4NsdzKWB4mcZHj1nCsoc1LCg5pUo2RpAUmOsjkflNRYrO1J+AVYzrEloKYSNEoCVAixHIidj3F7kUuYXMEtqh6SnkoU2ybiSB8o8rbRa/zjhw6++VAAp8o+t1ZRcC1pn6AUz4ps4lbi2JKwkp35C6d7TNZHmXE5SuGnFlJHqgxPQHqBTr4e458gL2KhpgJIAE3UdXxn/TtQ6+mbZvidZt59INDsOAvFRK7GSNwb35RU+VNw9rQvWNZgFXPrevOa5AprEgmVyoqAI+9u1dgeHdSpUD6yoIUbAxeR7dKC1iL3iljGxRS8t5ISHCpKVSkCB1FudGMOZUhOvRoAVrsIm2kTzIkdqoZM62lAUhSQTYhNu1xXrHt+Zh3E6G1KQQpPmSU2N1QLmBJjntWfRdRUAb3wtO24Xl9jhvSpTnnJDJOoJCRM85VEm/Ws38UcKFPNuNpJlJCvcXB+1PZxykNJLhTBumElsaeQ0na1UG8ofx0Kbb0tzZxY9PuAfjHtvW3T3b+gTUq22WYzG8xy/ykNKJkualR0AMA+xp28IXCVPICRsCTB9XYna1GeJ/Bhx0FxrEl17mFhKEW5Jj4QOQqh4c4JxheKwz0suDSVJIuNxIOxB7Uf2gGXTEnn8zKYgnHEdcOg+a5IgWEDp1oHm/D+CbLpW4hCSkANzpN/UTJN+wG003ZRlrjs3hIsVnn27mlzxDydKW/MC2/SRr1tlZt8JAHufyrJ9nUqp67dJELRIDQHlBwzbjaG3FLStPlokAaJ+EW3M/MZqbGOFtZRMwYrPMXmSg55gUQQQQqNNxsQJNWcPxW8tY+EybmLnrzrUagzdUeWuqi00HCu9aIoy5D3Y1RwTaHGg+youNE8x6kdQocr2o/wzlxeeG4Qm6z25D3O33pQU2LbbZhxVUpv7Qjk/h804NbqSY+ATB9/bpStxfgVNIKFC4MJRF1mdh2i9PfHnG6MrwuuEqeckNNnaQLk9EJFz9BzrA2uNcV5peW6XCpWpQcuk+w+QdAmIp3UaAFBs8w/eYrvvYtJlp1Ag0uZk0ppfPSbg01/hVBOrQqOpBiq2NwKXUaVQOYPQ/3ypv1jRG4Yiw7ijAgx/x/WrGCSrzQPiJE9etU8VhfLWUrBSeUbHoR1o9wflhUh/ELkpQhcEdQkkfSRU7cQN4MwjsIA5/3/wAV6yXNPwuMZeAslQJHY2UPsTQ7CNLMEe9/96rvOTXeGDcHgyjHE+n2yylPmpWYXfUkyCORHaveCzIKBBVMTcc6QfC3ihosDCuo9UKWhUyCJhYjkQb+xp4aU2wEhsA6jA7n3rxdah4OoCtxf9odcwmzi9SCJAKhGmdjed99qVsG+6jEKbnzMM4AEkq/wlTpIB3AJgaTtI5V2AaUsOok2UVDSOSrHe0g35xSyvBPox8HULfxEJMB1IuhxE21W+ikxXqN36TwIcJYArCHiVlbXlsEq0PiUICj/iJmbX+Unn1isvxcpcRIB0yqDzIEie006cfZg9i0tIcSShqSHAB6tR3t0iCNwaFNZQHi64mVJQ3pBHUyBPvH3NdhWBlTc3xEvDJ87EDzNlqlRH3JgbVovDJLKmTrUpIKVCT1UW4+oO1KfDuUy4oLsRbuOdM+Bgq9MhttwqPUkEEd9potVwxt2gkTFz3jSviJKnCSE76Crof7tV9/HNO6QlQUAQLC6VbiKGZnw8pLjziAlSVCR/L6hJjuKVsHhsQ1iENNNrCjdXpNxO4B3+lYlTSDcbHMWK2jpl+bNrKwElsgyQRbf96tMu3SoKgzb+oqZttDyCtIBAOlVr6h19qHusRI7zI5GsuqLMO0nMrOcIKfxDZexTjqNY1JUndMzEg89q0Z5+LCwAgAbAbADoKWciZIVLiwdN/faB96MOLlRr1/spmehuY3zIdixzI8bnCGgnVdTh0pA3J5n6CoXWG3FJWUJDmg+u0hO8HqLE32g0KzNYU6wLBQWYnumKp4/PkPJebbQtSD6FOyAggWKEc1A3BO0T1rRqhShDC4lVBJAEIcHceIxqdCW1NeXsCoHWnkuQBudx3FS51loxBKTfY/Y/uFUi/iyw8lxsBJTy2BHNJ7EftTxkmcIxC9STI0g33FzIPcRSdGoGG0YtGKtI0zMp4/4LLRS40mEbEch0P7H6daVMHhiFXt2r6bxmTtvoKVJBBkfesj4j4SXhXCCNSPlVEmO/8AWuqllGOJ1OzesveGIOG85Ts/hXQpG8Eu6ZAQOaiBfkLVquV4/B4RKWlPJbX5fnlLigFFP8xFtgNuUbViis1cRmGAwykBKcO6hHln+ZR9alf5iVf/AFSOVLXGeYOvvvOPK1OKWUz2T6QAOQAAH3oqAAAnmDdjkDiGM9zJ7PczJaSVBZ0MoPytg2npN1qrUso8CsIhKTiXHHlx6gk6UT2gaoHc3od4CcOpQw5ilD1LOhJ6ITE/+SvyTWsLcMdO1EAvkwc+b8TjggaQ44pKfmWZJ/8AHbsBt3ocMWHTKLxv39u9SYx5tpOpatM8hBn6Usf9USl4qQIQYt079qI4BwYhpiyncv4h3GYRL6YJgj4VdD/So0Lew7K8NP8ADcBGqLEm+4+EnvUeMxWgJWLpVz714w2c0tlcGat1qjcDYwWxhHVq1IQdIsf3HeoMTlzgUqEK+1av4ftsYpwtO4RCxpKlOhSk6E94Mb2EQaK8QeGWBcQp1nzUuEEpV5hULbb3i1CNYIcw3gFhiZdw/nS8Onzm48xhWoSJBSoQpJ7Gtqy3O2sXhvPw5SY+IfMk7kEciPzrHP8AFQtCUgPLAB5BR5nsf61PlWX43AIGKaE7hxIkjSLysDdJvfcRSGs0a6gXGGHHxgsria3jMxU0tpaQYIhYFrKGq/S1x7UL4twLitGlUKbUFIUFboJvffTebdKn4ez1nH4fUgSQUpcbJunmDPzAcvrO1XEZkp9pSNKS8yYgj5bj3NpH0q9jtBbkRxGDcd/vFjOGFFtTmkJVH8VF7kfMD1N/eaDZI67hFrCbpcAUEkEpMpUUqmPTEE35iKMZbxikLCHNNz6gvVARMKCTHqEbJPtzq3i8Wlxl9bKVaFHSgKiUg/EOo6gHkasq2W0526twi3wtlKlrWFXUSomDdQm9+/7ijGJwRZS42kABwTsZn4Y9+ZND28V5HlqCiJOlUR0H6bj2oo1mCn8U43iCDow40hKY1yqVEgW7SIFQueqQbDpMZfD/AB3mYYochSmFadMdrR1MfpTPicbqKVL+X4SLEVl2X5oULdVKko0alaORSY+9/wA6Is8cMrkKWsJI+YUjqWrbujjEVcWaMyWG0FekqSlZ1KE7nr2qg8yyQCFLSs7kwU9oqph8RrkhUg7QeVWGWSqFEDSOZMXrGd33WIlTgwtlORrShCyqUlVxHSSDPTap8S7pWPavWSalIcVeCdIB7XNuW4oNnuL0umDsBXtPZwUadSBa8CeYs48rfcQgLI1OKST0THqjvFvrRXOkJZZQ2hICQQAB0FDOHXCt4WB0hSzPc6Rv9aucQuzETv0MfSd/pTVTKN6GEp+cRfzFcyaL+GbUecsndf6CgOYr0g0b4GdjDq/1E1m6cdUd1JwJpbGMEb1G4pt1aAoJV6kkTe82is+zDPltkgXFWeB8e6/jGUlR06tR+gJp28QtFfxJwpw2fhwj0lxp4fdM/mk0B8SsD5WPfREAPLI9lHWPyVWh+PmW+rC4gD+dpR6fMn/2pM8R3PxLGCxw/wC80G3OzrXpVPuINWPMiat4IA/9MKlEaS85pHQAhP6gn608YlyxNKXhHkhYytjUqfNl8jpruB9AB96aMQrVHTl371ccSs+WcydSkzHmOm3+VPbua8py0LTpVvvPeo04wk3N+hA/I1eac5zyq2DM83UAQdg06ZZd+FW3+x5UPxmCWyeqTsobfXoe1MDrAcTpVVZLxbMLUSnaSJSQNtQ5f6hVWELTqm+OY0cH8Stow6WkAoRMvHVK3lxtHyoG3Ye5pk4g41aZZWtCwpUaUj+dRGyR8qEi01lOLypCvU2rQTyJ9J/0qG/saHoKZhwkxYX/AE7Uk2mBbcTNenrLrtAzLiMYrUObhuYP77CmTh7imRoMpWbAEkyf1M3mldLSBsbVOvEKS2pSYB1JClx6iINp+l4qzqGFpTPMa+A8UcLmLrJ1Btz0FJEECZQYPS49ia1x1pthaXCJJOlcWAPU9Tsb9DWFZVxAV2dBJMJ85MagJkg/YAG1aZhMS6+2l9J1gjS42oyUqBj69Qf1oNQkHqENSFxYGDPEbhMEec3pQAsa0gQBq5z/AC6r8heo8rxbf4d1lC/MLaNRUg7mY+v7bUz5txCy7hjhp0vODy5WgqQBzNrGQI6zQrBeCjbYDn4ggnYBsFJ+uqfrQwemEI6r8RKfzNPlgL2WogXuFQCk/sfeq+VZmp7GpUdQHpbSlM7fDv7nUacs08KtQstCimSEoCkTy+cqGrtImlJeEXgXQ8EFRBNjIWmbSUnf3iupkBbd5SpfdmPODDf4kMpQT/BdSZNr6T/Wl55lptKkOp+EwJ3BnlXZPxMla9bQaS/FvN9I1E3ggEGe5i+1E+LcF5h86EpUoJKgCFCYgkEcjFUdffIcXyJ64WyxCgpJUIlBKeZ9X6Vpq8tbKYgRe1ZZw0+oo0YdCnnSQVGLJSkzc8q05nFKSkBwpLhkgJNh2nmalNMat8QZZVGYMynF/hmdTi1ErUQE6SQLwJgen3O4pOzbMlKdcXMgk+3QfpR3Ps68tKvI0edPqSSQVpvIKDsrmF7WpDzbHwhWkH67g9PfvWuiCmoUdotzmHOFT/irF/UAAlQmw72Aud6nzVa1rSVJ0jUE2gpJP+befYVPwjh9GHQAUlXsUpnff5/3qvmzZLqStZK0mdIVKR7Aj011TyGXp+cRc4tOg2o/wExqw/1pP4yx+oEixFJzeaOhOkOLAmbKI9+ftSdBcEw+obqtNszHLBOx+xo74dZIlOIU8baEkb2JVbn2Br59bzFyxLrn/mf3NbH4U4RxODcxDilK85XoCiT6EyJv1UT9hRHYIN0FTTxG2xq8WsMHsE4JmIUmFpjULi255/esz4Ey45lgcZl5KQ5bEYfstPpWPZQgH3NQ+JmLU4tDKRKlqAAAuSTAoPwHmK8uzRlx0FCUL8lwHeFelVu06voKmnVD54nVafhnbe8+jODsMpOXYRDgAUllAUB1CQIom4IMkbbDlQLHcROtk6Q2oA7KBH5j+lL+YeKzbIPnYZaQBJLa0n8jFcuopk2vJbTVFF7YidxZ4PLIU9hCkqJKlMT9f4ZOx/yn6Gs1LikakqkKSdJBEEHmCDsa+im88TqIUdBHM7UG404FazNHmD0YgD0upiFdA4B8Q/zbjvtR/jEioMw/8eQLGO9ek4vUPV0qnm+XO4V1TT6ChadwefcHYg8iKqF8V15Tw5ad9Nkq9PT/AGqBGCW6sIQkrUTAAohw9w1iMe55eHb1R8SjZKfc/tvW5cF+HTGXpBWrzXuaohIPQDc+5qAIQC3MSuFfBbWAvGOKH/xt7/VXL2FPWG8PcChOgYIKT1Wpd+5NNwxSQBED2rycfAJnapKjvLbj74n5j4VZcpBKWVMKHzNOL/8AaQaX8qCsuW4hsFSUrCi3G6VC1jcEbhXetBczto65WmUbgkWnYmayDPuJ0KzNwIUClSACpNtShJ35wLA0nqOLryI1QObHgxhfxmGxzg8pQS58SkmytrSDYgbSO9Vc1XicOf4b6/SN9RKbxEHcCxsaW8zxC8WgEMl3QSkLT8Y5x7UOwuXYlK9HnlBP/bW5f30gnYdaUBU9V7GOkN5bXHvmjZRxo8G1h9AX6Y1SEjbmrrfnNQN8aYN5a2XyFBIso8vZQ2O1K2Z5d5WhSknEyYIWSEotM6BuI5mheMdwmkrSGy7cBLeoIHdWqCr2gChA78/b+YUjaLff+I+4nw5wWNR5uEfU0Vbgw4me8EETvvQ/hpDuW40Yd9LeIaUIMSfLJ2PqumeabjnypQ4Yz17CvBSFQPmnYjpHP9q1zJuIWsSIWEqJuQQDv0P5UZ6pTpMCtFXyJVzzxBQ2Qzh0obVJ1JWhSE6LyUQBqVIieVzQAcdt6T5iVE30LQQSemtNr8tQinTNclwTyUoeSib6FavWknoZmPe21ZTxB4e4thRWg+ewk3KR6gP8yRcW+YSKbo6oMLHBi1TTlcjiVVZit9fpPOZUdiTyO6fpU2FyZx59Is8iZV6y3qPuQQeo617yZeXI0a/OaJI9agFISR/Np3SesVoWZ4hDOFU6y4iwACISttRO0duYUDTgF4sTPeKzLDYVIDjqtv8AD06j7SkWjrQJzOU4mShC0pT/ADm5n9qVMwz7EqUSlaYO4OpMn9KjRnr0wVKHuUn9KpVBdSol6ThGDGfmZYVLr7bZFluJB9pvTnw7wfhIk4FKu6ipUxbakdvH6XUOkSUKmOU94pxyXjYOK0PLeQlRCUIZSIJNgDcKUT9qFTQqtjJqOGa8c8Jwvgl2GCw4A3lgfqb1axziGkBCQEIQISlIgADYAchRDyUMN6UyOsmST3POs/424g0jQgFS1GEpFySbAAcyaSrMXO0TQ06Cmu4xWYxIXmodUoQwCu5G4sN9zf8AKr+AyxzNsxRiS2Rh2l6luEQFlMaUj+bYD23ph4d8NEIZP49pBcWdSiHCVTYhIKbJSBY7kkmjuY52htIQgJSlIhIFgB0A5VDstL1taUp0jWbceJ6zXFi8msk8Rcz9OkfOfyFz+cU15tnIPzUkeIfDrzIw76wQh1JgHdJkmD0JBCvv0oelTfUuYxrH207CbvjMAh1EqF6T/wDqbmFxGhtZ0k7G9dXVtDmYBjW9lDGYNacUyhy1jEEeyhdP0NIOC8McE28sFK3AlZA1q5A/5QJrq6qtzJ7TQ8typDbaUtjy0xsgJSB9AKIfg0gTc+5/pXV1XEiD8dmymwdKUfUT+9LOb8QPLQSVxFoAAH/NftdQ6hzLrM/zbEkmkvCtea+dRO/I966uoXYwncR34bZkMNknSQpRvcnUdz0tVV5AKUYk/wCKtbgB5JCVFICRsLdZrq6si/U3r/c2B5B6f1KeSYpx8r1urIKiIkfuDRxHCWH5oJ7k3r8rqeICnGJm7iwyZY//AJxhOrS3ERcEg3+tVcE+Ww5ptpMA/wDFq6upeuLrGNOTukozFb7jnmK1FlIKFfMLTE8x71dxPGeJ/DBKV6DqjUkQojSbTXV1AXzfT7Rkk2+sz3GYkqUqYAKpIAtPWOVWsrWQVAEgHkCYnrG011dWynaZDcmEwxcHWv7/AO1SrwaDukHuRf7i9dXUaDg7Et6F6RMW3p68JsqbcedeUJUyBo6AqJEx1HLpNdXUGqbKYekLuI4cS5gtKFEUq+HGWIxbz+KflbmHWPLBPpB31RzUOUmB0rq6s6n3M1Kv6RGLP8yXe9IuaY5XWurqVGTmMVMDEVHc9dbeQtJgoUlQtzBkfStg8UMIl7LMQpYuhKXExyVI/wD0RXV1blIAILTCcksbz//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data:image/jpeg;base64,/9j/4AAQSkZJRgABAQAAAQABAAD/2wCEAAkGBhQRERQUExMVFRUWGRwaGRgYFxweHRweIh0aGh0hIB0bHCceGh8jIBwfHy8hIycpLCwvGh4xNTAqNScrLCkBCQoKDgwOGg8PGjQkHyUxLCwsLjQsKSwsLS8sLCwsLC8sLSwsLywwNCwsLCwsLCwsLCwsLCwsKSwsLC0sLCwsLP/AABEIAHQA8AMBIgACEQEDEQH/xAAcAAACAwEBAQEAAAAAAAAAAAAFBgMEBwACCAH/xAA+EAABAwIEBAQEBAQFBAMBAAABAgMRACEEBRIxBkFRYQcTInEyQoGRFKGxwSNS0fAzYnLh8RVDksJjotIW/8QAGgEAAgMBAQAAAAAAAAAAAAAAAwQBAgUABv/EAC4RAAIBAwMCAwcFAQAAAAAAAAECAAMRIQQSMSJBEzJxBVFhgZGx4UKhwdHwFf/aAAwDAQACEQMRAD8A0zHoCVFI/sVXzTiJnAMS65pWsSE7qjsN/rU+aY9LLS8Q6QfLEgHckbD61hfEGaKxTynXDKlmSeUcgOgG1KXvxGrEGxmiHxMwTqdJdWiR86DAP51cwnETLeFW4XErSn+Qg+w7fWsYTh03kREVCpXkklsm+6CJSvtHOhmkphRVINzNZ4F8W2VLdQ4ytCQCoKB1TB2IixMzO1qZk+LmFn4HgOZ0j9JmsYwGHSyhMJUkqGpwKEEKJMD/AEgbHereAwxxSylKkpjmZom/YLDiV8MPk8z6EybPmMWjWw4FgbxuD0INxRCvnbJsUrLsVqbcPmJPq1KOlaeYIHy8xNxW1J4oCmvMEQoDTF/r7VY6lFXcxi70ysp8Uvw63DiSNQKkaQSAO/c0EzXNEvPhUqTIAAAsYqPOs0S8sLuVCbJ59qDYrGgj+OhTaU3SoG9uXevP1tQa7ELxfiUEnzvNwEKTCmlp5wfV2nlNVMv4mUqUBMAxBM/l3oHmXHDrg9JCU8gQCr62oenjTET6leYP5VJEflce9E/5zlbkC/r+Ja15pWI1pb81RDbaY9VyT/saW8+z5nEkDUEoSARAnUrpPKrmUZ7+IaMBWoQXG1zAR1HIjvX6Wg8vUltKkr6RYiwPtSYHgiz/AClWFoJxWK81ttKWUC5iNzz2r1/1xlwKEaCERJvBHT3o5ikpKFNhLZKfSSn4hI3terGWYVphhKYaUEidagCZ7jqKDuVhkG/rItBuBzdtLaUmQqPTb4h2P7GjLWatrSQkCYFjYkjrS4nDuKc16BJunR8OkHvRXLMOgoOhYlUydjJ39qAwUG/5nQkMUAtI0Qr5jMim/Lc3RoCZuLR1rP8ADvkHyiSVJ58z96YW1plKiY0xI5/WndLqGoVLj0k2vHWvLjgSCTYASar5di/MRqIi5FDs/wAaoHytI0rSZKjb2MXFeqasop7+0rE/xTxDr7LQZs2SZVMEkXj2oCwVOYdbznmOFTcKlRsfhJvVvMsA8EaRBAJIBNgO3WuzQjyICdKnBBSNory+o1JqvecBM6wTR1SklYXCAkC5PKi7IxDRKVNhN7AgbHtvTvwnwu03hkPiQuSAFdiRNvrVDNoUFrgmJAAHxHt2FaJFrGaVCmoW8XWuIHmoAUDpGwnf3/eocy4mD5KMTduxUUxq5bGoMUvykkxClXEbQLVWcy0OpOuAuwk7X9r/ANmpA7y7ZFpQz7KSylCkKBQv4VAyCN7nqKpYBTrh0iVQD9fajWYsFLCGdRASrUU6TBsRPSqmUvLw5CrJEkD7flNXLDbbvM2qu1rR68VeIyD+HJHpTqVHU7T7D9az5x0qFiASOfMQIruKsS7iH3VOKgrWpSkgH0ifSCdtuVVmEHSAr4RYcj9t7U6ossYY3aeXcYtFiP7iBTBwhli3nA/o1JRcJnc7CJpddxGkifUPzFaNwlj0N4UKFjBtQqzELiGoqC2ZQx+DcfQHSChThP8ACsPSDEgyTI58ulH8n4aaw+HDygoqAkhIkn6c68YTOluLKShEJAUlRTB9Vzc/tY1dxWdeSgQr3BNKlz5Y0FXkTNeJc1D7qlttKTp3kkkjvYbVqfAuGW7lTShBPqEHsSN6T8Jjk4nEFKWUKLx8sJSQmCbEqtMc/pWm8M5EcvwqWDdQkk/KSSdp5RFXdQ67SIu6g94ts542yrQpICrn1bdoNKfHvE6VtoSlKgZUSdhG1h7zTK7iJfWlTQK0qAH8p9jWbcQ5jrxzqXEgJCi2B/LB/wCfvSWgpDxCSMiICD2MWYg02cLspKgdP5TNDcTk3lugoQoNiNUyftNyKZsXiC2zqZCdRHeY7QKfq1wwAXvNCjRKklu0I47MQFD0wf1B3B7HpVTLc4/gaEK0PpJgEQnTNhPOlfB5fiHg4sAxIAmbyY2Jo0zkyvOhwFIQBciJ5WHSs+si7cn4/wC+sBq2vY2jBg32/LUSQH1J9RNvp3ipcPnmHLQQoBRmNKRBM9aV8fmC2HggpEoUQFEclfrVsIbHl6mVatWkKBgKO9/ekmo4id4ax2HZ0+W06GVFHzTGnoCdr1V4bwrshAgpEkrBtQ/EOpdeUVsny0gITCtus/WmNtZQjysMm5Tpb1CJWbC+xiuNMlQp7zu8Xc246awbziVJJWLdieRB6VDgPGBN9bYgCAO/Mk8+VE3/AAvwoSsOvF7Ex6iFix6BE2HveslzvLFMulGnSUmL/wC9blLSUPKRkRhqZUXm+8EeKmGcbUH1JYI21KJkc+Vopl4szFsNiYIjVq5Qdor5SYxqkdwbd61jhPiJzHYVLKv+2QCuR8A2Ebi1qJrCaenKqMQNoxYfOJX6W5I3Kzy6jrSXxf4hOKfOHwoCggkDSmSo8zPIU1KZS00+pvUtelahJmLWikLhR4MNl30alkkqO4HL2HOszQIhvUYXhaVPdNQ4ceL2XsNwttaEwoqEHXJJPQiTQV8PQsBEhA5gjnf2nr3o5g+KcO4ylLKipKbFRG5Ime83M/0qHFY4QRZaTuk7GLgH6gU1WILTXpUxtEQOLWAytaCZ0gGBsCoSR7f0pdOeKTASbxHYxy/amfM8vW+pal/Eoz/falZ7h9YOlUiNjExRabLazRaspDXWFl4oKYKkn4YUUnlyjvQ9wKxCSrUkJHfcxRBvLghhWpe6h/vVxjJGmWEFSNcqKjeIHIdxSz1FTPe+JnVvNAgy1SSIOoEySTMnuKoqehxWuCqbenf+lEcU4tI5du9UGVrVfUL3iL/n3rVjBEgfxKURKbk3APTb70Z4c4mbZI1iUzsTelp3CqUshR251+PYTlHTlyNQyKwsZCuVNxNDw/F5S+tK1eYwskIUQNSByEjdPKOW9USp558MoSXCowkA/wBiO9LeHKS3e8C9NvhVmpGM8spCh5SyFn4hBTb9vrStdNiGoBxL+KeDHPgXhZbeKDzzRaCEq+JSTKoiUhM/c0+Z/irgASCm8dIoU7iipKg0ZMXtP0qRowPUkzasJ/aD1KZprg++VLEndAD2FR5iA0FJJG5vEcqTOPuCFFxWIaGrUJcSN5Hzp623H1rWU4UGTE8/b+lAeKsKleFcadZW424d0bo03BFjefy96c0LVA4NsdzKWB4mcZHj1nCsoc1LCg5pUo2RpAUmOsjkflNRYrO1J+AVYzrEloKYSNEoCVAixHIidj3F7kUuYXMEtqh6SnkoU2ybiSB8o8rbRa/zjhw6++VAAp8o+t1ZRcC1pn6AUz4ps4lbi2JKwkp35C6d7TNZHmXE5SuGnFlJHqgxPQHqBTr4e458gL2KhpgJIAE3UdXxn/TtQ6+mbZvidZt59INDsOAvFRK7GSNwb35RU+VNw9rQvWNZgFXPrevOa5AprEgmVyoqAI+9u1dgeHdSpUD6yoIUbAxeR7dKC1iL3iljGxRS8t5ISHCpKVSkCB1FudGMOZUhOvRoAVrsIm2kTzIkdqoZM62lAUhSQTYhNu1xXrHt+Zh3E6G1KQQpPmSU2N1QLmBJjntWfRdRUAb3wtO24Xl9jhvSpTnnJDJOoJCRM85VEm/Ws38UcKFPNuNpJlJCvcXB+1PZxykNJLhTBumElsaeQ0na1UG8ofx0Kbb0tzZxY9PuAfjHtvW3T3b+gTUq22WYzG8xy/ykNKJkualR0AMA+xp28IXCVPICRsCTB9XYna1GeJ/Bhx0FxrEl17mFhKEW5Jj4QOQqh4c4JxheKwz0suDSVJIuNxIOxB7Uf2gGXTEnn8zKYgnHEdcOg+a5IgWEDp1oHm/D+CbLpW4hCSkANzpN/UTJN+wG003ZRlrjs3hIsVnn27mlzxDydKW/MC2/SRr1tlZt8JAHufyrJ9nUqp67dJELRIDQHlBwzbjaG3FLStPlokAaJ+EW3M/MZqbGOFtZRMwYrPMXmSg55gUQQQQqNNxsQJNWcPxW8tY+EybmLnrzrUagzdUeWuqi00HCu9aIoy5D3Y1RwTaHGg+youNE8x6kdQocr2o/wzlxeeG4Qm6z25D3O33pQU2LbbZhxVUpv7Qjk/h804NbqSY+ATB9/bpStxfgVNIKFC4MJRF1mdh2i9PfHnG6MrwuuEqeckNNnaQLk9EJFz9BzrA2uNcV5peW6XCpWpQcuk+w+QdAmIp3UaAFBs8w/eYrvvYtJlp1Ag0uZk0ppfPSbg01/hVBOrQqOpBiq2NwKXUaVQOYPQ/3ypv1jRG4Yiw7ijAgx/x/WrGCSrzQPiJE9etU8VhfLWUrBSeUbHoR1o9wflhUh/ELkpQhcEdQkkfSRU7cQN4MwjsIA5/3/wAV6yXNPwuMZeAslQJHY2UPsTQ7CNLMEe9/96rvOTXeGDcHgyjHE+n2yylPmpWYXfUkyCORHaveCzIKBBVMTcc6QfC3ihosDCuo9UKWhUyCJhYjkQb+xp4aU2wEhsA6jA7n3rxdah4OoCtxf9odcwmzi9SCJAKhGmdjed99qVsG+6jEKbnzMM4AEkq/wlTpIB3AJgaTtI5V2AaUsOok2UVDSOSrHe0g35xSyvBPox8HULfxEJMB1IuhxE21W+ikxXqN36TwIcJYArCHiVlbXlsEq0PiUICj/iJmbX+Unn1isvxcpcRIB0yqDzIEie006cfZg9i0tIcSShqSHAB6tR3t0iCNwaFNZQHi64mVJQ3pBHUyBPvH3NdhWBlTc3xEvDJ87EDzNlqlRH3JgbVovDJLKmTrUpIKVCT1UW4+oO1KfDuUy4oLsRbuOdM+Bgq9MhttwqPUkEEd9potVwxt2gkTFz3jSviJKnCSE76Crof7tV9/HNO6QlQUAQLC6VbiKGZnw8pLjziAlSVCR/L6hJjuKVsHhsQ1iENNNrCjdXpNxO4B3+lYlTSDcbHMWK2jpl+bNrKwElsgyQRbf96tMu3SoKgzb+oqZttDyCtIBAOlVr6h19qHusRI7zI5GsuqLMO0nMrOcIKfxDZexTjqNY1JUndMzEg89q0Z5+LCwAgAbAbADoKWciZIVLiwdN/faB96MOLlRr1/spmehuY3zIdixzI8bnCGgnVdTh0pA3J5n6CoXWG3FJWUJDmg+u0hO8HqLE32g0KzNYU6wLBQWYnumKp4/PkPJebbQtSD6FOyAggWKEc1A3BO0T1rRqhShDC4lVBJAEIcHceIxqdCW1NeXsCoHWnkuQBudx3FS51loxBKTfY/Y/uFUi/iyw8lxsBJTy2BHNJ7EftTxkmcIxC9STI0g33FzIPcRSdGoGG0YtGKtI0zMp4/4LLRS40mEbEch0P7H6daVMHhiFXt2r6bxmTtvoKVJBBkfesj4j4SXhXCCNSPlVEmO/8AWuqllGOJ1OzesveGIOG85Ts/hXQpG8Eu6ZAQOaiBfkLVquV4/B4RKWlPJbX5fnlLigFFP8xFtgNuUbViis1cRmGAwykBKcO6hHln+ZR9alf5iVf/AFSOVLXGeYOvvvOPK1OKWUz2T6QAOQAAH3oqAAAnmDdjkDiGM9zJ7PczJaSVBZ0MoPytg2npN1qrUso8CsIhKTiXHHlx6gk6UT2gaoHc3od4CcOpQw5ilD1LOhJ6ITE/+SvyTWsLcMdO1EAvkwc+b8TjggaQ44pKfmWZJ/8AHbsBt3ocMWHTKLxv39u9SYx5tpOpatM8hBn6Usf9USl4qQIQYt079qI4BwYhpiyncv4h3GYRL6YJgj4VdD/So0Lew7K8NP8ADcBGqLEm+4+EnvUeMxWgJWLpVz714w2c0tlcGat1qjcDYwWxhHVq1IQdIsf3HeoMTlzgUqEK+1av4ftsYpwtO4RCxpKlOhSk6E94Mb2EQaK8QeGWBcQp1nzUuEEpV5hULbb3i1CNYIcw3gFhiZdw/nS8Onzm48xhWoSJBSoQpJ7Gtqy3O2sXhvPw5SY+IfMk7kEciPzrHP8AFQtCUgPLAB5BR5nsf61PlWX43AIGKaE7hxIkjSLysDdJvfcRSGs0a6gXGGHHxgsria3jMxU0tpaQYIhYFrKGq/S1x7UL4twLitGlUKbUFIUFboJvffTebdKn4ez1nH4fUgSQUpcbJunmDPzAcvrO1XEZkp9pSNKS8yYgj5bj3NpH0q9jtBbkRxGDcd/vFjOGFFtTmkJVH8VF7kfMD1N/eaDZI67hFrCbpcAUEkEpMpUUqmPTEE35iKMZbxikLCHNNz6gvVARMKCTHqEbJPtzq3i8Wlxl9bKVaFHSgKiUg/EOo6gHkasq2W0526twi3wtlKlrWFXUSomDdQm9+/7ijGJwRZS42kABwTsZn4Y9+ZND28V5HlqCiJOlUR0H6bj2oo1mCn8U43iCDow40hKY1yqVEgW7SIFQueqQbDpMZfD/AB3mYYochSmFadMdrR1MfpTPicbqKVL+X4SLEVl2X5oULdVKko0alaORSY+9/wA6Is8cMrkKWsJI+YUjqWrbujjEVcWaMyWG0FekqSlZ1KE7nr2qg8yyQCFLSs7kwU9oqph8RrkhUg7QeVWGWSqFEDSOZMXrGd33WIlTgwtlORrShCyqUlVxHSSDPTap8S7pWPavWSalIcVeCdIB7XNuW4oNnuL0umDsBXtPZwUadSBa8CeYs48rfcQgLI1OKST0THqjvFvrRXOkJZZQ2hICQQAB0FDOHXCt4WB0hSzPc6Rv9aucQuzETv0MfSd/pTVTKN6GEp+cRfzFcyaL+GbUecsndf6CgOYr0g0b4GdjDq/1E1m6cdUd1JwJpbGMEb1G4pt1aAoJV6kkTe82is+zDPltkgXFWeB8e6/jGUlR06tR+gJp28QtFfxJwpw2fhwj0lxp4fdM/mk0B8SsD5WPfREAPLI9lHWPyVWh+PmW+rC4gD+dpR6fMn/2pM8R3PxLGCxw/wC80G3OzrXpVPuINWPMiat4IA/9MKlEaS85pHQAhP6gn608YlyxNKXhHkhYytjUqfNl8jpruB9AB96aMQrVHTl371ccSs+WcydSkzHmOm3+VPbua8py0LTpVvvPeo04wk3N+hA/I1eac5zyq2DM83UAQdg06ZZd+FW3+x5UPxmCWyeqTsobfXoe1MDrAcTpVVZLxbMLUSnaSJSQNtQ5f6hVWELTqm+OY0cH8Stow6WkAoRMvHVK3lxtHyoG3Ye5pk4g41aZZWtCwpUaUj+dRGyR8qEi01lOLypCvU2rQTyJ9J/0qG/saHoKZhwkxYX/AE7Uk2mBbcTNenrLrtAzLiMYrUObhuYP77CmTh7imRoMpWbAEkyf1M3mldLSBsbVOvEKS2pSYB1JClx6iINp+l4qzqGFpTPMa+A8UcLmLrJ1Btz0FJEECZQYPS49ia1x1pthaXCJJOlcWAPU9Tsb9DWFZVxAV2dBJMJ85MagJkg/YAG1aZhMS6+2l9J1gjS42oyUqBj69Qf1oNQkHqENSFxYGDPEbhMEec3pQAsa0gQBq5z/AC6r8heo8rxbf4d1lC/MLaNRUg7mY+v7bUz5txCy7hjhp0vODy5WgqQBzNrGQI6zQrBeCjbYDn4ggnYBsFJ+uqfrQwemEI6r8RKfzNPlgL2WogXuFQCk/sfeq+VZmp7GpUdQHpbSlM7fDv7nUacs08KtQstCimSEoCkTy+cqGrtImlJeEXgXQ8EFRBNjIWmbSUnf3iupkBbd5SpfdmPODDf4kMpQT/BdSZNr6T/Wl55lptKkOp+EwJ3BnlXZPxMla9bQaS/FvN9I1E3ggEGe5i+1E+LcF5h86EpUoJKgCFCYgkEcjFUdffIcXyJ64WyxCgpJUIlBKeZ9X6Vpq8tbKYgRe1ZZw0+oo0YdCnnSQVGLJSkzc8q05nFKSkBwpLhkgJNh2nmalNMat8QZZVGYMynF/hmdTi1ErUQE6SQLwJgen3O4pOzbMlKdcXMgk+3QfpR3Ps68tKvI0edPqSSQVpvIKDsrmF7WpDzbHwhWkH67g9PfvWuiCmoUdotzmHOFT/irF/UAAlQmw72Aud6nzVa1rSVJ0jUE2gpJP+befYVPwjh9GHQAUlXsUpnff5/3qvmzZLqStZK0mdIVKR7Aj011TyGXp+cRc4tOg2o/wExqw/1pP4yx+oEixFJzeaOhOkOLAmbKI9+ftSdBcEw+obqtNszHLBOx+xo74dZIlOIU8baEkb2JVbn2Br59bzFyxLrn/mf3NbH4U4RxODcxDilK85XoCiT6EyJv1UT9hRHYIN0FTTxG2xq8WsMHsE4JmIUmFpjULi255/esz4Ey45lgcZl5KQ5bEYfstPpWPZQgH3NQ+JmLU4tDKRKlqAAAuSTAoPwHmK8uzRlx0FCUL8lwHeFelVu06voKmnVD54nVafhnbe8+jODsMpOXYRDgAUllAUB1CQIom4IMkbbDlQLHcROtk6Q2oA7KBH5j+lL+YeKzbIPnYZaQBJLa0n8jFcuopk2vJbTVFF7YidxZ4PLIU9hCkqJKlMT9f4ZOx/yn6Gs1LikakqkKSdJBEEHmCDsa+im88TqIUdBHM7UG404FazNHmD0YgD0upiFdA4B8Q/zbjvtR/jEioMw/8eQLGO9ek4vUPV0qnm+XO4V1TT6ChadwefcHYg8iKqF8V15Tw5ad9Nkq9PT/AGqBGCW6sIQkrUTAAohw9w1iMe55eHb1R8SjZKfc/tvW5cF+HTGXpBWrzXuaohIPQDc+5qAIQC3MSuFfBbWAvGOKH/xt7/VXL2FPWG8PcChOgYIKT1Wpd+5NNwxSQBED2rycfAJnapKjvLbj74n5j4VZcpBKWVMKHzNOL/8AaQaX8qCsuW4hsFSUrCi3G6VC1jcEbhXetBczto65WmUbgkWnYmayDPuJ0KzNwIUClSACpNtShJ35wLA0nqOLryI1QObHgxhfxmGxzg8pQS58SkmytrSDYgbSO9Vc1XicOf4b6/SN9RKbxEHcCxsaW8zxC8WgEMl3QSkLT8Y5x7UOwuXYlK9HnlBP/bW5f30gnYdaUBU9V7GOkN5bXHvmjZRxo8G1h9AX6Y1SEjbmrrfnNQN8aYN5a2XyFBIso8vZQ2O1K2Z5d5WhSknEyYIWSEotM6BuI5mheMdwmkrSGy7cBLeoIHdWqCr2gChA78/b+YUjaLff+I+4nw5wWNR5uEfU0Vbgw4me8EETvvQ/hpDuW40Yd9LeIaUIMSfLJ2PqumeabjnypQ4Yz17CvBSFQPmnYjpHP9q1zJuIWsSIWEqJuQQDv0P5UZ6pTpMCtFXyJVzzxBQ2Qzh0obVJ1JWhSE6LyUQBqVIieVzQAcdt6T5iVE30LQQSemtNr8tQinTNclwTyUoeSib6FavWknoZmPe21ZTxB4e4thRWg+ewk3KR6gP8yRcW+YSKbo6oMLHBi1TTlcjiVVZit9fpPOZUdiTyO6fpU2FyZx59Is8iZV6y3qPuQQeo617yZeXI0a/OaJI9agFISR/Np3SesVoWZ4hDOFU6y4iwACISttRO0duYUDTgF4sTPeKzLDYVIDjqtv8AD06j7SkWjrQJzOU4mShC0pT/ADm5n9qVMwz7EqUSlaYO4OpMn9KjRnr0wVKHuUn9KpVBdSol6ThGDGfmZYVLr7bZFluJB9pvTnw7wfhIk4FKu6ipUxbakdvH6XUOkSUKmOU94pxyXjYOK0PLeQlRCUIZSIJNgDcKUT9qFTQqtjJqOGa8c8Jwvgl2GCw4A3lgfqb1axziGkBCQEIQISlIgADYAchRDyUMN6UyOsmST3POs/424g0jQgFS1GEpFySbAAcyaSrMXO0TQ06Cmu4xWYxIXmodUoQwCu5G4sN9zf8AKr+AyxzNsxRiS2Rh2l6luEQFlMaUj+bYD23ph4d8NEIZP49pBcWdSiHCVTYhIKbJSBY7kkmjuY52htIQgJSlIhIFgB0A5VDstL1taUp0jWbceJ6zXFi8msk8Rcz9OkfOfyFz+cU15tnIPzUkeIfDrzIw76wQh1JgHdJkmD0JBCvv0oelTfUuYxrH207CbvjMAh1EqF6T/wDqbmFxGhtZ0k7G9dXVtDmYBjW9lDGYNacUyhy1jEEeyhdP0NIOC8McE28sFK3AlZA1q5A/5QJrq6qtzJ7TQ8typDbaUtjy0xsgJSB9AKIfg0gTc+5/pXV1XEiD8dmymwdKUfUT+9LOb8QPLQSVxFoAAH/NftdQ6hzLrM/zbEkmkvCtea+dRO/I966uoXYwncR34bZkMNknSQpRvcnUdz0tVV5AKUYk/wCKtbgB5JCVFICRsLdZrq6si/U3r/c2B5B6f1KeSYpx8r1urIKiIkfuDRxHCWH5oJ7k3r8rqeICnGJm7iwyZY//AJxhOrS3ERcEg3+tVcE+Ww5ptpMA/wDFq6upeuLrGNOTukozFb7jnmK1FlIKFfMLTE8x71dxPGeJ/DBKV6DqjUkQojSbTXV1AXzfT7Rkk2+sz3GYkqUqYAKpIAtPWOVWsrWQVAEgHkCYnrG011dWynaZDcmEwxcHWv7/AO1SrwaDukHuRf7i9dXUaDg7Et6F6RMW3p68JsqbcedeUJUyBo6AqJEx1HLpNdXUGqbKYekLuI4cS5gtKFEUq+HGWIxbz+KflbmHWPLBPpB31RzUOUmB0rq6s6n3M1Kv6RGLP8yXe9IuaY5XWurqVGTmMVMDEVHc9dbeQtJgoUlQtzBkfStg8UMIl7LMQpYuhKXExyVI/wD0RXV1blIAILTCcksbz//Z"/>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ttp://www.psychology.vcu.edu/images/research_spotlights/teens_ben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4221088"/>
            <a:ext cx="5976664" cy="2411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418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467544" y="404664"/>
            <a:ext cx="7776864" cy="6037411"/>
          </a:xfrm>
          <a:solidFill>
            <a:schemeClr val="bg1"/>
          </a:solidFill>
        </p:spPr>
        <p:txBody>
          <a:bodyPr>
            <a:normAutofit fontScale="90000"/>
          </a:bodyPr>
          <a:lstStyle/>
          <a:p>
            <a:r>
              <a:rPr lang="en-US" sz="2800" dirty="0">
                <a:solidFill>
                  <a:schemeClr val="tx1"/>
                </a:solidFill>
              </a:rPr>
              <a:t>Key statement 3</a:t>
            </a:r>
            <a:br>
              <a:rPr lang="en-US" sz="2800" dirty="0"/>
            </a:br>
            <a:br>
              <a:rPr lang="en-US" sz="2800" dirty="0"/>
            </a:br>
            <a:r>
              <a:rPr lang="en-US" sz="2400" dirty="0"/>
              <a:t>Many individuals make the transition from childhood through adolescence into adulthood in good health.  </a:t>
            </a:r>
            <a:br>
              <a:rPr lang="en-US" sz="2400" dirty="0"/>
            </a:br>
            <a:r>
              <a:rPr lang="en-US" sz="2400" dirty="0"/>
              <a:t>Many others do not. </a:t>
            </a:r>
            <a:br>
              <a:rPr lang="en-US" sz="2400" dirty="0"/>
            </a:br>
            <a:br>
              <a:rPr lang="en-US" sz="2400" dirty="0"/>
            </a:br>
            <a:r>
              <a:rPr lang="en-US" sz="2400" dirty="0">
                <a:solidFill>
                  <a:schemeClr val="tx1"/>
                </a:solidFill>
              </a:rPr>
              <a:t>Deaths</a:t>
            </a:r>
            <a:r>
              <a:rPr lang="en-US" sz="2400" dirty="0"/>
              <a:t>: An estimated 1.4 million adolescents die every year due to road traffic injuries, violence and pregnancy-related causes. </a:t>
            </a:r>
            <a:br>
              <a:rPr lang="en-US" sz="2400" dirty="0"/>
            </a:br>
            <a:br>
              <a:rPr lang="en-US" sz="2400" dirty="0"/>
            </a:br>
            <a:r>
              <a:rPr lang="en-US" sz="2400" dirty="0">
                <a:solidFill>
                  <a:schemeClr val="tx1"/>
                </a:solidFill>
              </a:rPr>
              <a:t>Illnesses:</a:t>
            </a:r>
            <a:r>
              <a:rPr lang="en-US" sz="2400" dirty="0"/>
              <a:t> Tens of millions of adolescents experience health problems such as depression, </a:t>
            </a:r>
            <a:r>
              <a:rPr lang="en-US" sz="2400" dirty="0" err="1"/>
              <a:t>anaemia</a:t>
            </a:r>
            <a:r>
              <a:rPr lang="en-US" sz="2400" dirty="0"/>
              <a:t> and underweight, and HIV infection. </a:t>
            </a:r>
            <a:br>
              <a:rPr lang="en-US" sz="2400" dirty="0"/>
            </a:br>
            <a:br>
              <a:rPr lang="en-US" sz="2400" dirty="0"/>
            </a:br>
            <a:r>
              <a:rPr lang="en-US" sz="2400" dirty="0">
                <a:solidFill>
                  <a:schemeClr val="tx1"/>
                </a:solidFill>
              </a:rPr>
              <a:t>Unhealthy </a:t>
            </a:r>
            <a:r>
              <a:rPr lang="en-US" sz="2400" dirty="0" err="1">
                <a:solidFill>
                  <a:schemeClr val="tx1"/>
                </a:solidFill>
              </a:rPr>
              <a:t>behaviours</a:t>
            </a:r>
            <a:r>
              <a:rPr lang="en-US" sz="2400" dirty="0">
                <a:solidFill>
                  <a:schemeClr val="tx1"/>
                </a:solidFill>
              </a:rPr>
              <a:t>:</a:t>
            </a:r>
            <a:r>
              <a:rPr lang="en-US" sz="2400" dirty="0"/>
              <a:t> Hundreds of millions of adolescents initiate </a:t>
            </a:r>
            <a:r>
              <a:rPr lang="en-US" sz="2400" dirty="0" err="1"/>
              <a:t>behaviours</a:t>
            </a:r>
            <a:r>
              <a:rPr lang="en-US" sz="2400" dirty="0"/>
              <a:t> - such as tobacco use, physical inactivity and unhealthy eating habits – that could result in lung cancer, cardiovascular disease and diabetes in the adulthood.</a:t>
            </a:r>
            <a:br>
              <a:rPr lang="en-US" sz="2400" dirty="0"/>
            </a:br>
            <a:endParaRPr lang="en-GB" sz="2800" dirty="0">
              <a:solidFill>
                <a:srgbClr val="FF0000"/>
              </a:solidFill>
            </a:endParaRPr>
          </a:p>
        </p:txBody>
      </p:sp>
      <p:sp>
        <p:nvSpPr>
          <p:cNvPr id="272389" name="Text Box 5"/>
          <p:cNvSpPr txBox="1">
            <a:spLocks noChangeArrowheads="1"/>
          </p:cNvSpPr>
          <p:nvPr/>
        </p:nvSpPr>
        <p:spPr bwMode="auto">
          <a:xfrm>
            <a:off x="2193925" y="5984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sp>
        <p:nvSpPr>
          <p:cNvPr id="272390" name="Text Box 6"/>
          <p:cNvSpPr txBox="1">
            <a:spLocks noChangeArrowheads="1"/>
          </p:cNvSpPr>
          <p:nvPr/>
        </p:nvSpPr>
        <p:spPr bwMode="auto">
          <a:xfrm>
            <a:off x="1050925" y="5832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spTree>
    <p:extLst>
      <p:ext uri="{BB962C8B-B14F-4D97-AF65-F5344CB8AC3E}">
        <p14:creationId xmlns:p14="http://schemas.microsoft.com/office/powerpoint/2010/main" val="3088220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467544" y="404664"/>
            <a:ext cx="7128792" cy="6264696"/>
          </a:xfrm>
          <a:solidFill>
            <a:schemeClr val="bg1"/>
          </a:solidFill>
        </p:spPr>
        <p:txBody>
          <a:bodyPr>
            <a:normAutofit fontScale="90000"/>
          </a:bodyPr>
          <a:lstStyle/>
          <a:p>
            <a:br>
              <a:rPr lang="en-US" sz="2800" dirty="0">
                <a:solidFill>
                  <a:schemeClr val="tx1"/>
                </a:solidFill>
              </a:rPr>
            </a:br>
            <a:br>
              <a:rPr lang="en-US" sz="2800" dirty="0">
                <a:solidFill>
                  <a:schemeClr val="tx1"/>
                </a:solidFill>
              </a:rPr>
            </a:br>
            <a:br>
              <a:rPr lang="en-US" sz="2800" dirty="0">
                <a:solidFill>
                  <a:schemeClr val="tx1"/>
                </a:solidFill>
              </a:rPr>
            </a:br>
            <a:r>
              <a:rPr lang="en-US" sz="2800" dirty="0">
                <a:solidFill>
                  <a:schemeClr val="tx1"/>
                </a:solidFill>
              </a:rPr>
              <a:t>Key statement 4</a:t>
            </a:r>
            <a:br>
              <a:rPr lang="en-US" sz="2800" dirty="0"/>
            </a:br>
            <a:br>
              <a:rPr lang="en-US" sz="2800" dirty="0"/>
            </a:br>
            <a:r>
              <a:rPr lang="en-US" sz="2800" dirty="0"/>
              <a:t>Risk reduction approaches</a:t>
            </a:r>
            <a:br>
              <a:rPr lang="en-US" sz="2800" dirty="0"/>
            </a:br>
            <a:r>
              <a:rPr lang="en-US" sz="2800" dirty="0"/>
              <a:t>are important.</a:t>
            </a:r>
            <a:br>
              <a:rPr lang="en-US" sz="2800" dirty="0"/>
            </a:br>
            <a:r>
              <a:rPr lang="en-US" sz="2800" dirty="0"/>
              <a:t>But they alone are</a:t>
            </a:r>
            <a:br>
              <a:rPr lang="en-US" sz="2800" dirty="0"/>
            </a:br>
            <a:r>
              <a:rPr lang="en-US" sz="2800" dirty="0"/>
              <a:t>not enough.</a:t>
            </a:r>
            <a:br>
              <a:rPr lang="en-US" sz="2800" dirty="0"/>
            </a:br>
            <a:br>
              <a:rPr lang="en-US" sz="2800" dirty="0"/>
            </a:br>
            <a:br>
              <a:rPr lang="en-US" sz="2800" dirty="0"/>
            </a:br>
            <a:r>
              <a:rPr lang="en-US" sz="2800" dirty="0"/>
              <a:t>- </a:t>
            </a:r>
            <a:r>
              <a:rPr lang="en-US" sz="2000" dirty="0"/>
              <a:t>Helping adolescents become aware of risks to their health (e.g. the risk of HIV infection)</a:t>
            </a:r>
            <a:br>
              <a:rPr lang="en-US" sz="2000" dirty="0"/>
            </a:br>
            <a:r>
              <a:rPr lang="en-US" sz="2000" dirty="0"/>
              <a:t>- Teaching them how to avoid these risks (e.g. to refuse unwanted sex or to have safe safely)</a:t>
            </a:r>
            <a:br>
              <a:rPr lang="en-US" sz="2000" dirty="0"/>
            </a:br>
            <a:r>
              <a:rPr lang="en-US" sz="2000" dirty="0"/>
              <a:t>- Giving them the means to protect themselves (e.g. condoms)</a:t>
            </a:r>
            <a:br>
              <a:rPr lang="en-US" sz="2000" dirty="0"/>
            </a:br>
            <a:r>
              <a:rPr lang="en-US" sz="2000" dirty="0"/>
              <a:t>- Helping them if they experience problems (e.g. an unwanted pregnancy or sexually transmitted infection)</a:t>
            </a:r>
            <a:br>
              <a:rPr lang="en-US" sz="2000" dirty="0"/>
            </a:br>
            <a:r>
              <a:rPr lang="en-US" sz="2000" dirty="0"/>
              <a:t> </a:t>
            </a:r>
            <a:br>
              <a:rPr lang="en-US" sz="2000" dirty="0"/>
            </a:br>
            <a:br>
              <a:rPr lang="en-US" sz="2000" dirty="0"/>
            </a:br>
            <a:endParaRPr lang="en-GB" sz="2800" dirty="0">
              <a:solidFill>
                <a:srgbClr val="FF0000"/>
              </a:solidFill>
            </a:endParaRPr>
          </a:p>
        </p:txBody>
      </p:sp>
      <p:sp>
        <p:nvSpPr>
          <p:cNvPr id="272387" name="Text Box 3"/>
          <p:cNvSpPr txBox="1">
            <a:spLocks noChangeArrowheads="1"/>
          </p:cNvSpPr>
          <p:nvPr/>
        </p:nvSpPr>
        <p:spPr bwMode="auto">
          <a:xfrm>
            <a:off x="1431925" y="2479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sp>
        <p:nvSpPr>
          <p:cNvPr id="272389" name="Text Box 5"/>
          <p:cNvSpPr txBox="1">
            <a:spLocks noChangeArrowheads="1"/>
          </p:cNvSpPr>
          <p:nvPr/>
        </p:nvSpPr>
        <p:spPr bwMode="auto">
          <a:xfrm>
            <a:off x="2193925" y="5984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sp>
        <p:nvSpPr>
          <p:cNvPr id="272390" name="Text Box 6"/>
          <p:cNvSpPr txBox="1">
            <a:spLocks noChangeArrowheads="1"/>
          </p:cNvSpPr>
          <p:nvPr/>
        </p:nvSpPr>
        <p:spPr bwMode="auto">
          <a:xfrm>
            <a:off x="1050925" y="5832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pic>
        <p:nvPicPr>
          <p:cNvPr id="3074" name="Picture 2" descr="http://comm230nall.files.wordpress.com/2012/11/a-school-nurse-giving-sex-0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908720"/>
            <a:ext cx="4680520"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851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95537" y="533400"/>
            <a:ext cx="8208714" cy="1311275"/>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eaLnBrk="1" hangingPunct="1"/>
            <a:r>
              <a:rPr lang="en-GB" sz="2800" dirty="0">
                <a:solidFill>
                  <a:srgbClr val="0000FF"/>
                </a:solidFill>
              </a:rPr>
              <a:t>We need to build the core assets of adolescents so that they can take greater control of their lives</a:t>
            </a:r>
            <a:endParaRPr lang="en-GB" sz="2800" dirty="0"/>
          </a:p>
        </p:txBody>
      </p:sp>
      <p:sp>
        <p:nvSpPr>
          <p:cNvPr id="15363" name="Rectangle 3"/>
          <p:cNvSpPr>
            <a:spLocks noGrp="1" noChangeArrowheads="1"/>
          </p:cNvSpPr>
          <p:nvPr>
            <p:ph type="body" idx="1"/>
          </p:nvPr>
        </p:nvSpPr>
        <p:spPr>
          <a:xfrm>
            <a:off x="395536" y="2276872"/>
            <a:ext cx="5813177" cy="396044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85000" lnSpcReduction="20000"/>
          </a:bodyPr>
          <a:lstStyle/>
          <a:p>
            <a:pPr eaLnBrk="1" hangingPunct="1">
              <a:lnSpc>
                <a:spcPct val="80000"/>
              </a:lnSpc>
            </a:pPr>
            <a:endParaRPr lang="en-GB" sz="2800" b="1" dirty="0">
              <a:solidFill>
                <a:srgbClr val="FF0000"/>
              </a:solidFill>
            </a:endParaRPr>
          </a:p>
          <a:p>
            <a:pPr eaLnBrk="1" hangingPunct="1">
              <a:lnSpc>
                <a:spcPct val="80000"/>
              </a:lnSpc>
            </a:pPr>
            <a:r>
              <a:rPr lang="en-GB" b="1" dirty="0">
                <a:solidFill>
                  <a:srgbClr val="FF0000"/>
                </a:solidFill>
              </a:rPr>
              <a:t>Competence</a:t>
            </a:r>
            <a:r>
              <a:rPr lang="en-GB" sz="2800" b="1" dirty="0"/>
              <a:t> </a:t>
            </a:r>
          </a:p>
          <a:p>
            <a:pPr eaLnBrk="1" hangingPunct="1">
              <a:lnSpc>
                <a:spcPct val="80000"/>
              </a:lnSpc>
              <a:buFontTx/>
              <a:buChar char=" "/>
            </a:pPr>
            <a:r>
              <a:rPr lang="en-GB" sz="2800" b="1" dirty="0"/>
              <a:t>(</a:t>
            </a:r>
            <a:r>
              <a:rPr lang="en-GB" b="1" dirty="0"/>
              <a:t>abilities to do specific things)</a:t>
            </a:r>
            <a:endParaRPr lang="en-GB" sz="2800" b="1" dirty="0"/>
          </a:p>
          <a:p>
            <a:pPr eaLnBrk="1" hangingPunct="1">
              <a:lnSpc>
                <a:spcPct val="80000"/>
              </a:lnSpc>
            </a:pPr>
            <a:r>
              <a:rPr lang="en-GB" sz="2800" b="1" dirty="0">
                <a:solidFill>
                  <a:srgbClr val="FF0000"/>
                </a:solidFill>
              </a:rPr>
              <a:t>Confidence</a:t>
            </a:r>
            <a:r>
              <a:rPr lang="en-GB" sz="2800" b="1" dirty="0"/>
              <a:t> </a:t>
            </a:r>
          </a:p>
          <a:p>
            <a:pPr eaLnBrk="1" hangingPunct="1">
              <a:lnSpc>
                <a:spcPct val="80000"/>
              </a:lnSpc>
              <a:buFontTx/>
              <a:buChar char=" "/>
            </a:pPr>
            <a:r>
              <a:rPr lang="en-GB" sz="2800" b="1" dirty="0"/>
              <a:t>(positive sense of self worth)</a:t>
            </a:r>
          </a:p>
          <a:p>
            <a:pPr eaLnBrk="1" hangingPunct="1">
              <a:lnSpc>
                <a:spcPct val="80000"/>
              </a:lnSpc>
            </a:pPr>
            <a:r>
              <a:rPr lang="en-GB" b="1" dirty="0">
                <a:solidFill>
                  <a:srgbClr val="FF0000"/>
                </a:solidFill>
              </a:rPr>
              <a:t>Connection </a:t>
            </a:r>
            <a:endParaRPr lang="en-GB" sz="2800" b="1" dirty="0"/>
          </a:p>
          <a:p>
            <a:pPr eaLnBrk="1" hangingPunct="1">
              <a:lnSpc>
                <a:spcPct val="80000"/>
              </a:lnSpc>
              <a:buFontTx/>
              <a:buChar char=" "/>
            </a:pPr>
            <a:r>
              <a:rPr lang="en-GB" sz="2800" b="1" dirty="0"/>
              <a:t>(</a:t>
            </a:r>
            <a:r>
              <a:rPr lang="en-GB" b="1" dirty="0"/>
              <a:t>positive bonds with people &amp; institutions</a:t>
            </a:r>
            <a:r>
              <a:rPr lang="en-GB" sz="2800" b="1" dirty="0"/>
              <a:t>) </a:t>
            </a:r>
          </a:p>
          <a:p>
            <a:pPr>
              <a:lnSpc>
                <a:spcPct val="80000"/>
              </a:lnSpc>
            </a:pPr>
            <a:r>
              <a:rPr lang="en-GB" b="1" dirty="0">
                <a:solidFill>
                  <a:srgbClr val="FF0000"/>
                </a:solidFill>
              </a:rPr>
              <a:t>Character</a:t>
            </a:r>
            <a:r>
              <a:rPr lang="en-GB" b="1" dirty="0"/>
              <a:t> </a:t>
            </a:r>
          </a:p>
          <a:p>
            <a:pPr>
              <a:lnSpc>
                <a:spcPct val="80000"/>
              </a:lnSpc>
              <a:buFontTx/>
              <a:buChar char=" "/>
            </a:pPr>
            <a:r>
              <a:rPr lang="en-GB" b="1" dirty="0"/>
              <a:t>(sense of right &amp; wrong, &amp; respect for standards of right behaviour)</a:t>
            </a:r>
          </a:p>
          <a:p>
            <a:pPr>
              <a:lnSpc>
                <a:spcPct val="80000"/>
              </a:lnSpc>
            </a:pPr>
            <a:r>
              <a:rPr lang="en-GB" b="1" dirty="0">
                <a:solidFill>
                  <a:srgbClr val="FF0000"/>
                </a:solidFill>
              </a:rPr>
              <a:t>Caring </a:t>
            </a:r>
            <a:endParaRPr lang="en-GB" b="1" dirty="0"/>
          </a:p>
          <a:p>
            <a:pPr>
              <a:lnSpc>
                <a:spcPct val="80000"/>
              </a:lnSpc>
              <a:buFontTx/>
              <a:buChar char=" "/>
            </a:pPr>
            <a:r>
              <a:rPr lang="en-GB" b="1" dirty="0"/>
              <a:t>(sense of sympathy and empathy for others)</a:t>
            </a:r>
            <a:endParaRPr lang="en-GB" sz="2800" b="1" dirty="0"/>
          </a:p>
          <a:p>
            <a:pPr eaLnBrk="1" hangingPunct="1">
              <a:lnSpc>
                <a:spcPct val="80000"/>
              </a:lnSpc>
            </a:pPr>
            <a:endParaRPr lang="en-GB" sz="2800" b="1" dirty="0"/>
          </a:p>
        </p:txBody>
      </p:sp>
      <p:sp>
        <p:nvSpPr>
          <p:cNvPr id="15364" name="Text Box 4"/>
          <p:cNvSpPr txBox="1">
            <a:spLocks noChangeArrowheads="1"/>
          </p:cNvSpPr>
          <p:nvPr/>
        </p:nvSpPr>
        <p:spPr bwMode="auto">
          <a:xfrm>
            <a:off x="6208713" y="28733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1"/>
                </a:solidFill>
                <a:latin typeface="Arial" charset="0"/>
                <a:cs typeface="Arial" charset="0"/>
              </a:defRPr>
            </a:lvl1pPr>
            <a:lvl2pPr marL="742950" indent="-285750" eaLnBrk="0" hangingPunct="0">
              <a:defRPr sz="4400">
                <a:solidFill>
                  <a:schemeClr val="tx1"/>
                </a:solidFill>
                <a:latin typeface="Arial" charset="0"/>
                <a:cs typeface="Arial" charset="0"/>
              </a:defRPr>
            </a:lvl2pPr>
            <a:lvl3pPr marL="1143000" indent="-228600" eaLnBrk="0" hangingPunct="0">
              <a:defRPr sz="4400">
                <a:solidFill>
                  <a:schemeClr val="tx1"/>
                </a:solidFill>
                <a:latin typeface="Arial" charset="0"/>
                <a:cs typeface="Arial" charset="0"/>
              </a:defRPr>
            </a:lvl3pPr>
            <a:lvl4pPr marL="1600200" indent="-228600" eaLnBrk="0" hangingPunct="0">
              <a:defRPr sz="4400">
                <a:solidFill>
                  <a:schemeClr val="tx1"/>
                </a:solidFill>
                <a:latin typeface="Arial" charset="0"/>
                <a:cs typeface="Arial" charset="0"/>
              </a:defRPr>
            </a:lvl4pPr>
            <a:lvl5pPr marL="2057400" indent="-228600" eaLnBrk="0" hangingPunct="0">
              <a:defRPr sz="4400">
                <a:solidFill>
                  <a:schemeClr val="tx1"/>
                </a:solidFill>
                <a:latin typeface="Arial" charset="0"/>
                <a:cs typeface="Arial" charset="0"/>
              </a:defRPr>
            </a:lvl5pPr>
            <a:lvl6pPr marL="2514600" indent="-228600" eaLnBrk="0" fontAlgn="base" hangingPunct="0">
              <a:spcBef>
                <a:spcPct val="0"/>
              </a:spcBef>
              <a:spcAft>
                <a:spcPct val="0"/>
              </a:spcAft>
              <a:defRPr sz="4400">
                <a:solidFill>
                  <a:schemeClr val="tx1"/>
                </a:solidFill>
                <a:latin typeface="Arial" charset="0"/>
                <a:cs typeface="Arial" charset="0"/>
              </a:defRPr>
            </a:lvl6pPr>
            <a:lvl7pPr marL="2971800" indent="-228600" eaLnBrk="0" fontAlgn="base" hangingPunct="0">
              <a:spcBef>
                <a:spcPct val="0"/>
              </a:spcBef>
              <a:spcAft>
                <a:spcPct val="0"/>
              </a:spcAft>
              <a:defRPr sz="4400">
                <a:solidFill>
                  <a:schemeClr val="tx1"/>
                </a:solidFill>
                <a:latin typeface="Arial" charset="0"/>
                <a:cs typeface="Arial" charset="0"/>
              </a:defRPr>
            </a:lvl7pPr>
            <a:lvl8pPr marL="3429000" indent="-228600" eaLnBrk="0" fontAlgn="base" hangingPunct="0">
              <a:spcBef>
                <a:spcPct val="0"/>
              </a:spcBef>
              <a:spcAft>
                <a:spcPct val="0"/>
              </a:spcAft>
              <a:defRPr sz="4400">
                <a:solidFill>
                  <a:schemeClr val="tx1"/>
                </a:solidFill>
                <a:latin typeface="Arial" charset="0"/>
                <a:cs typeface="Arial" charset="0"/>
              </a:defRPr>
            </a:lvl8pPr>
            <a:lvl9pPr marL="3886200" indent="-228600" eaLnBrk="0" fontAlgn="base" hangingPunct="0">
              <a:spcBef>
                <a:spcPct val="0"/>
              </a:spcBef>
              <a:spcAft>
                <a:spcPct val="0"/>
              </a:spcAft>
              <a:defRPr sz="4400">
                <a:solidFill>
                  <a:schemeClr val="tx1"/>
                </a:solidFill>
                <a:latin typeface="Arial" charset="0"/>
                <a:cs typeface="Arial" charset="0"/>
              </a:defRPr>
            </a:lvl9pPr>
          </a:lstStyle>
          <a:p>
            <a:pPr eaLnBrk="1" hangingPunct="1"/>
            <a:endParaRPr lang="en-US" sz="1800"/>
          </a:p>
        </p:txBody>
      </p:sp>
      <p:pic>
        <p:nvPicPr>
          <p:cNvPr id="7170" name="Picture 2" descr="https://encrypted-tbn1.gstatic.com/images?q=tbn:ANd9GcRBE4aNwuM1T9dF6XhRplmUmgYaT3E6T8jb7P1Ke1yXwP9kevIpq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969827"/>
            <a:ext cx="4154147" cy="2540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85845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195513" y="533400"/>
            <a:ext cx="6408737" cy="1311275"/>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eaLnBrk="1" hangingPunct="1"/>
            <a:r>
              <a:rPr lang="en-GB" sz="2800" dirty="0">
                <a:solidFill>
                  <a:srgbClr val="0000FF"/>
                </a:solidFill>
              </a:rPr>
              <a:t>To grow &amp; develop in good health, adolescents need</a:t>
            </a:r>
            <a:endParaRPr lang="en-GB" sz="2800" dirty="0"/>
          </a:p>
        </p:txBody>
      </p:sp>
      <p:sp>
        <p:nvSpPr>
          <p:cNvPr id="15363" name="Rectangle 3"/>
          <p:cNvSpPr>
            <a:spLocks noGrp="1" noChangeArrowheads="1"/>
          </p:cNvSpPr>
          <p:nvPr>
            <p:ph type="body" idx="1"/>
          </p:nvPr>
        </p:nvSpPr>
        <p:spPr>
          <a:xfrm>
            <a:off x="1619672" y="2278063"/>
            <a:ext cx="4536653" cy="3598862"/>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80000"/>
              </a:lnSpc>
            </a:pPr>
            <a:endParaRPr lang="en-GB" sz="2800" b="1" dirty="0">
              <a:solidFill>
                <a:srgbClr val="FF0000"/>
              </a:solidFill>
            </a:endParaRPr>
          </a:p>
          <a:p>
            <a:pPr eaLnBrk="1" hangingPunct="1">
              <a:lnSpc>
                <a:spcPct val="80000"/>
              </a:lnSpc>
            </a:pPr>
            <a:r>
              <a:rPr lang="en-GB" sz="2400" b="1" dirty="0">
                <a:solidFill>
                  <a:srgbClr val="FF0000"/>
                </a:solidFill>
              </a:rPr>
              <a:t>Information &amp; skills</a:t>
            </a:r>
            <a:r>
              <a:rPr lang="en-GB" sz="2400" b="1" dirty="0"/>
              <a:t> </a:t>
            </a:r>
          </a:p>
          <a:p>
            <a:pPr eaLnBrk="1" hangingPunct="1">
              <a:lnSpc>
                <a:spcPct val="80000"/>
              </a:lnSpc>
              <a:buFontTx/>
              <a:buChar char=" "/>
            </a:pPr>
            <a:r>
              <a:rPr lang="en-GB" sz="2400" b="1" dirty="0"/>
              <a:t>(they are still developing)</a:t>
            </a:r>
          </a:p>
          <a:p>
            <a:pPr eaLnBrk="1" hangingPunct="1">
              <a:lnSpc>
                <a:spcPct val="80000"/>
              </a:lnSpc>
            </a:pPr>
            <a:r>
              <a:rPr lang="en-GB" sz="2400" b="1" dirty="0">
                <a:solidFill>
                  <a:srgbClr val="FF0000"/>
                </a:solidFill>
              </a:rPr>
              <a:t>Safe &amp; supportive environment</a:t>
            </a:r>
            <a:r>
              <a:rPr lang="en-GB" sz="2400" b="1" dirty="0"/>
              <a:t> </a:t>
            </a:r>
          </a:p>
          <a:p>
            <a:pPr eaLnBrk="1" hangingPunct="1">
              <a:lnSpc>
                <a:spcPct val="80000"/>
              </a:lnSpc>
              <a:buFontTx/>
              <a:buChar char=" "/>
            </a:pPr>
            <a:r>
              <a:rPr lang="en-GB" sz="2400" b="1" dirty="0"/>
              <a:t>(they live in an adult world)</a:t>
            </a:r>
          </a:p>
          <a:p>
            <a:pPr eaLnBrk="1" hangingPunct="1">
              <a:lnSpc>
                <a:spcPct val="80000"/>
              </a:lnSpc>
            </a:pPr>
            <a:r>
              <a:rPr lang="en-GB" sz="2400" b="1" dirty="0">
                <a:solidFill>
                  <a:srgbClr val="FF0000"/>
                </a:solidFill>
              </a:rPr>
              <a:t>Health &amp; counselling services</a:t>
            </a:r>
            <a:endParaRPr lang="en-GB" sz="2400" b="1" dirty="0"/>
          </a:p>
          <a:p>
            <a:pPr eaLnBrk="1" hangingPunct="1">
              <a:lnSpc>
                <a:spcPct val="80000"/>
              </a:lnSpc>
              <a:buFontTx/>
              <a:buChar char=" "/>
            </a:pPr>
            <a:r>
              <a:rPr lang="en-GB" sz="2400" b="1" dirty="0"/>
              <a:t>(they need a safety net) </a:t>
            </a:r>
          </a:p>
          <a:p>
            <a:pPr eaLnBrk="1" hangingPunct="1">
              <a:lnSpc>
                <a:spcPct val="80000"/>
              </a:lnSpc>
            </a:pPr>
            <a:endParaRPr lang="en-GB" sz="2800" b="1" dirty="0"/>
          </a:p>
        </p:txBody>
      </p:sp>
      <p:sp>
        <p:nvSpPr>
          <p:cNvPr id="15364" name="Text Box 4"/>
          <p:cNvSpPr txBox="1">
            <a:spLocks noChangeArrowheads="1"/>
          </p:cNvSpPr>
          <p:nvPr/>
        </p:nvSpPr>
        <p:spPr bwMode="auto">
          <a:xfrm>
            <a:off x="6208713" y="28733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1"/>
                </a:solidFill>
                <a:latin typeface="Arial" charset="0"/>
                <a:cs typeface="Arial" charset="0"/>
              </a:defRPr>
            </a:lvl1pPr>
            <a:lvl2pPr marL="742950" indent="-285750" eaLnBrk="0" hangingPunct="0">
              <a:defRPr sz="4400">
                <a:solidFill>
                  <a:schemeClr val="tx1"/>
                </a:solidFill>
                <a:latin typeface="Arial" charset="0"/>
                <a:cs typeface="Arial" charset="0"/>
              </a:defRPr>
            </a:lvl2pPr>
            <a:lvl3pPr marL="1143000" indent="-228600" eaLnBrk="0" hangingPunct="0">
              <a:defRPr sz="4400">
                <a:solidFill>
                  <a:schemeClr val="tx1"/>
                </a:solidFill>
                <a:latin typeface="Arial" charset="0"/>
                <a:cs typeface="Arial" charset="0"/>
              </a:defRPr>
            </a:lvl3pPr>
            <a:lvl4pPr marL="1600200" indent="-228600" eaLnBrk="0" hangingPunct="0">
              <a:defRPr sz="4400">
                <a:solidFill>
                  <a:schemeClr val="tx1"/>
                </a:solidFill>
                <a:latin typeface="Arial" charset="0"/>
                <a:cs typeface="Arial" charset="0"/>
              </a:defRPr>
            </a:lvl4pPr>
            <a:lvl5pPr marL="2057400" indent="-228600" eaLnBrk="0" hangingPunct="0">
              <a:defRPr sz="4400">
                <a:solidFill>
                  <a:schemeClr val="tx1"/>
                </a:solidFill>
                <a:latin typeface="Arial" charset="0"/>
                <a:cs typeface="Arial" charset="0"/>
              </a:defRPr>
            </a:lvl5pPr>
            <a:lvl6pPr marL="2514600" indent="-228600" eaLnBrk="0" fontAlgn="base" hangingPunct="0">
              <a:spcBef>
                <a:spcPct val="0"/>
              </a:spcBef>
              <a:spcAft>
                <a:spcPct val="0"/>
              </a:spcAft>
              <a:defRPr sz="4400">
                <a:solidFill>
                  <a:schemeClr val="tx1"/>
                </a:solidFill>
                <a:latin typeface="Arial" charset="0"/>
                <a:cs typeface="Arial" charset="0"/>
              </a:defRPr>
            </a:lvl6pPr>
            <a:lvl7pPr marL="2971800" indent="-228600" eaLnBrk="0" fontAlgn="base" hangingPunct="0">
              <a:spcBef>
                <a:spcPct val="0"/>
              </a:spcBef>
              <a:spcAft>
                <a:spcPct val="0"/>
              </a:spcAft>
              <a:defRPr sz="4400">
                <a:solidFill>
                  <a:schemeClr val="tx1"/>
                </a:solidFill>
                <a:latin typeface="Arial" charset="0"/>
                <a:cs typeface="Arial" charset="0"/>
              </a:defRPr>
            </a:lvl7pPr>
            <a:lvl8pPr marL="3429000" indent="-228600" eaLnBrk="0" fontAlgn="base" hangingPunct="0">
              <a:spcBef>
                <a:spcPct val="0"/>
              </a:spcBef>
              <a:spcAft>
                <a:spcPct val="0"/>
              </a:spcAft>
              <a:defRPr sz="4400">
                <a:solidFill>
                  <a:schemeClr val="tx1"/>
                </a:solidFill>
                <a:latin typeface="Arial" charset="0"/>
                <a:cs typeface="Arial" charset="0"/>
              </a:defRPr>
            </a:lvl8pPr>
            <a:lvl9pPr marL="3886200" indent="-228600" eaLnBrk="0" fontAlgn="base" hangingPunct="0">
              <a:spcBef>
                <a:spcPct val="0"/>
              </a:spcBef>
              <a:spcAft>
                <a:spcPct val="0"/>
              </a:spcAft>
              <a:defRPr sz="4400">
                <a:solidFill>
                  <a:schemeClr val="tx1"/>
                </a:solidFill>
                <a:latin typeface="Arial" charset="0"/>
                <a:cs typeface="Arial" charset="0"/>
              </a:defRPr>
            </a:lvl9pPr>
          </a:lstStyle>
          <a:p>
            <a:pPr eaLnBrk="1" hangingPunct="1"/>
            <a:endParaRPr lang="en-US" sz="1800"/>
          </a:p>
        </p:txBody>
      </p:sp>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2133600"/>
            <a:ext cx="2781300" cy="381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333375"/>
            <a:ext cx="1673225"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37667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ext Box 2"/>
          <p:cNvSpPr txBox="1">
            <a:spLocks noChangeArrowheads="1"/>
          </p:cNvSpPr>
          <p:nvPr/>
        </p:nvSpPr>
        <p:spPr bwMode="auto">
          <a:xfrm>
            <a:off x="323528" y="260648"/>
            <a:ext cx="8640960" cy="1569644"/>
          </a:xfrm>
          <a:prstGeom prst="rect">
            <a:avLst/>
          </a:prstGeom>
          <a:solidFill>
            <a:schemeClr val="bg1"/>
          </a:solidFill>
          <a:ln>
            <a:noFill/>
          </a:ln>
          <a:effectLst/>
        </p:spPr>
        <p:txBody>
          <a:bodyPr wrap="square" lIns="91424" tIns="45712" rIns="91424" bIns="45712">
            <a:spAutoFit/>
          </a:bodyPr>
          <a:lstStyle/>
          <a:p>
            <a:r>
              <a:rPr lang="en-US" sz="2400" dirty="0"/>
              <a:t>Key statement 5</a:t>
            </a:r>
            <a:br>
              <a:rPr lang="en-US" sz="2400" dirty="0"/>
            </a:br>
            <a:r>
              <a:rPr lang="en-US" sz="2400" dirty="0">
                <a:solidFill>
                  <a:srgbClr val="C00000"/>
                </a:solidFill>
              </a:rPr>
              <a:t>Many individuals &amp; institutions need to contribute to the health &amp; development of adolescents </a:t>
            </a:r>
            <a:br>
              <a:rPr lang="en-US" sz="2400" dirty="0">
                <a:solidFill>
                  <a:srgbClr val="C00000"/>
                </a:solidFill>
              </a:rPr>
            </a:br>
            <a:endParaRPr lang="en-US" sz="2400" b="1" dirty="0">
              <a:solidFill>
                <a:srgbClr val="C00000"/>
              </a:solidFill>
            </a:endParaRPr>
          </a:p>
        </p:txBody>
      </p:sp>
      <p:sp>
        <p:nvSpPr>
          <p:cNvPr id="284675" name="Text Box 3"/>
          <p:cNvSpPr txBox="1">
            <a:spLocks noChangeArrowheads="1"/>
          </p:cNvSpPr>
          <p:nvPr/>
        </p:nvSpPr>
        <p:spPr bwMode="auto">
          <a:xfrm>
            <a:off x="7146925" y="67198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endParaRPr lang="en-US"/>
          </a:p>
        </p:txBody>
      </p:sp>
      <p:grpSp>
        <p:nvGrpSpPr>
          <p:cNvPr id="284676" name="Group 4"/>
          <p:cNvGrpSpPr>
            <a:grpSpLocks/>
          </p:cNvGrpSpPr>
          <p:nvPr/>
        </p:nvGrpSpPr>
        <p:grpSpPr bwMode="auto">
          <a:xfrm>
            <a:off x="1185863" y="1573213"/>
            <a:ext cx="6738937" cy="4618037"/>
            <a:chOff x="960" y="1199"/>
            <a:chExt cx="4032" cy="2930"/>
          </a:xfrm>
        </p:grpSpPr>
        <p:sp>
          <p:nvSpPr>
            <p:cNvPr id="284677" name="Oval 5"/>
            <p:cNvSpPr>
              <a:spLocks noChangeArrowheads="1"/>
            </p:cNvSpPr>
            <p:nvPr/>
          </p:nvSpPr>
          <p:spPr bwMode="auto">
            <a:xfrm>
              <a:off x="960" y="1299"/>
              <a:ext cx="4032" cy="2830"/>
            </a:xfrm>
            <a:prstGeom prst="ellipse">
              <a:avLst/>
            </a:prstGeom>
            <a:gradFill rotWithShape="0">
              <a:gsLst>
                <a:gs pos="0">
                  <a:srgbClr val="FFFFFF"/>
                </a:gs>
                <a:gs pos="100000">
                  <a:srgbClr val="E8E8F4"/>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4678" name="Oval 6"/>
            <p:cNvSpPr>
              <a:spLocks noChangeArrowheads="1"/>
            </p:cNvSpPr>
            <p:nvPr/>
          </p:nvSpPr>
          <p:spPr bwMode="auto">
            <a:xfrm>
              <a:off x="1063" y="1543"/>
              <a:ext cx="3774" cy="2440"/>
            </a:xfrm>
            <a:prstGeom prst="ellipse">
              <a:avLst/>
            </a:prstGeom>
            <a:gradFill rotWithShape="0">
              <a:gsLst>
                <a:gs pos="0">
                  <a:srgbClr val="FF7C80"/>
                </a:gs>
                <a:gs pos="100000">
                  <a:srgbClr val="FFFFFF"/>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algn="ctr"/>
              <a:endParaRPr lang="en-US"/>
            </a:p>
          </p:txBody>
        </p:sp>
        <p:sp>
          <p:nvSpPr>
            <p:cNvPr id="284679" name="Oval 7"/>
            <p:cNvSpPr>
              <a:spLocks noChangeArrowheads="1"/>
            </p:cNvSpPr>
            <p:nvPr/>
          </p:nvSpPr>
          <p:spPr bwMode="auto">
            <a:xfrm>
              <a:off x="1167" y="1690"/>
              <a:ext cx="3205" cy="1756"/>
            </a:xfrm>
            <a:prstGeom prst="ellipse">
              <a:avLst/>
            </a:prstGeom>
            <a:gradFill rotWithShape="0">
              <a:gsLst>
                <a:gs pos="0">
                  <a:srgbClr val="FFFFFF"/>
                </a:gs>
                <a:gs pos="100000">
                  <a:srgbClr val="CCFFCC"/>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algn="ctr"/>
              <a:endParaRPr lang="en-US"/>
            </a:p>
          </p:txBody>
        </p:sp>
        <p:sp>
          <p:nvSpPr>
            <p:cNvPr id="284680" name="Oval 8"/>
            <p:cNvSpPr>
              <a:spLocks noChangeArrowheads="1"/>
            </p:cNvSpPr>
            <p:nvPr/>
          </p:nvSpPr>
          <p:spPr bwMode="auto">
            <a:xfrm>
              <a:off x="1322" y="1982"/>
              <a:ext cx="1602" cy="1122"/>
            </a:xfrm>
            <a:prstGeom prst="ellipse">
              <a:avLst/>
            </a:prstGeom>
            <a:gradFill rotWithShape="0">
              <a:gsLst>
                <a:gs pos="0">
                  <a:srgbClr val="CCECFF">
                    <a:gamma/>
                    <a:tint val="0"/>
                    <a:invGamma/>
                  </a:srgbClr>
                </a:gs>
                <a:gs pos="100000">
                  <a:srgbClr val="CCECFF"/>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algn="ctr"/>
              <a:endParaRPr lang="en-US"/>
            </a:p>
          </p:txBody>
        </p:sp>
        <p:sp>
          <p:nvSpPr>
            <p:cNvPr id="284681" name="Text Box 9"/>
            <p:cNvSpPr txBox="1">
              <a:spLocks noChangeArrowheads="1"/>
            </p:cNvSpPr>
            <p:nvPr/>
          </p:nvSpPr>
          <p:spPr bwMode="auto">
            <a:xfrm>
              <a:off x="3958" y="1199"/>
              <a:ext cx="1034" cy="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p>
              <a:r>
                <a:rPr lang="en-GB" b="1"/>
                <a:t>Politicians</a:t>
              </a:r>
            </a:p>
            <a:p>
              <a:r>
                <a:rPr lang="en-GB" b="1"/>
                <a:t>Journalists</a:t>
              </a:r>
            </a:p>
            <a:p>
              <a:r>
                <a:rPr lang="en-GB" b="1"/>
                <a:t>Bureaucrats</a:t>
              </a:r>
            </a:p>
          </p:txBody>
        </p:sp>
        <p:sp>
          <p:nvSpPr>
            <p:cNvPr id="284682" name="Text Box 10"/>
            <p:cNvSpPr txBox="1">
              <a:spLocks noChangeArrowheads="1"/>
            </p:cNvSpPr>
            <p:nvPr/>
          </p:nvSpPr>
          <p:spPr bwMode="auto">
            <a:xfrm>
              <a:off x="2928" y="1870"/>
              <a:ext cx="1654" cy="1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p>
              <a:r>
                <a:rPr lang="en-GB" b="1">
                  <a:solidFill>
                    <a:srgbClr val="009900"/>
                  </a:solidFill>
                </a:rPr>
                <a:t>Relatives</a:t>
              </a:r>
            </a:p>
            <a:p>
              <a:r>
                <a:rPr lang="en-GB" b="1">
                  <a:solidFill>
                    <a:srgbClr val="009900"/>
                  </a:solidFill>
                </a:rPr>
                <a:t>Friends</a:t>
              </a:r>
            </a:p>
            <a:p>
              <a:r>
                <a:rPr lang="en-GB" b="1">
                  <a:solidFill>
                    <a:srgbClr val="009900"/>
                  </a:solidFill>
                </a:rPr>
                <a:t>Family friends</a:t>
              </a:r>
            </a:p>
            <a:p>
              <a:r>
                <a:rPr lang="en-GB" b="1">
                  <a:solidFill>
                    <a:srgbClr val="009900"/>
                  </a:solidFill>
                </a:rPr>
                <a:t>Teachers</a:t>
              </a:r>
            </a:p>
            <a:p>
              <a:r>
                <a:rPr lang="en-GB" b="1">
                  <a:solidFill>
                    <a:srgbClr val="009900"/>
                  </a:solidFill>
                </a:rPr>
                <a:t>Sports coaches</a:t>
              </a:r>
            </a:p>
            <a:p>
              <a:r>
                <a:rPr lang="en-GB" b="1">
                  <a:solidFill>
                    <a:srgbClr val="009900"/>
                  </a:solidFill>
                </a:rPr>
                <a:t>Healthcare providers</a:t>
              </a:r>
            </a:p>
            <a:p>
              <a:r>
                <a:rPr lang="en-GB" b="1">
                  <a:solidFill>
                    <a:srgbClr val="009900"/>
                  </a:solidFill>
                </a:rPr>
                <a:t>Religious leaders</a:t>
              </a:r>
            </a:p>
            <a:p>
              <a:r>
                <a:rPr lang="en-GB" b="1">
                  <a:solidFill>
                    <a:srgbClr val="009900"/>
                  </a:solidFill>
                </a:rPr>
                <a:t>Traditional leaders</a:t>
              </a:r>
            </a:p>
          </p:txBody>
        </p:sp>
        <p:sp>
          <p:nvSpPr>
            <p:cNvPr id="284683" name="Text Box 11"/>
            <p:cNvSpPr txBox="1">
              <a:spLocks noChangeArrowheads="1"/>
            </p:cNvSpPr>
            <p:nvPr/>
          </p:nvSpPr>
          <p:spPr bwMode="auto">
            <a:xfrm>
              <a:off x="1612" y="2092"/>
              <a:ext cx="1604" cy="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p>
              <a:r>
                <a:rPr lang="en-GB" b="1">
                  <a:solidFill>
                    <a:schemeClr val="bg2"/>
                  </a:solidFill>
                </a:rPr>
                <a:t>Parents</a:t>
              </a:r>
            </a:p>
            <a:p>
              <a:r>
                <a:rPr lang="en-GB" b="1">
                  <a:solidFill>
                    <a:schemeClr val="bg2"/>
                  </a:solidFill>
                </a:rPr>
                <a:t>Brothers/Sisters</a:t>
              </a:r>
              <a:endParaRPr lang="en-GB">
                <a:solidFill>
                  <a:schemeClr val="bg2"/>
                </a:solidFill>
              </a:endParaRPr>
            </a:p>
          </p:txBody>
        </p:sp>
        <p:sp>
          <p:nvSpPr>
            <p:cNvPr id="284684" name="Text Box 12"/>
            <p:cNvSpPr txBox="1">
              <a:spLocks noChangeArrowheads="1"/>
            </p:cNvSpPr>
            <p:nvPr/>
          </p:nvSpPr>
          <p:spPr bwMode="auto">
            <a:xfrm>
              <a:off x="1514" y="2592"/>
              <a:ext cx="1654"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p>
              <a:pPr>
                <a:spcBef>
                  <a:spcPct val="50000"/>
                </a:spcBef>
                <a:buClr>
                  <a:schemeClr val="bg2"/>
                </a:buClr>
                <a:buSzPct val="75000"/>
                <a:buFont typeface="Wingdings" pitchFamily="2" charset="2"/>
                <a:buNone/>
              </a:pPr>
              <a:r>
                <a:rPr lang="en-GB" sz="2400" b="1">
                  <a:solidFill>
                    <a:srgbClr val="0000FF"/>
                  </a:solidFill>
                  <a:latin typeface="Tempus Sans ITC" pitchFamily="82" charset="0"/>
                </a:rPr>
                <a:t>Adolescents</a:t>
              </a:r>
              <a:endParaRPr lang="en-GB" sz="2800" b="1">
                <a:solidFill>
                  <a:schemeClr val="bg2"/>
                </a:solidFill>
                <a:latin typeface="Tempus Sans ITC" pitchFamily="82" charset="0"/>
              </a:endParaRPr>
            </a:p>
          </p:txBody>
        </p:sp>
        <p:sp>
          <p:nvSpPr>
            <p:cNvPr id="284685" name="Text Box 13"/>
            <p:cNvSpPr txBox="1">
              <a:spLocks noChangeArrowheads="1"/>
            </p:cNvSpPr>
            <p:nvPr/>
          </p:nvSpPr>
          <p:spPr bwMode="auto">
            <a:xfrm>
              <a:off x="2604" y="3420"/>
              <a:ext cx="1499" cy="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p>
              <a:r>
                <a:rPr lang="en-GB" b="1">
                  <a:solidFill>
                    <a:srgbClr val="A50021"/>
                  </a:solidFill>
                </a:rPr>
                <a:t>Musicians</a:t>
              </a:r>
            </a:p>
            <a:p>
              <a:r>
                <a:rPr lang="en-GB" b="1">
                  <a:solidFill>
                    <a:srgbClr val="A50021"/>
                  </a:solidFill>
                </a:rPr>
                <a:t>Film stars</a:t>
              </a:r>
            </a:p>
            <a:p>
              <a:r>
                <a:rPr lang="en-GB" b="1">
                  <a:solidFill>
                    <a:srgbClr val="A50021"/>
                  </a:solidFill>
                </a:rPr>
                <a:t>Sports figures</a:t>
              </a:r>
            </a:p>
          </p:txBody>
        </p:sp>
      </p:grpSp>
    </p:spTree>
    <p:extLst>
      <p:ext uri="{BB962C8B-B14F-4D97-AF65-F5344CB8AC3E}">
        <p14:creationId xmlns:p14="http://schemas.microsoft.com/office/powerpoint/2010/main" val="1870934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1235075" y="1988840"/>
            <a:ext cx="6433269" cy="3528392"/>
          </a:xfrm>
          <a:solidFill>
            <a:schemeClr val="bg1"/>
          </a:solidFill>
        </p:spPr>
        <p:txBody>
          <a:bodyPr>
            <a:normAutofit/>
          </a:bodyPr>
          <a:lstStyle/>
          <a:p>
            <a:pPr algn="ctr"/>
            <a:r>
              <a:rPr lang="en-US" sz="2800" dirty="0">
                <a:solidFill>
                  <a:schemeClr val="tx1"/>
                </a:solidFill>
              </a:rPr>
              <a:t>Key statement 6</a:t>
            </a:r>
            <a:br>
              <a:rPr lang="en-US" sz="2800" dirty="0"/>
            </a:br>
            <a:br>
              <a:rPr lang="en-US" sz="2800" dirty="0"/>
            </a:br>
            <a:r>
              <a:rPr lang="en-US" sz="2800" dirty="0"/>
              <a:t>Adolescents face sexual and reproductive health problems</a:t>
            </a:r>
            <a:br>
              <a:rPr lang="en-US" sz="2400" dirty="0"/>
            </a:br>
            <a:endParaRPr lang="en-GB" sz="2800" dirty="0">
              <a:solidFill>
                <a:srgbClr val="FF0000"/>
              </a:solidFill>
            </a:endParaRPr>
          </a:p>
        </p:txBody>
      </p:sp>
      <p:sp>
        <p:nvSpPr>
          <p:cNvPr id="272387" name="Text Box 3"/>
          <p:cNvSpPr txBox="1">
            <a:spLocks noChangeArrowheads="1"/>
          </p:cNvSpPr>
          <p:nvPr/>
        </p:nvSpPr>
        <p:spPr bwMode="auto">
          <a:xfrm>
            <a:off x="1431925" y="2479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sp>
        <p:nvSpPr>
          <p:cNvPr id="272389" name="Text Box 5"/>
          <p:cNvSpPr txBox="1">
            <a:spLocks noChangeArrowheads="1"/>
          </p:cNvSpPr>
          <p:nvPr/>
        </p:nvSpPr>
        <p:spPr bwMode="auto">
          <a:xfrm>
            <a:off x="2193925" y="5984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sp>
        <p:nvSpPr>
          <p:cNvPr id="272390" name="Text Box 6"/>
          <p:cNvSpPr txBox="1">
            <a:spLocks noChangeArrowheads="1"/>
          </p:cNvSpPr>
          <p:nvPr/>
        </p:nvSpPr>
        <p:spPr bwMode="auto">
          <a:xfrm>
            <a:off x="1050925" y="5832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eaLnBrk="0" hangingPunct="0"/>
            <a:endParaRPr lang="en-US" sz="2400">
              <a:latin typeface="Times New Roman" pitchFamily="18" charset="0"/>
            </a:endParaRPr>
          </a:p>
        </p:txBody>
      </p:sp>
    </p:spTree>
    <p:extLst>
      <p:ext uri="{BB962C8B-B14F-4D97-AF65-F5344CB8AC3E}">
        <p14:creationId xmlns:p14="http://schemas.microsoft.com/office/powerpoint/2010/main" val="3464468095"/>
      </p:ext>
    </p:extLst>
  </p:cSld>
  <p:clrMapOvr>
    <a:masterClrMapping/>
  </p:clrMapOvr>
</p:sld>
</file>

<file path=ppt/theme/theme1.xml><?xml version="1.0" encoding="utf-8"?>
<a:theme xmlns:a="http://schemas.openxmlformats.org/drawingml/2006/main" name="RHR presentation TEMPLATE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RHR presentation TEMPLATE 2013</Template>
  <TotalTime>1135</TotalTime>
  <Words>1019</Words>
  <Application>Microsoft Office PowerPoint</Application>
  <PresentationFormat>On-screen Show (4:3)</PresentationFormat>
  <Paragraphs>182</Paragraphs>
  <Slides>15</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Tempus Sans ITC</vt:lpstr>
      <vt:lpstr>Times New Roman</vt:lpstr>
      <vt:lpstr>Trebuchet MS</vt:lpstr>
      <vt:lpstr>Wingdings</vt:lpstr>
      <vt:lpstr>RHR presentation TEMPLATE 2013</vt:lpstr>
      <vt:lpstr>Introduction to adolescent health  &amp; to adolescent sexual and reproductive health</vt:lpstr>
      <vt:lpstr>Key statement 1  WHO defines adolescents as individuals in the second decade of their lives – aged 10-19 years.   WHO recognizes that adolescence is a phase rather than a fixed time period in an individual’s life – a phase when enormous physical, psychological and social changes occur. </vt:lpstr>
      <vt:lpstr>Key statement 2 Adolescents are a very diverse group.   They:  - Are in different stages of development - Live in different circumstances - Have very different needs and problems   </vt:lpstr>
      <vt:lpstr>Key statement 3  Many individuals make the transition from childhood through adolescence into adulthood in good health.   Many others do not.   Deaths: An estimated 1.4 million adolescents die every year due to road traffic injuries, violence and pregnancy-related causes.   Illnesses: Tens of millions of adolescents experience health problems such as depression, anaemia and underweight, and HIV infection.   Unhealthy behaviours: Hundreds of millions of adolescents initiate behaviours - such as tobacco use, physical inactivity and unhealthy eating habits – that could result in lung cancer, cardiovascular disease and diabetes in the adulthood. </vt:lpstr>
      <vt:lpstr>   Key statement 4  Risk reduction approaches are important. But they alone are not enough.   - Helping adolescents become aware of risks to their health (e.g. the risk of HIV infection) - Teaching them how to avoid these risks (e.g. to refuse unwanted sex or to have safe safely) - Giving them the means to protect themselves (e.g. condoms) - Helping them if they experience problems (e.g. an unwanted pregnancy or sexually transmitted infection)    </vt:lpstr>
      <vt:lpstr>We need to build the core assets of adolescents so that they can take greater control of their lives</vt:lpstr>
      <vt:lpstr>To grow &amp; develop in good health, adolescents need</vt:lpstr>
      <vt:lpstr>PowerPoint Presentation</vt:lpstr>
      <vt:lpstr>Key statement 6  Adolescents face sexual and reproductive health problems </vt:lpstr>
      <vt:lpstr>Limited &amp; patchy progress   </vt:lpstr>
      <vt:lpstr>Limited &amp; patchy progress -  </vt:lpstr>
      <vt:lpstr>Limited &amp; patchy progress   </vt:lpstr>
      <vt:lpstr>PowerPoint Presentation</vt:lpstr>
      <vt:lpstr>Key statement 7  Adolescent face these health problems: - Because they are unprepared and unable to protect themselves - Because they are under pressure to marry and bear children early - Because they are unable to refuse unwanted sex or to resist coerced sex - Because they are compelled to undergo female genital cutting  </vt:lpstr>
      <vt:lpstr>PowerPoint Presentation</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adolescent health &amp; to adolescent sexual and reproductive health</dc:title>
  <dc:creator>Venkatraman CHANDRA-MOULI</dc:creator>
  <cp:lastModifiedBy>Aldo Campana</cp:lastModifiedBy>
  <cp:revision>121</cp:revision>
  <cp:lastPrinted>2013-08-12T08:33:21Z</cp:lastPrinted>
  <dcterms:created xsi:type="dcterms:W3CDTF">2013-06-10T03:24:40Z</dcterms:created>
  <dcterms:modified xsi:type="dcterms:W3CDTF">2016-09-13T11:43:16Z</dcterms:modified>
</cp:coreProperties>
</file>