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315" r:id="rId2"/>
    <p:sldId id="282" r:id="rId3"/>
    <p:sldId id="313" r:id="rId4"/>
    <p:sldId id="283" r:id="rId5"/>
    <p:sldId id="284" r:id="rId6"/>
    <p:sldId id="285" r:id="rId7"/>
    <p:sldId id="286" r:id="rId8"/>
    <p:sldId id="314"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315"/>
            <p14:sldId id="282"/>
            <p14:sldId id="313"/>
            <p14:sldId id="283"/>
            <p14:sldId id="284"/>
            <p14:sldId id="285"/>
            <p14:sldId id="286"/>
            <p14:sldId id="314"/>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83" autoAdjust="0"/>
  </p:normalViewPr>
  <p:slideViewPr>
    <p:cSldViewPr>
      <p:cViewPr varScale="1">
        <p:scale>
          <a:sx n="101" d="100"/>
          <a:sy n="101" d="100"/>
        </p:scale>
        <p:origin x="191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76D5D-1347-44BE-9468-18706034E012}" type="datetimeFigureOut">
              <a:rPr lang="en-GB" smtClean="0"/>
              <a:t>17/10/2016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EB990BF-57D4-4B21-B182-D00E8C38B52E}" type="slidenum">
              <a:rPr lang="en-GB" altLang="en-US"/>
              <a:pPr eaLnBrk="1" hangingPunct="1"/>
              <a:t>1</a:t>
            </a:fld>
            <a:endParaRPr lang="en-GB" altLang="en-US" dirty="0"/>
          </a:p>
        </p:txBody>
      </p:sp>
    </p:spTree>
    <p:extLst>
      <p:ext uri="{BB962C8B-B14F-4D97-AF65-F5344CB8AC3E}">
        <p14:creationId xmlns:p14="http://schemas.microsoft.com/office/powerpoint/2010/main" val="420925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4C96F078-BA7E-4BFD-9EA7-145C0D24D839}" type="slidenum">
              <a:rPr lang="en-GB" sz="1200" smtClean="0"/>
              <a:pPr eaLnBrk="1" hangingPunct="1"/>
              <a:t>12</a:t>
            </a:fld>
            <a:endParaRPr lang="en-GB"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p:spPr>
        <p:txBody>
          <a:bodyPr/>
          <a:lstStyle/>
          <a:p>
            <a:pPr eaLnBrk="1" hangingPunct="1"/>
            <a:r>
              <a:rPr lang="en-GB" dirty="0"/>
              <a:t>If we look at a typical town, there are different organisations that are (or could be) providing adolescents with the health services they need. These organisations are somewhat different in nature – in staffing and facilities. They are also likely to be reached by different groups of adolescents. </a:t>
            </a:r>
          </a:p>
          <a:p>
            <a:pPr eaLnBrk="1" hangingPunct="1"/>
            <a:r>
              <a:rPr lang="en-GB" dirty="0"/>
              <a:t>We strive to define the special contribution that each of these health service delivery points could make. </a:t>
            </a:r>
          </a:p>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5548C574-2C0D-4701-B74E-A541C10B2927}" type="slidenum">
              <a:rPr lang="en-GB" sz="1200" smtClean="0"/>
              <a:pPr eaLnBrk="1" hangingPunct="1"/>
              <a:t>13</a:t>
            </a:fld>
            <a:endParaRPr lang="en-GB"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GB" dirty="0"/>
              <a:t>Our focus is on working to make existing service-delivery points which provide health services to all segments of the population, more 'friendly' to adolescents, rather than on setting up new service-delivery points exclusively intended for adolescents.  </a:t>
            </a:r>
            <a:endParaRPr lang="en-US" dirty="0"/>
          </a:p>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DDDC449F-C736-4246-A497-7D7A14904CED}" type="slidenum">
              <a:rPr lang="en-GB" sz="1200" smtClean="0"/>
              <a:pPr eaLnBrk="1" hangingPunct="1"/>
              <a:t>14</a:t>
            </a:fld>
            <a:endParaRPr lang="en-GB" sz="1200" dirty="0"/>
          </a:p>
        </p:txBody>
      </p:sp>
      <p:sp>
        <p:nvSpPr>
          <p:cNvPr id="63491" name="Rectangle 2"/>
          <p:cNvSpPr>
            <a:spLocks noGrp="1" noRot="1" noChangeAspect="1" noChangeArrowheads="1" noTextEdit="1"/>
          </p:cNvSpPr>
          <p:nvPr>
            <p:ph type="sldImg"/>
          </p:nvPr>
        </p:nvSpPr>
        <p:spPr>
          <a:xfrm>
            <a:off x="1454150" y="350838"/>
            <a:ext cx="4103688" cy="3078162"/>
          </a:xfrm>
          <a:ln/>
        </p:spPr>
      </p:sp>
      <p:sp>
        <p:nvSpPr>
          <p:cNvPr id="63492" name="Rectangle 3"/>
          <p:cNvSpPr>
            <a:spLocks noGrp="1" noChangeArrowheads="1"/>
          </p:cNvSpPr>
          <p:nvPr>
            <p:ph type="body" idx="1"/>
          </p:nvPr>
        </p:nvSpPr>
        <p:spPr>
          <a:xfrm>
            <a:off x="914400" y="4419600"/>
            <a:ext cx="5410200" cy="3429000"/>
          </a:xfrm>
          <a:noFill/>
        </p:spPr>
        <p:txBody>
          <a:bodyPr/>
          <a:lstStyle/>
          <a:p>
            <a:pPr eaLnBrk="1" hangingPunct="1"/>
            <a:r>
              <a:rPr lang="en-GB" sz="1600" dirty="0"/>
              <a:t>We are working to make health-service provision more friendly, so that adolescents are more likely to be able and willing to obtain the health services they need. At the same time, we are working to ensure that the health services that adolescents need to stay healthy or to get back to good health are in fact being provided, and are being provided in the right manner. </a:t>
            </a:r>
          </a:p>
          <a:p>
            <a:pPr eaLnBrk="1" hangingPunct="1"/>
            <a:r>
              <a:rPr lang="en-GB" sz="1600" dirty="0"/>
              <a:t>In other words, we are working to improve health service provision, and to increase health service utilization.</a:t>
            </a:r>
            <a:endParaRPr lang="en-US" sz="1600" dirty="0"/>
          </a:p>
          <a:p>
            <a:pPr eaLnBrk="1" hangingPunct="1"/>
            <a:endParaRPr lang="en-US" sz="16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1AE980F9-4F47-48ED-9E56-1DF91904E583}" type="slidenum">
              <a:rPr lang="en-GB" sz="1200" smtClean="0"/>
              <a:pPr eaLnBrk="1" hangingPunct="1"/>
              <a:t>15</a:t>
            </a:fld>
            <a:endParaRPr lang="en-GB"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267200"/>
            <a:ext cx="5029200" cy="4191000"/>
          </a:xfrm>
          <a:noFill/>
        </p:spPr>
        <p:txBody>
          <a:bodyPr/>
          <a:lstStyle/>
          <a:p>
            <a:pPr eaLnBrk="1" hangingPunct="1"/>
            <a:r>
              <a:rPr lang="en-GB" dirty="0"/>
              <a:t>We use a 'quality of care' framework to guide our work on health service provision to adolescents. </a:t>
            </a:r>
          </a:p>
          <a:p>
            <a:pPr eaLnBrk="1" hangingPunct="1"/>
            <a:r>
              <a:rPr lang="en-GB" dirty="0"/>
              <a:t>Such a framework brings together these two complementary issues – provision and utilisation: </a:t>
            </a:r>
          </a:p>
          <a:p>
            <a:pPr eaLnBrk="1" hangingPunct="1">
              <a:buFontTx/>
              <a:buChar char="-"/>
            </a:pPr>
            <a:r>
              <a:rPr lang="en-GB" dirty="0"/>
              <a:t>Providing adolescents with the health services they need.</a:t>
            </a:r>
          </a:p>
          <a:p>
            <a:pPr eaLnBrk="1" hangingPunct="1">
              <a:buFontTx/>
              <a:buChar char="-"/>
            </a:pPr>
            <a:r>
              <a:rPr lang="en-GB" dirty="0"/>
              <a:t>Making it easier for adolescents to obtain the health services they need. </a:t>
            </a:r>
          </a:p>
          <a:p>
            <a:pPr eaLnBrk="1" hangingPunct="1"/>
            <a:r>
              <a:rPr lang="en-GB" dirty="0"/>
              <a:t> </a:t>
            </a:r>
          </a:p>
          <a:p>
            <a:pPr eaLnBrk="1" hangingPunct="1"/>
            <a:r>
              <a:rPr lang="en-GB" dirty="0"/>
              <a:t>The dimensions of quality that relate to the utilization of health services by adolescents are accessibility, acceptability and equity.</a:t>
            </a:r>
          </a:p>
          <a:p>
            <a:pPr eaLnBrk="1" hangingPunct="1">
              <a:buFontTx/>
              <a:buChar char="•"/>
            </a:pPr>
            <a:r>
              <a:rPr lang="en-GB" b="1" dirty="0">
                <a:solidFill>
                  <a:srgbClr val="FF0000"/>
                </a:solidFill>
              </a:rPr>
              <a:t>Accessibility</a:t>
            </a:r>
            <a:r>
              <a:rPr lang="en-GB" dirty="0">
                <a:solidFill>
                  <a:srgbClr val="FF0000"/>
                </a:solidFill>
              </a:rPr>
              <a:t> addresses whether adolescents are able to obtain the health services they need. </a:t>
            </a:r>
            <a:endParaRPr lang="en-GB" dirty="0">
              <a:solidFill>
                <a:srgbClr val="000000"/>
              </a:solidFill>
            </a:endParaRPr>
          </a:p>
          <a:p>
            <a:pPr eaLnBrk="1" hangingPunct="1">
              <a:buFontTx/>
              <a:buChar char="•"/>
            </a:pPr>
            <a:r>
              <a:rPr lang="en-GB" b="1" dirty="0">
                <a:solidFill>
                  <a:srgbClr val="000000"/>
                </a:solidFill>
              </a:rPr>
              <a:t>Acceptability</a:t>
            </a:r>
            <a:r>
              <a:rPr lang="en-GB" dirty="0">
                <a:solidFill>
                  <a:srgbClr val="000000"/>
                </a:solidFill>
              </a:rPr>
              <a:t> addresses whether adolescents who are able to obtain the health services they need, are in fact willing to do so.</a:t>
            </a:r>
          </a:p>
          <a:p>
            <a:pPr eaLnBrk="1" hangingPunct="1">
              <a:buFontTx/>
              <a:buChar char="•"/>
            </a:pPr>
            <a:r>
              <a:rPr lang="en-GB" b="1" dirty="0">
                <a:solidFill>
                  <a:srgbClr val="000000"/>
                </a:solidFill>
              </a:rPr>
              <a:t>E</a:t>
            </a:r>
            <a:r>
              <a:rPr lang="en-GB" b="1" dirty="0">
                <a:solidFill>
                  <a:srgbClr val="FF0000"/>
                </a:solidFill>
              </a:rPr>
              <a:t>quity</a:t>
            </a:r>
            <a:r>
              <a:rPr lang="en-GB" dirty="0">
                <a:solidFill>
                  <a:srgbClr val="FF0000"/>
                </a:solidFill>
              </a:rPr>
              <a:t> addresses whether different</a:t>
            </a:r>
            <a:r>
              <a:rPr lang="en-GB" dirty="0">
                <a:solidFill>
                  <a:srgbClr val="0000FF"/>
                </a:solidFill>
              </a:rPr>
              <a:t> population groups of adolescents (and especially marginalised ones) who need the services are in fact able to obtain them.</a:t>
            </a:r>
          </a:p>
          <a:p>
            <a:pPr eaLnBrk="1" hangingPunct="1"/>
            <a:r>
              <a:rPr lang="en-GB" dirty="0"/>
              <a:t>The dimensions of quality that relate to the provision of health services to adolescents are appropriateness, comprehensiveness and effectiveness: </a:t>
            </a:r>
          </a:p>
          <a:p>
            <a:pPr eaLnBrk="1" hangingPunct="1">
              <a:buFontTx/>
              <a:buChar char="•"/>
            </a:pPr>
            <a:r>
              <a:rPr lang="en-GB" b="1" dirty="0">
                <a:solidFill>
                  <a:srgbClr val="FF0000"/>
                </a:solidFill>
              </a:rPr>
              <a:t>Appropriateness</a:t>
            </a:r>
            <a:r>
              <a:rPr lang="en-GB" dirty="0">
                <a:solidFill>
                  <a:srgbClr val="FF0000"/>
                </a:solidFill>
              </a:rPr>
              <a:t> addresses whether the health services that are being provided at the point of delivery are appropriate to the needs of the user. For instance, if the patient seeks help for the management of STI, and these services are not being provided, there is clear mismatch.</a:t>
            </a:r>
          </a:p>
          <a:p>
            <a:pPr eaLnBrk="1" hangingPunct="1">
              <a:buFontTx/>
              <a:buChar char="•"/>
            </a:pPr>
            <a:r>
              <a:rPr lang="en-GB" b="1" dirty="0">
                <a:solidFill>
                  <a:srgbClr val="FF0000"/>
                </a:solidFill>
              </a:rPr>
              <a:t>Comprehensiveness</a:t>
            </a:r>
            <a:r>
              <a:rPr lang="en-GB" dirty="0">
                <a:solidFill>
                  <a:srgbClr val="FF0000"/>
                </a:solidFill>
              </a:rPr>
              <a:t> addresses whether all the health services provided address all the required aspects (including </a:t>
            </a:r>
            <a:r>
              <a:rPr lang="en-GB" dirty="0">
                <a:solidFill>
                  <a:srgbClr val="000000"/>
                </a:solidFill>
              </a:rPr>
              <a:t>bio medical as well as psycho-social aspects). For instance, the patient with STI needs to be diagnosed and treated. In addition he/she will need advice and counselling support on partner notification and preventing re-infection.</a:t>
            </a:r>
          </a:p>
          <a:p>
            <a:pPr eaLnBrk="1" hangingPunct="1">
              <a:buFontTx/>
              <a:buChar char="•"/>
            </a:pPr>
            <a:r>
              <a:rPr lang="en-GB" b="1" dirty="0">
                <a:solidFill>
                  <a:srgbClr val="FF0000"/>
                </a:solidFill>
              </a:rPr>
              <a:t>Effectiveness</a:t>
            </a:r>
            <a:r>
              <a:rPr lang="en-GB" dirty="0">
                <a:solidFill>
                  <a:srgbClr val="FF0000"/>
                </a:solidFill>
              </a:rPr>
              <a:t> addresses whether the health services provided </a:t>
            </a:r>
            <a:r>
              <a:rPr lang="en-GB" dirty="0">
                <a:solidFill>
                  <a:srgbClr val="0000FF"/>
                </a:solidFill>
              </a:rPr>
              <a:t>bring about positive changes in health status.</a:t>
            </a:r>
          </a:p>
          <a:p>
            <a:pPr eaLnBrk="1" hangingPunct="1">
              <a:buFontTx/>
              <a:buChar char="•"/>
            </a:pPr>
            <a:endParaRPr lang="en-GB" dirty="0">
              <a:solidFill>
                <a:srgbClr val="0000FF"/>
              </a:solidFill>
            </a:endParaRPr>
          </a:p>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08B36546-9CFC-4C4B-8668-F2B8AA7826A1}" type="slidenum">
              <a:rPr lang="en-GB" sz="1200" smtClean="0"/>
              <a:pPr eaLnBrk="1" hangingPunct="1"/>
              <a:t>16</a:t>
            </a:fld>
            <a:endParaRPr lang="en-GB" sz="1200" dirty="0"/>
          </a:p>
        </p:txBody>
      </p:sp>
      <p:sp>
        <p:nvSpPr>
          <p:cNvPr id="65539" name="Rectangle 2"/>
          <p:cNvSpPr>
            <a:spLocks noGrp="1" noRot="1" noChangeAspect="1" noChangeArrowheads="1" noTextEdit="1"/>
          </p:cNvSpPr>
          <p:nvPr>
            <p:ph type="sldImg"/>
          </p:nvPr>
        </p:nvSpPr>
        <p:spPr>
          <a:xfrm>
            <a:off x="1143000" y="685800"/>
            <a:ext cx="4573588" cy="3429000"/>
          </a:xfrm>
          <a:ln/>
        </p:spPr>
      </p:sp>
      <p:sp>
        <p:nvSpPr>
          <p:cNvPr id="65540" name="Rectangle 3"/>
          <p:cNvSpPr>
            <a:spLocks noGrp="1" noChangeArrowheads="1"/>
          </p:cNvSpPr>
          <p:nvPr>
            <p:ph type="body" idx="1"/>
          </p:nvPr>
        </p:nvSpPr>
        <p:spPr>
          <a:xfrm>
            <a:off x="914400" y="4343400"/>
            <a:ext cx="5029200" cy="4114800"/>
          </a:xfrm>
          <a:noFill/>
        </p:spPr>
        <p:txBody>
          <a:bodyPr/>
          <a:lstStyle/>
          <a:p>
            <a:pPr eaLnBrk="1" hangingPunct="1"/>
            <a:r>
              <a:rPr lang="en-GB" dirty="0"/>
              <a:t>Our definition of adolescent friendly health services is grounded in the quality framework.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994C3119-B64E-421E-A8DF-E09B6106AB17}" type="slidenum">
              <a:rPr lang="en-GB" sz="1200" smtClean="0"/>
              <a:pPr eaLnBrk="1" hangingPunct="1"/>
              <a:t>17</a:t>
            </a:fld>
            <a:endParaRPr lang="en-GB" sz="1200" dirty="0"/>
          </a:p>
        </p:txBody>
      </p:sp>
      <p:sp>
        <p:nvSpPr>
          <p:cNvPr id="66563" name="Rectangle 2"/>
          <p:cNvSpPr>
            <a:spLocks noGrp="1" noRot="1" noChangeAspect="1" noChangeArrowheads="1" noTextEdit="1"/>
          </p:cNvSpPr>
          <p:nvPr>
            <p:ph type="sldImg"/>
          </p:nvPr>
        </p:nvSpPr>
        <p:spPr>
          <a:xfrm>
            <a:off x="1455738" y="350838"/>
            <a:ext cx="4103687" cy="3078162"/>
          </a:xfrm>
          <a:ln/>
        </p:spPr>
      </p:sp>
      <p:sp>
        <p:nvSpPr>
          <p:cNvPr id="66564" name="Rectangle 3"/>
          <p:cNvSpPr>
            <a:spLocks noGrp="1" noChangeArrowheads="1"/>
          </p:cNvSpPr>
          <p:nvPr>
            <p:ph type="body" idx="1"/>
          </p:nvPr>
        </p:nvSpPr>
        <p:spPr>
          <a:xfrm>
            <a:off x="914400" y="4419600"/>
            <a:ext cx="5410200" cy="3429000"/>
          </a:xfrm>
          <a:noFill/>
        </p:spPr>
        <p:txBody>
          <a:bodyPr/>
          <a:lstStyle/>
          <a:p>
            <a:pPr eaLnBrk="1" hangingPunct="1"/>
            <a:r>
              <a:rPr lang="en-GB" sz="1600" dirty="0"/>
              <a:t>We use a standards-driven quality improvement approach.</a:t>
            </a:r>
          </a:p>
          <a:p>
            <a:pPr eaLnBrk="1" hangingPunct="1"/>
            <a:endParaRPr lang="en-US" sz="16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79790F48-3A1F-4750-A32B-9331C1F01F77}" type="slidenum">
              <a:rPr lang="en-GB" sz="1200" smtClean="0"/>
              <a:pPr eaLnBrk="1" hangingPunct="1"/>
              <a:t>18</a:t>
            </a:fld>
            <a:endParaRPr lang="en-GB"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GB" dirty="0"/>
              <a:t>Standards-driven quality improvement has three key strengths. </a:t>
            </a:r>
          </a:p>
          <a:p>
            <a:pPr eaLnBrk="1" hangingPunct="1"/>
            <a:endParaRPr lang="en-GB" dirty="0"/>
          </a:p>
          <a:p>
            <a:pPr eaLnBrk="1" hangingPunct="1"/>
            <a:r>
              <a:rPr lang="en-GB" dirty="0"/>
              <a:t>Firstly, they set clear goals for different aspects of a service-delivery point's operations. </a:t>
            </a:r>
          </a:p>
          <a:p>
            <a:pPr eaLnBrk="1" hangingPunct="1"/>
            <a:r>
              <a:rPr lang="en-GB" dirty="0"/>
              <a:t>For example, a standard statement could specify what medicines (e.g. antibiotics) and supplies (needles and syringes, cotton swabs and spirit to clean inject sites) need to be in place in a service-delivery point. It could also specify the quantity of each of these medicines and supplies that need to be in place. </a:t>
            </a:r>
          </a:p>
          <a:p>
            <a:pPr eaLnBrk="1" hangingPunct="1"/>
            <a:endParaRPr lang="en-GB" dirty="0"/>
          </a:p>
          <a:p>
            <a:pPr eaLnBrk="1" hangingPunct="1"/>
            <a:r>
              <a:rPr lang="en-GB" dirty="0"/>
              <a:t>Secondly, they provide the basis for assessing the achievement of goals. </a:t>
            </a:r>
          </a:p>
          <a:p>
            <a:pPr eaLnBrk="1" hangingPunct="1"/>
            <a:r>
              <a:rPr lang="en-GB" dirty="0"/>
              <a:t>In relation to the example, the standard statement provides a basis to assess whether in a particular service-delivery point, the specified medicines and supplies are in place, and whether the specified quantities of these medicines and supplies are in place.  </a:t>
            </a:r>
            <a:endParaRPr lang="en-US" dirty="0"/>
          </a:p>
          <a:p>
            <a:pPr eaLnBrk="1" hangingPunct="1"/>
            <a:endParaRPr lang="en-GB" dirty="0"/>
          </a:p>
          <a:p>
            <a:pPr eaLnBrk="1" hangingPunct="1"/>
            <a:r>
              <a:rPr lang="en-GB" dirty="0"/>
              <a:t>Thirdly, they provide an entry point for identifying the why the goals were not achieved.</a:t>
            </a:r>
          </a:p>
          <a:p>
            <a:pPr eaLnBrk="1" hangingPunct="1"/>
            <a:r>
              <a:rPr lang="en-GB" dirty="0"/>
              <a:t>Based on this they can help point to what needs to be done, by when and by whom for the goals to be achieved.</a:t>
            </a:r>
          </a:p>
          <a:p>
            <a:pPr eaLnBrk="1" hangingPunct="1"/>
            <a:r>
              <a:rPr lang="en-GB" dirty="0"/>
              <a:t>In relation to the example, if antibiotics to treat childhood pneumonia are out of stock, the main reasons for this and actions to solve the problem and to prevent it from occurring again need to be identified. These actions may need to be taken at the point service-delivery, or they may need to be taken at other levels - at the district level or even at the national level. Once these actions are put in place, the situation must be reviewed periodically to determine whether the problem recurs. </a:t>
            </a:r>
          </a:p>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0DC803B4-1E21-47E1-BF41-7A73B19F6F4F}" type="slidenum">
              <a:rPr lang="en-GB" sz="1200" smtClean="0"/>
              <a:pPr eaLnBrk="1" hangingPunct="1"/>
              <a:t>19</a:t>
            </a:fld>
            <a:endParaRPr lang="en-GB" sz="1200" dirty="0"/>
          </a:p>
        </p:txBody>
      </p:sp>
      <p:sp>
        <p:nvSpPr>
          <p:cNvPr id="68611" name="Rectangle 2"/>
          <p:cNvSpPr>
            <a:spLocks noGrp="1" noRot="1" noChangeAspect="1" noChangeArrowheads="1" noTextEdit="1"/>
          </p:cNvSpPr>
          <p:nvPr>
            <p:ph type="sldImg"/>
          </p:nvPr>
        </p:nvSpPr>
        <p:spPr>
          <a:xfrm>
            <a:off x="1143000" y="685800"/>
            <a:ext cx="4573588" cy="3429000"/>
          </a:xfrm>
          <a:ln/>
        </p:spPr>
      </p:sp>
      <p:sp>
        <p:nvSpPr>
          <p:cNvPr id="68612" name="Rectangle 3"/>
          <p:cNvSpPr>
            <a:spLocks noGrp="1" noChangeArrowheads="1"/>
          </p:cNvSpPr>
          <p:nvPr>
            <p:ph type="body" idx="1"/>
          </p:nvPr>
        </p:nvSpPr>
        <p:spPr>
          <a:xfrm>
            <a:off x="914400" y="4343400"/>
            <a:ext cx="5029200" cy="4114800"/>
          </a:xfrm>
          <a:noFill/>
        </p:spPr>
        <p:txBody>
          <a:bodyPr/>
          <a:lstStyle/>
          <a:p>
            <a:pPr eaLnBrk="1" hangingPunct="1"/>
            <a:r>
              <a:rPr lang="en-GB" dirty="0"/>
              <a:t>Standards communicate a clear vision of what the 'required quality' to be.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6EFD3B74-E927-4648-A301-ADD1F6CEAC4E}" type="slidenum">
              <a:rPr lang="en-GB" sz="1200" smtClean="0"/>
              <a:pPr eaLnBrk="1" hangingPunct="1"/>
              <a:t>20</a:t>
            </a:fld>
            <a:endParaRPr lang="en-GB" sz="1200" dirty="0"/>
          </a:p>
        </p:txBody>
      </p:sp>
      <p:sp>
        <p:nvSpPr>
          <p:cNvPr id="69635" name="Rectangle 2"/>
          <p:cNvSpPr>
            <a:spLocks noGrp="1" noRot="1" noChangeAspect="1" noChangeArrowheads="1" noTextEdit="1"/>
          </p:cNvSpPr>
          <p:nvPr>
            <p:ph type="sldImg"/>
          </p:nvPr>
        </p:nvSpPr>
        <p:spPr>
          <a:xfrm>
            <a:off x="1455738" y="350838"/>
            <a:ext cx="4103687" cy="3078162"/>
          </a:xfrm>
          <a:ln/>
        </p:spPr>
      </p:sp>
      <p:sp>
        <p:nvSpPr>
          <p:cNvPr id="69636" name="Rectangle 3"/>
          <p:cNvSpPr>
            <a:spLocks noGrp="1" noChangeArrowheads="1"/>
          </p:cNvSpPr>
          <p:nvPr>
            <p:ph type="body" idx="1"/>
          </p:nvPr>
        </p:nvSpPr>
        <p:spPr>
          <a:xfrm>
            <a:off x="914400" y="4419600"/>
            <a:ext cx="5410200" cy="3429000"/>
          </a:xfrm>
          <a:noFill/>
        </p:spPr>
        <p:txBody>
          <a:bodyPr/>
          <a:lstStyle/>
          <a:p>
            <a:pPr eaLnBrk="1" hangingPunct="1"/>
            <a:r>
              <a:rPr lang="en-GB" sz="1600" dirty="0"/>
              <a:t>Alongside our efforts to improve quality, we are working to expand the coverage of health services.  </a:t>
            </a:r>
          </a:p>
          <a:p>
            <a:pPr eaLnBrk="1" hangingPunct="1"/>
            <a:endParaRPr lang="en-GB" sz="1600" dirty="0"/>
          </a:p>
          <a:p>
            <a:pPr eaLnBrk="1" hangingPunct="1"/>
            <a:endParaRPr lang="en-US" sz="16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95E78795-0D03-478C-80A1-5D283B5985C2}" type="slidenum">
              <a:rPr lang="en-GB" sz="1200" smtClean="0"/>
              <a:pPr eaLnBrk="1" hangingPunct="1"/>
              <a:t>21</a:t>
            </a:fld>
            <a:endParaRPr lang="en-GB"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GB" dirty="0"/>
              <a:t>The first step in assessing the coverage of health services is assessing the proportion of adolescents in a community who require a particular health service.  </a:t>
            </a:r>
          </a:p>
          <a:p>
            <a:pPr eaLnBrk="1" hangingPunct="1"/>
            <a:r>
              <a:rPr lang="en-GB" dirty="0"/>
              <a:t>For example, in this community 10 of the 25 adolescents between 17-19 (40%) are sexually active and require contraceptive services.</a:t>
            </a:r>
          </a:p>
          <a:p>
            <a:pPr eaLnBrk="1" hangingPunct="1"/>
            <a:endParaRPr lang="en-GB" dirty="0"/>
          </a:p>
          <a:p>
            <a:pPr eaLnBrk="1" hangingPunct="1"/>
            <a:r>
              <a:rPr lang="en-GB" dirty="0"/>
              <a:t>The next step is determining what proportion of adolescents who require a particular health service are in fact able to obtain it.  In this example of only 6 of the 10 adolescents who are sexually active are obtaining the contraceptive services they need. </a:t>
            </a:r>
          </a:p>
          <a:p>
            <a:pPr eaLnBrk="1" hangingPunct="1"/>
            <a:endParaRPr lang="en-GB" dirty="0"/>
          </a:p>
          <a:p>
            <a:pPr eaLnBrk="1" hangingPunct="1"/>
            <a:r>
              <a:rPr lang="en-GB" dirty="0"/>
              <a:t>Once this is done, questions can be asked as to why these adolescents were not obtaining the contraceptive services they needed, and what could be done to ensure that they are do so.</a:t>
            </a:r>
          </a:p>
          <a:p>
            <a:pPr eaLnBrk="1" hangingPunct="1"/>
            <a:endParaRPr lang="en-GB"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91941D25-C3F6-49B7-90F0-5B19770A3236}" type="slidenum">
              <a:rPr lang="en-GB" sz="1200" smtClean="0"/>
              <a:pPr eaLnBrk="1" hangingPunct="1"/>
              <a:t>2</a:t>
            </a:fld>
            <a:endParaRPr lang="en-GB" sz="1200" dirty="0"/>
          </a:p>
        </p:txBody>
      </p:sp>
      <p:sp>
        <p:nvSpPr>
          <p:cNvPr id="51203" name="Rectangle 2"/>
          <p:cNvSpPr>
            <a:spLocks noGrp="1" noRot="1" noChangeAspect="1" noChangeArrowheads="1" noTextEdit="1"/>
          </p:cNvSpPr>
          <p:nvPr>
            <p:ph type="sldImg"/>
          </p:nvPr>
        </p:nvSpPr>
        <p:spPr>
          <a:xfrm>
            <a:off x="1493838" y="735013"/>
            <a:ext cx="3927475" cy="2944812"/>
          </a:xfrm>
          <a:ln/>
        </p:spPr>
      </p:sp>
      <p:sp>
        <p:nvSpPr>
          <p:cNvPr id="51204" name="Rectangle 3"/>
          <p:cNvSpPr>
            <a:spLocks noGrp="1" noChangeArrowheads="1"/>
          </p:cNvSpPr>
          <p:nvPr>
            <p:ph type="body" idx="1"/>
          </p:nvPr>
        </p:nvSpPr>
        <p:spPr>
          <a:xfrm>
            <a:off x="914400" y="4357688"/>
            <a:ext cx="5029200" cy="4133850"/>
          </a:xfrm>
          <a:noFill/>
        </p:spPr>
        <p:txBody>
          <a:bodyPr/>
          <a:lstStyle/>
          <a:p>
            <a:pPr eaLnBrk="1" hangingPunct="1"/>
            <a:r>
              <a:rPr lang="en-GB" dirty="0"/>
              <a:t>Here is a working definition.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75DDD539-B687-4C56-8C61-B119C0061CF5}" type="slidenum">
              <a:rPr lang="en-GB" sz="1200" smtClean="0"/>
              <a:pPr eaLnBrk="1" hangingPunct="1"/>
              <a:t>22</a:t>
            </a:fld>
            <a:endParaRPr lang="en-GB"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p:spPr>
        <p:txBody>
          <a:bodyPr/>
          <a:lstStyle/>
          <a:p>
            <a:pPr marL="228600" indent="-228600" eaLnBrk="1" hangingPunct="1"/>
            <a:r>
              <a:rPr lang="en-GB" dirty="0"/>
              <a:t>We recognise that spontaneous diffusion of innovations from innovative projects and programmes to others in possible. However, successful scaling up almost always requires purposeful action, and needs to be deliberate and guided. </a:t>
            </a:r>
          </a:p>
          <a:p>
            <a:pPr marL="228600" indent="-228600" eaLnBrk="1" hangingPunct="1"/>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BB8A0B6F-AC1C-4FB7-95F2-142CE31F8D83}" type="slidenum">
              <a:rPr lang="en-GB" sz="1200" smtClean="0"/>
              <a:pPr eaLnBrk="1" hangingPunct="1"/>
              <a:t>23</a:t>
            </a:fld>
            <a:endParaRPr lang="en-GB" sz="12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GB" dirty="0"/>
              <a:t>This is the systematic approach we support in countries, with complementary actions at the national, district (or other sub national level) and local levels.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9978F552-7265-42ED-A2CB-41DE857DB563}" type="slidenum">
              <a:rPr lang="en-GB" sz="1200" smtClean="0"/>
              <a:pPr eaLnBrk="1" hangingPunct="1"/>
              <a:t>24</a:t>
            </a:fld>
            <a:endParaRPr lang="en-GB"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GB" dirty="0"/>
              <a:t>Our objectives at the national level are listed on this slide.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D146E565-8E1A-4826-88A2-EF7101DFF719}" type="slidenum">
              <a:rPr lang="en-GB" sz="1200" smtClean="0"/>
              <a:pPr eaLnBrk="1" hangingPunct="1"/>
              <a:t>25</a:t>
            </a:fld>
            <a:endParaRPr lang="en-GB" sz="12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GB" dirty="0"/>
              <a:t>Our objectives at the district level are listed on this slide. </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B461C3F4-49D5-490B-9245-292326F7C1D8}" type="slidenum">
              <a:rPr lang="en-GB" sz="1200" smtClean="0"/>
              <a:pPr eaLnBrk="1" hangingPunct="1"/>
              <a:t>26</a:t>
            </a:fld>
            <a:endParaRPr lang="en-GB" sz="1200"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GB" dirty="0"/>
              <a:t>Our objectives at the local level are listed on this slide.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BC78BEE3-74B9-43C2-8511-7DDDE686B7AE}" type="slidenum">
              <a:rPr lang="en-GB" sz="1200" smtClean="0"/>
              <a:pPr eaLnBrk="1" hangingPunct="1"/>
              <a:t>27</a:t>
            </a:fld>
            <a:endParaRPr lang="en-GB" sz="1200" dirty="0"/>
          </a:p>
        </p:txBody>
      </p:sp>
      <p:sp>
        <p:nvSpPr>
          <p:cNvPr id="76803" name="Rectangle 2"/>
          <p:cNvSpPr>
            <a:spLocks noGrp="1" noRot="1" noChangeAspect="1" noChangeArrowheads="1" noTextEdit="1"/>
          </p:cNvSpPr>
          <p:nvPr>
            <p:ph type="sldImg"/>
          </p:nvPr>
        </p:nvSpPr>
        <p:spPr>
          <a:xfrm>
            <a:off x="1143000" y="685800"/>
            <a:ext cx="4573588" cy="3429000"/>
          </a:xfrm>
          <a:ln/>
        </p:spPr>
      </p:sp>
      <p:sp>
        <p:nvSpPr>
          <p:cNvPr id="76804" name="Rectangle 3"/>
          <p:cNvSpPr>
            <a:spLocks noGrp="1" noChangeArrowheads="1"/>
          </p:cNvSpPr>
          <p:nvPr>
            <p:ph type="body" idx="1"/>
          </p:nvPr>
        </p:nvSpPr>
        <p:spPr>
          <a:xfrm>
            <a:off x="914400" y="4343400"/>
            <a:ext cx="5029200" cy="4114800"/>
          </a:xfrm>
          <a:noFill/>
        </p:spPr>
        <p:txBody>
          <a:bodyPr/>
          <a:lstStyle/>
          <a:p>
            <a:pPr eaLnBrk="1" hangingPunct="1"/>
            <a:r>
              <a:rPr lang="en-GB" dirty="0"/>
              <a:t>As part of a scaling up strategy, there are clear roles – different and complementary ones -  to be played at the national and district levels, in order to ensure that service providers in each health service delivery point to do what they need to do. </a:t>
            </a:r>
          </a:p>
          <a:p>
            <a:pPr eaLnBrk="1" hangingPunct="1"/>
            <a:endParaRPr lang="en-US" dirty="0"/>
          </a:p>
          <a:p>
            <a:pPr eaLnBrk="1" hangingPunct="1"/>
            <a:r>
              <a:rPr lang="en-GB" dirty="0"/>
              <a:t>The debate about top down versus bottom up approaches is a needless one. Both approaches are needed and can reinforce each other.</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589837D3-EFDE-4919-989D-B98B08B00C88}" type="slidenum">
              <a:rPr lang="en-GB" sz="1200" smtClean="0"/>
              <a:pPr eaLnBrk="1" hangingPunct="1"/>
              <a:t>28</a:t>
            </a:fld>
            <a:endParaRPr lang="en-GB" sz="1200" dirty="0"/>
          </a:p>
        </p:txBody>
      </p:sp>
      <p:sp>
        <p:nvSpPr>
          <p:cNvPr id="77827" name="Rectangle 2"/>
          <p:cNvSpPr>
            <a:spLocks noGrp="1" noRot="1" noChangeAspect="1" noChangeArrowheads="1" noTextEdit="1"/>
          </p:cNvSpPr>
          <p:nvPr>
            <p:ph type="sldImg"/>
          </p:nvPr>
        </p:nvSpPr>
        <p:spPr>
          <a:xfrm>
            <a:off x="1143000" y="685800"/>
            <a:ext cx="4573588" cy="3429000"/>
          </a:xfrm>
          <a:ln/>
        </p:spPr>
      </p:sp>
      <p:sp>
        <p:nvSpPr>
          <p:cNvPr id="77828" name="Rectangle 3"/>
          <p:cNvSpPr>
            <a:spLocks noGrp="1" noChangeArrowheads="1"/>
          </p:cNvSpPr>
          <p:nvPr>
            <p:ph type="body" idx="1"/>
          </p:nvPr>
        </p:nvSpPr>
        <p:spPr>
          <a:noFill/>
        </p:spPr>
        <p:txBody>
          <a:bodyPr/>
          <a:lstStyle/>
          <a:p>
            <a:pPr eaLnBrk="1" hangingPunct="1"/>
            <a:r>
              <a:rPr lang="en-GB" dirty="0"/>
              <a:t>We strongly believe in supporting people to learn from each other's experiences.</a:t>
            </a:r>
          </a:p>
          <a:p>
            <a:pPr eaLnBrk="1" hangingPunct="1"/>
            <a:r>
              <a:rPr lang="en-GB" dirty="0"/>
              <a:t>We support this by bringing them together periodically for collaborative learning. </a:t>
            </a:r>
          </a:p>
          <a:p>
            <a:pPr eaLnBrk="1" hangingPunct="1"/>
            <a:endParaRPr lang="en-GB" dirty="0"/>
          </a:p>
          <a:p>
            <a:pPr eaLnBrk="1" hangingPunct="1"/>
            <a:r>
              <a:rPr lang="en-US" b="1" dirty="0"/>
              <a:t>Collaborative learning</a:t>
            </a:r>
            <a:r>
              <a:rPr lang="en-US" dirty="0"/>
              <a:t> is a situation in which two or more people learn or attempt to learn something together. </a:t>
            </a:r>
          </a:p>
          <a:p>
            <a:pPr eaLnBrk="1" hangingPunct="1"/>
            <a:r>
              <a:rPr lang="en-US" dirty="0"/>
              <a:t>Unlike individual learning, people engaged in collaborative learning capitalize on one another’s resources and skills (asking one another for information, evaluating one another’s ideas, monitoring one another’s work, etc.).</a:t>
            </a:r>
          </a:p>
          <a:p>
            <a:pPr eaLnBrk="1" hangingPunct="1"/>
            <a:endParaRPr lang="en-US" dirty="0"/>
          </a:p>
          <a:p>
            <a:pPr eaLnBrk="1" hangingPunct="1"/>
            <a:r>
              <a:rPr lang="en-US" dirty="0"/>
              <a:t> </a:t>
            </a:r>
          </a:p>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3A1DA817-558A-4560-A242-4E2D9B7DA934}" type="slidenum">
              <a:rPr lang="en-GB" sz="1200" smtClean="0"/>
              <a:pPr eaLnBrk="1" hangingPunct="1"/>
              <a:t>29</a:t>
            </a:fld>
            <a:endParaRPr lang="en-GB" sz="1200" dirty="0"/>
          </a:p>
        </p:txBody>
      </p:sp>
      <p:sp>
        <p:nvSpPr>
          <p:cNvPr id="78851" name="Rectangle 2"/>
          <p:cNvSpPr>
            <a:spLocks noGrp="1" noRot="1" noChangeAspect="1" noChangeArrowheads="1" noTextEdit="1"/>
          </p:cNvSpPr>
          <p:nvPr>
            <p:ph type="sldImg"/>
          </p:nvPr>
        </p:nvSpPr>
        <p:spPr>
          <a:xfrm>
            <a:off x="1300163" y="798513"/>
            <a:ext cx="4262437" cy="3197225"/>
          </a:xfrm>
          <a:ln/>
        </p:spPr>
      </p:sp>
      <p:sp>
        <p:nvSpPr>
          <p:cNvPr id="78852" name="Rectangle 3"/>
          <p:cNvSpPr>
            <a:spLocks noGrp="1" noChangeArrowheads="1"/>
          </p:cNvSpPr>
          <p:nvPr>
            <p:ph type="body" idx="1"/>
          </p:nvPr>
        </p:nvSpPr>
        <p:spPr>
          <a:xfrm>
            <a:off x="914400" y="4357688"/>
            <a:ext cx="5029200" cy="4133850"/>
          </a:xfrm>
          <a:noFill/>
        </p:spPr>
        <p:txBody>
          <a:bodyPr/>
          <a:lstStyle/>
          <a:p>
            <a:pPr eaLnBrk="1" hangingPunct="1"/>
            <a:r>
              <a:rPr lang="en-GB" dirty="0"/>
              <a:t>While working to scale up health service provision, we need to be constantly aware of the two key trade offs listed on this slide.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68C90FCF-9DA1-45A3-ACDC-E16970551870}" type="slidenum">
              <a:rPr lang="en-GB" sz="1200" smtClean="0"/>
              <a:pPr eaLnBrk="1" hangingPunct="1"/>
              <a:t>30</a:t>
            </a:fld>
            <a:endParaRPr lang="en-GB" sz="1200" dirty="0"/>
          </a:p>
        </p:txBody>
      </p:sp>
      <p:sp>
        <p:nvSpPr>
          <p:cNvPr id="79875" name="Rectangle 2"/>
          <p:cNvSpPr>
            <a:spLocks noGrp="1" noRot="1" noChangeAspect="1" noChangeArrowheads="1" noTextEdit="1"/>
          </p:cNvSpPr>
          <p:nvPr>
            <p:ph type="sldImg"/>
          </p:nvPr>
        </p:nvSpPr>
        <p:spPr>
          <a:xfrm>
            <a:off x="1143000" y="685800"/>
            <a:ext cx="4573588" cy="3429000"/>
          </a:xfrm>
          <a:ln/>
        </p:spPr>
      </p:sp>
      <p:sp>
        <p:nvSpPr>
          <p:cNvPr id="79876" name="Rectangle 3"/>
          <p:cNvSpPr>
            <a:spLocks noGrp="1" noChangeArrowheads="1"/>
          </p:cNvSpPr>
          <p:nvPr>
            <p:ph type="body" idx="1"/>
          </p:nvPr>
        </p:nvSpPr>
        <p:spPr>
          <a:xfrm>
            <a:off x="915988" y="4343400"/>
            <a:ext cx="5026025" cy="4114800"/>
          </a:xfrm>
          <a:noFill/>
        </p:spPr>
        <p:txBody>
          <a:bodyPr/>
          <a:lstStyle/>
          <a:p>
            <a:pPr eaLnBrk="1" hangingPunct="1"/>
            <a:r>
              <a:rPr lang="en-GB" sz="1600" dirty="0"/>
              <a:t>Finally, we strongly believe that measurement has an important role to play in finding out what is happening on the ground and helping to shape our efforts. </a:t>
            </a:r>
            <a:endParaRPr lang="en-US" sz="16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BD501C2E-BD99-476A-8F80-1CF63F3514A4}" type="slidenum">
              <a:rPr lang="en-GB" sz="1200" smtClean="0"/>
              <a:pPr eaLnBrk="1" hangingPunct="1"/>
              <a:t>4</a:t>
            </a:fld>
            <a:endParaRPr lang="en-GB"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903788"/>
            <a:ext cx="5029200" cy="1800225"/>
          </a:xfrm>
          <a:noFill/>
        </p:spPr>
        <p:txBody>
          <a:bodyPr/>
          <a:lstStyle/>
          <a:p>
            <a:pPr eaLnBrk="1" hangingPunct="1"/>
            <a:r>
              <a:rPr lang="en-US" dirty="0"/>
              <a:t>In many places, health services such as emergency contraception are just </a:t>
            </a:r>
            <a:r>
              <a:rPr lang="en-US" i="1" dirty="0"/>
              <a:t>not available to anyone</a:t>
            </a:r>
            <a:r>
              <a:rPr lang="en-US" dirty="0"/>
              <a:t>, either to adolescents or to adults. In many other places where these health services are in fact available, restrictive laws and policies may prevent them from being provided to some groups of adolescents (e.g. in many places, laws forbid the provision of contraceptives to unmarried adolescents). What this means is that although these services are - for all practical purposes - </a:t>
            </a:r>
            <a:r>
              <a:rPr lang="en-US" i="1" dirty="0"/>
              <a:t>not available to adolescents.  </a:t>
            </a:r>
            <a:endParaRPr lang="en-US" dirty="0"/>
          </a:p>
          <a:p>
            <a:pPr eaLnBrk="1" hangingPunct="1"/>
            <a:endParaRPr lang="en-US" dirty="0"/>
          </a:p>
          <a:p>
            <a:pPr eaLnBrk="1" hangingPunct="1"/>
            <a:endParaRPr lang="en-GB" sz="2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11A61E33-52CC-4BF8-BB1C-C2451101D599}" type="slidenum">
              <a:rPr lang="en-GB" sz="1200" smtClean="0"/>
              <a:pPr eaLnBrk="1" hangingPunct="1"/>
              <a:t>5</a:t>
            </a:fld>
            <a:endParaRPr lang="en-GB"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p:spPr>
        <p:txBody>
          <a:bodyPr/>
          <a:lstStyle/>
          <a:p>
            <a:pPr eaLnBrk="1" hangingPunct="1">
              <a:lnSpc>
                <a:spcPct val="90000"/>
              </a:lnSpc>
            </a:pPr>
            <a:r>
              <a:rPr lang="en-US" dirty="0"/>
              <a:t>Even where health services are available, adolescents may not be unable to obtain them for a variety of reasons (e.g. health facilities may be located a long distance from where they live/study/work; or health services may be expensive and beyond their reach). What this means is that health services are </a:t>
            </a:r>
            <a:r>
              <a:rPr lang="en-US" i="1" dirty="0"/>
              <a:t>not accessible</a:t>
            </a:r>
            <a:r>
              <a:rPr lang="en-US" dirty="0"/>
              <a:t> to them. </a:t>
            </a:r>
          </a:p>
          <a:p>
            <a:pPr eaLnBrk="1" hangingPunct="1">
              <a:lnSpc>
                <a:spcPct val="90000"/>
              </a:lnSpc>
            </a:pPr>
            <a:r>
              <a:rPr lang="en-US" dirty="0"/>
              <a:t>Health services may be delivered in a way that adolescents do not want to obtain them, even if they can. One common reason for this is that they have to go to and wait in a place where they could be seen by people who they know. Other reasons are the fear that health workers will scold them, ask them difficult questions, and put them through unpleasant procedures; or that health workers will not maintain confidentiality. What this means is that the health services are </a:t>
            </a:r>
            <a:r>
              <a:rPr lang="en-US" i="1" dirty="0"/>
              <a:t>not acceptable </a:t>
            </a:r>
            <a:r>
              <a:rPr lang="en-US" dirty="0"/>
              <a:t>to them. </a:t>
            </a:r>
          </a:p>
          <a:p>
            <a:pPr eaLnBrk="1" hangingPunct="1">
              <a:lnSpc>
                <a:spcPct val="90000"/>
              </a:lnSpc>
            </a:pPr>
            <a:r>
              <a:rPr lang="en-US" dirty="0"/>
              <a:t>Finally, </a:t>
            </a:r>
            <a:r>
              <a:rPr lang="en-GB" dirty="0"/>
              <a:t>health services may be 'friendly' to some adolescents, such as those from well to do families, but may be decidedly 'unfriendly' to others, such as young people living and working on the streets. In other words, they may be available, accessible and acceptable but </a:t>
            </a:r>
            <a:r>
              <a:rPr lang="en-GB" i="1" dirty="0"/>
              <a:t>not necessarily equitable.</a:t>
            </a:r>
          </a:p>
          <a:p>
            <a:pPr eaLnBrk="1" hangingPunct="1">
              <a:lnSpc>
                <a:spcPct val="90000"/>
              </a:lnSpc>
            </a:pPr>
            <a:r>
              <a:rPr lang="en-GB" dirty="0"/>
              <a:t>Not surprisingly, in many parts of the world, adolescents are reluctant to seek help from health facilities. If and when they do seek help, they are more often than not likely to leave discontented and unhappy with the way in which they are dealt with, and determined not to go back, if they can help it. </a:t>
            </a:r>
          </a:p>
          <a:p>
            <a:pPr eaLnBrk="1" hangingPunct="1">
              <a:lnSpc>
                <a:spcPct val="90000"/>
              </a:lnSpc>
            </a:pPr>
            <a:endParaRPr lang="en-US" i="1" dirty="0"/>
          </a:p>
          <a:p>
            <a:pPr eaLnBrk="1" hangingPunct="1">
              <a:lnSpc>
                <a:spcPct val="90000"/>
              </a:lnSpc>
            </a:pPr>
            <a:endParaRPr lang="en-US"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EEE2857C-6E7E-4D98-AA7F-2A3E54E8417B}" type="slidenum">
              <a:rPr lang="en-GB" sz="1200" smtClean="0"/>
              <a:pPr eaLnBrk="1" hangingPunct="1"/>
              <a:t>6</a:t>
            </a:fld>
            <a:endParaRPr lang="en-GB"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GB" dirty="0"/>
              <a:t>	There is widespread recognition of the need to overcome the many barriers that hinder the provision and utilization of health services to adolescents, and to make it easier for adolescents to obtain the health services they need. </a:t>
            </a:r>
            <a:r>
              <a:rPr lang="en-GB" altLang="zh-CN" dirty="0"/>
              <a:t>Initiatives are being undertaken in many countries, to reach adolescents with the health services they need in a variety of settings (shown on this slide).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BCAEFEE8-8EE0-40D2-B8A7-CBB637042C81}" type="slidenum">
              <a:rPr lang="en-GB" sz="1200" smtClean="0"/>
              <a:pPr eaLnBrk="1" hangingPunct="1"/>
              <a:t>7</a:t>
            </a:fld>
            <a:endParaRPr lang="en-GB"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GB" sz="1600" dirty="0"/>
              <a:t>In many cases, the adolescent friendly attributes of these initiatives is not clear. </a:t>
            </a:r>
          </a:p>
          <a:p>
            <a:pPr eaLnBrk="1" hangingPunct="1"/>
            <a:r>
              <a:rPr lang="en-GB" sz="1600" dirty="0"/>
              <a:t>Again, with some noteworthy exceptions, the many of these initiatives have a short time frame and have a low and patchy reach.</a:t>
            </a:r>
            <a:endParaRPr lang="en-US" sz="1600" dirty="0"/>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3409FFE1-331B-4BB8-A8C3-7EA442D55AB2}" type="slidenum">
              <a:rPr lang="en-GB" sz="1200" smtClean="0"/>
              <a:pPr eaLnBrk="1" hangingPunct="1"/>
              <a:t>9</a:t>
            </a:fld>
            <a:endParaRPr lang="en-GB"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GB" dirty="0"/>
              <a:t>In many countries, HIV and other reproductive health issues are recognised as important public health priorities. There are national HIV/AIDS and Reproductive Health programmes with human and financial resources in place. </a:t>
            </a:r>
          </a:p>
          <a:p>
            <a:pPr eaLnBrk="1" hangingPunct="1"/>
            <a:r>
              <a:rPr lang="en-GB" dirty="0"/>
              <a:t>In growing numbers of countries either one or both these programmes are recognising the importance of addressing adolescents. In some countries, we have used the HIV/AIDS programme as the entry point, and in others we have used the Reproductive Health programme as the entry point. </a:t>
            </a:r>
          </a:p>
          <a:p>
            <a:pPr eaLnBrk="1" hangingPunct="1"/>
            <a:r>
              <a:rPr lang="en-GB" dirty="0"/>
              <a:t>Whatever the entry point, we encourage countries to address HIV and other reproductive health issues in an integrated manner. We also encourage them to address other health issues of importance such as substance use and mental health, for which often there are no tangible programmatic entry points.   </a:t>
            </a:r>
            <a:endParaRPr lang="en-US" dirty="0"/>
          </a:p>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23874231-252E-42A4-97D9-78896CBDA85E}" type="slidenum">
              <a:rPr lang="en-GB" sz="1200" smtClean="0"/>
              <a:pPr eaLnBrk="1" hangingPunct="1"/>
              <a:t>10</a:t>
            </a:fld>
            <a:endParaRPr lang="en-GB" sz="1200" dirty="0"/>
          </a:p>
        </p:txBody>
      </p:sp>
      <p:sp>
        <p:nvSpPr>
          <p:cNvPr id="59395" name="Rectangle 2"/>
          <p:cNvSpPr>
            <a:spLocks noGrp="1" noRot="1" noChangeAspect="1" noChangeArrowheads="1" noTextEdit="1"/>
          </p:cNvSpPr>
          <p:nvPr>
            <p:ph type="sldImg"/>
          </p:nvPr>
        </p:nvSpPr>
        <p:spPr>
          <a:xfrm>
            <a:off x="1457325" y="350838"/>
            <a:ext cx="4103688" cy="3078162"/>
          </a:xfrm>
          <a:ln/>
        </p:spPr>
      </p:sp>
      <p:sp>
        <p:nvSpPr>
          <p:cNvPr id="59396" name="Rectangle 3"/>
          <p:cNvSpPr>
            <a:spLocks noGrp="1" noChangeArrowheads="1"/>
          </p:cNvSpPr>
          <p:nvPr>
            <p:ph type="body" idx="1"/>
          </p:nvPr>
        </p:nvSpPr>
        <p:spPr>
          <a:xfrm>
            <a:off x="914400" y="4419600"/>
            <a:ext cx="5410200" cy="3429000"/>
          </a:xfrm>
          <a:noFill/>
        </p:spPr>
        <p:txBody>
          <a:bodyPr/>
          <a:lstStyle/>
          <a:p>
            <a:pPr eaLnBrk="1" hangingPunct="1"/>
            <a:r>
              <a:rPr lang="en-GB" sz="1600" dirty="0"/>
              <a:t>We strive hard to be clear about what health outcomes we are aiming for, and what health services need to be provided to achieve this.</a:t>
            </a:r>
          </a:p>
          <a:p>
            <a:pPr eaLnBrk="1" hangingPunct="1"/>
            <a:endParaRPr lang="en-US" sz="16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EF305131-718B-444D-BF1F-5F53A3FB67F6}" type="slidenum">
              <a:rPr lang="en-GB" sz="1200" smtClean="0"/>
              <a:pPr eaLnBrk="1" hangingPunct="1"/>
              <a:t>11</a:t>
            </a:fld>
            <a:endParaRPr lang="en-GB"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r>
              <a:rPr lang="en-GB" sz="1600" dirty="0"/>
              <a:t>We recognise that adolescents are a very diverse group.</a:t>
            </a:r>
          </a:p>
          <a:p>
            <a:pPr eaLnBrk="1" hangingPunct="1"/>
            <a:r>
              <a:rPr lang="en-GB" sz="1600" dirty="0"/>
              <a:t>We need to identify which segments in the adolescent population we need to make a particular effort to reach with health services and how best to reach them.  </a:t>
            </a:r>
          </a:p>
          <a:p>
            <a:pPr eaLnBrk="1" hangingPunct="1"/>
            <a:endParaRPr lang="en-US" dirty="0"/>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243505"/>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levs\Desktop\HRP-EN-C-H-[Converted].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912" y="5229200"/>
            <a:ext cx="3168352" cy="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03363" y="0"/>
            <a:ext cx="7640637" cy="1400175"/>
          </a:xfrm>
        </p:spPr>
        <p:txBody>
          <a:bodyPr/>
          <a:lstStyle/>
          <a:p>
            <a:r>
              <a:rPr lang="en-US"/>
              <a:t>Click to edit Master title style</a:t>
            </a:r>
          </a:p>
        </p:txBody>
      </p:sp>
      <p:sp>
        <p:nvSpPr>
          <p:cNvPr id="3" name="Text Placeholder 2"/>
          <p:cNvSpPr>
            <a:spLocks noGrp="1"/>
          </p:cNvSpPr>
          <p:nvPr>
            <p:ph type="body" sz="half" idx="1"/>
          </p:nvPr>
        </p:nvSpPr>
        <p:spPr>
          <a:xfrm>
            <a:off x="442913" y="1809750"/>
            <a:ext cx="4068762"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64075" y="1809750"/>
            <a:ext cx="4070350" cy="3954463"/>
          </a:xfrm>
        </p:spPr>
        <p:txBody>
          <a:bodyPr/>
          <a:lstStyle/>
          <a:p>
            <a:pPr lvl="0"/>
            <a:endParaRPr lang="en-US" noProof="0" dirty="0"/>
          </a:p>
        </p:txBody>
      </p:sp>
    </p:spTree>
    <p:extLst>
      <p:ext uri="{BB962C8B-B14F-4D97-AF65-F5344CB8AC3E}">
        <p14:creationId xmlns:p14="http://schemas.microsoft.com/office/powerpoint/2010/main" val="220446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1E7FB8"/>
        </a:solidFill>
        <a:effectLst/>
      </p:bgPr>
    </p:bg>
    <p:spTree>
      <p:nvGrpSpPr>
        <p:cNvPr id="1" name=""/>
        <p:cNvGrpSpPr/>
        <p:nvPr/>
      </p:nvGrpSpPr>
      <p:grpSpPr>
        <a:xfrm>
          <a:off x="0" y="0"/>
          <a:ext cx="0" cy="0"/>
          <a:chOff x="0" y="0"/>
          <a:chExt cx="0" cy="0"/>
        </a:xfrm>
      </p:grpSpPr>
      <p:pic>
        <p:nvPicPr>
          <p:cNvPr id="4" name="Picture 6" descr="WHO-EN-white-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21350" y="5656263"/>
            <a:ext cx="31559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subTitle" idx="1"/>
          </p:nvPr>
        </p:nvSpPr>
        <p:spPr>
          <a:xfrm>
            <a:off x="1357313" y="4064000"/>
            <a:ext cx="6402387" cy="1481138"/>
          </a:xfrm>
        </p:spPr>
        <p:txBody>
          <a:bodyPr lIns="80119" tIns="40060" rIns="80119" bIns="40060"/>
          <a:lstStyle>
            <a:lvl1pPr marL="0" indent="0" algn="ctr">
              <a:buFontTx/>
              <a:buNone/>
              <a:defRPr>
                <a:solidFill>
                  <a:schemeClr val="bg1"/>
                </a:solidFill>
              </a:defRPr>
            </a:lvl1pPr>
          </a:lstStyle>
          <a:p>
            <a:pPr lvl="0"/>
            <a:r>
              <a:rPr lang="en-US" noProof="0"/>
              <a:t>Click to edit Master subtitle style</a:t>
            </a:r>
          </a:p>
        </p:txBody>
      </p:sp>
      <p:sp>
        <p:nvSpPr>
          <p:cNvPr id="26629" name="Rectangle 5"/>
          <p:cNvSpPr>
            <a:spLocks noGrp="1" noChangeArrowheads="1"/>
          </p:cNvSpPr>
          <p:nvPr>
            <p:ph type="ctrTitle"/>
          </p:nvPr>
        </p:nvSpPr>
        <p:spPr>
          <a:xfrm>
            <a:off x="685800" y="2443163"/>
            <a:ext cx="7772400" cy="1390650"/>
          </a:xfr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19" tIns="40060" rIns="80119" bIns="40060"/>
          <a:lstStyle>
            <a:lvl1pPr>
              <a:defRPr>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87862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03363" y="0"/>
            <a:ext cx="7640637" cy="1400175"/>
          </a:xfrm>
        </p:spPr>
        <p:txBody>
          <a:bodyPr/>
          <a:lstStyle/>
          <a:p>
            <a:r>
              <a:rPr lang="en-US"/>
              <a:t>Click to edit Master title style</a:t>
            </a:r>
          </a:p>
        </p:txBody>
      </p:sp>
      <p:sp>
        <p:nvSpPr>
          <p:cNvPr id="3" name="Text Placeholder 2"/>
          <p:cNvSpPr>
            <a:spLocks noGrp="1"/>
          </p:cNvSpPr>
          <p:nvPr>
            <p:ph type="body" sz="half" idx="1"/>
          </p:nvPr>
        </p:nvSpPr>
        <p:spPr>
          <a:xfrm>
            <a:off x="442913" y="1809750"/>
            <a:ext cx="4068762" cy="395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4075" y="1809750"/>
            <a:ext cx="4070350" cy="1900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4075" y="3862388"/>
            <a:ext cx="4070350" cy="190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63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0"/>
            <a:ext cx="8701087" cy="5764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3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34818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hf sldNum="0" hdr="0" dt="0"/>
  <p:txStyles>
    <p:titleStyle>
      <a:lvl1pPr algn="l" defTabSz="914400" rtl="0" eaLnBrk="1" latinLnBrk="0" hangingPunct="1">
        <a:spcBef>
          <a:spcPct val="0"/>
        </a:spcBef>
        <a:buNone/>
        <a:defRPr sz="3600" b="1" kern="1200">
          <a:solidFill>
            <a:srgbClr val="A50021"/>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ndramouliv@who.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wmf"/><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w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6.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3.w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323850" y="1125538"/>
            <a:ext cx="8208963" cy="3311525"/>
          </a:xfrm>
        </p:spPr>
        <p:txBody>
          <a:bodyPr/>
          <a:lstStyle/>
          <a:p>
            <a:pPr algn="ctr" eaLnBrk="1" hangingPunct="1"/>
            <a:r>
              <a:rPr lang="en-US" altLang="en-US" sz="3200" dirty="0">
                <a:solidFill>
                  <a:srgbClr val="C00000"/>
                </a:solidFill>
              </a:rPr>
              <a:t>Reaching adolescents through </a:t>
            </a:r>
            <a:br>
              <a:rPr lang="en-US" altLang="en-US" sz="3200" dirty="0">
                <a:solidFill>
                  <a:srgbClr val="C00000"/>
                </a:solidFill>
              </a:rPr>
            </a:br>
            <a:r>
              <a:rPr lang="en-US" altLang="en-US" sz="3200" dirty="0">
                <a:solidFill>
                  <a:srgbClr val="C00000"/>
                </a:solidFill>
              </a:rPr>
              <a:t>health services  </a:t>
            </a:r>
            <a:endParaRPr lang="en-GB" altLang="en-US" sz="3200" dirty="0"/>
          </a:p>
        </p:txBody>
      </p:sp>
      <p:sp>
        <p:nvSpPr>
          <p:cNvPr id="3" name="Subtitle 2"/>
          <p:cNvSpPr>
            <a:spLocks noGrp="1"/>
          </p:cNvSpPr>
          <p:nvPr>
            <p:ph type="subTitle" idx="1"/>
          </p:nvPr>
        </p:nvSpPr>
        <p:spPr>
          <a:xfrm>
            <a:off x="1187450" y="3789363"/>
            <a:ext cx="6192838" cy="1511300"/>
          </a:xfrm>
        </p:spPr>
        <p:txBody>
          <a:bodyPr rtlCol="0">
            <a:normAutofit fontScale="92500" lnSpcReduction="10000"/>
          </a:bodyPr>
          <a:lstStyle/>
          <a:p>
            <a:pPr algn="ctr" eaLnBrk="1" fontAlgn="auto" hangingPunct="1">
              <a:spcAft>
                <a:spcPts val="0"/>
              </a:spcAft>
              <a:defRPr/>
            </a:pPr>
            <a:r>
              <a:rPr lang="en-GB" dirty="0"/>
              <a:t>Dr V Chandra-Mouli</a:t>
            </a:r>
          </a:p>
          <a:p>
            <a:pPr algn="ctr" eaLnBrk="1" fontAlgn="auto" hangingPunct="1">
              <a:spcAft>
                <a:spcPts val="0"/>
              </a:spcAft>
              <a:defRPr/>
            </a:pPr>
            <a:r>
              <a:rPr lang="en-GB" dirty="0"/>
              <a:t> (</a:t>
            </a:r>
            <a:r>
              <a:rPr lang="en-GB" dirty="0">
                <a:hlinkClick r:id="rId3"/>
              </a:rPr>
              <a:t>chandramouliv@who.int</a:t>
            </a:r>
            <a:r>
              <a:rPr lang="en-GB" dirty="0"/>
              <a:t>)</a:t>
            </a:r>
          </a:p>
          <a:p>
            <a:pPr algn="ctr" eaLnBrk="1" fontAlgn="auto" hangingPunct="1">
              <a:spcAft>
                <a:spcPts val="0"/>
              </a:spcAft>
              <a:defRPr/>
            </a:pPr>
            <a:endParaRPr lang="en-GB" dirty="0"/>
          </a:p>
          <a:p>
            <a:pPr algn="ctr" eaLnBrk="1" fontAlgn="auto" hangingPunct="1">
              <a:spcAft>
                <a:spcPts val="0"/>
              </a:spcAft>
              <a:defRPr/>
            </a:pPr>
            <a:r>
              <a:rPr lang="en-US" dirty="0"/>
              <a:t>Training Course in Sexual and Reproductive Health Research</a:t>
            </a:r>
          </a:p>
          <a:p>
            <a:pPr algn="ctr" eaLnBrk="1" fontAlgn="auto" hangingPunct="1">
              <a:spcAft>
                <a:spcPts val="0"/>
              </a:spcAft>
              <a:defRPr/>
            </a:pPr>
            <a:r>
              <a:rPr lang="en-US" dirty="0"/>
              <a:t>Geneva 2016</a:t>
            </a:r>
            <a:endParaRPr lang="en-GB" dirty="0"/>
          </a:p>
          <a:p>
            <a:pPr algn="ctr" eaLnBrk="1" fontAlgn="auto" hangingPunct="1">
              <a:spcAft>
                <a:spcPts val="0"/>
              </a:spcAft>
              <a:defRPr/>
            </a:pPr>
            <a:endParaRPr lang="en-GB" dirty="0"/>
          </a:p>
        </p:txBody>
      </p:sp>
      <p:sp>
        <p:nvSpPr>
          <p:cNvPr id="4" name="Text Placeholder 24"/>
          <p:cNvSpPr>
            <a:spLocks noGrp="1"/>
          </p:cNvSpPr>
          <p:nvPr>
            <p:ph type="body" sz="quarter" idx="11"/>
          </p:nvPr>
        </p:nvSpPr>
        <p:spPr>
          <a:xfrm>
            <a:off x="0" y="476250"/>
            <a:ext cx="1763713" cy="288925"/>
          </a:xfrm>
        </p:spPr>
        <p:txBody>
          <a:bodyPr rtlCol="0"/>
          <a:lstStyle>
            <a:lvl1pPr marL="0" indent="0" algn="ctr">
              <a:buNone/>
              <a:defRPr sz="1200" b="1" baseline="0">
                <a:solidFill>
                  <a:schemeClr val="bg1"/>
                </a:solidFill>
                <a:latin typeface="+mj-lt"/>
              </a:defRPr>
            </a:lvl1pPr>
          </a:lstStyle>
          <a:p>
            <a:pPr eaLnBrk="1" fontAlgn="auto" hangingPunct="1">
              <a:spcAft>
                <a:spcPts val="0"/>
              </a:spcAft>
              <a:defRPr/>
            </a:pPr>
            <a:r>
              <a:rPr lang="en-US" dirty="0"/>
              <a:t>October 2016</a:t>
            </a:r>
            <a:endParaRPr lang="en-GB" dirty="0"/>
          </a:p>
        </p:txBody>
      </p:sp>
    </p:spTree>
    <p:extLst>
      <p:ext uri="{BB962C8B-B14F-4D97-AF65-F5344CB8AC3E}">
        <p14:creationId xmlns:p14="http://schemas.microsoft.com/office/powerpoint/2010/main" val="199190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5650" y="476250"/>
            <a:ext cx="7416800" cy="1511300"/>
          </a:xfrm>
          <a:solidFill>
            <a:srgbClr val="99CCFF"/>
          </a:solidFill>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6CCEE"/>
                  </a:outerShdw>
                </a:effectLst>
              </a14:hiddenEffects>
            </a:ext>
          </a:extLst>
        </p:spPr>
        <p:txBody>
          <a:bodyPr lIns="90488" tIns="44450" rIns="90488" bIns="44450"/>
          <a:lstStyle/>
          <a:p>
            <a:pPr eaLnBrk="1" hangingPunct="1"/>
            <a:r>
              <a:rPr lang="en-GB" sz="2800" b="1" dirty="0">
                <a:solidFill>
                  <a:srgbClr val="FF3300"/>
                </a:solidFill>
              </a:rPr>
              <a:t># 2. Being clear about the main purpose of delivering  health services</a:t>
            </a:r>
            <a:endParaRPr lang="en-GB" sz="2800" dirty="0">
              <a:solidFill>
                <a:srgbClr val="FF3300"/>
              </a:solidFill>
            </a:endParaRPr>
          </a:p>
        </p:txBody>
      </p:sp>
      <p:sp>
        <p:nvSpPr>
          <p:cNvPr id="19459" name="Rectangle 3"/>
          <p:cNvSpPr>
            <a:spLocks noGrp="1" noChangeArrowheads="1"/>
          </p:cNvSpPr>
          <p:nvPr>
            <p:ph type="body" idx="1"/>
          </p:nvPr>
        </p:nvSpPr>
        <p:spPr>
          <a:xfrm>
            <a:off x="323850" y="2060575"/>
            <a:ext cx="5400675" cy="39592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buFontTx/>
              <a:buNone/>
            </a:pPr>
            <a:r>
              <a:rPr lang="en-US" sz="1400" i="1" dirty="0">
                <a:solidFill>
                  <a:srgbClr val="FF3300"/>
                </a:solidFill>
              </a:rPr>
              <a:t>    </a:t>
            </a:r>
          </a:p>
          <a:p>
            <a:pPr eaLnBrk="1" hangingPunct="1">
              <a:lnSpc>
                <a:spcPct val="80000"/>
              </a:lnSpc>
              <a:buFontTx/>
              <a:buNone/>
            </a:pPr>
            <a:r>
              <a:rPr lang="en-US" sz="1800" b="1" dirty="0">
                <a:solidFill>
                  <a:srgbClr val="FF3300"/>
                </a:solidFill>
              </a:rPr>
              <a:t>1. What are the </a:t>
            </a:r>
            <a:r>
              <a:rPr lang="en-US" sz="1800" b="1" dirty="0">
                <a:solidFill>
                  <a:srgbClr val="0000FF"/>
                </a:solidFill>
              </a:rPr>
              <a:t>health outcomes </a:t>
            </a:r>
            <a:r>
              <a:rPr lang="en-US" sz="1800" b="1" dirty="0">
                <a:solidFill>
                  <a:srgbClr val="FF3300"/>
                </a:solidFill>
              </a:rPr>
              <a:t>we are aiming for. </a:t>
            </a:r>
          </a:p>
          <a:p>
            <a:pPr eaLnBrk="1" hangingPunct="1">
              <a:lnSpc>
                <a:spcPct val="80000"/>
              </a:lnSpc>
              <a:buFontTx/>
              <a:buNone/>
            </a:pPr>
            <a:r>
              <a:rPr lang="en-US" sz="1800" b="1" dirty="0">
                <a:solidFill>
                  <a:srgbClr val="FF3300"/>
                </a:solidFill>
              </a:rPr>
              <a:t>2. What is the place of </a:t>
            </a:r>
            <a:r>
              <a:rPr lang="en-US" sz="1800" b="1" dirty="0">
                <a:solidFill>
                  <a:srgbClr val="0000FF"/>
                </a:solidFill>
              </a:rPr>
              <a:t>health service provision to adolescents </a:t>
            </a:r>
            <a:r>
              <a:rPr lang="en-US" sz="1800" b="1" dirty="0">
                <a:solidFill>
                  <a:srgbClr val="FF3300"/>
                </a:solidFill>
              </a:rPr>
              <a:t>within the overall strategy ?</a:t>
            </a:r>
          </a:p>
          <a:p>
            <a:pPr eaLnBrk="1" hangingPunct="1">
              <a:lnSpc>
                <a:spcPct val="80000"/>
              </a:lnSpc>
              <a:buFontTx/>
              <a:buNone/>
            </a:pPr>
            <a:r>
              <a:rPr lang="en-US" sz="1800" b="1" dirty="0">
                <a:solidFill>
                  <a:srgbClr val="FF3300"/>
                </a:solidFill>
              </a:rPr>
              <a:t>3. What is the </a:t>
            </a:r>
            <a:r>
              <a:rPr lang="en-US" sz="1800" b="1" dirty="0">
                <a:solidFill>
                  <a:srgbClr val="0000FF"/>
                </a:solidFill>
              </a:rPr>
              <a:t>package of health services  </a:t>
            </a:r>
            <a:r>
              <a:rPr lang="en-US" sz="1800" b="1" dirty="0">
                <a:solidFill>
                  <a:srgbClr val="FF3300"/>
                </a:solidFill>
              </a:rPr>
              <a:t>to be provided, to achieve the health outcomes we are aiming for ?</a:t>
            </a:r>
          </a:p>
          <a:p>
            <a:pPr eaLnBrk="1" hangingPunct="1">
              <a:lnSpc>
                <a:spcPct val="80000"/>
              </a:lnSpc>
              <a:buFontTx/>
              <a:buNone/>
            </a:pPr>
            <a:r>
              <a:rPr lang="en-US" sz="1800" b="1" dirty="0">
                <a:solidFill>
                  <a:srgbClr val="FF3300"/>
                </a:solidFill>
              </a:rPr>
              <a:t>4. </a:t>
            </a:r>
            <a:r>
              <a:rPr lang="en-US" sz="1800" b="1" dirty="0">
                <a:solidFill>
                  <a:srgbClr val="0000FF"/>
                </a:solidFill>
              </a:rPr>
              <a:t>Where and by whom </a:t>
            </a:r>
            <a:r>
              <a:rPr lang="en-US" sz="1800" b="1" dirty="0">
                <a:solidFill>
                  <a:srgbClr val="FF3300"/>
                </a:solidFill>
              </a:rPr>
              <a:t>should these health services be provided ?</a:t>
            </a:r>
          </a:p>
          <a:p>
            <a:pPr eaLnBrk="1" hangingPunct="1">
              <a:lnSpc>
                <a:spcPct val="80000"/>
              </a:lnSpc>
              <a:buFontTx/>
              <a:buNone/>
            </a:pPr>
            <a:r>
              <a:rPr lang="en-US" sz="1800" b="1" dirty="0">
                <a:solidFill>
                  <a:srgbClr val="FF3300"/>
                </a:solidFill>
              </a:rPr>
              <a:t>       </a:t>
            </a:r>
            <a:endParaRPr lang="en-GB" sz="1800" b="1" dirty="0">
              <a:solidFill>
                <a:srgbClr val="FF3300"/>
              </a:solidFill>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781300"/>
            <a:ext cx="2284413"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7762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subTitle" idx="1"/>
          </p:nvPr>
        </p:nvSpPr>
        <p:spPr>
          <a:xfrm>
            <a:off x="395288" y="2133600"/>
            <a:ext cx="5113337" cy="302418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1143000" lvl="2" indent="-228600" defTabSz="762000" eaLnBrk="1" hangingPunct="1">
              <a:buClr>
                <a:schemeClr val="tx1"/>
              </a:buClr>
              <a:buFontTx/>
              <a:buChar char=" "/>
            </a:pPr>
            <a:endParaRPr lang="en-GB" sz="2500" dirty="0"/>
          </a:p>
          <a:p>
            <a:pPr marL="1143000" lvl="2" indent="-228600" defTabSz="762000" eaLnBrk="1" hangingPunct="1"/>
            <a:endParaRPr lang="en-GB" sz="2500" dirty="0">
              <a:solidFill>
                <a:srgbClr val="0000FF"/>
              </a:solidFill>
            </a:endParaRPr>
          </a:p>
          <a:p>
            <a:pPr marL="1143000" lvl="2" indent="-228600" defTabSz="762000" eaLnBrk="1" hangingPunct="1"/>
            <a:r>
              <a:rPr lang="en-GB" dirty="0">
                <a:solidFill>
                  <a:schemeClr val="bg1"/>
                </a:solidFill>
              </a:rPr>
              <a:t>Adolescents are a diverse population group.</a:t>
            </a:r>
          </a:p>
          <a:p>
            <a:pPr marL="1143000" lvl="2" indent="-228600" defTabSz="762000" eaLnBrk="1" hangingPunct="1"/>
            <a:r>
              <a:rPr lang="en-GB" dirty="0">
                <a:solidFill>
                  <a:schemeClr val="bg1"/>
                </a:solidFill>
              </a:rPr>
              <a:t>Not all adolescents are equally vulnerable.	</a:t>
            </a:r>
          </a:p>
        </p:txBody>
      </p:sp>
      <p:sp>
        <p:nvSpPr>
          <p:cNvPr id="20483" name="Rectangle 3"/>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defTabSz="762000" eaLnBrk="0" hangingPunct="0"/>
            <a:endParaRPr lang="en-US" sz="4000" dirty="0">
              <a:solidFill>
                <a:schemeClr val="accent2"/>
              </a:solidFill>
            </a:endParaRPr>
          </a:p>
        </p:txBody>
      </p:sp>
      <p:sp>
        <p:nvSpPr>
          <p:cNvPr id="20484" name="Text Box 4"/>
          <p:cNvSpPr txBox="1">
            <a:spLocks noChangeArrowheads="1"/>
          </p:cNvSpPr>
          <p:nvPr/>
        </p:nvSpPr>
        <p:spPr bwMode="auto">
          <a:xfrm>
            <a:off x="5775325" y="382905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800" b="1" dirty="0"/>
          </a:p>
        </p:txBody>
      </p:sp>
      <p:sp>
        <p:nvSpPr>
          <p:cNvPr id="20485" name="Text Box 5"/>
          <p:cNvSpPr txBox="1">
            <a:spLocks noChangeArrowheads="1"/>
          </p:cNvSpPr>
          <p:nvPr/>
        </p:nvSpPr>
        <p:spPr bwMode="auto">
          <a:xfrm>
            <a:off x="611188" y="549275"/>
            <a:ext cx="83534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r>
              <a:rPr lang="en-GB" sz="2800" b="1" dirty="0">
                <a:solidFill>
                  <a:schemeClr val="bg1"/>
                </a:solidFill>
              </a:rPr>
              <a:t># 3 Identifying the groups in the adolescent population whom we need to reach</a:t>
            </a:r>
          </a:p>
        </p:txBody>
      </p:sp>
      <p:pic>
        <p:nvPicPr>
          <p:cNvPr id="2048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2349500"/>
            <a:ext cx="1504950" cy="20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437063"/>
            <a:ext cx="2335213" cy="19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8913" y="2852738"/>
            <a:ext cx="2190750"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58763"/>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219200" y="4724400"/>
            <a:ext cx="9144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t>clinic</a:t>
            </a:r>
          </a:p>
        </p:txBody>
      </p:sp>
      <p:sp>
        <p:nvSpPr>
          <p:cNvPr id="21507" name="Rectangle 3"/>
          <p:cNvSpPr>
            <a:spLocks noChangeArrowheads="1"/>
          </p:cNvSpPr>
          <p:nvPr/>
        </p:nvSpPr>
        <p:spPr bwMode="auto">
          <a:xfrm>
            <a:off x="4038600" y="4724400"/>
            <a:ext cx="9144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t>clinic</a:t>
            </a:r>
          </a:p>
        </p:txBody>
      </p:sp>
      <p:sp>
        <p:nvSpPr>
          <p:cNvPr id="21508" name="Text Box 4"/>
          <p:cNvSpPr txBox="1">
            <a:spLocks noChangeArrowheads="1"/>
          </p:cNvSpPr>
          <p:nvPr/>
        </p:nvSpPr>
        <p:spPr bwMode="auto">
          <a:xfrm>
            <a:off x="1660525" y="14366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800" b="1" dirty="0"/>
          </a:p>
        </p:txBody>
      </p:sp>
      <p:sp>
        <p:nvSpPr>
          <p:cNvPr id="21509" name="Rectangle 5"/>
          <p:cNvSpPr>
            <a:spLocks noChangeArrowheads="1"/>
          </p:cNvSpPr>
          <p:nvPr/>
        </p:nvSpPr>
        <p:spPr bwMode="auto">
          <a:xfrm>
            <a:off x="7086600" y="4800600"/>
            <a:ext cx="9144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t>clinic</a:t>
            </a:r>
          </a:p>
        </p:txBody>
      </p:sp>
      <p:sp>
        <p:nvSpPr>
          <p:cNvPr id="21510" name="AutoShape 6"/>
          <p:cNvSpPr>
            <a:spLocks noChangeArrowheads="1"/>
          </p:cNvSpPr>
          <p:nvPr/>
        </p:nvSpPr>
        <p:spPr bwMode="auto">
          <a:xfrm>
            <a:off x="4211638" y="1628775"/>
            <a:ext cx="1524000" cy="1295400"/>
          </a:xfrm>
          <a:prstGeom prst="plus">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t>Hospital</a:t>
            </a:r>
          </a:p>
        </p:txBody>
      </p:sp>
      <p:sp>
        <p:nvSpPr>
          <p:cNvPr id="21511" name="AutoShape 7"/>
          <p:cNvSpPr>
            <a:spLocks noChangeArrowheads="1"/>
          </p:cNvSpPr>
          <p:nvPr/>
        </p:nvSpPr>
        <p:spPr bwMode="auto">
          <a:xfrm>
            <a:off x="539750" y="2667000"/>
            <a:ext cx="1295400" cy="1066800"/>
          </a:xfrm>
          <a:custGeom>
            <a:avLst/>
            <a:gdLst>
              <a:gd name="T0" fmla="*/ 39059788 w 21600"/>
              <a:gd name="T1" fmla="*/ 5334691 h 21600"/>
              <a:gd name="T2" fmla="*/ 10531062 w 21600"/>
              <a:gd name="T3" fmla="*/ 26344033 h 21600"/>
              <a:gd name="T4" fmla="*/ 39059788 w 21600"/>
              <a:gd name="T5" fmla="*/ 52688067 h 21600"/>
              <a:gd name="T6" fmla="*/ 67156954 w 21600"/>
              <a:gd name="T7" fmla="*/ 2634403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t>NGO</a:t>
            </a:r>
          </a:p>
        </p:txBody>
      </p:sp>
      <p:sp>
        <p:nvSpPr>
          <p:cNvPr id="21512" name="Line 8"/>
          <p:cNvSpPr>
            <a:spLocks noChangeShapeType="1"/>
          </p:cNvSpPr>
          <p:nvPr/>
        </p:nvSpPr>
        <p:spPr bwMode="auto">
          <a:xfrm flipV="1">
            <a:off x="2268538" y="2276475"/>
            <a:ext cx="2519362" cy="2374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13" name="Line 9"/>
          <p:cNvSpPr>
            <a:spLocks noChangeShapeType="1"/>
          </p:cNvSpPr>
          <p:nvPr/>
        </p:nvSpPr>
        <p:spPr bwMode="auto">
          <a:xfrm flipV="1">
            <a:off x="4572000" y="2362200"/>
            <a:ext cx="304800" cy="2286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14" name="Line 10"/>
          <p:cNvSpPr>
            <a:spLocks noChangeShapeType="1"/>
          </p:cNvSpPr>
          <p:nvPr/>
        </p:nvSpPr>
        <p:spPr bwMode="auto">
          <a:xfrm flipH="1" flipV="1">
            <a:off x="5029200" y="2362200"/>
            <a:ext cx="2209800" cy="2362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15" name="AutoShape 11"/>
          <p:cNvSpPr>
            <a:spLocks noChangeArrowheads="1"/>
          </p:cNvSpPr>
          <p:nvPr/>
        </p:nvSpPr>
        <p:spPr bwMode="auto">
          <a:xfrm>
            <a:off x="762000" y="1143000"/>
            <a:ext cx="1219200" cy="1066800"/>
          </a:xfrm>
          <a:prstGeom prst="pentagon">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000" b="1" dirty="0"/>
              <a:t>Private </a:t>
            </a:r>
          </a:p>
          <a:p>
            <a:pPr algn="ctr" eaLnBrk="0" hangingPunct="0"/>
            <a:r>
              <a:rPr lang="en-GB" sz="2000" b="1" dirty="0"/>
              <a:t>doctor</a:t>
            </a:r>
            <a:endParaRPr lang="en-GB" sz="2800" b="1" dirty="0"/>
          </a:p>
        </p:txBody>
      </p:sp>
      <p:sp>
        <p:nvSpPr>
          <p:cNvPr id="21516" name="AutoShape 12"/>
          <p:cNvSpPr>
            <a:spLocks noChangeArrowheads="1"/>
          </p:cNvSpPr>
          <p:nvPr/>
        </p:nvSpPr>
        <p:spPr bwMode="auto">
          <a:xfrm>
            <a:off x="2133600" y="1371600"/>
            <a:ext cx="990600" cy="990600"/>
          </a:xfrm>
          <a:prstGeom prst="plaque">
            <a:avLst>
              <a:gd name="adj" fmla="val 16667"/>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b="1" dirty="0"/>
              <a:t>Pharmacy</a:t>
            </a:r>
          </a:p>
        </p:txBody>
      </p:sp>
      <p:sp>
        <p:nvSpPr>
          <p:cNvPr id="21517" name="AutoShape 13"/>
          <p:cNvSpPr>
            <a:spLocks noChangeArrowheads="1"/>
          </p:cNvSpPr>
          <p:nvPr/>
        </p:nvSpPr>
        <p:spPr bwMode="auto">
          <a:xfrm>
            <a:off x="179388" y="3789363"/>
            <a:ext cx="1646237" cy="719137"/>
          </a:xfrm>
          <a:custGeom>
            <a:avLst/>
            <a:gdLst>
              <a:gd name="T0" fmla="*/ 109783963 w 21600"/>
              <a:gd name="T1" fmla="*/ 11971267 h 21600"/>
              <a:gd name="T2" fmla="*/ 62733748 w 21600"/>
              <a:gd name="T3" fmla="*/ 23942501 h 21600"/>
              <a:gd name="T4" fmla="*/ 15683456 w 21600"/>
              <a:gd name="T5" fmla="*/ 11971267 h 21600"/>
              <a:gd name="T6" fmla="*/ 6273374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800" b="1" dirty="0"/>
              <a:t>Traditional</a:t>
            </a:r>
          </a:p>
          <a:p>
            <a:pPr algn="ctr" eaLnBrk="0" hangingPunct="0"/>
            <a:r>
              <a:rPr lang="en-GB" sz="1800" b="1" dirty="0"/>
              <a:t> healer</a:t>
            </a:r>
            <a:endParaRPr lang="en-US" sz="1800" b="1" dirty="0"/>
          </a:p>
        </p:txBody>
      </p:sp>
      <p:sp>
        <p:nvSpPr>
          <p:cNvPr id="21518" name="Rectangle 14"/>
          <p:cNvSpPr>
            <a:spLocks noChangeArrowheads="1"/>
          </p:cNvSpPr>
          <p:nvPr/>
        </p:nvSpPr>
        <p:spPr bwMode="auto">
          <a:xfrm>
            <a:off x="395288" y="188913"/>
            <a:ext cx="8353425" cy="954087"/>
          </a:xfrm>
          <a:prstGeom prst="rect">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00038" indent="-300038" algn="ctr" defTabSz="801688">
              <a:spcBef>
                <a:spcPct val="20000"/>
              </a:spcBef>
              <a:buClr>
                <a:srgbClr val="1E7FB8"/>
              </a:buClr>
            </a:pPr>
            <a:r>
              <a:rPr lang="en-US" sz="2800" i="1" dirty="0">
                <a:solidFill>
                  <a:srgbClr val="FF3300"/>
                </a:solidFill>
              </a:rPr>
              <a:t>    </a:t>
            </a:r>
            <a:r>
              <a:rPr lang="en-US" sz="2800" b="1" dirty="0">
                <a:solidFill>
                  <a:srgbClr val="0000FF"/>
                </a:solidFill>
              </a:rPr>
              <a:t># 4. Being clear about where &amp; by whom </a:t>
            </a:r>
            <a:r>
              <a:rPr lang="en-US" sz="2800" b="1" dirty="0">
                <a:solidFill>
                  <a:srgbClr val="FF3300"/>
                </a:solidFill>
              </a:rPr>
              <a:t>health services are to be provided ?   </a:t>
            </a:r>
            <a:endParaRPr lang="en-GB" sz="2800" b="1" dirty="0">
              <a:solidFill>
                <a:srgbClr val="FF3300"/>
              </a:solidFill>
            </a:endParaRPr>
          </a:p>
        </p:txBody>
      </p:sp>
    </p:spTree>
    <p:extLst>
      <p:ext uri="{BB962C8B-B14F-4D97-AF65-F5344CB8AC3E}">
        <p14:creationId xmlns:p14="http://schemas.microsoft.com/office/powerpoint/2010/main" val="2331595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1"/>
          </p:nvPr>
        </p:nvSpPr>
        <p:spPr>
          <a:xfrm>
            <a:off x="539750" y="1412875"/>
            <a:ext cx="4176713" cy="4529138"/>
          </a:xfrm>
        </p:spPr>
        <p:txBody>
          <a:bodyPr/>
          <a:lstStyle/>
          <a:p>
            <a:pPr eaLnBrk="1" hangingPunct="1"/>
            <a:r>
              <a:rPr lang="en-US" sz="2500" b="1" dirty="0">
                <a:solidFill>
                  <a:srgbClr val="33CC33"/>
                </a:solidFill>
              </a:rPr>
              <a:t>Working to make </a:t>
            </a:r>
            <a:r>
              <a:rPr lang="en-US" sz="2500" b="1" i="1" u="sng" dirty="0">
                <a:solidFill>
                  <a:srgbClr val="33CC33"/>
                </a:solidFill>
              </a:rPr>
              <a:t>existing</a:t>
            </a:r>
            <a:r>
              <a:rPr lang="en-US" sz="2500" b="1" dirty="0">
                <a:solidFill>
                  <a:srgbClr val="33CC33"/>
                </a:solidFill>
              </a:rPr>
              <a:t> service-delivery points more "friendly" to adolescents.</a:t>
            </a:r>
            <a:endParaRPr lang="en-US" sz="2500" b="1" dirty="0"/>
          </a:p>
        </p:txBody>
      </p:sp>
      <p:graphicFrame>
        <p:nvGraphicFramePr>
          <p:cNvPr id="22531" name="Object 3"/>
          <p:cNvGraphicFramePr>
            <a:graphicFrameLocks noGrp="1" noChangeAspect="1"/>
          </p:cNvGraphicFramePr>
          <p:nvPr>
            <p:ph sz="quarter" idx="3"/>
          </p:nvPr>
        </p:nvGraphicFramePr>
        <p:xfrm>
          <a:off x="5724525" y="2349500"/>
          <a:ext cx="3168650" cy="3168650"/>
        </p:xfrm>
        <a:graphic>
          <a:graphicData uri="http://schemas.openxmlformats.org/presentationml/2006/ole">
            <mc:AlternateContent xmlns:mc="http://schemas.openxmlformats.org/markup-compatibility/2006">
              <mc:Choice xmlns:v="urn:schemas-microsoft-com:vml" Requires="v">
                <p:oleObj spid="_x0000_s3094" name="Bitmap Image" r:id="rId4" imgW="1523810" imgH="1523810" progId="Paint.Picture">
                  <p:embed/>
                </p:oleObj>
              </mc:Choice>
              <mc:Fallback>
                <p:oleObj name="Bitmap Image" r:id="rId4" imgW="1523810" imgH="1523810" progId="Paint.Picture">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2349500"/>
                        <a:ext cx="316865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Grp="1" noChangeAspect="1"/>
          </p:cNvGraphicFramePr>
          <p:nvPr>
            <p:ph sz="quarter" idx="2"/>
          </p:nvPr>
        </p:nvGraphicFramePr>
        <p:xfrm>
          <a:off x="0" y="0"/>
          <a:ext cx="6300788" cy="6858000"/>
        </p:xfrm>
        <a:graphic>
          <a:graphicData uri="http://schemas.openxmlformats.org/presentationml/2006/ole">
            <mc:AlternateContent xmlns:mc="http://schemas.openxmlformats.org/markup-compatibility/2006">
              <mc:Choice xmlns:v="urn:schemas-microsoft-com:vml" Requires="v">
                <p:oleObj spid="_x0000_s3095" name="Clip" r:id="rId6" imgW="2309813" imgH="3176588" progId="MS_ClipArt_Gallery.2">
                  <p:embed/>
                </p:oleObj>
              </mc:Choice>
              <mc:Fallback>
                <p:oleObj name="Clip" r:id="rId6" imgW="2309813" imgH="3176588" progId="MS_ClipArt_Gallery.2">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30078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3" name="Text Box 5"/>
          <p:cNvSpPr txBox="1">
            <a:spLocks noChangeArrowheads="1"/>
          </p:cNvSpPr>
          <p:nvPr/>
        </p:nvSpPr>
        <p:spPr bwMode="auto">
          <a:xfrm>
            <a:off x="323850" y="4724400"/>
            <a:ext cx="8424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dirty="0">
                <a:solidFill>
                  <a:srgbClr val="FF3300"/>
                </a:solidFill>
              </a:rPr>
              <a:t>A focus on building on what already exists.</a:t>
            </a:r>
            <a:endParaRPr lang="en-US" dirty="0">
              <a:solidFill>
                <a:srgbClr val="FF3300"/>
              </a:solidFill>
            </a:endParaRPr>
          </a:p>
        </p:txBody>
      </p:sp>
      <p:sp>
        <p:nvSpPr>
          <p:cNvPr id="22534" name="Text Box 6"/>
          <p:cNvSpPr txBox="1">
            <a:spLocks noChangeArrowheads="1"/>
          </p:cNvSpPr>
          <p:nvPr/>
        </p:nvSpPr>
        <p:spPr bwMode="auto">
          <a:xfrm>
            <a:off x="5343525" y="1647825"/>
            <a:ext cx="2397125"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buFontTx/>
              <a:buChar char="•"/>
            </a:pPr>
            <a:r>
              <a:rPr lang="en-US" sz="1800" b="1" dirty="0">
                <a:solidFill>
                  <a:srgbClr val="FF0000"/>
                </a:solidFill>
              </a:rPr>
              <a:t> Setting up </a:t>
            </a:r>
            <a:r>
              <a:rPr lang="en-US" sz="1800" b="1" i="1" u="sng" dirty="0">
                <a:solidFill>
                  <a:srgbClr val="FF0000"/>
                </a:solidFill>
              </a:rPr>
              <a:t>new</a:t>
            </a:r>
            <a:r>
              <a:rPr lang="en-US" sz="1800" b="1" dirty="0">
                <a:solidFill>
                  <a:srgbClr val="FF0000"/>
                </a:solidFill>
              </a:rPr>
              <a:t> service-delivery points exclusively intended for adolescents.</a:t>
            </a:r>
          </a:p>
          <a:p>
            <a:pPr eaLnBrk="1" hangingPunct="1"/>
            <a:endParaRPr lang="en-US" sz="1800" b="1" dirty="0"/>
          </a:p>
          <a:p>
            <a:pPr eaLnBrk="1" hangingPunct="1"/>
            <a:endParaRPr lang="en-US" sz="1800" dirty="0"/>
          </a:p>
        </p:txBody>
      </p:sp>
    </p:spTree>
    <p:extLst>
      <p:ext uri="{BB962C8B-B14F-4D97-AF65-F5344CB8AC3E}">
        <p14:creationId xmlns:p14="http://schemas.microsoft.com/office/powerpoint/2010/main" val="331475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2557463" y="3973513"/>
            <a:ext cx="6094412" cy="132238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Tx/>
              <a:buNone/>
            </a:pPr>
            <a:r>
              <a:rPr lang="en-US" sz="2000" dirty="0">
                <a:solidFill>
                  <a:srgbClr val="FF0000"/>
                </a:solidFill>
              </a:rPr>
              <a:t>Striving to ensure that the services that adolescents need are </a:t>
            </a:r>
            <a:r>
              <a:rPr lang="en-US" sz="2000" b="1" dirty="0"/>
              <a:t>in fact being provided &amp; are being provided in the right manner.  </a:t>
            </a:r>
          </a:p>
        </p:txBody>
      </p:sp>
      <p:sp>
        <p:nvSpPr>
          <p:cNvPr id="23555" name="Oval 3"/>
          <p:cNvSpPr>
            <a:spLocks noChangeArrowheads="1"/>
          </p:cNvSpPr>
          <p:nvPr/>
        </p:nvSpPr>
        <p:spPr bwMode="auto">
          <a:xfrm>
            <a:off x="323850" y="3716338"/>
            <a:ext cx="2087563" cy="1873250"/>
          </a:xfrm>
          <a:prstGeom prst="ellipse">
            <a:avLst/>
          </a:prstGeom>
          <a:solidFill>
            <a:srgbClr val="00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solidFill>
                  <a:schemeClr val="bg1"/>
                </a:solidFill>
              </a:rPr>
              <a:t>Provision</a:t>
            </a:r>
            <a:endParaRPr lang="en-US" sz="2800" b="1" dirty="0">
              <a:solidFill>
                <a:schemeClr val="bg1"/>
              </a:solidFill>
            </a:endParaRPr>
          </a:p>
        </p:txBody>
      </p:sp>
      <p:sp>
        <p:nvSpPr>
          <p:cNvPr id="23556" name="Oval 4"/>
          <p:cNvSpPr>
            <a:spLocks noChangeArrowheads="1"/>
          </p:cNvSpPr>
          <p:nvPr/>
        </p:nvSpPr>
        <p:spPr bwMode="auto">
          <a:xfrm>
            <a:off x="466725" y="1557338"/>
            <a:ext cx="1873250" cy="1727200"/>
          </a:xfrm>
          <a:prstGeom prst="ellipse">
            <a:avLst/>
          </a:prstGeom>
          <a:solidFill>
            <a:srgbClr val="00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solidFill>
                  <a:schemeClr val="bg1"/>
                </a:solidFill>
              </a:rPr>
              <a:t>Utilization</a:t>
            </a:r>
            <a:endParaRPr lang="en-US" sz="2800" b="1" dirty="0">
              <a:solidFill>
                <a:schemeClr val="bg1"/>
              </a:solidFill>
            </a:endParaRPr>
          </a:p>
        </p:txBody>
      </p:sp>
      <p:sp>
        <p:nvSpPr>
          <p:cNvPr id="23557" name="Text Box 5"/>
          <p:cNvSpPr txBox="1">
            <a:spLocks noChangeArrowheads="1"/>
          </p:cNvSpPr>
          <p:nvPr/>
        </p:nvSpPr>
        <p:spPr bwMode="auto">
          <a:xfrm>
            <a:off x="2771775" y="1720850"/>
            <a:ext cx="59134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20000"/>
              </a:spcBef>
            </a:pPr>
            <a:r>
              <a:rPr lang="en-US" sz="2400" dirty="0">
                <a:solidFill>
                  <a:srgbClr val="FF0000"/>
                </a:solidFill>
              </a:rPr>
              <a:t>Striving to ensure that adolescents </a:t>
            </a:r>
            <a:r>
              <a:rPr lang="en-US" sz="2400" b="1" dirty="0"/>
              <a:t>are able &amp; willing to</a:t>
            </a:r>
            <a:r>
              <a:rPr lang="en-US" sz="2400" dirty="0">
                <a:solidFill>
                  <a:srgbClr val="FF0000"/>
                </a:solidFill>
              </a:rPr>
              <a:t> obtain the health services they need. </a:t>
            </a:r>
          </a:p>
          <a:p>
            <a:pPr eaLnBrk="1" hangingPunct="1"/>
            <a:endParaRPr lang="en-US" sz="2400" dirty="0"/>
          </a:p>
        </p:txBody>
      </p:sp>
      <p:sp>
        <p:nvSpPr>
          <p:cNvPr id="23558" name="Text Box 6"/>
          <p:cNvSpPr txBox="1">
            <a:spLocks noChangeArrowheads="1"/>
          </p:cNvSpPr>
          <p:nvPr/>
        </p:nvSpPr>
        <p:spPr bwMode="auto">
          <a:xfrm>
            <a:off x="466725" y="466725"/>
            <a:ext cx="8426450" cy="9461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GB" sz="2800" b="1" dirty="0">
                <a:solidFill>
                  <a:srgbClr val="FF3300"/>
                </a:solidFill>
              </a:rPr>
              <a:t># 5. Setting out to do more than </a:t>
            </a:r>
            <a:r>
              <a:rPr lang="en-GB" sz="2800" b="1" u="sng" dirty="0"/>
              <a:t>just</a:t>
            </a:r>
            <a:r>
              <a:rPr lang="en-GB" sz="2800" b="1" dirty="0">
                <a:solidFill>
                  <a:srgbClr val="FF3300"/>
                </a:solidFill>
              </a:rPr>
              <a:t> make health services </a:t>
            </a:r>
            <a:r>
              <a:rPr lang="en-GB" sz="2800" b="1" i="1" dirty="0">
                <a:solidFill>
                  <a:srgbClr val="FF3300"/>
                </a:solidFill>
              </a:rPr>
              <a:t>"friendly"</a:t>
            </a:r>
            <a:endParaRPr lang="en-US" sz="2800" b="1" i="1" dirty="0">
              <a:solidFill>
                <a:srgbClr val="FF3300"/>
              </a:solidFill>
            </a:endParaRPr>
          </a:p>
        </p:txBody>
      </p:sp>
    </p:spTree>
    <p:extLst>
      <p:ext uri="{BB962C8B-B14F-4D97-AF65-F5344CB8AC3E}">
        <p14:creationId xmlns:p14="http://schemas.microsoft.com/office/powerpoint/2010/main" val="31018532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1828800" y="2133600"/>
            <a:ext cx="2819400" cy="22098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GB" sz="2000" b="1" dirty="0"/>
              <a:t>Accessible</a:t>
            </a:r>
          </a:p>
          <a:p>
            <a:pPr eaLnBrk="0" hangingPunct="0"/>
            <a:r>
              <a:rPr lang="en-GB" sz="2000" b="1" dirty="0"/>
              <a:t>Acceptable</a:t>
            </a:r>
          </a:p>
          <a:p>
            <a:pPr eaLnBrk="0" hangingPunct="0"/>
            <a:r>
              <a:rPr lang="en-GB" sz="2000" b="1" dirty="0"/>
              <a:t>Equitable</a:t>
            </a:r>
            <a:endParaRPr lang="en-GB" sz="2800" b="1" dirty="0"/>
          </a:p>
        </p:txBody>
      </p:sp>
      <p:sp>
        <p:nvSpPr>
          <p:cNvPr id="24579" name="Oval 3"/>
          <p:cNvSpPr>
            <a:spLocks noChangeArrowheads="1"/>
          </p:cNvSpPr>
          <p:nvPr/>
        </p:nvSpPr>
        <p:spPr bwMode="auto">
          <a:xfrm>
            <a:off x="3352800" y="3505200"/>
            <a:ext cx="2514600" cy="2057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GB" sz="2000" b="1" dirty="0">
                <a:solidFill>
                  <a:schemeClr val="bg1"/>
                </a:solidFill>
              </a:rPr>
              <a:t>Efficient</a:t>
            </a:r>
            <a:endParaRPr lang="en-GB" sz="2800" b="1" dirty="0">
              <a:solidFill>
                <a:schemeClr val="bg1"/>
              </a:solidFill>
            </a:endParaRPr>
          </a:p>
        </p:txBody>
      </p:sp>
      <p:sp>
        <p:nvSpPr>
          <p:cNvPr id="24580" name="Oval 4"/>
          <p:cNvSpPr>
            <a:spLocks noChangeArrowheads="1"/>
          </p:cNvSpPr>
          <p:nvPr/>
        </p:nvSpPr>
        <p:spPr bwMode="auto">
          <a:xfrm>
            <a:off x="4191000" y="2133600"/>
            <a:ext cx="2895600" cy="2057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GB" sz="2000" b="1" dirty="0"/>
              <a:t>Appropriate</a:t>
            </a:r>
          </a:p>
          <a:p>
            <a:pPr eaLnBrk="0" hangingPunct="0"/>
            <a:r>
              <a:rPr lang="en-GB" sz="2000" b="1" dirty="0"/>
              <a:t>Effective</a:t>
            </a:r>
            <a:endParaRPr lang="en-GB" sz="2800" b="1" dirty="0"/>
          </a:p>
        </p:txBody>
      </p:sp>
      <p:graphicFrame>
        <p:nvGraphicFramePr>
          <p:cNvPr id="24581" name="Object 5"/>
          <p:cNvGraphicFramePr>
            <a:graphicFrameLocks noChangeAspect="1"/>
          </p:cNvGraphicFramePr>
          <p:nvPr/>
        </p:nvGraphicFramePr>
        <p:xfrm>
          <a:off x="5965825" y="3429000"/>
          <a:ext cx="2789238" cy="3276600"/>
        </p:xfrm>
        <a:graphic>
          <a:graphicData uri="http://schemas.openxmlformats.org/presentationml/2006/ole">
            <mc:AlternateContent xmlns:mc="http://schemas.openxmlformats.org/markup-compatibility/2006">
              <mc:Choice xmlns:v="urn:schemas-microsoft-com:vml" Requires="v">
                <p:oleObj spid="_x0000_s4108" name="Clip" r:id="rId4" imgW="3192463" imgH="3749675" progId="MS_ClipArt_Gallery.2">
                  <p:embed/>
                </p:oleObj>
              </mc:Choice>
              <mc:Fallback>
                <p:oleObj name="Clip" r:id="rId4" imgW="3192463" imgH="374967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825" y="3429000"/>
                        <a:ext cx="278923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Text Box 6"/>
          <p:cNvSpPr txBox="1">
            <a:spLocks noChangeArrowheads="1"/>
          </p:cNvSpPr>
          <p:nvPr/>
        </p:nvSpPr>
        <p:spPr bwMode="auto">
          <a:xfrm>
            <a:off x="6537325" y="1557338"/>
            <a:ext cx="1854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r>
              <a:rPr lang="en-GB" dirty="0">
                <a:solidFill>
                  <a:srgbClr val="FF0000"/>
                </a:solidFill>
              </a:rPr>
              <a:t>Provision</a:t>
            </a:r>
          </a:p>
        </p:txBody>
      </p:sp>
      <p:sp>
        <p:nvSpPr>
          <p:cNvPr id="24583" name="Text Box 7"/>
          <p:cNvSpPr txBox="1">
            <a:spLocks noChangeArrowheads="1"/>
          </p:cNvSpPr>
          <p:nvPr/>
        </p:nvSpPr>
        <p:spPr bwMode="auto">
          <a:xfrm>
            <a:off x="755650" y="1557338"/>
            <a:ext cx="23479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r>
              <a:rPr lang="en-GB" dirty="0">
                <a:solidFill>
                  <a:srgbClr val="009900"/>
                </a:solidFill>
              </a:rPr>
              <a:t>Utilisation</a:t>
            </a:r>
            <a:endParaRPr lang="en-GB" sz="2400" dirty="0"/>
          </a:p>
        </p:txBody>
      </p:sp>
      <p:sp>
        <p:nvSpPr>
          <p:cNvPr id="24584" name="Text Box 8"/>
          <p:cNvSpPr txBox="1">
            <a:spLocks noChangeArrowheads="1"/>
          </p:cNvSpPr>
          <p:nvPr/>
        </p:nvSpPr>
        <p:spPr bwMode="auto">
          <a:xfrm>
            <a:off x="831850" y="304800"/>
            <a:ext cx="7632700" cy="9461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r>
              <a:rPr lang="en-GB" sz="2800" b="1" dirty="0">
                <a:solidFill>
                  <a:srgbClr val="FF0000"/>
                </a:solidFill>
              </a:rPr>
              <a:t># 6. Using a quality framework</a:t>
            </a:r>
          </a:p>
          <a:p>
            <a:pPr algn="ctr"/>
            <a:r>
              <a:rPr lang="en-GB" sz="2800" b="1" dirty="0">
                <a:solidFill>
                  <a:srgbClr val="FF0000"/>
                </a:solidFill>
              </a:rPr>
              <a:t>for health-service provision to adolescents</a:t>
            </a:r>
          </a:p>
        </p:txBody>
      </p:sp>
    </p:spTree>
    <p:extLst>
      <p:ext uri="{BB962C8B-B14F-4D97-AF65-F5344CB8AC3E}">
        <p14:creationId xmlns:p14="http://schemas.microsoft.com/office/powerpoint/2010/main" val="148859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042988" y="298450"/>
            <a:ext cx="7273925" cy="946150"/>
          </a:xfrm>
          <a:prstGeom prst="rect">
            <a:avLst/>
          </a:prstGeom>
          <a:solidFill>
            <a:schemeClr val="accent1"/>
          </a:solidFill>
          <a:ln>
            <a:noFill/>
          </a:ln>
          <a:effectLst/>
          <a:extLs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spcBef>
                <a:spcPct val="50000"/>
              </a:spcBef>
            </a:pPr>
            <a:r>
              <a:rPr lang="en-GB" sz="2800" dirty="0">
                <a:solidFill>
                  <a:srgbClr val="FF0000"/>
                </a:solidFill>
              </a:rPr>
              <a:t>A definition of adolescent friendly health services grounded in quality</a:t>
            </a:r>
          </a:p>
        </p:txBody>
      </p:sp>
      <p:sp>
        <p:nvSpPr>
          <p:cNvPr id="25603" name="Text Box 3"/>
          <p:cNvSpPr txBox="1">
            <a:spLocks noChangeArrowheads="1"/>
          </p:cNvSpPr>
          <p:nvPr/>
        </p:nvSpPr>
        <p:spPr bwMode="auto">
          <a:xfrm>
            <a:off x="5165725" y="4841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400" dirty="0">
              <a:latin typeface="Times New Roman" pitchFamily="18" charset="0"/>
            </a:endParaRPr>
          </a:p>
        </p:txBody>
      </p:sp>
      <p:sp>
        <p:nvSpPr>
          <p:cNvPr id="25604" name="Text Box 4"/>
          <p:cNvSpPr txBox="1">
            <a:spLocks noChangeArrowheads="1"/>
          </p:cNvSpPr>
          <p:nvPr/>
        </p:nvSpPr>
        <p:spPr bwMode="auto">
          <a:xfrm>
            <a:off x="827088" y="1916113"/>
            <a:ext cx="7705725" cy="229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US" sz="1800" i="1" dirty="0">
                <a:solidFill>
                  <a:srgbClr val="FF0000"/>
                </a:solidFill>
              </a:rPr>
              <a:t>Accessible</a:t>
            </a:r>
            <a:r>
              <a:rPr lang="en-US" sz="1800" i="1" dirty="0"/>
              <a:t> - </a:t>
            </a:r>
            <a:r>
              <a:rPr lang="en-US" sz="1800" dirty="0"/>
              <a:t>Adolescents are able to obtain health services.  </a:t>
            </a:r>
            <a:endParaRPr lang="en-US" sz="1800" i="1" dirty="0"/>
          </a:p>
          <a:p>
            <a:pPr eaLnBrk="1" hangingPunct="1"/>
            <a:r>
              <a:rPr lang="en-US" sz="1800" i="1" dirty="0">
                <a:solidFill>
                  <a:srgbClr val="FF0000"/>
                </a:solidFill>
              </a:rPr>
              <a:t>Acceptable</a:t>
            </a:r>
            <a:r>
              <a:rPr lang="en-US" sz="1800" i="1" dirty="0"/>
              <a:t> - </a:t>
            </a:r>
            <a:r>
              <a:rPr lang="en-US" sz="1800" dirty="0"/>
              <a:t>Adolescents feel willing to obtain health services. </a:t>
            </a:r>
            <a:endParaRPr lang="en-US" sz="1800" i="1" dirty="0"/>
          </a:p>
          <a:p>
            <a:pPr eaLnBrk="1" hangingPunct="1"/>
            <a:r>
              <a:rPr lang="en-US" sz="1800" i="1" dirty="0">
                <a:solidFill>
                  <a:srgbClr val="FF0000"/>
                </a:solidFill>
              </a:rPr>
              <a:t>Equitable</a:t>
            </a:r>
            <a:r>
              <a:rPr lang="en-US" sz="1800" i="1" dirty="0"/>
              <a:t> - </a:t>
            </a:r>
            <a:r>
              <a:rPr lang="en-US" sz="1800" dirty="0"/>
              <a:t>All adolescents - including marginalized groups of adolescents - are able &amp; feel willing to obtain health services. </a:t>
            </a:r>
            <a:endParaRPr lang="en-US" sz="1800" i="1" dirty="0"/>
          </a:p>
          <a:p>
            <a:pPr eaLnBrk="1" hangingPunct="1"/>
            <a:r>
              <a:rPr lang="en-US" sz="1800" i="1" dirty="0">
                <a:solidFill>
                  <a:srgbClr val="FF0000"/>
                </a:solidFill>
              </a:rPr>
              <a:t>Appropriate </a:t>
            </a:r>
            <a:r>
              <a:rPr lang="en-US" sz="1800" i="1" dirty="0"/>
              <a:t>- </a:t>
            </a:r>
            <a:r>
              <a:rPr lang="en-US" sz="1800" dirty="0"/>
              <a:t>The health services that adolescent users need are provided on the spot or through referral linkages. </a:t>
            </a:r>
            <a:endParaRPr lang="en-US" sz="1800" i="1" dirty="0"/>
          </a:p>
          <a:p>
            <a:pPr eaLnBrk="1" hangingPunct="1"/>
            <a:r>
              <a:rPr lang="en-US" sz="1800" i="1" dirty="0">
                <a:solidFill>
                  <a:srgbClr val="FF0000"/>
                </a:solidFill>
              </a:rPr>
              <a:t>Effective</a:t>
            </a:r>
            <a:r>
              <a:rPr lang="en-US" sz="1800" i="1" dirty="0"/>
              <a:t> - </a:t>
            </a:r>
            <a:r>
              <a:rPr lang="en-US" sz="1800" dirty="0"/>
              <a:t>The health services provided help well-adolescent users stay well, &amp; ill-adolescent users get back to good health. </a:t>
            </a:r>
          </a:p>
        </p:txBody>
      </p:sp>
    </p:spTree>
    <p:extLst>
      <p:ext uri="{BB962C8B-B14F-4D97-AF65-F5344CB8AC3E}">
        <p14:creationId xmlns:p14="http://schemas.microsoft.com/office/powerpoint/2010/main" val="360077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55650" y="333375"/>
            <a:ext cx="8064500" cy="1150938"/>
          </a:xfrm>
          <a:solidFill>
            <a:srgbClr val="99CCFF"/>
          </a:solidFill>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6CCEE"/>
                  </a:outerShdw>
                </a:effectLst>
              </a14:hiddenEffects>
            </a:ext>
          </a:extLst>
        </p:spPr>
        <p:txBody>
          <a:bodyPr lIns="90488" tIns="44450" rIns="90488" bIns="44450"/>
          <a:lstStyle/>
          <a:p>
            <a:pPr eaLnBrk="1" hangingPunct="1"/>
            <a:r>
              <a:rPr lang="en-GB" sz="2800" b="1" dirty="0">
                <a:solidFill>
                  <a:srgbClr val="FF3300"/>
                </a:solidFill>
              </a:rPr>
              <a:t># 7. Using a standards-driven </a:t>
            </a:r>
            <a:br>
              <a:rPr lang="en-GB" sz="2800" b="1" dirty="0">
                <a:solidFill>
                  <a:srgbClr val="FF3300"/>
                </a:solidFill>
              </a:rPr>
            </a:br>
            <a:r>
              <a:rPr lang="en-GB" sz="2800" b="1" dirty="0">
                <a:solidFill>
                  <a:srgbClr val="FF3300"/>
                </a:solidFill>
              </a:rPr>
              <a:t>quality improvement approach</a:t>
            </a:r>
          </a:p>
        </p:txBody>
      </p:sp>
      <p:sp>
        <p:nvSpPr>
          <p:cNvPr id="26627" name="Rectangle 3"/>
          <p:cNvSpPr>
            <a:spLocks noGrp="1" noChangeArrowheads="1"/>
          </p:cNvSpPr>
          <p:nvPr>
            <p:ph type="body" idx="1"/>
          </p:nvPr>
        </p:nvSpPr>
        <p:spPr>
          <a:xfrm>
            <a:off x="815975" y="1989138"/>
            <a:ext cx="5124450" cy="381635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09600" indent="-609600" defTabSz="914400" eaLnBrk="1" hangingPunct="1">
              <a:lnSpc>
                <a:spcPct val="80000"/>
              </a:lnSpc>
              <a:buFontTx/>
              <a:buNone/>
            </a:pPr>
            <a:r>
              <a:rPr lang="en-US" sz="1200" i="1" dirty="0">
                <a:solidFill>
                  <a:srgbClr val="FF3300"/>
                </a:solidFill>
              </a:rPr>
              <a:t>    </a:t>
            </a:r>
            <a:endParaRPr lang="en-US" sz="1600" b="1" dirty="0">
              <a:solidFill>
                <a:srgbClr val="FF3300"/>
              </a:solidFill>
            </a:endParaRPr>
          </a:p>
          <a:p>
            <a:pPr marL="609600" indent="-609600" defTabSz="914400" eaLnBrk="1" hangingPunct="1">
              <a:lnSpc>
                <a:spcPct val="80000"/>
              </a:lnSpc>
              <a:buFontTx/>
              <a:buNone/>
            </a:pPr>
            <a:r>
              <a:rPr lang="en-US" sz="2000" dirty="0">
                <a:solidFill>
                  <a:srgbClr val="FF3300"/>
                </a:solidFill>
              </a:rPr>
              <a:t>What is a standard ?</a:t>
            </a:r>
          </a:p>
          <a:p>
            <a:pPr marL="609600" indent="-609600" defTabSz="914400" eaLnBrk="1" hangingPunct="1">
              <a:lnSpc>
                <a:spcPct val="80000"/>
              </a:lnSpc>
              <a:buFontTx/>
              <a:buNone/>
            </a:pPr>
            <a:r>
              <a:rPr lang="en-GB" sz="2000" dirty="0"/>
              <a:t>A standard is a statement of required quality.</a:t>
            </a:r>
          </a:p>
          <a:p>
            <a:pPr marL="609600" indent="-609600" defTabSz="914400" eaLnBrk="1" hangingPunct="1">
              <a:lnSpc>
                <a:spcPct val="80000"/>
              </a:lnSpc>
              <a:buFontTx/>
              <a:buNone/>
            </a:pPr>
            <a:r>
              <a:rPr lang="en-US" sz="2000" dirty="0">
                <a:solidFill>
                  <a:srgbClr val="FF3300"/>
                </a:solidFill>
              </a:rPr>
              <a:t>How can standard-driven quality improvement contribute to our work ?</a:t>
            </a:r>
          </a:p>
          <a:p>
            <a:pPr marL="609600" indent="-609600" defTabSz="914400" eaLnBrk="1" hangingPunct="1">
              <a:lnSpc>
                <a:spcPct val="80000"/>
              </a:lnSpc>
              <a:buFontTx/>
              <a:buNone/>
            </a:pPr>
            <a:r>
              <a:rPr lang="en-GB" sz="2000" dirty="0"/>
              <a:t>1. By setting clear goals for the quality of different aspects of the functioning of service-delivery points.</a:t>
            </a:r>
          </a:p>
          <a:p>
            <a:pPr marL="609600" indent="-609600" defTabSz="914400" eaLnBrk="1" hangingPunct="1">
              <a:lnSpc>
                <a:spcPct val="80000"/>
              </a:lnSpc>
              <a:buFontTx/>
              <a:buNone/>
            </a:pPr>
            <a:r>
              <a:rPr lang="en-GB" sz="2000" dirty="0"/>
              <a:t>2. By providing the basis for assessing the achievement of these goals.</a:t>
            </a:r>
          </a:p>
          <a:p>
            <a:pPr marL="609600" indent="-609600" defTabSz="914400" eaLnBrk="1" hangingPunct="1">
              <a:lnSpc>
                <a:spcPct val="80000"/>
              </a:lnSpc>
              <a:buFontTx/>
              <a:buNone/>
            </a:pPr>
            <a:r>
              <a:rPr lang="en-GB" sz="2000" dirty="0"/>
              <a:t>3. By providing the basis for identifying what needs to be done to achieve the goals.</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133600"/>
            <a:ext cx="360045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8950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95536" y="1287463"/>
            <a:ext cx="381635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GB" sz="1800" b="1" dirty="0">
                <a:solidFill>
                  <a:srgbClr val="FF3300"/>
                </a:solidFill>
                <a:latin typeface="Arial" panose="020B0604020202020204" pitchFamily="34" charset="0"/>
                <a:cs typeface="Arial" panose="020B0604020202020204" pitchFamily="34" charset="0"/>
              </a:rPr>
              <a:t>1. Standards set clear goals.</a:t>
            </a:r>
          </a:p>
          <a:p>
            <a:r>
              <a:rPr lang="en-GB" sz="1600" dirty="0">
                <a:latin typeface="Arial" panose="020B0604020202020204" pitchFamily="34" charset="0"/>
                <a:cs typeface="Arial" panose="020B0604020202020204" pitchFamily="34" charset="0"/>
              </a:rPr>
              <a:t>They make explicit the definition of quality required. </a:t>
            </a:r>
          </a:p>
        </p:txBody>
      </p:sp>
      <p:sp>
        <p:nvSpPr>
          <p:cNvPr id="27651" name="Rectangle 3"/>
          <p:cNvSpPr>
            <a:spLocks noChangeArrowheads="1"/>
          </p:cNvSpPr>
          <p:nvPr/>
        </p:nvSpPr>
        <p:spPr bwMode="auto">
          <a:xfrm>
            <a:off x="4932363" y="1857375"/>
            <a:ext cx="14398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85000"/>
              </a:lnSpc>
              <a:spcBef>
                <a:spcPct val="30000"/>
              </a:spcBef>
            </a:pPr>
            <a:r>
              <a:rPr lang="en-US" sz="1800" b="1" dirty="0"/>
              <a:t>Required   </a:t>
            </a:r>
            <a:br>
              <a:rPr lang="en-US" sz="1800" b="1" dirty="0"/>
            </a:br>
            <a:r>
              <a:rPr lang="en-US" sz="1800" b="1" dirty="0"/>
              <a:t> quality. </a:t>
            </a:r>
          </a:p>
        </p:txBody>
      </p:sp>
      <p:sp>
        <p:nvSpPr>
          <p:cNvPr id="27652" name="Oval 4"/>
          <p:cNvSpPr>
            <a:spLocks noChangeArrowheads="1"/>
          </p:cNvSpPr>
          <p:nvPr/>
        </p:nvSpPr>
        <p:spPr bwMode="auto">
          <a:xfrm>
            <a:off x="4643438" y="1268413"/>
            <a:ext cx="1920875" cy="1800225"/>
          </a:xfrm>
          <a:prstGeom prst="ellipse">
            <a:avLst/>
          </a:prstGeom>
          <a:noFill/>
          <a:ln w="635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53" name="Text Box 5"/>
          <p:cNvSpPr txBox="1">
            <a:spLocks noChangeArrowheads="1"/>
          </p:cNvSpPr>
          <p:nvPr/>
        </p:nvSpPr>
        <p:spPr bwMode="auto">
          <a:xfrm>
            <a:off x="1835150" y="188913"/>
            <a:ext cx="7129463" cy="51911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2800" dirty="0">
                <a:solidFill>
                  <a:srgbClr val="FF3300"/>
                </a:solidFill>
              </a:rPr>
              <a:t>Standards-driven quality improvement</a:t>
            </a:r>
            <a:endParaRPr lang="en-US" sz="2800" dirty="0">
              <a:solidFill>
                <a:srgbClr val="FF3300"/>
              </a:solidFill>
            </a:endParaRPr>
          </a:p>
        </p:txBody>
      </p:sp>
      <p:sp>
        <p:nvSpPr>
          <p:cNvPr id="27654" name="Line 6"/>
          <p:cNvSpPr>
            <a:spLocks noChangeShapeType="1"/>
          </p:cNvSpPr>
          <p:nvPr/>
        </p:nvSpPr>
        <p:spPr bwMode="auto">
          <a:xfrm flipH="1" flipV="1">
            <a:off x="5651500" y="3213100"/>
            <a:ext cx="0" cy="1511300"/>
          </a:xfrm>
          <a:prstGeom prst="line">
            <a:avLst/>
          </a:prstGeom>
          <a:noFill/>
          <a:ln w="635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55" name="Oval 7"/>
          <p:cNvSpPr>
            <a:spLocks noChangeArrowheads="1"/>
          </p:cNvSpPr>
          <p:nvPr/>
        </p:nvSpPr>
        <p:spPr bwMode="auto">
          <a:xfrm>
            <a:off x="4643438" y="4868863"/>
            <a:ext cx="2016125" cy="1584325"/>
          </a:xfrm>
          <a:prstGeom prst="ellipse">
            <a:avLst/>
          </a:prstGeom>
          <a:noFill/>
          <a:ln w="635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56" name="Rectangle 8"/>
          <p:cNvSpPr>
            <a:spLocks noChangeArrowheads="1"/>
          </p:cNvSpPr>
          <p:nvPr/>
        </p:nvSpPr>
        <p:spPr bwMode="auto">
          <a:xfrm>
            <a:off x="5148263" y="5356225"/>
            <a:ext cx="11525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85000"/>
              </a:lnSpc>
              <a:spcBef>
                <a:spcPct val="30000"/>
              </a:spcBef>
            </a:pPr>
            <a:r>
              <a:rPr lang="en-US" sz="1800" b="1" dirty="0"/>
              <a:t>Actual   </a:t>
            </a:r>
            <a:br>
              <a:rPr lang="en-US" sz="1800" b="1" dirty="0"/>
            </a:br>
            <a:r>
              <a:rPr lang="en-US" sz="1800" b="1" dirty="0"/>
              <a:t> quality. </a:t>
            </a:r>
          </a:p>
        </p:txBody>
      </p:sp>
      <p:sp>
        <p:nvSpPr>
          <p:cNvPr id="27657" name="Rectangle 9"/>
          <p:cNvSpPr>
            <a:spLocks noChangeArrowheads="1"/>
          </p:cNvSpPr>
          <p:nvPr/>
        </p:nvSpPr>
        <p:spPr bwMode="auto">
          <a:xfrm>
            <a:off x="6516688" y="3486150"/>
            <a:ext cx="20161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85000"/>
              </a:lnSpc>
              <a:spcBef>
                <a:spcPct val="30000"/>
              </a:spcBef>
            </a:pPr>
            <a:r>
              <a:rPr lang="en-US" sz="1800" b="1" dirty="0"/>
              <a:t>Gap between required and actual quality. </a:t>
            </a:r>
          </a:p>
        </p:txBody>
      </p:sp>
      <p:sp>
        <p:nvSpPr>
          <p:cNvPr id="27658" name="Text Box 10"/>
          <p:cNvSpPr txBox="1">
            <a:spLocks noChangeArrowheads="1"/>
          </p:cNvSpPr>
          <p:nvPr/>
        </p:nvSpPr>
        <p:spPr bwMode="auto">
          <a:xfrm>
            <a:off x="396305" y="2349500"/>
            <a:ext cx="44640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r>
              <a:rPr lang="en-GB" sz="1800" b="1" dirty="0">
                <a:solidFill>
                  <a:srgbClr val="FF3300"/>
                </a:solidFill>
              </a:rPr>
              <a:t>2. Standards provide the basis for assessing whether goals have been achieved.</a:t>
            </a:r>
            <a:endParaRPr lang="en-US" sz="1800" b="1" dirty="0">
              <a:solidFill>
                <a:srgbClr val="FF3300"/>
              </a:solidFill>
            </a:endParaRPr>
          </a:p>
          <a:p>
            <a:pPr eaLnBrk="1" hangingPunct="1"/>
            <a:r>
              <a:rPr lang="en-GB" sz="1600" dirty="0"/>
              <a:t>They provide a clear reference  against which quality can be assessed/compared.</a:t>
            </a:r>
          </a:p>
        </p:txBody>
      </p:sp>
      <p:sp>
        <p:nvSpPr>
          <p:cNvPr id="27659" name="AutoShape 11"/>
          <p:cNvSpPr>
            <a:spLocks/>
          </p:cNvSpPr>
          <p:nvPr/>
        </p:nvSpPr>
        <p:spPr bwMode="auto">
          <a:xfrm>
            <a:off x="6011863" y="3213100"/>
            <a:ext cx="431800" cy="1511300"/>
          </a:xfrm>
          <a:prstGeom prst="rightBrace">
            <a:avLst>
              <a:gd name="adj1" fmla="val 29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60" name="Text Box 12"/>
          <p:cNvSpPr txBox="1">
            <a:spLocks noChangeArrowheads="1"/>
          </p:cNvSpPr>
          <p:nvPr/>
        </p:nvSpPr>
        <p:spPr bwMode="auto">
          <a:xfrm>
            <a:off x="395536" y="4076700"/>
            <a:ext cx="4464050"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1800" b="1" dirty="0">
                <a:solidFill>
                  <a:srgbClr val="FF3300"/>
                </a:solidFill>
              </a:rPr>
              <a:t>3. Standards provide the basis for </a:t>
            </a:r>
          </a:p>
          <a:p>
            <a:pPr eaLnBrk="1" hangingPunct="1"/>
            <a:r>
              <a:rPr lang="en-GB" sz="1800" b="1" dirty="0">
                <a:solidFill>
                  <a:srgbClr val="FF3300"/>
                </a:solidFill>
              </a:rPr>
              <a:t>identifying what needs to be done to achieve the  goals.</a:t>
            </a:r>
          </a:p>
          <a:p>
            <a:pPr eaLnBrk="1" hangingPunct="1"/>
            <a:r>
              <a:rPr lang="en-GB" sz="1600" dirty="0"/>
              <a:t>They provide an entry point for identifying why the goals were not achieved, and what actions need to be taken for the goals to be achieved. </a:t>
            </a:r>
            <a:endParaRPr lang="en-US" sz="1600" dirty="0"/>
          </a:p>
        </p:txBody>
      </p:sp>
    </p:spTree>
    <p:extLst>
      <p:ext uri="{BB962C8B-B14F-4D97-AF65-F5344CB8AC3E}">
        <p14:creationId xmlns:p14="http://schemas.microsoft.com/office/powerpoint/2010/main" val="66947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619250" y="298450"/>
            <a:ext cx="7273925" cy="579438"/>
          </a:xfrm>
          <a:prstGeom prst="rect">
            <a:avLst/>
          </a:prstGeom>
          <a:solidFill>
            <a:schemeClr val="accent1"/>
          </a:solidFill>
          <a:ln>
            <a:noFill/>
          </a:ln>
          <a:effectLst/>
          <a:extLs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spcBef>
                <a:spcPct val="50000"/>
              </a:spcBef>
            </a:pPr>
            <a:r>
              <a:rPr lang="en-GB" dirty="0">
                <a:solidFill>
                  <a:srgbClr val="FF0000"/>
                </a:solidFill>
              </a:rPr>
              <a:t>Standards communicate a clear vision</a:t>
            </a:r>
          </a:p>
        </p:txBody>
      </p:sp>
      <p:sp>
        <p:nvSpPr>
          <p:cNvPr id="28675" name="Text Box 3"/>
          <p:cNvSpPr txBox="1">
            <a:spLocks noChangeArrowheads="1"/>
          </p:cNvSpPr>
          <p:nvPr/>
        </p:nvSpPr>
        <p:spPr bwMode="auto">
          <a:xfrm>
            <a:off x="5165725" y="4841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400" dirty="0">
              <a:latin typeface="Times New Roman" pitchFamily="18" charset="0"/>
            </a:endParaRPr>
          </a:p>
        </p:txBody>
      </p:sp>
      <p:sp>
        <p:nvSpPr>
          <p:cNvPr id="28676" name="Text Box 4"/>
          <p:cNvSpPr txBox="1">
            <a:spLocks noChangeArrowheads="1"/>
          </p:cNvSpPr>
          <p:nvPr/>
        </p:nvSpPr>
        <p:spPr bwMode="auto">
          <a:xfrm>
            <a:off x="827088" y="1916113"/>
            <a:ext cx="7705725" cy="284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2000" dirty="0">
                <a:solidFill>
                  <a:srgbClr val="FF3300"/>
                </a:solidFill>
              </a:rPr>
              <a:t>Adolescents</a:t>
            </a:r>
            <a:r>
              <a:rPr lang="en-GB" sz="2000" dirty="0"/>
              <a:t> knowledgeable, able &amp; willing to obtain the health services they need.</a:t>
            </a:r>
          </a:p>
          <a:p>
            <a:pPr eaLnBrk="1" hangingPunct="1"/>
            <a:r>
              <a:rPr lang="en-GB" sz="2000" dirty="0">
                <a:solidFill>
                  <a:srgbClr val="FF3300"/>
                </a:solidFill>
              </a:rPr>
              <a:t>Service providers</a:t>
            </a:r>
            <a:r>
              <a:rPr lang="en-GB" sz="2000" dirty="0"/>
              <a:t> non judgemental &amp; considerate in their dealings with adolescents; &amp; deliver the required services in the right way.</a:t>
            </a:r>
          </a:p>
          <a:p>
            <a:pPr eaLnBrk="1" hangingPunct="1"/>
            <a:r>
              <a:rPr lang="en-GB" sz="2000" dirty="0">
                <a:solidFill>
                  <a:srgbClr val="FF3300"/>
                </a:solidFill>
              </a:rPr>
              <a:t>Health service delivery points</a:t>
            </a:r>
            <a:r>
              <a:rPr lang="en-GB" sz="2000" dirty="0"/>
              <a:t> welcoming &amp; appealing to adolescents; &amp;  provide the health services that adolescents need</a:t>
            </a:r>
            <a:r>
              <a:rPr lang="en-US" sz="2000" dirty="0"/>
              <a:t>.</a:t>
            </a:r>
          </a:p>
          <a:p>
            <a:pPr eaLnBrk="1" hangingPunct="1"/>
            <a:r>
              <a:rPr lang="en-US" sz="2000" dirty="0">
                <a:solidFill>
                  <a:srgbClr val="FF3300"/>
                </a:solidFill>
              </a:rPr>
              <a:t>Community</a:t>
            </a:r>
            <a:r>
              <a:rPr lang="en-GB" sz="2000" dirty="0">
                <a:solidFill>
                  <a:srgbClr val="FF3300"/>
                </a:solidFill>
              </a:rPr>
              <a:t> members </a:t>
            </a:r>
            <a:r>
              <a:rPr lang="en-GB" sz="2000" dirty="0"/>
              <a:t>aware of the health service needs of different groups of adolescents, &amp; support their provision. </a:t>
            </a:r>
            <a:endParaRPr lang="en-US" sz="2000" dirty="0"/>
          </a:p>
          <a:p>
            <a:pPr eaLnBrk="1" hangingPunct="1"/>
            <a:endParaRPr lang="en-US" sz="2000" dirty="0"/>
          </a:p>
        </p:txBody>
      </p:sp>
    </p:spTree>
    <p:extLst>
      <p:ext uri="{BB962C8B-B14F-4D97-AF65-F5344CB8AC3E}">
        <p14:creationId xmlns:p14="http://schemas.microsoft.com/office/powerpoint/2010/main" val="383956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00113" y="765175"/>
            <a:ext cx="6840537" cy="1223963"/>
          </a:xfrm>
        </p:spPr>
        <p:txBody>
          <a:bodyPr/>
          <a:lstStyle/>
          <a:p>
            <a:pPr eaLnBrk="1" hangingPunct="1"/>
            <a:r>
              <a:rPr lang="en-US" sz="3500" b="1" dirty="0">
                <a:solidFill>
                  <a:srgbClr val="FF3300"/>
                </a:solidFill>
              </a:rPr>
              <a:t>What do we mean  by the term </a:t>
            </a:r>
            <a:br>
              <a:rPr lang="en-US" sz="3500" b="1" dirty="0">
                <a:solidFill>
                  <a:srgbClr val="FF3300"/>
                </a:solidFill>
              </a:rPr>
            </a:br>
            <a:r>
              <a:rPr lang="en-US" sz="3500" b="1" dirty="0">
                <a:solidFill>
                  <a:srgbClr val="FF3300"/>
                </a:solidFill>
              </a:rPr>
              <a:t>health services ? </a:t>
            </a:r>
          </a:p>
        </p:txBody>
      </p:sp>
      <p:sp>
        <p:nvSpPr>
          <p:cNvPr id="500739" name="Rectangle 3"/>
          <p:cNvSpPr>
            <a:spLocks noGrp="1" noChangeArrowheads="1"/>
          </p:cNvSpPr>
          <p:nvPr>
            <p:ph type="body" idx="1"/>
          </p:nvPr>
        </p:nvSpPr>
        <p:spPr>
          <a:xfrm>
            <a:off x="1336675" y="1885950"/>
            <a:ext cx="6421438" cy="2998788"/>
          </a:xfrm>
        </p:spPr>
        <p:txBody>
          <a:bodyPr/>
          <a:lstStyle/>
          <a:p>
            <a:pPr marL="0" indent="0" defTabSz="914400" eaLnBrk="1" hangingPunct="1">
              <a:lnSpc>
                <a:spcPct val="90000"/>
              </a:lnSpc>
              <a:buFontTx/>
              <a:buNone/>
              <a:defRPr/>
            </a:pPr>
            <a:endParaRPr lang="en-GB" sz="2400" dirty="0">
              <a:effectLst>
                <a:outerShdw blurRad="38100" dist="38100" dir="2700000" algn="tl">
                  <a:srgbClr val="C0C0C0"/>
                </a:outerShdw>
              </a:effectLst>
            </a:endParaRPr>
          </a:p>
          <a:p>
            <a:pPr marL="0" indent="0" defTabSz="914400" eaLnBrk="1" hangingPunct="1">
              <a:lnSpc>
                <a:spcPct val="90000"/>
              </a:lnSpc>
              <a:buFontTx/>
              <a:buNone/>
              <a:defRPr/>
            </a:pPr>
            <a:endParaRPr lang="en-US" sz="2400" dirty="0">
              <a:effectLst>
                <a:outerShdw blurRad="38100" dist="38100" dir="2700000" algn="tl">
                  <a:srgbClr val="C0C0C0"/>
                </a:outerShdw>
              </a:effectLst>
            </a:endParaRPr>
          </a:p>
          <a:p>
            <a:pPr marL="0" indent="0" defTabSz="914400" eaLnBrk="1" hangingPunct="1">
              <a:lnSpc>
                <a:spcPct val="90000"/>
              </a:lnSpc>
              <a:buFontTx/>
              <a:buNone/>
              <a:defRPr/>
            </a:pPr>
            <a:r>
              <a:rPr lang="en-US" sz="2400" dirty="0">
                <a:solidFill>
                  <a:srgbClr val="0000FF"/>
                </a:solidFill>
                <a:effectLst>
                  <a:outerShdw blurRad="38100" dist="38100" dir="2700000" algn="tl">
                    <a:srgbClr val="C0C0C0"/>
                  </a:outerShdw>
                </a:effectLst>
              </a:rPr>
              <a:t>The provision of a clinical service, which often includes the provision of information, advice &amp; counselling aimed at preventing health problems, or detecting &amp; treating them. </a:t>
            </a:r>
          </a:p>
        </p:txBody>
      </p:sp>
    </p:spTree>
    <p:extLst>
      <p:ext uri="{BB962C8B-B14F-4D97-AF65-F5344CB8AC3E}">
        <p14:creationId xmlns:p14="http://schemas.microsoft.com/office/powerpoint/2010/main" val="699648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9750" y="333375"/>
            <a:ext cx="8280400" cy="1295400"/>
          </a:xfrm>
          <a:solidFill>
            <a:srgbClr val="99CCFF"/>
          </a:solidFill>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6CCEE"/>
                  </a:outerShdw>
                </a:effectLst>
              </a14:hiddenEffects>
            </a:ext>
          </a:extLst>
        </p:spPr>
        <p:txBody>
          <a:bodyPr lIns="90488" tIns="44450" rIns="90488" bIns="44450"/>
          <a:lstStyle/>
          <a:p>
            <a:pPr eaLnBrk="1" hangingPunct="1"/>
            <a:r>
              <a:rPr lang="en-GB" sz="2800" b="1" dirty="0">
                <a:solidFill>
                  <a:srgbClr val="FF3300"/>
                </a:solidFill>
              </a:rPr>
              <a:t># 8. Working to expand the coverage of health services, alongside efforts to improve quality </a:t>
            </a:r>
            <a:r>
              <a:rPr lang="en-GB" sz="2800" dirty="0">
                <a:solidFill>
                  <a:srgbClr val="FF3300"/>
                </a:solidFill>
              </a:rPr>
              <a:t> </a:t>
            </a:r>
          </a:p>
        </p:txBody>
      </p:sp>
      <p:sp>
        <p:nvSpPr>
          <p:cNvPr id="29699" name="Rectangle 3"/>
          <p:cNvSpPr>
            <a:spLocks noGrp="1" noChangeArrowheads="1"/>
          </p:cNvSpPr>
          <p:nvPr>
            <p:ph type="body" idx="1"/>
          </p:nvPr>
        </p:nvSpPr>
        <p:spPr>
          <a:xfrm>
            <a:off x="815975" y="2133600"/>
            <a:ext cx="4860925" cy="31623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09600" indent="-609600" defTabSz="914400" eaLnBrk="1" hangingPunct="1">
              <a:lnSpc>
                <a:spcPct val="80000"/>
              </a:lnSpc>
              <a:buFontTx/>
              <a:buNone/>
            </a:pPr>
            <a:r>
              <a:rPr lang="en-US" sz="900" i="1" dirty="0">
                <a:solidFill>
                  <a:srgbClr val="FF3300"/>
                </a:solidFill>
              </a:rPr>
              <a:t>    </a:t>
            </a:r>
            <a:endParaRPr lang="en-US" sz="1200" b="1" dirty="0">
              <a:solidFill>
                <a:srgbClr val="FF3300"/>
              </a:solidFill>
            </a:endParaRPr>
          </a:p>
          <a:p>
            <a:pPr marL="609600" indent="-609600" defTabSz="914400" eaLnBrk="1" hangingPunct="1">
              <a:lnSpc>
                <a:spcPct val="80000"/>
              </a:lnSpc>
              <a:buFontTx/>
              <a:buNone/>
            </a:pPr>
            <a:r>
              <a:rPr lang="en-US" sz="1600" dirty="0">
                <a:solidFill>
                  <a:srgbClr val="FF3300"/>
                </a:solidFill>
              </a:rPr>
              <a:t>What is coverage ?</a:t>
            </a:r>
          </a:p>
          <a:p>
            <a:pPr marL="609600" indent="-609600" defTabSz="914400" eaLnBrk="1" hangingPunct="1">
              <a:lnSpc>
                <a:spcPct val="80000"/>
              </a:lnSpc>
              <a:buFontTx/>
              <a:buNone/>
            </a:pPr>
            <a:r>
              <a:rPr lang="en-GB" sz="1600" dirty="0"/>
              <a:t>The proportion of a given population that is able to/willing to/has in fact obtained the health services </a:t>
            </a:r>
            <a:r>
              <a:rPr lang="en-GB" sz="1600" i="1" dirty="0"/>
              <a:t>that they need.</a:t>
            </a:r>
            <a:endParaRPr lang="en-US" sz="1600" i="1" dirty="0"/>
          </a:p>
          <a:p>
            <a:pPr marL="609600" indent="-609600" defTabSz="914400" eaLnBrk="1" hangingPunct="1">
              <a:lnSpc>
                <a:spcPct val="80000"/>
              </a:lnSpc>
              <a:buFontTx/>
              <a:buNone/>
            </a:pPr>
            <a:r>
              <a:rPr lang="en-US" sz="1600" dirty="0">
                <a:solidFill>
                  <a:srgbClr val="FF3300"/>
                </a:solidFill>
              </a:rPr>
              <a:t>Why is a focus on coverage relevant to our work ?</a:t>
            </a:r>
          </a:p>
          <a:p>
            <a:pPr marL="609600" indent="-609600" defTabSz="914400" eaLnBrk="1" hangingPunct="1">
              <a:lnSpc>
                <a:spcPct val="80000"/>
              </a:lnSpc>
              <a:buFontTx/>
              <a:buAutoNum type="arabicPeriod"/>
            </a:pPr>
            <a:r>
              <a:rPr lang="en-GB" sz="1600" dirty="0"/>
              <a:t>By pressing for clarification on what proportion of the adolescents in a community need a specific health service.</a:t>
            </a:r>
          </a:p>
          <a:p>
            <a:pPr marL="609600" indent="-609600" defTabSz="914400" eaLnBrk="1" hangingPunct="1">
              <a:lnSpc>
                <a:spcPct val="80000"/>
              </a:lnSpc>
              <a:buFontTx/>
              <a:buAutoNum type="arabicPeriod"/>
            </a:pPr>
            <a:r>
              <a:rPr lang="en-GB" sz="1600" dirty="0"/>
              <a:t>By providing the basis for determining what proportion of them are in fact obtaining the health services they need.</a:t>
            </a:r>
            <a:r>
              <a:rPr lang="en-GB" sz="1600" b="1" dirty="0">
                <a:solidFill>
                  <a:srgbClr val="0000FF"/>
                </a:solidFill>
              </a:rPr>
              <a:t> </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788" y="2492375"/>
            <a:ext cx="3097212"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1912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11188" y="1573213"/>
            <a:ext cx="38163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marL="342900" indent="-342900"/>
            <a:r>
              <a:rPr lang="en-GB" sz="2000" b="1" dirty="0">
                <a:solidFill>
                  <a:srgbClr val="FF3300"/>
                </a:solidFill>
              </a:rPr>
              <a:t>1. Clarifying what proportion of adolescents in a community need a specific health service.</a:t>
            </a:r>
          </a:p>
        </p:txBody>
      </p:sp>
      <p:sp>
        <p:nvSpPr>
          <p:cNvPr id="30723" name="Text Box 3"/>
          <p:cNvSpPr txBox="1">
            <a:spLocks noChangeArrowheads="1"/>
          </p:cNvSpPr>
          <p:nvPr/>
        </p:nvSpPr>
        <p:spPr bwMode="auto">
          <a:xfrm>
            <a:off x="611188" y="179388"/>
            <a:ext cx="8208962" cy="51911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GB" sz="2800" dirty="0">
                <a:solidFill>
                  <a:srgbClr val="FF3300"/>
                </a:solidFill>
              </a:rPr>
              <a:t>Expanding the coverage of health services </a:t>
            </a:r>
            <a:endParaRPr lang="en-US" sz="2800" dirty="0">
              <a:solidFill>
                <a:srgbClr val="FF3300"/>
              </a:solidFill>
            </a:endParaRPr>
          </a:p>
        </p:txBody>
      </p:sp>
      <p:sp>
        <p:nvSpPr>
          <p:cNvPr id="30724" name="Text Box 4"/>
          <p:cNvSpPr txBox="1">
            <a:spLocks noChangeArrowheads="1"/>
          </p:cNvSpPr>
          <p:nvPr/>
        </p:nvSpPr>
        <p:spPr bwMode="auto">
          <a:xfrm>
            <a:off x="5148263" y="1268413"/>
            <a:ext cx="2519362" cy="2236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2800" dirty="0">
                <a:solidFill>
                  <a:srgbClr val="0000FF"/>
                </a:solidFill>
              </a:rPr>
              <a:t>☻ ☻ ☻</a:t>
            </a:r>
            <a:r>
              <a:rPr lang="en-GB" sz="2800" dirty="0"/>
              <a:t> </a:t>
            </a:r>
            <a:r>
              <a:rPr lang="en-GB" sz="2800" dirty="0">
                <a:solidFill>
                  <a:srgbClr val="0000FF"/>
                </a:solidFill>
              </a:rPr>
              <a:t>☻</a:t>
            </a:r>
            <a:r>
              <a:rPr lang="en-GB" sz="2800" dirty="0"/>
              <a:t> ☻ </a:t>
            </a:r>
          </a:p>
          <a:p>
            <a:pPr eaLnBrk="1" hangingPunct="1"/>
            <a:r>
              <a:rPr lang="en-GB" sz="2800" dirty="0">
                <a:solidFill>
                  <a:srgbClr val="0000FF"/>
                </a:solidFill>
              </a:rPr>
              <a:t>☻ ☻ ☻ ☻</a:t>
            </a:r>
            <a:r>
              <a:rPr lang="en-GB" sz="2800" dirty="0"/>
              <a:t> ☻ </a:t>
            </a:r>
          </a:p>
          <a:p>
            <a:pPr eaLnBrk="1" hangingPunct="1"/>
            <a:r>
              <a:rPr lang="en-GB" sz="2800" dirty="0">
                <a:solidFill>
                  <a:srgbClr val="0000FF"/>
                </a:solidFill>
              </a:rPr>
              <a:t>☻ ☻ </a:t>
            </a:r>
            <a:r>
              <a:rPr lang="en-GB" sz="2800" dirty="0"/>
              <a:t>☻ ☻ ☻ </a:t>
            </a:r>
          </a:p>
          <a:p>
            <a:pPr eaLnBrk="1" hangingPunct="1"/>
            <a:r>
              <a:rPr lang="en-GB" sz="2800" dirty="0"/>
              <a:t>☻ ☻ ☻ ☻ ☻</a:t>
            </a:r>
          </a:p>
          <a:p>
            <a:pPr eaLnBrk="1" hangingPunct="1"/>
            <a:r>
              <a:rPr lang="en-GB" sz="2800" dirty="0"/>
              <a:t>☻ ☻ ☻ ☻ ☻</a:t>
            </a:r>
          </a:p>
        </p:txBody>
      </p:sp>
      <p:sp>
        <p:nvSpPr>
          <p:cNvPr id="30725" name="Text Box 5"/>
          <p:cNvSpPr txBox="1">
            <a:spLocks noChangeArrowheads="1"/>
          </p:cNvSpPr>
          <p:nvPr/>
        </p:nvSpPr>
        <p:spPr bwMode="auto">
          <a:xfrm>
            <a:off x="735013" y="4005263"/>
            <a:ext cx="3621087"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1800" b="1" dirty="0">
                <a:solidFill>
                  <a:srgbClr val="FF3300"/>
                </a:solidFill>
              </a:rPr>
              <a:t>2. Determining what proportion of these adolescents are in fact obtaining the health services they need.</a:t>
            </a:r>
          </a:p>
          <a:p>
            <a:pPr eaLnBrk="1" hangingPunct="1"/>
            <a:endParaRPr lang="en-US" sz="1800" dirty="0"/>
          </a:p>
        </p:txBody>
      </p:sp>
      <p:sp>
        <p:nvSpPr>
          <p:cNvPr id="30726" name="Text Box 6"/>
          <p:cNvSpPr txBox="1">
            <a:spLocks noChangeArrowheads="1"/>
          </p:cNvSpPr>
          <p:nvPr/>
        </p:nvSpPr>
        <p:spPr bwMode="auto">
          <a:xfrm>
            <a:off x="5076825" y="4097338"/>
            <a:ext cx="2519363" cy="2236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2800" dirty="0">
                <a:solidFill>
                  <a:srgbClr val="0000FF"/>
                </a:solidFill>
              </a:rPr>
              <a:t>☻ ☻ ☻</a:t>
            </a:r>
            <a:r>
              <a:rPr lang="en-GB" sz="2800" dirty="0"/>
              <a:t> </a:t>
            </a:r>
            <a:r>
              <a:rPr lang="en-GB" sz="2800" dirty="0">
                <a:solidFill>
                  <a:srgbClr val="0000FF"/>
                </a:solidFill>
              </a:rPr>
              <a:t>☻</a:t>
            </a:r>
            <a:r>
              <a:rPr lang="en-GB" sz="2800" dirty="0"/>
              <a:t> ☻ </a:t>
            </a:r>
          </a:p>
          <a:p>
            <a:pPr eaLnBrk="1" hangingPunct="1"/>
            <a:r>
              <a:rPr lang="en-GB" sz="2800" dirty="0">
                <a:solidFill>
                  <a:srgbClr val="0000FF"/>
                </a:solidFill>
              </a:rPr>
              <a:t>☻ ☻ ☻ ☻</a:t>
            </a:r>
            <a:r>
              <a:rPr lang="en-GB" sz="2800" dirty="0"/>
              <a:t> ☻ </a:t>
            </a:r>
          </a:p>
          <a:p>
            <a:pPr eaLnBrk="1" hangingPunct="1"/>
            <a:r>
              <a:rPr lang="en-GB" sz="2800" dirty="0">
                <a:solidFill>
                  <a:srgbClr val="0000FF"/>
                </a:solidFill>
              </a:rPr>
              <a:t>☻ ☻ </a:t>
            </a:r>
            <a:r>
              <a:rPr lang="en-GB" sz="2800" dirty="0"/>
              <a:t>☻ ☻ ☻ </a:t>
            </a:r>
          </a:p>
          <a:p>
            <a:pPr eaLnBrk="1" hangingPunct="1"/>
            <a:r>
              <a:rPr lang="en-GB" sz="2800" dirty="0"/>
              <a:t>☻ ☻ ☻ ☻ ☻</a:t>
            </a:r>
          </a:p>
          <a:p>
            <a:pPr eaLnBrk="1" hangingPunct="1"/>
            <a:r>
              <a:rPr lang="en-GB" sz="2800" dirty="0"/>
              <a:t>☻ ☻ ☻ ☻ ☻</a:t>
            </a:r>
            <a:endParaRPr lang="en-US" sz="2800" dirty="0"/>
          </a:p>
        </p:txBody>
      </p:sp>
      <p:sp>
        <p:nvSpPr>
          <p:cNvPr id="30727" name="Line 7"/>
          <p:cNvSpPr>
            <a:spLocks noChangeShapeType="1"/>
          </p:cNvSpPr>
          <p:nvPr/>
        </p:nvSpPr>
        <p:spPr bwMode="auto">
          <a:xfrm flipV="1">
            <a:off x="5148263" y="4149725"/>
            <a:ext cx="43180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28" name="Line 8"/>
          <p:cNvSpPr>
            <a:spLocks noChangeShapeType="1"/>
          </p:cNvSpPr>
          <p:nvPr/>
        </p:nvSpPr>
        <p:spPr bwMode="auto">
          <a:xfrm flipV="1">
            <a:off x="5076825" y="4221163"/>
            <a:ext cx="862013"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29" name="Line 9"/>
          <p:cNvSpPr>
            <a:spLocks noChangeShapeType="1"/>
          </p:cNvSpPr>
          <p:nvPr/>
        </p:nvSpPr>
        <p:spPr bwMode="auto">
          <a:xfrm flipV="1">
            <a:off x="5148263" y="4149725"/>
            <a:ext cx="1368425"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aphicFrame>
        <p:nvGraphicFramePr>
          <p:cNvPr id="30730" name="Object 10"/>
          <p:cNvGraphicFramePr>
            <a:graphicFrameLocks noChangeAspect="1"/>
          </p:cNvGraphicFramePr>
          <p:nvPr/>
        </p:nvGraphicFramePr>
        <p:xfrm>
          <a:off x="6443663" y="2492375"/>
          <a:ext cx="2449512" cy="2232025"/>
        </p:xfrm>
        <a:graphic>
          <a:graphicData uri="http://schemas.openxmlformats.org/presentationml/2006/ole">
            <mc:AlternateContent xmlns:mc="http://schemas.openxmlformats.org/markup-compatibility/2006">
              <mc:Choice xmlns:v="urn:schemas-microsoft-com:vml" Requires="v">
                <p:oleObj spid="_x0000_s5132" name="Clip" r:id="rId4" imgW="2365553" imgH="2365553" progId="MS_ClipArt_Gallery.2">
                  <p:embed/>
                </p:oleObj>
              </mc:Choice>
              <mc:Fallback>
                <p:oleObj name="Clip" r:id="rId4" imgW="2365553" imgH="236555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2492375"/>
                        <a:ext cx="2449512"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7351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19250" y="260350"/>
            <a:ext cx="6861175" cy="1196975"/>
          </a:xfrm>
          <a:solidFill>
            <a:srgbClr val="99CCFF"/>
          </a:solidFill>
        </p:spPr>
        <p:txBody>
          <a:bodyPr/>
          <a:lstStyle/>
          <a:p>
            <a:pPr eaLnBrk="1" hangingPunct="1"/>
            <a:r>
              <a:rPr lang="en-US" sz="2800" dirty="0">
                <a:solidFill>
                  <a:srgbClr val="FF0000"/>
                </a:solidFill>
              </a:rPr>
              <a:t> </a:t>
            </a:r>
            <a:r>
              <a:rPr lang="en-US" sz="2800" b="1" dirty="0">
                <a:solidFill>
                  <a:srgbClr val="FF0000"/>
                </a:solidFill>
              </a:rPr>
              <a:t># 9. Using a systematic approach to scaling up </a:t>
            </a:r>
            <a:r>
              <a:rPr lang="en-US" sz="2800" b="1" dirty="0"/>
              <a:t> </a:t>
            </a:r>
          </a:p>
        </p:txBody>
      </p:sp>
      <p:sp>
        <p:nvSpPr>
          <p:cNvPr id="31747" name="Text Box 4"/>
          <p:cNvSpPr txBox="1">
            <a:spLocks noChangeArrowheads="1"/>
          </p:cNvSpPr>
          <p:nvPr/>
        </p:nvSpPr>
        <p:spPr bwMode="auto">
          <a:xfrm>
            <a:off x="879475" y="2924175"/>
            <a:ext cx="3332163"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1800" i="1" dirty="0">
                <a:solidFill>
                  <a:srgbClr val="FF3300"/>
                </a:solidFill>
              </a:rPr>
              <a:t>" Scaling up: Deliberate efforts to increase the impact of health service innovations successfully tested in pilot or experimental projects so as to benefit more people ".</a:t>
            </a:r>
          </a:p>
          <a:p>
            <a:pPr eaLnBrk="1" hangingPunct="1"/>
            <a:endParaRPr lang="en-GB" sz="1800" i="1" dirty="0">
              <a:solidFill>
                <a:srgbClr val="FF3300"/>
              </a:solidFill>
            </a:endParaRPr>
          </a:p>
          <a:p>
            <a:pPr eaLnBrk="1" hangingPunct="1"/>
            <a:r>
              <a:rPr lang="en-GB" sz="1200" dirty="0"/>
              <a:t>Source: WHO, Reproductive Health Research &amp; ExpandNet. From pilot projects to policies &amp; programmes: Practical guidance for scaling up health service innovations (WHO, 2006).</a:t>
            </a:r>
          </a:p>
        </p:txBody>
      </p:sp>
      <p:graphicFrame>
        <p:nvGraphicFramePr>
          <p:cNvPr id="31748" name="Object 2"/>
          <p:cNvGraphicFramePr>
            <a:graphicFrameLocks noChangeAspect="1"/>
          </p:cNvGraphicFramePr>
          <p:nvPr/>
        </p:nvGraphicFramePr>
        <p:xfrm>
          <a:off x="4932363" y="1773238"/>
          <a:ext cx="2784475" cy="3954462"/>
        </p:xfrm>
        <a:graphic>
          <a:graphicData uri="http://schemas.openxmlformats.org/presentationml/2006/ole">
            <mc:AlternateContent xmlns:mc="http://schemas.openxmlformats.org/markup-compatibility/2006">
              <mc:Choice xmlns:v="urn:schemas-microsoft-com:vml" Requires="v">
                <p:oleObj spid="_x0000_s6156" name="Acrobat Document" r:id="rId4" imgW="5337000" imgH="7578000" progId="AcroExch.Document.7">
                  <p:embed/>
                </p:oleObj>
              </mc:Choice>
              <mc:Fallback>
                <p:oleObj name="Acrobat Document" r:id="rId4" imgW="5337000" imgH="7578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1773238"/>
                        <a:ext cx="2784475" cy="395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041128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255963" y="2476500"/>
            <a:ext cx="2922587" cy="628650"/>
          </a:xfrm>
          <a:prstGeom prst="rect">
            <a:avLst/>
          </a:prstGeom>
          <a:solidFill>
            <a:srgbClr val="0000FF">
              <a:alpha val="5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ea typeface="宋体" pitchFamily="2" charset="-122"/>
              </a:rPr>
              <a:t>Orient district health management teams</a:t>
            </a:r>
            <a:r>
              <a:rPr lang="en-US" sz="1800" dirty="0">
                <a:solidFill>
                  <a:srgbClr val="000066"/>
                </a:solidFill>
                <a:ea typeface="宋体" pitchFamily="2" charset="-122"/>
              </a:rPr>
              <a:t>  </a:t>
            </a:r>
          </a:p>
        </p:txBody>
      </p:sp>
      <p:sp>
        <p:nvSpPr>
          <p:cNvPr id="32771" name="Text Box 3"/>
          <p:cNvSpPr txBox="1">
            <a:spLocks noChangeArrowheads="1"/>
          </p:cNvSpPr>
          <p:nvPr/>
        </p:nvSpPr>
        <p:spPr bwMode="auto">
          <a:xfrm>
            <a:off x="114300" y="1249363"/>
            <a:ext cx="3062288" cy="628650"/>
          </a:xfrm>
          <a:prstGeom prst="rect">
            <a:avLst/>
          </a:prstGeom>
          <a:solidFill>
            <a:srgbClr val="FF0000">
              <a:alpha val="1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Do a situation analysis or a programme review</a:t>
            </a:r>
            <a:r>
              <a:rPr lang="en-GB" sz="1800" dirty="0">
                <a:solidFill>
                  <a:schemeClr val="bg1"/>
                </a:solidFill>
              </a:rPr>
              <a:t> </a:t>
            </a:r>
            <a:endParaRPr lang="en-US" sz="1800" dirty="0">
              <a:solidFill>
                <a:schemeClr val="bg1"/>
              </a:solidFill>
            </a:endParaRPr>
          </a:p>
        </p:txBody>
      </p:sp>
      <p:sp>
        <p:nvSpPr>
          <p:cNvPr id="32772" name="Text Box 4"/>
          <p:cNvSpPr txBox="1">
            <a:spLocks noChangeArrowheads="1"/>
          </p:cNvSpPr>
          <p:nvPr/>
        </p:nvSpPr>
        <p:spPr bwMode="auto">
          <a:xfrm>
            <a:off x="127000" y="2957513"/>
            <a:ext cx="3054350" cy="628650"/>
          </a:xfrm>
          <a:prstGeom prst="rect">
            <a:avLst/>
          </a:prstGeom>
          <a:solidFill>
            <a:srgbClr val="FF0000">
              <a:alpha val="4588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quality standards </a:t>
            </a:r>
            <a:endParaRPr lang="en-US" sz="1800" dirty="0">
              <a:solidFill>
                <a:schemeClr val="bg1"/>
              </a:solidFill>
            </a:endParaRPr>
          </a:p>
        </p:txBody>
      </p:sp>
      <p:sp>
        <p:nvSpPr>
          <p:cNvPr id="32773" name="Text Box 5"/>
          <p:cNvSpPr txBox="1">
            <a:spLocks noChangeArrowheads="1"/>
          </p:cNvSpPr>
          <p:nvPr/>
        </p:nvSpPr>
        <p:spPr bwMode="auto">
          <a:xfrm>
            <a:off x="111125" y="3668713"/>
            <a:ext cx="3071813" cy="917575"/>
          </a:xfrm>
          <a:prstGeom prst="rect">
            <a:avLst/>
          </a:prstGeom>
          <a:solidFill>
            <a:srgbClr val="FF0000">
              <a:alpha val="6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a:t>
            </a:r>
            <a:r>
              <a:rPr lang="en-US" sz="1800" dirty="0">
                <a:solidFill>
                  <a:schemeClr val="bg1"/>
                </a:solidFill>
              </a:rPr>
              <a:t>Disseminate approved national standards  (to  sub-national levels)</a:t>
            </a:r>
          </a:p>
        </p:txBody>
      </p:sp>
      <p:sp>
        <p:nvSpPr>
          <p:cNvPr id="32774" name="Text Box 6"/>
          <p:cNvSpPr txBox="1">
            <a:spLocks noChangeArrowheads="1"/>
          </p:cNvSpPr>
          <p:nvPr/>
        </p:nvSpPr>
        <p:spPr bwMode="auto">
          <a:xfrm>
            <a:off x="6227763" y="2079625"/>
            <a:ext cx="2916237" cy="368300"/>
          </a:xfrm>
          <a:prstGeom prst="rect">
            <a:avLst/>
          </a:prstGeom>
          <a:solidFill>
            <a:srgbClr val="008000">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Orient health facility staff</a:t>
            </a:r>
          </a:p>
        </p:txBody>
      </p:sp>
      <p:grpSp>
        <p:nvGrpSpPr>
          <p:cNvPr id="32775" name="Group 7"/>
          <p:cNvGrpSpPr>
            <a:grpSpLocks/>
          </p:cNvGrpSpPr>
          <p:nvPr/>
        </p:nvGrpSpPr>
        <p:grpSpPr bwMode="auto">
          <a:xfrm>
            <a:off x="6227763" y="2770188"/>
            <a:ext cx="2916237" cy="1622425"/>
            <a:chOff x="4588" y="1924"/>
            <a:chExt cx="2148" cy="1127"/>
          </a:xfrm>
        </p:grpSpPr>
        <p:sp>
          <p:nvSpPr>
            <p:cNvPr id="32788" name="Text Box 8"/>
            <p:cNvSpPr txBox="1">
              <a:spLocks noChangeArrowheads="1"/>
            </p:cNvSpPr>
            <p:nvPr/>
          </p:nvSpPr>
          <p:spPr bwMode="auto">
            <a:xfrm>
              <a:off x="4588" y="1924"/>
              <a:ext cx="2148" cy="657"/>
            </a:xfrm>
            <a:prstGeom prst="rect">
              <a:avLst/>
            </a:prstGeom>
            <a:solidFill>
              <a:srgbClr val="008000">
                <a:alpha val="7097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Do a self-assessment of quality to identify areas where quality is low</a:t>
              </a:r>
            </a:p>
          </p:txBody>
        </p:sp>
        <p:sp>
          <p:nvSpPr>
            <p:cNvPr id="32789" name="Text Box 9"/>
            <p:cNvSpPr txBox="1">
              <a:spLocks noChangeArrowheads="1"/>
            </p:cNvSpPr>
            <p:nvPr/>
          </p:nvSpPr>
          <p:spPr bwMode="auto">
            <a:xfrm>
              <a:off x="4588" y="2594"/>
              <a:ext cx="2148" cy="457"/>
            </a:xfrm>
            <a:prstGeom prst="rect">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 </a:t>
              </a:r>
              <a:r>
                <a:rPr lang="en-US" sz="1900" dirty="0">
                  <a:solidFill>
                    <a:schemeClr val="bg1"/>
                  </a:solidFill>
                </a:rPr>
                <a:t>Develop a plan to improve quality</a:t>
              </a:r>
            </a:p>
          </p:txBody>
        </p:sp>
      </p:grpSp>
      <p:sp>
        <p:nvSpPr>
          <p:cNvPr id="32776" name="Text Box 10"/>
          <p:cNvSpPr txBox="1">
            <a:spLocks noChangeArrowheads="1"/>
          </p:cNvSpPr>
          <p:nvPr/>
        </p:nvSpPr>
        <p:spPr bwMode="auto">
          <a:xfrm>
            <a:off x="3265488" y="1728788"/>
            <a:ext cx="2909887" cy="404082"/>
          </a:xfrm>
          <a:prstGeom prst="rect">
            <a:avLst/>
          </a:prstGeom>
          <a:solidFill>
            <a:srgbClr val="0000FF">
              <a:alpha val="2784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ar-SA" sz="2100" dirty="0">
                <a:solidFill>
                  <a:srgbClr val="000066"/>
                </a:solidFill>
              </a:rPr>
              <a:t>.</a:t>
            </a:r>
            <a:r>
              <a:rPr lang="en-GB" sz="1800" dirty="0">
                <a:solidFill>
                  <a:schemeClr val="bg1"/>
                </a:solidFill>
              </a:rPr>
              <a:t>O</a:t>
            </a:r>
            <a:r>
              <a:rPr lang="en-US" sz="1800" dirty="0">
                <a:solidFill>
                  <a:schemeClr val="bg1"/>
                </a:solidFill>
              </a:rPr>
              <a:t>rient district leaders</a:t>
            </a:r>
          </a:p>
        </p:txBody>
      </p:sp>
      <p:sp>
        <p:nvSpPr>
          <p:cNvPr id="32777" name="Text Box 11"/>
          <p:cNvSpPr txBox="1">
            <a:spLocks noChangeArrowheads="1"/>
          </p:cNvSpPr>
          <p:nvPr/>
        </p:nvSpPr>
        <p:spPr bwMode="auto">
          <a:xfrm>
            <a:off x="3246438" y="3228975"/>
            <a:ext cx="2951162" cy="642938"/>
          </a:xfrm>
          <a:prstGeom prst="rect">
            <a:avLst/>
          </a:prstGeom>
          <a:solidFill>
            <a:srgbClr val="0000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Do a district level mapping exercise</a:t>
            </a:r>
            <a:r>
              <a:rPr lang="ar-SA" sz="1900">
                <a:solidFill>
                  <a:srgbClr val="000066"/>
                </a:solidFill>
              </a:rPr>
              <a:t>	</a:t>
            </a:r>
            <a:endParaRPr lang="en-US" sz="1900" dirty="0">
              <a:solidFill>
                <a:srgbClr val="000066"/>
              </a:solidFill>
            </a:endParaRPr>
          </a:p>
        </p:txBody>
      </p:sp>
      <p:sp>
        <p:nvSpPr>
          <p:cNvPr id="32778" name="Text Box 12"/>
          <p:cNvSpPr txBox="1">
            <a:spLocks noChangeArrowheads="1"/>
          </p:cNvSpPr>
          <p:nvPr/>
        </p:nvSpPr>
        <p:spPr bwMode="auto">
          <a:xfrm>
            <a:off x="3262313" y="4030663"/>
            <a:ext cx="2916237" cy="628650"/>
          </a:xfrm>
          <a:prstGeom prst="rect">
            <a:avLst/>
          </a:prstGeom>
          <a:solidFill>
            <a:srgbClr val="0000FF">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 a district scale up plan </a:t>
            </a:r>
          </a:p>
        </p:txBody>
      </p:sp>
      <p:sp>
        <p:nvSpPr>
          <p:cNvPr id="32779" name="Rectangle 13"/>
          <p:cNvSpPr>
            <a:spLocks noChangeArrowheads="1"/>
          </p:cNvSpPr>
          <p:nvPr/>
        </p:nvSpPr>
        <p:spPr bwMode="auto">
          <a:xfrm>
            <a:off x="6378575" y="1493838"/>
            <a:ext cx="2765425"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00038" indent="-300038" defTabSz="801688">
              <a:spcBef>
                <a:spcPct val="20000"/>
              </a:spcBef>
              <a:buClr>
                <a:srgbClr val="1E7FB8"/>
              </a:buClr>
            </a:pPr>
            <a:r>
              <a:rPr lang="en-GB" sz="2500" dirty="0">
                <a:solidFill>
                  <a:srgbClr val="000066"/>
                </a:solidFill>
              </a:rPr>
              <a:t> </a:t>
            </a:r>
            <a:endParaRPr lang="en-US" sz="2500" dirty="0">
              <a:solidFill>
                <a:srgbClr val="000066"/>
              </a:solidFill>
            </a:endParaRPr>
          </a:p>
        </p:txBody>
      </p:sp>
      <p:sp>
        <p:nvSpPr>
          <p:cNvPr id="32780" name="Text Box 14"/>
          <p:cNvSpPr txBox="1">
            <a:spLocks noChangeArrowheads="1"/>
          </p:cNvSpPr>
          <p:nvPr/>
        </p:nvSpPr>
        <p:spPr bwMode="auto">
          <a:xfrm>
            <a:off x="119063" y="1998663"/>
            <a:ext cx="3054350" cy="903287"/>
          </a:xfrm>
          <a:prstGeom prst="rect">
            <a:avLst/>
          </a:prstGeom>
          <a:solidFill>
            <a:srgbClr val="FF0000">
              <a:alpha val="3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Develop a health sector strategy within  a multi-sectoral strategy  </a:t>
            </a:r>
            <a:endParaRPr lang="en-US" sz="1800" b="1" dirty="0">
              <a:solidFill>
                <a:schemeClr val="bg1"/>
              </a:solidFill>
            </a:endParaRPr>
          </a:p>
        </p:txBody>
      </p:sp>
      <p:sp>
        <p:nvSpPr>
          <p:cNvPr id="32781" name="Text Box 15"/>
          <p:cNvSpPr txBox="1">
            <a:spLocks noChangeArrowheads="1"/>
          </p:cNvSpPr>
          <p:nvPr/>
        </p:nvSpPr>
        <p:spPr bwMode="auto">
          <a:xfrm>
            <a:off x="612775" y="773113"/>
            <a:ext cx="17240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t>National level</a:t>
            </a:r>
            <a:endParaRPr lang="en-US" sz="2100" dirty="0"/>
          </a:p>
        </p:txBody>
      </p:sp>
      <p:sp>
        <p:nvSpPr>
          <p:cNvPr id="32782" name="Text Box 16"/>
          <p:cNvSpPr txBox="1">
            <a:spLocks noChangeArrowheads="1"/>
          </p:cNvSpPr>
          <p:nvPr/>
        </p:nvSpPr>
        <p:spPr bwMode="auto">
          <a:xfrm>
            <a:off x="6435725" y="822325"/>
            <a:ext cx="231933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8000"/>
                </a:solidFill>
              </a:rPr>
              <a:t>Health facility level</a:t>
            </a:r>
            <a:endParaRPr lang="en-US" sz="2100" dirty="0">
              <a:solidFill>
                <a:srgbClr val="008000"/>
              </a:solidFill>
            </a:endParaRPr>
          </a:p>
        </p:txBody>
      </p:sp>
      <p:sp>
        <p:nvSpPr>
          <p:cNvPr id="32783" name="Text Box 17"/>
          <p:cNvSpPr txBox="1">
            <a:spLocks noChangeArrowheads="1"/>
          </p:cNvSpPr>
          <p:nvPr/>
        </p:nvSpPr>
        <p:spPr bwMode="auto">
          <a:xfrm>
            <a:off x="3436938" y="823913"/>
            <a:ext cx="15636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0066"/>
                </a:solidFill>
              </a:rPr>
              <a:t>District level</a:t>
            </a:r>
            <a:endParaRPr lang="en-US" sz="2100" dirty="0">
              <a:solidFill>
                <a:srgbClr val="000066"/>
              </a:solidFill>
            </a:endParaRPr>
          </a:p>
        </p:txBody>
      </p:sp>
      <p:sp>
        <p:nvSpPr>
          <p:cNvPr id="32784" name="Text Box 18"/>
          <p:cNvSpPr txBox="1">
            <a:spLocks noChangeArrowheads="1"/>
          </p:cNvSpPr>
          <p:nvPr/>
        </p:nvSpPr>
        <p:spPr bwMode="auto">
          <a:xfrm>
            <a:off x="119063" y="4699000"/>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Develop/adapt generic materials</a:t>
            </a:r>
          </a:p>
        </p:txBody>
      </p:sp>
      <p:sp>
        <p:nvSpPr>
          <p:cNvPr id="32785" name="Text Box 19"/>
          <p:cNvSpPr txBox="1">
            <a:spLocks noChangeArrowheads="1"/>
          </p:cNvSpPr>
          <p:nvPr/>
        </p:nvSpPr>
        <p:spPr bwMode="auto">
          <a:xfrm>
            <a:off x="120650" y="5426075"/>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scale up plan  </a:t>
            </a:r>
            <a:endParaRPr lang="en-US" sz="1800" dirty="0">
              <a:solidFill>
                <a:schemeClr val="bg1"/>
              </a:solidFill>
            </a:endParaRPr>
          </a:p>
        </p:txBody>
      </p:sp>
      <p:sp>
        <p:nvSpPr>
          <p:cNvPr id="32786" name="Text Box 20"/>
          <p:cNvSpPr txBox="1">
            <a:spLocks noChangeArrowheads="1"/>
          </p:cNvSpPr>
          <p:nvPr/>
        </p:nvSpPr>
        <p:spPr bwMode="auto">
          <a:xfrm>
            <a:off x="3263900" y="4773613"/>
            <a:ext cx="2914650" cy="628650"/>
          </a:xfrm>
          <a:prstGeom prst="rect">
            <a:avLst/>
          </a:prstGeom>
          <a:solidFill>
            <a:srgbClr val="0000FF">
              <a:alpha val="9294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Orient health facility managers</a:t>
            </a:r>
          </a:p>
        </p:txBody>
      </p:sp>
      <p:sp>
        <p:nvSpPr>
          <p:cNvPr id="32787" name="Text Box 21"/>
          <p:cNvSpPr txBox="1">
            <a:spLocks noChangeArrowheads="1"/>
          </p:cNvSpPr>
          <p:nvPr/>
        </p:nvSpPr>
        <p:spPr bwMode="auto">
          <a:xfrm>
            <a:off x="1331913" y="177800"/>
            <a:ext cx="7488237"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rtl="1" eaLnBrk="1" hangingPunct="1"/>
            <a:r>
              <a:rPr lang="en-GB" sz="2800" dirty="0">
                <a:solidFill>
                  <a:srgbClr val="000066"/>
                </a:solidFill>
              </a:rPr>
              <a:t>Systematic process</a:t>
            </a:r>
            <a:endParaRPr lang="en-US" sz="2800" dirty="0">
              <a:solidFill>
                <a:srgbClr val="000066"/>
              </a:solidFill>
            </a:endParaRPr>
          </a:p>
        </p:txBody>
      </p:sp>
    </p:spTree>
    <p:extLst>
      <p:ext uri="{BB962C8B-B14F-4D97-AF65-F5344CB8AC3E}">
        <p14:creationId xmlns:p14="http://schemas.microsoft.com/office/powerpoint/2010/main" val="1063418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55963" y="2476500"/>
            <a:ext cx="2922587" cy="628650"/>
          </a:xfrm>
          <a:prstGeom prst="rect">
            <a:avLst/>
          </a:prstGeom>
          <a:solidFill>
            <a:srgbClr val="0000FF">
              <a:alpha val="5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ea typeface="宋体" pitchFamily="2" charset="-122"/>
              </a:rPr>
              <a:t>Orient district health management teams</a:t>
            </a:r>
            <a:r>
              <a:rPr lang="en-US" sz="1800" dirty="0">
                <a:solidFill>
                  <a:srgbClr val="000066"/>
                </a:solidFill>
                <a:ea typeface="宋体" pitchFamily="2" charset="-122"/>
              </a:rPr>
              <a:t>  </a:t>
            </a:r>
          </a:p>
        </p:txBody>
      </p:sp>
      <p:sp>
        <p:nvSpPr>
          <p:cNvPr id="33795" name="Text Box 3"/>
          <p:cNvSpPr txBox="1">
            <a:spLocks noChangeArrowheads="1"/>
          </p:cNvSpPr>
          <p:nvPr/>
        </p:nvSpPr>
        <p:spPr bwMode="auto">
          <a:xfrm>
            <a:off x="114300" y="1249363"/>
            <a:ext cx="3062288" cy="628650"/>
          </a:xfrm>
          <a:prstGeom prst="rect">
            <a:avLst/>
          </a:prstGeom>
          <a:solidFill>
            <a:srgbClr val="FF0000">
              <a:alpha val="1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Do a situation analysis or a programme review</a:t>
            </a:r>
            <a:r>
              <a:rPr lang="en-GB" sz="1800" dirty="0">
                <a:solidFill>
                  <a:schemeClr val="bg1"/>
                </a:solidFill>
              </a:rPr>
              <a:t> </a:t>
            </a:r>
            <a:endParaRPr lang="en-US" sz="1800" dirty="0">
              <a:solidFill>
                <a:schemeClr val="bg1"/>
              </a:solidFill>
            </a:endParaRPr>
          </a:p>
        </p:txBody>
      </p:sp>
      <p:sp>
        <p:nvSpPr>
          <p:cNvPr id="33796" name="Text Box 4"/>
          <p:cNvSpPr txBox="1">
            <a:spLocks noChangeArrowheads="1"/>
          </p:cNvSpPr>
          <p:nvPr/>
        </p:nvSpPr>
        <p:spPr bwMode="auto">
          <a:xfrm>
            <a:off x="127000" y="2957513"/>
            <a:ext cx="3054350" cy="628650"/>
          </a:xfrm>
          <a:prstGeom prst="rect">
            <a:avLst/>
          </a:prstGeom>
          <a:solidFill>
            <a:srgbClr val="FF0000">
              <a:alpha val="4588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quality standards </a:t>
            </a:r>
            <a:endParaRPr lang="en-US" sz="1800" dirty="0">
              <a:solidFill>
                <a:schemeClr val="bg1"/>
              </a:solidFill>
            </a:endParaRPr>
          </a:p>
        </p:txBody>
      </p:sp>
      <p:sp>
        <p:nvSpPr>
          <p:cNvPr id="33797" name="Text Box 5"/>
          <p:cNvSpPr txBox="1">
            <a:spLocks noChangeArrowheads="1"/>
          </p:cNvSpPr>
          <p:nvPr/>
        </p:nvSpPr>
        <p:spPr bwMode="auto">
          <a:xfrm>
            <a:off x="111125" y="3668713"/>
            <a:ext cx="3071813" cy="917575"/>
          </a:xfrm>
          <a:prstGeom prst="rect">
            <a:avLst/>
          </a:prstGeom>
          <a:solidFill>
            <a:srgbClr val="FF0000">
              <a:alpha val="6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a:t>
            </a:r>
            <a:r>
              <a:rPr lang="en-US" sz="1800" dirty="0">
                <a:solidFill>
                  <a:schemeClr val="bg1"/>
                </a:solidFill>
              </a:rPr>
              <a:t>Disseminate approved national standards  (to  sub-national levels)</a:t>
            </a:r>
          </a:p>
        </p:txBody>
      </p:sp>
      <p:sp>
        <p:nvSpPr>
          <p:cNvPr id="33798" name="Text Box 6"/>
          <p:cNvSpPr txBox="1">
            <a:spLocks noChangeArrowheads="1"/>
          </p:cNvSpPr>
          <p:nvPr/>
        </p:nvSpPr>
        <p:spPr bwMode="auto">
          <a:xfrm>
            <a:off x="6227763" y="2079625"/>
            <a:ext cx="2916237" cy="368300"/>
          </a:xfrm>
          <a:prstGeom prst="rect">
            <a:avLst/>
          </a:prstGeom>
          <a:solidFill>
            <a:srgbClr val="008000">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Orient health facility staff</a:t>
            </a:r>
          </a:p>
        </p:txBody>
      </p:sp>
      <p:grpSp>
        <p:nvGrpSpPr>
          <p:cNvPr id="33799" name="Group 7"/>
          <p:cNvGrpSpPr>
            <a:grpSpLocks/>
          </p:cNvGrpSpPr>
          <p:nvPr/>
        </p:nvGrpSpPr>
        <p:grpSpPr bwMode="auto">
          <a:xfrm>
            <a:off x="6227763" y="2770188"/>
            <a:ext cx="2916237" cy="1622425"/>
            <a:chOff x="4588" y="1924"/>
            <a:chExt cx="2148" cy="1127"/>
          </a:xfrm>
        </p:grpSpPr>
        <p:sp>
          <p:nvSpPr>
            <p:cNvPr id="33813" name="Text Box 8"/>
            <p:cNvSpPr txBox="1">
              <a:spLocks noChangeArrowheads="1"/>
            </p:cNvSpPr>
            <p:nvPr/>
          </p:nvSpPr>
          <p:spPr bwMode="auto">
            <a:xfrm>
              <a:off x="4588" y="1924"/>
              <a:ext cx="2148" cy="657"/>
            </a:xfrm>
            <a:prstGeom prst="rect">
              <a:avLst/>
            </a:prstGeom>
            <a:solidFill>
              <a:srgbClr val="008000">
                <a:alpha val="7097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Do a self-assessment of quality to identify areas where quality is low</a:t>
              </a:r>
            </a:p>
          </p:txBody>
        </p:sp>
        <p:sp>
          <p:nvSpPr>
            <p:cNvPr id="33814" name="Text Box 9"/>
            <p:cNvSpPr txBox="1">
              <a:spLocks noChangeArrowheads="1"/>
            </p:cNvSpPr>
            <p:nvPr/>
          </p:nvSpPr>
          <p:spPr bwMode="auto">
            <a:xfrm>
              <a:off x="4588" y="2594"/>
              <a:ext cx="2148" cy="457"/>
            </a:xfrm>
            <a:prstGeom prst="rect">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 </a:t>
              </a:r>
              <a:r>
                <a:rPr lang="en-US" sz="1900" dirty="0">
                  <a:solidFill>
                    <a:schemeClr val="bg1"/>
                  </a:solidFill>
                </a:rPr>
                <a:t>Develop a plan to improve quality</a:t>
              </a:r>
            </a:p>
          </p:txBody>
        </p:sp>
      </p:grpSp>
      <p:sp>
        <p:nvSpPr>
          <p:cNvPr id="33800" name="Text Box 10"/>
          <p:cNvSpPr txBox="1">
            <a:spLocks noChangeArrowheads="1"/>
          </p:cNvSpPr>
          <p:nvPr/>
        </p:nvSpPr>
        <p:spPr bwMode="auto">
          <a:xfrm>
            <a:off x="3265488" y="1728788"/>
            <a:ext cx="2909887" cy="400050"/>
          </a:xfrm>
          <a:prstGeom prst="rect">
            <a:avLst/>
          </a:prstGeom>
          <a:solidFill>
            <a:srgbClr val="0000FF">
              <a:alpha val="2784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ar-SA" sz="2100">
                <a:solidFill>
                  <a:srgbClr val="000066"/>
                </a:solidFill>
              </a:rPr>
              <a:t>.</a:t>
            </a:r>
            <a:r>
              <a:rPr lang="en-GB" sz="1800" dirty="0">
                <a:solidFill>
                  <a:schemeClr val="bg1"/>
                </a:solidFill>
              </a:rPr>
              <a:t>O</a:t>
            </a:r>
            <a:r>
              <a:rPr lang="en-US" sz="1800" dirty="0">
                <a:solidFill>
                  <a:schemeClr val="bg1"/>
                </a:solidFill>
              </a:rPr>
              <a:t>rient district leaders </a:t>
            </a:r>
          </a:p>
        </p:txBody>
      </p:sp>
      <p:sp>
        <p:nvSpPr>
          <p:cNvPr id="33801" name="Text Box 11"/>
          <p:cNvSpPr txBox="1">
            <a:spLocks noChangeArrowheads="1"/>
          </p:cNvSpPr>
          <p:nvPr/>
        </p:nvSpPr>
        <p:spPr bwMode="auto">
          <a:xfrm>
            <a:off x="3246438" y="3228975"/>
            <a:ext cx="2951162" cy="642938"/>
          </a:xfrm>
          <a:prstGeom prst="rect">
            <a:avLst/>
          </a:prstGeom>
          <a:solidFill>
            <a:srgbClr val="0000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Do a district level mapping exercise</a:t>
            </a:r>
            <a:r>
              <a:rPr lang="ar-SA" sz="1900">
                <a:solidFill>
                  <a:srgbClr val="000066"/>
                </a:solidFill>
              </a:rPr>
              <a:t>	</a:t>
            </a:r>
            <a:endParaRPr lang="en-US" sz="1900" dirty="0">
              <a:solidFill>
                <a:srgbClr val="000066"/>
              </a:solidFill>
            </a:endParaRPr>
          </a:p>
        </p:txBody>
      </p:sp>
      <p:sp>
        <p:nvSpPr>
          <p:cNvPr id="33802" name="Text Box 12"/>
          <p:cNvSpPr txBox="1">
            <a:spLocks noChangeArrowheads="1"/>
          </p:cNvSpPr>
          <p:nvPr/>
        </p:nvSpPr>
        <p:spPr bwMode="auto">
          <a:xfrm>
            <a:off x="3262313" y="4030663"/>
            <a:ext cx="2916237" cy="628650"/>
          </a:xfrm>
          <a:prstGeom prst="rect">
            <a:avLst/>
          </a:prstGeom>
          <a:solidFill>
            <a:srgbClr val="0000FF">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 a district scale up plan </a:t>
            </a:r>
          </a:p>
        </p:txBody>
      </p:sp>
      <p:sp>
        <p:nvSpPr>
          <p:cNvPr id="33803" name="Rectangle 13"/>
          <p:cNvSpPr>
            <a:spLocks noChangeArrowheads="1"/>
          </p:cNvSpPr>
          <p:nvPr/>
        </p:nvSpPr>
        <p:spPr bwMode="auto">
          <a:xfrm>
            <a:off x="6378575" y="1493838"/>
            <a:ext cx="2765425"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00038" indent="-300038" defTabSz="801688">
              <a:spcBef>
                <a:spcPct val="20000"/>
              </a:spcBef>
              <a:buClr>
                <a:srgbClr val="1E7FB8"/>
              </a:buClr>
            </a:pPr>
            <a:r>
              <a:rPr lang="en-GB" sz="2500" dirty="0">
                <a:solidFill>
                  <a:srgbClr val="000066"/>
                </a:solidFill>
              </a:rPr>
              <a:t> </a:t>
            </a:r>
            <a:endParaRPr lang="en-US" sz="2500" dirty="0">
              <a:solidFill>
                <a:srgbClr val="000066"/>
              </a:solidFill>
            </a:endParaRPr>
          </a:p>
        </p:txBody>
      </p:sp>
      <p:sp>
        <p:nvSpPr>
          <p:cNvPr id="33804" name="Text Box 14"/>
          <p:cNvSpPr txBox="1">
            <a:spLocks noChangeArrowheads="1"/>
          </p:cNvSpPr>
          <p:nvPr/>
        </p:nvSpPr>
        <p:spPr bwMode="auto">
          <a:xfrm>
            <a:off x="119063" y="1998663"/>
            <a:ext cx="3054350" cy="903287"/>
          </a:xfrm>
          <a:prstGeom prst="rect">
            <a:avLst/>
          </a:prstGeom>
          <a:solidFill>
            <a:srgbClr val="FF0000">
              <a:alpha val="3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Develop a health sector strategy within  a multi-sectoral strategy  </a:t>
            </a:r>
            <a:endParaRPr lang="en-US" sz="1800" b="1" dirty="0">
              <a:solidFill>
                <a:schemeClr val="bg1"/>
              </a:solidFill>
            </a:endParaRPr>
          </a:p>
        </p:txBody>
      </p:sp>
      <p:sp>
        <p:nvSpPr>
          <p:cNvPr id="33805" name="Text Box 15"/>
          <p:cNvSpPr txBox="1">
            <a:spLocks noChangeArrowheads="1"/>
          </p:cNvSpPr>
          <p:nvPr/>
        </p:nvSpPr>
        <p:spPr bwMode="auto">
          <a:xfrm>
            <a:off x="612775" y="773113"/>
            <a:ext cx="17240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t>National level</a:t>
            </a:r>
            <a:endParaRPr lang="en-US" sz="2100" dirty="0"/>
          </a:p>
        </p:txBody>
      </p:sp>
      <p:sp>
        <p:nvSpPr>
          <p:cNvPr id="33806" name="Text Box 16"/>
          <p:cNvSpPr txBox="1">
            <a:spLocks noChangeArrowheads="1"/>
          </p:cNvSpPr>
          <p:nvPr/>
        </p:nvSpPr>
        <p:spPr bwMode="auto">
          <a:xfrm>
            <a:off x="6435725" y="822325"/>
            <a:ext cx="231933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8000"/>
                </a:solidFill>
              </a:rPr>
              <a:t>Health facility level</a:t>
            </a:r>
            <a:endParaRPr lang="en-US" sz="2100" dirty="0">
              <a:solidFill>
                <a:srgbClr val="008000"/>
              </a:solidFill>
            </a:endParaRPr>
          </a:p>
        </p:txBody>
      </p:sp>
      <p:sp>
        <p:nvSpPr>
          <p:cNvPr id="33807" name="Text Box 17"/>
          <p:cNvSpPr txBox="1">
            <a:spLocks noChangeArrowheads="1"/>
          </p:cNvSpPr>
          <p:nvPr/>
        </p:nvSpPr>
        <p:spPr bwMode="auto">
          <a:xfrm>
            <a:off x="3436938" y="823913"/>
            <a:ext cx="15636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0066"/>
                </a:solidFill>
              </a:rPr>
              <a:t>District level</a:t>
            </a:r>
            <a:endParaRPr lang="en-US" sz="2100" dirty="0">
              <a:solidFill>
                <a:srgbClr val="000066"/>
              </a:solidFill>
            </a:endParaRPr>
          </a:p>
        </p:txBody>
      </p:sp>
      <p:sp>
        <p:nvSpPr>
          <p:cNvPr id="33808" name="Text Box 18"/>
          <p:cNvSpPr txBox="1">
            <a:spLocks noChangeArrowheads="1"/>
          </p:cNvSpPr>
          <p:nvPr/>
        </p:nvSpPr>
        <p:spPr bwMode="auto">
          <a:xfrm>
            <a:off x="119063" y="4699000"/>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Develop/adapt generic materials</a:t>
            </a:r>
          </a:p>
        </p:txBody>
      </p:sp>
      <p:sp>
        <p:nvSpPr>
          <p:cNvPr id="33809" name="Text Box 19"/>
          <p:cNvSpPr txBox="1">
            <a:spLocks noChangeArrowheads="1"/>
          </p:cNvSpPr>
          <p:nvPr/>
        </p:nvSpPr>
        <p:spPr bwMode="auto">
          <a:xfrm>
            <a:off x="120650" y="5426075"/>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scale up plan  </a:t>
            </a:r>
            <a:endParaRPr lang="en-US" sz="1800" dirty="0">
              <a:solidFill>
                <a:schemeClr val="bg1"/>
              </a:solidFill>
            </a:endParaRPr>
          </a:p>
        </p:txBody>
      </p:sp>
      <p:sp>
        <p:nvSpPr>
          <p:cNvPr id="33810" name="Text Box 20"/>
          <p:cNvSpPr txBox="1">
            <a:spLocks noChangeArrowheads="1"/>
          </p:cNvSpPr>
          <p:nvPr/>
        </p:nvSpPr>
        <p:spPr bwMode="auto">
          <a:xfrm>
            <a:off x="3263900" y="4773613"/>
            <a:ext cx="2914650" cy="628650"/>
          </a:xfrm>
          <a:prstGeom prst="rect">
            <a:avLst/>
          </a:prstGeom>
          <a:solidFill>
            <a:srgbClr val="0000FF">
              <a:alpha val="9294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Orient health facility managers</a:t>
            </a:r>
          </a:p>
        </p:txBody>
      </p:sp>
      <p:sp>
        <p:nvSpPr>
          <p:cNvPr id="33811" name="Text Box 21"/>
          <p:cNvSpPr txBox="1">
            <a:spLocks noChangeArrowheads="1"/>
          </p:cNvSpPr>
          <p:nvPr/>
        </p:nvSpPr>
        <p:spPr bwMode="auto">
          <a:xfrm>
            <a:off x="895350" y="177800"/>
            <a:ext cx="7304088"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rtl="1" eaLnBrk="1" hangingPunct="1"/>
            <a:r>
              <a:rPr lang="en-GB" sz="2800" dirty="0">
                <a:solidFill>
                  <a:srgbClr val="000066"/>
                </a:solidFill>
              </a:rPr>
              <a:t>Systematic process</a:t>
            </a:r>
            <a:endParaRPr lang="en-US" sz="2800" dirty="0">
              <a:solidFill>
                <a:srgbClr val="000066"/>
              </a:solidFill>
            </a:endParaRPr>
          </a:p>
        </p:txBody>
      </p:sp>
      <p:sp>
        <p:nvSpPr>
          <p:cNvPr id="33812" name="AutoShape 22"/>
          <p:cNvSpPr>
            <a:spLocks noChangeArrowheads="1"/>
          </p:cNvSpPr>
          <p:nvPr/>
        </p:nvSpPr>
        <p:spPr bwMode="auto">
          <a:xfrm>
            <a:off x="2987675" y="2924175"/>
            <a:ext cx="5184775" cy="2809875"/>
          </a:xfrm>
          <a:prstGeom prst="wedgeRoundRectCallout">
            <a:avLst>
              <a:gd name="adj1" fmla="val -77218"/>
              <a:gd name="adj2" fmla="val -11372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1042988" rtl="1"/>
            <a:r>
              <a:rPr lang="en-GB" sz="2400" b="1" dirty="0">
                <a:solidFill>
                  <a:srgbClr val="000066"/>
                </a:solidFill>
              </a:rPr>
              <a:t>- </a:t>
            </a:r>
            <a:r>
              <a:rPr lang="en-GB" sz="2000" b="1" dirty="0">
                <a:solidFill>
                  <a:srgbClr val="000066"/>
                </a:solidFill>
              </a:rPr>
              <a:t>Grounded in national policies &amp; strategies</a:t>
            </a:r>
          </a:p>
          <a:p>
            <a:pPr marL="342900" indent="-342900" defTabSz="1042988" rtl="1"/>
            <a:r>
              <a:rPr lang="en-GB" sz="2000" b="1" dirty="0">
                <a:solidFill>
                  <a:srgbClr val="000066"/>
                </a:solidFill>
              </a:rPr>
              <a:t>- A clear vision articulated &amp; championed by the highest level of the Ministry of Health</a:t>
            </a:r>
          </a:p>
          <a:p>
            <a:pPr marL="342900" indent="-342900" defTabSz="1042988" rtl="1"/>
            <a:r>
              <a:rPr lang="en-GB" sz="2000" b="1" dirty="0">
                <a:solidFill>
                  <a:srgbClr val="000066"/>
                </a:solidFill>
              </a:rPr>
              <a:t>- Housed in at least one national programme &amp; integrated in its plan &amp; budget</a:t>
            </a:r>
            <a:endParaRPr lang="en-US" sz="2000" b="1" dirty="0">
              <a:solidFill>
                <a:srgbClr val="000066"/>
              </a:solidFill>
            </a:endParaRPr>
          </a:p>
        </p:txBody>
      </p:sp>
    </p:spTree>
    <p:extLst>
      <p:ext uri="{BB962C8B-B14F-4D97-AF65-F5344CB8AC3E}">
        <p14:creationId xmlns:p14="http://schemas.microsoft.com/office/powerpoint/2010/main" val="3556826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255963" y="2476500"/>
            <a:ext cx="2922587" cy="628650"/>
          </a:xfrm>
          <a:prstGeom prst="rect">
            <a:avLst/>
          </a:prstGeom>
          <a:solidFill>
            <a:srgbClr val="0000FF">
              <a:alpha val="5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ea typeface="宋体" pitchFamily="2" charset="-122"/>
              </a:rPr>
              <a:t>Orient district health management teams</a:t>
            </a:r>
            <a:r>
              <a:rPr lang="en-US" sz="1800" dirty="0">
                <a:solidFill>
                  <a:srgbClr val="000066"/>
                </a:solidFill>
                <a:ea typeface="宋体" pitchFamily="2" charset="-122"/>
              </a:rPr>
              <a:t>  </a:t>
            </a:r>
          </a:p>
        </p:txBody>
      </p:sp>
      <p:sp>
        <p:nvSpPr>
          <p:cNvPr id="34819" name="Text Box 3"/>
          <p:cNvSpPr txBox="1">
            <a:spLocks noChangeArrowheads="1"/>
          </p:cNvSpPr>
          <p:nvPr/>
        </p:nvSpPr>
        <p:spPr bwMode="auto">
          <a:xfrm>
            <a:off x="114300" y="1249363"/>
            <a:ext cx="3062288" cy="628650"/>
          </a:xfrm>
          <a:prstGeom prst="rect">
            <a:avLst/>
          </a:prstGeom>
          <a:solidFill>
            <a:srgbClr val="FF0000">
              <a:alpha val="1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Do a situation analysis or a programme review</a:t>
            </a:r>
            <a:r>
              <a:rPr lang="en-GB" sz="1800" dirty="0">
                <a:solidFill>
                  <a:schemeClr val="bg1"/>
                </a:solidFill>
              </a:rPr>
              <a:t> </a:t>
            </a:r>
            <a:endParaRPr lang="en-US" sz="1800" dirty="0">
              <a:solidFill>
                <a:schemeClr val="bg1"/>
              </a:solidFill>
            </a:endParaRPr>
          </a:p>
        </p:txBody>
      </p:sp>
      <p:sp>
        <p:nvSpPr>
          <p:cNvPr id="34820" name="Text Box 4"/>
          <p:cNvSpPr txBox="1">
            <a:spLocks noChangeArrowheads="1"/>
          </p:cNvSpPr>
          <p:nvPr/>
        </p:nvSpPr>
        <p:spPr bwMode="auto">
          <a:xfrm>
            <a:off x="127000" y="2957513"/>
            <a:ext cx="3054350" cy="628650"/>
          </a:xfrm>
          <a:prstGeom prst="rect">
            <a:avLst/>
          </a:prstGeom>
          <a:solidFill>
            <a:srgbClr val="FF0000">
              <a:alpha val="4588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quality standards </a:t>
            </a:r>
            <a:endParaRPr lang="en-US" sz="1800" dirty="0">
              <a:solidFill>
                <a:schemeClr val="bg1"/>
              </a:solidFill>
            </a:endParaRPr>
          </a:p>
        </p:txBody>
      </p:sp>
      <p:sp>
        <p:nvSpPr>
          <p:cNvPr id="34821" name="Text Box 5"/>
          <p:cNvSpPr txBox="1">
            <a:spLocks noChangeArrowheads="1"/>
          </p:cNvSpPr>
          <p:nvPr/>
        </p:nvSpPr>
        <p:spPr bwMode="auto">
          <a:xfrm>
            <a:off x="111125" y="3668713"/>
            <a:ext cx="3071813" cy="917575"/>
          </a:xfrm>
          <a:prstGeom prst="rect">
            <a:avLst/>
          </a:prstGeom>
          <a:solidFill>
            <a:srgbClr val="FF0000">
              <a:alpha val="6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a:t>
            </a:r>
            <a:r>
              <a:rPr lang="en-US" sz="1800" dirty="0">
                <a:solidFill>
                  <a:schemeClr val="bg1"/>
                </a:solidFill>
              </a:rPr>
              <a:t>Disseminate approved national standards  (to  sub-national levels)</a:t>
            </a:r>
          </a:p>
        </p:txBody>
      </p:sp>
      <p:sp>
        <p:nvSpPr>
          <p:cNvPr id="34822" name="Text Box 6"/>
          <p:cNvSpPr txBox="1">
            <a:spLocks noChangeArrowheads="1"/>
          </p:cNvSpPr>
          <p:nvPr/>
        </p:nvSpPr>
        <p:spPr bwMode="auto">
          <a:xfrm>
            <a:off x="6227763" y="2079625"/>
            <a:ext cx="2916237" cy="368300"/>
          </a:xfrm>
          <a:prstGeom prst="rect">
            <a:avLst/>
          </a:prstGeom>
          <a:solidFill>
            <a:srgbClr val="008000">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Orient health facility staff</a:t>
            </a:r>
          </a:p>
        </p:txBody>
      </p:sp>
      <p:grpSp>
        <p:nvGrpSpPr>
          <p:cNvPr id="34823" name="Group 7"/>
          <p:cNvGrpSpPr>
            <a:grpSpLocks/>
          </p:cNvGrpSpPr>
          <p:nvPr/>
        </p:nvGrpSpPr>
        <p:grpSpPr bwMode="auto">
          <a:xfrm>
            <a:off x="6227763" y="2770188"/>
            <a:ext cx="2916237" cy="1622425"/>
            <a:chOff x="4588" y="1924"/>
            <a:chExt cx="2148" cy="1127"/>
          </a:xfrm>
        </p:grpSpPr>
        <p:sp>
          <p:nvSpPr>
            <p:cNvPr id="34837" name="Text Box 8"/>
            <p:cNvSpPr txBox="1">
              <a:spLocks noChangeArrowheads="1"/>
            </p:cNvSpPr>
            <p:nvPr/>
          </p:nvSpPr>
          <p:spPr bwMode="auto">
            <a:xfrm>
              <a:off x="4588" y="1924"/>
              <a:ext cx="2148" cy="657"/>
            </a:xfrm>
            <a:prstGeom prst="rect">
              <a:avLst/>
            </a:prstGeom>
            <a:solidFill>
              <a:srgbClr val="008000">
                <a:alpha val="7097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Do a self-assessment of quality to identify areas where quality is low</a:t>
              </a:r>
            </a:p>
          </p:txBody>
        </p:sp>
        <p:sp>
          <p:nvSpPr>
            <p:cNvPr id="34838" name="Text Box 9"/>
            <p:cNvSpPr txBox="1">
              <a:spLocks noChangeArrowheads="1"/>
            </p:cNvSpPr>
            <p:nvPr/>
          </p:nvSpPr>
          <p:spPr bwMode="auto">
            <a:xfrm>
              <a:off x="4588" y="2594"/>
              <a:ext cx="2148" cy="457"/>
            </a:xfrm>
            <a:prstGeom prst="rect">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 </a:t>
              </a:r>
              <a:r>
                <a:rPr lang="en-US" sz="1900" dirty="0">
                  <a:solidFill>
                    <a:schemeClr val="bg1"/>
                  </a:solidFill>
                </a:rPr>
                <a:t>Develop a plan to improve quality</a:t>
              </a:r>
            </a:p>
          </p:txBody>
        </p:sp>
      </p:grpSp>
      <p:sp>
        <p:nvSpPr>
          <p:cNvPr id="34824" name="Text Box 10"/>
          <p:cNvSpPr txBox="1">
            <a:spLocks noChangeArrowheads="1"/>
          </p:cNvSpPr>
          <p:nvPr/>
        </p:nvSpPr>
        <p:spPr bwMode="auto">
          <a:xfrm>
            <a:off x="3265488" y="1728788"/>
            <a:ext cx="2909887" cy="400050"/>
          </a:xfrm>
          <a:prstGeom prst="rect">
            <a:avLst/>
          </a:prstGeom>
          <a:solidFill>
            <a:srgbClr val="0000FF">
              <a:alpha val="2784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ar-SA" sz="2100">
                <a:solidFill>
                  <a:srgbClr val="000066"/>
                </a:solidFill>
              </a:rPr>
              <a:t>.</a:t>
            </a:r>
            <a:r>
              <a:rPr lang="en-GB" sz="1800" dirty="0">
                <a:solidFill>
                  <a:schemeClr val="bg1"/>
                </a:solidFill>
              </a:rPr>
              <a:t>O</a:t>
            </a:r>
            <a:r>
              <a:rPr lang="en-US" sz="1800" dirty="0">
                <a:solidFill>
                  <a:schemeClr val="bg1"/>
                </a:solidFill>
              </a:rPr>
              <a:t>rient district leaders </a:t>
            </a:r>
          </a:p>
        </p:txBody>
      </p:sp>
      <p:sp>
        <p:nvSpPr>
          <p:cNvPr id="34825" name="Text Box 11"/>
          <p:cNvSpPr txBox="1">
            <a:spLocks noChangeArrowheads="1"/>
          </p:cNvSpPr>
          <p:nvPr/>
        </p:nvSpPr>
        <p:spPr bwMode="auto">
          <a:xfrm>
            <a:off x="3246438" y="3228975"/>
            <a:ext cx="2951162" cy="642938"/>
          </a:xfrm>
          <a:prstGeom prst="rect">
            <a:avLst/>
          </a:prstGeom>
          <a:solidFill>
            <a:srgbClr val="0000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Do a district level mapping exercise</a:t>
            </a:r>
            <a:r>
              <a:rPr lang="ar-SA" sz="1900">
                <a:solidFill>
                  <a:srgbClr val="000066"/>
                </a:solidFill>
              </a:rPr>
              <a:t>	</a:t>
            </a:r>
            <a:endParaRPr lang="en-US" sz="1900" dirty="0">
              <a:solidFill>
                <a:srgbClr val="000066"/>
              </a:solidFill>
            </a:endParaRPr>
          </a:p>
        </p:txBody>
      </p:sp>
      <p:sp>
        <p:nvSpPr>
          <p:cNvPr id="34826" name="Text Box 12"/>
          <p:cNvSpPr txBox="1">
            <a:spLocks noChangeArrowheads="1"/>
          </p:cNvSpPr>
          <p:nvPr/>
        </p:nvSpPr>
        <p:spPr bwMode="auto">
          <a:xfrm>
            <a:off x="3262313" y="4030663"/>
            <a:ext cx="2916237" cy="628650"/>
          </a:xfrm>
          <a:prstGeom prst="rect">
            <a:avLst/>
          </a:prstGeom>
          <a:solidFill>
            <a:srgbClr val="0000FF">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 a district scale up plan </a:t>
            </a:r>
          </a:p>
        </p:txBody>
      </p:sp>
      <p:sp>
        <p:nvSpPr>
          <p:cNvPr id="34827" name="Rectangle 13"/>
          <p:cNvSpPr>
            <a:spLocks noChangeArrowheads="1"/>
          </p:cNvSpPr>
          <p:nvPr/>
        </p:nvSpPr>
        <p:spPr bwMode="auto">
          <a:xfrm>
            <a:off x="6378575" y="1493838"/>
            <a:ext cx="2765425"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00038" indent="-300038" defTabSz="801688">
              <a:spcBef>
                <a:spcPct val="20000"/>
              </a:spcBef>
              <a:buClr>
                <a:srgbClr val="1E7FB8"/>
              </a:buClr>
            </a:pPr>
            <a:r>
              <a:rPr lang="en-GB" sz="2500" dirty="0">
                <a:solidFill>
                  <a:srgbClr val="000066"/>
                </a:solidFill>
              </a:rPr>
              <a:t> </a:t>
            </a:r>
            <a:endParaRPr lang="en-US" sz="2500" dirty="0">
              <a:solidFill>
                <a:srgbClr val="000066"/>
              </a:solidFill>
            </a:endParaRPr>
          </a:p>
        </p:txBody>
      </p:sp>
      <p:sp>
        <p:nvSpPr>
          <p:cNvPr id="34828" name="Text Box 14"/>
          <p:cNvSpPr txBox="1">
            <a:spLocks noChangeArrowheads="1"/>
          </p:cNvSpPr>
          <p:nvPr/>
        </p:nvSpPr>
        <p:spPr bwMode="auto">
          <a:xfrm>
            <a:off x="119063" y="1998663"/>
            <a:ext cx="3054350" cy="903287"/>
          </a:xfrm>
          <a:prstGeom prst="rect">
            <a:avLst/>
          </a:prstGeom>
          <a:solidFill>
            <a:srgbClr val="FF0000">
              <a:alpha val="3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Develop a health sector strategy within  a multi-sectoral strategy  </a:t>
            </a:r>
            <a:endParaRPr lang="en-US" sz="1800" b="1" dirty="0">
              <a:solidFill>
                <a:schemeClr val="bg1"/>
              </a:solidFill>
            </a:endParaRPr>
          </a:p>
        </p:txBody>
      </p:sp>
      <p:sp>
        <p:nvSpPr>
          <p:cNvPr id="34829" name="Text Box 15"/>
          <p:cNvSpPr txBox="1">
            <a:spLocks noChangeArrowheads="1"/>
          </p:cNvSpPr>
          <p:nvPr/>
        </p:nvSpPr>
        <p:spPr bwMode="auto">
          <a:xfrm>
            <a:off x="612775" y="773113"/>
            <a:ext cx="17240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t>National level</a:t>
            </a:r>
            <a:endParaRPr lang="en-US" sz="2100" dirty="0"/>
          </a:p>
        </p:txBody>
      </p:sp>
      <p:sp>
        <p:nvSpPr>
          <p:cNvPr id="34830" name="Text Box 16"/>
          <p:cNvSpPr txBox="1">
            <a:spLocks noChangeArrowheads="1"/>
          </p:cNvSpPr>
          <p:nvPr/>
        </p:nvSpPr>
        <p:spPr bwMode="auto">
          <a:xfrm>
            <a:off x="6435725" y="822325"/>
            <a:ext cx="231933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8000"/>
                </a:solidFill>
              </a:rPr>
              <a:t>Health facility level</a:t>
            </a:r>
            <a:endParaRPr lang="en-US" sz="2100" dirty="0">
              <a:solidFill>
                <a:srgbClr val="008000"/>
              </a:solidFill>
            </a:endParaRPr>
          </a:p>
        </p:txBody>
      </p:sp>
      <p:sp>
        <p:nvSpPr>
          <p:cNvPr id="34831" name="Text Box 17"/>
          <p:cNvSpPr txBox="1">
            <a:spLocks noChangeArrowheads="1"/>
          </p:cNvSpPr>
          <p:nvPr/>
        </p:nvSpPr>
        <p:spPr bwMode="auto">
          <a:xfrm>
            <a:off x="3436938" y="823913"/>
            <a:ext cx="15636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0066"/>
                </a:solidFill>
              </a:rPr>
              <a:t>District level</a:t>
            </a:r>
            <a:endParaRPr lang="en-US" sz="2100" dirty="0">
              <a:solidFill>
                <a:srgbClr val="000066"/>
              </a:solidFill>
            </a:endParaRPr>
          </a:p>
        </p:txBody>
      </p:sp>
      <p:sp>
        <p:nvSpPr>
          <p:cNvPr id="34832" name="Text Box 18"/>
          <p:cNvSpPr txBox="1">
            <a:spLocks noChangeArrowheads="1"/>
          </p:cNvSpPr>
          <p:nvPr/>
        </p:nvSpPr>
        <p:spPr bwMode="auto">
          <a:xfrm>
            <a:off x="119063" y="4699000"/>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Develop/adapt generic materials</a:t>
            </a:r>
          </a:p>
        </p:txBody>
      </p:sp>
      <p:sp>
        <p:nvSpPr>
          <p:cNvPr id="34833" name="Text Box 19"/>
          <p:cNvSpPr txBox="1">
            <a:spLocks noChangeArrowheads="1"/>
          </p:cNvSpPr>
          <p:nvPr/>
        </p:nvSpPr>
        <p:spPr bwMode="auto">
          <a:xfrm>
            <a:off x="120650" y="5426075"/>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scale up plan  </a:t>
            </a:r>
            <a:endParaRPr lang="en-US" sz="1800" dirty="0">
              <a:solidFill>
                <a:schemeClr val="bg1"/>
              </a:solidFill>
            </a:endParaRPr>
          </a:p>
        </p:txBody>
      </p:sp>
      <p:sp>
        <p:nvSpPr>
          <p:cNvPr id="34834" name="Text Box 20"/>
          <p:cNvSpPr txBox="1">
            <a:spLocks noChangeArrowheads="1"/>
          </p:cNvSpPr>
          <p:nvPr/>
        </p:nvSpPr>
        <p:spPr bwMode="auto">
          <a:xfrm>
            <a:off x="3263900" y="4773613"/>
            <a:ext cx="2914650" cy="628650"/>
          </a:xfrm>
          <a:prstGeom prst="rect">
            <a:avLst/>
          </a:prstGeom>
          <a:solidFill>
            <a:srgbClr val="0000FF">
              <a:alpha val="9294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Orient health facility managers</a:t>
            </a:r>
          </a:p>
        </p:txBody>
      </p:sp>
      <p:sp>
        <p:nvSpPr>
          <p:cNvPr id="34835" name="Text Box 21"/>
          <p:cNvSpPr txBox="1">
            <a:spLocks noChangeArrowheads="1"/>
          </p:cNvSpPr>
          <p:nvPr/>
        </p:nvSpPr>
        <p:spPr bwMode="auto">
          <a:xfrm>
            <a:off x="895350" y="177800"/>
            <a:ext cx="7304088"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rtl="1" eaLnBrk="1" hangingPunct="1"/>
            <a:r>
              <a:rPr lang="en-GB" sz="2800" dirty="0">
                <a:solidFill>
                  <a:srgbClr val="000066"/>
                </a:solidFill>
              </a:rPr>
              <a:t>Systematic process</a:t>
            </a:r>
            <a:endParaRPr lang="en-US" sz="2800" dirty="0">
              <a:solidFill>
                <a:srgbClr val="000066"/>
              </a:solidFill>
            </a:endParaRPr>
          </a:p>
        </p:txBody>
      </p:sp>
      <p:sp>
        <p:nvSpPr>
          <p:cNvPr id="34836" name="AutoShape 22"/>
          <p:cNvSpPr>
            <a:spLocks noChangeArrowheads="1"/>
          </p:cNvSpPr>
          <p:nvPr/>
        </p:nvSpPr>
        <p:spPr bwMode="auto">
          <a:xfrm>
            <a:off x="395288" y="3141663"/>
            <a:ext cx="2736850" cy="2159000"/>
          </a:xfrm>
          <a:prstGeom prst="wedgeRoundRectCallout">
            <a:avLst>
              <a:gd name="adj1" fmla="val 85269"/>
              <a:gd name="adj2" fmla="val -13294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1042988" rtl="1"/>
            <a:r>
              <a:rPr lang="en-GB" sz="2000" b="1" dirty="0">
                <a:solidFill>
                  <a:srgbClr val="000066"/>
                </a:solidFill>
              </a:rPr>
              <a:t>- District public health leaders supported to lead planning, implementation &amp; monitoring</a:t>
            </a:r>
            <a:r>
              <a:rPr lang="en-GB" sz="2400" b="1" dirty="0">
                <a:solidFill>
                  <a:srgbClr val="000066"/>
                </a:solidFill>
              </a:rPr>
              <a:t>.</a:t>
            </a:r>
            <a:endParaRPr lang="en-US" sz="2000" b="1" dirty="0">
              <a:solidFill>
                <a:srgbClr val="000066"/>
              </a:solidFill>
            </a:endParaRPr>
          </a:p>
        </p:txBody>
      </p:sp>
    </p:spTree>
    <p:extLst>
      <p:ext uri="{BB962C8B-B14F-4D97-AF65-F5344CB8AC3E}">
        <p14:creationId xmlns:p14="http://schemas.microsoft.com/office/powerpoint/2010/main" val="1229965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255963" y="2476500"/>
            <a:ext cx="2922587" cy="628650"/>
          </a:xfrm>
          <a:prstGeom prst="rect">
            <a:avLst/>
          </a:prstGeom>
          <a:solidFill>
            <a:srgbClr val="0000FF">
              <a:alpha val="5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ea typeface="宋体" pitchFamily="2" charset="-122"/>
              </a:rPr>
              <a:t>Orient district health management teams</a:t>
            </a:r>
            <a:r>
              <a:rPr lang="en-US" sz="1800" dirty="0">
                <a:solidFill>
                  <a:srgbClr val="000066"/>
                </a:solidFill>
                <a:ea typeface="宋体" pitchFamily="2" charset="-122"/>
              </a:rPr>
              <a:t>  </a:t>
            </a:r>
          </a:p>
        </p:txBody>
      </p:sp>
      <p:sp>
        <p:nvSpPr>
          <p:cNvPr id="35843" name="Text Box 3"/>
          <p:cNvSpPr txBox="1">
            <a:spLocks noChangeArrowheads="1"/>
          </p:cNvSpPr>
          <p:nvPr/>
        </p:nvSpPr>
        <p:spPr bwMode="auto">
          <a:xfrm>
            <a:off x="114300" y="1249363"/>
            <a:ext cx="3062288" cy="628650"/>
          </a:xfrm>
          <a:prstGeom prst="rect">
            <a:avLst/>
          </a:prstGeom>
          <a:solidFill>
            <a:srgbClr val="FF0000">
              <a:alpha val="1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Do a situation analysis or a programme review</a:t>
            </a:r>
            <a:r>
              <a:rPr lang="en-GB" sz="1800" dirty="0">
                <a:solidFill>
                  <a:schemeClr val="bg1"/>
                </a:solidFill>
              </a:rPr>
              <a:t> </a:t>
            </a:r>
            <a:endParaRPr lang="en-US" sz="1800" dirty="0">
              <a:solidFill>
                <a:schemeClr val="bg1"/>
              </a:solidFill>
            </a:endParaRPr>
          </a:p>
        </p:txBody>
      </p:sp>
      <p:sp>
        <p:nvSpPr>
          <p:cNvPr id="35844" name="Text Box 4"/>
          <p:cNvSpPr txBox="1">
            <a:spLocks noChangeArrowheads="1"/>
          </p:cNvSpPr>
          <p:nvPr/>
        </p:nvSpPr>
        <p:spPr bwMode="auto">
          <a:xfrm>
            <a:off x="127000" y="2957513"/>
            <a:ext cx="3054350" cy="628650"/>
          </a:xfrm>
          <a:prstGeom prst="rect">
            <a:avLst/>
          </a:prstGeom>
          <a:solidFill>
            <a:srgbClr val="FF0000">
              <a:alpha val="4588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quality standards </a:t>
            </a:r>
            <a:endParaRPr lang="en-US" sz="1800" dirty="0">
              <a:solidFill>
                <a:schemeClr val="bg1"/>
              </a:solidFill>
            </a:endParaRPr>
          </a:p>
        </p:txBody>
      </p:sp>
      <p:sp>
        <p:nvSpPr>
          <p:cNvPr id="35845" name="Text Box 5"/>
          <p:cNvSpPr txBox="1">
            <a:spLocks noChangeArrowheads="1"/>
          </p:cNvSpPr>
          <p:nvPr/>
        </p:nvSpPr>
        <p:spPr bwMode="auto">
          <a:xfrm>
            <a:off x="111125" y="3668713"/>
            <a:ext cx="3071813" cy="917575"/>
          </a:xfrm>
          <a:prstGeom prst="rect">
            <a:avLst/>
          </a:prstGeom>
          <a:solidFill>
            <a:srgbClr val="FF0000">
              <a:alpha val="6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a:t>
            </a:r>
            <a:r>
              <a:rPr lang="en-US" sz="1800" dirty="0">
                <a:solidFill>
                  <a:schemeClr val="bg1"/>
                </a:solidFill>
              </a:rPr>
              <a:t>Disseminate approved national standards  (to  sub-national levels)</a:t>
            </a:r>
          </a:p>
        </p:txBody>
      </p:sp>
      <p:sp>
        <p:nvSpPr>
          <p:cNvPr id="35846" name="Text Box 6"/>
          <p:cNvSpPr txBox="1">
            <a:spLocks noChangeArrowheads="1"/>
          </p:cNvSpPr>
          <p:nvPr/>
        </p:nvSpPr>
        <p:spPr bwMode="auto">
          <a:xfrm>
            <a:off x="6227763" y="2079625"/>
            <a:ext cx="2916237" cy="368300"/>
          </a:xfrm>
          <a:prstGeom prst="rect">
            <a:avLst/>
          </a:prstGeom>
          <a:solidFill>
            <a:srgbClr val="008000">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Orient health facility staff</a:t>
            </a:r>
          </a:p>
        </p:txBody>
      </p:sp>
      <p:grpSp>
        <p:nvGrpSpPr>
          <p:cNvPr id="35847" name="Group 7"/>
          <p:cNvGrpSpPr>
            <a:grpSpLocks/>
          </p:cNvGrpSpPr>
          <p:nvPr/>
        </p:nvGrpSpPr>
        <p:grpSpPr bwMode="auto">
          <a:xfrm>
            <a:off x="6227763" y="2770188"/>
            <a:ext cx="2916237" cy="1622425"/>
            <a:chOff x="4588" y="1924"/>
            <a:chExt cx="2148" cy="1127"/>
          </a:xfrm>
        </p:grpSpPr>
        <p:sp>
          <p:nvSpPr>
            <p:cNvPr id="35861" name="Text Box 8"/>
            <p:cNvSpPr txBox="1">
              <a:spLocks noChangeArrowheads="1"/>
            </p:cNvSpPr>
            <p:nvPr/>
          </p:nvSpPr>
          <p:spPr bwMode="auto">
            <a:xfrm>
              <a:off x="4588" y="1924"/>
              <a:ext cx="2148" cy="657"/>
            </a:xfrm>
            <a:prstGeom prst="rect">
              <a:avLst/>
            </a:prstGeom>
            <a:solidFill>
              <a:srgbClr val="008000">
                <a:alpha val="7097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Do a self-assessment of quality to identify areas where quality is low</a:t>
              </a:r>
            </a:p>
          </p:txBody>
        </p:sp>
        <p:sp>
          <p:nvSpPr>
            <p:cNvPr id="35862" name="Text Box 9"/>
            <p:cNvSpPr txBox="1">
              <a:spLocks noChangeArrowheads="1"/>
            </p:cNvSpPr>
            <p:nvPr/>
          </p:nvSpPr>
          <p:spPr bwMode="auto">
            <a:xfrm>
              <a:off x="4588" y="2594"/>
              <a:ext cx="2148" cy="457"/>
            </a:xfrm>
            <a:prstGeom prst="rect">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 </a:t>
              </a:r>
              <a:r>
                <a:rPr lang="en-US" sz="1900" dirty="0">
                  <a:solidFill>
                    <a:schemeClr val="bg1"/>
                  </a:solidFill>
                </a:rPr>
                <a:t>Develop a plan to improve quality</a:t>
              </a:r>
            </a:p>
          </p:txBody>
        </p:sp>
      </p:grpSp>
      <p:sp>
        <p:nvSpPr>
          <p:cNvPr id="35848" name="Text Box 10"/>
          <p:cNvSpPr txBox="1">
            <a:spLocks noChangeArrowheads="1"/>
          </p:cNvSpPr>
          <p:nvPr/>
        </p:nvSpPr>
        <p:spPr bwMode="auto">
          <a:xfrm>
            <a:off x="3265488" y="1728788"/>
            <a:ext cx="2909887" cy="400050"/>
          </a:xfrm>
          <a:prstGeom prst="rect">
            <a:avLst/>
          </a:prstGeom>
          <a:solidFill>
            <a:srgbClr val="0000FF">
              <a:alpha val="2784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ar-SA" sz="2100">
                <a:solidFill>
                  <a:srgbClr val="000066"/>
                </a:solidFill>
              </a:rPr>
              <a:t>.</a:t>
            </a:r>
            <a:r>
              <a:rPr lang="en-GB" sz="1800" dirty="0">
                <a:solidFill>
                  <a:schemeClr val="bg1"/>
                </a:solidFill>
              </a:rPr>
              <a:t>O</a:t>
            </a:r>
            <a:r>
              <a:rPr lang="en-US" sz="1800" dirty="0">
                <a:solidFill>
                  <a:schemeClr val="bg1"/>
                </a:solidFill>
              </a:rPr>
              <a:t>rient district leaders </a:t>
            </a:r>
          </a:p>
        </p:txBody>
      </p:sp>
      <p:sp>
        <p:nvSpPr>
          <p:cNvPr id="35849" name="Text Box 11"/>
          <p:cNvSpPr txBox="1">
            <a:spLocks noChangeArrowheads="1"/>
          </p:cNvSpPr>
          <p:nvPr/>
        </p:nvSpPr>
        <p:spPr bwMode="auto">
          <a:xfrm>
            <a:off x="3246438" y="3228975"/>
            <a:ext cx="2951162" cy="642938"/>
          </a:xfrm>
          <a:prstGeom prst="rect">
            <a:avLst/>
          </a:prstGeom>
          <a:solidFill>
            <a:srgbClr val="0000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Do a district level mapping exercise</a:t>
            </a:r>
            <a:r>
              <a:rPr lang="ar-SA" sz="1900">
                <a:solidFill>
                  <a:srgbClr val="000066"/>
                </a:solidFill>
              </a:rPr>
              <a:t>	</a:t>
            </a:r>
            <a:endParaRPr lang="en-US" sz="1900" dirty="0">
              <a:solidFill>
                <a:srgbClr val="000066"/>
              </a:solidFill>
            </a:endParaRPr>
          </a:p>
        </p:txBody>
      </p:sp>
      <p:sp>
        <p:nvSpPr>
          <p:cNvPr id="35850" name="Text Box 12"/>
          <p:cNvSpPr txBox="1">
            <a:spLocks noChangeArrowheads="1"/>
          </p:cNvSpPr>
          <p:nvPr/>
        </p:nvSpPr>
        <p:spPr bwMode="auto">
          <a:xfrm>
            <a:off x="3262313" y="4030663"/>
            <a:ext cx="2916237" cy="628650"/>
          </a:xfrm>
          <a:prstGeom prst="rect">
            <a:avLst/>
          </a:prstGeom>
          <a:solidFill>
            <a:srgbClr val="0000FF">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 a district scale up plan </a:t>
            </a:r>
          </a:p>
        </p:txBody>
      </p:sp>
      <p:sp>
        <p:nvSpPr>
          <p:cNvPr id="35851" name="Rectangle 13"/>
          <p:cNvSpPr>
            <a:spLocks noChangeArrowheads="1"/>
          </p:cNvSpPr>
          <p:nvPr/>
        </p:nvSpPr>
        <p:spPr bwMode="auto">
          <a:xfrm>
            <a:off x="6378575" y="1493838"/>
            <a:ext cx="2765425"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00038" indent="-300038" defTabSz="801688">
              <a:spcBef>
                <a:spcPct val="20000"/>
              </a:spcBef>
              <a:buClr>
                <a:srgbClr val="1E7FB8"/>
              </a:buClr>
            </a:pPr>
            <a:r>
              <a:rPr lang="en-GB" sz="2500" dirty="0">
                <a:solidFill>
                  <a:srgbClr val="000066"/>
                </a:solidFill>
              </a:rPr>
              <a:t> </a:t>
            </a:r>
            <a:endParaRPr lang="en-US" sz="2500" dirty="0">
              <a:solidFill>
                <a:srgbClr val="000066"/>
              </a:solidFill>
            </a:endParaRPr>
          </a:p>
        </p:txBody>
      </p:sp>
      <p:sp>
        <p:nvSpPr>
          <p:cNvPr id="35852" name="Text Box 14"/>
          <p:cNvSpPr txBox="1">
            <a:spLocks noChangeArrowheads="1"/>
          </p:cNvSpPr>
          <p:nvPr/>
        </p:nvSpPr>
        <p:spPr bwMode="auto">
          <a:xfrm>
            <a:off x="119063" y="1998663"/>
            <a:ext cx="3054350" cy="903287"/>
          </a:xfrm>
          <a:prstGeom prst="rect">
            <a:avLst/>
          </a:prstGeom>
          <a:solidFill>
            <a:srgbClr val="FF0000">
              <a:alpha val="3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Develop a health sector strategy within  a multi-sectoral strategy  </a:t>
            </a:r>
            <a:endParaRPr lang="en-US" sz="1800" b="1" dirty="0">
              <a:solidFill>
                <a:schemeClr val="bg1"/>
              </a:solidFill>
            </a:endParaRPr>
          </a:p>
        </p:txBody>
      </p:sp>
      <p:sp>
        <p:nvSpPr>
          <p:cNvPr id="35853" name="Text Box 15"/>
          <p:cNvSpPr txBox="1">
            <a:spLocks noChangeArrowheads="1"/>
          </p:cNvSpPr>
          <p:nvPr/>
        </p:nvSpPr>
        <p:spPr bwMode="auto">
          <a:xfrm>
            <a:off x="612775" y="773113"/>
            <a:ext cx="17240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t>National level</a:t>
            </a:r>
            <a:endParaRPr lang="en-US" sz="2100" dirty="0"/>
          </a:p>
        </p:txBody>
      </p:sp>
      <p:sp>
        <p:nvSpPr>
          <p:cNvPr id="35854" name="Text Box 16"/>
          <p:cNvSpPr txBox="1">
            <a:spLocks noChangeArrowheads="1"/>
          </p:cNvSpPr>
          <p:nvPr/>
        </p:nvSpPr>
        <p:spPr bwMode="auto">
          <a:xfrm>
            <a:off x="6435725" y="822325"/>
            <a:ext cx="231933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8000"/>
                </a:solidFill>
              </a:rPr>
              <a:t>Health facility level</a:t>
            </a:r>
            <a:endParaRPr lang="en-US" sz="2100" dirty="0">
              <a:solidFill>
                <a:srgbClr val="008000"/>
              </a:solidFill>
            </a:endParaRPr>
          </a:p>
        </p:txBody>
      </p:sp>
      <p:sp>
        <p:nvSpPr>
          <p:cNvPr id="35855" name="Text Box 17"/>
          <p:cNvSpPr txBox="1">
            <a:spLocks noChangeArrowheads="1"/>
          </p:cNvSpPr>
          <p:nvPr/>
        </p:nvSpPr>
        <p:spPr bwMode="auto">
          <a:xfrm>
            <a:off x="3436938" y="823913"/>
            <a:ext cx="15636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0066"/>
                </a:solidFill>
              </a:rPr>
              <a:t>District level</a:t>
            </a:r>
            <a:endParaRPr lang="en-US" sz="2100" dirty="0">
              <a:solidFill>
                <a:srgbClr val="000066"/>
              </a:solidFill>
            </a:endParaRPr>
          </a:p>
        </p:txBody>
      </p:sp>
      <p:sp>
        <p:nvSpPr>
          <p:cNvPr id="35856" name="Text Box 18"/>
          <p:cNvSpPr txBox="1">
            <a:spLocks noChangeArrowheads="1"/>
          </p:cNvSpPr>
          <p:nvPr/>
        </p:nvSpPr>
        <p:spPr bwMode="auto">
          <a:xfrm>
            <a:off x="119063" y="4699000"/>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Develop/adapt generic materials</a:t>
            </a:r>
          </a:p>
        </p:txBody>
      </p:sp>
      <p:sp>
        <p:nvSpPr>
          <p:cNvPr id="35857" name="Text Box 19"/>
          <p:cNvSpPr txBox="1">
            <a:spLocks noChangeArrowheads="1"/>
          </p:cNvSpPr>
          <p:nvPr/>
        </p:nvSpPr>
        <p:spPr bwMode="auto">
          <a:xfrm>
            <a:off x="120650" y="5426075"/>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scale up plan  </a:t>
            </a:r>
            <a:endParaRPr lang="en-US" sz="1800" dirty="0">
              <a:solidFill>
                <a:schemeClr val="bg1"/>
              </a:solidFill>
            </a:endParaRPr>
          </a:p>
        </p:txBody>
      </p:sp>
      <p:sp>
        <p:nvSpPr>
          <p:cNvPr id="35858" name="Text Box 20"/>
          <p:cNvSpPr txBox="1">
            <a:spLocks noChangeArrowheads="1"/>
          </p:cNvSpPr>
          <p:nvPr/>
        </p:nvSpPr>
        <p:spPr bwMode="auto">
          <a:xfrm>
            <a:off x="3263900" y="4773613"/>
            <a:ext cx="2914650" cy="628650"/>
          </a:xfrm>
          <a:prstGeom prst="rect">
            <a:avLst/>
          </a:prstGeom>
          <a:solidFill>
            <a:srgbClr val="0000FF">
              <a:alpha val="9294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Orient health facility managers</a:t>
            </a:r>
          </a:p>
        </p:txBody>
      </p:sp>
      <p:sp>
        <p:nvSpPr>
          <p:cNvPr id="35859" name="Text Box 21"/>
          <p:cNvSpPr txBox="1">
            <a:spLocks noChangeArrowheads="1"/>
          </p:cNvSpPr>
          <p:nvPr/>
        </p:nvSpPr>
        <p:spPr bwMode="auto">
          <a:xfrm>
            <a:off x="895350" y="177800"/>
            <a:ext cx="7304088"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rtl="1" eaLnBrk="1" hangingPunct="1"/>
            <a:r>
              <a:rPr lang="en-GB" sz="2800" dirty="0">
                <a:solidFill>
                  <a:srgbClr val="000066"/>
                </a:solidFill>
              </a:rPr>
              <a:t>Systematic process</a:t>
            </a:r>
            <a:endParaRPr lang="en-US" sz="2800" dirty="0">
              <a:solidFill>
                <a:srgbClr val="000066"/>
              </a:solidFill>
            </a:endParaRPr>
          </a:p>
        </p:txBody>
      </p:sp>
      <p:sp>
        <p:nvSpPr>
          <p:cNvPr id="35860" name="AutoShape 22"/>
          <p:cNvSpPr>
            <a:spLocks noChangeArrowheads="1"/>
          </p:cNvSpPr>
          <p:nvPr/>
        </p:nvSpPr>
        <p:spPr bwMode="auto">
          <a:xfrm>
            <a:off x="3203575" y="3068638"/>
            <a:ext cx="2663825" cy="1800225"/>
          </a:xfrm>
          <a:prstGeom prst="wedgeRoundRectCallout">
            <a:avLst>
              <a:gd name="adj1" fmla="val 118713"/>
              <a:gd name="adj2" fmla="val -14947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1042988" rtl="1"/>
            <a:r>
              <a:rPr lang="en-GB" sz="2000" b="1" dirty="0">
                <a:solidFill>
                  <a:srgbClr val="000066"/>
                </a:solidFill>
              </a:rPr>
              <a:t>- Empowered &amp; supported to drive the quality improvement process</a:t>
            </a:r>
            <a:endParaRPr lang="en-US" sz="2000" b="1" dirty="0">
              <a:solidFill>
                <a:srgbClr val="000066"/>
              </a:solidFill>
            </a:endParaRPr>
          </a:p>
        </p:txBody>
      </p:sp>
    </p:spTree>
    <p:extLst>
      <p:ext uri="{BB962C8B-B14F-4D97-AF65-F5344CB8AC3E}">
        <p14:creationId xmlns:p14="http://schemas.microsoft.com/office/powerpoint/2010/main" val="1533592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04800" y="1330325"/>
            <a:ext cx="8458200" cy="522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pPr eaLnBrk="0" hangingPunct="0">
              <a:lnSpc>
                <a:spcPct val="110000"/>
              </a:lnSpc>
            </a:pPr>
            <a:endParaRPr lang="en-US" sz="2400" dirty="0">
              <a:latin typeface="Times New Roman" pitchFamily="18" charset="0"/>
            </a:endParaRPr>
          </a:p>
        </p:txBody>
      </p:sp>
      <p:sp>
        <p:nvSpPr>
          <p:cNvPr id="36867" name="Line 3"/>
          <p:cNvSpPr>
            <a:spLocks noChangeShapeType="1"/>
          </p:cNvSpPr>
          <p:nvPr/>
        </p:nvSpPr>
        <p:spPr bwMode="auto">
          <a:xfrm>
            <a:off x="457200" y="1231900"/>
            <a:ext cx="8275638"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6868" name="Group 4"/>
          <p:cNvGrpSpPr>
            <a:grpSpLocks/>
          </p:cNvGrpSpPr>
          <p:nvPr/>
        </p:nvGrpSpPr>
        <p:grpSpPr bwMode="auto">
          <a:xfrm>
            <a:off x="304800" y="1524000"/>
            <a:ext cx="8364538" cy="1592263"/>
            <a:chOff x="252" y="948"/>
            <a:chExt cx="5269" cy="1003"/>
          </a:xfrm>
        </p:grpSpPr>
        <p:sp>
          <p:nvSpPr>
            <p:cNvPr id="36887" name="Rectangle 5"/>
            <p:cNvSpPr>
              <a:spLocks noChangeArrowheads="1"/>
            </p:cNvSpPr>
            <p:nvPr/>
          </p:nvSpPr>
          <p:spPr bwMode="auto">
            <a:xfrm>
              <a:off x="252" y="1076"/>
              <a:ext cx="2267" cy="609"/>
            </a:xfrm>
            <a:prstGeom prst="rect">
              <a:avLst/>
            </a:prstGeom>
            <a:solidFill>
              <a:srgbClr val="FF0000"/>
            </a:solidFill>
            <a:ln w="0">
              <a:solidFill>
                <a:srgbClr val="000000"/>
              </a:solidFill>
              <a:miter lim="800000"/>
              <a:headEnd/>
              <a:tailEnd/>
            </a:ln>
          </p:spPr>
          <p:txBody>
            <a:bodyPr/>
            <a:lstStyle/>
            <a:p>
              <a:endParaRPr lang="en-US" dirty="0"/>
            </a:p>
          </p:txBody>
        </p:sp>
        <p:grpSp>
          <p:nvGrpSpPr>
            <p:cNvPr id="36888" name="Group 6"/>
            <p:cNvGrpSpPr>
              <a:grpSpLocks/>
            </p:cNvGrpSpPr>
            <p:nvPr/>
          </p:nvGrpSpPr>
          <p:grpSpPr bwMode="auto">
            <a:xfrm>
              <a:off x="764" y="1213"/>
              <a:ext cx="1237" cy="334"/>
              <a:chOff x="1220" y="1324"/>
              <a:chExt cx="1237" cy="334"/>
            </a:xfrm>
          </p:grpSpPr>
          <p:sp>
            <p:nvSpPr>
              <p:cNvPr id="36890" name="Rectangle 7"/>
              <p:cNvSpPr>
                <a:spLocks noChangeArrowheads="1"/>
              </p:cNvSpPr>
              <p:nvPr/>
            </p:nvSpPr>
            <p:spPr bwMode="auto">
              <a:xfrm>
                <a:off x="1220" y="1324"/>
                <a:ext cx="123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2400" b="1" dirty="0">
                    <a:solidFill>
                      <a:schemeClr val="bg1"/>
                    </a:solidFill>
                  </a:rPr>
                  <a:t>National level</a:t>
                </a:r>
                <a:endParaRPr lang="en-GB" sz="2000" dirty="0"/>
              </a:p>
            </p:txBody>
          </p:sp>
          <p:sp>
            <p:nvSpPr>
              <p:cNvPr id="36891" name="Rectangle 8"/>
              <p:cNvSpPr>
                <a:spLocks noChangeArrowheads="1"/>
              </p:cNvSpPr>
              <p:nvPr/>
            </p:nvSpPr>
            <p:spPr bwMode="auto">
              <a:xfrm>
                <a:off x="1336" y="1466"/>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2000" dirty="0">
                  <a:latin typeface="Times New Roman" pitchFamily="18" charset="0"/>
                </a:endParaRPr>
              </a:p>
            </p:txBody>
          </p:sp>
        </p:grpSp>
        <p:sp>
          <p:nvSpPr>
            <p:cNvPr id="36889" name="Text Box 9"/>
            <p:cNvSpPr txBox="1">
              <a:spLocks noChangeArrowheads="1"/>
            </p:cNvSpPr>
            <p:nvPr/>
          </p:nvSpPr>
          <p:spPr bwMode="auto">
            <a:xfrm>
              <a:off x="2844" y="948"/>
              <a:ext cx="2677" cy="1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505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nSpc>
                  <a:spcPct val="50000"/>
                </a:lnSpc>
                <a:spcBef>
                  <a:spcPct val="50000"/>
                </a:spcBef>
              </a:pPr>
              <a:endParaRPr lang="en-US" altLang="zh-CN" sz="900" b="1" dirty="0">
                <a:ea typeface="宋体" pitchFamily="2" charset="-122"/>
              </a:endParaRPr>
            </a:p>
            <a:p>
              <a:pPr>
                <a:lnSpc>
                  <a:spcPct val="50000"/>
                </a:lnSpc>
                <a:spcBef>
                  <a:spcPct val="50000"/>
                </a:spcBef>
              </a:pPr>
              <a:r>
                <a:rPr lang="en-US" altLang="zh-CN" sz="1000" b="1" dirty="0">
                  <a:ea typeface="宋体" pitchFamily="2" charset="-122"/>
                </a:rPr>
                <a:t>A) Develop national policies and ensure their application</a:t>
              </a:r>
              <a:r>
                <a:rPr lang="en-US" altLang="zh-CN" sz="1000" dirty="0">
                  <a:ea typeface="宋体" pitchFamily="2" charset="-122"/>
                </a:rPr>
                <a:t> </a:t>
              </a:r>
            </a:p>
            <a:p>
              <a:pPr rtl="1" eaLnBrk="1" hangingPunct="1"/>
              <a:r>
                <a:rPr lang="en-GB" sz="1000" b="1" dirty="0"/>
                <a:t>B) Provide guidance on actions by district public health management staff</a:t>
              </a:r>
            </a:p>
            <a:p>
              <a:pPr rtl="1" eaLnBrk="1" hangingPunct="1"/>
              <a:r>
                <a:rPr lang="en-GB" altLang="zh-CN" sz="1000" b="1" dirty="0">
                  <a:ea typeface="宋体" pitchFamily="2" charset="-122"/>
                </a:rPr>
                <a:t>C) Provide guidance on actions by health facility managers and other health facility staff</a:t>
              </a:r>
              <a:r>
                <a:rPr lang="en-US" altLang="zh-CN" sz="1000" dirty="0">
                  <a:ea typeface="宋体" pitchFamily="2" charset="-122"/>
                </a:rPr>
                <a:t> </a:t>
              </a:r>
            </a:p>
            <a:p>
              <a:pPr rtl="1" eaLnBrk="1" hangingPunct="1"/>
              <a:r>
                <a:rPr lang="en-US" altLang="zh-CN" sz="1000" b="1" dirty="0">
                  <a:ea typeface="宋体" pitchFamily="2" charset="-122"/>
                </a:rPr>
                <a:t>D) Develop/ adapt guidelines, operational procedures and training materials for health facility staff</a:t>
              </a:r>
              <a:r>
                <a:rPr lang="en-US" altLang="zh-CN" sz="1000" dirty="0">
                  <a:ea typeface="宋体" pitchFamily="2" charset="-122"/>
                </a:rPr>
                <a:t> </a:t>
              </a:r>
            </a:p>
            <a:p>
              <a:pPr rtl="1" eaLnBrk="1" hangingPunct="1"/>
              <a:r>
                <a:rPr lang="en-US" altLang="zh-CN" sz="1000" b="1" dirty="0">
                  <a:ea typeface="宋体" pitchFamily="2" charset="-122"/>
                </a:rPr>
                <a:t>E) Manage human resources</a:t>
              </a:r>
              <a:r>
                <a:rPr lang="en-US" altLang="zh-CN" sz="1000" dirty="0">
                  <a:ea typeface="宋体" pitchFamily="2" charset="-122"/>
                </a:rPr>
                <a:t> </a:t>
              </a:r>
            </a:p>
            <a:p>
              <a:pPr rtl="1" eaLnBrk="1" hangingPunct="1"/>
              <a:r>
                <a:rPr lang="en-GB" sz="1000" b="1" dirty="0"/>
                <a:t>F) Develop /adapt informational materials for adolescents and community members</a:t>
              </a:r>
              <a:r>
                <a:rPr lang="en-GB" sz="1000" dirty="0"/>
                <a:t> </a:t>
              </a:r>
              <a:endParaRPr lang="en-US" sz="1000" dirty="0"/>
            </a:p>
          </p:txBody>
        </p:sp>
      </p:grpSp>
      <p:grpSp>
        <p:nvGrpSpPr>
          <p:cNvPr id="36869" name="Group 10"/>
          <p:cNvGrpSpPr>
            <a:grpSpLocks/>
          </p:cNvGrpSpPr>
          <p:nvPr/>
        </p:nvGrpSpPr>
        <p:grpSpPr bwMode="auto">
          <a:xfrm>
            <a:off x="400050" y="2647950"/>
            <a:ext cx="8383588" cy="1585913"/>
            <a:chOff x="252" y="1512"/>
            <a:chExt cx="5281" cy="999"/>
          </a:xfrm>
        </p:grpSpPr>
        <p:sp>
          <p:nvSpPr>
            <p:cNvPr id="36882" name="Rectangle 11"/>
            <p:cNvSpPr>
              <a:spLocks noChangeArrowheads="1"/>
            </p:cNvSpPr>
            <p:nvPr/>
          </p:nvSpPr>
          <p:spPr bwMode="auto">
            <a:xfrm>
              <a:off x="252" y="1765"/>
              <a:ext cx="2271" cy="611"/>
            </a:xfrm>
            <a:prstGeom prst="rect">
              <a:avLst/>
            </a:prstGeom>
            <a:solidFill>
              <a:srgbClr val="0000FF"/>
            </a:solidFill>
            <a:ln w="0">
              <a:solidFill>
                <a:srgbClr val="000000"/>
              </a:solidFill>
              <a:miter lim="800000"/>
              <a:headEnd/>
              <a:tailEnd/>
            </a:ln>
          </p:spPr>
          <p:txBody>
            <a:bodyPr/>
            <a:lstStyle/>
            <a:p>
              <a:endParaRPr lang="en-US" dirty="0"/>
            </a:p>
          </p:txBody>
        </p:sp>
        <p:grpSp>
          <p:nvGrpSpPr>
            <p:cNvPr id="36883" name="Group 12"/>
            <p:cNvGrpSpPr>
              <a:grpSpLocks/>
            </p:cNvGrpSpPr>
            <p:nvPr/>
          </p:nvGrpSpPr>
          <p:grpSpPr bwMode="auto">
            <a:xfrm>
              <a:off x="752" y="1903"/>
              <a:ext cx="949" cy="334"/>
              <a:chOff x="1220" y="2022"/>
              <a:chExt cx="949" cy="334"/>
            </a:xfrm>
          </p:grpSpPr>
          <p:sp>
            <p:nvSpPr>
              <p:cNvPr id="36885" name="Rectangle 13"/>
              <p:cNvSpPr>
                <a:spLocks noChangeArrowheads="1"/>
              </p:cNvSpPr>
              <p:nvPr/>
            </p:nvSpPr>
            <p:spPr bwMode="auto">
              <a:xfrm>
                <a:off x="1220" y="2022"/>
                <a:ext cx="9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2000" b="1" dirty="0">
                    <a:solidFill>
                      <a:srgbClr val="FFFFFF"/>
                    </a:solidFill>
                  </a:rPr>
                  <a:t>District level</a:t>
                </a:r>
                <a:endParaRPr lang="en-GB" sz="2000" dirty="0"/>
              </a:p>
            </p:txBody>
          </p:sp>
          <p:sp>
            <p:nvSpPr>
              <p:cNvPr id="36886" name="Rectangle 14"/>
              <p:cNvSpPr>
                <a:spLocks noChangeArrowheads="1"/>
              </p:cNvSpPr>
              <p:nvPr/>
            </p:nvSpPr>
            <p:spPr bwMode="auto">
              <a:xfrm>
                <a:off x="1455" y="2164"/>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2000" dirty="0"/>
              </a:p>
            </p:txBody>
          </p:sp>
        </p:grpSp>
        <p:sp>
          <p:nvSpPr>
            <p:cNvPr id="36884" name="Text Box 15"/>
            <p:cNvSpPr txBox="1">
              <a:spLocks noChangeArrowheads="1"/>
            </p:cNvSpPr>
            <p:nvPr/>
          </p:nvSpPr>
          <p:spPr bwMode="auto">
            <a:xfrm>
              <a:off x="2856" y="1512"/>
              <a:ext cx="2677" cy="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505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nSpc>
                  <a:spcPct val="80000"/>
                </a:lnSpc>
                <a:spcBef>
                  <a:spcPct val="50000"/>
                </a:spcBef>
              </a:pPr>
              <a:endParaRPr lang="en-GB" sz="900" dirty="0"/>
            </a:p>
            <a:p>
              <a:pPr rtl="1" eaLnBrk="1" hangingPunct="1"/>
              <a:endParaRPr lang="en-US" sz="900" b="1" dirty="0"/>
            </a:p>
            <a:p>
              <a:pPr rtl="1" eaLnBrk="1" hangingPunct="1"/>
              <a:endParaRPr lang="en-US" sz="900" b="1" dirty="0"/>
            </a:p>
            <a:p>
              <a:pPr rtl="1" eaLnBrk="1" hangingPunct="1"/>
              <a:endParaRPr lang="en-US" sz="900" b="1" dirty="0"/>
            </a:p>
            <a:p>
              <a:pPr rtl="1" eaLnBrk="1" hangingPunct="1"/>
              <a:r>
                <a:rPr lang="en-US" sz="1000" b="1" dirty="0"/>
                <a:t>A) Act as a bridge between the national level and health facilities</a:t>
              </a:r>
            </a:p>
            <a:p>
              <a:pPr rtl="1" eaLnBrk="1" hangingPunct="1"/>
              <a:r>
                <a:rPr lang="en-US" sz="1000" b="1" dirty="0"/>
                <a:t>B) Support health facility managers to:</a:t>
              </a:r>
            </a:p>
            <a:p>
              <a:pPr rtl="1" eaLnBrk="1" hangingPunct="1"/>
              <a:r>
                <a:rPr lang="en-US" sz="1000" b="1" dirty="0"/>
                <a:t>(i) assess quality of service provision &amp; to use these finding to address areas of weakness;</a:t>
              </a:r>
            </a:p>
            <a:p>
              <a:pPr rtl="1" eaLnBrk="1" hangingPunct="1"/>
              <a:r>
                <a:rPr lang="en-US" sz="1000" b="1" dirty="0"/>
                <a:t>(ii) carry out actions in the health facility and in the community </a:t>
              </a:r>
            </a:p>
            <a:p>
              <a:pPr rtl="1" eaLnBrk="1" hangingPunct="1"/>
              <a:r>
                <a:rPr lang="en-US" sz="1000" b="1" dirty="0"/>
                <a:t> C) Play a facilitating role within the district</a:t>
              </a:r>
            </a:p>
            <a:p>
              <a:pPr rtl="1" eaLnBrk="1" hangingPunct="1"/>
              <a:endParaRPr lang="en-US" sz="1000" b="1" dirty="0"/>
            </a:p>
          </p:txBody>
        </p:sp>
      </p:grpSp>
      <p:grpSp>
        <p:nvGrpSpPr>
          <p:cNvPr id="36870" name="Group 16"/>
          <p:cNvGrpSpPr>
            <a:grpSpLocks/>
          </p:cNvGrpSpPr>
          <p:nvPr/>
        </p:nvGrpSpPr>
        <p:grpSpPr bwMode="auto">
          <a:xfrm>
            <a:off x="400050" y="4133850"/>
            <a:ext cx="8383588" cy="1246188"/>
            <a:chOff x="252" y="2388"/>
            <a:chExt cx="5281" cy="785"/>
          </a:xfrm>
        </p:grpSpPr>
        <p:sp>
          <p:nvSpPr>
            <p:cNvPr id="36876" name="Rectangle 17"/>
            <p:cNvSpPr>
              <a:spLocks noChangeArrowheads="1"/>
            </p:cNvSpPr>
            <p:nvPr/>
          </p:nvSpPr>
          <p:spPr bwMode="auto">
            <a:xfrm>
              <a:off x="252" y="2564"/>
              <a:ext cx="2267" cy="609"/>
            </a:xfrm>
            <a:prstGeom prst="rect">
              <a:avLst/>
            </a:prstGeom>
            <a:solidFill>
              <a:srgbClr val="00C500"/>
            </a:solidFill>
            <a:ln w="0">
              <a:solidFill>
                <a:srgbClr val="000000"/>
              </a:solidFill>
              <a:miter lim="800000"/>
              <a:headEnd/>
              <a:tailEnd/>
            </a:ln>
          </p:spPr>
          <p:txBody>
            <a:bodyPr/>
            <a:lstStyle/>
            <a:p>
              <a:endParaRPr lang="en-US" dirty="0"/>
            </a:p>
          </p:txBody>
        </p:sp>
        <p:grpSp>
          <p:nvGrpSpPr>
            <p:cNvPr id="36877" name="Group 18"/>
            <p:cNvGrpSpPr>
              <a:grpSpLocks/>
            </p:cNvGrpSpPr>
            <p:nvPr/>
          </p:nvGrpSpPr>
          <p:grpSpPr bwMode="auto">
            <a:xfrm>
              <a:off x="687" y="2630"/>
              <a:ext cx="1488" cy="477"/>
              <a:chOff x="1167" y="2738"/>
              <a:chExt cx="1488" cy="477"/>
            </a:xfrm>
          </p:grpSpPr>
          <p:sp>
            <p:nvSpPr>
              <p:cNvPr id="36879" name="Rectangle 19"/>
              <p:cNvSpPr>
                <a:spLocks noChangeArrowheads="1"/>
              </p:cNvSpPr>
              <p:nvPr/>
            </p:nvSpPr>
            <p:spPr bwMode="auto">
              <a:xfrm>
                <a:off x="1167" y="2738"/>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2000" dirty="0"/>
              </a:p>
            </p:txBody>
          </p:sp>
          <p:sp>
            <p:nvSpPr>
              <p:cNvPr id="36880" name="Rectangle 20"/>
              <p:cNvSpPr>
                <a:spLocks noChangeArrowheads="1"/>
              </p:cNvSpPr>
              <p:nvPr/>
            </p:nvSpPr>
            <p:spPr bwMode="auto">
              <a:xfrm>
                <a:off x="1242" y="2880"/>
                <a:ext cx="141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2000" b="1" dirty="0">
                    <a:solidFill>
                      <a:schemeClr val="bg1"/>
                    </a:solidFill>
                  </a:rPr>
                  <a:t>Health facility level</a:t>
                </a:r>
              </a:p>
            </p:txBody>
          </p:sp>
          <p:sp>
            <p:nvSpPr>
              <p:cNvPr id="36881" name="Rectangle 21"/>
              <p:cNvSpPr>
                <a:spLocks noChangeArrowheads="1"/>
              </p:cNvSpPr>
              <p:nvPr/>
            </p:nvSpPr>
            <p:spPr bwMode="auto">
              <a:xfrm>
                <a:off x="1434" y="3023"/>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2000" dirty="0"/>
              </a:p>
            </p:txBody>
          </p:sp>
        </p:grpSp>
        <p:sp>
          <p:nvSpPr>
            <p:cNvPr id="36878" name="Text Box 22"/>
            <p:cNvSpPr txBox="1">
              <a:spLocks noChangeArrowheads="1"/>
            </p:cNvSpPr>
            <p:nvPr/>
          </p:nvSpPr>
          <p:spPr bwMode="auto">
            <a:xfrm>
              <a:off x="2856" y="2388"/>
              <a:ext cx="2677" cy="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505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nSpc>
                  <a:spcPct val="80000"/>
                </a:lnSpc>
                <a:spcBef>
                  <a:spcPct val="50000"/>
                </a:spcBef>
              </a:pPr>
              <a:endParaRPr lang="en-GB" sz="2000" dirty="0"/>
            </a:p>
            <a:p>
              <a:pPr>
                <a:lnSpc>
                  <a:spcPct val="80000"/>
                </a:lnSpc>
                <a:spcBef>
                  <a:spcPct val="50000"/>
                </a:spcBef>
              </a:pPr>
              <a:endParaRPr lang="en-GB" sz="2000" dirty="0">
                <a:solidFill>
                  <a:srgbClr val="FF0000"/>
                </a:solidFill>
              </a:endParaRPr>
            </a:p>
            <a:p>
              <a:pPr>
                <a:lnSpc>
                  <a:spcPct val="80000"/>
                </a:lnSpc>
                <a:spcBef>
                  <a:spcPct val="50000"/>
                </a:spcBef>
              </a:pPr>
              <a:endParaRPr lang="en-GB" sz="2000" dirty="0">
                <a:solidFill>
                  <a:srgbClr val="FF0000"/>
                </a:solidFill>
              </a:endParaRPr>
            </a:p>
          </p:txBody>
        </p:sp>
      </p:grpSp>
      <p:sp>
        <p:nvSpPr>
          <p:cNvPr id="36871" name="Text Box 23"/>
          <p:cNvSpPr txBox="1">
            <a:spLocks noChangeArrowheads="1"/>
          </p:cNvSpPr>
          <p:nvPr/>
        </p:nvSpPr>
        <p:spPr bwMode="auto">
          <a:xfrm>
            <a:off x="611188" y="157163"/>
            <a:ext cx="8394700" cy="1281112"/>
          </a:xfrm>
          <a:prstGeom prst="rect">
            <a:avLst/>
          </a:prstGeom>
          <a:solidFill>
            <a:schemeClr val="accent1"/>
          </a:solidFill>
          <a:ln>
            <a:noFill/>
          </a:ln>
          <a:effectLst/>
          <a:extLs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spcBef>
                <a:spcPct val="50000"/>
              </a:spcBef>
            </a:pPr>
            <a:r>
              <a:rPr lang="en-GB" sz="2800" dirty="0">
                <a:solidFill>
                  <a:srgbClr val="FF0000"/>
                </a:solidFill>
              </a:rPr>
              <a:t>Both top down &amp; bottom up</a:t>
            </a:r>
          </a:p>
          <a:p>
            <a:pPr algn="ctr">
              <a:spcBef>
                <a:spcPct val="50000"/>
              </a:spcBef>
            </a:pPr>
            <a:r>
              <a:rPr lang="en-GB" sz="2000" b="1" dirty="0">
                <a:solidFill>
                  <a:srgbClr val="FF0000"/>
                </a:solidFill>
              </a:rPr>
              <a:t>To make their contributions, people need clear guidance on what to do, as well as the space to adapt &amp; innovate.</a:t>
            </a:r>
          </a:p>
        </p:txBody>
      </p:sp>
      <p:sp>
        <p:nvSpPr>
          <p:cNvPr id="36872" name="Text Box 24"/>
          <p:cNvSpPr txBox="1">
            <a:spLocks noChangeArrowheads="1"/>
          </p:cNvSpPr>
          <p:nvPr/>
        </p:nvSpPr>
        <p:spPr bwMode="auto">
          <a:xfrm>
            <a:off x="4708525" y="4948238"/>
            <a:ext cx="263525"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nSpc>
                <a:spcPct val="50000"/>
              </a:lnSpc>
              <a:spcBef>
                <a:spcPct val="50000"/>
              </a:spcBef>
              <a:buFontTx/>
              <a:buChar char="•"/>
            </a:pPr>
            <a:endParaRPr lang="en-US" sz="1800" dirty="0">
              <a:solidFill>
                <a:srgbClr val="FF0000"/>
              </a:solidFill>
            </a:endParaRPr>
          </a:p>
        </p:txBody>
      </p:sp>
      <p:sp>
        <p:nvSpPr>
          <p:cNvPr id="36873" name="Text Box 25"/>
          <p:cNvSpPr txBox="1">
            <a:spLocks noChangeArrowheads="1"/>
          </p:cNvSpPr>
          <p:nvPr/>
        </p:nvSpPr>
        <p:spPr bwMode="auto">
          <a:xfrm>
            <a:off x="5165725" y="4841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400" dirty="0">
              <a:latin typeface="Times New Roman" pitchFamily="18" charset="0"/>
            </a:endParaRPr>
          </a:p>
        </p:txBody>
      </p:sp>
      <p:graphicFrame>
        <p:nvGraphicFramePr>
          <p:cNvPr id="36874" name="Object 26"/>
          <p:cNvGraphicFramePr>
            <a:graphicFrameLocks noChangeAspect="1"/>
          </p:cNvGraphicFramePr>
          <p:nvPr/>
        </p:nvGraphicFramePr>
        <p:xfrm>
          <a:off x="1338263" y="5094288"/>
          <a:ext cx="2836862" cy="1763712"/>
        </p:xfrm>
        <a:graphic>
          <a:graphicData uri="http://schemas.openxmlformats.org/presentationml/2006/ole">
            <mc:AlternateContent xmlns:mc="http://schemas.openxmlformats.org/markup-compatibility/2006">
              <mc:Choice xmlns:v="urn:schemas-microsoft-com:vml" Requires="v">
                <p:oleObj spid="_x0000_s7180" name="Clip" r:id="rId4" imgW="2924269" imgH="2192448" progId="MS_ClipArt_Gallery.5">
                  <p:embed/>
                </p:oleObj>
              </mc:Choice>
              <mc:Fallback>
                <p:oleObj name="Clip" r:id="rId4" imgW="2924269" imgH="2192448"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263" y="5094288"/>
                        <a:ext cx="2836862" cy="176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5" name="Text Box 27"/>
          <p:cNvSpPr txBox="1">
            <a:spLocks noChangeArrowheads="1"/>
          </p:cNvSpPr>
          <p:nvPr/>
        </p:nvSpPr>
        <p:spPr bwMode="auto">
          <a:xfrm>
            <a:off x="4473575" y="4392613"/>
            <a:ext cx="4065588" cy="208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000" b="1" dirty="0"/>
              <a:t>A) Work with the district authorities to ensure that the health facility has the resources needed to deliver health services</a:t>
            </a:r>
            <a:r>
              <a:rPr lang="en-US" sz="1000" dirty="0"/>
              <a:t> </a:t>
            </a:r>
          </a:p>
          <a:p>
            <a:pPr rtl="1" eaLnBrk="1" hangingPunct="1"/>
            <a:r>
              <a:rPr lang="en-US" sz="1000" b="1" dirty="0"/>
              <a:t>B) Support health facility staff to perform effectively</a:t>
            </a:r>
            <a:r>
              <a:rPr lang="en-US" sz="1000" dirty="0"/>
              <a:t> </a:t>
            </a:r>
          </a:p>
          <a:p>
            <a:pPr rtl="1" eaLnBrk="1" hangingPunct="1"/>
            <a:r>
              <a:rPr lang="en-US" sz="1000" b="1" dirty="0"/>
              <a:t>C) Ensure that health facility is adolescent friendly</a:t>
            </a:r>
          </a:p>
          <a:p>
            <a:pPr rtl="1" eaLnBrk="1" hangingPunct="1"/>
            <a:r>
              <a:rPr lang="en-US" sz="1000" b="1" dirty="0"/>
              <a:t>D) Manage outreach activities to </a:t>
            </a:r>
            <a:r>
              <a:rPr lang="en-GB" sz="1000" b="1" dirty="0"/>
              <a:t>generate community support &amp; demand</a:t>
            </a:r>
          </a:p>
          <a:p>
            <a:pPr rtl="1" eaLnBrk="1" hangingPunct="1"/>
            <a:r>
              <a:rPr lang="en-GB" sz="1000" b="1" dirty="0"/>
              <a:t>E) Monitor the health facility's performance internally as well as periodically in conjunction with officials from national &amp; district level (externally)</a:t>
            </a:r>
          </a:p>
          <a:p>
            <a:pPr rtl="1" eaLnBrk="1" hangingPunct="1"/>
            <a:r>
              <a:rPr lang="en-GB" sz="1000" b="1" dirty="0"/>
              <a:t>F) Use the findings of internal and external assessments of quality to address gaps and areas of weakness</a:t>
            </a:r>
            <a:endParaRPr lang="en-US" sz="1000" b="1" dirty="0"/>
          </a:p>
          <a:p>
            <a:pPr rtl="1" eaLnBrk="1" hangingPunct="1"/>
            <a:endParaRPr lang="en-US" sz="1000" dirty="0"/>
          </a:p>
          <a:p>
            <a:pPr algn="r" rtl="1" eaLnBrk="1" hangingPunct="1"/>
            <a:endParaRPr lang="en-US" sz="1000" dirty="0">
              <a:solidFill>
                <a:srgbClr val="000066"/>
              </a:solidFill>
            </a:endParaRPr>
          </a:p>
        </p:txBody>
      </p:sp>
    </p:spTree>
    <p:extLst>
      <p:ext uri="{BB962C8B-B14F-4D97-AF65-F5344CB8AC3E}">
        <p14:creationId xmlns:p14="http://schemas.microsoft.com/office/powerpoint/2010/main" val="3020049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1116013" y="2636838"/>
            <a:ext cx="2735262" cy="1728787"/>
          </a:xfrm>
          <a:prstGeom prst="ellipse">
            <a:avLst/>
          </a:prstGeom>
          <a:solidFill>
            <a:srgbClr val="66FF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sz="1400" dirty="0"/>
          </a:p>
        </p:txBody>
      </p:sp>
      <p:sp>
        <p:nvSpPr>
          <p:cNvPr id="37891" name="Oval 3"/>
          <p:cNvSpPr>
            <a:spLocks noChangeArrowheads="1"/>
          </p:cNvSpPr>
          <p:nvPr/>
        </p:nvSpPr>
        <p:spPr bwMode="auto">
          <a:xfrm>
            <a:off x="3563938" y="979488"/>
            <a:ext cx="2376487" cy="1657350"/>
          </a:xfrm>
          <a:prstGeom prst="ellipse">
            <a:avLst/>
          </a:prstGeom>
          <a:solidFill>
            <a:srgbClr val="FF33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sz="2400" b="1" dirty="0"/>
          </a:p>
        </p:txBody>
      </p:sp>
      <p:sp>
        <p:nvSpPr>
          <p:cNvPr id="37892" name="Oval 4"/>
          <p:cNvSpPr>
            <a:spLocks noChangeArrowheads="1"/>
          </p:cNvSpPr>
          <p:nvPr/>
        </p:nvSpPr>
        <p:spPr bwMode="auto">
          <a:xfrm>
            <a:off x="3492500" y="3860800"/>
            <a:ext cx="2592388" cy="1873250"/>
          </a:xfrm>
          <a:prstGeom prst="ellipse">
            <a:avLst/>
          </a:prstGeom>
          <a:solidFill>
            <a:srgbClr val="FFCC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sz="1400" dirty="0"/>
          </a:p>
        </p:txBody>
      </p:sp>
      <p:sp>
        <p:nvSpPr>
          <p:cNvPr id="37893" name="Oval 5"/>
          <p:cNvSpPr>
            <a:spLocks noChangeArrowheads="1"/>
          </p:cNvSpPr>
          <p:nvPr/>
        </p:nvSpPr>
        <p:spPr bwMode="auto">
          <a:xfrm>
            <a:off x="5292725" y="2565400"/>
            <a:ext cx="2951163" cy="1655763"/>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sz="1400" dirty="0"/>
          </a:p>
        </p:txBody>
      </p:sp>
      <p:sp>
        <p:nvSpPr>
          <p:cNvPr id="37894" name="Oval 6"/>
          <p:cNvSpPr>
            <a:spLocks noChangeArrowheads="1"/>
          </p:cNvSpPr>
          <p:nvPr/>
        </p:nvSpPr>
        <p:spPr bwMode="auto">
          <a:xfrm>
            <a:off x="3492500" y="2492375"/>
            <a:ext cx="2303463" cy="165735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r>
              <a:rPr lang="en-GB" sz="1200" b="1" dirty="0"/>
              <a:t>District Health</a:t>
            </a:r>
          </a:p>
          <a:p>
            <a:pPr algn="ctr"/>
            <a:r>
              <a:rPr lang="en-GB" sz="1200" b="1" dirty="0"/>
              <a:t>Management team</a:t>
            </a:r>
            <a:endParaRPr lang="en-GB" sz="1200" dirty="0"/>
          </a:p>
        </p:txBody>
      </p:sp>
      <p:pic>
        <p:nvPicPr>
          <p:cNvPr id="3789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2997200"/>
            <a:ext cx="169227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341438"/>
            <a:ext cx="1657350" cy="15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7"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997200"/>
            <a:ext cx="1800225"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8"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275" y="4292600"/>
            <a:ext cx="168275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9" name="Title 1"/>
          <p:cNvSpPr>
            <a:spLocks noGrp="1"/>
          </p:cNvSpPr>
          <p:nvPr>
            <p:ph type="title"/>
          </p:nvPr>
        </p:nvSpPr>
        <p:spPr>
          <a:xfrm>
            <a:off x="1258888" y="260350"/>
            <a:ext cx="7200900" cy="792163"/>
          </a:xfrm>
        </p:spPr>
        <p:txBody>
          <a:bodyPr/>
          <a:lstStyle/>
          <a:p>
            <a:r>
              <a:rPr lang="en-US" dirty="0"/>
              <a:t>Collaborative learning</a:t>
            </a:r>
          </a:p>
        </p:txBody>
      </p:sp>
      <p:sp>
        <p:nvSpPr>
          <p:cNvPr id="37900" name="TextBox 2"/>
          <p:cNvSpPr txBox="1">
            <a:spLocks noChangeArrowheads="1"/>
          </p:cNvSpPr>
          <p:nvPr/>
        </p:nvSpPr>
        <p:spPr bwMode="auto">
          <a:xfrm>
            <a:off x="250825" y="1196975"/>
            <a:ext cx="32416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30000"/>
              </a:spcBef>
            </a:pPr>
            <a:endParaRPr lang="en-US" sz="1200" dirty="0"/>
          </a:p>
          <a:p>
            <a:pPr eaLnBrk="1" hangingPunct="1">
              <a:spcBef>
                <a:spcPct val="30000"/>
              </a:spcBef>
            </a:pPr>
            <a:r>
              <a:rPr lang="en-US" sz="1200" dirty="0"/>
              <a:t>" People engaged in collaborative learning capitalize on one another’s resources and skills  - asking one another for information, evaluating one another’s ideas, monitoring one another’s work etc."</a:t>
            </a:r>
          </a:p>
          <a:p>
            <a:pPr eaLnBrk="1" hangingPunct="1">
              <a:spcBef>
                <a:spcPct val="30000"/>
              </a:spcBef>
            </a:pPr>
            <a:r>
              <a:rPr lang="en-US" sz="1200" dirty="0"/>
              <a:t>- MM Chiu, 2000</a:t>
            </a:r>
          </a:p>
          <a:p>
            <a:pPr eaLnBrk="1" hangingPunct="1">
              <a:spcBef>
                <a:spcPct val="30000"/>
              </a:spcBef>
            </a:pPr>
            <a:endParaRPr lang="en-US" sz="800" dirty="0"/>
          </a:p>
        </p:txBody>
      </p:sp>
    </p:spTree>
    <p:extLst>
      <p:ext uri="{BB962C8B-B14F-4D97-AF65-F5344CB8AC3E}">
        <p14:creationId xmlns:p14="http://schemas.microsoft.com/office/powerpoint/2010/main" val="746900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27088" y="260350"/>
            <a:ext cx="8066087" cy="1066800"/>
          </a:xfrm>
          <a:solidFill>
            <a:srgbClr val="99CCFF"/>
          </a:solidFill>
        </p:spPr>
        <p:txBody>
          <a:bodyPr/>
          <a:lstStyle/>
          <a:p>
            <a:pPr eaLnBrk="1" hangingPunct="1"/>
            <a:r>
              <a:rPr lang="en-GB" sz="3600" b="1" dirty="0"/>
              <a:t>Two key trade-offs in scaling up</a:t>
            </a:r>
          </a:p>
        </p:txBody>
      </p:sp>
      <p:sp>
        <p:nvSpPr>
          <p:cNvPr id="38915" name="Rectangle 3"/>
          <p:cNvSpPr>
            <a:spLocks noGrp="1" noChangeArrowheads="1"/>
          </p:cNvSpPr>
          <p:nvPr>
            <p:ph type="body" idx="1"/>
          </p:nvPr>
        </p:nvSpPr>
        <p:spPr>
          <a:xfrm>
            <a:off x="468313" y="1916113"/>
            <a:ext cx="8424862" cy="3313112"/>
          </a:xfrm>
        </p:spPr>
        <p:txBody>
          <a:bodyPr/>
          <a:lstStyle/>
          <a:p>
            <a:pPr marL="533400" indent="-533400" eaLnBrk="1" hangingPunct="1">
              <a:lnSpc>
                <a:spcPct val="90000"/>
              </a:lnSpc>
              <a:buFont typeface="Wingdings" pitchFamily="2" charset="2"/>
              <a:buNone/>
            </a:pPr>
            <a:endParaRPr lang="en-GB" dirty="0">
              <a:solidFill>
                <a:schemeClr val="tx1"/>
              </a:solidFill>
            </a:endParaRPr>
          </a:p>
          <a:p>
            <a:pPr marL="533400" indent="-533400" eaLnBrk="1" hangingPunct="1">
              <a:lnSpc>
                <a:spcPct val="90000"/>
              </a:lnSpc>
              <a:buFont typeface="Wingdings" pitchFamily="2" charset="2"/>
              <a:buChar char="q"/>
            </a:pPr>
            <a:r>
              <a:rPr lang="en-GB" sz="2400" dirty="0">
                <a:solidFill>
                  <a:schemeClr val="tx1"/>
                </a:solidFill>
              </a:rPr>
              <a:t>Trade-off between extending coverage &amp; maintaining quality</a:t>
            </a:r>
          </a:p>
          <a:p>
            <a:pPr marL="533400" indent="-533400" eaLnBrk="1" hangingPunct="1">
              <a:lnSpc>
                <a:spcPct val="90000"/>
              </a:lnSpc>
              <a:buFont typeface="Wingdings" pitchFamily="2" charset="2"/>
              <a:buChar char="q"/>
            </a:pPr>
            <a:endParaRPr lang="en-GB" sz="2400" dirty="0">
              <a:solidFill>
                <a:schemeClr val="tx1"/>
              </a:solidFill>
            </a:endParaRPr>
          </a:p>
          <a:p>
            <a:pPr marL="533400" indent="-533400" eaLnBrk="1" hangingPunct="1">
              <a:lnSpc>
                <a:spcPct val="90000"/>
              </a:lnSpc>
              <a:buFont typeface="Wingdings" pitchFamily="2" charset="2"/>
              <a:buChar char="q"/>
            </a:pPr>
            <a:r>
              <a:rPr lang="en-GB" sz="2400" dirty="0">
                <a:solidFill>
                  <a:schemeClr val="tx1"/>
                </a:solidFill>
              </a:rPr>
              <a:t>Trade off between efficiency &amp; equity (i.e. it may be more efficient to expand access to 'easy to reach' groups, but it is not equitable)</a:t>
            </a:r>
          </a:p>
          <a:p>
            <a:pPr marL="533400" indent="-533400" algn="ctr" eaLnBrk="1" hangingPunct="1">
              <a:lnSpc>
                <a:spcPct val="90000"/>
              </a:lnSpc>
              <a:buFontTx/>
              <a:buNone/>
            </a:pPr>
            <a:endParaRPr lang="en-GB" sz="2000" dirty="0">
              <a:solidFill>
                <a:srgbClr val="FF0000"/>
              </a:solidFill>
            </a:endParaRPr>
          </a:p>
          <a:p>
            <a:pPr marL="0" indent="0" eaLnBrk="1" hangingPunct="1">
              <a:lnSpc>
                <a:spcPct val="90000"/>
              </a:lnSpc>
              <a:buFontTx/>
              <a:buNone/>
            </a:pPr>
            <a:r>
              <a:rPr lang="en-GB" sz="1800" dirty="0">
                <a:solidFill>
                  <a:srgbClr val="FF0000"/>
                </a:solidFill>
              </a:rPr>
              <a:t>Source: L J Mangham, K Hanson. Scaling up in international health: What are the key issues. Health Policy &amp; Planning 2010; 25; 85-96. </a:t>
            </a:r>
            <a:endParaRPr lang="en-GB" sz="1800" dirty="0"/>
          </a:p>
        </p:txBody>
      </p:sp>
    </p:spTree>
    <p:extLst>
      <p:ext uri="{BB962C8B-B14F-4D97-AF65-F5344CB8AC3E}">
        <p14:creationId xmlns:p14="http://schemas.microsoft.com/office/powerpoint/2010/main" val="374485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642194"/>
          </a:xfrm>
        </p:spPr>
        <p:txBody>
          <a:bodyPr>
            <a:noAutofit/>
          </a:bodyPr>
          <a:lstStyle/>
          <a:p>
            <a:pPr algn="ctr"/>
            <a:r>
              <a:rPr lang="en-US" dirty="0">
                <a:solidFill>
                  <a:srgbClr val="C00000"/>
                </a:solidFill>
              </a:rPr>
              <a:t>Reaching adolescents through </a:t>
            </a:r>
            <a:br>
              <a:rPr lang="en-US" dirty="0">
                <a:solidFill>
                  <a:srgbClr val="C00000"/>
                </a:solidFill>
              </a:rPr>
            </a:br>
            <a:r>
              <a:rPr lang="en-US" dirty="0">
                <a:solidFill>
                  <a:srgbClr val="C00000"/>
                </a:solidFill>
              </a:rPr>
              <a:t>health services </a:t>
            </a:r>
            <a:endParaRPr lang="en-US" dirty="0"/>
          </a:p>
        </p:txBody>
      </p:sp>
      <p:sp>
        <p:nvSpPr>
          <p:cNvPr id="3" name="Content Placeholder 2"/>
          <p:cNvSpPr>
            <a:spLocks noGrp="1"/>
          </p:cNvSpPr>
          <p:nvPr>
            <p:ph idx="1"/>
          </p:nvPr>
        </p:nvSpPr>
        <p:spPr>
          <a:xfrm>
            <a:off x="899592" y="2636913"/>
            <a:ext cx="7787208" cy="1440160"/>
          </a:xfrm>
        </p:spPr>
        <p:txBody>
          <a:bodyPr>
            <a:normAutofit/>
          </a:bodyPr>
          <a:lstStyle/>
          <a:p>
            <a:r>
              <a:rPr lang="en-GB" b="1" dirty="0"/>
              <a:t>1. Adolescent Friendly Health Services: What is the reality on the ground ? </a:t>
            </a:r>
            <a:r>
              <a:rPr lang="en-GB" b="1" dirty="0">
                <a:solidFill>
                  <a:schemeClr val="bg1"/>
                </a:solidFill>
              </a:rPr>
              <a:t>?</a:t>
            </a:r>
            <a:endParaRPr lang="en-US" dirty="0"/>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252193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900113" y="193675"/>
            <a:ext cx="8042275" cy="9429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rtl="1" eaLnBrk="1" hangingPunct="1"/>
            <a:r>
              <a:rPr lang="en-GB" sz="2800" dirty="0">
                <a:solidFill>
                  <a:srgbClr val="FF0000"/>
                </a:solidFill>
              </a:rPr>
              <a:t># 10. Using measurement to find out what is happening on the ground &amp; to shape efforts</a:t>
            </a:r>
            <a:endParaRPr lang="en-US" sz="2800" dirty="0">
              <a:solidFill>
                <a:srgbClr val="FF0000"/>
              </a:solidFill>
            </a:endParaRPr>
          </a:p>
        </p:txBody>
      </p:sp>
      <p:sp>
        <p:nvSpPr>
          <p:cNvPr id="39939" name="Text Box 3"/>
          <p:cNvSpPr txBox="1">
            <a:spLocks noChangeArrowheads="1"/>
          </p:cNvSpPr>
          <p:nvPr/>
        </p:nvSpPr>
        <p:spPr bwMode="auto">
          <a:xfrm>
            <a:off x="468313" y="1341438"/>
            <a:ext cx="5526087"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80000"/>
              </a:spcBef>
              <a:buClr>
                <a:srgbClr val="1E7FB8"/>
              </a:buClr>
              <a:buFont typeface="Wingdings" pitchFamily="2" charset="2"/>
              <a:buNone/>
            </a:pPr>
            <a:r>
              <a:rPr lang="en-GB" sz="1800" b="1" dirty="0">
                <a:solidFill>
                  <a:srgbClr val="FF3300"/>
                </a:solidFill>
              </a:rPr>
              <a:t>Implementation</a:t>
            </a:r>
          </a:p>
          <a:p>
            <a:pPr eaLnBrk="1" hangingPunct="1">
              <a:lnSpc>
                <a:spcPct val="90000"/>
              </a:lnSpc>
              <a:spcBef>
                <a:spcPct val="20000"/>
              </a:spcBef>
            </a:pPr>
            <a:r>
              <a:rPr lang="en-GB" sz="1800" b="1" dirty="0">
                <a:solidFill>
                  <a:srgbClr val="0000FF"/>
                </a:solidFill>
              </a:rPr>
              <a:t>Have activities been implemented as planned ?</a:t>
            </a:r>
          </a:p>
          <a:p>
            <a:pPr eaLnBrk="1" hangingPunct="1">
              <a:lnSpc>
                <a:spcPct val="90000"/>
              </a:lnSpc>
              <a:spcBef>
                <a:spcPct val="20000"/>
              </a:spcBef>
            </a:pPr>
            <a:r>
              <a:rPr lang="en-GB" sz="1800" b="1" dirty="0">
                <a:solidFill>
                  <a:srgbClr val="FF3300"/>
                </a:solidFill>
              </a:rPr>
              <a:t>Quality</a:t>
            </a:r>
          </a:p>
          <a:p>
            <a:pPr eaLnBrk="1" hangingPunct="1">
              <a:lnSpc>
                <a:spcPct val="90000"/>
              </a:lnSpc>
              <a:spcBef>
                <a:spcPct val="20000"/>
              </a:spcBef>
            </a:pPr>
            <a:r>
              <a:rPr lang="en-GB" sz="1800" b="1" dirty="0">
                <a:solidFill>
                  <a:srgbClr val="0000FF"/>
                </a:solidFill>
              </a:rPr>
              <a:t>Have these activities led to improvements in quality of health service provision ?</a:t>
            </a:r>
          </a:p>
          <a:p>
            <a:pPr rtl="1" eaLnBrk="1" hangingPunct="1"/>
            <a:r>
              <a:rPr lang="en-GB" sz="1800" b="1" dirty="0">
                <a:solidFill>
                  <a:srgbClr val="0000FF"/>
                </a:solidFill>
              </a:rPr>
              <a:t>	</a:t>
            </a:r>
            <a:r>
              <a:rPr lang="en-GB" sz="1800" b="1" dirty="0">
                <a:solidFill>
                  <a:srgbClr val="FF3300"/>
                </a:solidFill>
              </a:rPr>
              <a:t>Utilization</a:t>
            </a:r>
          </a:p>
          <a:p>
            <a:pPr rtl="1" eaLnBrk="1" hangingPunct="1"/>
            <a:r>
              <a:rPr lang="en-GB" sz="1800" b="1" dirty="0">
                <a:solidFill>
                  <a:srgbClr val="0000FF"/>
                </a:solidFill>
              </a:rPr>
              <a:t>Has the improvement in quality led to improved health service utilization by adolescents ?</a:t>
            </a:r>
          </a:p>
          <a:p>
            <a:pPr rtl="1" eaLnBrk="1" hangingPunct="1"/>
            <a:r>
              <a:rPr lang="en-GB" sz="1800" b="1" dirty="0">
                <a:solidFill>
                  <a:srgbClr val="FF3300"/>
                </a:solidFill>
              </a:rPr>
              <a:t>Coverage </a:t>
            </a:r>
          </a:p>
          <a:p>
            <a:pPr rtl="1" eaLnBrk="1" hangingPunct="1"/>
            <a:r>
              <a:rPr lang="en-GB" sz="1800" b="1" dirty="0">
                <a:solidFill>
                  <a:srgbClr val="0033CC"/>
                </a:solidFill>
              </a:rPr>
              <a:t>What proportion of adolescents in a community need a specific health service ?</a:t>
            </a:r>
          </a:p>
          <a:p>
            <a:pPr rtl="1" eaLnBrk="1" hangingPunct="1"/>
            <a:r>
              <a:rPr lang="en-GB" sz="1800" b="1" dirty="0">
                <a:solidFill>
                  <a:srgbClr val="0033CC"/>
                </a:solidFill>
              </a:rPr>
              <a:t>Of them, what proportion are obtaining the health service &amp; what proportion are not ?</a:t>
            </a:r>
          </a:p>
          <a:p>
            <a:pPr rtl="1" eaLnBrk="1" hangingPunct="1"/>
            <a:r>
              <a:rPr lang="en-GB" sz="1800" b="1" dirty="0">
                <a:solidFill>
                  <a:srgbClr val="FF0000"/>
                </a:solidFill>
              </a:rPr>
              <a:t>Cost</a:t>
            </a:r>
          </a:p>
          <a:p>
            <a:pPr rtl="1" eaLnBrk="1" hangingPunct="1"/>
            <a:r>
              <a:rPr lang="en-GB" sz="1800" b="1" dirty="0">
                <a:solidFill>
                  <a:srgbClr val="0033CC"/>
                </a:solidFill>
              </a:rPr>
              <a:t>What is the additional cost of making health services adolescent friendly ?</a:t>
            </a:r>
            <a:endParaRPr lang="en-US" sz="1800" b="1" dirty="0">
              <a:solidFill>
                <a:srgbClr val="0033CC"/>
              </a:solidFill>
            </a:endParaRPr>
          </a:p>
        </p:txBody>
      </p:sp>
      <p:graphicFrame>
        <p:nvGraphicFramePr>
          <p:cNvPr id="39940" name="Object 4"/>
          <p:cNvGraphicFramePr>
            <a:graphicFrameLocks noGrp="1" noChangeAspect="1"/>
          </p:cNvGraphicFramePr>
          <p:nvPr>
            <p:ph/>
          </p:nvPr>
        </p:nvGraphicFramePr>
        <p:xfrm>
          <a:off x="6184900" y="2092325"/>
          <a:ext cx="2482850" cy="2724150"/>
        </p:xfrm>
        <a:graphic>
          <a:graphicData uri="http://schemas.openxmlformats.org/presentationml/2006/ole">
            <mc:AlternateContent xmlns:mc="http://schemas.openxmlformats.org/markup-compatibility/2006">
              <mc:Choice xmlns:v="urn:schemas-microsoft-com:vml" Requires="v">
                <p:oleObj spid="_x0000_s8204" name="Clip" r:id="rId4" imgW="2365553" imgH="2365553" progId="MS_ClipArt_Gallery.2">
                  <p:embed/>
                </p:oleObj>
              </mc:Choice>
              <mc:Fallback>
                <p:oleObj name="Clip" r:id="rId4" imgW="2365553" imgH="2365553" progId="MS_ClipArt_Gallery.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4900" y="2092325"/>
                        <a:ext cx="2482850" cy="272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559084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445000" y="-49213"/>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endParaRPr lang="en-GB" sz="3600" b="1" dirty="0">
              <a:solidFill>
                <a:srgbClr val="790015"/>
              </a:solidFill>
              <a:latin typeface="Comic Sans MS" pitchFamily="66" charset="0"/>
            </a:endParaRPr>
          </a:p>
          <a:p>
            <a:pPr algn="ctr"/>
            <a:endParaRPr lang="en-GB" sz="1200" b="1" dirty="0"/>
          </a:p>
        </p:txBody>
      </p:sp>
      <p:sp>
        <p:nvSpPr>
          <p:cNvPr id="12291" name="Text Box 3"/>
          <p:cNvSpPr txBox="1">
            <a:spLocks noChangeArrowheads="1"/>
          </p:cNvSpPr>
          <p:nvPr/>
        </p:nvSpPr>
        <p:spPr bwMode="auto">
          <a:xfrm>
            <a:off x="2117725" y="178593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1200" b="1" dirty="0"/>
          </a:p>
        </p:txBody>
      </p:sp>
      <p:sp>
        <p:nvSpPr>
          <p:cNvPr id="12292" name="Text Box 4"/>
          <p:cNvSpPr txBox="1">
            <a:spLocks noChangeArrowheads="1"/>
          </p:cNvSpPr>
          <p:nvPr/>
        </p:nvSpPr>
        <p:spPr bwMode="auto">
          <a:xfrm>
            <a:off x="1547813" y="549275"/>
            <a:ext cx="6337300" cy="1373188"/>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20000"/>
              </a:spcBef>
            </a:pPr>
            <a:r>
              <a:rPr lang="en-US" sz="2800" dirty="0">
                <a:solidFill>
                  <a:srgbClr val="FF0000"/>
                </a:solidFill>
              </a:rPr>
              <a:t>Factors that make it difficult for adolescents to obtain the health services they need - 1</a:t>
            </a: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276475"/>
            <a:ext cx="338455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6"/>
          <p:cNvSpPr txBox="1">
            <a:spLocks noChangeArrowheads="1"/>
          </p:cNvSpPr>
          <p:nvPr/>
        </p:nvSpPr>
        <p:spPr bwMode="auto">
          <a:xfrm rot="-1435186">
            <a:off x="2503488" y="2892425"/>
            <a:ext cx="5783262" cy="109855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6600" dirty="0">
                <a:solidFill>
                  <a:schemeClr val="bg1"/>
                </a:solidFill>
              </a:rPr>
              <a:t>Not available</a:t>
            </a:r>
            <a:endParaRPr lang="en-US" sz="6600" dirty="0">
              <a:solidFill>
                <a:schemeClr val="bg1"/>
              </a:solidFill>
            </a:endParaRPr>
          </a:p>
        </p:txBody>
      </p:sp>
    </p:spTree>
    <p:extLst>
      <p:ext uri="{BB962C8B-B14F-4D97-AF65-F5344CB8AC3E}">
        <p14:creationId xmlns:p14="http://schemas.microsoft.com/office/powerpoint/2010/main" val="417300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4191000" y="1371600"/>
            <a:ext cx="4635500" cy="29591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defTabSz="762000" eaLnBrk="0" hangingPunct="0"/>
            <a:r>
              <a:rPr lang="en-US" sz="2800" dirty="0">
                <a:solidFill>
                  <a:schemeClr val="bg1"/>
                </a:solidFill>
              </a:rPr>
              <a:t>Not acceptable</a:t>
            </a:r>
          </a:p>
          <a:p>
            <a:pPr algn="ctr" defTabSz="762000" eaLnBrk="0" hangingPunct="0"/>
            <a:r>
              <a:rPr lang="en-GB" sz="1600" dirty="0">
                <a:solidFill>
                  <a:schemeClr val="bg1"/>
                </a:solidFill>
              </a:rPr>
              <a:t>(i.e. not willing)</a:t>
            </a:r>
          </a:p>
          <a:p>
            <a:pPr algn="ctr" defTabSz="762000" eaLnBrk="0" hangingPunct="0"/>
            <a:endParaRPr lang="en-GB" sz="1600" dirty="0">
              <a:solidFill>
                <a:schemeClr val="bg1"/>
              </a:solidFill>
            </a:endParaRPr>
          </a:p>
        </p:txBody>
      </p:sp>
      <p:sp>
        <p:nvSpPr>
          <p:cNvPr id="13315" name="Oval 3"/>
          <p:cNvSpPr>
            <a:spLocks noChangeArrowheads="1"/>
          </p:cNvSpPr>
          <p:nvPr/>
        </p:nvSpPr>
        <p:spPr bwMode="auto">
          <a:xfrm>
            <a:off x="228600" y="1295400"/>
            <a:ext cx="4635500" cy="2959100"/>
          </a:xfrm>
          <a:prstGeom prst="ellipse">
            <a:avLst/>
          </a:prstGeom>
          <a:solidFill>
            <a:srgbClr val="66FF33"/>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defTabSz="762000" eaLnBrk="0" hangingPunct="0"/>
            <a:r>
              <a:rPr lang="en-US" sz="2800" dirty="0"/>
              <a:t>Not accessible</a:t>
            </a:r>
          </a:p>
          <a:p>
            <a:pPr algn="ctr" defTabSz="762000" eaLnBrk="0" hangingPunct="0"/>
            <a:r>
              <a:rPr lang="en-GB" sz="1600" dirty="0"/>
              <a:t>(i.e. not able)</a:t>
            </a:r>
          </a:p>
        </p:txBody>
      </p:sp>
      <p:sp>
        <p:nvSpPr>
          <p:cNvPr id="13316" name="Oval 4"/>
          <p:cNvSpPr>
            <a:spLocks noChangeArrowheads="1"/>
          </p:cNvSpPr>
          <p:nvPr/>
        </p:nvSpPr>
        <p:spPr bwMode="auto">
          <a:xfrm>
            <a:off x="2362200" y="2971800"/>
            <a:ext cx="4635500" cy="2959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defTabSz="762000" eaLnBrk="0" hangingPunct="0"/>
            <a:r>
              <a:rPr lang="en-US" sz="2800" dirty="0"/>
              <a:t>Not equitable</a:t>
            </a:r>
          </a:p>
          <a:p>
            <a:pPr algn="ctr" defTabSz="762000" eaLnBrk="0" hangingPunct="0"/>
            <a:r>
              <a:rPr lang="en-GB" sz="1400" dirty="0"/>
              <a:t>(i.e. all right for some but not others)</a:t>
            </a:r>
          </a:p>
        </p:txBody>
      </p:sp>
      <p:sp>
        <p:nvSpPr>
          <p:cNvPr id="13317" name="Text Box 5"/>
          <p:cNvSpPr txBox="1">
            <a:spLocks noChangeArrowheads="1"/>
          </p:cNvSpPr>
          <p:nvPr/>
        </p:nvSpPr>
        <p:spPr bwMode="auto">
          <a:xfrm>
            <a:off x="827088" y="115888"/>
            <a:ext cx="7848600" cy="9461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r>
              <a:rPr lang="en-US" sz="2800" dirty="0">
                <a:solidFill>
                  <a:srgbClr val="FF0000"/>
                </a:solidFill>
              </a:rPr>
              <a:t>Factors that make it difficult for adolescents to obtain the health services they need - 2</a:t>
            </a:r>
          </a:p>
        </p:txBody>
      </p:sp>
    </p:spTree>
    <p:extLst>
      <p:ext uri="{BB962C8B-B14F-4D97-AF65-F5344CB8AC3E}">
        <p14:creationId xmlns:p14="http://schemas.microsoft.com/office/powerpoint/2010/main" val="1221394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00113" y="404813"/>
            <a:ext cx="7416800" cy="1439862"/>
          </a:xfrm>
          <a:solidFill>
            <a:srgbClr val="99CCFF"/>
          </a:solidFill>
        </p:spPr>
        <p:txBody>
          <a:bodyPr/>
          <a:lstStyle/>
          <a:p>
            <a:pPr eaLnBrk="1" hangingPunct="1"/>
            <a:r>
              <a:rPr lang="en-GB" sz="2800" dirty="0">
                <a:solidFill>
                  <a:srgbClr val="FF3300"/>
                </a:solidFill>
              </a:rPr>
              <a:t>Initiatives are under way in many places to provide adolescents with health services</a:t>
            </a:r>
          </a:p>
        </p:txBody>
      </p:sp>
      <p:sp>
        <p:nvSpPr>
          <p:cNvPr id="14339" name="Rectangle 3"/>
          <p:cNvSpPr>
            <a:spLocks noGrp="1" noChangeArrowheads="1"/>
          </p:cNvSpPr>
          <p:nvPr>
            <p:ph type="body" sz="half" idx="1"/>
          </p:nvPr>
        </p:nvSpPr>
        <p:spPr>
          <a:xfrm>
            <a:off x="323850" y="2071688"/>
            <a:ext cx="4392613" cy="4021137"/>
          </a:xfrm>
        </p:spPr>
        <p:txBody>
          <a:bodyPr/>
          <a:lstStyle/>
          <a:p>
            <a:pPr eaLnBrk="1" hangingPunct="1">
              <a:lnSpc>
                <a:spcPct val="90000"/>
              </a:lnSpc>
            </a:pPr>
            <a:r>
              <a:rPr lang="en-GB" sz="2100" dirty="0"/>
              <a:t>Hospitals</a:t>
            </a:r>
          </a:p>
          <a:p>
            <a:pPr eaLnBrk="1" hangingPunct="1">
              <a:lnSpc>
                <a:spcPct val="90000"/>
              </a:lnSpc>
            </a:pPr>
            <a:r>
              <a:rPr lang="en-GB" sz="2100" dirty="0"/>
              <a:t>Public, private and NGO clinics</a:t>
            </a:r>
          </a:p>
          <a:p>
            <a:pPr eaLnBrk="1" hangingPunct="1">
              <a:lnSpc>
                <a:spcPct val="90000"/>
              </a:lnSpc>
            </a:pPr>
            <a:r>
              <a:rPr lang="en-GB" sz="2100" dirty="0"/>
              <a:t>Pharmacies</a:t>
            </a:r>
          </a:p>
          <a:p>
            <a:pPr eaLnBrk="1" hangingPunct="1">
              <a:lnSpc>
                <a:spcPct val="90000"/>
              </a:lnSpc>
            </a:pPr>
            <a:r>
              <a:rPr lang="en-GB" sz="2100" dirty="0"/>
              <a:t>Youth centres</a:t>
            </a:r>
          </a:p>
          <a:p>
            <a:pPr eaLnBrk="1" hangingPunct="1">
              <a:lnSpc>
                <a:spcPct val="90000"/>
              </a:lnSpc>
            </a:pPr>
            <a:r>
              <a:rPr lang="en-GB" sz="2100" dirty="0"/>
              <a:t>Educational institutions</a:t>
            </a:r>
          </a:p>
          <a:p>
            <a:pPr eaLnBrk="1" hangingPunct="1">
              <a:lnSpc>
                <a:spcPct val="90000"/>
              </a:lnSpc>
            </a:pPr>
            <a:r>
              <a:rPr lang="en-GB" sz="2100" dirty="0"/>
              <a:t>Work places</a:t>
            </a:r>
          </a:p>
          <a:p>
            <a:pPr eaLnBrk="1" hangingPunct="1">
              <a:lnSpc>
                <a:spcPct val="90000"/>
              </a:lnSpc>
            </a:pPr>
            <a:r>
              <a:rPr lang="en-GB" sz="2100" dirty="0"/>
              <a:t>Shopping centres</a:t>
            </a:r>
          </a:p>
          <a:p>
            <a:pPr eaLnBrk="1" hangingPunct="1">
              <a:lnSpc>
                <a:spcPct val="90000"/>
              </a:lnSpc>
            </a:pPr>
            <a:r>
              <a:rPr lang="en-GB" sz="2100" dirty="0"/>
              <a:t>Refugee camps</a:t>
            </a:r>
          </a:p>
          <a:p>
            <a:pPr eaLnBrk="1" hangingPunct="1">
              <a:lnSpc>
                <a:spcPct val="90000"/>
              </a:lnSpc>
            </a:pPr>
            <a:r>
              <a:rPr lang="en-GB" sz="2100" dirty="0"/>
              <a:t>On the street</a:t>
            </a:r>
          </a:p>
          <a:p>
            <a:pPr eaLnBrk="1" hangingPunct="1">
              <a:lnSpc>
                <a:spcPct val="90000"/>
              </a:lnSpc>
            </a:pPr>
            <a:endParaRPr lang="en-GB" sz="2100" dirty="0"/>
          </a:p>
        </p:txBody>
      </p:sp>
      <p:sp>
        <p:nvSpPr>
          <p:cNvPr id="14340" name="Text Box 4"/>
          <p:cNvSpPr txBox="1">
            <a:spLocks noChangeArrowheads="1"/>
          </p:cNvSpPr>
          <p:nvPr/>
        </p:nvSpPr>
        <p:spPr bwMode="auto">
          <a:xfrm>
            <a:off x="5559425" y="339725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800" b="1" dirty="0"/>
          </a:p>
        </p:txBody>
      </p:sp>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716338"/>
            <a:ext cx="24479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060575"/>
            <a:ext cx="3241675"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2205038"/>
            <a:ext cx="2519363"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344" name="Object 8"/>
          <p:cNvGraphicFramePr>
            <a:graphicFrameLocks noGrp="1" noChangeAspect="1"/>
          </p:cNvGraphicFramePr>
          <p:nvPr>
            <p:ph sz="half" idx="2"/>
          </p:nvPr>
        </p:nvGraphicFramePr>
        <p:xfrm>
          <a:off x="5795963" y="4868863"/>
          <a:ext cx="1676400" cy="1577975"/>
        </p:xfrm>
        <a:graphic>
          <a:graphicData uri="http://schemas.openxmlformats.org/presentationml/2006/ole">
            <mc:AlternateContent xmlns:mc="http://schemas.openxmlformats.org/markup-compatibility/2006">
              <mc:Choice xmlns:v="urn:schemas-microsoft-com:vml" Requires="v">
                <p:oleObj spid="_x0000_s1036" name="Clip" r:id="rId7" imgW="3421685" imgH="3097987" progId="MS_ClipArt_Gallery.2">
                  <p:embed/>
                </p:oleObj>
              </mc:Choice>
              <mc:Fallback>
                <p:oleObj name="Clip" r:id="rId7" imgW="3421685" imgH="3097987" progId="MS_ClipArt_Gallery.2">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4868863"/>
                        <a:ext cx="16764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6100" y="3860800"/>
            <a:ext cx="17557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91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00113" y="231775"/>
            <a:ext cx="7416800" cy="1325563"/>
          </a:xfrm>
          <a:solidFill>
            <a:srgbClr val="99CCFF"/>
          </a:solidFill>
        </p:spPr>
        <p:txBody>
          <a:bodyPr/>
          <a:lstStyle/>
          <a:p>
            <a:pPr eaLnBrk="1" hangingPunct="1"/>
            <a:r>
              <a:rPr lang="en-GB" sz="2800" dirty="0">
                <a:solidFill>
                  <a:srgbClr val="FF3300"/>
                </a:solidFill>
              </a:rPr>
              <a:t>Initiatives are under way in many places to provide adolescents with health services</a:t>
            </a:r>
          </a:p>
        </p:txBody>
      </p:sp>
      <p:sp>
        <p:nvSpPr>
          <p:cNvPr id="15363" name="Rectangle 3"/>
          <p:cNvSpPr>
            <a:spLocks noGrp="1" noChangeArrowheads="1"/>
          </p:cNvSpPr>
          <p:nvPr>
            <p:ph type="body" sz="half" idx="1"/>
          </p:nvPr>
        </p:nvSpPr>
        <p:spPr>
          <a:xfrm>
            <a:off x="323850" y="2071688"/>
            <a:ext cx="4392613" cy="4021137"/>
          </a:xfrm>
        </p:spPr>
        <p:txBody>
          <a:bodyPr/>
          <a:lstStyle/>
          <a:p>
            <a:pPr eaLnBrk="1" hangingPunct="1">
              <a:lnSpc>
                <a:spcPct val="90000"/>
              </a:lnSpc>
            </a:pPr>
            <a:r>
              <a:rPr lang="en-GB" sz="2100" dirty="0"/>
              <a:t>Hospitals</a:t>
            </a:r>
          </a:p>
          <a:p>
            <a:pPr eaLnBrk="1" hangingPunct="1">
              <a:lnSpc>
                <a:spcPct val="90000"/>
              </a:lnSpc>
            </a:pPr>
            <a:r>
              <a:rPr lang="en-GB" sz="2100" dirty="0"/>
              <a:t>Public, private and NGO clinics</a:t>
            </a:r>
          </a:p>
          <a:p>
            <a:pPr eaLnBrk="1" hangingPunct="1">
              <a:lnSpc>
                <a:spcPct val="90000"/>
              </a:lnSpc>
            </a:pPr>
            <a:r>
              <a:rPr lang="en-GB" sz="2100" dirty="0"/>
              <a:t>Pharmacies</a:t>
            </a:r>
          </a:p>
          <a:p>
            <a:pPr eaLnBrk="1" hangingPunct="1">
              <a:lnSpc>
                <a:spcPct val="90000"/>
              </a:lnSpc>
            </a:pPr>
            <a:r>
              <a:rPr lang="en-GB" sz="2100" dirty="0"/>
              <a:t>Youth centres</a:t>
            </a:r>
          </a:p>
          <a:p>
            <a:pPr eaLnBrk="1" hangingPunct="1">
              <a:lnSpc>
                <a:spcPct val="90000"/>
              </a:lnSpc>
            </a:pPr>
            <a:r>
              <a:rPr lang="en-GB" sz="2100" dirty="0"/>
              <a:t>Educational institutions</a:t>
            </a:r>
          </a:p>
          <a:p>
            <a:pPr eaLnBrk="1" hangingPunct="1">
              <a:lnSpc>
                <a:spcPct val="90000"/>
              </a:lnSpc>
            </a:pPr>
            <a:r>
              <a:rPr lang="en-GB" sz="2100" dirty="0"/>
              <a:t>Work places</a:t>
            </a:r>
          </a:p>
          <a:p>
            <a:pPr eaLnBrk="1" hangingPunct="1">
              <a:lnSpc>
                <a:spcPct val="90000"/>
              </a:lnSpc>
            </a:pPr>
            <a:r>
              <a:rPr lang="en-GB" sz="2100" dirty="0"/>
              <a:t>Shopping centres</a:t>
            </a:r>
          </a:p>
          <a:p>
            <a:pPr eaLnBrk="1" hangingPunct="1">
              <a:lnSpc>
                <a:spcPct val="90000"/>
              </a:lnSpc>
            </a:pPr>
            <a:r>
              <a:rPr lang="en-GB" sz="2100" dirty="0"/>
              <a:t>Refugee camps</a:t>
            </a:r>
          </a:p>
          <a:p>
            <a:pPr eaLnBrk="1" hangingPunct="1">
              <a:lnSpc>
                <a:spcPct val="90000"/>
              </a:lnSpc>
            </a:pPr>
            <a:r>
              <a:rPr lang="en-GB" sz="2100" dirty="0"/>
              <a:t>On the street</a:t>
            </a:r>
          </a:p>
          <a:p>
            <a:pPr eaLnBrk="1" hangingPunct="1">
              <a:lnSpc>
                <a:spcPct val="90000"/>
              </a:lnSpc>
            </a:pPr>
            <a:endParaRPr lang="en-GB" sz="2100" dirty="0"/>
          </a:p>
        </p:txBody>
      </p:sp>
      <p:sp>
        <p:nvSpPr>
          <p:cNvPr id="15364" name="Text Box 4"/>
          <p:cNvSpPr txBox="1">
            <a:spLocks noChangeArrowheads="1"/>
          </p:cNvSpPr>
          <p:nvPr/>
        </p:nvSpPr>
        <p:spPr bwMode="auto">
          <a:xfrm>
            <a:off x="5559425" y="339725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800" b="1" dirty="0"/>
          </a:p>
        </p:txBody>
      </p:sp>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716338"/>
            <a:ext cx="24479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060575"/>
            <a:ext cx="3241675"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2205038"/>
            <a:ext cx="2519363"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368" name="Object 8"/>
          <p:cNvGraphicFramePr>
            <a:graphicFrameLocks noGrp="1" noChangeAspect="1"/>
          </p:cNvGraphicFramePr>
          <p:nvPr>
            <p:ph sz="half" idx="2"/>
          </p:nvPr>
        </p:nvGraphicFramePr>
        <p:xfrm>
          <a:off x="5795963" y="4868863"/>
          <a:ext cx="1676400" cy="1577975"/>
        </p:xfrm>
        <a:graphic>
          <a:graphicData uri="http://schemas.openxmlformats.org/presentationml/2006/ole">
            <mc:AlternateContent xmlns:mc="http://schemas.openxmlformats.org/markup-compatibility/2006">
              <mc:Choice xmlns:v="urn:schemas-microsoft-com:vml" Requires="v">
                <p:oleObj spid="_x0000_s2060" name="Clip" r:id="rId7" imgW="3421685" imgH="3097987" progId="MS_ClipArt_Gallery.2">
                  <p:embed/>
                </p:oleObj>
              </mc:Choice>
              <mc:Fallback>
                <p:oleObj name="Clip" r:id="rId7" imgW="3421685" imgH="3097987" progId="MS_ClipArt_Gallery.2">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4868863"/>
                        <a:ext cx="16764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6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6100" y="3860800"/>
            <a:ext cx="17557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0" name="Rectangle 10"/>
          <p:cNvSpPr>
            <a:spLocks noChangeArrowheads="1"/>
          </p:cNvSpPr>
          <p:nvPr/>
        </p:nvSpPr>
        <p:spPr bwMode="auto">
          <a:xfrm rot="-1966384">
            <a:off x="1412875" y="2735263"/>
            <a:ext cx="6696075" cy="172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eaLnBrk="0" hangingPunct="0"/>
            <a:r>
              <a:rPr lang="en-GB" b="1" dirty="0">
                <a:solidFill>
                  <a:schemeClr val="bg1"/>
                </a:solidFill>
              </a:rPr>
              <a:t>Attributes not clear</a:t>
            </a:r>
          </a:p>
          <a:p>
            <a:pPr algn="ctr" eaLnBrk="0" hangingPunct="0"/>
            <a:r>
              <a:rPr lang="en-GB" b="1" dirty="0">
                <a:solidFill>
                  <a:schemeClr val="bg1"/>
                </a:solidFill>
              </a:rPr>
              <a:t>Short time frame</a:t>
            </a:r>
          </a:p>
          <a:p>
            <a:pPr algn="ctr" eaLnBrk="0" hangingPunct="0"/>
            <a:r>
              <a:rPr lang="en-GB" b="1" dirty="0">
                <a:solidFill>
                  <a:schemeClr val="bg1"/>
                </a:solidFill>
              </a:rPr>
              <a:t>Low &amp; patchy reach</a:t>
            </a:r>
            <a:endParaRPr lang="en-US" b="1" dirty="0">
              <a:solidFill>
                <a:schemeClr val="bg1"/>
              </a:solidFill>
            </a:endParaRPr>
          </a:p>
        </p:txBody>
      </p:sp>
    </p:spTree>
    <p:extLst>
      <p:ext uri="{BB962C8B-B14F-4D97-AF65-F5344CB8AC3E}">
        <p14:creationId xmlns:p14="http://schemas.microsoft.com/office/powerpoint/2010/main" val="147433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642194"/>
          </a:xfrm>
        </p:spPr>
        <p:txBody>
          <a:bodyPr>
            <a:noAutofit/>
          </a:bodyPr>
          <a:lstStyle/>
          <a:p>
            <a:pPr algn="ctr"/>
            <a:r>
              <a:rPr lang="en-US" dirty="0">
                <a:solidFill>
                  <a:srgbClr val="C00000"/>
                </a:solidFill>
              </a:rPr>
              <a:t>Reaching adolescents through </a:t>
            </a:r>
            <a:br>
              <a:rPr lang="en-US" dirty="0">
                <a:solidFill>
                  <a:srgbClr val="C00000"/>
                </a:solidFill>
              </a:rPr>
            </a:br>
            <a:r>
              <a:rPr lang="en-US" dirty="0">
                <a:solidFill>
                  <a:srgbClr val="C00000"/>
                </a:solidFill>
              </a:rPr>
              <a:t>health workers &amp; health services </a:t>
            </a:r>
            <a:endParaRPr lang="en-US" dirty="0"/>
          </a:p>
        </p:txBody>
      </p:sp>
      <p:sp>
        <p:nvSpPr>
          <p:cNvPr id="3" name="Content Placeholder 2"/>
          <p:cNvSpPr>
            <a:spLocks noGrp="1"/>
          </p:cNvSpPr>
          <p:nvPr>
            <p:ph idx="1"/>
          </p:nvPr>
        </p:nvSpPr>
        <p:spPr>
          <a:xfrm>
            <a:off x="1043608" y="2636912"/>
            <a:ext cx="7643192" cy="2448271"/>
          </a:xfrm>
        </p:spPr>
        <p:txBody>
          <a:bodyPr>
            <a:normAutofit/>
          </a:bodyPr>
          <a:lstStyle/>
          <a:p>
            <a:r>
              <a:rPr lang="en-GB" b="1" dirty="0"/>
              <a:t>1. Adolescent Friendly Health Services: What is the reality on the ground ?</a:t>
            </a:r>
          </a:p>
          <a:p>
            <a:r>
              <a:rPr lang="en-GB" b="1" dirty="0"/>
              <a:t>2. What is WHO doing to improve the quality and expand the coverage of health services to adolescents ? </a:t>
            </a:r>
            <a:r>
              <a:rPr lang="en-GB" b="1" dirty="0">
                <a:solidFill>
                  <a:schemeClr val="bg1"/>
                </a:solidFill>
              </a:rPr>
              <a:t>?</a:t>
            </a:r>
          </a:p>
          <a:p>
            <a:pPr marL="0" indent="0">
              <a:buNone/>
            </a:pPr>
            <a:endParaRPr lang="en-US" dirty="0"/>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142976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755650" y="1484313"/>
            <a:ext cx="5976938" cy="1223962"/>
          </a:xfrm>
          <a:prstGeom prst="octagon">
            <a:avLst>
              <a:gd name="adj" fmla="val 2928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b="1" dirty="0">
                <a:solidFill>
                  <a:schemeClr val="bg1"/>
                </a:solidFill>
              </a:rPr>
              <a:t>Overall goal</a:t>
            </a:r>
          </a:p>
          <a:p>
            <a:pPr algn="ctr" eaLnBrk="0" hangingPunct="0"/>
            <a:r>
              <a:rPr lang="en-GB" sz="1600" b="1" dirty="0">
                <a:solidFill>
                  <a:schemeClr val="bg1"/>
                </a:solidFill>
              </a:rPr>
              <a:t>To improve the health &amp; development of adolescents.</a:t>
            </a:r>
            <a:endParaRPr lang="en-US" sz="1600" b="1" dirty="0">
              <a:solidFill>
                <a:schemeClr val="bg1"/>
              </a:solidFill>
            </a:endParaRPr>
          </a:p>
        </p:txBody>
      </p:sp>
      <p:sp>
        <p:nvSpPr>
          <p:cNvPr id="18435" name="AutoShape 3"/>
          <p:cNvSpPr>
            <a:spLocks noChangeArrowheads="1"/>
          </p:cNvSpPr>
          <p:nvPr/>
        </p:nvSpPr>
        <p:spPr bwMode="auto">
          <a:xfrm>
            <a:off x="755650" y="2852738"/>
            <a:ext cx="2592388" cy="1873250"/>
          </a:xfrm>
          <a:prstGeom prst="upArrowCallout">
            <a:avLst>
              <a:gd name="adj1" fmla="val 34597"/>
              <a:gd name="adj2" fmla="val 34597"/>
              <a:gd name="adj3" fmla="val 16667"/>
              <a:gd name="adj4" fmla="val 66667"/>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000" b="1" dirty="0">
                <a:solidFill>
                  <a:schemeClr val="bg1"/>
                </a:solidFill>
              </a:rPr>
              <a:t>HIV/AIDS</a:t>
            </a:r>
            <a:endParaRPr lang="en-US" sz="2000" b="1" dirty="0">
              <a:solidFill>
                <a:schemeClr val="bg1"/>
              </a:solidFill>
            </a:endParaRPr>
          </a:p>
        </p:txBody>
      </p:sp>
      <p:sp>
        <p:nvSpPr>
          <p:cNvPr id="18436" name="AutoShape 4"/>
          <p:cNvSpPr>
            <a:spLocks noChangeArrowheads="1"/>
          </p:cNvSpPr>
          <p:nvPr/>
        </p:nvSpPr>
        <p:spPr bwMode="auto">
          <a:xfrm>
            <a:off x="3635375" y="2852738"/>
            <a:ext cx="5184775" cy="1851025"/>
          </a:xfrm>
          <a:prstGeom prst="upArrowCallout">
            <a:avLst>
              <a:gd name="adj1" fmla="val 70026"/>
              <a:gd name="adj2" fmla="val 70026"/>
              <a:gd name="adj3" fmla="val 16667"/>
              <a:gd name="adj4" fmla="val 66667"/>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000" b="1" dirty="0">
                <a:solidFill>
                  <a:schemeClr val="bg1"/>
                </a:solidFill>
              </a:rPr>
              <a:t>1. Prevention of too early pregnancy</a:t>
            </a:r>
          </a:p>
          <a:p>
            <a:pPr algn="ctr" eaLnBrk="0" hangingPunct="0"/>
            <a:r>
              <a:rPr lang="en-GB" sz="2000" b="1" dirty="0">
                <a:solidFill>
                  <a:schemeClr val="bg1"/>
                </a:solidFill>
              </a:rPr>
              <a:t>2. Prevention of deaths in </a:t>
            </a:r>
          </a:p>
          <a:p>
            <a:pPr algn="ctr" eaLnBrk="0" hangingPunct="0"/>
            <a:r>
              <a:rPr lang="en-GB" sz="2000" b="1" dirty="0">
                <a:solidFill>
                  <a:schemeClr val="bg1"/>
                </a:solidFill>
              </a:rPr>
              <a:t>pregnancy &amp; delivery</a:t>
            </a:r>
            <a:endParaRPr lang="en-US" sz="2000" b="1" dirty="0">
              <a:solidFill>
                <a:schemeClr val="bg1"/>
              </a:solidFill>
            </a:endParaRPr>
          </a:p>
        </p:txBody>
      </p:sp>
      <p:sp>
        <p:nvSpPr>
          <p:cNvPr id="18437" name="Rectangle 5"/>
          <p:cNvSpPr>
            <a:spLocks noChangeArrowheads="1"/>
          </p:cNvSpPr>
          <p:nvPr/>
        </p:nvSpPr>
        <p:spPr bwMode="auto">
          <a:xfrm>
            <a:off x="468313" y="5013325"/>
            <a:ext cx="6048375" cy="14398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000" b="1" dirty="0">
                <a:solidFill>
                  <a:schemeClr val="bg1"/>
                </a:solidFill>
              </a:rPr>
              <a:t>Substance Use</a:t>
            </a:r>
          </a:p>
          <a:p>
            <a:pPr algn="ctr" eaLnBrk="0" hangingPunct="0"/>
            <a:r>
              <a:rPr lang="en-GB" sz="2000" b="1" dirty="0">
                <a:solidFill>
                  <a:schemeClr val="bg1"/>
                </a:solidFill>
              </a:rPr>
              <a:t>Mental Health</a:t>
            </a:r>
          </a:p>
          <a:p>
            <a:pPr algn="ctr" eaLnBrk="0" hangingPunct="0"/>
            <a:r>
              <a:rPr lang="en-GB" sz="2000" b="1" dirty="0">
                <a:solidFill>
                  <a:schemeClr val="bg1"/>
                </a:solidFill>
              </a:rPr>
              <a:t>Intentional &amp; accidental injuries</a:t>
            </a:r>
            <a:endParaRPr lang="en-US" sz="2000" b="1" dirty="0">
              <a:solidFill>
                <a:schemeClr val="bg1"/>
              </a:solidFill>
            </a:endParaRPr>
          </a:p>
        </p:txBody>
      </p:sp>
      <p:sp>
        <p:nvSpPr>
          <p:cNvPr id="18438" name="Text Box 6"/>
          <p:cNvSpPr txBox="1">
            <a:spLocks noChangeArrowheads="1"/>
          </p:cNvSpPr>
          <p:nvPr/>
        </p:nvSpPr>
        <p:spPr bwMode="auto">
          <a:xfrm>
            <a:off x="1042988" y="195263"/>
            <a:ext cx="7153275" cy="9461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r>
              <a:rPr lang="en-GB" sz="2800" b="1" dirty="0">
                <a:solidFill>
                  <a:srgbClr val="FF0000"/>
                </a:solidFill>
              </a:rPr>
              <a:t># 1. Using strategic entry points, to move the wider adolescent health agenda</a:t>
            </a:r>
            <a:endParaRPr lang="en-US" sz="2800" b="1" dirty="0">
              <a:solidFill>
                <a:srgbClr val="FF0000"/>
              </a:solidFill>
            </a:endParaRPr>
          </a:p>
        </p:txBody>
      </p:sp>
    </p:spTree>
    <p:extLst>
      <p:ext uri="{BB962C8B-B14F-4D97-AF65-F5344CB8AC3E}">
        <p14:creationId xmlns:p14="http://schemas.microsoft.com/office/powerpoint/2010/main" val="4282571467"/>
      </p:ext>
    </p:extLst>
  </p:cSld>
  <p:clrMapOvr>
    <a:masterClrMapping/>
  </p:clrMapOvr>
</p:sld>
</file>

<file path=ppt/theme/theme1.xml><?xml version="1.0" encoding="utf-8"?>
<a:theme xmlns:a="http://schemas.openxmlformats.org/drawingml/2006/main" name="October 2013 - Modu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October 2013 - Module 4</Template>
  <TotalTime>105</TotalTime>
  <Words>3934</Words>
  <Application>Microsoft Office PowerPoint</Application>
  <PresentationFormat>On-screen Show (4:3)</PresentationFormat>
  <Paragraphs>388</Paragraphs>
  <Slides>30</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41" baseType="lpstr">
      <vt:lpstr>宋体</vt:lpstr>
      <vt:lpstr>Arial</vt:lpstr>
      <vt:lpstr>Calibri</vt:lpstr>
      <vt:lpstr>Comic Sans MS</vt:lpstr>
      <vt:lpstr>Times New Roman</vt:lpstr>
      <vt:lpstr>Trebuchet MS</vt:lpstr>
      <vt:lpstr>Wingdings</vt:lpstr>
      <vt:lpstr>October 2013 - Module 4</vt:lpstr>
      <vt:lpstr>Clip</vt:lpstr>
      <vt:lpstr>Bitmap Image</vt:lpstr>
      <vt:lpstr>Acrobat Document</vt:lpstr>
      <vt:lpstr>Reaching adolescents through  health services  </vt:lpstr>
      <vt:lpstr>What do we mean  by the term  health services ? </vt:lpstr>
      <vt:lpstr>Reaching adolescents through  health services </vt:lpstr>
      <vt:lpstr>PowerPoint Presentation</vt:lpstr>
      <vt:lpstr>PowerPoint Presentation</vt:lpstr>
      <vt:lpstr>Initiatives are under way in many places to provide adolescents with health services</vt:lpstr>
      <vt:lpstr>Initiatives are under way in many places to provide adolescents with health services</vt:lpstr>
      <vt:lpstr>Reaching adolescents through  health workers &amp; health services </vt:lpstr>
      <vt:lpstr>PowerPoint Presentation</vt:lpstr>
      <vt:lpstr># 2. Being clear about the main purpose of delivering  health services</vt:lpstr>
      <vt:lpstr>PowerPoint Presentation</vt:lpstr>
      <vt:lpstr>PowerPoint Presentation</vt:lpstr>
      <vt:lpstr>PowerPoint Presentation</vt:lpstr>
      <vt:lpstr>PowerPoint Presentation</vt:lpstr>
      <vt:lpstr>PowerPoint Presentation</vt:lpstr>
      <vt:lpstr>PowerPoint Presentation</vt:lpstr>
      <vt:lpstr># 7. Using a standards-driven  quality improvement approach</vt:lpstr>
      <vt:lpstr>PowerPoint Presentation</vt:lpstr>
      <vt:lpstr>PowerPoint Presentation</vt:lpstr>
      <vt:lpstr># 8. Working to expand the coverage of health services, alongside efforts to improve quality  </vt:lpstr>
      <vt:lpstr>PowerPoint Presentation</vt:lpstr>
      <vt:lpstr> # 9. Using a systematic approach to scaling up  </vt:lpstr>
      <vt:lpstr>PowerPoint Presentation</vt:lpstr>
      <vt:lpstr>PowerPoint Presentation</vt:lpstr>
      <vt:lpstr>PowerPoint Presentation</vt:lpstr>
      <vt:lpstr>PowerPoint Presentation</vt:lpstr>
      <vt:lpstr>PowerPoint Presentation</vt:lpstr>
      <vt:lpstr>Collaborative learning</vt:lpstr>
      <vt:lpstr>Two key trade-offs in scaling up</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adolescents through health services</dc:title>
  <dc:creator>CHANDRA-MOULI, Venkatraman</dc:creator>
  <cp:lastModifiedBy>Aldo Campana</cp:lastModifiedBy>
  <cp:revision>14</cp:revision>
  <dcterms:created xsi:type="dcterms:W3CDTF">2013-10-08T12:40:17Z</dcterms:created>
  <dcterms:modified xsi:type="dcterms:W3CDTF">2016-10-17T06:55:53Z</dcterms:modified>
</cp:coreProperties>
</file>