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405" r:id="rId2"/>
    <p:sldId id="299" r:id="rId3"/>
    <p:sldId id="386" r:id="rId4"/>
    <p:sldId id="389" r:id="rId5"/>
    <p:sldId id="394" r:id="rId6"/>
    <p:sldId id="391" r:id="rId7"/>
    <p:sldId id="395" r:id="rId8"/>
    <p:sldId id="399" r:id="rId9"/>
    <p:sldId id="401" r:id="rId10"/>
    <p:sldId id="400" r:id="rId11"/>
    <p:sldId id="402" r:id="rId12"/>
    <p:sldId id="403" r:id="rId13"/>
    <p:sldId id="404" r:id="rId14"/>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E95A5FC-4D35-4C3F-8CC8-A35667FB82AE}">
          <p14:sldIdLst>
            <p14:sldId id="405"/>
            <p14:sldId id="299"/>
            <p14:sldId id="386"/>
            <p14:sldId id="389"/>
            <p14:sldId id="394"/>
            <p14:sldId id="391"/>
            <p14:sldId id="395"/>
            <p14:sldId id="399"/>
            <p14:sldId id="401"/>
            <p14:sldId id="400"/>
            <p14:sldId id="402"/>
            <p14:sldId id="403"/>
            <p14:sldId id="40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IN, Avni" initials="amin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192" autoAdjust="0"/>
  </p:normalViewPr>
  <p:slideViewPr>
    <p:cSldViewPr>
      <p:cViewPr varScale="1">
        <p:scale>
          <a:sx n="111" d="100"/>
          <a:sy n="111" d="100"/>
        </p:scale>
        <p:origin x="894" y="102"/>
      </p:cViewPr>
      <p:guideLst>
        <p:guide orient="horz" pos="2160"/>
        <p:guide pos="2880"/>
      </p:guideLst>
    </p:cSldViewPr>
  </p:slideViewPr>
  <p:notesTextViewPr>
    <p:cViewPr>
      <p:scale>
        <a:sx n="1" d="1"/>
        <a:sy n="1" d="1"/>
      </p:scale>
      <p:origin x="0" y="0"/>
    </p:cViewPr>
  </p:notesTextViewPr>
  <p:sorterViewPr>
    <p:cViewPr>
      <p:scale>
        <a:sx n="100" d="100"/>
        <a:sy n="100" d="100"/>
      </p:scale>
      <p:origin x="0" y="8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E36192A4-772F-499B-9F18-1F7483E9783A}" type="datetimeFigureOut">
              <a:rPr lang="en-US" smtClean="0"/>
              <a:t>9/23/2016</a:t>
            </a:fld>
            <a:endParaRPr lang="en-US"/>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87DB5777-08D6-4F89-AA71-06CB8321432F}" type="slidenum">
              <a:rPr lang="en-US" smtClean="0"/>
              <a:t>‹#›</a:t>
            </a:fld>
            <a:endParaRPr lang="en-US"/>
          </a:p>
        </p:txBody>
      </p:sp>
    </p:spTree>
    <p:extLst>
      <p:ext uri="{BB962C8B-B14F-4D97-AF65-F5344CB8AC3E}">
        <p14:creationId xmlns:p14="http://schemas.microsoft.com/office/powerpoint/2010/main" val="5164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97F76D5D-1347-44BE-9468-18706034E012}" type="datetimeFigureOut">
              <a:rPr lang="en-GB" smtClean="0"/>
              <a:t>23/09/2016</a:t>
            </a:fld>
            <a:endParaRPr lang="en-GB"/>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098F2579-E084-4BE5-B155-114E7DEDDB7D}" type="slidenum">
              <a:rPr lang="en-GB" smtClean="0"/>
              <a:t>‹#›</a:t>
            </a:fld>
            <a:endParaRPr lang="en-GB"/>
          </a:p>
        </p:txBody>
      </p:sp>
    </p:spTree>
    <p:extLst>
      <p:ext uri="{BB962C8B-B14F-4D97-AF65-F5344CB8AC3E}">
        <p14:creationId xmlns:p14="http://schemas.microsoft.com/office/powerpoint/2010/main" val="976758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unfpa.org/webdav/site/global/shared/documents/publications/2006/ypeer_standardsbook.pdf"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www.unfpa.org/webdav/site/global/shared/documents/publications/2006/ypeer_theatre.pdf" TargetMode="External"/><Relationship Id="rId4" Type="http://schemas.openxmlformats.org/officeDocument/2006/relationships/hyperlink" Target="http://www.unfpa.org/webdav/site/global/shared/documents/publications/2006/ypeer_assessing.pdf"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8F2579-E084-4BE5-B155-114E7DEDDB7D}" type="slidenum">
              <a:rPr lang="en-GB" smtClean="0"/>
              <a:t>1</a:t>
            </a:fld>
            <a:endParaRPr lang="en-GB"/>
          </a:p>
        </p:txBody>
      </p:sp>
    </p:spTree>
    <p:extLst>
      <p:ext uri="{BB962C8B-B14F-4D97-AF65-F5344CB8AC3E}">
        <p14:creationId xmlns:p14="http://schemas.microsoft.com/office/powerpoint/2010/main" val="4091695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11F5A1-C197-4106-A39D-1A6935DB587A}" type="slidenum">
              <a:rPr lang="en-US"/>
              <a:pPr/>
              <a:t>10</a:t>
            </a:fld>
            <a:endParaRPr lang="en-US"/>
          </a:p>
        </p:txBody>
      </p:sp>
      <p:sp>
        <p:nvSpPr>
          <p:cNvPr id="285698" name="Rectangle 2"/>
          <p:cNvSpPr>
            <a:spLocks noGrp="1" noRot="1" noChangeAspect="1" noChangeArrowheads="1" noTextEdit="1"/>
          </p:cNvSpPr>
          <p:nvPr>
            <p:ph type="sldImg"/>
          </p:nvPr>
        </p:nvSpPr>
        <p:spPr>
          <a:ln/>
        </p:spPr>
      </p:sp>
      <p:sp>
        <p:nvSpPr>
          <p:cNvPr id="285699" name="Rectangle 3"/>
          <p:cNvSpPr>
            <a:spLocks noGrp="1" noChangeArrowheads="1"/>
          </p:cNvSpPr>
          <p:nvPr>
            <p:ph type="body" idx="1"/>
          </p:nvPr>
        </p:nvSpPr>
        <p:spPr/>
        <p:txBody>
          <a:bodyPr/>
          <a:lstStyle/>
          <a:p>
            <a:r>
              <a:rPr lang="en-US" sz="1300" dirty="0"/>
              <a:t>" Five meta-analyses</a:t>
            </a:r>
            <a:r>
              <a:rPr lang="en-US" sz="1300" baseline="0" dirty="0"/>
              <a:t> of the assessments of peer education </a:t>
            </a:r>
            <a:r>
              <a:rPr lang="en-US" sz="1300" baseline="0" dirty="0" err="1"/>
              <a:t>programmes</a:t>
            </a:r>
            <a:r>
              <a:rPr lang="en-US" sz="1300" baseline="0" dirty="0"/>
              <a:t> implemented over many years in different contexts have concluded that while these </a:t>
            </a:r>
            <a:r>
              <a:rPr lang="en-US" sz="1300" baseline="0" dirty="0" err="1"/>
              <a:t>programmes</a:t>
            </a:r>
            <a:r>
              <a:rPr lang="en-US" sz="1300" baseline="0" dirty="0"/>
              <a:t> result in information sharing, on their own, they have very limited effects in promoting healthy </a:t>
            </a:r>
            <a:r>
              <a:rPr lang="en-US" sz="1300" baseline="0" dirty="0" err="1"/>
              <a:t>behaviours</a:t>
            </a:r>
            <a:r>
              <a:rPr lang="en-US" sz="1300" baseline="0" dirty="0"/>
              <a:t>  and in improving health outcomes among target groups".</a:t>
            </a:r>
          </a:p>
          <a:p>
            <a:endParaRPr lang="en-US" sz="1300" baseline="0" dirty="0"/>
          </a:p>
          <a:p>
            <a:r>
              <a:rPr lang="en-US" sz="1200" b="1" kern="1200" dirty="0">
                <a:solidFill>
                  <a:schemeClr val="tx1"/>
                </a:solidFill>
                <a:effectLst/>
                <a:latin typeface="+mn-lt"/>
                <a:ea typeface="+mn-ea"/>
                <a:cs typeface="+mn-cs"/>
              </a:rPr>
              <a:t>Reference: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V Chandra-Mouli</a:t>
            </a:r>
            <a:r>
              <a:rPr lang="en-GB" sz="1200" kern="1200" dirty="0">
                <a:solidFill>
                  <a:schemeClr val="tx1"/>
                </a:solidFill>
                <a:effectLst/>
                <a:latin typeface="+mn-lt"/>
                <a:ea typeface="+mn-ea"/>
                <a:cs typeface="+mn-cs"/>
              </a:rPr>
              <a:t>, C Lane, S Wong. What Does Not Work in Adolescent Sexual and Reproductive Health: A Review of Evidence on Interventions Commonly Accepted as Best Practices. Global Health: Science and Practice. 2015.</a:t>
            </a:r>
          </a:p>
          <a:p>
            <a:endParaRPr lang="en-GB" sz="9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C7F72-1408-4155-956A-750462FB5AA7}" type="slidenum">
              <a:rPr lang="en-US"/>
              <a:pPr/>
              <a:t>11</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a:xfrm>
            <a:off x="680063" y="5430186"/>
            <a:ext cx="5512785" cy="3209785"/>
          </a:xfrm>
        </p:spPr>
        <p:txBody>
          <a:bodyPr/>
          <a:lstStyle/>
          <a:p>
            <a:r>
              <a:rPr lang="en-US" dirty="0"/>
              <a:t>Peer-led education </a:t>
            </a:r>
            <a:r>
              <a:rPr lang="en-US" dirty="0" err="1"/>
              <a:t>programmes</a:t>
            </a:r>
            <a:r>
              <a:rPr lang="en-US" baseline="0" dirty="0"/>
              <a:t> could play a useful role as part of a multi-faceted health education strategy.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C7F72-1408-4155-956A-750462FB5AA7}" type="slidenum">
              <a:rPr lang="en-US"/>
              <a:pPr/>
              <a:t>12</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a:xfrm>
            <a:off x="680063" y="5430186"/>
            <a:ext cx="5512785" cy="3209785"/>
          </a:xfrm>
        </p:spPr>
        <p:txBody>
          <a:bodyPr/>
          <a:lstStyle/>
          <a:p>
            <a:r>
              <a:rPr lang="en-US" sz="1200" dirty="0">
                <a:effectLst/>
              </a:rPr>
              <a:t>The</a:t>
            </a:r>
            <a:r>
              <a:rPr lang="en-US" sz="1200" baseline="0" dirty="0">
                <a:effectLst/>
              </a:rPr>
              <a:t> following note was prepared by Marija </a:t>
            </a:r>
            <a:r>
              <a:rPr lang="en-US" sz="1200" baseline="0" dirty="0" err="1">
                <a:effectLst/>
              </a:rPr>
              <a:t>Delas</a:t>
            </a:r>
            <a:r>
              <a:rPr lang="en-US" sz="1200" baseline="0" dirty="0">
                <a:effectLst/>
              </a:rPr>
              <a:t> a medical student from Croatia who is doing an internship with WHO. Marija has worked with Y-Peer herself.</a:t>
            </a:r>
          </a:p>
          <a:p>
            <a:endParaRPr lang="en-US" sz="1200" dirty="0">
              <a:effectLst/>
            </a:endParaRPr>
          </a:p>
          <a:p>
            <a:r>
              <a:rPr lang="en-US" sz="1200" dirty="0">
                <a:effectLst/>
              </a:rPr>
              <a:t>Y-PEER, the Youth Peer Education Network, is a groundbreaking and comprehensive youth-to-youth initiative pioneered by United Nations Population Fund (UNFPA). The network consists of more than 700 non-profit organizations, schools and governmental institutions, and we are expanding. Y-PEER members include thousands of young people from different countries across the regions in Eastern Europe, North and East Africa, the Middle East, Central and Asia and Pacific.  </a:t>
            </a:r>
            <a:endParaRPr lang="en-US" dirty="0">
              <a:effectLst/>
            </a:endParaRPr>
          </a:p>
          <a:p>
            <a:r>
              <a:rPr lang="en-US" sz="1200" b="1" dirty="0">
                <a:effectLst/>
              </a:rPr>
              <a:t> </a:t>
            </a:r>
            <a:endParaRPr lang="en-US" dirty="0">
              <a:effectLst/>
            </a:endParaRPr>
          </a:p>
          <a:p>
            <a:r>
              <a:rPr lang="en-US" sz="1200" b="1" dirty="0">
                <a:effectLst/>
              </a:rPr>
              <a:t>Vision:</a:t>
            </a:r>
            <a:r>
              <a:rPr lang="en-US" sz="1200" dirty="0">
                <a:effectLst/>
              </a:rPr>
              <a:t> Young people have meaningful participation in decision-making related to their own health in order to have equal access to information and services to live healthy, content life.</a:t>
            </a:r>
            <a:endParaRPr lang="en-US" dirty="0">
              <a:effectLst/>
            </a:endParaRPr>
          </a:p>
          <a:p>
            <a:r>
              <a:rPr lang="en-US" sz="1200" b="1" dirty="0">
                <a:effectLst/>
              </a:rPr>
              <a:t>Mission:</a:t>
            </a:r>
            <a:r>
              <a:rPr lang="en-US" sz="1200" dirty="0">
                <a:effectLst/>
              </a:rPr>
              <a:t> Y-PEER aims to promote a healthy lifestyle through peer to peer approach and to empower young people to make responsible decisions. </a:t>
            </a:r>
            <a:endParaRPr lang="en-US" dirty="0">
              <a:effectLst/>
            </a:endParaRPr>
          </a:p>
          <a:p>
            <a:r>
              <a:rPr lang="en-US" sz="1200" b="1" dirty="0">
                <a:effectLst/>
              </a:rPr>
              <a:t> </a:t>
            </a:r>
            <a:endParaRPr lang="en-US" dirty="0">
              <a:effectLst/>
            </a:endParaRPr>
          </a:p>
          <a:p>
            <a:r>
              <a:rPr lang="en-US" sz="1200" dirty="0">
                <a:effectLst/>
              </a:rPr>
              <a:t>Specifically, Y-PEER members adapt Y-PEER resource materials to specific local settings relevant to the language and context of the audience; network  with youth organizations and youth participation in policy development at all levels; advocate for improved SRH of young people; and ensuring inclusion of services and testing for youth most-at-risk of sexually transmitted infections (STIs), including HIV; and document and report country to country peer education initiatives to create evidence of success in the field of meaningful youth participation and youth-adult partnership.</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The Peer Education Toolkit is a group of resources designed to help program managers and master trainers of peer educators. Collectively, these tools should help develop and maintain more effective peer education programs. All parts of the toolkit are based on research and evidence from the field as well as local examples and experiences. They are designed to be adapted locally as needed.</a:t>
            </a:r>
            <a:endParaRPr lang="en-US" dirty="0">
              <a:effectLst/>
            </a:endParaRPr>
          </a:p>
          <a:p>
            <a:r>
              <a:rPr lang="en-US" sz="1200" kern="1200" dirty="0">
                <a:solidFill>
                  <a:schemeClr val="tx1"/>
                </a:solidFill>
                <a:effectLst/>
                <a:latin typeface="+mn-lt"/>
                <a:ea typeface="+mn-ea"/>
                <a:cs typeface="+mn-cs"/>
              </a:rPr>
              <a:t>The manual is composed of four main sections:</a:t>
            </a:r>
          </a:p>
          <a:p>
            <a:r>
              <a:rPr lang="en-US" sz="1200" kern="1200" dirty="0">
                <a:solidFill>
                  <a:schemeClr val="tx1"/>
                </a:solidFill>
                <a:effectLst/>
                <a:latin typeface="+mn-lt"/>
                <a:ea typeface="+mn-ea"/>
                <a:cs typeface="+mn-cs"/>
              </a:rPr>
              <a:t> </a:t>
            </a:r>
          </a:p>
          <a:p>
            <a:r>
              <a:rPr lang="en-US" sz="1200" u="sng" kern="1200" dirty="0">
                <a:solidFill>
                  <a:schemeClr val="tx1"/>
                </a:solidFill>
                <a:effectLst/>
                <a:latin typeface="+mn-lt"/>
                <a:ea typeface="+mn-ea"/>
                <a:cs typeface="+mn-cs"/>
              </a:rPr>
              <a:t>Section 1</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From Theory to Practice</a:t>
            </a:r>
            <a:r>
              <a:rPr lang="en-US" sz="1200" kern="1200" dirty="0">
                <a:solidFill>
                  <a:schemeClr val="tx1"/>
                </a:solidFill>
                <a:effectLst/>
                <a:latin typeface="+mn-lt"/>
                <a:ea typeface="+mn-ea"/>
                <a:cs typeface="+mn-cs"/>
              </a:rPr>
              <a:t> in Peer Education reviews the definition of peer education and its rationale and value in the context of different behavior change theories and models.</a:t>
            </a:r>
          </a:p>
          <a:p>
            <a:r>
              <a:rPr lang="en-US" sz="1200" u="sng" kern="1200" dirty="0">
                <a:solidFill>
                  <a:schemeClr val="tx1"/>
                </a:solidFill>
                <a:effectLst/>
                <a:latin typeface="+mn-lt"/>
                <a:ea typeface="+mn-ea"/>
                <a:cs typeface="+mn-cs"/>
              </a:rPr>
              <a:t>Section 2</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Guidelines for Training of Trainers</a:t>
            </a:r>
            <a:r>
              <a:rPr lang="en-US" sz="1200" kern="1200" dirty="0">
                <a:solidFill>
                  <a:schemeClr val="tx1"/>
                </a:solidFill>
                <a:effectLst/>
                <a:latin typeface="+mn-lt"/>
                <a:ea typeface="+mn-ea"/>
                <a:cs typeface="+mn-cs"/>
              </a:rPr>
              <a:t>: A Curriculum provides the outline of a suggested six-day training of trainers (TOT) workshop. For each of the training topics, the curriculum provides appropriate training exercises and notes. The exercises are described in detail so that they can be reproduced easily in future trainings.</a:t>
            </a:r>
          </a:p>
          <a:p>
            <a:r>
              <a:rPr lang="en-US" sz="1200" u="sng" kern="1200" dirty="0">
                <a:solidFill>
                  <a:schemeClr val="tx1"/>
                </a:solidFill>
                <a:effectLst/>
                <a:latin typeface="+mn-lt"/>
                <a:ea typeface="+mn-ea"/>
                <a:cs typeface="+mn-cs"/>
              </a:rPr>
              <a:t>Section 3</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 Sample Peer Education Session on HIV/AIDS</a:t>
            </a:r>
            <a:r>
              <a:rPr lang="en-US" sz="1200" kern="1200" dirty="0">
                <a:solidFill>
                  <a:schemeClr val="tx1"/>
                </a:solidFill>
                <a:effectLst/>
                <a:latin typeface="+mn-lt"/>
                <a:ea typeface="+mn-ea"/>
                <a:cs typeface="+mn-cs"/>
              </a:rPr>
              <a:t> presents an example of a peer education activity for use in the field. It describes a three- to four-hour HIV/AIDS education session that can be presented to a group of adolescents.</a:t>
            </a:r>
          </a:p>
          <a:p>
            <a:r>
              <a:rPr lang="en-US" sz="1200" u="sng" kern="1200" dirty="0">
                <a:solidFill>
                  <a:schemeClr val="tx1"/>
                </a:solidFill>
                <a:effectLst/>
                <a:latin typeface="+mn-lt"/>
                <a:ea typeface="+mn-ea"/>
                <a:cs typeface="+mn-cs"/>
              </a:rPr>
              <a:t>Section 4</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Participant Handouts</a:t>
            </a:r>
            <a:r>
              <a:rPr lang="en-US" sz="1200" kern="1200" dirty="0">
                <a:solidFill>
                  <a:schemeClr val="tx1"/>
                </a:solidFill>
                <a:effectLst/>
                <a:latin typeface="+mn-lt"/>
                <a:ea typeface="+mn-ea"/>
                <a:cs typeface="+mn-cs"/>
              </a:rPr>
              <a:t> includes 20 handouts that are used in the six-day training.</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Theatre-Based Techniques for Youth Peer Education</a:t>
            </a:r>
            <a:endParaRPr lang="en-US" dirty="0">
              <a:effectLst/>
            </a:endParaRPr>
          </a:p>
          <a:p>
            <a:r>
              <a:rPr lang="en-US" sz="1200" kern="1200" dirty="0">
                <a:solidFill>
                  <a:schemeClr val="tx1"/>
                </a:solidFill>
                <a:effectLst/>
                <a:latin typeface="+mn-lt"/>
                <a:ea typeface="+mn-ea"/>
                <a:cs typeface="+mn-cs"/>
              </a:rPr>
              <a:t>This manual has five sections:</a:t>
            </a:r>
            <a:endParaRPr lang="en-US" dirty="0">
              <a:effectLst/>
            </a:endParaRPr>
          </a:p>
          <a:p>
            <a:r>
              <a:rPr lang="en-US" sz="1200" u="sng" kern="1200" dirty="0">
                <a:solidFill>
                  <a:schemeClr val="tx1"/>
                </a:solidFill>
                <a:effectLst/>
                <a:latin typeface="+mn-lt"/>
                <a:ea typeface="+mn-ea"/>
                <a:cs typeface="+mn-cs"/>
              </a:rPr>
              <a:t>Section 1</a:t>
            </a:r>
            <a:r>
              <a:rPr lang="en-US" sz="1200" b="1" kern="1200" dirty="0">
                <a:solidFill>
                  <a:schemeClr val="tx1"/>
                </a:solidFill>
                <a:effectLst/>
                <a:latin typeface="+mn-lt"/>
                <a:ea typeface="+mn-ea"/>
                <a:cs typeface="+mn-cs"/>
              </a:rPr>
              <a:t> Starting with the Basics </a:t>
            </a:r>
            <a:r>
              <a:rPr lang="en-US" sz="1200" kern="1200" dirty="0">
                <a:solidFill>
                  <a:schemeClr val="tx1"/>
                </a:solidFill>
                <a:effectLst/>
                <a:latin typeface="+mn-lt"/>
                <a:ea typeface="+mn-ea"/>
                <a:cs typeface="+mn-cs"/>
              </a:rPr>
              <a:t>provides an overview of the historical and theoretical use of theatre in education, makes the case for using theatre as a means to educate young people about reproductive health and HIV issues, and explains the authors’ approach to developing improvisational theatre pieces.</a:t>
            </a:r>
            <a:endParaRPr lang="en-US" dirty="0">
              <a:effectLst/>
            </a:endParaRPr>
          </a:p>
          <a:p>
            <a:r>
              <a:rPr lang="en-US" sz="1200" u="sng" kern="1200" dirty="0">
                <a:solidFill>
                  <a:schemeClr val="tx1"/>
                </a:solidFill>
                <a:effectLst/>
                <a:latin typeface="+mn-lt"/>
                <a:ea typeface="+mn-ea"/>
                <a:cs typeface="+mn-cs"/>
              </a:rPr>
              <a:t>Section 2</a:t>
            </a:r>
            <a:r>
              <a:rPr lang="en-US" sz="1200" b="1" kern="1200" dirty="0">
                <a:solidFill>
                  <a:schemeClr val="tx1"/>
                </a:solidFill>
                <a:effectLst/>
                <a:latin typeface="+mn-lt"/>
                <a:ea typeface="+mn-ea"/>
                <a:cs typeface="+mn-cs"/>
              </a:rPr>
              <a:t> Four Peer Theatre Training Workshops, </a:t>
            </a:r>
            <a:r>
              <a:rPr lang="en-US" sz="1200" kern="1200" dirty="0">
                <a:solidFill>
                  <a:schemeClr val="tx1"/>
                </a:solidFill>
                <a:effectLst/>
                <a:latin typeface="+mn-lt"/>
                <a:ea typeface="+mn-ea"/>
                <a:cs typeface="+mn-cs"/>
              </a:rPr>
              <a:t>the core of this manual, is a curriculum for training actor/peer educators, developing theatre pieces, and practicing post-performance debriefings with audience members.</a:t>
            </a:r>
            <a:endParaRPr lang="en-US" dirty="0">
              <a:effectLst/>
            </a:endParaRPr>
          </a:p>
          <a:p>
            <a:r>
              <a:rPr lang="en-US" sz="1200" u="sng" kern="1200" dirty="0">
                <a:solidFill>
                  <a:schemeClr val="tx1"/>
                </a:solidFill>
                <a:effectLst/>
                <a:latin typeface="+mn-lt"/>
                <a:ea typeface="+mn-ea"/>
                <a:cs typeface="+mn-cs"/>
              </a:rPr>
              <a:t>Section 3</a:t>
            </a:r>
            <a:r>
              <a:rPr lang="en-US" sz="1200" b="1" kern="1200" dirty="0">
                <a:solidFill>
                  <a:schemeClr val="tx1"/>
                </a:solidFill>
                <a:effectLst/>
                <a:latin typeface="+mn-lt"/>
                <a:ea typeface="+mn-ea"/>
                <a:cs typeface="+mn-cs"/>
              </a:rPr>
              <a:t> More Theatre Games and Exercises </a:t>
            </a:r>
            <a:r>
              <a:rPr lang="en-US" sz="1200" kern="1200" dirty="0">
                <a:solidFill>
                  <a:schemeClr val="tx1"/>
                </a:solidFill>
                <a:effectLst/>
                <a:latin typeface="+mn-lt"/>
                <a:ea typeface="+mn-ea"/>
                <a:cs typeface="+mn-cs"/>
              </a:rPr>
              <a:t>provides additional training tools to help improve peer educators’ acting and improvisational skills.</a:t>
            </a:r>
            <a:endParaRPr lang="en-US" dirty="0">
              <a:effectLst/>
            </a:endParaRPr>
          </a:p>
          <a:p>
            <a:r>
              <a:rPr lang="en-US" sz="1200" u="sng" kern="1200" dirty="0">
                <a:solidFill>
                  <a:schemeClr val="tx1"/>
                </a:solidFill>
                <a:effectLst/>
                <a:latin typeface="+mn-lt"/>
                <a:ea typeface="+mn-ea"/>
                <a:cs typeface="+mn-cs"/>
              </a:rPr>
              <a:t>Section 4</a:t>
            </a:r>
            <a:r>
              <a:rPr lang="en-US" sz="1200" b="1" kern="1200" dirty="0">
                <a:solidFill>
                  <a:schemeClr val="tx1"/>
                </a:solidFill>
                <a:effectLst/>
                <a:latin typeface="+mn-lt"/>
                <a:ea typeface="+mn-ea"/>
                <a:cs typeface="+mn-cs"/>
              </a:rPr>
              <a:t> Advanced Peer Theatre </a:t>
            </a:r>
            <a:r>
              <a:rPr lang="en-US" sz="1200" b="1" kern="1200" dirty="0" err="1">
                <a:solidFill>
                  <a:schemeClr val="tx1"/>
                </a:solidFill>
                <a:effectLst/>
                <a:latin typeface="+mn-lt"/>
                <a:ea typeface="+mn-ea"/>
                <a:cs typeface="+mn-cs"/>
              </a:rPr>
              <a:t>Programmes</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offers information on building a theatre company, casting and rehearsing theatre pieces, directing, and other issues faced by organizations developing full-length peer theatre pieces and taking them on the road.</a:t>
            </a:r>
            <a:endParaRPr lang="en-US" dirty="0">
              <a:effectLst/>
            </a:endParaRPr>
          </a:p>
          <a:p>
            <a:r>
              <a:rPr lang="en-US" sz="1200" u="sng" kern="1200" dirty="0">
                <a:solidFill>
                  <a:schemeClr val="tx1"/>
                </a:solidFill>
                <a:effectLst/>
                <a:latin typeface="+mn-lt"/>
                <a:ea typeface="+mn-ea"/>
                <a:cs typeface="+mn-cs"/>
              </a:rPr>
              <a:t>Section 5</a:t>
            </a:r>
            <a:r>
              <a:rPr lang="en-US" sz="1200" b="1" kern="1200" dirty="0">
                <a:solidFill>
                  <a:schemeClr val="tx1"/>
                </a:solidFill>
                <a:effectLst/>
                <a:latin typeface="+mn-lt"/>
                <a:ea typeface="+mn-ea"/>
                <a:cs typeface="+mn-cs"/>
              </a:rPr>
              <a:t> Annexes </a:t>
            </a:r>
            <a:r>
              <a:rPr lang="en-US" sz="1200" kern="1200" dirty="0">
                <a:solidFill>
                  <a:schemeClr val="tx1"/>
                </a:solidFill>
                <a:effectLst/>
                <a:latin typeface="+mn-lt"/>
                <a:ea typeface="+mn-ea"/>
                <a:cs typeface="+mn-cs"/>
              </a:rPr>
              <a:t>includes a list of theatrical terms for peer education, a handout about the stages of adolescence, suggested resources, and sources.</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The term ‘theatre in education’ refers to using theatre for a purpose beyond entertaining an audience. This purpose is generally to change the knowledge, attitudes, or behaviors (or perhaps all three) of audience members. In the context of this manual, the goal of theatre in education is to improve young people’s reproductive health, to prevent HIV, and to reduce the stigma and discrimination that come with unintended pregnancy or HIV infection.</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Y-PEER uses a pyramid training model, which empowers youth to pass on knowledge, skills, and practical expertise as new young people join a peer education </a:t>
            </a:r>
            <a:r>
              <a:rPr lang="en-US" sz="1200" kern="1200" dirty="0" err="1">
                <a:solidFill>
                  <a:schemeClr val="tx1"/>
                </a:solidFill>
                <a:effectLst/>
                <a:latin typeface="+mn-lt"/>
                <a:ea typeface="+mn-ea"/>
                <a:cs typeface="+mn-cs"/>
              </a:rPr>
              <a:t>programme</a:t>
            </a:r>
            <a:r>
              <a:rPr lang="en-US" sz="1200" kern="1200" dirty="0">
                <a:solidFill>
                  <a:schemeClr val="tx1"/>
                </a:solidFill>
                <a:effectLst/>
                <a:latin typeface="+mn-lt"/>
                <a:ea typeface="+mn-ea"/>
                <a:cs typeface="+mn-cs"/>
              </a:rPr>
              <a:t>. This model also provides a system</a:t>
            </a:r>
          </a:p>
          <a:p>
            <a:r>
              <a:rPr lang="en-US" sz="1200" kern="1200" dirty="0">
                <a:solidFill>
                  <a:schemeClr val="tx1"/>
                </a:solidFill>
                <a:effectLst/>
                <a:latin typeface="+mn-lt"/>
                <a:ea typeface="+mn-ea"/>
                <a:cs typeface="+mn-cs"/>
              </a:rPr>
              <a:t>for continuous training and recognizes commitment and excellence of individuals.</a:t>
            </a: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 LINKS:</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n-US" sz="1200" kern="1200" dirty="0">
                <a:solidFill>
                  <a:schemeClr val="tx1"/>
                </a:solidFill>
                <a:effectLst/>
                <a:latin typeface="+mn-lt"/>
                <a:ea typeface="+mn-ea"/>
                <a:cs typeface="+mn-cs"/>
              </a:rPr>
              <a:t>Y-PEER Brochure</a:t>
            </a:r>
          </a:p>
          <a:p>
            <a:r>
              <a:rPr lang="en-US" sz="1200" u="sng" kern="1200" dirty="0">
                <a:solidFill>
                  <a:schemeClr val="tx1"/>
                </a:solidFill>
                <a:effectLst/>
                <a:latin typeface="+mn-lt"/>
                <a:ea typeface="+mn-ea"/>
                <a:cs typeface="+mn-cs"/>
                <a:hlinkClick r:id="rId3"/>
              </a:rPr>
              <a:t>http://www.unfpa.org/webdav/site/global/shared/documents/publications/2006/ypeer_standardsbook.pdf</a:t>
            </a: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hlinkClick r:id="rId4"/>
              </a:rPr>
              <a:t>http://www.unfpa.org/webdav/site/global/shared/documents/publications/2006/ypeer_assessing.pdf</a:t>
            </a: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hlinkClick r:id="rId5"/>
              </a:rPr>
              <a:t>http://www.unfpa.org/webdav/site/global/shared/documents/publications/2006/ypeer_theatre.pdf</a:t>
            </a:r>
            <a:endParaRPr lang="en-US" sz="1200" kern="1200" dirty="0">
              <a:solidFill>
                <a:schemeClr val="tx1"/>
              </a:solidFill>
              <a:effectLst/>
              <a:latin typeface="+mn-lt"/>
              <a:ea typeface="+mn-ea"/>
              <a:cs typeface="+mn-cs"/>
            </a:endParaRPr>
          </a:p>
          <a:p>
            <a:r>
              <a:rPr lang="en-US" dirty="0">
                <a:effectLst/>
              </a:rPr>
              <a:t> </a:t>
            </a:r>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11F5A1-C197-4106-A39D-1A6935DB587A}" type="slidenum">
              <a:rPr lang="en-US"/>
              <a:pPr/>
              <a:t>13</a:t>
            </a:fld>
            <a:endParaRPr lang="en-US"/>
          </a:p>
        </p:txBody>
      </p:sp>
      <p:sp>
        <p:nvSpPr>
          <p:cNvPr id="285698" name="Rectangle 2"/>
          <p:cNvSpPr>
            <a:spLocks noGrp="1" noRot="1" noChangeAspect="1" noChangeArrowheads="1" noTextEdit="1"/>
          </p:cNvSpPr>
          <p:nvPr>
            <p:ph type="sldImg"/>
          </p:nvPr>
        </p:nvSpPr>
        <p:spPr>
          <a:ln/>
        </p:spPr>
      </p:sp>
      <p:sp>
        <p:nvSpPr>
          <p:cNvPr id="285699" name="Rectangle 3"/>
          <p:cNvSpPr>
            <a:spLocks noGrp="1" noChangeArrowheads="1"/>
          </p:cNvSpPr>
          <p:nvPr>
            <p:ph type="body" idx="1"/>
          </p:nvPr>
        </p:nvSpPr>
        <p:spPr/>
        <p:txBody>
          <a:bodyPr/>
          <a:lstStyle/>
          <a:p>
            <a:r>
              <a:rPr lang="en-US" sz="1200" kern="1200" dirty="0">
                <a:solidFill>
                  <a:schemeClr val="tx1"/>
                </a:solidFill>
                <a:effectLst/>
                <a:latin typeface="+mn-lt"/>
                <a:ea typeface="+mn-ea"/>
                <a:cs typeface="+mn-cs"/>
              </a:rPr>
              <a:t>The </a:t>
            </a:r>
            <a:r>
              <a:rPr lang="en-US" sz="1200" kern="1200" dirty="0" err="1">
                <a:solidFill>
                  <a:schemeClr val="tx1"/>
                </a:solidFill>
                <a:effectLst/>
                <a:latin typeface="+mn-lt"/>
                <a:ea typeface="+mn-ea"/>
                <a:cs typeface="+mn-cs"/>
              </a:rPr>
              <a:t>Geracao</a:t>
            </a:r>
            <a:r>
              <a:rPr lang="en-US" sz="1200" kern="1200" dirty="0">
                <a:solidFill>
                  <a:schemeClr val="tx1"/>
                </a:solidFill>
                <a:effectLst/>
                <a:latin typeface="+mn-lt"/>
                <a:ea typeface="+mn-ea"/>
                <a:cs typeface="+mn-cs"/>
              </a:rPr>
              <a:t> Biz's  (Busy Generation) aims are: ‘To improve Adolescent Sexual and Reproductive Health, including a reduction in the incidence of early and unintended pregnancy, Sexually Transmitted Infections and Human </a:t>
            </a:r>
            <a:r>
              <a:rPr lang="en-US" sz="1200" kern="1200" dirty="0" err="1">
                <a:solidFill>
                  <a:schemeClr val="tx1"/>
                </a:solidFill>
                <a:effectLst/>
                <a:latin typeface="+mn-lt"/>
                <a:ea typeface="+mn-ea"/>
                <a:cs typeface="+mn-cs"/>
              </a:rPr>
              <a:t>Immuno</a:t>
            </a:r>
            <a:r>
              <a:rPr lang="en-US" sz="1200" kern="1200" dirty="0">
                <a:solidFill>
                  <a:schemeClr val="tx1"/>
                </a:solidFill>
                <a:effectLst/>
                <a:latin typeface="+mn-lt"/>
                <a:ea typeface="+mn-ea"/>
                <a:cs typeface="+mn-cs"/>
              </a:rPr>
              <a:t>-Deficiency Virus infections, through activities that equip young people with the knowledge, skills and services needed for positive </a:t>
            </a:r>
            <a:r>
              <a:rPr lang="en-US" sz="1200" kern="1200" dirty="0" err="1">
                <a:solidFill>
                  <a:schemeClr val="tx1"/>
                </a:solidFill>
                <a:effectLst/>
                <a:latin typeface="+mn-lt"/>
                <a:ea typeface="+mn-ea"/>
                <a:cs typeface="+mn-cs"/>
              </a:rPr>
              <a:t>behaviour</a:t>
            </a:r>
            <a:r>
              <a:rPr lang="en-US" sz="1200" kern="1200" dirty="0">
                <a:solidFill>
                  <a:schemeClr val="tx1"/>
                </a:solidFill>
                <a:effectLst/>
                <a:latin typeface="+mn-lt"/>
                <a:ea typeface="+mn-ea"/>
                <a:cs typeface="+mn-cs"/>
              </a:rPr>
              <a:t> change.’ </a:t>
            </a:r>
          </a:p>
          <a:p>
            <a:r>
              <a:rPr lang="en-US" sz="1200" kern="1200" dirty="0">
                <a:solidFill>
                  <a:schemeClr val="tx1"/>
                </a:solidFill>
                <a:effectLst/>
                <a:latin typeface="+mn-lt"/>
                <a:ea typeface="+mn-ea"/>
                <a:cs typeface="+mn-cs"/>
              </a:rPr>
              <a:t> </a:t>
            </a:r>
          </a:p>
          <a:p>
            <a:r>
              <a:rPr lang="en-US" sz="1200" kern="1200" dirty="0" err="1">
                <a:solidFill>
                  <a:schemeClr val="tx1"/>
                </a:solidFill>
                <a:effectLst/>
                <a:latin typeface="+mn-lt"/>
                <a:ea typeface="+mn-ea"/>
                <a:cs typeface="+mn-cs"/>
              </a:rPr>
              <a:t>Geracao</a:t>
            </a:r>
            <a:r>
              <a:rPr lang="en-US" sz="1200" kern="1200" dirty="0">
                <a:solidFill>
                  <a:schemeClr val="tx1"/>
                </a:solidFill>
                <a:effectLst/>
                <a:latin typeface="+mn-lt"/>
                <a:ea typeface="+mn-ea"/>
                <a:cs typeface="+mn-cs"/>
              </a:rPr>
              <a:t> Biz is a multisectoral </a:t>
            </a:r>
            <a:r>
              <a:rPr lang="en-US" sz="1200" kern="1200" dirty="0" err="1">
                <a:solidFill>
                  <a:schemeClr val="tx1"/>
                </a:solidFill>
                <a:effectLst/>
                <a:latin typeface="+mn-lt"/>
                <a:ea typeface="+mn-ea"/>
                <a:cs typeface="+mn-cs"/>
              </a:rPr>
              <a:t>programme</a:t>
            </a:r>
            <a:r>
              <a:rPr lang="en-US" sz="1200" kern="1200" dirty="0">
                <a:solidFill>
                  <a:schemeClr val="tx1"/>
                </a:solidFill>
                <a:effectLst/>
                <a:latin typeface="+mn-lt"/>
                <a:ea typeface="+mn-ea"/>
                <a:cs typeface="+mn-cs"/>
              </a:rPr>
              <a:t> involving three sectors – health, education, and youth and sports. Government staff from each of these sectors worked with community-based organizations, including youth organizations, and young people to deliver three complementary interventions entwined with each other - youth friendly clinical services, school-based education and community-based outreach.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kern="1200" dirty="0" err="1">
                <a:solidFill>
                  <a:schemeClr val="tx1"/>
                </a:solidFill>
                <a:effectLst/>
                <a:latin typeface="+mn-lt"/>
                <a:ea typeface="+mn-ea"/>
                <a:cs typeface="+mn-cs"/>
              </a:rPr>
              <a:t>Programme's</a:t>
            </a:r>
            <a:r>
              <a:rPr lang="en-US" sz="1200" kern="1200" dirty="0">
                <a:solidFill>
                  <a:schemeClr val="tx1"/>
                </a:solidFill>
                <a:effectLst/>
                <a:latin typeface="+mn-lt"/>
                <a:ea typeface="+mn-ea"/>
                <a:cs typeface="+mn-cs"/>
              </a:rPr>
              <a:t> work to</a:t>
            </a:r>
            <a:r>
              <a:rPr lang="en-US" sz="1200" kern="1200" baseline="0" dirty="0">
                <a:solidFill>
                  <a:schemeClr val="tx1"/>
                </a:solidFill>
                <a:effectLst/>
                <a:latin typeface="+mn-lt"/>
                <a:ea typeface="+mn-ea"/>
                <a:cs typeface="+mn-cs"/>
              </a:rPr>
              <a:t> involve adolescents and young people is described in very nice document: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J </a:t>
            </a:r>
            <a:r>
              <a:rPr lang="en-US" sz="1200" kern="1200" dirty="0" err="1">
                <a:solidFill>
                  <a:schemeClr val="tx1"/>
                </a:solidFill>
                <a:effectLst/>
                <a:latin typeface="+mn-lt"/>
                <a:ea typeface="+mn-ea"/>
                <a:cs typeface="+mn-cs"/>
              </a:rPr>
              <a:t>Matsinhe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Programa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Geracao</a:t>
            </a:r>
            <a:r>
              <a:rPr lang="en-US" sz="1200" kern="1200" dirty="0">
                <a:solidFill>
                  <a:schemeClr val="tx1"/>
                </a:solidFill>
                <a:effectLst/>
                <a:latin typeface="+mn-lt"/>
                <a:ea typeface="+mn-ea"/>
                <a:cs typeface="+mn-cs"/>
              </a:rPr>
              <a:t> Biz. Investing in youth: The story of a national sexual and reproductive health </a:t>
            </a:r>
            <a:r>
              <a:rPr lang="en-US" sz="1200" kern="1200" dirty="0" err="1">
                <a:solidFill>
                  <a:schemeClr val="tx1"/>
                </a:solidFill>
                <a:effectLst/>
                <a:latin typeface="+mn-lt"/>
                <a:ea typeface="+mn-ea"/>
                <a:cs typeface="+mn-cs"/>
              </a:rPr>
              <a:t>programme</a:t>
            </a:r>
            <a:r>
              <a:rPr lang="en-US" sz="1200" kern="1200" dirty="0">
                <a:solidFill>
                  <a:schemeClr val="tx1"/>
                </a:solidFill>
                <a:effectLst/>
                <a:latin typeface="+mn-lt"/>
                <a:ea typeface="+mn-ea"/>
                <a:cs typeface="+mn-cs"/>
              </a:rPr>
              <a:t> for adolescents and youth in Mozambique. </a:t>
            </a:r>
            <a:r>
              <a:rPr lang="es-ES" sz="1200" kern="1200" dirty="0">
                <a:solidFill>
                  <a:schemeClr val="tx1"/>
                </a:solidFill>
                <a:effectLst/>
                <a:latin typeface="+mn-lt"/>
                <a:ea typeface="+mn-ea"/>
                <a:cs typeface="+mn-cs"/>
              </a:rPr>
              <a:t>UNFPA, Maputo. 2011. </a:t>
            </a:r>
            <a:r>
              <a:rPr lang="en-US" sz="1200" dirty="0"/>
              <a:t>http://mozambique.unfpa.org/drive/INVESTING_IN_YOUTH__17_10_2011web.pdf</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sz="1300" dirty="0"/>
          </a:p>
          <a:p>
            <a:endParaRPr lang="en-US" sz="13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C7F72-1408-4155-956A-750462FB5AA7}" type="slidenum">
              <a:rPr lang="en-US"/>
              <a:pPr/>
              <a:t>2</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a:xfrm>
            <a:off x="680063" y="5430186"/>
            <a:ext cx="5512785" cy="3209785"/>
          </a:xfrm>
        </p:spPr>
        <p:txBody>
          <a:bodyPr/>
          <a:lstStyle/>
          <a:p>
            <a:r>
              <a:rPr lang="en-US" dirty="0"/>
              <a:t>In early adolescence, boys and girls affiliate themselves</a:t>
            </a:r>
            <a:r>
              <a:rPr lang="en-US" baseline="0" dirty="0"/>
              <a:t> with peers of the same age.</a:t>
            </a:r>
          </a:p>
          <a:p>
            <a:r>
              <a:rPr lang="en-US" baseline="0" dirty="0"/>
              <a:t>In middle adolescence, this relationship becomes even stronger. Boys and girls identify with their peer group.</a:t>
            </a:r>
          </a:p>
          <a:p>
            <a:r>
              <a:rPr lang="en-US" baseline="0" dirty="0"/>
              <a:t>The peer group defines their thoughts and actions.</a:t>
            </a:r>
          </a:p>
          <a:p>
            <a:r>
              <a:rPr lang="en-US" baseline="0" dirty="0"/>
              <a:t>In older adolescence, the importance of the peer group recedes in </a:t>
            </a:r>
            <a:r>
              <a:rPr lang="en-US" baseline="0" dirty="0" err="1"/>
              <a:t>favour</a:t>
            </a:r>
            <a:r>
              <a:rPr lang="en-US" baseline="0" dirty="0"/>
              <a:t> of individual friendships.</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C7F72-1408-4155-956A-750462FB5AA7}" type="slidenum">
              <a:rPr lang="en-US"/>
              <a:pPr/>
              <a:t>3</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a:xfrm>
            <a:off x="680063" y="5430186"/>
            <a:ext cx="5512785" cy="3209785"/>
          </a:xfrm>
        </p:spPr>
        <p:txBody>
          <a:bodyPr/>
          <a:lstStyle/>
          <a:p>
            <a:r>
              <a:rPr lang="en-US" dirty="0"/>
              <a:t>Being</a:t>
            </a:r>
            <a:r>
              <a:rPr lang="en-US" baseline="0" dirty="0"/>
              <a:t> accepted and appreciated by the peer group they want to be part is very important to adolescents.</a:t>
            </a:r>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C7F72-1408-4155-956A-750462FB5AA7}" type="slidenum">
              <a:rPr lang="en-US"/>
              <a:pPr/>
              <a:t>4</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a:xfrm>
            <a:off x="680063" y="5430186"/>
            <a:ext cx="5512785" cy="3209785"/>
          </a:xfrm>
        </p:spPr>
        <p:txBody>
          <a:bodyPr/>
          <a:lstStyle/>
          <a:p>
            <a:r>
              <a:rPr lang="en-US" dirty="0"/>
              <a:t>Peer relationships provide adolescents a valuable forum</a:t>
            </a:r>
            <a:r>
              <a:rPr lang="en-US" baseline="0" dirty="0"/>
              <a:t> to learn from others who are going through similar life changes.</a:t>
            </a:r>
          </a:p>
          <a:p>
            <a:r>
              <a:rPr lang="en-US" baseline="0" dirty="0"/>
              <a:t>They help prepare adolescents for adulthood with:</a:t>
            </a:r>
          </a:p>
          <a:p>
            <a:r>
              <a:rPr lang="en-US" baseline="0" dirty="0"/>
              <a:t>Self awareness and self management</a:t>
            </a:r>
          </a:p>
          <a:p>
            <a:r>
              <a:rPr lang="en-US" baseline="0" dirty="0"/>
              <a:t>Social awareness and social management (i.e. managing their interpersonal relationships)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11F5A1-C197-4106-A39D-1A6935DB587A}" type="slidenum">
              <a:rPr lang="en-US"/>
              <a:pPr/>
              <a:t>5</a:t>
            </a:fld>
            <a:endParaRPr lang="en-US"/>
          </a:p>
        </p:txBody>
      </p:sp>
      <p:sp>
        <p:nvSpPr>
          <p:cNvPr id="285698" name="Rectangle 2"/>
          <p:cNvSpPr>
            <a:spLocks noGrp="1" noRot="1" noChangeAspect="1" noChangeArrowheads="1" noTextEdit="1"/>
          </p:cNvSpPr>
          <p:nvPr>
            <p:ph type="sldImg"/>
          </p:nvPr>
        </p:nvSpPr>
        <p:spPr>
          <a:ln/>
        </p:spPr>
      </p:sp>
      <p:sp>
        <p:nvSpPr>
          <p:cNvPr id="285699" name="Rectangle 3"/>
          <p:cNvSpPr>
            <a:spLocks noGrp="1" noChangeArrowheads="1"/>
          </p:cNvSpPr>
          <p:nvPr>
            <p:ph type="body" idx="1"/>
          </p:nvPr>
        </p:nvSpPr>
        <p:spPr/>
        <p:txBody>
          <a:bodyPr/>
          <a:lstStyle/>
          <a:p>
            <a:r>
              <a:rPr lang="en-US" sz="1300" dirty="0"/>
              <a:t>Adolescents are more</a:t>
            </a:r>
            <a:r>
              <a:rPr lang="en-US" sz="1300" baseline="0" dirty="0"/>
              <a:t> likely to smoke, abuse alcohol, use illicit drugs and have early, unsafe sexual activity if members of their peer groups do so. </a:t>
            </a:r>
          </a:p>
          <a:p>
            <a:r>
              <a:rPr lang="en-US" sz="1300" baseline="0" dirty="0"/>
              <a:t>Similarly, they are more likely to bully, vandalize and disrespect driving rules, if their peer group members do so.</a:t>
            </a:r>
            <a:endParaRPr lang="en-US" sz="1300" dirty="0"/>
          </a:p>
          <a:p>
            <a:endParaRPr lang="en-GB" sz="9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C7F72-1408-4155-956A-750462FB5AA7}" type="slidenum">
              <a:rPr lang="en-US"/>
              <a:pPr/>
              <a:t>6</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a:xfrm>
            <a:off x="680063" y="5430186"/>
            <a:ext cx="5512785" cy="3209785"/>
          </a:xfrm>
        </p:spPr>
        <p:txBody>
          <a:bodyPr/>
          <a:lstStyle/>
          <a:p>
            <a:r>
              <a:rPr lang="en-US" dirty="0"/>
              <a:t>To identify</a:t>
            </a:r>
            <a:r>
              <a:rPr lang="en-US" baseline="0" dirty="0"/>
              <a:t> themselves with a peer group or to be accepted by one, adolescents may engage in unhealthy </a:t>
            </a:r>
            <a:r>
              <a:rPr lang="en-US" baseline="0" dirty="0" err="1"/>
              <a:t>behaviours</a:t>
            </a:r>
            <a:r>
              <a:rPr lang="en-US" baseline="0" dirty="0"/>
              <a:t> and antisocial activities. </a:t>
            </a:r>
          </a:p>
          <a:p>
            <a:endParaRPr lang="en-US" baseline="0" dirty="0"/>
          </a:p>
          <a:p>
            <a:r>
              <a:rPr lang="en-US" baseline="0" dirty="0"/>
              <a:t>Adolescents who perceive that they have to earn their place in their group, or to prove themselves to be allowed to stay in their group feel more under pressure to do this. </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C7F72-1408-4155-956A-750462FB5AA7}" type="slidenum">
              <a:rPr lang="en-US"/>
              <a:pPr/>
              <a:t>7</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a:xfrm>
            <a:off x="680063" y="5430186"/>
            <a:ext cx="5512785" cy="3209785"/>
          </a:xfrm>
        </p:spPr>
        <p:txBody>
          <a:bodyPr/>
          <a:lstStyle/>
          <a:p>
            <a:r>
              <a:rPr lang="en-US" dirty="0"/>
              <a:t>Adolescents are developing cognitively, emotionally</a:t>
            </a:r>
            <a:r>
              <a:rPr lang="en-US" baseline="0" dirty="0"/>
              <a:t> and socially</a:t>
            </a:r>
            <a:r>
              <a:rPr lang="en-US" dirty="0"/>
              <a:t>.</a:t>
            </a:r>
            <a:r>
              <a:rPr lang="en-US" baseline="0" dirty="0"/>
              <a:t> </a:t>
            </a:r>
          </a:p>
          <a:p>
            <a:r>
              <a:rPr lang="en-US" baseline="0" dirty="0"/>
              <a:t>On the one hand, they want to be autonomous. On the other hand, they want to belong to a peer group.</a:t>
            </a:r>
          </a:p>
          <a:p>
            <a:r>
              <a:rPr lang="en-US" baseline="0" dirty="0"/>
              <a:t>Adults can play a key role here by:</a:t>
            </a:r>
          </a:p>
          <a:p>
            <a:pPr marL="171450" indent="-171450">
              <a:buFontTx/>
              <a:buChar char="-"/>
            </a:pPr>
            <a:r>
              <a:rPr lang="en-US" baseline="0" dirty="0"/>
              <a:t>Considering the pros and cons of what they peers are doing or asking them to do.</a:t>
            </a:r>
          </a:p>
          <a:p>
            <a:pPr marL="171450" indent="-171450">
              <a:buFontTx/>
              <a:buChar char="-"/>
            </a:pPr>
            <a:r>
              <a:rPr lang="en-US" baseline="0" dirty="0"/>
              <a:t>Helping them understand how the physical presence of their peers as well as their influence even when absent, affects their thoughts and feelings.</a:t>
            </a:r>
          </a:p>
          <a:p>
            <a:pPr marL="0" indent="0">
              <a:buFontTx/>
              <a:buNone/>
            </a:pPr>
            <a:r>
              <a:rPr lang="en-US" baseline="0" dirty="0"/>
              <a:t>-   Helping them understand the role emotions play in decision making; and to avoid making important decisions when they feel emotionally charged – very happy, sad or angry.  </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C7F72-1408-4155-956A-750462FB5AA7}" type="slidenum">
              <a:rPr lang="en-US"/>
              <a:pPr/>
              <a:t>8</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a:xfrm>
            <a:off x="680063" y="5430186"/>
            <a:ext cx="5512785" cy="3209785"/>
          </a:xfrm>
        </p:spPr>
        <p:txBody>
          <a:bodyPr/>
          <a:lstStyle/>
          <a:p>
            <a:r>
              <a:rPr lang="en-US" dirty="0"/>
              <a:t>In peer</a:t>
            </a:r>
            <a:r>
              <a:rPr lang="en-US" baseline="0" dirty="0"/>
              <a:t> education, individuals teach others like themselves i.e. </a:t>
            </a:r>
            <a:r>
              <a:rPr lang="en-US" baseline="0"/>
              <a:t>people of similar ages </a:t>
            </a:r>
            <a:r>
              <a:rPr lang="en-US" baseline="0" dirty="0"/>
              <a:t>and </a:t>
            </a:r>
            <a:r>
              <a:rPr lang="en-US" baseline="0"/>
              <a:t>social status.</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C7F72-1408-4155-956A-750462FB5AA7}" type="slidenum">
              <a:rPr lang="en-US"/>
              <a:pPr/>
              <a:t>9</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a:xfrm>
            <a:off x="680063" y="5430186"/>
            <a:ext cx="5512785" cy="3209785"/>
          </a:xfrm>
        </p:spPr>
        <p:txBody>
          <a:bodyPr/>
          <a:lstStyle/>
          <a:p>
            <a:r>
              <a:rPr lang="en-US" dirty="0"/>
              <a:t>Adolescents</a:t>
            </a:r>
            <a:r>
              <a:rPr lang="en-US" baseline="0" dirty="0"/>
              <a:t> share information on sensitive matters with their peers. They also find it easy to turn to them for advice and help on sensitive matters.</a:t>
            </a:r>
          </a:p>
          <a:p>
            <a:r>
              <a:rPr lang="en-US" baseline="0" dirty="0"/>
              <a:t>Because of this policy makers, </a:t>
            </a:r>
            <a:r>
              <a:rPr lang="en-US" baseline="0" dirty="0" err="1"/>
              <a:t>progamme</a:t>
            </a:r>
            <a:r>
              <a:rPr lang="en-US" baseline="0" dirty="0"/>
              <a:t> managers and funder are ready and willing to support peer education. </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
        <p:nvSpPr>
          <p:cNvPr id="11" name="Rectangle 10"/>
          <p:cNvSpPr/>
          <p:nvPr userDrawn="1"/>
        </p:nvSpPr>
        <p:spPr bwMode="auto">
          <a:xfrm>
            <a:off x="1062896" y="3732398"/>
            <a:ext cx="6605448" cy="864098"/>
          </a:xfrm>
          <a:prstGeom prst="rect">
            <a:avLst/>
          </a:prstGeom>
          <a:solidFill>
            <a:schemeClr val="bg1">
              <a:lumMod val="8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a:ln>
                <a:noFill/>
              </a:ln>
              <a:solidFill>
                <a:schemeClr val="tx1"/>
              </a:solidFill>
              <a:effectLst/>
              <a:latin typeface="Trebuchet MS" pitchFamily="34" charset="0"/>
              <a:cs typeface="Arial" charset="0"/>
            </a:endParaRPr>
          </a:p>
        </p:txBody>
      </p:sp>
      <p:sp>
        <p:nvSpPr>
          <p:cNvPr id="12" name="Rectangle 11"/>
          <p:cNvSpPr/>
          <p:nvPr userDrawn="1"/>
        </p:nvSpPr>
        <p:spPr bwMode="auto">
          <a:xfrm flipV="1">
            <a:off x="1062896" y="1556790"/>
            <a:ext cx="6605448" cy="2175607"/>
          </a:xfrm>
          <a:prstGeom prst="rect">
            <a:avLst/>
          </a:prstGeom>
          <a:solidFill>
            <a:schemeClr val="bg1">
              <a:lumMod val="9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a:ln>
                <a:noFill/>
              </a:ln>
              <a:solidFill>
                <a:schemeClr val="tx1"/>
              </a:solidFill>
              <a:effectLst/>
              <a:latin typeface="Trebuchet MS" pitchFamily="34" charset="0"/>
              <a:cs typeface="Arial" charset="0"/>
            </a:endParaRPr>
          </a:p>
        </p:txBody>
      </p:sp>
      <p:sp>
        <p:nvSpPr>
          <p:cNvPr id="2" name="Title 1"/>
          <p:cNvSpPr>
            <a:spLocks noGrp="1"/>
          </p:cNvSpPr>
          <p:nvPr>
            <p:ph type="ctrTitle" hasCustomPrompt="1"/>
          </p:nvPr>
        </p:nvSpPr>
        <p:spPr>
          <a:xfrm>
            <a:off x="1446541" y="1776871"/>
            <a:ext cx="5933771" cy="1735444"/>
          </a:xfrm>
        </p:spPr>
        <p:txBody>
          <a:bodyPr>
            <a:normAutofit/>
          </a:bodyPr>
          <a:lstStyle>
            <a:lvl1pPr>
              <a:defRPr sz="3600">
                <a:solidFill>
                  <a:schemeClr val="tx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1446541" y="3838656"/>
            <a:ext cx="5933771" cy="360039"/>
          </a:xfrm>
        </p:spPr>
        <p:txBody>
          <a:bodyPr>
            <a:normAutofit/>
          </a:bodyPr>
          <a:lstStyle>
            <a:lvl1pPr marL="0" indent="0" algn="l">
              <a:buNone/>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a:t>
            </a:r>
            <a:endParaRPr lang="en-GB" dirty="0"/>
          </a:p>
        </p:txBody>
      </p:sp>
      <p:sp>
        <p:nvSpPr>
          <p:cNvPr id="23" name="Text Placeholder 22"/>
          <p:cNvSpPr>
            <a:spLocks noGrp="1"/>
          </p:cNvSpPr>
          <p:nvPr>
            <p:ph type="body" sz="quarter" idx="10" hasCustomPrompt="1"/>
          </p:nvPr>
        </p:nvSpPr>
        <p:spPr>
          <a:xfrm>
            <a:off x="1446540" y="4198770"/>
            <a:ext cx="5933771" cy="287337"/>
          </a:xfrm>
        </p:spPr>
        <p:txBody>
          <a:bodyPr>
            <a:noAutofit/>
          </a:bodyPr>
          <a:lstStyle>
            <a:lvl1pPr marL="0" indent="0">
              <a:buNone/>
              <a:defRPr sz="1600"/>
            </a:lvl1pPr>
          </a:lstStyle>
          <a:p>
            <a:pPr lvl="0"/>
            <a:r>
              <a:rPr lang="en-US" dirty="0"/>
              <a:t>Title</a:t>
            </a:r>
            <a:endParaRPr lang="en-GB" dirty="0"/>
          </a:p>
        </p:txBody>
      </p:sp>
      <p:sp>
        <p:nvSpPr>
          <p:cNvPr id="25" name="Text Placeholder 24"/>
          <p:cNvSpPr>
            <a:spLocks noGrp="1"/>
          </p:cNvSpPr>
          <p:nvPr>
            <p:ph type="body" sz="quarter" idx="11" hasCustomPrompt="1"/>
          </p:nvPr>
        </p:nvSpPr>
        <p:spPr>
          <a:xfrm>
            <a:off x="0" y="476672"/>
            <a:ext cx="1763688" cy="288925"/>
          </a:xfrm>
          <a:solidFill>
            <a:schemeClr val="tx1">
              <a:lumMod val="95000"/>
              <a:lumOff val="5000"/>
            </a:schemeClr>
          </a:solidFill>
        </p:spPr>
        <p:txBody>
          <a:bodyPr>
            <a:normAutofit/>
          </a:bodyPr>
          <a:lstStyle>
            <a:lvl1pPr marL="0" indent="0" algn="ctr">
              <a:buNone/>
              <a:defRPr sz="1200" b="1" baseline="0">
                <a:solidFill>
                  <a:schemeClr val="bg1"/>
                </a:solidFill>
                <a:latin typeface="+mj-lt"/>
              </a:defRPr>
            </a:lvl1pPr>
          </a:lstStyle>
          <a:p>
            <a:pPr lvl="0"/>
            <a:r>
              <a:rPr lang="en-US" dirty="0"/>
              <a:t>Date and place</a:t>
            </a:r>
            <a:endParaRPr lang="en-GB" dirty="0"/>
          </a:p>
        </p:txBody>
      </p:sp>
      <p:pic>
        <p:nvPicPr>
          <p:cNvPr id="1026" name="Picture 2" descr="C:\Users\kolevs\Desktop\WHO-EN-BW-H.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03648" y="5243505"/>
            <a:ext cx="1645722" cy="50476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olevs\Desktop\HRP-EN-C-H-[Converted].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79912" y="5229200"/>
            <a:ext cx="3168352" cy="5333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20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03674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315809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60663EF6-4F81-4603-B448-EE23B51A6369}" type="slidenum">
              <a:rPr lang="en-US"/>
              <a:pPr/>
              <a:t>‹#›</a:t>
            </a:fld>
            <a:endParaRPr lang="en-US"/>
          </a:p>
        </p:txBody>
      </p:sp>
    </p:spTree>
    <p:extLst>
      <p:ext uri="{BB962C8B-B14F-4D97-AF65-F5344CB8AC3E}">
        <p14:creationId xmlns:p14="http://schemas.microsoft.com/office/powerpoint/2010/main" val="1987288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348184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734575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248789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3" name="Footer Placeholder 3"/>
          <p:cNvSpPr>
            <a:spLocks noGrp="1"/>
          </p:cNvSpPr>
          <p:nvPr>
            <p:ph type="ftr" sz="quarter" idx="10"/>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3286600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Tree>
    <p:extLst>
      <p:ext uri="{BB962C8B-B14F-4D97-AF65-F5344CB8AC3E}">
        <p14:creationId xmlns:p14="http://schemas.microsoft.com/office/powerpoint/2010/main" val="1850844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8"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273793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33702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2440" y="6456331"/>
            <a:ext cx="505557" cy="285749"/>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Tree>
    <p:extLst>
      <p:ext uri="{BB962C8B-B14F-4D97-AF65-F5344CB8AC3E}">
        <p14:creationId xmlns:p14="http://schemas.microsoft.com/office/powerpoint/2010/main" val="1230244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50106"/>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556792"/>
            <a:ext cx="8229600" cy="456937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3"/>
          <p:cNvSpPr>
            <a:spLocks noGrp="1"/>
          </p:cNvSpPr>
          <p:nvPr>
            <p:ph type="ftr" sz="quarter" idx="3"/>
          </p:nvPr>
        </p:nvSpPr>
        <p:spPr>
          <a:xfrm>
            <a:off x="464980" y="656245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
        <p:nvSpPr>
          <p:cNvPr id="5" name="Slide Number Placeholder 6"/>
          <p:cNvSpPr txBox="1">
            <a:spLocks noChangeArrowheads="1"/>
          </p:cNvSpPr>
          <p:nvPr/>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Tree>
    <p:extLst>
      <p:ext uri="{BB962C8B-B14F-4D97-AF65-F5344CB8AC3E}">
        <p14:creationId xmlns:p14="http://schemas.microsoft.com/office/powerpoint/2010/main" val="2442983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sldNum="0" hdr="0" dt="0"/>
  <p:txStyles>
    <p:titleStyle>
      <a:lvl1pPr algn="l" defTabSz="914400" rtl="0" eaLnBrk="1" latinLnBrk="0" hangingPunct="1">
        <a:spcBef>
          <a:spcPct val="0"/>
        </a:spcBef>
        <a:buNone/>
        <a:defRPr sz="3600" b="1" kern="1200">
          <a:solidFill>
            <a:srgbClr val="A50021"/>
          </a:solidFill>
          <a:latin typeface="+mj-lt"/>
          <a:ea typeface="+mj-ea"/>
          <a:cs typeface="+mj-cs"/>
        </a:defRPr>
      </a:lvl1pPr>
    </p:titleStyle>
    <p:bodyStyle>
      <a:lvl1pPr marL="342900" indent="-342900" algn="l" defTabSz="914400" rtl="0" eaLnBrk="1" latinLnBrk="0" hangingPunct="1">
        <a:spcBef>
          <a:spcPct val="20000"/>
        </a:spcBef>
        <a:buClr>
          <a:schemeClr val="tx1"/>
        </a:buClr>
        <a:buSzPct val="60000"/>
        <a:buFont typeface="Wingdings" pitchFamily="2" charset="2"/>
        <a:buChar char="q"/>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andramouliv@who.in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548680"/>
            <a:ext cx="8064896" cy="2664296"/>
          </a:xfrm>
        </p:spPr>
        <p:txBody>
          <a:bodyPr>
            <a:noAutofit/>
          </a:bodyPr>
          <a:lstStyle/>
          <a:p>
            <a:pPr algn="ctr"/>
            <a:r>
              <a:rPr lang="en-US" sz="2800" dirty="0">
                <a:solidFill>
                  <a:srgbClr val="C00000"/>
                </a:solidFill>
              </a:rPr>
              <a:t>Reaching adolescents through their peers </a:t>
            </a:r>
            <a:endParaRPr lang="en-GB" sz="2800" dirty="0"/>
          </a:p>
        </p:txBody>
      </p:sp>
      <p:sp>
        <p:nvSpPr>
          <p:cNvPr id="3" name="Subtitle 2"/>
          <p:cNvSpPr>
            <a:spLocks noGrp="1"/>
          </p:cNvSpPr>
          <p:nvPr>
            <p:ph type="subTitle" idx="1"/>
          </p:nvPr>
        </p:nvSpPr>
        <p:spPr>
          <a:xfrm>
            <a:off x="1259632" y="2348880"/>
            <a:ext cx="6192689" cy="2232248"/>
          </a:xfrm>
        </p:spPr>
        <p:txBody>
          <a:bodyPr>
            <a:normAutofit fontScale="77500" lnSpcReduction="20000"/>
          </a:bodyPr>
          <a:lstStyle/>
          <a:p>
            <a:pPr algn="ctr"/>
            <a:r>
              <a:rPr lang="en-GB" dirty="0"/>
              <a:t>Dr V Chandra-Mouli</a:t>
            </a:r>
          </a:p>
          <a:p>
            <a:pPr algn="ctr"/>
            <a:r>
              <a:rPr lang="en-GB" dirty="0"/>
              <a:t> </a:t>
            </a:r>
            <a:r>
              <a:rPr lang="en-GB" dirty="0">
                <a:hlinkClick r:id="rId3"/>
              </a:rPr>
              <a:t>chandramouliv@who.int</a:t>
            </a:r>
            <a:endParaRPr lang="en-GB" dirty="0"/>
          </a:p>
          <a:p>
            <a:pPr algn="ctr"/>
            <a:endParaRPr lang="en-GB" dirty="0"/>
          </a:p>
          <a:p>
            <a:pPr algn="ctr"/>
            <a:r>
              <a:rPr lang="en-GB" dirty="0"/>
              <a:t>With inputs from Marija </a:t>
            </a:r>
            <a:r>
              <a:rPr lang="en-GB" dirty="0" err="1"/>
              <a:t>Delas</a:t>
            </a:r>
            <a:r>
              <a:rPr lang="en-GB" dirty="0"/>
              <a:t>  </a:t>
            </a:r>
          </a:p>
          <a:p>
            <a:pPr algn="ctr"/>
            <a:r>
              <a:rPr lang="en-GB" dirty="0"/>
              <a:t>(young person/peer educator)</a:t>
            </a:r>
          </a:p>
          <a:p>
            <a:pPr algn="ctr"/>
            <a:endParaRPr lang="en-GB" dirty="0"/>
          </a:p>
          <a:p>
            <a:pPr algn="ctr"/>
            <a:endParaRPr lang="en-GB" dirty="0"/>
          </a:p>
          <a:p>
            <a:pPr algn="ctr"/>
            <a:endParaRPr lang="en-GB" dirty="0"/>
          </a:p>
          <a:p>
            <a:pPr algn="ctr"/>
            <a:r>
              <a:rPr lang="en-US" dirty="0"/>
              <a:t>Training Course in Sexual and Reproductive Health Research</a:t>
            </a:r>
          </a:p>
          <a:p>
            <a:pPr algn="ctr"/>
            <a:r>
              <a:rPr lang="en-US" dirty="0"/>
              <a:t>Geneva 2016</a:t>
            </a:r>
            <a:endParaRPr lang="en-GB" dirty="0"/>
          </a:p>
          <a:p>
            <a:pPr algn="ctr"/>
            <a:endParaRPr lang="en-GB" dirty="0"/>
          </a:p>
        </p:txBody>
      </p:sp>
      <p:sp>
        <p:nvSpPr>
          <p:cNvPr id="4" name="Text Placeholder 24"/>
          <p:cNvSpPr>
            <a:spLocks noGrp="1"/>
          </p:cNvSpPr>
          <p:nvPr>
            <p:ph type="body" sz="quarter" idx="11"/>
          </p:nvPr>
        </p:nvSpPr>
        <p:spPr>
          <a:xfrm>
            <a:off x="0" y="476672"/>
            <a:ext cx="1763688" cy="288925"/>
          </a:xfrm>
          <a:solidFill>
            <a:schemeClr val="tx1">
              <a:lumMod val="95000"/>
              <a:lumOff val="5000"/>
            </a:schemeClr>
          </a:solidFill>
        </p:spPr>
        <p:txBody>
          <a:bodyPr>
            <a:normAutofit/>
          </a:bodyPr>
          <a:lstStyle>
            <a:lvl1pPr marL="0" indent="0" algn="ctr">
              <a:buNone/>
              <a:defRPr sz="1200" b="1" baseline="0">
                <a:solidFill>
                  <a:schemeClr val="bg1"/>
                </a:solidFill>
                <a:latin typeface="+mj-lt"/>
              </a:defRPr>
            </a:lvl1pPr>
          </a:lstStyle>
          <a:p>
            <a:pPr lvl="0"/>
            <a:r>
              <a:rPr lang="en-US" dirty="0"/>
              <a:t>September 2016</a:t>
            </a:r>
            <a:endParaRPr lang="en-GB" dirty="0"/>
          </a:p>
        </p:txBody>
      </p:sp>
    </p:spTree>
    <p:extLst>
      <p:ext uri="{BB962C8B-B14F-4D97-AF65-F5344CB8AC3E}">
        <p14:creationId xmlns:p14="http://schemas.microsoft.com/office/powerpoint/2010/main" val="1008349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ext Box 2"/>
          <p:cNvSpPr txBox="1">
            <a:spLocks noChangeArrowheads="1"/>
          </p:cNvSpPr>
          <p:nvPr/>
        </p:nvSpPr>
        <p:spPr bwMode="auto">
          <a:xfrm>
            <a:off x="827584" y="836712"/>
            <a:ext cx="7488832" cy="2677640"/>
          </a:xfrm>
          <a:prstGeom prst="rect">
            <a:avLst/>
          </a:prstGeom>
          <a:solidFill>
            <a:schemeClr val="bg1"/>
          </a:solidFill>
          <a:ln>
            <a:noFill/>
          </a:ln>
          <a:effectLst/>
        </p:spPr>
        <p:txBody>
          <a:bodyPr wrap="square" lIns="91424" tIns="45712" rIns="91424" bIns="45712">
            <a:spAutoFit/>
          </a:bodyPr>
          <a:lstStyle/>
          <a:p>
            <a:r>
              <a:rPr lang="en-US" sz="2800" b="1" dirty="0"/>
              <a:t>Key statement 9</a:t>
            </a:r>
            <a:br>
              <a:rPr lang="en-US" sz="2800" b="1" dirty="0">
                <a:solidFill>
                  <a:srgbClr val="A50021"/>
                </a:solidFill>
              </a:rPr>
            </a:br>
            <a:endParaRPr lang="en-US" sz="2800" b="1" dirty="0">
              <a:solidFill>
                <a:srgbClr val="A50021"/>
              </a:solidFill>
            </a:endParaRPr>
          </a:p>
          <a:p>
            <a:r>
              <a:rPr lang="en-US" sz="2800" b="1" dirty="0">
                <a:solidFill>
                  <a:srgbClr val="A50021"/>
                </a:solidFill>
              </a:rPr>
              <a:t>The effectiveness of peer-education in increasing safe </a:t>
            </a:r>
            <a:r>
              <a:rPr lang="en-US" sz="2800" b="1" dirty="0" err="1">
                <a:solidFill>
                  <a:srgbClr val="A50021"/>
                </a:solidFill>
              </a:rPr>
              <a:t>behaviours</a:t>
            </a:r>
            <a:r>
              <a:rPr lang="en-US" sz="2800" b="1" dirty="0">
                <a:solidFill>
                  <a:srgbClr val="A50021"/>
                </a:solidFill>
              </a:rPr>
              <a:t>/reducing risky </a:t>
            </a:r>
            <a:r>
              <a:rPr lang="en-US" sz="2800" b="1" dirty="0" err="1">
                <a:solidFill>
                  <a:srgbClr val="A50021"/>
                </a:solidFill>
              </a:rPr>
              <a:t>behaviours</a:t>
            </a:r>
            <a:r>
              <a:rPr lang="en-US" sz="2800" b="1" dirty="0">
                <a:solidFill>
                  <a:srgbClr val="A50021"/>
                </a:solidFill>
              </a:rPr>
              <a:t> is limited. </a:t>
            </a:r>
          </a:p>
          <a:p>
            <a:endParaRPr lang="en-US" sz="2800" b="1" dirty="0">
              <a:solidFill>
                <a:srgbClr val="A50021"/>
              </a:solidFill>
            </a:endParaRPr>
          </a:p>
        </p:txBody>
      </p:sp>
      <p:sp>
        <p:nvSpPr>
          <p:cNvPr id="284675" name="Text Box 3"/>
          <p:cNvSpPr txBox="1">
            <a:spLocks noChangeArrowheads="1"/>
          </p:cNvSpPr>
          <p:nvPr/>
        </p:nvSpPr>
        <p:spPr bwMode="auto">
          <a:xfrm>
            <a:off x="7146925" y="67198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endParaRPr lang="en-US"/>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2588" y="3051841"/>
            <a:ext cx="5838825" cy="379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4479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467544" y="404664"/>
            <a:ext cx="7776864" cy="6037411"/>
          </a:xfrm>
          <a:solidFill>
            <a:schemeClr val="bg1"/>
          </a:solidFill>
        </p:spPr>
        <p:txBody>
          <a:bodyPr>
            <a:normAutofit/>
          </a:bodyPr>
          <a:lstStyle/>
          <a:p>
            <a:br>
              <a:rPr lang="en-US" sz="2800" dirty="0">
                <a:solidFill>
                  <a:schemeClr val="tx1"/>
                </a:solidFill>
              </a:rPr>
            </a:br>
            <a:r>
              <a:rPr lang="en-US" sz="2800" dirty="0">
                <a:solidFill>
                  <a:schemeClr val="tx1"/>
                </a:solidFill>
              </a:rPr>
              <a:t>Key statement  10</a:t>
            </a:r>
            <a:br>
              <a:rPr lang="en-US" sz="2800" dirty="0"/>
            </a:br>
            <a:br>
              <a:rPr lang="en-US" sz="2800" dirty="0"/>
            </a:br>
            <a:r>
              <a:rPr lang="en-US" sz="2800" dirty="0"/>
              <a:t>Adult-led education </a:t>
            </a:r>
            <a:r>
              <a:rPr lang="en-US" sz="2800" dirty="0" err="1"/>
              <a:t>programmes</a:t>
            </a:r>
            <a:r>
              <a:rPr lang="en-US" sz="2800" dirty="0"/>
              <a:t> can provide accurate information, answer questions and clarify misconceptions.</a:t>
            </a:r>
            <a:br>
              <a:rPr lang="en-US" sz="2800" dirty="0"/>
            </a:br>
            <a:br>
              <a:rPr lang="en-US" sz="2800" dirty="0"/>
            </a:br>
            <a:r>
              <a:rPr lang="en-US" sz="2800" dirty="0"/>
              <a:t>Peer-led education </a:t>
            </a:r>
            <a:r>
              <a:rPr lang="en-US" sz="2800" dirty="0" err="1"/>
              <a:t>programmes</a:t>
            </a:r>
            <a:r>
              <a:rPr lang="en-US" sz="2800" dirty="0"/>
              <a:t> could complement this through discussion and interpretations in the context of adolescents' lives.</a:t>
            </a:r>
            <a:br>
              <a:rPr lang="en-US" sz="2800" dirty="0"/>
            </a:br>
            <a:r>
              <a:rPr lang="en-US" sz="2800" dirty="0"/>
              <a:t> </a:t>
            </a:r>
            <a:endParaRPr lang="en-GB" sz="2800" dirty="0">
              <a:solidFill>
                <a:srgbClr val="FF0000"/>
              </a:solidFill>
            </a:endParaRPr>
          </a:p>
        </p:txBody>
      </p:sp>
      <p:sp>
        <p:nvSpPr>
          <p:cNvPr id="272389" name="Text Box 5"/>
          <p:cNvSpPr txBox="1">
            <a:spLocks noChangeArrowheads="1"/>
          </p:cNvSpPr>
          <p:nvPr/>
        </p:nvSpPr>
        <p:spPr bwMode="auto">
          <a:xfrm>
            <a:off x="2193925" y="5984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90" name="Text Box 6"/>
          <p:cNvSpPr txBox="1">
            <a:spLocks noChangeArrowheads="1"/>
          </p:cNvSpPr>
          <p:nvPr/>
        </p:nvSpPr>
        <p:spPr bwMode="auto">
          <a:xfrm>
            <a:off x="1050925" y="5832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Tree>
    <p:extLst>
      <p:ext uri="{BB962C8B-B14F-4D97-AF65-F5344CB8AC3E}">
        <p14:creationId xmlns:p14="http://schemas.microsoft.com/office/powerpoint/2010/main" val="4023980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1050924" y="404664"/>
            <a:ext cx="6905451" cy="5427811"/>
          </a:xfrm>
          <a:solidFill>
            <a:schemeClr val="bg1"/>
          </a:solidFill>
        </p:spPr>
        <p:txBody>
          <a:bodyPr>
            <a:normAutofit/>
          </a:bodyPr>
          <a:lstStyle/>
          <a:p>
            <a:r>
              <a:rPr lang="en-US" sz="2800" dirty="0">
                <a:solidFill>
                  <a:schemeClr val="tx1"/>
                </a:solidFill>
              </a:rPr>
              <a:t>Key statement 11</a:t>
            </a:r>
            <a:br>
              <a:rPr lang="en-US" sz="2800" dirty="0"/>
            </a:br>
            <a:br>
              <a:rPr lang="en-US" sz="2800" dirty="0"/>
            </a:br>
            <a:r>
              <a:rPr lang="en-US" sz="2800" dirty="0"/>
              <a:t>Y-PEER – the UNFPA-led youth education network provides a useful forum for information exchange among organization doing/supporting peer-led education </a:t>
            </a:r>
            <a:r>
              <a:rPr lang="en-US" sz="2800" dirty="0" err="1"/>
              <a:t>programmes</a:t>
            </a:r>
            <a:r>
              <a:rPr lang="en-US" sz="2800" dirty="0"/>
              <a:t>. </a:t>
            </a:r>
            <a:br>
              <a:rPr lang="en-US" sz="2800" dirty="0"/>
            </a:br>
            <a:br>
              <a:rPr lang="en-US" sz="2800" dirty="0"/>
            </a:br>
            <a:r>
              <a:rPr lang="en-US" sz="2800" dirty="0"/>
              <a:t>It also provides a four-part tool kit for managers and trainers of peer-education </a:t>
            </a:r>
            <a:r>
              <a:rPr lang="en-US" sz="2800" dirty="0" err="1"/>
              <a:t>programmes</a:t>
            </a:r>
            <a:r>
              <a:rPr lang="en-US" sz="2800" dirty="0"/>
              <a:t>. </a:t>
            </a:r>
            <a:endParaRPr lang="en-GB" sz="2800" dirty="0">
              <a:solidFill>
                <a:srgbClr val="FF0000"/>
              </a:solidFill>
            </a:endParaRPr>
          </a:p>
        </p:txBody>
      </p:sp>
      <p:sp>
        <p:nvSpPr>
          <p:cNvPr id="272387" name="Text Box 3"/>
          <p:cNvSpPr txBox="1">
            <a:spLocks noChangeArrowheads="1"/>
          </p:cNvSpPr>
          <p:nvPr/>
        </p:nvSpPr>
        <p:spPr bwMode="auto">
          <a:xfrm>
            <a:off x="1431925" y="2479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89" name="Text Box 5"/>
          <p:cNvSpPr txBox="1">
            <a:spLocks noChangeArrowheads="1"/>
          </p:cNvSpPr>
          <p:nvPr/>
        </p:nvSpPr>
        <p:spPr bwMode="auto">
          <a:xfrm>
            <a:off x="2193925" y="5984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90" name="Text Box 6"/>
          <p:cNvSpPr txBox="1">
            <a:spLocks noChangeArrowheads="1"/>
          </p:cNvSpPr>
          <p:nvPr/>
        </p:nvSpPr>
        <p:spPr bwMode="auto">
          <a:xfrm>
            <a:off x="1050925" y="5832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Tree>
    <p:extLst>
      <p:ext uri="{BB962C8B-B14F-4D97-AF65-F5344CB8AC3E}">
        <p14:creationId xmlns:p14="http://schemas.microsoft.com/office/powerpoint/2010/main" val="752275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ext Box 2"/>
          <p:cNvSpPr txBox="1">
            <a:spLocks noChangeArrowheads="1"/>
          </p:cNvSpPr>
          <p:nvPr/>
        </p:nvSpPr>
        <p:spPr bwMode="auto">
          <a:xfrm>
            <a:off x="827584" y="764704"/>
            <a:ext cx="7560840" cy="5816961"/>
          </a:xfrm>
          <a:prstGeom prst="rect">
            <a:avLst/>
          </a:prstGeom>
          <a:solidFill>
            <a:schemeClr val="bg1"/>
          </a:solidFill>
          <a:ln>
            <a:noFill/>
          </a:ln>
          <a:effectLst/>
        </p:spPr>
        <p:txBody>
          <a:bodyPr wrap="square" lIns="91424" tIns="45712" rIns="91424" bIns="45712">
            <a:spAutoFit/>
          </a:bodyPr>
          <a:lstStyle/>
          <a:p>
            <a:r>
              <a:rPr lang="en-US" sz="2800" b="1" dirty="0"/>
              <a:t>Key statement 12</a:t>
            </a:r>
            <a:br>
              <a:rPr lang="en-US" sz="2800" b="1" dirty="0">
                <a:solidFill>
                  <a:srgbClr val="A50021"/>
                </a:solidFill>
              </a:rPr>
            </a:br>
            <a:endParaRPr lang="en-US" sz="2800" b="1" dirty="0">
              <a:solidFill>
                <a:srgbClr val="A50021"/>
              </a:solidFill>
            </a:endParaRPr>
          </a:p>
          <a:p>
            <a:endParaRPr lang="en-US" sz="2800" b="1" dirty="0">
              <a:solidFill>
                <a:srgbClr val="A50021"/>
              </a:solidFill>
            </a:endParaRPr>
          </a:p>
          <a:p>
            <a:r>
              <a:rPr lang="en-US" sz="2800" b="1" dirty="0">
                <a:solidFill>
                  <a:srgbClr val="A50021"/>
                </a:solidFill>
              </a:rPr>
              <a:t>Peer-education </a:t>
            </a:r>
            <a:r>
              <a:rPr lang="en-US" sz="2800" b="1" dirty="0" err="1">
                <a:solidFill>
                  <a:srgbClr val="A50021"/>
                </a:solidFill>
              </a:rPr>
              <a:t>programmes</a:t>
            </a:r>
            <a:r>
              <a:rPr lang="en-US" sz="2800" b="1" dirty="0">
                <a:solidFill>
                  <a:srgbClr val="A50021"/>
                </a:solidFill>
              </a:rPr>
              <a:t> encounter many practical challenges in:</a:t>
            </a:r>
          </a:p>
          <a:p>
            <a:r>
              <a:rPr lang="en-US" sz="2000" b="1" dirty="0"/>
              <a:t>- Recruiting the right persons to be peer-educators</a:t>
            </a:r>
          </a:p>
          <a:p>
            <a:r>
              <a:rPr lang="en-US" sz="2000" b="1" dirty="0"/>
              <a:t>- Retaining them</a:t>
            </a:r>
          </a:p>
          <a:p>
            <a:r>
              <a:rPr lang="en-US" sz="2000" b="1" dirty="0"/>
              <a:t>- Replacing them (when they leave)</a:t>
            </a:r>
          </a:p>
          <a:p>
            <a:r>
              <a:rPr lang="en-US" sz="2000" b="1" dirty="0"/>
              <a:t>- Training them to educate their peers effectively</a:t>
            </a:r>
          </a:p>
          <a:p>
            <a:r>
              <a:rPr lang="en-US" sz="2000" b="1" dirty="0"/>
              <a:t>- Monitoring their work and supporting them, especially when they face challenges in their work</a:t>
            </a:r>
          </a:p>
          <a:p>
            <a:endParaRPr lang="en-US" sz="2800" b="1" dirty="0">
              <a:solidFill>
                <a:srgbClr val="A50021"/>
              </a:solidFill>
            </a:endParaRPr>
          </a:p>
          <a:p>
            <a:r>
              <a:rPr lang="en-US" sz="2800" b="1" dirty="0">
                <a:solidFill>
                  <a:srgbClr val="A50021"/>
                </a:solidFill>
              </a:rPr>
              <a:t>The </a:t>
            </a:r>
            <a:r>
              <a:rPr lang="en-US" sz="2800" b="1" dirty="0" err="1">
                <a:solidFill>
                  <a:srgbClr val="A50021"/>
                </a:solidFill>
              </a:rPr>
              <a:t>Geracao</a:t>
            </a:r>
            <a:r>
              <a:rPr lang="en-US" sz="2800" b="1" dirty="0">
                <a:solidFill>
                  <a:srgbClr val="A50021"/>
                </a:solidFill>
              </a:rPr>
              <a:t> Biz (Busy Generation) </a:t>
            </a:r>
            <a:r>
              <a:rPr lang="en-US" sz="2800" b="1" dirty="0" err="1">
                <a:solidFill>
                  <a:srgbClr val="A50021"/>
                </a:solidFill>
              </a:rPr>
              <a:t>programme</a:t>
            </a:r>
            <a:r>
              <a:rPr lang="en-US" sz="2800" b="1" dirty="0">
                <a:solidFill>
                  <a:srgbClr val="A50021"/>
                </a:solidFill>
              </a:rPr>
              <a:t> in Mozambique is facing and dealing with these challenges. It provides useful lessons.  </a:t>
            </a:r>
          </a:p>
        </p:txBody>
      </p:sp>
      <p:sp>
        <p:nvSpPr>
          <p:cNvPr id="284675" name="Text Box 3"/>
          <p:cNvSpPr txBox="1">
            <a:spLocks noChangeArrowheads="1"/>
          </p:cNvSpPr>
          <p:nvPr/>
        </p:nvSpPr>
        <p:spPr bwMode="auto">
          <a:xfrm>
            <a:off x="7146925" y="67198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endParaRPr lang="en-US"/>
          </a:p>
        </p:txBody>
      </p:sp>
    </p:spTree>
    <p:extLst>
      <p:ext uri="{BB962C8B-B14F-4D97-AF65-F5344CB8AC3E}">
        <p14:creationId xmlns:p14="http://schemas.microsoft.com/office/powerpoint/2010/main" val="27578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467544" y="404664"/>
            <a:ext cx="7848872" cy="6264696"/>
          </a:xfrm>
          <a:solidFill>
            <a:schemeClr val="bg1"/>
          </a:solidFill>
        </p:spPr>
        <p:txBody>
          <a:bodyPr>
            <a:normAutofit/>
          </a:bodyPr>
          <a:lstStyle/>
          <a:p>
            <a:r>
              <a:rPr lang="en-US" sz="2800" dirty="0">
                <a:solidFill>
                  <a:schemeClr val="tx1"/>
                </a:solidFill>
              </a:rPr>
              <a:t>Key statement 1</a:t>
            </a:r>
            <a:br>
              <a:rPr lang="en-US" sz="2800" dirty="0"/>
            </a:br>
            <a:br>
              <a:rPr lang="en-US" sz="2800" dirty="0"/>
            </a:br>
            <a:r>
              <a:rPr lang="en-US" sz="2800" dirty="0"/>
              <a:t>Peer relationships are one of the defining features of adolescence.</a:t>
            </a:r>
            <a:br>
              <a:rPr lang="en-US" sz="2800" dirty="0"/>
            </a:br>
            <a:br>
              <a:rPr lang="en-US" sz="2800" dirty="0"/>
            </a:br>
            <a:r>
              <a:rPr lang="en-US" sz="2000" dirty="0"/>
              <a:t>Early adolescence (10-13 years) – affiliation</a:t>
            </a:r>
            <a:br>
              <a:rPr lang="en-US" sz="2000" dirty="0"/>
            </a:br>
            <a:r>
              <a:rPr lang="en-US" sz="2000" dirty="0">
                <a:solidFill>
                  <a:schemeClr val="tx1"/>
                </a:solidFill>
              </a:rPr>
              <a:t>Middle adolescence (14-16 years) identification</a:t>
            </a:r>
            <a:br>
              <a:rPr lang="en-US" sz="2000" dirty="0"/>
            </a:br>
            <a:r>
              <a:rPr lang="en-US" sz="2000" dirty="0"/>
              <a:t>Older adolescence (17-19 years) peer relationships recede in </a:t>
            </a:r>
            <a:r>
              <a:rPr lang="en-US" sz="2000" dirty="0" err="1"/>
              <a:t>favour</a:t>
            </a:r>
            <a:r>
              <a:rPr lang="en-US" sz="2000" dirty="0"/>
              <a:t> of individual friendships </a:t>
            </a:r>
            <a:br>
              <a:rPr lang="en-US" sz="2800" dirty="0"/>
            </a:br>
            <a:endParaRPr lang="en-GB" sz="2800" dirty="0">
              <a:solidFill>
                <a:srgbClr val="FF0000"/>
              </a:solidFill>
            </a:endParaRPr>
          </a:p>
        </p:txBody>
      </p:sp>
      <p:sp>
        <p:nvSpPr>
          <p:cNvPr id="272387" name="Text Box 3"/>
          <p:cNvSpPr txBox="1">
            <a:spLocks noChangeArrowheads="1"/>
          </p:cNvSpPr>
          <p:nvPr/>
        </p:nvSpPr>
        <p:spPr bwMode="auto">
          <a:xfrm>
            <a:off x="1431925" y="2479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89" name="Text Box 5"/>
          <p:cNvSpPr txBox="1">
            <a:spLocks noChangeArrowheads="1"/>
          </p:cNvSpPr>
          <p:nvPr/>
        </p:nvSpPr>
        <p:spPr bwMode="auto">
          <a:xfrm>
            <a:off x="2193925" y="5984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90" name="Text Box 6"/>
          <p:cNvSpPr txBox="1">
            <a:spLocks noChangeArrowheads="1"/>
          </p:cNvSpPr>
          <p:nvPr/>
        </p:nvSpPr>
        <p:spPr bwMode="auto">
          <a:xfrm>
            <a:off x="1050925" y="5832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Tree>
    <p:extLst>
      <p:ext uri="{BB962C8B-B14F-4D97-AF65-F5344CB8AC3E}">
        <p14:creationId xmlns:p14="http://schemas.microsoft.com/office/powerpoint/2010/main" val="214776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457200" y="355438"/>
            <a:ext cx="7931224" cy="5161793"/>
          </a:xfrm>
          <a:solidFill>
            <a:schemeClr val="bg1"/>
          </a:solidFill>
        </p:spPr>
        <p:txBody>
          <a:bodyPr>
            <a:normAutofit/>
          </a:bodyPr>
          <a:lstStyle/>
          <a:p>
            <a:r>
              <a:rPr lang="en-US" sz="2800" dirty="0">
                <a:solidFill>
                  <a:schemeClr val="tx1"/>
                </a:solidFill>
              </a:rPr>
              <a:t>Key statement 2</a:t>
            </a:r>
            <a:br>
              <a:rPr lang="en-US" sz="2800" dirty="0"/>
            </a:br>
            <a:r>
              <a:rPr lang="en-US" sz="2800" dirty="0"/>
              <a:t>Peer relationships are very important to adolescents.</a:t>
            </a:r>
            <a:br>
              <a:rPr lang="en-US" sz="2800" dirty="0"/>
            </a:br>
            <a:r>
              <a:rPr lang="en-US" sz="2800" dirty="0"/>
              <a:t>Being popular with their peers triggers a stronger positive response in adolescents than in adults.</a:t>
            </a:r>
            <a:br>
              <a:rPr lang="en-US" sz="2800" dirty="0"/>
            </a:br>
            <a:endParaRPr lang="en-GB" sz="2800" dirty="0">
              <a:solidFill>
                <a:srgbClr val="FF0000"/>
              </a:solidFill>
            </a:endParaRPr>
          </a:p>
        </p:txBody>
      </p:sp>
      <p:sp>
        <p:nvSpPr>
          <p:cNvPr id="272387" name="Text Box 3"/>
          <p:cNvSpPr txBox="1">
            <a:spLocks noChangeArrowheads="1"/>
          </p:cNvSpPr>
          <p:nvPr/>
        </p:nvSpPr>
        <p:spPr bwMode="auto">
          <a:xfrm>
            <a:off x="1431925" y="2479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89" name="Text Box 5"/>
          <p:cNvSpPr txBox="1">
            <a:spLocks noChangeArrowheads="1"/>
          </p:cNvSpPr>
          <p:nvPr/>
        </p:nvSpPr>
        <p:spPr bwMode="auto">
          <a:xfrm>
            <a:off x="2193925" y="5984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90" name="Text Box 6"/>
          <p:cNvSpPr txBox="1">
            <a:spLocks noChangeArrowheads="1"/>
          </p:cNvSpPr>
          <p:nvPr/>
        </p:nvSpPr>
        <p:spPr bwMode="auto">
          <a:xfrm>
            <a:off x="1050925" y="5832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 name="AutoShape 4" descr="data:image/jpeg;base64,/9j/4AAQSkZJRgABAQAAAQABAAD/2wCEAAkGBhQRERQUExMVFRUWGRwaGRgYFxweHRweIh0aGh0hIB0bHCceGh8jIBwfHy8hIycpLCwvGh4xNTAqNScrLCkBCQoKDgwOGg8PGjQkHyUxLCwsLjQsKSwsLS8sLCwsLC8sLSwsLywwNCwsLCwsLCwsLCwsLCwsKSwsLC0sLCwsLP/AABEIAHQA8AMBIgACEQEDEQH/xAAcAAACAwEBAQEAAAAAAAAAAAAFBgMEBwACCAH/xAA+EAABAwIEBAQEBAQFBAMBAAABAgMRACEEBRIxBkFRYQcTInEyQoGRFKGxwSNS0fAzYnLh8RVDksJjotIW/8QAGgEAAgMBAQAAAAAAAAAAAAAAAwQBAgUABv/EAC4RAAIBAwMCAwcFAQAAAAAAAAECAAMRIQQSMSJBEzJxBVFhgZGx4UKhwdHwFf/aAAwDAQACEQMRAD8A0zHoCVFI/sVXzTiJnAMS65pWsSE7qjsN/rU+aY9LLS8Q6QfLEgHckbD61hfEGaKxTynXDKlmSeUcgOgG1KXvxGrEGxmiHxMwTqdJdWiR86DAP51cwnETLeFW4XErSn+Qg+w7fWsYTh03kREVCpXkklsm+6CJSvtHOhmkphRVINzNZ4F8W2VLdQ4ytCQCoKB1TB2IixMzO1qZk+LmFn4HgOZ0j9JmsYwGHSyhMJUkqGpwKEEKJMD/AEgbHereAwxxSylKkpjmZom/YLDiV8MPk8z6EybPmMWjWw4FgbxuD0INxRCvnbJsUrLsVqbcPmJPq1KOlaeYIHy8xNxW1J4oCmvMEQoDTF/r7VY6lFXcxi70ysp8Uvw63DiSNQKkaQSAO/c0EzXNEvPhUqTIAAAsYqPOs0S8sLuVCbJ59qDYrGgj+OhTaU3SoG9uXevP1tQa7ELxfiUEnzvNwEKTCmlp5wfV2nlNVMv4mUqUBMAxBM/l3oHmXHDrg9JCU8gQCr62oenjTET6leYP5VJEflce9E/5zlbkC/r+Ja15pWI1pb81RDbaY9VyT/saW8+z5nEkDUEoSARAnUrpPKrmUZ7+IaMBWoQXG1zAR1HIjvX6Wg8vUltKkr6RYiwPtSYHgiz/AClWFoJxWK81ttKWUC5iNzz2r1/1xlwKEaCERJvBHT3o5ikpKFNhLZKfSSn4hI3terGWYVphhKYaUEidagCZ7jqKDuVhkG/rItBuBzdtLaUmQqPTb4h2P7GjLWatrSQkCYFjYkjrS4nDuKc16BJunR8OkHvRXLMOgoOhYlUydjJ39qAwUG/5nQkMUAtI0Qr5jMim/Lc3RoCZuLR1rP8ADvkHyiSVJ58z96YW1plKiY0xI5/WndLqGoVLj0k2vHWvLjgSCTYASar5di/MRqIi5FDs/wAaoHytI0rSZKjb2MXFeqasop7+0rE/xTxDr7LQZs2SZVMEkXj2oCwVOYdbznmOFTcKlRsfhJvVvMsA8EaRBAJIBNgO3WuzQjyICdKnBBSNory+o1JqvecBM6wTR1SklYXCAkC5PKi7IxDRKVNhN7AgbHtvTvwnwu03hkPiQuSAFdiRNvrVDNoUFrgmJAAHxHt2FaJFrGaVCmoW8XWuIHmoAUDpGwnf3/eocy4mD5KMTduxUUxq5bGoMUvykkxClXEbQLVWcy0OpOuAuwk7X9r/ANmpA7y7ZFpQz7KSylCkKBQv4VAyCN7nqKpYBTrh0iVQD9fajWYsFLCGdRASrUU6TBsRPSqmUvLw5CrJEkD7flNXLDbbvM2qu1rR68VeIyD+HJHpTqVHU7T7D9az5x0qFiASOfMQIruKsS7iH3VOKgrWpSkgH0ifSCdtuVVmEHSAr4RYcj9t7U6ossYY3aeXcYtFiP7iBTBwhli3nA/o1JRcJnc7CJpddxGkifUPzFaNwlj0N4UKFjBtQqzELiGoqC2ZQx+DcfQHSChThP8ACsPSDEgyTI58ulH8n4aaw+HDygoqAkhIkn6c68YTOluLKShEJAUlRTB9Vzc/tY1dxWdeSgQr3BNKlz5Y0FXkTNeJc1D7qlttKTp3kkkjvYbVqfAuGW7lTShBPqEHsSN6T8Jjk4nEFKWUKLx8sJSQmCbEqtMc/pWm8M5EcvwqWDdQkk/KSSdp5RFXdQ67SIu6g94ts542yrQpICrn1bdoNKfHvE6VtoSlKgZUSdhG1h7zTK7iJfWlTQK0qAH8p9jWbcQ5jrxzqXEgJCi2B/LB/wCfvSWgpDxCSMiICD2MWYg02cLspKgdP5TNDcTk3lugoQoNiNUyftNyKZsXiC2zqZCdRHeY7QKfq1wwAXvNCjRKklu0I47MQFD0wf1B3B7HpVTLc4/gaEK0PpJgEQnTNhPOlfB5fiHg4sAxIAmbyY2Jo0zkyvOhwFIQBciJ5WHSs+si7cn4/wC+sBq2vY2jBg32/LUSQH1J9RNvp3ipcPnmHLQQoBRmNKRBM9aV8fmC2HggpEoUQFEclfrVsIbHl6mVatWkKBgKO9/ekmo4id4ax2HZ0+W06GVFHzTGnoCdr1V4bwrshAgpEkrBtQ/EOpdeUVsny0gITCtus/WmNtZQjysMm5Tpb1CJWbC+xiuNMlQp7zu8Xc246awbziVJJWLdieRB6VDgPGBN9bYgCAO/Mk8+VE3/AAvwoSsOvF7Ex6iFix6BE2HveslzvLFMulGnSUmL/wC9blLSUPKRkRhqZUXm+8EeKmGcbUH1JYI21KJkc+Vopl4szFsNiYIjVq5Qdor5SYxqkdwbd61jhPiJzHYVLKv+2QCuR8A2Ebi1qJrCaenKqMQNoxYfOJX6W5I3Kzy6jrSXxf4hOKfOHwoCggkDSmSo8zPIU1KZS00+pvUtelahJmLWikLhR4MNl30alkkqO4HL2HOszQIhvUYXhaVPdNQ4ceL2XsNwttaEwoqEHXJJPQiTQV8PQsBEhA5gjnf2nr3o5g+KcO4ylLKipKbFRG5Ime83M/0qHFY4QRZaTuk7GLgH6gU1WILTXpUxtEQOLWAytaCZ0gGBsCoSR7f0pdOeKTASbxHYxy/amfM8vW+pal/Eoz/falZ7h9YOlUiNjExRabLazRaspDXWFl4oKYKkn4YUUnlyjvQ9wKxCSrUkJHfcxRBvLghhWpe6h/vVxjJGmWEFSNcqKjeIHIdxSz1FTPe+JnVvNAgy1SSIOoEySTMnuKoqehxWuCqbenf+lEcU4tI5du9UGVrVfUL3iL/n3rVjBEgfxKURKbk3APTb70Z4c4mbZI1iUzsTelp3CqUshR251+PYTlHTlyNQyKwsZCuVNxNDw/F5S+tK1eYwskIUQNSByEjdPKOW9USp558MoSXCowkA/wBiO9LeHKS3e8C9NvhVmpGM8spCh5SyFn4hBTb9vrStdNiGoBxL+KeDHPgXhZbeKDzzRaCEq+JSTKoiUhM/c0+Z/irgASCm8dIoU7iipKg0ZMXtP0qRowPUkzasJ/aD1KZprg++VLEndAD2FR5iA0FJJG5vEcqTOPuCFFxWIaGrUJcSN5Hzp623H1rWU4UGTE8/b+lAeKsKleFcadZW424d0bo03BFjefy96c0LVA4NsdzKWB4mcZHj1nCsoc1LCg5pUo2RpAUmOsjkflNRYrO1J+AVYzrEloKYSNEoCVAixHIidj3F7kUuYXMEtqh6SnkoU2ybiSB8o8rbRa/zjhw6++VAAp8o+t1ZRcC1pn6AUz4ps4lbi2JKwkp35C6d7TNZHmXE5SuGnFlJHqgxPQHqBTr4e458gL2KhpgJIAE3UdXxn/TtQ6+mbZvidZt59INDsOAvFRK7GSNwb35RU+VNw9rQvWNZgFXPrevOa5AprEgmVyoqAI+9u1dgeHdSpUD6yoIUbAxeR7dKC1iL3iljGxRS8t5ISHCpKVSkCB1FudGMOZUhOvRoAVrsIm2kTzIkdqoZM62lAUhSQTYhNu1xXrHt+Zh3E6G1KQQpPmSU2N1QLmBJjntWfRdRUAb3wtO24Xl9jhvSpTnnJDJOoJCRM85VEm/Ws38UcKFPNuNpJlJCvcXB+1PZxykNJLhTBumElsaeQ0na1UG8ofx0Kbb0tzZxY9PuAfjHtvW3T3b+gTUq22WYzG8xy/ykNKJkualR0AMA+xp28IXCVPICRsCTB9XYna1GeJ/Bhx0FxrEl17mFhKEW5Jj4QOQqh4c4JxheKwz0suDSVJIuNxIOxB7Uf2gGXTEnn8zKYgnHEdcOg+a5IgWEDp1oHm/D+CbLpW4hCSkANzpN/UTJN+wG003ZRlrjs3hIsVnn27mlzxDydKW/MC2/SRr1tlZt8JAHufyrJ9nUqp67dJELRIDQHlBwzbjaG3FLStPlokAaJ+EW3M/MZqbGOFtZRMwYrPMXmSg55gUQQQQqNNxsQJNWcPxW8tY+EybmLnrzrUagzdUeWuqi00HCu9aIoy5D3Y1RwTaHGg+youNE8x6kdQocr2o/wzlxeeG4Qm6z25D3O33pQU2LbbZhxVUpv7Qjk/h804NbqSY+ATB9/bpStxfgVNIKFC4MJRF1mdh2i9PfHnG6MrwuuEqeckNNnaQLk9EJFz9BzrA2uNcV5peW6XCpWpQcuk+w+QdAmIp3UaAFBs8w/eYrvvYtJlp1Ag0uZk0ppfPSbg01/hVBOrQqOpBiq2NwKXUaVQOYPQ/3ypv1jRG4Yiw7ijAgx/x/WrGCSrzQPiJE9etU8VhfLWUrBSeUbHoR1o9wflhUh/ELkpQhcEdQkkfSRU7cQN4MwjsIA5/3/wAV6yXNPwuMZeAslQJHY2UPsTQ7CNLMEe9/96rvOTXeGDcHgyjHE+n2yylPmpWYXfUkyCORHaveCzIKBBVMTcc6QfC3ihosDCuo9UKWhUyCJhYjkQb+xp4aU2wEhsA6jA7n3rxdah4OoCtxf9odcwmzi9SCJAKhGmdjed99qVsG+6jEKbnzMM4AEkq/wlTpIB3AJgaTtI5V2AaUsOok2UVDSOSrHe0g35xSyvBPox8HULfxEJMB1IuhxE21W+ikxXqN36TwIcJYArCHiVlbXlsEq0PiUICj/iJmbX+Unn1isvxcpcRIB0yqDzIEie006cfZg9i0tIcSShqSHAB6tR3t0iCNwaFNZQHi64mVJQ3pBHUyBPvH3NdhWBlTc3xEvDJ87EDzNlqlRH3JgbVovDJLKmTrUpIKVCT1UW4+oO1KfDuUy4oLsRbuOdM+Bgq9MhttwqPUkEEd9potVwxt2gkTFz3jSviJKnCSE76Crof7tV9/HNO6QlQUAQLC6VbiKGZnw8pLjziAlSVCR/L6hJjuKVsHhsQ1iENNNrCjdXpNxO4B3+lYlTSDcbHMWK2jpl+bNrKwElsgyQRbf96tMu3SoKgzb+oqZttDyCtIBAOlVr6h19qHusRI7zI5GsuqLMO0nMrOcIKfxDZexTjqNY1JUndMzEg89q0Z5+LCwAgAbAbADoKWciZIVLiwdN/faB96MOLlRr1/spmehuY3zIdixzI8bnCGgnVdTh0pA3J5n6CoXWG3FJWUJDmg+u0hO8HqLE32g0KzNYU6wLBQWYnumKp4/PkPJebbQtSD6FOyAggWKEc1A3BO0T1rRqhShDC4lVBJAEIcHceIxqdCW1NeXsCoHWnkuQBudx3FS51loxBKTfY/Y/uFUi/iyw8lxsBJTy2BHNJ7EftTxkmcIxC9STI0g33FzIPcRSdGoGG0YtGKtI0zMp4/4LLRS40mEbEch0P7H6daVMHhiFXt2r6bxmTtvoKVJBBkfesj4j4SXhXCCNSPlVEmO/8AWuqllGOJ1OzesveGIOG85Ts/hXQpG8Eu6ZAQOaiBfkLVquV4/B4RKWlPJbX5fnlLigFFP8xFtgNuUbViis1cRmGAwykBKcO6hHln+ZR9alf5iVf/AFSOVLXGeYOvvvOPK1OKWUz2T6QAOQAAH3oqAAAnmDdjkDiGM9zJ7PczJaSVBZ0MoPytg2npN1qrUso8CsIhKTiXHHlx6gk6UT2gaoHc3od4CcOpQw5ilD1LOhJ6ITE/+SvyTWsLcMdO1EAvkwc+b8TjggaQ44pKfmWZJ/8AHbsBt3ocMWHTKLxv39u9SYx5tpOpatM8hBn6Usf9USl4qQIQYt079qI4BwYhpiyncv4h3GYRL6YJgj4VdD/So0Lew7K8NP8ADcBGqLEm+4+EnvUeMxWgJWLpVz714w2c0tlcGat1qjcDYwWxhHVq1IQdIsf3HeoMTlzgUqEK+1av4ftsYpwtO4RCxpKlOhSk6E94Mb2EQaK8QeGWBcQp1nzUuEEpV5hULbb3i1CNYIcw3gFhiZdw/nS8Onzm48xhWoSJBSoQpJ7Gtqy3O2sXhvPw5SY+IfMk7kEciPzrHP8AFQtCUgPLAB5BR5nsf61PlWX43AIGKaE7hxIkjSLysDdJvfcRSGs0a6gXGGHHxgsria3jMxU0tpaQYIhYFrKGq/S1x7UL4twLitGlUKbUFIUFboJvffTebdKn4ez1nH4fUgSQUpcbJunmDPzAcvrO1XEZkp9pSNKS8yYgj5bj3NpH0q9jtBbkRxGDcd/vFjOGFFtTmkJVH8VF7kfMD1N/eaDZI67hFrCbpcAUEkEpMpUUqmPTEE35iKMZbxikLCHNNz6gvVARMKCTHqEbJPtzq3i8Wlxl9bKVaFHSgKiUg/EOo6gHkasq2W0526twi3wtlKlrWFXUSomDdQm9+/7ijGJwRZS42kABwTsZn4Y9+ZND28V5HlqCiJOlUR0H6bj2oo1mCn8U43iCDow40hKY1yqVEgW7SIFQueqQbDpMZfD/AB3mYYochSmFadMdrR1MfpTPicbqKVL+X4SLEVl2X5oULdVKko0alaORSY+9/wA6Is8cMrkKWsJI+YUjqWrbujjEVcWaMyWG0FekqSlZ1KE7nr2qg8yyQCFLSs7kwU9oqph8RrkhUg7QeVWGWSqFEDSOZMXrGd33WIlTgwtlORrShCyqUlVxHSSDPTap8S7pWPavWSalIcVeCdIB7XNuW4oNnuL0umDsBXtPZwUadSBa8CeYs48rfcQgLI1OKST0THqjvFvrRXOkJZZQ2hICQQAB0FDOHXCt4WB0hSzPc6Rv9aucQuzETv0MfSd/pTVTKN6GEp+cRfzFcyaL+GbUecsndf6CgOYr0g0b4GdjDq/1E1m6cdUd1JwJpbGMEb1G4pt1aAoJV6kkTe82is+zDPltkgXFWeB8e6/jGUlR06tR+gJp28QtFfxJwpw2fhwj0lxp4fdM/mk0B8SsD5WPfREAPLI9lHWPyVWh+PmW+rC4gD+dpR6fMn/2pM8R3PxLGCxw/wC80G3OzrXpVPuINWPMiat4IA/9MKlEaS85pHQAhP6gn608YlyxNKXhHkhYytjUqfNl8jpruB9AB96aMQrVHTl371ccSs+WcydSkzHmOm3+VPbua8py0LTpVvvPeo04wk3N+hA/I1eac5zyq2DM83UAQdg06ZZd+FW3+x5UPxmCWyeqTsobfXoe1MDrAcTpVVZLxbMLUSnaSJSQNtQ5f6hVWELTqm+OY0cH8Stow6WkAoRMvHVK3lxtHyoG3Ye5pk4g41aZZWtCwpUaUj+dRGyR8qEi01lOLypCvU2rQTyJ9J/0qG/saHoKZhwkxYX/AE7Uk2mBbcTNenrLrtAzLiMYrUObhuYP77CmTh7imRoMpWbAEkyf1M3mldLSBsbVOvEKS2pSYB1JClx6iINp+l4qzqGFpTPMa+A8UcLmLrJ1Btz0FJEECZQYPS49ia1x1pthaXCJJOlcWAPU9Tsb9DWFZVxAV2dBJMJ85MagJkg/YAG1aZhMS6+2l9J1gjS42oyUqBj69Qf1oNQkHqENSFxYGDPEbhMEec3pQAsa0gQBq5z/AC6r8heo8rxbf4d1lC/MLaNRUg7mY+v7bUz5txCy7hjhp0vODy5WgqQBzNrGQI6zQrBeCjbYDn4ggnYBsFJ+uqfrQwemEI6r8RKfzNPlgL2WogXuFQCk/sfeq+VZmp7GpUdQHpbSlM7fDv7nUacs08KtQstCimSEoCkTy+cqGrtImlJeEXgXQ8EFRBNjIWmbSUnf3iupkBbd5SpfdmPODDf4kMpQT/BdSZNr6T/Wl55lptKkOp+EwJ3BnlXZPxMla9bQaS/FvN9I1E3ggEGe5i+1E+LcF5h86EpUoJKgCFCYgkEcjFUdffIcXyJ64WyxCgpJUIlBKeZ9X6Vpq8tbKYgRe1ZZw0+oo0YdCnnSQVGLJSkzc8q05nFKSkBwpLhkgJNh2nmalNMat8QZZVGYMynF/hmdTi1ErUQE6SQLwJgen3O4pOzbMlKdcXMgk+3QfpR3Ps68tKvI0edPqSSQVpvIKDsrmF7WpDzbHwhWkH67g9PfvWuiCmoUdotzmHOFT/irF/UAAlQmw72Aud6nzVa1rSVJ0jUE2gpJP+befYVPwjh9GHQAUlXsUpnff5/3qvmzZLqStZK0mdIVKR7Aj011TyGXp+cRc4tOg2o/wExqw/1pP4yx+oEixFJzeaOhOkOLAmbKI9+ftSdBcEw+obqtNszHLBOx+xo74dZIlOIU8baEkb2JVbn2Br59bzFyxLrn/mf3NbH4U4RxODcxDilK85XoCiT6EyJv1UT9hRHYIN0FTTxG2xq8WsMHsE4JmIUmFpjULi255/esz4Ey45lgcZl5KQ5bEYfstPpWPZQgH3NQ+JmLU4tDKRKlqAAAuSTAoPwHmK8uzRlx0FCUL8lwHeFelVu06voKmnVD54nVafhnbe8+jODsMpOXYRDgAUllAUB1CQIom4IMkbbDlQLHcROtk6Q2oA7KBH5j+lL+YeKzbIPnYZaQBJLa0n8jFcuopk2vJbTVFF7YidxZ4PLIU9hCkqJKlMT9f4ZOx/yn6Gs1LikakqkKSdJBEEHmCDsa+im88TqIUdBHM7UG404FazNHmD0YgD0upiFdA4B8Q/zbjvtR/jEioMw/8eQLGO9ek4vUPV0qnm+XO4V1TT6ChadwefcHYg8iKqF8V15Tw5ad9Nkq9PT/AGqBGCW6sIQkrUTAAohw9w1iMe55eHb1R8SjZKfc/tvW5cF+HTGXpBWrzXuaohIPQDc+5qAIQC3MSuFfBbWAvGOKH/xt7/VXL2FPWG8PcChOgYIKT1Wpd+5NNwxSQBED2rycfAJnapKjvLbj74n5j4VZcpBKWVMKHzNOL/8AaQaX8qCsuW4hsFSUrCi3G6VC1jcEbhXetBczto65WmUbgkWnYmayDPuJ0KzNwIUClSACpNtShJ35wLA0nqOLryI1QObHgxhfxmGxzg8pQS58SkmytrSDYgbSO9Vc1XicOf4b6/SN9RKbxEHcCxsaW8zxC8WgEMl3QSkLT8Y5x7UOwuXYlK9HnlBP/bW5f30gnYdaUBU9V7GOkN5bXHvmjZRxo8G1h9AX6Y1SEjbmrrfnNQN8aYN5a2XyFBIso8vZQ2O1K2Z5d5WhSknEyYIWSEotM6BuI5mheMdwmkrSGy7cBLeoIHdWqCr2gChA78/b+YUjaLff+I+4nw5wWNR5uEfU0Vbgw4me8EETvvQ/hpDuW40Yd9LeIaUIMSfLJ2PqumeabjnypQ4Yz17CvBSFQPmnYjpHP9q1zJuIWsSIWEqJuQQDv0P5UZ6pTpMCtFXyJVzzxBQ2Qzh0obVJ1JWhSE6LyUQBqVIieVzQAcdt6T5iVE30LQQSemtNr8tQinTNclwTyUoeSib6FavWknoZmPe21ZTxB4e4thRWg+ewk3KR6gP8yRcW+YSKbo6oMLHBi1TTlcjiVVZit9fpPOZUdiTyO6fpU2FyZx59Is8iZV6y3qPuQQeo617yZeXI0a/OaJI9agFISR/Np3SesVoWZ4hDOFU6y4iwACISttRO0duYUDTgF4sTPeKzLDYVIDjqtv8AD06j7SkWjrQJzOU4mShC0pT/ADm5n9qVMwz7EqUSlaYO4OpMn9KjRnr0wVKHuUn9KpVBdSol6ThGDGfmZYVLr7bZFluJB9pvTnw7wfhIk4FKu6ipUxbakdvH6XUOkSUKmOU94pxyXjYOK0PLeQlRCUIZSIJNgDcKUT9qFTQqtjJqOGa8c8Jwvgl2GCw4A3lgfqb1axziGkBCQEIQISlIgADYAchRDyUMN6UyOsmST3POs/424g0jQgFS1GEpFySbAAcyaSrMXO0TQ06Cmu4xWYxIXmodUoQwCu5G4sN9zf8AKr+AyxzNsxRiS2Rh2l6luEQFlMaUj+bYD23ph4d8NEIZP49pBcWdSiHCVTYhIKbJSBY7kkmjuY52htIQgJSlIhIFgB0A5VDstL1taUp0jWbceJ6zXFi8msk8Rcz9OkfOfyFz+cU15tnIPzUkeIfDrzIw76wQh1JgHdJkmD0JBCvv0oelTfUuYxrH207CbvjMAh1EqF6T/wDqbmFxGhtZ0k7G9dXVtDmYBjW9lDGYNacUyhy1jEEeyhdP0NIOC8McE28sFK3AlZA1q5A/5QJrq6qtzJ7TQ8typDbaUtjy0xsgJSB9AKIfg0gTc+5/pXV1XEiD8dmymwdKUfUT+9LOb8QPLQSVxFoAAH/NftdQ6hzLrM/zbEkmkvCtea+dRO/I966uoXYwncR34bZkMNknSQpRvcnUdz0tVV5AKUYk/wCKtbgB5JCVFICRsLdZrq6si/U3r/c2B5B6f1KeSYpx8r1urIKiIkfuDRxHCWH5oJ7k3r8rqeICnGJm7iwyZY//AJxhOrS3ERcEg3+tVcE+Ww5ptpMA/wDFq6upeuLrGNOTukozFb7jnmK1FlIKFfMLTE8x71dxPGeJ/DBKV6DqjUkQojSbTXV1AXzfT7Rkk2+sz3GYkqUqYAKpIAtPWOVWsrWQVAEgHkCYnrG011dWynaZDcmEwxcHWv7/AO1SrwaDukHuRf7i9dXUaDg7Et6F6RMW3p68JsqbcedeUJUyBo6AqJEx1HLpNdXUGqbKYekLuI4cS5gtKFEUq+HGWIxbz+KflbmHWPLBPpB31RzUOUmB0rq6s6n3M1Kv6RGLP8yXe9IuaY5XWurqVGTmMVMDEVHc9dbeQtJgoUlQtzBkfStg8UMIl7LMQpYuhKXExyVI/wD0RXV1blIAILTCcksbz//Z"/>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6" descr="data:image/jpeg;base64,/9j/4AAQSkZJRgABAQAAAQABAAD/2wCEAAkGBhQRERQUExMVFRUWGRwaGRgYFxweHRweIh0aGh0hIB0bHCceGh8jIBwfHy8hIycpLCwvGh4xNTAqNScrLCkBCQoKDgwOGg8PGjQkHyUxLCwsLjQsKSwsLS8sLCwsLC8sLSwsLywwNCwsLCwsLCwsLCwsLCwsKSwsLC0sLCwsLP/AABEIAHQA8AMBIgACEQEDEQH/xAAcAAACAwEBAQEAAAAAAAAAAAAFBgMEBwACCAH/xAA+EAABAwIEBAQEBAQFBAMBAAABAgMRACEEBRIxBkFRYQcTInEyQoGRFKGxwSNS0fAzYnLh8RVDksJjotIW/8QAGgEAAgMBAQAAAAAAAAAAAAAAAwQBAgUABv/EAC4RAAIBAwMCAwcFAQAAAAAAAAECAAMRIQQSMSJBEzJxBVFhgZGx4UKhwdHwFf/aAAwDAQACEQMRAD8A0zHoCVFI/sVXzTiJnAMS65pWsSE7qjsN/rU+aY9LLS8Q6QfLEgHckbD61hfEGaKxTynXDKlmSeUcgOgG1KXvxGrEGxmiHxMwTqdJdWiR86DAP51cwnETLeFW4XErSn+Qg+w7fWsYTh03kREVCpXkklsm+6CJSvtHOhmkphRVINzNZ4F8W2VLdQ4ytCQCoKB1TB2IixMzO1qZk+LmFn4HgOZ0j9JmsYwGHSyhMJUkqGpwKEEKJMD/AEgbHereAwxxSylKkpjmZom/YLDiV8MPk8z6EybPmMWjWw4FgbxuD0INxRCvnbJsUrLsVqbcPmJPq1KOlaeYIHy8xNxW1J4oCmvMEQoDTF/r7VY6lFXcxi70ysp8Uvw63DiSNQKkaQSAO/c0EzXNEvPhUqTIAAAsYqPOs0S8sLuVCbJ59qDYrGgj+OhTaU3SoG9uXevP1tQa7ELxfiUEnzvNwEKTCmlp5wfV2nlNVMv4mUqUBMAxBM/l3oHmXHDrg9JCU8gQCr62oenjTET6leYP5VJEflce9E/5zlbkC/r+Ja15pWI1pb81RDbaY9VyT/saW8+z5nEkDUEoSARAnUrpPKrmUZ7+IaMBWoQXG1zAR1HIjvX6Wg8vUltKkr6RYiwPtSYHgiz/AClWFoJxWK81ttKWUC5iNzz2r1/1xlwKEaCERJvBHT3o5ikpKFNhLZKfSSn4hI3terGWYVphhKYaUEidagCZ7jqKDuVhkG/rItBuBzdtLaUmQqPTb4h2P7GjLWatrSQkCYFjYkjrS4nDuKc16BJunR8OkHvRXLMOgoOhYlUydjJ39qAwUG/5nQkMUAtI0Qr5jMim/Lc3RoCZuLR1rP8ADvkHyiSVJ58z96YW1plKiY0xI5/WndLqGoVLj0k2vHWvLjgSCTYASar5di/MRqIi5FDs/wAaoHytI0rSZKjb2MXFeqasop7+0rE/xTxDr7LQZs2SZVMEkXj2oCwVOYdbznmOFTcKlRsfhJvVvMsA8EaRBAJIBNgO3WuzQjyICdKnBBSNory+o1JqvecBM6wTR1SklYXCAkC5PKi7IxDRKVNhN7AgbHtvTvwnwu03hkPiQuSAFdiRNvrVDNoUFrgmJAAHxHt2FaJFrGaVCmoW8XWuIHmoAUDpGwnf3/eocy4mD5KMTduxUUxq5bGoMUvykkxClXEbQLVWcy0OpOuAuwk7X9r/ANmpA7y7ZFpQz7KSylCkKBQv4VAyCN7nqKpYBTrh0iVQD9fajWYsFLCGdRASrUU6TBsRPSqmUvLw5CrJEkD7flNXLDbbvM2qu1rR68VeIyD+HJHpTqVHU7T7D9az5x0qFiASOfMQIruKsS7iH3VOKgrWpSkgH0ifSCdtuVVmEHSAr4RYcj9t7U6ossYY3aeXcYtFiP7iBTBwhli3nA/o1JRcJnc7CJpddxGkifUPzFaNwlj0N4UKFjBtQqzELiGoqC2ZQx+DcfQHSChThP8ACsPSDEgyTI58ulH8n4aaw+HDygoqAkhIkn6c68YTOluLKShEJAUlRTB9Vzc/tY1dxWdeSgQr3BNKlz5Y0FXkTNeJc1D7qlttKTp3kkkjvYbVqfAuGW7lTShBPqEHsSN6T8Jjk4nEFKWUKLx8sJSQmCbEqtMc/pWm8M5EcvwqWDdQkk/KSSdp5RFXdQ67SIu6g94ts542yrQpICrn1bdoNKfHvE6VtoSlKgZUSdhG1h7zTK7iJfWlTQK0qAH8p9jWbcQ5jrxzqXEgJCi2B/LB/wCfvSWgpDxCSMiICD2MWYg02cLspKgdP5TNDcTk3lugoQoNiNUyftNyKZsXiC2zqZCdRHeY7QKfq1wwAXvNCjRKklu0I47MQFD0wf1B3B7HpVTLc4/gaEK0PpJgEQnTNhPOlfB5fiHg4sAxIAmbyY2Jo0zkyvOhwFIQBciJ5WHSs+si7cn4/wC+sBq2vY2jBg32/LUSQH1J9RNvp3ipcPnmHLQQoBRmNKRBM9aV8fmC2HggpEoUQFEclfrVsIbHl6mVatWkKBgKO9/ekmo4id4ax2HZ0+W06GVFHzTGnoCdr1V4bwrshAgpEkrBtQ/EOpdeUVsny0gITCtus/WmNtZQjysMm5Tpb1CJWbC+xiuNMlQp7zu8Xc246awbziVJJWLdieRB6VDgPGBN9bYgCAO/Mk8+VE3/AAvwoSsOvF7Ex6iFix6BE2HveslzvLFMulGnSUmL/wC9blLSUPKRkRhqZUXm+8EeKmGcbUH1JYI21KJkc+Vopl4szFsNiYIjVq5Qdor5SYxqkdwbd61jhPiJzHYVLKv+2QCuR8A2Ebi1qJrCaenKqMQNoxYfOJX6W5I3Kzy6jrSXxf4hOKfOHwoCggkDSmSo8zPIU1KZS00+pvUtelahJmLWikLhR4MNl30alkkqO4HL2HOszQIhvUYXhaVPdNQ4ceL2XsNwttaEwoqEHXJJPQiTQV8PQsBEhA5gjnf2nr3o5g+KcO4ylLKipKbFRG5Ime83M/0qHFY4QRZaTuk7GLgH6gU1WILTXpUxtEQOLWAytaCZ0gGBsCoSR7f0pdOeKTASbxHYxy/amfM8vW+pal/Eoz/falZ7h9YOlUiNjExRabLazRaspDXWFl4oKYKkn4YUUnlyjvQ9wKxCSrUkJHfcxRBvLghhWpe6h/vVxjJGmWEFSNcqKjeIHIdxSz1FTPe+JnVvNAgy1SSIOoEySTMnuKoqehxWuCqbenf+lEcU4tI5du9UGVrVfUL3iL/n3rVjBEgfxKURKbk3APTb70Z4c4mbZI1iUzsTelp3CqUshR251+PYTlHTlyNQyKwsZCuVNxNDw/F5S+tK1eYwskIUQNSByEjdPKOW9USp558MoSXCowkA/wBiO9LeHKS3e8C9NvhVmpGM8spCh5SyFn4hBTb9vrStdNiGoBxL+KeDHPgXhZbeKDzzRaCEq+JSTKoiUhM/c0+Z/irgASCm8dIoU7iipKg0ZMXtP0qRowPUkzasJ/aD1KZprg++VLEndAD2FR5iA0FJJG5vEcqTOPuCFFxWIaGrUJcSN5Hzp623H1rWU4UGTE8/b+lAeKsKleFcadZW424d0bo03BFjefy96c0LVA4NsdzKWB4mcZHj1nCsoc1LCg5pUo2RpAUmOsjkflNRYrO1J+AVYzrEloKYSNEoCVAixHIidj3F7kUuYXMEtqh6SnkoU2ybiSB8o8rbRa/zjhw6++VAAp8o+t1ZRcC1pn6AUz4ps4lbi2JKwkp35C6d7TNZHmXE5SuGnFlJHqgxPQHqBTr4e458gL2KhpgJIAE3UdXxn/TtQ6+mbZvidZt59INDsOAvFRK7GSNwb35RU+VNw9rQvWNZgFXPrevOa5AprEgmVyoqAI+9u1dgeHdSpUD6yoIUbAxeR7dKC1iL3iljGxRS8t5ISHCpKVSkCB1FudGMOZUhOvRoAVrsIm2kTzIkdqoZM62lAUhSQTYhNu1xXrHt+Zh3E6G1KQQpPmSU2N1QLmBJjntWfRdRUAb3wtO24Xl9jhvSpTnnJDJOoJCRM85VEm/Ws38UcKFPNuNpJlJCvcXB+1PZxykNJLhTBumElsaeQ0na1UG8ofx0Kbb0tzZxY9PuAfjHtvW3T3b+gTUq22WYzG8xy/ykNKJkualR0AMA+xp28IXCVPICRsCTB9XYna1GeJ/Bhx0FxrEl17mFhKEW5Jj4QOQqh4c4JxheKwz0suDSVJIuNxIOxB7Uf2gGXTEnn8zKYgnHEdcOg+a5IgWEDp1oHm/D+CbLpW4hCSkANzpN/UTJN+wG003ZRlrjs3hIsVnn27mlzxDydKW/MC2/SRr1tlZt8JAHufyrJ9nUqp67dJELRIDQHlBwzbjaG3FLStPlokAaJ+EW3M/MZqbGOFtZRMwYrPMXmSg55gUQQQQqNNxsQJNWcPxW8tY+EybmLnrzrUagzdUeWuqi00HCu9aIoy5D3Y1RwTaHGg+youNE8x6kdQocr2o/wzlxeeG4Qm6z25D3O33pQU2LbbZhxVUpv7Qjk/h804NbqSY+ATB9/bpStxfgVNIKFC4MJRF1mdh2i9PfHnG6MrwuuEqeckNNnaQLk9EJFz9BzrA2uNcV5peW6XCpWpQcuk+w+QdAmIp3UaAFBs8w/eYrvvYtJlp1Ag0uZk0ppfPSbg01/hVBOrQqOpBiq2NwKXUaVQOYPQ/3ypv1jRG4Yiw7ijAgx/x/WrGCSrzQPiJE9etU8VhfLWUrBSeUbHoR1o9wflhUh/ELkpQhcEdQkkfSRU7cQN4MwjsIA5/3/wAV6yXNPwuMZeAslQJHY2UPsTQ7CNLMEe9/96rvOTXeGDcHgyjHE+n2yylPmpWYXfUkyCORHaveCzIKBBVMTcc6QfC3ihosDCuo9UKWhUyCJhYjkQb+xp4aU2wEhsA6jA7n3rxdah4OoCtxf9odcwmzi9SCJAKhGmdjed99qVsG+6jEKbnzMM4AEkq/wlTpIB3AJgaTtI5V2AaUsOok2UVDSOSrHe0g35xSyvBPox8HULfxEJMB1IuhxE21W+ikxXqN36TwIcJYArCHiVlbXlsEq0PiUICj/iJmbX+Unn1isvxcpcRIB0yqDzIEie006cfZg9i0tIcSShqSHAB6tR3t0iCNwaFNZQHi64mVJQ3pBHUyBPvH3NdhWBlTc3xEvDJ87EDzNlqlRH3JgbVovDJLKmTrUpIKVCT1UW4+oO1KfDuUy4oLsRbuOdM+Bgq9MhttwqPUkEEd9potVwxt2gkTFz3jSviJKnCSE76Crof7tV9/HNO6QlQUAQLC6VbiKGZnw8pLjziAlSVCR/L6hJjuKVsHhsQ1iENNNrCjdXpNxO4B3+lYlTSDcbHMWK2jpl+bNrKwElsgyQRbf96tMu3SoKgzb+oqZttDyCtIBAOlVr6h19qHusRI7zI5GsuqLMO0nMrOcIKfxDZexTjqNY1JUndMzEg89q0Z5+LCwAgAbAbADoKWciZIVLiwdN/faB96MOLlRr1/spmehuY3zIdixzI8bnCGgnVdTh0pA3J5n6CoXWG3FJWUJDmg+u0hO8HqLE32g0KzNYU6wLBQWYnumKp4/PkPJebbQtSD6FOyAggWKEc1A3BO0T1rRqhShDC4lVBJAEIcHceIxqdCW1NeXsCoHWnkuQBudx3FS51loxBKTfY/Y/uFUi/iyw8lxsBJTy2BHNJ7EftTxkmcIxC9STI0g33FzIPcRSdGoGG0YtGKtI0zMp4/4LLRS40mEbEch0P7H6daVMHhiFXt2r6bxmTtvoKVJBBkfesj4j4SXhXCCNSPlVEmO/8AWuqllGOJ1OzesveGIOG85Ts/hXQpG8Eu6ZAQOaiBfkLVquV4/B4RKWlPJbX5fnlLigFFP8xFtgNuUbViis1cRmGAwykBKcO6hHln+ZR9alf5iVf/AFSOVLXGeYOvvvOPK1OKWUz2T6QAOQAAH3oqAAAnmDdjkDiGM9zJ7PczJaSVBZ0MoPytg2npN1qrUso8CsIhKTiXHHlx6gk6UT2gaoHc3od4CcOpQw5ilD1LOhJ6ITE/+SvyTWsLcMdO1EAvkwc+b8TjggaQ44pKfmWZJ/8AHbsBt3ocMWHTKLxv39u9SYx5tpOpatM8hBn6Usf9USl4qQIQYt079qI4BwYhpiyncv4h3GYRL6YJgj4VdD/So0Lew7K8NP8ADcBGqLEm+4+EnvUeMxWgJWLpVz714w2c0tlcGat1qjcDYwWxhHVq1IQdIsf3HeoMTlzgUqEK+1av4ftsYpwtO4RCxpKlOhSk6E94Mb2EQaK8QeGWBcQp1nzUuEEpV5hULbb3i1CNYIcw3gFhiZdw/nS8Onzm48xhWoSJBSoQpJ7Gtqy3O2sXhvPw5SY+IfMk7kEciPzrHP8AFQtCUgPLAB5BR5nsf61PlWX43AIGKaE7hxIkjSLysDdJvfcRSGs0a6gXGGHHxgsria3jMxU0tpaQYIhYFrKGq/S1x7UL4twLitGlUKbUFIUFboJvffTebdKn4ez1nH4fUgSQUpcbJunmDPzAcvrO1XEZkp9pSNKS8yYgj5bj3NpH0q9jtBbkRxGDcd/vFjOGFFtTmkJVH8VF7kfMD1N/eaDZI67hFrCbpcAUEkEpMpUUqmPTEE35iKMZbxikLCHNNz6gvVARMKCTHqEbJPtzq3i8Wlxl9bKVaFHSgKiUg/EOo6gHkasq2W0526twi3wtlKlrWFXUSomDdQm9+/7ijGJwRZS42kABwTsZn4Y9+ZND28V5HlqCiJOlUR0H6bj2oo1mCn8U43iCDow40hKY1yqVEgW7SIFQueqQbDpMZfD/AB3mYYochSmFadMdrR1MfpTPicbqKVL+X4SLEVl2X5oULdVKko0alaORSY+9/wA6Is8cMrkKWsJI+YUjqWrbujjEVcWaMyWG0FekqSlZ1KE7nr2qg8yyQCFLSs7kwU9oqph8RrkhUg7QeVWGWSqFEDSOZMXrGd33WIlTgwtlORrShCyqUlVxHSSDPTap8S7pWPavWSalIcVeCdIB7XNuW4oNnuL0umDsBXtPZwUadSBa8CeYs48rfcQgLI1OKST0THqjvFvrRXOkJZZQ2hICQQAB0FDOHXCt4WB0hSzPc6Rv9aucQuzETv0MfSd/pTVTKN6GEp+cRfzFcyaL+GbUecsndf6CgOYr0g0b4GdjDq/1E1m6cdUd1JwJpbGMEb1G4pt1aAoJV6kkTe82is+zDPltkgXFWeB8e6/jGUlR06tR+gJp28QtFfxJwpw2fhwj0lxp4fdM/mk0B8SsD5WPfREAPLI9lHWPyVWh+PmW+rC4gD+dpR6fMn/2pM8R3PxLGCxw/wC80G3OzrXpVPuINWPMiat4IA/9MKlEaS85pHQAhP6gn608YlyxNKXhHkhYytjUqfNl8jpruB9AB96aMQrVHTl371ccSs+WcydSkzHmOm3+VPbua8py0LTpVvvPeo04wk3N+hA/I1eac5zyq2DM83UAQdg06ZZd+FW3+x5UPxmCWyeqTsobfXoe1MDrAcTpVVZLxbMLUSnaSJSQNtQ5f6hVWELTqm+OY0cH8Stow6WkAoRMvHVK3lxtHyoG3Ye5pk4g41aZZWtCwpUaUj+dRGyR8qEi01lOLypCvU2rQTyJ9J/0qG/saHoKZhwkxYX/AE7Uk2mBbcTNenrLrtAzLiMYrUObhuYP77CmTh7imRoMpWbAEkyf1M3mldLSBsbVOvEKS2pSYB1JClx6iINp+l4qzqGFpTPMa+A8UcLmLrJ1Btz0FJEECZQYPS49ia1x1pthaXCJJOlcWAPU9Tsb9DWFZVxAV2dBJMJ85MagJkg/YAG1aZhMS6+2l9J1gjS42oyUqBj69Qf1oNQkHqENSFxYGDPEbhMEec3pQAsa0gQBq5z/AC6r8heo8rxbf4d1lC/MLaNRUg7mY+v7bUz5txCy7hjhp0vODy5WgqQBzNrGQI6zQrBeCjbYDn4ggnYBsFJ+uqfrQwemEI6r8RKfzNPlgL2WogXuFQCk/sfeq+VZmp7GpUdQHpbSlM7fDv7nUacs08KtQstCimSEoCkTy+cqGrtImlJeEXgXQ8EFRBNjIWmbSUnf3iupkBbd5SpfdmPODDf4kMpQT/BdSZNr6T/Wl55lptKkOp+EwJ3BnlXZPxMla9bQaS/FvN9I1E3ggEGe5i+1E+LcF5h86EpUoJKgCFCYgkEcjFUdffIcXyJ64WyxCgpJUIlBKeZ9X6Vpq8tbKYgRe1ZZw0+oo0YdCnnSQVGLJSkzc8q05nFKSkBwpLhkgJNh2nmalNMat8QZZVGYMynF/hmdTi1ErUQE6SQLwJgen3O4pOzbMlKdcXMgk+3QfpR3Ps68tKvI0edPqSSQVpvIKDsrmF7WpDzbHwhWkH67g9PfvWuiCmoUdotzmHOFT/irF/UAAlQmw72Aud6nzVa1rSVJ0jUE2gpJP+befYVPwjh9GHQAUlXsUpnff5/3qvmzZLqStZK0mdIVKR7Aj011TyGXp+cRc4tOg2o/wExqw/1pP4yx+oEixFJzeaOhOkOLAmbKI9+ftSdBcEw+obqtNszHLBOx+xo74dZIlOIU8baEkb2JVbn2Br59bzFyxLrn/mf3NbH4U4RxODcxDilK85XoCiT6EyJv1UT9hRHYIN0FTTxG2xq8WsMHsE4JmIUmFpjULi255/esz4Ey45lgcZl5KQ5bEYfstPpWPZQgH3NQ+JmLU4tDKRKlqAAAuSTAoPwHmK8uzRlx0FCUL8lwHeFelVu06voKmnVD54nVafhnbe8+jODsMpOXYRDgAUllAUB1CQIom4IMkbbDlQLHcROtk6Q2oA7KBH5j+lL+YeKzbIPnYZaQBJLa0n8jFcuopk2vJbTVFF7YidxZ4PLIU9hCkqJKlMT9f4ZOx/yn6Gs1LikakqkKSdJBEEHmCDsa+im88TqIUdBHM7UG404FazNHmD0YgD0upiFdA4B8Q/zbjvtR/jEioMw/8eQLGO9ek4vUPV0qnm+XO4V1TT6ChadwefcHYg8iKqF8V15Tw5ad9Nkq9PT/AGqBGCW6sIQkrUTAAohw9w1iMe55eHb1R8SjZKfc/tvW5cF+HTGXpBWrzXuaohIPQDc+5qAIQC3MSuFfBbWAvGOKH/xt7/VXL2FPWG8PcChOgYIKT1Wpd+5NNwxSQBED2rycfAJnapKjvLbj74n5j4VZcpBKWVMKHzNOL/8AaQaX8qCsuW4hsFSUrCi3G6VC1jcEbhXetBczto65WmUbgkWnYmayDPuJ0KzNwIUClSACpNtShJ35wLA0nqOLryI1QObHgxhfxmGxzg8pQS58SkmytrSDYgbSO9Vc1XicOf4b6/SN9RKbxEHcCxsaW8zxC8WgEMl3QSkLT8Y5x7UOwuXYlK9HnlBP/bW5f30gnYdaUBU9V7GOkN5bXHvmjZRxo8G1h9AX6Y1SEjbmrrfnNQN8aYN5a2XyFBIso8vZQ2O1K2Z5d5WhSknEyYIWSEotM6BuI5mheMdwmkrSGy7cBLeoIHdWqCr2gChA78/b+YUjaLff+I+4nw5wWNR5uEfU0Vbgw4me8EETvvQ/hpDuW40Yd9LeIaUIMSfLJ2PqumeabjnypQ4Yz17CvBSFQPmnYjpHP9q1zJuIWsSIWEqJuQQDv0P5UZ6pTpMCtFXyJVzzxBQ2Qzh0obVJ1JWhSE6LyUQBqVIieVzQAcdt6T5iVE30LQQSemtNr8tQinTNclwTyUoeSib6FavWknoZmPe21ZTxB4e4thRWg+ewk3KR6gP8yRcW+YSKbo6oMLHBi1TTlcjiVVZit9fpPOZUdiTyO6fpU2FyZx59Is8iZV6y3qPuQQeo617yZeXI0a/OaJI9agFISR/Np3SesVoWZ4hDOFU6y4iwACISttRO0duYUDTgF4sTPeKzLDYVIDjqtv8AD06j7SkWjrQJzOU4mShC0pT/ADm5n9qVMwz7EqUSlaYO4OpMn9KjRnr0wVKHuUn9KpVBdSol6ThGDGfmZYVLr7bZFluJB9pvTnw7wfhIk4FKu6ipUxbakdvH6XUOkSUKmOU94pxyXjYOK0PLeQlRCUIZSIJNgDcKUT9qFTQqtjJqOGa8c8Jwvgl2GCw4A3lgfqb1axziGkBCQEIQISlIgADYAchRDyUMN6UyOsmST3POs/424g0jQgFS1GEpFySbAAcyaSrMXO0TQ06Cmu4xWYxIXmodUoQwCu5G4sN9zf8AKr+AyxzNsxRiS2Rh2l6luEQFlMaUj+bYD23ph4d8NEIZP49pBcWdSiHCVTYhIKbJSBY7kkmjuY52htIQgJSlIhIFgB0A5VDstL1taUp0jWbceJ6zXFi8msk8Rcz9OkfOfyFz+cU15tnIPzUkeIfDrzIw76wQh1JgHdJkmD0JBCvv0oelTfUuYxrH207CbvjMAh1EqF6T/wDqbmFxGhtZ0k7G9dXVtDmYBjW9lDGYNacUyhy1jEEeyhdP0NIOC8McE28sFK3AlZA1q5A/5QJrq6qtzJ7TQ8typDbaUtjy0xsgJSB9AKIfg0gTc+5/pXV1XEiD8dmymwdKUfUT+9LOb8QPLQSVxFoAAH/NftdQ6hzLrM/zbEkmkvCtea+dRO/I966uoXYwncR34bZkMNknSQpRvcnUdz0tVV5AKUYk/wCKtbgB5JCVFICRsLdZrq6si/U3r/c2B5B6f1KeSYpx8r1urIKiIkfuDRxHCWH5oJ7k3r8rqeICnGJm7iwyZY//AJxhOrS3ERcEg3+tVcE+Ww5ptpMA/wDFq6upeuLrGNOTukozFb7jnmK1FlIKFfMLTE8x71dxPGeJ/DBKV6DqjUkQojSbTXV1AXzfT7Rkk2+sz3GYkqUqYAKpIAtPWOVWsrWQVAEgHkCYnrG011dWynaZDcmEwxcHWv7/AO1SrwaDukHuRf7i9dXUaDg7Et6F6RMW3p68JsqbcedeUJUyBo6AqJEx1HLpNdXUGqbKYekLuI4cS5gtKFEUq+HGWIxbz+KflbmHWPLBPpB31RzUOUmB0rq6s6n3M1Kv6RGLP8yXe9IuaY5XWurqVGTmMVMDEVHc9dbeQtJgoUlQtzBkfStg8UMIl7LMQpYuhKXExyVI/wD0RXV1blIAILTCcksbz//Z"/>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6" name="Picture 8" descr="http://www.psychology.vcu.edu/images/research_spotlights/teens_benc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212324"/>
            <a:ext cx="5976664" cy="2411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6418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467544" y="404664"/>
            <a:ext cx="7776864" cy="6037411"/>
          </a:xfrm>
          <a:solidFill>
            <a:schemeClr val="bg1"/>
          </a:solidFill>
        </p:spPr>
        <p:txBody>
          <a:bodyPr>
            <a:normAutofit/>
          </a:bodyPr>
          <a:lstStyle/>
          <a:p>
            <a:br>
              <a:rPr lang="en-US" sz="2800" dirty="0">
                <a:solidFill>
                  <a:schemeClr val="tx1"/>
                </a:solidFill>
              </a:rPr>
            </a:br>
            <a:r>
              <a:rPr lang="en-US" sz="2800" dirty="0">
                <a:solidFill>
                  <a:schemeClr val="tx1"/>
                </a:solidFill>
              </a:rPr>
              <a:t>Key statement 3</a:t>
            </a:r>
            <a:br>
              <a:rPr lang="en-US" sz="2800" dirty="0"/>
            </a:br>
            <a:br>
              <a:rPr lang="en-US" sz="2800" dirty="0"/>
            </a:br>
            <a:r>
              <a:rPr lang="en-US" sz="2800" dirty="0"/>
              <a:t>Peer relationships contribute to emotional and social development in adolescents.</a:t>
            </a:r>
            <a:br>
              <a:rPr lang="en-US" sz="2800" dirty="0"/>
            </a:br>
            <a:br>
              <a:rPr lang="en-US" sz="2800" dirty="0"/>
            </a:br>
            <a:r>
              <a:rPr lang="en-US" sz="2800" dirty="0"/>
              <a:t>They shape who they are and who they want to be</a:t>
            </a:r>
            <a:br>
              <a:rPr lang="en-US" sz="2800" dirty="0"/>
            </a:br>
            <a:br>
              <a:rPr lang="en-US" sz="2800" dirty="0"/>
            </a:br>
            <a:r>
              <a:rPr lang="en-US" sz="2800" dirty="0"/>
              <a:t>They help adolescents to:</a:t>
            </a:r>
            <a:br>
              <a:rPr lang="en-US" sz="2800" dirty="0"/>
            </a:br>
            <a:r>
              <a:rPr lang="en-US" sz="2200" dirty="0">
                <a:solidFill>
                  <a:schemeClr val="tx1"/>
                </a:solidFill>
              </a:rPr>
              <a:t>- Learn how to interact with others</a:t>
            </a:r>
            <a:br>
              <a:rPr lang="en-US" sz="2200" dirty="0">
                <a:solidFill>
                  <a:schemeClr val="tx1"/>
                </a:solidFill>
              </a:rPr>
            </a:br>
            <a:r>
              <a:rPr lang="en-US" sz="2200" dirty="0">
                <a:solidFill>
                  <a:schemeClr val="tx1"/>
                </a:solidFill>
              </a:rPr>
              <a:t>- Observe how others deal with their challenges and problems</a:t>
            </a:r>
            <a:br>
              <a:rPr lang="en-US" sz="2200" dirty="0">
                <a:solidFill>
                  <a:schemeClr val="tx1"/>
                </a:solidFill>
              </a:rPr>
            </a:br>
            <a:r>
              <a:rPr lang="en-US" sz="2200" dirty="0">
                <a:solidFill>
                  <a:schemeClr val="tx1"/>
                </a:solidFill>
              </a:rPr>
              <a:t>- Give and get support</a:t>
            </a:r>
            <a:endParaRPr lang="en-GB" sz="2800" dirty="0">
              <a:solidFill>
                <a:srgbClr val="FF0000"/>
              </a:solidFill>
            </a:endParaRPr>
          </a:p>
        </p:txBody>
      </p:sp>
      <p:sp>
        <p:nvSpPr>
          <p:cNvPr id="272389" name="Text Box 5"/>
          <p:cNvSpPr txBox="1">
            <a:spLocks noChangeArrowheads="1"/>
          </p:cNvSpPr>
          <p:nvPr/>
        </p:nvSpPr>
        <p:spPr bwMode="auto">
          <a:xfrm>
            <a:off x="2193925" y="5984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90" name="Text Box 6"/>
          <p:cNvSpPr txBox="1">
            <a:spLocks noChangeArrowheads="1"/>
          </p:cNvSpPr>
          <p:nvPr/>
        </p:nvSpPr>
        <p:spPr bwMode="auto">
          <a:xfrm>
            <a:off x="1050925" y="5832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Tree>
    <p:extLst>
      <p:ext uri="{BB962C8B-B14F-4D97-AF65-F5344CB8AC3E}">
        <p14:creationId xmlns:p14="http://schemas.microsoft.com/office/powerpoint/2010/main" val="3088220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ext Box 2"/>
          <p:cNvSpPr txBox="1">
            <a:spLocks noChangeArrowheads="1"/>
          </p:cNvSpPr>
          <p:nvPr/>
        </p:nvSpPr>
        <p:spPr bwMode="auto">
          <a:xfrm>
            <a:off x="827584" y="1628800"/>
            <a:ext cx="6696744" cy="3108527"/>
          </a:xfrm>
          <a:prstGeom prst="rect">
            <a:avLst/>
          </a:prstGeom>
          <a:solidFill>
            <a:schemeClr val="bg1"/>
          </a:solidFill>
          <a:ln>
            <a:noFill/>
          </a:ln>
          <a:effectLst/>
        </p:spPr>
        <p:txBody>
          <a:bodyPr wrap="square" lIns="91424" tIns="45712" rIns="91424" bIns="45712">
            <a:spAutoFit/>
          </a:bodyPr>
          <a:lstStyle/>
          <a:p>
            <a:r>
              <a:rPr lang="en-US" sz="2800" b="1" dirty="0"/>
              <a:t>Key statement 4</a:t>
            </a:r>
            <a:br>
              <a:rPr lang="en-US" sz="2800" b="1" dirty="0">
                <a:solidFill>
                  <a:srgbClr val="A50021"/>
                </a:solidFill>
              </a:rPr>
            </a:br>
            <a:endParaRPr lang="en-US" sz="2800" b="1" dirty="0">
              <a:solidFill>
                <a:srgbClr val="A50021"/>
              </a:solidFill>
            </a:endParaRPr>
          </a:p>
          <a:p>
            <a:endParaRPr lang="en-US" sz="2800" b="1" dirty="0">
              <a:solidFill>
                <a:srgbClr val="A50021"/>
              </a:solidFill>
            </a:endParaRPr>
          </a:p>
          <a:p>
            <a:r>
              <a:rPr lang="en-US" sz="2800" b="1" dirty="0">
                <a:solidFill>
                  <a:srgbClr val="A50021"/>
                </a:solidFill>
              </a:rPr>
              <a:t>Peer relationships contribute to healthy and pro-social </a:t>
            </a:r>
            <a:r>
              <a:rPr lang="en-US" sz="2800" b="1" dirty="0" err="1">
                <a:solidFill>
                  <a:srgbClr val="A50021"/>
                </a:solidFill>
              </a:rPr>
              <a:t>behaviours</a:t>
            </a:r>
            <a:r>
              <a:rPr lang="en-US" sz="2800" b="1" dirty="0">
                <a:solidFill>
                  <a:srgbClr val="A50021"/>
                </a:solidFill>
              </a:rPr>
              <a:t>, and to unhealthy and anti-social ones. </a:t>
            </a:r>
            <a:br>
              <a:rPr lang="en-US" sz="2800" b="1" dirty="0">
                <a:solidFill>
                  <a:srgbClr val="A50021"/>
                </a:solidFill>
              </a:rPr>
            </a:br>
            <a:endParaRPr lang="en-US" sz="2800" b="1" dirty="0">
              <a:solidFill>
                <a:srgbClr val="A50021"/>
              </a:solidFill>
            </a:endParaRPr>
          </a:p>
        </p:txBody>
      </p:sp>
      <p:sp>
        <p:nvSpPr>
          <p:cNvPr id="284675" name="Text Box 3"/>
          <p:cNvSpPr txBox="1">
            <a:spLocks noChangeArrowheads="1"/>
          </p:cNvSpPr>
          <p:nvPr/>
        </p:nvSpPr>
        <p:spPr bwMode="auto">
          <a:xfrm>
            <a:off x="7146925" y="67198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endParaRPr lang="en-US"/>
          </a:p>
        </p:txBody>
      </p:sp>
    </p:spTree>
    <p:extLst>
      <p:ext uri="{BB962C8B-B14F-4D97-AF65-F5344CB8AC3E}">
        <p14:creationId xmlns:p14="http://schemas.microsoft.com/office/powerpoint/2010/main" val="1870934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467544" y="404664"/>
            <a:ext cx="7128792" cy="6264696"/>
          </a:xfrm>
          <a:solidFill>
            <a:schemeClr val="bg1"/>
          </a:solidFill>
        </p:spPr>
        <p:txBody>
          <a:bodyPr>
            <a:normAutofit/>
          </a:bodyPr>
          <a:lstStyle/>
          <a:p>
            <a:br>
              <a:rPr lang="en-US" sz="2800" dirty="0">
                <a:solidFill>
                  <a:schemeClr val="tx1"/>
                </a:solidFill>
              </a:rPr>
            </a:br>
            <a:r>
              <a:rPr lang="en-US" sz="2800" dirty="0">
                <a:solidFill>
                  <a:schemeClr val="tx1"/>
                </a:solidFill>
              </a:rPr>
              <a:t>Key statement 5</a:t>
            </a:r>
            <a:br>
              <a:rPr lang="en-US" sz="2800" dirty="0"/>
            </a:br>
            <a:br>
              <a:rPr lang="en-US" sz="2800" dirty="0"/>
            </a:br>
            <a:r>
              <a:rPr lang="en-US" sz="2800" dirty="0"/>
              <a:t>All of us – children, adolescents and adults – face peer pressure. </a:t>
            </a:r>
            <a:br>
              <a:rPr lang="en-US" sz="2800" dirty="0"/>
            </a:br>
            <a:br>
              <a:rPr lang="en-US" sz="2800" dirty="0"/>
            </a:br>
            <a:r>
              <a:rPr lang="en-US" sz="2800" dirty="0"/>
              <a:t>The more important it is for an adolescent to belong to a peer group, the more susceptible he/she is to peer pressure. </a:t>
            </a:r>
            <a:br>
              <a:rPr lang="en-US" sz="2800" dirty="0"/>
            </a:br>
            <a:endParaRPr lang="en-GB" sz="2800" dirty="0">
              <a:solidFill>
                <a:srgbClr val="FF0000"/>
              </a:solidFill>
            </a:endParaRPr>
          </a:p>
        </p:txBody>
      </p:sp>
      <p:sp>
        <p:nvSpPr>
          <p:cNvPr id="272387" name="Text Box 3"/>
          <p:cNvSpPr txBox="1">
            <a:spLocks noChangeArrowheads="1"/>
          </p:cNvSpPr>
          <p:nvPr/>
        </p:nvSpPr>
        <p:spPr bwMode="auto">
          <a:xfrm>
            <a:off x="1431925" y="2479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89" name="Text Box 5"/>
          <p:cNvSpPr txBox="1">
            <a:spLocks noChangeArrowheads="1"/>
          </p:cNvSpPr>
          <p:nvPr/>
        </p:nvSpPr>
        <p:spPr bwMode="auto">
          <a:xfrm>
            <a:off x="2193925" y="5984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90" name="Text Box 6"/>
          <p:cNvSpPr txBox="1">
            <a:spLocks noChangeArrowheads="1"/>
          </p:cNvSpPr>
          <p:nvPr/>
        </p:nvSpPr>
        <p:spPr bwMode="auto">
          <a:xfrm>
            <a:off x="1050925" y="5832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Tree>
    <p:extLst>
      <p:ext uri="{BB962C8B-B14F-4D97-AF65-F5344CB8AC3E}">
        <p14:creationId xmlns:p14="http://schemas.microsoft.com/office/powerpoint/2010/main" val="3470851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1235075" y="908720"/>
            <a:ext cx="6433269" cy="4608512"/>
          </a:xfrm>
          <a:solidFill>
            <a:schemeClr val="bg1"/>
          </a:solidFill>
        </p:spPr>
        <p:txBody>
          <a:bodyPr>
            <a:normAutofit/>
          </a:bodyPr>
          <a:lstStyle/>
          <a:p>
            <a:r>
              <a:rPr lang="en-US" sz="2800" dirty="0">
                <a:solidFill>
                  <a:schemeClr val="tx1"/>
                </a:solidFill>
              </a:rPr>
              <a:t>Key statement 6</a:t>
            </a:r>
            <a:br>
              <a:rPr lang="en-US" sz="2800" dirty="0"/>
            </a:br>
            <a:br>
              <a:rPr lang="en-US" sz="2800" dirty="0"/>
            </a:br>
            <a:r>
              <a:rPr lang="en-US" sz="2800" dirty="0"/>
              <a:t>Adults should help adolescents understand and deal with peer pressure. </a:t>
            </a:r>
            <a:endParaRPr lang="en-GB" sz="2800" dirty="0">
              <a:solidFill>
                <a:srgbClr val="FF0000"/>
              </a:solidFill>
            </a:endParaRPr>
          </a:p>
        </p:txBody>
      </p:sp>
      <p:sp>
        <p:nvSpPr>
          <p:cNvPr id="272387" name="Text Box 3"/>
          <p:cNvSpPr txBox="1">
            <a:spLocks noChangeArrowheads="1"/>
          </p:cNvSpPr>
          <p:nvPr/>
        </p:nvSpPr>
        <p:spPr bwMode="auto">
          <a:xfrm>
            <a:off x="1431925" y="2479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89" name="Text Box 5"/>
          <p:cNvSpPr txBox="1">
            <a:spLocks noChangeArrowheads="1"/>
          </p:cNvSpPr>
          <p:nvPr/>
        </p:nvSpPr>
        <p:spPr bwMode="auto">
          <a:xfrm>
            <a:off x="2193925" y="5984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90" name="Text Box 6"/>
          <p:cNvSpPr txBox="1">
            <a:spLocks noChangeArrowheads="1"/>
          </p:cNvSpPr>
          <p:nvPr/>
        </p:nvSpPr>
        <p:spPr bwMode="auto">
          <a:xfrm>
            <a:off x="1050925" y="5832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Tree>
    <p:extLst>
      <p:ext uri="{BB962C8B-B14F-4D97-AF65-F5344CB8AC3E}">
        <p14:creationId xmlns:p14="http://schemas.microsoft.com/office/powerpoint/2010/main" val="3464468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1050924" y="404664"/>
            <a:ext cx="6905451" cy="5427811"/>
          </a:xfrm>
          <a:solidFill>
            <a:schemeClr val="bg1"/>
          </a:solidFill>
        </p:spPr>
        <p:txBody>
          <a:bodyPr>
            <a:normAutofit/>
          </a:bodyPr>
          <a:lstStyle/>
          <a:p>
            <a:r>
              <a:rPr lang="en-US" sz="2800" dirty="0">
                <a:solidFill>
                  <a:schemeClr val="tx1"/>
                </a:solidFill>
              </a:rPr>
              <a:t>Key statement 7</a:t>
            </a:r>
            <a:br>
              <a:rPr lang="en-US" sz="2800" dirty="0"/>
            </a:br>
            <a:br>
              <a:rPr lang="en-US" sz="2800" dirty="0"/>
            </a:br>
            <a:r>
              <a:rPr lang="en-US" sz="2800" dirty="0"/>
              <a:t>Through peer-led education – information, attitudes and values, and </a:t>
            </a:r>
            <a:r>
              <a:rPr lang="en-US" sz="2800" dirty="0" err="1"/>
              <a:t>behaviours</a:t>
            </a:r>
            <a:r>
              <a:rPr lang="en-US" sz="2800" dirty="0"/>
              <a:t> can be taught and shared.</a:t>
            </a:r>
            <a:br>
              <a:rPr lang="en-US" sz="2800" dirty="0"/>
            </a:br>
            <a:endParaRPr lang="en-GB" sz="2800" dirty="0">
              <a:solidFill>
                <a:srgbClr val="FF0000"/>
              </a:solidFill>
            </a:endParaRPr>
          </a:p>
        </p:txBody>
      </p:sp>
      <p:sp>
        <p:nvSpPr>
          <p:cNvPr id="272387" name="Text Box 3"/>
          <p:cNvSpPr txBox="1">
            <a:spLocks noChangeArrowheads="1"/>
          </p:cNvSpPr>
          <p:nvPr/>
        </p:nvSpPr>
        <p:spPr bwMode="auto">
          <a:xfrm>
            <a:off x="1431925" y="2479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89" name="Text Box 5"/>
          <p:cNvSpPr txBox="1">
            <a:spLocks noChangeArrowheads="1"/>
          </p:cNvSpPr>
          <p:nvPr/>
        </p:nvSpPr>
        <p:spPr bwMode="auto">
          <a:xfrm>
            <a:off x="2193925" y="5984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90" name="Text Box 6"/>
          <p:cNvSpPr txBox="1">
            <a:spLocks noChangeArrowheads="1"/>
          </p:cNvSpPr>
          <p:nvPr/>
        </p:nvSpPr>
        <p:spPr bwMode="auto">
          <a:xfrm>
            <a:off x="1050925" y="5832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Tree>
    <p:extLst>
      <p:ext uri="{BB962C8B-B14F-4D97-AF65-F5344CB8AC3E}">
        <p14:creationId xmlns:p14="http://schemas.microsoft.com/office/powerpoint/2010/main" val="2096584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467544" y="404664"/>
            <a:ext cx="7776864" cy="6037411"/>
          </a:xfrm>
          <a:solidFill>
            <a:schemeClr val="bg1"/>
          </a:solidFill>
        </p:spPr>
        <p:txBody>
          <a:bodyPr>
            <a:normAutofit/>
          </a:bodyPr>
          <a:lstStyle/>
          <a:p>
            <a:br>
              <a:rPr lang="en-US" sz="2800" dirty="0">
                <a:solidFill>
                  <a:schemeClr val="tx1"/>
                </a:solidFill>
              </a:rPr>
            </a:br>
            <a:r>
              <a:rPr lang="en-US" sz="2800" dirty="0">
                <a:solidFill>
                  <a:schemeClr val="tx1"/>
                </a:solidFill>
              </a:rPr>
              <a:t>Key statement  8</a:t>
            </a:r>
            <a:br>
              <a:rPr lang="en-US" sz="2800" dirty="0"/>
            </a:br>
            <a:br>
              <a:rPr lang="en-US" sz="2800" dirty="0"/>
            </a:br>
            <a:r>
              <a:rPr lang="en-US" sz="2800" dirty="0"/>
              <a:t>Peer education is a popular alternative or complement to adult-led health education approaches.</a:t>
            </a:r>
            <a:br>
              <a:rPr lang="en-US" sz="2800" dirty="0"/>
            </a:br>
            <a:br>
              <a:rPr lang="en-US" sz="2800" dirty="0"/>
            </a:br>
            <a:r>
              <a:rPr lang="en-US" sz="2800" dirty="0"/>
              <a:t>It enables:</a:t>
            </a:r>
            <a:br>
              <a:rPr lang="en-US" sz="2800" dirty="0"/>
            </a:br>
            <a:r>
              <a:rPr lang="en-US" sz="2200" dirty="0">
                <a:solidFill>
                  <a:schemeClr val="tx1"/>
                </a:solidFill>
              </a:rPr>
              <a:t>- Information exchange and open discussion between adolescents of similar age and social status</a:t>
            </a:r>
            <a:br>
              <a:rPr lang="en-US" sz="2200" dirty="0">
                <a:solidFill>
                  <a:schemeClr val="tx1"/>
                </a:solidFill>
              </a:rPr>
            </a:br>
            <a:r>
              <a:rPr lang="en-US" sz="2200" dirty="0">
                <a:solidFill>
                  <a:schemeClr val="tx1"/>
                </a:solidFill>
              </a:rPr>
              <a:t>- Opportunities for repeated contact in a friendly context  </a:t>
            </a:r>
            <a:br>
              <a:rPr lang="en-US" sz="2200" dirty="0">
                <a:solidFill>
                  <a:schemeClr val="tx1"/>
                </a:solidFill>
              </a:rPr>
            </a:br>
            <a:r>
              <a:rPr lang="en-US" sz="2200" dirty="0">
                <a:solidFill>
                  <a:schemeClr val="tx1"/>
                </a:solidFill>
              </a:rPr>
              <a:t>- Access to those who are hard to reach through traditional adult-led health-education approaches</a:t>
            </a:r>
            <a:endParaRPr lang="en-GB" sz="2800" dirty="0">
              <a:solidFill>
                <a:srgbClr val="FF0000"/>
              </a:solidFill>
            </a:endParaRPr>
          </a:p>
        </p:txBody>
      </p:sp>
      <p:sp>
        <p:nvSpPr>
          <p:cNvPr id="272389" name="Text Box 5"/>
          <p:cNvSpPr txBox="1">
            <a:spLocks noChangeArrowheads="1"/>
          </p:cNvSpPr>
          <p:nvPr/>
        </p:nvSpPr>
        <p:spPr bwMode="auto">
          <a:xfrm>
            <a:off x="2193925" y="59848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
        <p:nvSpPr>
          <p:cNvPr id="272390" name="Text Box 6"/>
          <p:cNvSpPr txBox="1">
            <a:spLocks noChangeArrowheads="1"/>
          </p:cNvSpPr>
          <p:nvPr/>
        </p:nvSpPr>
        <p:spPr bwMode="auto">
          <a:xfrm>
            <a:off x="1050925" y="5832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4" tIns="45712" rIns="91424" bIns="45712">
            <a:spAutoFit/>
          </a:bodyPr>
          <a:lstStyle/>
          <a:p>
            <a:pPr eaLnBrk="0" hangingPunct="0"/>
            <a:endParaRPr lang="en-US" sz="2400">
              <a:latin typeface="Times New Roman" pitchFamily="18" charset="0"/>
            </a:endParaRPr>
          </a:p>
        </p:txBody>
      </p:sp>
    </p:spTree>
    <p:extLst>
      <p:ext uri="{BB962C8B-B14F-4D97-AF65-F5344CB8AC3E}">
        <p14:creationId xmlns:p14="http://schemas.microsoft.com/office/powerpoint/2010/main" val="803226255"/>
      </p:ext>
    </p:extLst>
  </p:cSld>
  <p:clrMapOvr>
    <a:masterClrMapping/>
  </p:clrMapOvr>
</p:sld>
</file>

<file path=ppt/theme/theme1.xml><?xml version="1.0" encoding="utf-8"?>
<a:theme xmlns:a="http://schemas.openxmlformats.org/drawingml/2006/main" name="RHR presentation TEMPLATE 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RHR presentation TEMPLATE 2013</Template>
  <TotalTime>1288</TotalTime>
  <Words>758</Words>
  <Application>Microsoft Office PowerPoint</Application>
  <PresentationFormat>On-screen Show (4:3)</PresentationFormat>
  <Paragraphs>121</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Times New Roman</vt:lpstr>
      <vt:lpstr>Trebuchet MS</vt:lpstr>
      <vt:lpstr>Wingdings</vt:lpstr>
      <vt:lpstr>RHR presentation TEMPLATE 2013</vt:lpstr>
      <vt:lpstr>Reaching adolescents through their peers </vt:lpstr>
      <vt:lpstr>Key statement 1  Peer relationships are one of the defining features of adolescence.  Early adolescence (10-13 years) – affiliation Middle adolescence (14-16 years) identification Older adolescence (17-19 years) peer relationships recede in favour of individual friendships  </vt:lpstr>
      <vt:lpstr>Key statement 2 Peer relationships are very important to adolescents. Being popular with their peers triggers a stronger positive response in adolescents than in adults. </vt:lpstr>
      <vt:lpstr> Key statement 3  Peer relationships contribute to emotional and social development in adolescents.  They shape who they are and who they want to be  They help adolescents to: - Learn how to interact with others - Observe how others deal with their challenges and problems - Give and get support</vt:lpstr>
      <vt:lpstr>PowerPoint Presentation</vt:lpstr>
      <vt:lpstr> Key statement 5  All of us – children, adolescents and adults – face peer pressure.   The more important it is for an adolescent to belong to a peer group, the more susceptible he/she is to peer pressure.  </vt:lpstr>
      <vt:lpstr>Key statement 6  Adults should help adolescents understand and deal with peer pressure. </vt:lpstr>
      <vt:lpstr>Key statement 7  Through peer-led education – information, attitudes and values, and behaviours can be taught and shared. </vt:lpstr>
      <vt:lpstr> Key statement  8  Peer education is a popular alternative or complement to adult-led health education approaches.  It enables: - Information exchange and open discussion between adolescents of similar age and social status - Opportunities for repeated contact in a friendly context   - Access to those who are hard to reach through traditional adult-led health-education approaches</vt:lpstr>
      <vt:lpstr>PowerPoint Presentation</vt:lpstr>
      <vt:lpstr> Key statement  10  Adult-led education programmes can provide accurate information, answer questions and clarify misconceptions.  Peer-led education programmes could complement this through discussion and interpretations in the context of adolescents' lives.  </vt:lpstr>
      <vt:lpstr>Key statement 11  Y-PEER – the UNFPA-led youth education network provides a useful forum for information exchange among organization doing/supporting peer-led education programmes.   It also provides a four-part tool kit for managers and trainers of peer-education programmes. </vt:lpstr>
      <vt:lpstr>PowerPoint Presentation</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Reaching adolescents through their peers</dc:title>
  <dc:creator>CHANDRA-MOULI, Venkatraman</dc:creator>
  <cp:lastModifiedBy>Aldo Campana</cp:lastModifiedBy>
  <cp:revision>148</cp:revision>
  <cp:lastPrinted>2013-08-12T08:33:21Z</cp:lastPrinted>
  <dcterms:created xsi:type="dcterms:W3CDTF">2013-06-10T03:24:40Z</dcterms:created>
  <dcterms:modified xsi:type="dcterms:W3CDTF">2016-09-23T11:07:24Z</dcterms:modified>
</cp:coreProperties>
</file>