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742" r:id="rId3"/>
    <p:sldMasterId id="2147483757" r:id="rId4"/>
    <p:sldMasterId id="2147483769" r:id="rId5"/>
  </p:sldMasterIdLst>
  <p:notesMasterIdLst>
    <p:notesMasterId r:id="rId42"/>
  </p:notesMasterIdLst>
  <p:sldIdLst>
    <p:sldId id="288" r:id="rId6"/>
    <p:sldId id="314" r:id="rId7"/>
    <p:sldId id="401" r:id="rId8"/>
    <p:sldId id="402" r:id="rId9"/>
    <p:sldId id="315" r:id="rId10"/>
    <p:sldId id="412" r:id="rId11"/>
    <p:sldId id="413" r:id="rId12"/>
    <p:sldId id="330" r:id="rId13"/>
    <p:sldId id="331" r:id="rId14"/>
    <p:sldId id="352" r:id="rId15"/>
    <p:sldId id="304" r:id="rId16"/>
    <p:sldId id="400" r:id="rId17"/>
    <p:sldId id="300" r:id="rId18"/>
    <p:sldId id="392" r:id="rId19"/>
    <p:sldId id="289" r:id="rId20"/>
    <p:sldId id="301" r:id="rId21"/>
    <p:sldId id="302" r:id="rId22"/>
    <p:sldId id="335" r:id="rId23"/>
    <p:sldId id="411" r:id="rId24"/>
    <p:sldId id="305" r:id="rId25"/>
    <p:sldId id="306" r:id="rId26"/>
    <p:sldId id="307" r:id="rId27"/>
    <p:sldId id="309" r:id="rId28"/>
    <p:sldId id="388" r:id="rId29"/>
    <p:sldId id="405" r:id="rId30"/>
    <p:sldId id="310" r:id="rId31"/>
    <p:sldId id="383" r:id="rId32"/>
    <p:sldId id="398" r:id="rId33"/>
    <p:sldId id="357" r:id="rId34"/>
    <p:sldId id="390" r:id="rId35"/>
    <p:sldId id="360" r:id="rId36"/>
    <p:sldId id="406" r:id="rId37"/>
    <p:sldId id="407" r:id="rId38"/>
    <p:sldId id="408" r:id="rId39"/>
    <p:sldId id="409" r:id="rId40"/>
    <p:sldId id="4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88"/>
            <p14:sldId id="314"/>
            <p14:sldId id="401"/>
            <p14:sldId id="402"/>
            <p14:sldId id="315"/>
            <p14:sldId id="412"/>
            <p14:sldId id="413"/>
            <p14:sldId id="330"/>
            <p14:sldId id="331"/>
            <p14:sldId id="352"/>
            <p14:sldId id="304"/>
            <p14:sldId id="400"/>
            <p14:sldId id="300"/>
            <p14:sldId id="392"/>
            <p14:sldId id="289"/>
            <p14:sldId id="301"/>
            <p14:sldId id="302"/>
            <p14:sldId id="335"/>
            <p14:sldId id="411"/>
            <p14:sldId id="305"/>
            <p14:sldId id="306"/>
            <p14:sldId id="307"/>
            <p14:sldId id="309"/>
            <p14:sldId id="388"/>
            <p14:sldId id="405"/>
            <p14:sldId id="310"/>
            <p14:sldId id="383"/>
            <p14:sldId id="398"/>
            <p14:sldId id="357"/>
            <p14:sldId id="390"/>
            <p14:sldId id="360"/>
            <p14:sldId id="406"/>
            <p14:sldId id="407"/>
            <p14:sldId id="408"/>
            <p14:sldId id="409"/>
            <p14:sldId id="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RY, Matti" initials="parry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7DC5"/>
    <a:srgbClr val="A50021"/>
    <a:srgbClr val="F0301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613" autoAdjust="0"/>
  </p:normalViewPr>
  <p:slideViewPr>
    <p:cSldViewPr>
      <p:cViewPr varScale="1">
        <p:scale>
          <a:sx n="113" d="100"/>
          <a:sy n="113" d="100"/>
        </p:scale>
        <p:origin x="155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00" d="100"/>
          <a:sy n="100" d="100"/>
        </p:scale>
        <p:origin x="-1890" y="19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rrym\AppData\Local\Temp\STATcompilerExport20161110_1458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rrym\AppData\Local\Temp\STATcompilerExport20161110_1225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a:t>Egypt contraceptive use by</a:t>
            </a:r>
            <a:r>
              <a:rPr lang="en-GB" baseline="0" dirty="0"/>
              <a:t> age</a:t>
            </a:r>
            <a:endParaRPr lang="en-GB" dirty="0"/>
          </a:p>
        </c:rich>
      </c:tx>
      <c:overlay val="0"/>
    </c:title>
    <c:autoTitleDeleted val="0"/>
    <c:plotArea>
      <c:layout/>
      <c:lineChart>
        <c:grouping val="standard"/>
        <c:varyColors val="0"/>
        <c:ser>
          <c:idx val="3"/>
          <c:order val="0"/>
          <c:tx>
            <c:strRef>
              <c:f>Sheet2!$A$5</c:f>
              <c:strCache>
                <c:ptCount val="1"/>
                <c:pt idx="0">
                  <c:v>40-49</c:v>
                </c:pt>
              </c:strCache>
            </c:strRef>
          </c:tx>
          <c:marker>
            <c:symbol val="none"/>
          </c:marker>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Sheet2!$B$5:$I$5</c:f>
              <c:numCache>
                <c:formatCode>General</c:formatCode>
                <c:ptCount val="8"/>
                <c:pt idx="0">
                  <c:v>36.700000000000003</c:v>
                </c:pt>
                <c:pt idx="1">
                  <c:v>46.6</c:v>
                </c:pt>
                <c:pt idx="2">
                  <c:v>46.8</c:v>
                </c:pt>
                <c:pt idx="3">
                  <c:v>52.9</c:v>
                </c:pt>
                <c:pt idx="4">
                  <c:v>60.2</c:v>
                </c:pt>
                <c:pt idx="5">
                  <c:v>59.6</c:v>
                </c:pt>
                <c:pt idx="6">
                  <c:v>63.1</c:v>
                </c:pt>
                <c:pt idx="7">
                  <c:v>63</c:v>
                </c:pt>
              </c:numCache>
            </c:numRef>
          </c:val>
          <c:smooth val="0"/>
          <c:extLst>
            <c:ext xmlns:c16="http://schemas.microsoft.com/office/drawing/2014/chart" uri="{C3380CC4-5D6E-409C-BE32-E72D297353CC}">
              <c16:uniqueId val="{00000000-0694-4881-AFA0-815DCCD7EC20}"/>
            </c:ext>
          </c:extLst>
        </c:ser>
        <c:ser>
          <c:idx val="2"/>
          <c:order val="1"/>
          <c:tx>
            <c:strRef>
              <c:f>Sheet2!$A$4</c:f>
              <c:strCache>
                <c:ptCount val="1"/>
                <c:pt idx="0">
                  <c:v>30-39</c:v>
                </c:pt>
              </c:strCache>
            </c:strRef>
          </c:tx>
          <c:marker>
            <c:symbol val="none"/>
          </c:marker>
          <c:dLbls>
            <c:dLbl>
              <c:idx val="1"/>
              <c:layout>
                <c:manualLayout>
                  <c:x val="-7.8386352133713536E-3"/>
                  <c:y val="-2.5195613185836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94-4881-AFA0-815DCCD7EC20}"/>
                </c:ext>
              </c:extLst>
            </c:dLbl>
            <c:dLbl>
              <c:idx val="2"/>
              <c:delete val="1"/>
              <c:extLst>
                <c:ext xmlns:c15="http://schemas.microsoft.com/office/drawing/2012/chart" uri="{CE6537A1-D6FC-4f65-9D91-7224C49458BB}"/>
                <c:ext xmlns:c16="http://schemas.microsoft.com/office/drawing/2014/chart" uri="{C3380CC4-5D6E-409C-BE32-E72D297353CC}">
                  <c16:uniqueId val="{00000002-0694-4881-AFA0-815DCCD7EC20}"/>
                </c:ext>
              </c:extLst>
            </c:dLbl>
            <c:dLbl>
              <c:idx val="3"/>
              <c:delete val="1"/>
              <c:extLst>
                <c:ext xmlns:c15="http://schemas.microsoft.com/office/drawing/2012/chart" uri="{CE6537A1-D6FC-4f65-9D91-7224C49458BB}"/>
                <c:ext xmlns:c16="http://schemas.microsoft.com/office/drawing/2014/chart" uri="{C3380CC4-5D6E-409C-BE32-E72D297353CC}">
                  <c16:uniqueId val="{00000003-0694-4881-AFA0-815DCCD7EC20}"/>
                </c:ext>
              </c:extLst>
            </c:dLbl>
            <c:dLbl>
              <c:idx val="5"/>
              <c:delete val="1"/>
              <c:extLst>
                <c:ext xmlns:c15="http://schemas.microsoft.com/office/drawing/2012/chart" uri="{CE6537A1-D6FC-4f65-9D91-7224C49458BB}"/>
                <c:ext xmlns:c16="http://schemas.microsoft.com/office/drawing/2014/chart" uri="{C3380CC4-5D6E-409C-BE32-E72D297353CC}">
                  <c16:uniqueId val="{00000004-0694-4881-AFA0-815DCCD7EC20}"/>
                </c:ext>
              </c:extLst>
            </c:dLbl>
            <c:dLbl>
              <c:idx val="6"/>
              <c:delete val="1"/>
              <c:extLst>
                <c:ext xmlns:c15="http://schemas.microsoft.com/office/drawing/2012/chart" uri="{CE6537A1-D6FC-4f65-9D91-7224C49458BB}"/>
                <c:ext xmlns:c16="http://schemas.microsoft.com/office/drawing/2014/chart" uri="{C3380CC4-5D6E-409C-BE32-E72D297353CC}">
                  <c16:uniqueId val="{00000005-0694-4881-AFA0-815DCCD7EC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Sheet2!$B$4:$I$4</c:f>
              <c:numCache>
                <c:formatCode>General</c:formatCode>
                <c:ptCount val="8"/>
                <c:pt idx="0">
                  <c:v>49.8</c:v>
                </c:pt>
                <c:pt idx="1">
                  <c:v>59.2</c:v>
                </c:pt>
                <c:pt idx="2">
                  <c:v>59.4</c:v>
                </c:pt>
                <c:pt idx="3">
                  <c:v>67.599999999999994</c:v>
                </c:pt>
                <c:pt idx="4">
                  <c:v>71.400000000000006</c:v>
                </c:pt>
                <c:pt idx="5">
                  <c:v>71.099999999999994</c:v>
                </c:pt>
                <c:pt idx="6">
                  <c:v>70.8</c:v>
                </c:pt>
                <c:pt idx="7">
                  <c:v>68.2</c:v>
                </c:pt>
              </c:numCache>
            </c:numRef>
          </c:val>
          <c:smooth val="0"/>
          <c:extLst>
            <c:ext xmlns:c16="http://schemas.microsoft.com/office/drawing/2014/chart" uri="{C3380CC4-5D6E-409C-BE32-E72D297353CC}">
              <c16:uniqueId val="{00000006-0694-4881-AFA0-815DCCD7EC20}"/>
            </c:ext>
          </c:extLst>
        </c:ser>
        <c:ser>
          <c:idx val="1"/>
          <c:order val="2"/>
          <c:tx>
            <c:strRef>
              <c:f>Sheet2!$A$3</c:f>
              <c:strCache>
                <c:ptCount val="1"/>
                <c:pt idx="0">
                  <c:v>20-29</c:v>
                </c:pt>
              </c:strCache>
            </c:strRef>
          </c:tx>
          <c:marker>
            <c:symbol val="none"/>
          </c:marker>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Sheet2!$B$3:$I$3</c:f>
              <c:numCache>
                <c:formatCode>General</c:formatCode>
                <c:ptCount val="8"/>
                <c:pt idx="0">
                  <c:v>31.2</c:v>
                </c:pt>
                <c:pt idx="1">
                  <c:v>39.4</c:v>
                </c:pt>
                <c:pt idx="2">
                  <c:v>41.3</c:v>
                </c:pt>
                <c:pt idx="3">
                  <c:v>50.7</c:v>
                </c:pt>
                <c:pt idx="4">
                  <c:v>53.1</c:v>
                </c:pt>
                <c:pt idx="5">
                  <c:v>51.8</c:v>
                </c:pt>
                <c:pt idx="6">
                  <c:v>53.2</c:v>
                </c:pt>
                <c:pt idx="7">
                  <c:v>50.1</c:v>
                </c:pt>
              </c:numCache>
            </c:numRef>
          </c:val>
          <c:smooth val="0"/>
          <c:extLst>
            <c:ext xmlns:c16="http://schemas.microsoft.com/office/drawing/2014/chart" uri="{C3380CC4-5D6E-409C-BE32-E72D297353CC}">
              <c16:uniqueId val="{00000007-0694-4881-AFA0-815DCCD7EC20}"/>
            </c:ext>
          </c:extLst>
        </c:ser>
        <c:ser>
          <c:idx val="0"/>
          <c:order val="3"/>
          <c:tx>
            <c:strRef>
              <c:f>Sheet2!$A$2</c:f>
              <c:strCache>
                <c:ptCount val="1"/>
                <c:pt idx="0">
                  <c:v>15-19</c:v>
                </c:pt>
              </c:strCache>
            </c:strRef>
          </c:tx>
          <c:marker>
            <c:symbol val="none"/>
          </c:marker>
          <c:dLbls>
            <c:dLbl>
              <c:idx val="1"/>
              <c:layout>
                <c:manualLayout>
                  <c:x val="-9.7982940167141916E-3"/>
                  <c:y val="3.0234735823003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94-4881-AFA0-815DCCD7EC20}"/>
                </c:ext>
              </c:extLst>
            </c:dLbl>
            <c:dLbl>
              <c:idx val="2"/>
              <c:delete val="1"/>
              <c:extLst>
                <c:ext xmlns:c15="http://schemas.microsoft.com/office/drawing/2012/chart" uri="{CE6537A1-D6FC-4f65-9D91-7224C49458BB}"/>
                <c:ext xmlns:c16="http://schemas.microsoft.com/office/drawing/2014/chart" uri="{C3380CC4-5D6E-409C-BE32-E72D297353CC}">
                  <c16:uniqueId val="{00000009-0694-4881-AFA0-815DCCD7EC20}"/>
                </c:ext>
              </c:extLst>
            </c:dLbl>
            <c:dLbl>
              <c:idx val="3"/>
              <c:layout>
                <c:manualLayout>
                  <c:x val="-1.7636929230085547E-2"/>
                  <c:y val="2.7715174504420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94-4881-AFA0-815DCCD7EC20}"/>
                </c:ext>
              </c:extLst>
            </c:dLbl>
            <c:dLbl>
              <c:idx val="4"/>
              <c:delete val="1"/>
              <c:extLst>
                <c:ext xmlns:c15="http://schemas.microsoft.com/office/drawing/2012/chart" uri="{CE6537A1-D6FC-4f65-9D91-7224C49458BB}"/>
                <c:ext xmlns:c16="http://schemas.microsoft.com/office/drawing/2014/chart" uri="{C3380CC4-5D6E-409C-BE32-E72D297353CC}">
                  <c16:uniqueId val="{0000000B-0694-4881-AFA0-815DCCD7EC20}"/>
                </c:ext>
              </c:extLst>
            </c:dLbl>
            <c:dLbl>
              <c:idx val="5"/>
              <c:layout>
                <c:manualLayout>
                  <c:x val="5.8789764100285156E-3"/>
                  <c:y val="-1.5117367911501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94-4881-AFA0-815DCCD7EC20}"/>
                </c:ext>
              </c:extLst>
            </c:dLbl>
            <c:dLbl>
              <c:idx val="6"/>
              <c:delete val="1"/>
              <c:extLst>
                <c:ext xmlns:c15="http://schemas.microsoft.com/office/drawing/2012/chart" uri="{CE6537A1-D6FC-4f65-9D91-7224C49458BB}"/>
                <c:ext xmlns:c16="http://schemas.microsoft.com/office/drawing/2014/chart" uri="{C3380CC4-5D6E-409C-BE32-E72D297353CC}">
                  <c16:uniqueId val="{0000000D-0694-4881-AFA0-815DCCD7EC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Sheet2!$B$1:$I$1</c:f>
              <c:numCache>
                <c:formatCode>General</c:formatCode>
                <c:ptCount val="8"/>
                <c:pt idx="0">
                  <c:v>1988</c:v>
                </c:pt>
                <c:pt idx="1">
                  <c:v>1992</c:v>
                </c:pt>
                <c:pt idx="2">
                  <c:v>1995</c:v>
                </c:pt>
                <c:pt idx="3">
                  <c:v>2000</c:v>
                </c:pt>
                <c:pt idx="4">
                  <c:v>2003</c:v>
                </c:pt>
                <c:pt idx="5">
                  <c:v>2005</c:v>
                </c:pt>
                <c:pt idx="6">
                  <c:v>2008</c:v>
                </c:pt>
                <c:pt idx="7">
                  <c:v>2014</c:v>
                </c:pt>
              </c:numCache>
            </c:numRef>
          </c:cat>
          <c:val>
            <c:numRef>
              <c:f>Sheet2!$B$2:$I$2</c:f>
              <c:numCache>
                <c:formatCode>General</c:formatCode>
                <c:ptCount val="8"/>
                <c:pt idx="0">
                  <c:v>5.5</c:v>
                </c:pt>
                <c:pt idx="1">
                  <c:v>13.3</c:v>
                </c:pt>
                <c:pt idx="2">
                  <c:v>16.100000000000001</c:v>
                </c:pt>
                <c:pt idx="3">
                  <c:v>23.4</c:v>
                </c:pt>
                <c:pt idx="4">
                  <c:v>25.4</c:v>
                </c:pt>
                <c:pt idx="5">
                  <c:v>26.3</c:v>
                </c:pt>
                <c:pt idx="6">
                  <c:v>23.4</c:v>
                </c:pt>
                <c:pt idx="7">
                  <c:v>20.5</c:v>
                </c:pt>
              </c:numCache>
            </c:numRef>
          </c:val>
          <c:smooth val="0"/>
          <c:extLst>
            <c:ext xmlns:c16="http://schemas.microsoft.com/office/drawing/2014/chart" uri="{C3380CC4-5D6E-409C-BE32-E72D297353CC}">
              <c16:uniqueId val="{0000000E-0694-4881-AFA0-815DCCD7EC20}"/>
            </c:ext>
          </c:extLst>
        </c:ser>
        <c:dLbls>
          <c:showLegendKey val="0"/>
          <c:showVal val="0"/>
          <c:showCatName val="0"/>
          <c:showSerName val="0"/>
          <c:showPercent val="0"/>
          <c:showBubbleSize val="0"/>
        </c:dLbls>
        <c:smooth val="0"/>
        <c:axId val="129187200"/>
        <c:axId val="139900416"/>
      </c:lineChart>
      <c:catAx>
        <c:axId val="129187200"/>
        <c:scaling>
          <c:orientation val="minMax"/>
        </c:scaling>
        <c:delete val="0"/>
        <c:axPos val="b"/>
        <c:numFmt formatCode="General" sourceLinked="1"/>
        <c:majorTickMark val="none"/>
        <c:minorTickMark val="none"/>
        <c:tickLblPos val="nextTo"/>
        <c:crossAx val="139900416"/>
        <c:crosses val="autoZero"/>
        <c:auto val="1"/>
        <c:lblAlgn val="ctr"/>
        <c:lblOffset val="100"/>
        <c:noMultiLvlLbl val="0"/>
      </c:catAx>
      <c:valAx>
        <c:axId val="139900416"/>
        <c:scaling>
          <c:orientation val="minMax"/>
        </c:scaling>
        <c:delete val="0"/>
        <c:axPos val="l"/>
        <c:majorGridlines/>
        <c:numFmt formatCode="General" sourceLinked="1"/>
        <c:majorTickMark val="none"/>
        <c:minorTickMark val="none"/>
        <c:tickLblPos val="nextTo"/>
        <c:crossAx val="129187200"/>
        <c:crosses val="autoZero"/>
        <c:crossBetween val="between"/>
      </c:valAx>
    </c:plotArea>
    <c:legend>
      <c:legendPos val="r"/>
      <c:layout>
        <c:manualLayout>
          <c:xMode val="edge"/>
          <c:yMode val="edge"/>
          <c:x val="0.84516704934019682"/>
          <c:y val="0.65664648372403078"/>
          <c:w val="0.14111533903640336"/>
          <c:h val="0.2797236814957068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6599645356526"/>
          <c:y val="0.19348201285295644"/>
          <c:w val="0.76901661953591149"/>
          <c:h val="0.72200838790953614"/>
        </c:manualLayout>
      </c:layout>
      <c:pieChart>
        <c:varyColors val="1"/>
        <c:ser>
          <c:idx val="1"/>
          <c:order val="0"/>
          <c:tx>
            <c:strRef>
              <c:f>Sheet2!$B$39</c:f>
              <c:strCache>
                <c:ptCount val="1"/>
                <c:pt idx="0">
                  <c:v>Egypt</c:v>
                </c:pt>
              </c:strCache>
            </c:strRef>
          </c:tx>
          <c:dLbls>
            <c:dLbl>
              <c:idx val="0"/>
              <c:layout>
                <c:manualLayout>
                  <c:x val="-0.21640463848158661"/>
                  <c:y val="1.7916614022455261E-2"/>
                </c:manualLayout>
              </c:layout>
              <c:tx>
                <c:rich>
                  <a:bodyPr/>
                  <a:lstStyle/>
                  <a:p>
                    <a:r>
                      <a:rPr lang="en-US" sz="1200" dirty="0"/>
                      <a:t>Trad. methods
2%</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85E-41F1-AFAA-B0717CA3EE8B}"/>
                </c:ext>
              </c:extLst>
            </c:dLbl>
            <c:dLbl>
              <c:idx val="1"/>
              <c:delete val="1"/>
              <c:extLst>
                <c:ext xmlns:c15="http://schemas.microsoft.com/office/drawing/2012/chart" uri="{CE6537A1-D6FC-4f65-9D91-7224C49458BB}"/>
                <c:ext xmlns:c16="http://schemas.microsoft.com/office/drawing/2014/chart" uri="{C3380CC4-5D6E-409C-BE32-E72D297353CC}">
                  <c16:uniqueId val="{00000001-985E-41F1-AFAA-B0717CA3EE8B}"/>
                </c:ext>
              </c:extLst>
            </c:dLbl>
            <c:dLbl>
              <c:idx val="2"/>
              <c:delete val="1"/>
              <c:extLst>
                <c:ext xmlns:c15="http://schemas.microsoft.com/office/drawing/2012/chart" uri="{CE6537A1-D6FC-4f65-9D91-7224C49458BB}"/>
                <c:ext xmlns:c16="http://schemas.microsoft.com/office/drawing/2014/chart" uri="{C3380CC4-5D6E-409C-BE32-E72D297353CC}">
                  <c16:uniqueId val="{00000002-985E-41F1-AFAA-B0717CA3EE8B}"/>
                </c:ext>
              </c:extLst>
            </c:dLbl>
            <c:dLbl>
              <c:idx val="3"/>
              <c:tx>
                <c:rich>
                  <a:bodyPr/>
                  <a:lstStyle/>
                  <a:p>
                    <a:r>
                      <a:rPr lang="en-US" sz="1200" dirty="0"/>
                      <a:t>injections
2%</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5E-41F1-AFAA-B0717CA3EE8B}"/>
                </c:ext>
              </c:extLst>
            </c:dLbl>
            <c:dLbl>
              <c:idx val="4"/>
              <c:layout>
                <c:manualLayout>
                  <c:x val="9.9097660743225263E-2"/>
                  <c:y val="1.6658795590398186E-2"/>
                </c:manualLayout>
              </c:layout>
              <c:tx>
                <c:rich>
                  <a:bodyPr/>
                  <a:lstStyle/>
                  <a:p>
                    <a:r>
                      <a:rPr lang="en-US" sz="1200" dirty="0"/>
                      <a:t>IUD
9%</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85E-41F1-AFAA-B0717CA3EE8B}"/>
                </c:ext>
              </c:extLst>
            </c:dLbl>
            <c:dLbl>
              <c:idx val="5"/>
              <c:layout>
                <c:manualLayout>
                  <c:x val="-0.17594909982957671"/>
                  <c:y val="6.2060717277891517E-2"/>
                </c:manualLayout>
              </c:layout>
              <c:tx>
                <c:rich>
                  <a:bodyPr/>
                  <a:lstStyle/>
                  <a:p>
                    <a:r>
                      <a:rPr lang="en-US" sz="1200" dirty="0"/>
                      <a:t>Pill
13%</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5E-41F1-AFAA-B0717CA3EE8B}"/>
                </c:ext>
              </c:extLst>
            </c:dLbl>
            <c:dLbl>
              <c:idx val="6"/>
              <c:layout>
                <c:manualLayout>
                  <c:x val="0.18724544335598306"/>
                  <c:y val="-0.25861616048997477"/>
                </c:manualLayout>
              </c:layout>
              <c:tx>
                <c:rich>
                  <a:bodyPr/>
                  <a:lstStyle/>
                  <a:p>
                    <a:r>
                      <a:rPr lang="en-US" dirty="0"/>
                      <a:t>No method
74%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85E-41F1-AFAA-B0717CA3EE8B}"/>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Sheet2!$C$38:$I$38</c:f>
              <c:strCache>
                <c:ptCount val="7"/>
                <c:pt idx="0">
                  <c:v>Married women currently using any traditional or folk method</c:v>
                </c:pt>
                <c:pt idx="1">
                  <c:v>Married women currently using condom</c:v>
                </c:pt>
                <c:pt idx="2">
                  <c:v>Married women currently using implants</c:v>
                </c:pt>
                <c:pt idx="3">
                  <c:v>Married women currently using injections</c:v>
                </c:pt>
                <c:pt idx="4">
                  <c:v>Married women currently using IUD</c:v>
                </c:pt>
                <c:pt idx="5">
                  <c:v>Married women currently using pill</c:v>
                </c:pt>
                <c:pt idx="6">
                  <c:v>Married women not currently using any method</c:v>
                </c:pt>
              </c:strCache>
            </c:strRef>
          </c:cat>
          <c:val>
            <c:numRef>
              <c:f>Sheet2!$C$39:$I$39</c:f>
              <c:numCache>
                <c:formatCode>General</c:formatCode>
                <c:ptCount val="7"/>
                <c:pt idx="0">
                  <c:v>1.6</c:v>
                </c:pt>
                <c:pt idx="1">
                  <c:v>0</c:v>
                </c:pt>
                <c:pt idx="2">
                  <c:v>0.3</c:v>
                </c:pt>
                <c:pt idx="3">
                  <c:v>1.7</c:v>
                </c:pt>
                <c:pt idx="4">
                  <c:v>9.8000000000000007</c:v>
                </c:pt>
                <c:pt idx="5">
                  <c:v>14.2</c:v>
                </c:pt>
                <c:pt idx="6">
                  <c:v>79.5</c:v>
                </c:pt>
              </c:numCache>
            </c:numRef>
          </c:val>
          <c:extLst>
            <c:ext xmlns:c16="http://schemas.microsoft.com/office/drawing/2014/chart" uri="{C3380CC4-5D6E-409C-BE32-E72D297353CC}">
              <c16:uniqueId val="{00000007-985E-41F1-AFAA-B0717CA3EE8B}"/>
            </c:ext>
          </c:extLst>
        </c:ser>
        <c:ser>
          <c:idx val="0"/>
          <c:order val="1"/>
          <c:tx>
            <c:strRef>
              <c:f>Sheet2!$A$12</c:f>
              <c:strCache>
                <c:ptCount val="1"/>
                <c:pt idx="0">
                  <c:v>Jordan</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Sheet2!$C$38:$I$38</c:f>
              <c:strCache>
                <c:ptCount val="7"/>
                <c:pt idx="0">
                  <c:v>Married women currently using any traditional or folk method</c:v>
                </c:pt>
                <c:pt idx="1">
                  <c:v>Married women currently using condom</c:v>
                </c:pt>
                <c:pt idx="2">
                  <c:v>Married women currently using implants</c:v>
                </c:pt>
                <c:pt idx="3">
                  <c:v>Married women currently using injections</c:v>
                </c:pt>
                <c:pt idx="4">
                  <c:v>Married women currently using IUD</c:v>
                </c:pt>
                <c:pt idx="5">
                  <c:v>Married women currently using pill</c:v>
                </c:pt>
                <c:pt idx="6">
                  <c:v>Married women not currently using any method</c:v>
                </c:pt>
              </c:strCache>
            </c:strRef>
          </c:cat>
          <c:val>
            <c:numRef>
              <c:f>Sheet2!$B$12:$H$12</c:f>
              <c:numCache>
                <c:formatCode>General</c:formatCode>
                <c:ptCount val="7"/>
                <c:pt idx="0">
                  <c:v>5.7</c:v>
                </c:pt>
                <c:pt idx="1">
                  <c:v>1.2</c:v>
                </c:pt>
                <c:pt idx="2">
                  <c:v>0</c:v>
                </c:pt>
                <c:pt idx="3">
                  <c:v>1.1000000000000001</c:v>
                </c:pt>
                <c:pt idx="4">
                  <c:v>4</c:v>
                </c:pt>
                <c:pt idx="5">
                  <c:v>22.8</c:v>
                </c:pt>
                <c:pt idx="6">
                  <c:v>72.5</c:v>
                </c:pt>
              </c:numCache>
            </c:numRef>
          </c:val>
          <c:extLst>
            <c:ext xmlns:c16="http://schemas.microsoft.com/office/drawing/2014/chart" uri="{C3380CC4-5D6E-409C-BE32-E72D297353CC}">
              <c16:uniqueId val="{00000008-985E-41F1-AFAA-B0717CA3EE8B}"/>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32CAB-7F00-4C6D-8F48-E5C536F64C20}"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75F7EDFD-C937-4F68-AB89-E99FEB1FA6CF}">
      <dgm:prSet phldrT="[Text]" custT="1"/>
      <dgm:spPr>
        <a:solidFill>
          <a:schemeClr val="accent3">
            <a:lumMod val="75000"/>
          </a:schemeClr>
        </a:solidFill>
      </dgm:spPr>
      <dgm:t>
        <a:bodyPr/>
        <a:lstStyle/>
        <a:p>
          <a:r>
            <a:rPr lang="en-US" sz="1600" b="1" dirty="0"/>
            <a:t>Government Departments </a:t>
          </a:r>
        </a:p>
      </dgm:t>
    </dgm:pt>
    <dgm:pt modelId="{793AD143-3D47-40C8-A38C-CAC961111C15}" type="parTrans" cxnId="{0714AF51-14AE-432D-A35C-7F4A0E0485E3}">
      <dgm:prSet/>
      <dgm:spPr/>
      <dgm:t>
        <a:bodyPr/>
        <a:lstStyle/>
        <a:p>
          <a:endParaRPr lang="en-US"/>
        </a:p>
      </dgm:t>
    </dgm:pt>
    <dgm:pt modelId="{9976C7EA-B21E-40A4-A066-CE747C05F14B}" type="sibTrans" cxnId="{0714AF51-14AE-432D-A35C-7F4A0E0485E3}">
      <dgm:prSet/>
      <dgm:spPr/>
      <dgm:t>
        <a:bodyPr/>
        <a:lstStyle/>
        <a:p>
          <a:endParaRPr lang="en-US"/>
        </a:p>
      </dgm:t>
    </dgm:pt>
    <dgm:pt modelId="{CBE55893-1D90-4BE0-9D97-D965D3530345}">
      <dgm:prSet phldrT="[Text]" custT="1"/>
      <dgm:spPr>
        <a:solidFill>
          <a:schemeClr val="accent3">
            <a:lumMod val="75000"/>
          </a:schemeClr>
        </a:solidFill>
      </dgm:spPr>
      <dgm:t>
        <a:bodyPr/>
        <a:lstStyle/>
        <a:p>
          <a:pPr rtl="0"/>
          <a:r>
            <a:rPr lang="en-GB" sz="1400" dirty="0">
              <a:ea typeface="Calibri"/>
              <a:cs typeface="Arial" pitchFamily="34" charset="0"/>
            </a:rPr>
            <a:t> </a:t>
          </a:r>
          <a:r>
            <a:rPr lang="en-GB" sz="1200" b="1" dirty="0">
              <a:ea typeface="Calibri"/>
              <a:cs typeface="Arial" pitchFamily="34" charset="0"/>
            </a:rPr>
            <a:t>District level Education Officers Principals and teachers and UDAAN </a:t>
          </a:r>
          <a:r>
            <a:rPr lang="en-GB" sz="1200" b="1" i="1" dirty="0">
              <a:ea typeface="Calibri"/>
              <a:cs typeface="Arial" pitchFamily="34" charset="0"/>
            </a:rPr>
            <a:t>Mitras </a:t>
          </a:r>
          <a:r>
            <a:rPr lang="en-GB" sz="1200" b="1" dirty="0">
              <a:ea typeface="Calibri"/>
              <a:cs typeface="Arial" pitchFamily="34" charset="0"/>
            </a:rPr>
            <a:t>  </a:t>
          </a:r>
          <a:endParaRPr lang="en-US" sz="1200" b="1" dirty="0"/>
        </a:p>
      </dgm:t>
    </dgm:pt>
    <dgm:pt modelId="{27FF113B-CAED-4691-A318-4E4495C6E3B9}" type="parTrans" cxnId="{73E259EE-D105-4DB6-9868-66C1A391F2EE}">
      <dgm:prSet/>
      <dgm:spPr/>
      <dgm:t>
        <a:bodyPr/>
        <a:lstStyle/>
        <a:p>
          <a:endParaRPr lang="en-US"/>
        </a:p>
      </dgm:t>
    </dgm:pt>
    <dgm:pt modelId="{7B056D97-93CE-4B78-BFF2-06EB3BC0B7D4}" type="sibTrans" cxnId="{73E259EE-D105-4DB6-9868-66C1A391F2EE}">
      <dgm:prSet/>
      <dgm:spPr/>
      <dgm:t>
        <a:bodyPr/>
        <a:lstStyle/>
        <a:p>
          <a:endParaRPr lang="en-US"/>
        </a:p>
      </dgm:t>
    </dgm:pt>
    <dgm:pt modelId="{F116C2F1-82AF-4D82-B0E7-6D24F1B07B83}">
      <dgm:prSet phldrT="[Text]" custT="1"/>
      <dgm:spPr>
        <a:solidFill>
          <a:schemeClr val="accent6">
            <a:lumMod val="75000"/>
          </a:schemeClr>
        </a:solidFill>
      </dgm:spPr>
      <dgm:t>
        <a:bodyPr/>
        <a:lstStyle/>
        <a:p>
          <a:r>
            <a:rPr lang="en-US" sz="1400" dirty="0">
              <a:solidFill>
                <a:schemeClr val="bg1"/>
              </a:solidFill>
              <a:latin typeface="+mn-lt"/>
              <a:ea typeface="Calibri"/>
              <a:cs typeface="Arial" pitchFamily="34" charset="0"/>
            </a:rPr>
            <a:t>Implementation, transaction and monitoring</a:t>
          </a:r>
        </a:p>
      </dgm:t>
    </dgm:pt>
    <dgm:pt modelId="{28E99A3A-975C-412B-8022-F8F19897BD1D}" type="parTrans" cxnId="{70A210B4-7208-4454-8F97-E9D154F5C7C1}">
      <dgm:prSet/>
      <dgm:spPr/>
      <dgm:t>
        <a:bodyPr/>
        <a:lstStyle/>
        <a:p>
          <a:endParaRPr lang="en-US"/>
        </a:p>
      </dgm:t>
    </dgm:pt>
    <dgm:pt modelId="{E8A48DB7-3CC7-436C-8928-BC8B379E77DC}" type="sibTrans" cxnId="{70A210B4-7208-4454-8F97-E9D154F5C7C1}">
      <dgm:prSet/>
      <dgm:spPr/>
      <dgm:t>
        <a:bodyPr/>
        <a:lstStyle/>
        <a:p>
          <a:endParaRPr lang="en-US"/>
        </a:p>
      </dgm:t>
    </dgm:pt>
    <dgm:pt modelId="{B974D4B4-2F1F-4BA4-AD34-0DB85278226D}">
      <dgm:prSet phldrT="[Text]" custT="1"/>
      <dgm:spPr>
        <a:solidFill>
          <a:schemeClr val="accent3">
            <a:lumMod val="75000"/>
          </a:schemeClr>
        </a:solidFill>
      </dgm:spPr>
      <dgm:t>
        <a:bodyPr/>
        <a:lstStyle/>
        <a:p>
          <a:pPr rtl="0"/>
          <a:r>
            <a:rPr lang="en-GB" sz="1600" b="1" dirty="0"/>
            <a:t>The David and Lucile Packard Foundation</a:t>
          </a:r>
          <a:endParaRPr lang="en-US" sz="1600" b="1" dirty="0"/>
        </a:p>
      </dgm:t>
    </dgm:pt>
    <dgm:pt modelId="{6AD5DF10-7C23-4AE0-9FDB-CA6D99D7477A}" type="parTrans" cxnId="{84B0B520-D618-48B0-B59B-CC8729DF6C24}">
      <dgm:prSet/>
      <dgm:spPr/>
      <dgm:t>
        <a:bodyPr/>
        <a:lstStyle/>
        <a:p>
          <a:endParaRPr lang="en-US"/>
        </a:p>
      </dgm:t>
    </dgm:pt>
    <dgm:pt modelId="{C25F8A84-A4A8-4A59-B3B3-F3B3D85E150F}" type="sibTrans" cxnId="{84B0B520-D618-48B0-B59B-CC8729DF6C24}">
      <dgm:prSet/>
      <dgm:spPr/>
      <dgm:t>
        <a:bodyPr/>
        <a:lstStyle/>
        <a:p>
          <a:endParaRPr lang="en-US"/>
        </a:p>
      </dgm:t>
    </dgm:pt>
    <dgm:pt modelId="{CFCBC6EF-C8A6-4773-ADD8-224366938934}">
      <dgm:prSet phldrT="[Text]"/>
      <dgm:spPr>
        <a:solidFill>
          <a:schemeClr val="accent6">
            <a:lumMod val="75000"/>
          </a:schemeClr>
        </a:solidFill>
      </dgm:spPr>
      <dgm:t>
        <a:bodyPr/>
        <a:lstStyle/>
        <a:p>
          <a:r>
            <a:rPr lang="en-US" dirty="0">
              <a:solidFill>
                <a:schemeClr val="bg1"/>
              </a:solidFill>
            </a:rPr>
            <a:t>Resources and long term investment in the program</a:t>
          </a:r>
        </a:p>
      </dgm:t>
    </dgm:pt>
    <dgm:pt modelId="{750D9D67-307B-4EC7-9864-97CFF37F026C}" type="parTrans" cxnId="{B158459B-454C-4342-B674-A87874679AB1}">
      <dgm:prSet/>
      <dgm:spPr/>
      <dgm:t>
        <a:bodyPr/>
        <a:lstStyle/>
        <a:p>
          <a:endParaRPr lang="en-US"/>
        </a:p>
      </dgm:t>
    </dgm:pt>
    <dgm:pt modelId="{8EB707AB-5364-4DA6-8651-1C00D916C663}" type="sibTrans" cxnId="{B158459B-454C-4342-B674-A87874679AB1}">
      <dgm:prSet/>
      <dgm:spPr/>
      <dgm:t>
        <a:bodyPr/>
        <a:lstStyle/>
        <a:p>
          <a:endParaRPr lang="en-US"/>
        </a:p>
      </dgm:t>
    </dgm:pt>
    <dgm:pt modelId="{79A05A43-F20D-443B-954C-8F449457AC3C}">
      <dgm:prSet phldrT="[Text]" custT="1"/>
      <dgm:spPr>
        <a:solidFill>
          <a:schemeClr val="accent3">
            <a:lumMod val="75000"/>
          </a:schemeClr>
        </a:solidFill>
      </dgm:spPr>
      <dgm:t>
        <a:bodyPr/>
        <a:lstStyle/>
        <a:p>
          <a:pPr rtl="0"/>
          <a:r>
            <a:rPr lang="en-GB" sz="1800" b="1" dirty="0"/>
            <a:t>Centre for Catalyzing Change (C3)</a:t>
          </a:r>
          <a:endParaRPr lang="en-US" sz="1800" b="1" dirty="0"/>
        </a:p>
      </dgm:t>
    </dgm:pt>
    <dgm:pt modelId="{06C4DE81-5FEF-4548-A197-ED75FC19068C}" type="parTrans" cxnId="{A0C84647-3489-402E-A6B2-0EEED38778CB}">
      <dgm:prSet/>
      <dgm:spPr/>
      <dgm:t>
        <a:bodyPr/>
        <a:lstStyle/>
        <a:p>
          <a:endParaRPr lang="en-US"/>
        </a:p>
      </dgm:t>
    </dgm:pt>
    <dgm:pt modelId="{8ACBAC8F-3935-4CA7-BF04-A68118C8E4BD}" type="sibTrans" cxnId="{A0C84647-3489-402E-A6B2-0EEED38778CB}">
      <dgm:prSet/>
      <dgm:spPr/>
      <dgm:t>
        <a:bodyPr/>
        <a:lstStyle/>
        <a:p>
          <a:endParaRPr lang="en-US"/>
        </a:p>
      </dgm:t>
    </dgm:pt>
    <dgm:pt modelId="{32A7BFF1-3CF4-4C89-A3A0-4569F787DEDC}">
      <dgm:prSet phldrT="[Text]"/>
      <dgm:spPr>
        <a:solidFill>
          <a:schemeClr val="accent6">
            <a:lumMod val="75000"/>
            <a:alpha val="90000"/>
          </a:schemeClr>
        </a:solidFill>
      </dgm:spPr>
      <dgm:t>
        <a:bodyPr/>
        <a:lstStyle/>
        <a:p>
          <a:r>
            <a:rPr lang="en-US" dirty="0">
              <a:solidFill>
                <a:schemeClr val="bg1"/>
              </a:solidFill>
            </a:rPr>
            <a:t>Technical Assistance , Building Evidence for scale, and advocacy</a:t>
          </a:r>
        </a:p>
      </dgm:t>
    </dgm:pt>
    <dgm:pt modelId="{02395914-EF41-48CD-B30A-F5F7246D2347}" type="parTrans" cxnId="{24859781-B2AC-453C-85C7-C9C2CF40B69E}">
      <dgm:prSet/>
      <dgm:spPr/>
      <dgm:t>
        <a:bodyPr/>
        <a:lstStyle/>
        <a:p>
          <a:endParaRPr lang="en-US"/>
        </a:p>
      </dgm:t>
    </dgm:pt>
    <dgm:pt modelId="{D1A7ED06-0528-4EC5-B451-4346F98DDC30}" type="sibTrans" cxnId="{24859781-B2AC-453C-85C7-C9C2CF40B69E}">
      <dgm:prSet/>
      <dgm:spPr/>
      <dgm:t>
        <a:bodyPr/>
        <a:lstStyle/>
        <a:p>
          <a:endParaRPr lang="en-US"/>
        </a:p>
      </dgm:t>
    </dgm:pt>
    <dgm:pt modelId="{F3C82585-FDE0-486B-81FF-475F4BD2FB0A}">
      <dgm:prSet phldrT="[Text]" custT="1"/>
      <dgm:spPr>
        <a:solidFill>
          <a:schemeClr val="accent6">
            <a:lumMod val="75000"/>
          </a:schemeClr>
        </a:solidFill>
      </dgm:spPr>
      <dgm:t>
        <a:bodyPr/>
        <a:lstStyle/>
        <a:p>
          <a:pPr rtl="0"/>
          <a:r>
            <a:rPr lang="en-GB" sz="1200" dirty="0">
              <a:solidFill>
                <a:schemeClr val="bg1"/>
              </a:solidFill>
              <a:latin typeface="+mn-lt"/>
              <a:ea typeface="Calibri"/>
              <a:cs typeface="Arial" pitchFamily="34" charset="0"/>
            </a:rPr>
            <a:t>Ownership, Leadership, </a:t>
          </a:r>
          <a:r>
            <a:rPr lang="en-GB" sz="1200" baseline="0" dirty="0">
              <a:solidFill>
                <a:schemeClr val="bg1"/>
              </a:solidFill>
              <a:latin typeface="+mn-lt"/>
              <a:ea typeface="Calibri"/>
              <a:cs typeface="Arial" pitchFamily="34" charset="0"/>
            </a:rPr>
            <a:t>i</a:t>
          </a:r>
          <a:r>
            <a:rPr lang="en-GB" sz="1200" dirty="0">
              <a:solidFill>
                <a:schemeClr val="bg1"/>
              </a:solidFill>
              <a:latin typeface="+mn-lt"/>
              <a:ea typeface="Calibri"/>
              <a:cs typeface="Arial" pitchFamily="34" charset="0"/>
            </a:rPr>
            <a:t>ntegration</a:t>
          </a:r>
          <a:r>
            <a:rPr lang="en-GB" sz="1200" baseline="0" dirty="0">
              <a:solidFill>
                <a:schemeClr val="bg1"/>
              </a:solidFill>
              <a:latin typeface="+mn-lt"/>
              <a:ea typeface="Calibri"/>
              <a:cs typeface="Arial" pitchFamily="34" charset="0"/>
            </a:rPr>
            <a:t> </a:t>
          </a:r>
          <a:r>
            <a:rPr lang="en-GB" sz="1200" dirty="0">
              <a:solidFill>
                <a:schemeClr val="bg1"/>
              </a:solidFill>
              <a:latin typeface="+mn-lt"/>
              <a:ea typeface="Calibri"/>
              <a:cs typeface="Arial" pitchFamily="34" charset="0"/>
            </a:rPr>
            <a:t> into annual plan and budget; necessary administrative support</a:t>
          </a:r>
          <a:endParaRPr lang="en-US" sz="1200" dirty="0">
            <a:solidFill>
              <a:schemeClr val="bg1"/>
            </a:solidFill>
          </a:endParaRPr>
        </a:p>
      </dgm:t>
    </dgm:pt>
    <dgm:pt modelId="{4949493B-F7FF-48AD-A056-90EF0D3ACE6B}" type="sibTrans" cxnId="{7733669F-799F-4457-BBF9-38B5B744C78B}">
      <dgm:prSet/>
      <dgm:spPr/>
      <dgm:t>
        <a:bodyPr/>
        <a:lstStyle/>
        <a:p>
          <a:endParaRPr lang="en-US"/>
        </a:p>
      </dgm:t>
    </dgm:pt>
    <dgm:pt modelId="{D08FAF5F-C9B6-41CF-9933-902C1F69ABEB}" type="parTrans" cxnId="{7733669F-799F-4457-BBF9-38B5B744C78B}">
      <dgm:prSet/>
      <dgm:spPr/>
      <dgm:t>
        <a:bodyPr/>
        <a:lstStyle/>
        <a:p>
          <a:endParaRPr lang="en-US"/>
        </a:p>
      </dgm:t>
    </dgm:pt>
    <dgm:pt modelId="{D44C413D-C390-4F91-8475-741AD905E78B}" type="pres">
      <dgm:prSet presAssocID="{AC932CAB-7F00-4C6D-8F48-E5C536F64C20}" presName="cycleMatrixDiagram" presStyleCnt="0">
        <dgm:presLayoutVars>
          <dgm:chMax val="1"/>
          <dgm:dir/>
          <dgm:animLvl val="lvl"/>
          <dgm:resizeHandles val="exact"/>
        </dgm:presLayoutVars>
      </dgm:prSet>
      <dgm:spPr/>
    </dgm:pt>
    <dgm:pt modelId="{50581F27-41A4-4827-98D5-3EF4DD8E8994}" type="pres">
      <dgm:prSet presAssocID="{AC932CAB-7F00-4C6D-8F48-E5C536F64C20}" presName="children" presStyleCnt="0"/>
      <dgm:spPr/>
    </dgm:pt>
    <dgm:pt modelId="{8376D219-FA8A-45F2-8397-E3B8CC2FF0C3}" type="pres">
      <dgm:prSet presAssocID="{AC932CAB-7F00-4C6D-8F48-E5C536F64C20}" presName="child1group" presStyleCnt="0"/>
      <dgm:spPr/>
    </dgm:pt>
    <dgm:pt modelId="{7551F005-975B-4984-9F1A-994DCEF67D4B}" type="pres">
      <dgm:prSet presAssocID="{AC932CAB-7F00-4C6D-8F48-E5C536F64C20}" presName="child1" presStyleLbl="bgAcc1" presStyleIdx="0" presStyleCnt="4"/>
      <dgm:spPr/>
    </dgm:pt>
    <dgm:pt modelId="{06F847FB-0BF6-4630-95B5-AE1822724A23}" type="pres">
      <dgm:prSet presAssocID="{AC932CAB-7F00-4C6D-8F48-E5C536F64C20}" presName="child1Text" presStyleLbl="bgAcc1" presStyleIdx="0" presStyleCnt="4">
        <dgm:presLayoutVars>
          <dgm:bulletEnabled val="1"/>
        </dgm:presLayoutVars>
      </dgm:prSet>
      <dgm:spPr/>
    </dgm:pt>
    <dgm:pt modelId="{78A3406E-8987-4789-84DC-0D4BCD232809}" type="pres">
      <dgm:prSet presAssocID="{AC932CAB-7F00-4C6D-8F48-E5C536F64C20}" presName="child2group" presStyleCnt="0"/>
      <dgm:spPr/>
    </dgm:pt>
    <dgm:pt modelId="{8A21D5F2-F718-4706-9451-B9B84CFEC690}" type="pres">
      <dgm:prSet presAssocID="{AC932CAB-7F00-4C6D-8F48-E5C536F64C20}" presName="child2" presStyleLbl="bgAcc1" presStyleIdx="1" presStyleCnt="4"/>
      <dgm:spPr/>
    </dgm:pt>
    <dgm:pt modelId="{6EC13E0D-51B5-4492-AD8F-D3FA2A6E3C1B}" type="pres">
      <dgm:prSet presAssocID="{AC932CAB-7F00-4C6D-8F48-E5C536F64C20}" presName="child2Text" presStyleLbl="bgAcc1" presStyleIdx="1" presStyleCnt="4">
        <dgm:presLayoutVars>
          <dgm:bulletEnabled val="1"/>
        </dgm:presLayoutVars>
      </dgm:prSet>
      <dgm:spPr/>
    </dgm:pt>
    <dgm:pt modelId="{1D0326F7-0C8A-4A1D-9643-93C007876FC3}" type="pres">
      <dgm:prSet presAssocID="{AC932CAB-7F00-4C6D-8F48-E5C536F64C20}" presName="child3group" presStyleCnt="0"/>
      <dgm:spPr/>
    </dgm:pt>
    <dgm:pt modelId="{B387F806-CB87-4D5E-8FB6-65F61AFD1595}" type="pres">
      <dgm:prSet presAssocID="{AC932CAB-7F00-4C6D-8F48-E5C536F64C20}" presName="child3" presStyleLbl="bgAcc1" presStyleIdx="2" presStyleCnt="4"/>
      <dgm:spPr/>
    </dgm:pt>
    <dgm:pt modelId="{FBD8893D-7FCB-4386-8FA5-3AF981D73870}" type="pres">
      <dgm:prSet presAssocID="{AC932CAB-7F00-4C6D-8F48-E5C536F64C20}" presName="child3Text" presStyleLbl="bgAcc1" presStyleIdx="2" presStyleCnt="4">
        <dgm:presLayoutVars>
          <dgm:bulletEnabled val="1"/>
        </dgm:presLayoutVars>
      </dgm:prSet>
      <dgm:spPr/>
    </dgm:pt>
    <dgm:pt modelId="{5E0A24E0-BBD0-430F-812D-485414A00345}" type="pres">
      <dgm:prSet presAssocID="{AC932CAB-7F00-4C6D-8F48-E5C536F64C20}" presName="child4group" presStyleCnt="0"/>
      <dgm:spPr/>
    </dgm:pt>
    <dgm:pt modelId="{DF804E5E-3945-444D-B801-B49FA1346B34}" type="pres">
      <dgm:prSet presAssocID="{AC932CAB-7F00-4C6D-8F48-E5C536F64C20}" presName="child4" presStyleLbl="bgAcc1" presStyleIdx="3" presStyleCnt="4"/>
      <dgm:spPr/>
    </dgm:pt>
    <dgm:pt modelId="{E5608768-9825-4C83-B696-3A46B3CC967A}" type="pres">
      <dgm:prSet presAssocID="{AC932CAB-7F00-4C6D-8F48-E5C536F64C20}" presName="child4Text" presStyleLbl="bgAcc1" presStyleIdx="3" presStyleCnt="4">
        <dgm:presLayoutVars>
          <dgm:bulletEnabled val="1"/>
        </dgm:presLayoutVars>
      </dgm:prSet>
      <dgm:spPr/>
    </dgm:pt>
    <dgm:pt modelId="{FA7386BC-788B-490A-A7BA-BBE1A76636A8}" type="pres">
      <dgm:prSet presAssocID="{AC932CAB-7F00-4C6D-8F48-E5C536F64C20}" presName="childPlaceholder" presStyleCnt="0"/>
      <dgm:spPr/>
    </dgm:pt>
    <dgm:pt modelId="{744A570B-D2D8-46A9-833F-CD337AC01566}" type="pres">
      <dgm:prSet presAssocID="{AC932CAB-7F00-4C6D-8F48-E5C536F64C20}" presName="circle" presStyleCnt="0"/>
      <dgm:spPr/>
    </dgm:pt>
    <dgm:pt modelId="{80AAA6B7-F5A7-4AD0-A2F1-AC48F3DD9771}" type="pres">
      <dgm:prSet presAssocID="{AC932CAB-7F00-4C6D-8F48-E5C536F64C20}" presName="quadrant1" presStyleLbl="node1" presStyleIdx="0" presStyleCnt="4" custScaleX="104935" custScaleY="103407">
        <dgm:presLayoutVars>
          <dgm:chMax val="1"/>
          <dgm:bulletEnabled val="1"/>
        </dgm:presLayoutVars>
      </dgm:prSet>
      <dgm:spPr/>
    </dgm:pt>
    <dgm:pt modelId="{512F8CE3-20B5-4097-9F60-A5174F743328}" type="pres">
      <dgm:prSet presAssocID="{AC932CAB-7F00-4C6D-8F48-E5C536F64C20}" presName="quadrant2" presStyleLbl="node1" presStyleIdx="1" presStyleCnt="4" custScaleX="92610" custScaleY="109406" custLinFactNeighborY="2389">
        <dgm:presLayoutVars>
          <dgm:chMax val="1"/>
          <dgm:bulletEnabled val="1"/>
        </dgm:presLayoutVars>
      </dgm:prSet>
      <dgm:spPr/>
    </dgm:pt>
    <dgm:pt modelId="{62AA0B75-5304-438D-8805-3FEA2237FC38}" type="pres">
      <dgm:prSet presAssocID="{AC932CAB-7F00-4C6D-8F48-E5C536F64C20}" presName="quadrant3" presStyleLbl="node1" presStyleIdx="2" presStyleCnt="4" custScaleX="83112" custScaleY="83442">
        <dgm:presLayoutVars>
          <dgm:chMax val="1"/>
          <dgm:bulletEnabled val="1"/>
        </dgm:presLayoutVars>
      </dgm:prSet>
      <dgm:spPr/>
    </dgm:pt>
    <dgm:pt modelId="{3D3712C9-0E52-44CD-98F9-77442D31C607}" type="pres">
      <dgm:prSet presAssocID="{AC932CAB-7F00-4C6D-8F48-E5C536F64C20}" presName="quadrant4" presStyleLbl="node1" presStyleIdx="3" presStyleCnt="4">
        <dgm:presLayoutVars>
          <dgm:chMax val="1"/>
          <dgm:bulletEnabled val="1"/>
        </dgm:presLayoutVars>
      </dgm:prSet>
      <dgm:spPr/>
    </dgm:pt>
    <dgm:pt modelId="{137D9C76-16FF-44DD-84CA-8740EEE11BC6}" type="pres">
      <dgm:prSet presAssocID="{AC932CAB-7F00-4C6D-8F48-E5C536F64C20}" presName="quadrantPlaceholder" presStyleCnt="0"/>
      <dgm:spPr/>
    </dgm:pt>
    <dgm:pt modelId="{8A3CA298-FAB0-49CF-A55F-BF6CC36F1433}" type="pres">
      <dgm:prSet presAssocID="{AC932CAB-7F00-4C6D-8F48-E5C536F64C20}" presName="center1" presStyleLbl="fgShp" presStyleIdx="0" presStyleCnt="2"/>
      <dgm:spPr/>
    </dgm:pt>
    <dgm:pt modelId="{7310F18E-D3DA-4BB5-8C8B-CD180EF32BA3}" type="pres">
      <dgm:prSet presAssocID="{AC932CAB-7F00-4C6D-8F48-E5C536F64C20}" presName="center2" presStyleLbl="fgShp" presStyleIdx="1" presStyleCnt="2"/>
      <dgm:spPr/>
    </dgm:pt>
  </dgm:ptLst>
  <dgm:cxnLst>
    <dgm:cxn modelId="{087E0406-EF7E-4F51-A50F-FC7DF1E05B3F}" type="presOf" srcId="{F3C82585-FDE0-486B-81FF-475F4BD2FB0A}" destId="{06F847FB-0BF6-4630-95B5-AE1822724A23}" srcOrd="1" destOrd="0" presId="urn:microsoft.com/office/officeart/2005/8/layout/cycle4"/>
    <dgm:cxn modelId="{9D4FC515-5963-4C78-805F-D4841BF180CC}" type="presOf" srcId="{CFCBC6EF-C8A6-4773-ADD8-224366938934}" destId="{FBD8893D-7FCB-4386-8FA5-3AF981D73870}" srcOrd="1" destOrd="0" presId="urn:microsoft.com/office/officeart/2005/8/layout/cycle4"/>
    <dgm:cxn modelId="{F43D9A17-D3B3-4262-AFDE-B878F3FF7D1A}" type="presOf" srcId="{CBE55893-1D90-4BE0-9D97-D965D3530345}" destId="{512F8CE3-20B5-4097-9F60-A5174F743328}" srcOrd="0" destOrd="0" presId="urn:microsoft.com/office/officeart/2005/8/layout/cycle4"/>
    <dgm:cxn modelId="{7B7BD11E-3431-4FBE-8D01-A5633D7A2AF5}" type="presOf" srcId="{B974D4B4-2F1F-4BA4-AD34-0DB85278226D}" destId="{62AA0B75-5304-438D-8805-3FEA2237FC38}" srcOrd="0" destOrd="0" presId="urn:microsoft.com/office/officeart/2005/8/layout/cycle4"/>
    <dgm:cxn modelId="{84B0B520-D618-48B0-B59B-CC8729DF6C24}" srcId="{AC932CAB-7F00-4C6D-8F48-E5C536F64C20}" destId="{B974D4B4-2F1F-4BA4-AD34-0DB85278226D}" srcOrd="2" destOrd="0" parTransId="{6AD5DF10-7C23-4AE0-9FDB-CA6D99D7477A}" sibTransId="{C25F8A84-A4A8-4A59-B3B3-F3B3D85E150F}"/>
    <dgm:cxn modelId="{6ADE2135-9BD0-4C1C-95D9-592031CB77AC}" type="presOf" srcId="{CFCBC6EF-C8A6-4773-ADD8-224366938934}" destId="{B387F806-CB87-4D5E-8FB6-65F61AFD1595}" srcOrd="0" destOrd="0" presId="urn:microsoft.com/office/officeart/2005/8/layout/cycle4"/>
    <dgm:cxn modelId="{97609A36-10CA-4C7B-B54F-48E7727D6BA3}" type="presOf" srcId="{75F7EDFD-C937-4F68-AB89-E99FEB1FA6CF}" destId="{80AAA6B7-F5A7-4AD0-A2F1-AC48F3DD9771}" srcOrd="0" destOrd="0" presId="urn:microsoft.com/office/officeart/2005/8/layout/cycle4"/>
    <dgm:cxn modelId="{E88C985D-5FDD-41FA-9C22-20F37DBE93D0}" type="presOf" srcId="{79A05A43-F20D-443B-954C-8F449457AC3C}" destId="{3D3712C9-0E52-44CD-98F9-77442D31C607}" srcOrd="0" destOrd="0" presId="urn:microsoft.com/office/officeart/2005/8/layout/cycle4"/>
    <dgm:cxn modelId="{51D7E143-CFED-44E5-A108-2EDD87B5D315}" type="presOf" srcId="{AC932CAB-7F00-4C6D-8F48-E5C536F64C20}" destId="{D44C413D-C390-4F91-8475-741AD905E78B}" srcOrd="0" destOrd="0" presId="urn:microsoft.com/office/officeart/2005/8/layout/cycle4"/>
    <dgm:cxn modelId="{A0C84647-3489-402E-A6B2-0EEED38778CB}" srcId="{AC932CAB-7F00-4C6D-8F48-E5C536F64C20}" destId="{79A05A43-F20D-443B-954C-8F449457AC3C}" srcOrd="3" destOrd="0" parTransId="{06C4DE81-5FEF-4548-A197-ED75FC19068C}" sibTransId="{8ACBAC8F-3935-4CA7-BF04-A68118C8E4BD}"/>
    <dgm:cxn modelId="{474E6E51-2BFB-4DC8-95C8-8715A82BE68F}" type="presOf" srcId="{F116C2F1-82AF-4D82-B0E7-6D24F1B07B83}" destId="{6EC13E0D-51B5-4492-AD8F-D3FA2A6E3C1B}" srcOrd="1" destOrd="0" presId="urn:microsoft.com/office/officeart/2005/8/layout/cycle4"/>
    <dgm:cxn modelId="{0714AF51-14AE-432D-A35C-7F4A0E0485E3}" srcId="{AC932CAB-7F00-4C6D-8F48-E5C536F64C20}" destId="{75F7EDFD-C937-4F68-AB89-E99FEB1FA6CF}" srcOrd="0" destOrd="0" parTransId="{793AD143-3D47-40C8-A38C-CAC961111C15}" sibTransId="{9976C7EA-B21E-40A4-A066-CE747C05F14B}"/>
    <dgm:cxn modelId="{420A0E75-2EE7-4E61-B27C-00AE784620E2}" type="presOf" srcId="{32A7BFF1-3CF4-4C89-A3A0-4569F787DEDC}" destId="{E5608768-9825-4C83-B696-3A46B3CC967A}" srcOrd="1" destOrd="0" presId="urn:microsoft.com/office/officeart/2005/8/layout/cycle4"/>
    <dgm:cxn modelId="{24859781-B2AC-453C-85C7-C9C2CF40B69E}" srcId="{79A05A43-F20D-443B-954C-8F449457AC3C}" destId="{32A7BFF1-3CF4-4C89-A3A0-4569F787DEDC}" srcOrd="0" destOrd="0" parTransId="{02395914-EF41-48CD-B30A-F5F7246D2347}" sibTransId="{D1A7ED06-0528-4EC5-B451-4346F98DDC30}"/>
    <dgm:cxn modelId="{B158459B-454C-4342-B674-A87874679AB1}" srcId="{B974D4B4-2F1F-4BA4-AD34-0DB85278226D}" destId="{CFCBC6EF-C8A6-4773-ADD8-224366938934}" srcOrd="0" destOrd="0" parTransId="{750D9D67-307B-4EC7-9864-97CFF37F026C}" sibTransId="{8EB707AB-5364-4DA6-8651-1C00D916C663}"/>
    <dgm:cxn modelId="{7733669F-799F-4457-BBF9-38B5B744C78B}" srcId="{75F7EDFD-C937-4F68-AB89-E99FEB1FA6CF}" destId="{F3C82585-FDE0-486B-81FF-475F4BD2FB0A}" srcOrd="0" destOrd="0" parTransId="{D08FAF5F-C9B6-41CF-9933-902C1F69ABEB}" sibTransId="{4949493B-F7FF-48AD-A056-90EF0D3ACE6B}"/>
    <dgm:cxn modelId="{E4286CAB-6075-4F15-8E2B-00893AF2B199}" type="presOf" srcId="{32A7BFF1-3CF4-4C89-A3A0-4569F787DEDC}" destId="{DF804E5E-3945-444D-B801-B49FA1346B34}" srcOrd="0" destOrd="0" presId="urn:microsoft.com/office/officeart/2005/8/layout/cycle4"/>
    <dgm:cxn modelId="{70A210B4-7208-4454-8F97-E9D154F5C7C1}" srcId="{CBE55893-1D90-4BE0-9D97-D965D3530345}" destId="{F116C2F1-82AF-4D82-B0E7-6D24F1B07B83}" srcOrd="0" destOrd="0" parTransId="{28E99A3A-975C-412B-8022-F8F19897BD1D}" sibTransId="{E8A48DB7-3CC7-436C-8928-BC8B379E77DC}"/>
    <dgm:cxn modelId="{30AFC1B5-A574-46B2-A972-D01FFED33DEF}" type="presOf" srcId="{F3C82585-FDE0-486B-81FF-475F4BD2FB0A}" destId="{7551F005-975B-4984-9F1A-994DCEF67D4B}" srcOrd="0" destOrd="0" presId="urn:microsoft.com/office/officeart/2005/8/layout/cycle4"/>
    <dgm:cxn modelId="{297DA5DA-443E-4A0D-BB98-1D15A2711823}" type="presOf" srcId="{F116C2F1-82AF-4D82-B0E7-6D24F1B07B83}" destId="{8A21D5F2-F718-4706-9451-B9B84CFEC690}" srcOrd="0" destOrd="0" presId="urn:microsoft.com/office/officeart/2005/8/layout/cycle4"/>
    <dgm:cxn modelId="{73E259EE-D105-4DB6-9868-66C1A391F2EE}" srcId="{AC932CAB-7F00-4C6D-8F48-E5C536F64C20}" destId="{CBE55893-1D90-4BE0-9D97-D965D3530345}" srcOrd="1" destOrd="0" parTransId="{27FF113B-CAED-4691-A318-4E4495C6E3B9}" sibTransId="{7B056D97-93CE-4B78-BFF2-06EB3BC0B7D4}"/>
    <dgm:cxn modelId="{09C2AD92-1A0A-4F44-907F-4CA7D17570E3}" type="presParOf" srcId="{D44C413D-C390-4F91-8475-741AD905E78B}" destId="{50581F27-41A4-4827-98D5-3EF4DD8E8994}" srcOrd="0" destOrd="0" presId="urn:microsoft.com/office/officeart/2005/8/layout/cycle4"/>
    <dgm:cxn modelId="{F706AAED-FFB3-47A8-9CFD-0DCF71BABF86}" type="presParOf" srcId="{50581F27-41A4-4827-98D5-3EF4DD8E8994}" destId="{8376D219-FA8A-45F2-8397-E3B8CC2FF0C3}" srcOrd="0" destOrd="0" presId="urn:microsoft.com/office/officeart/2005/8/layout/cycle4"/>
    <dgm:cxn modelId="{1E7158FD-2DC5-4413-B9C5-1969FE8E40D6}" type="presParOf" srcId="{8376D219-FA8A-45F2-8397-E3B8CC2FF0C3}" destId="{7551F005-975B-4984-9F1A-994DCEF67D4B}" srcOrd="0" destOrd="0" presId="urn:microsoft.com/office/officeart/2005/8/layout/cycle4"/>
    <dgm:cxn modelId="{DB520C7A-5349-495A-A65C-2CEA1B339A72}" type="presParOf" srcId="{8376D219-FA8A-45F2-8397-E3B8CC2FF0C3}" destId="{06F847FB-0BF6-4630-95B5-AE1822724A23}" srcOrd="1" destOrd="0" presId="urn:microsoft.com/office/officeart/2005/8/layout/cycle4"/>
    <dgm:cxn modelId="{4083F7BF-AF39-4CF5-ACC7-96926AD5274C}" type="presParOf" srcId="{50581F27-41A4-4827-98D5-3EF4DD8E8994}" destId="{78A3406E-8987-4789-84DC-0D4BCD232809}" srcOrd="1" destOrd="0" presId="urn:microsoft.com/office/officeart/2005/8/layout/cycle4"/>
    <dgm:cxn modelId="{A9A017C7-78CA-4AD9-B62C-72078D08F01C}" type="presParOf" srcId="{78A3406E-8987-4789-84DC-0D4BCD232809}" destId="{8A21D5F2-F718-4706-9451-B9B84CFEC690}" srcOrd="0" destOrd="0" presId="urn:microsoft.com/office/officeart/2005/8/layout/cycle4"/>
    <dgm:cxn modelId="{AC9FA916-A153-4515-9966-804B7D1FA853}" type="presParOf" srcId="{78A3406E-8987-4789-84DC-0D4BCD232809}" destId="{6EC13E0D-51B5-4492-AD8F-D3FA2A6E3C1B}" srcOrd="1" destOrd="0" presId="urn:microsoft.com/office/officeart/2005/8/layout/cycle4"/>
    <dgm:cxn modelId="{BB7B45AD-C336-46D9-9674-4B7530DFA0B4}" type="presParOf" srcId="{50581F27-41A4-4827-98D5-3EF4DD8E8994}" destId="{1D0326F7-0C8A-4A1D-9643-93C007876FC3}" srcOrd="2" destOrd="0" presId="urn:microsoft.com/office/officeart/2005/8/layout/cycle4"/>
    <dgm:cxn modelId="{0E4CBC91-1A9E-43BD-99F0-AA91702A54B4}" type="presParOf" srcId="{1D0326F7-0C8A-4A1D-9643-93C007876FC3}" destId="{B387F806-CB87-4D5E-8FB6-65F61AFD1595}" srcOrd="0" destOrd="0" presId="urn:microsoft.com/office/officeart/2005/8/layout/cycle4"/>
    <dgm:cxn modelId="{5F5E9C71-B44A-4A69-9C25-BF3ED5EB43AA}" type="presParOf" srcId="{1D0326F7-0C8A-4A1D-9643-93C007876FC3}" destId="{FBD8893D-7FCB-4386-8FA5-3AF981D73870}" srcOrd="1" destOrd="0" presId="urn:microsoft.com/office/officeart/2005/8/layout/cycle4"/>
    <dgm:cxn modelId="{1F51B2B8-FF57-4C46-A671-66D5866692C5}" type="presParOf" srcId="{50581F27-41A4-4827-98D5-3EF4DD8E8994}" destId="{5E0A24E0-BBD0-430F-812D-485414A00345}" srcOrd="3" destOrd="0" presId="urn:microsoft.com/office/officeart/2005/8/layout/cycle4"/>
    <dgm:cxn modelId="{498BF864-E21E-41C3-B8E8-053442DCDE49}" type="presParOf" srcId="{5E0A24E0-BBD0-430F-812D-485414A00345}" destId="{DF804E5E-3945-444D-B801-B49FA1346B34}" srcOrd="0" destOrd="0" presId="urn:microsoft.com/office/officeart/2005/8/layout/cycle4"/>
    <dgm:cxn modelId="{94A205F6-2CED-4DB9-BF2B-BD06FE72F5F6}" type="presParOf" srcId="{5E0A24E0-BBD0-430F-812D-485414A00345}" destId="{E5608768-9825-4C83-B696-3A46B3CC967A}" srcOrd="1" destOrd="0" presId="urn:microsoft.com/office/officeart/2005/8/layout/cycle4"/>
    <dgm:cxn modelId="{96C3FE08-24C9-4108-867B-250182EF1AA1}" type="presParOf" srcId="{50581F27-41A4-4827-98D5-3EF4DD8E8994}" destId="{FA7386BC-788B-490A-A7BA-BBE1A76636A8}" srcOrd="4" destOrd="0" presId="urn:microsoft.com/office/officeart/2005/8/layout/cycle4"/>
    <dgm:cxn modelId="{189AB911-D206-4F72-AE59-DBE6AC1E2FC0}" type="presParOf" srcId="{D44C413D-C390-4F91-8475-741AD905E78B}" destId="{744A570B-D2D8-46A9-833F-CD337AC01566}" srcOrd="1" destOrd="0" presId="urn:microsoft.com/office/officeart/2005/8/layout/cycle4"/>
    <dgm:cxn modelId="{EE2FBBE6-5DD7-45BB-8C97-65888927FCCC}" type="presParOf" srcId="{744A570B-D2D8-46A9-833F-CD337AC01566}" destId="{80AAA6B7-F5A7-4AD0-A2F1-AC48F3DD9771}" srcOrd="0" destOrd="0" presId="urn:microsoft.com/office/officeart/2005/8/layout/cycle4"/>
    <dgm:cxn modelId="{8554E804-2906-407A-9DF0-45ABF3B2477B}" type="presParOf" srcId="{744A570B-D2D8-46A9-833F-CD337AC01566}" destId="{512F8CE3-20B5-4097-9F60-A5174F743328}" srcOrd="1" destOrd="0" presId="urn:microsoft.com/office/officeart/2005/8/layout/cycle4"/>
    <dgm:cxn modelId="{E3464435-87B4-4138-8580-06C5535DA1E3}" type="presParOf" srcId="{744A570B-D2D8-46A9-833F-CD337AC01566}" destId="{62AA0B75-5304-438D-8805-3FEA2237FC38}" srcOrd="2" destOrd="0" presId="urn:microsoft.com/office/officeart/2005/8/layout/cycle4"/>
    <dgm:cxn modelId="{82C8490D-0565-4EFE-9B7A-E8634B8F1D45}" type="presParOf" srcId="{744A570B-D2D8-46A9-833F-CD337AC01566}" destId="{3D3712C9-0E52-44CD-98F9-77442D31C607}" srcOrd="3" destOrd="0" presId="urn:microsoft.com/office/officeart/2005/8/layout/cycle4"/>
    <dgm:cxn modelId="{8CF8B77E-7E74-44D4-B067-B960E993AE2C}" type="presParOf" srcId="{744A570B-D2D8-46A9-833F-CD337AC01566}" destId="{137D9C76-16FF-44DD-84CA-8740EEE11BC6}" srcOrd="4" destOrd="0" presId="urn:microsoft.com/office/officeart/2005/8/layout/cycle4"/>
    <dgm:cxn modelId="{D63CB0F5-CD7E-4A09-B05C-6CAACEB972BB}" type="presParOf" srcId="{D44C413D-C390-4F91-8475-741AD905E78B}" destId="{8A3CA298-FAB0-49CF-A55F-BF6CC36F1433}" srcOrd="2" destOrd="0" presId="urn:microsoft.com/office/officeart/2005/8/layout/cycle4"/>
    <dgm:cxn modelId="{07A8999D-5CFC-4B80-A1C8-DC596B98562F}" type="presParOf" srcId="{D44C413D-C390-4F91-8475-741AD905E78B}" destId="{7310F18E-D3DA-4BB5-8C8B-CD180EF32BA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0C6C0-BBF4-4E4A-853B-E7AF47C84B1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336C2E0-7408-43A4-A6CA-209EA96F07F4}">
      <dgm:prSet phldrT="[Text]"/>
      <dgm:spPr>
        <a:solidFill>
          <a:srgbClr val="A50021"/>
        </a:solidFill>
      </dgm:spPr>
      <dgm:t>
        <a:bodyPr/>
        <a:lstStyle/>
        <a:p>
          <a:r>
            <a:rPr lang="en-GB" dirty="0"/>
            <a:t>We have a never-before opportunity to address adolescent health. The work of FP2020 and the Family Planning Summit have placed adolescent contraception high on the global agenda. </a:t>
          </a:r>
          <a:endParaRPr lang="en-US" dirty="0"/>
        </a:p>
      </dgm:t>
    </dgm:pt>
    <dgm:pt modelId="{54A4FBDA-1518-45F3-9DAB-04E39362513F}" type="parTrans" cxnId="{B3C8A818-2337-407B-AD91-2B86E0084C51}">
      <dgm:prSet/>
      <dgm:spPr/>
      <dgm:t>
        <a:bodyPr/>
        <a:lstStyle/>
        <a:p>
          <a:endParaRPr lang="en-US"/>
        </a:p>
      </dgm:t>
    </dgm:pt>
    <dgm:pt modelId="{FAF50CCD-719A-47C1-B572-DD6726ADC1C0}" type="sibTrans" cxnId="{B3C8A818-2337-407B-AD91-2B86E0084C51}">
      <dgm:prSet/>
      <dgm:spPr/>
      <dgm:t>
        <a:bodyPr/>
        <a:lstStyle/>
        <a:p>
          <a:endParaRPr lang="en-US"/>
        </a:p>
      </dgm:t>
    </dgm:pt>
    <dgm:pt modelId="{A4C7B721-D25D-4AEF-9F15-E0FA8F22CC9E}">
      <dgm:prSet phldrT="[Text]"/>
      <dgm:spPr>
        <a:solidFill>
          <a:srgbClr val="3366CC"/>
        </a:solidFill>
      </dgm:spPr>
      <dgm:t>
        <a:bodyPr/>
        <a:lstStyle/>
        <a:p>
          <a:r>
            <a:rPr lang="en-GB" dirty="0"/>
            <a:t>We have a much better sense of what needs to be done to meet the needs of adolescents, and to enable them to realise their rights and exert agency over their sexual and reproductive decisions.</a:t>
          </a:r>
          <a:endParaRPr lang="en-US" dirty="0"/>
        </a:p>
      </dgm:t>
    </dgm:pt>
    <dgm:pt modelId="{6BF0A138-B573-4AA2-A050-926C4598874F}" type="parTrans" cxnId="{2FBB8CBB-C1FE-46E8-B9B4-8C5046A5761F}">
      <dgm:prSet/>
      <dgm:spPr/>
      <dgm:t>
        <a:bodyPr/>
        <a:lstStyle/>
        <a:p>
          <a:endParaRPr lang="en-US"/>
        </a:p>
      </dgm:t>
    </dgm:pt>
    <dgm:pt modelId="{5E3432B3-8B1E-48C2-AF38-DC0DD6C9CB49}" type="sibTrans" cxnId="{2FBB8CBB-C1FE-46E8-B9B4-8C5046A5761F}">
      <dgm:prSet/>
      <dgm:spPr/>
      <dgm:t>
        <a:bodyPr/>
        <a:lstStyle/>
        <a:p>
          <a:endParaRPr lang="en-US"/>
        </a:p>
      </dgm:t>
    </dgm:pt>
    <dgm:pt modelId="{4EEF9857-616D-4A8F-94D0-0A942C3EFE34}">
      <dgm:prSet phldrT="[Text]"/>
      <dgm:spPr>
        <a:solidFill>
          <a:schemeClr val="accent4"/>
        </a:solidFill>
      </dgm:spPr>
      <dgm:t>
        <a:bodyPr/>
        <a:lstStyle/>
        <a:p>
          <a:r>
            <a:rPr lang="en-GB" dirty="0"/>
            <a:t>The big questions now revolve around how to orchestrate and sustain large-scale implementation, how to respond to the diverse needs of different groups of adolescents, and how to involve adolescents in these processes. We must move with countries to scale up adolescent contraceptive services.</a:t>
          </a:r>
          <a:endParaRPr lang="en-US" dirty="0"/>
        </a:p>
      </dgm:t>
    </dgm:pt>
    <dgm:pt modelId="{7BCF8B5A-508A-4143-BDC2-47D2592569BB}" type="parTrans" cxnId="{EF0B4681-1F9B-4962-9202-23B99A77EA7E}">
      <dgm:prSet/>
      <dgm:spPr/>
      <dgm:t>
        <a:bodyPr/>
        <a:lstStyle/>
        <a:p>
          <a:endParaRPr lang="en-US"/>
        </a:p>
      </dgm:t>
    </dgm:pt>
    <dgm:pt modelId="{8F3CF279-06A2-4302-B410-1F6D1D008895}" type="sibTrans" cxnId="{EF0B4681-1F9B-4962-9202-23B99A77EA7E}">
      <dgm:prSet/>
      <dgm:spPr/>
      <dgm:t>
        <a:bodyPr/>
        <a:lstStyle/>
        <a:p>
          <a:endParaRPr lang="en-US"/>
        </a:p>
      </dgm:t>
    </dgm:pt>
    <dgm:pt modelId="{8828D16C-95D8-41EF-8CE2-73D4A71B57AF}">
      <dgm:prSet/>
      <dgm:spPr>
        <a:solidFill>
          <a:srgbClr val="669900"/>
        </a:solidFill>
      </dgm:spPr>
      <dgm:t>
        <a:bodyPr/>
        <a:lstStyle/>
        <a:p>
          <a:r>
            <a:rPr lang="en-GB" dirty="0"/>
            <a:t>Some countries are already moving forward. We need to recognize and celebrate their successes and share them widely. </a:t>
          </a:r>
          <a:endParaRPr lang="en-US" dirty="0"/>
        </a:p>
      </dgm:t>
    </dgm:pt>
    <dgm:pt modelId="{8F9D537D-30BC-477B-BA7E-1102E2F77351}" type="parTrans" cxnId="{8A0998C6-BC6A-476D-A415-20E32AE8E7E6}">
      <dgm:prSet/>
      <dgm:spPr/>
      <dgm:t>
        <a:bodyPr/>
        <a:lstStyle/>
        <a:p>
          <a:endParaRPr lang="en-US"/>
        </a:p>
      </dgm:t>
    </dgm:pt>
    <dgm:pt modelId="{0D72098C-F460-4217-9E36-842AF38B375F}" type="sibTrans" cxnId="{8A0998C6-BC6A-476D-A415-20E32AE8E7E6}">
      <dgm:prSet/>
      <dgm:spPr/>
      <dgm:t>
        <a:bodyPr/>
        <a:lstStyle/>
        <a:p>
          <a:endParaRPr lang="en-US"/>
        </a:p>
      </dgm:t>
    </dgm:pt>
    <dgm:pt modelId="{7D949835-FCAB-4780-BB58-06BE1DAD0ABE}" type="pres">
      <dgm:prSet presAssocID="{F9D0C6C0-BBF4-4E4A-853B-E7AF47C84B1C}" presName="diagram" presStyleCnt="0">
        <dgm:presLayoutVars>
          <dgm:dir/>
          <dgm:resizeHandles val="exact"/>
        </dgm:presLayoutVars>
      </dgm:prSet>
      <dgm:spPr/>
    </dgm:pt>
    <dgm:pt modelId="{A654C6DB-4038-4870-8F5C-23174BD24B5A}" type="pres">
      <dgm:prSet presAssocID="{C336C2E0-7408-43A4-A6CA-209EA96F07F4}" presName="node" presStyleLbl="node1" presStyleIdx="0" presStyleCnt="4">
        <dgm:presLayoutVars>
          <dgm:bulletEnabled val="1"/>
        </dgm:presLayoutVars>
      </dgm:prSet>
      <dgm:spPr/>
    </dgm:pt>
    <dgm:pt modelId="{CF6BBE47-518A-4432-B935-5205B930257D}" type="pres">
      <dgm:prSet presAssocID="{FAF50CCD-719A-47C1-B572-DD6726ADC1C0}" presName="sibTrans" presStyleCnt="0"/>
      <dgm:spPr/>
    </dgm:pt>
    <dgm:pt modelId="{D4668448-F070-4030-B459-06CEA62F36DA}" type="pres">
      <dgm:prSet presAssocID="{A4C7B721-D25D-4AEF-9F15-E0FA8F22CC9E}" presName="node" presStyleLbl="node1" presStyleIdx="1" presStyleCnt="4">
        <dgm:presLayoutVars>
          <dgm:bulletEnabled val="1"/>
        </dgm:presLayoutVars>
      </dgm:prSet>
      <dgm:spPr/>
    </dgm:pt>
    <dgm:pt modelId="{68EC18AE-9DB4-4E69-836E-DF7D80B0179B}" type="pres">
      <dgm:prSet presAssocID="{5E3432B3-8B1E-48C2-AF38-DC0DD6C9CB49}" presName="sibTrans" presStyleCnt="0"/>
      <dgm:spPr/>
    </dgm:pt>
    <dgm:pt modelId="{86DBCA18-D6A2-460E-BBC5-4472A849936C}" type="pres">
      <dgm:prSet presAssocID="{4EEF9857-616D-4A8F-94D0-0A942C3EFE34}" presName="node" presStyleLbl="node1" presStyleIdx="2" presStyleCnt="4">
        <dgm:presLayoutVars>
          <dgm:bulletEnabled val="1"/>
        </dgm:presLayoutVars>
      </dgm:prSet>
      <dgm:spPr/>
    </dgm:pt>
    <dgm:pt modelId="{5A6ED428-AE2D-43D8-8C6D-56A57831443A}" type="pres">
      <dgm:prSet presAssocID="{8F3CF279-06A2-4302-B410-1F6D1D008895}" presName="sibTrans" presStyleCnt="0"/>
      <dgm:spPr/>
    </dgm:pt>
    <dgm:pt modelId="{90082EC2-43B0-49A1-9ECE-DEC77734AB09}" type="pres">
      <dgm:prSet presAssocID="{8828D16C-95D8-41EF-8CE2-73D4A71B57AF}" presName="node" presStyleLbl="node1" presStyleIdx="3" presStyleCnt="4">
        <dgm:presLayoutVars>
          <dgm:bulletEnabled val="1"/>
        </dgm:presLayoutVars>
      </dgm:prSet>
      <dgm:spPr/>
    </dgm:pt>
  </dgm:ptLst>
  <dgm:cxnLst>
    <dgm:cxn modelId="{B3C8A818-2337-407B-AD91-2B86E0084C51}" srcId="{F9D0C6C0-BBF4-4E4A-853B-E7AF47C84B1C}" destId="{C336C2E0-7408-43A4-A6CA-209EA96F07F4}" srcOrd="0" destOrd="0" parTransId="{54A4FBDA-1518-45F3-9DAB-04E39362513F}" sibTransId="{FAF50CCD-719A-47C1-B572-DD6726ADC1C0}"/>
    <dgm:cxn modelId="{ACBC8A29-92C9-964D-A147-9FA950D8B0B3}" type="presOf" srcId="{8828D16C-95D8-41EF-8CE2-73D4A71B57AF}" destId="{90082EC2-43B0-49A1-9ECE-DEC77734AB09}" srcOrd="0" destOrd="0" presId="urn:microsoft.com/office/officeart/2005/8/layout/default"/>
    <dgm:cxn modelId="{CD83BC7C-3B42-0D47-A607-01DF89E51963}" type="presOf" srcId="{4EEF9857-616D-4A8F-94D0-0A942C3EFE34}" destId="{86DBCA18-D6A2-460E-BBC5-4472A849936C}" srcOrd="0" destOrd="0" presId="urn:microsoft.com/office/officeart/2005/8/layout/default"/>
    <dgm:cxn modelId="{EF0B4681-1F9B-4962-9202-23B99A77EA7E}" srcId="{F9D0C6C0-BBF4-4E4A-853B-E7AF47C84B1C}" destId="{4EEF9857-616D-4A8F-94D0-0A942C3EFE34}" srcOrd="2" destOrd="0" parTransId="{7BCF8B5A-508A-4143-BDC2-47D2592569BB}" sibTransId="{8F3CF279-06A2-4302-B410-1F6D1D008895}"/>
    <dgm:cxn modelId="{2FBB8CBB-C1FE-46E8-B9B4-8C5046A5761F}" srcId="{F9D0C6C0-BBF4-4E4A-853B-E7AF47C84B1C}" destId="{A4C7B721-D25D-4AEF-9F15-E0FA8F22CC9E}" srcOrd="1" destOrd="0" parTransId="{6BF0A138-B573-4AA2-A050-926C4598874F}" sibTransId="{5E3432B3-8B1E-48C2-AF38-DC0DD6C9CB49}"/>
    <dgm:cxn modelId="{3656F1BB-9166-7C4A-A53C-FC9678C252F3}" type="presOf" srcId="{F9D0C6C0-BBF4-4E4A-853B-E7AF47C84B1C}" destId="{7D949835-FCAB-4780-BB58-06BE1DAD0ABE}" srcOrd="0" destOrd="0" presId="urn:microsoft.com/office/officeart/2005/8/layout/default"/>
    <dgm:cxn modelId="{8A0998C6-BC6A-476D-A415-20E32AE8E7E6}" srcId="{F9D0C6C0-BBF4-4E4A-853B-E7AF47C84B1C}" destId="{8828D16C-95D8-41EF-8CE2-73D4A71B57AF}" srcOrd="3" destOrd="0" parTransId="{8F9D537D-30BC-477B-BA7E-1102E2F77351}" sibTransId="{0D72098C-F460-4217-9E36-842AF38B375F}"/>
    <dgm:cxn modelId="{0BF7A0DC-6604-8E4F-A0B3-CFBF90BA49AC}" type="presOf" srcId="{C336C2E0-7408-43A4-A6CA-209EA96F07F4}" destId="{A654C6DB-4038-4870-8F5C-23174BD24B5A}" srcOrd="0" destOrd="0" presId="urn:microsoft.com/office/officeart/2005/8/layout/default"/>
    <dgm:cxn modelId="{E18E98F4-D0EF-AD4F-9E2D-ABF391FD451E}" type="presOf" srcId="{A4C7B721-D25D-4AEF-9F15-E0FA8F22CC9E}" destId="{D4668448-F070-4030-B459-06CEA62F36DA}" srcOrd="0" destOrd="0" presId="urn:microsoft.com/office/officeart/2005/8/layout/default"/>
    <dgm:cxn modelId="{FB337923-749C-3F47-B93A-5BCBB6B4F108}" type="presParOf" srcId="{7D949835-FCAB-4780-BB58-06BE1DAD0ABE}" destId="{A654C6DB-4038-4870-8F5C-23174BD24B5A}" srcOrd="0" destOrd="0" presId="urn:microsoft.com/office/officeart/2005/8/layout/default"/>
    <dgm:cxn modelId="{69210699-E831-1342-9F7A-78418DCF38D9}" type="presParOf" srcId="{7D949835-FCAB-4780-BB58-06BE1DAD0ABE}" destId="{CF6BBE47-518A-4432-B935-5205B930257D}" srcOrd="1" destOrd="0" presId="urn:microsoft.com/office/officeart/2005/8/layout/default"/>
    <dgm:cxn modelId="{65B81A90-5449-F046-8C3A-73F6135F7846}" type="presParOf" srcId="{7D949835-FCAB-4780-BB58-06BE1DAD0ABE}" destId="{D4668448-F070-4030-B459-06CEA62F36DA}" srcOrd="2" destOrd="0" presId="urn:microsoft.com/office/officeart/2005/8/layout/default"/>
    <dgm:cxn modelId="{76123CF6-C7C0-4946-A279-632E45165448}" type="presParOf" srcId="{7D949835-FCAB-4780-BB58-06BE1DAD0ABE}" destId="{68EC18AE-9DB4-4E69-836E-DF7D80B0179B}" srcOrd="3" destOrd="0" presId="urn:microsoft.com/office/officeart/2005/8/layout/default"/>
    <dgm:cxn modelId="{5E96FA02-C3BF-9843-83F4-F82B512D42A6}" type="presParOf" srcId="{7D949835-FCAB-4780-BB58-06BE1DAD0ABE}" destId="{86DBCA18-D6A2-460E-BBC5-4472A849936C}" srcOrd="4" destOrd="0" presId="urn:microsoft.com/office/officeart/2005/8/layout/default"/>
    <dgm:cxn modelId="{22678E9C-2469-FC4E-80DA-3DEC4124BAB4}" type="presParOf" srcId="{7D949835-FCAB-4780-BB58-06BE1DAD0ABE}" destId="{5A6ED428-AE2D-43D8-8C6D-56A57831443A}" srcOrd="5" destOrd="0" presId="urn:microsoft.com/office/officeart/2005/8/layout/default"/>
    <dgm:cxn modelId="{11E4E5DC-5E1F-B74C-BCDE-E7E06BCBBA68}" type="presParOf" srcId="{7D949835-FCAB-4780-BB58-06BE1DAD0ABE}" destId="{90082EC2-43B0-49A1-9ECE-DEC77734AB0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7F806-CB87-4D5E-8FB6-65F61AFD1595}">
      <dsp:nvSpPr>
        <dsp:cNvPr id="0" name=""/>
        <dsp:cNvSpPr/>
      </dsp:nvSpPr>
      <dsp:spPr>
        <a:xfrm>
          <a:off x="3960658" y="2960275"/>
          <a:ext cx="2150553" cy="1393071"/>
        </a:xfrm>
        <a:prstGeom prst="roundRect">
          <a:avLst>
            <a:gd name="adj" fmla="val 10000"/>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Resources and long term investment in the program</a:t>
          </a:r>
        </a:p>
      </dsp:txBody>
      <dsp:txXfrm>
        <a:off x="4636425" y="3339144"/>
        <a:ext cx="1444185" cy="983601"/>
      </dsp:txXfrm>
    </dsp:sp>
    <dsp:sp modelId="{DF804E5E-3945-444D-B801-B49FA1346B34}">
      <dsp:nvSpPr>
        <dsp:cNvPr id="0" name=""/>
        <dsp:cNvSpPr/>
      </dsp:nvSpPr>
      <dsp:spPr>
        <a:xfrm>
          <a:off x="451860" y="2960275"/>
          <a:ext cx="2150553" cy="1393071"/>
        </a:xfrm>
        <a:prstGeom prst="roundRect">
          <a:avLst>
            <a:gd name="adj" fmla="val 10000"/>
          </a:avLst>
        </a:prstGeom>
        <a:solidFill>
          <a:schemeClr val="accent6">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Technical Assistance , Building Evidence for scale, and advocacy</a:t>
          </a:r>
        </a:p>
      </dsp:txBody>
      <dsp:txXfrm>
        <a:off x="482461" y="3339144"/>
        <a:ext cx="1444185" cy="983601"/>
      </dsp:txXfrm>
    </dsp:sp>
    <dsp:sp modelId="{8A21D5F2-F718-4706-9451-B9B84CFEC690}">
      <dsp:nvSpPr>
        <dsp:cNvPr id="0" name=""/>
        <dsp:cNvSpPr/>
      </dsp:nvSpPr>
      <dsp:spPr>
        <a:xfrm>
          <a:off x="3960658" y="0"/>
          <a:ext cx="2150553" cy="1393071"/>
        </a:xfrm>
        <a:prstGeom prst="roundRect">
          <a:avLst>
            <a:gd name="adj" fmla="val 10000"/>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latin typeface="+mn-lt"/>
              <a:ea typeface="Calibri"/>
              <a:cs typeface="Arial" pitchFamily="34" charset="0"/>
            </a:rPr>
            <a:t>Implementation, transaction and monitoring</a:t>
          </a:r>
        </a:p>
      </dsp:txBody>
      <dsp:txXfrm>
        <a:off x="4636425" y="30601"/>
        <a:ext cx="1444185" cy="983601"/>
      </dsp:txXfrm>
    </dsp:sp>
    <dsp:sp modelId="{7551F005-975B-4984-9F1A-994DCEF67D4B}">
      <dsp:nvSpPr>
        <dsp:cNvPr id="0" name=""/>
        <dsp:cNvSpPr/>
      </dsp:nvSpPr>
      <dsp:spPr>
        <a:xfrm>
          <a:off x="451860" y="0"/>
          <a:ext cx="2150553" cy="1393071"/>
        </a:xfrm>
        <a:prstGeom prst="roundRect">
          <a:avLst>
            <a:gd name="adj" fmla="val 10000"/>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solidFill>
                <a:schemeClr val="bg1"/>
              </a:solidFill>
              <a:latin typeface="+mn-lt"/>
              <a:ea typeface="Calibri"/>
              <a:cs typeface="Arial" pitchFamily="34" charset="0"/>
            </a:rPr>
            <a:t>Ownership, Leadership, </a:t>
          </a:r>
          <a:r>
            <a:rPr lang="en-GB" sz="1200" kern="1200" baseline="0" dirty="0">
              <a:solidFill>
                <a:schemeClr val="bg1"/>
              </a:solidFill>
              <a:latin typeface="+mn-lt"/>
              <a:ea typeface="Calibri"/>
              <a:cs typeface="Arial" pitchFamily="34" charset="0"/>
            </a:rPr>
            <a:t>i</a:t>
          </a:r>
          <a:r>
            <a:rPr lang="en-GB" sz="1200" kern="1200" dirty="0">
              <a:solidFill>
                <a:schemeClr val="bg1"/>
              </a:solidFill>
              <a:latin typeface="+mn-lt"/>
              <a:ea typeface="Calibri"/>
              <a:cs typeface="Arial" pitchFamily="34" charset="0"/>
            </a:rPr>
            <a:t>ntegration</a:t>
          </a:r>
          <a:r>
            <a:rPr lang="en-GB" sz="1200" kern="1200" baseline="0" dirty="0">
              <a:solidFill>
                <a:schemeClr val="bg1"/>
              </a:solidFill>
              <a:latin typeface="+mn-lt"/>
              <a:ea typeface="Calibri"/>
              <a:cs typeface="Arial" pitchFamily="34" charset="0"/>
            </a:rPr>
            <a:t> </a:t>
          </a:r>
          <a:r>
            <a:rPr lang="en-GB" sz="1200" kern="1200" dirty="0">
              <a:solidFill>
                <a:schemeClr val="bg1"/>
              </a:solidFill>
              <a:latin typeface="+mn-lt"/>
              <a:ea typeface="Calibri"/>
              <a:cs typeface="Arial" pitchFamily="34" charset="0"/>
            </a:rPr>
            <a:t> into annual plan and budget; necessary administrative support</a:t>
          </a:r>
          <a:endParaRPr lang="en-US" sz="1200" kern="1200" dirty="0">
            <a:solidFill>
              <a:schemeClr val="bg1"/>
            </a:solidFill>
          </a:endParaRPr>
        </a:p>
      </dsp:txBody>
      <dsp:txXfrm>
        <a:off x="482461" y="30601"/>
        <a:ext cx="1444185" cy="983601"/>
      </dsp:txXfrm>
    </dsp:sp>
    <dsp:sp modelId="{80AAA6B7-F5A7-4AD0-A2F1-AC48F3DD9771}">
      <dsp:nvSpPr>
        <dsp:cNvPr id="0" name=""/>
        <dsp:cNvSpPr/>
      </dsp:nvSpPr>
      <dsp:spPr>
        <a:xfrm>
          <a:off x="1306490" y="216029"/>
          <a:ext cx="1978023" cy="1949221"/>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Government Departments </a:t>
          </a:r>
        </a:p>
      </dsp:txBody>
      <dsp:txXfrm>
        <a:off x="1885840" y="786943"/>
        <a:ext cx="1398673" cy="1378307"/>
      </dsp:txXfrm>
    </dsp:sp>
    <dsp:sp modelId="{512F8CE3-20B5-4097-9F60-A5174F743328}">
      <dsp:nvSpPr>
        <dsp:cNvPr id="0" name=""/>
        <dsp:cNvSpPr/>
      </dsp:nvSpPr>
      <dsp:spPr>
        <a:xfrm rot="5400000">
          <a:off x="3236417" y="362824"/>
          <a:ext cx="2062302" cy="1745697"/>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GB" sz="1400" kern="1200" dirty="0">
              <a:ea typeface="Calibri"/>
              <a:cs typeface="Arial" pitchFamily="34" charset="0"/>
            </a:rPr>
            <a:t> </a:t>
          </a:r>
          <a:r>
            <a:rPr lang="en-GB" sz="1200" b="1" kern="1200" dirty="0">
              <a:ea typeface="Calibri"/>
              <a:cs typeface="Arial" pitchFamily="34" charset="0"/>
            </a:rPr>
            <a:t>District level Education Officers Principals and teachers and UDAAN </a:t>
          </a:r>
          <a:r>
            <a:rPr lang="en-GB" sz="1200" b="1" i="1" kern="1200" dirty="0">
              <a:ea typeface="Calibri"/>
              <a:cs typeface="Arial" pitchFamily="34" charset="0"/>
            </a:rPr>
            <a:t>Mitras </a:t>
          </a:r>
          <a:r>
            <a:rPr lang="en-GB" sz="1200" b="1" kern="1200" dirty="0">
              <a:ea typeface="Calibri"/>
              <a:cs typeface="Arial" pitchFamily="34" charset="0"/>
            </a:rPr>
            <a:t>  </a:t>
          </a:r>
          <a:endParaRPr lang="en-US" sz="1200" b="1" kern="1200" dirty="0"/>
        </a:p>
      </dsp:txBody>
      <dsp:txXfrm rot="-5400000">
        <a:off x="3394720" y="808556"/>
        <a:ext cx="1234394" cy="1458268"/>
      </dsp:txXfrm>
    </dsp:sp>
    <dsp:sp modelId="{62AA0B75-5304-438D-8805-3FEA2237FC38}">
      <dsp:nvSpPr>
        <dsp:cNvPr id="0" name=""/>
        <dsp:cNvSpPr/>
      </dsp:nvSpPr>
      <dsp:spPr>
        <a:xfrm rot="10800000">
          <a:off x="3484238" y="2376266"/>
          <a:ext cx="1566660" cy="1572881"/>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b="1" kern="1200" dirty="0"/>
            <a:t>The David and Lucile Packard Foundation</a:t>
          </a:r>
          <a:endParaRPr lang="en-US" sz="1600" b="1" kern="1200" dirty="0"/>
        </a:p>
      </dsp:txBody>
      <dsp:txXfrm rot="10800000">
        <a:off x="3484238" y="2376266"/>
        <a:ext cx="1107796" cy="1112195"/>
      </dsp:txXfrm>
    </dsp:sp>
    <dsp:sp modelId="{3D3712C9-0E52-44CD-98F9-77442D31C607}">
      <dsp:nvSpPr>
        <dsp:cNvPr id="0" name=""/>
        <dsp:cNvSpPr/>
      </dsp:nvSpPr>
      <dsp:spPr>
        <a:xfrm rot="16200000">
          <a:off x="1353003" y="2220206"/>
          <a:ext cx="1884999" cy="1884999"/>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GB" sz="1800" b="1" kern="1200" dirty="0"/>
            <a:t>Centre for Catalyzing Change (C3)</a:t>
          </a:r>
          <a:endParaRPr lang="en-US" sz="1800" b="1" kern="1200" dirty="0"/>
        </a:p>
      </dsp:txBody>
      <dsp:txXfrm rot="5400000">
        <a:off x="1905106" y="2220206"/>
        <a:ext cx="1332896" cy="1332896"/>
      </dsp:txXfrm>
    </dsp:sp>
    <dsp:sp modelId="{8A3CA298-FAB0-49CF-A55F-BF6CC36F1433}">
      <dsp:nvSpPr>
        <dsp:cNvPr id="0" name=""/>
        <dsp:cNvSpPr/>
      </dsp:nvSpPr>
      <dsp:spPr>
        <a:xfrm>
          <a:off x="2956123" y="1784872"/>
          <a:ext cx="650825" cy="56593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0F18E-D3DA-4BB5-8C8B-CD180EF32BA3}">
      <dsp:nvSpPr>
        <dsp:cNvPr id="0" name=""/>
        <dsp:cNvSpPr/>
      </dsp:nvSpPr>
      <dsp:spPr>
        <a:xfrm rot="10800000">
          <a:off x="2956123" y="2002539"/>
          <a:ext cx="650825" cy="56593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4C6DB-4038-4870-8F5C-23174BD24B5A}">
      <dsp:nvSpPr>
        <dsp:cNvPr id="0" name=""/>
        <dsp:cNvSpPr/>
      </dsp:nvSpPr>
      <dsp:spPr>
        <a:xfrm>
          <a:off x="1002" y="448098"/>
          <a:ext cx="3908051" cy="2344830"/>
        </a:xfrm>
        <a:prstGeom prst="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have a never-before opportunity to address adolescent health. The work of FP2020 and the Family Planning Summit have placed adolescent contraception high on the global agenda. </a:t>
          </a:r>
          <a:endParaRPr lang="en-US" sz="1800" kern="1200" dirty="0"/>
        </a:p>
      </dsp:txBody>
      <dsp:txXfrm>
        <a:off x="1002" y="448098"/>
        <a:ext cx="3908051" cy="2344830"/>
      </dsp:txXfrm>
    </dsp:sp>
    <dsp:sp modelId="{D4668448-F070-4030-B459-06CEA62F36DA}">
      <dsp:nvSpPr>
        <dsp:cNvPr id="0" name=""/>
        <dsp:cNvSpPr/>
      </dsp:nvSpPr>
      <dsp:spPr>
        <a:xfrm>
          <a:off x="4299858" y="448098"/>
          <a:ext cx="3908051" cy="2344830"/>
        </a:xfrm>
        <a:prstGeom prst="rect">
          <a:avLst/>
        </a:prstGeom>
        <a:solidFill>
          <a:srgbClr val="33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have a much better sense of what needs to be done to meet the needs of adolescents, and to enable them to realise their rights and exert agency over their sexual and reproductive decisions.</a:t>
          </a:r>
          <a:endParaRPr lang="en-US" sz="1800" kern="1200" dirty="0"/>
        </a:p>
      </dsp:txBody>
      <dsp:txXfrm>
        <a:off x="4299858" y="448098"/>
        <a:ext cx="3908051" cy="2344830"/>
      </dsp:txXfrm>
    </dsp:sp>
    <dsp:sp modelId="{86DBCA18-D6A2-460E-BBC5-4472A849936C}">
      <dsp:nvSpPr>
        <dsp:cNvPr id="0" name=""/>
        <dsp:cNvSpPr/>
      </dsp:nvSpPr>
      <dsp:spPr>
        <a:xfrm>
          <a:off x="1002" y="3183734"/>
          <a:ext cx="3908051" cy="234483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big questions now revolve around how to orchestrate and sustain large-scale implementation, how to respond to the diverse needs of different groups of adolescents, and how to involve adolescents in these processes. We must move with countries to scale up adolescent contraceptive services.</a:t>
          </a:r>
          <a:endParaRPr lang="en-US" sz="1800" kern="1200" dirty="0"/>
        </a:p>
      </dsp:txBody>
      <dsp:txXfrm>
        <a:off x="1002" y="3183734"/>
        <a:ext cx="3908051" cy="2344830"/>
      </dsp:txXfrm>
    </dsp:sp>
    <dsp:sp modelId="{90082EC2-43B0-49A1-9ECE-DEC77734AB09}">
      <dsp:nvSpPr>
        <dsp:cNvPr id="0" name=""/>
        <dsp:cNvSpPr/>
      </dsp:nvSpPr>
      <dsp:spPr>
        <a:xfrm>
          <a:off x="4299858" y="3183734"/>
          <a:ext cx="3908051" cy="2344830"/>
        </a:xfrm>
        <a:prstGeom prst="rect">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Some countries are already moving forward. We need to recognize and celebrate their successes and share them widely. </a:t>
          </a:r>
          <a:endParaRPr lang="en-US" sz="1800" kern="1200" dirty="0"/>
        </a:p>
      </dsp:txBody>
      <dsp:txXfrm>
        <a:off x="4299858" y="3183734"/>
        <a:ext cx="3908051" cy="234483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01/06/2018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from WHO. </a:t>
            </a:r>
          </a:p>
          <a:p>
            <a:r>
              <a:rPr lang="en-US" dirty="0"/>
              <a:t>This is part 1 of a synthesis of key messages from a just-published paper titled A never-before opportunity to strengthen investment and action on adolescent contraception, and what we must do to make full use of it. </a:t>
            </a:r>
          </a:p>
          <a:p>
            <a:r>
              <a:rPr lang="en-US" dirty="0"/>
              <a:t>The individuals who contributed to the paper are listed on this slide. </a:t>
            </a:r>
          </a:p>
          <a:p>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159294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third question is shown on the slide. </a:t>
            </a:r>
          </a:p>
        </p:txBody>
      </p:sp>
      <p:sp>
        <p:nvSpPr>
          <p:cNvPr id="4" name="Slide Number Placeholder 3"/>
          <p:cNvSpPr>
            <a:spLocks noGrp="1"/>
          </p:cNvSpPr>
          <p:nvPr>
            <p:ph type="sldNum" sz="quarter" idx="10"/>
          </p:nvPr>
        </p:nvSpPr>
        <p:spPr/>
        <p:txBody>
          <a:bodyPr/>
          <a:lstStyle/>
          <a:p>
            <a:fld id="{098F2579-E084-4BE5-B155-114E7DEDDB7D}" type="slidenum">
              <a:rPr lang="en-GB" smtClean="0"/>
              <a:t>11</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This slide addresses a critical issue. </a:t>
            </a:r>
          </a:p>
          <a:p>
            <a:endParaRPr lang="en-US" altLang="en-US" dirty="0">
              <a:ea typeface="ＭＳ Ｐゴシック" pitchFamily="34" charset="-128"/>
            </a:endParaRPr>
          </a:p>
          <a:p>
            <a:r>
              <a:rPr lang="en-US" altLang="en-US" dirty="0">
                <a:ea typeface="ＭＳ Ｐゴシック" pitchFamily="34" charset="-128"/>
              </a:rPr>
              <a:t>First, we need to address the desire/willingness to use contraceptives and the ability to use them. </a:t>
            </a:r>
          </a:p>
          <a:p>
            <a:r>
              <a:rPr lang="en-US" altLang="en-US" dirty="0">
                <a:ea typeface="ＭＳ Ｐゴシック" pitchFamily="34" charset="-128"/>
              </a:rPr>
              <a:t>And then when there is desire and agency, we need to focus on providing contraceptives in a user-friendly manner. </a:t>
            </a:r>
          </a:p>
          <a:p>
            <a:endParaRPr lang="en-US" altLang="en-US" dirty="0">
              <a:ea typeface="ＭＳ Ｐゴシック" pitchFamily="34" charset="-128"/>
            </a:endParaRPr>
          </a:p>
          <a:p>
            <a:r>
              <a:rPr lang="en-US" altLang="en-US" dirty="0">
                <a:ea typeface="ＭＳ Ｐゴシック" pitchFamily="34" charset="-128"/>
              </a:rPr>
              <a:t>Creating the desire/willingness to use contraceptives and to negotiate their use, on the one hand</a:t>
            </a:r>
          </a:p>
          <a:p>
            <a:r>
              <a:rPr lang="en-US" altLang="en-US" dirty="0">
                <a:ea typeface="ＭＳ Ｐゴシック" pitchFamily="34" charset="-128"/>
              </a:rPr>
              <a:t>And enabling girls and young women to obtain the method they want from the source that they prefer, on the other hand.</a:t>
            </a:r>
          </a:p>
          <a:p>
            <a:endParaRPr lang="en-US" altLang="en-US" dirty="0">
              <a:ea typeface="ＭＳ Ｐゴシック" pitchFamily="34" charset="-128"/>
            </a:endParaRPr>
          </a:p>
          <a:p>
            <a:r>
              <a:rPr lang="en-US" altLang="en-US" dirty="0">
                <a:ea typeface="ＭＳ Ｐゴシック" pitchFamily="34" charset="-128"/>
              </a:rPr>
              <a:t>In contexts where there is huge pressure on girls to have a child, actively promoting contraceptive use does not take into account the context of their lives.</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12</a:t>
            </a:fld>
            <a:endParaRPr lang="en-GB" alt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There are five things that we need to do differently to improve access to and provision of contraceptive services to adolescents. </a:t>
            </a:r>
          </a:p>
          <a:p>
            <a:endParaRPr lang="en-GB" altLang="en-US" dirty="0">
              <a:ea typeface="ＭＳ Ｐゴシック" pitchFamily="34" charset="-128"/>
            </a:endParaRPr>
          </a:p>
          <a:p>
            <a:r>
              <a:rPr lang="en-GB" altLang="en-US" dirty="0">
                <a:ea typeface="ＭＳ Ｐゴシック" pitchFamily="34" charset="-128"/>
              </a:rPr>
              <a:t>First, we </a:t>
            </a:r>
            <a:r>
              <a:rPr lang="en-US" altLang="en-US" dirty="0">
                <a:ea typeface="ＭＳ Ｐゴシック" pitchFamily="34" charset="-128"/>
              </a:rPr>
              <a:t>must ensure that the approaches we use to deliver contraceptives recognize that different groups of adolescents have different needs and circumstances</a:t>
            </a:r>
          </a:p>
          <a:p>
            <a:r>
              <a:rPr lang="en-US" altLang="en-US" dirty="0">
                <a:ea typeface="ＭＳ Ｐゴシック" pitchFamily="34" charset="-128"/>
              </a:rPr>
              <a:t>For example, a young unmarried man who has sporadic sexual activity may need different contraceptives when compared to a young married women in a stable relationship and keen to space her second child. </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13</a:t>
            </a:fld>
            <a:endParaRPr lang="en-GB" alt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on this slide is from a set of fact sheets produced by WHO in the end of 2016.</a:t>
            </a:r>
          </a:p>
          <a:p>
            <a:r>
              <a:rPr lang="en-US" dirty="0"/>
              <a:t>The data points out that in the same setting, two different groups of adolescents have different levels of non use and reasons for non use. And among users, they contraceptives used and the places from where they are obtained are very different.</a:t>
            </a:r>
          </a:p>
          <a:p>
            <a:r>
              <a:rPr lang="en-US" dirty="0"/>
              <a:t>One size clearly does not fit all. </a:t>
            </a:r>
          </a:p>
          <a:p>
            <a:endParaRPr lang="en-US" dirty="0"/>
          </a:p>
          <a:p>
            <a:r>
              <a:rPr lang="en-US" dirty="0"/>
              <a:t>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14</a:t>
            </a:fld>
            <a:endParaRPr lang="en-GB" dirty="0"/>
          </a:p>
        </p:txBody>
      </p:sp>
    </p:spTree>
    <p:extLst>
      <p:ext uri="{BB962C8B-B14F-4D97-AF65-F5344CB8AC3E}">
        <p14:creationId xmlns:p14="http://schemas.microsoft.com/office/powerpoint/2010/main" val="291634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second point is listed on the slide.</a:t>
            </a:r>
          </a:p>
          <a:p>
            <a:r>
              <a:rPr lang="en-US" altLang="en-US" dirty="0">
                <a:ea typeface="ＭＳ Ｐゴシック" pitchFamily="34" charset="-128"/>
              </a:rPr>
              <a:t>If contraceptives are offered at all to adolescents, they are condoms and pills.</a:t>
            </a:r>
          </a:p>
          <a:p>
            <a:r>
              <a:rPr lang="en-US" altLang="en-US" dirty="0">
                <a:ea typeface="ＭＳ Ｐゴシック" pitchFamily="34" charset="-128"/>
              </a:rPr>
              <a:t>We need to offer a whole range of methods. WHO clearly says that the only contraceptive method not recommended for adolescents is sterilization.</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15</a:t>
            </a:fld>
            <a:endParaRPr lang="en-GB" alt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third point is listed on the slide.</a:t>
            </a:r>
          </a:p>
          <a:p>
            <a:r>
              <a:rPr lang="en-US" altLang="en-US" dirty="0">
                <a:ea typeface="ＭＳ Ｐゴシック" pitchFamily="34" charset="-128"/>
              </a:rPr>
              <a:t>If we want to reach the enormous number of adolescents in LMICS with contraceptive information and services we need to use approaches that can be scaled up and sustained. This means making existing health services and facilities user friendly. </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16</a:t>
            </a:fld>
            <a:endParaRPr lang="en-GB" alt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fourth point is listed on this slide.</a:t>
            </a:r>
          </a:p>
          <a:p>
            <a:endParaRPr lang="en-US" altLang="en-US" dirty="0">
              <a:ea typeface="ＭＳ Ｐゴシック" pitchFamily="34" charset="-128"/>
            </a:endParaRPr>
          </a:p>
          <a:p>
            <a:r>
              <a:rPr lang="en-US" altLang="en-US" dirty="0">
                <a:ea typeface="ＭＳ Ｐゴシック" pitchFamily="34" charset="-128"/>
              </a:rPr>
              <a:t>Many adolescents already obtain contraceptives from pharmacies and shops </a:t>
            </a:r>
          </a:p>
          <a:p>
            <a:r>
              <a:rPr lang="en-US" altLang="en-US" dirty="0">
                <a:ea typeface="ＭＳ Ｐゴシック" pitchFamily="34" charset="-128"/>
              </a:rPr>
              <a:t>This is often because of convenience. But in places where there it is hard for adolescents to obtain contraceptives from government clinics, then pharmacies and shops become preferred source for them.</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17</a:t>
            </a:fld>
            <a:endParaRPr lang="en-GB" alt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The fifth point is listed on this slide.</a:t>
            </a:r>
          </a:p>
          <a:p>
            <a:r>
              <a:rPr lang="en-US" altLang="en-US" dirty="0">
                <a:ea typeface="ＭＳ Ｐゴシック" pitchFamily="34" charset="-128"/>
              </a:rPr>
              <a:t>We recognize the importance of capable and empathic health workers for adolescent friendly contraceptive services.</a:t>
            </a:r>
          </a:p>
          <a:p>
            <a:r>
              <a:rPr lang="en-US" altLang="en-US" dirty="0">
                <a:ea typeface="ＭＳ Ｐゴシック" pitchFamily="34" charset="-128"/>
              </a:rPr>
              <a:t>In most cases, this has translated into one off training programmes which have proven to have limited lasting efforts.</a:t>
            </a:r>
          </a:p>
          <a:p>
            <a:r>
              <a:rPr lang="en-US" altLang="en-US" dirty="0">
                <a:ea typeface="ＭＳ Ｐゴシック" pitchFamily="34" charset="-128"/>
              </a:rPr>
              <a:t>This is why the package of actions listed on slide are needed.</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18</a:t>
            </a:fld>
            <a:endParaRPr lang="en-GB" alt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2 of a synthesis of key messages from a just-published paper titled A never-before opportunity to strengthen investment and action on adolescent contraception, and what we must do to make full use of it.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19</a:t>
            </a:fld>
            <a:endParaRPr lang="en-GB" dirty="0"/>
          </a:p>
        </p:txBody>
      </p:sp>
    </p:spTree>
    <p:extLst>
      <p:ext uri="{BB962C8B-B14F-4D97-AF65-F5344CB8AC3E}">
        <p14:creationId xmlns:p14="http://schemas.microsoft.com/office/powerpoint/2010/main" val="159294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that we outlined what we need to do and to do differently, let us examine what we want to see happen in countries</a:t>
            </a:r>
          </a:p>
          <a:p>
            <a:endParaRPr lang="en-US" dirty="0"/>
          </a:p>
          <a:p>
            <a:r>
              <a:rPr lang="en-US" dirty="0"/>
              <a:t>Firstly, we need laws policies that enable the provision of contraception to adolescents without restriction by age, marital status or other social attributes.</a:t>
            </a:r>
          </a:p>
        </p:txBody>
      </p:sp>
      <p:sp>
        <p:nvSpPr>
          <p:cNvPr id="4" name="Slide Number Placeholder 3"/>
          <p:cNvSpPr>
            <a:spLocks noGrp="1"/>
          </p:cNvSpPr>
          <p:nvPr>
            <p:ph type="sldNum" sz="quarter" idx="10"/>
          </p:nvPr>
        </p:nvSpPr>
        <p:spPr/>
        <p:txBody>
          <a:bodyPr/>
          <a:lstStyle/>
          <a:p>
            <a:fld id="{098F2579-E084-4BE5-B155-114E7DEDDB7D}" type="slidenum">
              <a:rPr lang="en-GB" smtClean="0"/>
              <a:t>20</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paper we have posed and responded to five questions .</a:t>
            </a:r>
          </a:p>
          <a:p>
            <a:r>
              <a:rPr lang="en-GB" dirty="0"/>
              <a:t>The first question is: What is this never-before opportunity ?</a:t>
            </a:r>
          </a:p>
        </p:txBody>
      </p:sp>
      <p:sp>
        <p:nvSpPr>
          <p:cNvPr id="4" name="Slide Number Placeholder 3"/>
          <p:cNvSpPr>
            <a:spLocks noGrp="1"/>
          </p:cNvSpPr>
          <p:nvPr>
            <p:ph type="sldNum" sz="quarter" idx="10"/>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We also need laws and policies to be truly grounded in a human rights approach as recommended by WHOs guidelines.</a:t>
            </a:r>
          </a:p>
          <a:p>
            <a:r>
              <a:rPr lang="en-US" altLang="en-US" dirty="0">
                <a:ea typeface="ＭＳ Ｐゴシック" pitchFamily="34" charset="-128"/>
              </a:rPr>
              <a:t>From analyses of national laws and policies in a number of countries, by WHO and other organizations, we see that while there are positive elements, there are limitations that need to be addressed.</a:t>
            </a:r>
          </a:p>
          <a:p>
            <a:endParaRPr lang="en-US" altLang="en-US" dirty="0">
              <a:ea typeface="ＭＳ Ｐゴシック" pitchFamily="34" charset="-128"/>
            </a:endParaRPr>
          </a:p>
          <a:p>
            <a:r>
              <a:rPr lang="en-US" altLang="en-US" dirty="0">
                <a:ea typeface="ＭＳ Ｐゴシック" pitchFamily="34" charset="-128"/>
              </a:rPr>
              <a:t>Laws and policies are very important because clear signal and provide basis for strategies and investment cases.</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21</a:t>
            </a:fld>
            <a:endParaRPr lang="en-GB" alt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Laws and policies cannot achieve much on their own.</a:t>
            </a:r>
          </a:p>
          <a:p>
            <a:r>
              <a:rPr lang="en-GB" altLang="en-US" dirty="0">
                <a:ea typeface="ＭＳ Ｐゴシック" pitchFamily="34" charset="-128"/>
              </a:rPr>
              <a:t>We need strategies to translate them into action.</a:t>
            </a:r>
          </a:p>
          <a:p>
            <a:r>
              <a:rPr lang="en-GB" altLang="en-US" dirty="0">
                <a:ea typeface="ＭＳ Ｐゴシック" pitchFamily="34" charset="-128"/>
              </a:rPr>
              <a:t>Strategies with </a:t>
            </a:r>
            <a:r>
              <a:rPr lang="en-US" altLang="en-US" dirty="0">
                <a:ea typeface="ＭＳ Ｐゴシック" pitchFamily="34" charset="-128"/>
              </a:rPr>
              <a:t>clear line items and responsibilities for carrying them out.</a:t>
            </a:r>
          </a:p>
          <a:p>
            <a:r>
              <a:rPr lang="en-US" altLang="en-US" dirty="0">
                <a:ea typeface="ＭＳ Ｐゴシック" pitchFamily="34" charset="-128"/>
              </a:rPr>
              <a:t>And adequate human and financial resources. </a:t>
            </a:r>
          </a:p>
          <a:p>
            <a:endParaRPr lang="en-US" altLang="en-US" dirty="0">
              <a:ea typeface="ＭＳ Ｐゴシック" pitchFamily="34" charset="-128"/>
            </a:endParaRPr>
          </a:p>
          <a:p>
            <a:r>
              <a:rPr lang="en-US" altLang="en-US" dirty="0">
                <a:ea typeface="ＭＳ Ｐゴシック" pitchFamily="34" charset="-128"/>
              </a:rPr>
              <a:t>Strategies are the bridge towards taking policies to action.</a:t>
            </a: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22</a:t>
            </a:fld>
            <a:endParaRPr lang="en-GB" alt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In many places evidence-based policies and sound strategies remain as words on paper. </a:t>
            </a:r>
          </a:p>
          <a:p>
            <a:r>
              <a:rPr lang="en-GB" altLang="en-US" dirty="0">
                <a:ea typeface="ＭＳ Ｐゴシック" pitchFamily="34" charset="-128"/>
              </a:rPr>
              <a:t>We need robust implementation </a:t>
            </a:r>
            <a:r>
              <a:rPr lang="en-US" altLang="en-US" dirty="0">
                <a:ea typeface="ＭＳ Ｐゴシック" pitchFamily="34" charset="-128"/>
              </a:rPr>
              <a:t>so that large numbers of adolescents can be reached.</a:t>
            </a:r>
          </a:p>
          <a:p>
            <a:r>
              <a:rPr lang="en-GB" altLang="en-US" dirty="0">
                <a:ea typeface="ＭＳ Ｐゴシック" pitchFamily="34" charset="-128"/>
              </a:rPr>
              <a:t>Alongside implementation we should monitor programmes to ensure that they meet defined standards of quality and are equitable. </a:t>
            </a:r>
          </a:p>
          <a:p>
            <a:r>
              <a:rPr lang="en-GB" altLang="en-US" dirty="0">
                <a:ea typeface="ＭＳ Ｐゴシック" pitchFamily="34" charset="-128"/>
              </a:rPr>
              <a:t>We need to implement </a:t>
            </a:r>
            <a:r>
              <a:rPr lang="en-US" altLang="en-US" dirty="0">
                <a:ea typeface="ＭＳ Ｐゴシック" pitchFamily="34" charset="-128"/>
              </a:rPr>
              <a:t>with quality, so that adolescents are reached with effective interventions. And we need to implement with equity, so that all adolescents, and not just a privileged few, are reached. </a:t>
            </a:r>
          </a:p>
          <a:p>
            <a:endParaRPr lang="en-US" altLang="en-US" dirty="0">
              <a:ea typeface="ＭＳ Ｐゴシック" pitchFamily="34" charset="-128"/>
            </a:endParaRPr>
          </a:p>
          <a:p>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23</a:t>
            </a:fld>
            <a:endParaRPr lang="en-GB" alt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dirty="0"/>
              <a:t>World Health Organization</a:t>
            </a:r>
          </a:p>
        </p:txBody>
      </p:sp>
      <p:sp>
        <p:nvSpPr>
          <p:cNvPr id="5" name="Rectangle 3"/>
          <p:cNvSpPr>
            <a:spLocks noGrp="1" noChangeArrowheads="1"/>
          </p:cNvSpPr>
          <p:nvPr>
            <p:ph type="dt" idx="1"/>
          </p:nvPr>
        </p:nvSpPr>
        <p:spPr>
          <a:ln/>
        </p:spPr>
        <p:txBody>
          <a:bodyPr/>
          <a:lstStyle/>
          <a:p>
            <a:fld id="{739A05CB-39D0-44C4-B594-2F93787E1215}" type="datetime3">
              <a:rPr lang="en-GB" altLang="en-US"/>
              <a:pPr/>
              <a:t>1 June, 2018</a:t>
            </a:fld>
            <a:endParaRPr lang="en-GB" altLang="en-US" dirty="0"/>
          </a:p>
        </p:txBody>
      </p:sp>
      <p:sp>
        <p:nvSpPr>
          <p:cNvPr id="7" name="Rectangle 7"/>
          <p:cNvSpPr>
            <a:spLocks noGrp="1" noChangeArrowheads="1"/>
          </p:cNvSpPr>
          <p:nvPr>
            <p:ph type="sldNum" sz="quarter" idx="5"/>
          </p:nvPr>
        </p:nvSpPr>
        <p:spPr>
          <a:ln/>
        </p:spPr>
        <p:txBody>
          <a:bodyPr/>
          <a:lstStyle/>
          <a:p>
            <a:fld id="{D15BF4B8-569C-4193-A93A-EEDCF3264881}" type="slidenum">
              <a:rPr lang="en-GB" altLang="en-US"/>
              <a:pPr/>
              <a:t>24</a:t>
            </a:fld>
            <a:endParaRPr lang="en-GB" altLang="en-US" dirty="0"/>
          </a:p>
        </p:txBody>
      </p:sp>
      <p:sp>
        <p:nvSpPr>
          <p:cNvPr id="360450" name="Rectangle 2"/>
          <p:cNvSpPr>
            <a:spLocks noGrp="1" noRot="1" noChangeAspect="1" noChangeArrowheads="1" noTextEdit="1"/>
          </p:cNvSpPr>
          <p:nvPr>
            <p:ph type="sldImg"/>
          </p:nvPr>
        </p:nvSpPr>
        <p:spPr>
          <a:xfrm>
            <a:off x="1143000" y="685800"/>
            <a:ext cx="4572000" cy="3429000"/>
          </a:xfrm>
          <a:ln/>
        </p:spPr>
      </p:sp>
      <p:sp>
        <p:nvSpPr>
          <p:cNvPr id="360451" name="Rectangle 3"/>
          <p:cNvSpPr>
            <a:spLocks noGrp="1" noChangeArrowheads="1"/>
          </p:cNvSpPr>
          <p:nvPr>
            <p:ph type="body" idx="1"/>
          </p:nvPr>
        </p:nvSpPr>
        <p:spPr>
          <a:xfrm>
            <a:off x="548680" y="4283968"/>
            <a:ext cx="5486400" cy="4114800"/>
          </a:xfrm>
        </p:spPr>
        <p:txBody>
          <a:bodyPr/>
          <a:lstStyle/>
          <a:p>
            <a:pPr algn="l"/>
            <a:r>
              <a:rPr lang="en-GB" altLang="en-US" dirty="0"/>
              <a:t>For robust implementation systems need to be put in place.</a:t>
            </a:r>
          </a:p>
          <a:p>
            <a:pPr algn="l"/>
            <a:r>
              <a:rPr lang="en-GB" altLang="en-US" dirty="0"/>
              <a:t>Mozambique’s Geracao Biz programme provides an excellent example of a system that was put in place to ensure coordinated action involving three sectors – health, education and youth.</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robust implementation different players should be involved.</a:t>
            </a:r>
          </a:p>
          <a:p>
            <a:r>
              <a:rPr lang="en-US" dirty="0"/>
              <a:t>The success of the Udaan programme in Jharkhand, India was based on a strong and sustained partnership between the state government and an NGO – Centre for Catalyzing Change. </a:t>
            </a:r>
          </a:p>
          <a:p>
            <a:endParaRPr lang="en-GB" baseline="0" dirty="0"/>
          </a:p>
        </p:txBody>
      </p:sp>
      <p:sp>
        <p:nvSpPr>
          <p:cNvPr id="4" name="Slide Number Placeholder 3"/>
          <p:cNvSpPr>
            <a:spLocks noGrp="1"/>
          </p:cNvSpPr>
          <p:nvPr>
            <p:ph type="sldNum" sz="quarter" idx="10"/>
          </p:nvPr>
        </p:nvSpPr>
        <p:spPr/>
        <p:txBody>
          <a:bodyPr/>
          <a:lstStyle/>
          <a:p>
            <a:fld id="{2FB72780-2F2E-48DC-A524-FED66B6C52A8}"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652380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1143000" y="6111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Fourthly, from time to time, we must stand back and review our programmes, so that we can learn what has worked well and what has not And we must use that learning to build on strengths and address areas of weakness. </a:t>
            </a:r>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26</a:t>
            </a:fld>
            <a:endParaRPr lang="en-GB" alt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England’s teenage pregnancy strategy owes its success to a mid term review which showed that poor progress was related to weak implementation. It contributed to changes which in turn led to stepped up implementation across the country. </a:t>
            </a:r>
          </a:p>
        </p:txBody>
      </p:sp>
      <p:sp>
        <p:nvSpPr>
          <p:cNvPr id="4" name="Slide Number Placeholder 3"/>
          <p:cNvSpPr>
            <a:spLocks noGrp="1"/>
          </p:cNvSpPr>
          <p:nvPr>
            <p:ph type="sldNum" sz="quarter" idx="10"/>
          </p:nvPr>
        </p:nvSpPr>
        <p:spPr/>
        <p:txBody>
          <a:bodyPr/>
          <a:lstStyle/>
          <a:p>
            <a:fld id="{098F2579-E084-4BE5-B155-114E7DEDDB7D}" type="slidenum">
              <a:rPr lang="en-GB" smtClean="0"/>
              <a:t>27</a:t>
            </a:fld>
            <a:endParaRPr lang="en-GB" dirty="0"/>
          </a:p>
        </p:txBody>
      </p:sp>
    </p:spTree>
    <p:extLst>
      <p:ext uri="{BB962C8B-B14F-4D97-AF65-F5344CB8AC3E}">
        <p14:creationId xmlns:p14="http://schemas.microsoft.com/office/powerpoint/2010/main" val="178364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itchFamily="34" charset="-128"/>
              </a:rPr>
              <a:t>Finally, we need research to answer context specific questions such as those that emerged when the World Starts with Me sexuality education programme was being implemented.  </a:t>
            </a:r>
            <a:endParaRPr lang="en-US" altLang="en-US" dirty="0">
              <a:ea typeface="ＭＳ Ｐゴシック" pitchFamily="34" charset="-128"/>
            </a:endParaRP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FA1CB0-DF49-4132-B3BD-0B798E96D58A}" type="slidenum">
              <a:rPr lang="en-GB" altLang="en-US" smtClean="0">
                <a:cs typeface="Arial" charset="0"/>
              </a:rPr>
              <a:pPr/>
              <a:t>28</a:t>
            </a:fld>
            <a:endParaRPr lang="en-GB" alt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As we move ahead, we must draw out the lessons being learned from projects and programmes in countries, and build on them. </a:t>
            </a:r>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3395652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All our work must be based on sound data.</a:t>
            </a:r>
          </a:p>
          <a:p>
            <a:pPr lvl="0"/>
            <a:r>
              <a:rPr lang="en-GB" baseline="0" dirty="0"/>
              <a:t>For</a:t>
            </a:r>
            <a:r>
              <a:rPr lang="en-GB" dirty="0"/>
              <a:t> this we need data on all four issues listed on this slide.</a:t>
            </a:r>
          </a:p>
          <a:p>
            <a:pPr lvl="0"/>
            <a:r>
              <a:rPr lang="en-GB" baseline="0" dirty="0"/>
              <a:t>D</a:t>
            </a:r>
            <a:r>
              <a:rPr lang="en-GB" dirty="0"/>
              <a:t>isaggregated data must be gathered, analysed and use to shape and reshape our policies, strategies and programmes.  </a:t>
            </a:r>
            <a:endParaRPr lang="en-US" baseline="0" dirty="0"/>
          </a:p>
        </p:txBody>
      </p:sp>
      <p:sp>
        <p:nvSpPr>
          <p:cNvPr id="4" name="Slide Number Placeholder 3"/>
          <p:cNvSpPr>
            <a:spLocks noGrp="1"/>
          </p:cNvSpPr>
          <p:nvPr>
            <p:ph type="sldNum" sz="quarter" idx="10"/>
          </p:nvPr>
        </p:nvSpPr>
        <p:spPr/>
        <p:txBody>
          <a:bodyPr/>
          <a:lstStyle/>
          <a:p>
            <a:fld id="{92418262-62A2-4F97-8175-2F976A8B55E7}" type="slidenum">
              <a:rPr lang="en-US" smtClean="0"/>
              <a:pPr/>
              <a:t>30</a:t>
            </a:fld>
            <a:endParaRPr lang="en-US" dirty="0"/>
          </a:p>
        </p:txBody>
      </p:sp>
    </p:spTree>
    <p:extLst>
      <p:ext uri="{BB962C8B-B14F-4D97-AF65-F5344CB8AC3E}">
        <p14:creationId xmlns:p14="http://schemas.microsoft.com/office/powerpoint/2010/main" val="378477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Millennium Development Goals achieved many successes, for example reductions in childhood and maternal mortality , increased primary school enrollment and reduction of absolute poverty but they largely neglected adolescents.</a:t>
            </a:r>
          </a:p>
          <a:p>
            <a:endParaRPr lang="en-US" dirty="0"/>
          </a:p>
          <a:p>
            <a:r>
              <a:rPr lang="en-US" dirty="0"/>
              <a:t>One of the key themes of the Sustainable Development Goals is to leave no one behind. A key group that the SDGs address is adolescents. </a:t>
            </a:r>
          </a:p>
          <a:p>
            <a:endParaRPr lang="en-US" dirty="0"/>
          </a:p>
          <a:p>
            <a:r>
              <a:rPr lang="en-US" dirty="0"/>
              <a:t>This is reflected in the renewed Global Strategy on Women’s, Children’s and Adolescents’ Health. The strong focus on adolescents is reflected in the title and in the content of the document, as noted by the then Secretary General of the United Nations Ban Ki Moon. </a:t>
            </a:r>
          </a:p>
        </p:txBody>
      </p:sp>
      <p:sp>
        <p:nvSpPr>
          <p:cNvPr id="4" name="Slide Number Placeholder 3"/>
          <p:cNvSpPr>
            <a:spLocks noGrp="1"/>
          </p:cNvSpPr>
          <p:nvPr>
            <p:ph type="sldNum" sz="quarter" idx="10"/>
          </p:nvPr>
        </p:nvSpPr>
        <p:spPr/>
        <p:txBody>
          <a:bodyPr/>
          <a:lstStyle/>
          <a:p>
            <a:fld id="{098F2579-E084-4BE5-B155-114E7DEDDB7D}" type="slidenum">
              <a:rPr lang="en-GB" smtClean="0"/>
              <a:t>3</a:t>
            </a:fld>
            <a:endParaRPr lang="en-GB" dirty="0"/>
          </a:p>
        </p:txBody>
      </p:sp>
    </p:spTree>
    <p:extLst>
      <p:ext uri="{BB962C8B-B14F-4D97-AF65-F5344CB8AC3E}">
        <p14:creationId xmlns:p14="http://schemas.microsoft.com/office/powerpoint/2010/main" val="4016171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a small but growing number of countries moving from small scale short lived projects to large scale, sustained programs.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31</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Ethiopia is a case in point.</a:t>
            </a:r>
          </a:p>
          <a:p>
            <a:r>
              <a:rPr lang="en-US" dirty="0"/>
              <a:t>Over 30 years ago, Ethiopia was the scene of civil war, famine, and deaths on an unimaginable scale.</a:t>
            </a:r>
          </a:p>
          <a:p>
            <a:endParaRPr lang="en-US" dirty="0"/>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32</a:t>
            </a:fld>
            <a:endParaRPr lang="en-GB" dirty="0"/>
          </a:p>
        </p:txBody>
      </p:sp>
    </p:spTree>
    <p:extLst>
      <p:ext uri="{BB962C8B-B14F-4D97-AF65-F5344CB8AC3E}">
        <p14:creationId xmlns:p14="http://schemas.microsoft.com/office/powerpoint/2010/main" val="3823026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283968"/>
            <a:ext cx="5486400" cy="4114800"/>
          </a:xfrm>
        </p:spPr>
        <p:txBody>
          <a:bodyPr/>
          <a:lstStyle/>
          <a:p>
            <a:r>
              <a:rPr lang="en-US" dirty="0"/>
              <a:t>Today, Ethiopia has transformed.</a:t>
            </a:r>
          </a:p>
          <a:p>
            <a:r>
              <a:rPr lang="en-US" dirty="0"/>
              <a:t>One concrete example is its national health extension worker program.</a:t>
            </a:r>
          </a:p>
          <a:p>
            <a:r>
              <a:rPr lang="en-US" dirty="0"/>
              <a:t>As shown in the slide, female outreach workers were identified, recruited, trained, and deployed in large numbers to reach women and girls in the rural areas with sexual and reproductive health services. </a:t>
            </a:r>
          </a:p>
        </p:txBody>
      </p:sp>
      <p:sp>
        <p:nvSpPr>
          <p:cNvPr id="4" name="Slide Number Placeholder 3"/>
          <p:cNvSpPr>
            <a:spLocks noGrp="1"/>
          </p:cNvSpPr>
          <p:nvPr>
            <p:ph type="sldNum" sz="quarter" idx="10"/>
          </p:nvPr>
        </p:nvSpPr>
        <p:spPr/>
        <p:txBody>
          <a:bodyPr/>
          <a:lstStyle/>
          <a:p>
            <a:fld id="{95FB2850-515F-4DF7-863A-E7EC0084E3A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28333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programme was not adolescent specific.</a:t>
            </a:r>
          </a:p>
          <a:p>
            <a:r>
              <a:rPr lang="en-US" dirty="0"/>
              <a:t>But give that adolescents represent a substantial proportion of the married population, they were reached by this program.</a:t>
            </a:r>
          </a:p>
          <a:p>
            <a:endParaRPr lang="en-US" dirty="0"/>
          </a:p>
          <a:p>
            <a:endParaRPr lang="en-US" dirty="0"/>
          </a:p>
          <a:p>
            <a:r>
              <a:rPr lang="en-US" dirty="0"/>
              <a:t>The results on this slide show impressive increases in contraceptive use, unmatched anywhere else in Africa. </a:t>
            </a:r>
          </a:p>
          <a:p>
            <a:endParaRPr lang="en-US" dirty="0"/>
          </a:p>
          <a:p>
            <a:r>
              <a:rPr lang="en-US" dirty="0"/>
              <a:t>The DHS of 2014 and 2016 confirm that trends continue to rise – married young women 15-24.</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34</a:t>
            </a:fld>
            <a:endParaRPr lang="en-GB" dirty="0"/>
          </a:p>
        </p:txBody>
      </p:sp>
    </p:spTree>
    <p:extLst>
      <p:ext uri="{BB962C8B-B14F-4D97-AF65-F5344CB8AC3E}">
        <p14:creationId xmlns:p14="http://schemas.microsoft.com/office/powerpoint/2010/main" val="135893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dirty="0">
                <a:solidFill>
                  <a:prstClr val="black"/>
                </a:solidFill>
              </a:rPr>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solidFill>
                  <a:prstClr val="black"/>
                </a:solidFill>
              </a:rPr>
              <a:pPr/>
              <a:t>1 June, 2018</a:t>
            </a:fld>
            <a:endParaRPr lang="en-GB" dirty="0">
              <a:solidFill>
                <a:prstClr val="black"/>
              </a:solidFill>
            </a:endParaRPr>
          </a:p>
        </p:txBody>
      </p:sp>
      <p:sp>
        <p:nvSpPr>
          <p:cNvPr id="7" name="Rectangle 7"/>
          <p:cNvSpPr>
            <a:spLocks noGrp="1" noChangeArrowheads="1"/>
          </p:cNvSpPr>
          <p:nvPr>
            <p:ph type="sldNum" sz="quarter" idx="5"/>
          </p:nvPr>
        </p:nvSpPr>
        <p:spPr>
          <a:ln/>
        </p:spPr>
        <p:txBody>
          <a:bodyPr/>
          <a:lstStyle/>
          <a:p>
            <a:fld id="{A2561B99-319D-4774-AFD8-77B113CFEDB7}" type="slidenum">
              <a:rPr lang="en-GB">
                <a:solidFill>
                  <a:prstClr val="black"/>
                </a:solidFill>
              </a:rPr>
              <a:pPr/>
              <a:t>35</a:t>
            </a:fld>
            <a:endParaRPr lang="en-GB" dirty="0">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Alongside this, substantial reductions in Female Genital Mutilation and child marriage as confirmed by independent studies by the Young Lives project and UNICEF.</a:t>
            </a:r>
          </a:p>
          <a:p>
            <a:r>
              <a:rPr lang="en-GB" dirty="0"/>
              <a:t>A number of factors, including strong and sustained government leadership contributed to this. </a:t>
            </a:r>
            <a:endParaRPr lang="en-US" dirty="0"/>
          </a:p>
          <a:p>
            <a:endParaRPr lang="en-US" dirty="0"/>
          </a:p>
          <a:p>
            <a:pPr algn="l"/>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conclude this presentation with four key messages. </a:t>
            </a:r>
            <a:endParaRPr lang="en-US" dirty="0"/>
          </a:p>
        </p:txBody>
      </p:sp>
      <p:sp>
        <p:nvSpPr>
          <p:cNvPr id="4" name="Slide Number Placeholder 3"/>
          <p:cNvSpPr>
            <a:spLocks noGrp="1"/>
          </p:cNvSpPr>
          <p:nvPr>
            <p:ph type="sldNum" sz="quarter" idx="10"/>
          </p:nvPr>
        </p:nvSpPr>
        <p:spPr/>
        <p:txBody>
          <a:bodyPr/>
          <a:lstStyle/>
          <a:p>
            <a:fld id="{1E99DFCA-CA34-43BD-A549-7880857DB132}" type="slidenum">
              <a:rPr lang="en-US" smtClean="0"/>
              <a:t>36</a:t>
            </a:fld>
            <a:endParaRPr lang="en-US" dirty="0"/>
          </a:p>
        </p:txBody>
      </p:sp>
    </p:spTree>
    <p:extLst>
      <p:ext uri="{BB962C8B-B14F-4D97-AF65-F5344CB8AC3E}">
        <p14:creationId xmlns:p14="http://schemas.microsoft.com/office/powerpoint/2010/main" val="268353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adolescent health issues are in the global spotlight including child and early marriage, HIV/AIDS, violence and mental health.</a:t>
            </a:r>
          </a:p>
          <a:p>
            <a:r>
              <a:rPr lang="en-GB" dirty="0"/>
              <a:t>Adolescent contraception is high on this list.</a:t>
            </a:r>
          </a:p>
          <a:p>
            <a:r>
              <a:rPr lang="en-GB" dirty="0"/>
              <a:t>The FP2020 Partnership has identify it as a priority, and the Family Planning Summit held in July 2017 directed global attention to this group, for the reason listed on this slide.  </a:t>
            </a:r>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4</a:t>
            </a:fld>
            <a:endParaRPr lang="en-GB" dirty="0"/>
          </a:p>
        </p:txBody>
      </p:sp>
    </p:spTree>
    <p:extLst>
      <p:ext uri="{BB962C8B-B14F-4D97-AF65-F5344CB8AC3E}">
        <p14:creationId xmlns:p14="http://schemas.microsoft.com/office/powerpoint/2010/main" val="265432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three reasons for the increased global attention to adolescent contraception.</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5</a:t>
            </a:fld>
            <a:endParaRPr lang="en-GB" dirty="0"/>
          </a:p>
        </p:txBody>
      </p:sp>
    </p:spTree>
    <p:extLst>
      <p:ext uri="{BB962C8B-B14F-4D97-AF65-F5344CB8AC3E}">
        <p14:creationId xmlns:p14="http://schemas.microsoft.com/office/powerpoint/2010/main" val="133532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a:p>
            <a:r>
              <a:rPr lang="en-GB" sz="800" dirty="0"/>
              <a:t>Levels of use: </a:t>
            </a:r>
          </a:p>
          <a:p>
            <a:r>
              <a:rPr lang="en-GB" sz="800" dirty="0"/>
              <a:t>The youngest age</a:t>
            </a:r>
            <a:r>
              <a:rPr lang="en-GB" sz="800" baseline="0" dirty="0"/>
              <a:t> group uses considerably less contraception than older women. This data is from Egypt, but illustrative of all the data we have. Method mix:</a:t>
            </a:r>
          </a:p>
          <a:p>
            <a:r>
              <a:rPr lang="en-GB" sz="800" baseline="0" dirty="0"/>
              <a:t>The method mix shows IUD and Pill preferences, that are reflected in many countries in the region. Pakistan is di</a:t>
            </a:r>
            <a:r>
              <a:rPr lang="en-GB" baseline="0" dirty="0"/>
              <a:t>fferent, and there condom are the most used modern contraceptive.</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7</a:t>
            </a:fld>
            <a:endParaRPr lang="en-GB" dirty="0"/>
          </a:p>
        </p:txBody>
      </p:sp>
    </p:spTree>
    <p:extLst>
      <p:ext uri="{BB962C8B-B14F-4D97-AF65-F5344CB8AC3E}">
        <p14:creationId xmlns:p14="http://schemas.microsoft.com/office/powerpoint/2010/main" val="351949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second question is shown on this slide. </a:t>
            </a:r>
          </a:p>
        </p:txBody>
      </p:sp>
      <p:sp>
        <p:nvSpPr>
          <p:cNvPr id="4" name="Slide Number Placeholder 3"/>
          <p:cNvSpPr>
            <a:spLocks noGrp="1"/>
          </p:cNvSpPr>
          <p:nvPr>
            <p:ph type="sldNum" sz="quarter" idx="10"/>
          </p:nvPr>
        </p:nvSpPr>
        <p:spPr/>
        <p:txBody>
          <a:bodyPr/>
          <a:lstStyle/>
          <a:p>
            <a:fld id="{098F2579-E084-4BE5-B155-114E7DEDDB7D}" type="slidenum">
              <a:rPr lang="en-GB" smtClean="0"/>
              <a:t>8</a:t>
            </a:fld>
            <a:endParaRPr lang="en-GB" dirty="0"/>
          </a:p>
        </p:txBody>
      </p:sp>
    </p:spTree>
    <p:extLst>
      <p:ext uri="{BB962C8B-B14F-4D97-AF65-F5344CB8AC3E}">
        <p14:creationId xmlns:p14="http://schemas.microsoft.com/office/powerpoint/2010/main" val="95090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reasons why adolescents are not able to obtain and to use contraception. </a:t>
            </a:r>
          </a:p>
          <a:p>
            <a:endParaRPr lang="en-US" dirty="0"/>
          </a:p>
          <a:p>
            <a:r>
              <a:rPr lang="en-US" dirty="0"/>
              <a:t>A key barrier is the knowledge, attitudes and practices of health workers. </a:t>
            </a:r>
          </a:p>
          <a:p>
            <a:r>
              <a:rPr lang="en-US" dirty="0"/>
              <a:t>Even were laws don't prohibit services to adolescents, health workers don't provide them because of personal biases or because they mistakenly believe that contraceptives should not be given to adolescents before they have children. </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9</a:t>
            </a:fld>
            <a:endParaRPr lang="en-GB" dirty="0"/>
          </a:p>
        </p:txBody>
      </p:sp>
    </p:spTree>
    <p:extLst>
      <p:ext uri="{BB962C8B-B14F-4D97-AF65-F5344CB8AC3E}">
        <p14:creationId xmlns:p14="http://schemas.microsoft.com/office/powerpoint/2010/main" val="144067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talk about the reasons why adolescents are not able to use contraceptives, even if they can obtain them.</a:t>
            </a:r>
          </a:p>
          <a:p>
            <a:r>
              <a:rPr lang="en-US" dirty="0"/>
              <a:t>The key issue here is power</a:t>
            </a:r>
          </a:p>
          <a:p>
            <a:r>
              <a:rPr lang="en-US" dirty="0"/>
              <a:t>Girls and young women in many contexts don't have power about contraceptive use. Decisions about when to use contraception is made by partners and mothers in law.</a:t>
            </a:r>
          </a:p>
          <a:p>
            <a:endParaRPr lang="en-GB" dirty="0"/>
          </a:p>
          <a:p>
            <a:r>
              <a:rPr lang="en-GB" dirty="0"/>
              <a:t>Our discussion so far has been about consensual sexual activity. Non-consensual sex is another matter altogether. </a:t>
            </a:r>
            <a:endParaRPr lang="en-US"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10</a:t>
            </a:fld>
            <a:endParaRPr lang="en-GB" dirty="0"/>
          </a:p>
        </p:txBody>
      </p:sp>
    </p:spTree>
    <p:extLst>
      <p:ext uri="{BB962C8B-B14F-4D97-AF65-F5344CB8AC3E}">
        <p14:creationId xmlns:p14="http://schemas.microsoft.com/office/powerpoint/2010/main" val="3810539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9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39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8045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913" y="1541463"/>
            <a:ext cx="40687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541463"/>
            <a:ext cx="407035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86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60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9146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9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387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423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639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12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SmartArt Placeholder 2"/>
          <p:cNvSpPr>
            <a:spLocks noGrp="1"/>
          </p:cNvSpPr>
          <p:nvPr>
            <p:ph type="dgm" idx="1"/>
          </p:nvPr>
        </p:nvSpPr>
        <p:spPr>
          <a:xfrm>
            <a:off x="442913" y="1541463"/>
            <a:ext cx="8291512" cy="4310062"/>
          </a:xfrm>
        </p:spPr>
        <p:txBody>
          <a:bodyPr/>
          <a:lstStyle/>
          <a:p>
            <a:pPr lvl="0"/>
            <a:endParaRPr lang="en-US" noProof="0" dirty="0"/>
          </a:p>
        </p:txBody>
      </p:sp>
    </p:spTree>
    <p:extLst>
      <p:ext uri="{BB962C8B-B14F-4D97-AF65-F5344CB8AC3E}">
        <p14:creationId xmlns:p14="http://schemas.microsoft.com/office/powerpoint/2010/main" val="1604741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Text Placeholder 2"/>
          <p:cNvSpPr>
            <a:spLocks noGrp="1"/>
          </p:cNvSpPr>
          <p:nvPr>
            <p:ph type="body" sz="half" idx="1"/>
          </p:nvPr>
        </p:nvSpPr>
        <p:spPr>
          <a:xfrm>
            <a:off x="442913" y="1541463"/>
            <a:ext cx="4068762"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4075" y="1541463"/>
            <a:ext cx="4070350" cy="207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4075" y="3771900"/>
            <a:ext cx="4070350" cy="20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6349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Text Placeholder 2"/>
          <p:cNvSpPr>
            <a:spLocks noGrp="1"/>
          </p:cNvSpPr>
          <p:nvPr>
            <p:ph type="body" sz="half" idx="1"/>
          </p:nvPr>
        </p:nvSpPr>
        <p:spPr>
          <a:xfrm>
            <a:off x="442913" y="1541463"/>
            <a:ext cx="4068762"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541463"/>
            <a:ext cx="4070350"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18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Content Placeholder 2"/>
          <p:cNvSpPr>
            <a:spLocks noGrp="1"/>
          </p:cNvSpPr>
          <p:nvPr>
            <p:ph sz="half" idx="1"/>
          </p:nvPr>
        </p:nvSpPr>
        <p:spPr>
          <a:xfrm>
            <a:off x="442913" y="1541463"/>
            <a:ext cx="4068762"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4075" y="1541463"/>
            <a:ext cx="4070350"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385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1596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163590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92837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483268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274635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066471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55736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62900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37896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824751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749122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white">
                  <a:lumMod val="75000"/>
                </a:prstClr>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7D432EF-629B-4DD4-8C6C-F1331CEC90C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58263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FFFFFF"/>
        </a:solidFill>
        <a:effectLst/>
      </p:bgPr>
    </p:bg>
    <p:spTree>
      <p:nvGrpSpPr>
        <p:cNvPr id="1" name=""/>
        <p:cNvGrpSpPr/>
        <p:nvPr/>
      </p:nvGrpSpPr>
      <p:grpSpPr>
        <a:xfrm>
          <a:off x="0" y="0"/>
          <a:ext cx="0" cy="0"/>
          <a:chOff x="0" y="0"/>
          <a:chExt cx="0" cy="0"/>
        </a:xfrm>
      </p:grpSpPr>
      <p:sp>
        <p:nvSpPr>
          <p:cNvPr id="13" name="Rectangle 12"/>
          <p:cNvSpPr/>
          <p:nvPr/>
        </p:nvSpPr>
        <p:spPr bwMode="auto">
          <a:xfrm>
            <a:off x="0" y="6294000"/>
            <a:ext cx="9144000" cy="564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26" tIns="45714" rIns="91426" bIns="45714" numCol="1" rtlCol="0" anchor="ctr" anchorCtr="0" compatLnSpc="1">
            <a:prstTxWarp prst="textNoShape">
              <a:avLst/>
            </a:prstTxWarp>
          </a:bodyPr>
          <a:lstStyle/>
          <a:p>
            <a:pPr algn="ctr" defTabSz="914002"/>
            <a:endParaRPr lang="en-US" sz="2300" dirty="0">
              <a:solidFill>
                <a:srgbClr val="968100">
                  <a:lumMod val="50000"/>
                </a:srgbClr>
              </a:solidFill>
              <a:latin typeface="Segoe" pitchFamily="34" charset="0"/>
            </a:endParaRPr>
          </a:p>
        </p:txBody>
      </p:sp>
      <p:sp>
        <p:nvSpPr>
          <p:cNvPr id="2" name="Title 1"/>
          <p:cNvSpPr>
            <a:spLocks noGrp="1"/>
          </p:cNvSpPr>
          <p:nvPr>
            <p:ph type="title"/>
          </p:nvPr>
        </p:nvSpPr>
        <p:spPr>
          <a:xfrm>
            <a:off x="135311" y="259840"/>
            <a:ext cx="7983537" cy="323165"/>
          </a:xfrm>
          <a:prstGeom prst="rect">
            <a:avLst/>
          </a:prstGeom>
        </p:spPr>
        <p:txBody>
          <a:bodyPr lIns="91430" tIns="45716" rIns="91430" bIns="45716" anchor="t" anchorCtr="0"/>
          <a:lstStyle>
            <a:lvl1pPr>
              <a:lnSpc>
                <a:spcPct val="75000"/>
              </a:lnSpc>
              <a:defRPr sz="2400" spc="0" baseline="0">
                <a:solidFill>
                  <a:schemeClr val="accent2"/>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457200" y="6459903"/>
            <a:ext cx="2133600" cy="365125"/>
          </a:xfrm>
          <a:prstGeom prst="rect">
            <a:avLst/>
          </a:prstGeom>
        </p:spPr>
        <p:txBody>
          <a:bodyPr vert="horz" lIns="91430" tIns="45716" rIns="91430" bIns="45716" rtlCol="0" anchor="b"/>
          <a:lstStyle>
            <a:lvl1pPr algn="l">
              <a:defRPr sz="800">
                <a:solidFill>
                  <a:schemeClr val="bg1"/>
                </a:solidFill>
              </a:defRPr>
            </a:lvl1pPr>
          </a:lstStyle>
          <a:p>
            <a:fld id="{60C53404-1278-4D66-9120-82E9DB29656E}" type="datetime4">
              <a:rPr lang="en-US" smtClean="0">
                <a:solidFill>
                  <a:srgbClr val="FFFFFF"/>
                </a:solidFill>
              </a:rPr>
              <a:pPr/>
              <a:t>June 1, 2018</a:t>
            </a:fld>
            <a:endParaRPr lang="en-US" dirty="0">
              <a:solidFill>
                <a:srgbClr val="FFFFFF"/>
              </a:solidFill>
            </a:endParaRPr>
          </a:p>
        </p:txBody>
      </p:sp>
      <p:sp>
        <p:nvSpPr>
          <p:cNvPr id="9" name="Footer Placeholder 4"/>
          <p:cNvSpPr>
            <a:spLocks noGrp="1"/>
          </p:cNvSpPr>
          <p:nvPr>
            <p:ph type="ftr" sz="quarter" idx="3"/>
          </p:nvPr>
        </p:nvSpPr>
        <p:spPr>
          <a:xfrm>
            <a:off x="6243755" y="6460226"/>
            <a:ext cx="2306211" cy="365125"/>
          </a:xfrm>
          <a:prstGeom prst="rect">
            <a:avLst/>
          </a:prstGeom>
        </p:spPr>
        <p:txBody>
          <a:bodyPr vert="horz" lIns="91430" tIns="45716" rIns="91430" bIns="45716" rtlCol="0" anchor="b"/>
          <a:lstStyle>
            <a:lvl1pPr algn="l">
              <a:defRPr sz="800">
                <a:solidFill>
                  <a:schemeClr val="bg1"/>
                </a:solidFill>
              </a:defRPr>
            </a:lvl1pPr>
          </a:lstStyle>
          <a:p>
            <a:r>
              <a:rPr lang="en-US" dirty="0">
                <a:solidFill>
                  <a:srgbClr val="FFFFFF"/>
                </a:solidFill>
              </a:rPr>
              <a:t>© 2013 Bill &amp; Melinda Gates Foundation       | </a:t>
            </a:r>
          </a:p>
        </p:txBody>
      </p:sp>
      <p:sp>
        <p:nvSpPr>
          <p:cNvPr id="10" name="Slide Number Placeholder 5"/>
          <p:cNvSpPr>
            <a:spLocks noGrp="1"/>
          </p:cNvSpPr>
          <p:nvPr>
            <p:ph type="sldNum" sz="quarter" idx="4"/>
          </p:nvPr>
        </p:nvSpPr>
        <p:spPr>
          <a:xfrm>
            <a:off x="8394192" y="6462857"/>
            <a:ext cx="384048" cy="365125"/>
          </a:xfrm>
          <a:prstGeom prst="rect">
            <a:avLst/>
          </a:prstGeom>
        </p:spPr>
        <p:txBody>
          <a:bodyPr vert="horz" lIns="91430" tIns="45716" rIns="91430" bIns="45716" rtlCol="0" anchor="b"/>
          <a:lstStyle>
            <a:lvl1pPr algn="r">
              <a:defRPr sz="1000">
                <a:solidFill>
                  <a:schemeClr val="bg1"/>
                </a:solidFill>
              </a:defRPr>
            </a:lvl1pPr>
          </a:lstStyle>
          <a:p>
            <a:fld id="{01052961-14CD-45D2-98DF-50022118EB18}"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0"/>
          </p:nvPr>
        </p:nvSpPr>
        <p:spPr>
          <a:xfrm>
            <a:off x="711201" y="1473200"/>
            <a:ext cx="7975600" cy="4445000"/>
          </a:xfrm>
          <a:prstGeom prst="rect">
            <a:avLst/>
          </a:prstGeom>
        </p:spPr>
        <p:txBody>
          <a:bodyPr lIns="91430" tIns="45716" rIns="91430" bIns="45716"/>
          <a:lstStyle>
            <a:lvl1pPr marL="0" indent="0">
              <a:buNone/>
              <a:defRPr sz="1800" b="1"/>
            </a:lvl1pPr>
            <a:lvl2pPr>
              <a:defRPr sz="1800" b="0"/>
            </a:lvl2pPr>
            <a:lvl3pPr>
              <a:defRPr sz="1800" b="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36491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09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53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62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7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4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33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7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06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88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7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40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556794"/>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3"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3" y="3838660"/>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2" y="4198774"/>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5" y="5198994"/>
            <a:ext cx="1954264" cy="1050416"/>
          </a:xfrm>
          <a:prstGeom prst="rect">
            <a:avLst/>
          </a:prstGeom>
        </p:spPr>
      </p:pic>
    </p:spTree>
    <p:extLst>
      <p:ext uri="{BB962C8B-B14F-4D97-AF65-F5344CB8AC3E}">
        <p14:creationId xmlns:p14="http://schemas.microsoft.com/office/powerpoint/2010/main" val="2802452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4" y="646633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2848829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214924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38251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183831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3971109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4023467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0477705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176832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432778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93"/>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Tree>
    <p:extLst>
      <p:ext uri="{BB962C8B-B14F-4D97-AF65-F5344CB8AC3E}">
        <p14:creationId xmlns:p14="http://schemas.microsoft.com/office/powerpoint/2010/main" val="83485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w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42913" y="1541463"/>
            <a:ext cx="8291512"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GB" sz="4000" b="1" dirty="0">
              <a:solidFill>
                <a:srgbClr val="FFFFFF"/>
              </a:solidFill>
            </a:endParaRPr>
          </a:p>
        </p:txBody>
      </p:sp>
      <p:sp>
        <p:nvSpPr>
          <p:cNvPr id="1029"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algn="ctr" eaLnBrk="1" fontAlgn="base" hangingPunct="1">
              <a:spcBef>
                <a:spcPct val="0"/>
              </a:spcBef>
              <a:spcAft>
                <a:spcPct val="0"/>
              </a:spcAft>
            </a:pPr>
            <a:endParaRPr lang="en-US" altLang="en-US" dirty="0">
              <a:solidFill>
                <a:srgbClr val="FFFFFF"/>
              </a:solidFill>
            </a:endParaRPr>
          </a:p>
        </p:txBody>
      </p:sp>
      <p:pic>
        <p:nvPicPr>
          <p:cNvPr id="1030" name="Picture 6" descr="WHO-EN-white-H"/>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67600" y="6248400"/>
            <a:ext cx="15303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9" name="Text Box 11"/>
          <p:cNvSpPr txBox="1">
            <a:spLocks noChangeArrowheads="1"/>
          </p:cNvSpPr>
          <p:nvPr userDrawn="1"/>
        </p:nvSpPr>
        <p:spPr bwMode="auto">
          <a:xfrm>
            <a:off x="6746875" y="6326188"/>
            <a:ext cx="8302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algn="l">
              <a:defRPr>
                <a:solidFill>
                  <a:schemeClr val="tx1"/>
                </a:solidFill>
                <a:latin typeface="Arial" charset="0"/>
              </a:defRPr>
            </a:lvl1pPr>
            <a:lvl2pPr marL="400050" algn="l">
              <a:defRPr>
                <a:solidFill>
                  <a:schemeClr val="tx1"/>
                </a:solidFill>
                <a:latin typeface="Arial" charset="0"/>
              </a:defRPr>
            </a:lvl2pPr>
            <a:lvl3pPr marL="801688" algn="l">
              <a:defRPr>
                <a:solidFill>
                  <a:schemeClr val="tx1"/>
                </a:solidFill>
                <a:latin typeface="Arial" charset="0"/>
              </a:defRPr>
            </a:lvl3pPr>
            <a:lvl4pPr marL="1201738" algn="l">
              <a:defRPr>
                <a:solidFill>
                  <a:schemeClr val="tx1"/>
                </a:solidFill>
                <a:latin typeface="Arial" charset="0"/>
              </a:defRPr>
            </a:lvl4pPr>
            <a:lvl5pPr marL="1603375" algn="l">
              <a:defRPr>
                <a:solidFill>
                  <a:schemeClr val="tx1"/>
                </a:solidFill>
                <a:latin typeface="Arial" charset="0"/>
              </a:defRPr>
            </a:lvl5pPr>
            <a:lvl6pPr marL="2060575" fontAlgn="base">
              <a:spcBef>
                <a:spcPct val="0"/>
              </a:spcBef>
              <a:spcAft>
                <a:spcPct val="0"/>
              </a:spcAft>
              <a:defRPr>
                <a:solidFill>
                  <a:schemeClr val="tx1"/>
                </a:solidFill>
                <a:latin typeface="Arial" charset="0"/>
              </a:defRPr>
            </a:lvl6pPr>
            <a:lvl7pPr marL="2517775" fontAlgn="base">
              <a:spcBef>
                <a:spcPct val="0"/>
              </a:spcBef>
              <a:spcAft>
                <a:spcPct val="0"/>
              </a:spcAft>
              <a:defRPr>
                <a:solidFill>
                  <a:schemeClr val="tx1"/>
                </a:solidFill>
                <a:latin typeface="Arial" charset="0"/>
              </a:defRPr>
            </a:lvl7pPr>
            <a:lvl8pPr marL="2974975" fontAlgn="base">
              <a:spcBef>
                <a:spcPct val="0"/>
              </a:spcBef>
              <a:spcAft>
                <a:spcPct val="0"/>
              </a:spcAft>
              <a:defRPr>
                <a:solidFill>
                  <a:schemeClr val="tx1"/>
                </a:solidFill>
                <a:latin typeface="Arial" charset="0"/>
              </a:defRPr>
            </a:lvl8pPr>
            <a:lvl9pPr marL="3432175" fontAlgn="base">
              <a:spcBef>
                <a:spcPct val="0"/>
              </a:spcBef>
              <a:spcAft>
                <a:spcPct val="0"/>
              </a:spcAft>
              <a:defRPr>
                <a:solidFill>
                  <a:schemeClr val="tx1"/>
                </a:solidFill>
                <a:latin typeface="Arial" charset="0"/>
              </a:defRPr>
            </a:lvl9pPr>
          </a:lstStyle>
          <a:p>
            <a:pPr rtl="1" fontAlgn="base">
              <a:spcBef>
                <a:spcPct val="50000"/>
              </a:spcBef>
              <a:spcAft>
                <a:spcPct val="0"/>
              </a:spcAft>
              <a:defRPr/>
            </a:pPr>
            <a:fld id="{26378318-3880-43ED-AF6A-01826C807887}" type="slidenum">
              <a:rPr lang="en-US" sz="1400" b="1" smtClean="0">
                <a:solidFill>
                  <a:srgbClr val="FFFFFF"/>
                </a:solidFill>
                <a:latin typeface="Times New Roman" pitchFamily="18" charset="0"/>
                <a:cs typeface="Times New Roman" pitchFamily="18" charset="0"/>
              </a:rPr>
              <a:pPr rtl="1" fontAlgn="base">
                <a:spcBef>
                  <a:spcPct val="50000"/>
                </a:spcBef>
                <a:spcAft>
                  <a:spcPct val="0"/>
                </a:spcAft>
                <a:defRPr/>
              </a:pPr>
              <a:t>‹#›</a:t>
            </a:fld>
            <a:endParaRPr lang="en-US" sz="1400" b="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5328313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8642264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5" r:id="rId12"/>
    <p:sldLayoutId id="2147483756" r:id="rId13"/>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82619-2C2F-4B5E-BBC4-E144C4A67AC7}" type="datetimeFigureOut">
              <a:rPr lang="en-US" smtClean="0">
                <a:solidFill>
                  <a:prstClr val="black">
                    <a:tint val="75000"/>
                  </a:prstClr>
                </a:solidFill>
              </a:rPr>
              <a:pPr/>
              <a:t>6/1/2018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651FE-12FB-4812-89A0-3678A4A9B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3104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5"/>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solidFill>
                  <a:prstClr val="white">
                    <a:lumMod val="75000"/>
                  </a:prstClr>
                </a:solidFill>
              </a:rPr>
              <a:t>Filename</a:t>
            </a:r>
            <a:endParaRPr lang="en-GB" dirty="0">
              <a:solidFill>
                <a:prstClr val="white">
                  <a:lumMod val="75000"/>
                </a:prstClr>
              </a:solidFill>
            </a:endParaRPr>
          </a:p>
        </p:txBody>
      </p:sp>
      <p:sp>
        <p:nvSpPr>
          <p:cNvPr id="5" name="Slide Number Placeholder 6"/>
          <p:cNvSpPr txBox="1">
            <a:spLocks noChangeArrowheads="1"/>
          </p:cNvSpPr>
          <p:nvPr/>
        </p:nvSpPr>
        <p:spPr>
          <a:xfrm>
            <a:off x="107506"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352409994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57.xml"/><Relationship Id="rId4" Type="http://schemas.openxmlformats.org/officeDocument/2006/relationships/hyperlink" Target="http://journals.plos.org/plosone/article?id=10.1371/journal.pone.011652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5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628800"/>
            <a:ext cx="6552728" cy="2088232"/>
          </a:xfrm>
        </p:spPr>
        <p:txBody>
          <a:bodyPr>
            <a:normAutofit/>
          </a:bodyPr>
          <a:lstStyle/>
          <a:p>
            <a:r>
              <a:rPr lang="en-GB" sz="2800" dirty="0">
                <a:solidFill>
                  <a:srgbClr val="007DC5"/>
                </a:solidFill>
              </a:rPr>
              <a:t>A never-before opportunity to strengthen investment and action on adolescent contraception, and what we must do to make full use of it: </a:t>
            </a:r>
            <a:r>
              <a:rPr lang="en-GB" sz="2800" dirty="0">
                <a:solidFill>
                  <a:srgbClr val="A50021"/>
                </a:solidFill>
              </a:rPr>
              <a:t>Part I</a:t>
            </a:r>
            <a:endParaRPr lang="en-US" sz="2800" dirty="0">
              <a:solidFill>
                <a:srgbClr val="A50021"/>
              </a:solidFill>
            </a:endParaRPr>
          </a:p>
        </p:txBody>
      </p:sp>
      <p:sp>
        <p:nvSpPr>
          <p:cNvPr id="3" name="Subtitle 2"/>
          <p:cNvSpPr>
            <a:spLocks noGrp="1"/>
          </p:cNvSpPr>
          <p:nvPr>
            <p:ph type="subTitle" idx="1"/>
          </p:nvPr>
        </p:nvSpPr>
        <p:spPr>
          <a:xfrm>
            <a:off x="1115616" y="3838656"/>
            <a:ext cx="6552727" cy="670464"/>
          </a:xfrm>
        </p:spPr>
        <p:txBody>
          <a:bodyPr>
            <a:normAutofit/>
          </a:bodyPr>
          <a:lstStyle/>
          <a:p>
            <a:r>
              <a:rPr lang="fr-FR" b="0" dirty="0"/>
              <a:t>V Chandra-Mouli, P Parameshwar, </a:t>
            </a:r>
            <a:r>
              <a:rPr lang="en-GB" b="0" dirty="0"/>
              <a:t>M Parry</a:t>
            </a:r>
            <a:r>
              <a:rPr lang="fr-FR" b="0" dirty="0"/>
              <a:t>, </a:t>
            </a:r>
            <a:r>
              <a:rPr lang="en-GB" b="0" dirty="0"/>
              <a:t>C Lane</a:t>
            </a:r>
            <a:r>
              <a:rPr lang="fr-FR" b="0" dirty="0"/>
              <a:t>, </a:t>
            </a:r>
            <a:r>
              <a:rPr lang="en-GB" b="0" dirty="0"/>
              <a:t>G Hainsworth, S Wong, L Menard-Freeman</a:t>
            </a:r>
            <a:r>
              <a:rPr lang="fr-FR" b="0" dirty="0"/>
              <a:t>, </a:t>
            </a:r>
            <a:r>
              <a:rPr lang="en-GB" b="0" dirty="0"/>
              <a:t>B Scott</a:t>
            </a:r>
            <a:r>
              <a:rPr lang="fr-FR" b="0" dirty="0"/>
              <a:t>, </a:t>
            </a:r>
            <a:r>
              <a:rPr lang="en-GB" b="0" dirty="0"/>
              <a:t>E Sullivan</a:t>
            </a:r>
            <a:r>
              <a:rPr lang="fr-FR" b="0" dirty="0"/>
              <a:t>, </a:t>
            </a:r>
            <a:r>
              <a:rPr lang="en-GB" b="0" dirty="0"/>
              <a:t>M Kemplay</a:t>
            </a:r>
            <a:r>
              <a:rPr lang="fr-FR" b="0" dirty="0"/>
              <a:t>, </a:t>
            </a:r>
            <a:r>
              <a:rPr lang="en-GB" b="0" dirty="0"/>
              <a:t>L Say</a:t>
            </a:r>
            <a:endParaRPr lang="en-US" b="0" dirty="0"/>
          </a:p>
        </p:txBody>
      </p:sp>
      <p:sp>
        <p:nvSpPr>
          <p:cNvPr id="5" name="Text Placeholder 4"/>
          <p:cNvSpPr>
            <a:spLocks noGrp="1"/>
          </p:cNvSpPr>
          <p:nvPr>
            <p:ph type="body" sz="quarter" idx="11"/>
          </p:nvPr>
        </p:nvSpPr>
        <p:spPr/>
        <p:txBody>
          <a:bodyPr/>
          <a:lstStyle/>
          <a:p>
            <a:r>
              <a:rPr lang="en-US" dirty="0"/>
              <a:t>GFMER, June 2018</a:t>
            </a:r>
          </a:p>
        </p:txBody>
      </p:sp>
    </p:spTree>
    <p:extLst>
      <p:ext uri="{BB962C8B-B14F-4D97-AF65-F5344CB8AC3E}">
        <p14:creationId xmlns:p14="http://schemas.microsoft.com/office/powerpoint/2010/main" val="31897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420328"/>
            <a:ext cx="4608512" cy="4744976"/>
          </a:xfrm>
        </p:spPr>
        <p:txBody>
          <a:bodyPr>
            <a:normAutofit fontScale="92500" lnSpcReduction="10000"/>
          </a:bodyPr>
          <a:lstStyle/>
          <a:p>
            <a:pPr marL="0" indent="0">
              <a:buNone/>
            </a:pPr>
            <a:r>
              <a:rPr lang="en-GB" dirty="0"/>
              <a:t>Even when adolescents are able to obtain contraceptives, they may not use them/use them correctly because of:</a:t>
            </a:r>
          </a:p>
          <a:p>
            <a:r>
              <a:rPr lang="en-GB" dirty="0"/>
              <a:t>Pressure to have children</a:t>
            </a:r>
          </a:p>
          <a:p>
            <a:r>
              <a:rPr lang="en-GB" dirty="0"/>
              <a:t>Stigma surrounding obtaining/proposing contraceptive use</a:t>
            </a:r>
          </a:p>
          <a:p>
            <a:r>
              <a:rPr lang="en-GB" dirty="0"/>
              <a:t>Fear of side effects</a:t>
            </a:r>
          </a:p>
          <a:p>
            <a:pPr marL="0" indent="0">
              <a:buNone/>
            </a:pPr>
            <a:r>
              <a:rPr lang="en-GB" dirty="0"/>
              <a:t>Even when adolescents use contraceptives, they may do so incorrectly/inconsistently</a:t>
            </a:r>
          </a:p>
          <a:p>
            <a:endParaRPr lang="en-GB" dirty="0"/>
          </a:p>
        </p:txBody>
      </p:sp>
      <p:sp>
        <p:nvSpPr>
          <p:cNvPr id="5" name="Footer Placeholder 4"/>
          <p:cNvSpPr>
            <a:spLocks noGrp="1"/>
          </p:cNvSpPr>
          <p:nvPr>
            <p:ph type="ftr" sz="quarter" idx="3"/>
          </p:nvPr>
        </p:nvSpPr>
        <p:spPr/>
        <p:txBody>
          <a:bodyPr/>
          <a:lstStyle/>
          <a:p>
            <a:r>
              <a:rPr lang="en-US" dirty="0"/>
              <a:t>Filename</a:t>
            </a:r>
            <a:endParaRPr lang="en-GB" dirty="0"/>
          </a:p>
        </p:txBody>
      </p:sp>
      <p:sp>
        <p:nvSpPr>
          <p:cNvPr id="6" name="TextBox 2"/>
          <p:cNvSpPr txBox="1">
            <a:spLocks noChangeArrowheads="1"/>
          </p:cNvSpPr>
          <p:nvPr/>
        </p:nvSpPr>
        <p:spPr bwMode="auto">
          <a:xfrm>
            <a:off x="395536" y="188640"/>
            <a:ext cx="8568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2800" b="1" dirty="0">
                <a:solidFill>
                  <a:srgbClr val="953735"/>
                </a:solidFill>
              </a:rPr>
              <a:t>Even if they can obtain contraception, many adolescents are not able to use them – at all/consistently </a:t>
            </a:r>
            <a:endParaRPr lang="en-GB" altLang="en-US" sz="2000" b="1" dirty="0">
              <a:solidFill>
                <a:srgbClr val="A50021"/>
              </a:solidFill>
            </a:endParaRPr>
          </a:p>
        </p:txBody>
      </p:sp>
      <p:pic>
        <p:nvPicPr>
          <p:cNvPr id="2050" name="Picture 2" descr="D:\Ante-and-post-natal-care-for-mums-and-babies-in-Orissa-Credit-Pippa-Ranger-Department-for-International-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76872"/>
            <a:ext cx="330622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4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27584" y="1484784"/>
            <a:ext cx="7272808" cy="3672408"/>
          </a:xfrm>
        </p:spPr>
        <p:txBody>
          <a:bodyPr>
            <a:normAutofit/>
          </a:bodyPr>
          <a:lstStyle/>
          <a:p>
            <a:pPr algn="ctr"/>
            <a:r>
              <a:rPr lang="en-US" dirty="0"/>
              <a:t>3. What do we need to do – or do differently - to increase correct and consistent contraceptive use by adolescents?</a:t>
            </a:r>
            <a:endParaRPr lang="en-GB" dirty="0"/>
          </a:p>
        </p:txBody>
      </p:sp>
    </p:spTree>
    <p:extLst>
      <p:ext uri="{BB962C8B-B14F-4D97-AF65-F5344CB8AC3E}">
        <p14:creationId xmlns:p14="http://schemas.microsoft.com/office/powerpoint/2010/main" val="185082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7-07-03 at 4.49.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355246"/>
            <a:ext cx="2734596" cy="777610"/>
          </a:xfrm>
          <a:prstGeom prst="rect">
            <a:avLst/>
          </a:prstGeom>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42699"/>
            <a:ext cx="2088232" cy="274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bwMode="auto">
          <a:xfrm>
            <a:off x="179513" y="44624"/>
            <a:ext cx="878497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sz="2200" b="1" dirty="0">
                <a:solidFill>
                  <a:srgbClr val="A50021"/>
                </a:solidFill>
              </a:rPr>
              <a:t>Understand the demand- and supply-side objectives to increase contraceptive access and uptake by adolescents</a:t>
            </a:r>
            <a:r>
              <a:rPr lang="en-US" sz="2200" b="1" dirty="0">
                <a:solidFill>
                  <a:srgbClr val="A50021"/>
                </a:solidFill>
              </a:rPr>
              <a:t>, as well as contextual factors influencing these objectives</a:t>
            </a:r>
            <a:endParaRPr lang="en-GB" altLang="en-US" sz="2200" b="1" dirty="0">
              <a:solidFill>
                <a:srgbClr val="A50021"/>
              </a:solidFill>
            </a:endParaRPr>
          </a:p>
        </p:txBody>
      </p:sp>
      <p:sp>
        <p:nvSpPr>
          <p:cNvPr id="10" name="TextBox 9"/>
          <p:cNvSpPr txBox="1"/>
          <p:nvPr/>
        </p:nvSpPr>
        <p:spPr>
          <a:xfrm>
            <a:off x="2627784" y="1255980"/>
            <a:ext cx="3744416" cy="2893100"/>
          </a:xfrm>
          <a:prstGeom prst="rect">
            <a:avLst/>
          </a:prstGeom>
          <a:noFill/>
          <a:ln>
            <a:solidFill>
              <a:srgbClr val="4F81BD"/>
            </a:solidFill>
          </a:ln>
        </p:spPr>
        <p:txBody>
          <a:bodyPr wrap="square" rtlCol="0">
            <a:spAutoFit/>
          </a:bodyPr>
          <a:lstStyle/>
          <a:p>
            <a:r>
              <a:rPr lang="en-US" b="1" dirty="0"/>
              <a:t>Demand for contraception</a:t>
            </a:r>
          </a:p>
          <a:p>
            <a:pPr marL="285750" indent="-285750">
              <a:buFont typeface="Arial"/>
              <a:buChar char="•"/>
            </a:pPr>
            <a:r>
              <a:rPr lang="en-GB" dirty="0"/>
              <a:t>Desire to avoid, delay, space or limit child bearing</a:t>
            </a:r>
            <a:endParaRPr lang="en-US" dirty="0"/>
          </a:p>
          <a:p>
            <a:pPr marL="285750" indent="-285750">
              <a:buFont typeface="Arial"/>
              <a:buChar char="•"/>
            </a:pPr>
            <a:r>
              <a:rPr lang="en-GB" dirty="0"/>
              <a:t>Desire to use contraception</a:t>
            </a:r>
            <a:endParaRPr lang="en-US" dirty="0"/>
          </a:p>
          <a:p>
            <a:pPr marL="285750" indent="-285750">
              <a:buFont typeface="Arial"/>
              <a:buChar char="•"/>
            </a:pPr>
            <a:r>
              <a:rPr lang="en-GB" dirty="0"/>
              <a:t>Agency to use contraception</a:t>
            </a:r>
            <a:endParaRPr lang="en-US" dirty="0"/>
          </a:p>
          <a:p>
            <a:endParaRPr lang="en-US" dirty="0"/>
          </a:p>
          <a:p>
            <a:r>
              <a:rPr lang="en-US" b="1" dirty="0"/>
              <a:t>Supply of contraception</a:t>
            </a:r>
          </a:p>
          <a:p>
            <a:pPr marL="285750" indent="-285750">
              <a:buFont typeface="Arial"/>
              <a:buChar char="•"/>
            </a:pPr>
            <a:r>
              <a:rPr lang="en-GB" dirty="0"/>
              <a:t>Access to contraceptive services</a:t>
            </a:r>
            <a:endParaRPr lang="en-US" dirty="0"/>
          </a:p>
          <a:p>
            <a:pPr marL="285750" indent="-285750">
              <a:buFont typeface="Arial"/>
              <a:buChar char="•"/>
            </a:pPr>
            <a:r>
              <a:rPr lang="en-GB" dirty="0"/>
              <a:t>Provision of adolescent-friendly services</a:t>
            </a:r>
          </a:p>
        </p:txBody>
      </p:sp>
      <p:sp>
        <p:nvSpPr>
          <p:cNvPr id="12" name="Rectangle 11"/>
          <p:cNvSpPr/>
          <p:nvPr/>
        </p:nvSpPr>
        <p:spPr>
          <a:xfrm>
            <a:off x="360040" y="4149080"/>
            <a:ext cx="8388424" cy="2616101"/>
          </a:xfrm>
          <a:prstGeom prst="rect">
            <a:avLst/>
          </a:prstGeom>
        </p:spPr>
        <p:txBody>
          <a:bodyPr wrap="square">
            <a:spAutoFit/>
          </a:bodyPr>
          <a:lstStyle/>
          <a:p>
            <a:r>
              <a:rPr lang="en-GB" sz="1600" b="1" dirty="0">
                <a:solidFill>
                  <a:srgbClr val="A50021"/>
                </a:solidFill>
              </a:rPr>
              <a:t>Contextual Factors</a:t>
            </a:r>
          </a:p>
          <a:p>
            <a:pPr marL="457200" indent="-457200">
              <a:buFont typeface="+mj-lt"/>
              <a:buAutoNum type="arabicPeriod"/>
            </a:pPr>
            <a:r>
              <a:rPr lang="en-GB" sz="1600" dirty="0"/>
              <a:t>If early child bearing within marriage is socially accepted &amp; even encouraged, interventions targeted at </a:t>
            </a:r>
            <a:r>
              <a:rPr lang="en-GB" sz="1600" b="1" i="1" u="sng" dirty="0"/>
              <a:t>increasing contraceptive knowledge &amp; availability, would do little to prevent wanted pregnancies.</a:t>
            </a:r>
          </a:p>
          <a:p>
            <a:pPr marL="457200" indent="-457200">
              <a:buFont typeface="+mj-lt"/>
              <a:buAutoNum type="arabicPeriod"/>
            </a:pPr>
            <a:r>
              <a:rPr lang="en-GB" sz="1600" dirty="0"/>
              <a:t>Development agencies should continue their general economic &amp; social development efforts to </a:t>
            </a:r>
            <a:r>
              <a:rPr lang="en-GB" sz="1600" b="1" i="1" u="sng" dirty="0"/>
              <a:t>address the systematic poverty &amp; disadvantage which breeds adolescent child bearing, including gender inequality, which can lower girls’ bargaining power over contraception &amp; fertility decisions within marital &amp; other sexual relationships. </a:t>
            </a:r>
          </a:p>
          <a:p>
            <a:endParaRPr lang="en-GB" sz="1200" i="1" dirty="0"/>
          </a:p>
          <a:p>
            <a:r>
              <a:rPr lang="en-GB" sz="1200" i="1" dirty="0"/>
              <a:t>McQueston, Silverman, Glassman. Adolescent Fertility in low &amp; middle income countries: Effects &amp; Solutions. Centre for Global Development, 2012.</a:t>
            </a:r>
            <a:endParaRPr lang="en-US" i="1" dirty="0"/>
          </a:p>
        </p:txBody>
      </p:sp>
      <p:sp>
        <p:nvSpPr>
          <p:cNvPr id="16" name="TextBox 15"/>
          <p:cNvSpPr txBox="1"/>
          <p:nvPr/>
        </p:nvSpPr>
        <p:spPr>
          <a:xfrm>
            <a:off x="6588224" y="2276872"/>
            <a:ext cx="2160240" cy="1200329"/>
          </a:xfrm>
          <a:prstGeom prst="rect">
            <a:avLst/>
          </a:prstGeom>
          <a:noFill/>
        </p:spPr>
        <p:txBody>
          <a:bodyPr wrap="square" rtlCol="0">
            <a:spAutoFit/>
          </a:bodyPr>
          <a:lstStyle/>
          <a:p>
            <a:r>
              <a:rPr lang="en-GB" sz="1200" i="1" dirty="0"/>
              <a:t>McCleary-Sills A, Sexton M, Petroni S, Kanesathasan A, Edmeades J, Warner A, et al. Understanding the Adolescent Family Planning Evidence Base. ICRW. Washington DC, 2014. </a:t>
            </a:r>
            <a:endParaRPr lang="en-US" sz="1200" i="1" dirty="0"/>
          </a:p>
        </p:txBody>
      </p:sp>
    </p:spTree>
    <p:extLst>
      <p:ext uri="{BB962C8B-B14F-4D97-AF65-F5344CB8AC3E}">
        <p14:creationId xmlns:p14="http://schemas.microsoft.com/office/powerpoint/2010/main" val="265964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0817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457200" indent="-457200">
              <a:spcBef>
                <a:spcPct val="0"/>
              </a:spcBef>
              <a:buFontTx/>
              <a:buAutoNum type="arabicPeriod"/>
            </a:pPr>
            <a:r>
              <a:rPr lang="en-GB" altLang="en-US" sz="2000" b="1" i="1" u="sng" dirty="0">
                <a:solidFill>
                  <a:srgbClr val="A50021"/>
                </a:solidFill>
              </a:rPr>
              <a:t>We must move from a one-size-fits-all </a:t>
            </a:r>
            <a:r>
              <a:rPr lang="en-GB" altLang="en-US" sz="2000" b="1" dirty="0">
                <a:solidFill>
                  <a:srgbClr val="A50021"/>
                </a:solidFill>
              </a:rPr>
              <a:t>approach to one that responds to the </a:t>
            </a:r>
            <a:r>
              <a:rPr lang="en-GB" sz="2000" b="1" dirty="0">
                <a:solidFill>
                  <a:srgbClr val="A50021"/>
                </a:solidFill>
              </a:rPr>
              <a:t>varying needs of different groups of adolescents</a:t>
            </a:r>
            <a:r>
              <a:rPr lang="en-US" sz="2000" b="1" dirty="0">
                <a:solidFill>
                  <a:srgbClr val="A50021"/>
                </a:solidFill>
              </a:rPr>
              <a:t> </a:t>
            </a:r>
            <a:endParaRPr lang="en-GB" altLang="en-US" sz="2000" b="1" i="1" dirty="0">
              <a:solidFill>
                <a:srgbClr val="A50021"/>
              </a:solidFill>
            </a:endParaRPr>
          </a:p>
        </p:txBody>
      </p:sp>
      <p:sp>
        <p:nvSpPr>
          <p:cNvPr id="6" name="TextBox 3"/>
          <p:cNvSpPr txBox="1">
            <a:spLocks noChangeArrowheads="1"/>
          </p:cNvSpPr>
          <p:nvPr/>
        </p:nvSpPr>
        <p:spPr bwMode="auto">
          <a:xfrm>
            <a:off x="4139952" y="1412777"/>
            <a:ext cx="4608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GB" altLang="en-US" sz="1400" b="1" dirty="0"/>
              <a:t>Examples: Unmarried ones &amp; those married/in union, newly married ones, first-time parents, those living with HIV, &amp; those who are disabled.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420888"/>
            <a:ext cx="3338796" cy="413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Font typeface="Arial" charset="0"/>
              <a:buNone/>
            </a:pPr>
            <a:r>
              <a:rPr lang="en-GB" altLang="en-US" sz="2800" b="1" dirty="0">
                <a:solidFill>
                  <a:srgbClr val="953735"/>
                </a:solidFill>
              </a:rPr>
              <a:t>What we need to do differently to improve access to and provision of contraceptive services to adolescents</a:t>
            </a:r>
          </a:p>
          <a:p>
            <a:pPr algn="ctr">
              <a:spcBef>
                <a:spcPts val="600"/>
              </a:spcBef>
              <a:buFont typeface="Arial" charset="0"/>
              <a:buNone/>
            </a:pPr>
            <a:endParaRPr lang="en-GB" altLang="en-US" b="1" dirty="0">
              <a:solidFill>
                <a:srgbClr val="953735"/>
              </a:solidFill>
            </a:endParaRPr>
          </a:p>
        </p:txBody>
      </p:sp>
    </p:spTree>
    <p:extLst>
      <p:ext uri="{BB962C8B-B14F-4D97-AF65-F5344CB8AC3E}">
        <p14:creationId xmlns:p14="http://schemas.microsoft.com/office/powerpoint/2010/main" val="299656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Adolescents – a heterogeneous group </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916832"/>
            <a:ext cx="407597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111" y="1988034"/>
            <a:ext cx="3918330" cy="304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5373216"/>
            <a:ext cx="2316916" cy="1169551"/>
          </a:xfrm>
          <a:prstGeom prst="rect">
            <a:avLst/>
          </a:prstGeom>
          <a:noFill/>
        </p:spPr>
        <p:txBody>
          <a:bodyPr wrap="none" rtlCol="0">
            <a:spAutoFit/>
          </a:bodyPr>
          <a:lstStyle/>
          <a:p>
            <a:r>
              <a:rPr lang="en-GB" sz="1400" dirty="0">
                <a:solidFill>
                  <a:srgbClr val="007DC5"/>
                </a:solidFill>
              </a:rPr>
              <a:t>Main reasons for non use:</a:t>
            </a:r>
          </a:p>
          <a:p>
            <a:r>
              <a:rPr lang="en-GB" sz="1400" dirty="0"/>
              <a:t>Infrequent sex, not married, </a:t>
            </a:r>
          </a:p>
          <a:p>
            <a:r>
              <a:rPr lang="en-GB" sz="1400" dirty="0"/>
              <a:t>fear of side effects</a:t>
            </a:r>
          </a:p>
          <a:p>
            <a:r>
              <a:rPr lang="en-GB" sz="1400" dirty="0">
                <a:solidFill>
                  <a:srgbClr val="007DC5"/>
                </a:solidFill>
              </a:rPr>
              <a:t>Main sources:</a:t>
            </a:r>
          </a:p>
          <a:p>
            <a:r>
              <a:rPr lang="en-GB" sz="1400" dirty="0"/>
              <a:t>Shops, friends</a:t>
            </a:r>
          </a:p>
        </p:txBody>
      </p:sp>
      <p:sp>
        <p:nvSpPr>
          <p:cNvPr id="8" name="TextBox 7"/>
          <p:cNvSpPr txBox="1"/>
          <p:nvPr/>
        </p:nvSpPr>
        <p:spPr>
          <a:xfrm>
            <a:off x="4614111" y="5373216"/>
            <a:ext cx="3414273" cy="1169551"/>
          </a:xfrm>
          <a:prstGeom prst="rect">
            <a:avLst/>
          </a:prstGeom>
          <a:noFill/>
        </p:spPr>
        <p:txBody>
          <a:bodyPr wrap="square" rtlCol="0">
            <a:spAutoFit/>
          </a:bodyPr>
          <a:lstStyle/>
          <a:p>
            <a:r>
              <a:rPr lang="en-GB" sz="1400" dirty="0">
                <a:solidFill>
                  <a:srgbClr val="007DC5"/>
                </a:solidFill>
              </a:rPr>
              <a:t>Main reasons for non use:</a:t>
            </a:r>
          </a:p>
          <a:p>
            <a:r>
              <a:rPr lang="en-GB" sz="1400" dirty="0"/>
              <a:t>Currently breastfeeding, not having sex, </a:t>
            </a:r>
          </a:p>
          <a:p>
            <a:r>
              <a:rPr lang="en-GB" sz="1400" dirty="0"/>
              <a:t>fear of side effects</a:t>
            </a:r>
          </a:p>
          <a:p>
            <a:r>
              <a:rPr lang="en-GB" sz="1400" dirty="0">
                <a:solidFill>
                  <a:srgbClr val="007DC5"/>
                </a:solidFill>
              </a:rPr>
              <a:t>Main sources:</a:t>
            </a:r>
          </a:p>
          <a:p>
            <a:r>
              <a:rPr lang="en-GB" sz="1400" dirty="0"/>
              <a:t>Government facilities, shops</a:t>
            </a:r>
          </a:p>
        </p:txBody>
      </p:sp>
      <p:sp>
        <p:nvSpPr>
          <p:cNvPr id="4" name="TextBox 3"/>
          <p:cNvSpPr txBox="1"/>
          <p:nvPr/>
        </p:nvSpPr>
        <p:spPr>
          <a:xfrm>
            <a:off x="2051720" y="1340768"/>
            <a:ext cx="4824536" cy="646331"/>
          </a:xfrm>
          <a:prstGeom prst="rect">
            <a:avLst/>
          </a:prstGeom>
          <a:solidFill>
            <a:srgbClr val="0070C0"/>
          </a:solidFill>
        </p:spPr>
        <p:txBody>
          <a:bodyPr wrap="square" rtlCol="0">
            <a:spAutoFit/>
          </a:bodyPr>
          <a:lstStyle/>
          <a:p>
            <a:pPr algn="ctr"/>
            <a:r>
              <a:rPr lang="en-GB" b="1" dirty="0">
                <a:solidFill>
                  <a:schemeClr val="bg1"/>
                </a:solidFill>
              </a:rPr>
              <a:t>United Republic of Tanzania: Adolescent contraception </a:t>
            </a:r>
            <a:r>
              <a:rPr lang="en-GB" sz="1400" b="1" dirty="0">
                <a:solidFill>
                  <a:schemeClr val="bg1"/>
                </a:solidFill>
              </a:rPr>
              <a:t>(WHO fact sheet based on DHS 2010)</a:t>
            </a:r>
          </a:p>
        </p:txBody>
      </p:sp>
    </p:spTree>
    <p:extLst>
      <p:ext uri="{BB962C8B-B14F-4D97-AF65-F5344CB8AC3E}">
        <p14:creationId xmlns:p14="http://schemas.microsoft.com/office/powerpoint/2010/main" val="428147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8018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responds to the varying needs of different groups of adolescents.</a:t>
            </a:r>
          </a:p>
          <a:p>
            <a:pPr>
              <a:spcBef>
                <a:spcPct val="0"/>
              </a:spcBef>
              <a:buFontTx/>
              <a:buNone/>
            </a:pPr>
            <a:r>
              <a:rPr lang="en-GB" altLang="en-US" sz="2000" b="1" i="1" u="sng" dirty="0">
                <a:solidFill>
                  <a:srgbClr val="A50021"/>
                </a:solidFill>
              </a:rPr>
              <a:t>2. We must expand the range of contraceptive choices </a:t>
            </a:r>
            <a:r>
              <a:rPr lang="en-GB" altLang="en-US" sz="2000" b="1" dirty="0">
                <a:solidFill>
                  <a:srgbClr val="A50021"/>
                </a:solidFill>
              </a:rPr>
              <a:t>offered to adolescents from ‘condoms only’ to a full range of methods.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02756"/>
            <a:ext cx="4896544" cy="233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740" y="4055977"/>
            <a:ext cx="2972952" cy="237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spTree>
    <p:extLst>
      <p:ext uri="{BB962C8B-B14F-4D97-AF65-F5344CB8AC3E}">
        <p14:creationId xmlns:p14="http://schemas.microsoft.com/office/powerpoint/2010/main" val="363569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8018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responds to the varying needs of different groups of adolescents.</a:t>
            </a:r>
          </a:p>
          <a:p>
            <a:pPr>
              <a:spcBef>
                <a:spcPct val="0"/>
              </a:spcBef>
              <a:buFontTx/>
              <a:buNone/>
            </a:pPr>
            <a:r>
              <a:rPr lang="en-GB" altLang="en-US" sz="1400" b="1" dirty="0">
                <a:solidFill>
                  <a:schemeClr val="accent2">
                    <a:lumMod val="60000"/>
                    <a:lumOff val="40000"/>
                  </a:schemeClr>
                </a:solidFill>
              </a:rPr>
              <a:t>2. We must expand </a:t>
            </a:r>
            <a:r>
              <a:rPr lang="en-GB" altLang="en-US" sz="1400" b="1" i="1" u="sng" dirty="0">
                <a:solidFill>
                  <a:schemeClr val="accent2">
                    <a:lumMod val="60000"/>
                    <a:lumOff val="40000"/>
                  </a:schemeClr>
                </a:solidFill>
              </a:rPr>
              <a:t>the range of contraceptive choices </a:t>
            </a:r>
            <a:r>
              <a:rPr lang="en-GB" altLang="en-US" sz="1400" b="1" dirty="0">
                <a:solidFill>
                  <a:schemeClr val="accent2">
                    <a:lumMod val="60000"/>
                    <a:lumOff val="40000"/>
                  </a:schemeClr>
                </a:solidFill>
              </a:rPr>
              <a:t>offered to adolescents from ‘condoms only’ to a full range of methods. </a:t>
            </a:r>
          </a:p>
          <a:p>
            <a:pPr>
              <a:spcBef>
                <a:spcPct val="0"/>
              </a:spcBef>
              <a:buNone/>
            </a:pPr>
            <a:r>
              <a:rPr lang="en-GB" altLang="en-US" sz="2000" b="1" i="1" u="sng" dirty="0">
                <a:solidFill>
                  <a:srgbClr val="953735"/>
                </a:solidFill>
              </a:rPr>
              <a:t>3. We must move away from separate health services</a:t>
            </a:r>
            <a:r>
              <a:rPr lang="en-GB" altLang="en-US" sz="2000" b="1" dirty="0">
                <a:solidFill>
                  <a:srgbClr val="953735"/>
                </a:solidFill>
              </a:rPr>
              <a:t> for adolescents, and instead make existing health services more adolescent friendly e.g. antenatal clinics &amp; HIV care clinics.</a:t>
            </a:r>
            <a:endParaRPr lang="en-GB" altLang="en-US" sz="2000" b="1" dirty="0">
              <a:solidFill>
                <a:srgbClr val="A50021"/>
              </a:solidFill>
            </a:endParaRPr>
          </a:p>
        </p:txBody>
      </p:sp>
      <p:sp>
        <p:nvSpPr>
          <p:cNvPr id="6" name="TextBox 3"/>
          <p:cNvSpPr txBox="1">
            <a:spLocks noChangeArrowheads="1"/>
          </p:cNvSpPr>
          <p:nvPr/>
        </p:nvSpPr>
        <p:spPr bwMode="auto">
          <a:xfrm>
            <a:off x="4391025" y="1294889"/>
            <a:ext cx="45734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285750" indent="-285750">
              <a:spcBef>
                <a:spcPct val="0"/>
              </a:spcBef>
            </a:pPr>
            <a:r>
              <a:rPr lang="en-GB" sz="1600" b="1" dirty="0"/>
              <a:t>Separate services have been shown to be difficult to scale up and sustain in resource-constrained settings, so focusing on strengthening existing services is a pragmatic approach to reach large numbers of adolescents</a:t>
            </a:r>
            <a:r>
              <a:rPr lang="en-US" sz="1600" b="1" dirty="0"/>
              <a:t> </a:t>
            </a:r>
          </a:p>
          <a:p>
            <a:pPr marL="285750" indent="-285750">
              <a:spcBef>
                <a:spcPct val="0"/>
              </a:spcBef>
            </a:pPr>
            <a:r>
              <a:rPr lang="en-GB" altLang="en-US" sz="1600" b="1" dirty="0"/>
              <a:t>We must make existing health services more adolescent friendly i.e. welcoming, non judgemental &amp; guaranteeing confidentiality.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52" y="3331655"/>
            <a:ext cx="4605440" cy="297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bwMode="auto">
          <a:xfrm>
            <a:off x="231775" y="188640"/>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spTree>
    <p:extLst>
      <p:ext uri="{BB962C8B-B14F-4D97-AF65-F5344CB8AC3E}">
        <p14:creationId xmlns:p14="http://schemas.microsoft.com/office/powerpoint/2010/main" val="78164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323528" y="1700808"/>
            <a:ext cx="398018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 to the differing needs &amp; preferences of different groups of adolescents.</a:t>
            </a:r>
          </a:p>
          <a:p>
            <a:pPr>
              <a:spcBef>
                <a:spcPct val="0"/>
              </a:spcBef>
              <a:buFontTx/>
              <a:buNone/>
            </a:pPr>
            <a:r>
              <a:rPr lang="en-GB" altLang="en-US" sz="1400" b="1" dirty="0">
                <a:solidFill>
                  <a:schemeClr val="accent2">
                    <a:lumMod val="60000"/>
                    <a:lumOff val="40000"/>
                  </a:schemeClr>
                </a:solidFill>
              </a:rPr>
              <a:t>2. We must expand </a:t>
            </a:r>
            <a:r>
              <a:rPr lang="en-GB" altLang="en-US" sz="1400" b="1" i="1" u="sng" dirty="0">
                <a:solidFill>
                  <a:schemeClr val="accent2">
                    <a:lumMod val="60000"/>
                    <a:lumOff val="40000"/>
                  </a:schemeClr>
                </a:solidFill>
              </a:rPr>
              <a:t>the range of contraceptive choices </a:t>
            </a:r>
            <a:r>
              <a:rPr lang="en-GB" altLang="en-US" sz="1400" b="1" dirty="0">
                <a:solidFill>
                  <a:schemeClr val="accent2">
                    <a:lumMod val="60000"/>
                    <a:lumOff val="40000"/>
                  </a:schemeClr>
                </a:solidFill>
              </a:rPr>
              <a:t>offered to adolescents from ‘condoms only’ to a full range.</a:t>
            </a:r>
          </a:p>
          <a:p>
            <a:pPr>
              <a:spcBef>
                <a:spcPct val="0"/>
              </a:spcBef>
              <a:buNone/>
            </a:pPr>
            <a:r>
              <a:rPr lang="en-GB" altLang="en-US" sz="1400" b="1" i="1" u="sng" dirty="0">
                <a:solidFill>
                  <a:schemeClr val="accent2">
                    <a:lumMod val="60000"/>
                    <a:lumOff val="40000"/>
                  </a:schemeClr>
                </a:solidFill>
              </a:rPr>
              <a:t>3. We must move from separate health services</a:t>
            </a:r>
            <a:r>
              <a:rPr lang="en-GB" altLang="en-US" sz="1400" b="1" dirty="0">
                <a:solidFill>
                  <a:schemeClr val="accent2">
                    <a:lumMod val="60000"/>
                    <a:lumOff val="40000"/>
                  </a:schemeClr>
                </a:solidFill>
              </a:rPr>
              <a:t> for adolescents, and instead make existing services more adolescent friendly e.g. antenatal clinics &amp; HIV care clinics.</a:t>
            </a:r>
          </a:p>
          <a:p>
            <a:pPr>
              <a:spcBef>
                <a:spcPct val="0"/>
              </a:spcBef>
              <a:buNone/>
            </a:pPr>
            <a:r>
              <a:rPr lang="en-GB" altLang="en-US" sz="2000" b="1" i="1" u="sng" dirty="0">
                <a:solidFill>
                  <a:srgbClr val="953735"/>
                </a:solidFill>
              </a:rPr>
              <a:t>4. We must work more actively with pharmacies &amp; shops</a:t>
            </a:r>
            <a:r>
              <a:rPr lang="en-GB" altLang="en-US" sz="2000" dirty="0">
                <a:solidFill>
                  <a:srgbClr val="953735"/>
                </a:solidFill>
              </a:rPr>
              <a:t> </a:t>
            </a:r>
            <a:r>
              <a:rPr lang="en-GB" altLang="en-US" sz="2000" b="1" i="1" dirty="0">
                <a:solidFill>
                  <a:srgbClr val="953735"/>
                </a:solidFill>
              </a:rPr>
              <a:t>to expand contraceptive access and uptake. </a:t>
            </a:r>
            <a:r>
              <a:rPr lang="en-GB" altLang="en-US" sz="2000" b="1" dirty="0">
                <a:solidFill>
                  <a:srgbClr val="953735"/>
                </a:solidFill>
              </a:rPr>
              <a:t> </a:t>
            </a:r>
            <a:endParaRPr lang="en-GB" altLang="en-US" sz="2000" b="1" dirty="0">
              <a:solidFill>
                <a:srgbClr val="A50021"/>
              </a:solidFill>
            </a:endParaRPr>
          </a:p>
        </p:txBody>
      </p:sp>
      <p:sp>
        <p:nvSpPr>
          <p:cNvPr id="6" name="TextBox 3"/>
          <p:cNvSpPr txBox="1">
            <a:spLocks noChangeArrowheads="1"/>
          </p:cNvSpPr>
          <p:nvPr/>
        </p:nvSpPr>
        <p:spPr bwMode="auto">
          <a:xfrm>
            <a:off x="4391025" y="1196752"/>
            <a:ext cx="435743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285750" indent="-285750">
              <a:spcBef>
                <a:spcPct val="0"/>
              </a:spcBef>
            </a:pPr>
            <a:r>
              <a:rPr lang="en-GB" altLang="en-US" sz="1600" b="1" dirty="0"/>
              <a:t>Adolescents in many places seek contraceptive information and services from pharmacies and shops. This is especially true for unmarried sexually active adolescents, &amp; for products not easily obtained from government clinics e.g. emergency contraception.</a:t>
            </a:r>
          </a:p>
        </p:txBody>
      </p:sp>
      <p:sp>
        <p:nvSpPr>
          <p:cNvPr id="7"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pic>
        <p:nvPicPr>
          <p:cNvPr id="5" name="Picture 2" descr="G:\Back up dated 9 December 2015\7. Presentations\Presentations - 2017\4. April 2017\4249052641_ef537aee0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025530"/>
            <a:ext cx="4464496" cy="378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08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231775" y="1602756"/>
            <a:ext cx="3980185"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1400" b="1" dirty="0">
                <a:solidFill>
                  <a:schemeClr val="accent2">
                    <a:lumMod val="60000"/>
                    <a:lumOff val="40000"/>
                  </a:schemeClr>
                </a:solidFill>
              </a:rPr>
              <a:t>1. </a:t>
            </a:r>
            <a:r>
              <a:rPr lang="en-GB" altLang="en-US" sz="1400" b="1" i="1" u="sng" dirty="0">
                <a:solidFill>
                  <a:schemeClr val="accent2">
                    <a:lumMod val="60000"/>
                    <a:lumOff val="40000"/>
                  </a:schemeClr>
                </a:solidFill>
              </a:rPr>
              <a:t>We must move from a one-size-fits-all </a:t>
            </a:r>
            <a:r>
              <a:rPr lang="en-GB" altLang="en-US" sz="1400" b="1" dirty="0">
                <a:solidFill>
                  <a:schemeClr val="accent2">
                    <a:lumMod val="60000"/>
                    <a:lumOff val="40000"/>
                  </a:schemeClr>
                </a:solidFill>
              </a:rPr>
              <a:t>approach to one that respond to the varying needs of different groups of adolescents.</a:t>
            </a:r>
          </a:p>
          <a:p>
            <a:pPr>
              <a:spcBef>
                <a:spcPct val="0"/>
              </a:spcBef>
              <a:buFontTx/>
              <a:buNone/>
            </a:pPr>
            <a:r>
              <a:rPr lang="en-GB" altLang="en-US" sz="1400" b="1" dirty="0">
                <a:solidFill>
                  <a:schemeClr val="accent2">
                    <a:lumMod val="60000"/>
                    <a:lumOff val="40000"/>
                  </a:schemeClr>
                </a:solidFill>
              </a:rPr>
              <a:t>2. We must expand </a:t>
            </a:r>
            <a:r>
              <a:rPr lang="en-GB" altLang="en-US" sz="1400" b="1" i="1" u="sng" dirty="0">
                <a:solidFill>
                  <a:schemeClr val="accent2">
                    <a:lumMod val="60000"/>
                    <a:lumOff val="40000"/>
                  </a:schemeClr>
                </a:solidFill>
              </a:rPr>
              <a:t>the range of contraceptive choices </a:t>
            </a:r>
            <a:r>
              <a:rPr lang="en-GB" altLang="en-US" sz="1400" b="1" dirty="0">
                <a:solidFill>
                  <a:schemeClr val="accent2">
                    <a:lumMod val="60000"/>
                    <a:lumOff val="40000"/>
                  </a:schemeClr>
                </a:solidFill>
              </a:rPr>
              <a:t>offered to adolescents from ‘condoms only’ to a full range of methods.</a:t>
            </a:r>
          </a:p>
          <a:p>
            <a:pPr>
              <a:spcBef>
                <a:spcPct val="0"/>
              </a:spcBef>
              <a:buNone/>
            </a:pPr>
            <a:r>
              <a:rPr lang="en-GB" altLang="en-US" sz="1400" b="1" i="1" u="sng" dirty="0">
                <a:solidFill>
                  <a:schemeClr val="accent2">
                    <a:lumMod val="60000"/>
                    <a:lumOff val="40000"/>
                  </a:schemeClr>
                </a:solidFill>
              </a:rPr>
              <a:t>3. We must move from separate health services</a:t>
            </a:r>
            <a:r>
              <a:rPr lang="en-GB" altLang="en-US" sz="1400" b="1" dirty="0">
                <a:solidFill>
                  <a:schemeClr val="accent2">
                    <a:lumMod val="60000"/>
                    <a:lumOff val="40000"/>
                  </a:schemeClr>
                </a:solidFill>
              </a:rPr>
              <a:t> for adolescents to making existing services more adolescent friendly.</a:t>
            </a:r>
          </a:p>
          <a:p>
            <a:pPr>
              <a:spcBef>
                <a:spcPct val="0"/>
              </a:spcBef>
              <a:buNone/>
            </a:pPr>
            <a:r>
              <a:rPr lang="en-GB" altLang="en-US" sz="1400" b="1" dirty="0">
                <a:solidFill>
                  <a:schemeClr val="accent2">
                    <a:lumMod val="60000"/>
                    <a:lumOff val="40000"/>
                  </a:schemeClr>
                </a:solidFill>
              </a:rPr>
              <a:t>4. </a:t>
            </a:r>
            <a:r>
              <a:rPr lang="en-GB" altLang="en-US" sz="1400" b="1" i="1" u="sng" dirty="0">
                <a:solidFill>
                  <a:schemeClr val="accent2">
                    <a:lumMod val="60000"/>
                    <a:lumOff val="40000"/>
                  </a:schemeClr>
                </a:solidFill>
              </a:rPr>
              <a:t>We must work more actively with pharmacies &amp; shops</a:t>
            </a:r>
            <a:r>
              <a:rPr lang="en-GB" altLang="en-US" sz="1400" b="1" dirty="0">
                <a:solidFill>
                  <a:schemeClr val="accent2">
                    <a:lumMod val="60000"/>
                    <a:lumOff val="40000"/>
                  </a:schemeClr>
                </a:solidFill>
              </a:rPr>
              <a:t> to expand contraceptive access and uptake.</a:t>
            </a:r>
          </a:p>
          <a:p>
            <a:pPr>
              <a:spcBef>
                <a:spcPct val="0"/>
              </a:spcBef>
              <a:buNone/>
            </a:pPr>
            <a:r>
              <a:rPr lang="en-GB" altLang="en-US" sz="2000" b="1" dirty="0">
                <a:solidFill>
                  <a:srgbClr val="953735"/>
                </a:solidFill>
              </a:rPr>
              <a:t>5. </a:t>
            </a:r>
            <a:r>
              <a:rPr lang="en-GB" altLang="en-US" sz="2000" b="1" i="1" u="sng" dirty="0">
                <a:solidFill>
                  <a:srgbClr val="953735"/>
                </a:solidFill>
              </a:rPr>
              <a:t>We must move from one-off in-service training</a:t>
            </a:r>
            <a:r>
              <a:rPr lang="en-GB" altLang="en-US" sz="2000" b="1" dirty="0">
                <a:solidFill>
                  <a:srgbClr val="953735"/>
                </a:solidFill>
              </a:rPr>
              <a:t> for providers to a package of actions to ensure that all levels of health workers respond to adolescent clients effectively and with sensitivity. </a:t>
            </a:r>
            <a:endParaRPr lang="en-GB" altLang="en-US" sz="2000" b="1" dirty="0">
              <a:solidFill>
                <a:srgbClr val="A50021"/>
              </a:solidFill>
            </a:endParaRPr>
          </a:p>
        </p:txBody>
      </p:sp>
      <p:sp>
        <p:nvSpPr>
          <p:cNvPr id="6" name="TextBox 3"/>
          <p:cNvSpPr txBox="1">
            <a:spLocks noChangeArrowheads="1"/>
          </p:cNvSpPr>
          <p:nvPr/>
        </p:nvSpPr>
        <p:spPr bwMode="auto">
          <a:xfrm>
            <a:off x="4391025" y="1384033"/>
            <a:ext cx="43574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285750" indent="-285750">
              <a:spcBef>
                <a:spcPct val="0"/>
              </a:spcBef>
            </a:pPr>
            <a:r>
              <a:rPr lang="en-GB" altLang="en-US" sz="1600" b="1" dirty="0"/>
              <a:t>One-off training programmes (even if well conducted) have limited &amp; short-lived effects</a:t>
            </a:r>
          </a:p>
          <a:p>
            <a:pPr marL="285750" indent="-285750">
              <a:spcBef>
                <a:spcPct val="0"/>
              </a:spcBef>
            </a:pPr>
            <a:r>
              <a:rPr lang="en-GB" altLang="en-US" sz="1600" b="1" dirty="0"/>
              <a:t>We need a package of actions - clear job descriptions, good quality training, desk reference tools, supportive supervision &amp; collaborative learning.</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53693"/>
            <a:ext cx="2520280" cy="374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bwMode="auto">
          <a:xfrm>
            <a:off x="231775" y="260649"/>
            <a:ext cx="880427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GB" altLang="en-US" sz="2800" b="1" dirty="0">
                <a:solidFill>
                  <a:srgbClr val="953735"/>
                </a:solidFill>
              </a:rPr>
              <a:t>What we need to do differently to improve access to and provision of contraceptive services to adolescents</a:t>
            </a:r>
          </a:p>
        </p:txBody>
      </p:sp>
    </p:spTree>
    <p:extLst>
      <p:ext uri="{BB962C8B-B14F-4D97-AF65-F5344CB8AC3E}">
        <p14:creationId xmlns:p14="http://schemas.microsoft.com/office/powerpoint/2010/main" val="385449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628800"/>
            <a:ext cx="6552728" cy="2088232"/>
          </a:xfrm>
        </p:spPr>
        <p:txBody>
          <a:bodyPr>
            <a:normAutofit/>
          </a:bodyPr>
          <a:lstStyle/>
          <a:p>
            <a:r>
              <a:rPr lang="en-GB" sz="2800" dirty="0">
                <a:solidFill>
                  <a:srgbClr val="007DC5"/>
                </a:solidFill>
              </a:rPr>
              <a:t>A never-before opportunity to strengthen investment and action on adolescent contraception, and what we must do to make full use of it: </a:t>
            </a:r>
            <a:r>
              <a:rPr lang="en-GB" sz="2800" dirty="0">
                <a:solidFill>
                  <a:srgbClr val="A50021"/>
                </a:solidFill>
              </a:rPr>
              <a:t>Part II</a:t>
            </a:r>
            <a:endParaRPr lang="en-US" sz="2800" dirty="0">
              <a:solidFill>
                <a:srgbClr val="A50021"/>
              </a:solidFill>
            </a:endParaRPr>
          </a:p>
        </p:txBody>
      </p:sp>
      <p:sp>
        <p:nvSpPr>
          <p:cNvPr id="3" name="Subtitle 2"/>
          <p:cNvSpPr>
            <a:spLocks noGrp="1"/>
          </p:cNvSpPr>
          <p:nvPr>
            <p:ph type="subTitle" idx="1"/>
          </p:nvPr>
        </p:nvSpPr>
        <p:spPr>
          <a:xfrm>
            <a:off x="1115616" y="3838656"/>
            <a:ext cx="6552727" cy="670464"/>
          </a:xfrm>
        </p:spPr>
        <p:txBody>
          <a:bodyPr>
            <a:normAutofit/>
          </a:bodyPr>
          <a:lstStyle/>
          <a:p>
            <a:r>
              <a:rPr lang="fr-FR" b="0" dirty="0"/>
              <a:t>V Chandra-Mouli, P Parameshwar, </a:t>
            </a:r>
            <a:r>
              <a:rPr lang="en-GB" b="0" dirty="0"/>
              <a:t>M Parry</a:t>
            </a:r>
            <a:r>
              <a:rPr lang="fr-FR" b="0" dirty="0"/>
              <a:t>, </a:t>
            </a:r>
            <a:r>
              <a:rPr lang="en-GB" b="0" dirty="0"/>
              <a:t>C Lane</a:t>
            </a:r>
            <a:r>
              <a:rPr lang="fr-FR" b="0" dirty="0"/>
              <a:t>, </a:t>
            </a:r>
            <a:r>
              <a:rPr lang="en-GB" b="0" dirty="0"/>
              <a:t>G Hainsworth, S Wong, L Menard-Freeman</a:t>
            </a:r>
            <a:r>
              <a:rPr lang="fr-FR" b="0" dirty="0"/>
              <a:t>, </a:t>
            </a:r>
            <a:r>
              <a:rPr lang="en-GB" b="0" dirty="0"/>
              <a:t>B Scott</a:t>
            </a:r>
            <a:r>
              <a:rPr lang="fr-FR" b="0" dirty="0"/>
              <a:t>, </a:t>
            </a:r>
            <a:r>
              <a:rPr lang="en-GB" b="0" dirty="0"/>
              <a:t>E Sullivan</a:t>
            </a:r>
            <a:r>
              <a:rPr lang="fr-FR" b="0" dirty="0"/>
              <a:t>, </a:t>
            </a:r>
            <a:r>
              <a:rPr lang="en-GB" b="0" dirty="0"/>
              <a:t>M Kemplay</a:t>
            </a:r>
            <a:r>
              <a:rPr lang="fr-FR" b="0" dirty="0"/>
              <a:t>, </a:t>
            </a:r>
            <a:r>
              <a:rPr lang="en-GB" b="0" dirty="0"/>
              <a:t>L Say</a:t>
            </a:r>
            <a:endParaRPr lang="en-US" b="0" dirty="0"/>
          </a:p>
        </p:txBody>
      </p:sp>
      <p:sp>
        <p:nvSpPr>
          <p:cNvPr id="5" name="Text Placeholder 4"/>
          <p:cNvSpPr>
            <a:spLocks noGrp="1"/>
          </p:cNvSpPr>
          <p:nvPr>
            <p:ph type="body" sz="quarter" idx="11"/>
          </p:nvPr>
        </p:nvSpPr>
        <p:spPr/>
        <p:txBody>
          <a:bodyPr/>
          <a:lstStyle/>
          <a:p>
            <a:r>
              <a:rPr lang="en-US" dirty="0"/>
              <a:t>July 2017</a:t>
            </a:r>
          </a:p>
        </p:txBody>
      </p:sp>
    </p:spTree>
    <p:extLst>
      <p:ext uri="{BB962C8B-B14F-4D97-AF65-F5344CB8AC3E}">
        <p14:creationId xmlns:p14="http://schemas.microsoft.com/office/powerpoint/2010/main" val="399239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620688"/>
            <a:ext cx="7992888" cy="3456384"/>
          </a:xfrm>
        </p:spPr>
        <p:txBody>
          <a:bodyPr>
            <a:normAutofit/>
          </a:bodyPr>
          <a:lstStyle/>
          <a:p>
            <a:pPr algn="ctr"/>
            <a:r>
              <a:rPr lang="en-US" dirty="0"/>
              <a:t>1. What is this ‘never-before’ opportunity?</a:t>
            </a:r>
            <a:endParaRPr lang="en-GB"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118022"/>
            <a:ext cx="5985596" cy="20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351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23528" y="1484784"/>
            <a:ext cx="8640960" cy="3672408"/>
          </a:xfrm>
        </p:spPr>
        <p:txBody>
          <a:bodyPr>
            <a:normAutofit/>
          </a:bodyPr>
          <a:lstStyle/>
          <a:p>
            <a:pPr algn="ctr"/>
            <a:r>
              <a:rPr lang="en-US" sz="3200" dirty="0"/>
              <a:t>4. Expanding access to quality contraceptive services to adolescents, with equity: </a:t>
            </a:r>
            <a:br>
              <a:rPr lang="en-US" sz="3200" dirty="0"/>
            </a:br>
            <a:r>
              <a:rPr lang="en-US" sz="3200" dirty="0"/>
              <a:t>What do we want to see in countries ?</a:t>
            </a:r>
            <a:endParaRPr lang="en-GB" sz="3200" dirty="0"/>
          </a:p>
        </p:txBody>
      </p:sp>
    </p:spTree>
    <p:extLst>
      <p:ext uri="{BB962C8B-B14F-4D97-AF65-F5344CB8AC3E}">
        <p14:creationId xmlns:p14="http://schemas.microsoft.com/office/powerpoint/2010/main" val="223258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180528" y="1283276"/>
            <a:ext cx="87119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2400" i="1" dirty="0">
                <a:solidFill>
                  <a:schemeClr val="accent1">
                    <a:lumMod val="75000"/>
                  </a:schemeClr>
                </a:solidFill>
              </a:rPr>
              <a:t>i</a:t>
            </a:r>
            <a:r>
              <a:rPr lang="en-GB" sz="2400" b="1" i="1" dirty="0">
                <a:solidFill>
                  <a:schemeClr val="accent1">
                    <a:lumMod val="75000"/>
                  </a:schemeClr>
                </a:solidFill>
              </a:rPr>
              <a:t>. Develop national laws and policies that require health workers to provide contraceptive services to adolescents without restrictions, and communicate them widely</a:t>
            </a:r>
            <a:endParaRPr lang="en-US" sz="2400" b="1" dirty="0">
              <a:solidFill>
                <a:schemeClr val="accent1">
                  <a:lumMod val="75000"/>
                </a:schemeClr>
              </a:solidFill>
            </a:endParaRPr>
          </a:p>
          <a:p>
            <a:pPr marL="342900" indent="-342900">
              <a:spcBef>
                <a:spcPct val="0"/>
              </a:spcBef>
              <a:buAutoNum type="arabicPeriod"/>
            </a:pPr>
            <a:endParaRPr lang="en-GB" altLang="en-US" sz="2400" b="1" dirty="0">
              <a:solidFill>
                <a:schemeClr val="accent5">
                  <a:lumMod val="50000"/>
                </a:schemeClr>
              </a:solidFill>
            </a:endParaRPr>
          </a:p>
        </p:txBody>
      </p:sp>
      <p:sp>
        <p:nvSpPr>
          <p:cNvPr id="178180" name="Content Placeholder 1"/>
          <p:cNvSpPr txBox="1">
            <a:spLocks/>
          </p:cNvSpPr>
          <p:nvPr/>
        </p:nvSpPr>
        <p:spPr bwMode="auto">
          <a:xfrm>
            <a:off x="0" y="260649"/>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06" y="5158362"/>
            <a:ext cx="7449830" cy="158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818" y="2854106"/>
            <a:ext cx="2408548" cy="288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0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467544" y="764704"/>
            <a:ext cx="81369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400" b="1" i="1" dirty="0">
                <a:solidFill>
                  <a:schemeClr val="accent1"/>
                </a:solidFill>
              </a:rPr>
              <a:t>i. Develop national laws and policies that require health workers to provide contraceptive services to adolescents without restrictions, and communicate them widely</a:t>
            </a:r>
            <a:endParaRPr lang="en-US" sz="1400" b="1" i="1" dirty="0">
              <a:solidFill>
                <a:schemeClr val="accent1"/>
              </a:solidFill>
            </a:endParaRPr>
          </a:p>
          <a:p>
            <a:pPr>
              <a:buNone/>
            </a:pPr>
            <a:r>
              <a:rPr lang="en-GB" sz="2000" b="1" i="1" dirty="0">
                <a:solidFill>
                  <a:schemeClr val="accent1">
                    <a:lumMod val="75000"/>
                  </a:schemeClr>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2000" b="1" i="1" dirty="0">
              <a:solidFill>
                <a:schemeClr val="accent1">
                  <a:lumMod val="75000"/>
                </a:schemeClr>
              </a:solidFill>
            </a:endParaRPr>
          </a:p>
          <a:p>
            <a:pPr marL="285750" indent="-285750">
              <a:spcBef>
                <a:spcPct val="0"/>
              </a:spcBef>
            </a:pPr>
            <a:r>
              <a:rPr lang="en-GB" sz="2000" b="1" dirty="0">
                <a:solidFill>
                  <a:schemeClr val="accent1">
                    <a:lumMod val="75000"/>
                  </a:schemeClr>
                </a:solidFill>
              </a:rPr>
              <a:t>Choosing interventions that address local determinants, are feasible to implement, and have demonstrated effectiveness</a:t>
            </a:r>
          </a:p>
          <a:p>
            <a:pPr marL="285750" indent="-285750">
              <a:spcBef>
                <a:spcPct val="0"/>
              </a:spcBef>
            </a:pPr>
            <a:r>
              <a:rPr lang="en-GB" sz="2000" b="1" dirty="0">
                <a:solidFill>
                  <a:schemeClr val="accent1">
                    <a:lumMod val="75000"/>
                  </a:schemeClr>
                </a:solidFill>
              </a:rPr>
              <a:t>Incorporating indicators to assess inputs, processes, and outputs</a:t>
            </a:r>
            <a:endParaRPr lang="en-GB" altLang="en-US" sz="2000" b="1" i="1" dirty="0">
              <a:solidFill>
                <a:schemeClr val="accent1">
                  <a:lumMod val="75000"/>
                </a:schemeClr>
              </a:solidFill>
            </a:endParaRPr>
          </a:p>
        </p:txBody>
      </p:sp>
      <p:sp>
        <p:nvSpPr>
          <p:cNvPr id="5" name="Content Placeholder 1"/>
          <p:cNvSpPr txBox="1">
            <a:spLocks/>
          </p:cNvSpPr>
          <p:nvPr/>
        </p:nvSpPr>
        <p:spPr bwMode="auto">
          <a:xfrm>
            <a:off x="0" y="-27384"/>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573016"/>
            <a:ext cx="215705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73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971600" y="1916832"/>
            <a:ext cx="7776864"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400" b="1" i="1" dirty="0">
                <a:solidFill>
                  <a:schemeClr val="accent1"/>
                </a:solidFill>
              </a:rPr>
              <a:t>i. Develop national laws and policies that require health workers to provide contraceptive services to adolescents without restrictions, and communicate them widely</a:t>
            </a:r>
            <a:endParaRPr lang="en-US" sz="1400" b="1" i="1" dirty="0">
              <a:solidFill>
                <a:schemeClr val="accent1"/>
              </a:solidFill>
            </a:endParaRPr>
          </a:p>
          <a:p>
            <a:pPr>
              <a:buNone/>
            </a:pPr>
            <a:r>
              <a:rPr lang="en-GB" sz="1400" b="1" i="1" dirty="0">
                <a:solidFill>
                  <a:schemeClr val="accent1"/>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1400" b="1" i="1" dirty="0">
              <a:solidFill>
                <a:schemeClr val="accent1"/>
              </a:solidFill>
            </a:endParaRPr>
          </a:p>
          <a:p>
            <a:pPr>
              <a:buNone/>
            </a:pPr>
            <a:r>
              <a:rPr lang="en-GB" sz="2400" b="1" i="1" dirty="0">
                <a:solidFill>
                  <a:srgbClr val="376092"/>
                </a:solidFill>
              </a:rPr>
              <a:t>iii. Implement strategies with fidelity and careful monitoring, through functional systems and with the participation of civil society groups (including networks of youth organizations)</a:t>
            </a:r>
            <a:endParaRPr lang="en-US" sz="2400" b="1" dirty="0">
              <a:solidFill>
                <a:srgbClr val="376092"/>
              </a:solidFill>
            </a:endParaRPr>
          </a:p>
        </p:txBody>
      </p:sp>
      <p:sp>
        <p:nvSpPr>
          <p:cNvPr id="6" name="Content Placeholder 1"/>
          <p:cNvSpPr txBox="1">
            <a:spLocks/>
          </p:cNvSpPr>
          <p:nvPr/>
        </p:nvSpPr>
        <p:spPr bwMode="auto">
          <a:xfrm>
            <a:off x="0" y="-27384"/>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spTree>
    <p:extLst>
      <p:ext uri="{BB962C8B-B14F-4D97-AF65-F5344CB8AC3E}">
        <p14:creationId xmlns:p14="http://schemas.microsoft.com/office/powerpoint/2010/main" val="295118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0" name="Text Box 6"/>
          <p:cNvSpPr txBox="1">
            <a:spLocks noChangeArrowheads="1"/>
          </p:cNvSpPr>
          <p:nvPr/>
        </p:nvSpPr>
        <p:spPr bwMode="auto">
          <a:xfrm>
            <a:off x="2797771" y="1507522"/>
            <a:ext cx="3534884" cy="10885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altLang="en-US" sz="1600" dirty="0">
                <a:solidFill>
                  <a:srgbClr val="000066"/>
                </a:solidFill>
              </a:rPr>
              <a:t>Ministry of Health – </a:t>
            </a:r>
          </a:p>
          <a:p>
            <a:pPr algn="l"/>
            <a:r>
              <a:rPr lang="en-GB" altLang="en-US" sz="1600" dirty="0">
                <a:solidFill>
                  <a:srgbClr val="000066"/>
                </a:solidFill>
              </a:rPr>
              <a:t>National &amp; provincial levels</a:t>
            </a:r>
          </a:p>
          <a:p>
            <a:pPr algn="l"/>
            <a:r>
              <a:rPr lang="en-GB" altLang="en-US" sz="1600" dirty="0">
                <a:solidFill>
                  <a:srgbClr val="000066"/>
                </a:solidFill>
              </a:rPr>
              <a:t>Health facilities</a:t>
            </a:r>
          </a:p>
          <a:p>
            <a:pPr algn="l"/>
            <a:r>
              <a:rPr lang="en-GB" altLang="en-US" sz="1600" dirty="0">
                <a:solidFill>
                  <a:srgbClr val="000066"/>
                </a:solidFill>
              </a:rPr>
              <a:t>(Doctors, nurses &amp; peer educators)</a:t>
            </a:r>
            <a:endParaRPr lang="en-US" altLang="en-US" sz="1600" dirty="0">
              <a:solidFill>
                <a:srgbClr val="000066"/>
              </a:solidFill>
            </a:endParaRPr>
          </a:p>
        </p:txBody>
      </p:sp>
      <p:sp>
        <p:nvSpPr>
          <p:cNvPr id="344071" name="Text Box 7"/>
          <p:cNvSpPr txBox="1">
            <a:spLocks noChangeArrowheads="1"/>
          </p:cNvSpPr>
          <p:nvPr/>
        </p:nvSpPr>
        <p:spPr bwMode="auto">
          <a:xfrm>
            <a:off x="5165221" y="4120847"/>
            <a:ext cx="3591898" cy="10885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altLang="en-US" sz="1600" dirty="0">
                <a:solidFill>
                  <a:srgbClr val="000066"/>
                </a:solidFill>
              </a:rPr>
              <a:t>Ministry of Education – </a:t>
            </a:r>
          </a:p>
          <a:p>
            <a:pPr algn="l"/>
            <a:r>
              <a:rPr lang="en-GB" altLang="en-US" sz="1600" dirty="0">
                <a:solidFill>
                  <a:srgbClr val="000066"/>
                </a:solidFill>
              </a:rPr>
              <a:t>National &amp; provincial levels</a:t>
            </a:r>
          </a:p>
          <a:p>
            <a:pPr algn="l"/>
            <a:r>
              <a:rPr lang="en-GB" altLang="en-US" sz="1600" dirty="0">
                <a:solidFill>
                  <a:srgbClr val="000066"/>
                </a:solidFill>
              </a:rPr>
              <a:t>Schools</a:t>
            </a:r>
          </a:p>
          <a:p>
            <a:pPr algn="l"/>
            <a:r>
              <a:rPr lang="en-GB" altLang="en-US" sz="1600" dirty="0">
                <a:solidFill>
                  <a:srgbClr val="000066"/>
                </a:solidFill>
              </a:rPr>
              <a:t>(Teachers and peer educators)</a:t>
            </a:r>
            <a:endParaRPr lang="en-US" altLang="en-US" sz="1600" dirty="0">
              <a:solidFill>
                <a:srgbClr val="000066"/>
              </a:solidFill>
            </a:endParaRPr>
          </a:p>
        </p:txBody>
      </p:sp>
      <p:sp>
        <p:nvSpPr>
          <p:cNvPr id="344072" name="Text Box 8"/>
          <p:cNvSpPr txBox="1">
            <a:spLocks noChangeArrowheads="1"/>
          </p:cNvSpPr>
          <p:nvPr/>
        </p:nvSpPr>
        <p:spPr bwMode="auto">
          <a:xfrm>
            <a:off x="313579" y="4143885"/>
            <a:ext cx="3250309" cy="1312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147" tIns="40074" rIns="80147" bIns="40074">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altLang="en-US" sz="1600" dirty="0">
                <a:solidFill>
                  <a:srgbClr val="000066"/>
                </a:solidFill>
              </a:rPr>
              <a:t>Ministry of Youth &amp; Sport –</a:t>
            </a:r>
          </a:p>
          <a:p>
            <a:pPr algn="l"/>
            <a:r>
              <a:rPr lang="en-GB" altLang="en-US" sz="1600" dirty="0">
                <a:solidFill>
                  <a:srgbClr val="000066"/>
                </a:solidFill>
              </a:rPr>
              <a:t>National &amp; provincial levels</a:t>
            </a:r>
          </a:p>
          <a:p>
            <a:pPr algn="l"/>
            <a:r>
              <a:rPr lang="en-GB" altLang="en-US" sz="1600" dirty="0">
                <a:solidFill>
                  <a:srgbClr val="000066"/>
                </a:solidFill>
              </a:rPr>
              <a:t>Youth centres &amp; community</a:t>
            </a:r>
          </a:p>
          <a:p>
            <a:pPr algn="l"/>
            <a:r>
              <a:rPr lang="en-GB" altLang="en-US" sz="1600" dirty="0">
                <a:solidFill>
                  <a:srgbClr val="000066"/>
                </a:solidFill>
              </a:rPr>
              <a:t>(Peer educators &amp; youth associations)</a:t>
            </a:r>
            <a:endParaRPr lang="en-US" altLang="en-US" sz="1600" dirty="0">
              <a:solidFill>
                <a:srgbClr val="000066"/>
              </a:solidFill>
            </a:endParaRPr>
          </a:p>
        </p:txBody>
      </p:sp>
      <p:sp>
        <p:nvSpPr>
          <p:cNvPr id="344073" name="AutoShape 9"/>
          <p:cNvSpPr>
            <a:spLocks noChangeArrowheads="1"/>
          </p:cNvSpPr>
          <p:nvPr/>
        </p:nvSpPr>
        <p:spPr bwMode="auto">
          <a:xfrm>
            <a:off x="3931269" y="4475050"/>
            <a:ext cx="1038474" cy="440594"/>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sp>
        <p:nvSpPr>
          <p:cNvPr id="344074" name="AutoShape 10"/>
          <p:cNvSpPr>
            <a:spLocks noChangeArrowheads="1"/>
          </p:cNvSpPr>
          <p:nvPr/>
        </p:nvSpPr>
        <p:spPr bwMode="auto">
          <a:xfrm rot="-2440276">
            <a:off x="1687351" y="2859540"/>
            <a:ext cx="1038473" cy="440594"/>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sp>
        <p:nvSpPr>
          <p:cNvPr id="344075" name="AutoShape 11"/>
          <p:cNvSpPr>
            <a:spLocks noChangeArrowheads="1"/>
          </p:cNvSpPr>
          <p:nvPr/>
        </p:nvSpPr>
        <p:spPr bwMode="auto">
          <a:xfrm rot="2401546">
            <a:off x="6400530" y="2748672"/>
            <a:ext cx="1038473" cy="571619"/>
          </a:xfrm>
          <a:prstGeom prst="leftRightArrow">
            <a:avLst>
              <a:gd name="adj1" fmla="val 50000"/>
              <a:gd name="adj2" fmla="val 385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sp>
        <p:nvSpPr>
          <p:cNvPr id="344076" name="Oval 12"/>
          <p:cNvSpPr>
            <a:spLocks noChangeArrowheads="1"/>
          </p:cNvSpPr>
          <p:nvPr/>
        </p:nvSpPr>
        <p:spPr bwMode="auto">
          <a:xfrm>
            <a:off x="2655236" y="2794747"/>
            <a:ext cx="3620405" cy="122243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ctr"/>
            <a:r>
              <a:rPr lang="en-GB" altLang="en-US" dirty="0">
                <a:solidFill>
                  <a:schemeClr val="bg1"/>
                </a:solidFill>
              </a:rPr>
              <a:t>Coordinating committee</a:t>
            </a:r>
          </a:p>
          <a:p>
            <a:pPr algn="ctr"/>
            <a:r>
              <a:rPr lang="en-GB" altLang="en-US" dirty="0">
                <a:solidFill>
                  <a:schemeClr val="bg1"/>
                </a:solidFill>
              </a:rPr>
              <a:t>All 3 ministries &amp; young people</a:t>
            </a:r>
            <a:endParaRPr lang="en-US" altLang="en-US" dirty="0">
              <a:solidFill>
                <a:schemeClr val="bg1"/>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713" y="5209373"/>
            <a:ext cx="4837000" cy="158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179512" y="274638"/>
            <a:ext cx="8784976" cy="850106"/>
          </a:xfrm>
          <a:prstGeom prst="rect">
            <a:avLst/>
          </a:prstGeom>
        </p:spPr>
        <p:txBody>
          <a:bodyP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dirty="0"/>
              <a:t>The case of Mozambique</a:t>
            </a:r>
          </a:p>
          <a:p>
            <a:pPr algn="ctr"/>
            <a:endParaRPr lang="en-GB" dirty="0"/>
          </a:p>
        </p:txBody>
      </p:sp>
    </p:spTree>
    <p:extLst>
      <p:ext uri="{BB962C8B-B14F-4D97-AF65-F5344CB8AC3E}">
        <p14:creationId xmlns:p14="http://schemas.microsoft.com/office/powerpoint/2010/main" val="29366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7770325"/>
              </p:ext>
            </p:extLst>
          </p:nvPr>
        </p:nvGraphicFramePr>
        <p:xfrm>
          <a:off x="457200" y="1772816"/>
          <a:ext cx="6563072" cy="435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6" y="1649693"/>
            <a:ext cx="2438810" cy="35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noGrp="1"/>
          </p:cNvSpPr>
          <p:nvPr>
            <p:ph type="title"/>
          </p:nvPr>
        </p:nvSpPr>
        <p:spPr bwMode="auto">
          <a:xfrm>
            <a:off x="395536" y="188640"/>
            <a:ext cx="8291264" cy="13681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fontAlgn="auto">
              <a:spcAft>
                <a:spcPts val="0"/>
              </a:spcAft>
              <a:defRPr/>
            </a:pPr>
            <a:r>
              <a:rPr lang="en-US" sz="3200" b="1" dirty="0">
                <a:solidFill>
                  <a:schemeClr val="bg1"/>
                </a:solidFill>
                <a:latin typeface="Calibri" panose="020F0502020204030204" pitchFamily="34" charset="0"/>
              </a:rPr>
              <a:t>Udaan, a school-based adolescent education programme in Jharkhand, India engaged different players to play complementary roles </a:t>
            </a:r>
          </a:p>
        </p:txBody>
      </p:sp>
    </p:spTree>
    <p:extLst>
      <p:ext uri="{BB962C8B-B14F-4D97-AF65-F5344CB8AC3E}">
        <p14:creationId xmlns:p14="http://schemas.microsoft.com/office/powerpoint/2010/main" val="28670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1259632" y="2276872"/>
            <a:ext cx="6984776" cy="27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400" b="1" i="1" dirty="0">
                <a:solidFill>
                  <a:schemeClr val="accent1"/>
                </a:solidFill>
              </a:rPr>
              <a:t>i. Develop national laws and policies that require health workers to provide contraceptive services to adolescents without restrictions, and communicate them widely</a:t>
            </a:r>
            <a:endParaRPr lang="en-US" sz="1400" b="1" i="1" dirty="0">
              <a:solidFill>
                <a:schemeClr val="accent1"/>
              </a:solidFill>
            </a:endParaRPr>
          </a:p>
          <a:p>
            <a:pPr>
              <a:buNone/>
            </a:pPr>
            <a:r>
              <a:rPr lang="en-GB" sz="1400" b="1" i="1" dirty="0">
                <a:solidFill>
                  <a:schemeClr val="accent1"/>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1400" b="1" i="1" dirty="0">
              <a:solidFill>
                <a:schemeClr val="accent1"/>
              </a:solidFill>
            </a:endParaRPr>
          </a:p>
          <a:p>
            <a:pPr>
              <a:buNone/>
            </a:pPr>
            <a:r>
              <a:rPr lang="en-GB" sz="1400" b="1" i="1" dirty="0">
                <a:solidFill>
                  <a:schemeClr val="accent1"/>
                </a:solidFill>
              </a:rPr>
              <a:t>iii. Implement strategies with fidelity and careful monitoring, through functional systems and with the participation of civil society groups (including networks of youth organizations)</a:t>
            </a:r>
          </a:p>
          <a:p>
            <a:pPr>
              <a:buNone/>
            </a:pPr>
            <a:r>
              <a:rPr lang="en-GB" sz="2400" b="1" i="1" dirty="0">
                <a:solidFill>
                  <a:schemeClr val="accent1">
                    <a:lumMod val="50000"/>
                  </a:schemeClr>
                </a:solidFill>
              </a:rPr>
              <a:t>iv. Conduct periodic programme reviews to build on strengths and address weaknesses</a:t>
            </a:r>
            <a:r>
              <a:rPr lang="en-US" sz="2400" b="1" dirty="0">
                <a:solidFill>
                  <a:schemeClr val="accent1">
                    <a:lumMod val="50000"/>
                  </a:schemeClr>
                </a:solidFill>
              </a:rPr>
              <a:t> </a:t>
            </a:r>
            <a:endParaRPr lang="en-GB" sz="2400" b="1" i="1" dirty="0">
              <a:solidFill>
                <a:schemeClr val="accent1">
                  <a:lumMod val="50000"/>
                </a:schemeClr>
              </a:solidFill>
            </a:endParaRPr>
          </a:p>
          <a:p>
            <a:pPr>
              <a:buNone/>
            </a:pPr>
            <a:endParaRPr lang="en-US" sz="1400" b="1" dirty="0">
              <a:solidFill>
                <a:schemeClr val="accent1"/>
              </a:solidFill>
            </a:endParaRPr>
          </a:p>
        </p:txBody>
      </p:sp>
      <p:sp>
        <p:nvSpPr>
          <p:cNvPr id="7" name="Content Placeholder 1"/>
          <p:cNvSpPr txBox="1">
            <a:spLocks/>
          </p:cNvSpPr>
          <p:nvPr/>
        </p:nvSpPr>
        <p:spPr bwMode="auto">
          <a:xfrm>
            <a:off x="231775" y="260649"/>
            <a:ext cx="88042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spTree>
    <p:extLst>
      <p:ext uri="{BB962C8B-B14F-4D97-AF65-F5344CB8AC3E}">
        <p14:creationId xmlns:p14="http://schemas.microsoft.com/office/powerpoint/2010/main" val="154962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dirty="0"/>
              <a:t>Filename</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4104456" cy="261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7" y="4005064"/>
            <a:ext cx="4463737" cy="267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79512" y="274638"/>
            <a:ext cx="8784976" cy="850106"/>
          </a:xfrm>
        </p:spPr>
        <p:txBody>
          <a:bodyPr>
            <a:normAutofit/>
          </a:bodyPr>
          <a:lstStyle/>
          <a:p>
            <a:pPr algn="ctr"/>
            <a:r>
              <a:rPr lang="en-GB" dirty="0"/>
              <a:t>The case of England: Mid strategy review </a:t>
            </a:r>
          </a:p>
        </p:txBody>
      </p:sp>
      <p:sp>
        <p:nvSpPr>
          <p:cNvPr id="7" name="Content Placeholder 2"/>
          <p:cNvSpPr>
            <a:spLocks noGrp="1"/>
          </p:cNvSpPr>
          <p:nvPr>
            <p:ph idx="1"/>
          </p:nvPr>
        </p:nvSpPr>
        <p:spPr>
          <a:xfrm>
            <a:off x="4211960" y="1052736"/>
            <a:ext cx="4968552" cy="6264026"/>
          </a:xfrm>
        </p:spPr>
        <p:txBody>
          <a:bodyPr>
            <a:normAutofit fontScale="70000" lnSpcReduction="20000"/>
          </a:bodyPr>
          <a:lstStyle/>
          <a:p>
            <a:pPr>
              <a:defRPr/>
            </a:pPr>
            <a:r>
              <a:rPr lang="en-GB" sz="2600" b="1" dirty="0"/>
              <a:t>Data &amp; qualitative research were regularly reviewed to identify potential risk factors for early pregnancy, or poor outcomes for young parents &amp; their children</a:t>
            </a:r>
          </a:p>
          <a:p>
            <a:pPr>
              <a:defRPr/>
            </a:pPr>
            <a:r>
              <a:rPr lang="en-GB" sz="2600" b="1" dirty="0"/>
              <a:t>Summaries were provided to local areas to inform targeted work, &amp; strategy actions integrated nationally into relevant government programmes aimed at improving health and educational outcomes for the most disadvantaged young people. </a:t>
            </a:r>
            <a:endParaRPr lang="en-US" sz="2600" b="1" dirty="0"/>
          </a:p>
          <a:p>
            <a:pPr>
              <a:defRPr/>
            </a:pPr>
            <a:r>
              <a:rPr lang="en-GB" sz="2600" dirty="0">
                <a:sym typeface="Wingdings"/>
              </a:rPr>
              <a:t>S</a:t>
            </a:r>
            <a:r>
              <a:rPr lang="en-GB" sz="2600" dirty="0"/>
              <a:t>teady but </a:t>
            </a:r>
            <a:r>
              <a:rPr lang="en-GB" sz="2600" b="1" dirty="0"/>
              <a:t>slow decline </a:t>
            </a:r>
            <a:r>
              <a:rPr lang="en-GB" sz="2600" dirty="0"/>
              <a:t>in national under-18 conception</a:t>
            </a:r>
          </a:p>
          <a:p>
            <a:pPr>
              <a:defRPr/>
            </a:pPr>
            <a:r>
              <a:rPr lang="en-GB" sz="2600" b="1" dirty="0"/>
              <a:t>Wide variation in progress</a:t>
            </a:r>
            <a:r>
              <a:rPr lang="en-GB" sz="2600" dirty="0"/>
              <a:t> between local areas</a:t>
            </a:r>
          </a:p>
          <a:p>
            <a:pPr>
              <a:defRPr/>
            </a:pPr>
            <a:r>
              <a:rPr lang="en-GB" sz="2600" dirty="0">
                <a:sym typeface="Wingdings"/>
              </a:rPr>
              <a:t>I</a:t>
            </a:r>
            <a:r>
              <a:rPr lang="en-GB" sz="2600" dirty="0"/>
              <a:t>n depth review </a:t>
            </a:r>
            <a:r>
              <a:rPr lang="en-GB" sz="2600" b="1" dirty="0"/>
              <a:t>comparing 6 areas </a:t>
            </a:r>
            <a:r>
              <a:rPr lang="en-GB" sz="2600" dirty="0"/>
              <a:t>with similar populations and deprivation: </a:t>
            </a:r>
            <a:r>
              <a:rPr lang="en-GB" sz="2600" b="1" dirty="0"/>
              <a:t>3 with increasing rates </a:t>
            </a:r>
            <a:r>
              <a:rPr lang="en-GB" sz="2600" dirty="0"/>
              <a:t>and</a:t>
            </a:r>
            <a:r>
              <a:rPr lang="en-GB" sz="2600" b="1" dirty="0"/>
              <a:t> 3 with declining rates</a:t>
            </a:r>
          </a:p>
          <a:p>
            <a:pPr>
              <a:defRPr/>
            </a:pPr>
            <a:r>
              <a:rPr lang="en-GB" sz="2600" b="1" dirty="0"/>
              <a:t>Areas with good reductions </a:t>
            </a:r>
            <a:r>
              <a:rPr lang="en-GB" sz="2600" dirty="0"/>
              <a:t>were implementing the strategy effectively, supported by senior leadership</a:t>
            </a:r>
          </a:p>
          <a:p>
            <a:pPr>
              <a:defRPr/>
            </a:pPr>
            <a:r>
              <a:rPr lang="en-GB" sz="2600" dirty="0"/>
              <a:t>Progress accelerated by </a:t>
            </a:r>
            <a:r>
              <a:rPr lang="en-GB" sz="2600" b="1" dirty="0"/>
              <a:t>more prescriptive Government guidance</a:t>
            </a:r>
            <a:r>
              <a:rPr lang="en-GB" sz="2600" dirty="0"/>
              <a:t>, and </a:t>
            </a:r>
            <a:r>
              <a:rPr lang="en-GB" sz="2600" b="1" dirty="0"/>
              <a:t>Ministerial focus </a:t>
            </a:r>
            <a:r>
              <a:rPr lang="en-GB" sz="2600" dirty="0"/>
              <a:t>and </a:t>
            </a:r>
            <a:r>
              <a:rPr lang="en-GB" sz="2600" b="1" dirty="0"/>
              <a:t>additional support </a:t>
            </a:r>
            <a:r>
              <a:rPr lang="en-GB" sz="2600" dirty="0"/>
              <a:t>for poor performing areas</a:t>
            </a:r>
          </a:p>
        </p:txBody>
      </p:sp>
    </p:spTree>
    <p:extLst>
      <p:ext uri="{BB962C8B-B14F-4D97-AF65-F5344CB8AC3E}">
        <p14:creationId xmlns:p14="http://schemas.microsoft.com/office/powerpoint/2010/main" val="1196365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Box 2"/>
          <p:cNvSpPr txBox="1">
            <a:spLocks noChangeArrowheads="1"/>
          </p:cNvSpPr>
          <p:nvPr/>
        </p:nvSpPr>
        <p:spPr bwMode="auto">
          <a:xfrm>
            <a:off x="467545" y="836712"/>
            <a:ext cx="82089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sz="1200" b="1" i="1" dirty="0">
                <a:solidFill>
                  <a:schemeClr val="accent1"/>
                </a:solidFill>
              </a:rPr>
              <a:t>i. Develop national laws and policies that require health workers to provide contraceptive services to adolescents without restrictions, and communicate them widely</a:t>
            </a:r>
            <a:endParaRPr lang="en-US" sz="1200" b="1" i="1" dirty="0">
              <a:solidFill>
                <a:schemeClr val="accent1"/>
              </a:solidFill>
            </a:endParaRPr>
          </a:p>
          <a:p>
            <a:pPr>
              <a:buNone/>
            </a:pPr>
            <a:r>
              <a:rPr lang="en-GB" sz="1200" b="1" i="1" dirty="0">
                <a:solidFill>
                  <a:schemeClr val="accent1"/>
                </a:solidFill>
              </a:rPr>
              <a:t>ii. Design sound national adolescent SRH strategies that contain evidence-based and context-specific packages of interventions, budgets to deliver the package, and indicators to track progress that are disaggregated by age, sex, and socio-economic status</a:t>
            </a:r>
            <a:endParaRPr lang="en-US" sz="1200" b="1" i="1" dirty="0">
              <a:solidFill>
                <a:schemeClr val="accent1"/>
              </a:solidFill>
            </a:endParaRPr>
          </a:p>
          <a:p>
            <a:pPr>
              <a:buNone/>
            </a:pPr>
            <a:r>
              <a:rPr lang="en-GB" sz="1200" b="1" i="1" dirty="0">
                <a:solidFill>
                  <a:schemeClr val="accent1"/>
                </a:solidFill>
              </a:rPr>
              <a:t>iii. Implement strategies with fidelity and careful monitoring, through functional systems and with the participation of civil society groups (including networks of youth organizations)</a:t>
            </a:r>
          </a:p>
          <a:p>
            <a:pPr>
              <a:buNone/>
            </a:pPr>
            <a:r>
              <a:rPr lang="en-GB" sz="1200" b="1" i="1" dirty="0">
                <a:solidFill>
                  <a:schemeClr val="accent1"/>
                </a:solidFill>
              </a:rPr>
              <a:t>iv. Conduct periodic programme reviews to build on strengths and address weaknesses</a:t>
            </a:r>
            <a:r>
              <a:rPr lang="en-US" sz="1200" b="1" dirty="0">
                <a:solidFill>
                  <a:schemeClr val="accent1"/>
                </a:solidFill>
              </a:rPr>
              <a:t> </a:t>
            </a:r>
          </a:p>
          <a:p>
            <a:pPr>
              <a:buNone/>
            </a:pPr>
            <a:r>
              <a:rPr lang="en-US" sz="2400" b="1" i="1" dirty="0">
                <a:solidFill>
                  <a:schemeClr val="accent1">
                    <a:lumMod val="50000"/>
                  </a:schemeClr>
                </a:solidFill>
              </a:rPr>
              <a:t>v. </a:t>
            </a:r>
            <a:r>
              <a:rPr lang="en-GB" sz="2400" b="1" i="1" dirty="0">
                <a:solidFill>
                  <a:schemeClr val="accent1">
                    <a:lumMod val="50000"/>
                  </a:schemeClr>
                </a:solidFill>
              </a:rPr>
              <a:t>Carry out research – with an emphasis on implementation research - to answer context-specific programmatic challenges</a:t>
            </a:r>
            <a:endParaRPr lang="en-US" sz="2400" b="1" dirty="0">
              <a:solidFill>
                <a:schemeClr val="accent1">
                  <a:lumMod val="50000"/>
                </a:schemeClr>
              </a:solidFill>
            </a:endParaRPr>
          </a:p>
        </p:txBody>
      </p:sp>
      <p:sp>
        <p:nvSpPr>
          <p:cNvPr id="7" name="Content Placeholder 1"/>
          <p:cNvSpPr txBox="1">
            <a:spLocks/>
          </p:cNvSpPr>
          <p:nvPr/>
        </p:nvSpPr>
        <p:spPr bwMode="auto">
          <a:xfrm>
            <a:off x="0" y="-27384"/>
            <a:ext cx="914399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ts val="600"/>
              </a:spcBef>
              <a:buNone/>
            </a:pPr>
            <a:r>
              <a:rPr lang="en-US" sz="2400" b="1" dirty="0">
                <a:solidFill>
                  <a:schemeClr val="tx2">
                    <a:lumMod val="50000"/>
                  </a:schemeClr>
                </a:solidFill>
              </a:rPr>
              <a:t>Expanding access to quality contraceptive services to adolescents, with equity: Five things we want to see in countries </a:t>
            </a:r>
            <a:endParaRPr lang="en-GB" altLang="en-US" sz="2400" b="1" dirty="0">
              <a:solidFill>
                <a:schemeClr val="accent5">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59741"/>
            <a:ext cx="2160240" cy="313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31353"/>
            <a:ext cx="4032448" cy="348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00192" y="4509120"/>
            <a:ext cx="2773992" cy="1015663"/>
          </a:xfrm>
          <a:prstGeom prst="rect">
            <a:avLst/>
          </a:prstGeom>
          <a:noFill/>
        </p:spPr>
        <p:txBody>
          <a:bodyPr wrap="square" rtlCol="0">
            <a:spAutoFit/>
          </a:bodyPr>
          <a:lstStyle/>
          <a:p>
            <a:r>
              <a:rPr lang="en-GB" sz="1200" dirty="0"/>
              <a:t>I Vanwesenbeeck, J Westeneng, T de Boer, J Reinder, R van Zorge. Lessons learned from a decade implementing CSE in resource poor settings: The world starts with me. Sex Education, 2015.  </a:t>
            </a:r>
          </a:p>
        </p:txBody>
      </p:sp>
    </p:spTree>
    <p:extLst>
      <p:ext uri="{BB962C8B-B14F-4D97-AF65-F5344CB8AC3E}">
        <p14:creationId xmlns:p14="http://schemas.microsoft.com/office/powerpoint/2010/main" val="103848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75" y="1560394"/>
            <a:ext cx="5007621" cy="162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2" y="44624"/>
            <a:ext cx="5203565" cy="132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62" y="3234645"/>
            <a:ext cx="4670593" cy="169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WIMS.who.int\HQ\GVA11\Home\parrym\My Documents\ASRH Scaleup Consultation\- Ready JPEGs\- Ready JPEGs\DSC_02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6931" y="1658684"/>
            <a:ext cx="3931149" cy="30516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19" y="4936588"/>
            <a:ext cx="4680521" cy="158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23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47864" y="764704"/>
            <a:ext cx="5688632" cy="5688632"/>
          </a:xfrm>
          <a:prstGeom prst="rect">
            <a:avLst/>
          </a:prstGeom>
        </p:spPr>
      </p:pic>
      <p:sp>
        <p:nvSpPr>
          <p:cNvPr id="2" name="Title 1"/>
          <p:cNvSpPr>
            <a:spLocks noGrp="1"/>
          </p:cNvSpPr>
          <p:nvPr>
            <p:ph type="title"/>
          </p:nvPr>
        </p:nvSpPr>
        <p:spPr>
          <a:xfrm>
            <a:off x="395536" y="260648"/>
            <a:ext cx="8640960" cy="360040"/>
          </a:xfrm>
        </p:spPr>
        <p:txBody>
          <a:bodyPr>
            <a:normAutofit fontScale="90000"/>
          </a:bodyPr>
          <a:lstStyle/>
          <a:p>
            <a:r>
              <a:rPr lang="en-US" dirty="0"/>
              <a:t>Increased global attention on adolescent health</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 name="Picture 4"/>
          <p:cNvPicPr>
            <a:picLocks noChangeAspect="1"/>
          </p:cNvPicPr>
          <p:nvPr/>
        </p:nvPicPr>
        <p:blipFill>
          <a:blip r:embed="rId4"/>
          <a:stretch>
            <a:fillRect/>
          </a:stretch>
        </p:blipFill>
        <p:spPr>
          <a:xfrm>
            <a:off x="467544" y="764704"/>
            <a:ext cx="2448272" cy="3459514"/>
          </a:xfrm>
          <a:prstGeom prst="rect">
            <a:avLst/>
          </a:prstGeom>
        </p:spPr>
      </p:pic>
      <p:pic>
        <p:nvPicPr>
          <p:cNvPr id="6" name="Picture 5" descr="Screen Shot 2017-07-03 at 3.55.38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1434" y="1988840"/>
            <a:ext cx="3663014" cy="720080"/>
          </a:xfrm>
          <a:prstGeom prst="rect">
            <a:avLst/>
          </a:prstGeom>
          <a:ln w="19050" cmpd="sng">
            <a:solidFill>
              <a:schemeClr val="tx1"/>
            </a:solidFill>
          </a:ln>
        </p:spPr>
      </p:pic>
      <p:pic>
        <p:nvPicPr>
          <p:cNvPr id="7" name="Picture 6" descr="Screen Shot 2017-07-03 at 3.55.51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8095" y="3668233"/>
            <a:ext cx="3774385" cy="696871"/>
          </a:xfrm>
          <a:prstGeom prst="rect">
            <a:avLst/>
          </a:prstGeom>
          <a:ln w="19050" cmpd="sng">
            <a:solidFill>
              <a:srgbClr val="000000"/>
            </a:solidFill>
          </a:ln>
        </p:spPr>
      </p:pic>
      <p:sp>
        <p:nvSpPr>
          <p:cNvPr id="14" name="TextBox 13"/>
          <p:cNvSpPr txBox="1"/>
          <p:nvPr/>
        </p:nvSpPr>
        <p:spPr>
          <a:xfrm>
            <a:off x="-36512" y="4295998"/>
            <a:ext cx="3744416" cy="1569660"/>
          </a:xfrm>
          <a:prstGeom prst="rect">
            <a:avLst/>
          </a:prstGeom>
          <a:noFill/>
        </p:spPr>
        <p:txBody>
          <a:bodyPr wrap="square" rtlCol="0">
            <a:spAutoFit/>
          </a:bodyPr>
          <a:lstStyle/>
          <a:p>
            <a:pPr algn="ctr"/>
            <a:r>
              <a:rPr lang="en-US" sz="1600" dirty="0"/>
              <a:t>“The updated Global Strategy includes adolescents because they are central to everything we want to achieve, and to the overall success of the 2030 Agenda. ”</a:t>
            </a:r>
          </a:p>
          <a:p>
            <a:pPr algn="ctr"/>
            <a:r>
              <a:rPr lang="en-US" sz="1600" b="1" dirty="0"/>
              <a:t>-Former United Nations Secretary General Ban Ki-moon </a:t>
            </a:r>
          </a:p>
        </p:txBody>
      </p:sp>
    </p:spTree>
    <p:extLst>
      <p:ext uri="{BB962C8B-B14F-4D97-AF65-F5344CB8AC3E}">
        <p14:creationId xmlns:p14="http://schemas.microsoft.com/office/powerpoint/2010/main" val="197800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700808"/>
            <a:ext cx="4608512" cy="3312368"/>
          </a:xfrm>
        </p:spPr>
        <p:txBody>
          <a:bodyPr>
            <a:normAutofit/>
          </a:bodyPr>
          <a:lstStyle/>
          <a:p>
            <a:r>
              <a:rPr lang="en-GB" sz="2400" b="1" dirty="0"/>
              <a:t>Rates and outcomes of adolescent pregnancies</a:t>
            </a:r>
            <a:r>
              <a:rPr lang="en-US" sz="2400" b="1" dirty="0"/>
              <a:t> </a:t>
            </a:r>
            <a:endParaRPr lang="en-US" sz="2400" b="1" dirty="0">
              <a:solidFill>
                <a:srgbClr val="C00000"/>
              </a:solidFill>
            </a:endParaRPr>
          </a:p>
          <a:p>
            <a:pPr lvl="0"/>
            <a:r>
              <a:rPr lang="en-US" sz="2400" b="1" dirty="0">
                <a:solidFill>
                  <a:srgbClr val="007DC5"/>
                </a:solidFill>
              </a:rPr>
              <a:t>Contraceptive use &amp; its determinants</a:t>
            </a:r>
          </a:p>
          <a:p>
            <a:pPr lvl="0"/>
            <a:r>
              <a:rPr lang="en-GB" sz="2400" b="1" dirty="0"/>
              <a:t>Policies and programme performance</a:t>
            </a:r>
            <a:r>
              <a:rPr lang="en-US" sz="2400" b="1" dirty="0"/>
              <a:t> </a:t>
            </a:r>
            <a:endParaRPr lang="en-US" sz="2400" b="1" dirty="0">
              <a:solidFill>
                <a:srgbClr val="007DC5"/>
              </a:solidFill>
            </a:endParaRPr>
          </a:p>
          <a:p>
            <a:pPr lvl="0"/>
            <a:r>
              <a:rPr lang="en-US" sz="2400" b="1" dirty="0">
                <a:solidFill>
                  <a:srgbClr val="007DC5"/>
                </a:solidFill>
              </a:rPr>
              <a:t>Adolescent sexuality and its context</a:t>
            </a:r>
          </a:p>
        </p:txBody>
      </p:sp>
      <p:sp>
        <p:nvSpPr>
          <p:cNvPr id="4" name="Title 1"/>
          <p:cNvSpPr>
            <a:spLocks noGrp="1"/>
          </p:cNvSpPr>
          <p:nvPr>
            <p:ph type="title"/>
          </p:nvPr>
        </p:nvSpPr>
        <p:spPr>
          <a:xfrm>
            <a:off x="0" y="404664"/>
            <a:ext cx="9144000" cy="864096"/>
          </a:xfrm>
        </p:spPr>
        <p:txBody>
          <a:bodyPr>
            <a:noAutofit/>
          </a:bodyPr>
          <a:lstStyle/>
          <a:p>
            <a:pPr algn="ctr"/>
            <a:r>
              <a:rPr lang="en-US" sz="3200" dirty="0">
                <a:solidFill>
                  <a:srgbClr val="A50021"/>
                </a:solidFill>
              </a:rPr>
              <a:t>We need sound data to shape and reshape our efforts</a:t>
            </a:r>
            <a:endParaRPr lang="en-US" sz="3200" b="1" dirty="0">
              <a:solidFill>
                <a:srgbClr val="A50021"/>
              </a:solidFill>
              <a:effectLst>
                <a:outerShdw blurRad="38100" dist="38100" dir="2700000" algn="tl">
                  <a:srgbClr val="000000">
                    <a:alpha val="43137"/>
                  </a:srgbClr>
                </a:outerShdw>
              </a:effectLst>
            </a:endParaRPr>
          </a:p>
        </p:txBody>
      </p:sp>
      <p:pic>
        <p:nvPicPr>
          <p:cNvPr id="1027" name="Picture 3" descr="G:\Back up dated 9 December 2015\7. Presentations\Presentations - 2016\4. April 2016\Scale up meeting - Graham Ogilvie art work - JPEGs\DSC_01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772816"/>
            <a:ext cx="407436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6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95536" y="1196752"/>
            <a:ext cx="8640960" cy="4032448"/>
          </a:xfrm>
        </p:spPr>
        <p:txBody>
          <a:bodyPr>
            <a:normAutofit/>
          </a:bodyPr>
          <a:lstStyle/>
          <a:p>
            <a:pPr algn="ctr"/>
            <a:r>
              <a:rPr lang="en-GB" dirty="0"/>
              <a:t>5. Outstanding examples of countries moving ahead with adolescent contraception</a:t>
            </a:r>
            <a:endParaRPr lang="en-US" dirty="0"/>
          </a:p>
        </p:txBody>
      </p:sp>
    </p:spTree>
    <p:extLst>
      <p:ext uri="{BB962C8B-B14F-4D97-AF65-F5344CB8AC3E}">
        <p14:creationId xmlns:p14="http://schemas.microsoft.com/office/powerpoint/2010/main" val="399685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dirty="0">
                <a:solidFill>
                  <a:prstClr val="white">
                    <a:lumMod val="75000"/>
                  </a:prstClr>
                </a:solidFill>
              </a:rPr>
              <a:t>Filename</a:t>
            </a:r>
            <a:endParaRPr lang="en-GB" dirty="0">
              <a:solidFill>
                <a:prstClr val="white">
                  <a:lumMod val="75000"/>
                </a:prstClr>
              </a:solidFill>
            </a:endParaRPr>
          </a:p>
        </p:txBody>
      </p:sp>
      <p:pic>
        <p:nvPicPr>
          <p:cNvPr id="7170" name="Picture 2" descr="D:\imag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784075"/>
            <a:ext cx="2507820" cy="33011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79512" y="274638"/>
            <a:ext cx="8784976" cy="634082"/>
          </a:xfrm>
          <a:prstGeom prst="rect">
            <a:avLst/>
          </a:prstGeom>
        </p:spPr>
        <p:txBody>
          <a:bodyP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sz="3200" dirty="0"/>
              <a:t>The case of Ethiopia </a:t>
            </a:r>
            <a:endParaRPr lang="en-US" sz="3200" b="0" dirty="0"/>
          </a:p>
        </p:txBody>
      </p:sp>
      <p:sp>
        <p:nvSpPr>
          <p:cNvPr id="5" name="Rectangle 4"/>
          <p:cNvSpPr/>
          <p:nvPr/>
        </p:nvSpPr>
        <p:spPr>
          <a:xfrm>
            <a:off x="4283968" y="1484784"/>
            <a:ext cx="4392488" cy="3970318"/>
          </a:xfrm>
          <a:prstGeom prst="rect">
            <a:avLst/>
          </a:prstGeom>
        </p:spPr>
        <p:txBody>
          <a:bodyPr wrap="square">
            <a:spAutoFit/>
          </a:bodyPr>
          <a:lstStyle/>
          <a:p>
            <a:endParaRPr lang="en-US" dirty="0">
              <a:solidFill>
                <a:prstClr val="black"/>
              </a:solidFill>
            </a:endParaRPr>
          </a:p>
          <a:p>
            <a:endParaRPr lang="en-US" dirty="0">
              <a:solidFill>
                <a:prstClr val="black"/>
              </a:solidFill>
            </a:endParaRPr>
          </a:p>
          <a:p>
            <a:r>
              <a:rPr lang="en-US" b="1" dirty="0">
                <a:solidFill>
                  <a:prstClr val="black"/>
                </a:solidFill>
              </a:rPr>
              <a:t>A widespread famine affected Ethiopia from 1983 to 1985. </a:t>
            </a:r>
          </a:p>
          <a:p>
            <a:r>
              <a:rPr lang="en-US" b="1" dirty="0">
                <a:solidFill>
                  <a:prstClr val="black"/>
                </a:solidFill>
              </a:rPr>
              <a:t>In northern Ethiopia it led to more than 400,000 deaths...</a:t>
            </a:r>
          </a:p>
          <a:p>
            <a:r>
              <a:rPr lang="en-US" b="1" dirty="0">
                <a:solidFill>
                  <a:prstClr val="black"/>
                </a:solidFill>
              </a:rPr>
              <a:t>Other areas of Ethiopia experienced famine for similar reasons, resulting in 10s of 1000s of additional deaths.</a:t>
            </a:r>
          </a:p>
          <a:p>
            <a:r>
              <a:rPr lang="en-US" b="1" dirty="0">
                <a:solidFill>
                  <a:prstClr val="black"/>
                </a:solidFill>
              </a:rPr>
              <a:t>The tragedy as a whole took place within the context of more than two decades of insurgency &amp; civil war. </a:t>
            </a:r>
          </a:p>
          <a:p>
            <a:endParaRPr lang="en-US" dirty="0">
              <a:solidFill>
                <a:prstClr val="black"/>
              </a:solidFill>
            </a:endParaRPr>
          </a:p>
          <a:p>
            <a:r>
              <a:rPr lang="en-US" dirty="0">
                <a:solidFill>
                  <a:prstClr val="black"/>
                </a:solidFill>
              </a:rPr>
              <a:t>Source: Wikipedia</a:t>
            </a:r>
            <a:endParaRPr lang="en-GB" dirty="0">
              <a:solidFill>
                <a:prstClr val="black"/>
              </a:solidFill>
            </a:endParaRPr>
          </a:p>
        </p:txBody>
      </p:sp>
      <p:sp>
        <p:nvSpPr>
          <p:cNvPr id="7" name="TextBox 6"/>
          <p:cNvSpPr txBox="1"/>
          <p:nvPr/>
        </p:nvSpPr>
        <p:spPr>
          <a:xfrm>
            <a:off x="6858000" y="3429000"/>
            <a:ext cx="45719" cy="369332"/>
          </a:xfrm>
          <a:prstGeom prst="rect">
            <a:avLst/>
          </a:prstGeom>
          <a:noFill/>
        </p:spPr>
        <p:txBody>
          <a:bodyPr wrap="square" rtlCol="0">
            <a:spAutoFit/>
          </a:bodyPr>
          <a:lstStyle/>
          <a:p>
            <a:endParaRPr lang="en-GB" dirty="0">
              <a:solidFill>
                <a:prstClr val="black"/>
              </a:solidFill>
            </a:endParaRPr>
          </a:p>
        </p:txBody>
      </p:sp>
    </p:spTree>
    <p:extLst>
      <p:ext uri="{BB962C8B-B14F-4D97-AF65-F5344CB8AC3E}">
        <p14:creationId xmlns:p14="http://schemas.microsoft.com/office/powerpoint/2010/main" val="938983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case of Ethiopia </a:t>
            </a:r>
            <a:endParaRPr lang="en-US" dirty="0"/>
          </a:p>
        </p:txBody>
      </p:sp>
      <p:sp>
        <p:nvSpPr>
          <p:cNvPr id="5" name="Content Placeholder 4"/>
          <p:cNvSpPr>
            <a:spLocks noGrp="1"/>
          </p:cNvSpPr>
          <p:nvPr>
            <p:ph sz="half" idx="1"/>
          </p:nvPr>
        </p:nvSpPr>
        <p:spPr>
          <a:xfrm>
            <a:off x="395536" y="1268760"/>
            <a:ext cx="4032448" cy="4857407"/>
          </a:xfrm>
        </p:spPr>
        <p:txBody>
          <a:bodyPr>
            <a:normAutofit fontScale="77500" lnSpcReduction="20000"/>
          </a:bodyPr>
          <a:lstStyle/>
          <a:p>
            <a:pPr marL="0" indent="0">
              <a:buNone/>
            </a:pPr>
            <a:r>
              <a:rPr lang="en-GB" b="1" dirty="0"/>
              <a:t>Main approach for general population</a:t>
            </a:r>
          </a:p>
          <a:p>
            <a:pPr marL="0" indent="0">
              <a:buNone/>
            </a:pPr>
            <a:r>
              <a:rPr lang="en-GB" dirty="0"/>
              <a:t>Health extension worker programme with national coverage</a:t>
            </a:r>
          </a:p>
          <a:p>
            <a:r>
              <a:rPr lang="en-GB" sz="2600" dirty="0"/>
              <a:t>Over 35000 trained since 2005</a:t>
            </a:r>
          </a:p>
          <a:p>
            <a:r>
              <a:rPr lang="en-GB" sz="2600" dirty="0"/>
              <a:t>Have received training in inserting implants since 2009</a:t>
            </a:r>
          </a:p>
          <a:p>
            <a:r>
              <a:rPr lang="en-GB" sz="2600" dirty="0"/>
              <a:t>Reaching married women – adults &amp; adolescents </a:t>
            </a:r>
          </a:p>
          <a:p>
            <a:pPr marL="0" indent="0">
              <a:buNone/>
            </a:pPr>
            <a:endParaRPr lang="en-GB" dirty="0"/>
          </a:p>
          <a:p>
            <a:pPr marL="0" indent="0">
              <a:buNone/>
            </a:pPr>
            <a:endParaRPr lang="en-GB" dirty="0"/>
          </a:p>
          <a:p>
            <a:endParaRPr lang="en-US" dirty="0"/>
          </a:p>
        </p:txBody>
      </p:sp>
      <p:sp>
        <p:nvSpPr>
          <p:cNvPr id="6" name="Content Placeholder 5"/>
          <p:cNvSpPr>
            <a:spLocks noGrp="1"/>
          </p:cNvSpPr>
          <p:nvPr>
            <p:ph sz="half" idx="2"/>
          </p:nvPr>
        </p:nvSpPr>
        <p:spPr>
          <a:xfrm>
            <a:off x="251520" y="4221088"/>
            <a:ext cx="4320480" cy="1905079"/>
          </a:xfrm>
        </p:spPr>
        <p:txBody>
          <a:bodyPr>
            <a:normAutofit fontScale="77500" lnSpcReduction="20000"/>
          </a:bodyPr>
          <a:lstStyle/>
          <a:p>
            <a:pPr marL="0" indent="0">
              <a:buNone/>
            </a:pPr>
            <a:r>
              <a:rPr lang="en-GB" b="1" dirty="0"/>
              <a:t>Adolescent specific features</a:t>
            </a:r>
          </a:p>
          <a:p>
            <a:r>
              <a:rPr lang="en-GB" dirty="0"/>
              <a:t>National adolescent strategy with minimum service package</a:t>
            </a:r>
          </a:p>
          <a:p>
            <a:r>
              <a:rPr lang="en-GB" dirty="0"/>
              <a:t>Training public and private providers to meet the needs of young people </a:t>
            </a:r>
          </a:p>
          <a:p>
            <a:endParaRPr lang="en-GB" dirty="0"/>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48680"/>
            <a:ext cx="3854772" cy="579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8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55" y="903521"/>
            <a:ext cx="8659091" cy="482973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707886"/>
          </a:xfrm>
          <a:noFill/>
          <a:ln/>
        </p:spPr>
        <p:txBody>
          <a:bodyPr>
            <a:spAutoFit/>
          </a:bodyPr>
          <a:lstStyle/>
          <a:p>
            <a:pPr marL="0" indent="0" algn="ctr">
              <a:spcBef>
                <a:spcPct val="0"/>
              </a:spcBef>
              <a:buNone/>
            </a:pPr>
            <a:r>
              <a:rPr lang="en-US" altLang="en-US" sz="2000" b="1" dirty="0">
                <a:solidFill>
                  <a:schemeClr val="tx2"/>
                </a:solidFill>
              </a:rPr>
              <a:t>Trends in contraceptive use among Ethiopian young married women in the past 10 years, Ethiopia Demographic and Health Surveys 2000–2011.</a:t>
            </a:r>
          </a:p>
        </p:txBody>
      </p:sp>
      <p:sp>
        <p:nvSpPr>
          <p:cNvPr id="4100" name="Text Box 4"/>
          <p:cNvSpPr txBox="1">
            <a:spLocks noChangeArrowheads="1"/>
          </p:cNvSpPr>
          <p:nvPr/>
        </p:nvSpPr>
        <p:spPr bwMode="auto">
          <a:xfrm>
            <a:off x="404091" y="5748618"/>
            <a:ext cx="8347364" cy="75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r>
              <a:rPr lang="en-US" altLang="en-US" sz="1100" dirty="0">
                <a:solidFill>
                  <a:prstClr val="black"/>
                </a:solidFill>
              </a:rPr>
              <a:t>Worku AG, Tessema GA, Zeleke AA (2015) Trends of Modern Contraceptive Use among Young Married Women Based on the 2000, 2005, and 2011 Ethiopian Demographic and Health Surveys: A Multivariate Decomposition Analysis. PLOS ONE 10(1): e0116525. https://doi.org/10.1371/journal.pone.0116525</a:t>
            </a:r>
          </a:p>
          <a:p>
            <a:r>
              <a:rPr lang="en-US" altLang="en-US" sz="1100" dirty="0">
                <a:solidFill>
                  <a:prstClr val="black"/>
                </a:solidFill>
                <a:hlinkClick r:id="rId4"/>
              </a:rPr>
              <a:t>http://journals.plos.org/plosone/article?id=10.1371/journal.pone.0116525</a:t>
            </a:r>
            <a:endParaRPr lang="en-US" altLang="en-US" sz="1100" dirty="0">
              <a:solidFill>
                <a:prstClr val="black"/>
              </a:solidFill>
            </a:endParaRPr>
          </a:p>
        </p:txBody>
      </p:sp>
    </p:spTree>
    <p:extLst>
      <p:ext uri="{BB962C8B-B14F-4D97-AF65-F5344CB8AC3E}">
        <p14:creationId xmlns:p14="http://schemas.microsoft.com/office/powerpoint/2010/main" val="200086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9512" y="274638"/>
            <a:ext cx="8784976" cy="634082"/>
          </a:xfrm>
          <a:prstGeom prst="rect">
            <a:avLst/>
          </a:prstGeom>
        </p:spPr>
        <p:txBody>
          <a:bodyP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sz="3200" dirty="0"/>
              <a:t>The case of Ethiopia </a:t>
            </a:r>
            <a:endParaRPr lang="en-US" sz="3200" b="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 y="1073336"/>
            <a:ext cx="4318764" cy="145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67544" y="2636912"/>
            <a:ext cx="4320480" cy="3816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defRPr/>
            </a:pPr>
            <a:r>
              <a:rPr lang="en-US" sz="2000" spc="50" dirty="0">
                <a:solidFill>
                  <a:prstClr val="black"/>
                </a:solidFill>
                <a:cs typeface="Calibri"/>
              </a:rPr>
              <a:t>"Remarkable progress has been achieved in reducing both child marriage &amp; Female Genital Mutilation/Cutting in Ethiopia, due to favourable legal frameworks, political will &amp; campaigns with support from donor agencies, international organizations, local civil society &amp; the media, alongside broader forces of modernization". </a:t>
            </a:r>
            <a:endParaRPr lang="en-US" sz="2000" spc="50" dirty="0">
              <a:cs typeface="Calibri"/>
            </a:endParaRP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88840"/>
            <a:ext cx="3203302" cy="309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64088" y="5589240"/>
            <a:ext cx="2190856" cy="369332"/>
          </a:xfrm>
          <a:prstGeom prst="rect">
            <a:avLst/>
          </a:prstGeom>
          <a:noFill/>
        </p:spPr>
        <p:txBody>
          <a:bodyPr wrap="none" rtlCol="0">
            <a:spAutoFit/>
          </a:bodyPr>
          <a:lstStyle/>
          <a:p>
            <a:r>
              <a:rPr lang="en-GB" dirty="0">
                <a:solidFill>
                  <a:prstClr val="black"/>
                </a:solidFill>
              </a:rPr>
              <a:t>Source: UNICEF, 2014</a:t>
            </a:r>
          </a:p>
        </p:txBody>
      </p:sp>
    </p:spTree>
    <p:extLst>
      <p:ext uri="{BB962C8B-B14F-4D97-AF65-F5344CB8AC3E}">
        <p14:creationId xmlns:p14="http://schemas.microsoft.com/office/powerpoint/2010/main" val="2273791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51168325"/>
              </p:ext>
            </p:extLst>
          </p:nvPr>
        </p:nvGraphicFramePr>
        <p:xfrm>
          <a:off x="611560" y="548680"/>
          <a:ext cx="820891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611560" y="188640"/>
            <a:ext cx="8229600" cy="7920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Key Messages</a:t>
            </a:r>
          </a:p>
        </p:txBody>
      </p:sp>
    </p:spTree>
    <p:extLst>
      <p:ext uri="{BB962C8B-B14F-4D97-AF65-F5344CB8AC3E}">
        <p14:creationId xmlns:p14="http://schemas.microsoft.com/office/powerpoint/2010/main" val="322607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9" y="4437112"/>
            <a:ext cx="4320480" cy="1689051"/>
          </a:xfrm>
        </p:spPr>
        <p:txBody>
          <a:bodyPr>
            <a:normAutofit fontScale="62500" lnSpcReduction="20000"/>
          </a:bodyPr>
          <a:lstStyle/>
          <a:p>
            <a:pPr marL="0" indent="0">
              <a:buNone/>
            </a:pPr>
            <a:r>
              <a:rPr lang="en-GB" dirty="0"/>
              <a:t>“In order to meet the diverse needs of youth &amp; adolescents, countries &amp; all stakeholders must examine their policies &amp; programs, develop a process of evaluation &amp; re-evaluation that genuinely reflects a youth perspective &amp; implement evidence-based programs that work.” </a:t>
            </a:r>
          </a:p>
          <a:p>
            <a:pPr marL="0" indent="0">
              <a:buNone/>
            </a:pPr>
            <a:endParaRPr lang="en-GB" dirty="0"/>
          </a:p>
        </p:txBody>
      </p:sp>
      <p:sp>
        <p:nvSpPr>
          <p:cNvPr id="5" name="Footer Placeholder 4"/>
          <p:cNvSpPr>
            <a:spLocks noGrp="1"/>
          </p:cNvSpPr>
          <p:nvPr>
            <p:ph type="ftr" sz="quarter" idx="3"/>
          </p:nvPr>
        </p:nvSpPr>
        <p:spPr/>
        <p:txBody>
          <a:bodyPr/>
          <a:lstStyle/>
          <a:p>
            <a:r>
              <a:rPr lang="en-US" dirty="0"/>
              <a:t>Filename</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68760"/>
            <a:ext cx="3389371" cy="254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2080" y="3284984"/>
            <a:ext cx="3312368" cy="2585323"/>
          </a:xfrm>
          <a:prstGeom prst="rect">
            <a:avLst/>
          </a:prstGeom>
          <a:noFill/>
        </p:spPr>
        <p:txBody>
          <a:bodyPr wrap="square" rtlCol="0">
            <a:spAutoFit/>
          </a:bodyPr>
          <a:lstStyle/>
          <a:p>
            <a:r>
              <a:rPr lang="en-GB" dirty="0"/>
              <a:t>“</a:t>
            </a:r>
            <a:r>
              <a:rPr lang="en-US" dirty="0"/>
              <a:t>Today, there are 1.2 billion adolescents aged 10-19 years living across the world. As the generation of the future, it is our collective responsibility to empower them to thrive, &amp; doing so is central to achieving the FP2020 &amp; broader Sustainable Development Goals…”</a:t>
            </a:r>
          </a:p>
        </p:txBody>
      </p:sp>
      <p:pic>
        <p:nvPicPr>
          <p:cNvPr id="9" name="Picture 8" descr="Screen Shot 2017-07-03 at 4.53.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160747"/>
            <a:ext cx="4824536" cy="1938133"/>
          </a:xfrm>
          <a:prstGeom prst="rect">
            <a:avLst/>
          </a:prstGeom>
        </p:spPr>
      </p:pic>
      <p:sp>
        <p:nvSpPr>
          <p:cNvPr id="13" name="Title 1"/>
          <p:cNvSpPr>
            <a:spLocks noGrp="1"/>
          </p:cNvSpPr>
          <p:nvPr>
            <p:ph type="title"/>
          </p:nvPr>
        </p:nvSpPr>
        <p:spPr>
          <a:xfrm>
            <a:off x="251520" y="260648"/>
            <a:ext cx="8784976" cy="648072"/>
          </a:xfrm>
        </p:spPr>
        <p:txBody>
          <a:bodyPr>
            <a:normAutofit fontScale="90000"/>
          </a:bodyPr>
          <a:lstStyle/>
          <a:p>
            <a:pPr algn="ctr"/>
            <a:r>
              <a:rPr lang="en-US" dirty="0"/>
              <a:t>Increased global attention on adolescent contraception </a:t>
            </a:r>
          </a:p>
        </p:txBody>
      </p:sp>
    </p:spTree>
    <p:extLst>
      <p:ext uri="{BB962C8B-B14F-4D97-AF65-F5344CB8AC3E}">
        <p14:creationId xmlns:p14="http://schemas.microsoft.com/office/powerpoint/2010/main" val="373392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1237" t="34336" r="33495" b="14335"/>
          <a:stretch/>
        </p:blipFill>
        <p:spPr>
          <a:xfrm>
            <a:off x="5769956" y="3546875"/>
            <a:ext cx="2330436" cy="2546421"/>
          </a:xfrm>
          <a:prstGeom prst="rect">
            <a:avLst/>
          </a:prstGeom>
        </p:spPr>
      </p:pic>
      <p:sp>
        <p:nvSpPr>
          <p:cNvPr id="7" name="Content Placeholder 2"/>
          <p:cNvSpPr txBox="1">
            <a:spLocks/>
          </p:cNvSpPr>
          <p:nvPr/>
        </p:nvSpPr>
        <p:spPr>
          <a:xfrm>
            <a:off x="539552" y="1772816"/>
            <a:ext cx="4032448" cy="39604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b="1" dirty="0"/>
          </a:p>
          <a:p>
            <a:pPr marL="0" indent="0">
              <a:buNone/>
            </a:pPr>
            <a:r>
              <a:rPr lang="en-GB" sz="1800" b="1" dirty="0"/>
              <a:t>1. Millions of adolescents who wish to postpone or space childbearing are not using an effective form of contraception.</a:t>
            </a:r>
          </a:p>
          <a:p>
            <a:pPr marL="0" indent="0">
              <a:buNone/>
            </a:pPr>
            <a:r>
              <a:rPr lang="en-GB" sz="1800" b="1" dirty="0">
                <a:solidFill>
                  <a:srgbClr val="A50021"/>
                </a:solidFill>
              </a:rPr>
              <a:t>2. Even where contraceptive use increases, adolescent use does not increase as much as among other age groups. </a:t>
            </a:r>
          </a:p>
          <a:p>
            <a:pPr marL="0" indent="0">
              <a:buNone/>
            </a:pPr>
            <a:r>
              <a:rPr lang="en-GB" sz="1800" b="1" dirty="0"/>
              <a:t>3. Even when adolescents do have access to and begin using contraceptives, challenges still persist. Adolescents are more likely than adult women to discontinue contraception, with unmarried adolescents exhibiting the highest levels of discontinuation.</a:t>
            </a:r>
          </a:p>
        </p:txBody>
      </p:sp>
      <p:sp>
        <p:nvSpPr>
          <p:cNvPr id="8" name="Title 1"/>
          <p:cNvSpPr>
            <a:spLocks noGrp="1"/>
          </p:cNvSpPr>
          <p:nvPr>
            <p:ph type="title"/>
          </p:nvPr>
        </p:nvSpPr>
        <p:spPr>
          <a:xfrm>
            <a:off x="683568" y="404664"/>
            <a:ext cx="8172400" cy="1296144"/>
          </a:xfrm>
        </p:spPr>
        <p:txBody>
          <a:bodyPr>
            <a:noAutofit/>
          </a:bodyPr>
          <a:lstStyle/>
          <a:p>
            <a:r>
              <a:rPr lang="en-US" sz="2400" dirty="0"/>
              <a:t>This ‘never-before’ moment for action to increase adolescent contraceptive use takes into account three critical factors. </a:t>
            </a:r>
          </a:p>
        </p:txBody>
      </p:sp>
      <p:sp>
        <p:nvSpPr>
          <p:cNvPr id="2" name="TextBox 1"/>
          <p:cNvSpPr txBox="1"/>
          <p:nvPr/>
        </p:nvSpPr>
        <p:spPr>
          <a:xfrm>
            <a:off x="4932040" y="1735648"/>
            <a:ext cx="381642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669900"/>
                </a:solidFill>
              </a:rPr>
              <a:t>“Leaky Bucket” Analogy</a:t>
            </a:r>
          </a:p>
          <a:p>
            <a:pPr algn="ctr"/>
            <a:endParaRPr lang="en-US" b="1" dirty="0">
              <a:solidFill>
                <a:srgbClr val="669900"/>
              </a:solidFill>
            </a:endParaRPr>
          </a:p>
          <a:p>
            <a:pPr marL="342900" indent="-342900" algn="ctr">
              <a:buAutoNum type="arabicPeriod"/>
            </a:pPr>
            <a:r>
              <a:rPr lang="en-US" b="1" dirty="0"/>
              <a:t>Bucket is only half full</a:t>
            </a:r>
          </a:p>
          <a:p>
            <a:pPr marL="342900" indent="-342900" algn="ctr">
              <a:buAutoNum type="arabicPeriod"/>
            </a:pPr>
            <a:r>
              <a:rPr lang="en-US" b="1" dirty="0">
                <a:solidFill>
                  <a:srgbClr val="A50021"/>
                </a:solidFill>
              </a:rPr>
              <a:t>Bucket does not fill up as quickly</a:t>
            </a:r>
          </a:p>
          <a:p>
            <a:pPr algn="ctr"/>
            <a:r>
              <a:rPr lang="en-US" b="1" dirty="0"/>
              <a:t>3. Even when filled, bucket is leaking</a:t>
            </a:r>
          </a:p>
        </p:txBody>
      </p:sp>
    </p:spTree>
    <p:extLst>
      <p:ext uri="{BB962C8B-B14F-4D97-AF65-F5344CB8AC3E}">
        <p14:creationId xmlns:p14="http://schemas.microsoft.com/office/powerpoint/2010/main" val="116856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83568" y="1484784"/>
            <a:ext cx="3096344" cy="424847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b="1" dirty="0"/>
          </a:p>
          <a:p>
            <a:r>
              <a:rPr lang="en-GB" sz="1800" b="1" dirty="0"/>
              <a:t>Meeting the unmet need for modern contraception of women aged 15-19 would reduce unintended pregnancies among this group by 6 million annually. That would mean averting 2.1 million unplanned births, 3.2 million abortions &amp; 5,600 maternal deaths. </a:t>
            </a:r>
          </a:p>
          <a:p>
            <a:endParaRPr lang="en-GB" sz="1800" b="1" dirty="0"/>
          </a:p>
          <a:p>
            <a:r>
              <a:rPr lang="en-GB" sz="1800" b="1" dirty="0"/>
              <a:t>The dramatic reduction in unintended pregnancies would spare women &amp; their families the adverse consequences of early child bearing, reap savings in maternal &amp; child health care, &amp; boost women’s education &amp; economic prospects.</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824" y="5333980"/>
            <a:ext cx="4248472" cy="91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719" y="1106319"/>
            <a:ext cx="3749689" cy="420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179512" y="332656"/>
            <a:ext cx="8784976" cy="850106"/>
          </a:xfrm>
        </p:spPr>
        <p:txBody>
          <a:bodyPr>
            <a:noAutofit/>
          </a:bodyPr>
          <a:lstStyle/>
          <a:p>
            <a:pPr algn="ctr"/>
            <a:r>
              <a:rPr lang="en-US" sz="2800" dirty="0"/>
              <a:t>Many millions of adolescents who want to postpone birth are not using an effective method of contraception</a:t>
            </a:r>
            <a:endParaRPr lang="en-GB" sz="2800" dirty="0"/>
          </a:p>
        </p:txBody>
      </p:sp>
    </p:spTree>
    <p:extLst>
      <p:ext uri="{BB962C8B-B14F-4D97-AF65-F5344CB8AC3E}">
        <p14:creationId xmlns:p14="http://schemas.microsoft.com/office/powerpoint/2010/main" val="152212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61158" cy="850106"/>
          </a:xfrm>
        </p:spPr>
        <p:txBody>
          <a:bodyPr>
            <a:noAutofit/>
          </a:bodyPr>
          <a:lstStyle/>
          <a:p>
            <a:pPr algn="ctr"/>
            <a:r>
              <a:rPr lang="en-GB" sz="2800" dirty="0"/>
              <a:t>Even when contraceptives are available &amp; accessible, levels of use are less in younger than in older women</a:t>
            </a:r>
          </a:p>
        </p:txBody>
      </p:sp>
      <p:sp>
        <p:nvSpPr>
          <p:cNvPr id="4" name="Footer Placeholder 3"/>
          <p:cNvSpPr>
            <a:spLocks noGrp="1"/>
          </p:cNvSpPr>
          <p:nvPr>
            <p:ph type="ftr" sz="quarter" idx="3"/>
          </p:nvPr>
        </p:nvSpPr>
        <p:spPr/>
        <p:txBody>
          <a:bodyPr/>
          <a:lstStyle/>
          <a:p>
            <a:r>
              <a:rPr lang="en-US" dirty="0"/>
              <a:t>Filename</a:t>
            </a:r>
            <a:endParaRPr lang="en-GB"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792073908"/>
              </p:ext>
            </p:extLst>
          </p:nvPr>
        </p:nvGraphicFramePr>
        <p:xfrm>
          <a:off x="251520" y="1340768"/>
          <a:ext cx="6480720" cy="504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626886726"/>
              </p:ext>
            </p:extLst>
          </p:nvPr>
        </p:nvGraphicFramePr>
        <p:xfrm>
          <a:off x="5317058" y="908720"/>
          <a:ext cx="3647430" cy="393208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7020272" y="4725144"/>
            <a:ext cx="1920398" cy="646331"/>
          </a:xfrm>
          <a:prstGeom prst="rect">
            <a:avLst/>
          </a:prstGeom>
          <a:noFill/>
        </p:spPr>
        <p:txBody>
          <a:bodyPr wrap="none" rtlCol="0">
            <a:spAutoFit/>
          </a:bodyPr>
          <a:lstStyle/>
          <a:p>
            <a:r>
              <a:rPr lang="en-GB" dirty="0"/>
              <a:t>Married age 15-19</a:t>
            </a:r>
          </a:p>
          <a:p>
            <a:r>
              <a:rPr lang="en-GB" dirty="0"/>
              <a:t>method mix</a:t>
            </a:r>
          </a:p>
        </p:txBody>
      </p:sp>
      <p:sp>
        <p:nvSpPr>
          <p:cNvPr id="20" name="TextBox 19"/>
          <p:cNvSpPr txBox="1"/>
          <p:nvPr/>
        </p:nvSpPr>
        <p:spPr>
          <a:xfrm>
            <a:off x="1475162" y="6484694"/>
            <a:ext cx="6003951" cy="369332"/>
          </a:xfrm>
          <a:prstGeom prst="rect">
            <a:avLst/>
          </a:prstGeom>
          <a:noFill/>
        </p:spPr>
        <p:txBody>
          <a:bodyPr wrap="none" rtlCol="0">
            <a:spAutoFit/>
          </a:bodyPr>
          <a:lstStyle/>
          <a:p>
            <a:r>
              <a:rPr lang="en-US" dirty="0"/>
              <a:t>Source: Demographic and Health Surveys - </a:t>
            </a:r>
            <a:r>
              <a:rPr lang="en-US" i="1" dirty="0"/>
              <a:t>DHS</a:t>
            </a:r>
            <a:r>
              <a:rPr lang="en-US" dirty="0"/>
              <a:t> - </a:t>
            </a:r>
            <a:r>
              <a:rPr lang="en-US" i="1" dirty="0"/>
              <a:t>STATcompiler</a:t>
            </a:r>
            <a:endParaRPr lang="en-GB" dirty="0"/>
          </a:p>
        </p:txBody>
      </p:sp>
    </p:spTree>
    <p:extLst>
      <p:ext uri="{BB962C8B-B14F-4D97-AF65-F5344CB8AC3E}">
        <p14:creationId xmlns:p14="http://schemas.microsoft.com/office/powerpoint/2010/main" val="362725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a:t>2. Why are adolescents still unable to obtain and use contraceptives?</a:t>
            </a:r>
            <a:endParaRPr lang="en-GB" dirty="0"/>
          </a:p>
        </p:txBody>
      </p:sp>
    </p:spTree>
    <p:extLst>
      <p:ext uri="{BB962C8B-B14F-4D97-AF65-F5344CB8AC3E}">
        <p14:creationId xmlns:p14="http://schemas.microsoft.com/office/powerpoint/2010/main" val="356943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412776"/>
            <a:ext cx="4104456" cy="5033008"/>
          </a:xfrm>
        </p:spPr>
        <p:txBody>
          <a:bodyPr>
            <a:normAutofit fontScale="85000" lnSpcReduction="20000"/>
          </a:bodyPr>
          <a:lstStyle/>
          <a:p>
            <a:r>
              <a:rPr lang="en-GB" dirty="0"/>
              <a:t>Contraceptives are not available at all, or are out of stock</a:t>
            </a:r>
          </a:p>
          <a:p>
            <a:r>
              <a:rPr lang="en-GB" dirty="0"/>
              <a:t>Contraceptives are available but laws &amp; policies prevent their provision. Even when there are no legal or policy restrictions, health workers do not provide them because of their biases </a:t>
            </a:r>
          </a:p>
          <a:p>
            <a:r>
              <a:rPr lang="en-GB" dirty="0"/>
              <a:t>Adolescents do not know where they can get contraceptives, cannot afford them or cannot get to a service-delivery point easily</a:t>
            </a:r>
          </a:p>
        </p:txBody>
      </p:sp>
      <p:sp>
        <p:nvSpPr>
          <p:cNvPr id="5" name="Footer Placeholder 4"/>
          <p:cNvSpPr>
            <a:spLocks noGrp="1"/>
          </p:cNvSpPr>
          <p:nvPr>
            <p:ph type="ftr" sz="quarter" idx="3"/>
          </p:nvPr>
        </p:nvSpPr>
        <p:spPr/>
        <p:txBody>
          <a:bodyPr/>
          <a:lstStyle/>
          <a:p>
            <a:r>
              <a:rPr lang="en-US" dirty="0"/>
              <a:t>Filename</a:t>
            </a:r>
            <a:endParaRPr lang="en-GB" dirty="0"/>
          </a:p>
        </p:txBody>
      </p:sp>
      <p:pic>
        <p:nvPicPr>
          <p:cNvPr id="2" name="Picture 2" descr="D:\Filming-the-anthem-to-endchildmarriage-Credit-Maryam-Mohsin-Girls-Not-Br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132856"/>
            <a:ext cx="4013200" cy="3009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251520" y="188640"/>
            <a:ext cx="87129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None/>
            </a:pPr>
            <a:r>
              <a:rPr lang="en-GB" altLang="en-US" sz="2800" b="1" dirty="0">
                <a:solidFill>
                  <a:srgbClr val="953735"/>
                </a:solidFill>
              </a:rPr>
              <a:t>Many adolescents are not able to obtain the contraceptives they need</a:t>
            </a:r>
            <a:endParaRPr lang="en-GB" altLang="en-US" sz="2800" b="1" dirty="0">
              <a:solidFill>
                <a:srgbClr val="A50021"/>
              </a:solidFill>
            </a:endParaRPr>
          </a:p>
        </p:txBody>
      </p:sp>
    </p:spTree>
    <p:extLst>
      <p:ext uri="{BB962C8B-B14F-4D97-AF65-F5344CB8AC3E}">
        <p14:creationId xmlns:p14="http://schemas.microsoft.com/office/powerpoint/2010/main" val="45823057"/>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ation Modified">
    <a:dk1>
      <a:srgbClr val="5A471C"/>
    </a:dk1>
    <a:lt1>
      <a:srgbClr val="FFFFFF"/>
    </a:lt1>
    <a:dk2>
      <a:srgbClr val="CE6B29"/>
    </a:dk2>
    <a:lt2>
      <a:srgbClr val="A18C6C"/>
    </a:lt2>
    <a:accent1>
      <a:srgbClr val="968100"/>
    </a:accent1>
    <a:accent2>
      <a:srgbClr val="CE6B29"/>
    </a:accent2>
    <a:accent3>
      <a:srgbClr val="72AFB6"/>
    </a:accent3>
    <a:accent4>
      <a:srgbClr val="A22B38"/>
    </a:accent4>
    <a:accent5>
      <a:srgbClr val="655A26"/>
    </a:accent5>
    <a:accent6>
      <a:srgbClr val="CFAA7A"/>
    </a:accent6>
    <a:hlink>
      <a:srgbClr val="3F5554"/>
    </a:hlink>
    <a:folHlink>
      <a:srgbClr val="8D622B"/>
    </a:folHlink>
  </a:clrScheme>
</a:themeOverride>
</file>

<file path=docProps/app.xml><?xml version="1.0" encoding="utf-8"?>
<Properties xmlns="http://schemas.openxmlformats.org/officeDocument/2006/extended-properties" xmlns:vt="http://schemas.openxmlformats.org/officeDocument/2006/docPropsVTypes">
  <Template/>
  <TotalTime>6696</TotalTime>
  <Words>4689</Words>
  <Application>Microsoft Office PowerPoint</Application>
  <PresentationFormat>On-screen Show (4:3)</PresentationFormat>
  <Paragraphs>353</Paragraphs>
  <Slides>36</Slides>
  <Notes>35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36</vt:i4>
      </vt:variant>
    </vt:vector>
  </HeadingPairs>
  <TitlesOfParts>
    <vt:vector size="49" baseType="lpstr">
      <vt:lpstr>ＭＳ Ｐゴシック</vt:lpstr>
      <vt:lpstr>Arial</vt:lpstr>
      <vt:lpstr>Arial Narrow</vt:lpstr>
      <vt:lpstr>Calibri</vt:lpstr>
      <vt:lpstr>Segoe</vt:lpstr>
      <vt:lpstr>Times New Roman</vt:lpstr>
      <vt:lpstr>Trebuchet MS</vt:lpstr>
      <vt:lpstr>Wingdings</vt:lpstr>
      <vt:lpstr>new logo - Presentation TEMPLATE 2014</vt:lpstr>
      <vt:lpstr>Presentation (2)</vt:lpstr>
      <vt:lpstr>1_new logo - Presentation TEMPLATE 2014</vt:lpstr>
      <vt:lpstr>6_Office Theme</vt:lpstr>
      <vt:lpstr>2_new logo - Presentation TEMPLATE 2014</vt:lpstr>
      <vt:lpstr>A never-before opportunity to strengthen investment and action on adolescent contraception, and what we must do to make full use of it: Part I</vt:lpstr>
      <vt:lpstr>1. What is this ‘never-before’ opportunity?</vt:lpstr>
      <vt:lpstr>Increased global attention on adolescent health</vt:lpstr>
      <vt:lpstr>Increased global attention on adolescent contraception </vt:lpstr>
      <vt:lpstr>This ‘never-before’ moment for action to increase adolescent contraceptive use takes into account three critical factors. </vt:lpstr>
      <vt:lpstr>Many millions of adolescents who want to postpone birth are not using an effective method of contraception</vt:lpstr>
      <vt:lpstr>Even when contraceptives are available &amp; accessible, levels of use are less in younger than in older women</vt:lpstr>
      <vt:lpstr>2. Why are adolescents still unable to obtain and use contraceptives?</vt:lpstr>
      <vt:lpstr>PowerPoint Presentation</vt:lpstr>
      <vt:lpstr>PowerPoint Presentation</vt:lpstr>
      <vt:lpstr>3. What do we need to do – or do differently - to increase correct and consistent contraceptive use by adolescents?</vt:lpstr>
      <vt:lpstr>PowerPoint Presentation</vt:lpstr>
      <vt:lpstr>PowerPoint Presentation</vt:lpstr>
      <vt:lpstr>Adolescents – a heterogeneous group </vt:lpstr>
      <vt:lpstr>PowerPoint Presentation</vt:lpstr>
      <vt:lpstr>PowerPoint Presentation</vt:lpstr>
      <vt:lpstr>PowerPoint Presentation</vt:lpstr>
      <vt:lpstr>PowerPoint Presentation</vt:lpstr>
      <vt:lpstr>A never-before opportunity to strengthen investment and action on adolescent contraception, and what we must do to make full use of it: Part II</vt:lpstr>
      <vt:lpstr>4. Expanding access to quality contraceptive services to adolescents, with equity:  What do we want to see in countries ?</vt:lpstr>
      <vt:lpstr>PowerPoint Presentation</vt:lpstr>
      <vt:lpstr>PowerPoint Presentation</vt:lpstr>
      <vt:lpstr>PowerPoint Presentation</vt:lpstr>
      <vt:lpstr>PowerPoint Presentation</vt:lpstr>
      <vt:lpstr>Udaan, a school-based adolescent education programme in Jharkhand, India engaged different players to play complementary roles </vt:lpstr>
      <vt:lpstr>PowerPoint Presentation</vt:lpstr>
      <vt:lpstr>The case of England: Mid strategy review </vt:lpstr>
      <vt:lpstr>PowerPoint Presentation</vt:lpstr>
      <vt:lpstr>PowerPoint Presentation</vt:lpstr>
      <vt:lpstr>We need sound data to shape and reshape our efforts</vt:lpstr>
      <vt:lpstr>5. Outstanding examples of countries moving ahead with adolescent contraception</vt:lpstr>
      <vt:lpstr>PowerPoint Presentation</vt:lpstr>
      <vt:lpstr>The case of Ethiopia </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never-before opportunity to strengthen investment and action on adolescent contraception, and what we must do to make full use of it: Part I - V Chandra-Mouli, P Parameshwar, M Parry, C Lane, G Hainsworth, S Wong, L Menard-Freeman, B Scott, E Sullivan, M Kemplay, L Say</dc:title>
  <dc:creator>V Chandra-Mouli, P Parameshwar, M Parry, C Lane, G Hainsworth, S Wong, L Menard-Freeman, B Scott, E Sullivan, M Kemplay, L Say</dc:creator>
  <cp:lastModifiedBy>Aldo Campana</cp:lastModifiedBy>
  <cp:revision>379</cp:revision>
  <dcterms:created xsi:type="dcterms:W3CDTF">2015-01-15T11:40:48Z</dcterms:created>
  <dcterms:modified xsi:type="dcterms:W3CDTF">2018-06-01T09:22:53Z</dcterms:modified>
</cp:coreProperties>
</file>