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7" r:id="rId4"/>
    <p:sldId id="264" r:id="rId5"/>
    <p:sldId id="265" r:id="rId6"/>
    <p:sldId id="266" r:id="rId7"/>
    <p:sldId id="267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1"/>
    <p:restoredTop sz="79200" autoAdjust="0"/>
  </p:normalViewPr>
  <p:slideViewPr>
    <p:cSldViewPr snapToGrid="0" snapToObjects="1">
      <p:cViewPr varScale="1">
        <p:scale>
          <a:sx n="104" d="100"/>
          <a:sy n="104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2FAEF-4591-45E2-B932-ED25B7D3D4E6}" type="datetimeFigureOut">
              <a:rPr lang="en-GB" smtClean="0"/>
              <a:t>15/09/2019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4EC89-9E76-4DEA-B7CC-2B9F5895AB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68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module addresses the provision of contraceptive counselling and services.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771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carries a definition of contraception.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45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first of two slides which sets out the rationale for providing this intervention.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703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continues with the rationale for promoting contraceptive information, counselling and services.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004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slide lists the human rights obligations of countries in relation to contraception.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44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first of two slides that set out key concepts to consider in planning and implementing programmes.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810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slides continues with key concepts to consider in planning and implementing programmes.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190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slide lists the array of WHO guidelines which address contraception in adolescents – either exclusively or as part of a broader treatment of the subject.  All these guidelines are available online.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891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Health workers in many places do not provide contraceptives to adolescents before they have children, falsely believing that this can contribute to infertility.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EC89-9E76-4DEA-B7CC-2B9F5895ABAE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49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ptraining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85F9-08C8-C84C-BF6C-CD7E958A8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802193"/>
            <a:ext cx="8679915" cy="1581316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/>
              <a:t>CONTRACEPTION COUNSELLING AND PROVISION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388E33-74C7-BB49-BE12-BC3A89AB880C}"/>
              </a:ext>
            </a:extLst>
          </p:cNvPr>
          <p:cNvSpPr txBox="1"/>
          <p:nvPr/>
        </p:nvSpPr>
        <p:spPr>
          <a:xfrm>
            <a:off x="0" y="0"/>
            <a:ext cx="26894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Geneva 2019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9C79B9-5FC8-4030-BEA4-2A50655538C0}"/>
              </a:ext>
            </a:extLst>
          </p:cNvPr>
          <p:cNvSpPr/>
          <p:nvPr/>
        </p:nvSpPr>
        <p:spPr>
          <a:xfrm>
            <a:off x="4324970" y="5862847"/>
            <a:ext cx="3542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Dr Venkatraman Chandra-Mouli</a:t>
            </a:r>
          </a:p>
        </p:txBody>
      </p:sp>
    </p:spTree>
    <p:extLst>
      <p:ext uri="{BB962C8B-B14F-4D97-AF65-F5344CB8AC3E}">
        <p14:creationId xmlns:p14="http://schemas.microsoft.com/office/powerpoint/2010/main" val="1420569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FD4C5B9F-EC92-4447-9F9E-16EDF5433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830" y="334537"/>
            <a:ext cx="8891550" cy="656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6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A37D-F9E8-7E43-B946-ED90088C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30352"/>
            <a:ext cx="6281873" cy="587044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Contraception is the intentional prevention of pregnancy by artificial or natural means.</a:t>
            </a:r>
          </a:p>
          <a:p>
            <a:r>
              <a:rPr lang="en-US" sz="2400" dirty="0"/>
              <a:t>It enables people to attain their desired number of children, &amp; to determine the spacing of their pregnancies by delaying or preventing child bearing.</a:t>
            </a:r>
          </a:p>
          <a:p>
            <a:r>
              <a:rPr lang="en-US" sz="2400" dirty="0"/>
              <a:t>Contraceptive methods are designated by duration &amp; context of use (permanent, long acting, short-term or emergency) &amp; by mode of operation (hormonal, non-hormonal, barrier or fertility awareness-based).</a:t>
            </a:r>
          </a:p>
        </p:txBody>
      </p:sp>
    </p:spTree>
    <p:extLst>
      <p:ext uri="{BB962C8B-B14F-4D97-AF65-F5344CB8AC3E}">
        <p14:creationId xmlns:p14="http://schemas.microsoft.com/office/powerpoint/2010/main" val="111781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RATIONALE – 1/2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5CCF1A-012A-40D1-A3AC-F28D2725203D}"/>
              </a:ext>
            </a:extLst>
          </p:cNvPr>
          <p:cNvSpPr txBox="1">
            <a:spLocks/>
          </p:cNvSpPr>
          <p:nvPr/>
        </p:nvSpPr>
        <p:spPr>
          <a:xfrm>
            <a:off x="5065777" y="438912"/>
            <a:ext cx="6334544" cy="6144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Early pregnancies, both intended or unintended, among adolescents are an important problem: </a:t>
            </a:r>
            <a:r>
              <a:rPr lang="en-US" sz="2000" dirty="0"/>
              <a:t>In 2016, an estimated 21 million girls aged 15-19 in developing countries became pregnant, approximately 12 million of whom gave birth. An estimated 2.5 million girls aged under 16 years in low-resource countries give birth every year.</a:t>
            </a:r>
          </a:p>
          <a:p>
            <a:r>
              <a:rPr lang="en-US" sz="2000" dirty="0">
                <a:solidFill>
                  <a:srgbClr val="0070C0"/>
                </a:solidFill>
              </a:rPr>
              <a:t>Early pregnancies among adolescents have major health and social consequences:</a:t>
            </a:r>
            <a:r>
              <a:rPr lang="en-US" sz="2000" dirty="0"/>
              <a:t> Pregnancy &amp; childbirth complications are the leading cause of deaths among girls aged 15-19 years globally. Girls aged 10-19 face higher risks of eclampsia, puerperal endometritis and systemic infections than women aged 20-24.  3.9 million unsafe abortions occur each year among girls aged 15-19. Babies born to mothers under 20 years of age face higher risks of low birth weight, preterm delivery and severe neonatal conditions.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858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477941"/>
            <a:ext cx="3498979" cy="2456442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RATIONALE – 2/2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6C438D-6752-4772-B102-5F404C750094}"/>
              </a:ext>
            </a:extLst>
          </p:cNvPr>
          <p:cNvSpPr txBox="1">
            <a:spLocks/>
          </p:cNvSpPr>
          <p:nvPr/>
        </p:nvSpPr>
        <p:spPr>
          <a:xfrm>
            <a:off x="5065777" y="438912"/>
            <a:ext cx="6334544" cy="6144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70C0"/>
                </a:solidFill>
              </a:rPr>
              <a:t>Promotion of contraceptive use to address early pregnancies among adolescents has been shown to be effective</a:t>
            </a:r>
            <a:r>
              <a:rPr lang="en-US" sz="2000" dirty="0"/>
              <a:t>:  When correctly &amp; consistently used, contraceptives can prevent unintended pregnancies &amp; thereby reduce maternal &amp; newborn mortality &amp; morbidity. Male &amp; female condoms can protect again both unintended pregnancies &amp; HIV/STI.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Laws &amp; policies, &amp; the provision of good-quality services need attention: </a:t>
            </a:r>
            <a:r>
              <a:rPr lang="en-US" sz="2000" dirty="0"/>
              <a:t>Contraceptive use in sexually active adolescents is lower than in other age groups because of lack of knowledge gaps and misconceptions, difficulties in being able to obtain contraceptive services/commodities, &amp; difficulties in wanting to/being able to use them correctly &amp; consistently. </a:t>
            </a:r>
          </a:p>
        </p:txBody>
      </p:sp>
    </p:spTree>
    <p:extLst>
      <p:ext uri="{BB962C8B-B14F-4D97-AF65-F5344CB8AC3E}">
        <p14:creationId xmlns:p14="http://schemas.microsoft.com/office/powerpoint/2010/main" val="40281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6123E-5899-2442-825E-FE0E381DF7B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HUMAN RIGHTS OBLIGATIONS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38006AA-9889-45D8-A2AC-88D6FE88460A}"/>
              </a:ext>
            </a:extLst>
          </p:cNvPr>
          <p:cNvSpPr txBox="1">
            <a:spLocks/>
          </p:cNvSpPr>
          <p:nvPr/>
        </p:nvSpPr>
        <p:spPr>
          <a:xfrm>
            <a:off x="4656406" y="168812"/>
            <a:ext cx="6791881" cy="6316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States are obliged under human rights law to provide contraceptive information &amp; services to adolescents, &amp; to adopt legal &amp; policy measure to ensure their access to affordable, safe and effective contraceptives.</a:t>
            </a:r>
          </a:p>
          <a:p>
            <a:r>
              <a:rPr lang="en-US" sz="2400" dirty="0"/>
              <a:t>Contraceptive information &amp; services should be free, confidential, adolescent-responsive and non-discriminatory; barriers such as third party authorization requirements should be removed. </a:t>
            </a:r>
          </a:p>
          <a:p>
            <a:r>
              <a:rPr lang="en-US" sz="2400" dirty="0"/>
              <a:t>Adolescents should have easy access to the full range of contraceptive; such access must not hampered by marital status or providers’ conscientious objections. </a:t>
            </a:r>
          </a:p>
        </p:txBody>
      </p:sp>
    </p:spTree>
    <p:extLst>
      <p:ext uri="{BB962C8B-B14F-4D97-AF65-F5344CB8AC3E}">
        <p14:creationId xmlns:p14="http://schemas.microsoft.com/office/powerpoint/2010/main" val="415116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2F76-5E3C-6E4E-B4A9-3A2E1E9A8D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KEY CONCEPTS TO CONSIDER -1/2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36C59-8586-0246-8E67-6D5BE586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50607"/>
            <a:ext cx="6281873" cy="6594438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Laws &amp; policies prevent the provision of contraception based on age or marital status, in many countries: </a:t>
            </a:r>
            <a:r>
              <a:rPr lang="en-US" sz="2000" dirty="0"/>
              <a:t>Critical to adolescent-friendly service provision are laws &amp; policies that support their access to contraception regardless of age or marital status, &amp; without third-party authorization/notification.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Many adolescents have misconceptions about contraception or do not know where &amp; how to obtain contraceptive information &amp; services:  </a:t>
            </a:r>
            <a:r>
              <a:rPr lang="en-US" sz="2000" dirty="0"/>
              <a:t>CSE is an effective way to reach &amp; inform adolescents about contraception. It should be complemented by reaching out to parents, teachers &amp; other gatekeepers. </a:t>
            </a:r>
          </a:p>
        </p:txBody>
      </p:sp>
    </p:spTree>
    <p:extLst>
      <p:ext uri="{BB962C8B-B14F-4D97-AF65-F5344CB8AC3E}">
        <p14:creationId xmlns:p14="http://schemas.microsoft.com/office/powerpoint/2010/main" val="175904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2F76-5E3C-6E4E-B4A9-3A2E1E9A8D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KEY CONCEPTS TO CONSIDER –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36C59-8586-0246-8E67-6D5BE586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50607"/>
            <a:ext cx="6281873" cy="6594438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Contraceptive services &amp; health-care providers are often not adolescent friendly: </a:t>
            </a:r>
            <a:r>
              <a:rPr lang="en-US" sz="2000" dirty="0"/>
              <a:t>There is a need to overcome health-care provider biases and misconceptions regarding contraceptive use by adolescents. 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The contraceptive needs of adolescents are diverse &amp; evolving:  </a:t>
            </a:r>
            <a:r>
              <a:rPr lang="en-US" sz="2000" dirty="0"/>
              <a:t>Complementary strategies must be used to respond to the differing needs  &amp; preferences of adolescents, Additionally programmes must address the needs of special population of adolescents (e.g. those with disabilities, migrants and refugees).</a:t>
            </a:r>
          </a:p>
        </p:txBody>
      </p:sp>
    </p:spTree>
    <p:extLst>
      <p:ext uri="{BB962C8B-B14F-4D97-AF65-F5344CB8AC3E}">
        <p14:creationId xmlns:p14="http://schemas.microsoft.com/office/powerpoint/2010/main" val="408064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4A9C5-32F1-DC47-AD76-229DD2F676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WHO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780B-EF91-B04E-94A6-3C85801C6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032" y="129092"/>
            <a:ext cx="6766560" cy="6519134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WHO guidelines on preventing early pregnancy &amp; poor reproductive outcomes among adolescents in developing countries (2011)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Ensuring human rights in the provision of contraceptive information &amp; services: guidance &amp; recommendations (2014)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Medical eligibility criteria for contraceptive use, 5</a:t>
            </a:r>
            <a:r>
              <a:rPr lang="en-US" b="1" i="1" baseline="30000" dirty="0">
                <a:solidFill>
                  <a:srgbClr val="0070C0"/>
                </a:solidFill>
              </a:rPr>
              <a:t>th</a:t>
            </a:r>
            <a:r>
              <a:rPr lang="en-US" b="1" i="1" dirty="0">
                <a:solidFill>
                  <a:srgbClr val="0070C0"/>
                </a:solidFill>
              </a:rPr>
              <a:t> edition (2015)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Selected practice recommendations for contraceptive use (2016)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Responding to children &amp; adolescents who have been sexually abused: WHO clinical guidelines (2017)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Consolidated guideline on sexual &amp; reproductive health &amp; rights of women living with HIV (2017)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Guidance statement: hormonal contraceptive eligibility for women at high risk of HIV (2017)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WHO recommendations on health promotion interventions for maternal &amp; newborn health (2015)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Responding to intimate partner violence &amp; sexual violence against women: WHO clinical and policy guidelines (2013)</a:t>
            </a:r>
          </a:p>
        </p:txBody>
      </p:sp>
    </p:spTree>
    <p:extLst>
      <p:ext uri="{BB962C8B-B14F-4D97-AF65-F5344CB8AC3E}">
        <p14:creationId xmlns:p14="http://schemas.microsoft.com/office/powerpoint/2010/main" val="410684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73AC-ED24-994E-8344-7B4AC29810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3200" dirty="0"/>
              <a:t>COMPLEMENTARY </a:t>
            </a:r>
            <a:r>
              <a:rPr lang="en-US" sz="3600" dirty="0"/>
              <a:t>GUIDELINES TO WHO’s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C6CA-0D7D-094B-9C70-4E27FEBA4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0335" y="96819"/>
            <a:ext cx="6709986" cy="6605195"/>
          </a:xfrm>
        </p:spPr>
        <p:txBody>
          <a:bodyPr>
            <a:normAutofit/>
          </a:bodyPr>
          <a:lstStyle/>
          <a:p>
            <a:r>
              <a:rPr lang="en-US" sz="1400" dirty="0"/>
              <a:t>Medical eligibility criteria wheel for contraceptive use (WHO, 2015)</a:t>
            </a:r>
          </a:p>
          <a:p>
            <a:r>
              <a:rPr lang="en-US" sz="1400" dirty="0"/>
              <a:t>Family planning: a global handbook for providers (2018 edition) (WHO, 2018)</a:t>
            </a:r>
          </a:p>
          <a:p>
            <a:r>
              <a:rPr lang="en-US" sz="1400" dirty="0"/>
              <a:t>Compendium of WHO recommendations for postpartum family planning (WHO, 2016)</a:t>
            </a:r>
          </a:p>
          <a:p>
            <a:r>
              <a:rPr lang="en-US" sz="1400" dirty="0"/>
              <a:t>Training resource package for family planning (WHO: </a:t>
            </a:r>
            <a:r>
              <a:rPr lang="en-US" sz="1400" dirty="0">
                <a:hlinkClick r:id="rId2"/>
              </a:rPr>
              <a:t>https://www.fptraining.org/</a:t>
            </a:r>
            <a:r>
              <a:rPr lang="en-US" sz="1400" dirty="0"/>
              <a:t>)</a:t>
            </a:r>
          </a:p>
          <a:p>
            <a:r>
              <a:rPr lang="en-US" sz="1400" dirty="0"/>
              <a:t>Reducing early and unintended pregnancies among adolescents: evidence brief (WHO, 2017)</a:t>
            </a:r>
          </a:p>
          <a:p>
            <a:r>
              <a:rPr lang="en-US" sz="1400" dirty="0"/>
              <a:t>Task sharing to improve access to family planning/contraception: summary brief (WHO, 2017)</a:t>
            </a:r>
          </a:p>
          <a:p>
            <a:r>
              <a:rPr lang="en-US" sz="1400" dirty="0"/>
              <a:t>Adolescents and family planning: what the evidence shows (ICRW, 2014)</a:t>
            </a:r>
          </a:p>
          <a:p>
            <a:r>
              <a:rPr lang="en-US" sz="1400" dirty="0"/>
              <a:t>High-impact Practices (HIPS) in family planning: adolescent-friendly contraceptive services- mainstreaming adolescent-friendly elements into existing contraceptive services (USAID, 2015)</a:t>
            </a:r>
          </a:p>
          <a:p>
            <a:r>
              <a:rPr lang="en-US" sz="1400" dirty="0"/>
              <a:t>Youth contraceptive use: effective interventions- a reference guide (PRB, 2017)</a:t>
            </a:r>
          </a:p>
          <a:p>
            <a:r>
              <a:rPr lang="en-US" sz="1400" dirty="0"/>
              <a:t>Global consensus statement for expanding contraceptive choice for adolescents and youth to include long-acting reversible contraception (FP 2020, 2017).</a:t>
            </a:r>
          </a:p>
        </p:txBody>
      </p:sp>
    </p:spTree>
    <p:extLst>
      <p:ext uri="{BB962C8B-B14F-4D97-AF65-F5344CB8AC3E}">
        <p14:creationId xmlns:p14="http://schemas.microsoft.com/office/powerpoint/2010/main" val="375612215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351</TotalTime>
  <Words>1098</Words>
  <Application>Microsoft Office PowerPoint</Application>
  <PresentationFormat>Widescreen</PresentationFormat>
  <Paragraphs>63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Rockwell</vt:lpstr>
      <vt:lpstr>Wingdings</vt:lpstr>
      <vt:lpstr>Atlas</vt:lpstr>
      <vt:lpstr>CONTRACEPTION COUNSELLING AND PROVISION</vt:lpstr>
      <vt:lpstr>DEFINITION</vt:lpstr>
      <vt:lpstr>RATIONALE – 1/2</vt:lpstr>
      <vt:lpstr>RATIONALE – 2/2</vt:lpstr>
      <vt:lpstr>HUMAN RIGHTS OBLIGATIONS</vt:lpstr>
      <vt:lpstr>KEY CONCEPTS TO CONSIDER -1/2</vt:lpstr>
      <vt:lpstr>KEY CONCEPTS TO CONSIDER – 2/2</vt:lpstr>
      <vt:lpstr>WHO GUIDELINES</vt:lpstr>
      <vt:lpstr>COMPLEMENTARY GUIDELINES TO WHO’s GUIDELINES</vt:lpstr>
      <vt:lpstr>PowerPoint Presentation</vt:lpstr>
    </vt:vector>
  </TitlesOfParts>
  <Company>WHO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Contraception counselling and provision - Venkatraman Chandra-Mouli</dc:title>
  <dc:creator>Venkatraman Chandra-Mouli</dc:creator>
  <cp:lastModifiedBy>Aldo Campana</cp:lastModifiedBy>
  <cp:revision>26</cp:revision>
  <dcterms:created xsi:type="dcterms:W3CDTF">2019-06-05T15:08:02Z</dcterms:created>
  <dcterms:modified xsi:type="dcterms:W3CDTF">2019-09-15T21:25:40Z</dcterms:modified>
</cp:coreProperties>
</file>