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63" r:id="rId3"/>
    <p:sldId id="257" r:id="rId4"/>
    <p:sldId id="265" r:id="rId5"/>
    <p:sldId id="264" r:id="rId6"/>
    <p:sldId id="258" r:id="rId7"/>
    <p:sldId id="259"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83"/>
    <p:restoredTop sz="94663"/>
  </p:normalViewPr>
  <p:slideViewPr>
    <p:cSldViewPr snapToGrid="0" snapToObjects="1">
      <p:cViewPr varScale="1">
        <p:scale>
          <a:sx n="120" d="100"/>
          <a:sy n="120" d="100"/>
        </p:scale>
        <p:origin x="102" y="252"/>
      </p:cViewPr>
      <p:guideLst/>
    </p:cSldViewPr>
  </p:slideViewPr>
  <p:notesTextViewPr>
    <p:cViewPr>
      <p:scale>
        <a:sx n="1" d="1"/>
        <a:sy n="1" d="1"/>
      </p:scale>
      <p:origin x="0" y="0"/>
    </p:cViewPr>
  </p:notesTextViewPr>
  <p:sorterViewPr>
    <p:cViewPr>
      <p:scale>
        <a:sx n="200" d="100"/>
        <a:sy n="200" d="100"/>
      </p:scale>
      <p:origin x="0" y="-10284"/>
    </p:cViewPr>
  </p:sorterViewPr>
  <p:notesViewPr>
    <p:cSldViewPr snapToGrid="0" snapToObjects="1">
      <p:cViewPr varScale="1">
        <p:scale>
          <a:sx n="51" d="100"/>
          <a:sy n="51" d="100"/>
        </p:scale>
        <p:origin x="193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E06820-4114-4594-8F57-80F8D9695DA0}" type="datetimeFigureOut">
              <a:rPr lang="en-GB" smtClean="0"/>
              <a:t>14/10/2019</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4D23F1-E950-490E-9AD6-F06DA451F27F}" type="slidenum">
              <a:rPr lang="en-GB" smtClean="0"/>
              <a:t>‹#›</a:t>
            </a:fld>
            <a:endParaRPr lang="en-GB" dirty="0"/>
          </a:p>
        </p:txBody>
      </p:sp>
    </p:spTree>
    <p:extLst>
      <p:ext uri="{BB962C8B-B14F-4D97-AF65-F5344CB8AC3E}">
        <p14:creationId xmlns:p14="http://schemas.microsoft.com/office/powerpoint/2010/main" val="345087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4D23F1-E950-490E-9AD6-F06DA451F27F}" type="slidenum">
              <a:rPr lang="en-GB" smtClean="0"/>
              <a:t>1</a:t>
            </a:fld>
            <a:endParaRPr lang="en-GB" dirty="0"/>
          </a:p>
        </p:txBody>
      </p:sp>
    </p:spTree>
    <p:extLst>
      <p:ext uri="{BB962C8B-B14F-4D97-AF65-F5344CB8AC3E}">
        <p14:creationId xmlns:p14="http://schemas.microsoft.com/office/powerpoint/2010/main" val="1536258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first of two slides on the rationale for investment and action in this area.</a:t>
            </a:r>
            <a:endParaRPr lang="en-GB" dirty="0"/>
          </a:p>
        </p:txBody>
      </p:sp>
      <p:sp>
        <p:nvSpPr>
          <p:cNvPr id="4" name="Slide Number Placeholder 3"/>
          <p:cNvSpPr>
            <a:spLocks noGrp="1"/>
          </p:cNvSpPr>
          <p:nvPr>
            <p:ph type="sldNum" sz="quarter" idx="10"/>
          </p:nvPr>
        </p:nvSpPr>
        <p:spPr/>
        <p:txBody>
          <a:bodyPr/>
          <a:lstStyle/>
          <a:p>
            <a:fld id="{1D4D23F1-E950-490E-9AD6-F06DA451F27F}" type="slidenum">
              <a:rPr lang="en-GB" smtClean="0"/>
              <a:t>3</a:t>
            </a:fld>
            <a:endParaRPr lang="en-GB" dirty="0"/>
          </a:p>
        </p:txBody>
      </p:sp>
    </p:spTree>
    <p:extLst>
      <p:ext uri="{BB962C8B-B14F-4D97-AF65-F5344CB8AC3E}">
        <p14:creationId xmlns:p14="http://schemas.microsoft.com/office/powerpoint/2010/main" val="876088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second of the wo slides which sets out the rationale for investment in this area. </a:t>
            </a:r>
            <a:endParaRPr lang="en-GB" dirty="0"/>
          </a:p>
        </p:txBody>
      </p:sp>
      <p:sp>
        <p:nvSpPr>
          <p:cNvPr id="4" name="Slide Number Placeholder 3"/>
          <p:cNvSpPr>
            <a:spLocks noGrp="1"/>
          </p:cNvSpPr>
          <p:nvPr>
            <p:ph type="sldNum" sz="quarter" idx="10"/>
          </p:nvPr>
        </p:nvSpPr>
        <p:spPr/>
        <p:txBody>
          <a:bodyPr/>
          <a:lstStyle/>
          <a:p>
            <a:fld id="{1D4D23F1-E950-490E-9AD6-F06DA451F27F}" type="slidenum">
              <a:rPr lang="en-GB" smtClean="0"/>
              <a:t>4</a:t>
            </a:fld>
            <a:endParaRPr lang="en-GB" dirty="0"/>
          </a:p>
        </p:txBody>
      </p:sp>
    </p:spTree>
    <p:extLst>
      <p:ext uri="{BB962C8B-B14F-4D97-AF65-F5344CB8AC3E}">
        <p14:creationId xmlns:p14="http://schemas.microsoft.com/office/powerpoint/2010/main" val="4148855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4D23F1-E950-490E-9AD6-F06DA451F27F}" type="slidenum">
              <a:rPr lang="en-GB" smtClean="0"/>
              <a:t>5</a:t>
            </a:fld>
            <a:endParaRPr lang="en-GB" dirty="0"/>
          </a:p>
        </p:txBody>
      </p:sp>
    </p:spTree>
    <p:extLst>
      <p:ext uri="{BB962C8B-B14F-4D97-AF65-F5344CB8AC3E}">
        <p14:creationId xmlns:p14="http://schemas.microsoft.com/office/powerpoint/2010/main" val="2975540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4D23F1-E950-490E-9AD6-F06DA451F27F}" type="slidenum">
              <a:rPr lang="en-GB" smtClean="0"/>
              <a:t>8</a:t>
            </a:fld>
            <a:endParaRPr lang="en-GB" dirty="0"/>
          </a:p>
        </p:txBody>
      </p:sp>
    </p:spTree>
    <p:extLst>
      <p:ext uri="{BB962C8B-B14F-4D97-AF65-F5344CB8AC3E}">
        <p14:creationId xmlns:p14="http://schemas.microsoft.com/office/powerpoint/2010/main" val="2070561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314450"/>
            <a:ext cx="5486400" cy="3086100"/>
          </a:xfrm>
        </p:spPr>
      </p:sp>
      <p:sp>
        <p:nvSpPr>
          <p:cNvPr id="3" name="Notes Placeholder 2"/>
          <p:cNvSpPr>
            <a:spLocks noGrp="1"/>
          </p:cNvSpPr>
          <p:nvPr>
            <p:ph type="body" idx="1"/>
          </p:nvPr>
        </p:nvSpPr>
        <p:spPr/>
        <p:txBody>
          <a:bodyPr/>
          <a:lstStyle/>
          <a:p>
            <a:r>
              <a:rPr lang="en-US" dirty="0"/>
              <a:t>Adolescents need support to continue their medication. </a:t>
            </a:r>
            <a:endParaRPr lang="en-GB" dirty="0"/>
          </a:p>
        </p:txBody>
      </p:sp>
      <p:sp>
        <p:nvSpPr>
          <p:cNvPr id="4" name="Slide Number Placeholder 3"/>
          <p:cNvSpPr>
            <a:spLocks noGrp="1"/>
          </p:cNvSpPr>
          <p:nvPr>
            <p:ph type="sldNum" sz="quarter" idx="10"/>
          </p:nvPr>
        </p:nvSpPr>
        <p:spPr/>
        <p:txBody>
          <a:bodyPr/>
          <a:lstStyle/>
          <a:p>
            <a:fld id="{1D4D23F1-E950-490E-9AD6-F06DA451F27F}" type="slidenum">
              <a:rPr lang="en-GB" smtClean="0"/>
              <a:t>9</a:t>
            </a:fld>
            <a:endParaRPr lang="en-GB" dirty="0"/>
          </a:p>
        </p:txBody>
      </p:sp>
    </p:spTree>
    <p:extLst>
      <p:ext uri="{BB962C8B-B14F-4D97-AF65-F5344CB8AC3E}">
        <p14:creationId xmlns:p14="http://schemas.microsoft.com/office/powerpoint/2010/main" val="2455965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10/14/2019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10/14/2019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10/14/2019</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10/14/2019</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10/14/2019</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10/14/2019</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10/14/2019</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10/14/2019</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985F9-08C8-C84C-BF6C-CD7E958A8A57}"/>
              </a:ext>
            </a:extLst>
          </p:cNvPr>
          <p:cNvSpPr>
            <a:spLocks noGrp="1"/>
          </p:cNvSpPr>
          <p:nvPr>
            <p:ph type="ctrTitle"/>
          </p:nvPr>
        </p:nvSpPr>
        <p:spPr>
          <a:xfrm>
            <a:off x="1756042" y="2575933"/>
            <a:ext cx="8679915" cy="1951462"/>
          </a:xfrm>
          <a:solidFill>
            <a:srgbClr val="0070C0"/>
          </a:solidFill>
        </p:spPr>
        <p:txBody>
          <a:bodyPr>
            <a:normAutofit fontScale="90000"/>
          </a:bodyPr>
          <a:lstStyle/>
          <a:p>
            <a:r>
              <a:rPr lang="en-US" dirty="0"/>
              <a:t>HUMAN IMMUNODEFICIENCY VIRUS (HIV) PREVENTION &amp; CARE</a:t>
            </a:r>
          </a:p>
        </p:txBody>
      </p:sp>
      <p:sp>
        <p:nvSpPr>
          <p:cNvPr id="3" name="TextBox 2">
            <a:extLst>
              <a:ext uri="{FF2B5EF4-FFF2-40B4-BE49-F238E27FC236}">
                <a16:creationId xmlns:a16="http://schemas.microsoft.com/office/drawing/2014/main" id="{F8E44247-823A-7B47-BFB7-F5AA51A7415E}"/>
              </a:ext>
            </a:extLst>
          </p:cNvPr>
          <p:cNvSpPr txBox="1"/>
          <p:nvPr/>
        </p:nvSpPr>
        <p:spPr>
          <a:xfrm>
            <a:off x="0" y="0"/>
            <a:ext cx="2689412" cy="369332"/>
          </a:xfrm>
          <a:prstGeom prst="rect">
            <a:avLst/>
          </a:prstGeom>
          <a:solidFill>
            <a:schemeClr val="tx1"/>
          </a:solidFill>
        </p:spPr>
        <p:txBody>
          <a:bodyPr wrap="square" rtlCol="0">
            <a:spAutoFit/>
          </a:bodyPr>
          <a:lstStyle/>
          <a:p>
            <a:r>
              <a:rPr lang="en-US" dirty="0">
                <a:solidFill>
                  <a:schemeClr val="bg1"/>
                </a:solidFill>
              </a:rPr>
              <a:t>Geneva 2019</a:t>
            </a:r>
          </a:p>
        </p:txBody>
      </p:sp>
      <p:sp>
        <p:nvSpPr>
          <p:cNvPr id="4" name="Rectangle 3">
            <a:extLst>
              <a:ext uri="{FF2B5EF4-FFF2-40B4-BE49-F238E27FC236}">
                <a16:creationId xmlns:a16="http://schemas.microsoft.com/office/drawing/2014/main" id="{5615D938-2088-42A5-A368-E0FB1C0F6D61}"/>
              </a:ext>
            </a:extLst>
          </p:cNvPr>
          <p:cNvSpPr/>
          <p:nvPr/>
        </p:nvSpPr>
        <p:spPr>
          <a:xfrm>
            <a:off x="4324970" y="5862847"/>
            <a:ext cx="3542060" cy="369332"/>
          </a:xfrm>
          <a:prstGeom prst="rect">
            <a:avLst/>
          </a:prstGeom>
        </p:spPr>
        <p:txBody>
          <a:bodyPr wrap="none">
            <a:spAutoFit/>
          </a:bodyPr>
          <a:lstStyle/>
          <a:p>
            <a:r>
              <a:rPr lang="en-US" dirty="0"/>
              <a:t>Dr Venkatraman Chandra-Mouli</a:t>
            </a:r>
          </a:p>
        </p:txBody>
      </p:sp>
    </p:spTree>
    <p:extLst>
      <p:ext uri="{BB962C8B-B14F-4D97-AF65-F5344CB8AC3E}">
        <p14:creationId xmlns:p14="http://schemas.microsoft.com/office/powerpoint/2010/main" val="1420569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CB68F-AE51-E746-8F77-FA9C572DA504}"/>
              </a:ext>
            </a:extLst>
          </p:cNvPr>
          <p:cNvSpPr>
            <a:spLocks noGrp="1"/>
          </p:cNvSpPr>
          <p:nvPr>
            <p:ph type="title"/>
          </p:nvPr>
        </p:nvSpPr>
        <p:spPr>
          <a:solidFill>
            <a:srgbClr val="0070C0"/>
          </a:solidFill>
        </p:spPr>
        <p:txBody>
          <a:bodyPr/>
          <a:lstStyle/>
          <a:p>
            <a:r>
              <a:rPr lang="en-US" dirty="0"/>
              <a:t>DEFINITIONS	</a:t>
            </a:r>
          </a:p>
        </p:txBody>
      </p:sp>
      <p:sp>
        <p:nvSpPr>
          <p:cNvPr id="3" name="Content Placeholder 2">
            <a:extLst>
              <a:ext uri="{FF2B5EF4-FFF2-40B4-BE49-F238E27FC236}">
                <a16:creationId xmlns:a16="http://schemas.microsoft.com/office/drawing/2014/main" id="{4463A37D-F9E8-7E43-B946-ED90088C1FA1}"/>
              </a:ext>
            </a:extLst>
          </p:cNvPr>
          <p:cNvSpPr>
            <a:spLocks noGrp="1"/>
          </p:cNvSpPr>
          <p:nvPr>
            <p:ph idx="1"/>
          </p:nvPr>
        </p:nvSpPr>
        <p:spPr>
          <a:xfrm>
            <a:off x="4582759" y="434898"/>
            <a:ext cx="6817562" cy="6148782"/>
          </a:xfrm>
        </p:spPr>
        <p:txBody>
          <a:bodyPr>
            <a:normAutofit fontScale="92500"/>
          </a:bodyPr>
          <a:lstStyle/>
          <a:p>
            <a:r>
              <a:rPr lang="en-US" sz="2400" b="1" dirty="0">
                <a:solidFill>
                  <a:srgbClr val="0070C0"/>
                </a:solidFill>
              </a:rPr>
              <a:t>Human immunodeficiency virus (HIV): </a:t>
            </a:r>
            <a:r>
              <a:rPr lang="en-US" sz="2400" dirty="0"/>
              <a:t>A virus that targets the immune system &amp; weakens the body’s defense system against infections. </a:t>
            </a:r>
          </a:p>
          <a:p>
            <a:r>
              <a:rPr lang="en-US" sz="2400" b="1" dirty="0">
                <a:solidFill>
                  <a:srgbClr val="0070C0"/>
                </a:solidFill>
              </a:rPr>
              <a:t>Antiretroviral medicines (ARVs): </a:t>
            </a:r>
            <a:r>
              <a:rPr lang="en-US" sz="2400" dirty="0"/>
              <a:t>They are medicines used to treat HIV.   They can be used for post-exposure prophylaxis (short term treatment started as soon as possible) &amp; pre-exposure prophylaxis (for people tested negative for HIV but are at high risk of infection).</a:t>
            </a:r>
          </a:p>
          <a:p>
            <a:r>
              <a:rPr lang="en-US" sz="2400" b="1" dirty="0">
                <a:solidFill>
                  <a:srgbClr val="0070C0"/>
                </a:solidFill>
              </a:rPr>
              <a:t>Antiretroviral therapy: </a:t>
            </a:r>
            <a:r>
              <a:rPr lang="en-US" sz="2400" dirty="0"/>
              <a:t>Also known as </a:t>
            </a:r>
            <a:r>
              <a:rPr lang="en-US" sz="2400" i="1" dirty="0">
                <a:solidFill>
                  <a:srgbClr val="0070C0"/>
                </a:solidFill>
              </a:rPr>
              <a:t>combination antiretroviral therapy</a:t>
            </a:r>
            <a:r>
              <a:rPr lang="en-US" sz="2400" i="1" dirty="0"/>
              <a:t> </a:t>
            </a:r>
            <a:r>
              <a:rPr lang="en-US" sz="2400" dirty="0"/>
              <a:t>or </a:t>
            </a:r>
            <a:r>
              <a:rPr lang="en-US" sz="2400" i="1" dirty="0">
                <a:solidFill>
                  <a:srgbClr val="0070C0"/>
                </a:solidFill>
              </a:rPr>
              <a:t>highly active antiretroviral therapy</a:t>
            </a:r>
            <a:r>
              <a:rPr lang="en-US" sz="2400" dirty="0"/>
              <a:t>  is the use of a combination of three or more antiretroviral medicines to treat HIV infection. It involves lifelong treatment.</a:t>
            </a:r>
          </a:p>
        </p:txBody>
      </p:sp>
    </p:spTree>
    <p:extLst>
      <p:ext uri="{BB962C8B-B14F-4D97-AF65-F5344CB8AC3E}">
        <p14:creationId xmlns:p14="http://schemas.microsoft.com/office/powerpoint/2010/main" val="1692321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CB68F-AE51-E746-8F77-FA9C572DA504}"/>
              </a:ext>
            </a:extLst>
          </p:cNvPr>
          <p:cNvSpPr>
            <a:spLocks noGrp="1"/>
          </p:cNvSpPr>
          <p:nvPr>
            <p:ph type="title"/>
          </p:nvPr>
        </p:nvSpPr>
        <p:spPr>
          <a:solidFill>
            <a:srgbClr val="0070C0"/>
          </a:solidFill>
        </p:spPr>
        <p:txBody>
          <a:bodyPr/>
          <a:lstStyle/>
          <a:p>
            <a:r>
              <a:rPr lang="en-US" dirty="0"/>
              <a:t>RATIONALE – 1/2</a:t>
            </a:r>
          </a:p>
        </p:txBody>
      </p:sp>
      <p:sp>
        <p:nvSpPr>
          <p:cNvPr id="3" name="Content Placeholder 2">
            <a:extLst>
              <a:ext uri="{FF2B5EF4-FFF2-40B4-BE49-F238E27FC236}">
                <a16:creationId xmlns:a16="http://schemas.microsoft.com/office/drawing/2014/main" id="{4463A37D-F9E8-7E43-B946-ED90088C1FA1}"/>
              </a:ext>
            </a:extLst>
          </p:cNvPr>
          <p:cNvSpPr>
            <a:spLocks noGrp="1"/>
          </p:cNvSpPr>
          <p:nvPr>
            <p:ph idx="1"/>
          </p:nvPr>
        </p:nvSpPr>
        <p:spPr>
          <a:xfrm>
            <a:off x="4582759" y="139849"/>
            <a:ext cx="6817562" cy="6443831"/>
          </a:xfrm>
        </p:spPr>
        <p:txBody>
          <a:bodyPr>
            <a:normAutofit/>
          </a:bodyPr>
          <a:lstStyle/>
          <a:p>
            <a:r>
              <a:rPr lang="en-US" sz="2000" dirty="0">
                <a:solidFill>
                  <a:srgbClr val="0070C0"/>
                </a:solidFill>
              </a:rPr>
              <a:t>HIV among adolescents is an important problem, especially in sub-Saharan Africa: </a:t>
            </a:r>
            <a:r>
              <a:rPr lang="en-US" sz="2000" dirty="0"/>
              <a:t>Adolescents accounted for 16% of new adult HIV infections in 2017. In Eastern &amp; Southern Africa, girls accounted for 2 in every 3 new HIV infections among young people in 2017.  This is underpinned by gender inequalities and harmful masculinities, violence, poor access to education &amp; employment.</a:t>
            </a:r>
          </a:p>
          <a:p>
            <a:r>
              <a:rPr lang="en-US" sz="2000" dirty="0">
                <a:solidFill>
                  <a:srgbClr val="0070C0"/>
                </a:solidFill>
              </a:rPr>
              <a:t>HIV among adolescents has major health consequences: </a:t>
            </a:r>
            <a:r>
              <a:rPr lang="en-US" sz="2000" dirty="0"/>
              <a:t>AIDS-related deaths have declined in 10-14 year olds, largely due to the impact of Prevention in Mother to Child Transmission. AIDS-related deaths in 15-19 year olds have continued to rise because of growing autonomy &amp; its impact on treatment adherence. Compared to children &amp; adults living with HIV, adolescents have higher rates of mortality</a:t>
            </a:r>
            <a:r>
              <a:rPr lang="en-US" sz="2000"/>
              <a:t>. </a:t>
            </a:r>
            <a:r>
              <a:rPr lang="en-US" sz="2000">
                <a:solidFill>
                  <a:srgbClr val="0070C0"/>
                </a:solidFill>
              </a:rPr>
              <a:t> </a:t>
            </a:r>
            <a:endParaRPr lang="en-US" sz="2000" dirty="0"/>
          </a:p>
        </p:txBody>
      </p:sp>
    </p:spTree>
    <p:extLst>
      <p:ext uri="{BB962C8B-B14F-4D97-AF65-F5344CB8AC3E}">
        <p14:creationId xmlns:p14="http://schemas.microsoft.com/office/powerpoint/2010/main" val="357858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CB68F-AE51-E746-8F77-FA9C572DA504}"/>
              </a:ext>
            </a:extLst>
          </p:cNvPr>
          <p:cNvSpPr>
            <a:spLocks noGrp="1"/>
          </p:cNvSpPr>
          <p:nvPr>
            <p:ph type="title"/>
          </p:nvPr>
        </p:nvSpPr>
        <p:spPr>
          <a:solidFill>
            <a:srgbClr val="0070C0"/>
          </a:solidFill>
        </p:spPr>
        <p:txBody>
          <a:bodyPr/>
          <a:lstStyle/>
          <a:p>
            <a:r>
              <a:rPr lang="en-US" dirty="0"/>
              <a:t>RATIONALE – 2/2</a:t>
            </a:r>
          </a:p>
        </p:txBody>
      </p:sp>
      <p:sp>
        <p:nvSpPr>
          <p:cNvPr id="3" name="Content Placeholder 2">
            <a:extLst>
              <a:ext uri="{FF2B5EF4-FFF2-40B4-BE49-F238E27FC236}">
                <a16:creationId xmlns:a16="http://schemas.microsoft.com/office/drawing/2014/main" id="{4463A37D-F9E8-7E43-B946-ED90088C1FA1}"/>
              </a:ext>
            </a:extLst>
          </p:cNvPr>
          <p:cNvSpPr>
            <a:spLocks noGrp="1"/>
          </p:cNvSpPr>
          <p:nvPr>
            <p:ph idx="1"/>
          </p:nvPr>
        </p:nvSpPr>
        <p:spPr>
          <a:xfrm>
            <a:off x="4582759" y="139849"/>
            <a:ext cx="6817562" cy="6443831"/>
          </a:xfrm>
        </p:spPr>
        <p:txBody>
          <a:bodyPr>
            <a:normAutofit/>
          </a:bodyPr>
          <a:lstStyle/>
          <a:p>
            <a:r>
              <a:rPr lang="en-US" sz="2000" dirty="0">
                <a:solidFill>
                  <a:srgbClr val="0070C0"/>
                </a:solidFill>
              </a:rPr>
              <a:t>HIV prevention &amp; management services have been shown to be effective: </a:t>
            </a:r>
            <a:r>
              <a:rPr lang="en-US" sz="2000" dirty="0"/>
              <a:t>Packages of effective interventions are available for HIV prevention in adolescents and young people, and for key populations within the age groups. Similar packages of effective interventions are available for treatment &amp; care.   </a:t>
            </a:r>
          </a:p>
          <a:p>
            <a:r>
              <a:rPr lang="en-US" sz="2000" dirty="0">
                <a:solidFill>
                  <a:srgbClr val="0070C0"/>
                </a:solidFill>
              </a:rPr>
              <a:t>Prevention strategies &amp; their implementation, &amp; access to high quality services need attention: </a:t>
            </a:r>
            <a:r>
              <a:rPr lang="en-US" sz="2000" dirty="0"/>
              <a:t>These effective interventions are not reaching the many adolescents who need them. </a:t>
            </a:r>
          </a:p>
        </p:txBody>
      </p:sp>
    </p:spTree>
    <p:extLst>
      <p:ext uri="{BB962C8B-B14F-4D97-AF65-F5344CB8AC3E}">
        <p14:creationId xmlns:p14="http://schemas.microsoft.com/office/powerpoint/2010/main" val="82013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16E3D-357C-674D-A4DC-A24CEAC0536B}"/>
              </a:ext>
            </a:extLst>
          </p:cNvPr>
          <p:cNvSpPr>
            <a:spLocks noGrp="1"/>
          </p:cNvSpPr>
          <p:nvPr>
            <p:ph type="title"/>
          </p:nvPr>
        </p:nvSpPr>
        <p:spPr>
          <a:solidFill>
            <a:srgbClr val="0070C0"/>
          </a:solidFill>
        </p:spPr>
        <p:txBody>
          <a:bodyPr/>
          <a:lstStyle/>
          <a:p>
            <a:r>
              <a:rPr lang="en-US" dirty="0"/>
              <a:t>HUMAN RIGHTS OBLIGATIONS</a:t>
            </a:r>
          </a:p>
        </p:txBody>
      </p:sp>
      <p:sp>
        <p:nvSpPr>
          <p:cNvPr id="3" name="Content Placeholder 2">
            <a:extLst>
              <a:ext uri="{FF2B5EF4-FFF2-40B4-BE49-F238E27FC236}">
                <a16:creationId xmlns:a16="http://schemas.microsoft.com/office/drawing/2014/main" id="{8E1AD107-64E5-1546-9E03-F4B0C696D2D3}"/>
              </a:ext>
            </a:extLst>
          </p:cNvPr>
          <p:cNvSpPr>
            <a:spLocks noGrp="1"/>
          </p:cNvSpPr>
          <p:nvPr>
            <p:ph idx="1"/>
          </p:nvPr>
        </p:nvSpPr>
        <p:spPr>
          <a:xfrm>
            <a:off x="4716967" y="178420"/>
            <a:ext cx="6683354" cy="6367346"/>
          </a:xfrm>
        </p:spPr>
        <p:txBody>
          <a:bodyPr>
            <a:normAutofit/>
          </a:bodyPr>
          <a:lstStyle/>
          <a:p>
            <a:r>
              <a:rPr lang="en-US" sz="2400" dirty="0"/>
              <a:t>States are obliged to ensure adolescents have access to confidential HIV testing &amp; counselling services, &amp; to evidence-based HIV prevention &amp; treatment programmes by health personnel that acknowledge the rights of adolescents to privacy and non-discrimination.</a:t>
            </a:r>
          </a:p>
          <a:p>
            <a:r>
              <a:rPr lang="en-US" sz="2400" dirty="0"/>
              <a:t>States must ensure that right to health is not undermined as a result of discrimination including because of their HIV status.</a:t>
            </a:r>
          </a:p>
          <a:p>
            <a:r>
              <a:rPr lang="en-US" sz="2400" dirty="0"/>
              <a:t>Removal of barriers to access such as third-party consent requirements, are also part of states’ obligations.</a:t>
            </a:r>
          </a:p>
        </p:txBody>
      </p:sp>
    </p:spTree>
    <p:extLst>
      <p:ext uri="{BB962C8B-B14F-4D97-AF65-F5344CB8AC3E}">
        <p14:creationId xmlns:p14="http://schemas.microsoft.com/office/powerpoint/2010/main" val="3480460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B2F76-5E3C-6E4E-B4A9-3A2E1E9A8DA8}"/>
              </a:ext>
            </a:extLst>
          </p:cNvPr>
          <p:cNvSpPr>
            <a:spLocks noGrp="1"/>
          </p:cNvSpPr>
          <p:nvPr>
            <p:ph type="title"/>
          </p:nvPr>
        </p:nvSpPr>
        <p:spPr>
          <a:xfrm>
            <a:off x="888631" y="2349925"/>
            <a:ext cx="3498979" cy="2456442"/>
          </a:xfrm>
          <a:solidFill>
            <a:srgbClr val="0070C0"/>
          </a:solidFill>
        </p:spPr>
        <p:txBody>
          <a:bodyPr/>
          <a:lstStyle/>
          <a:p>
            <a:r>
              <a:rPr lang="en-US" dirty="0"/>
              <a:t>KEY CONCEPTS TO CONSIDER</a:t>
            </a:r>
          </a:p>
        </p:txBody>
      </p:sp>
      <p:sp>
        <p:nvSpPr>
          <p:cNvPr id="3" name="Content Placeholder 2">
            <a:extLst>
              <a:ext uri="{FF2B5EF4-FFF2-40B4-BE49-F238E27FC236}">
                <a16:creationId xmlns:a16="http://schemas.microsoft.com/office/drawing/2014/main" id="{4C336C59-8586-0246-8E67-6D5BE5861F67}"/>
              </a:ext>
            </a:extLst>
          </p:cNvPr>
          <p:cNvSpPr>
            <a:spLocks noGrp="1"/>
          </p:cNvSpPr>
          <p:nvPr>
            <p:ph idx="1"/>
          </p:nvPr>
        </p:nvSpPr>
        <p:spPr>
          <a:xfrm>
            <a:off x="4561243" y="268940"/>
            <a:ext cx="6839078" cy="6390043"/>
          </a:xfrm>
        </p:spPr>
        <p:txBody>
          <a:bodyPr>
            <a:normAutofit/>
          </a:bodyPr>
          <a:lstStyle/>
          <a:p>
            <a:r>
              <a:rPr lang="en-US" sz="1600" dirty="0">
                <a:solidFill>
                  <a:srgbClr val="0070C0"/>
                </a:solidFill>
              </a:rPr>
              <a:t>Many adolescents do not know how to prevent HIV or where to access HIV preventive services.</a:t>
            </a:r>
          </a:p>
          <a:p>
            <a:r>
              <a:rPr lang="en-US" sz="1600" dirty="0">
                <a:solidFill>
                  <a:srgbClr val="0070C0"/>
                </a:solidFill>
              </a:rPr>
              <a:t>Many adolescents, especially those in key populations, do not know their HIV status.</a:t>
            </a:r>
          </a:p>
          <a:p>
            <a:r>
              <a:rPr lang="en-US" sz="1600" dirty="0">
                <a:solidFill>
                  <a:srgbClr val="0070C0"/>
                </a:solidFill>
              </a:rPr>
              <a:t>Adolescents find it difficult to reach and obtain HIV prevention and care services.</a:t>
            </a:r>
          </a:p>
          <a:p>
            <a:r>
              <a:rPr lang="en-US" sz="1600" dirty="0">
                <a:solidFill>
                  <a:srgbClr val="0070C0"/>
                </a:solidFill>
              </a:rPr>
              <a:t>HIV prevention &amp; care services are often not adolescent friendly.</a:t>
            </a:r>
          </a:p>
          <a:p>
            <a:pPr marL="400050" indent="-400050">
              <a:buAutoNum type="romanLcParenBoth"/>
            </a:pPr>
            <a:r>
              <a:rPr lang="en-US" sz="1600" dirty="0">
                <a:solidFill>
                  <a:srgbClr val="0070C0"/>
                </a:solidFill>
              </a:rPr>
              <a:t>With regard to diagnosis &amp; post-test counselling, receiving information about potential HIV exposure may be more challenging for adolescents than for adults.</a:t>
            </a:r>
          </a:p>
          <a:p>
            <a:pPr marL="400050" indent="-400050">
              <a:buAutoNum type="romanLcParenBoth"/>
            </a:pPr>
            <a:r>
              <a:rPr lang="en-US" sz="1600" dirty="0">
                <a:solidFill>
                  <a:srgbClr val="0070C0"/>
                </a:solidFill>
              </a:rPr>
              <a:t>With regard to treatment, frequent clinic visits, time spent waiting for services &amp; having to miss school discourages adolescents’ engagement in care.</a:t>
            </a:r>
          </a:p>
          <a:p>
            <a:pPr marL="400050" indent="-400050">
              <a:buAutoNum type="romanLcParenBoth"/>
            </a:pPr>
            <a:r>
              <a:rPr lang="en-US" sz="1600" dirty="0">
                <a:solidFill>
                  <a:srgbClr val="0070C0"/>
                </a:solidFill>
              </a:rPr>
              <a:t>With regard to disclosure, this potential loss of social or economic support or loss of a partner may be especially difficult for adolescents, particularly, if the partner is older or has more power in the relationship.  </a:t>
            </a:r>
          </a:p>
        </p:txBody>
      </p:sp>
    </p:spTree>
    <p:extLst>
      <p:ext uri="{BB962C8B-B14F-4D97-AF65-F5344CB8AC3E}">
        <p14:creationId xmlns:p14="http://schemas.microsoft.com/office/powerpoint/2010/main" val="2602716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4A9C5-32F1-DC47-AD76-229DD2F676AF}"/>
              </a:ext>
            </a:extLst>
          </p:cNvPr>
          <p:cNvSpPr>
            <a:spLocks noGrp="1"/>
          </p:cNvSpPr>
          <p:nvPr>
            <p:ph type="title"/>
          </p:nvPr>
        </p:nvSpPr>
        <p:spPr>
          <a:solidFill>
            <a:srgbClr val="0070C0"/>
          </a:solidFill>
        </p:spPr>
        <p:txBody>
          <a:bodyPr/>
          <a:lstStyle/>
          <a:p>
            <a:r>
              <a:rPr lang="en-US" dirty="0"/>
              <a:t>WHO GUIDELINES</a:t>
            </a:r>
          </a:p>
        </p:txBody>
      </p:sp>
      <p:sp>
        <p:nvSpPr>
          <p:cNvPr id="3" name="Content Placeholder 2">
            <a:extLst>
              <a:ext uri="{FF2B5EF4-FFF2-40B4-BE49-F238E27FC236}">
                <a16:creationId xmlns:a16="http://schemas.microsoft.com/office/drawing/2014/main" id="{5C15780B-EF91-B04E-94A6-3C85801C66EE}"/>
              </a:ext>
            </a:extLst>
          </p:cNvPr>
          <p:cNvSpPr>
            <a:spLocks noGrp="1"/>
          </p:cNvSpPr>
          <p:nvPr>
            <p:ph idx="1"/>
          </p:nvPr>
        </p:nvSpPr>
        <p:spPr>
          <a:xfrm>
            <a:off x="4518212" y="0"/>
            <a:ext cx="7304441" cy="6858000"/>
          </a:xfrm>
        </p:spPr>
        <p:txBody>
          <a:bodyPr>
            <a:normAutofit lnSpcReduction="10000"/>
          </a:bodyPr>
          <a:lstStyle/>
          <a:p>
            <a:r>
              <a:rPr lang="en-US" sz="1200" b="1" i="1" dirty="0">
                <a:solidFill>
                  <a:srgbClr val="0070C0"/>
                </a:solidFill>
              </a:rPr>
              <a:t>HIV &amp; adolescents: guidance for HIV testing &amp; counselling &amp; care for adolescents living with HIV- recommendations for a public health approach and considerations for policy-makers and managers (2013).</a:t>
            </a:r>
          </a:p>
          <a:p>
            <a:r>
              <a:rPr lang="en-US" sz="1200" b="1" i="1" dirty="0">
                <a:solidFill>
                  <a:srgbClr val="0070C0"/>
                </a:solidFill>
              </a:rPr>
              <a:t>Guidelines on HIV self-testing &amp; partner notification (2016).</a:t>
            </a:r>
          </a:p>
          <a:p>
            <a:r>
              <a:rPr lang="en-US" sz="1200" b="1" i="1" dirty="0">
                <a:solidFill>
                  <a:srgbClr val="0070C0"/>
                </a:solidFill>
              </a:rPr>
              <a:t>WHO consolidated guidelines on HIV testing services (2015).</a:t>
            </a:r>
          </a:p>
          <a:p>
            <a:r>
              <a:rPr lang="en-US" sz="1200" b="1" i="1" dirty="0">
                <a:solidFill>
                  <a:srgbClr val="0070C0"/>
                </a:solidFill>
              </a:rPr>
              <a:t>Updated recommendations on first-line &amp; second-line antiretroviral regimens &amp; post- exposure prophylaxis &amp; recommendations on early infant diagnosis of HIV: interim guidance (2018).</a:t>
            </a:r>
          </a:p>
          <a:p>
            <a:r>
              <a:rPr lang="en-US" sz="1200" b="1" i="1" dirty="0">
                <a:solidFill>
                  <a:srgbClr val="0070C0"/>
                </a:solidFill>
              </a:rPr>
              <a:t>Guideline on when to start antiretroviral therapy &amp; on pre-exposure prophylaxis for HIV (2015).</a:t>
            </a:r>
          </a:p>
          <a:p>
            <a:r>
              <a:rPr lang="en-US" sz="1200" b="1" i="1" dirty="0">
                <a:solidFill>
                  <a:srgbClr val="0070C0"/>
                </a:solidFill>
              </a:rPr>
              <a:t>Guidelines on post-exposure prophylaxis for HIV &amp; the use of cotrimoxazole prophylaxis for HIV-related infections among adults, adolescents &amp; children (2014).</a:t>
            </a:r>
          </a:p>
          <a:p>
            <a:r>
              <a:rPr lang="en-US" sz="1200" b="1" i="1" dirty="0">
                <a:solidFill>
                  <a:srgbClr val="0070C0"/>
                </a:solidFill>
              </a:rPr>
              <a:t>Consolidated guidelines on the use of antiretroviral drugs for treating &amp; preventing HIV infection: recommendations for a public health approach (2016).</a:t>
            </a:r>
          </a:p>
          <a:p>
            <a:r>
              <a:rPr lang="en-US" sz="1200" b="1" i="1" dirty="0">
                <a:solidFill>
                  <a:srgbClr val="0070C0"/>
                </a:solidFill>
              </a:rPr>
              <a:t>Guidelines for managing advanced HIV disease &amp; rapid initiation of antiretroviral therapy (2017).</a:t>
            </a:r>
          </a:p>
          <a:p>
            <a:r>
              <a:rPr lang="en-US" sz="1200" b="1" i="1" dirty="0">
                <a:solidFill>
                  <a:srgbClr val="0070C0"/>
                </a:solidFill>
              </a:rPr>
              <a:t>Consolidated guidelines on person-centered HIV patient monitoring &amp; case surveillance (2017).</a:t>
            </a:r>
          </a:p>
          <a:p>
            <a:r>
              <a:rPr lang="en-US" sz="1200" b="1" i="1" dirty="0">
                <a:solidFill>
                  <a:srgbClr val="0070C0"/>
                </a:solidFill>
              </a:rPr>
              <a:t>Integrating collaborative TB &amp; HIV services within a comprehensive package of care for people who inject drugs: consolidated guidelines (2016).</a:t>
            </a:r>
          </a:p>
          <a:p>
            <a:r>
              <a:rPr lang="en-US" sz="1200" b="1" i="1" dirty="0">
                <a:solidFill>
                  <a:srgbClr val="0070C0"/>
                </a:solidFill>
              </a:rPr>
              <a:t>Guidelines on the public health response to pretreatment HIV drug resistance (2017).</a:t>
            </a:r>
          </a:p>
          <a:p>
            <a:r>
              <a:rPr lang="en-US" sz="1200" b="1" i="1" dirty="0">
                <a:solidFill>
                  <a:srgbClr val="0070C0"/>
                </a:solidFill>
              </a:rPr>
              <a:t>Consolidated guideline on sexual &amp; reproductive health and rights of women living with HIV (2017).</a:t>
            </a:r>
          </a:p>
          <a:p>
            <a:r>
              <a:rPr lang="en-US" sz="1200" b="1" i="1" dirty="0">
                <a:solidFill>
                  <a:srgbClr val="0070C0"/>
                </a:solidFill>
              </a:rPr>
              <a:t>Consolidated guidelines on HIV prevention, diagnosis, treatment &amp; care for key populations: updated version (2016).</a:t>
            </a:r>
          </a:p>
          <a:p>
            <a:r>
              <a:rPr lang="en-US" sz="1200" b="1" i="1" dirty="0">
                <a:solidFill>
                  <a:srgbClr val="0070C0"/>
                </a:solidFill>
              </a:rPr>
              <a:t>Responding to children and adolescents who have been sexually abused: WHO clinical guidelines (2017).</a:t>
            </a:r>
          </a:p>
        </p:txBody>
      </p:sp>
    </p:spTree>
    <p:extLst>
      <p:ext uri="{BB962C8B-B14F-4D97-AF65-F5344CB8AC3E}">
        <p14:creationId xmlns:p14="http://schemas.microsoft.com/office/powerpoint/2010/main" val="4106846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373AC-ED24-994E-8344-7B4AC2981071}"/>
              </a:ext>
            </a:extLst>
          </p:cNvPr>
          <p:cNvSpPr>
            <a:spLocks noGrp="1"/>
          </p:cNvSpPr>
          <p:nvPr>
            <p:ph type="title"/>
          </p:nvPr>
        </p:nvSpPr>
        <p:spPr>
          <a:solidFill>
            <a:srgbClr val="0070C0"/>
          </a:solidFill>
        </p:spPr>
        <p:txBody>
          <a:bodyPr>
            <a:normAutofit/>
          </a:bodyPr>
          <a:lstStyle/>
          <a:p>
            <a:r>
              <a:rPr lang="en-US" sz="3400" dirty="0"/>
              <a:t>COMPLEMENTARY DOCUMENTS TO WHO GUIDELINES</a:t>
            </a:r>
          </a:p>
        </p:txBody>
      </p:sp>
      <p:sp>
        <p:nvSpPr>
          <p:cNvPr id="3" name="Content Placeholder 2">
            <a:extLst>
              <a:ext uri="{FF2B5EF4-FFF2-40B4-BE49-F238E27FC236}">
                <a16:creationId xmlns:a16="http://schemas.microsoft.com/office/drawing/2014/main" id="{269EC6CA-0D7D-094B-9C70-4E27FEBA4201}"/>
              </a:ext>
            </a:extLst>
          </p:cNvPr>
          <p:cNvSpPr>
            <a:spLocks noGrp="1"/>
          </p:cNvSpPr>
          <p:nvPr>
            <p:ph idx="1"/>
          </p:nvPr>
        </p:nvSpPr>
        <p:spPr>
          <a:xfrm>
            <a:off x="4627755" y="111512"/>
            <a:ext cx="6915199" cy="6657277"/>
          </a:xfrm>
        </p:spPr>
        <p:txBody>
          <a:bodyPr>
            <a:normAutofit/>
          </a:bodyPr>
          <a:lstStyle/>
          <a:p>
            <a:r>
              <a:rPr lang="en-US" dirty="0"/>
              <a:t>Adolescent HIV testing, counselling &amp; care: implementation guidance for health providers and planners. (WHO, 2014)</a:t>
            </a:r>
          </a:p>
          <a:p>
            <a:r>
              <a:rPr lang="en-US" dirty="0"/>
              <a:t>HIV prevention among adolescent girls &amp; young women: putting HIV prevention among adolescent girls &amp; young women on the Fast-Track and engaging men and boys. (UNAIDS, 2016)</a:t>
            </a:r>
          </a:p>
          <a:p>
            <a:r>
              <a:rPr lang="en-US" dirty="0"/>
              <a:t>Key considerations for differentiated antiretroviral therapy delivery for specific populations: children, adolescents, pregnant &amp; breastfeeding women and key populations. (WHO, 2017)</a:t>
            </a:r>
          </a:p>
          <a:p>
            <a:r>
              <a:rPr lang="en-US" dirty="0"/>
              <a:t>The importance of sexual &amp; reproductive health &amp; rights to prevent HIV in adolescent girls &amp; young women in eastern &amp; southern Africa. (WHO, 2017)</a:t>
            </a:r>
          </a:p>
          <a:p>
            <a:r>
              <a:rPr lang="en-US" dirty="0"/>
              <a:t>Clinical manual for male circumcision under local anesthesia &amp; HIV prevention services for adolescent boys &amp; men. (WHO, 2018)</a:t>
            </a:r>
          </a:p>
          <a:p>
            <a:r>
              <a:rPr lang="en-US" dirty="0"/>
              <a:t>WHO implementation tool for pre-exposure prophylaxis of HIV infection. (WHO, 2017)</a:t>
            </a:r>
          </a:p>
        </p:txBody>
      </p:sp>
    </p:spTree>
    <p:extLst>
      <p:ext uri="{BB962C8B-B14F-4D97-AF65-F5344CB8AC3E}">
        <p14:creationId xmlns:p14="http://schemas.microsoft.com/office/powerpoint/2010/main" val="3756122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5" name="Picture 4" descr="A close up of text on a black background&#10;&#10;Description generated with very high confidence">
            <a:extLst>
              <a:ext uri="{FF2B5EF4-FFF2-40B4-BE49-F238E27FC236}">
                <a16:creationId xmlns:a16="http://schemas.microsoft.com/office/drawing/2014/main" id="{384A6FC2-0812-408F-A610-FF0804A9A956}"/>
              </a:ext>
            </a:extLst>
          </p:cNvPr>
          <p:cNvPicPr>
            <a:picLocks noChangeAspect="1"/>
          </p:cNvPicPr>
          <p:nvPr/>
        </p:nvPicPr>
        <p:blipFill>
          <a:blip r:embed="rId3"/>
          <a:stretch>
            <a:fillRect/>
          </a:stretch>
        </p:blipFill>
        <p:spPr>
          <a:xfrm>
            <a:off x="1698171" y="183504"/>
            <a:ext cx="9044317" cy="6674496"/>
          </a:xfrm>
          <a:prstGeom prst="rect">
            <a:avLst/>
          </a:prstGeom>
        </p:spPr>
      </p:pic>
    </p:spTree>
    <p:extLst>
      <p:ext uri="{BB962C8B-B14F-4D97-AF65-F5344CB8AC3E}">
        <p14:creationId xmlns:p14="http://schemas.microsoft.com/office/powerpoint/2010/main" val="354196711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13131</TotalTime>
  <Words>1038</Words>
  <Application>Microsoft Office PowerPoint</Application>
  <PresentationFormat>Widescreen</PresentationFormat>
  <Paragraphs>56</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Calibri Light</vt:lpstr>
      <vt:lpstr>Rockwell</vt:lpstr>
      <vt:lpstr>Wingdings</vt:lpstr>
      <vt:lpstr>Atlas</vt:lpstr>
      <vt:lpstr>HUMAN IMMUNODEFICIENCY VIRUS (HIV) PREVENTION &amp; CARE</vt:lpstr>
      <vt:lpstr>DEFINITIONS </vt:lpstr>
      <vt:lpstr>RATIONALE – 1/2</vt:lpstr>
      <vt:lpstr>RATIONALE – 2/2</vt:lpstr>
      <vt:lpstr>HUMAN RIGHTS OBLIGATIONS</vt:lpstr>
      <vt:lpstr>KEY CONCEPTS TO CONSIDER</vt:lpstr>
      <vt:lpstr>WHO GUIDELINES</vt:lpstr>
      <vt:lpstr>COMPLEMENTARY DOCUMENTS TO WHO GUIDELINES</vt:lpstr>
      <vt:lpstr>PowerPoint Presentation</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HIV prevention and care - Venkatraman Chandra-Mouli</dc:title>
  <dc:creator>Venkatraman Chandra-Mouli</dc:creator>
  <cp:lastModifiedBy>Aldo Campana</cp:lastModifiedBy>
  <cp:revision>90</cp:revision>
  <dcterms:created xsi:type="dcterms:W3CDTF">2019-06-05T15:08:02Z</dcterms:created>
  <dcterms:modified xsi:type="dcterms:W3CDTF">2019-10-14T07:38:33Z</dcterms:modified>
</cp:coreProperties>
</file>