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63" r:id="rId3"/>
    <p:sldId id="257" r:id="rId4"/>
    <p:sldId id="265" r:id="rId5"/>
    <p:sldId id="264" r:id="rId6"/>
    <p:sldId id="258"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3"/>
    <p:restoredTop sz="94663"/>
  </p:normalViewPr>
  <p:slideViewPr>
    <p:cSldViewPr snapToGrid="0" snapToObjects="1">
      <p:cViewPr varScale="1">
        <p:scale>
          <a:sx n="120" d="100"/>
          <a:sy n="120" d="100"/>
        </p:scale>
        <p:origin x="102"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C4DAA-BE43-47E0-B077-7D9F3FFB01FF}" type="datetimeFigureOut">
              <a:rPr lang="en-GB" smtClean="0"/>
              <a:t>28/10/2019</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F35392-2319-4BCF-BDEF-98C42CD9EABF}" type="slidenum">
              <a:rPr lang="en-GB" smtClean="0"/>
              <a:t>‹#›</a:t>
            </a:fld>
            <a:endParaRPr lang="en-GB" dirty="0"/>
          </a:p>
        </p:txBody>
      </p:sp>
    </p:spTree>
    <p:extLst>
      <p:ext uri="{BB962C8B-B14F-4D97-AF65-F5344CB8AC3E}">
        <p14:creationId xmlns:p14="http://schemas.microsoft.com/office/powerpoint/2010/main" val="36961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contains key definitions. </a:t>
            </a:r>
            <a:endParaRPr lang="en-GB" dirty="0"/>
          </a:p>
        </p:txBody>
      </p:sp>
      <p:sp>
        <p:nvSpPr>
          <p:cNvPr id="4" name="Slide Number Placeholder 3"/>
          <p:cNvSpPr>
            <a:spLocks noGrp="1"/>
          </p:cNvSpPr>
          <p:nvPr>
            <p:ph type="sldNum" sz="quarter" idx="10"/>
          </p:nvPr>
        </p:nvSpPr>
        <p:spPr/>
        <p:txBody>
          <a:bodyPr/>
          <a:lstStyle/>
          <a:p>
            <a:fld id="{C0F35392-2319-4BCF-BDEF-98C42CD9EABF}" type="slidenum">
              <a:rPr lang="en-GB" smtClean="0"/>
              <a:t>2</a:t>
            </a:fld>
            <a:endParaRPr lang="en-GB" dirty="0"/>
          </a:p>
        </p:txBody>
      </p:sp>
    </p:spTree>
    <p:extLst>
      <p:ext uri="{BB962C8B-B14F-4D97-AF65-F5344CB8AC3E}">
        <p14:creationId xmlns:p14="http://schemas.microsoft.com/office/powerpoint/2010/main" val="3828818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first of two slides which set out the rationale for investment in this area.</a:t>
            </a:r>
            <a:endParaRPr lang="en-GB" dirty="0"/>
          </a:p>
        </p:txBody>
      </p:sp>
      <p:sp>
        <p:nvSpPr>
          <p:cNvPr id="4" name="Slide Number Placeholder 3"/>
          <p:cNvSpPr>
            <a:spLocks noGrp="1"/>
          </p:cNvSpPr>
          <p:nvPr>
            <p:ph type="sldNum" sz="quarter" idx="10"/>
          </p:nvPr>
        </p:nvSpPr>
        <p:spPr/>
        <p:txBody>
          <a:bodyPr/>
          <a:lstStyle/>
          <a:p>
            <a:fld id="{C0F35392-2319-4BCF-BDEF-98C42CD9EABF}" type="slidenum">
              <a:rPr lang="en-GB" smtClean="0"/>
              <a:t>3</a:t>
            </a:fld>
            <a:endParaRPr lang="en-GB" dirty="0"/>
          </a:p>
        </p:txBody>
      </p:sp>
    </p:spTree>
    <p:extLst>
      <p:ext uri="{BB962C8B-B14F-4D97-AF65-F5344CB8AC3E}">
        <p14:creationId xmlns:p14="http://schemas.microsoft.com/office/powerpoint/2010/main" val="2799951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second of two slides which set out the rationale. </a:t>
            </a:r>
            <a:endParaRPr lang="en-GB" dirty="0"/>
          </a:p>
        </p:txBody>
      </p:sp>
      <p:sp>
        <p:nvSpPr>
          <p:cNvPr id="4" name="Slide Number Placeholder 3"/>
          <p:cNvSpPr>
            <a:spLocks noGrp="1"/>
          </p:cNvSpPr>
          <p:nvPr>
            <p:ph type="sldNum" sz="quarter" idx="10"/>
          </p:nvPr>
        </p:nvSpPr>
        <p:spPr/>
        <p:txBody>
          <a:bodyPr/>
          <a:lstStyle/>
          <a:p>
            <a:fld id="{C0F35392-2319-4BCF-BDEF-98C42CD9EABF}" type="slidenum">
              <a:rPr lang="en-GB" smtClean="0"/>
              <a:t>4</a:t>
            </a:fld>
            <a:endParaRPr lang="en-GB" dirty="0"/>
          </a:p>
        </p:txBody>
      </p:sp>
    </p:spTree>
    <p:extLst>
      <p:ext uri="{BB962C8B-B14F-4D97-AF65-F5344CB8AC3E}">
        <p14:creationId xmlns:p14="http://schemas.microsoft.com/office/powerpoint/2010/main" val="4049744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outlines the human rights obligations of states. </a:t>
            </a:r>
            <a:endParaRPr lang="en-GB" dirty="0"/>
          </a:p>
        </p:txBody>
      </p:sp>
      <p:sp>
        <p:nvSpPr>
          <p:cNvPr id="4" name="Slide Number Placeholder 3"/>
          <p:cNvSpPr>
            <a:spLocks noGrp="1"/>
          </p:cNvSpPr>
          <p:nvPr>
            <p:ph type="sldNum" sz="quarter" idx="10"/>
          </p:nvPr>
        </p:nvSpPr>
        <p:spPr/>
        <p:txBody>
          <a:bodyPr/>
          <a:lstStyle/>
          <a:p>
            <a:fld id="{C0F35392-2319-4BCF-BDEF-98C42CD9EABF}" type="slidenum">
              <a:rPr lang="en-GB" smtClean="0"/>
              <a:t>5</a:t>
            </a:fld>
            <a:endParaRPr lang="en-GB" dirty="0"/>
          </a:p>
        </p:txBody>
      </p:sp>
    </p:spTree>
    <p:extLst>
      <p:ext uri="{BB962C8B-B14F-4D97-AF65-F5344CB8AC3E}">
        <p14:creationId xmlns:p14="http://schemas.microsoft.com/office/powerpoint/2010/main" val="1734158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lists three key concepts to consider in moving ahead. </a:t>
            </a:r>
            <a:endParaRPr lang="en-GB" dirty="0"/>
          </a:p>
        </p:txBody>
      </p:sp>
      <p:sp>
        <p:nvSpPr>
          <p:cNvPr id="4" name="Slide Number Placeholder 3"/>
          <p:cNvSpPr>
            <a:spLocks noGrp="1"/>
          </p:cNvSpPr>
          <p:nvPr>
            <p:ph type="sldNum" sz="quarter" idx="10"/>
          </p:nvPr>
        </p:nvSpPr>
        <p:spPr/>
        <p:txBody>
          <a:bodyPr/>
          <a:lstStyle/>
          <a:p>
            <a:fld id="{C0F35392-2319-4BCF-BDEF-98C42CD9EABF}" type="slidenum">
              <a:rPr lang="en-GB" smtClean="0"/>
              <a:t>6</a:t>
            </a:fld>
            <a:endParaRPr lang="en-GB" dirty="0"/>
          </a:p>
        </p:txBody>
      </p:sp>
    </p:spTree>
    <p:extLst>
      <p:ext uri="{BB962C8B-B14F-4D97-AF65-F5344CB8AC3E}">
        <p14:creationId xmlns:p14="http://schemas.microsoft.com/office/powerpoint/2010/main" val="513580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lists two WHO guidelines which address FGM and child marriage. </a:t>
            </a:r>
            <a:endParaRPr lang="en-GB" dirty="0"/>
          </a:p>
        </p:txBody>
      </p:sp>
      <p:sp>
        <p:nvSpPr>
          <p:cNvPr id="4" name="Slide Number Placeholder 3"/>
          <p:cNvSpPr>
            <a:spLocks noGrp="1"/>
          </p:cNvSpPr>
          <p:nvPr>
            <p:ph type="sldNum" sz="quarter" idx="10"/>
          </p:nvPr>
        </p:nvSpPr>
        <p:spPr/>
        <p:txBody>
          <a:bodyPr/>
          <a:lstStyle/>
          <a:p>
            <a:fld id="{C0F35392-2319-4BCF-BDEF-98C42CD9EABF}" type="slidenum">
              <a:rPr lang="en-GB" smtClean="0"/>
              <a:t>7</a:t>
            </a:fld>
            <a:endParaRPr lang="en-GB" dirty="0"/>
          </a:p>
        </p:txBody>
      </p:sp>
    </p:spTree>
    <p:extLst>
      <p:ext uri="{BB962C8B-B14F-4D97-AF65-F5344CB8AC3E}">
        <p14:creationId xmlns:p14="http://schemas.microsoft.com/office/powerpoint/2010/main" val="1073827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lists a selection of complementary documents which could be useful. </a:t>
            </a:r>
            <a:endParaRPr lang="en-GB" dirty="0"/>
          </a:p>
        </p:txBody>
      </p:sp>
      <p:sp>
        <p:nvSpPr>
          <p:cNvPr id="4" name="Slide Number Placeholder 3"/>
          <p:cNvSpPr>
            <a:spLocks noGrp="1"/>
          </p:cNvSpPr>
          <p:nvPr>
            <p:ph type="sldNum" sz="quarter" idx="10"/>
          </p:nvPr>
        </p:nvSpPr>
        <p:spPr/>
        <p:txBody>
          <a:bodyPr/>
          <a:lstStyle/>
          <a:p>
            <a:fld id="{C0F35392-2319-4BCF-BDEF-98C42CD9EABF}" type="slidenum">
              <a:rPr lang="en-GB" smtClean="0"/>
              <a:t>8</a:t>
            </a:fld>
            <a:endParaRPr lang="en-GB" dirty="0"/>
          </a:p>
        </p:txBody>
      </p:sp>
    </p:spTree>
    <p:extLst>
      <p:ext uri="{BB962C8B-B14F-4D97-AF65-F5344CB8AC3E}">
        <p14:creationId xmlns:p14="http://schemas.microsoft.com/office/powerpoint/2010/main" val="342619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education and employment opportunities, and community dialogue are needed to bring about norm change. </a:t>
            </a:r>
            <a:endParaRPr lang="en-GB" dirty="0"/>
          </a:p>
        </p:txBody>
      </p:sp>
      <p:sp>
        <p:nvSpPr>
          <p:cNvPr id="4" name="Slide Number Placeholder 3"/>
          <p:cNvSpPr>
            <a:spLocks noGrp="1"/>
          </p:cNvSpPr>
          <p:nvPr>
            <p:ph type="sldNum" sz="quarter" idx="10"/>
          </p:nvPr>
        </p:nvSpPr>
        <p:spPr/>
        <p:txBody>
          <a:bodyPr/>
          <a:lstStyle/>
          <a:p>
            <a:fld id="{C0F35392-2319-4BCF-BDEF-98C42CD9EABF}" type="slidenum">
              <a:rPr lang="en-GB" smtClean="0"/>
              <a:t>9</a:t>
            </a:fld>
            <a:endParaRPr lang="en-GB" dirty="0"/>
          </a:p>
        </p:txBody>
      </p:sp>
    </p:spTree>
    <p:extLst>
      <p:ext uri="{BB962C8B-B14F-4D97-AF65-F5344CB8AC3E}">
        <p14:creationId xmlns:p14="http://schemas.microsoft.com/office/powerpoint/2010/main" val="3387967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10/28/2019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10/28/2019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10/28/2019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10/28/2019</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10/28/2019</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10/28/2019</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10/28/2019</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10/28/2019</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985F9-08C8-C84C-BF6C-CD7E958A8A57}"/>
              </a:ext>
            </a:extLst>
          </p:cNvPr>
          <p:cNvSpPr>
            <a:spLocks noGrp="1"/>
          </p:cNvSpPr>
          <p:nvPr>
            <p:ph type="ctrTitle"/>
          </p:nvPr>
        </p:nvSpPr>
        <p:spPr>
          <a:xfrm>
            <a:off x="1756042" y="2575933"/>
            <a:ext cx="8679915" cy="1951462"/>
          </a:xfrm>
          <a:solidFill>
            <a:srgbClr val="0070C0"/>
          </a:solidFill>
        </p:spPr>
        <p:txBody>
          <a:bodyPr>
            <a:normAutofit/>
          </a:bodyPr>
          <a:lstStyle/>
          <a:p>
            <a:r>
              <a:rPr lang="en-US" dirty="0"/>
              <a:t>HARMFUL TRADITIONAL PRACTICES PREVENTION</a:t>
            </a:r>
          </a:p>
        </p:txBody>
      </p:sp>
      <p:sp>
        <p:nvSpPr>
          <p:cNvPr id="3" name="TextBox 2">
            <a:extLst>
              <a:ext uri="{FF2B5EF4-FFF2-40B4-BE49-F238E27FC236}">
                <a16:creationId xmlns:a16="http://schemas.microsoft.com/office/drawing/2014/main" id="{F8E44247-823A-7B47-BFB7-F5AA51A7415E}"/>
              </a:ext>
            </a:extLst>
          </p:cNvPr>
          <p:cNvSpPr txBox="1"/>
          <p:nvPr/>
        </p:nvSpPr>
        <p:spPr>
          <a:xfrm>
            <a:off x="0" y="0"/>
            <a:ext cx="2689412" cy="369332"/>
          </a:xfrm>
          <a:prstGeom prst="rect">
            <a:avLst/>
          </a:prstGeom>
          <a:solidFill>
            <a:schemeClr val="tx1"/>
          </a:solidFill>
        </p:spPr>
        <p:txBody>
          <a:bodyPr wrap="square" rtlCol="0">
            <a:spAutoFit/>
          </a:bodyPr>
          <a:lstStyle/>
          <a:p>
            <a:r>
              <a:rPr lang="en-US" dirty="0">
                <a:solidFill>
                  <a:schemeClr val="bg1"/>
                </a:solidFill>
              </a:rPr>
              <a:t>Geneva 2019</a:t>
            </a:r>
          </a:p>
        </p:txBody>
      </p:sp>
      <p:sp>
        <p:nvSpPr>
          <p:cNvPr id="4" name="Rectangle 3">
            <a:extLst>
              <a:ext uri="{FF2B5EF4-FFF2-40B4-BE49-F238E27FC236}">
                <a16:creationId xmlns:a16="http://schemas.microsoft.com/office/drawing/2014/main" id="{B95AA1EF-D9E6-45BA-A621-C5B354D1409E}"/>
              </a:ext>
            </a:extLst>
          </p:cNvPr>
          <p:cNvSpPr/>
          <p:nvPr/>
        </p:nvSpPr>
        <p:spPr>
          <a:xfrm>
            <a:off x="4324970" y="5862847"/>
            <a:ext cx="3542060" cy="369332"/>
          </a:xfrm>
          <a:prstGeom prst="rect">
            <a:avLst/>
          </a:prstGeom>
        </p:spPr>
        <p:txBody>
          <a:bodyPr wrap="none">
            <a:spAutoFit/>
          </a:bodyPr>
          <a:lstStyle/>
          <a:p>
            <a:r>
              <a:rPr lang="en-US" dirty="0"/>
              <a:t>Dr Venkatraman Chandra-Mouli</a:t>
            </a:r>
          </a:p>
        </p:txBody>
      </p:sp>
    </p:spTree>
    <p:extLst>
      <p:ext uri="{BB962C8B-B14F-4D97-AF65-F5344CB8AC3E}">
        <p14:creationId xmlns:p14="http://schemas.microsoft.com/office/powerpoint/2010/main" val="1420569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CB68F-AE51-E746-8F77-FA9C572DA504}"/>
              </a:ext>
            </a:extLst>
          </p:cNvPr>
          <p:cNvSpPr>
            <a:spLocks noGrp="1"/>
          </p:cNvSpPr>
          <p:nvPr>
            <p:ph type="title"/>
          </p:nvPr>
        </p:nvSpPr>
        <p:spPr>
          <a:solidFill>
            <a:srgbClr val="0070C0"/>
          </a:solidFill>
        </p:spPr>
        <p:txBody>
          <a:bodyPr/>
          <a:lstStyle/>
          <a:p>
            <a:r>
              <a:rPr lang="en-US" dirty="0"/>
              <a:t>DEFINITIONS	</a:t>
            </a:r>
          </a:p>
        </p:txBody>
      </p:sp>
      <p:sp>
        <p:nvSpPr>
          <p:cNvPr id="3" name="Content Placeholder 2">
            <a:extLst>
              <a:ext uri="{FF2B5EF4-FFF2-40B4-BE49-F238E27FC236}">
                <a16:creationId xmlns:a16="http://schemas.microsoft.com/office/drawing/2014/main" id="{4463A37D-F9E8-7E43-B946-ED90088C1FA1}"/>
              </a:ext>
            </a:extLst>
          </p:cNvPr>
          <p:cNvSpPr>
            <a:spLocks noGrp="1"/>
          </p:cNvSpPr>
          <p:nvPr>
            <p:ph idx="1"/>
          </p:nvPr>
        </p:nvSpPr>
        <p:spPr>
          <a:xfrm>
            <a:off x="4593910" y="386667"/>
            <a:ext cx="6817562" cy="6382958"/>
          </a:xfrm>
        </p:spPr>
        <p:txBody>
          <a:bodyPr>
            <a:normAutofit lnSpcReduction="10000"/>
          </a:bodyPr>
          <a:lstStyle/>
          <a:p>
            <a:r>
              <a:rPr lang="en-US" sz="2400" b="1" dirty="0">
                <a:solidFill>
                  <a:srgbClr val="0070C0"/>
                </a:solidFill>
              </a:rPr>
              <a:t>Traditional cultural practices: </a:t>
            </a:r>
            <a:r>
              <a:rPr lang="en-US" sz="2400" dirty="0"/>
              <a:t>They reflect values &amp; beliefs held by members of a community for periods often spanning generations. Some are beneficial, some have neither benefits nor harms, and some are harmful to a specific group e.g. FGM, child marriage.</a:t>
            </a:r>
          </a:p>
          <a:p>
            <a:r>
              <a:rPr lang="en-US" sz="2400" b="1" dirty="0">
                <a:solidFill>
                  <a:srgbClr val="0070C0"/>
                </a:solidFill>
              </a:rPr>
              <a:t>Female genital mutilation (FGM): </a:t>
            </a:r>
            <a:r>
              <a:rPr lang="en-US" sz="2400" dirty="0"/>
              <a:t>Any procedure that involves the partial or total removal of external genitalia or other injury to the female genital organs for non-medical reasons.</a:t>
            </a:r>
          </a:p>
          <a:p>
            <a:r>
              <a:rPr lang="en-US" sz="2400" b="1" dirty="0">
                <a:solidFill>
                  <a:srgbClr val="0070C0"/>
                </a:solidFill>
              </a:rPr>
              <a:t>Child marriage: </a:t>
            </a:r>
            <a:r>
              <a:rPr lang="en-US" sz="2400" dirty="0"/>
              <a:t>Formal marriage or informal union before the age of 18 years.</a:t>
            </a:r>
          </a:p>
        </p:txBody>
      </p:sp>
    </p:spTree>
    <p:extLst>
      <p:ext uri="{BB962C8B-B14F-4D97-AF65-F5344CB8AC3E}">
        <p14:creationId xmlns:p14="http://schemas.microsoft.com/office/powerpoint/2010/main" val="1692321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CB68F-AE51-E746-8F77-FA9C572DA504}"/>
              </a:ext>
            </a:extLst>
          </p:cNvPr>
          <p:cNvSpPr>
            <a:spLocks noGrp="1"/>
          </p:cNvSpPr>
          <p:nvPr>
            <p:ph type="title"/>
          </p:nvPr>
        </p:nvSpPr>
        <p:spPr>
          <a:solidFill>
            <a:srgbClr val="0070C0"/>
          </a:solidFill>
        </p:spPr>
        <p:txBody>
          <a:bodyPr/>
          <a:lstStyle/>
          <a:p>
            <a:r>
              <a:rPr lang="en-US" dirty="0"/>
              <a:t>RATIONALE 1/2</a:t>
            </a:r>
          </a:p>
        </p:txBody>
      </p:sp>
      <p:sp>
        <p:nvSpPr>
          <p:cNvPr id="3" name="Content Placeholder 2">
            <a:extLst>
              <a:ext uri="{FF2B5EF4-FFF2-40B4-BE49-F238E27FC236}">
                <a16:creationId xmlns:a16="http://schemas.microsoft.com/office/drawing/2014/main" id="{4463A37D-F9E8-7E43-B946-ED90088C1FA1}"/>
              </a:ext>
            </a:extLst>
          </p:cNvPr>
          <p:cNvSpPr>
            <a:spLocks noGrp="1"/>
          </p:cNvSpPr>
          <p:nvPr>
            <p:ph idx="1"/>
          </p:nvPr>
        </p:nvSpPr>
        <p:spPr>
          <a:xfrm>
            <a:off x="4582759" y="139849"/>
            <a:ext cx="6817562" cy="6443831"/>
          </a:xfrm>
        </p:spPr>
        <p:txBody>
          <a:bodyPr>
            <a:normAutofit fontScale="85000" lnSpcReduction="20000"/>
          </a:bodyPr>
          <a:lstStyle/>
          <a:p>
            <a:r>
              <a:rPr lang="en-US" sz="2000" dirty="0">
                <a:solidFill>
                  <a:srgbClr val="0070C0"/>
                </a:solidFill>
              </a:rPr>
              <a:t>Harmful traditional problems among adolescents are an important problem: </a:t>
            </a:r>
            <a:r>
              <a:rPr lang="en-US" sz="2000" dirty="0"/>
              <a:t>Over 200 million girls &amp; women are estimated to be living with the effects of FGM which is predominantly performed on girls under the age of 18 years. Every year, about 12 million girls are married before the age of 18.</a:t>
            </a:r>
          </a:p>
          <a:p>
            <a:endParaRPr lang="en-US" sz="2000" dirty="0"/>
          </a:p>
          <a:p>
            <a:r>
              <a:rPr lang="en-US" sz="2000" dirty="0">
                <a:solidFill>
                  <a:srgbClr val="0070C0"/>
                </a:solidFill>
              </a:rPr>
              <a:t>Harmful traditional problems among adolescents can have serious health and social consequences: </a:t>
            </a:r>
            <a:r>
              <a:rPr lang="en-US" sz="2000" dirty="0"/>
              <a:t> FGM has no known health benefits,. It can cause immediate health consequences- hemorrhage, shock, infections and death and can cause long-term health and social consequences such as post-traumatic stress disorder and menstrual health problems. Women with type III FGM are more likely to experience problems during child birth. Babies born to children with FGM are at increased risk of neonatal complications. Child marriage is  often leads to early childbearing in young girls which is associated with an increased risk of pregnancy-related mortality and morbidity and of increased risk of mortality and morbidity in babies born to a adolescent mothers. Child marriage is also associated with an increased risk of  intimate partner violence. Finally, it has a negative effect on educational attainment.</a:t>
            </a:r>
          </a:p>
        </p:txBody>
      </p:sp>
    </p:spTree>
    <p:extLst>
      <p:ext uri="{BB962C8B-B14F-4D97-AF65-F5344CB8AC3E}">
        <p14:creationId xmlns:p14="http://schemas.microsoft.com/office/powerpoint/2010/main" val="357858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CB68F-AE51-E746-8F77-FA9C572DA504}"/>
              </a:ext>
            </a:extLst>
          </p:cNvPr>
          <p:cNvSpPr>
            <a:spLocks noGrp="1"/>
          </p:cNvSpPr>
          <p:nvPr>
            <p:ph type="title"/>
          </p:nvPr>
        </p:nvSpPr>
        <p:spPr>
          <a:solidFill>
            <a:srgbClr val="0070C0"/>
          </a:solidFill>
        </p:spPr>
        <p:txBody>
          <a:bodyPr/>
          <a:lstStyle/>
          <a:p>
            <a:r>
              <a:rPr lang="en-US" dirty="0"/>
              <a:t>RATIONALE 2/2</a:t>
            </a:r>
          </a:p>
        </p:txBody>
      </p:sp>
      <p:sp>
        <p:nvSpPr>
          <p:cNvPr id="3" name="Content Placeholder 2">
            <a:extLst>
              <a:ext uri="{FF2B5EF4-FFF2-40B4-BE49-F238E27FC236}">
                <a16:creationId xmlns:a16="http://schemas.microsoft.com/office/drawing/2014/main" id="{4463A37D-F9E8-7E43-B946-ED90088C1FA1}"/>
              </a:ext>
            </a:extLst>
          </p:cNvPr>
          <p:cNvSpPr>
            <a:spLocks noGrp="1"/>
          </p:cNvSpPr>
          <p:nvPr>
            <p:ph idx="1"/>
          </p:nvPr>
        </p:nvSpPr>
        <p:spPr>
          <a:xfrm>
            <a:off x="4582759" y="139849"/>
            <a:ext cx="6817562" cy="6443831"/>
          </a:xfrm>
        </p:spPr>
        <p:txBody>
          <a:bodyPr>
            <a:normAutofit/>
          </a:bodyPr>
          <a:lstStyle/>
          <a:p>
            <a:r>
              <a:rPr lang="en-US" sz="2000" dirty="0">
                <a:solidFill>
                  <a:srgbClr val="0070C0"/>
                </a:solidFill>
              </a:rPr>
              <a:t>Prevention of harmful traditional practice interventions has been shown to be effective: </a:t>
            </a:r>
            <a:r>
              <a:rPr lang="en-US" sz="2000" dirty="0"/>
              <a:t>There is a growing evidence base of effective approaches as well as those which are promising but have not been shown to be effective. </a:t>
            </a:r>
          </a:p>
          <a:p>
            <a:r>
              <a:rPr lang="en-US" sz="2000" dirty="0">
                <a:solidFill>
                  <a:srgbClr val="0070C0"/>
                </a:solidFill>
              </a:rPr>
              <a:t>Laws and policies and prevention strategies and their implementation need attention:  </a:t>
            </a:r>
            <a:r>
              <a:rPr lang="en-US" sz="2000" dirty="0"/>
              <a:t> Laws and policies forbidding the practices are in place in many countries, but that has not stopped the practices from continuing. Efforts must be stepped up to communicate the laws and policies and to support their  application without exception. These efforts must be combined with efforts to mobilize families and community, empower girls, and to provide those who have experienced FGM and child marriage with the health, social and legal services they need. </a:t>
            </a:r>
          </a:p>
        </p:txBody>
      </p:sp>
    </p:spTree>
    <p:extLst>
      <p:ext uri="{BB962C8B-B14F-4D97-AF65-F5344CB8AC3E}">
        <p14:creationId xmlns:p14="http://schemas.microsoft.com/office/powerpoint/2010/main" val="2479066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16E3D-357C-674D-A4DC-A24CEAC0536B}"/>
              </a:ext>
            </a:extLst>
          </p:cNvPr>
          <p:cNvSpPr>
            <a:spLocks noGrp="1"/>
          </p:cNvSpPr>
          <p:nvPr>
            <p:ph type="title"/>
          </p:nvPr>
        </p:nvSpPr>
        <p:spPr>
          <a:solidFill>
            <a:srgbClr val="0070C0"/>
          </a:solidFill>
        </p:spPr>
        <p:txBody>
          <a:bodyPr/>
          <a:lstStyle/>
          <a:p>
            <a:r>
              <a:rPr lang="en-US" dirty="0"/>
              <a:t>HUMAN RIGHTS OBLIGATIONS</a:t>
            </a:r>
          </a:p>
        </p:txBody>
      </p:sp>
      <p:sp>
        <p:nvSpPr>
          <p:cNvPr id="3" name="Content Placeholder 2">
            <a:extLst>
              <a:ext uri="{FF2B5EF4-FFF2-40B4-BE49-F238E27FC236}">
                <a16:creationId xmlns:a16="http://schemas.microsoft.com/office/drawing/2014/main" id="{8E1AD107-64E5-1546-9E03-F4B0C696D2D3}"/>
              </a:ext>
            </a:extLst>
          </p:cNvPr>
          <p:cNvSpPr>
            <a:spLocks noGrp="1"/>
          </p:cNvSpPr>
          <p:nvPr>
            <p:ph idx="1"/>
          </p:nvPr>
        </p:nvSpPr>
        <p:spPr>
          <a:xfrm>
            <a:off x="4716967" y="178420"/>
            <a:ext cx="6683354" cy="6367346"/>
          </a:xfrm>
        </p:spPr>
        <p:txBody>
          <a:bodyPr>
            <a:normAutofit/>
          </a:bodyPr>
          <a:lstStyle/>
          <a:p>
            <a:r>
              <a:rPr lang="en-US" sz="2400" dirty="0"/>
              <a:t>Human rights standards call for an holistic approach to the prevention and elimination of harmful practices.</a:t>
            </a:r>
          </a:p>
          <a:p>
            <a:r>
              <a:rPr lang="en-US" sz="2400" dirty="0"/>
              <a:t>States must adopt legislative measures to prohibit these practices, including providing for adequate sanctions, combined with other legal and policy measures, including social measures. These measures must include attention to the root causes of harmful practices, capacity building at all levels, and protective measures for women and children who have been victims of harmful practices.</a:t>
            </a:r>
          </a:p>
        </p:txBody>
      </p:sp>
    </p:spTree>
    <p:extLst>
      <p:ext uri="{BB962C8B-B14F-4D97-AF65-F5344CB8AC3E}">
        <p14:creationId xmlns:p14="http://schemas.microsoft.com/office/powerpoint/2010/main" val="3480460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B2F76-5E3C-6E4E-B4A9-3A2E1E9A8DA8}"/>
              </a:ext>
            </a:extLst>
          </p:cNvPr>
          <p:cNvSpPr>
            <a:spLocks noGrp="1"/>
          </p:cNvSpPr>
          <p:nvPr>
            <p:ph type="title"/>
          </p:nvPr>
        </p:nvSpPr>
        <p:spPr>
          <a:xfrm>
            <a:off x="888631" y="2349925"/>
            <a:ext cx="3498979" cy="2456442"/>
          </a:xfrm>
          <a:solidFill>
            <a:srgbClr val="0070C0"/>
          </a:solidFill>
        </p:spPr>
        <p:txBody>
          <a:bodyPr/>
          <a:lstStyle/>
          <a:p>
            <a:r>
              <a:rPr lang="en-US" dirty="0"/>
              <a:t>KEY CONCEPTS TO CONSIDER</a:t>
            </a:r>
          </a:p>
        </p:txBody>
      </p:sp>
      <p:sp>
        <p:nvSpPr>
          <p:cNvPr id="3" name="Content Placeholder 2">
            <a:extLst>
              <a:ext uri="{FF2B5EF4-FFF2-40B4-BE49-F238E27FC236}">
                <a16:creationId xmlns:a16="http://schemas.microsoft.com/office/drawing/2014/main" id="{4C336C59-8586-0246-8E67-6D5BE5861F67}"/>
              </a:ext>
            </a:extLst>
          </p:cNvPr>
          <p:cNvSpPr>
            <a:spLocks noGrp="1"/>
          </p:cNvSpPr>
          <p:nvPr>
            <p:ph idx="1"/>
          </p:nvPr>
        </p:nvSpPr>
        <p:spPr>
          <a:xfrm>
            <a:off x="4561243" y="268940"/>
            <a:ext cx="6839078" cy="6390043"/>
          </a:xfrm>
        </p:spPr>
        <p:txBody>
          <a:bodyPr>
            <a:normAutofit/>
          </a:bodyPr>
          <a:lstStyle/>
          <a:p>
            <a:endParaRPr lang="en-US" dirty="0">
              <a:solidFill>
                <a:srgbClr val="0070C0"/>
              </a:solidFill>
            </a:endParaRPr>
          </a:p>
          <a:p>
            <a:r>
              <a:rPr lang="en-US" dirty="0">
                <a:solidFill>
                  <a:srgbClr val="0070C0"/>
                </a:solidFill>
              </a:rPr>
              <a:t>FGM and child marriage are longstanding, deep-seated traditional practices that cannot be reversed by briefly implemented single-component interventions: </a:t>
            </a:r>
            <a:r>
              <a:rPr lang="en-US" dirty="0"/>
              <a:t>Efforts to prevent FGM and CM require long term and multi-level interventions. </a:t>
            </a:r>
          </a:p>
          <a:p>
            <a:r>
              <a:rPr lang="en-US" dirty="0">
                <a:solidFill>
                  <a:srgbClr val="0070C0"/>
                </a:solidFill>
              </a:rPr>
              <a:t>Leaders, including health care providers, may themselves support FGM or CM: </a:t>
            </a:r>
            <a:r>
              <a:rPr lang="en-US" dirty="0"/>
              <a:t>All stakeholders need to be involved in contributing to efforts to prevent FGM and CM. </a:t>
            </a:r>
          </a:p>
          <a:p>
            <a:r>
              <a:rPr lang="en-US" dirty="0">
                <a:solidFill>
                  <a:srgbClr val="0070C0"/>
                </a:solidFill>
              </a:rPr>
              <a:t>Many adolescents who have undergone FGM or have been married before 18 do not have access to care and support: </a:t>
            </a:r>
            <a:r>
              <a:rPr lang="en-US" dirty="0"/>
              <a:t> In addition, girls and women may delay seeking care because they are embarrassed or ashamed. </a:t>
            </a:r>
          </a:p>
        </p:txBody>
      </p:sp>
    </p:spTree>
    <p:extLst>
      <p:ext uri="{BB962C8B-B14F-4D97-AF65-F5344CB8AC3E}">
        <p14:creationId xmlns:p14="http://schemas.microsoft.com/office/powerpoint/2010/main" val="2602716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4A9C5-32F1-DC47-AD76-229DD2F676AF}"/>
              </a:ext>
            </a:extLst>
          </p:cNvPr>
          <p:cNvSpPr>
            <a:spLocks noGrp="1"/>
          </p:cNvSpPr>
          <p:nvPr>
            <p:ph type="title"/>
          </p:nvPr>
        </p:nvSpPr>
        <p:spPr>
          <a:solidFill>
            <a:srgbClr val="0070C0"/>
          </a:solidFill>
        </p:spPr>
        <p:txBody>
          <a:bodyPr/>
          <a:lstStyle/>
          <a:p>
            <a:r>
              <a:rPr lang="en-US" dirty="0"/>
              <a:t>WHO GUIDELINES</a:t>
            </a:r>
          </a:p>
        </p:txBody>
      </p:sp>
      <p:sp>
        <p:nvSpPr>
          <p:cNvPr id="3" name="Content Placeholder 2">
            <a:extLst>
              <a:ext uri="{FF2B5EF4-FFF2-40B4-BE49-F238E27FC236}">
                <a16:creationId xmlns:a16="http://schemas.microsoft.com/office/drawing/2014/main" id="{5C15780B-EF91-B04E-94A6-3C85801C66EE}"/>
              </a:ext>
            </a:extLst>
          </p:cNvPr>
          <p:cNvSpPr>
            <a:spLocks noGrp="1"/>
          </p:cNvSpPr>
          <p:nvPr>
            <p:ph idx="1"/>
          </p:nvPr>
        </p:nvSpPr>
        <p:spPr>
          <a:xfrm>
            <a:off x="4594303" y="398269"/>
            <a:ext cx="7117799" cy="6099807"/>
          </a:xfrm>
        </p:spPr>
        <p:txBody>
          <a:bodyPr>
            <a:normAutofit/>
          </a:bodyPr>
          <a:lstStyle/>
          <a:p>
            <a:r>
              <a:rPr lang="en-US" b="1" i="1" dirty="0">
                <a:solidFill>
                  <a:srgbClr val="0070C0"/>
                </a:solidFill>
              </a:rPr>
              <a:t>WHO guidelines on the management of health complications from female genital mutilation (2016).</a:t>
            </a:r>
          </a:p>
          <a:p>
            <a:pPr lvl="1">
              <a:buFont typeface="Wingdings" pitchFamily="2" charset="2"/>
              <a:buChar char="v"/>
            </a:pPr>
            <a:r>
              <a:rPr lang="en-US" dirty="0"/>
              <a:t>The guideline is relevant for, but not specific to adolescents. It provides recommendations for  the management of health complications of FGM. </a:t>
            </a:r>
          </a:p>
          <a:p>
            <a:r>
              <a:rPr lang="en-US" b="1" i="1" dirty="0">
                <a:solidFill>
                  <a:srgbClr val="0070C0"/>
                </a:solidFill>
              </a:rPr>
              <a:t>WHO guidelines on preventing early pregnancy and poor reproductive outcomes among adolescents in developing countries (2011).</a:t>
            </a:r>
          </a:p>
          <a:p>
            <a:pPr lvl="1">
              <a:buFont typeface="Wingdings" pitchFamily="2" charset="2"/>
              <a:buChar char="v"/>
            </a:pPr>
            <a:r>
              <a:rPr lang="en-US" dirty="0"/>
              <a:t>The guidelines in specific to adolescents. </a:t>
            </a:r>
          </a:p>
          <a:p>
            <a:pPr lvl="1">
              <a:buFont typeface="Wingdings" pitchFamily="2" charset="2"/>
              <a:buChar char="v"/>
            </a:pPr>
            <a:r>
              <a:rPr lang="en-US" dirty="0"/>
              <a:t>It sets our recommendations for actions at  three levels, as follows. At the </a:t>
            </a:r>
            <a:r>
              <a:rPr lang="en-US" b="1" u="sng" dirty="0"/>
              <a:t>policy level</a:t>
            </a:r>
            <a:r>
              <a:rPr lang="en-US" dirty="0"/>
              <a:t>, encourage political leaders, planers and community leaders to formulate and enforce laws that prohibit marriage of girls before the age of 18;. At the </a:t>
            </a:r>
            <a:r>
              <a:rPr lang="en-US" b="1" u="sng" dirty="0"/>
              <a:t>community level</a:t>
            </a:r>
            <a:r>
              <a:rPr lang="en-US" dirty="0"/>
              <a:t>, influence family and community norms to delay marriage of girls until age of 18 years and increase educational opportunities for girls through formal and non-formal channels;. At the </a:t>
            </a:r>
            <a:r>
              <a:rPr lang="en-US" b="1" u="sng" dirty="0"/>
              <a:t>individual level</a:t>
            </a:r>
            <a:r>
              <a:rPr lang="en-US" dirty="0"/>
              <a:t>, empower girls in combination with intervention to influence family and community norms.</a:t>
            </a:r>
          </a:p>
        </p:txBody>
      </p:sp>
    </p:spTree>
    <p:extLst>
      <p:ext uri="{BB962C8B-B14F-4D97-AF65-F5344CB8AC3E}">
        <p14:creationId xmlns:p14="http://schemas.microsoft.com/office/powerpoint/2010/main" val="4106846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373AC-ED24-994E-8344-7B4AC2981071}"/>
              </a:ext>
            </a:extLst>
          </p:cNvPr>
          <p:cNvSpPr>
            <a:spLocks noGrp="1"/>
          </p:cNvSpPr>
          <p:nvPr>
            <p:ph type="title"/>
          </p:nvPr>
        </p:nvSpPr>
        <p:spPr>
          <a:solidFill>
            <a:srgbClr val="0070C0"/>
          </a:solidFill>
        </p:spPr>
        <p:txBody>
          <a:bodyPr>
            <a:normAutofit/>
          </a:bodyPr>
          <a:lstStyle/>
          <a:p>
            <a:r>
              <a:rPr lang="en-US" sz="3400" dirty="0"/>
              <a:t>COMPLEMENTARY DOCUMENTS TO WHO’s GUIDELINES</a:t>
            </a:r>
          </a:p>
        </p:txBody>
      </p:sp>
      <p:sp>
        <p:nvSpPr>
          <p:cNvPr id="3" name="Content Placeholder 2">
            <a:extLst>
              <a:ext uri="{FF2B5EF4-FFF2-40B4-BE49-F238E27FC236}">
                <a16:creationId xmlns:a16="http://schemas.microsoft.com/office/drawing/2014/main" id="{269EC6CA-0D7D-094B-9C70-4E27FEBA4201}"/>
              </a:ext>
            </a:extLst>
          </p:cNvPr>
          <p:cNvSpPr>
            <a:spLocks noGrp="1"/>
          </p:cNvSpPr>
          <p:nvPr>
            <p:ph idx="1"/>
          </p:nvPr>
        </p:nvSpPr>
        <p:spPr>
          <a:xfrm>
            <a:off x="4627755" y="111512"/>
            <a:ext cx="6915199" cy="6657277"/>
          </a:xfrm>
        </p:spPr>
        <p:txBody>
          <a:bodyPr>
            <a:normAutofit fontScale="92500" lnSpcReduction="20000"/>
          </a:bodyPr>
          <a:lstStyle/>
          <a:p>
            <a:r>
              <a:rPr lang="en-US" dirty="0"/>
              <a:t>Care of girls and women living with female genital mutilation: a clinical handbook (WHO, 2018).</a:t>
            </a:r>
          </a:p>
          <a:p>
            <a:r>
              <a:rPr lang="en-US" dirty="0"/>
              <a:t>Female genital mutilation: integrating the prevention and the management of the health complications into the curricula of nursing and midwifery- a teacher’s guide (WHO, 2001).</a:t>
            </a:r>
          </a:p>
          <a:p>
            <a:r>
              <a:rPr lang="en-US" dirty="0"/>
              <a:t>Interagency statement on eliminating female genital mutilation (WHO, 2008).</a:t>
            </a:r>
          </a:p>
          <a:p>
            <a:r>
              <a:rPr lang="en-US" dirty="0"/>
              <a:t>Global strategy to stop health care providers from performing female genital mutilation (WHO, 2010).</a:t>
            </a:r>
          </a:p>
          <a:p>
            <a:r>
              <a:rPr lang="en-US" dirty="0"/>
              <a:t>Salam RA, Faqqah A, Sajjad N, et al. Improving adolescent sexual and reproductive health: a systematic review of potential interventions. J Adolesc Health. 2016:59(4 Suppl.):S11-S28(212).</a:t>
            </a:r>
          </a:p>
          <a:p>
            <a:r>
              <a:rPr lang="en-US" dirty="0"/>
              <a:t>Kalamar AM, Lee-Rife S, Hindin MJ. Interventions to prevent child marriage among young people in low- and middle-income countries: a systematic review of the published and gray literature. J Adolesc Health. 2016;59 (3 Suppl.):S16-S21(213).</a:t>
            </a:r>
          </a:p>
          <a:p>
            <a:r>
              <a:rPr lang="en-US" dirty="0"/>
              <a:t>Ending child marriage: progress and prospects (UNICEF, 2014).</a:t>
            </a:r>
          </a:p>
          <a:p>
            <a:r>
              <a:rPr lang="en-US" dirty="0"/>
              <a:t>Wodon QT, Male C, Nayihouba KA, et al. Economic impacts of child marriage: global synthesis report. Washington, DC: World Bank Group; 2017 (2010).</a:t>
            </a:r>
          </a:p>
        </p:txBody>
      </p:sp>
    </p:spTree>
    <p:extLst>
      <p:ext uri="{BB962C8B-B14F-4D97-AF65-F5344CB8AC3E}">
        <p14:creationId xmlns:p14="http://schemas.microsoft.com/office/powerpoint/2010/main" val="3756122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6" name="Picture 5" descr="A close up of text on a white background&#10;&#10;Description generated with very high confidence">
            <a:extLst>
              <a:ext uri="{FF2B5EF4-FFF2-40B4-BE49-F238E27FC236}">
                <a16:creationId xmlns:a16="http://schemas.microsoft.com/office/drawing/2014/main" id="{130B6C6F-C39F-4288-AF75-F9EF109B1493}"/>
              </a:ext>
            </a:extLst>
          </p:cNvPr>
          <p:cNvPicPr>
            <a:picLocks noChangeAspect="1"/>
          </p:cNvPicPr>
          <p:nvPr/>
        </p:nvPicPr>
        <p:blipFill>
          <a:blip r:embed="rId3"/>
          <a:stretch>
            <a:fillRect/>
          </a:stretch>
        </p:blipFill>
        <p:spPr>
          <a:xfrm>
            <a:off x="2420111" y="71037"/>
            <a:ext cx="8226117" cy="6070683"/>
          </a:xfrm>
          <a:prstGeom prst="rect">
            <a:avLst/>
          </a:prstGeom>
        </p:spPr>
      </p:pic>
    </p:spTree>
    <p:extLst>
      <p:ext uri="{BB962C8B-B14F-4D97-AF65-F5344CB8AC3E}">
        <p14:creationId xmlns:p14="http://schemas.microsoft.com/office/powerpoint/2010/main" val="354196711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14099</TotalTime>
  <Words>1098</Words>
  <Application>Microsoft Office PowerPoint</Application>
  <PresentationFormat>Widescreen</PresentationFormat>
  <Paragraphs>53</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Rockwell</vt:lpstr>
      <vt:lpstr>Wingdings</vt:lpstr>
      <vt:lpstr>Atlas</vt:lpstr>
      <vt:lpstr>HARMFUL TRADITIONAL PRACTICES PREVENTION</vt:lpstr>
      <vt:lpstr>DEFINITIONS </vt:lpstr>
      <vt:lpstr>RATIONALE 1/2</vt:lpstr>
      <vt:lpstr>RATIONALE 2/2</vt:lpstr>
      <vt:lpstr>HUMAN RIGHTS OBLIGATIONS</vt:lpstr>
      <vt:lpstr>KEY CONCEPTS TO CONSIDER</vt:lpstr>
      <vt:lpstr>WHO GUIDELINES</vt:lpstr>
      <vt:lpstr>COMPLEMENTARY DOCUMENTS TO WHO’s GUIDELINES</vt:lpstr>
      <vt:lpstr>PowerPoint Presentation</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Harmful traditional practices prevention - Venkatraman Chandra-Mouli</dc:title>
  <dc:creator>Venkatraman Chandra-Mouli</dc:creator>
  <cp:lastModifiedBy>Aldo Campana</cp:lastModifiedBy>
  <cp:revision>110</cp:revision>
  <dcterms:created xsi:type="dcterms:W3CDTF">2019-06-05T15:08:02Z</dcterms:created>
  <dcterms:modified xsi:type="dcterms:W3CDTF">2019-10-28T08:13:43Z</dcterms:modified>
</cp:coreProperties>
</file>