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3" r:id="rId3"/>
    <p:sldId id="257" r:id="rId4"/>
    <p:sldId id="266" r:id="rId5"/>
    <p:sldId id="264"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7"/>
    <p:restoredTop sz="84200" autoAdjust="0"/>
  </p:normalViewPr>
  <p:slideViewPr>
    <p:cSldViewPr snapToGrid="0" snapToObjects="1">
      <p:cViewPr varScale="1">
        <p:scale>
          <a:sx n="111" d="100"/>
          <a:sy n="111"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5BEB2-62F6-4EE4-9F92-7D84BDE0E1DC}" type="datetimeFigureOut">
              <a:rPr lang="en-GB" smtClean="0"/>
              <a:t>05/10/2019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AFA59-9552-420D-871D-086A6ED3FC1D}" type="slidenum">
              <a:rPr lang="en-GB" smtClean="0"/>
              <a:t>‹#›</a:t>
            </a:fld>
            <a:endParaRPr lang="en-GB"/>
          </a:p>
        </p:txBody>
      </p:sp>
    </p:spTree>
    <p:extLst>
      <p:ext uri="{BB962C8B-B14F-4D97-AF65-F5344CB8AC3E}">
        <p14:creationId xmlns:p14="http://schemas.microsoft.com/office/powerpoint/2010/main" val="375557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provides some key definitions. </a:t>
            </a:r>
            <a:endParaRPr lang="en-GB" dirty="0"/>
          </a:p>
        </p:txBody>
      </p:sp>
      <p:sp>
        <p:nvSpPr>
          <p:cNvPr id="4" name="Slide Number Placeholder 3"/>
          <p:cNvSpPr>
            <a:spLocks noGrp="1"/>
          </p:cNvSpPr>
          <p:nvPr>
            <p:ph type="sldNum" sz="quarter" idx="10"/>
          </p:nvPr>
        </p:nvSpPr>
        <p:spPr/>
        <p:txBody>
          <a:bodyPr/>
          <a:lstStyle/>
          <a:p>
            <a:fld id="{7A4AFA59-9552-420D-871D-086A6ED3FC1D}" type="slidenum">
              <a:rPr lang="en-GB" smtClean="0"/>
              <a:t>2</a:t>
            </a:fld>
            <a:endParaRPr lang="en-GB"/>
          </a:p>
        </p:txBody>
      </p:sp>
    </p:spTree>
    <p:extLst>
      <p:ext uri="{BB962C8B-B14F-4D97-AF65-F5344CB8AC3E}">
        <p14:creationId xmlns:p14="http://schemas.microsoft.com/office/powerpoint/2010/main" val="1159704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of two slides providing the rationale for investment in this area. </a:t>
            </a:r>
            <a:endParaRPr lang="en-GB" dirty="0"/>
          </a:p>
        </p:txBody>
      </p:sp>
      <p:sp>
        <p:nvSpPr>
          <p:cNvPr id="4" name="Slide Number Placeholder 3"/>
          <p:cNvSpPr>
            <a:spLocks noGrp="1"/>
          </p:cNvSpPr>
          <p:nvPr>
            <p:ph type="sldNum" sz="quarter" idx="10"/>
          </p:nvPr>
        </p:nvSpPr>
        <p:spPr/>
        <p:txBody>
          <a:bodyPr/>
          <a:lstStyle/>
          <a:p>
            <a:fld id="{7A4AFA59-9552-420D-871D-086A6ED3FC1D}" type="slidenum">
              <a:rPr lang="en-GB" smtClean="0"/>
              <a:t>3</a:t>
            </a:fld>
            <a:endParaRPr lang="en-GB"/>
          </a:p>
        </p:txBody>
      </p:sp>
    </p:spTree>
    <p:extLst>
      <p:ext uri="{BB962C8B-B14F-4D97-AF65-F5344CB8AC3E}">
        <p14:creationId xmlns:p14="http://schemas.microsoft.com/office/powerpoint/2010/main" val="281105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of two slides that provide the rationale for investment in this area. </a:t>
            </a:r>
            <a:endParaRPr lang="en-GB" dirty="0"/>
          </a:p>
        </p:txBody>
      </p:sp>
      <p:sp>
        <p:nvSpPr>
          <p:cNvPr id="4" name="Slide Number Placeholder 3"/>
          <p:cNvSpPr>
            <a:spLocks noGrp="1"/>
          </p:cNvSpPr>
          <p:nvPr>
            <p:ph type="sldNum" sz="quarter" idx="10"/>
          </p:nvPr>
        </p:nvSpPr>
        <p:spPr/>
        <p:txBody>
          <a:bodyPr/>
          <a:lstStyle/>
          <a:p>
            <a:fld id="{7A4AFA59-9552-420D-871D-086A6ED3FC1D}" type="slidenum">
              <a:rPr lang="en-GB" smtClean="0"/>
              <a:t>4</a:t>
            </a:fld>
            <a:endParaRPr lang="en-GB"/>
          </a:p>
        </p:txBody>
      </p:sp>
    </p:spTree>
    <p:extLst>
      <p:ext uri="{BB962C8B-B14F-4D97-AF65-F5344CB8AC3E}">
        <p14:creationId xmlns:p14="http://schemas.microsoft.com/office/powerpoint/2010/main" val="204012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sets out the human rights obligations of states in relation to providing safe abortion care. </a:t>
            </a:r>
            <a:endParaRPr lang="en-GB" dirty="0"/>
          </a:p>
        </p:txBody>
      </p:sp>
      <p:sp>
        <p:nvSpPr>
          <p:cNvPr id="4" name="Slide Number Placeholder 3"/>
          <p:cNvSpPr>
            <a:spLocks noGrp="1"/>
          </p:cNvSpPr>
          <p:nvPr>
            <p:ph type="sldNum" sz="quarter" idx="10"/>
          </p:nvPr>
        </p:nvSpPr>
        <p:spPr/>
        <p:txBody>
          <a:bodyPr/>
          <a:lstStyle/>
          <a:p>
            <a:fld id="{7A4AFA59-9552-420D-871D-086A6ED3FC1D}" type="slidenum">
              <a:rPr lang="en-GB" smtClean="0"/>
              <a:t>5</a:t>
            </a:fld>
            <a:endParaRPr lang="en-GB"/>
          </a:p>
        </p:txBody>
      </p:sp>
    </p:spTree>
    <p:extLst>
      <p:ext uri="{BB962C8B-B14F-4D97-AF65-F5344CB8AC3E}">
        <p14:creationId xmlns:p14="http://schemas.microsoft.com/office/powerpoint/2010/main" val="419850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10/5/2019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10/5/2019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85F9-08C8-C84C-BF6C-CD7E958A8A57}"/>
              </a:ext>
            </a:extLst>
          </p:cNvPr>
          <p:cNvSpPr>
            <a:spLocks noGrp="1"/>
          </p:cNvSpPr>
          <p:nvPr>
            <p:ph type="ctrTitle"/>
          </p:nvPr>
        </p:nvSpPr>
        <p:spPr>
          <a:xfrm>
            <a:off x="1756042" y="2999678"/>
            <a:ext cx="8679915" cy="970156"/>
          </a:xfrm>
          <a:solidFill>
            <a:srgbClr val="0070C0"/>
          </a:solidFill>
        </p:spPr>
        <p:txBody>
          <a:bodyPr>
            <a:normAutofit/>
          </a:bodyPr>
          <a:lstStyle/>
          <a:p>
            <a:r>
              <a:rPr lang="en-US" dirty="0"/>
              <a:t>SAFE ABORTION CARE</a:t>
            </a:r>
          </a:p>
        </p:txBody>
      </p:sp>
      <p:sp>
        <p:nvSpPr>
          <p:cNvPr id="3" name="TextBox 2">
            <a:extLst>
              <a:ext uri="{FF2B5EF4-FFF2-40B4-BE49-F238E27FC236}">
                <a16:creationId xmlns:a16="http://schemas.microsoft.com/office/drawing/2014/main" id="{F8E44247-823A-7B47-BFB7-F5AA51A7415E}"/>
              </a:ext>
            </a:extLst>
          </p:cNvPr>
          <p:cNvSpPr txBox="1"/>
          <p:nvPr/>
        </p:nvSpPr>
        <p:spPr>
          <a:xfrm>
            <a:off x="0" y="0"/>
            <a:ext cx="2689412" cy="369332"/>
          </a:xfrm>
          <a:prstGeom prst="rect">
            <a:avLst/>
          </a:prstGeom>
          <a:solidFill>
            <a:schemeClr val="tx1"/>
          </a:solidFill>
        </p:spPr>
        <p:txBody>
          <a:bodyPr wrap="square" rtlCol="0">
            <a:spAutoFit/>
          </a:bodyPr>
          <a:lstStyle/>
          <a:p>
            <a:r>
              <a:rPr lang="en-US" dirty="0">
                <a:solidFill>
                  <a:schemeClr val="bg1"/>
                </a:solidFill>
              </a:rPr>
              <a:t>Geneva 2019</a:t>
            </a:r>
          </a:p>
        </p:txBody>
      </p:sp>
      <p:sp>
        <p:nvSpPr>
          <p:cNvPr id="4" name="Rectangle 3">
            <a:extLst>
              <a:ext uri="{FF2B5EF4-FFF2-40B4-BE49-F238E27FC236}">
                <a16:creationId xmlns:a16="http://schemas.microsoft.com/office/drawing/2014/main" id="{1F1D22F0-765B-4AA5-9043-D930AB34396D}"/>
              </a:ext>
            </a:extLst>
          </p:cNvPr>
          <p:cNvSpPr/>
          <p:nvPr/>
        </p:nvSpPr>
        <p:spPr>
          <a:xfrm>
            <a:off x="4324970" y="5862847"/>
            <a:ext cx="3542060" cy="369332"/>
          </a:xfrm>
          <a:prstGeom prst="rect">
            <a:avLst/>
          </a:prstGeom>
        </p:spPr>
        <p:txBody>
          <a:bodyPr wrap="none">
            <a:spAutoFit/>
          </a:bodyPr>
          <a:lstStyle/>
          <a:p>
            <a:r>
              <a:rPr lang="en-US" dirty="0"/>
              <a:t>Dr Venkatraman Chandra-Mouli</a:t>
            </a:r>
          </a:p>
        </p:txBody>
      </p:sp>
    </p:spTree>
    <p:extLst>
      <p:ext uri="{BB962C8B-B14F-4D97-AF65-F5344CB8AC3E}">
        <p14:creationId xmlns:p14="http://schemas.microsoft.com/office/powerpoint/2010/main" val="142056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DEFINITIONS	</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434898"/>
            <a:ext cx="6817562" cy="6148782"/>
          </a:xfrm>
        </p:spPr>
        <p:txBody>
          <a:bodyPr>
            <a:normAutofit fontScale="85000" lnSpcReduction="10000"/>
          </a:bodyPr>
          <a:lstStyle/>
          <a:p>
            <a:r>
              <a:rPr lang="en-US" sz="2400" b="1" dirty="0">
                <a:solidFill>
                  <a:srgbClr val="0070C0"/>
                </a:solidFill>
              </a:rPr>
              <a:t>Induced abortion:</a:t>
            </a:r>
            <a:r>
              <a:rPr lang="en-US" sz="2400" dirty="0">
                <a:solidFill>
                  <a:srgbClr val="0070C0"/>
                </a:solidFill>
              </a:rPr>
              <a:t> </a:t>
            </a:r>
            <a:r>
              <a:rPr lang="en-US" sz="2400" dirty="0"/>
              <a:t>Intentional loss of an intrauterine pregnancy due to medical or surgical means.</a:t>
            </a:r>
          </a:p>
          <a:p>
            <a:r>
              <a:rPr lang="en-US" sz="2400" b="1" dirty="0">
                <a:solidFill>
                  <a:srgbClr val="0070C0"/>
                </a:solidFill>
              </a:rPr>
              <a:t>Safe abortion</a:t>
            </a:r>
            <a:r>
              <a:rPr lang="en-US" sz="2400" dirty="0">
                <a:solidFill>
                  <a:srgbClr val="0070C0"/>
                </a:solidFill>
              </a:rPr>
              <a:t>:</a:t>
            </a:r>
            <a:r>
              <a:rPr lang="en-US" sz="2400" b="1" dirty="0">
                <a:solidFill>
                  <a:srgbClr val="0070C0"/>
                </a:solidFill>
              </a:rPr>
              <a:t> </a:t>
            </a:r>
            <a:r>
              <a:rPr lang="en-US" sz="2400" dirty="0"/>
              <a:t>Abortion that meets all three criteria (i) is done with a method recommended by WHO (medical abortion, vacuum aspiration, dilatation &amp; evaluation) (ii) is  appropriate to the pregnancy duration (iii) is </a:t>
            </a:r>
            <a:r>
              <a:rPr lang="en-US" sz="2400"/>
              <a:t>provided by/supported by </a:t>
            </a:r>
            <a:r>
              <a:rPr lang="en-US" sz="2400" dirty="0"/>
              <a:t>a trained health-care provider.</a:t>
            </a:r>
          </a:p>
          <a:p>
            <a:r>
              <a:rPr lang="en-US" sz="2400" b="1" dirty="0">
                <a:solidFill>
                  <a:srgbClr val="0070C0"/>
                </a:solidFill>
              </a:rPr>
              <a:t>Less safe abortion: </a:t>
            </a:r>
            <a:r>
              <a:rPr lang="en-US" sz="2400" dirty="0"/>
              <a:t>Abortion that (i) is done by a trained health-care provider, but with an outdated method e.g. sharp curettage (ii) is done using a WHO recommended method but without information and support from a trained individual.</a:t>
            </a:r>
            <a:endParaRPr lang="en-US" sz="2400" b="1" dirty="0"/>
          </a:p>
          <a:p>
            <a:r>
              <a:rPr lang="en-US" sz="2400" b="1" dirty="0">
                <a:solidFill>
                  <a:srgbClr val="0070C0"/>
                </a:solidFill>
              </a:rPr>
              <a:t>Least safe abortion: </a:t>
            </a:r>
            <a:r>
              <a:rPr lang="en-US" sz="2400" dirty="0"/>
              <a:t>Abortion provided by untrained individuals using dangerous methods e.g. ingestion of caustic substances.</a:t>
            </a:r>
            <a:endParaRPr lang="en-US" sz="2400" b="1" dirty="0"/>
          </a:p>
          <a:p>
            <a:endParaRPr lang="en-US" sz="2400" dirty="0"/>
          </a:p>
        </p:txBody>
      </p:sp>
    </p:spTree>
    <p:extLst>
      <p:ext uri="{BB962C8B-B14F-4D97-AF65-F5344CB8AC3E}">
        <p14:creationId xmlns:p14="http://schemas.microsoft.com/office/powerpoint/2010/main" val="169232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-1/2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a:bodyPr>
          <a:lstStyle/>
          <a:p>
            <a:r>
              <a:rPr lang="en-US" sz="2000" dirty="0">
                <a:solidFill>
                  <a:srgbClr val="0070C0"/>
                </a:solidFill>
              </a:rPr>
              <a:t>Unsafe abortion is an important problem: </a:t>
            </a:r>
            <a:r>
              <a:rPr lang="en-US" sz="2000" dirty="0"/>
              <a:t>An estimated 3.9 million girls aged 15-19 years undergo unsafe abortions every year in the developing world.</a:t>
            </a:r>
          </a:p>
          <a:p>
            <a:r>
              <a:rPr lang="en-US" sz="2000" dirty="0">
                <a:solidFill>
                  <a:srgbClr val="0070C0"/>
                </a:solidFill>
              </a:rPr>
              <a:t>Unsafe abortions in adolescents have major health consequences: </a:t>
            </a:r>
            <a:r>
              <a:rPr lang="en-US" sz="2000" dirty="0"/>
              <a:t>Compared to older women, adolescents are more likely to seek abortions from untrained providers, to have a self-induced abortion, to terminate  pregnancies after their first trimester, to delay seeking medical care for complications following unsafe abortions. They are also less likely to know about their rights concerning abortion and post-abortion care, &amp; to report having had an abortion.</a:t>
            </a:r>
          </a:p>
        </p:txBody>
      </p:sp>
    </p:spTree>
    <p:extLst>
      <p:ext uri="{BB962C8B-B14F-4D97-AF65-F5344CB8AC3E}">
        <p14:creationId xmlns:p14="http://schemas.microsoft.com/office/powerpoint/2010/main" val="357858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-2/2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a:bodyPr>
          <a:lstStyle/>
          <a:p>
            <a:r>
              <a:rPr lang="en-US" sz="2000" dirty="0">
                <a:solidFill>
                  <a:srgbClr val="0070C0"/>
                </a:solidFill>
              </a:rPr>
              <a:t>Safe abortion carries low health risks: </a:t>
            </a:r>
            <a:r>
              <a:rPr lang="en-US" sz="2000" dirty="0"/>
              <a:t>While the risks differ depending on the duration of the pregnancy, the method used, and the people carrying out the method,  safe abortion can have a lower risk than an injection of penicillin or carrying a pregnancy to term.</a:t>
            </a:r>
          </a:p>
          <a:p>
            <a:r>
              <a:rPr lang="en-US" sz="2000" dirty="0">
                <a:solidFill>
                  <a:srgbClr val="0070C0"/>
                </a:solidFill>
              </a:rPr>
              <a:t>Abortion related-laws &amp; policies, the provision of good quality services need attention: </a:t>
            </a:r>
            <a:r>
              <a:rPr lang="en-US" sz="2000" dirty="0"/>
              <a:t>Access to safe abortion services is highly restricted in many countries despite evidence that restrictive abortion laws are associated with higher levels of maternal mortality. When safe abortion is legally allowed for adolescents, it is often not adolescent friendly. </a:t>
            </a:r>
          </a:p>
        </p:txBody>
      </p:sp>
    </p:spTree>
    <p:extLst>
      <p:ext uri="{BB962C8B-B14F-4D97-AF65-F5344CB8AC3E}">
        <p14:creationId xmlns:p14="http://schemas.microsoft.com/office/powerpoint/2010/main" val="291745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6E3D-357C-674D-A4DC-A24CEAC0536B}"/>
              </a:ext>
            </a:extLst>
          </p:cNvPr>
          <p:cNvSpPr>
            <a:spLocks noGrp="1"/>
          </p:cNvSpPr>
          <p:nvPr>
            <p:ph type="title"/>
          </p:nvPr>
        </p:nvSpPr>
        <p:spPr>
          <a:solidFill>
            <a:srgbClr val="0070C0"/>
          </a:solidFill>
        </p:spPr>
        <p:txBody>
          <a:bodyPr/>
          <a:lstStyle/>
          <a:p>
            <a:r>
              <a:rPr lang="en-US" dirty="0"/>
              <a:t>HUMAN RIGHTS OBLIGATIONS</a:t>
            </a:r>
          </a:p>
        </p:txBody>
      </p:sp>
      <p:sp>
        <p:nvSpPr>
          <p:cNvPr id="3" name="Content Placeholder 2">
            <a:extLst>
              <a:ext uri="{FF2B5EF4-FFF2-40B4-BE49-F238E27FC236}">
                <a16:creationId xmlns:a16="http://schemas.microsoft.com/office/drawing/2014/main" id="{8E1AD107-64E5-1546-9E03-F4B0C696D2D3}"/>
              </a:ext>
            </a:extLst>
          </p:cNvPr>
          <p:cNvSpPr>
            <a:spLocks noGrp="1"/>
          </p:cNvSpPr>
          <p:nvPr>
            <p:ph idx="1"/>
          </p:nvPr>
        </p:nvSpPr>
        <p:spPr>
          <a:xfrm>
            <a:off x="4716967" y="178420"/>
            <a:ext cx="6683354" cy="6367346"/>
          </a:xfrm>
        </p:spPr>
        <p:txBody>
          <a:bodyPr>
            <a:normAutofit lnSpcReduction="10000"/>
          </a:bodyPr>
          <a:lstStyle/>
          <a:p>
            <a:r>
              <a:rPr lang="en-US" sz="2000" dirty="0"/>
              <a:t>States are obliged under human rights law to provide safe abortion care.</a:t>
            </a:r>
          </a:p>
          <a:p>
            <a:r>
              <a:rPr lang="en-US" sz="2000" dirty="0"/>
              <a:t>Implementation of measures to prevent unsafe abortion &amp; to provide post-abortion care are part of the core obligation of states to uphold the right to sexual &amp; reproductive health.</a:t>
            </a:r>
          </a:p>
          <a:p>
            <a:r>
              <a:rPr lang="en-US" sz="2000" dirty="0"/>
              <a:t>States are obliged to ensure universal access to a comprehensive package of sexual &amp; reproductive health interventions including safe abortion care &amp; post-abortion care (the latter whether or not abortion is legal). </a:t>
            </a:r>
          </a:p>
          <a:p>
            <a:r>
              <a:rPr lang="en-US" sz="2000" dirty="0"/>
              <a:t>Human rights mechanisms have called for the decriminalization of abortion &amp; removal of barriers such as third-party consent requirements.</a:t>
            </a:r>
          </a:p>
          <a:p>
            <a:r>
              <a:rPr lang="en-US" sz="2000" dirty="0"/>
              <a:t>Denial of abortion and forced continuation of pregnancy have been identified as a form of gender-based violence.</a:t>
            </a:r>
          </a:p>
        </p:txBody>
      </p:sp>
    </p:spTree>
    <p:extLst>
      <p:ext uri="{BB962C8B-B14F-4D97-AF65-F5344CB8AC3E}">
        <p14:creationId xmlns:p14="http://schemas.microsoft.com/office/powerpoint/2010/main" val="348046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2F76-5E3C-6E4E-B4A9-3A2E1E9A8DA8}"/>
              </a:ext>
            </a:extLst>
          </p:cNvPr>
          <p:cNvSpPr>
            <a:spLocks noGrp="1"/>
          </p:cNvSpPr>
          <p:nvPr>
            <p:ph type="title"/>
          </p:nvPr>
        </p:nvSpPr>
        <p:spPr>
          <a:xfrm>
            <a:off x="888631" y="2349925"/>
            <a:ext cx="3498979" cy="2456442"/>
          </a:xfrm>
          <a:solidFill>
            <a:srgbClr val="0070C0"/>
          </a:solidFill>
        </p:spPr>
        <p:txBody>
          <a:bodyPr/>
          <a:lstStyle/>
          <a:p>
            <a:r>
              <a:rPr lang="en-US" dirty="0"/>
              <a:t>KEY CONCEPTS TO CONSIDER</a:t>
            </a:r>
          </a:p>
        </p:txBody>
      </p:sp>
      <p:sp>
        <p:nvSpPr>
          <p:cNvPr id="3" name="Content Placeholder 2">
            <a:extLst>
              <a:ext uri="{FF2B5EF4-FFF2-40B4-BE49-F238E27FC236}">
                <a16:creationId xmlns:a16="http://schemas.microsoft.com/office/drawing/2014/main" id="{4C336C59-8586-0246-8E67-6D5BE5861F67}"/>
              </a:ext>
            </a:extLst>
          </p:cNvPr>
          <p:cNvSpPr>
            <a:spLocks noGrp="1"/>
          </p:cNvSpPr>
          <p:nvPr>
            <p:ph idx="1"/>
          </p:nvPr>
        </p:nvSpPr>
        <p:spPr>
          <a:xfrm>
            <a:off x="4561243" y="268940"/>
            <a:ext cx="6839078" cy="6390043"/>
          </a:xfrm>
        </p:spPr>
        <p:txBody>
          <a:bodyPr>
            <a:normAutofit/>
          </a:bodyPr>
          <a:lstStyle/>
          <a:p>
            <a:r>
              <a:rPr lang="en-US" dirty="0">
                <a:solidFill>
                  <a:srgbClr val="00B0F0"/>
                </a:solidFill>
              </a:rPr>
              <a:t>Restrictive laws &amp; policies often force adolescents to seek illegal &amp; unsafe abortions:  </a:t>
            </a:r>
            <a:r>
              <a:rPr lang="en-US" dirty="0"/>
              <a:t>Laws &amp; policies should promote the respect &amp; protection of women &amp; girls. This includes ensuring timely access to safe abortion &amp; addressing stigma &amp; discrimination against those who seek abortion services or post-abortion care.</a:t>
            </a:r>
          </a:p>
          <a:p>
            <a:r>
              <a:rPr lang="en-US" dirty="0">
                <a:solidFill>
                  <a:srgbClr val="00B0F0"/>
                </a:solidFill>
              </a:rPr>
              <a:t>Adolescents are less likely than adult women to obtain safe abortion services: </a:t>
            </a:r>
            <a:r>
              <a:rPr lang="en-US" dirty="0"/>
              <a:t>Adolescents &amp; other stakeholders should be informed about the dangers of unsafe abortions, the safe abortion services available, &amp; the circumstances in which they can be legally obtained. </a:t>
            </a:r>
          </a:p>
          <a:p>
            <a:r>
              <a:rPr lang="en-US" dirty="0">
                <a:solidFill>
                  <a:srgbClr val="00B0F0"/>
                </a:solidFill>
              </a:rPr>
              <a:t>Abortion services &amp; health care providers are often not adolescent friendly: </a:t>
            </a:r>
            <a:r>
              <a:rPr lang="en-US" dirty="0"/>
              <a:t>Health care  providers must be trained &amp; supported to inform, counsel &amp; provide services to adolescents according to their evolving capacities, &amp; to be responsive to the needs of different groups of adolescents. </a:t>
            </a:r>
          </a:p>
        </p:txBody>
      </p:sp>
    </p:spTree>
    <p:extLst>
      <p:ext uri="{BB962C8B-B14F-4D97-AF65-F5344CB8AC3E}">
        <p14:creationId xmlns:p14="http://schemas.microsoft.com/office/powerpoint/2010/main" val="260271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A9C5-32F1-DC47-AD76-229DD2F676AF}"/>
              </a:ext>
            </a:extLst>
          </p:cNvPr>
          <p:cNvSpPr>
            <a:spLocks noGrp="1"/>
          </p:cNvSpPr>
          <p:nvPr>
            <p:ph type="title"/>
          </p:nvPr>
        </p:nvSpPr>
        <p:spPr>
          <a:solidFill>
            <a:srgbClr val="0070C0"/>
          </a:solidFill>
        </p:spPr>
        <p:txBody>
          <a:bodyPr/>
          <a:lstStyle/>
          <a:p>
            <a:r>
              <a:rPr lang="en-US" dirty="0"/>
              <a:t>WHO GUIDELINES</a:t>
            </a:r>
          </a:p>
        </p:txBody>
      </p:sp>
      <p:sp>
        <p:nvSpPr>
          <p:cNvPr id="3" name="Content Placeholder 2">
            <a:extLst>
              <a:ext uri="{FF2B5EF4-FFF2-40B4-BE49-F238E27FC236}">
                <a16:creationId xmlns:a16="http://schemas.microsoft.com/office/drawing/2014/main" id="{5C15780B-EF91-B04E-94A6-3C85801C66EE}"/>
              </a:ext>
            </a:extLst>
          </p:cNvPr>
          <p:cNvSpPr>
            <a:spLocks noGrp="1"/>
          </p:cNvSpPr>
          <p:nvPr>
            <p:ph idx="1"/>
          </p:nvPr>
        </p:nvSpPr>
        <p:spPr>
          <a:xfrm>
            <a:off x="4518212" y="0"/>
            <a:ext cx="7304441" cy="6858000"/>
          </a:xfrm>
        </p:spPr>
        <p:txBody>
          <a:bodyPr>
            <a:normAutofit lnSpcReduction="10000"/>
          </a:bodyPr>
          <a:lstStyle/>
          <a:p>
            <a:r>
              <a:rPr lang="en-US" b="1" i="1" dirty="0">
                <a:solidFill>
                  <a:srgbClr val="0070C0"/>
                </a:solidFill>
              </a:rPr>
              <a:t>Safe abortion: technical &amp; policy guidance for health systems (2012).</a:t>
            </a:r>
          </a:p>
          <a:p>
            <a:r>
              <a:rPr lang="en-US" b="1" i="1" dirty="0">
                <a:solidFill>
                  <a:srgbClr val="0070C0"/>
                </a:solidFill>
              </a:rPr>
              <a:t>WHO guidelines on preventing early pregnancy and poor reproductive outcomes among adolescents in developing countries (2011).</a:t>
            </a:r>
          </a:p>
          <a:p>
            <a:pPr lvl="1">
              <a:buFont typeface="Wingdings" pitchFamily="2" charset="2"/>
              <a:buChar char="v"/>
            </a:pPr>
            <a:r>
              <a:rPr lang="en-US" b="1" u="sng" dirty="0"/>
              <a:t>Policy</a:t>
            </a:r>
            <a:r>
              <a:rPr lang="en-US" dirty="0"/>
              <a:t>- ensure laws &amp; policies enable adolescents to obtain safe abortion services; </a:t>
            </a:r>
          </a:p>
          <a:p>
            <a:pPr lvl="1">
              <a:buFont typeface="Wingdings" pitchFamily="2" charset="2"/>
              <a:buChar char="v"/>
            </a:pPr>
            <a:r>
              <a:rPr lang="en-US" b="1" u="sng" dirty="0"/>
              <a:t>Community</a:t>
            </a:r>
            <a:r>
              <a:rPr lang="en-US" dirty="0"/>
              <a:t>- identify &amp; overcome barriers for the provision on safe abortion services; </a:t>
            </a:r>
          </a:p>
          <a:p>
            <a:pPr lvl="1">
              <a:buFont typeface="Wingdings" pitchFamily="2" charset="2"/>
              <a:buChar char="v"/>
            </a:pPr>
            <a:r>
              <a:rPr lang="en-US" b="1" u="sng" dirty="0"/>
              <a:t>Health facility</a:t>
            </a:r>
            <a:r>
              <a:rPr lang="en-US" dirty="0"/>
              <a:t>- ensure adolescents have access to post-abortion care regardless of whether the abortion or attempted abortion was legal;</a:t>
            </a:r>
          </a:p>
          <a:p>
            <a:pPr lvl="1">
              <a:buFont typeface="Wingdings" pitchFamily="2" charset="2"/>
              <a:buChar char="v"/>
            </a:pPr>
            <a:r>
              <a:rPr lang="en-US" b="1" u="sng" dirty="0"/>
              <a:t>Individual</a:t>
            </a:r>
            <a:r>
              <a:rPr lang="en-US" dirty="0"/>
              <a:t>- inform adolescents &amp; other stakeholders about the dangers of unsafe methods of interrupting a pregnancy, safe abortion services legally available &amp; under what circumstances they can be obtained.</a:t>
            </a:r>
            <a:endParaRPr lang="en-US" b="1" u="sng" dirty="0"/>
          </a:p>
          <a:p>
            <a:r>
              <a:rPr lang="en-US" b="1" i="1" dirty="0">
                <a:solidFill>
                  <a:srgbClr val="0070C0"/>
                </a:solidFill>
              </a:rPr>
              <a:t>Health worker roles in providing safe abortion care and post-abortion contraception (2015).</a:t>
            </a:r>
          </a:p>
          <a:p>
            <a:r>
              <a:rPr lang="en-US" b="1" i="1" dirty="0">
                <a:solidFill>
                  <a:srgbClr val="0070C0"/>
                </a:solidFill>
              </a:rPr>
              <a:t>Consolidated guideline on sexual and reproductive health and rights of women living in HIV (2017).</a:t>
            </a:r>
          </a:p>
        </p:txBody>
      </p:sp>
    </p:spTree>
    <p:extLst>
      <p:ext uri="{BB962C8B-B14F-4D97-AF65-F5344CB8AC3E}">
        <p14:creationId xmlns:p14="http://schemas.microsoft.com/office/powerpoint/2010/main" val="41068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73AC-ED24-994E-8344-7B4AC2981071}"/>
              </a:ext>
            </a:extLst>
          </p:cNvPr>
          <p:cNvSpPr>
            <a:spLocks noGrp="1"/>
          </p:cNvSpPr>
          <p:nvPr>
            <p:ph type="title"/>
          </p:nvPr>
        </p:nvSpPr>
        <p:spPr>
          <a:solidFill>
            <a:srgbClr val="0070C0"/>
          </a:solidFill>
        </p:spPr>
        <p:txBody>
          <a:bodyPr>
            <a:normAutofit/>
          </a:bodyPr>
          <a:lstStyle/>
          <a:p>
            <a:r>
              <a:rPr lang="en-US" sz="3400" dirty="0"/>
              <a:t>COMPLEMENTARY DOCUMENTS  TO WHO’s GUIDELINES</a:t>
            </a:r>
          </a:p>
        </p:txBody>
      </p:sp>
      <p:sp>
        <p:nvSpPr>
          <p:cNvPr id="3" name="Content Placeholder 2">
            <a:extLst>
              <a:ext uri="{FF2B5EF4-FFF2-40B4-BE49-F238E27FC236}">
                <a16:creationId xmlns:a16="http://schemas.microsoft.com/office/drawing/2014/main" id="{269EC6CA-0D7D-094B-9C70-4E27FEBA4201}"/>
              </a:ext>
            </a:extLst>
          </p:cNvPr>
          <p:cNvSpPr>
            <a:spLocks noGrp="1"/>
          </p:cNvSpPr>
          <p:nvPr>
            <p:ph idx="1"/>
          </p:nvPr>
        </p:nvSpPr>
        <p:spPr>
          <a:xfrm>
            <a:off x="4627755" y="111512"/>
            <a:ext cx="6915199" cy="6657277"/>
          </a:xfrm>
        </p:spPr>
        <p:txBody>
          <a:bodyPr>
            <a:normAutofit/>
          </a:bodyPr>
          <a:lstStyle/>
          <a:p>
            <a:r>
              <a:rPr lang="en-US" sz="2000" dirty="0"/>
              <a:t>Clinical practice handbook for safe abortion, WHO, 2014.</a:t>
            </a:r>
          </a:p>
          <a:p>
            <a:r>
              <a:rPr lang="en-US" sz="2000" dirty="0"/>
              <a:t>Interagency statement: preventing gender-biased sex selection, WHO, 2011.</a:t>
            </a:r>
          </a:p>
        </p:txBody>
      </p:sp>
    </p:spTree>
    <p:extLst>
      <p:ext uri="{BB962C8B-B14F-4D97-AF65-F5344CB8AC3E}">
        <p14:creationId xmlns:p14="http://schemas.microsoft.com/office/powerpoint/2010/main" val="375612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text on a white background&#10;&#10;Description generated with very high confidence">
            <a:extLst>
              <a:ext uri="{FF2B5EF4-FFF2-40B4-BE49-F238E27FC236}">
                <a16:creationId xmlns:a16="http://schemas.microsoft.com/office/drawing/2014/main" id="{BDFA9DC6-4425-4B2F-A16F-E57185F7D277}"/>
              </a:ext>
            </a:extLst>
          </p:cNvPr>
          <p:cNvPicPr>
            <a:picLocks noChangeAspect="1"/>
          </p:cNvPicPr>
          <p:nvPr/>
        </p:nvPicPr>
        <p:blipFill>
          <a:blip r:embed="rId2"/>
          <a:stretch>
            <a:fillRect/>
          </a:stretch>
        </p:blipFill>
        <p:spPr>
          <a:xfrm>
            <a:off x="1676399" y="167438"/>
            <a:ext cx="9318171" cy="6876594"/>
          </a:xfrm>
          <a:prstGeom prst="rect">
            <a:avLst/>
          </a:prstGeom>
        </p:spPr>
      </p:pic>
    </p:spTree>
    <p:extLst>
      <p:ext uri="{BB962C8B-B14F-4D97-AF65-F5344CB8AC3E}">
        <p14:creationId xmlns:p14="http://schemas.microsoft.com/office/powerpoint/2010/main" val="35419671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13117</TotalTime>
  <Words>855</Words>
  <Application>Microsoft Office PowerPoint</Application>
  <PresentationFormat>Widescreen</PresentationFormat>
  <Paragraphs>44</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Rockwell</vt:lpstr>
      <vt:lpstr>Wingdings</vt:lpstr>
      <vt:lpstr>Atlas</vt:lpstr>
      <vt:lpstr>SAFE ABORTION CARE</vt:lpstr>
      <vt:lpstr>DEFINITIONS </vt:lpstr>
      <vt:lpstr>RATIONALE -1/2</vt:lpstr>
      <vt:lpstr>RATIONALE -2/2</vt:lpstr>
      <vt:lpstr>HUMAN RIGHTS OBLIGATIONS</vt:lpstr>
      <vt:lpstr>KEY CONCEPTS TO CONSIDER</vt:lpstr>
      <vt:lpstr>WHO GUIDELINES</vt:lpstr>
      <vt:lpstr>COMPLEMENTARY DOCUMENTS  TO WHO’s GUIDELINES</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abortion care - Venkatraman Chandra-Mouli</dc:title>
  <dc:creator>Venkatraman Chandra-Mouli</dc:creator>
  <cp:lastModifiedBy>Aldo Campana</cp:lastModifiedBy>
  <cp:revision>66</cp:revision>
  <dcterms:created xsi:type="dcterms:W3CDTF">2019-06-05T15:08:02Z</dcterms:created>
  <dcterms:modified xsi:type="dcterms:W3CDTF">2019-10-05T07:49:41Z</dcterms:modified>
</cp:coreProperties>
</file>