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65" r:id="rId5"/>
    <p:sldId id="264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3"/>
    <p:restoredTop sz="88800" autoAdjust="0"/>
  </p:normalViewPr>
  <p:slideViewPr>
    <p:cSldViewPr snapToGrid="0" snapToObjects="1">
      <p:cViewPr varScale="1">
        <p:scale>
          <a:sx n="117" d="100"/>
          <a:sy n="117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6AEC8-5A2E-49E6-9BE7-7EBF464C0897}" type="datetimeFigureOut">
              <a:rPr lang="en-GB" smtClean="0"/>
              <a:t>07/10/2019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CF60F-941A-484F-A2F2-A9828C3985B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537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first of two slides that set out the rationale for investing in STI in adolescents.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886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second of two slides that sets out the rationale for investing in STI in adolescents.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075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outlines government’s human rights obligations in relation to STI.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836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 slide lists key concepts to be considered when strengthening STI prevention and care services to meet the needs of adolescents.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604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slides lists the WHO guidelines that address STIs in adolescents. They are either specific to adolescents or are relevant to them, while not being specific to them.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783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88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Fears of family members, friends and others learning about their STI, prevents many adolescents from seeking care.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F60F-941A-484F-A2F2-A9828C3985B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3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85F9-08C8-C84C-BF6C-CD7E958A8A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416141"/>
            <a:ext cx="8679915" cy="1910532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/>
              <a:t>SEXUALLY TRANSMITTED INFECTIONS (STIs) PREVENTION &amp; CARE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E44247-823A-7B47-BFB7-F5AA51A7415E}"/>
              </a:ext>
            </a:extLst>
          </p:cNvPr>
          <p:cNvSpPr txBox="1"/>
          <p:nvPr/>
        </p:nvSpPr>
        <p:spPr>
          <a:xfrm>
            <a:off x="0" y="0"/>
            <a:ext cx="26894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Geneva 2019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D4A52CB-DF0A-40D0-A419-FB6697515848}"/>
              </a:ext>
            </a:extLst>
          </p:cNvPr>
          <p:cNvSpPr/>
          <p:nvPr/>
        </p:nvSpPr>
        <p:spPr>
          <a:xfrm>
            <a:off x="4324970" y="5862847"/>
            <a:ext cx="3542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Dr Venkatraman Chandra-Mouli</a:t>
            </a:r>
          </a:p>
        </p:txBody>
      </p:sp>
    </p:spTree>
    <p:extLst>
      <p:ext uri="{BB962C8B-B14F-4D97-AF65-F5344CB8AC3E}">
        <p14:creationId xmlns:p14="http://schemas.microsoft.com/office/powerpoint/2010/main" val="142056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DEFINITION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759" y="434898"/>
            <a:ext cx="6817562" cy="6148782"/>
          </a:xfrm>
        </p:spPr>
        <p:txBody>
          <a:bodyPr>
            <a:normAutofit/>
          </a:bodyPr>
          <a:lstStyle/>
          <a:p>
            <a:r>
              <a:rPr lang="en-US" sz="2400" dirty="0"/>
              <a:t>Sexually transmitted infections (STIs) are infections caused by bacteria, viruses &amp; parasites transmitted through sexual contract, including vaginal, anal &amp; oral sex. Some STIs are transmitted through skin-to-skin sexual contact or through non-sexual means e.g. from mother to child during pregnancy &amp; childbirth.</a:t>
            </a:r>
          </a:p>
          <a:p>
            <a:r>
              <a:rPr lang="en-US" sz="2400" dirty="0"/>
              <a:t>There are more than 30 known bacteria, viruses &amp; parasites that cause STIs. </a:t>
            </a:r>
          </a:p>
        </p:txBody>
      </p:sp>
    </p:spTree>
    <p:extLst>
      <p:ext uri="{BB962C8B-B14F-4D97-AF65-F5344CB8AC3E}">
        <p14:creationId xmlns:p14="http://schemas.microsoft.com/office/powerpoint/2010/main" val="16923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RATIONALE - 1/2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759" y="139849"/>
            <a:ext cx="6817562" cy="6443831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STIs among adolescents are an important problem: </a:t>
            </a:r>
            <a:r>
              <a:rPr lang="en-US" sz="2000" dirty="0"/>
              <a:t>In Although there is a lack of data on the incidence or prevalence of STIs in adolescents at the global level, where age-disaggregated surveillance systems exist, a substantial proportion of STI incidence occurs in adolescents.</a:t>
            </a:r>
          </a:p>
          <a:p>
            <a:r>
              <a:rPr lang="en-US" sz="2000" dirty="0">
                <a:solidFill>
                  <a:srgbClr val="0070C0"/>
                </a:solidFill>
              </a:rPr>
              <a:t>Adolescent girls have greater biological susceptibility than adult women to some STIs due to the immaturity of the cervical mucosa &amp; increased cervical ectopy: </a:t>
            </a:r>
            <a:r>
              <a:rPr lang="en-US" sz="2000" dirty="0"/>
              <a:t>Adolescent girls have a greater biological susceptibility. They are also at greater susceptibility because social norms prevent them from being well prepared to have safe sex &amp; to refuse unsafe (or unwanted) sex. Adolescent boys on the other hand susceptible because they are under pressure to have multiple partners because of stereotypical masculinity norms. Among both boys &amp; girls, specific groups are more susceptible because of their sexual practices. </a:t>
            </a:r>
          </a:p>
        </p:txBody>
      </p:sp>
    </p:spTree>
    <p:extLst>
      <p:ext uri="{BB962C8B-B14F-4D97-AF65-F5344CB8AC3E}">
        <p14:creationId xmlns:p14="http://schemas.microsoft.com/office/powerpoint/2010/main" val="357858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B68F-AE51-E746-8F77-FA9C572DA50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RATIONALE - 2/2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3A37D-F9E8-7E43-B946-ED90088C1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2759" y="139849"/>
            <a:ext cx="6817562" cy="6443831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STIs among adolescents have major health consequences: </a:t>
            </a:r>
            <a:r>
              <a:rPr lang="en-US" sz="2000" dirty="0"/>
              <a:t>STIs can immediate effects such as discomfort and pain. They can also have serious consequences beyond the immediate ones.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Prevention &amp; management services for STIs have been shown to be effective: </a:t>
            </a:r>
            <a:r>
              <a:rPr lang="en-US" sz="2000" dirty="0"/>
              <a:t>Proven approaches to prevent STIs, to accurately diagnose them and to cure some STIs and effectively treat others are available. </a:t>
            </a:r>
          </a:p>
          <a:p>
            <a:r>
              <a:rPr lang="en-US" sz="2000" dirty="0">
                <a:solidFill>
                  <a:srgbClr val="0070C0"/>
                </a:solidFill>
              </a:rPr>
              <a:t>Design &amp; implementation of prevention strategies &amp; access to &amp; provision of good-quality services need attention: </a:t>
            </a:r>
            <a:r>
              <a:rPr lang="en-US" sz="2000" dirty="0"/>
              <a:t>Effective STI prevention &amp; management services are an urgent need for adolescents including scale-up of STI case management and provision of HPV vaccination.</a:t>
            </a:r>
          </a:p>
        </p:txBody>
      </p:sp>
    </p:spTree>
    <p:extLst>
      <p:ext uri="{BB962C8B-B14F-4D97-AF65-F5344CB8AC3E}">
        <p14:creationId xmlns:p14="http://schemas.microsoft.com/office/powerpoint/2010/main" val="331412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6E3D-357C-674D-A4DC-A24CEAC0536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HUMAN RIGHTS OBLIGATIONS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AD107-64E5-1546-9E03-F4B0C696D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6967" y="178420"/>
            <a:ext cx="6683354" cy="6367346"/>
          </a:xfrm>
        </p:spPr>
        <p:txBody>
          <a:bodyPr>
            <a:normAutofit/>
          </a:bodyPr>
          <a:lstStyle/>
          <a:p>
            <a:r>
              <a:rPr lang="en-US" sz="2400" dirty="0"/>
              <a:t>States have obligations to ensure care &amp; treatment of STIs to adolescents, as part of a package of SRH services.</a:t>
            </a:r>
          </a:p>
          <a:p>
            <a:r>
              <a:rPr lang="en-US" sz="2400" dirty="0"/>
              <a:t> States are obliged to ensure that STI services are accessible to adolescents, &amp; are free, confidential &amp; nondiscriminatory. </a:t>
            </a:r>
          </a:p>
          <a:p>
            <a:r>
              <a:rPr lang="en-US" sz="2400" dirty="0"/>
              <a:t>States are also obliged to remove barriers such as third-party consent requirements. </a:t>
            </a:r>
          </a:p>
        </p:txBody>
      </p:sp>
    </p:spTree>
    <p:extLst>
      <p:ext uri="{BB962C8B-B14F-4D97-AF65-F5344CB8AC3E}">
        <p14:creationId xmlns:p14="http://schemas.microsoft.com/office/powerpoint/2010/main" val="348046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2F76-5E3C-6E4E-B4A9-3A2E1E9A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solidFill>
            <a:srgbClr val="0070C0"/>
          </a:solidFill>
        </p:spPr>
        <p:txBody>
          <a:bodyPr/>
          <a:lstStyle/>
          <a:p>
            <a:r>
              <a:rPr lang="en-US" dirty="0"/>
              <a:t>KEY CONCEPTS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36C59-8586-0246-8E67-6D5BE586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1243" y="268940"/>
            <a:ext cx="6839078" cy="639004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Adolescents lack knowledge &amp; understanding about STIs &amp; STI prevention &amp; management services: </a:t>
            </a:r>
            <a:r>
              <a:rPr lang="en-US" sz="2100" dirty="0"/>
              <a:t>Adolescents should be informed about STIS when they interact with the health system &amp; through educational outreach. Also HPV vaccination strategies offer opportunity for educational outreach.</a:t>
            </a:r>
          </a:p>
          <a:p>
            <a:r>
              <a:rPr lang="en-US" sz="2400" dirty="0">
                <a:solidFill>
                  <a:srgbClr val="0070C0"/>
                </a:solidFill>
              </a:rPr>
              <a:t>STI prevention &amp; management services often do not reach adolescents. If they do, they are often not adolescent friendly: </a:t>
            </a:r>
            <a:r>
              <a:rPr lang="en-US" sz="2100" dirty="0"/>
              <a:t>STI prevention strategies need to be tailored to reach &amp; meet the needs of adolescents. Further, efforts are needed to ensure that adolescents know where and how to seek care for STIs, if &amp; when needed. Finally, STI management services must be adolescent friendly.  </a:t>
            </a:r>
          </a:p>
        </p:txBody>
      </p:sp>
    </p:spTree>
    <p:extLst>
      <p:ext uri="{BB962C8B-B14F-4D97-AF65-F5344CB8AC3E}">
        <p14:creationId xmlns:p14="http://schemas.microsoft.com/office/powerpoint/2010/main" val="260271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A9C5-32F1-DC47-AD76-229DD2F676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dirty="0"/>
              <a:t>WHO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780B-EF91-B04E-94A6-3C85801C6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8212" y="0"/>
            <a:ext cx="7304441" cy="685800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WHO guidelines for the treatment of Treponema pallidum (syphilis)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WHO guideline on syphilis screening and treatment for pregnant women (2017).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WHO guidelines for the treatment of genital herpes simplex virus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WHO guidelines for the treatment of Chlamydia trachomatis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WHO guidelines for the treatment of Neisseria gonorrhoeae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Guidelines on hepatitis B and C testing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Guidelines for the prevention, care and treatment of persons with chronic hepatitis B infection (2015).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Guidelines for the screening, care and treatment of persons with chronic hepatitis C infection: updated version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Consolidated guidelines on HIV prevention, diagnosis, treatment and care for key populations: updated version (2016).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Prevention and treatment of HIV and other sexually transmitted infections among men who have sex with men and transgender people: recommendations for a public health approach (2011).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Prevention and treatment of HIV and other sexually transmitted infections for sex workers in low- and-middle- income countries: recommendations for a public health approach (2012).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Consolidated guideline on sexual and reproductive health and rights of women living with HIV (2017).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Comprehensive cervical cancer control: a guideline to essential practice, 2</a:t>
            </a:r>
            <a:r>
              <a:rPr lang="en-US" b="1" i="1" baseline="30000" dirty="0">
                <a:solidFill>
                  <a:srgbClr val="0070C0"/>
                </a:solidFill>
              </a:rPr>
              <a:t>nd</a:t>
            </a:r>
            <a:r>
              <a:rPr lang="en-US" b="1" i="1" dirty="0">
                <a:solidFill>
                  <a:srgbClr val="0070C0"/>
                </a:solidFill>
              </a:rPr>
              <a:t> edition (2014).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Responding to children and adolescents who have been sexually abused (2017).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Brief sexuality-related communication: recommendations for a public health approach (2015).</a:t>
            </a:r>
          </a:p>
        </p:txBody>
      </p:sp>
    </p:spTree>
    <p:extLst>
      <p:ext uri="{BB962C8B-B14F-4D97-AF65-F5344CB8AC3E}">
        <p14:creationId xmlns:p14="http://schemas.microsoft.com/office/powerpoint/2010/main" val="4106846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73AC-ED24-994E-8344-7B4AC29810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3400" dirty="0"/>
              <a:t>COMPLEMENTARY DOCUMENTS TO WHO’s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C6CA-0D7D-094B-9C70-4E27FEBA4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755" y="111512"/>
            <a:ext cx="6915199" cy="6657277"/>
          </a:xfrm>
        </p:spPr>
        <p:txBody>
          <a:bodyPr>
            <a:normAutofit/>
          </a:bodyPr>
          <a:lstStyle/>
          <a:p>
            <a:r>
              <a:rPr lang="en-US" dirty="0"/>
              <a:t>Global health sector strategy on sexually transmitted infections 2016-2021 (WHO, 2016).</a:t>
            </a:r>
          </a:p>
          <a:p>
            <a:r>
              <a:rPr lang="en-US" dirty="0"/>
              <a:t>World Health Organization. Human papillomavirus vaccines: WHO position paper, May 2017- recommendations. Vaccine. 2017; 35(43):5753-5755.</a:t>
            </a:r>
          </a:p>
          <a:p>
            <a:r>
              <a:rPr lang="en-US" dirty="0"/>
              <a:t>Guide to introducing HPV vaccine into national immunization programmes. Geneva: World Health Organization; 2016 (142).</a:t>
            </a:r>
          </a:p>
          <a:p>
            <a:r>
              <a:rPr lang="en-US" dirty="0"/>
              <a:t>Scaling-up HPV vaccine introduction. Geneva: World Health Organization; 2016 (143).</a:t>
            </a:r>
          </a:p>
          <a:p>
            <a:r>
              <a:rPr lang="en-US" dirty="0"/>
              <a:t>Sexually transmitted diseases: treatment guidelines, 2015. Atlanta, GA: Centers for Disease Control and Prevention; 2015 (144).</a:t>
            </a:r>
          </a:p>
          <a:p>
            <a:r>
              <a:rPr lang="en-US" dirty="0"/>
              <a:t>HPV vaccine lessons learnt project overview. Seattle, WA: PATH; 2015 (145).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2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337772F-3A6B-4C46-AE3A-4FB6753ACA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293" y="33623"/>
            <a:ext cx="9247414" cy="682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6711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13444</TotalTime>
  <Words>1020</Words>
  <Application>Microsoft Office PowerPoint</Application>
  <PresentationFormat>Widescreen</PresentationFormat>
  <Paragraphs>57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Rockwell</vt:lpstr>
      <vt:lpstr>Wingdings</vt:lpstr>
      <vt:lpstr>Atlas</vt:lpstr>
      <vt:lpstr>SEXUALLY TRANSMITTED INFECTIONS (STIs) PREVENTION &amp; CARE</vt:lpstr>
      <vt:lpstr>DEFINITION </vt:lpstr>
      <vt:lpstr>RATIONALE - 1/2</vt:lpstr>
      <vt:lpstr>RATIONALE - 2/2</vt:lpstr>
      <vt:lpstr>HUMAN RIGHTS OBLIGATIONS</vt:lpstr>
      <vt:lpstr>KEY CONCEPTS TO CONSIDER</vt:lpstr>
      <vt:lpstr>WHO GUIDELINES</vt:lpstr>
      <vt:lpstr>COMPLEMENTARY DOCUMENTS TO WHO’s GUIDELINES</vt:lpstr>
      <vt:lpstr>PowerPoint Presentation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Sexually transmitted infections prevention and care - Venkatraman Chandra-Mouli</dc:title>
  <dc:creator>Venkatraman Chandra-Mouli</dc:creator>
  <cp:lastModifiedBy>Aldo Campana</cp:lastModifiedBy>
  <cp:revision>74</cp:revision>
  <dcterms:created xsi:type="dcterms:W3CDTF">2019-06-05T15:08:02Z</dcterms:created>
  <dcterms:modified xsi:type="dcterms:W3CDTF">2019-10-07T08:25:21Z</dcterms:modified>
</cp:coreProperties>
</file>