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57" r:id="rId4"/>
    <p:sldId id="265" r:id="rId5"/>
    <p:sldId id="264" r:id="rId6"/>
    <p:sldId id="258" r:id="rId7"/>
    <p:sldId id="259" r:id="rId8"/>
    <p:sldId id="260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82"/>
    <p:restoredTop sz="83858" autoAdjust="0"/>
  </p:normalViewPr>
  <p:slideViewPr>
    <p:cSldViewPr snapToGrid="0" snapToObjects="1">
      <p:cViewPr varScale="1">
        <p:scale>
          <a:sx n="110" d="100"/>
          <a:sy n="110" d="100"/>
        </p:scale>
        <p:origin x="4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3211D-9707-4E2A-A719-8BB9D6C00B53}" type="datetimeFigureOut">
              <a:rPr lang="en-GB" smtClean="0"/>
              <a:t>21/10/2019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AC5DE-05C8-49C8-8B1E-2FAAF4A72A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7734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sets out key definitions.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AC5DE-05C8-49C8-8B1E-2FAAF4A72A2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170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first of two slides that set out the rationale for investment and action in this area.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AC5DE-05C8-49C8-8B1E-2FAAF4A72A2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6384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second of two slides that set out the rationale for investment and action in this area.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AC5DE-05C8-49C8-8B1E-2FAAF4A72A2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348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sets out the human rights rationale for investment and action in this area.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AC5DE-05C8-49C8-8B1E-2FAAF4A72A2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492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points to three key concepts to consider.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AC5DE-05C8-49C8-8B1E-2FAAF4A72A2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505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31445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Health workers need training and support to respond to adolescent girls and young women who have experienced gender-based violence.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D23F1-E950-490E-9AD6-F06DA451F27F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3224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985F9-08C8-C84C-BF6C-CD7E958A8A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042" y="2575933"/>
            <a:ext cx="8679915" cy="1951462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4400" dirty="0"/>
              <a:t>VIOLENCE AGAINST WOMEN &amp; GIRLS: PREVENTION, SUPPORT &amp; CARE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E44247-823A-7B47-BFB7-F5AA51A7415E}"/>
              </a:ext>
            </a:extLst>
          </p:cNvPr>
          <p:cNvSpPr txBox="1"/>
          <p:nvPr/>
        </p:nvSpPr>
        <p:spPr>
          <a:xfrm>
            <a:off x="0" y="0"/>
            <a:ext cx="268941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       Geneva 2019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3C1AAB-3FF0-44DF-A13A-2823F48C2BB6}"/>
              </a:ext>
            </a:extLst>
          </p:cNvPr>
          <p:cNvSpPr/>
          <p:nvPr/>
        </p:nvSpPr>
        <p:spPr>
          <a:xfrm>
            <a:off x="4324970" y="5862847"/>
            <a:ext cx="3542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Dr Venkatraman Chandra-Mouli</a:t>
            </a:r>
          </a:p>
        </p:txBody>
      </p:sp>
    </p:spTree>
    <p:extLst>
      <p:ext uri="{BB962C8B-B14F-4D97-AF65-F5344CB8AC3E}">
        <p14:creationId xmlns:p14="http://schemas.microsoft.com/office/powerpoint/2010/main" val="1420569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CB68F-AE51-E746-8F77-FA9C572DA50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/>
              <a:t>DEFINITIONS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3A37D-F9E8-7E43-B946-ED90088C1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910" y="386667"/>
            <a:ext cx="6817562" cy="6382958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Gender-based violence (GBV): </a:t>
            </a:r>
            <a:r>
              <a:rPr lang="en-US" sz="2400" dirty="0"/>
              <a:t>Violence directed towards a woman, because she is a woman, or violence that affects women disproportionately.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Violence against women: </a:t>
            </a:r>
            <a:r>
              <a:rPr lang="en-US" sz="2400" dirty="0"/>
              <a:t>Any act of gender-based violence that results in, or is likely to result in physical, sexual or psychological harm or suffering to women.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Intimate partner violence: </a:t>
            </a:r>
            <a:r>
              <a:rPr lang="en-US" sz="2400" dirty="0"/>
              <a:t>Behaviour by a current or former intimate partner that causes physical, sexual or psychological harm.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Sexual violence: </a:t>
            </a:r>
            <a:r>
              <a:rPr lang="en-US" sz="2400" dirty="0"/>
              <a:t>Any sexual act, attempt to obtain a sexual act, or other act directed against a person’s sexuality using coercion, by any person regardless of their relationship to the victim.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2321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CB68F-AE51-E746-8F77-FA9C572DA50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/>
              <a:t>RATIONALE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3A37D-F9E8-7E43-B946-ED90088C1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2759" y="139849"/>
            <a:ext cx="6817562" cy="6443831"/>
          </a:xfrm>
        </p:spPr>
        <p:txBody>
          <a:bodyPr>
            <a:normAutofit/>
          </a:bodyPr>
          <a:lstStyle/>
          <a:p>
            <a:endParaRPr lang="en-US" sz="2000" dirty="0">
              <a:solidFill>
                <a:srgbClr val="0070C0"/>
              </a:solidFill>
            </a:endParaRPr>
          </a:p>
          <a:p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0070C0"/>
                </a:solidFill>
              </a:rPr>
              <a:t>Gender-based violence against adolescents is an important problem: </a:t>
            </a:r>
            <a:r>
              <a:rPr lang="en-US" sz="2000" dirty="0"/>
              <a:t>Among ever-partnered girls aged 15-19, the lifetime prevalence of intimate partner violence is 29%.  The prevalence of child sexual abuse worldwide is estimated to be approximately 18% for girls and 8% for boys.</a:t>
            </a:r>
          </a:p>
          <a:p>
            <a:r>
              <a:rPr lang="en-US" sz="2000" dirty="0">
                <a:solidFill>
                  <a:srgbClr val="0070C0"/>
                </a:solidFill>
              </a:rPr>
              <a:t>Gender-based violence against adolescents has major health &amp; social consequences: </a:t>
            </a:r>
            <a:r>
              <a:rPr lang="en-US" sz="2000" dirty="0"/>
              <a:t>It increases girls’ risk of unintended pregnancies, induced abortion (often unsafe), the acquisition of HIV and STIs in some settings, adverse mental health outcomes, &amp; is a risk factor for unhealthy behaviour during adolescence &amp; adulthood. 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858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CB68F-AE51-E746-8F77-FA9C572DA50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/>
              <a:t>RATIONALE 2/2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3A37D-F9E8-7E43-B946-ED90088C1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2759" y="139849"/>
            <a:ext cx="6817562" cy="6443831"/>
          </a:xfrm>
        </p:spPr>
        <p:txBody>
          <a:bodyPr>
            <a:normAutofit lnSpcReduction="10000"/>
          </a:bodyPr>
          <a:lstStyle/>
          <a:p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0070C0"/>
                </a:solidFill>
              </a:rPr>
              <a:t>Gender-based violence prevention, support &amp; care programmes have been shown to be effective:  </a:t>
            </a:r>
            <a:r>
              <a:rPr lang="en-US" sz="2000" dirty="0"/>
              <a:t>Parenting support programmes, school-based dating violence prevention programmes, &amp; community based interventions to build equitable gender norms &amp; attitudes in boys &amp; girls have been shown to be effective.  Effective programmes incorporate multisectoral &amp; multilevel action,  foster intersectoral coordination, use longer term investments, that repeat exposure to ideas in different settings over time, that place gender  power interplay at the core of the content, &amp; respond to those who experience violence with empathy &amp; in a timely manner.</a:t>
            </a:r>
          </a:p>
          <a:p>
            <a:r>
              <a:rPr lang="en-US" sz="2000" dirty="0">
                <a:solidFill>
                  <a:srgbClr val="0070C0"/>
                </a:solidFill>
              </a:rPr>
              <a:t>However, laws &amp; policies, prevention strategies &amp; their implementation, &amp; access to high quality care &amp; support services need attention:  </a:t>
            </a:r>
            <a:r>
              <a:rPr lang="en-US" sz="2000" dirty="0"/>
              <a:t>There is much that needs to be done.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05133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16E3D-357C-674D-A4DC-A24CEAC0536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/>
              <a:t>HUMAN RIGHTS OBLIGATIONS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AD107-64E5-1546-9E03-F4B0C696D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6967" y="178420"/>
            <a:ext cx="6683354" cy="6367346"/>
          </a:xfrm>
        </p:spPr>
        <p:txBody>
          <a:bodyPr>
            <a:normAutofit/>
          </a:bodyPr>
          <a:lstStyle/>
          <a:p>
            <a:r>
              <a:rPr lang="en-US" sz="2400" dirty="0"/>
              <a:t>States are obliged to prevent and address violence against women and girls, providing them with support and care.</a:t>
            </a:r>
          </a:p>
          <a:p>
            <a:r>
              <a:rPr lang="en-US" sz="2400" dirty="0"/>
              <a:t>States are obliged to immediately pursue all appropriate means of eliminating gender-based violence. </a:t>
            </a:r>
          </a:p>
        </p:txBody>
      </p:sp>
    </p:spTree>
    <p:extLst>
      <p:ext uri="{BB962C8B-B14F-4D97-AF65-F5344CB8AC3E}">
        <p14:creationId xmlns:p14="http://schemas.microsoft.com/office/powerpoint/2010/main" val="3480460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B2F76-5E3C-6E4E-B4A9-3A2E1E9A8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  <a:solidFill>
            <a:srgbClr val="0070C0"/>
          </a:solidFill>
        </p:spPr>
        <p:txBody>
          <a:bodyPr/>
          <a:lstStyle/>
          <a:p>
            <a:r>
              <a:rPr lang="en-US" dirty="0"/>
              <a:t>KEY CONCEPTS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36C59-8586-0246-8E67-6D5BE5861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1243" y="268940"/>
            <a:ext cx="6839078" cy="639004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Where GBV prevention  &amp; response services exist, they are  often implemented on a pilot basis &amp; not scaled up; they are piecemeal and not integrated into existing platforms. Further intersectoral coordination is weak: </a:t>
            </a:r>
            <a:r>
              <a:rPr lang="en-US" dirty="0"/>
              <a:t>Support and care for adolescent girls who experience IPV &amp; sexual violence need to be integrated into sexual &amp; reproductive health, HIV, mental health and adolescent health programmes &amp; services.</a:t>
            </a:r>
          </a:p>
          <a:p>
            <a:r>
              <a:rPr lang="en-US" dirty="0">
                <a:solidFill>
                  <a:srgbClr val="0070C0"/>
                </a:solidFill>
              </a:rPr>
              <a:t>Many health care providers are not prepared to deal with GBV, including on the reporting of sexual abuse: </a:t>
            </a:r>
            <a:r>
              <a:rPr lang="en-US" dirty="0"/>
              <a:t>Training &amp; ongoing support to health care providers are imperative to ensure that care is child-and adolescent centered, age appropriate, responsive to needs of adolescents. &amp; takes into account their evolving capacity in decision making about involving parents and other care givers.</a:t>
            </a:r>
          </a:p>
          <a:p>
            <a:r>
              <a:rPr lang="en-US" dirty="0">
                <a:solidFill>
                  <a:srgbClr val="0070C0"/>
                </a:solidFill>
              </a:rPr>
              <a:t>Adolescents often do not seek GBV prevention, support and care services: </a:t>
            </a:r>
            <a:r>
              <a:rPr lang="en-US" dirty="0"/>
              <a:t>Raising public awareness  on the signs, symptoms &amp; health consequences of IPV &amp; sexual abuse, &amp; on the need , and overcoming stigma  is key to changing the situation. </a:t>
            </a:r>
          </a:p>
        </p:txBody>
      </p:sp>
    </p:spTree>
    <p:extLst>
      <p:ext uri="{BB962C8B-B14F-4D97-AF65-F5344CB8AC3E}">
        <p14:creationId xmlns:p14="http://schemas.microsoft.com/office/powerpoint/2010/main" val="2602716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4A9C5-32F1-DC47-AD76-229DD2F676A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/>
              <a:t>WHO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5780B-EF91-B04E-94A6-3C85801C6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4303" y="398270"/>
            <a:ext cx="6826907" cy="5709424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Responding to children and adolescents who have been sexually abused: WHO clinical guidelines (2017).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Responding to intimate partner violence and sexual violence against women: WHO clinical and policy guidelines (2013).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WHO guidelines on preventing early pregnancy and poor reproductive outcomes among adolescents in developing countries (2011).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Consolidated guideline on sexual and reproductive health and rights of women with HIV (2017).</a:t>
            </a:r>
          </a:p>
        </p:txBody>
      </p:sp>
    </p:spTree>
    <p:extLst>
      <p:ext uri="{BB962C8B-B14F-4D97-AF65-F5344CB8AC3E}">
        <p14:creationId xmlns:p14="http://schemas.microsoft.com/office/powerpoint/2010/main" val="4106846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373AC-ED24-994E-8344-7B4AC298107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3400" dirty="0"/>
              <a:t>COMPLEMENTARY DOCUMENTS TO WHO’s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EC6CA-0D7D-094B-9C70-4E27FEBA4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7755" y="111512"/>
            <a:ext cx="6915199" cy="6657277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Global plan of action: health systems address violence against women and girls (WHO, 2017).</a:t>
            </a:r>
          </a:p>
          <a:p>
            <a:r>
              <a:rPr lang="en-US" dirty="0"/>
              <a:t>INSPIRE: seven strategies for ending violence against children (WHO, 2016).</a:t>
            </a:r>
          </a:p>
          <a:p>
            <a:r>
              <a:rPr lang="en-US" dirty="0"/>
              <a:t>Global guidance on addressing school-related gender-based violence (UNESCO, 2016).</a:t>
            </a:r>
          </a:p>
          <a:p>
            <a:r>
              <a:rPr lang="en-US" dirty="0"/>
              <a:t>Sixteen ideas for addressing violence against women in the context of the HIV epidemic: a programming tool (WHO, 2013).</a:t>
            </a:r>
          </a:p>
          <a:p>
            <a:r>
              <a:rPr lang="en-US" dirty="0"/>
              <a:t>What works to prevent partner violence? An evidence overview. (London School of Hygiene and Tropical Medicine; 2011).</a:t>
            </a:r>
          </a:p>
        </p:txBody>
      </p:sp>
    </p:spTree>
    <p:extLst>
      <p:ext uri="{BB962C8B-B14F-4D97-AF65-F5344CB8AC3E}">
        <p14:creationId xmlns:p14="http://schemas.microsoft.com/office/powerpoint/2010/main" val="3756122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72515B-7EFD-43C3-8D65-8FB66CC309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62" y="173595"/>
            <a:ext cx="8822512" cy="6510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36922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13139</TotalTime>
  <Words>856</Words>
  <Application>Microsoft Office PowerPoint</Application>
  <PresentationFormat>Widescreen</PresentationFormat>
  <Paragraphs>48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Rockwell</vt:lpstr>
      <vt:lpstr>Wingdings</vt:lpstr>
      <vt:lpstr>Atlas</vt:lpstr>
      <vt:lpstr>VIOLENCE AGAINST WOMEN &amp; GIRLS: PREVENTION, SUPPORT &amp; CARE</vt:lpstr>
      <vt:lpstr>DEFINITIONS </vt:lpstr>
      <vt:lpstr>RATIONALE 1/2</vt:lpstr>
      <vt:lpstr>RATIONALE 2/2</vt:lpstr>
      <vt:lpstr>HUMAN RIGHTS OBLIGATIONS</vt:lpstr>
      <vt:lpstr>KEY CONCEPTS TO CONSIDER</vt:lpstr>
      <vt:lpstr>WHO GUIDELINES</vt:lpstr>
      <vt:lpstr>COMPLEMENTARY DOCUMENTS TO WHO’s GUIDELINES</vt:lpstr>
      <vt:lpstr>PowerPoint Presentation</vt:lpstr>
    </vt:vector>
  </TitlesOfParts>
  <Company>WHO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Violence against women and girls: prevention, support and care - Venkatraman Chandra-Mouli</dc:title>
  <dc:creator>Venkatraman Chandra-Mouli</dc:creator>
  <cp:lastModifiedBy>Aldo Campana</cp:lastModifiedBy>
  <cp:revision>96</cp:revision>
  <dcterms:created xsi:type="dcterms:W3CDTF">2019-06-05T15:08:02Z</dcterms:created>
  <dcterms:modified xsi:type="dcterms:W3CDTF">2019-10-21T08:34:49Z</dcterms:modified>
</cp:coreProperties>
</file>