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59" r:id="rId8"/>
    <p:sldMasterId id="2147483669" r:id="rId9"/>
    <p:sldMasterId id="2147483671" r:id="rId10"/>
  </p:sldMasterIdLst>
  <p:notesMasterIdLst>
    <p:notesMasterId r:id="rId25"/>
  </p:notesMasterIdLst>
  <p:sldIdLst>
    <p:sldId id="263" r:id="rId11"/>
    <p:sldId id="444" r:id="rId12"/>
    <p:sldId id="337" r:id="rId13"/>
    <p:sldId id="446" r:id="rId14"/>
    <p:sldId id="447" r:id="rId15"/>
    <p:sldId id="457" r:id="rId16"/>
    <p:sldId id="449" r:id="rId17"/>
    <p:sldId id="452" r:id="rId18"/>
    <p:sldId id="450" r:id="rId19"/>
    <p:sldId id="453" r:id="rId20"/>
    <p:sldId id="456" r:id="rId21"/>
    <p:sldId id="455" r:id="rId22"/>
    <p:sldId id="448" r:id="rId23"/>
    <p:sldId id="44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1"/>
    <a:srgbClr val="003A5D"/>
    <a:srgbClr val="9AD3F0"/>
    <a:srgbClr val="6CC04A"/>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p:restoredTop sz="73369"/>
  </p:normalViewPr>
  <p:slideViewPr>
    <p:cSldViewPr snapToGrid="0">
      <p:cViewPr varScale="1">
        <p:scale>
          <a:sx n="96" d="100"/>
          <a:sy n="96" d="100"/>
        </p:scale>
        <p:origin x="21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4.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0897D-40D0-6F43-96B1-059AB719B290}" type="datetimeFigureOut">
              <a:rPr lang="en-US" smtClean="0"/>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41920-D871-3E43-B274-56752793FC4C}" type="slidenum">
              <a:rPr lang="en-US" smtClean="0"/>
              <a:t>‹#›</a:t>
            </a:fld>
            <a:endParaRPr lang="en-US"/>
          </a:p>
        </p:txBody>
      </p:sp>
    </p:spTree>
    <p:extLst>
      <p:ext uri="{BB962C8B-B14F-4D97-AF65-F5344CB8AC3E}">
        <p14:creationId xmlns:p14="http://schemas.microsoft.com/office/powerpoint/2010/main" val="4044320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41920-D871-3E43-B274-56752793FC4C}" type="slidenum">
              <a:rPr lang="en-US" smtClean="0"/>
              <a:t>1</a:t>
            </a:fld>
            <a:endParaRPr lang="en-US"/>
          </a:p>
        </p:txBody>
      </p:sp>
    </p:spTree>
    <p:extLst>
      <p:ext uri="{BB962C8B-B14F-4D97-AF65-F5344CB8AC3E}">
        <p14:creationId xmlns:p14="http://schemas.microsoft.com/office/powerpoint/2010/main" val="113715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1"/>
                </a:solidFill>
                <a:latin typeface="+mn-lt"/>
              </a:rPr>
              <a:t>Adolescent respondents reported decreases in mental health quality across countries resulting from lockdowns and prolonged school closures due to COVID-19.</a:t>
            </a:r>
            <a:endParaRPr lang="en-US" b="0" dirty="0"/>
          </a:p>
          <a:p>
            <a:endParaRPr lang="en-US" dirty="0"/>
          </a:p>
          <a:p>
            <a:r>
              <a:rPr lang="en-US" dirty="0"/>
              <a:t>Our results from study countries indicate that COVID-19 is taking a toll on the mental health of adolescents, with a majority of adolescents across countries indicating that they were feeling sad or lonely or down and depressed during the COVID-19 pandemic. </a:t>
            </a:r>
          </a:p>
          <a:p>
            <a:endParaRPr lang="en-US" dirty="0">
              <a:cs typeface="+mn-lt"/>
            </a:endParaRPr>
          </a:p>
          <a:p>
            <a:r>
              <a:rPr lang="en-US" dirty="0">
                <a:cs typeface="+mn-lt"/>
              </a:rPr>
              <a:t>Many adolescents perceived feeling threatened of concerned by the pandemic and girls appeared to feel more concerned and worried about the pandemic than boys (reported in Mexico, result not shown). </a:t>
            </a:r>
          </a:p>
          <a:p>
            <a:endParaRPr lang="en-US" dirty="0">
              <a:cs typeface="+mn-lt"/>
            </a:endParaRPr>
          </a:p>
          <a:p>
            <a:r>
              <a:rPr lang="en-US" dirty="0">
                <a:cs typeface="+mn-lt"/>
              </a:rPr>
              <a:t>In India, proportions of adolescents reporting poor mental health outcomes such as loneliness, depression or irritability increased over time (Round 1 to Round 2). These increases were slightly more pronounced for girls than for boys.</a:t>
            </a:r>
          </a:p>
          <a:p>
            <a:endParaRPr lang="en-US" dirty="0">
              <a:cs typeface="+mn-lt"/>
            </a:endParaRPr>
          </a:p>
        </p:txBody>
      </p:sp>
      <p:sp>
        <p:nvSpPr>
          <p:cNvPr id="4" name="Slide Number Placeholder 3"/>
          <p:cNvSpPr>
            <a:spLocks noGrp="1"/>
          </p:cNvSpPr>
          <p:nvPr>
            <p:ph type="sldNum" sz="quarter" idx="5"/>
          </p:nvPr>
        </p:nvSpPr>
        <p:spPr/>
        <p:txBody>
          <a:bodyPr/>
          <a:lstStyle/>
          <a:p>
            <a:fld id="{55041920-D871-3E43-B274-56752793FC4C}" type="slidenum">
              <a:rPr lang="en-US" smtClean="0"/>
              <a:t>10</a:t>
            </a:fld>
            <a:endParaRPr lang="en-US"/>
          </a:p>
        </p:txBody>
      </p:sp>
    </p:spTree>
    <p:extLst>
      <p:ext uri="{BB962C8B-B14F-4D97-AF65-F5344CB8AC3E}">
        <p14:creationId xmlns:p14="http://schemas.microsoft.com/office/powerpoint/2010/main" val="160477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A16CBFF-9C58-564F-B898-F22DED51284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ea typeface="+mn-lt"/>
                <a:cs typeface="+mn-lt"/>
              </a:rPr>
              <a:t>Limited evidence available on the effect of COVID-19 on sexual and reproductive health of adolescents. Service disruptions are likely to have exacerbated unmet need for SRH and FP services and information among young people globally.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ea typeface="+mn-lt"/>
                <a:cs typeface="+mn-lt"/>
              </a:rPr>
              <a:t>Our studies collected limited information on SRH and access to SRH services from among adolescents. The Council is working to include more questions around ASRH in upcoming surveys.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ea typeface="+mn-lt"/>
                <a:cs typeface="+mn-lt"/>
              </a:rPr>
              <a:t>In the limited evidence that we have, we did not see, in Kenya for example, that the COVID-19 pandemic was associated with higher levels of adolescent pregnancy or fertility. However the data show some indications that commodities such as menstrual hygiene management products became difficult to access with the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ea typeface="+mn-lt"/>
                <a:cs typeface="+mn-lt"/>
              </a:rPr>
              <a:t>Related to SRH is Child Marriage, which is common in Bangladesh. With school closures, girls especially who are in older adolescents and who were out of school at significantly higher risk of child marriage, particularly with high economic insecurity in place. Although a small number of girls got married over the pandemic, a large proportion of respondents indicated that child marriages were occurring in their communities and this was particularly true for the latest round of the survey, indicating some manifestations of stress showing on this indicator.</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Survey findings showed increased incidence of violence against adolescent girls following prolonged lockdown measures across countries and surveys. A</a:t>
            </a:r>
            <a:r>
              <a:rPr lang="en-US" dirty="0">
                <a:cs typeface="Calibri"/>
              </a:rPr>
              <a:t>dolescent girls </a:t>
            </a:r>
            <a:r>
              <a:rPr lang="en-US" dirty="0"/>
              <a:t>reported that they faced some form of violence (rebuke, scolding, beating).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risk to violence was higher in their homes compared to neighborhoods (in Bangladesh)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Girls in Kenya, over half of respondents connected the rise in violence to the COVID-19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There are small pockets of highly vulnerable adolescents that are forced to work, engage in transactional sex and/or are experiencing violence. These adolescents are in need of</a:t>
            </a:r>
            <a:br>
              <a:rPr lang="en-US" dirty="0">
                <a:cs typeface="+mn-lt"/>
              </a:rPr>
            </a:br>
            <a:r>
              <a:rPr lang="en-US" dirty="0"/>
              <a:t>immediate social protection and assistance. While the numbers are small, these extreme outcomes should be monitored and addressed as they are likely rise with prolonged social</a:t>
            </a:r>
            <a:br>
              <a:rPr lang="en-US" dirty="0">
                <a:cs typeface="+mn-lt"/>
              </a:rPr>
            </a:br>
            <a:r>
              <a:rPr lang="en-US" dirty="0"/>
              <a:t>and economic hardship.</a:t>
            </a:r>
            <a:br>
              <a:rPr lang="en-US" dirty="0">
                <a:cs typeface="+mn-lt"/>
              </a:rPr>
            </a:b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55041920-D871-3E43-B274-56752793FC4C}" type="slidenum">
              <a:rPr lang="en-US" smtClean="0"/>
              <a:t>12</a:t>
            </a:fld>
            <a:endParaRPr lang="en-US"/>
          </a:p>
        </p:txBody>
      </p:sp>
    </p:spTree>
    <p:extLst>
      <p:ext uri="{BB962C8B-B14F-4D97-AF65-F5344CB8AC3E}">
        <p14:creationId xmlns:p14="http://schemas.microsoft.com/office/powerpoint/2010/main" val="196135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research is intended to be utilized and we have placed significant emphasis on research uptake. In order to do so, in the countries that we have conducted these studies in, we have partnered with national health ministries, government agencies, </a:t>
            </a:r>
            <a:r>
              <a:rPr lang="en-US" sz="1200" dirty="0">
                <a:solidFill>
                  <a:schemeClr val="accent1"/>
                </a:solidFill>
                <a:latin typeface="+mn-lt"/>
              </a:rPr>
              <a:t>national and international non-governmental organizations and UN partners to inform international response efforts.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mn-lt"/>
              </a:rPr>
              <a:t>We have engaged our partners strategically from the inception of our studies to ensure that partners have trust in the evidence that is generated and they are taken up for program and policy improvement or for decision-making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mn-lt"/>
              </a:rPr>
              <a:t>Our partners in our studies include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mn-lt"/>
            </a:endParaRPr>
          </a:p>
          <a:p>
            <a:pPr>
              <a:buClr>
                <a:schemeClr val="accent2"/>
              </a:buClr>
              <a:buFont typeface="Wingdings" pitchFamily="2" charset="2"/>
              <a:buChar char="§"/>
            </a:pPr>
            <a:r>
              <a:rPr lang="en-IN" sz="1200" dirty="0">
                <a:solidFill>
                  <a:schemeClr val="accent2"/>
                </a:solidFill>
                <a:latin typeface="+mn-lt"/>
              </a:rPr>
              <a:t>Office of the President, Kenya</a:t>
            </a:r>
          </a:p>
          <a:p>
            <a:pPr>
              <a:buClr>
                <a:schemeClr val="accent2"/>
              </a:buClr>
              <a:buFont typeface="Wingdings" pitchFamily="2" charset="2"/>
              <a:buChar char="§"/>
            </a:pPr>
            <a:r>
              <a:rPr lang="en-IN" sz="1200" dirty="0">
                <a:solidFill>
                  <a:schemeClr val="accent2"/>
                </a:solidFill>
                <a:latin typeface="+mn-lt"/>
              </a:rPr>
              <a:t>Ministries of Health, Kenya</a:t>
            </a:r>
          </a:p>
          <a:p>
            <a:pPr>
              <a:buClr>
                <a:schemeClr val="accent2"/>
              </a:buClr>
              <a:buFont typeface="Wingdings" pitchFamily="2" charset="2"/>
              <a:buChar char="§"/>
            </a:pPr>
            <a:r>
              <a:rPr lang="en-IN" sz="1200" dirty="0">
                <a:solidFill>
                  <a:schemeClr val="accent2"/>
                </a:solidFill>
                <a:latin typeface="+mn-lt"/>
              </a:rPr>
              <a:t>National COVID-19 Taskforce, Indian Council for Medical Research</a:t>
            </a:r>
          </a:p>
          <a:p>
            <a:pPr>
              <a:buClr>
                <a:schemeClr val="accent2"/>
              </a:buClr>
              <a:buFont typeface="Wingdings" pitchFamily="2" charset="2"/>
              <a:buChar char="§"/>
            </a:pPr>
            <a:r>
              <a:rPr lang="en-IN" sz="1200" dirty="0">
                <a:solidFill>
                  <a:schemeClr val="accent2"/>
                </a:solidFill>
                <a:latin typeface="+mn-lt"/>
              </a:rPr>
              <a:t>UNICEF, UNFPA and other UN Agencies.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latin typeface="+mn-lt"/>
            </a:endParaRPr>
          </a:p>
          <a:p>
            <a:endParaRPr lang="en-US" dirty="0"/>
          </a:p>
        </p:txBody>
      </p:sp>
      <p:sp>
        <p:nvSpPr>
          <p:cNvPr id="4" name="Slide Number Placeholder 3"/>
          <p:cNvSpPr>
            <a:spLocks noGrp="1"/>
          </p:cNvSpPr>
          <p:nvPr>
            <p:ph type="sldNum" sz="quarter" idx="5"/>
          </p:nvPr>
        </p:nvSpPr>
        <p:spPr/>
        <p:txBody>
          <a:bodyPr/>
          <a:lstStyle/>
          <a:p>
            <a:fld id="{55041920-D871-3E43-B274-56752793FC4C}" type="slidenum">
              <a:rPr lang="en-US" smtClean="0"/>
              <a:t>13</a:t>
            </a:fld>
            <a:endParaRPr lang="en-US"/>
          </a:p>
        </p:txBody>
      </p:sp>
    </p:spTree>
    <p:extLst>
      <p:ext uri="{BB962C8B-B14F-4D97-AF65-F5344CB8AC3E}">
        <p14:creationId xmlns:p14="http://schemas.microsoft.com/office/powerpoint/2010/main" val="328443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photos of members of our teams on the ground in the different countries where we have conducted the cohort studies.</a:t>
            </a:r>
          </a:p>
          <a:p>
            <a:endParaRPr lang="en-US" dirty="0"/>
          </a:p>
          <a:p>
            <a:r>
              <a:rPr lang="en-US" dirty="0"/>
              <a:t>Please access our COVID-19 Research and Evaluation Dataverse at this link for data, information and tools and instruments from all of our featured studies and more at this link:</a:t>
            </a:r>
          </a:p>
          <a:p>
            <a:endParaRPr lang="en-US" dirty="0"/>
          </a:p>
          <a:p>
            <a:r>
              <a:rPr lang="en-US" dirty="0"/>
              <a:t>https://</a:t>
            </a:r>
            <a:r>
              <a:rPr lang="en-US" dirty="0" err="1"/>
              <a:t>dataverse.harvard.edu</a:t>
            </a:r>
            <a:r>
              <a:rPr lang="en-US" dirty="0"/>
              <a:t>/</a:t>
            </a:r>
            <a:r>
              <a:rPr lang="en-US" dirty="0" err="1"/>
              <a:t>dataverse</a:t>
            </a:r>
            <a:r>
              <a:rPr lang="en-US" dirty="0"/>
              <a:t>/Covid19researchandevaluation</a:t>
            </a:r>
          </a:p>
          <a:p>
            <a:endParaRPr lang="en-US" dirty="0"/>
          </a:p>
          <a:p>
            <a:r>
              <a:rPr lang="en-US" dirty="0"/>
              <a:t>All of our publications to date can be found on our website here: https://</a:t>
            </a:r>
            <a:r>
              <a:rPr lang="en-US" dirty="0" err="1"/>
              <a:t>www.popcouncil.org</a:t>
            </a:r>
            <a:r>
              <a:rPr lang="en-US" dirty="0"/>
              <a:t>/research/responding-to-the-COVID-19-pandemic</a:t>
            </a:r>
          </a:p>
          <a:p>
            <a:endParaRPr lang="en-US" b="1" dirty="0"/>
          </a:p>
          <a:p>
            <a:r>
              <a:rPr lang="en-US" b="0" dirty="0"/>
              <a:t>If you are interested in collaborations or want more information, we can be reached at our Humanitarian Task Force email. </a:t>
            </a:r>
          </a:p>
          <a:p>
            <a:endParaRPr lang="en-US" b="0" dirty="0"/>
          </a:p>
          <a:p>
            <a:r>
              <a:rPr lang="en-US" b="0" dirty="0"/>
              <a:t>For regular updates on what the Population Council is doing on COVID-19, please sign up for our monthly newsletter.</a:t>
            </a:r>
          </a:p>
          <a:p>
            <a:endParaRPr lang="en-US" b="0" dirty="0"/>
          </a:p>
          <a:p>
            <a:r>
              <a:rPr lang="en-US" b="0" dirty="0"/>
              <a:t>Here are the last two monthly newsletters that we have sent out:</a:t>
            </a:r>
          </a:p>
          <a:p>
            <a:endParaRPr lang="en-US" b="0" dirty="0"/>
          </a:p>
          <a:p>
            <a:r>
              <a:rPr lang="en-US" b="0" dirty="0"/>
              <a:t>September: https://us19.campaign-archive.com/?u=11dc8bba91a268be4ffaabfc1&amp;id=ea63b1e7ce</a:t>
            </a:r>
          </a:p>
          <a:p>
            <a:r>
              <a:rPr lang="en-US" b="0" dirty="0"/>
              <a:t>August: https://us19.campaign-archive.com/?u=11dc8bba91a268be4ffaabfc1&amp;id=de17d40828</a:t>
            </a:r>
          </a:p>
          <a:p>
            <a:endParaRPr lang="en-US" dirty="0"/>
          </a:p>
        </p:txBody>
      </p:sp>
      <p:sp>
        <p:nvSpPr>
          <p:cNvPr id="4" name="Slide Number Placeholder 3"/>
          <p:cNvSpPr>
            <a:spLocks noGrp="1"/>
          </p:cNvSpPr>
          <p:nvPr>
            <p:ph type="sldNum" sz="quarter" idx="5"/>
          </p:nvPr>
        </p:nvSpPr>
        <p:spPr/>
        <p:txBody>
          <a:bodyPr/>
          <a:lstStyle/>
          <a:p>
            <a:fld id="{55041920-D871-3E43-B274-56752793FC4C}" type="slidenum">
              <a:rPr lang="en-US" smtClean="0"/>
              <a:t>14</a:t>
            </a:fld>
            <a:endParaRPr lang="en-US"/>
          </a:p>
        </p:txBody>
      </p:sp>
    </p:spTree>
    <p:extLst>
      <p:ext uri="{BB962C8B-B14F-4D97-AF65-F5344CB8AC3E}">
        <p14:creationId xmlns:p14="http://schemas.microsoft.com/office/powerpoint/2010/main" val="425570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Population Council’s convened its Research in Humanitarian Taskforce in early 2020 to understand the Council’s work in emergency settings. As COVID-19 spread around the world, the HTF took on the responsibility of coordinating the Council’s work on COVID-19. </a:t>
            </a:r>
          </a:p>
          <a:p>
            <a:endParaRPr lang="en-US" dirty="0"/>
          </a:p>
          <a:p>
            <a:r>
              <a:rPr lang="en-US" dirty="0"/>
              <a:t>The Council rapidly shifted gears rapidly in March 2020, and our researchers have been</a:t>
            </a:r>
            <a:r>
              <a:rPr lang="en-US" sz="1200" b="0" i="0" kern="1200" dirty="0">
                <a:solidFill>
                  <a:schemeClr val="tx1"/>
                </a:solidFill>
                <a:effectLst/>
                <a:latin typeface="+mn-lt"/>
                <a:ea typeface="+mn-ea"/>
                <a:cs typeface="+mn-cs"/>
              </a:rPr>
              <a:t> producing relevant and timely evidence to support policy makers to evaluate the effectiveness of prevention and mitigation measures, and assess immediate and longer-term health, social and economic effects of the COVID-19 pandemic. </a:t>
            </a:r>
            <a:r>
              <a:rPr lang="en-US" dirty="0"/>
              <a:t>We have conducted over 20 research activities in over 15 countries on COVID-19 globally since the beginning of the pandemic.</a:t>
            </a:r>
          </a:p>
          <a:p>
            <a:endParaRPr lang="en-US" dirty="0"/>
          </a:p>
          <a:p>
            <a:r>
              <a:rPr lang="en-US" dirty="0"/>
              <a:t>We are committed to open science and we have made all of our research protocols, tools and instruments, and datasets for use by anyone who is interested on the Population Council’s Dataverse.  Researchers and stakeholders from over 300 institutions in over 120 countries have been accessing our materials on the Dataverse. Please check out the link.</a:t>
            </a:r>
          </a:p>
        </p:txBody>
      </p:sp>
      <p:sp>
        <p:nvSpPr>
          <p:cNvPr id="4" name="Slide Number Placeholder 3"/>
          <p:cNvSpPr>
            <a:spLocks noGrp="1"/>
          </p:cNvSpPr>
          <p:nvPr>
            <p:ph type="sldNum" sz="quarter" idx="5"/>
          </p:nvPr>
        </p:nvSpPr>
        <p:spPr/>
        <p:txBody>
          <a:bodyPr/>
          <a:lstStyle/>
          <a:p>
            <a:fld id="{55041920-D871-3E43-B274-56752793FC4C}" type="slidenum">
              <a:rPr lang="en-US" smtClean="0"/>
              <a:t>2</a:t>
            </a:fld>
            <a:endParaRPr lang="en-US"/>
          </a:p>
        </p:txBody>
      </p:sp>
    </p:spTree>
    <p:extLst>
      <p:ext uri="{BB962C8B-B14F-4D97-AF65-F5344CB8AC3E}">
        <p14:creationId xmlns:p14="http://schemas.microsoft.com/office/powerpoint/2010/main" val="155699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part of our global work has been the cohort studies we have conducted in a number of countries in Asia, Africa and Latin America with the objective of understanding the social, economic, education and health effects o the COVID-19 pandemic on vulnerable populations. In this presentation we focus on surveys that included data collection from adolescents aged 10-19 from four countries – Bangladesh, India, Kenya and Mexico. </a:t>
            </a:r>
          </a:p>
          <a:p>
            <a:endParaRPr lang="en-US" dirty="0"/>
          </a:p>
          <a:p>
            <a:r>
              <a:rPr lang="en-US" dirty="0"/>
              <a:t>We utilized cohorts that were part of pre-pandemic studies and activities that were being conducted by the Council and at the very early stages of the pandemic, we conducted these surveys on mobile phones, rapidly mobilizing our data collection teams across regions. </a:t>
            </a:r>
          </a:p>
          <a:p>
            <a:endParaRPr lang="en-US" dirty="0"/>
          </a:p>
          <a:p>
            <a:r>
              <a:rPr lang="en-US" dirty="0"/>
              <a:t>We have conducted multiple rounds of surveys in each country to better understand how impacts have changed as the pandemic has evolved.</a:t>
            </a:r>
          </a:p>
          <a:p>
            <a:endParaRPr lang="en-US" dirty="0"/>
          </a:p>
          <a:p>
            <a:r>
              <a:rPr lang="en-US" dirty="0"/>
              <a:t>To ensure that our research is ethically sound and our participants and our researchers were protected, we worked with our IRB to ensure that all studies received careful ethical review but given the urgency of this research, we also expedited our processes and timelines. </a:t>
            </a:r>
          </a:p>
          <a:p>
            <a:endParaRPr lang="en-US" dirty="0"/>
          </a:p>
          <a:p>
            <a:r>
              <a:rPr lang="en-US" dirty="0"/>
              <a:t>Our data collection teams were able to act very rapidly and we conducted among the very first surveys related to COVID in Kenya in April.</a:t>
            </a:r>
          </a:p>
        </p:txBody>
      </p:sp>
      <p:sp>
        <p:nvSpPr>
          <p:cNvPr id="4" name="Slide Number Placeholder 3"/>
          <p:cNvSpPr>
            <a:spLocks noGrp="1"/>
          </p:cNvSpPr>
          <p:nvPr>
            <p:ph type="sldNum" sz="quarter" idx="5"/>
          </p:nvPr>
        </p:nvSpPr>
        <p:spPr/>
        <p:txBody>
          <a:bodyPr/>
          <a:lstStyle/>
          <a:p>
            <a:fld id="{55041920-D871-3E43-B274-56752793FC4C}" type="slidenum">
              <a:rPr lang="en-US" smtClean="0"/>
              <a:t>3</a:t>
            </a:fld>
            <a:endParaRPr lang="en-US"/>
          </a:p>
        </p:txBody>
      </p:sp>
    </p:spTree>
    <p:extLst>
      <p:ext uri="{BB962C8B-B14F-4D97-AF65-F5344CB8AC3E}">
        <p14:creationId xmlns:p14="http://schemas.microsoft.com/office/powerpoint/2010/main" val="49102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sample details of our studies in the four countries. </a:t>
            </a:r>
          </a:p>
          <a:p>
            <a:endParaRPr lang="en-US" dirty="0"/>
          </a:p>
          <a:p>
            <a:r>
              <a:rPr lang="en-US" dirty="0"/>
              <a:t>Note that in all of these countries, the intention is to continue to conduct periodic surveys to track the impacts of a rapidly evolving pandemic on this very vulnerable group. </a:t>
            </a:r>
          </a:p>
          <a:p>
            <a:endParaRPr lang="en-US" dirty="0"/>
          </a:p>
          <a:p>
            <a:r>
              <a:rPr lang="en-US" dirty="0"/>
              <a:t>The far right column indicates the projects/cohorts that were leveraged to conduct these studies. Our donors for these various projects were supportive of repurposing of the funding to take on these urgent studies. </a:t>
            </a:r>
          </a:p>
          <a:p>
            <a:endParaRPr lang="en-US" dirty="0"/>
          </a:p>
          <a:p>
            <a:r>
              <a:rPr lang="en-US" dirty="0"/>
              <a:t>All studies but the Bangladesh study included both adolescent boy and girl respondents.</a:t>
            </a:r>
          </a:p>
        </p:txBody>
      </p:sp>
      <p:sp>
        <p:nvSpPr>
          <p:cNvPr id="4" name="Slide Number Placeholder 3"/>
          <p:cNvSpPr>
            <a:spLocks noGrp="1"/>
          </p:cNvSpPr>
          <p:nvPr>
            <p:ph type="sldNum" sz="quarter" idx="5"/>
          </p:nvPr>
        </p:nvSpPr>
        <p:spPr/>
        <p:txBody>
          <a:bodyPr/>
          <a:lstStyle/>
          <a:p>
            <a:fld id="{55041920-D871-3E43-B274-56752793FC4C}" type="slidenum">
              <a:rPr lang="en-US" smtClean="0"/>
              <a:t>4</a:t>
            </a:fld>
            <a:endParaRPr lang="en-US"/>
          </a:p>
        </p:txBody>
      </p:sp>
    </p:spTree>
    <p:extLst>
      <p:ext uri="{BB962C8B-B14F-4D97-AF65-F5344CB8AC3E}">
        <p14:creationId xmlns:p14="http://schemas.microsoft.com/office/powerpoint/2010/main" val="125497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studies were unique to each country context and our national research teams carefully designed the tools of the study with a nuanced understanding of the state of the pandemic during the time of they surveys.</a:t>
            </a:r>
          </a:p>
          <a:p>
            <a:endParaRPr lang="en-US" dirty="0"/>
          </a:p>
          <a:p>
            <a:r>
              <a:rPr lang="en-US" dirty="0"/>
              <a:t>However, there were several common elements to the studies that are covered in each country that provides us a cross country and cross regional perspective on how COVID-19 and related mitigation measures affected adolescents. </a:t>
            </a:r>
          </a:p>
          <a:p>
            <a:endParaRPr lang="en-US" dirty="0"/>
          </a:p>
          <a:p>
            <a:r>
              <a:rPr lang="en-US" dirty="0"/>
              <a:t>They are: (as listed on slide)</a:t>
            </a:r>
          </a:p>
        </p:txBody>
      </p:sp>
      <p:sp>
        <p:nvSpPr>
          <p:cNvPr id="4" name="Slide Number Placeholder 3"/>
          <p:cNvSpPr>
            <a:spLocks noGrp="1"/>
          </p:cNvSpPr>
          <p:nvPr>
            <p:ph type="sldNum" sz="quarter" idx="5"/>
          </p:nvPr>
        </p:nvSpPr>
        <p:spPr/>
        <p:txBody>
          <a:bodyPr/>
          <a:lstStyle/>
          <a:p>
            <a:fld id="{55041920-D871-3E43-B274-56752793FC4C}" type="slidenum">
              <a:rPr lang="en-US" smtClean="0"/>
              <a:t>5</a:t>
            </a:fld>
            <a:endParaRPr lang="en-US"/>
          </a:p>
        </p:txBody>
      </p:sp>
    </p:spTree>
    <p:extLst>
      <p:ext uri="{BB962C8B-B14F-4D97-AF65-F5344CB8AC3E}">
        <p14:creationId xmlns:p14="http://schemas.microsoft.com/office/powerpoint/2010/main" val="213661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Knowledge of common symptoms of COVID-19 generally high among adolescent across surveys. Prevention practices were lower, but showed improvement over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Some areas of concern are emerging, which are evident with time. In India and Mexico, there is evidence that over time, fewer young people are perceiving less risk related to COVID or that prevention practices were declining over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In Bangladesh, even though practices generally improved from Round 1 to 2, a slight drop off was seen between Round 2 to Round 3.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Despite the levels of knowledge regarding COVID-19 being high across surveys among adolescents, the indication that young people may be faltering in their prevention/mitigation practices is a cause of concern.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55041920-D871-3E43-B274-56752793FC4C}" type="slidenum">
              <a:rPr lang="en-US" smtClean="0"/>
              <a:t>6</a:t>
            </a:fld>
            <a:endParaRPr lang="en-US"/>
          </a:p>
        </p:txBody>
      </p:sp>
    </p:spTree>
    <p:extLst>
      <p:ext uri="{BB962C8B-B14F-4D97-AF65-F5344CB8AC3E}">
        <p14:creationId xmlns:p14="http://schemas.microsoft.com/office/powerpoint/2010/main" val="268109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1"/>
                </a:solidFill>
              </a:rPr>
              <a:t>Disruptions to education are evident across surveys and countries, particularly with prolonged school closures. Much of the learning has moved to the home, and adolescents reported perceiving significant risks of dropout.</a:t>
            </a:r>
          </a:p>
          <a:p>
            <a:endParaRPr lang="en-US" b="0" dirty="0">
              <a:solidFill>
                <a:schemeClr val="accent1"/>
              </a:solidFill>
            </a:endParaRPr>
          </a:p>
          <a:p>
            <a:r>
              <a:rPr lang="en-US" b="0" dirty="0">
                <a:solidFill>
                  <a:schemeClr val="accent1"/>
                </a:solidFill>
              </a:rPr>
              <a:t>With learning having moved into the home, in our study countries, remote learning is being implemented to provide continuity for young people, however with limited success. There are issues of access to materials, to platforms and the internet that are required for digital learning, and competing responsibilities at home are challenging young people from continuing to learn. </a:t>
            </a:r>
          </a:p>
          <a:p>
            <a:endParaRPr lang="en-US" b="0" dirty="0">
              <a:solidFill>
                <a:schemeClr val="accent1"/>
              </a:solidFill>
            </a:endParaRPr>
          </a:p>
          <a:p>
            <a:r>
              <a:rPr lang="en-US" b="0" dirty="0">
                <a:solidFill>
                  <a:schemeClr val="accent1"/>
                </a:solidFill>
              </a:rPr>
              <a:t>In some cases, like in Bangladesh, young people reporting that they are not studying at all is increasing over time as the pandemic continues. </a:t>
            </a:r>
          </a:p>
          <a:p>
            <a:endParaRPr lang="en-US" b="0" dirty="0">
              <a:solidFill>
                <a:schemeClr val="accent1"/>
              </a:solidFill>
            </a:endParaRPr>
          </a:p>
          <a:p>
            <a:r>
              <a:rPr lang="en-US" b="0" dirty="0">
                <a:solidFill>
                  <a:schemeClr val="accent1"/>
                </a:solidFill>
              </a:rPr>
              <a:t>In all study countries, schooling had come to an initial halt and mostly remain closed. Some adolescents responded that they feared not being able to return to school (having to drop out) even after the pandemic ends. This is a major risk given the significant progress that has been made in school enrolment globally.</a:t>
            </a:r>
          </a:p>
          <a:p>
            <a:endParaRPr lang="en-US" b="0" dirty="0">
              <a:solidFill>
                <a:schemeClr val="accent1"/>
              </a:solidFill>
            </a:endParaRPr>
          </a:p>
          <a:p>
            <a:r>
              <a:rPr lang="en-US" b="0" dirty="0">
                <a:solidFill>
                  <a:schemeClr val="accent1"/>
                </a:solidFill>
              </a:rPr>
              <a:t>Moving into the digital realm for education during this “learning from home” modality will continue to be a challenge as access to the internet, or to tablets and computers, remain a challenge for the most vulnerable and poor adolescents. Interventions aimed at providing continuity to adolescents may need to focus on these aspects to ensure distance learning is effective and accessible to all.</a:t>
            </a:r>
            <a:endParaRPr lang="en-US" b="0" dirty="0"/>
          </a:p>
        </p:txBody>
      </p:sp>
      <p:sp>
        <p:nvSpPr>
          <p:cNvPr id="4" name="Slide Number Placeholder 3"/>
          <p:cNvSpPr>
            <a:spLocks noGrp="1"/>
          </p:cNvSpPr>
          <p:nvPr>
            <p:ph type="sldNum" sz="quarter" idx="5"/>
          </p:nvPr>
        </p:nvSpPr>
        <p:spPr/>
        <p:txBody>
          <a:bodyPr/>
          <a:lstStyle/>
          <a:p>
            <a:fld id="{55041920-D871-3E43-B274-56752793FC4C}" type="slidenum">
              <a:rPr lang="en-US" smtClean="0"/>
              <a:t>7</a:t>
            </a:fld>
            <a:endParaRPr lang="en-US"/>
          </a:p>
        </p:txBody>
      </p:sp>
    </p:spTree>
    <p:extLst>
      <p:ext uri="{BB962C8B-B14F-4D97-AF65-F5344CB8AC3E}">
        <p14:creationId xmlns:p14="http://schemas.microsoft.com/office/powerpoint/2010/main" val="367470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20000"/>
              </a:lnSpc>
              <a:spcBef>
                <a:spcPts val="1000"/>
              </a:spcBef>
              <a:spcAft>
                <a:spcPts val="0"/>
              </a:spcAft>
              <a:buClrTx/>
              <a:buSzTx/>
              <a:buFontTx/>
              <a:buNone/>
              <a:tabLst/>
              <a:defRPr/>
            </a:pPr>
            <a:r>
              <a:rPr lang="en-US" sz="1200" b="0" dirty="0">
                <a:solidFill>
                  <a:schemeClr val="accent1"/>
                </a:solidFill>
                <a:latin typeface="+mn-lt"/>
              </a:rPr>
              <a:t>Respondents consistently reported significant economic insecurity and loss of household income across surveys, often resulting in increased household responsibilities, and care burden of adolescents within HHs</a:t>
            </a:r>
          </a:p>
          <a:p>
            <a:pPr marL="0" indent="0">
              <a:lnSpc>
                <a:spcPct val="120000"/>
              </a:lnSpc>
              <a:spcBef>
                <a:spcPts val="1000"/>
              </a:spcBef>
              <a:buNone/>
            </a:pPr>
            <a:endParaRPr lang="en-US" sz="1200" dirty="0">
              <a:solidFill>
                <a:schemeClr val="accent4"/>
              </a:solidFill>
              <a:latin typeface="+mn-lt"/>
            </a:endParaRPr>
          </a:p>
          <a:p>
            <a:pPr marL="0" indent="0">
              <a:lnSpc>
                <a:spcPct val="120000"/>
              </a:lnSpc>
              <a:spcBef>
                <a:spcPts val="1000"/>
              </a:spcBef>
              <a:buNone/>
            </a:pPr>
            <a:r>
              <a:rPr lang="en-US" sz="1200" dirty="0">
                <a:solidFill>
                  <a:schemeClr val="accent4"/>
                </a:solidFill>
                <a:latin typeface="+mn-lt"/>
              </a:rPr>
              <a:t>Girls, compared to boys, appear to face economic insecurity more acutely. In India for example, adolescent females were more likely to report, than boys, that they don’t have sufficient resources to survive for more than a month. In Kenya, a smaller proportion of female participants were participating in income generating activities compared to boys in the face of severe economic insecurities.</a:t>
            </a:r>
          </a:p>
          <a:p>
            <a:pPr marL="0" indent="0">
              <a:lnSpc>
                <a:spcPct val="120000"/>
              </a:lnSpc>
              <a:spcBef>
                <a:spcPts val="1000"/>
              </a:spcBef>
              <a:buNone/>
            </a:pPr>
            <a:endParaRPr lang="en-US" sz="1200" dirty="0">
              <a:solidFill>
                <a:schemeClr val="accent4"/>
              </a:solidFill>
              <a:latin typeface="+mn-lt"/>
            </a:endParaRPr>
          </a:p>
          <a:p>
            <a:pPr marL="0" marR="0" lvl="0" indent="0" algn="l" defTabSz="457200" rtl="0" eaLnBrk="1" fontAlgn="auto" latinLnBrk="0" hangingPunct="1">
              <a:lnSpc>
                <a:spcPct val="120000"/>
              </a:lnSpc>
              <a:spcBef>
                <a:spcPts val="1000"/>
              </a:spcBef>
              <a:spcAft>
                <a:spcPts val="0"/>
              </a:spcAft>
              <a:buClrTx/>
              <a:buSzTx/>
              <a:buFontTx/>
              <a:buNone/>
              <a:tabLst/>
              <a:defRPr/>
            </a:pPr>
            <a:r>
              <a:rPr lang="en-US" sz="1200" dirty="0">
                <a:solidFill>
                  <a:schemeClr val="accent4"/>
                </a:solidFill>
                <a:latin typeface="+mn-lt"/>
              </a:rPr>
              <a:t>With the withdrawal of lockdowns or mitigation measures, subsequent surveys in Bangladesh and India reported decreased economic insecurity and rebounds in income, although HH’s continue to report cutting on expenditures including on food and education.</a:t>
            </a:r>
          </a:p>
          <a:p>
            <a:pPr marL="0" indent="0">
              <a:lnSpc>
                <a:spcPct val="120000"/>
              </a:lnSpc>
              <a:spcBef>
                <a:spcPts val="1000"/>
              </a:spcBef>
              <a:buNone/>
            </a:pPr>
            <a:endParaRPr lang="en-US" sz="1200" dirty="0">
              <a:solidFill>
                <a:schemeClr val="accent4"/>
              </a:solidFill>
              <a:latin typeface="+mn-lt"/>
            </a:endParaRPr>
          </a:p>
          <a:p>
            <a:pPr marL="0" indent="0">
              <a:lnSpc>
                <a:spcPct val="120000"/>
              </a:lnSpc>
              <a:spcBef>
                <a:spcPts val="1000"/>
              </a:spcBef>
              <a:buNone/>
            </a:pPr>
            <a:endParaRPr lang="en-US" sz="1200" dirty="0">
              <a:solidFill>
                <a:schemeClr val="accent4"/>
              </a:solidFill>
              <a:latin typeface="+mn-lt"/>
            </a:endParaRPr>
          </a:p>
          <a:p>
            <a:pPr>
              <a:lnSpc>
                <a:spcPct val="120000"/>
              </a:lnSpc>
              <a:spcBef>
                <a:spcPts val="1000"/>
              </a:spcBef>
              <a:buFont typeface="Wingdings,Sans-Serif" panose="020B0604020202020204" pitchFamily="34" charset="0"/>
              <a:buChar char="§"/>
            </a:pPr>
            <a:endParaRPr lang="en-US" dirty="0">
              <a:solidFill>
                <a:schemeClr val="accent4"/>
              </a:solidFill>
              <a:latin typeface="+mn-lt"/>
            </a:endParaRPr>
          </a:p>
          <a:p>
            <a:endParaRPr lang="en-US" dirty="0"/>
          </a:p>
        </p:txBody>
      </p:sp>
      <p:sp>
        <p:nvSpPr>
          <p:cNvPr id="4" name="Slide Number Placeholder 3"/>
          <p:cNvSpPr>
            <a:spLocks noGrp="1"/>
          </p:cNvSpPr>
          <p:nvPr>
            <p:ph type="sldNum" sz="quarter" idx="5"/>
          </p:nvPr>
        </p:nvSpPr>
        <p:spPr/>
        <p:txBody>
          <a:bodyPr/>
          <a:lstStyle/>
          <a:p>
            <a:fld id="{55041920-D871-3E43-B274-56752793FC4C}" type="slidenum">
              <a:rPr lang="en-US" smtClean="0"/>
              <a:t>8</a:t>
            </a:fld>
            <a:endParaRPr lang="en-US"/>
          </a:p>
        </p:txBody>
      </p:sp>
    </p:spTree>
    <p:extLst>
      <p:ext uri="{BB962C8B-B14F-4D97-AF65-F5344CB8AC3E}">
        <p14:creationId xmlns:p14="http://schemas.microsoft.com/office/powerpoint/2010/main" val="87774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000"/>
              </a:spcBef>
              <a:buNone/>
            </a:pPr>
            <a:r>
              <a:rPr lang="en-US" b="0" dirty="0">
                <a:solidFill>
                  <a:schemeClr val="accent1"/>
                </a:solidFill>
                <a:ea typeface="+mn-lt"/>
                <a:cs typeface="+mn-lt"/>
              </a:rPr>
              <a:t>Food Insecurity was one of the first immediate consequences of the pandemic, and was reported consistently across surveys, particularly in the earlier rounds.</a:t>
            </a:r>
          </a:p>
          <a:p>
            <a:pPr marL="0" indent="0">
              <a:lnSpc>
                <a:spcPct val="120000"/>
              </a:lnSpc>
              <a:spcBef>
                <a:spcPts val="1000"/>
              </a:spcBef>
              <a:buNone/>
            </a:pPr>
            <a:endParaRPr lang="en-US" b="0" dirty="0">
              <a:solidFill>
                <a:schemeClr val="accent1"/>
              </a:solidFill>
              <a:ea typeface="+mn-lt"/>
              <a:cs typeface="+mn-lt"/>
            </a:endParaRPr>
          </a:p>
          <a:p>
            <a:pPr marL="0" indent="0">
              <a:lnSpc>
                <a:spcPct val="120000"/>
              </a:lnSpc>
              <a:spcBef>
                <a:spcPts val="1000"/>
              </a:spcBef>
              <a:buNone/>
            </a:pPr>
            <a:r>
              <a:rPr lang="en-US" b="0" dirty="0">
                <a:solidFill>
                  <a:schemeClr val="accent1"/>
                </a:solidFill>
                <a:ea typeface="+mn-lt"/>
                <a:cs typeface="+mn-lt"/>
              </a:rPr>
              <a:t>Skipping meals was commonly reported and reducing food intake. </a:t>
            </a:r>
          </a:p>
          <a:p>
            <a:pPr marL="0" indent="0">
              <a:lnSpc>
                <a:spcPct val="120000"/>
              </a:lnSpc>
              <a:spcBef>
                <a:spcPts val="1000"/>
              </a:spcBef>
              <a:buNone/>
            </a:pPr>
            <a:endParaRPr lang="en-US" b="0" dirty="0">
              <a:solidFill>
                <a:schemeClr val="accent1"/>
              </a:solidFill>
              <a:ea typeface="+mn-lt"/>
              <a:cs typeface="+mn-lt"/>
            </a:endParaRPr>
          </a:p>
          <a:p>
            <a:pPr marL="0" indent="0">
              <a:lnSpc>
                <a:spcPct val="120000"/>
              </a:lnSpc>
              <a:spcBef>
                <a:spcPts val="1000"/>
              </a:spcBef>
              <a:buNone/>
            </a:pPr>
            <a:r>
              <a:rPr lang="en-US" b="0" dirty="0">
                <a:solidFill>
                  <a:schemeClr val="accent1"/>
                </a:solidFill>
                <a:ea typeface="+mn-lt"/>
                <a:cs typeface="+mn-lt"/>
              </a:rPr>
              <a:t>There is some indication that food insecurity has a clear gendered dimension with more female adolescents reporting having to reduce good intake/or skip meals in India and in Mexico</a:t>
            </a:r>
            <a:endParaRPr lang="en-US" b="0" dirty="0"/>
          </a:p>
          <a:p>
            <a:pPr marL="0" indent="0">
              <a:lnSpc>
                <a:spcPct val="120000"/>
              </a:lnSpc>
              <a:spcBef>
                <a:spcPts val="1000"/>
              </a:spcBef>
              <a:buNone/>
            </a:pPr>
            <a:endParaRPr lang="en-US" b="0" dirty="0"/>
          </a:p>
          <a:p>
            <a:pPr marL="0" indent="0">
              <a:lnSpc>
                <a:spcPct val="120000"/>
              </a:lnSpc>
              <a:spcBef>
                <a:spcPts val="1000"/>
              </a:spcBef>
              <a:buNone/>
            </a:pPr>
            <a:r>
              <a:rPr lang="en-US" dirty="0"/>
              <a:t>Mexico Graphic:</a:t>
            </a:r>
            <a:r>
              <a:rPr lang="en-US" sz="3700" dirty="0">
                <a:solidFill>
                  <a:schemeClr val="accent4"/>
                </a:solidFill>
                <a:latin typeface="+mn-lt"/>
              </a:rPr>
              <a:t>:</a:t>
            </a:r>
            <a:r>
              <a:rPr lang="en-US" sz="3700" b="1" dirty="0">
                <a:solidFill>
                  <a:srgbClr val="033C5A"/>
                </a:solidFill>
                <a:latin typeface="+mn-lt"/>
              </a:rPr>
              <a:t>  </a:t>
            </a:r>
            <a:r>
              <a:rPr lang="en-US" sz="3700" b="0" dirty="0">
                <a:solidFill>
                  <a:srgbClr val="033C5A"/>
                </a:solidFill>
                <a:latin typeface="+mn-lt"/>
              </a:rPr>
              <a:t>A higher proportion of individuals report skipping a meal in May (74%) compared to April (68%), which is concerning as this indicates that food insecurity wasn’t just an issue immediately following the beginning of the lockdowns, but that it may have continued to remain high or gotten worse with time. </a:t>
            </a:r>
            <a:endParaRPr lang="en-US" sz="3700" b="0" dirty="0">
              <a:solidFill>
                <a:srgbClr val="191919"/>
              </a:solidFill>
              <a:latin typeface="+mn-lt"/>
            </a:endParaRPr>
          </a:p>
          <a:p>
            <a:pPr marL="0" indent="0">
              <a:lnSpc>
                <a:spcPct val="120000"/>
              </a:lnSpc>
              <a:spcBef>
                <a:spcPts val="1000"/>
              </a:spcBef>
              <a:buNone/>
            </a:pPr>
            <a:endParaRPr lang="en-US" sz="3700" b="0" dirty="0">
              <a:solidFill>
                <a:srgbClr val="191919"/>
              </a:solidFill>
              <a:latin typeface="+mn-lt"/>
            </a:endParaRPr>
          </a:p>
          <a:p>
            <a:pPr marL="0" indent="0">
              <a:lnSpc>
                <a:spcPct val="120000"/>
              </a:lnSpc>
              <a:spcBef>
                <a:spcPts val="1000"/>
              </a:spcBef>
              <a:buNone/>
            </a:pPr>
            <a:r>
              <a:rPr lang="en-US" sz="3400" dirty="0">
                <a:solidFill>
                  <a:srgbClr val="033C5A"/>
                </a:solidFill>
                <a:latin typeface="+mn-lt"/>
              </a:rPr>
              <a:t>Those that skipped a meal, 64% say they skipped a meal a couple times per week and an nearly one in five indicated they skipped a meal every day.</a:t>
            </a:r>
          </a:p>
          <a:p>
            <a:endParaRPr lang="en-US" dirty="0"/>
          </a:p>
        </p:txBody>
      </p:sp>
      <p:sp>
        <p:nvSpPr>
          <p:cNvPr id="4" name="Slide Number Placeholder 3"/>
          <p:cNvSpPr>
            <a:spLocks noGrp="1"/>
          </p:cNvSpPr>
          <p:nvPr>
            <p:ph type="sldNum" sz="quarter" idx="5"/>
          </p:nvPr>
        </p:nvSpPr>
        <p:spPr/>
        <p:txBody>
          <a:bodyPr/>
          <a:lstStyle/>
          <a:p>
            <a:fld id="{55041920-D871-3E43-B274-56752793FC4C}" type="slidenum">
              <a:rPr lang="en-US" smtClean="0"/>
              <a:t>9</a:t>
            </a:fld>
            <a:endParaRPr lang="en-US"/>
          </a:p>
        </p:txBody>
      </p:sp>
    </p:spTree>
    <p:extLst>
      <p:ext uri="{BB962C8B-B14F-4D97-AF65-F5344CB8AC3E}">
        <p14:creationId xmlns:p14="http://schemas.microsoft.com/office/powerpoint/2010/main" val="3922077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b="0" cap="all" baseline="0">
                <a:solidFill>
                  <a:srgbClr val="003A5D"/>
                </a:solidFill>
                <a:latin typeface="+mj-lt"/>
              </a:defRPr>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cap="all" baseline="0"/>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Tree>
    <p:extLst>
      <p:ext uri="{BB962C8B-B14F-4D97-AF65-F5344CB8AC3E}">
        <p14:creationId xmlns:p14="http://schemas.microsoft.com/office/powerpoint/2010/main" val="42746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0574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Tree>
    <p:extLst>
      <p:ext uri="{BB962C8B-B14F-4D97-AF65-F5344CB8AC3E}">
        <p14:creationId xmlns:p14="http://schemas.microsoft.com/office/powerpoint/2010/main" val="333411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1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15610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457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4648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887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7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8162" b="8162"/>
          <a:stretch>
            <a:fillRect/>
          </a:stretch>
        </p:blipFill>
        <p:spPr bwMode="auto">
          <a:xfrm>
            <a:off x="457200" y="1447800"/>
            <a:ext cx="40386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8302" b="8302"/>
          <a:stretch>
            <a:fillRect/>
          </a:stretch>
        </p:blipFill>
        <p:spPr bwMode="auto">
          <a:xfrm>
            <a:off x="4648200" y="1447800"/>
            <a:ext cx="40386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a:latin typeface="Franklin Gothic Book" panose="020B0503020102020204" pitchFamily="34" charset="0"/>
            </a:endParaRPr>
          </a:p>
        </p:txBody>
      </p:sp>
      <p:sp>
        <p:nvSpPr>
          <p:cNvPr id="6" name="TextBox 5"/>
          <p:cNvSpPr txBox="1"/>
          <p:nvPr userDrawn="1"/>
        </p:nvSpPr>
        <p:spPr>
          <a:xfrm>
            <a:off x="685800" y="533400"/>
            <a:ext cx="6022674" cy="769441"/>
          </a:xfrm>
          <a:prstGeom prst="rect">
            <a:avLst/>
          </a:prstGeom>
          <a:noFill/>
        </p:spPr>
        <p:txBody>
          <a:bodyPr wrap="none" rtlCol="0">
            <a:spAutoFit/>
          </a:bodyPr>
          <a:lstStyle/>
          <a:p>
            <a:r>
              <a:rPr lang="en-US" sz="4400" b="1">
                <a:solidFill>
                  <a:srgbClr val="005581"/>
                </a:solidFill>
                <a:latin typeface="Franklin Gothic Book" panose="020B0503020102020204" pitchFamily="34" charset="0"/>
              </a:rPr>
              <a:t>Ideas</a:t>
            </a:r>
            <a:r>
              <a:rPr lang="en-US" sz="4400" b="1">
                <a:solidFill>
                  <a:srgbClr val="005581"/>
                </a:solidFill>
                <a:latin typeface="Adobe Garamond Pro" pitchFamily="18" charset="0"/>
              </a:rPr>
              <a:t>.</a:t>
            </a:r>
            <a:r>
              <a:rPr lang="en-US" sz="4400" b="1">
                <a:solidFill>
                  <a:srgbClr val="005581"/>
                </a:solidFill>
                <a:latin typeface="Franklin Gothic Book" panose="020B0503020102020204" pitchFamily="34" charset="0"/>
              </a:rPr>
              <a:t> Evidence</a:t>
            </a:r>
            <a:r>
              <a:rPr lang="en-US" sz="4400" b="1">
                <a:solidFill>
                  <a:srgbClr val="005581"/>
                </a:solidFill>
                <a:latin typeface="Adobe Garamond Pro" pitchFamily="18" charset="0"/>
              </a:rPr>
              <a:t>.</a:t>
            </a:r>
            <a:r>
              <a:rPr lang="en-US" sz="4400" b="1">
                <a:solidFill>
                  <a:srgbClr val="005581"/>
                </a:solidFill>
                <a:latin typeface="Franklin Gothic Book" panose="020B0503020102020204" pitchFamily="34" charset="0"/>
              </a:rPr>
              <a:t> Impact</a:t>
            </a:r>
            <a:r>
              <a:rPr lang="en-US" sz="4400" b="1">
                <a:solidFill>
                  <a:srgbClr val="005581"/>
                </a:solidFill>
                <a:latin typeface="Adobe Garamond Pro" pitchFamily="18" charset="0"/>
              </a:rPr>
              <a:t>.</a:t>
            </a:r>
            <a:endParaRPr lang="en-US" sz="4400" b="1">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5453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a:t>Insert authors. Year. “Insert presentation title," PowerPoint slides. New York: Population Council.</a:t>
            </a:r>
          </a:p>
          <a:p>
            <a:r>
              <a:rPr lang="en-US"/>
              <a:t> </a:t>
            </a:r>
          </a:p>
          <a:p>
            <a:endParaRPr lang="en-US"/>
          </a:p>
        </p:txBody>
      </p:sp>
      <p:sp>
        <p:nvSpPr>
          <p:cNvPr id="10" name="TextBox 9"/>
          <p:cNvSpPr txBox="1"/>
          <p:nvPr userDrawn="1"/>
        </p:nvSpPr>
        <p:spPr>
          <a:xfrm>
            <a:off x="1112520" y="1828800"/>
            <a:ext cx="7543800" cy="1077218"/>
          </a:xfrm>
          <a:prstGeom prst="rect">
            <a:avLst/>
          </a:prstGeom>
          <a:noFill/>
        </p:spPr>
        <p:txBody>
          <a:bodyPr wrap="square" rtlCol="0">
            <a:spAutoFit/>
          </a:bodyPr>
          <a:lstStyle/>
          <a:p>
            <a:r>
              <a:rPr lang="en-US" sz="1600">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r>
              <a:rPr lang="en-US" sz="1600" b="1">
                <a:latin typeface="Franklin Gothic Book" panose="020B0503020102020204" pitchFamily="34" charset="0"/>
              </a:rPr>
              <a:t>Use of these materials is permitted only for noncommercial purposes. </a:t>
            </a:r>
            <a:br>
              <a:rPr lang="en-US" sz="1600" b="1">
                <a:latin typeface="Franklin Gothic Book" panose="020B0503020102020204" pitchFamily="34" charset="0"/>
              </a:rPr>
            </a:br>
            <a:r>
              <a:rPr lang="en-US" sz="1600" b="1">
                <a:latin typeface="Franklin Gothic Book" panose="020B0503020102020204" pitchFamily="34" charset="0"/>
              </a:rPr>
              <a:t>The following  full source citation must be included:</a:t>
            </a:r>
          </a:p>
        </p:txBody>
      </p:sp>
      <p:sp>
        <p:nvSpPr>
          <p:cNvPr id="11" name="TextBox 10"/>
          <p:cNvSpPr txBox="1"/>
          <p:nvPr userDrawn="1"/>
        </p:nvSpPr>
        <p:spPr>
          <a:xfrm>
            <a:off x="1112520" y="5257800"/>
            <a:ext cx="7642601"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spTree>
    <p:extLst>
      <p:ext uri="{BB962C8B-B14F-4D97-AF65-F5344CB8AC3E}">
        <p14:creationId xmlns:p14="http://schemas.microsoft.com/office/powerpoint/2010/main" val="3419510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3539430"/>
          </a:xfrm>
          <a:prstGeom prst="rect">
            <a:avLst/>
          </a:prstGeom>
          <a:noFill/>
        </p:spPr>
        <p:txBody>
          <a:bodyPr wrap="square" rtlCol="0">
            <a:spAutoFit/>
          </a:bodyPr>
          <a:lstStyle/>
          <a:p>
            <a:r>
              <a:rPr lang="en-US" sz="1600" b="0">
                <a:solidFill>
                  <a:schemeClr val="tx1"/>
                </a:solidFill>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1600" b="1">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a:latin typeface="Franklin Gothic Book" panose="020B0503020102020204" pitchFamily="34" charset="0"/>
            </a:endParaRPr>
          </a:p>
          <a:p>
            <a:r>
              <a:rPr lang="en-US" sz="1600" b="1">
                <a:latin typeface="Franklin Gothic Book" panose="020B0503020102020204" pitchFamily="34" charset="0"/>
              </a:rPr>
              <a:t>Contact: publications@popcouncil.org</a:t>
            </a:r>
          </a:p>
          <a:p>
            <a:r>
              <a:rPr lang="en-US" sz="1600">
                <a:latin typeface="Franklin Gothic Book" panose="020B0503020102020204" pitchFamily="34" charset="0"/>
              </a:rPr>
              <a:t>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spTree>
    <p:extLst>
      <p:ext uri="{BB962C8B-B14F-4D97-AF65-F5344CB8AC3E}">
        <p14:creationId xmlns:p14="http://schemas.microsoft.com/office/powerpoint/2010/main" val="399093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981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1524000" cy="744767"/>
          </a:xfrm>
          <a:prstGeom prst="rect">
            <a:avLst/>
          </a:prstGeom>
        </p:spPr>
      </p:pic>
      <p:cxnSp>
        <p:nvCxnSpPr>
          <p:cNvPr id="9" name="Straight Connector 8"/>
          <p:cNvCxnSpPr/>
          <p:nvPr userDrawn="1"/>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0"/>
            <a:ext cx="6705600" cy="2677656"/>
          </a:xfrm>
          <a:prstGeom prst="rect">
            <a:avLst/>
          </a:prstGeom>
          <a:noFill/>
        </p:spPr>
        <p:txBody>
          <a:bodyPr wrap="square" rtlCol="0">
            <a:spAutoFit/>
          </a:bodyPr>
          <a:lstStyle/>
          <a:p>
            <a:r>
              <a:rPr lang="en-US" sz="1600">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2400" b="1">
                <a:latin typeface="Franklin Gothic Book" panose="020B0503020102020204" pitchFamily="34" charset="0"/>
              </a:rPr>
              <a:t>NOT FOR CITATION OR CIRCULATION. </a:t>
            </a:r>
          </a:p>
          <a:p>
            <a:br>
              <a:rPr lang="en-US" sz="1600" b="1">
                <a:solidFill>
                  <a:schemeClr val="bg1">
                    <a:lumMod val="50000"/>
                  </a:schemeClr>
                </a:solidFill>
                <a:latin typeface="Franklin Gothic Book" panose="020B0503020102020204" pitchFamily="34" charset="0"/>
              </a:rPr>
            </a:br>
            <a:r>
              <a:rPr lang="en-US" sz="1600" b="1">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a:solidFill>
                <a:schemeClr val="bg1">
                  <a:lumMod val="50000"/>
                </a:schemeClr>
              </a:solidFill>
              <a:latin typeface="Franklin Gothic Book" panose="020B0503020102020204" pitchFamily="34" charset="0"/>
            </a:endParaRPr>
          </a:p>
          <a:p>
            <a:endParaRPr lang="en-US" sz="1600">
              <a:latin typeface="Franklin Gothic Book" panose="020B0503020102020204" pitchFamily="34" charset="0"/>
            </a:endParaRPr>
          </a:p>
        </p:txBody>
      </p:sp>
    </p:spTree>
    <p:extLst>
      <p:ext uri="{BB962C8B-B14F-4D97-AF65-F5344CB8AC3E}">
        <p14:creationId xmlns:p14="http://schemas.microsoft.com/office/powerpoint/2010/main" val="140904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4478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3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sz="half" idx="1"/>
          </p:nvPr>
        </p:nvSpPr>
        <p:spPr>
          <a:xfrm>
            <a:off x="457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21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Tree>
    <p:extLst>
      <p:ext uri="{BB962C8B-B14F-4D97-AF65-F5344CB8AC3E}">
        <p14:creationId xmlns:p14="http://schemas.microsoft.com/office/powerpoint/2010/main" val="22462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6" name="Picture Placeholder 2"/>
          <p:cNvSpPr>
            <a:spLocks noGrp="1"/>
          </p:cNvSpPr>
          <p:nvPr>
            <p:ph type="pic" idx="1"/>
          </p:nvPr>
        </p:nvSpPr>
        <p:spPr>
          <a:xfrm>
            <a:off x="457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4648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145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A5D"/>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28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246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53" r:id="rId5"/>
    <p:sldLayoutId id="2147483658" r:id="rId6"/>
    <p:sldLayoutId id="2147483654" r:id="rId7"/>
    <p:sldLayoutId id="2147483657" r:id="rId8"/>
    <p:sldLayoutId id="2147483668" r:id="rId9"/>
  </p:sldLayoutIdLst>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5929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5542"/>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popcouncil.org/research/responding-to-the-COVID-19-pandem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068" y="1791511"/>
            <a:ext cx="4009496" cy="2579914"/>
          </a:xfrm>
        </p:spPr>
        <p:txBody>
          <a:bodyPr>
            <a:noAutofit/>
          </a:bodyPr>
          <a:lstStyle/>
          <a:p>
            <a:r>
              <a:rPr lang="en-US" sz="2800" b="1" dirty="0">
                <a:solidFill>
                  <a:schemeClr val="accent1"/>
                </a:solidFill>
              </a:rPr>
              <a:t>ADOLESCENT HEALTH AND WELLBEING DURING The COVID-19 PANDEMIC</a:t>
            </a:r>
            <a:br>
              <a:rPr lang="en-US" sz="2800" b="1" dirty="0">
                <a:solidFill>
                  <a:schemeClr val="accent2"/>
                </a:solidFill>
              </a:rPr>
            </a:br>
            <a:br>
              <a:rPr lang="en-US" sz="1200" b="1" dirty="0">
                <a:solidFill>
                  <a:schemeClr val="accent2"/>
                </a:solidFill>
              </a:rPr>
            </a:br>
            <a:r>
              <a:rPr lang="en-US" sz="2000" b="1" dirty="0">
                <a:solidFill>
                  <a:schemeClr val="accent2"/>
                </a:solidFill>
              </a:rPr>
              <a:t>EVIDENCE FROM THE POPULATION COUNCIL’S GLOBAL COHORT SURVEYS </a:t>
            </a:r>
            <a:br>
              <a:rPr lang="en-US" sz="2400" b="1" dirty="0">
                <a:solidFill>
                  <a:schemeClr val="accent1"/>
                </a:solidFill>
              </a:rPr>
            </a:br>
            <a:endParaRPr lang="en-US" sz="2000" dirty="0">
              <a:solidFill>
                <a:schemeClr val="accent1"/>
              </a:solidFill>
            </a:endParaRPr>
          </a:p>
        </p:txBody>
      </p:sp>
      <p:sp>
        <p:nvSpPr>
          <p:cNvPr id="3" name="Subtitle 2"/>
          <p:cNvSpPr>
            <a:spLocks noGrp="1"/>
          </p:cNvSpPr>
          <p:nvPr>
            <p:ph type="subTitle" idx="1"/>
          </p:nvPr>
        </p:nvSpPr>
        <p:spPr>
          <a:xfrm>
            <a:off x="370068" y="4417862"/>
            <a:ext cx="8323792" cy="2152205"/>
          </a:xfrm>
        </p:spPr>
        <p:txBody>
          <a:bodyPr vert="horz" lIns="91440" tIns="45720" rIns="91440" bIns="45720" rtlCol="0" anchor="t">
            <a:normAutofit fontScale="85000" lnSpcReduction="20000"/>
          </a:bodyPr>
          <a:lstStyle/>
          <a:p>
            <a:endParaRPr lang="en-US" sz="400" b="1" dirty="0">
              <a:solidFill>
                <a:schemeClr val="accent2"/>
              </a:solidFill>
              <a:latin typeface="+mj-lt"/>
              <a:cs typeface="Franklin Gothic Book"/>
            </a:endParaRPr>
          </a:p>
          <a:p>
            <a:endParaRPr lang="en-US" sz="200" b="1" dirty="0">
              <a:solidFill>
                <a:schemeClr val="accent2"/>
              </a:solidFill>
              <a:latin typeface="+mj-lt"/>
              <a:cs typeface="Franklin Gothic Book"/>
            </a:endParaRPr>
          </a:p>
          <a:p>
            <a:r>
              <a:rPr lang="en-US" sz="1600" b="1" dirty="0">
                <a:solidFill>
                  <a:schemeClr val="accent2"/>
                </a:solidFill>
                <a:latin typeface="+mj-lt"/>
                <a:cs typeface="Franklin Gothic Book"/>
              </a:rPr>
              <a:t>Presented by: </a:t>
            </a:r>
            <a:br>
              <a:rPr lang="en-US" sz="1900" b="1" dirty="0">
                <a:solidFill>
                  <a:schemeClr val="accent2"/>
                </a:solidFill>
                <a:latin typeface="+mj-lt"/>
                <a:cs typeface="Franklin Gothic Book"/>
              </a:rPr>
            </a:br>
            <a:endParaRPr lang="en-US" sz="400" b="1" dirty="0">
              <a:solidFill>
                <a:schemeClr val="accent2"/>
              </a:solidFill>
              <a:latin typeface="+mj-lt"/>
              <a:cs typeface="Franklin Gothic Book"/>
            </a:endParaRPr>
          </a:p>
          <a:p>
            <a:pPr>
              <a:lnSpc>
                <a:spcPct val="120000"/>
              </a:lnSpc>
            </a:pPr>
            <a:r>
              <a:rPr lang="en-US" sz="1600" dirty="0">
                <a:solidFill>
                  <a:schemeClr val="accent2"/>
                </a:solidFill>
                <a:latin typeface="+mj-lt"/>
                <a:cs typeface="Franklin Gothic Book"/>
              </a:rPr>
              <a:t>Ashish Bajracharya, Ph.D., Deputy Director, Country Strategy and Co-Lead, Humanitarian Task Force</a:t>
            </a:r>
          </a:p>
          <a:p>
            <a:pPr>
              <a:lnSpc>
                <a:spcPct val="120000"/>
              </a:lnSpc>
            </a:pPr>
            <a:r>
              <a:rPr lang="en-US" sz="1600" dirty="0">
                <a:solidFill>
                  <a:schemeClr val="accent1"/>
                </a:solidFill>
                <a:latin typeface="+mj-lt"/>
                <a:cs typeface="Franklin Gothic Book"/>
              </a:rPr>
              <a:t>POPULATION COUNCIL</a:t>
            </a:r>
          </a:p>
          <a:p>
            <a:br>
              <a:rPr lang="en-US" sz="600" dirty="0">
                <a:solidFill>
                  <a:schemeClr val="accent2"/>
                </a:solidFill>
                <a:latin typeface="+mj-lt"/>
                <a:cs typeface="Franklin Gothic Book"/>
              </a:rPr>
            </a:br>
            <a:r>
              <a:rPr lang="en-US" sz="1600" dirty="0">
                <a:solidFill>
                  <a:schemeClr val="accent2"/>
                </a:solidFill>
                <a:latin typeface="+mj-lt"/>
                <a:cs typeface="Franklin Gothic Book"/>
              </a:rPr>
              <a:t>On behalf of Population Council Study Teams in Bangladesh, India, Kenya and Mexico </a:t>
            </a:r>
          </a:p>
          <a:p>
            <a:endParaRPr lang="en-US" sz="1600" b="1" dirty="0">
              <a:solidFill>
                <a:schemeClr val="accent2"/>
              </a:solidFill>
              <a:latin typeface="+mj-lt"/>
              <a:cs typeface="Franklin Gothic Book"/>
            </a:endParaRPr>
          </a:p>
          <a:p>
            <a:r>
              <a:rPr lang="en-US" sz="1800" b="1" dirty="0">
                <a:solidFill>
                  <a:schemeClr val="accent2"/>
                </a:solidFill>
                <a:latin typeface="+mj-lt"/>
                <a:cs typeface="Franklin Gothic Book"/>
              </a:rPr>
              <a:t>Training e-Course on Adolescent Sexual and Reproductive Health 2020</a:t>
            </a:r>
          </a:p>
          <a:p>
            <a:r>
              <a:rPr lang="en-US" sz="1500" b="1" dirty="0">
                <a:solidFill>
                  <a:srgbClr val="00B0F0"/>
                </a:solidFill>
                <a:latin typeface="+mj-lt"/>
                <a:cs typeface="Franklin Gothic Book"/>
              </a:rPr>
              <a:t>Geneva Foundation for Medical Ed</a:t>
            </a:r>
            <a:r>
              <a:rPr lang="en-US" sz="1500" b="1" dirty="0">
                <a:solidFill>
                  <a:srgbClr val="00A8E1"/>
                </a:solidFill>
                <a:latin typeface="+mj-lt"/>
                <a:cs typeface="Franklin Gothic Book"/>
              </a:rPr>
              <a:t>ucation and R</a:t>
            </a:r>
            <a:r>
              <a:rPr lang="en-US" sz="1500" b="1" dirty="0">
                <a:solidFill>
                  <a:srgbClr val="00B0F0"/>
                </a:solidFill>
                <a:latin typeface="+mj-lt"/>
                <a:cs typeface="Franklin Gothic Book"/>
              </a:rPr>
              <a:t>esearch (GFMER) </a:t>
            </a:r>
            <a:br>
              <a:rPr lang="en-US" sz="1500" b="1" dirty="0">
                <a:solidFill>
                  <a:srgbClr val="00B0F0"/>
                </a:solidFill>
                <a:latin typeface="+mj-lt"/>
                <a:cs typeface="Franklin Gothic Book"/>
              </a:rPr>
            </a:br>
            <a:endParaRPr lang="en-US" sz="500" b="1" dirty="0">
              <a:solidFill>
                <a:srgbClr val="00B0F0"/>
              </a:solidFill>
              <a:latin typeface="+mj-lt"/>
              <a:cs typeface="Franklin Gothic Book"/>
            </a:endParaRPr>
          </a:p>
          <a:p>
            <a:r>
              <a:rPr lang="en-US" sz="1500" b="1" dirty="0">
                <a:solidFill>
                  <a:srgbClr val="00B0F0"/>
                </a:solidFill>
                <a:latin typeface="+mj-lt"/>
                <a:cs typeface="Franklin Gothic Book"/>
              </a:rPr>
              <a:t>October 2020</a:t>
            </a:r>
            <a:endParaRPr lang="en-US" sz="2200" b="1" dirty="0">
              <a:solidFill>
                <a:srgbClr val="00B0F0"/>
              </a:solidFill>
              <a:latin typeface="+mj-lt"/>
              <a:cs typeface="Franklin Gothic Book"/>
            </a:endParaRPr>
          </a:p>
        </p:txBody>
      </p:sp>
      <p:pic>
        <p:nvPicPr>
          <p:cNvPr id="5" name="Picture 4">
            <a:extLst>
              <a:ext uri="{FF2B5EF4-FFF2-40B4-BE49-F238E27FC236}">
                <a16:creationId xmlns:a16="http://schemas.microsoft.com/office/drawing/2014/main" id="{6A601CE3-B4A7-F640-91F0-B0A8F8C5BE7C}"/>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19000"/>
                    </a14:imgEffect>
                    <a14:imgEffect>
                      <a14:colorTemperature colorTemp="6376"/>
                    </a14:imgEffect>
                    <a14:imgEffect>
                      <a14:saturation sat="128000"/>
                    </a14:imgEffect>
                    <a14:imgEffect>
                      <a14:brightnessContrast bright="10000" contrast="19000"/>
                    </a14:imgEffect>
                  </a14:imgLayer>
                </a14:imgProps>
              </a:ext>
              <a:ext uri="{28A0092B-C50C-407E-A947-70E740481C1C}">
                <a14:useLocalDpi xmlns:a14="http://schemas.microsoft.com/office/drawing/2010/main" val="0"/>
              </a:ext>
            </a:extLst>
          </a:blip>
          <a:srcRect l="9167" b="20430"/>
          <a:stretch/>
        </p:blipFill>
        <p:spPr>
          <a:xfrm>
            <a:off x="4348268" y="1631281"/>
            <a:ext cx="4385628" cy="2598457"/>
          </a:xfrm>
          <a:prstGeom prst="rect">
            <a:avLst/>
          </a:prstGeom>
          <a:effectLst>
            <a:outerShdw blurRad="50800" dist="50800" dir="5400000" sx="1000" sy="1000" algn="ctr" rotWithShape="0">
              <a:srgbClr val="000000"/>
            </a:outerShdw>
          </a:effectLst>
        </p:spPr>
      </p:pic>
    </p:spTree>
    <p:extLst>
      <p:ext uri="{BB962C8B-B14F-4D97-AF65-F5344CB8AC3E}">
        <p14:creationId xmlns:p14="http://schemas.microsoft.com/office/powerpoint/2010/main" val="34813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417D-69DA-4853-A4D9-D06AA9AE9D35}"/>
              </a:ext>
            </a:extLst>
          </p:cNvPr>
          <p:cNvSpPr>
            <a:spLocks noGrp="1"/>
          </p:cNvSpPr>
          <p:nvPr>
            <p:ph type="title"/>
          </p:nvPr>
        </p:nvSpPr>
        <p:spPr/>
        <p:txBody>
          <a:bodyPr/>
          <a:lstStyle/>
          <a:p>
            <a:r>
              <a:rPr lang="en-US" dirty="0">
                <a:ea typeface="+mj-lt"/>
                <a:cs typeface="+mj-lt"/>
              </a:rPr>
              <a:t>Mental Health</a:t>
            </a:r>
          </a:p>
        </p:txBody>
      </p:sp>
      <p:sp>
        <p:nvSpPr>
          <p:cNvPr id="4" name="Content Placeholder 3">
            <a:extLst>
              <a:ext uri="{FF2B5EF4-FFF2-40B4-BE49-F238E27FC236}">
                <a16:creationId xmlns:a16="http://schemas.microsoft.com/office/drawing/2014/main" id="{2637DCAF-5564-4C3B-9359-DB77C926AA39}"/>
              </a:ext>
            </a:extLst>
          </p:cNvPr>
          <p:cNvSpPr>
            <a:spLocks noGrp="1"/>
          </p:cNvSpPr>
          <p:nvPr>
            <p:ph idx="1"/>
          </p:nvPr>
        </p:nvSpPr>
        <p:spPr>
          <a:xfrm>
            <a:off x="483806" y="1135027"/>
            <a:ext cx="8229600" cy="3330956"/>
          </a:xfrm>
        </p:spPr>
        <p:txBody>
          <a:bodyPr vert="horz" lIns="91440" tIns="45720" rIns="91440" bIns="45720" rtlCol="0" anchor="t">
            <a:normAutofit fontScale="40000" lnSpcReduction="20000"/>
          </a:bodyPr>
          <a:lstStyle/>
          <a:p>
            <a:pPr marL="0" indent="0">
              <a:lnSpc>
                <a:spcPct val="120000"/>
              </a:lnSpc>
              <a:spcBef>
                <a:spcPts val="1000"/>
              </a:spcBef>
              <a:buNone/>
            </a:pPr>
            <a:r>
              <a:rPr lang="en-US" sz="4300" b="1" dirty="0">
                <a:solidFill>
                  <a:schemeClr val="accent1"/>
                </a:solidFill>
                <a:latin typeface="+mn-lt"/>
              </a:rPr>
              <a:t>Adolescent respondents reported decreases in mental health quality across countries resulting from lockdowns and prolonged school closures due to COVID-19</a:t>
            </a:r>
            <a:endParaRPr lang="en-US" sz="3700" dirty="0">
              <a:latin typeface="+mn-lt"/>
            </a:endParaRPr>
          </a:p>
          <a:p>
            <a:pPr>
              <a:lnSpc>
                <a:spcPct val="120000"/>
              </a:lnSpc>
              <a:spcBef>
                <a:spcPts val="1000"/>
              </a:spcBef>
              <a:buFont typeface="Wingdings,Sans-Serif" panose="020B0604020202020204" pitchFamily="34" charset="0"/>
              <a:buChar char="§"/>
            </a:pPr>
            <a:r>
              <a:rPr lang="en-US" sz="4500" b="1" dirty="0">
                <a:solidFill>
                  <a:schemeClr val="accent4"/>
                </a:solidFill>
                <a:latin typeface="+mn-lt"/>
              </a:rPr>
              <a:t>Bangladesh</a:t>
            </a:r>
            <a:r>
              <a:rPr lang="en-US" sz="4500" dirty="0">
                <a:solidFill>
                  <a:schemeClr val="accent4"/>
                </a:solidFill>
                <a:latin typeface="+mn-lt"/>
              </a:rPr>
              <a:t>:</a:t>
            </a:r>
            <a:r>
              <a:rPr lang="en-US" sz="4500" dirty="0">
                <a:solidFill>
                  <a:srgbClr val="033C5A"/>
                </a:solidFill>
                <a:latin typeface="+mn-lt"/>
              </a:rPr>
              <a:t> The vast majority of adolescent girls (74%) reported feeling of loneliness or sadness. </a:t>
            </a:r>
            <a:endParaRPr lang="en-US" sz="4500" dirty="0">
              <a:latin typeface="+mn-lt"/>
            </a:endParaRPr>
          </a:p>
          <a:p>
            <a:pPr lvl="1">
              <a:lnSpc>
                <a:spcPct val="120000"/>
              </a:lnSpc>
              <a:spcBef>
                <a:spcPts val="1000"/>
              </a:spcBef>
              <a:buFont typeface="Wingdings,Sans-Serif" panose="020B0604020202020204" pitchFamily="34" charset="0"/>
              <a:buChar char="§"/>
            </a:pPr>
            <a:r>
              <a:rPr lang="en-US" sz="3500" dirty="0">
                <a:solidFill>
                  <a:srgbClr val="033C5A"/>
                </a:solidFill>
                <a:latin typeface="+mn-lt"/>
              </a:rPr>
              <a:t>A higher percentage of married adolescents reported constant depression compared to their unmarried peers during lockdown (23% vs. 14%). </a:t>
            </a:r>
          </a:p>
          <a:p>
            <a:pPr>
              <a:lnSpc>
                <a:spcPct val="120000"/>
              </a:lnSpc>
              <a:spcBef>
                <a:spcPts val="1000"/>
              </a:spcBef>
              <a:buFont typeface="Wingdings,Sans-Serif" panose="020B0604020202020204" pitchFamily="34" charset="0"/>
              <a:buChar char="§"/>
            </a:pPr>
            <a:r>
              <a:rPr lang="en-US" sz="4500" b="1" dirty="0">
                <a:solidFill>
                  <a:schemeClr val="accent4"/>
                </a:solidFill>
                <a:latin typeface="+mn-lt"/>
              </a:rPr>
              <a:t>Kenya</a:t>
            </a:r>
            <a:r>
              <a:rPr lang="en-US" sz="4000" dirty="0">
                <a:solidFill>
                  <a:schemeClr val="accent4"/>
                </a:solidFill>
                <a:latin typeface="+mn-lt"/>
              </a:rPr>
              <a:t>:</a:t>
            </a:r>
            <a:r>
              <a:rPr lang="en-US" sz="4000" dirty="0">
                <a:solidFill>
                  <a:srgbClr val="033C5A"/>
                </a:solidFill>
                <a:latin typeface="+mn-lt"/>
              </a:rPr>
              <a:t> </a:t>
            </a:r>
            <a:r>
              <a:rPr lang="en-US" sz="4500" dirty="0">
                <a:solidFill>
                  <a:srgbClr val="033C5A"/>
                </a:solidFill>
                <a:latin typeface="+mn-lt"/>
              </a:rPr>
              <a:t>In Kisumu, nearly half of respondents (47%) reported feeling down or depressed in the week preceding the survey</a:t>
            </a:r>
            <a:r>
              <a:rPr lang="en-US" sz="4000" dirty="0">
                <a:solidFill>
                  <a:srgbClr val="033C5A"/>
                </a:solidFill>
                <a:latin typeface="+mn-lt"/>
              </a:rPr>
              <a:t>. </a:t>
            </a:r>
          </a:p>
          <a:p>
            <a:pPr lvl="1">
              <a:lnSpc>
                <a:spcPct val="120000"/>
              </a:lnSpc>
              <a:spcBef>
                <a:spcPts val="1000"/>
              </a:spcBef>
              <a:buFont typeface="Wingdings,Sans-Serif" panose="020B0604020202020204" pitchFamily="34" charset="0"/>
              <a:buChar char="§"/>
            </a:pPr>
            <a:r>
              <a:rPr lang="en-US" sz="3500" dirty="0">
                <a:solidFill>
                  <a:srgbClr val="033C5A"/>
                </a:solidFill>
                <a:latin typeface="+mn-lt"/>
              </a:rPr>
              <a:t>Over half strongly agreed COVID-19 made them feel threatened or concerned (64%) and that they were worried they or someone they love would get COVID-19 (62%). </a:t>
            </a:r>
            <a:endParaRPr lang="en-US" sz="3500" dirty="0">
              <a:latin typeface="+mn-lt"/>
            </a:endParaRPr>
          </a:p>
          <a:p>
            <a:pPr lvl="1">
              <a:lnSpc>
                <a:spcPct val="120000"/>
              </a:lnSpc>
              <a:spcBef>
                <a:spcPts val="500"/>
              </a:spcBef>
              <a:buFont typeface="Wingdings,Sans-Serif" panose="020B0604020202020204" pitchFamily="34" charset="0"/>
              <a:buChar char="§"/>
            </a:pPr>
            <a:endParaRPr lang="en-US" sz="2900" b="1" dirty="0">
              <a:solidFill>
                <a:srgbClr val="033C5A"/>
              </a:solidFill>
              <a:latin typeface="+mn-lt"/>
            </a:endParaRPr>
          </a:p>
        </p:txBody>
      </p:sp>
      <p:sp>
        <p:nvSpPr>
          <p:cNvPr id="3" name="Rectangle 2">
            <a:extLst>
              <a:ext uri="{FF2B5EF4-FFF2-40B4-BE49-F238E27FC236}">
                <a16:creationId xmlns:a16="http://schemas.microsoft.com/office/drawing/2014/main" id="{821B1758-B401-7D4B-8AC0-E7F734D82309}"/>
              </a:ext>
            </a:extLst>
          </p:cNvPr>
          <p:cNvSpPr/>
          <p:nvPr/>
        </p:nvSpPr>
        <p:spPr>
          <a:xfrm>
            <a:off x="457200" y="4465983"/>
            <a:ext cx="3624470" cy="1354217"/>
          </a:xfrm>
          <a:prstGeom prst="rect">
            <a:avLst/>
          </a:prstGeom>
        </p:spPr>
        <p:txBody>
          <a:bodyPr wrap="square">
            <a:spAutoFit/>
          </a:bodyPr>
          <a:lstStyle/>
          <a:p>
            <a:pPr marL="285750" indent="-285750">
              <a:spcBef>
                <a:spcPts val="500"/>
              </a:spcBef>
              <a:buFont typeface="Wingdings" pitchFamily="2" charset="2"/>
              <a:buChar char="§"/>
            </a:pPr>
            <a:r>
              <a:rPr lang="en-US" b="1" dirty="0">
                <a:solidFill>
                  <a:schemeClr val="accent4"/>
                </a:solidFill>
              </a:rPr>
              <a:t>India</a:t>
            </a:r>
            <a:r>
              <a:rPr lang="en-US" dirty="0">
                <a:solidFill>
                  <a:schemeClr val="accent4"/>
                </a:solidFill>
              </a:rPr>
              <a:t>: </a:t>
            </a:r>
            <a:r>
              <a:rPr lang="en-US" sz="1600" dirty="0">
                <a:solidFill>
                  <a:srgbClr val="033C5A"/>
                </a:solidFill>
              </a:rPr>
              <a:t>Adolescent respondents who reported feeling lonely, depressed or irritable sometimes or most of the times increased over time, particularly among females</a:t>
            </a:r>
          </a:p>
        </p:txBody>
      </p:sp>
      <p:pic>
        <p:nvPicPr>
          <p:cNvPr id="6" name="Picture 5">
            <a:extLst>
              <a:ext uri="{FF2B5EF4-FFF2-40B4-BE49-F238E27FC236}">
                <a16:creationId xmlns:a16="http://schemas.microsoft.com/office/drawing/2014/main" id="{89E57E04-B235-2D49-8F84-07B47EBDA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121" y="4362359"/>
            <a:ext cx="4721986" cy="2343241"/>
          </a:xfrm>
          <a:prstGeom prst="rect">
            <a:avLst/>
          </a:prstGeom>
        </p:spPr>
      </p:pic>
      <p:sp>
        <p:nvSpPr>
          <p:cNvPr id="5" name="Right Arrow 4">
            <a:extLst>
              <a:ext uri="{FF2B5EF4-FFF2-40B4-BE49-F238E27FC236}">
                <a16:creationId xmlns:a16="http://schemas.microsoft.com/office/drawing/2014/main" id="{40F72532-49E8-0548-98F6-0D44657B656E}"/>
              </a:ext>
            </a:extLst>
          </p:cNvPr>
          <p:cNvSpPr/>
          <p:nvPr/>
        </p:nvSpPr>
        <p:spPr>
          <a:xfrm>
            <a:off x="3876824" y="5012126"/>
            <a:ext cx="409691"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82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5B49-224A-4B55-AEFB-CEB562080169}"/>
              </a:ext>
            </a:extLst>
          </p:cNvPr>
          <p:cNvSpPr>
            <a:spLocks noGrp="1"/>
          </p:cNvSpPr>
          <p:nvPr>
            <p:ph type="title"/>
          </p:nvPr>
        </p:nvSpPr>
        <p:spPr>
          <a:xfrm>
            <a:off x="431866" y="28382"/>
            <a:ext cx="8229600" cy="1143000"/>
          </a:xfrm>
        </p:spPr>
        <p:txBody>
          <a:bodyPr>
            <a:normAutofit/>
          </a:bodyPr>
          <a:lstStyle/>
          <a:p>
            <a:r>
              <a:rPr lang="en-US" dirty="0"/>
              <a:t>Sexual and Reproductive Health </a:t>
            </a:r>
          </a:p>
        </p:txBody>
      </p:sp>
      <p:sp>
        <p:nvSpPr>
          <p:cNvPr id="5" name="TextBox 4">
            <a:extLst>
              <a:ext uri="{FF2B5EF4-FFF2-40B4-BE49-F238E27FC236}">
                <a16:creationId xmlns:a16="http://schemas.microsoft.com/office/drawing/2014/main" id="{D8F54BDC-9CD4-495D-8FE1-AAC7C7B60812}"/>
              </a:ext>
            </a:extLst>
          </p:cNvPr>
          <p:cNvSpPr txBox="1"/>
          <p:nvPr/>
        </p:nvSpPr>
        <p:spPr>
          <a:xfrm>
            <a:off x="431866" y="941969"/>
            <a:ext cx="82295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ea typeface="+mn-lt"/>
                <a:cs typeface="+mn-lt"/>
              </a:rPr>
              <a:t>Limited evidence available on the effect of COVID-19 on sexual and reproductive health of adolescents. Service disruptions are likely to have exacerbated unmet need for SRH and FP services and information among young people globally.</a:t>
            </a:r>
          </a:p>
        </p:txBody>
      </p:sp>
      <p:sp>
        <p:nvSpPr>
          <p:cNvPr id="3" name="TextBox 2">
            <a:extLst>
              <a:ext uri="{FF2B5EF4-FFF2-40B4-BE49-F238E27FC236}">
                <a16:creationId xmlns:a16="http://schemas.microsoft.com/office/drawing/2014/main" id="{620F8FDC-5DB0-3948-8D80-614E54631962}"/>
              </a:ext>
            </a:extLst>
          </p:cNvPr>
          <p:cNvSpPr txBox="1"/>
          <p:nvPr/>
        </p:nvSpPr>
        <p:spPr>
          <a:xfrm>
            <a:off x="431866" y="1940738"/>
            <a:ext cx="7761899" cy="1323439"/>
          </a:xfrm>
          <a:prstGeom prst="rect">
            <a:avLst/>
          </a:prstGeom>
          <a:noFill/>
        </p:spPr>
        <p:txBody>
          <a:bodyPr wrap="square" rtlCol="0">
            <a:spAutoFit/>
          </a:bodyPr>
          <a:lstStyle/>
          <a:p>
            <a:pPr marL="285750" indent="-285750">
              <a:buFont typeface="Wingdings" pitchFamily="2" charset="2"/>
              <a:buChar char="§"/>
            </a:pPr>
            <a:r>
              <a:rPr lang="en-US" b="1" dirty="0">
                <a:solidFill>
                  <a:srgbClr val="00A8E1"/>
                </a:solidFill>
              </a:rPr>
              <a:t>Kenya</a:t>
            </a:r>
            <a:r>
              <a:rPr lang="en-US" sz="1600" dirty="0">
                <a:solidFill>
                  <a:srgbClr val="00A8E1"/>
                </a:solidFill>
              </a:rPr>
              <a:t>:</a:t>
            </a:r>
            <a:r>
              <a:rPr lang="en-US" sz="1600" dirty="0">
                <a:solidFill>
                  <a:srgbClr val="003A5D"/>
                </a:solidFill>
              </a:rPr>
              <a:t> Despite risk factors of school closures and economic stress, there is no evidence that COVID-19 was associated with higher levels of adolescent pregnancy (&lt;1% pregnancy rate in sample)</a:t>
            </a:r>
          </a:p>
          <a:p>
            <a:pPr marL="742950" lvl="1" indent="-285750">
              <a:buFont typeface="Wingdings" pitchFamily="2" charset="2"/>
              <a:buChar char="§"/>
            </a:pPr>
            <a:r>
              <a:rPr lang="en-US" sz="1400" dirty="0">
                <a:solidFill>
                  <a:srgbClr val="003A5D"/>
                </a:solidFill>
              </a:rPr>
              <a:t>Nearly half of adolescent girls in the study reported difficulty in accessing menstrual hygiene management products since the start of the pandemic</a:t>
            </a:r>
            <a:r>
              <a:rPr lang="en-US" sz="1600" dirty="0">
                <a:solidFill>
                  <a:srgbClr val="003A5D"/>
                </a:solidFill>
              </a:rPr>
              <a:t>. </a:t>
            </a:r>
            <a:endParaRPr lang="en-US" sz="1600" dirty="0"/>
          </a:p>
        </p:txBody>
      </p:sp>
      <p:sp>
        <p:nvSpPr>
          <p:cNvPr id="7" name="TextBox 6">
            <a:extLst>
              <a:ext uri="{FF2B5EF4-FFF2-40B4-BE49-F238E27FC236}">
                <a16:creationId xmlns:a16="http://schemas.microsoft.com/office/drawing/2014/main" id="{EB613862-961A-FC4B-9A03-0307B737316F}"/>
              </a:ext>
            </a:extLst>
          </p:cNvPr>
          <p:cNvSpPr txBox="1"/>
          <p:nvPr/>
        </p:nvSpPr>
        <p:spPr>
          <a:xfrm>
            <a:off x="431866" y="3471911"/>
            <a:ext cx="3824824" cy="2523768"/>
          </a:xfrm>
          <a:prstGeom prst="rect">
            <a:avLst/>
          </a:prstGeom>
          <a:noFill/>
        </p:spPr>
        <p:txBody>
          <a:bodyPr wrap="square" rtlCol="0">
            <a:spAutoFit/>
          </a:bodyPr>
          <a:lstStyle/>
          <a:p>
            <a:pPr marL="285750" indent="-285750">
              <a:buFont typeface="Wingdings" pitchFamily="2" charset="2"/>
              <a:buChar char="§"/>
            </a:pPr>
            <a:r>
              <a:rPr lang="en-US" b="1" dirty="0">
                <a:solidFill>
                  <a:srgbClr val="00A8E1"/>
                </a:solidFill>
              </a:rPr>
              <a:t>Bangladesh</a:t>
            </a:r>
            <a:r>
              <a:rPr lang="en-US" sz="1600" dirty="0">
                <a:solidFill>
                  <a:srgbClr val="00A8E1"/>
                </a:solidFill>
              </a:rPr>
              <a:t>: </a:t>
            </a:r>
            <a:r>
              <a:rPr lang="en-US" sz="1600" dirty="0">
                <a:solidFill>
                  <a:srgbClr val="033C5A"/>
                </a:solidFill>
              </a:rPr>
              <a:t>Older out of school girls were at significantly higher risk of child marriage. Nearly 25% of respondents reported child marriages in their communities since COVID-19 in R3</a:t>
            </a:r>
            <a:br>
              <a:rPr lang="en-US" sz="1600" dirty="0">
                <a:solidFill>
                  <a:srgbClr val="033C5A"/>
                </a:solidFill>
              </a:rPr>
            </a:br>
            <a:endParaRPr lang="en-US" sz="1600" dirty="0">
              <a:solidFill>
                <a:srgbClr val="033C5A"/>
              </a:solidFill>
            </a:endParaRPr>
          </a:p>
          <a:p>
            <a:pPr marL="742950" lvl="1" indent="-285750">
              <a:buFont typeface="Wingdings" pitchFamily="2" charset="2"/>
              <a:buChar char="§"/>
            </a:pPr>
            <a:r>
              <a:rPr lang="en-US" sz="1400" dirty="0">
                <a:solidFill>
                  <a:srgbClr val="033C5A"/>
                </a:solidFill>
              </a:rPr>
              <a:t>None of the respondents of the survey across rounds reported seeking SRH, mental health, or GBV services</a:t>
            </a:r>
            <a:r>
              <a:rPr lang="en-US" sz="1600" dirty="0">
                <a:solidFill>
                  <a:srgbClr val="033C5A"/>
                </a:solidFill>
              </a:rPr>
              <a:t>.</a:t>
            </a:r>
            <a:endParaRPr lang="en-US" sz="1600" dirty="0"/>
          </a:p>
        </p:txBody>
      </p:sp>
      <p:pic>
        <p:nvPicPr>
          <p:cNvPr id="10" name="Picture 9">
            <a:extLst>
              <a:ext uri="{FF2B5EF4-FFF2-40B4-BE49-F238E27FC236}">
                <a16:creationId xmlns:a16="http://schemas.microsoft.com/office/drawing/2014/main" id="{58A6A094-D47A-004A-A186-4854460BF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690" y="3471911"/>
            <a:ext cx="4773029" cy="2444120"/>
          </a:xfrm>
          <a:prstGeom prst="rect">
            <a:avLst/>
          </a:prstGeom>
        </p:spPr>
      </p:pic>
      <p:sp>
        <p:nvSpPr>
          <p:cNvPr id="8" name="Right Arrow 7">
            <a:extLst>
              <a:ext uri="{FF2B5EF4-FFF2-40B4-BE49-F238E27FC236}">
                <a16:creationId xmlns:a16="http://schemas.microsoft.com/office/drawing/2014/main" id="{2C95D237-7003-6F4A-8519-E4DB1AEEAD37}"/>
              </a:ext>
            </a:extLst>
          </p:cNvPr>
          <p:cNvSpPr/>
          <p:nvPr/>
        </p:nvSpPr>
        <p:spPr>
          <a:xfrm>
            <a:off x="4123048" y="4870789"/>
            <a:ext cx="409691"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51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417D-69DA-4853-A4D9-D06AA9AE9D35}"/>
              </a:ext>
            </a:extLst>
          </p:cNvPr>
          <p:cNvSpPr>
            <a:spLocks noGrp="1"/>
          </p:cNvSpPr>
          <p:nvPr>
            <p:ph type="title"/>
          </p:nvPr>
        </p:nvSpPr>
        <p:spPr>
          <a:xfrm>
            <a:off x="457200" y="152400"/>
            <a:ext cx="8229600" cy="1143000"/>
          </a:xfrm>
        </p:spPr>
        <p:txBody>
          <a:bodyPr anchor="ctr">
            <a:normAutofit/>
          </a:bodyPr>
          <a:lstStyle/>
          <a:p>
            <a:pPr>
              <a:lnSpc>
                <a:spcPct val="90000"/>
              </a:lnSpc>
            </a:pPr>
            <a:r>
              <a:rPr lang="en-US" sz="3700" dirty="0"/>
              <a:t>Gender-based Violence (GBV)</a:t>
            </a:r>
          </a:p>
        </p:txBody>
      </p:sp>
      <p:sp>
        <p:nvSpPr>
          <p:cNvPr id="4" name="Content Placeholder 3">
            <a:extLst>
              <a:ext uri="{FF2B5EF4-FFF2-40B4-BE49-F238E27FC236}">
                <a16:creationId xmlns:a16="http://schemas.microsoft.com/office/drawing/2014/main" id="{2637DCAF-5564-4C3B-9359-DB77C926AA39}"/>
              </a:ext>
            </a:extLst>
          </p:cNvPr>
          <p:cNvSpPr>
            <a:spLocks noGrp="1"/>
          </p:cNvSpPr>
          <p:nvPr>
            <p:ph sz="half" idx="1"/>
          </p:nvPr>
        </p:nvSpPr>
        <p:spPr>
          <a:xfrm>
            <a:off x="282971" y="1853271"/>
            <a:ext cx="7976755" cy="4525963"/>
          </a:xfrm>
        </p:spPr>
        <p:txBody>
          <a:bodyPr vert="horz" lIns="91440" tIns="45720" rIns="91440" bIns="45720" rtlCol="0" anchor="t">
            <a:normAutofit/>
          </a:bodyPr>
          <a:lstStyle/>
          <a:p>
            <a:pPr>
              <a:lnSpc>
                <a:spcPct val="90000"/>
              </a:lnSpc>
              <a:spcBef>
                <a:spcPts val="1000"/>
              </a:spcBef>
              <a:buFont typeface="Wingdings,Sans-Serif" panose="020B0604020202020204" pitchFamily="34" charset="0"/>
              <a:buChar char="§"/>
            </a:pPr>
            <a:r>
              <a:rPr lang="en-US" sz="2000" b="1" dirty="0">
                <a:solidFill>
                  <a:srgbClr val="00A8E1"/>
                </a:solidFill>
                <a:latin typeface="+mn-lt"/>
              </a:rPr>
              <a:t>Bangladesh:</a:t>
            </a:r>
            <a:r>
              <a:rPr lang="en-US" sz="2000" b="1" dirty="0">
                <a:latin typeface="+mn-lt"/>
              </a:rPr>
              <a:t> </a:t>
            </a:r>
            <a:r>
              <a:rPr lang="en-US" sz="1800" dirty="0">
                <a:solidFill>
                  <a:schemeClr val="accent2"/>
                </a:solidFill>
                <a:latin typeface="+mn-lt"/>
              </a:rPr>
              <a:t>On average, adolescent girls faced increased violence at  home and in their neighborhoods during the pandemic(18% and 28%). </a:t>
            </a:r>
          </a:p>
          <a:p>
            <a:pPr lvl="1">
              <a:lnSpc>
                <a:spcPct val="90000"/>
              </a:lnSpc>
              <a:spcBef>
                <a:spcPts val="500"/>
              </a:spcBef>
              <a:buFont typeface="Wingdings,Sans-Serif" panose="020B0604020202020204" pitchFamily="34" charset="0"/>
              <a:buChar char="§"/>
            </a:pPr>
            <a:r>
              <a:rPr lang="en-US" sz="1600" dirty="0">
                <a:solidFill>
                  <a:schemeClr val="accent2"/>
                </a:solidFill>
                <a:latin typeface="+mn-lt"/>
              </a:rPr>
              <a:t>Married adolescents are significantly more vulnerable to violence compared to unmarried (35% vs. 16%</a:t>
            </a:r>
            <a:r>
              <a:rPr lang="en-US" sz="1800" dirty="0">
                <a:solidFill>
                  <a:schemeClr val="accent2"/>
                </a:solidFill>
                <a:latin typeface="+mn-lt"/>
              </a:rPr>
              <a:t>) – Intimate Partner Viole</a:t>
            </a:r>
            <a:r>
              <a:rPr lang="en-US" sz="1800" b="1" dirty="0">
                <a:solidFill>
                  <a:schemeClr val="accent2"/>
                </a:solidFill>
                <a:latin typeface="+mn-lt"/>
              </a:rPr>
              <a:t>nce</a:t>
            </a:r>
          </a:p>
        </p:txBody>
      </p:sp>
      <p:pic>
        <p:nvPicPr>
          <p:cNvPr id="3" name="Picture 4" descr="Timeline&#10;&#10;Description automatically generated">
            <a:extLst>
              <a:ext uri="{FF2B5EF4-FFF2-40B4-BE49-F238E27FC236}">
                <a16:creationId xmlns:a16="http://schemas.microsoft.com/office/drawing/2014/main" id="{4A1146F0-A283-470A-B200-91F9091BE89C}"/>
              </a:ext>
            </a:extLst>
          </p:cNvPr>
          <p:cNvPicPr>
            <a:picLocks noChangeAspect="1"/>
          </p:cNvPicPr>
          <p:nvPr/>
        </p:nvPicPr>
        <p:blipFill>
          <a:blip r:embed="rId3"/>
          <a:stretch>
            <a:fillRect/>
          </a:stretch>
        </p:blipFill>
        <p:spPr>
          <a:xfrm>
            <a:off x="3934721" y="3385930"/>
            <a:ext cx="4800600" cy="2638172"/>
          </a:xfrm>
          <a:prstGeom prst="rect">
            <a:avLst/>
          </a:prstGeom>
          <a:noFill/>
        </p:spPr>
      </p:pic>
      <p:sp>
        <p:nvSpPr>
          <p:cNvPr id="5" name="TextBox 4">
            <a:extLst>
              <a:ext uri="{FF2B5EF4-FFF2-40B4-BE49-F238E27FC236}">
                <a16:creationId xmlns:a16="http://schemas.microsoft.com/office/drawing/2014/main" id="{EE6A9625-4FA1-40CC-A7A9-5C1CE85A38C8}"/>
              </a:ext>
            </a:extLst>
          </p:cNvPr>
          <p:cNvSpPr txBox="1"/>
          <p:nvPr/>
        </p:nvSpPr>
        <p:spPr>
          <a:xfrm>
            <a:off x="457200" y="1128610"/>
            <a:ext cx="76282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rPr>
              <a:t>Survey findings showed increased incidence of violence against adolescent girls following prolonged lockdown measures</a:t>
            </a:r>
            <a:endParaRPr lang="en-US" dirty="0">
              <a:solidFill>
                <a:schemeClr val="accent1"/>
              </a:solidFill>
            </a:endParaRPr>
          </a:p>
        </p:txBody>
      </p:sp>
      <p:sp>
        <p:nvSpPr>
          <p:cNvPr id="7" name="Content Placeholder 3">
            <a:extLst>
              <a:ext uri="{FF2B5EF4-FFF2-40B4-BE49-F238E27FC236}">
                <a16:creationId xmlns:a16="http://schemas.microsoft.com/office/drawing/2014/main" id="{E7AEB626-9D32-4298-A1E3-D7ECB133BF79}"/>
              </a:ext>
            </a:extLst>
          </p:cNvPr>
          <p:cNvSpPr txBox="1">
            <a:spLocks/>
          </p:cNvSpPr>
          <p:nvPr/>
        </p:nvSpPr>
        <p:spPr>
          <a:xfrm>
            <a:off x="330860" y="3304731"/>
            <a:ext cx="3603861" cy="3074503"/>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Clr>
                <a:srgbClr val="6CC04A"/>
              </a:buClr>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000"/>
              </a:spcBef>
              <a:buFont typeface="Wingdings,Sans-Serif" panose="020B0604020202020204" pitchFamily="34" charset="0"/>
              <a:buChar char="§"/>
            </a:pPr>
            <a:r>
              <a:rPr lang="en-US" sz="2000" b="1" dirty="0">
                <a:solidFill>
                  <a:srgbClr val="00A8E1"/>
                </a:solidFill>
                <a:latin typeface="Franklin Gothic Book"/>
              </a:rPr>
              <a:t>Kenya: </a:t>
            </a:r>
            <a:r>
              <a:rPr lang="en-US" sz="1800" dirty="0">
                <a:solidFill>
                  <a:schemeClr val="accent2"/>
                </a:solidFill>
                <a:latin typeface="+mn-lt"/>
              </a:rPr>
              <a:t>Over half (53%) of adolescents who experienced emotional violence in the month preceding the survey reported that it had increased since COVID-19 started</a:t>
            </a:r>
          </a:p>
          <a:p>
            <a:pPr lvl="1">
              <a:lnSpc>
                <a:spcPct val="110000"/>
              </a:lnSpc>
              <a:spcBef>
                <a:spcPts val="1000"/>
              </a:spcBef>
              <a:buFont typeface="Wingdings,Sans-Serif" panose="020B0604020202020204" pitchFamily="34" charset="0"/>
              <a:buChar char="§"/>
            </a:pPr>
            <a:r>
              <a:rPr lang="en-US" sz="1500" dirty="0">
                <a:solidFill>
                  <a:schemeClr val="accent2"/>
                </a:solidFill>
                <a:latin typeface="+mn-lt"/>
              </a:rPr>
              <a:t>Nearly a third (28%) of those who experienced physical violence report that the violence had occurred more often since COVID-19 began. </a:t>
            </a:r>
            <a:br>
              <a:rPr lang="en-US" sz="1500" dirty="0">
                <a:solidFill>
                  <a:schemeClr val="accent2"/>
                </a:solidFill>
                <a:latin typeface="+mn-lt"/>
              </a:rPr>
            </a:br>
            <a:endParaRPr lang="en-US" sz="1500" dirty="0">
              <a:solidFill>
                <a:schemeClr val="accent2"/>
              </a:solidFill>
              <a:latin typeface="+mn-lt"/>
            </a:endParaRPr>
          </a:p>
        </p:txBody>
      </p:sp>
      <p:sp>
        <p:nvSpPr>
          <p:cNvPr id="8" name="Right Arrow 7">
            <a:extLst>
              <a:ext uri="{FF2B5EF4-FFF2-40B4-BE49-F238E27FC236}">
                <a16:creationId xmlns:a16="http://schemas.microsoft.com/office/drawing/2014/main" id="{592F859B-0DA3-2B4E-B4BA-6BA65DB4972D}"/>
              </a:ext>
            </a:extLst>
          </p:cNvPr>
          <p:cNvSpPr/>
          <p:nvPr/>
        </p:nvSpPr>
        <p:spPr>
          <a:xfrm>
            <a:off x="3422781" y="4474653"/>
            <a:ext cx="559829"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3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a:t>Research Uptake</a:t>
            </a:r>
          </a:p>
        </p:txBody>
      </p:sp>
      <p:sp>
        <p:nvSpPr>
          <p:cNvPr id="3" name="Content Placeholder 2"/>
          <p:cNvSpPr>
            <a:spLocks noGrp="1"/>
          </p:cNvSpPr>
          <p:nvPr>
            <p:ph idx="1"/>
          </p:nvPr>
        </p:nvSpPr>
        <p:spPr>
          <a:xfrm>
            <a:off x="457200" y="1143000"/>
            <a:ext cx="5256629" cy="5105400"/>
          </a:xfrm>
        </p:spPr>
        <p:txBody>
          <a:bodyPr>
            <a:noAutofit/>
          </a:bodyPr>
          <a:lstStyle/>
          <a:p>
            <a:pPr marL="0" indent="0">
              <a:buNone/>
            </a:pPr>
            <a:r>
              <a:rPr lang="en-US" sz="2000" dirty="0">
                <a:solidFill>
                  <a:schemeClr val="accent1"/>
                </a:solidFill>
                <a:latin typeface="+mn-lt"/>
              </a:rPr>
              <a:t>Council staff are partnering with national health ministries, government agencies, and national and international non-governmental organizations to inform the international response efforts</a:t>
            </a:r>
          </a:p>
          <a:p>
            <a:pPr marL="0" indent="0">
              <a:buNone/>
            </a:pPr>
            <a:br>
              <a:rPr lang="en-US" sz="1400" dirty="0">
                <a:solidFill>
                  <a:schemeClr val="accent4"/>
                </a:solidFill>
                <a:latin typeface="+mn-lt"/>
              </a:rPr>
            </a:br>
            <a:r>
              <a:rPr lang="en-US" sz="2000" dirty="0">
                <a:solidFill>
                  <a:schemeClr val="accent4"/>
                </a:solidFill>
                <a:latin typeface="+mn-lt"/>
              </a:rPr>
              <a:t>Our evidence is being utilized for improving programmatic responses, policies, and decision-making in the COVID-19 response by:</a:t>
            </a:r>
            <a:br>
              <a:rPr lang="en-US" sz="2000" dirty="0">
                <a:solidFill>
                  <a:schemeClr val="accent4"/>
                </a:solidFill>
                <a:latin typeface="+mn-lt"/>
              </a:rPr>
            </a:br>
            <a:endParaRPr lang="en-US" sz="1400" dirty="0">
              <a:solidFill>
                <a:schemeClr val="accent4"/>
              </a:solidFill>
              <a:latin typeface="+mn-lt"/>
            </a:endParaRPr>
          </a:p>
          <a:p>
            <a:pPr>
              <a:buClr>
                <a:schemeClr val="accent2"/>
              </a:buClr>
              <a:buFont typeface="Wingdings" pitchFamily="2" charset="2"/>
              <a:buChar char="§"/>
            </a:pPr>
            <a:r>
              <a:rPr lang="en-IN" sz="2000" dirty="0">
                <a:solidFill>
                  <a:schemeClr val="accent2"/>
                </a:solidFill>
                <a:latin typeface="+mn-lt"/>
              </a:rPr>
              <a:t>Office of the President, Kenya</a:t>
            </a:r>
          </a:p>
          <a:p>
            <a:pPr>
              <a:buClr>
                <a:schemeClr val="accent2"/>
              </a:buClr>
              <a:buFont typeface="Wingdings" pitchFamily="2" charset="2"/>
              <a:buChar char="§"/>
            </a:pPr>
            <a:r>
              <a:rPr lang="en-IN" sz="2000" dirty="0">
                <a:solidFill>
                  <a:schemeClr val="accent2"/>
                </a:solidFill>
                <a:latin typeface="+mn-lt"/>
              </a:rPr>
              <a:t>Ministries of Health, Kenya</a:t>
            </a:r>
          </a:p>
          <a:p>
            <a:pPr>
              <a:buClr>
                <a:schemeClr val="accent2"/>
              </a:buClr>
              <a:buFont typeface="Wingdings" pitchFamily="2" charset="2"/>
              <a:buChar char="§"/>
            </a:pPr>
            <a:r>
              <a:rPr lang="en-IN" sz="2000" dirty="0">
                <a:solidFill>
                  <a:schemeClr val="accent2"/>
                </a:solidFill>
                <a:latin typeface="+mn-lt"/>
              </a:rPr>
              <a:t>National COVID-19 Taskforce, Indian Council for Medical Research</a:t>
            </a:r>
          </a:p>
          <a:p>
            <a:pPr>
              <a:buClr>
                <a:schemeClr val="accent2"/>
              </a:buClr>
              <a:buFont typeface="Wingdings" pitchFamily="2" charset="2"/>
              <a:buChar char="§"/>
            </a:pPr>
            <a:r>
              <a:rPr lang="en-IN" sz="2000" dirty="0">
                <a:solidFill>
                  <a:schemeClr val="accent2"/>
                </a:solidFill>
                <a:latin typeface="+mn-lt"/>
              </a:rPr>
              <a:t>UNICEF, UNFPA and other UN Agencies.</a:t>
            </a:r>
          </a:p>
        </p:txBody>
      </p:sp>
      <p:pic>
        <p:nvPicPr>
          <p:cNvPr id="6" name="Picture 5">
            <a:extLst>
              <a:ext uri="{FF2B5EF4-FFF2-40B4-BE49-F238E27FC236}">
                <a16:creationId xmlns:a16="http://schemas.microsoft.com/office/drawing/2014/main" id="{7824027D-4FB2-AB46-9D53-24D46F3EA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130" y="609600"/>
            <a:ext cx="2112369" cy="2057400"/>
          </a:xfrm>
          <a:prstGeom prst="rect">
            <a:avLst/>
          </a:prstGeom>
        </p:spPr>
      </p:pic>
      <p:pic>
        <p:nvPicPr>
          <p:cNvPr id="1026" name="Picture 2">
            <a:extLst>
              <a:ext uri="{FF2B5EF4-FFF2-40B4-BE49-F238E27FC236}">
                <a16:creationId xmlns:a16="http://schemas.microsoft.com/office/drawing/2014/main" id="{CBAC8FC2-F5A8-5545-97C2-C36C37CF1E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227" y="4876800"/>
            <a:ext cx="2819400" cy="689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ian Council of Medical Research - Wikipedia">
            <a:extLst>
              <a:ext uri="{FF2B5EF4-FFF2-40B4-BE49-F238E27FC236}">
                <a16:creationId xmlns:a16="http://schemas.microsoft.com/office/drawing/2014/main" id="{9F643C48-07CB-6949-86A4-1BFB67C77F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2227" y="3077732"/>
            <a:ext cx="2819400" cy="123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4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80817-3A79-1649-87CF-4FFEB1672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8480"/>
          </a:xfrm>
          <a:prstGeom prst="rect">
            <a:avLst/>
          </a:prstGeom>
        </p:spPr>
      </p:pic>
    </p:spTree>
    <p:extLst>
      <p:ext uri="{BB962C8B-B14F-4D97-AF65-F5344CB8AC3E}">
        <p14:creationId xmlns:p14="http://schemas.microsoft.com/office/powerpoint/2010/main" val="338910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7F1FB7-FB47-CE47-B8B1-F21875715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7" y="347898"/>
            <a:ext cx="4398090" cy="19494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1D685D-2961-3244-B0C2-469F41D19C48}"/>
              </a:ext>
            </a:extLst>
          </p:cNvPr>
          <p:cNvSpPr txBox="1"/>
          <p:nvPr/>
        </p:nvSpPr>
        <p:spPr>
          <a:xfrm>
            <a:off x="396729" y="2354250"/>
            <a:ext cx="4438158" cy="2031325"/>
          </a:xfrm>
          <a:prstGeom prst="rect">
            <a:avLst/>
          </a:prstGeom>
          <a:noFill/>
        </p:spPr>
        <p:txBody>
          <a:bodyPr wrap="square" rtlCol="0">
            <a:spAutoFit/>
          </a:bodyPr>
          <a:lstStyle/>
          <a:p>
            <a:r>
              <a:rPr lang="en-US" sz="1600" dirty="0">
                <a:solidFill>
                  <a:schemeClr val="accent2"/>
                </a:solidFill>
              </a:rPr>
              <a:t>The Population Council’s Research in Humanitarian Settings Taskforce is coordinating our global work on COVID-19</a:t>
            </a:r>
          </a:p>
          <a:p>
            <a:pPr marL="285750" indent="-285750">
              <a:buFont typeface="Wingdings" pitchFamily="2" charset="2"/>
              <a:buChar char="§"/>
            </a:pPr>
            <a:endParaRPr lang="en-US" sz="400" dirty="0">
              <a:solidFill>
                <a:schemeClr val="accent4"/>
              </a:solidFill>
            </a:endParaRPr>
          </a:p>
          <a:p>
            <a:pPr marL="285750" indent="-285750">
              <a:buFont typeface="Wingdings" pitchFamily="2" charset="2"/>
              <a:buChar char="§"/>
            </a:pPr>
            <a:r>
              <a:rPr lang="en-US" sz="1400" dirty="0">
                <a:solidFill>
                  <a:schemeClr val="accent1"/>
                </a:solidFill>
              </a:rPr>
              <a:t>20 Research Activities in 15 countries</a:t>
            </a:r>
          </a:p>
          <a:p>
            <a:pPr marL="285750" indent="-285750">
              <a:buFont typeface="Wingdings" pitchFamily="2" charset="2"/>
              <a:buChar char="§"/>
            </a:pPr>
            <a:endParaRPr lang="en-US" sz="400" dirty="0">
              <a:solidFill>
                <a:schemeClr val="accent1"/>
              </a:solidFill>
            </a:endParaRPr>
          </a:p>
          <a:p>
            <a:pPr marL="285750" indent="-285750">
              <a:buFont typeface="Wingdings" pitchFamily="2" charset="2"/>
              <a:buChar char="§"/>
            </a:pPr>
            <a:r>
              <a:rPr lang="en-US" sz="1400" dirty="0">
                <a:solidFill>
                  <a:schemeClr val="accent2"/>
                </a:solidFill>
              </a:rPr>
              <a:t>Over 50 research publications including peer-reviewed journal articles, research and policy briefs, evidence reviews and commentaries since mid-March – Visit our </a:t>
            </a:r>
            <a:r>
              <a:rPr lang="en-US" sz="1400" dirty="0">
                <a:solidFill>
                  <a:schemeClr val="accent2"/>
                </a:solidFill>
                <a:hlinkClick r:id="rId4"/>
              </a:rPr>
              <a:t>website</a:t>
            </a:r>
            <a:r>
              <a:rPr lang="en-US" sz="1400" dirty="0">
                <a:solidFill>
                  <a:schemeClr val="accent2"/>
                </a:solidFill>
              </a:rPr>
              <a:t> to access these resources</a:t>
            </a:r>
            <a:endParaRPr lang="en-US" sz="1600" dirty="0"/>
          </a:p>
        </p:txBody>
      </p:sp>
      <p:pic>
        <p:nvPicPr>
          <p:cNvPr id="9" name="Picture 8">
            <a:extLst>
              <a:ext uri="{FF2B5EF4-FFF2-40B4-BE49-F238E27FC236}">
                <a16:creationId xmlns:a16="http://schemas.microsoft.com/office/drawing/2014/main" id="{C043097E-24AE-0E42-95F2-6F93ED53A6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6530" y="3822844"/>
            <a:ext cx="3763816" cy="2596335"/>
          </a:xfrm>
          <a:prstGeom prst="rect">
            <a:avLst/>
          </a:prstGeom>
        </p:spPr>
      </p:pic>
      <p:sp>
        <p:nvSpPr>
          <p:cNvPr id="12" name="TextBox 11">
            <a:extLst>
              <a:ext uri="{FF2B5EF4-FFF2-40B4-BE49-F238E27FC236}">
                <a16:creationId xmlns:a16="http://schemas.microsoft.com/office/drawing/2014/main" id="{124CCC20-6154-F141-BE1F-83F4E12A8665}"/>
              </a:ext>
            </a:extLst>
          </p:cNvPr>
          <p:cNvSpPr txBox="1"/>
          <p:nvPr/>
        </p:nvSpPr>
        <p:spPr>
          <a:xfrm>
            <a:off x="5036606" y="3427987"/>
            <a:ext cx="3892900" cy="338554"/>
          </a:xfrm>
          <a:prstGeom prst="rect">
            <a:avLst/>
          </a:prstGeom>
          <a:noFill/>
        </p:spPr>
        <p:txBody>
          <a:bodyPr wrap="square" rtlCol="0">
            <a:spAutoFit/>
          </a:bodyPr>
          <a:lstStyle/>
          <a:p>
            <a:r>
              <a:rPr lang="en-US" sz="1600">
                <a:solidFill>
                  <a:schemeClr val="accent4"/>
                </a:solidFill>
              </a:rPr>
              <a:t>Population Council’s COVID-19 Dataverse</a:t>
            </a:r>
          </a:p>
        </p:txBody>
      </p:sp>
      <p:sp>
        <p:nvSpPr>
          <p:cNvPr id="14" name="TextBox 13">
            <a:extLst>
              <a:ext uri="{FF2B5EF4-FFF2-40B4-BE49-F238E27FC236}">
                <a16:creationId xmlns:a16="http://schemas.microsoft.com/office/drawing/2014/main" id="{65EFB435-FD25-854D-812A-743F63ADC3A4}"/>
              </a:ext>
            </a:extLst>
          </p:cNvPr>
          <p:cNvSpPr txBox="1"/>
          <p:nvPr/>
        </p:nvSpPr>
        <p:spPr>
          <a:xfrm>
            <a:off x="4912345" y="259711"/>
            <a:ext cx="3892900" cy="338554"/>
          </a:xfrm>
          <a:prstGeom prst="rect">
            <a:avLst/>
          </a:prstGeom>
          <a:noFill/>
        </p:spPr>
        <p:txBody>
          <a:bodyPr wrap="square" rtlCol="0">
            <a:spAutoFit/>
          </a:bodyPr>
          <a:lstStyle/>
          <a:p>
            <a:pPr algn="ctr"/>
            <a:r>
              <a:rPr lang="en-US" sz="1600">
                <a:solidFill>
                  <a:schemeClr val="accent2"/>
                </a:solidFill>
              </a:rPr>
              <a:t>Population Council’s COVID-19 Research</a:t>
            </a:r>
          </a:p>
        </p:txBody>
      </p:sp>
      <p:pic>
        <p:nvPicPr>
          <p:cNvPr id="20" name="Picture 19">
            <a:extLst>
              <a:ext uri="{FF2B5EF4-FFF2-40B4-BE49-F238E27FC236}">
                <a16:creationId xmlns:a16="http://schemas.microsoft.com/office/drawing/2014/main" id="{4BE46B7F-3231-BA4B-B36A-ADD1F11AB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6606" y="587763"/>
            <a:ext cx="3703664" cy="2783921"/>
          </a:xfrm>
          <a:prstGeom prst="rect">
            <a:avLst/>
          </a:prstGeom>
        </p:spPr>
      </p:pic>
      <p:pic>
        <p:nvPicPr>
          <p:cNvPr id="3" name="Picture 2">
            <a:extLst>
              <a:ext uri="{FF2B5EF4-FFF2-40B4-BE49-F238E27FC236}">
                <a16:creationId xmlns:a16="http://schemas.microsoft.com/office/drawing/2014/main" id="{25E6B81F-821E-394D-A368-4710AD5F2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66" y="4500206"/>
            <a:ext cx="4396647" cy="2009896"/>
          </a:xfrm>
          <a:prstGeom prst="rect">
            <a:avLst/>
          </a:prstGeom>
        </p:spPr>
      </p:pic>
    </p:spTree>
    <p:extLst>
      <p:ext uri="{BB962C8B-B14F-4D97-AF65-F5344CB8AC3E}">
        <p14:creationId xmlns:p14="http://schemas.microsoft.com/office/powerpoint/2010/main" val="392730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
            <a:ext cx="8229600" cy="1143000"/>
          </a:xfrm>
        </p:spPr>
        <p:txBody>
          <a:bodyPr>
            <a:normAutofit/>
          </a:bodyPr>
          <a:lstStyle/>
          <a:p>
            <a:r>
              <a:rPr lang="en-US" sz="4000"/>
              <a:t>Global Cohort Studies</a:t>
            </a:r>
          </a:p>
        </p:txBody>
      </p:sp>
      <p:sp>
        <p:nvSpPr>
          <p:cNvPr id="3" name="Content Placeholder 2"/>
          <p:cNvSpPr>
            <a:spLocks noGrp="1"/>
          </p:cNvSpPr>
          <p:nvPr>
            <p:ph idx="1"/>
          </p:nvPr>
        </p:nvSpPr>
        <p:spPr>
          <a:xfrm>
            <a:off x="457200" y="1066800"/>
            <a:ext cx="8153400" cy="3181643"/>
          </a:xfrm>
        </p:spPr>
        <p:txBody>
          <a:bodyPr>
            <a:noAutofit/>
          </a:bodyPr>
          <a:lstStyle/>
          <a:p>
            <a:pPr marL="0" indent="0">
              <a:buNone/>
            </a:pPr>
            <a:r>
              <a:rPr lang="en-US" sz="2400" dirty="0">
                <a:solidFill>
                  <a:schemeClr val="accent2"/>
                </a:solidFill>
                <a:latin typeface="+mn-lt"/>
              </a:rPr>
              <a:t>Objective</a:t>
            </a:r>
            <a:r>
              <a:rPr lang="en-US" sz="2400" dirty="0">
                <a:solidFill>
                  <a:srgbClr val="6CC04A"/>
                </a:solidFill>
                <a:latin typeface="+mn-lt"/>
              </a:rPr>
              <a:t>: </a:t>
            </a:r>
            <a:r>
              <a:rPr lang="en-US" sz="2200" dirty="0">
                <a:solidFill>
                  <a:srgbClr val="6CC04A"/>
                </a:solidFill>
                <a:latin typeface="+mn-lt"/>
              </a:rPr>
              <a:t>Understand the social, economic, education and health effects of COVID-19 on vulnerable adolescents globally</a:t>
            </a:r>
          </a:p>
          <a:p>
            <a:pPr marL="0" indent="0">
              <a:buNone/>
            </a:pPr>
            <a:endParaRPr lang="en-US" sz="1050" dirty="0">
              <a:solidFill>
                <a:srgbClr val="6CC04A"/>
              </a:solidFill>
              <a:latin typeface="+mn-lt"/>
            </a:endParaRPr>
          </a:p>
          <a:p>
            <a:pPr>
              <a:buFont typeface="Wingdings" charset="2"/>
              <a:buChar char="§"/>
            </a:pPr>
            <a:endParaRPr lang="en-US" sz="1000" dirty="0">
              <a:solidFill>
                <a:srgbClr val="033C5A"/>
              </a:solidFill>
              <a:latin typeface="+mn-lt"/>
            </a:endParaRPr>
          </a:p>
          <a:p>
            <a:pPr>
              <a:buFont typeface="Wingdings" charset="2"/>
              <a:buChar char="§"/>
            </a:pPr>
            <a:endParaRPr lang="en-US" sz="2400" dirty="0">
              <a:solidFill>
                <a:srgbClr val="033C5A"/>
              </a:solidFill>
              <a:latin typeface="+mn-lt"/>
            </a:endParaRPr>
          </a:p>
        </p:txBody>
      </p:sp>
      <p:sp>
        <p:nvSpPr>
          <p:cNvPr id="4" name="Rectangle 3">
            <a:extLst>
              <a:ext uri="{FF2B5EF4-FFF2-40B4-BE49-F238E27FC236}">
                <a16:creationId xmlns:a16="http://schemas.microsoft.com/office/drawing/2014/main" id="{88C79D7D-C8A7-8D45-9587-B7B91EA614CE}"/>
              </a:ext>
            </a:extLst>
          </p:cNvPr>
          <p:cNvSpPr/>
          <p:nvPr/>
        </p:nvSpPr>
        <p:spPr>
          <a:xfrm>
            <a:off x="457200" y="1998222"/>
            <a:ext cx="5287170" cy="3785652"/>
          </a:xfrm>
          <a:prstGeom prst="rect">
            <a:avLst/>
          </a:prstGeom>
        </p:spPr>
        <p:txBody>
          <a:bodyPr wrap="square">
            <a:spAutoFit/>
          </a:bodyPr>
          <a:lstStyle/>
          <a:p>
            <a:pPr marL="285750" indent="-285750">
              <a:buFont typeface="Wingdings" pitchFamily="2" charset="2"/>
              <a:buChar char="§"/>
            </a:pPr>
            <a:r>
              <a:rPr lang="en-US" sz="1600" dirty="0">
                <a:solidFill>
                  <a:srgbClr val="033C5A"/>
                </a:solidFill>
              </a:rPr>
              <a:t>Repeated structured surveys conducted with participants of the Council’s pre-pandemic studies with adolescents (10-19) </a:t>
            </a:r>
            <a:r>
              <a:rPr lang="en-US" sz="1600" dirty="0">
                <a:solidFill>
                  <a:schemeClr val="accent4"/>
                </a:solidFill>
              </a:rPr>
              <a:t>conducted remotely over mobile phone</a:t>
            </a:r>
          </a:p>
          <a:p>
            <a:pPr marL="285750" indent="-285750">
              <a:buFont typeface="Wingdings" pitchFamily="2" charset="2"/>
              <a:buChar char="§"/>
            </a:pPr>
            <a:r>
              <a:rPr lang="en-US" sz="1600" dirty="0">
                <a:solidFill>
                  <a:srgbClr val="033C5A"/>
                </a:solidFill>
              </a:rPr>
              <a:t>Includes girls and boys to allow for understanding of gendered impacts of COVID-19. Vulnerable groups such as indigenous adolescents, informal settlement dwellers, adolescent girls included</a:t>
            </a:r>
          </a:p>
          <a:p>
            <a:pPr marL="285750" indent="-285750">
              <a:buFont typeface="Wingdings" pitchFamily="2" charset="2"/>
              <a:buChar char="§"/>
            </a:pPr>
            <a:r>
              <a:rPr lang="en-US" sz="1600" dirty="0">
                <a:solidFill>
                  <a:srgbClr val="033C5A"/>
                </a:solidFill>
              </a:rPr>
              <a:t>Multiple rounds conducted in each country with questionnaires adapted as the pandemic evolved to cover relevant topics </a:t>
            </a:r>
          </a:p>
          <a:p>
            <a:pPr marL="285750" indent="-285750">
              <a:buFont typeface="Wingdings" pitchFamily="2" charset="2"/>
              <a:buChar char="§"/>
            </a:pPr>
            <a:r>
              <a:rPr lang="en-US" sz="1600" dirty="0">
                <a:solidFill>
                  <a:srgbClr val="00A8E1"/>
                </a:solidFill>
              </a:rPr>
              <a:t>Received expedited ethical reviews</a:t>
            </a:r>
          </a:p>
          <a:p>
            <a:pPr marL="285750" indent="-285750">
              <a:buFont typeface="Wingdings" pitchFamily="2" charset="2"/>
              <a:buChar char="§"/>
            </a:pPr>
            <a:r>
              <a:rPr lang="en-US" sz="1600" dirty="0">
                <a:solidFill>
                  <a:srgbClr val="033C5A"/>
                </a:solidFill>
              </a:rPr>
              <a:t>First survey: immediately following the COVID-19 related lockdowns in Nairobi informal settlements: April</a:t>
            </a:r>
          </a:p>
        </p:txBody>
      </p:sp>
      <p:sp>
        <p:nvSpPr>
          <p:cNvPr id="5" name="Rectangle 4">
            <a:extLst>
              <a:ext uri="{FF2B5EF4-FFF2-40B4-BE49-F238E27FC236}">
                <a16:creationId xmlns:a16="http://schemas.microsoft.com/office/drawing/2014/main" id="{2F8E1325-2E40-3146-AC3C-146D252CE85E}"/>
              </a:ext>
            </a:extLst>
          </p:cNvPr>
          <p:cNvSpPr/>
          <p:nvPr/>
        </p:nvSpPr>
        <p:spPr>
          <a:xfrm>
            <a:off x="358725" y="5791200"/>
            <a:ext cx="8630529" cy="984885"/>
          </a:xfrm>
          <a:prstGeom prst="rect">
            <a:avLst/>
          </a:prstGeom>
        </p:spPr>
        <p:txBody>
          <a:bodyPr wrap="square">
            <a:spAutoFit/>
          </a:bodyPr>
          <a:lstStyle/>
          <a:p>
            <a:r>
              <a:rPr lang="en-US" sz="2000" dirty="0">
                <a:solidFill>
                  <a:schemeClr val="accent4"/>
                </a:solidFill>
              </a:rPr>
              <a:t>Generate data and evidence to guide post-COVID-19 adolescent programming and policy globally</a:t>
            </a:r>
            <a:br>
              <a:rPr lang="en-US" dirty="0">
                <a:solidFill>
                  <a:srgbClr val="033C5A"/>
                </a:solidFill>
              </a:rPr>
            </a:br>
            <a:endParaRPr lang="en-US" dirty="0">
              <a:solidFill>
                <a:srgbClr val="033C5A"/>
              </a:solidFill>
            </a:endParaRPr>
          </a:p>
        </p:txBody>
      </p:sp>
      <p:pic>
        <p:nvPicPr>
          <p:cNvPr id="1028" name="Picture 4">
            <a:extLst>
              <a:ext uri="{FF2B5EF4-FFF2-40B4-BE49-F238E27FC236}">
                <a16:creationId xmlns:a16="http://schemas.microsoft.com/office/drawing/2014/main" id="{5A391A4E-BFBB-774D-9A20-A36AB7B82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45" y="2266071"/>
            <a:ext cx="2866230" cy="286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3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C03D-EA7C-B94E-8571-D7ED76795D83}"/>
              </a:ext>
            </a:extLst>
          </p:cNvPr>
          <p:cNvSpPr>
            <a:spLocks noGrp="1"/>
          </p:cNvSpPr>
          <p:nvPr>
            <p:ph type="title"/>
          </p:nvPr>
        </p:nvSpPr>
        <p:spPr/>
        <p:txBody>
          <a:bodyPr/>
          <a:lstStyle/>
          <a:p>
            <a:r>
              <a:rPr lang="en-US"/>
              <a:t>Global Cohort Studies</a:t>
            </a:r>
          </a:p>
        </p:txBody>
      </p:sp>
      <p:graphicFrame>
        <p:nvGraphicFramePr>
          <p:cNvPr id="7" name="Table 7">
            <a:extLst>
              <a:ext uri="{FF2B5EF4-FFF2-40B4-BE49-F238E27FC236}">
                <a16:creationId xmlns:a16="http://schemas.microsoft.com/office/drawing/2014/main" id="{402C5585-8F08-BE4E-BCA3-1FE7EA7A2F57}"/>
              </a:ext>
            </a:extLst>
          </p:cNvPr>
          <p:cNvGraphicFramePr>
            <a:graphicFrameLocks noGrp="1"/>
          </p:cNvGraphicFramePr>
          <p:nvPr>
            <p:ph idx="1"/>
            <p:extLst>
              <p:ext uri="{D42A27DB-BD31-4B8C-83A1-F6EECF244321}">
                <p14:modId xmlns:p14="http://schemas.microsoft.com/office/powerpoint/2010/main" val="3678376665"/>
              </p:ext>
            </p:extLst>
          </p:nvPr>
        </p:nvGraphicFramePr>
        <p:xfrm>
          <a:off x="457200" y="1127760"/>
          <a:ext cx="8077200" cy="5249798"/>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404562177"/>
                    </a:ext>
                  </a:extLst>
                </a:gridCol>
                <a:gridCol w="1219200">
                  <a:extLst>
                    <a:ext uri="{9D8B030D-6E8A-4147-A177-3AD203B41FA5}">
                      <a16:colId xmlns:a16="http://schemas.microsoft.com/office/drawing/2014/main" val="4199373051"/>
                    </a:ext>
                  </a:extLst>
                </a:gridCol>
                <a:gridCol w="1143000">
                  <a:extLst>
                    <a:ext uri="{9D8B030D-6E8A-4147-A177-3AD203B41FA5}">
                      <a16:colId xmlns:a16="http://schemas.microsoft.com/office/drawing/2014/main" val="3592072989"/>
                    </a:ext>
                  </a:extLst>
                </a:gridCol>
                <a:gridCol w="1600200">
                  <a:extLst>
                    <a:ext uri="{9D8B030D-6E8A-4147-A177-3AD203B41FA5}">
                      <a16:colId xmlns:a16="http://schemas.microsoft.com/office/drawing/2014/main" val="3826976418"/>
                    </a:ext>
                  </a:extLst>
                </a:gridCol>
                <a:gridCol w="1219200">
                  <a:extLst>
                    <a:ext uri="{9D8B030D-6E8A-4147-A177-3AD203B41FA5}">
                      <a16:colId xmlns:a16="http://schemas.microsoft.com/office/drawing/2014/main" val="2939955429"/>
                    </a:ext>
                  </a:extLst>
                </a:gridCol>
                <a:gridCol w="1371600">
                  <a:extLst>
                    <a:ext uri="{9D8B030D-6E8A-4147-A177-3AD203B41FA5}">
                      <a16:colId xmlns:a16="http://schemas.microsoft.com/office/drawing/2014/main" val="2549226695"/>
                    </a:ext>
                  </a:extLst>
                </a:gridCol>
              </a:tblGrid>
              <a:tr h="682004">
                <a:tc>
                  <a:txBody>
                    <a:bodyPr/>
                    <a:lstStyle/>
                    <a:p>
                      <a:pPr algn="ctr"/>
                      <a:r>
                        <a:rPr lang="en-US" sz="1400"/>
                        <a:t>Country </a:t>
                      </a:r>
                    </a:p>
                  </a:txBody>
                  <a:tcPr/>
                </a:tc>
                <a:tc>
                  <a:txBody>
                    <a:bodyPr/>
                    <a:lstStyle/>
                    <a:p>
                      <a:pPr algn="ctr"/>
                      <a:r>
                        <a:rPr lang="en-US" sz="1400"/>
                        <a:t>Location</a:t>
                      </a:r>
                    </a:p>
                  </a:txBody>
                  <a:tcPr/>
                </a:tc>
                <a:tc>
                  <a:txBody>
                    <a:bodyPr/>
                    <a:lstStyle/>
                    <a:p>
                      <a:pPr algn="ctr"/>
                      <a:r>
                        <a:rPr lang="en-US" sz="1400"/>
                        <a:t>Number of Rounds completed </a:t>
                      </a:r>
                    </a:p>
                  </a:txBody>
                  <a:tcPr/>
                </a:tc>
                <a:tc>
                  <a:txBody>
                    <a:bodyPr/>
                    <a:lstStyle/>
                    <a:p>
                      <a:pPr algn="ctr"/>
                      <a:r>
                        <a:rPr lang="en-US" sz="1400"/>
                        <a:t>Sample Size</a:t>
                      </a:r>
                    </a:p>
                  </a:txBody>
                  <a:tcPr/>
                </a:tc>
                <a:tc>
                  <a:txBody>
                    <a:bodyPr/>
                    <a:lstStyle/>
                    <a:p>
                      <a:pPr algn="ctr"/>
                      <a:r>
                        <a:rPr lang="en-US" sz="1400"/>
                        <a:t>Primary population of interest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Underlying Cohort Study</a:t>
                      </a:r>
                    </a:p>
                    <a:p>
                      <a:pPr algn="ctr"/>
                      <a:endParaRPr lang="en-US" sz="1400"/>
                    </a:p>
                  </a:txBody>
                  <a:tcPr/>
                </a:tc>
                <a:extLst>
                  <a:ext uri="{0D108BD9-81ED-4DB2-BD59-A6C34878D82A}">
                    <a16:rowId xmlns:a16="http://schemas.microsoft.com/office/drawing/2014/main" val="2316007890"/>
                  </a:ext>
                </a:extLst>
              </a:tr>
              <a:tr h="1079840">
                <a:tc>
                  <a:txBody>
                    <a:bodyPr/>
                    <a:lstStyle/>
                    <a:p>
                      <a:r>
                        <a:rPr lang="en-US" sz="2000"/>
                        <a:t>Bangladesh</a:t>
                      </a:r>
                      <a:endParaRPr lang="en-US" sz="2400"/>
                    </a:p>
                  </a:txBody>
                  <a:tcPr/>
                </a:tc>
                <a:tc>
                  <a:txBody>
                    <a:bodyPr/>
                    <a:lstStyle/>
                    <a:p>
                      <a:r>
                        <a:rPr lang="en-US" sz="1200"/>
                        <a:t>Bogura, Sherpur, Kushtia, Chapainawabganj</a:t>
                      </a:r>
                    </a:p>
                  </a:txBody>
                  <a:tcPr/>
                </a:tc>
                <a:tc>
                  <a:txBody>
                    <a:bodyPr/>
                    <a:lstStyle/>
                    <a:p>
                      <a:r>
                        <a:rPr lang="en-US" sz="1200"/>
                        <a:t>3</a:t>
                      </a:r>
                      <a:br>
                        <a:rPr lang="en-US" sz="1200"/>
                      </a:br>
                      <a:endParaRPr lang="en-US" sz="1200"/>
                    </a:p>
                    <a:p>
                      <a:r>
                        <a:rPr lang="en-US" sz="1200"/>
                        <a:t>Apr, Jun, Sep</a:t>
                      </a:r>
                    </a:p>
                  </a:txBody>
                  <a:tcPr/>
                </a:tc>
                <a:tc>
                  <a:txBody>
                    <a:bodyPr/>
                    <a:lstStyle/>
                    <a:p>
                      <a:r>
                        <a:rPr lang="en-US" sz="1200"/>
                        <a:t>R1: 959 girls </a:t>
                      </a:r>
                    </a:p>
                    <a:p>
                      <a:endParaRPr lang="en-US" sz="1200"/>
                    </a:p>
                    <a:p>
                      <a:r>
                        <a:rPr lang="en-US" sz="1200"/>
                        <a:t>R2 and R3: 453 girls</a:t>
                      </a:r>
                    </a:p>
                  </a:txBody>
                  <a:tcPr/>
                </a:tc>
                <a:tc>
                  <a:txBody>
                    <a:bodyPr/>
                    <a:lstStyle/>
                    <a:p>
                      <a:r>
                        <a:rPr lang="en-US" sz="1200"/>
                        <a:t>Rural adolescent girls (12-19)</a:t>
                      </a:r>
                    </a:p>
                  </a:txBody>
                  <a:tcPr/>
                </a:tc>
                <a:tc>
                  <a:txBody>
                    <a:bodyPr/>
                    <a:lstStyle/>
                    <a:p>
                      <a:r>
                        <a:rPr lang="en-US" sz="1200"/>
                        <a:t>UNICEF Ending Child Marriage Project</a:t>
                      </a:r>
                    </a:p>
                  </a:txBody>
                  <a:tcPr/>
                </a:tc>
                <a:extLst>
                  <a:ext uri="{0D108BD9-81ED-4DB2-BD59-A6C34878D82A}">
                    <a16:rowId xmlns:a16="http://schemas.microsoft.com/office/drawing/2014/main" val="188523881"/>
                  </a:ext>
                </a:extLst>
              </a:tr>
              <a:tr h="1079840">
                <a:tc>
                  <a:txBody>
                    <a:bodyPr/>
                    <a:lstStyle/>
                    <a:p>
                      <a:r>
                        <a:rPr lang="en-US" sz="2000"/>
                        <a:t>India</a:t>
                      </a:r>
                      <a:endParaRPr lang="en-US"/>
                    </a:p>
                  </a:txBody>
                  <a:tcPr/>
                </a:tc>
                <a:tc>
                  <a:txBody>
                    <a:bodyPr/>
                    <a:lstStyle/>
                    <a:p>
                      <a:r>
                        <a:rPr lang="en-US" sz="1200"/>
                        <a:t>Bihar and Uttar Pradesh</a:t>
                      </a:r>
                    </a:p>
                  </a:txBody>
                  <a:tcPr/>
                </a:tc>
                <a:tc>
                  <a:txBody>
                    <a:bodyPr/>
                    <a:lstStyle/>
                    <a:p>
                      <a:r>
                        <a:rPr lang="en-US" sz="1200"/>
                        <a:t>2</a:t>
                      </a:r>
                      <a:br>
                        <a:rPr lang="en-US" sz="1200"/>
                      </a:br>
                      <a:br>
                        <a:rPr lang="en-US" sz="1200"/>
                      </a:br>
                      <a:r>
                        <a:rPr lang="en-US" sz="1200"/>
                        <a:t>Apr, May</a:t>
                      </a:r>
                    </a:p>
                  </a:txBody>
                  <a:tcPr/>
                </a:tc>
                <a:tc>
                  <a:txBody>
                    <a:bodyPr/>
                    <a:lstStyle/>
                    <a:p>
                      <a:r>
                        <a:rPr lang="en-US" sz="1200"/>
                        <a:t>R1: 1389 Girls </a:t>
                      </a:r>
                    </a:p>
                    <a:p>
                      <a:r>
                        <a:rPr lang="en-US" sz="1200"/>
                        <a:t>652 Boys</a:t>
                      </a:r>
                    </a:p>
                    <a:p>
                      <a:endParaRPr lang="en-US" sz="1200"/>
                    </a:p>
                    <a:p>
                      <a:r>
                        <a:rPr lang="en-US" sz="1200"/>
                        <a:t>R2: 881 Girls </a:t>
                      </a:r>
                    </a:p>
                    <a:p>
                      <a:r>
                        <a:rPr lang="en-US" sz="1200"/>
                        <a:t>376 Boys</a:t>
                      </a:r>
                    </a:p>
                  </a:txBody>
                  <a:tcPr/>
                </a:tc>
                <a:tc>
                  <a:txBody>
                    <a:bodyPr/>
                    <a:lstStyle/>
                    <a:p>
                      <a:r>
                        <a:rPr lang="en-US" sz="1200"/>
                        <a:t>Girls and boys who were 15-19 in 2015-16</a:t>
                      </a:r>
                    </a:p>
                  </a:txBody>
                  <a:tcPr/>
                </a:tc>
                <a:tc>
                  <a:txBody>
                    <a:bodyPr/>
                    <a:lstStyle/>
                    <a:p>
                      <a:r>
                        <a:rPr lang="en-US" sz="1200"/>
                        <a:t>UDAYA Cohort</a:t>
                      </a:r>
                    </a:p>
                  </a:txBody>
                  <a:tcPr/>
                </a:tc>
                <a:extLst>
                  <a:ext uri="{0D108BD9-81ED-4DB2-BD59-A6C34878D82A}">
                    <a16:rowId xmlns:a16="http://schemas.microsoft.com/office/drawing/2014/main" val="4032748997"/>
                  </a:ext>
                </a:extLst>
              </a:tr>
              <a:tr h="1676594">
                <a:tc>
                  <a:txBody>
                    <a:bodyPr/>
                    <a:lstStyle/>
                    <a:p>
                      <a:r>
                        <a:rPr lang="en-US" sz="2000"/>
                        <a:t>Kenya</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Nairobi, Wajir, Kilifi, Kisumu</a:t>
                      </a:r>
                    </a:p>
                    <a:p>
                      <a:endParaRPr lang="en-US" sz="1200"/>
                    </a:p>
                  </a:txBody>
                  <a:tcPr/>
                </a:tc>
                <a:tc>
                  <a:txBody>
                    <a:bodyPr/>
                    <a:lstStyle/>
                    <a:p>
                      <a:r>
                        <a:rPr lang="en-US" sz="1200"/>
                        <a:t>3 </a:t>
                      </a:r>
                      <a:br>
                        <a:rPr lang="en-US" sz="1200"/>
                      </a:br>
                      <a:br>
                        <a:rPr lang="en-US" sz="1200"/>
                      </a:br>
                      <a:r>
                        <a:rPr lang="en-US" sz="1200"/>
                        <a:t>Jun, Jul, Aug</a:t>
                      </a:r>
                    </a:p>
                  </a:txBody>
                  <a:tcPr/>
                </a:tc>
                <a:tc>
                  <a:txBody>
                    <a:bodyPr/>
                    <a:lstStyle/>
                    <a:p>
                      <a:r>
                        <a:rPr lang="en-US" sz="1200"/>
                        <a:t>R1: 859 Girls 1163 Boys</a:t>
                      </a:r>
                    </a:p>
                    <a:p>
                      <a:endParaRPr lang="en-US" sz="1200"/>
                    </a:p>
                    <a:p>
                      <a:r>
                        <a:rPr lang="en-US" sz="1200"/>
                        <a:t>R2: 754 Girls</a:t>
                      </a:r>
                    </a:p>
                    <a:p>
                      <a:r>
                        <a:rPr lang="en-US" sz="1200"/>
                        <a:t>480 Boys</a:t>
                      </a:r>
                    </a:p>
                    <a:p>
                      <a:endParaRPr lang="en-US" sz="1200"/>
                    </a:p>
                    <a:p>
                      <a:r>
                        <a:rPr lang="en-US" sz="1200"/>
                        <a:t>R3: 1202 Girls </a:t>
                      </a:r>
                      <a:br>
                        <a:rPr lang="en-US" sz="1200"/>
                      </a:br>
                      <a:r>
                        <a:rPr lang="en-US" sz="1200"/>
                        <a:t>463 Boys</a:t>
                      </a:r>
                    </a:p>
                  </a:txBody>
                  <a:tcPr/>
                </a:tc>
                <a:tc>
                  <a:txBody>
                    <a:bodyPr/>
                    <a:lstStyle/>
                    <a:p>
                      <a:r>
                        <a:rPr lang="en-US" sz="1200"/>
                        <a:t>Girls and boys aged 10-19</a:t>
                      </a:r>
                    </a:p>
                  </a:txBody>
                  <a:tcPr/>
                </a:tc>
                <a:tc>
                  <a:txBody>
                    <a:bodyPr/>
                    <a:lstStyle/>
                    <a:p>
                      <a:r>
                        <a:rPr lang="en-US" sz="1200"/>
                        <a:t>AGI-K, NISITU, Nia, DREAMS</a:t>
                      </a:r>
                    </a:p>
                  </a:txBody>
                  <a:tcPr/>
                </a:tc>
                <a:extLst>
                  <a:ext uri="{0D108BD9-81ED-4DB2-BD59-A6C34878D82A}">
                    <a16:rowId xmlns:a16="http://schemas.microsoft.com/office/drawing/2014/main" val="1801121118"/>
                  </a:ext>
                </a:extLst>
              </a:tr>
              <a:tr h="682004">
                <a:tc>
                  <a:txBody>
                    <a:bodyPr/>
                    <a:lstStyle/>
                    <a:p>
                      <a:r>
                        <a:rPr lang="en-US" sz="2000"/>
                        <a:t>Mexico</a:t>
                      </a:r>
                      <a:endParaRPr lang="en-US"/>
                    </a:p>
                  </a:txBody>
                  <a:tcPr/>
                </a:tc>
                <a:tc>
                  <a:txBody>
                    <a:bodyPr/>
                    <a:lstStyle/>
                    <a:p>
                      <a:r>
                        <a:rPr lang="en-US" sz="1200"/>
                        <a:t>Yucatan, Chiapas</a:t>
                      </a:r>
                    </a:p>
                  </a:txBody>
                  <a:tcPr/>
                </a:tc>
                <a:tc>
                  <a:txBody>
                    <a:bodyPr/>
                    <a:lstStyle/>
                    <a:p>
                      <a:r>
                        <a:rPr lang="en-US" sz="1200"/>
                        <a:t>1</a:t>
                      </a:r>
                    </a:p>
                    <a:p>
                      <a:br>
                        <a:rPr lang="en-US" sz="1200"/>
                      </a:br>
                      <a:r>
                        <a:rPr lang="en-US" sz="1200"/>
                        <a:t>Jun</a:t>
                      </a:r>
                    </a:p>
                  </a:txBody>
                  <a:tcPr/>
                </a:tc>
                <a:tc>
                  <a:txBody>
                    <a:bodyPr/>
                    <a:lstStyle/>
                    <a:p>
                      <a:r>
                        <a:rPr lang="en-US" sz="1200"/>
                        <a:t>88 Girls, 34 Boys</a:t>
                      </a:r>
                    </a:p>
                  </a:txBody>
                  <a:tcPr/>
                </a:tc>
                <a:tc>
                  <a:txBody>
                    <a:bodyPr/>
                    <a:lstStyle/>
                    <a:p>
                      <a:r>
                        <a:rPr lang="en-US" sz="1200"/>
                        <a:t>Girls and Boys aged 14-17</a:t>
                      </a:r>
                    </a:p>
                  </a:txBody>
                  <a:tcPr/>
                </a:tc>
                <a:tc>
                  <a:txBody>
                    <a:bodyPr/>
                    <a:lstStyle/>
                    <a:p>
                      <a:r>
                        <a:rPr lang="en-US" sz="1200" err="1"/>
                        <a:t>Abriendo</a:t>
                      </a:r>
                      <a:r>
                        <a:rPr lang="en-US" sz="1200"/>
                        <a:t> </a:t>
                      </a:r>
                      <a:r>
                        <a:rPr lang="en-US" sz="1200" err="1"/>
                        <a:t>Futuros</a:t>
                      </a:r>
                      <a:endParaRPr lang="en-US" sz="1200"/>
                    </a:p>
                  </a:txBody>
                  <a:tcPr/>
                </a:tc>
                <a:extLst>
                  <a:ext uri="{0D108BD9-81ED-4DB2-BD59-A6C34878D82A}">
                    <a16:rowId xmlns:a16="http://schemas.microsoft.com/office/drawing/2014/main" val="409885417"/>
                  </a:ext>
                </a:extLst>
              </a:tr>
            </a:tbl>
          </a:graphicData>
        </a:graphic>
      </p:graphicFrame>
    </p:spTree>
    <p:extLst>
      <p:ext uri="{BB962C8B-B14F-4D97-AF65-F5344CB8AC3E}">
        <p14:creationId xmlns:p14="http://schemas.microsoft.com/office/powerpoint/2010/main" val="361056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a:t>Adolescent Health and Wellbeing</a:t>
            </a:r>
          </a:p>
        </p:txBody>
      </p:sp>
      <p:sp>
        <p:nvSpPr>
          <p:cNvPr id="3" name="Content Placeholder 2"/>
          <p:cNvSpPr>
            <a:spLocks noGrp="1"/>
          </p:cNvSpPr>
          <p:nvPr>
            <p:ph idx="1"/>
          </p:nvPr>
        </p:nvSpPr>
        <p:spPr>
          <a:xfrm>
            <a:off x="457200" y="914400"/>
            <a:ext cx="5256629" cy="5105400"/>
          </a:xfrm>
        </p:spPr>
        <p:txBody>
          <a:bodyPr>
            <a:noAutofit/>
          </a:bodyPr>
          <a:lstStyle/>
          <a:p>
            <a:pPr marL="0" indent="0">
              <a:buNone/>
            </a:pPr>
            <a:r>
              <a:rPr lang="en-US" sz="2000" dirty="0">
                <a:solidFill>
                  <a:schemeClr val="accent4"/>
                </a:solidFill>
                <a:latin typeface="+mn-lt"/>
              </a:rPr>
              <a:t>All studies unique to each context - but all covered a common set of topics across countries/regions</a:t>
            </a:r>
          </a:p>
          <a:p>
            <a:pPr>
              <a:buClr>
                <a:schemeClr val="accent2"/>
              </a:buClr>
              <a:buFont typeface="Wingdings" pitchFamily="2" charset="2"/>
              <a:buChar char="§"/>
            </a:pPr>
            <a:r>
              <a:rPr lang="en-IN" sz="1800" dirty="0">
                <a:solidFill>
                  <a:schemeClr val="accent2"/>
                </a:solidFill>
                <a:latin typeface="+mn-lt"/>
              </a:rPr>
              <a:t>Young people’s risk perceptions, and knowledge, attitudes and prevention practices related to COVID-19 over the course of the pandemic</a:t>
            </a:r>
          </a:p>
          <a:p>
            <a:pPr>
              <a:buClr>
                <a:schemeClr val="accent2"/>
              </a:buClr>
              <a:buFont typeface="Wingdings" pitchFamily="2" charset="2"/>
              <a:buChar char="§"/>
            </a:pPr>
            <a:r>
              <a:rPr lang="en-IN" sz="1800" dirty="0">
                <a:solidFill>
                  <a:schemeClr val="accent2"/>
                </a:solidFill>
                <a:latin typeface="+mn-lt"/>
              </a:rPr>
              <a:t>The effect of COVID-19 and containment/ mitigation measures on (including gendered impacts on):</a:t>
            </a:r>
          </a:p>
          <a:p>
            <a:pPr marL="914400" lvl="1" indent="-514350">
              <a:buFont typeface="+mj-lt"/>
              <a:buAutoNum type="alphaLcPeriod"/>
            </a:pPr>
            <a:r>
              <a:rPr lang="en-IN" sz="1600" dirty="0">
                <a:solidFill>
                  <a:schemeClr val="accent2"/>
                </a:solidFill>
                <a:latin typeface="+mn-lt"/>
              </a:rPr>
              <a:t>Education/Schooling</a:t>
            </a:r>
          </a:p>
          <a:p>
            <a:pPr marL="914400" lvl="1" indent="-514350">
              <a:buFont typeface="+mj-lt"/>
              <a:buAutoNum type="alphaLcPeriod"/>
            </a:pPr>
            <a:r>
              <a:rPr lang="en-IN" sz="1600" dirty="0">
                <a:solidFill>
                  <a:schemeClr val="accent2"/>
                </a:solidFill>
                <a:latin typeface="+mn-lt"/>
              </a:rPr>
              <a:t>Employment/livelihoods</a:t>
            </a:r>
          </a:p>
          <a:p>
            <a:pPr marL="914400" lvl="1" indent="-514350">
              <a:buFont typeface="+mj-lt"/>
              <a:buAutoNum type="alphaLcPeriod"/>
            </a:pPr>
            <a:r>
              <a:rPr lang="en-IN" sz="1600" dirty="0">
                <a:solidFill>
                  <a:schemeClr val="accent2"/>
                </a:solidFill>
                <a:latin typeface="+mn-lt"/>
              </a:rPr>
              <a:t>Food Insecurity</a:t>
            </a:r>
          </a:p>
          <a:p>
            <a:pPr marL="914400" lvl="1" indent="-514350">
              <a:buFont typeface="+mj-lt"/>
              <a:buAutoNum type="alphaLcPeriod"/>
            </a:pPr>
            <a:r>
              <a:rPr lang="en-IN" sz="1600" dirty="0">
                <a:solidFill>
                  <a:schemeClr val="accent2"/>
                </a:solidFill>
                <a:latin typeface="+mn-lt"/>
              </a:rPr>
              <a:t>Mental health </a:t>
            </a:r>
          </a:p>
          <a:p>
            <a:pPr marL="914400" lvl="1" indent="-514350">
              <a:buFont typeface="+mj-lt"/>
              <a:buAutoNum type="alphaLcPeriod"/>
            </a:pPr>
            <a:r>
              <a:rPr lang="en-IN" sz="1600" dirty="0">
                <a:solidFill>
                  <a:schemeClr val="accent2"/>
                </a:solidFill>
                <a:latin typeface="+mn-lt"/>
              </a:rPr>
              <a:t>Sexual and reproductive health services</a:t>
            </a:r>
          </a:p>
          <a:p>
            <a:pPr marL="914400" lvl="1" indent="-514350">
              <a:buFont typeface="+mj-lt"/>
              <a:buAutoNum type="alphaLcPeriod"/>
            </a:pPr>
            <a:r>
              <a:rPr lang="en-IN" sz="1600" dirty="0">
                <a:solidFill>
                  <a:schemeClr val="accent2"/>
                </a:solidFill>
                <a:latin typeface="+mn-lt"/>
              </a:rPr>
              <a:t>Sexual and gender based violence</a:t>
            </a:r>
            <a:endParaRPr lang="en-US" sz="1600" dirty="0">
              <a:solidFill>
                <a:schemeClr val="accent2"/>
              </a:solidFill>
              <a:latin typeface="+mn-lt"/>
            </a:endParaRPr>
          </a:p>
        </p:txBody>
      </p:sp>
      <p:pic>
        <p:nvPicPr>
          <p:cNvPr id="4" name="Picture 3">
            <a:extLst>
              <a:ext uri="{FF2B5EF4-FFF2-40B4-BE49-F238E27FC236}">
                <a16:creationId xmlns:a16="http://schemas.microsoft.com/office/drawing/2014/main" id="{4B6E8189-2F9A-534B-95A3-FEF7F59C3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68" t="1249" r="21665" b="1"/>
          <a:stretch/>
        </p:blipFill>
        <p:spPr>
          <a:xfrm>
            <a:off x="5713829" y="1600200"/>
            <a:ext cx="3148314" cy="3657600"/>
          </a:xfrm>
          <a:prstGeom prst="rect">
            <a:avLst/>
          </a:prstGeom>
        </p:spPr>
      </p:pic>
    </p:spTree>
    <p:extLst>
      <p:ext uri="{BB962C8B-B14F-4D97-AF65-F5344CB8AC3E}">
        <p14:creationId xmlns:p14="http://schemas.microsoft.com/office/powerpoint/2010/main" val="397231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A9A4-3A63-44E2-8BB2-79506331EC3B}"/>
              </a:ext>
            </a:extLst>
          </p:cNvPr>
          <p:cNvSpPr>
            <a:spLocks noGrp="1"/>
          </p:cNvSpPr>
          <p:nvPr>
            <p:ph type="title"/>
          </p:nvPr>
        </p:nvSpPr>
        <p:spPr>
          <a:xfrm>
            <a:off x="240386" y="1137"/>
            <a:ext cx="8612301" cy="1143000"/>
          </a:xfrm>
        </p:spPr>
        <p:txBody>
          <a:bodyPr>
            <a:noAutofit/>
          </a:bodyPr>
          <a:lstStyle/>
          <a:p>
            <a:r>
              <a:rPr lang="en-US" sz="3600" dirty="0"/>
              <a:t>Perceived Risks, KAPs related to COVID-19 </a:t>
            </a:r>
          </a:p>
        </p:txBody>
      </p:sp>
      <p:sp>
        <p:nvSpPr>
          <p:cNvPr id="3" name="Content Placeholder 2">
            <a:extLst>
              <a:ext uri="{FF2B5EF4-FFF2-40B4-BE49-F238E27FC236}">
                <a16:creationId xmlns:a16="http://schemas.microsoft.com/office/drawing/2014/main" id="{566A7478-BCF4-4858-8ECD-E06E8BEEA705}"/>
              </a:ext>
            </a:extLst>
          </p:cNvPr>
          <p:cNvSpPr>
            <a:spLocks noGrp="1"/>
          </p:cNvSpPr>
          <p:nvPr>
            <p:ph sz="half" idx="1"/>
          </p:nvPr>
        </p:nvSpPr>
        <p:spPr>
          <a:xfrm>
            <a:off x="240386" y="4663340"/>
            <a:ext cx="4331614" cy="1434708"/>
          </a:xfrm>
        </p:spPr>
        <p:txBody>
          <a:bodyPr vert="horz" lIns="91440" tIns="45720" rIns="91440" bIns="45720" rtlCol="0" anchor="t">
            <a:normAutofit/>
          </a:bodyPr>
          <a:lstStyle/>
          <a:p>
            <a:pPr>
              <a:spcBef>
                <a:spcPts val="1000"/>
              </a:spcBef>
              <a:buFont typeface="Wingdings,Sans-Serif"/>
              <a:buChar char="§"/>
            </a:pPr>
            <a:r>
              <a:rPr lang="en-US" sz="1800" b="1" dirty="0">
                <a:solidFill>
                  <a:schemeClr val="accent4"/>
                </a:solidFill>
                <a:latin typeface="+mn-lt"/>
              </a:rPr>
              <a:t>Bangladesh</a:t>
            </a:r>
            <a:r>
              <a:rPr lang="en-US" sz="1800" b="1" dirty="0">
                <a:solidFill>
                  <a:srgbClr val="033C5A"/>
                </a:solidFill>
                <a:latin typeface="+mn-lt"/>
              </a:rPr>
              <a:t>:  </a:t>
            </a:r>
            <a:r>
              <a:rPr lang="en-US" sz="1600" dirty="0">
                <a:solidFill>
                  <a:srgbClr val="033C5A"/>
                </a:solidFill>
                <a:latin typeface="+mn-lt"/>
              </a:rPr>
              <a:t>Prevention practices such as wearing a mask and handwashing generally improved between R1 and R2, with some drop off from R2 to R3. </a:t>
            </a:r>
            <a:endParaRPr lang="en-US" sz="1800" dirty="0">
              <a:solidFill>
                <a:srgbClr val="033C5A"/>
              </a:solidFill>
              <a:latin typeface="+mn-lt"/>
            </a:endParaRPr>
          </a:p>
          <a:p>
            <a:pPr>
              <a:lnSpc>
                <a:spcPct val="120000"/>
              </a:lnSpc>
              <a:spcBef>
                <a:spcPts val="1000"/>
              </a:spcBef>
              <a:buFont typeface="Wingdings,Sans-Serif"/>
              <a:buChar char="§"/>
            </a:pPr>
            <a:endParaRPr lang="en-US" sz="1600" dirty="0">
              <a:solidFill>
                <a:srgbClr val="033C5A"/>
              </a:solidFill>
              <a:latin typeface="+mn-lt"/>
            </a:endParaRPr>
          </a:p>
          <a:p>
            <a:pPr>
              <a:lnSpc>
                <a:spcPct val="120000"/>
              </a:lnSpc>
              <a:spcBef>
                <a:spcPts val="1000"/>
              </a:spcBef>
              <a:buFont typeface="Wingdings,Sans-Serif"/>
              <a:buChar char="§"/>
            </a:pPr>
            <a:endParaRPr lang="en-US" sz="1800" b="1" dirty="0">
              <a:solidFill>
                <a:srgbClr val="033C5A"/>
              </a:solidFill>
              <a:latin typeface="+mn-lt"/>
            </a:endParaRPr>
          </a:p>
          <a:p>
            <a:pPr marL="0" indent="0">
              <a:buNone/>
            </a:pPr>
            <a:endParaRPr lang="en-US" sz="1200" b="1" dirty="0">
              <a:latin typeface="Franklin Gothic Book"/>
            </a:endParaRPr>
          </a:p>
        </p:txBody>
      </p:sp>
      <p:sp>
        <p:nvSpPr>
          <p:cNvPr id="4" name="TextBox 3">
            <a:extLst>
              <a:ext uri="{FF2B5EF4-FFF2-40B4-BE49-F238E27FC236}">
                <a16:creationId xmlns:a16="http://schemas.microsoft.com/office/drawing/2014/main" id="{0483D8EC-ABA2-4C1B-93A1-A8F155C27767}"/>
              </a:ext>
            </a:extLst>
          </p:cNvPr>
          <p:cNvSpPr txBox="1"/>
          <p:nvPr/>
        </p:nvSpPr>
        <p:spPr>
          <a:xfrm>
            <a:off x="206242" y="1855418"/>
            <a:ext cx="8132647" cy="12362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1000"/>
              </a:spcBef>
              <a:buClr>
                <a:srgbClr val="6CC04A"/>
              </a:buClr>
              <a:buFont typeface="Wingdings,Sans-Serif"/>
              <a:buChar char="§"/>
            </a:pPr>
            <a:r>
              <a:rPr lang="en-US" b="1" dirty="0">
                <a:solidFill>
                  <a:schemeClr val="accent4"/>
                </a:solidFill>
                <a:ea typeface="+mn-lt"/>
                <a:cs typeface="+mn-lt"/>
              </a:rPr>
              <a:t>India</a:t>
            </a:r>
            <a:r>
              <a:rPr lang="en-US" dirty="0">
                <a:solidFill>
                  <a:srgbClr val="033C5A"/>
                </a:solidFill>
                <a:ea typeface="+mn-lt"/>
                <a:cs typeface="+mn-lt"/>
              </a:rPr>
              <a:t>: Young people are increasingly perceiving that they are not at risk from COVID-19 over time. </a:t>
            </a:r>
          </a:p>
          <a:p>
            <a:pPr marL="800100" lvl="1" indent="-342900">
              <a:spcBef>
                <a:spcPts val="1000"/>
              </a:spcBef>
              <a:buClr>
                <a:srgbClr val="6CC04A"/>
              </a:buClr>
              <a:buFont typeface="Wingdings,Sans-Serif"/>
              <a:buChar char="§"/>
            </a:pPr>
            <a:r>
              <a:rPr lang="en-US" sz="1500" dirty="0">
                <a:solidFill>
                  <a:srgbClr val="033C5A"/>
                </a:solidFill>
                <a:ea typeface="+mn-lt"/>
                <a:cs typeface="+mn-lt"/>
              </a:rPr>
              <a:t>By Round 2, 78% of male and 90% of female respondents reported being at “No Risk” from COVID-19</a:t>
            </a:r>
          </a:p>
        </p:txBody>
      </p:sp>
      <p:sp>
        <p:nvSpPr>
          <p:cNvPr id="8" name="TextBox 7">
            <a:extLst>
              <a:ext uri="{FF2B5EF4-FFF2-40B4-BE49-F238E27FC236}">
                <a16:creationId xmlns:a16="http://schemas.microsoft.com/office/drawing/2014/main" id="{4DC0965E-AE3A-D949-B1F5-5AE56AADC650}"/>
              </a:ext>
            </a:extLst>
          </p:cNvPr>
          <p:cNvSpPr txBox="1"/>
          <p:nvPr/>
        </p:nvSpPr>
        <p:spPr>
          <a:xfrm>
            <a:off x="376292" y="898558"/>
            <a:ext cx="7898530" cy="923330"/>
          </a:xfrm>
          <a:prstGeom prst="rect">
            <a:avLst/>
          </a:prstGeom>
          <a:noFill/>
        </p:spPr>
        <p:txBody>
          <a:bodyPr wrap="square" rtlCol="0">
            <a:spAutoFit/>
          </a:bodyPr>
          <a:lstStyle/>
          <a:p>
            <a:r>
              <a:rPr lang="en-US" b="1" dirty="0">
                <a:solidFill>
                  <a:schemeClr val="accent1"/>
                </a:solidFill>
              </a:rPr>
              <a:t>Knowledge of common symptoms of COVID-19 generally high among adolescent across surveys. Prevention practices were lower, but showed improvement over time.</a:t>
            </a:r>
            <a:endParaRPr lang="en-US" dirty="0"/>
          </a:p>
        </p:txBody>
      </p:sp>
      <p:sp>
        <p:nvSpPr>
          <p:cNvPr id="9" name="Content Placeholder 2">
            <a:extLst>
              <a:ext uri="{FF2B5EF4-FFF2-40B4-BE49-F238E27FC236}">
                <a16:creationId xmlns:a16="http://schemas.microsoft.com/office/drawing/2014/main" id="{74A46BFE-C412-E841-A1C0-6E3CDB3DE48A}"/>
              </a:ext>
            </a:extLst>
          </p:cNvPr>
          <p:cNvSpPr txBox="1">
            <a:spLocks/>
          </p:cNvSpPr>
          <p:nvPr/>
        </p:nvSpPr>
        <p:spPr>
          <a:xfrm>
            <a:off x="206242" y="3148560"/>
            <a:ext cx="8612301" cy="1434708"/>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Clr>
                <a:srgbClr val="6CC04A"/>
              </a:buClr>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buFont typeface="Wingdings,Sans-Serif"/>
              <a:buChar char="§"/>
            </a:pPr>
            <a:r>
              <a:rPr lang="en-US" sz="1900" b="1" dirty="0">
                <a:solidFill>
                  <a:schemeClr val="accent4"/>
                </a:solidFill>
                <a:latin typeface="+mn-lt"/>
              </a:rPr>
              <a:t>Mexico</a:t>
            </a:r>
            <a:r>
              <a:rPr lang="en-US" sz="1900" b="1" dirty="0">
                <a:solidFill>
                  <a:srgbClr val="033C5A"/>
                </a:solidFill>
                <a:latin typeface="+mn-lt"/>
              </a:rPr>
              <a:t>:</a:t>
            </a:r>
            <a:r>
              <a:rPr lang="en-US" sz="1900" dirty="0">
                <a:solidFill>
                  <a:srgbClr val="033C5A"/>
                </a:solidFill>
                <a:latin typeface="+mn-lt"/>
              </a:rPr>
              <a:t> </a:t>
            </a:r>
            <a:r>
              <a:rPr lang="en-US" sz="1700" dirty="0">
                <a:solidFill>
                  <a:srgbClr val="033C5A"/>
                </a:solidFill>
                <a:latin typeface="+mn-lt"/>
              </a:rPr>
              <a:t>Adolescent generally correctly identified common symptoms as well as most at risk groups to COVID-19</a:t>
            </a:r>
          </a:p>
          <a:p>
            <a:pPr lvl="1">
              <a:spcBef>
                <a:spcPts val="1000"/>
              </a:spcBef>
              <a:buFont typeface="Wingdings,Sans-Serif"/>
              <a:buChar char="§"/>
            </a:pPr>
            <a:r>
              <a:rPr lang="en-US" sz="1500" dirty="0">
                <a:solidFill>
                  <a:srgbClr val="033C5A"/>
                </a:solidFill>
                <a:latin typeface="+mn-lt"/>
              </a:rPr>
              <a:t>Results on prevention practices were mixed. Mask-wearing intentions were low. Fewer than 5 out of 10 adolescents identified that, if they experienced symptoms of COVID-19, they would wear a mask</a:t>
            </a:r>
            <a:r>
              <a:rPr lang="en-US" sz="1500" b="1" dirty="0">
                <a:solidFill>
                  <a:srgbClr val="033C5A"/>
                </a:solidFill>
                <a:latin typeface="+mn-lt"/>
              </a:rPr>
              <a:t>.</a:t>
            </a:r>
            <a:endParaRPr lang="en-US" sz="1000" b="1" dirty="0">
              <a:solidFill>
                <a:srgbClr val="033C5A"/>
              </a:solidFill>
              <a:latin typeface="+mn-lt"/>
            </a:endParaRPr>
          </a:p>
          <a:p>
            <a:pPr marL="0" indent="0">
              <a:buFont typeface="Arial" panose="020B0604020202020204" pitchFamily="34" charset="0"/>
              <a:buNone/>
            </a:pPr>
            <a:endParaRPr lang="en-US" sz="1200" b="1" dirty="0">
              <a:latin typeface="Franklin Gothic Book"/>
            </a:endParaRPr>
          </a:p>
        </p:txBody>
      </p:sp>
      <p:pic>
        <p:nvPicPr>
          <p:cNvPr id="7" name="Picture 6">
            <a:extLst>
              <a:ext uri="{FF2B5EF4-FFF2-40B4-BE49-F238E27FC236}">
                <a16:creationId xmlns:a16="http://schemas.microsoft.com/office/drawing/2014/main" id="{8ABC927B-630A-6448-8F7F-3E5E6C7C3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83" y="4421406"/>
            <a:ext cx="3612317" cy="2262082"/>
          </a:xfrm>
          <a:prstGeom prst="rect">
            <a:avLst/>
          </a:prstGeom>
        </p:spPr>
      </p:pic>
      <p:sp>
        <p:nvSpPr>
          <p:cNvPr id="10" name="Right Arrow 9">
            <a:extLst>
              <a:ext uri="{FF2B5EF4-FFF2-40B4-BE49-F238E27FC236}">
                <a16:creationId xmlns:a16="http://schemas.microsoft.com/office/drawing/2014/main" id="{4F13A32E-1268-5B44-B031-9FEDBE926A61}"/>
              </a:ext>
            </a:extLst>
          </p:cNvPr>
          <p:cNvSpPr/>
          <p:nvPr/>
        </p:nvSpPr>
        <p:spPr>
          <a:xfrm>
            <a:off x="4512392" y="5197030"/>
            <a:ext cx="409691"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77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A9A4-3A63-44E2-8BB2-79506331EC3B}"/>
              </a:ext>
            </a:extLst>
          </p:cNvPr>
          <p:cNvSpPr>
            <a:spLocks noGrp="1"/>
          </p:cNvSpPr>
          <p:nvPr>
            <p:ph type="title"/>
          </p:nvPr>
        </p:nvSpPr>
        <p:spPr>
          <a:xfrm>
            <a:off x="240386" y="127707"/>
            <a:ext cx="8229600" cy="1143000"/>
          </a:xfrm>
        </p:spPr>
        <p:txBody>
          <a:bodyPr>
            <a:normAutofit/>
          </a:bodyPr>
          <a:lstStyle/>
          <a:p>
            <a:r>
              <a:rPr lang="en-US" dirty="0"/>
              <a:t>Education </a:t>
            </a:r>
          </a:p>
        </p:txBody>
      </p:sp>
      <p:sp>
        <p:nvSpPr>
          <p:cNvPr id="3" name="Content Placeholder 2">
            <a:extLst>
              <a:ext uri="{FF2B5EF4-FFF2-40B4-BE49-F238E27FC236}">
                <a16:creationId xmlns:a16="http://schemas.microsoft.com/office/drawing/2014/main" id="{566A7478-BCF4-4858-8ECD-E06E8BEEA705}"/>
              </a:ext>
            </a:extLst>
          </p:cNvPr>
          <p:cNvSpPr>
            <a:spLocks noGrp="1"/>
          </p:cNvSpPr>
          <p:nvPr>
            <p:ph sz="half" idx="1"/>
          </p:nvPr>
        </p:nvSpPr>
        <p:spPr>
          <a:xfrm>
            <a:off x="335483" y="3310713"/>
            <a:ext cx="8039406" cy="1434708"/>
          </a:xfrm>
        </p:spPr>
        <p:txBody>
          <a:bodyPr vert="horz" lIns="91440" tIns="45720" rIns="91440" bIns="45720" rtlCol="0" anchor="t">
            <a:normAutofit fontScale="85000" lnSpcReduction="20000"/>
          </a:bodyPr>
          <a:lstStyle/>
          <a:p>
            <a:pPr>
              <a:lnSpc>
                <a:spcPct val="120000"/>
              </a:lnSpc>
              <a:spcBef>
                <a:spcPts val="1000"/>
              </a:spcBef>
              <a:buFont typeface="Wingdings,Sans-Serif"/>
              <a:buChar char="§"/>
            </a:pPr>
            <a:r>
              <a:rPr lang="en-US" sz="2100" b="1" dirty="0">
                <a:solidFill>
                  <a:schemeClr val="accent4"/>
                </a:solidFill>
                <a:latin typeface="+mn-lt"/>
                <a:ea typeface="+mn-lt"/>
                <a:cs typeface="+mn-lt"/>
              </a:rPr>
              <a:t>Bangladesh</a:t>
            </a:r>
            <a:r>
              <a:rPr lang="en-US" sz="1800" b="1" dirty="0">
                <a:solidFill>
                  <a:srgbClr val="033C5A"/>
                </a:solidFill>
                <a:latin typeface="+mn-lt"/>
              </a:rPr>
              <a:t>:</a:t>
            </a:r>
            <a:r>
              <a:rPr lang="en-US" sz="1800" dirty="0">
                <a:solidFill>
                  <a:srgbClr val="033C5A"/>
                </a:solidFill>
                <a:latin typeface="+mn-lt"/>
              </a:rPr>
              <a:t> Schools have remained closed since the beginning of the lockdowns in March. The Government initiated digital classes through television but less than 35% of adolescents reported following lessons in the latest round of our survey.</a:t>
            </a:r>
          </a:p>
          <a:p>
            <a:pPr lvl="1">
              <a:lnSpc>
                <a:spcPct val="120000"/>
              </a:lnSpc>
              <a:spcBef>
                <a:spcPts val="1000"/>
              </a:spcBef>
              <a:buFont typeface="Wingdings,Sans-Serif"/>
              <a:buChar char="§"/>
            </a:pPr>
            <a:r>
              <a:rPr lang="en-US" sz="1600" dirty="0">
                <a:solidFill>
                  <a:srgbClr val="033C5A"/>
                </a:solidFill>
                <a:latin typeface="+mn-lt"/>
              </a:rPr>
              <a:t>Students indicating “not studying at all” at home has increased from Round 1 to Round 3, from 1% to 10%</a:t>
            </a:r>
          </a:p>
          <a:p>
            <a:pPr>
              <a:lnSpc>
                <a:spcPct val="120000"/>
              </a:lnSpc>
              <a:spcBef>
                <a:spcPts val="1000"/>
              </a:spcBef>
              <a:buFont typeface="Wingdings,Sans-Serif"/>
              <a:buChar char="§"/>
            </a:pPr>
            <a:endParaRPr lang="en-US" sz="1900" b="1" dirty="0">
              <a:solidFill>
                <a:srgbClr val="033C5A"/>
              </a:solidFill>
              <a:latin typeface="+mn-lt"/>
            </a:endParaRPr>
          </a:p>
          <a:p>
            <a:pPr>
              <a:lnSpc>
                <a:spcPct val="120000"/>
              </a:lnSpc>
              <a:spcBef>
                <a:spcPts val="1000"/>
              </a:spcBef>
              <a:buFont typeface="Wingdings,Sans-Serif"/>
              <a:buChar char="§"/>
            </a:pPr>
            <a:endParaRPr lang="en-US" sz="1800" b="1" dirty="0">
              <a:solidFill>
                <a:srgbClr val="033C5A"/>
              </a:solidFill>
              <a:latin typeface="+mn-lt"/>
            </a:endParaRPr>
          </a:p>
          <a:p>
            <a:pPr>
              <a:lnSpc>
                <a:spcPct val="120000"/>
              </a:lnSpc>
              <a:spcBef>
                <a:spcPts val="1000"/>
              </a:spcBef>
              <a:buFont typeface="Wingdings,Sans-Serif"/>
              <a:buChar char="§"/>
            </a:pPr>
            <a:endParaRPr lang="en-US" sz="1800" b="1" dirty="0">
              <a:solidFill>
                <a:srgbClr val="033C5A"/>
              </a:solidFill>
              <a:latin typeface="+mn-lt"/>
            </a:endParaRPr>
          </a:p>
          <a:p>
            <a:pPr marL="0" indent="0">
              <a:buNone/>
            </a:pPr>
            <a:endParaRPr lang="en-US" sz="1200" b="1" dirty="0">
              <a:latin typeface="Franklin Gothic Book"/>
            </a:endParaRPr>
          </a:p>
        </p:txBody>
      </p:sp>
      <p:pic>
        <p:nvPicPr>
          <p:cNvPr id="5" name="Picture 5" descr="Chart, bar chart&#10;&#10;Description automatically generated">
            <a:extLst>
              <a:ext uri="{FF2B5EF4-FFF2-40B4-BE49-F238E27FC236}">
                <a16:creationId xmlns:a16="http://schemas.microsoft.com/office/drawing/2014/main" id="{869C4464-2197-4422-B628-D85AE697BBDF}"/>
              </a:ext>
            </a:extLst>
          </p:cNvPr>
          <p:cNvPicPr>
            <a:picLocks noGrp="1" noChangeAspect="1"/>
          </p:cNvPicPr>
          <p:nvPr>
            <p:ph sz="half" idx="2"/>
          </p:nvPr>
        </p:nvPicPr>
        <p:blipFill>
          <a:blip r:embed="rId3"/>
          <a:stretch>
            <a:fillRect/>
          </a:stretch>
        </p:blipFill>
        <p:spPr>
          <a:xfrm>
            <a:off x="5976402" y="4585786"/>
            <a:ext cx="2659117" cy="2144507"/>
          </a:xfrm>
        </p:spPr>
      </p:pic>
      <p:sp>
        <p:nvSpPr>
          <p:cNvPr id="4" name="TextBox 3">
            <a:extLst>
              <a:ext uri="{FF2B5EF4-FFF2-40B4-BE49-F238E27FC236}">
                <a16:creationId xmlns:a16="http://schemas.microsoft.com/office/drawing/2014/main" id="{0483D8EC-ABA2-4C1B-93A1-A8F155C27767}"/>
              </a:ext>
            </a:extLst>
          </p:cNvPr>
          <p:cNvSpPr txBox="1"/>
          <p:nvPr/>
        </p:nvSpPr>
        <p:spPr>
          <a:xfrm>
            <a:off x="337339" y="2033240"/>
            <a:ext cx="8132647" cy="1095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1000"/>
              </a:spcBef>
              <a:buClr>
                <a:srgbClr val="6CC04A"/>
              </a:buClr>
              <a:buFont typeface="Wingdings,Sans-Serif"/>
              <a:buChar char="§"/>
            </a:pPr>
            <a:r>
              <a:rPr lang="en-US" b="1" dirty="0">
                <a:solidFill>
                  <a:schemeClr val="accent4"/>
                </a:solidFill>
                <a:ea typeface="+mn-lt"/>
                <a:cs typeface="+mn-lt"/>
              </a:rPr>
              <a:t>Kenya</a:t>
            </a:r>
            <a:r>
              <a:rPr lang="en-US" dirty="0">
                <a:solidFill>
                  <a:srgbClr val="033C5A"/>
                </a:solidFill>
                <a:ea typeface="+mn-lt"/>
                <a:cs typeface="+mn-lt"/>
              </a:rPr>
              <a:t>: </a:t>
            </a:r>
            <a:r>
              <a:rPr lang="en-US" sz="1500" dirty="0">
                <a:solidFill>
                  <a:srgbClr val="033C5A"/>
                </a:solidFill>
              </a:rPr>
              <a:t>Almost all (92%) of adolescent respondents have been  learning or doing schoolwork from home. Use of tablets or computers was minimal.</a:t>
            </a:r>
          </a:p>
          <a:p>
            <a:pPr marL="571500" indent="-285750">
              <a:spcBef>
                <a:spcPts val="500"/>
              </a:spcBef>
              <a:buFont typeface="Wingdings,Sans-Serif"/>
              <a:buChar char="§"/>
            </a:pPr>
            <a:r>
              <a:rPr lang="en-US" sz="1400" dirty="0">
                <a:solidFill>
                  <a:srgbClr val="033C5A"/>
                </a:solidFill>
                <a:ea typeface="+mn-lt"/>
                <a:cs typeface="+mn-lt"/>
              </a:rPr>
              <a:t>School work at home is challenging: the main reason for not doing schoolwork included needing to help with chores (37%) followed by not being able to access the lessons provided (19%). </a:t>
            </a:r>
            <a:endParaRPr lang="en-US" dirty="0"/>
          </a:p>
        </p:txBody>
      </p:sp>
      <p:sp>
        <p:nvSpPr>
          <p:cNvPr id="8" name="TextBox 7">
            <a:extLst>
              <a:ext uri="{FF2B5EF4-FFF2-40B4-BE49-F238E27FC236}">
                <a16:creationId xmlns:a16="http://schemas.microsoft.com/office/drawing/2014/main" id="{4DC0965E-AE3A-D949-B1F5-5AE56AADC650}"/>
              </a:ext>
            </a:extLst>
          </p:cNvPr>
          <p:cNvSpPr txBox="1"/>
          <p:nvPr/>
        </p:nvSpPr>
        <p:spPr>
          <a:xfrm>
            <a:off x="291313" y="1091718"/>
            <a:ext cx="7898530" cy="923330"/>
          </a:xfrm>
          <a:prstGeom prst="rect">
            <a:avLst/>
          </a:prstGeom>
          <a:noFill/>
        </p:spPr>
        <p:txBody>
          <a:bodyPr wrap="square" rtlCol="0">
            <a:spAutoFit/>
          </a:bodyPr>
          <a:lstStyle/>
          <a:p>
            <a:r>
              <a:rPr lang="en-US" b="1" dirty="0">
                <a:solidFill>
                  <a:schemeClr val="accent1"/>
                </a:solidFill>
              </a:rPr>
              <a:t>Disruptions to education are evident across surveys and countries, particularly with prolonged school closures. Much of the learning has moved to the home, and adolescents reported perceiving significant risks of dropout.</a:t>
            </a:r>
            <a:endParaRPr lang="en-US" dirty="0"/>
          </a:p>
        </p:txBody>
      </p:sp>
      <p:sp>
        <p:nvSpPr>
          <p:cNvPr id="9" name="Content Placeholder 2">
            <a:extLst>
              <a:ext uri="{FF2B5EF4-FFF2-40B4-BE49-F238E27FC236}">
                <a16:creationId xmlns:a16="http://schemas.microsoft.com/office/drawing/2014/main" id="{74A46BFE-C412-E841-A1C0-6E3CDB3DE48A}"/>
              </a:ext>
            </a:extLst>
          </p:cNvPr>
          <p:cNvSpPr txBox="1">
            <a:spLocks/>
          </p:cNvSpPr>
          <p:nvPr/>
        </p:nvSpPr>
        <p:spPr>
          <a:xfrm>
            <a:off x="337338" y="4864886"/>
            <a:ext cx="5305709" cy="180279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rgbClr val="6CC04A"/>
              </a:buClr>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buFont typeface="Wingdings,Sans-Serif"/>
              <a:buChar char="§"/>
            </a:pPr>
            <a:r>
              <a:rPr lang="en-US" sz="1800" b="1" dirty="0">
                <a:solidFill>
                  <a:schemeClr val="accent4"/>
                </a:solidFill>
                <a:latin typeface="+mn-lt"/>
                <a:ea typeface="+mn-lt"/>
                <a:cs typeface="+mn-lt"/>
              </a:rPr>
              <a:t>Mexico</a:t>
            </a:r>
            <a:r>
              <a:rPr lang="en-US" sz="1600" b="1" dirty="0">
                <a:solidFill>
                  <a:srgbClr val="033C5A"/>
                </a:solidFill>
                <a:latin typeface="+mn-lt"/>
              </a:rPr>
              <a:t>:</a:t>
            </a:r>
            <a:r>
              <a:rPr lang="en-US" sz="1600" dirty="0">
                <a:solidFill>
                  <a:srgbClr val="033C5A"/>
                </a:solidFill>
                <a:latin typeface="+mn-lt"/>
              </a:rPr>
              <a:t> </a:t>
            </a:r>
            <a:r>
              <a:rPr lang="en-US" sz="1500" dirty="0">
                <a:solidFill>
                  <a:srgbClr val="033C5A"/>
                </a:solidFill>
                <a:latin typeface="+mn-lt"/>
              </a:rPr>
              <a:t>Nearly a quarter of adolescent respondents in Chiapas and Yucatan discontinued their education since the start of the pandemic, with boys faring slightly worse</a:t>
            </a:r>
          </a:p>
          <a:p>
            <a:pPr marL="1028700" lvl="1">
              <a:spcBef>
                <a:spcPts val="500"/>
              </a:spcBef>
              <a:buFont typeface="Wingdings,Sans-Serif"/>
              <a:buChar char="§"/>
            </a:pPr>
            <a:r>
              <a:rPr lang="en-US" sz="1400" dirty="0">
                <a:latin typeface="+mn-lt"/>
              </a:rPr>
              <a:t>75% of adolescents in Chiapas and Yucatan states, do not have internet access in their homes. </a:t>
            </a:r>
            <a:endParaRPr lang="en-US" sz="1400" dirty="0">
              <a:solidFill>
                <a:srgbClr val="033C5A"/>
              </a:solidFill>
              <a:latin typeface="+mn-lt"/>
            </a:endParaRPr>
          </a:p>
          <a:p>
            <a:pPr marL="0" indent="0">
              <a:buFont typeface="Arial" panose="020B0604020202020204" pitchFamily="34" charset="0"/>
              <a:buNone/>
            </a:pPr>
            <a:endParaRPr lang="en-US" sz="1200" b="1" dirty="0">
              <a:latin typeface="Franklin Gothic Book"/>
            </a:endParaRPr>
          </a:p>
        </p:txBody>
      </p:sp>
      <p:sp>
        <p:nvSpPr>
          <p:cNvPr id="10" name="Right Arrow 9">
            <a:extLst>
              <a:ext uri="{FF2B5EF4-FFF2-40B4-BE49-F238E27FC236}">
                <a16:creationId xmlns:a16="http://schemas.microsoft.com/office/drawing/2014/main" id="{8F35E49D-3485-7143-A293-456717B61D6A}"/>
              </a:ext>
            </a:extLst>
          </p:cNvPr>
          <p:cNvSpPr/>
          <p:nvPr/>
        </p:nvSpPr>
        <p:spPr>
          <a:xfrm>
            <a:off x="5566711" y="5425562"/>
            <a:ext cx="409691"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2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23D5-CE5B-48AA-AD43-1F8EAE72C1AA}"/>
              </a:ext>
            </a:extLst>
          </p:cNvPr>
          <p:cNvSpPr>
            <a:spLocks noGrp="1"/>
          </p:cNvSpPr>
          <p:nvPr>
            <p:ph type="title"/>
          </p:nvPr>
        </p:nvSpPr>
        <p:spPr>
          <a:xfrm>
            <a:off x="457200" y="0"/>
            <a:ext cx="8229600" cy="1143000"/>
          </a:xfrm>
        </p:spPr>
        <p:txBody>
          <a:bodyPr>
            <a:noAutofit/>
          </a:bodyPr>
          <a:lstStyle/>
          <a:p>
            <a:r>
              <a:rPr lang="en-US" sz="3600" dirty="0">
                <a:ea typeface="+mj-lt"/>
                <a:cs typeface="+mj-lt"/>
              </a:rPr>
              <a:t>Economic insecurity, income, livelihoods </a:t>
            </a:r>
            <a:endParaRPr lang="en-US" sz="3600" dirty="0"/>
          </a:p>
        </p:txBody>
      </p:sp>
      <p:sp>
        <p:nvSpPr>
          <p:cNvPr id="3" name="Content Placeholder 2">
            <a:extLst>
              <a:ext uri="{FF2B5EF4-FFF2-40B4-BE49-F238E27FC236}">
                <a16:creationId xmlns:a16="http://schemas.microsoft.com/office/drawing/2014/main" id="{19531C60-718A-4567-A24B-EB1ABDCFDB7B}"/>
              </a:ext>
            </a:extLst>
          </p:cNvPr>
          <p:cNvSpPr>
            <a:spLocks noGrp="1"/>
          </p:cNvSpPr>
          <p:nvPr>
            <p:ph idx="1"/>
          </p:nvPr>
        </p:nvSpPr>
        <p:spPr>
          <a:xfrm>
            <a:off x="457200" y="1033428"/>
            <a:ext cx="8229600" cy="4117514"/>
          </a:xfrm>
        </p:spPr>
        <p:txBody>
          <a:bodyPr vert="horz" lIns="91440" tIns="45720" rIns="91440" bIns="45720" rtlCol="0" anchor="t">
            <a:normAutofit fontScale="47500" lnSpcReduction="20000"/>
          </a:bodyPr>
          <a:lstStyle/>
          <a:p>
            <a:pPr marL="0" indent="0">
              <a:lnSpc>
                <a:spcPct val="120000"/>
              </a:lnSpc>
              <a:spcBef>
                <a:spcPts val="1000"/>
              </a:spcBef>
              <a:buNone/>
            </a:pPr>
            <a:r>
              <a:rPr lang="en-US" sz="3600" b="1" dirty="0">
                <a:solidFill>
                  <a:schemeClr val="accent1"/>
                </a:solidFill>
                <a:latin typeface="+mn-lt"/>
              </a:rPr>
              <a:t>Respondents consistently reported significant economic insecurity and loss of household income across surveys, often resulting in increased household responsibilities, and care burden of adolescents within HHs</a:t>
            </a:r>
            <a:endParaRPr lang="en-US" sz="3600" dirty="0">
              <a:solidFill>
                <a:schemeClr val="accent1"/>
              </a:solidFill>
              <a:latin typeface="+mn-lt"/>
            </a:endParaRPr>
          </a:p>
          <a:p>
            <a:pPr>
              <a:lnSpc>
                <a:spcPct val="120000"/>
              </a:lnSpc>
              <a:spcBef>
                <a:spcPts val="1000"/>
              </a:spcBef>
              <a:buFont typeface="Wingdings,Sans-Serif" panose="020B0604020202020204" pitchFamily="34" charset="0"/>
              <a:buChar char="§"/>
            </a:pPr>
            <a:r>
              <a:rPr lang="en-US" sz="3800" b="1" dirty="0">
                <a:solidFill>
                  <a:schemeClr val="accent4"/>
                </a:solidFill>
                <a:latin typeface="+mn-lt"/>
              </a:rPr>
              <a:t>India</a:t>
            </a:r>
            <a:r>
              <a:rPr lang="en-US" dirty="0">
                <a:solidFill>
                  <a:srgbClr val="033C5A"/>
                </a:solidFill>
                <a:latin typeface="+mn-lt"/>
              </a:rPr>
              <a:t>: Majority of respondents reported that at least one household member lost his/her job/livelihood. </a:t>
            </a:r>
            <a:endParaRPr lang="en-US" dirty="0">
              <a:latin typeface="+mn-lt"/>
            </a:endParaRPr>
          </a:p>
          <a:p>
            <a:pPr lvl="1">
              <a:lnSpc>
                <a:spcPct val="120000"/>
              </a:lnSpc>
              <a:spcBef>
                <a:spcPts val="500"/>
              </a:spcBef>
              <a:buFont typeface="Wingdings,Sans-Serif" panose="020B0604020202020204" pitchFamily="34" charset="0"/>
              <a:buChar char="§"/>
            </a:pPr>
            <a:r>
              <a:rPr lang="en-US" dirty="0">
                <a:solidFill>
                  <a:srgbClr val="033C5A"/>
                </a:solidFill>
                <a:latin typeface="+mn-lt"/>
              </a:rPr>
              <a:t>On average, adolescent females were less likely to report they have sufficient resources to survive more than 1 month.</a:t>
            </a:r>
          </a:p>
          <a:p>
            <a:pPr>
              <a:lnSpc>
                <a:spcPct val="120000"/>
              </a:lnSpc>
              <a:spcBef>
                <a:spcPts val="1000"/>
              </a:spcBef>
              <a:buFont typeface="Wingdings,Sans-Serif" panose="020B0604020202020204" pitchFamily="34" charset="0"/>
              <a:buChar char="§"/>
            </a:pPr>
            <a:r>
              <a:rPr lang="en-US" sz="3800" b="1" dirty="0">
                <a:solidFill>
                  <a:schemeClr val="accent4"/>
                </a:solidFill>
                <a:latin typeface="+mn-lt"/>
              </a:rPr>
              <a:t>Kenya</a:t>
            </a:r>
            <a:r>
              <a:rPr lang="en-US" dirty="0">
                <a:solidFill>
                  <a:srgbClr val="033C5A"/>
                </a:solidFill>
                <a:latin typeface="+mn-lt"/>
              </a:rPr>
              <a:t>: </a:t>
            </a:r>
            <a:r>
              <a:rPr lang="en-US" dirty="0">
                <a:solidFill>
                  <a:srgbClr val="003A5D"/>
                </a:solidFill>
                <a:latin typeface="+mn-lt"/>
              </a:rPr>
              <a:t>Half of adolescent girls surveyed said their household earned no income at all during lockdown</a:t>
            </a:r>
            <a:r>
              <a:rPr lang="en-US" b="1" dirty="0">
                <a:solidFill>
                  <a:srgbClr val="003A5D"/>
                </a:solidFill>
                <a:latin typeface="+mn-lt"/>
              </a:rPr>
              <a:t>. </a:t>
            </a:r>
            <a:r>
              <a:rPr lang="en-US" dirty="0">
                <a:solidFill>
                  <a:srgbClr val="033C5A"/>
                </a:solidFill>
                <a:latin typeface="+mn-lt"/>
              </a:rPr>
              <a:t>Almost a quarter (21%) of adolescents said they were participating in income generating activities since COVID-19; 32% of older adolescent boys and 20% of older adolescent girls. </a:t>
            </a:r>
            <a:endParaRPr lang="en-US" dirty="0">
              <a:latin typeface="+mn-lt"/>
            </a:endParaRPr>
          </a:p>
          <a:p>
            <a:pPr lvl="1">
              <a:lnSpc>
                <a:spcPct val="120000"/>
              </a:lnSpc>
              <a:spcBef>
                <a:spcPts val="500"/>
              </a:spcBef>
              <a:buFont typeface="Wingdings,Sans-Serif" panose="020B0604020202020204" pitchFamily="34" charset="0"/>
              <a:buChar char="§"/>
            </a:pPr>
            <a:r>
              <a:rPr lang="en-US" dirty="0">
                <a:solidFill>
                  <a:srgbClr val="033C5A"/>
                </a:solidFill>
                <a:latin typeface="+mn-lt"/>
              </a:rPr>
              <a:t>These are risk factors for dropping out or failing to return to schools when they reopen.   </a:t>
            </a:r>
            <a:endParaRPr lang="en-US" dirty="0">
              <a:latin typeface="+mn-lt"/>
            </a:endParaRPr>
          </a:p>
          <a:p>
            <a:pPr>
              <a:lnSpc>
                <a:spcPct val="120000"/>
              </a:lnSpc>
              <a:spcBef>
                <a:spcPts val="1000"/>
              </a:spcBef>
              <a:buFont typeface="Wingdings,Sans-Serif" panose="020B0604020202020204" pitchFamily="34" charset="0"/>
              <a:buChar char="§"/>
            </a:pPr>
            <a:r>
              <a:rPr lang="en-US" sz="3800" b="1" dirty="0">
                <a:solidFill>
                  <a:schemeClr val="accent4"/>
                </a:solidFill>
                <a:latin typeface="+mn-lt"/>
              </a:rPr>
              <a:t>Bangladesh</a:t>
            </a:r>
            <a:r>
              <a:rPr lang="en-US" dirty="0">
                <a:latin typeface="+mn-lt"/>
              </a:rPr>
              <a:t>: 69</a:t>
            </a:r>
            <a:r>
              <a:rPr lang="en-US" dirty="0">
                <a:solidFill>
                  <a:srgbClr val="033C5A"/>
                </a:solidFill>
                <a:latin typeface="+mn-lt"/>
              </a:rPr>
              <a:t>% of adolescents reported partial or complete loss of HH income immediately following the lockdown.</a:t>
            </a:r>
            <a:endParaRPr lang="en-US" dirty="0">
              <a:latin typeface="+mn-lt"/>
            </a:endParaRPr>
          </a:p>
        </p:txBody>
      </p:sp>
      <p:sp>
        <p:nvSpPr>
          <p:cNvPr id="4" name="Rectangle 3">
            <a:extLst>
              <a:ext uri="{FF2B5EF4-FFF2-40B4-BE49-F238E27FC236}">
                <a16:creationId xmlns:a16="http://schemas.microsoft.com/office/drawing/2014/main" id="{369EA920-3766-EF40-B79D-D06B64F1479F}"/>
              </a:ext>
            </a:extLst>
          </p:cNvPr>
          <p:cNvSpPr/>
          <p:nvPr/>
        </p:nvSpPr>
        <p:spPr>
          <a:xfrm>
            <a:off x="569742" y="5118078"/>
            <a:ext cx="4572000" cy="1323439"/>
          </a:xfrm>
          <a:prstGeom prst="rect">
            <a:avLst/>
          </a:prstGeom>
        </p:spPr>
        <p:txBody>
          <a:bodyPr>
            <a:spAutoFit/>
          </a:bodyPr>
          <a:lstStyle/>
          <a:p>
            <a:pPr>
              <a:spcBef>
                <a:spcPts val="1000"/>
              </a:spcBef>
            </a:pPr>
            <a:r>
              <a:rPr lang="en-US" sz="1600" dirty="0">
                <a:solidFill>
                  <a:schemeClr val="accent4"/>
                </a:solidFill>
              </a:rPr>
              <a:t>Subsequent surveys in Bangladesh and India reported decreased economic insecurity and rebounds in income, although HH’s continue to report cutting on expenditures including on food and education.</a:t>
            </a:r>
          </a:p>
        </p:txBody>
      </p:sp>
      <p:graphicFrame>
        <p:nvGraphicFramePr>
          <p:cNvPr id="5" name="Table 4">
            <a:extLst>
              <a:ext uri="{FF2B5EF4-FFF2-40B4-BE49-F238E27FC236}">
                <a16:creationId xmlns:a16="http://schemas.microsoft.com/office/drawing/2014/main" id="{2AD4ED36-925D-6246-AD87-10900D834502}"/>
              </a:ext>
            </a:extLst>
          </p:cNvPr>
          <p:cNvGraphicFramePr>
            <a:graphicFrameLocks noGrp="1"/>
          </p:cNvGraphicFramePr>
          <p:nvPr>
            <p:extLst>
              <p:ext uri="{D42A27DB-BD31-4B8C-83A1-F6EECF244321}">
                <p14:modId xmlns:p14="http://schemas.microsoft.com/office/powerpoint/2010/main" val="1095936633"/>
              </p:ext>
            </p:extLst>
          </p:nvPr>
        </p:nvGraphicFramePr>
        <p:xfrm>
          <a:off x="5538785" y="5041369"/>
          <a:ext cx="3260557" cy="1123929"/>
        </p:xfrm>
        <a:graphic>
          <a:graphicData uri="http://schemas.openxmlformats.org/drawingml/2006/table">
            <a:tbl>
              <a:tblPr firstRow="1" bandRow="1">
                <a:tableStyleId>{21E4AEA4-8DFA-4A89-87EB-49C32662AFE0}</a:tableStyleId>
              </a:tblPr>
              <a:tblGrid>
                <a:gridCol w="1888957">
                  <a:extLst>
                    <a:ext uri="{9D8B030D-6E8A-4147-A177-3AD203B41FA5}">
                      <a16:colId xmlns:a16="http://schemas.microsoft.com/office/drawing/2014/main" val="3479292843"/>
                    </a:ext>
                  </a:extLst>
                </a:gridCol>
                <a:gridCol w="454784">
                  <a:extLst>
                    <a:ext uri="{9D8B030D-6E8A-4147-A177-3AD203B41FA5}">
                      <a16:colId xmlns:a16="http://schemas.microsoft.com/office/drawing/2014/main" val="3274153816"/>
                    </a:ext>
                  </a:extLst>
                </a:gridCol>
                <a:gridCol w="458408">
                  <a:extLst>
                    <a:ext uri="{9D8B030D-6E8A-4147-A177-3AD203B41FA5}">
                      <a16:colId xmlns:a16="http://schemas.microsoft.com/office/drawing/2014/main" val="2211389011"/>
                    </a:ext>
                  </a:extLst>
                </a:gridCol>
                <a:gridCol w="458408">
                  <a:extLst>
                    <a:ext uri="{9D8B030D-6E8A-4147-A177-3AD203B41FA5}">
                      <a16:colId xmlns:a16="http://schemas.microsoft.com/office/drawing/2014/main" val="1468535201"/>
                    </a:ext>
                  </a:extLst>
                </a:gridCol>
              </a:tblGrid>
              <a:tr h="283219">
                <a:tc>
                  <a:txBody>
                    <a:bodyPr/>
                    <a:lstStyle/>
                    <a:p>
                      <a:r>
                        <a:rPr lang="en-US" sz="1400" dirty="0"/>
                        <a:t>Bangladesh HH income (%)</a:t>
                      </a:r>
                    </a:p>
                  </a:txBody>
                  <a:tcPr/>
                </a:tc>
                <a:tc>
                  <a:txBody>
                    <a:bodyPr/>
                    <a:lstStyle/>
                    <a:p>
                      <a:r>
                        <a:rPr lang="en-US" sz="1400"/>
                        <a:t>R1</a:t>
                      </a:r>
                    </a:p>
                  </a:txBody>
                  <a:tcPr/>
                </a:tc>
                <a:tc>
                  <a:txBody>
                    <a:bodyPr/>
                    <a:lstStyle/>
                    <a:p>
                      <a:r>
                        <a:rPr lang="en-US" sz="1400"/>
                        <a:t>R 2</a:t>
                      </a:r>
                    </a:p>
                  </a:txBody>
                  <a:tcPr/>
                </a:tc>
                <a:tc>
                  <a:txBody>
                    <a:bodyPr/>
                    <a:lstStyle/>
                    <a:p>
                      <a:r>
                        <a:rPr lang="en-US" sz="1400"/>
                        <a:t>R3</a:t>
                      </a:r>
                    </a:p>
                  </a:txBody>
                  <a:tcPr/>
                </a:tc>
                <a:extLst>
                  <a:ext uri="{0D108BD9-81ED-4DB2-BD59-A6C34878D82A}">
                    <a16:rowId xmlns:a16="http://schemas.microsoft.com/office/drawing/2014/main" val="2053676308"/>
                  </a:ext>
                </a:extLst>
              </a:tr>
              <a:tr h="605769">
                <a:tc>
                  <a:txBody>
                    <a:bodyPr/>
                    <a:lstStyle/>
                    <a:p>
                      <a:r>
                        <a:rPr lang="en-US" sz="1400" dirty="0"/>
                        <a:t>Completely lost/ reduced severely</a:t>
                      </a:r>
                    </a:p>
                  </a:txBody>
                  <a:tcPr/>
                </a:tc>
                <a:tc>
                  <a:txBody>
                    <a:bodyPr/>
                    <a:lstStyle/>
                    <a:p>
                      <a:pPr marL="0" marR="0" algn="ctr">
                        <a:spcBef>
                          <a:spcPts val="0"/>
                        </a:spcBef>
                        <a:spcAft>
                          <a:spcPts val="0"/>
                        </a:spcAft>
                      </a:pPr>
                      <a:r>
                        <a:rPr lang="en-US" sz="1400">
                          <a:effectLst/>
                        </a:rPr>
                        <a:t>69</a:t>
                      </a:r>
                      <a:endParaRPr lang="en-US" sz="1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effectLst/>
                        </a:rPr>
                        <a:t>49</a:t>
                      </a:r>
                      <a:endParaRPr lang="en-US" sz="1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44</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069870241"/>
                  </a:ext>
                </a:extLst>
              </a:tr>
            </a:tbl>
          </a:graphicData>
        </a:graphic>
      </p:graphicFrame>
      <p:sp>
        <p:nvSpPr>
          <p:cNvPr id="6" name="Right Arrow 5">
            <a:extLst>
              <a:ext uri="{FF2B5EF4-FFF2-40B4-BE49-F238E27FC236}">
                <a16:creationId xmlns:a16="http://schemas.microsoft.com/office/drawing/2014/main" id="{8C84003D-78DC-6347-AB6F-AB5DDC30D228}"/>
              </a:ext>
            </a:extLst>
          </p:cNvPr>
          <p:cNvSpPr/>
          <p:nvPr/>
        </p:nvSpPr>
        <p:spPr>
          <a:xfrm>
            <a:off x="4930572" y="5412468"/>
            <a:ext cx="409691"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54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5B49-224A-4B55-AEFB-CEB562080169}"/>
              </a:ext>
            </a:extLst>
          </p:cNvPr>
          <p:cNvSpPr>
            <a:spLocks noGrp="1"/>
          </p:cNvSpPr>
          <p:nvPr>
            <p:ph type="title"/>
          </p:nvPr>
        </p:nvSpPr>
        <p:spPr>
          <a:xfrm>
            <a:off x="431866" y="28382"/>
            <a:ext cx="8229600" cy="1143000"/>
          </a:xfrm>
        </p:spPr>
        <p:txBody>
          <a:bodyPr/>
          <a:lstStyle/>
          <a:p>
            <a:r>
              <a:rPr lang="en-US" dirty="0"/>
              <a:t>Food Insecurity </a:t>
            </a:r>
          </a:p>
        </p:txBody>
      </p:sp>
      <p:pic>
        <p:nvPicPr>
          <p:cNvPr id="6" name="Picture 6" descr="Chart, bar chart&#10;&#10;Description automatically generated">
            <a:extLst>
              <a:ext uri="{FF2B5EF4-FFF2-40B4-BE49-F238E27FC236}">
                <a16:creationId xmlns:a16="http://schemas.microsoft.com/office/drawing/2014/main" id="{ABA7B1A0-CBE3-4AED-979D-930FA4CA9901}"/>
              </a:ext>
            </a:extLst>
          </p:cNvPr>
          <p:cNvPicPr>
            <a:picLocks noGrp="1" noChangeAspect="1"/>
          </p:cNvPicPr>
          <p:nvPr>
            <p:ph sz="half" idx="1"/>
          </p:nvPr>
        </p:nvPicPr>
        <p:blipFill>
          <a:blip r:embed="rId3"/>
          <a:stretch>
            <a:fillRect/>
          </a:stretch>
        </p:blipFill>
        <p:spPr>
          <a:xfrm>
            <a:off x="5218218" y="4016058"/>
            <a:ext cx="3326992" cy="2469167"/>
          </a:xfrm>
        </p:spPr>
      </p:pic>
      <p:sp>
        <p:nvSpPr>
          <p:cNvPr id="4" name="Content Placeholder 3">
            <a:extLst>
              <a:ext uri="{FF2B5EF4-FFF2-40B4-BE49-F238E27FC236}">
                <a16:creationId xmlns:a16="http://schemas.microsoft.com/office/drawing/2014/main" id="{41E54E94-1A1A-48FB-BEF7-F81C9C9DF8B1}"/>
              </a:ext>
            </a:extLst>
          </p:cNvPr>
          <p:cNvSpPr>
            <a:spLocks noGrp="1"/>
          </p:cNvSpPr>
          <p:nvPr>
            <p:ph sz="half" idx="2"/>
          </p:nvPr>
        </p:nvSpPr>
        <p:spPr>
          <a:xfrm>
            <a:off x="457779" y="4278425"/>
            <a:ext cx="4547368" cy="1964210"/>
          </a:xfrm>
        </p:spPr>
        <p:txBody>
          <a:bodyPr vert="horz" lIns="91440" tIns="45720" rIns="91440" bIns="45720" rtlCol="0" anchor="t">
            <a:normAutofit fontScale="55000" lnSpcReduction="20000"/>
          </a:bodyPr>
          <a:lstStyle/>
          <a:p>
            <a:pPr>
              <a:lnSpc>
                <a:spcPct val="120000"/>
              </a:lnSpc>
              <a:spcBef>
                <a:spcPts val="1000"/>
              </a:spcBef>
              <a:buFont typeface="Wingdings" pitchFamily="2" charset="2"/>
              <a:buChar char="§"/>
            </a:pPr>
            <a:r>
              <a:rPr lang="en-US" sz="3600" b="1" dirty="0">
                <a:solidFill>
                  <a:schemeClr val="accent4"/>
                </a:solidFill>
                <a:latin typeface="+mn-lt"/>
              </a:rPr>
              <a:t>Mexico</a:t>
            </a:r>
            <a:r>
              <a:rPr lang="en-US" sz="3700" dirty="0">
                <a:solidFill>
                  <a:schemeClr val="accent4"/>
                </a:solidFill>
                <a:latin typeface="+mn-lt"/>
              </a:rPr>
              <a:t>:</a:t>
            </a:r>
            <a:r>
              <a:rPr lang="en-US" sz="3700" b="1" dirty="0">
                <a:solidFill>
                  <a:srgbClr val="033C5A"/>
                </a:solidFill>
                <a:latin typeface="+mn-lt"/>
              </a:rPr>
              <a:t>  </a:t>
            </a:r>
            <a:r>
              <a:rPr lang="en-US" sz="3400" dirty="0">
                <a:solidFill>
                  <a:srgbClr val="033C5A"/>
                </a:solidFill>
                <a:latin typeface="+mn-lt"/>
              </a:rPr>
              <a:t>A higher proportion of individuals report skipping a meal in May (74%) compared to April (68%).</a:t>
            </a:r>
            <a:endParaRPr lang="en-US" sz="3400" dirty="0">
              <a:solidFill>
                <a:srgbClr val="191919"/>
              </a:solidFill>
              <a:latin typeface="+mn-lt"/>
            </a:endParaRPr>
          </a:p>
          <a:p>
            <a:pPr lvl="1">
              <a:lnSpc>
                <a:spcPct val="120000"/>
              </a:lnSpc>
              <a:spcBef>
                <a:spcPts val="1000"/>
              </a:spcBef>
              <a:buFont typeface="Wingdings,Sans-Serif" panose="020B0604020202020204" pitchFamily="34" charset="0"/>
              <a:buChar char="§"/>
            </a:pPr>
            <a:r>
              <a:rPr lang="en-US" sz="2900" dirty="0">
                <a:solidFill>
                  <a:srgbClr val="033C5A"/>
                </a:solidFill>
                <a:latin typeface="+mn-lt"/>
              </a:rPr>
              <a:t>Those that skipped a meal, 64% say they skipped a meal a couple times per week and 19% every day.</a:t>
            </a:r>
          </a:p>
          <a:p>
            <a:pPr lvl="1">
              <a:lnSpc>
                <a:spcPct val="90000"/>
              </a:lnSpc>
              <a:spcBef>
                <a:spcPts val="1000"/>
              </a:spcBef>
              <a:buFont typeface="Wingdings,Sans-Serif" panose="020B0604020202020204" pitchFamily="34" charset="0"/>
              <a:buChar char="§"/>
            </a:pPr>
            <a:endParaRPr lang="en-US" b="1" dirty="0">
              <a:solidFill>
                <a:srgbClr val="033C5A"/>
              </a:solidFill>
              <a:latin typeface="Franklin Gothic Book"/>
            </a:endParaRPr>
          </a:p>
          <a:p>
            <a:pPr marL="457200" lvl="1" indent="0">
              <a:buNone/>
            </a:pPr>
            <a:endParaRPr lang="en-US" dirty="0">
              <a:solidFill>
                <a:srgbClr val="191919"/>
              </a:solidFill>
              <a:latin typeface="Franklin Gothic Book"/>
            </a:endParaRPr>
          </a:p>
          <a:p>
            <a:pPr lvl="1">
              <a:lnSpc>
                <a:spcPct val="90000"/>
              </a:lnSpc>
              <a:spcBef>
                <a:spcPts val="1000"/>
              </a:spcBef>
              <a:buFont typeface="Wingdings,Sans-Serif" panose="020B0604020202020204" pitchFamily="34" charset="0"/>
              <a:buChar char="§"/>
            </a:pPr>
            <a:endParaRPr lang="en-US" b="1" dirty="0">
              <a:solidFill>
                <a:srgbClr val="033C5A"/>
              </a:solidFill>
              <a:latin typeface="Franklin Gothic Book"/>
            </a:endParaRPr>
          </a:p>
          <a:p>
            <a:pPr lvl="1">
              <a:lnSpc>
                <a:spcPct val="90000"/>
              </a:lnSpc>
              <a:spcBef>
                <a:spcPts val="1000"/>
              </a:spcBef>
              <a:buFont typeface="Wingdings,Sans-Serif" panose="020B0604020202020204" pitchFamily="34" charset="0"/>
              <a:buChar char="§"/>
            </a:pPr>
            <a:endParaRPr lang="en-US" dirty="0">
              <a:latin typeface="Franklin Gothic Book"/>
            </a:endParaRPr>
          </a:p>
        </p:txBody>
      </p:sp>
      <p:sp>
        <p:nvSpPr>
          <p:cNvPr id="5" name="TextBox 4">
            <a:extLst>
              <a:ext uri="{FF2B5EF4-FFF2-40B4-BE49-F238E27FC236}">
                <a16:creationId xmlns:a16="http://schemas.microsoft.com/office/drawing/2014/main" id="{D8F54BDC-9CD4-495D-8FE1-AAC7C7B60812}"/>
              </a:ext>
            </a:extLst>
          </p:cNvPr>
          <p:cNvSpPr txBox="1"/>
          <p:nvPr/>
        </p:nvSpPr>
        <p:spPr>
          <a:xfrm>
            <a:off x="431866" y="941969"/>
            <a:ext cx="82295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ea typeface="+mn-lt"/>
                <a:cs typeface="+mn-lt"/>
              </a:rPr>
              <a:t>Food Insecurity was one of the first immediate consequences of the pandemic, and was reported consistently across surveys, particularly in the earlier rounds.</a:t>
            </a:r>
          </a:p>
        </p:txBody>
      </p:sp>
      <p:sp>
        <p:nvSpPr>
          <p:cNvPr id="3" name="TextBox 2">
            <a:extLst>
              <a:ext uri="{FF2B5EF4-FFF2-40B4-BE49-F238E27FC236}">
                <a16:creationId xmlns:a16="http://schemas.microsoft.com/office/drawing/2014/main" id="{620F8FDC-5DB0-3948-8D80-614E54631962}"/>
              </a:ext>
            </a:extLst>
          </p:cNvPr>
          <p:cNvSpPr txBox="1"/>
          <p:nvPr/>
        </p:nvSpPr>
        <p:spPr>
          <a:xfrm>
            <a:off x="499598" y="1742697"/>
            <a:ext cx="7761899" cy="1692771"/>
          </a:xfrm>
          <a:prstGeom prst="rect">
            <a:avLst/>
          </a:prstGeom>
          <a:noFill/>
        </p:spPr>
        <p:txBody>
          <a:bodyPr wrap="square" rtlCol="0">
            <a:spAutoFit/>
          </a:bodyPr>
          <a:lstStyle/>
          <a:p>
            <a:pPr marL="342900" indent="-342900">
              <a:buFont typeface="Wingdings" pitchFamily="2" charset="2"/>
              <a:buChar char="§"/>
            </a:pPr>
            <a:r>
              <a:rPr lang="en-US" sz="2000" b="1" dirty="0">
                <a:solidFill>
                  <a:srgbClr val="00A8E1"/>
                </a:solidFill>
              </a:rPr>
              <a:t>Kenya</a:t>
            </a:r>
            <a:r>
              <a:rPr lang="en-US" dirty="0">
                <a:solidFill>
                  <a:srgbClr val="00A8E1"/>
                </a:solidFill>
              </a:rPr>
              <a:t>:</a:t>
            </a:r>
            <a:r>
              <a:rPr lang="en-US" dirty="0">
                <a:solidFill>
                  <a:srgbClr val="003A5D"/>
                </a:solidFill>
              </a:rPr>
              <a:t> One-fifth of adolescent respondents reported an urgent need for food.</a:t>
            </a:r>
            <a:endParaRPr lang="en-US" dirty="0">
              <a:solidFill>
                <a:srgbClr val="033C5A"/>
              </a:solidFill>
            </a:endParaRPr>
          </a:p>
          <a:p>
            <a:pPr marL="742950" lvl="1" indent="-285750">
              <a:buFont typeface="Wingdings" pitchFamily="2" charset="2"/>
              <a:buChar char="§"/>
            </a:pPr>
            <a:r>
              <a:rPr lang="en-US" sz="1600" dirty="0">
                <a:solidFill>
                  <a:srgbClr val="033C5A"/>
                </a:solidFill>
              </a:rPr>
              <a:t>Nearly h</a:t>
            </a:r>
            <a:r>
              <a:rPr lang="en-US" sz="1600" dirty="0">
                <a:solidFill>
                  <a:srgbClr val="003A5D"/>
                </a:solidFill>
              </a:rPr>
              <a:t>alf, (45%) were skipping meals a couple times per week. 58% said they received food through school before the closures, highest among older adolescent girls (64%). </a:t>
            </a:r>
            <a:r>
              <a:rPr lang="en-US" sz="1600" b="1" dirty="0">
                <a:solidFill>
                  <a:srgbClr val="003A5D"/>
                </a:solidFill>
              </a:rPr>
              <a:t> </a:t>
            </a:r>
            <a:endParaRPr lang="en-US" sz="1600" dirty="0">
              <a:solidFill>
                <a:srgbClr val="003A5D"/>
              </a:solidFill>
            </a:endParaRPr>
          </a:p>
          <a:p>
            <a:endParaRPr lang="en-US" dirty="0"/>
          </a:p>
        </p:txBody>
      </p:sp>
      <p:sp>
        <p:nvSpPr>
          <p:cNvPr id="7" name="TextBox 6">
            <a:extLst>
              <a:ext uri="{FF2B5EF4-FFF2-40B4-BE49-F238E27FC236}">
                <a16:creationId xmlns:a16="http://schemas.microsoft.com/office/drawing/2014/main" id="{EB613862-961A-FC4B-9A03-0307B737316F}"/>
              </a:ext>
            </a:extLst>
          </p:cNvPr>
          <p:cNvSpPr txBox="1"/>
          <p:nvPr/>
        </p:nvSpPr>
        <p:spPr>
          <a:xfrm>
            <a:off x="499598" y="3123674"/>
            <a:ext cx="8141305" cy="1200329"/>
          </a:xfrm>
          <a:prstGeom prst="rect">
            <a:avLst/>
          </a:prstGeom>
          <a:noFill/>
        </p:spPr>
        <p:txBody>
          <a:bodyPr wrap="square" rtlCol="0">
            <a:spAutoFit/>
          </a:bodyPr>
          <a:lstStyle/>
          <a:p>
            <a:pPr marL="342900" indent="-342900">
              <a:buFont typeface="Wingdings" pitchFamily="2" charset="2"/>
              <a:buChar char="§"/>
            </a:pPr>
            <a:r>
              <a:rPr lang="en-US" sz="2000" b="1" dirty="0">
                <a:solidFill>
                  <a:srgbClr val="00A8E1"/>
                </a:solidFill>
              </a:rPr>
              <a:t>India</a:t>
            </a:r>
            <a:r>
              <a:rPr lang="en-US" dirty="0">
                <a:solidFill>
                  <a:srgbClr val="00A8E1"/>
                </a:solidFill>
              </a:rPr>
              <a:t>:</a:t>
            </a:r>
            <a:r>
              <a:rPr lang="en-US" dirty="0">
                <a:solidFill>
                  <a:srgbClr val="003A5D"/>
                </a:solidFill>
              </a:rPr>
              <a:t> 35% of respondents reported experiencing food shortages, 52% reduced food intake</a:t>
            </a:r>
          </a:p>
          <a:p>
            <a:pPr marL="742950" lvl="1" indent="-285750">
              <a:buFont typeface="Wingdings" pitchFamily="2" charset="2"/>
              <a:buChar char="§"/>
            </a:pPr>
            <a:r>
              <a:rPr lang="en-US" sz="1600" dirty="0">
                <a:solidFill>
                  <a:srgbClr val="003A5D"/>
                </a:solidFill>
              </a:rPr>
              <a:t>More females than males reported reducing food intake (56% to 40%).</a:t>
            </a:r>
            <a:endParaRPr lang="en-US" sz="1600" dirty="0">
              <a:solidFill>
                <a:srgbClr val="033C5A"/>
              </a:solidFill>
            </a:endParaRPr>
          </a:p>
          <a:p>
            <a:endParaRPr lang="en-US" dirty="0"/>
          </a:p>
        </p:txBody>
      </p:sp>
      <p:sp>
        <p:nvSpPr>
          <p:cNvPr id="8" name="Right Arrow 7">
            <a:extLst>
              <a:ext uri="{FF2B5EF4-FFF2-40B4-BE49-F238E27FC236}">
                <a16:creationId xmlns:a16="http://schemas.microsoft.com/office/drawing/2014/main" id="{1F0CED41-A3F9-384F-8F66-7096B9D6F26B}"/>
              </a:ext>
            </a:extLst>
          </p:cNvPr>
          <p:cNvSpPr/>
          <p:nvPr/>
        </p:nvSpPr>
        <p:spPr>
          <a:xfrm>
            <a:off x="4798807" y="4937717"/>
            <a:ext cx="409691" cy="367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99549"/>
      </p:ext>
    </p:extLst>
  </p:cSld>
  <p:clrMapOvr>
    <a:masterClrMapping/>
  </p:clrMapOvr>
</p:sld>
</file>

<file path=ppt/theme/theme1.xml><?xml version="1.0" encoding="utf-8"?>
<a:theme xmlns:a="http://schemas.openxmlformats.org/drawingml/2006/main" name="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1522517EFB3349A89722A1BBDEB472" ma:contentTypeVersion="7" ma:contentTypeDescription="Create a new document." ma:contentTypeScope="" ma:versionID="da93049248350638090b926fa6357bf1">
  <xsd:schema xmlns:xsd="http://www.w3.org/2001/XMLSchema" xmlns:xs="http://www.w3.org/2001/XMLSchema" xmlns:p="http://schemas.microsoft.com/office/2006/metadata/properties" xmlns:ns2="bfb15840-2bbf-40d9-9852-5c40d7f13007" xmlns:ns3="6fe20f58-7b7a-4e9b-bab1-e0ba69265543" targetNamespace="http://schemas.microsoft.com/office/2006/metadata/properties" ma:root="true" ma:fieldsID="bfd75a8022ee3eb4ece592fde453ff1a" ns2:_="" ns3:_="">
    <xsd:import namespace="bfb15840-2bbf-40d9-9852-5c40d7f13007"/>
    <xsd:import namespace="6fe20f58-7b7a-4e9b-bab1-e0ba692655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15840-2bbf-40d9-9852-5c40d7f130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20f58-7b7a-4e9b-bab1-e0ba692655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71522517EFB3349A89722A1BBDEB472" ma:contentTypeVersion="7" ma:contentTypeDescription="Create a new document." ma:contentTypeScope="" ma:versionID="da93049248350638090b926fa6357bf1">
  <xsd:schema xmlns:xsd="http://www.w3.org/2001/XMLSchema" xmlns:xs="http://www.w3.org/2001/XMLSchema" xmlns:p="http://schemas.microsoft.com/office/2006/metadata/properties" xmlns:ns2="bfb15840-2bbf-40d9-9852-5c40d7f13007" xmlns:ns3="6fe20f58-7b7a-4e9b-bab1-e0ba69265543" targetNamespace="http://schemas.microsoft.com/office/2006/metadata/properties" ma:root="true" ma:fieldsID="bfd75a8022ee3eb4ece592fde453ff1a" ns2:_="" ns3:_="">
    <xsd:import namespace="bfb15840-2bbf-40d9-9852-5c40d7f13007"/>
    <xsd:import namespace="6fe20f58-7b7a-4e9b-bab1-e0ba692655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15840-2bbf-40d9-9852-5c40d7f130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20f58-7b7a-4e9b-bab1-e0ba692655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787BF-DEA3-43FC-8FCB-FE83D3619678}">
  <ds:schemaRefs>
    <ds:schemaRef ds:uri="http://schemas.microsoft.com/sharepoint/v3/contenttype/forms"/>
  </ds:schemaRefs>
</ds:datastoreItem>
</file>

<file path=customXml/itemProps2.xml><?xml version="1.0" encoding="utf-8"?>
<ds:datastoreItem xmlns:ds="http://schemas.openxmlformats.org/officeDocument/2006/customXml" ds:itemID="{12A1D70C-B005-48EE-937D-F3477D8CFBA0}">
  <ds:schemaRefs>
    <ds:schemaRef ds:uri="6fe20f58-7b7a-4e9b-bab1-e0ba69265543"/>
    <ds:schemaRef ds:uri="bfb15840-2bbf-40d9-9852-5c40d7f130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62CB81-11D6-4326-84F2-ABF1759CE8E2}">
  <ds:schemaRefs>
    <ds:schemaRef ds:uri="6fe20f58-7b7a-4e9b-bab1-e0ba69265543"/>
    <ds:schemaRef ds:uri="http://schemas.microsoft.com/office/2006/documentManagement/types"/>
    <ds:schemaRef ds:uri="http://purl.org/dc/dcmitype/"/>
    <ds:schemaRef ds:uri="http://schemas.microsoft.com/office/2006/metadata/properties"/>
    <ds:schemaRef ds:uri="http://purl.org/dc/elements/1.1/"/>
    <ds:schemaRef ds:uri="bfb15840-2bbf-40d9-9852-5c40d7f13007"/>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69C8D65-7072-40DD-BEAC-87CE65ACBD15}">
  <ds:schemaRefs>
    <ds:schemaRef ds:uri="6fe20f58-7b7a-4e9b-bab1-e0ba69265543"/>
    <ds:schemaRef ds:uri="bfb15840-2bbf-40d9-9852-5c40d7f130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50BBBF33-FEE4-4463-827F-24E2D364399B}">
  <ds:schemaRefs>
    <ds:schemaRef ds:uri="http://schemas.microsoft.com/office/2006/documentManagement/types"/>
    <ds:schemaRef ds:uri="http://purl.org/dc/terms/"/>
    <ds:schemaRef ds:uri="http://schemas.openxmlformats.org/package/2006/metadata/core-properties"/>
    <ds:schemaRef ds:uri="http://purl.org/dc/dcmitype/"/>
    <ds:schemaRef ds:uri="bfb15840-2bbf-40d9-9852-5c40d7f13007"/>
    <ds:schemaRef ds:uri="http://purl.org/dc/elements/1.1/"/>
    <ds:schemaRef ds:uri="http://schemas.microsoft.com/office/2006/metadata/properties"/>
    <ds:schemaRef ds:uri="http://schemas.microsoft.com/office/infopath/2007/PartnerControls"/>
    <ds:schemaRef ds:uri="6fe20f58-7b7a-4e9b-bab1-e0ba69265543"/>
    <ds:schemaRef ds:uri="http://www.w3.org/XML/1998/namespace"/>
  </ds:schemaRefs>
</ds:datastoreItem>
</file>

<file path=customXml/itemProps6.xml><?xml version="1.0" encoding="utf-8"?>
<ds:datastoreItem xmlns:ds="http://schemas.openxmlformats.org/officeDocument/2006/customXml" ds:itemID="{C5C1F166-7F07-45E4-A244-39AA597B87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2373</TotalTime>
  <Words>3758</Words>
  <Application>Microsoft Office PowerPoint</Application>
  <PresentationFormat>On-screen Show (4:3)</PresentationFormat>
  <Paragraphs>270</Paragraphs>
  <Slides>14</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Adobe Garamond Pro</vt:lpstr>
      <vt:lpstr>Arial</vt:lpstr>
      <vt:lpstr>Calibri</vt:lpstr>
      <vt:lpstr>Franklin Gothic Book</vt:lpstr>
      <vt:lpstr>Franklin Gothic Medium</vt:lpstr>
      <vt:lpstr>Wingdings</vt:lpstr>
      <vt:lpstr>Wingdings,Sans-Serif</vt:lpstr>
      <vt:lpstr>White background (Presentations, Handout)</vt:lpstr>
      <vt:lpstr>Dark background (Presentations)</vt:lpstr>
      <vt:lpstr>Overview slides</vt:lpstr>
      <vt:lpstr>Copyright and permissions</vt:lpstr>
      <vt:lpstr>ADOLESCENT HEALTH AND WELLBEING DURING The COVID-19 PANDEMIC  EVIDENCE FROM THE POPULATION COUNCIL’S GLOBAL COHORT SURVEYS  </vt:lpstr>
      <vt:lpstr>PowerPoint Presentation</vt:lpstr>
      <vt:lpstr>Global Cohort Studies</vt:lpstr>
      <vt:lpstr>Global Cohort Studies</vt:lpstr>
      <vt:lpstr>Adolescent Health and Wellbeing</vt:lpstr>
      <vt:lpstr>Perceived Risks, KAPs related to COVID-19 </vt:lpstr>
      <vt:lpstr>Education </vt:lpstr>
      <vt:lpstr>Economic insecurity, income, livelihoods </vt:lpstr>
      <vt:lpstr>Food Insecurity </vt:lpstr>
      <vt:lpstr>Mental Health</vt:lpstr>
      <vt:lpstr>Sexual and Reproductive Health </vt:lpstr>
      <vt:lpstr>Gender-based Violence (GBV)</vt:lpstr>
      <vt:lpstr>Research Uptake</vt:lpstr>
      <vt:lpstr>PowerPoint Presentation</vt:lpstr>
    </vt:vector>
  </TitlesOfParts>
  <Company>Population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Health and Wellbeing during the Covid-19 Pandemic: Evidence from The Population Council’s Global Cohort Surveys - Ashish Bajracharya</dc:title>
  <dc:creator>Ashish Bajracharya</dc:creator>
  <cp:lastModifiedBy>Aldo Campana</cp:lastModifiedBy>
  <cp:revision>37</cp:revision>
  <cp:lastPrinted>2020-10-19T15:31:50Z</cp:lastPrinted>
  <dcterms:created xsi:type="dcterms:W3CDTF">2014-01-24T16:29:52Z</dcterms:created>
  <dcterms:modified xsi:type="dcterms:W3CDTF">2020-10-28T09:25:33Z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0x010100771522517EFB3349A89722A1BBDEB472</vt:lpwstr>
  </property>
</Properties>
</file>