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9"/>
  </p:notesMasterIdLst>
  <p:sldIdLst>
    <p:sldId id="280" r:id="rId5"/>
    <p:sldId id="1036" r:id="rId6"/>
    <p:sldId id="548" r:id="rId7"/>
    <p:sldId id="352" r:id="rId8"/>
    <p:sldId id="1075" r:id="rId9"/>
    <p:sldId id="1076" r:id="rId10"/>
    <p:sldId id="1034" r:id="rId11"/>
    <p:sldId id="291" r:id="rId12"/>
    <p:sldId id="1048" r:id="rId13"/>
    <p:sldId id="1055" r:id="rId14"/>
    <p:sldId id="1077" r:id="rId15"/>
    <p:sldId id="1078" r:id="rId16"/>
    <p:sldId id="1079" r:id="rId17"/>
    <p:sldId id="1045" r:id="rId18"/>
    <p:sldId id="1047" r:id="rId19"/>
    <p:sldId id="1080" r:id="rId20"/>
    <p:sldId id="1053" r:id="rId21"/>
    <p:sldId id="1046" r:id="rId22"/>
    <p:sldId id="1056" r:id="rId23"/>
    <p:sldId id="1082" r:id="rId24"/>
    <p:sldId id="1081" r:id="rId25"/>
    <p:sldId id="1057" r:id="rId26"/>
    <p:sldId id="1083" r:id="rId27"/>
    <p:sldId id="70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62B7B36-D0A8-4EE1-9BFA-B49ED0219BE7}">
          <p14:sldIdLst/>
        </p14:section>
        <p14:section name="Covers" id="{BA78F89C-D120-0246-ADAD-561AC3521132}">
          <p14:sldIdLst>
            <p14:sldId id="280"/>
          </p14:sldIdLst>
        </p14:section>
        <p14:section name="Section Covers" id="{AF28717D-2923-354F-9572-7C6DFEF6C409}">
          <p14:sldIdLst>
            <p14:sldId id="1036"/>
            <p14:sldId id="548"/>
            <p14:sldId id="352"/>
            <p14:sldId id="1075"/>
            <p14:sldId id="1076"/>
            <p14:sldId id="1034"/>
            <p14:sldId id="291"/>
            <p14:sldId id="1048"/>
            <p14:sldId id="1055"/>
            <p14:sldId id="1077"/>
            <p14:sldId id="1078"/>
            <p14:sldId id="1079"/>
            <p14:sldId id="1045"/>
            <p14:sldId id="1047"/>
            <p14:sldId id="1080"/>
            <p14:sldId id="1053"/>
            <p14:sldId id="1046"/>
            <p14:sldId id="1056"/>
            <p14:sldId id="1082"/>
            <p14:sldId id="1081"/>
            <p14:sldId id="1057"/>
            <p14:sldId id="1083"/>
            <p14:sldId id="704"/>
          </p14:sldIdLst>
        </p14:section>
        <p14:section name="Smart Art" id="{2F992151-288E-6B4D-A6F7-CBA57651A9AD}">
          <p14:sldIdLst/>
        </p14:section>
        <p14:section name="Diagrams" id="{DAAAFEE9-C966-F944-96B5-6830B584E142}">
          <p14:sldIdLst/>
        </p14:section>
        <p14:section name="Back Covers" id="{E027B088-0AB5-3648-B929-A2D251E11F6E}">
          <p14:sldIdLst/>
        </p14:section>
      </p14:sectionLst>
    </p:ex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z P-M" initials="BP" lastIdx="29" clrIdx="0">
    <p:extLst>
      <p:ext uri="{19B8F6BF-5375-455C-9EA6-DF929625EA0E}">
        <p15:presenceInfo xmlns:p15="http://schemas.microsoft.com/office/powerpoint/2012/main" userId="b207d7b0508a8e60" providerId="Windows Live"/>
      </p:ext>
    </p:extLst>
  </p:cmAuthor>
  <p:cmAuthor id="2" name="Nicola Jones" initials="NJ" lastIdx="14" clrIdx="1">
    <p:extLst>
      <p:ext uri="{19B8F6BF-5375-455C-9EA6-DF929625EA0E}">
        <p15:presenceInfo xmlns:p15="http://schemas.microsoft.com/office/powerpoint/2012/main" userId="S::n.jones@odi.org.uk::0ba45ae1-daaf-4b82-9d58-ec7a21ce1387" providerId="AD"/>
      </p:ext>
    </p:extLst>
  </p:cmAuthor>
  <p:cmAuthor id="3" name="Gosia Pollard" initials="GP" lastIdx="18" clrIdx="2">
    <p:extLst>
      <p:ext uri="{19B8F6BF-5375-455C-9EA6-DF929625EA0E}">
        <p15:presenceInfo xmlns:p15="http://schemas.microsoft.com/office/powerpoint/2012/main" userId="65d5817822dc194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9848"/>
    <a:srgbClr val="F15833"/>
    <a:srgbClr val="814974"/>
    <a:srgbClr val="70787F"/>
    <a:srgbClr val="CFCC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089" autoAdjust="0"/>
    <p:restoredTop sz="81458" autoAdjust="0"/>
  </p:normalViewPr>
  <p:slideViewPr>
    <p:cSldViewPr snapToGrid="0" showGuides="1">
      <p:cViewPr varScale="1">
        <p:scale>
          <a:sx n="107" d="100"/>
          <a:sy n="107" d="100"/>
        </p:scale>
        <p:origin x="228" y="78"/>
      </p:cViewPr>
      <p:guideLst>
        <p:guide orient="horz" pos="2160"/>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288BF5-C3F5-1342-9028-3D16144DF4BE}" type="doc">
      <dgm:prSet loTypeId="urn:microsoft.com/office/officeart/2005/8/layout/chevron2" loCatId="" qsTypeId="urn:microsoft.com/office/officeart/2005/8/quickstyle/simple1" qsCatId="simple" csTypeId="urn:microsoft.com/office/officeart/2005/8/colors/colorful1" csCatId="colorful" phldr="1"/>
      <dgm:spPr/>
      <dgm:t>
        <a:bodyPr/>
        <a:lstStyle/>
        <a:p>
          <a:endParaRPr lang="en-US"/>
        </a:p>
      </dgm:t>
    </dgm:pt>
    <dgm:pt modelId="{08F4794C-E489-E344-88EC-B43B24F96E76}">
      <dgm:prSet phldrT="[Text]" custT="1"/>
      <dgm:spPr>
        <a:solidFill>
          <a:srgbClr val="F15833"/>
        </a:solidFill>
        <a:ln>
          <a:noFill/>
        </a:ln>
      </dgm:spPr>
      <dgm:t>
        <a:bodyPr/>
        <a:lstStyle/>
        <a:p>
          <a:r>
            <a:rPr lang="en-US" sz="4000" dirty="0"/>
            <a:t>1</a:t>
          </a:r>
        </a:p>
      </dgm:t>
    </dgm:pt>
    <dgm:pt modelId="{B26EE41E-074A-2944-BC8D-FF799DA94557}" type="parTrans" cxnId="{A3A515BB-DA3E-164E-ABAD-F60E23D10CB0}">
      <dgm:prSet/>
      <dgm:spPr/>
      <dgm:t>
        <a:bodyPr/>
        <a:lstStyle/>
        <a:p>
          <a:endParaRPr lang="en-US" sz="4000"/>
        </a:p>
      </dgm:t>
    </dgm:pt>
    <dgm:pt modelId="{3CC2AAA1-8104-384E-BE9F-3D6D5231B58F}" type="sibTrans" cxnId="{A3A515BB-DA3E-164E-ABAD-F60E23D10CB0}">
      <dgm:prSet/>
      <dgm:spPr/>
      <dgm:t>
        <a:bodyPr/>
        <a:lstStyle/>
        <a:p>
          <a:endParaRPr lang="en-US" sz="4000"/>
        </a:p>
      </dgm:t>
    </dgm:pt>
    <dgm:pt modelId="{35AB1DC8-2024-5B48-B49C-8FBEB62A23B3}">
      <dgm:prSet phldrT="[Text]" custT="1"/>
      <dgm:spPr>
        <a:ln>
          <a:solidFill>
            <a:srgbClr val="F15833"/>
          </a:solidFill>
        </a:ln>
      </dgm:spPr>
      <dgm:t>
        <a:bodyPr/>
        <a:lstStyle/>
        <a:p>
          <a:pPr marL="0" indent="0">
            <a:buNone/>
            <a:tabLst/>
          </a:pPr>
          <a:r>
            <a:rPr lang="en-US" sz="4000" dirty="0"/>
            <a:t>GAGE Overview</a:t>
          </a:r>
        </a:p>
      </dgm:t>
    </dgm:pt>
    <dgm:pt modelId="{D3F7EE34-DB55-6E4C-B860-E00444AB4B35}" type="parTrans" cxnId="{18D85C9F-DC98-644F-BF9B-79088265C098}">
      <dgm:prSet/>
      <dgm:spPr/>
      <dgm:t>
        <a:bodyPr/>
        <a:lstStyle/>
        <a:p>
          <a:endParaRPr lang="en-US" sz="4000"/>
        </a:p>
      </dgm:t>
    </dgm:pt>
    <dgm:pt modelId="{97BAFF53-47C7-4D44-966F-7C6FD9B6334B}" type="sibTrans" cxnId="{18D85C9F-DC98-644F-BF9B-79088265C098}">
      <dgm:prSet/>
      <dgm:spPr/>
      <dgm:t>
        <a:bodyPr/>
        <a:lstStyle/>
        <a:p>
          <a:endParaRPr lang="en-US" sz="4000"/>
        </a:p>
      </dgm:t>
    </dgm:pt>
    <dgm:pt modelId="{0F5D395C-5BF8-8D42-B1EA-EF06DC52E60A}" type="pres">
      <dgm:prSet presAssocID="{4F288BF5-C3F5-1342-9028-3D16144DF4BE}" presName="linearFlow" presStyleCnt="0">
        <dgm:presLayoutVars>
          <dgm:dir/>
          <dgm:animLvl val="lvl"/>
          <dgm:resizeHandles val="exact"/>
        </dgm:presLayoutVars>
      </dgm:prSet>
      <dgm:spPr/>
    </dgm:pt>
    <dgm:pt modelId="{5A0C23A5-DB0E-E64B-B7F3-DFCD372AF470}" type="pres">
      <dgm:prSet presAssocID="{08F4794C-E489-E344-88EC-B43B24F96E76}" presName="composite" presStyleCnt="0"/>
      <dgm:spPr/>
    </dgm:pt>
    <dgm:pt modelId="{C361F4ED-B666-E54F-8F79-0BA9E42114FF}" type="pres">
      <dgm:prSet presAssocID="{08F4794C-E489-E344-88EC-B43B24F96E76}" presName="parentText" presStyleLbl="alignNode1" presStyleIdx="0" presStyleCnt="1">
        <dgm:presLayoutVars>
          <dgm:chMax val="1"/>
          <dgm:bulletEnabled val="1"/>
        </dgm:presLayoutVars>
      </dgm:prSet>
      <dgm:spPr/>
    </dgm:pt>
    <dgm:pt modelId="{16E7F308-9278-7C4F-9DE0-15E6A04855F7}" type="pres">
      <dgm:prSet presAssocID="{08F4794C-E489-E344-88EC-B43B24F96E76}" presName="descendantText" presStyleLbl="alignAcc1" presStyleIdx="0" presStyleCnt="1">
        <dgm:presLayoutVars>
          <dgm:bulletEnabled val="1"/>
        </dgm:presLayoutVars>
      </dgm:prSet>
      <dgm:spPr/>
    </dgm:pt>
  </dgm:ptLst>
  <dgm:cxnLst>
    <dgm:cxn modelId="{13AFB26A-BD71-4F4F-A602-208B1F8D48D4}" type="presOf" srcId="{08F4794C-E489-E344-88EC-B43B24F96E76}" destId="{C361F4ED-B666-E54F-8F79-0BA9E42114FF}" srcOrd="0" destOrd="0" presId="urn:microsoft.com/office/officeart/2005/8/layout/chevron2"/>
    <dgm:cxn modelId="{18D85C9F-DC98-644F-BF9B-79088265C098}" srcId="{08F4794C-E489-E344-88EC-B43B24F96E76}" destId="{35AB1DC8-2024-5B48-B49C-8FBEB62A23B3}" srcOrd="0" destOrd="0" parTransId="{D3F7EE34-DB55-6E4C-B860-E00444AB4B35}" sibTransId="{97BAFF53-47C7-4D44-966F-7C6FD9B6334B}"/>
    <dgm:cxn modelId="{1669C2AA-FE0D-E244-9B34-A615ED745E7A}" type="presOf" srcId="{35AB1DC8-2024-5B48-B49C-8FBEB62A23B3}" destId="{16E7F308-9278-7C4F-9DE0-15E6A04855F7}" srcOrd="0" destOrd="0" presId="urn:microsoft.com/office/officeart/2005/8/layout/chevron2"/>
    <dgm:cxn modelId="{A3A515BB-DA3E-164E-ABAD-F60E23D10CB0}" srcId="{4F288BF5-C3F5-1342-9028-3D16144DF4BE}" destId="{08F4794C-E489-E344-88EC-B43B24F96E76}" srcOrd="0" destOrd="0" parTransId="{B26EE41E-074A-2944-BC8D-FF799DA94557}" sibTransId="{3CC2AAA1-8104-384E-BE9F-3D6D5231B58F}"/>
    <dgm:cxn modelId="{88EF9CE1-9F3F-8A4B-B688-4755FAA15E1C}" type="presOf" srcId="{4F288BF5-C3F5-1342-9028-3D16144DF4BE}" destId="{0F5D395C-5BF8-8D42-B1EA-EF06DC52E60A}" srcOrd="0" destOrd="0" presId="urn:microsoft.com/office/officeart/2005/8/layout/chevron2"/>
    <dgm:cxn modelId="{6BA2D7C6-E8AD-5B48-BED0-9DCEA01683A1}" type="presParOf" srcId="{0F5D395C-5BF8-8D42-B1EA-EF06DC52E60A}" destId="{5A0C23A5-DB0E-E64B-B7F3-DFCD372AF470}" srcOrd="0" destOrd="0" presId="urn:microsoft.com/office/officeart/2005/8/layout/chevron2"/>
    <dgm:cxn modelId="{532E8536-2BE0-1644-92FF-8E7C9FA81BF9}" type="presParOf" srcId="{5A0C23A5-DB0E-E64B-B7F3-DFCD372AF470}" destId="{C361F4ED-B666-E54F-8F79-0BA9E42114FF}" srcOrd="0" destOrd="0" presId="urn:microsoft.com/office/officeart/2005/8/layout/chevron2"/>
    <dgm:cxn modelId="{4BB92B36-0D24-C34A-BD5C-B33DCC7FA928}" type="presParOf" srcId="{5A0C23A5-DB0E-E64B-B7F3-DFCD372AF470}" destId="{16E7F308-9278-7C4F-9DE0-15E6A04855F7}"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8CD59F7-2C06-4F35-92D0-52CBA444E904}" type="doc">
      <dgm:prSet loTypeId="urn:microsoft.com/office/officeart/2011/layout/HexagonRadial" loCatId="cycle" qsTypeId="urn:microsoft.com/office/officeart/2005/8/quickstyle/simple1" qsCatId="simple" csTypeId="urn:microsoft.com/office/officeart/2005/8/colors/colorful1" csCatId="colorful" phldr="1"/>
      <dgm:spPr/>
      <dgm:t>
        <a:bodyPr/>
        <a:lstStyle/>
        <a:p>
          <a:endParaRPr lang="en-GB"/>
        </a:p>
      </dgm:t>
    </dgm:pt>
    <dgm:pt modelId="{0ABDE37D-7FB8-48CE-A8FB-8BC778842D99}">
      <dgm:prSet phldrT="[Text]" custT="1"/>
      <dgm:spPr>
        <a:solidFill>
          <a:srgbClr val="CFCC38"/>
        </a:solidFill>
      </dgm:spPr>
      <dgm:t>
        <a:bodyPr/>
        <a:lstStyle/>
        <a:p>
          <a:r>
            <a:rPr lang="en-GB" sz="1600" b="1" dirty="0"/>
            <a:t>ADOLESCENCE </a:t>
          </a:r>
          <a:r>
            <a:rPr lang="en-GB" sz="1600" dirty="0"/>
            <a:t>10-19 years</a:t>
          </a:r>
        </a:p>
      </dgm:t>
    </dgm:pt>
    <dgm:pt modelId="{F620E0F1-88FC-4E75-B227-1762DDAB6CDB}" type="parTrans" cxnId="{D77242D3-B7EE-49ED-AC5A-F09F3E5BEEAC}">
      <dgm:prSet/>
      <dgm:spPr/>
      <dgm:t>
        <a:bodyPr/>
        <a:lstStyle/>
        <a:p>
          <a:endParaRPr lang="en-GB" sz="1600"/>
        </a:p>
      </dgm:t>
    </dgm:pt>
    <dgm:pt modelId="{AE42BED9-600F-4630-AFD8-8E40CB1BB77F}" type="sibTrans" cxnId="{D77242D3-B7EE-49ED-AC5A-F09F3E5BEEAC}">
      <dgm:prSet/>
      <dgm:spPr/>
      <dgm:t>
        <a:bodyPr/>
        <a:lstStyle/>
        <a:p>
          <a:endParaRPr lang="en-GB" sz="1600"/>
        </a:p>
      </dgm:t>
    </dgm:pt>
    <dgm:pt modelId="{5CF71680-A2FA-4020-B18E-4C7113FCB0F2}">
      <dgm:prSet phldrT="[Text]" custT="1"/>
      <dgm:spPr/>
      <dgm:t>
        <a:bodyPr/>
        <a:lstStyle/>
        <a:p>
          <a:r>
            <a:rPr lang="en-GB" sz="1600" dirty="0"/>
            <a:t>Rapid neuro-development changes</a:t>
          </a:r>
        </a:p>
      </dgm:t>
    </dgm:pt>
    <dgm:pt modelId="{5FF2CFBE-158D-4EAF-92B3-A6C7575B5BF1}" type="parTrans" cxnId="{64FD657D-1188-4FFF-915A-BE1728B7DAB2}">
      <dgm:prSet/>
      <dgm:spPr/>
      <dgm:t>
        <a:bodyPr/>
        <a:lstStyle/>
        <a:p>
          <a:endParaRPr lang="en-GB" sz="1600"/>
        </a:p>
      </dgm:t>
    </dgm:pt>
    <dgm:pt modelId="{7C8B9C25-9CAE-4499-B56A-3DC134D5ABEB}" type="sibTrans" cxnId="{64FD657D-1188-4FFF-915A-BE1728B7DAB2}">
      <dgm:prSet/>
      <dgm:spPr/>
      <dgm:t>
        <a:bodyPr/>
        <a:lstStyle/>
        <a:p>
          <a:endParaRPr lang="en-GB" sz="1600"/>
        </a:p>
      </dgm:t>
    </dgm:pt>
    <dgm:pt modelId="{735C86A4-8561-4E64-93DC-5FA761FDB33E}">
      <dgm:prSet phldrT="[Text]" custT="1"/>
      <dgm:spPr>
        <a:solidFill>
          <a:schemeClr val="accent1"/>
        </a:solidFill>
        <a:ln>
          <a:solidFill>
            <a:schemeClr val="accent1"/>
          </a:solidFill>
        </a:ln>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a:t> Growing adoption of adult-like roles, e.g. work, intimate relationships </a:t>
          </a:r>
        </a:p>
      </dgm:t>
    </dgm:pt>
    <dgm:pt modelId="{C0A692DD-847D-476E-A1C8-333771F4BD73}" type="parTrans" cxnId="{CF3A4E0E-627E-4C70-94E0-F2A45E7CA1FF}">
      <dgm:prSet/>
      <dgm:spPr/>
      <dgm:t>
        <a:bodyPr/>
        <a:lstStyle/>
        <a:p>
          <a:endParaRPr lang="en-GB" sz="1600"/>
        </a:p>
      </dgm:t>
    </dgm:pt>
    <dgm:pt modelId="{A243D354-2D4E-4D47-A7FD-F776FDA7C5DD}" type="sibTrans" cxnId="{CF3A4E0E-627E-4C70-94E0-F2A45E7CA1FF}">
      <dgm:prSet/>
      <dgm:spPr/>
      <dgm:t>
        <a:bodyPr/>
        <a:lstStyle/>
        <a:p>
          <a:endParaRPr lang="en-GB" sz="1600"/>
        </a:p>
      </dgm:t>
    </dgm:pt>
    <dgm:pt modelId="{8FBB16EE-742E-4BAF-A714-762594F6F98D}">
      <dgm:prSet phldrT="[Text]" custT="1"/>
      <dgm:spPr/>
      <dgm:t>
        <a:bodyPr/>
        <a:lstStyle/>
        <a:p>
          <a:r>
            <a:rPr lang="en-GB" sz="1600" dirty="0"/>
            <a:t>Increased salience of gender norms in daily life </a:t>
          </a:r>
          <a:endParaRPr lang="pl-PL" sz="1600" dirty="0"/>
        </a:p>
      </dgm:t>
    </dgm:pt>
    <dgm:pt modelId="{0EF4381C-E798-4F80-B81E-30C3822F307F}" type="parTrans" cxnId="{8DD80DD1-9310-4FA5-8FF0-DC4F6CB072BF}">
      <dgm:prSet/>
      <dgm:spPr/>
      <dgm:t>
        <a:bodyPr/>
        <a:lstStyle/>
        <a:p>
          <a:endParaRPr lang="en-GB" sz="1600"/>
        </a:p>
      </dgm:t>
    </dgm:pt>
    <dgm:pt modelId="{B4268B73-1CA8-4F25-A9DD-36E2CF7B707C}" type="sibTrans" cxnId="{8DD80DD1-9310-4FA5-8FF0-DC4F6CB072BF}">
      <dgm:prSet/>
      <dgm:spPr/>
      <dgm:t>
        <a:bodyPr/>
        <a:lstStyle/>
        <a:p>
          <a:endParaRPr lang="en-GB" sz="1600"/>
        </a:p>
      </dgm:t>
    </dgm:pt>
    <dgm:pt modelId="{83F56E00-57B3-48A9-B740-70F11BFB00B9}">
      <dgm:prSet phldrT="[Text]" custT="1"/>
      <dgm:spPr/>
      <dgm:t>
        <a:bodyPr/>
        <a:lstStyle/>
        <a:p>
          <a:r>
            <a:rPr lang="en-GB" sz="1600" dirty="0"/>
            <a:t>Increased interaction with peers vs parents</a:t>
          </a:r>
        </a:p>
      </dgm:t>
    </dgm:pt>
    <dgm:pt modelId="{DBA19DCF-6AE5-48CB-91B1-6D3225EAF649}" type="parTrans" cxnId="{F51F9C1B-5403-4C20-9777-793C8596332F}">
      <dgm:prSet/>
      <dgm:spPr/>
      <dgm:t>
        <a:bodyPr/>
        <a:lstStyle/>
        <a:p>
          <a:endParaRPr lang="en-GB" sz="1600"/>
        </a:p>
      </dgm:t>
    </dgm:pt>
    <dgm:pt modelId="{445CB850-F48B-4096-A5CA-2E40F578EE4B}" type="sibTrans" cxnId="{F51F9C1B-5403-4C20-9777-793C8596332F}">
      <dgm:prSet/>
      <dgm:spPr/>
      <dgm:t>
        <a:bodyPr/>
        <a:lstStyle/>
        <a:p>
          <a:endParaRPr lang="en-GB" sz="1600"/>
        </a:p>
      </dgm:t>
    </dgm:pt>
    <dgm:pt modelId="{07CA35E4-6D43-4A05-B54D-69CA826078DC}">
      <dgm:prSet phldrT="[Text]" custT="1"/>
      <dgm:spPr>
        <a:solidFill>
          <a:schemeClr val="tx2"/>
        </a:solidFill>
      </dgm:spPr>
      <dgm:t>
        <a:bodyPr/>
        <a:lstStyle/>
        <a:p>
          <a:r>
            <a:rPr lang="en-GB" sz="1600" dirty="0"/>
            <a:t>Psycho-emotional and self-identity changes</a:t>
          </a:r>
        </a:p>
      </dgm:t>
    </dgm:pt>
    <dgm:pt modelId="{1217418A-74FC-4ADF-AA42-4E0AEA96362D}" type="parTrans" cxnId="{01431A27-BFB3-46E1-A5AC-37EFD6BCCD3B}">
      <dgm:prSet/>
      <dgm:spPr/>
      <dgm:t>
        <a:bodyPr/>
        <a:lstStyle/>
        <a:p>
          <a:endParaRPr lang="en-GB" sz="1600"/>
        </a:p>
      </dgm:t>
    </dgm:pt>
    <dgm:pt modelId="{E6889D6D-31A0-4D25-99FC-D731B73F638D}" type="sibTrans" cxnId="{01431A27-BFB3-46E1-A5AC-37EFD6BCCD3B}">
      <dgm:prSet/>
      <dgm:spPr/>
      <dgm:t>
        <a:bodyPr/>
        <a:lstStyle/>
        <a:p>
          <a:endParaRPr lang="en-GB" sz="1600"/>
        </a:p>
      </dgm:t>
    </dgm:pt>
    <dgm:pt modelId="{92799FA1-BC07-46E4-824A-B2F884BED99C}">
      <dgm:prSet phldrT="[Text]" custT="1"/>
      <dgm:spPr>
        <a:solidFill>
          <a:schemeClr val="accent1">
            <a:lumMod val="60000"/>
            <a:lumOff val="40000"/>
          </a:schemeClr>
        </a:solidFill>
      </dgm:spPr>
      <dgm:t>
        <a:bodyPr/>
        <a:lstStyle/>
        <a:p>
          <a:r>
            <a:rPr lang="en-GB" sz="1600" dirty="0"/>
            <a:t>Physical and reproductive changes</a:t>
          </a:r>
        </a:p>
      </dgm:t>
    </dgm:pt>
    <dgm:pt modelId="{5157D5F2-0C37-4641-8138-6D3B53E78BF4}" type="parTrans" cxnId="{1289F01F-7833-4DC7-902C-F4F18848135F}">
      <dgm:prSet/>
      <dgm:spPr/>
      <dgm:t>
        <a:bodyPr/>
        <a:lstStyle/>
        <a:p>
          <a:endParaRPr lang="en-GB" sz="1600"/>
        </a:p>
      </dgm:t>
    </dgm:pt>
    <dgm:pt modelId="{E6990689-7691-4FCA-BCC8-4B7266A4FF08}" type="sibTrans" cxnId="{1289F01F-7833-4DC7-902C-F4F18848135F}">
      <dgm:prSet/>
      <dgm:spPr/>
      <dgm:t>
        <a:bodyPr/>
        <a:lstStyle/>
        <a:p>
          <a:endParaRPr lang="en-GB" sz="1600"/>
        </a:p>
      </dgm:t>
    </dgm:pt>
    <dgm:pt modelId="{3139183D-1647-4ECF-B6EA-DF505968588D}" type="pres">
      <dgm:prSet presAssocID="{68CD59F7-2C06-4F35-92D0-52CBA444E904}" presName="Name0" presStyleCnt="0">
        <dgm:presLayoutVars>
          <dgm:chMax val="1"/>
          <dgm:chPref val="1"/>
          <dgm:dir/>
          <dgm:animOne val="branch"/>
          <dgm:animLvl val="lvl"/>
        </dgm:presLayoutVars>
      </dgm:prSet>
      <dgm:spPr/>
    </dgm:pt>
    <dgm:pt modelId="{4723E3C5-7FE8-4AB1-B424-A2EC69B0B1CC}" type="pres">
      <dgm:prSet presAssocID="{0ABDE37D-7FB8-48CE-A8FB-8BC778842D99}" presName="Parent" presStyleLbl="node0" presStyleIdx="0" presStyleCnt="1" custScaleX="96341" custScaleY="89754">
        <dgm:presLayoutVars>
          <dgm:chMax val="6"/>
          <dgm:chPref val="6"/>
        </dgm:presLayoutVars>
      </dgm:prSet>
      <dgm:spPr/>
    </dgm:pt>
    <dgm:pt modelId="{87072FD1-111E-49BB-AA44-50FD9F880346}" type="pres">
      <dgm:prSet presAssocID="{5CF71680-A2FA-4020-B18E-4C7113FCB0F2}" presName="Accent1" presStyleCnt="0"/>
      <dgm:spPr/>
    </dgm:pt>
    <dgm:pt modelId="{00B88C75-D73D-4928-8DDF-8C217C25AEC7}" type="pres">
      <dgm:prSet presAssocID="{5CF71680-A2FA-4020-B18E-4C7113FCB0F2}" presName="Accent" presStyleLbl="bgShp" presStyleIdx="0" presStyleCnt="6"/>
      <dgm:spPr/>
    </dgm:pt>
    <dgm:pt modelId="{1F3BE059-AFB7-4AE4-B458-9EC838D380C6}" type="pres">
      <dgm:prSet presAssocID="{5CF71680-A2FA-4020-B18E-4C7113FCB0F2}" presName="Child1" presStyleLbl="node1" presStyleIdx="0" presStyleCnt="6" custScaleX="107292" custScaleY="99132" custLinFactNeighborY="1536">
        <dgm:presLayoutVars>
          <dgm:chMax val="0"/>
          <dgm:chPref val="0"/>
          <dgm:bulletEnabled val="1"/>
        </dgm:presLayoutVars>
      </dgm:prSet>
      <dgm:spPr/>
    </dgm:pt>
    <dgm:pt modelId="{B6A40A8D-2FBD-4891-A933-1A741A1B4E48}" type="pres">
      <dgm:prSet presAssocID="{735C86A4-8561-4E64-93DC-5FA761FDB33E}" presName="Accent2" presStyleCnt="0"/>
      <dgm:spPr/>
    </dgm:pt>
    <dgm:pt modelId="{62874CAD-043F-44F5-AEFF-18DDC96AFD8D}" type="pres">
      <dgm:prSet presAssocID="{735C86A4-8561-4E64-93DC-5FA761FDB33E}" presName="Accent" presStyleLbl="bgShp" presStyleIdx="1" presStyleCnt="6"/>
      <dgm:spPr/>
    </dgm:pt>
    <dgm:pt modelId="{5A7E1679-C21B-45A5-80DF-C684B0F01323}" type="pres">
      <dgm:prSet presAssocID="{735C86A4-8561-4E64-93DC-5FA761FDB33E}" presName="Child2" presStyleLbl="node1" presStyleIdx="1" presStyleCnt="6" custScaleX="113716" custScaleY="108264">
        <dgm:presLayoutVars>
          <dgm:chMax val="0"/>
          <dgm:chPref val="0"/>
          <dgm:bulletEnabled val="1"/>
        </dgm:presLayoutVars>
      </dgm:prSet>
      <dgm:spPr/>
    </dgm:pt>
    <dgm:pt modelId="{C765B905-7A2C-4A88-A3AB-1A1001A8171C}" type="pres">
      <dgm:prSet presAssocID="{8FBB16EE-742E-4BAF-A714-762594F6F98D}" presName="Accent3" presStyleCnt="0"/>
      <dgm:spPr/>
    </dgm:pt>
    <dgm:pt modelId="{BB2CB1C7-55E8-4658-9FF2-D82312D361C8}" type="pres">
      <dgm:prSet presAssocID="{8FBB16EE-742E-4BAF-A714-762594F6F98D}" presName="Accent" presStyleLbl="bgShp" presStyleIdx="2" presStyleCnt="6"/>
      <dgm:spPr/>
    </dgm:pt>
    <dgm:pt modelId="{304686AC-B7EC-4942-8DDB-DC05D6680A4B}" type="pres">
      <dgm:prSet presAssocID="{8FBB16EE-742E-4BAF-A714-762594F6F98D}" presName="Child3" presStyleLbl="node1" presStyleIdx="2" presStyleCnt="6" custScaleX="107928" custScaleY="109000">
        <dgm:presLayoutVars>
          <dgm:chMax val="0"/>
          <dgm:chPref val="0"/>
          <dgm:bulletEnabled val="1"/>
        </dgm:presLayoutVars>
      </dgm:prSet>
      <dgm:spPr/>
    </dgm:pt>
    <dgm:pt modelId="{C96F6D53-A5A3-4BF5-9451-448CF392067A}" type="pres">
      <dgm:prSet presAssocID="{83F56E00-57B3-48A9-B740-70F11BFB00B9}" presName="Accent4" presStyleCnt="0"/>
      <dgm:spPr/>
    </dgm:pt>
    <dgm:pt modelId="{42914154-9FEE-4D1F-B715-531F9A31E676}" type="pres">
      <dgm:prSet presAssocID="{83F56E00-57B3-48A9-B740-70F11BFB00B9}" presName="Accent" presStyleLbl="bgShp" presStyleIdx="3" presStyleCnt="6"/>
      <dgm:spPr/>
    </dgm:pt>
    <dgm:pt modelId="{96BEFD87-0E8A-4B1D-8309-08D55F9FA1EF}" type="pres">
      <dgm:prSet presAssocID="{83F56E00-57B3-48A9-B740-70F11BFB00B9}" presName="Child4" presStyleLbl="node1" presStyleIdx="3" presStyleCnt="6" custScaleX="112634" custScaleY="103538">
        <dgm:presLayoutVars>
          <dgm:chMax val="0"/>
          <dgm:chPref val="0"/>
          <dgm:bulletEnabled val="1"/>
        </dgm:presLayoutVars>
      </dgm:prSet>
      <dgm:spPr/>
    </dgm:pt>
    <dgm:pt modelId="{126DF61C-7771-4527-88E7-572F9F74ADB0}" type="pres">
      <dgm:prSet presAssocID="{07CA35E4-6D43-4A05-B54D-69CA826078DC}" presName="Accent5" presStyleCnt="0"/>
      <dgm:spPr/>
    </dgm:pt>
    <dgm:pt modelId="{8F9C0B36-B003-4205-B885-21260BE94B3E}" type="pres">
      <dgm:prSet presAssocID="{07CA35E4-6D43-4A05-B54D-69CA826078DC}" presName="Accent" presStyleLbl="bgShp" presStyleIdx="4" presStyleCnt="6"/>
      <dgm:spPr/>
    </dgm:pt>
    <dgm:pt modelId="{428F9DB9-2B1D-4618-92FF-CA4A3A81BEB0}" type="pres">
      <dgm:prSet presAssocID="{07CA35E4-6D43-4A05-B54D-69CA826078DC}" presName="Child5" presStyleLbl="node1" presStyleIdx="4" presStyleCnt="6" custScaleX="109932" custScaleY="105243">
        <dgm:presLayoutVars>
          <dgm:chMax val="0"/>
          <dgm:chPref val="0"/>
          <dgm:bulletEnabled val="1"/>
        </dgm:presLayoutVars>
      </dgm:prSet>
      <dgm:spPr/>
    </dgm:pt>
    <dgm:pt modelId="{4507A607-38F8-4CAC-89B7-76655FD7ECC0}" type="pres">
      <dgm:prSet presAssocID="{92799FA1-BC07-46E4-824A-B2F884BED99C}" presName="Accent6" presStyleCnt="0"/>
      <dgm:spPr/>
    </dgm:pt>
    <dgm:pt modelId="{30BA5FA4-A7E2-4834-85D0-C1A7F2F81F1D}" type="pres">
      <dgm:prSet presAssocID="{92799FA1-BC07-46E4-824A-B2F884BED99C}" presName="Accent" presStyleLbl="bgShp" presStyleIdx="5" presStyleCnt="6"/>
      <dgm:spPr/>
    </dgm:pt>
    <dgm:pt modelId="{6C774F9E-D518-4C29-8D50-2D11BF4DECB5}" type="pres">
      <dgm:prSet presAssocID="{92799FA1-BC07-46E4-824A-B2F884BED99C}" presName="Child6" presStyleLbl="node1" presStyleIdx="5" presStyleCnt="6" custScaleX="108238" custScaleY="113043">
        <dgm:presLayoutVars>
          <dgm:chMax val="0"/>
          <dgm:chPref val="0"/>
          <dgm:bulletEnabled val="1"/>
        </dgm:presLayoutVars>
      </dgm:prSet>
      <dgm:spPr/>
    </dgm:pt>
  </dgm:ptLst>
  <dgm:cxnLst>
    <dgm:cxn modelId="{CF3A4E0E-627E-4C70-94E0-F2A45E7CA1FF}" srcId="{0ABDE37D-7FB8-48CE-A8FB-8BC778842D99}" destId="{735C86A4-8561-4E64-93DC-5FA761FDB33E}" srcOrd="1" destOrd="0" parTransId="{C0A692DD-847D-476E-A1C8-333771F4BD73}" sibTransId="{A243D354-2D4E-4D47-A7FD-F776FDA7C5DD}"/>
    <dgm:cxn modelId="{F51F9C1B-5403-4C20-9777-793C8596332F}" srcId="{0ABDE37D-7FB8-48CE-A8FB-8BC778842D99}" destId="{83F56E00-57B3-48A9-B740-70F11BFB00B9}" srcOrd="3" destOrd="0" parTransId="{DBA19DCF-6AE5-48CB-91B1-6D3225EAF649}" sibTransId="{445CB850-F48B-4096-A5CA-2E40F578EE4B}"/>
    <dgm:cxn modelId="{DC1B911D-B180-48AC-AC6E-9FED4919E977}" type="presOf" srcId="{07CA35E4-6D43-4A05-B54D-69CA826078DC}" destId="{428F9DB9-2B1D-4618-92FF-CA4A3A81BEB0}" srcOrd="0" destOrd="0" presId="urn:microsoft.com/office/officeart/2011/layout/HexagonRadial"/>
    <dgm:cxn modelId="{1289F01F-7833-4DC7-902C-F4F18848135F}" srcId="{0ABDE37D-7FB8-48CE-A8FB-8BC778842D99}" destId="{92799FA1-BC07-46E4-824A-B2F884BED99C}" srcOrd="5" destOrd="0" parTransId="{5157D5F2-0C37-4641-8138-6D3B53E78BF4}" sibTransId="{E6990689-7691-4FCA-BCC8-4B7266A4FF08}"/>
    <dgm:cxn modelId="{01431A27-BFB3-46E1-A5AC-37EFD6BCCD3B}" srcId="{0ABDE37D-7FB8-48CE-A8FB-8BC778842D99}" destId="{07CA35E4-6D43-4A05-B54D-69CA826078DC}" srcOrd="4" destOrd="0" parTransId="{1217418A-74FC-4ADF-AA42-4E0AEA96362D}" sibTransId="{E6889D6D-31A0-4D25-99FC-D731B73F638D}"/>
    <dgm:cxn modelId="{73F51C28-E360-4CA5-B9F6-669B75833E76}" type="presOf" srcId="{83F56E00-57B3-48A9-B740-70F11BFB00B9}" destId="{96BEFD87-0E8A-4B1D-8309-08D55F9FA1EF}" srcOrd="0" destOrd="0" presId="urn:microsoft.com/office/officeart/2011/layout/HexagonRadial"/>
    <dgm:cxn modelId="{7ADEF53E-7A0C-46BD-955F-42A5ED9826A7}" type="presOf" srcId="{0ABDE37D-7FB8-48CE-A8FB-8BC778842D99}" destId="{4723E3C5-7FE8-4AB1-B424-A2EC69B0B1CC}" srcOrd="0" destOrd="0" presId="urn:microsoft.com/office/officeart/2011/layout/HexagonRadial"/>
    <dgm:cxn modelId="{DF13CE51-9887-4D13-B3DB-584D29E9440F}" type="presOf" srcId="{735C86A4-8561-4E64-93DC-5FA761FDB33E}" destId="{5A7E1679-C21B-45A5-80DF-C684B0F01323}" srcOrd="0" destOrd="0" presId="urn:microsoft.com/office/officeart/2011/layout/HexagonRadial"/>
    <dgm:cxn modelId="{64FD657D-1188-4FFF-915A-BE1728B7DAB2}" srcId="{0ABDE37D-7FB8-48CE-A8FB-8BC778842D99}" destId="{5CF71680-A2FA-4020-B18E-4C7113FCB0F2}" srcOrd="0" destOrd="0" parTransId="{5FF2CFBE-158D-4EAF-92B3-A6C7575B5BF1}" sibTransId="{7C8B9C25-9CAE-4499-B56A-3DC134D5ABEB}"/>
    <dgm:cxn modelId="{FA0F1380-04C9-442B-BFFE-DB41D3332B16}" type="presOf" srcId="{5CF71680-A2FA-4020-B18E-4C7113FCB0F2}" destId="{1F3BE059-AFB7-4AE4-B458-9EC838D380C6}" srcOrd="0" destOrd="0" presId="urn:microsoft.com/office/officeart/2011/layout/HexagonRadial"/>
    <dgm:cxn modelId="{8FE6F3C3-8D29-4CDE-954E-FD45CC948550}" type="presOf" srcId="{68CD59F7-2C06-4F35-92D0-52CBA444E904}" destId="{3139183D-1647-4ECF-B6EA-DF505968588D}" srcOrd="0" destOrd="0" presId="urn:microsoft.com/office/officeart/2011/layout/HexagonRadial"/>
    <dgm:cxn modelId="{371ADFCE-9DE7-4760-894C-FED230F46397}" type="presOf" srcId="{8FBB16EE-742E-4BAF-A714-762594F6F98D}" destId="{304686AC-B7EC-4942-8DDB-DC05D6680A4B}" srcOrd="0" destOrd="0" presId="urn:microsoft.com/office/officeart/2011/layout/HexagonRadial"/>
    <dgm:cxn modelId="{8DD80DD1-9310-4FA5-8FF0-DC4F6CB072BF}" srcId="{0ABDE37D-7FB8-48CE-A8FB-8BC778842D99}" destId="{8FBB16EE-742E-4BAF-A714-762594F6F98D}" srcOrd="2" destOrd="0" parTransId="{0EF4381C-E798-4F80-B81E-30C3822F307F}" sibTransId="{B4268B73-1CA8-4F25-A9DD-36E2CF7B707C}"/>
    <dgm:cxn modelId="{D77242D3-B7EE-49ED-AC5A-F09F3E5BEEAC}" srcId="{68CD59F7-2C06-4F35-92D0-52CBA444E904}" destId="{0ABDE37D-7FB8-48CE-A8FB-8BC778842D99}" srcOrd="0" destOrd="0" parTransId="{F620E0F1-88FC-4E75-B227-1762DDAB6CDB}" sibTransId="{AE42BED9-600F-4630-AFD8-8E40CB1BB77F}"/>
    <dgm:cxn modelId="{C958C1E1-94F5-4419-882A-5329AB4D2C74}" type="presOf" srcId="{92799FA1-BC07-46E4-824A-B2F884BED99C}" destId="{6C774F9E-D518-4C29-8D50-2D11BF4DECB5}" srcOrd="0" destOrd="0" presId="urn:microsoft.com/office/officeart/2011/layout/HexagonRadial"/>
    <dgm:cxn modelId="{1C1C6D1B-9FC6-4C70-B074-1DC37462BFB3}" type="presParOf" srcId="{3139183D-1647-4ECF-B6EA-DF505968588D}" destId="{4723E3C5-7FE8-4AB1-B424-A2EC69B0B1CC}" srcOrd="0" destOrd="0" presId="urn:microsoft.com/office/officeart/2011/layout/HexagonRadial"/>
    <dgm:cxn modelId="{583C45F5-26CD-4A5F-A860-3D4E1C4477ED}" type="presParOf" srcId="{3139183D-1647-4ECF-B6EA-DF505968588D}" destId="{87072FD1-111E-49BB-AA44-50FD9F880346}" srcOrd="1" destOrd="0" presId="urn:microsoft.com/office/officeart/2011/layout/HexagonRadial"/>
    <dgm:cxn modelId="{94108BF2-C9C1-4BAD-8ACB-2CC0AA11FA95}" type="presParOf" srcId="{87072FD1-111E-49BB-AA44-50FD9F880346}" destId="{00B88C75-D73D-4928-8DDF-8C217C25AEC7}" srcOrd="0" destOrd="0" presId="urn:microsoft.com/office/officeart/2011/layout/HexagonRadial"/>
    <dgm:cxn modelId="{88526C5F-D072-4318-9DD6-1BBFEDBC789B}" type="presParOf" srcId="{3139183D-1647-4ECF-B6EA-DF505968588D}" destId="{1F3BE059-AFB7-4AE4-B458-9EC838D380C6}" srcOrd="2" destOrd="0" presId="urn:microsoft.com/office/officeart/2011/layout/HexagonRadial"/>
    <dgm:cxn modelId="{0D0412D4-5FC5-4801-958C-06CB0F4B5FB9}" type="presParOf" srcId="{3139183D-1647-4ECF-B6EA-DF505968588D}" destId="{B6A40A8D-2FBD-4891-A933-1A741A1B4E48}" srcOrd="3" destOrd="0" presId="urn:microsoft.com/office/officeart/2011/layout/HexagonRadial"/>
    <dgm:cxn modelId="{0B07C576-8F7E-4F36-AE8F-647CB99D3282}" type="presParOf" srcId="{B6A40A8D-2FBD-4891-A933-1A741A1B4E48}" destId="{62874CAD-043F-44F5-AEFF-18DDC96AFD8D}" srcOrd="0" destOrd="0" presId="urn:microsoft.com/office/officeart/2011/layout/HexagonRadial"/>
    <dgm:cxn modelId="{2A30F41C-DB7C-47DF-8908-EBAED332914E}" type="presParOf" srcId="{3139183D-1647-4ECF-B6EA-DF505968588D}" destId="{5A7E1679-C21B-45A5-80DF-C684B0F01323}" srcOrd="4" destOrd="0" presId="urn:microsoft.com/office/officeart/2011/layout/HexagonRadial"/>
    <dgm:cxn modelId="{89356DCC-6F69-4C19-BB19-BBA9492B1BDB}" type="presParOf" srcId="{3139183D-1647-4ECF-B6EA-DF505968588D}" destId="{C765B905-7A2C-4A88-A3AB-1A1001A8171C}" srcOrd="5" destOrd="0" presId="urn:microsoft.com/office/officeart/2011/layout/HexagonRadial"/>
    <dgm:cxn modelId="{BCD055D4-9CB9-4627-83B8-F46DB35650DA}" type="presParOf" srcId="{C765B905-7A2C-4A88-A3AB-1A1001A8171C}" destId="{BB2CB1C7-55E8-4658-9FF2-D82312D361C8}" srcOrd="0" destOrd="0" presId="urn:microsoft.com/office/officeart/2011/layout/HexagonRadial"/>
    <dgm:cxn modelId="{F6A9F473-3274-4F7D-95DE-B5D82901E8FB}" type="presParOf" srcId="{3139183D-1647-4ECF-B6EA-DF505968588D}" destId="{304686AC-B7EC-4942-8DDB-DC05D6680A4B}" srcOrd="6" destOrd="0" presId="urn:microsoft.com/office/officeart/2011/layout/HexagonRadial"/>
    <dgm:cxn modelId="{3613660B-156C-4413-81DF-B2C2FD4D943C}" type="presParOf" srcId="{3139183D-1647-4ECF-B6EA-DF505968588D}" destId="{C96F6D53-A5A3-4BF5-9451-448CF392067A}" srcOrd="7" destOrd="0" presId="urn:microsoft.com/office/officeart/2011/layout/HexagonRadial"/>
    <dgm:cxn modelId="{E08229C3-DB08-4760-B80C-DDB856B79B43}" type="presParOf" srcId="{C96F6D53-A5A3-4BF5-9451-448CF392067A}" destId="{42914154-9FEE-4D1F-B715-531F9A31E676}" srcOrd="0" destOrd="0" presId="urn:microsoft.com/office/officeart/2011/layout/HexagonRadial"/>
    <dgm:cxn modelId="{5405C63C-1AA4-4FE7-8B05-6F628F042D28}" type="presParOf" srcId="{3139183D-1647-4ECF-B6EA-DF505968588D}" destId="{96BEFD87-0E8A-4B1D-8309-08D55F9FA1EF}" srcOrd="8" destOrd="0" presId="urn:microsoft.com/office/officeart/2011/layout/HexagonRadial"/>
    <dgm:cxn modelId="{5046481D-1BD4-42E1-A92A-3FF2027C83B9}" type="presParOf" srcId="{3139183D-1647-4ECF-B6EA-DF505968588D}" destId="{126DF61C-7771-4527-88E7-572F9F74ADB0}" srcOrd="9" destOrd="0" presId="urn:microsoft.com/office/officeart/2011/layout/HexagonRadial"/>
    <dgm:cxn modelId="{DF98CB91-703D-450A-90B5-FD446625379E}" type="presParOf" srcId="{126DF61C-7771-4527-88E7-572F9F74ADB0}" destId="{8F9C0B36-B003-4205-B885-21260BE94B3E}" srcOrd="0" destOrd="0" presId="urn:microsoft.com/office/officeart/2011/layout/HexagonRadial"/>
    <dgm:cxn modelId="{F0233611-A53A-4845-8ECE-FE9908341421}" type="presParOf" srcId="{3139183D-1647-4ECF-B6EA-DF505968588D}" destId="{428F9DB9-2B1D-4618-92FF-CA4A3A81BEB0}" srcOrd="10" destOrd="0" presId="urn:microsoft.com/office/officeart/2011/layout/HexagonRadial"/>
    <dgm:cxn modelId="{5635A0F9-DB53-40C5-994A-79392C07DD15}" type="presParOf" srcId="{3139183D-1647-4ECF-B6EA-DF505968588D}" destId="{4507A607-38F8-4CAC-89B7-76655FD7ECC0}" srcOrd="11" destOrd="0" presId="urn:microsoft.com/office/officeart/2011/layout/HexagonRadial"/>
    <dgm:cxn modelId="{DE7E000F-81CE-40CD-8777-CCA72486BC2E}" type="presParOf" srcId="{4507A607-38F8-4CAC-89B7-76655FD7ECC0}" destId="{30BA5FA4-A7E2-4834-85D0-C1A7F2F81F1D}" srcOrd="0" destOrd="0" presId="urn:microsoft.com/office/officeart/2011/layout/HexagonRadial"/>
    <dgm:cxn modelId="{189EBEFA-812C-45C6-8E42-6B1AA14494F3}" type="presParOf" srcId="{3139183D-1647-4ECF-B6EA-DF505968588D}" destId="{6C774F9E-D518-4C29-8D50-2D11BF4DECB5}"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507583-906B-4F4F-B44B-A95EA8759089}" type="doc">
      <dgm:prSet loTypeId="urn:microsoft.com/office/officeart/2005/8/layout/hChevron3" loCatId="process" qsTypeId="urn:microsoft.com/office/officeart/2005/8/quickstyle/simple1" qsCatId="simple" csTypeId="urn:microsoft.com/office/officeart/2005/8/colors/accent2_3" csCatId="accent2" phldr="1"/>
      <dgm:spPr/>
      <dgm:t>
        <a:bodyPr/>
        <a:lstStyle/>
        <a:p>
          <a:endParaRPr lang="en-GB"/>
        </a:p>
      </dgm:t>
    </dgm:pt>
    <dgm:pt modelId="{693717D2-B71D-4C13-9800-2713C58B833A}">
      <dgm:prSet phldrT="[Text]" custT="1"/>
      <dgm:spPr/>
      <dgm:t>
        <a:bodyPr/>
        <a:lstStyle/>
        <a:p>
          <a:r>
            <a:rPr lang="en-US" sz="1300" b="1" dirty="0"/>
            <a:t>January </a:t>
          </a:r>
          <a:r>
            <a:rPr lang="pl-PL" sz="1300" b="1" dirty="0"/>
            <a:t>- </a:t>
          </a:r>
          <a:r>
            <a:rPr lang="en-US" sz="1300" b="1" noProof="0" dirty="0"/>
            <a:t>April </a:t>
          </a:r>
          <a:r>
            <a:rPr lang="pl-PL" sz="1300" b="1" noProof="0" dirty="0"/>
            <a:t>- </a:t>
          </a:r>
          <a:r>
            <a:rPr lang="en-US" sz="1300" b="1" noProof="0" dirty="0"/>
            <a:t>June </a:t>
          </a:r>
          <a:endParaRPr lang="pl-PL" sz="1300" b="1" noProof="0" dirty="0"/>
        </a:p>
        <a:p>
          <a:r>
            <a:rPr lang="en-US" sz="1300" b="1" noProof="0" dirty="0"/>
            <a:t>2020</a:t>
          </a:r>
          <a:endParaRPr lang="en-US" sz="1300" b="1" dirty="0"/>
        </a:p>
      </dgm:t>
    </dgm:pt>
    <dgm:pt modelId="{E1191778-4EB3-4BEE-BDFF-B7F52A30ABE2}" type="parTrans" cxnId="{EBBC1219-D639-42E0-A426-62042D167407}">
      <dgm:prSet/>
      <dgm:spPr/>
      <dgm:t>
        <a:bodyPr/>
        <a:lstStyle/>
        <a:p>
          <a:endParaRPr lang="en-US" sz="1300" b="1"/>
        </a:p>
      </dgm:t>
    </dgm:pt>
    <dgm:pt modelId="{253AF05E-A0F9-440F-9C61-79A69B702EC3}" type="sibTrans" cxnId="{EBBC1219-D639-42E0-A426-62042D167407}">
      <dgm:prSet/>
      <dgm:spPr/>
      <dgm:t>
        <a:bodyPr/>
        <a:lstStyle/>
        <a:p>
          <a:endParaRPr lang="en-US" sz="1300" b="1"/>
        </a:p>
      </dgm:t>
    </dgm:pt>
    <dgm:pt modelId="{E58C59C8-5F1B-4AC4-AEE0-91A1B7EA2768}">
      <dgm:prSet phldrT="[Text]" custT="1"/>
      <dgm:spPr/>
      <dgm:t>
        <a:bodyPr/>
        <a:lstStyle/>
        <a:p>
          <a:r>
            <a:rPr lang="en-US" sz="1300" b="1" dirty="0"/>
            <a:t>Late 2017-2018</a:t>
          </a:r>
        </a:p>
      </dgm:t>
    </dgm:pt>
    <dgm:pt modelId="{09FD0C75-0E2B-4EE8-841C-C635D4E834D9}" type="parTrans" cxnId="{EA7D40E6-159A-42FA-B543-E7E10161591A}">
      <dgm:prSet/>
      <dgm:spPr/>
      <dgm:t>
        <a:bodyPr/>
        <a:lstStyle/>
        <a:p>
          <a:endParaRPr lang="en-GB" sz="1300" b="1"/>
        </a:p>
      </dgm:t>
    </dgm:pt>
    <dgm:pt modelId="{F0C688C9-0FFF-4CD5-B7C8-D8136C53A192}" type="sibTrans" cxnId="{EA7D40E6-159A-42FA-B543-E7E10161591A}">
      <dgm:prSet/>
      <dgm:spPr/>
      <dgm:t>
        <a:bodyPr/>
        <a:lstStyle/>
        <a:p>
          <a:endParaRPr lang="en-GB" sz="1300" b="1"/>
        </a:p>
      </dgm:t>
    </dgm:pt>
    <dgm:pt modelId="{7BA84A32-61F4-4A4D-ABB9-0336ECC91A29}">
      <dgm:prSet custT="1"/>
      <dgm:spPr/>
      <dgm:t>
        <a:bodyPr/>
        <a:lstStyle/>
        <a:p>
          <a:r>
            <a:rPr lang="en-US" sz="1300" b="1"/>
            <a:t>September </a:t>
          </a:r>
          <a:r>
            <a:rPr lang="pl-PL" sz="1300" b="1"/>
            <a:t>-</a:t>
          </a:r>
          <a:r>
            <a:rPr lang="en-US" sz="1300" b="1"/>
            <a:t> November 2020</a:t>
          </a:r>
          <a:endParaRPr lang="en-US" sz="1300" b="1" dirty="0"/>
        </a:p>
      </dgm:t>
    </dgm:pt>
    <dgm:pt modelId="{9078E74E-AFA4-4CC3-9C8F-872482C6801A}" type="parTrans" cxnId="{C8DEE894-A1E3-4B79-8D83-B870E3A47749}">
      <dgm:prSet/>
      <dgm:spPr/>
      <dgm:t>
        <a:bodyPr/>
        <a:lstStyle/>
        <a:p>
          <a:endParaRPr lang="en-GB" sz="1300" b="1"/>
        </a:p>
      </dgm:t>
    </dgm:pt>
    <dgm:pt modelId="{6BA03715-EDAE-4C77-965B-5EFED648FFC3}" type="sibTrans" cxnId="{C8DEE894-A1E3-4B79-8D83-B870E3A47749}">
      <dgm:prSet/>
      <dgm:spPr/>
      <dgm:t>
        <a:bodyPr/>
        <a:lstStyle/>
        <a:p>
          <a:endParaRPr lang="en-GB" sz="1300" b="1"/>
        </a:p>
      </dgm:t>
    </dgm:pt>
    <dgm:pt modelId="{0F952636-B6DB-4799-B4C3-0CA3B357D1EA}">
      <dgm:prSet custT="1"/>
      <dgm:spPr/>
      <dgm:t>
        <a:bodyPr/>
        <a:lstStyle/>
        <a:p>
          <a:r>
            <a:rPr lang="en-US" sz="1300" b="1"/>
            <a:t>January </a:t>
          </a:r>
          <a:r>
            <a:rPr lang="pl-PL" sz="1300" b="1"/>
            <a:t>- </a:t>
          </a:r>
          <a:r>
            <a:rPr lang="en-US" sz="1300" b="1"/>
            <a:t>July </a:t>
          </a:r>
          <a:endParaRPr lang="pl-PL" sz="1300" b="1"/>
        </a:p>
        <a:p>
          <a:r>
            <a:rPr lang="en-US" sz="1300" b="1"/>
            <a:t>2021/ 2023</a:t>
          </a:r>
          <a:endParaRPr lang="en-US" sz="1300" b="1" dirty="0"/>
        </a:p>
      </dgm:t>
    </dgm:pt>
    <dgm:pt modelId="{228A4EA9-5EBB-42D9-9565-5AF7DF0B1F61}" type="parTrans" cxnId="{4C4270D1-5916-4EB1-B9FE-EC1D1E389564}">
      <dgm:prSet/>
      <dgm:spPr/>
      <dgm:t>
        <a:bodyPr/>
        <a:lstStyle/>
        <a:p>
          <a:endParaRPr lang="en-GB" sz="1300" b="1"/>
        </a:p>
      </dgm:t>
    </dgm:pt>
    <dgm:pt modelId="{A92E4AA8-F7AF-4AA9-AF27-33463B30B773}" type="sibTrans" cxnId="{4C4270D1-5916-4EB1-B9FE-EC1D1E389564}">
      <dgm:prSet/>
      <dgm:spPr/>
      <dgm:t>
        <a:bodyPr/>
        <a:lstStyle/>
        <a:p>
          <a:endParaRPr lang="en-GB" sz="1300" b="1"/>
        </a:p>
      </dgm:t>
    </dgm:pt>
    <dgm:pt modelId="{26C9F73D-06AB-4008-B0DD-709BDCC6A6AC}">
      <dgm:prSet custT="1"/>
      <dgm:spPr/>
      <dgm:t>
        <a:bodyPr/>
        <a:lstStyle/>
        <a:p>
          <a:r>
            <a:rPr lang="en-US" sz="1300" b="1" dirty="0">
              <a:solidFill>
                <a:schemeClr val="bg1"/>
              </a:solidFill>
            </a:rPr>
            <a:t>Late 2019/2020 </a:t>
          </a:r>
          <a:endParaRPr lang="en-GB" sz="1300" b="1" dirty="0">
            <a:solidFill>
              <a:schemeClr val="bg1"/>
            </a:solidFill>
          </a:endParaRPr>
        </a:p>
      </dgm:t>
    </dgm:pt>
    <dgm:pt modelId="{67F4B456-6F8F-4DEC-96EC-F4F49372F5CD}" type="parTrans" cxnId="{23D3767B-9F04-4A6D-A302-78F395F0E4CE}">
      <dgm:prSet/>
      <dgm:spPr/>
      <dgm:t>
        <a:bodyPr/>
        <a:lstStyle/>
        <a:p>
          <a:endParaRPr lang="en-GB" sz="1300" b="1"/>
        </a:p>
      </dgm:t>
    </dgm:pt>
    <dgm:pt modelId="{BEC43BE8-B07D-4A71-99C8-8E956C12AA77}" type="sibTrans" cxnId="{23D3767B-9F04-4A6D-A302-78F395F0E4CE}">
      <dgm:prSet/>
      <dgm:spPr/>
      <dgm:t>
        <a:bodyPr/>
        <a:lstStyle/>
        <a:p>
          <a:endParaRPr lang="en-GB" sz="1300" b="1"/>
        </a:p>
      </dgm:t>
    </dgm:pt>
    <dgm:pt modelId="{F14B474F-145A-4FA2-B0CA-AD9531F69E93}" type="pres">
      <dgm:prSet presAssocID="{21507583-906B-4F4F-B44B-A95EA8759089}" presName="Name0" presStyleCnt="0">
        <dgm:presLayoutVars>
          <dgm:dir/>
          <dgm:resizeHandles val="exact"/>
        </dgm:presLayoutVars>
      </dgm:prSet>
      <dgm:spPr/>
    </dgm:pt>
    <dgm:pt modelId="{30A64D02-7B1B-49F5-BDFF-3C2BE9A3065B}" type="pres">
      <dgm:prSet presAssocID="{E58C59C8-5F1B-4AC4-AEE0-91A1B7EA2768}" presName="parTxOnly" presStyleLbl="node1" presStyleIdx="0" presStyleCnt="5">
        <dgm:presLayoutVars>
          <dgm:bulletEnabled val="1"/>
        </dgm:presLayoutVars>
      </dgm:prSet>
      <dgm:spPr/>
    </dgm:pt>
    <dgm:pt modelId="{F58083DD-219F-4D60-B128-738EE072786B}" type="pres">
      <dgm:prSet presAssocID="{F0C688C9-0FFF-4CD5-B7C8-D8136C53A192}" presName="parSpace" presStyleCnt="0"/>
      <dgm:spPr/>
    </dgm:pt>
    <dgm:pt modelId="{BB76E623-A685-4CDE-A30C-05162D97D832}" type="pres">
      <dgm:prSet presAssocID="{26C9F73D-06AB-4008-B0DD-709BDCC6A6AC}" presName="parTxOnly" presStyleLbl="node1" presStyleIdx="1" presStyleCnt="5">
        <dgm:presLayoutVars>
          <dgm:bulletEnabled val="1"/>
        </dgm:presLayoutVars>
      </dgm:prSet>
      <dgm:spPr/>
    </dgm:pt>
    <dgm:pt modelId="{A9D16F02-B551-4899-BC1A-D6EA7849D1D4}" type="pres">
      <dgm:prSet presAssocID="{BEC43BE8-B07D-4A71-99C8-8E956C12AA77}" presName="parSpace" presStyleCnt="0"/>
      <dgm:spPr/>
    </dgm:pt>
    <dgm:pt modelId="{5491881A-819E-4BAE-A43B-9FFD0EDED8D8}" type="pres">
      <dgm:prSet presAssocID="{693717D2-B71D-4C13-9800-2713C58B833A}" presName="parTxOnly" presStyleLbl="node1" presStyleIdx="2" presStyleCnt="5" custScaleX="106667">
        <dgm:presLayoutVars>
          <dgm:bulletEnabled val="1"/>
        </dgm:presLayoutVars>
      </dgm:prSet>
      <dgm:spPr/>
    </dgm:pt>
    <dgm:pt modelId="{736BFE59-BA39-427E-BFA4-CFE81E044C14}" type="pres">
      <dgm:prSet presAssocID="{253AF05E-A0F9-440F-9C61-79A69B702EC3}" presName="parSpace" presStyleCnt="0"/>
      <dgm:spPr/>
    </dgm:pt>
    <dgm:pt modelId="{A2F7D114-8685-40C1-B073-9EB6B9456AF4}" type="pres">
      <dgm:prSet presAssocID="{7BA84A32-61F4-4A4D-ABB9-0336ECC91A29}" presName="parTxOnly" presStyleLbl="node1" presStyleIdx="3" presStyleCnt="5">
        <dgm:presLayoutVars>
          <dgm:bulletEnabled val="1"/>
        </dgm:presLayoutVars>
      </dgm:prSet>
      <dgm:spPr/>
    </dgm:pt>
    <dgm:pt modelId="{574732A9-71C6-4A01-B32A-1630F51EE377}" type="pres">
      <dgm:prSet presAssocID="{6BA03715-EDAE-4C77-965B-5EFED648FFC3}" presName="parSpace" presStyleCnt="0"/>
      <dgm:spPr/>
    </dgm:pt>
    <dgm:pt modelId="{11CC7042-F62E-4D52-8F4D-D764A8142FD9}" type="pres">
      <dgm:prSet presAssocID="{0F952636-B6DB-4799-B4C3-0CA3B357D1EA}" presName="parTxOnly" presStyleLbl="node1" presStyleIdx="4" presStyleCnt="5">
        <dgm:presLayoutVars>
          <dgm:bulletEnabled val="1"/>
        </dgm:presLayoutVars>
      </dgm:prSet>
      <dgm:spPr/>
    </dgm:pt>
  </dgm:ptLst>
  <dgm:cxnLst>
    <dgm:cxn modelId="{EBBC1219-D639-42E0-A426-62042D167407}" srcId="{21507583-906B-4F4F-B44B-A95EA8759089}" destId="{693717D2-B71D-4C13-9800-2713C58B833A}" srcOrd="2" destOrd="0" parTransId="{E1191778-4EB3-4BEE-BDFF-B7F52A30ABE2}" sibTransId="{253AF05E-A0F9-440F-9C61-79A69B702EC3}"/>
    <dgm:cxn modelId="{C43C5863-B47B-41A9-BDE6-A5C7B6A3D30E}" type="presOf" srcId="{693717D2-B71D-4C13-9800-2713C58B833A}" destId="{5491881A-819E-4BAE-A43B-9FFD0EDED8D8}" srcOrd="0" destOrd="0" presId="urn:microsoft.com/office/officeart/2005/8/layout/hChevron3"/>
    <dgm:cxn modelId="{E10E636C-DB71-4E69-83DB-2D613A5D1D44}" type="presOf" srcId="{E58C59C8-5F1B-4AC4-AEE0-91A1B7EA2768}" destId="{30A64D02-7B1B-49F5-BDFF-3C2BE9A3065B}" srcOrd="0" destOrd="0" presId="urn:microsoft.com/office/officeart/2005/8/layout/hChevron3"/>
    <dgm:cxn modelId="{8BCF8A70-B20A-45C1-A6BE-EE3123A04065}" type="presOf" srcId="{21507583-906B-4F4F-B44B-A95EA8759089}" destId="{F14B474F-145A-4FA2-B0CA-AD9531F69E93}" srcOrd="0" destOrd="0" presId="urn:microsoft.com/office/officeart/2005/8/layout/hChevron3"/>
    <dgm:cxn modelId="{23D3767B-9F04-4A6D-A302-78F395F0E4CE}" srcId="{21507583-906B-4F4F-B44B-A95EA8759089}" destId="{26C9F73D-06AB-4008-B0DD-709BDCC6A6AC}" srcOrd="1" destOrd="0" parTransId="{67F4B456-6F8F-4DEC-96EC-F4F49372F5CD}" sibTransId="{BEC43BE8-B07D-4A71-99C8-8E956C12AA77}"/>
    <dgm:cxn modelId="{72D3727D-E7C7-4120-8F15-C4988FA80554}" type="presOf" srcId="{7BA84A32-61F4-4A4D-ABB9-0336ECC91A29}" destId="{A2F7D114-8685-40C1-B073-9EB6B9456AF4}" srcOrd="0" destOrd="0" presId="urn:microsoft.com/office/officeart/2005/8/layout/hChevron3"/>
    <dgm:cxn modelId="{C8DEE894-A1E3-4B79-8D83-B870E3A47749}" srcId="{21507583-906B-4F4F-B44B-A95EA8759089}" destId="{7BA84A32-61F4-4A4D-ABB9-0336ECC91A29}" srcOrd="3" destOrd="0" parTransId="{9078E74E-AFA4-4CC3-9C8F-872482C6801A}" sibTransId="{6BA03715-EDAE-4C77-965B-5EFED648FFC3}"/>
    <dgm:cxn modelId="{EA2B2EBA-C36F-4A78-8095-89F23B26051B}" type="presOf" srcId="{0F952636-B6DB-4799-B4C3-0CA3B357D1EA}" destId="{11CC7042-F62E-4D52-8F4D-D764A8142FD9}" srcOrd="0" destOrd="0" presId="urn:microsoft.com/office/officeart/2005/8/layout/hChevron3"/>
    <dgm:cxn modelId="{4C4270D1-5916-4EB1-B9FE-EC1D1E389564}" srcId="{21507583-906B-4F4F-B44B-A95EA8759089}" destId="{0F952636-B6DB-4799-B4C3-0CA3B357D1EA}" srcOrd="4" destOrd="0" parTransId="{228A4EA9-5EBB-42D9-9565-5AF7DF0B1F61}" sibTransId="{A92E4AA8-F7AF-4AA9-AF27-33463B30B773}"/>
    <dgm:cxn modelId="{EA7D40E6-159A-42FA-B543-E7E10161591A}" srcId="{21507583-906B-4F4F-B44B-A95EA8759089}" destId="{E58C59C8-5F1B-4AC4-AEE0-91A1B7EA2768}" srcOrd="0" destOrd="0" parTransId="{09FD0C75-0E2B-4EE8-841C-C635D4E834D9}" sibTransId="{F0C688C9-0FFF-4CD5-B7C8-D8136C53A192}"/>
    <dgm:cxn modelId="{954301F6-97E6-4DEC-ACA3-7E7E55027B8F}" type="presOf" srcId="{26C9F73D-06AB-4008-B0DD-709BDCC6A6AC}" destId="{BB76E623-A685-4CDE-A30C-05162D97D832}" srcOrd="0" destOrd="0" presId="urn:microsoft.com/office/officeart/2005/8/layout/hChevron3"/>
    <dgm:cxn modelId="{C7AD06E2-453F-48B5-971A-3EE2C1BD5F25}" type="presParOf" srcId="{F14B474F-145A-4FA2-B0CA-AD9531F69E93}" destId="{30A64D02-7B1B-49F5-BDFF-3C2BE9A3065B}" srcOrd="0" destOrd="0" presId="urn:microsoft.com/office/officeart/2005/8/layout/hChevron3"/>
    <dgm:cxn modelId="{48EB860A-F935-4744-B61B-7B037C4375FC}" type="presParOf" srcId="{F14B474F-145A-4FA2-B0CA-AD9531F69E93}" destId="{F58083DD-219F-4D60-B128-738EE072786B}" srcOrd="1" destOrd="0" presId="urn:microsoft.com/office/officeart/2005/8/layout/hChevron3"/>
    <dgm:cxn modelId="{960731C8-8AF5-4ABD-B168-8DDD6D04AB55}" type="presParOf" srcId="{F14B474F-145A-4FA2-B0CA-AD9531F69E93}" destId="{BB76E623-A685-4CDE-A30C-05162D97D832}" srcOrd="2" destOrd="0" presId="urn:microsoft.com/office/officeart/2005/8/layout/hChevron3"/>
    <dgm:cxn modelId="{A78C10D2-9F9A-4155-B37B-63BDDADF9676}" type="presParOf" srcId="{F14B474F-145A-4FA2-B0CA-AD9531F69E93}" destId="{A9D16F02-B551-4899-BC1A-D6EA7849D1D4}" srcOrd="3" destOrd="0" presId="urn:microsoft.com/office/officeart/2005/8/layout/hChevron3"/>
    <dgm:cxn modelId="{1B5D6108-493A-47B3-8392-0355DC562313}" type="presParOf" srcId="{F14B474F-145A-4FA2-B0CA-AD9531F69E93}" destId="{5491881A-819E-4BAE-A43B-9FFD0EDED8D8}" srcOrd="4" destOrd="0" presId="urn:microsoft.com/office/officeart/2005/8/layout/hChevron3"/>
    <dgm:cxn modelId="{DAAD0EBB-1AE4-4935-8F34-AB5AA9FFF03F}" type="presParOf" srcId="{F14B474F-145A-4FA2-B0CA-AD9531F69E93}" destId="{736BFE59-BA39-427E-BFA4-CFE81E044C14}" srcOrd="5" destOrd="0" presId="urn:microsoft.com/office/officeart/2005/8/layout/hChevron3"/>
    <dgm:cxn modelId="{4E519604-A217-4A9F-A7DB-3F669D144306}" type="presParOf" srcId="{F14B474F-145A-4FA2-B0CA-AD9531F69E93}" destId="{A2F7D114-8685-40C1-B073-9EB6B9456AF4}" srcOrd="6" destOrd="0" presId="urn:microsoft.com/office/officeart/2005/8/layout/hChevron3"/>
    <dgm:cxn modelId="{97932D06-5951-4F4B-943C-BD01D0C3C1E2}" type="presParOf" srcId="{F14B474F-145A-4FA2-B0CA-AD9531F69E93}" destId="{574732A9-71C6-4A01-B32A-1630F51EE377}" srcOrd="7" destOrd="0" presId="urn:microsoft.com/office/officeart/2005/8/layout/hChevron3"/>
    <dgm:cxn modelId="{7F05357E-E737-4BE8-95D4-B16F76264F82}" type="presParOf" srcId="{F14B474F-145A-4FA2-B0CA-AD9531F69E93}" destId="{11CC7042-F62E-4D52-8F4D-D764A8142FD9}"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288BF5-C3F5-1342-9028-3D16144DF4BE}" type="doc">
      <dgm:prSet loTypeId="urn:microsoft.com/office/officeart/2005/8/layout/chevron2" loCatId="" qsTypeId="urn:microsoft.com/office/officeart/2005/8/quickstyle/simple1" qsCatId="simple" csTypeId="urn:microsoft.com/office/officeart/2005/8/colors/colorful1" csCatId="colorful" phldr="1"/>
      <dgm:spPr/>
      <dgm:t>
        <a:bodyPr/>
        <a:lstStyle/>
        <a:p>
          <a:endParaRPr lang="en-US"/>
        </a:p>
      </dgm:t>
    </dgm:pt>
    <dgm:pt modelId="{08F4794C-E489-E344-88EC-B43B24F96E76}">
      <dgm:prSet phldrT="[Text]" custT="1"/>
      <dgm:spPr>
        <a:solidFill>
          <a:schemeClr val="accent2"/>
        </a:solidFill>
        <a:ln>
          <a:noFill/>
        </a:ln>
      </dgm:spPr>
      <dgm:t>
        <a:bodyPr/>
        <a:lstStyle/>
        <a:p>
          <a:r>
            <a:rPr lang="en-US" sz="4000" dirty="0"/>
            <a:t>2</a:t>
          </a:r>
        </a:p>
      </dgm:t>
    </dgm:pt>
    <dgm:pt modelId="{B26EE41E-074A-2944-BC8D-FF799DA94557}" type="parTrans" cxnId="{A3A515BB-DA3E-164E-ABAD-F60E23D10CB0}">
      <dgm:prSet/>
      <dgm:spPr/>
      <dgm:t>
        <a:bodyPr/>
        <a:lstStyle/>
        <a:p>
          <a:endParaRPr lang="en-US" sz="4000"/>
        </a:p>
      </dgm:t>
    </dgm:pt>
    <dgm:pt modelId="{3CC2AAA1-8104-384E-BE9F-3D6D5231B58F}" type="sibTrans" cxnId="{A3A515BB-DA3E-164E-ABAD-F60E23D10CB0}">
      <dgm:prSet/>
      <dgm:spPr/>
      <dgm:t>
        <a:bodyPr/>
        <a:lstStyle/>
        <a:p>
          <a:endParaRPr lang="en-US" sz="4000"/>
        </a:p>
      </dgm:t>
    </dgm:pt>
    <dgm:pt modelId="{35AB1DC8-2024-5B48-B49C-8FBEB62A23B3}">
      <dgm:prSet phldrT="[Text]" custT="1"/>
      <dgm:spPr>
        <a:ln>
          <a:solidFill>
            <a:schemeClr val="accent2"/>
          </a:solidFill>
        </a:ln>
      </dgm:spPr>
      <dgm:t>
        <a:bodyPr/>
        <a:lstStyle/>
        <a:p>
          <a:pPr marL="0" indent="0">
            <a:buNone/>
            <a:tabLst/>
          </a:pPr>
          <a:r>
            <a:rPr lang="en-US" sz="4000" dirty="0"/>
            <a:t>GAGE covid-19 findings</a:t>
          </a:r>
        </a:p>
      </dgm:t>
    </dgm:pt>
    <dgm:pt modelId="{D3F7EE34-DB55-6E4C-B860-E00444AB4B35}" type="parTrans" cxnId="{18D85C9F-DC98-644F-BF9B-79088265C098}">
      <dgm:prSet/>
      <dgm:spPr/>
      <dgm:t>
        <a:bodyPr/>
        <a:lstStyle/>
        <a:p>
          <a:endParaRPr lang="en-US" sz="4000"/>
        </a:p>
      </dgm:t>
    </dgm:pt>
    <dgm:pt modelId="{97BAFF53-47C7-4D44-966F-7C6FD9B6334B}" type="sibTrans" cxnId="{18D85C9F-DC98-644F-BF9B-79088265C098}">
      <dgm:prSet/>
      <dgm:spPr/>
      <dgm:t>
        <a:bodyPr/>
        <a:lstStyle/>
        <a:p>
          <a:endParaRPr lang="en-US" sz="4000"/>
        </a:p>
      </dgm:t>
    </dgm:pt>
    <dgm:pt modelId="{0F5D395C-5BF8-8D42-B1EA-EF06DC52E60A}" type="pres">
      <dgm:prSet presAssocID="{4F288BF5-C3F5-1342-9028-3D16144DF4BE}" presName="linearFlow" presStyleCnt="0">
        <dgm:presLayoutVars>
          <dgm:dir/>
          <dgm:animLvl val="lvl"/>
          <dgm:resizeHandles val="exact"/>
        </dgm:presLayoutVars>
      </dgm:prSet>
      <dgm:spPr/>
    </dgm:pt>
    <dgm:pt modelId="{5A0C23A5-DB0E-E64B-B7F3-DFCD372AF470}" type="pres">
      <dgm:prSet presAssocID="{08F4794C-E489-E344-88EC-B43B24F96E76}" presName="composite" presStyleCnt="0"/>
      <dgm:spPr/>
    </dgm:pt>
    <dgm:pt modelId="{C361F4ED-B666-E54F-8F79-0BA9E42114FF}" type="pres">
      <dgm:prSet presAssocID="{08F4794C-E489-E344-88EC-B43B24F96E76}" presName="parentText" presStyleLbl="alignNode1" presStyleIdx="0" presStyleCnt="1">
        <dgm:presLayoutVars>
          <dgm:chMax val="1"/>
          <dgm:bulletEnabled val="1"/>
        </dgm:presLayoutVars>
      </dgm:prSet>
      <dgm:spPr/>
    </dgm:pt>
    <dgm:pt modelId="{16E7F308-9278-7C4F-9DE0-15E6A04855F7}" type="pres">
      <dgm:prSet presAssocID="{08F4794C-E489-E344-88EC-B43B24F96E76}" presName="descendantText" presStyleLbl="alignAcc1" presStyleIdx="0" presStyleCnt="1" custLinFactNeighborX="0" custLinFactNeighborY="1130">
        <dgm:presLayoutVars>
          <dgm:bulletEnabled val="1"/>
        </dgm:presLayoutVars>
      </dgm:prSet>
      <dgm:spPr/>
    </dgm:pt>
  </dgm:ptLst>
  <dgm:cxnLst>
    <dgm:cxn modelId="{13AFB26A-BD71-4F4F-A602-208B1F8D48D4}" type="presOf" srcId="{08F4794C-E489-E344-88EC-B43B24F96E76}" destId="{C361F4ED-B666-E54F-8F79-0BA9E42114FF}" srcOrd="0" destOrd="0" presId="urn:microsoft.com/office/officeart/2005/8/layout/chevron2"/>
    <dgm:cxn modelId="{18D85C9F-DC98-644F-BF9B-79088265C098}" srcId="{08F4794C-E489-E344-88EC-B43B24F96E76}" destId="{35AB1DC8-2024-5B48-B49C-8FBEB62A23B3}" srcOrd="0" destOrd="0" parTransId="{D3F7EE34-DB55-6E4C-B860-E00444AB4B35}" sibTransId="{97BAFF53-47C7-4D44-966F-7C6FD9B6334B}"/>
    <dgm:cxn modelId="{1669C2AA-FE0D-E244-9B34-A615ED745E7A}" type="presOf" srcId="{35AB1DC8-2024-5B48-B49C-8FBEB62A23B3}" destId="{16E7F308-9278-7C4F-9DE0-15E6A04855F7}" srcOrd="0" destOrd="0" presId="urn:microsoft.com/office/officeart/2005/8/layout/chevron2"/>
    <dgm:cxn modelId="{A3A515BB-DA3E-164E-ABAD-F60E23D10CB0}" srcId="{4F288BF5-C3F5-1342-9028-3D16144DF4BE}" destId="{08F4794C-E489-E344-88EC-B43B24F96E76}" srcOrd="0" destOrd="0" parTransId="{B26EE41E-074A-2944-BC8D-FF799DA94557}" sibTransId="{3CC2AAA1-8104-384E-BE9F-3D6D5231B58F}"/>
    <dgm:cxn modelId="{88EF9CE1-9F3F-8A4B-B688-4755FAA15E1C}" type="presOf" srcId="{4F288BF5-C3F5-1342-9028-3D16144DF4BE}" destId="{0F5D395C-5BF8-8D42-B1EA-EF06DC52E60A}" srcOrd="0" destOrd="0" presId="urn:microsoft.com/office/officeart/2005/8/layout/chevron2"/>
    <dgm:cxn modelId="{6BA2D7C6-E8AD-5B48-BED0-9DCEA01683A1}" type="presParOf" srcId="{0F5D395C-5BF8-8D42-B1EA-EF06DC52E60A}" destId="{5A0C23A5-DB0E-E64B-B7F3-DFCD372AF470}" srcOrd="0" destOrd="0" presId="urn:microsoft.com/office/officeart/2005/8/layout/chevron2"/>
    <dgm:cxn modelId="{532E8536-2BE0-1644-92FF-8E7C9FA81BF9}" type="presParOf" srcId="{5A0C23A5-DB0E-E64B-B7F3-DFCD372AF470}" destId="{C361F4ED-B666-E54F-8F79-0BA9E42114FF}" srcOrd="0" destOrd="0" presId="urn:microsoft.com/office/officeart/2005/8/layout/chevron2"/>
    <dgm:cxn modelId="{4BB92B36-0D24-C34A-BD5C-B33DCC7FA928}" type="presParOf" srcId="{5A0C23A5-DB0E-E64B-B7F3-DFCD372AF470}" destId="{16E7F308-9278-7C4F-9DE0-15E6A04855F7}"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4F288BF5-C3F5-1342-9028-3D16144DF4BE}" type="doc">
      <dgm:prSet loTypeId="urn:microsoft.com/office/officeart/2005/8/layout/chevron2" loCatId="" qsTypeId="urn:microsoft.com/office/officeart/2005/8/quickstyle/simple1" qsCatId="simple" csTypeId="urn:microsoft.com/office/officeart/2005/8/colors/colorful1" csCatId="colorful" phldr="1"/>
      <dgm:spPr/>
      <dgm:t>
        <a:bodyPr/>
        <a:lstStyle/>
        <a:p>
          <a:endParaRPr lang="en-US"/>
        </a:p>
      </dgm:t>
    </dgm:pt>
    <dgm:pt modelId="{08F4794C-E489-E344-88EC-B43B24F96E76}">
      <dgm:prSet phldrT="[Text]" custT="1"/>
      <dgm:spPr>
        <a:solidFill>
          <a:srgbClr val="F15833"/>
        </a:solidFill>
        <a:ln>
          <a:noFill/>
        </a:ln>
      </dgm:spPr>
      <dgm:t>
        <a:bodyPr/>
        <a:lstStyle/>
        <a:p>
          <a:r>
            <a:rPr lang="en-US" sz="3200" dirty="0"/>
            <a:t>3</a:t>
          </a:r>
        </a:p>
      </dgm:t>
    </dgm:pt>
    <dgm:pt modelId="{B26EE41E-074A-2944-BC8D-FF799DA94557}" type="parTrans" cxnId="{A3A515BB-DA3E-164E-ABAD-F60E23D10CB0}">
      <dgm:prSet/>
      <dgm:spPr/>
      <dgm:t>
        <a:bodyPr/>
        <a:lstStyle/>
        <a:p>
          <a:endParaRPr lang="en-US"/>
        </a:p>
      </dgm:t>
    </dgm:pt>
    <dgm:pt modelId="{3CC2AAA1-8104-384E-BE9F-3D6D5231B58F}" type="sibTrans" cxnId="{A3A515BB-DA3E-164E-ABAD-F60E23D10CB0}">
      <dgm:prSet/>
      <dgm:spPr/>
      <dgm:t>
        <a:bodyPr/>
        <a:lstStyle/>
        <a:p>
          <a:endParaRPr lang="en-US"/>
        </a:p>
      </dgm:t>
    </dgm:pt>
    <dgm:pt modelId="{35AB1DC8-2024-5B48-B49C-8FBEB62A23B3}">
      <dgm:prSet phldrT="[Text]" custT="1"/>
      <dgm:spPr>
        <a:ln>
          <a:solidFill>
            <a:srgbClr val="F15833"/>
          </a:solidFill>
        </a:ln>
      </dgm:spPr>
      <dgm:t>
        <a:bodyPr/>
        <a:lstStyle/>
        <a:p>
          <a:pPr marL="0" indent="0">
            <a:buNone/>
            <a:tabLst/>
          </a:pPr>
          <a:r>
            <a:rPr lang="en-US" sz="3200" dirty="0"/>
            <a:t>Policy and practice implications </a:t>
          </a:r>
        </a:p>
      </dgm:t>
    </dgm:pt>
    <dgm:pt modelId="{D3F7EE34-DB55-6E4C-B860-E00444AB4B35}" type="parTrans" cxnId="{18D85C9F-DC98-644F-BF9B-79088265C098}">
      <dgm:prSet/>
      <dgm:spPr/>
      <dgm:t>
        <a:bodyPr/>
        <a:lstStyle/>
        <a:p>
          <a:endParaRPr lang="en-US"/>
        </a:p>
      </dgm:t>
    </dgm:pt>
    <dgm:pt modelId="{97BAFF53-47C7-4D44-966F-7C6FD9B6334B}" type="sibTrans" cxnId="{18D85C9F-DC98-644F-BF9B-79088265C098}">
      <dgm:prSet/>
      <dgm:spPr/>
      <dgm:t>
        <a:bodyPr/>
        <a:lstStyle/>
        <a:p>
          <a:endParaRPr lang="en-US"/>
        </a:p>
      </dgm:t>
    </dgm:pt>
    <dgm:pt modelId="{0F5D395C-5BF8-8D42-B1EA-EF06DC52E60A}" type="pres">
      <dgm:prSet presAssocID="{4F288BF5-C3F5-1342-9028-3D16144DF4BE}" presName="linearFlow" presStyleCnt="0">
        <dgm:presLayoutVars>
          <dgm:dir/>
          <dgm:animLvl val="lvl"/>
          <dgm:resizeHandles val="exact"/>
        </dgm:presLayoutVars>
      </dgm:prSet>
      <dgm:spPr/>
    </dgm:pt>
    <dgm:pt modelId="{5A0C23A5-DB0E-E64B-B7F3-DFCD372AF470}" type="pres">
      <dgm:prSet presAssocID="{08F4794C-E489-E344-88EC-B43B24F96E76}" presName="composite" presStyleCnt="0"/>
      <dgm:spPr/>
    </dgm:pt>
    <dgm:pt modelId="{C361F4ED-B666-E54F-8F79-0BA9E42114FF}" type="pres">
      <dgm:prSet presAssocID="{08F4794C-E489-E344-88EC-B43B24F96E76}" presName="parentText" presStyleLbl="alignNode1" presStyleIdx="0" presStyleCnt="1">
        <dgm:presLayoutVars>
          <dgm:chMax val="1"/>
          <dgm:bulletEnabled val="1"/>
        </dgm:presLayoutVars>
      </dgm:prSet>
      <dgm:spPr/>
    </dgm:pt>
    <dgm:pt modelId="{16E7F308-9278-7C4F-9DE0-15E6A04855F7}" type="pres">
      <dgm:prSet presAssocID="{08F4794C-E489-E344-88EC-B43B24F96E76}" presName="descendantText" presStyleLbl="alignAcc1" presStyleIdx="0" presStyleCnt="1" custScaleY="100000" custLinFactNeighborX="0" custLinFactNeighborY="1113">
        <dgm:presLayoutVars>
          <dgm:bulletEnabled val="1"/>
        </dgm:presLayoutVars>
      </dgm:prSet>
      <dgm:spPr/>
    </dgm:pt>
  </dgm:ptLst>
  <dgm:cxnLst>
    <dgm:cxn modelId="{13AFB26A-BD71-4F4F-A602-208B1F8D48D4}" type="presOf" srcId="{08F4794C-E489-E344-88EC-B43B24F96E76}" destId="{C361F4ED-B666-E54F-8F79-0BA9E42114FF}" srcOrd="0" destOrd="0" presId="urn:microsoft.com/office/officeart/2005/8/layout/chevron2"/>
    <dgm:cxn modelId="{18D85C9F-DC98-644F-BF9B-79088265C098}" srcId="{08F4794C-E489-E344-88EC-B43B24F96E76}" destId="{35AB1DC8-2024-5B48-B49C-8FBEB62A23B3}" srcOrd="0" destOrd="0" parTransId="{D3F7EE34-DB55-6E4C-B860-E00444AB4B35}" sibTransId="{97BAFF53-47C7-4D44-966F-7C6FD9B6334B}"/>
    <dgm:cxn modelId="{1669C2AA-FE0D-E244-9B34-A615ED745E7A}" type="presOf" srcId="{35AB1DC8-2024-5B48-B49C-8FBEB62A23B3}" destId="{16E7F308-9278-7C4F-9DE0-15E6A04855F7}" srcOrd="0" destOrd="0" presId="urn:microsoft.com/office/officeart/2005/8/layout/chevron2"/>
    <dgm:cxn modelId="{A3A515BB-DA3E-164E-ABAD-F60E23D10CB0}" srcId="{4F288BF5-C3F5-1342-9028-3D16144DF4BE}" destId="{08F4794C-E489-E344-88EC-B43B24F96E76}" srcOrd="0" destOrd="0" parTransId="{B26EE41E-074A-2944-BC8D-FF799DA94557}" sibTransId="{3CC2AAA1-8104-384E-BE9F-3D6D5231B58F}"/>
    <dgm:cxn modelId="{88EF9CE1-9F3F-8A4B-B688-4755FAA15E1C}" type="presOf" srcId="{4F288BF5-C3F5-1342-9028-3D16144DF4BE}" destId="{0F5D395C-5BF8-8D42-B1EA-EF06DC52E60A}" srcOrd="0" destOrd="0" presId="urn:microsoft.com/office/officeart/2005/8/layout/chevron2"/>
    <dgm:cxn modelId="{6BA2D7C6-E8AD-5B48-BED0-9DCEA01683A1}" type="presParOf" srcId="{0F5D395C-5BF8-8D42-B1EA-EF06DC52E60A}" destId="{5A0C23A5-DB0E-E64B-B7F3-DFCD372AF470}" srcOrd="0" destOrd="0" presId="urn:microsoft.com/office/officeart/2005/8/layout/chevron2"/>
    <dgm:cxn modelId="{532E8536-2BE0-1644-92FF-8E7C9FA81BF9}" type="presParOf" srcId="{5A0C23A5-DB0E-E64B-B7F3-DFCD372AF470}" destId="{C361F4ED-B666-E54F-8F79-0BA9E42114FF}" srcOrd="0" destOrd="0" presId="urn:microsoft.com/office/officeart/2005/8/layout/chevron2"/>
    <dgm:cxn modelId="{4BB92B36-0D24-C34A-BD5C-B33DCC7FA928}" type="presParOf" srcId="{5A0C23A5-DB0E-E64B-B7F3-DFCD372AF470}" destId="{16E7F308-9278-7C4F-9DE0-15E6A04855F7}"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5AC0B773-F315-114E-A000-45A0C5FC21D3}" type="doc">
      <dgm:prSet loTypeId="urn:microsoft.com/office/officeart/2005/8/layout/chevron2" loCatId="" qsTypeId="urn:microsoft.com/office/officeart/2005/8/quickstyle/simple1" qsCatId="simple" csTypeId="urn:microsoft.com/office/officeart/2005/8/colors/colorful1" csCatId="colorful" phldr="1"/>
      <dgm:spPr/>
      <dgm:t>
        <a:bodyPr/>
        <a:lstStyle/>
        <a:p>
          <a:endParaRPr lang="en-US"/>
        </a:p>
      </dgm:t>
    </dgm:pt>
    <dgm:pt modelId="{652202D0-9FA7-D347-8EDD-CF0E703C4FC6}">
      <dgm:prSet custT="1"/>
      <dgm:spPr>
        <a:ln>
          <a:noFill/>
        </a:ln>
      </dgm:spPr>
      <dgm:t>
        <a:bodyPr/>
        <a:lstStyle/>
        <a:p>
          <a:r>
            <a:rPr lang="en-US" sz="2800" b="0" dirty="0"/>
            <a:t>1</a:t>
          </a:r>
        </a:p>
      </dgm:t>
    </dgm:pt>
    <dgm:pt modelId="{238D8E9F-A5A1-4844-B96B-C9AEB4EB352D}" type="parTrans" cxnId="{E52D98A2-AF3F-DD45-8D25-A0D291176BBE}">
      <dgm:prSet/>
      <dgm:spPr/>
      <dgm:t>
        <a:bodyPr/>
        <a:lstStyle/>
        <a:p>
          <a:endParaRPr lang="en-US" sz="2000"/>
        </a:p>
      </dgm:t>
    </dgm:pt>
    <dgm:pt modelId="{07CD0D6C-B159-7F46-AEA3-592AB7C9D1A4}" type="sibTrans" cxnId="{E52D98A2-AF3F-DD45-8D25-A0D291176BBE}">
      <dgm:prSet/>
      <dgm:spPr/>
      <dgm:t>
        <a:bodyPr/>
        <a:lstStyle/>
        <a:p>
          <a:endParaRPr lang="en-US" sz="2000"/>
        </a:p>
      </dgm:t>
    </dgm:pt>
    <dgm:pt modelId="{B2359640-D80C-41F2-8836-AFE1A13CFB09}">
      <dgm:prSet custT="1"/>
      <dgm:spPr>
        <a:solidFill>
          <a:srgbClr val="CFCC38"/>
        </a:solidFill>
        <a:ln>
          <a:noFill/>
        </a:ln>
      </dgm:spPr>
      <dgm:t>
        <a:bodyPr/>
        <a:lstStyle/>
        <a:p>
          <a:r>
            <a:rPr lang="en-US" sz="2800" b="0" dirty="0"/>
            <a:t>2</a:t>
          </a:r>
        </a:p>
      </dgm:t>
    </dgm:pt>
    <dgm:pt modelId="{E3618C68-F824-43CE-8E40-4F0C7FA36ACB}" type="parTrans" cxnId="{D1A4CEE9-28AD-4C8B-BC4C-2990198CD485}">
      <dgm:prSet/>
      <dgm:spPr/>
      <dgm:t>
        <a:bodyPr/>
        <a:lstStyle/>
        <a:p>
          <a:endParaRPr lang="en-GB" sz="2000"/>
        </a:p>
      </dgm:t>
    </dgm:pt>
    <dgm:pt modelId="{56F7BA03-DCE3-479B-BE39-769CCD394796}" type="sibTrans" cxnId="{D1A4CEE9-28AD-4C8B-BC4C-2990198CD485}">
      <dgm:prSet/>
      <dgm:spPr/>
      <dgm:t>
        <a:bodyPr/>
        <a:lstStyle/>
        <a:p>
          <a:endParaRPr lang="en-GB" sz="2000"/>
        </a:p>
      </dgm:t>
    </dgm:pt>
    <dgm:pt modelId="{89DA3D80-248D-4EF7-8F49-73D40B869057}">
      <dgm:prSet custT="1"/>
      <dgm:spPr>
        <a:solidFill>
          <a:schemeClr val="accent1"/>
        </a:solidFill>
        <a:ln>
          <a:noFill/>
        </a:ln>
      </dgm:spPr>
      <dgm:t>
        <a:bodyPr/>
        <a:lstStyle/>
        <a:p>
          <a:r>
            <a:rPr lang="en-US" sz="2800" b="0"/>
            <a:t>3</a:t>
          </a:r>
        </a:p>
      </dgm:t>
    </dgm:pt>
    <dgm:pt modelId="{74154287-1DAA-4032-BE6E-D8EABE1848F5}" type="parTrans" cxnId="{6FB5BDC7-6770-431B-A881-5D310BC97ECC}">
      <dgm:prSet/>
      <dgm:spPr/>
      <dgm:t>
        <a:bodyPr/>
        <a:lstStyle/>
        <a:p>
          <a:endParaRPr lang="en-GB" sz="2000"/>
        </a:p>
      </dgm:t>
    </dgm:pt>
    <dgm:pt modelId="{06DA5A50-A1CE-4BBE-8217-6242CC4064FE}" type="sibTrans" cxnId="{6FB5BDC7-6770-431B-A881-5D310BC97ECC}">
      <dgm:prSet/>
      <dgm:spPr/>
      <dgm:t>
        <a:bodyPr/>
        <a:lstStyle/>
        <a:p>
          <a:endParaRPr lang="en-GB" sz="2000"/>
        </a:p>
      </dgm:t>
    </dgm:pt>
    <dgm:pt modelId="{15061696-A228-496E-BAE5-028CC8A35503}">
      <dgm:prSet custT="1"/>
      <dgm:spPr>
        <a:ln>
          <a:noFill/>
        </a:ln>
      </dgm:spPr>
      <dgm:t>
        <a:bodyPr/>
        <a:lstStyle/>
        <a:p>
          <a:r>
            <a:rPr lang="en-US" sz="2800" b="0"/>
            <a:t>4</a:t>
          </a:r>
        </a:p>
      </dgm:t>
    </dgm:pt>
    <dgm:pt modelId="{BE28E1C5-BFF4-4918-9A83-B306710FE448}" type="parTrans" cxnId="{D21A4839-FB8B-4DBF-ABCD-DEC9331040CA}">
      <dgm:prSet/>
      <dgm:spPr/>
      <dgm:t>
        <a:bodyPr/>
        <a:lstStyle/>
        <a:p>
          <a:endParaRPr lang="en-GB" sz="2000"/>
        </a:p>
      </dgm:t>
    </dgm:pt>
    <dgm:pt modelId="{37E884AF-593E-4966-927C-A1D5C8E52E5A}" type="sibTrans" cxnId="{D21A4839-FB8B-4DBF-ABCD-DEC9331040CA}">
      <dgm:prSet/>
      <dgm:spPr/>
      <dgm:t>
        <a:bodyPr/>
        <a:lstStyle/>
        <a:p>
          <a:endParaRPr lang="en-GB" sz="2000"/>
        </a:p>
      </dgm:t>
    </dgm:pt>
    <dgm:pt modelId="{37A60E37-2E46-476B-82B3-B6D09B879E25}">
      <dgm:prSet custT="1"/>
      <dgm:spPr/>
      <dgm:t>
        <a:bodyPr/>
        <a:lstStyle/>
        <a:p>
          <a:r>
            <a:rPr lang="en-GB" sz="1800" b="0" dirty="0">
              <a:solidFill>
                <a:schemeClr val="tx2"/>
              </a:solidFill>
            </a:rPr>
            <a:t>The most vulnerable adolescents are not being reached by emergency social protection programming; </a:t>
          </a:r>
          <a:r>
            <a:rPr lang="en-GB" sz="1800" b="1" dirty="0">
              <a:solidFill>
                <a:schemeClr val="tx2"/>
              </a:solidFill>
            </a:rPr>
            <a:t>scaled up cash transfer plus programmes </a:t>
          </a:r>
          <a:r>
            <a:rPr lang="en-GB" sz="1800" b="0" dirty="0">
              <a:solidFill>
                <a:schemeClr val="tx2"/>
              </a:solidFill>
            </a:rPr>
            <a:t>to address economic vulnerability, food insecurity, and hygiene supplies (including menstrual hygiene supplies) are urgently needed – targeting families as well as adolescents living alone/ married adolescents</a:t>
          </a:r>
          <a:endParaRPr lang="en-US" sz="1800" b="0" dirty="0">
            <a:solidFill>
              <a:schemeClr val="tx2"/>
            </a:solidFill>
          </a:endParaRPr>
        </a:p>
      </dgm:t>
    </dgm:pt>
    <dgm:pt modelId="{622922B3-EFFE-4189-B03C-1CF1E4293EED}" type="parTrans" cxnId="{4AADFCAA-1B15-440E-BB92-625D251633B3}">
      <dgm:prSet/>
      <dgm:spPr/>
      <dgm:t>
        <a:bodyPr/>
        <a:lstStyle/>
        <a:p>
          <a:endParaRPr lang="en-GB" sz="2000"/>
        </a:p>
      </dgm:t>
    </dgm:pt>
    <dgm:pt modelId="{5F65EA1F-51E9-4164-9F43-117C61BEA9F8}" type="sibTrans" cxnId="{4AADFCAA-1B15-440E-BB92-625D251633B3}">
      <dgm:prSet/>
      <dgm:spPr/>
      <dgm:t>
        <a:bodyPr/>
        <a:lstStyle/>
        <a:p>
          <a:endParaRPr lang="en-GB" sz="2000"/>
        </a:p>
      </dgm:t>
    </dgm:pt>
    <dgm:pt modelId="{1702B68A-8A56-46F9-A589-876A1957358B}">
      <dgm:prSet custT="1"/>
      <dgm:spPr>
        <a:ln>
          <a:solidFill>
            <a:srgbClr val="CFCC38"/>
          </a:solidFill>
        </a:ln>
      </dgm:spPr>
      <dgm:t>
        <a:bodyPr/>
        <a:lstStyle/>
        <a:p>
          <a:r>
            <a:rPr lang="en-GB" sz="1800" b="1" kern="1200" dirty="0">
              <a:solidFill>
                <a:schemeClr val="tx2"/>
              </a:solidFill>
              <a:latin typeface="Calibri"/>
              <a:ea typeface="+mn-ea"/>
              <a:cs typeface="+mn-cs"/>
            </a:rPr>
            <a:t>Returns to school need to include outreach to the most vulnerable</a:t>
          </a:r>
          <a:r>
            <a:rPr lang="en-GB" sz="1800" b="0" kern="1200" dirty="0">
              <a:solidFill>
                <a:schemeClr val="tx2"/>
              </a:solidFill>
              <a:latin typeface="Calibri"/>
              <a:ea typeface="+mn-ea"/>
              <a:cs typeface="+mn-cs"/>
            </a:rPr>
            <a:t>, esp. girls and adolescents with disabilities, as well as </a:t>
          </a:r>
          <a:r>
            <a:rPr lang="en-GB" sz="1800" b="1" kern="1200" dirty="0">
              <a:solidFill>
                <a:schemeClr val="tx2"/>
              </a:solidFill>
              <a:latin typeface="Calibri"/>
              <a:ea typeface="+mn-ea"/>
              <a:cs typeface="+mn-cs"/>
            </a:rPr>
            <a:t>catch-up tutorials</a:t>
          </a:r>
          <a:r>
            <a:rPr lang="en-GB" sz="1800" b="0" kern="1200" dirty="0">
              <a:solidFill>
                <a:schemeClr val="tx2"/>
              </a:solidFill>
              <a:latin typeface="Calibri"/>
              <a:ea typeface="+mn-ea"/>
              <a:cs typeface="+mn-cs"/>
            </a:rPr>
            <a:t>. </a:t>
          </a:r>
          <a:endParaRPr lang="en-US" sz="1800" b="0" kern="1200" dirty="0">
            <a:solidFill>
              <a:schemeClr val="tx2"/>
            </a:solidFill>
            <a:latin typeface="Calibri"/>
            <a:ea typeface="+mn-ea"/>
            <a:cs typeface="+mn-cs"/>
          </a:endParaRPr>
        </a:p>
      </dgm:t>
    </dgm:pt>
    <dgm:pt modelId="{A1836500-1776-4334-8E0B-93C39FDD77C6}" type="parTrans" cxnId="{E20260D5-CE5E-4A12-8C29-FCF0A88007C8}">
      <dgm:prSet/>
      <dgm:spPr/>
      <dgm:t>
        <a:bodyPr/>
        <a:lstStyle/>
        <a:p>
          <a:endParaRPr lang="en-GB" sz="2000"/>
        </a:p>
      </dgm:t>
    </dgm:pt>
    <dgm:pt modelId="{62EF9EB9-3484-4873-A99B-AB2108AF7C20}" type="sibTrans" cxnId="{E20260D5-CE5E-4A12-8C29-FCF0A88007C8}">
      <dgm:prSet/>
      <dgm:spPr/>
      <dgm:t>
        <a:bodyPr/>
        <a:lstStyle/>
        <a:p>
          <a:endParaRPr lang="en-GB" sz="2000"/>
        </a:p>
      </dgm:t>
    </dgm:pt>
    <dgm:pt modelId="{429A6B91-311D-454C-8204-866AC319F713}">
      <dgm:prSet custT="1"/>
      <dgm:spPr/>
      <dgm:t>
        <a:bodyPr/>
        <a:lstStyle/>
        <a:p>
          <a:r>
            <a:rPr lang="en-GB" sz="1800" b="1" kern="1200" dirty="0">
              <a:solidFill>
                <a:schemeClr val="tx2"/>
              </a:solidFill>
              <a:latin typeface="Calibri"/>
              <a:ea typeface="+mn-ea"/>
              <a:cs typeface="+mn-cs"/>
            </a:rPr>
            <a:t>Resuming and expanding GBV and child protection reporting mechanisms and services </a:t>
          </a:r>
          <a:r>
            <a:rPr lang="en-GB" sz="1800" b="0" kern="1200" dirty="0">
              <a:solidFill>
                <a:schemeClr val="tx2"/>
              </a:solidFill>
              <a:latin typeface="Calibri"/>
              <a:ea typeface="+mn-ea"/>
              <a:cs typeface="+mn-cs"/>
            </a:rPr>
            <a:t>given heightened household tensions are essential. </a:t>
          </a:r>
          <a:endParaRPr lang="en-US" sz="4800" b="0" kern="1200" dirty="0">
            <a:solidFill>
              <a:schemeClr val="tx2"/>
            </a:solidFill>
          </a:endParaRPr>
        </a:p>
      </dgm:t>
    </dgm:pt>
    <dgm:pt modelId="{0035541C-C34D-40F3-A035-4167EAA10662}" type="parTrans" cxnId="{BB86A43D-38F2-4C14-8AFD-1493AD90F566}">
      <dgm:prSet/>
      <dgm:spPr/>
      <dgm:t>
        <a:bodyPr/>
        <a:lstStyle/>
        <a:p>
          <a:endParaRPr lang="en-GB" sz="2000"/>
        </a:p>
      </dgm:t>
    </dgm:pt>
    <dgm:pt modelId="{ED5C7BB2-7673-4616-A869-D427C1EE04FB}" type="sibTrans" cxnId="{BB86A43D-38F2-4C14-8AFD-1493AD90F566}">
      <dgm:prSet/>
      <dgm:spPr/>
      <dgm:t>
        <a:bodyPr/>
        <a:lstStyle/>
        <a:p>
          <a:endParaRPr lang="en-GB" sz="2000"/>
        </a:p>
      </dgm:t>
    </dgm:pt>
    <dgm:pt modelId="{6403DAC8-4B01-4108-BDC8-81FDC7903955}">
      <dgm:prSet custT="1"/>
      <dgm:spPr>
        <a:ln>
          <a:solidFill>
            <a:schemeClr val="accent1"/>
          </a:solidFill>
        </a:ln>
        <a:effectLst/>
      </dgm:spPr>
      <dgm:t>
        <a:bodyPr/>
        <a:lstStyle/>
        <a:p>
          <a:r>
            <a:rPr lang="en-GB" sz="1800" b="1" kern="1200" dirty="0">
              <a:solidFill>
                <a:schemeClr val="tx2"/>
              </a:solidFill>
              <a:latin typeface="Calibri"/>
              <a:ea typeface="+mn-ea"/>
              <a:cs typeface="+mn-cs"/>
            </a:rPr>
            <a:t>Resuming health and SRH services </a:t>
          </a:r>
          <a:r>
            <a:rPr lang="en-GB" sz="1800" b="0" kern="1200" dirty="0">
              <a:solidFill>
                <a:schemeClr val="tx2"/>
              </a:solidFill>
              <a:latin typeface="Calibri"/>
              <a:ea typeface="+mn-ea"/>
              <a:cs typeface="+mn-cs"/>
            </a:rPr>
            <a:t>esp. for pregnant girls and adolescent mothers, adolescents with disabilities requiring specialist services and adolescents living with HIV need to be prioritised. </a:t>
          </a:r>
          <a:endParaRPr lang="en-US" sz="1800" b="0" kern="1200" dirty="0">
            <a:solidFill>
              <a:schemeClr val="tx2"/>
            </a:solidFill>
            <a:latin typeface="Calibri"/>
            <a:ea typeface="+mn-ea"/>
            <a:cs typeface="+mn-cs"/>
          </a:endParaRPr>
        </a:p>
      </dgm:t>
    </dgm:pt>
    <dgm:pt modelId="{1E5227F8-7309-4A27-956A-EE27D1773338}" type="parTrans" cxnId="{C9C9A8BE-F901-4C76-A1CA-40838A19945D}">
      <dgm:prSet/>
      <dgm:spPr/>
      <dgm:t>
        <a:bodyPr/>
        <a:lstStyle/>
        <a:p>
          <a:endParaRPr lang="en-GB" sz="2000"/>
        </a:p>
      </dgm:t>
    </dgm:pt>
    <dgm:pt modelId="{79D8D418-12C2-4042-BD9C-B1FA684CA600}" type="sibTrans" cxnId="{C9C9A8BE-F901-4C76-A1CA-40838A19945D}">
      <dgm:prSet/>
      <dgm:spPr/>
      <dgm:t>
        <a:bodyPr/>
        <a:lstStyle/>
        <a:p>
          <a:endParaRPr lang="en-GB" sz="2000"/>
        </a:p>
      </dgm:t>
    </dgm:pt>
    <dgm:pt modelId="{14C5538C-C017-4B8D-85D6-60B77DA93030}">
      <dgm:prSet custT="1"/>
      <dgm:spPr>
        <a:ln>
          <a:solidFill>
            <a:srgbClr val="CFCC38"/>
          </a:solidFill>
        </a:ln>
      </dgm:spPr>
      <dgm:t>
        <a:bodyPr/>
        <a:lstStyle/>
        <a:p>
          <a:r>
            <a:rPr lang="en-GB" sz="1800" b="0" kern="1200" dirty="0">
              <a:solidFill>
                <a:schemeClr val="tx2"/>
              </a:solidFill>
              <a:latin typeface="Calibri"/>
              <a:ea typeface="+mn-ea"/>
              <a:cs typeface="+mn-cs"/>
            </a:rPr>
            <a:t>Investments in </a:t>
          </a:r>
          <a:r>
            <a:rPr lang="en-GB" sz="1800" b="1" kern="1200" dirty="0">
              <a:solidFill>
                <a:schemeClr val="tx2"/>
              </a:solidFill>
              <a:latin typeface="Calibri"/>
              <a:ea typeface="+mn-ea"/>
              <a:cs typeface="+mn-cs"/>
            </a:rPr>
            <a:t>strengthening accessible distance learning options</a:t>
          </a:r>
          <a:r>
            <a:rPr lang="en-GB" sz="1800" b="0" kern="1200" dirty="0">
              <a:solidFill>
                <a:schemeClr val="tx2"/>
              </a:solidFill>
              <a:latin typeface="Calibri"/>
              <a:ea typeface="+mn-ea"/>
              <a:cs typeface="+mn-cs"/>
            </a:rPr>
            <a:t> for all in case of future lockdowns are also key – including through bridges with non-formal education programmes.</a:t>
          </a:r>
          <a:endParaRPr lang="en-US" sz="1800" b="0" kern="1200" dirty="0">
            <a:solidFill>
              <a:schemeClr val="tx2"/>
            </a:solidFill>
            <a:latin typeface="Calibri"/>
            <a:ea typeface="+mn-ea"/>
            <a:cs typeface="+mn-cs"/>
          </a:endParaRPr>
        </a:p>
      </dgm:t>
    </dgm:pt>
    <dgm:pt modelId="{6ABC983B-341A-43E5-81A1-8BAF6337FB35}" type="parTrans" cxnId="{AD56DDEB-5BE4-4BD5-BBD0-DD6572E4A987}">
      <dgm:prSet/>
      <dgm:spPr/>
      <dgm:t>
        <a:bodyPr/>
        <a:lstStyle/>
        <a:p>
          <a:endParaRPr lang="en-GB" sz="2000"/>
        </a:p>
      </dgm:t>
    </dgm:pt>
    <dgm:pt modelId="{A2CD78F0-99B2-415A-A5B3-C3B013B9891C}" type="sibTrans" cxnId="{AD56DDEB-5BE4-4BD5-BBD0-DD6572E4A987}">
      <dgm:prSet/>
      <dgm:spPr/>
      <dgm:t>
        <a:bodyPr/>
        <a:lstStyle/>
        <a:p>
          <a:endParaRPr lang="en-GB" sz="2000"/>
        </a:p>
      </dgm:t>
    </dgm:pt>
    <dgm:pt modelId="{1B776E62-3F94-4822-AA61-DBF8D33D2B6C}">
      <dgm:prSet custT="1"/>
      <dgm:spPr>
        <a:ln>
          <a:solidFill>
            <a:schemeClr val="accent1"/>
          </a:solidFill>
        </a:ln>
        <a:effectLst/>
      </dgm:spPr>
      <dgm:t>
        <a:bodyPr/>
        <a:lstStyle/>
        <a:p>
          <a:r>
            <a:rPr lang="en-GB" sz="1800" b="0" kern="1200" dirty="0">
              <a:solidFill>
                <a:schemeClr val="tx2"/>
              </a:solidFill>
              <a:latin typeface="Calibri"/>
              <a:ea typeface="+mn-ea"/>
              <a:cs typeface="+mn-cs"/>
            </a:rPr>
            <a:t>Given high levels of anxiety and fear, i</a:t>
          </a:r>
          <a:r>
            <a:rPr lang="en-GB" sz="1800" b="1" kern="1200" dirty="0">
              <a:solidFill>
                <a:schemeClr val="tx2"/>
              </a:solidFill>
              <a:latin typeface="Calibri"/>
              <a:ea typeface="+mn-ea"/>
              <a:cs typeface="+mn-cs"/>
            </a:rPr>
            <a:t>nvesting in low-cost peer-to-peer and community-based psychosocial support</a:t>
          </a:r>
          <a:r>
            <a:rPr lang="en-GB" sz="1800" b="0" kern="1200" dirty="0">
              <a:solidFill>
                <a:schemeClr val="tx2"/>
              </a:solidFill>
              <a:latin typeface="Calibri"/>
              <a:ea typeface="+mn-ea"/>
              <a:cs typeface="+mn-cs"/>
            </a:rPr>
            <a:t> at scale should also be considered. </a:t>
          </a:r>
          <a:endParaRPr lang="en-US" sz="1800" b="0" kern="1200" dirty="0">
            <a:solidFill>
              <a:schemeClr val="tx2"/>
            </a:solidFill>
            <a:latin typeface="Calibri"/>
            <a:ea typeface="+mn-ea"/>
            <a:cs typeface="+mn-cs"/>
          </a:endParaRPr>
        </a:p>
      </dgm:t>
    </dgm:pt>
    <dgm:pt modelId="{ACD41FF0-6A55-49EE-A314-F4217FC553C1}" type="parTrans" cxnId="{3534A0F0-04B0-4055-A6E8-62BEB577C2B5}">
      <dgm:prSet/>
      <dgm:spPr/>
      <dgm:t>
        <a:bodyPr/>
        <a:lstStyle/>
        <a:p>
          <a:endParaRPr lang="en-GB" sz="2000"/>
        </a:p>
      </dgm:t>
    </dgm:pt>
    <dgm:pt modelId="{D7D11FE8-C2AA-476E-8B97-C5CDC16D7EA6}" type="sibTrans" cxnId="{3534A0F0-04B0-4055-A6E8-62BEB577C2B5}">
      <dgm:prSet/>
      <dgm:spPr/>
      <dgm:t>
        <a:bodyPr/>
        <a:lstStyle/>
        <a:p>
          <a:endParaRPr lang="en-GB" sz="2000"/>
        </a:p>
      </dgm:t>
    </dgm:pt>
    <dgm:pt modelId="{6F264D94-634F-47EF-88AF-095F1E152BF9}">
      <dgm:prSet custT="1"/>
      <dgm:spPr/>
      <dgm:t>
        <a:bodyPr/>
        <a:lstStyle/>
        <a:p>
          <a:r>
            <a:rPr lang="en-GB" sz="1800" b="0" kern="1200" dirty="0">
              <a:solidFill>
                <a:schemeClr val="tx2"/>
              </a:solidFill>
              <a:latin typeface="Calibri"/>
              <a:ea typeface="+mn-ea"/>
              <a:cs typeface="+mn-cs"/>
            </a:rPr>
            <a:t>Measures are needed to </a:t>
          </a:r>
          <a:r>
            <a:rPr lang="en-GB" sz="1800" b="1" kern="1200" dirty="0">
              <a:solidFill>
                <a:schemeClr val="tx2"/>
              </a:solidFill>
              <a:latin typeface="Calibri"/>
              <a:ea typeface="+mn-ea"/>
              <a:cs typeface="+mn-cs"/>
            </a:rPr>
            <a:t>address growing community violence </a:t>
          </a:r>
          <a:r>
            <a:rPr lang="en-GB" sz="1800" b="0" kern="1200" dirty="0">
              <a:solidFill>
                <a:schemeClr val="tx2"/>
              </a:solidFill>
              <a:latin typeface="Calibri"/>
              <a:ea typeface="+mn-ea"/>
              <a:cs typeface="+mn-cs"/>
            </a:rPr>
            <a:t>– by citizens and state authorities. </a:t>
          </a:r>
          <a:endParaRPr lang="en-US" sz="4800" b="0" kern="1200" dirty="0">
            <a:solidFill>
              <a:schemeClr val="tx2"/>
            </a:solidFill>
          </a:endParaRPr>
        </a:p>
      </dgm:t>
    </dgm:pt>
    <dgm:pt modelId="{EC32AAC3-36F8-43B2-8155-1C8D13C4423E}" type="parTrans" cxnId="{E6815601-FEBE-4947-BE4E-F482619577F4}">
      <dgm:prSet/>
      <dgm:spPr/>
      <dgm:t>
        <a:bodyPr/>
        <a:lstStyle/>
        <a:p>
          <a:endParaRPr lang="en-GB" sz="2000"/>
        </a:p>
      </dgm:t>
    </dgm:pt>
    <dgm:pt modelId="{C46A0EF1-A693-40D7-AA40-635D61A91E5A}" type="sibTrans" cxnId="{E6815601-FEBE-4947-BE4E-F482619577F4}">
      <dgm:prSet/>
      <dgm:spPr/>
      <dgm:t>
        <a:bodyPr/>
        <a:lstStyle/>
        <a:p>
          <a:endParaRPr lang="en-GB" sz="2000"/>
        </a:p>
      </dgm:t>
    </dgm:pt>
    <dgm:pt modelId="{36A144DE-3D26-4B4D-84FA-7C85E9BABD22}">
      <dgm:prSet custT="1"/>
      <dgm:spPr/>
      <dgm:t>
        <a:bodyPr/>
        <a:lstStyle/>
        <a:p>
          <a:r>
            <a:rPr lang="en-GB" sz="1800" b="0" kern="1200" dirty="0">
              <a:solidFill>
                <a:schemeClr val="tx2"/>
              </a:solidFill>
              <a:latin typeface="Calibri"/>
              <a:ea typeface="+mn-ea"/>
              <a:cs typeface="+mn-cs"/>
            </a:rPr>
            <a:t>Similarly, </a:t>
          </a:r>
          <a:r>
            <a:rPr lang="en-GB" sz="1800" b="1" kern="1200" dirty="0">
              <a:solidFill>
                <a:schemeClr val="tx2"/>
              </a:solidFill>
              <a:latin typeface="Calibri"/>
              <a:ea typeface="+mn-ea"/>
              <a:cs typeface="+mn-cs"/>
            </a:rPr>
            <a:t>reporting channels and support services for girls (and boys) at risk of child marriage</a:t>
          </a:r>
          <a:r>
            <a:rPr lang="en-GB" sz="1800" b="0" kern="1200" dirty="0">
              <a:solidFill>
                <a:schemeClr val="tx2"/>
              </a:solidFill>
              <a:latin typeface="Calibri"/>
              <a:ea typeface="+mn-ea"/>
              <a:cs typeface="+mn-cs"/>
            </a:rPr>
            <a:t> need to be re-activated, esp. during cultural wedding seasons. </a:t>
          </a:r>
          <a:endParaRPr lang="en-US" sz="4800" b="0" kern="1200" dirty="0">
            <a:solidFill>
              <a:schemeClr val="tx2"/>
            </a:solidFill>
          </a:endParaRPr>
        </a:p>
      </dgm:t>
    </dgm:pt>
    <dgm:pt modelId="{33101066-6FD9-453E-832D-4F9E9E6360C9}" type="parTrans" cxnId="{E6C2DC59-24B0-4A24-B3F4-47D66BA72BDE}">
      <dgm:prSet/>
      <dgm:spPr/>
      <dgm:t>
        <a:bodyPr/>
        <a:lstStyle/>
        <a:p>
          <a:endParaRPr lang="en-GB" sz="2000"/>
        </a:p>
      </dgm:t>
    </dgm:pt>
    <dgm:pt modelId="{65D5F606-312E-4168-9E12-74B16077D202}" type="sibTrans" cxnId="{E6C2DC59-24B0-4A24-B3F4-47D66BA72BDE}">
      <dgm:prSet/>
      <dgm:spPr/>
      <dgm:t>
        <a:bodyPr/>
        <a:lstStyle/>
        <a:p>
          <a:endParaRPr lang="en-GB" sz="2000"/>
        </a:p>
      </dgm:t>
    </dgm:pt>
    <dgm:pt modelId="{44A2807D-D68D-4439-BF09-3834B4C4F571}" type="pres">
      <dgm:prSet presAssocID="{5AC0B773-F315-114E-A000-45A0C5FC21D3}" presName="linearFlow" presStyleCnt="0">
        <dgm:presLayoutVars>
          <dgm:dir/>
          <dgm:animLvl val="lvl"/>
          <dgm:resizeHandles val="exact"/>
        </dgm:presLayoutVars>
      </dgm:prSet>
      <dgm:spPr/>
    </dgm:pt>
    <dgm:pt modelId="{3B9297A8-4C64-4515-AD35-A5AE057955AA}" type="pres">
      <dgm:prSet presAssocID="{652202D0-9FA7-D347-8EDD-CF0E703C4FC6}" presName="composite" presStyleCnt="0"/>
      <dgm:spPr/>
    </dgm:pt>
    <dgm:pt modelId="{E10F1210-725A-41CD-B5F9-BEDFC9030483}" type="pres">
      <dgm:prSet presAssocID="{652202D0-9FA7-D347-8EDD-CF0E703C4FC6}" presName="parentText" presStyleLbl="alignNode1" presStyleIdx="0" presStyleCnt="4">
        <dgm:presLayoutVars>
          <dgm:chMax val="1"/>
          <dgm:bulletEnabled val="1"/>
        </dgm:presLayoutVars>
      </dgm:prSet>
      <dgm:spPr/>
    </dgm:pt>
    <dgm:pt modelId="{746AC729-153F-4A56-A58A-F6B0285D94E4}" type="pres">
      <dgm:prSet presAssocID="{652202D0-9FA7-D347-8EDD-CF0E703C4FC6}" presName="descendantText" presStyleLbl="alignAcc1" presStyleIdx="0" presStyleCnt="4" custScaleY="135935">
        <dgm:presLayoutVars>
          <dgm:bulletEnabled val="1"/>
        </dgm:presLayoutVars>
      </dgm:prSet>
      <dgm:spPr/>
    </dgm:pt>
    <dgm:pt modelId="{D2074012-EA0B-4E5A-8216-5740EFF8052F}" type="pres">
      <dgm:prSet presAssocID="{07CD0D6C-B159-7F46-AEA3-592AB7C9D1A4}" presName="sp" presStyleCnt="0"/>
      <dgm:spPr/>
    </dgm:pt>
    <dgm:pt modelId="{183C2CEA-83EC-4710-BDC3-755DD2DBC20A}" type="pres">
      <dgm:prSet presAssocID="{B2359640-D80C-41F2-8836-AFE1A13CFB09}" presName="composite" presStyleCnt="0"/>
      <dgm:spPr/>
    </dgm:pt>
    <dgm:pt modelId="{76BED920-295E-41A7-A43D-A7D2A3F4ACC6}" type="pres">
      <dgm:prSet presAssocID="{B2359640-D80C-41F2-8836-AFE1A13CFB09}" presName="parentText" presStyleLbl="alignNode1" presStyleIdx="1" presStyleCnt="4">
        <dgm:presLayoutVars>
          <dgm:chMax val="1"/>
          <dgm:bulletEnabled val="1"/>
        </dgm:presLayoutVars>
      </dgm:prSet>
      <dgm:spPr/>
    </dgm:pt>
    <dgm:pt modelId="{C98EAD50-75A1-4174-881F-FA28B20EA1E1}" type="pres">
      <dgm:prSet presAssocID="{B2359640-D80C-41F2-8836-AFE1A13CFB09}" presName="descendantText" presStyleLbl="alignAcc1" presStyleIdx="1" presStyleCnt="4" custScaleY="165610" custLinFactNeighborX="0" custLinFactNeighborY="-6451">
        <dgm:presLayoutVars>
          <dgm:bulletEnabled val="1"/>
        </dgm:presLayoutVars>
      </dgm:prSet>
      <dgm:spPr/>
    </dgm:pt>
    <dgm:pt modelId="{220A8A5F-029A-4F17-AB66-096CE8D7C5D2}" type="pres">
      <dgm:prSet presAssocID="{56F7BA03-DCE3-479B-BE39-769CCD394796}" presName="sp" presStyleCnt="0"/>
      <dgm:spPr/>
    </dgm:pt>
    <dgm:pt modelId="{084B944C-3632-4D94-A50F-F1550490C554}" type="pres">
      <dgm:prSet presAssocID="{89DA3D80-248D-4EF7-8F49-73D40B869057}" presName="composite" presStyleCnt="0"/>
      <dgm:spPr/>
    </dgm:pt>
    <dgm:pt modelId="{D3C0D79D-7478-4897-871F-18687AA6630C}" type="pres">
      <dgm:prSet presAssocID="{89DA3D80-248D-4EF7-8F49-73D40B869057}" presName="parentText" presStyleLbl="alignNode1" presStyleIdx="2" presStyleCnt="4">
        <dgm:presLayoutVars>
          <dgm:chMax val="1"/>
          <dgm:bulletEnabled val="1"/>
        </dgm:presLayoutVars>
      </dgm:prSet>
      <dgm:spPr/>
    </dgm:pt>
    <dgm:pt modelId="{86596A26-1136-4921-921F-39746D33610A}" type="pres">
      <dgm:prSet presAssocID="{89DA3D80-248D-4EF7-8F49-73D40B869057}" presName="descendantText" presStyleLbl="alignAcc1" presStyleIdx="2" presStyleCnt="4" custScaleY="158713">
        <dgm:presLayoutVars>
          <dgm:bulletEnabled val="1"/>
        </dgm:presLayoutVars>
      </dgm:prSet>
      <dgm:spPr/>
    </dgm:pt>
    <dgm:pt modelId="{7F75E33E-BBEA-4928-8DB6-0E29A576E226}" type="pres">
      <dgm:prSet presAssocID="{06DA5A50-A1CE-4BBE-8217-6242CC4064FE}" presName="sp" presStyleCnt="0"/>
      <dgm:spPr/>
    </dgm:pt>
    <dgm:pt modelId="{D6D20E10-F3A8-43F0-8C55-D2CEF62EC5BB}" type="pres">
      <dgm:prSet presAssocID="{15061696-A228-496E-BAE5-028CC8A35503}" presName="composite" presStyleCnt="0"/>
      <dgm:spPr/>
    </dgm:pt>
    <dgm:pt modelId="{530A34C3-28FA-4DDE-B9E2-02A58B345DCA}" type="pres">
      <dgm:prSet presAssocID="{15061696-A228-496E-BAE5-028CC8A35503}" presName="parentText" presStyleLbl="alignNode1" presStyleIdx="3" presStyleCnt="4">
        <dgm:presLayoutVars>
          <dgm:chMax val="1"/>
          <dgm:bulletEnabled val="1"/>
        </dgm:presLayoutVars>
      </dgm:prSet>
      <dgm:spPr/>
    </dgm:pt>
    <dgm:pt modelId="{C53C7A84-F3F5-4F3D-9992-8F915356376B}" type="pres">
      <dgm:prSet presAssocID="{15061696-A228-496E-BAE5-028CC8A35503}" presName="descendantText" presStyleLbl="alignAcc1" presStyleIdx="3" presStyleCnt="4" custScaleY="169642" custLinFactNeighborY="7741">
        <dgm:presLayoutVars>
          <dgm:bulletEnabled val="1"/>
        </dgm:presLayoutVars>
      </dgm:prSet>
      <dgm:spPr/>
    </dgm:pt>
  </dgm:ptLst>
  <dgm:cxnLst>
    <dgm:cxn modelId="{E6815601-FEBE-4947-BE4E-F482619577F4}" srcId="{15061696-A228-496E-BAE5-028CC8A35503}" destId="{6F264D94-634F-47EF-88AF-095F1E152BF9}" srcOrd="1" destOrd="0" parTransId="{EC32AAC3-36F8-43B2-8155-1C8D13C4423E}" sibTransId="{C46A0EF1-A693-40D7-AA40-635D61A91E5A}"/>
    <dgm:cxn modelId="{942ECC0A-CEC7-4A78-9E2F-DD70C4DD71F4}" type="presOf" srcId="{429A6B91-311D-454C-8204-866AC319F713}" destId="{C53C7A84-F3F5-4F3D-9992-8F915356376B}" srcOrd="0" destOrd="0" presId="urn:microsoft.com/office/officeart/2005/8/layout/chevron2"/>
    <dgm:cxn modelId="{1F005819-32B3-4177-8D91-48A10D4D143F}" type="presOf" srcId="{6F264D94-634F-47EF-88AF-095F1E152BF9}" destId="{C53C7A84-F3F5-4F3D-9992-8F915356376B}" srcOrd="0" destOrd="1" presId="urn:microsoft.com/office/officeart/2005/8/layout/chevron2"/>
    <dgm:cxn modelId="{E625C41E-9B93-4A85-BA2E-ABBD8F7F9FB3}" type="presOf" srcId="{36A144DE-3D26-4B4D-84FA-7C85E9BABD22}" destId="{C53C7A84-F3F5-4F3D-9992-8F915356376B}" srcOrd="0" destOrd="2" presId="urn:microsoft.com/office/officeart/2005/8/layout/chevron2"/>
    <dgm:cxn modelId="{D21A4839-FB8B-4DBF-ABCD-DEC9331040CA}" srcId="{5AC0B773-F315-114E-A000-45A0C5FC21D3}" destId="{15061696-A228-496E-BAE5-028CC8A35503}" srcOrd="3" destOrd="0" parTransId="{BE28E1C5-BFF4-4918-9A83-B306710FE448}" sibTransId="{37E884AF-593E-4966-927C-A1D5C8E52E5A}"/>
    <dgm:cxn modelId="{BB86A43D-38F2-4C14-8AFD-1493AD90F566}" srcId="{15061696-A228-496E-BAE5-028CC8A35503}" destId="{429A6B91-311D-454C-8204-866AC319F713}" srcOrd="0" destOrd="0" parTransId="{0035541C-C34D-40F3-A035-4167EAA10662}" sibTransId="{ED5C7BB2-7673-4616-A869-D427C1EE04FB}"/>
    <dgm:cxn modelId="{61A3FC41-B569-4E02-8E55-965BE5C20DF4}" type="presOf" srcId="{6403DAC8-4B01-4108-BDC8-81FDC7903955}" destId="{86596A26-1136-4921-921F-39746D33610A}" srcOrd="0" destOrd="0" presId="urn:microsoft.com/office/officeart/2005/8/layout/chevron2"/>
    <dgm:cxn modelId="{728B2A46-7C0C-47D9-8729-F6C24B0FC5D8}" type="presOf" srcId="{14C5538C-C017-4B8D-85D6-60B77DA93030}" destId="{C98EAD50-75A1-4174-881F-FA28B20EA1E1}" srcOrd="0" destOrd="1" presId="urn:microsoft.com/office/officeart/2005/8/layout/chevron2"/>
    <dgm:cxn modelId="{431BFD71-362C-4215-A73B-E29A9B6A415F}" type="presOf" srcId="{1B776E62-3F94-4822-AA61-DBF8D33D2B6C}" destId="{86596A26-1136-4921-921F-39746D33610A}" srcOrd="0" destOrd="1" presId="urn:microsoft.com/office/officeart/2005/8/layout/chevron2"/>
    <dgm:cxn modelId="{7223D279-08BD-4E52-8FEA-221012517548}" type="presOf" srcId="{5AC0B773-F315-114E-A000-45A0C5FC21D3}" destId="{44A2807D-D68D-4439-BF09-3834B4C4F571}" srcOrd="0" destOrd="0" presId="urn:microsoft.com/office/officeart/2005/8/layout/chevron2"/>
    <dgm:cxn modelId="{E6C2DC59-24B0-4A24-B3F4-47D66BA72BDE}" srcId="{15061696-A228-496E-BAE5-028CC8A35503}" destId="{36A144DE-3D26-4B4D-84FA-7C85E9BABD22}" srcOrd="2" destOrd="0" parTransId="{33101066-6FD9-453E-832D-4F9E9E6360C9}" sibTransId="{65D5F606-312E-4168-9E12-74B16077D202}"/>
    <dgm:cxn modelId="{EE740787-88FF-4AFA-A27A-8BBC65644BE4}" type="presOf" srcId="{89DA3D80-248D-4EF7-8F49-73D40B869057}" destId="{D3C0D79D-7478-4897-871F-18687AA6630C}" srcOrd="0" destOrd="0" presId="urn:microsoft.com/office/officeart/2005/8/layout/chevron2"/>
    <dgm:cxn modelId="{CC45FF98-1BB4-496E-9B04-F4C6278B73C9}" type="presOf" srcId="{652202D0-9FA7-D347-8EDD-CF0E703C4FC6}" destId="{E10F1210-725A-41CD-B5F9-BEDFC9030483}" srcOrd="0" destOrd="0" presId="urn:microsoft.com/office/officeart/2005/8/layout/chevron2"/>
    <dgm:cxn modelId="{E52D98A2-AF3F-DD45-8D25-A0D291176BBE}" srcId="{5AC0B773-F315-114E-A000-45A0C5FC21D3}" destId="{652202D0-9FA7-D347-8EDD-CF0E703C4FC6}" srcOrd="0" destOrd="0" parTransId="{238D8E9F-A5A1-4844-B96B-C9AEB4EB352D}" sibTransId="{07CD0D6C-B159-7F46-AEA3-592AB7C9D1A4}"/>
    <dgm:cxn modelId="{4AADFCAA-1B15-440E-BB92-625D251633B3}" srcId="{652202D0-9FA7-D347-8EDD-CF0E703C4FC6}" destId="{37A60E37-2E46-476B-82B3-B6D09B879E25}" srcOrd="0" destOrd="0" parTransId="{622922B3-EFFE-4189-B03C-1CF1E4293EED}" sibTransId="{5F65EA1F-51E9-4164-9F43-117C61BEA9F8}"/>
    <dgm:cxn modelId="{12B253B1-08BC-47A0-A041-84E3DFB027F0}" type="presOf" srcId="{15061696-A228-496E-BAE5-028CC8A35503}" destId="{530A34C3-28FA-4DDE-B9E2-02A58B345DCA}" srcOrd="0" destOrd="0" presId="urn:microsoft.com/office/officeart/2005/8/layout/chevron2"/>
    <dgm:cxn modelId="{C9C9A8BE-F901-4C76-A1CA-40838A19945D}" srcId="{89DA3D80-248D-4EF7-8F49-73D40B869057}" destId="{6403DAC8-4B01-4108-BDC8-81FDC7903955}" srcOrd="0" destOrd="0" parTransId="{1E5227F8-7309-4A27-956A-EE27D1773338}" sibTransId="{79D8D418-12C2-4042-BD9C-B1FA684CA600}"/>
    <dgm:cxn modelId="{6FB5BDC7-6770-431B-A881-5D310BC97ECC}" srcId="{5AC0B773-F315-114E-A000-45A0C5FC21D3}" destId="{89DA3D80-248D-4EF7-8F49-73D40B869057}" srcOrd="2" destOrd="0" parTransId="{74154287-1DAA-4032-BE6E-D8EABE1848F5}" sibTransId="{06DA5A50-A1CE-4BBE-8217-6242CC4064FE}"/>
    <dgm:cxn modelId="{E20260D5-CE5E-4A12-8C29-FCF0A88007C8}" srcId="{B2359640-D80C-41F2-8836-AFE1A13CFB09}" destId="{1702B68A-8A56-46F9-A589-876A1957358B}" srcOrd="0" destOrd="0" parTransId="{A1836500-1776-4334-8E0B-93C39FDD77C6}" sibTransId="{62EF9EB9-3484-4873-A99B-AB2108AF7C20}"/>
    <dgm:cxn modelId="{F2C3DADC-1FBA-4A84-9CA7-485D49701BE5}" type="presOf" srcId="{37A60E37-2E46-476B-82B3-B6D09B879E25}" destId="{746AC729-153F-4A56-A58A-F6B0285D94E4}" srcOrd="0" destOrd="0" presId="urn:microsoft.com/office/officeart/2005/8/layout/chevron2"/>
    <dgm:cxn modelId="{5E1DAEE8-B847-470C-9C86-CF2ECEE2E43B}" type="presOf" srcId="{B2359640-D80C-41F2-8836-AFE1A13CFB09}" destId="{76BED920-295E-41A7-A43D-A7D2A3F4ACC6}" srcOrd="0" destOrd="0" presId="urn:microsoft.com/office/officeart/2005/8/layout/chevron2"/>
    <dgm:cxn modelId="{D1A4CEE9-28AD-4C8B-BC4C-2990198CD485}" srcId="{5AC0B773-F315-114E-A000-45A0C5FC21D3}" destId="{B2359640-D80C-41F2-8836-AFE1A13CFB09}" srcOrd="1" destOrd="0" parTransId="{E3618C68-F824-43CE-8E40-4F0C7FA36ACB}" sibTransId="{56F7BA03-DCE3-479B-BE39-769CCD394796}"/>
    <dgm:cxn modelId="{AD56DDEB-5BE4-4BD5-BBD0-DD6572E4A987}" srcId="{B2359640-D80C-41F2-8836-AFE1A13CFB09}" destId="{14C5538C-C017-4B8D-85D6-60B77DA93030}" srcOrd="1" destOrd="0" parTransId="{6ABC983B-341A-43E5-81A1-8BAF6337FB35}" sibTransId="{A2CD78F0-99B2-415A-A5B3-C3B013B9891C}"/>
    <dgm:cxn modelId="{3534A0F0-04B0-4055-A6E8-62BEB577C2B5}" srcId="{89DA3D80-248D-4EF7-8F49-73D40B869057}" destId="{1B776E62-3F94-4822-AA61-DBF8D33D2B6C}" srcOrd="1" destOrd="0" parTransId="{ACD41FF0-6A55-49EE-A314-F4217FC553C1}" sibTransId="{D7D11FE8-C2AA-476E-8B97-C5CDC16D7EA6}"/>
    <dgm:cxn modelId="{6B2A6CF4-02A7-4504-816C-6C2F9E02D056}" type="presOf" srcId="{1702B68A-8A56-46F9-A589-876A1957358B}" destId="{C98EAD50-75A1-4174-881F-FA28B20EA1E1}" srcOrd="0" destOrd="0" presId="urn:microsoft.com/office/officeart/2005/8/layout/chevron2"/>
    <dgm:cxn modelId="{E77DDFE7-9966-436A-94F4-95ABA6F8275B}" type="presParOf" srcId="{44A2807D-D68D-4439-BF09-3834B4C4F571}" destId="{3B9297A8-4C64-4515-AD35-A5AE057955AA}" srcOrd="0" destOrd="0" presId="urn:microsoft.com/office/officeart/2005/8/layout/chevron2"/>
    <dgm:cxn modelId="{7A8A2065-F1C8-4AE7-8B84-F89F25F0B307}" type="presParOf" srcId="{3B9297A8-4C64-4515-AD35-A5AE057955AA}" destId="{E10F1210-725A-41CD-B5F9-BEDFC9030483}" srcOrd="0" destOrd="0" presId="urn:microsoft.com/office/officeart/2005/8/layout/chevron2"/>
    <dgm:cxn modelId="{AF626BBB-5D4C-48B1-8FC4-D6810D71A7C4}" type="presParOf" srcId="{3B9297A8-4C64-4515-AD35-A5AE057955AA}" destId="{746AC729-153F-4A56-A58A-F6B0285D94E4}" srcOrd="1" destOrd="0" presId="urn:microsoft.com/office/officeart/2005/8/layout/chevron2"/>
    <dgm:cxn modelId="{4988C20F-88B5-4EC0-81E0-E32C55FD5495}" type="presParOf" srcId="{44A2807D-D68D-4439-BF09-3834B4C4F571}" destId="{D2074012-EA0B-4E5A-8216-5740EFF8052F}" srcOrd="1" destOrd="0" presId="urn:microsoft.com/office/officeart/2005/8/layout/chevron2"/>
    <dgm:cxn modelId="{ACB96375-7EF5-487F-B681-34415BD67BCD}" type="presParOf" srcId="{44A2807D-D68D-4439-BF09-3834B4C4F571}" destId="{183C2CEA-83EC-4710-BDC3-755DD2DBC20A}" srcOrd="2" destOrd="0" presId="urn:microsoft.com/office/officeart/2005/8/layout/chevron2"/>
    <dgm:cxn modelId="{4EA02195-9F78-4E79-A741-53FCBF086492}" type="presParOf" srcId="{183C2CEA-83EC-4710-BDC3-755DD2DBC20A}" destId="{76BED920-295E-41A7-A43D-A7D2A3F4ACC6}" srcOrd="0" destOrd="0" presId="urn:microsoft.com/office/officeart/2005/8/layout/chevron2"/>
    <dgm:cxn modelId="{77C52952-CF95-4A5E-8664-66D94392CC8A}" type="presParOf" srcId="{183C2CEA-83EC-4710-BDC3-755DD2DBC20A}" destId="{C98EAD50-75A1-4174-881F-FA28B20EA1E1}" srcOrd="1" destOrd="0" presId="urn:microsoft.com/office/officeart/2005/8/layout/chevron2"/>
    <dgm:cxn modelId="{E9CFE4E9-C97E-45BC-B60F-A46023AB39C8}" type="presParOf" srcId="{44A2807D-D68D-4439-BF09-3834B4C4F571}" destId="{220A8A5F-029A-4F17-AB66-096CE8D7C5D2}" srcOrd="3" destOrd="0" presId="urn:microsoft.com/office/officeart/2005/8/layout/chevron2"/>
    <dgm:cxn modelId="{AB4ADE9A-5A09-493A-9F7E-6F1F1A72BF26}" type="presParOf" srcId="{44A2807D-D68D-4439-BF09-3834B4C4F571}" destId="{084B944C-3632-4D94-A50F-F1550490C554}" srcOrd="4" destOrd="0" presId="urn:microsoft.com/office/officeart/2005/8/layout/chevron2"/>
    <dgm:cxn modelId="{5143CB40-578B-48CB-9263-F9AC31B56D13}" type="presParOf" srcId="{084B944C-3632-4D94-A50F-F1550490C554}" destId="{D3C0D79D-7478-4897-871F-18687AA6630C}" srcOrd="0" destOrd="0" presId="urn:microsoft.com/office/officeart/2005/8/layout/chevron2"/>
    <dgm:cxn modelId="{D62F7408-5EAF-4CA5-A762-787EE9F10A91}" type="presParOf" srcId="{084B944C-3632-4D94-A50F-F1550490C554}" destId="{86596A26-1136-4921-921F-39746D33610A}" srcOrd="1" destOrd="0" presId="urn:microsoft.com/office/officeart/2005/8/layout/chevron2"/>
    <dgm:cxn modelId="{415D602C-263D-4D03-9E30-5F7B5D7CD92E}" type="presParOf" srcId="{44A2807D-D68D-4439-BF09-3834B4C4F571}" destId="{7F75E33E-BBEA-4928-8DB6-0E29A576E226}" srcOrd="5" destOrd="0" presId="urn:microsoft.com/office/officeart/2005/8/layout/chevron2"/>
    <dgm:cxn modelId="{9686692B-78AF-4336-A771-92D99EE67F76}" type="presParOf" srcId="{44A2807D-D68D-4439-BF09-3834B4C4F571}" destId="{D6D20E10-F3A8-43F0-8C55-D2CEF62EC5BB}" srcOrd="6" destOrd="0" presId="urn:microsoft.com/office/officeart/2005/8/layout/chevron2"/>
    <dgm:cxn modelId="{B85B8AC2-879E-459D-B82B-AF2612282AA8}" type="presParOf" srcId="{D6D20E10-F3A8-43F0-8C55-D2CEF62EC5BB}" destId="{530A34C3-28FA-4DDE-B9E2-02A58B345DCA}" srcOrd="0" destOrd="0" presId="urn:microsoft.com/office/officeart/2005/8/layout/chevron2"/>
    <dgm:cxn modelId="{E88BBD30-458B-4C67-885D-629E435DCDE1}" type="presParOf" srcId="{D6D20E10-F3A8-43F0-8C55-D2CEF62EC5BB}" destId="{C53C7A84-F3F5-4F3D-9992-8F915356376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61F4ED-B666-E54F-8F79-0BA9E42114FF}">
      <dsp:nvSpPr>
        <dsp:cNvPr id="0" name=""/>
        <dsp:cNvSpPr/>
      </dsp:nvSpPr>
      <dsp:spPr>
        <a:xfrm rot="5400000">
          <a:off x="-273008" y="274789"/>
          <a:ext cx="1820059" cy="1274041"/>
        </a:xfrm>
        <a:prstGeom prst="chevron">
          <a:avLst/>
        </a:prstGeom>
        <a:solidFill>
          <a:srgbClr val="F15833"/>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dirty="0"/>
            <a:t>1</a:t>
          </a:r>
        </a:p>
      </dsp:txBody>
      <dsp:txXfrm rot="-5400000">
        <a:off x="2" y="638801"/>
        <a:ext cx="1274041" cy="546018"/>
      </dsp:txXfrm>
    </dsp:sp>
    <dsp:sp modelId="{16E7F308-9278-7C4F-9DE0-15E6A04855F7}">
      <dsp:nvSpPr>
        <dsp:cNvPr id="0" name=""/>
        <dsp:cNvSpPr/>
      </dsp:nvSpPr>
      <dsp:spPr>
        <a:xfrm rot="5400000">
          <a:off x="3369374" y="-2093552"/>
          <a:ext cx="1183661" cy="5374327"/>
        </a:xfrm>
        <a:prstGeom prst="round2SameRect">
          <a:avLst/>
        </a:prstGeom>
        <a:solidFill>
          <a:schemeClr val="lt1">
            <a:alpha val="90000"/>
            <a:hueOff val="0"/>
            <a:satOff val="0"/>
            <a:lumOff val="0"/>
            <a:alphaOff val="0"/>
          </a:schemeClr>
        </a:solidFill>
        <a:ln w="25400" cap="flat" cmpd="sng" algn="ctr">
          <a:solidFill>
            <a:srgbClr val="F15833"/>
          </a:solidFill>
          <a:prstDash val="solid"/>
        </a:ln>
        <a:effectLst/>
      </dsp:spPr>
      <dsp:style>
        <a:lnRef idx="2">
          <a:scrgbClr r="0" g="0" b="0"/>
        </a:lnRef>
        <a:fillRef idx="1">
          <a:scrgbClr r="0" g="0" b="0"/>
        </a:fillRef>
        <a:effectRef idx="0">
          <a:scrgbClr r="0" g="0" b="0"/>
        </a:effectRef>
        <a:fontRef idx="minor"/>
      </dsp:style>
      <dsp:txBody>
        <a:bodyPr spcFirstLastPara="0" vert="horz" wrap="square" lIns="284480" tIns="25400" rIns="25400" bIns="25400" numCol="1" spcCol="1270" anchor="ctr" anchorCtr="0">
          <a:noAutofit/>
        </a:bodyPr>
        <a:lstStyle/>
        <a:p>
          <a:pPr marL="0" lvl="1" indent="0" algn="l" defTabSz="1778000">
            <a:lnSpc>
              <a:spcPct val="90000"/>
            </a:lnSpc>
            <a:spcBef>
              <a:spcPct val="0"/>
            </a:spcBef>
            <a:spcAft>
              <a:spcPct val="15000"/>
            </a:spcAft>
            <a:buNone/>
            <a:tabLst/>
          </a:pPr>
          <a:r>
            <a:rPr lang="en-US" sz="4000" kern="1200" dirty="0"/>
            <a:t>GAGE Overview</a:t>
          </a:r>
        </a:p>
      </dsp:txBody>
      <dsp:txXfrm rot="-5400000">
        <a:off x="1274041" y="59563"/>
        <a:ext cx="5316545" cy="10680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23E3C5-7FE8-4AB1-B424-A2EC69B0B1CC}">
      <dsp:nvSpPr>
        <dsp:cNvPr id="0" name=""/>
        <dsp:cNvSpPr/>
      </dsp:nvSpPr>
      <dsp:spPr>
        <a:xfrm>
          <a:off x="2745466" y="1773570"/>
          <a:ext cx="2075494" cy="1672633"/>
        </a:xfrm>
        <a:prstGeom prst="hexagon">
          <a:avLst>
            <a:gd name="adj" fmla="val 28570"/>
            <a:gd name="vf" fmla="val 115470"/>
          </a:avLst>
        </a:prstGeom>
        <a:solidFill>
          <a:srgbClr val="CFCC3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ADOLESCENCE </a:t>
          </a:r>
          <a:r>
            <a:rPr lang="en-GB" sz="1600" kern="1200" dirty="0"/>
            <a:t>10-19 years</a:t>
          </a:r>
        </a:p>
      </dsp:txBody>
      <dsp:txXfrm>
        <a:off x="3077714" y="2041328"/>
        <a:ext cx="1410998" cy="1137117"/>
      </dsp:txXfrm>
    </dsp:sp>
    <dsp:sp modelId="{62874CAD-043F-44F5-AEFF-18DDC96AFD8D}">
      <dsp:nvSpPr>
        <dsp:cNvPr id="0" name=""/>
        <dsp:cNvSpPr/>
      </dsp:nvSpPr>
      <dsp:spPr>
        <a:xfrm>
          <a:off x="4055072" y="786505"/>
          <a:ext cx="812819" cy="700351"/>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3BE059-AFB7-4AE4-B458-9EC838D380C6}">
      <dsp:nvSpPr>
        <dsp:cNvPr id="0" name=""/>
        <dsp:cNvSpPr/>
      </dsp:nvSpPr>
      <dsp:spPr>
        <a:xfrm>
          <a:off x="2840128" y="13264"/>
          <a:ext cx="1894187" cy="1514065"/>
        </a:xfrm>
        <a:prstGeom prst="hexagon">
          <a:avLst>
            <a:gd name="adj" fmla="val 2857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Rapid neuro-development changes</a:t>
          </a:r>
        </a:p>
      </dsp:txBody>
      <dsp:txXfrm>
        <a:off x="3142166" y="254690"/>
        <a:ext cx="1290111" cy="1031213"/>
      </dsp:txXfrm>
    </dsp:sp>
    <dsp:sp modelId="{BB2CB1C7-55E8-4658-9FF2-D82312D361C8}">
      <dsp:nvSpPr>
        <dsp:cNvPr id="0" name=""/>
        <dsp:cNvSpPr/>
      </dsp:nvSpPr>
      <dsp:spPr>
        <a:xfrm>
          <a:off x="5003695" y="2095788"/>
          <a:ext cx="812819" cy="700351"/>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7E1679-C21B-45A5-80DF-C684B0F01323}">
      <dsp:nvSpPr>
        <dsp:cNvPr id="0" name=""/>
        <dsp:cNvSpPr/>
      </dsp:nvSpPr>
      <dsp:spPr>
        <a:xfrm>
          <a:off x="4402546" y="859473"/>
          <a:ext cx="2007600" cy="1653540"/>
        </a:xfrm>
        <a:prstGeom prst="hexagon">
          <a:avLst>
            <a:gd name="adj" fmla="val 28570"/>
            <a:gd name="vf" fmla="val 115470"/>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600" kern="1200" dirty="0"/>
            <a:t> Growing adoption of adult-like roles, e.g. work, intimate relationships </a:t>
          </a:r>
        </a:p>
      </dsp:txBody>
      <dsp:txXfrm>
        <a:off x="4727318" y="1126968"/>
        <a:ext cx="1358056" cy="1118550"/>
      </dsp:txXfrm>
    </dsp:sp>
    <dsp:sp modelId="{42914154-9FEE-4D1F-B715-531F9A31E676}">
      <dsp:nvSpPr>
        <dsp:cNvPr id="0" name=""/>
        <dsp:cNvSpPr/>
      </dsp:nvSpPr>
      <dsp:spPr>
        <a:xfrm>
          <a:off x="4344720" y="3573723"/>
          <a:ext cx="812819" cy="700351"/>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4686AC-B7EC-4942-8DDB-DC05D6680A4B}">
      <dsp:nvSpPr>
        <dsp:cNvPr id="0" name=""/>
        <dsp:cNvSpPr/>
      </dsp:nvSpPr>
      <dsp:spPr>
        <a:xfrm>
          <a:off x="4453638" y="2700615"/>
          <a:ext cx="1905415" cy="1664781"/>
        </a:xfrm>
        <a:prstGeom prst="hexagon">
          <a:avLst>
            <a:gd name="adj" fmla="val 28570"/>
            <a:gd name="vf" fmla="val 1154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Increased salience of gender norms in daily life </a:t>
          </a:r>
          <a:endParaRPr lang="pl-PL" sz="1600" kern="1200" dirty="0"/>
        </a:p>
      </dsp:txBody>
      <dsp:txXfrm>
        <a:off x="4770965" y="2977867"/>
        <a:ext cx="1270761" cy="1110277"/>
      </dsp:txXfrm>
    </dsp:sp>
    <dsp:sp modelId="{8F9C0B36-B003-4205-B885-21260BE94B3E}">
      <dsp:nvSpPr>
        <dsp:cNvPr id="0" name=""/>
        <dsp:cNvSpPr/>
      </dsp:nvSpPr>
      <dsp:spPr>
        <a:xfrm>
          <a:off x="2710062" y="3727139"/>
          <a:ext cx="812819" cy="700351"/>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BEFD87-0E8A-4B1D-8309-08D55F9FA1EF}">
      <dsp:nvSpPr>
        <dsp:cNvPr id="0" name=""/>
        <dsp:cNvSpPr/>
      </dsp:nvSpPr>
      <dsp:spPr>
        <a:xfrm>
          <a:off x="2792973" y="3682782"/>
          <a:ext cx="1988497" cy="1581359"/>
        </a:xfrm>
        <a:prstGeom prst="hexagon">
          <a:avLst>
            <a:gd name="adj" fmla="val 28570"/>
            <a:gd name="vf" fmla="val 1154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Increased interaction with peers vs parents</a:t>
          </a:r>
        </a:p>
      </dsp:txBody>
      <dsp:txXfrm>
        <a:off x="3109279" y="3934326"/>
        <a:ext cx="1355885" cy="1078271"/>
      </dsp:txXfrm>
    </dsp:sp>
    <dsp:sp modelId="{30BA5FA4-A7E2-4834-85D0-C1A7F2F81F1D}">
      <dsp:nvSpPr>
        <dsp:cNvPr id="0" name=""/>
        <dsp:cNvSpPr/>
      </dsp:nvSpPr>
      <dsp:spPr>
        <a:xfrm>
          <a:off x="1745904" y="2418380"/>
          <a:ext cx="812819" cy="700351"/>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8F9DB9-2B1D-4618-92FF-CA4A3A81BEB0}">
      <dsp:nvSpPr>
        <dsp:cNvPr id="0" name=""/>
        <dsp:cNvSpPr/>
      </dsp:nvSpPr>
      <dsp:spPr>
        <a:xfrm>
          <a:off x="1190184" y="2730356"/>
          <a:ext cx="1940795" cy="1607399"/>
        </a:xfrm>
        <a:prstGeom prst="hexagon">
          <a:avLst>
            <a:gd name="adj" fmla="val 28570"/>
            <a:gd name="vf" fmla="val 11547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Psycho-emotional and self-identity changes</a:t>
          </a:r>
        </a:p>
      </dsp:txBody>
      <dsp:txXfrm>
        <a:off x="1504995" y="2991088"/>
        <a:ext cx="1311173" cy="1085935"/>
      </dsp:txXfrm>
    </dsp:sp>
    <dsp:sp modelId="{6C774F9E-D518-4C29-8D50-2D11BF4DECB5}">
      <dsp:nvSpPr>
        <dsp:cNvPr id="0" name=""/>
        <dsp:cNvSpPr/>
      </dsp:nvSpPr>
      <dsp:spPr>
        <a:xfrm>
          <a:off x="1205138" y="820876"/>
          <a:ext cx="1910888" cy="1726531"/>
        </a:xfrm>
        <a:prstGeom prst="hexagon">
          <a:avLst>
            <a:gd name="adj" fmla="val 28570"/>
            <a:gd name="vf" fmla="val 115470"/>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Physical and reproductive changes</a:t>
          </a:r>
        </a:p>
      </dsp:txBody>
      <dsp:txXfrm>
        <a:off x="1531393" y="1115655"/>
        <a:ext cx="1258378" cy="11369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A64D02-7B1B-49F5-BDFF-3C2BE9A3065B}">
      <dsp:nvSpPr>
        <dsp:cNvPr id="0" name=""/>
        <dsp:cNvSpPr/>
      </dsp:nvSpPr>
      <dsp:spPr>
        <a:xfrm>
          <a:off x="5857" y="0"/>
          <a:ext cx="2634944" cy="788440"/>
        </a:xfrm>
        <a:prstGeom prst="homePlate">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b="1" kern="1200" dirty="0"/>
            <a:t>Late 2017-2018</a:t>
          </a:r>
        </a:p>
      </dsp:txBody>
      <dsp:txXfrm>
        <a:off x="5857" y="0"/>
        <a:ext cx="2437834" cy="788440"/>
      </dsp:txXfrm>
    </dsp:sp>
    <dsp:sp modelId="{BB76E623-A685-4CDE-A30C-05162D97D832}">
      <dsp:nvSpPr>
        <dsp:cNvPr id="0" name=""/>
        <dsp:cNvSpPr/>
      </dsp:nvSpPr>
      <dsp:spPr>
        <a:xfrm>
          <a:off x="2113812" y="0"/>
          <a:ext cx="2634944" cy="788440"/>
        </a:xfrm>
        <a:prstGeom prst="chevron">
          <a:avLst/>
        </a:prstGeom>
        <a:solidFill>
          <a:schemeClr val="accent2">
            <a:shade val="80000"/>
            <a:hueOff val="41018"/>
            <a:satOff val="-4033"/>
            <a:lumOff val="76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bg1"/>
              </a:solidFill>
            </a:rPr>
            <a:t>Late 2019/2020 </a:t>
          </a:r>
          <a:endParaRPr lang="en-GB" sz="1300" b="1" kern="1200" dirty="0">
            <a:solidFill>
              <a:schemeClr val="bg1"/>
            </a:solidFill>
          </a:endParaRPr>
        </a:p>
      </dsp:txBody>
      <dsp:txXfrm>
        <a:off x="2508032" y="0"/>
        <a:ext cx="1846504" cy="788440"/>
      </dsp:txXfrm>
    </dsp:sp>
    <dsp:sp modelId="{5491881A-819E-4BAE-A43B-9FFD0EDED8D8}">
      <dsp:nvSpPr>
        <dsp:cNvPr id="0" name=""/>
        <dsp:cNvSpPr/>
      </dsp:nvSpPr>
      <dsp:spPr>
        <a:xfrm>
          <a:off x="4221767" y="0"/>
          <a:ext cx="2810616" cy="788440"/>
        </a:xfrm>
        <a:prstGeom prst="chevron">
          <a:avLst/>
        </a:prstGeom>
        <a:solidFill>
          <a:schemeClr val="accent2">
            <a:shade val="80000"/>
            <a:hueOff val="82037"/>
            <a:satOff val="-8067"/>
            <a:lumOff val="153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b="1" kern="1200" dirty="0"/>
            <a:t>January </a:t>
          </a:r>
          <a:r>
            <a:rPr lang="pl-PL" sz="1300" b="1" kern="1200" dirty="0"/>
            <a:t>- </a:t>
          </a:r>
          <a:r>
            <a:rPr lang="en-US" sz="1300" b="1" kern="1200" noProof="0" dirty="0"/>
            <a:t>April </a:t>
          </a:r>
          <a:r>
            <a:rPr lang="pl-PL" sz="1300" b="1" kern="1200" noProof="0" dirty="0"/>
            <a:t>- </a:t>
          </a:r>
          <a:r>
            <a:rPr lang="en-US" sz="1300" b="1" kern="1200" noProof="0" dirty="0"/>
            <a:t>June </a:t>
          </a:r>
          <a:endParaRPr lang="pl-PL" sz="1300" b="1" kern="1200" noProof="0" dirty="0"/>
        </a:p>
        <a:p>
          <a:pPr marL="0" lvl="0" indent="0" algn="ctr" defTabSz="577850">
            <a:lnSpc>
              <a:spcPct val="90000"/>
            </a:lnSpc>
            <a:spcBef>
              <a:spcPct val="0"/>
            </a:spcBef>
            <a:spcAft>
              <a:spcPct val="35000"/>
            </a:spcAft>
            <a:buNone/>
          </a:pPr>
          <a:r>
            <a:rPr lang="en-US" sz="1300" b="1" kern="1200" noProof="0" dirty="0"/>
            <a:t>2020</a:t>
          </a:r>
          <a:endParaRPr lang="en-US" sz="1300" b="1" kern="1200" dirty="0"/>
        </a:p>
      </dsp:txBody>
      <dsp:txXfrm>
        <a:off x="4615987" y="0"/>
        <a:ext cx="2022176" cy="788440"/>
      </dsp:txXfrm>
    </dsp:sp>
    <dsp:sp modelId="{A2F7D114-8685-40C1-B073-9EB6B9456AF4}">
      <dsp:nvSpPr>
        <dsp:cNvPr id="0" name=""/>
        <dsp:cNvSpPr/>
      </dsp:nvSpPr>
      <dsp:spPr>
        <a:xfrm>
          <a:off x="6505395" y="0"/>
          <a:ext cx="2634944" cy="788440"/>
        </a:xfrm>
        <a:prstGeom prst="chevron">
          <a:avLst/>
        </a:prstGeom>
        <a:solidFill>
          <a:schemeClr val="accent2">
            <a:shade val="80000"/>
            <a:hueOff val="123055"/>
            <a:satOff val="-12100"/>
            <a:lumOff val="23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b="1" kern="1200"/>
            <a:t>September </a:t>
          </a:r>
          <a:r>
            <a:rPr lang="pl-PL" sz="1300" b="1" kern="1200"/>
            <a:t>-</a:t>
          </a:r>
          <a:r>
            <a:rPr lang="en-US" sz="1300" b="1" kern="1200"/>
            <a:t> November 2020</a:t>
          </a:r>
          <a:endParaRPr lang="en-US" sz="1300" b="1" kern="1200" dirty="0"/>
        </a:p>
      </dsp:txBody>
      <dsp:txXfrm>
        <a:off x="6899615" y="0"/>
        <a:ext cx="1846504" cy="788440"/>
      </dsp:txXfrm>
    </dsp:sp>
    <dsp:sp modelId="{11CC7042-F62E-4D52-8F4D-D764A8142FD9}">
      <dsp:nvSpPr>
        <dsp:cNvPr id="0" name=""/>
        <dsp:cNvSpPr/>
      </dsp:nvSpPr>
      <dsp:spPr>
        <a:xfrm>
          <a:off x="8613350" y="0"/>
          <a:ext cx="2634944" cy="788440"/>
        </a:xfrm>
        <a:prstGeom prst="chevron">
          <a:avLst/>
        </a:prstGeom>
        <a:solidFill>
          <a:schemeClr val="accent2">
            <a:shade val="80000"/>
            <a:hueOff val="164073"/>
            <a:satOff val="-16134"/>
            <a:lumOff val="3077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b="1" kern="1200"/>
            <a:t>January </a:t>
          </a:r>
          <a:r>
            <a:rPr lang="pl-PL" sz="1300" b="1" kern="1200"/>
            <a:t>- </a:t>
          </a:r>
          <a:r>
            <a:rPr lang="en-US" sz="1300" b="1" kern="1200"/>
            <a:t>July </a:t>
          </a:r>
          <a:endParaRPr lang="pl-PL" sz="1300" b="1" kern="1200"/>
        </a:p>
        <a:p>
          <a:pPr marL="0" lvl="0" indent="0" algn="ctr" defTabSz="577850">
            <a:lnSpc>
              <a:spcPct val="90000"/>
            </a:lnSpc>
            <a:spcBef>
              <a:spcPct val="0"/>
            </a:spcBef>
            <a:spcAft>
              <a:spcPct val="35000"/>
            </a:spcAft>
            <a:buNone/>
          </a:pPr>
          <a:r>
            <a:rPr lang="en-US" sz="1300" b="1" kern="1200"/>
            <a:t>2021/ 2023</a:t>
          </a:r>
          <a:endParaRPr lang="en-US" sz="1300" b="1" kern="1200" dirty="0"/>
        </a:p>
      </dsp:txBody>
      <dsp:txXfrm>
        <a:off x="9007570" y="0"/>
        <a:ext cx="1846504" cy="7884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61F4ED-B666-E54F-8F79-0BA9E42114FF}">
      <dsp:nvSpPr>
        <dsp:cNvPr id="0" name=""/>
        <dsp:cNvSpPr/>
      </dsp:nvSpPr>
      <dsp:spPr>
        <a:xfrm rot="5400000">
          <a:off x="-207194" y="208545"/>
          <a:ext cx="1381297" cy="966908"/>
        </a:xfrm>
        <a:prstGeom prst="chevron">
          <a:avLst/>
        </a:prstGeom>
        <a:solidFill>
          <a:schemeClr val="accent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dirty="0"/>
            <a:t>2</a:t>
          </a:r>
        </a:p>
      </dsp:txBody>
      <dsp:txXfrm rot="-5400000">
        <a:off x="1" y="484804"/>
        <a:ext cx="966908" cy="414389"/>
      </dsp:txXfrm>
    </dsp:sp>
    <dsp:sp modelId="{16E7F308-9278-7C4F-9DE0-15E6A04855F7}">
      <dsp:nvSpPr>
        <dsp:cNvPr id="0" name=""/>
        <dsp:cNvSpPr/>
      </dsp:nvSpPr>
      <dsp:spPr>
        <a:xfrm rot="5400000">
          <a:off x="4008690" y="-3030280"/>
          <a:ext cx="898315" cy="6981880"/>
        </a:xfrm>
        <a:prstGeom prst="round2SameRect">
          <a:avLst/>
        </a:prstGeom>
        <a:solidFill>
          <a:schemeClr val="lt1">
            <a:alpha val="90000"/>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284480" tIns="25400" rIns="25400" bIns="25400" numCol="1" spcCol="1270" anchor="ctr" anchorCtr="0">
          <a:noAutofit/>
        </a:bodyPr>
        <a:lstStyle/>
        <a:p>
          <a:pPr marL="0" lvl="1" indent="0" algn="l" defTabSz="1778000">
            <a:lnSpc>
              <a:spcPct val="90000"/>
            </a:lnSpc>
            <a:spcBef>
              <a:spcPct val="0"/>
            </a:spcBef>
            <a:spcAft>
              <a:spcPct val="15000"/>
            </a:spcAft>
            <a:buNone/>
            <a:tabLst/>
          </a:pPr>
          <a:r>
            <a:rPr lang="en-US" sz="4000" kern="1200" dirty="0"/>
            <a:t>GAGE covid-19 findings</a:t>
          </a:r>
        </a:p>
      </dsp:txBody>
      <dsp:txXfrm rot="-5400000">
        <a:off x="966908" y="55354"/>
        <a:ext cx="6938028" cy="8106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61F4ED-B666-E54F-8F79-0BA9E42114FF}">
      <dsp:nvSpPr>
        <dsp:cNvPr id="0" name=""/>
        <dsp:cNvSpPr/>
      </dsp:nvSpPr>
      <dsp:spPr>
        <a:xfrm rot="5400000">
          <a:off x="-273542" y="273542"/>
          <a:ext cx="1823620" cy="1276534"/>
        </a:xfrm>
        <a:prstGeom prst="chevron">
          <a:avLst/>
        </a:prstGeom>
        <a:solidFill>
          <a:srgbClr val="F15833"/>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rot="-5400000">
        <a:off x="1" y="638266"/>
        <a:ext cx="1276534" cy="547086"/>
      </dsp:txXfrm>
    </dsp:sp>
    <dsp:sp modelId="{16E7F308-9278-7C4F-9DE0-15E6A04855F7}">
      <dsp:nvSpPr>
        <dsp:cNvPr id="0" name=""/>
        <dsp:cNvSpPr/>
      </dsp:nvSpPr>
      <dsp:spPr>
        <a:xfrm rot="5400000">
          <a:off x="3157553" y="-1867826"/>
          <a:ext cx="1185352" cy="4947391"/>
        </a:xfrm>
        <a:prstGeom prst="round2SameRect">
          <a:avLst/>
        </a:prstGeom>
        <a:solidFill>
          <a:schemeClr val="lt1">
            <a:alpha val="90000"/>
            <a:hueOff val="0"/>
            <a:satOff val="0"/>
            <a:lumOff val="0"/>
            <a:alphaOff val="0"/>
          </a:schemeClr>
        </a:solidFill>
        <a:ln w="25400" cap="flat" cmpd="sng" algn="ctr">
          <a:solidFill>
            <a:srgbClr val="F15833"/>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0" lvl="1" indent="0" algn="l" defTabSz="1422400">
            <a:lnSpc>
              <a:spcPct val="90000"/>
            </a:lnSpc>
            <a:spcBef>
              <a:spcPct val="0"/>
            </a:spcBef>
            <a:spcAft>
              <a:spcPct val="15000"/>
            </a:spcAft>
            <a:buNone/>
            <a:tabLst/>
          </a:pPr>
          <a:r>
            <a:rPr lang="en-US" sz="3200" kern="1200" dirty="0"/>
            <a:t>Policy and practice implications </a:t>
          </a:r>
        </a:p>
      </dsp:txBody>
      <dsp:txXfrm rot="-5400000">
        <a:off x="1276534" y="71057"/>
        <a:ext cx="4889527" cy="10696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F1210-725A-41CD-B5F9-BEDFC9030483}">
      <dsp:nvSpPr>
        <dsp:cNvPr id="0" name=""/>
        <dsp:cNvSpPr/>
      </dsp:nvSpPr>
      <dsp:spPr>
        <a:xfrm rot="5400000">
          <a:off x="-186835" y="337286"/>
          <a:ext cx="1245566" cy="871896"/>
        </a:xfrm>
        <a:prstGeom prst="chevron">
          <a:avLst/>
        </a:prstGeom>
        <a:solidFill>
          <a:schemeClr val="accent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0" kern="1200" dirty="0"/>
            <a:t>1</a:t>
          </a:r>
        </a:p>
      </dsp:txBody>
      <dsp:txXfrm rot="-5400000">
        <a:off x="0" y="586399"/>
        <a:ext cx="871896" cy="373670"/>
      </dsp:txXfrm>
    </dsp:sp>
    <dsp:sp modelId="{746AC729-153F-4A56-A58A-F6B0285D94E4}">
      <dsp:nvSpPr>
        <dsp:cNvPr id="0" name=""/>
        <dsp:cNvSpPr/>
      </dsp:nvSpPr>
      <dsp:spPr>
        <a:xfrm rot="5400000">
          <a:off x="5733941" y="-4857137"/>
          <a:ext cx="1101133" cy="10825222"/>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b="0" kern="1200" dirty="0">
              <a:solidFill>
                <a:schemeClr val="tx2"/>
              </a:solidFill>
            </a:rPr>
            <a:t>The most vulnerable adolescents are not being reached by emergency social protection programming; </a:t>
          </a:r>
          <a:r>
            <a:rPr lang="en-GB" sz="1800" b="1" kern="1200" dirty="0">
              <a:solidFill>
                <a:schemeClr val="tx2"/>
              </a:solidFill>
            </a:rPr>
            <a:t>scaled up cash transfer plus programmes </a:t>
          </a:r>
          <a:r>
            <a:rPr lang="en-GB" sz="1800" b="0" kern="1200" dirty="0">
              <a:solidFill>
                <a:schemeClr val="tx2"/>
              </a:solidFill>
            </a:rPr>
            <a:t>to address economic vulnerability, food insecurity, and hygiene supplies (including menstrual hygiene supplies) are urgently needed – targeting families as well as adolescents living alone/ married adolescents</a:t>
          </a:r>
          <a:endParaRPr lang="en-US" sz="1800" b="0" kern="1200" dirty="0">
            <a:solidFill>
              <a:schemeClr val="tx2"/>
            </a:solidFill>
          </a:endParaRPr>
        </a:p>
      </dsp:txBody>
      <dsp:txXfrm rot="-5400000">
        <a:off x="871897" y="58660"/>
        <a:ext cx="10771469" cy="993627"/>
      </dsp:txXfrm>
    </dsp:sp>
    <dsp:sp modelId="{76BED920-295E-41A7-A43D-A7D2A3F4ACC6}">
      <dsp:nvSpPr>
        <dsp:cNvPr id="0" name=""/>
        <dsp:cNvSpPr/>
      </dsp:nvSpPr>
      <dsp:spPr>
        <a:xfrm rot="5400000">
          <a:off x="-186835" y="1728508"/>
          <a:ext cx="1245566" cy="871896"/>
        </a:xfrm>
        <a:prstGeom prst="chevron">
          <a:avLst/>
        </a:prstGeom>
        <a:solidFill>
          <a:srgbClr val="CFCC3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0" kern="1200" dirty="0"/>
            <a:t>2</a:t>
          </a:r>
        </a:p>
      </dsp:txBody>
      <dsp:txXfrm rot="-5400000">
        <a:off x="0" y="1977621"/>
        <a:ext cx="871896" cy="373670"/>
      </dsp:txXfrm>
    </dsp:sp>
    <dsp:sp modelId="{C98EAD50-75A1-4174-881F-FA28B20EA1E1}">
      <dsp:nvSpPr>
        <dsp:cNvPr id="0" name=""/>
        <dsp:cNvSpPr/>
      </dsp:nvSpPr>
      <dsp:spPr>
        <a:xfrm rot="5400000">
          <a:off x="5614103" y="-3518356"/>
          <a:ext cx="1340808" cy="10825222"/>
        </a:xfrm>
        <a:prstGeom prst="round2SameRect">
          <a:avLst/>
        </a:prstGeom>
        <a:solidFill>
          <a:schemeClr val="lt1">
            <a:alpha val="90000"/>
            <a:hueOff val="0"/>
            <a:satOff val="0"/>
            <a:lumOff val="0"/>
            <a:alphaOff val="0"/>
          </a:schemeClr>
        </a:solidFill>
        <a:ln w="25400" cap="flat" cmpd="sng" algn="ctr">
          <a:solidFill>
            <a:srgbClr val="CFCC38"/>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b="1" kern="1200" dirty="0">
              <a:solidFill>
                <a:schemeClr val="tx2"/>
              </a:solidFill>
              <a:latin typeface="Calibri"/>
              <a:ea typeface="+mn-ea"/>
              <a:cs typeface="+mn-cs"/>
            </a:rPr>
            <a:t>Returns to school need to include outreach to the most vulnerable</a:t>
          </a:r>
          <a:r>
            <a:rPr lang="en-GB" sz="1800" b="0" kern="1200" dirty="0">
              <a:solidFill>
                <a:schemeClr val="tx2"/>
              </a:solidFill>
              <a:latin typeface="Calibri"/>
              <a:ea typeface="+mn-ea"/>
              <a:cs typeface="+mn-cs"/>
            </a:rPr>
            <a:t>, esp. girls and adolescents with disabilities, as well as </a:t>
          </a:r>
          <a:r>
            <a:rPr lang="en-GB" sz="1800" b="1" kern="1200" dirty="0">
              <a:solidFill>
                <a:schemeClr val="tx2"/>
              </a:solidFill>
              <a:latin typeface="Calibri"/>
              <a:ea typeface="+mn-ea"/>
              <a:cs typeface="+mn-cs"/>
            </a:rPr>
            <a:t>catch-up tutorials</a:t>
          </a:r>
          <a:r>
            <a:rPr lang="en-GB" sz="1800" b="0" kern="1200" dirty="0">
              <a:solidFill>
                <a:schemeClr val="tx2"/>
              </a:solidFill>
              <a:latin typeface="Calibri"/>
              <a:ea typeface="+mn-ea"/>
              <a:cs typeface="+mn-cs"/>
            </a:rPr>
            <a:t>. </a:t>
          </a:r>
          <a:endParaRPr lang="en-US" sz="1800" b="0" kern="1200" dirty="0">
            <a:solidFill>
              <a:schemeClr val="tx2"/>
            </a:solidFill>
            <a:latin typeface="Calibri"/>
            <a:ea typeface="+mn-ea"/>
            <a:cs typeface="+mn-cs"/>
          </a:endParaRPr>
        </a:p>
        <a:p>
          <a:pPr marL="171450" lvl="1" indent="-171450" algn="l" defTabSz="800100">
            <a:lnSpc>
              <a:spcPct val="90000"/>
            </a:lnSpc>
            <a:spcBef>
              <a:spcPct val="0"/>
            </a:spcBef>
            <a:spcAft>
              <a:spcPct val="15000"/>
            </a:spcAft>
            <a:buChar char="•"/>
          </a:pPr>
          <a:r>
            <a:rPr lang="en-GB" sz="1800" b="0" kern="1200" dirty="0">
              <a:solidFill>
                <a:schemeClr val="tx2"/>
              </a:solidFill>
              <a:latin typeface="Calibri"/>
              <a:ea typeface="+mn-ea"/>
              <a:cs typeface="+mn-cs"/>
            </a:rPr>
            <a:t>Investments in </a:t>
          </a:r>
          <a:r>
            <a:rPr lang="en-GB" sz="1800" b="1" kern="1200" dirty="0">
              <a:solidFill>
                <a:schemeClr val="tx2"/>
              </a:solidFill>
              <a:latin typeface="Calibri"/>
              <a:ea typeface="+mn-ea"/>
              <a:cs typeface="+mn-cs"/>
            </a:rPr>
            <a:t>strengthening accessible distance learning options</a:t>
          </a:r>
          <a:r>
            <a:rPr lang="en-GB" sz="1800" b="0" kern="1200" dirty="0">
              <a:solidFill>
                <a:schemeClr val="tx2"/>
              </a:solidFill>
              <a:latin typeface="Calibri"/>
              <a:ea typeface="+mn-ea"/>
              <a:cs typeface="+mn-cs"/>
            </a:rPr>
            <a:t> for all in case of future lockdowns are also key – including through bridges with non-formal education programmes.</a:t>
          </a:r>
          <a:endParaRPr lang="en-US" sz="1800" b="0" kern="1200" dirty="0">
            <a:solidFill>
              <a:schemeClr val="tx2"/>
            </a:solidFill>
            <a:latin typeface="Calibri"/>
            <a:ea typeface="+mn-ea"/>
            <a:cs typeface="+mn-cs"/>
          </a:endParaRPr>
        </a:p>
      </dsp:txBody>
      <dsp:txXfrm rot="-5400000">
        <a:off x="871897" y="1289303"/>
        <a:ext cx="10759769" cy="1209902"/>
      </dsp:txXfrm>
    </dsp:sp>
    <dsp:sp modelId="{D3C0D79D-7478-4897-871F-18687AA6630C}">
      <dsp:nvSpPr>
        <dsp:cNvPr id="0" name=""/>
        <dsp:cNvSpPr/>
      </dsp:nvSpPr>
      <dsp:spPr>
        <a:xfrm rot="5400000">
          <a:off x="-186835" y="3091811"/>
          <a:ext cx="1245566" cy="871896"/>
        </a:xfrm>
        <a:prstGeom prst="chevron">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0" kern="1200"/>
            <a:t>3</a:t>
          </a:r>
        </a:p>
      </dsp:txBody>
      <dsp:txXfrm rot="-5400000">
        <a:off x="0" y="3340924"/>
        <a:ext cx="871896" cy="373670"/>
      </dsp:txXfrm>
    </dsp:sp>
    <dsp:sp modelId="{86596A26-1136-4921-921F-39746D33610A}">
      <dsp:nvSpPr>
        <dsp:cNvPr id="0" name=""/>
        <dsp:cNvSpPr/>
      </dsp:nvSpPr>
      <dsp:spPr>
        <a:xfrm rot="5400000">
          <a:off x="5642023" y="-2102825"/>
          <a:ext cx="1284969" cy="10825222"/>
        </a:xfrm>
        <a:prstGeom prst="round2SameRect">
          <a:avLst/>
        </a:prstGeom>
        <a:solidFill>
          <a:schemeClr val="lt1">
            <a:alpha val="90000"/>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b="1" kern="1200" dirty="0">
              <a:solidFill>
                <a:schemeClr val="tx2"/>
              </a:solidFill>
              <a:latin typeface="Calibri"/>
              <a:ea typeface="+mn-ea"/>
              <a:cs typeface="+mn-cs"/>
            </a:rPr>
            <a:t>Resuming health and SRH services </a:t>
          </a:r>
          <a:r>
            <a:rPr lang="en-GB" sz="1800" b="0" kern="1200" dirty="0">
              <a:solidFill>
                <a:schemeClr val="tx2"/>
              </a:solidFill>
              <a:latin typeface="Calibri"/>
              <a:ea typeface="+mn-ea"/>
              <a:cs typeface="+mn-cs"/>
            </a:rPr>
            <a:t>esp. for pregnant girls and adolescent mothers, adolescents with disabilities requiring specialist services and adolescents living with HIV need to be prioritised. </a:t>
          </a:r>
          <a:endParaRPr lang="en-US" sz="1800" b="0" kern="1200" dirty="0">
            <a:solidFill>
              <a:schemeClr val="tx2"/>
            </a:solidFill>
            <a:latin typeface="Calibri"/>
            <a:ea typeface="+mn-ea"/>
            <a:cs typeface="+mn-cs"/>
          </a:endParaRPr>
        </a:p>
        <a:p>
          <a:pPr marL="171450" lvl="1" indent="-171450" algn="l" defTabSz="800100">
            <a:lnSpc>
              <a:spcPct val="90000"/>
            </a:lnSpc>
            <a:spcBef>
              <a:spcPct val="0"/>
            </a:spcBef>
            <a:spcAft>
              <a:spcPct val="15000"/>
            </a:spcAft>
            <a:buChar char="•"/>
          </a:pPr>
          <a:r>
            <a:rPr lang="en-GB" sz="1800" b="0" kern="1200" dirty="0">
              <a:solidFill>
                <a:schemeClr val="tx2"/>
              </a:solidFill>
              <a:latin typeface="Calibri"/>
              <a:ea typeface="+mn-ea"/>
              <a:cs typeface="+mn-cs"/>
            </a:rPr>
            <a:t>Given high levels of anxiety and fear, i</a:t>
          </a:r>
          <a:r>
            <a:rPr lang="en-GB" sz="1800" b="1" kern="1200" dirty="0">
              <a:solidFill>
                <a:schemeClr val="tx2"/>
              </a:solidFill>
              <a:latin typeface="Calibri"/>
              <a:ea typeface="+mn-ea"/>
              <a:cs typeface="+mn-cs"/>
            </a:rPr>
            <a:t>nvesting in low-cost peer-to-peer and community-based psychosocial support</a:t>
          </a:r>
          <a:r>
            <a:rPr lang="en-GB" sz="1800" b="0" kern="1200" dirty="0">
              <a:solidFill>
                <a:schemeClr val="tx2"/>
              </a:solidFill>
              <a:latin typeface="Calibri"/>
              <a:ea typeface="+mn-ea"/>
              <a:cs typeface="+mn-cs"/>
            </a:rPr>
            <a:t> at scale should also be considered. </a:t>
          </a:r>
          <a:endParaRPr lang="en-US" sz="1800" b="0" kern="1200" dirty="0">
            <a:solidFill>
              <a:schemeClr val="tx2"/>
            </a:solidFill>
            <a:latin typeface="Calibri"/>
            <a:ea typeface="+mn-ea"/>
            <a:cs typeface="+mn-cs"/>
          </a:endParaRPr>
        </a:p>
      </dsp:txBody>
      <dsp:txXfrm rot="-5400000">
        <a:off x="871897" y="2730028"/>
        <a:ext cx="10762495" cy="1159515"/>
      </dsp:txXfrm>
    </dsp:sp>
    <dsp:sp modelId="{530A34C3-28FA-4DDE-B9E2-02A58B345DCA}">
      <dsp:nvSpPr>
        <dsp:cNvPr id="0" name=""/>
        <dsp:cNvSpPr/>
      </dsp:nvSpPr>
      <dsp:spPr>
        <a:xfrm rot="5400000">
          <a:off x="-186835" y="4499355"/>
          <a:ext cx="1245566" cy="871896"/>
        </a:xfrm>
        <a:prstGeom prst="chevron">
          <a:avLst/>
        </a:prstGeom>
        <a:solidFill>
          <a:schemeClr val="accent5">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0" kern="1200"/>
            <a:t>4</a:t>
          </a:r>
        </a:p>
      </dsp:txBody>
      <dsp:txXfrm rot="-5400000">
        <a:off x="0" y="4748468"/>
        <a:ext cx="871896" cy="373670"/>
      </dsp:txXfrm>
    </dsp:sp>
    <dsp:sp modelId="{C53C7A84-F3F5-4F3D-9992-8F915356376B}">
      <dsp:nvSpPr>
        <dsp:cNvPr id="0" name=""/>
        <dsp:cNvSpPr/>
      </dsp:nvSpPr>
      <dsp:spPr>
        <a:xfrm rot="5400000">
          <a:off x="5597781" y="-632609"/>
          <a:ext cx="1373452" cy="10825222"/>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b="1" kern="1200" dirty="0">
              <a:solidFill>
                <a:schemeClr val="tx2"/>
              </a:solidFill>
              <a:latin typeface="Calibri"/>
              <a:ea typeface="+mn-ea"/>
              <a:cs typeface="+mn-cs"/>
            </a:rPr>
            <a:t>Resuming and expanding GBV and child protection reporting mechanisms and services </a:t>
          </a:r>
          <a:r>
            <a:rPr lang="en-GB" sz="1800" b="0" kern="1200" dirty="0">
              <a:solidFill>
                <a:schemeClr val="tx2"/>
              </a:solidFill>
              <a:latin typeface="Calibri"/>
              <a:ea typeface="+mn-ea"/>
              <a:cs typeface="+mn-cs"/>
            </a:rPr>
            <a:t>given heightened household tensions are essential. </a:t>
          </a:r>
          <a:endParaRPr lang="en-US" sz="4800" b="0" kern="1200" dirty="0">
            <a:solidFill>
              <a:schemeClr val="tx2"/>
            </a:solidFill>
          </a:endParaRPr>
        </a:p>
        <a:p>
          <a:pPr marL="171450" lvl="1" indent="-171450" algn="l" defTabSz="800100">
            <a:lnSpc>
              <a:spcPct val="90000"/>
            </a:lnSpc>
            <a:spcBef>
              <a:spcPct val="0"/>
            </a:spcBef>
            <a:spcAft>
              <a:spcPct val="15000"/>
            </a:spcAft>
            <a:buChar char="•"/>
          </a:pPr>
          <a:r>
            <a:rPr lang="en-GB" sz="1800" b="0" kern="1200" dirty="0">
              <a:solidFill>
                <a:schemeClr val="tx2"/>
              </a:solidFill>
              <a:latin typeface="Calibri"/>
              <a:ea typeface="+mn-ea"/>
              <a:cs typeface="+mn-cs"/>
            </a:rPr>
            <a:t>Measures are needed to </a:t>
          </a:r>
          <a:r>
            <a:rPr lang="en-GB" sz="1800" b="1" kern="1200" dirty="0">
              <a:solidFill>
                <a:schemeClr val="tx2"/>
              </a:solidFill>
              <a:latin typeface="Calibri"/>
              <a:ea typeface="+mn-ea"/>
              <a:cs typeface="+mn-cs"/>
            </a:rPr>
            <a:t>address growing community violence </a:t>
          </a:r>
          <a:r>
            <a:rPr lang="en-GB" sz="1800" b="0" kern="1200" dirty="0">
              <a:solidFill>
                <a:schemeClr val="tx2"/>
              </a:solidFill>
              <a:latin typeface="Calibri"/>
              <a:ea typeface="+mn-ea"/>
              <a:cs typeface="+mn-cs"/>
            </a:rPr>
            <a:t>– by citizens and state authorities. </a:t>
          </a:r>
          <a:endParaRPr lang="en-US" sz="4800" b="0" kern="1200" dirty="0">
            <a:solidFill>
              <a:schemeClr val="tx2"/>
            </a:solidFill>
          </a:endParaRPr>
        </a:p>
        <a:p>
          <a:pPr marL="171450" lvl="1" indent="-171450" algn="l" defTabSz="800100">
            <a:lnSpc>
              <a:spcPct val="90000"/>
            </a:lnSpc>
            <a:spcBef>
              <a:spcPct val="0"/>
            </a:spcBef>
            <a:spcAft>
              <a:spcPct val="15000"/>
            </a:spcAft>
            <a:buChar char="•"/>
          </a:pPr>
          <a:r>
            <a:rPr lang="en-GB" sz="1800" b="0" kern="1200" dirty="0">
              <a:solidFill>
                <a:schemeClr val="tx2"/>
              </a:solidFill>
              <a:latin typeface="Calibri"/>
              <a:ea typeface="+mn-ea"/>
              <a:cs typeface="+mn-cs"/>
            </a:rPr>
            <a:t>Similarly, </a:t>
          </a:r>
          <a:r>
            <a:rPr lang="en-GB" sz="1800" b="1" kern="1200" dirty="0">
              <a:solidFill>
                <a:schemeClr val="tx2"/>
              </a:solidFill>
              <a:latin typeface="Calibri"/>
              <a:ea typeface="+mn-ea"/>
              <a:cs typeface="+mn-cs"/>
            </a:rPr>
            <a:t>reporting channels and support services for girls (and boys) at risk of child marriage</a:t>
          </a:r>
          <a:r>
            <a:rPr lang="en-GB" sz="1800" b="0" kern="1200" dirty="0">
              <a:solidFill>
                <a:schemeClr val="tx2"/>
              </a:solidFill>
              <a:latin typeface="Calibri"/>
              <a:ea typeface="+mn-ea"/>
              <a:cs typeface="+mn-cs"/>
            </a:rPr>
            <a:t> need to be re-activated, esp. during cultural wedding seasons. </a:t>
          </a:r>
          <a:endParaRPr lang="en-US" sz="4800" b="0" kern="1200" dirty="0">
            <a:solidFill>
              <a:schemeClr val="tx2"/>
            </a:solidFill>
          </a:endParaRPr>
        </a:p>
      </dsp:txBody>
      <dsp:txXfrm rot="-5400000">
        <a:off x="871896" y="4160322"/>
        <a:ext cx="10758176" cy="123936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54E6CA-1D9D-4CC4-A168-FC0357E0BFE2}" type="datetimeFigureOut">
              <a:rPr lang="en-GB" smtClean="0"/>
              <a:t>24/10/2020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957121-F328-4439-A3E3-57276B95BFE9}" type="slidenum">
              <a:rPr lang="en-GB" smtClean="0"/>
              <a:t>‹#›</a:t>
            </a:fld>
            <a:endParaRPr lang="en-GB"/>
          </a:p>
        </p:txBody>
      </p:sp>
    </p:spTree>
    <p:extLst>
      <p:ext uri="{BB962C8B-B14F-4D97-AF65-F5344CB8AC3E}">
        <p14:creationId xmlns:p14="http://schemas.microsoft.com/office/powerpoint/2010/main" val="606182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EC1936-F0B0-A647-B7CD-4962644116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142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Across countries, household economies have been devasted by COVID.</a:t>
            </a:r>
          </a:p>
          <a:p>
            <a:endParaRPr lang="en-US" dirty="0"/>
          </a:p>
          <a:p>
            <a:r>
              <a:rPr lang="en-US" dirty="0"/>
              <a:t>Many caregivers and adolescents lost jobs entirely and others had their hours and incomes severely cut.</a:t>
            </a:r>
          </a:p>
          <a:p>
            <a:endParaRPr lang="en-US" dirty="0"/>
          </a:p>
          <a:p>
            <a:r>
              <a:rPr lang="en-US" dirty="0"/>
              <a:t>This holds true for both those in the formal economy (such as in Ethiopia’s industrial parks) and those in the informal economy (working jobs such as construction).</a:t>
            </a:r>
          </a:p>
          <a:p>
            <a:endParaRPr lang="en-US" dirty="0"/>
          </a:p>
          <a:p>
            <a:r>
              <a:rPr lang="en-US" dirty="0"/>
              <a:t>Households have done what they can to reduce costs—including moving, often in with others despite greater risks. </a:t>
            </a:r>
          </a:p>
          <a:p>
            <a:endParaRPr lang="en-US" dirty="0"/>
          </a:p>
          <a:p>
            <a:r>
              <a:rPr lang="en-US" dirty="0"/>
              <a:t>However, homelessness is increasing in urban contexts as there is simply no way to balance income and expenses.</a:t>
            </a:r>
          </a:p>
          <a:p>
            <a:endParaRPr lang="en-US" dirty="0"/>
          </a:p>
          <a:p>
            <a:r>
              <a:rPr lang="en-US" dirty="0"/>
              <a:t>Country responses have varied—but are in general far from sufficient. </a:t>
            </a:r>
          </a:p>
          <a:p>
            <a:endParaRPr lang="en-US" dirty="0"/>
          </a:p>
          <a:p>
            <a:r>
              <a:rPr lang="en-US" dirty="0"/>
              <a:t>In Jordan, UNICEF has been providing a new emergency cash transfer to vulnerable households with children.</a:t>
            </a:r>
          </a:p>
          <a:p>
            <a:endParaRPr lang="en-US" dirty="0"/>
          </a:p>
          <a:p>
            <a:r>
              <a:rPr lang="en-US" dirty="0"/>
              <a:t>In Ethiopia, existing social protection has been delayed, leaving those already at extreme risk with nothing.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3957121-F328-4439-A3E3-57276B95BFE9}" type="slidenum">
              <a:rPr lang="en-GB" smtClean="0"/>
              <a:t>10</a:t>
            </a:fld>
            <a:endParaRPr lang="en-GB"/>
          </a:p>
        </p:txBody>
      </p:sp>
    </p:spTree>
    <p:extLst>
      <p:ext uri="{BB962C8B-B14F-4D97-AF65-F5344CB8AC3E}">
        <p14:creationId xmlns:p14="http://schemas.microsoft.com/office/powerpoint/2010/main" val="1354081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 losses related </a:t>
            </a:r>
            <a:r>
              <a:rPr lang="en-US" dirty="0">
                <a:solidFill>
                  <a:srgbClr val="000000"/>
                </a:solidFill>
              </a:rPr>
              <a:t>first to lockdowns-- and later to economic contraction-- have resulted in increased poverty and food insecurity.</a:t>
            </a:r>
          </a:p>
          <a:p>
            <a:endParaRPr lang="en-GB" dirty="0">
              <a:solidFill>
                <a:srgbClr val="000000"/>
              </a:solidFill>
            </a:endParaRPr>
          </a:p>
          <a:p>
            <a:r>
              <a:rPr lang="en-US" dirty="0">
                <a:solidFill>
                  <a:srgbClr val="000000"/>
                </a:solidFill>
              </a:rPr>
              <a:t>Households have not only cut back on the quality of food they eat, especially proteins, but are in some cases severely restricting quantity.</a:t>
            </a:r>
          </a:p>
          <a:p>
            <a:endParaRPr lang="en-GB" dirty="0">
              <a:solidFill>
                <a:srgbClr val="000000"/>
              </a:solidFill>
            </a:endParaRPr>
          </a:p>
          <a:p>
            <a:r>
              <a:rPr lang="en-US" dirty="0">
                <a:solidFill>
                  <a:srgbClr val="000000"/>
                </a:solidFill>
              </a:rPr>
              <a:t>Girls appear far more at risk than boys, in part because they have greater restrictions on their mobility - meaning they have no opportunity to acquire calories outside of the household. </a:t>
            </a:r>
          </a:p>
          <a:p>
            <a:endParaRPr lang="en-US" dirty="0">
              <a:solidFill>
                <a:srgbClr val="000000"/>
              </a:solidFill>
            </a:endParaRPr>
          </a:p>
          <a:p>
            <a:r>
              <a:rPr lang="en-US" dirty="0">
                <a:solidFill>
                  <a:srgbClr val="000000"/>
                </a:solidFill>
              </a:rPr>
              <a:t>In some cases, they are also de-prioritized for feeding within the household.</a:t>
            </a:r>
            <a:endParaRPr lang="en-GB" dirty="0"/>
          </a:p>
        </p:txBody>
      </p:sp>
      <p:sp>
        <p:nvSpPr>
          <p:cNvPr id="4" name="Slide Number Placeholder 3"/>
          <p:cNvSpPr>
            <a:spLocks noGrp="1"/>
          </p:cNvSpPr>
          <p:nvPr>
            <p:ph type="sldNum" sz="quarter" idx="5"/>
          </p:nvPr>
        </p:nvSpPr>
        <p:spPr/>
        <p:txBody>
          <a:bodyPr/>
          <a:lstStyle/>
          <a:p>
            <a:fld id="{B9EC1936-F0B0-A647-B7CD-4962644116AD}" type="slidenum">
              <a:rPr lang="en-US" smtClean="0"/>
              <a:t>11</a:t>
            </a:fld>
            <a:endParaRPr lang="en-US" dirty="0"/>
          </a:p>
        </p:txBody>
      </p:sp>
    </p:spTree>
    <p:extLst>
      <p:ext uri="{BB962C8B-B14F-4D97-AF65-F5344CB8AC3E}">
        <p14:creationId xmlns:p14="http://schemas.microsoft.com/office/powerpoint/2010/main" val="773725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Arial" panose="020B0604020202020204" pitchFamily="34" charset="0"/>
              </a:rPr>
              <a:t>As noted earlier, an immediate response to COVID in all GAGE countries was the closing of schools.</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This has resulted in widespread and severe disruptions to learning. </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Some countries, such as Ethiopia, have no way to deliver distance education to most students.  In rural areas, families still lack electricity for even radio broadcasts.</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Other countries, such as Jordan, have tried to move school online and to TV platforms.</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Unsurprisingly, the poorest adolescents have been shut out entirely—as they lack the devices and the connectivity required to access learning platforms. </a:t>
            </a:r>
          </a:p>
          <a:p>
            <a:endParaRPr lang="en-GB"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Across the board, there have been only the most limited attempts to use classroom teachers to support distance education. Very few students report having had recent contact with teachers.</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This again has left the poorest adolescents behind—as their parents are the last prepared to support home education. </a:t>
            </a:r>
          </a:p>
          <a:p>
            <a:endParaRPr lang="en-GB"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With poverty increasing, and child labor a more prevalent coping strategy as lockdowns have eased, it is extremely likely that many young people who were sent home in March will never return to the classroom.</a:t>
            </a:r>
            <a:endParaRPr lang="en-GB" dirty="0"/>
          </a:p>
        </p:txBody>
      </p:sp>
      <p:sp>
        <p:nvSpPr>
          <p:cNvPr id="4" name="Slide Number Placeholder 3"/>
          <p:cNvSpPr>
            <a:spLocks noGrp="1"/>
          </p:cNvSpPr>
          <p:nvPr>
            <p:ph type="sldNum" sz="quarter" idx="5"/>
          </p:nvPr>
        </p:nvSpPr>
        <p:spPr/>
        <p:txBody>
          <a:bodyPr/>
          <a:lstStyle/>
          <a:p>
            <a:fld id="{B9EC1936-F0B0-A647-B7CD-4962644116AD}" type="slidenum">
              <a:rPr lang="en-US" smtClean="0"/>
              <a:t>12</a:t>
            </a:fld>
            <a:endParaRPr lang="en-US" dirty="0"/>
          </a:p>
        </p:txBody>
      </p:sp>
    </p:spTree>
    <p:extLst>
      <p:ext uri="{BB962C8B-B14F-4D97-AF65-F5344CB8AC3E}">
        <p14:creationId xmlns:p14="http://schemas.microsoft.com/office/powerpoint/2010/main" val="3542948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Arial" panose="020B0604020202020204" pitchFamily="34" charset="0"/>
              </a:rPr>
              <a:t>COVID has reduced girls' access to education even more than boys.</a:t>
            </a:r>
          </a:p>
          <a:p>
            <a:endParaRPr lang="en-GB"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Girls not only have less time than boys, because they are responsible for increased domestic and care work, they have less access to the technology they need to utilize learning platforms, and less support to pursue education.</a:t>
            </a:r>
          </a:p>
          <a:p>
            <a:endParaRPr lang="en-GB"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Lack of access to sexual and reproductive health care, alongside increased pressure to conceive and too much unstructured time, has in many cases resulted in adolescent pregnancy that is likely to permanently truncate educational trajectories.</a:t>
            </a:r>
            <a:endParaRPr lang="en-GB" dirty="0"/>
          </a:p>
        </p:txBody>
      </p:sp>
      <p:sp>
        <p:nvSpPr>
          <p:cNvPr id="4" name="Slide Number Placeholder 3"/>
          <p:cNvSpPr>
            <a:spLocks noGrp="1"/>
          </p:cNvSpPr>
          <p:nvPr>
            <p:ph type="sldNum" sz="quarter" idx="5"/>
          </p:nvPr>
        </p:nvSpPr>
        <p:spPr/>
        <p:txBody>
          <a:bodyPr/>
          <a:lstStyle/>
          <a:p>
            <a:fld id="{B9EC1936-F0B0-A647-B7CD-4962644116AD}" type="slidenum">
              <a:rPr lang="en-US" smtClean="0"/>
              <a:t>13</a:t>
            </a:fld>
            <a:endParaRPr lang="en-US" dirty="0"/>
          </a:p>
        </p:txBody>
      </p:sp>
    </p:spTree>
    <p:extLst>
      <p:ext uri="{BB962C8B-B14F-4D97-AF65-F5344CB8AC3E}">
        <p14:creationId xmlns:p14="http://schemas.microsoft.com/office/powerpoint/2010/main" val="74338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Arial" panose="020B0604020202020204" pitchFamily="34" charset="0"/>
              </a:rPr>
              <a:t>Across countries, adolescents reported that COVID has made it more difficult to access health care.</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This was </a:t>
            </a:r>
            <a:r>
              <a:rPr lang="en-US" dirty="0" err="1">
                <a:solidFill>
                  <a:srgbClr val="000000"/>
                </a:solidFill>
                <a:latin typeface="Arial" panose="020B0604020202020204" pitchFamily="34" charset="0"/>
              </a:rPr>
              <a:t>esp</a:t>
            </a:r>
            <a:r>
              <a:rPr lang="en-US" dirty="0">
                <a:solidFill>
                  <a:srgbClr val="000000"/>
                </a:solidFill>
                <a:latin typeface="Arial" panose="020B0604020202020204" pitchFamily="34" charset="0"/>
              </a:rPr>
              <a:t> true of SRH care.</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In GAGE focal countries, where adolescent pregnancy is overwhelmingly associated with child marriage, married girls reported that they were unable to access contraception, under increased pressure to conceive, unable to access antenatal care, and very worried about how and where they would deliver.</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Girls also reported decreased access to feminine hygiene supplies. </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While in part this was due to increased household costs in the context of declining household income—it appears more often due to fathers, brothers and husbands deprioritizing girls’ needs.</a:t>
            </a:r>
          </a:p>
          <a:p>
            <a:endParaRPr lang="en-GB"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Young people with disabilities also reported disruptions to care.</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Specialist care was difficult to come by even before the pandemic and has gotten more so given that travel restrictions are in place and household incomes are reduced.</a:t>
            </a:r>
            <a:endParaRPr lang="en-GB" dirty="0"/>
          </a:p>
        </p:txBody>
      </p:sp>
      <p:sp>
        <p:nvSpPr>
          <p:cNvPr id="4" name="Slide Number Placeholder 3"/>
          <p:cNvSpPr>
            <a:spLocks noGrp="1"/>
          </p:cNvSpPr>
          <p:nvPr>
            <p:ph type="sldNum" sz="quarter" idx="5"/>
          </p:nvPr>
        </p:nvSpPr>
        <p:spPr/>
        <p:txBody>
          <a:bodyPr/>
          <a:lstStyle/>
          <a:p>
            <a:fld id="{B9EC1936-F0B0-A647-B7CD-4962644116AD}" type="slidenum">
              <a:rPr lang="en-US" smtClean="0"/>
              <a:t>14</a:t>
            </a:fld>
            <a:endParaRPr lang="en-US" dirty="0"/>
          </a:p>
        </p:txBody>
      </p:sp>
    </p:spTree>
    <p:extLst>
      <p:ext uri="{BB962C8B-B14F-4D97-AF65-F5344CB8AC3E}">
        <p14:creationId xmlns:p14="http://schemas.microsoft.com/office/powerpoint/2010/main" val="3260697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7500" y="647700"/>
            <a:ext cx="6677025" cy="3756025"/>
          </a:xfrm>
        </p:spPr>
      </p:sp>
      <p:sp>
        <p:nvSpPr>
          <p:cNvPr id="3" name="Notes Placeholder 2"/>
          <p:cNvSpPr>
            <a:spLocks noGrp="1"/>
          </p:cNvSpPr>
          <p:nvPr>
            <p:ph type="body" idx="1"/>
          </p:nvPr>
        </p:nvSpPr>
        <p:spPr/>
        <p:txBody>
          <a:bodyPr/>
          <a:lstStyle/>
          <a:p>
            <a:r>
              <a:rPr lang="en-US" dirty="0">
                <a:solidFill>
                  <a:srgbClr val="000000"/>
                </a:solidFill>
                <a:latin typeface="Arial" panose="020B0604020202020204" pitchFamily="34" charset="0"/>
              </a:rPr>
              <a:t>Because survey interviews were telephone based, and therefore not private, we were unable to ask adolescents direct questions about their own experiences with age- gender-based violence at the hands of those in the household. We did not want to put them at greater risk. </a:t>
            </a:r>
          </a:p>
          <a:p>
            <a:endParaRPr lang="en-GB"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More general questions, however, suggest that violence in the home has become markedly more common since </a:t>
            </a:r>
            <a:r>
              <a:rPr lang="en-US" dirty="0" err="1">
                <a:solidFill>
                  <a:srgbClr val="000000"/>
                </a:solidFill>
                <a:latin typeface="Arial" panose="020B0604020202020204" pitchFamily="34" charset="0"/>
              </a:rPr>
              <a:t>Covid</a:t>
            </a:r>
            <a:r>
              <a:rPr lang="en-US" dirty="0">
                <a:solidFill>
                  <a:srgbClr val="000000"/>
                </a:solidFill>
                <a:latin typeface="Arial" panose="020B0604020202020204" pitchFamily="34" charset="0"/>
              </a:rPr>
              <a:t> began.</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Young people are at risk from their caregivers.</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Married girls are at risk from their husbands and in-laws. </a:t>
            </a:r>
          </a:p>
          <a:p>
            <a:endParaRPr lang="en-GB"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Increases are in part due to growing financial stress — and in part due to increased hours together,.</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Adolescents –</a:t>
            </a:r>
            <a:r>
              <a:rPr lang="en-US" dirty="0" err="1">
                <a:solidFill>
                  <a:srgbClr val="000000"/>
                </a:solidFill>
                <a:latin typeface="Arial" panose="020B0604020202020204" pitchFamily="34" charset="0"/>
              </a:rPr>
              <a:t>esp</a:t>
            </a:r>
            <a:r>
              <a:rPr lang="en-US" dirty="0">
                <a:solidFill>
                  <a:srgbClr val="000000"/>
                </a:solidFill>
                <a:latin typeface="Arial" panose="020B0604020202020204" pitchFamily="34" charset="0"/>
              </a:rPr>
              <a:t> refugees—reported increased violence at the hands of police.</a:t>
            </a:r>
          </a:p>
          <a:p>
            <a:endParaRPr lang="en-GB"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During the weeks and months of the strictest lockdown, the threat of violence was a near constant for those who could not afford to stay home. </a:t>
            </a:r>
            <a:endParaRPr lang="en-GB" dirty="0"/>
          </a:p>
        </p:txBody>
      </p:sp>
      <p:sp>
        <p:nvSpPr>
          <p:cNvPr id="4" name="Slide Number Placeholder 3"/>
          <p:cNvSpPr>
            <a:spLocks noGrp="1"/>
          </p:cNvSpPr>
          <p:nvPr>
            <p:ph type="sldNum" sz="quarter" idx="5"/>
          </p:nvPr>
        </p:nvSpPr>
        <p:spPr/>
        <p:txBody>
          <a:bodyPr/>
          <a:lstStyle/>
          <a:p>
            <a:fld id="{B9EC1936-F0B0-A647-B7CD-4962644116AD}" type="slidenum">
              <a:rPr lang="en-US" smtClean="0"/>
              <a:t>15</a:t>
            </a:fld>
            <a:endParaRPr lang="en-US" dirty="0"/>
          </a:p>
        </p:txBody>
      </p:sp>
    </p:spTree>
    <p:extLst>
      <p:ext uri="{BB962C8B-B14F-4D97-AF65-F5344CB8AC3E}">
        <p14:creationId xmlns:p14="http://schemas.microsoft.com/office/powerpoint/2010/main" val="3545142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Arial" panose="020B0604020202020204" pitchFamily="34" charset="0"/>
              </a:rPr>
              <a:t>The effects of COVID on child marriage vary across and within counties.</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In Ethiopia, we have found troubling evidence that child marriage is resurgent.</a:t>
            </a:r>
          </a:p>
          <a:p>
            <a:endParaRPr lang="en-GB"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Over the last decade, as access to education has expanded, the youngest girls have been relatively protected from child marriage by dint of the fact that they were enrolled in school.</a:t>
            </a:r>
          </a:p>
          <a:p>
            <a:endParaRPr lang="en-GB"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When girls were sent home in March, that protection disappeared.</a:t>
            </a:r>
          </a:p>
          <a:p>
            <a:endParaRPr lang="en-GB"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Girls also lost access to their protectors, given that teachers were most often the first link in the reporting chains that could see arranged marriages canceled.  </a:t>
            </a:r>
          </a:p>
          <a:p>
            <a:endParaRPr lang="en-GB"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In the regions of Ethiopia where child marriage is increasingly adolescent driven, rather than parent arranged, too much free time is resulting in risky behavior likely to culminate in child marriage.</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In the Middle East, adolescents were more likely to report that pressure to marry was likely to decline—because weddings are expensive and household finances stretched.</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Reports from Rohingya adolescents in Bangladesh were similar.</a:t>
            </a:r>
          </a:p>
          <a:p>
            <a:endParaRPr lang="en-US" dirty="0">
              <a:solidFill>
                <a:srgbClr val="000000"/>
              </a:solidFill>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9EC1936-F0B0-A647-B7CD-4962644116AD}" type="slidenum">
              <a:rPr lang="en-US" smtClean="0"/>
              <a:t>16</a:t>
            </a:fld>
            <a:endParaRPr lang="en-US" dirty="0"/>
          </a:p>
        </p:txBody>
      </p:sp>
    </p:spTree>
    <p:extLst>
      <p:ext uri="{BB962C8B-B14F-4D97-AF65-F5344CB8AC3E}">
        <p14:creationId xmlns:p14="http://schemas.microsoft.com/office/powerpoint/2010/main" val="2892293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Arial" panose="020B0604020202020204" pitchFamily="34" charset="0"/>
              </a:rPr>
              <a:t>Depression and anxiety are growing, as months of increased stress takes a toll on adolescents.</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Across countries, young people are worried about COVID.</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They are worried about poverty and food insecurity.</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They are worried about lost learning and whether they will be knocked off track in the longer term.</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At the same time, they have also lost access to the informal and formal sources of support that they relied on to help them deal with the ups and downs of adolescence.</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In general, girls are at higher risk, in part because of biological factors (estrogen has been linked to depression) and in part because of social factors (they are more isolated).</a:t>
            </a:r>
          </a:p>
          <a:p>
            <a:endParaRPr lang="en-US"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E3957121-F328-4439-A3E3-57276B95BFE9}" type="slidenum">
              <a:rPr lang="en-GB" smtClean="0"/>
              <a:t>17</a:t>
            </a:fld>
            <a:endParaRPr lang="en-GB"/>
          </a:p>
        </p:txBody>
      </p:sp>
    </p:spTree>
    <p:extLst>
      <p:ext uri="{BB962C8B-B14F-4D97-AF65-F5344CB8AC3E}">
        <p14:creationId xmlns:p14="http://schemas.microsoft.com/office/powerpoint/2010/main" val="330395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Arial" panose="020B0604020202020204" pitchFamily="34" charset="0"/>
              </a:rPr>
              <a:t>Adolescents’ anxiety and depression are closely related to the social isolation that has resulted from COVID.</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Girls are far more at risk than boys of being isolated from their peers, due to greater restrictions on their mobility and their use of technology.</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Restrictions are born of caregivers’ concerns about girls’ reputations and how they reflect on family </a:t>
            </a:r>
            <a:r>
              <a:rPr lang="en-US" dirty="0" err="1">
                <a:solidFill>
                  <a:srgbClr val="000000"/>
                </a:solidFill>
                <a:latin typeface="Arial" panose="020B0604020202020204" pitchFamily="34" charset="0"/>
              </a:rPr>
              <a:t>honour</a:t>
            </a:r>
            <a:r>
              <a:rPr lang="en-US" dirty="0">
                <a:solidFill>
                  <a:srgbClr val="000000"/>
                </a:solidFill>
                <a:latin typeface="Arial" panose="020B0604020202020204" pitchFamily="34" charset="0"/>
              </a:rPr>
              <a:t>.</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Adolescents with disabilities are often especially isolated. </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Across countries, many of those who have hearing impairments report that their family members do not sign—so even as they are surrounded by people, they are isolated. </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In Ethiopia, many adolescents with disabilities live apart from their families, attending special needs schools in urban areas. Some of those young people were entirely shut off from human contact during lock down. </a:t>
            </a:r>
          </a:p>
          <a:p>
            <a:endParaRPr lang="en-US" dirty="0">
              <a:solidFill>
                <a:srgbClr val="000000"/>
              </a:solidFill>
              <a:latin typeface="Arial" panose="020B0604020202020204" pitchFamily="34" charset="0"/>
            </a:endParaRPr>
          </a:p>
          <a:p>
            <a:endParaRPr lang="en-US"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9EC1936-F0B0-A647-B7CD-4962644116AD}" type="slidenum">
              <a:rPr lang="en-US" smtClean="0"/>
              <a:t>18</a:t>
            </a:fld>
            <a:endParaRPr lang="en-US" dirty="0"/>
          </a:p>
        </p:txBody>
      </p:sp>
    </p:spTree>
    <p:extLst>
      <p:ext uri="{BB962C8B-B14F-4D97-AF65-F5344CB8AC3E}">
        <p14:creationId xmlns:p14="http://schemas.microsoft.com/office/powerpoint/2010/main" val="3411578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3957121-F328-4439-A3E3-57276B95BFE9}" type="slidenum">
              <a:rPr lang="en-GB" smtClean="0"/>
              <a:t>2</a:t>
            </a:fld>
            <a:endParaRPr lang="en-GB"/>
          </a:p>
        </p:txBody>
      </p:sp>
    </p:spTree>
    <p:extLst>
      <p:ext uri="{BB962C8B-B14F-4D97-AF65-F5344CB8AC3E}">
        <p14:creationId xmlns:p14="http://schemas.microsoft.com/office/powerpoint/2010/main" val="940735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800" b="0" dirty="0"/>
              <a:t>1</a:t>
            </a:r>
          </a:p>
          <a:p>
            <a:pPr lvl="1"/>
            <a:r>
              <a:rPr lang="en-GB" sz="1800" b="0" dirty="0">
                <a:solidFill>
                  <a:schemeClr val="tx2"/>
                </a:solidFill>
              </a:rPr>
              <a:t>The most vulnerable adolescents are not being reached by emergency social protection programming; </a:t>
            </a:r>
            <a:r>
              <a:rPr lang="en-GB" sz="1800" b="1" dirty="0">
                <a:solidFill>
                  <a:schemeClr val="tx2"/>
                </a:solidFill>
              </a:rPr>
              <a:t>scaled up cash transfer plus programmes </a:t>
            </a:r>
            <a:r>
              <a:rPr lang="en-GB" sz="1800" b="0" dirty="0">
                <a:solidFill>
                  <a:schemeClr val="tx2"/>
                </a:solidFill>
              </a:rPr>
              <a:t>to address economic vulnerability, food insecurity, and hygiene supplies (including menstrual hygiene supplies) are urgently needed – targeting families as well as adolescents living alone/ married adolescents</a:t>
            </a:r>
            <a:endParaRPr lang="en-US" sz="1800" b="0" dirty="0">
              <a:solidFill>
                <a:schemeClr val="tx2"/>
              </a:solidFill>
            </a:endParaRPr>
          </a:p>
          <a:p>
            <a:pPr lvl="0"/>
            <a:r>
              <a:rPr lang="en-US" sz="2800" b="0" dirty="0"/>
              <a:t>2</a:t>
            </a:r>
          </a:p>
          <a:p>
            <a:pPr lvl="1"/>
            <a:r>
              <a:rPr lang="en-GB" sz="1800" b="1" kern="1200" dirty="0">
                <a:solidFill>
                  <a:schemeClr val="tx2"/>
                </a:solidFill>
                <a:latin typeface="Calibri"/>
                <a:ea typeface="+mn-ea"/>
                <a:cs typeface="+mn-cs"/>
              </a:rPr>
              <a:t>Returns to school need to include outreach to the most vulnerable</a:t>
            </a:r>
            <a:r>
              <a:rPr lang="en-GB" sz="1800" b="0" kern="1200" dirty="0">
                <a:solidFill>
                  <a:schemeClr val="tx2"/>
                </a:solidFill>
                <a:latin typeface="Calibri"/>
                <a:ea typeface="+mn-ea"/>
                <a:cs typeface="+mn-cs"/>
              </a:rPr>
              <a:t>, esp. girls and adolescents with disabilities, as well as </a:t>
            </a:r>
            <a:r>
              <a:rPr lang="en-GB" sz="1800" b="1" kern="1200" dirty="0">
                <a:solidFill>
                  <a:schemeClr val="tx2"/>
                </a:solidFill>
                <a:latin typeface="Calibri"/>
                <a:ea typeface="+mn-ea"/>
                <a:cs typeface="+mn-cs"/>
              </a:rPr>
              <a:t>catch-up tutorials</a:t>
            </a:r>
            <a:r>
              <a:rPr lang="en-GB" sz="1800" b="0" kern="1200" dirty="0">
                <a:solidFill>
                  <a:schemeClr val="tx2"/>
                </a:solidFill>
                <a:latin typeface="Calibri"/>
                <a:ea typeface="+mn-ea"/>
                <a:cs typeface="+mn-cs"/>
              </a:rPr>
              <a:t>. </a:t>
            </a:r>
            <a:endParaRPr lang="en-US" sz="1800" b="0" kern="1200" dirty="0">
              <a:solidFill>
                <a:schemeClr val="tx2"/>
              </a:solidFill>
              <a:latin typeface="Calibri"/>
              <a:ea typeface="+mn-ea"/>
              <a:cs typeface="+mn-cs"/>
            </a:endParaRPr>
          </a:p>
          <a:p>
            <a:pPr lvl="1"/>
            <a:r>
              <a:rPr lang="en-GB" sz="1800" b="0" kern="1200" dirty="0">
                <a:solidFill>
                  <a:schemeClr val="tx2"/>
                </a:solidFill>
                <a:latin typeface="Calibri"/>
                <a:ea typeface="+mn-ea"/>
                <a:cs typeface="+mn-cs"/>
              </a:rPr>
              <a:t>Investments in </a:t>
            </a:r>
            <a:r>
              <a:rPr lang="en-GB" sz="1800" b="1" kern="1200" dirty="0">
                <a:solidFill>
                  <a:schemeClr val="tx2"/>
                </a:solidFill>
                <a:latin typeface="Calibri"/>
                <a:ea typeface="+mn-ea"/>
                <a:cs typeface="+mn-cs"/>
              </a:rPr>
              <a:t>strengthening accessible distance learning options</a:t>
            </a:r>
            <a:r>
              <a:rPr lang="en-GB" sz="1800" b="0" kern="1200" dirty="0">
                <a:solidFill>
                  <a:schemeClr val="tx2"/>
                </a:solidFill>
                <a:latin typeface="Calibri"/>
                <a:ea typeface="+mn-ea"/>
                <a:cs typeface="+mn-cs"/>
              </a:rPr>
              <a:t> for all in case of future lockdowns are also key – including through bridges with non-formal education programmes.</a:t>
            </a:r>
            <a:endParaRPr lang="en-US" sz="1800" b="0" kern="1200" dirty="0">
              <a:solidFill>
                <a:schemeClr val="tx2"/>
              </a:solidFill>
              <a:latin typeface="Calibri"/>
              <a:ea typeface="+mn-ea"/>
              <a:cs typeface="+mn-cs"/>
            </a:endParaRPr>
          </a:p>
          <a:p>
            <a:pPr lvl="0"/>
            <a:r>
              <a:rPr lang="en-US" sz="2800" b="0" dirty="0"/>
              <a:t>3</a:t>
            </a:r>
          </a:p>
          <a:p>
            <a:pPr lvl="1"/>
            <a:r>
              <a:rPr lang="en-GB" sz="1800" b="1" kern="1200" dirty="0">
                <a:solidFill>
                  <a:schemeClr val="tx2"/>
                </a:solidFill>
                <a:latin typeface="Calibri"/>
                <a:ea typeface="+mn-ea"/>
                <a:cs typeface="+mn-cs"/>
              </a:rPr>
              <a:t>Resuming health and SRH services </a:t>
            </a:r>
            <a:r>
              <a:rPr lang="en-GB" sz="1800" b="0" kern="1200" dirty="0">
                <a:solidFill>
                  <a:schemeClr val="tx2"/>
                </a:solidFill>
                <a:latin typeface="Calibri"/>
                <a:ea typeface="+mn-ea"/>
                <a:cs typeface="+mn-cs"/>
              </a:rPr>
              <a:t>esp. for pregnant girls and adolescent mothers, adolescents with disabilities requiring specialist services and adolescents living with HIV need to be prioritised. </a:t>
            </a:r>
          </a:p>
          <a:p>
            <a:pPr lvl="1"/>
            <a:endParaRPr lang="en-US" sz="1800" b="0" kern="1200" dirty="0">
              <a:solidFill>
                <a:schemeClr val="tx2"/>
              </a:solidFill>
              <a:latin typeface="Calibri"/>
              <a:ea typeface="+mn-ea"/>
              <a:cs typeface="+mn-cs"/>
            </a:endParaRPr>
          </a:p>
          <a:p>
            <a:pPr lvl="1"/>
            <a:r>
              <a:rPr lang="en-GB" sz="1800" b="0" kern="1200" dirty="0">
                <a:solidFill>
                  <a:schemeClr val="tx2"/>
                </a:solidFill>
                <a:latin typeface="Calibri"/>
                <a:ea typeface="+mn-ea"/>
                <a:cs typeface="+mn-cs"/>
              </a:rPr>
              <a:t>Given high levels of anxiety and fear, i</a:t>
            </a:r>
            <a:r>
              <a:rPr lang="en-GB" sz="1800" b="1" kern="1200" dirty="0">
                <a:solidFill>
                  <a:schemeClr val="tx2"/>
                </a:solidFill>
                <a:latin typeface="Calibri"/>
                <a:ea typeface="+mn-ea"/>
                <a:cs typeface="+mn-cs"/>
              </a:rPr>
              <a:t>nvesting in low-cost peer-to-peer and community-based psychosocial support</a:t>
            </a:r>
            <a:r>
              <a:rPr lang="en-GB" sz="1800" b="0" kern="1200" dirty="0">
                <a:solidFill>
                  <a:schemeClr val="tx2"/>
                </a:solidFill>
                <a:latin typeface="Calibri"/>
                <a:ea typeface="+mn-ea"/>
                <a:cs typeface="+mn-cs"/>
              </a:rPr>
              <a:t> at scale should also be considered. </a:t>
            </a:r>
            <a:endParaRPr lang="en-US" sz="1800" b="0" kern="1200" dirty="0">
              <a:solidFill>
                <a:schemeClr val="tx2"/>
              </a:solidFill>
              <a:latin typeface="Calibri"/>
              <a:ea typeface="+mn-ea"/>
              <a:cs typeface="+mn-cs"/>
            </a:endParaRPr>
          </a:p>
          <a:p>
            <a:pPr lvl="0"/>
            <a:r>
              <a:rPr lang="en-US" sz="2800" b="0" dirty="0"/>
              <a:t>4</a:t>
            </a:r>
          </a:p>
          <a:p>
            <a:pPr lvl="1"/>
            <a:r>
              <a:rPr lang="en-GB" sz="1800" b="1" kern="1200" dirty="0">
                <a:solidFill>
                  <a:schemeClr val="tx2"/>
                </a:solidFill>
                <a:latin typeface="Calibri"/>
                <a:ea typeface="+mn-ea"/>
                <a:cs typeface="+mn-cs"/>
              </a:rPr>
              <a:t>Resuming and expanding GBV and child protection reporting mechanisms and services </a:t>
            </a:r>
            <a:r>
              <a:rPr lang="en-GB" sz="1800" b="0" kern="1200" dirty="0">
                <a:solidFill>
                  <a:schemeClr val="tx2"/>
                </a:solidFill>
                <a:latin typeface="Calibri"/>
                <a:ea typeface="+mn-ea"/>
                <a:cs typeface="+mn-cs"/>
              </a:rPr>
              <a:t>given heightened household tensions are essential. </a:t>
            </a:r>
          </a:p>
          <a:p>
            <a:pPr lvl="1"/>
            <a:endParaRPr lang="en-US" sz="4800" b="0" kern="1200" dirty="0">
              <a:solidFill>
                <a:schemeClr val="tx2"/>
              </a:solidFill>
            </a:endParaRPr>
          </a:p>
          <a:p>
            <a:pPr lvl="1"/>
            <a:r>
              <a:rPr lang="en-GB" sz="1800" b="0" kern="1200" dirty="0">
                <a:solidFill>
                  <a:schemeClr val="tx2"/>
                </a:solidFill>
                <a:latin typeface="Calibri"/>
                <a:ea typeface="+mn-ea"/>
                <a:cs typeface="+mn-cs"/>
              </a:rPr>
              <a:t>Measures are needed to </a:t>
            </a:r>
            <a:r>
              <a:rPr lang="en-GB" sz="1800" b="1" kern="1200" dirty="0">
                <a:solidFill>
                  <a:schemeClr val="tx2"/>
                </a:solidFill>
                <a:latin typeface="Calibri"/>
                <a:ea typeface="+mn-ea"/>
                <a:cs typeface="+mn-cs"/>
              </a:rPr>
              <a:t>address growing community violence </a:t>
            </a:r>
            <a:r>
              <a:rPr lang="en-GB" sz="1800" b="0" kern="1200" dirty="0">
                <a:solidFill>
                  <a:schemeClr val="tx2"/>
                </a:solidFill>
                <a:latin typeface="Calibri"/>
                <a:ea typeface="+mn-ea"/>
                <a:cs typeface="+mn-cs"/>
              </a:rPr>
              <a:t>– by citizens and state authorities. </a:t>
            </a:r>
          </a:p>
          <a:p>
            <a:pPr lvl="1"/>
            <a:endParaRPr lang="en-US" sz="4800" b="0" kern="1200" dirty="0">
              <a:solidFill>
                <a:schemeClr val="tx2"/>
              </a:solidFill>
            </a:endParaRPr>
          </a:p>
          <a:p>
            <a:pPr lvl="1"/>
            <a:r>
              <a:rPr lang="en-GB" sz="1800" b="0" kern="1200" dirty="0">
                <a:solidFill>
                  <a:schemeClr val="tx2"/>
                </a:solidFill>
                <a:latin typeface="Calibri"/>
                <a:ea typeface="+mn-ea"/>
                <a:cs typeface="+mn-cs"/>
              </a:rPr>
              <a:t>Similarly, </a:t>
            </a:r>
            <a:r>
              <a:rPr lang="en-GB" sz="1800" b="1" kern="1200" dirty="0">
                <a:solidFill>
                  <a:schemeClr val="tx2"/>
                </a:solidFill>
                <a:latin typeface="Calibri"/>
                <a:ea typeface="+mn-ea"/>
                <a:cs typeface="+mn-cs"/>
              </a:rPr>
              <a:t>reporting channels and support services for girls (and boys) at risk of child marriage</a:t>
            </a:r>
            <a:r>
              <a:rPr lang="en-GB" sz="1800" b="0" kern="1200" dirty="0">
                <a:solidFill>
                  <a:schemeClr val="tx2"/>
                </a:solidFill>
                <a:latin typeface="Calibri"/>
                <a:ea typeface="+mn-ea"/>
                <a:cs typeface="+mn-cs"/>
              </a:rPr>
              <a:t> need to be re-activated, esp. during cultural wedding seasons</a:t>
            </a:r>
            <a:endParaRPr lang="en-GB" dirty="0"/>
          </a:p>
          <a:p>
            <a:endParaRPr lang="en-GB" dirty="0"/>
          </a:p>
        </p:txBody>
      </p:sp>
      <p:sp>
        <p:nvSpPr>
          <p:cNvPr id="4" name="Slide Number Placeholder 3"/>
          <p:cNvSpPr>
            <a:spLocks noGrp="1"/>
          </p:cNvSpPr>
          <p:nvPr>
            <p:ph type="sldNum" sz="quarter" idx="5"/>
          </p:nvPr>
        </p:nvSpPr>
        <p:spPr/>
        <p:txBody>
          <a:bodyPr/>
          <a:lstStyle/>
          <a:p>
            <a:fld id="{E3957121-F328-4439-A3E3-57276B95BFE9}" type="slidenum">
              <a:rPr lang="en-GB" smtClean="0"/>
              <a:t>20</a:t>
            </a:fld>
            <a:endParaRPr lang="en-GB"/>
          </a:p>
        </p:txBody>
      </p:sp>
    </p:spTree>
    <p:extLst>
      <p:ext uri="{BB962C8B-B14F-4D97-AF65-F5344CB8AC3E}">
        <p14:creationId xmlns:p14="http://schemas.microsoft.com/office/powerpoint/2010/main" val="3167764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read these short reports and policy briefs and summarise </a:t>
            </a:r>
          </a:p>
          <a:p>
            <a:endParaRPr lang="en-GB" dirty="0"/>
          </a:p>
          <a:p>
            <a:pPr marL="285750" indent="-285750">
              <a:buAutoNum type="romanLcParenR"/>
            </a:pPr>
            <a:r>
              <a:rPr lang="en-GB" dirty="0"/>
              <a:t>The multi-dimensional vulnerabilities to which adolescents are exposed as a result of covid-19 </a:t>
            </a:r>
          </a:p>
          <a:p>
            <a:pPr marL="285750" indent="-285750">
              <a:buAutoNum type="romanLcParenR"/>
            </a:pPr>
            <a:r>
              <a:rPr lang="en-GB" dirty="0"/>
              <a:t>Three examples of the ways in which gender and other social inequalities shape these vulnerabilities </a:t>
            </a:r>
          </a:p>
          <a:p>
            <a:pPr marL="285750" indent="-285750">
              <a:buAutoNum type="romanLcParenR"/>
            </a:pPr>
            <a:r>
              <a:rPr lang="en-GB" dirty="0"/>
              <a:t>Identify three cross-cutting policy and programming implications, and suggest which actors would be best placed to enact these </a:t>
            </a:r>
            <a:r>
              <a:rPr lang="en-GB"/>
              <a:t>priority actions. </a:t>
            </a:r>
          </a:p>
        </p:txBody>
      </p:sp>
      <p:sp>
        <p:nvSpPr>
          <p:cNvPr id="4" name="Slide Number Placeholder 3"/>
          <p:cNvSpPr>
            <a:spLocks noGrp="1"/>
          </p:cNvSpPr>
          <p:nvPr>
            <p:ph type="sldNum" sz="quarter" idx="5"/>
          </p:nvPr>
        </p:nvSpPr>
        <p:spPr/>
        <p:txBody>
          <a:bodyPr/>
          <a:lstStyle/>
          <a:p>
            <a:fld id="{E3957121-F328-4439-A3E3-57276B95BFE9}" type="slidenum">
              <a:rPr lang="en-GB" smtClean="0"/>
              <a:t>21</a:t>
            </a:fld>
            <a:endParaRPr lang="en-GB"/>
          </a:p>
        </p:txBody>
      </p:sp>
    </p:spTree>
    <p:extLst>
      <p:ext uri="{BB962C8B-B14F-4D97-AF65-F5344CB8AC3E}">
        <p14:creationId xmlns:p14="http://schemas.microsoft.com/office/powerpoint/2010/main" val="2963600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more information please explore our covid-19 resources page on our website </a:t>
            </a:r>
          </a:p>
        </p:txBody>
      </p:sp>
      <p:sp>
        <p:nvSpPr>
          <p:cNvPr id="4" name="Slide Number Placeholder 3"/>
          <p:cNvSpPr>
            <a:spLocks noGrp="1"/>
          </p:cNvSpPr>
          <p:nvPr>
            <p:ph type="sldNum" sz="quarter" idx="5"/>
          </p:nvPr>
        </p:nvSpPr>
        <p:spPr/>
        <p:txBody>
          <a:bodyPr/>
          <a:lstStyle/>
          <a:p>
            <a:fld id="{B9EC1936-F0B0-A647-B7CD-4962644116AD}" type="slidenum">
              <a:rPr lang="en-US" smtClean="0"/>
              <a:t>22</a:t>
            </a:fld>
            <a:endParaRPr lang="en-US" dirty="0"/>
          </a:p>
        </p:txBody>
      </p:sp>
    </p:spTree>
    <p:extLst>
      <p:ext uri="{BB962C8B-B14F-4D97-AF65-F5344CB8AC3E}">
        <p14:creationId xmlns:p14="http://schemas.microsoft.com/office/powerpoint/2010/main" val="4052490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more information please explore our covid-19 resources page on our website </a:t>
            </a:r>
          </a:p>
        </p:txBody>
      </p:sp>
      <p:sp>
        <p:nvSpPr>
          <p:cNvPr id="4" name="Slide Number Placeholder 3"/>
          <p:cNvSpPr>
            <a:spLocks noGrp="1"/>
          </p:cNvSpPr>
          <p:nvPr>
            <p:ph type="sldNum" sz="quarter" idx="5"/>
          </p:nvPr>
        </p:nvSpPr>
        <p:spPr/>
        <p:txBody>
          <a:bodyPr/>
          <a:lstStyle/>
          <a:p>
            <a:fld id="{B9EC1936-F0B0-A647-B7CD-4962644116AD}" type="slidenum">
              <a:rPr lang="en-US" smtClean="0"/>
              <a:t>23</a:t>
            </a:fld>
            <a:endParaRPr lang="en-US" dirty="0"/>
          </a:p>
        </p:txBody>
      </p:sp>
    </p:spTree>
    <p:extLst>
      <p:ext uri="{BB962C8B-B14F-4D97-AF65-F5344CB8AC3E}">
        <p14:creationId xmlns:p14="http://schemas.microsoft.com/office/powerpoint/2010/main" val="1074447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pPr marL="285743" indent="-285743" defTabSz="457189">
              <a:buFont typeface="Arial" panose="020B0604020202020204" pitchFamily="34" charset="0"/>
              <a:buChar char="•"/>
            </a:pPr>
            <a:r>
              <a:rPr lang="en-GB" sz="1200" dirty="0"/>
              <a:t>Adolescence has powerful impacts on children’s capabilities. This is in part because of the </a:t>
            </a:r>
            <a:r>
              <a:rPr lang="en-GB" sz="1200" b="1" dirty="0"/>
              <a:t>physical transformations wrought by puberty </a:t>
            </a:r>
            <a:r>
              <a:rPr lang="en-GB" sz="1200" dirty="0"/>
              <a:t>and in part because of how </a:t>
            </a:r>
            <a:r>
              <a:rPr lang="en-GB" sz="1200" b="1" dirty="0"/>
              <a:t>children’s place in the family and broader community shifts </a:t>
            </a:r>
            <a:r>
              <a:rPr lang="en-GB" sz="1200" dirty="0"/>
              <a:t>as they approach maturity.</a:t>
            </a:r>
          </a:p>
          <a:p>
            <a:pPr marL="285743" indent="-285743" defTabSz="457189">
              <a:buFont typeface="Arial" panose="020B0604020202020204" pitchFamily="34" charset="0"/>
              <a:buChar char="•"/>
            </a:pPr>
            <a:endParaRPr lang="en-GB" sz="300" dirty="0"/>
          </a:p>
          <a:p>
            <a:pPr marL="285743" indent="-285743" defTabSz="457189">
              <a:buFont typeface="Arial" panose="020B0604020202020204" pitchFamily="34" charset="0"/>
              <a:buChar char="•"/>
            </a:pPr>
            <a:r>
              <a:rPr lang="en-GB" sz="1200" dirty="0">
                <a:solidFill>
                  <a:prstClr val="black"/>
                </a:solidFill>
                <a:latin typeface="+mn-lt"/>
              </a:rPr>
              <a:t>Adolescence is increasingly recognised as a </a:t>
            </a:r>
            <a:r>
              <a:rPr lang="en-GB" sz="1200" b="1" dirty="0">
                <a:solidFill>
                  <a:prstClr val="black"/>
                </a:solidFill>
                <a:latin typeface="+mn-lt"/>
              </a:rPr>
              <a:t>window of opportunity—</a:t>
            </a:r>
            <a:r>
              <a:rPr lang="en-GB" sz="1200" dirty="0">
                <a:solidFill>
                  <a:prstClr val="black"/>
                </a:solidFill>
                <a:latin typeface="+mn-lt"/>
              </a:rPr>
              <a:t>with pubertal changes reworking not only the body, but the brain.</a:t>
            </a:r>
          </a:p>
          <a:p>
            <a:pPr marL="285743" indent="-285743" defTabSz="457189">
              <a:buFont typeface="Arial" panose="020B0604020202020204" pitchFamily="34" charset="0"/>
              <a:buChar char="•"/>
            </a:pPr>
            <a:endParaRPr lang="en-GB" sz="300" dirty="0">
              <a:solidFill>
                <a:prstClr val="black"/>
              </a:solidFill>
              <a:latin typeface="+mn-lt"/>
            </a:endParaRPr>
          </a:p>
          <a:p>
            <a:pPr marL="285743" indent="-285743" defTabSz="457189">
              <a:buFont typeface="Arial" panose="020B0604020202020204" pitchFamily="34" charset="0"/>
              <a:buChar char="•"/>
            </a:pPr>
            <a:r>
              <a:rPr lang="en-GB" sz="1200" dirty="0">
                <a:solidFill>
                  <a:prstClr val="black"/>
                </a:solidFill>
                <a:latin typeface="+mn-lt"/>
              </a:rPr>
              <a:t>The adolescent brain is </a:t>
            </a:r>
            <a:r>
              <a:rPr lang="en-GB" sz="1200" b="1" dirty="0">
                <a:solidFill>
                  <a:prstClr val="black"/>
                </a:solidFill>
                <a:latin typeface="+mn-lt"/>
              </a:rPr>
              <a:t>especially vulnerable </a:t>
            </a:r>
            <a:r>
              <a:rPr lang="en-GB" sz="1200" dirty="0">
                <a:solidFill>
                  <a:prstClr val="black"/>
                </a:solidFill>
                <a:latin typeface="+mn-lt"/>
              </a:rPr>
              <a:t>to a wide variety of </a:t>
            </a:r>
            <a:r>
              <a:rPr lang="en-GB" sz="1200" b="1" dirty="0">
                <a:solidFill>
                  <a:prstClr val="black"/>
                </a:solidFill>
                <a:latin typeface="+mn-lt"/>
              </a:rPr>
              <a:t>risk-taking</a:t>
            </a:r>
            <a:r>
              <a:rPr lang="en-GB" sz="1200" dirty="0">
                <a:solidFill>
                  <a:prstClr val="black"/>
                </a:solidFill>
                <a:latin typeface="+mn-lt"/>
              </a:rPr>
              <a:t> that jeopardises longer-term outcomes—but also opens </a:t>
            </a:r>
            <a:r>
              <a:rPr lang="en-GB" sz="1200" b="1" dirty="0">
                <a:solidFill>
                  <a:prstClr val="black"/>
                </a:solidFill>
                <a:latin typeface="+mn-lt"/>
              </a:rPr>
              <a:t>new routes </a:t>
            </a:r>
            <a:r>
              <a:rPr lang="en-GB" sz="1200" dirty="0">
                <a:solidFill>
                  <a:prstClr val="black"/>
                </a:solidFill>
                <a:latin typeface="+mn-lt"/>
              </a:rPr>
              <a:t>for intervening because of the way teens process social information.</a:t>
            </a:r>
          </a:p>
          <a:p>
            <a:pPr marL="285743" indent="-285743" defTabSz="457189">
              <a:buFont typeface="Arial" panose="020B0604020202020204" pitchFamily="34" charset="0"/>
              <a:buChar char="•"/>
            </a:pPr>
            <a:endParaRPr lang="en-GB" sz="300" dirty="0">
              <a:solidFill>
                <a:prstClr val="black"/>
              </a:solidFill>
              <a:latin typeface="+mn-lt"/>
            </a:endParaRPr>
          </a:p>
          <a:p>
            <a:pPr marL="285743" indent="-285743" defTabSz="457189">
              <a:buFont typeface="Arial" panose="020B0604020202020204" pitchFamily="34" charset="0"/>
              <a:buChar char="•"/>
            </a:pPr>
            <a:r>
              <a:rPr lang="en-GB" sz="1200" b="1" dirty="0">
                <a:solidFill>
                  <a:prstClr val="black"/>
                </a:solidFill>
                <a:latin typeface="+mn-lt"/>
              </a:rPr>
              <a:t>Social norms </a:t>
            </a:r>
            <a:r>
              <a:rPr lang="en-GB" sz="1200" dirty="0">
                <a:solidFill>
                  <a:prstClr val="black"/>
                </a:solidFill>
                <a:latin typeface="+mn-lt"/>
              </a:rPr>
              <a:t>become more </a:t>
            </a:r>
            <a:r>
              <a:rPr lang="en-GB" sz="1200" b="1" dirty="0">
                <a:solidFill>
                  <a:prstClr val="black"/>
                </a:solidFill>
                <a:latin typeface="+mn-lt"/>
              </a:rPr>
              <a:t>rigidly enforced </a:t>
            </a:r>
            <a:r>
              <a:rPr lang="en-GB" sz="1200" dirty="0">
                <a:solidFill>
                  <a:prstClr val="black"/>
                </a:solidFill>
                <a:latin typeface="+mn-lt"/>
              </a:rPr>
              <a:t>and personally salient in early adolescence—girls’ </a:t>
            </a:r>
            <a:r>
              <a:rPr lang="en-GB" sz="1200" b="1" dirty="0">
                <a:solidFill>
                  <a:prstClr val="black"/>
                </a:solidFill>
                <a:latin typeface="+mn-lt"/>
              </a:rPr>
              <a:t>worlds</a:t>
            </a:r>
            <a:r>
              <a:rPr lang="en-GB" sz="1200" dirty="0">
                <a:solidFill>
                  <a:prstClr val="black"/>
                </a:solidFill>
                <a:latin typeface="+mn-lt"/>
              </a:rPr>
              <a:t> often </a:t>
            </a:r>
            <a:r>
              <a:rPr lang="en-GB" sz="1200" b="1" dirty="0">
                <a:solidFill>
                  <a:prstClr val="black"/>
                </a:solidFill>
                <a:latin typeface="+mn-lt"/>
              </a:rPr>
              <a:t>shrink </a:t>
            </a:r>
            <a:r>
              <a:rPr lang="en-GB" sz="1200" dirty="0">
                <a:solidFill>
                  <a:prstClr val="black"/>
                </a:solidFill>
                <a:latin typeface="+mn-lt"/>
              </a:rPr>
              <a:t>as boys’ worlds expand</a:t>
            </a:r>
            <a:endParaRPr lang="en-US" dirty="0"/>
          </a:p>
        </p:txBody>
      </p:sp>
    </p:spTree>
    <p:extLst>
      <p:ext uri="{BB962C8B-B14F-4D97-AF65-F5344CB8AC3E}">
        <p14:creationId xmlns:p14="http://schemas.microsoft.com/office/powerpoint/2010/main" val="273848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2FD2170-A2EC-41E7-BDBF-B2E2D460C91E}"/>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Our conceptual framework recognizes that adolescents’ contexts—at the household, community and national levels—shape their capabilities. </a:t>
            </a:r>
          </a:p>
          <a:p>
            <a:endParaRPr lang="en-US" dirty="0"/>
          </a:p>
          <a:p>
            <a:r>
              <a:rPr lang="en-US" dirty="0"/>
              <a:t>Our conceptual framework is built around six core capability domains:</a:t>
            </a:r>
          </a:p>
          <a:p>
            <a:endParaRPr lang="en-US" dirty="0"/>
          </a:p>
          <a:p>
            <a:r>
              <a:rPr lang="en-US" i="1" dirty="0"/>
              <a:t>Education and learning</a:t>
            </a:r>
          </a:p>
          <a:p>
            <a:r>
              <a:rPr lang="en-US" i="1" dirty="0"/>
              <a:t>Health, nutrition, and sexual and reproductive health</a:t>
            </a:r>
          </a:p>
          <a:p>
            <a:r>
              <a:rPr lang="en-US" i="1" dirty="0"/>
              <a:t>Bodily integrity and freedom from violence</a:t>
            </a:r>
          </a:p>
          <a:p>
            <a:r>
              <a:rPr lang="en-US" i="1" dirty="0"/>
              <a:t>Psychosocial wellbeing</a:t>
            </a:r>
          </a:p>
          <a:p>
            <a:r>
              <a:rPr lang="en-US" i="1" dirty="0"/>
              <a:t>Voice and agency</a:t>
            </a:r>
          </a:p>
          <a:p>
            <a:r>
              <a:rPr lang="en-US" i="1" dirty="0"/>
              <a:t>Economic empowerment</a:t>
            </a:r>
          </a:p>
          <a:p>
            <a:r>
              <a:rPr lang="en-US" dirty="0"/>
              <a:t> </a:t>
            </a:r>
          </a:p>
          <a:p>
            <a:r>
              <a:rPr lang="en-US" dirty="0"/>
              <a:t>Our framework recognizes the importance of reaching adolescents through a wide variety of change pathways—ranging from empowering adolescents at the individual level through working to effect change at the systems level.</a:t>
            </a:r>
          </a:p>
          <a:p>
            <a:endParaRPr lang="en-US" dirty="0"/>
          </a:p>
          <a:p>
            <a:endParaRPr lang="en-US" dirty="0"/>
          </a:p>
          <a:p>
            <a:r>
              <a:rPr lang="en-US" dirty="0"/>
              <a:t> </a:t>
            </a:r>
          </a:p>
          <a:p>
            <a:endParaRPr lang="en-GB" dirty="0"/>
          </a:p>
        </p:txBody>
      </p:sp>
      <p:sp>
        <p:nvSpPr>
          <p:cNvPr id="3" name="TextBox 2">
            <a:extLst>
              <a:ext uri="{FF2B5EF4-FFF2-40B4-BE49-F238E27FC236}">
                <a16:creationId xmlns:a16="http://schemas.microsoft.com/office/drawing/2014/main" id="{3E8F65F1-8614-4DAC-BC6D-74D5DCA46C25}"/>
              </a:ext>
            </a:extLst>
          </p:cNvPr>
          <p:cNvSpPr txBox="1"/>
          <p:nvPr/>
        </p:nvSpPr>
        <p:spPr>
          <a:xfrm>
            <a:off x="1026942" y="970671"/>
            <a:ext cx="481115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3 CS Conceptual Framework </a:t>
            </a:r>
          </a:p>
        </p:txBody>
      </p:sp>
    </p:spTree>
    <p:extLst>
      <p:ext uri="{BB962C8B-B14F-4D97-AF65-F5344CB8AC3E}">
        <p14:creationId xmlns:p14="http://schemas.microsoft.com/office/powerpoint/2010/main" val="3710917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solidFill>
                  <a:prstClr val="white"/>
                </a:solidFill>
                <a:latin typeface="Calibri" panose="020F0502020204030204" pitchFamily="34" charset="0"/>
                <a:ea typeface="Yu Mincho"/>
                <a:cs typeface="Times New Roman" panose="02020603050405020304" pitchFamily="18" charset="0"/>
              </a:rPr>
              <a:t>GAGE COVID research builds on our longitudinal research.</a:t>
            </a:r>
          </a:p>
          <a:p>
            <a:endParaRPr lang="en-GB" sz="1300" dirty="0">
              <a:solidFill>
                <a:prstClr val="white"/>
              </a:solidFill>
              <a:latin typeface="Calibri" panose="020F0502020204030204" pitchFamily="34" charset="0"/>
              <a:ea typeface="Yu Mincho"/>
              <a:cs typeface="Times New Roman" panose="02020603050405020304" pitchFamily="18" charset="0"/>
            </a:endParaRPr>
          </a:p>
          <a:p>
            <a:r>
              <a:rPr lang="en-GB" sz="1300" dirty="0">
                <a:solidFill>
                  <a:prstClr val="white"/>
                </a:solidFill>
                <a:latin typeface="Calibri" panose="020F0502020204030204" pitchFamily="34" charset="0"/>
                <a:ea typeface="Yu Mincho"/>
                <a:cs typeface="Times New Roman" panose="02020603050405020304" pitchFamily="18" charset="0"/>
              </a:rPr>
              <a:t>It includes adolescent boys and girls from five countries:</a:t>
            </a:r>
          </a:p>
          <a:p>
            <a:endParaRPr lang="en-GB" sz="1300" i="1" dirty="0">
              <a:solidFill>
                <a:prstClr val="white"/>
              </a:solidFill>
              <a:latin typeface="Calibri" panose="020F0502020204030204" pitchFamily="34" charset="0"/>
              <a:ea typeface="Yu Mincho"/>
              <a:cs typeface="Times New Roman" panose="02020603050405020304" pitchFamily="18" charset="0"/>
            </a:endParaRPr>
          </a:p>
          <a:p>
            <a:r>
              <a:rPr lang="en-GB" sz="1300" i="1" dirty="0">
                <a:solidFill>
                  <a:prstClr val="white"/>
                </a:solidFill>
                <a:latin typeface="Calibri" panose="020F0502020204030204" pitchFamily="34" charset="0"/>
                <a:ea typeface="Yu Mincho"/>
                <a:cs typeface="Times New Roman" panose="02020603050405020304" pitchFamily="18" charset="0"/>
              </a:rPr>
              <a:t>Ethiopia</a:t>
            </a:r>
          </a:p>
          <a:p>
            <a:r>
              <a:rPr lang="en-GB" sz="1300" i="1" dirty="0">
                <a:solidFill>
                  <a:prstClr val="white"/>
                </a:solidFill>
                <a:latin typeface="Calibri" panose="020F0502020204030204" pitchFamily="34" charset="0"/>
                <a:ea typeface="Yu Mincho"/>
                <a:cs typeface="Times New Roman" panose="02020603050405020304" pitchFamily="18" charset="0"/>
              </a:rPr>
              <a:t>Palestine (Gaza Strip)</a:t>
            </a:r>
          </a:p>
          <a:p>
            <a:r>
              <a:rPr lang="en-GB" sz="1300" i="1" dirty="0">
                <a:solidFill>
                  <a:prstClr val="white"/>
                </a:solidFill>
                <a:latin typeface="Calibri" panose="020F0502020204030204" pitchFamily="34" charset="0"/>
                <a:ea typeface="Yu Mincho"/>
                <a:cs typeface="Times New Roman" panose="02020603050405020304" pitchFamily="18" charset="0"/>
              </a:rPr>
              <a:t>Jordan</a:t>
            </a:r>
          </a:p>
          <a:p>
            <a:r>
              <a:rPr lang="en-GB" sz="1300" i="1" dirty="0">
                <a:solidFill>
                  <a:prstClr val="white"/>
                </a:solidFill>
                <a:latin typeface="Calibri" panose="020F0502020204030204" pitchFamily="34" charset="0"/>
                <a:ea typeface="Yu Mincho"/>
                <a:cs typeface="Times New Roman" panose="02020603050405020304" pitchFamily="18" charset="0"/>
              </a:rPr>
              <a:t>Lebanon</a:t>
            </a:r>
          </a:p>
          <a:p>
            <a:r>
              <a:rPr lang="en-GB" sz="1300" i="1" dirty="0">
                <a:solidFill>
                  <a:prstClr val="white"/>
                </a:solidFill>
                <a:latin typeface="Calibri" panose="020F0502020204030204" pitchFamily="34" charset="0"/>
                <a:ea typeface="Yu Mincho"/>
                <a:cs typeface="Times New Roman" panose="02020603050405020304" pitchFamily="18" charset="0"/>
              </a:rPr>
              <a:t>Bangladesh</a:t>
            </a:r>
          </a:p>
          <a:p>
            <a:endParaRPr lang="en-GB" sz="1300" dirty="0">
              <a:solidFill>
                <a:prstClr val="white"/>
              </a:solidFill>
              <a:latin typeface="Calibri" panose="020F0502020204030204" pitchFamily="34" charset="0"/>
              <a:ea typeface="Yu Mincho"/>
              <a:cs typeface="Times New Roman" panose="02020603050405020304" pitchFamily="18" charset="0"/>
            </a:endParaRPr>
          </a:p>
          <a:p>
            <a:r>
              <a:rPr lang="en-GB" sz="1300" dirty="0">
                <a:solidFill>
                  <a:prstClr val="white"/>
                </a:solidFill>
                <a:latin typeface="Calibri" panose="020F0502020204030204" pitchFamily="34" charset="0"/>
                <a:ea typeface="Yu Mincho"/>
                <a:cs typeface="Times New Roman" panose="02020603050405020304" pitchFamily="18" charset="0"/>
              </a:rPr>
              <a:t>Care has been taken to ensure that the most vulnerable—including married girls and adolescents with disabilities—are included in our sample. </a:t>
            </a:r>
          </a:p>
          <a:p>
            <a:endParaRPr lang="en-GB" sz="1300" dirty="0">
              <a:solidFill>
                <a:prstClr val="white"/>
              </a:solidFill>
              <a:latin typeface="Calibri" panose="020F0502020204030204" pitchFamily="34" charset="0"/>
              <a:ea typeface="Yu Mincho"/>
              <a:cs typeface="Times New Roman" panose="02020603050405020304" pitchFamily="18" charset="0"/>
            </a:endParaRPr>
          </a:p>
          <a:p>
            <a:r>
              <a:rPr lang="en-GB" sz="1300" dirty="0">
                <a:solidFill>
                  <a:prstClr val="white"/>
                </a:solidFill>
                <a:latin typeface="Calibri" panose="020F0502020204030204" pitchFamily="34" charset="0"/>
                <a:ea typeface="Yu Mincho"/>
                <a:cs typeface="Times New Roman" panose="02020603050405020304" pitchFamily="18" charset="0"/>
              </a:rPr>
              <a:t>Our COVID research is virtual.  </a:t>
            </a:r>
          </a:p>
          <a:p>
            <a:endParaRPr lang="en-GB" sz="1300" dirty="0">
              <a:solidFill>
                <a:prstClr val="white"/>
              </a:solidFill>
              <a:latin typeface="Calibri" panose="020F0502020204030204" pitchFamily="34" charset="0"/>
              <a:ea typeface="Yu Mincho"/>
              <a:cs typeface="Times New Roman" panose="02020603050405020304" pitchFamily="18" charset="0"/>
            </a:endParaRPr>
          </a:p>
          <a:p>
            <a:r>
              <a:rPr lang="en-GB" sz="1300" dirty="0">
                <a:solidFill>
                  <a:prstClr val="white"/>
                </a:solidFill>
                <a:latin typeface="Calibri" panose="020F0502020204030204" pitchFamily="34" charset="0"/>
                <a:ea typeface="Yu Mincho"/>
                <a:cs typeface="Times New Roman" panose="02020603050405020304" pitchFamily="18" charset="0"/>
              </a:rPr>
              <a:t>It includes phone surveys with 9500 young people.</a:t>
            </a:r>
          </a:p>
          <a:p>
            <a:endParaRPr lang="en-GB" sz="1300" dirty="0">
              <a:solidFill>
                <a:prstClr val="white"/>
              </a:solidFill>
              <a:latin typeface="Calibri" panose="020F0502020204030204" pitchFamily="34" charset="0"/>
              <a:ea typeface="Yu Mincho"/>
              <a:cs typeface="Times New Roman" panose="02020603050405020304" pitchFamily="18" charset="0"/>
            </a:endParaRPr>
          </a:p>
          <a:p>
            <a:r>
              <a:rPr lang="en-GB" sz="1300" dirty="0">
                <a:solidFill>
                  <a:prstClr val="white"/>
                </a:solidFill>
                <a:latin typeface="Calibri" panose="020F0502020204030204" pitchFamily="34" charset="0"/>
                <a:ea typeface="Yu Mincho"/>
                <a:cs typeface="Times New Roman" panose="02020603050405020304" pitchFamily="18" charset="0"/>
              </a:rPr>
              <a:t>It also include web-based interviews with adolescents and key informants.</a:t>
            </a:r>
          </a:p>
          <a:p>
            <a:endParaRPr lang="en-GB" sz="1300" dirty="0">
              <a:solidFill>
                <a:prstClr val="white"/>
              </a:solidFill>
              <a:latin typeface="Calibri" panose="020F0502020204030204" pitchFamily="34" charset="0"/>
              <a:ea typeface="Yu Mincho"/>
              <a:cs typeface="Times New Roman" panose="02020603050405020304" pitchFamily="18" charset="0"/>
            </a:endParaRPr>
          </a:p>
          <a:p>
            <a:r>
              <a:rPr lang="en-GB" sz="1300" dirty="0">
                <a:solidFill>
                  <a:prstClr val="white"/>
                </a:solidFill>
                <a:latin typeface="Calibri" panose="020F0502020204030204" pitchFamily="34" charset="0"/>
                <a:ea typeface="Yu Mincho"/>
                <a:cs typeface="Times New Roman" panose="02020603050405020304" pitchFamily="18" charset="0"/>
              </a:rPr>
              <a:t>In MENA countries, where GAGE is running participatory research groups and connectivity is better, adolescents are using photography and blogs to track their experiences.</a:t>
            </a:r>
          </a:p>
          <a:p>
            <a:endParaRPr lang="en-GB" sz="1300" dirty="0">
              <a:solidFill>
                <a:prstClr val="white"/>
              </a:solidFill>
              <a:latin typeface="Calibri" panose="020F0502020204030204" pitchFamily="34" charset="0"/>
              <a:ea typeface="Yu Mincho"/>
              <a:cs typeface="Times New Roman" panose="02020603050405020304" pitchFamily="18" charset="0"/>
            </a:endParaRPr>
          </a:p>
          <a:p>
            <a:endParaRPr lang="en-GB" sz="1300" dirty="0">
              <a:solidFill>
                <a:prstClr val="white"/>
              </a:solidFill>
              <a:latin typeface="Calibri" panose="020F0502020204030204" pitchFamily="34" charset="0"/>
              <a:ea typeface="Yu Mincho"/>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defTabSz="482940">
              <a:defRPr/>
            </a:pPr>
            <a:fld id="{B9EC1936-F0B0-A647-B7CD-4962644116AD}" type="slidenum">
              <a:rPr lang="en-US">
                <a:solidFill>
                  <a:prstClr val="black"/>
                </a:solidFill>
                <a:latin typeface="Calibri"/>
              </a:rPr>
              <a:pPr defTabSz="482940">
                <a:defRPr/>
              </a:pPr>
              <a:t>5</a:t>
            </a:fld>
            <a:endParaRPr lang="en-US" dirty="0">
              <a:solidFill>
                <a:prstClr val="black"/>
              </a:solidFill>
              <a:latin typeface="Calibri"/>
            </a:endParaRPr>
          </a:p>
        </p:txBody>
      </p:sp>
    </p:spTree>
    <p:extLst>
      <p:ext uri="{BB962C8B-B14F-4D97-AF65-F5344CB8AC3E}">
        <p14:creationId xmlns:p14="http://schemas.microsoft.com/office/powerpoint/2010/main" val="1981404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2940">
              <a:defRPr/>
            </a:pPr>
            <a:endParaRPr lang="en-US" sz="1300" dirty="0">
              <a:solidFill>
                <a:srgbClr val="70787F"/>
              </a:solidFill>
            </a:endParaRPr>
          </a:p>
          <a:p>
            <a:r>
              <a:rPr lang="en-US" sz="1300" dirty="0">
                <a:solidFill>
                  <a:srgbClr val="70787F"/>
                </a:solidFill>
              </a:rPr>
              <a:t>GAGE data collection around covid-19 has been organized in three key phases in order to </a:t>
            </a:r>
            <a:r>
              <a:rPr lang="en-GB" sz="1300" dirty="0"/>
              <a:t>capture the evolution of COVID-19 impacts on vulnerable young people </a:t>
            </a:r>
            <a:r>
              <a:rPr lang="en-US" sz="1300" dirty="0"/>
              <a:t>:</a:t>
            </a:r>
          </a:p>
          <a:p>
            <a:endParaRPr lang="en-US" sz="1300" dirty="0"/>
          </a:p>
          <a:p>
            <a:pPr defTabSz="482940">
              <a:defRPr/>
            </a:pPr>
            <a:r>
              <a:rPr lang="en-US" sz="1300" i="1" dirty="0">
                <a:solidFill>
                  <a:srgbClr val="70787F"/>
                </a:solidFill>
              </a:rPr>
              <a:t>Those that emerged immediately in the first weeks and months of the pandemic.</a:t>
            </a:r>
          </a:p>
          <a:p>
            <a:pPr defTabSz="482940">
              <a:defRPr/>
            </a:pPr>
            <a:endParaRPr lang="en-US" sz="1300" i="1" dirty="0">
              <a:solidFill>
                <a:srgbClr val="70787F"/>
              </a:solidFill>
            </a:endParaRPr>
          </a:p>
          <a:p>
            <a:pPr defTabSz="482940">
              <a:defRPr/>
            </a:pPr>
            <a:r>
              <a:rPr lang="en-US" sz="1300" i="1" dirty="0">
                <a:solidFill>
                  <a:srgbClr val="70787F"/>
                </a:solidFill>
              </a:rPr>
              <a:t>Those that are emerging as the pandemic has dragged on into fall 2020.</a:t>
            </a:r>
          </a:p>
          <a:p>
            <a:pPr defTabSz="482940">
              <a:defRPr/>
            </a:pPr>
            <a:endParaRPr lang="en-US" sz="1300" i="1" dirty="0">
              <a:solidFill>
                <a:srgbClr val="70787F"/>
              </a:solidFill>
            </a:endParaRPr>
          </a:p>
          <a:p>
            <a:pPr defTabSz="482940">
              <a:defRPr/>
            </a:pPr>
            <a:r>
              <a:rPr lang="en-US" sz="1300" i="1" dirty="0">
                <a:solidFill>
                  <a:srgbClr val="70787F"/>
                </a:solidFill>
              </a:rPr>
              <a:t>Those that will take years to visibilise and understand.</a:t>
            </a:r>
          </a:p>
          <a:p>
            <a:pPr defTabSz="482940">
              <a:defRPr/>
            </a:pPr>
            <a:endParaRPr lang="en-US" sz="1300" dirty="0">
              <a:solidFill>
                <a:srgbClr val="70787F"/>
              </a:solidFill>
            </a:endParaRPr>
          </a:p>
          <a:p>
            <a:pPr defTabSz="482940">
              <a:defRPr/>
            </a:pPr>
            <a:r>
              <a:rPr lang="en-US" sz="1300" dirty="0">
                <a:solidFill>
                  <a:srgbClr val="70787F"/>
                </a:solidFill>
              </a:rPr>
              <a:t>Following our conceptual framework, we will be exploring—at each point in time-effects on all six capability domains.</a:t>
            </a:r>
          </a:p>
          <a:p>
            <a:endParaRPr lang="en-US" sz="1300" dirty="0"/>
          </a:p>
        </p:txBody>
      </p:sp>
      <p:sp>
        <p:nvSpPr>
          <p:cNvPr id="4" name="Slide Number Placeholder 3"/>
          <p:cNvSpPr>
            <a:spLocks noGrp="1"/>
          </p:cNvSpPr>
          <p:nvPr>
            <p:ph type="sldNum" sz="quarter" idx="10"/>
          </p:nvPr>
        </p:nvSpPr>
        <p:spPr/>
        <p:txBody>
          <a:bodyPr/>
          <a:lstStyle/>
          <a:p>
            <a:fld id="{B9EC1936-F0B0-A647-B7CD-4962644116AD}" type="slidenum">
              <a:rPr lang="en-US" smtClean="0"/>
              <a:t>6</a:t>
            </a:fld>
            <a:endParaRPr lang="en-US" dirty="0"/>
          </a:p>
        </p:txBody>
      </p:sp>
    </p:spTree>
    <p:extLst>
      <p:ext uri="{BB962C8B-B14F-4D97-AF65-F5344CB8AC3E}">
        <p14:creationId xmlns:p14="http://schemas.microsoft.com/office/powerpoint/2010/main" val="659546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countries have responded to—and been impacted by—COVID has varied considerably.</a:t>
            </a:r>
          </a:p>
          <a:p>
            <a:endParaRPr lang="en-US" dirty="0"/>
          </a:p>
          <a:p>
            <a:r>
              <a:rPr lang="en-US" dirty="0"/>
              <a:t>Some countries (e.g. Bangladesh) saw early spikes now coming under control. Other countries employed hard lock downs (e.g. Jordan and Gaza) that appeared effective at first but have become increasingly less so over time.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only similarity thus far has been that all countries closed schools.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GB" dirty="0"/>
          </a:p>
        </p:txBody>
      </p:sp>
      <p:sp>
        <p:nvSpPr>
          <p:cNvPr id="4" name="Slide Number Placeholder 3"/>
          <p:cNvSpPr>
            <a:spLocks noGrp="1"/>
          </p:cNvSpPr>
          <p:nvPr>
            <p:ph type="sldNum" sz="quarter" idx="5"/>
          </p:nvPr>
        </p:nvSpPr>
        <p:spPr/>
        <p:txBody>
          <a:bodyPr/>
          <a:lstStyle/>
          <a:p>
            <a:fld id="{B9EC1936-F0B0-A647-B7CD-4962644116AD}" type="slidenum">
              <a:rPr lang="en-US" smtClean="0"/>
              <a:t>7</a:t>
            </a:fld>
            <a:endParaRPr lang="en-US" dirty="0"/>
          </a:p>
        </p:txBody>
      </p:sp>
    </p:spTree>
    <p:extLst>
      <p:ext uri="{BB962C8B-B14F-4D97-AF65-F5344CB8AC3E}">
        <p14:creationId xmlns:p14="http://schemas.microsoft.com/office/powerpoint/2010/main" val="130415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EC1936-F0B0-A647-B7CD-4962644116AD}" type="slidenum">
              <a:rPr lang="en-US" smtClean="0"/>
              <a:t>8</a:t>
            </a:fld>
            <a:endParaRPr lang="en-US" dirty="0"/>
          </a:p>
        </p:txBody>
      </p:sp>
    </p:spTree>
    <p:extLst>
      <p:ext uri="{BB962C8B-B14F-4D97-AF65-F5344CB8AC3E}">
        <p14:creationId xmlns:p14="http://schemas.microsoft.com/office/powerpoint/2010/main" val="2068131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Adolescents across contexts report that they, their families, and their communities are trying to stay safe from COVID.</a:t>
            </a:r>
          </a:p>
          <a:p>
            <a:endParaRPr lang="en-US" dirty="0"/>
          </a:p>
          <a:p>
            <a:r>
              <a:rPr lang="en-US" dirty="0"/>
              <a:t>Across countries, most report wearing a mask, trying to stay back six feet, and stepped up hygiene. </a:t>
            </a:r>
          </a:p>
          <a:p>
            <a:endParaRPr lang="en-US" dirty="0"/>
          </a:p>
          <a:p>
            <a:r>
              <a:rPr lang="en-US" dirty="0"/>
              <a:t>However, the contexts in which GAGE adolescents live often preclude safe practices.</a:t>
            </a:r>
          </a:p>
          <a:p>
            <a:endParaRPr lang="en-US" dirty="0"/>
          </a:p>
          <a:p>
            <a:r>
              <a:rPr lang="en-US" dirty="0"/>
              <a:t>Social distancing is all but impossible for many, due to overcrowding and shared toilets and water access points. </a:t>
            </a:r>
          </a:p>
          <a:p>
            <a:endParaRPr lang="en-US" dirty="0"/>
          </a:p>
          <a:p>
            <a:r>
              <a:rPr lang="en-US" dirty="0"/>
              <a:t>In addition, personal protective gear such as masks are not affordable for many, </a:t>
            </a:r>
            <a:r>
              <a:rPr lang="en-US" dirty="0" err="1"/>
              <a:t>esp</a:t>
            </a:r>
            <a:r>
              <a:rPr lang="en-US" dirty="0"/>
              <a:t> given job losses and price increases.</a:t>
            </a:r>
          </a:p>
          <a:p>
            <a:endParaRPr lang="en-US" dirty="0"/>
          </a:p>
          <a:p>
            <a:r>
              <a:rPr lang="en-US" dirty="0"/>
              <a:t>Overall, girls tend to have better practices than boys—in part because they already faced mobility restrictions and in part because boys are more likely to be breadwinners and required to have more interactions out of this house. </a:t>
            </a:r>
            <a:endParaRPr lang="en-GB" dirty="0"/>
          </a:p>
        </p:txBody>
      </p:sp>
      <p:sp>
        <p:nvSpPr>
          <p:cNvPr id="4" name="Slide Number Placeholder 3"/>
          <p:cNvSpPr>
            <a:spLocks noGrp="1"/>
          </p:cNvSpPr>
          <p:nvPr>
            <p:ph type="sldNum" sz="quarter" idx="5"/>
          </p:nvPr>
        </p:nvSpPr>
        <p:spPr/>
        <p:txBody>
          <a:bodyPr/>
          <a:lstStyle/>
          <a:p>
            <a:fld id="{E3957121-F328-4439-A3E3-57276B95BFE9}" type="slidenum">
              <a:rPr lang="en-GB" smtClean="0"/>
              <a:t>9</a:t>
            </a:fld>
            <a:endParaRPr lang="en-GB"/>
          </a:p>
        </p:txBody>
      </p:sp>
    </p:spTree>
    <p:extLst>
      <p:ext uri="{BB962C8B-B14F-4D97-AF65-F5344CB8AC3E}">
        <p14:creationId xmlns:p14="http://schemas.microsoft.com/office/powerpoint/2010/main" val="27397419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age with square backgroun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BC6F70C-8DC8-EC49-B096-0DF3936298D8}"/>
              </a:ext>
            </a:extLst>
          </p:cNvPr>
          <p:cNvSpPr>
            <a:spLocks noGrp="1"/>
          </p:cNvSpPr>
          <p:nvPr>
            <p:ph type="ftr" sz="quarter" idx="11"/>
          </p:nvPr>
        </p:nvSpPr>
        <p:spPr>
          <a:xfrm>
            <a:off x="707923" y="6306983"/>
            <a:ext cx="4436533" cy="365125"/>
          </a:xfrm>
          <a:prstGeom prst="rect">
            <a:avLst/>
          </a:prstGeom>
        </p:spPr>
        <p:txBody>
          <a:bodyPr/>
          <a:lstStyle/>
          <a:p>
            <a:r>
              <a:rPr lang="en-US"/>
              <a:t>PRESENTATION NAME AND DATE</a:t>
            </a:r>
            <a:endParaRPr lang="en-US" dirty="0"/>
          </a:p>
        </p:txBody>
      </p:sp>
      <p:sp>
        <p:nvSpPr>
          <p:cNvPr id="6" name="Picture Placeholder 5">
            <a:extLst>
              <a:ext uri="{FF2B5EF4-FFF2-40B4-BE49-F238E27FC236}">
                <a16:creationId xmlns:a16="http://schemas.microsoft.com/office/drawing/2014/main" id="{DECB9E1F-A48F-824D-A3DA-65CB5592C7FA}"/>
              </a:ext>
            </a:extLst>
          </p:cNvPr>
          <p:cNvSpPr>
            <a:spLocks noGrp="1"/>
          </p:cNvSpPr>
          <p:nvPr>
            <p:ph type="pic" sz="quarter" idx="12"/>
          </p:nvPr>
        </p:nvSpPr>
        <p:spPr>
          <a:xfrm>
            <a:off x="0" y="1"/>
            <a:ext cx="12192000" cy="4680156"/>
          </a:xfrm>
          <a:prstGeom prst="rect">
            <a:avLst/>
          </a:prstGeom>
        </p:spPr>
        <p:txBody>
          <a:bodyPr/>
          <a:lstStyle/>
          <a:p>
            <a:endParaRPr lang="en-US" dirty="0"/>
          </a:p>
        </p:txBody>
      </p:sp>
      <p:sp>
        <p:nvSpPr>
          <p:cNvPr id="7" name="Rectangle 6">
            <a:extLst>
              <a:ext uri="{FF2B5EF4-FFF2-40B4-BE49-F238E27FC236}">
                <a16:creationId xmlns:a16="http://schemas.microsoft.com/office/drawing/2014/main" id="{445B8232-CF40-8B4A-A58F-59BD93E8C6A9}"/>
              </a:ext>
            </a:extLst>
          </p:cNvPr>
          <p:cNvSpPr/>
          <p:nvPr userDrawn="1"/>
        </p:nvSpPr>
        <p:spPr>
          <a:xfrm>
            <a:off x="0" y="4680156"/>
            <a:ext cx="12192000" cy="21778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0">
            <a:extLst>
              <a:ext uri="{FF2B5EF4-FFF2-40B4-BE49-F238E27FC236}">
                <a16:creationId xmlns:a16="http://schemas.microsoft.com/office/drawing/2014/main" id="{719DD1F0-0BEC-F447-8A8D-4550B67AA309}"/>
              </a:ext>
            </a:extLst>
          </p:cNvPr>
          <p:cNvSpPr>
            <a:spLocks noGrp="1"/>
          </p:cNvSpPr>
          <p:nvPr>
            <p:ph type="title" hasCustomPrompt="1"/>
          </p:nvPr>
        </p:nvSpPr>
        <p:spPr>
          <a:xfrm>
            <a:off x="406399" y="4740869"/>
            <a:ext cx="8232879" cy="788440"/>
          </a:xfrm>
          <a:prstGeom prst="rect">
            <a:avLst/>
          </a:prstGeom>
        </p:spPr>
        <p:txBody>
          <a:bodyPr>
            <a:noAutofit/>
          </a:bodyPr>
          <a:lstStyle>
            <a:lvl1pPr>
              <a:defRPr sz="4800" b="1">
                <a:solidFill>
                  <a:schemeClr val="bg1"/>
                </a:solidFill>
              </a:defRPr>
            </a:lvl1pPr>
          </a:lstStyle>
          <a:p>
            <a:r>
              <a:rPr lang="en-US" dirty="0"/>
              <a:t>Click to edit Slide title style</a:t>
            </a:r>
          </a:p>
        </p:txBody>
      </p:sp>
      <p:sp>
        <p:nvSpPr>
          <p:cNvPr id="14" name="Text Placeholder 13">
            <a:extLst>
              <a:ext uri="{FF2B5EF4-FFF2-40B4-BE49-F238E27FC236}">
                <a16:creationId xmlns:a16="http://schemas.microsoft.com/office/drawing/2014/main" id="{24E202D2-CACF-7046-AAB8-5AAAB8D87225}"/>
              </a:ext>
            </a:extLst>
          </p:cNvPr>
          <p:cNvSpPr>
            <a:spLocks noGrp="1"/>
          </p:cNvSpPr>
          <p:nvPr>
            <p:ph type="body" sz="quarter" idx="13" hasCustomPrompt="1"/>
          </p:nvPr>
        </p:nvSpPr>
        <p:spPr>
          <a:xfrm>
            <a:off x="406400" y="6331156"/>
            <a:ext cx="8232877" cy="550333"/>
          </a:xfrm>
          <a:prstGeom prst="rect">
            <a:avLst/>
          </a:prstGeom>
        </p:spPr>
        <p:txBody>
          <a:bodyPr>
            <a:normAutofit/>
          </a:bodyPr>
          <a:lstStyle>
            <a:lvl1pPr marL="0" indent="0">
              <a:buFont typeface="+mj-lt"/>
              <a:buNone/>
              <a:defRPr sz="2400">
                <a:solidFill>
                  <a:schemeClr val="accent1">
                    <a:lumMod val="20000"/>
                    <a:lumOff val="80000"/>
                  </a:schemeClr>
                </a:solidFill>
              </a:defRPr>
            </a:lvl1pPr>
          </a:lstStyle>
          <a:p>
            <a:pPr lvl="0"/>
            <a:r>
              <a:rPr lang="en-US" dirty="0"/>
              <a:t>Click to edit Author, Location, Date</a:t>
            </a:r>
          </a:p>
        </p:txBody>
      </p:sp>
      <p:sp>
        <p:nvSpPr>
          <p:cNvPr id="16" name="Text Placeholder 15">
            <a:extLst>
              <a:ext uri="{FF2B5EF4-FFF2-40B4-BE49-F238E27FC236}">
                <a16:creationId xmlns:a16="http://schemas.microsoft.com/office/drawing/2014/main" id="{7E898AFD-D8B2-D747-8EA2-C9BE86E89426}"/>
              </a:ext>
            </a:extLst>
          </p:cNvPr>
          <p:cNvSpPr>
            <a:spLocks noGrp="1"/>
          </p:cNvSpPr>
          <p:nvPr>
            <p:ph type="body" sz="quarter" idx="14"/>
          </p:nvPr>
        </p:nvSpPr>
        <p:spPr>
          <a:xfrm>
            <a:off x="406402" y="5590022"/>
            <a:ext cx="8232877" cy="717644"/>
          </a:xfrm>
          <a:prstGeom prst="rect">
            <a:avLst/>
          </a:prstGeom>
        </p:spPr>
        <p:txBody>
          <a:bodyPr/>
          <a:lstStyle>
            <a:lvl1pPr marL="0" indent="0">
              <a:buNone/>
              <a:defRPr>
                <a:solidFill>
                  <a:schemeClr val="bg1"/>
                </a:solidFill>
              </a:defRPr>
            </a:lvl1pPr>
          </a:lstStyle>
          <a:p>
            <a:pPr lvl="0"/>
            <a:r>
              <a:rPr lang="en-US" dirty="0"/>
              <a:t>Click to edit Master text styles</a:t>
            </a:r>
          </a:p>
        </p:txBody>
      </p:sp>
      <p:pic>
        <p:nvPicPr>
          <p:cNvPr id="18" name="Picture 17">
            <a:extLst>
              <a:ext uri="{FF2B5EF4-FFF2-40B4-BE49-F238E27FC236}">
                <a16:creationId xmlns:a16="http://schemas.microsoft.com/office/drawing/2014/main" id="{1FF7A4D9-3DF6-8644-8FA5-AFFE43C69A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0705" y="5007897"/>
            <a:ext cx="2956232" cy="1441347"/>
          </a:xfrm>
          <a:prstGeom prst="rect">
            <a:avLst/>
          </a:prstGeom>
        </p:spPr>
      </p:pic>
    </p:spTree>
    <p:extLst>
      <p:ext uri="{BB962C8B-B14F-4D97-AF65-F5344CB8AC3E}">
        <p14:creationId xmlns:p14="http://schemas.microsoft.com/office/powerpoint/2010/main" val="1122834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Blank background">
    <p:bg>
      <p:bgPr>
        <a:solidFill>
          <a:schemeClr val="accent1"/>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5CF4C2C-9BA6-1E48-A2E9-F345216419F7}"/>
              </a:ext>
            </a:extLst>
          </p:cNvPr>
          <p:cNvCxnSpPr/>
          <p:nvPr userDrawn="1"/>
        </p:nvCxnSpPr>
        <p:spPr>
          <a:xfrm>
            <a:off x="812800" y="5287751"/>
            <a:ext cx="105664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22596CB1-D2D9-4849-AA1D-E43490EE03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21296" y="5551463"/>
            <a:ext cx="2157904" cy="1052112"/>
          </a:xfrm>
          <a:prstGeom prst="rect">
            <a:avLst/>
          </a:prstGeom>
        </p:spPr>
      </p:pic>
      <p:sp>
        <p:nvSpPr>
          <p:cNvPr id="4" name="Title Placeholder 1">
            <a:extLst>
              <a:ext uri="{FF2B5EF4-FFF2-40B4-BE49-F238E27FC236}">
                <a16:creationId xmlns:a16="http://schemas.microsoft.com/office/drawing/2014/main" id="{B8865F84-E9E7-2341-8EEF-1DD692D9335B}"/>
              </a:ext>
            </a:extLst>
          </p:cNvPr>
          <p:cNvSpPr>
            <a:spLocks noGrp="1"/>
          </p:cNvSpPr>
          <p:nvPr>
            <p:ph type="title"/>
          </p:nvPr>
        </p:nvSpPr>
        <p:spPr>
          <a:xfrm>
            <a:off x="812800" y="147231"/>
            <a:ext cx="9619848" cy="788440"/>
          </a:xfrm>
          <a:prstGeom prst="rect">
            <a:avLst/>
          </a:prstGeom>
          <a:ln>
            <a:noFill/>
          </a:ln>
        </p:spPr>
        <p:txBody>
          <a:bodyPr vert="horz" lIns="0" tIns="45720" rIns="91440" bIns="0" rtlCol="0" anchor="ctr">
            <a:normAutofit/>
          </a:bodyPr>
          <a:lstStyle>
            <a:lvl1pPr>
              <a:defRPr>
                <a:solidFill>
                  <a:schemeClr val="bg1"/>
                </a:solidFill>
              </a:defRPr>
            </a:lvl1pPr>
          </a:lstStyle>
          <a:p>
            <a:r>
              <a:rPr lang="en-GB" dirty="0"/>
              <a:t>Click to edit Master title style</a:t>
            </a:r>
            <a:endParaRPr lang="en-US" dirty="0"/>
          </a:p>
        </p:txBody>
      </p:sp>
      <p:cxnSp>
        <p:nvCxnSpPr>
          <p:cNvPr id="5" name="Straight Connector 4">
            <a:extLst>
              <a:ext uri="{FF2B5EF4-FFF2-40B4-BE49-F238E27FC236}">
                <a16:creationId xmlns:a16="http://schemas.microsoft.com/office/drawing/2014/main" id="{1E5E2945-4514-7748-84DC-28C10D1CF570}"/>
              </a:ext>
            </a:extLst>
          </p:cNvPr>
          <p:cNvCxnSpPr>
            <a:cxnSpLocks/>
            <a:endCxn id="4" idx="2"/>
          </p:cNvCxnSpPr>
          <p:nvPr userDrawn="1"/>
        </p:nvCxnSpPr>
        <p:spPr>
          <a:xfrm>
            <a:off x="812801" y="935671"/>
            <a:ext cx="4809924"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7" name="Content Placeholder 6">
            <a:extLst>
              <a:ext uri="{FF2B5EF4-FFF2-40B4-BE49-F238E27FC236}">
                <a16:creationId xmlns:a16="http://schemas.microsoft.com/office/drawing/2014/main" id="{DAABAC13-C380-2A4E-AB90-45AE03FEDEEA}"/>
              </a:ext>
            </a:extLst>
          </p:cNvPr>
          <p:cNvSpPr>
            <a:spLocks noGrp="1"/>
          </p:cNvSpPr>
          <p:nvPr>
            <p:ph sz="quarter" idx="10"/>
          </p:nvPr>
        </p:nvSpPr>
        <p:spPr>
          <a:xfrm>
            <a:off x="812801" y="1187451"/>
            <a:ext cx="3833284" cy="3920067"/>
          </a:xfrm>
        </p:spPr>
        <p:txBody>
          <a:bodyPr/>
          <a:lstStyle>
            <a:lvl1pPr marL="0" indent="0">
              <a:buNone/>
              <a:defRPr>
                <a:solidFill>
                  <a:schemeClr val="bg1"/>
                </a:solidFill>
              </a:defRPr>
            </a:lvl1pPr>
            <a:lvl2pPr marL="383990" indent="0">
              <a:buNone/>
              <a:defRPr>
                <a:solidFill>
                  <a:schemeClr val="bg1"/>
                </a:solidFill>
              </a:defRPr>
            </a:lvl2pPr>
            <a:lvl3pPr marL="766114" indent="0">
              <a:buNone/>
              <a:defRPr>
                <a:solidFill>
                  <a:schemeClr val="bg1"/>
                </a:solidFill>
              </a:defRPr>
            </a:lvl3pPr>
            <a:lvl4pPr marL="1199970" indent="0">
              <a:buNone/>
              <a:defRPr>
                <a:solidFill>
                  <a:schemeClr val="bg1"/>
                </a:solidFill>
              </a:defRPr>
            </a:lvl4pPr>
            <a:lvl5pPr marL="2438339" indent="0">
              <a:buNone/>
              <a:defRPr>
                <a:solidFill>
                  <a:schemeClr val="bg1"/>
                </a:solidFill>
              </a:defRPr>
            </a:lvl5pPr>
          </a:lstStyle>
          <a:p>
            <a:pPr lvl="0"/>
            <a:r>
              <a:rPr lang="en-US" dirty="0"/>
              <a:t>Click to edit Master text styles</a:t>
            </a:r>
          </a:p>
          <a:p>
            <a:pPr lvl="1"/>
            <a:r>
              <a:rPr lang="en-US" dirty="0"/>
              <a:t>Second level</a:t>
            </a:r>
          </a:p>
        </p:txBody>
      </p:sp>
      <p:sp>
        <p:nvSpPr>
          <p:cNvPr id="8" name="Content Placeholder 6">
            <a:extLst>
              <a:ext uri="{FF2B5EF4-FFF2-40B4-BE49-F238E27FC236}">
                <a16:creationId xmlns:a16="http://schemas.microsoft.com/office/drawing/2014/main" id="{B0D1A541-AC4E-FF40-9120-A82E4850ECFA}"/>
              </a:ext>
            </a:extLst>
          </p:cNvPr>
          <p:cNvSpPr>
            <a:spLocks noGrp="1"/>
          </p:cNvSpPr>
          <p:nvPr>
            <p:ph sz="quarter" idx="11"/>
          </p:nvPr>
        </p:nvSpPr>
        <p:spPr>
          <a:xfrm>
            <a:off x="4997693" y="1151676"/>
            <a:ext cx="6381508" cy="3920067"/>
          </a:xfrm>
        </p:spPr>
        <p:txBody>
          <a:bodyPr/>
          <a:lstStyle>
            <a:lvl1pPr marL="0" indent="0">
              <a:buNone/>
              <a:defRPr>
                <a:solidFill>
                  <a:schemeClr val="bg1"/>
                </a:solidFill>
              </a:defRPr>
            </a:lvl1pPr>
            <a:lvl2pPr marL="764981" indent="-380990">
              <a:buClr>
                <a:schemeClr val="accent2"/>
              </a:buClr>
              <a:buFont typeface="Arial" panose="020B0604020202020204" pitchFamily="34" charset="0"/>
              <a:buChar char="•"/>
              <a:defRPr>
                <a:solidFill>
                  <a:schemeClr val="bg1"/>
                </a:solidFill>
              </a:defRPr>
            </a:lvl2pPr>
            <a:lvl3pPr marL="766114" indent="0">
              <a:buNone/>
              <a:defRPr>
                <a:solidFill>
                  <a:schemeClr val="bg1"/>
                </a:solidFill>
              </a:defRPr>
            </a:lvl3pPr>
            <a:lvl4pPr marL="1199970" indent="0">
              <a:buNone/>
              <a:defRPr>
                <a:solidFill>
                  <a:schemeClr val="bg1"/>
                </a:solidFill>
              </a:defRPr>
            </a:lvl4pPr>
            <a:lvl5pPr marL="2438339" indent="0">
              <a:buNone/>
              <a:defRPr>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188724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967E816A-4667-434E-943F-D7982290F6FD}" type="datetime1">
              <a:rPr lang="en-GB" smtClean="0"/>
              <a:t>24/10/2020</a:t>
            </a:fld>
            <a:endParaRPr lang="en-US" dirty="0"/>
          </a:p>
        </p:txBody>
      </p:sp>
    </p:spTree>
    <p:extLst>
      <p:ext uri="{BB962C8B-B14F-4D97-AF65-F5344CB8AC3E}">
        <p14:creationId xmlns:p14="http://schemas.microsoft.com/office/powerpoint/2010/main" val="115632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page with curved backgrouns">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19DD1F0-0BEC-F447-8A8D-4550B67AA309}"/>
              </a:ext>
            </a:extLst>
          </p:cNvPr>
          <p:cNvSpPr>
            <a:spLocks noGrp="1"/>
          </p:cNvSpPr>
          <p:nvPr>
            <p:ph type="title" hasCustomPrompt="1"/>
          </p:nvPr>
        </p:nvSpPr>
        <p:spPr>
          <a:xfrm>
            <a:off x="406399" y="4740869"/>
            <a:ext cx="8232879" cy="788440"/>
          </a:xfrm>
          <a:prstGeom prst="rect">
            <a:avLst/>
          </a:prstGeom>
        </p:spPr>
        <p:txBody>
          <a:bodyPr>
            <a:noAutofit/>
          </a:bodyPr>
          <a:lstStyle>
            <a:lvl1pPr>
              <a:defRPr sz="4800" b="1">
                <a:solidFill>
                  <a:schemeClr val="bg1"/>
                </a:solidFill>
              </a:defRPr>
            </a:lvl1pPr>
          </a:lstStyle>
          <a:p>
            <a:r>
              <a:rPr lang="en-US" dirty="0"/>
              <a:t>Click to edit Slide title style</a:t>
            </a:r>
          </a:p>
        </p:txBody>
      </p:sp>
      <p:sp>
        <p:nvSpPr>
          <p:cNvPr id="14" name="Text Placeholder 13">
            <a:extLst>
              <a:ext uri="{FF2B5EF4-FFF2-40B4-BE49-F238E27FC236}">
                <a16:creationId xmlns:a16="http://schemas.microsoft.com/office/drawing/2014/main" id="{24E202D2-CACF-7046-AAB8-5AAAB8D87225}"/>
              </a:ext>
            </a:extLst>
          </p:cNvPr>
          <p:cNvSpPr>
            <a:spLocks noGrp="1"/>
          </p:cNvSpPr>
          <p:nvPr>
            <p:ph type="body" sz="quarter" idx="13" hasCustomPrompt="1"/>
          </p:nvPr>
        </p:nvSpPr>
        <p:spPr>
          <a:xfrm>
            <a:off x="406400" y="6331156"/>
            <a:ext cx="8232877" cy="550333"/>
          </a:xfrm>
          <a:prstGeom prst="rect">
            <a:avLst/>
          </a:prstGeom>
        </p:spPr>
        <p:txBody>
          <a:bodyPr>
            <a:normAutofit/>
          </a:bodyPr>
          <a:lstStyle>
            <a:lvl1pPr marL="0" indent="0">
              <a:buFont typeface="+mj-lt"/>
              <a:buNone/>
              <a:defRPr sz="2400">
                <a:solidFill>
                  <a:schemeClr val="accent1">
                    <a:lumMod val="20000"/>
                    <a:lumOff val="80000"/>
                  </a:schemeClr>
                </a:solidFill>
              </a:defRPr>
            </a:lvl1pPr>
          </a:lstStyle>
          <a:p>
            <a:pPr lvl="0"/>
            <a:r>
              <a:rPr lang="en-US" dirty="0"/>
              <a:t>Click to edit Author, Location, Date</a:t>
            </a:r>
          </a:p>
        </p:txBody>
      </p:sp>
      <p:sp>
        <p:nvSpPr>
          <p:cNvPr id="16" name="Text Placeholder 15">
            <a:extLst>
              <a:ext uri="{FF2B5EF4-FFF2-40B4-BE49-F238E27FC236}">
                <a16:creationId xmlns:a16="http://schemas.microsoft.com/office/drawing/2014/main" id="{7E898AFD-D8B2-D747-8EA2-C9BE86E89426}"/>
              </a:ext>
            </a:extLst>
          </p:cNvPr>
          <p:cNvSpPr>
            <a:spLocks noGrp="1"/>
          </p:cNvSpPr>
          <p:nvPr>
            <p:ph type="body" sz="quarter" idx="14"/>
          </p:nvPr>
        </p:nvSpPr>
        <p:spPr>
          <a:xfrm>
            <a:off x="406402" y="5590022"/>
            <a:ext cx="8232877" cy="717644"/>
          </a:xfrm>
          <a:prstGeom prst="rect">
            <a:avLst/>
          </a:prstGeom>
        </p:spPr>
        <p:txBody>
          <a:bodyPr/>
          <a:lstStyle>
            <a:lvl1pPr marL="0" indent="0">
              <a:buNone/>
              <a:defRPr>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528655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gular pag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79AF71DD-B7BA-0E4B-9621-34DF84DA2B11}"/>
              </a:ext>
            </a:extLst>
          </p:cNvPr>
          <p:cNvSpPr>
            <a:spLocks noGrp="1"/>
          </p:cNvSpPr>
          <p:nvPr>
            <p:ph type="title"/>
          </p:nvPr>
        </p:nvSpPr>
        <p:spPr>
          <a:xfrm>
            <a:off x="812800" y="147231"/>
            <a:ext cx="10566400" cy="788440"/>
          </a:xfrm>
          <a:prstGeom prst="rect">
            <a:avLst/>
          </a:prstGeom>
        </p:spPr>
        <p:txBody>
          <a:bodyPr vert="horz" lIns="0" tIns="45720" rIns="91440" bIns="0" rtlCol="0" anchor="ctr">
            <a:normAutofit/>
          </a:bodyPr>
          <a:lstStyle/>
          <a:p>
            <a:r>
              <a:rPr lang="en-GB" dirty="0"/>
              <a:t>Click to edit Master title style</a:t>
            </a:r>
            <a:endParaRPr lang="en-US" dirty="0"/>
          </a:p>
        </p:txBody>
      </p:sp>
      <p:sp>
        <p:nvSpPr>
          <p:cNvPr id="8" name="Footer Placeholder 4">
            <a:extLst>
              <a:ext uri="{FF2B5EF4-FFF2-40B4-BE49-F238E27FC236}">
                <a16:creationId xmlns:a16="http://schemas.microsoft.com/office/drawing/2014/main" id="{8C796DD7-24D0-3542-9CFE-591F12F7AF38}"/>
              </a:ext>
            </a:extLst>
          </p:cNvPr>
          <p:cNvSpPr>
            <a:spLocks noGrp="1"/>
          </p:cNvSpPr>
          <p:nvPr>
            <p:ph type="ftr" sz="quarter" idx="3"/>
          </p:nvPr>
        </p:nvSpPr>
        <p:spPr>
          <a:xfrm>
            <a:off x="812800" y="6320094"/>
            <a:ext cx="4436533" cy="365125"/>
          </a:xfrm>
          <a:prstGeom prst="rect">
            <a:avLst/>
          </a:prstGeom>
        </p:spPr>
        <p:txBody>
          <a:bodyPr vert="horz" lIns="0" tIns="45720" rIns="91440" bIns="0" rtlCol="0" anchor="ctr"/>
          <a:lstStyle>
            <a:lvl1pPr algn="l">
              <a:defRPr sz="1333" b="0" i="0">
                <a:solidFill>
                  <a:schemeClr val="tx2">
                    <a:lumMod val="75000"/>
                  </a:schemeClr>
                </a:solidFill>
                <a:latin typeface="Calibri Light" panose="020F0302020204030204" pitchFamily="34" charset="0"/>
                <a:cs typeface="Calibri Light" panose="020F0302020204030204" pitchFamily="34" charset="0"/>
              </a:defRPr>
            </a:lvl1pPr>
          </a:lstStyle>
          <a:p>
            <a:r>
              <a:rPr lang="en-US"/>
              <a:t>PRESENTATION NAME AND DATE</a:t>
            </a:r>
            <a:endParaRPr lang="en-US" dirty="0"/>
          </a:p>
        </p:txBody>
      </p:sp>
      <p:sp>
        <p:nvSpPr>
          <p:cNvPr id="4" name="Content Placeholder 3">
            <a:extLst>
              <a:ext uri="{FF2B5EF4-FFF2-40B4-BE49-F238E27FC236}">
                <a16:creationId xmlns:a16="http://schemas.microsoft.com/office/drawing/2014/main" id="{61D42C37-9F96-7047-85B1-722BC11F8D08}"/>
              </a:ext>
            </a:extLst>
          </p:cNvPr>
          <p:cNvSpPr>
            <a:spLocks noGrp="1"/>
          </p:cNvSpPr>
          <p:nvPr>
            <p:ph sz="quarter" idx="10"/>
          </p:nvPr>
        </p:nvSpPr>
        <p:spPr>
          <a:xfrm>
            <a:off x="812800" y="1095023"/>
            <a:ext cx="10566400" cy="47300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5965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Regular pag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79AF71DD-B7BA-0E4B-9621-34DF84DA2B11}"/>
              </a:ext>
            </a:extLst>
          </p:cNvPr>
          <p:cNvSpPr>
            <a:spLocks noGrp="1"/>
          </p:cNvSpPr>
          <p:nvPr>
            <p:ph type="title"/>
          </p:nvPr>
        </p:nvSpPr>
        <p:spPr>
          <a:xfrm>
            <a:off x="812800" y="147231"/>
            <a:ext cx="10566400" cy="788440"/>
          </a:xfrm>
          <a:prstGeom prst="rect">
            <a:avLst/>
          </a:prstGeom>
        </p:spPr>
        <p:txBody>
          <a:bodyPr vert="horz" lIns="0" tIns="45720" rIns="91440" bIns="0" rtlCol="0" anchor="ctr">
            <a:normAutofit/>
          </a:bodyPr>
          <a:lstStyle/>
          <a:p>
            <a:r>
              <a:rPr lang="en-GB" dirty="0"/>
              <a:t>Click to edit Master title style</a:t>
            </a:r>
            <a:endParaRPr lang="en-US" dirty="0"/>
          </a:p>
        </p:txBody>
      </p:sp>
      <p:sp>
        <p:nvSpPr>
          <p:cNvPr id="8" name="Footer Placeholder 4">
            <a:extLst>
              <a:ext uri="{FF2B5EF4-FFF2-40B4-BE49-F238E27FC236}">
                <a16:creationId xmlns:a16="http://schemas.microsoft.com/office/drawing/2014/main" id="{8C796DD7-24D0-3542-9CFE-591F12F7AF38}"/>
              </a:ext>
            </a:extLst>
          </p:cNvPr>
          <p:cNvSpPr>
            <a:spLocks noGrp="1"/>
          </p:cNvSpPr>
          <p:nvPr>
            <p:ph type="ftr" sz="quarter" idx="3"/>
          </p:nvPr>
        </p:nvSpPr>
        <p:spPr>
          <a:xfrm>
            <a:off x="812800" y="6320094"/>
            <a:ext cx="4436533" cy="365125"/>
          </a:xfrm>
          <a:prstGeom prst="rect">
            <a:avLst/>
          </a:prstGeom>
        </p:spPr>
        <p:txBody>
          <a:bodyPr vert="horz" lIns="0" tIns="45720" rIns="91440" bIns="0" rtlCol="0" anchor="ctr"/>
          <a:lstStyle>
            <a:lvl1pPr algn="l">
              <a:defRPr sz="1333" b="0" i="0">
                <a:solidFill>
                  <a:schemeClr val="tx2">
                    <a:lumMod val="75000"/>
                  </a:schemeClr>
                </a:solidFill>
                <a:latin typeface="Calibri Light" panose="020F0302020204030204" pitchFamily="34" charset="0"/>
                <a:cs typeface="Calibri Light" panose="020F0302020204030204" pitchFamily="34" charset="0"/>
              </a:defRPr>
            </a:lvl1pPr>
          </a:lstStyle>
          <a:p>
            <a:r>
              <a:rPr lang="en-US"/>
              <a:t>PRESENTATION NAME AND DATE</a:t>
            </a:r>
            <a:endParaRPr lang="en-US" dirty="0"/>
          </a:p>
        </p:txBody>
      </p:sp>
    </p:spTree>
    <p:extLst>
      <p:ext uri="{BB962C8B-B14F-4D97-AF65-F5344CB8AC3E}">
        <p14:creationId xmlns:p14="http://schemas.microsoft.com/office/powerpoint/2010/main" val="2968812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Regular pag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79AF71DD-B7BA-0E4B-9621-34DF84DA2B11}"/>
              </a:ext>
            </a:extLst>
          </p:cNvPr>
          <p:cNvSpPr>
            <a:spLocks noGrp="1"/>
          </p:cNvSpPr>
          <p:nvPr>
            <p:ph type="title"/>
          </p:nvPr>
        </p:nvSpPr>
        <p:spPr>
          <a:xfrm>
            <a:off x="812800" y="147231"/>
            <a:ext cx="10566400" cy="788440"/>
          </a:xfrm>
          <a:prstGeom prst="rect">
            <a:avLst/>
          </a:prstGeom>
        </p:spPr>
        <p:txBody>
          <a:bodyPr vert="horz" lIns="0" tIns="45720" rIns="91440" bIns="0" rtlCol="0" anchor="ctr">
            <a:normAutofit/>
          </a:bodyPr>
          <a:lstStyle/>
          <a:p>
            <a:r>
              <a:rPr lang="en-GB" dirty="0"/>
              <a:t>Click to edit Master title style</a:t>
            </a:r>
            <a:endParaRPr lang="en-US" dirty="0"/>
          </a:p>
        </p:txBody>
      </p:sp>
      <p:cxnSp>
        <p:nvCxnSpPr>
          <p:cNvPr id="5" name="Straight Connector 4">
            <a:extLst>
              <a:ext uri="{FF2B5EF4-FFF2-40B4-BE49-F238E27FC236}">
                <a16:creationId xmlns:a16="http://schemas.microsoft.com/office/drawing/2014/main" id="{38FF9CB8-AA52-8847-91BB-15F53D391AE6}"/>
              </a:ext>
            </a:extLst>
          </p:cNvPr>
          <p:cNvCxnSpPr/>
          <p:nvPr userDrawn="1"/>
        </p:nvCxnSpPr>
        <p:spPr>
          <a:xfrm>
            <a:off x="812800" y="935671"/>
            <a:ext cx="10566400"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6950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gular page 2 col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79AF71DD-B7BA-0E4B-9621-34DF84DA2B11}"/>
              </a:ext>
            </a:extLst>
          </p:cNvPr>
          <p:cNvSpPr>
            <a:spLocks noGrp="1"/>
          </p:cNvSpPr>
          <p:nvPr>
            <p:ph type="title"/>
          </p:nvPr>
        </p:nvSpPr>
        <p:spPr>
          <a:xfrm>
            <a:off x="812800" y="147231"/>
            <a:ext cx="10566400" cy="788440"/>
          </a:xfrm>
          <a:prstGeom prst="rect">
            <a:avLst/>
          </a:prstGeom>
        </p:spPr>
        <p:txBody>
          <a:bodyPr vert="horz" lIns="0" tIns="45720" rIns="91440" bIns="0" rtlCol="0" anchor="ctr">
            <a:normAutofit/>
          </a:bodyPr>
          <a:lstStyle/>
          <a:p>
            <a:r>
              <a:rPr lang="en-GB" dirty="0"/>
              <a:t>Click to edit Master title style</a:t>
            </a:r>
            <a:endParaRPr lang="en-US" dirty="0"/>
          </a:p>
        </p:txBody>
      </p:sp>
      <p:sp>
        <p:nvSpPr>
          <p:cNvPr id="8" name="Footer Placeholder 4">
            <a:extLst>
              <a:ext uri="{FF2B5EF4-FFF2-40B4-BE49-F238E27FC236}">
                <a16:creationId xmlns:a16="http://schemas.microsoft.com/office/drawing/2014/main" id="{8C796DD7-24D0-3542-9CFE-591F12F7AF38}"/>
              </a:ext>
            </a:extLst>
          </p:cNvPr>
          <p:cNvSpPr>
            <a:spLocks noGrp="1"/>
          </p:cNvSpPr>
          <p:nvPr>
            <p:ph type="ftr" sz="quarter" idx="3"/>
          </p:nvPr>
        </p:nvSpPr>
        <p:spPr>
          <a:xfrm>
            <a:off x="812800" y="6320094"/>
            <a:ext cx="4436533" cy="365125"/>
          </a:xfrm>
          <a:prstGeom prst="rect">
            <a:avLst/>
          </a:prstGeom>
        </p:spPr>
        <p:txBody>
          <a:bodyPr vert="horz" lIns="0" tIns="45720" rIns="91440" bIns="0" rtlCol="0" anchor="ctr"/>
          <a:lstStyle>
            <a:lvl1pPr algn="l">
              <a:defRPr sz="1333" b="0" i="0">
                <a:solidFill>
                  <a:schemeClr val="tx2">
                    <a:lumMod val="75000"/>
                  </a:schemeClr>
                </a:solidFill>
                <a:latin typeface="Calibri Light" panose="020F0302020204030204" pitchFamily="34" charset="0"/>
                <a:cs typeface="Calibri Light" panose="020F0302020204030204" pitchFamily="34" charset="0"/>
              </a:defRPr>
            </a:lvl1pPr>
          </a:lstStyle>
          <a:p>
            <a:r>
              <a:rPr lang="en-US"/>
              <a:t>PRESENTATION NAME AND DATE</a:t>
            </a:r>
            <a:endParaRPr lang="en-US" dirty="0"/>
          </a:p>
        </p:txBody>
      </p:sp>
      <p:sp>
        <p:nvSpPr>
          <p:cNvPr id="3" name="Content Placeholder 2">
            <a:extLst>
              <a:ext uri="{FF2B5EF4-FFF2-40B4-BE49-F238E27FC236}">
                <a16:creationId xmlns:a16="http://schemas.microsoft.com/office/drawing/2014/main" id="{311B8391-B6E7-A74D-AD5D-0E1E72559C51}"/>
              </a:ext>
            </a:extLst>
          </p:cNvPr>
          <p:cNvSpPr>
            <a:spLocks noGrp="1"/>
          </p:cNvSpPr>
          <p:nvPr>
            <p:ph sz="quarter" idx="10"/>
          </p:nvPr>
        </p:nvSpPr>
        <p:spPr>
          <a:xfrm>
            <a:off x="812800" y="1124373"/>
            <a:ext cx="5175251" cy="48361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05C88710-630C-F648-946B-88F03FE49787}"/>
              </a:ext>
            </a:extLst>
          </p:cNvPr>
          <p:cNvSpPr>
            <a:spLocks noGrp="1"/>
          </p:cNvSpPr>
          <p:nvPr>
            <p:ph sz="quarter" idx="11"/>
          </p:nvPr>
        </p:nvSpPr>
        <p:spPr>
          <a:xfrm>
            <a:off x="6203949" y="1123951"/>
            <a:ext cx="5175251" cy="48365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8692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Regular page 2 col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79AF71DD-B7BA-0E4B-9621-34DF84DA2B11}"/>
              </a:ext>
            </a:extLst>
          </p:cNvPr>
          <p:cNvSpPr>
            <a:spLocks noGrp="1"/>
          </p:cNvSpPr>
          <p:nvPr>
            <p:ph type="title"/>
          </p:nvPr>
        </p:nvSpPr>
        <p:spPr>
          <a:xfrm>
            <a:off x="812800" y="147231"/>
            <a:ext cx="10566400" cy="788440"/>
          </a:xfrm>
          <a:prstGeom prst="rect">
            <a:avLst/>
          </a:prstGeom>
        </p:spPr>
        <p:txBody>
          <a:bodyPr vert="horz" lIns="0" tIns="45720" rIns="91440" bIns="0" rtlCol="0" anchor="ctr">
            <a:normAutofit/>
          </a:bodyPr>
          <a:lstStyle/>
          <a:p>
            <a:r>
              <a:rPr lang="en-GB" dirty="0"/>
              <a:t>Click to edit Master title style</a:t>
            </a:r>
            <a:endParaRPr lang="en-US" dirty="0"/>
          </a:p>
        </p:txBody>
      </p:sp>
      <p:sp>
        <p:nvSpPr>
          <p:cNvPr id="8" name="Footer Placeholder 4">
            <a:extLst>
              <a:ext uri="{FF2B5EF4-FFF2-40B4-BE49-F238E27FC236}">
                <a16:creationId xmlns:a16="http://schemas.microsoft.com/office/drawing/2014/main" id="{8C796DD7-24D0-3542-9CFE-591F12F7AF38}"/>
              </a:ext>
            </a:extLst>
          </p:cNvPr>
          <p:cNvSpPr>
            <a:spLocks noGrp="1"/>
          </p:cNvSpPr>
          <p:nvPr>
            <p:ph type="ftr" sz="quarter" idx="3"/>
          </p:nvPr>
        </p:nvSpPr>
        <p:spPr>
          <a:xfrm>
            <a:off x="812800" y="6320094"/>
            <a:ext cx="4436533" cy="365125"/>
          </a:xfrm>
          <a:prstGeom prst="rect">
            <a:avLst/>
          </a:prstGeom>
        </p:spPr>
        <p:txBody>
          <a:bodyPr vert="horz" lIns="0" tIns="45720" rIns="91440" bIns="0" rtlCol="0" anchor="ctr"/>
          <a:lstStyle>
            <a:lvl1pPr algn="l">
              <a:defRPr sz="1333" b="0" i="0">
                <a:solidFill>
                  <a:schemeClr val="tx2">
                    <a:lumMod val="75000"/>
                  </a:schemeClr>
                </a:solidFill>
                <a:latin typeface="Calibri Light" panose="020F0302020204030204" pitchFamily="34" charset="0"/>
                <a:cs typeface="Calibri Light" panose="020F0302020204030204" pitchFamily="34" charset="0"/>
              </a:defRPr>
            </a:lvl1pPr>
          </a:lstStyle>
          <a:p>
            <a:r>
              <a:rPr lang="en-US"/>
              <a:t>PRESENTATION NAME AND DATE</a:t>
            </a:r>
            <a:endParaRPr lang="en-US" dirty="0"/>
          </a:p>
        </p:txBody>
      </p:sp>
      <p:sp>
        <p:nvSpPr>
          <p:cNvPr id="3" name="Content Placeholder 2">
            <a:extLst>
              <a:ext uri="{FF2B5EF4-FFF2-40B4-BE49-F238E27FC236}">
                <a16:creationId xmlns:a16="http://schemas.microsoft.com/office/drawing/2014/main" id="{311B8391-B6E7-A74D-AD5D-0E1E72559C51}"/>
              </a:ext>
            </a:extLst>
          </p:cNvPr>
          <p:cNvSpPr>
            <a:spLocks noGrp="1"/>
          </p:cNvSpPr>
          <p:nvPr>
            <p:ph sz="quarter" idx="10"/>
          </p:nvPr>
        </p:nvSpPr>
        <p:spPr>
          <a:xfrm>
            <a:off x="812800" y="1801707"/>
            <a:ext cx="5175251" cy="41588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Content Placeholder 6">
            <a:extLst>
              <a:ext uri="{FF2B5EF4-FFF2-40B4-BE49-F238E27FC236}">
                <a16:creationId xmlns:a16="http://schemas.microsoft.com/office/drawing/2014/main" id="{05C88710-630C-F648-946B-88F03FE49787}"/>
              </a:ext>
            </a:extLst>
          </p:cNvPr>
          <p:cNvSpPr>
            <a:spLocks noGrp="1"/>
          </p:cNvSpPr>
          <p:nvPr>
            <p:ph sz="quarter" idx="11"/>
          </p:nvPr>
        </p:nvSpPr>
        <p:spPr>
          <a:xfrm>
            <a:off x="6203949" y="1801707"/>
            <a:ext cx="5175251" cy="41588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3">
            <a:extLst>
              <a:ext uri="{FF2B5EF4-FFF2-40B4-BE49-F238E27FC236}">
                <a16:creationId xmlns:a16="http://schemas.microsoft.com/office/drawing/2014/main" id="{4BB863D0-B1D6-7741-B843-F240BE7284D4}"/>
              </a:ext>
            </a:extLst>
          </p:cNvPr>
          <p:cNvSpPr>
            <a:spLocks noGrp="1"/>
          </p:cNvSpPr>
          <p:nvPr>
            <p:ph type="body" sz="quarter" idx="12" hasCustomPrompt="1"/>
          </p:nvPr>
        </p:nvSpPr>
        <p:spPr>
          <a:xfrm>
            <a:off x="812800" y="1327998"/>
            <a:ext cx="5175251" cy="398629"/>
          </a:xfrm>
        </p:spPr>
        <p:txBody>
          <a:bodyPr>
            <a:normAutofit/>
          </a:bodyPr>
          <a:lstStyle>
            <a:lvl1pPr marL="0" indent="0">
              <a:buNone/>
              <a:defRPr sz="2667" b="1">
                <a:solidFill>
                  <a:schemeClr val="accent1"/>
                </a:solidFill>
              </a:defRPr>
            </a:lvl1pPr>
          </a:lstStyle>
          <a:p>
            <a:pPr lvl="0"/>
            <a:r>
              <a:rPr lang="en-US" dirty="0"/>
              <a:t>Click to edit Sub-titles style</a:t>
            </a:r>
          </a:p>
        </p:txBody>
      </p:sp>
      <p:sp>
        <p:nvSpPr>
          <p:cNvPr id="9" name="Text Placeholder 3">
            <a:extLst>
              <a:ext uri="{FF2B5EF4-FFF2-40B4-BE49-F238E27FC236}">
                <a16:creationId xmlns:a16="http://schemas.microsoft.com/office/drawing/2014/main" id="{3E339FD0-9C15-154C-85F6-D1B6536333E8}"/>
              </a:ext>
            </a:extLst>
          </p:cNvPr>
          <p:cNvSpPr>
            <a:spLocks noGrp="1"/>
          </p:cNvSpPr>
          <p:nvPr>
            <p:ph type="body" sz="quarter" idx="13" hasCustomPrompt="1"/>
          </p:nvPr>
        </p:nvSpPr>
        <p:spPr>
          <a:xfrm>
            <a:off x="6203949" y="1327998"/>
            <a:ext cx="5175251" cy="398629"/>
          </a:xfrm>
        </p:spPr>
        <p:txBody>
          <a:bodyPr>
            <a:normAutofit/>
          </a:bodyPr>
          <a:lstStyle>
            <a:lvl1pPr marL="0" indent="0">
              <a:buNone/>
              <a:defRPr sz="2667" b="1">
                <a:solidFill>
                  <a:schemeClr val="accent1"/>
                </a:solidFill>
              </a:defRPr>
            </a:lvl1pPr>
          </a:lstStyle>
          <a:p>
            <a:pPr lvl="0"/>
            <a:r>
              <a:rPr lang="en-US" dirty="0"/>
              <a:t>Click to edit Sub-titles style</a:t>
            </a:r>
          </a:p>
        </p:txBody>
      </p:sp>
    </p:spTree>
    <p:extLst>
      <p:ext uri="{BB962C8B-B14F-4D97-AF65-F5344CB8AC3E}">
        <p14:creationId xmlns:p14="http://schemas.microsoft.com/office/powerpoint/2010/main" val="1168503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F8111-2C23-B842-9F54-1FB52BE6E43E}"/>
              </a:ext>
            </a:extLst>
          </p:cNvPr>
          <p:cNvSpPr>
            <a:spLocks noGrp="1"/>
          </p:cNvSpPr>
          <p:nvPr>
            <p:ph type="title"/>
          </p:nvPr>
        </p:nvSpPr>
        <p:spPr>
          <a:xfrm rot="16200000">
            <a:off x="-2809661" y="2979424"/>
            <a:ext cx="6747288" cy="788440"/>
          </a:xfrm>
        </p:spPr>
        <p:txBody>
          <a:bodyPr/>
          <a:lstStyle/>
          <a:p>
            <a:r>
              <a:rPr lang="en-US" dirty="0"/>
              <a:t>Click to edit Master title style</a:t>
            </a:r>
          </a:p>
        </p:txBody>
      </p:sp>
      <p:cxnSp>
        <p:nvCxnSpPr>
          <p:cNvPr id="11" name="Straight Connector 10">
            <a:extLst>
              <a:ext uri="{FF2B5EF4-FFF2-40B4-BE49-F238E27FC236}">
                <a16:creationId xmlns:a16="http://schemas.microsoft.com/office/drawing/2014/main" id="{CBCF08F1-6311-DD4E-B36A-298EB4C519B0}"/>
              </a:ext>
            </a:extLst>
          </p:cNvPr>
          <p:cNvCxnSpPr>
            <a:cxnSpLocks/>
          </p:cNvCxnSpPr>
          <p:nvPr userDrawn="1"/>
        </p:nvCxnSpPr>
        <p:spPr>
          <a:xfrm>
            <a:off x="989071" y="110712"/>
            <a:ext cx="0" cy="6636576"/>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2" name="Content Placeholder 11">
            <a:extLst>
              <a:ext uri="{FF2B5EF4-FFF2-40B4-BE49-F238E27FC236}">
                <a16:creationId xmlns:a16="http://schemas.microsoft.com/office/drawing/2014/main" id="{92CC2063-E956-054C-8C8F-78C673DC7E5F}"/>
              </a:ext>
            </a:extLst>
          </p:cNvPr>
          <p:cNvSpPr>
            <a:spLocks noGrp="1"/>
          </p:cNvSpPr>
          <p:nvPr>
            <p:ph sz="quarter" idx="10"/>
          </p:nvPr>
        </p:nvSpPr>
        <p:spPr>
          <a:xfrm>
            <a:off x="1327244" y="231493"/>
            <a:ext cx="10695424" cy="6515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6382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Blank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723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EC293587-A5ED-3B48-979C-B92129A74E3E}"/>
              </a:ext>
            </a:extLst>
          </p:cNvPr>
          <p:cNvSpPr>
            <a:spLocks noGrp="1"/>
          </p:cNvSpPr>
          <p:nvPr>
            <p:ph type="title"/>
          </p:nvPr>
        </p:nvSpPr>
        <p:spPr>
          <a:xfrm>
            <a:off x="812800" y="147231"/>
            <a:ext cx="10566400" cy="788440"/>
          </a:xfrm>
          <a:prstGeom prst="rect">
            <a:avLst/>
          </a:prstGeom>
        </p:spPr>
        <p:txBody>
          <a:bodyPr vert="horz" lIns="0" tIns="45720" rIns="91440" bIns="0" rtlCol="0" anchor="ctr">
            <a:normAutofit/>
          </a:bodyPr>
          <a:lstStyle/>
          <a:p>
            <a:r>
              <a:rPr lang="en-GB" dirty="0"/>
              <a:t>Click to edit Master title style</a:t>
            </a:r>
            <a:endParaRPr lang="en-US" dirty="0"/>
          </a:p>
        </p:txBody>
      </p:sp>
      <p:sp>
        <p:nvSpPr>
          <p:cNvPr id="5" name="Text Placeholder 2">
            <a:extLst>
              <a:ext uri="{FF2B5EF4-FFF2-40B4-BE49-F238E27FC236}">
                <a16:creationId xmlns:a16="http://schemas.microsoft.com/office/drawing/2014/main" id="{7C77EF5F-4DF6-4C43-86D6-CEA985947AC1}"/>
              </a:ext>
            </a:extLst>
          </p:cNvPr>
          <p:cNvSpPr>
            <a:spLocks noGrp="1"/>
          </p:cNvSpPr>
          <p:nvPr>
            <p:ph type="body" idx="1"/>
          </p:nvPr>
        </p:nvSpPr>
        <p:spPr>
          <a:xfrm>
            <a:off x="812800" y="1039747"/>
            <a:ext cx="10566400" cy="4866215"/>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6" name="Footer Placeholder 4">
            <a:extLst>
              <a:ext uri="{FF2B5EF4-FFF2-40B4-BE49-F238E27FC236}">
                <a16:creationId xmlns:a16="http://schemas.microsoft.com/office/drawing/2014/main" id="{E1558B7A-EF41-1E4C-B636-298A9D910B44}"/>
              </a:ext>
            </a:extLst>
          </p:cNvPr>
          <p:cNvSpPr>
            <a:spLocks noGrp="1"/>
          </p:cNvSpPr>
          <p:nvPr>
            <p:ph type="ftr" sz="quarter" idx="3"/>
          </p:nvPr>
        </p:nvSpPr>
        <p:spPr>
          <a:xfrm>
            <a:off x="812800" y="6320094"/>
            <a:ext cx="4436533" cy="365125"/>
          </a:xfrm>
          <a:prstGeom prst="rect">
            <a:avLst/>
          </a:prstGeom>
        </p:spPr>
        <p:txBody>
          <a:bodyPr vert="horz" lIns="0" tIns="45720" rIns="91440" bIns="0" rtlCol="0" anchor="ctr"/>
          <a:lstStyle>
            <a:lvl1pPr algn="l">
              <a:defRPr sz="1333" b="0" i="0">
                <a:solidFill>
                  <a:schemeClr val="tx2">
                    <a:lumMod val="75000"/>
                  </a:schemeClr>
                </a:solidFill>
                <a:latin typeface="Calibri Light" panose="020F0302020204030204" pitchFamily="34" charset="0"/>
                <a:cs typeface="Calibri Light" panose="020F0302020204030204" pitchFamily="34" charset="0"/>
              </a:defRPr>
            </a:lvl1pPr>
          </a:lstStyle>
          <a:p>
            <a:r>
              <a:rPr lang="en-US"/>
              <a:t>PRESENTATION NAME AND DATE</a:t>
            </a:r>
            <a:endParaRPr lang="en-US" dirty="0"/>
          </a:p>
        </p:txBody>
      </p:sp>
      <p:pic>
        <p:nvPicPr>
          <p:cNvPr id="7" name="Picture 6">
            <a:extLst>
              <a:ext uri="{FF2B5EF4-FFF2-40B4-BE49-F238E27FC236}">
                <a16:creationId xmlns:a16="http://schemas.microsoft.com/office/drawing/2014/main" id="{7080B689-8DA1-4843-9AE3-1D21A0F7EAB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281427" y="6114857"/>
            <a:ext cx="1186984" cy="579017"/>
          </a:xfrm>
          <a:prstGeom prst="rect">
            <a:avLst/>
          </a:prstGeom>
        </p:spPr>
      </p:pic>
      <p:cxnSp>
        <p:nvCxnSpPr>
          <p:cNvPr id="8" name="Straight Connector 7">
            <a:extLst>
              <a:ext uri="{FF2B5EF4-FFF2-40B4-BE49-F238E27FC236}">
                <a16:creationId xmlns:a16="http://schemas.microsoft.com/office/drawing/2014/main" id="{A3CC66D5-6A0D-EF44-9188-90C9B8071964}"/>
              </a:ext>
            </a:extLst>
          </p:cNvPr>
          <p:cNvCxnSpPr/>
          <p:nvPr userDrawn="1"/>
        </p:nvCxnSpPr>
        <p:spPr>
          <a:xfrm>
            <a:off x="812800" y="935671"/>
            <a:ext cx="10566400"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5802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09585" rtl="0" eaLnBrk="1" latinLnBrk="0" hangingPunct="1">
        <a:spcBef>
          <a:spcPct val="0"/>
        </a:spcBef>
        <a:buNone/>
        <a:defRPr sz="4267" kern="1200">
          <a:solidFill>
            <a:schemeClr val="accent1"/>
          </a:solidFill>
          <a:latin typeface="+mj-lt"/>
          <a:ea typeface="+mj-ea"/>
          <a:cs typeface="+mj-cs"/>
        </a:defRPr>
      </a:lvl1pPr>
    </p:titleStyle>
    <p:bodyStyle>
      <a:lvl1pPr marL="379191" indent="-380990" algn="l" defTabSz="609585" rtl="0" eaLnBrk="1" latinLnBrk="0" hangingPunct="1">
        <a:lnSpc>
          <a:spcPct val="100000"/>
        </a:lnSpc>
        <a:spcBef>
          <a:spcPts val="800"/>
        </a:spcBef>
        <a:buClr>
          <a:schemeClr val="accent1"/>
        </a:buClr>
        <a:buSzPct val="90000"/>
        <a:buFont typeface="Wingdings" pitchFamily="2" charset="2"/>
        <a:buChar char="§"/>
        <a:defRPr sz="3200" b="0" i="0" kern="1200">
          <a:solidFill>
            <a:schemeClr val="tx2">
              <a:lumMod val="75000"/>
            </a:schemeClr>
          </a:solidFill>
          <a:latin typeface="Calibri" panose="020F0502020204030204" pitchFamily="34" charset="0"/>
          <a:ea typeface="+mn-ea"/>
          <a:cs typeface="Calibri" panose="020F0502020204030204" pitchFamily="34" charset="0"/>
        </a:defRPr>
      </a:lvl1pPr>
      <a:lvl2pPr marL="764981" indent="-380990" algn="l" defTabSz="609585" rtl="0" eaLnBrk="1" latinLnBrk="0" hangingPunct="1">
        <a:lnSpc>
          <a:spcPct val="100000"/>
        </a:lnSpc>
        <a:spcBef>
          <a:spcPts val="800"/>
        </a:spcBef>
        <a:buClr>
          <a:schemeClr val="accent1"/>
        </a:buClr>
        <a:buSzPct val="90000"/>
        <a:buFont typeface="Arial" panose="020B0604020202020204" pitchFamily="34" charset="0"/>
        <a:buChar char="•"/>
        <a:tabLst>
          <a:tab pos="721766" algn="l"/>
        </a:tabLst>
        <a:defRPr sz="2400" b="0" i="0" kern="1200">
          <a:solidFill>
            <a:schemeClr val="tx2">
              <a:lumMod val="75000"/>
            </a:schemeClr>
          </a:solidFill>
          <a:latin typeface="Calibri" panose="020F0502020204030204" pitchFamily="34" charset="0"/>
          <a:ea typeface="+mn-ea"/>
          <a:cs typeface="Calibri" panose="020F0502020204030204" pitchFamily="34" charset="0"/>
        </a:defRPr>
      </a:lvl2pPr>
      <a:lvl3pPr marL="1147171" indent="-381057" algn="l" defTabSz="609585" rtl="0" eaLnBrk="1" latinLnBrk="0" hangingPunct="1">
        <a:lnSpc>
          <a:spcPct val="100000"/>
        </a:lnSpc>
        <a:spcBef>
          <a:spcPts val="800"/>
        </a:spcBef>
        <a:buClr>
          <a:schemeClr val="accent1"/>
        </a:buClr>
        <a:buSzPct val="90000"/>
        <a:buFont typeface="Wingdings" pitchFamily="2" charset="2"/>
        <a:buChar char="§"/>
        <a:defRPr sz="1867" b="0" i="0" kern="1200">
          <a:solidFill>
            <a:schemeClr val="tx2">
              <a:lumMod val="75000"/>
            </a:schemeClr>
          </a:solidFill>
          <a:latin typeface="Calibri Light" panose="020F0302020204030204" pitchFamily="34" charset="0"/>
          <a:ea typeface="+mn-ea"/>
          <a:cs typeface="Calibri Light" panose="020F0302020204030204" pitchFamily="34" charset="0"/>
        </a:defRPr>
      </a:lvl3pPr>
      <a:lvl4pPr marL="1572561" indent="-372591" algn="l" defTabSz="609585" rtl="0" eaLnBrk="1" latinLnBrk="0" hangingPunct="1">
        <a:lnSpc>
          <a:spcPct val="100000"/>
        </a:lnSpc>
        <a:spcBef>
          <a:spcPts val="800"/>
        </a:spcBef>
        <a:buClr>
          <a:schemeClr val="accent1"/>
        </a:buClr>
        <a:buSzPct val="90000"/>
        <a:buFont typeface="Arial" panose="020B0604020202020204" pitchFamily="34" charset="0"/>
        <a:buChar char="•"/>
        <a:tabLst>
          <a:tab pos="2156830" algn="l"/>
        </a:tabLst>
        <a:defRPr sz="1467" b="0" i="0" kern="1200">
          <a:solidFill>
            <a:schemeClr val="tx2">
              <a:lumMod val="75000"/>
            </a:schemeClr>
          </a:solidFill>
          <a:latin typeface="Calibri Light" panose="020F0302020204030204" pitchFamily="34" charset="0"/>
          <a:ea typeface="+mn-ea"/>
          <a:cs typeface="Calibri Light" panose="020F0302020204030204" pitchFamily="34" charset="0"/>
        </a:defRPr>
      </a:lvl4pPr>
      <a:lvl5pPr marL="2743131" indent="-304792" algn="l" defTabSz="609585" rtl="0" eaLnBrk="1" latinLnBrk="0" hangingPunct="1">
        <a:spcBef>
          <a:spcPct val="20000"/>
        </a:spcBef>
        <a:buFont typeface="Arial"/>
        <a:buChar char="»"/>
        <a:defRPr sz="2667" kern="1200">
          <a:solidFill>
            <a:srgbClr val="54626A"/>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w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5.jpeg"/><Relationship Id="rId7" Type="http://schemas.openxmlformats.org/officeDocument/2006/relationships/diagramColors" Target="../diagrams/colors5.xm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8" Type="http://schemas.openxmlformats.org/officeDocument/2006/relationships/hyperlink" Target="https://www.gage.odi.org/publication/i-have-nothing-to-feed-my-family-covid-19-risk-pathways-for-adolescent-girls-in-low-and-middle-income-countries/" TargetMode="External"/><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hyperlink" Target="https://www.gage.odi.org/wp-content/uploads/2020/08/Experiences-of-vulnerable-urban-youth-under-covid-19-the-case-of-street-connected-youth-and-young-people-involved-in-commercial-sex-work.pdf" TargetMode="External"/><Relationship Id="rId4" Type="http://schemas.openxmlformats.org/officeDocument/2006/relationships/hyperlink" Target="https://www.gage.odi.org/publication/people-wont-die-due-to-the-disease-they-will-die-due-to-hunger-exploring-the-impacts-of-covid-19-on-rohingya-and-bangladeshi-adolescents-in-coxs-bazar/"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29.jpe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mailto:n.jones@odi.org.uk"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0.jpg"/><Relationship Id="rId7" Type="http://schemas.openxmlformats.org/officeDocument/2006/relationships/diagramColors" Target="../diagrams/colors4.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75EBEA-B78A-4231-95B7-2373071AA7E1}"/>
              </a:ext>
            </a:extLst>
          </p:cNvPr>
          <p:cNvPicPr>
            <a:picLocks noChangeAspect="1"/>
          </p:cNvPicPr>
          <p:nvPr/>
        </p:nvPicPr>
        <p:blipFill rotWithShape="1">
          <a:blip r:embed="rId3">
            <a:extLst>
              <a:ext uri="{28A0092B-C50C-407E-A947-70E740481C1C}">
                <a14:useLocalDpi xmlns:a14="http://schemas.microsoft.com/office/drawing/2010/main" val="0"/>
              </a:ext>
            </a:extLst>
          </a:blip>
          <a:srcRect t="6159" b="10653"/>
          <a:stretch/>
        </p:blipFill>
        <p:spPr>
          <a:xfrm>
            <a:off x="-23630" y="0"/>
            <a:ext cx="12215630" cy="6768000"/>
          </a:xfrm>
          <a:prstGeom prst="rect">
            <a:avLst/>
          </a:prstGeom>
        </p:spPr>
      </p:pic>
      <p:pic>
        <p:nvPicPr>
          <p:cNvPr id="5" name="Picture 4">
            <a:extLst>
              <a:ext uri="{FF2B5EF4-FFF2-40B4-BE49-F238E27FC236}">
                <a16:creationId xmlns:a16="http://schemas.microsoft.com/office/drawing/2014/main" id="{63F6820E-D775-FA4B-9693-9B380028AC7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59944" y="441825"/>
            <a:ext cx="2777067" cy="1181729"/>
          </a:xfrm>
          <a:prstGeom prst="rect">
            <a:avLst/>
          </a:prstGeom>
        </p:spPr>
      </p:pic>
      <p:sp>
        <p:nvSpPr>
          <p:cNvPr id="6" name="Rectangle 5">
            <a:extLst>
              <a:ext uri="{FF2B5EF4-FFF2-40B4-BE49-F238E27FC236}">
                <a16:creationId xmlns:a16="http://schemas.microsoft.com/office/drawing/2014/main" id="{156E49EB-6342-4C41-831C-3BC93B529D82}"/>
              </a:ext>
            </a:extLst>
          </p:cNvPr>
          <p:cNvSpPr/>
          <p:nvPr/>
        </p:nvSpPr>
        <p:spPr>
          <a:xfrm>
            <a:off x="-23630" y="5124135"/>
            <a:ext cx="12215631" cy="17338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FFFFFF"/>
              </a:solidFill>
              <a:latin typeface="Calibri"/>
            </a:endParaRPr>
          </a:p>
        </p:txBody>
      </p:sp>
      <p:sp>
        <p:nvSpPr>
          <p:cNvPr id="10" name="Text Placeholder 9">
            <a:extLst>
              <a:ext uri="{FF2B5EF4-FFF2-40B4-BE49-F238E27FC236}">
                <a16:creationId xmlns:a16="http://schemas.microsoft.com/office/drawing/2014/main" id="{00C6A3F6-BF6A-834C-8FD3-0A730E8FC2EE}"/>
              </a:ext>
            </a:extLst>
          </p:cNvPr>
          <p:cNvSpPr>
            <a:spLocks noGrp="1"/>
          </p:cNvSpPr>
          <p:nvPr>
            <p:ph type="body" sz="quarter" idx="13"/>
          </p:nvPr>
        </p:nvSpPr>
        <p:spPr>
          <a:xfrm>
            <a:off x="232229" y="6429655"/>
            <a:ext cx="6319297" cy="717643"/>
          </a:xfrm>
        </p:spPr>
        <p:txBody>
          <a:bodyPr/>
          <a:lstStyle/>
          <a:p>
            <a:r>
              <a:rPr lang="en-US" dirty="0"/>
              <a:t>Dr Nicola Jones, September 2020</a:t>
            </a:r>
          </a:p>
        </p:txBody>
      </p:sp>
      <p:sp>
        <p:nvSpPr>
          <p:cNvPr id="11" name="Text Placeholder 10">
            <a:extLst>
              <a:ext uri="{FF2B5EF4-FFF2-40B4-BE49-F238E27FC236}">
                <a16:creationId xmlns:a16="http://schemas.microsoft.com/office/drawing/2014/main" id="{F9203D05-12D3-524F-9312-FD7ED80DD6F8}"/>
              </a:ext>
            </a:extLst>
          </p:cNvPr>
          <p:cNvSpPr>
            <a:spLocks noGrp="1"/>
          </p:cNvSpPr>
          <p:nvPr>
            <p:ph type="body" sz="quarter" idx="14"/>
          </p:nvPr>
        </p:nvSpPr>
        <p:spPr>
          <a:xfrm>
            <a:off x="232229" y="4390637"/>
            <a:ext cx="11330609" cy="717644"/>
          </a:xfrm>
        </p:spPr>
        <p:txBody>
          <a:bodyPr>
            <a:normAutofit fontScale="25000" lnSpcReduction="20000"/>
          </a:bodyPr>
          <a:lstStyle/>
          <a:p>
            <a:endParaRPr lang="en-US" dirty="0"/>
          </a:p>
          <a:p>
            <a:endParaRPr lang="en-US" sz="19200" dirty="0"/>
          </a:p>
          <a:p>
            <a:r>
              <a:rPr lang="en-GB" sz="16000" b="1" dirty="0"/>
              <a:t>The impacts of covid-19 on adolescents:</a:t>
            </a:r>
          </a:p>
          <a:p>
            <a:r>
              <a:rPr lang="en-GB" sz="16000" b="1" dirty="0"/>
              <a:t>Evidence from GAGE</a:t>
            </a:r>
            <a:endParaRPr lang="en-US" sz="16000" b="1" dirty="0"/>
          </a:p>
        </p:txBody>
      </p:sp>
      <p:sp>
        <p:nvSpPr>
          <p:cNvPr id="7" name="Rectangle 6">
            <a:extLst>
              <a:ext uri="{FF2B5EF4-FFF2-40B4-BE49-F238E27FC236}">
                <a16:creationId xmlns:a16="http://schemas.microsoft.com/office/drawing/2014/main" id="{B1A3FD34-F27A-4092-B72D-46334BF3BC16}"/>
              </a:ext>
            </a:extLst>
          </p:cNvPr>
          <p:cNvSpPr/>
          <p:nvPr/>
        </p:nvSpPr>
        <p:spPr>
          <a:xfrm>
            <a:off x="232228" y="4785581"/>
            <a:ext cx="6840510" cy="338554"/>
          </a:xfrm>
          <a:prstGeom prst="rect">
            <a:avLst/>
          </a:prstGeom>
        </p:spPr>
        <p:txBody>
          <a:bodyPr wrap="square">
            <a:spAutoFit/>
          </a:bodyPr>
          <a:lstStyle/>
          <a:p>
            <a:pPr defTabSz="609585"/>
            <a:r>
              <a:rPr lang="en-US" sz="1600" dirty="0">
                <a:latin typeface="Founders Grotesk Regular"/>
              </a:rPr>
              <a:t>An adolescent girl selling vegetables, Ethiopia </a:t>
            </a:r>
            <a:r>
              <a:rPr lang="en-US" sz="1600" dirty="0">
                <a:latin typeface="Founders Grotesk Light"/>
              </a:rPr>
              <a:t>© </a:t>
            </a:r>
            <a:r>
              <a:rPr lang="en-US" sz="1600" dirty="0">
                <a:latin typeface="Founders Grotesk Regular"/>
              </a:rPr>
              <a:t>Nathalie </a:t>
            </a:r>
            <a:r>
              <a:rPr lang="en-US" sz="1600" dirty="0" err="1">
                <a:latin typeface="Founders Grotesk Regular"/>
              </a:rPr>
              <a:t>Bertrams</a:t>
            </a:r>
            <a:r>
              <a:rPr lang="en-US" sz="1600" dirty="0">
                <a:latin typeface="Founders Grotesk Regular"/>
              </a:rPr>
              <a:t>/GAGE 2020 </a:t>
            </a:r>
            <a:endParaRPr lang="en-US" sz="1600" dirty="0">
              <a:latin typeface="Calibri"/>
            </a:endParaRPr>
          </a:p>
        </p:txBody>
      </p:sp>
    </p:spTree>
    <p:extLst>
      <p:ext uri="{BB962C8B-B14F-4D97-AF65-F5344CB8AC3E}">
        <p14:creationId xmlns:p14="http://schemas.microsoft.com/office/powerpoint/2010/main" val="2083608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5B342-B4D7-4449-9010-4A421ABBB197}"/>
              </a:ext>
            </a:extLst>
          </p:cNvPr>
          <p:cNvSpPr>
            <a:spLocks noGrp="1"/>
          </p:cNvSpPr>
          <p:nvPr>
            <p:ph type="title"/>
          </p:nvPr>
        </p:nvSpPr>
        <p:spPr>
          <a:xfrm>
            <a:off x="812800" y="141434"/>
            <a:ext cx="11926529" cy="788440"/>
          </a:xfrm>
        </p:spPr>
        <p:txBody>
          <a:bodyPr>
            <a:normAutofit/>
          </a:bodyPr>
          <a:lstStyle/>
          <a:p>
            <a:r>
              <a:rPr lang="en-GB" sz="4000" dirty="0"/>
              <a:t>Social protection is not offsetting income losses</a:t>
            </a:r>
          </a:p>
        </p:txBody>
      </p:sp>
      <p:sp>
        <p:nvSpPr>
          <p:cNvPr id="3" name="Rectangle 2">
            <a:extLst>
              <a:ext uri="{FF2B5EF4-FFF2-40B4-BE49-F238E27FC236}">
                <a16:creationId xmlns:a16="http://schemas.microsoft.com/office/drawing/2014/main" id="{1472B5C8-1132-4997-9DCA-040298F63789}"/>
              </a:ext>
            </a:extLst>
          </p:cNvPr>
          <p:cNvSpPr/>
          <p:nvPr/>
        </p:nvSpPr>
        <p:spPr>
          <a:xfrm>
            <a:off x="634050" y="1035864"/>
            <a:ext cx="5197407" cy="646331"/>
          </a:xfrm>
          <a:prstGeom prst="rect">
            <a:avLst/>
          </a:prstGeom>
          <a:solidFill>
            <a:srgbClr val="814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dirty="0"/>
              <a:t>In urban Ethiopia, 45% of households lost employment due to covid-19.</a:t>
            </a:r>
          </a:p>
        </p:txBody>
      </p:sp>
      <p:sp>
        <p:nvSpPr>
          <p:cNvPr id="10" name="Speech Bubble: Rectangle with Corners Rounded 9">
            <a:extLst>
              <a:ext uri="{FF2B5EF4-FFF2-40B4-BE49-F238E27FC236}">
                <a16:creationId xmlns:a16="http://schemas.microsoft.com/office/drawing/2014/main" id="{3A791A24-55E6-4F5F-94B2-7F9E16503FB1}"/>
              </a:ext>
            </a:extLst>
          </p:cNvPr>
          <p:cNvSpPr/>
          <p:nvPr/>
        </p:nvSpPr>
        <p:spPr>
          <a:xfrm>
            <a:off x="6776062" y="5264992"/>
            <a:ext cx="5142959" cy="997748"/>
          </a:xfrm>
          <a:prstGeom prst="wedgeRoundRectCallout">
            <a:avLst>
              <a:gd name="adj1" fmla="val -3453"/>
              <a:gd name="adj2" fmla="val 59544"/>
              <a:gd name="adj3" fmla="val 16667"/>
            </a:avLst>
          </a:prstGeom>
          <a:solidFill>
            <a:srgbClr val="F898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i="1" dirty="0"/>
              <a:t>‘Previously we were getting food aid bi-weekly. But now it has been two months since we got food aid’ </a:t>
            </a:r>
            <a:r>
              <a:rPr lang="en-US" dirty="0"/>
              <a:t>(18-year-old IDP girl, Ethiopia)</a:t>
            </a:r>
            <a:endParaRPr lang="en-GB" dirty="0"/>
          </a:p>
        </p:txBody>
      </p:sp>
      <p:sp>
        <p:nvSpPr>
          <p:cNvPr id="11" name="Speech Bubble: Rectangle with Corners Rounded 10">
            <a:extLst>
              <a:ext uri="{FF2B5EF4-FFF2-40B4-BE49-F238E27FC236}">
                <a16:creationId xmlns:a16="http://schemas.microsoft.com/office/drawing/2014/main" id="{740C115D-C68F-40D2-A694-72CB52BC419F}"/>
              </a:ext>
            </a:extLst>
          </p:cNvPr>
          <p:cNvSpPr/>
          <p:nvPr/>
        </p:nvSpPr>
        <p:spPr>
          <a:xfrm>
            <a:off x="6776063" y="1742673"/>
            <a:ext cx="5142959" cy="2356591"/>
          </a:xfrm>
          <a:prstGeom prst="wedgeRoundRectCallout">
            <a:avLst>
              <a:gd name="adj1" fmla="val -1554"/>
              <a:gd name="adj2" fmla="val 57493"/>
              <a:gd name="adj3" fmla="val 16667"/>
            </a:avLst>
          </a:prstGeom>
          <a:solidFill>
            <a:srgbClr val="F158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bg1"/>
                </a:solidFill>
              </a:rPr>
              <a:t>‘</a:t>
            </a:r>
            <a:r>
              <a:rPr lang="en-US" sz="1800" b="0" i="1" u="none" strike="noStrike" baseline="0" dirty="0">
                <a:solidFill>
                  <a:schemeClr val="bg1"/>
                </a:solidFill>
                <a:latin typeface="Founders Grotesk Light"/>
              </a:rPr>
              <a:t>I am the main breadwinner in my family and I am not working and we do not have money. I borrow money when I can to get food for my family and on top of everything we were evicted from our house, we moved to small house with two rooms only and we are 11 members in my family.’  </a:t>
            </a:r>
            <a:br>
              <a:rPr lang="en-US" sz="1800" b="0" i="1" u="none" strike="noStrike" baseline="0" dirty="0">
                <a:solidFill>
                  <a:schemeClr val="bg1"/>
                </a:solidFill>
                <a:latin typeface="Founders Grotesk Light"/>
              </a:rPr>
            </a:br>
            <a:r>
              <a:rPr lang="en-US" sz="1800" b="0" u="none" strike="noStrike" baseline="0" dirty="0">
                <a:solidFill>
                  <a:schemeClr val="bg1"/>
                </a:solidFill>
                <a:latin typeface="Founders Grotesk Light"/>
              </a:rPr>
              <a:t>(18-year-old Syrian boy, Lebanon)</a:t>
            </a:r>
            <a:endParaRPr lang="en-GB" dirty="0">
              <a:solidFill>
                <a:schemeClr val="bg1"/>
              </a:solidFill>
            </a:endParaRPr>
          </a:p>
        </p:txBody>
      </p:sp>
      <p:sp>
        <p:nvSpPr>
          <p:cNvPr id="13" name="TextBox 12">
            <a:extLst>
              <a:ext uri="{FF2B5EF4-FFF2-40B4-BE49-F238E27FC236}">
                <a16:creationId xmlns:a16="http://schemas.microsoft.com/office/drawing/2014/main" id="{C38157B2-0148-4A61-AFA6-740FB5E5CF28}"/>
              </a:ext>
            </a:extLst>
          </p:cNvPr>
          <p:cNvSpPr txBox="1"/>
          <p:nvPr/>
        </p:nvSpPr>
        <p:spPr>
          <a:xfrm>
            <a:off x="634050" y="1834962"/>
            <a:ext cx="5197407" cy="646331"/>
          </a:xfrm>
          <a:prstGeom prst="rect">
            <a:avLst/>
          </a:prstGeom>
          <a:solidFill>
            <a:srgbClr val="814974"/>
          </a:solidFill>
          <a:ln>
            <a:noFill/>
          </a:ln>
          <a:effectLst/>
        </p:spPr>
        <p:txBody>
          <a:bodyPr wrap="square">
            <a:spAutoFit/>
          </a:bodyPr>
          <a:lstStyle/>
          <a:p>
            <a:pPr lvl="1"/>
            <a:r>
              <a:rPr lang="en-US" dirty="0">
                <a:solidFill>
                  <a:schemeClr val="bg1"/>
                </a:solidFill>
              </a:rPr>
              <a:t>In Jordan, 91% of working adolescents reported having lost hours due to covid-19.</a:t>
            </a:r>
          </a:p>
        </p:txBody>
      </p:sp>
      <p:sp>
        <p:nvSpPr>
          <p:cNvPr id="15" name="TextBox 14">
            <a:extLst>
              <a:ext uri="{FF2B5EF4-FFF2-40B4-BE49-F238E27FC236}">
                <a16:creationId xmlns:a16="http://schemas.microsoft.com/office/drawing/2014/main" id="{01CC5018-6464-474A-95CD-C2920C477696}"/>
              </a:ext>
            </a:extLst>
          </p:cNvPr>
          <p:cNvSpPr txBox="1"/>
          <p:nvPr/>
        </p:nvSpPr>
        <p:spPr>
          <a:xfrm>
            <a:off x="6418381" y="1072710"/>
            <a:ext cx="5500642" cy="646331"/>
          </a:xfrm>
          <a:prstGeom prst="rect">
            <a:avLst/>
          </a:prstGeom>
          <a:noFill/>
        </p:spPr>
        <p:txBody>
          <a:bodyPr wrap="square" rtlCol="0">
            <a:spAutoFit/>
          </a:bodyPr>
          <a:lstStyle/>
          <a:p>
            <a:pPr marL="380990" indent="-380990">
              <a:buClr>
                <a:srgbClr val="F15833"/>
              </a:buClr>
              <a:buFont typeface="Wingdings" panose="05000000000000000000" pitchFamily="2" charset="2"/>
              <a:buChar char="§"/>
            </a:pPr>
            <a:r>
              <a:rPr lang="en-US" dirty="0">
                <a:solidFill>
                  <a:srgbClr val="70787F"/>
                </a:solidFill>
              </a:rPr>
              <a:t>Breadwinning adolescents are doing all they can to keep their families afloat.</a:t>
            </a:r>
            <a:endParaRPr lang="en-GB" dirty="0">
              <a:solidFill>
                <a:srgbClr val="70787F"/>
              </a:solidFill>
            </a:endParaRPr>
          </a:p>
        </p:txBody>
      </p:sp>
      <p:sp>
        <p:nvSpPr>
          <p:cNvPr id="17" name="TextBox 16">
            <a:extLst>
              <a:ext uri="{FF2B5EF4-FFF2-40B4-BE49-F238E27FC236}">
                <a16:creationId xmlns:a16="http://schemas.microsoft.com/office/drawing/2014/main" id="{DAAC5839-E918-44AC-86CB-F615C3EABEFF}"/>
              </a:ext>
            </a:extLst>
          </p:cNvPr>
          <p:cNvSpPr txBox="1"/>
          <p:nvPr/>
        </p:nvSpPr>
        <p:spPr>
          <a:xfrm>
            <a:off x="6418379" y="4492629"/>
            <a:ext cx="5500642" cy="646331"/>
          </a:xfrm>
          <a:prstGeom prst="rect">
            <a:avLst/>
          </a:prstGeom>
          <a:noFill/>
        </p:spPr>
        <p:txBody>
          <a:bodyPr wrap="square" rtlCol="0">
            <a:spAutoFit/>
          </a:bodyPr>
          <a:lstStyle/>
          <a:p>
            <a:pPr marL="380990" indent="-380990">
              <a:buClr>
                <a:srgbClr val="F15833"/>
              </a:buClr>
              <a:buFont typeface="Wingdings" panose="05000000000000000000" pitchFamily="2" charset="2"/>
              <a:buChar char="§"/>
            </a:pPr>
            <a:r>
              <a:rPr lang="en-US" dirty="0">
                <a:solidFill>
                  <a:srgbClr val="70787F"/>
                </a:solidFill>
              </a:rPr>
              <a:t>Covid-19 has disrupted social protection in some countries.</a:t>
            </a:r>
            <a:endParaRPr lang="en-GB" dirty="0">
              <a:solidFill>
                <a:srgbClr val="70787F"/>
              </a:solidFill>
            </a:endParaRPr>
          </a:p>
        </p:txBody>
      </p:sp>
      <p:sp>
        <p:nvSpPr>
          <p:cNvPr id="20" name="TextBox 19">
            <a:extLst>
              <a:ext uri="{FF2B5EF4-FFF2-40B4-BE49-F238E27FC236}">
                <a16:creationId xmlns:a16="http://schemas.microsoft.com/office/drawing/2014/main" id="{0C58702B-B238-4C52-9456-EA571A355403}"/>
              </a:ext>
            </a:extLst>
          </p:cNvPr>
          <p:cNvSpPr txBox="1"/>
          <p:nvPr/>
        </p:nvSpPr>
        <p:spPr>
          <a:xfrm>
            <a:off x="482432" y="2639791"/>
            <a:ext cx="5613568" cy="4524315"/>
          </a:xfrm>
          <a:prstGeom prst="rect">
            <a:avLst/>
          </a:prstGeom>
          <a:noFill/>
        </p:spPr>
        <p:txBody>
          <a:bodyPr wrap="square" rtlCol="0">
            <a:spAutoFit/>
          </a:bodyPr>
          <a:lstStyle/>
          <a:p>
            <a:pPr marL="380990" indent="-380990">
              <a:buClr>
                <a:srgbClr val="F15833"/>
              </a:buClr>
              <a:buFont typeface="Wingdings" panose="05000000000000000000" pitchFamily="2" charset="2"/>
              <a:buChar char="§"/>
            </a:pPr>
            <a:r>
              <a:rPr lang="en-US" dirty="0">
                <a:solidFill>
                  <a:srgbClr val="70787F"/>
                </a:solidFill>
              </a:rPr>
              <a:t>Across countries, adolescents report that they—and their family members—have lost work due to </a:t>
            </a:r>
            <a:r>
              <a:rPr lang="en-US" dirty="0" err="1">
                <a:solidFill>
                  <a:srgbClr val="70787F"/>
                </a:solidFill>
              </a:rPr>
              <a:t>covid</a:t>
            </a:r>
            <a:r>
              <a:rPr lang="en-US" dirty="0">
                <a:solidFill>
                  <a:srgbClr val="70787F"/>
                </a:solidFill>
              </a:rPr>
              <a:t>.</a:t>
            </a:r>
          </a:p>
          <a:p>
            <a:pPr marL="380990" indent="-380990">
              <a:buClr>
                <a:srgbClr val="F15833"/>
              </a:buClr>
              <a:buFont typeface="Wingdings" panose="05000000000000000000" pitchFamily="2" charset="2"/>
              <a:buChar char="§"/>
            </a:pPr>
            <a:r>
              <a:rPr lang="en-US" dirty="0">
                <a:solidFill>
                  <a:srgbClr val="70787F"/>
                </a:solidFill>
              </a:rPr>
              <a:t>In MENA, boys are more likely to have lost work than girls, because of social norms that limit girls’ work.</a:t>
            </a:r>
          </a:p>
          <a:p>
            <a:pPr marL="380990" indent="-380990">
              <a:buClr>
                <a:srgbClr val="F15833"/>
              </a:buClr>
              <a:buFont typeface="Wingdings" panose="05000000000000000000" pitchFamily="2" charset="2"/>
              <a:buChar char="§"/>
            </a:pPr>
            <a:r>
              <a:rPr lang="en-US" dirty="0">
                <a:solidFill>
                  <a:srgbClr val="70787F"/>
                </a:solidFill>
              </a:rPr>
              <a:t>In Ethiopia, boys and girls have lost jobs and hours—including as domestic workers and at multi-national industrial parks. </a:t>
            </a:r>
          </a:p>
          <a:p>
            <a:pPr marL="380990" indent="-380990">
              <a:buClr>
                <a:srgbClr val="F15833"/>
              </a:buClr>
              <a:buFont typeface="Wingdings" panose="05000000000000000000" pitchFamily="2" charset="2"/>
              <a:buChar char="§"/>
            </a:pPr>
            <a:r>
              <a:rPr lang="en-US" dirty="0">
                <a:solidFill>
                  <a:srgbClr val="70787F"/>
                </a:solidFill>
              </a:rPr>
              <a:t>Home loss—and homelessness—are increasing.</a:t>
            </a:r>
          </a:p>
          <a:p>
            <a:pPr marL="380990" indent="-380990">
              <a:buClr>
                <a:srgbClr val="F15833"/>
              </a:buClr>
              <a:buFont typeface="Wingdings" panose="05000000000000000000" pitchFamily="2" charset="2"/>
              <a:buChar char="§"/>
            </a:pPr>
            <a:endParaRPr lang="en-US" dirty="0">
              <a:solidFill>
                <a:srgbClr val="70787F"/>
              </a:solidFill>
            </a:endParaRPr>
          </a:p>
          <a:p>
            <a:pPr marL="380990" indent="-380990">
              <a:buClr>
                <a:srgbClr val="F15833"/>
              </a:buClr>
              <a:buFont typeface="Wingdings" panose="05000000000000000000" pitchFamily="2" charset="2"/>
              <a:buChar char="§"/>
            </a:pPr>
            <a:r>
              <a:rPr lang="en-US" dirty="0">
                <a:solidFill>
                  <a:srgbClr val="70787F"/>
                </a:solidFill>
              </a:rPr>
              <a:t>Social protection responses are varied—and insufficient.</a:t>
            </a:r>
          </a:p>
          <a:p>
            <a:pPr marL="380990" indent="-380990">
              <a:buClr>
                <a:srgbClr val="F15833"/>
              </a:buClr>
              <a:buFont typeface="Wingdings" panose="05000000000000000000" pitchFamily="2" charset="2"/>
              <a:buChar char="§"/>
            </a:pPr>
            <a:r>
              <a:rPr lang="en-US" dirty="0">
                <a:solidFill>
                  <a:srgbClr val="70787F"/>
                </a:solidFill>
              </a:rPr>
              <a:t>In Jordan, UNICEF is offering cash to thousands of vulnerable  households with children.</a:t>
            </a:r>
          </a:p>
          <a:p>
            <a:pPr marL="380990" indent="-380990">
              <a:buClr>
                <a:srgbClr val="F15833"/>
              </a:buClr>
              <a:buFont typeface="Wingdings" panose="05000000000000000000" pitchFamily="2" charset="2"/>
              <a:buChar char="§"/>
            </a:pPr>
            <a:r>
              <a:rPr lang="en-US" dirty="0">
                <a:solidFill>
                  <a:srgbClr val="70787F"/>
                </a:solidFill>
              </a:rPr>
              <a:t>In Ethiopia, existing beneficiaries report decreased support.</a:t>
            </a:r>
          </a:p>
          <a:p>
            <a:endParaRPr lang="en-GB" dirty="0"/>
          </a:p>
        </p:txBody>
      </p:sp>
    </p:spTree>
    <p:extLst>
      <p:ext uri="{BB962C8B-B14F-4D97-AF65-F5344CB8AC3E}">
        <p14:creationId xmlns:p14="http://schemas.microsoft.com/office/powerpoint/2010/main" val="3021438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F2718-F6DF-45F1-A12A-E53013F59A95}"/>
              </a:ext>
            </a:extLst>
          </p:cNvPr>
          <p:cNvSpPr>
            <a:spLocks noGrp="1"/>
          </p:cNvSpPr>
          <p:nvPr>
            <p:ph type="title"/>
          </p:nvPr>
        </p:nvSpPr>
        <p:spPr>
          <a:xfrm>
            <a:off x="812801" y="147231"/>
            <a:ext cx="9441542" cy="788440"/>
          </a:xfrm>
        </p:spPr>
        <p:txBody>
          <a:bodyPr>
            <a:noAutofit/>
          </a:bodyPr>
          <a:lstStyle/>
          <a:p>
            <a:r>
              <a:rPr lang="en-US" sz="3600" dirty="0"/>
              <a:t>Poverty and food insecurity have risen sharply </a:t>
            </a:r>
            <a:endParaRPr lang="en-GB" sz="3600" dirty="0"/>
          </a:p>
        </p:txBody>
      </p:sp>
      <p:sp>
        <p:nvSpPr>
          <p:cNvPr id="3" name="Speech Bubble: Rectangle with Corners Rounded 2">
            <a:extLst>
              <a:ext uri="{FF2B5EF4-FFF2-40B4-BE49-F238E27FC236}">
                <a16:creationId xmlns:a16="http://schemas.microsoft.com/office/drawing/2014/main" id="{517BD016-8244-4B4C-AB8E-D109C8655BB4}"/>
              </a:ext>
            </a:extLst>
          </p:cNvPr>
          <p:cNvSpPr/>
          <p:nvPr/>
        </p:nvSpPr>
        <p:spPr>
          <a:xfrm>
            <a:off x="812803" y="2638413"/>
            <a:ext cx="5376187" cy="1899551"/>
          </a:xfrm>
          <a:prstGeom prst="wedgeRoundRectCallout">
            <a:avLst>
              <a:gd name="adj1" fmla="val -7002"/>
              <a:gd name="adj2" fmla="val 58646"/>
              <a:gd name="adj3" fmla="val 16667"/>
            </a:avLst>
          </a:prstGeom>
          <a:solidFill>
            <a:srgbClr val="F15833"/>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i="1" dirty="0"/>
              <a:t>‘What is the relevance of staying healthy if hunger is going to kill you any day? ... If corona kills me, it would be a relief from this life, I just feel sorry for my son.’ </a:t>
            </a:r>
          </a:p>
          <a:p>
            <a:r>
              <a:rPr lang="en-US" sz="2000" dirty="0"/>
              <a:t>(18-year-old mother, Ethiopia)</a:t>
            </a:r>
            <a:endParaRPr lang="en-GB" sz="2000" dirty="0"/>
          </a:p>
        </p:txBody>
      </p:sp>
      <p:sp>
        <p:nvSpPr>
          <p:cNvPr id="4" name="Speech Bubble: Rectangle with Corners Rounded 3">
            <a:extLst>
              <a:ext uri="{FF2B5EF4-FFF2-40B4-BE49-F238E27FC236}">
                <a16:creationId xmlns:a16="http://schemas.microsoft.com/office/drawing/2014/main" id="{F5AA0744-F46B-4BC3-9B48-D43659CD9828}"/>
              </a:ext>
            </a:extLst>
          </p:cNvPr>
          <p:cNvSpPr/>
          <p:nvPr/>
        </p:nvSpPr>
        <p:spPr>
          <a:xfrm>
            <a:off x="7126572" y="2725394"/>
            <a:ext cx="4683933" cy="1899551"/>
          </a:xfrm>
          <a:prstGeom prst="wedgeRoundRectCallout">
            <a:avLst>
              <a:gd name="adj1" fmla="val 10049"/>
              <a:gd name="adj2" fmla="val 59219"/>
              <a:gd name="adj3" fmla="val 16667"/>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i="1" dirty="0"/>
              <a:t>‘We’ve changed our meals. We used to take at least a good meal everyday like fish or something but now we manage with whatever we can afford.’ </a:t>
            </a:r>
          </a:p>
          <a:p>
            <a:r>
              <a:rPr lang="en-US" sz="2000" dirty="0"/>
              <a:t>(19-year-old girl, Bangladesh)</a:t>
            </a:r>
            <a:endParaRPr lang="en-GB" sz="2000" dirty="0"/>
          </a:p>
        </p:txBody>
      </p:sp>
      <p:sp>
        <p:nvSpPr>
          <p:cNvPr id="5" name="Speech Bubble: Rectangle with Corners Rounded 4">
            <a:extLst>
              <a:ext uri="{FF2B5EF4-FFF2-40B4-BE49-F238E27FC236}">
                <a16:creationId xmlns:a16="http://schemas.microsoft.com/office/drawing/2014/main" id="{A5F3B042-6A50-46AD-A096-97E14DA9E9C7}"/>
              </a:ext>
            </a:extLst>
          </p:cNvPr>
          <p:cNvSpPr/>
          <p:nvPr/>
        </p:nvSpPr>
        <p:spPr>
          <a:xfrm>
            <a:off x="812803" y="5017953"/>
            <a:ext cx="5376187" cy="1179392"/>
          </a:xfrm>
          <a:prstGeom prst="wedgeRoundRectCallout">
            <a:avLst>
              <a:gd name="adj1" fmla="val -4139"/>
              <a:gd name="adj2" fmla="val 62500"/>
              <a:gd name="adj3" fmla="val 16667"/>
            </a:avLst>
          </a:prstGeom>
          <a:solidFill>
            <a:srgbClr val="F15833"/>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a:t>‘</a:t>
            </a:r>
            <a:r>
              <a:rPr lang="en-US" sz="2000" i="1" dirty="0"/>
              <a:t>It really affected us as we don’t have vegetables and bread all the time.’ </a:t>
            </a:r>
            <a:r>
              <a:rPr lang="en-US" sz="2000" dirty="0"/>
              <a:t>(17-year-old Palestinian girl, hearing disability, Jordan)</a:t>
            </a:r>
            <a:endParaRPr lang="en-GB" sz="2000" dirty="0"/>
          </a:p>
        </p:txBody>
      </p:sp>
      <p:sp>
        <p:nvSpPr>
          <p:cNvPr id="6" name="Rectangle 5">
            <a:extLst>
              <a:ext uri="{FF2B5EF4-FFF2-40B4-BE49-F238E27FC236}">
                <a16:creationId xmlns:a16="http://schemas.microsoft.com/office/drawing/2014/main" id="{2E7E1D1A-F085-4940-965B-8139B88BC7E8}"/>
              </a:ext>
            </a:extLst>
          </p:cNvPr>
          <p:cNvSpPr/>
          <p:nvPr/>
        </p:nvSpPr>
        <p:spPr>
          <a:xfrm>
            <a:off x="812801" y="1131889"/>
            <a:ext cx="5103337" cy="1179392"/>
          </a:xfrm>
          <a:prstGeom prst="rect">
            <a:avLst/>
          </a:prstGeom>
          <a:solidFill>
            <a:srgbClr val="814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133" dirty="0"/>
              <a:t>In Bangladesh, 21% of adolescents reported going hungry in the last month due to covid-19—girls far more at risk than boys.</a:t>
            </a:r>
            <a:endParaRPr lang="en-GB" sz="2133" dirty="0"/>
          </a:p>
        </p:txBody>
      </p:sp>
      <p:sp>
        <p:nvSpPr>
          <p:cNvPr id="7" name="Rectangle 6">
            <a:extLst>
              <a:ext uri="{FF2B5EF4-FFF2-40B4-BE49-F238E27FC236}">
                <a16:creationId xmlns:a16="http://schemas.microsoft.com/office/drawing/2014/main" id="{B3C47458-39CA-40C8-A32F-E3D137546394}"/>
              </a:ext>
            </a:extLst>
          </p:cNvPr>
          <p:cNvSpPr/>
          <p:nvPr/>
        </p:nvSpPr>
        <p:spPr>
          <a:xfrm>
            <a:off x="7557881" y="1120921"/>
            <a:ext cx="3821316" cy="1179391"/>
          </a:xfrm>
          <a:prstGeom prst="rect">
            <a:avLst/>
          </a:prstGeom>
          <a:solidFill>
            <a:srgbClr val="814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133" dirty="0"/>
              <a:t>In urban Ethiopia, 45% of households lost employment due to covid-19.</a:t>
            </a:r>
            <a:endParaRPr lang="en-GB" sz="2133" dirty="0"/>
          </a:p>
        </p:txBody>
      </p:sp>
    </p:spTree>
    <p:extLst>
      <p:ext uri="{BB962C8B-B14F-4D97-AF65-F5344CB8AC3E}">
        <p14:creationId xmlns:p14="http://schemas.microsoft.com/office/powerpoint/2010/main" val="802835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2B06E7-8CEF-4048-AF53-42CBE92D2B49}"/>
              </a:ext>
            </a:extLst>
          </p:cNvPr>
          <p:cNvSpPr/>
          <p:nvPr/>
        </p:nvSpPr>
        <p:spPr>
          <a:xfrm>
            <a:off x="9902025" y="5703736"/>
            <a:ext cx="1940119" cy="1076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2" name="Title 1">
            <a:extLst>
              <a:ext uri="{FF2B5EF4-FFF2-40B4-BE49-F238E27FC236}">
                <a16:creationId xmlns:a16="http://schemas.microsoft.com/office/drawing/2014/main" id="{A3FC3DC1-3400-440B-9291-59976A431E36}"/>
              </a:ext>
            </a:extLst>
          </p:cNvPr>
          <p:cNvSpPr>
            <a:spLocks noGrp="1"/>
          </p:cNvSpPr>
          <p:nvPr>
            <p:ph type="title"/>
          </p:nvPr>
        </p:nvSpPr>
        <p:spPr/>
        <p:txBody>
          <a:bodyPr>
            <a:normAutofit/>
          </a:bodyPr>
          <a:lstStyle/>
          <a:p>
            <a:r>
              <a:rPr lang="en-US" sz="4000" dirty="0"/>
              <a:t>Learning has been severely disrupted</a:t>
            </a:r>
          </a:p>
        </p:txBody>
      </p:sp>
      <p:sp>
        <p:nvSpPr>
          <p:cNvPr id="4" name="Rectangle 3">
            <a:extLst>
              <a:ext uri="{FF2B5EF4-FFF2-40B4-BE49-F238E27FC236}">
                <a16:creationId xmlns:a16="http://schemas.microsoft.com/office/drawing/2014/main" id="{CDE3F157-06EB-4CB7-B996-BC7E53C361BF}"/>
              </a:ext>
            </a:extLst>
          </p:cNvPr>
          <p:cNvSpPr/>
          <p:nvPr/>
        </p:nvSpPr>
        <p:spPr>
          <a:xfrm>
            <a:off x="812801" y="1072417"/>
            <a:ext cx="3404868" cy="55577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133" b="1" dirty="0"/>
              <a:t>Our survey in urban Ethiopia found:</a:t>
            </a:r>
          </a:p>
          <a:p>
            <a:pPr marL="380990" indent="-380990">
              <a:buFont typeface="Wingdings" panose="05000000000000000000" pitchFamily="2" charset="2"/>
              <a:buChar char="§"/>
            </a:pPr>
            <a:r>
              <a:rPr lang="en-US" sz="2000" dirty="0"/>
              <a:t>only 8% of students were able to access education via TV or radio</a:t>
            </a:r>
          </a:p>
          <a:p>
            <a:pPr marL="380990" indent="-380990">
              <a:buFont typeface="Wingdings" panose="05000000000000000000" pitchFamily="2" charset="2"/>
              <a:buChar char="§"/>
            </a:pPr>
            <a:r>
              <a:rPr lang="en-US" sz="2000" dirty="0"/>
              <a:t>only 7% of students were studying lessons provided by their school</a:t>
            </a:r>
          </a:p>
          <a:p>
            <a:pPr marL="380990" indent="-380990">
              <a:buFont typeface="Arial" panose="020B0604020202020204" pitchFamily="34" charset="0"/>
              <a:buChar char="•"/>
            </a:pPr>
            <a:endParaRPr lang="en-US" sz="2000" dirty="0"/>
          </a:p>
          <a:p>
            <a:r>
              <a:rPr lang="en-US" sz="2133" b="1" dirty="0"/>
              <a:t>Our survey in Bangladeshi host communities found:</a:t>
            </a:r>
          </a:p>
          <a:p>
            <a:pPr marL="380990" indent="-380990">
              <a:buFont typeface="Wingdings" panose="05000000000000000000" pitchFamily="2" charset="2"/>
              <a:buChar char="§"/>
            </a:pPr>
            <a:r>
              <a:rPr lang="en-US" sz="2000" dirty="0"/>
              <a:t>only 6% of students were receiving learning support from their schools</a:t>
            </a:r>
          </a:p>
          <a:p>
            <a:pPr marL="380990" indent="-380990">
              <a:buFont typeface="Wingdings" panose="05000000000000000000" pitchFamily="2" charset="2"/>
              <a:buChar char="§"/>
            </a:pPr>
            <a:r>
              <a:rPr lang="en-US" sz="2000" dirty="0"/>
              <a:t>only 14% had been in contact with a teacher in the last week</a:t>
            </a:r>
          </a:p>
        </p:txBody>
      </p:sp>
      <p:sp>
        <p:nvSpPr>
          <p:cNvPr id="5" name="TextBox 4">
            <a:extLst>
              <a:ext uri="{FF2B5EF4-FFF2-40B4-BE49-F238E27FC236}">
                <a16:creationId xmlns:a16="http://schemas.microsoft.com/office/drawing/2014/main" id="{1D10E56B-59C4-4D74-804C-7D1753D218E9}"/>
              </a:ext>
            </a:extLst>
          </p:cNvPr>
          <p:cNvSpPr txBox="1"/>
          <p:nvPr/>
        </p:nvSpPr>
        <p:spPr>
          <a:xfrm>
            <a:off x="4480694" y="1200968"/>
            <a:ext cx="6624310" cy="3477875"/>
          </a:xfrm>
          <a:prstGeom prst="rect">
            <a:avLst/>
          </a:prstGeom>
          <a:noFill/>
          <a:ln>
            <a:noFill/>
          </a:ln>
          <a:effectLst/>
        </p:spPr>
        <p:txBody>
          <a:bodyPr wrap="square" rtlCol="0">
            <a:spAutoFit/>
          </a:bodyPr>
          <a:lstStyle/>
          <a:p>
            <a:pPr marL="380990" indent="-380990">
              <a:buClr>
                <a:srgbClr val="F15833"/>
              </a:buClr>
              <a:buFont typeface="Wingdings" panose="05000000000000000000" pitchFamily="2" charset="2"/>
              <a:buChar char="§"/>
            </a:pPr>
            <a:r>
              <a:rPr lang="en-US" sz="2000" dirty="0">
                <a:solidFill>
                  <a:srgbClr val="70787F"/>
                </a:solidFill>
              </a:rPr>
              <a:t>Distance learning is limited by lack of hardware </a:t>
            </a:r>
            <a:br>
              <a:rPr lang="en-US" sz="2000" dirty="0">
                <a:solidFill>
                  <a:srgbClr val="70787F"/>
                </a:solidFill>
              </a:rPr>
            </a:br>
            <a:r>
              <a:rPr lang="en-US" sz="2000" dirty="0">
                <a:solidFill>
                  <a:srgbClr val="70787F"/>
                </a:solidFill>
              </a:rPr>
              <a:t>(radios, phones, computers), lack of connectivity (electricity, </a:t>
            </a:r>
            <a:r>
              <a:rPr lang="en-US" sz="2000" dirty="0" err="1">
                <a:solidFill>
                  <a:srgbClr val="70787F"/>
                </a:solidFill>
              </a:rPr>
              <a:t>wifi</a:t>
            </a:r>
            <a:r>
              <a:rPr lang="en-US" sz="2000" dirty="0">
                <a:solidFill>
                  <a:srgbClr val="70787F"/>
                </a:solidFill>
              </a:rPr>
              <a:t>, mobile data) </a:t>
            </a:r>
            <a:r>
              <a:rPr lang="en-GB" sz="2000" dirty="0">
                <a:solidFill>
                  <a:srgbClr val="70787F"/>
                </a:solidFill>
              </a:rPr>
              <a:t>and lack of human support.</a:t>
            </a:r>
          </a:p>
          <a:p>
            <a:pPr marL="380990" indent="-380990">
              <a:buClr>
                <a:srgbClr val="F15833"/>
              </a:buClr>
              <a:buFont typeface="Wingdings" panose="05000000000000000000" pitchFamily="2" charset="2"/>
              <a:buChar char="§"/>
            </a:pPr>
            <a:r>
              <a:rPr lang="en-GB" sz="2000" dirty="0">
                <a:solidFill>
                  <a:srgbClr val="70787F"/>
                </a:solidFill>
              </a:rPr>
              <a:t>Rural and poor students are disadvantaged— as </a:t>
            </a:r>
            <a:r>
              <a:rPr lang="en-US" sz="2000" dirty="0">
                <a:solidFill>
                  <a:srgbClr val="70787F"/>
                </a:solidFill>
              </a:rPr>
              <a:t>are</a:t>
            </a:r>
            <a:r>
              <a:rPr lang="en-GB" sz="2000" dirty="0">
                <a:solidFill>
                  <a:srgbClr val="70787F"/>
                </a:solidFill>
              </a:rPr>
              <a:t> those with disabilities</a:t>
            </a:r>
            <a:r>
              <a:rPr lang="en-US" sz="2000" dirty="0">
                <a:solidFill>
                  <a:srgbClr val="70787F"/>
                </a:solidFill>
              </a:rPr>
              <a:t>.</a:t>
            </a:r>
          </a:p>
          <a:p>
            <a:pPr marL="380990" indent="-380990">
              <a:buClr>
                <a:srgbClr val="F15833"/>
              </a:buClr>
              <a:buFont typeface="Wingdings" panose="05000000000000000000" pitchFamily="2" charset="2"/>
              <a:buChar char="§"/>
            </a:pPr>
            <a:r>
              <a:rPr lang="en-GB" sz="2000" dirty="0">
                <a:solidFill>
                  <a:srgbClr val="70787F"/>
                </a:solidFill>
              </a:rPr>
              <a:t>The economic consequences of</a:t>
            </a:r>
            <a:r>
              <a:rPr lang="en-US" sz="2000" dirty="0">
                <a:solidFill>
                  <a:srgbClr val="70787F"/>
                </a:solidFill>
              </a:rPr>
              <a:t> covid-19 reduce the likelihood </a:t>
            </a:r>
            <a:r>
              <a:rPr lang="en-GB" sz="2000" dirty="0">
                <a:solidFill>
                  <a:srgbClr val="70787F"/>
                </a:solidFill>
              </a:rPr>
              <a:t>of the most vulnerable young people returning to education.</a:t>
            </a:r>
            <a:endParaRPr lang="en-US" sz="2000" dirty="0">
              <a:solidFill>
                <a:srgbClr val="70787F"/>
              </a:solidFill>
            </a:endParaRPr>
          </a:p>
          <a:p>
            <a:endParaRPr lang="en-US" sz="2000" dirty="0"/>
          </a:p>
          <a:p>
            <a:endParaRPr lang="en-US" sz="2000" dirty="0"/>
          </a:p>
          <a:p>
            <a:endParaRPr lang="en-US" sz="2000" dirty="0"/>
          </a:p>
        </p:txBody>
      </p:sp>
      <p:sp>
        <p:nvSpPr>
          <p:cNvPr id="7" name="Speech Bubble: Rectangle with Corners Rounded 6">
            <a:extLst>
              <a:ext uri="{FF2B5EF4-FFF2-40B4-BE49-F238E27FC236}">
                <a16:creationId xmlns:a16="http://schemas.microsoft.com/office/drawing/2014/main" id="{0C05E0BA-D693-4580-AF26-8F0E3F906947}"/>
              </a:ext>
            </a:extLst>
          </p:cNvPr>
          <p:cNvSpPr/>
          <p:nvPr/>
        </p:nvSpPr>
        <p:spPr>
          <a:xfrm>
            <a:off x="4597830" y="4867108"/>
            <a:ext cx="6781369" cy="1763051"/>
          </a:xfrm>
          <a:prstGeom prst="wedgeRoundRectCallout">
            <a:avLst>
              <a:gd name="adj1" fmla="val -5772"/>
              <a:gd name="adj2" fmla="val 56060"/>
              <a:gd name="adj3" fmla="val 16667"/>
            </a:avLst>
          </a:prstGeom>
          <a:solidFill>
            <a:srgbClr val="F898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133" i="1" dirty="0">
                <a:latin typeface="Calibri" panose="020F0502020204030204" pitchFamily="34" charset="0"/>
                <a:ea typeface="Calibri" panose="020F0502020204030204" pitchFamily="34" charset="0"/>
                <a:cs typeface="Times New Roman" panose="02020603050405020304" pitchFamily="18" charset="0"/>
              </a:rPr>
              <a:t>‘I </a:t>
            </a:r>
            <a:r>
              <a:rPr lang="en-GB" sz="2000" i="1" dirty="0">
                <a:latin typeface="Calibri" panose="020F0502020204030204" pitchFamily="34" charset="0"/>
                <a:ea typeface="Calibri" panose="020F0502020204030204" pitchFamily="34" charset="0"/>
                <a:cs typeface="Times New Roman" panose="02020603050405020304" pitchFamily="18" charset="0"/>
              </a:rPr>
              <a:t>can't</a:t>
            </a:r>
            <a:r>
              <a:rPr lang="en-GB" sz="2133" i="1" dirty="0">
                <a:latin typeface="Calibri" panose="020F0502020204030204" pitchFamily="34" charset="0"/>
                <a:ea typeface="Calibri" panose="020F0502020204030204" pitchFamily="34" charset="0"/>
                <a:cs typeface="Times New Roman" panose="02020603050405020304" pitchFamily="18" charset="0"/>
              </a:rPr>
              <a:t> follow up on my studies after school closed because we have one mobile phone at home and the internet connection is very weak and limited. We have a package with limited internet speed. …There is no mobile phone, no computer, no laptop.’ </a:t>
            </a:r>
            <a:r>
              <a:rPr lang="en-GB" sz="2133" dirty="0">
                <a:latin typeface="Calibri" panose="020F0502020204030204" pitchFamily="34" charset="0"/>
                <a:ea typeface="Calibri" panose="020F0502020204030204" pitchFamily="34" charset="0"/>
                <a:cs typeface="Times New Roman" panose="02020603050405020304" pitchFamily="18" charset="0"/>
              </a:rPr>
              <a:t>(14-year-old girl, Gaza)</a:t>
            </a:r>
            <a:endParaRPr lang="en-US" sz="2133" dirty="0"/>
          </a:p>
        </p:txBody>
      </p:sp>
      <p:sp>
        <p:nvSpPr>
          <p:cNvPr id="6" name="Speech Bubble: Rectangle with Corners Rounded 5">
            <a:extLst>
              <a:ext uri="{FF2B5EF4-FFF2-40B4-BE49-F238E27FC236}">
                <a16:creationId xmlns:a16="http://schemas.microsoft.com/office/drawing/2014/main" id="{A7C62ECF-9E76-485F-9E4A-DDEE7867D8F1}"/>
              </a:ext>
            </a:extLst>
          </p:cNvPr>
          <p:cNvSpPr/>
          <p:nvPr/>
        </p:nvSpPr>
        <p:spPr>
          <a:xfrm>
            <a:off x="4597833" y="3796019"/>
            <a:ext cx="6781369" cy="805792"/>
          </a:xfrm>
          <a:prstGeom prst="wedgeRoundRectCallout">
            <a:avLst>
              <a:gd name="adj1" fmla="val -7506"/>
              <a:gd name="adj2" fmla="val 62501"/>
              <a:gd name="adj3" fmla="val 16667"/>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i="1" dirty="0">
                <a:latin typeface="Calibri" panose="020F0502020204030204" pitchFamily="34" charset="0"/>
                <a:ea typeface="Calibri" panose="020F0502020204030204" pitchFamily="34" charset="0"/>
                <a:cs typeface="Times New Roman" panose="02020603050405020304" pitchFamily="18" charset="0"/>
              </a:rPr>
              <a:t>‘In our village we do not have any TV. So I can't watch the TV classes.’ </a:t>
            </a:r>
            <a:r>
              <a:rPr lang="en-GB" sz="2000" dirty="0">
                <a:latin typeface="Calibri" panose="020F0502020204030204" pitchFamily="34" charset="0"/>
                <a:ea typeface="Calibri" panose="020F0502020204030204" pitchFamily="34" charset="0"/>
                <a:cs typeface="Times New Roman" panose="02020603050405020304" pitchFamily="18" charset="0"/>
              </a:rPr>
              <a:t>( 14-year-old girl, Bangladesh)</a:t>
            </a:r>
            <a:endParaRPr lang="en-US" sz="2000" dirty="0"/>
          </a:p>
        </p:txBody>
      </p:sp>
      <p:pic>
        <p:nvPicPr>
          <p:cNvPr id="9" name="Picture 8">
            <a:extLst>
              <a:ext uri="{FF2B5EF4-FFF2-40B4-BE49-F238E27FC236}">
                <a16:creationId xmlns:a16="http://schemas.microsoft.com/office/drawing/2014/main" id="{7CED26A3-5D9D-4F44-A110-8215EEB7CC8C}"/>
              </a:ext>
            </a:extLst>
          </p:cNvPr>
          <p:cNvPicPr>
            <a:picLocks noChangeAspect="1"/>
          </p:cNvPicPr>
          <p:nvPr/>
        </p:nvPicPr>
        <p:blipFill>
          <a:blip r:embed="rId3"/>
          <a:stretch>
            <a:fillRect/>
          </a:stretch>
        </p:blipFill>
        <p:spPr>
          <a:xfrm>
            <a:off x="10710821" y="129105"/>
            <a:ext cx="1336759" cy="1761067"/>
          </a:xfrm>
          <a:prstGeom prst="rect">
            <a:avLst/>
          </a:prstGeom>
        </p:spPr>
      </p:pic>
    </p:spTree>
    <p:extLst>
      <p:ext uri="{BB962C8B-B14F-4D97-AF65-F5344CB8AC3E}">
        <p14:creationId xmlns:p14="http://schemas.microsoft.com/office/powerpoint/2010/main" val="3723535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AD23F-CB0E-49AB-932F-B19C6EFD7BA2}"/>
              </a:ext>
            </a:extLst>
          </p:cNvPr>
          <p:cNvSpPr>
            <a:spLocks noGrp="1"/>
          </p:cNvSpPr>
          <p:nvPr>
            <p:ph type="title"/>
          </p:nvPr>
        </p:nvSpPr>
        <p:spPr>
          <a:xfrm>
            <a:off x="795402" y="147990"/>
            <a:ext cx="11768557" cy="788440"/>
          </a:xfrm>
        </p:spPr>
        <p:txBody>
          <a:bodyPr>
            <a:noAutofit/>
          </a:bodyPr>
          <a:lstStyle/>
          <a:p>
            <a:r>
              <a:rPr lang="en-US" sz="3200" dirty="0"/>
              <a:t>Girls’ access to education has been especially negatively impacted </a:t>
            </a:r>
          </a:p>
        </p:txBody>
      </p:sp>
      <p:sp>
        <p:nvSpPr>
          <p:cNvPr id="16" name="TextBox 15">
            <a:extLst>
              <a:ext uri="{FF2B5EF4-FFF2-40B4-BE49-F238E27FC236}">
                <a16:creationId xmlns:a16="http://schemas.microsoft.com/office/drawing/2014/main" id="{456B1835-85FB-4B83-B46F-A042EA25165B}"/>
              </a:ext>
            </a:extLst>
          </p:cNvPr>
          <p:cNvSpPr txBox="1"/>
          <p:nvPr/>
        </p:nvSpPr>
        <p:spPr>
          <a:xfrm>
            <a:off x="719901" y="1114481"/>
            <a:ext cx="5376099" cy="400110"/>
          </a:xfrm>
          <a:prstGeom prst="rect">
            <a:avLst/>
          </a:prstGeom>
          <a:noFill/>
          <a:ln>
            <a:noFill/>
          </a:ln>
          <a:effectLst/>
        </p:spPr>
        <p:txBody>
          <a:bodyPr wrap="square" rtlCol="0">
            <a:spAutoFit/>
          </a:bodyPr>
          <a:lstStyle/>
          <a:p>
            <a:pPr marL="380990" indent="-380990">
              <a:buClr>
                <a:srgbClr val="F15833"/>
              </a:buClr>
              <a:buFont typeface="Wingdings" panose="05000000000000000000" pitchFamily="2" charset="2"/>
              <a:buChar char="§"/>
            </a:pPr>
            <a:r>
              <a:rPr lang="en-US" sz="2000" dirty="0">
                <a:solidFill>
                  <a:srgbClr val="70787F"/>
                </a:solidFill>
              </a:rPr>
              <a:t>Domestic responsibilities have burgeoned</a:t>
            </a:r>
          </a:p>
        </p:txBody>
      </p:sp>
      <p:sp>
        <p:nvSpPr>
          <p:cNvPr id="18" name="TextBox 17">
            <a:extLst>
              <a:ext uri="{FF2B5EF4-FFF2-40B4-BE49-F238E27FC236}">
                <a16:creationId xmlns:a16="http://schemas.microsoft.com/office/drawing/2014/main" id="{6BFED16E-D618-4E81-B5E8-A2284200F44E}"/>
              </a:ext>
            </a:extLst>
          </p:cNvPr>
          <p:cNvSpPr txBox="1"/>
          <p:nvPr/>
        </p:nvSpPr>
        <p:spPr>
          <a:xfrm>
            <a:off x="6096000" y="1114481"/>
            <a:ext cx="5376099" cy="400110"/>
          </a:xfrm>
          <a:prstGeom prst="rect">
            <a:avLst/>
          </a:prstGeom>
          <a:noFill/>
          <a:ln>
            <a:noFill/>
          </a:ln>
          <a:effectLst/>
        </p:spPr>
        <p:txBody>
          <a:bodyPr wrap="square" rtlCol="0">
            <a:spAutoFit/>
          </a:bodyPr>
          <a:lstStyle/>
          <a:p>
            <a:pPr marL="380990" indent="-380990">
              <a:buClr>
                <a:srgbClr val="F15833"/>
              </a:buClr>
              <a:buFont typeface="Wingdings" panose="05000000000000000000" pitchFamily="2" charset="2"/>
              <a:buChar char="§"/>
            </a:pPr>
            <a:r>
              <a:rPr lang="en-GB" sz="2000" dirty="0">
                <a:solidFill>
                  <a:srgbClr val="70787F"/>
                </a:solidFill>
              </a:rPr>
              <a:t>Girls have less access to technology.</a:t>
            </a:r>
          </a:p>
        </p:txBody>
      </p:sp>
      <p:sp>
        <p:nvSpPr>
          <p:cNvPr id="24" name="TextBox 23">
            <a:extLst>
              <a:ext uri="{FF2B5EF4-FFF2-40B4-BE49-F238E27FC236}">
                <a16:creationId xmlns:a16="http://schemas.microsoft.com/office/drawing/2014/main" id="{92342C46-3BF0-467D-BB69-B5D66D5703C9}"/>
              </a:ext>
            </a:extLst>
          </p:cNvPr>
          <p:cNvSpPr txBox="1"/>
          <p:nvPr/>
        </p:nvSpPr>
        <p:spPr>
          <a:xfrm>
            <a:off x="719901" y="3712036"/>
            <a:ext cx="5376099" cy="707886"/>
          </a:xfrm>
          <a:prstGeom prst="rect">
            <a:avLst/>
          </a:prstGeom>
          <a:noFill/>
          <a:ln>
            <a:noFill/>
          </a:ln>
          <a:effectLst/>
        </p:spPr>
        <p:txBody>
          <a:bodyPr wrap="square" rtlCol="0">
            <a:spAutoFit/>
          </a:bodyPr>
          <a:lstStyle/>
          <a:p>
            <a:pPr marL="380990" indent="-380990">
              <a:buClr>
                <a:srgbClr val="F15833"/>
              </a:buClr>
              <a:buFont typeface="Wingdings" panose="05000000000000000000" pitchFamily="2" charset="2"/>
              <a:buChar char="§"/>
            </a:pPr>
            <a:r>
              <a:rPr lang="en-GB" sz="2000" dirty="0">
                <a:solidFill>
                  <a:srgbClr val="70787F"/>
                </a:solidFill>
              </a:rPr>
              <a:t>Girls’ education is seen as less important—esp. now.</a:t>
            </a:r>
          </a:p>
        </p:txBody>
      </p:sp>
      <p:sp>
        <p:nvSpPr>
          <p:cNvPr id="26" name="TextBox 25">
            <a:extLst>
              <a:ext uri="{FF2B5EF4-FFF2-40B4-BE49-F238E27FC236}">
                <a16:creationId xmlns:a16="http://schemas.microsoft.com/office/drawing/2014/main" id="{C53A92A2-4E5C-4090-BD6D-14352715A831}"/>
              </a:ext>
            </a:extLst>
          </p:cNvPr>
          <p:cNvSpPr txBox="1"/>
          <p:nvPr/>
        </p:nvSpPr>
        <p:spPr>
          <a:xfrm>
            <a:off x="6457174" y="3690410"/>
            <a:ext cx="5376099" cy="2246769"/>
          </a:xfrm>
          <a:prstGeom prst="rect">
            <a:avLst/>
          </a:prstGeom>
          <a:noFill/>
          <a:ln w="25400">
            <a:solidFill>
              <a:srgbClr val="814974"/>
            </a:solidFill>
          </a:ln>
          <a:effectLst/>
        </p:spPr>
        <p:txBody>
          <a:bodyPr wrap="square" rtlCol="0">
            <a:spAutoFit/>
          </a:bodyPr>
          <a:lstStyle/>
          <a:p>
            <a:pPr marL="380990" indent="-380990">
              <a:buClr>
                <a:srgbClr val="F15833"/>
              </a:buClr>
              <a:buFont typeface="Wingdings" panose="05000000000000000000" pitchFamily="2" charset="2"/>
              <a:buChar char="§"/>
            </a:pPr>
            <a:r>
              <a:rPr lang="en-GB" sz="2000" dirty="0">
                <a:solidFill>
                  <a:srgbClr val="70787F"/>
                </a:solidFill>
              </a:rPr>
              <a:t>Adolescent pregnancy truncates education.</a:t>
            </a:r>
          </a:p>
          <a:p>
            <a:pPr marL="380990" indent="-380990">
              <a:buClr>
                <a:srgbClr val="F15833"/>
              </a:buClr>
              <a:buFont typeface="Wingdings" panose="05000000000000000000" pitchFamily="2" charset="2"/>
              <a:buChar char="§"/>
            </a:pPr>
            <a:r>
              <a:rPr lang="en-GB" sz="2000" dirty="0">
                <a:solidFill>
                  <a:srgbClr val="70787F"/>
                </a:solidFill>
              </a:rPr>
              <a:t>Married girls are under increased pressure from marital families to conceive. </a:t>
            </a:r>
          </a:p>
          <a:p>
            <a:pPr marL="380990" indent="-380990">
              <a:buClr>
                <a:srgbClr val="F15833"/>
              </a:buClr>
              <a:buFont typeface="Wingdings" panose="05000000000000000000" pitchFamily="2" charset="2"/>
              <a:buChar char="§"/>
            </a:pPr>
            <a:r>
              <a:rPr lang="en-GB" sz="2000" dirty="0">
                <a:solidFill>
                  <a:srgbClr val="70787F"/>
                </a:solidFill>
              </a:rPr>
              <a:t>Unmarried girls are at risk of unplanned pregnancy—because their time is unstructured, and their odds of transactional sex increased – at least in some contexts.</a:t>
            </a:r>
          </a:p>
        </p:txBody>
      </p:sp>
      <p:sp>
        <p:nvSpPr>
          <p:cNvPr id="3" name="Speech Bubble: Rectangle with Corners Rounded 2">
            <a:extLst>
              <a:ext uri="{FF2B5EF4-FFF2-40B4-BE49-F238E27FC236}">
                <a16:creationId xmlns:a16="http://schemas.microsoft.com/office/drawing/2014/main" id="{9C0669E8-3B7D-49D6-B238-3CEB493D3BEA}"/>
              </a:ext>
            </a:extLst>
          </p:cNvPr>
          <p:cNvSpPr/>
          <p:nvPr/>
        </p:nvSpPr>
        <p:spPr>
          <a:xfrm>
            <a:off x="728558" y="1586197"/>
            <a:ext cx="5242396" cy="1899551"/>
          </a:xfrm>
          <a:prstGeom prst="wedgeRoundRectCallout">
            <a:avLst>
              <a:gd name="adj1" fmla="val -7002"/>
              <a:gd name="adj2" fmla="val 58646"/>
              <a:gd name="adj3" fmla="val 16667"/>
            </a:avLst>
          </a:prstGeom>
          <a:solidFill>
            <a:srgbClr val="814974"/>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i="1" dirty="0">
                <a:solidFill>
                  <a:schemeClr val="bg1"/>
                </a:solidFill>
              </a:rPr>
              <a:t>‘</a:t>
            </a:r>
            <a:r>
              <a:rPr lang="en-GB" sz="2000" i="1" dirty="0">
                <a:solidFill>
                  <a:schemeClr val="bg1"/>
                </a:solidFill>
                <a:cs typeface="Times New Roman" panose="02020603050405020304" pitchFamily="18" charset="0"/>
              </a:rPr>
              <a:t>S</a:t>
            </a:r>
            <a:r>
              <a:rPr lang="en-GB" sz="2000" i="1" dirty="0">
                <a:solidFill>
                  <a:schemeClr val="bg1"/>
                </a:solidFill>
                <a:ea typeface="Calibri" panose="020F0502020204030204" pitchFamily="34" charset="0"/>
                <a:cs typeface="Times New Roman" panose="02020603050405020304" pitchFamily="18" charset="0"/>
              </a:rPr>
              <a:t>ince the school closed, I work throughout the day. I can’t reject my parents’ order even if I get tired, because it is not good to disobey parents.</a:t>
            </a:r>
            <a:r>
              <a:rPr lang="en-US" sz="2000" i="1" dirty="0">
                <a:solidFill>
                  <a:schemeClr val="bg1"/>
                </a:solidFill>
                <a:ea typeface="Calibri" panose="020F0502020204030204" pitchFamily="34" charset="0"/>
                <a:cs typeface="Times New Roman" panose="02020603050405020304" pitchFamily="18" charset="0"/>
              </a:rPr>
              <a:t>’                                                                       </a:t>
            </a:r>
            <a:r>
              <a:rPr lang="en-US" sz="2000" dirty="0">
                <a:solidFill>
                  <a:schemeClr val="bg1"/>
                </a:solidFill>
                <a:ea typeface="Calibri" panose="020F0502020204030204" pitchFamily="34" charset="0"/>
                <a:cs typeface="Times New Roman" panose="02020603050405020304" pitchFamily="18" charset="0"/>
              </a:rPr>
              <a:t>(14-year-old adolescent girl, Afar, Ethiopia)</a:t>
            </a:r>
          </a:p>
        </p:txBody>
      </p:sp>
      <p:sp>
        <p:nvSpPr>
          <p:cNvPr id="7" name="Speech Bubble: Rectangle with Corners Rounded 6">
            <a:extLst>
              <a:ext uri="{FF2B5EF4-FFF2-40B4-BE49-F238E27FC236}">
                <a16:creationId xmlns:a16="http://schemas.microsoft.com/office/drawing/2014/main" id="{2AC3083F-2DED-4AD7-BA9A-F3DC0BEB7776}"/>
              </a:ext>
            </a:extLst>
          </p:cNvPr>
          <p:cNvSpPr/>
          <p:nvPr/>
        </p:nvSpPr>
        <p:spPr>
          <a:xfrm>
            <a:off x="6316688" y="1586196"/>
            <a:ext cx="5164155" cy="1581395"/>
          </a:xfrm>
          <a:prstGeom prst="wedgeRoundRectCallout">
            <a:avLst>
              <a:gd name="adj1" fmla="val 6964"/>
              <a:gd name="adj2" fmla="val 59129"/>
              <a:gd name="adj3" fmla="val 16667"/>
            </a:avLst>
          </a:prstGeom>
          <a:solidFill>
            <a:srgbClr val="F15833"/>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i="1" dirty="0">
                <a:solidFill>
                  <a:schemeClr val="bg1"/>
                </a:solidFill>
              </a:rPr>
              <a:t>‘</a:t>
            </a:r>
            <a:r>
              <a:rPr lang="en-GB" sz="2000" i="1" dirty="0">
                <a:solidFill>
                  <a:schemeClr val="bg1"/>
                </a:solidFill>
                <a:ea typeface="Calibri" panose="020F0502020204030204" pitchFamily="34" charset="0"/>
                <a:cs typeface="Times New Roman" panose="02020603050405020304" pitchFamily="18" charset="0"/>
              </a:rPr>
              <a:t>School told us to contact them through their Facebook page, …my father does not allow girls to have Facebook accounts…’ </a:t>
            </a:r>
          </a:p>
          <a:p>
            <a:r>
              <a:rPr lang="en-GB" sz="2000" dirty="0">
                <a:solidFill>
                  <a:schemeClr val="bg1"/>
                </a:solidFill>
                <a:ea typeface="Calibri" panose="020F0502020204030204" pitchFamily="34" charset="0"/>
                <a:cs typeface="Times New Roman" panose="02020603050405020304" pitchFamily="18" charset="0"/>
              </a:rPr>
              <a:t>(14-year-old girl, Gaza)</a:t>
            </a:r>
            <a:endParaRPr lang="en-US" sz="2000" dirty="0">
              <a:solidFill>
                <a:schemeClr val="bg1"/>
              </a:solidFill>
              <a:ea typeface="Calibri" panose="020F0502020204030204" pitchFamily="34" charset="0"/>
              <a:cs typeface="Times New Roman" panose="02020603050405020304" pitchFamily="18" charset="0"/>
            </a:endParaRPr>
          </a:p>
        </p:txBody>
      </p:sp>
      <p:sp>
        <p:nvSpPr>
          <p:cNvPr id="9" name="Speech Bubble: Rectangle with Corners Rounded 8">
            <a:extLst>
              <a:ext uri="{FF2B5EF4-FFF2-40B4-BE49-F238E27FC236}">
                <a16:creationId xmlns:a16="http://schemas.microsoft.com/office/drawing/2014/main" id="{1743E813-CDB0-47B4-978A-A8EE56F9541A}"/>
              </a:ext>
            </a:extLst>
          </p:cNvPr>
          <p:cNvSpPr/>
          <p:nvPr/>
        </p:nvSpPr>
        <p:spPr>
          <a:xfrm>
            <a:off x="728558" y="4557134"/>
            <a:ext cx="5242396" cy="1678721"/>
          </a:xfrm>
          <a:prstGeom prst="wedgeRoundRectCallout">
            <a:avLst>
              <a:gd name="adj1" fmla="val -7002"/>
              <a:gd name="adj2" fmla="val 58646"/>
              <a:gd name="adj3" fmla="val 16667"/>
            </a:avLst>
          </a:prstGeom>
          <a:solidFill>
            <a:srgbClr val="F15833"/>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i="1" dirty="0">
                <a:solidFill>
                  <a:schemeClr val="bg1"/>
                </a:solidFill>
              </a:rPr>
              <a:t>‘</a:t>
            </a:r>
            <a:r>
              <a:rPr lang="en-GB" sz="2000" i="1" dirty="0">
                <a:solidFill>
                  <a:schemeClr val="bg1"/>
                </a:solidFill>
                <a:latin typeface="Calibri" panose="020F0502020204030204" pitchFamily="34" charset="0"/>
                <a:cs typeface="Times New Roman" panose="02020603050405020304" pitchFamily="18" charset="0"/>
              </a:rPr>
              <a:t>P</a:t>
            </a:r>
            <a:r>
              <a:rPr lang="en-GB" sz="20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eople say to me “this is in vain, it’s fake studying”. I try as much as possible not to listen to them or even respond.’ </a:t>
            </a:r>
          </a:p>
          <a:p>
            <a:r>
              <a:rPr lang="en-GB"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(18-year-old married Syrian girl, Jordan)</a:t>
            </a:r>
            <a:endParaRPr lang="en-US" sz="2000" dirty="0">
              <a:solidFill>
                <a:schemeClr val="bg1"/>
              </a:solidFill>
            </a:endParaRPr>
          </a:p>
        </p:txBody>
      </p:sp>
    </p:spTree>
    <p:extLst>
      <p:ext uri="{BB962C8B-B14F-4D97-AF65-F5344CB8AC3E}">
        <p14:creationId xmlns:p14="http://schemas.microsoft.com/office/powerpoint/2010/main" val="2995588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F3B37-E617-4EC7-BD9B-024CF6F5209F}"/>
              </a:ext>
            </a:extLst>
          </p:cNvPr>
          <p:cNvSpPr>
            <a:spLocks noGrp="1"/>
          </p:cNvSpPr>
          <p:nvPr>
            <p:ph type="title"/>
          </p:nvPr>
        </p:nvSpPr>
        <p:spPr>
          <a:xfrm>
            <a:off x="795579" y="137950"/>
            <a:ext cx="11775709" cy="788440"/>
          </a:xfrm>
        </p:spPr>
        <p:txBody>
          <a:bodyPr>
            <a:normAutofit/>
          </a:bodyPr>
          <a:lstStyle/>
          <a:p>
            <a:r>
              <a:rPr lang="en-US" sz="3600" dirty="0"/>
              <a:t>Access to health care—especially SRH—has been disrupted</a:t>
            </a:r>
            <a:endParaRPr lang="en-GB" sz="3600" dirty="0"/>
          </a:p>
        </p:txBody>
      </p:sp>
      <p:sp>
        <p:nvSpPr>
          <p:cNvPr id="4" name="Speech Bubble: Rectangle with Corners Rounded 3">
            <a:extLst>
              <a:ext uri="{FF2B5EF4-FFF2-40B4-BE49-F238E27FC236}">
                <a16:creationId xmlns:a16="http://schemas.microsoft.com/office/drawing/2014/main" id="{DC179ECD-CF95-40A4-81F6-45568DA3426F}"/>
              </a:ext>
            </a:extLst>
          </p:cNvPr>
          <p:cNvSpPr/>
          <p:nvPr/>
        </p:nvSpPr>
        <p:spPr>
          <a:xfrm>
            <a:off x="795579" y="2642216"/>
            <a:ext cx="6339905" cy="1599384"/>
          </a:xfrm>
          <a:prstGeom prst="wedgeRoundRectCallout">
            <a:avLst>
              <a:gd name="adj1" fmla="val 7146"/>
              <a:gd name="adj2" fmla="val 60659"/>
              <a:gd name="adj3" fmla="val 16667"/>
            </a:avLst>
          </a:prstGeom>
          <a:solidFill>
            <a:srgbClr val="F158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i="1" dirty="0"/>
              <a:t>‘In this evil situation of the covid-19 pandemic, women are suffering due to childbirth and in our locality are dying due to excessive bleeding after they give birth.’ </a:t>
            </a:r>
          </a:p>
          <a:p>
            <a:r>
              <a:rPr lang="en-US" sz="2000" dirty="0"/>
              <a:t>(district health worker, Afar, Ethiopia)</a:t>
            </a:r>
            <a:endParaRPr lang="en-GB" sz="2000" dirty="0"/>
          </a:p>
        </p:txBody>
      </p:sp>
      <p:sp>
        <p:nvSpPr>
          <p:cNvPr id="5" name="Speech Bubble: Rectangle with Corners Rounded 4">
            <a:extLst>
              <a:ext uri="{FF2B5EF4-FFF2-40B4-BE49-F238E27FC236}">
                <a16:creationId xmlns:a16="http://schemas.microsoft.com/office/drawing/2014/main" id="{BD5C31E5-BC70-440B-8BE4-C6EB914C3FF6}"/>
              </a:ext>
            </a:extLst>
          </p:cNvPr>
          <p:cNvSpPr/>
          <p:nvPr/>
        </p:nvSpPr>
        <p:spPr>
          <a:xfrm>
            <a:off x="7491119" y="2765162"/>
            <a:ext cx="4637313" cy="2977181"/>
          </a:xfrm>
          <a:prstGeom prst="wedgeRoundRectCallout">
            <a:avLst>
              <a:gd name="adj1" fmla="val 6909"/>
              <a:gd name="adj2" fmla="val 57829"/>
              <a:gd name="adj3" fmla="val 16667"/>
            </a:avLst>
          </a:prstGeom>
          <a:solidFill>
            <a:srgbClr val="F898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i="1" dirty="0"/>
              <a:t>‘The thing that worries me the most during the corona[virus] outbreak is the disruption of my treatment plan…My prosthesis needs maintenance as the silicon has been torn and no one can help me to fix it.’ </a:t>
            </a:r>
          </a:p>
          <a:p>
            <a:r>
              <a:rPr lang="en-US" sz="2000" dirty="0"/>
              <a:t>(13-year-old girl, physical disability, Gaza)</a:t>
            </a:r>
            <a:endParaRPr lang="en-GB" sz="2000" dirty="0"/>
          </a:p>
        </p:txBody>
      </p:sp>
      <p:sp>
        <p:nvSpPr>
          <p:cNvPr id="6" name="Speech Bubble: Rectangle with Corners Rounded 5">
            <a:extLst>
              <a:ext uri="{FF2B5EF4-FFF2-40B4-BE49-F238E27FC236}">
                <a16:creationId xmlns:a16="http://schemas.microsoft.com/office/drawing/2014/main" id="{BA362612-0FB0-491D-9A7E-7E161B4CB1F0}"/>
              </a:ext>
            </a:extLst>
          </p:cNvPr>
          <p:cNvSpPr/>
          <p:nvPr/>
        </p:nvSpPr>
        <p:spPr>
          <a:xfrm>
            <a:off x="795579" y="4549126"/>
            <a:ext cx="6339907" cy="1721981"/>
          </a:xfrm>
          <a:prstGeom prst="wedgeRoundRectCallout">
            <a:avLst>
              <a:gd name="adj1" fmla="val -11"/>
              <a:gd name="adj2" fmla="val 68740"/>
              <a:gd name="adj3" fmla="val 16667"/>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i="1" dirty="0"/>
              <a:t>‘I can't even go to the doctor because the clinic is closed. I went to the hospital, but they only receive emergency cases. I suffered from severe fatigue due to my pregnancy and I was not able to get my regular check-up.‘ </a:t>
            </a:r>
          </a:p>
          <a:p>
            <a:r>
              <a:rPr lang="en-US" sz="2000" dirty="0"/>
              <a:t>(17-year-old Syrian, Jordan)</a:t>
            </a:r>
            <a:endParaRPr lang="en-GB" sz="2000" dirty="0"/>
          </a:p>
        </p:txBody>
      </p:sp>
      <p:sp>
        <p:nvSpPr>
          <p:cNvPr id="7" name="Rectangle 6">
            <a:extLst>
              <a:ext uri="{FF2B5EF4-FFF2-40B4-BE49-F238E27FC236}">
                <a16:creationId xmlns:a16="http://schemas.microsoft.com/office/drawing/2014/main" id="{1296A928-C5E7-4ACE-9A06-F724315C8EF8}"/>
              </a:ext>
            </a:extLst>
          </p:cNvPr>
          <p:cNvSpPr/>
          <p:nvPr/>
        </p:nvSpPr>
        <p:spPr>
          <a:xfrm>
            <a:off x="795579" y="1210617"/>
            <a:ext cx="8050440" cy="1208016"/>
          </a:xfrm>
          <a:prstGeom prst="rect">
            <a:avLst/>
          </a:prstGeom>
          <a:solidFill>
            <a:srgbClr val="814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dirty="0"/>
              <a:t>In urban Ethiopia, 20% of households reported that access to </a:t>
            </a:r>
            <a:br>
              <a:rPr lang="en-US" sz="2400" dirty="0"/>
            </a:br>
            <a:r>
              <a:rPr lang="en-US" sz="2400" dirty="0"/>
              <a:t>health care had been disrupted by covid-19.</a:t>
            </a:r>
            <a:endParaRPr lang="en-GB" sz="2400" dirty="0"/>
          </a:p>
        </p:txBody>
      </p:sp>
      <p:pic>
        <p:nvPicPr>
          <p:cNvPr id="9" name="Picture 8" descr="A picture containing table, drawing&#10;&#10;Description automatically generated">
            <a:extLst>
              <a:ext uri="{FF2B5EF4-FFF2-40B4-BE49-F238E27FC236}">
                <a16:creationId xmlns:a16="http://schemas.microsoft.com/office/drawing/2014/main" id="{DE7AD8B5-275E-486E-AE47-217D35EFF19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99038" y="1157812"/>
            <a:ext cx="2197383" cy="1484404"/>
          </a:xfrm>
          <a:prstGeom prst="rect">
            <a:avLst/>
          </a:prstGeom>
        </p:spPr>
      </p:pic>
    </p:spTree>
    <p:extLst>
      <p:ext uri="{BB962C8B-B14F-4D97-AF65-F5344CB8AC3E}">
        <p14:creationId xmlns:p14="http://schemas.microsoft.com/office/powerpoint/2010/main" val="586692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BFF070D-B9CF-4589-A5EC-93DEB1870D5F}"/>
              </a:ext>
            </a:extLst>
          </p:cNvPr>
          <p:cNvPicPr>
            <a:picLocks noChangeAspect="1"/>
          </p:cNvPicPr>
          <p:nvPr/>
        </p:nvPicPr>
        <p:blipFill>
          <a:blip r:embed="rId3"/>
          <a:stretch>
            <a:fillRect/>
          </a:stretch>
        </p:blipFill>
        <p:spPr>
          <a:xfrm>
            <a:off x="4860447" y="3310680"/>
            <a:ext cx="2353659" cy="2427307"/>
          </a:xfrm>
          <a:prstGeom prst="rect">
            <a:avLst/>
          </a:prstGeom>
        </p:spPr>
      </p:pic>
      <p:sp>
        <p:nvSpPr>
          <p:cNvPr id="2" name="Title 1">
            <a:extLst>
              <a:ext uri="{FF2B5EF4-FFF2-40B4-BE49-F238E27FC236}">
                <a16:creationId xmlns:a16="http://schemas.microsoft.com/office/drawing/2014/main" id="{3963E4CF-45F6-44F7-8B96-56FDD0E0BBDB}"/>
              </a:ext>
            </a:extLst>
          </p:cNvPr>
          <p:cNvSpPr>
            <a:spLocks noGrp="1"/>
          </p:cNvSpPr>
          <p:nvPr>
            <p:ph type="title"/>
          </p:nvPr>
        </p:nvSpPr>
        <p:spPr/>
        <p:txBody>
          <a:bodyPr>
            <a:normAutofit/>
          </a:bodyPr>
          <a:lstStyle/>
          <a:p>
            <a:r>
              <a:rPr lang="en-US" sz="4000" dirty="0"/>
              <a:t>Age- and gender-based violence has risen</a:t>
            </a:r>
            <a:endParaRPr lang="en-GB" sz="4000" dirty="0"/>
          </a:p>
        </p:txBody>
      </p:sp>
      <p:sp>
        <p:nvSpPr>
          <p:cNvPr id="4" name="Speech Bubble: Rectangle with Corners Rounded 3">
            <a:extLst>
              <a:ext uri="{FF2B5EF4-FFF2-40B4-BE49-F238E27FC236}">
                <a16:creationId xmlns:a16="http://schemas.microsoft.com/office/drawing/2014/main" id="{F27D2C67-B12D-43BC-86DF-63ECCF36729F}"/>
              </a:ext>
            </a:extLst>
          </p:cNvPr>
          <p:cNvSpPr/>
          <p:nvPr/>
        </p:nvSpPr>
        <p:spPr>
          <a:xfrm>
            <a:off x="812801" y="2651005"/>
            <a:ext cx="4047647" cy="3160897"/>
          </a:xfrm>
          <a:prstGeom prst="wedgeRoundRectCallout">
            <a:avLst>
              <a:gd name="adj1" fmla="val -7661"/>
              <a:gd name="adj2" fmla="val 57291"/>
              <a:gd name="adj3" fmla="val 16667"/>
            </a:avLst>
          </a:prstGeom>
          <a:solidFill>
            <a:srgbClr val="F158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i="1" dirty="0"/>
              <a:t>‘Girls during the lockdown are exposed to violence by their parents or older boys because of the authority of men. So they are exposed to physical or psychological violence.’ </a:t>
            </a:r>
          </a:p>
          <a:p>
            <a:r>
              <a:rPr lang="en-US" sz="2000" dirty="0"/>
              <a:t>(18-year-old girl, Gaza)</a:t>
            </a:r>
            <a:endParaRPr lang="en-GB" sz="2000" dirty="0"/>
          </a:p>
        </p:txBody>
      </p:sp>
      <p:sp>
        <p:nvSpPr>
          <p:cNvPr id="5" name="Speech Bubble: Rectangle with Corners Rounded 4">
            <a:extLst>
              <a:ext uri="{FF2B5EF4-FFF2-40B4-BE49-F238E27FC236}">
                <a16:creationId xmlns:a16="http://schemas.microsoft.com/office/drawing/2014/main" id="{60E42FDA-612D-4900-9C70-95CDC2BB00EC}"/>
              </a:ext>
            </a:extLst>
          </p:cNvPr>
          <p:cNvSpPr/>
          <p:nvPr/>
        </p:nvSpPr>
        <p:spPr>
          <a:xfrm>
            <a:off x="7713812" y="2651005"/>
            <a:ext cx="3587641" cy="3160897"/>
          </a:xfrm>
          <a:prstGeom prst="wedgeRoundRectCallout">
            <a:avLst>
              <a:gd name="adj1" fmla="val -34005"/>
              <a:gd name="adj2" fmla="val 58465"/>
              <a:gd name="adj3" fmla="val 16667"/>
            </a:avLst>
          </a:prstGeom>
          <a:solidFill>
            <a:srgbClr val="F898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i="1" dirty="0"/>
              <a:t>‘There is no love in the house. Because they do not have money, there is no peace in the house. They no longer get along. Not having money makes them frustrated.‘                                                                         </a:t>
            </a:r>
            <a:r>
              <a:rPr lang="en-US" sz="2000" dirty="0"/>
              <a:t>(20-year-old female domestic worker, Ethiopia)</a:t>
            </a:r>
            <a:endParaRPr lang="en-GB" sz="2000" dirty="0"/>
          </a:p>
        </p:txBody>
      </p:sp>
      <p:sp>
        <p:nvSpPr>
          <p:cNvPr id="6" name="Rectangle 5">
            <a:extLst>
              <a:ext uri="{FF2B5EF4-FFF2-40B4-BE49-F238E27FC236}">
                <a16:creationId xmlns:a16="http://schemas.microsoft.com/office/drawing/2014/main" id="{9B83CE6E-EDAC-47E6-8202-A4EB999356B7}"/>
              </a:ext>
            </a:extLst>
          </p:cNvPr>
          <p:cNvSpPr/>
          <p:nvPr/>
        </p:nvSpPr>
        <p:spPr>
          <a:xfrm>
            <a:off x="849747" y="1188359"/>
            <a:ext cx="4718879" cy="1145309"/>
          </a:xfrm>
          <a:prstGeom prst="rect">
            <a:avLst/>
          </a:prstGeom>
          <a:solidFill>
            <a:srgbClr val="814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a:t>In urban Ethiopia</a:t>
            </a:r>
            <a:r>
              <a:rPr lang="en-US" sz="2000" dirty="0"/>
              <a:t>, 66% of adolescents report increased household stress.</a:t>
            </a:r>
          </a:p>
        </p:txBody>
      </p:sp>
      <p:sp>
        <p:nvSpPr>
          <p:cNvPr id="7" name="Rectangle 6">
            <a:extLst>
              <a:ext uri="{FF2B5EF4-FFF2-40B4-BE49-F238E27FC236}">
                <a16:creationId xmlns:a16="http://schemas.microsoft.com/office/drawing/2014/main" id="{21E577FD-2F84-4DC0-9087-33D16E50A606}"/>
              </a:ext>
            </a:extLst>
          </p:cNvPr>
          <p:cNvSpPr/>
          <p:nvPr/>
        </p:nvSpPr>
        <p:spPr>
          <a:xfrm>
            <a:off x="6096000" y="1157431"/>
            <a:ext cx="5205453" cy="1145309"/>
          </a:xfrm>
          <a:prstGeom prst="rect">
            <a:avLst/>
          </a:prstGeom>
          <a:solidFill>
            <a:srgbClr val="814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a:t>In Bangladesh</a:t>
            </a:r>
            <a:r>
              <a:rPr lang="en-US" sz="2000" dirty="0"/>
              <a:t>, 22% of married Rohingya girls reported that GBV has become more common.</a:t>
            </a:r>
            <a:endParaRPr lang="en-GB" sz="2000" dirty="0"/>
          </a:p>
        </p:txBody>
      </p:sp>
    </p:spTree>
    <p:extLst>
      <p:ext uri="{BB962C8B-B14F-4D97-AF65-F5344CB8AC3E}">
        <p14:creationId xmlns:p14="http://schemas.microsoft.com/office/powerpoint/2010/main" val="57480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38144-2A4B-F949-822B-C28E205D3BF6}"/>
              </a:ext>
            </a:extLst>
          </p:cNvPr>
          <p:cNvSpPr>
            <a:spLocks noGrp="1"/>
          </p:cNvSpPr>
          <p:nvPr>
            <p:ph type="title"/>
          </p:nvPr>
        </p:nvSpPr>
        <p:spPr>
          <a:xfrm>
            <a:off x="812800" y="84886"/>
            <a:ext cx="10566400" cy="788440"/>
          </a:xfrm>
        </p:spPr>
        <p:txBody>
          <a:bodyPr>
            <a:noAutofit/>
          </a:bodyPr>
          <a:lstStyle/>
          <a:p>
            <a:r>
              <a:rPr lang="en-US" sz="3200" dirty="0"/>
              <a:t>Pandemic effects on child marriage are mixed</a:t>
            </a:r>
            <a:endParaRPr lang="en-US" sz="3600" dirty="0"/>
          </a:p>
        </p:txBody>
      </p:sp>
      <p:sp>
        <p:nvSpPr>
          <p:cNvPr id="9" name="TextBox 8">
            <a:extLst>
              <a:ext uri="{FF2B5EF4-FFF2-40B4-BE49-F238E27FC236}">
                <a16:creationId xmlns:a16="http://schemas.microsoft.com/office/drawing/2014/main" id="{13B9C745-7206-406C-98B3-DB7A03D9F33E}"/>
              </a:ext>
            </a:extLst>
          </p:cNvPr>
          <p:cNvSpPr txBox="1"/>
          <p:nvPr/>
        </p:nvSpPr>
        <p:spPr>
          <a:xfrm>
            <a:off x="7760210" y="2782043"/>
            <a:ext cx="4117501" cy="1938992"/>
          </a:xfrm>
          <a:prstGeom prst="rect">
            <a:avLst/>
          </a:prstGeom>
          <a:solidFill>
            <a:srgbClr val="814974"/>
          </a:solidFill>
        </p:spPr>
        <p:txBody>
          <a:bodyPr wrap="square" rtlCol="0">
            <a:spAutoFit/>
          </a:bodyPr>
          <a:lstStyle/>
          <a:p>
            <a:r>
              <a:rPr lang="en-US" sz="2000" b="1" dirty="0">
                <a:solidFill>
                  <a:schemeClr val="bg1"/>
                </a:solidFill>
              </a:rPr>
              <a:t>In Jordan</a:t>
            </a:r>
            <a:r>
              <a:rPr lang="en-US" sz="2000" dirty="0">
                <a:solidFill>
                  <a:schemeClr val="bg1"/>
                </a:solidFill>
              </a:rPr>
              <a:t>, 13% of older adolescents are worried that covid-19 will expedite their marriage—but even more report that it may decrease pressure to marry (26% of boys vs 15% of girls).</a:t>
            </a:r>
            <a:endParaRPr lang="en-GB" sz="2000" dirty="0">
              <a:solidFill>
                <a:schemeClr val="bg1"/>
              </a:solidFill>
            </a:endParaRPr>
          </a:p>
        </p:txBody>
      </p:sp>
      <p:sp>
        <p:nvSpPr>
          <p:cNvPr id="10" name="TextBox 9">
            <a:extLst>
              <a:ext uri="{FF2B5EF4-FFF2-40B4-BE49-F238E27FC236}">
                <a16:creationId xmlns:a16="http://schemas.microsoft.com/office/drawing/2014/main" id="{59287B83-B893-41BD-AF40-169D3C83D315}"/>
              </a:ext>
            </a:extLst>
          </p:cNvPr>
          <p:cNvSpPr txBox="1"/>
          <p:nvPr/>
        </p:nvSpPr>
        <p:spPr>
          <a:xfrm>
            <a:off x="7760211" y="1470096"/>
            <a:ext cx="4117501" cy="1015663"/>
          </a:xfrm>
          <a:prstGeom prst="rect">
            <a:avLst/>
          </a:prstGeom>
          <a:solidFill>
            <a:srgbClr val="814974"/>
          </a:solidFill>
        </p:spPr>
        <p:txBody>
          <a:bodyPr wrap="square" rtlCol="0">
            <a:spAutoFit/>
          </a:bodyPr>
          <a:lstStyle/>
          <a:p>
            <a:r>
              <a:rPr lang="en-US" sz="2000" b="1" dirty="0">
                <a:solidFill>
                  <a:schemeClr val="bg1"/>
                </a:solidFill>
              </a:rPr>
              <a:t>In Bangladesh</a:t>
            </a:r>
            <a:r>
              <a:rPr lang="en-US" sz="2000" dirty="0">
                <a:solidFill>
                  <a:schemeClr val="bg1"/>
                </a:solidFill>
              </a:rPr>
              <a:t>, 19% of Rohingya girls are worried that covid-19 will expedite their marriage. </a:t>
            </a:r>
            <a:endParaRPr lang="en-GB" sz="2000" dirty="0">
              <a:solidFill>
                <a:schemeClr val="bg1"/>
              </a:solidFill>
            </a:endParaRPr>
          </a:p>
        </p:txBody>
      </p:sp>
      <p:sp>
        <p:nvSpPr>
          <p:cNvPr id="3" name="TextBox 2">
            <a:extLst>
              <a:ext uri="{FF2B5EF4-FFF2-40B4-BE49-F238E27FC236}">
                <a16:creationId xmlns:a16="http://schemas.microsoft.com/office/drawing/2014/main" id="{060A29C5-1751-4B25-AB77-93F29F24839C}"/>
              </a:ext>
            </a:extLst>
          </p:cNvPr>
          <p:cNvSpPr txBox="1"/>
          <p:nvPr/>
        </p:nvSpPr>
        <p:spPr>
          <a:xfrm>
            <a:off x="812799" y="1034201"/>
            <a:ext cx="5376099" cy="400110"/>
          </a:xfrm>
          <a:prstGeom prst="rect">
            <a:avLst/>
          </a:prstGeom>
          <a:noFill/>
          <a:ln>
            <a:noFill/>
          </a:ln>
          <a:effectLst/>
        </p:spPr>
        <p:txBody>
          <a:bodyPr wrap="square" rtlCol="0">
            <a:spAutoFit/>
          </a:bodyPr>
          <a:lstStyle/>
          <a:p>
            <a:pPr marL="380990" indent="-380990">
              <a:buClr>
                <a:srgbClr val="F15833"/>
              </a:buClr>
              <a:buFont typeface="Wingdings" panose="05000000000000000000" pitchFamily="2" charset="2"/>
              <a:buChar char="§"/>
            </a:pPr>
            <a:r>
              <a:rPr lang="en-US" sz="2000" dirty="0">
                <a:solidFill>
                  <a:srgbClr val="70787F"/>
                </a:solidFill>
              </a:rPr>
              <a:t>In Ethiopia, out-of-school girls cannot refuse</a:t>
            </a:r>
          </a:p>
        </p:txBody>
      </p:sp>
      <p:sp>
        <p:nvSpPr>
          <p:cNvPr id="4" name="TextBox 3">
            <a:extLst>
              <a:ext uri="{FF2B5EF4-FFF2-40B4-BE49-F238E27FC236}">
                <a16:creationId xmlns:a16="http://schemas.microsoft.com/office/drawing/2014/main" id="{F6017FF9-5AA3-4762-A31E-904ADFF27F5F}"/>
              </a:ext>
            </a:extLst>
          </p:cNvPr>
          <p:cNvSpPr txBox="1"/>
          <p:nvPr/>
        </p:nvSpPr>
        <p:spPr>
          <a:xfrm>
            <a:off x="812799" y="3074799"/>
            <a:ext cx="6627693" cy="400110"/>
          </a:xfrm>
          <a:prstGeom prst="rect">
            <a:avLst/>
          </a:prstGeom>
          <a:noFill/>
          <a:ln>
            <a:noFill/>
          </a:ln>
          <a:effectLst/>
        </p:spPr>
        <p:txBody>
          <a:bodyPr wrap="square" rtlCol="0">
            <a:spAutoFit/>
          </a:bodyPr>
          <a:lstStyle/>
          <a:p>
            <a:pPr marL="380990" indent="-380990">
              <a:buClr>
                <a:srgbClr val="F15833"/>
              </a:buClr>
              <a:buFont typeface="Wingdings" panose="05000000000000000000" pitchFamily="2" charset="2"/>
              <a:buChar char="§"/>
            </a:pPr>
            <a:r>
              <a:rPr lang="en-US" sz="2000" dirty="0">
                <a:solidFill>
                  <a:srgbClr val="70787F"/>
                </a:solidFill>
              </a:rPr>
              <a:t>In Ethiopia, </a:t>
            </a:r>
            <a:r>
              <a:rPr lang="en-GB" sz="2000" dirty="0">
                <a:solidFill>
                  <a:srgbClr val="70787F"/>
                </a:solidFill>
              </a:rPr>
              <a:t>adolescents are engaging in risky behaviour</a:t>
            </a:r>
          </a:p>
        </p:txBody>
      </p:sp>
      <p:sp>
        <p:nvSpPr>
          <p:cNvPr id="6" name="Speech Bubble: Rectangle with Corners Rounded 5">
            <a:extLst>
              <a:ext uri="{FF2B5EF4-FFF2-40B4-BE49-F238E27FC236}">
                <a16:creationId xmlns:a16="http://schemas.microsoft.com/office/drawing/2014/main" id="{82CC46A2-4F4A-491F-BA1F-F01B128F631F}"/>
              </a:ext>
            </a:extLst>
          </p:cNvPr>
          <p:cNvSpPr/>
          <p:nvPr/>
        </p:nvSpPr>
        <p:spPr>
          <a:xfrm>
            <a:off x="701793" y="1470096"/>
            <a:ext cx="6738699" cy="1415291"/>
          </a:xfrm>
          <a:prstGeom prst="wedgeRoundRectCallout">
            <a:avLst>
              <a:gd name="adj1" fmla="val -7002"/>
              <a:gd name="adj2" fmla="val 58646"/>
              <a:gd name="adj3" fmla="val 16667"/>
            </a:avLst>
          </a:prstGeom>
          <a:solidFill>
            <a:srgbClr val="F15833"/>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lvl="0" indent="0" defTabSz="800100">
              <a:lnSpc>
                <a:spcPct val="90000"/>
              </a:lnSpc>
              <a:spcBef>
                <a:spcPct val="0"/>
              </a:spcBef>
              <a:spcAft>
                <a:spcPts val="0"/>
              </a:spcAft>
              <a:buNone/>
            </a:pPr>
            <a:r>
              <a:rPr lang="en-GB" b="0" i="1" kern="1200" dirty="0">
                <a:solidFill>
                  <a:schemeClr val="bg1"/>
                </a:solidFill>
              </a:rPr>
              <a:t>‘</a:t>
            </a:r>
            <a:r>
              <a:rPr lang="en-US" b="0" i="1" kern="1200" dirty="0">
                <a:solidFill>
                  <a:schemeClr val="bg1"/>
                </a:solidFill>
              </a:rPr>
              <a:t>In our locality if girls are not learning they can’t reject the marriage arranged by their parents; however, those who are in school can say ‘No’ and everyone will support them... Since the school is closed many girls who were learning will marry in this season.’ </a:t>
            </a:r>
            <a:br>
              <a:rPr lang="en-US" b="0" i="1" kern="1200" dirty="0">
                <a:solidFill>
                  <a:schemeClr val="bg1"/>
                </a:solidFill>
              </a:rPr>
            </a:br>
            <a:r>
              <a:rPr lang="en-US" b="0" i="0" kern="1200" dirty="0">
                <a:solidFill>
                  <a:schemeClr val="bg1"/>
                </a:solidFill>
              </a:rPr>
              <a:t>(17-year-old boy, Zone 5, Afar)</a:t>
            </a:r>
            <a:endParaRPr lang="en-US" dirty="0">
              <a:solidFill>
                <a:schemeClr val="bg1"/>
              </a:solidFill>
              <a:ea typeface="Calibri" panose="020F0502020204030204" pitchFamily="34" charset="0"/>
              <a:cs typeface="Times New Roman" panose="02020603050405020304" pitchFamily="18" charset="0"/>
            </a:endParaRPr>
          </a:p>
        </p:txBody>
      </p:sp>
      <p:sp>
        <p:nvSpPr>
          <p:cNvPr id="7" name="Speech Bubble: Rectangle with Corners Rounded 6">
            <a:extLst>
              <a:ext uri="{FF2B5EF4-FFF2-40B4-BE49-F238E27FC236}">
                <a16:creationId xmlns:a16="http://schemas.microsoft.com/office/drawing/2014/main" id="{B5083485-6373-43BB-8C55-FE9C3B65665D}"/>
              </a:ext>
            </a:extLst>
          </p:cNvPr>
          <p:cNvSpPr/>
          <p:nvPr/>
        </p:nvSpPr>
        <p:spPr>
          <a:xfrm>
            <a:off x="701793" y="3538533"/>
            <a:ext cx="6738699" cy="1221367"/>
          </a:xfrm>
          <a:prstGeom prst="wedgeRoundRectCallout">
            <a:avLst>
              <a:gd name="adj1" fmla="val -7002"/>
              <a:gd name="adj2" fmla="val 58646"/>
              <a:gd name="adj3" fmla="val 16667"/>
            </a:avLst>
          </a:prstGeom>
          <a:solidFill>
            <a:srgbClr val="F89848"/>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lvl="0" indent="0" defTabSz="800100">
              <a:lnSpc>
                <a:spcPct val="90000"/>
              </a:lnSpc>
              <a:spcBef>
                <a:spcPct val="0"/>
              </a:spcBef>
              <a:spcAft>
                <a:spcPts val="0"/>
              </a:spcAft>
              <a:buNone/>
            </a:pPr>
            <a:r>
              <a:rPr lang="en-US" b="0" i="1" kern="1200" dirty="0">
                <a:solidFill>
                  <a:schemeClr val="bg1"/>
                </a:solidFill>
              </a:rPr>
              <a:t>‘Both boys and girls now all rush together to </a:t>
            </a:r>
            <a:r>
              <a:rPr lang="en-US" b="0" i="1" kern="1200" dirty="0" err="1">
                <a:solidFill>
                  <a:schemeClr val="bg1"/>
                </a:solidFill>
              </a:rPr>
              <a:t>shegoye</a:t>
            </a:r>
            <a:r>
              <a:rPr lang="en-US" b="0" i="1" kern="1200" dirty="0">
                <a:solidFill>
                  <a:schemeClr val="bg1"/>
                </a:solidFill>
              </a:rPr>
              <a:t> [traditional dance] in the evenings. Many of them started love relationship among themselves. The school closure has created good opportunity for them.’ </a:t>
            </a:r>
            <a:r>
              <a:rPr lang="en-US" b="0" i="0" kern="1200" dirty="0">
                <a:solidFill>
                  <a:schemeClr val="bg1"/>
                </a:solidFill>
              </a:rPr>
              <a:t>(19-year-old boy, E. </a:t>
            </a:r>
            <a:r>
              <a:rPr lang="en-US" b="0" i="0" kern="1200" dirty="0" err="1">
                <a:solidFill>
                  <a:schemeClr val="bg1"/>
                </a:solidFill>
              </a:rPr>
              <a:t>Hararghe</a:t>
            </a:r>
            <a:r>
              <a:rPr lang="en-US" b="0" i="0" kern="1200" dirty="0">
                <a:solidFill>
                  <a:schemeClr val="bg1"/>
                </a:solidFill>
              </a:rPr>
              <a:t>)</a:t>
            </a:r>
            <a:endParaRPr lang="en-US" dirty="0">
              <a:solidFill>
                <a:schemeClr val="bg1"/>
              </a:solidFill>
            </a:endParaRPr>
          </a:p>
        </p:txBody>
      </p:sp>
      <p:sp>
        <p:nvSpPr>
          <p:cNvPr id="8" name="TextBox 7">
            <a:extLst>
              <a:ext uri="{FF2B5EF4-FFF2-40B4-BE49-F238E27FC236}">
                <a16:creationId xmlns:a16="http://schemas.microsoft.com/office/drawing/2014/main" id="{A261F9FF-E671-40FE-854A-DB7AEBEE7A65}"/>
              </a:ext>
            </a:extLst>
          </p:cNvPr>
          <p:cNvSpPr txBox="1"/>
          <p:nvPr/>
        </p:nvSpPr>
        <p:spPr>
          <a:xfrm>
            <a:off x="812798" y="4886418"/>
            <a:ext cx="5910775" cy="400110"/>
          </a:xfrm>
          <a:prstGeom prst="rect">
            <a:avLst/>
          </a:prstGeom>
          <a:noFill/>
          <a:ln>
            <a:noFill/>
          </a:ln>
          <a:effectLst/>
        </p:spPr>
        <p:txBody>
          <a:bodyPr wrap="square" rtlCol="0">
            <a:spAutoFit/>
          </a:bodyPr>
          <a:lstStyle/>
          <a:p>
            <a:pPr marL="380990" indent="-380990">
              <a:buClr>
                <a:srgbClr val="F15833"/>
              </a:buClr>
              <a:buFont typeface="Wingdings" panose="05000000000000000000" pitchFamily="2" charset="2"/>
              <a:buChar char="§"/>
            </a:pPr>
            <a:r>
              <a:rPr lang="en-US" sz="2000" dirty="0">
                <a:solidFill>
                  <a:srgbClr val="70787F"/>
                </a:solidFill>
              </a:rPr>
              <a:t>In Ethiopia,</a:t>
            </a:r>
            <a:r>
              <a:rPr lang="en-GB" sz="2000" dirty="0">
                <a:solidFill>
                  <a:srgbClr val="70787F"/>
                </a:solidFill>
              </a:rPr>
              <a:t> girls have no reporting options</a:t>
            </a:r>
          </a:p>
        </p:txBody>
      </p:sp>
      <p:sp>
        <p:nvSpPr>
          <p:cNvPr id="21" name="Speech Bubble: Rectangle with Corners Rounded 20">
            <a:extLst>
              <a:ext uri="{FF2B5EF4-FFF2-40B4-BE49-F238E27FC236}">
                <a16:creationId xmlns:a16="http://schemas.microsoft.com/office/drawing/2014/main" id="{D5A2022C-7319-4F82-B51B-CFB3F1A754FE}"/>
              </a:ext>
            </a:extLst>
          </p:cNvPr>
          <p:cNvSpPr/>
          <p:nvPr/>
        </p:nvSpPr>
        <p:spPr>
          <a:xfrm>
            <a:off x="701793" y="5363972"/>
            <a:ext cx="8827797" cy="1221367"/>
          </a:xfrm>
          <a:prstGeom prst="wedgeRoundRectCallout">
            <a:avLst>
              <a:gd name="adj1" fmla="val -7002"/>
              <a:gd name="adj2" fmla="val 58646"/>
              <a:gd name="adj3" fmla="val 16667"/>
            </a:avLst>
          </a:prstGeom>
          <a:solidFill>
            <a:srgbClr val="F15833"/>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lvl="0" indent="0" defTabSz="800100">
              <a:lnSpc>
                <a:spcPct val="90000"/>
              </a:lnSpc>
              <a:spcBef>
                <a:spcPct val="0"/>
              </a:spcBef>
              <a:spcAft>
                <a:spcPts val="0"/>
              </a:spcAft>
              <a:buNone/>
            </a:pPr>
            <a:r>
              <a:rPr lang="en-US" sz="1800" b="0" i="1" kern="1200" dirty="0">
                <a:solidFill>
                  <a:schemeClr val="bg1"/>
                </a:solidFill>
              </a:rPr>
              <a:t>‘Previously, girls had their teachers to whom they could report if they were being forced into marriage and the teachers can even take the parents to justice. However, now, children do not have these opportunities, as schools are closed and teachers are not in the locality.’ </a:t>
            </a:r>
            <a:br>
              <a:rPr lang="en-US" sz="1800" b="0" i="1" kern="1200" dirty="0">
                <a:solidFill>
                  <a:schemeClr val="bg1"/>
                </a:solidFill>
              </a:rPr>
            </a:br>
            <a:r>
              <a:rPr lang="en-US" sz="1800" b="0" i="0" kern="1200" dirty="0">
                <a:solidFill>
                  <a:schemeClr val="bg1"/>
                </a:solidFill>
              </a:rPr>
              <a:t>(17-year-old boy, S. Gondar)</a:t>
            </a:r>
          </a:p>
        </p:txBody>
      </p:sp>
    </p:spTree>
    <p:extLst>
      <p:ext uri="{BB962C8B-B14F-4D97-AF65-F5344CB8AC3E}">
        <p14:creationId xmlns:p14="http://schemas.microsoft.com/office/powerpoint/2010/main" val="3008659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A051C-B5BE-4E46-87F0-AD1EF4A04418}"/>
              </a:ext>
            </a:extLst>
          </p:cNvPr>
          <p:cNvSpPr>
            <a:spLocks noGrp="1"/>
          </p:cNvSpPr>
          <p:nvPr>
            <p:ph type="title"/>
          </p:nvPr>
        </p:nvSpPr>
        <p:spPr>
          <a:xfrm>
            <a:off x="825456" y="154666"/>
            <a:ext cx="12192000" cy="788440"/>
          </a:xfrm>
        </p:spPr>
        <p:txBody>
          <a:bodyPr>
            <a:normAutofit/>
          </a:bodyPr>
          <a:lstStyle/>
          <a:p>
            <a:r>
              <a:rPr lang="en-GB" sz="4000" dirty="0"/>
              <a:t>Adolescents are anxious and depressed</a:t>
            </a:r>
          </a:p>
        </p:txBody>
      </p:sp>
      <p:sp>
        <p:nvSpPr>
          <p:cNvPr id="4" name="TextBox 3">
            <a:extLst>
              <a:ext uri="{FF2B5EF4-FFF2-40B4-BE49-F238E27FC236}">
                <a16:creationId xmlns:a16="http://schemas.microsoft.com/office/drawing/2014/main" id="{777B5A94-30EF-4F38-87E8-C8A352DB200B}"/>
              </a:ext>
            </a:extLst>
          </p:cNvPr>
          <p:cNvSpPr txBox="1"/>
          <p:nvPr/>
        </p:nvSpPr>
        <p:spPr>
          <a:xfrm>
            <a:off x="825456" y="1212495"/>
            <a:ext cx="6386227" cy="1323439"/>
          </a:xfrm>
          <a:prstGeom prst="rect">
            <a:avLst/>
          </a:prstGeom>
          <a:solidFill>
            <a:srgbClr val="814974"/>
          </a:solidFill>
        </p:spPr>
        <p:txBody>
          <a:bodyPr wrap="square">
            <a:spAutoFit/>
          </a:bodyPr>
          <a:lstStyle/>
          <a:p>
            <a:r>
              <a:rPr lang="en-US" sz="2000" b="1" dirty="0">
                <a:solidFill>
                  <a:schemeClr val="bg1"/>
                </a:solidFill>
              </a:rPr>
              <a:t>Of adolescents in Jordan</a:t>
            </a:r>
            <a:r>
              <a:rPr lang="en-US" sz="2000" dirty="0">
                <a:solidFill>
                  <a:schemeClr val="bg1"/>
                </a:solidFill>
              </a:rPr>
              <a:t>:</a:t>
            </a:r>
          </a:p>
          <a:p>
            <a:pPr marL="285750" indent="-285750">
              <a:buFont typeface="Arial" panose="020B0604020202020204" pitchFamily="34" charset="0"/>
              <a:buChar char="•"/>
            </a:pPr>
            <a:r>
              <a:rPr lang="en-US" sz="2000" dirty="0">
                <a:solidFill>
                  <a:schemeClr val="bg1"/>
                </a:solidFill>
              </a:rPr>
              <a:t>59% are afraid about covid-19</a:t>
            </a:r>
          </a:p>
          <a:p>
            <a:pPr marL="285750" indent="-285750">
              <a:buFont typeface="Arial" panose="020B0604020202020204" pitchFamily="34" charset="0"/>
              <a:buChar char="•"/>
            </a:pPr>
            <a:r>
              <a:rPr lang="en-US" sz="2000" dirty="0">
                <a:solidFill>
                  <a:schemeClr val="bg1"/>
                </a:solidFill>
              </a:rPr>
              <a:t>20% report decreased emotional support from family</a:t>
            </a:r>
          </a:p>
          <a:p>
            <a:pPr marL="285750" indent="-285750">
              <a:buFont typeface="Arial" panose="020B0604020202020204" pitchFamily="34" charset="0"/>
              <a:buChar char="•"/>
            </a:pPr>
            <a:r>
              <a:rPr lang="en-US" sz="2000" dirty="0">
                <a:solidFill>
                  <a:schemeClr val="bg1"/>
                </a:solidFill>
              </a:rPr>
              <a:t>32% report providing more support to family</a:t>
            </a:r>
          </a:p>
        </p:txBody>
      </p:sp>
      <p:sp>
        <p:nvSpPr>
          <p:cNvPr id="5" name="Speech Bubble: Rectangle with Corners Rounded 4">
            <a:extLst>
              <a:ext uri="{FF2B5EF4-FFF2-40B4-BE49-F238E27FC236}">
                <a16:creationId xmlns:a16="http://schemas.microsoft.com/office/drawing/2014/main" id="{C41D9616-81BA-4620-949C-CA077586A18C}"/>
              </a:ext>
            </a:extLst>
          </p:cNvPr>
          <p:cNvSpPr/>
          <p:nvPr/>
        </p:nvSpPr>
        <p:spPr>
          <a:xfrm>
            <a:off x="9214187" y="3429000"/>
            <a:ext cx="2748736" cy="2917660"/>
          </a:xfrm>
          <a:prstGeom prst="wedgeRoundRectCallout">
            <a:avLst>
              <a:gd name="adj1" fmla="val 3239"/>
              <a:gd name="adj2" fmla="val 55423"/>
              <a:gd name="adj3" fmla="val 16667"/>
            </a:avLst>
          </a:prstGeom>
          <a:solidFill>
            <a:srgbClr val="F158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i="1" dirty="0">
                <a:solidFill>
                  <a:schemeClr val="bg1"/>
                </a:solidFill>
                <a:latin typeface="Founders Grotesk Light"/>
              </a:rPr>
              <a:t>‘I noticed that I have symptoms of depression. I sleep all day, I don't like talking to anyone, I don’t laugh, I hate myself and I don't like the things I do. Sometimes I can't sleep until dawn.’ </a:t>
            </a:r>
            <a:r>
              <a:rPr lang="en-US" dirty="0">
                <a:solidFill>
                  <a:schemeClr val="bg1"/>
                </a:solidFill>
                <a:latin typeface="Founders Grotesk Light"/>
              </a:rPr>
              <a:t>(18- year-old Syrian girl, Jordan)</a:t>
            </a:r>
            <a:endParaRPr lang="en-GB" dirty="0">
              <a:solidFill>
                <a:schemeClr val="bg1"/>
              </a:solidFill>
              <a:latin typeface="Founders Grotesk Light"/>
            </a:endParaRPr>
          </a:p>
        </p:txBody>
      </p:sp>
      <p:sp>
        <p:nvSpPr>
          <p:cNvPr id="6" name="Speech Bubble: Rectangle with Corners Rounded 5">
            <a:extLst>
              <a:ext uri="{FF2B5EF4-FFF2-40B4-BE49-F238E27FC236}">
                <a16:creationId xmlns:a16="http://schemas.microsoft.com/office/drawing/2014/main" id="{C045D9CD-3C0D-4020-9EB0-C51A6827D921}"/>
              </a:ext>
            </a:extLst>
          </p:cNvPr>
          <p:cNvSpPr/>
          <p:nvPr/>
        </p:nvSpPr>
        <p:spPr>
          <a:xfrm>
            <a:off x="3221425" y="3465466"/>
            <a:ext cx="2874575" cy="2844728"/>
          </a:xfrm>
          <a:prstGeom prst="wedgeRoundRectCallout">
            <a:avLst>
              <a:gd name="adj1" fmla="val 2441"/>
              <a:gd name="adj2" fmla="val 59769"/>
              <a:gd name="adj3" fmla="val 16667"/>
            </a:avLst>
          </a:prstGeom>
          <a:solidFill>
            <a:srgbClr val="F158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i="1" dirty="0">
                <a:solidFill>
                  <a:schemeClr val="bg1"/>
                </a:solidFill>
                <a:latin typeface="Founders Grotesk Light"/>
              </a:rPr>
              <a:t>‘Our exams are coming up. What will I do? I can’t get good results in this way, if the school is closed. We are poor. If I don’t bring good results in the exam, I won’t get a chance anywhere</a:t>
            </a:r>
            <a:r>
              <a:rPr lang="en-US" dirty="0">
                <a:solidFill>
                  <a:schemeClr val="bg1"/>
                </a:solidFill>
                <a:latin typeface="Founders Grotesk Light"/>
              </a:rPr>
              <a:t>.’ (17-year-old girl, Bangladesh)</a:t>
            </a:r>
            <a:endParaRPr lang="en-GB" dirty="0">
              <a:solidFill>
                <a:schemeClr val="bg1"/>
              </a:solidFill>
              <a:latin typeface="Founders Grotesk Light"/>
            </a:endParaRPr>
          </a:p>
        </p:txBody>
      </p:sp>
      <p:sp>
        <p:nvSpPr>
          <p:cNvPr id="7" name="Speech Bubble: Rectangle with Corners Rounded 6">
            <a:extLst>
              <a:ext uri="{FF2B5EF4-FFF2-40B4-BE49-F238E27FC236}">
                <a16:creationId xmlns:a16="http://schemas.microsoft.com/office/drawing/2014/main" id="{C351F2EF-DC63-42B1-B3CA-8189866F381D}"/>
              </a:ext>
            </a:extLst>
          </p:cNvPr>
          <p:cNvSpPr/>
          <p:nvPr/>
        </p:nvSpPr>
        <p:spPr>
          <a:xfrm>
            <a:off x="6310534" y="3465466"/>
            <a:ext cx="2689118" cy="2844728"/>
          </a:xfrm>
          <a:prstGeom prst="wedgeRoundRectCallout">
            <a:avLst>
              <a:gd name="adj1" fmla="val -873"/>
              <a:gd name="adj2" fmla="val 57523"/>
              <a:gd name="adj3" fmla="val 16667"/>
            </a:avLst>
          </a:prstGeom>
          <a:solidFill>
            <a:srgbClr val="F158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i="1" dirty="0">
                <a:solidFill>
                  <a:schemeClr val="bg1"/>
                </a:solidFill>
                <a:latin typeface="Founders Grotesk Light"/>
              </a:rPr>
              <a:t>‘I used to get a very crucial counselling service …whenever I faced any life challenge, I used to consult them and they used to give me fruitful advice.’ </a:t>
            </a:r>
          </a:p>
          <a:p>
            <a:r>
              <a:rPr lang="en-US" dirty="0">
                <a:solidFill>
                  <a:schemeClr val="bg1"/>
                </a:solidFill>
                <a:latin typeface="Founders Grotesk Light"/>
              </a:rPr>
              <a:t>(19-year-old boy  Ethiopia)</a:t>
            </a:r>
          </a:p>
        </p:txBody>
      </p:sp>
      <p:sp>
        <p:nvSpPr>
          <p:cNvPr id="13" name="Speech Bubble: Rectangle with Corners Rounded 12">
            <a:extLst>
              <a:ext uri="{FF2B5EF4-FFF2-40B4-BE49-F238E27FC236}">
                <a16:creationId xmlns:a16="http://schemas.microsoft.com/office/drawing/2014/main" id="{147901E9-B88E-4AB4-9633-E006F0DDB649}"/>
              </a:ext>
            </a:extLst>
          </p:cNvPr>
          <p:cNvSpPr/>
          <p:nvPr/>
        </p:nvSpPr>
        <p:spPr>
          <a:xfrm>
            <a:off x="346852" y="3427840"/>
            <a:ext cx="2660043" cy="2857574"/>
          </a:xfrm>
          <a:prstGeom prst="wedgeRoundRectCallout">
            <a:avLst>
              <a:gd name="adj1" fmla="val -1818"/>
              <a:gd name="adj2" fmla="val 54245"/>
              <a:gd name="adj3" fmla="val 16667"/>
            </a:avLst>
          </a:prstGeom>
          <a:solidFill>
            <a:srgbClr val="F158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i="1" dirty="0">
                <a:solidFill>
                  <a:schemeClr val="bg1"/>
                </a:solidFill>
                <a:latin typeface="+mj-lt"/>
              </a:rPr>
              <a:t>‘Our financial situation is bad… I constantly feel depressed. I try not to look nervous so that my dad would not feel sad, but I always have pain in my head.’  </a:t>
            </a:r>
          </a:p>
          <a:p>
            <a:r>
              <a:rPr lang="en-US" dirty="0">
                <a:solidFill>
                  <a:schemeClr val="bg1"/>
                </a:solidFill>
                <a:latin typeface="+mj-lt"/>
              </a:rPr>
              <a:t>(16-year-old girl, Lebanon)</a:t>
            </a:r>
            <a:endParaRPr lang="en-GB" dirty="0">
              <a:solidFill>
                <a:schemeClr val="bg1"/>
              </a:solidFill>
              <a:latin typeface="+mj-lt"/>
            </a:endParaRPr>
          </a:p>
        </p:txBody>
      </p:sp>
      <p:sp>
        <p:nvSpPr>
          <p:cNvPr id="14" name="TextBox 13">
            <a:extLst>
              <a:ext uri="{FF2B5EF4-FFF2-40B4-BE49-F238E27FC236}">
                <a16:creationId xmlns:a16="http://schemas.microsoft.com/office/drawing/2014/main" id="{02C7C6E2-B45C-4F12-BD39-6751428E0ED6}"/>
              </a:ext>
            </a:extLst>
          </p:cNvPr>
          <p:cNvSpPr txBox="1"/>
          <p:nvPr/>
        </p:nvSpPr>
        <p:spPr>
          <a:xfrm>
            <a:off x="331420" y="2701700"/>
            <a:ext cx="2519086" cy="707886"/>
          </a:xfrm>
          <a:prstGeom prst="rect">
            <a:avLst/>
          </a:prstGeom>
          <a:noFill/>
        </p:spPr>
        <p:txBody>
          <a:bodyPr wrap="square" rtlCol="0">
            <a:spAutoFit/>
          </a:bodyPr>
          <a:lstStyle/>
          <a:p>
            <a:pPr marL="380990" indent="-380990">
              <a:buClr>
                <a:srgbClr val="F15833"/>
              </a:buClr>
              <a:buFont typeface="Wingdings" panose="05000000000000000000" pitchFamily="2" charset="2"/>
              <a:buChar char="§"/>
            </a:pPr>
            <a:r>
              <a:rPr lang="en-US" sz="2000" dirty="0">
                <a:solidFill>
                  <a:srgbClr val="70787F"/>
                </a:solidFill>
              </a:rPr>
              <a:t>They are worried about finances.</a:t>
            </a:r>
            <a:endParaRPr lang="en-GB" sz="2000" dirty="0">
              <a:solidFill>
                <a:srgbClr val="70787F"/>
              </a:solidFill>
            </a:endParaRPr>
          </a:p>
        </p:txBody>
      </p:sp>
      <p:sp>
        <p:nvSpPr>
          <p:cNvPr id="18" name="TextBox 17">
            <a:extLst>
              <a:ext uri="{FF2B5EF4-FFF2-40B4-BE49-F238E27FC236}">
                <a16:creationId xmlns:a16="http://schemas.microsoft.com/office/drawing/2014/main" id="{1C49ABA7-73ED-460E-BD0E-0B4F9C25E0A0}"/>
              </a:ext>
            </a:extLst>
          </p:cNvPr>
          <p:cNvSpPr txBox="1"/>
          <p:nvPr/>
        </p:nvSpPr>
        <p:spPr>
          <a:xfrm rot="10800000" flipV="1">
            <a:off x="3038056" y="2719954"/>
            <a:ext cx="3598605" cy="707886"/>
          </a:xfrm>
          <a:prstGeom prst="rect">
            <a:avLst/>
          </a:prstGeom>
          <a:noFill/>
        </p:spPr>
        <p:txBody>
          <a:bodyPr wrap="square" rtlCol="0">
            <a:spAutoFit/>
          </a:bodyPr>
          <a:lstStyle/>
          <a:p>
            <a:pPr marL="380990" indent="-380990">
              <a:buClr>
                <a:srgbClr val="F15833"/>
              </a:buClr>
              <a:buFont typeface="Wingdings" panose="05000000000000000000" pitchFamily="2" charset="2"/>
              <a:buChar char="§"/>
            </a:pPr>
            <a:r>
              <a:rPr lang="en-US" sz="2000" dirty="0">
                <a:solidFill>
                  <a:srgbClr val="70787F"/>
                </a:solidFill>
              </a:rPr>
              <a:t>They are worried about educational disruptions.</a:t>
            </a:r>
            <a:endParaRPr lang="en-GB" sz="2000" dirty="0">
              <a:solidFill>
                <a:srgbClr val="70787F"/>
              </a:solidFill>
            </a:endParaRPr>
          </a:p>
        </p:txBody>
      </p:sp>
      <p:sp>
        <p:nvSpPr>
          <p:cNvPr id="20" name="TextBox 19">
            <a:extLst>
              <a:ext uri="{FF2B5EF4-FFF2-40B4-BE49-F238E27FC236}">
                <a16:creationId xmlns:a16="http://schemas.microsoft.com/office/drawing/2014/main" id="{DF85038D-548C-43BF-8293-D4C627847C4F}"/>
              </a:ext>
            </a:extLst>
          </p:cNvPr>
          <p:cNvSpPr txBox="1"/>
          <p:nvPr/>
        </p:nvSpPr>
        <p:spPr>
          <a:xfrm rot="10800000" flipV="1">
            <a:off x="6283548" y="2701701"/>
            <a:ext cx="2743089" cy="707886"/>
          </a:xfrm>
          <a:prstGeom prst="rect">
            <a:avLst/>
          </a:prstGeom>
          <a:noFill/>
        </p:spPr>
        <p:txBody>
          <a:bodyPr wrap="square" rtlCol="0">
            <a:spAutoFit/>
          </a:bodyPr>
          <a:lstStyle>
            <a:defPPr>
              <a:defRPr lang="en-US"/>
            </a:defPPr>
            <a:lvl1pPr marL="380990" indent="-380990">
              <a:buClr>
                <a:srgbClr val="F15833"/>
              </a:buClr>
              <a:buFont typeface="Wingdings" panose="05000000000000000000" pitchFamily="2" charset="2"/>
              <a:buChar char="§"/>
              <a:defRPr sz="2000">
                <a:solidFill>
                  <a:srgbClr val="70787F"/>
                </a:solidFill>
              </a:defRPr>
            </a:lvl1pPr>
          </a:lstStyle>
          <a:p>
            <a:r>
              <a:rPr lang="en-US" dirty="0"/>
              <a:t>They are cut off from services.</a:t>
            </a:r>
            <a:endParaRPr lang="en-GB" dirty="0"/>
          </a:p>
        </p:txBody>
      </p:sp>
      <p:sp>
        <p:nvSpPr>
          <p:cNvPr id="22" name="TextBox 21">
            <a:extLst>
              <a:ext uri="{FF2B5EF4-FFF2-40B4-BE49-F238E27FC236}">
                <a16:creationId xmlns:a16="http://schemas.microsoft.com/office/drawing/2014/main" id="{1990F768-FF49-4263-97C4-AA29A53C3537}"/>
              </a:ext>
            </a:extLst>
          </p:cNvPr>
          <p:cNvSpPr txBox="1"/>
          <p:nvPr/>
        </p:nvSpPr>
        <p:spPr>
          <a:xfrm rot="10800000" flipV="1">
            <a:off x="9214187" y="2701701"/>
            <a:ext cx="2540180" cy="707886"/>
          </a:xfrm>
          <a:prstGeom prst="rect">
            <a:avLst/>
          </a:prstGeom>
          <a:noFill/>
        </p:spPr>
        <p:txBody>
          <a:bodyPr wrap="square" rtlCol="0">
            <a:spAutoFit/>
          </a:bodyPr>
          <a:lstStyle>
            <a:defPPr>
              <a:defRPr lang="en-US"/>
            </a:defPPr>
            <a:lvl1pPr marL="380990" indent="-380990">
              <a:buClr>
                <a:srgbClr val="F15833"/>
              </a:buClr>
              <a:buFont typeface="Wingdings" panose="05000000000000000000" pitchFamily="2" charset="2"/>
              <a:buChar char="§"/>
              <a:defRPr sz="2000">
                <a:solidFill>
                  <a:srgbClr val="70787F"/>
                </a:solidFill>
              </a:defRPr>
            </a:lvl1pPr>
          </a:lstStyle>
          <a:p>
            <a:r>
              <a:rPr lang="en-US" dirty="0"/>
              <a:t>Girls are at higher risk</a:t>
            </a:r>
            <a:endParaRPr lang="en-GB" dirty="0"/>
          </a:p>
        </p:txBody>
      </p:sp>
    </p:spTree>
    <p:extLst>
      <p:ext uri="{BB962C8B-B14F-4D97-AF65-F5344CB8AC3E}">
        <p14:creationId xmlns:p14="http://schemas.microsoft.com/office/powerpoint/2010/main" val="1101347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A2AFB-2F8C-470A-84A3-4888F44B6E6E}"/>
              </a:ext>
            </a:extLst>
          </p:cNvPr>
          <p:cNvSpPr>
            <a:spLocks noGrp="1"/>
          </p:cNvSpPr>
          <p:nvPr>
            <p:ph type="title"/>
          </p:nvPr>
        </p:nvSpPr>
        <p:spPr>
          <a:xfrm>
            <a:off x="338493" y="179921"/>
            <a:ext cx="10566400" cy="788440"/>
          </a:xfrm>
        </p:spPr>
        <p:txBody>
          <a:bodyPr>
            <a:noAutofit/>
          </a:bodyPr>
          <a:lstStyle/>
          <a:p>
            <a:r>
              <a:rPr lang="en-US" sz="3600" dirty="0"/>
              <a:t>Social isolation can be extreme—</a:t>
            </a:r>
            <a:r>
              <a:rPr lang="en-US" sz="3600" dirty="0" err="1"/>
              <a:t>esp</a:t>
            </a:r>
            <a:r>
              <a:rPr lang="en-US" sz="3600" dirty="0"/>
              <a:t> for some</a:t>
            </a:r>
            <a:endParaRPr lang="en-GB" sz="3600" dirty="0"/>
          </a:p>
        </p:txBody>
      </p:sp>
      <p:sp>
        <p:nvSpPr>
          <p:cNvPr id="7" name="Speech Bubble: Rectangle with Corners Rounded 6">
            <a:extLst>
              <a:ext uri="{FF2B5EF4-FFF2-40B4-BE49-F238E27FC236}">
                <a16:creationId xmlns:a16="http://schemas.microsoft.com/office/drawing/2014/main" id="{347BE814-B16D-4E22-9591-A11F7F65C05D}"/>
              </a:ext>
            </a:extLst>
          </p:cNvPr>
          <p:cNvSpPr/>
          <p:nvPr/>
        </p:nvSpPr>
        <p:spPr>
          <a:xfrm>
            <a:off x="497091" y="2398948"/>
            <a:ext cx="3221029" cy="3769896"/>
          </a:xfrm>
          <a:prstGeom prst="wedgeRoundRectCallout">
            <a:avLst>
              <a:gd name="adj1" fmla="val -32745"/>
              <a:gd name="adj2" fmla="val 57108"/>
              <a:gd name="adj3" fmla="val 16667"/>
            </a:avLst>
          </a:prstGeom>
          <a:solidFill>
            <a:srgbClr val="F898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i="1" dirty="0"/>
              <a:t>‘I miss my friends, but I can't contact them because I don’t have a mobile phone or a Facebook account. My father  said that only males can use it… because it may affect girls’ morals badly.’</a:t>
            </a:r>
            <a:r>
              <a:rPr lang="en-US" sz="2000" dirty="0"/>
              <a:t>  (14-year-old girl, Gaza)</a:t>
            </a:r>
            <a:endParaRPr lang="en-GB" sz="2000" dirty="0"/>
          </a:p>
        </p:txBody>
      </p:sp>
      <p:sp>
        <p:nvSpPr>
          <p:cNvPr id="10" name="Rectangle 9">
            <a:extLst>
              <a:ext uri="{FF2B5EF4-FFF2-40B4-BE49-F238E27FC236}">
                <a16:creationId xmlns:a16="http://schemas.microsoft.com/office/drawing/2014/main" id="{0167E474-AE45-4268-A7D8-9C79A0387E79}"/>
              </a:ext>
            </a:extLst>
          </p:cNvPr>
          <p:cNvSpPr/>
          <p:nvPr/>
        </p:nvSpPr>
        <p:spPr>
          <a:xfrm>
            <a:off x="1439032" y="1105259"/>
            <a:ext cx="8454555" cy="893763"/>
          </a:xfrm>
          <a:prstGeom prst="rect">
            <a:avLst/>
          </a:prstGeom>
          <a:solidFill>
            <a:srgbClr val="814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t>In urban Ethiopia, only 28% of girls (vs 48% of boys) have interacted with a friend in the last week and 49% reported feeling moderately scared of covid-19</a:t>
            </a:r>
          </a:p>
        </p:txBody>
      </p:sp>
      <p:sp>
        <p:nvSpPr>
          <p:cNvPr id="11" name="Speech Bubble: Rectangle with Corners Rounded 12">
            <a:extLst>
              <a:ext uri="{FF2B5EF4-FFF2-40B4-BE49-F238E27FC236}">
                <a16:creationId xmlns:a16="http://schemas.microsoft.com/office/drawing/2014/main" id="{286D90DC-6A9F-4DBB-B2D9-EB02DCA98283}"/>
              </a:ext>
            </a:extLst>
          </p:cNvPr>
          <p:cNvSpPr/>
          <p:nvPr/>
        </p:nvSpPr>
        <p:spPr>
          <a:xfrm>
            <a:off x="7465224" y="2366291"/>
            <a:ext cx="4229684" cy="4022167"/>
          </a:xfrm>
          <a:prstGeom prst="wedgeRoundRectCallout">
            <a:avLst>
              <a:gd name="adj1" fmla="val 11460"/>
              <a:gd name="adj2" fmla="val 54074"/>
              <a:gd name="adj3" fmla="val 16667"/>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lvl="1"/>
            <a:endParaRPr lang="en-US" sz="2000" dirty="0"/>
          </a:p>
          <a:p>
            <a:r>
              <a:rPr lang="en-US" sz="2000" i="1" dirty="0"/>
              <a:t>‘I am alone, even though I am locked down with my family. I am deaf and no one at home understands sign language. I sketch to keep myself occupied, remember happier days—when I could take drawing classes—and to encourage others to ‘stay at home’ by painting messages on my clothes.’ </a:t>
            </a:r>
          </a:p>
          <a:p>
            <a:r>
              <a:rPr lang="en-US" sz="2000" i="1" dirty="0"/>
              <a:t> </a:t>
            </a:r>
            <a:r>
              <a:rPr lang="en-US" sz="2000" dirty="0"/>
              <a:t>(18-year-old Palestinian girl with a hearing disability, Jordan)</a:t>
            </a:r>
          </a:p>
          <a:p>
            <a:pPr algn="ctr"/>
            <a:endParaRPr lang="en-GB" sz="2000" dirty="0"/>
          </a:p>
        </p:txBody>
      </p:sp>
      <p:pic>
        <p:nvPicPr>
          <p:cNvPr id="5" name="Picture 4">
            <a:extLst>
              <a:ext uri="{FF2B5EF4-FFF2-40B4-BE49-F238E27FC236}">
                <a16:creationId xmlns:a16="http://schemas.microsoft.com/office/drawing/2014/main" id="{F548EE89-94E4-43CE-B7A8-957B8AA5C913}"/>
              </a:ext>
            </a:extLst>
          </p:cNvPr>
          <p:cNvPicPr>
            <a:picLocks noChangeAspect="1"/>
          </p:cNvPicPr>
          <p:nvPr/>
        </p:nvPicPr>
        <p:blipFill rotWithShape="1">
          <a:blip r:embed="rId3"/>
          <a:srcRect l="1" r="-10741" b="13339"/>
          <a:stretch/>
        </p:blipFill>
        <p:spPr>
          <a:xfrm>
            <a:off x="4055794" y="2586018"/>
            <a:ext cx="3221029" cy="3166723"/>
          </a:xfrm>
          <a:prstGeom prst="rect">
            <a:avLst/>
          </a:prstGeom>
        </p:spPr>
      </p:pic>
    </p:spTree>
    <p:extLst>
      <p:ext uri="{BB962C8B-B14F-4D97-AF65-F5344CB8AC3E}">
        <p14:creationId xmlns:p14="http://schemas.microsoft.com/office/powerpoint/2010/main" val="1441850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1A740B-4923-45AA-977A-1ACF8DB592BA}"/>
              </a:ext>
            </a:extLst>
          </p:cNvPr>
          <p:cNvPicPr>
            <a:picLocks noChangeAspect="1"/>
          </p:cNvPicPr>
          <p:nvPr/>
        </p:nvPicPr>
        <p:blipFill rotWithShape="1">
          <a:blip r:embed="rId3">
            <a:extLst>
              <a:ext uri="{28A0092B-C50C-407E-A947-70E740481C1C}">
                <a14:useLocalDpi xmlns:a14="http://schemas.microsoft.com/office/drawing/2010/main" val="0"/>
              </a:ext>
            </a:extLst>
          </a:blip>
          <a:srcRect t="7143" b="7143"/>
          <a:stretch/>
        </p:blipFill>
        <p:spPr>
          <a:xfrm>
            <a:off x="0" y="0"/>
            <a:ext cx="12192000" cy="6912000"/>
          </a:xfrm>
          <a:prstGeom prst="rect">
            <a:avLst/>
          </a:prstGeom>
        </p:spPr>
      </p:pic>
      <p:graphicFrame>
        <p:nvGraphicFramePr>
          <p:cNvPr id="10" name="Content Placeholder 6">
            <a:extLst>
              <a:ext uri="{FF2B5EF4-FFF2-40B4-BE49-F238E27FC236}">
                <a16:creationId xmlns:a16="http://schemas.microsoft.com/office/drawing/2014/main" id="{F261253A-4549-4541-8058-27A728A03ADA}"/>
              </a:ext>
            </a:extLst>
          </p:cNvPr>
          <p:cNvGraphicFramePr>
            <a:graphicFrameLocks/>
          </p:cNvGraphicFramePr>
          <p:nvPr/>
        </p:nvGraphicFramePr>
        <p:xfrm>
          <a:off x="272126" y="4727465"/>
          <a:ext cx="6223925" cy="18236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4F89813A-80F8-4772-B41E-DB03B4BAFFB9}"/>
              </a:ext>
            </a:extLst>
          </p:cNvPr>
          <p:cNvSpPr txBox="1"/>
          <p:nvPr/>
        </p:nvSpPr>
        <p:spPr>
          <a:xfrm>
            <a:off x="4641015" y="6551085"/>
            <a:ext cx="7763773" cy="318100"/>
          </a:xfrm>
          <a:prstGeom prst="rect">
            <a:avLst/>
          </a:prstGeom>
          <a:noFill/>
        </p:spPr>
        <p:txBody>
          <a:bodyPr wrap="square" rtlCol="0">
            <a:spAutoFit/>
          </a:bodyPr>
          <a:lstStyle/>
          <a:p>
            <a:r>
              <a:rPr lang="en-US" sz="1467" dirty="0">
                <a:solidFill>
                  <a:schemeClr val="bg1"/>
                </a:solidFill>
              </a:rPr>
              <a:t>An adolescent girl working in a tailor shop in Dhaka, Bangladesh © Nathalie Bertrams/GAGE 2020</a:t>
            </a:r>
          </a:p>
        </p:txBody>
      </p:sp>
    </p:spTree>
    <p:extLst>
      <p:ext uri="{BB962C8B-B14F-4D97-AF65-F5344CB8AC3E}">
        <p14:creationId xmlns:p14="http://schemas.microsoft.com/office/powerpoint/2010/main" val="521405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E59552C-9A4F-481A-82E2-41D26A89FC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8125968"/>
          </a:xfrm>
          <a:prstGeom prst="rect">
            <a:avLst/>
          </a:prstGeom>
        </p:spPr>
      </p:pic>
      <p:graphicFrame>
        <p:nvGraphicFramePr>
          <p:cNvPr id="2" name="Content Placeholder 6">
            <a:extLst>
              <a:ext uri="{FF2B5EF4-FFF2-40B4-BE49-F238E27FC236}">
                <a16:creationId xmlns:a16="http://schemas.microsoft.com/office/drawing/2014/main" id="{25E3F7E9-A358-4ABF-B4EA-170E840D9F72}"/>
              </a:ext>
            </a:extLst>
          </p:cNvPr>
          <p:cNvGraphicFramePr>
            <a:graphicFrameLocks/>
          </p:cNvGraphicFramePr>
          <p:nvPr>
            <p:extLst>
              <p:ext uri="{D42A27DB-BD31-4B8C-83A1-F6EECF244321}">
                <p14:modId xmlns:p14="http://schemas.microsoft.com/office/powerpoint/2010/main" val="3390796336"/>
              </p:ext>
            </p:extLst>
          </p:nvPr>
        </p:nvGraphicFramePr>
        <p:xfrm>
          <a:off x="763314" y="4727465"/>
          <a:ext cx="6648369" cy="18236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1">
            <a:extLst>
              <a:ext uri="{FF2B5EF4-FFF2-40B4-BE49-F238E27FC236}">
                <a16:creationId xmlns:a16="http://schemas.microsoft.com/office/drawing/2014/main" id="{A83766E4-0AAB-4336-9339-AF0D20989E20}"/>
              </a:ext>
            </a:extLst>
          </p:cNvPr>
          <p:cNvSpPr txBox="1"/>
          <p:nvPr/>
        </p:nvSpPr>
        <p:spPr>
          <a:xfrm>
            <a:off x="9988062" y="0"/>
            <a:ext cx="2203938" cy="3262432"/>
          </a:xfrm>
          <a:prstGeom prst="rect">
            <a:avLst/>
          </a:prstGeom>
          <a:solidFill>
            <a:srgbClr val="F15833">
              <a:alpha val="84706"/>
            </a:srgbClr>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dirty="0">
                <a:solidFill>
                  <a:schemeClr val="bg1"/>
                </a:solidFill>
              </a:rPr>
              <a:t>Group of girls in Jordan © Natasha Bertrams / GAGE 2020</a:t>
            </a:r>
          </a:p>
          <a:p>
            <a:endParaRPr lang="en-GB" dirty="0">
              <a:solidFill>
                <a:schemeClr val="bg1"/>
              </a:solidFill>
            </a:endParaRPr>
          </a:p>
          <a:p>
            <a:r>
              <a:rPr lang="en-US" sz="1400" dirty="0">
                <a:solidFill>
                  <a:schemeClr val="bg1"/>
                </a:solidFill>
              </a:rPr>
              <a:t>Please note that the following photographs of  adolescents DO NOT capture GAGE research participants and consent was gained from their guardians for the photographs to be used for GAGE communications purposes.</a:t>
            </a:r>
          </a:p>
        </p:txBody>
      </p:sp>
    </p:spTree>
    <p:extLst>
      <p:ext uri="{BB962C8B-B14F-4D97-AF65-F5344CB8AC3E}">
        <p14:creationId xmlns:p14="http://schemas.microsoft.com/office/powerpoint/2010/main" val="3499698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41D3A-4449-47EC-8BEC-DA665016CE23}"/>
              </a:ext>
            </a:extLst>
          </p:cNvPr>
          <p:cNvSpPr>
            <a:spLocks noGrp="1"/>
          </p:cNvSpPr>
          <p:nvPr>
            <p:ph type="title"/>
          </p:nvPr>
        </p:nvSpPr>
        <p:spPr/>
        <p:txBody>
          <a:bodyPr/>
          <a:lstStyle/>
          <a:p>
            <a:r>
              <a:rPr lang="en-US" dirty="0"/>
              <a:t>Implications for policy and programming</a:t>
            </a:r>
            <a:endParaRPr lang="en-GB" dirty="0"/>
          </a:p>
        </p:txBody>
      </p:sp>
      <p:graphicFrame>
        <p:nvGraphicFramePr>
          <p:cNvPr id="3" name="Content Placeholder 4">
            <a:extLst>
              <a:ext uri="{FF2B5EF4-FFF2-40B4-BE49-F238E27FC236}">
                <a16:creationId xmlns:a16="http://schemas.microsoft.com/office/drawing/2014/main" id="{F0D7227B-5A1D-4A25-A6F1-0A7CEB98AA1E}"/>
              </a:ext>
            </a:extLst>
          </p:cNvPr>
          <p:cNvGraphicFramePr>
            <a:graphicFrameLocks/>
          </p:cNvGraphicFramePr>
          <p:nvPr>
            <p:extLst>
              <p:ext uri="{D42A27DB-BD31-4B8C-83A1-F6EECF244321}">
                <p14:modId xmlns:p14="http://schemas.microsoft.com/office/powerpoint/2010/main" val="1474333726"/>
              </p:ext>
            </p:extLst>
          </p:nvPr>
        </p:nvGraphicFramePr>
        <p:xfrm>
          <a:off x="247440" y="1147775"/>
          <a:ext cx="11697119" cy="55629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2901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20F3A-1AFB-4E6E-A9D4-59399B7DFAFA}"/>
              </a:ext>
            </a:extLst>
          </p:cNvPr>
          <p:cNvSpPr>
            <a:spLocks noGrp="1"/>
          </p:cNvSpPr>
          <p:nvPr>
            <p:ph type="title"/>
          </p:nvPr>
        </p:nvSpPr>
        <p:spPr/>
        <p:txBody>
          <a:bodyPr/>
          <a:lstStyle/>
          <a:p>
            <a:r>
              <a:rPr lang="en-GB" dirty="0"/>
              <a:t>Reading assignment </a:t>
            </a:r>
          </a:p>
        </p:txBody>
      </p:sp>
      <p:pic>
        <p:nvPicPr>
          <p:cNvPr id="4" name="Content Placeholder 3">
            <a:extLst>
              <a:ext uri="{FF2B5EF4-FFF2-40B4-BE49-F238E27FC236}">
                <a16:creationId xmlns:a16="http://schemas.microsoft.com/office/drawing/2014/main" id="{ABFE032A-DC3E-4193-A4FC-DE3DE49A7860}"/>
              </a:ext>
            </a:extLst>
          </p:cNvPr>
          <p:cNvPicPr>
            <a:picLocks noGrp="1" noChangeAspect="1"/>
          </p:cNvPicPr>
          <p:nvPr>
            <p:ph sz="quarter" idx="10"/>
          </p:nvPr>
        </p:nvPicPr>
        <p:blipFill rotWithShape="1">
          <a:blip r:embed="rId3"/>
          <a:srcRect b="1094"/>
          <a:stretch/>
        </p:blipFill>
        <p:spPr>
          <a:xfrm>
            <a:off x="809219" y="1168611"/>
            <a:ext cx="2537801" cy="3323075"/>
          </a:xfrm>
          <a:prstGeom prst="rect">
            <a:avLst/>
          </a:prstGeom>
          <a:ln w="3175">
            <a:solidFill>
              <a:schemeClr val="tx2">
                <a:lumMod val="20000"/>
                <a:lumOff val="80000"/>
              </a:schemeClr>
            </a:solidFill>
          </a:ln>
        </p:spPr>
      </p:pic>
      <p:sp>
        <p:nvSpPr>
          <p:cNvPr id="5" name="Rectangle 4">
            <a:extLst>
              <a:ext uri="{FF2B5EF4-FFF2-40B4-BE49-F238E27FC236}">
                <a16:creationId xmlns:a16="http://schemas.microsoft.com/office/drawing/2014/main" id="{A03F1BC1-41BC-487E-B81E-A7E272BDF589}"/>
              </a:ext>
            </a:extLst>
          </p:cNvPr>
          <p:cNvSpPr/>
          <p:nvPr/>
        </p:nvSpPr>
        <p:spPr>
          <a:xfrm>
            <a:off x="4079547" y="4562896"/>
            <a:ext cx="3604930" cy="2123658"/>
          </a:xfrm>
          <a:prstGeom prst="rect">
            <a:avLst/>
          </a:prstGeom>
        </p:spPr>
        <p:txBody>
          <a:bodyPr wrap="square">
            <a:spAutoFit/>
          </a:bodyPr>
          <a:lstStyle/>
          <a:p>
            <a:r>
              <a:rPr lang="en-GB" sz="1200" dirty="0">
                <a:solidFill>
                  <a:srgbClr val="6C7D8B"/>
                </a:solidFill>
                <a:latin typeface="Calibri"/>
              </a:rPr>
              <a:t>Guglielmi, S., Seager, J., Mitu, K., Baird, S. and Jones, N. (2020) ‘“People won’t die due to the disease; they will die due to hunger”: Exploring the impacts of covid-19 on Rohingya and Bangladeshi adolescents in Cox’s Bazar.’ Policy brief. London: Gender and Adolescence: Global Evidence.</a:t>
            </a:r>
          </a:p>
          <a:p>
            <a:endParaRPr lang="en-GB" sz="1200" dirty="0">
              <a:solidFill>
                <a:srgbClr val="6C7D8B"/>
              </a:solidFill>
              <a:latin typeface="Calibri"/>
            </a:endParaRPr>
          </a:p>
          <a:p>
            <a:r>
              <a:rPr lang="en-GB" sz="1200" dirty="0">
                <a:solidFill>
                  <a:srgbClr val="6C7D8B"/>
                </a:solidFill>
                <a:latin typeface="Calibri"/>
                <a:hlinkClick r:id="rId4"/>
              </a:rPr>
              <a:t>https://www.gage.odi.org/publication/people-wont-die-due-to-the-disease-they-will-die-due-to-hunger-exploring-the-impacts-of-covid-19-on-rohingya-and-bangladeshi-adolescents-in-coxs-bazar/</a:t>
            </a:r>
            <a:r>
              <a:rPr lang="en-GB" sz="1200" dirty="0">
                <a:solidFill>
                  <a:srgbClr val="6C7D8B"/>
                </a:solidFill>
                <a:latin typeface="Calibri"/>
              </a:rPr>
              <a:t> </a:t>
            </a:r>
          </a:p>
        </p:txBody>
      </p:sp>
      <p:sp>
        <p:nvSpPr>
          <p:cNvPr id="6" name="Rectangle 5">
            <a:extLst>
              <a:ext uri="{FF2B5EF4-FFF2-40B4-BE49-F238E27FC236}">
                <a16:creationId xmlns:a16="http://schemas.microsoft.com/office/drawing/2014/main" id="{7FBE33B4-92C8-486D-B8BE-A6BD66F3194E}"/>
              </a:ext>
            </a:extLst>
          </p:cNvPr>
          <p:cNvSpPr/>
          <p:nvPr/>
        </p:nvSpPr>
        <p:spPr>
          <a:xfrm flipH="1">
            <a:off x="8039817" y="4562896"/>
            <a:ext cx="3695927" cy="2308324"/>
          </a:xfrm>
          <a:prstGeom prst="rect">
            <a:avLst/>
          </a:prstGeom>
          <a:solidFill>
            <a:schemeClr val="bg1"/>
          </a:solidFill>
        </p:spPr>
        <p:txBody>
          <a:bodyPr wrap="square">
            <a:spAutoFit/>
          </a:bodyPr>
          <a:lstStyle/>
          <a:p>
            <a:r>
              <a:rPr lang="en-GB" sz="1200" dirty="0" err="1">
                <a:solidFill>
                  <a:srgbClr val="6C7D8B"/>
                </a:solidFill>
                <a:latin typeface="Calibri"/>
              </a:rPr>
              <a:t>Amdeselassie</a:t>
            </a:r>
            <a:r>
              <a:rPr lang="en-GB" sz="1200" dirty="0">
                <a:solidFill>
                  <a:srgbClr val="6C7D8B"/>
                </a:solidFill>
                <a:latin typeface="Calibri"/>
              </a:rPr>
              <a:t>, T., </a:t>
            </a:r>
            <a:r>
              <a:rPr lang="en-GB" sz="1200" dirty="0" err="1">
                <a:solidFill>
                  <a:srgbClr val="6C7D8B"/>
                </a:solidFill>
                <a:latin typeface="Calibri"/>
              </a:rPr>
              <a:t>Emirie</a:t>
            </a:r>
            <a:r>
              <a:rPr lang="en-GB" sz="1200" dirty="0">
                <a:solidFill>
                  <a:srgbClr val="6C7D8B"/>
                </a:solidFill>
                <a:latin typeface="Calibri"/>
              </a:rPr>
              <a:t>, G., Iyasu, A., </a:t>
            </a:r>
            <a:r>
              <a:rPr lang="en-GB" sz="1200" dirty="0" err="1">
                <a:solidFill>
                  <a:srgbClr val="6C7D8B"/>
                </a:solidFill>
                <a:latin typeface="Calibri"/>
              </a:rPr>
              <a:t>Gezahegne</a:t>
            </a:r>
            <a:r>
              <a:rPr lang="en-GB" sz="1200" dirty="0">
                <a:solidFill>
                  <a:srgbClr val="6C7D8B"/>
                </a:solidFill>
                <a:latin typeface="Calibri"/>
              </a:rPr>
              <a:t>, K., Jones, N., </a:t>
            </a:r>
            <a:r>
              <a:rPr lang="en-GB" sz="1200" dirty="0" err="1">
                <a:solidFill>
                  <a:srgbClr val="6C7D8B"/>
                </a:solidFill>
                <a:latin typeface="Calibri"/>
              </a:rPr>
              <a:t>Mitiku</a:t>
            </a:r>
            <a:r>
              <a:rPr lang="en-GB" sz="1200" dirty="0">
                <a:solidFill>
                  <a:srgbClr val="6C7D8B"/>
                </a:solidFill>
                <a:latin typeface="Calibri"/>
              </a:rPr>
              <a:t>, E., </a:t>
            </a:r>
            <a:r>
              <a:rPr lang="en-GB" sz="1200" dirty="0" err="1">
                <a:solidFill>
                  <a:srgbClr val="6C7D8B"/>
                </a:solidFill>
                <a:latin typeface="Calibri"/>
              </a:rPr>
              <a:t>Negussie</a:t>
            </a:r>
            <a:r>
              <a:rPr lang="en-GB" sz="1200" dirty="0">
                <a:solidFill>
                  <a:srgbClr val="6C7D8B"/>
                </a:solidFill>
                <a:latin typeface="Calibri"/>
              </a:rPr>
              <a:t>, M., </a:t>
            </a:r>
            <a:r>
              <a:rPr lang="en-GB" sz="1200" dirty="0" err="1">
                <a:solidFill>
                  <a:srgbClr val="6C7D8B"/>
                </a:solidFill>
                <a:latin typeface="Calibri"/>
              </a:rPr>
              <a:t>Presler</a:t>
            </a:r>
            <a:r>
              <a:rPr lang="en-GB" sz="1200" dirty="0">
                <a:solidFill>
                  <a:srgbClr val="6C7D8B"/>
                </a:solidFill>
                <a:latin typeface="Calibri"/>
              </a:rPr>
              <a:t>-Marshall, E., </a:t>
            </a:r>
            <a:r>
              <a:rPr lang="en-GB" sz="1200" dirty="0" err="1">
                <a:solidFill>
                  <a:srgbClr val="6C7D8B"/>
                </a:solidFill>
                <a:latin typeface="Calibri"/>
              </a:rPr>
              <a:t>Tilahun</a:t>
            </a:r>
            <a:r>
              <a:rPr lang="en-GB" sz="1200" dirty="0">
                <a:solidFill>
                  <a:srgbClr val="6C7D8B"/>
                </a:solidFill>
                <a:latin typeface="Calibri"/>
              </a:rPr>
              <a:t>, K., </a:t>
            </a:r>
            <a:r>
              <a:rPr lang="en-GB" sz="1200" dirty="0" err="1">
                <a:solidFill>
                  <a:srgbClr val="6C7D8B"/>
                </a:solidFill>
                <a:latin typeface="Calibri"/>
              </a:rPr>
              <a:t>Workneh</a:t>
            </a:r>
            <a:r>
              <a:rPr lang="en-GB" sz="1200" dirty="0">
                <a:solidFill>
                  <a:srgbClr val="6C7D8B"/>
                </a:solidFill>
                <a:latin typeface="Calibri"/>
              </a:rPr>
              <a:t>, F. and </a:t>
            </a:r>
            <a:r>
              <a:rPr lang="en-GB" sz="1200" dirty="0" err="1">
                <a:solidFill>
                  <a:srgbClr val="6C7D8B"/>
                </a:solidFill>
                <a:latin typeface="Calibri"/>
              </a:rPr>
              <a:t>Yadete</a:t>
            </a:r>
            <a:r>
              <a:rPr lang="en-GB" sz="1200" dirty="0">
                <a:solidFill>
                  <a:srgbClr val="6C7D8B"/>
                </a:solidFill>
                <a:latin typeface="Calibri"/>
              </a:rPr>
              <a:t>, W. (2020) ‘Experiences of vulnerable urban youth under covid-19: the case of street- connected youth and young people involved in commercial sex work.’ Policy brief. London: Gender and Adolescence: Global Evidence.</a:t>
            </a:r>
          </a:p>
          <a:p>
            <a:r>
              <a:rPr lang="en-GB" sz="1200" dirty="0">
                <a:solidFill>
                  <a:srgbClr val="6C7D8B"/>
                </a:solidFill>
                <a:latin typeface="Calibri"/>
                <a:hlinkClick r:id="rId5"/>
              </a:rPr>
              <a:t>https://www.gage.odi.org/wp-content/uploads/2020/08/Experiences-of-vulnerable-urban-youth-under-covid-19-the-case-of-street-connected-youth-and-young-people-involved-in-commercial-sex-work.pdf</a:t>
            </a:r>
            <a:r>
              <a:rPr lang="en-GB" sz="1200" dirty="0">
                <a:solidFill>
                  <a:srgbClr val="6C7D8B"/>
                </a:solidFill>
                <a:latin typeface="Calibri"/>
              </a:rPr>
              <a:t> </a:t>
            </a:r>
          </a:p>
        </p:txBody>
      </p:sp>
      <p:pic>
        <p:nvPicPr>
          <p:cNvPr id="7" name="Picture 6" descr="Text&#10;&#10;Description automatically generated">
            <a:extLst>
              <a:ext uri="{FF2B5EF4-FFF2-40B4-BE49-F238E27FC236}">
                <a16:creationId xmlns:a16="http://schemas.microsoft.com/office/drawing/2014/main" id="{B51A1B2B-1C20-42AE-8078-EF489C563B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1832" y="1111600"/>
            <a:ext cx="2537800" cy="3380086"/>
          </a:xfrm>
          <a:prstGeom prst="rect">
            <a:avLst/>
          </a:prstGeom>
          <a:ln w="3175">
            <a:solidFill>
              <a:schemeClr val="tx2">
                <a:lumMod val="20000"/>
                <a:lumOff val="80000"/>
              </a:schemeClr>
            </a:solidFill>
          </a:ln>
        </p:spPr>
      </p:pic>
      <p:pic>
        <p:nvPicPr>
          <p:cNvPr id="9" name="Picture 8" descr="A person sitting on a bench&#10;&#10;Description automatically generated">
            <a:extLst>
              <a:ext uri="{FF2B5EF4-FFF2-40B4-BE49-F238E27FC236}">
                <a16:creationId xmlns:a16="http://schemas.microsoft.com/office/drawing/2014/main" id="{00C6AB84-8046-4E28-B768-29B0706D9B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1468" y="1087745"/>
            <a:ext cx="2537800" cy="3403941"/>
          </a:xfrm>
          <a:prstGeom prst="rect">
            <a:avLst/>
          </a:prstGeom>
          <a:ln w="3175">
            <a:solidFill>
              <a:schemeClr val="tx2">
                <a:lumMod val="20000"/>
                <a:lumOff val="80000"/>
              </a:schemeClr>
            </a:solidFill>
          </a:ln>
        </p:spPr>
      </p:pic>
      <p:sp>
        <p:nvSpPr>
          <p:cNvPr id="11" name="TextBox 10">
            <a:extLst>
              <a:ext uri="{FF2B5EF4-FFF2-40B4-BE49-F238E27FC236}">
                <a16:creationId xmlns:a16="http://schemas.microsoft.com/office/drawing/2014/main" id="{CFD9BD4B-EC3E-4E3B-B359-C344E4FAC0DB}"/>
              </a:ext>
            </a:extLst>
          </p:cNvPr>
          <p:cNvSpPr txBox="1"/>
          <p:nvPr/>
        </p:nvSpPr>
        <p:spPr>
          <a:xfrm>
            <a:off x="456255" y="4562896"/>
            <a:ext cx="3404545" cy="2123658"/>
          </a:xfrm>
          <a:prstGeom prst="rect">
            <a:avLst/>
          </a:prstGeom>
        </p:spPr>
        <p:txBody>
          <a:bodyPr wrap="square">
            <a:spAutoFit/>
          </a:bodyPr>
          <a:lstStyle>
            <a:defPPr>
              <a:defRPr lang="en-US"/>
            </a:defPPr>
            <a:lvl1pPr>
              <a:defRPr sz="1400">
                <a:solidFill>
                  <a:srgbClr val="6C7D8B"/>
                </a:solidFill>
                <a:latin typeface="Calibri"/>
              </a:defRPr>
            </a:lvl1pPr>
          </a:lstStyle>
          <a:p>
            <a:r>
              <a:rPr lang="en-GB" sz="1200" dirty="0"/>
              <a:t>Jones, N., </a:t>
            </a:r>
            <a:r>
              <a:rPr lang="en-GB" sz="1200" dirty="0" err="1"/>
              <a:t>Małachowska</a:t>
            </a:r>
            <a:r>
              <a:rPr lang="en-GB" sz="1200" dirty="0"/>
              <a:t>, A., </a:t>
            </a:r>
            <a:r>
              <a:rPr lang="en-GB" sz="1200" dirty="0" err="1"/>
              <a:t>Guglielmi</a:t>
            </a:r>
            <a:r>
              <a:rPr lang="en-GB" sz="1200" dirty="0"/>
              <a:t>, S., </a:t>
            </a:r>
            <a:r>
              <a:rPr lang="en-GB" sz="1200" dirty="0" err="1"/>
              <a:t>Alam</a:t>
            </a:r>
            <a:r>
              <a:rPr lang="en-GB" sz="1200" dirty="0"/>
              <a:t>, F., Abu Hamad, B., </a:t>
            </a:r>
            <a:r>
              <a:rPr lang="en-GB" sz="1200" dirty="0" err="1"/>
              <a:t>Alheiwidi</a:t>
            </a:r>
            <a:r>
              <a:rPr lang="en-GB" sz="1200" dirty="0"/>
              <a:t>, S. and </a:t>
            </a:r>
            <a:r>
              <a:rPr lang="en-GB" sz="1200" dirty="0" err="1"/>
              <a:t>Yadete</a:t>
            </a:r>
            <a:r>
              <a:rPr lang="en-GB" sz="1200" dirty="0"/>
              <a:t>, W. (2020) ‘I have nothing to feed my family…’ Covid-19 risk pathways for adolescent girls in low- and middle-income countries. Report. London: Gender and Adolescence: Global Evidence</a:t>
            </a:r>
          </a:p>
          <a:p>
            <a:br>
              <a:rPr lang="en-GB" sz="1200" dirty="0"/>
            </a:br>
            <a:r>
              <a:rPr lang="en-GB" sz="1200" dirty="0">
                <a:hlinkClick r:id="rId8"/>
              </a:rPr>
              <a:t>https://www.gage.odi.org/publication/i-have-nothing-to-feed-my-family-covid-19-risk-pathways-for-adolescent-girls-in-low-and-middle-income-countries/</a:t>
            </a:r>
            <a:r>
              <a:rPr lang="en-GB" sz="1200" dirty="0"/>
              <a:t> </a:t>
            </a:r>
          </a:p>
        </p:txBody>
      </p:sp>
      <p:sp>
        <p:nvSpPr>
          <p:cNvPr id="13" name="Rectangle 12">
            <a:extLst>
              <a:ext uri="{FF2B5EF4-FFF2-40B4-BE49-F238E27FC236}">
                <a16:creationId xmlns:a16="http://schemas.microsoft.com/office/drawing/2014/main" id="{F715FB7F-D60E-414F-A0BA-F4A43B5E04FA}"/>
              </a:ext>
            </a:extLst>
          </p:cNvPr>
          <p:cNvSpPr/>
          <p:nvPr/>
        </p:nvSpPr>
        <p:spPr>
          <a:xfrm rot="5400000">
            <a:off x="8386880" y="3075057"/>
            <a:ext cx="6740771" cy="707886"/>
          </a:xfrm>
          <a:prstGeom prst="rect">
            <a:avLst/>
          </a:prstGeom>
        </p:spPr>
        <p:txBody>
          <a:bodyPr wrap="square">
            <a:spAutoFit/>
          </a:bodyPr>
          <a:lstStyle/>
          <a:p>
            <a:pPr defTabSz="914377"/>
            <a:r>
              <a:rPr lang="en-GB" sz="2000" dirty="0">
                <a:solidFill>
                  <a:srgbClr val="5E3251"/>
                </a:solidFill>
              </a:rPr>
              <a:t>For more resources see:</a:t>
            </a:r>
            <a:r>
              <a:rPr lang="pl-PL" sz="2000" dirty="0">
                <a:solidFill>
                  <a:srgbClr val="5E3251"/>
                </a:solidFill>
              </a:rPr>
              <a:t> </a:t>
            </a:r>
            <a:r>
              <a:rPr lang="en-GB" sz="2000" dirty="0">
                <a:solidFill>
                  <a:srgbClr val="E33613"/>
                </a:solidFill>
              </a:rPr>
              <a:t>https://www.gage.odi.org/adolescent-experiences-of-covid-19/</a:t>
            </a:r>
            <a:endParaRPr lang="en-GB" sz="2000" dirty="0">
              <a:solidFill>
                <a:srgbClr val="E33613"/>
              </a:solidFill>
              <a:latin typeface="Calibri"/>
            </a:endParaRPr>
          </a:p>
        </p:txBody>
      </p:sp>
    </p:spTree>
    <p:extLst>
      <p:ext uri="{BB962C8B-B14F-4D97-AF65-F5344CB8AC3E}">
        <p14:creationId xmlns:p14="http://schemas.microsoft.com/office/powerpoint/2010/main" val="24889823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806402" y="2976165"/>
            <a:ext cx="6740769" cy="788440"/>
          </a:xfrm>
        </p:spPr>
        <p:txBody>
          <a:bodyPr>
            <a:noAutofit/>
          </a:bodyPr>
          <a:lstStyle/>
          <a:p>
            <a:r>
              <a:rPr lang="pl-PL" sz="3200" dirty="0"/>
              <a:t>GAGE</a:t>
            </a:r>
            <a:r>
              <a:rPr lang="en-US" sz="3200" dirty="0"/>
              <a:t> publications </a:t>
            </a:r>
            <a:r>
              <a:rPr lang="pl-PL" sz="3200" dirty="0"/>
              <a:t>on </a:t>
            </a:r>
            <a:r>
              <a:rPr lang="en-GB" sz="3200" dirty="0"/>
              <a:t>covid-19 impacts</a:t>
            </a:r>
            <a:r>
              <a:rPr lang="pl-PL" sz="3200" dirty="0"/>
              <a:t> </a:t>
            </a:r>
            <a:endParaRPr lang="en-US" sz="3200" dirty="0"/>
          </a:p>
        </p:txBody>
      </p:sp>
      <p:sp>
        <p:nvSpPr>
          <p:cNvPr id="3" name="Rectangle 2">
            <a:extLst>
              <a:ext uri="{FF2B5EF4-FFF2-40B4-BE49-F238E27FC236}">
                <a16:creationId xmlns:a16="http://schemas.microsoft.com/office/drawing/2014/main" id="{4DDC5F5F-84B3-4D47-8E59-AD0CDF01AE03}"/>
              </a:ext>
            </a:extLst>
          </p:cNvPr>
          <p:cNvSpPr/>
          <p:nvPr/>
        </p:nvSpPr>
        <p:spPr>
          <a:xfrm rot="5400000">
            <a:off x="8368091" y="3075058"/>
            <a:ext cx="6740771" cy="707886"/>
          </a:xfrm>
          <a:prstGeom prst="rect">
            <a:avLst/>
          </a:prstGeom>
        </p:spPr>
        <p:txBody>
          <a:bodyPr wrap="square">
            <a:spAutoFit/>
          </a:bodyPr>
          <a:lstStyle/>
          <a:p>
            <a:pPr defTabSz="914377"/>
            <a:r>
              <a:rPr lang="en-GB" sz="2133" dirty="0">
                <a:solidFill>
                  <a:srgbClr val="5E3251"/>
                </a:solidFill>
              </a:rPr>
              <a:t>For more resources see:</a:t>
            </a:r>
            <a:r>
              <a:rPr lang="pl-PL" sz="2133" dirty="0">
                <a:solidFill>
                  <a:srgbClr val="5E3251"/>
                </a:solidFill>
              </a:rPr>
              <a:t> </a:t>
            </a:r>
            <a:r>
              <a:rPr lang="en-GB" sz="1867" dirty="0">
                <a:solidFill>
                  <a:srgbClr val="E33613"/>
                </a:solidFill>
              </a:rPr>
              <a:t>https://www.gage.odi.org/adolescent-experiences-of-covid-19/</a:t>
            </a:r>
            <a:endParaRPr lang="en-GB" sz="1867" dirty="0">
              <a:solidFill>
                <a:srgbClr val="E33613"/>
              </a:solidFill>
              <a:latin typeface="Calibri"/>
            </a:endParaRPr>
          </a:p>
        </p:txBody>
      </p:sp>
      <p:pic>
        <p:nvPicPr>
          <p:cNvPr id="5" name="Picture 4">
            <a:extLst>
              <a:ext uri="{FF2B5EF4-FFF2-40B4-BE49-F238E27FC236}">
                <a16:creationId xmlns:a16="http://schemas.microsoft.com/office/drawing/2014/main" id="{337EC691-DE88-4AE5-9127-7160A82EF0DA}"/>
              </a:ext>
            </a:extLst>
          </p:cNvPr>
          <p:cNvPicPr>
            <a:picLocks noChangeAspect="1"/>
          </p:cNvPicPr>
          <p:nvPr/>
        </p:nvPicPr>
        <p:blipFill>
          <a:blip r:embed="rId3"/>
          <a:stretch>
            <a:fillRect/>
          </a:stretch>
        </p:blipFill>
        <p:spPr>
          <a:xfrm>
            <a:off x="1316799" y="133119"/>
            <a:ext cx="2324844" cy="3266503"/>
          </a:xfrm>
          <a:prstGeom prst="rect">
            <a:avLst/>
          </a:prstGeom>
          <a:ln w="3175">
            <a:solidFill>
              <a:schemeClr val="bg1">
                <a:lumMod val="85000"/>
              </a:schemeClr>
            </a:solidFill>
          </a:ln>
        </p:spPr>
      </p:pic>
      <p:pic>
        <p:nvPicPr>
          <p:cNvPr id="7" name="Picture 6">
            <a:extLst>
              <a:ext uri="{FF2B5EF4-FFF2-40B4-BE49-F238E27FC236}">
                <a16:creationId xmlns:a16="http://schemas.microsoft.com/office/drawing/2014/main" id="{6E0F4476-9D42-4CE9-BAFA-835A884F9D51}"/>
              </a:ext>
            </a:extLst>
          </p:cNvPr>
          <p:cNvPicPr>
            <a:picLocks noChangeAspect="1"/>
          </p:cNvPicPr>
          <p:nvPr/>
        </p:nvPicPr>
        <p:blipFill>
          <a:blip r:embed="rId4"/>
          <a:stretch>
            <a:fillRect/>
          </a:stretch>
        </p:blipFill>
        <p:spPr>
          <a:xfrm>
            <a:off x="3883594" y="3485239"/>
            <a:ext cx="2331660" cy="3266503"/>
          </a:xfrm>
          <a:prstGeom prst="rect">
            <a:avLst/>
          </a:prstGeom>
          <a:ln w="3175">
            <a:solidFill>
              <a:schemeClr val="bg1">
                <a:lumMod val="85000"/>
              </a:schemeClr>
            </a:solidFill>
          </a:ln>
        </p:spPr>
      </p:pic>
      <p:pic>
        <p:nvPicPr>
          <p:cNvPr id="9" name="Picture 8">
            <a:extLst>
              <a:ext uri="{FF2B5EF4-FFF2-40B4-BE49-F238E27FC236}">
                <a16:creationId xmlns:a16="http://schemas.microsoft.com/office/drawing/2014/main" id="{CE897E3F-9726-44F8-A71F-7944C63A2D68}"/>
              </a:ext>
            </a:extLst>
          </p:cNvPr>
          <p:cNvPicPr>
            <a:picLocks noChangeAspect="1"/>
          </p:cNvPicPr>
          <p:nvPr/>
        </p:nvPicPr>
        <p:blipFill>
          <a:blip r:embed="rId5"/>
          <a:stretch>
            <a:fillRect/>
          </a:stretch>
        </p:blipFill>
        <p:spPr>
          <a:xfrm>
            <a:off x="6438577" y="3466963"/>
            <a:ext cx="2331660" cy="3284779"/>
          </a:xfrm>
          <a:prstGeom prst="rect">
            <a:avLst/>
          </a:prstGeom>
          <a:ln w="3175">
            <a:solidFill>
              <a:schemeClr val="bg1">
                <a:lumMod val="85000"/>
              </a:schemeClr>
            </a:solidFill>
          </a:ln>
        </p:spPr>
      </p:pic>
      <p:pic>
        <p:nvPicPr>
          <p:cNvPr id="11" name="Picture 10">
            <a:extLst>
              <a:ext uri="{FF2B5EF4-FFF2-40B4-BE49-F238E27FC236}">
                <a16:creationId xmlns:a16="http://schemas.microsoft.com/office/drawing/2014/main" id="{57F248E9-74B3-4B7C-8802-8061F4C7D542}"/>
              </a:ext>
            </a:extLst>
          </p:cNvPr>
          <p:cNvPicPr>
            <a:picLocks noChangeAspect="1"/>
          </p:cNvPicPr>
          <p:nvPr/>
        </p:nvPicPr>
        <p:blipFill>
          <a:blip r:embed="rId6"/>
          <a:stretch>
            <a:fillRect/>
          </a:stretch>
        </p:blipFill>
        <p:spPr>
          <a:xfrm>
            <a:off x="8981591" y="121074"/>
            <a:ext cx="2310244" cy="3254633"/>
          </a:xfrm>
          <a:prstGeom prst="rect">
            <a:avLst/>
          </a:prstGeom>
          <a:ln w="3175">
            <a:solidFill>
              <a:schemeClr val="bg1">
                <a:lumMod val="85000"/>
              </a:schemeClr>
            </a:solidFill>
          </a:ln>
        </p:spPr>
      </p:pic>
      <p:pic>
        <p:nvPicPr>
          <p:cNvPr id="6" name="Picture 5">
            <a:extLst>
              <a:ext uri="{FF2B5EF4-FFF2-40B4-BE49-F238E27FC236}">
                <a16:creationId xmlns:a16="http://schemas.microsoft.com/office/drawing/2014/main" id="{7298B9C6-E5C6-4266-A997-392234D4EF68}"/>
              </a:ext>
            </a:extLst>
          </p:cNvPr>
          <p:cNvPicPr>
            <a:picLocks noChangeAspect="1"/>
          </p:cNvPicPr>
          <p:nvPr/>
        </p:nvPicPr>
        <p:blipFill>
          <a:blip r:embed="rId7"/>
          <a:stretch>
            <a:fillRect/>
          </a:stretch>
        </p:blipFill>
        <p:spPr>
          <a:xfrm>
            <a:off x="3903378" y="133495"/>
            <a:ext cx="2310244" cy="3266341"/>
          </a:xfrm>
          <a:prstGeom prst="rect">
            <a:avLst/>
          </a:prstGeom>
          <a:ln w="3175">
            <a:solidFill>
              <a:schemeClr val="bg1">
                <a:lumMod val="85000"/>
              </a:schemeClr>
            </a:solidFill>
          </a:ln>
        </p:spPr>
      </p:pic>
      <p:pic>
        <p:nvPicPr>
          <p:cNvPr id="10" name="Picture 9">
            <a:extLst>
              <a:ext uri="{FF2B5EF4-FFF2-40B4-BE49-F238E27FC236}">
                <a16:creationId xmlns:a16="http://schemas.microsoft.com/office/drawing/2014/main" id="{96F72E7F-EB2D-46B0-990F-D84A12A9B995}"/>
              </a:ext>
            </a:extLst>
          </p:cNvPr>
          <p:cNvPicPr>
            <a:picLocks noChangeAspect="1"/>
          </p:cNvPicPr>
          <p:nvPr/>
        </p:nvPicPr>
        <p:blipFill>
          <a:blip r:embed="rId8"/>
          <a:stretch>
            <a:fillRect/>
          </a:stretch>
        </p:blipFill>
        <p:spPr>
          <a:xfrm>
            <a:off x="1305962" y="3518916"/>
            <a:ext cx="2324844" cy="3249145"/>
          </a:xfrm>
          <a:prstGeom prst="rect">
            <a:avLst/>
          </a:prstGeom>
          <a:ln w="3175">
            <a:solidFill>
              <a:schemeClr val="bg1">
                <a:lumMod val="85000"/>
              </a:schemeClr>
            </a:solidFill>
          </a:ln>
        </p:spPr>
      </p:pic>
      <p:pic>
        <p:nvPicPr>
          <p:cNvPr id="13" name="Picture 12">
            <a:extLst>
              <a:ext uri="{FF2B5EF4-FFF2-40B4-BE49-F238E27FC236}">
                <a16:creationId xmlns:a16="http://schemas.microsoft.com/office/drawing/2014/main" id="{918A69B5-AB94-4148-9951-5791127EFF05}"/>
              </a:ext>
            </a:extLst>
          </p:cNvPr>
          <p:cNvPicPr>
            <a:picLocks noChangeAspect="1"/>
          </p:cNvPicPr>
          <p:nvPr/>
        </p:nvPicPr>
        <p:blipFill>
          <a:blip r:embed="rId9"/>
          <a:stretch>
            <a:fillRect/>
          </a:stretch>
        </p:blipFill>
        <p:spPr>
          <a:xfrm>
            <a:off x="6438577" y="135928"/>
            <a:ext cx="2310244" cy="3249147"/>
          </a:xfrm>
          <a:prstGeom prst="rect">
            <a:avLst/>
          </a:prstGeom>
          <a:ln w="3175">
            <a:solidFill>
              <a:schemeClr val="bg1">
                <a:lumMod val="85000"/>
              </a:schemeClr>
            </a:solidFill>
          </a:ln>
        </p:spPr>
      </p:pic>
      <p:pic>
        <p:nvPicPr>
          <p:cNvPr id="4" name="Picture 3" descr="Text&#10;&#10;Description automatically generated">
            <a:extLst>
              <a:ext uri="{FF2B5EF4-FFF2-40B4-BE49-F238E27FC236}">
                <a16:creationId xmlns:a16="http://schemas.microsoft.com/office/drawing/2014/main" id="{525A44DE-125E-4B7D-9760-FE3C9E5AF7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23025" y="3483305"/>
            <a:ext cx="2310244" cy="3268437"/>
          </a:xfrm>
          <a:prstGeom prst="rect">
            <a:avLst/>
          </a:prstGeom>
          <a:ln w="3175">
            <a:solidFill>
              <a:schemeClr val="bg1">
                <a:lumMod val="85000"/>
              </a:schemeClr>
            </a:solidFill>
          </a:ln>
        </p:spPr>
      </p:pic>
    </p:spTree>
    <p:extLst>
      <p:ext uri="{BB962C8B-B14F-4D97-AF65-F5344CB8AC3E}">
        <p14:creationId xmlns:p14="http://schemas.microsoft.com/office/powerpoint/2010/main" val="3950279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845221" y="2976165"/>
            <a:ext cx="6740769" cy="788440"/>
          </a:xfrm>
        </p:spPr>
        <p:txBody>
          <a:bodyPr>
            <a:noAutofit/>
          </a:bodyPr>
          <a:lstStyle/>
          <a:p>
            <a:r>
              <a:rPr lang="pl-PL" sz="3200" dirty="0"/>
              <a:t>GAGE</a:t>
            </a:r>
            <a:r>
              <a:rPr lang="en-US" sz="3200" dirty="0"/>
              <a:t> publications </a:t>
            </a:r>
            <a:r>
              <a:rPr lang="pl-PL" sz="3200" dirty="0"/>
              <a:t>on </a:t>
            </a:r>
            <a:r>
              <a:rPr lang="en-GB" sz="3200" dirty="0"/>
              <a:t>covid-19 research methods</a:t>
            </a:r>
            <a:r>
              <a:rPr lang="pl-PL" sz="3200" dirty="0"/>
              <a:t> </a:t>
            </a:r>
            <a:endParaRPr lang="en-US" sz="3200" dirty="0"/>
          </a:p>
        </p:txBody>
      </p:sp>
      <p:sp>
        <p:nvSpPr>
          <p:cNvPr id="3" name="Rectangle 2">
            <a:extLst>
              <a:ext uri="{FF2B5EF4-FFF2-40B4-BE49-F238E27FC236}">
                <a16:creationId xmlns:a16="http://schemas.microsoft.com/office/drawing/2014/main" id="{4DDC5F5F-84B3-4D47-8E59-AD0CDF01AE03}"/>
              </a:ext>
            </a:extLst>
          </p:cNvPr>
          <p:cNvSpPr/>
          <p:nvPr/>
        </p:nvSpPr>
        <p:spPr>
          <a:xfrm rot="5400000">
            <a:off x="8368091" y="3075058"/>
            <a:ext cx="6740771" cy="707886"/>
          </a:xfrm>
          <a:prstGeom prst="rect">
            <a:avLst/>
          </a:prstGeom>
        </p:spPr>
        <p:txBody>
          <a:bodyPr wrap="square">
            <a:spAutoFit/>
          </a:bodyPr>
          <a:lstStyle/>
          <a:p>
            <a:pPr defTabSz="914377"/>
            <a:r>
              <a:rPr lang="en-GB" sz="2133" dirty="0">
                <a:solidFill>
                  <a:srgbClr val="5E3251"/>
                </a:solidFill>
              </a:rPr>
              <a:t>For more resources see:</a:t>
            </a:r>
            <a:r>
              <a:rPr lang="pl-PL" sz="2133" dirty="0">
                <a:solidFill>
                  <a:srgbClr val="5E3251"/>
                </a:solidFill>
              </a:rPr>
              <a:t> </a:t>
            </a:r>
            <a:r>
              <a:rPr lang="en-GB" sz="1867" dirty="0">
                <a:solidFill>
                  <a:srgbClr val="E33613"/>
                </a:solidFill>
              </a:rPr>
              <a:t>https://www.gage.odi.org/adolescent-experiences-of-covid-19/</a:t>
            </a:r>
            <a:endParaRPr lang="en-GB" sz="1867" dirty="0">
              <a:solidFill>
                <a:srgbClr val="E33613"/>
              </a:solidFill>
              <a:latin typeface="Calibri"/>
            </a:endParaRPr>
          </a:p>
        </p:txBody>
      </p:sp>
      <p:pic>
        <p:nvPicPr>
          <p:cNvPr id="14" name="Picture 13" descr="A person smiling for the camera&#10;&#10;Description automatically generated">
            <a:extLst>
              <a:ext uri="{FF2B5EF4-FFF2-40B4-BE49-F238E27FC236}">
                <a16:creationId xmlns:a16="http://schemas.microsoft.com/office/drawing/2014/main" id="{36437542-98EB-4BD7-8669-D0231A56D2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5503" y="878938"/>
            <a:ext cx="3294531" cy="4677210"/>
          </a:xfrm>
          <a:prstGeom prst="rect">
            <a:avLst/>
          </a:prstGeom>
          <a:ln w="3175">
            <a:solidFill>
              <a:schemeClr val="bg1">
                <a:lumMod val="85000"/>
              </a:schemeClr>
            </a:solidFill>
          </a:ln>
        </p:spPr>
      </p:pic>
      <p:pic>
        <p:nvPicPr>
          <p:cNvPr id="16" name="Picture 15" descr="A group of people posing for the camera&#10;&#10;Description automatically generated">
            <a:extLst>
              <a:ext uri="{FF2B5EF4-FFF2-40B4-BE49-F238E27FC236}">
                <a16:creationId xmlns:a16="http://schemas.microsoft.com/office/drawing/2014/main" id="{2745C77F-D7C6-499F-B6B3-1B809001FC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683" y="878938"/>
            <a:ext cx="3244551" cy="4677210"/>
          </a:xfrm>
          <a:prstGeom prst="rect">
            <a:avLst/>
          </a:prstGeom>
          <a:ln w="3175">
            <a:solidFill>
              <a:schemeClr val="bg1">
                <a:lumMod val="85000"/>
              </a:schemeClr>
            </a:solidFill>
          </a:ln>
        </p:spPr>
      </p:pic>
      <p:pic>
        <p:nvPicPr>
          <p:cNvPr id="10" name="Picture 9">
            <a:extLst>
              <a:ext uri="{FF2B5EF4-FFF2-40B4-BE49-F238E27FC236}">
                <a16:creationId xmlns:a16="http://schemas.microsoft.com/office/drawing/2014/main" id="{C1D71F82-FCF1-4F34-8C7B-9F384910522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3581" y="878938"/>
            <a:ext cx="3305823" cy="4677210"/>
          </a:xfrm>
          <a:prstGeom prst="rect">
            <a:avLst/>
          </a:prstGeom>
          <a:ln w="3175">
            <a:solidFill>
              <a:schemeClr val="bg1">
                <a:lumMod val="85000"/>
              </a:schemeClr>
            </a:solidFill>
          </a:ln>
        </p:spPr>
      </p:pic>
    </p:spTree>
    <p:extLst>
      <p:ext uri="{BB962C8B-B14F-4D97-AF65-F5344CB8AC3E}">
        <p14:creationId xmlns:p14="http://schemas.microsoft.com/office/powerpoint/2010/main" val="162995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0C252-BF70-B340-A071-D5797308424F}"/>
              </a:ext>
            </a:extLst>
          </p:cNvPr>
          <p:cNvSpPr>
            <a:spLocks noGrp="1"/>
          </p:cNvSpPr>
          <p:nvPr>
            <p:ph type="title"/>
          </p:nvPr>
        </p:nvSpPr>
        <p:spPr>
          <a:xfrm>
            <a:off x="812802" y="147231"/>
            <a:ext cx="4820212" cy="788440"/>
          </a:xfrm>
        </p:spPr>
        <p:txBody>
          <a:bodyPr/>
          <a:lstStyle/>
          <a:p>
            <a:r>
              <a:rPr lang="en-US" dirty="0"/>
              <a:t>Contact Us</a:t>
            </a:r>
          </a:p>
        </p:txBody>
      </p:sp>
      <p:sp>
        <p:nvSpPr>
          <p:cNvPr id="3" name="Content Placeholder 2">
            <a:extLst>
              <a:ext uri="{FF2B5EF4-FFF2-40B4-BE49-F238E27FC236}">
                <a16:creationId xmlns:a16="http://schemas.microsoft.com/office/drawing/2014/main" id="{7B8B6587-D720-A540-87B9-4442875E33D7}"/>
              </a:ext>
            </a:extLst>
          </p:cNvPr>
          <p:cNvSpPr>
            <a:spLocks noGrp="1"/>
          </p:cNvSpPr>
          <p:nvPr>
            <p:ph sz="quarter" idx="10"/>
          </p:nvPr>
        </p:nvSpPr>
        <p:spPr>
          <a:xfrm>
            <a:off x="812802" y="1052812"/>
            <a:ext cx="3833284" cy="4154345"/>
          </a:xfrm>
        </p:spPr>
        <p:txBody>
          <a:bodyPr>
            <a:normAutofit fontScale="92500" lnSpcReduction="20000"/>
          </a:bodyPr>
          <a:lstStyle/>
          <a:p>
            <a:r>
              <a:rPr lang="en-US" sz="2667" dirty="0">
                <a:solidFill>
                  <a:schemeClr val="tx2">
                    <a:lumMod val="20000"/>
                    <a:lumOff val="80000"/>
                  </a:schemeClr>
                </a:solidFill>
              </a:rPr>
              <a:t>Dr Nicola Jones </a:t>
            </a:r>
          </a:p>
          <a:p>
            <a:r>
              <a:rPr lang="en-US" sz="2667" dirty="0">
                <a:hlinkClick r:id="rId2">
                  <a:extLst>
                    <a:ext uri="{A12FA001-AC4F-418D-AE19-62706E023703}">
                      <ahyp:hlinkClr xmlns:ahyp="http://schemas.microsoft.com/office/drawing/2018/hyperlinkcolor" val="tx"/>
                    </a:ext>
                  </a:extLst>
                </a:hlinkClick>
              </a:rPr>
              <a:t>n.jones@odi.org.uk</a:t>
            </a:r>
            <a:r>
              <a:rPr lang="en-US" sz="2667" dirty="0"/>
              <a:t> </a:t>
            </a:r>
          </a:p>
          <a:p>
            <a:endParaRPr lang="en-US" sz="1867" dirty="0">
              <a:solidFill>
                <a:schemeClr val="tx2">
                  <a:lumMod val="20000"/>
                  <a:lumOff val="80000"/>
                </a:schemeClr>
              </a:solidFill>
            </a:endParaRPr>
          </a:p>
          <a:p>
            <a:r>
              <a:rPr lang="en-US" sz="2667" dirty="0">
                <a:solidFill>
                  <a:schemeClr val="tx2">
                    <a:lumMod val="20000"/>
                    <a:lumOff val="80000"/>
                  </a:schemeClr>
                </a:solidFill>
              </a:rPr>
              <a:t>WEBSITE</a:t>
            </a:r>
          </a:p>
          <a:p>
            <a:r>
              <a:rPr lang="en-US" sz="2667" dirty="0" err="1"/>
              <a:t>www.gage.odi.org</a:t>
            </a:r>
            <a:r>
              <a:rPr lang="en-US" sz="2667" dirty="0"/>
              <a:t> </a:t>
            </a:r>
          </a:p>
          <a:p>
            <a:endParaRPr lang="en-US" sz="1867" dirty="0"/>
          </a:p>
          <a:p>
            <a:r>
              <a:rPr lang="en-US" sz="2667" dirty="0">
                <a:solidFill>
                  <a:schemeClr val="tx2">
                    <a:lumMod val="20000"/>
                    <a:lumOff val="80000"/>
                  </a:schemeClr>
                </a:solidFill>
              </a:rPr>
              <a:t>TWITTER</a:t>
            </a:r>
          </a:p>
          <a:p>
            <a:r>
              <a:rPr lang="en-US" sz="2667" dirty="0"/>
              <a:t>@</a:t>
            </a:r>
            <a:r>
              <a:rPr lang="en-US" sz="2667" dirty="0" err="1"/>
              <a:t>GAGE_programme</a:t>
            </a:r>
            <a:r>
              <a:rPr lang="en-US" sz="2667" dirty="0"/>
              <a:t>   </a:t>
            </a:r>
          </a:p>
          <a:p>
            <a:endParaRPr lang="en-US" sz="2000" dirty="0"/>
          </a:p>
          <a:p>
            <a:r>
              <a:rPr lang="en-US" sz="2667" dirty="0">
                <a:solidFill>
                  <a:schemeClr val="tx2">
                    <a:lumMod val="20000"/>
                    <a:lumOff val="80000"/>
                  </a:schemeClr>
                </a:solidFill>
              </a:rPr>
              <a:t>FACEBOOK</a:t>
            </a:r>
          </a:p>
          <a:p>
            <a:r>
              <a:rPr lang="en-US" sz="2667" dirty="0" err="1"/>
              <a:t>GenderandAdolescence</a:t>
            </a:r>
            <a:endParaRPr lang="en-US" sz="2667" dirty="0"/>
          </a:p>
          <a:p>
            <a:endParaRPr lang="en-US" sz="2667" dirty="0"/>
          </a:p>
        </p:txBody>
      </p:sp>
      <p:sp>
        <p:nvSpPr>
          <p:cNvPr id="4" name="Content Placeholder 3">
            <a:extLst>
              <a:ext uri="{FF2B5EF4-FFF2-40B4-BE49-F238E27FC236}">
                <a16:creationId xmlns:a16="http://schemas.microsoft.com/office/drawing/2014/main" id="{3D9C4747-B1C2-1A46-9DE1-968B40F1EBE5}"/>
              </a:ext>
            </a:extLst>
          </p:cNvPr>
          <p:cNvSpPr>
            <a:spLocks noGrp="1"/>
          </p:cNvSpPr>
          <p:nvPr>
            <p:ph sz="quarter" idx="11"/>
          </p:nvPr>
        </p:nvSpPr>
        <p:spPr>
          <a:xfrm>
            <a:off x="5995776" y="1052812"/>
            <a:ext cx="5571371" cy="4154345"/>
          </a:xfrm>
        </p:spPr>
        <p:txBody>
          <a:bodyPr>
            <a:normAutofit fontScale="70000" lnSpcReduction="20000"/>
          </a:bodyPr>
          <a:lstStyle/>
          <a:p>
            <a:pPr algn="just">
              <a:lnSpc>
                <a:spcPct val="120000"/>
              </a:lnSpc>
            </a:pPr>
            <a:r>
              <a:rPr lang="en-GB" sz="5067" dirty="0"/>
              <a:t>About GAGE:</a:t>
            </a:r>
          </a:p>
          <a:p>
            <a:pPr marL="457178" indent="-457178">
              <a:lnSpc>
                <a:spcPct val="120000"/>
              </a:lnSpc>
              <a:buClr>
                <a:schemeClr val="bg1"/>
              </a:buClr>
              <a:buFont typeface="Wingdings" pitchFamily="2" charset="2"/>
              <a:buChar char="§"/>
            </a:pPr>
            <a:r>
              <a:rPr lang="en-GB" dirty="0"/>
              <a:t>Gender and Adolescence: Global Evidence (GAGE) is a nine-year (2015-2024) mixed-methods longitudinal research programme focused on what works to support adolescent girls’ and boys’ capabilities in the second decade of life and beyond.     </a:t>
            </a:r>
          </a:p>
          <a:p>
            <a:pPr marL="457178" indent="-457178">
              <a:lnSpc>
                <a:spcPct val="120000"/>
              </a:lnSpc>
              <a:buClr>
                <a:schemeClr val="accent6"/>
              </a:buClr>
              <a:buFont typeface="Wingdings" pitchFamily="2" charset="2"/>
              <a:buChar char="§"/>
            </a:pPr>
            <a:r>
              <a:rPr lang="en-GB" dirty="0"/>
              <a:t>We are following the lives of 20,000 adolescents in six focal countries in Africa, Asia and the Middle East.  </a:t>
            </a:r>
          </a:p>
          <a:p>
            <a:pPr>
              <a:lnSpc>
                <a:spcPct val="120000"/>
              </a:lnSpc>
            </a:pPr>
            <a:endParaRPr lang="en-US" dirty="0"/>
          </a:p>
        </p:txBody>
      </p:sp>
      <p:pic>
        <p:nvPicPr>
          <p:cNvPr id="5" name="Picture 4" descr="Image result for dfid logo in white">
            <a:extLst>
              <a:ext uri="{FF2B5EF4-FFF2-40B4-BE49-F238E27FC236}">
                <a16:creationId xmlns:a16="http://schemas.microsoft.com/office/drawing/2014/main" id="{ABE7DCE2-6294-8440-8EDA-29D7222003F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2800" y="5389033"/>
            <a:ext cx="1321736" cy="13217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225111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1C49B-2978-41AC-B340-6A54A5D106EE}"/>
              </a:ext>
            </a:extLst>
          </p:cNvPr>
          <p:cNvSpPr>
            <a:spLocks noGrp="1"/>
          </p:cNvSpPr>
          <p:nvPr>
            <p:ph type="title"/>
          </p:nvPr>
        </p:nvSpPr>
        <p:spPr>
          <a:xfrm>
            <a:off x="812800" y="147231"/>
            <a:ext cx="10566400" cy="788440"/>
          </a:xfrm>
        </p:spPr>
        <p:txBody>
          <a:bodyPr/>
          <a:lstStyle/>
          <a:p>
            <a:r>
              <a:rPr lang="en-GB" dirty="0"/>
              <a:t>Why adolescence? 			</a:t>
            </a:r>
          </a:p>
        </p:txBody>
      </p:sp>
      <p:sp>
        <p:nvSpPr>
          <p:cNvPr id="12" name="Text Placeholder 11">
            <a:extLst>
              <a:ext uri="{FF2B5EF4-FFF2-40B4-BE49-F238E27FC236}">
                <a16:creationId xmlns:a16="http://schemas.microsoft.com/office/drawing/2014/main" id="{FB5184F0-B275-234A-A3AA-FEF6F31307D6}"/>
              </a:ext>
            </a:extLst>
          </p:cNvPr>
          <p:cNvSpPr>
            <a:spLocks noGrp="1"/>
          </p:cNvSpPr>
          <p:nvPr>
            <p:ph type="body" sz="quarter" idx="12"/>
          </p:nvPr>
        </p:nvSpPr>
        <p:spPr>
          <a:xfrm>
            <a:off x="515043" y="1115507"/>
            <a:ext cx="5175251" cy="398629"/>
          </a:xfrm>
        </p:spPr>
        <p:txBody>
          <a:bodyPr>
            <a:normAutofit/>
          </a:bodyPr>
          <a:lstStyle/>
          <a:p>
            <a:r>
              <a:rPr lang="en-US" sz="2133" dirty="0"/>
              <a:t>An age of opportunity but also of risk-taking</a:t>
            </a:r>
          </a:p>
        </p:txBody>
      </p:sp>
      <p:sp>
        <p:nvSpPr>
          <p:cNvPr id="18" name="Text Placeholder 17">
            <a:extLst>
              <a:ext uri="{FF2B5EF4-FFF2-40B4-BE49-F238E27FC236}">
                <a16:creationId xmlns:a16="http://schemas.microsoft.com/office/drawing/2014/main" id="{8BFFE57A-208F-D54B-BBF4-03B71B43A0C1}"/>
              </a:ext>
            </a:extLst>
          </p:cNvPr>
          <p:cNvSpPr>
            <a:spLocks noGrp="1"/>
          </p:cNvSpPr>
          <p:nvPr>
            <p:ph type="body" sz="quarter" idx="13"/>
          </p:nvPr>
        </p:nvSpPr>
        <p:spPr>
          <a:xfrm>
            <a:off x="6698305" y="1115507"/>
            <a:ext cx="5175251" cy="398629"/>
          </a:xfrm>
        </p:spPr>
        <p:txBody>
          <a:bodyPr>
            <a:normAutofit/>
          </a:bodyPr>
          <a:lstStyle/>
          <a:p>
            <a:r>
              <a:rPr lang="en-US" sz="2133" dirty="0"/>
              <a:t>The demographic imperative</a:t>
            </a:r>
          </a:p>
        </p:txBody>
      </p:sp>
      <p:pic>
        <p:nvPicPr>
          <p:cNvPr id="5" name="Picture 4">
            <a:extLst>
              <a:ext uri="{FF2B5EF4-FFF2-40B4-BE49-F238E27FC236}">
                <a16:creationId xmlns:a16="http://schemas.microsoft.com/office/drawing/2014/main" id="{55AC2FA0-99B8-44B3-BF4A-AC0ACFF134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0682" y="2430593"/>
            <a:ext cx="5468077" cy="3120000"/>
          </a:xfrm>
          <a:prstGeom prst="rect">
            <a:avLst/>
          </a:prstGeom>
          <a:ln w="12700">
            <a:solidFill>
              <a:srgbClr val="7F1F5D"/>
            </a:solidFill>
          </a:ln>
        </p:spPr>
      </p:pic>
      <p:sp>
        <p:nvSpPr>
          <p:cNvPr id="7" name="Rectangle 6">
            <a:extLst>
              <a:ext uri="{FF2B5EF4-FFF2-40B4-BE49-F238E27FC236}">
                <a16:creationId xmlns:a16="http://schemas.microsoft.com/office/drawing/2014/main" id="{3DA07B8B-5084-4C76-8C9F-5A885FB9E3D6}"/>
              </a:ext>
            </a:extLst>
          </p:cNvPr>
          <p:cNvSpPr/>
          <p:nvPr/>
        </p:nvSpPr>
        <p:spPr>
          <a:xfrm>
            <a:off x="6344823" y="2022524"/>
            <a:ext cx="5882216" cy="420564"/>
          </a:xfrm>
          <a:prstGeom prst="rect">
            <a:avLst/>
          </a:prstGeom>
        </p:spPr>
        <p:txBody>
          <a:bodyPr wrap="square">
            <a:spAutoFit/>
          </a:bodyPr>
          <a:lstStyle/>
          <a:p>
            <a:pPr defTabSz="609585">
              <a:defRPr/>
            </a:pPr>
            <a:r>
              <a:rPr lang="en-GB" sz="2133" dirty="0">
                <a:solidFill>
                  <a:srgbClr val="5E3251"/>
                </a:solidFill>
                <a:latin typeface="Calibri"/>
              </a:rPr>
              <a:t>% total population 10-24 years in 2013 </a:t>
            </a:r>
          </a:p>
        </p:txBody>
      </p:sp>
      <p:graphicFrame>
        <p:nvGraphicFramePr>
          <p:cNvPr id="19" name="Diagram 18">
            <a:extLst>
              <a:ext uri="{FF2B5EF4-FFF2-40B4-BE49-F238E27FC236}">
                <a16:creationId xmlns:a16="http://schemas.microsoft.com/office/drawing/2014/main" id="{25D7C128-A749-454D-B856-600E17FBAA64}"/>
              </a:ext>
            </a:extLst>
          </p:cNvPr>
          <p:cNvGraphicFramePr/>
          <p:nvPr>
            <p:extLst>
              <p:ext uri="{D42A27DB-BD31-4B8C-83A1-F6EECF244321}">
                <p14:modId xmlns:p14="http://schemas.microsoft.com/office/powerpoint/2010/main" val="2771283255"/>
              </p:ext>
            </p:extLst>
          </p:nvPr>
        </p:nvGraphicFramePr>
        <p:xfrm>
          <a:off x="-697496" y="1541511"/>
          <a:ext cx="7600331" cy="52539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Footer Placeholder 2">
            <a:extLst>
              <a:ext uri="{FF2B5EF4-FFF2-40B4-BE49-F238E27FC236}">
                <a16:creationId xmlns:a16="http://schemas.microsoft.com/office/drawing/2014/main" id="{CC8A356B-2F31-4377-B238-D27B987E0D99}"/>
              </a:ext>
            </a:extLst>
          </p:cNvPr>
          <p:cNvSpPr txBox="1">
            <a:spLocks/>
          </p:cNvSpPr>
          <p:nvPr/>
        </p:nvSpPr>
        <p:spPr>
          <a:xfrm>
            <a:off x="6434454" y="5714077"/>
            <a:ext cx="5283413" cy="244588"/>
          </a:xfrm>
          <a:prstGeom prst="rect">
            <a:avLst/>
          </a:prstGeom>
        </p:spPr>
        <p:txBody>
          <a:bodyPr vert="horz" lIns="0" tIns="45720" rIns="91440" bIns="0" rtlCol="0" anchor="ctr"/>
          <a:lstStyle>
            <a:defPPr>
              <a:defRPr lang="en-US"/>
            </a:defPPr>
            <a:lvl1pPr marL="0" algn="l" defTabSz="914400" rtl="0" eaLnBrk="1" latinLnBrk="0" hangingPunct="1">
              <a:defRPr sz="1333"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GB" sz="1400" dirty="0">
                <a:solidFill>
                  <a:srgbClr val="000000"/>
                </a:solidFill>
                <a:latin typeface="Calibri"/>
              </a:rPr>
              <a:t>Source: Accelerating adolescent girls’ education and empowerment:                     G7 Whistler Meeting 2018  |  May 2018</a:t>
            </a:r>
            <a:endParaRPr lang="en-US" sz="1400" dirty="0">
              <a:solidFill>
                <a:srgbClr val="000000"/>
              </a:solidFill>
              <a:latin typeface="Calibri"/>
            </a:endParaRPr>
          </a:p>
        </p:txBody>
      </p:sp>
    </p:spTree>
    <p:extLst>
      <p:ext uri="{BB962C8B-B14F-4D97-AF65-F5344CB8AC3E}">
        <p14:creationId xmlns:p14="http://schemas.microsoft.com/office/powerpoint/2010/main" val="183529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F25CD-CC5C-4E00-A1AB-EAE78CC1FE2D}"/>
              </a:ext>
            </a:extLst>
          </p:cNvPr>
          <p:cNvSpPr>
            <a:spLocks noGrp="1"/>
          </p:cNvSpPr>
          <p:nvPr>
            <p:ph type="title"/>
          </p:nvPr>
        </p:nvSpPr>
        <p:spPr/>
        <p:txBody>
          <a:bodyPr/>
          <a:lstStyle/>
          <a:p>
            <a:r>
              <a:rPr lang="en-GB" dirty="0"/>
              <a:t>GAGE 3Cs Conceptual Framework </a:t>
            </a:r>
            <a:endParaRPr lang="en-GB" dirty="0">
              <a:latin typeface="+mn-lt"/>
            </a:endParaRPr>
          </a:p>
        </p:txBody>
      </p:sp>
      <p:pic>
        <p:nvPicPr>
          <p:cNvPr id="9" name="Picture 8">
            <a:extLst>
              <a:ext uri="{FF2B5EF4-FFF2-40B4-BE49-F238E27FC236}">
                <a16:creationId xmlns:a16="http://schemas.microsoft.com/office/drawing/2014/main" id="{A467A4C9-F446-4D75-BA79-7BB1A550EA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4710" y="976311"/>
            <a:ext cx="10322581" cy="5760000"/>
          </a:xfrm>
          <a:prstGeom prst="rect">
            <a:avLst/>
          </a:prstGeom>
        </p:spPr>
      </p:pic>
    </p:spTree>
    <p:extLst>
      <p:ext uri="{BB962C8B-B14F-4D97-AF65-F5344CB8AC3E}">
        <p14:creationId xmlns:p14="http://schemas.microsoft.com/office/powerpoint/2010/main" val="682251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9A0EEC-12F3-4569-A07B-D371D077BE1D}"/>
              </a:ext>
            </a:extLst>
          </p:cNvPr>
          <p:cNvSpPr>
            <a:spLocks noGrp="1"/>
          </p:cNvSpPr>
          <p:nvPr>
            <p:ph type="title"/>
          </p:nvPr>
        </p:nvSpPr>
        <p:spPr>
          <a:xfrm>
            <a:off x="812800" y="52901"/>
            <a:ext cx="10566400" cy="788440"/>
          </a:xfrm>
        </p:spPr>
        <p:txBody>
          <a:bodyPr>
            <a:noAutofit/>
          </a:bodyPr>
          <a:lstStyle/>
          <a:p>
            <a:r>
              <a:rPr lang="en-GB" sz="3200" dirty="0"/>
              <a:t>Mixed methods virtual research on adolescent experiences of covid-19, leveraging GAGE’s longitudinal research design</a:t>
            </a:r>
          </a:p>
        </p:txBody>
      </p:sp>
      <p:sp>
        <p:nvSpPr>
          <p:cNvPr id="3" name="Slide Number Placeholder 2">
            <a:extLst>
              <a:ext uri="{FF2B5EF4-FFF2-40B4-BE49-F238E27FC236}">
                <a16:creationId xmlns:a16="http://schemas.microsoft.com/office/drawing/2014/main" id="{5B916C8E-F041-436C-9554-C1F3C4643D1F}"/>
              </a:ext>
            </a:extLst>
          </p:cNvPr>
          <p:cNvSpPr>
            <a:spLocks noGrp="1"/>
          </p:cNvSpPr>
          <p:nvPr>
            <p:ph type="sldNum" sz="quarter" idx="4294967295"/>
          </p:nvPr>
        </p:nvSpPr>
        <p:spPr/>
        <p:txBody>
          <a:bodyPr>
            <a:normAutofit fontScale="25000" lnSpcReduction="20000"/>
          </a:bodyPr>
          <a:lstStyle/>
          <a:p>
            <a:pPr defTabSz="609570">
              <a:spcAft>
                <a:spcPts val="800"/>
              </a:spcAft>
              <a:defRPr/>
            </a:pPr>
            <a:fld id="{18A56190-2AAC-C741-B634-226FD1711CE6}" type="slidenum">
              <a:rPr lang="en-US" sz="2400">
                <a:solidFill>
                  <a:srgbClr val="FFFFFF"/>
                </a:solidFill>
                <a:latin typeface="Calibri"/>
              </a:rPr>
              <a:pPr defTabSz="609570">
                <a:spcAft>
                  <a:spcPts val="800"/>
                </a:spcAft>
                <a:defRPr/>
              </a:pPr>
              <a:t>5</a:t>
            </a:fld>
            <a:endParaRPr lang="en-US" sz="2400">
              <a:solidFill>
                <a:srgbClr val="FFFFFF"/>
              </a:solidFill>
              <a:latin typeface="Calibri"/>
            </a:endParaRPr>
          </a:p>
        </p:txBody>
      </p:sp>
      <p:pic>
        <p:nvPicPr>
          <p:cNvPr id="4" name="Picture 3" descr="A screenshot of a social media post&#10;&#10;Description automatically generated">
            <a:extLst>
              <a:ext uri="{FF2B5EF4-FFF2-40B4-BE49-F238E27FC236}">
                <a16:creationId xmlns:a16="http://schemas.microsoft.com/office/drawing/2014/main" id="{873255DA-688B-45FD-B311-DB4B0F092F8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5884" y="949842"/>
            <a:ext cx="11740233" cy="5883612"/>
          </a:xfrm>
          <a:prstGeom prst="rect">
            <a:avLst/>
          </a:prstGeom>
        </p:spPr>
      </p:pic>
      <p:sp>
        <p:nvSpPr>
          <p:cNvPr id="8" name="Rectangle 7">
            <a:extLst>
              <a:ext uri="{FF2B5EF4-FFF2-40B4-BE49-F238E27FC236}">
                <a16:creationId xmlns:a16="http://schemas.microsoft.com/office/drawing/2014/main" id="{CB155946-0073-412E-958B-F61DC6BA443B}"/>
              </a:ext>
            </a:extLst>
          </p:cNvPr>
          <p:cNvSpPr/>
          <p:nvPr/>
        </p:nvSpPr>
        <p:spPr>
          <a:xfrm>
            <a:off x="8992524" y="3040099"/>
            <a:ext cx="3096029" cy="372976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92000" rIns="192000" rtlCol="0" anchor="ctr"/>
          <a:lstStyle/>
          <a:p>
            <a:r>
              <a:rPr lang="en-GB" sz="1733" b="1" dirty="0">
                <a:solidFill>
                  <a:schemeClr val="tx2">
                    <a:lumMod val="40000"/>
                    <a:lumOff val="60000"/>
                  </a:schemeClr>
                </a:solidFill>
              </a:rPr>
              <a:t>PHONE/ WEB-BASED PARTICIPATORY RESEARCH WITH 140 ADOLESCENTS</a:t>
            </a:r>
          </a:p>
          <a:p>
            <a:endParaRPr lang="en-GB" sz="1600" b="1" dirty="0"/>
          </a:p>
          <a:p>
            <a:r>
              <a:rPr lang="en-GB" sz="1600" b="1" dirty="0"/>
              <a:t>LEBANON , JORDAN, GAZA</a:t>
            </a:r>
          </a:p>
          <a:p>
            <a:endParaRPr lang="en-GB" sz="1600" dirty="0"/>
          </a:p>
          <a:p>
            <a:r>
              <a:rPr lang="en-GB" sz="1600" dirty="0"/>
              <a:t>Participatory photography, digital and audio diaries, blogs authored by adolescents</a:t>
            </a:r>
          </a:p>
          <a:p>
            <a:endParaRPr lang="en-GB" sz="1600" dirty="0"/>
          </a:p>
          <a:p>
            <a:endParaRPr lang="en-GB" sz="1600" dirty="0"/>
          </a:p>
          <a:p>
            <a:endParaRPr lang="en-GB" sz="1600" dirty="0"/>
          </a:p>
          <a:p>
            <a:endParaRPr lang="en-US" sz="1600" dirty="0"/>
          </a:p>
        </p:txBody>
      </p:sp>
      <p:sp>
        <p:nvSpPr>
          <p:cNvPr id="9" name="Rectangle 8">
            <a:extLst>
              <a:ext uri="{FF2B5EF4-FFF2-40B4-BE49-F238E27FC236}">
                <a16:creationId xmlns:a16="http://schemas.microsoft.com/office/drawing/2014/main" id="{EFB0CB35-D2AA-4B6C-A508-CE3814789865}"/>
              </a:ext>
            </a:extLst>
          </p:cNvPr>
          <p:cNvSpPr/>
          <p:nvPr/>
        </p:nvSpPr>
        <p:spPr>
          <a:xfrm>
            <a:off x="155172" y="3040100"/>
            <a:ext cx="3943105" cy="372976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ts val="1600"/>
              </a:spcBef>
            </a:pPr>
            <a:r>
              <a:rPr lang="en-GB" sz="1733" b="1" dirty="0">
                <a:solidFill>
                  <a:schemeClr val="tx2">
                    <a:lumMod val="40000"/>
                    <a:lumOff val="60000"/>
                  </a:schemeClr>
                </a:solidFill>
              </a:rPr>
              <a:t>PHONE SURVEYS WITH 9500 ADOLESCENTS</a:t>
            </a:r>
          </a:p>
          <a:p>
            <a:pPr>
              <a:spcBef>
                <a:spcPts val="1600"/>
              </a:spcBef>
            </a:pPr>
            <a:r>
              <a:rPr lang="en-GB" sz="1600" b="1" dirty="0"/>
              <a:t>ETHIOPIA</a:t>
            </a:r>
            <a:r>
              <a:rPr lang="en-GB" sz="1600" dirty="0"/>
              <a:t> - Panel survey w/ 2000 urban adolescents  </a:t>
            </a:r>
          </a:p>
          <a:p>
            <a:pPr>
              <a:spcBef>
                <a:spcPts val="1600"/>
              </a:spcBef>
            </a:pPr>
            <a:r>
              <a:rPr lang="en-GB" sz="1600" b="1" dirty="0"/>
              <a:t>JORDAN - </a:t>
            </a:r>
            <a:r>
              <a:rPr lang="en-GB" sz="1600" dirty="0"/>
              <a:t>Panel survey w/ 3500 adolescents in camps/ host communities </a:t>
            </a:r>
            <a:endParaRPr lang="en-GB" sz="1600" b="1" dirty="0"/>
          </a:p>
          <a:p>
            <a:pPr>
              <a:spcBef>
                <a:spcPts val="1600"/>
              </a:spcBef>
            </a:pPr>
            <a:r>
              <a:rPr lang="en-GB" sz="1600" b="1" dirty="0"/>
              <a:t>GAZA and WEST BANK - </a:t>
            </a:r>
            <a:r>
              <a:rPr lang="en-GB" sz="1600" dirty="0"/>
              <a:t>Survey research with 1000 adolescents</a:t>
            </a:r>
          </a:p>
          <a:p>
            <a:pPr>
              <a:spcBef>
                <a:spcPts val="1600"/>
              </a:spcBef>
            </a:pPr>
            <a:r>
              <a:rPr lang="en-GB" sz="1600" b="1" dirty="0"/>
              <a:t>BANGLADESH - </a:t>
            </a:r>
            <a:r>
              <a:rPr lang="en-GB" sz="1600" dirty="0"/>
              <a:t>Panel survey w/ 3000 urban + rural Bangladeshis, Rohingya refugees </a:t>
            </a:r>
          </a:p>
        </p:txBody>
      </p:sp>
      <p:sp>
        <p:nvSpPr>
          <p:cNvPr id="10" name="Rectangle 9">
            <a:extLst>
              <a:ext uri="{FF2B5EF4-FFF2-40B4-BE49-F238E27FC236}">
                <a16:creationId xmlns:a16="http://schemas.microsoft.com/office/drawing/2014/main" id="{13DE7E50-A3EB-48DF-9A3C-6642D241A64E}"/>
              </a:ext>
            </a:extLst>
          </p:cNvPr>
          <p:cNvSpPr/>
          <p:nvPr/>
        </p:nvSpPr>
        <p:spPr>
          <a:xfrm>
            <a:off x="4098276" y="3040101"/>
            <a:ext cx="4894248" cy="3729767"/>
          </a:xfrm>
          <a:prstGeom prst="rect">
            <a:avLst/>
          </a:prstGeom>
          <a:solidFill>
            <a:srgbClr val="F158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ts val="800"/>
              </a:spcBef>
            </a:pPr>
            <a:r>
              <a:rPr lang="en-GB" sz="1733" b="1" dirty="0">
                <a:solidFill>
                  <a:schemeClr val="tx2">
                    <a:lumMod val="40000"/>
                    <a:lumOff val="60000"/>
                  </a:schemeClr>
                </a:solidFill>
              </a:rPr>
              <a:t>PHONE/WEB-BASED INTERVIEWS WITH 550 ADOLESCENTS + 150 KEY INFORMANTS</a:t>
            </a:r>
          </a:p>
          <a:p>
            <a:pPr>
              <a:spcBef>
                <a:spcPts val="800"/>
              </a:spcBef>
            </a:pPr>
            <a:r>
              <a:rPr lang="en-GB" sz="1600" b="1" dirty="0"/>
              <a:t>BANGLADESH - </a:t>
            </a:r>
            <a:r>
              <a:rPr lang="pl-PL" sz="1600" dirty="0"/>
              <a:t>IDIs w</a:t>
            </a:r>
            <a:r>
              <a:rPr lang="en-GB" sz="1600" dirty="0"/>
              <a:t>/</a:t>
            </a:r>
            <a:r>
              <a:rPr lang="pl-PL" sz="1600" dirty="0"/>
              <a:t> 30 adolescents in 3 low</a:t>
            </a:r>
            <a:r>
              <a:rPr lang="en-GB" sz="1600" dirty="0"/>
              <a:t>-</a:t>
            </a:r>
            <a:r>
              <a:rPr lang="pl-PL" sz="1600" dirty="0"/>
              <a:t>income settlements in Dhaka</a:t>
            </a:r>
            <a:r>
              <a:rPr lang="en-GB" sz="1600" dirty="0"/>
              <a:t>, + 30 Rohingya adolescents</a:t>
            </a:r>
          </a:p>
          <a:p>
            <a:pPr>
              <a:spcBef>
                <a:spcPts val="1600"/>
              </a:spcBef>
            </a:pPr>
            <a:r>
              <a:rPr lang="en-GB" sz="1600" b="1" dirty="0"/>
              <a:t>JORDAN - </a:t>
            </a:r>
            <a:r>
              <a:rPr lang="pl-PL" sz="1600" dirty="0"/>
              <a:t>IDIs </a:t>
            </a:r>
            <a:r>
              <a:rPr lang="en-GB" sz="1600" dirty="0"/>
              <a:t>and </a:t>
            </a:r>
            <a:r>
              <a:rPr lang="pl-PL" sz="1600" dirty="0"/>
              <a:t>FGDs w</a:t>
            </a:r>
            <a:r>
              <a:rPr lang="en-GB" sz="1600" dirty="0"/>
              <a:t>/</a:t>
            </a:r>
            <a:r>
              <a:rPr lang="pl-PL" sz="1600" dirty="0"/>
              <a:t> 1</a:t>
            </a:r>
            <a:r>
              <a:rPr lang="en-GB" sz="1600" dirty="0"/>
              <a:t>1</a:t>
            </a:r>
            <a:r>
              <a:rPr lang="pl-PL" sz="1600" dirty="0"/>
              <a:t>0 adolescents from refugee and host communities</a:t>
            </a:r>
            <a:r>
              <a:rPr lang="en-GB" sz="1600" dirty="0"/>
              <a:t>, 45 service providers</a:t>
            </a:r>
          </a:p>
          <a:p>
            <a:endParaRPr lang="en-GB" sz="1600" dirty="0"/>
          </a:p>
          <a:p>
            <a:r>
              <a:rPr lang="en-GB" sz="1600" b="1" dirty="0"/>
              <a:t>GAZA</a:t>
            </a:r>
            <a:r>
              <a:rPr lang="en-GB" sz="1600" dirty="0"/>
              <a:t> - </a:t>
            </a:r>
            <a:r>
              <a:rPr lang="pl-PL" sz="1600" dirty="0"/>
              <a:t>IDIs, FGDs</a:t>
            </a:r>
            <a:r>
              <a:rPr lang="en-GB" sz="1600" dirty="0"/>
              <a:t> with 56 adolescents from urban + camp settings, 8 service providers</a:t>
            </a:r>
          </a:p>
          <a:p>
            <a:endParaRPr lang="en-GB" sz="1600" dirty="0"/>
          </a:p>
          <a:p>
            <a:r>
              <a:rPr lang="en-GB" sz="1600" b="1" dirty="0"/>
              <a:t>ETHIOPIA</a:t>
            </a:r>
            <a:r>
              <a:rPr lang="en-GB" sz="1600" dirty="0"/>
              <a:t> - </a:t>
            </a:r>
            <a:r>
              <a:rPr lang="pl-PL" sz="1600" dirty="0"/>
              <a:t>IDIs </a:t>
            </a:r>
            <a:r>
              <a:rPr lang="en-GB" sz="1600" dirty="0"/>
              <a:t>w/ 174 nodal</a:t>
            </a:r>
            <a:r>
              <a:rPr lang="pl-PL" sz="1600" dirty="0"/>
              <a:t> adolescents from urban</a:t>
            </a:r>
            <a:r>
              <a:rPr lang="en-GB" sz="1600" dirty="0"/>
              <a:t>, </a:t>
            </a:r>
            <a:r>
              <a:rPr lang="pl-PL" sz="1600" dirty="0"/>
              <a:t>rural </a:t>
            </a:r>
            <a:r>
              <a:rPr lang="en-GB" sz="1600" dirty="0"/>
              <a:t>+ pastoralist </a:t>
            </a:r>
            <a:r>
              <a:rPr lang="pl-PL" sz="1600" dirty="0"/>
              <a:t>areas</a:t>
            </a:r>
            <a:r>
              <a:rPr lang="en-GB" sz="1600" dirty="0"/>
              <a:t>, and</a:t>
            </a:r>
            <a:r>
              <a:rPr lang="pl-PL" sz="1600" dirty="0"/>
              <a:t> </a:t>
            </a:r>
            <a:r>
              <a:rPr lang="en-GB" sz="1600" dirty="0"/>
              <a:t>154 socially vulnerable youth, 50 service providers</a:t>
            </a:r>
          </a:p>
        </p:txBody>
      </p:sp>
    </p:spTree>
    <p:extLst>
      <p:ext uri="{BB962C8B-B14F-4D97-AF65-F5344CB8AC3E}">
        <p14:creationId xmlns:p14="http://schemas.microsoft.com/office/powerpoint/2010/main" val="30678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FD930B85-4B25-4728-9E9B-890EFC68AFC6}"/>
              </a:ext>
            </a:extLst>
          </p:cNvPr>
          <p:cNvCxnSpPr>
            <a:cxnSpLocks/>
          </p:cNvCxnSpPr>
          <p:nvPr/>
        </p:nvCxnSpPr>
        <p:spPr>
          <a:xfrm>
            <a:off x="8200952" y="2365642"/>
            <a:ext cx="0" cy="463153"/>
          </a:xfrm>
          <a:prstGeom prst="line">
            <a:avLst/>
          </a:prstGeom>
          <a:ln w="28575">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1416D02-9EB2-4C15-AAF1-B3073FB6A9FD}"/>
              </a:ext>
            </a:extLst>
          </p:cNvPr>
          <p:cNvCxnSpPr>
            <a:cxnSpLocks/>
          </p:cNvCxnSpPr>
          <p:nvPr/>
        </p:nvCxnSpPr>
        <p:spPr>
          <a:xfrm>
            <a:off x="10274629" y="3652356"/>
            <a:ext cx="0" cy="463153"/>
          </a:xfrm>
          <a:prstGeom prst="line">
            <a:avLst/>
          </a:prstGeom>
          <a:ln w="2857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0102E155-C13C-4973-956B-AB2A79EA18B7}"/>
              </a:ext>
            </a:extLst>
          </p:cNvPr>
          <p:cNvSpPr/>
          <p:nvPr/>
        </p:nvSpPr>
        <p:spPr>
          <a:xfrm>
            <a:off x="1502151" y="2618673"/>
            <a:ext cx="2115364" cy="494619"/>
          </a:xfrm>
          <a:prstGeom prst="rect">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2" name="Title 1">
            <a:extLst>
              <a:ext uri="{FF2B5EF4-FFF2-40B4-BE49-F238E27FC236}">
                <a16:creationId xmlns:a16="http://schemas.microsoft.com/office/drawing/2014/main" id="{2A6F1573-79BD-4F43-B992-B950C5988BD7}"/>
              </a:ext>
            </a:extLst>
          </p:cNvPr>
          <p:cNvSpPr>
            <a:spLocks noGrp="1"/>
          </p:cNvSpPr>
          <p:nvPr>
            <p:ph type="title"/>
          </p:nvPr>
        </p:nvSpPr>
        <p:spPr>
          <a:xfrm>
            <a:off x="812800" y="147231"/>
            <a:ext cx="11254152" cy="788440"/>
          </a:xfrm>
        </p:spPr>
        <p:txBody>
          <a:bodyPr>
            <a:noAutofit/>
          </a:bodyPr>
          <a:lstStyle/>
          <a:p>
            <a:r>
              <a:rPr lang="en-US" sz="3200" dirty="0"/>
              <a:t>Research is sequenced to capture the evolution of covid-19 impacts </a:t>
            </a:r>
          </a:p>
        </p:txBody>
      </p:sp>
      <p:graphicFrame>
        <p:nvGraphicFramePr>
          <p:cNvPr id="10" name="Diagram 9">
            <a:extLst>
              <a:ext uri="{FF2B5EF4-FFF2-40B4-BE49-F238E27FC236}">
                <a16:creationId xmlns:a16="http://schemas.microsoft.com/office/drawing/2014/main" id="{402267BE-5AA7-4DC3-BE5F-7B9B1DBA4769}"/>
              </a:ext>
            </a:extLst>
          </p:cNvPr>
          <p:cNvGraphicFramePr/>
          <p:nvPr/>
        </p:nvGraphicFramePr>
        <p:xfrm>
          <a:off x="468929" y="2863915"/>
          <a:ext cx="11254152" cy="788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E4D386C8-E428-4702-8F62-9CC2E24FC8F4}"/>
              </a:ext>
            </a:extLst>
          </p:cNvPr>
          <p:cNvSpPr txBox="1"/>
          <p:nvPr/>
        </p:nvSpPr>
        <p:spPr>
          <a:xfrm>
            <a:off x="1038451" y="1220133"/>
            <a:ext cx="3459611" cy="1241622"/>
          </a:xfrm>
          <a:prstGeom prst="rect">
            <a:avLst/>
          </a:prstGeom>
          <a:noFill/>
          <a:ln w="41275" cmpd="sng">
            <a:solidFill>
              <a:schemeClr val="tx2"/>
            </a:solidFill>
          </a:ln>
        </p:spPr>
        <p:txBody>
          <a:bodyPr wrap="square">
            <a:spAutoFit/>
          </a:bodyPr>
          <a:lstStyle/>
          <a:p>
            <a:r>
              <a:rPr lang="en-US" sz="1867" dirty="0">
                <a:solidFill>
                  <a:schemeClr val="tx1">
                    <a:lumMod val="75000"/>
                    <a:lumOff val="25000"/>
                  </a:schemeClr>
                </a:solidFill>
              </a:rPr>
              <a:t>2 rounds of quantitative and qualitative data collection with adolescents and their caregivers prior to covid-19 </a:t>
            </a:r>
            <a:endParaRPr lang="en-GB" sz="1867" dirty="0">
              <a:solidFill>
                <a:schemeClr val="tx1">
                  <a:lumMod val="75000"/>
                  <a:lumOff val="25000"/>
                </a:schemeClr>
              </a:solidFill>
            </a:endParaRPr>
          </a:p>
        </p:txBody>
      </p:sp>
      <p:sp>
        <p:nvSpPr>
          <p:cNvPr id="11" name="TextBox 10">
            <a:extLst>
              <a:ext uri="{FF2B5EF4-FFF2-40B4-BE49-F238E27FC236}">
                <a16:creationId xmlns:a16="http://schemas.microsoft.com/office/drawing/2014/main" id="{97982D55-6F75-4E1E-9AEE-F93142528AFA}"/>
              </a:ext>
            </a:extLst>
          </p:cNvPr>
          <p:cNvSpPr txBox="1"/>
          <p:nvPr/>
        </p:nvSpPr>
        <p:spPr>
          <a:xfrm>
            <a:off x="7647224" y="4115509"/>
            <a:ext cx="4434992" cy="2513060"/>
          </a:xfrm>
          <a:prstGeom prst="rect">
            <a:avLst/>
          </a:prstGeom>
          <a:noFill/>
          <a:ln w="41275">
            <a:solidFill>
              <a:schemeClr val="tx2"/>
            </a:solidFill>
          </a:ln>
        </p:spPr>
        <p:txBody>
          <a:bodyPr wrap="square">
            <a:spAutoFit/>
          </a:bodyPr>
          <a:lstStyle/>
          <a:p>
            <a:r>
              <a:rPr lang="en-GB" sz="1733" dirty="0">
                <a:solidFill>
                  <a:schemeClr val="tx1">
                    <a:lumMod val="75000"/>
                    <a:lumOff val="25000"/>
                  </a:schemeClr>
                </a:solidFill>
              </a:rPr>
              <a:t>To assess longer-term impacts of the pandemic on adolescent: </a:t>
            </a:r>
          </a:p>
          <a:p>
            <a:pPr marL="533387" indent="-533387">
              <a:buAutoNum type="romanLcParenR"/>
            </a:pPr>
            <a:r>
              <a:rPr lang="en-GB" sz="1733" dirty="0">
                <a:solidFill>
                  <a:schemeClr val="tx1">
                    <a:lumMod val="75000"/>
                    <a:lumOff val="25000"/>
                  </a:schemeClr>
                </a:solidFill>
              </a:rPr>
              <a:t>health, </a:t>
            </a:r>
          </a:p>
          <a:p>
            <a:pPr marL="533387" indent="-533387">
              <a:buAutoNum type="romanLcParenR"/>
            </a:pPr>
            <a:r>
              <a:rPr lang="en-GB" sz="1733" dirty="0">
                <a:solidFill>
                  <a:schemeClr val="tx1">
                    <a:lumMod val="75000"/>
                    <a:lumOff val="25000"/>
                  </a:schemeClr>
                </a:solidFill>
              </a:rPr>
              <a:t>education </a:t>
            </a:r>
          </a:p>
          <a:p>
            <a:pPr marL="533387" indent="-533387">
              <a:buAutoNum type="romanLcParenR"/>
            </a:pPr>
            <a:r>
              <a:rPr lang="en-GB" sz="1733" dirty="0">
                <a:solidFill>
                  <a:schemeClr val="tx1">
                    <a:lumMod val="75000"/>
                    <a:lumOff val="25000"/>
                  </a:schemeClr>
                </a:solidFill>
              </a:rPr>
              <a:t>bodily integrity (freedom from violence, child marriage, FGM/C) </a:t>
            </a:r>
          </a:p>
          <a:p>
            <a:pPr marL="533387" indent="-533387">
              <a:buAutoNum type="romanLcParenR"/>
            </a:pPr>
            <a:r>
              <a:rPr lang="en-GB" sz="1733" dirty="0">
                <a:solidFill>
                  <a:schemeClr val="tx1">
                    <a:lumMod val="75000"/>
                    <a:lumOff val="25000"/>
                  </a:schemeClr>
                </a:solidFill>
              </a:rPr>
              <a:t>psychosocial wellbeing</a:t>
            </a:r>
          </a:p>
          <a:p>
            <a:pPr marL="533387" indent="-533387">
              <a:buAutoNum type="romanLcParenR"/>
            </a:pPr>
            <a:r>
              <a:rPr lang="en-GB" sz="1733" dirty="0">
                <a:solidFill>
                  <a:schemeClr val="tx1">
                    <a:lumMod val="75000"/>
                    <a:lumOff val="25000"/>
                  </a:schemeClr>
                </a:solidFill>
              </a:rPr>
              <a:t>voice  &amp; agency </a:t>
            </a:r>
          </a:p>
          <a:p>
            <a:pPr marL="533387" indent="-533387">
              <a:buAutoNum type="romanLcParenR"/>
            </a:pPr>
            <a:r>
              <a:rPr lang="en-GB" sz="1733" dirty="0">
                <a:solidFill>
                  <a:schemeClr val="tx1">
                    <a:lumMod val="75000"/>
                    <a:lumOff val="25000"/>
                  </a:schemeClr>
                </a:solidFill>
              </a:rPr>
              <a:t>econ empowerment/ social protection</a:t>
            </a:r>
            <a:r>
              <a:rPr lang="en-GB" sz="1867" dirty="0">
                <a:solidFill>
                  <a:schemeClr val="tx1">
                    <a:lumMod val="75000"/>
                    <a:lumOff val="25000"/>
                  </a:schemeClr>
                </a:solidFill>
              </a:rPr>
              <a:t>.</a:t>
            </a:r>
          </a:p>
        </p:txBody>
      </p:sp>
      <p:sp>
        <p:nvSpPr>
          <p:cNvPr id="25" name="TextBox 24">
            <a:extLst>
              <a:ext uri="{FF2B5EF4-FFF2-40B4-BE49-F238E27FC236}">
                <a16:creationId xmlns:a16="http://schemas.microsoft.com/office/drawing/2014/main" id="{765C95F5-827B-4776-B282-AD7A8322124E}"/>
              </a:ext>
            </a:extLst>
          </p:cNvPr>
          <p:cNvSpPr txBox="1"/>
          <p:nvPr/>
        </p:nvSpPr>
        <p:spPr>
          <a:xfrm>
            <a:off x="6496004" y="1335996"/>
            <a:ext cx="3563832" cy="954300"/>
          </a:xfrm>
          <a:prstGeom prst="rect">
            <a:avLst/>
          </a:prstGeom>
          <a:noFill/>
          <a:ln w="41275">
            <a:solidFill>
              <a:schemeClr val="tx2"/>
            </a:solidFill>
          </a:ln>
        </p:spPr>
        <p:txBody>
          <a:bodyPr wrap="square">
            <a:spAutoFit/>
          </a:bodyPr>
          <a:lstStyle/>
          <a:p>
            <a:r>
              <a:rPr lang="en-GB" sz="1867" dirty="0">
                <a:solidFill>
                  <a:schemeClr val="tx1">
                    <a:lumMod val="75000"/>
                    <a:lumOff val="25000"/>
                  </a:schemeClr>
                </a:solidFill>
              </a:rPr>
              <a:t> To assess slower onset implications and medium changes in adolescent wellbeing</a:t>
            </a:r>
          </a:p>
        </p:txBody>
      </p:sp>
      <p:sp>
        <p:nvSpPr>
          <p:cNvPr id="27" name="TextBox 26">
            <a:extLst>
              <a:ext uri="{FF2B5EF4-FFF2-40B4-BE49-F238E27FC236}">
                <a16:creationId xmlns:a16="http://schemas.microsoft.com/office/drawing/2014/main" id="{2ABB8228-3D6F-4321-B661-C48D118D758A}"/>
              </a:ext>
            </a:extLst>
          </p:cNvPr>
          <p:cNvSpPr txBox="1"/>
          <p:nvPr/>
        </p:nvSpPr>
        <p:spPr>
          <a:xfrm>
            <a:off x="4366200" y="4130483"/>
            <a:ext cx="3011517" cy="954300"/>
          </a:xfrm>
          <a:prstGeom prst="rect">
            <a:avLst/>
          </a:prstGeom>
          <a:noFill/>
          <a:ln w="41275">
            <a:solidFill>
              <a:schemeClr val="tx2"/>
            </a:solidFill>
          </a:ln>
        </p:spPr>
        <p:txBody>
          <a:bodyPr wrap="square">
            <a:spAutoFit/>
          </a:bodyPr>
          <a:lstStyle/>
          <a:p>
            <a:r>
              <a:rPr lang="en-GB" sz="1867" dirty="0">
                <a:solidFill>
                  <a:schemeClr val="tx1">
                    <a:lumMod val="75000"/>
                    <a:lumOff val="25000"/>
                  </a:schemeClr>
                </a:solidFill>
              </a:rPr>
              <a:t> To understand the effects of initial onset of the covid-19 pandemic</a:t>
            </a:r>
          </a:p>
        </p:txBody>
      </p:sp>
      <p:cxnSp>
        <p:nvCxnSpPr>
          <p:cNvPr id="28" name="Straight Connector 27">
            <a:extLst>
              <a:ext uri="{FF2B5EF4-FFF2-40B4-BE49-F238E27FC236}">
                <a16:creationId xmlns:a16="http://schemas.microsoft.com/office/drawing/2014/main" id="{B7B0174B-A20F-4AE4-BCA0-10CF78ECB182}"/>
              </a:ext>
            </a:extLst>
          </p:cNvPr>
          <p:cNvCxnSpPr>
            <a:cxnSpLocks/>
          </p:cNvCxnSpPr>
          <p:nvPr/>
        </p:nvCxnSpPr>
        <p:spPr>
          <a:xfrm>
            <a:off x="5955327" y="3682465"/>
            <a:ext cx="0" cy="463153"/>
          </a:xfrm>
          <a:prstGeom prst="line">
            <a:avLst/>
          </a:prstGeom>
          <a:ln w="28575">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1857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39AB1-DDF2-45B4-9B35-CBEF05762AFB}"/>
              </a:ext>
            </a:extLst>
          </p:cNvPr>
          <p:cNvSpPr>
            <a:spLocks noGrp="1"/>
          </p:cNvSpPr>
          <p:nvPr>
            <p:ph type="title"/>
          </p:nvPr>
        </p:nvSpPr>
        <p:spPr>
          <a:xfrm>
            <a:off x="812800" y="44636"/>
            <a:ext cx="10566400" cy="788440"/>
          </a:xfrm>
        </p:spPr>
        <p:txBody>
          <a:bodyPr>
            <a:normAutofit/>
          </a:bodyPr>
          <a:lstStyle/>
          <a:p>
            <a:r>
              <a:rPr lang="en-US" sz="3733" dirty="0"/>
              <a:t>National covid-19 responses and outcomes are varied</a:t>
            </a:r>
          </a:p>
        </p:txBody>
      </p:sp>
      <p:sp>
        <p:nvSpPr>
          <p:cNvPr id="4" name="Rectangle 3">
            <a:extLst>
              <a:ext uri="{FF2B5EF4-FFF2-40B4-BE49-F238E27FC236}">
                <a16:creationId xmlns:a16="http://schemas.microsoft.com/office/drawing/2014/main" id="{E30A02C1-0533-41B3-A9E5-08759E289E97}"/>
              </a:ext>
            </a:extLst>
          </p:cNvPr>
          <p:cNvSpPr/>
          <p:nvPr/>
        </p:nvSpPr>
        <p:spPr>
          <a:xfrm>
            <a:off x="831771" y="1663486"/>
            <a:ext cx="1956325" cy="503926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2133" dirty="0"/>
              <a:t> </a:t>
            </a:r>
          </a:p>
          <a:p>
            <a:r>
              <a:rPr lang="en-US" sz="2133" dirty="0"/>
              <a:t>High migration, population density, under- resourced services, and a slow and fragmented government response  contributed to high  rates that are declining in recent weeks.</a:t>
            </a:r>
          </a:p>
        </p:txBody>
      </p:sp>
      <p:sp>
        <p:nvSpPr>
          <p:cNvPr id="6" name="Rectangle 5">
            <a:extLst>
              <a:ext uri="{FF2B5EF4-FFF2-40B4-BE49-F238E27FC236}">
                <a16:creationId xmlns:a16="http://schemas.microsoft.com/office/drawing/2014/main" id="{5DB35344-31A7-4757-A3E8-190A0B5948AA}"/>
              </a:ext>
            </a:extLst>
          </p:cNvPr>
          <p:cNvSpPr/>
          <p:nvPr/>
        </p:nvSpPr>
        <p:spPr>
          <a:xfrm>
            <a:off x="2881319" y="1663485"/>
            <a:ext cx="2171159" cy="50367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endParaRPr lang="en-US" sz="2400" dirty="0"/>
          </a:p>
          <a:p>
            <a:r>
              <a:rPr lang="en-US" sz="2133" dirty="0"/>
              <a:t>Poor connectivity in rural areas,  a large numbers of migrants, and growing </a:t>
            </a:r>
            <a:r>
              <a:rPr lang="en-US" sz="2133" dirty="0" err="1"/>
              <a:t>politicalization</a:t>
            </a:r>
            <a:r>
              <a:rPr lang="en-US" sz="2133" dirty="0"/>
              <a:t> of precautions  are challenges. Case counts </a:t>
            </a:r>
            <a:r>
              <a:rPr lang="en-GB" sz="2133" dirty="0"/>
              <a:t>have declined in the last few weeks,  after increasing in August.</a:t>
            </a:r>
            <a:endParaRPr lang="en-US" sz="2133" dirty="0"/>
          </a:p>
        </p:txBody>
      </p:sp>
      <p:sp>
        <p:nvSpPr>
          <p:cNvPr id="8" name="Rectangle 7">
            <a:extLst>
              <a:ext uri="{FF2B5EF4-FFF2-40B4-BE49-F238E27FC236}">
                <a16:creationId xmlns:a16="http://schemas.microsoft.com/office/drawing/2014/main" id="{CA96CFF0-3701-486E-AB19-0DA8071D4727}"/>
              </a:ext>
            </a:extLst>
          </p:cNvPr>
          <p:cNvSpPr/>
          <p:nvPr/>
        </p:nvSpPr>
        <p:spPr>
          <a:xfrm>
            <a:off x="5174088" y="1663485"/>
            <a:ext cx="1993299" cy="5036736"/>
          </a:xfrm>
          <a:prstGeom prst="rect">
            <a:avLst/>
          </a:prstGeom>
          <a:solidFill>
            <a:srgbClr val="F89848"/>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endParaRPr lang="en-US" sz="2133" b="1" dirty="0"/>
          </a:p>
          <a:p>
            <a:r>
              <a:rPr lang="en-US" sz="2133" dirty="0"/>
              <a:t>Densely populated and with years of under-investment in services, proactive restrictions helped to stem local transmission until late August. </a:t>
            </a:r>
          </a:p>
        </p:txBody>
      </p:sp>
      <p:sp>
        <p:nvSpPr>
          <p:cNvPr id="10" name="Rectangle 9">
            <a:extLst>
              <a:ext uri="{FF2B5EF4-FFF2-40B4-BE49-F238E27FC236}">
                <a16:creationId xmlns:a16="http://schemas.microsoft.com/office/drawing/2014/main" id="{9D482E04-CB64-45D5-B14A-1D2A183208D3}"/>
              </a:ext>
            </a:extLst>
          </p:cNvPr>
          <p:cNvSpPr/>
          <p:nvPr/>
        </p:nvSpPr>
        <p:spPr>
          <a:xfrm>
            <a:off x="7288996" y="1663486"/>
            <a:ext cx="1993299" cy="37858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endParaRPr lang="en-US" sz="2400" b="1" dirty="0"/>
          </a:p>
          <a:p>
            <a:r>
              <a:rPr lang="en-US" sz="2133" dirty="0"/>
              <a:t>Early decisive action and a hard lockdown limited spread—though cases are now climbing. </a:t>
            </a:r>
          </a:p>
        </p:txBody>
      </p:sp>
      <p:sp>
        <p:nvSpPr>
          <p:cNvPr id="12" name="Rectangle 11">
            <a:extLst>
              <a:ext uri="{FF2B5EF4-FFF2-40B4-BE49-F238E27FC236}">
                <a16:creationId xmlns:a16="http://schemas.microsoft.com/office/drawing/2014/main" id="{BE504D35-D68D-4D41-8D4E-67230D45E1EA}"/>
              </a:ext>
            </a:extLst>
          </p:cNvPr>
          <p:cNvSpPr/>
          <p:nvPr/>
        </p:nvSpPr>
        <p:spPr>
          <a:xfrm>
            <a:off x="9397832" y="1663486"/>
            <a:ext cx="1993299" cy="3785805"/>
          </a:xfrm>
          <a:prstGeom prst="rect">
            <a:avLst/>
          </a:prstGeom>
          <a:solidFill>
            <a:srgbClr val="814974"/>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endParaRPr lang="en-US" sz="2400" b="1" dirty="0"/>
          </a:p>
          <a:p>
            <a:r>
              <a:rPr lang="en-US" sz="2133" dirty="0"/>
              <a:t>The pandemic exacerbated existing severe economic and political crises. Case counts have been climbing since August.</a:t>
            </a:r>
          </a:p>
        </p:txBody>
      </p:sp>
      <p:sp>
        <p:nvSpPr>
          <p:cNvPr id="3" name="Rectangle 2">
            <a:extLst>
              <a:ext uri="{FF2B5EF4-FFF2-40B4-BE49-F238E27FC236}">
                <a16:creationId xmlns:a16="http://schemas.microsoft.com/office/drawing/2014/main" id="{FB4A3572-413E-4E48-BF89-C167DEA40400}"/>
              </a:ext>
            </a:extLst>
          </p:cNvPr>
          <p:cNvSpPr/>
          <p:nvPr/>
        </p:nvSpPr>
        <p:spPr>
          <a:xfrm>
            <a:off x="831771" y="1075813"/>
            <a:ext cx="1956325" cy="51626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2400" b="1" dirty="0"/>
              <a:t>Bangladesh</a:t>
            </a:r>
            <a:endParaRPr lang="pl-PL" sz="2400" b="1" dirty="0"/>
          </a:p>
        </p:txBody>
      </p:sp>
      <p:sp>
        <p:nvSpPr>
          <p:cNvPr id="5" name="Rectangle 4">
            <a:extLst>
              <a:ext uri="{FF2B5EF4-FFF2-40B4-BE49-F238E27FC236}">
                <a16:creationId xmlns:a16="http://schemas.microsoft.com/office/drawing/2014/main" id="{1001121F-B94C-4845-AD27-52079AAD5557}"/>
              </a:ext>
            </a:extLst>
          </p:cNvPr>
          <p:cNvSpPr/>
          <p:nvPr/>
        </p:nvSpPr>
        <p:spPr>
          <a:xfrm>
            <a:off x="2881321" y="1075814"/>
            <a:ext cx="2171159" cy="51626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2400" b="1" dirty="0"/>
              <a:t>Ethiopia </a:t>
            </a:r>
            <a:endParaRPr lang="pl-PL" sz="2400" b="1" dirty="0"/>
          </a:p>
        </p:txBody>
      </p:sp>
      <p:sp>
        <p:nvSpPr>
          <p:cNvPr id="7" name="Rectangle 6">
            <a:extLst>
              <a:ext uri="{FF2B5EF4-FFF2-40B4-BE49-F238E27FC236}">
                <a16:creationId xmlns:a16="http://schemas.microsoft.com/office/drawing/2014/main" id="{2BE72FA8-06F1-4B62-9322-9DCD4B7447AA}"/>
              </a:ext>
            </a:extLst>
          </p:cNvPr>
          <p:cNvSpPr/>
          <p:nvPr/>
        </p:nvSpPr>
        <p:spPr>
          <a:xfrm>
            <a:off x="5174088" y="1075814"/>
            <a:ext cx="1993299" cy="502079"/>
          </a:xfrm>
          <a:prstGeom prst="rect">
            <a:avLst/>
          </a:prstGeom>
          <a:solidFill>
            <a:srgbClr val="F89848"/>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2400" b="1" dirty="0"/>
              <a:t>Gaza</a:t>
            </a:r>
            <a:r>
              <a:rPr lang="en-US" sz="2133" b="1" dirty="0"/>
              <a:t> </a:t>
            </a:r>
            <a:endParaRPr lang="pl-PL" sz="2133" b="1" dirty="0"/>
          </a:p>
        </p:txBody>
      </p:sp>
      <p:sp>
        <p:nvSpPr>
          <p:cNvPr id="15" name="Rectangle 14">
            <a:extLst>
              <a:ext uri="{FF2B5EF4-FFF2-40B4-BE49-F238E27FC236}">
                <a16:creationId xmlns:a16="http://schemas.microsoft.com/office/drawing/2014/main" id="{ED8C881D-700F-49A1-8998-58FBC0EF031B}"/>
              </a:ext>
            </a:extLst>
          </p:cNvPr>
          <p:cNvSpPr/>
          <p:nvPr/>
        </p:nvSpPr>
        <p:spPr>
          <a:xfrm>
            <a:off x="7288996" y="1053775"/>
            <a:ext cx="1993299" cy="524117"/>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2400" b="1" dirty="0"/>
              <a:t>Jordan</a:t>
            </a:r>
            <a:endParaRPr lang="pl-PL" sz="2400" b="1" dirty="0"/>
          </a:p>
        </p:txBody>
      </p:sp>
      <p:sp>
        <p:nvSpPr>
          <p:cNvPr id="17" name="Rectangle 16">
            <a:extLst>
              <a:ext uri="{FF2B5EF4-FFF2-40B4-BE49-F238E27FC236}">
                <a16:creationId xmlns:a16="http://schemas.microsoft.com/office/drawing/2014/main" id="{481764C4-D2A5-4F99-9E50-35A094D98561}"/>
              </a:ext>
            </a:extLst>
          </p:cNvPr>
          <p:cNvSpPr/>
          <p:nvPr/>
        </p:nvSpPr>
        <p:spPr>
          <a:xfrm>
            <a:off x="9397832" y="1053775"/>
            <a:ext cx="1993299" cy="524117"/>
          </a:xfrm>
          <a:prstGeom prst="rect">
            <a:avLst/>
          </a:prstGeom>
          <a:solidFill>
            <a:srgbClr val="814974"/>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2400" b="1" dirty="0"/>
              <a:t>Lebanon</a:t>
            </a:r>
            <a:endParaRPr lang="pl-PL" sz="2400" b="1" dirty="0"/>
          </a:p>
        </p:txBody>
      </p:sp>
    </p:spTree>
    <p:extLst>
      <p:ext uri="{BB962C8B-B14F-4D97-AF65-F5344CB8AC3E}">
        <p14:creationId xmlns:p14="http://schemas.microsoft.com/office/powerpoint/2010/main" val="3740620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919AAF-CB6D-4170-9A35-F59305C00561}"/>
              </a:ext>
            </a:extLst>
          </p:cNvPr>
          <p:cNvPicPr>
            <a:picLocks noChangeAspect="1"/>
          </p:cNvPicPr>
          <p:nvPr/>
        </p:nvPicPr>
        <p:blipFill rotWithShape="1">
          <a:blip r:embed="rId3">
            <a:extLst>
              <a:ext uri="{28A0092B-C50C-407E-A947-70E740481C1C}">
                <a14:useLocalDpi xmlns:a14="http://schemas.microsoft.com/office/drawing/2010/main" val="0"/>
              </a:ext>
            </a:extLst>
          </a:blip>
          <a:srcRect t="5606" b="14514"/>
          <a:stretch/>
        </p:blipFill>
        <p:spPr>
          <a:xfrm>
            <a:off x="-16510" y="0"/>
            <a:ext cx="12225020" cy="6876000"/>
          </a:xfrm>
          <a:prstGeom prst="rect">
            <a:avLst/>
          </a:prstGeom>
        </p:spPr>
      </p:pic>
      <p:graphicFrame>
        <p:nvGraphicFramePr>
          <p:cNvPr id="10" name="Content Placeholder 6">
            <a:extLst>
              <a:ext uri="{FF2B5EF4-FFF2-40B4-BE49-F238E27FC236}">
                <a16:creationId xmlns:a16="http://schemas.microsoft.com/office/drawing/2014/main" id="{F261253A-4549-4541-8058-27A728A03ADA}"/>
              </a:ext>
            </a:extLst>
          </p:cNvPr>
          <p:cNvGraphicFramePr>
            <a:graphicFrameLocks/>
          </p:cNvGraphicFramePr>
          <p:nvPr>
            <p:extLst>
              <p:ext uri="{D42A27DB-BD31-4B8C-83A1-F6EECF244321}">
                <p14:modId xmlns:p14="http://schemas.microsoft.com/office/powerpoint/2010/main" val="3041548933"/>
              </p:ext>
            </p:extLst>
          </p:nvPr>
        </p:nvGraphicFramePr>
        <p:xfrm>
          <a:off x="523707" y="5067326"/>
          <a:ext cx="7948789" cy="13839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a:extLst>
              <a:ext uri="{FF2B5EF4-FFF2-40B4-BE49-F238E27FC236}">
                <a16:creationId xmlns:a16="http://schemas.microsoft.com/office/drawing/2014/main" id="{D44BF0BF-B7D6-40FE-B5E2-45B9DB492722}"/>
              </a:ext>
            </a:extLst>
          </p:cNvPr>
          <p:cNvSpPr/>
          <p:nvPr/>
        </p:nvSpPr>
        <p:spPr>
          <a:xfrm>
            <a:off x="4979547" y="6535020"/>
            <a:ext cx="10947256" cy="338554"/>
          </a:xfrm>
          <a:prstGeom prst="rect">
            <a:avLst/>
          </a:prstGeom>
        </p:spPr>
        <p:txBody>
          <a:bodyPr wrap="square">
            <a:spAutoFit/>
          </a:bodyPr>
          <a:lstStyle/>
          <a:p>
            <a:pPr defTabSz="812757">
              <a:spcBef>
                <a:spcPts val="800"/>
              </a:spcBef>
              <a:tabLst>
                <a:tab pos="406378" algn="l"/>
              </a:tabLst>
              <a:defRPr/>
            </a:pPr>
            <a:r>
              <a:rPr lang="en-GB" sz="1600" dirty="0">
                <a:solidFill>
                  <a:srgbClr val="FFFFFF"/>
                </a:solidFill>
                <a:latin typeface="Calibri"/>
              </a:rPr>
              <a:t>An adolescent boy with vision impairment in Rwanda © Nathalie Bertrams/GAGE 2020</a:t>
            </a:r>
          </a:p>
        </p:txBody>
      </p:sp>
    </p:spTree>
    <p:extLst>
      <p:ext uri="{BB962C8B-B14F-4D97-AF65-F5344CB8AC3E}">
        <p14:creationId xmlns:p14="http://schemas.microsoft.com/office/powerpoint/2010/main" val="2653598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643EC-A14D-40B1-9A89-56BA59DA786B}"/>
              </a:ext>
            </a:extLst>
          </p:cNvPr>
          <p:cNvSpPr>
            <a:spLocks noGrp="1"/>
          </p:cNvSpPr>
          <p:nvPr>
            <p:ph type="title"/>
          </p:nvPr>
        </p:nvSpPr>
        <p:spPr>
          <a:xfrm>
            <a:off x="494970" y="132695"/>
            <a:ext cx="11038011" cy="788440"/>
          </a:xfrm>
        </p:spPr>
        <p:txBody>
          <a:bodyPr>
            <a:noAutofit/>
          </a:bodyPr>
          <a:lstStyle/>
          <a:p>
            <a:r>
              <a:rPr lang="en-GB" sz="2800" dirty="0"/>
              <a:t>Adolescents’ covid-19 knowledge and practices— generally good, but….</a:t>
            </a:r>
          </a:p>
        </p:txBody>
      </p:sp>
      <p:sp>
        <p:nvSpPr>
          <p:cNvPr id="3" name="Rectangle 2">
            <a:extLst>
              <a:ext uri="{FF2B5EF4-FFF2-40B4-BE49-F238E27FC236}">
                <a16:creationId xmlns:a16="http://schemas.microsoft.com/office/drawing/2014/main" id="{D4F35510-A778-4EA0-A0AD-6BC16BA0D74B}"/>
              </a:ext>
            </a:extLst>
          </p:cNvPr>
          <p:cNvSpPr/>
          <p:nvPr/>
        </p:nvSpPr>
        <p:spPr>
          <a:xfrm>
            <a:off x="550109" y="1085877"/>
            <a:ext cx="2583180" cy="3063240"/>
          </a:xfrm>
          <a:prstGeom prst="rect">
            <a:avLst/>
          </a:prstGeom>
          <a:solidFill>
            <a:srgbClr val="814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In Jordan:</a:t>
            </a:r>
          </a:p>
          <a:p>
            <a:pPr marL="114300" indent="-114300">
              <a:buFont typeface="Arial" panose="020B0604020202020204" pitchFamily="34" charset="0"/>
              <a:buChar char="•"/>
            </a:pPr>
            <a:r>
              <a:rPr lang="en-US" dirty="0"/>
              <a:t> 81% of adolescents in host communities—and 56% of those in camps—report wearing a mask</a:t>
            </a:r>
          </a:p>
          <a:p>
            <a:pPr marL="114300" indent="-114300">
              <a:buFont typeface="Arial" panose="020B0604020202020204" pitchFamily="34" charset="0"/>
              <a:buChar char="•"/>
            </a:pPr>
            <a:r>
              <a:rPr lang="en-US" dirty="0"/>
              <a:t>74% of working adolescents report their job has implemented safety measures</a:t>
            </a:r>
          </a:p>
        </p:txBody>
      </p:sp>
      <p:sp>
        <p:nvSpPr>
          <p:cNvPr id="4" name="Speech Bubble: Rectangle with Corners Rounded 3">
            <a:extLst>
              <a:ext uri="{FF2B5EF4-FFF2-40B4-BE49-F238E27FC236}">
                <a16:creationId xmlns:a16="http://schemas.microsoft.com/office/drawing/2014/main" id="{5C297DDC-3BD2-4285-B42C-B36845A93DAA}"/>
              </a:ext>
            </a:extLst>
          </p:cNvPr>
          <p:cNvSpPr/>
          <p:nvPr/>
        </p:nvSpPr>
        <p:spPr>
          <a:xfrm>
            <a:off x="4483866" y="1476746"/>
            <a:ext cx="6642152" cy="918148"/>
          </a:xfrm>
          <a:prstGeom prst="wedgeRoundRectCallout">
            <a:avLst>
              <a:gd name="adj1" fmla="val 11865"/>
              <a:gd name="adj2" fmla="val 77441"/>
              <a:gd name="adj3" fmla="val 16667"/>
            </a:avLst>
          </a:prstGeom>
          <a:solidFill>
            <a:srgbClr val="F158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i="1" dirty="0">
                <a:solidFill>
                  <a:schemeClr val="bg1"/>
                </a:solidFill>
              </a:rPr>
              <a:t>‘There's a lot of people staying at my house. There are 14 families, 14 rooms [and] two bathrooms. Everyone uses the two bathrooms together.’ </a:t>
            </a:r>
            <a:r>
              <a:rPr lang="en-US" dirty="0">
                <a:solidFill>
                  <a:schemeClr val="bg1"/>
                </a:solidFill>
              </a:rPr>
              <a:t>(18 year old married girl, Bangladesh)</a:t>
            </a:r>
            <a:endParaRPr lang="en-GB" dirty="0">
              <a:solidFill>
                <a:schemeClr val="bg1"/>
              </a:solidFill>
            </a:endParaRPr>
          </a:p>
        </p:txBody>
      </p:sp>
      <p:sp>
        <p:nvSpPr>
          <p:cNvPr id="5" name="Speech Bubble: Rectangle with Corners Rounded 4">
            <a:extLst>
              <a:ext uri="{FF2B5EF4-FFF2-40B4-BE49-F238E27FC236}">
                <a16:creationId xmlns:a16="http://schemas.microsoft.com/office/drawing/2014/main" id="{8832DB11-1F72-41B4-A415-06AF9ACCBA90}"/>
              </a:ext>
            </a:extLst>
          </p:cNvPr>
          <p:cNvSpPr/>
          <p:nvPr/>
        </p:nvSpPr>
        <p:spPr>
          <a:xfrm>
            <a:off x="4483865" y="5291486"/>
            <a:ext cx="6642153" cy="1209778"/>
          </a:xfrm>
          <a:prstGeom prst="wedgeRoundRectCallout">
            <a:avLst>
              <a:gd name="adj1" fmla="val -34352"/>
              <a:gd name="adj2" fmla="val 61060"/>
              <a:gd name="adj3" fmla="val 16667"/>
            </a:avLst>
          </a:prstGeom>
          <a:solidFill>
            <a:srgbClr val="F158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i="1" dirty="0">
                <a:solidFill>
                  <a:schemeClr val="bg1"/>
                </a:solidFill>
              </a:rPr>
              <a:t>‘One of our main challenges for this disease is shortage of water. We have only one water point…We cannot protect ourselves at the water source. We are going to die </a:t>
            </a:r>
            <a:r>
              <a:rPr lang="en-US" i="1" dirty="0" err="1">
                <a:solidFill>
                  <a:schemeClr val="bg1"/>
                </a:solidFill>
              </a:rPr>
              <a:t>en</a:t>
            </a:r>
            <a:r>
              <a:rPr lang="en-US" i="1" dirty="0">
                <a:solidFill>
                  <a:schemeClr val="bg1"/>
                </a:solidFill>
              </a:rPr>
              <a:t> masse at the water point since there are so many people.‘ </a:t>
            </a:r>
            <a:r>
              <a:rPr lang="en-US" dirty="0">
                <a:solidFill>
                  <a:schemeClr val="bg1"/>
                </a:solidFill>
              </a:rPr>
              <a:t>(15 year old married girl, Ethiopia)</a:t>
            </a:r>
            <a:endParaRPr lang="en-GB" dirty="0">
              <a:solidFill>
                <a:schemeClr val="bg1"/>
              </a:solidFill>
            </a:endParaRPr>
          </a:p>
        </p:txBody>
      </p:sp>
      <p:sp>
        <p:nvSpPr>
          <p:cNvPr id="7" name="Speech Bubble: Rectangle with Corners Rounded 6">
            <a:extLst>
              <a:ext uri="{FF2B5EF4-FFF2-40B4-BE49-F238E27FC236}">
                <a16:creationId xmlns:a16="http://schemas.microsoft.com/office/drawing/2014/main" id="{46215A00-4F97-4E34-8905-CB5B8EDF0588}"/>
              </a:ext>
            </a:extLst>
          </p:cNvPr>
          <p:cNvSpPr/>
          <p:nvPr/>
        </p:nvSpPr>
        <p:spPr>
          <a:xfrm>
            <a:off x="4483866" y="3050215"/>
            <a:ext cx="6642152" cy="1375224"/>
          </a:xfrm>
          <a:prstGeom prst="wedgeRoundRectCallout">
            <a:avLst>
              <a:gd name="adj1" fmla="val -6531"/>
              <a:gd name="adj2" fmla="val 59856"/>
              <a:gd name="adj3" fmla="val 16667"/>
            </a:avLst>
          </a:prstGeom>
          <a:solidFill>
            <a:srgbClr val="F898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i="1" dirty="0">
                <a:solidFill>
                  <a:schemeClr val="bg1"/>
                </a:solidFill>
              </a:rPr>
              <a:t>‘I can’t buy gloves, I can’t buy a face mask … We are not able to afford bread to eat, how can we buy face masks and gloves? If we will die because we do not buy the gloves and the masks, then that will be it.’   </a:t>
            </a:r>
            <a:r>
              <a:rPr lang="en-US" dirty="0">
                <a:solidFill>
                  <a:schemeClr val="bg1"/>
                </a:solidFill>
              </a:rPr>
              <a:t>(17 year old Syrian boy, Lebanon)</a:t>
            </a:r>
            <a:endParaRPr lang="en-GB" dirty="0">
              <a:solidFill>
                <a:schemeClr val="bg1"/>
              </a:solidFill>
            </a:endParaRPr>
          </a:p>
        </p:txBody>
      </p:sp>
      <p:sp>
        <p:nvSpPr>
          <p:cNvPr id="9" name="Rectangle 8">
            <a:extLst>
              <a:ext uri="{FF2B5EF4-FFF2-40B4-BE49-F238E27FC236}">
                <a16:creationId xmlns:a16="http://schemas.microsoft.com/office/drawing/2014/main" id="{8AE145AF-C4C0-4B33-BCFD-DDF55C176E26}"/>
              </a:ext>
            </a:extLst>
          </p:cNvPr>
          <p:cNvSpPr/>
          <p:nvPr/>
        </p:nvSpPr>
        <p:spPr>
          <a:xfrm>
            <a:off x="550109" y="4413569"/>
            <a:ext cx="2583180" cy="2057399"/>
          </a:xfrm>
          <a:prstGeom prst="rect">
            <a:avLst/>
          </a:prstGeom>
          <a:solidFill>
            <a:srgbClr val="814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In  urban Ethiopia:</a:t>
            </a:r>
          </a:p>
          <a:p>
            <a:pPr marL="114300" indent="-114300">
              <a:buFont typeface="Arial" panose="020B0604020202020204" pitchFamily="34" charset="0"/>
              <a:buChar char="•"/>
            </a:pPr>
            <a:r>
              <a:rPr lang="en-US" dirty="0"/>
              <a:t>91% of adolescents report maintaining social distance</a:t>
            </a:r>
          </a:p>
          <a:p>
            <a:pPr marL="114300" indent="-114300">
              <a:buFont typeface="Arial" panose="020B0604020202020204" pitchFamily="34" charset="0"/>
              <a:buChar char="•"/>
            </a:pPr>
            <a:r>
              <a:rPr lang="en-US" dirty="0"/>
              <a:t>95% of adolescents report hand washing</a:t>
            </a:r>
          </a:p>
        </p:txBody>
      </p:sp>
      <p:sp>
        <p:nvSpPr>
          <p:cNvPr id="10" name="TextBox 9">
            <a:extLst>
              <a:ext uri="{FF2B5EF4-FFF2-40B4-BE49-F238E27FC236}">
                <a16:creationId xmlns:a16="http://schemas.microsoft.com/office/drawing/2014/main" id="{14EFDEC5-A10F-48A7-83EA-C59BB55D73DE}"/>
              </a:ext>
            </a:extLst>
          </p:cNvPr>
          <p:cNvSpPr txBox="1"/>
          <p:nvPr/>
        </p:nvSpPr>
        <p:spPr>
          <a:xfrm>
            <a:off x="3320633" y="994864"/>
            <a:ext cx="8212348" cy="400110"/>
          </a:xfrm>
          <a:prstGeom prst="rect">
            <a:avLst/>
          </a:prstGeom>
          <a:noFill/>
        </p:spPr>
        <p:txBody>
          <a:bodyPr wrap="square" rtlCol="0">
            <a:spAutoFit/>
          </a:bodyPr>
          <a:lstStyle/>
          <a:p>
            <a:pPr marL="380990" indent="-380990">
              <a:buClr>
                <a:srgbClr val="F15833"/>
              </a:buClr>
              <a:buFont typeface="Wingdings" panose="05000000000000000000" pitchFamily="2" charset="2"/>
              <a:buChar char="§"/>
            </a:pPr>
            <a:r>
              <a:rPr lang="en-US" sz="2000" dirty="0">
                <a:solidFill>
                  <a:srgbClr val="70787F"/>
                </a:solidFill>
              </a:rPr>
              <a:t>Overcrowding makes hygiene and distancing difficult.</a:t>
            </a:r>
            <a:endParaRPr lang="en-GB" sz="2000" dirty="0">
              <a:solidFill>
                <a:srgbClr val="70787F"/>
              </a:solidFill>
            </a:endParaRPr>
          </a:p>
        </p:txBody>
      </p:sp>
      <p:sp>
        <p:nvSpPr>
          <p:cNvPr id="12" name="TextBox 11">
            <a:extLst>
              <a:ext uri="{FF2B5EF4-FFF2-40B4-BE49-F238E27FC236}">
                <a16:creationId xmlns:a16="http://schemas.microsoft.com/office/drawing/2014/main" id="{9E65BC6B-A92E-4C25-9262-A3ED3ECF24F6}"/>
              </a:ext>
            </a:extLst>
          </p:cNvPr>
          <p:cNvSpPr txBox="1"/>
          <p:nvPr/>
        </p:nvSpPr>
        <p:spPr>
          <a:xfrm>
            <a:off x="3320633" y="2578212"/>
            <a:ext cx="8212348" cy="400110"/>
          </a:xfrm>
          <a:prstGeom prst="rect">
            <a:avLst/>
          </a:prstGeom>
          <a:noFill/>
        </p:spPr>
        <p:txBody>
          <a:bodyPr wrap="square" rtlCol="0">
            <a:spAutoFit/>
          </a:bodyPr>
          <a:lstStyle/>
          <a:p>
            <a:pPr marL="380990" indent="-380990">
              <a:buClr>
                <a:srgbClr val="F15833"/>
              </a:buClr>
              <a:buFont typeface="Wingdings" panose="05000000000000000000" pitchFamily="2" charset="2"/>
              <a:buChar char="§"/>
            </a:pPr>
            <a:r>
              <a:rPr lang="en-US" sz="2000" dirty="0">
                <a:solidFill>
                  <a:srgbClr val="70787F"/>
                </a:solidFill>
              </a:rPr>
              <a:t>PPE is not affordable for many.</a:t>
            </a:r>
            <a:endParaRPr lang="en-GB" sz="2000" dirty="0">
              <a:solidFill>
                <a:srgbClr val="70787F"/>
              </a:solidFill>
            </a:endParaRPr>
          </a:p>
        </p:txBody>
      </p:sp>
      <p:sp>
        <p:nvSpPr>
          <p:cNvPr id="14" name="TextBox 13">
            <a:extLst>
              <a:ext uri="{FF2B5EF4-FFF2-40B4-BE49-F238E27FC236}">
                <a16:creationId xmlns:a16="http://schemas.microsoft.com/office/drawing/2014/main" id="{05EF1C87-89C3-45ED-AE9D-A146CC53BAAD}"/>
              </a:ext>
            </a:extLst>
          </p:cNvPr>
          <p:cNvSpPr txBox="1"/>
          <p:nvPr/>
        </p:nvSpPr>
        <p:spPr>
          <a:xfrm>
            <a:off x="3320633" y="4583600"/>
            <a:ext cx="8212348" cy="707886"/>
          </a:xfrm>
          <a:prstGeom prst="rect">
            <a:avLst/>
          </a:prstGeom>
          <a:noFill/>
        </p:spPr>
        <p:txBody>
          <a:bodyPr wrap="square" rtlCol="0">
            <a:spAutoFit/>
          </a:bodyPr>
          <a:lstStyle/>
          <a:p>
            <a:pPr marL="380990" indent="-380990">
              <a:buClr>
                <a:srgbClr val="F15833"/>
              </a:buClr>
              <a:buFont typeface="Wingdings" panose="05000000000000000000" pitchFamily="2" charset="2"/>
              <a:buChar char="§"/>
            </a:pPr>
            <a:r>
              <a:rPr lang="en-US" sz="2000" dirty="0">
                <a:solidFill>
                  <a:srgbClr val="70787F"/>
                </a:solidFill>
              </a:rPr>
              <a:t>Water access is severely limited in some contexts—and poses challenges in others.</a:t>
            </a:r>
            <a:endParaRPr lang="en-GB" sz="2000" dirty="0">
              <a:solidFill>
                <a:srgbClr val="70787F"/>
              </a:solidFill>
            </a:endParaRPr>
          </a:p>
        </p:txBody>
      </p:sp>
    </p:spTree>
    <p:extLst>
      <p:ext uri="{BB962C8B-B14F-4D97-AF65-F5344CB8AC3E}">
        <p14:creationId xmlns:p14="http://schemas.microsoft.com/office/powerpoint/2010/main" val="1502626157"/>
      </p:ext>
    </p:extLst>
  </p:cSld>
  <p:clrMapOvr>
    <a:masterClrMapping/>
  </p:clrMapOvr>
</p:sld>
</file>

<file path=ppt/theme/theme1.xml><?xml version="1.0" encoding="utf-8"?>
<a:theme xmlns:a="http://schemas.openxmlformats.org/drawingml/2006/main" name="Overall theme">
  <a:themeElements>
    <a:clrScheme name="ODI GAGE">
      <a:dk1>
        <a:srgbClr val="000000"/>
      </a:dk1>
      <a:lt1>
        <a:srgbClr val="FFFFFF"/>
      </a:lt1>
      <a:dk2>
        <a:srgbClr val="6C7D8B"/>
      </a:dk2>
      <a:lt2>
        <a:srgbClr val="E7E6E6"/>
      </a:lt2>
      <a:accent1>
        <a:srgbClr val="F15833"/>
      </a:accent1>
      <a:accent2>
        <a:srgbClr val="814974"/>
      </a:accent2>
      <a:accent3>
        <a:srgbClr val="CFCC38"/>
      </a:accent3>
      <a:accent4>
        <a:srgbClr val="00958F"/>
      </a:accent4>
      <a:accent5>
        <a:srgbClr val="F89848"/>
      </a:accent5>
      <a:accent6>
        <a:srgbClr val="FAFAFA"/>
      </a:accent6>
      <a:hlink>
        <a:srgbClr val="814974"/>
      </a:hlink>
      <a:folHlink>
        <a:srgbClr val="6C7D8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C2BEBCBCB1603439AE7A0651D62EB7B" ma:contentTypeVersion="13" ma:contentTypeDescription="Create a new document." ma:contentTypeScope="" ma:versionID="1fcf74ee93a91a0e0be2765b0a959d7d">
  <xsd:schema xmlns:xsd="http://www.w3.org/2001/XMLSchema" xmlns:xs="http://www.w3.org/2001/XMLSchema" xmlns:p="http://schemas.microsoft.com/office/2006/metadata/properties" xmlns:ns3="23bf5e3d-0f1e-4022-b972-295614476120" xmlns:ns4="9bdd7489-2f0b-4107-a60b-07d2f6434284" targetNamespace="http://schemas.microsoft.com/office/2006/metadata/properties" ma:root="true" ma:fieldsID="05d9d176bd0b0b57e53966059c499169" ns3:_="" ns4:_="">
    <xsd:import namespace="23bf5e3d-0f1e-4022-b972-295614476120"/>
    <xsd:import namespace="9bdd7489-2f0b-4107-a60b-07d2f643428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Location" minOccurs="0"/>
                <xsd:element ref="ns3:MediaServiceGenerationTime" minOccurs="0"/>
                <xsd:element ref="ns3:MediaServiceEventHashCode" minOccurs="0"/>
                <xsd:element ref="ns3:MediaServiceAutoTags"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bf5e3d-0f1e-4022-b972-2956144761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bdd7489-2f0b-4107-a60b-07d2f64342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D9E6DD-5994-4E75-B834-E21437F7AFE6}">
  <ds:schemaRefs>
    <ds:schemaRef ds:uri="http://schemas.microsoft.com/office/infopath/2007/PartnerControls"/>
    <ds:schemaRef ds:uri="http://schemas.microsoft.com/office/2006/documentManagement/types"/>
    <ds:schemaRef ds:uri="http://schemas.microsoft.com/office/2006/metadata/properties"/>
    <ds:schemaRef ds:uri="http://purl.org/dc/elements/1.1/"/>
    <ds:schemaRef ds:uri="23bf5e3d-0f1e-4022-b972-295614476120"/>
    <ds:schemaRef ds:uri="http://schemas.openxmlformats.org/package/2006/metadata/core-properties"/>
    <ds:schemaRef ds:uri="9bdd7489-2f0b-4107-a60b-07d2f6434284"/>
    <ds:schemaRef ds:uri="http://purl.org/dc/terms/"/>
    <ds:schemaRef ds:uri="http://www.w3.org/XML/1998/namespace"/>
    <ds:schemaRef ds:uri="http://purl.org/dc/dcmitype/"/>
  </ds:schemaRefs>
</ds:datastoreItem>
</file>

<file path=customXml/itemProps2.xml><?xml version="1.0" encoding="utf-8"?>
<ds:datastoreItem xmlns:ds="http://schemas.openxmlformats.org/officeDocument/2006/customXml" ds:itemID="{15A7C0A8-8E37-4617-8873-E3BE78C59082}">
  <ds:schemaRefs>
    <ds:schemaRef ds:uri="http://schemas.microsoft.com/sharepoint/v3/contenttype/forms"/>
  </ds:schemaRefs>
</ds:datastoreItem>
</file>

<file path=customXml/itemProps3.xml><?xml version="1.0" encoding="utf-8"?>
<ds:datastoreItem xmlns:ds="http://schemas.openxmlformats.org/officeDocument/2006/customXml" ds:itemID="{B9ACE8D5-A3B8-44CD-A98E-37EF01C3A9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bf5e3d-0f1e-4022-b972-295614476120"/>
    <ds:schemaRef ds:uri="9bdd7489-2f0b-4107-a60b-07d2f64342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1489</TotalTime>
  <Words>5556</Words>
  <Application>Microsoft Office PowerPoint</Application>
  <PresentationFormat>Widescreen</PresentationFormat>
  <Paragraphs>451</Paragraphs>
  <Slides>24</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Calibri Light</vt:lpstr>
      <vt:lpstr>Founders Grotesk Light</vt:lpstr>
      <vt:lpstr>Founders Grotesk Regular</vt:lpstr>
      <vt:lpstr>Wingdings</vt:lpstr>
      <vt:lpstr>Overall theme</vt:lpstr>
      <vt:lpstr>PowerPoint Presentation</vt:lpstr>
      <vt:lpstr>PowerPoint Presentation</vt:lpstr>
      <vt:lpstr>Why adolescence?    </vt:lpstr>
      <vt:lpstr>GAGE 3Cs Conceptual Framework </vt:lpstr>
      <vt:lpstr>Mixed methods virtual research on adolescent experiences of covid-19, leveraging GAGE’s longitudinal research design</vt:lpstr>
      <vt:lpstr>Research is sequenced to capture the evolution of covid-19 impacts </vt:lpstr>
      <vt:lpstr>National covid-19 responses and outcomes are varied</vt:lpstr>
      <vt:lpstr>PowerPoint Presentation</vt:lpstr>
      <vt:lpstr>Adolescents’ covid-19 knowledge and practices— generally good, but….</vt:lpstr>
      <vt:lpstr>Social protection is not offsetting income losses</vt:lpstr>
      <vt:lpstr>Poverty and food insecurity have risen sharply </vt:lpstr>
      <vt:lpstr>Learning has been severely disrupted</vt:lpstr>
      <vt:lpstr>Girls’ access to education has been especially negatively impacted </vt:lpstr>
      <vt:lpstr>Access to health care—especially SRH—has been disrupted</vt:lpstr>
      <vt:lpstr>Age- and gender-based violence has risen</vt:lpstr>
      <vt:lpstr>Pandemic effects on child marriage are mixed</vt:lpstr>
      <vt:lpstr>Adolescents are anxious and depressed</vt:lpstr>
      <vt:lpstr>Social isolation can be extreme—esp for some</vt:lpstr>
      <vt:lpstr>PowerPoint Presentation</vt:lpstr>
      <vt:lpstr>Implications for policy and programming</vt:lpstr>
      <vt:lpstr>Reading assignment </vt:lpstr>
      <vt:lpstr>GAGE publications on covid-19 impacts </vt:lpstr>
      <vt:lpstr>GAGE publications on covid-19 research methods </vt:lpstr>
      <vt:lpstr>Contact Us</vt:lpstr>
    </vt:vector>
  </TitlesOfParts>
  <Company>GAGE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impacts of covid-19 on adolescents: Evidence from Gender and Adolescence: Global Evidence (GAGE) - Nicola Jones</dc:title>
  <dc:creator>Nicola Jones</dc:creator>
  <cp:lastModifiedBy>Aldo Campana</cp:lastModifiedBy>
  <cp:revision>85</cp:revision>
  <dcterms:created xsi:type="dcterms:W3CDTF">2020-09-21T09:26:48Z</dcterms:created>
  <dcterms:modified xsi:type="dcterms:W3CDTF">2020-10-24T16:46:27Z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0x010100DC2BEBCBCB1603439AE7A0651D62EB7B</vt:lpwstr>
  </property>
</Properties>
</file>