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3" r:id="rId3"/>
    <p:sldMasterId id="2147483687" r:id="rId4"/>
    <p:sldMasterId id="2147483699" r:id="rId5"/>
  </p:sldMasterIdLst>
  <p:notesMasterIdLst>
    <p:notesMasterId r:id="rId34"/>
  </p:notesMasterIdLst>
  <p:sldIdLst>
    <p:sldId id="256" r:id="rId6"/>
    <p:sldId id="262" r:id="rId7"/>
    <p:sldId id="257" r:id="rId8"/>
    <p:sldId id="271" r:id="rId9"/>
    <p:sldId id="264" r:id="rId10"/>
    <p:sldId id="265" r:id="rId11"/>
    <p:sldId id="266" r:id="rId12"/>
    <p:sldId id="267" r:id="rId13"/>
    <p:sldId id="259" r:id="rId14"/>
    <p:sldId id="260" r:id="rId15"/>
    <p:sldId id="268" r:id="rId16"/>
    <p:sldId id="269" r:id="rId17"/>
    <p:sldId id="270" r:id="rId18"/>
    <p:sldId id="261" r:id="rId19"/>
    <p:sldId id="272" r:id="rId20"/>
    <p:sldId id="278" r:id="rId21"/>
    <p:sldId id="279" r:id="rId22"/>
    <p:sldId id="276" r:id="rId23"/>
    <p:sldId id="280" r:id="rId24"/>
    <p:sldId id="281" r:id="rId25"/>
    <p:sldId id="282" r:id="rId26"/>
    <p:sldId id="283" r:id="rId27"/>
    <p:sldId id="284" r:id="rId28"/>
    <p:sldId id="277" r:id="rId29"/>
    <p:sldId id="285" r:id="rId30"/>
    <p:sldId id="286" r:id="rId31"/>
    <p:sldId id="287" r:id="rId32"/>
    <p:sldId id="27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1"/>
    <p:restoredTop sz="79200" autoAdjust="0"/>
  </p:normalViewPr>
  <p:slideViewPr>
    <p:cSldViewPr snapToGrid="0" snapToObjects="1">
      <p:cViewPr varScale="1">
        <p:scale>
          <a:sx n="104" d="100"/>
          <a:sy n="104"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latin typeface="+mj-lt"/>
              </a:rPr>
              <a:t>Pakistan: Number of clients who use oral contraceptives 2019-2020</a:t>
            </a:r>
            <a:endParaRPr lang="en-US" sz="1400" b="1" dirty="0">
              <a:solidFill>
                <a:schemeClr val="tx1"/>
              </a:solidFill>
              <a:effectLst/>
              <a:latin typeface="+mj-lt"/>
            </a:endParaRPr>
          </a:p>
        </c:rich>
      </c:tx>
      <c:layout>
        <c:manualLayout>
          <c:xMode val="edge"/>
          <c:yMode val="edge"/>
          <c:x val="0.165196886423078"/>
          <c:y val="0"/>
        </c:manualLayout>
      </c:layout>
      <c:overlay val="0"/>
      <c:spPr>
        <a:noFill/>
        <a:ln>
          <a:noFill/>
        </a:ln>
        <a:effectLst/>
      </c:spPr>
    </c:title>
    <c:autoTitleDeleted val="0"/>
    <c:plotArea>
      <c:layout>
        <c:manualLayout>
          <c:layoutTarget val="inner"/>
          <c:xMode val="edge"/>
          <c:yMode val="edge"/>
          <c:x val="0.10237000167725099"/>
          <c:y val="0.13371790992153099"/>
          <c:w val="0.80054490742288098"/>
          <c:h val="0.70017702521559"/>
        </c:manualLayout>
      </c:layout>
      <c:barChart>
        <c:barDir val="col"/>
        <c:grouping val="clustered"/>
        <c:varyColors val="0"/>
        <c:ser>
          <c:idx val="0"/>
          <c:order val="0"/>
          <c:tx>
            <c:strRef>
              <c:f>'Dashboard - FP'!$D$2</c:f>
              <c:strCache>
                <c:ptCount val="1"/>
                <c:pt idx="0">
                  <c:v>2019</c:v>
                </c:pt>
              </c:strCache>
            </c:strRef>
          </c:tx>
          <c:spPr>
            <a:solidFill>
              <a:schemeClr val="accent5">
                <a:lumMod val="50000"/>
              </a:schemeClr>
            </a:solidFill>
            <a:ln>
              <a:noFill/>
            </a:ln>
            <a:effectLst/>
          </c:spPr>
          <c:invertIfNegative val="0"/>
          <c:cat>
            <c:strRef>
              <c:f>'Dashboard - FP'!$E$1:$P$1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 - FP'!$E$2:$P$2</c:f>
              <c:numCache>
                <c:formatCode>#,##0</c:formatCode>
                <c:ptCount val="12"/>
                <c:pt idx="0">
                  <c:v>756964.46428394446</c:v>
                </c:pt>
                <c:pt idx="1">
                  <c:v>751885.03459513304</c:v>
                </c:pt>
                <c:pt idx="2">
                  <c:v>745645.10251696222</c:v>
                </c:pt>
                <c:pt idx="3">
                  <c:v>750577.23767173931</c:v>
                </c:pt>
                <c:pt idx="4">
                  <c:v>747158.21909385768</c:v>
                </c:pt>
                <c:pt idx="5">
                  <c:v>755683.44818492047</c:v>
                </c:pt>
                <c:pt idx="6">
                  <c:v>737570.6839694588</c:v>
                </c:pt>
                <c:pt idx="7">
                  <c:v>748216.06165646703</c:v>
                </c:pt>
                <c:pt idx="8">
                  <c:v>765552.18196520221</c:v>
                </c:pt>
                <c:pt idx="9">
                  <c:v>738391.96258346748</c:v>
                </c:pt>
                <c:pt idx="10">
                  <c:v>750425.47966697731</c:v>
                </c:pt>
                <c:pt idx="11">
                  <c:v>740614.77100616333</c:v>
                </c:pt>
              </c:numCache>
            </c:numRef>
          </c:val>
          <c:extLst>
            <c:ext xmlns:c16="http://schemas.microsoft.com/office/drawing/2014/chart" uri="{C3380CC4-5D6E-409C-BE32-E72D297353CC}">
              <c16:uniqueId val="{00000000-4FAF-4236-90F1-86E62C0BE874}"/>
            </c:ext>
          </c:extLst>
        </c:ser>
        <c:ser>
          <c:idx val="1"/>
          <c:order val="1"/>
          <c:tx>
            <c:strRef>
              <c:f>'Dashboard - FP'!$D$3</c:f>
              <c:strCache>
                <c:ptCount val="1"/>
                <c:pt idx="0">
                  <c:v>2020</c:v>
                </c:pt>
              </c:strCache>
            </c:strRef>
          </c:tx>
          <c:spPr>
            <a:solidFill>
              <a:schemeClr val="accent5"/>
            </a:solidFill>
            <a:ln>
              <a:noFill/>
            </a:ln>
            <a:effectLst/>
          </c:spPr>
          <c:invertIfNegative val="0"/>
          <c:cat>
            <c:strRef>
              <c:f>'Dashboard - FP'!$E$1:$P$1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 - FP'!$E$3:$P$3</c:f>
              <c:numCache>
                <c:formatCode>#,##0</c:formatCode>
                <c:ptCount val="12"/>
                <c:pt idx="0">
                  <c:v>757178.710878902</c:v>
                </c:pt>
                <c:pt idx="1">
                  <c:v>751768.98435619718</c:v>
                </c:pt>
                <c:pt idx="2">
                  <c:v>745051.46091009828</c:v>
                </c:pt>
                <c:pt idx="3">
                  <c:v>726340.59161704441</c:v>
                </c:pt>
                <c:pt idx="4">
                  <c:v>719631.9951124019</c:v>
                </c:pt>
                <c:pt idx="5">
                  <c:v>713231.37808801304</c:v>
                </c:pt>
              </c:numCache>
            </c:numRef>
          </c:val>
          <c:extLst>
            <c:ext xmlns:c16="http://schemas.microsoft.com/office/drawing/2014/chart" uri="{C3380CC4-5D6E-409C-BE32-E72D297353CC}">
              <c16:uniqueId val="{00000001-4FAF-4236-90F1-86E62C0BE874}"/>
            </c:ext>
          </c:extLst>
        </c:ser>
        <c:dLbls>
          <c:showLegendKey val="0"/>
          <c:showVal val="0"/>
          <c:showCatName val="0"/>
          <c:showSerName val="0"/>
          <c:showPercent val="0"/>
          <c:showBubbleSize val="0"/>
        </c:dLbls>
        <c:gapWidth val="219"/>
        <c:overlap val="-27"/>
        <c:axId val="-2121696504"/>
        <c:axId val="-2117741272"/>
      </c:barChart>
      <c:catAx>
        <c:axId val="-212169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17741272"/>
        <c:crosses val="autoZero"/>
        <c:auto val="1"/>
        <c:lblAlgn val="ctr"/>
        <c:lblOffset val="100"/>
        <c:noMultiLvlLbl val="0"/>
      </c:catAx>
      <c:valAx>
        <c:axId val="-2117741272"/>
        <c:scaling>
          <c:orientation val="minMax"/>
          <c:min val="7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69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latin typeface="+mj-lt"/>
              </a:rPr>
              <a:t>Sudan: Number of women who received family planning services (5 types of contraceptives</a:t>
            </a:r>
            <a:r>
              <a:rPr lang="en-US" sz="1400" b="0" i="0" baseline="0" dirty="0">
                <a:effectLst/>
                <a:latin typeface="+mj-lt"/>
              </a:rPr>
              <a:t>)</a:t>
            </a:r>
            <a:endParaRPr lang="en-US" sz="1400" dirty="0">
              <a:effectLst/>
              <a:latin typeface="+mj-lt"/>
            </a:endParaRPr>
          </a:p>
        </c:rich>
      </c:tx>
      <c:overlay val="0"/>
      <c:spPr>
        <a:noFill/>
        <a:ln>
          <a:noFill/>
        </a:ln>
        <a:effectLst/>
      </c:spPr>
    </c:title>
    <c:autoTitleDeleted val="0"/>
    <c:plotArea>
      <c:layout/>
      <c:lineChart>
        <c:grouping val="standard"/>
        <c:varyColors val="0"/>
        <c:ser>
          <c:idx val="0"/>
          <c:order val="0"/>
          <c:tx>
            <c:strRef>
              <c:f>'Dashboard - FP'!$D$2</c:f>
              <c:strCache>
                <c:ptCount val="1"/>
                <c:pt idx="0">
                  <c:v>2019</c:v>
                </c:pt>
              </c:strCache>
            </c:strRef>
          </c:tx>
          <c:spPr>
            <a:ln w="28575" cap="rnd">
              <a:solidFill>
                <a:srgbClr val="FF0000"/>
              </a:solidFill>
              <a:round/>
            </a:ln>
            <a:effectLst/>
          </c:spPr>
          <c:marker>
            <c:symbol val="none"/>
          </c:marker>
          <c:cat>
            <c:strRef>
              <c:f>'Dashboard - FP'!$E$1:$H$1</c:f>
              <c:strCache>
                <c:ptCount val="4"/>
                <c:pt idx="0">
                  <c:v>Q1</c:v>
                </c:pt>
                <c:pt idx="1">
                  <c:v>Q2</c:v>
                </c:pt>
                <c:pt idx="2">
                  <c:v>Q3</c:v>
                </c:pt>
                <c:pt idx="3">
                  <c:v>Q4</c:v>
                </c:pt>
              </c:strCache>
            </c:strRef>
          </c:cat>
          <c:val>
            <c:numRef>
              <c:f>'Dashboard - FP'!$E$2:$H$2</c:f>
              <c:numCache>
                <c:formatCode>_(* #,##0.00_);_(* \(#,##0.00\);_(* "-"??_);_(@_)</c:formatCode>
                <c:ptCount val="4"/>
                <c:pt idx="0">
                  <c:v>176113</c:v>
                </c:pt>
                <c:pt idx="1">
                  <c:v>98927</c:v>
                </c:pt>
                <c:pt idx="2">
                  <c:v>93876</c:v>
                </c:pt>
                <c:pt idx="3">
                  <c:v>145830</c:v>
                </c:pt>
              </c:numCache>
            </c:numRef>
          </c:val>
          <c:smooth val="0"/>
          <c:extLst>
            <c:ext xmlns:c16="http://schemas.microsoft.com/office/drawing/2014/chart" uri="{C3380CC4-5D6E-409C-BE32-E72D297353CC}">
              <c16:uniqueId val="{00000000-B433-45FD-8DA4-98A1B5F27ED9}"/>
            </c:ext>
          </c:extLst>
        </c:ser>
        <c:ser>
          <c:idx val="1"/>
          <c:order val="1"/>
          <c:tx>
            <c:strRef>
              <c:f>'Dashboard - FP'!$D$3</c:f>
              <c:strCache>
                <c:ptCount val="1"/>
                <c:pt idx="0">
                  <c:v>2020</c:v>
                </c:pt>
              </c:strCache>
            </c:strRef>
          </c:tx>
          <c:spPr>
            <a:ln w="28575" cap="rnd">
              <a:solidFill>
                <a:srgbClr val="0070C0"/>
              </a:solidFill>
              <a:round/>
            </a:ln>
            <a:effectLst/>
          </c:spPr>
          <c:marker>
            <c:symbol val="none"/>
          </c:marker>
          <c:cat>
            <c:strRef>
              <c:f>'Dashboard - FP'!$E$1:$H$1</c:f>
              <c:strCache>
                <c:ptCount val="4"/>
                <c:pt idx="0">
                  <c:v>Q1</c:v>
                </c:pt>
                <c:pt idx="1">
                  <c:v>Q2</c:v>
                </c:pt>
                <c:pt idx="2">
                  <c:v>Q3</c:v>
                </c:pt>
                <c:pt idx="3">
                  <c:v>Q4</c:v>
                </c:pt>
              </c:strCache>
            </c:strRef>
          </c:cat>
          <c:val>
            <c:numRef>
              <c:f>'Dashboard - FP'!$E$3:$H$3</c:f>
              <c:numCache>
                <c:formatCode>_(* #,##0.00_);_(* \(#,##0.00\);_(* "-"??_);_(@_)</c:formatCode>
                <c:ptCount val="4"/>
                <c:pt idx="0">
                  <c:v>167295</c:v>
                </c:pt>
                <c:pt idx="1">
                  <c:v>62623</c:v>
                </c:pt>
                <c:pt idx="2">
                  <c:v>100635</c:v>
                </c:pt>
                <c:pt idx="3">
                  <c:v>107909</c:v>
                </c:pt>
              </c:numCache>
            </c:numRef>
          </c:val>
          <c:smooth val="0"/>
          <c:extLst>
            <c:ext xmlns:c16="http://schemas.microsoft.com/office/drawing/2014/chart" uri="{C3380CC4-5D6E-409C-BE32-E72D297353CC}">
              <c16:uniqueId val="{00000001-B433-45FD-8DA4-98A1B5F27ED9}"/>
            </c:ext>
          </c:extLst>
        </c:ser>
        <c:dLbls>
          <c:showLegendKey val="0"/>
          <c:showVal val="0"/>
          <c:showCatName val="0"/>
          <c:showSerName val="0"/>
          <c:showPercent val="0"/>
          <c:showBubbleSize val="0"/>
        </c:dLbls>
        <c:smooth val="0"/>
        <c:axId val="-2117485512"/>
        <c:axId val="-2118053080"/>
      </c:lineChart>
      <c:catAx>
        <c:axId val="-211748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053080"/>
        <c:crosses val="autoZero"/>
        <c:auto val="1"/>
        <c:lblAlgn val="ctr"/>
        <c:lblOffset val="100"/>
        <c:noMultiLvlLbl val="0"/>
      </c:catAx>
      <c:valAx>
        <c:axId val="-2118053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485512"/>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CA253E07-608C-9E4F-B641-C10EFFBDDCA6}" type="presOf" srcId="{2C2BD70B-8C5A-4FC6-938B-FB94F27B01BB}" destId="{52A3990F-28CC-4429-856C-056730460580}" srcOrd="0" destOrd="0" presId="urn:microsoft.com/office/officeart/2005/8/layout/hProcess9"/>
    <dgm:cxn modelId="{8FBACA0C-C272-DC4B-8068-68C337C7E70C}" type="presOf" srcId="{67130A49-2D7A-4DDB-BFCE-261A76672268}" destId="{EBA2C95D-1800-437B-BFFA-403DC35F237B}"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E32C7B8F-75DA-0541-982E-50BCB3734E53}" type="presOf" srcId="{D5038E52-8875-4BBF-A3CD-A18877DB38C1}" destId="{AA497FD6-EBFF-47CD-8963-A379FF1243D1}"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2791C296-07A2-5346-BDAB-6DB11BC79352}" type="presOf" srcId="{151CF682-AB21-420F-A12D-5FBEDE9CD7BA}" destId="{DA55DC04-2EC9-40F6-8F04-450718B661BA}" srcOrd="0" destOrd="0" presId="urn:microsoft.com/office/officeart/2005/8/layout/hProcess9"/>
    <dgm:cxn modelId="{62635D9D-B614-46E7-8ECC-C5605AC45DE9}" srcId="{D5038E52-8875-4BBF-A3CD-A18877DB38C1}" destId="{6A1973C6-A96C-4BCD-BC37-EDAEEEED2755}" srcOrd="1" destOrd="0" parTransId="{C344D056-DC2A-4AA1-9900-0AFFAA5113C2}" sibTransId="{90BA0CEA-1D0E-4A00-B8AF-562962862DD0}"/>
    <dgm:cxn modelId="{6F69C1CC-CC0D-4886-9EA0-E4EEA01AC01C}" srcId="{D5038E52-8875-4BBF-A3CD-A18877DB38C1}" destId="{151CF682-AB21-420F-A12D-5FBEDE9CD7BA}" srcOrd="0" destOrd="0" parTransId="{D517D93D-2931-4145-AD35-6178BB03EF92}" sibTransId="{43245B51-E4C4-4DE9-A810-B5FDAD8907D4}"/>
    <dgm:cxn modelId="{19C5EFEE-616F-4B44-83A2-D116806339E2}" type="presOf" srcId="{E70330E7-8026-4F29-A84E-0819727E859F}" destId="{669FE043-AAD0-40F4-B909-072FD0CDF926}" srcOrd="0" destOrd="0" presId="urn:microsoft.com/office/officeart/2005/8/layout/hProcess9"/>
    <dgm:cxn modelId="{FB0269FE-A157-1F44-80AC-8931C335C5F7}" type="presOf" srcId="{6A1973C6-A96C-4BCD-BC37-EDAEEEED2755}" destId="{1A47FA96-39E1-45AE-B48F-4F4690D62C90}" srcOrd="0" destOrd="0" presId="urn:microsoft.com/office/officeart/2005/8/layout/hProcess9"/>
    <dgm:cxn modelId="{345095A1-C5D2-7040-8750-C1E1082798FF}" type="presParOf" srcId="{AA497FD6-EBFF-47CD-8963-A379FF1243D1}" destId="{4A63E17C-E62A-4070-9384-8952CBBB1113}" srcOrd="0" destOrd="0" presId="urn:microsoft.com/office/officeart/2005/8/layout/hProcess9"/>
    <dgm:cxn modelId="{0ECCD6F0-36AF-4645-A291-85A782309A29}" type="presParOf" srcId="{AA497FD6-EBFF-47CD-8963-A379FF1243D1}" destId="{2317A070-2FE6-4E17-9F35-C2E61B61E1A5}" srcOrd="1" destOrd="0" presId="urn:microsoft.com/office/officeart/2005/8/layout/hProcess9"/>
    <dgm:cxn modelId="{1A3E2E54-A5CA-0F47-9D2C-2D347945ED17}" type="presParOf" srcId="{2317A070-2FE6-4E17-9F35-C2E61B61E1A5}" destId="{DA55DC04-2EC9-40F6-8F04-450718B661BA}" srcOrd="0" destOrd="0" presId="urn:microsoft.com/office/officeart/2005/8/layout/hProcess9"/>
    <dgm:cxn modelId="{6C820509-FF23-7344-ACDD-F08254C7429D}" type="presParOf" srcId="{2317A070-2FE6-4E17-9F35-C2E61B61E1A5}" destId="{A13EF079-3C0A-4D47-B077-BDE6EDB941FA}" srcOrd="1" destOrd="0" presId="urn:microsoft.com/office/officeart/2005/8/layout/hProcess9"/>
    <dgm:cxn modelId="{9C91512D-4C0D-BD41-89BB-FAF3A7782AFF}" type="presParOf" srcId="{2317A070-2FE6-4E17-9F35-C2E61B61E1A5}" destId="{1A47FA96-39E1-45AE-B48F-4F4690D62C90}" srcOrd="2" destOrd="0" presId="urn:microsoft.com/office/officeart/2005/8/layout/hProcess9"/>
    <dgm:cxn modelId="{23AE9CF3-7686-AF46-AFEB-CA62F077E410}" type="presParOf" srcId="{2317A070-2FE6-4E17-9F35-C2E61B61E1A5}" destId="{AE1FBF92-8FA6-4F79-99DA-B07817A57400}" srcOrd="3" destOrd="0" presId="urn:microsoft.com/office/officeart/2005/8/layout/hProcess9"/>
    <dgm:cxn modelId="{92E30E4E-6947-5645-AB6E-D7FADD03659F}" type="presParOf" srcId="{2317A070-2FE6-4E17-9F35-C2E61B61E1A5}" destId="{52A3990F-28CC-4429-856C-056730460580}" srcOrd="4" destOrd="0" presId="urn:microsoft.com/office/officeart/2005/8/layout/hProcess9"/>
    <dgm:cxn modelId="{6CF13FD9-EE22-1040-8C21-E36ECDE93697}" type="presParOf" srcId="{2317A070-2FE6-4E17-9F35-C2E61B61E1A5}" destId="{EF80ABF3-8F30-464D-8F83-74EE25874866}" srcOrd="5" destOrd="0" presId="urn:microsoft.com/office/officeart/2005/8/layout/hProcess9"/>
    <dgm:cxn modelId="{D0570F19-0340-5747-BCF4-E78D90C2062F}" type="presParOf" srcId="{2317A070-2FE6-4E17-9F35-C2E61B61E1A5}" destId="{EBA2C95D-1800-437B-BFFA-403DC35F237B}" srcOrd="6" destOrd="0" presId="urn:microsoft.com/office/officeart/2005/8/layout/hProcess9"/>
    <dgm:cxn modelId="{022FD6F7-90E0-A74C-8263-3910D1469AF7}" type="presParOf" srcId="{2317A070-2FE6-4E17-9F35-C2E61B61E1A5}" destId="{440E3B31-843E-4694-A263-BD1BDC418827}" srcOrd="7" destOrd="0" presId="urn:microsoft.com/office/officeart/2005/8/layout/hProcess9"/>
    <dgm:cxn modelId="{145C2BC6-C095-6740-B00F-0D62E892B31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75921024-5633-FC47-BD61-3D3F080B42B0}" type="presOf" srcId="{D5038E52-8875-4BBF-A3CD-A18877DB38C1}" destId="{AA497FD6-EBFF-47CD-8963-A379FF1243D1}" srcOrd="0" destOrd="0" presId="urn:microsoft.com/office/officeart/2005/8/layout/hProcess9"/>
    <dgm:cxn modelId="{36504D44-CFBD-7441-AD49-BF15EE1D0BF5}" type="presOf" srcId="{2C2BD70B-8C5A-4FC6-938B-FB94F27B01BB}" destId="{52A3990F-28CC-4429-856C-056730460580}" srcOrd="0" destOrd="0" presId="urn:microsoft.com/office/officeart/2005/8/layout/hProcess9"/>
    <dgm:cxn modelId="{63B70847-DA81-AD4A-8EC6-E98089A930AC}" type="presOf" srcId="{6A1973C6-A96C-4BCD-BC37-EDAEEEED2755}" destId="{1A47FA96-39E1-45AE-B48F-4F4690D62C9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EB26B7F-7C9D-2946-BD1E-9E68ED72E379}" type="presOf" srcId="{151CF682-AB21-420F-A12D-5FBEDE9CD7BA}" destId="{DA55DC04-2EC9-40F6-8F04-450718B661BA}"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D38BEDB2-E6C6-7847-8384-54958CA7D9B3}"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764876FF-C761-3B4F-AAA0-40C8113233C1}" type="presOf" srcId="{E70330E7-8026-4F29-A84E-0819727E859F}" destId="{669FE043-AAD0-40F4-B909-072FD0CDF926}" srcOrd="0" destOrd="0" presId="urn:microsoft.com/office/officeart/2005/8/layout/hProcess9"/>
    <dgm:cxn modelId="{1DF2514A-7C19-B549-9750-A1C8A99A6616}" type="presParOf" srcId="{AA497FD6-EBFF-47CD-8963-A379FF1243D1}" destId="{4A63E17C-E62A-4070-9384-8952CBBB1113}" srcOrd="0" destOrd="0" presId="urn:microsoft.com/office/officeart/2005/8/layout/hProcess9"/>
    <dgm:cxn modelId="{38F44B99-D25D-CD4D-9EED-54C6922E23F1}" type="presParOf" srcId="{AA497FD6-EBFF-47CD-8963-A379FF1243D1}" destId="{2317A070-2FE6-4E17-9F35-C2E61B61E1A5}" srcOrd="1" destOrd="0" presId="urn:microsoft.com/office/officeart/2005/8/layout/hProcess9"/>
    <dgm:cxn modelId="{75E0626B-A595-BF4A-ADF6-4805779E9C34}" type="presParOf" srcId="{2317A070-2FE6-4E17-9F35-C2E61B61E1A5}" destId="{DA55DC04-2EC9-40F6-8F04-450718B661BA}" srcOrd="0" destOrd="0" presId="urn:microsoft.com/office/officeart/2005/8/layout/hProcess9"/>
    <dgm:cxn modelId="{40FC55B2-F7D1-CE4D-8A63-27464221840A}" type="presParOf" srcId="{2317A070-2FE6-4E17-9F35-C2E61B61E1A5}" destId="{A13EF079-3C0A-4D47-B077-BDE6EDB941FA}" srcOrd="1" destOrd="0" presId="urn:microsoft.com/office/officeart/2005/8/layout/hProcess9"/>
    <dgm:cxn modelId="{A307078D-956A-E144-80BA-4179FDA06E24}" type="presParOf" srcId="{2317A070-2FE6-4E17-9F35-C2E61B61E1A5}" destId="{1A47FA96-39E1-45AE-B48F-4F4690D62C90}" srcOrd="2" destOrd="0" presId="urn:microsoft.com/office/officeart/2005/8/layout/hProcess9"/>
    <dgm:cxn modelId="{56D668D1-328A-2E40-B12F-91AA4774B283}" type="presParOf" srcId="{2317A070-2FE6-4E17-9F35-C2E61B61E1A5}" destId="{AE1FBF92-8FA6-4F79-99DA-B07817A57400}" srcOrd="3" destOrd="0" presId="urn:microsoft.com/office/officeart/2005/8/layout/hProcess9"/>
    <dgm:cxn modelId="{B592A920-4B77-6447-8692-5716BC880F35}" type="presParOf" srcId="{2317A070-2FE6-4E17-9F35-C2E61B61E1A5}" destId="{52A3990F-28CC-4429-856C-056730460580}" srcOrd="4" destOrd="0" presId="urn:microsoft.com/office/officeart/2005/8/layout/hProcess9"/>
    <dgm:cxn modelId="{0F739C71-038A-A340-A98C-BB775FB614F6}" type="presParOf" srcId="{2317A070-2FE6-4E17-9F35-C2E61B61E1A5}" destId="{EF80ABF3-8F30-464D-8F83-74EE25874866}" srcOrd="5" destOrd="0" presId="urn:microsoft.com/office/officeart/2005/8/layout/hProcess9"/>
    <dgm:cxn modelId="{C2449E85-8A32-704F-A9E5-4BE75CE0D30D}" type="presParOf" srcId="{2317A070-2FE6-4E17-9F35-C2E61B61E1A5}" destId="{EBA2C95D-1800-437B-BFFA-403DC35F237B}" srcOrd="6" destOrd="0" presId="urn:microsoft.com/office/officeart/2005/8/layout/hProcess9"/>
    <dgm:cxn modelId="{F0BAC284-216B-8547-8FBD-18CE0EDC3AC2}" type="presParOf" srcId="{2317A070-2FE6-4E17-9F35-C2E61B61E1A5}" destId="{440E3B31-843E-4694-A263-BD1BDC418827}" srcOrd="7" destOrd="0" presId="urn:microsoft.com/office/officeart/2005/8/layout/hProcess9"/>
    <dgm:cxn modelId="{561A7B3C-8B13-E84A-B9B9-D7A0433DA434}"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CA253E07-608C-9E4F-B641-C10EFFBDDCA6}" type="presOf" srcId="{2C2BD70B-8C5A-4FC6-938B-FB94F27B01BB}" destId="{52A3990F-28CC-4429-856C-056730460580}" srcOrd="0" destOrd="0" presId="urn:microsoft.com/office/officeart/2005/8/layout/hProcess9"/>
    <dgm:cxn modelId="{8FBACA0C-C272-DC4B-8068-68C337C7E70C}" type="presOf" srcId="{67130A49-2D7A-4DDB-BFCE-261A76672268}" destId="{EBA2C95D-1800-437B-BFFA-403DC35F237B}"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E32C7B8F-75DA-0541-982E-50BCB3734E53}" type="presOf" srcId="{D5038E52-8875-4BBF-A3CD-A18877DB38C1}" destId="{AA497FD6-EBFF-47CD-8963-A379FF1243D1}"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2791C296-07A2-5346-BDAB-6DB11BC79352}" type="presOf" srcId="{151CF682-AB21-420F-A12D-5FBEDE9CD7BA}" destId="{DA55DC04-2EC9-40F6-8F04-450718B661BA}" srcOrd="0" destOrd="0" presId="urn:microsoft.com/office/officeart/2005/8/layout/hProcess9"/>
    <dgm:cxn modelId="{62635D9D-B614-46E7-8ECC-C5605AC45DE9}" srcId="{D5038E52-8875-4BBF-A3CD-A18877DB38C1}" destId="{6A1973C6-A96C-4BCD-BC37-EDAEEEED2755}" srcOrd="1" destOrd="0" parTransId="{C344D056-DC2A-4AA1-9900-0AFFAA5113C2}" sibTransId="{90BA0CEA-1D0E-4A00-B8AF-562962862DD0}"/>
    <dgm:cxn modelId="{6F69C1CC-CC0D-4886-9EA0-E4EEA01AC01C}" srcId="{D5038E52-8875-4BBF-A3CD-A18877DB38C1}" destId="{151CF682-AB21-420F-A12D-5FBEDE9CD7BA}" srcOrd="0" destOrd="0" parTransId="{D517D93D-2931-4145-AD35-6178BB03EF92}" sibTransId="{43245B51-E4C4-4DE9-A810-B5FDAD8907D4}"/>
    <dgm:cxn modelId="{19C5EFEE-616F-4B44-83A2-D116806339E2}" type="presOf" srcId="{E70330E7-8026-4F29-A84E-0819727E859F}" destId="{669FE043-AAD0-40F4-B909-072FD0CDF926}" srcOrd="0" destOrd="0" presId="urn:microsoft.com/office/officeart/2005/8/layout/hProcess9"/>
    <dgm:cxn modelId="{FB0269FE-A157-1F44-80AC-8931C335C5F7}" type="presOf" srcId="{6A1973C6-A96C-4BCD-BC37-EDAEEEED2755}" destId="{1A47FA96-39E1-45AE-B48F-4F4690D62C90}" srcOrd="0" destOrd="0" presId="urn:microsoft.com/office/officeart/2005/8/layout/hProcess9"/>
    <dgm:cxn modelId="{345095A1-C5D2-7040-8750-C1E1082798FF}" type="presParOf" srcId="{AA497FD6-EBFF-47CD-8963-A379FF1243D1}" destId="{4A63E17C-E62A-4070-9384-8952CBBB1113}" srcOrd="0" destOrd="0" presId="urn:microsoft.com/office/officeart/2005/8/layout/hProcess9"/>
    <dgm:cxn modelId="{0ECCD6F0-36AF-4645-A291-85A782309A29}" type="presParOf" srcId="{AA497FD6-EBFF-47CD-8963-A379FF1243D1}" destId="{2317A070-2FE6-4E17-9F35-C2E61B61E1A5}" srcOrd="1" destOrd="0" presId="urn:microsoft.com/office/officeart/2005/8/layout/hProcess9"/>
    <dgm:cxn modelId="{1A3E2E54-A5CA-0F47-9D2C-2D347945ED17}" type="presParOf" srcId="{2317A070-2FE6-4E17-9F35-C2E61B61E1A5}" destId="{DA55DC04-2EC9-40F6-8F04-450718B661BA}" srcOrd="0" destOrd="0" presId="urn:microsoft.com/office/officeart/2005/8/layout/hProcess9"/>
    <dgm:cxn modelId="{6C820509-FF23-7344-ACDD-F08254C7429D}" type="presParOf" srcId="{2317A070-2FE6-4E17-9F35-C2E61B61E1A5}" destId="{A13EF079-3C0A-4D47-B077-BDE6EDB941FA}" srcOrd="1" destOrd="0" presId="urn:microsoft.com/office/officeart/2005/8/layout/hProcess9"/>
    <dgm:cxn modelId="{9C91512D-4C0D-BD41-89BB-FAF3A7782AFF}" type="presParOf" srcId="{2317A070-2FE6-4E17-9F35-C2E61B61E1A5}" destId="{1A47FA96-39E1-45AE-B48F-4F4690D62C90}" srcOrd="2" destOrd="0" presId="urn:microsoft.com/office/officeart/2005/8/layout/hProcess9"/>
    <dgm:cxn modelId="{23AE9CF3-7686-AF46-AFEB-CA62F077E410}" type="presParOf" srcId="{2317A070-2FE6-4E17-9F35-C2E61B61E1A5}" destId="{AE1FBF92-8FA6-4F79-99DA-B07817A57400}" srcOrd="3" destOrd="0" presId="urn:microsoft.com/office/officeart/2005/8/layout/hProcess9"/>
    <dgm:cxn modelId="{92E30E4E-6947-5645-AB6E-D7FADD03659F}" type="presParOf" srcId="{2317A070-2FE6-4E17-9F35-C2E61B61E1A5}" destId="{52A3990F-28CC-4429-856C-056730460580}" srcOrd="4" destOrd="0" presId="urn:microsoft.com/office/officeart/2005/8/layout/hProcess9"/>
    <dgm:cxn modelId="{6CF13FD9-EE22-1040-8C21-E36ECDE93697}" type="presParOf" srcId="{2317A070-2FE6-4E17-9F35-C2E61B61E1A5}" destId="{EF80ABF3-8F30-464D-8F83-74EE25874866}" srcOrd="5" destOrd="0" presId="urn:microsoft.com/office/officeart/2005/8/layout/hProcess9"/>
    <dgm:cxn modelId="{D0570F19-0340-5747-BCF4-E78D90C2062F}" type="presParOf" srcId="{2317A070-2FE6-4E17-9F35-C2E61B61E1A5}" destId="{EBA2C95D-1800-437B-BFFA-403DC35F237B}" srcOrd="6" destOrd="0" presId="urn:microsoft.com/office/officeart/2005/8/layout/hProcess9"/>
    <dgm:cxn modelId="{022FD6F7-90E0-A74C-8263-3910D1469AF7}" type="presParOf" srcId="{2317A070-2FE6-4E17-9F35-C2E61B61E1A5}" destId="{440E3B31-843E-4694-A263-BD1BDC418827}" srcOrd="7" destOrd="0" presId="urn:microsoft.com/office/officeart/2005/8/layout/hProcess9"/>
    <dgm:cxn modelId="{145C2BC6-C095-6740-B00F-0D62E892B31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75921024-5633-FC47-BD61-3D3F080B42B0}" type="presOf" srcId="{D5038E52-8875-4BBF-A3CD-A18877DB38C1}" destId="{AA497FD6-EBFF-47CD-8963-A379FF1243D1}" srcOrd="0" destOrd="0" presId="urn:microsoft.com/office/officeart/2005/8/layout/hProcess9"/>
    <dgm:cxn modelId="{36504D44-CFBD-7441-AD49-BF15EE1D0BF5}" type="presOf" srcId="{2C2BD70B-8C5A-4FC6-938B-FB94F27B01BB}" destId="{52A3990F-28CC-4429-856C-056730460580}" srcOrd="0" destOrd="0" presId="urn:microsoft.com/office/officeart/2005/8/layout/hProcess9"/>
    <dgm:cxn modelId="{63B70847-DA81-AD4A-8EC6-E98089A930AC}" type="presOf" srcId="{6A1973C6-A96C-4BCD-BC37-EDAEEEED2755}" destId="{1A47FA96-39E1-45AE-B48F-4F4690D62C9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EB26B7F-7C9D-2946-BD1E-9E68ED72E379}" type="presOf" srcId="{151CF682-AB21-420F-A12D-5FBEDE9CD7BA}" destId="{DA55DC04-2EC9-40F6-8F04-450718B661BA}"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D38BEDB2-E6C6-7847-8384-54958CA7D9B3}"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764876FF-C761-3B4F-AAA0-40C8113233C1}" type="presOf" srcId="{E70330E7-8026-4F29-A84E-0819727E859F}" destId="{669FE043-AAD0-40F4-B909-072FD0CDF926}" srcOrd="0" destOrd="0" presId="urn:microsoft.com/office/officeart/2005/8/layout/hProcess9"/>
    <dgm:cxn modelId="{1DF2514A-7C19-B549-9750-A1C8A99A6616}" type="presParOf" srcId="{AA497FD6-EBFF-47CD-8963-A379FF1243D1}" destId="{4A63E17C-E62A-4070-9384-8952CBBB1113}" srcOrd="0" destOrd="0" presId="urn:microsoft.com/office/officeart/2005/8/layout/hProcess9"/>
    <dgm:cxn modelId="{38F44B99-D25D-CD4D-9EED-54C6922E23F1}" type="presParOf" srcId="{AA497FD6-EBFF-47CD-8963-A379FF1243D1}" destId="{2317A070-2FE6-4E17-9F35-C2E61B61E1A5}" srcOrd="1" destOrd="0" presId="urn:microsoft.com/office/officeart/2005/8/layout/hProcess9"/>
    <dgm:cxn modelId="{75E0626B-A595-BF4A-ADF6-4805779E9C34}" type="presParOf" srcId="{2317A070-2FE6-4E17-9F35-C2E61B61E1A5}" destId="{DA55DC04-2EC9-40F6-8F04-450718B661BA}" srcOrd="0" destOrd="0" presId="urn:microsoft.com/office/officeart/2005/8/layout/hProcess9"/>
    <dgm:cxn modelId="{40FC55B2-F7D1-CE4D-8A63-27464221840A}" type="presParOf" srcId="{2317A070-2FE6-4E17-9F35-C2E61B61E1A5}" destId="{A13EF079-3C0A-4D47-B077-BDE6EDB941FA}" srcOrd="1" destOrd="0" presId="urn:microsoft.com/office/officeart/2005/8/layout/hProcess9"/>
    <dgm:cxn modelId="{A307078D-956A-E144-80BA-4179FDA06E24}" type="presParOf" srcId="{2317A070-2FE6-4E17-9F35-C2E61B61E1A5}" destId="{1A47FA96-39E1-45AE-B48F-4F4690D62C90}" srcOrd="2" destOrd="0" presId="urn:microsoft.com/office/officeart/2005/8/layout/hProcess9"/>
    <dgm:cxn modelId="{56D668D1-328A-2E40-B12F-91AA4774B283}" type="presParOf" srcId="{2317A070-2FE6-4E17-9F35-C2E61B61E1A5}" destId="{AE1FBF92-8FA6-4F79-99DA-B07817A57400}" srcOrd="3" destOrd="0" presId="urn:microsoft.com/office/officeart/2005/8/layout/hProcess9"/>
    <dgm:cxn modelId="{B592A920-4B77-6447-8692-5716BC880F35}" type="presParOf" srcId="{2317A070-2FE6-4E17-9F35-C2E61B61E1A5}" destId="{52A3990F-28CC-4429-856C-056730460580}" srcOrd="4" destOrd="0" presId="urn:microsoft.com/office/officeart/2005/8/layout/hProcess9"/>
    <dgm:cxn modelId="{0F739C71-038A-A340-A98C-BB775FB614F6}" type="presParOf" srcId="{2317A070-2FE6-4E17-9F35-C2E61B61E1A5}" destId="{EF80ABF3-8F30-464D-8F83-74EE25874866}" srcOrd="5" destOrd="0" presId="urn:microsoft.com/office/officeart/2005/8/layout/hProcess9"/>
    <dgm:cxn modelId="{C2449E85-8A32-704F-A9E5-4BE75CE0D30D}" type="presParOf" srcId="{2317A070-2FE6-4E17-9F35-C2E61B61E1A5}" destId="{EBA2C95D-1800-437B-BFFA-403DC35F237B}" srcOrd="6" destOrd="0" presId="urn:microsoft.com/office/officeart/2005/8/layout/hProcess9"/>
    <dgm:cxn modelId="{F0BAC284-216B-8547-8FBD-18CE0EDC3AC2}" type="presParOf" srcId="{2317A070-2FE6-4E17-9F35-C2E61B61E1A5}" destId="{440E3B31-843E-4694-A263-BD1BDC418827}" srcOrd="7" destOrd="0" presId="urn:microsoft.com/office/officeart/2005/8/layout/hProcess9"/>
    <dgm:cxn modelId="{561A7B3C-8B13-E84A-B9B9-D7A0433DA434}"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2FAEF-4591-45E2-B932-ED25B7D3D4E6}" type="datetimeFigureOut">
              <a:rPr lang="en-GB" smtClean="0"/>
              <a:t>31/01/2021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4EC89-9E76-4DEA-B7CC-2B9F5895ABAE}" type="slidenum">
              <a:rPr lang="en-GB" smtClean="0"/>
              <a:t>‹#›</a:t>
            </a:fld>
            <a:endParaRPr lang="en-GB" dirty="0"/>
          </a:p>
        </p:txBody>
      </p:sp>
    </p:spTree>
    <p:extLst>
      <p:ext uri="{BB962C8B-B14F-4D97-AF65-F5344CB8AC3E}">
        <p14:creationId xmlns:p14="http://schemas.microsoft.com/office/powerpoint/2010/main" val="207068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news-room/fact-sheets/detail/adolescents-health-risks-and-solut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fpa.org/data/world-population-dashboar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un.org/development/desa/pd/node/328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addresses the provision of contraceptive counselling and services.</a:t>
            </a:r>
            <a:endParaRPr lang="en-GB" dirty="0"/>
          </a:p>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a:t>
            </a:fld>
            <a:endParaRPr lang="en-GB" dirty="0"/>
          </a:p>
        </p:txBody>
      </p:sp>
    </p:spTree>
    <p:extLst>
      <p:ext uri="{BB962C8B-B14F-4D97-AF65-F5344CB8AC3E}">
        <p14:creationId xmlns:p14="http://schemas.microsoft.com/office/powerpoint/2010/main" val="205777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EC89-9E76-4DEA-B7CC-2B9F5895ABAE}" type="slidenum">
              <a:rPr lang="en-GB" smtClean="0"/>
              <a:t>10</a:t>
            </a:fld>
            <a:endParaRPr lang="en-GB" dirty="0"/>
          </a:p>
        </p:txBody>
      </p:sp>
    </p:spTree>
    <p:extLst>
      <p:ext uri="{BB962C8B-B14F-4D97-AF65-F5344CB8AC3E}">
        <p14:creationId xmlns:p14="http://schemas.microsoft.com/office/powerpoint/2010/main" val="306180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11</a:t>
            </a:fld>
            <a:endParaRPr lang="en-GB" dirty="0"/>
          </a:p>
        </p:txBody>
      </p:sp>
    </p:spTree>
    <p:extLst>
      <p:ext uri="{BB962C8B-B14F-4D97-AF65-F5344CB8AC3E}">
        <p14:creationId xmlns:p14="http://schemas.microsoft.com/office/powerpoint/2010/main" val="356690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12</a:t>
            </a:fld>
            <a:endParaRPr lang="en-GB" dirty="0"/>
          </a:p>
        </p:txBody>
      </p:sp>
    </p:spTree>
    <p:extLst>
      <p:ext uri="{BB962C8B-B14F-4D97-AF65-F5344CB8AC3E}">
        <p14:creationId xmlns:p14="http://schemas.microsoft.com/office/powerpoint/2010/main" val="342131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13</a:t>
            </a:fld>
            <a:endParaRPr lang="en-GB" dirty="0"/>
          </a:p>
        </p:txBody>
      </p:sp>
    </p:spTree>
    <p:extLst>
      <p:ext uri="{BB962C8B-B14F-4D97-AF65-F5344CB8AC3E}">
        <p14:creationId xmlns:p14="http://schemas.microsoft.com/office/powerpoint/2010/main" val="69320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workers in many places do not provide contraceptives to adolescents before they have children, falsely believing that this can contribute to infertility.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14</a:t>
            </a:fld>
            <a:endParaRPr lang="en-GB" dirty="0"/>
          </a:p>
        </p:txBody>
      </p:sp>
    </p:spTree>
    <p:extLst>
      <p:ext uri="{BB962C8B-B14F-4D97-AF65-F5344CB8AC3E}">
        <p14:creationId xmlns:p14="http://schemas.microsoft.com/office/powerpoint/2010/main" val="15394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49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28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366FF"/>
                </a:solidFill>
              </a:rPr>
              <a:t>Social marketing in family planning programs makes contraceptive products accessible and affordable through private-sector outlets, such as pharmacies and shops, while using commercial marketing techniques to achieve specific behavioral goals.</a:t>
            </a:r>
            <a:r>
              <a:rPr lang="en-US" sz="1400" dirty="0"/>
              <a:t> </a:t>
            </a:r>
            <a:r>
              <a:rPr lang="en-US" sz="1400" dirty="0">
                <a:solidFill>
                  <a:srgbClr val="3366FF"/>
                </a:solidFill>
              </a:rPr>
              <a:t>Social marketers combine product, price, place (distribution), and promotion—often referred to as the “4Ps” or the “marketing mix”—to maximize use of specific health products among targeted population groups.</a:t>
            </a:r>
          </a:p>
          <a:p>
            <a:endParaRPr lang="en-US" dirty="0"/>
          </a:p>
          <a:p>
            <a:r>
              <a:rPr lang="en-US" dirty="0"/>
              <a:t>https://www.fphighimpactpractices.org/briefs/social-marketing/#:~:text=Social%20marketing%20in%20family%20planning,to%20achieve%20specific%20behavioral%20goals.</a:t>
            </a:r>
          </a:p>
          <a:p>
            <a:r>
              <a:rPr lang="en-US" dirty="0"/>
              <a:t>Egypt site of first CSM marketing audit. Soc Mark Update. 1982;2(4):1-3. PMID: 12279587</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522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5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carries a definition of contraception.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2</a:t>
            </a:fld>
            <a:endParaRPr lang="en-GB" dirty="0"/>
          </a:p>
        </p:txBody>
      </p:sp>
    </p:spTree>
    <p:extLst>
      <p:ext uri="{BB962C8B-B14F-4D97-AF65-F5344CB8AC3E}">
        <p14:creationId xmlns:p14="http://schemas.microsoft.com/office/powerpoint/2010/main" val="238145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Reductions in the availability of essential SRH and MNH services will result in many thousands of maternal and newborn deaths due to millions of additional unintended pregnancies, unsafe abortions and complicated deliveries without access to essential and emergency care. Even a 10% reduction in these services could result in an estimated 15 million unintended pregnancies, 3.3 million unsafe abortions and 29 000 additional maternal deaths during the next 12 months.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965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Country dashboard of monitoring the effect COVID-19 on rMNCAH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090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E4EC89-9E76-4DEA-B7CC-2B9F5895ABAE}" type="slidenum">
              <a:rPr lang="en-GB" smtClean="0"/>
              <a:t>26</a:t>
            </a:fld>
            <a:endParaRPr lang="en-GB" dirty="0"/>
          </a:p>
        </p:txBody>
      </p:sp>
    </p:spTree>
    <p:extLst>
      <p:ext uri="{BB962C8B-B14F-4D97-AF65-F5344CB8AC3E}">
        <p14:creationId xmlns:p14="http://schemas.microsoft.com/office/powerpoint/2010/main" val="382403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28600" indent="-228600">
              <a:buAutoNum type="arabicPeriod"/>
            </a:pPr>
            <a:r>
              <a:rPr lang="en-US" dirty="0"/>
              <a:t>Guttmacher Institute. Fact sheet: Adding it up: Investing in adolescents’ sexual and reproductive health in low- and middle-income countries. New York: Guttmacher Institute; 2019.</a:t>
            </a:r>
          </a:p>
          <a:p>
            <a:pPr marL="228600" indent="-228600">
              <a:buAutoNum type="arabicPeriod"/>
            </a:pPr>
            <a:r>
              <a:rPr lang="en-US" sz="1200" b="0" i="0" u="none" strike="noStrike" kern="1200" baseline="0" dirty="0">
                <a:solidFill>
                  <a:schemeClr val="tx1"/>
                </a:solidFill>
                <a:latin typeface="+mn-lt"/>
                <a:ea typeface="+mn-ea"/>
                <a:cs typeface="+mn-cs"/>
              </a:rPr>
              <a:t>Neal S, Matthews Z, Frost M, Fogstad H, Camacho AV, Laski L. Childbearing in adolescents aged 12–15 years in low resource countries: a neglected issue – new estimates from demographic and household surveys in 42 countries. Acta Obstet Gynecol Scand. 2012;91(9):1114–1118.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WHO. Adolescents: Health Risks and Solutions. Geneva: WHO; 2018. Available from: </a:t>
            </a:r>
            <a:r>
              <a:rPr lang="en-US" sz="1200" u="sng" kern="1200" dirty="0">
                <a:solidFill>
                  <a:schemeClr val="tx1"/>
                </a:solidFill>
                <a:effectLst/>
                <a:latin typeface="+mn-lt"/>
                <a:ea typeface="+mn-ea"/>
                <a:cs typeface="+mn-cs"/>
                <a:hlinkClick r:id="rId3"/>
              </a:rPr>
              <a:t>www.who.int/news-room/fact-sheets/detail/adolescents-health-risks-and-solutions</a:t>
            </a:r>
            <a:endParaRPr lang="en-US" sz="1200" b="0" i="0" u="sng" strike="noStrike"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Ganchimeg T, Ota E, Morisaki N, Laopaiboon M, Lumbiganon P, Zhang J, et al. Pregnancy and childbirth outcomes among adolescent mothers: a World Health Organization multicountry study. BJOG. 2014;121(Suppl. 1):40–48.</a:t>
            </a:r>
            <a:endParaRPr lang="en-US" sz="1200" kern="1200" dirty="0">
              <a:solidFill>
                <a:schemeClr val="tx1"/>
              </a:solidFill>
              <a:effectLst/>
              <a:latin typeface="+mn-lt"/>
              <a:ea typeface="+mn-ea"/>
              <a:cs typeface="+mn-cs"/>
            </a:endParaRP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3</a:t>
            </a:fld>
            <a:endParaRPr lang="en-GB" dirty="0"/>
          </a:p>
        </p:txBody>
      </p:sp>
    </p:spTree>
    <p:extLst>
      <p:ext uri="{BB962C8B-B14F-4D97-AF65-F5344CB8AC3E}">
        <p14:creationId xmlns:p14="http://schemas.microsoft.com/office/powerpoint/2010/main" val="146970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228600" indent="-228600">
              <a:buAutoNum type="arabicPeriod"/>
            </a:pPr>
            <a:r>
              <a:rPr lang="en-US" dirty="0"/>
              <a:t>UNFPA. World Population Dashboard: Adolescent birth rate. New York: UNFPA; 2020. Available from: </a:t>
            </a:r>
            <a:r>
              <a:rPr lang="en-US" dirty="0">
                <a:hlinkClick r:id="rId3"/>
              </a:rPr>
              <a:t>https://www.unfpa.org/data/world-population-dashboard</a:t>
            </a:r>
            <a:endParaRPr lang="en-US" dirty="0"/>
          </a:p>
          <a:p>
            <a:pPr marL="228600" indent="-228600">
              <a:buAutoNum type="arabicPeriod"/>
            </a:pPr>
            <a:r>
              <a:rPr lang="en-US" dirty="0"/>
              <a:t>UNPD. Adolescent birth rate per 1,000 women aged 15-19 between 2010-2017. New York: UN Population Division (no date). Available from: </a:t>
            </a:r>
            <a:r>
              <a:rPr lang="en-US" dirty="0">
                <a:hlinkClick r:id="rId4"/>
              </a:rPr>
              <a:t>https://www.un.org/development/desa/pd/node/3282</a:t>
            </a:r>
            <a:endParaRPr lang="en-US" dirty="0"/>
          </a:p>
        </p:txBody>
      </p:sp>
      <p:sp>
        <p:nvSpPr>
          <p:cNvPr id="4" name="Slide Number Placeholder 3"/>
          <p:cNvSpPr>
            <a:spLocks noGrp="1"/>
          </p:cNvSpPr>
          <p:nvPr>
            <p:ph type="sldNum" sz="quarter" idx="5"/>
          </p:nvPr>
        </p:nvSpPr>
        <p:spPr/>
        <p:txBody>
          <a:bodyPr/>
          <a:lstStyle/>
          <a:p>
            <a:fld id="{29E4EC89-9E76-4DEA-B7CC-2B9F5895ABAE}" type="slidenum">
              <a:rPr lang="en-GB" smtClean="0"/>
              <a:t>4</a:t>
            </a:fld>
            <a:endParaRPr lang="en-GB" dirty="0"/>
          </a:p>
        </p:txBody>
      </p:sp>
    </p:spTree>
    <p:extLst>
      <p:ext uri="{BB962C8B-B14F-4D97-AF65-F5344CB8AC3E}">
        <p14:creationId xmlns:p14="http://schemas.microsoft.com/office/powerpoint/2010/main" val="424752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28600" indent="-228600">
              <a:buAutoNum type="arabicPeriod"/>
            </a:pPr>
            <a:r>
              <a:rPr lang="en-US" dirty="0"/>
              <a:t>Guttmacher Institute. Fact sheet: Adding it up: Investing in adolescents’ sexual and reproductive health in low- and middle-income countries. New York: Guttmacher Institute; 2019.</a:t>
            </a:r>
          </a:p>
        </p:txBody>
      </p:sp>
      <p:sp>
        <p:nvSpPr>
          <p:cNvPr id="4" name="Slide Number Placeholder 3"/>
          <p:cNvSpPr>
            <a:spLocks noGrp="1"/>
          </p:cNvSpPr>
          <p:nvPr>
            <p:ph type="sldNum" sz="quarter" idx="10"/>
          </p:nvPr>
        </p:nvSpPr>
        <p:spPr/>
        <p:txBody>
          <a:bodyPr/>
          <a:lstStyle/>
          <a:p>
            <a:fld id="{29E4EC89-9E76-4DEA-B7CC-2B9F5895ABAE}" type="slidenum">
              <a:rPr lang="en-GB" smtClean="0"/>
              <a:t>5</a:t>
            </a:fld>
            <a:endParaRPr lang="en-GB" dirty="0"/>
          </a:p>
        </p:txBody>
      </p:sp>
    </p:spTree>
    <p:extLst>
      <p:ext uri="{BB962C8B-B14F-4D97-AF65-F5344CB8AC3E}">
        <p14:creationId xmlns:p14="http://schemas.microsoft.com/office/powerpoint/2010/main" val="427500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lists the human rights obligations of countries in relation to contraception.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6</a:t>
            </a:fld>
            <a:endParaRPr lang="en-GB" dirty="0"/>
          </a:p>
        </p:txBody>
      </p:sp>
    </p:spTree>
    <p:extLst>
      <p:ext uri="{BB962C8B-B14F-4D97-AF65-F5344CB8AC3E}">
        <p14:creationId xmlns:p14="http://schemas.microsoft.com/office/powerpoint/2010/main" val="176314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that set out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7</a:t>
            </a:fld>
            <a:endParaRPr lang="en-GB" dirty="0"/>
          </a:p>
        </p:txBody>
      </p:sp>
    </p:spTree>
    <p:extLst>
      <p:ext uri="{BB962C8B-B14F-4D97-AF65-F5344CB8AC3E}">
        <p14:creationId xmlns:p14="http://schemas.microsoft.com/office/powerpoint/2010/main" val="414781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8</a:t>
            </a:fld>
            <a:endParaRPr lang="en-GB" dirty="0"/>
          </a:p>
        </p:txBody>
      </p:sp>
    </p:spTree>
    <p:extLst>
      <p:ext uri="{BB962C8B-B14F-4D97-AF65-F5344CB8AC3E}">
        <p14:creationId xmlns:p14="http://schemas.microsoft.com/office/powerpoint/2010/main" val="183419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lists the array of WHO guidelines which address contraception in adolescents – either exclusively or as part of a broader treatment of the subject. All these guidelines are available online. </a:t>
            </a:r>
            <a:endParaRPr lang="en-GB" dirty="0"/>
          </a:p>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9</a:t>
            </a:fld>
            <a:endParaRPr lang="en-GB" dirty="0"/>
          </a:p>
        </p:txBody>
      </p:sp>
    </p:spTree>
    <p:extLst>
      <p:ext uri="{BB962C8B-B14F-4D97-AF65-F5344CB8AC3E}">
        <p14:creationId xmlns:p14="http://schemas.microsoft.com/office/powerpoint/2010/main" val="32068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1/31/2021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1EE1CE-EFE7-0147-A2B9-3181E3182ABA}" type="datetime1">
              <a:rPr lang="en-GB" smtClean="0"/>
              <a:t>31/01/2021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366309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C89F196-49D1-C348-A534-C4FAD53B9B8B}" type="datetime1">
              <a:rPr lang="en-GB" smtClean="0"/>
              <a:t>31/01/2021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20265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992EF38-6A94-4D45-99E6-DE90278E1D0B}" type="datetime1">
              <a:rPr lang="en-GB" smtClean="0"/>
              <a:t>31/01/2021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23346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13D6F07-BA89-5E4E-A984-AA5F980019A2}" type="datetime1">
              <a:rPr lang="en-GB" smtClean="0"/>
              <a:t>31/01/2021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870176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633974-F8DC-CA48-8CB7-D318B9028B1A}" type="datetime1">
              <a:rPr lang="en-GB" smtClean="0"/>
              <a:t>31/01/2021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81804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C52F03E-77BD-9944-900B-886ADE12F7E6}" type="datetime1">
              <a:rPr lang="en-GB" smtClean="0"/>
              <a:t>31/01/2021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862116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590FA-762C-1A4B-BC44-30934CEC7B96}" type="datetime1">
              <a:rPr lang="en-GB" smtClean="0"/>
              <a:t>31/01/2021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38282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59C6633-114F-9941-8262-0F13F09480A1}" type="datetime1">
              <a:rPr lang="en-GB" smtClean="0"/>
              <a:t>31/01/2021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60326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0B8840E-BF7C-5F47-AAC4-CA43786A980B}" type="datetime1">
              <a:rPr lang="en-GB" smtClean="0"/>
              <a:t>31/01/2021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10622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411BE5-7DD5-E948-9487-163CD3885931}" type="datetime1">
              <a:rPr lang="en-GB" smtClean="0"/>
              <a:t>31/01/2021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3920111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9292C9-706D-5649-B00B-E02D5A0545DA}" type="datetime1">
              <a:rPr lang="en-GB" smtClean="0"/>
              <a:t>31/01/2021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23934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A7CF2F73-BADB-CA4C-B690-67065D950A06}" type="datetime1">
              <a:rPr lang="en-GB" smtClean="0"/>
              <a:t>31/01/2021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359724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957F995-77D9-2642-A449-4D7116EBC41D}"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1864460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16C3D2-727A-4A4B-91D7-3541FA413AF5}"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09416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349D3-79C0-E648-BB70-9579ACF02A12}"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581799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E940297-EF1C-9E4D-ACB2-480719E2354B}"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552451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2E665F-9070-454B-BBBC-C028727F092D}"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114144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C900CAD-FA12-9249-B2FC-4A23C28AF64C}"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93483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A600D-41A5-6646-A33F-FADB8ACAEE85}"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994687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980C4-C808-454C-9EDF-E97B5FB39F0F}"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738120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ACF6C-EFBD-4A4D-8937-FFF39846EFA4}"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63578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39A0A-6C96-B94C-85F1-91DADBEB00C2}"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546568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F8BC1-2A7C-6F44-AE2C-6F90F0AF7073}"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155873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794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532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276AD80-EA17-4BB1-9B91-A0B24D78C545}"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628800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6AD80-EA17-4BB1-9B91-A0B24D78C545}"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292477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6AD80-EA17-4BB1-9B91-A0B24D78C545}"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2568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6AD80-EA17-4BB1-9B91-A0B24D78C545}"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984733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6AD80-EA17-4BB1-9B91-A0B24D78C545}"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022686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6AD80-EA17-4BB1-9B91-A0B24D78C545}"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497027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6AD80-EA17-4BB1-9B91-A0B24D78C545}"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109367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76AD80-EA17-4BB1-9B91-A0B24D78C545}"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1853651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76AD80-EA17-4BB1-9B91-A0B24D78C545}"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934404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6AD80-EA17-4BB1-9B91-A0B24D78C545}"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351454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6AD80-EA17-4BB1-9B91-A0B24D78C545}"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551096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957F995-77D9-2642-A449-4D7116EBC41D}"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1810581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16C3D2-727A-4A4B-91D7-3541FA413AF5}"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54494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lstStyle>
            <a:lvl1pPr>
              <a:defRPr sz="45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349D3-79C0-E648-BB70-9579ACF02A12}"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628496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E940297-EF1C-9E4D-ACB2-480719E2354B}"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650911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2E665F-9070-454B-BBBC-C028727F092D}"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663939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C900CAD-FA12-9249-B2FC-4A23C28AF64C}"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714022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A600D-41A5-6646-A33F-FADB8ACAEE85}"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748373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07980C4-C808-454C-9EDF-E97B5FB39F0F}"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941427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A0ACF6C-EFBD-4A4D-8937-FFF39846EFA4}"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190016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39A0A-6C96-B94C-85F1-91DADBEB00C2}"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441695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F8BC1-2A7C-6F44-AE2C-6F90F0AF7073}" type="datetime1">
              <a:rPr lang="en-GB" smtClean="0">
                <a:solidFill>
                  <a:prstClr val="black">
                    <a:tint val="75000"/>
                  </a:prstClr>
                </a:solidFill>
                <a:latin typeface="Calibri"/>
              </a:rPr>
              <a:t>31/01/2021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7389200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9"/>
            <a:ext cx="5867400" cy="365125"/>
          </a:xfrm>
          <a:prstGeom prst="rect">
            <a:avLst/>
          </a:prstGeom>
        </p:spPr>
        <p:txBody>
          <a:bodyPr vert="horz" lIns="91440" tIns="45720" rIns="91440" bIns="45720" rtlCol="0" anchor="ctr"/>
          <a:lstStyle>
            <a:lvl1pPr algn="ctr">
              <a:defRPr sz="135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9"/>
            <a:ext cx="544483" cy="365125"/>
          </a:xfrm>
          <a:prstGeom prst="rect">
            <a:avLst/>
          </a:prstGeom>
        </p:spPr>
        <p:txBody>
          <a:bodyPr vert="horz" lIns="91440" tIns="45720" rIns="91440" bIns="45720" rtlCol="0" anchor="ctr"/>
          <a:lstStyle>
            <a:lvl1pPr algn="r">
              <a:defRPr sz="135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57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9"/>
            <a:ext cx="5867400" cy="365125"/>
          </a:xfrm>
          <a:prstGeom prst="rect">
            <a:avLst/>
          </a:prstGeom>
        </p:spPr>
        <p:txBody>
          <a:bodyPr vert="horz" lIns="91440" tIns="45720" rIns="91440" bIns="45720" rtlCol="0" anchor="ctr"/>
          <a:lstStyle>
            <a:lvl1pPr algn="ctr">
              <a:defRPr sz="135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9"/>
            <a:ext cx="544483" cy="365125"/>
          </a:xfrm>
          <a:prstGeom prst="rect">
            <a:avLst/>
          </a:prstGeom>
        </p:spPr>
        <p:txBody>
          <a:bodyPr vert="horz" lIns="91440" tIns="45720" rIns="91440" bIns="45720" rtlCol="0" anchor="ctr"/>
          <a:lstStyle>
            <a:lvl1pPr algn="r">
              <a:defRPr sz="135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1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1/31/2021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81F16-239E-5448-9196-96A05977E0CC}" type="datetime1">
              <a:rPr lang="en-GB" smtClean="0"/>
              <a:t>31/01/2021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3AEC2-F0E5-7D40-A968-A2CF59899E83}" type="slidenum">
              <a:rPr lang="en-US" smtClean="0"/>
              <a:t>‹#›</a:t>
            </a:fld>
            <a:endParaRPr lang="en-US"/>
          </a:p>
        </p:txBody>
      </p:sp>
    </p:spTree>
    <p:extLst>
      <p:ext uri="{BB962C8B-B14F-4D97-AF65-F5344CB8AC3E}">
        <p14:creationId xmlns:p14="http://schemas.microsoft.com/office/powerpoint/2010/main" val="384428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E65B72-C632-CA47-BBC3-F5D0544AFE53}" type="datetime1">
              <a:rPr lang="en-GB" smtClean="0">
                <a:solidFill>
                  <a:prstClr val="black">
                    <a:tint val="75000"/>
                  </a:prstClr>
                </a:solidFill>
              </a:rPr>
              <a:pPr defTabSz="914400"/>
              <a:t>31/01/2021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AFF4489-B465-4B7D-8C18-FD8A2B9697F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010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76AD80-EA17-4BB1-9B91-A0B24D78C545}" type="datetimeFigureOut">
              <a:rPr lang="en-US" smtClean="0"/>
              <a:t>1/31/2021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EE9F1F-6BCB-481E-AE44-96285E8446AD}" type="slidenum">
              <a:rPr lang="en-US" smtClean="0"/>
              <a:t>‹#›</a:t>
            </a:fld>
            <a:endParaRPr lang="en-US"/>
          </a:p>
        </p:txBody>
      </p:sp>
    </p:spTree>
    <p:extLst>
      <p:ext uri="{BB962C8B-B14F-4D97-AF65-F5344CB8AC3E}">
        <p14:creationId xmlns:p14="http://schemas.microsoft.com/office/powerpoint/2010/main" val="2102574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E65B72-C632-CA47-BBC3-F5D0544AFE53}" type="datetime1">
              <a:rPr lang="en-GB" smtClean="0">
                <a:solidFill>
                  <a:prstClr val="black">
                    <a:tint val="75000"/>
                  </a:prstClr>
                </a:solidFill>
              </a:rPr>
              <a:pPr/>
              <a:t>31/01/2021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FF4489-B465-4B7D-8C18-FD8A2B969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2934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8" Type="http://schemas.openxmlformats.org/officeDocument/2006/relationships/hyperlink" Target="https://www.unfpa.org/publications/state-world-population-2012" TargetMode="External"/><Relationship Id="rId3" Type="http://schemas.openxmlformats.org/officeDocument/2006/relationships/hyperlink" Target="http://dx.doi.org/10.26719/emhj.18.023" TargetMode="External"/><Relationship Id="rId7" Type="http://schemas.openxmlformats.org/officeDocument/2006/relationships/hyperlink" Target="https://arabstates.unfpa.org/en/topics/child-marriage-5"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hyperlink" Target="https://www.who.int/docs/default-source/mca-documents/policy-survey-reports/srmncah-policysurvey2018-fullreport-pt-4.pdf?sfvrsn=8a0f7e70_2" TargetMode="External"/><Relationship Id="rId5" Type="http://schemas.openxmlformats.org/officeDocument/2006/relationships/hyperlink" Target="https://rho.emro.who.int/ThemeViz/TermID/129" TargetMode="External"/><Relationship Id="rId4" Type="http://schemas.openxmlformats.org/officeDocument/2006/relationships/hyperlink" Target="https://www.who.int/data/maternal-newborn-child-adolescent-ageing/indicator-explorer-new/mca/proportion-of-women-aged-20-24-years-who-were-married-or-in-a-union-before-age-18" TargetMode="External"/><Relationship Id="rId9" Type="http://schemas.openxmlformats.org/officeDocument/2006/relationships/hyperlink" Target="http://dx.doi.org/10.1186/1742-4755-11-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apps.who.int/iris/bitstream/handle/10665/255415/9789241512343-eng.pdf?sequence=1" TargetMode="External"/><Relationship Id="rId3" Type="http://schemas.openxmlformats.org/officeDocument/2006/relationships/hyperlink" Target="http://dx.doi.org/10.1186/s13031-019-0240-y" TargetMode="External"/><Relationship Id="rId7" Type="http://schemas.openxmlformats.org/officeDocument/2006/relationships/hyperlink" Target="https://www.everywomaneverychild.org/wp-content/uploads/2016/11/EWEC_globalstrategyreport_200915_FINAL_WEB.pdf" TargetMode="External"/><Relationship Id="rId2" Type="http://schemas.openxmlformats.org/officeDocument/2006/relationships/hyperlink" Target="http://www.emro.who.int/annual-report/2015/emergency-preparedness-and-response.html" TargetMode="External"/><Relationship Id="rId1" Type="http://schemas.openxmlformats.org/officeDocument/2006/relationships/slideLayout" Target="../slideLayouts/slideLayout29.xml"/><Relationship Id="rId6" Type="http://schemas.openxmlformats.org/officeDocument/2006/relationships/hyperlink" Target="https://www.who.int/docs/default-source/mca-documents/policy-survey-reports/srmncah-policysurvey2018-fullreport-pt-1.pdf?sfvrsn=930f5059_2" TargetMode="External"/><Relationship Id="rId5" Type="http://schemas.openxmlformats.org/officeDocument/2006/relationships/hyperlink" Target="https://rho.emro.who.int/ThemeViz/TermID/129" TargetMode="External"/><Relationship Id="rId4" Type="http://schemas.openxmlformats.org/officeDocument/2006/relationships/hyperlink" Target="https://www.who.int/data/maternal-newborn-child-adolescent-ageing/national-policies/mca/legal-age-for-married-adolescents-to-provide-consent-for-emergency-contraception-without-spousal-consent?themeId=d3a363d9-7031-4d91-9681-936d58c0a0b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phighimpactpractices.org/briefs/mobile-outreach-services" TargetMode="External"/><Relationship Id="rId2" Type="http://schemas.openxmlformats.org/officeDocument/2006/relationships/hyperlink" Target="http://dx.doi.org/10.1080/26410397.2020.1773693" TargetMode="External"/><Relationship Id="rId1" Type="http://schemas.openxmlformats.org/officeDocument/2006/relationships/slideLayout" Target="../slideLayouts/slideLayout30.xml"/><Relationship Id="rId6" Type="http://schemas.openxmlformats.org/officeDocument/2006/relationships/hyperlink" Target="http://dx.doi.org/10.1363/46e9020" TargetMode="External"/><Relationship Id="rId5" Type="http://schemas.openxmlformats.org/officeDocument/2006/relationships/hyperlink" Target="https://www.devex.com/news/opinion-how-will-covid-19-affect-global-access-to-contraceptives-and-what-can-we-do-about-it-96745" TargetMode="External"/><Relationship Id="rId4" Type="http://schemas.openxmlformats.org/officeDocument/2006/relationships/hyperlink" Target="https://www.unfpa.org/resources/minimum-initial-service-package-misp-srh-crisis-situatio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802193"/>
            <a:ext cx="8679915" cy="1581316"/>
          </a:xfrm>
          <a:solidFill>
            <a:srgbClr val="0070C0"/>
          </a:solidFill>
        </p:spPr>
        <p:txBody>
          <a:bodyPr>
            <a:normAutofit/>
          </a:bodyPr>
          <a:lstStyle/>
          <a:p>
            <a:r>
              <a:rPr lang="en-US" dirty="0"/>
              <a:t>CONTRACEPTION COUNSELLING AND PROVISION</a:t>
            </a:r>
          </a:p>
        </p:txBody>
      </p:sp>
      <p:sp>
        <p:nvSpPr>
          <p:cNvPr id="3" name="TextBox 2">
            <a:extLst>
              <a:ext uri="{FF2B5EF4-FFF2-40B4-BE49-F238E27FC236}">
                <a16:creationId xmlns:a16="http://schemas.microsoft.com/office/drawing/2014/main" id="{B6388E33-74C7-BB49-BE12-BC3A89AB880C}"/>
              </a:ext>
            </a:extLst>
          </p:cNvPr>
          <p:cNvSpPr txBox="1"/>
          <p:nvPr/>
        </p:nvSpPr>
        <p:spPr>
          <a:xfrm>
            <a:off x="0" y="0"/>
            <a:ext cx="2689412" cy="369332"/>
          </a:xfrm>
          <a:prstGeom prst="rect">
            <a:avLst/>
          </a:prstGeom>
          <a:solidFill>
            <a:schemeClr val="tx1"/>
          </a:solidFill>
        </p:spPr>
        <p:txBody>
          <a:bodyPr wrap="square" rtlCol="0">
            <a:spAutoFit/>
          </a:bodyPr>
          <a:lstStyle/>
          <a:p>
            <a:r>
              <a:rPr lang="en-US" dirty="0">
                <a:solidFill>
                  <a:schemeClr val="bg1"/>
                </a:solidFill>
              </a:rPr>
              <a:t>Geneva 2021</a:t>
            </a:r>
          </a:p>
        </p:txBody>
      </p:sp>
      <p:sp>
        <p:nvSpPr>
          <p:cNvPr id="4" name="Rectangle 3">
            <a:extLst>
              <a:ext uri="{FF2B5EF4-FFF2-40B4-BE49-F238E27FC236}">
                <a16:creationId xmlns:a16="http://schemas.microsoft.com/office/drawing/2014/main" id="{769C79B9-5FC8-4030-BEA4-2A50655538C0}"/>
              </a:ext>
            </a:extLst>
          </p:cNvPr>
          <p:cNvSpPr/>
          <p:nvPr/>
        </p:nvSpPr>
        <p:spPr>
          <a:xfrm>
            <a:off x="3198955" y="5862847"/>
            <a:ext cx="5794087" cy="369332"/>
          </a:xfrm>
          <a:prstGeom prst="rect">
            <a:avLst/>
          </a:prstGeom>
        </p:spPr>
        <p:txBody>
          <a:bodyPr wrap="none">
            <a:spAutoFit/>
          </a:bodyPr>
          <a:lstStyle/>
          <a:p>
            <a:r>
              <a:rPr lang="en-US" dirty="0"/>
              <a:t>Dr Venkatraman Chandra-Mouli &amp; Ms Marina Plesons</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22575"/>
    </mc:Choice>
    <mc:Fallback xmlns="">
      <p:transition spd="slow" advTm="225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200" dirty="0"/>
              <a:t>COMPLEMENTARY </a:t>
            </a:r>
            <a:r>
              <a:rPr lang="en-US" sz="3600" dirty="0"/>
              <a:t>GUIDELINES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914900" y="96819"/>
            <a:ext cx="6743699" cy="6605195"/>
          </a:xfrm>
        </p:spPr>
        <p:txBody>
          <a:bodyPr>
            <a:normAutofit lnSpcReduction="10000"/>
          </a:bodyPr>
          <a:lstStyle/>
          <a:p>
            <a:r>
              <a:rPr lang="en-US" sz="1400" dirty="0">
                <a:solidFill>
                  <a:srgbClr val="0070C0"/>
                </a:solidFill>
              </a:rPr>
              <a:t>Medical eligibility criteria application for contraceptive use (WHO, 2019)</a:t>
            </a:r>
          </a:p>
          <a:p>
            <a:r>
              <a:rPr lang="en-US" sz="1400" dirty="0"/>
              <a:t>Medical eligibility criteria wheel for contraceptive use (WHO, 2015)</a:t>
            </a:r>
          </a:p>
          <a:p>
            <a:r>
              <a:rPr lang="en-US" sz="1400" dirty="0">
                <a:solidFill>
                  <a:srgbClr val="0070C0"/>
                </a:solidFill>
              </a:rPr>
              <a:t>Family planning: a global handbook for providers, 2018 edition (WHO, 2018)</a:t>
            </a:r>
          </a:p>
          <a:p>
            <a:r>
              <a:rPr lang="en-US" sz="1400" dirty="0"/>
              <a:t>Information note on self-administration of injectable contraception (WHO, 2020)</a:t>
            </a:r>
          </a:p>
          <a:p>
            <a:r>
              <a:rPr lang="en-US" sz="1400" dirty="0">
                <a:solidFill>
                  <a:srgbClr val="0070C0"/>
                </a:solidFill>
              </a:rPr>
              <a:t>Training resource package for family planning (WHO, 2021)</a:t>
            </a:r>
          </a:p>
          <a:p>
            <a:r>
              <a:rPr lang="en-US" sz="1400" dirty="0"/>
              <a:t>Task sharing to improve access to family planning/contraception: summary brief (WHO, 2017)</a:t>
            </a:r>
          </a:p>
          <a:p>
            <a:r>
              <a:rPr lang="en-US" sz="1400" dirty="0">
                <a:solidFill>
                  <a:srgbClr val="0070C0"/>
                </a:solidFill>
              </a:rPr>
              <a:t>Compendium of WHO recommendations for postpartum family planning (WHO, 2016)</a:t>
            </a:r>
          </a:p>
          <a:p>
            <a:r>
              <a:rPr lang="en-US" sz="1400" dirty="0"/>
              <a:t>Reducing early and unintended pregnancies among adolescents: evidence brief (WHO, 2017)</a:t>
            </a:r>
          </a:p>
          <a:p>
            <a:r>
              <a:rPr lang="en-US" sz="1400" dirty="0">
                <a:solidFill>
                  <a:srgbClr val="0070C0"/>
                </a:solidFill>
              </a:rPr>
              <a:t>Adolescents and family planning: what the evidence shows (ICRW, 2014)</a:t>
            </a:r>
          </a:p>
          <a:p>
            <a:r>
              <a:rPr lang="en-US" sz="1400" dirty="0"/>
              <a:t>High-impact Practices (HIPS) in family planning: Adolescent-friendly contraceptive services - mainstreaming adolescent-friendly elements into existing contraceptive services (USAID, 2015)</a:t>
            </a:r>
          </a:p>
          <a:p>
            <a:r>
              <a:rPr lang="en-US" sz="1400" dirty="0">
                <a:solidFill>
                  <a:srgbClr val="0070C0"/>
                </a:solidFill>
              </a:rPr>
              <a:t>Youth contraceptive use: effective interventions- a reference guide (PRB, 2017)</a:t>
            </a:r>
          </a:p>
          <a:p>
            <a:r>
              <a:rPr lang="en-US" sz="1400" dirty="0"/>
              <a:t>Global consensus statement for expanding contraceptive choice for adolescents and youth to include long-acting reversible contraception (FP 2020, 2017).</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148259"/>
    </mc:Choice>
    <mc:Fallback xmlns="">
      <p:transition spd="slow" advTm="1482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lnSpcReduction="10000"/>
          </a:bodyPr>
          <a:lstStyle/>
          <a:p>
            <a:r>
              <a:rPr lang="en-US" dirty="0"/>
              <a:t>Inform adolescents where and how to access contraceptive counselling and services, including changes, if any, to service delivery times, location, etc. during the COVID-19 response.</a:t>
            </a:r>
          </a:p>
          <a:p>
            <a:r>
              <a:rPr lang="en-US" dirty="0">
                <a:solidFill>
                  <a:srgbClr val="0070C0"/>
                </a:solidFill>
              </a:rPr>
              <a:t>In health facilities, ensure that adolescents have access to the full range of contraceptive methods, including condoms and emergency contraception.</a:t>
            </a:r>
          </a:p>
          <a:p>
            <a:r>
              <a:rPr lang="en-US" dirty="0"/>
              <a:t>Ensure that forecasting for commodities and procurement planning are taking adolescents’ needs into account, and adjust for potential alterations in method choice.</a:t>
            </a:r>
          </a:p>
          <a:p>
            <a:r>
              <a:rPr lang="en-US" dirty="0">
                <a:solidFill>
                  <a:srgbClr val="0070C0"/>
                </a:solidFill>
              </a:rPr>
              <a:t>In case the preferred method is not available, support the adolescent to identify an alternative method that meets his/her needs and preferences.</a:t>
            </a:r>
          </a:p>
          <a:p>
            <a:r>
              <a:rPr lang="en-US" dirty="0"/>
              <a:t>Consider waiving restrictions (if restrictions exist), such as those based on age, marital status or parental/spousal consent, and providing services free of charge within the relevant legal jurisdiction and in line with international guidelines.</a:t>
            </a:r>
            <a:endParaRPr lang="en-US" sz="2000" dirty="0"/>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3899636012"/>
      </p:ext>
    </p:extLst>
  </p:cSld>
  <p:clrMapOvr>
    <a:masterClrMapping/>
  </p:clrMapOvr>
  <mc:AlternateContent xmlns:mc="http://schemas.openxmlformats.org/markup-compatibility/2006" xmlns:p14="http://schemas.microsoft.com/office/powerpoint/2010/main">
    <mc:Choice Requires="p14">
      <p:transition spd="slow" p14:dur="2000" advTm="114166"/>
    </mc:Choice>
    <mc:Fallback xmlns="">
      <p:transition spd="slow" advTm="1141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t>Consider providing multi-month supplies with clear information about the method and how to access referral care for adverse reactions.</a:t>
            </a:r>
          </a:p>
          <a:p>
            <a:r>
              <a:rPr lang="en-US" dirty="0">
                <a:solidFill>
                  <a:srgbClr val="0070C0"/>
                </a:solidFill>
              </a:rPr>
              <a:t>Counselling and services should continue to be provided discreetly and confidentially to adolescents, especially if someone else accompanies the adolescent to the consultation’.</a:t>
            </a:r>
          </a:p>
          <a:p>
            <a:r>
              <a:rPr lang="en-US" dirty="0"/>
              <a:t>Consider establishing alternative delivery modalities for contraceptives that are more accessible to adolescents (such as through pharmacies, shops or community-based delivery).</a:t>
            </a:r>
          </a:p>
          <a:p>
            <a:r>
              <a:rPr lang="en-US" dirty="0">
                <a:solidFill>
                  <a:srgbClr val="0070C0"/>
                </a:solidFill>
              </a:rPr>
              <a:t>Consider setting up hotlines for adolescents providing information and advice on contraception self-use, side effects, method choice and other questions on SRHR.</a:t>
            </a:r>
            <a:endParaRPr lang="en-US" sz="2000" dirty="0">
              <a:solidFill>
                <a:srgbClr val="0070C0"/>
              </a:solidFill>
            </a:endParaRPr>
          </a:p>
        </p:txBody>
      </p:sp>
      <p:pic>
        <p:nvPicPr>
          <p:cNvPr id="4" name="Picture 3">
            <a:extLst>
              <a:ext uri="{FF2B5EF4-FFF2-40B4-BE49-F238E27FC236}">
                <a16:creationId xmlns:a16="http://schemas.microsoft.com/office/drawing/2014/main" id="{7C74137C-7F74-4762-9DD0-65CE075C5688}"/>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103469881"/>
      </p:ext>
    </p:extLst>
  </p:cSld>
  <p:clrMapOvr>
    <a:masterClrMapping/>
  </p:clrMapOvr>
  <mc:AlternateContent xmlns:mc="http://schemas.openxmlformats.org/markup-compatibility/2006" xmlns:p14="http://schemas.microsoft.com/office/powerpoint/2010/main">
    <mc:Choice Requires="p14">
      <p:transition spd="slow" p14:dur="2000" advTm="69362"/>
    </mc:Choice>
    <mc:Fallback xmlns="">
      <p:transition spd="slow" advTm="6936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Autofit/>
          </a:bodyPr>
          <a:lstStyle/>
          <a:p>
            <a:r>
              <a:rPr lang="en-US" sz="3200" dirty="0"/>
              <a:t>Considerations for resumption of normal services in the context of 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t>Enable adolescents who had to pause contraceptive use or change methods, because their preferred method was unavailable, to return to it.</a:t>
            </a:r>
          </a:p>
          <a:p>
            <a:r>
              <a:rPr lang="en-US" dirty="0">
                <a:solidFill>
                  <a:srgbClr val="0070C0"/>
                </a:solidFill>
              </a:rPr>
              <a:t>Where possible, promote the institutionalization of good practices in improving accessibility and quality that were put in place during the period of closures and disruption.</a:t>
            </a:r>
            <a:endParaRPr lang="en-US" sz="2000" dirty="0">
              <a:solidFill>
                <a:srgbClr val="0070C0"/>
              </a:solidFill>
            </a:endParaRPr>
          </a:p>
        </p:txBody>
      </p:sp>
      <p:pic>
        <p:nvPicPr>
          <p:cNvPr id="4" name="Picture 3">
            <a:extLst>
              <a:ext uri="{FF2B5EF4-FFF2-40B4-BE49-F238E27FC236}">
                <a16:creationId xmlns:a16="http://schemas.microsoft.com/office/drawing/2014/main" id="{25720EBE-3DA5-4B8F-B997-E693B036C4F5}"/>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4157579232"/>
      </p:ext>
    </p:extLst>
  </p:cSld>
  <p:clrMapOvr>
    <a:masterClrMapping/>
  </p:clrMapOvr>
  <mc:AlternateContent xmlns:mc="http://schemas.openxmlformats.org/markup-compatibility/2006" xmlns:p14="http://schemas.microsoft.com/office/powerpoint/2010/main">
    <mc:Choice Requires="p14">
      <p:transition spd="slow" p14:dur="2000" advTm="46927"/>
    </mc:Choice>
    <mc:Fallback xmlns="">
      <p:transition spd="slow" advTm="46927"/>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very high confidence">
            <a:extLst>
              <a:ext uri="{FF2B5EF4-FFF2-40B4-BE49-F238E27FC236}">
                <a16:creationId xmlns:a16="http://schemas.microsoft.com/office/drawing/2014/main" id="{FD4C5B9F-EC92-4447-9F9E-16EDF5433B69}"/>
              </a:ext>
            </a:extLst>
          </p:cNvPr>
          <p:cNvPicPr>
            <a:picLocks noChangeAspect="1"/>
          </p:cNvPicPr>
          <p:nvPr/>
        </p:nvPicPr>
        <p:blipFill>
          <a:blip r:embed="rId3"/>
          <a:stretch>
            <a:fillRect/>
          </a:stretch>
        </p:blipFill>
        <p:spPr>
          <a:xfrm>
            <a:off x="1902830" y="334537"/>
            <a:ext cx="8891550" cy="6561757"/>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58184"/>
    </mc:Choice>
    <mc:Fallback xmlns="">
      <p:transition spd="slow" advTm="5818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2425700" y="3016251"/>
            <a:ext cx="5092700" cy="742950"/>
          </a:xfrm>
          <a:prstGeom prst="rect">
            <a:avLst/>
          </a:prstGeom>
        </p:spPr>
        <p:style>
          <a:lnRef idx="3">
            <a:schemeClr val="lt1"/>
          </a:lnRef>
          <a:fillRef idx="1">
            <a:schemeClr val="accent6"/>
          </a:fillRef>
          <a:effectRef idx="1">
            <a:schemeClr val="accent6"/>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C00000"/>
                </a:solidFill>
                <a:latin typeface="Calibri"/>
              </a:rPr>
              <a:t>A REGIONAL PERSPECTIVE</a:t>
            </a:r>
          </a:p>
        </p:txBody>
      </p:sp>
      <p:sp>
        <p:nvSpPr>
          <p:cNvPr id="5" name="Title 1"/>
          <p:cNvSpPr txBox="1">
            <a:spLocks/>
          </p:cNvSpPr>
          <p:nvPr/>
        </p:nvSpPr>
        <p:spPr>
          <a:xfrm>
            <a:off x="1651000" y="1355645"/>
            <a:ext cx="6807200" cy="11557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a:bodyPr>
          <a:lstStyle>
            <a:lvl1pPr algn="ctr" defTabSz="457200" rtl="0" eaLnBrk="1" latinLnBrk="0" hangingPunct="1">
              <a:spcBef>
                <a:spcPct val="0"/>
              </a:spcBef>
              <a:buNone/>
              <a:defRPr sz="6000" b="1" kern="1200">
                <a:solidFill>
                  <a:srgbClr val="C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solidFill>
                  <a:prstClr val="white"/>
                </a:solidFill>
                <a:latin typeface="Calibri"/>
              </a:rPr>
              <a:t>CONTRACEPTION , COUNSELLING AND </a:t>
            </a:r>
          </a:p>
          <a:p>
            <a:r>
              <a:rPr lang="en-US" sz="3200" dirty="0">
                <a:solidFill>
                  <a:prstClr val="white"/>
                </a:solidFill>
                <a:latin typeface="Calibri"/>
              </a:rPr>
              <a:t>PROVISION</a:t>
            </a:r>
            <a:endParaRPr lang="en-US" sz="1800" dirty="0">
              <a:solidFill>
                <a:prstClr val="white"/>
              </a:solidFill>
              <a:latin typeface="Calibri"/>
            </a:endParaRPr>
          </a:p>
        </p:txBody>
      </p:sp>
      <p:sp>
        <p:nvSpPr>
          <p:cNvPr id="3" name="TextBox 2"/>
          <p:cNvSpPr txBox="1"/>
          <p:nvPr/>
        </p:nvSpPr>
        <p:spPr>
          <a:xfrm>
            <a:off x="1739900" y="5867400"/>
            <a:ext cx="6578600" cy="73866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sz="1400" b="1" dirty="0">
                <a:solidFill>
                  <a:prstClr val="white"/>
                </a:solidFill>
                <a:latin typeface="Calibri"/>
              </a:rPr>
              <a:t>Access to contraceptives for adolescents has been shown to promote autonomy and decision-making abilities, improve partner communication, and empower young women to lead healthy and productive lives (UNFPA, 2013). </a:t>
            </a:r>
          </a:p>
        </p:txBody>
      </p:sp>
      <p:sp>
        <p:nvSpPr>
          <p:cNvPr id="6" name="Slide Number Placeholder 5"/>
          <p:cNvSpPr>
            <a:spLocks noGrp="1"/>
          </p:cNvSpPr>
          <p:nvPr>
            <p:ph type="sldNum" sz="quarter" idx="12"/>
          </p:nvPr>
        </p:nvSpPr>
        <p:spPr/>
        <p:txBody>
          <a:bodyPr/>
          <a:lstStyle/>
          <a:p>
            <a:fld id="{EAFF4489-B465-4B7D-8C18-FD8A2B9697F6}"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46489685"/>
      </p:ext>
    </p:extLst>
  </p:cSld>
  <p:clrMapOvr>
    <a:masterClrMapping/>
  </p:clrMapOvr>
  <mc:AlternateContent xmlns:mc="http://schemas.openxmlformats.org/markup-compatibility/2006" xmlns:p14="http://schemas.microsoft.com/office/powerpoint/2010/main">
    <mc:Choice Requires="p14">
      <p:transition spd="slow" p14:dur="2000" advTm="23600"/>
    </mc:Choice>
    <mc:Fallback xmlns="">
      <p:transition spd="slow" advTm="236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5800" y="569818"/>
            <a:ext cx="8956842" cy="500649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914400">
              <a:defRPr/>
            </a:pPr>
            <a:r>
              <a:rPr lang="en-US" sz="1600" b="1" u="sng" kern="0" dirty="0">
                <a:solidFill>
                  <a:srgbClr val="FF0000"/>
                </a:solidFill>
                <a:latin typeface="Arial"/>
                <a:cs typeface="Arial"/>
              </a:rPr>
              <a:t>Key Indicators</a:t>
            </a:r>
          </a:p>
          <a:p>
            <a:pPr marL="400050" indent="-400050" defTabSz="914400">
              <a:buFont typeface="+mj-lt"/>
              <a:buAutoNum type="romanUcPeriod"/>
              <a:defRPr/>
            </a:pPr>
            <a:r>
              <a:rPr lang="en-US" sz="1400" kern="0" dirty="0">
                <a:solidFill>
                  <a:prstClr val="black"/>
                </a:solidFill>
                <a:latin typeface="Arial"/>
                <a:cs typeface="Arial"/>
              </a:rPr>
              <a:t>The Eastern Mediterranean Region has </a:t>
            </a:r>
            <a:r>
              <a:rPr lang="en-US" sz="1400" b="1" kern="0" dirty="0">
                <a:solidFill>
                  <a:prstClr val="black"/>
                </a:solidFill>
                <a:latin typeface="Arial"/>
                <a:cs typeface="Arial"/>
              </a:rPr>
              <a:t>the second lowest contraceptive prevalence rate (CPR) (48%) </a:t>
            </a:r>
            <a:r>
              <a:rPr lang="en-US" sz="1400" kern="0" dirty="0">
                <a:solidFill>
                  <a:prstClr val="black"/>
                </a:solidFill>
                <a:latin typeface="Arial"/>
                <a:cs typeface="Arial"/>
              </a:rPr>
              <a:t>and the</a:t>
            </a:r>
            <a:r>
              <a:rPr lang="en-US" sz="1400" b="1" kern="0" dirty="0">
                <a:solidFill>
                  <a:prstClr val="black"/>
                </a:solidFill>
                <a:latin typeface="Arial"/>
                <a:cs typeface="Arial"/>
              </a:rPr>
              <a:t> second highest unmet need for family planning (FP) globally</a:t>
            </a:r>
            <a:r>
              <a:rPr lang="en-US" sz="1400" kern="0" dirty="0">
                <a:solidFill>
                  <a:prstClr val="black"/>
                </a:solidFill>
                <a:latin typeface="Arial"/>
                <a:cs typeface="Arial"/>
              </a:rPr>
              <a:t>, after the African Region. </a:t>
            </a:r>
            <a:r>
              <a:rPr lang="en-US" sz="1400" kern="0" baseline="30000" dirty="0">
                <a:solidFill>
                  <a:prstClr val="black"/>
                </a:solidFill>
                <a:latin typeface="Arial"/>
                <a:cs typeface="Arial"/>
              </a:rPr>
              <a:t>1</a:t>
            </a:r>
            <a:endParaRPr lang="en-US" sz="1400" kern="0" dirty="0">
              <a:solidFill>
                <a:prstClr val="black"/>
              </a:solidFill>
              <a:latin typeface="Arial"/>
              <a:cs typeface="Arial"/>
            </a:endParaRPr>
          </a:p>
          <a:p>
            <a:pPr marL="857250" lvl="1" indent="-400050" defTabSz="914400">
              <a:buFont typeface="+mj-lt"/>
              <a:buAutoNum type="romanUcPeriod"/>
              <a:defRPr/>
            </a:pPr>
            <a:r>
              <a:rPr lang="en-US" sz="1400" kern="0" dirty="0">
                <a:solidFill>
                  <a:prstClr val="black"/>
                </a:solidFill>
                <a:latin typeface="Arial"/>
                <a:cs typeface="Arial"/>
              </a:rPr>
              <a:t>Ten Member States have an </a:t>
            </a:r>
            <a:r>
              <a:rPr lang="en-US" sz="1400" b="1" dirty="0">
                <a:solidFill>
                  <a:prstClr val="black"/>
                </a:solidFill>
                <a:latin typeface="Arial"/>
                <a:cs typeface="Arial"/>
              </a:rPr>
              <a:t>unmet need for FP </a:t>
            </a:r>
            <a:r>
              <a:rPr lang="en-US" sz="1400" dirty="0">
                <a:solidFill>
                  <a:prstClr val="black"/>
                </a:solidFill>
                <a:latin typeface="Arial"/>
                <a:cs typeface="Arial"/>
              </a:rPr>
              <a:t>exceeding 20%. </a:t>
            </a:r>
          </a:p>
          <a:p>
            <a:pPr marL="857250" lvl="1" indent="-400050" defTabSz="914400">
              <a:buFont typeface="+mj-lt"/>
              <a:buAutoNum type="romanUcPeriod"/>
              <a:defRPr/>
            </a:pPr>
            <a:r>
              <a:rPr lang="en-US" sz="1400" kern="0" dirty="0">
                <a:solidFill>
                  <a:prstClr val="black"/>
                </a:solidFill>
                <a:latin typeface="Arial"/>
                <a:cs typeface="Arial"/>
              </a:rPr>
              <a:t>Nine Member States (Afghanistan, Djibouti, Oman, Pakistan, Qatar, Saudi Arabia, Somalia, Sudan and Yemen) have a lower </a:t>
            </a:r>
            <a:r>
              <a:rPr lang="en-US" sz="1400" b="1" kern="0" dirty="0">
                <a:solidFill>
                  <a:prstClr val="black"/>
                </a:solidFill>
                <a:latin typeface="Arial"/>
                <a:cs typeface="Arial"/>
              </a:rPr>
              <a:t>CPR</a:t>
            </a:r>
            <a:r>
              <a:rPr lang="en-US" sz="1400" kern="0" dirty="0">
                <a:solidFill>
                  <a:prstClr val="black"/>
                </a:solidFill>
                <a:latin typeface="Arial"/>
                <a:cs typeface="Arial"/>
              </a:rPr>
              <a:t> than the regional average.</a:t>
            </a:r>
            <a:r>
              <a:rPr lang="en-US" sz="1400" kern="0" baseline="30000" dirty="0">
                <a:solidFill>
                  <a:prstClr val="black"/>
                </a:solidFill>
                <a:latin typeface="Arial"/>
                <a:cs typeface="Arial"/>
              </a:rPr>
              <a:t>1</a:t>
            </a:r>
            <a:endParaRPr lang="en-US" sz="1400" b="1" u="sng" kern="0" dirty="0">
              <a:solidFill>
                <a:prstClr val="black"/>
              </a:solidFill>
              <a:latin typeface="Arial"/>
              <a:cs typeface="Arial"/>
            </a:endParaRPr>
          </a:p>
          <a:p>
            <a:pPr marL="400050" indent="-400050" defTabSz="914400">
              <a:buFont typeface="+mj-lt"/>
              <a:buAutoNum type="romanUcPeriod"/>
              <a:defRPr/>
            </a:pPr>
            <a:endParaRPr lang="en-US" sz="1400" b="1" u="sng" kern="0" dirty="0">
              <a:solidFill>
                <a:prstClr val="black"/>
              </a:solidFill>
              <a:latin typeface="Arial"/>
              <a:cs typeface="Arial"/>
            </a:endParaRPr>
          </a:p>
          <a:p>
            <a:pPr marL="400050" indent="-400050" defTabSz="914400">
              <a:buFont typeface="+mj-lt"/>
              <a:buAutoNum type="romanUcPeriod"/>
              <a:defRPr/>
            </a:pPr>
            <a:r>
              <a:rPr lang="en-US" sz="1400" kern="0" dirty="0">
                <a:solidFill>
                  <a:prstClr val="black"/>
                </a:solidFill>
                <a:latin typeface="Arial"/>
                <a:cs typeface="Arial"/>
              </a:rPr>
              <a:t>Much of the unmet need for FP in the Region is among married women and girls. This is compounded by the </a:t>
            </a:r>
            <a:r>
              <a:rPr lang="en-US" sz="1400" b="1" kern="0" dirty="0">
                <a:solidFill>
                  <a:prstClr val="black"/>
                </a:solidFill>
                <a:latin typeface="Arial"/>
                <a:cs typeface="Arial"/>
              </a:rPr>
              <a:t>high rate of early marriages </a:t>
            </a:r>
            <a:r>
              <a:rPr lang="en-US" sz="1400" kern="0" dirty="0">
                <a:solidFill>
                  <a:prstClr val="black"/>
                </a:solidFill>
                <a:latin typeface="Arial"/>
                <a:cs typeface="Arial"/>
              </a:rPr>
              <a:t>(women aged 20-24 who are married or in union before the age of 18)</a:t>
            </a:r>
            <a:r>
              <a:rPr lang="en-US" sz="1400" b="1" kern="0" dirty="0">
                <a:solidFill>
                  <a:prstClr val="black"/>
                </a:solidFill>
                <a:latin typeface="Arial"/>
                <a:cs typeface="Arial"/>
              </a:rPr>
              <a:t> </a:t>
            </a:r>
            <a:r>
              <a:rPr lang="en-US" sz="1400" kern="0" dirty="0">
                <a:solidFill>
                  <a:prstClr val="black"/>
                </a:solidFill>
                <a:latin typeface="Arial"/>
                <a:cs typeface="Arial"/>
              </a:rPr>
              <a:t>in many Member States like Somalia (45.3%), Sudan (34.2%), Yemen (31.9%), Afghanistan (28.3) and  Iraq (27.9%).</a:t>
            </a:r>
            <a:r>
              <a:rPr lang="en-US" sz="1400" kern="0" baseline="30000" dirty="0">
                <a:solidFill>
                  <a:prstClr val="black"/>
                </a:solidFill>
                <a:latin typeface="Arial"/>
                <a:cs typeface="Arial"/>
              </a:rPr>
              <a:t>2</a:t>
            </a:r>
          </a:p>
          <a:p>
            <a:pPr marL="400050" indent="-400050" defTabSz="914400">
              <a:buFont typeface="+mj-lt"/>
              <a:buAutoNum type="romanUcPeriod"/>
              <a:defRPr/>
            </a:pPr>
            <a:endParaRPr lang="en-US" sz="1400" kern="0" dirty="0">
              <a:solidFill>
                <a:prstClr val="black"/>
              </a:solidFill>
              <a:latin typeface="Arial"/>
              <a:cs typeface="Arial"/>
            </a:endParaRPr>
          </a:p>
          <a:p>
            <a:pPr marL="400050" indent="-400050" defTabSz="914400">
              <a:buFont typeface="+mj-lt"/>
              <a:buAutoNum type="romanUcPeriod"/>
              <a:defRPr/>
            </a:pPr>
            <a:r>
              <a:rPr lang="en-US" sz="1400" kern="0" dirty="0">
                <a:solidFill>
                  <a:prstClr val="black"/>
                </a:solidFill>
                <a:latin typeface="Arial"/>
                <a:cs typeface="Arial"/>
              </a:rPr>
              <a:t>Sudan (87), Yemen (67), Somalia (64), and Afghanistan (62) have the </a:t>
            </a:r>
            <a:r>
              <a:rPr lang="en-US" sz="1400" b="1" kern="0" dirty="0">
                <a:solidFill>
                  <a:prstClr val="black"/>
                </a:solidFill>
                <a:latin typeface="Arial"/>
                <a:cs typeface="Arial"/>
              </a:rPr>
              <a:t>highest adolescent fertility rate </a:t>
            </a:r>
            <a:r>
              <a:rPr lang="en-US" sz="1400" kern="0" dirty="0">
                <a:solidFill>
                  <a:prstClr val="black"/>
                </a:solidFill>
                <a:latin typeface="Arial"/>
                <a:cs typeface="Arial"/>
              </a:rPr>
              <a:t>(15-19 years) per 1000 girls in the Region.</a:t>
            </a:r>
            <a:r>
              <a:rPr lang="en-US" sz="1400" kern="0" baseline="30000" dirty="0">
                <a:solidFill>
                  <a:prstClr val="black"/>
                </a:solidFill>
                <a:latin typeface="Arial"/>
                <a:cs typeface="Arial"/>
              </a:rPr>
              <a:t>3</a:t>
            </a:r>
          </a:p>
          <a:p>
            <a:pPr marL="285750" indent="-285750" defTabSz="914400">
              <a:buFont typeface="Wingdings" charset="2"/>
              <a:buChar char="Ø"/>
              <a:defRPr/>
            </a:pPr>
            <a:endParaRPr lang="en-US" sz="1400" kern="0" baseline="30000" dirty="0">
              <a:solidFill>
                <a:srgbClr val="FF0000"/>
              </a:solidFill>
              <a:latin typeface="Arial"/>
              <a:cs typeface="Arial"/>
            </a:endParaRPr>
          </a:p>
          <a:p>
            <a:pPr defTabSz="914400">
              <a:defRPr/>
            </a:pPr>
            <a:r>
              <a:rPr lang="en-US" sz="1600" b="1" u="sng" kern="0" dirty="0">
                <a:solidFill>
                  <a:srgbClr val="FF0000"/>
                </a:solidFill>
                <a:latin typeface="Arial"/>
                <a:cs typeface="Arial"/>
              </a:rPr>
              <a:t>Policy and programmatic situation in the Region </a:t>
            </a:r>
          </a:p>
          <a:p>
            <a:pPr defTabSz="914400">
              <a:defRPr/>
            </a:pPr>
            <a:endParaRPr lang="en-US" sz="1400" kern="0" baseline="30000" dirty="0">
              <a:solidFill>
                <a:sysClr val="windowText" lastClr="000000"/>
              </a:solidFill>
              <a:latin typeface="Arial"/>
              <a:cs typeface="Arial"/>
            </a:endParaRPr>
          </a:p>
          <a:p>
            <a:pPr marL="400050" indent="-400050" defTabSz="914400">
              <a:buFont typeface="+mj-lt"/>
              <a:buAutoNum type="romanUcPeriod"/>
              <a:defRPr/>
            </a:pPr>
            <a:r>
              <a:rPr lang="en-US" sz="1400" dirty="0">
                <a:solidFill>
                  <a:prstClr val="black"/>
                </a:solidFill>
                <a:latin typeface="Arial"/>
                <a:cs typeface="Arial"/>
              </a:rPr>
              <a:t>Three countries in the Region have a national policy/guideline on contraception that prohibits access to adolescents on the basis of age.</a:t>
            </a:r>
            <a:r>
              <a:rPr lang="en-US" sz="1400" kern="0" baseline="30000" dirty="0">
                <a:solidFill>
                  <a:prstClr val="black"/>
                </a:solidFill>
                <a:latin typeface="Arial"/>
                <a:cs typeface="Arial"/>
              </a:rPr>
              <a:t>4 </a:t>
            </a:r>
          </a:p>
          <a:p>
            <a:pPr marL="400050" indent="-400050" defTabSz="914400">
              <a:buFont typeface="+mj-lt"/>
              <a:buAutoNum type="romanUcPeriod"/>
              <a:defRPr/>
            </a:pPr>
            <a:r>
              <a:rPr lang="en-US" sz="1400" dirty="0">
                <a:solidFill>
                  <a:prstClr val="black"/>
                </a:solidFill>
                <a:latin typeface="Arial"/>
                <a:cs typeface="Arial"/>
              </a:rPr>
              <a:t>Only 7 out of 16 surveyed countries in the Region have contraception policies that require the disaggregation of data for the adolescent age group</a:t>
            </a:r>
            <a:r>
              <a:rPr lang="en-US" sz="1400" kern="0" baseline="30000" dirty="0">
                <a:solidFill>
                  <a:prstClr val="black"/>
                </a:solidFill>
                <a:latin typeface="Arial"/>
                <a:cs typeface="Arial"/>
              </a:rPr>
              <a:t>.4</a:t>
            </a:r>
          </a:p>
          <a:p>
            <a:pPr marL="400050" indent="-400050" defTabSz="914400">
              <a:buFont typeface="+mj-lt"/>
              <a:buAutoNum type="romanUcPeriod"/>
              <a:defRPr/>
            </a:pPr>
            <a:r>
              <a:rPr lang="en-US" sz="1400" dirty="0">
                <a:solidFill>
                  <a:prstClr val="black"/>
                </a:solidFill>
                <a:latin typeface="Arial"/>
                <a:cs typeface="Arial"/>
              </a:rPr>
              <a:t>The Region has the lowest proportion of countries that include adolescent health in pre-service training for clinicians, nurses, and community health workers (33%).</a:t>
            </a:r>
            <a:r>
              <a:rPr lang="en-US" sz="1400" baseline="30000" dirty="0">
                <a:solidFill>
                  <a:prstClr val="black"/>
                </a:solidFill>
                <a:latin typeface="Arial"/>
                <a:cs typeface="Arial"/>
              </a:rPr>
              <a:t>5</a:t>
            </a:r>
          </a:p>
        </p:txBody>
      </p:sp>
      <p:sp>
        <p:nvSpPr>
          <p:cNvPr id="6" name="TextBox 5"/>
          <p:cNvSpPr txBox="1"/>
          <p:nvPr/>
        </p:nvSpPr>
        <p:spPr>
          <a:xfrm>
            <a:off x="1955800" y="108154"/>
            <a:ext cx="84074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Arial"/>
                <a:cs typeface="Arial"/>
              </a:rPr>
              <a:t>Key facts from the Region</a:t>
            </a:r>
          </a:p>
        </p:txBody>
      </p:sp>
      <p:sp>
        <p:nvSpPr>
          <p:cNvPr id="2" name="Slide Number Placeholder 1"/>
          <p:cNvSpPr>
            <a:spLocks noGrp="1"/>
          </p:cNvSpPr>
          <p:nvPr>
            <p:ph type="sldNum" sz="quarter" idx="12"/>
          </p:nvPr>
        </p:nvSpPr>
        <p:spPr/>
        <p:txBody>
          <a:bodyPr/>
          <a:lstStyle/>
          <a:p>
            <a:pPr>
              <a:defRPr/>
            </a:pPr>
            <a:fld id="{EAFF4489-B465-4B7D-8C18-FD8A2B9697F6}" type="slidenum">
              <a:rPr lang="en-US">
                <a:solidFill>
                  <a:prstClr val="black">
                    <a:tint val="75000"/>
                  </a:prstClr>
                </a:solidFill>
                <a:latin typeface="Calibri"/>
              </a:rPr>
              <a:pPr>
                <a:def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32034846"/>
      </p:ext>
    </p:extLst>
  </p:cSld>
  <p:clrMapOvr>
    <a:masterClrMapping/>
  </p:clrMapOvr>
  <mc:AlternateContent xmlns:mc="http://schemas.openxmlformats.org/markup-compatibility/2006" xmlns:p14="http://schemas.microsoft.com/office/powerpoint/2010/main">
    <mc:Choice Requires="p14">
      <p:transition spd="slow" p14:dur="2000" advTm="142891"/>
    </mc:Choice>
    <mc:Fallback xmlns="">
      <p:transition spd="slow" advTm="14289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099" y="448966"/>
            <a:ext cx="8897353" cy="5483552"/>
          </a:xfrm>
          <a:prstGeom prst="rect">
            <a:avLst/>
          </a:prstGeom>
          <a:noFill/>
        </p:spPr>
        <p:txBody>
          <a:bodyPr wrap="square" rtlCol="0">
            <a:spAutoFit/>
          </a:bodyPr>
          <a:lstStyle/>
          <a:p>
            <a:pPr>
              <a:defRPr/>
            </a:pPr>
            <a:r>
              <a:rPr lang="en-US" sz="1600" b="1" u="sng" dirty="0">
                <a:solidFill>
                  <a:prstClr val="black"/>
                </a:solidFill>
                <a:latin typeface="Arial"/>
                <a:cs typeface="Arial"/>
              </a:rPr>
              <a:t>Sociocultural challenges</a:t>
            </a:r>
          </a:p>
          <a:p>
            <a:pPr>
              <a:defRPr/>
            </a:pPr>
            <a:endParaRPr lang="en-US" sz="1300" b="1" u="sng" dirty="0">
              <a:solidFill>
                <a:prstClr val="black"/>
              </a:solidFill>
              <a:latin typeface="Calibri"/>
            </a:endParaRPr>
          </a:p>
          <a:p>
            <a:pPr marL="400050" indent="-400050">
              <a:buFont typeface="+mj-lt"/>
              <a:buAutoNum type="romanUcPeriod"/>
              <a:defRPr/>
            </a:pPr>
            <a:r>
              <a:rPr lang="en-US" sz="1300" b="1" kern="0" dirty="0">
                <a:solidFill>
                  <a:srgbClr val="FF0000"/>
                </a:solidFill>
                <a:latin typeface="Arial"/>
                <a:cs typeface="Arial"/>
              </a:rPr>
              <a:t>High rate of early marriages: </a:t>
            </a:r>
            <a:r>
              <a:rPr lang="en-US" sz="1300" kern="0" dirty="0">
                <a:solidFill>
                  <a:prstClr val="black"/>
                </a:solidFill>
                <a:latin typeface="Arial"/>
                <a:cs typeface="Arial"/>
              </a:rPr>
              <a:t>As noted on slide 2, much of the unmet need for FP in the Region is among married women and girls. This is a particular challenge as the Arab Region is home to 40 million young brides,</a:t>
            </a:r>
            <a:r>
              <a:rPr lang="en-US" sz="1300" baseline="30000" dirty="0">
                <a:solidFill>
                  <a:prstClr val="black"/>
                </a:solidFill>
                <a:latin typeface="Arial"/>
                <a:cs typeface="Arial"/>
              </a:rPr>
              <a:t>6 </a:t>
            </a:r>
            <a:r>
              <a:rPr lang="en-US" sz="1300" kern="0" dirty="0">
                <a:solidFill>
                  <a:prstClr val="black"/>
                </a:solidFill>
                <a:latin typeface="Arial"/>
                <a:cs typeface="Arial"/>
              </a:rPr>
              <a:t> and a number of countries have high rate of early marriage including Somalia (45%), Sudan (34.2%), Yemen (32%), Afghanistan (28%) and Iraq (27%).</a:t>
            </a:r>
            <a:r>
              <a:rPr lang="en-US" sz="1300" kern="0" baseline="30000" dirty="0">
                <a:solidFill>
                  <a:prstClr val="black"/>
                </a:solidFill>
                <a:latin typeface="Arial"/>
                <a:cs typeface="Arial"/>
              </a:rPr>
              <a:t>2</a:t>
            </a:r>
            <a:endParaRPr lang="en-US" sz="1300" dirty="0">
              <a:solidFill>
                <a:prstClr val="black"/>
              </a:solidFill>
              <a:latin typeface="Arial"/>
              <a:cs typeface="Arial"/>
            </a:endParaRPr>
          </a:p>
          <a:p>
            <a:pPr marL="400050" indent="-400050">
              <a:buFont typeface="+mj-lt"/>
              <a:buAutoNum type="romanUcPeriod"/>
              <a:defRPr/>
            </a:pPr>
            <a:r>
              <a:rPr lang="en-US" sz="1300" b="1" kern="0" dirty="0">
                <a:solidFill>
                  <a:srgbClr val="FF0000"/>
                </a:solidFill>
                <a:latin typeface="Arial"/>
                <a:cs typeface="Arial"/>
              </a:rPr>
              <a:t>Sociocultural barriers: </a:t>
            </a:r>
            <a:r>
              <a:rPr lang="en-US" sz="1300" kern="0" dirty="0">
                <a:solidFill>
                  <a:prstClr val="black"/>
                </a:solidFill>
                <a:latin typeface="Arial"/>
                <a:cs typeface="Arial"/>
              </a:rPr>
              <a:t>Social norms and myths and misconceptions about contraception are important barriers to the provisio</a:t>
            </a:r>
            <a:r>
              <a:rPr lang="en-US" sz="1300" dirty="0">
                <a:solidFill>
                  <a:prstClr val="black"/>
                </a:solidFill>
                <a:latin typeface="Arial"/>
                <a:cs typeface="Arial"/>
              </a:rPr>
              <a:t>n of contraceptive services in the Region. </a:t>
            </a:r>
            <a:r>
              <a:rPr lang="en-US" sz="1300" kern="0" dirty="0">
                <a:solidFill>
                  <a:prstClr val="black"/>
                </a:solidFill>
                <a:latin typeface="Arial"/>
                <a:cs typeface="Arial"/>
              </a:rPr>
              <a:t>For example, there is strong belief that young married </a:t>
            </a:r>
            <a:r>
              <a:rPr lang="en-US" sz="1300" kern="0" dirty="0">
                <a:solidFill>
                  <a:sysClr val="windowText" lastClr="000000"/>
                </a:solidFill>
                <a:latin typeface="Arial"/>
                <a:cs typeface="Arial"/>
              </a:rPr>
              <a:t>couples should not use any contraception before they have their first baby. Likewise, many people believe that long-acting hormonal methods and intra-uterine devices adversely affect fertility in young people. Similarly, many people believe that condoms are the only safe contraceptive method.</a:t>
            </a:r>
            <a:r>
              <a:rPr lang="en-US" sz="1300" kern="0" baseline="30000" dirty="0">
                <a:solidFill>
                  <a:sysClr val="windowText" lastClr="000000"/>
                </a:solidFill>
                <a:latin typeface="Arial"/>
                <a:cs typeface="Arial"/>
              </a:rPr>
              <a:t>7,8</a:t>
            </a:r>
          </a:p>
          <a:p>
            <a:pPr marL="400050" indent="-400050">
              <a:buFont typeface="+mj-lt"/>
              <a:buAutoNum type="romanUcPeriod"/>
              <a:defRPr/>
            </a:pPr>
            <a:r>
              <a:rPr lang="en-US" sz="1300" b="1" kern="0" dirty="0">
                <a:solidFill>
                  <a:srgbClr val="FF0000"/>
                </a:solidFill>
                <a:latin typeface="Arial"/>
                <a:cs typeface="Arial"/>
              </a:rPr>
              <a:t>Humanitarian crises: </a:t>
            </a:r>
            <a:r>
              <a:rPr lang="en-US" sz="1300" dirty="0">
                <a:solidFill>
                  <a:prstClr val="black"/>
                </a:solidFill>
                <a:latin typeface="Arial" panose="020B0604020202020204" pitchFamily="34" charset="0"/>
                <a:cs typeface="Arial" panose="020B0604020202020204" pitchFamily="34" charset="0"/>
              </a:rPr>
              <a:t>More than 62 million people across the Region are in need of health care as a result </a:t>
            </a:r>
            <a:r>
              <a:rPr lang="en-US" sz="1300" kern="0" dirty="0">
                <a:solidFill>
                  <a:sysClr val="windowText" lastClr="000000"/>
                </a:solidFill>
                <a:latin typeface="Arial" panose="020B0604020202020204" pitchFamily="34" charset="0"/>
                <a:cs typeface="Arial" panose="020B0604020202020204" pitchFamily="34" charset="0"/>
              </a:rPr>
              <a:t>political conflict and humanitarian </a:t>
            </a:r>
            <a:r>
              <a:rPr lang="en-US" sz="1300" kern="0" dirty="0">
                <a:solidFill>
                  <a:prstClr val="black"/>
                </a:solidFill>
                <a:latin typeface="Arial" panose="020B0604020202020204" pitchFamily="34" charset="0"/>
                <a:cs typeface="Arial" panose="020B0604020202020204" pitchFamily="34" charset="0"/>
              </a:rPr>
              <a:t>crises.</a:t>
            </a:r>
            <a:r>
              <a:rPr lang="en-US" sz="1300" kern="0" baseline="30000" dirty="0">
                <a:solidFill>
                  <a:prstClr val="black"/>
                </a:solidFill>
                <a:latin typeface="Arial" panose="020B0604020202020204" pitchFamily="34" charset="0"/>
                <a:cs typeface="Arial" panose="020B0604020202020204" pitchFamily="34" charset="0"/>
              </a:rPr>
              <a:t>9 </a:t>
            </a:r>
            <a:r>
              <a:rPr lang="en-US" sz="1300" dirty="0">
                <a:solidFill>
                  <a:prstClr val="black"/>
                </a:solidFill>
                <a:latin typeface="Arial" panose="020B0604020202020204" pitchFamily="34" charset="0"/>
                <a:cs typeface="Arial" panose="020B0604020202020204" pitchFamily="34" charset="0"/>
              </a:rPr>
              <a:t>Interruption of health services for adolescents, including the provision of contraceptive services, </a:t>
            </a:r>
            <a:r>
              <a:rPr lang="en-US" sz="1300" dirty="0">
                <a:solidFill>
                  <a:prstClr val="black"/>
                </a:solidFill>
                <a:latin typeface="Arial"/>
                <a:cs typeface="Arial"/>
              </a:rPr>
              <a:t>increases the risk of unintended pregnancies, STIs, and unsafe abortions. </a:t>
            </a:r>
            <a:r>
              <a:rPr lang="en-US" sz="1300" baseline="30000" dirty="0">
                <a:solidFill>
                  <a:prstClr val="black"/>
                </a:solidFill>
                <a:latin typeface="Arial"/>
                <a:cs typeface="Arial"/>
              </a:rPr>
              <a:t>10</a:t>
            </a:r>
          </a:p>
          <a:p>
            <a:pPr>
              <a:defRPr/>
            </a:pPr>
            <a:endParaRPr lang="en-US" sz="1600" baseline="30000" dirty="0">
              <a:solidFill>
                <a:prstClr val="black"/>
              </a:solidFill>
              <a:latin typeface="Arial"/>
              <a:cs typeface="Arial"/>
            </a:endParaRPr>
          </a:p>
          <a:p>
            <a:pPr>
              <a:defRPr/>
            </a:pPr>
            <a:r>
              <a:rPr lang="en-US" sz="1600" b="1" u="sng" dirty="0">
                <a:solidFill>
                  <a:prstClr val="black"/>
                </a:solidFill>
                <a:latin typeface="Arial"/>
                <a:cs typeface="Arial"/>
              </a:rPr>
              <a:t>Policy and programmatic challenges </a:t>
            </a:r>
            <a:endParaRPr lang="en-US" sz="1600" b="1" baseline="30000" dirty="0">
              <a:solidFill>
                <a:prstClr val="black"/>
              </a:solidFill>
              <a:latin typeface="Arial"/>
              <a:cs typeface="Arial"/>
            </a:endParaRPr>
          </a:p>
          <a:p>
            <a:pPr marL="400050" indent="-400050" defTabSz="914400">
              <a:buFont typeface="+mj-lt"/>
              <a:buAutoNum type="romanUcPeriod"/>
              <a:defRPr/>
            </a:pPr>
            <a:r>
              <a:rPr lang="en-US" sz="1300" b="1" dirty="0">
                <a:solidFill>
                  <a:srgbClr val="FF0000"/>
                </a:solidFill>
                <a:latin typeface="Arial" panose="020B0604020202020204" pitchFamily="34" charset="0"/>
                <a:cs typeface="Arial" panose="020B0604020202020204" pitchFamily="34" charset="0"/>
              </a:rPr>
              <a:t>Laws and policies regarding provision of contraception:</a:t>
            </a:r>
            <a:r>
              <a:rPr lang="en-US" sz="1300" dirty="0">
                <a:solidFill>
                  <a:prstClr val="black"/>
                </a:solidFill>
                <a:latin typeface="Arial"/>
                <a:cs typeface="Arial"/>
              </a:rPr>
              <a:t> Legal and policy restrictions related to age, marital status, parental/spousal consent, and provider authorization exist in many countries in the Region. For example, in Morocco there is a legal age for married adolescent to provide consent for emergency contraception without spousal consent.</a:t>
            </a:r>
            <a:r>
              <a:rPr lang="en-US" sz="1300" baseline="30000" dirty="0">
                <a:solidFill>
                  <a:prstClr val="black"/>
                </a:solidFill>
                <a:latin typeface="Arial"/>
                <a:cs typeface="Arial"/>
              </a:rPr>
              <a:t>11</a:t>
            </a:r>
            <a:r>
              <a:rPr lang="en-US" sz="1300" dirty="0">
                <a:solidFill>
                  <a:prstClr val="black"/>
                </a:solidFill>
                <a:latin typeface="Arial"/>
                <a:cs typeface="Arial"/>
              </a:rPr>
              <a:t> </a:t>
            </a:r>
          </a:p>
          <a:p>
            <a:pPr marL="400050" indent="-400050" defTabSz="914400">
              <a:buFont typeface="+mj-lt"/>
              <a:buAutoNum type="romanUcPeriod"/>
              <a:defRPr/>
            </a:pPr>
            <a:r>
              <a:rPr lang="en-US" sz="1300" b="1" kern="0" dirty="0">
                <a:solidFill>
                  <a:srgbClr val="FF0000"/>
                </a:solidFill>
                <a:latin typeface="Arial"/>
                <a:cs typeface="Arial"/>
              </a:rPr>
              <a:t>Access to and quality of services</a:t>
            </a:r>
            <a:r>
              <a:rPr lang="en-US" sz="1300" b="1" kern="0" dirty="0">
                <a:solidFill>
                  <a:prstClr val="black"/>
                </a:solidFill>
                <a:latin typeface="Arial"/>
                <a:cs typeface="Arial"/>
              </a:rPr>
              <a:t>: </a:t>
            </a:r>
            <a:r>
              <a:rPr lang="en-US" sz="1300" kern="0" dirty="0">
                <a:solidFill>
                  <a:prstClr val="black"/>
                </a:solidFill>
                <a:latin typeface="Arial"/>
                <a:cs typeface="Arial"/>
              </a:rPr>
              <a:t>Lack of infrastructure, supply shortages, provider biases and lack of competencies, and cost of contraceptive methods impede access to contraceptive services for adolescents in the Region.</a:t>
            </a:r>
            <a:r>
              <a:rPr lang="en-US" sz="1300" kern="0" baseline="30000" dirty="0">
                <a:solidFill>
                  <a:prstClr val="black"/>
                </a:solidFill>
                <a:latin typeface="Arial"/>
                <a:cs typeface="Arial"/>
              </a:rPr>
              <a:t>7,8</a:t>
            </a:r>
          </a:p>
          <a:p>
            <a:pPr marL="400050" indent="-400050" defTabSz="914400">
              <a:buFont typeface="+mj-lt"/>
              <a:buAutoNum type="romanUcPeriod"/>
              <a:defRPr/>
            </a:pPr>
            <a:r>
              <a:rPr lang="en-US" sz="1300" b="1" kern="0" dirty="0">
                <a:solidFill>
                  <a:srgbClr val="FF0000"/>
                </a:solidFill>
                <a:latin typeface="Arial"/>
                <a:cs typeface="Arial"/>
              </a:rPr>
              <a:t>Lack of data: </a:t>
            </a:r>
            <a:r>
              <a:rPr lang="en-US" sz="1300" kern="0" dirty="0">
                <a:solidFill>
                  <a:prstClr val="black"/>
                </a:solidFill>
                <a:latin typeface="Arial"/>
                <a:cs typeface="Arial"/>
              </a:rPr>
              <a:t>There is an important lack of age-disaggregated data on knowledge, attitudes and practices related to contraception, due to the sensitive nature of these issues in the Region. This impedes programme planning, monitoring, and evaluation.</a:t>
            </a:r>
            <a:endParaRPr lang="en-US" sz="1300" kern="0" baseline="30000" dirty="0">
              <a:solidFill>
                <a:prstClr val="black"/>
              </a:solidFill>
              <a:latin typeface="Arial"/>
              <a:cs typeface="Arial"/>
            </a:endParaRPr>
          </a:p>
          <a:p>
            <a:pPr>
              <a:defRPr/>
            </a:pPr>
            <a:endParaRPr lang="en-US" sz="1300" b="1" baseline="30000" dirty="0">
              <a:solidFill>
                <a:prstClr val="black"/>
              </a:solidFill>
              <a:latin typeface="Calibri"/>
            </a:endParaRPr>
          </a:p>
        </p:txBody>
      </p:sp>
      <p:sp>
        <p:nvSpPr>
          <p:cNvPr id="4" name="Title 6"/>
          <p:cNvSpPr txBox="1">
            <a:spLocks/>
          </p:cNvSpPr>
          <p:nvPr/>
        </p:nvSpPr>
        <p:spPr>
          <a:xfrm>
            <a:off x="2019300" y="1"/>
            <a:ext cx="81788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Bef>
                <a:spcPts val="0"/>
              </a:spcBef>
              <a:defRPr/>
            </a:pPr>
            <a:r>
              <a:rPr lang="en-US" sz="2400" b="1" kern="0" dirty="0">
                <a:solidFill>
                  <a:prstClr val="white"/>
                </a:solidFill>
                <a:latin typeface="Calibri"/>
              </a:rPr>
              <a:t>Regional challenges in provision of contraceptive services</a:t>
            </a:r>
          </a:p>
        </p:txBody>
      </p:sp>
      <p:sp>
        <p:nvSpPr>
          <p:cNvPr id="3" name="Slide Number Placeholder 2"/>
          <p:cNvSpPr>
            <a:spLocks noGrp="1"/>
          </p:cNvSpPr>
          <p:nvPr>
            <p:ph type="sldNum" sz="quarter" idx="12"/>
          </p:nvPr>
        </p:nvSpPr>
        <p:spPr/>
        <p:txBody>
          <a:bodyPr/>
          <a:lstStyle/>
          <a:p>
            <a:pPr>
              <a:defRPr/>
            </a:pPr>
            <a:fld id="{EAFF4489-B465-4B7D-8C18-FD8A2B9697F6}" type="slidenum">
              <a:rPr lang="en-US">
                <a:solidFill>
                  <a:prstClr val="black">
                    <a:tint val="75000"/>
                  </a:prstClr>
                </a:solidFill>
                <a:latin typeface="Calibri"/>
              </a:rPr>
              <a:pPr>
                <a:defRPr/>
              </a:pPr>
              <a:t>17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541220"/>
      </p:ext>
    </p:extLst>
  </p:cSld>
  <p:clrMapOvr>
    <a:masterClrMapping/>
  </p:clrMapOvr>
  <mc:AlternateContent xmlns:mc="http://schemas.openxmlformats.org/markup-compatibility/2006" xmlns:p14="http://schemas.microsoft.com/office/powerpoint/2010/main">
    <mc:Choice Requires="p14">
      <p:transition spd="slow" p14:dur="2000" advTm="161319"/>
    </mc:Choice>
    <mc:Fallback xmlns="">
      <p:transition spd="slow" advTm="1613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650" y="1173019"/>
            <a:ext cx="7525512" cy="4470399"/>
          </a:xfrm>
          <a:prstGeom prst="rect">
            <a:avLst/>
          </a:prstGeom>
        </p:spPr>
      </p:pic>
      <p:sp>
        <p:nvSpPr>
          <p:cNvPr id="4" name="TextBox 3">
            <a:extLst>
              <a:ext uri="{FF2B5EF4-FFF2-40B4-BE49-F238E27FC236}">
                <a16:creationId xmlns:a16="http://schemas.microsoft.com/office/drawing/2014/main" id="{14B376F7-EE19-466C-886E-BA398BA02D8C}"/>
              </a:ext>
            </a:extLst>
          </p:cNvPr>
          <p:cNvSpPr txBox="1"/>
          <p:nvPr/>
        </p:nvSpPr>
        <p:spPr>
          <a:xfrm>
            <a:off x="1955800" y="108154"/>
            <a:ext cx="82042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solidFill>
                  <a:prstClr val="white"/>
                </a:solidFill>
                <a:latin typeface="Calibri"/>
              </a:rPr>
              <a:t>Adolescent (15-19 years) fertility rate</a:t>
            </a:r>
            <a:br>
              <a:rPr lang="en-US" sz="2400" b="1" dirty="0">
                <a:solidFill>
                  <a:prstClr val="white"/>
                </a:solidFill>
                <a:latin typeface="Calibri"/>
              </a:rPr>
            </a:br>
            <a:r>
              <a:rPr lang="en-US" sz="2400" b="1" dirty="0">
                <a:solidFill>
                  <a:prstClr val="white"/>
                </a:solidFill>
                <a:latin typeface="Calibri"/>
              </a:rPr>
              <a:t>(per 1000 girls) </a:t>
            </a:r>
            <a:r>
              <a:rPr lang="en-US" sz="2400" b="1" baseline="30000" dirty="0">
                <a:solidFill>
                  <a:prstClr val="white"/>
                </a:solidFill>
                <a:latin typeface="Calibri"/>
              </a:rPr>
              <a:t>12</a:t>
            </a:r>
            <a:endParaRPr lang="en-US" sz="2400" b="1" dirty="0">
              <a:solidFill>
                <a:prstClr val="white"/>
              </a:solidFill>
              <a:latin typeface="Arial"/>
              <a:cs typeface="Arial"/>
            </a:endParaRPr>
          </a:p>
        </p:txBody>
      </p:sp>
    </p:spTree>
    <p:extLst>
      <p:ext uri="{BB962C8B-B14F-4D97-AF65-F5344CB8AC3E}">
        <p14:creationId xmlns:p14="http://schemas.microsoft.com/office/powerpoint/2010/main" val="739871384"/>
      </p:ext>
    </p:extLst>
  </p:cSld>
  <p:clrMapOvr>
    <a:masterClrMapping/>
  </p:clrMapOvr>
  <mc:AlternateContent xmlns:mc="http://schemas.openxmlformats.org/markup-compatibility/2006" xmlns:p14="http://schemas.microsoft.com/office/powerpoint/2010/main">
    <mc:Choice Requires="p14">
      <p:transition spd="slow" p14:dur="2000" advTm="59678"/>
    </mc:Choice>
    <mc:Fallback xmlns="">
      <p:transition spd="slow" advTm="596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857" y="1451916"/>
            <a:ext cx="7090286" cy="5190836"/>
          </a:xfrm>
          <a:prstGeom prst="rect">
            <a:avLst/>
          </a:prstGeom>
        </p:spPr>
      </p:pic>
      <p:sp>
        <p:nvSpPr>
          <p:cNvPr id="4" name="TextBox 3">
            <a:extLst>
              <a:ext uri="{FF2B5EF4-FFF2-40B4-BE49-F238E27FC236}">
                <a16:creationId xmlns:a16="http://schemas.microsoft.com/office/drawing/2014/main" id="{8FE02DFF-A0BF-43F7-BDF1-AC431E875645}"/>
              </a:ext>
            </a:extLst>
          </p:cNvPr>
          <p:cNvSpPr txBox="1"/>
          <p:nvPr/>
        </p:nvSpPr>
        <p:spPr>
          <a:xfrm>
            <a:off x="2036507" y="358467"/>
            <a:ext cx="8118987" cy="738664"/>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algn="ctr" defTabSz="342900">
              <a:defRPr/>
            </a:pPr>
            <a:r>
              <a:rPr lang="en-US" sz="2100" b="1" dirty="0">
                <a:solidFill>
                  <a:prstClr val="white"/>
                </a:solidFill>
                <a:latin typeface="Calibri" panose="020F0502020204030204"/>
              </a:rPr>
              <a:t>Demand for family planning satisfied with modern contraceptives in EMR countries (%)* </a:t>
            </a:r>
            <a:r>
              <a:rPr lang="en-US" sz="2100" b="1" baseline="30000" dirty="0">
                <a:solidFill>
                  <a:prstClr val="white"/>
                </a:solidFill>
                <a:latin typeface="Calibri" panose="020F0502020204030204"/>
              </a:rPr>
              <a:t>13</a:t>
            </a:r>
            <a:endParaRPr lang="en-US" sz="2100" b="1" kern="0" baseline="30000" dirty="0">
              <a:solidFill>
                <a:prstClr val="white"/>
              </a:solidFill>
              <a:latin typeface="Arial"/>
              <a:cs typeface="Arial"/>
            </a:endParaRPr>
          </a:p>
        </p:txBody>
      </p:sp>
      <p:sp>
        <p:nvSpPr>
          <p:cNvPr id="2" name="TextBox 1">
            <a:extLst>
              <a:ext uri="{FF2B5EF4-FFF2-40B4-BE49-F238E27FC236}">
                <a16:creationId xmlns:a16="http://schemas.microsoft.com/office/drawing/2014/main" id="{88D8B333-4AD6-4A30-B405-DE8BA7E28E34}"/>
              </a:ext>
            </a:extLst>
          </p:cNvPr>
          <p:cNvSpPr txBox="1"/>
          <p:nvPr/>
        </p:nvSpPr>
        <p:spPr>
          <a:xfrm>
            <a:off x="1612136" y="6255586"/>
            <a:ext cx="4252510" cy="276999"/>
          </a:xfrm>
          <a:prstGeom prst="rect">
            <a:avLst/>
          </a:prstGeom>
          <a:noFill/>
        </p:spPr>
        <p:txBody>
          <a:bodyPr wrap="square" rtlCol="0">
            <a:spAutoFit/>
          </a:bodyPr>
          <a:lstStyle/>
          <a:p>
            <a:r>
              <a:rPr lang="en-US" sz="1200" dirty="0">
                <a:solidFill>
                  <a:prstClr val="black"/>
                </a:solidFill>
                <a:latin typeface="Calibri"/>
              </a:rPr>
              <a:t>*Among women in reproductive age (15-49 years)</a:t>
            </a:r>
          </a:p>
        </p:txBody>
      </p:sp>
    </p:spTree>
    <p:extLst>
      <p:ext uri="{BB962C8B-B14F-4D97-AF65-F5344CB8AC3E}">
        <p14:creationId xmlns:p14="http://schemas.microsoft.com/office/powerpoint/2010/main" val="1876954861"/>
      </p:ext>
    </p:extLst>
  </p:cSld>
  <p:clrMapOvr>
    <a:masterClrMapping/>
  </p:clrMapOvr>
  <mc:AlternateContent xmlns:mc="http://schemas.openxmlformats.org/markup-compatibility/2006" xmlns:p14="http://schemas.microsoft.com/office/powerpoint/2010/main">
    <mc:Choice Requires="p14">
      <p:transition spd="slow" p14:dur="2000" advTm="34977"/>
    </mc:Choice>
    <mc:Fallback xmlns="">
      <p:transition spd="slow" advTm="349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5118447" y="530352"/>
            <a:ext cx="6281873" cy="5870448"/>
          </a:xfrm>
        </p:spPr>
        <p:txBody>
          <a:bodyPr>
            <a:normAutofit lnSpcReduction="10000"/>
          </a:bodyPr>
          <a:lstStyle/>
          <a:p>
            <a:r>
              <a:rPr lang="en-US" sz="2400" dirty="0"/>
              <a:t>Contraception is the intentional prevention of pregnancy by artificial or natural means.</a:t>
            </a:r>
          </a:p>
          <a:p>
            <a:r>
              <a:rPr lang="en-US" sz="2400" dirty="0"/>
              <a:t>It enables people to attain their desired number of children, &amp; to determine the spacing of their pregnancies by delaying or preventing child bearing.</a:t>
            </a:r>
          </a:p>
          <a:p>
            <a:r>
              <a:rPr lang="en-US" sz="2400" dirty="0"/>
              <a:t>Contraceptive methods are designated by duration &amp; context of use (permanent, long acting, short-term or emergency) &amp; by mode of operation (hormonal, non-hormonal, barrier or fertility awareness-based).</a:t>
            </a:r>
          </a:p>
        </p:txBody>
      </p:sp>
    </p:spTree>
    <p:extLst>
      <p:ext uri="{BB962C8B-B14F-4D97-AF65-F5344CB8AC3E}">
        <p14:creationId xmlns:p14="http://schemas.microsoft.com/office/powerpoint/2010/main" val="1117816691"/>
      </p:ext>
    </p:extLst>
  </p:cSld>
  <p:clrMapOvr>
    <a:masterClrMapping/>
  </p:clrMapOvr>
  <mc:AlternateContent xmlns:mc="http://schemas.openxmlformats.org/markup-compatibility/2006" xmlns:p14="http://schemas.microsoft.com/office/powerpoint/2010/main">
    <mc:Choice Requires="p14">
      <p:transition spd="slow" p14:dur="2000" advTm="42459"/>
    </mc:Choice>
    <mc:Fallback xmlns="">
      <p:transition spd="slow" advTm="424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254001"/>
            <a:ext cx="7886700" cy="825500"/>
          </a:xfrm>
        </p:spPr>
        <p:style>
          <a:lnRef idx="3">
            <a:schemeClr val="lt1"/>
          </a:lnRef>
          <a:fillRef idx="1">
            <a:schemeClr val="accent1"/>
          </a:fillRef>
          <a:effectRef idx="1">
            <a:schemeClr val="accent1"/>
          </a:effectRef>
          <a:fontRef idx="minor">
            <a:schemeClr val="lt1"/>
          </a:fontRef>
        </p:style>
        <p:txBody>
          <a:bodyPr anchor="ctr"/>
          <a:lstStyle/>
          <a:p>
            <a:pPr algn="ctr"/>
            <a:r>
              <a:rPr lang="en-US" sz="2000" b="1" dirty="0">
                <a:latin typeface="Arial"/>
                <a:cs typeface="Arial"/>
              </a:rPr>
              <a:t>REGIONAL INITIATIVE </a:t>
            </a:r>
            <a:br>
              <a:rPr lang="en-US" sz="2000" b="1" dirty="0">
                <a:latin typeface="Arial"/>
                <a:cs typeface="Arial"/>
              </a:rPr>
            </a:br>
            <a:r>
              <a:rPr lang="en-US" sz="2000" b="1" dirty="0">
                <a:solidFill>
                  <a:schemeClr val="bg1"/>
                </a:solidFill>
              </a:rPr>
              <a:t>THE SOCIAL MARKETING CONTRACEPTION PROJECT IN EGYPT</a:t>
            </a:r>
            <a:endParaRPr lang="en-US" sz="2000" b="1" dirty="0">
              <a:solidFill>
                <a:schemeClr val="bg1"/>
              </a:solidFill>
              <a:latin typeface="Arial"/>
              <a:cs typeface="Arial"/>
            </a:endParaRPr>
          </a:p>
        </p:txBody>
      </p:sp>
      <p:sp>
        <p:nvSpPr>
          <p:cNvPr id="5" name="TextBox 4"/>
          <p:cNvSpPr txBox="1"/>
          <p:nvPr/>
        </p:nvSpPr>
        <p:spPr>
          <a:xfrm>
            <a:off x="1784992" y="1278038"/>
            <a:ext cx="9476566" cy="5001369"/>
          </a:xfrm>
          <a:prstGeom prst="rect">
            <a:avLst/>
          </a:prstGeom>
          <a:noFill/>
        </p:spPr>
        <p:txBody>
          <a:bodyPr wrap="square" rtlCol="0">
            <a:spAutoFit/>
          </a:bodyPr>
          <a:lstStyle/>
          <a:p>
            <a:pPr marL="0" lvl="1"/>
            <a:r>
              <a:rPr lang="en-US" sz="1450" b="1" dirty="0">
                <a:solidFill>
                  <a:prstClr val="black"/>
                </a:solidFill>
                <a:latin typeface="Calibri"/>
              </a:rPr>
              <a:t>The Family of the Future (FOF) Project was implemented by an NGO from 1979-1991, with financial support from USAID.</a:t>
            </a:r>
            <a:r>
              <a:rPr lang="en-US" sz="1450" b="1" baseline="30000" dirty="0">
                <a:solidFill>
                  <a:prstClr val="black"/>
                </a:solidFill>
                <a:latin typeface="Calibri"/>
              </a:rPr>
              <a:t>14  </a:t>
            </a:r>
            <a:r>
              <a:rPr lang="en-US" sz="1450" b="1" dirty="0">
                <a:solidFill>
                  <a:prstClr val="black"/>
                </a:solidFill>
                <a:latin typeface="Calibri"/>
              </a:rPr>
              <a:t>It first focused operations in the greater Cairo area and then expanded to other urban areas in Egypt.</a:t>
            </a:r>
            <a:endParaRPr lang="en-US" sz="1450" b="1" baseline="30000" dirty="0">
              <a:solidFill>
                <a:prstClr val="black"/>
              </a:solidFill>
              <a:latin typeface="Calibri"/>
            </a:endParaRPr>
          </a:p>
          <a:p>
            <a:pPr marL="0" lvl="1"/>
            <a:endParaRPr lang="en-US" sz="1450" b="1" dirty="0">
              <a:solidFill>
                <a:srgbClr val="FF0000"/>
              </a:solidFill>
              <a:latin typeface="Calibri"/>
            </a:endParaRPr>
          </a:p>
          <a:p>
            <a:pPr marL="0" lvl="1"/>
            <a:r>
              <a:rPr lang="en-US" sz="1450" b="1" dirty="0">
                <a:solidFill>
                  <a:srgbClr val="FF0000"/>
                </a:solidFill>
                <a:latin typeface="Calibri"/>
              </a:rPr>
              <a:t>Objectives: </a:t>
            </a:r>
          </a:p>
          <a:p>
            <a:pPr marL="400050" indent="-400050">
              <a:buFont typeface="+mj-lt"/>
              <a:buAutoNum type="romanUcPeriod"/>
            </a:pPr>
            <a:r>
              <a:rPr lang="en-US" sz="1450" dirty="0">
                <a:solidFill>
                  <a:prstClr val="black"/>
                </a:solidFill>
                <a:latin typeface="Calibri"/>
              </a:rPr>
              <a:t>To increase awareness and demand for family planning services through contraceptive social marketing, particularly among people, including young people, with lower socioeconomic status in urban settings in Egypt </a:t>
            </a:r>
          </a:p>
          <a:p>
            <a:pPr marL="400050" indent="-400050">
              <a:buFont typeface="+mj-lt"/>
              <a:buAutoNum type="romanUcPeriod"/>
            </a:pPr>
            <a:r>
              <a:rPr lang="en-US" sz="1450" dirty="0">
                <a:solidFill>
                  <a:prstClr val="black"/>
                </a:solidFill>
                <a:latin typeface="Calibri"/>
              </a:rPr>
              <a:t>To establish and maintain a reliable supply of family planning commodities in pharmacies</a:t>
            </a:r>
          </a:p>
          <a:p>
            <a:endParaRPr lang="en-US" sz="1450" dirty="0">
              <a:solidFill>
                <a:prstClr val="black"/>
              </a:solidFill>
              <a:latin typeface="Calibri"/>
            </a:endParaRPr>
          </a:p>
          <a:p>
            <a:r>
              <a:rPr lang="en-US" sz="1450" b="1" dirty="0">
                <a:solidFill>
                  <a:srgbClr val="FF0000"/>
                </a:solidFill>
                <a:latin typeface="Calibri"/>
              </a:rPr>
              <a:t>Approach:</a:t>
            </a:r>
            <a:endParaRPr lang="en-US" sz="1450" dirty="0">
              <a:solidFill>
                <a:prstClr val="black"/>
              </a:solidFill>
              <a:latin typeface="Calibri"/>
            </a:endParaRPr>
          </a:p>
          <a:p>
            <a:pPr marL="400050" indent="-400050">
              <a:buFont typeface="+mj-lt"/>
              <a:buAutoNum type="romanUcPeriod"/>
            </a:pPr>
            <a:r>
              <a:rPr lang="en-US" sz="1450" dirty="0">
                <a:solidFill>
                  <a:prstClr val="black"/>
                </a:solidFill>
                <a:latin typeface="Calibri"/>
              </a:rPr>
              <a:t>Intensive media-based advertising and personal promotion to build support for the use of family planning and to educate the general public about contraceptive options</a:t>
            </a:r>
          </a:p>
          <a:p>
            <a:pPr marL="400050" indent="-400050">
              <a:buFont typeface="+mj-lt"/>
              <a:buAutoNum type="romanUcPeriod"/>
            </a:pPr>
            <a:r>
              <a:rPr lang="en-US" sz="1450" dirty="0">
                <a:solidFill>
                  <a:prstClr val="black"/>
                </a:solidFill>
                <a:latin typeface="Calibri"/>
              </a:rPr>
              <a:t>Subsidized prices for contraceptive methods, as compared to commercial prices</a:t>
            </a:r>
          </a:p>
          <a:p>
            <a:endParaRPr lang="en-US" sz="1450" b="1" dirty="0">
              <a:solidFill>
                <a:srgbClr val="FF0000"/>
              </a:solidFill>
              <a:latin typeface="Calibri"/>
            </a:endParaRPr>
          </a:p>
          <a:p>
            <a:r>
              <a:rPr lang="en-US" sz="1450" b="1" dirty="0">
                <a:solidFill>
                  <a:srgbClr val="FF0000"/>
                </a:solidFill>
                <a:latin typeface="Calibri"/>
              </a:rPr>
              <a:t>Outcomes: (According to an audit report covering 1979-1981)</a:t>
            </a:r>
          </a:p>
          <a:p>
            <a:pPr marL="400050" indent="-400050">
              <a:buFont typeface="+mj-lt"/>
              <a:buAutoNum type="romanUcPeriod"/>
            </a:pPr>
            <a:r>
              <a:rPr lang="en-US" sz="1450" dirty="0">
                <a:solidFill>
                  <a:prstClr val="black"/>
                </a:solidFill>
                <a:latin typeface="Calibri"/>
              </a:rPr>
              <a:t>Condom sales increased 260%, foaming tablet sales increased more than 320%</a:t>
            </a:r>
          </a:p>
          <a:p>
            <a:pPr marL="400050" indent="-400050">
              <a:buFont typeface="+mj-lt"/>
              <a:buAutoNum type="romanUcPeriod"/>
            </a:pPr>
            <a:r>
              <a:rPr lang="en-US" sz="1450" dirty="0">
                <a:solidFill>
                  <a:prstClr val="black"/>
                </a:solidFill>
                <a:latin typeface="Calibri"/>
              </a:rPr>
              <a:t>IUD sales increased nearly 330%, driven largely by the introduction of the Copper 7 IUD (which accounted for 35% of this growth) </a:t>
            </a:r>
          </a:p>
          <a:p>
            <a:pPr marL="400050" indent="-400050">
              <a:buFont typeface="+mj-lt"/>
              <a:buAutoNum type="romanUcPeriod"/>
            </a:pPr>
            <a:r>
              <a:rPr lang="en-US" sz="1450" dirty="0">
                <a:solidFill>
                  <a:prstClr val="black"/>
                </a:solidFill>
                <a:latin typeface="Calibri"/>
              </a:rPr>
              <a:t>Couple years of protection (CYP) provided by all contraceptive methods increased from 45,533 in 1979 to 190,831 in 1981, an increase of over 300%.</a:t>
            </a:r>
          </a:p>
          <a:p>
            <a:endParaRPr lang="en-US" sz="1450" dirty="0">
              <a:solidFill>
                <a:prstClr val="black"/>
              </a:solidFill>
              <a:latin typeface="Calibri"/>
            </a:endParaRPr>
          </a:p>
          <a:p>
            <a:endParaRPr lang="en-US" sz="1450" b="1" dirty="0">
              <a:solidFill>
                <a:srgbClr val="C00000"/>
              </a:solidFill>
              <a:latin typeface="Calibri"/>
            </a:endParaRPr>
          </a:p>
          <a:p>
            <a:endParaRPr lang="en-US" sz="1450" b="1" dirty="0">
              <a:solidFill>
                <a:srgbClr val="C00000"/>
              </a:solidFill>
              <a:latin typeface="Calibri"/>
            </a:endParaRPr>
          </a:p>
        </p:txBody>
      </p:sp>
      <p:sp>
        <p:nvSpPr>
          <p:cNvPr id="3" name="Slide Number Placeholder 2"/>
          <p:cNvSpPr>
            <a:spLocks noGrp="1"/>
          </p:cNvSpPr>
          <p:nvPr>
            <p:ph type="sldNum" sz="quarter" idx="12"/>
          </p:nvPr>
        </p:nvSpPr>
        <p:spPr>
          <a:xfrm>
            <a:off x="8610600" y="6356352"/>
            <a:ext cx="2057400" cy="365125"/>
          </a:xfrm>
        </p:spPr>
        <p:txBody>
          <a:bodyPr/>
          <a:lstStyle/>
          <a:p>
            <a:fld id="{EAFF4489-B465-4B7D-8C18-FD8A2B9697F6}" type="slidenum">
              <a:rPr lang="en-US">
                <a:solidFill>
                  <a:prstClr val="black"/>
                </a:solidFill>
                <a:latin typeface="Calibri"/>
              </a:rPr>
              <a:pPr/>
              <a:t>20</a:t>
            </a:fld>
            <a:endParaRPr lang="en-US" dirty="0">
              <a:solidFill>
                <a:prstClr val="black"/>
              </a:solidFill>
              <a:latin typeface="Calibri"/>
            </a:endParaRPr>
          </a:p>
        </p:txBody>
      </p:sp>
      <p:sp>
        <p:nvSpPr>
          <p:cNvPr id="9" name="Rectangle 8"/>
          <p:cNvSpPr/>
          <p:nvPr/>
        </p:nvSpPr>
        <p:spPr>
          <a:xfrm>
            <a:off x="3810000" y="2413338"/>
            <a:ext cx="4572000" cy="369332"/>
          </a:xfrm>
          <a:prstGeom prst="rect">
            <a:avLst/>
          </a:prstGeom>
        </p:spPr>
        <p:txBody>
          <a:bodyPr>
            <a:spAutoFit/>
          </a:bodyPr>
          <a:lstStyle/>
          <a:p>
            <a:r>
              <a:rPr lang="en-US" dirty="0">
                <a:solidFill>
                  <a:prstClr val="black"/>
                </a:solidFill>
                <a:latin typeface="Calibri"/>
              </a:rPr>
              <a:t>.</a:t>
            </a:r>
          </a:p>
        </p:txBody>
      </p:sp>
    </p:spTree>
    <p:extLst>
      <p:ext uri="{BB962C8B-B14F-4D97-AF65-F5344CB8AC3E}">
        <p14:creationId xmlns:p14="http://schemas.microsoft.com/office/powerpoint/2010/main" val="1822546204"/>
      </p:ext>
    </p:extLst>
  </p:cSld>
  <p:clrMapOvr>
    <a:masterClrMapping/>
  </p:clrMapOvr>
  <mc:AlternateContent xmlns:mc="http://schemas.openxmlformats.org/markup-compatibility/2006" xmlns:p14="http://schemas.microsoft.com/office/powerpoint/2010/main">
    <mc:Choice Requires="p14">
      <p:transition spd="slow" p14:dur="2000" advTm="99670"/>
    </mc:Choice>
    <mc:Fallback xmlns="">
      <p:transition spd="slow" advTm="996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3100" y="241301"/>
            <a:ext cx="81407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Arial"/>
                <a:cs typeface="Arial"/>
              </a:rPr>
              <a:t>Opportunities for the Region  </a:t>
            </a:r>
          </a:p>
        </p:txBody>
      </p:sp>
      <p:sp>
        <p:nvSpPr>
          <p:cNvPr id="9" name="TextBox 8"/>
          <p:cNvSpPr txBox="1"/>
          <p:nvPr/>
        </p:nvSpPr>
        <p:spPr>
          <a:xfrm>
            <a:off x="1821460" y="702965"/>
            <a:ext cx="8922740" cy="47500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914400">
              <a:defRPr/>
            </a:pPr>
            <a:r>
              <a:rPr lang="en-US" sz="1600" b="1" u="sng" kern="0" dirty="0">
                <a:solidFill>
                  <a:srgbClr val="FF0000"/>
                </a:solidFill>
                <a:latin typeface="Arial"/>
                <a:cs typeface="Arial"/>
              </a:rPr>
              <a:t>The</a:t>
            </a:r>
            <a:r>
              <a:rPr lang="en-US" sz="1600" u="sng" kern="0" dirty="0">
                <a:solidFill>
                  <a:srgbClr val="FF0000"/>
                </a:solidFill>
                <a:latin typeface="Arial"/>
                <a:cs typeface="Arial"/>
              </a:rPr>
              <a:t> </a:t>
            </a:r>
            <a:r>
              <a:rPr lang="en-US" sz="1600" b="1" u="sng" kern="0" dirty="0">
                <a:solidFill>
                  <a:srgbClr val="FF0000"/>
                </a:solidFill>
                <a:latin typeface="Arial"/>
                <a:cs typeface="Arial"/>
              </a:rPr>
              <a:t>Global Strategy for Women’s, Children’s, and Adolescents’ Health, 2016–2030 </a:t>
            </a:r>
            <a:r>
              <a:rPr lang="en-US" sz="1600" b="1" kern="0" baseline="30000" dirty="0">
                <a:solidFill>
                  <a:srgbClr val="FF0000"/>
                </a:solidFill>
                <a:latin typeface="Arial"/>
                <a:cs typeface="Arial"/>
              </a:rPr>
              <a:t>15</a:t>
            </a:r>
            <a:endParaRPr lang="en-US" sz="1600" b="1" kern="0" dirty="0">
              <a:solidFill>
                <a:srgbClr val="FF0000"/>
              </a:solidFill>
              <a:latin typeface="Arial"/>
              <a:cs typeface="Arial"/>
            </a:endParaRPr>
          </a:p>
          <a:p>
            <a:pPr algn="just" defTabSz="914400">
              <a:defRPr/>
            </a:pPr>
            <a:r>
              <a:rPr lang="en-US" sz="1400" kern="0" dirty="0">
                <a:solidFill>
                  <a:sysClr val="windowText" lastClr="000000"/>
                </a:solidFill>
                <a:latin typeface="Arial"/>
                <a:cs typeface="Arial"/>
              </a:rPr>
              <a:t>In 2016, WHO led the development of this Global Strategy, which provides an ideal opportunity to expand the availability and accessibility of contraceptive information, counselling, and provision for adolescents. </a:t>
            </a:r>
            <a:r>
              <a:rPr lang="en-US" sz="1400" kern="0" dirty="0">
                <a:solidFill>
                  <a:prstClr val="black"/>
                </a:solidFill>
                <a:latin typeface="Arial"/>
                <a:cs typeface="Arial"/>
              </a:rPr>
              <a:t>Immediately after the launching of the global strategy, EMRO supported countries to develop their own plans in line with the strategy, taking into account</a:t>
            </a:r>
            <a:r>
              <a:rPr lang="en-US" sz="1400" kern="0" dirty="0">
                <a:solidFill>
                  <a:sysClr val="windowText" lastClr="000000"/>
                </a:solidFill>
                <a:latin typeface="Arial"/>
                <a:cs typeface="Arial"/>
              </a:rPr>
              <a:t> future trends in contraceptive method use. </a:t>
            </a:r>
            <a:endParaRPr lang="en-US" sz="1200" kern="0" baseline="30000" dirty="0">
              <a:solidFill>
                <a:sysClr val="windowText" lastClr="000000"/>
              </a:solidFill>
              <a:latin typeface="Arial"/>
              <a:cs typeface="Arial"/>
            </a:endParaRPr>
          </a:p>
          <a:p>
            <a:pPr algn="just" defTabSz="914400">
              <a:defRPr/>
            </a:pPr>
            <a:endParaRPr lang="en-US" sz="1200" u="sng" kern="0" baseline="30000" dirty="0">
              <a:solidFill>
                <a:sysClr val="windowText" lastClr="000000"/>
              </a:solidFill>
              <a:latin typeface="Arial"/>
              <a:cs typeface="Arial"/>
            </a:endParaRPr>
          </a:p>
          <a:p>
            <a:pPr algn="just" defTabSz="914400">
              <a:defRPr/>
            </a:pPr>
            <a:endParaRPr lang="en-US" sz="1200" u="sng" kern="0" baseline="30000" dirty="0">
              <a:solidFill>
                <a:sysClr val="windowText" lastClr="000000"/>
              </a:solidFill>
              <a:latin typeface="Arial"/>
              <a:cs typeface="Arial"/>
            </a:endParaRPr>
          </a:p>
          <a:p>
            <a:pPr defTabSz="914400">
              <a:defRPr/>
            </a:pPr>
            <a:r>
              <a:rPr lang="en-US" sz="1600" b="1" u="sng" kern="0" dirty="0">
                <a:solidFill>
                  <a:srgbClr val="FF0000"/>
                </a:solidFill>
                <a:latin typeface="Arial"/>
                <a:cs typeface="Arial"/>
              </a:rPr>
              <a:t>Accelerated Action for the Health of Adolescents (AA-HA)</a:t>
            </a:r>
            <a:r>
              <a:rPr lang="en-US" sz="1600" b="1" kern="0" baseline="30000" dirty="0">
                <a:solidFill>
                  <a:srgbClr val="FF0000"/>
                </a:solidFill>
                <a:latin typeface="Arial"/>
                <a:cs typeface="Arial"/>
              </a:rPr>
              <a:t>16</a:t>
            </a:r>
          </a:p>
          <a:p>
            <a:pPr algn="just"/>
            <a:r>
              <a:rPr lang="en-US" sz="1400" kern="0" dirty="0">
                <a:solidFill>
                  <a:prstClr val="black"/>
                </a:solidFill>
                <a:latin typeface="Arial"/>
                <a:cs typeface="Arial"/>
              </a:rPr>
              <a:t>In 2017, WHO published global guidance for the countries on how to asses adolescent health needs, including with regard to contraception, and recommends evidence-based interventions for responding to these needs</a:t>
            </a:r>
            <a:r>
              <a:rPr lang="en-US" sz="1400" dirty="0">
                <a:solidFill>
                  <a:prstClr val="black"/>
                </a:solidFill>
                <a:latin typeface="Calibri"/>
              </a:rPr>
              <a:t>. </a:t>
            </a:r>
            <a:r>
              <a:rPr lang="en-US" sz="1400" kern="0" dirty="0">
                <a:solidFill>
                  <a:prstClr val="black"/>
                </a:solidFill>
                <a:latin typeface="Arial"/>
                <a:cs typeface="Arial"/>
              </a:rPr>
              <a:t>Member States in the Region passed a resolution in 2017 to support national strategic planning for adolescent health, and many countries have since initiated the process of developing their plans accordingly .</a:t>
            </a:r>
          </a:p>
          <a:p>
            <a:pPr algn="just" defTabSz="914400">
              <a:defRPr/>
            </a:pPr>
            <a:endParaRPr lang="en-US" sz="1400" kern="0" dirty="0">
              <a:solidFill>
                <a:prstClr val="black"/>
              </a:solidFill>
              <a:latin typeface="Arial"/>
              <a:cs typeface="Arial"/>
            </a:endParaRPr>
          </a:p>
          <a:p>
            <a:pPr algn="just" defTabSz="914400">
              <a:defRPr/>
            </a:pPr>
            <a:r>
              <a:rPr lang="en-US" sz="1600" b="1" u="sng" kern="0" dirty="0">
                <a:solidFill>
                  <a:srgbClr val="FF0000"/>
                </a:solidFill>
                <a:latin typeface="Arial"/>
                <a:cs typeface="Arial"/>
              </a:rPr>
              <a:t>Regional Implementation Framework for Newborn, Child, and Adolescent Health, 2019-2023</a:t>
            </a:r>
            <a:r>
              <a:rPr lang="en-US" sz="1600" b="1" kern="0" dirty="0">
                <a:solidFill>
                  <a:srgbClr val="FF0000"/>
                </a:solidFill>
                <a:latin typeface="Arial"/>
                <a:cs typeface="Arial"/>
              </a:rPr>
              <a:t> </a:t>
            </a:r>
            <a:r>
              <a:rPr lang="en-US" sz="1600" b="1" kern="0" baseline="30000" dirty="0">
                <a:solidFill>
                  <a:srgbClr val="FF0000"/>
                </a:solidFill>
                <a:latin typeface="Arial"/>
                <a:cs typeface="Arial"/>
              </a:rPr>
              <a:t>17</a:t>
            </a:r>
          </a:p>
          <a:p>
            <a:pPr algn="just"/>
            <a:r>
              <a:rPr lang="en-US" sz="1400" kern="0" dirty="0">
                <a:solidFill>
                  <a:prstClr val="black"/>
                </a:solidFill>
                <a:latin typeface="Arial"/>
                <a:cs typeface="Arial"/>
              </a:rPr>
              <a:t>The endorsement of this regional framework represents an excellent opportunity to advance adolescents health agenda in general and particularly SRH including family planning.</a:t>
            </a:r>
            <a:r>
              <a:rPr lang="en-US" sz="1400" dirty="0">
                <a:solidFill>
                  <a:prstClr val="black"/>
                </a:solidFill>
                <a:latin typeface="Arial"/>
                <a:cs typeface="Arial"/>
              </a:rPr>
              <a:t> Its strategic priorities include strengthening the integration of health programmes, multisectoral coordination and partnerships for the promotion of healthier newborns, children, and adolescents.</a:t>
            </a:r>
          </a:p>
          <a:p>
            <a:pPr algn="just" defTabSz="914400">
              <a:defRPr/>
            </a:pPr>
            <a:endParaRPr lang="en-US" sz="1400" kern="0" dirty="0">
              <a:solidFill>
                <a:prstClr val="black"/>
              </a:solidFill>
              <a:latin typeface="Arial"/>
              <a:cs typeface="Arial"/>
            </a:endParaRPr>
          </a:p>
          <a:p>
            <a:pPr algn="just" defTabSz="914400">
              <a:defRPr/>
            </a:pPr>
            <a:endParaRPr lang="en-US" sz="1200" b="1" kern="0" baseline="30000" dirty="0">
              <a:solidFill>
                <a:prstClr val="black"/>
              </a:solidFill>
              <a:latin typeface="Arial"/>
              <a:cs typeface="Arial"/>
            </a:endParaRPr>
          </a:p>
          <a:p>
            <a:pPr algn="just" defTabSz="914400">
              <a:defRPr/>
            </a:pPr>
            <a:endParaRPr lang="en-US" sz="1200" b="1" kern="0" baseline="30000" dirty="0">
              <a:solidFill>
                <a:prstClr val="black"/>
              </a:solidFill>
              <a:latin typeface="Arial"/>
              <a:cs typeface="Arial"/>
            </a:endParaRPr>
          </a:p>
          <a:p>
            <a:pPr algn="just" defTabSz="914400">
              <a:defRPr/>
            </a:pPr>
            <a:endParaRPr lang="en-US" sz="1600" b="1" kern="0" baseline="30000" dirty="0">
              <a:solidFill>
                <a:sysClr val="windowText" lastClr="000000"/>
              </a:solidFill>
              <a:latin typeface="Arial"/>
              <a:cs typeface="Arial"/>
            </a:endParaRPr>
          </a:p>
        </p:txBody>
      </p:sp>
      <p:sp>
        <p:nvSpPr>
          <p:cNvPr id="2" name="Slide Number Placeholder 1"/>
          <p:cNvSpPr>
            <a:spLocks noGrp="1"/>
          </p:cNvSpPr>
          <p:nvPr>
            <p:ph type="sldNum" sz="quarter" idx="12"/>
          </p:nvPr>
        </p:nvSpPr>
        <p:spPr>
          <a:xfrm>
            <a:off x="8481483" y="6356352"/>
            <a:ext cx="2057400" cy="365125"/>
          </a:xfrm>
        </p:spPr>
        <p:txBody>
          <a:bodyPr/>
          <a:lstStyle/>
          <a:p>
            <a:fld id="{EAFF4489-B465-4B7D-8C18-FD8A2B9697F6}" type="slidenum">
              <a:rPr lang="en-US">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261008583"/>
      </p:ext>
    </p:extLst>
  </p:cSld>
  <p:clrMapOvr>
    <a:masterClrMapping/>
  </p:clrMapOvr>
  <mc:AlternateContent xmlns:mc="http://schemas.openxmlformats.org/markup-compatibility/2006" xmlns:p14="http://schemas.microsoft.com/office/powerpoint/2010/main">
    <mc:Choice Requires="p14">
      <p:transition spd="slow" p14:dur="2000" advTm="117929"/>
    </mc:Choice>
    <mc:Fallback xmlns="">
      <p:transition spd="slow" advTm="11792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500" y="883217"/>
            <a:ext cx="9438774" cy="49141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500" u="sng" baseline="30000" dirty="0">
              <a:solidFill>
                <a:prstClr val="black"/>
              </a:solidFill>
              <a:latin typeface="Arial"/>
              <a:cs typeface="Arial"/>
            </a:endParaRPr>
          </a:p>
          <a:p>
            <a:pPr marL="400050" indent="-400050">
              <a:buFont typeface="+mj-lt"/>
              <a:buAutoNum type="romanUcPeriod"/>
            </a:pPr>
            <a:r>
              <a:rPr lang="en-US" sz="1500" dirty="0">
                <a:solidFill>
                  <a:prstClr val="black"/>
                </a:solidFill>
                <a:latin typeface="Calibri"/>
              </a:rPr>
              <a:t>To prevent </a:t>
            </a:r>
            <a:r>
              <a:rPr lang="en-US" sz="1500" b="1" dirty="0">
                <a:solidFill>
                  <a:prstClr val="black"/>
                </a:solidFill>
                <a:latin typeface="Calibri"/>
              </a:rPr>
              <a:t>child marriage</a:t>
            </a:r>
            <a:r>
              <a:rPr lang="en-US" sz="1500" dirty="0">
                <a:solidFill>
                  <a:prstClr val="black"/>
                </a:solidFill>
                <a:latin typeface="Calibri"/>
              </a:rPr>
              <a:t>, legal protection for adolescent girls and young women should be provided through law and policy frameworks. Alongside this, programmes to eliminate gender discrimination should also be prioritized.</a:t>
            </a:r>
          </a:p>
          <a:p>
            <a:pPr marL="400050" indent="-400050">
              <a:buFont typeface="+mj-lt"/>
              <a:buAutoNum type="romanUcPeriod"/>
            </a:pPr>
            <a:endParaRPr lang="en-US" sz="1500" dirty="0">
              <a:solidFill>
                <a:prstClr val="black"/>
              </a:solidFill>
              <a:latin typeface="Calibri"/>
            </a:endParaRPr>
          </a:p>
          <a:p>
            <a:pPr marL="400050" indent="-400050">
              <a:buFont typeface="+mj-lt"/>
              <a:buAutoNum type="romanUcPeriod"/>
            </a:pPr>
            <a:r>
              <a:rPr lang="en-US" sz="1500" dirty="0">
                <a:solidFill>
                  <a:prstClr val="black"/>
                </a:solidFill>
                <a:latin typeface="Calibri"/>
              </a:rPr>
              <a:t>To address </a:t>
            </a:r>
            <a:r>
              <a:rPr lang="en-US" sz="1500" b="1" dirty="0">
                <a:solidFill>
                  <a:prstClr val="black"/>
                </a:solidFill>
                <a:latin typeface="Calibri"/>
              </a:rPr>
              <a:t>broad, cross-cutting determinants of adolescent health</a:t>
            </a:r>
            <a:r>
              <a:rPr lang="en-US" sz="1500" dirty="0">
                <a:solidFill>
                  <a:prstClr val="black"/>
                </a:solidFill>
                <a:latin typeface="Calibri"/>
              </a:rPr>
              <a:t>, programmes should be implemented with other </a:t>
            </a:r>
            <a:r>
              <a:rPr lang="en-US" sz="1500" b="1" dirty="0">
                <a:solidFill>
                  <a:prstClr val="black"/>
                </a:solidFill>
                <a:latin typeface="Calibri"/>
              </a:rPr>
              <a:t>relevant sectors</a:t>
            </a:r>
            <a:r>
              <a:rPr lang="en-US" sz="1500" dirty="0">
                <a:solidFill>
                  <a:prstClr val="black"/>
                </a:solidFill>
                <a:latin typeface="Calibri"/>
              </a:rPr>
              <a:t>. For example, the health and </a:t>
            </a:r>
            <a:r>
              <a:rPr lang="en-US" sz="1500" b="1" dirty="0">
                <a:solidFill>
                  <a:prstClr val="black"/>
                </a:solidFill>
                <a:latin typeface="Calibri"/>
              </a:rPr>
              <a:t>education</a:t>
            </a:r>
            <a:r>
              <a:rPr lang="en-US" sz="1500" dirty="0">
                <a:solidFill>
                  <a:prstClr val="black"/>
                </a:solidFill>
                <a:latin typeface="Calibri"/>
              </a:rPr>
              <a:t> sectors should work together to influence knowledge, attitudes, and behaviors of adolescents related to sexual and reproductive health. </a:t>
            </a:r>
          </a:p>
          <a:p>
            <a:pPr marL="400050" indent="-400050">
              <a:buFont typeface="+mj-lt"/>
              <a:buAutoNum type="romanUcPeriod"/>
            </a:pPr>
            <a:endParaRPr lang="en-US" sz="1500" dirty="0">
              <a:solidFill>
                <a:prstClr val="black"/>
              </a:solidFill>
              <a:latin typeface="Calibri"/>
            </a:endParaRPr>
          </a:p>
          <a:p>
            <a:pPr marL="400050" indent="-400050">
              <a:buFont typeface="+mj-lt"/>
              <a:buAutoNum type="romanUcPeriod"/>
            </a:pPr>
            <a:r>
              <a:rPr lang="en-US" sz="1500" dirty="0">
                <a:solidFill>
                  <a:prstClr val="black"/>
                </a:solidFill>
                <a:latin typeface="Calibri"/>
              </a:rPr>
              <a:t>To address stigma related to adolescent sexuality and address </a:t>
            </a:r>
            <a:r>
              <a:rPr lang="en-US" sz="1500" b="1" dirty="0">
                <a:solidFill>
                  <a:prstClr val="black"/>
                </a:solidFill>
                <a:latin typeface="Calibri"/>
              </a:rPr>
              <a:t>myths and misconceptions about contraception</a:t>
            </a:r>
            <a:r>
              <a:rPr lang="en-US" sz="1500" dirty="0">
                <a:solidFill>
                  <a:prstClr val="black"/>
                </a:solidFill>
                <a:latin typeface="Calibri"/>
              </a:rPr>
              <a:t>, </a:t>
            </a:r>
            <a:r>
              <a:rPr lang="en-US" sz="1500" b="1" dirty="0">
                <a:solidFill>
                  <a:prstClr val="black"/>
                </a:solidFill>
                <a:latin typeface="Calibri"/>
              </a:rPr>
              <a:t>community engagement </a:t>
            </a:r>
            <a:r>
              <a:rPr lang="en-US" sz="1500" dirty="0">
                <a:solidFill>
                  <a:prstClr val="black"/>
                </a:solidFill>
                <a:latin typeface="Calibri"/>
              </a:rPr>
              <a:t>e.g., with parents and religious leaders should be a central component of programmes.</a:t>
            </a:r>
          </a:p>
          <a:p>
            <a:pPr marL="400050" indent="-400050">
              <a:buFont typeface="+mj-lt"/>
              <a:buAutoNum type="romanUcPeriod"/>
            </a:pPr>
            <a:endParaRPr lang="en-US" sz="1500" u="sng" dirty="0">
              <a:solidFill>
                <a:prstClr val="black"/>
              </a:solidFill>
              <a:latin typeface="Calibri"/>
            </a:endParaRPr>
          </a:p>
          <a:p>
            <a:pPr marL="400050" indent="-400050">
              <a:buFont typeface="+mj-lt"/>
              <a:buAutoNum type="romanUcPeriod"/>
            </a:pPr>
            <a:r>
              <a:rPr lang="en-US" sz="1500" dirty="0">
                <a:solidFill>
                  <a:prstClr val="black"/>
                </a:solidFill>
                <a:latin typeface="Calibri"/>
              </a:rPr>
              <a:t>To improve the </a:t>
            </a:r>
            <a:r>
              <a:rPr lang="en-US" sz="1500" b="1" dirty="0">
                <a:solidFill>
                  <a:prstClr val="black"/>
                </a:solidFill>
                <a:latin typeface="Calibri"/>
              </a:rPr>
              <a:t>accessibility and acceptability of contraceptive services</a:t>
            </a:r>
            <a:r>
              <a:rPr lang="en-US" sz="1500" dirty="0">
                <a:solidFill>
                  <a:prstClr val="black"/>
                </a:solidFill>
                <a:latin typeface="Calibri"/>
              </a:rPr>
              <a:t> for adolescents, countries should consider expanding the availability of </a:t>
            </a:r>
            <a:r>
              <a:rPr lang="en-US" sz="1500" b="1" dirty="0">
                <a:solidFill>
                  <a:prstClr val="black"/>
                </a:solidFill>
                <a:latin typeface="Calibri"/>
              </a:rPr>
              <a:t>adolescent-friendly health services</a:t>
            </a:r>
            <a:r>
              <a:rPr lang="en-US" sz="1500" dirty="0">
                <a:solidFill>
                  <a:prstClr val="black"/>
                </a:solidFill>
                <a:latin typeface="Calibri"/>
              </a:rPr>
              <a:t>, integrating contraceptive services </a:t>
            </a:r>
            <a:r>
              <a:rPr lang="en-US" sz="1500" b="1" dirty="0">
                <a:solidFill>
                  <a:prstClr val="black"/>
                </a:solidFill>
                <a:latin typeface="Calibri"/>
              </a:rPr>
              <a:t>with primary health care services</a:t>
            </a:r>
            <a:r>
              <a:rPr lang="en-US" sz="1500" dirty="0">
                <a:solidFill>
                  <a:prstClr val="black"/>
                </a:solidFill>
                <a:latin typeface="Calibri"/>
              </a:rPr>
              <a:t>,</a:t>
            </a:r>
            <a:r>
              <a:rPr lang="en-US" sz="1500" baseline="30000" dirty="0">
                <a:solidFill>
                  <a:prstClr val="black"/>
                </a:solidFill>
                <a:latin typeface="Calibri"/>
              </a:rPr>
              <a:t>18 </a:t>
            </a:r>
            <a:r>
              <a:rPr lang="en-US" sz="1500" dirty="0">
                <a:solidFill>
                  <a:prstClr val="black"/>
                </a:solidFill>
                <a:latin typeface="Calibri"/>
              </a:rPr>
              <a:t>and using </a:t>
            </a:r>
            <a:r>
              <a:rPr lang="en-US" sz="1500" b="1" dirty="0">
                <a:solidFill>
                  <a:prstClr val="black"/>
                </a:solidFill>
                <a:latin typeface="Calibri"/>
              </a:rPr>
              <a:t>mobile outreach services </a:t>
            </a:r>
            <a:r>
              <a:rPr lang="en-US" sz="1500" dirty="0">
                <a:solidFill>
                  <a:prstClr val="black"/>
                </a:solidFill>
                <a:latin typeface="Calibri"/>
              </a:rPr>
              <a:t>to meet adolescents where they are.</a:t>
            </a:r>
            <a:r>
              <a:rPr lang="en-US" sz="1500" baseline="30000" dirty="0">
                <a:solidFill>
                  <a:prstClr val="black"/>
                </a:solidFill>
                <a:latin typeface="Calibri"/>
              </a:rPr>
              <a:t>19</a:t>
            </a:r>
          </a:p>
          <a:p>
            <a:pPr marL="400050" indent="-400050">
              <a:buFont typeface="+mj-lt"/>
              <a:buAutoNum type="romanUcPeriod"/>
            </a:pPr>
            <a:endParaRPr lang="en-US" sz="1500" baseline="30000" dirty="0">
              <a:solidFill>
                <a:prstClr val="black"/>
              </a:solidFill>
              <a:latin typeface="Calibri"/>
            </a:endParaRPr>
          </a:p>
          <a:p>
            <a:pPr marL="400050" indent="-400050">
              <a:buFont typeface="+mj-lt"/>
              <a:buAutoNum type="romanUcPeriod"/>
            </a:pPr>
            <a:r>
              <a:rPr lang="en-US" sz="1500" dirty="0">
                <a:solidFill>
                  <a:prstClr val="black"/>
                </a:solidFill>
                <a:latin typeface="Calibri"/>
              </a:rPr>
              <a:t>To ensure </a:t>
            </a:r>
            <a:r>
              <a:rPr lang="en-US" sz="1500" b="1" dirty="0">
                <a:solidFill>
                  <a:prstClr val="black"/>
                </a:solidFill>
                <a:latin typeface="Calibri"/>
              </a:rPr>
              <a:t>adolescents in humanitarian crisis contexts</a:t>
            </a:r>
            <a:r>
              <a:rPr lang="en-US" sz="1500" dirty="0">
                <a:solidFill>
                  <a:prstClr val="black"/>
                </a:solidFill>
                <a:latin typeface="Calibri"/>
              </a:rPr>
              <a:t>, have access to contraceptive services and other priority interventions including </a:t>
            </a:r>
            <a:r>
              <a:rPr lang="en-US" sz="1500" dirty="0">
                <a:solidFill>
                  <a:prstClr val="black"/>
                </a:solidFill>
                <a:latin typeface="Calibri"/>
                <a:cs typeface="Arial"/>
              </a:rPr>
              <a:t>for gender-based violence, STIs and HIV, and maternal and newborn care,</a:t>
            </a:r>
            <a:r>
              <a:rPr lang="en-US" sz="1500" dirty="0">
                <a:solidFill>
                  <a:prstClr val="black"/>
                </a:solidFill>
                <a:latin typeface="Calibri"/>
              </a:rPr>
              <a:t> the Minimum Initial Service Package (MISP) </a:t>
            </a:r>
            <a:r>
              <a:rPr lang="en-US" sz="1500" dirty="0">
                <a:solidFill>
                  <a:prstClr val="black"/>
                </a:solidFill>
                <a:latin typeface="Calibri"/>
                <a:cs typeface="Arial"/>
              </a:rPr>
              <a:t>for Reproductive Health in Crisis Situations should be implemented.</a:t>
            </a:r>
            <a:r>
              <a:rPr lang="en-US" sz="1500" baseline="30000" dirty="0">
                <a:solidFill>
                  <a:prstClr val="black"/>
                </a:solidFill>
                <a:latin typeface="Calibri"/>
                <a:cs typeface="Arial"/>
              </a:rPr>
              <a:t>20</a:t>
            </a:r>
          </a:p>
          <a:p>
            <a:pPr marL="400050" indent="-400050">
              <a:buFont typeface="+mj-lt"/>
              <a:buAutoNum type="romanUcPeriod"/>
            </a:pPr>
            <a:endParaRPr lang="en-US" sz="1500" baseline="30000" dirty="0">
              <a:solidFill>
                <a:prstClr val="black"/>
              </a:solidFill>
              <a:latin typeface="Calibri"/>
              <a:cs typeface="Arial"/>
            </a:endParaRPr>
          </a:p>
          <a:p>
            <a:pPr marL="400050" indent="-400050">
              <a:buFont typeface="+mj-lt"/>
              <a:buAutoNum type="romanUcPeriod"/>
            </a:pPr>
            <a:r>
              <a:rPr lang="en-US" sz="1500" dirty="0">
                <a:solidFill>
                  <a:prstClr val="black"/>
                </a:solidFill>
                <a:latin typeface="Calibri"/>
              </a:rPr>
              <a:t>To expand the availability of </a:t>
            </a:r>
            <a:r>
              <a:rPr lang="en-US" sz="1500" b="1" dirty="0">
                <a:solidFill>
                  <a:prstClr val="black"/>
                </a:solidFill>
                <a:latin typeface="Calibri"/>
              </a:rPr>
              <a:t>data on ASRH </a:t>
            </a:r>
            <a:r>
              <a:rPr lang="en-US" sz="1500" dirty="0">
                <a:solidFill>
                  <a:prstClr val="black"/>
                </a:solidFill>
                <a:latin typeface="Calibri"/>
              </a:rPr>
              <a:t>and the </a:t>
            </a:r>
            <a:r>
              <a:rPr lang="en-US" sz="1500" b="1" dirty="0">
                <a:solidFill>
                  <a:prstClr val="black"/>
                </a:solidFill>
                <a:latin typeface="Calibri"/>
              </a:rPr>
              <a:t>meaningfully engagement of young people </a:t>
            </a:r>
            <a:r>
              <a:rPr lang="en-US" sz="1500" dirty="0">
                <a:solidFill>
                  <a:prstClr val="black"/>
                </a:solidFill>
                <a:latin typeface="Calibri"/>
              </a:rPr>
              <a:t>in the implementation and accountability of the Sustainable Development Goals, countries should consider establishing </a:t>
            </a:r>
            <a:r>
              <a:rPr lang="en-US" sz="1500" b="1" dirty="0">
                <a:solidFill>
                  <a:prstClr val="black"/>
                </a:solidFill>
                <a:latin typeface="Calibri"/>
              </a:rPr>
              <a:t>youth-led data-collection </a:t>
            </a:r>
            <a:r>
              <a:rPr lang="en-US" sz="1500" dirty="0">
                <a:solidFill>
                  <a:prstClr val="black"/>
                </a:solidFill>
                <a:latin typeface="Calibri"/>
              </a:rPr>
              <a:t>mechanisms that </a:t>
            </a:r>
            <a:r>
              <a:rPr lang="en-US" sz="1500" b="1" dirty="0">
                <a:solidFill>
                  <a:prstClr val="black"/>
                </a:solidFill>
                <a:latin typeface="Calibri"/>
              </a:rPr>
              <a:t>disaggregate data by age </a:t>
            </a:r>
            <a:r>
              <a:rPr lang="en-US" sz="1500" dirty="0">
                <a:solidFill>
                  <a:prstClr val="black"/>
                </a:solidFill>
                <a:latin typeface="Calibri"/>
              </a:rPr>
              <a:t>and other important characteristics</a:t>
            </a:r>
            <a:endParaRPr lang="en-US" sz="1500" u="sng" dirty="0">
              <a:solidFill>
                <a:prstClr val="black"/>
              </a:solidFill>
              <a:latin typeface="Calibri"/>
            </a:endParaRPr>
          </a:p>
        </p:txBody>
      </p:sp>
      <p:sp>
        <p:nvSpPr>
          <p:cNvPr id="4" name="Title 3"/>
          <p:cNvSpPr txBox="1">
            <a:spLocks noGrp="1"/>
          </p:cNvSpPr>
          <p:nvPr>
            <p:ph type="title"/>
          </p:nvPr>
        </p:nvSpPr>
        <p:spPr>
          <a:xfrm>
            <a:off x="1841500" y="126087"/>
            <a:ext cx="8674100" cy="7571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t>Regional considerations for the delivery of interventions </a:t>
            </a:r>
            <a:br>
              <a:rPr lang="en-US" sz="2400" b="1" dirty="0"/>
            </a:br>
            <a:r>
              <a:rPr lang="en-US" sz="2400" b="1" dirty="0"/>
              <a:t>related to adolescent contraception </a:t>
            </a:r>
            <a:r>
              <a:rPr lang="en-US" sz="2400" b="1" baseline="30000" dirty="0"/>
              <a:t>16</a:t>
            </a:r>
          </a:p>
        </p:txBody>
      </p:sp>
      <p:sp>
        <p:nvSpPr>
          <p:cNvPr id="2" name="Slide Number Placeholder 1"/>
          <p:cNvSpPr>
            <a:spLocks noGrp="1"/>
          </p:cNvSpPr>
          <p:nvPr>
            <p:ph type="sldNum" sz="quarter" idx="12"/>
          </p:nvPr>
        </p:nvSpPr>
        <p:spPr>
          <a:xfrm>
            <a:off x="8523816" y="6371170"/>
            <a:ext cx="2057400" cy="365125"/>
          </a:xfrm>
        </p:spPr>
        <p:txBody>
          <a:bodyPr/>
          <a:lstStyle/>
          <a:p>
            <a:fld id="{EAFF4489-B465-4B7D-8C18-FD8A2B9697F6}" type="slidenum">
              <a:rPr lang="en-US">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3860474568"/>
      </p:ext>
    </p:extLst>
  </p:cSld>
  <p:clrMapOvr>
    <a:masterClrMapping/>
  </p:clrMapOvr>
  <mc:AlternateContent xmlns:mc="http://schemas.openxmlformats.org/markup-compatibility/2006" xmlns:p14="http://schemas.microsoft.com/office/powerpoint/2010/main">
    <mc:Choice Requires="p14">
      <p:transition spd="slow" p14:dur="2000" advTm="199241"/>
    </mc:Choice>
    <mc:Fallback xmlns="">
      <p:transition spd="slow" advTm="19924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8201" y="320509"/>
            <a:ext cx="7774709"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solidFill>
                  <a:prstClr val="white"/>
                </a:solidFill>
                <a:latin typeface="Arial"/>
                <a:cs typeface="Arial"/>
              </a:rPr>
              <a:t>Impact of COVID-19 on contraceptive services</a:t>
            </a:r>
          </a:p>
          <a:p>
            <a:pPr algn="ctr"/>
            <a:r>
              <a:rPr lang="en-US" sz="2000" b="1" dirty="0">
                <a:solidFill>
                  <a:prstClr val="white"/>
                </a:solidFill>
                <a:latin typeface="Arial"/>
                <a:cs typeface="Arial"/>
              </a:rPr>
              <a:t>( effects on demand, supply &amp; access)</a:t>
            </a:r>
          </a:p>
        </p:txBody>
      </p:sp>
      <p:sp>
        <p:nvSpPr>
          <p:cNvPr id="4" name="TextBox 3"/>
          <p:cNvSpPr txBox="1"/>
          <p:nvPr/>
        </p:nvSpPr>
        <p:spPr>
          <a:xfrm>
            <a:off x="2108201" y="1316100"/>
            <a:ext cx="7774709"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FF0000"/>
                </a:solidFill>
                <a:latin typeface="Arial"/>
                <a:cs typeface="Arial"/>
              </a:rPr>
              <a:t>Effects on contraceptive supply</a:t>
            </a:r>
            <a:r>
              <a:rPr lang="en-US" sz="1400" b="1" dirty="0">
                <a:solidFill>
                  <a:prstClr val="black"/>
                </a:solidFill>
                <a:latin typeface="Arial"/>
                <a:cs typeface="Arial"/>
              </a:rPr>
              <a:t>:</a:t>
            </a:r>
            <a:r>
              <a:rPr lang="en-US" sz="1400" b="1" dirty="0">
                <a:solidFill>
                  <a:srgbClr val="FF0000"/>
                </a:solidFill>
                <a:latin typeface="Arial"/>
                <a:cs typeface="Arial"/>
              </a:rPr>
              <a:t> </a:t>
            </a:r>
            <a:r>
              <a:rPr lang="en-US" sz="1400" dirty="0">
                <a:solidFill>
                  <a:prstClr val="black"/>
                </a:solidFill>
                <a:latin typeface="Arial"/>
                <a:cs typeface="Arial"/>
              </a:rPr>
              <a:t>COVID-19 has affected supply by disrupting the manufacture of key pharmaceutical components of contraceptive methods and/or the manufacturing of the methods themselves (e.g., condoms), and by delaying transportation of contraceptive commodities.</a:t>
            </a:r>
            <a:r>
              <a:rPr lang="en-US" sz="1400" b="1" baseline="30000" dirty="0">
                <a:solidFill>
                  <a:prstClr val="black"/>
                </a:solidFill>
                <a:latin typeface="Arial"/>
                <a:cs typeface="Arial"/>
              </a:rPr>
              <a:t>21</a:t>
            </a:r>
            <a:endParaRPr lang="en-US" sz="1400" b="1" dirty="0">
              <a:solidFill>
                <a:prstClr val="black"/>
              </a:solidFill>
              <a:latin typeface="Arial"/>
              <a:cs typeface="Arial"/>
            </a:endParaRPr>
          </a:p>
        </p:txBody>
      </p:sp>
      <p:sp>
        <p:nvSpPr>
          <p:cNvPr id="5" name="TextBox 4"/>
          <p:cNvSpPr txBox="1"/>
          <p:nvPr/>
        </p:nvSpPr>
        <p:spPr>
          <a:xfrm>
            <a:off x="2108201" y="3047151"/>
            <a:ext cx="7774709"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FF0000"/>
                </a:solidFill>
                <a:latin typeface="Arial"/>
                <a:cs typeface="Arial"/>
              </a:rPr>
              <a:t>Closure and/or diversion of services</a:t>
            </a:r>
            <a:r>
              <a:rPr lang="en-US" sz="1400" b="1" dirty="0">
                <a:solidFill>
                  <a:prstClr val="black"/>
                </a:solidFill>
                <a:latin typeface="Arial"/>
                <a:cs typeface="Arial"/>
              </a:rPr>
              <a:t>: </a:t>
            </a:r>
            <a:r>
              <a:rPr lang="en-US" sz="1400" dirty="0">
                <a:solidFill>
                  <a:prstClr val="black"/>
                </a:solidFill>
                <a:latin typeface="Arial"/>
                <a:cs typeface="Arial"/>
              </a:rPr>
              <a:t>Equipment and staff involved in provision of sexual and reproductive health services have been diverted in some places to fulfill other needs, and many clinics that were considered non-essential were closed.</a:t>
            </a:r>
            <a:r>
              <a:rPr lang="en-US" sz="1400" baseline="30000" dirty="0">
                <a:solidFill>
                  <a:prstClr val="black"/>
                </a:solidFill>
                <a:latin typeface="Arial"/>
                <a:cs typeface="Arial"/>
              </a:rPr>
              <a:t>22</a:t>
            </a:r>
            <a:endParaRPr lang="en-US" sz="1400" dirty="0">
              <a:solidFill>
                <a:prstClr val="black"/>
              </a:solidFill>
              <a:latin typeface="Arial"/>
              <a:cs typeface="Arial"/>
            </a:endParaRPr>
          </a:p>
        </p:txBody>
      </p:sp>
      <p:sp>
        <p:nvSpPr>
          <p:cNvPr id="2" name="TextBox 1"/>
          <p:cNvSpPr txBox="1"/>
          <p:nvPr/>
        </p:nvSpPr>
        <p:spPr>
          <a:xfrm>
            <a:off x="2108201" y="2276608"/>
            <a:ext cx="7774709"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Effects on contraception demand</a:t>
            </a:r>
            <a:r>
              <a:rPr lang="en-US" sz="1400" b="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Increased demand for contraception has been observed over the period of pandemic, due to the consequences of lockdowns and movement restrictions.</a:t>
            </a:r>
            <a:r>
              <a:rPr lang="en-US" sz="1400" b="1" baseline="30000" dirty="0">
                <a:solidFill>
                  <a:prstClr val="black"/>
                </a:solidFill>
                <a:latin typeface="Arial" panose="020B0604020202020204" pitchFamily="34" charset="0"/>
                <a:cs typeface="Arial" panose="020B0604020202020204" pitchFamily="34" charset="0"/>
              </a:rPr>
              <a:t>21</a:t>
            </a:r>
            <a:endParaRPr lang="en-US" sz="1400" b="1" dirty="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EAFF4489-B465-4B7D-8C18-FD8A2B9697F6}" type="slidenum">
              <a:rPr lang="en-US">
                <a:solidFill>
                  <a:prstClr val="black">
                    <a:tint val="75000"/>
                  </a:prstClr>
                </a:solidFill>
                <a:latin typeface="Calibri"/>
              </a:rPr>
              <a:pPr/>
              <a:t>23</a:t>
            </a:fld>
            <a:endParaRPr lang="en-US" dirty="0">
              <a:solidFill>
                <a:prstClr val="black">
                  <a:tint val="75000"/>
                </a:prstClr>
              </a:solidFill>
              <a:latin typeface="Calibri"/>
            </a:endParaRPr>
          </a:p>
        </p:txBody>
      </p:sp>
      <p:sp>
        <p:nvSpPr>
          <p:cNvPr id="9" name="TextBox 8">
            <a:extLst>
              <a:ext uri="{FF2B5EF4-FFF2-40B4-BE49-F238E27FC236}">
                <a16:creationId xmlns:a16="http://schemas.microsoft.com/office/drawing/2014/main" id="{2286F396-0044-4042-AAC4-F285E56F3A4D}"/>
              </a:ext>
            </a:extLst>
          </p:cNvPr>
          <p:cNvSpPr txBox="1"/>
          <p:nvPr/>
        </p:nvSpPr>
        <p:spPr>
          <a:xfrm>
            <a:off x="2108203" y="3810976"/>
            <a:ext cx="7774706"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a:solidFill>
                  <a:srgbClr val="FF0000"/>
                </a:solidFill>
                <a:latin typeface="Arial"/>
                <a:cs typeface="Arial"/>
              </a:rPr>
              <a:t>Estimated impact</a:t>
            </a:r>
            <a:r>
              <a:rPr lang="en-US" sz="1200" b="1" dirty="0">
                <a:solidFill>
                  <a:prstClr val="black"/>
                </a:solidFill>
                <a:latin typeface="Arial"/>
                <a:cs typeface="Arial"/>
              </a:rPr>
              <a:t>: </a:t>
            </a:r>
            <a:r>
              <a:rPr lang="en-US" sz="2000" b="1" dirty="0">
                <a:solidFill>
                  <a:srgbClr val="002060"/>
                </a:solidFill>
                <a:latin typeface="Arial"/>
                <a:cs typeface="Arial"/>
              </a:rPr>
              <a:t>10%</a:t>
            </a:r>
            <a:r>
              <a:rPr lang="en-US" sz="1200" b="1" dirty="0">
                <a:solidFill>
                  <a:prstClr val="black"/>
                </a:solidFill>
                <a:latin typeface="Arial"/>
                <a:cs typeface="Arial"/>
              </a:rPr>
              <a:t> global decline in use of reversible contraceptives leads to:</a:t>
            </a:r>
            <a:r>
              <a:rPr lang="en-US" sz="1400" b="1" baseline="30000" dirty="0">
                <a:solidFill>
                  <a:prstClr val="black"/>
                </a:solidFill>
                <a:latin typeface="Arial"/>
                <a:cs typeface="Arial"/>
              </a:rPr>
              <a:t>22</a:t>
            </a:r>
          </a:p>
          <a:p>
            <a:endParaRPr lang="en-US" sz="1200" b="1" dirty="0">
              <a:solidFill>
                <a:prstClr val="black"/>
              </a:solidFill>
              <a:latin typeface="Arial"/>
              <a:cs typeface="Arial"/>
            </a:endParaRPr>
          </a:p>
          <a:p>
            <a:pPr marL="171450" indent="-171450">
              <a:buFontTx/>
              <a:buChar char="-"/>
            </a:pPr>
            <a:r>
              <a:rPr lang="en-US" sz="2800" b="1" dirty="0">
                <a:solidFill>
                  <a:srgbClr val="002060"/>
                </a:solidFill>
                <a:latin typeface="Arial"/>
                <a:cs typeface="Arial"/>
              </a:rPr>
              <a:t>48,558,000</a:t>
            </a:r>
            <a:r>
              <a:rPr lang="en-US" sz="1200" b="1" dirty="0">
                <a:solidFill>
                  <a:prstClr val="black"/>
                </a:solidFill>
                <a:latin typeface="Arial"/>
                <a:cs typeface="Arial"/>
              </a:rPr>
              <a:t> additional women with unmet need for modern contraceptives</a:t>
            </a:r>
          </a:p>
          <a:p>
            <a:pPr marL="171450" indent="-171450">
              <a:buFontTx/>
              <a:buChar char="-"/>
            </a:pPr>
            <a:endParaRPr lang="en-US" sz="1200" b="1" dirty="0">
              <a:solidFill>
                <a:prstClr val="black"/>
              </a:solidFill>
              <a:latin typeface="Arial"/>
              <a:cs typeface="Arial"/>
            </a:endParaRPr>
          </a:p>
          <a:p>
            <a:pPr marL="171450" indent="-171450">
              <a:buFontTx/>
              <a:buChar char="-"/>
            </a:pPr>
            <a:endParaRPr lang="en-US" sz="1200" b="1" dirty="0">
              <a:solidFill>
                <a:prstClr val="black"/>
              </a:solidFill>
              <a:latin typeface="Arial"/>
              <a:cs typeface="Arial"/>
            </a:endParaRPr>
          </a:p>
          <a:p>
            <a:pPr marL="171450" indent="-171450">
              <a:buFontTx/>
              <a:buChar char="-"/>
            </a:pPr>
            <a:r>
              <a:rPr lang="en-US" sz="2800" b="1" dirty="0">
                <a:solidFill>
                  <a:srgbClr val="002060"/>
                </a:solidFill>
                <a:latin typeface="Arial"/>
                <a:cs typeface="Arial"/>
              </a:rPr>
              <a:t>15,401,000</a:t>
            </a:r>
            <a:r>
              <a:rPr lang="en-US" sz="1200" dirty="0">
                <a:solidFill>
                  <a:prstClr val="black"/>
                </a:solidFill>
                <a:latin typeface="Arial"/>
                <a:cs typeface="Arial"/>
              </a:rPr>
              <a:t> </a:t>
            </a:r>
            <a:r>
              <a:rPr lang="en-US" sz="1200" b="1" dirty="0">
                <a:solidFill>
                  <a:prstClr val="black"/>
                </a:solidFill>
                <a:latin typeface="Arial"/>
                <a:cs typeface="Arial"/>
              </a:rPr>
              <a:t>additional unintended pregnancies</a:t>
            </a:r>
            <a:r>
              <a:rPr lang="en-US" sz="1200" dirty="0">
                <a:solidFill>
                  <a:prstClr val="black"/>
                </a:solidFill>
                <a:latin typeface="Arial"/>
                <a:cs typeface="Arial"/>
              </a:rPr>
              <a:t>.</a:t>
            </a:r>
            <a:r>
              <a:rPr lang="en-US" sz="1200" dirty="0">
                <a:solidFill>
                  <a:prstClr val="black"/>
                </a:solidFill>
                <a:latin typeface="Calibri"/>
              </a:rPr>
              <a:t> </a:t>
            </a:r>
            <a:endParaRPr lang="en-US" sz="1200" dirty="0">
              <a:solidFill>
                <a:prstClr val="black"/>
              </a:solidFill>
              <a:latin typeface="Arial"/>
              <a:cs typeface="Arial"/>
            </a:endParaRPr>
          </a:p>
        </p:txBody>
      </p:sp>
    </p:spTree>
    <p:extLst>
      <p:ext uri="{BB962C8B-B14F-4D97-AF65-F5344CB8AC3E}">
        <p14:creationId xmlns:p14="http://schemas.microsoft.com/office/powerpoint/2010/main" val="2382237911"/>
      </p:ext>
    </p:extLst>
  </p:cSld>
  <p:clrMapOvr>
    <a:masterClrMapping/>
  </p:clrMapOvr>
  <mc:AlternateContent xmlns:mc="http://schemas.openxmlformats.org/markup-compatibility/2006" xmlns:p14="http://schemas.microsoft.com/office/powerpoint/2010/main">
    <mc:Choice Requires="p14">
      <p:transition spd="slow" p14:dur="2000" advTm="132408"/>
    </mc:Choice>
    <mc:Fallback xmlns="">
      <p:transition spd="slow" advTm="13240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AD7172-2AD4-442F-8B2F-5D128DBB77CC}"/>
              </a:ext>
            </a:extLst>
          </p:cNvPr>
          <p:cNvSpPr>
            <a:spLocks noGrp="1"/>
          </p:cNvSpPr>
          <p:nvPr>
            <p:ph type="sldNum" sz="quarter" idx="12"/>
          </p:nvPr>
        </p:nvSpPr>
        <p:spPr/>
        <p:txBody>
          <a:bodyPr/>
          <a:lstStyle/>
          <a:p>
            <a:fld id="{EAFF4489-B465-4B7D-8C18-FD8A2B9697F6}" type="slidenum">
              <a:rPr lang="en-US">
                <a:solidFill>
                  <a:prstClr val="black">
                    <a:tint val="75000"/>
                  </a:prstClr>
                </a:solidFill>
                <a:latin typeface="Calibri"/>
              </a:rPr>
              <a:pPr/>
              <a:t>24</a:t>
            </a:fld>
            <a:endParaRPr lang="en-US" dirty="0">
              <a:solidFill>
                <a:prstClr val="black">
                  <a:tint val="75000"/>
                </a:prstClr>
              </a:solidFill>
              <a:latin typeface="Calibri"/>
            </a:endParaRPr>
          </a:p>
        </p:txBody>
      </p:sp>
      <p:graphicFrame>
        <p:nvGraphicFramePr>
          <p:cNvPr id="3" name="Chart 2">
            <a:extLst>
              <a:ext uri="{FF2B5EF4-FFF2-40B4-BE49-F238E27FC236}">
                <a16:creationId xmlns:a16="http://schemas.microsoft.com/office/drawing/2014/main" id="{E84C1305-DD17-45DA-9A06-FCF9ECB1EF93}"/>
              </a:ext>
            </a:extLst>
          </p:cNvPr>
          <p:cNvGraphicFramePr>
            <a:graphicFrameLocks/>
          </p:cNvGraphicFramePr>
          <p:nvPr/>
        </p:nvGraphicFramePr>
        <p:xfrm>
          <a:off x="1598612" y="1851017"/>
          <a:ext cx="4615656" cy="3380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400-000004000000}"/>
              </a:ext>
            </a:extLst>
          </p:cNvPr>
          <p:cNvGraphicFramePr>
            <a:graphicFrameLocks/>
          </p:cNvGraphicFramePr>
          <p:nvPr/>
        </p:nvGraphicFramePr>
        <p:xfrm>
          <a:off x="6052344" y="1830384"/>
          <a:ext cx="4615657" cy="338058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9ABD4C4-830E-4954-8106-44C70DEA20AA}"/>
              </a:ext>
            </a:extLst>
          </p:cNvPr>
          <p:cNvSpPr txBox="1"/>
          <p:nvPr/>
        </p:nvSpPr>
        <p:spPr>
          <a:xfrm>
            <a:off x="1943100" y="241301"/>
            <a:ext cx="814070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Arial"/>
                <a:cs typeface="Arial"/>
              </a:rPr>
              <a:t>Disruption of FP services during </a:t>
            </a:r>
          </a:p>
          <a:p>
            <a:pPr algn="ctr"/>
            <a:r>
              <a:rPr lang="en-US" sz="2400" b="1" dirty="0">
                <a:solidFill>
                  <a:prstClr val="white"/>
                </a:solidFill>
                <a:latin typeface="Arial"/>
                <a:cs typeface="Arial"/>
              </a:rPr>
              <a:t>the COVID-19 pandemic </a:t>
            </a:r>
            <a:r>
              <a:rPr lang="en-US" sz="2400" b="1" baseline="30000" dirty="0">
                <a:solidFill>
                  <a:prstClr val="white"/>
                </a:solidFill>
                <a:latin typeface="Arial"/>
                <a:cs typeface="Arial"/>
              </a:rPr>
              <a:t>23</a:t>
            </a:r>
          </a:p>
        </p:txBody>
      </p:sp>
    </p:spTree>
    <p:extLst>
      <p:ext uri="{BB962C8B-B14F-4D97-AF65-F5344CB8AC3E}">
        <p14:creationId xmlns:p14="http://schemas.microsoft.com/office/powerpoint/2010/main" val="2179223758"/>
      </p:ext>
    </p:extLst>
  </p:cSld>
  <p:clrMapOvr>
    <a:masterClrMapping/>
  </p:clrMapOvr>
  <mc:AlternateContent xmlns:mc="http://schemas.openxmlformats.org/markup-compatibility/2006" xmlns:p14="http://schemas.microsoft.com/office/powerpoint/2010/main">
    <mc:Choice Requires="p14">
      <p:transition spd="slow" p14:dur="2000" advTm="62041"/>
    </mc:Choice>
    <mc:Fallback xmlns="">
      <p:transition spd="slow" advTm="6204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B77365-C1E7-4EA9-B0CA-49148573AF17}"/>
              </a:ext>
            </a:extLst>
          </p:cNvPr>
          <p:cNvSpPr>
            <a:spLocks noGrp="1"/>
          </p:cNvSpPr>
          <p:nvPr>
            <p:ph type="sldNum" sz="quarter" idx="12"/>
          </p:nvPr>
        </p:nvSpPr>
        <p:spPr/>
        <p:txBody>
          <a:bodyPr/>
          <a:lstStyle/>
          <a:p>
            <a:pPr defTabSz="685800"/>
            <a:fld id="{EAFF4489-B465-4B7D-8C18-FD8A2B9697F6}" type="slidenum">
              <a:rPr lang="en-US">
                <a:solidFill>
                  <a:prstClr val="black">
                    <a:tint val="75000"/>
                  </a:prstClr>
                </a:solidFill>
                <a:latin typeface="Calibri"/>
              </a:rPr>
              <a:pPr defTabSz="685800"/>
              <a:t>25</a:t>
            </a:fld>
            <a:endParaRPr lang="en-US" dirty="0">
              <a:solidFill>
                <a:prstClr val="black">
                  <a:tint val="75000"/>
                </a:prstClr>
              </a:solidFill>
              <a:latin typeface="Calibri"/>
            </a:endParaRPr>
          </a:p>
        </p:txBody>
      </p:sp>
      <p:sp>
        <p:nvSpPr>
          <p:cNvPr id="3" name="Rectangle: Rounded Corners 2">
            <a:extLst>
              <a:ext uri="{FF2B5EF4-FFF2-40B4-BE49-F238E27FC236}">
                <a16:creationId xmlns:a16="http://schemas.microsoft.com/office/drawing/2014/main" id="{DEFD2CD9-D986-44D5-8FAD-A7BF47938D5C}"/>
              </a:ext>
            </a:extLst>
          </p:cNvPr>
          <p:cNvSpPr/>
          <p:nvPr/>
        </p:nvSpPr>
        <p:spPr>
          <a:xfrm>
            <a:off x="3231358" y="1750220"/>
            <a:ext cx="6093619" cy="311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6000" dirty="0">
                <a:solidFill>
                  <a:prstClr val="white"/>
                </a:solidFill>
                <a:latin typeface="Calibri"/>
              </a:rPr>
              <a:t>THANK YOU</a:t>
            </a:r>
          </a:p>
        </p:txBody>
      </p:sp>
    </p:spTree>
    <p:extLst>
      <p:ext uri="{BB962C8B-B14F-4D97-AF65-F5344CB8AC3E}">
        <p14:creationId xmlns:p14="http://schemas.microsoft.com/office/powerpoint/2010/main" val="783631338"/>
      </p:ext>
    </p:extLst>
  </p:cSld>
  <p:clrMapOvr>
    <a:masterClrMapping/>
  </p:clrMapOvr>
  <mc:AlternateContent xmlns:mc="http://schemas.openxmlformats.org/markup-compatibility/2006" xmlns:p14="http://schemas.microsoft.com/office/powerpoint/2010/main">
    <mc:Choice Requires="p14">
      <p:transition spd="slow" p14:dur="2000" advTm="31058"/>
    </mc:Choice>
    <mc:Fallback xmlns="">
      <p:transition spd="slow" advTm="3105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16802"/>
            <a:ext cx="7886700" cy="524598"/>
          </a:xfrm>
        </p:spPr>
        <p:style>
          <a:lnRef idx="3">
            <a:schemeClr val="lt1"/>
          </a:lnRef>
          <a:fillRef idx="1">
            <a:schemeClr val="accent1"/>
          </a:fillRef>
          <a:effectRef idx="1">
            <a:schemeClr val="accent1"/>
          </a:effectRef>
          <a:fontRef idx="minor">
            <a:schemeClr val="lt1"/>
          </a:fontRef>
        </p:style>
        <p:txBody>
          <a:bodyPr/>
          <a:lstStyle/>
          <a:p>
            <a:pPr algn="ctr"/>
            <a:r>
              <a:rPr lang="en-US" sz="2800" b="1" dirty="0">
                <a:latin typeface="Arial"/>
                <a:cs typeface="Arial"/>
              </a:rPr>
              <a:t>References </a:t>
            </a:r>
          </a:p>
        </p:txBody>
      </p:sp>
      <p:sp>
        <p:nvSpPr>
          <p:cNvPr id="3" name="Rectangle 2"/>
          <p:cNvSpPr/>
          <p:nvPr/>
        </p:nvSpPr>
        <p:spPr>
          <a:xfrm>
            <a:off x="2152650" y="1255566"/>
            <a:ext cx="9096876" cy="5478423"/>
          </a:xfrm>
          <a:prstGeom prst="rect">
            <a:avLst/>
          </a:prstGeom>
        </p:spPr>
        <p:txBody>
          <a:bodyPr wrap="square">
            <a:spAutoFit/>
          </a:bodyPr>
          <a:lstStyle/>
          <a:p>
            <a:pPr marL="342900" indent="-342900">
              <a:buAutoNum type="arabicPeriod"/>
              <a:defRPr/>
            </a:pPr>
            <a:r>
              <a:rPr lang="en-GB" sz="1400" dirty="0">
                <a:solidFill>
                  <a:prstClr val="black"/>
                </a:solidFill>
                <a:latin typeface="Calibri"/>
              </a:rPr>
              <a:t>Das Shrestha B, Ali M, Mahaini R, Gholbzouri K. A review of family planning policies and services in WHO Eastern Mediterranean Region Member States. East Mediterr Health J. 2019 Feb 1;25(02):127-33. </a:t>
            </a:r>
            <a:r>
              <a:rPr lang="en-GB" sz="1400" dirty="0">
                <a:solidFill>
                  <a:prstClr val="black"/>
                </a:solidFill>
                <a:latin typeface="Calibri"/>
                <a:hlinkClick r:id="rId3"/>
              </a:rPr>
              <a:t>http://dx.doi.org/10.26719/emhj.18.023</a:t>
            </a:r>
            <a:endParaRPr lang="en-GB" sz="1400" dirty="0">
              <a:solidFill>
                <a:prstClr val="black"/>
              </a:solidFill>
              <a:latin typeface="Calibri"/>
            </a:endParaRPr>
          </a:p>
          <a:p>
            <a:pPr marL="342900" indent="-342900">
              <a:buAutoNum type="arabicPeriod"/>
              <a:defRPr/>
            </a:pPr>
            <a:r>
              <a:rPr lang="en-GB" sz="1400" dirty="0">
                <a:solidFill>
                  <a:prstClr val="black"/>
                </a:solidFill>
                <a:latin typeface="Calibri"/>
              </a:rPr>
              <a:t>WHO observatory database. Maternal, newborn, child and adolescent health and ageing Data portal: Proportion of women aged 20-24 years who were married or in a union before age 18 (SDG 5.3.1). World Health Organization; c2021. Available from: </a:t>
            </a:r>
            <a:r>
              <a:rPr lang="en-GB" sz="1400" dirty="0">
                <a:solidFill>
                  <a:prstClr val="black"/>
                </a:solidFill>
                <a:latin typeface="Calibri"/>
                <a:hlinkClick r:id="rId4"/>
              </a:rPr>
              <a:t>https://www.who.int/data/maternal-newborn-child-adolescent-ageing/indicator-explorer-new/mca/proportion-of-women-aged-20-24-years-who-were-married-or-in-a-union-before-age-18</a:t>
            </a:r>
            <a:endParaRPr lang="en-GB" sz="1400" dirty="0">
              <a:solidFill>
                <a:prstClr val="black"/>
              </a:solidFill>
              <a:latin typeface="Calibri"/>
            </a:endParaRPr>
          </a:p>
          <a:p>
            <a:pPr marL="342900" indent="-342900">
              <a:buAutoNum type="arabicPeriod"/>
              <a:defRPr/>
            </a:pPr>
            <a:r>
              <a:rPr lang="en-GB" sz="1400" dirty="0">
                <a:effectLst/>
                <a:latin typeface="Calibri" panose="020F0502020204030204" pitchFamily="34" charset="0"/>
                <a:ea typeface="Calibri" panose="020F0502020204030204" pitchFamily="34" charset="0"/>
                <a:cs typeface="Arial" panose="020B0604020202020204" pitchFamily="34" charset="0"/>
              </a:rPr>
              <a:t>WHO Eastern Mediterranean Health Observatory. Adolescent fertility rate (per 1000 girls aged 15-19 years). World Health Organization; </a:t>
            </a:r>
            <a:r>
              <a:rPr lang="en-GB" sz="1400" dirty="0">
                <a:latin typeface="Calibri" panose="020F0502020204030204" pitchFamily="34" charset="0"/>
                <a:ea typeface="Calibri" panose="020F0502020204030204" pitchFamily="34" charset="0"/>
                <a:cs typeface="Calibri" panose="020F0502020204030204" pitchFamily="34" charset="0"/>
              </a:rPr>
              <a:t>c</a:t>
            </a:r>
            <a:r>
              <a:rPr lang="en-GB" sz="1400" dirty="0">
                <a:effectLst/>
                <a:latin typeface="Calibri" panose="020F0502020204030204" pitchFamily="34" charset="0"/>
                <a:ea typeface="Calibri" panose="020F0502020204030204" pitchFamily="34" charset="0"/>
                <a:cs typeface="Arial" panose="020B0604020202020204" pitchFamily="34" charset="0"/>
              </a:rPr>
              <a:t>2019. Available from: </a:t>
            </a:r>
            <a:r>
              <a:rPr lang="en-GB"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https://rho.emro.who.int/ThemeViz/TermID/129</a:t>
            </a:r>
            <a:r>
              <a:rPr lang="en-GB" sz="14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Tx/>
              <a:buAutoNum type="arabicPeriod"/>
              <a:defRPr/>
            </a:pPr>
            <a:r>
              <a:rPr lang="en-US" sz="1400" dirty="0">
                <a:effectLst/>
                <a:latin typeface="Calibri" panose="020F0502020204030204" pitchFamily="34" charset="0"/>
                <a:ea typeface="Calibri" panose="020F0502020204030204" pitchFamily="34" charset="0"/>
                <a:cs typeface="Arial" panose="020B0604020202020204" pitchFamily="34" charset="0"/>
              </a:rPr>
              <a:t>Reproductive, Maternal, New born, Child and Adolescent Health Policy Survey, 2019 (Unpublished report)</a:t>
            </a:r>
          </a:p>
          <a:p>
            <a:pPr marL="342900" indent="-342900">
              <a:buFontTx/>
              <a:buAutoNum type="arabicPeriod"/>
              <a:defRPr/>
            </a:pPr>
            <a:r>
              <a:rPr lang="en-GB" sz="1400" dirty="0">
                <a:effectLst/>
                <a:latin typeface="Calibri" panose="020F0502020204030204" pitchFamily="34" charset="0"/>
                <a:ea typeface="Calibri" panose="020F0502020204030204" pitchFamily="34" charset="0"/>
                <a:cs typeface="Arial" panose="020B0604020202020204" pitchFamily="34" charset="0"/>
              </a:rPr>
              <a:t>WHO. Sexual, reproductive, maternal, newborn, child and adolescent health policy survey, 2018–2019: report. World Health Organization; 2020. Chapter 8, Child health; p. 55-81. Available from: </a:t>
            </a:r>
            <a:r>
              <a:rPr lang="en-GB" sz="1400" dirty="0">
                <a:effectLst/>
                <a:latin typeface="Calibri" panose="020F0502020204030204" pitchFamily="34" charset="0"/>
                <a:ea typeface="Calibri" panose="020F0502020204030204" pitchFamily="34" charset="0"/>
                <a:cs typeface="Arial" panose="020B0604020202020204" pitchFamily="34" charset="0"/>
                <a:hlinkClick r:id="rId6"/>
              </a:rPr>
              <a:t>https://www.who.int/docs/default-source/mca-documents/policy-survey-reports/srmncah-policysurvey2018-fullreport-pt-4.pdf?sfvrsn=8a0f7e70_2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Tx/>
              <a:buAutoNum type="arabicPeriod"/>
              <a:defRPr/>
            </a:pPr>
            <a:r>
              <a:rPr lang="en-GB" sz="1400" dirty="0">
                <a:effectLst/>
                <a:latin typeface="Calibri" panose="020F0502020204030204" pitchFamily="34" charset="0"/>
                <a:ea typeface="Calibri" panose="020F0502020204030204" pitchFamily="34" charset="0"/>
                <a:cs typeface="Arial" panose="020B0604020202020204" pitchFamily="34" charset="0"/>
              </a:rPr>
              <a:t>UNFPA Arab States. Child marriage. UNFPA; 2020 May. Available from: </a:t>
            </a:r>
            <a:r>
              <a:rPr lang="en-GB" sz="1400" dirty="0">
                <a:effectLst/>
                <a:latin typeface="Calibri" panose="020F0502020204030204" pitchFamily="34" charset="0"/>
                <a:ea typeface="Calibri" panose="020F0502020204030204" pitchFamily="34" charset="0"/>
                <a:cs typeface="Arial" panose="020B0604020202020204" pitchFamily="34" charset="0"/>
                <a:hlinkClick r:id="rId7"/>
              </a:rPr>
              <a:t>https://arabstates.unfpa.org/en/topics/child-marriage-5</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Tx/>
              <a:buAutoNum type="arabicPeriod"/>
              <a:defRPr/>
            </a:pPr>
            <a:r>
              <a:rPr lang="en-GB" sz="1400" dirty="0">
                <a:effectLst/>
                <a:latin typeface="Calibri" panose="020F0502020204030204" pitchFamily="34" charset="0"/>
                <a:ea typeface="Calibri" panose="020F0502020204030204" pitchFamily="34" charset="0"/>
                <a:cs typeface="Arial" panose="020B0604020202020204" pitchFamily="34" charset="0"/>
              </a:rPr>
              <a:t>UNFPA. State of World Population 2012: By Choice, Not By Chance: Family Planning, Human Rights and Development. United Nations Population Fund; 2021. 128 p. Available from: </a:t>
            </a:r>
            <a:r>
              <a:rPr lang="en-GB" sz="1400" dirty="0">
                <a:effectLst/>
                <a:latin typeface="Calibri" panose="020F0502020204030204" pitchFamily="34" charset="0"/>
                <a:ea typeface="Calibri" panose="020F0502020204030204" pitchFamily="34" charset="0"/>
                <a:cs typeface="Arial" panose="020B0604020202020204" pitchFamily="34" charset="0"/>
                <a:hlinkClick r:id="rId8"/>
              </a:rPr>
              <a:t>https://www.unfpa.org/publications/state-world-population-2012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Tx/>
              <a:buAutoNum type="arabicPeriod"/>
              <a:defRPr/>
            </a:pPr>
            <a:r>
              <a:rPr lang="en-GB" sz="1400" dirty="0">
                <a:effectLst/>
                <a:latin typeface="Calibri" panose="020F0502020204030204" pitchFamily="34" charset="0"/>
                <a:ea typeface="Calibri" panose="020F0502020204030204" pitchFamily="34" charset="0"/>
                <a:cs typeface="Arial" panose="020B0604020202020204" pitchFamily="34" charset="0"/>
              </a:rPr>
              <a:t>Chandra-</a:t>
            </a:r>
            <a:r>
              <a:rPr lang="en-GB" sz="1400" dirty="0" err="1">
                <a:effectLst/>
                <a:latin typeface="Calibri" panose="020F0502020204030204" pitchFamily="34" charset="0"/>
                <a:ea typeface="Calibri" panose="020F0502020204030204" pitchFamily="34" charset="0"/>
                <a:cs typeface="Arial" panose="020B0604020202020204" pitchFamily="34" charset="0"/>
              </a:rPr>
              <a:t>Mouli</a:t>
            </a:r>
            <a:r>
              <a:rPr lang="en-GB" sz="1400" dirty="0">
                <a:effectLst/>
                <a:latin typeface="Calibri" panose="020F0502020204030204" pitchFamily="34" charset="0"/>
                <a:ea typeface="Calibri" panose="020F0502020204030204" pitchFamily="34" charset="0"/>
                <a:cs typeface="Arial" panose="020B0604020202020204" pitchFamily="34" charset="0"/>
              </a:rPr>
              <a:t> V, </a:t>
            </a:r>
            <a:r>
              <a:rPr lang="en-GB" sz="1400" dirty="0" err="1">
                <a:effectLst/>
                <a:latin typeface="Calibri" panose="020F0502020204030204" pitchFamily="34" charset="0"/>
                <a:ea typeface="Calibri" panose="020F0502020204030204" pitchFamily="34" charset="0"/>
                <a:cs typeface="Arial" panose="020B0604020202020204" pitchFamily="34" charset="0"/>
              </a:rPr>
              <a:t>McCarraher</a:t>
            </a:r>
            <a:r>
              <a:rPr lang="en-GB" sz="1400" dirty="0">
                <a:effectLst/>
                <a:latin typeface="Calibri" panose="020F0502020204030204" pitchFamily="34" charset="0"/>
                <a:ea typeface="Calibri" panose="020F0502020204030204" pitchFamily="34" charset="0"/>
                <a:cs typeface="Arial" panose="020B0604020202020204" pitchFamily="34" charset="0"/>
              </a:rPr>
              <a:t> DR, Phillips SJ, Williamson NE, Hainsworth G. Contraception for adolescents in low and middle income countries: needs, barriers, and access. Reproductive Health. 2014 Jan 2;11(1):1. </a:t>
            </a:r>
            <a:r>
              <a:rPr lang="en-GB" sz="1400" dirty="0">
                <a:effectLst/>
                <a:latin typeface="Calibri" panose="020F0502020204030204" pitchFamily="34" charset="0"/>
                <a:ea typeface="Calibri" panose="020F0502020204030204" pitchFamily="34" charset="0"/>
                <a:cs typeface="Arial" panose="020B0604020202020204" pitchFamily="34" charset="0"/>
                <a:hlinkClick r:id="rId9"/>
              </a:rPr>
              <a:t>http://dx.doi.org/10.1186/1742-4755-11-1</a:t>
            </a:r>
            <a:r>
              <a:rPr lang="en-GB" sz="14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FontTx/>
              <a:buAutoNum type="arabicPeriod"/>
              <a:defRPr/>
            </a:pP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AutoNum type="arabicPeriod"/>
              <a:defRPr/>
            </a:pPr>
            <a:endParaRPr lang="en-GB" sz="1400" dirty="0">
              <a:solidFill>
                <a:prstClr val="black"/>
              </a:solidFill>
              <a:latin typeface="Calibri"/>
            </a:endParaRPr>
          </a:p>
          <a:p>
            <a:pPr marL="342900" indent="-342900">
              <a:buAutoNum type="arabicPeriod"/>
              <a:defRPr/>
            </a:pPr>
            <a:endParaRPr lang="en-GB" sz="1400" dirty="0">
              <a:solidFill>
                <a:prstClr val="black"/>
              </a:solidFill>
              <a:latin typeface="Calibri"/>
            </a:endParaRPr>
          </a:p>
          <a:p>
            <a:pPr marL="342900" indent="-342900">
              <a:buAutoNum type="arabicPeriod"/>
              <a:defRPr/>
            </a:pPr>
            <a:endParaRPr lang="en-GB" sz="14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EAFF4489-B465-4B7D-8C18-FD8A2B9697F6}" type="slidenum">
              <a:rPr lang="en-US">
                <a:solidFill>
                  <a:prstClr val="black">
                    <a:tint val="75000"/>
                  </a:prstClr>
                </a:solidFill>
                <a:latin typeface="Calibri"/>
              </a:rPr>
              <a:pPr>
                <a:defRPr/>
              </a:pPr>
              <a:t>26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952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16802"/>
            <a:ext cx="7886700" cy="524598"/>
          </a:xfrm>
        </p:spPr>
        <p:style>
          <a:lnRef idx="3">
            <a:schemeClr val="lt1"/>
          </a:lnRef>
          <a:fillRef idx="1">
            <a:schemeClr val="accent1"/>
          </a:fillRef>
          <a:effectRef idx="1">
            <a:schemeClr val="accent1"/>
          </a:effectRef>
          <a:fontRef idx="minor">
            <a:schemeClr val="lt1"/>
          </a:fontRef>
        </p:style>
        <p:txBody>
          <a:bodyPr/>
          <a:lstStyle/>
          <a:p>
            <a:pPr algn="ctr"/>
            <a:r>
              <a:rPr lang="en-US" sz="2800" b="1" dirty="0">
                <a:latin typeface="Arial"/>
                <a:cs typeface="Arial"/>
              </a:rPr>
              <a:t>References </a:t>
            </a:r>
          </a:p>
        </p:txBody>
      </p:sp>
      <p:sp>
        <p:nvSpPr>
          <p:cNvPr id="3" name="Rectangle 2"/>
          <p:cNvSpPr/>
          <p:nvPr/>
        </p:nvSpPr>
        <p:spPr>
          <a:xfrm>
            <a:off x="2152651" y="1195406"/>
            <a:ext cx="7795683" cy="6001643"/>
          </a:xfrm>
          <a:prstGeom prst="rect">
            <a:avLst/>
          </a:prstGeom>
        </p:spPr>
        <p:txBody>
          <a:bodyPr wrap="square">
            <a:spAutoFit/>
          </a:bodyPr>
          <a:lstStyle/>
          <a:p>
            <a:pPr marL="228600" indent="-228600">
              <a:buFont typeface="+mj-lt"/>
              <a:buAutoNum type="arabicPeriod" startAt="9"/>
              <a:defRPr/>
            </a:pPr>
            <a:r>
              <a:rPr lang="en-GB" sz="1200" dirty="0">
                <a:solidFill>
                  <a:prstClr val="black"/>
                </a:solidFill>
                <a:latin typeface="Calibri"/>
              </a:rPr>
              <a:t>WHO Regional Office for the Eastern Mediterranean. Regional Director Annual reports – 2015: Emergency preparedness and response. World Health Organization; c2021. Available from: </a:t>
            </a:r>
            <a:r>
              <a:rPr lang="en-GB" sz="1200" dirty="0">
                <a:solidFill>
                  <a:prstClr val="black"/>
                </a:solidFill>
                <a:latin typeface="Calibri"/>
                <a:hlinkClick r:id="rId2"/>
              </a:rPr>
              <a:t>http://www.emro.who.int/annual-report/2015/emergency-preparedness-and-response.html</a:t>
            </a:r>
            <a:r>
              <a:rPr lang="en-GB" sz="1200" dirty="0">
                <a:solidFill>
                  <a:prstClr val="black"/>
                </a:solidFill>
                <a:latin typeface="Calibri"/>
              </a:rPr>
              <a:t> </a:t>
            </a:r>
          </a:p>
          <a:p>
            <a:pPr marL="228600" indent="-228600">
              <a:buFont typeface="+mj-lt"/>
              <a:buAutoNum type="arabicPeriod" startAt="9"/>
              <a:defRPr/>
            </a:pPr>
            <a:r>
              <a:rPr lang="en-GB" sz="1200" dirty="0"/>
              <a:t>Jennings L, George AS, Jacobs T, Blanchet K, Singh NS. A forgotten group during humanitarian crises: a systematic review of sexual and reproductive health interventions for young people including adolescents in humanitarian settings. Conflict and Health. 2019 Nov 27;13(1):57. </a:t>
            </a:r>
            <a:r>
              <a:rPr lang="en-GB" sz="1200" dirty="0">
                <a:hlinkClick r:id="rId3"/>
              </a:rPr>
              <a:t>http://dx.doi.org/10.1186/s13031-019-0240-y</a:t>
            </a:r>
            <a:endParaRPr lang="en-GB" sz="1200" dirty="0"/>
          </a:p>
          <a:p>
            <a:pPr marL="228600" indent="-228600">
              <a:buFont typeface="+mj-lt"/>
              <a:buAutoNum type="arabicPeriod" startAt="9"/>
              <a:defRPr/>
            </a:pPr>
            <a:r>
              <a:rPr lang="en-GB" sz="1200" dirty="0"/>
              <a:t>WHO. Maternal, </a:t>
            </a:r>
            <a:r>
              <a:rPr lang="en-GB" sz="1200" dirty="0" err="1"/>
              <a:t>newborn</a:t>
            </a:r>
            <a:r>
              <a:rPr lang="en-GB" sz="1200" dirty="0"/>
              <a:t>, child and adolescent health and ageing Data portal: Legal age for married adolescents to provide consent for emergency contraception without spousal consent. World Health Organization; c2021. Available from: </a:t>
            </a:r>
            <a:r>
              <a:rPr lang="en-GB" sz="1200" dirty="0">
                <a:hlinkClick r:id="rId4"/>
              </a:rPr>
              <a:t>https://www.who.int/data/maternal-newborn-child-adolescent-ageing/national-policies/mca/legal-age-for-married-adolescents-to-provide-consent-for-emergency-contraception-without-spousal-consent?themeId=d3a363d9-7031-4d91-9681-936d58c0a0bd</a:t>
            </a:r>
            <a:endParaRPr lang="en-GB" sz="1200" dirty="0"/>
          </a:p>
          <a:p>
            <a:pPr marL="228600" indent="-228600">
              <a:buFont typeface="+mj-lt"/>
              <a:buAutoNum type="arabicPeriod" startAt="9"/>
              <a:defRPr/>
            </a:pPr>
            <a:r>
              <a:rPr lang="en-GB" sz="1200" dirty="0"/>
              <a:t>WHO Eastern Mediterranean Health Observatory. Adolescent fertility rate (per 1000 girls aged 15-19 years). World Health Organization; c2019. Available from: </a:t>
            </a:r>
            <a:r>
              <a:rPr lang="en-GB" sz="1200" dirty="0">
                <a:hlinkClick r:id="rId5"/>
              </a:rPr>
              <a:t>https://rho.emro.who.int/ThemeViz/TermID/129</a:t>
            </a:r>
            <a:r>
              <a:rPr lang="en-GB" sz="1200" dirty="0"/>
              <a:t>  </a:t>
            </a:r>
          </a:p>
          <a:p>
            <a:pPr marL="228600" indent="-228600">
              <a:buFont typeface="+mj-lt"/>
              <a:buAutoNum type="arabicPeriod" startAt="9"/>
              <a:defRPr/>
            </a:pPr>
            <a:r>
              <a:rPr lang="en-GB" sz="1200" dirty="0"/>
              <a:t>WHO. Sexual, reproductive, maternal, </a:t>
            </a:r>
            <a:r>
              <a:rPr lang="en-GB" sz="1200" dirty="0" err="1"/>
              <a:t>newborn</a:t>
            </a:r>
            <a:r>
              <a:rPr lang="en-GB" sz="1200" dirty="0"/>
              <a:t>, child and adolescent health policy survey, 2018–2019: report. World Health Organization; 2020. License: CC BY-NC-SA 3.0 IGO. Available from: </a:t>
            </a:r>
            <a:r>
              <a:rPr lang="en-GB" sz="1200" dirty="0">
                <a:hlinkClick r:id="rId6"/>
              </a:rPr>
              <a:t>https://www.who.int/docs/default-source/mca-documents/policy-survey-reports/srmncah-policysurvey2018-fullreport-pt-1.pdf?sfvrsn=930f5059_2</a:t>
            </a:r>
            <a:endParaRPr lang="en-GB" sz="1200" dirty="0"/>
          </a:p>
          <a:p>
            <a:pPr marL="228600" indent="-228600">
              <a:buFont typeface="+mj-lt"/>
              <a:buAutoNum type="arabicPeriod" startAt="9"/>
              <a:defRPr/>
            </a:pPr>
            <a:r>
              <a:rPr lang="en-GB" sz="1200" dirty="0"/>
              <a:t>Egypt site of first CSM marketing audit. Soc Mark Update. 1982;2(4):1-3.</a:t>
            </a:r>
          </a:p>
          <a:p>
            <a:pPr marL="228600" indent="-228600">
              <a:buFont typeface="+mj-lt"/>
              <a:buAutoNum type="arabicPeriod" startAt="9"/>
              <a:defRPr/>
            </a:pPr>
            <a:r>
              <a:rPr lang="en-GB" sz="1200" dirty="0"/>
              <a:t>Every Woman Every Child. The global strategy for women’s, children’s and adolescents’ health (2016-2030). Every Woman Every Child; 2015. Available from: </a:t>
            </a:r>
            <a:r>
              <a:rPr lang="en-GB" sz="1200" dirty="0">
                <a:hlinkClick r:id="rId7"/>
              </a:rPr>
              <a:t>https://www.everywomaneverychild.org/wp-content/uploads/2016/11/EWEC_globalstrategyreport_200915_FINAL_WEB.pdf</a:t>
            </a:r>
            <a:r>
              <a:rPr lang="en-GB" sz="1200" dirty="0"/>
              <a:t> </a:t>
            </a:r>
          </a:p>
          <a:p>
            <a:pPr marL="228600" indent="-228600">
              <a:buFont typeface="+mj-lt"/>
              <a:buAutoNum type="arabicPeriod" startAt="9"/>
              <a:defRPr/>
            </a:pPr>
            <a:r>
              <a:rPr lang="en-GB" sz="1200" dirty="0"/>
              <a:t>WHO. Global Accelerated Action for the Health of Adolescents (AA-HA!): guidance to support country implementation. Geneva: World Health Organization; 2017. Licence: CC BY-NC-SA 3.0 IGO. Available from: </a:t>
            </a:r>
            <a:r>
              <a:rPr lang="en-GB" sz="1200" dirty="0">
                <a:hlinkClick r:id="rId8"/>
              </a:rPr>
              <a:t>https://apps.who.int/iris/bitstream/handle/10665/255415/9789241512343-eng.pdf?sequence=1</a:t>
            </a:r>
            <a:r>
              <a:rPr lang="en-GB" sz="1200" dirty="0"/>
              <a:t> </a:t>
            </a:r>
          </a:p>
          <a:p>
            <a:pPr marL="228600" indent="-228600">
              <a:buFont typeface="+mj-lt"/>
              <a:buAutoNum type="arabicPeriod" startAt="9"/>
              <a:defRPr/>
            </a:pPr>
            <a:r>
              <a:rPr lang="en-GB" sz="1200" dirty="0"/>
              <a:t>Regional Committee for the Eastern Mediterranean. Regional implementation framework on ending preventable </a:t>
            </a:r>
            <a:r>
              <a:rPr lang="en-GB" sz="1200" dirty="0" err="1"/>
              <a:t>newborn</a:t>
            </a:r>
            <a:r>
              <a:rPr lang="en-GB" sz="1200" dirty="0"/>
              <a:t>, child and adolescent deaths and improving health and development: Resolution. WHO Regional Office for the Eastern Mediterranean; 2019 Oct. Available from: https://applications.emro.who.int/docs/RC66-R2-eng.pdf</a:t>
            </a:r>
          </a:p>
          <a:p>
            <a:pPr marL="228600" indent="-228600">
              <a:buFont typeface="+mj-lt"/>
              <a:buAutoNum type="arabicPeriod" startAt="9"/>
              <a:defRPr/>
            </a:pPr>
            <a:endParaRPr lang="en-GB" sz="1200" dirty="0"/>
          </a:p>
          <a:p>
            <a:pPr marL="228600" indent="-228600">
              <a:buFont typeface="+mj-lt"/>
              <a:buAutoNum type="arabicPeriod" startAt="9"/>
              <a:defRPr/>
            </a:pPr>
            <a:endParaRPr lang="en-GB" sz="1200" dirty="0"/>
          </a:p>
          <a:p>
            <a:pPr>
              <a:defRPr/>
            </a:pPr>
            <a:endParaRPr lang="en-US" sz="1200" dirty="0">
              <a:solidFill>
                <a:prstClr val="black"/>
              </a:solidFill>
              <a:latin typeface="Calibri"/>
            </a:endParaRPr>
          </a:p>
          <a:p>
            <a:pPr>
              <a:defRPr/>
            </a:pPr>
            <a:endParaRPr lang="en-GB" sz="1200" dirty="0">
              <a:solidFill>
                <a:prstClr val="black"/>
              </a:solidFill>
              <a:latin typeface="Calibri"/>
            </a:endParaRPr>
          </a:p>
          <a:p>
            <a:pPr>
              <a:defRPr/>
            </a:pPr>
            <a:r>
              <a:rPr lang="en-US" sz="1200" dirty="0">
                <a:solidFill>
                  <a:prstClr val="black"/>
                </a:solidFill>
                <a:latin typeface="Calibri"/>
              </a:rPr>
              <a:t> </a:t>
            </a:r>
            <a:endParaRPr lang="en-GB" sz="1200" dirty="0">
              <a:solidFill>
                <a:prstClr val="black"/>
              </a:solidFill>
              <a:latin typeface="Calibri"/>
            </a:endParaRPr>
          </a:p>
          <a:p>
            <a:pPr>
              <a:defRPr/>
            </a:pPr>
            <a:r>
              <a:rPr lang="en-GB" sz="1200" dirty="0">
                <a:solidFill>
                  <a:prstClr val="black"/>
                </a:solidFill>
                <a:latin typeface="Calibri"/>
              </a:rPr>
              <a:t> </a:t>
            </a:r>
          </a:p>
        </p:txBody>
      </p:sp>
      <p:sp>
        <p:nvSpPr>
          <p:cNvPr id="4" name="Slide Number Placeholder 3"/>
          <p:cNvSpPr>
            <a:spLocks noGrp="1"/>
          </p:cNvSpPr>
          <p:nvPr>
            <p:ph type="sldNum" sz="quarter" idx="12"/>
          </p:nvPr>
        </p:nvSpPr>
        <p:spPr/>
        <p:txBody>
          <a:bodyPr/>
          <a:lstStyle/>
          <a:p>
            <a:pPr>
              <a:defRPr/>
            </a:pPr>
            <a:fld id="{EAFF4489-B465-4B7D-8C18-FD8A2B9697F6}" type="slidenum">
              <a:rPr lang="en-US">
                <a:solidFill>
                  <a:prstClr val="black">
                    <a:tint val="75000"/>
                  </a:prstClr>
                </a:solidFill>
                <a:latin typeface="Calibri"/>
              </a:rPr>
              <a:pPr>
                <a:defRPr/>
              </a:pPr>
              <a:t>27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642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495276"/>
            <a:ext cx="7975600" cy="5262979"/>
          </a:xfrm>
          <a:prstGeom prst="rect">
            <a:avLst/>
          </a:prstGeom>
        </p:spPr>
        <p:txBody>
          <a:bodyPr wrap="square">
            <a:spAutoFit/>
          </a:bodyPr>
          <a:lstStyle/>
          <a:p>
            <a:pPr marL="228600" indent="-228600">
              <a:buFont typeface="+mj-lt"/>
              <a:buAutoNum type="arabicPeriod" startAt="18"/>
              <a:defRPr/>
            </a:pPr>
            <a:r>
              <a:rPr lang="en-GB" sz="1400" dirty="0">
                <a:solidFill>
                  <a:prstClr val="black"/>
                </a:solidFill>
                <a:latin typeface="Calibri"/>
              </a:rPr>
              <a:t> </a:t>
            </a:r>
            <a:r>
              <a:rPr lang="en-GB" sz="1400" dirty="0" err="1">
                <a:solidFill>
                  <a:prstClr val="black"/>
                </a:solidFill>
                <a:latin typeface="Calibri"/>
              </a:rPr>
              <a:t>Kabakian-Khasholian</a:t>
            </a:r>
            <a:r>
              <a:rPr lang="en-GB" sz="1400" dirty="0">
                <a:solidFill>
                  <a:prstClr val="black"/>
                </a:solidFill>
                <a:latin typeface="Calibri"/>
              </a:rPr>
              <a:t> T, Quezada-Yamamoto H, Ali A, </a:t>
            </a:r>
            <a:r>
              <a:rPr lang="en-GB" sz="1400" dirty="0" err="1">
                <a:solidFill>
                  <a:prstClr val="black"/>
                </a:solidFill>
                <a:latin typeface="Calibri"/>
              </a:rPr>
              <a:t>Sahbani</a:t>
            </a:r>
            <a:r>
              <a:rPr lang="en-GB" sz="1400" dirty="0">
                <a:solidFill>
                  <a:prstClr val="black"/>
                </a:solidFill>
                <a:latin typeface="Calibri"/>
              </a:rPr>
              <a:t> S, Afifi M, </a:t>
            </a:r>
            <a:r>
              <a:rPr lang="en-GB" sz="1400" dirty="0" err="1">
                <a:solidFill>
                  <a:prstClr val="black"/>
                </a:solidFill>
                <a:latin typeface="Calibri"/>
              </a:rPr>
              <a:t>Rawaf</a:t>
            </a:r>
            <a:r>
              <a:rPr lang="en-GB" sz="1400" dirty="0">
                <a:solidFill>
                  <a:prstClr val="black"/>
                </a:solidFill>
                <a:latin typeface="Calibri"/>
              </a:rPr>
              <a:t> S, El </a:t>
            </a:r>
            <a:r>
              <a:rPr lang="en-GB" sz="1400" dirty="0" err="1">
                <a:solidFill>
                  <a:prstClr val="black"/>
                </a:solidFill>
                <a:latin typeface="Calibri"/>
              </a:rPr>
              <a:t>Rabbat</a:t>
            </a:r>
            <a:r>
              <a:rPr lang="en-GB" sz="1400" dirty="0">
                <a:solidFill>
                  <a:prstClr val="black"/>
                </a:solidFill>
                <a:latin typeface="Calibri"/>
              </a:rPr>
              <a:t> M. Integration of sexual and reproductive health services in the provision of primary health care in the Arab States: status and a way forward. Sex </a:t>
            </a:r>
            <a:r>
              <a:rPr lang="en-GB" sz="1400" dirty="0" err="1">
                <a:solidFill>
                  <a:prstClr val="black"/>
                </a:solidFill>
                <a:latin typeface="Calibri"/>
              </a:rPr>
              <a:t>Reprod</a:t>
            </a:r>
            <a:r>
              <a:rPr lang="en-GB" sz="1400" dirty="0">
                <a:solidFill>
                  <a:prstClr val="black"/>
                </a:solidFill>
                <a:latin typeface="Calibri"/>
              </a:rPr>
              <a:t> Health Matters. 2020 Dec;28(2):1773693. </a:t>
            </a:r>
            <a:r>
              <a:rPr lang="en-GB" sz="1400" dirty="0">
                <a:solidFill>
                  <a:prstClr val="black"/>
                </a:solidFill>
                <a:latin typeface="Calibri"/>
                <a:hlinkClick r:id="rId2"/>
              </a:rPr>
              <a:t>http://dx.doi.org/10.1080/26410397.2020.1773693</a:t>
            </a:r>
            <a:endParaRPr lang="en-GB" sz="1400" dirty="0">
              <a:solidFill>
                <a:prstClr val="black"/>
              </a:solidFill>
              <a:latin typeface="Calibri"/>
            </a:endParaRPr>
          </a:p>
          <a:p>
            <a:pPr marL="228600" indent="-228600">
              <a:buFont typeface="+mj-lt"/>
              <a:buAutoNum type="arabicPeriod" startAt="18"/>
              <a:defRPr/>
            </a:pPr>
            <a:r>
              <a:rPr lang="en-GB" sz="1400" dirty="0">
                <a:solidFill>
                  <a:prstClr val="black"/>
                </a:solidFill>
                <a:latin typeface="Calibri"/>
              </a:rPr>
              <a:t> High-Impact Practices in Family Planning (HIPs). Mobile outreach services: expanding access to a full range of modern contraceptives. Washington, DC: USAID; 2014 May. Available from: </a:t>
            </a:r>
            <a:r>
              <a:rPr lang="en-GB" sz="1400" dirty="0">
                <a:solidFill>
                  <a:prstClr val="black"/>
                </a:solidFill>
                <a:latin typeface="Calibri"/>
                <a:hlinkClick r:id="rId3"/>
              </a:rPr>
              <a:t>http://www.fphighimpactpractices.org/briefs/mobile-outreach-services</a:t>
            </a:r>
            <a:endParaRPr lang="en-GB" sz="1400" dirty="0">
              <a:solidFill>
                <a:prstClr val="black"/>
              </a:solidFill>
              <a:latin typeface="Calibri"/>
            </a:endParaRPr>
          </a:p>
          <a:p>
            <a:pPr marL="228600" indent="-228600">
              <a:buFont typeface="+mj-lt"/>
              <a:buAutoNum type="arabicPeriod" startAt="18"/>
              <a:defRPr/>
            </a:pPr>
            <a:r>
              <a:rPr lang="en-GB" sz="1400" dirty="0">
                <a:solidFill>
                  <a:prstClr val="black"/>
                </a:solidFill>
                <a:latin typeface="Calibri"/>
              </a:rPr>
              <a:t> UNFPA. Minimum Initial Service Package (MISP) for SRH in crisis situations. UNFPA; 2020 Nov. Available from: </a:t>
            </a:r>
            <a:r>
              <a:rPr lang="en-GB" sz="1400" dirty="0">
                <a:solidFill>
                  <a:prstClr val="black"/>
                </a:solidFill>
                <a:latin typeface="Calibri"/>
                <a:hlinkClick r:id="rId4"/>
              </a:rPr>
              <a:t>https://www.unfpa.org/resources/minimum-initial-service-package-misp-srh-crisis-situations</a:t>
            </a:r>
            <a:r>
              <a:rPr lang="en-GB" sz="1400" dirty="0">
                <a:solidFill>
                  <a:prstClr val="black"/>
                </a:solidFill>
                <a:latin typeface="Calibri"/>
              </a:rPr>
              <a:t> </a:t>
            </a:r>
          </a:p>
          <a:p>
            <a:pPr marL="228600" indent="-228600">
              <a:buFont typeface="+mj-lt"/>
              <a:buAutoNum type="arabicPeriod" startAt="18"/>
              <a:defRPr/>
            </a:pPr>
            <a:r>
              <a:rPr lang="en-GB" sz="1400" dirty="0">
                <a:solidFill>
                  <a:prstClr val="black"/>
                </a:solidFill>
                <a:latin typeface="Calibri"/>
              </a:rPr>
              <a:t> Purdy C. Opinion: How will COVID-19 affect global access to contraceptives — and what can we do about it? </a:t>
            </a:r>
            <a:r>
              <a:rPr lang="en-GB" sz="1400" dirty="0" err="1">
                <a:solidFill>
                  <a:prstClr val="black"/>
                </a:solidFill>
                <a:latin typeface="Calibri"/>
              </a:rPr>
              <a:t>Devex</a:t>
            </a:r>
            <a:r>
              <a:rPr lang="en-GB" sz="1400" dirty="0">
                <a:solidFill>
                  <a:prstClr val="black"/>
                </a:solidFill>
                <a:latin typeface="Calibri"/>
              </a:rPr>
              <a:t>; 2020 Mar 11. Available from: </a:t>
            </a:r>
            <a:r>
              <a:rPr lang="en-GB" sz="1400" dirty="0">
                <a:solidFill>
                  <a:prstClr val="black"/>
                </a:solidFill>
                <a:latin typeface="Calibri"/>
                <a:hlinkClick r:id="rId5"/>
              </a:rPr>
              <a:t>https://www.devex.com/news/opinion-how-will-covid-19-affect-global-access-to-contraceptives-and-what-can-we-do-about-it-96745</a:t>
            </a:r>
            <a:r>
              <a:rPr lang="en-GB" sz="1400" dirty="0">
                <a:solidFill>
                  <a:prstClr val="black"/>
                </a:solidFill>
                <a:latin typeface="Calibri"/>
              </a:rPr>
              <a:t> </a:t>
            </a:r>
          </a:p>
          <a:p>
            <a:pPr marL="228600" indent="-228600">
              <a:buFont typeface="+mj-lt"/>
              <a:buAutoNum type="arabicPeriod" startAt="18"/>
              <a:defRPr/>
            </a:pPr>
            <a:r>
              <a:rPr lang="en-GB" sz="1400" dirty="0">
                <a:solidFill>
                  <a:prstClr val="black"/>
                </a:solidFill>
                <a:latin typeface="Calibri"/>
              </a:rPr>
              <a:t> Riley T, Sully E, Ahmed Z, </a:t>
            </a:r>
            <a:r>
              <a:rPr lang="en-GB" sz="1400" dirty="0" err="1">
                <a:solidFill>
                  <a:prstClr val="black"/>
                </a:solidFill>
                <a:latin typeface="Calibri"/>
              </a:rPr>
              <a:t>Biddlecom</a:t>
            </a:r>
            <a:r>
              <a:rPr lang="en-GB" sz="1400" dirty="0">
                <a:solidFill>
                  <a:prstClr val="black"/>
                </a:solidFill>
                <a:latin typeface="Calibri"/>
              </a:rPr>
              <a:t> A. Estimates of the Potential Impact of the COVID-19 Pandemic on Sexual and Reproductive Health In Low- and Middle-Income Countries. Int </a:t>
            </a:r>
            <a:r>
              <a:rPr lang="en-GB" sz="1400" dirty="0" err="1">
                <a:solidFill>
                  <a:prstClr val="black"/>
                </a:solidFill>
                <a:latin typeface="Calibri"/>
              </a:rPr>
              <a:t>Perspect</a:t>
            </a:r>
            <a:r>
              <a:rPr lang="en-GB" sz="1400" dirty="0">
                <a:solidFill>
                  <a:prstClr val="black"/>
                </a:solidFill>
                <a:latin typeface="Calibri"/>
              </a:rPr>
              <a:t> Sex </a:t>
            </a:r>
            <a:r>
              <a:rPr lang="en-GB" sz="1400" dirty="0" err="1">
                <a:solidFill>
                  <a:prstClr val="black"/>
                </a:solidFill>
                <a:latin typeface="Calibri"/>
              </a:rPr>
              <a:t>Reprod</a:t>
            </a:r>
            <a:r>
              <a:rPr lang="en-GB" sz="1400" dirty="0">
                <a:solidFill>
                  <a:prstClr val="black"/>
                </a:solidFill>
                <a:latin typeface="Calibri"/>
              </a:rPr>
              <a:t> Health. 2020 Apr 16;46:73-6. </a:t>
            </a:r>
            <a:r>
              <a:rPr lang="en-GB" sz="1400" dirty="0">
                <a:solidFill>
                  <a:prstClr val="black"/>
                </a:solidFill>
                <a:latin typeface="Calibri"/>
                <a:hlinkClick r:id="rId6"/>
              </a:rPr>
              <a:t>http://dx.doi.org/10.1363/46e9020</a:t>
            </a:r>
            <a:r>
              <a:rPr lang="en-GB" sz="1400" dirty="0">
                <a:solidFill>
                  <a:prstClr val="black"/>
                </a:solidFill>
                <a:latin typeface="Calibri"/>
              </a:rPr>
              <a:t> </a:t>
            </a:r>
          </a:p>
          <a:p>
            <a:pPr marL="228600" indent="-228600">
              <a:buFont typeface="+mj-lt"/>
              <a:buAutoNum type="arabicPeriod" startAt="18"/>
              <a:defRPr/>
            </a:pPr>
            <a:r>
              <a:rPr lang="en-GB" sz="1400" dirty="0">
                <a:solidFill>
                  <a:prstClr val="black"/>
                </a:solidFill>
                <a:latin typeface="Calibri"/>
              </a:rPr>
              <a:t> Country dashboard of monitoring the effect COVID-19 on SRMNCAH (Unpublished data)</a:t>
            </a:r>
          </a:p>
          <a:p>
            <a:pPr marL="228600" indent="-228600">
              <a:buFont typeface="+mj-lt"/>
              <a:buAutoNum type="arabicPeriod" startAt="18"/>
              <a:defRPr/>
            </a:pPr>
            <a:endParaRPr lang="en-GB" sz="1400" dirty="0">
              <a:solidFill>
                <a:prstClr val="black"/>
              </a:solidFill>
              <a:latin typeface="Calibri"/>
            </a:endParaRPr>
          </a:p>
          <a:p>
            <a:pPr>
              <a:defRPr/>
            </a:pPr>
            <a:endParaRPr lang="en-US" sz="1400" dirty="0">
              <a:solidFill>
                <a:prstClr val="black"/>
              </a:solidFill>
              <a:latin typeface="Calibri"/>
            </a:endParaRPr>
          </a:p>
          <a:p>
            <a:pPr>
              <a:defRPr/>
            </a:pPr>
            <a:endParaRPr lang="en-GB" sz="1400" dirty="0">
              <a:solidFill>
                <a:prstClr val="black"/>
              </a:solidFill>
              <a:latin typeface="Calibri"/>
            </a:endParaRPr>
          </a:p>
          <a:p>
            <a:pPr>
              <a:defRPr/>
            </a:pPr>
            <a:endParaRPr lang="en-US" sz="1400" dirty="0">
              <a:solidFill>
                <a:prstClr val="black"/>
              </a:solidFill>
              <a:latin typeface="Calibri"/>
            </a:endParaRPr>
          </a:p>
          <a:p>
            <a:pPr>
              <a:defRPr/>
            </a:pPr>
            <a:endParaRPr lang="en-GB" sz="1400" dirty="0">
              <a:solidFill>
                <a:prstClr val="black"/>
              </a:solidFill>
              <a:latin typeface="Calibri"/>
            </a:endParaRPr>
          </a:p>
          <a:p>
            <a:pPr>
              <a:defRPr/>
            </a:pPr>
            <a:endParaRPr lang="en-GB" sz="1400" dirty="0">
              <a:solidFill>
                <a:prstClr val="black"/>
              </a:solidFill>
              <a:latin typeface="Calibri"/>
            </a:endParaRPr>
          </a:p>
          <a:p>
            <a:pPr>
              <a:defRPr/>
            </a:pPr>
            <a:r>
              <a:rPr lang="en-GB" sz="1400" dirty="0">
                <a:solidFill>
                  <a:prstClr val="black"/>
                </a:solidFill>
                <a:latin typeface="Calibri"/>
              </a:rPr>
              <a:t> </a:t>
            </a:r>
          </a:p>
          <a:p>
            <a:pPr>
              <a:defRPr/>
            </a:pPr>
            <a:r>
              <a:rPr lang="en-GB" sz="1400" dirty="0">
                <a:solidFill>
                  <a:prstClr val="black"/>
                </a:solidFill>
                <a:latin typeface="Calibri"/>
              </a:rPr>
              <a:t> </a:t>
            </a:r>
          </a:p>
        </p:txBody>
      </p:sp>
      <p:sp>
        <p:nvSpPr>
          <p:cNvPr id="3" name="TextBox 2"/>
          <p:cNvSpPr txBox="1"/>
          <p:nvPr/>
        </p:nvSpPr>
        <p:spPr>
          <a:xfrm>
            <a:off x="2472267" y="821267"/>
            <a:ext cx="7222066"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800" b="1" dirty="0">
                <a:solidFill>
                  <a:prstClr val="white"/>
                </a:solidFill>
                <a:latin typeface="Arial" panose="020B0604020202020204" pitchFamily="34" charset="0"/>
                <a:cs typeface="Arial" panose="020B0604020202020204" pitchFamily="34" charset="0"/>
              </a:rPr>
              <a:t>References</a:t>
            </a:r>
            <a:r>
              <a:rPr lang="en-US" sz="2800" dirty="0">
                <a:solidFill>
                  <a:prstClr val="white"/>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EAFF4489-B465-4B7D-8C18-FD8A2B9697F6}" type="slidenum">
              <a:rPr lang="en-US">
                <a:solidFill>
                  <a:prstClr val="black">
                    <a:tint val="75000"/>
                  </a:prstClr>
                </a:solidFill>
                <a:latin typeface="Calibri"/>
              </a:rPr>
              <a:pPr>
                <a:defRPr/>
              </a:pPr>
              <a:t>28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9302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5" name="Content Placeholder 2">
            <a:extLst>
              <a:ext uri="{FF2B5EF4-FFF2-40B4-BE49-F238E27FC236}">
                <a16:creationId xmlns:a16="http://schemas.microsoft.com/office/drawing/2014/main" id="{0A5CCF1A-012A-40D1-A3AC-F28D2725203D}"/>
              </a:ext>
            </a:extLst>
          </p:cNvPr>
          <p:cNvSpPr txBox="1">
            <a:spLocks/>
          </p:cNvSpPr>
          <p:nvPr/>
        </p:nvSpPr>
        <p:spPr>
          <a:xfrm>
            <a:off x="4968825" y="492061"/>
            <a:ext cx="6334544" cy="6144768"/>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endParaRPr lang="en-US" sz="2000" dirty="0">
              <a:solidFill>
                <a:srgbClr val="0070C0"/>
              </a:solidFill>
            </a:endParaRPr>
          </a:p>
          <a:p>
            <a:r>
              <a:rPr lang="en-US" sz="2000" dirty="0">
                <a:solidFill>
                  <a:srgbClr val="0070C0"/>
                </a:solidFill>
              </a:rPr>
              <a:t>Early pregnancies, both intended or unintended, among adolescents are an important problem: </a:t>
            </a:r>
            <a:r>
              <a:rPr lang="en-US" sz="2000" dirty="0"/>
              <a:t>An estimated 21 million girls aged 15-19 years become pregnant.</a:t>
            </a:r>
            <a:r>
              <a:rPr lang="en-US" sz="2000" baseline="30000" dirty="0"/>
              <a:t>1</a:t>
            </a:r>
            <a:r>
              <a:rPr lang="en-US" sz="2000" dirty="0"/>
              <a:t> An estimated 12 million girls aged 15-19 years and 2.5 million girls under age 16 in LMICs give birth every year.</a:t>
            </a:r>
            <a:r>
              <a:rPr lang="en-US" sz="2000" baseline="30000" dirty="0"/>
              <a:t> 1,2 </a:t>
            </a:r>
            <a:r>
              <a:rPr lang="en-US" sz="2000" dirty="0"/>
              <a:t>Approximately half of pregnancies to girls aged 15–19 years in developing regions are unintended.</a:t>
            </a:r>
            <a:r>
              <a:rPr lang="en-US" sz="2000" baseline="30000" dirty="0"/>
              <a:t>1</a:t>
            </a:r>
            <a:r>
              <a:rPr lang="en-US" sz="2000" dirty="0"/>
              <a:t> </a:t>
            </a:r>
          </a:p>
          <a:p>
            <a:r>
              <a:rPr lang="en-US" sz="2000" dirty="0">
                <a:solidFill>
                  <a:srgbClr val="0070C0"/>
                </a:solidFill>
              </a:rPr>
              <a:t>Early pregnancies among adolescents have major health and social consequences:</a:t>
            </a:r>
            <a:r>
              <a:rPr lang="en-US" sz="2000" dirty="0"/>
              <a:t> Pregnancy &amp; childbirth complications are the leading cause of deaths among girls aged 15-19 years globally.</a:t>
            </a:r>
            <a:r>
              <a:rPr lang="en-US" sz="2000" baseline="30000" dirty="0"/>
              <a:t>3</a:t>
            </a:r>
            <a:r>
              <a:rPr lang="en-US" sz="2000" dirty="0"/>
              <a:t> Girls aged 10-19 face higher risks of eclampsia, puerperal endometritis and systemic infections than women aged 20-24.</a:t>
            </a:r>
            <a:r>
              <a:rPr lang="en-US" sz="2000" baseline="30000" dirty="0"/>
              <a:t>4</a:t>
            </a:r>
            <a:r>
              <a:rPr lang="en-US" sz="2000" dirty="0"/>
              <a:t> An estimated 5.7 million girls aged 15-19 have an abortion, the majority of which are unsafe.</a:t>
            </a:r>
            <a:r>
              <a:rPr lang="en-US" sz="2000" baseline="30000" dirty="0"/>
              <a:t>1</a:t>
            </a:r>
            <a:r>
              <a:rPr lang="en-US" sz="2000" dirty="0"/>
              <a:t> Babies born to mothers under 20 years of age face higher risks of low birth weight, preterm delivery and severe neonatal conditions.</a:t>
            </a:r>
            <a:r>
              <a:rPr lang="en-US" sz="2000" baseline="30000" dirty="0"/>
              <a:t>4</a:t>
            </a:r>
            <a:endParaRPr lang="en-US" sz="2000" dirty="0"/>
          </a:p>
          <a:p>
            <a:endParaRPr lang="en-US" sz="2000" dirty="0"/>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84724"/>
    </mc:Choice>
    <mc:Fallback xmlns="">
      <p:transition spd="slow" advTm="847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008ADD-4E5F-460F-B0E0-EA5B2211A278}"/>
              </a:ext>
            </a:extLst>
          </p:cNvPr>
          <p:cNvPicPr>
            <a:picLocks noChangeAspect="1"/>
          </p:cNvPicPr>
          <p:nvPr/>
        </p:nvPicPr>
        <p:blipFill>
          <a:blip r:embed="rId3"/>
          <a:stretch>
            <a:fillRect/>
          </a:stretch>
        </p:blipFill>
        <p:spPr>
          <a:xfrm>
            <a:off x="626559" y="1692248"/>
            <a:ext cx="8074814" cy="4142048"/>
          </a:xfrm>
          <a:prstGeom prst="rect">
            <a:avLst/>
          </a:prstGeom>
        </p:spPr>
      </p:pic>
      <p:sp>
        <p:nvSpPr>
          <p:cNvPr id="4" name="TextBox 3">
            <a:extLst>
              <a:ext uri="{FF2B5EF4-FFF2-40B4-BE49-F238E27FC236}">
                <a16:creationId xmlns:a16="http://schemas.microsoft.com/office/drawing/2014/main" id="{30BFBFD3-1F15-4B07-8B95-1666D7B19EE1}"/>
              </a:ext>
            </a:extLst>
          </p:cNvPr>
          <p:cNvSpPr txBox="1"/>
          <p:nvPr/>
        </p:nvSpPr>
        <p:spPr>
          <a:xfrm>
            <a:off x="1382751" y="256478"/>
            <a:ext cx="9456234" cy="880946"/>
          </a:xfrm>
          <a:prstGeom prst="rect">
            <a:avLst/>
          </a:prstGeom>
          <a:solidFill>
            <a:srgbClr val="FF0000"/>
          </a:solidFill>
        </p:spPr>
        <p:txBody>
          <a:bodyPr wrap="square" rtlCol="0">
            <a:spAutoFit/>
          </a:bodyPr>
          <a:lstStyle/>
          <a:p>
            <a:endParaRPr lang="en-US" dirty="0"/>
          </a:p>
        </p:txBody>
      </p:sp>
      <p:sp>
        <p:nvSpPr>
          <p:cNvPr id="3" name="Title 1">
            <a:extLst>
              <a:ext uri="{FF2B5EF4-FFF2-40B4-BE49-F238E27FC236}">
                <a16:creationId xmlns:a16="http://schemas.microsoft.com/office/drawing/2014/main" id="{0AD05F86-90AA-46A1-9A36-754A73684631}"/>
              </a:ext>
            </a:extLst>
          </p:cNvPr>
          <p:cNvSpPr txBox="1">
            <a:spLocks/>
          </p:cNvSpPr>
          <p:nvPr/>
        </p:nvSpPr>
        <p:spPr>
          <a:xfrm>
            <a:off x="1468494" y="398461"/>
            <a:ext cx="9270130" cy="638602"/>
          </a:xfrm>
          <a:prstGeom prst="rect">
            <a:avLst/>
          </a:prstGeom>
          <a:solidFill>
            <a:srgbClr val="0070C0"/>
          </a:solidFill>
        </p:spPr>
        <p:txBody>
          <a:bodyPr anchor="ct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sz="3200" b="1" dirty="0">
                <a:solidFill>
                  <a:schemeClr val="bg1"/>
                </a:solidFill>
              </a:rPr>
              <a:t>Adolescent birth rate per 1,000 women aged 15-19 years</a:t>
            </a:r>
          </a:p>
        </p:txBody>
      </p:sp>
      <p:graphicFrame>
        <p:nvGraphicFramePr>
          <p:cNvPr id="5" name="Table 4">
            <a:extLst>
              <a:ext uri="{FF2B5EF4-FFF2-40B4-BE49-F238E27FC236}">
                <a16:creationId xmlns:a16="http://schemas.microsoft.com/office/drawing/2014/main" id="{31B7C4D7-66A2-4D08-8DE6-AC69C45B560F}"/>
              </a:ext>
            </a:extLst>
          </p:cNvPr>
          <p:cNvGraphicFramePr>
            <a:graphicFrameLocks noGrp="1"/>
          </p:cNvGraphicFramePr>
          <p:nvPr>
            <p:extLst>
              <p:ext uri="{D42A27DB-BD31-4B8C-83A1-F6EECF244321}">
                <p14:modId xmlns:p14="http://schemas.microsoft.com/office/powerpoint/2010/main" val="1234577696"/>
              </p:ext>
            </p:extLst>
          </p:nvPr>
        </p:nvGraphicFramePr>
        <p:xfrm>
          <a:off x="9054789" y="2358160"/>
          <a:ext cx="2754351" cy="2347902"/>
        </p:xfrm>
        <a:graphic>
          <a:graphicData uri="http://schemas.openxmlformats.org/drawingml/2006/table">
            <a:tbl>
              <a:tblPr firstRow="1" firstCol="1" bandRow="1">
                <a:tableStyleId>{D7AC3CCA-C797-4891-BE02-D94E43425B78}</a:tableStyleId>
              </a:tblPr>
              <a:tblGrid>
                <a:gridCol w="2174489">
                  <a:extLst>
                    <a:ext uri="{9D8B030D-6E8A-4147-A177-3AD203B41FA5}">
                      <a16:colId xmlns:a16="http://schemas.microsoft.com/office/drawing/2014/main" val="2621732226"/>
                    </a:ext>
                  </a:extLst>
                </a:gridCol>
                <a:gridCol w="579862">
                  <a:extLst>
                    <a:ext uri="{9D8B030D-6E8A-4147-A177-3AD203B41FA5}">
                      <a16:colId xmlns:a16="http://schemas.microsoft.com/office/drawing/2014/main" val="4036664054"/>
                    </a:ext>
                  </a:extLst>
                </a:gridCol>
              </a:tblGrid>
              <a:tr h="521756">
                <a:tc>
                  <a:txBody>
                    <a:bodyPr/>
                    <a:lstStyle/>
                    <a:p>
                      <a:pPr marL="0" marR="0">
                        <a:spcBef>
                          <a:spcPts val="0"/>
                        </a:spcBef>
                        <a:spcAft>
                          <a:spcPts val="0"/>
                        </a:spcAft>
                      </a:pPr>
                      <a:r>
                        <a:rPr lang="en-US" sz="1400" dirty="0">
                          <a:effectLst/>
                        </a:rPr>
                        <a:t>Central and Southern Asia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dirty="0">
                          <a:effectLst/>
                        </a:rPr>
                        <a:t>26.2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7975328"/>
                  </a:ext>
                </a:extLst>
              </a:tr>
              <a:tr h="521756">
                <a:tc>
                  <a:txBody>
                    <a:bodyPr/>
                    <a:lstStyle/>
                    <a:p>
                      <a:pPr marL="0" marR="0">
                        <a:spcBef>
                          <a:spcPts val="0"/>
                        </a:spcBef>
                        <a:spcAft>
                          <a:spcPts val="0"/>
                        </a:spcAft>
                      </a:pPr>
                      <a:r>
                        <a:rPr lang="en-US" sz="1400" dirty="0">
                          <a:effectLst/>
                        </a:rPr>
                        <a:t>Eastern and South-Eastern Asia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dirty="0">
                          <a:effectLst/>
                        </a:rPr>
                        <a:t>20.4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2778551"/>
                  </a:ext>
                </a:extLst>
              </a:tr>
              <a:tr h="521756">
                <a:tc>
                  <a:txBody>
                    <a:bodyPr/>
                    <a:lstStyle/>
                    <a:p>
                      <a:pPr marL="0" marR="0">
                        <a:spcBef>
                          <a:spcPts val="0"/>
                        </a:spcBef>
                        <a:spcAft>
                          <a:spcPts val="0"/>
                        </a:spcAft>
                      </a:pPr>
                      <a:r>
                        <a:rPr lang="en-US" sz="1400" dirty="0">
                          <a:effectLst/>
                        </a:rPr>
                        <a:t>Latin America and the Caribbean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dirty="0">
                          <a:effectLst/>
                        </a:rPr>
                        <a:t>63.0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1190003"/>
                  </a:ext>
                </a:extLst>
              </a:tr>
              <a:tr h="521756">
                <a:tc>
                  <a:txBody>
                    <a:bodyPr/>
                    <a:lstStyle/>
                    <a:p>
                      <a:pPr marL="0" marR="0">
                        <a:spcBef>
                          <a:spcPts val="0"/>
                        </a:spcBef>
                        <a:spcAft>
                          <a:spcPts val="0"/>
                        </a:spcAft>
                      </a:pPr>
                      <a:r>
                        <a:rPr lang="en-US" sz="1400" dirty="0">
                          <a:effectLst/>
                        </a:rPr>
                        <a:t>Northern Africa and Western Asia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dirty="0">
                          <a:effectLst/>
                        </a:rPr>
                        <a:t>40.5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893200"/>
                  </a:ext>
                </a:extLst>
              </a:tr>
              <a:tr h="260878">
                <a:tc>
                  <a:txBody>
                    <a:bodyPr/>
                    <a:lstStyle/>
                    <a:p>
                      <a:pPr marL="0" marR="0">
                        <a:spcBef>
                          <a:spcPts val="0"/>
                        </a:spcBef>
                        <a:spcAft>
                          <a:spcPts val="0"/>
                        </a:spcAft>
                      </a:pPr>
                      <a:r>
                        <a:rPr lang="en-US" sz="1400" dirty="0">
                          <a:effectLst/>
                        </a:rPr>
                        <a:t>Sub-Saharan Africa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dirty="0">
                          <a:effectLst/>
                        </a:rPr>
                        <a:t>104.4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6043420"/>
                  </a:ext>
                </a:extLst>
              </a:tr>
            </a:tbl>
          </a:graphicData>
        </a:graphic>
      </p:graphicFrame>
      <p:sp>
        <p:nvSpPr>
          <p:cNvPr id="6" name="TextBox 5">
            <a:extLst>
              <a:ext uri="{FF2B5EF4-FFF2-40B4-BE49-F238E27FC236}">
                <a16:creationId xmlns:a16="http://schemas.microsoft.com/office/drawing/2014/main" id="{B1E22171-168A-4704-B759-04FA8071DD1F}"/>
              </a:ext>
            </a:extLst>
          </p:cNvPr>
          <p:cNvSpPr txBox="1"/>
          <p:nvPr/>
        </p:nvSpPr>
        <p:spPr>
          <a:xfrm>
            <a:off x="7716644" y="5553257"/>
            <a:ext cx="1070517" cy="276999"/>
          </a:xfrm>
          <a:prstGeom prst="rect">
            <a:avLst/>
          </a:prstGeom>
          <a:noFill/>
        </p:spPr>
        <p:txBody>
          <a:bodyPr wrap="square" rtlCol="0">
            <a:spAutoFit/>
          </a:bodyPr>
          <a:lstStyle/>
          <a:p>
            <a:r>
              <a:rPr lang="en-US" sz="1200" dirty="0"/>
              <a:t>Reference 1</a:t>
            </a:r>
          </a:p>
        </p:txBody>
      </p:sp>
      <p:sp>
        <p:nvSpPr>
          <p:cNvPr id="9" name="TextBox 8">
            <a:extLst>
              <a:ext uri="{FF2B5EF4-FFF2-40B4-BE49-F238E27FC236}">
                <a16:creationId xmlns:a16="http://schemas.microsoft.com/office/drawing/2014/main" id="{28666390-8EAF-402B-8E3A-968700AA0232}"/>
              </a:ext>
            </a:extLst>
          </p:cNvPr>
          <p:cNvSpPr txBox="1"/>
          <p:nvPr/>
        </p:nvSpPr>
        <p:spPr>
          <a:xfrm>
            <a:off x="10818309" y="4735702"/>
            <a:ext cx="1070517" cy="276999"/>
          </a:xfrm>
          <a:prstGeom prst="rect">
            <a:avLst/>
          </a:prstGeom>
          <a:noFill/>
        </p:spPr>
        <p:txBody>
          <a:bodyPr wrap="square" rtlCol="0">
            <a:spAutoFit/>
          </a:bodyPr>
          <a:lstStyle/>
          <a:p>
            <a:r>
              <a:rPr lang="en-US" sz="1200" dirty="0"/>
              <a:t>Reference 2</a:t>
            </a:r>
          </a:p>
        </p:txBody>
      </p:sp>
    </p:spTree>
    <p:extLst>
      <p:ext uri="{BB962C8B-B14F-4D97-AF65-F5344CB8AC3E}">
        <p14:creationId xmlns:p14="http://schemas.microsoft.com/office/powerpoint/2010/main" val="1909995952"/>
      </p:ext>
    </p:extLst>
  </p:cSld>
  <p:clrMapOvr>
    <a:masterClrMapping/>
  </p:clrMapOvr>
  <mc:AlternateContent xmlns:mc="http://schemas.openxmlformats.org/markup-compatibility/2006" xmlns:p14="http://schemas.microsoft.com/office/powerpoint/2010/main">
    <mc:Choice Requires="p14">
      <p:transition spd="slow" p14:dur="2000" advTm="37232"/>
    </mc:Choice>
    <mc:Fallback xmlns="">
      <p:transition spd="slow" advTm="372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888631" y="2355280"/>
            <a:ext cx="3498979" cy="2456442"/>
          </a:xfrm>
          <a:solidFill>
            <a:srgbClr val="0070C0"/>
          </a:solidFill>
        </p:spPr>
        <p:txBody>
          <a:bodyPr/>
          <a:lstStyle/>
          <a:p>
            <a:r>
              <a:rPr lang="en-US" dirty="0"/>
              <a:t>RATIONALE – 2/2</a:t>
            </a:r>
          </a:p>
        </p:txBody>
      </p:sp>
      <p:sp>
        <p:nvSpPr>
          <p:cNvPr id="5" name="Content Placeholder 2">
            <a:extLst>
              <a:ext uri="{FF2B5EF4-FFF2-40B4-BE49-F238E27FC236}">
                <a16:creationId xmlns:a16="http://schemas.microsoft.com/office/drawing/2014/main" id="{686C438D-6752-4772-B102-5F404C750094}"/>
              </a:ext>
            </a:extLst>
          </p:cNvPr>
          <p:cNvSpPr txBox="1">
            <a:spLocks/>
          </p:cNvSpPr>
          <p:nvPr/>
        </p:nvSpPr>
        <p:spPr>
          <a:xfrm>
            <a:off x="5065777" y="438912"/>
            <a:ext cx="6334544" cy="614476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solidFill>
                  <a:srgbClr val="0070C0"/>
                </a:solidFill>
              </a:rPr>
              <a:t>Promotion of contraceptive use to address early pregnancies among adolescents has been shown to be effective</a:t>
            </a:r>
            <a:r>
              <a:rPr lang="en-US" sz="2000" dirty="0"/>
              <a:t>:  When correctly &amp; consistently used, contraceptives can prevent unintended pregnancies &amp; thereby reduce maternal &amp; newborn mortality &amp; morbidity. Male &amp; female condoms can protect against both unintended pregnancies &amp; HIV/STI. </a:t>
            </a:r>
          </a:p>
          <a:p>
            <a:r>
              <a:rPr lang="en-US" sz="2000" dirty="0">
                <a:solidFill>
                  <a:srgbClr val="0070C0"/>
                </a:solidFill>
              </a:rPr>
              <a:t>Laws &amp; policies, &amp; the provision of good-quality services need attention: </a:t>
            </a:r>
            <a:r>
              <a:rPr lang="en-US" sz="2000" dirty="0"/>
              <a:t>14 million girls aged 15-19 years have an unmet need for modern contraception.</a:t>
            </a:r>
            <a:r>
              <a:rPr lang="en-US" sz="2000" baseline="30000" dirty="0"/>
              <a:t>1</a:t>
            </a:r>
            <a:r>
              <a:rPr lang="en-US" sz="2000" dirty="0"/>
              <a:t> Contraceptive use in sexually active adolescents is lower than in other age groups because of lack of knowledge, knowledge gaps and misconceptions, difficulties in being able to obtain contraceptive services/commodities, &amp; difficulties in wanting to/being able to use them correctly &amp; consistently. </a:t>
            </a:r>
          </a:p>
        </p:txBody>
      </p:sp>
    </p:spTree>
    <p:extLst>
      <p:ext uri="{BB962C8B-B14F-4D97-AF65-F5344CB8AC3E}">
        <p14:creationId xmlns:p14="http://schemas.microsoft.com/office/powerpoint/2010/main" val="402818322"/>
      </p:ext>
    </p:extLst>
  </p:cSld>
  <p:clrMapOvr>
    <a:masterClrMapping/>
  </p:clrMapOvr>
  <mc:AlternateContent xmlns:mc="http://schemas.openxmlformats.org/markup-compatibility/2006" xmlns:p14="http://schemas.microsoft.com/office/powerpoint/2010/main">
    <mc:Choice Requires="p14">
      <p:transition spd="slow" p14:dur="2000" advTm="72462"/>
    </mc:Choice>
    <mc:Fallback xmlns="">
      <p:transition spd="slow" advTm="724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123E-5899-2442-825E-FE0E381DF7BA}"/>
              </a:ext>
            </a:extLst>
          </p:cNvPr>
          <p:cNvSpPr>
            <a:spLocks noGrp="1"/>
          </p:cNvSpPr>
          <p:nvPr>
            <p:ph type="title"/>
          </p:nvPr>
        </p:nvSpPr>
        <p:spPr>
          <a:solidFill>
            <a:srgbClr val="0070C0"/>
          </a:solidFill>
        </p:spPr>
        <p:txBody>
          <a:bodyPr/>
          <a:lstStyle/>
          <a:p>
            <a:r>
              <a:rPr lang="en-US" dirty="0"/>
              <a:t>HUMAN RIGHTS OBLIGATIONS</a:t>
            </a:r>
          </a:p>
        </p:txBody>
      </p:sp>
      <p:sp>
        <p:nvSpPr>
          <p:cNvPr id="4" name="Content Placeholder 2">
            <a:extLst>
              <a:ext uri="{FF2B5EF4-FFF2-40B4-BE49-F238E27FC236}">
                <a16:creationId xmlns:a16="http://schemas.microsoft.com/office/drawing/2014/main" id="{738006AA-9889-45D8-A2AC-88D6FE88460A}"/>
              </a:ext>
            </a:extLst>
          </p:cNvPr>
          <p:cNvSpPr txBox="1">
            <a:spLocks/>
          </p:cNvSpPr>
          <p:nvPr/>
        </p:nvSpPr>
        <p:spPr>
          <a:xfrm>
            <a:off x="4656406" y="168812"/>
            <a:ext cx="6791881" cy="6316394"/>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400" dirty="0"/>
              <a:t>States are obliged under human rights law to provide contraceptive information &amp; services to adolescents, &amp; to adopt legal &amp; policy measure to ensure their access to affordable, safe and effective contraception.</a:t>
            </a:r>
          </a:p>
          <a:p>
            <a:r>
              <a:rPr lang="en-US" sz="2400" dirty="0"/>
              <a:t>Contraceptive information &amp; services should be free, confidential, adolescent-responsive and non-discriminatory; barriers such as third party authorization requirements should be removed. </a:t>
            </a:r>
          </a:p>
          <a:p>
            <a:r>
              <a:rPr lang="en-US" sz="2400" dirty="0"/>
              <a:t>Adolescents should have easy access to the full range of contraceptive; such access must not be hampered by marital status or providers’ conscientious objections. </a:t>
            </a:r>
          </a:p>
        </p:txBody>
      </p:sp>
    </p:spTree>
    <p:extLst>
      <p:ext uri="{BB962C8B-B14F-4D97-AF65-F5344CB8AC3E}">
        <p14:creationId xmlns:p14="http://schemas.microsoft.com/office/powerpoint/2010/main" val="415116019"/>
      </p:ext>
    </p:extLst>
  </p:cSld>
  <p:clrMapOvr>
    <a:masterClrMapping/>
  </p:clrMapOvr>
  <mc:AlternateContent xmlns:mc="http://schemas.openxmlformats.org/markup-compatibility/2006" xmlns:p14="http://schemas.microsoft.com/office/powerpoint/2010/main">
    <mc:Choice Requires="p14">
      <p:transition spd="slow" p14:dur="2000" advTm="48304"/>
    </mc:Choice>
    <mc:Fallback xmlns="">
      <p:transition spd="slow" advTm="483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lstStyle/>
          <a:p>
            <a:r>
              <a:rPr lang="en-US" dirty="0"/>
              <a:t>KEY CONCEPTS TO CONSIDER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sz="2000" b="1" dirty="0">
                <a:solidFill>
                  <a:srgbClr val="0070C0"/>
                </a:solidFill>
              </a:rPr>
              <a:t>Laws &amp; policies prevent the provision of contraception based on age or marital status in many countries: </a:t>
            </a:r>
            <a:r>
              <a:rPr lang="en-US" sz="2000" dirty="0"/>
              <a:t>Critical to adolescent-friendly service provision are laws &amp; policies that support their access to contraception regardless of age or marital status, &amp; without third-party authorization/notification.</a:t>
            </a:r>
          </a:p>
          <a:p>
            <a:r>
              <a:rPr lang="en-US" sz="2000" b="1" dirty="0">
                <a:solidFill>
                  <a:srgbClr val="0070C0"/>
                </a:solidFill>
              </a:rPr>
              <a:t>Many adolescents have misconceptions about contraception or do not know where &amp; how to obtain contraceptive information &amp; services:  </a:t>
            </a:r>
            <a:r>
              <a:rPr lang="en-US" sz="2000" dirty="0"/>
              <a:t>CSE is an effective way to reach &amp; inform adolescents about contraception. It should be complemented by reaching out to parents, teachers &amp; other gatekeepers. </a:t>
            </a:r>
          </a:p>
        </p:txBody>
      </p:sp>
    </p:spTree>
    <p:extLst>
      <p:ext uri="{BB962C8B-B14F-4D97-AF65-F5344CB8AC3E}">
        <p14:creationId xmlns:p14="http://schemas.microsoft.com/office/powerpoint/2010/main" val="1759048861"/>
      </p:ext>
    </p:extLst>
  </p:cSld>
  <p:clrMapOvr>
    <a:masterClrMapping/>
  </p:clrMapOvr>
  <mc:AlternateContent xmlns:mc="http://schemas.openxmlformats.org/markup-compatibility/2006" xmlns:p14="http://schemas.microsoft.com/office/powerpoint/2010/main">
    <mc:Choice Requires="p14">
      <p:transition spd="slow" p14:dur="2000" advTm="47922"/>
    </mc:Choice>
    <mc:Fallback xmlns="">
      <p:transition spd="slow" advTm="479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lstStyle/>
          <a:p>
            <a:r>
              <a:rPr lang="en-US" dirty="0"/>
              <a:t>KEY CONCEPTS TO CONSIDER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sz="2000" b="1" dirty="0">
                <a:solidFill>
                  <a:srgbClr val="0070C0"/>
                </a:solidFill>
              </a:rPr>
              <a:t>Contraceptive services &amp; health-care providers are often not adolescent friendly: </a:t>
            </a:r>
            <a:r>
              <a:rPr lang="en-US" sz="2000" dirty="0"/>
              <a:t>There is a need to overcome health-care provider biases and misconceptions regarding contraceptive use by adolescents. </a:t>
            </a:r>
          </a:p>
          <a:p>
            <a:r>
              <a:rPr lang="en-US" sz="2000" b="1" dirty="0">
                <a:solidFill>
                  <a:srgbClr val="0070C0"/>
                </a:solidFill>
              </a:rPr>
              <a:t>The contraceptive needs of adolescents are diverse &amp; evolving:  </a:t>
            </a:r>
            <a:r>
              <a:rPr lang="en-US" sz="2000" dirty="0"/>
              <a:t>Complementary strategies must be used to respond to the differing needs &amp; preferences of adolescents. Additionally, programmes must address the needs of special population of adolescents (e.g., those with disabilities, migrants and refugees).</a:t>
            </a:r>
          </a:p>
        </p:txBody>
      </p:sp>
    </p:spTree>
    <p:extLst>
      <p:ext uri="{BB962C8B-B14F-4D97-AF65-F5344CB8AC3E}">
        <p14:creationId xmlns:p14="http://schemas.microsoft.com/office/powerpoint/2010/main" val="4080644709"/>
      </p:ext>
    </p:extLst>
  </p:cSld>
  <p:clrMapOvr>
    <a:masterClrMapping/>
  </p:clrMapOvr>
  <mc:AlternateContent xmlns:mc="http://schemas.openxmlformats.org/markup-compatibility/2006" xmlns:p14="http://schemas.microsoft.com/office/powerpoint/2010/main">
    <mc:Choice Requires="p14">
      <p:transition spd="slow" p14:dur="2000" advTm="44687"/>
    </mc:Choice>
    <mc:Fallback xmlns="">
      <p:transition spd="slow" advTm="446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914900" y="129092"/>
            <a:ext cx="6272213" cy="6519134"/>
          </a:xfrm>
        </p:spPr>
        <p:txBody>
          <a:bodyPr>
            <a:normAutofit fontScale="85000" lnSpcReduction="10000"/>
          </a:bodyPr>
          <a:lstStyle/>
          <a:p>
            <a:r>
              <a:rPr lang="en-US" i="1" dirty="0">
                <a:solidFill>
                  <a:srgbClr val="0070C0"/>
                </a:solidFill>
              </a:rPr>
              <a:t>WHO guidelines on preventing early pregnancy &amp; poor reproductive outcomes among adolescents in developing countries (2011)</a:t>
            </a:r>
          </a:p>
          <a:p>
            <a:r>
              <a:rPr lang="en-US" i="1" dirty="0"/>
              <a:t>Medical eligibility criteria for contraceptive use, 5</a:t>
            </a:r>
            <a:r>
              <a:rPr lang="en-US" i="1" baseline="30000" dirty="0"/>
              <a:t>th</a:t>
            </a:r>
            <a:r>
              <a:rPr lang="en-US" i="1" dirty="0"/>
              <a:t> edition (2015)</a:t>
            </a:r>
          </a:p>
          <a:p>
            <a:r>
              <a:rPr lang="en-US" i="1" dirty="0">
                <a:solidFill>
                  <a:srgbClr val="0070C0"/>
                </a:solidFill>
              </a:rPr>
              <a:t>Selected practice recommendations for contraceptive use (2016)</a:t>
            </a:r>
          </a:p>
          <a:p>
            <a:r>
              <a:rPr lang="en-US" i="1" dirty="0"/>
              <a:t>Ensuring human rights in the provision of contraceptive information &amp; services: guidance &amp; recommendations (2014)</a:t>
            </a:r>
          </a:p>
          <a:p>
            <a:r>
              <a:rPr lang="en-US" i="1" dirty="0">
                <a:solidFill>
                  <a:srgbClr val="0070C0"/>
                </a:solidFill>
              </a:rPr>
              <a:t>WHO consolidated guideline on self-care interventions for health: sexual and reproductive health and rights (2019)</a:t>
            </a:r>
          </a:p>
          <a:p>
            <a:r>
              <a:rPr lang="en-US" i="1" dirty="0"/>
              <a:t>Consolidated guideline on sexual &amp; reproductive health &amp; rights of women living with HIV (2017)</a:t>
            </a:r>
          </a:p>
          <a:p>
            <a:r>
              <a:rPr lang="en-US" i="1" dirty="0">
                <a:solidFill>
                  <a:srgbClr val="0070C0"/>
                </a:solidFill>
              </a:rPr>
              <a:t>Guidance statement: hormonal contraceptive eligibility for women at high risk of HIV (2017)</a:t>
            </a:r>
          </a:p>
          <a:p>
            <a:r>
              <a:rPr lang="en-US" i="1" dirty="0"/>
              <a:t>WHO recommendations on health promotion interventions for maternal &amp; newborn health (2015)</a:t>
            </a:r>
          </a:p>
          <a:p>
            <a:r>
              <a:rPr lang="en-US" i="1" dirty="0">
                <a:solidFill>
                  <a:srgbClr val="0070C0"/>
                </a:solidFill>
              </a:rPr>
              <a:t>Responding to children &amp; adolescents who have been sexually abused: WHO clinical guidelines (2017)</a:t>
            </a:r>
          </a:p>
          <a:p>
            <a:r>
              <a:rPr lang="en-US" i="1" dirty="0"/>
              <a:t>Responding to intimate partner violence &amp; sexual violence against women: WHO clinical and policy guidelines (2013)</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114836"/>
    </mc:Choice>
    <mc:Fallback xmlns="">
      <p:transition spd="slow" advTm="114836"/>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2</TotalTime>
  <Words>4791</Words>
  <Application>Microsoft Office PowerPoint</Application>
  <PresentationFormat>Widescreen</PresentationFormat>
  <Paragraphs>272</Paragraphs>
  <Slides>28</Slides>
  <Notes>22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Arial</vt:lpstr>
      <vt:lpstr>Calibri</vt:lpstr>
      <vt:lpstr>Calibri Light</vt:lpstr>
      <vt:lpstr>Rockwell</vt:lpstr>
      <vt:lpstr>Wingdings</vt:lpstr>
      <vt:lpstr>Atlas</vt:lpstr>
      <vt:lpstr>Office Theme</vt:lpstr>
      <vt:lpstr>1_Office Theme</vt:lpstr>
      <vt:lpstr>3_Office Theme</vt:lpstr>
      <vt:lpstr>4_Office Theme</vt:lpstr>
      <vt:lpstr>CONTRACEPTION COUNSELLING AND PROVISION</vt:lpstr>
      <vt:lpstr>DEFINITION</vt:lpstr>
      <vt:lpstr>RATIONALE – 1/2</vt:lpstr>
      <vt:lpstr>PowerPoint Presentation</vt:lpstr>
      <vt:lpstr>RATIONALE – 2/2</vt:lpstr>
      <vt:lpstr>HUMAN RIGHTS OBLIGATIONS</vt:lpstr>
      <vt:lpstr>KEY CONCEPTS TO CONSIDER -1/2</vt:lpstr>
      <vt:lpstr>KEY CONCEPTS TO CONSIDER – 2/2</vt:lpstr>
      <vt:lpstr>WHO GUIDELINES</vt:lpstr>
      <vt:lpstr>COMPLEMENTARY GUIDELINES TO WHO’s GUIDELINES</vt:lpstr>
      <vt:lpstr>Specific measures for delivery of services in the context of  COVID-19 – 1/2</vt:lpstr>
      <vt:lpstr>Specific measures for delivery of services in the context of  COVID-19 – 2/2</vt:lpstr>
      <vt:lpstr>Considerations for resumption of normal services in the context of COVID-19</vt:lpstr>
      <vt:lpstr>PowerPoint Presentation</vt:lpstr>
      <vt:lpstr>       </vt:lpstr>
      <vt:lpstr>PowerPoint Presentation</vt:lpstr>
      <vt:lpstr>PowerPoint Presentation</vt:lpstr>
      <vt:lpstr>PowerPoint Presentation</vt:lpstr>
      <vt:lpstr>PowerPoint Presentation</vt:lpstr>
      <vt:lpstr>REGIONAL INITIATIVE  THE SOCIAL MARKETING CONTRACEPTION PROJECT IN EGYPT</vt:lpstr>
      <vt:lpstr>PowerPoint Presentation</vt:lpstr>
      <vt:lpstr>Regional considerations for the delivery of interventions  related to adolescent contraception 16</vt:lpstr>
      <vt:lpstr>PowerPoint Presentation</vt:lpstr>
      <vt:lpstr>PowerPoint Presentation</vt:lpstr>
      <vt:lpstr>PowerPoint Presentation</vt:lpstr>
      <vt:lpstr>References </vt:lpstr>
      <vt:lpstr>References </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counselling and provision - Venkatraman Chandra-Mouli, Marina Plesons</dc:title>
  <dc:creator>Venkatraman Chandra-Mouli</dc:creator>
  <cp:lastModifiedBy>Aldo Campana</cp:lastModifiedBy>
  <cp:revision>69</cp:revision>
  <dcterms:created xsi:type="dcterms:W3CDTF">2019-06-05T15:08:02Z</dcterms:created>
  <dcterms:modified xsi:type="dcterms:W3CDTF">2021-01-31T09:39:49Z</dcterms:modified>
</cp:coreProperties>
</file>