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3.xml" ContentType="application/vnd.openxmlformats-officedocument.themeOverride+xml"/>
  <Override PartName="/ppt/notesSlides/notesSlide18.xml" ContentType="application/vnd.openxmlformats-officedocument.presentationml.notesSlide+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5.xml" ContentType="application/vnd.openxmlformats-officedocument.themeOverride+xml"/>
  <Override PartName="/ppt/notesSlides/notesSlide22.xml" ContentType="application/vnd.openxmlformats-officedocument.presentationml.notesSlide+xml"/>
  <Override PartName="/ppt/theme/themeOverride6.xml" ContentType="application/vnd.openxmlformats-officedocument.themeOverr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 id="2147483685" r:id="rId4"/>
  </p:sldMasterIdLst>
  <p:notesMasterIdLst>
    <p:notesMasterId r:id="rId31"/>
  </p:notesMasterIdLst>
  <p:sldIdLst>
    <p:sldId id="256" r:id="rId5"/>
    <p:sldId id="263" r:id="rId6"/>
    <p:sldId id="257" r:id="rId7"/>
    <p:sldId id="265" r:id="rId8"/>
    <p:sldId id="264" r:id="rId9"/>
    <p:sldId id="258" r:id="rId10"/>
    <p:sldId id="259" r:id="rId11"/>
    <p:sldId id="260" r:id="rId12"/>
    <p:sldId id="611" r:id="rId13"/>
    <p:sldId id="610" r:id="rId14"/>
    <p:sldId id="261" r:id="rId15"/>
    <p:sldId id="612" r:id="rId16"/>
    <p:sldId id="613" r:id="rId17"/>
    <p:sldId id="275" r:id="rId18"/>
    <p:sldId id="614" r:id="rId19"/>
    <p:sldId id="266" r:id="rId20"/>
    <p:sldId id="276" r:id="rId21"/>
    <p:sldId id="277" r:id="rId22"/>
    <p:sldId id="615" r:id="rId23"/>
    <p:sldId id="616" r:id="rId24"/>
    <p:sldId id="267" r:id="rId25"/>
    <p:sldId id="278" r:id="rId26"/>
    <p:sldId id="617" r:id="rId27"/>
    <p:sldId id="618" r:id="rId28"/>
    <p:sldId id="272"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3"/>
    <p:restoredTop sz="94663"/>
  </p:normalViewPr>
  <p:slideViewPr>
    <p:cSldViewPr snapToGrid="0" snapToObjects="1">
      <p:cViewPr varScale="1">
        <p:scale>
          <a:sx n="120" d="100"/>
          <a:sy n="120" d="100"/>
        </p:scale>
        <p:origin x="102" y="1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8F0E283C-FF64-3048-AB1F-40F0DF3E7D1A}" type="presOf" srcId="{151CF682-AB21-420F-A12D-5FBEDE9CD7BA}" destId="{DA55DC04-2EC9-40F6-8F04-450718B661BA}" srcOrd="0" destOrd="0" presId="urn:microsoft.com/office/officeart/2005/8/layout/hProcess9"/>
    <dgm:cxn modelId="{15B81042-A8A4-3F43-9B98-8C0A77DD2410}" type="presOf" srcId="{D5038E52-8875-4BBF-A3CD-A18877DB38C1}" destId="{AA497FD6-EBFF-47CD-8963-A379FF1243D1}" srcOrd="0" destOrd="0" presId="urn:microsoft.com/office/officeart/2005/8/layout/hProcess9"/>
    <dgm:cxn modelId="{21F20165-C118-CD41-97DB-9F86EC42D4BE}" type="presOf" srcId="{2C2BD70B-8C5A-4FC6-938B-FB94F27B01BB}" destId="{52A3990F-28CC-4429-856C-05673046058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B813B4A1-547A-A04C-87D1-D0A78B823AB9}" type="presOf" srcId="{67130A49-2D7A-4DDB-BFCE-261A76672268}" destId="{EBA2C95D-1800-437B-BFFA-403DC35F237B}"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F990C1ED-A7CB-FE4B-801D-8724360D18EB}" type="presOf" srcId="{6A1973C6-A96C-4BCD-BC37-EDAEEEED2755}" destId="{1A47FA96-39E1-45AE-B48F-4F4690D62C90}" srcOrd="0" destOrd="0" presId="urn:microsoft.com/office/officeart/2005/8/layout/hProcess9"/>
    <dgm:cxn modelId="{4F8EA1FA-F9F3-C14C-BAEE-CB7D1A7C215D}" type="presOf" srcId="{E70330E7-8026-4F29-A84E-0819727E859F}" destId="{669FE043-AAD0-40F4-B909-072FD0CDF926}" srcOrd="0" destOrd="0" presId="urn:microsoft.com/office/officeart/2005/8/layout/hProcess9"/>
    <dgm:cxn modelId="{FFF7634E-8C2C-F249-AD31-E06A4778961A}" type="presParOf" srcId="{AA497FD6-EBFF-47CD-8963-A379FF1243D1}" destId="{4A63E17C-E62A-4070-9384-8952CBBB1113}" srcOrd="0" destOrd="0" presId="urn:microsoft.com/office/officeart/2005/8/layout/hProcess9"/>
    <dgm:cxn modelId="{487D271B-472F-F046-805D-520D5FF843BF}" type="presParOf" srcId="{AA497FD6-EBFF-47CD-8963-A379FF1243D1}" destId="{2317A070-2FE6-4E17-9F35-C2E61B61E1A5}" srcOrd="1" destOrd="0" presId="urn:microsoft.com/office/officeart/2005/8/layout/hProcess9"/>
    <dgm:cxn modelId="{6AA25517-ABD5-D344-B37D-0F831856D9D2}" type="presParOf" srcId="{2317A070-2FE6-4E17-9F35-C2E61B61E1A5}" destId="{DA55DC04-2EC9-40F6-8F04-450718B661BA}" srcOrd="0" destOrd="0" presId="urn:microsoft.com/office/officeart/2005/8/layout/hProcess9"/>
    <dgm:cxn modelId="{74BC1124-CEDE-A54C-9CAD-DE6C73A2B367}" type="presParOf" srcId="{2317A070-2FE6-4E17-9F35-C2E61B61E1A5}" destId="{A13EF079-3C0A-4D47-B077-BDE6EDB941FA}" srcOrd="1" destOrd="0" presId="urn:microsoft.com/office/officeart/2005/8/layout/hProcess9"/>
    <dgm:cxn modelId="{7A734CB9-5C53-354D-8446-E7295F11A616}" type="presParOf" srcId="{2317A070-2FE6-4E17-9F35-C2E61B61E1A5}" destId="{1A47FA96-39E1-45AE-B48F-4F4690D62C90}" srcOrd="2" destOrd="0" presId="urn:microsoft.com/office/officeart/2005/8/layout/hProcess9"/>
    <dgm:cxn modelId="{FE9793E9-C108-654A-AA75-EC048EF74FB3}" type="presParOf" srcId="{2317A070-2FE6-4E17-9F35-C2E61B61E1A5}" destId="{AE1FBF92-8FA6-4F79-99DA-B07817A57400}" srcOrd="3" destOrd="0" presId="urn:microsoft.com/office/officeart/2005/8/layout/hProcess9"/>
    <dgm:cxn modelId="{08BB3E49-37E1-DC47-B8AC-0A26285A0498}" type="presParOf" srcId="{2317A070-2FE6-4E17-9F35-C2E61B61E1A5}" destId="{52A3990F-28CC-4429-856C-056730460580}" srcOrd="4" destOrd="0" presId="urn:microsoft.com/office/officeart/2005/8/layout/hProcess9"/>
    <dgm:cxn modelId="{C68E3A71-53E3-1D46-A1C1-DA5FF7968BAA}" type="presParOf" srcId="{2317A070-2FE6-4E17-9F35-C2E61B61E1A5}" destId="{EF80ABF3-8F30-464D-8F83-74EE25874866}" srcOrd="5" destOrd="0" presId="urn:microsoft.com/office/officeart/2005/8/layout/hProcess9"/>
    <dgm:cxn modelId="{820F5958-CCDB-C240-9A91-6AC0534F27AB}" type="presParOf" srcId="{2317A070-2FE6-4E17-9F35-C2E61B61E1A5}" destId="{EBA2C95D-1800-437B-BFFA-403DC35F237B}" srcOrd="6" destOrd="0" presId="urn:microsoft.com/office/officeart/2005/8/layout/hProcess9"/>
    <dgm:cxn modelId="{1B83459A-A01A-0543-A128-8BAF9C6CC16A}" type="presParOf" srcId="{2317A070-2FE6-4E17-9F35-C2E61B61E1A5}" destId="{440E3B31-843E-4694-A263-BD1BDC418827}" srcOrd="7" destOrd="0" presId="urn:microsoft.com/office/officeart/2005/8/layout/hProcess9"/>
    <dgm:cxn modelId="{28F8C067-1562-544F-8040-A1E7F6012634}"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C4DAA-BE43-47E0-B077-7D9F3FFB01FF}" type="datetimeFigureOut">
              <a:rPr lang="en-GB" smtClean="0"/>
              <a:t>15/03/2021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5392-2319-4BCF-BDEF-98C42CD9EABF}" type="slidenum">
              <a:rPr lang="en-GB" smtClean="0"/>
              <a:t>‹#›</a:t>
            </a:fld>
            <a:endParaRPr lang="en-GB"/>
          </a:p>
        </p:txBody>
      </p:sp>
    </p:spTree>
    <p:extLst>
      <p:ext uri="{BB962C8B-B14F-4D97-AF65-F5344CB8AC3E}">
        <p14:creationId xmlns:p14="http://schemas.microsoft.com/office/powerpoint/2010/main" val="36961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x.doi.org/10.1371/journal.pone.021338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key definitions. </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2</a:t>
            </a:fld>
            <a:endParaRPr lang="en-GB"/>
          </a:p>
        </p:txBody>
      </p:sp>
    </p:spTree>
    <p:extLst>
      <p:ext uri="{BB962C8B-B14F-4D97-AF65-F5344CB8AC3E}">
        <p14:creationId xmlns:p14="http://schemas.microsoft.com/office/powerpoint/2010/main" val="382881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education and employment opportunities, and community dialogue are needed to bring about </a:t>
            </a:r>
            <a:r>
              <a:rPr lang="en-US"/>
              <a:t>norm change. </a:t>
            </a:r>
            <a:endParaRPr lang="en-GB"/>
          </a:p>
        </p:txBody>
      </p:sp>
      <p:sp>
        <p:nvSpPr>
          <p:cNvPr id="4" name="Slide Number Placeholder 3"/>
          <p:cNvSpPr>
            <a:spLocks noGrp="1"/>
          </p:cNvSpPr>
          <p:nvPr>
            <p:ph type="sldNum" sz="quarter" idx="10"/>
          </p:nvPr>
        </p:nvSpPr>
        <p:spPr/>
        <p:txBody>
          <a:bodyPr/>
          <a:lstStyle/>
          <a:p>
            <a:fld id="{C0F35392-2319-4BCF-BDEF-98C42CD9EABF}" type="slidenum">
              <a:rPr lang="en-GB" smtClean="0"/>
              <a:t>11</a:t>
            </a:fld>
            <a:endParaRPr lang="en-GB"/>
          </a:p>
        </p:txBody>
      </p:sp>
    </p:spTree>
    <p:extLst>
      <p:ext uri="{BB962C8B-B14F-4D97-AF65-F5344CB8AC3E}">
        <p14:creationId xmlns:p14="http://schemas.microsoft.com/office/powerpoint/2010/main" val="338796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88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54ABE-C81A-4440-B08C-67FE6594E1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2213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0000"/>
                </a:solidFill>
              </a:rPr>
              <a:t>The proportion of women aged 20-24 years who were married or in union before the age of 18 in EMR (SDG, 5.3.1) (3)</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Somalia: 43.2% </a:t>
            </a:r>
          </a:p>
          <a:p>
            <a:r>
              <a:rPr lang="en-US" dirty="0"/>
              <a:t>Sudan: 34%</a:t>
            </a:r>
          </a:p>
          <a:p>
            <a:r>
              <a:rPr lang="en-US" dirty="0"/>
              <a:t>Yemen: 31%</a:t>
            </a:r>
          </a:p>
          <a:p>
            <a:r>
              <a:rPr lang="en-US" dirty="0"/>
              <a:t>Afghanistan: 28.3%</a:t>
            </a:r>
          </a:p>
          <a:p>
            <a:r>
              <a:rPr lang="en-US" dirty="0"/>
              <a:t>Iraq: 28%</a:t>
            </a:r>
          </a:p>
          <a:p>
            <a:r>
              <a:rPr lang="en-US" dirty="0"/>
              <a:t>Pakistan: 18.3% </a:t>
            </a:r>
          </a:p>
          <a:p>
            <a:r>
              <a:rPr lang="en-US" dirty="0"/>
              <a:t>Egypt: 17.4%</a:t>
            </a:r>
          </a:p>
          <a:p>
            <a:r>
              <a:rPr lang="en-US" dirty="0"/>
              <a:t>Iran: 16.7%</a:t>
            </a:r>
          </a:p>
          <a:p>
            <a:r>
              <a:rPr lang="en-US" dirty="0"/>
              <a:t>Morocco: 13.7%</a:t>
            </a:r>
          </a:p>
          <a:p>
            <a:r>
              <a:rPr lang="en-US" dirty="0"/>
              <a:t>Syria: 13.3</a:t>
            </a:r>
          </a:p>
          <a:p>
            <a:r>
              <a:rPr lang="en-US" dirty="0"/>
              <a:t>Jordon: 9.0%</a:t>
            </a:r>
          </a:p>
          <a:p>
            <a:r>
              <a:rPr lang="en-US" dirty="0"/>
              <a:t>Lebanon: 6%</a:t>
            </a:r>
          </a:p>
          <a:p>
            <a:r>
              <a:rPr lang="en-US" dirty="0"/>
              <a:t>Djibouti: 5.3</a:t>
            </a:r>
          </a:p>
          <a:p>
            <a:r>
              <a:rPr lang="en-US" dirty="0"/>
              <a:t>Qatar: 4.2%</a:t>
            </a:r>
          </a:p>
          <a:p>
            <a:r>
              <a:rPr lang="en-US" dirty="0"/>
              <a:t>Oman: 4%</a:t>
            </a:r>
          </a:p>
          <a:p>
            <a:r>
              <a:rPr lang="en-US" dirty="0"/>
              <a:t>Tunisia: 1%</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7F900-9CC2-644B-9F89-36F858139F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380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CEDAW: </a:t>
            </a:r>
            <a:r>
              <a:rPr lang="en-GB" b="0" i="0" dirty="0">
                <a:solidFill>
                  <a:srgbClr val="4D5156"/>
                </a:solidFill>
                <a:effectLst/>
                <a:latin typeface="arial" panose="020B0604020202020204" pitchFamily="34" charset="0"/>
              </a:rPr>
              <a:t>Convention on the Elimination of All Forms of Discrimination against Women</a:t>
            </a:r>
            <a:r>
              <a:rPr lang="en-US" dirty="0"/>
              <a:t> </a:t>
            </a:r>
          </a:p>
          <a:p>
            <a:r>
              <a:rPr lang="en-US" dirty="0"/>
              <a:t>CRC: </a:t>
            </a:r>
            <a:r>
              <a:rPr lang="en-GB" sz="1800" b="0" i="0" u="none" strike="noStrike" baseline="0" dirty="0">
                <a:solidFill>
                  <a:srgbClr val="000000"/>
                </a:solidFill>
                <a:latin typeface="Myriad Pro"/>
              </a:rPr>
              <a:t>Convention on the Rights of the Child </a:t>
            </a:r>
            <a:r>
              <a:rPr lang="en-US" baseline="0" dirty="0"/>
              <a:t>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54ABE-C81A-4440-B08C-67FE6594E1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433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7F900-9CC2-644B-9F89-36F858139F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997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D1694E-CE2E-A541-8D74-B0FB8845B5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8532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7F900-9CC2-644B-9F89-36F858139F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5823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rgbClr val="FF0000"/>
                </a:solidFill>
              </a:rPr>
              <a:t>Levels of FGM among girls aged 0-14 years vary across countries in the region:</a:t>
            </a:r>
          </a:p>
          <a:p>
            <a:pPr marL="171450" indent="-171450">
              <a:buFont typeface="Arial" panose="020B0604020202020204" pitchFamily="34" charset="0"/>
              <a:buChar char="•"/>
            </a:pPr>
            <a:endParaRPr lang="en-US" sz="1100" dirty="0"/>
          </a:p>
          <a:p>
            <a:pPr marL="0" indent="0">
              <a:buFont typeface="Arial" panose="020B0604020202020204" pitchFamily="34" charset="0"/>
              <a:buNone/>
            </a:pPr>
            <a:r>
              <a:rPr lang="en-US" sz="1100" dirty="0"/>
              <a:t>Djibouti (43%), </a:t>
            </a:r>
            <a:br>
              <a:rPr lang="en-US" sz="1100" dirty="0"/>
            </a:br>
            <a:r>
              <a:rPr lang="en-US" sz="1100" dirty="0"/>
              <a:t>Sudan (30%), </a:t>
            </a:r>
            <a:br>
              <a:rPr lang="en-US" sz="1100" dirty="0"/>
            </a:br>
            <a:r>
              <a:rPr lang="en-US" sz="1100" dirty="0"/>
              <a:t>Egypt (14%), </a:t>
            </a:r>
            <a:br>
              <a:rPr lang="en-US" sz="1100" dirty="0"/>
            </a:br>
            <a:r>
              <a:rPr lang="en-US" sz="1100" dirty="0"/>
              <a:t>Iraq (1%)</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Age at cutting varies across</a:t>
            </a:r>
            <a:r>
              <a:rPr lang="en-US" baseline="0" dirty="0"/>
              <a:t> </a:t>
            </a:r>
            <a:r>
              <a:rPr lang="en-US" dirty="0"/>
              <a:t>countries in the region; in</a:t>
            </a:r>
            <a:r>
              <a:rPr lang="en-US" baseline="0" dirty="0"/>
              <a:t> </a:t>
            </a:r>
            <a:r>
              <a:rPr lang="en-US" dirty="0"/>
              <a:t>Yemen it most often occurs</a:t>
            </a:r>
            <a:r>
              <a:rPr lang="en-US" baseline="0" dirty="0"/>
              <a:t> </a:t>
            </a:r>
            <a:r>
              <a:rPr lang="en-US" dirty="0"/>
              <a:t>in the first week of life,</a:t>
            </a:r>
            <a:r>
              <a:rPr lang="en-US" baseline="0" dirty="0"/>
              <a:t> </a:t>
            </a:r>
            <a:r>
              <a:rPr lang="en-US" dirty="0"/>
              <a:t>while in Egypt it is most likely to</a:t>
            </a:r>
            <a:r>
              <a:rPr lang="en-US" baseline="0" dirty="0"/>
              <a:t> </a:t>
            </a:r>
            <a:r>
              <a:rPr lang="en-US" dirty="0"/>
              <a:t>occur in adolescence.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Information collected on FGM about girls under age 15 reflects their current, but not final, FGM status. Some girls who have not been cut may still be at risk once they reach the customary age for cutting. Therefore, the data on prevalence for girls under age 15 is an underestimation of the true extent of the practice. Since age at cutting varies among settings, the amount of underestimation also varies. This should be kept in mind when interpreting all FGM prevalence data for this age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
            </a:r>
            <a:r>
              <a:rPr lang="en-GB" sz="1800" dirty="0">
                <a:effectLst/>
                <a:latin typeface="Calibri" panose="020F0502020204030204" pitchFamily="34" charset="0"/>
                <a:ea typeface="Calibri" panose="020F0502020204030204" pitchFamily="34" charset="0"/>
                <a:cs typeface="Arial" panose="020B0604020202020204" pitchFamily="34" charset="0"/>
              </a:rPr>
              <a:t>United Nations Children’s Fund. Female Genital Mutilation in the Middle East and North Africa. New York: UNICEF; 2020.)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A63CF8-160C-6940-97DF-52CADAA18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0599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Less than half</a:t>
            </a:r>
            <a:r>
              <a:rPr lang="en-US" baseline="0" dirty="0"/>
              <a:t> </a:t>
            </a:r>
            <a:r>
              <a:rPr lang="en-US" dirty="0"/>
              <a:t>of women support the</a:t>
            </a:r>
            <a:r>
              <a:rPr lang="en-US" baseline="0" dirty="0"/>
              <a:t> </a:t>
            </a:r>
            <a:r>
              <a:rPr lang="en-US" dirty="0"/>
              <a:t>continuation of FGM in most</a:t>
            </a:r>
            <a:r>
              <a:rPr lang="en-US" baseline="0" dirty="0"/>
              <a:t> </a:t>
            </a:r>
            <a:r>
              <a:rPr lang="en-US" dirty="0"/>
              <a:t>countries in the region.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FGM is highly medicalized in Egypt and Sudan</a:t>
            </a:r>
            <a:r>
              <a:rPr lang="en-US" baseline="0" dirty="0"/>
              <a:t> </a:t>
            </a:r>
            <a:r>
              <a:rPr lang="en-US" dirty="0"/>
              <a:t>where almost 8 in 10 girls are cut</a:t>
            </a:r>
            <a:r>
              <a:rPr lang="en-US" baseline="0" dirty="0"/>
              <a:t> </a:t>
            </a:r>
            <a:r>
              <a:rPr lang="en-US" dirty="0"/>
              <a:t>by medical personnel, whereas traditional</a:t>
            </a:r>
            <a:r>
              <a:rPr lang="en-US" baseline="0" dirty="0"/>
              <a:t> </a:t>
            </a:r>
            <a:r>
              <a:rPr lang="en-US" dirty="0"/>
              <a:t>practitioners are responsible for most cutting in Djibouti, Iraq and Yemen. </a:t>
            </a:r>
          </a:p>
          <a:p>
            <a:pPr marL="171450" indent="-171450">
              <a:buFont typeface="Arial" panose="020B0604020202020204" pitchFamily="34" charset="0"/>
              <a:buChar char="•"/>
            </a:pPr>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r>
              <a:rPr lang="en-GB" sz="1200" dirty="0">
                <a:effectLst/>
                <a:latin typeface="Calibri" panose="020F0502020204030204" pitchFamily="34" charset="0"/>
                <a:ea typeface="Calibri" panose="020F0502020204030204" pitchFamily="34" charset="0"/>
                <a:cs typeface="Arial" panose="020B0604020202020204" pitchFamily="34" charset="0"/>
              </a:rPr>
              <a:t>United Nations Children’s Fund. Female Genital Mutilation in the Middle East and North Africa. New York: UNICEF; 2020.) </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r>
              <a:rPr lang="en-US" dirty="0"/>
              <a:t>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54ABE-C81A-4440-B08C-67FE6594E1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79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of two slides which set out the rationale for investment in this area.</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3</a:t>
            </a:fld>
            <a:endParaRPr lang="en-GB"/>
          </a:p>
        </p:txBody>
      </p:sp>
    </p:spTree>
    <p:extLst>
      <p:ext uri="{BB962C8B-B14F-4D97-AF65-F5344CB8AC3E}">
        <p14:creationId xmlns:p14="http://schemas.microsoft.com/office/powerpoint/2010/main" val="2799951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7F900-9CC2-644B-9F89-36F858139F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5631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solidFill>
                  <a:srgbClr val="69C8CC"/>
                </a:solidFill>
                <a:latin typeface="UniversLTStd-Bold"/>
              </a:rPr>
              <a:t>In order to reach the SDG target 5.3 of eliminating FGM by 2030, the rate of progress would need to be 15 times faster for the region overall.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54ABE-C81A-4440-B08C-67FE6594E1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3733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a:t>
            </a:r>
            <a:r>
              <a:rPr lang="en-US" i="1" dirty="0"/>
              <a:t>Saleema</a:t>
            </a:r>
            <a:r>
              <a:rPr lang="en-US" dirty="0"/>
              <a:t> Initiative is a Sudanese program supported by the government that receives technical and financial assistance from UNICEF and supports the protection of girls from FGM, particularly in the context of efforts to promote collective community abandonment of the practice. The broad objective is to change the way that people talk about FGM by promoting wide usage of new positive terminology to describe the natural bodies of girls and women. Saleema also aims to stimulate new discussions about FGM at family and community levels–new both with regard to who talks to whom (‘talk pathways’) and the specific issues discussed (‘talk content’).”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immediate measureable outcome of the program is to increase social acceptance of uncut girls, as reflected in increased use of the positive term </a:t>
            </a:r>
            <a:r>
              <a:rPr lang="en-US" i="1" dirty="0"/>
              <a:t>Saleema</a:t>
            </a:r>
            <a:r>
              <a:rPr lang="en-US" dirty="0"/>
              <a:t> and in normative beliefs about the acceptability of being uncut.”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“When a social norm such as FGM is in place, families and individuals engage in the practice because they believe that it is expected of them and is prevalent. Creating alternative views is thus a key step in social norm change</a:t>
            </a:r>
            <a:r>
              <a:rPr lang="en-US" u="none" dirty="0"/>
              <a:t>. </a:t>
            </a:r>
            <a:r>
              <a:rPr lang="en-US" u="sng" dirty="0"/>
              <a:t>When subjective and descriptive norms are in conflict, many people follow descriptive norms, what they perceive the prevalent behavior to be. Even if a norm is considered subjectively important (what should be) if individuals observe non-conformity they will be less likely to follow the norm. Spreading a social norm that modern Sudanese society no longer practices FGM is the long-term goal of </a:t>
            </a:r>
            <a:r>
              <a:rPr lang="en-US" i="1" u="sng" dirty="0" err="1"/>
              <a:t>Saleema</a:t>
            </a:r>
            <a:r>
              <a:rPr lang="en-US" u="sng" dirty="0"/>
              <a:t>.”</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(Evans WD, Donahue C, Snider J, Bedri N, </a:t>
            </a:r>
            <a:r>
              <a:rPr lang="en-GB" sz="1800" dirty="0" err="1">
                <a:effectLst/>
                <a:latin typeface="Calibri" panose="020F0502020204030204" pitchFamily="34" charset="0"/>
                <a:ea typeface="Calibri" panose="020F0502020204030204" pitchFamily="34" charset="0"/>
                <a:cs typeface="Arial" panose="020B0604020202020204" pitchFamily="34" charset="0"/>
              </a:rPr>
              <a:t>Elhussein</a:t>
            </a:r>
            <a:r>
              <a:rPr lang="en-GB" sz="1800" dirty="0">
                <a:effectLst/>
                <a:latin typeface="Calibri" panose="020F0502020204030204" pitchFamily="34" charset="0"/>
                <a:ea typeface="Calibri" panose="020F0502020204030204" pitchFamily="34" charset="0"/>
                <a:cs typeface="Arial" panose="020B0604020202020204" pitchFamily="34" charset="0"/>
              </a:rPr>
              <a:t> TA, </a:t>
            </a:r>
            <a:r>
              <a:rPr lang="en-GB" sz="1800" dirty="0" err="1">
                <a:effectLst/>
                <a:latin typeface="Calibri" panose="020F0502020204030204" pitchFamily="34" charset="0"/>
                <a:ea typeface="Calibri" panose="020F0502020204030204" pitchFamily="34" charset="0"/>
                <a:cs typeface="Arial" panose="020B0604020202020204" pitchFamily="34" charset="0"/>
              </a:rPr>
              <a:t>Elamin</a:t>
            </a:r>
            <a:r>
              <a:rPr lang="en-GB" sz="1800" dirty="0">
                <a:effectLst/>
                <a:latin typeface="Calibri" panose="020F0502020204030204" pitchFamily="34" charset="0"/>
                <a:ea typeface="Calibri" panose="020F0502020204030204" pitchFamily="34" charset="0"/>
                <a:cs typeface="Arial" panose="020B0604020202020204" pitchFamily="34" charset="0"/>
              </a:rPr>
              <a:t> SA. The </a:t>
            </a:r>
            <a:r>
              <a:rPr lang="en-GB" sz="1800" dirty="0" err="1">
                <a:effectLst/>
                <a:latin typeface="Calibri" panose="020F0502020204030204" pitchFamily="34" charset="0"/>
                <a:ea typeface="Calibri" panose="020F0502020204030204" pitchFamily="34" charset="0"/>
                <a:cs typeface="Arial" panose="020B0604020202020204" pitchFamily="34" charset="0"/>
              </a:rPr>
              <a:t>Saleema</a:t>
            </a:r>
            <a:r>
              <a:rPr lang="en-GB" sz="1800" dirty="0">
                <a:effectLst/>
                <a:latin typeface="Calibri" panose="020F0502020204030204" pitchFamily="34" charset="0"/>
                <a:ea typeface="Calibri" panose="020F0502020204030204" pitchFamily="34" charset="0"/>
                <a:cs typeface="Arial" panose="020B0604020202020204" pitchFamily="34" charset="0"/>
              </a:rPr>
              <a:t> initiative in Sudan to abandon female genital mutilation: Outcomes and dose response effects. PLOS ONE. 2019 Mar 12;14(3):e0213380.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http://dx.doi.org/10.1371/journal.pone.0213380</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a:t>
            </a:r>
            <a:r>
              <a:rPr lang="en-GB" sz="1800" u="none" dirty="0">
                <a:solidFill>
                  <a:srgbClr val="0563C1"/>
                </a:solidFill>
                <a:effectLst/>
                <a:latin typeface="Calibri" panose="020F0502020204030204" pitchFamily="34" charset="0"/>
                <a:ea typeface="Calibri" panose="020F0502020204030204" pitchFamily="34" charset="0"/>
                <a:cs typeface="Arial" panose="020B0604020202020204" pitchFamily="34" charset="0"/>
              </a:rPr>
              <a:t> p.2-3.) </a:t>
            </a:r>
            <a:endParaRPr lang="en-GB" sz="1800" u="none" dirty="0">
              <a:effectLst/>
              <a:latin typeface="Calibri" panose="020F0502020204030204" pitchFamily="34" charset="0"/>
              <a:ea typeface="Calibri" panose="020F050202020403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54ABE-C81A-4440-B08C-67FE6594E1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425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7F900-9CC2-644B-9F89-36F858139F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5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of two slides which set out the rationale. </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4</a:t>
            </a:fld>
            <a:endParaRPr lang="en-GB"/>
          </a:p>
        </p:txBody>
      </p:sp>
    </p:spTree>
    <p:extLst>
      <p:ext uri="{BB962C8B-B14F-4D97-AF65-F5344CB8AC3E}">
        <p14:creationId xmlns:p14="http://schemas.microsoft.com/office/powerpoint/2010/main" val="404974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human rights obligations of states. </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5</a:t>
            </a:fld>
            <a:endParaRPr lang="en-GB"/>
          </a:p>
        </p:txBody>
      </p:sp>
    </p:spTree>
    <p:extLst>
      <p:ext uri="{BB962C8B-B14F-4D97-AF65-F5344CB8AC3E}">
        <p14:creationId xmlns:p14="http://schemas.microsoft.com/office/powerpoint/2010/main" val="173415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three key concepts to consider in moving ahead. </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6</a:t>
            </a:fld>
            <a:endParaRPr lang="en-GB"/>
          </a:p>
        </p:txBody>
      </p:sp>
    </p:spTree>
    <p:extLst>
      <p:ext uri="{BB962C8B-B14F-4D97-AF65-F5344CB8AC3E}">
        <p14:creationId xmlns:p14="http://schemas.microsoft.com/office/powerpoint/2010/main" val="51358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two WHO guidelines which address FGM and child marriage. </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7</a:t>
            </a:fld>
            <a:endParaRPr lang="en-GB"/>
          </a:p>
        </p:txBody>
      </p:sp>
    </p:spTree>
    <p:extLst>
      <p:ext uri="{BB962C8B-B14F-4D97-AF65-F5344CB8AC3E}">
        <p14:creationId xmlns:p14="http://schemas.microsoft.com/office/powerpoint/2010/main" val="107382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a selection of complementary documents which could be useful. </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8</a:t>
            </a:fld>
            <a:endParaRPr lang="en-GB"/>
          </a:p>
        </p:txBody>
      </p:sp>
    </p:spTree>
    <p:extLst>
      <p:ext uri="{BB962C8B-B14F-4D97-AF65-F5344CB8AC3E}">
        <p14:creationId xmlns:p14="http://schemas.microsoft.com/office/powerpoint/2010/main" val="34261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F2579-E084-4BE5-B155-114E7DEDDB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656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F2579-E084-4BE5-B155-114E7DEDDB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320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f"/><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f"/><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3/15/2021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3/15/2021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sp>
        <p:nvSpPr>
          <p:cNvPr id="11" name="Rectangle 10"/>
          <p:cNvSpPr/>
          <p:nvPr userDrawn="1"/>
        </p:nvSpPr>
        <p:spPr bwMode="auto">
          <a:xfrm>
            <a:off x="1417195" y="3732398"/>
            <a:ext cx="8807264"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417195" y="1556791"/>
            <a:ext cx="8807264"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928722" y="1776871"/>
            <a:ext cx="7911695"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928722" y="3838657"/>
            <a:ext cx="7911695"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928721" y="4198771"/>
            <a:ext cx="7911695"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3"/>
            <a:ext cx="2351584"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3605" y="5420907"/>
            <a:ext cx="2194296"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6618" y="5198994"/>
            <a:ext cx="2605685" cy="1050416"/>
          </a:xfrm>
          <a:prstGeom prst="rect">
            <a:avLst/>
          </a:prstGeom>
        </p:spPr>
      </p:pic>
    </p:spTree>
    <p:extLst>
      <p:ext uri="{BB962C8B-B14F-4D97-AF65-F5344CB8AC3E}">
        <p14:creationId xmlns:p14="http://schemas.microsoft.com/office/powerpoint/2010/main" val="173603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8043" y="6466330"/>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1176816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60178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1"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3959662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3" name="Footer Placeholder 3"/>
          <p:cNvSpPr>
            <a:spLocks noGrp="1"/>
          </p:cNvSpPr>
          <p:nvPr>
            <p:ph type="ftr" sz="quarter" idx="10"/>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60446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4010542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8"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1024125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1"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400609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1"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160644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2041448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1390726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E7C780E-9DC2-9A41-A413-306B5E458B21}"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3618169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E7C780E-9DC2-9A41-A413-306B5E458B21}"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2185872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E7C780E-9DC2-9A41-A413-306B5E458B21}"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1369712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E7C780E-9DC2-9A41-A413-306B5E458B21}"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653936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E7C780E-9DC2-9A41-A413-306B5E458B21}"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857719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E7C780E-9DC2-9A41-A413-306B5E458B21}"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2786287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C780E-9DC2-9A41-A413-306B5E458B21}"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115788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3/15/2021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E7C780E-9DC2-9A41-A413-306B5E458B21}"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2319923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E7C780E-9DC2-9A41-A413-306B5E458B21}"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3363297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E7C780E-9DC2-9A41-A413-306B5E458B21}"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3716480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E7C780E-9DC2-9A41-A413-306B5E458B21}"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2129158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5A40BD4-0044-4E49-B504-B642906A8B04}" type="datetime1">
              <a:rPr lang="en-GB" smtClean="0"/>
              <a:t>15/03/2021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2561407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E7C780E-9DC2-9A41-A413-306B5E458B21}"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7584"/>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4838"/>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3" y="628977"/>
            <a:ext cx="2659223" cy="1721107"/>
          </a:xfrm>
          <a:prstGeom prst="rect">
            <a:avLst/>
          </a:prstGeom>
        </p:spPr>
      </p:pic>
    </p:spTree>
    <p:extLst>
      <p:ext uri="{BB962C8B-B14F-4D97-AF65-F5344CB8AC3E}">
        <p14:creationId xmlns:p14="http://schemas.microsoft.com/office/powerpoint/2010/main" val="1873211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7C780E-9DC2-9A41-A413-306B5E458B21}"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690366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7C780E-9DC2-9A41-A413-306B5E458B21}"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626337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E7C780E-9DC2-9A41-A413-306B5E458B21}"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7CB55-E685-B341-9348-453C4DF72E5F}"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124175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7C780E-9DC2-9A41-A413-306B5E458B21}"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47CB55-E685-B341-9348-453C4DF72E5F}"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58602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3/15/2021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8E7C780E-9DC2-9A41-A413-306B5E458B21}"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47CB55-E685-B341-9348-453C4DF72E5F}"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190236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C780E-9DC2-9A41-A413-306B5E458B21}"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47CB55-E685-B341-9348-453C4DF72E5F}"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167255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7C780E-9DC2-9A41-A413-306B5E458B21}"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7CB55-E685-B341-9348-453C4DF72E5F}"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374038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7C780E-9DC2-9A41-A413-306B5E458B21}"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7CB55-E685-B341-9348-453C4DF72E5F}"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645833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7C780E-9DC2-9A41-A413-306B5E458B21}"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936210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7C780E-9DC2-9A41-A413-306B5E458B21}"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1738393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7F47CB55-E685-B341-9348-453C4DF72E5F}" type="slidenum">
              <a:rPr lang="en-US" smtClean="0"/>
              <a:t>‹#›</a:t>
            </a:fld>
            <a:endParaRPr lang="en-US"/>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663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5A40BD4-0044-4E49-B504-B642906A8B04}" type="datetime1">
              <a:rPr lang="en-GB" smtClean="0"/>
              <a:t>15/03/2021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141959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3/15/2021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3/15/2021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3/15/2021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3/15/2021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556793"/>
            <a:ext cx="109728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619973" y="656245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spTree>
    <p:extLst>
      <p:ext uri="{BB962C8B-B14F-4D97-AF65-F5344CB8AC3E}">
        <p14:creationId xmlns:p14="http://schemas.microsoft.com/office/powerpoint/2010/main" val="18882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C780E-9DC2-9A41-A413-306B5E458B21}" type="datetimeFigureOut">
              <a:rPr lang="en-US" smtClean="0"/>
              <a:t>3/15/2021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7CB55-E685-B341-9348-453C4DF72E5F}" type="slidenum">
              <a:rPr lang="en-US" smtClean="0"/>
              <a:t>‹#›</a:t>
            </a:fld>
            <a:endParaRPr lang="en-US"/>
          </a:p>
        </p:txBody>
      </p:sp>
    </p:spTree>
    <p:extLst>
      <p:ext uri="{BB962C8B-B14F-4D97-AF65-F5344CB8AC3E}">
        <p14:creationId xmlns:p14="http://schemas.microsoft.com/office/powerpoint/2010/main" val="42393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C780E-9DC2-9A41-A413-306B5E458B21}" type="datetimeFigureOut">
              <a:rPr lang="en-US" smtClean="0"/>
              <a:t>3/15/2021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7CB55-E685-B341-9348-453C4DF72E5F}" type="slidenum">
              <a:rPr lang="en-US" smtClean="0"/>
              <a:t>‹#›</a:t>
            </a:fld>
            <a:endParaRPr lang="en-US"/>
          </a:p>
        </p:txBody>
      </p:sp>
    </p:spTree>
    <p:extLst>
      <p:ext uri="{BB962C8B-B14F-4D97-AF65-F5344CB8AC3E}">
        <p14:creationId xmlns:p14="http://schemas.microsoft.com/office/powerpoint/2010/main" val="36739030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1.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1.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1.xml"/><Relationship Id="rId1" Type="http://schemas.openxmlformats.org/officeDocument/2006/relationships/themeOverride" Target="../theme/themeOverride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1.xml"/><Relationship Id="rId1" Type="http://schemas.openxmlformats.org/officeDocument/2006/relationships/themeOverride" Target="../theme/themeOverride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1.xml"/><Relationship Id="rId1" Type="http://schemas.openxmlformats.org/officeDocument/2006/relationships/themeOverride" Target="../theme/themeOverride5.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1.xml"/><Relationship Id="rId1" Type="http://schemas.openxmlformats.org/officeDocument/2006/relationships/themeOverride" Target="../theme/themeOverride6.xml"/></Relationships>
</file>

<file path=ppt/slides/_rels/slide25.xml.rels><?xml version="1.0" encoding="UTF-8" standalone="yes"?>
<Relationships xmlns="http://schemas.openxmlformats.org/package/2006/relationships"><Relationship Id="rId8" Type="http://schemas.openxmlformats.org/officeDocument/2006/relationships/hyperlink" Target="https://www.unicef.org/documents/unfpa-unicef-global-programme-end-child-marriage-phase-i-country-profiles-2016-2019" TargetMode="External"/><Relationship Id="rId3" Type="http://schemas.openxmlformats.org/officeDocument/2006/relationships/hyperlink" Target="https://www.globalpartnership.org/content/ending-child-marriage-child-marriage-laws-and-their-limitations" TargetMode="External"/><Relationship Id="rId7" Type="http://schemas.openxmlformats.org/officeDocument/2006/relationships/hyperlink" Target="https://resourcecentre.savethechildren.net/node/13805/pdf/child-marriage-in-humanitarian-settings.pdf" TargetMode="External"/><Relationship Id="rId2" Type="http://schemas.openxmlformats.org/officeDocument/2006/relationships/hyperlink" Target="https://data.unicef.org/resources/child-marriage-latest-trends-and-future-prospects/" TargetMode="External"/><Relationship Id="rId1" Type="http://schemas.openxmlformats.org/officeDocument/2006/relationships/slideLayout" Target="../slideLayouts/slideLayout41.xml"/><Relationship Id="rId6" Type="http://schemas.openxmlformats.org/officeDocument/2006/relationships/hyperlink" Target="https://www.girlsnotbrides.org/child-marriage/egypt/" TargetMode="External"/><Relationship Id="rId5" Type="http://schemas.openxmlformats.org/officeDocument/2006/relationships/hyperlink" Target="https://www.unicef.org/mena/reports/child-marriage-middle-east-and-north-africa" TargetMode="External"/><Relationship Id="rId4" Type="http://schemas.openxmlformats.org/officeDocument/2006/relationships/hyperlink" Target="https://www.who.int/data/maternal-newborn-child-adolescent-ageing/adolescent-data/adolescent---adolescent-sexual-and-reproductive-health"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unicef-irc.org/publications/pdf/fgm_insight_eng.pdf" TargetMode="External"/><Relationship Id="rId7" Type="http://schemas.openxmlformats.org/officeDocument/2006/relationships/hyperlink" Target="http://dx.doi.org/10.1371/journal.pone.0213380" TargetMode="External"/><Relationship Id="rId2" Type="http://schemas.openxmlformats.org/officeDocument/2006/relationships/hyperlink" Target="https://apps.who.int/gho/data/node.main-emro.GSWCAH47?lang=en" TargetMode="External"/><Relationship Id="rId1" Type="http://schemas.openxmlformats.org/officeDocument/2006/relationships/slideLayout" Target="../slideLayouts/slideLayout41.xml"/><Relationship Id="rId6" Type="http://schemas.openxmlformats.org/officeDocument/2006/relationships/hyperlink" Target="https://www.unicef.org/sudan/saleema-initiative" TargetMode="External"/><Relationship Id="rId5" Type="http://schemas.openxmlformats.org/officeDocument/2006/relationships/hyperlink" Target="http://dx.doi.org/10.1186/s12905-019-0863-6" TargetMode="External"/><Relationship Id="rId4" Type="http://schemas.openxmlformats.org/officeDocument/2006/relationships/hyperlink" Target="https://data.unicef.org/resources/female-genital-mutilation-in-the-middle-east-and-north-afri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85F9-08C8-C84C-BF6C-CD7E958A8A57}"/>
              </a:ext>
            </a:extLst>
          </p:cNvPr>
          <p:cNvSpPr>
            <a:spLocks noGrp="1"/>
          </p:cNvSpPr>
          <p:nvPr>
            <p:ph type="ctrTitle"/>
          </p:nvPr>
        </p:nvSpPr>
        <p:spPr>
          <a:xfrm>
            <a:off x="1756042" y="2575933"/>
            <a:ext cx="8679915" cy="1951462"/>
          </a:xfrm>
          <a:solidFill>
            <a:srgbClr val="0070C0"/>
          </a:solidFill>
        </p:spPr>
        <p:txBody>
          <a:bodyPr>
            <a:normAutofit/>
          </a:bodyPr>
          <a:lstStyle/>
          <a:p>
            <a:r>
              <a:rPr lang="en-US" dirty="0"/>
              <a:t>HARMFUL TRADITIONAL PRACTICES PREVENTION</a:t>
            </a:r>
          </a:p>
        </p:txBody>
      </p:sp>
      <p:sp>
        <p:nvSpPr>
          <p:cNvPr id="3" name="TextBox 2">
            <a:extLst>
              <a:ext uri="{FF2B5EF4-FFF2-40B4-BE49-F238E27FC236}">
                <a16:creationId xmlns:a16="http://schemas.microsoft.com/office/drawing/2014/main" id="{F8E44247-823A-7B47-BFB7-F5AA51A7415E}"/>
              </a:ext>
            </a:extLst>
          </p:cNvPr>
          <p:cNvSpPr txBox="1"/>
          <p:nvPr/>
        </p:nvSpPr>
        <p:spPr>
          <a:xfrm>
            <a:off x="0" y="0"/>
            <a:ext cx="2689412" cy="369332"/>
          </a:xfrm>
          <a:prstGeom prst="rect">
            <a:avLst/>
          </a:prstGeom>
          <a:solidFill>
            <a:schemeClr val="tx1"/>
          </a:solidFill>
        </p:spPr>
        <p:txBody>
          <a:bodyPr wrap="square" rtlCol="0">
            <a:spAutoFit/>
          </a:bodyPr>
          <a:lstStyle/>
          <a:p>
            <a:pPr algn="ctr"/>
            <a:r>
              <a:rPr lang="en-US" dirty="0">
                <a:solidFill>
                  <a:schemeClr val="bg1"/>
                </a:solidFill>
              </a:rPr>
              <a:t>2021</a:t>
            </a:r>
          </a:p>
        </p:txBody>
      </p:sp>
    </p:spTree>
    <p:extLst>
      <p:ext uri="{BB962C8B-B14F-4D97-AF65-F5344CB8AC3E}">
        <p14:creationId xmlns:p14="http://schemas.microsoft.com/office/powerpoint/2010/main" val="1420569455"/>
      </p:ext>
    </p:extLst>
  </p:cSld>
  <p:clrMapOvr>
    <a:masterClrMapping/>
  </p:clrMapOvr>
  <mc:AlternateContent xmlns:mc="http://schemas.openxmlformats.org/markup-compatibility/2006" xmlns:p14="http://schemas.microsoft.com/office/powerpoint/2010/main">
    <mc:Choice Requires="p14">
      <p:transition spd="slow" p14:dur="2000" advTm="45039"/>
    </mc:Choice>
    <mc:Fallback xmlns="">
      <p:transition spd="slow" advTm="450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63B9CE-5DE4-4D1A-A121-17777F1A22E7}"/>
              </a:ext>
            </a:extLst>
          </p:cNvPr>
          <p:cNvSpPr>
            <a:spLocks noGrp="1"/>
          </p:cNvSpPr>
          <p:nvPr>
            <p:ph type="ftr" sz="quarter" idx="3"/>
          </p:nvPr>
        </p:nvSpPr>
        <p:spPr/>
        <p:txBody>
          <a:bodyPr/>
          <a:lstStyle/>
          <a:p>
            <a:pPr defTabSz="914400"/>
            <a:r>
              <a:rPr lang="en-US">
                <a:solidFill>
                  <a:prstClr val="white">
                    <a:lumMod val="75000"/>
                  </a:prstClr>
                </a:solidFill>
                <a:latin typeface="Calibri"/>
              </a:rPr>
              <a:t>Filename</a:t>
            </a:r>
            <a:endParaRPr lang="en-GB" dirty="0">
              <a:solidFill>
                <a:prstClr val="white">
                  <a:lumMod val="75000"/>
                </a:prstClr>
              </a:solidFill>
              <a:latin typeface="Calibri"/>
            </a:endParaRPr>
          </a:p>
        </p:txBody>
      </p:sp>
      <p:pic>
        <p:nvPicPr>
          <p:cNvPr id="6" name="Picture 5">
            <a:extLst>
              <a:ext uri="{FF2B5EF4-FFF2-40B4-BE49-F238E27FC236}">
                <a16:creationId xmlns:a16="http://schemas.microsoft.com/office/drawing/2014/main" id="{C0CC09D7-04A8-4B9D-B037-D090CEF72B12}"/>
              </a:ext>
            </a:extLst>
          </p:cNvPr>
          <p:cNvPicPr>
            <a:picLocks noChangeAspect="1"/>
          </p:cNvPicPr>
          <p:nvPr/>
        </p:nvPicPr>
        <p:blipFill>
          <a:blip r:embed="rId3"/>
          <a:stretch>
            <a:fillRect/>
          </a:stretch>
        </p:blipFill>
        <p:spPr>
          <a:xfrm>
            <a:off x="1075787" y="531470"/>
            <a:ext cx="4461350" cy="6181978"/>
          </a:xfrm>
          <a:prstGeom prst="rect">
            <a:avLst/>
          </a:prstGeom>
        </p:spPr>
      </p:pic>
      <p:pic>
        <p:nvPicPr>
          <p:cNvPr id="9" name="Picture 8">
            <a:extLst>
              <a:ext uri="{FF2B5EF4-FFF2-40B4-BE49-F238E27FC236}">
                <a16:creationId xmlns:a16="http://schemas.microsoft.com/office/drawing/2014/main" id="{23D57EAE-22B0-4AA2-9742-D56F962F6673}"/>
              </a:ext>
            </a:extLst>
          </p:cNvPr>
          <p:cNvPicPr>
            <a:picLocks noChangeAspect="1"/>
          </p:cNvPicPr>
          <p:nvPr/>
        </p:nvPicPr>
        <p:blipFill>
          <a:blip r:embed="rId4"/>
          <a:stretch>
            <a:fillRect/>
          </a:stretch>
        </p:blipFill>
        <p:spPr>
          <a:xfrm>
            <a:off x="6009905" y="1918968"/>
            <a:ext cx="5286452" cy="3550324"/>
          </a:xfrm>
          <a:prstGeom prst="rect">
            <a:avLst/>
          </a:prstGeom>
        </p:spPr>
      </p:pic>
    </p:spTree>
    <p:extLst>
      <p:ext uri="{BB962C8B-B14F-4D97-AF65-F5344CB8AC3E}">
        <p14:creationId xmlns:p14="http://schemas.microsoft.com/office/powerpoint/2010/main" val="616418022"/>
      </p:ext>
    </p:extLst>
  </p:cSld>
  <p:clrMapOvr>
    <a:masterClrMapping/>
  </p:clrMapOvr>
  <mc:AlternateContent xmlns:mc="http://schemas.openxmlformats.org/markup-compatibility/2006" xmlns:p14="http://schemas.microsoft.com/office/powerpoint/2010/main">
    <mc:Choice Requires="p14">
      <p:transition spd="slow" p14:dur="2000" advTm="120307"/>
    </mc:Choice>
    <mc:Fallback xmlns="">
      <p:transition spd="slow" advTm="120307"/>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text on a white background&#10;&#10;Description generated with very high confidence">
            <a:extLst>
              <a:ext uri="{FF2B5EF4-FFF2-40B4-BE49-F238E27FC236}">
                <a16:creationId xmlns:a16="http://schemas.microsoft.com/office/drawing/2014/main" id="{130B6C6F-C39F-4288-AF75-F9EF109B1493}"/>
              </a:ext>
            </a:extLst>
          </p:cNvPr>
          <p:cNvPicPr>
            <a:picLocks noChangeAspect="1"/>
          </p:cNvPicPr>
          <p:nvPr/>
        </p:nvPicPr>
        <p:blipFill>
          <a:blip r:embed="rId3"/>
          <a:stretch>
            <a:fillRect/>
          </a:stretch>
        </p:blipFill>
        <p:spPr>
          <a:xfrm>
            <a:off x="2420111" y="71037"/>
            <a:ext cx="8226117" cy="6070683"/>
          </a:xfrm>
          <a:prstGeom prst="rect">
            <a:avLst/>
          </a:prstGeom>
        </p:spPr>
      </p:pic>
    </p:spTree>
    <p:extLst>
      <p:ext uri="{BB962C8B-B14F-4D97-AF65-F5344CB8AC3E}">
        <p14:creationId xmlns:p14="http://schemas.microsoft.com/office/powerpoint/2010/main" val="3541967119"/>
      </p:ext>
    </p:extLst>
  </p:cSld>
  <p:clrMapOvr>
    <a:masterClrMapping/>
  </p:clrMapOvr>
  <mc:AlternateContent xmlns:mc="http://schemas.openxmlformats.org/markup-compatibility/2006" xmlns:p14="http://schemas.microsoft.com/office/powerpoint/2010/main">
    <mc:Choice Requires="p14">
      <p:transition spd="slow" p14:dur="2000" advTm="95886"/>
    </mc:Choice>
    <mc:Fallback xmlns="">
      <p:transition spd="slow" advTm="9588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3509966"/>
            <a:ext cx="6858000" cy="2387600"/>
          </a:xfrm>
        </p:spPr>
        <p:txBody>
          <a:bodyPr>
            <a:normAutofit fontScale="90000"/>
          </a:bodyPr>
          <a:lstStyle/>
          <a:p>
            <a:br>
              <a:rPr lang="en-US" dirty="0"/>
            </a:br>
            <a:br>
              <a:rPr lang="en-GB" altLang="en-US" dirty="0"/>
            </a:br>
            <a:br>
              <a:rPr lang="en-GB" altLang="en-US" dirty="0"/>
            </a:br>
            <a:br>
              <a:rPr lang="en-GB" altLang="en-US" dirty="0"/>
            </a:br>
            <a:br>
              <a:rPr lang="en-GB" altLang="en-US" dirty="0"/>
            </a:br>
            <a:br>
              <a:rPr lang="en-US" dirty="0"/>
            </a:br>
            <a:br>
              <a:rPr lang="en-GB" altLang="en-US" dirty="0"/>
            </a:br>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a:solidFill>
                  <a:prstClr val="black">
                    <a:tint val="75000"/>
                  </a:prstClr>
                </a:solidFill>
                <a:latin typeface="Calibri"/>
              </a:rPr>
              <a:pPr/>
              <a:t>12</a:t>
            </a:fld>
            <a:endParaRPr lang="en-US" dirty="0">
              <a:solidFill>
                <a:prstClr val="black">
                  <a:tint val="75000"/>
                </a:prstClr>
              </a:solidFill>
              <a:latin typeface="Calibri"/>
            </a:endParaRPr>
          </a:p>
        </p:txBody>
      </p:sp>
      <p:sp>
        <p:nvSpPr>
          <p:cNvPr id="7" name="Title 1"/>
          <p:cNvSpPr>
            <a:spLocks noGrp="1"/>
          </p:cNvSpPr>
          <p:nvPr>
            <p:ph type="subTitle" idx="4294967295"/>
          </p:nvPr>
        </p:nvSpPr>
        <p:spPr>
          <a:xfrm>
            <a:off x="1994678" y="1519239"/>
            <a:ext cx="5961063" cy="1601787"/>
          </a:xfrm>
          <a:prstGeom prst="rect">
            <a:avLst/>
          </a:prstGeom>
        </p:spPr>
        <p:style>
          <a:lnRef idx="3">
            <a:schemeClr val="lt1"/>
          </a:lnRef>
          <a:fillRef idx="1">
            <a:schemeClr val="accent1"/>
          </a:fillRef>
          <a:effectRef idx="1">
            <a:schemeClr val="accent1"/>
          </a:effectRef>
          <a:fontRef idx="minor">
            <a:schemeClr val="lt1"/>
          </a:fontRef>
        </p:style>
        <p:txBody>
          <a:bodyPr anchor="ctr">
            <a:normAutofit/>
          </a:bodyPr>
          <a:lstStyle/>
          <a:p>
            <a:pPr marL="0" indent="0" algn="ctr">
              <a:buNone/>
            </a:pPr>
            <a:r>
              <a:rPr lang="en-US" sz="3600" b="1" dirty="0"/>
              <a:t>HARMFUL TRADITIONAL PRACTICES AND PREVENTION </a:t>
            </a:r>
          </a:p>
        </p:txBody>
      </p:sp>
      <p:sp>
        <p:nvSpPr>
          <p:cNvPr id="4" name="Subtitle 2">
            <a:extLst>
              <a:ext uri="{FF2B5EF4-FFF2-40B4-BE49-F238E27FC236}">
                <a16:creationId xmlns:a16="http://schemas.microsoft.com/office/drawing/2014/main" id="{D8409690-2A9B-44A9-B689-13A5B33233F0}"/>
              </a:ext>
            </a:extLst>
          </p:cNvPr>
          <p:cNvSpPr txBox="1">
            <a:spLocks/>
          </p:cNvSpPr>
          <p:nvPr/>
        </p:nvSpPr>
        <p:spPr>
          <a:xfrm>
            <a:off x="2552700" y="3243480"/>
            <a:ext cx="4510894" cy="99862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600" b="1" dirty="0">
                <a:solidFill>
                  <a:srgbClr val="FF0000"/>
                </a:solidFill>
                <a:latin typeface="Calibri"/>
              </a:rPr>
              <a:t>A Regional Perspective</a:t>
            </a:r>
          </a:p>
        </p:txBody>
      </p:sp>
      <p:sp>
        <p:nvSpPr>
          <p:cNvPr id="3" name="Rectangle 2"/>
          <p:cNvSpPr/>
          <p:nvPr/>
        </p:nvSpPr>
        <p:spPr>
          <a:xfrm>
            <a:off x="2015314" y="5156022"/>
            <a:ext cx="6392086" cy="1200329"/>
          </a:xfrm>
          <a:prstGeom prst="rect">
            <a:avLst/>
          </a:prstGeom>
        </p:spPr>
        <p:txBody>
          <a:bodyPr wrap="square">
            <a:spAutoFit/>
          </a:bodyPr>
          <a:lstStyle/>
          <a:p>
            <a:r>
              <a:rPr lang="en-US" dirty="0">
                <a:solidFill>
                  <a:prstClr val="black"/>
                </a:solidFill>
                <a:latin typeface="Calibri"/>
              </a:rPr>
              <a:t>Article 25 of the Universal Declaration of Human Rights states that “everyone has the right to a standard of living adequate for health and well-being,” and this statement has been used to argue that FGM violates the right to health and bodily integrity.</a:t>
            </a:r>
          </a:p>
        </p:txBody>
      </p:sp>
    </p:spTree>
    <p:extLst>
      <p:ext uri="{BB962C8B-B14F-4D97-AF65-F5344CB8AC3E}">
        <p14:creationId xmlns:p14="http://schemas.microsoft.com/office/powerpoint/2010/main" val="3666597121"/>
      </p:ext>
    </p:extLst>
  </p:cSld>
  <p:clrMapOvr>
    <a:masterClrMapping/>
  </p:clrMapOvr>
  <mc:AlternateContent xmlns:mc="http://schemas.openxmlformats.org/markup-compatibility/2006" xmlns:p14="http://schemas.microsoft.com/office/powerpoint/2010/main">
    <mc:Choice Requires="p14">
      <p:transition spd="slow" p14:dur="2000" advTm="27025"/>
    </mc:Choice>
    <mc:Fallback xmlns="">
      <p:transition spd="slow" advTm="2702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875464" y="251768"/>
            <a:ext cx="90000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b="1" dirty="0">
                <a:solidFill>
                  <a:prstClr val="white"/>
                </a:solidFill>
                <a:latin typeface="Calibri Light"/>
              </a:rPr>
              <a:t>Child marriage </a:t>
            </a:r>
          </a:p>
        </p:txBody>
      </p:sp>
      <p:sp>
        <p:nvSpPr>
          <p:cNvPr id="6" name="Rectangle 5"/>
          <p:cNvSpPr/>
          <p:nvPr/>
        </p:nvSpPr>
        <p:spPr>
          <a:xfrm>
            <a:off x="1757916" y="1062076"/>
            <a:ext cx="8654903" cy="4154984"/>
          </a:xfrm>
          <a:prstGeom prst="rect">
            <a:avLst/>
          </a:prstGeom>
        </p:spPr>
        <p:txBody>
          <a:bodyPr wrap="square">
            <a:spAutoFit/>
          </a:bodyPr>
          <a:lstStyle/>
          <a:p>
            <a:pPr marL="342900" indent="-342900">
              <a:buFont typeface="Arial" panose="020B0604020202020204" pitchFamily="34" charset="0"/>
              <a:buChar char="•"/>
            </a:pPr>
            <a:endParaRPr lang="en-US" sz="2400" b="1" dirty="0">
              <a:solidFill>
                <a:srgbClr val="FF0000"/>
              </a:solidFill>
              <a:latin typeface="Calibri"/>
            </a:endParaRPr>
          </a:p>
          <a:p>
            <a:pPr marL="342900" indent="-342900">
              <a:buFont typeface="Arial" panose="020B0604020202020204" pitchFamily="34" charset="0"/>
              <a:buChar char="•"/>
            </a:pPr>
            <a:r>
              <a:rPr lang="en-US" sz="2400" dirty="0">
                <a:solidFill>
                  <a:prstClr val="black"/>
                </a:solidFill>
                <a:latin typeface="Calibri"/>
              </a:rPr>
              <a:t>Number of women first married or in union before age 18 in Middle East and North African Region (MENA) is </a:t>
            </a:r>
            <a:r>
              <a:rPr lang="en-US" sz="2400" b="1" u="sng" dirty="0">
                <a:solidFill>
                  <a:prstClr val="black"/>
                </a:solidFill>
                <a:latin typeface="Calibri"/>
              </a:rPr>
              <a:t>35 million</a:t>
            </a:r>
            <a:r>
              <a:rPr lang="en-US" sz="2400" b="1" dirty="0">
                <a:solidFill>
                  <a:prstClr val="black"/>
                </a:solidFill>
                <a:latin typeface="Calibri"/>
              </a:rPr>
              <a:t>. </a:t>
            </a:r>
            <a:r>
              <a:rPr lang="en-US" sz="2400" dirty="0">
                <a:solidFill>
                  <a:prstClr val="black"/>
                </a:solidFill>
                <a:latin typeface="Calibri"/>
              </a:rPr>
              <a:t>(1)</a:t>
            </a:r>
          </a:p>
          <a:p>
            <a:pPr marL="342900" indent="-342900">
              <a:buFont typeface="Arial" panose="020B0604020202020204" pitchFamily="34" charset="0"/>
              <a:buChar char="•"/>
            </a:pPr>
            <a:endParaRPr lang="en-US" sz="2400" dirty="0">
              <a:solidFill>
                <a:prstClr val="black"/>
              </a:solidFill>
              <a:latin typeface="Calibri"/>
            </a:endParaRPr>
          </a:p>
          <a:p>
            <a:pPr marL="342900" indent="-342900">
              <a:buFont typeface="Arial" panose="020B0604020202020204" pitchFamily="34" charset="0"/>
              <a:buChar char="•"/>
            </a:pPr>
            <a:endParaRPr lang="en-US" sz="2400" dirty="0">
              <a:solidFill>
                <a:prstClr val="black"/>
              </a:solidFill>
              <a:latin typeface="Calibri"/>
            </a:endParaRPr>
          </a:p>
          <a:p>
            <a:pPr marL="342900" indent="-342900">
              <a:buFont typeface="Arial" panose="020B0604020202020204" pitchFamily="34" charset="0"/>
              <a:buChar char="•"/>
            </a:pPr>
            <a:r>
              <a:rPr lang="en-US" sz="2400" dirty="0">
                <a:solidFill>
                  <a:prstClr val="black"/>
                </a:solidFill>
                <a:latin typeface="Calibri"/>
              </a:rPr>
              <a:t>Legal protections is weakest in the Middle East and North Africa where three in four girls </a:t>
            </a:r>
            <a:r>
              <a:rPr lang="en-US" sz="2400" b="1" u="sng" dirty="0">
                <a:solidFill>
                  <a:prstClr val="black"/>
                </a:solidFill>
                <a:latin typeface="Calibri"/>
              </a:rPr>
              <a:t>(73.3%) between 10 and 17 years of age do not have legal protection against child marriage </a:t>
            </a:r>
            <a:r>
              <a:rPr lang="en-US" sz="2400" dirty="0">
                <a:solidFill>
                  <a:prstClr val="black"/>
                </a:solidFill>
                <a:latin typeface="Calibri"/>
              </a:rPr>
              <a:t>as compared to South Asia (47.7%). (2)</a:t>
            </a:r>
          </a:p>
          <a:p>
            <a:pPr marL="342900" indent="-342900">
              <a:buFont typeface="Arial" panose="020B0604020202020204" pitchFamily="34" charset="0"/>
              <a:buChar char="•"/>
            </a:pPr>
            <a:endParaRPr lang="en-US" sz="2400" dirty="0">
              <a:solidFill>
                <a:prstClr val="black"/>
              </a:solidFill>
              <a:latin typeface="Calibri"/>
            </a:endParaRPr>
          </a:p>
          <a:p>
            <a:pPr marL="342900" indent="-342900">
              <a:buFont typeface="Arial" panose="020B0604020202020204" pitchFamily="34" charset="0"/>
              <a:buChar char="•"/>
            </a:pPr>
            <a:endParaRPr lang="en-US" sz="2400" dirty="0">
              <a:solidFill>
                <a:prstClr val="black"/>
              </a:solidFill>
              <a:latin typeface="Calibri"/>
            </a:endParaRPr>
          </a:p>
        </p:txBody>
      </p:sp>
    </p:spTree>
    <p:extLst>
      <p:ext uri="{BB962C8B-B14F-4D97-AF65-F5344CB8AC3E}">
        <p14:creationId xmlns:p14="http://schemas.microsoft.com/office/powerpoint/2010/main" val="35238440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9166"/>
    </mc:Choice>
    <mc:Fallback xmlns="">
      <p:transition spd="slow" advTm="4916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483" y="256856"/>
            <a:ext cx="8825501" cy="893851"/>
          </a:xfrm>
        </p:spPr>
        <p:txBody>
          <a:bodyPr/>
          <a:lstStyle/>
          <a:p>
            <a:pPr algn="ctr"/>
            <a:r>
              <a:rPr lang="en-US" sz="2800" b="1" dirty="0">
                <a:solidFill>
                  <a:schemeClr val="accent1">
                    <a:lumMod val="50000"/>
                  </a:schemeClr>
                </a:solidFill>
              </a:rPr>
              <a:t>Proportion of women aged 20-24  years who were married or in union before the age of 18 in EMR (SDG, 5.3.1) (3)</a:t>
            </a:r>
            <a:br>
              <a:rPr lang="en-US" sz="2800" b="1" dirty="0">
                <a:solidFill>
                  <a:schemeClr val="accent1">
                    <a:lumMod val="50000"/>
                  </a:schemeClr>
                </a:solidFill>
              </a:rPr>
            </a:br>
            <a:r>
              <a:rPr lang="en-US" sz="2800" b="1" dirty="0">
                <a:solidFill>
                  <a:schemeClr val="accent1">
                    <a:lumMod val="50000"/>
                  </a:schemeClr>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481" y="1154536"/>
            <a:ext cx="9188779" cy="4572000"/>
          </a:xfrm>
          <a:prstGeom prst="rect">
            <a:avLst/>
          </a:prstGeom>
        </p:spPr>
      </p:pic>
    </p:spTree>
    <p:extLst>
      <p:ext uri="{BB962C8B-B14F-4D97-AF65-F5344CB8AC3E}">
        <p14:creationId xmlns:p14="http://schemas.microsoft.com/office/powerpoint/2010/main" val="35052489"/>
      </p:ext>
    </p:extLst>
  </p:cSld>
  <p:clrMapOvr>
    <a:masterClrMapping/>
  </p:clrMapOvr>
  <mc:AlternateContent xmlns:mc="http://schemas.openxmlformats.org/markup-compatibility/2006" xmlns:p14="http://schemas.microsoft.com/office/powerpoint/2010/main">
    <mc:Choice Requires="p14">
      <p:transition spd="slow" p14:dur="2000" advTm="52433"/>
    </mc:Choice>
    <mc:Fallback xmlns="">
      <p:transition spd="slow" advTm="5243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1707156" y="70399"/>
            <a:ext cx="9144000"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b="1" dirty="0">
                <a:solidFill>
                  <a:prstClr val="white"/>
                </a:solidFill>
                <a:latin typeface="Calibri Light"/>
              </a:rPr>
              <a:t>Regional drivers </a:t>
            </a:r>
            <a:r>
              <a:rPr lang="en-US" sz="3200" b="1" baseline="30000" dirty="0">
                <a:solidFill>
                  <a:prstClr val="white"/>
                </a:solidFill>
                <a:latin typeface="Calibri Light"/>
              </a:rPr>
              <a:t> </a:t>
            </a:r>
          </a:p>
        </p:txBody>
      </p:sp>
      <p:sp>
        <p:nvSpPr>
          <p:cNvPr id="4" name="Rectangle 3"/>
          <p:cNvSpPr/>
          <p:nvPr/>
        </p:nvSpPr>
        <p:spPr>
          <a:xfrm>
            <a:off x="1884074" y="744835"/>
            <a:ext cx="9144000" cy="4801314"/>
          </a:xfrm>
          <a:prstGeom prst="rect">
            <a:avLst/>
          </a:prstGeom>
        </p:spPr>
        <p:txBody>
          <a:bodyPr wrap="square">
            <a:spAutoFit/>
          </a:bodyPr>
          <a:lstStyle/>
          <a:p>
            <a:r>
              <a:rPr lang="en-US" dirty="0">
                <a:solidFill>
                  <a:prstClr val="black"/>
                </a:solidFill>
              </a:rPr>
              <a:t>Drivers of child marriage are complex, diverse and contextual; they are the outcomes of the interplay between the macro-social forces and the local traditions and cultural experiences.</a:t>
            </a:r>
          </a:p>
          <a:p>
            <a:endParaRPr lang="en-US" dirty="0">
              <a:solidFill>
                <a:prstClr val="black"/>
              </a:solidFill>
            </a:endParaRPr>
          </a:p>
          <a:p>
            <a:pPr marL="285750" indent="-285750">
              <a:buFont typeface="Wingdings" panose="05000000000000000000" pitchFamily="2" charset="2"/>
              <a:buChar char="§"/>
            </a:pPr>
            <a:r>
              <a:rPr lang="en-US" b="1" dirty="0">
                <a:solidFill>
                  <a:srgbClr val="FF0000"/>
                </a:solidFill>
              </a:rPr>
              <a:t>Girls’ voice &amp; agency: </a:t>
            </a:r>
            <a:r>
              <a:rPr lang="en-US" dirty="0">
                <a:solidFill>
                  <a:prstClr val="black"/>
                </a:solidFill>
              </a:rPr>
              <a:t>Restricted social and spatial mobility outside of the household is a significant factor driving child marriage, contributing to limited access to education, economic opportunities, and health services, as well as vulnerability to gender-based violence, and limited access to justice. (4)</a:t>
            </a:r>
          </a:p>
          <a:p>
            <a:pPr marL="285750" indent="-285750">
              <a:buFont typeface="Wingdings" panose="05000000000000000000" pitchFamily="2" charset="2"/>
              <a:buChar char="§"/>
            </a:pPr>
            <a:endParaRPr lang="en-US" dirty="0">
              <a:solidFill>
                <a:prstClr val="black"/>
              </a:solidFill>
            </a:endParaRPr>
          </a:p>
          <a:p>
            <a:pPr marL="285750" indent="-285750">
              <a:buFont typeface="Wingdings" panose="05000000000000000000" pitchFamily="2" charset="2"/>
              <a:buChar char="§"/>
            </a:pPr>
            <a:r>
              <a:rPr lang="en-US" b="1" dirty="0">
                <a:solidFill>
                  <a:srgbClr val="FF0000"/>
                </a:solidFill>
              </a:rPr>
              <a:t>Lack of legal protection against child marriage: </a:t>
            </a:r>
            <a:r>
              <a:rPr lang="en-US" dirty="0">
                <a:solidFill>
                  <a:prstClr val="black"/>
                </a:solidFill>
              </a:rPr>
              <a:t>Most countries in the Region have ratified international conventions, including CRC* &amp; CEDAW**  which set the minimum age of marriage at 18, however, exceptions to key provisions of these conventions allow child marriage to remain legal in certain circumstances in most countries. (4)</a:t>
            </a:r>
          </a:p>
          <a:p>
            <a:pPr marL="285750" indent="-285750">
              <a:buFont typeface="Wingdings" panose="05000000000000000000" pitchFamily="2" charset="2"/>
              <a:buChar char="§"/>
            </a:pPr>
            <a:endParaRPr lang="en-US" dirty="0">
              <a:solidFill>
                <a:prstClr val="black"/>
              </a:solidFill>
            </a:endParaRPr>
          </a:p>
          <a:p>
            <a:pPr marL="285750" indent="-285750">
              <a:buFont typeface="Wingdings" panose="05000000000000000000" pitchFamily="2" charset="2"/>
              <a:buChar char="§"/>
            </a:pPr>
            <a:r>
              <a:rPr lang="en-US" b="1" dirty="0">
                <a:solidFill>
                  <a:srgbClr val="FF0000"/>
                </a:solidFill>
              </a:rPr>
              <a:t>Family </a:t>
            </a:r>
            <a:r>
              <a:rPr lang="en-US" b="1" dirty="0" err="1">
                <a:solidFill>
                  <a:srgbClr val="FF0000"/>
                </a:solidFill>
              </a:rPr>
              <a:t>honour</a:t>
            </a:r>
            <a:r>
              <a:rPr lang="en-US" b="1" dirty="0">
                <a:solidFill>
                  <a:srgbClr val="FF0000"/>
                </a:solidFill>
              </a:rPr>
              <a:t>: </a:t>
            </a:r>
            <a:r>
              <a:rPr lang="en-US" dirty="0">
                <a:solidFill>
                  <a:prstClr val="black"/>
                </a:solidFill>
              </a:rPr>
              <a:t>Many societies in the Region highly value girls’ sexuality and their virginity as a marker of family honour. Families will marry off their daughters early to legitimize a relationship and avoid the stigma of premarital sex. (5)</a:t>
            </a:r>
          </a:p>
          <a:p>
            <a:endParaRPr lang="en-US" b="1" dirty="0">
              <a:solidFill>
                <a:srgbClr val="FF0000"/>
              </a:solidFill>
            </a:endParaRPr>
          </a:p>
        </p:txBody>
      </p:sp>
      <p:sp>
        <p:nvSpPr>
          <p:cNvPr id="8" name="TextBox 7">
            <a:extLst>
              <a:ext uri="{FF2B5EF4-FFF2-40B4-BE49-F238E27FC236}">
                <a16:creationId xmlns:a16="http://schemas.microsoft.com/office/drawing/2014/main" id="{35F45196-2C4A-4D9C-BA6B-8270FF6C2394}"/>
              </a:ext>
            </a:extLst>
          </p:cNvPr>
          <p:cNvSpPr txBox="1"/>
          <p:nvPr/>
        </p:nvSpPr>
        <p:spPr>
          <a:xfrm>
            <a:off x="2405489" y="5474048"/>
            <a:ext cx="5795758" cy="461665"/>
          </a:xfrm>
          <a:prstGeom prst="rect">
            <a:avLst/>
          </a:prstGeom>
          <a:noFill/>
        </p:spPr>
        <p:txBody>
          <a:bodyPr wrap="square">
            <a:spAutoFit/>
          </a:bodyPr>
          <a:lstStyle/>
          <a:p>
            <a:r>
              <a:rPr lang="en-US" sz="1200" dirty="0">
                <a:solidFill>
                  <a:prstClr val="black"/>
                </a:solidFill>
                <a:latin typeface="Calibri"/>
              </a:rPr>
              <a:t>* </a:t>
            </a:r>
            <a:r>
              <a:rPr lang="en-GB" sz="1200" dirty="0">
                <a:solidFill>
                  <a:prstClr val="black"/>
                </a:solidFill>
                <a:latin typeface="Calibri"/>
              </a:rPr>
              <a:t>CRC: Convention on the Rights of the Child</a:t>
            </a:r>
            <a:endParaRPr lang="en-US" sz="1200" dirty="0">
              <a:solidFill>
                <a:prstClr val="black"/>
              </a:solidFill>
              <a:latin typeface="Calibri"/>
            </a:endParaRPr>
          </a:p>
          <a:p>
            <a:r>
              <a:rPr lang="en-US" sz="1200" dirty="0">
                <a:solidFill>
                  <a:prstClr val="black"/>
                </a:solidFill>
                <a:latin typeface="Calibri"/>
              </a:rPr>
              <a:t>** </a:t>
            </a:r>
            <a:r>
              <a:rPr lang="en-GB" sz="1200" dirty="0">
                <a:solidFill>
                  <a:prstClr val="black"/>
                </a:solidFill>
                <a:latin typeface="Calibri"/>
              </a:rPr>
              <a:t>CEDAW: Convention on the Elimination of All Forms of Discrimination Against Women</a:t>
            </a:r>
          </a:p>
        </p:txBody>
      </p:sp>
    </p:spTree>
    <p:extLst>
      <p:ext uri="{BB962C8B-B14F-4D97-AF65-F5344CB8AC3E}">
        <p14:creationId xmlns:p14="http://schemas.microsoft.com/office/powerpoint/2010/main" val="2355145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22765"/>
    </mc:Choice>
    <mc:Fallback xmlns="">
      <p:transition spd="slow" advTm="1227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5238" y="684273"/>
            <a:ext cx="9530995" cy="5078313"/>
          </a:xfrm>
          <a:prstGeom prst="rect">
            <a:avLst/>
          </a:prstGeom>
          <a:noFill/>
        </p:spPr>
        <p:txBody>
          <a:bodyPr wrap="square" rtlCol="0">
            <a:spAutoFit/>
          </a:bodyPr>
          <a:lstStyle/>
          <a:p>
            <a:endParaRPr lang="en-US" b="1" dirty="0">
              <a:solidFill>
                <a:srgbClr val="FF0000"/>
              </a:solidFill>
              <a:latin typeface="Calibri"/>
            </a:endParaRPr>
          </a:p>
          <a:p>
            <a:pPr marL="342900" indent="-342900">
              <a:buFont typeface="Wingdings" panose="05000000000000000000" pitchFamily="2" charset="2"/>
              <a:buChar char="§"/>
            </a:pPr>
            <a:r>
              <a:rPr lang="en-US" b="1" dirty="0">
                <a:solidFill>
                  <a:srgbClr val="FF0000"/>
                </a:solidFill>
                <a:latin typeface="Calibri"/>
              </a:rPr>
              <a:t>Lack of legal protection against child marriage. </a:t>
            </a:r>
          </a:p>
          <a:p>
            <a:pPr marL="342900" indent="-342900">
              <a:buFont typeface="Wingdings" panose="05000000000000000000" pitchFamily="2" charset="2"/>
              <a:buChar char="§"/>
            </a:pPr>
            <a:r>
              <a:rPr lang="en-US" b="1" dirty="0">
                <a:solidFill>
                  <a:srgbClr val="FF0000"/>
                </a:solidFill>
                <a:latin typeface="Calibri"/>
              </a:rPr>
              <a:t>Lack of understanding that puberty is an ongoing process </a:t>
            </a:r>
            <a:r>
              <a:rPr lang="en-US" dirty="0">
                <a:solidFill>
                  <a:prstClr val="black"/>
                </a:solidFill>
                <a:latin typeface="Calibri"/>
              </a:rPr>
              <a:t>of physical, mental and emotional development and lack of awareness on the impact of child marriage mortality and morbidity on girls and their children.</a:t>
            </a:r>
          </a:p>
          <a:p>
            <a:pPr marL="342900" indent="-342900">
              <a:buFont typeface="Wingdings" panose="05000000000000000000" pitchFamily="2" charset="2"/>
              <a:buChar char="§"/>
            </a:pPr>
            <a:r>
              <a:rPr lang="en-US" b="1" dirty="0">
                <a:solidFill>
                  <a:srgbClr val="FF0000"/>
                </a:solidFill>
                <a:latin typeface="Calibri"/>
              </a:rPr>
              <a:t>Availability of service: </a:t>
            </a:r>
            <a:r>
              <a:rPr lang="en-US" dirty="0">
                <a:solidFill>
                  <a:prstClr val="black"/>
                </a:solidFill>
                <a:latin typeface="Calibri"/>
              </a:rPr>
              <a:t> Lack of services for girls at risk of child marriage and for those already married. Both Sudan and Yemen called for a critical need in funding to provide effective prevention and response services. (4)</a:t>
            </a:r>
          </a:p>
          <a:p>
            <a:pPr marL="342900" indent="-342900">
              <a:buFont typeface="Wingdings" panose="05000000000000000000" pitchFamily="2" charset="2"/>
              <a:buChar char="§"/>
            </a:pPr>
            <a:r>
              <a:rPr lang="en-US" b="1" dirty="0">
                <a:solidFill>
                  <a:srgbClr val="FF0000"/>
                </a:solidFill>
                <a:latin typeface="Calibri"/>
              </a:rPr>
              <a:t>Lack of evidence: </a:t>
            </a:r>
            <a:r>
              <a:rPr lang="en-US" dirty="0">
                <a:solidFill>
                  <a:prstClr val="black"/>
                </a:solidFill>
                <a:latin typeface="Calibri"/>
              </a:rPr>
              <a:t>Most common need articulated by stakeholders related to evidence generation, and for better coordination amongst different groups conducting research and programming related to child marriage. (4)</a:t>
            </a:r>
          </a:p>
          <a:p>
            <a:pPr marL="342900" indent="-342900">
              <a:buFont typeface="Wingdings" panose="05000000000000000000" pitchFamily="2" charset="2"/>
              <a:buChar char="§"/>
            </a:pPr>
            <a:r>
              <a:rPr lang="en-US" b="1" dirty="0">
                <a:solidFill>
                  <a:srgbClr val="FF0000"/>
                </a:solidFill>
                <a:latin typeface="Calibri"/>
              </a:rPr>
              <a:t>Weak reporting: </a:t>
            </a:r>
            <a:r>
              <a:rPr lang="en-US" dirty="0">
                <a:solidFill>
                  <a:prstClr val="black"/>
                </a:solidFill>
                <a:latin typeface="Calibri"/>
              </a:rPr>
              <a:t>There is lack of efficient reporting system and response to child marriages and weak birth registration. </a:t>
            </a:r>
          </a:p>
          <a:p>
            <a:pPr marL="342900" indent="-342900">
              <a:buFont typeface="Wingdings" panose="05000000000000000000" pitchFamily="2" charset="2"/>
              <a:buChar char="§"/>
            </a:pPr>
            <a:r>
              <a:rPr lang="en-US" b="1" dirty="0">
                <a:solidFill>
                  <a:srgbClr val="FF0000"/>
                </a:solidFill>
                <a:latin typeface="Calibri"/>
              </a:rPr>
              <a:t>Humanitarian setting: </a:t>
            </a:r>
            <a:r>
              <a:rPr lang="en-US" dirty="0">
                <a:solidFill>
                  <a:prstClr val="black"/>
                </a:solidFill>
                <a:latin typeface="Calibri"/>
              </a:rPr>
              <a:t>Displacement can increase girls’ vulnerability to child marriage. Families see child marriage as a way to cope with greater economic hardship and to protect girls from increased violence. (6)</a:t>
            </a:r>
          </a:p>
          <a:p>
            <a:endParaRPr lang="en-US" dirty="0">
              <a:solidFill>
                <a:prstClr val="black"/>
              </a:solidFill>
              <a:latin typeface="Calibri"/>
            </a:endParaRPr>
          </a:p>
          <a:p>
            <a:endParaRPr lang="en-US" dirty="0">
              <a:solidFill>
                <a:prstClr val="black"/>
              </a:solidFill>
              <a:latin typeface="Calibri"/>
            </a:endParaRPr>
          </a:p>
        </p:txBody>
      </p:sp>
      <p:sp>
        <p:nvSpPr>
          <p:cNvPr id="4" name="TextBox 3"/>
          <p:cNvSpPr txBox="1"/>
          <p:nvPr/>
        </p:nvSpPr>
        <p:spPr>
          <a:xfrm>
            <a:off x="1671837" y="131210"/>
            <a:ext cx="97200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a:solidFill>
                  <a:prstClr val="white"/>
                </a:solidFill>
                <a:latin typeface="Calibri Light"/>
              </a:rPr>
              <a:t>Regional challenges  </a:t>
            </a:r>
          </a:p>
        </p:txBody>
      </p:sp>
    </p:spTree>
    <p:extLst>
      <p:ext uri="{BB962C8B-B14F-4D97-AF65-F5344CB8AC3E}">
        <p14:creationId xmlns:p14="http://schemas.microsoft.com/office/powerpoint/2010/main" val="1862981966"/>
      </p:ext>
    </p:extLst>
  </p:cSld>
  <p:clrMapOvr>
    <a:masterClrMapping/>
  </p:clrMapOvr>
  <mc:AlternateContent xmlns:mc="http://schemas.openxmlformats.org/markup-compatibility/2006" xmlns:p14="http://schemas.microsoft.com/office/powerpoint/2010/main">
    <mc:Choice Requires="p14">
      <p:transition spd="slow" p14:dur="2000" advTm="158912"/>
    </mc:Choice>
    <mc:Fallback xmlns="">
      <p:transition spd="slow" advTm="15891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3109" y="80865"/>
            <a:ext cx="9396000"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3200" b="1" dirty="0">
                <a:solidFill>
                  <a:prstClr val="white"/>
                </a:solidFill>
                <a:latin typeface="Calibri Light"/>
              </a:rPr>
              <a:t>End Child Marriage initiative in YEMEN</a:t>
            </a:r>
          </a:p>
        </p:txBody>
      </p:sp>
      <p:sp>
        <p:nvSpPr>
          <p:cNvPr id="4" name="TextBox 3"/>
          <p:cNvSpPr txBox="1"/>
          <p:nvPr/>
        </p:nvSpPr>
        <p:spPr>
          <a:xfrm>
            <a:off x="1779181" y="946151"/>
            <a:ext cx="8731282" cy="5062924"/>
          </a:xfrm>
          <a:prstGeom prst="rect">
            <a:avLst/>
          </a:prstGeom>
          <a:noFill/>
        </p:spPr>
        <p:txBody>
          <a:bodyPr wrap="square" rtlCol="0">
            <a:spAutoFit/>
          </a:bodyPr>
          <a:lstStyle/>
          <a:p>
            <a:r>
              <a:rPr lang="en-US" sz="1900" b="1" dirty="0">
                <a:solidFill>
                  <a:prstClr val="black"/>
                </a:solidFill>
                <a:latin typeface="Calibri"/>
              </a:rPr>
              <a:t> UNFPA-UNICEF Global </a:t>
            </a:r>
            <a:r>
              <a:rPr lang="en-US" sz="1900" b="1" dirty="0" err="1">
                <a:solidFill>
                  <a:prstClr val="black"/>
                </a:solidFill>
                <a:latin typeface="Calibri"/>
              </a:rPr>
              <a:t>Programme</a:t>
            </a:r>
            <a:r>
              <a:rPr lang="en-US" sz="1900" b="1" dirty="0">
                <a:solidFill>
                  <a:prstClr val="black"/>
                </a:solidFill>
                <a:latin typeface="Calibri"/>
              </a:rPr>
              <a:t> to End Child Marriage in YEMEN (7)</a:t>
            </a:r>
            <a:endParaRPr lang="en-US" sz="1900" dirty="0">
              <a:solidFill>
                <a:prstClr val="black"/>
              </a:solidFill>
              <a:latin typeface="Calibri"/>
            </a:endParaRPr>
          </a:p>
          <a:p>
            <a:pPr marL="285750" indent="-285750">
              <a:buFont typeface="Wingdings" panose="05000000000000000000" pitchFamily="2" charset="2"/>
              <a:buChar char="§"/>
            </a:pPr>
            <a:r>
              <a:rPr lang="en-US" sz="1900" dirty="0">
                <a:solidFill>
                  <a:prstClr val="black"/>
                </a:solidFill>
                <a:latin typeface="Calibri"/>
              </a:rPr>
              <a:t>It is implemented since 2016 in 12 high burden countries for child marriage including in Yemen (home to 4 million child brides of which 1.4 million are married before age 15). </a:t>
            </a:r>
          </a:p>
          <a:p>
            <a:pPr marL="285750" indent="-285750">
              <a:buFont typeface="Wingdings" panose="05000000000000000000" pitchFamily="2" charset="2"/>
              <a:buChar char="§"/>
            </a:pPr>
            <a:r>
              <a:rPr lang="en-US" sz="1900" dirty="0">
                <a:solidFill>
                  <a:prstClr val="black"/>
                </a:solidFill>
                <a:latin typeface="Calibri"/>
              </a:rPr>
              <a:t>Phase I (2016-2019) &amp; Phase II (2020-2023).</a:t>
            </a:r>
          </a:p>
          <a:p>
            <a:endParaRPr lang="en-US" sz="1900" dirty="0">
              <a:solidFill>
                <a:prstClr val="black"/>
              </a:solidFill>
              <a:latin typeface="Calibri"/>
            </a:endParaRPr>
          </a:p>
          <a:p>
            <a:r>
              <a:rPr lang="en-US" sz="1900" b="1" dirty="0">
                <a:solidFill>
                  <a:srgbClr val="FF0000"/>
                </a:solidFill>
                <a:latin typeface="Calibri"/>
              </a:rPr>
              <a:t>Achievements:  </a:t>
            </a:r>
          </a:p>
          <a:p>
            <a:pPr marL="342900" indent="-342900">
              <a:buFont typeface="Wingdings" panose="05000000000000000000" pitchFamily="2" charset="2"/>
              <a:buChar char="Ø"/>
            </a:pPr>
            <a:r>
              <a:rPr lang="en-US" sz="1900" dirty="0">
                <a:solidFill>
                  <a:prstClr val="black"/>
                </a:solidFill>
                <a:latin typeface="Calibri"/>
              </a:rPr>
              <a:t>Significant achievements during Phase I in improving access to education and healthcare services for adolescent girls, in educating parents and communities on the consequences of child marriage and in generating data on what works to address child marriage and related issues such as gender-based violence. </a:t>
            </a:r>
          </a:p>
          <a:p>
            <a:endParaRPr lang="en-US" sz="1900" dirty="0">
              <a:solidFill>
                <a:prstClr val="black"/>
              </a:solidFill>
              <a:latin typeface="Calibri"/>
            </a:endParaRPr>
          </a:p>
          <a:p>
            <a:pPr marL="285750" indent="-285750">
              <a:buFont typeface="Wingdings" charset="2"/>
              <a:buChar char="Ø"/>
            </a:pPr>
            <a:r>
              <a:rPr lang="en-US" sz="1900" dirty="0">
                <a:solidFill>
                  <a:prstClr val="black"/>
                </a:solidFill>
                <a:latin typeface="Calibri"/>
              </a:rPr>
              <a:t>Deepened partnerships with the government to accelerate action to end child marriage and to provide data and evidence with advocacy to promote policy change and legal reform at various levels. </a:t>
            </a:r>
          </a:p>
          <a:p>
            <a:endParaRPr lang="en-US" sz="1900" dirty="0">
              <a:solidFill>
                <a:prstClr val="black"/>
              </a:solidFill>
              <a:latin typeface="Calibri"/>
            </a:endParaRPr>
          </a:p>
          <a:p>
            <a:pPr marL="285750" indent="-285750">
              <a:buFont typeface="Wingdings" charset="2"/>
              <a:buChar char="Ø"/>
            </a:pPr>
            <a:endParaRPr lang="en-US" sz="1900" dirty="0">
              <a:solidFill>
                <a:prstClr val="black"/>
              </a:solidFill>
              <a:latin typeface="Calibri"/>
            </a:endParaRPr>
          </a:p>
        </p:txBody>
      </p:sp>
    </p:spTree>
    <p:extLst>
      <p:ext uri="{BB962C8B-B14F-4D97-AF65-F5344CB8AC3E}">
        <p14:creationId xmlns:p14="http://schemas.microsoft.com/office/powerpoint/2010/main" val="604067774"/>
      </p:ext>
    </p:extLst>
  </p:cSld>
  <p:clrMapOvr>
    <a:masterClrMapping/>
  </p:clrMapOvr>
  <mc:AlternateContent xmlns:mc="http://schemas.openxmlformats.org/markup-compatibility/2006" xmlns:p14="http://schemas.microsoft.com/office/powerpoint/2010/main">
    <mc:Choice Requires="p14">
      <p:transition spd="slow" p14:dur="2000" advTm="89655"/>
    </mc:Choice>
    <mc:Fallback xmlns="">
      <p:transition spd="slow" advTm="8965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1D8020B-DC6E-4848-8004-D7BF3CC6CC31}"/>
              </a:ext>
            </a:extLst>
          </p:cNvPr>
          <p:cNvGraphicFramePr>
            <a:graphicFrameLocks noGrp="1"/>
          </p:cNvGraphicFramePr>
          <p:nvPr/>
        </p:nvGraphicFramePr>
        <p:xfrm>
          <a:off x="1871330" y="1401608"/>
          <a:ext cx="8483849" cy="4547937"/>
        </p:xfrm>
        <a:graphic>
          <a:graphicData uri="http://schemas.openxmlformats.org/drawingml/2006/table">
            <a:tbl>
              <a:tblPr firstRow="1" firstCol="1" bandRow="1">
                <a:tableStyleId>{5C22544A-7EE6-4342-B048-85BDC9FD1C3A}</a:tableStyleId>
              </a:tblPr>
              <a:tblGrid>
                <a:gridCol w="4370079">
                  <a:extLst>
                    <a:ext uri="{9D8B030D-6E8A-4147-A177-3AD203B41FA5}">
                      <a16:colId xmlns:a16="http://schemas.microsoft.com/office/drawing/2014/main" val="102534096"/>
                    </a:ext>
                  </a:extLst>
                </a:gridCol>
                <a:gridCol w="4113770">
                  <a:extLst>
                    <a:ext uri="{9D8B030D-6E8A-4147-A177-3AD203B41FA5}">
                      <a16:colId xmlns:a16="http://schemas.microsoft.com/office/drawing/2014/main" val="1882955526"/>
                    </a:ext>
                  </a:extLst>
                </a:gridCol>
              </a:tblGrid>
              <a:tr h="2237747">
                <a:tc>
                  <a:txBody>
                    <a:bodyPr/>
                    <a:lstStyle/>
                    <a:p>
                      <a:pPr marL="0" marR="0" algn="ctr" defTabSz="914400" rtl="0" eaLnBrk="1" latinLnBrk="0" hangingPunct="1">
                        <a:lnSpc>
                          <a:spcPct val="107000"/>
                        </a:lnSpc>
                        <a:spcBef>
                          <a:spcPts val="0"/>
                        </a:spcBef>
                        <a:spcAft>
                          <a:spcPts val="0"/>
                        </a:spcAft>
                      </a:pPr>
                      <a:r>
                        <a:rPr lang="en-US" sz="2400" b="1" kern="1200" dirty="0">
                          <a:solidFill>
                            <a:schemeClr val="tx1"/>
                          </a:solidFill>
                          <a:effectLst/>
                          <a:latin typeface="+mn-lt"/>
                          <a:ea typeface="+mn-ea"/>
                          <a:cs typeface="+mn-cs"/>
                        </a:rPr>
                        <a:t>         </a:t>
                      </a:r>
                      <a:r>
                        <a:rPr lang="en-US" sz="2400" b="1" u="none" kern="1200" dirty="0">
                          <a:solidFill>
                            <a:schemeClr val="tx1"/>
                          </a:solidFill>
                          <a:effectLst/>
                          <a:latin typeface="+mn-lt"/>
                          <a:ea typeface="+mn-ea"/>
                          <a:cs typeface="+mn-cs"/>
                        </a:rPr>
                        <a:t>19,750</a:t>
                      </a:r>
                    </a:p>
                    <a:p>
                      <a:pPr marL="0" marR="0" algn="l">
                        <a:lnSpc>
                          <a:spcPct val="107000"/>
                        </a:lnSpc>
                        <a:spcBef>
                          <a:spcPts val="0"/>
                        </a:spcBef>
                        <a:spcAft>
                          <a:spcPts val="0"/>
                        </a:spcAft>
                      </a:pPr>
                      <a:r>
                        <a:rPr lang="en-US" sz="2400" dirty="0">
                          <a:solidFill>
                            <a:schemeClr val="bg1"/>
                          </a:solidFill>
                          <a:effectLst/>
                        </a:rPr>
                        <a:t>Adolescent girls participated in at least one </a:t>
                      </a:r>
                      <a:r>
                        <a:rPr lang="en-US" sz="2400" dirty="0" err="1">
                          <a:solidFill>
                            <a:schemeClr val="bg1"/>
                          </a:solidFill>
                          <a:effectLst/>
                        </a:rPr>
                        <a:t>programme</a:t>
                      </a:r>
                      <a:r>
                        <a:rPr lang="en-US" sz="2400" dirty="0">
                          <a:solidFill>
                            <a:schemeClr val="bg1"/>
                          </a:solidFill>
                          <a:effectLst/>
                        </a:rPr>
                        <a:t> intervention (since 2016).</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13157" marR="113157" marT="0" marB="0">
                    <a:solidFill>
                      <a:schemeClr val="accent1"/>
                    </a:solidFill>
                  </a:tcPr>
                </a:tc>
                <a:tc>
                  <a:txBody>
                    <a:bodyPr/>
                    <a:lstStyle/>
                    <a:p>
                      <a:pPr marL="0" marR="0" algn="ctr" defTabSz="914400" rtl="0" eaLnBrk="1" latinLnBrk="0" hangingPunct="1">
                        <a:lnSpc>
                          <a:spcPct val="107000"/>
                        </a:lnSpc>
                        <a:spcBef>
                          <a:spcPts val="0"/>
                        </a:spcBef>
                        <a:spcAft>
                          <a:spcPts val="0"/>
                        </a:spcAft>
                      </a:pPr>
                      <a:r>
                        <a:rPr lang="en-US" sz="2400" b="1" kern="1200" dirty="0">
                          <a:solidFill>
                            <a:schemeClr val="tx1"/>
                          </a:solidFill>
                          <a:effectLst/>
                          <a:latin typeface="+mn-lt"/>
                          <a:ea typeface="+mn-ea"/>
                          <a:cs typeface="+mn-cs"/>
                        </a:rPr>
                        <a:t>       273 </a:t>
                      </a:r>
                    </a:p>
                    <a:p>
                      <a:pPr marL="0" marR="0">
                        <a:lnSpc>
                          <a:spcPct val="107000"/>
                        </a:lnSpc>
                        <a:spcBef>
                          <a:spcPts val="0"/>
                        </a:spcBef>
                        <a:spcAft>
                          <a:spcPts val="0"/>
                        </a:spcAft>
                      </a:pPr>
                      <a:r>
                        <a:rPr lang="en-US" sz="2400" dirty="0">
                          <a:solidFill>
                            <a:schemeClr val="bg1"/>
                          </a:solidFill>
                          <a:effectLst/>
                        </a:rPr>
                        <a:t>Girls were supported in 2019 to enroll and continue with their education.</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13157" marR="113157" marT="0" marB="0">
                    <a:solidFill>
                      <a:schemeClr val="accent1"/>
                    </a:solidFill>
                  </a:tcPr>
                </a:tc>
                <a:extLst>
                  <a:ext uri="{0D108BD9-81ED-4DB2-BD59-A6C34878D82A}">
                    <a16:rowId xmlns:a16="http://schemas.microsoft.com/office/drawing/2014/main" val="2153423039"/>
                  </a:ext>
                </a:extLst>
              </a:tr>
              <a:tr h="2310190">
                <a:tc>
                  <a:txBody>
                    <a:bodyPr/>
                    <a:lstStyle/>
                    <a:p>
                      <a:pPr marL="0" marR="0" algn="ctr">
                        <a:lnSpc>
                          <a:spcPct val="107000"/>
                        </a:lnSpc>
                        <a:spcBef>
                          <a:spcPts val="0"/>
                        </a:spcBef>
                        <a:spcAft>
                          <a:spcPts val="0"/>
                        </a:spcAft>
                      </a:pPr>
                      <a:r>
                        <a:rPr lang="en-US" sz="2400" dirty="0">
                          <a:solidFill>
                            <a:schemeClr val="tx1"/>
                          </a:solidFill>
                          <a:effectLst/>
                        </a:rPr>
                        <a:t>61,509</a:t>
                      </a:r>
                    </a:p>
                    <a:p>
                      <a:pPr marL="0" marR="0">
                        <a:lnSpc>
                          <a:spcPct val="107000"/>
                        </a:lnSpc>
                        <a:spcBef>
                          <a:spcPts val="0"/>
                        </a:spcBef>
                        <a:spcAft>
                          <a:spcPts val="0"/>
                        </a:spcAft>
                      </a:pPr>
                      <a:r>
                        <a:rPr lang="en-US" sz="2400" dirty="0">
                          <a:solidFill>
                            <a:schemeClr val="bg1"/>
                          </a:solidFill>
                          <a:effectLst/>
                        </a:rPr>
                        <a:t>Individuals from the community were engaged in dialogues promoting gender equality.</a:t>
                      </a:r>
                    </a:p>
                    <a:p>
                      <a:pPr marL="0" marR="0">
                        <a:lnSpc>
                          <a:spcPct val="107000"/>
                        </a:lnSpc>
                        <a:spcBef>
                          <a:spcPts val="0"/>
                        </a:spcBef>
                        <a:spcAft>
                          <a:spcPts val="0"/>
                        </a:spcAft>
                      </a:pPr>
                      <a:r>
                        <a:rPr lang="en-US" sz="2400" dirty="0">
                          <a:solidFill>
                            <a:schemeClr val="bg1"/>
                          </a:solidFill>
                          <a:effectLst/>
                        </a:rPr>
                        <a:t>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13157" marR="113157" marT="0" marB="0">
                    <a:solidFill>
                      <a:schemeClr val="accent1"/>
                    </a:solidFill>
                  </a:tcPr>
                </a:tc>
                <a:tc>
                  <a:txBody>
                    <a:bodyPr/>
                    <a:lstStyle/>
                    <a:p>
                      <a:pPr marL="0" marR="0" algn="ctr" defTabSz="914400" rtl="0" eaLnBrk="1" latinLnBrk="0" hangingPunct="1">
                        <a:lnSpc>
                          <a:spcPct val="107000"/>
                        </a:lnSpc>
                        <a:spcBef>
                          <a:spcPts val="0"/>
                        </a:spcBef>
                        <a:spcAft>
                          <a:spcPts val="0"/>
                        </a:spcAft>
                      </a:pPr>
                      <a:r>
                        <a:rPr lang="en-US" sz="2400" b="1" kern="1200" dirty="0">
                          <a:solidFill>
                            <a:schemeClr val="tx1"/>
                          </a:solidFill>
                          <a:effectLst/>
                          <a:latin typeface="+mn-lt"/>
                          <a:ea typeface="+mn-ea"/>
                          <a:cs typeface="+mn-cs"/>
                        </a:rPr>
                        <a:t>10,102 </a:t>
                      </a:r>
                    </a:p>
                    <a:p>
                      <a:pPr marL="0" marR="0" algn="l" defTabSz="914400" rtl="0" eaLnBrk="1" latinLnBrk="0" hangingPunct="1">
                        <a:lnSpc>
                          <a:spcPct val="107000"/>
                        </a:lnSpc>
                        <a:spcBef>
                          <a:spcPts val="0"/>
                        </a:spcBef>
                        <a:spcAft>
                          <a:spcPts val="0"/>
                        </a:spcAft>
                      </a:pPr>
                      <a:r>
                        <a:rPr lang="en-US" sz="2400" b="1" kern="1200" dirty="0">
                          <a:solidFill>
                            <a:schemeClr val="bg1"/>
                          </a:solidFill>
                          <a:effectLst/>
                          <a:latin typeface="+mn-lt"/>
                          <a:ea typeface="+mn-ea"/>
                          <a:cs typeface="+mn-cs"/>
                        </a:rPr>
                        <a:t>Adolescent girls utilized health or protection services.</a:t>
                      </a:r>
                    </a:p>
                    <a:p>
                      <a:pPr marL="0" marR="0" algn="l" defTabSz="914400" rtl="0" eaLnBrk="1" latinLnBrk="0" hangingPunct="1">
                        <a:lnSpc>
                          <a:spcPct val="107000"/>
                        </a:lnSpc>
                        <a:spcBef>
                          <a:spcPts val="0"/>
                        </a:spcBef>
                        <a:spcAft>
                          <a:spcPts val="0"/>
                        </a:spcAft>
                      </a:pPr>
                      <a:r>
                        <a:rPr lang="en-US" sz="2400" b="1" kern="1200" dirty="0">
                          <a:solidFill>
                            <a:schemeClr val="bg1"/>
                          </a:solidFill>
                          <a:effectLst/>
                          <a:latin typeface="+mn-lt"/>
                          <a:ea typeface="+mn-ea"/>
                          <a:cs typeface="+mn-cs"/>
                        </a:rPr>
                        <a:t> </a:t>
                      </a:r>
                    </a:p>
                  </a:txBody>
                  <a:tcPr marL="113157" marR="113157" marT="0" marB="0">
                    <a:solidFill>
                      <a:schemeClr val="accent1"/>
                    </a:solidFill>
                  </a:tcPr>
                </a:tc>
                <a:extLst>
                  <a:ext uri="{0D108BD9-81ED-4DB2-BD59-A6C34878D82A}">
                    <a16:rowId xmlns:a16="http://schemas.microsoft.com/office/drawing/2014/main" val="2503793212"/>
                  </a:ext>
                </a:extLst>
              </a:tr>
            </a:tbl>
          </a:graphicData>
        </a:graphic>
      </p:graphicFrame>
      <p:sp>
        <p:nvSpPr>
          <p:cNvPr id="12" name="Rectangle 11">
            <a:extLst>
              <a:ext uri="{FF2B5EF4-FFF2-40B4-BE49-F238E27FC236}">
                <a16:creationId xmlns:a16="http://schemas.microsoft.com/office/drawing/2014/main" id="{19ABF4F2-A166-474F-945B-56838FCBD3B6}"/>
              </a:ext>
            </a:extLst>
          </p:cNvPr>
          <p:cNvSpPr/>
          <p:nvPr/>
        </p:nvSpPr>
        <p:spPr>
          <a:xfrm>
            <a:off x="1706945" y="246103"/>
            <a:ext cx="9108000"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3200" b="1" dirty="0">
                <a:solidFill>
                  <a:prstClr val="white"/>
                </a:solidFill>
                <a:latin typeface="Calibri Light"/>
              </a:rPr>
              <a:t>End Child Marriage initiative  in YEMEN (7)</a:t>
            </a:r>
          </a:p>
        </p:txBody>
      </p:sp>
      <p:sp>
        <p:nvSpPr>
          <p:cNvPr id="8" name="TextBox 7">
            <a:extLst>
              <a:ext uri="{FF2B5EF4-FFF2-40B4-BE49-F238E27FC236}">
                <a16:creationId xmlns:a16="http://schemas.microsoft.com/office/drawing/2014/main" id="{AB5E6015-41F1-416B-A594-F11BD51A3D42}"/>
              </a:ext>
            </a:extLst>
          </p:cNvPr>
          <p:cNvSpPr txBox="1"/>
          <p:nvPr/>
        </p:nvSpPr>
        <p:spPr>
          <a:xfrm>
            <a:off x="1871329" y="908988"/>
            <a:ext cx="4582274" cy="461665"/>
          </a:xfrm>
          <a:prstGeom prst="rect">
            <a:avLst/>
          </a:prstGeom>
          <a:noFill/>
        </p:spPr>
        <p:txBody>
          <a:bodyPr wrap="square">
            <a:spAutoFit/>
          </a:bodyPr>
          <a:lstStyle/>
          <a:p>
            <a:r>
              <a:rPr lang="en-GB" sz="2400" b="1" dirty="0">
                <a:solidFill>
                  <a:srgbClr val="FF0000"/>
                </a:solidFill>
                <a:latin typeface="Calibri"/>
              </a:rPr>
              <a:t>Achievements cont.:  </a:t>
            </a:r>
          </a:p>
        </p:txBody>
      </p:sp>
    </p:spTree>
    <p:extLst>
      <p:ext uri="{BB962C8B-B14F-4D97-AF65-F5344CB8AC3E}">
        <p14:creationId xmlns:p14="http://schemas.microsoft.com/office/powerpoint/2010/main" val="1517726360"/>
      </p:ext>
    </p:extLst>
  </p:cSld>
  <p:clrMapOvr>
    <a:masterClrMapping/>
  </p:clrMapOvr>
  <mc:AlternateContent xmlns:mc="http://schemas.openxmlformats.org/markup-compatibility/2006" xmlns:p14="http://schemas.microsoft.com/office/powerpoint/2010/main">
    <mc:Choice Requires="p14">
      <p:transition spd="slow" p14:dur="2000" advTm="41281"/>
    </mc:Choice>
    <mc:Fallback xmlns="">
      <p:transition spd="slow" advTm="4128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671869" y="662486"/>
            <a:ext cx="8848262" cy="1661993"/>
          </a:xfrm>
          <a:prstGeom prst="rect">
            <a:avLst/>
          </a:prstGeom>
          <a:noFill/>
        </p:spPr>
        <p:txBody>
          <a:bodyPr wrap="square" rtlCol="0">
            <a:spAutoFit/>
          </a:bodyPr>
          <a:lstStyle/>
          <a:p>
            <a:endParaRPr lang="en-US" sz="1700" dirty="0">
              <a:solidFill>
                <a:prstClr val="black"/>
              </a:solidFill>
              <a:latin typeface="Calibri"/>
            </a:endParaRPr>
          </a:p>
          <a:p>
            <a:r>
              <a:rPr lang="en-US" sz="1700" b="1" dirty="0">
                <a:solidFill>
                  <a:srgbClr val="FF0000"/>
                </a:solidFill>
                <a:latin typeface="Calibri"/>
              </a:rPr>
              <a:t>Proportion of women and girls aged 15-49 years who have undergone female genital mutilation/cutting </a:t>
            </a:r>
            <a:r>
              <a:rPr lang="en-GB" sz="1700" b="1" dirty="0">
                <a:solidFill>
                  <a:srgbClr val="FF0000"/>
                </a:solidFill>
                <a:latin typeface="Calibri"/>
              </a:rPr>
              <a:t>(SDG indicator 5.3.2): (8)</a:t>
            </a:r>
          </a:p>
          <a:p>
            <a:endParaRPr lang="en-GB" sz="1700" dirty="0">
              <a:solidFill>
                <a:prstClr val="black"/>
              </a:solidFill>
              <a:latin typeface="Calibri"/>
            </a:endParaRPr>
          </a:p>
          <a:p>
            <a:pPr marL="285750" indent="-285750">
              <a:buFont typeface="Wingdings" charset="2"/>
              <a:buChar char="Ø"/>
            </a:pPr>
            <a:r>
              <a:rPr lang="en-US" sz="1700" b="1" dirty="0">
                <a:solidFill>
                  <a:prstClr val="black"/>
                </a:solidFill>
                <a:latin typeface="Calibri"/>
              </a:rPr>
              <a:t> Somalia, Djibouti, Egypt and Sudan </a:t>
            </a:r>
            <a:r>
              <a:rPr lang="en-US" sz="1700" dirty="0">
                <a:solidFill>
                  <a:prstClr val="black"/>
                </a:solidFill>
                <a:latin typeface="Calibri"/>
              </a:rPr>
              <a:t>have some of the highest rates of FGM in the world.</a:t>
            </a:r>
          </a:p>
          <a:p>
            <a:pPr marL="285750" indent="-285750">
              <a:buFont typeface="Wingdings" charset="2"/>
              <a:buChar char="Ø"/>
            </a:pPr>
            <a:endParaRPr lang="en-US" sz="1700" b="1" dirty="0">
              <a:solidFill>
                <a:srgbClr val="FF0000"/>
              </a:solidFill>
              <a:latin typeface="Calibri"/>
            </a:endParaRPr>
          </a:p>
        </p:txBody>
      </p:sp>
      <p:sp>
        <p:nvSpPr>
          <p:cNvPr id="8" name="TextBox 7"/>
          <p:cNvSpPr txBox="1"/>
          <p:nvPr/>
        </p:nvSpPr>
        <p:spPr>
          <a:xfrm>
            <a:off x="1444083" y="233110"/>
            <a:ext cx="94320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Regional key facts about female genital mutilation (FGM)</a:t>
            </a:r>
          </a:p>
        </p:txBody>
      </p:sp>
      <p:sp>
        <p:nvSpPr>
          <p:cNvPr id="15" name="Slide Number Placeholder 14"/>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19</a:t>
            </a:fld>
            <a:endParaRPr lang="en-US">
              <a:solidFill>
                <a:prstClr val="black">
                  <a:tint val="75000"/>
                </a:prstClr>
              </a:solidFill>
              <a:latin typeface="Calibri"/>
            </a:endParaRPr>
          </a:p>
        </p:txBody>
      </p:sp>
      <p:pic>
        <p:nvPicPr>
          <p:cNvPr id="7" name="Picture 6" descr="Screen Shot 2021-03-07 at 09.47.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086" y="2160918"/>
            <a:ext cx="8344809" cy="3023679"/>
          </a:xfrm>
          <a:prstGeom prst="rect">
            <a:avLst/>
          </a:prstGeom>
        </p:spPr>
      </p:pic>
    </p:spTree>
    <p:extLst>
      <p:ext uri="{BB962C8B-B14F-4D97-AF65-F5344CB8AC3E}">
        <p14:creationId xmlns:p14="http://schemas.microsoft.com/office/powerpoint/2010/main" val="903932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2846"/>
    </mc:Choice>
    <mc:Fallback xmlns="">
      <p:transition spd="slow" advTm="8284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DEFINITIONS	</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93910" y="386667"/>
            <a:ext cx="5408219" cy="6382958"/>
          </a:xfrm>
        </p:spPr>
        <p:txBody>
          <a:bodyPr>
            <a:normAutofit fontScale="92500" lnSpcReduction="10000"/>
          </a:bodyPr>
          <a:lstStyle/>
          <a:p>
            <a:r>
              <a:rPr lang="en-US" sz="2400" b="1" dirty="0">
                <a:solidFill>
                  <a:srgbClr val="0070C0"/>
                </a:solidFill>
              </a:rPr>
              <a:t>Traditional cultural practices: </a:t>
            </a:r>
            <a:r>
              <a:rPr lang="en-US" sz="2400" dirty="0"/>
              <a:t>They reflect values &amp; beliefs held by members of a community for periods often spanning generations. Some are beneficial, some have neither benefits nor harms, and some are harmful to a specific group e.g. Female Genital Mutilation &amp; child marriage.</a:t>
            </a:r>
          </a:p>
          <a:p>
            <a:r>
              <a:rPr lang="en-US" sz="2400" b="1" dirty="0">
                <a:solidFill>
                  <a:srgbClr val="0070C0"/>
                </a:solidFill>
              </a:rPr>
              <a:t>Female genital mutilation (FGM): </a:t>
            </a:r>
            <a:r>
              <a:rPr lang="en-US" sz="2400" dirty="0"/>
              <a:t>Any procedure that involves the partial or total removal of external genitalia or other injury to the female genital organs for non-medical reasons.</a:t>
            </a:r>
          </a:p>
          <a:p>
            <a:r>
              <a:rPr lang="en-US" sz="2400" b="1" dirty="0">
                <a:solidFill>
                  <a:srgbClr val="0070C0"/>
                </a:solidFill>
              </a:rPr>
              <a:t>Child marriage: </a:t>
            </a:r>
            <a:r>
              <a:rPr lang="en-US" sz="2400" dirty="0"/>
              <a:t>Formal marriage or informal union before the age of 18 years.</a:t>
            </a:r>
          </a:p>
        </p:txBody>
      </p:sp>
    </p:spTree>
    <p:extLst>
      <p:ext uri="{BB962C8B-B14F-4D97-AF65-F5344CB8AC3E}">
        <p14:creationId xmlns:p14="http://schemas.microsoft.com/office/powerpoint/2010/main" val="1692321458"/>
      </p:ext>
    </p:extLst>
  </p:cSld>
  <p:clrMapOvr>
    <a:masterClrMapping/>
  </p:clrMapOvr>
  <mc:AlternateContent xmlns:mc="http://schemas.openxmlformats.org/markup-compatibility/2006" xmlns:p14="http://schemas.microsoft.com/office/powerpoint/2010/main">
    <mc:Choice Requires="p14">
      <p:transition spd="slow" p14:dur="2000" advTm="71004"/>
    </mc:Choice>
    <mc:Fallback xmlns="">
      <p:transition spd="slow" advTm="7100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1721840" y="43066"/>
            <a:ext cx="9720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Calibri Light"/>
              </a:rPr>
              <a:t>Drivers of  FGM in the Region </a:t>
            </a:r>
          </a:p>
        </p:txBody>
      </p:sp>
      <p:sp>
        <p:nvSpPr>
          <p:cNvPr id="4" name="Rectangle 3"/>
          <p:cNvSpPr/>
          <p:nvPr/>
        </p:nvSpPr>
        <p:spPr>
          <a:xfrm>
            <a:off x="1534459" y="700792"/>
            <a:ext cx="9499986" cy="5586145"/>
          </a:xfrm>
          <a:prstGeom prst="rect">
            <a:avLst/>
          </a:prstGeom>
        </p:spPr>
        <p:txBody>
          <a:bodyPr wrap="square">
            <a:spAutoFit/>
          </a:bodyPr>
          <a:lstStyle/>
          <a:p>
            <a:pPr marL="285750" indent="-285750">
              <a:buFont typeface="Wingdings" panose="05000000000000000000" pitchFamily="2" charset="2"/>
              <a:buChar char="§"/>
            </a:pPr>
            <a:r>
              <a:rPr lang="en-US" sz="1700" b="1" dirty="0">
                <a:solidFill>
                  <a:srgbClr val="FF0000"/>
                </a:solidFill>
              </a:rPr>
              <a:t>Social norms: </a:t>
            </a:r>
            <a:r>
              <a:rPr lang="en-US" sz="1700" dirty="0">
                <a:solidFill>
                  <a:prstClr val="black"/>
                </a:solidFill>
              </a:rPr>
              <a:t>FGM is a social norm in many countries, especially those with high prevalence of FGM. Failure to conform to FGM/C leads to social exclusion, ostracism, disapproval, rebuke or even violence, in addition to having an affect on a girl’s marriageability. (9)</a:t>
            </a:r>
          </a:p>
          <a:p>
            <a:endParaRPr lang="en-US" sz="1700" dirty="0">
              <a:solidFill>
                <a:prstClr val="black"/>
              </a:solidFill>
            </a:endParaRPr>
          </a:p>
          <a:p>
            <a:pPr marL="342900" indent="-342900">
              <a:buFont typeface="Wingdings" panose="05000000000000000000" pitchFamily="2" charset="2"/>
              <a:buChar char="§"/>
            </a:pPr>
            <a:r>
              <a:rPr lang="en-US" sz="1700" b="1" dirty="0">
                <a:solidFill>
                  <a:srgbClr val="FF0000"/>
                </a:solidFill>
              </a:rPr>
              <a:t>Perception of FGM:</a:t>
            </a:r>
          </a:p>
          <a:p>
            <a:pPr marL="742950" lvl="1" indent="-285750">
              <a:buFont typeface="Arial" panose="020B0604020202020204" pitchFamily="34" charset="0"/>
              <a:buChar char="•"/>
            </a:pPr>
            <a:r>
              <a:rPr lang="en-US" sz="1700" b="1" dirty="0">
                <a:solidFill>
                  <a:prstClr val="black"/>
                </a:solidFill>
              </a:rPr>
              <a:t>Women and girls (</a:t>
            </a:r>
            <a:r>
              <a:rPr lang="en-US" sz="1700" dirty="0">
                <a:solidFill>
                  <a:prstClr val="black"/>
                </a:solidFill>
              </a:rPr>
              <a:t>15-49 years) who </a:t>
            </a:r>
            <a:r>
              <a:rPr lang="en-US" sz="1700" b="1" u="sng" dirty="0">
                <a:solidFill>
                  <a:prstClr val="black"/>
                </a:solidFill>
              </a:rPr>
              <a:t>think the practice should continue</a:t>
            </a:r>
            <a:r>
              <a:rPr lang="en-US" sz="1700" b="1" dirty="0">
                <a:solidFill>
                  <a:prstClr val="black"/>
                </a:solidFill>
              </a:rPr>
              <a:t> </a:t>
            </a:r>
            <a:r>
              <a:rPr lang="en-US" sz="1700" dirty="0">
                <a:solidFill>
                  <a:prstClr val="black"/>
                </a:solidFill>
              </a:rPr>
              <a:t>(EGYPT 54%, Djibouti 48%, Sudan 41%, Yemen 19% and Iraq 3%).</a:t>
            </a:r>
          </a:p>
          <a:p>
            <a:pPr marL="742950" lvl="1" indent="-285750">
              <a:buFont typeface="Arial" panose="020B0604020202020204" pitchFamily="34" charset="0"/>
              <a:buChar char="•"/>
            </a:pPr>
            <a:r>
              <a:rPr lang="en-US" sz="1700" b="1" dirty="0">
                <a:solidFill>
                  <a:prstClr val="black"/>
                </a:solidFill>
              </a:rPr>
              <a:t>Men and boys (</a:t>
            </a:r>
            <a:r>
              <a:rPr lang="en-US" sz="1700" dirty="0">
                <a:solidFill>
                  <a:prstClr val="black"/>
                </a:solidFill>
              </a:rPr>
              <a:t>15-49 years) who </a:t>
            </a:r>
            <a:r>
              <a:rPr lang="en-US" sz="1700" b="1" u="sng" dirty="0">
                <a:solidFill>
                  <a:prstClr val="black"/>
                </a:solidFill>
              </a:rPr>
              <a:t>think the practice should continue</a:t>
            </a:r>
            <a:r>
              <a:rPr lang="en-US" sz="1700" b="1" dirty="0">
                <a:solidFill>
                  <a:prstClr val="black"/>
                </a:solidFill>
              </a:rPr>
              <a:t> </a:t>
            </a:r>
            <a:r>
              <a:rPr lang="en-US" sz="1700" dirty="0">
                <a:solidFill>
                  <a:prstClr val="black"/>
                </a:solidFill>
              </a:rPr>
              <a:t>(58% in Egypt and 27% in Sudan). (10)</a:t>
            </a:r>
          </a:p>
          <a:p>
            <a:endParaRPr lang="en-US" sz="1700" dirty="0">
              <a:solidFill>
                <a:prstClr val="black"/>
              </a:solidFill>
            </a:endParaRPr>
          </a:p>
          <a:p>
            <a:pPr marL="342900" indent="-342900">
              <a:buFont typeface="Wingdings" panose="05000000000000000000" pitchFamily="2" charset="2"/>
              <a:buChar char="§"/>
            </a:pPr>
            <a:r>
              <a:rPr lang="en-US" sz="1700" b="1" dirty="0">
                <a:solidFill>
                  <a:srgbClr val="FF0000"/>
                </a:solidFill>
              </a:rPr>
              <a:t>Gender norm</a:t>
            </a:r>
            <a:r>
              <a:rPr lang="en-US" sz="1700" dirty="0">
                <a:solidFill>
                  <a:srgbClr val="FF0000"/>
                </a:solidFill>
              </a:rPr>
              <a:t>: </a:t>
            </a:r>
            <a:r>
              <a:rPr lang="en-US" sz="1700" dirty="0">
                <a:solidFill>
                  <a:prstClr val="black"/>
                </a:solidFill>
              </a:rPr>
              <a:t>There is unequal power dynamics and expectations around gender in many countries of the Region with more control on female sexuality by men through FGM. Girls and women are dependent on men. They have little voice in matters that affect their lives, rendering them powerless to challenge harmful practices. (9)</a:t>
            </a:r>
          </a:p>
          <a:p>
            <a:endParaRPr lang="en-US" sz="1700" dirty="0">
              <a:solidFill>
                <a:prstClr val="black"/>
              </a:solidFill>
            </a:endParaRPr>
          </a:p>
          <a:p>
            <a:pPr marL="342900" indent="-342900">
              <a:buFont typeface="Wingdings" panose="05000000000000000000" pitchFamily="2" charset="2"/>
              <a:buChar char="§"/>
            </a:pPr>
            <a:r>
              <a:rPr lang="en-US" sz="1700" b="1" dirty="0">
                <a:solidFill>
                  <a:srgbClr val="FF0000"/>
                </a:solidFill>
              </a:rPr>
              <a:t>Misperceptions: </a:t>
            </a:r>
            <a:r>
              <a:rPr lang="en-US" sz="1700" dirty="0">
                <a:solidFill>
                  <a:prstClr val="black"/>
                </a:solidFill>
              </a:rPr>
              <a:t>False beliefs for example that FGM is associated with reduce girls' sexual desires, increases cleanliness and hygiene and increases husband's sexual experience are highly prevalent in countries like Sudan. (11)</a:t>
            </a:r>
          </a:p>
          <a:p>
            <a:endParaRPr lang="en-US" sz="1700" dirty="0">
              <a:solidFill>
                <a:srgbClr val="FF0000"/>
              </a:solidFill>
            </a:endParaRPr>
          </a:p>
          <a:p>
            <a:endParaRPr lang="en-US" sz="1700" dirty="0">
              <a:solidFill>
                <a:prstClr val="black"/>
              </a:solidFill>
            </a:endParaRPr>
          </a:p>
          <a:p>
            <a:endParaRPr lang="en-US" sz="1700" dirty="0">
              <a:solidFill>
                <a:prstClr val="black"/>
              </a:solidFill>
            </a:endParaRPr>
          </a:p>
        </p:txBody>
      </p:sp>
    </p:spTree>
    <p:extLst>
      <p:ext uri="{BB962C8B-B14F-4D97-AF65-F5344CB8AC3E}">
        <p14:creationId xmlns:p14="http://schemas.microsoft.com/office/powerpoint/2010/main" val="1272727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2487"/>
    </mc:Choice>
    <mc:Fallback xmlns="">
      <p:transition spd="slow" advTm="11248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1008" y="145591"/>
            <a:ext cx="95400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Medicalization of FGM in the Region (</a:t>
            </a:r>
            <a:r>
              <a:rPr lang="en-US" sz="2800" dirty="0">
                <a:solidFill>
                  <a:prstClr val="white"/>
                </a:solidFill>
                <a:latin typeface="Calibri Light"/>
              </a:rPr>
              <a:t>12)  </a:t>
            </a:r>
          </a:p>
        </p:txBody>
      </p:sp>
      <p:sp>
        <p:nvSpPr>
          <p:cNvPr id="5" name="Rectangle 4"/>
          <p:cNvSpPr/>
          <p:nvPr/>
        </p:nvSpPr>
        <p:spPr>
          <a:xfrm>
            <a:off x="1800445" y="960332"/>
            <a:ext cx="9634691" cy="4524315"/>
          </a:xfrm>
          <a:prstGeom prst="rect">
            <a:avLst/>
          </a:prstGeom>
        </p:spPr>
        <p:txBody>
          <a:bodyPr wrap="square">
            <a:spAutoFit/>
          </a:bodyPr>
          <a:lstStyle/>
          <a:p>
            <a:r>
              <a:rPr lang="en-US" dirty="0">
                <a:solidFill>
                  <a:prstClr val="black"/>
                </a:solidFill>
              </a:rPr>
              <a:t>Due to increasing level of awareness about the health-related risks of FGM, some parents have turned to medical practitioners to cut their daughters or chose less severe forms of cutting. FGM is highly medicalized in Egypt and Sudan where almost 8 in 10 girls are cut by medical personnel, whereas traditional practitioners are responsible for most cutting in Djibouti, Iraq and Yemen.</a:t>
            </a:r>
          </a:p>
          <a:p>
            <a:endParaRPr lang="en-US" dirty="0">
              <a:solidFill>
                <a:srgbClr val="FF0000"/>
              </a:solidFill>
            </a:endParaRPr>
          </a:p>
          <a:p>
            <a:r>
              <a:rPr lang="en-US" b="1" dirty="0">
                <a:solidFill>
                  <a:prstClr val="black"/>
                </a:solidFill>
              </a:rPr>
              <a:t>A qualitative study looking at the health care providers’ and mothers’ perceptions about the medicalization of FGM in Egypt founds that;  </a:t>
            </a:r>
          </a:p>
          <a:p>
            <a:pPr marL="285750" indent="-285750">
              <a:buFont typeface="Wingdings" charset="2"/>
              <a:buChar char="Ø"/>
            </a:pPr>
            <a:r>
              <a:rPr lang="en-US" dirty="0">
                <a:solidFill>
                  <a:prstClr val="black"/>
                </a:solidFill>
              </a:rPr>
              <a:t>For many mothers and healthcare providers, adherence to community customs and traditions was the most important motive to practice FGM/C.</a:t>
            </a:r>
          </a:p>
          <a:p>
            <a:pPr marL="285750" indent="-285750">
              <a:buFont typeface="Wingdings" charset="2"/>
              <a:buChar char="Ø"/>
            </a:pPr>
            <a:endParaRPr lang="en-US" dirty="0">
              <a:solidFill>
                <a:prstClr val="black"/>
              </a:solidFill>
            </a:endParaRPr>
          </a:p>
          <a:p>
            <a:pPr marL="285750" indent="-285750">
              <a:buFont typeface="Wingdings" charset="2"/>
              <a:buChar char="Ø"/>
            </a:pPr>
            <a:r>
              <a:rPr lang="en-US" dirty="0">
                <a:solidFill>
                  <a:prstClr val="black"/>
                </a:solidFill>
              </a:rPr>
              <a:t>The social construction of girls’ well-being and bodily beauty makes FGM/C a perceived necessity which lays the ground for stigmatization against uncut girls.</a:t>
            </a:r>
          </a:p>
          <a:p>
            <a:pPr marL="285750" indent="-285750">
              <a:buFont typeface="Wingdings" charset="2"/>
              <a:buChar char="Ø"/>
            </a:pPr>
            <a:endParaRPr lang="en-US" dirty="0">
              <a:solidFill>
                <a:prstClr val="black"/>
              </a:solidFill>
            </a:endParaRPr>
          </a:p>
          <a:p>
            <a:pPr marL="285750" indent="-285750">
              <a:buFont typeface="Wingdings" charset="2"/>
              <a:buChar char="Ø"/>
            </a:pPr>
            <a:r>
              <a:rPr lang="en-US" dirty="0">
                <a:solidFill>
                  <a:prstClr val="black"/>
                </a:solidFill>
              </a:rPr>
              <a:t>The language around FGM/C is being reframed by many healthcare providers as a cosmetic surgery. Such reframing may be one way for providers to overcome the law against FGM/C and market the operation. </a:t>
            </a:r>
          </a:p>
        </p:txBody>
      </p:sp>
    </p:spTree>
    <p:extLst>
      <p:ext uri="{BB962C8B-B14F-4D97-AF65-F5344CB8AC3E}">
        <p14:creationId xmlns:p14="http://schemas.microsoft.com/office/powerpoint/2010/main" val="4247365742"/>
      </p:ext>
    </p:extLst>
  </p:cSld>
  <p:clrMapOvr>
    <a:masterClrMapping/>
  </p:clrMapOvr>
  <mc:AlternateContent xmlns:mc="http://schemas.openxmlformats.org/markup-compatibility/2006" xmlns:p14="http://schemas.microsoft.com/office/powerpoint/2010/main">
    <mc:Choice Requires="p14">
      <p:transition spd="slow" p14:dur="2000" advTm="112319"/>
    </mc:Choice>
    <mc:Fallback xmlns="">
      <p:transition spd="slow" advTm="1123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2446" y="51370"/>
            <a:ext cx="9288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Calibri Light"/>
              </a:rPr>
              <a:t>Looking ahead towards elimination of FGM (</a:t>
            </a:r>
            <a:r>
              <a:rPr lang="en-US" sz="2400" b="1" dirty="0">
                <a:solidFill>
                  <a:prstClr val="white"/>
                </a:solidFill>
                <a:latin typeface="Calibri Light"/>
              </a:rPr>
              <a:t>10)</a:t>
            </a:r>
          </a:p>
        </p:txBody>
      </p:sp>
      <p:sp>
        <p:nvSpPr>
          <p:cNvPr id="8" name="Rectangle 7"/>
          <p:cNvSpPr/>
          <p:nvPr/>
        </p:nvSpPr>
        <p:spPr>
          <a:xfrm>
            <a:off x="2024258" y="629653"/>
            <a:ext cx="8379046" cy="646331"/>
          </a:xfrm>
          <a:prstGeom prst="rect">
            <a:avLst/>
          </a:prstGeom>
        </p:spPr>
        <p:txBody>
          <a:bodyPr wrap="square">
            <a:spAutoFit/>
          </a:bodyPr>
          <a:lstStyle/>
          <a:p>
            <a:r>
              <a:rPr lang="en-US" b="1" dirty="0">
                <a:solidFill>
                  <a:srgbClr val="5B9BD5">
                    <a:lumMod val="50000"/>
                  </a:srgbClr>
                </a:solidFill>
                <a:latin typeface="Calibri"/>
              </a:rPr>
              <a:t>Even if the progress is accelerated, about one in three adolescent girls will still</a:t>
            </a:r>
          </a:p>
          <a:p>
            <a:r>
              <a:rPr lang="en-US" b="1" dirty="0">
                <a:solidFill>
                  <a:srgbClr val="5B9BD5">
                    <a:lumMod val="50000"/>
                  </a:srgbClr>
                </a:solidFill>
                <a:latin typeface="Calibri"/>
              </a:rPr>
              <a:t>experience FGM in 2030</a:t>
            </a:r>
          </a:p>
        </p:txBody>
      </p:sp>
      <p:sp>
        <p:nvSpPr>
          <p:cNvPr id="5" name="TextBox 4"/>
          <p:cNvSpPr txBox="1"/>
          <p:nvPr/>
        </p:nvSpPr>
        <p:spPr>
          <a:xfrm>
            <a:off x="2024258" y="5137875"/>
            <a:ext cx="6270410" cy="261610"/>
          </a:xfrm>
          <a:prstGeom prst="rect">
            <a:avLst/>
          </a:prstGeom>
          <a:noFill/>
        </p:spPr>
        <p:txBody>
          <a:bodyPr wrap="square" rtlCol="0">
            <a:spAutoFit/>
          </a:bodyPr>
          <a:lstStyle/>
          <a:p>
            <a:r>
              <a:rPr lang="en-US" sz="1100" b="1" dirty="0">
                <a:solidFill>
                  <a:srgbClr val="FF0000"/>
                </a:solidFill>
                <a:latin typeface="Calibri"/>
              </a:rPr>
              <a:t>Observed and projected percentage of adolescent girls aged 15 to 19 years who have undergone FGM</a:t>
            </a:r>
          </a:p>
        </p:txBody>
      </p:sp>
      <p:pic>
        <p:nvPicPr>
          <p:cNvPr id="7" name="Picture 6">
            <a:extLst>
              <a:ext uri="{FF2B5EF4-FFF2-40B4-BE49-F238E27FC236}">
                <a16:creationId xmlns:a16="http://schemas.microsoft.com/office/drawing/2014/main" id="{D9C0F217-69D9-4128-B73D-ED80C7A1A145}"/>
              </a:ext>
            </a:extLst>
          </p:cNvPr>
          <p:cNvPicPr/>
          <p:nvPr/>
        </p:nvPicPr>
        <p:blipFill>
          <a:blip r:embed="rId3"/>
          <a:stretch>
            <a:fillRect/>
          </a:stretch>
        </p:blipFill>
        <p:spPr>
          <a:xfrm>
            <a:off x="1712856" y="1285875"/>
            <a:ext cx="9036000" cy="3852000"/>
          </a:xfrm>
          <a:prstGeom prst="rect">
            <a:avLst/>
          </a:prstGeom>
        </p:spPr>
      </p:pic>
    </p:spTree>
    <p:extLst>
      <p:ext uri="{BB962C8B-B14F-4D97-AF65-F5344CB8AC3E}">
        <p14:creationId xmlns:p14="http://schemas.microsoft.com/office/powerpoint/2010/main" val="3034670259"/>
      </p:ext>
    </p:extLst>
  </p:cSld>
  <p:clrMapOvr>
    <a:masterClrMapping/>
  </p:clrMapOvr>
  <mc:AlternateContent xmlns:mc="http://schemas.openxmlformats.org/markup-compatibility/2006" xmlns:p14="http://schemas.microsoft.com/office/powerpoint/2010/main">
    <mc:Choice Requires="p14">
      <p:transition spd="slow" p14:dur="2000" advTm="51302"/>
    </mc:Choice>
    <mc:Fallback xmlns="">
      <p:transition spd="slow" advTm="5130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276126" y="61681"/>
            <a:ext cx="9360000" cy="528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3500" b="1" dirty="0">
                <a:solidFill>
                  <a:prstClr val="white"/>
                </a:solidFill>
                <a:latin typeface="Calibri Light"/>
              </a:rPr>
              <a:t>“</a:t>
            </a:r>
            <a:r>
              <a:rPr lang="en-US" sz="3500" b="1" dirty="0" err="1">
                <a:solidFill>
                  <a:prstClr val="white"/>
                </a:solidFill>
                <a:latin typeface="Calibri Light"/>
              </a:rPr>
              <a:t>Saleema</a:t>
            </a:r>
            <a:r>
              <a:rPr lang="en-US" sz="3500" b="1" dirty="0">
                <a:solidFill>
                  <a:prstClr val="white"/>
                </a:solidFill>
                <a:latin typeface="Calibri Light"/>
              </a:rPr>
              <a:t>” initiative in Sudan (13,14) </a:t>
            </a:r>
          </a:p>
        </p:txBody>
      </p:sp>
      <p:sp>
        <p:nvSpPr>
          <p:cNvPr id="5" name="Rectangle 4"/>
          <p:cNvSpPr/>
          <p:nvPr/>
        </p:nvSpPr>
        <p:spPr>
          <a:xfrm>
            <a:off x="1226056" y="777735"/>
            <a:ext cx="6674776" cy="5589108"/>
          </a:xfrm>
          <a:prstGeom prst="rect">
            <a:avLst/>
          </a:prstGeom>
        </p:spPr>
        <p:txBody>
          <a:bodyPr vert="horz" lIns="91440" tIns="45720" rIns="91440" bIns="45720" rtlCol="0">
            <a:noAutofit/>
          </a:bodyPr>
          <a:lstStyle/>
          <a:p>
            <a:pPr marL="285750" indent="-285750" defTabSz="914400">
              <a:lnSpc>
                <a:spcPct val="90000"/>
              </a:lnSpc>
              <a:spcAft>
                <a:spcPts val="600"/>
              </a:spcAft>
              <a:buFont typeface="Wingdings" panose="05000000000000000000" pitchFamily="2" charset="2"/>
              <a:buChar char="§"/>
            </a:pPr>
            <a:r>
              <a:rPr lang="en-US" sz="1400" dirty="0">
                <a:solidFill>
                  <a:prstClr val="black"/>
                </a:solidFill>
              </a:rPr>
              <a:t>Launched in 2008 to promote long-term abandonment of FGM and cutting (FGM) by changing social norms, attitudes, and intentions related to the practice.</a:t>
            </a:r>
          </a:p>
          <a:p>
            <a:pPr marL="57150" indent="-285750">
              <a:lnSpc>
                <a:spcPct val="90000"/>
              </a:lnSpc>
              <a:spcAft>
                <a:spcPts val="600"/>
              </a:spcAft>
              <a:buFont typeface="Wingdings" panose="05000000000000000000" pitchFamily="2" charset="2"/>
              <a:buChar char="Ø"/>
            </a:pPr>
            <a:r>
              <a:rPr lang="en-US" sz="1400" b="1" dirty="0">
                <a:solidFill>
                  <a:srgbClr val="FF0000"/>
                </a:solidFill>
              </a:rPr>
              <a:t>Main goal: </a:t>
            </a:r>
          </a:p>
          <a:p>
            <a:pPr marL="285750" indent="-285750" defTabSz="914400">
              <a:lnSpc>
                <a:spcPct val="90000"/>
              </a:lnSpc>
              <a:spcAft>
                <a:spcPts val="600"/>
              </a:spcAft>
              <a:buFont typeface="Wingdings" panose="05000000000000000000" pitchFamily="2" charset="2"/>
              <a:buChar char="§"/>
            </a:pPr>
            <a:r>
              <a:rPr lang="en-US" sz="1400" dirty="0">
                <a:solidFill>
                  <a:prstClr val="black"/>
                </a:solidFill>
              </a:rPr>
              <a:t>Spreading a social norm that modern Sudanese society no longer practices FGM is the long-term goal of </a:t>
            </a:r>
            <a:r>
              <a:rPr lang="en-US" sz="1400" i="1" dirty="0" err="1">
                <a:solidFill>
                  <a:prstClr val="black"/>
                </a:solidFill>
              </a:rPr>
              <a:t>Saleema</a:t>
            </a:r>
            <a:r>
              <a:rPr lang="en-US" sz="1400" dirty="0">
                <a:solidFill>
                  <a:prstClr val="black"/>
                </a:solidFill>
              </a:rPr>
              <a:t>.</a:t>
            </a:r>
          </a:p>
          <a:p>
            <a:pPr marL="285750" indent="-285750" defTabSz="914400">
              <a:lnSpc>
                <a:spcPct val="90000"/>
              </a:lnSpc>
              <a:spcAft>
                <a:spcPts val="600"/>
              </a:spcAft>
              <a:buFont typeface="Wingdings" panose="05000000000000000000" pitchFamily="2" charset="2"/>
              <a:buChar char="Ø"/>
            </a:pPr>
            <a:r>
              <a:rPr lang="en-US" sz="1400" b="1" dirty="0">
                <a:solidFill>
                  <a:srgbClr val="FF0000"/>
                </a:solidFill>
              </a:rPr>
              <a:t>Main activities: </a:t>
            </a:r>
          </a:p>
          <a:p>
            <a:pPr marL="742950" lvl="1" indent="-285750" defTabSz="914400">
              <a:lnSpc>
                <a:spcPct val="90000"/>
              </a:lnSpc>
              <a:spcAft>
                <a:spcPts val="600"/>
              </a:spcAft>
              <a:buFont typeface="Wingdings" panose="05000000000000000000" pitchFamily="2" charset="2"/>
              <a:buChar char="ü"/>
            </a:pPr>
            <a:r>
              <a:rPr lang="en-US" sz="1400" dirty="0" err="1">
                <a:solidFill>
                  <a:prstClr val="black"/>
                </a:solidFill>
              </a:rPr>
              <a:t>Sufara</a:t>
            </a:r>
            <a:r>
              <a:rPr lang="en-US" sz="1400" dirty="0">
                <a:solidFill>
                  <a:prstClr val="black"/>
                </a:solidFill>
              </a:rPr>
              <a:t> </a:t>
            </a:r>
            <a:r>
              <a:rPr lang="en-US" sz="1400" dirty="0" err="1">
                <a:solidFill>
                  <a:prstClr val="black"/>
                </a:solidFill>
              </a:rPr>
              <a:t>Saleema</a:t>
            </a:r>
            <a:r>
              <a:rPr lang="en-US" sz="1400" dirty="0">
                <a:solidFill>
                  <a:prstClr val="black"/>
                </a:solidFill>
              </a:rPr>
              <a:t> Campaign- public pledges to abandon FGM and support the </a:t>
            </a:r>
            <a:r>
              <a:rPr lang="en-US" sz="1400" dirty="0" err="1">
                <a:solidFill>
                  <a:prstClr val="black"/>
                </a:solidFill>
              </a:rPr>
              <a:t>Saleema</a:t>
            </a:r>
            <a:r>
              <a:rPr lang="en-US" sz="1400" dirty="0">
                <a:solidFill>
                  <a:prstClr val="black"/>
                </a:solidFill>
              </a:rPr>
              <a:t> initiative</a:t>
            </a:r>
          </a:p>
          <a:p>
            <a:pPr marL="742950" lvl="1" indent="-285750" defTabSz="914400">
              <a:lnSpc>
                <a:spcPct val="90000"/>
              </a:lnSpc>
              <a:spcAft>
                <a:spcPts val="600"/>
              </a:spcAft>
              <a:buFont typeface="Wingdings" panose="05000000000000000000" pitchFamily="2" charset="2"/>
              <a:buChar char="ü"/>
            </a:pPr>
            <a:r>
              <a:rPr lang="en-US" sz="1400" dirty="0" err="1">
                <a:solidFill>
                  <a:prstClr val="black"/>
                </a:solidFill>
              </a:rPr>
              <a:t>Saleema</a:t>
            </a:r>
            <a:r>
              <a:rPr lang="en-US" sz="1400" dirty="0">
                <a:solidFill>
                  <a:prstClr val="black"/>
                </a:solidFill>
              </a:rPr>
              <a:t> Colors Campaign- wearing </a:t>
            </a:r>
            <a:r>
              <a:rPr lang="en-US" sz="1400" dirty="0" err="1">
                <a:solidFill>
                  <a:prstClr val="black"/>
                </a:solidFill>
              </a:rPr>
              <a:t>Saleema</a:t>
            </a:r>
            <a:r>
              <a:rPr lang="en-US" sz="1400" dirty="0">
                <a:solidFill>
                  <a:prstClr val="black"/>
                </a:solidFill>
              </a:rPr>
              <a:t> </a:t>
            </a:r>
            <a:r>
              <a:rPr lang="en-US" sz="1400" dirty="0" err="1">
                <a:solidFill>
                  <a:prstClr val="black"/>
                </a:solidFill>
              </a:rPr>
              <a:t>colours</a:t>
            </a:r>
            <a:r>
              <a:rPr lang="en-US" sz="1400" dirty="0">
                <a:solidFill>
                  <a:prstClr val="black"/>
                </a:solidFill>
              </a:rPr>
              <a:t> as a sign of support</a:t>
            </a:r>
          </a:p>
          <a:p>
            <a:pPr marL="742950" lvl="1" indent="-285750" defTabSz="914400">
              <a:lnSpc>
                <a:spcPct val="90000"/>
              </a:lnSpc>
              <a:spcAft>
                <a:spcPts val="600"/>
              </a:spcAft>
              <a:buFont typeface="Wingdings" panose="05000000000000000000" pitchFamily="2" charset="2"/>
              <a:buChar char="ü"/>
            </a:pPr>
            <a:r>
              <a:rPr lang="en-US" sz="1400" dirty="0">
                <a:solidFill>
                  <a:prstClr val="black"/>
                </a:solidFill>
              </a:rPr>
              <a:t>Community dialogue- public dialogue on the existence of FGM, its role in society</a:t>
            </a:r>
          </a:p>
          <a:p>
            <a:pPr marL="742950" lvl="1" indent="-285750" defTabSz="914400">
              <a:lnSpc>
                <a:spcPct val="90000"/>
              </a:lnSpc>
              <a:spcAft>
                <a:spcPts val="600"/>
              </a:spcAft>
              <a:buFont typeface="Wingdings" panose="05000000000000000000" pitchFamily="2" charset="2"/>
              <a:buChar char="ü"/>
            </a:pPr>
            <a:r>
              <a:rPr lang="en-US" sz="1400" dirty="0">
                <a:solidFill>
                  <a:prstClr val="black"/>
                </a:solidFill>
              </a:rPr>
              <a:t> Born </a:t>
            </a:r>
            <a:r>
              <a:rPr lang="en-US" sz="1400" dirty="0" err="1">
                <a:solidFill>
                  <a:prstClr val="black"/>
                </a:solidFill>
              </a:rPr>
              <a:t>Saleema</a:t>
            </a:r>
            <a:r>
              <a:rPr lang="en-US" sz="1400" dirty="0">
                <a:solidFill>
                  <a:prstClr val="black"/>
                </a:solidFill>
              </a:rPr>
              <a:t> Project pledges not to cut newborn daughters immediately after birth</a:t>
            </a:r>
          </a:p>
          <a:p>
            <a:pPr marL="285750" indent="-285750" defTabSz="914400">
              <a:lnSpc>
                <a:spcPct val="90000"/>
              </a:lnSpc>
              <a:spcAft>
                <a:spcPts val="600"/>
              </a:spcAft>
              <a:buFont typeface="Wingdings" panose="05000000000000000000" pitchFamily="2" charset="2"/>
              <a:buChar char="Ø"/>
            </a:pPr>
            <a:r>
              <a:rPr lang="en-US" sz="1400" b="1" dirty="0">
                <a:solidFill>
                  <a:srgbClr val="FF0000"/>
                </a:solidFill>
              </a:rPr>
              <a:t>Settings: </a:t>
            </a:r>
          </a:p>
          <a:p>
            <a:pPr marL="285750" indent="-285750" defTabSz="914400">
              <a:lnSpc>
                <a:spcPct val="90000"/>
              </a:lnSpc>
              <a:spcAft>
                <a:spcPts val="600"/>
              </a:spcAft>
              <a:buFont typeface="Wingdings" panose="05000000000000000000" pitchFamily="2" charset="2"/>
              <a:buChar char="§"/>
            </a:pPr>
            <a:r>
              <a:rPr lang="en-US" sz="1400" dirty="0">
                <a:solidFill>
                  <a:prstClr val="black"/>
                </a:solidFill>
              </a:rPr>
              <a:t>Each component of the campaign was conducted in a public setting, including large gatherings (e.g., community dialogue).</a:t>
            </a:r>
          </a:p>
          <a:p>
            <a:pPr marL="285750" indent="-285750" defTabSz="914400">
              <a:lnSpc>
                <a:spcPct val="90000"/>
              </a:lnSpc>
              <a:spcAft>
                <a:spcPts val="600"/>
              </a:spcAft>
              <a:buFont typeface="Wingdings" panose="05000000000000000000" pitchFamily="2" charset="2"/>
              <a:buChar char="§"/>
            </a:pPr>
            <a:r>
              <a:rPr lang="en-US" sz="1400" dirty="0">
                <a:solidFill>
                  <a:prstClr val="black"/>
                </a:solidFill>
              </a:rPr>
              <a:t>These activities collectively aimed to increase public commitment, dialogue, and self and collective efficacy to abandon FGM.</a:t>
            </a:r>
          </a:p>
        </p:txBody>
      </p:sp>
      <p:pic>
        <p:nvPicPr>
          <p:cNvPr id="6" name="Picture 5" descr="Screen Shot 2021-03-07 at 11.06.05.png">
            <a:extLst>
              <a:ext uri="{FF2B5EF4-FFF2-40B4-BE49-F238E27FC236}">
                <a16:creationId xmlns:a16="http://schemas.microsoft.com/office/drawing/2014/main" id="{879E0E18-3AE1-4403-BE83-E296DF50407C}"/>
              </a:ext>
            </a:extLst>
          </p:cNvPr>
          <p:cNvPicPr>
            <a:picLocks/>
          </p:cNvPicPr>
          <p:nvPr/>
        </p:nvPicPr>
        <p:blipFill rotWithShape="1">
          <a:blip r:embed="rId4">
            <a:extLst>
              <a:ext uri="{28A0092B-C50C-407E-A947-70E740481C1C}">
                <a14:useLocalDpi xmlns:a14="http://schemas.microsoft.com/office/drawing/2010/main" val="0"/>
              </a:ext>
            </a:extLst>
          </a:blip>
          <a:srcRect l="30158" r="24658"/>
          <a:stretch/>
        </p:blipFill>
        <p:spPr>
          <a:xfrm>
            <a:off x="7969916" y="786594"/>
            <a:ext cx="4212000" cy="3825049"/>
          </a:xfrm>
          <a:prstGeom prst="rect">
            <a:avLst/>
          </a:prstGeom>
        </p:spPr>
      </p:pic>
    </p:spTree>
    <p:extLst>
      <p:ext uri="{BB962C8B-B14F-4D97-AF65-F5344CB8AC3E}">
        <p14:creationId xmlns:p14="http://schemas.microsoft.com/office/powerpoint/2010/main" val="2530244391"/>
      </p:ext>
    </p:extLst>
  </p:cSld>
  <p:clrMapOvr>
    <a:masterClrMapping/>
  </p:clrMapOvr>
  <mc:AlternateContent xmlns:mc="http://schemas.openxmlformats.org/markup-compatibility/2006" xmlns:p14="http://schemas.microsoft.com/office/powerpoint/2010/main">
    <mc:Choice Requires="p14">
      <p:transition spd="slow" p14:dur="2000" advTm="95644"/>
    </mc:Choice>
    <mc:Fallback xmlns="">
      <p:transition spd="slow" advTm="9564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1874874" y="886936"/>
            <a:ext cx="8488326" cy="923330"/>
          </a:xfrm>
          <a:prstGeom prst="rect">
            <a:avLst/>
          </a:prstGeom>
        </p:spPr>
        <p:txBody>
          <a:bodyPr wrap="square">
            <a:spAutoFit/>
          </a:bodyPr>
          <a:lstStyle/>
          <a:p>
            <a:pPr algn="just"/>
            <a:r>
              <a:rPr lang="en-US" dirty="0">
                <a:solidFill>
                  <a:prstClr val="black"/>
                </a:solidFill>
                <a:latin typeface="Calibri"/>
              </a:rPr>
              <a:t>In 2014, in collaboration with the United Nations Children's Fund (UNICEF), the National Council for Child Welfare (NCCW), and local organizations, developed a Saleema Evaluation and Monitoring System (SEAMS) based on data gathered from 2015-2017.</a:t>
            </a:r>
          </a:p>
        </p:txBody>
      </p:sp>
      <p:sp>
        <p:nvSpPr>
          <p:cNvPr id="3" name="Rectangle 2"/>
          <p:cNvSpPr/>
          <p:nvPr/>
        </p:nvSpPr>
        <p:spPr>
          <a:xfrm>
            <a:off x="1955800" y="2001836"/>
            <a:ext cx="8407400" cy="3447098"/>
          </a:xfrm>
          <a:prstGeom prst="rect">
            <a:avLst/>
          </a:prstGeom>
        </p:spPr>
        <p:txBody>
          <a:bodyPr wrap="square">
            <a:spAutoFit/>
          </a:bodyPr>
          <a:lstStyle/>
          <a:p>
            <a:r>
              <a:rPr lang="en-US" sz="2000" b="1" dirty="0">
                <a:solidFill>
                  <a:srgbClr val="FF0000"/>
                </a:solidFill>
                <a:latin typeface="Calibri"/>
              </a:rPr>
              <a:t>Changes over time in key outcomes:</a:t>
            </a:r>
          </a:p>
          <a:p>
            <a:pPr marL="285750" indent="-285750">
              <a:buFont typeface="Wingdings" charset="2"/>
              <a:buChar char="Ø"/>
            </a:pPr>
            <a:r>
              <a:rPr lang="en-US" dirty="0">
                <a:solidFill>
                  <a:prstClr val="black"/>
                </a:solidFill>
                <a:latin typeface="Calibri"/>
              </a:rPr>
              <a:t>Most people in your community practice cutting (more than 25% less likely to agree with this statement, p &lt; .001)</a:t>
            </a:r>
          </a:p>
          <a:p>
            <a:pPr marL="285750" indent="-285750">
              <a:buFont typeface="Wingdings" charset="2"/>
              <a:buChar char="Ø"/>
            </a:pPr>
            <a:r>
              <a:rPr lang="en-US" dirty="0">
                <a:solidFill>
                  <a:prstClr val="black"/>
                </a:solidFill>
                <a:latin typeface="Calibri"/>
              </a:rPr>
              <a:t>Most of my friends practice cutting (more than 35% less likely to agree with this statement, p &lt; .001)</a:t>
            </a:r>
          </a:p>
          <a:p>
            <a:pPr marL="285750" indent="-285750">
              <a:buFont typeface="Wingdings" charset="2"/>
              <a:buChar char="Ø"/>
            </a:pPr>
            <a:r>
              <a:rPr lang="en-US" dirty="0">
                <a:solidFill>
                  <a:prstClr val="black"/>
                </a:solidFill>
                <a:latin typeface="Calibri"/>
              </a:rPr>
              <a:t>It is appropriate for families in my community to practice cutting (no effect, which is in positive direction but p &gt; .05)</a:t>
            </a:r>
          </a:p>
          <a:p>
            <a:pPr marL="285750" indent="-285750">
              <a:buFont typeface="Wingdings" charset="2"/>
              <a:buChar char="Ø"/>
            </a:pPr>
            <a:r>
              <a:rPr lang="en-US" dirty="0">
                <a:solidFill>
                  <a:prstClr val="black"/>
                </a:solidFill>
                <a:latin typeface="Calibri"/>
              </a:rPr>
              <a:t>Sudanese society in general considers it appropriate to practice cutting (more than 34% less likely to agree with this statement, p &lt; .001)</a:t>
            </a:r>
          </a:p>
          <a:p>
            <a:pPr marL="285750" indent="-285750">
              <a:buFont typeface="Wingdings" charset="2"/>
              <a:buChar char="Ø"/>
            </a:pPr>
            <a:r>
              <a:rPr lang="en-US" dirty="0">
                <a:solidFill>
                  <a:prstClr val="black"/>
                </a:solidFill>
                <a:latin typeface="Calibri"/>
              </a:rPr>
              <a:t>In addition, higher practice of Saleema activities, measured through an exogenous measure of campaign event exposure from an independent monitoring system, was associated with reduced pro-FGM social norms.</a:t>
            </a:r>
          </a:p>
        </p:txBody>
      </p:sp>
      <p:sp>
        <p:nvSpPr>
          <p:cNvPr id="4" name="TextBox 3"/>
          <p:cNvSpPr txBox="1"/>
          <p:nvPr/>
        </p:nvSpPr>
        <p:spPr>
          <a:xfrm>
            <a:off x="1719808" y="89953"/>
            <a:ext cx="9252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Calibri Light"/>
              </a:rPr>
              <a:t>Monitoring and evaluation of Saleema project  (14) </a:t>
            </a:r>
          </a:p>
        </p:txBody>
      </p:sp>
    </p:spTree>
    <p:extLst>
      <p:ext uri="{BB962C8B-B14F-4D97-AF65-F5344CB8AC3E}">
        <p14:creationId xmlns:p14="http://schemas.microsoft.com/office/powerpoint/2010/main" val="2278588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1581"/>
    </mc:Choice>
    <mc:Fallback xmlns="">
      <p:transition spd="slow" advTm="8158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3900" y="889843"/>
            <a:ext cx="8585200" cy="4429418"/>
          </a:xfrm>
          <a:prstGeom prst="rect">
            <a:avLst/>
          </a:prstGeom>
        </p:spPr>
        <p:txBody>
          <a:bodyPr wrap="square">
            <a:spAutoFit/>
          </a:bodyPr>
          <a:lstStyle/>
          <a:p>
            <a:pPr marL="342900" indent="-342900">
              <a:lnSpc>
                <a:spcPct val="107000"/>
              </a:lnSpc>
              <a:buFont typeface="+mj-lt"/>
              <a:buAutoNum type="arabicPeriod"/>
            </a:pPr>
            <a:r>
              <a:rPr lang="en-GB" sz="1300" dirty="0">
                <a:solidFill>
                  <a:prstClr val="black"/>
                </a:solidFill>
                <a:latin typeface="Calibri"/>
                <a:ea typeface="Calibri" panose="020F0502020204030204" pitchFamily="34" charset="0"/>
                <a:cs typeface="Arial" panose="020B0604020202020204" pitchFamily="34" charset="0"/>
              </a:rPr>
              <a:t>United Nations Children’s Fund. Child marriage: latest trends and future prospects. New York: UNICEF; 2018. Available from: </a:t>
            </a:r>
            <a:r>
              <a:rPr lang="en-GB" sz="1300" u="sng" dirty="0">
                <a:solidFill>
                  <a:srgbClr val="0563C1"/>
                </a:solidFill>
                <a:latin typeface="Calibri"/>
                <a:ea typeface="Calibri" panose="020F0502020204030204" pitchFamily="34" charset="0"/>
                <a:cs typeface="Arial" panose="020B0604020202020204" pitchFamily="34" charset="0"/>
                <a:hlinkClick r:id="rId2"/>
              </a:rPr>
              <a:t>https://data.unicef.org/resources/child-marriage-latest-trends-and-future-prospects/</a:t>
            </a:r>
            <a:endParaRPr lang="en-GB" sz="13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sz="1400" dirty="0" err="1">
                <a:solidFill>
                  <a:prstClr val="black"/>
                </a:solidFill>
                <a:latin typeface="Calibri" panose="020F0502020204030204" pitchFamily="34" charset="0"/>
                <a:ea typeface="Calibri" panose="020F0502020204030204" pitchFamily="34" charset="0"/>
                <a:cs typeface="Arial" panose="020B0604020202020204" pitchFamily="34" charset="0"/>
              </a:rPr>
              <a:t>Wodon</a:t>
            </a:r>
            <a:r>
              <a:rPr lang="en-GB" sz="1400" dirty="0">
                <a:solidFill>
                  <a:prstClr val="black"/>
                </a:solidFill>
                <a:latin typeface="Calibri" panose="020F0502020204030204" pitchFamily="34" charset="0"/>
                <a:ea typeface="Calibri" panose="020F0502020204030204" pitchFamily="34" charset="0"/>
                <a:cs typeface="Arial" panose="020B0604020202020204" pitchFamily="34" charset="0"/>
              </a:rPr>
              <a:t> Q, Tavares P, </a:t>
            </a:r>
            <a:r>
              <a:rPr lang="en-GB" sz="1400" dirty="0" err="1">
                <a:solidFill>
                  <a:prstClr val="black"/>
                </a:solidFill>
                <a:latin typeface="Calibri" panose="020F0502020204030204" pitchFamily="34" charset="0"/>
                <a:ea typeface="Calibri" panose="020F0502020204030204" pitchFamily="34" charset="0"/>
                <a:cs typeface="Arial" panose="020B0604020202020204" pitchFamily="34" charset="0"/>
              </a:rPr>
              <a:t>Fiala</a:t>
            </a:r>
            <a:r>
              <a:rPr lang="en-GB" sz="1400" dirty="0">
                <a:solidFill>
                  <a:prstClr val="black"/>
                </a:solidFill>
                <a:latin typeface="Calibri" panose="020F0502020204030204" pitchFamily="34" charset="0"/>
                <a:ea typeface="Calibri" panose="020F0502020204030204" pitchFamily="34" charset="0"/>
                <a:cs typeface="Arial" panose="020B0604020202020204" pitchFamily="34" charset="0"/>
              </a:rPr>
              <a:t> O, Le </a:t>
            </a:r>
            <a:r>
              <a:rPr lang="en-GB" sz="1400" dirty="0" err="1">
                <a:solidFill>
                  <a:prstClr val="black"/>
                </a:solidFill>
                <a:latin typeface="Calibri" panose="020F0502020204030204" pitchFamily="34" charset="0"/>
                <a:ea typeface="Calibri" panose="020F0502020204030204" pitchFamily="34" charset="0"/>
                <a:cs typeface="Arial" panose="020B0604020202020204" pitchFamily="34" charset="0"/>
              </a:rPr>
              <a:t>Nestour</a:t>
            </a:r>
            <a:r>
              <a:rPr lang="en-GB" sz="1400" dirty="0">
                <a:solidFill>
                  <a:prstClr val="black"/>
                </a:solidFill>
                <a:latin typeface="Calibri" panose="020F0502020204030204" pitchFamily="34" charset="0"/>
                <a:ea typeface="Calibri" panose="020F0502020204030204" pitchFamily="34" charset="0"/>
                <a:cs typeface="Arial" panose="020B0604020202020204" pitchFamily="34" charset="0"/>
              </a:rPr>
              <a:t> A, Wise L. Ending child marriage: legal age for marriage, illegal child marriages, and the need for interventions. London and Washington, DC: Save the Children and The World Bank; 2017. Available from: </a:t>
            </a:r>
            <a:r>
              <a:rPr lang="en-GB" sz="1400"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https://www.globalpartnership.org/content/ending-child-marriage-child-marriage-laws-and-their-limitations </a:t>
            </a:r>
            <a:endParaRPr lang="en-GB" sz="1400" u="sng" dirty="0">
              <a:solidFill>
                <a:srgbClr val="0563C1"/>
              </a:solidFill>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sz="1300" dirty="0">
                <a:solidFill>
                  <a:prstClr val="black"/>
                </a:solidFill>
                <a:latin typeface="Calibri"/>
                <a:ea typeface="Calibri" panose="020F0502020204030204" pitchFamily="34" charset="0"/>
                <a:cs typeface="Arial" panose="020B0604020202020204" pitchFamily="34" charset="0"/>
              </a:rPr>
              <a:t>World Health Organization. Maternal, </a:t>
            </a:r>
            <a:r>
              <a:rPr lang="en-GB" sz="1300" dirty="0" err="1">
                <a:solidFill>
                  <a:prstClr val="black"/>
                </a:solidFill>
                <a:latin typeface="Calibri"/>
                <a:ea typeface="Calibri" panose="020F0502020204030204" pitchFamily="34" charset="0"/>
                <a:cs typeface="Arial" panose="020B0604020202020204" pitchFamily="34" charset="0"/>
              </a:rPr>
              <a:t>newborn</a:t>
            </a:r>
            <a:r>
              <a:rPr lang="en-GB" sz="1300" dirty="0">
                <a:solidFill>
                  <a:prstClr val="black"/>
                </a:solidFill>
                <a:latin typeface="Calibri"/>
                <a:ea typeface="Calibri" panose="020F0502020204030204" pitchFamily="34" charset="0"/>
                <a:cs typeface="Arial" panose="020B0604020202020204" pitchFamily="34" charset="0"/>
              </a:rPr>
              <a:t>, child and adolescent health and ageing data portal: adolescent - adolescent sexual and reproductive health. WHO; c2021. Available from: </a:t>
            </a:r>
            <a:r>
              <a:rPr lang="en-GB" sz="1300" u="sng" dirty="0">
                <a:solidFill>
                  <a:srgbClr val="0563C1"/>
                </a:solidFill>
                <a:latin typeface="Calibri"/>
                <a:ea typeface="Calibri" panose="020F0502020204030204" pitchFamily="34" charset="0"/>
                <a:cs typeface="Arial" panose="020B0604020202020204" pitchFamily="34" charset="0"/>
                <a:hlinkClick r:id="rId4"/>
              </a:rPr>
              <a:t>https://www.who.int/data/maternal-newborn-child-adolescent-ageing/adolescent-data/adolescent---adolescent-sexual-and-reproductive-health</a:t>
            </a:r>
            <a:endParaRPr lang="en-GB" sz="13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sz="1300" dirty="0">
                <a:solidFill>
                  <a:prstClr val="black"/>
                </a:solidFill>
                <a:latin typeface="Calibri"/>
                <a:ea typeface="Calibri" panose="020F0502020204030204" pitchFamily="34" charset="0"/>
                <a:cs typeface="Arial" panose="020B0604020202020204" pitchFamily="34" charset="0"/>
              </a:rPr>
              <a:t>United Nations Children’s Fund (UNICEF) Middle East and North Africa Regional Office; International </a:t>
            </a:r>
            <a:r>
              <a:rPr lang="en-GB" sz="1300" dirty="0" err="1">
                <a:solidFill>
                  <a:prstClr val="black"/>
                </a:solidFill>
                <a:latin typeface="Calibri"/>
                <a:ea typeface="Calibri" panose="020F0502020204030204" pitchFamily="34" charset="0"/>
                <a:cs typeface="Arial" panose="020B0604020202020204" pitchFamily="34" charset="0"/>
              </a:rPr>
              <a:t>Center</a:t>
            </a:r>
            <a:r>
              <a:rPr lang="en-GB" sz="1300" dirty="0">
                <a:solidFill>
                  <a:prstClr val="black"/>
                </a:solidFill>
                <a:latin typeface="Calibri"/>
                <a:ea typeface="Calibri" panose="020F0502020204030204" pitchFamily="34" charset="0"/>
                <a:cs typeface="Arial" panose="020B0604020202020204" pitchFamily="34" charset="0"/>
              </a:rPr>
              <a:t> for Research on Women (IRCW). ‘Child marriage in the Middle East and North Africa. UNICEF; 2017. Available from: </a:t>
            </a:r>
            <a:r>
              <a:rPr lang="en-GB" sz="1300" u="sng" dirty="0">
                <a:solidFill>
                  <a:srgbClr val="0563C1"/>
                </a:solidFill>
                <a:latin typeface="Calibri"/>
                <a:ea typeface="Calibri" panose="020F0502020204030204" pitchFamily="34" charset="0"/>
                <a:cs typeface="Arial" panose="020B0604020202020204" pitchFamily="34" charset="0"/>
                <a:hlinkClick r:id="rId5"/>
              </a:rPr>
              <a:t>https://www.unicef.org/mena/reports/child-marriage-middle-east-and-north-africa</a:t>
            </a:r>
            <a:endParaRPr lang="en-GB" sz="13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sz="1300" dirty="0">
                <a:solidFill>
                  <a:prstClr val="black"/>
                </a:solidFill>
                <a:latin typeface="Calibri"/>
                <a:ea typeface="Calibri" panose="020F0502020204030204" pitchFamily="34" charset="0"/>
                <a:cs typeface="Arial" panose="020B0604020202020204" pitchFamily="34" charset="0"/>
              </a:rPr>
              <a:t>Girls Not Brides. Facts related to child marriages in Egypt. Girls Not Brides; c2002 – 2021. Available from: </a:t>
            </a:r>
            <a:r>
              <a:rPr lang="en-GB" sz="1300" u="sng" dirty="0">
                <a:solidFill>
                  <a:srgbClr val="0563C1"/>
                </a:solidFill>
                <a:latin typeface="Calibri"/>
                <a:ea typeface="Calibri" panose="020F0502020204030204" pitchFamily="34" charset="0"/>
                <a:cs typeface="Arial" panose="020B0604020202020204" pitchFamily="34" charset="0"/>
                <a:hlinkClick r:id="rId6"/>
              </a:rPr>
              <a:t>https://www.girlsnotbrides.org/child-marriage/egypt/</a:t>
            </a:r>
            <a:endParaRPr lang="en-GB" sz="13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sz="1300" dirty="0">
                <a:solidFill>
                  <a:prstClr val="black"/>
                </a:solidFill>
                <a:latin typeface="Calibri"/>
                <a:ea typeface="Calibri" panose="020F0502020204030204" pitchFamily="34" charset="0"/>
                <a:cs typeface="Arial" panose="020B0604020202020204" pitchFamily="34" charset="0"/>
              </a:rPr>
              <a:t>Girls Not Brides. Child marriage in humanitarian settings. Girls Not Brides; 2018. Available from: </a:t>
            </a:r>
            <a:r>
              <a:rPr lang="en-GB" sz="1300" u="sng" dirty="0">
                <a:solidFill>
                  <a:srgbClr val="0563C1"/>
                </a:solidFill>
                <a:latin typeface="Calibri"/>
                <a:ea typeface="Calibri" panose="020F0502020204030204" pitchFamily="34" charset="0"/>
                <a:cs typeface="Arial" panose="020B0604020202020204" pitchFamily="34" charset="0"/>
                <a:hlinkClick r:id="rId7"/>
              </a:rPr>
              <a:t>https://resourcecentre.savethechildren.net/node/13805/pdf/child-marriage-in-humanitarian-settings.pdf</a:t>
            </a:r>
            <a:endParaRPr lang="en-GB" sz="13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r>
              <a:rPr lang="en-GB" sz="1300" dirty="0">
                <a:solidFill>
                  <a:prstClr val="black"/>
                </a:solidFill>
                <a:latin typeface="Calibri"/>
                <a:ea typeface="Calibri" panose="020F0502020204030204" pitchFamily="34" charset="0"/>
                <a:cs typeface="Arial" panose="020B0604020202020204" pitchFamily="34" charset="0"/>
              </a:rPr>
              <a:t>UNFPA-UNICEF Global Programme to End Child Marriage. Phase I Country Profiles (2016-2019). United Nations Population Fund (UNFPA); 2020 Oct. Jointly published by United Nations Children’s Fund (UNICEF). Available from: </a:t>
            </a:r>
            <a:r>
              <a:rPr lang="en-GB" sz="1300" u="sng" dirty="0">
                <a:solidFill>
                  <a:srgbClr val="0563C1"/>
                </a:solidFill>
                <a:latin typeface="Calibri"/>
                <a:ea typeface="Calibri" panose="020F0502020204030204" pitchFamily="34" charset="0"/>
                <a:cs typeface="Arial" panose="020B0604020202020204" pitchFamily="34" charset="0"/>
                <a:hlinkClick r:id="rId8"/>
              </a:rPr>
              <a:t>https://www.unicef.org/documents/unfpa-unicef-global-programme-end-child-marriage-phase-i-country-profiles-2016-2019</a:t>
            </a:r>
            <a:r>
              <a:rPr lang="en-GB" sz="1300" dirty="0">
                <a:solidFill>
                  <a:prstClr val="black"/>
                </a:solidFill>
                <a:latin typeface="Calibri"/>
                <a:ea typeface="Calibri" panose="020F0502020204030204" pitchFamily="34" charset="0"/>
                <a:cs typeface="Arial" panose="020B0604020202020204" pitchFamily="34" charset="0"/>
              </a:rPr>
              <a:t> </a:t>
            </a:r>
          </a:p>
        </p:txBody>
      </p:sp>
      <p:sp>
        <p:nvSpPr>
          <p:cNvPr id="3" name="TextBox 2"/>
          <p:cNvSpPr txBox="1"/>
          <p:nvPr/>
        </p:nvSpPr>
        <p:spPr>
          <a:xfrm>
            <a:off x="1952804" y="238305"/>
            <a:ext cx="9252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latin typeface="Calibri Light"/>
              </a:rPr>
              <a:t>References</a:t>
            </a:r>
          </a:p>
        </p:txBody>
      </p:sp>
    </p:spTree>
    <p:extLst>
      <p:ext uri="{BB962C8B-B14F-4D97-AF65-F5344CB8AC3E}">
        <p14:creationId xmlns:p14="http://schemas.microsoft.com/office/powerpoint/2010/main" val="2460295119"/>
      </p:ext>
    </p:extLst>
  </p:cSld>
  <p:clrMapOvr>
    <a:masterClrMapping/>
  </p:clrMapOvr>
  <mc:AlternateContent xmlns:mc="http://schemas.openxmlformats.org/markup-compatibility/2006" xmlns:p14="http://schemas.microsoft.com/office/powerpoint/2010/main">
    <mc:Choice Requires="p14">
      <p:transition spd="slow" p14:dur="2000" advTm="2171"/>
    </mc:Choice>
    <mc:Fallback xmlns="">
      <p:transition spd="slow" advTm="217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9300" y="801238"/>
            <a:ext cx="8445500" cy="5251118"/>
          </a:xfrm>
          <a:prstGeom prst="rect">
            <a:avLst/>
          </a:prstGeom>
        </p:spPr>
        <p:txBody>
          <a:bodyPr wrap="square">
            <a:spAutoFit/>
          </a:bodyPr>
          <a:lstStyle/>
          <a:p>
            <a:pPr marL="342900" indent="-342900">
              <a:lnSpc>
                <a:spcPct val="107000"/>
              </a:lnSpc>
              <a:buFont typeface="+mj-lt"/>
              <a:buAutoNum type="arabicPeriod" startAt="8"/>
            </a:pPr>
            <a:r>
              <a:rPr lang="en-GB" sz="1400" dirty="0">
                <a:solidFill>
                  <a:prstClr val="black"/>
                </a:solidFill>
                <a:latin typeface="Calibri"/>
                <a:ea typeface="Calibri" panose="020F0502020204030204" pitchFamily="34" charset="0"/>
                <a:cs typeface="Arial" panose="020B0604020202020204" pitchFamily="34" charset="0"/>
              </a:rPr>
              <a:t>World Health Organization. Global Health Observatory Data Repository (Eastern Mediterranean Region): Female genital mutilation data by country. World Health Organization; 2018. Available from: </a:t>
            </a:r>
            <a:r>
              <a:rPr lang="en-GB" sz="1400" u="sng" dirty="0">
                <a:solidFill>
                  <a:srgbClr val="0563C1"/>
                </a:solidFill>
                <a:latin typeface="Calibri"/>
                <a:ea typeface="Calibri" panose="020F0502020204030204" pitchFamily="34" charset="0"/>
                <a:cs typeface="Arial" panose="020B0604020202020204" pitchFamily="34" charset="0"/>
                <a:hlinkClick r:id="rId2"/>
              </a:rPr>
              <a:t>https://apps.who.int/gho/data/node.main-emro.GSWCAH47?lang=en</a:t>
            </a:r>
            <a:endParaRPr lang="en-GB" sz="14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startAt="8"/>
            </a:pPr>
            <a:r>
              <a:rPr lang="en-GB" sz="1400" dirty="0">
                <a:solidFill>
                  <a:prstClr val="black"/>
                </a:solidFill>
                <a:latin typeface="Calibri"/>
                <a:ea typeface="Calibri" panose="020F0502020204030204" pitchFamily="34" charset="0"/>
                <a:cs typeface="Arial" panose="020B0604020202020204" pitchFamily="34" charset="0"/>
              </a:rPr>
              <a:t>UNICEF </a:t>
            </a:r>
            <a:r>
              <a:rPr lang="en-GB" sz="1400" dirty="0" err="1">
                <a:solidFill>
                  <a:prstClr val="black"/>
                </a:solidFill>
                <a:latin typeface="Calibri"/>
                <a:ea typeface="Calibri" panose="020F0502020204030204" pitchFamily="34" charset="0"/>
                <a:cs typeface="Arial" panose="020B0604020202020204" pitchFamily="34" charset="0"/>
              </a:rPr>
              <a:t>Innocenti</a:t>
            </a:r>
            <a:r>
              <a:rPr lang="en-GB" sz="1400" dirty="0">
                <a:solidFill>
                  <a:prstClr val="black"/>
                </a:solidFill>
                <a:latin typeface="Calibri"/>
                <a:ea typeface="Calibri" panose="020F0502020204030204" pitchFamily="34" charset="0"/>
                <a:cs typeface="Arial" panose="020B0604020202020204" pitchFamily="34" charset="0"/>
              </a:rPr>
              <a:t> Research Centre. The dynamics of social change towards the abandonment of female genital mutilation/cutting in five African countries. United Nations Children’s Fund (UNICEF); 2010. Available from: </a:t>
            </a:r>
            <a:r>
              <a:rPr lang="en-GB" sz="1400" u="sng" dirty="0">
                <a:solidFill>
                  <a:srgbClr val="0563C1"/>
                </a:solidFill>
                <a:latin typeface="Calibri"/>
                <a:ea typeface="Calibri" panose="020F0502020204030204" pitchFamily="34" charset="0"/>
                <a:cs typeface="Arial" panose="020B0604020202020204" pitchFamily="34" charset="0"/>
                <a:hlinkClick r:id="rId3"/>
              </a:rPr>
              <a:t>https://www.unicef-irc.org/publications/pdf/fgm_insight_eng.pdf</a:t>
            </a:r>
            <a:endParaRPr lang="en-GB" sz="14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startAt="8"/>
            </a:pPr>
            <a:r>
              <a:rPr lang="en-GB" sz="1400" dirty="0">
                <a:solidFill>
                  <a:prstClr val="black"/>
                </a:solidFill>
                <a:latin typeface="Calibri"/>
                <a:ea typeface="Calibri" panose="020F0502020204030204" pitchFamily="34" charset="0"/>
                <a:cs typeface="Arial" panose="020B0604020202020204" pitchFamily="34" charset="0"/>
              </a:rPr>
              <a:t>United Nations Children’s Fund. Female Genital Mutilation in the Middle East and North Africa. New York: UNICEF; 2020. Available from: </a:t>
            </a:r>
            <a:r>
              <a:rPr lang="en-GB" sz="1400" u="sng" dirty="0">
                <a:solidFill>
                  <a:srgbClr val="0563C1"/>
                </a:solidFill>
                <a:latin typeface="Calibri"/>
                <a:ea typeface="Calibri" panose="020F0502020204030204" pitchFamily="34" charset="0"/>
                <a:cs typeface="Arial" panose="020B0604020202020204" pitchFamily="34" charset="0"/>
                <a:hlinkClick r:id="rId4"/>
              </a:rPr>
              <a:t>https://data.unicef.org/resources/female-genital-mutilation-in-the-middle-east-and-north-africa/</a:t>
            </a:r>
            <a:endParaRPr lang="en-GB" sz="14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startAt="8"/>
            </a:pPr>
            <a:r>
              <a:rPr lang="en-GB" sz="1400" dirty="0">
                <a:solidFill>
                  <a:prstClr val="black"/>
                </a:solidFill>
                <a:latin typeface="Calibri"/>
                <a:ea typeface="Calibri" panose="020F0502020204030204" pitchFamily="34" charset="0"/>
                <a:cs typeface="Arial" panose="020B0604020202020204" pitchFamily="34" charset="0"/>
              </a:rPr>
              <a:t>Bedri N, </a:t>
            </a:r>
            <a:r>
              <a:rPr lang="en-GB" sz="1400" dirty="0" err="1">
                <a:solidFill>
                  <a:prstClr val="black"/>
                </a:solidFill>
                <a:latin typeface="Calibri"/>
                <a:ea typeface="Calibri" panose="020F0502020204030204" pitchFamily="34" charset="0"/>
                <a:cs typeface="Arial" panose="020B0604020202020204" pitchFamily="34" charset="0"/>
              </a:rPr>
              <a:t>Sherfi</a:t>
            </a:r>
            <a:r>
              <a:rPr lang="en-GB" sz="1400" dirty="0">
                <a:solidFill>
                  <a:prstClr val="black"/>
                </a:solidFill>
                <a:latin typeface="Calibri"/>
                <a:ea typeface="Calibri" panose="020F0502020204030204" pitchFamily="34" charset="0"/>
                <a:cs typeface="Arial" panose="020B0604020202020204" pitchFamily="34" charset="0"/>
              </a:rPr>
              <a:t> H, </a:t>
            </a:r>
            <a:r>
              <a:rPr lang="en-GB" sz="1400" dirty="0" err="1">
                <a:solidFill>
                  <a:prstClr val="black"/>
                </a:solidFill>
                <a:latin typeface="Calibri"/>
                <a:ea typeface="Calibri" panose="020F0502020204030204" pitchFamily="34" charset="0"/>
                <a:cs typeface="Arial" panose="020B0604020202020204" pitchFamily="34" charset="0"/>
              </a:rPr>
              <a:t>Rudwan</a:t>
            </a:r>
            <a:r>
              <a:rPr lang="en-GB" sz="1400" dirty="0">
                <a:solidFill>
                  <a:prstClr val="black"/>
                </a:solidFill>
                <a:latin typeface="Calibri"/>
                <a:ea typeface="Calibri" panose="020F0502020204030204" pitchFamily="34" charset="0"/>
                <a:cs typeface="Arial" panose="020B0604020202020204" pitchFamily="34" charset="0"/>
              </a:rPr>
              <a:t> G, </a:t>
            </a:r>
            <a:r>
              <a:rPr lang="en-GB" sz="1400" dirty="0" err="1">
                <a:solidFill>
                  <a:prstClr val="black"/>
                </a:solidFill>
                <a:latin typeface="Calibri"/>
                <a:ea typeface="Calibri" panose="020F0502020204030204" pitchFamily="34" charset="0"/>
                <a:cs typeface="Arial" panose="020B0604020202020204" pitchFamily="34" charset="0"/>
              </a:rPr>
              <a:t>Elhadi</a:t>
            </a:r>
            <a:r>
              <a:rPr lang="en-GB" sz="1400" dirty="0">
                <a:solidFill>
                  <a:prstClr val="black"/>
                </a:solidFill>
                <a:latin typeface="Calibri"/>
                <a:ea typeface="Calibri" panose="020F0502020204030204" pitchFamily="34" charset="0"/>
                <a:cs typeface="Arial" panose="020B0604020202020204" pitchFamily="34" charset="0"/>
              </a:rPr>
              <a:t> S, Kabiru C, Amin W. Shifts in FGM/C practice in Sudan: communities’ perspectives and drivers. BMC Women’s Health. 2019 Dec 30;19(1):168. </a:t>
            </a:r>
            <a:r>
              <a:rPr lang="en-GB" sz="1400" u="sng" dirty="0">
                <a:solidFill>
                  <a:srgbClr val="0563C1"/>
                </a:solidFill>
                <a:latin typeface="Calibri"/>
                <a:ea typeface="Calibri" panose="020F0502020204030204" pitchFamily="34" charset="0"/>
                <a:cs typeface="Arial" panose="020B0604020202020204" pitchFamily="34" charset="0"/>
                <a:hlinkClick r:id="rId5"/>
              </a:rPr>
              <a:t>http://dx.doi.org/10.1186/s12905-019-0863-6</a:t>
            </a:r>
            <a:endParaRPr lang="en-GB" sz="14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startAt="8"/>
            </a:pPr>
            <a:r>
              <a:rPr lang="en-GB" sz="1400" dirty="0">
                <a:solidFill>
                  <a:prstClr val="black"/>
                </a:solidFill>
                <a:latin typeface="Calibri"/>
                <a:ea typeface="Calibri" panose="020F0502020204030204" pitchFamily="34" charset="0"/>
                <a:cs typeface="Arial" panose="020B0604020202020204" pitchFamily="34" charset="0"/>
              </a:rPr>
              <a:t>El-</a:t>
            </a:r>
            <a:r>
              <a:rPr lang="en-GB" sz="1400" dirty="0" err="1">
                <a:solidFill>
                  <a:prstClr val="black"/>
                </a:solidFill>
                <a:latin typeface="Calibri"/>
                <a:ea typeface="Calibri" panose="020F0502020204030204" pitchFamily="34" charset="0"/>
                <a:cs typeface="Arial" panose="020B0604020202020204" pitchFamily="34" charset="0"/>
              </a:rPr>
              <a:t>Gibaly</a:t>
            </a:r>
            <a:r>
              <a:rPr lang="en-GB" sz="1400" dirty="0">
                <a:solidFill>
                  <a:prstClr val="black"/>
                </a:solidFill>
                <a:latin typeface="Calibri"/>
                <a:ea typeface="Calibri" panose="020F0502020204030204" pitchFamily="34" charset="0"/>
                <a:cs typeface="Arial" panose="020B0604020202020204" pitchFamily="34" charset="0"/>
              </a:rPr>
              <a:t> O, Aziz M, Abou Hussein S. Health care providers' and mothers' perceptions about the medicalization of female genital mutilation or cutting in Egypt: a cross-sectional qualitative study. BMC Int Health Hum Rights. 2019 Aug 27;19(1):26. </a:t>
            </a:r>
            <a:r>
              <a:rPr lang="en-GB" sz="1400" dirty="0" err="1">
                <a:solidFill>
                  <a:prstClr val="black"/>
                </a:solidFill>
                <a:latin typeface="Calibri"/>
                <a:ea typeface="Calibri" panose="020F0502020204030204" pitchFamily="34" charset="0"/>
                <a:cs typeface="Arial" panose="020B0604020202020204" pitchFamily="34" charset="0"/>
              </a:rPr>
              <a:t>doi</a:t>
            </a:r>
            <a:r>
              <a:rPr lang="en-GB" sz="1400" dirty="0">
                <a:solidFill>
                  <a:prstClr val="black"/>
                </a:solidFill>
                <a:latin typeface="Calibri"/>
                <a:ea typeface="Calibri" panose="020F0502020204030204" pitchFamily="34" charset="0"/>
                <a:cs typeface="Arial" panose="020B0604020202020204" pitchFamily="34" charset="0"/>
              </a:rPr>
              <a:t>: 10.1186/s12914-019-0202-x. PMID: 31455345; PMCID: PMC6712689.</a:t>
            </a:r>
          </a:p>
          <a:p>
            <a:pPr marL="342900" indent="-342900">
              <a:lnSpc>
                <a:spcPct val="107000"/>
              </a:lnSpc>
              <a:buFont typeface="+mj-lt"/>
              <a:buAutoNum type="arabicPeriod" startAt="8"/>
            </a:pPr>
            <a:r>
              <a:rPr lang="en-GB" sz="1400" dirty="0">
                <a:solidFill>
                  <a:prstClr val="black"/>
                </a:solidFill>
                <a:latin typeface="Calibri"/>
                <a:ea typeface="Calibri" panose="020F0502020204030204" pitchFamily="34" charset="0"/>
                <a:cs typeface="Arial" panose="020B0604020202020204" pitchFamily="34" charset="0"/>
              </a:rPr>
              <a:t>UNICEF Sudan. </a:t>
            </a:r>
            <a:r>
              <a:rPr lang="en-GB" sz="1400" dirty="0" err="1">
                <a:solidFill>
                  <a:prstClr val="black"/>
                </a:solidFill>
                <a:latin typeface="Calibri"/>
                <a:ea typeface="Calibri" panose="020F0502020204030204" pitchFamily="34" charset="0"/>
                <a:cs typeface="Arial" panose="020B0604020202020204" pitchFamily="34" charset="0"/>
              </a:rPr>
              <a:t>Saleema</a:t>
            </a:r>
            <a:r>
              <a:rPr lang="en-GB" sz="1400" dirty="0">
                <a:solidFill>
                  <a:prstClr val="black"/>
                </a:solidFill>
                <a:latin typeface="Calibri"/>
                <a:ea typeface="Calibri" panose="020F0502020204030204" pitchFamily="34" charset="0"/>
                <a:cs typeface="Arial" panose="020B0604020202020204" pitchFamily="34" charset="0"/>
              </a:rPr>
              <a:t> initiative: the right to a girlhood [Internet]. UNICEF; [cited 2021 March 12]. Available from: </a:t>
            </a:r>
            <a:r>
              <a:rPr lang="en-GB" sz="1400" u="sng" dirty="0">
                <a:solidFill>
                  <a:srgbClr val="0563C1"/>
                </a:solidFill>
                <a:latin typeface="Calibri"/>
                <a:ea typeface="Calibri" panose="020F0502020204030204" pitchFamily="34" charset="0"/>
                <a:cs typeface="Arial" panose="020B0604020202020204" pitchFamily="34" charset="0"/>
                <a:hlinkClick r:id="rId6"/>
              </a:rPr>
              <a:t>https://www.unicef.org/sudan/saleema-initiative</a:t>
            </a:r>
            <a:endParaRPr lang="en-GB" sz="14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startAt="8"/>
            </a:pPr>
            <a:r>
              <a:rPr lang="en-GB" sz="1400" dirty="0">
                <a:solidFill>
                  <a:prstClr val="black"/>
                </a:solidFill>
                <a:latin typeface="Calibri"/>
                <a:ea typeface="Calibri" panose="020F0502020204030204" pitchFamily="34" charset="0"/>
                <a:cs typeface="Arial" panose="020B0604020202020204" pitchFamily="34" charset="0"/>
              </a:rPr>
              <a:t>Evans WD, Donahue C, Snider J, Bedri N, </a:t>
            </a:r>
            <a:r>
              <a:rPr lang="en-GB" sz="1400" dirty="0" err="1">
                <a:solidFill>
                  <a:prstClr val="black"/>
                </a:solidFill>
                <a:latin typeface="Calibri"/>
                <a:ea typeface="Calibri" panose="020F0502020204030204" pitchFamily="34" charset="0"/>
                <a:cs typeface="Arial" panose="020B0604020202020204" pitchFamily="34" charset="0"/>
              </a:rPr>
              <a:t>Elhussein</a:t>
            </a:r>
            <a:r>
              <a:rPr lang="en-GB" sz="1400" dirty="0">
                <a:solidFill>
                  <a:prstClr val="black"/>
                </a:solidFill>
                <a:latin typeface="Calibri"/>
                <a:ea typeface="Calibri" panose="020F0502020204030204" pitchFamily="34" charset="0"/>
                <a:cs typeface="Arial" panose="020B0604020202020204" pitchFamily="34" charset="0"/>
              </a:rPr>
              <a:t> TA, </a:t>
            </a:r>
            <a:r>
              <a:rPr lang="en-GB" sz="1400" dirty="0" err="1">
                <a:solidFill>
                  <a:prstClr val="black"/>
                </a:solidFill>
                <a:latin typeface="Calibri"/>
                <a:ea typeface="Calibri" panose="020F0502020204030204" pitchFamily="34" charset="0"/>
                <a:cs typeface="Arial" panose="020B0604020202020204" pitchFamily="34" charset="0"/>
              </a:rPr>
              <a:t>Elamin</a:t>
            </a:r>
            <a:r>
              <a:rPr lang="en-GB" sz="1400" dirty="0">
                <a:solidFill>
                  <a:prstClr val="black"/>
                </a:solidFill>
                <a:latin typeface="Calibri"/>
                <a:ea typeface="Calibri" panose="020F0502020204030204" pitchFamily="34" charset="0"/>
                <a:cs typeface="Arial" panose="020B0604020202020204" pitchFamily="34" charset="0"/>
              </a:rPr>
              <a:t> SA. The </a:t>
            </a:r>
            <a:r>
              <a:rPr lang="en-GB" sz="1400" dirty="0" err="1">
                <a:solidFill>
                  <a:prstClr val="black"/>
                </a:solidFill>
                <a:latin typeface="Calibri"/>
                <a:ea typeface="Calibri" panose="020F0502020204030204" pitchFamily="34" charset="0"/>
                <a:cs typeface="Arial" panose="020B0604020202020204" pitchFamily="34" charset="0"/>
              </a:rPr>
              <a:t>Saleema</a:t>
            </a:r>
            <a:r>
              <a:rPr lang="en-GB" sz="1400" dirty="0">
                <a:solidFill>
                  <a:prstClr val="black"/>
                </a:solidFill>
                <a:latin typeface="Calibri"/>
                <a:ea typeface="Calibri" panose="020F0502020204030204" pitchFamily="34" charset="0"/>
                <a:cs typeface="Arial" panose="020B0604020202020204" pitchFamily="34" charset="0"/>
              </a:rPr>
              <a:t> initiative in Sudan to abandon female genital mutilation: Outcomes and dose response effects. PLOS ONE. 2019 Mar 12;14(3):e0213380. </a:t>
            </a:r>
            <a:r>
              <a:rPr lang="en-GB" sz="1400" u="sng" dirty="0">
                <a:solidFill>
                  <a:srgbClr val="0563C1"/>
                </a:solidFill>
                <a:latin typeface="Calibri"/>
                <a:ea typeface="Calibri" panose="020F0502020204030204" pitchFamily="34" charset="0"/>
                <a:cs typeface="Arial" panose="020B0604020202020204" pitchFamily="34" charset="0"/>
                <a:hlinkClick r:id="rId7"/>
              </a:rPr>
              <a:t>http://dx.doi.org/10.1371/journal.pone.0213380</a:t>
            </a:r>
            <a:r>
              <a:rPr lang="en-GB" sz="1400" dirty="0">
                <a:solidFill>
                  <a:prstClr val="black"/>
                </a:solidFill>
                <a:latin typeface="Calibri"/>
                <a:ea typeface="Calibri" panose="020F0502020204030204" pitchFamily="34" charset="0"/>
                <a:cs typeface="Arial" panose="020B0604020202020204" pitchFamily="34" charset="0"/>
              </a:rPr>
              <a:t> </a:t>
            </a:r>
          </a:p>
          <a:p>
            <a:endParaRPr lang="en-US" sz="1400" dirty="0">
              <a:solidFill>
                <a:prstClr val="black"/>
              </a:solidFill>
              <a:latin typeface="Calibri"/>
            </a:endParaRPr>
          </a:p>
        </p:txBody>
      </p:sp>
      <p:sp>
        <p:nvSpPr>
          <p:cNvPr id="5" name="TextBox 4"/>
          <p:cNvSpPr txBox="1"/>
          <p:nvPr/>
        </p:nvSpPr>
        <p:spPr>
          <a:xfrm>
            <a:off x="1993900" y="228031"/>
            <a:ext cx="9000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latin typeface="Calibri"/>
              </a:rPr>
              <a:t>References</a:t>
            </a:r>
          </a:p>
        </p:txBody>
      </p:sp>
    </p:spTree>
    <p:extLst>
      <p:ext uri="{BB962C8B-B14F-4D97-AF65-F5344CB8AC3E}">
        <p14:creationId xmlns:p14="http://schemas.microsoft.com/office/powerpoint/2010/main" val="6482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1/2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8" y="139849"/>
            <a:ext cx="5461573" cy="6443831"/>
          </a:xfrm>
        </p:spPr>
        <p:txBody>
          <a:bodyPr>
            <a:normAutofit fontScale="70000" lnSpcReduction="20000"/>
          </a:bodyPr>
          <a:lstStyle/>
          <a:p>
            <a:r>
              <a:rPr lang="en-US" sz="2000" dirty="0">
                <a:solidFill>
                  <a:srgbClr val="0070C0"/>
                </a:solidFill>
              </a:rPr>
              <a:t>Harmful traditional practices among adolescents are an important problem: </a:t>
            </a:r>
          </a:p>
          <a:p>
            <a:pPr marL="514350" indent="-514350">
              <a:buAutoNum type="romanLcParenBoth"/>
            </a:pPr>
            <a:r>
              <a:rPr lang="en-US" sz="2000" dirty="0"/>
              <a:t>Over 200 million girls &amp; women are estimated to be living with the effects of FGM which is predominantly performed on girls under the age of 18 years. </a:t>
            </a:r>
          </a:p>
          <a:p>
            <a:pPr marL="514350" indent="-514350">
              <a:buAutoNum type="romanLcParenBoth"/>
            </a:pPr>
            <a:r>
              <a:rPr lang="en-US" sz="2000" dirty="0"/>
              <a:t>Every year, about 12 million girls are married before the age of 18.</a:t>
            </a:r>
          </a:p>
          <a:p>
            <a:endParaRPr lang="en-US" sz="2000" dirty="0"/>
          </a:p>
          <a:p>
            <a:r>
              <a:rPr lang="en-US" sz="2000" dirty="0">
                <a:solidFill>
                  <a:srgbClr val="0070C0"/>
                </a:solidFill>
              </a:rPr>
              <a:t>Harmful traditional practices among adolescents can have serious health &amp; social consequences: </a:t>
            </a:r>
          </a:p>
          <a:p>
            <a:pPr marL="514350" indent="-514350">
              <a:buAutoNum type="romanLcParenBoth"/>
            </a:pPr>
            <a:r>
              <a:rPr lang="en-US" sz="2000" dirty="0"/>
              <a:t>FGM has no known health benefits,. It can cause immediate health consequences - hemorrhage, shock, infections &amp; death &amp; can cause long-term health &amp; social consequences such as post-traumatic stress disorder &amp; menstrual health problems. Women with type III FGM have an increased likelihood of experiencing problems during child birth. Babies born to children with FGM are at increased risk of neonatal complications. </a:t>
            </a:r>
          </a:p>
          <a:p>
            <a:pPr marL="514350" indent="-514350">
              <a:buAutoNum type="romanLcParenBoth"/>
            </a:pPr>
            <a:r>
              <a:rPr lang="en-US" sz="2000" dirty="0"/>
              <a:t>Child marriage often leads to early childbearing in young girls which is associated with an increased risk of pregnancy-related mortality &amp; morbidity and of increased risk of mortality and morbidity in babies born to a adolescent mothers. Child marriage is also associated with an increased risk of  intimate partner violence. Finally, it has a negative effect on educational attainment.</a:t>
            </a:r>
          </a:p>
        </p:txBody>
      </p:sp>
    </p:spTree>
    <p:extLst>
      <p:ext uri="{BB962C8B-B14F-4D97-AF65-F5344CB8AC3E}">
        <p14:creationId xmlns:p14="http://schemas.microsoft.com/office/powerpoint/2010/main" val="3578580725"/>
      </p:ext>
    </p:extLst>
  </p:cSld>
  <p:clrMapOvr>
    <a:masterClrMapping/>
  </p:clrMapOvr>
  <mc:AlternateContent xmlns:mc="http://schemas.openxmlformats.org/markup-compatibility/2006" xmlns:p14="http://schemas.microsoft.com/office/powerpoint/2010/main">
    <mc:Choice Requires="p14">
      <p:transition spd="slow" p14:dur="2000" advTm="144697"/>
    </mc:Choice>
    <mc:Fallback xmlns="">
      <p:transition spd="slow" advTm="14469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2/2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5644453" cy="6443831"/>
          </a:xfrm>
        </p:spPr>
        <p:txBody>
          <a:bodyPr>
            <a:normAutofit fontScale="92500"/>
          </a:bodyPr>
          <a:lstStyle/>
          <a:p>
            <a:r>
              <a:rPr lang="en-US" sz="2000" dirty="0">
                <a:solidFill>
                  <a:srgbClr val="0070C0"/>
                </a:solidFill>
              </a:rPr>
              <a:t>Prevention of harmful traditional practice interventions has been shown to be effective: </a:t>
            </a:r>
            <a:r>
              <a:rPr lang="en-US" sz="2000" dirty="0"/>
              <a:t>There is a growing evidence base of effective approaches as well as those which are promising but have not been shown to be effective. </a:t>
            </a:r>
          </a:p>
          <a:p>
            <a:r>
              <a:rPr lang="en-US" sz="2000" dirty="0">
                <a:solidFill>
                  <a:srgbClr val="0070C0"/>
                </a:solidFill>
              </a:rPr>
              <a:t>Laws &amp; policies, &amp; prevention strategies and their implementation need attention:  </a:t>
            </a:r>
            <a:r>
              <a:rPr lang="en-US" sz="2000" dirty="0"/>
              <a:t> Laws and policies forbidding the practices are in place in many countries, but that has not stopped the practices from continuing. Efforts must be stepped up to communicate the laws &amp; policies &amp; to support their  application without exception. These efforts must be combined with efforts to mobilize families &amp; community, &amp; to empower girls, &amp; to provide those who have experienced FGM &amp; child marriage with the health, social and legal services they need. </a:t>
            </a:r>
          </a:p>
        </p:txBody>
      </p:sp>
    </p:spTree>
    <p:extLst>
      <p:ext uri="{BB962C8B-B14F-4D97-AF65-F5344CB8AC3E}">
        <p14:creationId xmlns:p14="http://schemas.microsoft.com/office/powerpoint/2010/main" val="2479066916"/>
      </p:ext>
    </p:extLst>
  </p:cSld>
  <p:clrMapOvr>
    <a:masterClrMapping/>
  </p:clrMapOvr>
  <mc:AlternateContent xmlns:mc="http://schemas.openxmlformats.org/markup-compatibility/2006" xmlns:p14="http://schemas.microsoft.com/office/powerpoint/2010/main">
    <mc:Choice Requires="p14">
      <p:transition spd="slow" p14:dur="2000" advTm="92023"/>
    </mc:Choice>
    <mc:Fallback xmlns="">
      <p:transition spd="slow" advTm="9202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6E3D-357C-674D-A4DC-A24CEAC0536B}"/>
              </a:ext>
            </a:extLst>
          </p:cNvPr>
          <p:cNvSpPr>
            <a:spLocks noGrp="1"/>
          </p:cNvSpPr>
          <p:nvPr>
            <p:ph type="title"/>
          </p:nvPr>
        </p:nvSpPr>
        <p:spPr>
          <a:solidFill>
            <a:srgbClr val="0070C0"/>
          </a:solidFill>
        </p:spPr>
        <p:txBody>
          <a:bodyPr/>
          <a:lstStyle/>
          <a:p>
            <a:r>
              <a:rPr lang="en-US" dirty="0"/>
              <a:t>HUMAN RIGHTS OBLIGATIONS</a:t>
            </a:r>
          </a:p>
        </p:txBody>
      </p:sp>
      <p:sp>
        <p:nvSpPr>
          <p:cNvPr id="3" name="Content Placeholder 2">
            <a:extLst>
              <a:ext uri="{FF2B5EF4-FFF2-40B4-BE49-F238E27FC236}">
                <a16:creationId xmlns:a16="http://schemas.microsoft.com/office/drawing/2014/main" id="{8E1AD107-64E5-1546-9E03-F4B0C696D2D3}"/>
              </a:ext>
            </a:extLst>
          </p:cNvPr>
          <p:cNvSpPr>
            <a:spLocks noGrp="1"/>
          </p:cNvSpPr>
          <p:nvPr>
            <p:ph idx="1"/>
          </p:nvPr>
        </p:nvSpPr>
        <p:spPr>
          <a:xfrm>
            <a:off x="4716967" y="178420"/>
            <a:ext cx="5200756" cy="6367346"/>
          </a:xfrm>
        </p:spPr>
        <p:txBody>
          <a:bodyPr>
            <a:normAutofit fontScale="92500"/>
          </a:bodyPr>
          <a:lstStyle/>
          <a:p>
            <a:r>
              <a:rPr lang="en-US" sz="2400" dirty="0"/>
              <a:t>Human rights standards call for a holistic approach to the prevention  &amp; elimination of harmful practices.</a:t>
            </a:r>
          </a:p>
          <a:p>
            <a:r>
              <a:rPr lang="en-US" sz="2400" dirty="0"/>
              <a:t>States must adopt legislative measures to prohibit these practices, including providing for adequate sanctions, combined with other legal &amp; policy measures, including social measures. These measures must include attention to the root causes of harmful practices, capacity building at all levels, &amp; protective measures for women &amp; children who have been victims of harmful practices.</a:t>
            </a:r>
          </a:p>
        </p:txBody>
      </p:sp>
    </p:spTree>
    <p:extLst>
      <p:ext uri="{BB962C8B-B14F-4D97-AF65-F5344CB8AC3E}">
        <p14:creationId xmlns:p14="http://schemas.microsoft.com/office/powerpoint/2010/main" val="3480460323"/>
      </p:ext>
    </p:extLst>
  </p:cSld>
  <p:clrMapOvr>
    <a:masterClrMapping/>
  </p:clrMapOvr>
  <mc:AlternateContent xmlns:mc="http://schemas.openxmlformats.org/markup-compatibility/2006" xmlns:p14="http://schemas.microsoft.com/office/powerpoint/2010/main">
    <mc:Choice Requires="p14">
      <p:transition spd="slow" p14:dur="2000" advTm="84131"/>
    </mc:Choice>
    <mc:Fallback xmlns="">
      <p:transition spd="slow" advTm="841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xfrm>
            <a:off x="888631" y="2349925"/>
            <a:ext cx="3498979" cy="2456442"/>
          </a:xfrm>
          <a:solidFill>
            <a:srgbClr val="0070C0"/>
          </a:solidFill>
        </p:spPr>
        <p:txBody>
          <a:bodyPr/>
          <a:lstStyle/>
          <a:p>
            <a:r>
              <a:rPr lang="en-US" dirty="0"/>
              <a:t>KEY CONCEPTS TO CONSIDER</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4561243" y="268940"/>
            <a:ext cx="5778511" cy="6390043"/>
          </a:xfrm>
        </p:spPr>
        <p:txBody>
          <a:bodyPr>
            <a:normAutofit/>
          </a:bodyPr>
          <a:lstStyle/>
          <a:p>
            <a:endParaRPr lang="en-US" dirty="0">
              <a:solidFill>
                <a:srgbClr val="0070C0"/>
              </a:solidFill>
            </a:endParaRPr>
          </a:p>
          <a:p>
            <a:r>
              <a:rPr lang="en-US" dirty="0">
                <a:solidFill>
                  <a:srgbClr val="0070C0"/>
                </a:solidFill>
              </a:rPr>
              <a:t>FGM and child marriage are longstanding, deep-seated traditional practices that cannot be reversed by briefly implemented single-component interventions: </a:t>
            </a:r>
            <a:r>
              <a:rPr lang="en-US" dirty="0"/>
              <a:t>Efforts to prevent FGM and CM require long term &amp; multi-level interventions. </a:t>
            </a:r>
          </a:p>
          <a:p>
            <a:r>
              <a:rPr lang="en-US" dirty="0">
                <a:solidFill>
                  <a:srgbClr val="0070C0"/>
                </a:solidFill>
              </a:rPr>
              <a:t>Leaders, including health care providers, may themselves support FGM or CM: </a:t>
            </a:r>
            <a:r>
              <a:rPr lang="en-US" dirty="0"/>
              <a:t>All stakeholders need to be involved in contributing to efforts to prevent FGM &amp; CM. </a:t>
            </a:r>
          </a:p>
          <a:p>
            <a:r>
              <a:rPr lang="en-US" dirty="0">
                <a:solidFill>
                  <a:srgbClr val="0070C0"/>
                </a:solidFill>
              </a:rPr>
              <a:t>Many adolescents who have undergone FGM or have been married before 18 do not have access to care &amp; support: </a:t>
            </a:r>
            <a:r>
              <a:rPr lang="en-US" dirty="0"/>
              <a:t> In addition, girls &amp; women may delay seeking care because they are embarrassed or ashamed. </a:t>
            </a:r>
          </a:p>
        </p:txBody>
      </p:sp>
    </p:spTree>
    <p:extLst>
      <p:ext uri="{BB962C8B-B14F-4D97-AF65-F5344CB8AC3E}">
        <p14:creationId xmlns:p14="http://schemas.microsoft.com/office/powerpoint/2010/main" val="2602716879"/>
      </p:ext>
    </p:extLst>
  </p:cSld>
  <p:clrMapOvr>
    <a:masterClrMapping/>
  </p:clrMapOvr>
  <mc:AlternateContent xmlns:mc="http://schemas.openxmlformats.org/markup-compatibility/2006" xmlns:p14="http://schemas.microsoft.com/office/powerpoint/2010/main">
    <mc:Choice Requires="p14">
      <p:transition spd="slow" p14:dur="2000" advTm="94691"/>
    </mc:Choice>
    <mc:Fallback xmlns="">
      <p:transition spd="slow" advTm="9469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594303" y="398269"/>
            <a:ext cx="5562571" cy="6099807"/>
          </a:xfrm>
        </p:spPr>
        <p:txBody>
          <a:bodyPr>
            <a:normAutofit fontScale="92500" lnSpcReduction="10000"/>
          </a:bodyPr>
          <a:lstStyle/>
          <a:p>
            <a:r>
              <a:rPr lang="en-US" b="1" i="1" dirty="0">
                <a:solidFill>
                  <a:srgbClr val="0070C0"/>
                </a:solidFill>
              </a:rPr>
              <a:t>WHO guidelines on the management of health complications from female genital mutilation (2016).</a:t>
            </a:r>
          </a:p>
          <a:p>
            <a:pPr lvl="1">
              <a:buFont typeface="Wingdings" pitchFamily="2" charset="2"/>
              <a:buChar char="v"/>
            </a:pPr>
            <a:r>
              <a:rPr lang="en-US" dirty="0"/>
              <a:t>The guideline is relevant for, but not specific to adolescents. It provides recommendations for  the management of health complications of FGM. </a:t>
            </a:r>
          </a:p>
          <a:p>
            <a:r>
              <a:rPr lang="en-US" b="1" i="1" dirty="0">
                <a:solidFill>
                  <a:srgbClr val="0070C0"/>
                </a:solidFill>
              </a:rPr>
              <a:t>WHO guidelines on preventing early pregnancy and poor reproductive outcomes among adolescents in developing countries (2011).</a:t>
            </a:r>
          </a:p>
          <a:p>
            <a:pPr lvl="1">
              <a:buFont typeface="Wingdings" pitchFamily="2" charset="2"/>
              <a:buChar char="v"/>
            </a:pPr>
            <a:r>
              <a:rPr lang="en-US" dirty="0"/>
              <a:t>The guidelines in specific to adolescents. </a:t>
            </a:r>
          </a:p>
          <a:p>
            <a:pPr lvl="1">
              <a:buFont typeface="Wingdings" pitchFamily="2" charset="2"/>
              <a:buChar char="v"/>
            </a:pPr>
            <a:r>
              <a:rPr lang="en-US" dirty="0"/>
              <a:t>It sets our recommendations for actions at  three levels, as follows. At the </a:t>
            </a:r>
            <a:r>
              <a:rPr lang="en-US" b="1" u="sng" dirty="0"/>
              <a:t>policy level</a:t>
            </a:r>
            <a:r>
              <a:rPr lang="en-US" dirty="0"/>
              <a:t>, encourage political leaders, planers and community leaders to formulate and enforce laws that prohibit marriage of girls before the age of 18;. At the </a:t>
            </a:r>
            <a:r>
              <a:rPr lang="en-US" b="1" u="sng" dirty="0"/>
              <a:t>community level</a:t>
            </a:r>
            <a:r>
              <a:rPr lang="en-US" dirty="0"/>
              <a:t>, influence family and community norms to delay marriage of girls until age of 18 years and increase educational opportunities for girls through formal and non-formal channels;. At the </a:t>
            </a:r>
            <a:r>
              <a:rPr lang="en-US" b="1" u="sng" dirty="0"/>
              <a:t>individual level</a:t>
            </a:r>
            <a:r>
              <a:rPr lang="en-US" dirty="0"/>
              <a:t>, empower girls in combination with intervention to influence family and community norms.</a:t>
            </a:r>
          </a:p>
        </p:txBody>
      </p:sp>
    </p:spTree>
    <p:extLst>
      <p:ext uri="{BB962C8B-B14F-4D97-AF65-F5344CB8AC3E}">
        <p14:creationId xmlns:p14="http://schemas.microsoft.com/office/powerpoint/2010/main" val="4106846804"/>
      </p:ext>
    </p:extLst>
  </p:cSld>
  <p:clrMapOvr>
    <a:masterClrMapping/>
  </p:clrMapOvr>
  <mc:AlternateContent xmlns:mc="http://schemas.openxmlformats.org/markup-compatibility/2006" xmlns:p14="http://schemas.microsoft.com/office/powerpoint/2010/main">
    <mc:Choice Requires="p14">
      <p:transition spd="slow" p14:dur="2000" advTm="73848"/>
    </mc:Choice>
    <mc:Fallback xmlns="">
      <p:transition spd="slow" advTm="7384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dirty="0"/>
              <a:t>COMPLEMENTARY DOCUMENTS TO WHO’s GUIDELINES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627756" y="111512"/>
            <a:ext cx="5669796" cy="6657277"/>
          </a:xfrm>
        </p:spPr>
        <p:txBody>
          <a:bodyPr>
            <a:normAutofit lnSpcReduction="10000"/>
          </a:bodyPr>
          <a:lstStyle/>
          <a:p>
            <a:pPr marL="0" indent="0">
              <a:buNone/>
            </a:pPr>
            <a:r>
              <a:rPr lang="en-US" dirty="0"/>
              <a:t>FGM</a:t>
            </a:r>
          </a:p>
          <a:p>
            <a:r>
              <a:rPr lang="en-US" dirty="0"/>
              <a:t>Care of girls and women living with female genital mutilation: a clinical handbook (WHO, 2018).</a:t>
            </a:r>
          </a:p>
          <a:p>
            <a:r>
              <a:rPr lang="en-US" dirty="0"/>
              <a:t>Global strategy to stop health-care providers from performing female genital mutilation (WHO, 2010).</a:t>
            </a:r>
          </a:p>
          <a:p>
            <a:r>
              <a:rPr lang="en-US" dirty="0"/>
              <a:t>Interagency statement on eliminating female genital mutilation (WHO, 2008).</a:t>
            </a:r>
          </a:p>
          <a:p>
            <a:r>
              <a:rPr lang="en-US" dirty="0"/>
              <a:t>COVID-19 disrupting SDG 5.3 – female genital mutilation (UNFPA, 2020)</a:t>
            </a:r>
          </a:p>
          <a:p>
            <a:pPr marL="0" indent="0">
              <a:buNone/>
            </a:pPr>
            <a:r>
              <a:rPr lang="en-US" dirty="0"/>
              <a:t>Child marriage</a:t>
            </a:r>
          </a:p>
          <a:p>
            <a:r>
              <a:rPr lang="en-US" dirty="0"/>
              <a:t>COVID-19 and child, early and forced marriage: An agenda for action (</a:t>
            </a:r>
            <a:r>
              <a:rPr lang="en-US" dirty="0" err="1"/>
              <a:t>GirlNotBrides</a:t>
            </a:r>
            <a:r>
              <a:rPr lang="en-US" dirty="0"/>
              <a:t>, April 2020)</a:t>
            </a:r>
          </a:p>
          <a:p>
            <a:r>
              <a:rPr lang="en-US" dirty="0"/>
              <a:t>Adapting to COVID-19 (UNICEF, UNFPA, </a:t>
            </a:r>
            <a:r>
              <a:rPr lang="en-US" dirty="0" err="1"/>
              <a:t>Sepember</a:t>
            </a:r>
            <a:r>
              <a:rPr lang="en-US" dirty="0"/>
              <a:t> 2020)</a:t>
            </a:r>
          </a:p>
          <a:p>
            <a:r>
              <a:rPr lang="en-US" dirty="0"/>
              <a:t>Addressing child marriage in humanitarian settings (UNICEF, UNFPA, February 2021)</a:t>
            </a:r>
          </a:p>
        </p:txBody>
      </p:sp>
    </p:spTree>
    <p:extLst>
      <p:ext uri="{BB962C8B-B14F-4D97-AF65-F5344CB8AC3E}">
        <p14:creationId xmlns:p14="http://schemas.microsoft.com/office/powerpoint/2010/main" val="3756122152"/>
      </p:ext>
    </p:extLst>
  </p:cSld>
  <p:clrMapOvr>
    <a:masterClrMapping/>
  </p:clrMapOvr>
  <mc:AlternateContent xmlns:mc="http://schemas.openxmlformats.org/markup-compatibility/2006" xmlns:p14="http://schemas.microsoft.com/office/powerpoint/2010/main">
    <mc:Choice Requires="p14">
      <p:transition spd="slow" p14:dur="2000" advTm="106625"/>
    </mc:Choice>
    <mc:Fallback xmlns="">
      <p:transition spd="slow" advTm="10662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63B9CE-5DE4-4D1A-A121-17777F1A22E7}"/>
              </a:ext>
            </a:extLst>
          </p:cNvPr>
          <p:cNvSpPr>
            <a:spLocks noGrp="1"/>
          </p:cNvSpPr>
          <p:nvPr>
            <p:ph type="ftr" sz="quarter" idx="3"/>
          </p:nvPr>
        </p:nvSpPr>
        <p:spPr/>
        <p:txBody>
          <a:bodyPr/>
          <a:lstStyle/>
          <a:p>
            <a:pPr defTabSz="914400"/>
            <a:r>
              <a:rPr lang="en-US">
                <a:solidFill>
                  <a:prstClr val="white">
                    <a:lumMod val="75000"/>
                  </a:prstClr>
                </a:solidFill>
                <a:latin typeface="Calibri"/>
              </a:rPr>
              <a:t>Filename</a:t>
            </a:r>
            <a:endParaRPr lang="en-GB" dirty="0">
              <a:solidFill>
                <a:prstClr val="white">
                  <a:lumMod val="75000"/>
                </a:prstClr>
              </a:solidFill>
              <a:latin typeface="Calibri"/>
            </a:endParaRPr>
          </a:p>
        </p:txBody>
      </p:sp>
      <p:pic>
        <p:nvPicPr>
          <p:cNvPr id="5" name="Picture 4">
            <a:extLst>
              <a:ext uri="{FF2B5EF4-FFF2-40B4-BE49-F238E27FC236}">
                <a16:creationId xmlns:a16="http://schemas.microsoft.com/office/drawing/2014/main" id="{E5F0EBCA-0F75-4C53-B40F-7A784C20DF38}"/>
              </a:ext>
            </a:extLst>
          </p:cNvPr>
          <p:cNvPicPr>
            <a:picLocks noChangeAspect="1"/>
          </p:cNvPicPr>
          <p:nvPr/>
        </p:nvPicPr>
        <p:blipFill>
          <a:blip r:embed="rId3"/>
          <a:stretch>
            <a:fillRect/>
          </a:stretch>
        </p:blipFill>
        <p:spPr>
          <a:xfrm>
            <a:off x="5681741" y="875334"/>
            <a:ext cx="4735548" cy="2553666"/>
          </a:xfrm>
          <a:prstGeom prst="rect">
            <a:avLst/>
          </a:prstGeom>
        </p:spPr>
      </p:pic>
      <p:sp>
        <p:nvSpPr>
          <p:cNvPr id="10" name="Content Placeholder 2">
            <a:extLst>
              <a:ext uri="{FF2B5EF4-FFF2-40B4-BE49-F238E27FC236}">
                <a16:creationId xmlns:a16="http://schemas.microsoft.com/office/drawing/2014/main" id="{7729D45C-00C3-4827-8771-8AE2F33FBD5A}"/>
              </a:ext>
            </a:extLst>
          </p:cNvPr>
          <p:cNvSpPr txBox="1">
            <a:spLocks/>
          </p:cNvSpPr>
          <p:nvPr/>
        </p:nvSpPr>
        <p:spPr>
          <a:xfrm>
            <a:off x="6240017" y="3429000"/>
            <a:ext cx="3672407" cy="252028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prstClr val="black"/>
              </a:buClr>
            </a:pPr>
            <a:endParaRPr lang="en-US" b="1" dirty="0">
              <a:solidFill>
                <a:srgbClr val="C00000"/>
              </a:solidFill>
              <a:latin typeface="Calibri"/>
            </a:endParaRPr>
          </a:p>
          <a:p>
            <a:pPr marL="0" indent="0">
              <a:buClr>
                <a:prstClr val="black"/>
              </a:buClr>
              <a:buNone/>
            </a:pPr>
            <a:r>
              <a:rPr lang="en-US" sz="8000" b="1" dirty="0">
                <a:solidFill>
                  <a:srgbClr val="C00000"/>
                </a:solidFill>
                <a:latin typeface="Calibri"/>
              </a:rPr>
              <a:t>Recommendations on:</a:t>
            </a:r>
          </a:p>
          <a:p>
            <a:pPr>
              <a:buClr>
                <a:prstClr val="black"/>
              </a:buClr>
            </a:pPr>
            <a:r>
              <a:rPr lang="en-US" sz="7200" dirty="0">
                <a:solidFill>
                  <a:prstClr val="black"/>
                </a:solidFill>
                <a:latin typeface="Calibri"/>
              </a:rPr>
              <a:t>Mitigating the immediate &amp; long term impacts</a:t>
            </a:r>
          </a:p>
          <a:p>
            <a:pPr>
              <a:buClr>
                <a:prstClr val="black"/>
              </a:buClr>
            </a:pPr>
            <a:r>
              <a:rPr lang="en-US" sz="7200" dirty="0">
                <a:solidFill>
                  <a:prstClr val="black"/>
                </a:solidFill>
                <a:latin typeface="Calibri"/>
              </a:rPr>
              <a:t>Health, including SRH</a:t>
            </a:r>
          </a:p>
          <a:p>
            <a:pPr>
              <a:buClr>
                <a:prstClr val="black"/>
              </a:buClr>
            </a:pPr>
            <a:r>
              <a:rPr lang="en-US" sz="7200" dirty="0">
                <a:solidFill>
                  <a:prstClr val="black"/>
                </a:solidFill>
                <a:latin typeface="Calibri"/>
              </a:rPr>
              <a:t>Education</a:t>
            </a:r>
          </a:p>
          <a:p>
            <a:pPr>
              <a:buClr>
                <a:prstClr val="black"/>
              </a:buClr>
            </a:pPr>
            <a:r>
              <a:rPr lang="en-US" sz="7200" dirty="0">
                <a:solidFill>
                  <a:prstClr val="black"/>
                </a:solidFill>
                <a:latin typeface="Calibri"/>
              </a:rPr>
              <a:t>Gender-based violence &amp; protection of children</a:t>
            </a:r>
          </a:p>
          <a:p>
            <a:pPr>
              <a:buClr>
                <a:prstClr val="black"/>
              </a:buClr>
            </a:pPr>
            <a:r>
              <a:rPr lang="en-US" sz="7200" dirty="0">
                <a:solidFill>
                  <a:prstClr val="black"/>
                </a:solidFill>
                <a:latin typeface="Calibri"/>
              </a:rPr>
              <a:t>Economic impacts</a:t>
            </a:r>
          </a:p>
          <a:p>
            <a:pPr>
              <a:buClr>
                <a:prstClr val="black"/>
              </a:buClr>
            </a:pPr>
            <a:r>
              <a:rPr lang="en-US" sz="7200" dirty="0">
                <a:solidFill>
                  <a:prstClr val="black"/>
                </a:solidFill>
                <a:latin typeface="Calibri"/>
              </a:rPr>
              <a:t>Impact on political &amp; civil rights</a:t>
            </a:r>
          </a:p>
          <a:p>
            <a:pPr marL="0" indent="0">
              <a:buClr>
                <a:prstClr val="black"/>
              </a:buClr>
              <a:buNone/>
            </a:pPr>
            <a:endParaRPr lang="en-US" sz="8000" b="1" dirty="0">
              <a:solidFill>
                <a:srgbClr val="00B050"/>
              </a:solidFill>
              <a:latin typeface="Calibri"/>
            </a:endParaRPr>
          </a:p>
        </p:txBody>
      </p:sp>
      <p:pic>
        <p:nvPicPr>
          <p:cNvPr id="8" name="Picture 7">
            <a:extLst>
              <a:ext uri="{FF2B5EF4-FFF2-40B4-BE49-F238E27FC236}">
                <a16:creationId xmlns:a16="http://schemas.microsoft.com/office/drawing/2014/main" id="{75E3A735-8837-4E7E-B466-D729AE7267AE}"/>
              </a:ext>
            </a:extLst>
          </p:cNvPr>
          <p:cNvPicPr>
            <a:picLocks noChangeAspect="1"/>
          </p:cNvPicPr>
          <p:nvPr/>
        </p:nvPicPr>
        <p:blipFill>
          <a:blip r:embed="rId4"/>
          <a:stretch>
            <a:fillRect/>
          </a:stretch>
        </p:blipFill>
        <p:spPr>
          <a:xfrm>
            <a:off x="1937829" y="891983"/>
            <a:ext cx="3239288" cy="4034234"/>
          </a:xfrm>
          <a:prstGeom prst="rect">
            <a:avLst/>
          </a:prstGeom>
        </p:spPr>
      </p:pic>
      <p:pic>
        <p:nvPicPr>
          <p:cNvPr id="7" name="Picture 6">
            <a:extLst>
              <a:ext uri="{FF2B5EF4-FFF2-40B4-BE49-F238E27FC236}">
                <a16:creationId xmlns:a16="http://schemas.microsoft.com/office/drawing/2014/main" id="{324B3A79-BF46-43D2-9228-9B7C29996BD0}"/>
              </a:ext>
            </a:extLst>
          </p:cNvPr>
          <p:cNvPicPr>
            <a:picLocks noChangeAspect="1"/>
          </p:cNvPicPr>
          <p:nvPr/>
        </p:nvPicPr>
        <p:blipFill>
          <a:blip r:embed="rId5"/>
          <a:stretch>
            <a:fillRect/>
          </a:stretch>
        </p:blipFill>
        <p:spPr>
          <a:xfrm>
            <a:off x="1433206" y="4926217"/>
            <a:ext cx="4248534" cy="1218125"/>
          </a:xfrm>
          <a:prstGeom prst="rect">
            <a:avLst/>
          </a:prstGeom>
        </p:spPr>
      </p:pic>
    </p:spTree>
    <p:extLst>
      <p:ext uri="{BB962C8B-B14F-4D97-AF65-F5344CB8AC3E}">
        <p14:creationId xmlns:p14="http://schemas.microsoft.com/office/powerpoint/2010/main" val="72572692"/>
      </p:ext>
    </p:extLst>
  </p:cSld>
  <p:clrMapOvr>
    <a:masterClrMapping/>
  </p:clrMapOvr>
  <mc:AlternateContent xmlns:mc="http://schemas.openxmlformats.org/markup-compatibility/2006" xmlns:p14="http://schemas.microsoft.com/office/powerpoint/2010/main">
    <mc:Choice Requires="p14">
      <p:transition spd="slow" p14:dur="2000" advTm="108469"/>
    </mc:Choice>
    <mc:Fallback xmlns="">
      <p:transition spd="slow" advTm="108469"/>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Atlas</Template>
  <TotalTime>17</TotalTime>
  <Words>4098</Words>
  <Application>Microsoft Office PowerPoint</Application>
  <PresentationFormat>Widescreen</PresentationFormat>
  <Paragraphs>252</Paragraphs>
  <Slides>26</Slides>
  <Notes>23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Arial</vt:lpstr>
      <vt:lpstr>Arial</vt:lpstr>
      <vt:lpstr>Calibri</vt:lpstr>
      <vt:lpstr>Calibri Light</vt:lpstr>
      <vt:lpstr>Myriad Pro</vt:lpstr>
      <vt:lpstr>Rockwell</vt:lpstr>
      <vt:lpstr>Trebuchet MS</vt:lpstr>
      <vt:lpstr>UniversLTStd-Bold</vt:lpstr>
      <vt:lpstr>Wingdings</vt:lpstr>
      <vt:lpstr>Atlas</vt:lpstr>
      <vt:lpstr>new logo - Presentation TEMPLATE 2014</vt:lpstr>
      <vt:lpstr>Office Theme</vt:lpstr>
      <vt:lpstr>1_Office Theme</vt:lpstr>
      <vt:lpstr>HARMFUL TRADITIONAL PRACTICES PREVENTION</vt:lpstr>
      <vt:lpstr>DEFINITIONS </vt:lpstr>
      <vt:lpstr>RATIONALE 1/2</vt:lpstr>
      <vt:lpstr>RATIONALE 2/2</vt:lpstr>
      <vt:lpstr>HUMAN RIGHTS OBLIGATIONS</vt:lpstr>
      <vt:lpstr>KEY CONCEPTS TO CONSIDER</vt:lpstr>
      <vt:lpstr>WHO GUIDELINES</vt:lpstr>
      <vt:lpstr>COMPLEMENTARY DOCUMENTS TO WHO’s GUIDELINES</vt:lpstr>
      <vt:lpstr>PowerPoint Presentation</vt:lpstr>
      <vt:lpstr>PowerPoint Presentation</vt:lpstr>
      <vt:lpstr>PowerPoint Presentation</vt:lpstr>
      <vt:lpstr>       </vt:lpstr>
      <vt:lpstr>PowerPoint Presentation</vt:lpstr>
      <vt:lpstr>Proportion of women aged 20-24  years who were married or in union before the age of 18 in EMR (SDG, 5.3.1)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Harmful traditional practices prevention - Venkatraman Chandra-Mouli, Jamela Al-Raiby</dc:title>
  <dc:creator>Venkatraman Chandra-Mouli, Jamela Al-Raiby</dc:creator>
  <cp:lastModifiedBy>Aldo Campana</cp:lastModifiedBy>
  <cp:revision>129</cp:revision>
  <dcterms:created xsi:type="dcterms:W3CDTF">2019-06-05T15:08:02Z</dcterms:created>
  <dcterms:modified xsi:type="dcterms:W3CDTF">2021-03-15T08:18:14Z</dcterms:modified>
</cp:coreProperties>
</file>