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3" r:id="rId3"/>
  </p:sldMasterIdLst>
  <p:notesMasterIdLst>
    <p:notesMasterId r:id="rId23"/>
  </p:notesMasterIdLst>
  <p:sldIdLst>
    <p:sldId id="256" r:id="rId4"/>
    <p:sldId id="263" r:id="rId5"/>
    <p:sldId id="257" r:id="rId6"/>
    <p:sldId id="265" r:id="rId7"/>
    <p:sldId id="264" r:id="rId8"/>
    <p:sldId id="258" r:id="rId9"/>
    <p:sldId id="259" r:id="rId10"/>
    <p:sldId id="260" r:id="rId11"/>
    <p:sldId id="261" r:id="rId12"/>
    <p:sldId id="274" r:id="rId13"/>
    <p:sldId id="266" r:id="rId14"/>
    <p:sldId id="267" r:id="rId15"/>
    <p:sldId id="268" r:id="rId16"/>
    <p:sldId id="269" r:id="rId17"/>
    <p:sldId id="270" r:id="rId18"/>
    <p:sldId id="262"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3"/>
    <p:restoredTop sz="75441" autoAdjust="0"/>
  </p:normalViewPr>
  <p:slideViewPr>
    <p:cSldViewPr snapToGrid="0" snapToObjects="1">
      <p:cViewPr varScale="1">
        <p:scale>
          <a:sx n="99" d="100"/>
          <a:sy n="99" d="100"/>
        </p:scale>
        <p:origin x="900" y="84"/>
      </p:cViewPr>
      <p:guideLst/>
    </p:cSldViewPr>
  </p:slideViewPr>
  <p:notesTextViewPr>
    <p:cViewPr>
      <p:scale>
        <a:sx n="1" d="1"/>
        <a:sy n="1" d="1"/>
      </p:scale>
      <p:origin x="0" y="0"/>
    </p:cViewPr>
  </p:notesTextViewPr>
  <p:sorterViewPr>
    <p:cViewPr>
      <p:scale>
        <a:sx n="200" d="100"/>
        <a:sy n="200" d="100"/>
      </p:scale>
      <p:origin x="0" y="-10284"/>
    </p:cViewPr>
  </p:sorterViewPr>
  <p:notesViewPr>
    <p:cSldViewPr snapToGrid="0" snapToObjects="1">
      <p:cViewPr varScale="1">
        <p:scale>
          <a:sx n="51" d="100"/>
          <a:sy n="51" d="100"/>
        </p:scale>
        <p:origin x="19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9C83ED3F-3815-884E-AF4E-E8FC3B527120}" type="presOf" srcId="{67130A49-2D7A-4DDB-BFCE-261A76672268}" destId="{EBA2C95D-1800-437B-BFFA-403DC35F237B}" srcOrd="0" destOrd="0" presId="urn:microsoft.com/office/officeart/2005/8/layout/hProcess9"/>
    <dgm:cxn modelId="{B7000D6F-9F84-BA49-A1BC-EC74BC637BB3}" type="presOf" srcId="{D5038E52-8875-4BBF-A3CD-A18877DB38C1}" destId="{AA497FD6-EBFF-47CD-8963-A379FF1243D1}"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2D3E5BBE-2C3A-4944-AA11-C3A84016F70A}" type="presOf" srcId="{6A1973C6-A96C-4BCD-BC37-EDAEEEED2755}" destId="{1A47FA96-39E1-45AE-B48F-4F4690D62C90}"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DA5B4FD2-52C6-7147-A067-89397B59AD92}" type="presOf" srcId="{151CF682-AB21-420F-A12D-5FBEDE9CD7BA}" destId="{DA55DC04-2EC9-40F6-8F04-450718B661BA}" srcOrd="0" destOrd="0" presId="urn:microsoft.com/office/officeart/2005/8/layout/hProcess9"/>
    <dgm:cxn modelId="{5DFCCDEB-31BE-3C4F-94B3-008D1A735A71}" type="presOf" srcId="{2C2BD70B-8C5A-4FC6-938B-FB94F27B01BB}" destId="{52A3990F-28CC-4429-856C-056730460580}" srcOrd="0" destOrd="0" presId="urn:microsoft.com/office/officeart/2005/8/layout/hProcess9"/>
    <dgm:cxn modelId="{E26D28FD-8920-F44A-A553-0EAE0F5B33B1}" type="presOf" srcId="{E70330E7-8026-4F29-A84E-0819727E859F}" destId="{669FE043-AAD0-40F4-B909-072FD0CDF926}" srcOrd="0" destOrd="0" presId="urn:microsoft.com/office/officeart/2005/8/layout/hProcess9"/>
    <dgm:cxn modelId="{49FD29DC-9733-074C-8856-D496D012479E}" type="presParOf" srcId="{AA497FD6-EBFF-47CD-8963-A379FF1243D1}" destId="{4A63E17C-E62A-4070-9384-8952CBBB1113}" srcOrd="0" destOrd="0" presId="urn:microsoft.com/office/officeart/2005/8/layout/hProcess9"/>
    <dgm:cxn modelId="{32CA919F-2812-A74E-A601-FE904398EFDC}" type="presParOf" srcId="{AA497FD6-EBFF-47CD-8963-A379FF1243D1}" destId="{2317A070-2FE6-4E17-9F35-C2E61B61E1A5}" srcOrd="1" destOrd="0" presId="urn:microsoft.com/office/officeart/2005/8/layout/hProcess9"/>
    <dgm:cxn modelId="{D2A53115-61F9-3649-AAE6-859ABA4A31FA}" type="presParOf" srcId="{2317A070-2FE6-4E17-9F35-C2E61B61E1A5}" destId="{DA55DC04-2EC9-40F6-8F04-450718B661BA}" srcOrd="0" destOrd="0" presId="urn:microsoft.com/office/officeart/2005/8/layout/hProcess9"/>
    <dgm:cxn modelId="{0E039C54-C0F1-F748-92DC-30505DC0FE2C}" type="presParOf" srcId="{2317A070-2FE6-4E17-9F35-C2E61B61E1A5}" destId="{A13EF079-3C0A-4D47-B077-BDE6EDB941FA}" srcOrd="1" destOrd="0" presId="urn:microsoft.com/office/officeart/2005/8/layout/hProcess9"/>
    <dgm:cxn modelId="{5EA27C11-B1E8-F146-9D78-2540FDE5D666}" type="presParOf" srcId="{2317A070-2FE6-4E17-9F35-C2E61B61E1A5}" destId="{1A47FA96-39E1-45AE-B48F-4F4690D62C90}" srcOrd="2" destOrd="0" presId="urn:microsoft.com/office/officeart/2005/8/layout/hProcess9"/>
    <dgm:cxn modelId="{0AB56C46-A1BD-8748-8CC3-821ECDBFB7CB}" type="presParOf" srcId="{2317A070-2FE6-4E17-9F35-C2E61B61E1A5}" destId="{AE1FBF92-8FA6-4F79-99DA-B07817A57400}" srcOrd="3" destOrd="0" presId="urn:microsoft.com/office/officeart/2005/8/layout/hProcess9"/>
    <dgm:cxn modelId="{ECD7AA38-3C9E-D044-813C-00EB963004C3}" type="presParOf" srcId="{2317A070-2FE6-4E17-9F35-C2E61B61E1A5}" destId="{52A3990F-28CC-4429-856C-056730460580}" srcOrd="4" destOrd="0" presId="urn:microsoft.com/office/officeart/2005/8/layout/hProcess9"/>
    <dgm:cxn modelId="{F43D9F77-2538-E04E-979C-5DFFABD927DA}" type="presParOf" srcId="{2317A070-2FE6-4E17-9F35-C2E61B61E1A5}" destId="{EF80ABF3-8F30-464D-8F83-74EE25874866}" srcOrd="5" destOrd="0" presId="urn:microsoft.com/office/officeart/2005/8/layout/hProcess9"/>
    <dgm:cxn modelId="{30F8CC43-936F-8642-B392-9FFE0F6C40EA}" type="presParOf" srcId="{2317A070-2FE6-4E17-9F35-C2E61B61E1A5}" destId="{EBA2C95D-1800-437B-BFFA-403DC35F237B}" srcOrd="6" destOrd="0" presId="urn:microsoft.com/office/officeart/2005/8/layout/hProcess9"/>
    <dgm:cxn modelId="{E3515E90-4E14-6042-B3EC-B336FAD51C8B}" type="presParOf" srcId="{2317A070-2FE6-4E17-9F35-C2E61B61E1A5}" destId="{440E3B31-843E-4694-A263-BD1BDC418827}" srcOrd="7" destOrd="0" presId="urn:microsoft.com/office/officeart/2005/8/layout/hProcess9"/>
    <dgm:cxn modelId="{2587DA73-8201-2242-AEDF-B551887CBC73}"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EA61101A-BBD9-5444-9088-5EBE59B78B35}" type="presOf" srcId="{D5038E52-8875-4BBF-A3CD-A18877DB38C1}" destId="{AA497FD6-EBFF-47CD-8963-A379FF1243D1}" srcOrd="0" destOrd="0" presId="urn:microsoft.com/office/officeart/2005/8/layout/hProcess9"/>
    <dgm:cxn modelId="{E8172D30-F6F8-E641-84CF-596D811CEEA2}" type="presOf" srcId="{E70330E7-8026-4F29-A84E-0819727E859F}" destId="{669FE043-AAD0-40F4-B909-072FD0CDF926}" srcOrd="0" destOrd="0" presId="urn:microsoft.com/office/officeart/2005/8/layout/hProcess9"/>
    <dgm:cxn modelId="{17597264-FC8D-D242-BB91-06F8C0F594BC}" type="presOf" srcId="{2C2BD70B-8C5A-4FC6-938B-FB94F27B01BB}" destId="{52A3990F-28CC-4429-856C-056730460580}" srcOrd="0" destOrd="0" presId="urn:microsoft.com/office/officeart/2005/8/layout/hProcess9"/>
    <dgm:cxn modelId="{F3333D4D-FB33-034A-B921-CDB129BE9253}" type="presOf" srcId="{151CF682-AB21-420F-A12D-5FBEDE9CD7BA}" destId="{DA55DC04-2EC9-40F6-8F04-450718B661BA}"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9D62BC8E-84EB-A440-8A28-39E6668EA87B}" type="presOf" srcId="{6A1973C6-A96C-4BCD-BC37-EDAEEEED2755}" destId="{1A47FA96-39E1-45AE-B48F-4F4690D62C90}" srcOrd="0" destOrd="0" presId="urn:microsoft.com/office/officeart/2005/8/layout/hProcess9"/>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866E51B0-46C8-3949-A840-E0D5A337CAB9}"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2EBD8C01-473F-8B4C-A80E-E8B26F696D17}" type="presParOf" srcId="{AA497FD6-EBFF-47CD-8963-A379FF1243D1}" destId="{4A63E17C-E62A-4070-9384-8952CBBB1113}" srcOrd="0" destOrd="0" presId="urn:microsoft.com/office/officeart/2005/8/layout/hProcess9"/>
    <dgm:cxn modelId="{A2619B57-5C67-9544-8C51-8E9076090637}" type="presParOf" srcId="{AA497FD6-EBFF-47CD-8963-A379FF1243D1}" destId="{2317A070-2FE6-4E17-9F35-C2E61B61E1A5}" srcOrd="1" destOrd="0" presId="urn:microsoft.com/office/officeart/2005/8/layout/hProcess9"/>
    <dgm:cxn modelId="{AAE3F23B-52A2-4745-B975-A66C03C160EA}" type="presParOf" srcId="{2317A070-2FE6-4E17-9F35-C2E61B61E1A5}" destId="{DA55DC04-2EC9-40F6-8F04-450718B661BA}" srcOrd="0" destOrd="0" presId="urn:microsoft.com/office/officeart/2005/8/layout/hProcess9"/>
    <dgm:cxn modelId="{1FE1955E-153C-9048-BCBD-E77B06705936}" type="presParOf" srcId="{2317A070-2FE6-4E17-9F35-C2E61B61E1A5}" destId="{A13EF079-3C0A-4D47-B077-BDE6EDB941FA}" srcOrd="1" destOrd="0" presId="urn:microsoft.com/office/officeart/2005/8/layout/hProcess9"/>
    <dgm:cxn modelId="{798274D5-4F1D-0D49-A0D8-38EE54A587D8}" type="presParOf" srcId="{2317A070-2FE6-4E17-9F35-C2E61B61E1A5}" destId="{1A47FA96-39E1-45AE-B48F-4F4690D62C90}" srcOrd="2" destOrd="0" presId="urn:microsoft.com/office/officeart/2005/8/layout/hProcess9"/>
    <dgm:cxn modelId="{11F7CD2D-75D7-324C-9AD8-842478CECE2C}" type="presParOf" srcId="{2317A070-2FE6-4E17-9F35-C2E61B61E1A5}" destId="{AE1FBF92-8FA6-4F79-99DA-B07817A57400}" srcOrd="3" destOrd="0" presId="urn:microsoft.com/office/officeart/2005/8/layout/hProcess9"/>
    <dgm:cxn modelId="{CA0CA8DA-5022-974F-8931-469B7E14563F}" type="presParOf" srcId="{2317A070-2FE6-4E17-9F35-C2E61B61E1A5}" destId="{52A3990F-28CC-4429-856C-056730460580}" srcOrd="4" destOrd="0" presId="urn:microsoft.com/office/officeart/2005/8/layout/hProcess9"/>
    <dgm:cxn modelId="{466EFFA4-29CD-EA43-B4A3-FD295461E34C}" type="presParOf" srcId="{2317A070-2FE6-4E17-9F35-C2E61B61E1A5}" destId="{EF80ABF3-8F30-464D-8F83-74EE25874866}" srcOrd="5" destOrd="0" presId="urn:microsoft.com/office/officeart/2005/8/layout/hProcess9"/>
    <dgm:cxn modelId="{AADA9AD5-3BFA-BA4A-B5D3-81C34E3D222B}" type="presParOf" srcId="{2317A070-2FE6-4E17-9F35-C2E61B61E1A5}" destId="{EBA2C95D-1800-437B-BFFA-403DC35F237B}" srcOrd="6" destOrd="0" presId="urn:microsoft.com/office/officeart/2005/8/layout/hProcess9"/>
    <dgm:cxn modelId="{4880441D-8EDB-B642-A995-CAFFF82C0EFC}" type="presParOf" srcId="{2317A070-2FE6-4E17-9F35-C2E61B61E1A5}" destId="{440E3B31-843E-4694-A263-BD1BDC418827}" srcOrd="7" destOrd="0" presId="urn:microsoft.com/office/officeart/2005/8/layout/hProcess9"/>
    <dgm:cxn modelId="{9BA3837E-3F73-E249-9A42-97902AB4D2B2}"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06820-4114-4594-8F57-80F8D9695DA0}" type="datetimeFigureOut">
              <a:rPr lang="en-GB" smtClean="0"/>
              <a:t>28/02/2021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D23F1-E950-490E-9AD6-F06DA451F27F}" type="slidenum">
              <a:rPr lang="en-GB" smtClean="0"/>
              <a:t>‹#›</a:t>
            </a:fld>
            <a:endParaRPr lang="en-GB" dirty="0"/>
          </a:p>
        </p:txBody>
      </p:sp>
    </p:spTree>
    <p:extLst>
      <p:ext uri="{BB962C8B-B14F-4D97-AF65-F5344CB8AC3E}">
        <p14:creationId xmlns:p14="http://schemas.microsoft.com/office/powerpoint/2010/main" val="34508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1</a:t>
            </a:fld>
            <a:endParaRPr lang="en-GB" dirty="0"/>
          </a:p>
        </p:txBody>
      </p:sp>
    </p:spTree>
    <p:extLst>
      <p:ext uri="{BB962C8B-B14F-4D97-AF65-F5344CB8AC3E}">
        <p14:creationId xmlns:p14="http://schemas.microsoft.com/office/powerpoint/2010/main" val="1536258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30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HIV test-treat-retain cascade analysis in countries of the Region shows consistently that the treatment gap is mainly the result of a “testing gap”, i.e., a gap between the estimated number of PLHIV and the number of PLHIV who know that they are infected. (However, as stated above, HIV estimates might also not be reliable).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There is concern that HIV estimates are not very accurate in most countries of the Region because:</a:t>
            </a:r>
          </a:p>
          <a:p>
            <a:r>
              <a:rPr lang="en-US" dirty="0"/>
              <a:t>the UNAIDS estimation methodology is not well adapted to low-prevalence countries</a:t>
            </a:r>
          </a:p>
          <a:p>
            <a:r>
              <a:rPr lang="en-US" dirty="0"/>
              <a:t>Data on sizes of and HIV prevalence among key populations in many countries are scarce and not always of good quality. However, those data are essential for a meaningful modelling of the HIV epidemics.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78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EGYPTIAN FAMILY PLANNING ASSOCIATION | EGYPT </a:t>
            </a:r>
          </a:p>
          <a:p>
            <a:r>
              <a:rPr lang="en-GB" sz="1200" i="1" dirty="0">
                <a:effectLst/>
                <a:latin typeface="Calibri" panose="020F0502020204030204" pitchFamily="34" charset="0"/>
                <a:ea typeface="Calibri" panose="020F0502020204030204" pitchFamily="34" charset="0"/>
                <a:cs typeface="Arial" panose="020B0604020202020204" pitchFamily="34" charset="0"/>
              </a:rPr>
              <a:t>Serving the needs of key populations: Case examples of innovation and good practice on HIV prevention, diagnosis, treatment and care (WHO, 2017. p. 42) </a:t>
            </a:r>
            <a:endParaRPr lang="en-US" b="1" i="1" dirty="0"/>
          </a:p>
          <a:p>
            <a:endParaRPr lang="en-US" dirty="0"/>
          </a:p>
          <a:p>
            <a:r>
              <a:rPr lang="en-US" dirty="0"/>
              <a:t>Each clinic has two male and two female educators aged 18–25 years who are trained in comprehensive sexual and reproductive health education, HIV and other STIs, and communication skills; they are supervised by clinic staff and by an EFPA reproductive health officer and youth officer.</a:t>
            </a:r>
          </a:p>
          <a:p>
            <a:r>
              <a:rPr lang="en-US" dirty="0"/>
              <a:t>Of the 56 EFPA educators, 30 have been trained to work specifically with young key populations, and some are themselves members of key populations.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46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is crucial to address barriers across the prevention, testing and treatment cascade for key populations. WHO Eastern Mediterranean Regional Office developed a tool for countries to assess these barriers and address them.</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Five focus countries (Egypt, Islamic Republic of Iran, Morocco, Pakistan/Punjab and Sudan) and Lebanon carried out the test-treat and retain cascade analysis and identified missed opportunities for engaging people living with HIV in the continuum of HIV testing care and treatment. Testing and treatment acceleration action plans to close these gaps were developed and are now being implemented in these countries.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45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73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 on the rationale for investment and action in this area.</a:t>
            </a:r>
          </a:p>
          <a:p>
            <a:endParaRPr lang="en-US" dirty="0"/>
          </a:p>
        </p:txBody>
      </p:sp>
      <p:sp>
        <p:nvSpPr>
          <p:cNvPr id="4" name="Slide Number Placeholder 3"/>
          <p:cNvSpPr>
            <a:spLocks noGrp="1"/>
          </p:cNvSpPr>
          <p:nvPr>
            <p:ph type="sldNum" sz="quarter" idx="10"/>
          </p:nvPr>
        </p:nvSpPr>
        <p:spPr/>
        <p:txBody>
          <a:bodyPr/>
          <a:lstStyle/>
          <a:p>
            <a:fld id="{1D4D23F1-E950-490E-9AD6-F06DA451F27F}" type="slidenum">
              <a:rPr lang="en-GB" smtClean="0"/>
              <a:t>3</a:t>
            </a:fld>
            <a:endParaRPr lang="en-GB" dirty="0"/>
          </a:p>
        </p:txBody>
      </p:sp>
    </p:spTree>
    <p:extLst>
      <p:ext uri="{BB962C8B-B14F-4D97-AF65-F5344CB8AC3E}">
        <p14:creationId xmlns:p14="http://schemas.microsoft.com/office/powerpoint/2010/main" val="87608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the wo slides which sets out the rationale for investment in this area. </a:t>
            </a:r>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4</a:t>
            </a:fld>
            <a:endParaRPr lang="en-GB" dirty="0"/>
          </a:p>
        </p:txBody>
      </p:sp>
    </p:spTree>
    <p:extLst>
      <p:ext uri="{BB962C8B-B14F-4D97-AF65-F5344CB8AC3E}">
        <p14:creationId xmlns:p14="http://schemas.microsoft.com/office/powerpoint/2010/main" val="414885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5</a:t>
            </a:fld>
            <a:endParaRPr lang="en-GB" dirty="0"/>
          </a:p>
        </p:txBody>
      </p:sp>
    </p:spTree>
    <p:extLst>
      <p:ext uri="{BB962C8B-B14F-4D97-AF65-F5344CB8AC3E}">
        <p14:creationId xmlns:p14="http://schemas.microsoft.com/office/powerpoint/2010/main" val="297554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8</a:t>
            </a:fld>
            <a:endParaRPr lang="en-GB" dirty="0"/>
          </a:p>
        </p:txBody>
      </p:sp>
    </p:spTree>
    <p:extLst>
      <p:ext uri="{BB962C8B-B14F-4D97-AF65-F5344CB8AC3E}">
        <p14:creationId xmlns:p14="http://schemas.microsoft.com/office/powerpoint/2010/main" val="207056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314450"/>
            <a:ext cx="5486400" cy="3086100"/>
          </a:xfrm>
        </p:spPr>
      </p:sp>
      <p:sp>
        <p:nvSpPr>
          <p:cNvPr id="3" name="Notes Placeholder 2"/>
          <p:cNvSpPr>
            <a:spLocks noGrp="1"/>
          </p:cNvSpPr>
          <p:nvPr>
            <p:ph type="body" idx="1"/>
          </p:nvPr>
        </p:nvSpPr>
        <p:spPr/>
        <p:txBody>
          <a:bodyPr/>
          <a:lstStyle/>
          <a:p>
            <a:r>
              <a:rPr lang="en-US" dirty="0"/>
              <a:t>Adolescents need support to continue their medication. </a:t>
            </a:r>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9</a:t>
            </a:fld>
            <a:endParaRPr lang="en-GB" dirty="0"/>
          </a:p>
        </p:txBody>
      </p:sp>
    </p:spTree>
    <p:extLst>
      <p:ext uri="{BB962C8B-B14F-4D97-AF65-F5344CB8AC3E}">
        <p14:creationId xmlns:p14="http://schemas.microsoft.com/office/powerpoint/2010/main" val="245596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10</a:t>
            </a:fld>
            <a:endParaRPr lang="en-GB" dirty="0"/>
          </a:p>
        </p:txBody>
      </p:sp>
    </p:spTree>
    <p:extLst>
      <p:ext uri="{BB962C8B-B14F-4D97-AF65-F5344CB8AC3E}">
        <p14:creationId xmlns:p14="http://schemas.microsoft.com/office/powerpoint/2010/main" val="338607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rgbClr val="3366FF"/>
                </a:solidFill>
                <a:latin typeface="+mn-lt"/>
                <a:ea typeface="+mn-ea"/>
                <a:cs typeface="+mn-cs"/>
              </a:rPr>
              <a:t>It is important to note that the number of new diagnoses and deaths annually have increased substantially since 2010.</a:t>
            </a:r>
            <a:endParaRPr lang="en-US" b="0" dirty="0">
              <a:solidFill>
                <a:srgbClr val="3366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Individual country profile for HIV can be accessed from the WHO portal data</a:t>
            </a:r>
            <a:r>
              <a:rPr lang="en-US" baseline="0" dirty="0"/>
              <a:t> base: </a:t>
            </a:r>
            <a:r>
              <a:rPr lang="en-US" dirty="0"/>
              <a:t>https://cfs.hivci.org/country-factsheet.html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64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123692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144391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103379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223422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307259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92913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271729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151464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4290458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355708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spTree>
    <p:extLst>
      <p:ext uri="{BB962C8B-B14F-4D97-AF65-F5344CB8AC3E}">
        <p14:creationId xmlns:p14="http://schemas.microsoft.com/office/powerpoint/2010/main" val="450638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CF44138-EC5E-41F5-BB08-CCE2FA019DD8}"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582672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109094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879583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13193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922955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BBFA5E-78AC-9B46-AEBF-1E48D40E87CF}"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959019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BBFA5E-78AC-9B46-AEBF-1E48D40E87CF}"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97852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BBFA5E-78AC-9B46-AEBF-1E48D40E87CF}"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614086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308795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186340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857531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20155-D5A3-2248-B5D0-E7C8EAA15E3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793615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AFBBFA5E-78AC-9B46-AEBF-1E48D40E87CF}" type="slidenum">
              <a:rPr lang="en-US" smtClean="0"/>
              <a:t>‹#›</a:t>
            </a:fld>
            <a:endParaRPr lang="en-US" dirty="0"/>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386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AFBBFA5E-78AC-9B46-AEBF-1E48D40E87CF}" type="slidenum">
              <a:rPr lang="en-US" smtClean="0"/>
              <a:t>‹#›</a:t>
            </a:fld>
            <a:endParaRPr lang="en-US" dirty="0"/>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77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2/28/2021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2/28/2021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2/28/2021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2/28/2021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2/28/2021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20155-D5A3-2248-B5D0-E7C8EAA15E3F}" type="datetimeFigureOut">
              <a:rPr lang="en-US" smtClean="0"/>
              <a:t>2/28/2021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BFA5E-78AC-9B46-AEBF-1E48D40E87CF}" type="slidenum">
              <a:rPr lang="en-US" smtClean="0"/>
              <a:t>‹#›</a:t>
            </a:fld>
            <a:endParaRPr lang="en-US" dirty="0"/>
          </a:p>
        </p:txBody>
      </p:sp>
    </p:spTree>
    <p:extLst>
      <p:ext uri="{BB962C8B-B14F-4D97-AF65-F5344CB8AC3E}">
        <p14:creationId xmlns:p14="http://schemas.microsoft.com/office/powerpoint/2010/main" val="1130607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20155-D5A3-2248-B5D0-E7C8EAA15E3F}" type="datetimeFigureOut">
              <a:rPr lang="en-US" smtClean="0"/>
              <a:t>2/28/2021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BFA5E-78AC-9B46-AEBF-1E48D40E87CF}" type="slidenum">
              <a:rPr lang="en-US" smtClean="0"/>
              <a:t>‹#›</a:t>
            </a:fld>
            <a:endParaRPr lang="en-US" dirty="0"/>
          </a:p>
        </p:txBody>
      </p:sp>
    </p:spTree>
    <p:extLst>
      <p:ext uri="{BB962C8B-B14F-4D97-AF65-F5344CB8AC3E}">
        <p14:creationId xmlns:p14="http://schemas.microsoft.com/office/powerpoint/2010/main" val="203748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ata.unicef.org/topic/adolescents/hiv-aid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mailto:siddeegk@who.int" TargetMode="External"/><Relationship Id="rId2" Type="http://schemas.openxmlformats.org/officeDocument/2006/relationships/hyperlink" Target="https://www.who.int/docs/default-source/hiv-hq/latest-hiv-estimates-and-updates-on-hiv-policies-uptake-november2020.pdf?sfvrsn=10a0043d_12" TargetMode="External"/><Relationship Id="rId1" Type="http://schemas.openxmlformats.org/officeDocument/2006/relationships/slideLayout" Target="../slideLayouts/slideLayout30.xml"/><Relationship Id="rId6" Type="http://schemas.openxmlformats.org/officeDocument/2006/relationships/hyperlink" Target="http://dx.doi.org/10.1186/1471-2458-11-279" TargetMode="External"/><Relationship Id="rId5" Type="http://schemas.openxmlformats.org/officeDocument/2006/relationships/hyperlink" Target="http://www.emro.who.int/asd/about/hiv-situation-region.html" TargetMode="External"/><Relationship Id="rId4" Type="http://schemas.openxmlformats.org/officeDocument/2006/relationships/hyperlink" Target="mailto:mugisab@who.i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mro.who.int/asd/regional-reporting-tool/index.html" TargetMode="External"/><Relationship Id="rId2" Type="http://schemas.openxmlformats.org/officeDocument/2006/relationships/hyperlink" Target="https://www.who.int/hiv/pub/populations/key-populations-case-examples/en/" TargetMode="External"/><Relationship Id="rId1" Type="http://schemas.openxmlformats.org/officeDocument/2006/relationships/slideLayout" Target="../slideLayouts/slideLayout30.xml"/><Relationship Id="rId5" Type="http://schemas.openxmlformats.org/officeDocument/2006/relationships/hyperlink" Target="https://cfs.hivci.org/country-factsheet.html" TargetMode="External"/><Relationship Id="rId4" Type="http://schemas.openxmlformats.org/officeDocument/2006/relationships/hyperlink" Target="https://applications.emro.who.int/dsaf/emropub_2011_124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575932"/>
            <a:ext cx="8679915" cy="2347759"/>
          </a:xfrm>
          <a:solidFill>
            <a:srgbClr val="0070C0"/>
          </a:solidFill>
        </p:spPr>
        <p:txBody>
          <a:bodyPr anchor="ctr">
            <a:normAutofit/>
          </a:bodyPr>
          <a:lstStyle/>
          <a:p>
            <a:r>
              <a:rPr lang="en-US" sz="4600" dirty="0"/>
              <a:t>HUMAN IMMUNODEFICIENCY VIRUS (HIV) </a:t>
            </a:r>
            <a:br>
              <a:rPr lang="en-US" sz="4600" dirty="0"/>
            </a:br>
            <a:r>
              <a:rPr lang="en-US" sz="4600" dirty="0"/>
              <a:t>PREVENTION &amp; CARE</a:t>
            </a:r>
          </a:p>
        </p:txBody>
      </p:sp>
      <p:sp>
        <p:nvSpPr>
          <p:cNvPr id="3" name="TextBox 2">
            <a:extLst>
              <a:ext uri="{FF2B5EF4-FFF2-40B4-BE49-F238E27FC236}">
                <a16:creationId xmlns:a16="http://schemas.microsoft.com/office/drawing/2014/main" id="{F8E44247-823A-7B47-BFB7-F5AA51A7415E}"/>
              </a:ext>
            </a:extLst>
          </p:cNvPr>
          <p:cNvSpPr txBox="1"/>
          <p:nvPr/>
        </p:nvSpPr>
        <p:spPr>
          <a:xfrm>
            <a:off x="0" y="0"/>
            <a:ext cx="1570892" cy="369332"/>
          </a:xfrm>
          <a:prstGeom prst="rect">
            <a:avLst/>
          </a:prstGeom>
          <a:solidFill>
            <a:schemeClr val="tx1"/>
          </a:solidFill>
        </p:spPr>
        <p:txBody>
          <a:bodyPr wrap="square" rtlCol="0">
            <a:spAutoFit/>
          </a:bodyPr>
          <a:lstStyle/>
          <a:p>
            <a:r>
              <a:rPr lang="en-US" dirty="0">
                <a:solidFill>
                  <a:schemeClr val="bg1"/>
                </a:solidFill>
              </a:rPr>
              <a:t>Geneva 2021</a:t>
            </a:r>
          </a:p>
        </p:txBody>
      </p:sp>
      <p:sp>
        <p:nvSpPr>
          <p:cNvPr id="4" name="Rectangle 3">
            <a:extLst>
              <a:ext uri="{FF2B5EF4-FFF2-40B4-BE49-F238E27FC236}">
                <a16:creationId xmlns:a16="http://schemas.microsoft.com/office/drawing/2014/main" id="{5615D938-2088-42A5-A368-E0FB1C0F6D61}"/>
              </a:ext>
            </a:extLst>
          </p:cNvPr>
          <p:cNvSpPr/>
          <p:nvPr/>
        </p:nvSpPr>
        <p:spPr>
          <a:xfrm>
            <a:off x="1604233" y="5862847"/>
            <a:ext cx="3542060" cy="369332"/>
          </a:xfrm>
          <a:prstGeom prst="rect">
            <a:avLst/>
          </a:prstGeom>
        </p:spPr>
        <p:txBody>
          <a:bodyPr wrap="none">
            <a:spAutoFit/>
          </a:bodyPr>
          <a:lstStyle/>
          <a:p>
            <a:r>
              <a:rPr lang="en-US" dirty="0"/>
              <a:t>Dr Venkatraman Chandra-Mouli</a:t>
            </a:r>
          </a:p>
        </p:txBody>
      </p:sp>
      <p:sp>
        <p:nvSpPr>
          <p:cNvPr id="5" name="Rectangle 4">
            <a:extLst>
              <a:ext uri="{FF2B5EF4-FFF2-40B4-BE49-F238E27FC236}">
                <a16:creationId xmlns:a16="http://schemas.microsoft.com/office/drawing/2014/main" id="{2AB86BB6-C8F5-45CA-ADA4-A8726F050A5E}"/>
              </a:ext>
            </a:extLst>
          </p:cNvPr>
          <p:cNvSpPr/>
          <p:nvPr/>
        </p:nvSpPr>
        <p:spPr>
          <a:xfrm>
            <a:off x="5405440" y="5862847"/>
            <a:ext cx="1955856" cy="369332"/>
          </a:xfrm>
          <a:prstGeom prst="rect">
            <a:avLst/>
          </a:prstGeom>
        </p:spPr>
        <p:txBody>
          <a:bodyPr wrap="none">
            <a:spAutoFit/>
          </a:bodyPr>
          <a:lstStyle/>
          <a:p>
            <a:r>
              <a:rPr lang="en-US" dirty="0"/>
              <a:t>Dr Wole Ameyan</a:t>
            </a:r>
          </a:p>
        </p:txBody>
      </p:sp>
      <p:sp>
        <p:nvSpPr>
          <p:cNvPr id="6" name="Rectangle 5">
            <a:extLst>
              <a:ext uri="{FF2B5EF4-FFF2-40B4-BE49-F238E27FC236}">
                <a16:creationId xmlns:a16="http://schemas.microsoft.com/office/drawing/2014/main" id="{49273666-093A-4BF0-BDA9-85DCC3E1B9CC}"/>
              </a:ext>
            </a:extLst>
          </p:cNvPr>
          <p:cNvSpPr/>
          <p:nvPr/>
        </p:nvSpPr>
        <p:spPr>
          <a:xfrm>
            <a:off x="7658543" y="5858349"/>
            <a:ext cx="2165786" cy="369332"/>
          </a:xfrm>
          <a:prstGeom prst="rect">
            <a:avLst/>
          </a:prstGeom>
        </p:spPr>
        <p:txBody>
          <a:bodyPr wrap="none">
            <a:spAutoFit/>
          </a:bodyPr>
          <a:lstStyle/>
          <a:p>
            <a:r>
              <a:rPr lang="en-US" dirty="0"/>
              <a:t>Ms Marina Plesons</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31082"/>
    </mc:Choice>
    <mc:Fallback xmlns="">
      <p:transition spd="slow" advTm="310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REFERENCES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716655" y="482600"/>
            <a:ext cx="6915199" cy="5244789"/>
          </a:xfrm>
        </p:spPr>
        <p:txBody>
          <a:bodyPr>
            <a:normAutofit/>
          </a:bodyPr>
          <a:lstStyle/>
          <a:p>
            <a:pPr marL="342900" indent="-342900">
              <a:buFont typeface="+mj-lt"/>
              <a:buAutoNum type="arabicPeriod"/>
            </a:pPr>
            <a:r>
              <a:rPr lang="en-GB" sz="1600" dirty="0"/>
              <a:t>UNAIDS AIDSinfo: People living with HIV receiving ART (#) (as of 30 June). UNAIDS; 2020. Available from: </a:t>
            </a:r>
            <a:r>
              <a:rPr lang="en-GB" sz="1600" dirty="0">
                <a:hlinkClick r:id="rId3"/>
              </a:rPr>
              <a:t>https://aidsinfo.unaids.org/</a:t>
            </a:r>
            <a:r>
              <a:rPr lang="en-GB" sz="1600" dirty="0"/>
              <a:t> </a:t>
            </a:r>
          </a:p>
          <a:p>
            <a:pPr marL="342900" indent="-342900">
              <a:buFont typeface="+mj-lt"/>
              <a:buAutoNum type="arabicPeriod"/>
            </a:pPr>
            <a:r>
              <a:rPr lang="en-GB" sz="1600" dirty="0"/>
              <a:t>UNICEF. HIV and AIDS in adolescents: Turning the tide against AIDS will require more concentrated focus on adolescents and young people. UNICEF; 2020 Jul. Available from: </a:t>
            </a:r>
            <a:r>
              <a:rPr lang="en-GB" sz="1600" dirty="0">
                <a:hlinkClick r:id="rId4"/>
              </a:rPr>
              <a:t>https://data.unicef.org/topic/adolescents/hiv-aids/</a:t>
            </a:r>
            <a:r>
              <a:rPr lang="en-GB" sz="1600" dirty="0"/>
              <a:t> </a:t>
            </a:r>
            <a:endParaRPr lang="en-US" sz="1600" dirty="0"/>
          </a:p>
        </p:txBody>
      </p:sp>
    </p:spTree>
    <p:extLst>
      <p:ext uri="{BB962C8B-B14F-4D97-AF65-F5344CB8AC3E}">
        <p14:creationId xmlns:p14="http://schemas.microsoft.com/office/powerpoint/2010/main" val="2325319089"/>
      </p:ext>
    </p:extLst>
  </p:cSld>
  <p:clrMapOvr>
    <a:masterClrMapping/>
  </p:clrMapOvr>
  <mc:AlternateContent xmlns:mc="http://schemas.openxmlformats.org/markup-compatibility/2006" xmlns:p14="http://schemas.microsoft.com/office/powerpoint/2010/main">
    <mc:Choice Requires="p14">
      <p:transition spd="slow" p14:dur="2000" advTm="94473"/>
    </mc:Choice>
    <mc:Fallback xmlns="">
      <p:transition spd="slow" advTm="9447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3509966"/>
            <a:ext cx="6858000" cy="2387600"/>
          </a:xfrm>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3324665" y="3694072"/>
            <a:ext cx="4510894" cy="9986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a:solidFill>
                  <a:srgbClr val="C00000"/>
                </a:solidFill>
                <a:latin typeface="Calibri"/>
              </a:rPr>
              <a:t>A Regional Perspective</a:t>
            </a:r>
          </a:p>
        </p:txBody>
      </p:sp>
      <p:sp>
        <p:nvSpPr>
          <p:cNvPr id="7" name="Title 1"/>
          <p:cNvSpPr>
            <a:spLocks noGrp="1"/>
          </p:cNvSpPr>
          <p:nvPr>
            <p:ph type="subTitle" idx="4294967295"/>
          </p:nvPr>
        </p:nvSpPr>
        <p:spPr>
          <a:xfrm>
            <a:off x="2180323" y="1938717"/>
            <a:ext cx="5960036" cy="1601678"/>
          </a:xfrm>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a:buNone/>
            </a:pPr>
            <a:r>
              <a:rPr lang="en-US" dirty="0"/>
              <a:t>HIV PREVENTION AND CARE </a:t>
            </a:r>
          </a:p>
        </p:txBody>
      </p:sp>
    </p:spTree>
    <p:extLst>
      <p:ext uri="{BB962C8B-B14F-4D97-AF65-F5344CB8AC3E}">
        <p14:creationId xmlns:p14="http://schemas.microsoft.com/office/powerpoint/2010/main" val="2588714823"/>
      </p:ext>
    </p:extLst>
  </p:cSld>
  <p:clrMapOvr>
    <a:masterClrMapping/>
  </p:clrMapOvr>
  <mc:AlternateContent xmlns:mc="http://schemas.openxmlformats.org/markup-compatibility/2006" xmlns:p14="http://schemas.microsoft.com/office/powerpoint/2010/main">
    <mc:Choice Requires="p14">
      <p:transition spd="slow" p14:dur="2000" advTm="26946"/>
    </mc:Choice>
    <mc:Fallback xmlns="">
      <p:transition spd="slow" advTm="2694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791368" y="914965"/>
            <a:ext cx="862330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prstClr val="black"/>
                </a:solidFill>
                <a:latin typeface="Calibri"/>
              </a:rPr>
              <a:t>HIV prevalence in the EMR is lowest in the world. An estimated 1.1% (420,000) of adults aged 15–49 years are living with HIV in the EMR, according to 2019 estimates. (1)</a:t>
            </a:r>
          </a:p>
        </p:txBody>
      </p:sp>
      <p:pic>
        <p:nvPicPr>
          <p:cNvPr id="4" name="Picture 3" descr="Screen Shot 2021-02-19 at 12.11.06.png"/>
          <p:cNvPicPr>
            <a:picLocks noChangeAspect="1"/>
          </p:cNvPicPr>
          <p:nvPr/>
        </p:nvPicPr>
        <p:blipFill rotWithShape="1">
          <a:blip r:embed="rId4">
            <a:extLst>
              <a:ext uri="{28A0092B-C50C-407E-A947-70E740481C1C}">
                <a14:useLocalDpi xmlns:a14="http://schemas.microsoft.com/office/drawing/2010/main" val="0"/>
              </a:ext>
            </a:extLst>
          </a:blip>
          <a:srcRect t="3959"/>
          <a:stretch/>
        </p:blipFill>
        <p:spPr>
          <a:xfrm>
            <a:off x="6041250" y="2456326"/>
            <a:ext cx="4373418" cy="2939811"/>
          </a:xfrm>
          <a:prstGeom prst="rect">
            <a:avLst/>
          </a:prstGeom>
        </p:spPr>
      </p:pic>
      <p:sp>
        <p:nvSpPr>
          <p:cNvPr id="7" name="TextBox 6"/>
          <p:cNvSpPr txBox="1"/>
          <p:nvPr/>
        </p:nvSpPr>
        <p:spPr>
          <a:xfrm>
            <a:off x="2438401" y="5794829"/>
            <a:ext cx="7747001" cy="369332"/>
          </a:xfrm>
          <a:prstGeom prst="rect">
            <a:avLst/>
          </a:prstGeom>
          <a:noFill/>
        </p:spPr>
        <p:txBody>
          <a:bodyPr wrap="square" rtlCol="0">
            <a:spAutoFit/>
          </a:bodyPr>
          <a:lstStyle/>
          <a:p>
            <a:endParaRPr lang="en-US" dirty="0">
              <a:solidFill>
                <a:prstClr val="black"/>
              </a:solidFill>
              <a:latin typeface="Calibri"/>
            </a:endParaRPr>
          </a:p>
        </p:txBody>
      </p:sp>
      <p:sp>
        <p:nvSpPr>
          <p:cNvPr id="13" name="TextBox 12"/>
          <p:cNvSpPr txBox="1"/>
          <p:nvPr/>
        </p:nvSpPr>
        <p:spPr>
          <a:xfrm>
            <a:off x="1930400" y="120929"/>
            <a:ext cx="833120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mj-lt"/>
              </a:rPr>
              <a:t>Key facts about HIV from the Region</a:t>
            </a:r>
          </a:p>
        </p:txBody>
      </p:sp>
      <p:sp>
        <p:nvSpPr>
          <p:cNvPr id="14" name="TextBox 13"/>
          <p:cNvSpPr txBox="1"/>
          <p:nvPr/>
        </p:nvSpPr>
        <p:spPr>
          <a:xfrm>
            <a:off x="6159499" y="1893423"/>
            <a:ext cx="424180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solidFill>
                  <a:prstClr val="black"/>
                </a:solidFill>
                <a:latin typeface="Calibri"/>
              </a:rPr>
              <a:t>Overview of HIV in EMR</a:t>
            </a:r>
          </a:p>
        </p:txBody>
      </p:sp>
      <p:sp>
        <p:nvSpPr>
          <p:cNvPr id="15" name="TextBox 14"/>
          <p:cNvSpPr txBox="1"/>
          <p:nvPr/>
        </p:nvSpPr>
        <p:spPr>
          <a:xfrm>
            <a:off x="1791368" y="1893423"/>
            <a:ext cx="417704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solidFill>
                  <a:prstClr val="black"/>
                </a:solidFill>
                <a:latin typeface="Calibri"/>
              </a:rPr>
              <a:t>Comparison with other Regions</a:t>
            </a:r>
          </a:p>
        </p:txBody>
      </p:sp>
      <p:pic>
        <p:nvPicPr>
          <p:cNvPr id="2" name="Picture 1" descr="Screen Shot 2021-02-24 at 13.27.14.png"/>
          <p:cNvPicPr>
            <a:picLocks noChangeAspect="1"/>
          </p:cNvPicPr>
          <p:nvPr/>
        </p:nvPicPr>
        <p:blipFill rotWithShape="1">
          <a:blip r:embed="rId5">
            <a:extLst>
              <a:ext uri="{28A0092B-C50C-407E-A947-70E740481C1C}">
                <a14:useLocalDpi xmlns:a14="http://schemas.microsoft.com/office/drawing/2010/main" val="0"/>
              </a:ext>
            </a:extLst>
          </a:blip>
          <a:srcRect l="1961" b="3073"/>
          <a:stretch/>
        </p:blipFill>
        <p:spPr>
          <a:xfrm>
            <a:off x="1790699" y="2456325"/>
            <a:ext cx="4177710" cy="2810880"/>
          </a:xfrm>
          <a:prstGeom prst="rect">
            <a:avLst/>
          </a:prstGeom>
        </p:spPr>
      </p:pic>
    </p:spTree>
    <p:extLst>
      <p:ext uri="{BB962C8B-B14F-4D97-AF65-F5344CB8AC3E}">
        <p14:creationId xmlns:p14="http://schemas.microsoft.com/office/powerpoint/2010/main" val="1703302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2552"/>
    </mc:Choice>
    <mc:Fallback xmlns="">
      <p:transition spd="slow" advTm="925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587500" y="1974255"/>
            <a:ext cx="858520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b="1" dirty="0">
                <a:solidFill>
                  <a:srgbClr val="FF0000"/>
                </a:solidFill>
                <a:latin typeface="Calibri"/>
              </a:rPr>
              <a:t>Although the general population living with HIV (PLWHIV) is low, key populations in the Region continue to be disproportionately affected (4)</a:t>
            </a:r>
          </a:p>
          <a:p>
            <a:pPr marL="285750" indent="-285750">
              <a:buFont typeface="Wingdings" charset="2"/>
              <a:buChar char="Ø"/>
            </a:pPr>
            <a:r>
              <a:rPr lang="en-US" sz="1500" dirty="0">
                <a:solidFill>
                  <a:prstClr val="black"/>
                </a:solidFill>
                <a:latin typeface="Calibri"/>
              </a:rPr>
              <a:t>High rates of infection are found among </a:t>
            </a:r>
            <a:r>
              <a:rPr lang="en-US" sz="1500" b="1" dirty="0">
                <a:solidFill>
                  <a:prstClr val="black"/>
                </a:solidFill>
                <a:latin typeface="Calibri"/>
              </a:rPr>
              <a:t>people who inject drugs </a:t>
            </a:r>
            <a:r>
              <a:rPr lang="en-US" sz="1500" dirty="0">
                <a:solidFill>
                  <a:prstClr val="black"/>
                </a:solidFill>
                <a:latin typeface="Calibri"/>
              </a:rPr>
              <a:t>in Pakistan (21%), Islamic Republic of Iran (9.3%), Morocco (7.9%), Afghanistan (4.4%), Tunisia (3.9%), and Egypt (2.4%).</a:t>
            </a:r>
          </a:p>
          <a:p>
            <a:pPr marL="285750" indent="-285750">
              <a:buFont typeface="Wingdings" charset="2"/>
              <a:buChar char="Ø"/>
            </a:pPr>
            <a:r>
              <a:rPr lang="en-US" sz="1500" dirty="0">
                <a:solidFill>
                  <a:prstClr val="black"/>
                </a:solidFill>
                <a:latin typeface="Calibri"/>
              </a:rPr>
              <a:t>HIV prevalence among </a:t>
            </a:r>
            <a:r>
              <a:rPr lang="en-US" sz="1500" b="1" dirty="0">
                <a:solidFill>
                  <a:prstClr val="black"/>
                </a:solidFill>
                <a:latin typeface="Calibri"/>
              </a:rPr>
              <a:t>men who have sex with men (MSM) </a:t>
            </a:r>
            <a:r>
              <a:rPr lang="en-US" sz="1500" dirty="0">
                <a:solidFill>
                  <a:prstClr val="black"/>
                </a:solidFill>
                <a:latin typeface="Calibri"/>
              </a:rPr>
              <a:t>was estimated at 12.6% in Lebanon, followed by Morocco (5.7%), Sudan (1.4%), and Tunis (1.4%).</a:t>
            </a:r>
          </a:p>
          <a:p>
            <a:pPr marL="285750" indent="-285750">
              <a:buFont typeface="Wingdings" charset="2"/>
              <a:buChar char="Ø"/>
            </a:pPr>
            <a:r>
              <a:rPr lang="en-US" sz="1500" dirty="0">
                <a:solidFill>
                  <a:prstClr val="black"/>
                </a:solidFill>
                <a:latin typeface="Calibri"/>
              </a:rPr>
              <a:t>HIV prevalence among </a:t>
            </a:r>
            <a:r>
              <a:rPr lang="en-US" sz="1500" b="1" dirty="0">
                <a:solidFill>
                  <a:prstClr val="black"/>
                </a:solidFill>
                <a:latin typeface="Calibri"/>
              </a:rPr>
              <a:t>sex workers </a:t>
            </a:r>
            <a:r>
              <a:rPr lang="en-US" sz="1500" dirty="0">
                <a:solidFill>
                  <a:prstClr val="black"/>
                </a:solidFill>
                <a:latin typeface="Calibri"/>
              </a:rPr>
              <a:t>was estimated to be 12.9% in Djibouti, followed by Somalia (5.2%), Egypt (2.8%), and Pakistan (3.8%).</a:t>
            </a:r>
          </a:p>
        </p:txBody>
      </p:sp>
      <p:sp>
        <p:nvSpPr>
          <p:cNvPr id="3" name="Rectangle 2"/>
          <p:cNvSpPr/>
          <p:nvPr/>
        </p:nvSpPr>
        <p:spPr>
          <a:xfrm>
            <a:off x="1765301" y="100105"/>
            <a:ext cx="8204199"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600" b="1" dirty="0">
                <a:solidFill>
                  <a:prstClr val="white"/>
                </a:solidFill>
                <a:latin typeface="+mj-lt"/>
              </a:rPr>
              <a:t>Key facts about HIV from the Region, cont.</a:t>
            </a:r>
          </a:p>
        </p:txBody>
      </p:sp>
      <p:sp>
        <p:nvSpPr>
          <p:cNvPr id="4" name="Rectangle 3"/>
          <p:cNvSpPr/>
          <p:nvPr/>
        </p:nvSpPr>
        <p:spPr>
          <a:xfrm>
            <a:off x="1587500" y="4002725"/>
            <a:ext cx="8585200" cy="17081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b="1" dirty="0">
                <a:solidFill>
                  <a:srgbClr val="FF0000"/>
                </a:solidFill>
                <a:latin typeface="Calibri"/>
              </a:rPr>
              <a:t>Antiretroviral therapy (ART) coverage (4)</a:t>
            </a:r>
          </a:p>
          <a:p>
            <a:pPr marL="285750" indent="-285750">
              <a:buFont typeface="Wingdings" panose="05000000000000000000" pitchFamily="2" charset="2"/>
              <a:buChar char="Ø"/>
            </a:pPr>
            <a:r>
              <a:rPr lang="en-US" sz="1500" dirty="0">
                <a:solidFill>
                  <a:prstClr val="black"/>
                </a:solidFill>
                <a:latin typeface="Calibri"/>
              </a:rPr>
              <a:t>In 2019, EMR continued to demonstrate the lowest ART coverage at 24% for the general population and 23% for children.</a:t>
            </a:r>
          </a:p>
          <a:p>
            <a:pPr marL="285750" indent="-285750">
              <a:buFont typeface="Wingdings" panose="05000000000000000000" pitchFamily="2" charset="2"/>
              <a:buChar char="Ø"/>
            </a:pPr>
            <a:r>
              <a:rPr lang="en-US" sz="1500" dirty="0">
                <a:solidFill>
                  <a:prstClr val="black"/>
                </a:solidFill>
                <a:latin typeface="Calibri"/>
              </a:rPr>
              <a:t>ART coverage varies across countries in the Region. For example, high ART coverage is observed in low burden countries such as Morocco (65%), Lebanon (63%), Oman (61%), and most Gulf countries. Meanwhile, high burden countries such as Pakistan (21%), Sudan (22%), and Iran (25%) have lower ART coverage.</a:t>
            </a:r>
          </a:p>
        </p:txBody>
      </p:sp>
      <p:sp>
        <p:nvSpPr>
          <p:cNvPr id="5" name="TextBox 4">
            <a:extLst>
              <a:ext uri="{FF2B5EF4-FFF2-40B4-BE49-F238E27FC236}">
                <a16:creationId xmlns:a16="http://schemas.microsoft.com/office/drawing/2014/main" id="{046A848B-830E-4C9B-9145-19D5FD0B8EB4}"/>
              </a:ext>
            </a:extLst>
          </p:cNvPr>
          <p:cNvSpPr txBox="1"/>
          <p:nvPr/>
        </p:nvSpPr>
        <p:spPr>
          <a:xfrm>
            <a:off x="1587500" y="685909"/>
            <a:ext cx="8585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500" b="1" dirty="0">
                <a:solidFill>
                  <a:srgbClr val="FF0000"/>
                </a:solidFill>
                <a:latin typeface="Calibri"/>
              </a:rPr>
              <a:t>Policy Situation</a:t>
            </a:r>
            <a:endParaRPr lang="en-US" sz="1500" dirty="0">
              <a:solidFill>
                <a:prstClr val="black"/>
              </a:solidFill>
              <a:latin typeface="Calibri"/>
            </a:endParaRPr>
          </a:p>
          <a:p>
            <a:pPr marL="285750" indent="-285750">
              <a:buFont typeface="Wingdings" charset="2"/>
              <a:buChar char="Ø"/>
            </a:pPr>
            <a:r>
              <a:rPr lang="en-US" sz="1500" dirty="0">
                <a:solidFill>
                  <a:prstClr val="black"/>
                </a:solidFill>
                <a:latin typeface="Calibri"/>
              </a:rPr>
              <a:t>12/16 responding countries have a national policy/guideline for STIs that includes a recommendation on integrating HIV and STI testing (2)</a:t>
            </a:r>
          </a:p>
          <a:p>
            <a:pPr marL="285750" indent="-285750">
              <a:buFont typeface="Wingdings" charset="2"/>
              <a:buChar char="Ø"/>
            </a:pPr>
            <a:r>
              <a:rPr lang="en-US" sz="1500" dirty="0">
                <a:solidFill>
                  <a:prstClr val="black"/>
                </a:solidFill>
                <a:latin typeface="Calibri"/>
              </a:rPr>
              <a:t>20/22 countries have adopted WHO HIV Test, Treat, and Retain policy (3)</a:t>
            </a:r>
          </a:p>
        </p:txBody>
      </p:sp>
    </p:spTree>
    <p:extLst>
      <p:ext uri="{BB962C8B-B14F-4D97-AF65-F5344CB8AC3E}">
        <p14:creationId xmlns:p14="http://schemas.microsoft.com/office/powerpoint/2010/main" val="3462920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73253"/>
    </mc:Choice>
    <mc:Fallback xmlns="">
      <p:transition spd="slow" advTm="1732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2794000" y="132090"/>
            <a:ext cx="65786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mj-lt"/>
              </a:rPr>
              <a:t>Regional Challenges  </a:t>
            </a:r>
          </a:p>
        </p:txBody>
      </p:sp>
      <p:sp>
        <p:nvSpPr>
          <p:cNvPr id="3" name="Rectangle 2"/>
          <p:cNvSpPr/>
          <p:nvPr/>
        </p:nvSpPr>
        <p:spPr>
          <a:xfrm>
            <a:off x="1686294" y="796053"/>
            <a:ext cx="8743212" cy="6247864"/>
          </a:xfrm>
          <a:prstGeom prst="rect">
            <a:avLst/>
          </a:prstGeom>
        </p:spPr>
        <p:txBody>
          <a:bodyPr wrap="square">
            <a:spAutoFit/>
          </a:bodyPr>
          <a:lstStyle/>
          <a:p>
            <a:r>
              <a:rPr lang="en-US" sz="1600" b="1" dirty="0">
                <a:solidFill>
                  <a:srgbClr val="FF0000"/>
                </a:solidFill>
                <a:latin typeface="Calibri"/>
              </a:rPr>
              <a:t>Stigma: </a:t>
            </a:r>
            <a:r>
              <a:rPr lang="en-US" sz="1600" dirty="0">
                <a:solidFill>
                  <a:prstClr val="black"/>
                </a:solidFill>
                <a:latin typeface="Calibri"/>
              </a:rPr>
              <a:t>Stigma related to HIV and to key populations, who are disproportionally affected by HIV  is rife in the Region and presents a major obstacle to uptake of HIV services. (4,5)</a:t>
            </a:r>
          </a:p>
          <a:p>
            <a:endParaRPr lang="en-US" sz="1600" b="1" dirty="0">
              <a:solidFill>
                <a:srgbClr val="FF0000"/>
              </a:solidFill>
              <a:latin typeface="Calibri"/>
            </a:endParaRPr>
          </a:p>
          <a:p>
            <a:r>
              <a:rPr lang="en-US" sz="1600" b="1" dirty="0">
                <a:solidFill>
                  <a:srgbClr val="FF0000"/>
                </a:solidFill>
                <a:latin typeface="Calibri"/>
              </a:rPr>
              <a:t>Lack of political commitment: </a:t>
            </a:r>
            <a:r>
              <a:rPr lang="en-US" sz="1600" dirty="0">
                <a:solidFill>
                  <a:prstClr val="black"/>
                </a:solidFill>
                <a:latin typeface="Calibri"/>
              </a:rPr>
              <a:t>In most low-income countries in the Region, the HIV response is largely dependent on external donor funding. This is a reflection of the limited political commitment and low priority given to HIV in many countries. Further, political developments in the past decade in the Region have not been conducive to de-criminalization and de-stigmatization. (4)</a:t>
            </a:r>
          </a:p>
          <a:p>
            <a:endParaRPr lang="en-US" sz="1600" dirty="0">
              <a:solidFill>
                <a:prstClr val="black"/>
              </a:solidFill>
              <a:latin typeface="Calibri"/>
            </a:endParaRPr>
          </a:p>
          <a:p>
            <a:r>
              <a:rPr lang="en-US" sz="1600" b="1" dirty="0">
                <a:solidFill>
                  <a:srgbClr val="FF0000"/>
                </a:solidFill>
                <a:latin typeface="Calibri"/>
              </a:rPr>
              <a:t>Limited access to services: </a:t>
            </a:r>
            <a:r>
              <a:rPr lang="en-US" sz="1600" dirty="0">
                <a:solidFill>
                  <a:prstClr val="black"/>
                </a:solidFill>
                <a:latin typeface="Calibri"/>
              </a:rPr>
              <a:t>The majority of PLWHIV in the Region do not have access to HIV testing, and an analysis of the situation showed that the “treatment gap” is mainly due to the “testing gap”. Gender-based discrimination further prevents access to services for many adolescent girls. (4)</a:t>
            </a:r>
          </a:p>
          <a:p>
            <a:endParaRPr lang="en-US" sz="1600" dirty="0">
              <a:solidFill>
                <a:prstClr val="black"/>
              </a:solidFill>
              <a:latin typeface="Calibri"/>
            </a:endParaRPr>
          </a:p>
          <a:p>
            <a:r>
              <a:rPr lang="en-US" sz="1600" b="1" dirty="0">
                <a:solidFill>
                  <a:srgbClr val="FF0000"/>
                </a:solidFill>
                <a:latin typeface="Calibri"/>
              </a:rPr>
              <a:t>Lack of integration and concerns about confidentiality: </a:t>
            </a:r>
            <a:r>
              <a:rPr lang="en-US" sz="1600" dirty="0">
                <a:solidFill>
                  <a:prstClr val="black"/>
                </a:solidFill>
                <a:latin typeface="Calibri"/>
              </a:rPr>
              <a:t>The current service delivery models are challenged by a lack of integration and decentralization, which if addressed could serve to improve acceptability of services for HIV and other stigmatized diseases. As a result, key populations and adolescents are often reluctant to use services for fear of their HIV status being exposed to their communities. (4,5)</a:t>
            </a:r>
          </a:p>
          <a:p>
            <a:endParaRPr lang="en-US" sz="1600" dirty="0">
              <a:solidFill>
                <a:prstClr val="black"/>
              </a:solidFill>
              <a:latin typeface="Calibri"/>
            </a:endParaRPr>
          </a:p>
          <a:p>
            <a:r>
              <a:rPr lang="en-US" sz="1600" b="1" dirty="0">
                <a:solidFill>
                  <a:srgbClr val="FF0000"/>
                </a:solidFill>
                <a:latin typeface="Calibri"/>
              </a:rPr>
              <a:t>Lack of disaggregated data: </a:t>
            </a:r>
            <a:r>
              <a:rPr lang="en-US" sz="1600" dirty="0">
                <a:solidFill>
                  <a:prstClr val="black"/>
                </a:solidFill>
                <a:latin typeface="Calibri"/>
              </a:rPr>
              <a:t>There is a lack of age and sex disaggregated data in the routine health management systems is many countries of the Region. Such data is required to know who needs services and how existing services are or are not meeting their needs to inform evidence-based decision-making. </a:t>
            </a:r>
          </a:p>
          <a:p>
            <a:endParaRPr lang="en-US" sz="1600" dirty="0">
              <a:solidFill>
                <a:prstClr val="black"/>
              </a:solidFill>
              <a:latin typeface="Calibri"/>
            </a:endParaRPr>
          </a:p>
          <a:p>
            <a:pPr lvl="1"/>
            <a:endParaRPr lang="en-US" sz="1600" dirty="0">
              <a:solidFill>
                <a:prstClr val="black"/>
              </a:solidFill>
              <a:latin typeface="Calibri"/>
            </a:endParaRPr>
          </a:p>
          <a:p>
            <a:pPr lvl="1"/>
            <a:endParaRPr lang="en-US" sz="1600" dirty="0">
              <a:solidFill>
                <a:prstClr val="black"/>
              </a:solidFill>
              <a:latin typeface="Calibri"/>
            </a:endParaRPr>
          </a:p>
        </p:txBody>
      </p:sp>
    </p:spTree>
    <p:extLst>
      <p:ext uri="{BB962C8B-B14F-4D97-AF65-F5344CB8AC3E}">
        <p14:creationId xmlns:p14="http://schemas.microsoft.com/office/powerpoint/2010/main" val="2032706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7389"/>
    </mc:Choice>
    <mc:Fallback xmlns="">
      <p:transition spd="slow" advTm="1473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4800" y="132477"/>
            <a:ext cx="8813800"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b="1" dirty="0">
                <a:solidFill>
                  <a:prstClr val="white"/>
                </a:solidFill>
                <a:latin typeface="+mj-lt"/>
              </a:rPr>
              <a:t>REGIONAL INITIATIVE 1</a:t>
            </a:r>
          </a:p>
          <a:p>
            <a:pPr algn="ctr"/>
            <a:r>
              <a:rPr lang="en-US" sz="2400" b="1" dirty="0">
                <a:solidFill>
                  <a:prstClr val="white"/>
                </a:solidFill>
                <a:latin typeface="+mj-lt"/>
              </a:rPr>
              <a:t>Egyptian Family Planning Association (EFPA)</a:t>
            </a:r>
          </a:p>
        </p:txBody>
      </p:sp>
      <p:sp>
        <p:nvSpPr>
          <p:cNvPr id="4" name="Rectangle 3"/>
          <p:cNvSpPr/>
          <p:nvPr/>
        </p:nvSpPr>
        <p:spPr>
          <a:xfrm>
            <a:off x="1739900" y="1085264"/>
            <a:ext cx="8382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solidFill>
                  <a:srgbClr val="FF0000"/>
                </a:solidFill>
                <a:latin typeface="Calibri"/>
              </a:rPr>
              <a:t>The EFPA uses outreach as an extension of its clinical services to engage with young people who are most at risk of acquiring HIV </a:t>
            </a:r>
            <a:r>
              <a:rPr lang="en-US" dirty="0">
                <a:solidFill>
                  <a:srgbClr val="FF0000"/>
                </a:solidFill>
                <a:latin typeface="Calibri"/>
              </a:rPr>
              <a:t>(6)</a:t>
            </a:r>
          </a:p>
        </p:txBody>
      </p:sp>
      <p:sp>
        <p:nvSpPr>
          <p:cNvPr id="5" name="Rectangle 4"/>
          <p:cNvSpPr/>
          <p:nvPr/>
        </p:nvSpPr>
        <p:spPr>
          <a:xfrm>
            <a:off x="1739900" y="1880756"/>
            <a:ext cx="8255000" cy="4031873"/>
          </a:xfrm>
          <a:prstGeom prst="rect">
            <a:avLst/>
          </a:prstGeom>
        </p:spPr>
        <p:txBody>
          <a:bodyPr wrap="square">
            <a:spAutoFit/>
          </a:bodyPr>
          <a:lstStyle/>
          <a:p>
            <a:r>
              <a:rPr lang="en-US" sz="1600" b="1" dirty="0">
                <a:solidFill>
                  <a:srgbClr val="FF0000"/>
                </a:solidFill>
                <a:latin typeface="Calibri"/>
              </a:rPr>
              <a:t>Strategy</a:t>
            </a:r>
            <a:r>
              <a:rPr lang="en-US" sz="1600" dirty="0">
                <a:solidFill>
                  <a:prstClr val="black"/>
                </a:solidFill>
                <a:latin typeface="Calibri"/>
              </a:rPr>
              <a:t>  </a:t>
            </a:r>
          </a:p>
          <a:p>
            <a:pPr marL="285750" indent="-285750">
              <a:buFont typeface="Wingdings" panose="05000000000000000000" pitchFamily="2" charset="2"/>
              <a:buChar char="Ø"/>
            </a:pPr>
            <a:r>
              <a:rPr lang="en-US" sz="1600" dirty="0">
                <a:solidFill>
                  <a:prstClr val="black"/>
                </a:solidFill>
                <a:latin typeface="Calibri"/>
              </a:rPr>
              <a:t>Outreach activities through peer educators to extend the reach of health services.</a:t>
            </a:r>
          </a:p>
          <a:p>
            <a:pPr marL="285750" indent="-285750">
              <a:buFont typeface="Wingdings" panose="05000000000000000000" pitchFamily="2" charset="2"/>
              <a:buChar char="Ø"/>
            </a:pPr>
            <a:r>
              <a:rPr lang="en-US" sz="1600" dirty="0">
                <a:solidFill>
                  <a:prstClr val="black"/>
                </a:solidFill>
                <a:latin typeface="Calibri"/>
              </a:rPr>
              <a:t>Advocacy to influence policy change that prioritizes the sexual and reproductive health needs of young people within the national health system.</a:t>
            </a:r>
          </a:p>
          <a:p>
            <a:endParaRPr lang="en-US" sz="1600" dirty="0">
              <a:solidFill>
                <a:prstClr val="black"/>
              </a:solidFill>
              <a:latin typeface="Calibri"/>
            </a:endParaRPr>
          </a:p>
          <a:p>
            <a:r>
              <a:rPr lang="en-US" sz="1600" b="1" dirty="0">
                <a:solidFill>
                  <a:srgbClr val="FF0000"/>
                </a:solidFill>
                <a:latin typeface="Calibri"/>
              </a:rPr>
              <a:t>Services </a:t>
            </a:r>
          </a:p>
          <a:p>
            <a:pPr marL="285750" indent="-285750">
              <a:buFont typeface="Wingdings" charset="2"/>
              <a:buChar char="Ø"/>
            </a:pPr>
            <a:r>
              <a:rPr lang="en-US" sz="1600" dirty="0">
                <a:solidFill>
                  <a:prstClr val="black"/>
                </a:solidFill>
                <a:latin typeface="Calibri"/>
              </a:rPr>
              <a:t>Peer educators conduct outreach sessions with young people less than 18 years of age,</a:t>
            </a:r>
            <a:r>
              <a:rPr lang="en-US" sz="1600" b="1" dirty="0">
                <a:solidFill>
                  <a:prstClr val="black"/>
                </a:solidFill>
                <a:latin typeface="Calibri"/>
              </a:rPr>
              <a:t> </a:t>
            </a:r>
            <a:r>
              <a:rPr lang="en-US" sz="1600" dirty="0">
                <a:solidFill>
                  <a:prstClr val="black"/>
                </a:solidFill>
                <a:latin typeface="Calibri"/>
              </a:rPr>
              <a:t>primarily at orphanages and government institutions for street children. The peer educators explain the services offered at the clinics, encourage participants to use services as needed, and distribute condoms.</a:t>
            </a:r>
          </a:p>
          <a:p>
            <a:pPr marL="285750" indent="-285750">
              <a:buFont typeface="Wingdings" charset="2"/>
              <a:buChar char="Ø"/>
            </a:pPr>
            <a:r>
              <a:rPr lang="en-US" sz="1600" dirty="0">
                <a:solidFill>
                  <a:prstClr val="black"/>
                </a:solidFill>
                <a:latin typeface="Calibri"/>
              </a:rPr>
              <a:t>The sessions are offered at a location away from the clinic so that the participants to preserve confidentiality and avoid the stigma associated with seeking HIV services. </a:t>
            </a:r>
            <a:endParaRPr lang="en-US" sz="1600" b="1" dirty="0">
              <a:solidFill>
                <a:srgbClr val="FF0000"/>
              </a:solidFill>
              <a:latin typeface="Calibri"/>
            </a:endParaRPr>
          </a:p>
          <a:p>
            <a:endParaRPr lang="en-US" sz="1600" b="1" dirty="0">
              <a:solidFill>
                <a:srgbClr val="FF0000"/>
              </a:solidFill>
              <a:latin typeface="Calibri"/>
            </a:endParaRPr>
          </a:p>
          <a:p>
            <a:r>
              <a:rPr lang="en-US" sz="1600" b="1" dirty="0">
                <a:solidFill>
                  <a:srgbClr val="FF0000"/>
                </a:solidFill>
                <a:latin typeface="Calibri"/>
              </a:rPr>
              <a:t>Achievements</a:t>
            </a:r>
          </a:p>
          <a:p>
            <a:pPr marL="285750" indent="-285750">
              <a:buFont typeface="Wingdings" charset="2"/>
              <a:buChar char="Ø"/>
            </a:pPr>
            <a:r>
              <a:rPr lang="en-US" sz="1600" dirty="0">
                <a:solidFill>
                  <a:prstClr val="black"/>
                </a:solidFill>
                <a:latin typeface="Calibri"/>
              </a:rPr>
              <a:t>In 2012, 81 peer-to-peer sessions reached almost 2,300 people, one-third of whom were young men who have sex with men or young people who inject drugs.</a:t>
            </a:r>
          </a:p>
        </p:txBody>
      </p:sp>
    </p:spTree>
    <p:extLst>
      <p:ext uri="{BB962C8B-B14F-4D97-AF65-F5344CB8AC3E}">
        <p14:creationId xmlns:p14="http://schemas.microsoft.com/office/powerpoint/2010/main" val="3612328529"/>
      </p:ext>
    </p:extLst>
  </p:cSld>
  <p:clrMapOvr>
    <a:masterClrMapping/>
  </p:clrMapOvr>
  <mc:AlternateContent xmlns:mc="http://schemas.openxmlformats.org/markup-compatibility/2006" xmlns:p14="http://schemas.microsoft.com/office/powerpoint/2010/main">
    <mc:Choice Requires="p14">
      <p:transition spd="slow" p14:dur="2000" advTm="124963"/>
    </mc:Choice>
    <mc:Fallback xmlns="">
      <p:transition spd="slow" advTm="1249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1828800" y="191701"/>
            <a:ext cx="829310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mj-lt"/>
              </a:rPr>
              <a:t>REGIONAL INITIATIVE 2</a:t>
            </a:r>
          </a:p>
          <a:p>
            <a:pPr algn="ctr"/>
            <a:r>
              <a:rPr lang="en-US" sz="2400" b="1" dirty="0">
                <a:solidFill>
                  <a:prstClr val="white"/>
                </a:solidFill>
                <a:latin typeface="+mj-lt"/>
              </a:rPr>
              <a:t>Development of a TEST, TREAT, RETAIN tool (6*,7)</a:t>
            </a:r>
          </a:p>
        </p:txBody>
      </p:sp>
      <p:sp>
        <p:nvSpPr>
          <p:cNvPr id="8" name="Rectangle 7"/>
          <p:cNvSpPr/>
          <p:nvPr/>
        </p:nvSpPr>
        <p:spPr>
          <a:xfrm>
            <a:off x="1828800" y="1110235"/>
            <a:ext cx="82931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solidFill>
                  <a:prstClr val="black"/>
                </a:solidFill>
                <a:latin typeface="Calibri"/>
              </a:rPr>
              <a:t>To improve access to treatment, the WHO Eastern Mediterranean Regional Office (EMRO) developed a tool to assess barriers to HIV testing, care, and treatment in 2014.</a:t>
            </a:r>
          </a:p>
        </p:txBody>
      </p:sp>
      <p:sp>
        <p:nvSpPr>
          <p:cNvPr id="9" name="Rectangle 8"/>
          <p:cNvSpPr/>
          <p:nvPr/>
        </p:nvSpPr>
        <p:spPr>
          <a:xfrm>
            <a:off x="1676400" y="1911687"/>
            <a:ext cx="8636000" cy="3754874"/>
          </a:xfrm>
          <a:prstGeom prst="rect">
            <a:avLst/>
          </a:prstGeom>
        </p:spPr>
        <p:txBody>
          <a:bodyPr wrap="square">
            <a:spAutoFit/>
          </a:bodyPr>
          <a:lstStyle/>
          <a:p>
            <a:r>
              <a:rPr lang="en-US" sz="1700" b="1" dirty="0">
                <a:solidFill>
                  <a:srgbClr val="FF0000"/>
                </a:solidFill>
                <a:latin typeface="Calibri"/>
              </a:rPr>
              <a:t>Purpose</a:t>
            </a:r>
          </a:p>
          <a:p>
            <a:pPr marL="285750" indent="-285750">
              <a:buFont typeface="Wingdings" charset="2"/>
              <a:buChar char="Ø"/>
            </a:pPr>
            <a:r>
              <a:rPr lang="en-US" sz="1700" dirty="0">
                <a:solidFill>
                  <a:prstClr val="black"/>
                </a:solidFill>
                <a:latin typeface="Calibri"/>
              </a:rPr>
              <a:t>To guide healthcare providers in using qualitative data to assess the determinants and extent of engagement of PLWHIV along the continuum of diagnosis and care.</a:t>
            </a:r>
          </a:p>
          <a:p>
            <a:pPr marL="285750" indent="-285750">
              <a:buFont typeface="Wingdings" charset="2"/>
              <a:buChar char="Ø"/>
            </a:pPr>
            <a:r>
              <a:rPr lang="en-US" sz="1700" dirty="0">
                <a:solidFill>
                  <a:prstClr val="black"/>
                </a:solidFill>
                <a:latin typeface="Calibri"/>
              </a:rPr>
              <a:t>To highlight opportunities to improve access to HIV testing, strengthen linkages to care, and support patient retention in lifelong treatment.</a:t>
            </a:r>
          </a:p>
          <a:p>
            <a:endParaRPr lang="en-US" sz="1700" dirty="0">
              <a:solidFill>
                <a:prstClr val="black"/>
              </a:solidFill>
              <a:latin typeface="Calibri"/>
            </a:endParaRPr>
          </a:p>
          <a:p>
            <a:r>
              <a:rPr lang="en-US" sz="1700" b="1" dirty="0">
                <a:solidFill>
                  <a:srgbClr val="FF0000"/>
                </a:solidFill>
                <a:latin typeface="Calibri"/>
              </a:rPr>
              <a:t>Achievements</a:t>
            </a:r>
          </a:p>
          <a:p>
            <a:pPr marL="285750" indent="-285750">
              <a:buFont typeface="Wingdings" charset="2"/>
              <a:buChar char="Ø"/>
            </a:pPr>
            <a:r>
              <a:rPr lang="en-US" sz="1700" dirty="0">
                <a:solidFill>
                  <a:prstClr val="black"/>
                </a:solidFill>
                <a:latin typeface="Calibri"/>
              </a:rPr>
              <a:t>Six countries (Egypt, Islamic Republic of Iran, Lebanon, Morocco, Pakistan (Punjab), Sudan) carried out the test, treat, retain cascade analysis. </a:t>
            </a:r>
          </a:p>
          <a:p>
            <a:pPr marL="285750" indent="-285750">
              <a:buFont typeface="Wingdings" charset="2"/>
              <a:buChar char="Ø"/>
            </a:pPr>
            <a:r>
              <a:rPr lang="en-US" sz="1700" dirty="0">
                <a:solidFill>
                  <a:prstClr val="black"/>
                </a:solidFill>
                <a:latin typeface="Calibri"/>
              </a:rPr>
              <a:t>In follow up to this analysis, and with support from WHO EMRO, the countries have:</a:t>
            </a:r>
          </a:p>
          <a:p>
            <a:pPr marL="742950" lvl="1" indent="-285750">
              <a:buFont typeface="Arial" panose="020B0604020202020204" pitchFamily="34" charset="0"/>
              <a:buChar char="•"/>
            </a:pPr>
            <a:r>
              <a:rPr lang="en-US" sz="1700" dirty="0">
                <a:solidFill>
                  <a:prstClr val="black"/>
                </a:solidFill>
                <a:latin typeface="Calibri"/>
              </a:rPr>
              <a:t>Developed testing and treatment acceleration action plans, which are now being implemented.</a:t>
            </a:r>
          </a:p>
          <a:p>
            <a:pPr marL="742950" lvl="1" indent="-285750">
              <a:buFont typeface="Arial" panose="020B0604020202020204" pitchFamily="34" charset="0"/>
              <a:buChar char="•"/>
            </a:pPr>
            <a:r>
              <a:rPr lang="en-US" sz="1700" dirty="0">
                <a:solidFill>
                  <a:prstClr val="black"/>
                </a:solidFill>
                <a:latin typeface="Calibri"/>
              </a:rPr>
              <a:t>Updated their HIV treatment guidelines in line with latest WHO recommendations and adopted them at the national level.</a:t>
            </a:r>
          </a:p>
        </p:txBody>
      </p:sp>
      <p:sp>
        <p:nvSpPr>
          <p:cNvPr id="10" name="TextBox 9">
            <a:extLst>
              <a:ext uri="{FF2B5EF4-FFF2-40B4-BE49-F238E27FC236}">
                <a16:creationId xmlns:a16="http://schemas.microsoft.com/office/drawing/2014/main" id="{B25C9F20-19D8-4542-8F02-C0FFAE67A897}"/>
              </a:ext>
            </a:extLst>
          </p:cNvPr>
          <p:cNvSpPr txBox="1"/>
          <p:nvPr/>
        </p:nvSpPr>
        <p:spPr>
          <a:xfrm>
            <a:off x="2692400" y="6233906"/>
            <a:ext cx="7421562" cy="523220"/>
          </a:xfrm>
          <a:prstGeom prst="rect">
            <a:avLst/>
          </a:prstGeom>
          <a:noFill/>
        </p:spPr>
        <p:txBody>
          <a:bodyPr wrap="square">
            <a:spAutoFit/>
          </a:bodyPr>
          <a:lstStyle/>
          <a:p>
            <a:r>
              <a:rPr lang="en-GB" sz="1400" dirty="0">
                <a:solidFill>
                  <a:schemeClr val="bg1"/>
                </a:solidFill>
              </a:rPr>
              <a:t>*Page 48 of Serving the needs of key populations: Case examples of innovation and good practice on HIV prevention, diagnosis, treatment and care (WHO, 2017.). </a:t>
            </a:r>
          </a:p>
        </p:txBody>
      </p:sp>
    </p:spTree>
    <p:extLst>
      <p:ext uri="{BB962C8B-B14F-4D97-AF65-F5344CB8AC3E}">
        <p14:creationId xmlns:p14="http://schemas.microsoft.com/office/powerpoint/2010/main" val="2190792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4466"/>
    </mc:Choice>
    <mc:Fallback xmlns="">
      <p:transition spd="slow" advTm="1044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0" y="348737"/>
            <a:ext cx="7874000" cy="64800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mj-lt"/>
              </a:rPr>
              <a:t>Regional opportunities (8)</a:t>
            </a:r>
          </a:p>
          <a:p>
            <a:pPr algn="ctr"/>
            <a:endParaRPr lang="en-US" sz="2800" b="1" dirty="0">
              <a:solidFill>
                <a:prstClr val="white"/>
              </a:solidFill>
              <a:latin typeface="+mj-lt"/>
            </a:endParaRPr>
          </a:p>
        </p:txBody>
      </p:sp>
      <p:sp>
        <p:nvSpPr>
          <p:cNvPr id="3" name="Rectangle 2"/>
          <p:cNvSpPr/>
          <p:nvPr/>
        </p:nvSpPr>
        <p:spPr>
          <a:xfrm>
            <a:off x="2000103" y="1543398"/>
            <a:ext cx="9125097" cy="4708981"/>
          </a:xfrm>
          <a:prstGeom prst="rect">
            <a:avLst/>
          </a:prstGeom>
        </p:spPr>
        <p:txBody>
          <a:bodyPr wrap="square">
            <a:spAutoFit/>
          </a:bodyPr>
          <a:lstStyle/>
          <a:p>
            <a:r>
              <a:rPr lang="en-US" sz="2000" dirty="0">
                <a:solidFill>
                  <a:prstClr val="black"/>
                </a:solidFill>
                <a:latin typeface="Calibri"/>
              </a:rPr>
              <a:t>The WHO Eastern Mediterranean Regional Office, in consultation with stakeholders, developed a regional strategy for the health sector’s response to HIV. This presents an opportunity for the Region to align with the commitments made by the United Nations General Assembly in 2001 and 2006, as well as the strategic directions for the achievement of universal access to HIV prevention, treatment, care and support developed by WHO and UNAIDS:</a:t>
            </a:r>
          </a:p>
          <a:p>
            <a:endParaRPr lang="en-US" sz="2000" dirty="0">
              <a:solidFill>
                <a:prstClr val="black"/>
              </a:solidFill>
              <a:latin typeface="Calibri"/>
            </a:endParaRPr>
          </a:p>
          <a:p>
            <a:pPr marL="285750" indent="-285750">
              <a:buFont typeface="Wingdings" charset="2"/>
              <a:buChar char="Ø"/>
            </a:pPr>
            <a:r>
              <a:rPr lang="en-US" sz="2000" dirty="0">
                <a:solidFill>
                  <a:prstClr val="black"/>
                </a:solidFill>
                <a:latin typeface="Calibri"/>
              </a:rPr>
              <a:t>Maintaining and improving coverage of optimized treatment among PLHIV</a:t>
            </a:r>
          </a:p>
          <a:p>
            <a:pPr marL="285750" indent="-285750">
              <a:buFont typeface="Wingdings" charset="2"/>
              <a:buChar char="Ø"/>
            </a:pPr>
            <a:r>
              <a:rPr lang="en-US" sz="2000" dirty="0">
                <a:solidFill>
                  <a:prstClr val="black"/>
                </a:solidFill>
                <a:latin typeface="Calibri"/>
              </a:rPr>
              <a:t>Tailoring programming to improve access and uptake of services (prevention, testing, treatment) for key populations</a:t>
            </a:r>
          </a:p>
          <a:p>
            <a:pPr marL="285750" indent="-285750">
              <a:buFont typeface="Wingdings" charset="2"/>
              <a:buChar char="Ø"/>
            </a:pPr>
            <a:r>
              <a:rPr lang="en-US" sz="2000" dirty="0">
                <a:solidFill>
                  <a:prstClr val="black"/>
                </a:solidFill>
                <a:latin typeface="Calibri"/>
              </a:rPr>
              <a:t>Re-engaging those lost-to-follow-up </a:t>
            </a:r>
          </a:p>
          <a:p>
            <a:pPr marL="285750" indent="-285750">
              <a:buFont typeface="Wingdings" charset="2"/>
              <a:buChar char="Ø"/>
            </a:pPr>
            <a:r>
              <a:rPr lang="en-US" sz="2000" dirty="0">
                <a:solidFill>
                  <a:prstClr val="black"/>
                </a:solidFill>
                <a:latin typeface="Calibri"/>
              </a:rPr>
              <a:t>Enhancing health information systems</a:t>
            </a:r>
          </a:p>
          <a:p>
            <a:pPr marL="285750" indent="-285750">
              <a:buFont typeface="Wingdings" charset="2"/>
              <a:buChar char="Ø"/>
            </a:pPr>
            <a:r>
              <a:rPr lang="en-US" sz="2000" dirty="0">
                <a:solidFill>
                  <a:prstClr val="black"/>
                </a:solidFill>
                <a:latin typeface="Calibri"/>
              </a:rPr>
              <a:t>Continuing advocacy and resource mobilization</a:t>
            </a:r>
          </a:p>
          <a:p>
            <a:endParaRPr lang="en-US" sz="2000" dirty="0">
              <a:solidFill>
                <a:prstClr val="black"/>
              </a:solidFill>
              <a:latin typeface="Calibri"/>
            </a:endParaRPr>
          </a:p>
          <a:p>
            <a:endParaRPr lang="en-US" sz="2000" dirty="0">
              <a:solidFill>
                <a:prstClr val="black"/>
              </a:solidFill>
              <a:latin typeface="Calibri"/>
            </a:endParaRPr>
          </a:p>
        </p:txBody>
      </p:sp>
      <p:sp>
        <p:nvSpPr>
          <p:cNvPr id="6" name="TextBox 5">
            <a:extLst>
              <a:ext uri="{FF2B5EF4-FFF2-40B4-BE49-F238E27FC236}">
                <a16:creationId xmlns:a16="http://schemas.microsoft.com/office/drawing/2014/main" id="{CBB5BF09-F2DC-4390-BFAB-A306FA7F37F8}"/>
              </a:ext>
            </a:extLst>
          </p:cNvPr>
          <p:cNvSpPr txBox="1"/>
          <p:nvPr/>
        </p:nvSpPr>
        <p:spPr>
          <a:xfrm>
            <a:off x="2019300" y="1086451"/>
            <a:ext cx="7581900" cy="430887"/>
          </a:xfrm>
          <a:prstGeom prst="rect">
            <a:avLst/>
          </a:prstGeom>
          <a:noFill/>
        </p:spPr>
        <p:txBody>
          <a:bodyPr wrap="square">
            <a:spAutoFit/>
          </a:bodyPr>
          <a:lstStyle/>
          <a:p>
            <a:r>
              <a:rPr lang="en-US" sz="2200" b="1" dirty="0">
                <a:solidFill>
                  <a:srgbClr val="FF0000"/>
                </a:solidFill>
              </a:rPr>
              <a:t>Regional strategy for health sector response to HIV, 2016-2021 </a:t>
            </a:r>
          </a:p>
        </p:txBody>
      </p:sp>
    </p:spTree>
    <p:extLst>
      <p:ext uri="{BB962C8B-B14F-4D97-AF65-F5344CB8AC3E}">
        <p14:creationId xmlns:p14="http://schemas.microsoft.com/office/powerpoint/2010/main" val="1238667443"/>
      </p:ext>
    </p:extLst>
  </p:cSld>
  <p:clrMapOvr>
    <a:masterClrMapping/>
  </p:clrMapOvr>
  <mc:AlternateContent xmlns:mc="http://schemas.openxmlformats.org/markup-compatibility/2006" xmlns:p14="http://schemas.microsoft.com/office/powerpoint/2010/main">
    <mc:Choice Requires="p14">
      <p:transition spd="slow" p14:dur="2000" advTm="99819"/>
    </mc:Choice>
    <mc:Fallback xmlns="">
      <p:transition spd="slow" advTm="998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4400" y="1166842"/>
            <a:ext cx="8839200" cy="4917372"/>
          </a:xfrm>
          <a:prstGeom prst="rect">
            <a:avLst/>
          </a:prstGeom>
        </p:spPr>
        <p:txBody>
          <a:bodyPr wrap="square">
            <a:spAutoFit/>
          </a:bodyPr>
          <a:lstStyle/>
          <a:p>
            <a:pPr marL="342900" lvl="0" indent="-342900" rtl="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World Health Organization. Latest HIV estimates and updates on HIV policies uptake, November 2020: Global HIV, Hepatitis and STI Programmes. World Health Organization; 2020.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https://www.who.int/docs/default-source/hiv-hq/latest-hiv-estimates-and-updates-on-hiv-policies-uptake-november2020.pdf?sfvrsn=10a0043d_12</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WHO Regional Office for the Eastern Mediterranean. Regional report on reproductive, maternal, newborn, child and adolescent health policy survey, 2019. (unpublished report). For more details contact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siddeegk@who.int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EMRO HIV and STI prevention and care Department. (Unpublished report). </a:t>
            </a:r>
            <a:r>
              <a:rPr lang="en-US" sz="1800" dirty="0">
                <a:effectLst/>
                <a:latin typeface="Calibri" panose="020F0502020204030204" pitchFamily="34" charset="0"/>
                <a:ea typeface="Calibri" panose="020F0502020204030204" pitchFamily="34" charset="0"/>
                <a:cs typeface="Arial" panose="020B0604020202020204" pitchFamily="34" charset="0"/>
              </a:rPr>
              <a:t>For more details contact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mugisab@who.int</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WHO EMRO. AIDS and sexually transmitted diseases: HIV in the WHO Eastern Mediterranean Region. World Health Organization; c2021. Available from: </a:t>
            </a:r>
            <a:r>
              <a:rPr lang="en-GB" sz="1800" dirty="0">
                <a:effectLst/>
                <a:latin typeface="Calibri" panose="020F0502020204030204" pitchFamily="34" charset="0"/>
                <a:ea typeface="Calibri" panose="020F0502020204030204" pitchFamily="34" charset="0"/>
                <a:cs typeface="Arial" panose="020B0604020202020204" pitchFamily="34" charset="0"/>
                <a:hlinkClick r:id="rId5"/>
              </a:rPr>
              <a:t>http://www.emro.who.int/asd/about/hiv-situation-region.html</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Al-Iryani B, Basaleem H, Al-Sakkaf K, Crutzen R, Kok G, van den Borne B. Evaluation of a school-based HIV prevention intervention among Yemeni adolescents. BMC Public Health. 2011 May 7;11(1):279.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http://dx.doi.org/10.1186/1471-2458-11-279</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defRPr/>
            </a:pPr>
            <a:endParaRPr lang="en-US" dirty="0">
              <a:solidFill>
                <a:prstClr val="black"/>
              </a:solidFill>
              <a:latin typeface="Calibri"/>
            </a:endParaRPr>
          </a:p>
        </p:txBody>
      </p:sp>
      <p:sp>
        <p:nvSpPr>
          <p:cNvPr id="3" name="TextBox 2"/>
          <p:cNvSpPr txBox="1"/>
          <p:nvPr/>
        </p:nvSpPr>
        <p:spPr>
          <a:xfrm>
            <a:off x="2463800" y="279400"/>
            <a:ext cx="79883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mj-lt"/>
              </a:rPr>
              <a:t>References</a:t>
            </a:r>
          </a:p>
        </p:txBody>
      </p:sp>
    </p:spTree>
    <p:extLst>
      <p:ext uri="{BB962C8B-B14F-4D97-AF65-F5344CB8AC3E}">
        <p14:creationId xmlns:p14="http://schemas.microsoft.com/office/powerpoint/2010/main" val="361339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100" y="1149340"/>
            <a:ext cx="8521700" cy="4638642"/>
          </a:xfrm>
          <a:prstGeom prst="rect">
            <a:avLst/>
          </a:prstGeom>
        </p:spPr>
        <p:txBody>
          <a:bodyPr wrap="square">
            <a:spAutoFit/>
          </a:bodyPr>
          <a:lstStyle/>
          <a:p>
            <a:pPr marL="342900" lvl="0" indent="-342900" rtl="0">
              <a:lnSpc>
                <a:spcPct val="107000"/>
              </a:lnSpc>
              <a:buFont typeface="+mj-lt"/>
              <a:buAutoNum type="arabicPeriod" startAt="6"/>
            </a:pPr>
            <a:r>
              <a:rPr lang="en-GB" sz="1800" dirty="0">
                <a:effectLst/>
                <a:latin typeface="Calibri" panose="020F0502020204030204" pitchFamily="34" charset="0"/>
                <a:ea typeface="Calibri" panose="020F0502020204030204" pitchFamily="34" charset="0"/>
                <a:cs typeface="Arial" panose="020B0604020202020204" pitchFamily="34" charset="0"/>
              </a:rPr>
              <a:t>World Health Organization. Serving the needs of key populations: Case examples of innovation and good practice on HIV prevention, diagnosis, treatment and care. Geneva: World Health Organization; 2017. Licence: CC BY-NC-SA 3.0 IGO. p. 42, 48.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https://www.who.int/hiv/pub/populations/key-populations-case-examples/en/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6"/>
            </a:pPr>
            <a:r>
              <a:rPr lang="en-GB" sz="1800" dirty="0">
                <a:effectLst/>
                <a:latin typeface="Calibri" panose="020F0502020204030204" pitchFamily="34" charset="0"/>
                <a:ea typeface="Calibri" panose="020F0502020204030204" pitchFamily="34" charset="0"/>
                <a:cs typeface="Arial" panose="020B0604020202020204" pitchFamily="34" charset="0"/>
              </a:rPr>
              <a:t>WHO EMRO. Regional reporting tool. World Health Organization; c2021.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http://www.emro.who.int/asd/regional-reporting-tool/index.html</a:t>
            </a:r>
            <a:endParaRPr lang="en-GB"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6"/>
            </a:pPr>
            <a:r>
              <a:rPr lang="en-GB" sz="1800" dirty="0">
                <a:effectLst/>
                <a:latin typeface="Calibri" panose="020F0502020204030204" pitchFamily="34" charset="0"/>
                <a:ea typeface="Calibri" panose="020F0502020204030204" pitchFamily="34" charset="0"/>
                <a:cs typeface="Arial" panose="020B0604020202020204" pitchFamily="34" charset="0"/>
              </a:rPr>
              <a:t>WHO Regional Office for the Eastern Mediterranean. Regional strategy for health sector response to HIV 2011–2015. World Health Organization; 2011.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https://applications.emro.who.int/dsaf/emropub_2011_1242.pdf</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startAt="6"/>
            </a:pPr>
            <a:endParaRPr lang="en-GB" dirty="0">
              <a:solidFill>
                <a:prstClr val="black"/>
              </a:solidFill>
              <a:latin typeface="Calibri" panose="020F0502020204030204" pitchFamily="34" charset="0"/>
              <a:cs typeface="Arial" panose="020B0604020202020204" pitchFamily="34" charset="0"/>
            </a:endParaRPr>
          </a:p>
          <a:p>
            <a:pPr lvl="1">
              <a:lnSpc>
                <a:spcPct val="107000"/>
              </a:lnSpc>
              <a:spcAft>
                <a:spcPts val="800"/>
              </a:spcAft>
            </a:pPr>
            <a:r>
              <a:rPr lang="en-US" dirty="0"/>
              <a:t>Individual country profile for HIV can be accessed from the WHO portal data</a:t>
            </a:r>
            <a:r>
              <a:rPr lang="en-US" baseline="0" dirty="0"/>
              <a:t> base: </a:t>
            </a:r>
            <a:r>
              <a:rPr lang="en-US" dirty="0">
                <a:hlinkClick r:id="rId5"/>
              </a:rPr>
              <a:t>https://cfs.hivci.org/country-factsheet.html</a:t>
            </a:r>
            <a:r>
              <a:rPr lang="en-US" dirty="0"/>
              <a:t>  </a:t>
            </a:r>
          </a:p>
          <a:p>
            <a:pPr lvl="0">
              <a:lnSpc>
                <a:spcPct val="107000"/>
              </a:lnSpc>
              <a:spcAft>
                <a:spcPts val="800"/>
              </a:spcAft>
            </a:pPr>
            <a:endParaRPr lang="en-US" dirty="0">
              <a:solidFill>
                <a:prstClr val="black"/>
              </a:solidFill>
              <a:latin typeface="Calibri"/>
            </a:endParaRPr>
          </a:p>
        </p:txBody>
      </p:sp>
      <p:sp>
        <p:nvSpPr>
          <p:cNvPr id="3" name="TextBox 2">
            <a:extLst>
              <a:ext uri="{FF2B5EF4-FFF2-40B4-BE49-F238E27FC236}">
                <a16:creationId xmlns:a16="http://schemas.microsoft.com/office/drawing/2014/main" id="{6B9B19DE-5900-411B-86B0-97B6C5614882}"/>
              </a:ext>
            </a:extLst>
          </p:cNvPr>
          <p:cNvSpPr txBox="1"/>
          <p:nvPr/>
        </p:nvSpPr>
        <p:spPr>
          <a:xfrm>
            <a:off x="2336800" y="241300"/>
            <a:ext cx="7340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mj-lt"/>
              </a:rPr>
              <a:t>References</a:t>
            </a:r>
          </a:p>
        </p:txBody>
      </p:sp>
    </p:spTree>
    <p:extLst>
      <p:ext uri="{BB962C8B-B14F-4D97-AF65-F5344CB8AC3E}">
        <p14:creationId xmlns:p14="http://schemas.microsoft.com/office/powerpoint/2010/main" val="255871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DEFINITIONS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434898"/>
            <a:ext cx="6817562" cy="6148782"/>
          </a:xfrm>
        </p:spPr>
        <p:txBody>
          <a:bodyPr>
            <a:normAutofit fontScale="92500"/>
          </a:bodyPr>
          <a:lstStyle/>
          <a:p>
            <a:r>
              <a:rPr lang="en-US" sz="2400" b="1" dirty="0">
                <a:solidFill>
                  <a:srgbClr val="0070C0"/>
                </a:solidFill>
              </a:rPr>
              <a:t>Human immunodeficiency virus (HIV): </a:t>
            </a:r>
            <a:r>
              <a:rPr lang="en-US" sz="2400" dirty="0"/>
              <a:t>A virus that targets the immune system &amp; weakens the body’s defense system against infections. </a:t>
            </a:r>
          </a:p>
          <a:p>
            <a:r>
              <a:rPr lang="en-US" sz="2400" b="1" dirty="0">
                <a:solidFill>
                  <a:srgbClr val="0070C0"/>
                </a:solidFill>
              </a:rPr>
              <a:t>Antiretroviral medicines (ARVs): </a:t>
            </a:r>
            <a:r>
              <a:rPr lang="en-US" sz="2400" dirty="0"/>
              <a:t>They are medicines used to treat HIV.   They can be used for post-exposure prophylaxis (short term treatment started as soon as possible) &amp; pre-exposure prophylaxis (for people tested negative for HIV but are at high risk of infection).</a:t>
            </a:r>
          </a:p>
          <a:p>
            <a:r>
              <a:rPr lang="en-US" sz="2400" b="1" dirty="0">
                <a:solidFill>
                  <a:srgbClr val="0070C0"/>
                </a:solidFill>
              </a:rPr>
              <a:t>Antiretroviral therapy: </a:t>
            </a:r>
            <a:r>
              <a:rPr lang="en-US" sz="2400" dirty="0"/>
              <a:t>Also known as </a:t>
            </a:r>
            <a:r>
              <a:rPr lang="en-US" sz="2400" i="1" dirty="0">
                <a:solidFill>
                  <a:srgbClr val="0070C0"/>
                </a:solidFill>
              </a:rPr>
              <a:t>combination antiretroviral therapy</a:t>
            </a:r>
            <a:r>
              <a:rPr lang="en-US" sz="2400" i="1" dirty="0"/>
              <a:t> </a:t>
            </a:r>
            <a:r>
              <a:rPr lang="en-US" sz="2400" dirty="0"/>
              <a:t>or </a:t>
            </a:r>
            <a:r>
              <a:rPr lang="en-US" sz="2400" i="1" dirty="0">
                <a:solidFill>
                  <a:srgbClr val="0070C0"/>
                </a:solidFill>
              </a:rPr>
              <a:t>highly active antiretroviral therapy</a:t>
            </a:r>
            <a:r>
              <a:rPr lang="en-US" sz="2400" dirty="0"/>
              <a:t>  is the use of a combination of three or more antiretroviral medicines to treat HIV infection. It involves lifelong treatment.</a:t>
            </a:r>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53266"/>
    </mc:Choice>
    <mc:Fallback xmlns="">
      <p:transition spd="slow" advTm="532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lnSpcReduction="10000"/>
          </a:bodyPr>
          <a:lstStyle/>
          <a:p>
            <a:r>
              <a:rPr lang="en-US" sz="2000" dirty="0">
                <a:solidFill>
                  <a:srgbClr val="0070C0"/>
                </a:solidFill>
              </a:rPr>
              <a:t>HIV among adolescents is an important problem, especially in sub-Saharan Africa [1,2]: </a:t>
            </a:r>
            <a:r>
              <a:rPr lang="en-US" sz="2000" dirty="0"/>
              <a:t>There are 1.7 million adolescents living with HIV worldwide, 88% of whom live in Sub-Saharan Africa. With 170,000 new HIV infections in 2019, adolescents account for about 10% of new adult infections. In Eastern and Southern Africa, about 4/5 new adolescent infections are amongst adolescent girls. This is underpinned by gender inequalities and harmful masculinities, violence, poor access to education &amp; employment.</a:t>
            </a:r>
          </a:p>
          <a:p>
            <a:r>
              <a:rPr lang="en-US" sz="2000" dirty="0">
                <a:solidFill>
                  <a:srgbClr val="0070C0"/>
                </a:solidFill>
              </a:rPr>
              <a:t>HIV among adolescents has major health consequences: </a:t>
            </a:r>
            <a:r>
              <a:rPr lang="en-US" sz="2000" dirty="0"/>
              <a:t>AIDS-related deaths have declined in 10-14 year olds, largely due to the impact of Prevention in Mother to Child Transmission. AIDS-related deaths in 15-19 year olds have continued to rise because of growing autonomy &amp; its impact on treatment adherence. Compared to children &amp; adults living with HIV, adolescents have higher rates of mortality. </a:t>
            </a:r>
            <a:r>
              <a:rPr lang="en-US" sz="2000" dirty="0">
                <a:solidFill>
                  <a:srgbClr val="0070C0"/>
                </a:solidFill>
              </a:rPr>
              <a:t> </a:t>
            </a:r>
            <a:endParaRPr lang="en-US" sz="2000" dirty="0"/>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79092"/>
    </mc:Choice>
    <mc:Fallback xmlns="">
      <p:transition spd="slow" advTm="790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r>
              <a:rPr lang="en-US" sz="2000" dirty="0">
                <a:solidFill>
                  <a:srgbClr val="0070C0"/>
                </a:solidFill>
              </a:rPr>
              <a:t>HIV prevention &amp; management services have been shown to be effective: </a:t>
            </a:r>
            <a:r>
              <a:rPr lang="en-US" sz="2000" dirty="0"/>
              <a:t>Packages of effective interventions are available for HIV prevention in adolescents and young people, and for key populations within the age groups. Similar packages of effective interventions are available for treatment &amp; care.   </a:t>
            </a:r>
          </a:p>
          <a:p>
            <a:r>
              <a:rPr lang="en-US" sz="2000" dirty="0">
                <a:solidFill>
                  <a:srgbClr val="0070C0"/>
                </a:solidFill>
              </a:rPr>
              <a:t>Prevention strategies &amp; their implementation, &amp; access to high quality services need attention: </a:t>
            </a:r>
            <a:r>
              <a:rPr lang="en-US" sz="2000" dirty="0"/>
              <a:t>These effective interventions are not reaching the many adolescents who need them. </a:t>
            </a:r>
          </a:p>
        </p:txBody>
      </p:sp>
    </p:spTree>
    <p:extLst>
      <p:ext uri="{BB962C8B-B14F-4D97-AF65-F5344CB8AC3E}">
        <p14:creationId xmlns:p14="http://schemas.microsoft.com/office/powerpoint/2010/main" val="82013679"/>
      </p:ext>
    </p:extLst>
  </p:cSld>
  <p:clrMapOvr>
    <a:masterClrMapping/>
  </p:clrMapOvr>
  <mc:AlternateContent xmlns:mc="http://schemas.openxmlformats.org/markup-compatibility/2006" xmlns:p14="http://schemas.microsoft.com/office/powerpoint/2010/main">
    <mc:Choice Requires="p14">
      <p:transition spd="slow" p14:dur="2000" advTm="39717"/>
    </mc:Choice>
    <mc:Fallback xmlns="">
      <p:transition spd="slow" advTm="397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6683354" cy="6367346"/>
          </a:xfrm>
        </p:spPr>
        <p:txBody>
          <a:bodyPr>
            <a:normAutofit/>
          </a:bodyPr>
          <a:lstStyle/>
          <a:p>
            <a:r>
              <a:rPr lang="en-US" sz="2400" dirty="0"/>
              <a:t>States are obliged to ensure adolescents have access to confidential HIV testing &amp; counselling services, &amp; to evidence-based HIV prevention &amp; treatment programmes by health personnel that acknowledge the rights of adolescents to privacy and non-discrimination.</a:t>
            </a:r>
          </a:p>
          <a:p>
            <a:r>
              <a:rPr lang="en-US" sz="2400" dirty="0"/>
              <a:t>States must ensure that right to health is not undermined as a result of discrimination including because of their HIV status.</a:t>
            </a:r>
          </a:p>
          <a:p>
            <a:r>
              <a:rPr lang="en-US" sz="2400" dirty="0"/>
              <a:t>Removal of barriers to access such as third-party consent requirements, are also part of states’ obligations.</a:t>
            </a:r>
          </a:p>
        </p:txBody>
      </p:sp>
    </p:spTree>
    <p:extLst>
      <p:ext uri="{BB962C8B-B14F-4D97-AF65-F5344CB8AC3E}">
        <p14:creationId xmlns:p14="http://schemas.microsoft.com/office/powerpoint/2010/main" val="3480460323"/>
      </p:ext>
    </p:extLst>
  </p:cSld>
  <p:clrMapOvr>
    <a:masterClrMapping/>
  </p:clrMapOvr>
  <mc:AlternateContent xmlns:mc="http://schemas.openxmlformats.org/markup-compatibility/2006" xmlns:p14="http://schemas.microsoft.com/office/powerpoint/2010/main">
    <mc:Choice Requires="p14">
      <p:transition spd="slow" p14:dur="2000" advTm="42199"/>
    </mc:Choice>
    <mc:Fallback xmlns="">
      <p:transition spd="slow" advTm="421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079999" y="268940"/>
            <a:ext cx="6320321" cy="6390043"/>
          </a:xfrm>
        </p:spPr>
        <p:txBody>
          <a:bodyPr>
            <a:normAutofit/>
          </a:bodyPr>
          <a:lstStyle/>
          <a:p>
            <a:r>
              <a:rPr lang="en-US" sz="1600" dirty="0"/>
              <a:t>Many adolescents do not know how to prevent HIV or where to access HIV preventive services.</a:t>
            </a:r>
          </a:p>
          <a:p>
            <a:r>
              <a:rPr lang="en-US" sz="1600" dirty="0"/>
              <a:t>Many adolescents, especially those in key populations, do not know their HIV status.</a:t>
            </a:r>
          </a:p>
          <a:p>
            <a:r>
              <a:rPr lang="en-US" sz="1600" dirty="0"/>
              <a:t>Adolescents find it difficult to reach and obtain HIV prevention and care services.</a:t>
            </a:r>
          </a:p>
          <a:p>
            <a:r>
              <a:rPr lang="en-US" sz="1600" dirty="0"/>
              <a:t>HIV prevention &amp; care services are often not adolescent friendly.</a:t>
            </a:r>
          </a:p>
          <a:p>
            <a:pPr marL="400050" indent="-400050">
              <a:buAutoNum type="romanLcParenBoth"/>
            </a:pPr>
            <a:r>
              <a:rPr lang="en-US" sz="1600" dirty="0"/>
              <a:t>With regard to diagnosis &amp; post-test counselling, receiving information about potential HIV exposure may be more challenging for adolescents than for adults.</a:t>
            </a:r>
          </a:p>
          <a:p>
            <a:pPr marL="400050" indent="-400050">
              <a:buAutoNum type="romanLcParenBoth"/>
            </a:pPr>
            <a:r>
              <a:rPr lang="en-US" sz="1600" dirty="0"/>
              <a:t>With regard to treatment, frequent clinic visits, time spent waiting for services &amp; having to miss school discourages adolescents’ engagement in care.</a:t>
            </a:r>
          </a:p>
          <a:p>
            <a:pPr marL="400050" indent="-400050">
              <a:buAutoNum type="romanLcParenBoth"/>
            </a:pPr>
            <a:r>
              <a:rPr lang="en-US" sz="1600" dirty="0"/>
              <a:t>With regard to disclosure, this potential loss of social or economic support or loss of a partner may be especially difficult for adolescents, particularly, if the partner is older or has more power in the relationship.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87551"/>
    </mc:Choice>
    <mc:Fallback xmlns="">
      <p:transition spd="slow" advTm="875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18211" y="0"/>
            <a:ext cx="7580003" cy="6858000"/>
          </a:xfrm>
        </p:spPr>
        <p:txBody>
          <a:bodyPr>
            <a:normAutofit lnSpcReduction="10000"/>
          </a:bodyPr>
          <a:lstStyle/>
          <a:p>
            <a:r>
              <a:rPr lang="en-US" sz="1200" b="1" dirty="0">
                <a:solidFill>
                  <a:srgbClr val="0070C0"/>
                </a:solidFill>
              </a:rPr>
              <a:t>Consolidated HIV prevention, testing, treatment and service delivery guidelines (2021).</a:t>
            </a:r>
          </a:p>
          <a:p>
            <a:r>
              <a:rPr lang="en-US" sz="1200" b="1" dirty="0">
                <a:solidFill>
                  <a:srgbClr val="0070C0"/>
                </a:solidFill>
              </a:rPr>
              <a:t>Consolidated guidelines on HIV testing services (2019).</a:t>
            </a:r>
          </a:p>
          <a:p>
            <a:r>
              <a:rPr lang="en-US" sz="1200" b="1" dirty="0">
                <a:solidFill>
                  <a:srgbClr val="0070C0"/>
                </a:solidFill>
              </a:rPr>
              <a:t>Consolidated HIV strategic information guidelines (2020).</a:t>
            </a:r>
          </a:p>
          <a:p>
            <a:r>
              <a:rPr lang="en-US" sz="1200" b="1" dirty="0">
                <a:solidFill>
                  <a:srgbClr val="0070C0"/>
                </a:solidFill>
              </a:rPr>
              <a:t>Consolidated guidelines on HIV prevention, diagnosis, treatment &amp; care for key populations: updated version (2016).</a:t>
            </a:r>
          </a:p>
          <a:p>
            <a:pPr lvl="1"/>
            <a:r>
              <a:rPr lang="en-US" sz="1000" b="1" dirty="0"/>
              <a:t>Preventing HIV through safe voluntary medical male circumcision for adolescent boys and men in generalized HIV epidemics: recommendations and key considerations (2020).</a:t>
            </a:r>
          </a:p>
          <a:p>
            <a:pPr lvl="1"/>
            <a:r>
              <a:rPr lang="en-US" sz="1000" b="1" dirty="0"/>
              <a:t>Guidelines on HIV self-testing &amp; partner notification (2016).</a:t>
            </a:r>
          </a:p>
          <a:p>
            <a:pPr lvl="1"/>
            <a:r>
              <a:rPr lang="en-US" sz="1000" b="1" dirty="0"/>
              <a:t>Updated recommendations on first-line &amp; second-line antiretroviral regimens &amp; post- exposure prophylaxis &amp; recommendations on early infant diagnosis of HIV: interim guidance (2018).</a:t>
            </a:r>
          </a:p>
          <a:p>
            <a:pPr lvl="1"/>
            <a:r>
              <a:rPr lang="en-US" sz="1000" b="1" dirty="0"/>
              <a:t>Guideline on when to start antiretroviral therapy &amp; on pre-exposure prophylaxis for HIV (2015).</a:t>
            </a:r>
          </a:p>
          <a:p>
            <a:pPr lvl="1"/>
            <a:r>
              <a:rPr lang="en-US" sz="1000" b="1" dirty="0"/>
              <a:t>Guidelines on post-exposure prophylaxis for HIV &amp; the use of cotrimoxazole prophylaxis for HIV-related infections among adults, adolescents &amp; children (2014).</a:t>
            </a:r>
          </a:p>
          <a:p>
            <a:pPr lvl="1"/>
            <a:r>
              <a:rPr lang="en-US" sz="1000" b="1" dirty="0"/>
              <a:t>Consolidated guidelines on the use of antiretroviral drugs for treating &amp; preventing HIV infection: recommendations for a public health approach (2016).</a:t>
            </a:r>
          </a:p>
          <a:p>
            <a:pPr lvl="1"/>
            <a:r>
              <a:rPr lang="en-US" sz="1000" b="1" dirty="0"/>
              <a:t>Guidelines for managing advanced HIV disease &amp; rapid initiation of antiretroviral therapy (2017).</a:t>
            </a:r>
          </a:p>
          <a:p>
            <a:pPr lvl="1"/>
            <a:r>
              <a:rPr lang="en-US" sz="1000" b="1" dirty="0"/>
              <a:t>Consolidated guidelines on person-centered HIV patient monitoring &amp; case surveillance (2017).</a:t>
            </a:r>
          </a:p>
          <a:p>
            <a:pPr lvl="1"/>
            <a:r>
              <a:rPr lang="en-US" sz="1000" b="1" dirty="0"/>
              <a:t>Guidelines on the public health response to pretreatment HIV drug resistance (2017).</a:t>
            </a:r>
          </a:p>
          <a:p>
            <a:r>
              <a:rPr lang="en-US" sz="1200" b="1" dirty="0">
                <a:solidFill>
                  <a:srgbClr val="0070C0"/>
                </a:solidFill>
              </a:rPr>
              <a:t>HIV &amp; adolescents: guidance for HIV testing &amp; counselling &amp; care for adolescents living with HIV: recommendations for a public health approach and considerations for policy-makers and managers (2013).</a:t>
            </a:r>
          </a:p>
          <a:p>
            <a:r>
              <a:rPr lang="en-US" sz="1200" b="1" dirty="0">
                <a:solidFill>
                  <a:srgbClr val="0070C0"/>
                </a:solidFill>
              </a:rPr>
              <a:t>Integrating collaborative TB &amp; HIV services within a comprehensive package of care for people who inject drugs: consolidated guidelines (2016).</a:t>
            </a:r>
          </a:p>
          <a:p>
            <a:r>
              <a:rPr lang="en-US" sz="1200" b="1" dirty="0">
                <a:solidFill>
                  <a:srgbClr val="0070C0"/>
                </a:solidFill>
              </a:rPr>
              <a:t>Consolidated guideline on sexual &amp; reproductive health and rights of women living with HIV (2017).</a:t>
            </a:r>
          </a:p>
          <a:p>
            <a:r>
              <a:rPr lang="en-US" sz="1200" b="1" dirty="0">
                <a:solidFill>
                  <a:srgbClr val="0070C0"/>
                </a:solidFill>
              </a:rPr>
              <a:t>Responding to children and adolescents who have been sexually abused: WHO clinical guidelines (2017).</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132516"/>
    </mc:Choice>
    <mc:Fallback xmlns="">
      <p:transition spd="slow" advTm="13251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5" y="111512"/>
            <a:ext cx="6915199" cy="6657277"/>
          </a:xfrm>
        </p:spPr>
        <p:txBody>
          <a:bodyPr>
            <a:normAutofit fontScale="92500" lnSpcReduction="10000"/>
          </a:bodyPr>
          <a:lstStyle/>
          <a:p>
            <a:r>
              <a:rPr lang="en-US" sz="1600" dirty="0"/>
              <a:t>Adolescent-friendly health services for adolescents living with HIV: from theory to practice (WHO, 2019)</a:t>
            </a:r>
          </a:p>
          <a:p>
            <a:r>
              <a:rPr lang="en-US" sz="1600" dirty="0">
                <a:solidFill>
                  <a:srgbClr val="0070C0"/>
                </a:solidFill>
              </a:rPr>
              <a:t>Adolescent HIV testing, counselling &amp; care: implementation guidance for health providers and planners. (WHO, 2014)</a:t>
            </a:r>
          </a:p>
          <a:p>
            <a:r>
              <a:rPr lang="en-US" sz="1600" dirty="0"/>
              <a:t>HIV strategic information: accelerating progress on HIV testing and treatment for children and adolescents through improved strategic information (WHO, 2020)</a:t>
            </a:r>
          </a:p>
          <a:p>
            <a:r>
              <a:rPr lang="en-US" sz="1600" dirty="0">
                <a:solidFill>
                  <a:srgbClr val="0070C0"/>
                </a:solidFill>
              </a:rPr>
              <a:t>HIV prevention among adolescent girls &amp; young women: putting HIV prevention among adolescent girls &amp; young women on the Fast-Track and engaging men and boys. (UNAIDS, 2016)</a:t>
            </a:r>
          </a:p>
          <a:p>
            <a:r>
              <a:rPr lang="en-US" sz="1600" dirty="0"/>
              <a:t>Learning session on HIV-affected adolescent mothers and their children in sub-Saharan Africa: meeting report (WHO, 2020)</a:t>
            </a:r>
          </a:p>
          <a:p>
            <a:r>
              <a:rPr lang="en-US" sz="1600" dirty="0">
                <a:solidFill>
                  <a:srgbClr val="0070C0"/>
                </a:solidFill>
              </a:rPr>
              <a:t>Key considerations for differentiated antiretroviral therapy delivery for specific populations: children, adolescents, pregnant &amp; breastfeeding women and key populations. (WHO, 2017)</a:t>
            </a:r>
          </a:p>
          <a:p>
            <a:r>
              <a:rPr lang="en-US" sz="1600" dirty="0"/>
              <a:t>The importance of sexual &amp; reproductive health &amp; rights to prevent HIV in adolescent girls &amp; young women in eastern &amp; southern Africa. (WHO, 2017)</a:t>
            </a:r>
          </a:p>
          <a:p>
            <a:r>
              <a:rPr lang="en-US" sz="1600" dirty="0">
                <a:solidFill>
                  <a:srgbClr val="0070C0"/>
                </a:solidFill>
              </a:rPr>
              <a:t>Clinical manual for male circumcision under local anesthesia &amp; HIV prevention services for adolescent boys &amp; men. (WHO, 2018)</a:t>
            </a:r>
          </a:p>
          <a:p>
            <a:r>
              <a:rPr lang="en-US" sz="1600" dirty="0"/>
              <a:t>WHO implementation tool for pre-exposure prophylaxis of HIV infection. (WHO, 2017)</a:t>
            </a:r>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94473"/>
    </mc:Choice>
    <mc:Fallback xmlns="">
      <p:transition spd="slow" advTm="94473"/>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text on a black background&#10;&#10;Description generated with very high confidence">
            <a:extLst>
              <a:ext uri="{FF2B5EF4-FFF2-40B4-BE49-F238E27FC236}">
                <a16:creationId xmlns:a16="http://schemas.microsoft.com/office/drawing/2014/main" id="{384A6FC2-0812-408F-A610-FF0804A9A956}"/>
              </a:ext>
            </a:extLst>
          </p:cNvPr>
          <p:cNvPicPr>
            <a:picLocks noChangeAspect="1"/>
          </p:cNvPicPr>
          <p:nvPr/>
        </p:nvPicPr>
        <p:blipFill>
          <a:blip r:embed="rId3"/>
          <a:stretch>
            <a:fillRect/>
          </a:stretch>
        </p:blipFill>
        <p:spPr>
          <a:xfrm>
            <a:off x="1698171" y="183504"/>
            <a:ext cx="9044317" cy="6674496"/>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46190"/>
    </mc:Choice>
    <mc:Fallback xmlns="">
      <p:transition spd="slow" advTm="46190"/>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3</TotalTime>
  <Words>3200</Words>
  <Application>Microsoft Office PowerPoint</Application>
  <PresentationFormat>Widescreen</PresentationFormat>
  <Paragraphs>173</Paragraphs>
  <Slides>19</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Calibri Light</vt:lpstr>
      <vt:lpstr>Rockwell</vt:lpstr>
      <vt:lpstr>Wingdings</vt:lpstr>
      <vt:lpstr>Atlas</vt:lpstr>
      <vt:lpstr>Office Theme</vt:lpstr>
      <vt:lpstr>1_Office Theme</vt:lpstr>
      <vt:lpstr>HUMAN IMMUNODEFICIENCY VIRUS (HIV)  PREVENTION &amp; CARE</vt:lpstr>
      <vt:lpstr>DEFINITIONS </vt:lpstr>
      <vt:lpstr>RATIONALE – 1/2</vt:lpstr>
      <vt:lpstr>RATIONALE – 2/2</vt:lpstr>
      <vt:lpstr>HUMAN RIGHTS OBLIGATIONS</vt:lpstr>
      <vt:lpstr>KEY CONCEPTS TO CONSIDER</vt:lpstr>
      <vt:lpstr>WHO GUIDELINES</vt:lpstr>
      <vt:lpstr>COMPLEMENTARY DOCUMENTS TO WHO GUIDELINES</vt:lpstr>
      <vt:lpstr>PowerPoint Presentation</vt:lpstr>
      <vt:lpstr>REFERENCES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prevention and care - Venkatraman Chandra-Mouli, Wole Ameyan, Marina Plesons</dc:title>
  <dc:creator>Venkatraman Chandra-Mouli, Wole Ameyan, Marina Plesons</dc:creator>
  <cp:lastModifiedBy>Aldo Campana</cp:lastModifiedBy>
  <cp:revision>121</cp:revision>
  <dcterms:created xsi:type="dcterms:W3CDTF">2019-06-05T15:08:02Z</dcterms:created>
  <dcterms:modified xsi:type="dcterms:W3CDTF">2021-02-28T09:32:05Z</dcterms:modified>
</cp:coreProperties>
</file>