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5" r:id="rId4"/>
  </p:sldMasterIdLst>
  <p:notesMasterIdLst>
    <p:notesMasterId r:id="rId29"/>
  </p:notesMasterIdLst>
  <p:sldIdLst>
    <p:sldId id="256" r:id="rId5"/>
    <p:sldId id="263" r:id="rId6"/>
    <p:sldId id="257" r:id="rId7"/>
    <p:sldId id="265" r:id="rId8"/>
    <p:sldId id="420" r:id="rId9"/>
    <p:sldId id="421" r:id="rId10"/>
    <p:sldId id="264" r:id="rId11"/>
    <p:sldId id="258" r:id="rId12"/>
    <p:sldId id="259" r:id="rId13"/>
    <p:sldId id="260" r:id="rId14"/>
    <p:sldId id="417" r:id="rId15"/>
    <p:sldId id="261" r:id="rId16"/>
    <p:sldId id="422" r:id="rId17"/>
    <p:sldId id="271" r:id="rId18"/>
    <p:sldId id="269" r:id="rId19"/>
    <p:sldId id="423" r:id="rId20"/>
    <p:sldId id="424" r:id="rId21"/>
    <p:sldId id="276" r:id="rId22"/>
    <p:sldId id="425" r:id="rId23"/>
    <p:sldId id="262" r:id="rId24"/>
    <p:sldId id="274" r:id="rId25"/>
    <p:sldId id="426" r:id="rId26"/>
    <p:sldId id="272" r:id="rId27"/>
    <p:sldId id="27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17" autoAdjust="0"/>
  </p:normalViewPr>
  <p:slideViewPr>
    <p:cSldViewPr snapToGrid="0" snapToObjects="1">
      <p:cViewPr varScale="1">
        <p:scale>
          <a:sx n="103" d="100"/>
          <a:sy n="103" d="100"/>
        </p:scale>
        <p:origin x="114" y="342"/>
      </p:cViewPr>
      <p:guideLst/>
    </p:cSldViewPr>
  </p:slideViewPr>
  <p:outlineViewPr>
    <p:cViewPr>
      <p:scale>
        <a:sx n="33" d="100"/>
        <a:sy n="33" d="100"/>
      </p:scale>
      <p:origin x="0" y="-146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5" d="100"/>
          <a:sy n="95" d="100"/>
        </p:scale>
        <p:origin x="3660" y="2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latin typeface="+mj-lt"/>
              </a:rPr>
              <a:t>Sudan:</a:t>
            </a:r>
            <a:r>
              <a:rPr lang="en-US" sz="1600" baseline="0" dirty="0">
                <a:latin typeface="+mj-lt"/>
              </a:rPr>
              <a:t> </a:t>
            </a:r>
            <a:r>
              <a:rPr lang="en-US" sz="1600" dirty="0">
                <a:latin typeface="+mj-lt"/>
              </a:rPr>
              <a:t>%</a:t>
            </a:r>
            <a:r>
              <a:rPr lang="en-US" sz="1600" dirty="0"/>
              <a:t> </a:t>
            </a:r>
            <a:r>
              <a:rPr lang="en-US" sz="1600" dirty="0">
                <a:latin typeface="+mj-lt"/>
              </a:rPr>
              <a:t>of women delivered by skilled birth attendant</a:t>
            </a:r>
          </a:p>
        </c:rich>
      </c:tx>
      <c:layout>
        <c:manualLayout>
          <c:xMode val="edge"/>
          <c:yMode val="edge"/>
          <c:x val="0.100194433265637"/>
          <c:y val="2.776730126975280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6"/>
          <c:order val="6"/>
          <c:tx>
            <c:strRef>
              <c:f>'Dashboard - MNH'!$D$8</c:f>
              <c:strCache>
                <c:ptCount val="1"/>
                <c:pt idx="0">
                  <c:v>2019</c:v>
                </c:pt>
              </c:strCache>
            </c:strRef>
          </c:tx>
          <c:spPr>
            <a:solidFill>
              <a:srgbClr val="C39BE1"/>
            </a:solidFill>
            <a:ln>
              <a:solidFill>
                <a:srgbClr val="C39BE1"/>
              </a:solidFill>
            </a:ln>
            <a:effectLst/>
          </c:spPr>
          <c:invertIfNegative val="0"/>
          <c:cat>
            <c:strRef>
              <c:f>'Dashboard - MNH'!$E$1:$H$1</c:f>
              <c:strCache>
                <c:ptCount val="4"/>
                <c:pt idx="0">
                  <c:v>Q1</c:v>
                </c:pt>
                <c:pt idx="1">
                  <c:v>Q2</c:v>
                </c:pt>
                <c:pt idx="2">
                  <c:v>Q3</c:v>
                </c:pt>
                <c:pt idx="3">
                  <c:v>Q4</c:v>
                </c:pt>
              </c:strCache>
            </c:strRef>
          </c:cat>
          <c:val>
            <c:numRef>
              <c:f>'Dashboard - MNH'!$E$12:$H$12</c:f>
              <c:numCache>
                <c:formatCode>0%</c:formatCode>
                <c:ptCount val="4"/>
                <c:pt idx="0">
                  <c:v>0.95</c:v>
                </c:pt>
                <c:pt idx="1">
                  <c:v>1</c:v>
                </c:pt>
                <c:pt idx="2">
                  <c:v>0.98</c:v>
                </c:pt>
                <c:pt idx="3">
                  <c:v>0.99</c:v>
                </c:pt>
              </c:numCache>
            </c:numRef>
          </c:val>
          <c:extLst>
            <c:ext xmlns:c16="http://schemas.microsoft.com/office/drawing/2014/chart" uri="{C3380CC4-5D6E-409C-BE32-E72D297353CC}">
              <c16:uniqueId val="{00000000-623B-4FA9-A804-7F4FACDD5CC4}"/>
            </c:ext>
          </c:extLst>
        </c:ser>
        <c:ser>
          <c:idx val="7"/>
          <c:order val="7"/>
          <c:tx>
            <c:strRef>
              <c:f>'Dashboard - MNH'!$D$9</c:f>
              <c:strCache>
                <c:ptCount val="1"/>
                <c:pt idx="0">
                  <c:v>2020</c:v>
                </c:pt>
              </c:strCache>
            </c:strRef>
          </c:tx>
          <c:spPr>
            <a:solidFill>
              <a:srgbClr val="8037B7"/>
            </a:solidFill>
            <a:ln>
              <a:solidFill>
                <a:srgbClr val="8037B7"/>
              </a:solidFill>
            </a:ln>
            <a:effectLst/>
          </c:spPr>
          <c:invertIfNegative val="0"/>
          <c:cat>
            <c:strRef>
              <c:f>'Dashboard - MNH'!$E$1:$H$1</c:f>
              <c:strCache>
                <c:ptCount val="4"/>
                <c:pt idx="0">
                  <c:v>Q1</c:v>
                </c:pt>
                <c:pt idx="1">
                  <c:v>Q2</c:v>
                </c:pt>
                <c:pt idx="2">
                  <c:v>Q3</c:v>
                </c:pt>
                <c:pt idx="3">
                  <c:v>Q4</c:v>
                </c:pt>
              </c:strCache>
            </c:strRef>
          </c:cat>
          <c:val>
            <c:numRef>
              <c:f>'Dashboard - MNH'!$E$13:$H$13</c:f>
              <c:numCache>
                <c:formatCode>0%</c:formatCode>
                <c:ptCount val="4"/>
                <c:pt idx="0">
                  <c:v>0.88</c:v>
                </c:pt>
                <c:pt idx="1">
                  <c:v>0.66</c:v>
                </c:pt>
                <c:pt idx="2">
                  <c:v>0.95</c:v>
                </c:pt>
                <c:pt idx="3">
                  <c:v>0.96</c:v>
                </c:pt>
              </c:numCache>
            </c:numRef>
          </c:val>
          <c:extLst>
            <c:ext xmlns:c16="http://schemas.microsoft.com/office/drawing/2014/chart" uri="{C3380CC4-5D6E-409C-BE32-E72D297353CC}">
              <c16:uniqueId val="{00000001-623B-4FA9-A804-7F4FACDD5CC4}"/>
            </c:ext>
          </c:extLst>
        </c:ser>
        <c:dLbls>
          <c:showLegendKey val="0"/>
          <c:showVal val="0"/>
          <c:showCatName val="0"/>
          <c:showSerName val="0"/>
          <c:showPercent val="0"/>
          <c:showBubbleSize val="0"/>
        </c:dLbls>
        <c:gapWidth val="150"/>
        <c:axId val="2125284056"/>
        <c:axId val="2124795800"/>
        <c:extLst>
          <c:ext xmlns:c15="http://schemas.microsoft.com/office/drawing/2012/chart" uri="{02D57815-91ED-43cb-92C2-25804820EDAC}">
            <c15:filteredBarSeries>
              <c15:ser>
                <c:idx val="0"/>
                <c:order val="0"/>
                <c:tx>
                  <c:strRef>
                    <c:extLst>
                      <c:ext uri="{02D57815-91ED-43cb-92C2-25804820EDAC}">
                        <c15:formulaRef>
                          <c15:sqref>'Dashboard - MNH'!$D$2</c15:sqref>
                        </c15:formulaRef>
                      </c:ext>
                    </c:extLst>
                    <c:strCache>
                      <c:ptCount val="1"/>
                      <c:pt idx="0">
                        <c:v>2019</c:v>
                      </c:pt>
                    </c:strCache>
                  </c:strRef>
                </c:tx>
                <c:spPr>
                  <a:solidFill>
                    <a:schemeClr val="accent1"/>
                  </a:solidFill>
                  <a:ln>
                    <a:noFill/>
                  </a:ln>
                  <a:effectLst/>
                </c:spPr>
                <c:invertIfNegative val="0"/>
                <c:cat>
                  <c:strRef>
                    <c:extLst>
                      <c:ext uri="{02D57815-91ED-43cb-92C2-25804820EDAC}">
                        <c15:formulaRef>
                          <c15:sqref>'Dashboard - MNH'!$E$1:$H$1</c15:sqref>
                        </c15:formulaRef>
                      </c:ext>
                    </c:extLst>
                    <c:strCache>
                      <c:ptCount val="4"/>
                      <c:pt idx="0">
                        <c:v>Q1</c:v>
                      </c:pt>
                      <c:pt idx="1">
                        <c:v>Q2</c:v>
                      </c:pt>
                      <c:pt idx="2">
                        <c:v>Q3</c:v>
                      </c:pt>
                      <c:pt idx="3">
                        <c:v>Q4</c:v>
                      </c:pt>
                    </c:strCache>
                  </c:strRef>
                </c:cat>
                <c:val>
                  <c:numRef>
                    <c:extLst>
                      <c:ext uri="{02D57815-91ED-43cb-92C2-25804820EDAC}">
                        <c15:formulaRef>
                          <c15:sqref>'Dashboard - MNH'!$E$2:$H$2</c15:sqref>
                        </c15:formulaRef>
                      </c:ext>
                    </c:extLst>
                    <c:numCache>
                      <c:formatCode>0%</c:formatCode>
                      <c:ptCount val="4"/>
                      <c:pt idx="0">
                        <c:v>0.48</c:v>
                      </c:pt>
                      <c:pt idx="1">
                        <c:v>0.44</c:v>
                      </c:pt>
                      <c:pt idx="2">
                        <c:v>0.49</c:v>
                      </c:pt>
                      <c:pt idx="3">
                        <c:v>0.43</c:v>
                      </c:pt>
                    </c:numCache>
                  </c:numRef>
                </c:val>
                <c:extLst>
                  <c:ext xmlns:c16="http://schemas.microsoft.com/office/drawing/2014/chart" uri="{C3380CC4-5D6E-409C-BE32-E72D297353CC}">
                    <c16:uniqueId val="{00000002-623B-4FA9-A804-7F4FACDD5CC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'Dashboard - MNH'!$D$3</c15:sqref>
                        </c15:formulaRef>
                      </c:ext>
                    </c:extLst>
                    <c:strCache>
                      <c:ptCount val="1"/>
                      <c:pt idx="0">
                        <c:v>2020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MNH'!$E$3:$H$3</c15:sqref>
                        </c15:formulaRef>
                      </c:ext>
                    </c:extLst>
                    <c:numCache>
                      <c:formatCode>0%</c:formatCode>
                      <c:ptCount val="4"/>
                      <c:pt idx="0">
                        <c:v>0.45</c:v>
                      </c:pt>
                      <c:pt idx="1">
                        <c:v>0.28000000000000003</c:v>
                      </c:pt>
                      <c:pt idx="2">
                        <c:v>0.38</c:v>
                      </c:pt>
                      <c:pt idx="3">
                        <c:v>0.31</c:v>
                      </c:pt>
                    </c:numCache>
                  </c:numRef>
                </c:val>
                <c:extLst xmlns:c15="http://schemas.microsoft.com/office/drawing/2012/chart">
                  <c:ext xmlns:c16="http://schemas.microsoft.com/office/drawing/2014/chart" uri="{C3380CC4-5D6E-409C-BE32-E72D297353CC}">
                    <c16:uniqueId val="{00000003-623B-4FA9-A804-7F4FACDD5CC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'Dashboard - MNH'!$D$4</c15:sqref>
                        </c15:formulaRef>
                      </c:ext>
                    </c:extLst>
                    <c:strCache>
                      <c:ptCount val="1"/>
                      <c:pt idx="0">
                        <c:v>2019</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MNH'!$E$4:$H$4</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4-623B-4FA9-A804-7F4FACDD5CC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'Dashboard - MNH'!$D$5</c15:sqref>
                        </c15:formulaRef>
                      </c:ext>
                    </c:extLst>
                    <c:strCache>
                      <c:ptCount val="1"/>
                      <c:pt idx="0">
                        <c:v>2020</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MNH'!$E$5:$H$5</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5-623B-4FA9-A804-7F4FACDD5CC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'Dashboard - MNH'!$D$6</c15:sqref>
                        </c15:formulaRef>
                      </c:ext>
                    </c:extLst>
                    <c:strCache>
                      <c:ptCount val="1"/>
                      <c:pt idx="0">
                        <c:v>2019</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MNH'!$E$6:$H$6</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6-623B-4FA9-A804-7F4FACDD5CC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'Dashboard - MNH'!$D$7</c15:sqref>
                        </c15:formulaRef>
                      </c:ext>
                    </c:extLst>
                    <c:strCache>
                      <c:ptCount val="1"/>
                      <c:pt idx="0">
                        <c:v>2020</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MNH'!$E$7:$H$7</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7-623B-4FA9-A804-7F4FACDD5CC4}"/>
                  </c:ext>
                </c:extLst>
              </c15:ser>
            </c15:filteredBarSeries>
          </c:ext>
        </c:extLst>
      </c:barChart>
      <c:catAx>
        <c:axId val="212528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795800"/>
        <c:crosses val="autoZero"/>
        <c:auto val="1"/>
        <c:lblAlgn val="ctr"/>
        <c:lblOffset val="100"/>
        <c:noMultiLvlLbl val="0"/>
      </c:catAx>
      <c:valAx>
        <c:axId val="21247958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528405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a:effectLst/>
                <a:latin typeface="+mj-lt"/>
              </a:rPr>
              <a:t>Sudan:</a:t>
            </a:r>
            <a:r>
              <a:rPr lang="en-US" sz="1600" b="0" i="0" baseline="0" dirty="0">
                <a:effectLst/>
                <a:latin typeface="+mj-lt"/>
              </a:rPr>
              <a:t> Number of women who attended PNC2</a:t>
            </a:r>
            <a:endParaRPr lang="en-US" sz="1600" dirty="0">
              <a:effectLst/>
              <a:latin typeface="+mj-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0"/>
          <c:order val="10"/>
          <c:tx>
            <c:strRef>
              <c:f>'Dashboard - MNH'!$D$16</c:f>
              <c:strCache>
                <c:ptCount val="1"/>
                <c:pt idx="0">
                  <c:v>2019</c:v>
                </c:pt>
              </c:strCache>
            </c:strRef>
          </c:tx>
          <c:spPr>
            <a:solidFill>
              <a:srgbClr val="C39BE1"/>
            </a:solidFill>
            <a:ln>
              <a:solidFill>
                <a:srgbClr val="C39BE1"/>
              </a:solidFill>
            </a:ln>
            <a:effectLst/>
          </c:spPr>
          <c:invertIfNegative val="0"/>
          <c:cat>
            <c:strRef>
              <c:f>'Dashboard - MNH'!$E$1:$H$1</c:f>
              <c:strCache>
                <c:ptCount val="4"/>
                <c:pt idx="0">
                  <c:v>Q1</c:v>
                </c:pt>
                <c:pt idx="1">
                  <c:v>Q2</c:v>
                </c:pt>
                <c:pt idx="2">
                  <c:v>Q3</c:v>
                </c:pt>
                <c:pt idx="3">
                  <c:v>Q4</c:v>
                </c:pt>
              </c:strCache>
            </c:strRef>
          </c:cat>
          <c:val>
            <c:numRef>
              <c:f>'Dashboard - MNH'!$E$16:$H$16</c:f>
              <c:numCache>
                <c:formatCode>#,##0</c:formatCode>
                <c:ptCount val="4"/>
                <c:pt idx="0">
                  <c:v>142753</c:v>
                </c:pt>
                <c:pt idx="1">
                  <c:v>128654</c:v>
                </c:pt>
                <c:pt idx="2">
                  <c:v>130540</c:v>
                </c:pt>
                <c:pt idx="3">
                  <c:v>118753</c:v>
                </c:pt>
              </c:numCache>
            </c:numRef>
          </c:val>
          <c:extLst>
            <c:ext xmlns:c16="http://schemas.microsoft.com/office/drawing/2014/chart" uri="{C3380CC4-5D6E-409C-BE32-E72D297353CC}">
              <c16:uniqueId val="{00000000-5879-478C-9B40-CA5E2AC2A0C3}"/>
            </c:ext>
          </c:extLst>
        </c:ser>
        <c:ser>
          <c:idx val="11"/>
          <c:order val="11"/>
          <c:tx>
            <c:strRef>
              <c:f>'Dashboard - MNH'!$D$17</c:f>
              <c:strCache>
                <c:ptCount val="1"/>
                <c:pt idx="0">
                  <c:v>2020</c:v>
                </c:pt>
              </c:strCache>
            </c:strRef>
          </c:tx>
          <c:spPr>
            <a:solidFill>
              <a:srgbClr val="8037B7"/>
            </a:solidFill>
            <a:ln>
              <a:solidFill>
                <a:srgbClr val="8037B7"/>
              </a:solidFill>
            </a:ln>
            <a:effectLst/>
          </c:spPr>
          <c:invertIfNegative val="0"/>
          <c:cat>
            <c:strRef>
              <c:f>'Dashboard - MNH'!$E$1:$H$1</c:f>
              <c:strCache>
                <c:ptCount val="4"/>
                <c:pt idx="0">
                  <c:v>Q1</c:v>
                </c:pt>
                <c:pt idx="1">
                  <c:v>Q2</c:v>
                </c:pt>
                <c:pt idx="2">
                  <c:v>Q3</c:v>
                </c:pt>
                <c:pt idx="3">
                  <c:v>Q4</c:v>
                </c:pt>
              </c:strCache>
            </c:strRef>
          </c:cat>
          <c:val>
            <c:numRef>
              <c:f>'Dashboard - MNH'!$E$17:$H$17</c:f>
              <c:numCache>
                <c:formatCode>#,##0</c:formatCode>
                <c:ptCount val="4"/>
                <c:pt idx="0">
                  <c:v>147479</c:v>
                </c:pt>
                <c:pt idx="1">
                  <c:v>72324</c:v>
                </c:pt>
                <c:pt idx="2">
                  <c:v>115059</c:v>
                </c:pt>
                <c:pt idx="3">
                  <c:v>108805</c:v>
                </c:pt>
              </c:numCache>
            </c:numRef>
          </c:val>
          <c:extLst>
            <c:ext xmlns:c16="http://schemas.microsoft.com/office/drawing/2014/chart" uri="{C3380CC4-5D6E-409C-BE32-E72D297353CC}">
              <c16:uniqueId val="{00000001-5879-478C-9B40-CA5E2AC2A0C3}"/>
            </c:ext>
          </c:extLst>
        </c:ser>
        <c:dLbls>
          <c:showLegendKey val="0"/>
          <c:showVal val="0"/>
          <c:showCatName val="0"/>
          <c:showSerName val="0"/>
          <c:showPercent val="0"/>
          <c:showBubbleSize val="0"/>
        </c:dLbls>
        <c:gapWidth val="150"/>
        <c:axId val="-2140346216"/>
        <c:axId val="-2140349352"/>
        <c:extLst>
          <c:ext xmlns:c15="http://schemas.microsoft.com/office/drawing/2012/chart" uri="{02D57815-91ED-43cb-92C2-25804820EDAC}">
            <c15:filteredBarSeries>
              <c15:ser>
                <c:idx val="0"/>
                <c:order val="0"/>
                <c:tx>
                  <c:strRef>
                    <c:extLst>
                      <c:ext uri="{02D57815-91ED-43cb-92C2-25804820EDAC}">
                        <c15:formulaRef>
                          <c15:sqref>'Dashboard - MNH'!$D$2</c15:sqref>
                        </c15:formulaRef>
                      </c:ext>
                    </c:extLst>
                    <c:strCache>
                      <c:ptCount val="1"/>
                      <c:pt idx="0">
                        <c:v>2019</c:v>
                      </c:pt>
                    </c:strCache>
                  </c:strRef>
                </c:tx>
                <c:spPr>
                  <a:solidFill>
                    <a:schemeClr val="accent1"/>
                  </a:solidFill>
                  <a:ln>
                    <a:noFill/>
                  </a:ln>
                  <a:effectLst/>
                </c:spPr>
                <c:invertIfNegative val="0"/>
                <c:cat>
                  <c:strRef>
                    <c:extLst>
                      <c:ext uri="{02D57815-91ED-43cb-92C2-25804820EDAC}">
                        <c15:formulaRef>
                          <c15:sqref>'Dashboard - MNH'!$E$1:$H$1</c15:sqref>
                        </c15:formulaRef>
                      </c:ext>
                    </c:extLst>
                    <c:strCache>
                      <c:ptCount val="4"/>
                      <c:pt idx="0">
                        <c:v>Q1</c:v>
                      </c:pt>
                      <c:pt idx="1">
                        <c:v>Q2</c:v>
                      </c:pt>
                      <c:pt idx="2">
                        <c:v>Q3</c:v>
                      </c:pt>
                      <c:pt idx="3">
                        <c:v>Q4</c:v>
                      </c:pt>
                    </c:strCache>
                  </c:strRef>
                </c:cat>
                <c:val>
                  <c:numRef>
                    <c:extLst>
                      <c:ext uri="{02D57815-91ED-43cb-92C2-25804820EDAC}">
                        <c15:formulaRef>
                          <c15:sqref>'Dashboard - MNH'!$E$2:$H$2</c15:sqref>
                        </c15:formulaRef>
                      </c:ext>
                    </c:extLst>
                    <c:numCache>
                      <c:formatCode>0%</c:formatCode>
                      <c:ptCount val="4"/>
                      <c:pt idx="0">
                        <c:v>0.48</c:v>
                      </c:pt>
                      <c:pt idx="1">
                        <c:v>0.44</c:v>
                      </c:pt>
                      <c:pt idx="2">
                        <c:v>0.49</c:v>
                      </c:pt>
                      <c:pt idx="3">
                        <c:v>0.43</c:v>
                      </c:pt>
                    </c:numCache>
                  </c:numRef>
                </c:val>
                <c:extLst>
                  <c:ext xmlns:c16="http://schemas.microsoft.com/office/drawing/2014/chart" uri="{C3380CC4-5D6E-409C-BE32-E72D297353CC}">
                    <c16:uniqueId val="{00000002-5879-478C-9B40-CA5E2AC2A0C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'Dashboard - MNH'!$D$3</c15:sqref>
                        </c15:formulaRef>
                      </c:ext>
                    </c:extLst>
                    <c:strCache>
                      <c:ptCount val="1"/>
                      <c:pt idx="0">
                        <c:v>2020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MNH'!$E$3:$H$3</c15:sqref>
                        </c15:formulaRef>
                      </c:ext>
                    </c:extLst>
                    <c:numCache>
                      <c:formatCode>0%</c:formatCode>
                      <c:ptCount val="4"/>
                      <c:pt idx="0">
                        <c:v>0.45</c:v>
                      </c:pt>
                      <c:pt idx="1">
                        <c:v>0.28000000000000003</c:v>
                      </c:pt>
                      <c:pt idx="2">
                        <c:v>0.38</c:v>
                      </c:pt>
                      <c:pt idx="3">
                        <c:v>0.31</c:v>
                      </c:pt>
                    </c:numCache>
                  </c:numRef>
                </c:val>
                <c:extLst xmlns:c15="http://schemas.microsoft.com/office/drawing/2012/chart">
                  <c:ext xmlns:c16="http://schemas.microsoft.com/office/drawing/2014/chart" uri="{C3380CC4-5D6E-409C-BE32-E72D297353CC}">
                    <c16:uniqueId val="{00000003-5879-478C-9B40-CA5E2AC2A0C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'Dashboard - MNH'!$D$4</c15:sqref>
                        </c15:formulaRef>
                      </c:ext>
                    </c:extLst>
                    <c:strCache>
                      <c:ptCount val="1"/>
                      <c:pt idx="0">
                        <c:v>2019</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MNH'!$E$4:$H$4</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4-5879-478C-9B40-CA5E2AC2A0C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'Dashboard - MNH'!$D$5</c15:sqref>
                        </c15:formulaRef>
                      </c:ext>
                    </c:extLst>
                    <c:strCache>
                      <c:ptCount val="1"/>
                      <c:pt idx="0">
                        <c:v>2020</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MNH'!$E$5:$H$5</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5-5879-478C-9B40-CA5E2AC2A0C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'Dashboard - MNH'!$D$6</c15:sqref>
                        </c15:formulaRef>
                      </c:ext>
                    </c:extLst>
                    <c:strCache>
                      <c:ptCount val="1"/>
                      <c:pt idx="0">
                        <c:v>2019</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MNH'!$E$6:$H$6</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6-5879-478C-9B40-CA5E2AC2A0C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'Dashboard - MNH'!$D$7</c15:sqref>
                        </c15:formulaRef>
                      </c:ext>
                    </c:extLst>
                    <c:strCache>
                      <c:ptCount val="1"/>
                      <c:pt idx="0">
                        <c:v>2020</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MNH'!$E$7:$H$7</c15:sqref>
                        </c15:formulaRef>
                      </c:ext>
                    </c:extLst>
                    <c:numCache>
                      <c:formatCode>0%</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7-5879-478C-9B40-CA5E2AC2A0C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'Dashboard - MNH'!$D$8</c15:sqref>
                        </c15:formulaRef>
                      </c:ext>
                    </c:extLst>
                    <c:strCache>
                      <c:ptCount val="1"/>
                      <c:pt idx="0">
                        <c:v>2019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MNH'!$E$8:$H$8</c15:sqref>
                        </c15:formulaRef>
                      </c:ext>
                    </c:extLst>
                    <c:numCache>
                      <c:formatCode>#,##0_);\(#,##0\)</c:formatCode>
                      <c:ptCount val="4"/>
                      <c:pt idx="0">
                        <c:v>96920</c:v>
                      </c:pt>
                      <c:pt idx="1">
                        <c:v>87230</c:v>
                      </c:pt>
                      <c:pt idx="2">
                        <c:v>87428</c:v>
                      </c:pt>
                      <c:pt idx="3">
                        <c:v>85165</c:v>
                      </c:pt>
                    </c:numCache>
                  </c:numRef>
                </c:val>
                <c:extLst xmlns:c15="http://schemas.microsoft.com/office/drawing/2012/chart">
                  <c:ext xmlns:c16="http://schemas.microsoft.com/office/drawing/2014/chart" uri="{C3380CC4-5D6E-409C-BE32-E72D297353CC}">
                    <c16:uniqueId val="{00000008-5879-478C-9B40-CA5E2AC2A0C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'Dashboard - MNH'!$D$9</c15:sqref>
                        </c15:formulaRef>
                      </c:ext>
                    </c:extLst>
                    <c:strCache>
                      <c:ptCount val="1"/>
                      <c:pt idx="0">
                        <c:v>2020</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MNH'!$E$9:$H$9</c15:sqref>
                        </c15:formulaRef>
                      </c:ext>
                    </c:extLst>
                    <c:numCache>
                      <c:formatCode>#,##0_);\(#,##0\)</c:formatCode>
                      <c:ptCount val="4"/>
                      <c:pt idx="0">
                        <c:v>91169</c:v>
                      </c:pt>
                      <c:pt idx="1">
                        <c:v>78948</c:v>
                      </c:pt>
                      <c:pt idx="2">
                        <c:v>66089</c:v>
                      </c:pt>
                      <c:pt idx="3">
                        <c:v>52769</c:v>
                      </c:pt>
                    </c:numCache>
                  </c:numRef>
                </c:val>
                <c:extLst xmlns:c15="http://schemas.microsoft.com/office/drawing/2012/chart">
                  <c:ext xmlns:c16="http://schemas.microsoft.com/office/drawing/2014/chart" uri="{C3380CC4-5D6E-409C-BE32-E72D297353CC}">
                    <c16:uniqueId val="{00000009-5879-478C-9B40-CA5E2AC2A0C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'Dashboard - MNH'!$D$12</c15:sqref>
                        </c15:formulaRef>
                      </c:ext>
                    </c:extLst>
                    <c:strCache>
                      <c:ptCount val="1"/>
                      <c:pt idx="0">
                        <c:v>2019</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MNH'!$E$12:$H$12</c15:sqref>
                        </c15:formulaRef>
                      </c:ext>
                    </c:extLst>
                    <c:numCache>
                      <c:formatCode>0%</c:formatCode>
                      <c:ptCount val="4"/>
                      <c:pt idx="0">
                        <c:v>0.95</c:v>
                      </c:pt>
                      <c:pt idx="1">
                        <c:v>1</c:v>
                      </c:pt>
                      <c:pt idx="2">
                        <c:v>0.98</c:v>
                      </c:pt>
                      <c:pt idx="3">
                        <c:v>0.99</c:v>
                      </c:pt>
                    </c:numCache>
                  </c:numRef>
                </c:val>
                <c:extLst xmlns:c15="http://schemas.microsoft.com/office/drawing/2012/chart">
                  <c:ext xmlns:c16="http://schemas.microsoft.com/office/drawing/2014/chart" uri="{C3380CC4-5D6E-409C-BE32-E72D297353CC}">
                    <c16:uniqueId val="{0000000A-5879-478C-9B40-CA5E2AC2A0C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'Dashboard - MNH'!$D$13</c15:sqref>
                        </c15:formulaRef>
                      </c:ext>
                    </c:extLst>
                    <c:strCache>
                      <c:ptCount val="1"/>
                      <c:pt idx="0">
                        <c:v>2020</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'Dashboard - MNH'!$E$1:$H$1</c15:sqref>
                        </c15:formulaRef>
                      </c:ext>
                    </c:extLst>
                    <c:strCache>
                      <c:ptCount val="4"/>
                      <c:pt idx="0">
                        <c:v>Q1</c:v>
                      </c:pt>
                      <c:pt idx="1">
                        <c:v>Q2</c:v>
                      </c:pt>
                      <c:pt idx="2">
                        <c:v>Q3</c:v>
                      </c:pt>
                      <c:pt idx="3">
                        <c:v>Q4</c:v>
                      </c:pt>
                    </c:strCache>
                  </c:strRef>
                </c:cat>
                <c:val>
                  <c:numRef>
                    <c:extLst xmlns:c15="http://schemas.microsoft.com/office/drawing/2012/chart">
                      <c:ext xmlns:c15="http://schemas.microsoft.com/office/drawing/2012/chart" uri="{02D57815-91ED-43cb-92C2-25804820EDAC}">
                        <c15:formulaRef>
                          <c15:sqref>'Dashboard - MNH'!$E$13:$H$13</c15:sqref>
                        </c15:formulaRef>
                      </c:ext>
                    </c:extLst>
                    <c:numCache>
                      <c:formatCode>0%</c:formatCode>
                      <c:ptCount val="4"/>
                      <c:pt idx="0">
                        <c:v>0.88</c:v>
                      </c:pt>
                      <c:pt idx="1">
                        <c:v>0.66</c:v>
                      </c:pt>
                      <c:pt idx="2">
                        <c:v>0.95</c:v>
                      </c:pt>
                      <c:pt idx="3">
                        <c:v>0.96</c:v>
                      </c:pt>
                    </c:numCache>
                  </c:numRef>
                </c:val>
                <c:extLst xmlns:c15="http://schemas.microsoft.com/office/drawing/2012/chart">
                  <c:ext xmlns:c16="http://schemas.microsoft.com/office/drawing/2014/chart" uri="{C3380CC4-5D6E-409C-BE32-E72D297353CC}">
                    <c16:uniqueId val="{0000000B-5879-478C-9B40-CA5E2AC2A0C3}"/>
                  </c:ext>
                </c:extLst>
              </c15:ser>
            </c15:filteredBarSeries>
          </c:ext>
        </c:extLst>
      </c:barChart>
      <c:catAx>
        <c:axId val="-214034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349352"/>
        <c:crosses val="autoZero"/>
        <c:auto val="1"/>
        <c:lblAlgn val="ctr"/>
        <c:lblOffset val="100"/>
        <c:noMultiLvlLbl val="0"/>
      </c:catAx>
      <c:valAx>
        <c:axId val="-2140349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40346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ysClr val="windowText" lastClr="000000"/>
                </a:solidFill>
                <a:latin typeface="+mj-lt"/>
                <a:ea typeface="+mj-ea"/>
                <a:cs typeface="+mj-cs"/>
              </a:defRPr>
            </a:pPr>
            <a:r>
              <a:rPr lang="en-US" sz="1600" b="1" dirty="0">
                <a:solidFill>
                  <a:sysClr val="windowText" lastClr="000000"/>
                </a:solidFill>
              </a:rPr>
              <a:t>Yemen: </a:t>
            </a:r>
            <a:r>
              <a:rPr lang="en-US" sz="1600" b="0" dirty="0">
                <a:solidFill>
                  <a:sysClr val="windowText" lastClr="000000"/>
                </a:solidFill>
              </a:rPr>
              <a:t>Number of ANC visits/contacts provided</a:t>
            </a:r>
          </a:p>
        </c:rich>
      </c:tx>
      <c:overlay val="0"/>
      <c:spPr>
        <a:noFill/>
        <a:ln>
          <a:noFill/>
        </a:ln>
        <a:effectLst/>
      </c:spPr>
    </c:title>
    <c:autoTitleDeleted val="0"/>
    <c:plotArea>
      <c:layout/>
      <c:lineChart>
        <c:grouping val="standard"/>
        <c:varyColors val="0"/>
        <c:ser>
          <c:idx val="0"/>
          <c:order val="0"/>
          <c:tx>
            <c:strRef>
              <c:f>'YEMEN Dashboard - MNH'!$D$2</c:f>
              <c:strCache>
                <c:ptCount val="1"/>
                <c:pt idx="0">
                  <c:v>2019</c:v>
                </c:pt>
              </c:strCache>
            </c:strRef>
          </c:tx>
          <c:spPr>
            <a:ln w="22225" cap="rnd">
              <a:solidFill>
                <a:schemeClr val="accent4">
                  <a:lumMod val="75000"/>
                </a:schemeClr>
              </a:solidFill>
              <a:round/>
            </a:ln>
            <a:effectLst/>
          </c:spPr>
          <c:marker>
            <c:symbol val="none"/>
          </c:marker>
          <c:dLbls>
            <c:delete val="1"/>
          </c:dLbls>
          <c:cat>
            <c:strRef>
              <c:f>'YEMEN Dashboard - MNH'!$E$1:$P$1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'YEMEN Dashboard - MNH'!$E$2:$P$2</c:f>
              <c:numCache>
                <c:formatCode>#,##0</c:formatCode>
                <c:ptCount val="12"/>
                <c:pt idx="0">
                  <c:v>38763</c:v>
                </c:pt>
                <c:pt idx="1">
                  <c:v>34101</c:v>
                </c:pt>
                <c:pt idx="2">
                  <c:v>37069</c:v>
                </c:pt>
                <c:pt idx="3">
                  <c:v>38981</c:v>
                </c:pt>
                <c:pt idx="4">
                  <c:v>29010</c:v>
                </c:pt>
                <c:pt idx="5">
                  <c:v>32293</c:v>
                </c:pt>
                <c:pt idx="6">
                  <c:v>39429</c:v>
                </c:pt>
                <c:pt idx="7">
                  <c:v>30135</c:v>
                </c:pt>
                <c:pt idx="8">
                  <c:v>33498</c:v>
                </c:pt>
                <c:pt idx="9">
                  <c:v>38017</c:v>
                </c:pt>
                <c:pt idx="10">
                  <c:v>34845</c:v>
                </c:pt>
                <c:pt idx="11">
                  <c:v>30516</c:v>
                </c:pt>
              </c:numCache>
            </c:numRef>
          </c:val>
          <c:smooth val="0"/>
          <c:extLst>
            <c:ext xmlns:c16="http://schemas.microsoft.com/office/drawing/2014/chart" uri="{C3380CC4-5D6E-409C-BE32-E72D297353CC}">
              <c16:uniqueId val="{00000000-763C-4B35-8354-66AE51CF0319}"/>
            </c:ext>
          </c:extLst>
        </c:ser>
        <c:ser>
          <c:idx val="1"/>
          <c:order val="1"/>
          <c:tx>
            <c:strRef>
              <c:f>'YEMEN Dashboard - MNH'!$D$3</c:f>
              <c:strCache>
                <c:ptCount val="1"/>
                <c:pt idx="0">
                  <c:v>2020</c:v>
                </c:pt>
              </c:strCache>
            </c:strRef>
          </c:tx>
          <c:spPr>
            <a:ln w="22225" cap="rnd">
              <a:solidFill>
                <a:srgbClr val="7030A0"/>
              </a:solidFill>
              <a:round/>
            </a:ln>
            <a:effectLst/>
          </c:spPr>
          <c:marker>
            <c:symbol val="none"/>
          </c:marker>
          <c:dLbls>
            <c:delete val="1"/>
          </c:dLbls>
          <c:cat>
            <c:strRef>
              <c:f>'YEMEN Dashboard - MNH'!$E$1:$P$1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'YEMEN Dashboard - MNH'!$E$3:$P$3</c:f>
            </c:numRef>
          </c:val>
          <c:smooth val="1"/>
          <c:extLst>
            <c:ext xmlns:c16="http://schemas.microsoft.com/office/drawing/2014/chart" uri="{C3380CC4-5D6E-409C-BE32-E72D297353CC}">
              <c16:uniqueId val="{00000001-763C-4B35-8354-66AE51CF0319}"/>
            </c:ext>
          </c:extLst>
        </c:ser>
        <c:ser>
          <c:idx val="2"/>
          <c:order val="2"/>
          <c:tx>
            <c:strRef>
              <c:f>'YEMEN Dashboard - MNH'!$D$5</c:f>
              <c:strCache>
                <c:ptCount val="1"/>
                <c:pt idx="0">
                  <c:v>2020</c:v>
                </c:pt>
              </c:strCache>
            </c:strRef>
          </c:tx>
          <c:spPr>
            <a:ln>
              <a:solidFill>
                <a:schemeClr val="accent1">
                  <a:lumMod val="75000"/>
                </a:schemeClr>
              </a:solidFill>
            </a:ln>
          </c:spPr>
          <c:marker>
            <c:symbol val="none"/>
          </c:marker>
          <c:dPt>
            <c:idx val="4"/>
            <c:bubble3D val="0"/>
            <c:spPr>
              <a:ln w="25400">
                <a:solidFill>
                  <a:schemeClr val="accent1">
                    <a:lumMod val="75000"/>
                  </a:schemeClr>
                </a:solidFill>
              </a:ln>
            </c:spPr>
            <c:extLst>
              <c:ext xmlns:c16="http://schemas.microsoft.com/office/drawing/2014/chart" uri="{C3380CC4-5D6E-409C-BE32-E72D297353CC}">
                <c16:uniqueId val="{00000003-763C-4B35-8354-66AE51CF0319}"/>
              </c:ext>
            </c:extLst>
          </c:dPt>
          <c:dPt>
            <c:idx val="7"/>
            <c:bubble3D val="0"/>
            <c:extLst>
              <c:ext xmlns:c16="http://schemas.microsoft.com/office/drawing/2014/chart" uri="{C3380CC4-5D6E-409C-BE32-E72D297353CC}">
                <c16:uniqueId val="{00000004-763C-4B35-8354-66AE51CF0319}"/>
              </c:ext>
            </c:extLst>
          </c:dPt>
          <c:dLbls>
            <c:delete val="1"/>
          </c:dLbls>
          <c:cat>
            <c:strRef>
              <c:f>'YEMEN Dashboard - MNH'!$E$1:$P$1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'YEMEN Dashboard - MNH'!$E$5:$O$5</c:f>
              <c:numCache>
                <c:formatCode>#,##0</c:formatCode>
                <c:ptCount val="11"/>
                <c:pt idx="0">
                  <c:v>36819</c:v>
                </c:pt>
                <c:pt idx="1">
                  <c:v>35436</c:v>
                </c:pt>
                <c:pt idx="2">
                  <c:v>33013</c:v>
                </c:pt>
                <c:pt idx="3">
                  <c:v>33987</c:v>
                </c:pt>
                <c:pt idx="4">
                  <c:v>21273</c:v>
                </c:pt>
                <c:pt idx="5">
                  <c:v>28238</c:v>
                </c:pt>
                <c:pt idx="6">
                  <c:v>26854</c:v>
                </c:pt>
                <c:pt idx="7">
                  <c:v>23710</c:v>
                </c:pt>
                <c:pt idx="8">
                  <c:v>29406</c:v>
                </c:pt>
                <c:pt idx="9">
                  <c:v>27090</c:v>
                </c:pt>
                <c:pt idx="10">
                  <c:v>29341</c:v>
                </c:pt>
              </c:numCache>
            </c:numRef>
          </c:val>
          <c:smooth val="0"/>
          <c:extLst>
            <c:ext xmlns:c16="http://schemas.microsoft.com/office/drawing/2014/chart" uri="{C3380CC4-5D6E-409C-BE32-E72D297353CC}">
              <c16:uniqueId val="{00000005-763C-4B35-8354-66AE51CF0319}"/>
            </c:ext>
          </c:extLst>
        </c:ser>
        <c:dLbls>
          <c:showLegendKey val="0"/>
          <c:showVal val="1"/>
          <c:showCatName val="0"/>
          <c:showSerName val="0"/>
          <c:showPercent val="0"/>
          <c:showBubbleSize val="0"/>
        </c:dLbls>
        <c:smooth val="0"/>
        <c:axId val="-2140418280"/>
        <c:axId val="-2140419928"/>
      </c:lineChart>
      <c:catAx>
        <c:axId val="-21404182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2140419928"/>
        <c:crosses val="autoZero"/>
        <c:auto val="1"/>
        <c:lblAlgn val="ctr"/>
        <c:lblOffset val="100"/>
        <c:noMultiLvlLbl val="0"/>
      </c:catAx>
      <c:valAx>
        <c:axId val="-2140419928"/>
        <c:scaling>
          <c:orientation val="minMax"/>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crossAx val="-2140418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600" b="1" i="0" baseline="0" dirty="0">
                <a:solidFill>
                  <a:schemeClr val="tx1">
                    <a:lumMod val="65000"/>
                    <a:lumOff val="35000"/>
                  </a:schemeClr>
                </a:solidFill>
                <a:effectLst/>
              </a:rPr>
              <a:t>Pakistan:</a:t>
            </a:r>
            <a:r>
              <a:rPr lang="en-US" sz="1600" b="0" i="0" baseline="0" dirty="0">
                <a:solidFill>
                  <a:schemeClr val="tx1">
                    <a:lumMod val="65000"/>
                    <a:lumOff val="35000"/>
                  </a:schemeClr>
                </a:solidFill>
                <a:effectLst/>
              </a:rPr>
              <a:t> Number of facility births</a:t>
            </a:r>
            <a:endParaRPr lang="en-CA" sz="1600" b="0" dirty="0">
              <a:solidFill>
                <a:schemeClr val="tx1">
                  <a:lumMod val="65000"/>
                  <a:lumOff val="35000"/>
                </a:schemeClr>
              </a:solidFill>
              <a:effectLst/>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'Dashboard - MNH'!$D$10</c:f>
              <c:strCache>
                <c:ptCount val="1"/>
                <c:pt idx="0">
                  <c:v>2019</c:v>
                </c:pt>
              </c:strCache>
            </c:strRef>
          </c:tx>
          <c:spPr>
            <a:ln w="22225" cap="rnd">
              <a:solidFill>
                <a:schemeClr val="accent4">
                  <a:lumMod val="75000"/>
                </a:schemeClr>
              </a:solidFill>
              <a:round/>
            </a:ln>
            <a:effectLst/>
          </c:spPr>
          <c:marker>
            <c:symbol val="none"/>
          </c:marker>
          <c:cat>
            <c:strRef>
              <c:f>'Dashboard - MNH'!$E$1:$P$1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MNH'!$E$10:$P$10</c:f>
              <c:numCache>
                <c:formatCode>#,##0</c:formatCode>
                <c:ptCount val="12"/>
                <c:pt idx="0">
                  <c:v>63805</c:v>
                </c:pt>
                <c:pt idx="1">
                  <c:v>60139</c:v>
                </c:pt>
                <c:pt idx="2">
                  <c:v>51914</c:v>
                </c:pt>
                <c:pt idx="3">
                  <c:v>59859</c:v>
                </c:pt>
                <c:pt idx="4">
                  <c:v>66109</c:v>
                </c:pt>
                <c:pt idx="5">
                  <c:v>65737</c:v>
                </c:pt>
                <c:pt idx="6">
                  <c:v>75491</c:v>
                </c:pt>
                <c:pt idx="7">
                  <c:v>72596</c:v>
                </c:pt>
                <c:pt idx="8">
                  <c:v>70764</c:v>
                </c:pt>
                <c:pt idx="9">
                  <c:v>71000</c:v>
                </c:pt>
                <c:pt idx="10">
                  <c:v>68228</c:v>
                </c:pt>
                <c:pt idx="11">
                  <c:v>70607</c:v>
                </c:pt>
              </c:numCache>
            </c:numRef>
          </c:val>
          <c:smooth val="1"/>
          <c:extLst>
            <c:ext xmlns:c16="http://schemas.microsoft.com/office/drawing/2014/chart" uri="{C3380CC4-5D6E-409C-BE32-E72D297353CC}">
              <c16:uniqueId val="{00000000-1948-4A04-A462-F49373478D05}"/>
            </c:ext>
          </c:extLst>
        </c:ser>
        <c:ser>
          <c:idx val="1"/>
          <c:order val="1"/>
          <c:tx>
            <c:strRef>
              <c:f>'Dashboard - MNH'!$D$11</c:f>
              <c:strCache>
                <c:ptCount val="1"/>
                <c:pt idx="0">
                  <c:v>2020</c:v>
                </c:pt>
              </c:strCache>
            </c:strRef>
          </c:tx>
          <c:spPr>
            <a:ln w="22225" cap="rnd">
              <a:solidFill>
                <a:srgbClr val="002060"/>
              </a:solidFill>
              <a:round/>
            </a:ln>
            <a:effectLst/>
          </c:spPr>
          <c:marker>
            <c:symbol val="none"/>
          </c:marker>
          <c:cat>
            <c:strRef>
              <c:f>'Dashboard - MNH'!$E$1:$P$1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MNH'!$E$11:$P$11</c:f>
              <c:numCache>
                <c:formatCode>#,##0</c:formatCode>
                <c:ptCount val="12"/>
                <c:pt idx="0">
                  <c:v>71838</c:v>
                </c:pt>
                <c:pt idx="1">
                  <c:v>64471</c:v>
                </c:pt>
                <c:pt idx="2">
                  <c:v>54953</c:v>
                </c:pt>
                <c:pt idx="3">
                  <c:v>46854</c:v>
                </c:pt>
                <c:pt idx="4">
                  <c:v>45049</c:v>
                </c:pt>
                <c:pt idx="5">
                  <c:v>49062</c:v>
                </c:pt>
                <c:pt idx="6">
                  <c:v>59367</c:v>
                </c:pt>
                <c:pt idx="7">
                  <c:v>66473</c:v>
                </c:pt>
                <c:pt idx="8">
                  <c:v>74875</c:v>
                </c:pt>
                <c:pt idx="9">
                  <c:v>71885</c:v>
                </c:pt>
              </c:numCache>
            </c:numRef>
          </c:val>
          <c:smooth val="1"/>
          <c:extLst>
            <c:ext xmlns:c16="http://schemas.microsoft.com/office/drawing/2014/chart" uri="{C3380CC4-5D6E-409C-BE32-E72D297353CC}">
              <c16:uniqueId val="{00000001-1948-4A04-A462-F49373478D05}"/>
            </c:ext>
          </c:extLst>
        </c:ser>
        <c:dLbls>
          <c:showLegendKey val="0"/>
          <c:showVal val="0"/>
          <c:showCatName val="0"/>
          <c:showSerName val="0"/>
          <c:showPercent val="0"/>
          <c:showBubbleSize val="0"/>
        </c:dLbls>
        <c:smooth val="0"/>
        <c:axId val="-2146881320"/>
        <c:axId val="-2146684408"/>
      </c:lineChart>
      <c:catAx>
        <c:axId val="-21468813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2146684408"/>
        <c:crosses val="autoZero"/>
        <c:auto val="1"/>
        <c:lblAlgn val="ctr"/>
        <c:lblOffset val="100"/>
        <c:noMultiLvlLbl val="0"/>
      </c:catAx>
      <c:valAx>
        <c:axId val="-2146684408"/>
        <c:scaling>
          <c:orientation val="minMax"/>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crossAx val="-214688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AD95D713-22B8-6346-8591-61F7345DD4DB}" type="presOf" srcId="{D5038E52-8875-4BBF-A3CD-A18877DB38C1}" destId="{AA497FD6-EBFF-47CD-8963-A379FF1243D1}" srcOrd="0" destOrd="0" presId="urn:microsoft.com/office/officeart/2005/8/layout/hProcess9"/>
    <dgm:cxn modelId="{5AF34925-4B44-704C-A306-7D408F0BF4AE}" type="presOf" srcId="{151CF682-AB21-420F-A12D-5FBEDE9CD7BA}" destId="{DA55DC04-2EC9-40F6-8F04-450718B661BA}" srcOrd="0" destOrd="0" presId="urn:microsoft.com/office/officeart/2005/8/layout/hProcess9"/>
    <dgm:cxn modelId="{AD047844-F8AD-A541-9145-6A211CDB5DA2}"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4B8B6683-232C-3149-A730-DB618D22D6A0}" type="presOf" srcId="{67130A49-2D7A-4DDB-BFCE-261A76672268}" destId="{EBA2C95D-1800-437B-BFFA-403DC35F237B}"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C453739B-11AB-024D-8601-2AA2E4B35C01}" type="presOf" srcId="{6A1973C6-A96C-4BCD-BC37-EDAEEEED2755}" destId="{1A47FA96-39E1-45AE-B48F-4F4690D62C90}" srcOrd="0" destOrd="0" presId="urn:microsoft.com/office/officeart/2005/8/layout/hProcess9"/>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8BF640E0-302A-2443-AAAA-CB4DE97A25E6}" type="presOf" srcId="{E70330E7-8026-4F29-A84E-0819727E859F}" destId="{669FE043-AAD0-40F4-B909-072FD0CDF926}" srcOrd="0" destOrd="0" presId="urn:microsoft.com/office/officeart/2005/8/layout/hProcess9"/>
    <dgm:cxn modelId="{ACC7DDDE-4B82-454C-A381-550367CA45E0}" type="presParOf" srcId="{AA497FD6-EBFF-47CD-8963-A379FF1243D1}" destId="{4A63E17C-E62A-4070-9384-8952CBBB1113}" srcOrd="0" destOrd="0" presId="urn:microsoft.com/office/officeart/2005/8/layout/hProcess9"/>
    <dgm:cxn modelId="{89E926E4-BA51-5549-8651-2374E0D886ED}" type="presParOf" srcId="{AA497FD6-EBFF-47CD-8963-A379FF1243D1}" destId="{2317A070-2FE6-4E17-9F35-C2E61B61E1A5}" srcOrd="1" destOrd="0" presId="urn:microsoft.com/office/officeart/2005/8/layout/hProcess9"/>
    <dgm:cxn modelId="{2DD22767-28B1-C044-A558-C724637700C6}" type="presParOf" srcId="{2317A070-2FE6-4E17-9F35-C2E61B61E1A5}" destId="{DA55DC04-2EC9-40F6-8F04-450718B661BA}" srcOrd="0" destOrd="0" presId="urn:microsoft.com/office/officeart/2005/8/layout/hProcess9"/>
    <dgm:cxn modelId="{8E9C59B8-53F0-504C-8047-82C62A69B85A}" type="presParOf" srcId="{2317A070-2FE6-4E17-9F35-C2E61B61E1A5}" destId="{A13EF079-3C0A-4D47-B077-BDE6EDB941FA}" srcOrd="1" destOrd="0" presId="urn:microsoft.com/office/officeart/2005/8/layout/hProcess9"/>
    <dgm:cxn modelId="{3378764C-1B1C-944A-98F5-F462EE8F2AB1}" type="presParOf" srcId="{2317A070-2FE6-4E17-9F35-C2E61B61E1A5}" destId="{1A47FA96-39E1-45AE-B48F-4F4690D62C90}" srcOrd="2" destOrd="0" presId="urn:microsoft.com/office/officeart/2005/8/layout/hProcess9"/>
    <dgm:cxn modelId="{44ED7E53-4310-EC46-8AD6-43A9573B3FDA}" type="presParOf" srcId="{2317A070-2FE6-4E17-9F35-C2E61B61E1A5}" destId="{AE1FBF92-8FA6-4F79-99DA-B07817A57400}" srcOrd="3" destOrd="0" presId="urn:microsoft.com/office/officeart/2005/8/layout/hProcess9"/>
    <dgm:cxn modelId="{A7ADCC7F-E571-884C-B99A-4ABD733043A0}" type="presParOf" srcId="{2317A070-2FE6-4E17-9F35-C2E61B61E1A5}" destId="{52A3990F-28CC-4429-856C-056730460580}" srcOrd="4" destOrd="0" presId="urn:microsoft.com/office/officeart/2005/8/layout/hProcess9"/>
    <dgm:cxn modelId="{95ECEC82-1E0F-9C4A-80FA-C287B85A5168}" type="presParOf" srcId="{2317A070-2FE6-4E17-9F35-C2E61B61E1A5}" destId="{EF80ABF3-8F30-464D-8F83-74EE25874866}" srcOrd="5" destOrd="0" presId="urn:microsoft.com/office/officeart/2005/8/layout/hProcess9"/>
    <dgm:cxn modelId="{E5512717-EF34-CF42-ADB0-CFF015692C54}" type="presParOf" srcId="{2317A070-2FE6-4E17-9F35-C2E61B61E1A5}" destId="{EBA2C95D-1800-437B-BFFA-403DC35F237B}" srcOrd="6" destOrd="0" presId="urn:microsoft.com/office/officeart/2005/8/layout/hProcess9"/>
    <dgm:cxn modelId="{091439E5-D704-D647-A3F7-38C5433DF1AD}" type="presParOf" srcId="{2317A070-2FE6-4E17-9F35-C2E61B61E1A5}" destId="{440E3B31-843E-4694-A263-BD1BDC418827}" srcOrd="7" destOrd="0" presId="urn:microsoft.com/office/officeart/2005/8/layout/hProcess9"/>
    <dgm:cxn modelId="{86FAC851-8BF7-D241-9799-8B37269E7BC7}"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8F0FBA27-68E0-7248-BA74-A4CD97BD1B34}" type="presOf" srcId="{6A1973C6-A96C-4BCD-BC37-EDAEEEED2755}" destId="{1A47FA96-39E1-45AE-B48F-4F4690D62C90}" srcOrd="0" destOrd="0" presId="urn:microsoft.com/office/officeart/2005/8/layout/hProcess9"/>
    <dgm:cxn modelId="{B8815F38-311B-C14D-B504-EE7795515F63}" type="presOf" srcId="{D5038E52-8875-4BBF-A3CD-A18877DB38C1}" destId="{AA497FD6-EBFF-47CD-8963-A379FF1243D1}" srcOrd="0" destOrd="0" presId="urn:microsoft.com/office/officeart/2005/8/layout/hProcess9"/>
    <dgm:cxn modelId="{315A0363-6400-224F-982D-47FA7550B26D}"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6B700F7E-FA0B-D342-AC70-22E599683D2C}" type="presOf" srcId="{151CF682-AB21-420F-A12D-5FBEDE9CD7BA}" destId="{DA55DC04-2EC9-40F6-8F04-450718B661BA}"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3178478B-E401-9D4F-9BB9-44DDB67B62FB}" type="presOf" srcId="{67130A49-2D7A-4DDB-BFCE-261A76672268}" destId="{EBA2C95D-1800-437B-BFFA-403DC35F237B}" srcOrd="0" destOrd="0" presId="urn:microsoft.com/office/officeart/2005/8/layout/hProcess9"/>
    <dgm:cxn modelId="{DBFC5B91-EB47-5247-B0D9-73E245A24DD0}" type="presOf" srcId="{E70330E7-8026-4F29-A84E-0819727E859F}" destId="{669FE043-AAD0-40F4-B909-072FD0CDF926}"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CBE70A95-F13C-4745-8E8F-2DEE6C2FD1CA}" type="presParOf" srcId="{AA497FD6-EBFF-47CD-8963-A379FF1243D1}" destId="{4A63E17C-E62A-4070-9384-8952CBBB1113}" srcOrd="0" destOrd="0" presId="urn:microsoft.com/office/officeart/2005/8/layout/hProcess9"/>
    <dgm:cxn modelId="{733A9C60-FA84-EC4A-ABC7-334200A5729B}" type="presParOf" srcId="{AA497FD6-EBFF-47CD-8963-A379FF1243D1}" destId="{2317A070-2FE6-4E17-9F35-C2E61B61E1A5}" srcOrd="1" destOrd="0" presId="urn:microsoft.com/office/officeart/2005/8/layout/hProcess9"/>
    <dgm:cxn modelId="{34AE46ED-7E7F-2349-9C31-1E305FE641CB}" type="presParOf" srcId="{2317A070-2FE6-4E17-9F35-C2E61B61E1A5}" destId="{DA55DC04-2EC9-40F6-8F04-450718B661BA}" srcOrd="0" destOrd="0" presId="urn:microsoft.com/office/officeart/2005/8/layout/hProcess9"/>
    <dgm:cxn modelId="{ABB96B06-33BB-464B-B953-133545CCA8D6}" type="presParOf" srcId="{2317A070-2FE6-4E17-9F35-C2E61B61E1A5}" destId="{A13EF079-3C0A-4D47-B077-BDE6EDB941FA}" srcOrd="1" destOrd="0" presId="urn:microsoft.com/office/officeart/2005/8/layout/hProcess9"/>
    <dgm:cxn modelId="{D8AB71D3-534F-6043-8791-AF2E149B41FB}" type="presParOf" srcId="{2317A070-2FE6-4E17-9F35-C2E61B61E1A5}" destId="{1A47FA96-39E1-45AE-B48F-4F4690D62C90}" srcOrd="2" destOrd="0" presId="urn:microsoft.com/office/officeart/2005/8/layout/hProcess9"/>
    <dgm:cxn modelId="{61254CA9-8BF2-3F49-BC57-A2103DDB7177}" type="presParOf" srcId="{2317A070-2FE6-4E17-9F35-C2E61B61E1A5}" destId="{AE1FBF92-8FA6-4F79-99DA-B07817A57400}" srcOrd="3" destOrd="0" presId="urn:microsoft.com/office/officeart/2005/8/layout/hProcess9"/>
    <dgm:cxn modelId="{05E6665C-F89D-9E4D-A5CD-648144A65F14}" type="presParOf" srcId="{2317A070-2FE6-4E17-9F35-C2E61B61E1A5}" destId="{52A3990F-28CC-4429-856C-056730460580}" srcOrd="4" destOrd="0" presId="urn:microsoft.com/office/officeart/2005/8/layout/hProcess9"/>
    <dgm:cxn modelId="{390A04A4-E9EA-2742-9AEB-E52624A6879D}" type="presParOf" srcId="{2317A070-2FE6-4E17-9F35-C2E61B61E1A5}" destId="{EF80ABF3-8F30-464D-8F83-74EE25874866}" srcOrd="5" destOrd="0" presId="urn:microsoft.com/office/officeart/2005/8/layout/hProcess9"/>
    <dgm:cxn modelId="{AAE0CF5A-2DD1-D946-8B75-53AAC8E970BE}" type="presParOf" srcId="{2317A070-2FE6-4E17-9F35-C2E61B61E1A5}" destId="{EBA2C95D-1800-437B-BFFA-403DC35F237B}" srcOrd="6" destOrd="0" presId="urn:microsoft.com/office/officeart/2005/8/layout/hProcess9"/>
    <dgm:cxn modelId="{85313FEF-FDA4-834C-A5BA-DA1F7BC3F898}" type="presParOf" srcId="{2317A070-2FE6-4E17-9F35-C2E61B61E1A5}" destId="{440E3B31-843E-4694-A263-BD1BDC418827}" srcOrd="7" destOrd="0" presId="urn:microsoft.com/office/officeart/2005/8/layout/hProcess9"/>
    <dgm:cxn modelId="{6CA1DACA-715E-CF40-83DE-B0A7C31474CE}"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7EA84-F82F-4085-A041-9800E4F2118F}" type="datetimeFigureOut">
              <a:rPr lang="en-GB" smtClean="0"/>
              <a:t>10/02/2021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6FEB2-B06C-47DC-847F-29539797FB19}" type="slidenum">
              <a:rPr lang="en-GB" smtClean="0"/>
              <a:t>‹#›</a:t>
            </a:fld>
            <a:endParaRPr lang="en-GB" dirty="0"/>
          </a:p>
        </p:txBody>
      </p:sp>
    </p:spTree>
    <p:extLst>
      <p:ext uri="{BB962C8B-B14F-4D97-AF65-F5344CB8AC3E}">
        <p14:creationId xmlns:p14="http://schemas.microsoft.com/office/powerpoint/2010/main" val="187789590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the first of two  slides which set out the rationale for investment in maternal health care in adolescents. </a:t>
            </a:r>
            <a:endParaRPr lang="en-GB" sz="1400" dirty="0"/>
          </a:p>
        </p:txBody>
      </p:sp>
      <p:sp>
        <p:nvSpPr>
          <p:cNvPr id="4" name="Slide Number Placeholder 3"/>
          <p:cNvSpPr>
            <a:spLocks noGrp="1"/>
          </p:cNvSpPr>
          <p:nvPr>
            <p:ph type="sldNum" sz="quarter" idx="10"/>
          </p:nvPr>
        </p:nvSpPr>
        <p:spPr/>
        <p:txBody>
          <a:bodyPr/>
          <a:lstStyle/>
          <a:p>
            <a:fld id="{8BE6FEB2-B06C-47DC-847F-29539797FB19}" type="slidenum">
              <a:rPr lang="en-GB" smtClean="0"/>
              <a:t>3</a:t>
            </a:fld>
            <a:endParaRPr lang="en-GB" dirty="0"/>
          </a:p>
        </p:txBody>
      </p:sp>
    </p:spTree>
    <p:extLst>
      <p:ext uri="{BB962C8B-B14F-4D97-AF65-F5344CB8AC3E}">
        <p14:creationId xmlns:p14="http://schemas.microsoft.com/office/powerpoint/2010/main" val="18187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Delay in deciding to seek care on the part of the individual, family or both: Factors that shape the decision to seek care include actors involved in decision-making (individual, partner, family, community); this also includes knowledge about pregnancy, labour and symptoms and signs of complications (perception of need), status of women, costs, and cultural factors.</a:t>
            </a:r>
          </a:p>
          <a:p>
            <a:pPr marL="171450" indent="-171450">
              <a:buFont typeface="Arial" panose="020B0604020202020204" pitchFamily="34" charset="0"/>
              <a:buChar char="•"/>
            </a:pPr>
            <a:r>
              <a:rPr lang="en-US" dirty="0"/>
              <a:t>Delay in reaching an adequate health care facility: Causes include an inability to access health facilities because of underdeveloped transportation infrastructures, nonexistent communications networks, prohibitive costs of transportation and other financial constraints.</a:t>
            </a:r>
          </a:p>
          <a:p>
            <a:pPr marL="171450" indent="-171450">
              <a:buFont typeface="Arial" panose="020B0604020202020204" pitchFamily="34" charset="0"/>
              <a:buChar char="•"/>
            </a:pPr>
            <a:r>
              <a:rPr lang="en-US" dirty="0"/>
              <a:t>Delay in receiving adequate care at an existing facility: Causes include inefficient triage systems, inadequate caregiver skills, inadequate numbers of caregivers, inadequate equipment and supplies and lack of a referral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01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56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Dissemination of reproductive health information </a:t>
            </a:r>
            <a:r>
              <a:rPr lang="en-US" sz="1200" dirty="0"/>
              <a:t>through school curriculum (</a:t>
            </a:r>
            <a:r>
              <a:rPr lang="en-GB" sz="1800" dirty="0">
                <a:effectLst/>
                <a:latin typeface="Calibri" panose="020F0502020204030204" pitchFamily="34" charset="0"/>
                <a:ea typeface="Calibri" panose="020F0502020204030204" pitchFamily="34" charset="0"/>
                <a:cs typeface="Arial" panose="020B0604020202020204" pitchFamily="34" charset="0"/>
              </a:rPr>
              <a:t>Mahaini, 2008</a:t>
            </a:r>
            <a:r>
              <a:rPr lang="en-US" sz="1200" dirty="0"/>
              <a:t>). Policies designed to keep girls in school will allow them to acquire education and develop skills that will enhance increases their ability to care for themselves, and their families and will increase their awareness about their health needs.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a:t>
            </a:r>
            <a:r>
              <a:rPr lang="en-US" dirty="0"/>
              <a:t>nvolving village women volunteer, they get to know all first-time pregnant mothers, most of whom are adolescents, and then accompany them on their first visit to a clinic. The service also provides a 24-hour delivery service at home and at the health centre, including an obstetric squad comprising a nurse midwife and a male field worker on a motorbike</a:t>
            </a:r>
            <a:r>
              <a:rPr lang="en-US" baseline="30000" dirty="0"/>
              <a:t>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01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7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590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Partnership for Maternal, Newborn &amp; Child Health (PMNCH). PMNCH provides a platform for organizations to align objectives, strategies and resources, and agree on interventions to improve maternal, newborn, child and adolescent health. Its role complements the work and accountability processes of its more than 1000 member organizations in 77 countries. PMNCH plays a lead role in operationalizing the unified accountability framework of the EWEC Global Strategy.</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1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25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continues with outlining the rationale for investment in this area. </a:t>
            </a:r>
            <a:endParaRPr lang="en-GB" dirty="0"/>
          </a:p>
        </p:txBody>
      </p:sp>
      <p:sp>
        <p:nvSpPr>
          <p:cNvPr id="4" name="Slide Number Placeholder 3"/>
          <p:cNvSpPr>
            <a:spLocks noGrp="1"/>
          </p:cNvSpPr>
          <p:nvPr>
            <p:ph type="sldNum" sz="quarter" idx="10"/>
          </p:nvPr>
        </p:nvSpPr>
        <p:spPr/>
        <p:txBody>
          <a:bodyPr/>
          <a:lstStyle/>
          <a:p>
            <a:fld id="{8BE6FEB2-B06C-47DC-847F-29539797FB19}" type="slidenum">
              <a:rPr lang="en-GB" smtClean="0"/>
              <a:t>4</a:t>
            </a:fld>
            <a:endParaRPr lang="en-GB" dirty="0"/>
          </a:p>
        </p:txBody>
      </p:sp>
    </p:spTree>
    <p:extLst>
      <p:ext uri="{BB962C8B-B14F-4D97-AF65-F5344CB8AC3E}">
        <p14:creationId xmlns:p14="http://schemas.microsoft.com/office/powerpoint/2010/main" val="115368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key concepts to take into account in providing high quality maternal health care to adolescents. </a:t>
            </a:r>
            <a:endParaRPr lang="en-GB" dirty="0"/>
          </a:p>
        </p:txBody>
      </p:sp>
      <p:sp>
        <p:nvSpPr>
          <p:cNvPr id="4" name="Slide Number Placeholder 3"/>
          <p:cNvSpPr>
            <a:spLocks noGrp="1"/>
          </p:cNvSpPr>
          <p:nvPr>
            <p:ph type="sldNum" sz="quarter" idx="10"/>
          </p:nvPr>
        </p:nvSpPr>
        <p:spPr/>
        <p:txBody>
          <a:bodyPr/>
          <a:lstStyle/>
          <a:p>
            <a:fld id="{8BE6FEB2-B06C-47DC-847F-29539797FB19}" type="slidenum">
              <a:rPr lang="en-GB" smtClean="0"/>
              <a:t>8</a:t>
            </a:fld>
            <a:endParaRPr lang="en-GB" dirty="0"/>
          </a:p>
        </p:txBody>
      </p:sp>
    </p:spTree>
    <p:extLst>
      <p:ext uri="{BB962C8B-B14F-4D97-AF65-F5344CB8AC3E}">
        <p14:creationId xmlns:p14="http://schemas.microsoft.com/office/powerpoint/2010/main" val="210435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6FEB2-B06C-47DC-847F-29539797FB19}" type="slidenum">
              <a:rPr lang="en-GB" smtClean="0"/>
              <a:t>9</a:t>
            </a:fld>
            <a:endParaRPr lang="en-GB" dirty="0"/>
          </a:p>
        </p:txBody>
      </p:sp>
    </p:spTree>
    <p:extLst>
      <p:ext uri="{BB962C8B-B14F-4D97-AF65-F5344CB8AC3E}">
        <p14:creationId xmlns:p14="http://schemas.microsoft.com/office/powerpoint/2010/main" val="14289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workers need training and support to provide pregnant adolescents with the effective and sensitive  maternal health care. </a:t>
            </a:r>
            <a:endParaRPr lang="en-GB" dirty="0"/>
          </a:p>
        </p:txBody>
      </p:sp>
      <p:sp>
        <p:nvSpPr>
          <p:cNvPr id="4" name="Slide Number Placeholder 3"/>
          <p:cNvSpPr>
            <a:spLocks noGrp="1"/>
          </p:cNvSpPr>
          <p:nvPr>
            <p:ph type="sldNum" sz="quarter" idx="10"/>
          </p:nvPr>
        </p:nvSpPr>
        <p:spPr/>
        <p:txBody>
          <a:bodyPr/>
          <a:lstStyle/>
          <a:p>
            <a:fld id="{8BE6FEB2-B06C-47DC-847F-29539797FB19}" type="slidenum">
              <a:rPr lang="en-GB" smtClean="0"/>
              <a:t>12</a:t>
            </a:fld>
            <a:endParaRPr lang="en-GB" dirty="0"/>
          </a:p>
        </p:txBody>
      </p:sp>
    </p:spTree>
    <p:extLst>
      <p:ext uri="{BB962C8B-B14F-4D97-AF65-F5344CB8AC3E}">
        <p14:creationId xmlns:p14="http://schemas.microsoft.com/office/powerpoint/2010/main" val="46313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Maternal mortality in Adolescent </a:t>
            </a:r>
            <a:r>
              <a:rPr lang="en-US" b="1" dirty="0"/>
              <a:t>: </a:t>
            </a:r>
            <a:r>
              <a:rPr lang="en-US" dirty="0"/>
              <a:t>The rate of maternal mortality among 15- to 19-year-old girls in EMR is 2</a:t>
            </a:r>
            <a:r>
              <a:rPr lang="en-US" baseline="30000" dirty="0"/>
              <a:t>nd</a:t>
            </a:r>
            <a:r>
              <a:rPr lang="en-US" dirty="0"/>
              <a:t> highest (9/100,000) in the world after African countries (36/100,000).</a:t>
            </a:r>
            <a:r>
              <a:rPr lang="en-US" baseline="30000" dirty="0"/>
              <a:t>1</a:t>
            </a:r>
            <a:endParaRPr lang="en-US" b="1" baseline="300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55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Maternal mortality in Adolescent </a:t>
            </a:r>
            <a:r>
              <a:rPr lang="en-US" b="1" dirty="0"/>
              <a:t>: </a:t>
            </a:r>
            <a:r>
              <a:rPr lang="en-US" dirty="0"/>
              <a:t>The rate of maternal mortality among 15- to 19-year-old girls in EMR is the 2</a:t>
            </a:r>
            <a:r>
              <a:rPr lang="en-US" baseline="30000" dirty="0"/>
              <a:t>nd</a:t>
            </a:r>
            <a:r>
              <a:rPr lang="en-US" dirty="0"/>
              <a:t> highest (9/100,000) in the world after African countries (36/100,000).</a:t>
            </a:r>
            <a:r>
              <a:rPr lang="en-US" baseline="30000" dirty="0"/>
              <a:t>6</a:t>
            </a:r>
            <a:endParaRPr lang="en-US" dirty="0"/>
          </a:p>
          <a:p>
            <a:endParaRPr lang="en-US" dirty="0"/>
          </a:p>
          <a:p>
            <a:pPr marL="400050" indent="-400050">
              <a:buFont typeface="+mj-lt"/>
              <a:buAutoNum type="romanUcPeriod"/>
            </a:pPr>
            <a:r>
              <a:rPr lang="en-US" dirty="0">
                <a:solidFill>
                  <a:srgbClr val="FF0000"/>
                </a:solidFill>
              </a:rPr>
              <a:t>Maternal conditions are the leading cause of death </a:t>
            </a:r>
            <a:r>
              <a:rPr lang="en-US" dirty="0"/>
              <a:t>in female age group of (15-19 years ) in four countries of the Region;  Morocco, Pakistan , Somalia and Yemen </a:t>
            </a:r>
            <a:r>
              <a:rPr lang="en-US" baseline="30000" dirty="0"/>
              <a:t>2</a:t>
            </a:r>
          </a:p>
          <a:p>
            <a:pPr marL="400050" indent="-400050">
              <a:buFont typeface="+mj-lt"/>
              <a:buAutoNum type="romanUcPeriod"/>
            </a:pPr>
            <a:r>
              <a:rPr lang="en-US" dirty="0">
                <a:solidFill>
                  <a:srgbClr val="FF0000"/>
                </a:solidFill>
              </a:rPr>
              <a:t>In Afghanistan, Iraq, Jordon, Syria  and Tunisia</a:t>
            </a:r>
            <a:r>
              <a:rPr lang="en-US" dirty="0"/>
              <a:t>, it is the 2</a:t>
            </a:r>
            <a:r>
              <a:rPr lang="en-US" baseline="30000" dirty="0"/>
              <a:t>nd</a:t>
            </a:r>
            <a:r>
              <a:rPr lang="en-US" dirty="0"/>
              <a:t> leading cause of death in female age group of (15-19).</a:t>
            </a:r>
            <a:r>
              <a:rPr lang="en-US" baseline="30000" dirty="0"/>
              <a:t>3</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C9A3E-1C48-0C4E-9E5E-EC1C2DC264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5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Globally Maternal condition is the leading cause of death in female age group (15-19) 10/100,000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49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3459-2393-A142-AE6C-7A43A4FE8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87C1E-438A-A54D-8111-1539D1D77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9E8D6F-23AB-014C-B9F7-3361A04CEC14}"/>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276E9EA4-AA46-7A42-BF24-C65B205373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AFDF8F-DA64-2F49-B5BC-E4CCB7FEB725}"/>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270873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84DC-8325-524D-8389-5CC6AB3D8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AF9A1-C9BC-D14E-AAAE-1F1A2D25E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CCA58-D979-B447-895E-B33B74CEDD50}"/>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166C96BD-F0C6-A44A-B073-F2671C826B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DA1A37-A0BD-8F40-8414-C882B4167799}"/>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46973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30DF-791F-FB46-BE84-99D30CE29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E1B144-07B4-FD43-B8A9-8FF0C899C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0DA4E-E696-894F-8894-62110B05FC70}"/>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552BDD3E-86BB-E640-B9F3-44F7DFE3B2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78BDCF-63D6-8542-9713-3A35BFDCDDFC}"/>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1802491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28BA-5ECC-9044-82A4-6D816E362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0CAEA-FE31-8947-872E-00353C808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CEA69-33D5-F64D-8A22-5B77DE4194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DF3564-A54A-E848-B276-FEFE1A739491}"/>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6" name="Footer Placeholder 5">
            <a:extLst>
              <a:ext uri="{FF2B5EF4-FFF2-40B4-BE49-F238E27FC236}">
                <a16:creationId xmlns:a16="http://schemas.microsoft.com/office/drawing/2014/main" id="{7CFD9B6E-DFBD-6045-8FB0-52AD6E53B4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A772CA-01A5-AC45-AE7F-F063C8F60EB6}"/>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171776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123D-F9F7-DD40-B828-207A94B2B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DE6273-1C35-7549-B2E5-815AAFC6A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D9B6C-D4D5-6B41-BEFF-738A91E09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AD6264-4BFA-714C-BA7E-55405C8DF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EE91A-581D-DC41-9E86-FDF64F52F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64180-BD77-D54F-B944-BF6998AD8256}"/>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8" name="Footer Placeholder 7">
            <a:extLst>
              <a:ext uri="{FF2B5EF4-FFF2-40B4-BE49-F238E27FC236}">
                <a16:creationId xmlns:a16="http://schemas.microsoft.com/office/drawing/2014/main" id="{99F0161E-C9B3-474C-9612-D20AADAE0E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6DC759-9B63-4845-9F21-CAE0302A92FF}"/>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1746289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443F-2F41-DB43-880F-AC18475CB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2EC082-8AE7-DA41-916E-0D60C847AE6F}"/>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4" name="Footer Placeholder 3">
            <a:extLst>
              <a:ext uri="{FF2B5EF4-FFF2-40B4-BE49-F238E27FC236}">
                <a16:creationId xmlns:a16="http://schemas.microsoft.com/office/drawing/2014/main" id="{F96FB256-19BE-2B40-93D9-0BD6B70E05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CBA477-CEDC-8246-B5B9-C6F94ABBD838}"/>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13207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143F3-EC31-0D4B-88E8-3FD192111652}"/>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3" name="Footer Placeholder 2">
            <a:extLst>
              <a:ext uri="{FF2B5EF4-FFF2-40B4-BE49-F238E27FC236}">
                <a16:creationId xmlns:a16="http://schemas.microsoft.com/office/drawing/2014/main" id="{04D7702A-8445-9E41-8BBA-BBC429C6AD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57B894-76FC-9D4D-A3FD-8EBA41BB3379}"/>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3455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5020-6F53-E440-ADCB-76E004430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6DC35-B958-EF4C-B3AA-82048FFF3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C04D1-3872-E244-830E-98D613126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70705-3C53-B74C-B4D2-50751EFE68BB}"/>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6" name="Footer Placeholder 5">
            <a:extLst>
              <a:ext uri="{FF2B5EF4-FFF2-40B4-BE49-F238E27FC236}">
                <a16:creationId xmlns:a16="http://schemas.microsoft.com/office/drawing/2014/main" id="{C4BDD043-0905-954E-A0DF-03ABB367CB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2036C2-A8B3-3644-B9D9-721306FF102B}"/>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28426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3433-B923-384B-B35B-D18B293B6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66B731-CD32-414E-BA29-D6C7ABDD3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978116D-2043-0D42-A2A3-E43639D0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04281-762A-6043-8D4E-64FD9F81DE07}"/>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6" name="Footer Placeholder 5">
            <a:extLst>
              <a:ext uri="{FF2B5EF4-FFF2-40B4-BE49-F238E27FC236}">
                <a16:creationId xmlns:a16="http://schemas.microsoft.com/office/drawing/2014/main" id="{D93789C1-7247-2F47-B443-328019BF7F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C5DDE9-F183-4245-90C2-A74C278B147B}"/>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209432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9C9A-5B5D-5A4B-A244-4DEBD789E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3662E-22AA-8D40-A22E-3568DA8AD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B9FB1-F7A6-8047-8A8E-D2EF84AEA24C}"/>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AB4132A9-BA20-4748-8FE9-B4AC0CA4A7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D7E164-0B6B-C84D-9145-59335A42DA48}"/>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3574066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3A53D-69BC-084E-9260-B8A0FF246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6F09D-2A40-6649-8525-212A7F6E7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AE205-A281-3840-BADD-52CC3BA21275}"/>
              </a:ext>
            </a:extLst>
          </p:cNvPr>
          <p:cNvSpPr>
            <a:spLocks noGrp="1"/>
          </p:cNvSpPr>
          <p:nvPr>
            <p:ph type="dt" sz="half" idx="10"/>
          </p:nvPr>
        </p:nvSpPr>
        <p:spPr/>
        <p:txBody>
          <a:body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8F4E47B5-299D-1242-87E0-F70F9B51F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CCD8D0-34F7-1A45-BA93-B1BD697538E1}"/>
              </a:ext>
            </a:extLst>
          </p:cNvPr>
          <p:cNvSpPr>
            <a:spLocks noGrp="1"/>
          </p:cNvSpPr>
          <p:nvPr>
            <p:ph type="sldNum" sz="quarter" idx="12"/>
          </p:nvPr>
        </p:nvSpPr>
        <p:spPr/>
        <p:txBody>
          <a:bodyPr/>
          <a:lstStyle/>
          <a:p>
            <a:fld id="{1615D39B-EDE6-964B-86E5-37447FBAA07B}" type="slidenum">
              <a:rPr lang="en-US" smtClean="0"/>
              <a:t>‹#›</a:t>
            </a:fld>
            <a:endParaRPr lang="en-US" dirty="0"/>
          </a:p>
        </p:txBody>
      </p:sp>
    </p:spTree>
    <p:extLst>
      <p:ext uri="{BB962C8B-B14F-4D97-AF65-F5344CB8AC3E}">
        <p14:creationId xmlns:p14="http://schemas.microsoft.com/office/powerpoint/2010/main" val="256806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37190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343064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3411725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1501277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4064263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52708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205321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1371836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1559761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322236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spTree>
    <p:extLst>
      <p:ext uri="{BB962C8B-B14F-4D97-AF65-F5344CB8AC3E}">
        <p14:creationId xmlns:p14="http://schemas.microsoft.com/office/powerpoint/2010/main" val="2330948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3333924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4178863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95359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605688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39409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F4EC3-52D4-044C-94D3-F1599959B619}"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85772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F4EC3-52D4-044C-94D3-F1599959B619}"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775420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F4EC3-52D4-044C-94D3-F1599959B619}"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04216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585910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F4EC3-52D4-044C-94D3-F1599959B619}"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22074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494930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FC622-FE93-E142-A9CC-3A8BBFF6584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F4EC3-52D4-044C-94D3-F1599959B619}"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551101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3E2F4EC3-52D4-044C-94D3-F1599959B619}"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912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3E2F4EC3-52D4-044C-94D3-F1599959B619}"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32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2/10/2021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2/10/2021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FAA23-4C78-F44E-A2FE-925FB3162B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0A21B-E14C-2047-8C69-80AA5374B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32F47-CC22-FA4C-BC26-532887658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F6756-11C4-724C-89C3-9FEE498C631B}" type="datetimeFigureOut">
              <a:rPr lang="en-US" smtClean="0"/>
              <a:t>2/10/2021</a:t>
            </a:fld>
            <a:endParaRPr lang="en-US" dirty="0"/>
          </a:p>
        </p:txBody>
      </p:sp>
      <p:sp>
        <p:nvSpPr>
          <p:cNvPr id="5" name="Footer Placeholder 4">
            <a:extLst>
              <a:ext uri="{FF2B5EF4-FFF2-40B4-BE49-F238E27FC236}">
                <a16:creationId xmlns:a16="http://schemas.microsoft.com/office/drawing/2014/main" id="{70113192-D369-AC49-A7D7-B67C51F17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A849FA-E7BF-B44D-80E3-CBDDFFCD7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D39B-EDE6-964B-86E5-37447FBAA07B}" type="slidenum">
              <a:rPr lang="en-US" smtClean="0"/>
              <a:t>‹#›</a:t>
            </a:fld>
            <a:endParaRPr lang="en-US" dirty="0"/>
          </a:p>
        </p:txBody>
      </p:sp>
    </p:spTree>
    <p:extLst>
      <p:ext uri="{BB962C8B-B14F-4D97-AF65-F5344CB8AC3E}">
        <p14:creationId xmlns:p14="http://schemas.microsoft.com/office/powerpoint/2010/main" val="374995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C622-FE93-E142-A9CC-3A8BBFF6584C}" type="datetimeFigureOut">
              <a:rPr lang="en-US" smtClean="0"/>
              <a:t>2/10/2021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F4EC3-52D4-044C-94D3-F1599959B619}" type="slidenum">
              <a:rPr lang="en-US" smtClean="0"/>
              <a:t>‹#›</a:t>
            </a:fld>
            <a:endParaRPr lang="en-US" dirty="0"/>
          </a:p>
        </p:txBody>
      </p:sp>
    </p:spTree>
    <p:extLst>
      <p:ext uri="{BB962C8B-B14F-4D97-AF65-F5344CB8AC3E}">
        <p14:creationId xmlns:p14="http://schemas.microsoft.com/office/powerpoint/2010/main" val="2588298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C622-FE93-E142-A9CC-3A8BBFF6584C}" type="datetimeFigureOut">
              <a:rPr lang="en-US" smtClean="0"/>
              <a:t>2/10/2021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F4EC3-52D4-044C-94D3-F1599959B619}" type="slidenum">
              <a:rPr lang="en-US" smtClean="0"/>
              <a:t>‹#›</a:t>
            </a:fld>
            <a:endParaRPr lang="en-US" dirty="0"/>
          </a:p>
        </p:txBody>
      </p:sp>
    </p:spTree>
    <p:extLst>
      <p:ext uri="{BB962C8B-B14F-4D97-AF65-F5344CB8AC3E}">
        <p14:creationId xmlns:p14="http://schemas.microsoft.com/office/powerpoint/2010/main" val="14353916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ps.who.int/iris/bitstream/10665/259818/1/9789241550192-eng.pdf?ua=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0.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0.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hyperlink" Target="https://www.who.int/data/maternal-newborn-child-adolescent-ageing/national-policies/mca/national-policy-on-postnatal-care-for-mothers-and-newborns?themeId=3af0211e-8037-4fad-b36d-60614c4b37b4" TargetMode="External"/><Relationship Id="rId3" Type="http://schemas.openxmlformats.org/officeDocument/2006/relationships/hyperlink" Target="https://rho.emro.who.int/sites/default/files/booklets/EMR-HIS-and-core-indicators-2019-final_0.pdf" TargetMode="External"/><Relationship Id="rId7" Type="http://schemas.openxmlformats.org/officeDocument/2006/relationships/hyperlink" Target="https://www.who.int/data/maternal-newborn-child-adolescent-ageing/indicator-explorer-new/mca/proportion-of-mothers-who-had-postnatal-contact-with-a-health-provider-within-2-days-of-delivery"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hyperlink" Target="https://www.who.int/data/maternal-newborn-child-adolescent-ageing/indicator-explorer-new/mca/proportion-of-births-attended-by-skilled-health-personnel" TargetMode="External"/><Relationship Id="rId5" Type="http://schemas.openxmlformats.org/officeDocument/2006/relationships/hyperlink" Target="https://www.who.int/data/maternal-newborn-child-adolescent-ageing/indicator-explorer-new/mca/antenatal-care-coverage---at-least-four-visits-(-)" TargetMode="External"/><Relationship Id="rId4" Type="http://schemas.openxmlformats.org/officeDocument/2006/relationships/hyperlink" Target="https://www.who.int/data/maternal-newborn-child-adolescent-ageing/static-visualizations/adolescent-country-profile" TargetMode="External"/><Relationship Id="rId9" Type="http://schemas.openxmlformats.org/officeDocument/2006/relationships/hyperlink" Target="https://www.who.int/data/maternal-newborn-child-adolescent-ageing/national-policies/mca/national-policy-guideline-on-right-of-every-women-to-have-access-to-skilled-care-at-childbirth?themeId=3af0211e-8037-4fad-b36d-60614c4b37b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afemotherhood.org/priorities/index.html" TargetMode="External"/><Relationship Id="rId7" Type="http://schemas.openxmlformats.org/officeDocument/2006/relationships/hyperlink" Target="http://www.emro.who.int/about-who/vision2023/vision-2023.html" TargetMode="External"/><Relationship Id="rId2" Type="http://schemas.openxmlformats.org/officeDocument/2006/relationships/hyperlink" Target="https://apps.who.int/iris/bitstream/handle/10665/134588/WHO_RHR_14.23_eng.pdf;jsessionid=B7B5554C4B229F0A00CDD01C3882BE98?sequence=1" TargetMode="External"/><Relationship Id="rId1" Type="http://schemas.openxmlformats.org/officeDocument/2006/relationships/slideLayout" Target="../slideLayouts/slideLayout40.xml"/><Relationship Id="rId6" Type="http://schemas.openxmlformats.org/officeDocument/2006/relationships/hyperlink" Target="https://apps.who.int/iris/bitstream/handle/10665/255415/9789241512343-eng.pdf?sequence=1" TargetMode="External"/><Relationship Id="rId5" Type="http://schemas.openxmlformats.org/officeDocument/2006/relationships/hyperlink" Target="https://www.who.int/life-course/publications/global-strategy-2016-2030/en/" TargetMode="External"/><Relationship Id="rId4" Type="http://schemas.openxmlformats.org/officeDocument/2006/relationships/hyperlink" Target="https://www.care.org/wp-content/uploads/2020/05/PSJ-2013-Way_Forward_Repor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802193"/>
            <a:ext cx="8679915" cy="1581316"/>
          </a:xfrm>
          <a:solidFill>
            <a:srgbClr val="0070C0"/>
          </a:solidFill>
        </p:spPr>
        <p:txBody>
          <a:bodyPr>
            <a:normAutofit/>
          </a:bodyPr>
          <a:lstStyle/>
          <a:p>
            <a:r>
              <a:rPr lang="en-US" dirty="0"/>
              <a:t>ANTENATAL, INTRAPARTUM &amp; POSTNATAL CARE </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r>
              <a:rPr lang="en-US" dirty="0">
                <a:solidFill>
                  <a:schemeClr val="bg1"/>
                </a:solidFill>
              </a:rPr>
              <a:t>February 2021</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65007"/>
    </mc:Choice>
    <mc:Fallback xmlns="">
      <p:transition spd="slow" advTm="650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GUIDELINES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fontScale="92500" lnSpcReduction="10000"/>
          </a:bodyPr>
          <a:lstStyle/>
          <a:p>
            <a:r>
              <a:rPr lang="en-US" dirty="0"/>
              <a:t>Pregnancy, childbirth, postpartum and newborn care: a guide for essential practice, 3</a:t>
            </a:r>
            <a:r>
              <a:rPr lang="en-US" baseline="30000" dirty="0"/>
              <a:t>rd</a:t>
            </a:r>
            <a:r>
              <a:rPr lang="en-US" dirty="0"/>
              <a:t> edn. (WHO, 2015).</a:t>
            </a:r>
          </a:p>
          <a:p>
            <a:r>
              <a:rPr lang="en-US" dirty="0"/>
              <a:t>Managing complications in pregnancy and childbirth: a guide for midwives and doctors, 2</a:t>
            </a:r>
            <a:r>
              <a:rPr lang="en-US" baseline="30000" dirty="0"/>
              <a:t>nd</a:t>
            </a:r>
            <a:r>
              <a:rPr lang="en-US" dirty="0"/>
              <a:t> edn, (WHO, 2017).</a:t>
            </a:r>
          </a:p>
          <a:p>
            <a:r>
              <a:rPr lang="en-US" dirty="0"/>
              <a:t>Companion of choice during labour and childbirth for improved quality of care: evidence-to-action brief (WHO, 2016) – updated version dated 2020.</a:t>
            </a:r>
          </a:p>
          <a:p>
            <a:r>
              <a:rPr lang="en-US" dirty="0"/>
              <a:t>Prevention and elimination of disrespect and abuse during childbirth (WHO, 2014).</a:t>
            </a:r>
          </a:p>
          <a:p>
            <a:r>
              <a:rPr lang="en-US"/>
              <a:t>Obstetric </a:t>
            </a:r>
            <a:r>
              <a:rPr lang="en-US" dirty="0"/>
              <a:t>fistula: guiding principles for clinical management and programme development (WHO, 2006).</a:t>
            </a:r>
          </a:p>
          <a:p>
            <a:r>
              <a:rPr lang="en-US" dirty="0"/>
              <a:t> </a:t>
            </a:r>
            <a:r>
              <a:rPr lang="en-US" dirty="0">
                <a:hlinkClick r:id="rId2">
                  <a:extLst>
                    <a:ext uri="{A12FA001-AC4F-418D-AE19-62706E023703}">
                      <ahyp:hlinkClr xmlns:ahyp="http://schemas.microsoft.com/office/drawing/2018/hyperlinkcolor" val="tx"/>
                    </a:ext>
                  </a:extLst>
                </a:hlinkClick>
              </a:rPr>
              <a:t>WHO recommendation on duration of bladder catheterization after surgical repair of simple obstetric urinary fistula</a:t>
            </a:r>
            <a:r>
              <a:rPr lang="en-US" dirty="0"/>
              <a:t> (WHO, 2020)</a:t>
            </a:r>
          </a:p>
          <a:p>
            <a:r>
              <a:rPr lang="en-US" dirty="0"/>
              <a:t>Not on pause: Responding to the sexual and reproductive health needs of adolescents in the context of the COVID-19 crisis (UNFPA, 2020)</a:t>
            </a:r>
          </a:p>
          <a:p>
            <a:r>
              <a:rPr lang="en-US" dirty="0"/>
              <a:t>ASRH Tool Kit for Humanitarian Settings (Inter-agency working group, 2020)</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58743"/>
    </mc:Choice>
    <mc:Fallback xmlns="">
      <p:transition spd="slow" advTm="587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092126-6140-44E7-881E-7CFD2392139E}"/>
              </a:ext>
            </a:extLst>
          </p:cNvPr>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75000"/>
                  </a:prstClr>
                </a:solidFill>
              </a:rPr>
              <a:t>Filename</a:t>
            </a:r>
            <a:endParaRPr lang="en-GB" dirty="0">
              <a:solidFill>
                <a:prstClr val="white">
                  <a:lumMod val="75000"/>
                </a:prstClr>
              </a:solidFill>
            </a:endParaRPr>
          </a:p>
        </p:txBody>
      </p:sp>
      <p:pic>
        <p:nvPicPr>
          <p:cNvPr id="3" name="Picture 2">
            <a:extLst>
              <a:ext uri="{FF2B5EF4-FFF2-40B4-BE49-F238E27FC236}">
                <a16:creationId xmlns:a16="http://schemas.microsoft.com/office/drawing/2014/main" id="{C3518D80-F1C4-4A6E-8CA2-B4447799E110}"/>
              </a:ext>
            </a:extLst>
          </p:cNvPr>
          <p:cNvPicPr>
            <a:picLocks noChangeAspect="1"/>
          </p:cNvPicPr>
          <p:nvPr/>
        </p:nvPicPr>
        <p:blipFill>
          <a:blip r:embed="rId2"/>
          <a:stretch>
            <a:fillRect/>
          </a:stretch>
        </p:blipFill>
        <p:spPr>
          <a:xfrm>
            <a:off x="1900064" y="404664"/>
            <a:ext cx="4925784" cy="6303334"/>
          </a:xfrm>
          <a:prstGeom prst="rect">
            <a:avLst/>
          </a:prstGeom>
        </p:spPr>
      </p:pic>
      <p:pic>
        <p:nvPicPr>
          <p:cNvPr id="8" name="Picture 7">
            <a:extLst>
              <a:ext uri="{FF2B5EF4-FFF2-40B4-BE49-F238E27FC236}">
                <a16:creationId xmlns:a16="http://schemas.microsoft.com/office/drawing/2014/main" id="{2C7EF7C6-D304-455D-88B6-1C0343E5A56B}"/>
              </a:ext>
            </a:extLst>
          </p:cNvPr>
          <p:cNvPicPr>
            <a:picLocks noChangeAspect="1"/>
          </p:cNvPicPr>
          <p:nvPr/>
        </p:nvPicPr>
        <p:blipFill>
          <a:blip r:embed="rId3"/>
          <a:stretch>
            <a:fillRect/>
          </a:stretch>
        </p:blipFill>
        <p:spPr>
          <a:xfrm>
            <a:off x="7084928" y="1697197"/>
            <a:ext cx="4186452" cy="2975763"/>
          </a:xfrm>
          <a:prstGeom prst="rect">
            <a:avLst/>
          </a:prstGeom>
        </p:spPr>
      </p:pic>
    </p:spTree>
    <p:extLst>
      <p:ext uri="{BB962C8B-B14F-4D97-AF65-F5344CB8AC3E}">
        <p14:creationId xmlns:p14="http://schemas.microsoft.com/office/powerpoint/2010/main" val="1577867366"/>
      </p:ext>
    </p:extLst>
  </p:cSld>
  <p:clrMapOvr>
    <a:masterClrMapping/>
  </p:clrMapOvr>
  <mc:AlternateContent xmlns:mc="http://schemas.openxmlformats.org/markup-compatibility/2006" xmlns:p14="http://schemas.microsoft.com/office/powerpoint/2010/main">
    <mc:Choice Requires="p14">
      <p:transition spd="slow" p14:dur="2000" advTm="82290"/>
    </mc:Choice>
    <mc:Fallback xmlns="">
      <p:transition spd="slow" advTm="8229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17A50-296C-4E48-B42D-B80F98DB332A}"/>
              </a:ext>
            </a:extLst>
          </p:cNvPr>
          <p:cNvSpPr>
            <a:spLocks noGrp="1"/>
          </p:cNvSpPr>
          <p:nvPr>
            <p:ph idx="1"/>
          </p:nvPr>
        </p:nvSpPr>
        <p:spPr/>
        <p:txBody>
          <a:bodyPr/>
          <a:lstStyle/>
          <a:p>
            <a:r>
              <a:rPr lang="en-US" dirty="0"/>
              <a:t>Picture</a:t>
            </a:r>
          </a:p>
        </p:txBody>
      </p:sp>
      <p:pic>
        <p:nvPicPr>
          <p:cNvPr id="5" name="Picture 4">
            <a:extLst>
              <a:ext uri="{FF2B5EF4-FFF2-40B4-BE49-F238E27FC236}">
                <a16:creationId xmlns:a16="http://schemas.microsoft.com/office/drawing/2014/main" id="{7D75AB6D-4CDD-47F0-8124-E01F4EAC6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92" y="619390"/>
            <a:ext cx="8477572" cy="6255949"/>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61264"/>
    </mc:Choice>
    <mc:Fallback xmlns="">
      <p:transition spd="slow" advTm="612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1905000" y="3016251"/>
            <a:ext cx="6389914" cy="742950"/>
          </a:xfrm>
          <a:prstGeom prst="rect">
            <a:avLst/>
          </a:prstGeom>
        </p:spPr>
        <p:style>
          <a:lnRef idx="3">
            <a:schemeClr val="lt1"/>
          </a:lnRef>
          <a:fillRef idx="1">
            <a:schemeClr val="accent6"/>
          </a:fillRef>
          <a:effectRef idx="1">
            <a:schemeClr val="accent6"/>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92066D"/>
                </a:solidFill>
                <a:latin typeface="Calibri"/>
              </a:rPr>
              <a:t>A REGIONAL PERSPECTIVE</a:t>
            </a:r>
          </a:p>
        </p:txBody>
      </p:sp>
      <p:sp>
        <p:nvSpPr>
          <p:cNvPr id="5" name="Title 1"/>
          <p:cNvSpPr txBox="1">
            <a:spLocks/>
          </p:cNvSpPr>
          <p:nvPr/>
        </p:nvSpPr>
        <p:spPr>
          <a:xfrm>
            <a:off x="1651000" y="1023257"/>
            <a:ext cx="6807200" cy="1488088"/>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6000" b="1" kern="1200">
                <a:solidFill>
                  <a:srgbClr val="C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prstClr val="white"/>
                </a:solidFill>
                <a:latin typeface="Calibri"/>
              </a:rPr>
              <a:t>ANTENATAL, INTRAPARTUM, POSTNATAL CARE</a:t>
            </a:r>
          </a:p>
        </p:txBody>
      </p:sp>
    </p:spTree>
    <p:extLst>
      <p:ext uri="{BB962C8B-B14F-4D97-AF65-F5344CB8AC3E}">
        <p14:creationId xmlns:p14="http://schemas.microsoft.com/office/powerpoint/2010/main" val="600658860"/>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D94C8E49-5F8B-46F9-996A-8DD323FEF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934948"/>
            <a:ext cx="5772150" cy="4854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lowchart: Document 2">
            <a:extLst>
              <a:ext uri="{FF2B5EF4-FFF2-40B4-BE49-F238E27FC236}">
                <a16:creationId xmlns:a16="http://schemas.microsoft.com/office/drawing/2014/main" id="{76438CF5-D18C-488A-BE64-A0143BD43A30}"/>
              </a:ext>
            </a:extLst>
          </p:cNvPr>
          <p:cNvSpPr/>
          <p:nvPr/>
        </p:nvSpPr>
        <p:spPr>
          <a:xfrm>
            <a:off x="1524001" y="934949"/>
            <a:ext cx="3643313" cy="4746661"/>
          </a:xfrm>
          <a:prstGeom prst="flowChartDocumen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FontTx/>
              <a:buChar char="-"/>
            </a:pPr>
            <a:r>
              <a:rPr lang="en-US" sz="2400" b="1" dirty="0">
                <a:solidFill>
                  <a:prstClr val="black"/>
                </a:solidFill>
                <a:latin typeface="Calibri"/>
              </a:rPr>
              <a:t>EMR</a:t>
            </a:r>
            <a:r>
              <a:rPr lang="en-US" sz="2400" dirty="0">
                <a:solidFill>
                  <a:prstClr val="black"/>
                </a:solidFill>
                <a:latin typeface="Calibri"/>
              </a:rPr>
              <a:t> has the second highest MMR globally</a:t>
            </a:r>
          </a:p>
          <a:p>
            <a:pPr marL="342900" indent="-342900">
              <a:lnSpc>
                <a:spcPct val="150000"/>
              </a:lnSpc>
              <a:buFontTx/>
              <a:buChar char="-"/>
            </a:pPr>
            <a:r>
              <a:rPr lang="en-US" sz="2400" b="1" dirty="0">
                <a:solidFill>
                  <a:prstClr val="black"/>
                </a:solidFill>
                <a:latin typeface="Calibri"/>
              </a:rPr>
              <a:t>Somalia</a:t>
            </a:r>
            <a:r>
              <a:rPr lang="en-US" sz="2400" dirty="0">
                <a:solidFill>
                  <a:prstClr val="black"/>
                </a:solidFill>
                <a:latin typeface="Calibri"/>
              </a:rPr>
              <a:t> has the highest MMR (829/100,000 LB)</a:t>
            </a:r>
          </a:p>
          <a:p>
            <a:pPr marL="342900" indent="-342900">
              <a:lnSpc>
                <a:spcPct val="150000"/>
              </a:lnSpc>
              <a:buFontTx/>
              <a:buChar char="-"/>
            </a:pPr>
            <a:r>
              <a:rPr lang="en-US" sz="2400" b="1" dirty="0">
                <a:solidFill>
                  <a:prstClr val="black"/>
                </a:solidFill>
                <a:latin typeface="Calibri"/>
              </a:rPr>
              <a:t>Afghanistan </a:t>
            </a:r>
            <a:r>
              <a:rPr lang="en-US" sz="2400" dirty="0">
                <a:solidFill>
                  <a:prstClr val="black"/>
                </a:solidFill>
                <a:latin typeface="Calibri"/>
              </a:rPr>
              <a:t>is next (638/100,000 LB)</a:t>
            </a:r>
            <a:r>
              <a:rPr lang="en-US" sz="2400" baseline="30000" dirty="0">
                <a:solidFill>
                  <a:prstClr val="black"/>
                </a:solidFill>
                <a:latin typeface="Calibri"/>
              </a:rPr>
              <a:t>1</a:t>
            </a:r>
          </a:p>
          <a:p>
            <a:pPr algn="ctr"/>
            <a:endParaRPr lang="en-US" dirty="0">
              <a:solidFill>
                <a:prstClr val="black"/>
              </a:solidFill>
              <a:latin typeface="Calibri"/>
            </a:endParaRPr>
          </a:p>
        </p:txBody>
      </p:sp>
      <p:sp>
        <p:nvSpPr>
          <p:cNvPr id="6" name="Rectangle 5">
            <a:extLst>
              <a:ext uri="{FF2B5EF4-FFF2-40B4-BE49-F238E27FC236}">
                <a16:creationId xmlns:a16="http://schemas.microsoft.com/office/drawing/2014/main" id="{E1E203A2-B26A-4429-8503-E3A25ACB0813}"/>
              </a:ext>
            </a:extLst>
          </p:cNvPr>
          <p:cNvSpPr/>
          <p:nvPr/>
        </p:nvSpPr>
        <p:spPr>
          <a:xfrm>
            <a:off x="2428299" y="202377"/>
            <a:ext cx="7696160" cy="54835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nSpc>
                <a:spcPct val="107000"/>
              </a:lnSpc>
              <a:spcAft>
                <a:spcPts val="800"/>
              </a:spcAft>
            </a:pPr>
            <a:r>
              <a:rPr lang="en-US" sz="2800" b="1" dirty="0">
                <a:solidFill>
                  <a:prstClr val="white"/>
                </a:solidFill>
                <a:latin typeface="Calibri" panose="020F0502020204030204" pitchFamily="34" charset="0"/>
                <a:ea typeface="Calibri" panose="020F0502020204030204" pitchFamily="34" charset="0"/>
                <a:cs typeface="Arial" panose="020B0604020202020204" pitchFamily="34" charset="0"/>
              </a:rPr>
              <a:t>Maternal Mortality Ratio/ 100,000 live births </a:t>
            </a:r>
          </a:p>
        </p:txBody>
      </p:sp>
    </p:spTree>
    <p:extLst>
      <p:ext uri="{BB962C8B-B14F-4D97-AF65-F5344CB8AC3E}">
        <p14:creationId xmlns:p14="http://schemas.microsoft.com/office/powerpoint/2010/main" val="3003766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711"/>
    </mc:Choice>
    <mc:Fallback xmlns="">
      <p:transition spd="slow" advTm="407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957" y="164453"/>
            <a:ext cx="8178245" cy="996473"/>
          </a:xfrm>
        </p:spPr>
        <p:style>
          <a:lnRef idx="3">
            <a:schemeClr val="lt1"/>
          </a:lnRef>
          <a:fillRef idx="1">
            <a:schemeClr val="accent1"/>
          </a:fillRef>
          <a:effectRef idx="1">
            <a:schemeClr val="accent1"/>
          </a:effectRef>
          <a:fontRef idx="minor">
            <a:schemeClr val="lt1"/>
          </a:fontRef>
        </p:style>
        <p:txBody>
          <a:bodyPr/>
          <a:lstStyle/>
          <a:p>
            <a:pPr algn="ctr"/>
            <a:r>
              <a:rPr lang="en-US" sz="2800" b="1" dirty="0"/>
              <a:t>Maternal conditions as leading cause of mortality among female adolescent 15-19 years </a:t>
            </a:r>
            <a:r>
              <a:rPr lang="en-US" sz="2800" b="1" baseline="30000" dirty="0"/>
              <a:t>2</a:t>
            </a:r>
          </a:p>
        </p:txBody>
      </p:sp>
      <p:pic>
        <p:nvPicPr>
          <p:cNvPr id="4" name="Picture 3">
            <a:extLst>
              <a:ext uri="{FF2B5EF4-FFF2-40B4-BE49-F238E27FC236}">
                <a16:creationId xmlns:a16="http://schemas.microsoft.com/office/drawing/2014/main" id="{7CE10802-1722-450D-AF2C-4D17B64DC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800" y="1360714"/>
            <a:ext cx="8178245" cy="4267201"/>
          </a:xfrm>
          <a:prstGeom prst="rect">
            <a:avLst/>
          </a:prstGeom>
        </p:spPr>
      </p:pic>
    </p:spTree>
    <p:extLst>
      <p:ext uri="{BB962C8B-B14F-4D97-AF65-F5344CB8AC3E}">
        <p14:creationId xmlns:p14="http://schemas.microsoft.com/office/powerpoint/2010/main" val="3454955054"/>
      </p:ext>
    </p:extLst>
  </p:cSld>
  <p:clrMapOvr>
    <a:masterClrMapping/>
  </p:clrMapOvr>
  <mc:AlternateContent xmlns:mc="http://schemas.openxmlformats.org/markup-compatibility/2006" xmlns:p14="http://schemas.microsoft.com/office/powerpoint/2010/main">
    <mc:Choice Requires="p14">
      <p:transition spd="slow" p14:dur="2000" advTm="70323"/>
    </mc:Choice>
    <mc:Fallback xmlns="">
      <p:transition spd="slow" advTm="703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955800" y="108153"/>
            <a:ext cx="82042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Arial"/>
                <a:cs typeface="Arial"/>
              </a:rPr>
              <a:t>Regional- Key indicators</a:t>
            </a:r>
          </a:p>
        </p:txBody>
      </p:sp>
      <p:sp>
        <p:nvSpPr>
          <p:cNvPr id="4" name="TextBox 3"/>
          <p:cNvSpPr txBox="1"/>
          <p:nvPr/>
        </p:nvSpPr>
        <p:spPr>
          <a:xfrm>
            <a:off x="1800226" y="728551"/>
            <a:ext cx="8601075" cy="4862870"/>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a:solidFill>
                  <a:srgbClr val="C00000"/>
                </a:solidFill>
                <a:latin typeface="Calibri"/>
              </a:rPr>
              <a:t>Maternal healthcare indicators</a:t>
            </a:r>
          </a:p>
          <a:p>
            <a:endParaRPr lang="en-US" b="1" u="sng" dirty="0">
              <a:solidFill>
                <a:srgbClr val="FF0000"/>
              </a:solidFill>
              <a:latin typeface="Calibri"/>
            </a:endParaRPr>
          </a:p>
          <a:p>
            <a:pPr marL="400050" indent="-400050">
              <a:buFont typeface="+mj-lt"/>
              <a:buAutoNum type="romanUcPeriod"/>
            </a:pPr>
            <a:r>
              <a:rPr lang="en-US" b="1" dirty="0">
                <a:solidFill>
                  <a:srgbClr val="5B9BD5">
                    <a:lumMod val="50000"/>
                  </a:srgbClr>
                </a:solidFill>
                <a:latin typeface="Calibri"/>
              </a:rPr>
              <a:t>Antenatal care coverage at least four visits (%)</a:t>
            </a:r>
          </a:p>
          <a:p>
            <a:pPr lvl="1"/>
            <a:r>
              <a:rPr lang="en-US" sz="1600" dirty="0">
                <a:solidFill>
                  <a:prstClr val="black"/>
                </a:solidFill>
                <a:latin typeface="Calibri"/>
              </a:rPr>
              <a:t>Somalia has the least coverage (6%). UAE has the highest proportion of women with antenatal coverage (97%).</a:t>
            </a:r>
            <a:r>
              <a:rPr lang="en-US" sz="1600" baseline="30000" dirty="0">
                <a:solidFill>
                  <a:prstClr val="black"/>
                </a:solidFill>
                <a:latin typeface="Calibri"/>
              </a:rPr>
              <a:t>3</a:t>
            </a:r>
          </a:p>
          <a:p>
            <a:pPr marL="400050" indent="-400050">
              <a:buFont typeface="+mj-lt"/>
              <a:buAutoNum type="romanUcPeriod"/>
            </a:pPr>
            <a:r>
              <a:rPr lang="en-US" b="1" dirty="0">
                <a:solidFill>
                  <a:srgbClr val="5B9BD5">
                    <a:lumMod val="50000"/>
                  </a:srgbClr>
                </a:solidFill>
                <a:latin typeface="Calibri"/>
              </a:rPr>
              <a:t>Proportion of births attended by skilled birth attendance (SBA)</a:t>
            </a:r>
          </a:p>
          <a:p>
            <a:pPr lvl="1"/>
            <a:r>
              <a:rPr lang="en-US" sz="1600" dirty="0">
                <a:solidFill>
                  <a:prstClr val="black"/>
                </a:solidFill>
                <a:latin typeface="Calibri"/>
              </a:rPr>
              <a:t>SBA in Afghanistan (59%) and Somalia ( 9.4%)</a:t>
            </a:r>
            <a:r>
              <a:rPr lang="en-US" sz="1600" baseline="30000" dirty="0">
                <a:solidFill>
                  <a:prstClr val="black"/>
                </a:solidFill>
                <a:latin typeface="Calibri"/>
              </a:rPr>
              <a:t> 4</a:t>
            </a:r>
          </a:p>
          <a:p>
            <a:pPr marL="400050" indent="-400050">
              <a:buFont typeface="+mj-lt"/>
              <a:buAutoNum type="romanUcPeriod"/>
            </a:pPr>
            <a:r>
              <a:rPr lang="en-US" b="1" dirty="0">
                <a:solidFill>
                  <a:srgbClr val="5B9BD5">
                    <a:lumMod val="50000"/>
                  </a:srgbClr>
                </a:solidFill>
                <a:latin typeface="Calibri"/>
              </a:rPr>
              <a:t>Proportion of mothers who had postnatal contact with a health provider within 2 days of delivery </a:t>
            </a:r>
          </a:p>
          <a:p>
            <a:pPr lvl="1"/>
            <a:r>
              <a:rPr lang="en-US" sz="1600" dirty="0">
                <a:solidFill>
                  <a:prstClr val="black"/>
                </a:solidFill>
                <a:latin typeface="Calibri"/>
              </a:rPr>
              <a:t>Somalia and Yemen are the only two countries in the Region that have less than 20% of postnatal care who had postnatal contact with a health provider.</a:t>
            </a:r>
            <a:r>
              <a:rPr lang="en-US" sz="1600" baseline="30000" dirty="0">
                <a:solidFill>
                  <a:prstClr val="black"/>
                </a:solidFill>
                <a:latin typeface="Calibri"/>
              </a:rPr>
              <a:t>5</a:t>
            </a:r>
          </a:p>
          <a:p>
            <a:endParaRPr lang="en-US" sz="2000" dirty="0">
              <a:solidFill>
                <a:prstClr val="black"/>
              </a:solidFill>
              <a:latin typeface="Calibri"/>
            </a:endParaRPr>
          </a:p>
          <a:p>
            <a:pPr marL="342900" indent="-342900">
              <a:buFont typeface="Arial" panose="020B0604020202020204" pitchFamily="34" charset="0"/>
              <a:buChar char="•"/>
            </a:pPr>
            <a:r>
              <a:rPr lang="en-US" sz="2000" b="1" u="sng" dirty="0">
                <a:solidFill>
                  <a:srgbClr val="C00000"/>
                </a:solidFill>
                <a:latin typeface="Calibri"/>
              </a:rPr>
              <a:t>Legal and policy support for maternal health services </a:t>
            </a:r>
          </a:p>
          <a:p>
            <a:pPr marL="400050" indent="-400050">
              <a:buFont typeface="+mj-lt"/>
              <a:buAutoNum type="romanUcPeriod"/>
            </a:pPr>
            <a:r>
              <a:rPr lang="en-US" sz="1600" dirty="0">
                <a:solidFill>
                  <a:prstClr val="black"/>
                </a:solidFill>
                <a:latin typeface="Calibri"/>
              </a:rPr>
              <a:t>15/16 surveyed countries have </a:t>
            </a:r>
            <a:r>
              <a:rPr lang="en-US" sz="1600" b="1" dirty="0">
                <a:solidFill>
                  <a:srgbClr val="5B9BD5">
                    <a:lumMod val="50000"/>
                  </a:srgbClr>
                </a:solidFill>
                <a:latin typeface="Calibri"/>
              </a:rPr>
              <a:t>national policies on antenatal and postnatal care for mother and newborn</a:t>
            </a:r>
            <a:r>
              <a:rPr lang="en-US" sz="1600" dirty="0">
                <a:solidFill>
                  <a:prstClr val="black"/>
                </a:solidFill>
                <a:latin typeface="Calibri"/>
              </a:rPr>
              <a:t>.</a:t>
            </a:r>
            <a:r>
              <a:rPr lang="en-US" sz="1600" baseline="30000" dirty="0">
                <a:solidFill>
                  <a:prstClr val="black"/>
                </a:solidFill>
                <a:latin typeface="Calibri"/>
              </a:rPr>
              <a:t>6</a:t>
            </a:r>
            <a:endParaRPr lang="en-US" sz="1600" dirty="0">
              <a:solidFill>
                <a:prstClr val="black"/>
              </a:solidFill>
              <a:latin typeface="Calibri"/>
            </a:endParaRPr>
          </a:p>
          <a:p>
            <a:pPr marL="400050" indent="-400050">
              <a:buFont typeface="+mj-lt"/>
              <a:buAutoNum type="romanUcPeriod"/>
            </a:pPr>
            <a:r>
              <a:rPr lang="en-US" sz="1600" dirty="0">
                <a:solidFill>
                  <a:prstClr val="black"/>
                </a:solidFill>
                <a:latin typeface="Calibri"/>
              </a:rPr>
              <a:t>15/16 countries have the </a:t>
            </a:r>
            <a:r>
              <a:rPr lang="en-US" sz="1600" b="1" dirty="0">
                <a:solidFill>
                  <a:srgbClr val="5B9BD5">
                    <a:lumMod val="50000"/>
                  </a:srgbClr>
                </a:solidFill>
                <a:latin typeface="Calibri"/>
              </a:rPr>
              <a:t>policy regarding the right of every women to access skilled birth attendance.</a:t>
            </a:r>
            <a:r>
              <a:rPr lang="en-US" sz="1600" baseline="30000" dirty="0">
                <a:solidFill>
                  <a:prstClr val="black"/>
                </a:solidFill>
                <a:latin typeface="Calibri"/>
              </a:rPr>
              <a:t>7</a:t>
            </a:r>
          </a:p>
          <a:p>
            <a:pPr marL="400050" indent="-400050">
              <a:buFont typeface="+mj-lt"/>
              <a:buAutoNum type="romanUcPeriod"/>
            </a:pPr>
            <a:r>
              <a:rPr lang="en-US" sz="1600" dirty="0">
                <a:solidFill>
                  <a:prstClr val="black"/>
                </a:solidFill>
                <a:latin typeface="Calibri"/>
              </a:rPr>
              <a:t>Somalia is the only country that  does not have policy for the provision these health services. </a:t>
            </a:r>
          </a:p>
        </p:txBody>
      </p:sp>
      <p:sp>
        <p:nvSpPr>
          <p:cNvPr id="5" name="Rectangle 4"/>
          <p:cNvSpPr/>
          <p:nvPr/>
        </p:nvSpPr>
        <p:spPr>
          <a:xfrm>
            <a:off x="3810000" y="1859340"/>
            <a:ext cx="4572000" cy="369332"/>
          </a:xfrm>
          <a:prstGeom prst="rect">
            <a:avLst/>
          </a:prstGeom>
        </p:spPr>
        <p:txBody>
          <a:bodyPr>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310966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7594"/>
    </mc:Choice>
    <mc:Fallback xmlns="">
      <p:transition spd="slow" advTm="11759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23825"/>
            <a:ext cx="8750300" cy="914400"/>
          </a:xfrm>
        </p:spPr>
        <p:style>
          <a:lnRef idx="3">
            <a:schemeClr val="lt1"/>
          </a:lnRef>
          <a:fillRef idx="1">
            <a:schemeClr val="accent1"/>
          </a:fillRef>
          <a:effectRef idx="1">
            <a:schemeClr val="accent1"/>
          </a:effectRef>
          <a:fontRef idx="minor">
            <a:schemeClr val="lt1"/>
          </a:fontRef>
        </p:style>
        <p:txBody>
          <a:bodyPr/>
          <a:lstStyle/>
          <a:p>
            <a:pPr algn="ctr"/>
            <a:r>
              <a:rPr lang="en-US" sz="2800" b="1" dirty="0"/>
              <a:t>Barriers at regional level to accessing health care for pregnant adolescents </a:t>
            </a:r>
            <a:r>
              <a:rPr lang="en-US" sz="2000" b="1" baseline="30000" dirty="0"/>
              <a:t>8</a:t>
            </a:r>
          </a:p>
        </p:txBody>
      </p:sp>
      <p:sp>
        <p:nvSpPr>
          <p:cNvPr id="5" name="TextBox 4"/>
          <p:cNvSpPr txBox="1"/>
          <p:nvPr/>
        </p:nvSpPr>
        <p:spPr>
          <a:xfrm>
            <a:off x="1752600" y="1155702"/>
            <a:ext cx="8991600" cy="4708981"/>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solidFill>
                  <a:srgbClr val="C00000"/>
                </a:solidFill>
                <a:latin typeface="Calibri"/>
              </a:rPr>
              <a:t>Individual factors</a:t>
            </a:r>
          </a:p>
          <a:p>
            <a:pPr marL="400050" indent="-400050">
              <a:buFont typeface="+mj-lt"/>
              <a:buAutoNum type="romanUcPeriod"/>
            </a:pPr>
            <a:r>
              <a:rPr lang="en-US" sz="1600" dirty="0">
                <a:solidFill>
                  <a:prstClr val="black"/>
                </a:solidFill>
                <a:latin typeface="Calibri"/>
              </a:rPr>
              <a:t>Limited autonomy (decision making power).</a:t>
            </a:r>
          </a:p>
          <a:p>
            <a:pPr marL="400050" indent="-400050">
              <a:buFont typeface="+mj-lt"/>
              <a:buAutoNum type="romanUcPeriod"/>
            </a:pPr>
            <a:r>
              <a:rPr lang="en-US" sz="1600" dirty="0">
                <a:solidFill>
                  <a:prstClr val="black"/>
                </a:solidFill>
                <a:latin typeface="Calibri"/>
              </a:rPr>
              <a:t>Low literacy rate among adolescent girls.</a:t>
            </a:r>
          </a:p>
          <a:p>
            <a:pPr marL="400050" indent="-400050">
              <a:buFont typeface="+mj-lt"/>
              <a:buAutoNum type="romanUcPeriod"/>
            </a:pPr>
            <a:r>
              <a:rPr lang="en-US" sz="1600" dirty="0">
                <a:solidFill>
                  <a:prstClr val="black"/>
                </a:solidFill>
                <a:latin typeface="Calibri"/>
              </a:rPr>
              <a:t>Lack of awareness and information about their health and existing health services. </a:t>
            </a:r>
          </a:p>
          <a:p>
            <a:pPr marL="400050" indent="-400050">
              <a:buFont typeface="+mj-lt"/>
              <a:buAutoNum type="romanUcPeriod"/>
            </a:pPr>
            <a:r>
              <a:rPr lang="en-US" sz="1600" dirty="0">
                <a:solidFill>
                  <a:prstClr val="black"/>
                </a:solidFill>
                <a:latin typeface="Calibri"/>
              </a:rPr>
              <a:t>Financial constraints.</a:t>
            </a:r>
          </a:p>
          <a:p>
            <a:pPr marL="285750" indent="-285750">
              <a:buFont typeface="Wingdings" panose="05000000000000000000" pitchFamily="2" charset="2"/>
              <a:buChar char="§"/>
            </a:pPr>
            <a:r>
              <a:rPr lang="en-US" sz="2000" b="1" dirty="0">
                <a:solidFill>
                  <a:srgbClr val="C00000"/>
                </a:solidFill>
                <a:latin typeface="Calibri"/>
              </a:rPr>
              <a:t>Socio-cultural factors</a:t>
            </a:r>
          </a:p>
          <a:p>
            <a:pPr marL="400050" indent="-400050">
              <a:buFont typeface="+mj-lt"/>
              <a:buAutoNum type="romanUcPeriod"/>
            </a:pPr>
            <a:r>
              <a:rPr lang="en-US" sz="1600" dirty="0">
                <a:solidFill>
                  <a:prstClr val="black"/>
                </a:solidFill>
                <a:latin typeface="Calibri"/>
              </a:rPr>
              <a:t>Deep rooted social norms around gender and sexuality/gender discrimination.</a:t>
            </a:r>
          </a:p>
          <a:p>
            <a:pPr marL="400050" indent="-400050">
              <a:buFont typeface="+mj-lt"/>
              <a:buAutoNum type="romanUcPeriod"/>
            </a:pPr>
            <a:r>
              <a:rPr lang="en-US" sz="1600" dirty="0">
                <a:solidFill>
                  <a:prstClr val="black"/>
                </a:solidFill>
                <a:latin typeface="Calibri"/>
              </a:rPr>
              <a:t>Child marriage / teenage pregnancy.</a:t>
            </a:r>
          </a:p>
          <a:p>
            <a:pPr marL="400050" indent="-400050">
              <a:buFont typeface="+mj-lt"/>
              <a:buAutoNum type="romanUcPeriod"/>
            </a:pPr>
            <a:r>
              <a:rPr lang="en-US" sz="1600" dirty="0">
                <a:solidFill>
                  <a:prstClr val="black"/>
                </a:solidFill>
                <a:latin typeface="Calibri"/>
              </a:rPr>
              <a:t>Perception of community and service providers towards unmarried and/or unregistered married girls (judgmental attitude).</a:t>
            </a:r>
          </a:p>
          <a:p>
            <a:pPr marL="400050" indent="-400050">
              <a:buFont typeface="+mj-lt"/>
              <a:buAutoNum type="romanUcPeriod"/>
            </a:pPr>
            <a:r>
              <a:rPr lang="en-US" sz="1600" dirty="0">
                <a:solidFill>
                  <a:prstClr val="black"/>
                </a:solidFill>
                <a:latin typeface="Calibri"/>
              </a:rPr>
              <a:t>Socio-economical determinants, overprotection of girls. </a:t>
            </a:r>
          </a:p>
          <a:p>
            <a:pPr marL="285750" indent="-285750">
              <a:buFont typeface="Wingdings" panose="05000000000000000000" pitchFamily="2" charset="2"/>
              <a:buChar char="§"/>
            </a:pPr>
            <a:r>
              <a:rPr lang="en-US" sz="2000" b="1" dirty="0">
                <a:solidFill>
                  <a:srgbClr val="C00000"/>
                </a:solidFill>
                <a:latin typeface="Calibri"/>
              </a:rPr>
              <a:t>Health services provision  </a:t>
            </a:r>
          </a:p>
          <a:p>
            <a:pPr marL="400050" indent="-400050">
              <a:buFont typeface="+mj-lt"/>
              <a:buAutoNum type="romanUcPeriod"/>
            </a:pPr>
            <a:r>
              <a:rPr lang="en-US" sz="1600" dirty="0">
                <a:solidFill>
                  <a:prstClr val="black"/>
                </a:solidFill>
                <a:latin typeface="Calibri"/>
              </a:rPr>
              <a:t>Data measurement and shortage of age disaggregated data/ Birth registration.  </a:t>
            </a:r>
          </a:p>
          <a:p>
            <a:pPr marL="400050" indent="-400050">
              <a:buFont typeface="+mj-lt"/>
              <a:buAutoNum type="romanUcPeriod"/>
            </a:pPr>
            <a:r>
              <a:rPr lang="en-US" sz="1600" dirty="0">
                <a:solidFill>
                  <a:prstClr val="black"/>
                </a:solidFill>
                <a:latin typeface="Calibri"/>
              </a:rPr>
              <a:t>Lack of availability of services: MCH services often do not focus on young first-time mothers.</a:t>
            </a:r>
          </a:p>
          <a:p>
            <a:pPr marL="400050" indent="-400050">
              <a:buFont typeface="+mj-lt"/>
              <a:buAutoNum type="romanUcPeriod"/>
            </a:pPr>
            <a:r>
              <a:rPr lang="en-US" sz="1600" dirty="0">
                <a:solidFill>
                  <a:prstClr val="black"/>
                </a:solidFill>
                <a:latin typeface="Calibri"/>
              </a:rPr>
              <a:t>Lack of access and quality of care: Poor infrastructures, privacy, and confidentiality, competent health worker/ cost of services.</a:t>
            </a:r>
          </a:p>
          <a:p>
            <a:pPr marL="400050" indent="-400050">
              <a:buFont typeface="+mj-lt"/>
              <a:buAutoNum type="romanUcPeriod"/>
            </a:pPr>
            <a:r>
              <a:rPr lang="en-US" sz="1600" dirty="0">
                <a:solidFill>
                  <a:prstClr val="black"/>
                </a:solidFill>
                <a:latin typeface="Calibri"/>
              </a:rPr>
              <a:t>Disrespect and abuse during childbirth.</a:t>
            </a:r>
            <a:r>
              <a:rPr lang="en-US" sz="2000" baseline="30000" dirty="0">
                <a:solidFill>
                  <a:prstClr val="black"/>
                </a:solidFill>
                <a:latin typeface="Calibri"/>
              </a:rPr>
              <a:t>9</a:t>
            </a:r>
          </a:p>
          <a:p>
            <a:pPr marL="400050" indent="-400050">
              <a:buFont typeface="+mj-lt"/>
              <a:buAutoNum type="romanUcPeriod"/>
            </a:pPr>
            <a:r>
              <a:rPr lang="en-US" sz="1600" dirty="0">
                <a:solidFill>
                  <a:prstClr val="black"/>
                </a:solidFill>
                <a:latin typeface="Calibri"/>
              </a:rPr>
              <a:t>Conflicts, humanitarian settings, Covid-19 pandemic.</a:t>
            </a:r>
          </a:p>
        </p:txBody>
      </p:sp>
    </p:spTree>
    <p:extLst>
      <p:ext uri="{BB962C8B-B14F-4D97-AF65-F5344CB8AC3E}">
        <p14:creationId xmlns:p14="http://schemas.microsoft.com/office/powerpoint/2010/main" val="330107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3400"/>
    </mc:Choice>
    <mc:Fallback xmlns="">
      <p:transition spd="slow" advTm="2434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D000000}"/>
              </a:ext>
            </a:extLst>
          </p:cNvPr>
          <p:cNvGraphicFramePr>
            <a:graphicFrameLocks/>
          </p:cNvGraphicFramePr>
          <p:nvPr/>
        </p:nvGraphicFramePr>
        <p:xfrm>
          <a:off x="1905000" y="1485900"/>
          <a:ext cx="3848100" cy="231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568925F-FF54-4A43-B46A-5804E18DFF1D}"/>
              </a:ext>
            </a:extLst>
          </p:cNvPr>
          <p:cNvGraphicFramePr>
            <a:graphicFrameLocks/>
          </p:cNvGraphicFramePr>
          <p:nvPr/>
        </p:nvGraphicFramePr>
        <p:xfrm>
          <a:off x="6118897" y="1481489"/>
          <a:ext cx="3848100" cy="23159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00000000-0008-0000-0300-000016000000}"/>
              </a:ext>
            </a:extLst>
          </p:cNvPr>
          <p:cNvGraphicFramePr>
            <a:graphicFrameLocks/>
          </p:cNvGraphicFramePr>
          <p:nvPr/>
        </p:nvGraphicFramePr>
        <p:xfrm>
          <a:off x="1905000" y="3813472"/>
          <a:ext cx="3848100" cy="20537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E9DA3712-B2BF-4C01-98E6-93B38949F56C}"/>
              </a:ext>
            </a:extLst>
          </p:cNvPr>
          <p:cNvGraphicFramePr>
            <a:graphicFrameLocks/>
          </p:cNvGraphicFramePr>
          <p:nvPr/>
        </p:nvGraphicFramePr>
        <p:xfrm>
          <a:off x="6438902" y="3813472"/>
          <a:ext cx="3848098" cy="2053766"/>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1">
            <a:extLst>
              <a:ext uri="{FF2B5EF4-FFF2-40B4-BE49-F238E27FC236}">
                <a16:creationId xmlns:a16="http://schemas.microsoft.com/office/drawing/2014/main" id="{0F08D325-E717-43A5-AC21-07A8BC85D514}"/>
              </a:ext>
            </a:extLst>
          </p:cNvPr>
          <p:cNvSpPr txBox="1">
            <a:spLocks/>
          </p:cNvSpPr>
          <p:nvPr/>
        </p:nvSpPr>
        <p:spPr>
          <a:xfrm>
            <a:off x="1752600" y="190501"/>
            <a:ext cx="8750300" cy="965200"/>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a:solidFill>
                  <a:prstClr val="white"/>
                </a:solidFill>
                <a:latin typeface="Calibri"/>
              </a:rPr>
              <a:t>Effect of COVID-19 on coverage of maternal health services in selected countries in EMR </a:t>
            </a:r>
            <a:r>
              <a:rPr lang="en-US" sz="2800" b="1" baseline="30000" dirty="0">
                <a:solidFill>
                  <a:prstClr val="white"/>
                </a:solidFill>
                <a:latin typeface="Calibri"/>
              </a:rPr>
              <a:t>10</a:t>
            </a:r>
          </a:p>
        </p:txBody>
      </p:sp>
    </p:spTree>
    <p:extLst>
      <p:ext uri="{BB962C8B-B14F-4D97-AF65-F5344CB8AC3E}">
        <p14:creationId xmlns:p14="http://schemas.microsoft.com/office/powerpoint/2010/main" val="3450501057"/>
      </p:ext>
    </p:extLst>
  </p:cSld>
  <p:clrMapOvr>
    <a:masterClrMapping/>
  </p:clrMapOvr>
  <mc:AlternateContent xmlns:mc="http://schemas.openxmlformats.org/markup-compatibility/2006" xmlns:p14="http://schemas.microsoft.com/office/powerpoint/2010/main">
    <mc:Choice Requires="p14">
      <p:transition spd="slow" p14:dur="2000" advTm="66029"/>
    </mc:Choice>
    <mc:Fallback xmlns="">
      <p:transition spd="slow" advTm="660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87328"/>
            <a:ext cx="8639175" cy="676273"/>
          </a:xfrm>
        </p:spPr>
        <p:style>
          <a:lnRef idx="3">
            <a:schemeClr val="lt1"/>
          </a:lnRef>
          <a:fillRef idx="1">
            <a:schemeClr val="accent1"/>
          </a:fillRef>
          <a:effectRef idx="1">
            <a:schemeClr val="accent1"/>
          </a:effectRef>
          <a:fontRef idx="minor">
            <a:schemeClr val="lt1"/>
          </a:fontRef>
        </p:style>
        <p:txBody>
          <a:bodyPr/>
          <a:lstStyle/>
          <a:p>
            <a:pPr algn="ctr">
              <a:lnSpc>
                <a:spcPct val="120000"/>
              </a:lnSpc>
            </a:pPr>
            <a:r>
              <a:rPr lang="en-US" sz="2400" b="1" dirty="0"/>
              <a:t>Addressing regional challenges with Safe Motherhood initiative </a:t>
            </a:r>
            <a:r>
              <a:rPr lang="en-US" sz="2000" b="1" baseline="30000" dirty="0"/>
              <a:t>8,11</a:t>
            </a:r>
          </a:p>
        </p:txBody>
      </p:sp>
      <p:sp>
        <p:nvSpPr>
          <p:cNvPr id="3" name="Rectangle 2"/>
          <p:cNvSpPr/>
          <p:nvPr/>
        </p:nvSpPr>
        <p:spPr>
          <a:xfrm>
            <a:off x="1724026" y="863601"/>
            <a:ext cx="8639175" cy="6678751"/>
          </a:xfrm>
          <a:prstGeom prst="rect">
            <a:avLst/>
          </a:prstGeom>
        </p:spPr>
        <p:txBody>
          <a:bodyPr wrap="square">
            <a:spAutoFit/>
          </a:bodyPr>
          <a:lstStyle/>
          <a:p>
            <a:pPr marL="285750" indent="-285750">
              <a:buFont typeface="Arial" panose="020B0604020202020204" pitchFamily="34" charset="0"/>
              <a:buChar char="•"/>
            </a:pPr>
            <a:r>
              <a:rPr lang="en-GB" sz="2000" b="1" dirty="0">
                <a:solidFill>
                  <a:srgbClr val="C00000"/>
                </a:solidFill>
                <a:latin typeface="Calibri"/>
              </a:rPr>
              <a:t>Delay marriage and first birth:</a:t>
            </a:r>
          </a:p>
          <a:p>
            <a:pPr marL="400050" indent="-400050">
              <a:buFont typeface="+mj-lt"/>
              <a:buAutoNum type="romanUcPeriod"/>
            </a:pPr>
            <a:r>
              <a:rPr lang="en-GB" sz="1600" dirty="0">
                <a:solidFill>
                  <a:prstClr val="black"/>
                </a:solidFill>
                <a:latin typeface="Calibri"/>
              </a:rPr>
              <a:t>Investment in girl's education, deployment and economical dependency.  </a:t>
            </a:r>
          </a:p>
          <a:p>
            <a:pPr marL="400050" indent="-400050">
              <a:buFont typeface="+mj-lt"/>
              <a:buAutoNum type="romanUcPeriod"/>
            </a:pPr>
            <a:r>
              <a:rPr lang="en-US" sz="1600" dirty="0">
                <a:solidFill>
                  <a:prstClr val="black"/>
                </a:solidFill>
                <a:latin typeface="Calibri"/>
              </a:rPr>
              <a:t>Judicial and law enforcement infrastructure on minimum age of marriage law which should be publicized and enforced in the local context with supporting, associated policies in place. </a:t>
            </a:r>
          </a:p>
          <a:p>
            <a:pPr marL="400050" indent="-400050">
              <a:buFont typeface="+mj-lt"/>
              <a:buAutoNum type="romanUcPeriod"/>
            </a:pPr>
            <a:r>
              <a:rPr lang="en-US" sz="1600" dirty="0">
                <a:solidFill>
                  <a:prstClr val="black"/>
                </a:solidFill>
                <a:latin typeface="Calibri"/>
              </a:rPr>
              <a:t>Ensure access of adolescents and youth to information on sexual and reproductive health education within and out of school context.</a:t>
            </a:r>
          </a:p>
          <a:p>
            <a:pPr marL="400050" indent="-400050">
              <a:buFont typeface="+mj-lt"/>
              <a:buAutoNum type="romanUcPeriod"/>
            </a:pPr>
            <a:r>
              <a:rPr lang="en-US" sz="1600" dirty="0">
                <a:solidFill>
                  <a:prstClr val="black"/>
                </a:solidFill>
                <a:latin typeface="Calibri"/>
              </a:rPr>
              <a:t>Increase availability and access for family planning services with focus on reducing unmet need among young people.</a:t>
            </a:r>
          </a:p>
          <a:p>
            <a:pPr marL="400050" indent="-400050">
              <a:buFont typeface="+mj-lt"/>
              <a:buAutoNum type="romanUcPeriod"/>
            </a:pPr>
            <a:r>
              <a:rPr lang="en-US" sz="1600" dirty="0">
                <a:solidFill>
                  <a:prstClr val="black"/>
                </a:solidFill>
                <a:latin typeface="Calibri"/>
              </a:rPr>
              <a:t>Community mobilization and engagement to support interventions to prevent child marriage. </a:t>
            </a:r>
          </a:p>
          <a:p>
            <a:endParaRPr lang="en-US" sz="1600" b="1" dirty="0">
              <a:solidFill>
                <a:srgbClr val="FF0000"/>
              </a:solidFill>
              <a:latin typeface="Calibri"/>
            </a:endParaRPr>
          </a:p>
          <a:p>
            <a:pPr marL="285750" indent="-285750">
              <a:buFont typeface="Arial" panose="020B0604020202020204" pitchFamily="34" charset="0"/>
              <a:buChar char="•"/>
            </a:pPr>
            <a:r>
              <a:rPr lang="en-US" sz="2000" b="1" dirty="0">
                <a:solidFill>
                  <a:srgbClr val="C00000"/>
                </a:solidFill>
                <a:latin typeface="Calibri"/>
              </a:rPr>
              <a:t>Increasing access to SRH including maternal health services:</a:t>
            </a:r>
          </a:p>
          <a:p>
            <a:pPr marL="400050" indent="-400050">
              <a:buFont typeface="+mj-lt"/>
              <a:buAutoNum type="romanUcPeriod"/>
            </a:pPr>
            <a:r>
              <a:rPr lang="en-US" sz="1600" dirty="0">
                <a:solidFill>
                  <a:prstClr val="black"/>
                </a:solidFill>
                <a:latin typeface="Calibri"/>
              </a:rPr>
              <a:t>Establish and strengthen integrated safe motherhood programme at various levels of care with focus on unreachable young mothers. Task shifting / Community based interventions /Mobile and outreach services.</a:t>
            </a:r>
          </a:p>
          <a:p>
            <a:pPr marL="400050" indent="-400050">
              <a:buFont typeface="+mj-lt"/>
              <a:buAutoNum type="romanUcPeriod"/>
            </a:pPr>
            <a:r>
              <a:rPr lang="en-US" sz="1600" dirty="0">
                <a:solidFill>
                  <a:prstClr val="black"/>
                </a:solidFill>
                <a:latin typeface="Calibri"/>
              </a:rPr>
              <a:t> Advocating for improved SRH/MNH policy and practice for adolescent girls &amp; young mothers.</a:t>
            </a:r>
          </a:p>
          <a:p>
            <a:pPr marL="400050" indent="-400050">
              <a:buFont typeface="+mj-lt"/>
              <a:buAutoNum type="romanUcPeriod"/>
            </a:pPr>
            <a:r>
              <a:rPr lang="en-US" sz="1600" dirty="0">
                <a:solidFill>
                  <a:prstClr val="black"/>
                </a:solidFill>
                <a:latin typeface="Calibri"/>
              </a:rPr>
              <a:t>Comprehensive programmatic approach to address mental health support and violence prevention.</a:t>
            </a:r>
          </a:p>
          <a:p>
            <a:pPr marL="400050" indent="-400050">
              <a:buFont typeface="+mj-lt"/>
              <a:buAutoNum type="romanUcPeriod"/>
            </a:pPr>
            <a:r>
              <a:rPr lang="en-US" sz="1600" dirty="0">
                <a:solidFill>
                  <a:prstClr val="black"/>
                </a:solidFill>
                <a:latin typeface="Calibri"/>
              </a:rPr>
              <a:t>Improving the quality of services by training the healthcare workers to address the needs of adolescent mother in a friendly environment.</a:t>
            </a:r>
          </a:p>
          <a:p>
            <a:endParaRPr lang="en-US" sz="1600" dirty="0">
              <a:solidFill>
                <a:prstClr val="black"/>
              </a:solidFill>
              <a:latin typeface="Calibri"/>
            </a:endParaRPr>
          </a:p>
          <a:p>
            <a:endParaRPr lang="en-US" sz="1600" b="1" dirty="0">
              <a:solidFill>
                <a:srgbClr val="FF0000"/>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4055352646"/>
      </p:ext>
    </p:extLst>
  </p:cSld>
  <p:clrMapOvr>
    <a:masterClrMapping/>
  </p:clrMapOvr>
  <mc:AlternateContent xmlns:mc="http://schemas.openxmlformats.org/markup-compatibility/2006" xmlns:p14="http://schemas.microsoft.com/office/powerpoint/2010/main">
    <mc:Choice Requires="p14">
      <p:transition spd="slow" p14:dur="2000" advTm="140896"/>
    </mc:Choice>
    <mc:Fallback xmlns="">
      <p:transition spd="slow" advTm="1408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64949"/>
            <a:ext cx="5847600" cy="6118731"/>
          </a:xfrm>
        </p:spPr>
        <p:txBody>
          <a:bodyPr>
            <a:normAutofit fontScale="92500"/>
          </a:bodyPr>
          <a:lstStyle/>
          <a:p>
            <a:r>
              <a:rPr lang="en-US" sz="2400" b="1" dirty="0">
                <a:solidFill>
                  <a:srgbClr val="0070C0"/>
                </a:solidFill>
              </a:rPr>
              <a:t>Antenatal care (ANC): </a:t>
            </a:r>
            <a:r>
              <a:rPr lang="en-US" sz="2400" dirty="0"/>
              <a:t>Care provided </a:t>
            </a:r>
            <a:r>
              <a:rPr lang="en-US" sz="2400" i="1" dirty="0">
                <a:solidFill>
                  <a:srgbClr val="FF0000"/>
                </a:solidFill>
              </a:rPr>
              <a:t>during pregnancy</a:t>
            </a:r>
            <a:r>
              <a:rPr lang="en-US" sz="2400" dirty="0"/>
              <a:t> by skilled health-care professionals to ensure best health conditions for both mother and baby.</a:t>
            </a:r>
          </a:p>
          <a:p>
            <a:r>
              <a:rPr lang="en-US" sz="2400" b="1" dirty="0">
                <a:solidFill>
                  <a:srgbClr val="0070C0"/>
                </a:solidFill>
              </a:rPr>
              <a:t>Intrapartum care</a:t>
            </a:r>
            <a:r>
              <a:rPr lang="en-US" sz="2400" dirty="0"/>
              <a:t>: Care provided </a:t>
            </a:r>
            <a:r>
              <a:rPr lang="en-US" sz="2400" i="1" dirty="0">
                <a:solidFill>
                  <a:srgbClr val="FF0000"/>
                </a:solidFill>
              </a:rPr>
              <a:t>during childbirth</a:t>
            </a:r>
            <a:r>
              <a:rPr lang="en-US" sz="2400" i="1" dirty="0"/>
              <a:t> </a:t>
            </a:r>
            <a:r>
              <a:rPr lang="en-US" sz="2400" dirty="0"/>
              <a:t>by skilled health-care professionals to ensure best health conditions for both mother and baby.</a:t>
            </a:r>
          </a:p>
          <a:p>
            <a:r>
              <a:rPr lang="en-US" sz="2400" b="1" dirty="0">
                <a:solidFill>
                  <a:srgbClr val="0070C0"/>
                </a:solidFill>
              </a:rPr>
              <a:t>Postnatal care (PNC): </a:t>
            </a:r>
            <a:r>
              <a:rPr lang="en-US" sz="2400" dirty="0"/>
              <a:t>Care provided </a:t>
            </a:r>
            <a:r>
              <a:rPr lang="en-US" sz="2400" i="1" dirty="0">
                <a:solidFill>
                  <a:srgbClr val="FF0000"/>
                </a:solidFill>
              </a:rPr>
              <a:t>up to six weeks following childbirth </a:t>
            </a:r>
            <a:r>
              <a:rPr lang="en-US" sz="2400" dirty="0"/>
              <a:t>by skilled health-care professionals to ensure best health conditions for both mother and baby.</a:t>
            </a:r>
          </a:p>
          <a:p>
            <a:endParaRPr lang="en-US" sz="2400" dirty="0"/>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38402"/>
    </mc:Choice>
    <mc:Fallback xmlns="">
      <p:transition spd="slow" advTm="384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48869"/>
            <a:ext cx="7886700" cy="879474"/>
          </a:xfrm>
        </p:spPr>
        <p:style>
          <a:lnRef idx="3">
            <a:schemeClr val="lt1"/>
          </a:lnRef>
          <a:fillRef idx="1">
            <a:schemeClr val="accent1"/>
          </a:fillRef>
          <a:effectRef idx="1">
            <a:schemeClr val="accent1"/>
          </a:effectRef>
          <a:fontRef idx="minor">
            <a:schemeClr val="lt1"/>
          </a:fontRef>
        </p:style>
        <p:txBody>
          <a:bodyPr/>
          <a:lstStyle/>
          <a:p>
            <a:pPr algn="ctr"/>
            <a:r>
              <a:rPr lang="en-US" sz="2800" b="1" dirty="0"/>
              <a:t>Regional initiative 1:</a:t>
            </a:r>
            <a:br>
              <a:rPr lang="en-US" sz="2800" b="1" dirty="0"/>
            </a:br>
            <a:r>
              <a:rPr lang="en-US" sz="2800" b="1" dirty="0"/>
              <a:t> Advocacy campaign in Pakistan </a:t>
            </a:r>
            <a:r>
              <a:rPr lang="en-US" sz="1800" b="1" baseline="30000" dirty="0"/>
              <a:t>12</a:t>
            </a:r>
            <a:endParaRPr lang="en-US" sz="1800" b="1" dirty="0"/>
          </a:p>
        </p:txBody>
      </p:sp>
      <p:sp>
        <p:nvSpPr>
          <p:cNvPr id="4" name="Rectangle 3"/>
          <p:cNvSpPr/>
          <p:nvPr/>
        </p:nvSpPr>
        <p:spPr>
          <a:xfrm>
            <a:off x="1905000" y="1193444"/>
            <a:ext cx="8420100" cy="4770537"/>
          </a:xfrm>
          <a:prstGeom prst="rect">
            <a:avLst/>
          </a:prstGeom>
        </p:spPr>
        <p:txBody>
          <a:bodyPr wrap="square">
            <a:spAutoFit/>
          </a:bodyPr>
          <a:lstStyle/>
          <a:p>
            <a:r>
              <a:rPr lang="en-US" sz="1600" dirty="0">
                <a:solidFill>
                  <a:prstClr val="black"/>
                </a:solidFill>
                <a:latin typeface="Calibri"/>
              </a:rPr>
              <a:t>In Feb 2012 CARE (Leading humanitarian and development organization) Pakistan started the project titled: </a:t>
            </a:r>
          </a:p>
          <a:p>
            <a:r>
              <a:rPr lang="en-US" b="1" dirty="0">
                <a:solidFill>
                  <a:srgbClr val="FF6600"/>
                </a:solidFill>
                <a:latin typeface="Calibri"/>
              </a:rPr>
              <a:t>“Advocating for improved maternal newborn health (MNH) and sexual reproductive health (SRH) policy and practice for adolescent girls and young mothers (AIMS)”</a:t>
            </a:r>
          </a:p>
          <a:p>
            <a:endParaRPr lang="en-US" b="1" dirty="0">
              <a:solidFill>
                <a:srgbClr val="FF6600"/>
              </a:solidFill>
              <a:latin typeface="Calibri"/>
            </a:endParaRPr>
          </a:p>
          <a:p>
            <a:r>
              <a:rPr lang="en-US" sz="1600" dirty="0">
                <a:solidFill>
                  <a:prstClr val="black"/>
                </a:solidFill>
                <a:latin typeface="Calibri"/>
              </a:rPr>
              <a:t>The 14 months project was Implemented in partnership with Rahnuma-Family Planning Association of Pakistan (FPAP).</a:t>
            </a:r>
          </a:p>
          <a:p>
            <a:pPr marL="342900" indent="-342900">
              <a:buFont typeface="Arial" panose="020B0604020202020204" pitchFamily="34" charset="0"/>
              <a:buChar char="•"/>
            </a:pPr>
            <a:r>
              <a:rPr lang="en-US" sz="2000" b="1" dirty="0">
                <a:solidFill>
                  <a:srgbClr val="C00000"/>
                </a:solidFill>
                <a:latin typeface="Calibri"/>
              </a:rPr>
              <a:t>Aim</a:t>
            </a:r>
          </a:p>
          <a:p>
            <a:pPr marL="285750" indent="-285750">
              <a:buFont typeface="Wingdings" charset="2"/>
              <a:buChar char="§"/>
            </a:pPr>
            <a:r>
              <a:rPr lang="en-US" sz="1600" dirty="0">
                <a:solidFill>
                  <a:prstClr val="black"/>
                </a:solidFill>
                <a:latin typeface="Calibri"/>
              </a:rPr>
              <a:t>To increase awareness regarding the specific reproductive and sexual health needs of adolescent girls and young mothers. </a:t>
            </a:r>
          </a:p>
          <a:p>
            <a:pPr marL="285750" indent="-285750">
              <a:buFont typeface="Wingdings" charset="2"/>
              <a:buChar char="§"/>
            </a:pPr>
            <a:r>
              <a:rPr lang="en-US" sz="1600" dirty="0">
                <a:solidFill>
                  <a:prstClr val="black"/>
                </a:solidFill>
                <a:latin typeface="Calibri"/>
              </a:rPr>
              <a:t> To advocate for their inclusion in provincial health policies in four provinces of Pakistan.</a:t>
            </a:r>
          </a:p>
          <a:p>
            <a:endParaRPr lang="en-US" sz="1600" dirty="0">
              <a:solidFill>
                <a:prstClr val="black"/>
              </a:solidFill>
              <a:latin typeface="Calibri"/>
            </a:endParaRPr>
          </a:p>
          <a:p>
            <a:pPr marL="342900" indent="-342900">
              <a:buFont typeface="Arial" panose="020B0604020202020204" pitchFamily="34" charset="0"/>
              <a:buChar char="•"/>
            </a:pPr>
            <a:r>
              <a:rPr lang="en-US" sz="2000" b="1" dirty="0">
                <a:solidFill>
                  <a:srgbClr val="C00000"/>
                </a:solidFill>
                <a:latin typeface="Calibri"/>
              </a:rPr>
              <a:t>Outcomes </a:t>
            </a:r>
          </a:p>
          <a:p>
            <a:pPr marL="285750" indent="-285750">
              <a:buFont typeface="Wingdings" charset="2"/>
              <a:buChar char="§"/>
            </a:pPr>
            <a:r>
              <a:rPr lang="en-US" sz="1600" dirty="0">
                <a:solidFill>
                  <a:prstClr val="black"/>
                </a:solidFill>
                <a:latin typeface="Calibri"/>
              </a:rPr>
              <a:t>A robust advocacy strategy was designed.</a:t>
            </a:r>
          </a:p>
          <a:p>
            <a:pPr marL="285750" indent="-285750">
              <a:buFont typeface="Wingdings" charset="2"/>
              <a:buChar char="§"/>
            </a:pPr>
            <a:r>
              <a:rPr lang="en-US" sz="1600" dirty="0">
                <a:solidFill>
                  <a:prstClr val="black"/>
                </a:solidFill>
                <a:latin typeface="Calibri"/>
              </a:rPr>
              <a:t>Advocacy campaign was planned for Federal and provincial levels. </a:t>
            </a:r>
          </a:p>
          <a:p>
            <a:pPr marL="285750" indent="-285750">
              <a:buFont typeface="Wingdings" charset="2"/>
              <a:buChar char="§"/>
            </a:pPr>
            <a:r>
              <a:rPr lang="en-US" sz="1600" dirty="0">
                <a:solidFill>
                  <a:prstClr val="black"/>
                </a:solidFill>
                <a:latin typeface="Calibri"/>
              </a:rPr>
              <a:t>Various key stakeholders of MNH &amp; SRH were willing to accept their responsibilities for ensuring a supportive environment for youth.</a:t>
            </a:r>
          </a:p>
          <a:p>
            <a:endParaRPr lang="en-US" dirty="0">
              <a:solidFill>
                <a:prstClr val="black"/>
              </a:solidFill>
              <a:latin typeface="Calibri"/>
            </a:endParaRPr>
          </a:p>
        </p:txBody>
      </p:sp>
    </p:spTree>
    <p:extLst>
      <p:ext uri="{BB962C8B-B14F-4D97-AF65-F5344CB8AC3E}">
        <p14:creationId xmlns:p14="http://schemas.microsoft.com/office/powerpoint/2010/main" val="3958626301"/>
      </p:ext>
    </p:extLst>
  </p:cSld>
  <p:clrMapOvr>
    <a:masterClrMapping/>
  </p:clrMapOvr>
  <mc:AlternateContent xmlns:mc="http://schemas.openxmlformats.org/markup-compatibility/2006" xmlns:p14="http://schemas.microsoft.com/office/powerpoint/2010/main">
    <mc:Choice Requires="p14">
      <p:transition spd="slow" p14:dur="2000" advTm="88272"/>
    </mc:Choice>
    <mc:Fallback xmlns="">
      <p:transition spd="slow" advTm="882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7533"/>
            <a:ext cx="7886700" cy="1105973"/>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sz="2400" dirty="0"/>
              <a:t> </a:t>
            </a:r>
            <a:r>
              <a:rPr lang="en-US" sz="2700" b="1" dirty="0"/>
              <a:t>Regional initiative 2: </a:t>
            </a:r>
            <a:br>
              <a:rPr lang="en-US" sz="2700" b="1" dirty="0"/>
            </a:br>
            <a:r>
              <a:rPr lang="en-US" sz="2700" b="1" dirty="0"/>
              <a:t>Improving maternal and neonatal health in Sudan </a:t>
            </a:r>
            <a:br>
              <a:rPr lang="en-US" sz="2700" b="1" dirty="0"/>
            </a:br>
            <a:r>
              <a:rPr lang="is-IS" sz="2700" b="1" dirty="0"/>
              <a:t>Oct 2011 - Dec 2012 </a:t>
            </a:r>
            <a:r>
              <a:rPr lang="is-IS" sz="2400" b="1" baseline="30000" dirty="0"/>
              <a:t>13,14</a:t>
            </a:r>
            <a:br>
              <a:rPr lang="en-US" sz="2400" b="1" dirty="0"/>
            </a:br>
            <a:endParaRPr lang="en-US" sz="2400" b="1" dirty="0"/>
          </a:p>
        </p:txBody>
      </p:sp>
      <p:sp>
        <p:nvSpPr>
          <p:cNvPr id="3" name="Rectangle 2"/>
          <p:cNvSpPr/>
          <p:nvPr/>
        </p:nvSpPr>
        <p:spPr>
          <a:xfrm>
            <a:off x="1790700" y="1542622"/>
            <a:ext cx="8667750" cy="4031873"/>
          </a:xfrm>
          <a:prstGeom prst="rect">
            <a:avLst/>
          </a:prstGeom>
        </p:spPr>
        <p:txBody>
          <a:bodyPr wrap="square">
            <a:spAutoFit/>
          </a:bodyPr>
          <a:lstStyle/>
          <a:p>
            <a:r>
              <a:rPr lang="en-US" dirty="0">
                <a:solidFill>
                  <a:prstClr val="black"/>
                </a:solidFill>
                <a:latin typeface="Calibri"/>
              </a:rPr>
              <a:t>A community-based intervention project implemented in Kassala Town and Rural Kassala localities, covering the catchment communities of 19 PHCUs. </a:t>
            </a:r>
          </a:p>
          <a:p>
            <a:endParaRPr lang="en-US" dirty="0">
              <a:solidFill>
                <a:prstClr val="black"/>
              </a:solidFill>
              <a:latin typeface="Calibri"/>
            </a:endParaRPr>
          </a:p>
          <a:p>
            <a:pPr marL="342900" indent="-342900">
              <a:buFont typeface="Arial" panose="020B0604020202020204" pitchFamily="34" charset="0"/>
              <a:buChar char="•"/>
            </a:pPr>
            <a:r>
              <a:rPr lang="en-US" sz="2000" b="1" dirty="0">
                <a:solidFill>
                  <a:srgbClr val="C00000"/>
                </a:solidFill>
                <a:latin typeface="Calibri"/>
              </a:rPr>
              <a:t>Objectives </a:t>
            </a:r>
          </a:p>
          <a:p>
            <a:r>
              <a:rPr lang="en-US" dirty="0">
                <a:solidFill>
                  <a:prstClr val="black"/>
                </a:solidFill>
                <a:latin typeface="Calibri"/>
              </a:rPr>
              <a:t>Strengthening Primary Health Care and Community Mobilization to contribute to improved health and wellbeing of mothers, newborns and their families.</a:t>
            </a:r>
          </a:p>
          <a:p>
            <a:endParaRPr lang="en-US" dirty="0">
              <a:solidFill>
                <a:prstClr val="black"/>
              </a:solidFill>
              <a:latin typeface="Calibri"/>
            </a:endParaRPr>
          </a:p>
          <a:p>
            <a:pPr marL="342900" indent="-342900">
              <a:buFont typeface="Arial" panose="020B0604020202020204" pitchFamily="34" charset="0"/>
              <a:buChar char="•"/>
            </a:pPr>
            <a:r>
              <a:rPr lang="en-US" sz="2000" b="1" dirty="0">
                <a:solidFill>
                  <a:srgbClr val="C00000"/>
                </a:solidFill>
                <a:latin typeface="Calibri"/>
              </a:rPr>
              <a:t>Outcomes</a:t>
            </a:r>
          </a:p>
          <a:p>
            <a:pPr marL="285750" indent="-285750">
              <a:buFont typeface="Wingdings" charset="2"/>
              <a:buChar char="§"/>
            </a:pPr>
            <a:r>
              <a:rPr lang="en-US" dirty="0">
                <a:solidFill>
                  <a:prstClr val="black"/>
                </a:solidFill>
                <a:latin typeface="Calibri"/>
              </a:rPr>
              <a:t>Enhanced the capacity of the PHUs with training of staff and providing supplies.</a:t>
            </a:r>
          </a:p>
          <a:p>
            <a:pPr marL="285750" indent="-285750">
              <a:buFont typeface="Wingdings" charset="2"/>
              <a:buChar char="§"/>
            </a:pPr>
            <a:r>
              <a:rPr lang="en-US" dirty="0">
                <a:solidFill>
                  <a:prstClr val="black"/>
                </a:solidFill>
                <a:latin typeface="Calibri"/>
              </a:rPr>
              <a:t>The introduction of the referral fund to cover the cost of the antenatal and other maternity care services. </a:t>
            </a:r>
          </a:p>
          <a:p>
            <a:pPr marL="285750" indent="-285750">
              <a:buFont typeface="Wingdings" charset="2"/>
              <a:buChar char="§"/>
            </a:pPr>
            <a:r>
              <a:rPr lang="en-US" dirty="0">
                <a:solidFill>
                  <a:prstClr val="black"/>
                </a:solidFill>
                <a:latin typeface="Calibri"/>
              </a:rPr>
              <a:t>Community mobilization through establishment of networks and channels to reach discrete audiences at their residential areas through women as an “agent” of change.</a:t>
            </a:r>
          </a:p>
          <a:p>
            <a:pPr marL="285750" indent="-285750">
              <a:buFont typeface="Wingdings" charset="2"/>
              <a:buChar char="§"/>
            </a:pPr>
            <a:r>
              <a:rPr lang="en-US" dirty="0">
                <a:solidFill>
                  <a:prstClr val="black"/>
                </a:solidFill>
                <a:latin typeface="Calibri"/>
              </a:rPr>
              <a:t>Continuity of supply of family planning methods.</a:t>
            </a:r>
          </a:p>
        </p:txBody>
      </p:sp>
    </p:spTree>
    <p:extLst>
      <p:ext uri="{BB962C8B-B14F-4D97-AF65-F5344CB8AC3E}">
        <p14:creationId xmlns:p14="http://schemas.microsoft.com/office/powerpoint/2010/main" val="2760499022"/>
      </p:ext>
    </p:extLst>
  </p:cSld>
  <p:clrMapOvr>
    <a:masterClrMapping/>
  </p:clrMapOvr>
  <mc:AlternateContent xmlns:mc="http://schemas.openxmlformats.org/markup-compatibility/2006" xmlns:p14="http://schemas.microsoft.com/office/powerpoint/2010/main">
    <mc:Choice Requires="p14">
      <p:transition spd="slow" p14:dur="2000" advTm="67491"/>
    </mc:Choice>
    <mc:Fallback xmlns="">
      <p:transition spd="slow" advTm="674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1972" y="0"/>
            <a:ext cx="8817429" cy="1393372"/>
          </a:xfr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0000"/>
          </a:bodyPr>
          <a:lstStyle/>
          <a:p>
            <a:pPr algn="ctr"/>
            <a:br>
              <a:rPr lang="en-US" sz="4000" b="1" dirty="0">
                <a:solidFill>
                  <a:schemeClr val="bg1"/>
                </a:solidFill>
                <a:latin typeface="+mj-lt"/>
                <a:ea typeface="+mj-ea"/>
                <a:cs typeface="+mj-cs"/>
              </a:rPr>
            </a:br>
            <a:r>
              <a:rPr lang="en-US" b="1" dirty="0">
                <a:solidFill>
                  <a:schemeClr val="bg1"/>
                </a:solidFill>
              </a:rPr>
              <a:t>Regional opportunities</a:t>
            </a:r>
            <a:br>
              <a:rPr lang="en-US" b="1" kern="1200" dirty="0">
                <a:solidFill>
                  <a:schemeClr val="bg1"/>
                </a:solidFill>
                <a:latin typeface="+mj-lt"/>
                <a:ea typeface="+mj-ea"/>
                <a:cs typeface="+mj-cs"/>
              </a:rPr>
            </a:br>
            <a:r>
              <a:rPr lang="en-US" sz="3100" b="1" dirty="0">
                <a:solidFill>
                  <a:srgbClr val="92066D"/>
                </a:solidFill>
              </a:rPr>
              <a:t>Regional alignment with Global Initiatives/Guidance</a:t>
            </a:r>
            <a:br>
              <a:rPr lang="en-US" sz="3100" b="1" dirty="0">
                <a:solidFill>
                  <a:schemeClr val="accent1">
                    <a:lumMod val="50000"/>
                  </a:schemeClr>
                </a:solidFill>
              </a:rPr>
            </a:br>
            <a:endParaRPr lang="en-US" sz="3100" b="1" dirty="0">
              <a:solidFill>
                <a:schemeClr val="bg1"/>
              </a:solidFill>
              <a:latin typeface="+mj-lt"/>
              <a:ea typeface="+mj-ea"/>
              <a:cs typeface="+mj-cs"/>
            </a:endParaRPr>
          </a:p>
        </p:txBody>
      </p:sp>
      <p:pic>
        <p:nvPicPr>
          <p:cNvPr id="12" name="Picture 11">
            <a:extLst>
              <a:ext uri="{FF2B5EF4-FFF2-40B4-BE49-F238E27FC236}">
                <a16:creationId xmlns:a16="http://schemas.microsoft.com/office/drawing/2014/main" id="{036691A6-05A1-4F2C-A33D-B28E3D64D405}"/>
              </a:ext>
            </a:extLst>
          </p:cNvPr>
          <p:cNvPicPr>
            <a:picLocks noChangeAspect="1"/>
          </p:cNvPicPr>
          <p:nvPr/>
        </p:nvPicPr>
        <p:blipFill>
          <a:blip r:embed="rId4"/>
          <a:stretch>
            <a:fillRect/>
          </a:stretch>
        </p:blipFill>
        <p:spPr>
          <a:xfrm>
            <a:off x="1524001" y="2171488"/>
            <a:ext cx="2383971" cy="3162513"/>
          </a:xfrm>
          <a:prstGeom prst="rect">
            <a:avLst/>
          </a:prstGeom>
        </p:spPr>
      </p:pic>
      <p:sp>
        <p:nvSpPr>
          <p:cNvPr id="4" name="Rectangle 3"/>
          <p:cNvSpPr/>
          <p:nvPr/>
        </p:nvSpPr>
        <p:spPr>
          <a:xfrm>
            <a:off x="4592386" y="1393372"/>
            <a:ext cx="6075615" cy="466760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900" b="1" dirty="0">
              <a:solidFill>
                <a:srgbClr val="000000"/>
              </a:solidFill>
              <a:latin typeface="Calibri"/>
            </a:endParaRPr>
          </a:p>
          <a:p>
            <a:pPr indent="-228600" defTabSz="914400">
              <a:lnSpc>
                <a:spcPct val="90000"/>
              </a:lnSpc>
              <a:spcAft>
                <a:spcPts val="600"/>
              </a:spcAft>
              <a:buFont typeface="Arial" panose="020B0604020202020204" pitchFamily="34" charset="0"/>
              <a:buChar char="•"/>
            </a:pPr>
            <a:endParaRPr lang="en-US" sz="900" b="1" dirty="0">
              <a:solidFill>
                <a:srgbClr val="000000"/>
              </a:solidFill>
              <a:latin typeface="Calibri"/>
            </a:endParaRPr>
          </a:p>
        </p:txBody>
      </p:sp>
      <p:sp>
        <p:nvSpPr>
          <p:cNvPr id="5" name="Rectangle 4">
            <a:extLst>
              <a:ext uri="{FF2B5EF4-FFF2-40B4-BE49-F238E27FC236}">
                <a16:creationId xmlns:a16="http://schemas.microsoft.com/office/drawing/2014/main" id="{E0C748EC-45AE-40DB-B40C-5BF7130B76E6}"/>
              </a:ext>
            </a:extLst>
          </p:cNvPr>
          <p:cNvSpPr/>
          <p:nvPr/>
        </p:nvSpPr>
        <p:spPr>
          <a:xfrm>
            <a:off x="3907972" y="1393372"/>
            <a:ext cx="6760029" cy="4308872"/>
          </a:xfrm>
          <a:prstGeom prst="rect">
            <a:avLst/>
          </a:prstGeom>
        </p:spPr>
        <p:txBody>
          <a:bodyPr wrap="square">
            <a:spAutoFit/>
          </a:bodyPr>
          <a:lstStyle/>
          <a:p>
            <a:endParaRPr lang="en-US" sz="1600" b="1" dirty="0">
              <a:solidFill>
                <a:prstClr val="black"/>
              </a:solidFill>
              <a:latin typeface="Calibri"/>
            </a:endParaRPr>
          </a:p>
          <a:p>
            <a:pPr marL="285750" indent="-285750">
              <a:buFont typeface="Arial" panose="020B0604020202020204" pitchFamily="34" charset="0"/>
              <a:buChar char="•"/>
            </a:pPr>
            <a:r>
              <a:rPr lang="en-US" sz="2000" b="1" dirty="0">
                <a:solidFill>
                  <a:srgbClr val="C00000"/>
                </a:solidFill>
                <a:latin typeface="Calibri"/>
              </a:rPr>
              <a:t>Global strategy for women, children, and adolescents </a:t>
            </a:r>
            <a:r>
              <a:rPr lang="en-US" sz="2000" baseline="30000" dirty="0">
                <a:solidFill>
                  <a:srgbClr val="C00000"/>
                </a:solidFill>
                <a:latin typeface="Calibri"/>
              </a:rPr>
              <a:t>15</a:t>
            </a:r>
          </a:p>
          <a:p>
            <a:r>
              <a:rPr lang="en-US" dirty="0">
                <a:solidFill>
                  <a:prstClr val="black"/>
                </a:solidFill>
                <a:latin typeface="Calibri"/>
              </a:rPr>
              <a:t>It is an opportunity for the countries to integrate ASRH interventions to achieve the global target of reducing MMR to less than 70/100,000 LB (SDG 3.1). The plan is to strengthen the healthcare delivery system, improve skills of health workers on early detection and management of complications in pregnancy and delivery.</a:t>
            </a:r>
            <a:r>
              <a:rPr lang="en-US" b="1" baseline="30000" dirty="0">
                <a:solidFill>
                  <a:prstClr val="black"/>
                </a:solidFill>
                <a:latin typeface="Calibri"/>
              </a:rPr>
              <a:t>11</a:t>
            </a:r>
            <a:endParaRPr lang="en-US" dirty="0">
              <a:solidFill>
                <a:prstClr val="black"/>
              </a:solidFill>
              <a:latin typeface="Calibri"/>
            </a:endParaRPr>
          </a:p>
          <a:p>
            <a:pPr marL="285750" indent="-285750">
              <a:buFont typeface="Arial" panose="020B0604020202020204" pitchFamily="34" charset="0"/>
              <a:buChar char="•"/>
            </a:pPr>
            <a:r>
              <a:rPr lang="en-US" sz="2000" b="1" dirty="0">
                <a:solidFill>
                  <a:srgbClr val="C00000"/>
                </a:solidFill>
                <a:latin typeface="Calibri"/>
              </a:rPr>
              <a:t>Adolescent Health in All Policies (AHiAP)</a:t>
            </a:r>
            <a:r>
              <a:rPr lang="en-US" sz="2000" baseline="30000" dirty="0">
                <a:solidFill>
                  <a:srgbClr val="C00000"/>
                </a:solidFill>
                <a:latin typeface="Calibri"/>
              </a:rPr>
              <a:t> 16</a:t>
            </a:r>
          </a:p>
          <a:p>
            <a:r>
              <a:rPr lang="en-US" dirty="0">
                <a:solidFill>
                  <a:prstClr val="black"/>
                </a:solidFill>
                <a:latin typeface="Calibri"/>
              </a:rPr>
              <a:t> It is a strategy to consider the implications of decisions on adolescent health, avoid harmful effects and seek synergies. It facilitates the formulation of adolescent-responsive public policies in sectors other than health.</a:t>
            </a:r>
          </a:p>
          <a:p>
            <a:pPr marL="342900" indent="-342900">
              <a:buFont typeface="Arial" panose="020B0604020202020204" pitchFamily="34" charset="0"/>
              <a:buChar char="•"/>
            </a:pPr>
            <a:r>
              <a:rPr lang="en-US" sz="2000" b="1" dirty="0">
                <a:solidFill>
                  <a:srgbClr val="C00000"/>
                </a:solidFill>
                <a:latin typeface="Calibri"/>
              </a:rPr>
              <a:t>Vision 2023 Health for All by All </a:t>
            </a:r>
            <a:r>
              <a:rPr lang="en-US" sz="2000" baseline="30000" dirty="0">
                <a:solidFill>
                  <a:srgbClr val="C00000"/>
                </a:solidFill>
                <a:latin typeface="Calibri"/>
              </a:rPr>
              <a:t>17</a:t>
            </a:r>
          </a:p>
          <a:p>
            <a:r>
              <a:rPr lang="en-US" b="1" dirty="0">
                <a:solidFill>
                  <a:prstClr val="black"/>
                </a:solidFill>
                <a:latin typeface="Calibri"/>
              </a:rPr>
              <a:t>Universal health coverage</a:t>
            </a:r>
            <a:r>
              <a:rPr lang="en-US" dirty="0">
                <a:solidFill>
                  <a:prstClr val="black"/>
                </a:solidFill>
                <a:latin typeface="Calibri"/>
              </a:rPr>
              <a:t>: inclusion of ASRH evidence-based interventions in the regional priority benefit package.</a:t>
            </a:r>
            <a:r>
              <a:rPr lang="en-US" baseline="30000" dirty="0">
                <a:solidFill>
                  <a:prstClr val="black"/>
                </a:solidFill>
                <a:latin typeface="Calibri"/>
              </a:rPr>
              <a:t>13</a:t>
            </a:r>
          </a:p>
        </p:txBody>
      </p:sp>
    </p:spTree>
    <p:extLst>
      <p:ext uri="{BB962C8B-B14F-4D97-AF65-F5344CB8AC3E}">
        <p14:creationId xmlns:p14="http://schemas.microsoft.com/office/powerpoint/2010/main" val="1062979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3413"/>
    </mc:Choice>
    <mc:Fallback xmlns="">
      <p:transition spd="slow" advTm="11341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90574"/>
          </a:xfrm>
        </p:spPr>
        <p:style>
          <a:lnRef idx="3">
            <a:schemeClr val="lt1"/>
          </a:lnRef>
          <a:fillRef idx="1">
            <a:schemeClr val="accent1"/>
          </a:fillRef>
          <a:effectRef idx="1">
            <a:schemeClr val="accent1"/>
          </a:effectRef>
          <a:fontRef idx="minor">
            <a:schemeClr val="lt1"/>
          </a:fontRef>
        </p:style>
        <p:txBody>
          <a:bodyPr/>
          <a:lstStyle/>
          <a:p>
            <a:pPr algn="ctr"/>
            <a:r>
              <a:rPr lang="en-US" b="1" dirty="0"/>
              <a:t>References</a:t>
            </a:r>
          </a:p>
        </p:txBody>
      </p:sp>
      <p:sp>
        <p:nvSpPr>
          <p:cNvPr id="3" name="Rectangle 2"/>
          <p:cNvSpPr/>
          <p:nvPr/>
        </p:nvSpPr>
        <p:spPr>
          <a:xfrm>
            <a:off x="2152650" y="1236345"/>
            <a:ext cx="8254093" cy="5816977"/>
          </a:xfrm>
          <a:prstGeom prst="rect">
            <a:avLst/>
          </a:prstGeom>
        </p:spPr>
        <p:txBody>
          <a:bodyPr wrap="square">
            <a:spAutoFit/>
          </a:bodyPr>
          <a:lstStyle/>
          <a:p>
            <a:pPr marL="228600" indent="-228600">
              <a:buFontTx/>
              <a:buAutoNum type="arabicPeriod"/>
              <a:defRPr/>
            </a:pPr>
            <a:r>
              <a:rPr lang="en-GB" sz="1200" dirty="0">
                <a:solidFill>
                  <a:prstClr val="black"/>
                </a:solidFill>
                <a:latin typeface="Calibri"/>
              </a:rPr>
              <a:t>WHO Regional Office for the Eastern Mediterranean. Monitoring health and health system performance in the Eastern Mediterranean Region: Core indicators and indicators on the health-related Sustainable Development Goals 2019. Cairo: WHO Regional Office for the Eastern Mediterranean; 2020. Licence: CC BY-NC-SA 3.0 IGO. Available from: </a:t>
            </a:r>
            <a:r>
              <a:rPr lang="en-GB" sz="1200" dirty="0">
                <a:solidFill>
                  <a:prstClr val="black"/>
                </a:solidFill>
                <a:latin typeface="Calibri"/>
                <a:hlinkClick r:id="rId3"/>
              </a:rPr>
              <a:t>https://rho.emro.who.int/sites/default/files/booklets/EMR-HIS-and-core-indicators-2019-final_0.pdf%20</a:t>
            </a:r>
            <a:r>
              <a:rPr lang="en-GB" sz="1200" dirty="0">
                <a:solidFill>
                  <a:prstClr val="black"/>
                </a:solidFill>
                <a:latin typeface="Calibri"/>
              </a:rPr>
              <a:t>   </a:t>
            </a:r>
            <a:r>
              <a:rPr lang="en-US" sz="1200" dirty="0">
                <a:solidFill>
                  <a:prstClr val="black"/>
                </a:solidFill>
                <a:latin typeface="Calibri"/>
              </a:rPr>
              <a:t> </a:t>
            </a: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Adolescent country profile. World Health Organization; c2021. Available from: </a:t>
            </a:r>
            <a:r>
              <a:rPr lang="en-GB" sz="1200" dirty="0">
                <a:solidFill>
                  <a:prstClr val="black"/>
                </a:solidFill>
                <a:latin typeface="Calibri"/>
                <a:hlinkClick r:id="rId4"/>
              </a:rPr>
              <a:t>https://www.who.int/data/maternal-newborn-child-adolescent-ageing/static-visualizations/adolescent-country-profile</a:t>
            </a:r>
            <a:r>
              <a:rPr lang="en-GB" sz="1200" dirty="0">
                <a:solidFill>
                  <a:prstClr val="black"/>
                </a:solidFill>
                <a:latin typeface="Calibri"/>
              </a:rPr>
              <a:t> </a:t>
            </a: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Antenatal care coverage - at least four visits (%). World Health Organization; c2021. Available from: </a:t>
            </a:r>
            <a:r>
              <a:rPr lang="en-GB" sz="1200" dirty="0">
                <a:solidFill>
                  <a:prstClr val="black"/>
                </a:solidFill>
                <a:latin typeface="Calibri"/>
                <a:hlinkClick r:id="rId5"/>
              </a:rPr>
              <a:t>https://www.who.int/data/maternal-newborn-child-adolescent-ageing/indicator-explorer-new/mca/antenatal-care-coverage---at-least-four-visits-(-)</a:t>
            </a:r>
            <a:endParaRPr lang="en-GB" sz="1200" dirty="0">
              <a:solidFill>
                <a:prstClr val="black"/>
              </a:solidFill>
              <a:latin typeface="Calibri"/>
            </a:endParaRP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Proportion of births attended by skilled health personnel (SDG 3.1.2). World Health Organization; c2021. Available from: </a:t>
            </a:r>
            <a:r>
              <a:rPr lang="en-GB" sz="1200" dirty="0">
                <a:solidFill>
                  <a:prstClr val="black"/>
                </a:solidFill>
                <a:latin typeface="Calibri"/>
                <a:hlinkClick r:id="rId6"/>
              </a:rPr>
              <a:t>https://www.who.int/data/maternal-newborn-child-adolescent-ageing/indicator-explorer-new/mca/proportion-of-births-attended-by-skilled-health-personnel</a:t>
            </a:r>
            <a:r>
              <a:rPr lang="en-GB" sz="1200" dirty="0">
                <a:solidFill>
                  <a:prstClr val="black"/>
                </a:solidFill>
                <a:latin typeface="Calibri"/>
              </a:rPr>
              <a:t> </a:t>
            </a: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Proportion of mothers who had postnatal contact with a health provider within 2 days of delivery. World Health Organization; c2021. Available from: </a:t>
            </a:r>
            <a:r>
              <a:rPr lang="en-GB" sz="1200" dirty="0">
                <a:solidFill>
                  <a:prstClr val="black"/>
                </a:solidFill>
                <a:latin typeface="Calibri"/>
                <a:hlinkClick r:id="rId7"/>
              </a:rPr>
              <a:t>https://www.who.int/data/maternal-newborn-child-adolescent-ageing/indicator-explorer-new/mca/proportion-of-mothers-who-had-postnatal-contact-with-a-health-provider-within-2-days-of-delivery</a:t>
            </a:r>
            <a:r>
              <a:rPr lang="en-GB" sz="1200" dirty="0">
                <a:solidFill>
                  <a:prstClr val="black"/>
                </a:solidFill>
                <a:latin typeface="Calibri"/>
              </a:rPr>
              <a:t> </a:t>
            </a: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National policy on postnatal care for mothers and newborns. World Health Organization; c2021. Available from: </a:t>
            </a:r>
            <a:r>
              <a:rPr lang="en-GB" sz="1200" dirty="0">
                <a:solidFill>
                  <a:prstClr val="black"/>
                </a:solidFill>
                <a:latin typeface="Calibri"/>
                <a:hlinkClick r:id="rId8"/>
              </a:rPr>
              <a:t>https://www.who.int/data/maternal-newborn-child-adolescent-ageing/national-policies/mca/national-policy-on-postnatal-care-for-mothers-and-newborns?themeId=3af0211e-8037-4fad-b36d-60614c4b37b4</a:t>
            </a:r>
            <a:r>
              <a:rPr lang="en-GB" sz="1200" dirty="0">
                <a:solidFill>
                  <a:prstClr val="black"/>
                </a:solidFill>
                <a:latin typeface="Calibri"/>
              </a:rPr>
              <a:t> </a:t>
            </a:r>
          </a:p>
          <a:p>
            <a:pPr marL="228600" indent="-228600">
              <a:buFontTx/>
              <a:buAutoNum type="arabicPeriod"/>
              <a:defRPr/>
            </a:pPr>
            <a:r>
              <a:rPr lang="en-GB" sz="1200" dirty="0">
                <a:solidFill>
                  <a:prstClr val="black"/>
                </a:solidFill>
                <a:latin typeface="Calibri"/>
              </a:rPr>
              <a:t>WHO Global Observatory database. Maternal, newborn, child and adolescent health and ageing data portal: National policy/ guideline on right of every women to have access to skilled care at birth. World Health Organization; c2021. Available from: </a:t>
            </a:r>
            <a:r>
              <a:rPr lang="en-GB" sz="1200" dirty="0">
                <a:solidFill>
                  <a:prstClr val="black"/>
                </a:solidFill>
                <a:latin typeface="Calibri"/>
                <a:hlinkClick r:id="rId9"/>
              </a:rPr>
              <a:t>https://www.who.int/data/maternal-newborn-child-adolescent-ageing/national-policies/mca/national-policy-guideline-on-right-of-every-women-to-have-access-to-skilled-care-at-childbirth?themeId=3af0211e-8037-4fad-b36d-60614c4b37b4</a:t>
            </a:r>
            <a:r>
              <a:rPr lang="en-GB" sz="1200" dirty="0">
                <a:solidFill>
                  <a:prstClr val="black"/>
                </a:solidFill>
                <a:latin typeface="Calibri"/>
              </a:rPr>
              <a:t> </a:t>
            </a:r>
            <a:endParaRPr lang="en-US" sz="1200" dirty="0">
              <a:solidFill>
                <a:prstClr val="black"/>
              </a:solidFill>
              <a:latin typeface="Calibri"/>
            </a:endParaRPr>
          </a:p>
          <a:p>
            <a:endParaRPr lang="en-US" sz="1200" dirty="0">
              <a:solidFill>
                <a:prstClr val="black"/>
              </a:solidFill>
              <a:latin typeface="Calibri"/>
            </a:endParaRPr>
          </a:p>
          <a:p>
            <a:endParaRPr lang="en-US" sz="1200" dirty="0">
              <a:solidFill>
                <a:prstClr val="black"/>
              </a:solidFill>
              <a:latin typeface="Calibri"/>
            </a:endParaRPr>
          </a:p>
          <a:p>
            <a:endParaRPr lang="en-US" sz="1200" dirty="0">
              <a:solidFill>
                <a:prstClr val="black"/>
              </a:solidFill>
              <a:latin typeface="Calibri"/>
            </a:endParaRPr>
          </a:p>
          <a:p>
            <a:endParaRPr lang="en-US" sz="1200" dirty="0">
              <a:solidFill>
                <a:prstClr val="black"/>
              </a:solidFill>
              <a:latin typeface="Calibri"/>
            </a:endParaRPr>
          </a:p>
          <a:p>
            <a:pPr>
              <a:defRPr/>
            </a:pPr>
            <a:endParaRPr lang="en-US" sz="1200" dirty="0">
              <a:solidFill>
                <a:prstClr val="black"/>
              </a:solidFill>
              <a:latin typeface="Calibri"/>
            </a:endParaRPr>
          </a:p>
        </p:txBody>
      </p:sp>
    </p:spTree>
    <p:extLst>
      <p:ext uri="{BB962C8B-B14F-4D97-AF65-F5344CB8AC3E}">
        <p14:creationId xmlns:p14="http://schemas.microsoft.com/office/powerpoint/2010/main" val="373359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688974"/>
          </a:xfrm>
        </p:spPr>
        <p:style>
          <a:lnRef idx="3">
            <a:schemeClr val="lt1"/>
          </a:lnRef>
          <a:fillRef idx="1">
            <a:schemeClr val="accent1"/>
          </a:fillRef>
          <a:effectRef idx="1">
            <a:schemeClr val="accent1"/>
          </a:effectRef>
          <a:fontRef idx="minor">
            <a:schemeClr val="lt1"/>
          </a:fontRef>
        </p:style>
        <p:txBody>
          <a:bodyPr/>
          <a:lstStyle/>
          <a:p>
            <a:pPr algn="ctr"/>
            <a:r>
              <a:rPr lang="en-US" b="1" dirty="0"/>
              <a:t>References</a:t>
            </a:r>
          </a:p>
        </p:txBody>
      </p:sp>
      <p:sp>
        <p:nvSpPr>
          <p:cNvPr id="3" name="Rectangle 2"/>
          <p:cNvSpPr/>
          <p:nvPr/>
        </p:nvSpPr>
        <p:spPr>
          <a:xfrm>
            <a:off x="2325814" y="1133357"/>
            <a:ext cx="8144972" cy="5909310"/>
          </a:xfrm>
          <a:prstGeom prst="rect">
            <a:avLst/>
          </a:prstGeom>
        </p:spPr>
        <p:txBody>
          <a:bodyPr wrap="square">
            <a:spAutoFit/>
          </a:bodyPr>
          <a:lstStyle/>
          <a:p>
            <a:pPr marL="228600" indent="-228600">
              <a:buFont typeface="+mj-lt"/>
              <a:buAutoNum type="arabicPeriod" startAt="8"/>
              <a:defRPr/>
            </a:pPr>
            <a:r>
              <a:rPr lang="en-GB" sz="1200" dirty="0">
                <a:solidFill>
                  <a:prstClr val="black"/>
                </a:solidFill>
                <a:latin typeface="Calibri"/>
              </a:rPr>
              <a:t>Mahaini R. Improving maternal health to achieve the Millennium Development Goals in the Eastern Mediterranean Region: a youth lens. East Mediterr Health J. 2008;14 Suppl:S97-106.</a:t>
            </a:r>
          </a:p>
          <a:p>
            <a:pPr marL="228600" indent="-228600">
              <a:buFont typeface="+mj-lt"/>
              <a:buAutoNum type="arabicPeriod" startAt="8"/>
              <a:defRPr/>
            </a:pPr>
            <a:r>
              <a:rPr lang="en-GB" sz="1200" dirty="0">
                <a:solidFill>
                  <a:prstClr val="black"/>
                </a:solidFill>
                <a:latin typeface="Calibri"/>
              </a:rPr>
              <a:t>WHO. WHO statement on prevention and elimination of disrespect and abuse during facility–based childbirth. World Health Organization; 2015. Available from: </a:t>
            </a:r>
            <a:r>
              <a:rPr lang="en-GB" sz="1200" dirty="0">
                <a:solidFill>
                  <a:prstClr val="black"/>
                </a:solidFill>
                <a:latin typeface="Calibri"/>
                <a:hlinkClick r:id="rId2"/>
              </a:rPr>
              <a:t>https://apps.who.int/iris/bitstream/handle/10665/134588/WHO_RHR_14.23_eng.pdf;jsessionid=B7B5554C4B229F0A00CDD01C3882BE98?sequence=1</a:t>
            </a:r>
            <a:r>
              <a:rPr lang="en-GB" sz="1200" dirty="0">
                <a:solidFill>
                  <a:prstClr val="black"/>
                </a:solidFill>
                <a:latin typeface="Calibri"/>
              </a:rPr>
              <a:t> </a:t>
            </a:r>
          </a:p>
          <a:p>
            <a:pPr marL="228600" indent="-228600">
              <a:buFont typeface="+mj-lt"/>
              <a:buAutoNum type="arabicPeriod" startAt="8"/>
              <a:defRPr/>
            </a:pPr>
            <a:r>
              <a:rPr lang="en-GB" sz="1200" dirty="0">
                <a:solidFill>
                  <a:prstClr val="black"/>
                </a:solidFill>
                <a:latin typeface="Calibri"/>
              </a:rPr>
              <a:t>WHO EMRO Country dashboard of monitoring the effect COVID-19 on SRMNCAH. (unpublished data). </a:t>
            </a:r>
          </a:p>
          <a:p>
            <a:pPr marL="228600" indent="-228600">
              <a:buFont typeface="+mj-lt"/>
              <a:buAutoNum type="arabicPeriod" startAt="8"/>
              <a:defRPr/>
            </a:pPr>
            <a:r>
              <a:rPr lang="en-GB" sz="1200" dirty="0">
                <a:solidFill>
                  <a:prstClr val="black"/>
                </a:solidFill>
                <a:latin typeface="Calibri"/>
              </a:rPr>
              <a:t>Safe Motherhood. Priorities for safe motherhood. Safe Motherhood; c2016. Available from: </a:t>
            </a:r>
            <a:r>
              <a:rPr lang="en-GB" sz="1200" dirty="0">
                <a:solidFill>
                  <a:prstClr val="black"/>
                </a:solidFill>
                <a:latin typeface="Calibri"/>
                <a:hlinkClick r:id="rId3"/>
              </a:rPr>
              <a:t>http://www.safemotherhood.org/priorities/index.html</a:t>
            </a:r>
            <a:r>
              <a:rPr lang="en-GB" sz="1200" dirty="0">
                <a:solidFill>
                  <a:prstClr val="black"/>
                </a:solidFill>
                <a:latin typeface="Calibri"/>
              </a:rPr>
              <a:t> </a:t>
            </a:r>
          </a:p>
          <a:p>
            <a:pPr marL="228600" indent="-228600">
              <a:buFont typeface="+mj-lt"/>
              <a:buAutoNum type="arabicPeriod" startAt="8"/>
              <a:defRPr/>
            </a:pPr>
            <a:r>
              <a:rPr lang="en-GB" sz="1200" dirty="0">
                <a:solidFill>
                  <a:prstClr val="black"/>
                </a:solidFill>
                <a:latin typeface="Calibri"/>
              </a:rPr>
              <a:t>CARE International in Pakistan. Advocating for improved MNH/SRH Policy and Practice for adolescent girls and young mothers: Key achievements, lessons learnt and way forward recommendations. CARE International in Pakistan; 2013. Available from: </a:t>
            </a:r>
            <a:r>
              <a:rPr lang="en-GB" sz="1200" dirty="0">
                <a:solidFill>
                  <a:prstClr val="black"/>
                </a:solidFill>
                <a:latin typeface="Calibri"/>
                <a:hlinkClick r:id="rId4"/>
              </a:rPr>
              <a:t>https://www.care.org/wp-content/uploads/2020/05/PSJ-2013-Way_Forward_Report.pdf</a:t>
            </a:r>
            <a:r>
              <a:rPr lang="en-GB" sz="1200" dirty="0">
                <a:solidFill>
                  <a:prstClr val="black"/>
                </a:solidFill>
                <a:latin typeface="Calibri"/>
              </a:rPr>
              <a:t> </a:t>
            </a:r>
          </a:p>
          <a:p>
            <a:pPr marL="228600" indent="-228600">
              <a:buFont typeface="+mj-lt"/>
              <a:buAutoNum type="arabicPeriod" startAt="8"/>
              <a:defRPr/>
            </a:pPr>
            <a:r>
              <a:rPr lang="en-GB" sz="1200" dirty="0">
                <a:solidFill>
                  <a:prstClr val="black"/>
                </a:solidFill>
                <a:latin typeface="Calibri"/>
              </a:rPr>
              <a:t>Improving maternal and neonatal health in Kassala State: strengthening primary health care and community mobilization in Kassala town and rural Kassala localities. Oct 2011-Dec 2012. (unpublished). </a:t>
            </a:r>
          </a:p>
          <a:p>
            <a:pPr marL="228600" indent="-228600">
              <a:buFont typeface="+mj-lt"/>
              <a:buAutoNum type="arabicPeriod" startAt="8"/>
              <a:defRPr/>
            </a:pPr>
            <a:r>
              <a:rPr lang="en-GB" sz="1200" dirty="0">
                <a:solidFill>
                  <a:prstClr val="black"/>
                </a:solidFill>
                <a:latin typeface="Calibri"/>
              </a:rPr>
              <a:t>Abdelrahman Mohamed Mubarak. Evaluation report of a project on: Improving maternal and neonatal health in Kassala State - Strengthening primary health care &amp; community mobilization in Kassala town and rural Kassala localities. (unpublished).</a:t>
            </a:r>
          </a:p>
          <a:p>
            <a:pPr marL="228600" indent="-228600">
              <a:buFont typeface="+mj-lt"/>
              <a:buAutoNum type="arabicPeriod" startAt="8"/>
              <a:defRPr/>
            </a:pPr>
            <a:r>
              <a:rPr lang="en-GB" sz="1200" dirty="0">
                <a:solidFill>
                  <a:prstClr val="black"/>
                </a:solidFill>
                <a:latin typeface="Calibri"/>
              </a:rPr>
              <a:t>Every Woman Every Child. Global Strategy for Women's, Children's and Adolescents Health 2016-2030. Every Woman Every Child; 2015. Available from: </a:t>
            </a:r>
            <a:r>
              <a:rPr lang="en-GB" sz="1200" dirty="0">
                <a:solidFill>
                  <a:prstClr val="black"/>
                </a:solidFill>
                <a:latin typeface="Calibri"/>
                <a:hlinkClick r:id="rId5"/>
              </a:rPr>
              <a:t>https://www.who.int/life-course/publications/global-strategy-2016-2030/en/</a:t>
            </a:r>
            <a:endParaRPr lang="en-GB" sz="1200" dirty="0">
              <a:solidFill>
                <a:prstClr val="black"/>
              </a:solidFill>
              <a:latin typeface="Calibri"/>
            </a:endParaRPr>
          </a:p>
          <a:p>
            <a:pPr marL="228600" indent="-228600">
              <a:buFont typeface="+mj-lt"/>
              <a:buAutoNum type="arabicPeriod" startAt="8"/>
              <a:defRPr/>
            </a:pPr>
            <a:r>
              <a:rPr lang="en-GB" sz="1200" dirty="0">
                <a:solidFill>
                  <a:prstClr val="black"/>
                </a:solidFill>
                <a:latin typeface="Calibri"/>
              </a:rPr>
              <a:t>WHO. Global Accelerated Action for the Health of Adolescents (AA-HA!): guidance to support country implementation. Geneva: World Health Organization; 2017. Licence: CC BY-NC-SA 3.0 IGO. Available from: </a:t>
            </a:r>
            <a:r>
              <a:rPr lang="en-GB" sz="1200" dirty="0">
                <a:solidFill>
                  <a:prstClr val="black"/>
                </a:solidFill>
                <a:latin typeface="Calibri"/>
                <a:hlinkClick r:id="rId6"/>
              </a:rPr>
              <a:t>https://apps.who.int/iris/bitstream/handle/10665/255415/9789241512343-eng.pdf?sequence=1</a:t>
            </a:r>
            <a:endParaRPr lang="en-GB" sz="1200" dirty="0">
              <a:solidFill>
                <a:prstClr val="black"/>
              </a:solidFill>
              <a:latin typeface="Calibri"/>
            </a:endParaRPr>
          </a:p>
          <a:p>
            <a:pPr marL="228600" indent="-228600">
              <a:buFont typeface="+mj-lt"/>
              <a:buAutoNum type="arabicPeriod" startAt="8"/>
              <a:defRPr/>
            </a:pPr>
            <a:r>
              <a:rPr lang="en-GB" sz="1200" dirty="0">
                <a:solidFill>
                  <a:prstClr val="black"/>
                </a:solidFill>
                <a:latin typeface="Calibri"/>
              </a:rPr>
              <a:t>WHO Regional Office for the Eastern Mediterranean. Vision 2023 for Eastern Mediterranean Region. World Health Organization; c2021. Available from: </a:t>
            </a:r>
            <a:r>
              <a:rPr lang="en-GB" sz="1200" dirty="0">
                <a:solidFill>
                  <a:prstClr val="black"/>
                </a:solidFill>
                <a:latin typeface="Calibri"/>
                <a:hlinkClick r:id="rId7"/>
              </a:rPr>
              <a:t>http://www.emro.who.int/about-who/vision2023/vision-2023.html</a:t>
            </a:r>
            <a:r>
              <a:rPr lang="en-GB" sz="1200" dirty="0">
                <a:solidFill>
                  <a:prstClr val="black"/>
                </a:solidFill>
                <a:latin typeface="Calibri"/>
              </a:rPr>
              <a:t> </a:t>
            </a:r>
          </a:p>
          <a:p>
            <a:pPr marL="228600" indent="-228600">
              <a:buFont typeface="+mj-lt"/>
              <a:buAutoNum type="arabicPeriod" startAt="8"/>
              <a:defRPr/>
            </a:pPr>
            <a:endParaRPr lang="en-GB" sz="1200" dirty="0">
              <a:solidFill>
                <a:prstClr val="black"/>
              </a:solidFill>
              <a:latin typeface="Calibri"/>
            </a:endParaRPr>
          </a:p>
          <a:p>
            <a:pPr>
              <a:defRPr/>
            </a:pPr>
            <a:endParaRPr lang="en-US" sz="1200" dirty="0">
              <a:solidFill>
                <a:prstClr val="black"/>
              </a:solidFill>
              <a:latin typeface="Calibri"/>
            </a:endParaRPr>
          </a:p>
          <a:p>
            <a:pPr>
              <a:defRPr/>
            </a:pPr>
            <a:endParaRPr lang="en-US" sz="1200" dirty="0">
              <a:solidFill>
                <a:prstClr val="black"/>
              </a:solidFill>
              <a:latin typeface="Calibri"/>
            </a:endParaRPr>
          </a:p>
          <a:p>
            <a:pPr>
              <a:defRPr/>
            </a:pPr>
            <a:endParaRPr lang="en-US" sz="1200" dirty="0">
              <a:solidFill>
                <a:prstClr val="black"/>
              </a:solidFill>
              <a:latin typeface="Calibri"/>
            </a:endParaRPr>
          </a:p>
          <a:p>
            <a:pPr>
              <a:defRPr/>
            </a:pPr>
            <a:endParaRPr lang="en-US" sz="1200" dirty="0">
              <a:solidFill>
                <a:prstClr val="black"/>
              </a:solidFill>
              <a:latin typeface="Calibri"/>
            </a:endParaRPr>
          </a:p>
          <a:p>
            <a:pPr>
              <a:defRPr/>
            </a:pPr>
            <a:endParaRPr lang="en-US" sz="1200" dirty="0">
              <a:solidFill>
                <a:prstClr val="black"/>
              </a:solidFill>
              <a:latin typeface="Calibri"/>
            </a:endParaRPr>
          </a:p>
          <a:p>
            <a:pPr>
              <a:defRPr/>
            </a:pPr>
            <a:endParaRPr lang="en-US" dirty="0">
              <a:solidFill>
                <a:prstClr val="black"/>
              </a:solidFill>
              <a:latin typeface="Calibri"/>
            </a:endParaRPr>
          </a:p>
        </p:txBody>
      </p:sp>
    </p:spTree>
    <p:extLst>
      <p:ext uri="{BB962C8B-B14F-4D97-AF65-F5344CB8AC3E}">
        <p14:creationId xmlns:p14="http://schemas.microsoft.com/office/powerpoint/2010/main" val="396930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In many contexts, adolescent pregnancy is common: </a:t>
            </a:r>
            <a:r>
              <a:rPr lang="en-US" sz="2000" dirty="0"/>
              <a:t>In 2016, an estimated 21 million girls aged 15-19 in developing countries became pregnant, approximately 12 million of whom gave birth. An estimated 2.5 million girls aged under 16 years in low-resource countries give birth every year. Drivers are context specific; they include child marriage, poverty, lack of opportunity &amp; values related to womanhood &amp; motherhood.</a:t>
            </a:r>
          </a:p>
          <a:p>
            <a:r>
              <a:rPr lang="en-US" sz="2000" dirty="0">
                <a:solidFill>
                  <a:srgbClr val="0070C0"/>
                </a:solidFill>
              </a:rPr>
              <a:t>Adverse maternal health outcomes among adolescents have major health &amp; social consequences:</a:t>
            </a:r>
            <a:r>
              <a:rPr lang="en-US" sz="2000" dirty="0"/>
              <a:t> Pregnancy &amp; childbirth complications are the leading cause of death among girls aged 15-19 years globally.  In addition, adolescent mothers face higher risks of maternal morbidity. Early child bearing can increase risks for newborns as well as for young mothers. </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69830"/>
    </mc:Choice>
    <mc:Fallback xmlns="">
      <p:transition spd="slow" advTm="698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400" dirty="0">
                <a:solidFill>
                  <a:srgbClr val="0070C0"/>
                </a:solidFill>
              </a:rPr>
              <a:t>ANC, IPC &amp; PNC are effective: </a:t>
            </a:r>
            <a:r>
              <a:rPr lang="en-US" sz="2400" dirty="0"/>
              <a:t> The health benefits of these interventions for mother and baby are clear. There are not ascertainable harms or burdens.</a:t>
            </a:r>
          </a:p>
          <a:p>
            <a:r>
              <a:rPr lang="en-US" sz="2400" dirty="0">
                <a:solidFill>
                  <a:srgbClr val="0070C0"/>
                </a:solidFill>
              </a:rPr>
              <a:t>Access to &amp; provision of good quality services needs attention:  </a:t>
            </a:r>
            <a:r>
              <a:rPr lang="en-US" sz="2400" dirty="0"/>
              <a:t>Adolescents face barriers to accessing  &amp; using skilled care before, during &amp; after pregnancy. Certain groups of adolescents e.g. very young adolescents, unmarried adolescents,  &amp; those who are displaced because of war, civil strife or other emergencies face special barriers.</a:t>
            </a:r>
          </a:p>
        </p:txBody>
      </p:sp>
    </p:spTree>
    <p:extLst>
      <p:ext uri="{BB962C8B-B14F-4D97-AF65-F5344CB8AC3E}">
        <p14:creationId xmlns:p14="http://schemas.microsoft.com/office/powerpoint/2010/main" val="1303339089"/>
      </p:ext>
    </p:extLst>
  </p:cSld>
  <p:clrMapOvr>
    <a:masterClrMapping/>
  </p:clrMapOvr>
  <mc:AlternateContent xmlns:mc="http://schemas.openxmlformats.org/markup-compatibility/2006" xmlns:p14="http://schemas.microsoft.com/office/powerpoint/2010/main">
    <mc:Choice Requires="p14">
      <p:transition spd="slow" p14:dur="2000" advTm="101665"/>
    </mc:Choice>
    <mc:Fallback xmlns="">
      <p:transition spd="slow" advTm="1016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5960-C168-5A44-85A2-752A27051431}"/>
              </a:ext>
            </a:extLst>
          </p:cNvPr>
          <p:cNvSpPr>
            <a:spLocks noGrp="1"/>
          </p:cNvSpPr>
          <p:nvPr>
            <p:ph type="title"/>
          </p:nvPr>
        </p:nvSpPr>
        <p:spPr>
          <a:xfrm>
            <a:off x="542441" y="365125"/>
            <a:ext cx="11003796" cy="1325563"/>
          </a:xfrm>
        </p:spPr>
        <p:txBody>
          <a:bodyPr>
            <a:normAutofit/>
          </a:bodyPr>
          <a:lstStyle/>
          <a:p>
            <a:pPr algn="ctr"/>
            <a:r>
              <a:rPr lang="en-US" sz="2400" b="1" dirty="0"/>
              <a:t>Percentage of adolescent girls aged 15–19 years attended by a service provider at least four times during pregnancy (ANC 4), 2013–2018</a:t>
            </a:r>
          </a:p>
        </p:txBody>
      </p:sp>
      <p:pic>
        <p:nvPicPr>
          <p:cNvPr id="5" name="Content Placeholder 4" descr="Map&#10;&#10;Description automatically generated">
            <a:extLst>
              <a:ext uri="{FF2B5EF4-FFF2-40B4-BE49-F238E27FC236}">
                <a16:creationId xmlns:a16="http://schemas.microsoft.com/office/drawing/2014/main" id="{43737A65-F3C0-9E49-90CB-18BDC5917BE6}"/>
              </a:ext>
            </a:extLst>
          </p:cNvPr>
          <p:cNvPicPr>
            <a:picLocks noGrp="1" noChangeAspect="1"/>
          </p:cNvPicPr>
          <p:nvPr>
            <p:ph idx="1"/>
          </p:nvPr>
        </p:nvPicPr>
        <p:blipFill>
          <a:blip r:embed="rId2"/>
          <a:stretch>
            <a:fillRect/>
          </a:stretch>
        </p:blipFill>
        <p:spPr>
          <a:xfrm>
            <a:off x="838200" y="1445342"/>
            <a:ext cx="11353799" cy="5442123"/>
          </a:xfrm>
        </p:spPr>
      </p:pic>
    </p:spTree>
    <p:extLst>
      <p:ext uri="{BB962C8B-B14F-4D97-AF65-F5344CB8AC3E}">
        <p14:creationId xmlns:p14="http://schemas.microsoft.com/office/powerpoint/2010/main" val="1600812454"/>
      </p:ext>
    </p:extLst>
  </p:cSld>
  <p:clrMapOvr>
    <a:masterClrMapping/>
  </p:clrMapOvr>
  <mc:AlternateContent xmlns:mc="http://schemas.openxmlformats.org/markup-compatibility/2006" xmlns:p14="http://schemas.microsoft.com/office/powerpoint/2010/main">
    <mc:Choice Requires="p14">
      <p:transition spd="slow" p14:dur="2000" advTm="87331"/>
    </mc:Choice>
    <mc:Fallback xmlns="">
      <p:transition spd="slow" advTm="873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5DD2-2F4F-7843-8556-093645231243}"/>
              </a:ext>
            </a:extLst>
          </p:cNvPr>
          <p:cNvSpPr>
            <a:spLocks noGrp="1"/>
          </p:cNvSpPr>
          <p:nvPr>
            <p:ph type="title"/>
          </p:nvPr>
        </p:nvSpPr>
        <p:spPr>
          <a:xfrm>
            <a:off x="728420" y="130629"/>
            <a:ext cx="10625380" cy="1388205"/>
          </a:xfrm>
        </p:spPr>
        <p:txBody>
          <a:bodyPr>
            <a:noAutofit/>
          </a:bodyPr>
          <a:lstStyle/>
          <a:p>
            <a:pPr algn="ctr"/>
            <a:r>
              <a:rPr lang="en-US" sz="2400" b="1" dirty="0"/>
              <a:t>Percentage of births among adolescent mothers aged 15–19 years attended by skilled heath personnel (typically a doctor, nurse or midwife), by country, 2013–2018</a:t>
            </a:r>
          </a:p>
        </p:txBody>
      </p:sp>
      <p:pic>
        <p:nvPicPr>
          <p:cNvPr id="5" name="Content Placeholder 4" descr="Map&#10;&#10;Description automatically generated">
            <a:extLst>
              <a:ext uri="{FF2B5EF4-FFF2-40B4-BE49-F238E27FC236}">
                <a16:creationId xmlns:a16="http://schemas.microsoft.com/office/drawing/2014/main" id="{6BA26DC8-802E-CD4E-BEBE-6EE202822AA4}"/>
              </a:ext>
            </a:extLst>
          </p:cNvPr>
          <p:cNvPicPr>
            <a:picLocks noGrp="1" noChangeAspect="1"/>
          </p:cNvPicPr>
          <p:nvPr>
            <p:ph idx="1"/>
          </p:nvPr>
        </p:nvPicPr>
        <p:blipFill>
          <a:blip r:embed="rId2"/>
          <a:stretch>
            <a:fillRect/>
          </a:stretch>
        </p:blipFill>
        <p:spPr>
          <a:xfrm>
            <a:off x="1" y="1268362"/>
            <a:ext cx="11931444" cy="5589638"/>
          </a:xfrm>
        </p:spPr>
      </p:pic>
    </p:spTree>
    <p:extLst>
      <p:ext uri="{BB962C8B-B14F-4D97-AF65-F5344CB8AC3E}">
        <p14:creationId xmlns:p14="http://schemas.microsoft.com/office/powerpoint/2010/main" val="1097927235"/>
      </p:ext>
    </p:extLst>
  </p:cSld>
  <p:clrMapOvr>
    <a:masterClrMapping/>
  </p:clrMapOvr>
  <mc:AlternateContent xmlns:mc="http://schemas.openxmlformats.org/markup-compatibility/2006" xmlns:p14="http://schemas.microsoft.com/office/powerpoint/2010/main">
    <mc:Choice Requires="p14">
      <p:transition spd="slow" p14:dur="2000" advTm="63771"/>
    </mc:Choice>
    <mc:Fallback xmlns="">
      <p:transition spd="slow" advTm="637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a:bodyPr>
          <a:lstStyle/>
          <a:p>
            <a:r>
              <a:rPr lang="en-US" sz="2400" dirty="0"/>
              <a:t>States are obliged under human rights law to provide ANC, IPC &amp; PNC. </a:t>
            </a:r>
          </a:p>
          <a:p>
            <a:r>
              <a:rPr lang="en-US" sz="2400" dirty="0"/>
              <a:t>Upholding adolescents’ rights in this area is linked to state obligations to ensure universal access to a comprehensive package of SRH interventions before, during &amp; after pregnancy to all women &amp; girls.</a:t>
            </a:r>
          </a:p>
          <a:p>
            <a:r>
              <a:rPr lang="en-US" sz="2400" dirty="0"/>
              <a:t>Maternal health care should be free, confidential, adolescent-responsive and non-discriminatory; third-party authorization requirements should be removed.</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43725"/>
    </mc:Choice>
    <mc:Fallback xmlns="">
      <p:transition spd="slow" advTm="437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6839078" cy="6390043"/>
          </a:xfrm>
        </p:spPr>
        <p:txBody>
          <a:bodyPr>
            <a:normAutofit/>
          </a:bodyPr>
          <a:lstStyle/>
          <a:p>
            <a:r>
              <a:rPr lang="en-US" sz="2000" dirty="0">
                <a:solidFill>
                  <a:srgbClr val="00B0F0"/>
                </a:solidFill>
              </a:rPr>
              <a:t>Pregnant adolescents, especially unmarried ones, often face barriers to accessing maternal health services including ANC, IPC &amp; PNC</a:t>
            </a:r>
            <a:r>
              <a:rPr lang="en-US" sz="2000" dirty="0"/>
              <a:t>:  Ensure availability of &amp; access to ANC, IPC &amp; PNC, including  emergency obstetric care. </a:t>
            </a:r>
          </a:p>
          <a:p>
            <a:r>
              <a:rPr lang="en-US" sz="2000" dirty="0">
                <a:solidFill>
                  <a:srgbClr val="00B0F0"/>
                </a:solidFill>
              </a:rPr>
              <a:t>ANC, IPC &amp; PNC services are often not responsive to the needs of adolescents: </a:t>
            </a:r>
            <a:r>
              <a:rPr lang="en-US" sz="2000" dirty="0"/>
              <a:t>It is critical for health workers to receive pre- &amp; in-service training, &amp; ongoing support to ensure they have the competencies &amp; attitudes to provide high quality care, based on the rights of all people to health, confidentiality &amp; non-discrimination.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94677"/>
    </mc:Choice>
    <mc:Fallback xmlns="">
      <p:transition spd="slow" advTm="946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2" y="0"/>
            <a:ext cx="7304441" cy="6858000"/>
          </a:xfrm>
        </p:spPr>
        <p:txBody>
          <a:bodyPr>
            <a:normAutofit fontScale="40000" lnSpcReduction="20000"/>
          </a:bodyPr>
          <a:lstStyle/>
          <a:p>
            <a:endParaRPr lang="en-US" dirty="0"/>
          </a:p>
          <a:p>
            <a:r>
              <a:rPr lang="en-US" sz="2500" b="1" i="1" dirty="0">
                <a:solidFill>
                  <a:srgbClr val="0070C0"/>
                </a:solidFill>
              </a:rPr>
              <a:t>WHO guidelines on preventing early pregnancy and poor reproductive outcomes among adolescents in developing countries (2011).</a:t>
            </a:r>
          </a:p>
          <a:p>
            <a:r>
              <a:rPr lang="en-US" sz="2500" b="1" i="1" dirty="0">
                <a:solidFill>
                  <a:srgbClr val="0070C0"/>
                </a:solidFill>
              </a:rPr>
              <a:t>WHO recommendations on antenatal care for a positive pregnancy experience (2016) – with an update on micronutrient supplementation (date to be added).</a:t>
            </a:r>
          </a:p>
          <a:p>
            <a:r>
              <a:rPr lang="en-US" sz="2500" b="1" i="1" dirty="0">
                <a:solidFill>
                  <a:srgbClr val="0070C0"/>
                </a:solidFill>
              </a:rPr>
              <a:t>Use of multiple micronutrient powders for point-of-use fortification of foods consumed by pregnant women (2016).</a:t>
            </a:r>
          </a:p>
          <a:p>
            <a:r>
              <a:rPr lang="en-US" sz="2500" b="1" i="1" dirty="0">
                <a:solidFill>
                  <a:srgbClr val="0070C0"/>
                </a:solidFill>
              </a:rPr>
              <a:t>Optimal serum and red blood cell folate concentrations in women of reproductive age for prevention of neural tube effects (2015).</a:t>
            </a:r>
          </a:p>
          <a:p>
            <a:r>
              <a:rPr lang="en-US" sz="2500" b="1" i="1" dirty="0">
                <a:solidFill>
                  <a:srgbClr val="0070C0"/>
                </a:solidFill>
              </a:rPr>
              <a:t>Guidelines for the identification and management of substance use and substance use disorders in pregnancy (2014).</a:t>
            </a:r>
          </a:p>
          <a:p>
            <a:r>
              <a:rPr lang="en-US" sz="2500" b="1" i="1" dirty="0">
                <a:solidFill>
                  <a:srgbClr val="0070C0"/>
                </a:solidFill>
              </a:rPr>
              <a:t>WHO recommendations for prevention and treatment of pre-eclampsia and eclampsia (2011) - with updates in 2018 and 2020)</a:t>
            </a:r>
          </a:p>
          <a:p>
            <a:r>
              <a:rPr lang="en-US" sz="2500" b="1" i="1" dirty="0">
                <a:solidFill>
                  <a:srgbClr val="0070C0"/>
                </a:solidFill>
              </a:rPr>
              <a:t>WHO recommendations for induction of labour (2011 – with updates  on induction of labour at our beyond term, 2018.</a:t>
            </a:r>
          </a:p>
          <a:p>
            <a:r>
              <a:rPr lang="en-US" sz="2500" b="1" i="1" dirty="0">
                <a:solidFill>
                  <a:srgbClr val="0070C0"/>
                </a:solidFill>
              </a:rPr>
              <a:t>WHO recommendations for augmentation of labour (2014).</a:t>
            </a:r>
          </a:p>
          <a:p>
            <a:r>
              <a:rPr lang="en-US" sz="2500" b="1" i="1" dirty="0">
                <a:solidFill>
                  <a:srgbClr val="0070C0"/>
                </a:solidFill>
              </a:rPr>
              <a:t>WHO recommendations for intrapartum care for a positive childbirth experience (2018).</a:t>
            </a:r>
          </a:p>
          <a:p>
            <a:r>
              <a:rPr lang="en-US" sz="2500" b="1" i="1" dirty="0">
                <a:solidFill>
                  <a:srgbClr val="0070C0"/>
                </a:solidFill>
              </a:rPr>
              <a:t>WHO recommendations for prevention and treatment of maternal peripartum infections (2015).</a:t>
            </a:r>
          </a:p>
          <a:p>
            <a:r>
              <a:rPr lang="en-US" sz="2500" b="1" i="1" dirty="0">
                <a:solidFill>
                  <a:srgbClr val="0070C0"/>
                </a:solidFill>
              </a:rPr>
              <a:t>WHO recommendations for the prevention and treatment of postpartum haemorrhage (2012) – with updates in 2018 and 2020.</a:t>
            </a:r>
          </a:p>
          <a:p>
            <a:r>
              <a:rPr lang="en-US" sz="2500" b="1" i="1" dirty="0">
                <a:solidFill>
                  <a:srgbClr val="0070C0"/>
                </a:solidFill>
              </a:rPr>
              <a:t>WHO recommendations on tranexamic acid for the treatment of postpartum haemorrhage (2017).</a:t>
            </a:r>
          </a:p>
          <a:p>
            <a:r>
              <a:rPr lang="en-US" sz="2500" b="1" i="1" dirty="0">
                <a:solidFill>
                  <a:srgbClr val="0070C0"/>
                </a:solidFill>
              </a:rPr>
              <a:t>Daily iron supplementation in postpartum women: guideline (2016).</a:t>
            </a:r>
          </a:p>
          <a:p>
            <a:r>
              <a:rPr lang="en-US" sz="2500" b="1" i="1" dirty="0">
                <a:solidFill>
                  <a:srgbClr val="0070C0"/>
                </a:solidFill>
              </a:rPr>
              <a:t>Optimizing health worker roles to improve access to key maternal and newborn health interventions through task shifting (2012).</a:t>
            </a:r>
          </a:p>
          <a:p>
            <a:r>
              <a:rPr lang="en-US" sz="2500" b="1" i="1" dirty="0">
                <a:solidFill>
                  <a:srgbClr val="0070C0"/>
                </a:solidFill>
              </a:rPr>
              <a:t>WHO recommendations on health promotion interventions for maternal and newborn health (2015).</a:t>
            </a:r>
          </a:p>
          <a:p>
            <a:pPr lvl="0"/>
            <a:r>
              <a:rPr lang="en-US" sz="2500" b="1" i="1" dirty="0">
                <a:solidFill>
                  <a:srgbClr val="0070C0"/>
                </a:solidFill>
              </a:rPr>
              <a:t>Optimizing health worker roles to improve access to key maternal and newborn health interventions through task shifting (2012). WHO recommendations on health promotion interventions for maternal and newborn health (2015). </a:t>
            </a:r>
            <a:endParaRPr lang="en-US" i="1" dirty="0"/>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38057"/>
    </mc:Choice>
    <mc:Fallback xmlns="">
      <p:transition spd="slow" advTm="38057"/>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19</TotalTime>
  <Words>3452</Words>
  <Application>Microsoft Office PowerPoint</Application>
  <PresentationFormat>Widescreen</PresentationFormat>
  <Paragraphs>204</Paragraphs>
  <Slides>24</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Calibri Light</vt:lpstr>
      <vt:lpstr>Rockwell</vt:lpstr>
      <vt:lpstr>Wingdings</vt:lpstr>
      <vt:lpstr>Atlas</vt:lpstr>
      <vt:lpstr>Office Theme</vt:lpstr>
      <vt:lpstr>1_Office Theme</vt:lpstr>
      <vt:lpstr>2_Office Theme</vt:lpstr>
      <vt:lpstr>ANTENATAL, INTRAPARTUM &amp; POSTNATAL CARE </vt:lpstr>
      <vt:lpstr>DEFINITIONS</vt:lpstr>
      <vt:lpstr>RATIONALE – 1/2</vt:lpstr>
      <vt:lpstr>RATIONALE – 1/2</vt:lpstr>
      <vt:lpstr>Percentage of adolescent girls aged 15–19 years attended by a service provider at least four times during pregnancy (ANC 4), 2013–2018</vt:lpstr>
      <vt:lpstr>Percentage of births among adolescent mothers aged 15–19 years attended by skilled heath personnel (typically a doctor, nurse or midwife), by country, 2013–2018</vt:lpstr>
      <vt:lpstr>HUMAN RIGHTS OBLIGATIONS</vt:lpstr>
      <vt:lpstr>KEY CONCEPTS TO CONSIDER</vt:lpstr>
      <vt:lpstr>WHO GUIDELINES</vt:lpstr>
      <vt:lpstr>COMPLEMENTARY GUIDELINES TO WHO’s GUIDELINES</vt:lpstr>
      <vt:lpstr>PowerPoint Presentation</vt:lpstr>
      <vt:lpstr>PowerPoint Presentation</vt:lpstr>
      <vt:lpstr>       </vt:lpstr>
      <vt:lpstr>PowerPoint Presentation</vt:lpstr>
      <vt:lpstr>Maternal conditions as leading cause of mortality among female adolescent 15-19 years 2</vt:lpstr>
      <vt:lpstr>PowerPoint Presentation</vt:lpstr>
      <vt:lpstr>Barriers at regional level to accessing health care for pregnant adolescents 8</vt:lpstr>
      <vt:lpstr>PowerPoint Presentation</vt:lpstr>
      <vt:lpstr>Addressing regional challenges with Safe Motherhood initiative 8,11</vt:lpstr>
      <vt:lpstr>Regional initiative 1:  Advocacy campaign in Pakistan 12</vt:lpstr>
      <vt:lpstr> Regional initiative 2:  Improving maternal and neonatal health in Sudan  Oct 2011 - Dec 2012 13,14 </vt:lpstr>
      <vt:lpstr> Regional opportunities Regional alignment with Global Initiatives/Guidance </vt:lpstr>
      <vt:lpstr>References</vt:lpstr>
      <vt:lpstr>References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Antenatal, intrapartum and postnatal care - Venkatraman Chandra-Mouli, Jamela Al-Raiby</dc:title>
  <dc:creator>Venkatraman Chandra-Mouli, Jamela Al-Raiby</dc:creator>
  <cp:lastModifiedBy>Aldo Campana</cp:lastModifiedBy>
  <cp:revision>74</cp:revision>
  <dcterms:created xsi:type="dcterms:W3CDTF">2019-06-05T15:08:02Z</dcterms:created>
  <dcterms:modified xsi:type="dcterms:W3CDTF">2021-02-10T17:23:29Z</dcterms:modified>
</cp:coreProperties>
</file>