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65" r:id="rId3"/>
    <p:sldMasterId id="2147483677" r:id="rId4"/>
    <p:sldMasterId id="2147483690" r:id="rId5"/>
  </p:sldMasterIdLst>
  <p:notesMasterIdLst>
    <p:notesMasterId r:id="rId32"/>
  </p:notesMasterIdLst>
  <p:sldIdLst>
    <p:sldId id="256" r:id="rId6"/>
    <p:sldId id="263" r:id="rId7"/>
    <p:sldId id="257" r:id="rId8"/>
    <p:sldId id="265" r:id="rId9"/>
    <p:sldId id="264" r:id="rId10"/>
    <p:sldId id="258" r:id="rId11"/>
    <p:sldId id="1322" r:id="rId12"/>
    <p:sldId id="1321" r:id="rId13"/>
    <p:sldId id="266" r:id="rId14"/>
    <p:sldId id="259" r:id="rId15"/>
    <p:sldId id="260" r:id="rId16"/>
    <p:sldId id="268" r:id="rId17"/>
    <p:sldId id="1323" r:id="rId18"/>
    <p:sldId id="270" r:id="rId19"/>
    <p:sldId id="261" r:id="rId20"/>
    <p:sldId id="1324" r:id="rId21"/>
    <p:sldId id="1325" r:id="rId22"/>
    <p:sldId id="1326" r:id="rId23"/>
    <p:sldId id="1327" r:id="rId24"/>
    <p:sldId id="1328" r:id="rId25"/>
    <p:sldId id="1329" r:id="rId26"/>
    <p:sldId id="269" r:id="rId27"/>
    <p:sldId id="267" r:id="rId28"/>
    <p:sldId id="1330" r:id="rId29"/>
    <p:sldId id="1331" r:id="rId30"/>
    <p:sldId id="27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3"/>
    <p:restoredTop sz="71058" autoAdjust="0"/>
  </p:normalViewPr>
  <p:slideViewPr>
    <p:cSldViewPr snapToGrid="0" snapToObjects="1">
      <p:cViewPr varScale="1">
        <p:scale>
          <a:sx n="93" d="100"/>
          <a:sy n="93" d="100"/>
        </p:scale>
        <p:origin x="1140" y="90"/>
      </p:cViewPr>
      <p:guideLst/>
    </p:cSldViewPr>
  </p:slideViewPr>
  <p:notesTextViewPr>
    <p:cViewPr>
      <p:scale>
        <a:sx n="1" d="1"/>
        <a:sy n="1" d="1"/>
      </p:scale>
      <p:origin x="0" y="0"/>
    </p:cViewPr>
  </p:notesTextViewPr>
  <p:sorterViewPr>
    <p:cViewPr>
      <p:scale>
        <a:sx n="100" d="100"/>
        <a:sy n="100" d="100"/>
      </p:scale>
      <p:origin x="0" y="-3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54CF0509-5CC0-7B40-B338-0A39C6670978}" type="presOf" srcId="{D5038E52-8875-4BBF-A3CD-A18877DB38C1}" destId="{AA497FD6-EBFF-47CD-8963-A379FF1243D1}" srcOrd="0" destOrd="0" presId="urn:microsoft.com/office/officeart/2005/8/layout/hProcess9"/>
    <dgm:cxn modelId="{FA5DD82B-DF53-154F-AA85-C0C2E4A36157}" type="presOf" srcId="{6A1973C6-A96C-4BCD-BC37-EDAEEEED2755}" destId="{1A47FA96-39E1-45AE-B48F-4F4690D62C90}" srcOrd="0" destOrd="0" presId="urn:microsoft.com/office/officeart/2005/8/layout/hProcess9"/>
    <dgm:cxn modelId="{F85C0546-4844-8F41-8BA5-7EE728F5C0D5}" type="presOf" srcId="{E70330E7-8026-4F29-A84E-0819727E859F}" destId="{669FE043-AAD0-40F4-B909-072FD0CDF926}" srcOrd="0" destOrd="0" presId="urn:microsoft.com/office/officeart/2005/8/layout/hProcess9"/>
    <dgm:cxn modelId="{1E6DCA68-73FC-BC43-99AF-158426E88A6A}" type="presOf" srcId="{2C2BD70B-8C5A-4FC6-938B-FB94F27B01BB}" destId="{52A3990F-28CC-4429-856C-05673046058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F2CE58C8-96DC-5546-A4AD-729DFE11F889}" type="presOf" srcId="{151CF682-AB21-420F-A12D-5FBEDE9CD7BA}" destId="{DA55DC04-2EC9-40F6-8F04-450718B661BA}"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1D4FF3FC-4C50-CA48-B441-2F3880D71211}" type="presOf" srcId="{67130A49-2D7A-4DDB-BFCE-261A76672268}" destId="{EBA2C95D-1800-437B-BFFA-403DC35F237B}" srcOrd="0" destOrd="0" presId="urn:microsoft.com/office/officeart/2005/8/layout/hProcess9"/>
    <dgm:cxn modelId="{157F3B87-3F82-D742-89D2-383C9AA02520}" type="presParOf" srcId="{AA497FD6-EBFF-47CD-8963-A379FF1243D1}" destId="{4A63E17C-E62A-4070-9384-8952CBBB1113}" srcOrd="0" destOrd="0" presId="urn:microsoft.com/office/officeart/2005/8/layout/hProcess9"/>
    <dgm:cxn modelId="{1297BC3F-A566-E64C-9474-848C6AD6B215}" type="presParOf" srcId="{AA497FD6-EBFF-47CD-8963-A379FF1243D1}" destId="{2317A070-2FE6-4E17-9F35-C2E61B61E1A5}" srcOrd="1" destOrd="0" presId="urn:microsoft.com/office/officeart/2005/8/layout/hProcess9"/>
    <dgm:cxn modelId="{C99210FC-E9BD-A845-9822-388E7E81E5C0}" type="presParOf" srcId="{2317A070-2FE6-4E17-9F35-C2E61B61E1A5}" destId="{DA55DC04-2EC9-40F6-8F04-450718B661BA}" srcOrd="0" destOrd="0" presId="urn:microsoft.com/office/officeart/2005/8/layout/hProcess9"/>
    <dgm:cxn modelId="{F1E6034C-C505-C647-B6D6-47FB9ED23EF5}" type="presParOf" srcId="{2317A070-2FE6-4E17-9F35-C2E61B61E1A5}" destId="{A13EF079-3C0A-4D47-B077-BDE6EDB941FA}" srcOrd="1" destOrd="0" presId="urn:microsoft.com/office/officeart/2005/8/layout/hProcess9"/>
    <dgm:cxn modelId="{0486C515-9DEA-2040-9CF4-06F460420D6E}" type="presParOf" srcId="{2317A070-2FE6-4E17-9F35-C2E61B61E1A5}" destId="{1A47FA96-39E1-45AE-B48F-4F4690D62C90}" srcOrd="2" destOrd="0" presId="urn:microsoft.com/office/officeart/2005/8/layout/hProcess9"/>
    <dgm:cxn modelId="{6A33A4EC-73E1-A941-BDF6-0A03401EB2D5}" type="presParOf" srcId="{2317A070-2FE6-4E17-9F35-C2E61B61E1A5}" destId="{AE1FBF92-8FA6-4F79-99DA-B07817A57400}" srcOrd="3" destOrd="0" presId="urn:microsoft.com/office/officeart/2005/8/layout/hProcess9"/>
    <dgm:cxn modelId="{E05B95F6-3E76-8D47-8F38-1838FA80A3F6}" type="presParOf" srcId="{2317A070-2FE6-4E17-9F35-C2E61B61E1A5}" destId="{52A3990F-28CC-4429-856C-056730460580}" srcOrd="4" destOrd="0" presId="urn:microsoft.com/office/officeart/2005/8/layout/hProcess9"/>
    <dgm:cxn modelId="{87000796-D29A-1642-AF26-28970EC0AB7D}" type="presParOf" srcId="{2317A070-2FE6-4E17-9F35-C2E61B61E1A5}" destId="{EF80ABF3-8F30-464D-8F83-74EE25874866}" srcOrd="5" destOrd="0" presId="urn:microsoft.com/office/officeart/2005/8/layout/hProcess9"/>
    <dgm:cxn modelId="{EE4AF200-D642-DF47-A720-18EB37C4AFA7}" type="presParOf" srcId="{2317A070-2FE6-4E17-9F35-C2E61B61E1A5}" destId="{EBA2C95D-1800-437B-BFFA-403DC35F237B}" srcOrd="6" destOrd="0" presId="urn:microsoft.com/office/officeart/2005/8/layout/hProcess9"/>
    <dgm:cxn modelId="{EBBC523F-B23A-1848-BDD0-744A7B992607}" type="presParOf" srcId="{2317A070-2FE6-4E17-9F35-C2E61B61E1A5}" destId="{440E3B31-843E-4694-A263-BD1BDC418827}" srcOrd="7" destOrd="0" presId="urn:microsoft.com/office/officeart/2005/8/layout/hProcess9"/>
    <dgm:cxn modelId="{3D72173B-FB97-8843-BA01-0CEE27EAA3C1}"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E7D9F006-0B3C-2C42-BC93-57847D589D8F}" type="presOf" srcId="{151CF682-AB21-420F-A12D-5FBEDE9CD7BA}" destId="{DA55DC04-2EC9-40F6-8F04-450718B661BA}" srcOrd="0" destOrd="0" presId="urn:microsoft.com/office/officeart/2005/8/layout/hProcess9"/>
    <dgm:cxn modelId="{8E665F18-2094-F740-8A91-3B12A22DC11D}" type="presOf" srcId="{D5038E52-8875-4BBF-A3CD-A18877DB38C1}" destId="{AA497FD6-EBFF-47CD-8963-A379FF1243D1}" srcOrd="0" destOrd="0" presId="urn:microsoft.com/office/officeart/2005/8/layout/hProcess9"/>
    <dgm:cxn modelId="{A925011B-47C6-2240-8E29-7F3840BD703F}" type="presOf" srcId="{6A1973C6-A96C-4BCD-BC37-EDAEEEED2755}" destId="{1A47FA96-39E1-45AE-B48F-4F4690D62C90}" srcOrd="0" destOrd="0" presId="urn:microsoft.com/office/officeart/2005/8/layout/hProcess9"/>
    <dgm:cxn modelId="{39546F51-6619-944C-A5C0-5D9A47458411}" type="presOf" srcId="{2C2BD70B-8C5A-4FC6-938B-FB94F27B01BB}" destId="{52A3990F-28CC-4429-856C-05673046058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FB184682-EF79-EA49-BF4C-F54AA9082679}" type="presOf" srcId="{67130A49-2D7A-4DDB-BFCE-261A76672268}" destId="{EBA2C95D-1800-437B-BFFA-403DC35F237B}" srcOrd="0" destOrd="0" presId="urn:microsoft.com/office/officeart/2005/8/layout/hProcess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8CA60CA4-2514-4F43-B404-F817F85D52C3}" type="presOf" srcId="{E70330E7-8026-4F29-A84E-0819727E859F}" destId="{669FE043-AAD0-40F4-B909-072FD0CDF926}"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27584C53-A4E9-C14D-B420-0C8CB0E9BF39}" type="presParOf" srcId="{AA497FD6-EBFF-47CD-8963-A379FF1243D1}" destId="{4A63E17C-E62A-4070-9384-8952CBBB1113}" srcOrd="0" destOrd="0" presId="urn:microsoft.com/office/officeart/2005/8/layout/hProcess9"/>
    <dgm:cxn modelId="{4B33354A-4561-4A4F-8F2A-D468A60E96CB}" type="presParOf" srcId="{AA497FD6-EBFF-47CD-8963-A379FF1243D1}" destId="{2317A070-2FE6-4E17-9F35-C2E61B61E1A5}" srcOrd="1" destOrd="0" presId="urn:microsoft.com/office/officeart/2005/8/layout/hProcess9"/>
    <dgm:cxn modelId="{58CED35D-E5C3-7443-ACBD-B291099640DC}" type="presParOf" srcId="{2317A070-2FE6-4E17-9F35-C2E61B61E1A5}" destId="{DA55DC04-2EC9-40F6-8F04-450718B661BA}" srcOrd="0" destOrd="0" presId="urn:microsoft.com/office/officeart/2005/8/layout/hProcess9"/>
    <dgm:cxn modelId="{C2CB13C2-7C80-6B44-8FF5-7BF35355E393}" type="presParOf" srcId="{2317A070-2FE6-4E17-9F35-C2E61B61E1A5}" destId="{A13EF079-3C0A-4D47-B077-BDE6EDB941FA}" srcOrd="1" destOrd="0" presId="urn:microsoft.com/office/officeart/2005/8/layout/hProcess9"/>
    <dgm:cxn modelId="{35BD462D-A65C-E042-9FD4-7E79CF675B60}" type="presParOf" srcId="{2317A070-2FE6-4E17-9F35-C2E61B61E1A5}" destId="{1A47FA96-39E1-45AE-B48F-4F4690D62C90}" srcOrd="2" destOrd="0" presId="urn:microsoft.com/office/officeart/2005/8/layout/hProcess9"/>
    <dgm:cxn modelId="{CDFB7ECF-A5A4-0B43-A83D-2B33EAC2E3EC}" type="presParOf" srcId="{2317A070-2FE6-4E17-9F35-C2E61B61E1A5}" destId="{AE1FBF92-8FA6-4F79-99DA-B07817A57400}" srcOrd="3" destOrd="0" presId="urn:microsoft.com/office/officeart/2005/8/layout/hProcess9"/>
    <dgm:cxn modelId="{C4B3CA3F-D727-B146-964B-D19BF8831CEB}" type="presParOf" srcId="{2317A070-2FE6-4E17-9F35-C2E61B61E1A5}" destId="{52A3990F-28CC-4429-856C-056730460580}" srcOrd="4" destOrd="0" presId="urn:microsoft.com/office/officeart/2005/8/layout/hProcess9"/>
    <dgm:cxn modelId="{DC80808A-BDB9-9049-93E3-33065190EE31}" type="presParOf" srcId="{2317A070-2FE6-4E17-9F35-C2E61B61E1A5}" destId="{EF80ABF3-8F30-464D-8F83-74EE25874866}" srcOrd="5" destOrd="0" presId="urn:microsoft.com/office/officeart/2005/8/layout/hProcess9"/>
    <dgm:cxn modelId="{C38D8F23-8F64-BB4C-A8AD-37FA940034AE}" type="presParOf" srcId="{2317A070-2FE6-4E17-9F35-C2E61B61E1A5}" destId="{EBA2C95D-1800-437B-BFFA-403DC35F237B}" srcOrd="6" destOrd="0" presId="urn:microsoft.com/office/officeart/2005/8/layout/hProcess9"/>
    <dgm:cxn modelId="{12517B94-D64B-1A44-95AD-CA8BC5B8E63B}" type="presParOf" srcId="{2317A070-2FE6-4E17-9F35-C2E61B61E1A5}" destId="{440E3B31-843E-4694-A263-BD1BDC418827}" srcOrd="7" destOrd="0" presId="urn:microsoft.com/office/officeart/2005/8/layout/hProcess9"/>
    <dgm:cxn modelId="{C48EFCCF-ABCB-8449-82F8-6F793805CBD6}"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55E8CA-2492-4AFB-A4F9-EBD886B4905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A8F733B3-2315-46A7-B612-6BE6CAACD7F7}">
      <dgm:prSet phldrT="[Text]" custT="1"/>
      <dgm:spPr>
        <a:solidFill>
          <a:srgbClr val="CEB8DF"/>
        </a:solidFill>
      </dgm:spPr>
      <dgm:t>
        <a:bodyPr/>
        <a:lstStyle/>
        <a:p>
          <a:r>
            <a:rPr lang="en-GB" sz="1600" b="1" dirty="0">
              <a:solidFill>
                <a:schemeClr val="tx1"/>
              </a:solidFill>
            </a:rPr>
            <a:t>Adolescent- Participation</a:t>
          </a:r>
        </a:p>
      </dgm:t>
    </dgm:pt>
    <dgm:pt modelId="{0A3FE389-3E18-40CF-9743-BAEEBEB2E73D}" type="parTrans" cxnId="{B33D825B-A9E5-474B-9115-249FD0213B88}">
      <dgm:prSet/>
      <dgm:spPr/>
      <dgm:t>
        <a:bodyPr/>
        <a:lstStyle/>
        <a:p>
          <a:endParaRPr lang="en-GB"/>
        </a:p>
      </dgm:t>
    </dgm:pt>
    <dgm:pt modelId="{9BE25CC4-0059-44B8-8D54-8B1973680EE7}" type="sibTrans" cxnId="{B33D825B-A9E5-474B-9115-249FD0213B88}">
      <dgm:prSet/>
      <dgm:spPr/>
      <dgm:t>
        <a:bodyPr/>
        <a:lstStyle/>
        <a:p>
          <a:endParaRPr lang="en-GB"/>
        </a:p>
      </dgm:t>
    </dgm:pt>
    <dgm:pt modelId="{A13C4EC2-D1CC-44BD-A902-400125C72F1C}">
      <dgm:prSet phldrT="[Text]" custT="1"/>
      <dgm:spPr>
        <a:solidFill>
          <a:srgbClr val="99CCFF"/>
        </a:solidFill>
        <a:ln>
          <a:solidFill>
            <a:srgbClr val="36ABF2"/>
          </a:solidFill>
        </a:ln>
      </dgm:spPr>
      <dgm:t>
        <a:bodyPr/>
        <a:lstStyle/>
        <a:p>
          <a:r>
            <a:rPr lang="en-GB" sz="1400" dirty="0">
              <a:solidFill>
                <a:schemeClr val="tx1"/>
              </a:solidFill>
            </a:rPr>
            <a:t>Equitable</a:t>
          </a:r>
        </a:p>
      </dgm:t>
    </dgm:pt>
    <dgm:pt modelId="{C3D49F58-1425-413A-9EEF-F5160B37FD1C}" type="parTrans" cxnId="{F76ED251-DAA2-4567-8178-A9FA87082C20}">
      <dgm:prSet/>
      <dgm:spPr/>
      <dgm:t>
        <a:bodyPr/>
        <a:lstStyle/>
        <a:p>
          <a:endParaRPr lang="en-GB"/>
        </a:p>
      </dgm:t>
    </dgm:pt>
    <dgm:pt modelId="{E754FF85-4F5C-4F40-9053-69BD2A88D419}" type="sibTrans" cxnId="{F76ED251-DAA2-4567-8178-A9FA87082C20}">
      <dgm:prSet/>
      <dgm:spPr/>
      <dgm:t>
        <a:bodyPr/>
        <a:lstStyle/>
        <a:p>
          <a:endParaRPr lang="en-GB"/>
        </a:p>
      </dgm:t>
    </dgm:pt>
    <dgm:pt modelId="{A58B00C2-4861-42BA-A8E7-8B5EC7E8005F}">
      <dgm:prSet phldrT="[Text]" custT="1"/>
      <dgm:spPr>
        <a:solidFill>
          <a:srgbClr val="36ABF2"/>
        </a:solidFill>
      </dgm:spPr>
      <dgm:t>
        <a:bodyPr/>
        <a:lstStyle/>
        <a:p>
          <a:r>
            <a:rPr lang="en-GB" sz="1400" dirty="0">
              <a:solidFill>
                <a:schemeClr val="tx1"/>
              </a:solidFill>
            </a:rPr>
            <a:t>Accessible</a:t>
          </a:r>
        </a:p>
      </dgm:t>
    </dgm:pt>
    <dgm:pt modelId="{14EAD065-D099-4834-98C7-2C199E7D57C0}" type="parTrans" cxnId="{5664E4FB-021D-46B5-BD58-672BBE6B10EF}">
      <dgm:prSet/>
      <dgm:spPr/>
      <dgm:t>
        <a:bodyPr/>
        <a:lstStyle/>
        <a:p>
          <a:endParaRPr lang="en-GB"/>
        </a:p>
      </dgm:t>
    </dgm:pt>
    <dgm:pt modelId="{70B19D45-EBC0-4BA8-B982-7787994BF7D2}" type="sibTrans" cxnId="{5664E4FB-021D-46B5-BD58-672BBE6B10EF}">
      <dgm:prSet/>
      <dgm:spPr/>
      <dgm:t>
        <a:bodyPr/>
        <a:lstStyle/>
        <a:p>
          <a:endParaRPr lang="en-GB"/>
        </a:p>
      </dgm:t>
    </dgm:pt>
    <dgm:pt modelId="{8DE4CF74-C5EA-46C3-A46F-FDA19962045A}">
      <dgm:prSet phldrT="[Text]" custT="1"/>
      <dgm:spPr>
        <a:solidFill>
          <a:srgbClr val="72A3D6"/>
        </a:solidFill>
      </dgm:spPr>
      <dgm:t>
        <a:bodyPr/>
        <a:lstStyle/>
        <a:p>
          <a:r>
            <a:rPr lang="en-GB" sz="1400" dirty="0">
              <a:solidFill>
                <a:schemeClr val="tx1"/>
              </a:solidFill>
            </a:rPr>
            <a:t>Acceptable</a:t>
          </a:r>
        </a:p>
      </dgm:t>
    </dgm:pt>
    <dgm:pt modelId="{F4C4448C-01EF-422B-AA7B-CD7F8CC2DCE8}" type="parTrans" cxnId="{4056B48E-2D09-4C3C-B3A6-CAE23216E1E7}">
      <dgm:prSet/>
      <dgm:spPr/>
      <dgm:t>
        <a:bodyPr/>
        <a:lstStyle/>
        <a:p>
          <a:endParaRPr lang="en-GB"/>
        </a:p>
      </dgm:t>
    </dgm:pt>
    <dgm:pt modelId="{29849085-B8C2-48E6-B230-255473C34101}" type="sibTrans" cxnId="{4056B48E-2D09-4C3C-B3A6-CAE23216E1E7}">
      <dgm:prSet/>
      <dgm:spPr/>
      <dgm:t>
        <a:bodyPr/>
        <a:lstStyle/>
        <a:p>
          <a:endParaRPr lang="en-GB"/>
        </a:p>
      </dgm:t>
    </dgm:pt>
    <dgm:pt modelId="{A8E40CD7-615D-4AD9-B393-FAF6811A9520}">
      <dgm:prSet phldrT="[Text]" custT="1"/>
      <dgm:spPr>
        <a:solidFill>
          <a:srgbClr val="AB95C7"/>
        </a:solidFill>
      </dgm:spPr>
      <dgm:t>
        <a:bodyPr/>
        <a:lstStyle/>
        <a:p>
          <a:r>
            <a:rPr lang="en-GB" sz="1400" dirty="0">
              <a:solidFill>
                <a:schemeClr val="tx1"/>
              </a:solidFill>
            </a:rPr>
            <a:t>Appropriate</a:t>
          </a:r>
        </a:p>
      </dgm:t>
    </dgm:pt>
    <dgm:pt modelId="{89A34301-38E3-4A19-8620-1C195E3FF844}" type="parTrans" cxnId="{E09C9CCD-5BA7-444D-9358-8C41D2AD37FC}">
      <dgm:prSet/>
      <dgm:spPr/>
      <dgm:t>
        <a:bodyPr/>
        <a:lstStyle/>
        <a:p>
          <a:endParaRPr lang="en-GB"/>
        </a:p>
      </dgm:t>
    </dgm:pt>
    <dgm:pt modelId="{52C92C9F-4388-40A5-A6C8-F855B4C0F5A6}" type="sibTrans" cxnId="{E09C9CCD-5BA7-444D-9358-8C41D2AD37FC}">
      <dgm:prSet/>
      <dgm:spPr/>
      <dgm:t>
        <a:bodyPr/>
        <a:lstStyle/>
        <a:p>
          <a:endParaRPr lang="en-GB"/>
        </a:p>
      </dgm:t>
    </dgm:pt>
    <dgm:pt modelId="{49C3E670-84D7-4E6E-BBFA-3815BE6B24F0}">
      <dgm:prSet phldrT="[Text]"/>
      <dgm:spPr>
        <a:solidFill>
          <a:srgbClr val="9D75B3"/>
        </a:solidFill>
      </dgm:spPr>
      <dgm:t>
        <a:bodyPr/>
        <a:lstStyle/>
        <a:p>
          <a:r>
            <a:rPr lang="en-GB" b="1" dirty="0">
              <a:solidFill>
                <a:schemeClr val="tx1"/>
              </a:solidFill>
            </a:rPr>
            <a:t>Effective</a:t>
          </a:r>
        </a:p>
      </dgm:t>
    </dgm:pt>
    <dgm:pt modelId="{F9D1C17D-9409-48DC-B4EA-916D73B52C6C}" type="parTrans" cxnId="{B9924079-3334-41ED-B787-14C1EE95DFE5}">
      <dgm:prSet/>
      <dgm:spPr/>
      <dgm:t>
        <a:bodyPr/>
        <a:lstStyle/>
        <a:p>
          <a:endParaRPr lang="en-GB"/>
        </a:p>
      </dgm:t>
    </dgm:pt>
    <dgm:pt modelId="{6DF7A4F3-1E1E-419B-8C1D-3F7A3C49560F}" type="sibTrans" cxnId="{B9924079-3334-41ED-B787-14C1EE95DFE5}">
      <dgm:prSet/>
      <dgm:spPr/>
      <dgm:t>
        <a:bodyPr/>
        <a:lstStyle/>
        <a:p>
          <a:endParaRPr lang="en-GB"/>
        </a:p>
      </dgm:t>
    </dgm:pt>
    <dgm:pt modelId="{1B5E7A13-E0C4-4515-8D07-F415D417F144}">
      <dgm:prSet phldrT="[Text]"/>
      <dgm:spPr/>
      <dgm:t>
        <a:bodyPr/>
        <a:lstStyle/>
        <a:p>
          <a:endParaRPr lang="en-GB" dirty="0"/>
        </a:p>
      </dgm:t>
    </dgm:pt>
    <dgm:pt modelId="{EFF12761-EF52-476F-97F5-BDB181EF2AD0}" type="parTrans" cxnId="{58ACB155-0123-416B-8DD6-DCE0F47A7DD3}">
      <dgm:prSet/>
      <dgm:spPr/>
      <dgm:t>
        <a:bodyPr/>
        <a:lstStyle/>
        <a:p>
          <a:endParaRPr lang="en-GB"/>
        </a:p>
      </dgm:t>
    </dgm:pt>
    <dgm:pt modelId="{82CEBACC-C03F-476C-91DA-A2EF6179D206}" type="sibTrans" cxnId="{58ACB155-0123-416B-8DD6-DCE0F47A7DD3}">
      <dgm:prSet/>
      <dgm:spPr/>
      <dgm:t>
        <a:bodyPr/>
        <a:lstStyle/>
        <a:p>
          <a:endParaRPr lang="en-GB"/>
        </a:p>
      </dgm:t>
    </dgm:pt>
    <dgm:pt modelId="{4D51D267-7C75-4103-A847-919C376C05A5}" type="pres">
      <dgm:prSet presAssocID="{6855E8CA-2492-4AFB-A4F9-EBD886B49057}" presName="Name0" presStyleCnt="0">
        <dgm:presLayoutVars>
          <dgm:chMax val="1"/>
          <dgm:dir/>
          <dgm:animLvl val="ctr"/>
          <dgm:resizeHandles val="exact"/>
        </dgm:presLayoutVars>
      </dgm:prSet>
      <dgm:spPr/>
    </dgm:pt>
    <dgm:pt modelId="{ADEF6F06-1B8F-4AC8-A5AF-2517BEC249DD}" type="pres">
      <dgm:prSet presAssocID="{A8F733B3-2315-46A7-B612-6BE6CAACD7F7}" presName="centerShape" presStyleLbl="node0" presStyleIdx="0" presStyleCnt="1" custScaleX="131882" custScaleY="117821"/>
      <dgm:spPr/>
    </dgm:pt>
    <dgm:pt modelId="{17316230-D87C-4067-AF5C-6BCB5D668765}" type="pres">
      <dgm:prSet presAssocID="{A13C4EC2-D1CC-44BD-A902-400125C72F1C}" presName="node" presStyleLbl="node1" presStyleIdx="0" presStyleCnt="5" custScaleX="124332" custScaleY="114914">
        <dgm:presLayoutVars>
          <dgm:bulletEnabled val="1"/>
        </dgm:presLayoutVars>
      </dgm:prSet>
      <dgm:spPr/>
    </dgm:pt>
    <dgm:pt modelId="{718856EB-26AF-439A-8ED0-BDA5C812CF49}" type="pres">
      <dgm:prSet presAssocID="{A13C4EC2-D1CC-44BD-A902-400125C72F1C}" presName="dummy" presStyleCnt="0"/>
      <dgm:spPr/>
    </dgm:pt>
    <dgm:pt modelId="{85686B54-46F5-4995-8F7C-2A2FA31F1A56}" type="pres">
      <dgm:prSet presAssocID="{E754FF85-4F5C-4F40-9053-69BD2A88D419}" presName="sibTrans" presStyleLbl="sibTrans2D1" presStyleIdx="0" presStyleCnt="5"/>
      <dgm:spPr/>
    </dgm:pt>
    <dgm:pt modelId="{C67297E9-C3D3-4938-A18B-45761FB0E7AD}" type="pres">
      <dgm:prSet presAssocID="{A58B00C2-4861-42BA-A8E7-8B5EC7E8005F}" presName="node" presStyleLbl="node1" presStyleIdx="1" presStyleCnt="5" custScaleX="124446" custScaleY="117693" custRadScaleRad="102240" custRadScaleInc="693">
        <dgm:presLayoutVars>
          <dgm:bulletEnabled val="1"/>
        </dgm:presLayoutVars>
      </dgm:prSet>
      <dgm:spPr/>
    </dgm:pt>
    <dgm:pt modelId="{EA0A1C33-C321-41B8-92CE-15C5FEC59A93}" type="pres">
      <dgm:prSet presAssocID="{A58B00C2-4861-42BA-A8E7-8B5EC7E8005F}" presName="dummy" presStyleCnt="0"/>
      <dgm:spPr/>
    </dgm:pt>
    <dgm:pt modelId="{90C43A51-A805-4E95-9157-51CA5FBE01FF}" type="pres">
      <dgm:prSet presAssocID="{70B19D45-EBC0-4BA8-B982-7787994BF7D2}" presName="sibTrans" presStyleLbl="sibTrans2D1" presStyleIdx="1" presStyleCnt="5"/>
      <dgm:spPr/>
    </dgm:pt>
    <dgm:pt modelId="{579736D7-A4D1-4920-A82C-74AB1A7819AB}" type="pres">
      <dgm:prSet presAssocID="{8DE4CF74-C5EA-46C3-A46F-FDA19962045A}" presName="node" presStyleLbl="node1" presStyleIdx="2" presStyleCnt="5" custScaleX="125102" custScaleY="109461">
        <dgm:presLayoutVars>
          <dgm:bulletEnabled val="1"/>
        </dgm:presLayoutVars>
      </dgm:prSet>
      <dgm:spPr/>
    </dgm:pt>
    <dgm:pt modelId="{0B48F388-B2D1-450E-837C-06DDAE4BEEE9}" type="pres">
      <dgm:prSet presAssocID="{8DE4CF74-C5EA-46C3-A46F-FDA19962045A}" presName="dummy" presStyleCnt="0"/>
      <dgm:spPr/>
    </dgm:pt>
    <dgm:pt modelId="{57B6AD04-8427-42AB-AD95-5B81DAEF7937}" type="pres">
      <dgm:prSet presAssocID="{29849085-B8C2-48E6-B230-255473C34101}" presName="sibTrans" presStyleLbl="sibTrans2D1" presStyleIdx="2" presStyleCnt="5"/>
      <dgm:spPr/>
    </dgm:pt>
    <dgm:pt modelId="{353E9E79-9E9B-4A4A-AD58-F5639C76463C}" type="pres">
      <dgm:prSet presAssocID="{A8E40CD7-615D-4AD9-B393-FAF6811A9520}" presName="node" presStyleLbl="node1" presStyleIdx="3" presStyleCnt="5" custScaleX="151462" custScaleY="120431">
        <dgm:presLayoutVars>
          <dgm:bulletEnabled val="1"/>
        </dgm:presLayoutVars>
      </dgm:prSet>
      <dgm:spPr/>
    </dgm:pt>
    <dgm:pt modelId="{7B80D7CD-CDEF-485A-82C8-F1B41AADDF4C}" type="pres">
      <dgm:prSet presAssocID="{A8E40CD7-615D-4AD9-B393-FAF6811A9520}" presName="dummy" presStyleCnt="0"/>
      <dgm:spPr/>
    </dgm:pt>
    <dgm:pt modelId="{6F7CC05D-385C-4149-B0E9-F7ED5876FDAB}" type="pres">
      <dgm:prSet presAssocID="{52C92C9F-4388-40A5-A6C8-F855B4C0F5A6}" presName="sibTrans" presStyleLbl="sibTrans2D1" presStyleIdx="3" presStyleCnt="5"/>
      <dgm:spPr/>
    </dgm:pt>
    <dgm:pt modelId="{F1653429-F0D5-49D3-9C5E-0F14D51A9DDA}" type="pres">
      <dgm:prSet presAssocID="{49C3E670-84D7-4E6E-BBFA-3815BE6B24F0}" presName="node" presStyleLbl="node1" presStyleIdx="4" presStyleCnt="5" custScaleX="124065">
        <dgm:presLayoutVars>
          <dgm:bulletEnabled val="1"/>
        </dgm:presLayoutVars>
      </dgm:prSet>
      <dgm:spPr/>
    </dgm:pt>
    <dgm:pt modelId="{F696A96D-71A5-4E1A-B692-808DBC6AE9C1}" type="pres">
      <dgm:prSet presAssocID="{49C3E670-84D7-4E6E-BBFA-3815BE6B24F0}" presName="dummy" presStyleCnt="0"/>
      <dgm:spPr/>
    </dgm:pt>
    <dgm:pt modelId="{EED740DB-21CC-4C4B-9CCA-5B3405F2E257}" type="pres">
      <dgm:prSet presAssocID="{6DF7A4F3-1E1E-419B-8C1D-3F7A3C49560F}" presName="sibTrans" presStyleLbl="sibTrans2D1" presStyleIdx="4" presStyleCnt="5"/>
      <dgm:spPr/>
    </dgm:pt>
  </dgm:ptLst>
  <dgm:cxnLst>
    <dgm:cxn modelId="{2C1C4814-92E6-4AAF-B840-FF655D616A18}" type="presOf" srcId="{8DE4CF74-C5EA-46C3-A46F-FDA19962045A}" destId="{579736D7-A4D1-4920-A82C-74AB1A7819AB}" srcOrd="0" destOrd="0" presId="urn:microsoft.com/office/officeart/2005/8/layout/radial6"/>
    <dgm:cxn modelId="{6DAB5C1A-89F9-41A5-AF56-552210BA079B}" type="presOf" srcId="{A8E40CD7-615D-4AD9-B393-FAF6811A9520}" destId="{353E9E79-9E9B-4A4A-AD58-F5639C76463C}" srcOrd="0" destOrd="0" presId="urn:microsoft.com/office/officeart/2005/8/layout/radial6"/>
    <dgm:cxn modelId="{5833153F-7259-471B-ADF2-2CA9B0C9E435}" type="presOf" srcId="{A8F733B3-2315-46A7-B612-6BE6CAACD7F7}" destId="{ADEF6F06-1B8F-4AC8-A5AF-2517BEC249DD}" srcOrd="0" destOrd="0" presId="urn:microsoft.com/office/officeart/2005/8/layout/radial6"/>
    <dgm:cxn modelId="{B33D825B-A9E5-474B-9115-249FD0213B88}" srcId="{6855E8CA-2492-4AFB-A4F9-EBD886B49057}" destId="{A8F733B3-2315-46A7-B612-6BE6CAACD7F7}" srcOrd="0" destOrd="0" parTransId="{0A3FE389-3E18-40CF-9743-BAEEBEB2E73D}" sibTransId="{9BE25CC4-0059-44B8-8D54-8B1973680EE7}"/>
    <dgm:cxn modelId="{E08FE266-D4C1-4148-99A6-76A3D1BDBAA6}" type="presOf" srcId="{29849085-B8C2-48E6-B230-255473C34101}" destId="{57B6AD04-8427-42AB-AD95-5B81DAEF7937}" srcOrd="0" destOrd="0" presId="urn:microsoft.com/office/officeart/2005/8/layout/radial6"/>
    <dgm:cxn modelId="{763CF069-B134-4E81-9051-D85B3AFE3A7C}" type="presOf" srcId="{6DF7A4F3-1E1E-419B-8C1D-3F7A3C49560F}" destId="{EED740DB-21CC-4C4B-9CCA-5B3405F2E257}" srcOrd="0" destOrd="0" presId="urn:microsoft.com/office/officeart/2005/8/layout/radial6"/>
    <dgm:cxn modelId="{F76ED251-DAA2-4567-8178-A9FA87082C20}" srcId="{A8F733B3-2315-46A7-B612-6BE6CAACD7F7}" destId="{A13C4EC2-D1CC-44BD-A902-400125C72F1C}" srcOrd="0" destOrd="0" parTransId="{C3D49F58-1425-413A-9EEF-F5160B37FD1C}" sibTransId="{E754FF85-4F5C-4F40-9053-69BD2A88D419}"/>
    <dgm:cxn modelId="{58ACB155-0123-416B-8DD6-DCE0F47A7DD3}" srcId="{6855E8CA-2492-4AFB-A4F9-EBD886B49057}" destId="{1B5E7A13-E0C4-4515-8D07-F415D417F144}" srcOrd="1" destOrd="0" parTransId="{EFF12761-EF52-476F-97F5-BDB181EF2AD0}" sibTransId="{82CEBACC-C03F-476C-91DA-A2EF6179D206}"/>
    <dgm:cxn modelId="{B9924079-3334-41ED-B787-14C1EE95DFE5}" srcId="{A8F733B3-2315-46A7-B612-6BE6CAACD7F7}" destId="{49C3E670-84D7-4E6E-BBFA-3815BE6B24F0}" srcOrd="4" destOrd="0" parTransId="{F9D1C17D-9409-48DC-B4EA-916D73B52C6C}" sibTransId="{6DF7A4F3-1E1E-419B-8C1D-3F7A3C49560F}"/>
    <dgm:cxn modelId="{4789B987-F7FF-4B0A-AEE0-9E20AE0DA426}" type="presOf" srcId="{A58B00C2-4861-42BA-A8E7-8B5EC7E8005F}" destId="{C67297E9-C3D3-4938-A18B-45761FB0E7AD}" srcOrd="0" destOrd="0" presId="urn:microsoft.com/office/officeart/2005/8/layout/radial6"/>
    <dgm:cxn modelId="{C3E92688-CAAD-4F84-86ED-79E8898B3FE6}" type="presOf" srcId="{49C3E670-84D7-4E6E-BBFA-3815BE6B24F0}" destId="{F1653429-F0D5-49D3-9C5E-0F14D51A9DDA}" srcOrd="0" destOrd="0" presId="urn:microsoft.com/office/officeart/2005/8/layout/radial6"/>
    <dgm:cxn modelId="{4056B48E-2D09-4C3C-B3A6-CAE23216E1E7}" srcId="{A8F733B3-2315-46A7-B612-6BE6CAACD7F7}" destId="{8DE4CF74-C5EA-46C3-A46F-FDA19962045A}" srcOrd="2" destOrd="0" parTransId="{F4C4448C-01EF-422B-AA7B-CD7F8CC2DCE8}" sibTransId="{29849085-B8C2-48E6-B230-255473C34101}"/>
    <dgm:cxn modelId="{61F891B1-27DC-4F96-A4EA-6FF931FF808A}" type="presOf" srcId="{E754FF85-4F5C-4F40-9053-69BD2A88D419}" destId="{85686B54-46F5-4995-8F7C-2A2FA31F1A56}" srcOrd="0" destOrd="0" presId="urn:microsoft.com/office/officeart/2005/8/layout/radial6"/>
    <dgm:cxn modelId="{72E46AC4-D3EF-489A-A4F3-0DE84F5CFC3C}" type="presOf" srcId="{52C92C9F-4388-40A5-A6C8-F855B4C0F5A6}" destId="{6F7CC05D-385C-4149-B0E9-F7ED5876FDAB}" srcOrd="0" destOrd="0" presId="urn:microsoft.com/office/officeart/2005/8/layout/radial6"/>
    <dgm:cxn modelId="{E09C9CCD-5BA7-444D-9358-8C41D2AD37FC}" srcId="{A8F733B3-2315-46A7-B612-6BE6CAACD7F7}" destId="{A8E40CD7-615D-4AD9-B393-FAF6811A9520}" srcOrd="3" destOrd="0" parTransId="{89A34301-38E3-4A19-8620-1C195E3FF844}" sibTransId="{52C92C9F-4388-40A5-A6C8-F855B4C0F5A6}"/>
    <dgm:cxn modelId="{1CC9D2DC-6768-45A4-83C6-9C6DFC843767}" type="presOf" srcId="{A13C4EC2-D1CC-44BD-A902-400125C72F1C}" destId="{17316230-D87C-4067-AF5C-6BCB5D668765}" srcOrd="0" destOrd="0" presId="urn:microsoft.com/office/officeart/2005/8/layout/radial6"/>
    <dgm:cxn modelId="{12D540F1-F8DB-42F7-9779-5B1D28290C4F}" type="presOf" srcId="{6855E8CA-2492-4AFB-A4F9-EBD886B49057}" destId="{4D51D267-7C75-4103-A847-919C376C05A5}" srcOrd="0" destOrd="0" presId="urn:microsoft.com/office/officeart/2005/8/layout/radial6"/>
    <dgm:cxn modelId="{5664E4FB-021D-46B5-BD58-672BBE6B10EF}" srcId="{A8F733B3-2315-46A7-B612-6BE6CAACD7F7}" destId="{A58B00C2-4861-42BA-A8E7-8B5EC7E8005F}" srcOrd="1" destOrd="0" parTransId="{14EAD065-D099-4834-98C7-2C199E7D57C0}" sibTransId="{70B19D45-EBC0-4BA8-B982-7787994BF7D2}"/>
    <dgm:cxn modelId="{6ED7DCFD-FF8F-4514-BD0F-3D199FF89391}" type="presOf" srcId="{70B19D45-EBC0-4BA8-B982-7787994BF7D2}" destId="{90C43A51-A805-4E95-9157-51CA5FBE01FF}" srcOrd="0" destOrd="0" presId="urn:microsoft.com/office/officeart/2005/8/layout/radial6"/>
    <dgm:cxn modelId="{EDFDD7D1-9B44-4D36-A6E2-50CF3692A15B}" type="presParOf" srcId="{4D51D267-7C75-4103-A847-919C376C05A5}" destId="{ADEF6F06-1B8F-4AC8-A5AF-2517BEC249DD}" srcOrd="0" destOrd="0" presId="urn:microsoft.com/office/officeart/2005/8/layout/radial6"/>
    <dgm:cxn modelId="{D10D273D-B42D-4776-B714-858F72FC34A5}" type="presParOf" srcId="{4D51D267-7C75-4103-A847-919C376C05A5}" destId="{17316230-D87C-4067-AF5C-6BCB5D668765}" srcOrd="1" destOrd="0" presId="urn:microsoft.com/office/officeart/2005/8/layout/radial6"/>
    <dgm:cxn modelId="{C2479C08-9B78-4920-9F49-94AE858DE7D1}" type="presParOf" srcId="{4D51D267-7C75-4103-A847-919C376C05A5}" destId="{718856EB-26AF-439A-8ED0-BDA5C812CF49}" srcOrd="2" destOrd="0" presId="urn:microsoft.com/office/officeart/2005/8/layout/radial6"/>
    <dgm:cxn modelId="{C65C9E7B-A453-4D59-814C-7D549DCD1F93}" type="presParOf" srcId="{4D51D267-7C75-4103-A847-919C376C05A5}" destId="{85686B54-46F5-4995-8F7C-2A2FA31F1A56}" srcOrd="3" destOrd="0" presId="urn:microsoft.com/office/officeart/2005/8/layout/radial6"/>
    <dgm:cxn modelId="{F2AEDCCE-C033-414D-BCE1-080CBE10EEC4}" type="presParOf" srcId="{4D51D267-7C75-4103-A847-919C376C05A5}" destId="{C67297E9-C3D3-4938-A18B-45761FB0E7AD}" srcOrd="4" destOrd="0" presId="urn:microsoft.com/office/officeart/2005/8/layout/radial6"/>
    <dgm:cxn modelId="{BE9C5496-3920-4BF0-B2A3-EDE147B07EB5}" type="presParOf" srcId="{4D51D267-7C75-4103-A847-919C376C05A5}" destId="{EA0A1C33-C321-41B8-92CE-15C5FEC59A93}" srcOrd="5" destOrd="0" presId="urn:microsoft.com/office/officeart/2005/8/layout/radial6"/>
    <dgm:cxn modelId="{F3F9726A-6DC6-4A9D-9259-6318416619EC}" type="presParOf" srcId="{4D51D267-7C75-4103-A847-919C376C05A5}" destId="{90C43A51-A805-4E95-9157-51CA5FBE01FF}" srcOrd="6" destOrd="0" presId="urn:microsoft.com/office/officeart/2005/8/layout/radial6"/>
    <dgm:cxn modelId="{EB479364-755E-40AD-87DB-ADDB7232AE8F}" type="presParOf" srcId="{4D51D267-7C75-4103-A847-919C376C05A5}" destId="{579736D7-A4D1-4920-A82C-74AB1A7819AB}" srcOrd="7" destOrd="0" presId="urn:microsoft.com/office/officeart/2005/8/layout/radial6"/>
    <dgm:cxn modelId="{7E84D1C9-8125-47D5-A587-D3E742F34F4B}" type="presParOf" srcId="{4D51D267-7C75-4103-A847-919C376C05A5}" destId="{0B48F388-B2D1-450E-837C-06DDAE4BEEE9}" srcOrd="8" destOrd="0" presId="urn:microsoft.com/office/officeart/2005/8/layout/radial6"/>
    <dgm:cxn modelId="{62CDCD68-DFDE-4917-B994-C53803883ED1}" type="presParOf" srcId="{4D51D267-7C75-4103-A847-919C376C05A5}" destId="{57B6AD04-8427-42AB-AD95-5B81DAEF7937}" srcOrd="9" destOrd="0" presId="urn:microsoft.com/office/officeart/2005/8/layout/radial6"/>
    <dgm:cxn modelId="{A6D32125-6143-4FFC-AC89-26A37DB10C3B}" type="presParOf" srcId="{4D51D267-7C75-4103-A847-919C376C05A5}" destId="{353E9E79-9E9B-4A4A-AD58-F5639C76463C}" srcOrd="10" destOrd="0" presId="urn:microsoft.com/office/officeart/2005/8/layout/radial6"/>
    <dgm:cxn modelId="{E741295E-E156-4E4A-B1A0-4EF827817EEC}" type="presParOf" srcId="{4D51D267-7C75-4103-A847-919C376C05A5}" destId="{7B80D7CD-CDEF-485A-82C8-F1B41AADDF4C}" srcOrd="11" destOrd="0" presId="urn:microsoft.com/office/officeart/2005/8/layout/radial6"/>
    <dgm:cxn modelId="{05326584-48DC-4B10-8A50-DE8EF4122AFE}" type="presParOf" srcId="{4D51D267-7C75-4103-A847-919C376C05A5}" destId="{6F7CC05D-385C-4149-B0E9-F7ED5876FDAB}" srcOrd="12" destOrd="0" presId="urn:microsoft.com/office/officeart/2005/8/layout/radial6"/>
    <dgm:cxn modelId="{BDA82F79-BE70-4A2A-B503-7A209F6F7C85}" type="presParOf" srcId="{4D51D267-7C75-4103-A847-919C376C05A5}" destId="{F1653429-F0D5-49D3-9C5E-0F14D51A9DDA}" srcOrd="13" destOrd="0" presId="urn:microsoft.com/office/officeart/2005/8/layout/radial6"/>
    <dgm:cxn modelId="{951F860F-849F-4811-B409-2342A8023678}" type="presParOf" srcId="{4D51D267-7C75-4103-A847-919C376C05A5}" destId="{F696A96D-71A5-4E1A-B692-808DBC6AE9C1}" srcOrd="14" destOrd="0" presId="urn:microsoft.com/office/officeart/2005/8/layout/radial6"/>
    <dgm:cxn modelId="{9CC4A0EE-81F0-4A75-83E5-1213A7B09823}" type="presParOf" srcId="{4D51D267-7C75-4103-A847-919C376C05A5}" destId="{EED740DB-21CC-4C4B-9CCA-5B3405F2E25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15E19B-7308-4A27-9F9F-A48A303C340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DBB225C5-BF2A-4E49-9885-E36ECA3543DE}">
      <dgm:prSet phldrT="[Text]"/>
      <dgm:spPr>
        <a:solidFill>
          <a:srgbClr val="00B0F0"/>
        </a:solidFill>
      </dgm:spPr>
      <dgm:t>
        <a:bodyPr/>
        <a:lstStyle/>
        <a:p>
          <a:r>
            <a:rPr lang="en-GB" dirty="0">
              <a:solidFill>
                <a:schemeClr val="tx1"/>
              </a:solidFill>
              <a:latin typeface="Rockwell" panose="02060603020205020403" pitchFamily="18" charset="0"/>
            </a:rPr>
            <a:t>Adolescents’ health literacy</a:t>
          </a:r>
        </a:p>
      </dgm:t>
    </dgm:pt>
    <dgm:pt modelId="{740D9B9A-2F36-47D0-815E-025B432B83F9}" type="parTrans" cxnId="{3258E668-A2A3-40E7-97DF-CE7FBB131941}">
      <dgm:prSet/>
      <dgm:spPr/>
      <dgm:t>
        <a:bodyPr/>
        <a:lstStyle/>
        <a:p>
          <a:endParaRPr lang="en-GB"/>
        </a:p>
      </dgm:t>
    </dgm:pt>
    <dgm:pt modelId="{307ED44F-1AB0-4AA4-BC3B-CBD9E538771F}" type="sibTrans" cxnId="{3258E668-A2A3-40E7-97DF-CE7FBB131941}">
      <dgm:prSet/>
      <dgm:spPr/>
      <dgm:t>
        <a:bodyPr/>
        <a:lstStyle/>
        <a:p>
          <a:endParaRPr lang="en-GB"/>
        </a:p>
      </dgm:t>
    </dgm:pt>
    <dgm:pt modelId="{E27EB184-0FDC-4D6F-85A1-F756971F2E37}">
      <dgm:prSet phldrT="[Text]"/>
      <dgm:spPr>
        <a:solidFill>
          <a:srgbClr val="00B0F0"/>
        </a:solidFill>
      </dgm:spPr>
      <dgm:t>
        <a:bodyPr/>
        <a:lstStyle/>
        <a:p>
          <a:r>
            <a:rPr lang="en-GB" dirty="0">
              <a:solidFill>
                <a:schemeClr val="tx1"/>
              </a:solidFill>
              <a:latin typeface="Rockwell" panose="02060603020205020403" pitchFamily="18" charset="0"/>
            </a:rPr>
            <a:t>Community support</a:t>
          </a:r>
        </a:p>
      </dgm:t>
    </dgm:pt>
    <dgm:pt modelId="{B7C4523F-0DD3-422D-B4A7-7873C6770B91}" type="parTrans" cxnId="{403E2143-4034-47EE-9E7D-6A58DBCEC110}">
      <dgm:prSet/>
      <dgm:spPr/>
      <dgm:t>
        <a:bodyPr/>
        <a:lstStyle/>
        <a:p>
          <a:endParaRPr lang="en-GB"/>
        </a:p>
      </dgm:t>
    </dgm:pt>
    <dgm:pt modelId="{6212BBBF-225F-4BD1-B137-142D8CFD2EAC}" type="sibTrans" cxnId="{403E2143-4034-47EE-9E7D-6A58DBCEC110}">
      <dgm:prSet/>
      <dgm:spPr/>
      <dgm:t>
        <a:bodyPr/>
        <a:lstStyle/>
        <a:p>
          <a:endParaRPr lang="en-GB"/>
        </a:p>
      </dgm:t>
    </dgm:pt>
    <dgm:pt modelId="{4185FD88-84CB-4961-BE76-457431CE61C1}">
      <dgm:prSet phldrT="[Text]"/>
      <dgm:spPr>
        <a:solidFill>
          <a:srgbClr val="00B0F0"/>
        </a:solidFill>
      </dgm:spPr>
      <dgm:t>
        <a:bodyPr/>
        <a:lstStyle/>
        <a:p>
          <a:r>
            <a:rPr lang="en-GB" dirty="0">
              <a:solidFill>
                <a:schemeClr val="tx1"/>
              </a:solidFill>
              <a:latin typeface="Rockwell" panose="02060603020205020403" pitchFamily="18" charset="0"/>
            </a:rPr>
            <a:t>Appropriate package of services</a:t>
          </a:r>
        </a:p>
      </dgm:t>
    </dgm:pt>
    <dgm:pt modelId="{937EE0E6-A3BC-43EC-BED3-97BDE3783035}" type="parTrans" cxnId="{9A503DB1-9452-4D0D-BD29-CEDA4B7FDE4C}">
      <dgm:prSet/>
      <dgm:spPr/>
      <dgm:t>
        <a:bodyPr/>
        <a:lstStyle/>
        <a:p>
          <a:endParaRPr lang="en-GB"/>
        </a:p>
      </dgm:t>
    </dgm:pt>
    <dgm:pt modelId="{FEC609F7-CB4D-431F-B0C2-18DE3EB88D9E}" type="sibTrans" cxnId="{9A503DB1-9452-4D0D-BD29-CEDA4B7FDE4C}">
      <dgm:prSet/>
      <dgm:spPr/>
      <dgm:t>
        <a:bodyPr/>
        <a:lstStyle/>
        <a:p>
          <a:endParaRPr lang="en-GB"/>
        </a:p>
      </dgm:t>
    </dgm:pt>
    <dgm:pt modelId="{7FD5D3AA-B439-4A0F-9B40-2F1F11BCB131}">
      <dgm:prSet phldrT="[Text]"/>
      <dgm:spPr>
        <a:solidFill>
          <a:srgbClr val="00B0F0"/>
        </a:solidFill>
      </dgm:spPr>
      <dgm:t>
        <a:bodyPr/>
        <a:lstStyle/>
        <a:p>
          <a:r>
            <a:rPr lang="en-GB" dirty="0">
              <a:solidFill>
                <a:schemeClr val="tx1"/>
              </a:solidFill>
              <a:latin typeface="Rockwell" panose="02060603020205020403" pitchFamily="18" charset="0"/>
            </a:rPr>
            <a:t>Providers' competencies</a:t>
          </a:r>
        </a:p>
      </dgm:t>
    </dgm:pt>
    <dgm:pt modelId="{233B2DE2-0C1F-4AD1-BB82-37929E00D0B4}" type="parTrans" cxnId="{D1F8FC9A-55FB-437C-BF03-E2D5AAE9EF5A}">
      <dgm:prSet/>
      <dgm:spPr/>
      <dgm:t>
        <a:bodyPr/>
        <a:lstStyle/>
        <a:p>
          <a:endParaRPr lang="en-GB"/>
        </a:p>
      </dgm:t>
    </dgm:pt>
    <dgm:pt modelId="{61ABEE0A-2DEE-4326-88E7-BC70EF449902}" type="sibTrans" cxnId="{D1F8FC9A-55FB-437C-BF03-E2D5AAE9EF5A}">
      <dgm:prSet/>
      <dgm:spPr/>
      <dgm:t>
        <a:bodyPr/>
        <a:lstStyle/>
        <a:p>
          <a:endParaRPr lang="en-GB"/>
        </a:p>
      </dgm:t>
    </dgm:pt>
    <dgm:pt modelId="{840FEE02-42B4-4F96-9A39-968E92C66234}">
      <dgm:prSet phldrT="[Text]"/>
      <dgm:spPr>
        <a:solidFill>
          <a:srgbClr val="00B0F0"/>
        </a:solidFill>
      </dgm:spPr>
      <dgm:t>
        <a:bodyPr/>
        <a:lstStyle/>
        <a:p>
          <a:r>
            <a:rPr lang="en-GB" dirty="0">
              <a:solidFill>
                <a:schemeClr val="tx1"/>
              </a:solidFill>
              <a:latin typeface="Rockwell" panose="02060603020205020403" pitchFamily="18" charset="0"/>
            </a:rPr>
            <a:t>Facility characteristics</a:t>
          </a:r>
        </a:p>
      </dgm:t>
    </dgm:pt>
    <dgm:pt modelId="{A1CD9D09-3296-4D28-8526-CB7EEB52182F}" type="parTrans" cxnId="{405522A5-E299-48C7-A9B7-5D0FA41D0713}">
      <dgm:prSet/>
      <dgm:spPr/>
      <dgm:t>
        <a:bodyPr/>
        <a:lstStyle/>
        <a:p>
          <a:endParaRPr lang="en-GB"/>
        </a:p>
      </dgm:t>
    </dgm:pt>
    <dgm:pt modelId="{E240F77E-08B8-4AFA-8299-27C38628C81A}" type="sibTrans" cxnId="{405522A5-E299-48C7-A9B7-5D0FA41D0713}">
      <dgm:prSet/>
      <dgm:spPr/>
      <dgm:t>
        <a:bodyPr/>
        <a:lstStyle/>
        <a:p>
          <a:endParaRPr lang="en-GB"/>
        </a:p>
      </dgm:t>
    </dgm:pt>
    <dgm:pt modelId="{FCB1C7FC-E892-4E54-B40C-73DF75FF4C31}">
      <dgm:prSet phldrT="[Text]"/>
      <dgm:spPr>
        <a:solidFill>
          <a:srgbClr val="36ABF2"/>
        </a:solidFill>
      </dgm:spPr>
      <dgm:t>
        <a:bodyPr/>
        <a:lstStyle/>
        <a:p>
          <a:r>
            <a:rPr lang="en-GB" dirty="0">
              <a:solidFill>
                <a:schemeClr val="tx1"/>
              </a:solidFill>
              <a:latin typeface="Rockwell" panose="02060603020205020403" pitchFamily="18" charset="0"/>
            </a:rPr>
            <a:t>Equity</a:t>
          </a:r>
          <a:r>
            <a:rPr lang="en-US" dirty="0">
              <a:solidFill>
                <a:schemeClr val="tx1"/>
              </a:solidFill>
              <a:latin typeface="Rockwell" panose="02060603020205020403" pitchFamily="18" charset="0"/>
            </a:rPr>
            <a:t> and non-discrimination</a:t>
          </a:r>
          <a:endParaRPr lang="en-GB" dirty="0">
            <a:solidFill>
              <a:schemeClr val="tx1"/>
            </a:solidFill>
            <a:latin typeface="Rockwell" panose="02060603020205020403" pitchFamily="18" charset="0"/>
          </a:endParaRPr>
        </a:p>
      </dgm:t>
    </dgm:pt>
    <dgm:pt modelId="{B5CA43CC-9F6F-4665-8634-FA3342B2B164}" type="parTrans" cxnId="{586D3257-BB1B-4B13-850C-31284F5FD419}">
      <dgm:prSet/>
      <dgm:spPr/>
      <dgm:t>
        <a:bodyPr/>
        <a:lstStyle/>
        <a:p>
          <a:endParaRPr lang="en-GB"/>
        </a:p>
      </dgm:t>
    </dgm:pt>
    <dgm:pt modelId="{A1515DD1-9E3C-43CF-805F-3B5C7865164E}" type="sibTrans" cxnId="{586D3257-BB1B-4B13-850C-31284F5FD419}">
      <dgm:prSet/>
      <dgm:spPr/>
      <dgm:t>
        <a:bodyPr/>
        <a:lstStyle/>
        <a:p>
          <a:endParaRPr lang="en-GB"/>
        </a:p>
      </dgm:t>
    </dgm:pt>
    <dgm:pt modelId="{B58AEE1E-6E23-43D9-B292-F110F1E51707}">
      <dgm:prSet phldrT="[Text]"/>
      <dgm:spPr>
        <a:solidFill>
          <a:srgbClr val="00B0F0"/>
        </a:solidFill>
      </dgm:spPr>
      <dgm:t>
        <a:bodyPr/>
        <a:lstStyle/>
        <a:p>
          <a:r>
            <a:rPr lang="en-US" dirty="0">
              <a:solidFill>
                <a:schemeClr val="tx1"/>
              </a:solidFill>
              <a:latin typeface="Rockwell" panose="02060603020205020403" pitchFamily="18" charset="0"/>
            </a:rPr>
            <a:t>Data and quality improvement</a:t>
          </a:r>
          <a:endParaRPr lang="en-GB" dirty="0">
            <a:solidFill>
              <a:schemeClr val="tx1"/>
            </a:solidFill>
            <a:latin typeface="Rockwell" panose="02060603020205020403" pitchFamily="18" charset="0"/>
          </a:endParaRPr>
        </a:p>
      </dgm:t>
    </dgm:pt>
    <dgm:pt modelId="{EA5F8CA5-2FCA-4500-8282-350BF3CD6698}" type="parTrans" cxnId="{8286153D-6081-4407-B342-86D91CF83F41}">
      <dgm:prSet/>
      <dgm:spPr/>
      <dgm:t>
        <a:bodyPr/>
        <a:lstStyle/>
        <a:p>
          <a:endParaRPr lang="en-GB"/>
        </a:p>
      </dgm:t>
    </dgm:pt>
    <dgm:pt modelId="{7A0C1509-ED09-4A20-AD8B-8C37879E9161}" type="sibTrans" cxnId="{8286153D-6081-4407-B342-86D91CF83F41}">
      <dgm:prSet/>
      <dgm:spPr/>
      <dgm:t>
        <a:bodyPr/>
        <a:lstStyle/>
        <a:p>
          <a:endParaRPr lang="en-GB"/>
        </a:p>
      </dgm:t>
    </dgm:pt>
    <dgm:pt modelId="{03DA408C-DB72-43C9-9900-C395D20DB1CC}">
      <dgm:prSet phldrT="[Text]"/>
      <dgm:spPr/>
      <dgm:t>
        <a:bodyPr/>
        <a:lstStyle/>
        <a:p>
          <a:endParaRPr lang="en-GB" dirty="0"/>
        </a:p>
      </dgm:t>
    </dgm:pt>
    <dgm:pt modelId="{4A19780A-A0D3-49AE-AD2F-2D31F8033252}" type="parTrans" cxnId="{F520523A-9B95-4594-B141-399035B400BB}">
      <dgm:prSet/>
      <dgm:spPr/>
      <dgm:t>
        <a:bodyPr/>
        <a:lstStyle/>
        <a:p>
          <a:endParaRPr lang="en-GB"/>
        </a:p>
      </dgm:t>
    </dgm:pt>
    <dgm:pt modelId="{3B54DF3A-7183-4804-8C80-A9E5C4531DF5}" type="sibTrans" cxnId="{F520523A-9B95-4594-B141-399035B400BB}">
      <dgm:prSet/>
      <dgm:spPr/>
      <dgm:t>
        <a:bodyPr/>
        <a:lstStyle/>
        <a:p>
          <a:endParaRPr lang="en-GB"/>
        </a:p>
      </dgm:t>
    </dgm:pt>
    <dgm:pt modelId="{8F9B4F03-372F-4A1C-9132-2BC9B047AE44}">
      <dgm:prSet phldrT="[Text]"/>
      <dgm:spPr/>
      <dgm:t>
        <a:bodyPr/>
        <a:lstStyle/>
        <a:p>
          <a:endParaRPr lang="en-GB" dirty="0"/>
        </a:p>
      </dgm:t>
    </dgm:pt>
    <dgm:pt modelId="{73B7AC70-18A0-4198-B4EA-321242CD3DA5}" type="parTrans" cxnId="{F5AD042A-BC7A-486F-B450-4D91DD9D616D}">
      <dgm:prSet/>
      <dgm:spPr/>
      <dgm:t>
        <a:bodyPr/>
        <a:lstStyle/>
        <a:p>
          <a:endParaRPr lang="en-GB"/>
        </a:p>
      </dgm:t>
    </dgm:pt>
    <dgm:pt modelId="{7CEE8BE2-027E-471E-8050-218D7037D7D6}" type="sibTrans" cxnId="{F5AD042A-BC7A-486F-B450-4D91DD9D616D}">
      <dgm:prSet/>
      <dgm:spPr/>
      <dgm:t>
        <a:bodyPr/>
        <a:lstStyle/>
        <a:p>
          <a:endParaRPr lang="en-GB"/>
        </a:p>
      </dgm:t>
    </dgm:pt>
    <dgm:pt modelId="{83A16B90-D96C-40F7-8A3C-7873E465AA8B}" type="pres">
      <dgm:prSet presAssocID="{E515E19B-7308-4A27-9F9F-A48A303C3405}" presName="Name0" presStyleCnt="0">
        <dgm:presLayoutVars>
          <dgm:chMax val="7"/>
          <dgm:chPref val="7"/>
          <dgm:dir/>
        </dgm:presLayoutVars>
      </dgm:prSet>
      <dgm:spPr/>
    </dgm:pt>
    <dgm:pt modelId="{CE7C98CB-3833-4DBB-97B3-AD7C9ECC96AD}" type="pres">
      <dgm:prSet presAssocID="{E515E19B-7308-4A27-9F9F-A48A303C3405}" presName="Name1" presStyleCnt="0"/>
      <dgm:spPr/>
    </dgm:pt>
    <dgm:pt modelId="{9DAB7A4E-7C7E-4885-B920-EFA81F772279}" type="pres">
      <dgm:prSet presAssocID="{E515E19B-7308-4A27-9F9F-A48A303C3405}" presName="cycle" presStyleCnt="0"/>
      <dgm:spPr/>
    </dgm:pt>
    <dgm:pt modelId="{338F601E-6986-45B9-B45E-FF77722F6550}" type="pres">
      <dgm:prSet presAssocID="{E515E19B-7308-4A27-9F9F-A48A303C3405}" presName="srcNode" presStyleLbl="node1" presStyleIdx="0" presStyleCnt="7"/>
      <dgm:spPr/>
    </dgm:pt>
    <dgm:pt modelId="{E6D2EA14-AF3D-427F-AC33-DC00F33028ED}" type="pres">
      <dgm:prSet presAssocID="{E515E19B-7308-4A27-9F9F-A48A303C3405}" presName="conn" presStyleLbl="parChTrans1D2" presStyleIdx="0" presStyleCnt="1"/>
      <dgm:spPr/>
    </dgm:pt>
    <dgm:pt modelId="{D52295F9-7AD7-47E8-B34F-992E38F53918}" type="pres">
      <dgm:prSet presAssocID="{E515E19B-7308-4A27-9F9F-A48A303C3405}" presName="extraNode" presStyleLbl="node1" presStyleIdx="0" presStyleCnt="7"/>
      <dgm:spPr/>
    </dgm:pt>
    <dgm:pt modelId="{9CF8DAAD-3C34-4962-9AA9-2AAB2EC3A809}" type="pres">
      <dgm:prSet presAssocID="{E515E19B-7308-4A27-9F9F-A48A303C3405}" presName="dstNode" presStyleLbl="node1" presStyleIdx="0" presStyleCnt="7"/>
      <dgm:spPr/>
    </dgm:pt>
    <dgm:pt modelId="{134DC40A-3BE9-462F-B484-87CCC57A2AFC}" type="pres">
      <dgm:prSet presAssocID="{DBB225C5-BF2A-4E49-9885-E36ECA3543DE}" presName="text_1" presStyleLbl="node1" presStyleIdx="0" presStyleCnt="7" custScaleX="98908" custScaleY="117913" custLinFactNeighborX="914" custLinFactNeighborY="1093">
        <dgm:presLayoutVars>
          <dgm:bulletEnabled val="1"/>
        </dgm:presLayoutVars>
      </dgm:prSet>
      <dgm:spPr/>
    </dgm:pt>
    <dgm:pt modelId="{8829F6FF-5E8E-4713-8F54-2ACFF5F31E2D}" type="pres">
      <dgm:prSet presAssocID="{DBB225C5-BF2A-4E49-9885-E36ECA3543DE}" presName="accent_1" presStyleCnt="0"/>
      <dgm:spPr/>
    </dgm:pt>
    <dgm:pt modelId="{A9C79012-7AAF-4807-93E9-263F143BA719}" type="pres">
      <dgm:prSet presAssocID="{DBB225C5-BF2A-4E49-9885-E36ECA3543DE}" presName="accentRepeatNode" presStyleLbl="solidFgAcc1" presStyleIdx="0" presStyleCnt="7"/>
      <dgm:spPr>
        <a:noFill/>
        <a:ln>
          <a:solidFill>
            <a:srgbClr val="36ABF2"/>
          </a:solidFill>
        </a:ln>
      </dgm:spPr>
    </dgm:pt>
    <dgm:pt modelId="{02264978-4187-4484-9D13-836AD9682E14}" type="pres">
      <dgm:prSet presAssocID="{E27EB184-0FDC-4D6F-85A1-F756971F2E37}" presName="text_2" presStyleLbl="node1" presStyleIdx="1" presStyleCnt="7">
        <dgm:presLayoutVars>
          <dgm:bulletEnabled val="1"/>
        </dgm:presLayoutVars>
      </dgm:prSet>
      <dgm:spPr/>
    </dgm:pt>
    <dgm:pt modelId="{9FDFBA50-E92C-4F03-BC24-CE399763D08D}" type="pres">
      <dgm:prSet presAssocID="{E27EB184-0FDC-4D6F-85A1-F756971F2E37}" presName="accent_2" presStyleCnt="0"/>
      <dgm:spPr/>
    </dgm:pt>
    <dgm:pt modelId="{A341DCEF-10CE-49C5-BF71-1231ADF6B1C3}" type="pres">
      <dgm:prSet presAssocID="{E27EB184-0FDC-4D6F-85A1-F756971F2E37}" presName="accentRepeatNode" presStyleLbl="solidFgAcc1" presStyleIdx="1" presStyleCnt="7"/>
      <dgm:spPr>
        <a:ln>
          <a:solidFill>
            <a:srgbClr val="36ABF2"/>
          </a:solidFill>
        </a:ln>
      </dgm:spPr>
    </dgm:pt>
    <dgm:pt modelId="{02B9B659-158F-4328-BF42-768CA17C7B3B}" type="pres">
      <dgm:prSet presAssocID="{4185FD88-84CB-4961-BE76-457431CE61C1}" presName="text_3" presStyleLbl="node1" presStyleIdx="2" presStyleCnt="7">
        <dgm:presLayoutVars>
          <dgm:bulletEnabled val="1"/>
        </dgm:presLayoutVars>
      </dgm:prSet>
      <dgm:spPr/>
    </dgm:pt>
    <dgm:pt modelId="{82F3FB18-4408-4713-9332-D659819FC2E8}" type="pres">
      <dgm:prSet presAssocID="{4185FD88-84CB-4961-BE76-457431CE61C1}" presName="accent_3" presStyleCnt="0"/>
      <dgm:spPr/>
    </dgm:pt>
    <dgm:pt modelId="{7C0BF366-E4D5-42D1-8BC7-4A95541DC9B5}" type="pres">
      <dgm:prSet presAssocID="{4185FD88-84CB-4961-BE76-457431CE61C1}" presName="accentRepeatNode" presStyleLbl="solidFgAcc1" presStyleIdx="2" presStyleCnt="7"/>
      <dgm:spPr>
        <a:ln>
          <a:solidFill>
            <a:srgbClr val="36ABF2"/>
          </a:solidFill>
        </a:ln>
      </dgm:spPr>
    </dgm:pt>
    <dgm:pt modelId="{0E7F5D4C-96BB-4B50-A1C4-84BCE204B265}" type="pres">
      <dgm:prSet presAssocID="{7FD5D3AA-B439-4A0F-9B40-2F1F11BCB131}" presName="text_4" presStyleLbl="node1" presStyleIdx="3" presStyleCnt="7">
        <dgm:presLayoutVars>
          <dgm:bulletEnabled val="1"/>
        </dgm:presLayoutVars>
      </dgm:prSet>
      <dgm:spPr/>
    </dgm:pt>
    <dgm:pt modelId="{13329F3F-DEE2-4935-8BDB-4A9055722EE3}" type="pres">
      <dgm:prSet presAssocID="{7FD5D3AA-B439-4A0F-9B40-2F1F11BCB131}" presName="accent_4" presStyleCnt="0"/>
      <dgm:spPr/>
    </dgm:pt>
    <dgm:pt modelId="{D2740C0F-A0D0-4111-B8F2-155AE57FD8DB}" type="pres">
      <dgm:prSet presAssocID="{7FD5D3AA-B439-4A0F-9B40-2F1F11BCB131}" presName="accentRepeatNode" presStyleLbl="solidFgAcc1" presStyleIdx="3" presStyleCnt="7"/>
      <dgm:spPr>
        <a:ln>
          <a:solidFill>
            <a:srgbClr val="36ABF2"/>
          </a:solidFill>
        </a:ln>
      </dgm:spPr>
    </dgm:pt>
    <dgm:pt modelId="{0D164392-3F18-4B9B-B7E0-3FDC4A3174C9}" type="pres">
      <dgm:prSet presAssocID="{840FEE02-42B4-4F96-9A39-968E92C66234}" presName="text_5" presStyleLbl="node1" presStyleIdx="4" presStyleCnt="7">
        <dgm:presLayoutVars>
          <dgm:bulletEnabled val="1"/>
        </dgm:presLayoutVars>
      </dgm:prSet>
      <dgm:spPr/>
    </dgm:pt>
    <dgm:pt modelId="{034B0DF9-961E-42D8-9AAC-A9AE98D955FC}" type="pres">
      <dgm:prSet presAssocID="{840FEE02-42B4-4F96-9A39-968E92C66234}" presName="accent_5" presStyleCnt="0"/>
      <dgm:spPr/>
    </dgm:pt>
    <dgm:pt modelId="{EF90A9C5-1E49-4CB7-98E1-5583D3670A54}" type="pres">
      <dgm:prSet presAssocID="{840FEE02-42B4-4F96-9A39-968E92C66234}" presName="accentRepeatNode" presStyleLbl="solidFgAcc1" presStyleIdx="4" presStyleCnt="7"/>
      <dgm:spPr>
        <a:ln>
          <a:solidFill>
            <a:srgbClr val="36ABF2"/>
          </a:solidFill>
        </a:ln>
      </dgm:spPr>
    </dgm:pt>
    <dgm:pt modelId="{54E40057-9DA9-4A60-AC8E-8D276A7B3C01}" type="pres">
      <dgm:prSet presAssocID="{FCB1C7FC-E892-4E54-B40C-73DF75FF4C31}" presName="text_6" presStyleLbl="node1" presStyleIdx="5" presStyleCnt="7">
        <dgm:presLayoutVars>
          <dgm:bulletEnabled val="1"/>
        </dgm:presLayoutVars>
      </dgm:prSet>
      <dgm:spPr/>
    </dgm:pt>
    <dgm:pt modelId="{E104906E-B8E9-44B3-9653-570A8A3966AF}" type="pres">
      <dgm:prSet presAssocID="{FCB1C7FC-E892-4E54-B40C-73DF75FF4C31}" presName="accent_6" presStyleCnt="0"/>
      <dgm:spPr/>
    </dgm:pt>
    <dgm:pt modelId="{6FF42B5E-2068-4537-A807-B55B29DB4AE2}" type="pres">
      <dgm:prSet presAssocID="{FCB1C7FC-E892-4E54-B40C-73DF75FF4C31}" presName="accentRepeatNode" presStyleLbl="solidFgAcc1" presStyleIdx="5" presStyleCnt="7"/>
      <dgm:spPr>
        <a:ln>
          <a:solidFill>
            <a:srgbClr val="36ABF2"/>
          </a:solidFill>
        </a:ln>
      </dgm:spPr>
    </dgm:pt>
    <dgm:pt modelId="{2A5F2F5E-8C72-4D5A-A184-64F8046995D4}" type="pres">
      <dgm:prSet presAssocID="{B58AEE1E-6E23-43D9-B292-F110F1E51707}" presName="text_7" presStyleLbl="node1" presStyleIdx="6" presStyleCnt="7">
        <dgm:presLayoutVars>
          <dgm:bulletEnabled val="1"/>
        </dgm:presLayoutVars>
      </dgm:prSet>
      <dgm:spPr/>
    </dgm:pt>
    <dgm:pt modelId="{69E3FA35-BF89-42FE-8DCB-97B150478ED3}" type="pres">
      <dgm:prSet presAssocID="{B58AEE1E-6E23-43D9-B292-F110F1E51707}" presName="accent_7" presStyleCnt="0"/>
      <dgm:spPr/>
    </dgm:pt>
    <dgm:pt modelId="{3C318F12-31B9-4A53-9B95-7EB646EA8D5C}" type="pres">
      <dgm:prSet presAssocID="{B58AEE1E-6E23-43D9-B292-F110F1E51707}" presName="accentRepeatNode" presStyleLbl="solidFgAcc1" presStyleIdx="6" presStyleCnt="7"/>
      <dgm:spPr>
        <a:ln>
          <a:solidFill>
            <a:srgbClr val="36ABF2"/>
          </a:solidFill>
        </a:ln>
      </dgm:spPr>
    </dgm:pt>
  </dgm:ptLst>
  <dgm:cxnLst>
    <dgm:cxn modelId="{AC0DAF15-6532-4BDB-9F6E-EE4D84C8D7DD}" type="presOf" srcId="{4185FD88-84CB-4961-BE76-457431CE61C1}" destId="{02B9B659-158F-4328-BF42-768CA17C7B3B}" srcOrd="0" destOrd="0" presId="urn:microsoft.com/office/officeart/2008/layout/VerticalCurvedList"/>
    <dgm:cxn modelId="{ECE03C1F-8772-4CA9-98E8-0DCDF3395F4E}" type="presOf" srcId="{E27EB184-0FDC-4D6F-85A1-F756971F2E37}" destId="{02264978-4187-4484-9D13-836AD9682E14}" srcOrd="0" destOrd="0" presId="urn:microsoft.com/office/officeart/2008/layout/VerticalCurvedList"/>
    <dgm:cxn modelId="{F5AD042A-BC7A-486F-B450-4D91DD9D616D}" srcId="{E515E19B-7308-4A27-9F9F-A48A303C3405}" destId="{8F9B4F03-372F-4A1C-9132-2BC9B047AE44}" srcOrd="8" destOrd="0" parTransId="{73B7AC70-18A0-4198-B4EA-321242CD3DA5}" sibTransId="{7CEE8BE2-027E-471E-8050-218D7037D7D6}"/>
    <dgm:cxn modelId="{2C3D5639-9700-4AAD-A003-00D43E19F4B4}" type="presOf" srcId="{E515E19B-7308-4A27-9F9F-A48A303C3405}" destId="{83A16B90-D96C-40F7-8A3C-7873E465AA8B}" srcOrd="0" destOrd="0" presId="urn:microsoft.com/office/officeart/2008/layout/VerticalCurvedList"/>
    <dgm:cxn modelId="{F520523A-9B95-4594-B141-399035B400BB}" srcId="{E515E19B-7308-4A27-9F9F-A48A303C3405}" destId="{03DA408C-DB72-43C9-9900-C395D20DB1CC}" srcOrd="7" destOrd="0" parTransId="{4A19780A-A0D3-49AE-AD2F-2D31F8033252}" sibTransId="{3B54DF3A-7183-4804-8C80-A9E5C4531DF5}"/>
    <dgm:cxn modelId="{8286153D-6081-4407-B342-86D91CF83F41}" srcId="{E515E19B-7308-4A27-9F9F-A48A303C3405}" destId="{B58AEE1E-6E23-43D9-B292-F110F1E51707}" srcOrd="6" destOrd="0" parTransId="{EA5F8CA5-2FCA-4500-8282-350BF3CD6698}" sibTransId="{7A0C1509-ED09-4A20-AD8B-8C37879E9161}"/>
    <dgm:cxn modelId="{403E2143-4034-47EE-9E7D-6A58DBCEC110}" srcId="{E515E19B-7308-4A27-9F9F-A48A303C3405}" destId="{E27EB184-0FDC-4D6F-85A1-F756971F2E37}" srcOrd="1" destOrd="0" parTransId="{B7C4523F-0DD3-422D-B4A7-7873C6770B91}" sibTransId="{6212BBBF-225F-4BD1-B137-142D8CFD2EAC}"/>
    <dgm:cxn modelId="{DDE72E45-49F7-4DD9-9C6A-F06865A3D508}" type="presOf" srcId="{B58AEE1E-6E23-43D9-B292-F110F1E51707}" destId="{2A5F2F5E-8C72-4D5A-A184-64F8046995D4}" srcOrd="0" destOrd="0" presId="urn:microsoft.com/office/officeart/2008/layout/VerticalCurvedList"/>
    <dgm:cxn modelId="{3258E668-A2A3-40E7-97DF-CE7FBB131941}" srcId="{E515E19B-7308-4A27-9F9F-A48A303C3405}" destId="{DBB225C5-BF2A-4E49-9885-E36ECA3543DE}" srcOrd="0" destOrd="0" parTransId="{740D9B9A-2F36-47D0-815E-025B432B83F9}" sibTransId="{307ED44F-1AB0-4AA4-BC3B-CBD9E538771F}"/>
    <dgm:cxn modelId="{5E478B4A-87C8-4E7C-A55C-1036465FC850}" type="presOf" srcId="{FCB1C7FC-E892-4E54-B40C-73DF75FF4C31}" destId="{54E40057-9DA9-4A60-AC8E-8D276A7B3C01}" srcOrd="0" destOrd="0" presId="urn:microsoft.com/office/officeart/2008/layout/VerticalCurvedList"/>
    <dgm:cxn modelId="{586D3257-BB1B-4B13-850C-31284F5FD419}" srcId="{E515E19B-7308-4A27-9F9F-A48A303C3405}" destId="{FCB1C7FC-E892-4E54-B40C-73DF75FF4C31}" srcOrd="5" destOrd="0" parTransId="{B5CA43CC-9F6F-4665-8634-FA3342B2B164}" sibTransId="{A1515DD1-9E3C-43CF-805F-3B5C7865164E}"/>
    <dgm:cxn modelId="{0D896097-FECD-45A7-BCB1-796C1BE15C96}" type="presOf" srcId="{840FEE02-42B4-4F96-9A39-968E92C66234}" destId="{0D164392-3F18-4B9B-B7E0-3FDC4A3174C9}" srcOrd="0" destOrd="0" presId="urn:microsoft.com/office/officeart/2008/layout/VerticalCurvedList"/>
    <dgm:cxn modelId="{D1F8FC9A-55FB-437C-BF03-E2D5AAE9EF5A}" srcId="{E515E19B-7308-4A27-9F9F-A48A303C3405}" destId="{7FD5D3AA-B439-4A0F-9B40-2F1F11BCB131}" srcOrd="3" destOrd="0" parTransId="{233B2DE2-0C1F-4AD1-BB82-37929E00D0B4}" sibTransId="{61ABEE0A-2DEE-4326-88E7-BC70EF449902}"/>
    <dgm:cxn modelId="{405522A5-E299-48C7-A9B7-5D0FA41D0713}" srcId="{E515E19B-7308-4A27-9F9F-A48A303C3405}" destId="{840FEE02-42B4-4F96-9A39-968E92C66234}" srcOrd="4" destOrd="0" parTransId="{A1CD9D09-3296-4D28-8526-CB7EEB52182F}" sibTransId="{E240F77E-08B8-4AFA-8299-27C38628C81A}"/>
    <dgm:cxn modelId="{9A503DB1-9452-4D0D-BD29-CEDA4B7FDE4C}" srcId="{E515E19B-7308-4A27-9F9F-A48A303C3405}" destId="{4185FD88-84CB-4961-BE76-457431CE61C1}" srcOrd="2" destOrd="0" parTransId="{937EE0E6-A3BC-43EC-BED3-97BDE3783035}" sibTransId="{FEC609F7-CB4D-431F-B0C2-18DE3EB88D9E}"/>
    <dgm:cxn modelId="{B710D1BB-F94A-43EE-B63C-647B3C2B0F8C}" type="presOf" srcId="{7FD5D3AA-B439-4A0F-9B40-2F1F11BCB131}" destId="{0E7F5D4C-96BB-4B50-A1C4-84BCE204B265}" srcOrd="0" destOrd="0" presId="urn:microsoft.com/office/officeart/2008/layout/VerticalCurvedList"/>
    <dgm:cxn modelId="{CAC13ABE-A9F7-486A-988B-F5089A45DCE3}" type="presOf" srcId="{307ED44F-1AB0-4AA4-BC3B-CBD9E538771F}" destId="{E6D2EA14-AF3D-427F-AC33-DC00F33028ED}" srcOrd="0" destOrd="0" presId="urn:microsoft.com/office/officeart/2008/layout/VerticalCurvedList"/>
    <dgm:cxn modelId="{921895F3-5868-4DDF-91B8-AAED9D6B6A64}" type="presOf" srcId="{DBB225C5-BF2A-4E49-9885-E36ECA3543DE}" destId="{134DC40A-3BE9-462F-B484-87CCC57A2AFC}" srcOrd="0" destOrd="0" presId="urn:microsoft.com/office/officeart/2008/layout/VerticalCurvedList"/>
    <dgm:cxn modelId="{6B607F19-FB5B-4662-AFFD-8A540B07B88A}" type="presParOf" srcId="{83A16B90-D96C-40F7-8A3C-7873E465AA8B}" destId="{CE7C98CB-3833-4DBB-97B3-AD7C9ECC96AD}" srcOrd="0" destOrd="0" presId="urn:microsoft.com/office/officeart/2008/layout/VerticalCurvedList"/>
    <dgm:cxn modelId="{61868CB1-730C-44FA-99B4-B9529A0EAA12}" type="presParOf" srcId="{CE7C98CB-3833-4DBB-97B3-AD7C9ECC96AD}" destId="{9DAB7A4E-7C7E-4885-B920-EFA81F772279}" srcOrd="0" destOrd="0" presId="urn:microsoft.com/office/officeart/2008/layout/VerticalCurvedList"/>
    <dgm:cxn modelId="{2C4AC4DA-CD4C-4F19-87D7-D331190689BB}" type="presParOf" srcId="{9DAB7A4E-7C7E-4885-B920-EFA81F772279}" destId="{338F601E-6986-45B9-B45E-FF77722F6550}" srcOrd="0" destOrd="0" presId="urn:microsoft.com/office/officeart/2008/layout/VerticalCurvedList"/>
    <dgm:cxn modelId="{31A5384B-E15D-41A4-ACB1-3C65062D8AD7}" type="presParOf" srcId="{9DAB7A4E-7C7E-4885-B920-EFA81F772279}" destId="{E6D2EA14-AF3D-427F-AC33-DC00F33028ED}" srcOrd="1" destOrd="0" presId="urn:microsoft.com/office/officeart/2008/layout/VerticalCurvedList"/>
    <dgm:cxn modelId="{41FF6739-D8C3-477B-92E9-0834F4ADBEB3}" type="presParOf" srcId="{9DAB7A4E-7C7E-4885-B920-EFA81F772279}" destId="{D52295F9-7AD7-47E8-B34F-992E38F53918}" srcOrd="2" destOrd="0" presId="urn:microsoft.com/office/officeart/2008/layout/VerticalCurvedList"/>
    <dgm:cxn modelId="{40FFEBE5-03C6-42DF-8E6D-CBE50DBD24D7}" type="presParOf" srcId="{9DAB7A4E-7C7E-4885-B920-EFA81F772279}" destId="{9CF8DAAD-3C34-4962-9AA9-2AAB2EC3A809}" srcOrd="3" destOrd="0" presId="urn:microsoft.com/office/officeart/2008/layout/VerticalCurvedList"/>
    <dgm:cxn modelId="{FD3C0ED6-8569-40D1-B73F-3ABFA70216BE}" type="presParOf" srcId="{CE7C98CB-3833-4DBB-97B3-AD7C9ECC96AD}" destId="{134DC40A-3BE9-462F-B484-87CCC57A2AFC}" srcOrd="1" destOrd="0" presId="urn:microsoft.com/office/officeart/2008/layout/VerticalCurvedList"/>
    <dgm:cxn modelId="{B37CB112-DBBF-43D2-8F34-84E1BEDBC24A}" type="presParOf" srcId="{CE7C98CB-3833-4DBB-97B3-AD7C9ECC96AD}" destId="{8829F6FF-5E8E-4713-8F54-2ACFF5F31E2D}" srcOrd="2" destOrd="0" presId="urn:microsoft.com/office/officeart/2008/layout/VerticalCurvedList"/>
    <dgm:cxn modelId="{99007A3A-7610-4745-AEEE-746DA5207041}" type="presParOf" srcId="{8829F6FF-5E8E-4713-8F54-2ACFF5F31E2D}" destId="{A9C79012-7AAF-4807-93E9-263F143BA719}" srcOrd="0" destOrd="0" presId="urn:microsoft.com/office/officeart/2008/layout/VerticalCurvedList"/>
    <dgm:cxn modelId="{5EC1187B-3031-4C30-B51A-DA4349F7FDA2}" type="presParOf" srcId="{CE7C98CB-3833-4DBB-97B3-AD7C9ECC96AD}" destId="{02264978-4187-4484-9D13-836AD9682E14}" srcOrd="3" destOrd="0" presId="urn:microsoft.com/office/officeart/2008/layout/VerticalCurvedList"/>
    <dgm:cxn modelId="{4F0A08D7-8ADF-4DCD-B4BE-9692A6C9A5A3}" type="presParOf" srcId="{CE7C98CB-3833-4DBB-97B3-AD7C9ECC96AD}" destId="{9FDFBA50-E92C-4F03-BC24-CE399763D08D}" srcOrd="4" destOrd="0" presId="urn:microsoft.com/office/officeart/2008/layout/VerticalCurvedList"/>
    <dgm:cxn modelId="{114F90B6-7314-43F9-80D4-34FC87B1530B}" type="presParOf" srcId="{9FDFBA50-E92C-4F03-BC24-CE399763D08D}" destId="{A341DCEF-10CE-49C5-BF71-1231ADF6B1C3}" srcOrd="0" destOrd="0" presId="urn:microsoft.com/office/officeart/2008/layout/VerticalCurvedList"/>
    <dgm:cxn modelId="{0F382595-703B-46A6-981D-89B165819BAA}" type="presParOf" srcId="{CE7C98CB-3833-4DBB-97B3-AD7C9ECC96AD}" destId="{02B9B659-158F-4328-BF42-768CA17C7B3B}" srcOrd="5" destOrd="0" presId="urn:microsoft.com/office/officeart/2008/layout/VerticalCurvedList"/>
    <dgm:cxn modelId="{A83E5E21-D658-4D48-90F0-DAD6DEAC418E}" type="presParOf" srcId="{CE7C98CB-3833-4DBB-97B3-AD7C9ECC96AD}" destId="{82F3FB18-4408-4713-9332-D659819FC2E8}" srcOrd="6" destOrd="0" presId="urn:microsoft.com/office/officeart/2008/layout/VerticalCurvedList"/>
    <dgm:cxn modelId="{8AA1E325-6EC9-48B4-A4FB-D4F46F358B36}" type="presParOf" srcId="{82F3FB18-4408-4713-9332-D659819FC2E8}" destId="{7C0BF366-E4D5-42D1-8BC7-4A95541DC9B5}" srcOrd="0" destOrd="0" presId="urn:microsoft.com/office/officeart/2008/layout/VerticalCurvedList"/>
    <dgm:cxn modelId="{33269CED-B930-4816-A254-9571F450658C}" type="presParOf" srcId="{CE7C98CB-3833-4DBB-97B3-AD7C9ECC96AD}" destId="{0E7F5D4C-96BB-4B50-A1C4-84BCE204B265}" srcOrd="7" destOrd="0" presId="urn:microsoft.com/office/officeart/2008/layout/VerticalCurvedList"/>
    <dgm:cxn modelId="{98AE2675-3134-481C-A6D2-D6E7BB3627CB}" type="presParOf" srcId="{CE7C98CB-3833-4DBB-97B3-AD7C9ECC96AD}" destId="{13329F3F-DEE2-4935-8BDB-4A9055722EE3}" srcOrd="8" destOrd="0" presId="urn:microsoft.com/office/officeart/2008/layout/VerticalCurvedList"/>
    <dgm:cxn modelId="{5634245B-6074-46E1-9C66-F44C7144AD73}" type="presParOf" srcId="{13329F3F-DEE2-4935-8BDB-4A9055722EE3}" destId="{D2740C0F-A0D0-4111-B8F2-155AE57FD8DB}" srcOrd="0" destOrd="0" presId="urn:microsoft.com/office/officeart/2008/layout/VerticalCurvedList"/>
    <dgm:cxn modelId="{7739890F-CD81-4C49-92E7-E4E9017F2A48}" type="presParOf" srcId="{CE7C98CB-3833-4DBB-97B3-AD7C9ECC96AD}" destId="{0D164392-3F18-4B9B-B7E0-3FDC4A3174C9}" srcOrd="9" destOrd="0" presId="urn:microsoft.com/office/officeart/2008/layout/VerticalCurvedList"/>
    <dgm:cxn modelId="{24785633-BC9C-490D-8D49-5BCBCEDFC94A}" type="presParOf" srcId="{CE7C98CB-3833-4DBB-97B3-AD7C9ECC96AD}" destId="{034B0DF9-961E-42D8-9AAC-A9AE98D955FC}" srcOrd="10" destOrd="0" presId="urn:microsoft.com/office/officeart/2008/layout/VerticalCurvedList"/>
    <dgm:cxn modelId="{D5455382-DBD2-44B7-8EAA-52D2144959F1}" type="presParOf" srcId="{034B0DF9-961E-42D8-9AAC-A9AE98D955FC}" destId="{EF90A9C5-1E49-4CB7-98E1-5583D3670A54}" srcOrd="0" destOrd="0" presId="urn:microsoft.com/office/officeart/2008/layout/VerticalCurvedList"/>
    <dgm:cxn modelId="{B881BC07-4A17-4C57-8552-FEC1BD7C67CA}" type="presParOf" srcId="{CE7C98CB-3833-4DBB-97B3-AD7C9ECC96AD}" destId="{54E40057-9DA9-4A60-AC8E-8D276A7B3C01}" srcOrd="11" destOrd="0" presId="urn:microsoft.com/office/officeart/2008/layout/VerticalCurvedList"/>
    <dgm:cxn modelId="{62C25492-A5E9-4FA1-8C5D-668D9E032F4E}" type="presParOf" srcId="{CE7C98CB-3833-4DBB-97B3-AD7C9ECC96AD}" destId="{E104906E-B8E9-44B3-9653-570A8A3966AF}" srcOrd="12" destOrd="0" presId="urn:microsoft.com/office/officeart/2008/layout/VerticalCurvedList"/>
    <dgm:cxn modelId="{312A7BF2-2EC5-45F2-AFF4-48895D5AB63C}" type="presParOf" srcId="{E104906E-B8E9-44B3-9653-570A8A3966AF}" destId="{6FF42B5E-2068-4537-A807-B55B29DB4AE2}" srcOrd="0" destOrd="0" presId="urn:microsoft.com/office/officeart/2008/layout/VerticalCurvedList"/>
    <dgm:cxn modelId="{B414FC89-1203-4810-ABD0-A200CA41C230}" type="presParOf" srcId="{CE7C98CB-3833-4DBB-97B3-AD7C9ECC96AD}" destId="{2A5F2F5E-8C72-4D5A-A184-64F8046995D4}" srcOrd="13" destOrd="0" presId="urn:microsoft.com/office/officeart/2008/layout/VerticalCurvedList"/>
    <dgm:cxn modelId="{472CCA56-38FE-4AE1-98CB-996394BEB653}" type="presParOf" srcId="{CE7C98CB-3833-4DBB-97B3-AD7C9ECC96AD}" destId="{69E3FA35-BF89-42FE-8DCB-97B150478ED3}" srcOrd="14" destOrd="0" presId="urn:microsoft.com/office/officeart/2008/layout/VerticalCurvedList"/>
    <dgm:cxn modelId="{12FD6815-8D61-4B1D-869F-0631CFFF0D6A}" type="presParOf" srcId="{69E3FA35-BF89-42FE-8DCB-97B150478ED3}" destId="{3C318F12-31B9-4A53-9B95-7EB646EA8D5C}" srcOrd="0" destOrd="0" presId="urn:microsoft.com/office/officeart/2008/layout/VerticalCurvedLis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740DB-21CC-4C4B-9CCA-5B3405F2E257}">
      <dsp:nvSpPr>
        <dsp:cNvPr id="0" name=""/>
        <dsp:cNvSpPr/>
      </dsp:nvSpPr>
      <dsp:spPr>
        <a:xfrm>
          <a:off x="1062135" y="483349"/>
          <a:ext cx="3233841" cy="3233841"/>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7CC05D-385C-4149-B0E9-F7ED5876FDAB}">
      <dsp:nvSpPr>
        <dsp:cNvPr id="0" name=""/>
        <dsp:cNvSpPr/>
      </dsp:nvSpPr>
      <dsp:spPr>
        <a:xfrm>
          <a:off x="1062135" y="483349"/>
          <a:ext cx="3233841" cy="3233841"/>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B6AD04-8427-42AB-AD95-5B81DAEF7937}">
      <dsp:nvSpPr>
        <dsp:cNvPr id="0" name=""/>
        <dsp:cNvSpPr/>
      </dsp:nvSpPr>
      <dsp:spPr>
        <a:xfrm>
          <a:off x="1062135" y="483349"/>
          <a:ext cx="3233841" cy="3233841"/>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C43A51-A805-4E95-9157-51CA5FBE01FF}">
      <dsp:nvSpPr>
        <dsp:cNvPr id="0" name=""/>
        <dsp:cNvSpPr/>
      </dsp:nvSpPr>
      <dsp:spPr>
        <a:xfrm>
          <a:off x="1092433" y="461876"/>
          <a:ext cx="3233841" cy="3233841"/>
        </a:xfrm>
        <a:prstGeom prst="blockArc">
          <a:avLst>
            <a:gd name="adj1" fmla="val 20554275"/>
            <a:gd name="adj2" fmla="val 3320831"/>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686B54-46F5-4995-8F7C-2A2FA31F1A56}">
      <dsp:nvSpPr>
        <dsp:cNvPr id="0" name=""/>
        <dsp:cNvSpPr/>
      </dsp:nvSpPr>
      <dsp:spPr>
        <a:xfrm>
          <a:off x="1099199" y="482914"/>
          <a:ext cx="3233841" cy="3233841"/>
        </a:xfrm>
        <a:prstGeom prst="blockArc">
          <a:avLst>
            <a:gd name="adj1" fmla="val 16119318"/>
            <a:gd name="adj2" fmla="val 20506173"/>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EF6F06-1B8F-4AC8-A5AF-2517BEC249DD}">
      <dsp:nvSpPr>
        <dsp:cNvPr id="0" name=""/>
        <dsp:cNvSpPr/>
      </dsp:nvSpPr>
      <dsp:spPr>
        <a:xfrm>
          <a:off x="1697058" y="1222970"/>
          <a:ext cx="1963996" cy="1754598"/>
        </a:xfrm>
        <a:prstGeom prst="ellipse">
          <a:avLst/>
        </a:prstGeom>
        <a:solidFill>
          <a:srgbClr val="CEB8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Adolescent- Participation</a:t>
          </a:r>
        </a:p>
      </dsp:txBody>
      <dsp:txXfrm>
        <a:off x="1984679" y="1479925"/>
        <a:ext cx="1388754" cy="1240688"/>
      </dsp:txXfrm>
    </dsp:sp>
    <dsp:sp modelId="{17316230-D87C-4067-AF5C-6BCB5D668765}">
      <dsp:nvSpPr>
        <dsp:cNvPr id="0" name=""/>
        <dsp:cNvSpPr/>
      </dsp:nvSpPr>
      <dsp:spPr>
        <a:xfrm>
          <a:off x="2031010" y="-78080"/>
          <a:ext cx="1296092" cy="1197915"/>
        </a:xfrm>
        <a:prstGeom prst="ellipse">
          <a:avLst/>
        </a:prstGeom>
        <a:solidFill>
          <a:srgbClr val="99CCFF"/>
        </a:solidFill>
        <a:ln w="25400" cap="flat" cmpd="sng" algn="ctr">
          <a:solidFill>
            <a:srgbClr val="36ABF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Equitable</a:t>
          </a:r>
        </a:p>
      </dsp:txBody>
      <dsp:txXfrm>
        <a:off x="2220818" y="97351"/>
        <a:ext cx="916476" cy="847053"/>
      </dsp:txXfrm>
    </dsp:sp>
    <dsp:sp modelId="{C67297E9-C3D3-4938-A18B-45761FB0E7AD}">
      <dsp:nvSpPr>
        <dsp:cNvPr id="0" name=""/>
        <dsp:cNvSpPr/>
      </dsp:nvSpPr>
      <dsp:spPr>
        <a:xfrm>
          <a:off x="3567596" y="992296"/>
          <a:ext cx="1297281" cy="1226884"/>
        </a:xfrm>
        <a:prstGeom prst="ellipse">
          <a:avLst/>
        </a:prstGeom>
        <a:solidFill>
          <a:srgbClr val="36AB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Accessible</a:t>
          </a:r>
        </a:p>
      </dsp:txBody>
      <dsp:txXfrm>
        <a:off x="3757578" y="1171969"/>
        <a:ext cx="917317" cy="867538"/>
      </dsp:txXfrm>
    </dsp:sp>
    <dsp:sp modelId="{579736D7-A4D1-4920-A82C-74AB1A7819AB}">
      <dsp:nvSpPr>
        <dsp:cNvPr id="0" name=""/>
        <dsp:cNvSpPr/>
      </dsp:nvSpPr>
      <dsp:spPr>
        <a:xfrm>
          <a:off x="2955340" y="2807490"/>
          <a:ext cx="1304119" cy="1141070"/>
        </a:xfrm>
        <a:prstGeom prst="ellipse">
          <a:avLst/>
        </a:prstGeom>
        <a:solidFill>
          <a:srgbClr val="72A3D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Acceptable</a:t>
          </a:r>
        </a:p>
      </dsp:txBody>
      <dsp:txXfrm>
        <a:off x="3146324" y="2974596"/>
        <a:ext cx="922151" cy="806858"/>
      </dsp:txXfrm>
    </dsp:sp>
    <dsp:sp modelId="{353E9E79-9E9B-4A4A-AD58-F5639C76463C}">
      <dsp:nvSpPr>
        <dsp:cNvPr id="0" name=""/>
        <dsp:cNvSpPr/>
      </dsp:nvSpPr>
      <dsp:spPr>
        <a:xfrm>
          <a:off x="961258" y="2750312"/>
          <a:ext cx="1578908" cy="1255426"/>
        </a:xfrm>
        <a:prstGeom prst="ellipse">
          <a:avLst/>
        </a:prstGeom>
        <a:solidFill>
          <a:srgbClr val="AB95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Appropriate</a:t>
          </a:r>
        </a:p>
      </dsp:txBody>
      <dsp:txXfrm>
        <a:off x="1192484" y="2934165"/>
        <a:ext cx="1116456" cy="887720"/>
      </dsp:txXfrm>
    </dsp:sp>
    <dsp:sp modelId="{F1653429-F0D5-49D3-9C5E-0F14D51A9DDA}">
      <dsp:nvSpPr>
        <dsp:cNvPr id="0" name=""/>
        <dsp:cNvSpPr/>
      </dsp:nvSpPr>
      <dsp:spPr>
        <a:xfrm>
          <a:off x="530310" y="1090988"/>
          <a:ext cx="1293309" cy="1042445"/>
        </a:xfrm>
        <a:prstGeom prst="ellipse">
          <a:avLst/>
        </a:prstGeom>
        <a:solidFill>
          <a:srgbClr val="9D75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Effective</a:t>
          </a:r>
        </a:p>
      </dsp:txBody>
      <dsp:txXfrm>
        <a:off x="719711" y="1243651"/>
        <a:ext cx="914507" cy="737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2EA14-AF3D-427F-AC33-DC00F33028ED}">
      <dsp:nvSpPr>
        <dsp:cNvPr id="0" name=""/>
        <dsp:cNvSpPr/>
      </dsp:nvSpPr>
      <dsp:spPr>
        <a:xfrm>
          <a:off x="-5534961" y="-847859"/>
          <a:ext cx="6593740" cy="6593740"/>
        </a:xfrm>
        <a:prstGeom prst="blockArc">
          <a:avLst>
            <a:gd name="adj1" fmla="val 18900000"/>
            <a:gd name="adj2" fmla="val 2700000"/>
            <a:gd name="adj3" fmla="val 32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DC40A-3BE9-462F-B484-87CCC57A2AFC}">
      <dsp:nvSpPr>
        <dsp:cNvPr id="0" name=""/>
        <dsp:cNvSpPr/>
      </dsp:nvSpPr>
      <dsp:spPr>
        <a:xfrm>
          <a:off x="415882" y="187661"/>
          <a:ext cx="4897048" cy="524868"/>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32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latin typeface="Rockwell" panose="02060603020205020403" pitchFamily="18" charset="0"/>
            </a:rPr>
            <a:t>Adolescents’ health literacy</a:t>
          </a:r>
        </a:p>
      </dsp:txBody>
      <dsp:txXfrm>
        <a:off x="415882" y="187661"/>
        <a:ext cx="4897048" cy="524868"/>
      </dsp:txXfrm>
    </dsp:sp>
    <dsp:sp modelId="{A9C79012-7AAF-4807-93E9-263F143BA719}">
      <dsp:nvSpPr>
        <dsp:cNvPr id="0" name=""/>
        <dsp:cNvSpPr/>
      </dsp:nvSpPr>
      <dsp:spPr>
        <a:xfrm>
          <a:off x="65388" y="167022"/>
          <a:ext cx="556415" cy="556415"/>
        </a:xfrm>
        <a:prstGeom prst="ellipse">
          <a:avLst/>
        </a:prstGeom>
        <a:noFill/>
        <a:ln w="25400" cap="flat" cmpd="sng" algn="ctr">
          <a:solidFill>
            <a:srgbClr val="36ABF2"/>
          </a:solidFill>
          <a:prstDash val="solid"/>
        </a:ln>
        <a:effectLst/>
      </dsp:spPr>
      <dsp:style>
        <a:lnRef idx="2">
          <a:scrgbClr r="0" g="0" b="0"/>
        </a:lnRef>
        <a:fillRef idx="1">
          <a:scrgbClr r="0" g="0" b="0"/>
        </a:fillRef>
        <a:effectRef idx="0">
          <a:scrgbClr r="0" g="0" b="0"/>
        </a:effectRef>
        <a:fontRef idx="minor"/>
      </dsp:style>
    </dsp:sp>
    <dsp:sp modelId="{02264978-4187-4484-9D13-836AD9682E14}">
      <dsp:nvSpPr>
        <dsp:cNvPr id="0" name=""/>
        <dsp:cNvSpPr/>
      </dsp:nvSpPr>
      <dsp:spPr>
        <a:xfrm>
          <a:off x="746703" y="890754"/>
          <a:ext cx="4548007" cy="44513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32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latin typeface="Rockwell" panose="02060603020205020403" pitchFamily="18" charset="0"/>
            </a:rPr>
            <a:t>Community support</a:t>
          </a:r>
        </a:p>
      </dsp:txBody>
      <dsp:txXfrm>
        <a:off x="746703" y="890754"/>
        <a:ext cx="4548007" cy="445132"/>
      </dsp:txXfrm>
    </dsp:sp>
    <dsp:sp modelId="{A341DCEF-10CE-49C5-BF71-1231ADF6B1C3}">
      <dsp:nvSpPr>
        <dsp:cNvPr id="0" name=""/>
        <dsp:cNvSpPr/>
      </dsp:nvSpPr>
      <dsp:spPr>
        <a:xfrm>
          <a:off x="468495" y="835112"/>
          <a:ext cx="556415" cy="556415"/>
        </a:xfrm>
        <a:prstGeom prst="ellipse">
          <a:avLst/>
        </a:prstGeom>
        <a:solidFill>
          <a:schemeClr val="lt1">
            <a:hueOff val="0"/>
            <a:satOff val="0"/>
            <a:lumOff val="0"/>
            <a:alphaOff val="0"/>
          </a:schemeClr>
        </a:solidFill>
        <a:ln w="25400" cap="flat" cmpd="sng" algn="ctr">
          <a:solidFill>
            <a:srgbClr val="36ABF2"/>
          </a:solidFill>
          <a:prstDash val="solid"/>
        </a:ln>
        <a:effectLst/>
      </dsp:spPr>
      <dsp:style>
        <a:lnRef idx="2">
          <a:scrgbClr r="0" g="0" b="0"/>
        </a:lnRef>
        <a:fillRef idx="1">
          <a:scrgbClr r="0" g="0" b="0"/>
        </a:fillRef>
        <a:effectRef idx="0">
          <a:scrgbClr r="0" g="0" b="0"/>
        </a:effectRef>
        <a:fontRef idx="minor"/>
      </dsp:style>
    </dsp:sp>
    <dsp:sp modelId="{02B9B659-158F-4328-BF42-768CA17C7B3B}">
      <dsp:nvSpPr>
        <dsp:cNvPr id="0" name=""/>
        <dsp:cNvSpPr/>
      </dsp:nvSpPr>
      <dsp:spPr>
        <a:xfrm>
          <a:off x="967604" y="1558354"/>
          <a:ext cx="4327106" cy="44513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32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latin typeface="Rockwell" panose="02060603020205020403" pitchFamily="18" charset="0"/>
            </a:rPr>
            <a:t>Appropriate package of services</a:t>
          </a:r>
        </a:p>
      </dsp:txBody>
      <dsp:txXfrm>
        <a:off x="967604" y="1558354"/>
        <a:ext cx="4327106" cy="445132"/>
      </dsp:txXfrm>
    </dsp:sp>
    <dsp:sp modelId="{7C0BF366-E4D5-42D1-8BC7-4A95541DC9B5}">
      <dsp:nvSpPr>
        <dsp:cNvPr id="0" name=""/>
        <dsp:cNvSpPr/>
      </dsp:nvSpPr>
      <dsp:spPr>
        <a:xfrm>
          <a:off x="689396" y="1502712"/>
          <a:ext cx="556415" cy="556415"/>
        </a:xfrm>
        <a:prstGeom prst="ellipse">
          <a:avLst/>
        </a:prstGeom>
        <a:solidFill>
          <a:schemeClr val="lt1">
            <a:hueOff val="0"/>
            <a:satOff val="0"/>
            <a:lumOff val="0"/>
            <a:alphaOff val="0"/>
          </a:schemeClr>
        </a:solidFill>
        <a:ln w="25400" cap="flat" cmpd="sng" algn="ctr">
          <a:solidFill>
            <a:srgbClr val="36ABF2"/>
          </a:solidFill>
          <a:prstDash val="solid"/>
        </a:ln>
        <a:effectLst/>
      </dsp:spPr>
      <dsp:style>
        <a:lnRef idx="2">
          <a:scrgbClr r="0" g="0" b="0"/>
        </a:lnRef>
        <a:fillRef idx="1">
          <a:scrgbClr r="0" g="0" b="0"/>
        </a:fillRef>
        <a:effectRef idx="0">
          <a:scrgbClr r="0" g="0" b="0"/>
        </a:effectRef>
        <a:fontRef idx="minor"/>
      </dsp:style>
    </dsp:sp>
    <dsp:sp modelId="{0E7F5D4C-96BB-4B50-A1C4-84BCE204B265}">
      <dsp:nvSpPr>
        <dsp:cNvPr id="0" name=""/>
        <dsp:cNvSpPr/>
      </dsp:nvSpPr>
      <dsp:spPr>
        <a:xfrm>
          <a:off x="1038135" y="2226444"/>
          <a:ext cx="4256574" cy="44513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32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latin typeface="Rockwell" panose="02060603020205020403" pitchFamily="18" charset="0"/>
            </a:rPr>
            <a:t>Providers' competencies</a:t>
          </a:r>
        </a:p>
      </dsp:txBody>
      <dsp:txXfrm>
        <a:off x="1038135" y="2226444"/>
        <a:ext cx="4256574" cy="445132"/>
      </dsp:txXfrm>
    </dsp:sp>
    <dsp:sp modelId="{D2740C0F-A0D0-4111-B8F2-155AE57FD8DB}">
      <dsp:nvSpPr>
        <dsp:cNvPr id="0" name=""/>
        <dsp:cNvSpPr/>
      </dsp:nvSpPr>
      <dsp:spPr>
        <a:xfrm>
          <a:off x="759927" y="2170802"/>
          <a:ext cx="556415" cy="556415"/>
        </a:xfrm>
        <a:prstGeom prst="ellipse">
          <a:avLst/>
        </a:prstGeom>
        <a:solidFill>
          <a:schemeClr val="lt1">
            <a:hueOff val="0"/>
            <a:satOff val="0"/>
            <a:lumOff val="0"/>
            <a:alphaOff val="0"/>
          </a:schemeClr>
        </a:solidFill>
        <a:ln w="25400" cap="flat" cmpd="sng" algn="ctr">
          <a:solidFill>
            <a:srgbClr val="36ABF2"/>
          </a:solidFill>
          <a:prstDash val="solid"/>
        </a:ln>
        <a:effectLst/>
      </dsp:spPr>
      <dsp:style>
        <a:lnRef idx="2">
          <a:scrgbClr r="0" g="0" b="0"/>
        </a:lnRef>
        <a:fillRef idx="1">
          <a:scrgbClr r="0" g="0" b="0"/>
        </a:fillRef>
        <a:effectRef idx="0">
          <a:scrgbClr r="0" g="0" b="0"/>
        </a:effectRef>
        <a:fontRef idx="minor"/>
      </dsp:style>
    </dsp:sp>
    <dsp:sp modelId="{0D164392-3F18-4B9B-B7E0-3FDC4A3174C9}">
      <dsp:nvSpPr>
        <dsp:cNvPr id="0" name=""/>
        <dsp:cNvSpPr/>
      </dsp:nvSpPr>
      <dsp:spPr>
        <a:xfrm>
          <a:off x="967604" y="2894534"/>
          <a:ext cx="4327106" cy="44513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32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latin typeface="Rockwell" panose="02060603020205020403" pitchFamily="18" charset="0"/>
            </a:rPr>
            <a:t>Facility characteristics</a:t>
          </a:r>
        </a:p>
      </dsp:txBody>
      <dsp:txXfrm>
        <a:off x="967604" y="2894534"/>
        <a:ext cx="4327106" cy="445132"/>
      </dsp:txXfrm>
    </dsp:sp>
    <dsp:sp modelId="{EF90A9C5-1E49-4CB7-98E1-5583D3670A54}">
      <dsp:nvSpPr>
        <dsp:cNvPr id="0" name=""/>
        <dsp:cNvSpPr/>
      </dsp:nvSpPr>
      <dsp:spPr>
        <a:xfrm>
          <a:off x="689396" y="2838892"/>
          <a:ext cx="556415" cy="556415"/>
        </a:xfrm>
        <a:prstGeom prst="ellipse">
          <a:avLst/>
        </a:prstGeom>
        <a:solidFill>
          <a:schemeClr val="lt1">
            <a:hueOff val="0"/>
            <a:satOff val="0"/>
            <a:lumOff val="0"/>
            <a:alphaOff val="0"/>
          </a:schemeClr>
        </a:solidFill>
        <a:ln w="25400" cap="flat" cmpd="sng" algn="ctr">
          <a:solidFill>
            <a:srgbClr val="36ABF2"/>
          </a:solidFill>
          <a:prstDash val="solid"/>
        </a:ln>
        <a:effectLst/>
      </dsp:spPr>
      <dsp:style>
        <a:lnRef idx="2">
          <a:scrgbClr r="0" g="0" b="0"/>
        </a:lnRef>
        <a:fillRef idx="1">
          <a:scrgbClr r="0" g="0" b="0"/>
        </a:fillRef>
        <a:effectRef idx="0">
          <a:scrgbClr r="0" g="0" b="0"/>
        </a:effectRef>
        <a:fontRef idx="minor"/>
      </dsp:style>
    </dsp:sp>
    <dsp:sp modelId="{54E40057-9DA9-4A60-AC8E-8D276A7B3C01}">
      <dsp:nvSpPr>
        <dsp:cNvPr id="0" name=""/>
        <dsp:cNvSpPr/>
      </dsp:nvSpPr>
      <dsp:spPr>
        <a:xfrm>
          <a:off x="746703" y="3562134"/>
          <a:ext cx="4548007" cy="445132"/>
        </a:xfrm>
        <a:prstGeom prst="rect">
          <a:avLst/>
        </a:prstGeom>
        <a:solidFill>
          <a:srgbClr val="36AB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32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latin typeface="Rockwell" panose="02060603020205020403" pitchFamily="18" charset="0"/>
            </a:rPr>
            <a:t>Equity</a:t>
          </a:r>
          <a:r>
            <a:rPr lang="en-US" sz="2000" kern="1200" dirty="0">
              <a:solidFill>
                <a:schemeClr val="tx1"/>
              </a:solidFill>
              <a:latin typeface="Rockwell" panose="02060603020205020403" pitchFamily="18" charset="0"/>
            </a:rPr>
            <a:t> and non-discrimination</a:t>
          </a:r>
          <a:endParaRPr lang="en-GB" sz="2000" kern="1200" dirty="0">
            <a:solidFill>
              <a:schemeClr val="tx1"/>
            </a:solidFill>
            <a:latin typeface="Rockwell" panose="02060603020205020403" pitchFamily="18" charset="0"/>
          </a:endParaRPr>
        </a:p>
      </dsp:txBody>
      <dsp:txXfrm>
        <a:off x="746703" y="3562134"/>
        <a:ext cx="4548007" cy="445132"/>
      </dsp:txXfrm>
    </dsp:sp>
    <dsp:sp modelId="{6FF42B5E-2068-4537-A807-B55B29DB4AE2}">
      <dsp:nvSpPr>
        <dsp:cNvPr id="0" name=""/>
        <dsp:cNvSpPr/>
      </dsp:nvSpPr>
      <dsp:spPr>
        <a:xfrm>
          <a:off x="468495" y="3506493"/>
          <a:ext cx="556415" cy="556415"/>
        </a:xfrm>
        <a:prstGeom prst="ellipse">
          <a:avLst/>
        </a:prstGeom>
        <a:solidFill>
          <a:schemeClr val="lt1">
            <a:hueOff val="0"/>
            <a:satOff val="0"/>
            <a:lumOff val="0"/>
            <a:alphaOff val="0"/>
          </a:schemeClr>
        </a:solidFill>
        <a:ln w="25400" cap="flat" cmpd="sng" algn="ctr">
          <a:solidFill>
            <a:srgbClr val="36ABF2"/>
          </a:solidFill>
          <a:prstDash val="solid"/>
        </a:ln>
        <a:effectLst/>
      </dsp:spPr>
      <dsp:style>
        <a:lnRef idx="2">
          <a:scrgbClr r="0" g="0" b="0"/>
        </a:lnRef>
        <a:fillRef idx="1">
          <a:scrgbClr r="0" g="0" b="0"/>
        </a:fillRef>
        <a:effectRef idx="0">
          <a:scrgbClr r="0" g="0" b="0"/>
        </a:effectRef>
        <a:fontRef idx="minor"/>
      </dsp:style>
    </dsp:sp>
    <dsp:sp modelId="{2A5F2F5E-8C72-4D5A-A184-64F8046995D4}">
      <dsp:nvSpPr>
        <dsp:cNvPr id="0" name=""/>
        <dsp:cNvSpPr/>
      </dsp:nvSpPr>
      <dsp:spPr>
        <a:xfrm>
          <a:off x="343596" y="4230224"/>
          <a:ext cx="4951114" cy="445132"/>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324"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Rockwell" panose="02060603020205020403" pitchFamily="18" charset="0"/>
            </a:rPr>
            <a:t>Data and quality improvement</a:t>
          </a:r>
          <a:endParaRPr lang="en-GB" sz="2000" kern="1200" dirty="0">
            <a:solidFill>
              <a:schemeClr val="tx1"/>
            </a:solidFill>
            <a:latin typeface="Rockwell" panose="02060603020205020403" pitchFamily="18" charset="0"/>
          </a:endParaRPr>
        </a:p>
      </dsp:txBody>
      <dsp:txXfrm>
        <a:off x="343596" y="4230224"/>
        <a:ext cx="4951114" cy="445132"/>
      </dsp:txXfrm>
    </dsp:sp>
    <dsp:sp modelId="{3C318F12-31B9-4A53-9B95-7EB646EA8D5C}">
      <dsp:nvSpPr>
        <dsp:cNvPr id="0" name=""/>
        <dsp:cNvSpPr/>
      </dsp:nvSpPr>
      <dsp:spPr>
        <a:xfrm>
          <a:off x="65388" y="4174583"/>
          <a:ext cx="556415" cy="556415"/>
        </a:xfrm>
        <a:prstGeom prst="ellipse">
          <a:avLst/>
        </a:prstGeom>
        <a:solidFill>
          <a:schemeClr val="lt1">
            <a:hueOff val="0"/>
            <a:satOff val="0"/>
            <a:lumOff val="0"/>
            <a:alphaOff val="0"/>
          </a:schemeClr>
        </a:solidFill>
        <a:ln w="25400" cap="flat" cmpd="sng" algn="ctr">
          <a:solidFill>
            <a:srgbClr val="36ABF2"/>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6AEC8-5A2E-49E6-9BE7-7EBF464C0897}" type="datetimeFigureOut">
              <a:rPr lang="en-GB" smtClean="0"/>
              <a:t>22/02/2021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CF60F-941A-484F-A2F2-A9828C3985B6}" type="slidenum">
              <a:rPr lang="en-GB" smtClean="0"/>
              <a:t>‹#›</a:t>
            </a:fld>
            <a:endParaRPr lang="en-GB"/>
          </a:p>
        </p:txBody>
      </p:sp>
    </p:spTree>
    <p:extLst>
      <p:ext uri="{BB962C8B-B14F-4D97-AF65-F5344CB8AC3E}">
        <p14:creationId xmlns:p14="http://schemas.microsoft.com/office/powerpoint/2010/main" val="4335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arsa.me/wp-content/uploads/2019/02/Marsa7YearReport.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the first of two slides that set out the rationale for investing in STI in adolescents. </a:t>
            </a:r>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3</a:t>
            </a:fld>
            <a:endParaRPr lang="en-GB"/>
          </a:p>
        </p:txBody>
      </p:sp>
    </p:spTree>
    <p:extLst>
      <p:ext uri="{BB962C8B-B14F-4D97-AF65-F5344CB8AC3E}">
        <p14:creationId xmlns:p14="http://schemas.microsoft.com/office/powerpoint/2010/main" val="405288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13</a:t>
            </a:fld>
            <a:endParaRPr lang="en-GB" dirty="0"/>
          </a:p>
        </p:txBody>
      </p:sp>
    </p:spTree>
    <p:extLst>
      <p:ext uri="{BB962C8B-B14F-4D97-AF65-F5344CB8AC3E}">
        <p14:creationId xmlns:p14="http://schemas.microsoft.com/office/powerpoint/2010/main" val="947338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14</a:t>
            </a:fld>
            <a:endParaRPr lang="en-GB" dirty="0"/>
          </a:p>
        </p:txBody>
      </p:sp>
    </p:spTree>
    <p:extLst>
      <p:ext uri="{BB962C8B-B14F-4D97-AF65-F5344CB8AC3E}">
        <p14:creationId xmlns:p14="http://schemas.microsoft.com/office/powerpoint/2010/main" val="693209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Fear of family members, friends and others learning about their STI, prevents many adolescents from seeking care. </a:t>
            </a:r>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15</a:t>
            </a:fld>
            <a:endParaRPr lang="en-GB"/>
          </a:p>
        </p:txBody>
      </p:sp>
    </p:spTree>
    <p:extLst>
      <p:ext uri="{BB962C8B-B14F-4D97-AF65-F5344CB8AC3E}">
        <p14:creationId xmlns:p14="http://schemas.microsoft.com/office/powerpoint/2010/main" val="4001633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88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027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8040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648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Eleven of the responding countries have a national policy/guideline that contributes to the reduction in N. </a:t>
            </a:r>
            <a:r>
              <a:rPr lang="en-US" sz="1200" dirty="0"/>
              <a:t>gonorrhea</a:t>
            </a:r>
            <a:r>
              <a:rPr lang="en-US" sz="1200" b="0" i="0" u="none" strike="noStrike" kern="1200" baseline="0" dirty="0">
                <a:solidFill>
                  <a:schemeClr val="tx1"/>
                </a:solidFill>
                <a:latin typeface="+mn-lt"/>
                <a:ea typeface="+mn-ea"/>
                <a:cs typeface="+mn-cs"/>
              </a:rPr>
              <a:t> incidence.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8385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“Consent is defined as the agreement, expressed either verbally or in writing, to a proposed action or situation. For purposes of medical intervention or research, consent given by a subject for a procedure, course of treatment, or any other health intervention to be performed, must be informed. The subject should receive information about the intervention and must indicate that they understand the possible risks and/or benefits of participation; and, if consent is given, that it has been done so voluntarily without any feeling of coercion. Therefore, informed consent must be given by someone who has the competence to understand the elements of the intervention and the consequences of making the choice to receive the intervention”. (Fox et al., 2013 p. 3)</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central issue in the debate over minor rights to health interventions is finding the balance between the parental responsibilities toward the adolescent, the immaturity and vulnerability of adolescent children, and his or her right to be emancipated from the decision of the parent. As a result, a patchwork of laws has been produced, making it difficult to make any overriding statements about minor and parental rights regarding medical treatment. This highlights the acknowledged conflict between the rights of the adolescent—under the Convention on the Rights of the Child—and that of the parent or guardian who understands themself to have the legal right to make medical decisions for his or her child. For adolescents, limiting the right of consent to HIV testing to parents or guardians, has serious potential implications. Studies have shown that requiring parental consent to HTC services might in fact reduce adolescent access because of perceived negative reactions from parents/guardians or health-care providers and the fear of HIV-related stigma. It has also been documented that adolescents may opt not to seek care because they want to avoid telling their parents about their health problems and sexual activities”. (Fox et al., 2013 p. 3-4).</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Fox K, Ferguson J, Ajose W, Singh J, </a:t>
            </a:r>
            <a:r>
              <a:rPr lang="en-GB" sz="1800" dirty="0" err="1">
                <a:effectLst/>
                <a:latin typeface="Calibri" panose="020F0502020204030204" pitchFamily="34" charset="0"/>
                <a:ea typeface="Calibri" panose="020F0502020204030204" pitchFamily="34" charset="0"/>
                <a:cs typeface="Arial" panose="020B0604020202020204" pitchFamily="34" charset="0"/>
              </a:rPr>
              <a:t>Marum</a:t>
            </a:r>
            <a:r>
              <a:rPr lang="en-GB" sz="1800" dirty="0">
                <a:effectLst/>
                <a:latin typeface="Calibri" panose="020F0502020204030204" pitchFamily="34" charset="0"/>
                <a:ea typeface="Calibri" panose="020F0502020204030204" pitchFamily="34" charset="0"/>
                <a:cs typeface="Arial" panose="020B0604020202020204" pitchFamily="34" charset="0"/>
              </a:rPr>
              <a:t> E, </a:t>
            </a:r>
            <a:r>
              <a:rPr lang="en-GB" sz="1800" dirty="0" err="1">
                <a:effectLst/>
                <a:latin typeface="Calibri" panose="020F0502020204030204" pitchFamily="34" charset="0"/>
                <a:ea typeface="Calibri" panose="020F0502020204030204" pitchFamily="34" charset="0"/>
                <a:cs typeface="Arial" panose="020B0604020202020204" pitchFamily="34" charset="0"/>
              </a:rPr>
              <a:t>Baggaley</a:t>
            </a:r>
            <a:r>
              <a:rPr lang="en-GB" sz="1800" dirty="0">
                <a:effectLst/>
                <a:latin typeface="Calibri" panose="020F0502020204030204" pitchFamily="34" charset="0"/>
                <a:ea typeface="Calibri" panose="020F0502020204030204" pitchFamily="34" charset="0"/>
                <a:cs typeface="Arial" panose="020B0604020202020204" pitchFamily="34" charset="0"/>
              </a:rPr>
              <a:t> R. Adolescent consent to testing: a review of current policies and issues in sub-Saharan Africa. In: HIV and adolescents: Guidance for HIV testing and counselling and care for adolescents living with HIV: Recommendations for a public health approach and considerations for policy-makers and managers. World Health Organization; 2013. ANNEX 15.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2238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According to the Health Belief Model, low perceived vulnerability is a risk factor as it reduces the individual’s motivation to take protective measures.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98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the second of two slides that sets out the rationale for investing in STI in adolescents. </a:t>
            </a:r>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4</a:t>
            </a:fld>
            <a:endParaRPr lang="en-GB"/>
          </a:p>
        </p:txBody>
      </p:sp>
    </p:spTree>
    <p:extLst>
      <p:ext uri="{BB962C8B-B14F-4D97-AF65-F5344CB8AC3E}">
        <p14:creationId xmlns:p14="http://schemas.microsoft.com/office/powerpoint/2010/main" val="2969075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Through its comprehensive service provision, </a:t>
            </a:r>
            <a:r>
              <a:rPr lang="en-US" dirty="0" err="1"/>
              <a:t>Marsa</a:t>
            </a:r>
            <a:r>
              <a:rPr lang="en-US" dirty="0"/>
              <a:t> aims to equip its beneficiaries with needed sexual health education since it is lacking within the majority of people living in Lebanon. With the knowledge gained at the center, young individuals will be capable of determining the appropriate safer sexual practices that suit their needs; thus, empowering them to become well informed decision makers when it comes to their sexual health. Additionally, what they learn at </a:t>
            </a:r>
            <a:r>
              <a:rPr lang="en-US" dirty="0" err="1"/>
              <a:t>Marsa</a:t>
            </a:r>
            <a:r>
              <a:rPr lang="en-US" dirty="0"/>
              <a:t> will help foster healthy standards of communication with their partners, encouraging better decisions regarding their sexual health, and that of their partners.</a:t>
            </a:r>
          </a:p>
          <a:p>
            <a:endParaRPr lang="en-US" dirty="0"/>
          </a:p>
          <a:p>
            <a:pPr marL="171450" indent="-171450">
              <a:buFont typeface="Arial" panose="020B0604020202020204" pitchFamily="34" charset="0"/>
              <a:buChar char="•"/>
            </a:pPr>
            <a:r>
              <a:rPr lang="en-US" dirty="0"/>
              <a:t>Clients at Marsa can also get screened for sexually transmitted infections for free or at a subsidized price by highly skilled medical professionals who have ample experience and are familiar with the social constraints surrounding sexual health in Lebanon and the region. These medical services are complimented by psychosocial and alternative therapies that cater to the emotional well-being of the clientele. An internal and external referral system has been established at the center to provide holistic care to the clients and cater to their every need.</a:t>
            </a:r>
          </a:p>
          <a:p>
            <a:endParaRPr lang="en-US" dirty="0"/>
          </a:p>
          <a:p>
            <a:pPr marL="0" indent="0">
              <a:buFont typeface="Arial" panose="020B0604020202020204" pitchFamily="34" charset="0"/>
              <a:buNone/>
            </a:pPr>
            <a:r>
              <a:rPr lang="en-US" b="1" dirty="0"/>
              <a:t>Counseling</a:t>
            </a:r>
            <a:r>
              <a:rPr lang="en-US" dirty="0"/>
              <a:t> </a:t>
            </a:r>
          </a:p>
          <a:p>
            <a:r>
              <a:rPr lang="en-US" dirty="0"/>
              <a:t>Marsa has catered to the psychological and emotional well-being of beneficiaries by providing counseling sessions for subjects falling under the umbrella of sexual health, such as sexual traumas, sexual violence, and various gender and sexuality subject matters. Specialized counseling is also offered for People Living with HIV and other chronic infections to support their adaptation to the newly acquired virus and its implications, to learn that the virus is manageable, and to draw a life map and plan their healthy futures.</a:t>
            </a:r>
          </a:p>
          <a:p>
            <a:endParaRPr lang="en-US" dirty="0"/>
          </a:p>
          <a:p>
            <a:r>
              <a:rPr lang="en-US" b="1" dirty="0"/>
              <a:t>Medical consultation </a:t>
            </a:r>
          </a:p>
          <a:p>
            <a:r>
              <a:rPr lang="en-US" dirty="0"/>
              <a:t>Seven years into its endeavors, Marsa offered medical consultations with family doctors and dermatologists, with specialty skills in sexually transmitted infections management. Clients benefitted from friendly doctors that welcome their intimate details without judgment, stigma or discrimination. Screening for a package of common sexually transmitted infections is available at a subsidized cost in collaboration with a prominent Lebanese hospital.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cs typeface="Arial" panose="020B0604020202020204" pitchFamily="34" charset="0"/>
              </a:rPr>
              <a:t>Marsa</a:t>
            </a:r>
            <a:r>
              <a:rPr lang="en-US" sz="1800" dirty="0">
                <a:effectLst/>
                <a:latin typeface="Calibri" panose="020F0502020204030204" pitchFamily="34" charset="0"/>
                <a:ea typeface="Calibri" panose="020F0502020204030204" pitchFamily="34" charset="0"/>
                <a:cs typeface="Arial" panose="020B0604020202020204" pitchFamily="34" charset="0"/>
              </a:rPr>
              <a:t> sexual health center</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Marsa</a:t>
            </a:r>
            <a:r>
              <a:rPr lang="en-GB" sz="1800" dirty="0">
                <a:effectLst/>
                <a:latin typeface="Calibri" panose="020F0502020204030204" pitchFamily="34" charset="0"/>
                <a:ea typeface="Calibri" panose="020F0502020204030204" pitchFamily="34" charset="0"/>
                <a:cs typeface="Arial" panose="020B0604020202020204" pitchFamily="34" charset="0"/>
              </a:rPr>
              <a:t>: 7 years young, 2011 – 2017. </a:t>
            </a:r>
            <a:r>
              <a:rPr lang="en-US" sz="1800" dirty="0" err="1">
                <a:effectLst/>
                <a:latin typeface="Calibri" panose="020F0502020204030204" pitchFamily="34" charset="0"/>
                <a:ea typeface="Calibri" panose="020F0502020204030204" pitchFamily="34" charset="0"/>
                <a:cs typeface="Arial" panose="020B0604020202020204" pitchFamily="34" charset="0"/>
              </a:rPr>
              <a:t>Marsa</a:t>
            </a:r>
            <a:r>
              <a:rPr lang="en-US" sz="1800" dirty="0">
                <a:effectLst/>
                <a:latin typeface="Calibri" panose="020F0502020204030204" pitchFamily="34" charset="0"/>
                <a:ea typeface="Calibri" panose="020F0502020204030204" pitchFamily="34" charset="0"/>
                <a:cs typeface="Arial" panose="020B0604020202020204" pitchFamily="34" charset="0"/>
              </a:rPr>
              <a:t> sexual health center; [no date]. Available from: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https://marsa.me/wp-content/uploads/2019/02/Marsa7YearReport.pdf</a:t>
            </a: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6743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0240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6190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054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 outlines government’s human rights obligations in relation to STI.</a:t>
            </a:r>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5</a:t>
            </a:fld>
            <a:endParaRPr lang="en-GB"/>
          </a:p>
        </p:txBody>
      </p:sp>
    </p:spTree>
    <p:extLst>
      <p:ext uri="{BB962C8B-B14F-4D97-AF65-F5344CB8AC3E}">
        <p14:creationId xmlns:p14="http://schemas.microsoft.com/office/powerpoint/2010/main" val="300983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 lists key concepts to be considered when strengthening STI prevention and care services to meet the needs of adolescents. </a:t>
            </a:r>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6</a:t>
            </a:fld>
            <a:endParaRPr lang="en-GB"/>
          </a:p>
        </p:txBody>
      </p:sp>
    </p:spTree>
    <p:extLst>
      <p:ext uri="{BB962C8B-B14F-4D97-AF65-F5344CB8AC3E}">
        <p14:creationId xmlns:p14="http://schemas.microsoft.com/office/powerpoint/2010/main" val="196960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BCF60F-941A-484F-A2F2-A9828C3985B6}" type="slidenum">
              <a:rPr lang="en-GB" smtClean="0"/>
              <a:t>8</a:t>
            </a:fld>
            <a:endParaRPr lang="en-GB"/>
          </a:p>
        </p:txBody>
      </p:sp>
    </p:spTree>
    <p:extLst>
      <p:ext uri="{BB962C8B-B14F-4D97-AF65-F5344CB8AC3E}">
        <p14:creationId xmlns:p14="http://schemas.microsoft.com/office/powerpoint/2010/main" val="280543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slides lists the WHO guidelines that address STIs in adolescents from a case management perspective. They are either specific to adolescents or are relevant to them, while not being specific to them. </a:t>
            </a:r>
          </a:p>
          <a:p>
            <a:endParaRPr lang="en-US" dirty="0"/>
          </a:p>
          <a:p>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9</a:t>
            </a:fld>
            <a:endParaRPr lang="en-GB"/>
          </a:p>
        </p:txBody>
      </p:sp>
    </p:spTree>
    <p:extLst>
      <p:ext uri="{BB962C8B-B14F-4D97-AF65-F5344CB8AC3E}">
        <p14:creationId xmlns:p14="http://schemas.microsoft.com/office/powerpoint/2010/main" val="1706338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slides lists the WHO guidelines that address STIs in adolescents from a public health perspective. They are either specific to adolescents or are relevant to them, while not being specific to them. </a:t>
            </a:r>
          </a:p>
          <a:p>
            <a:endParaRPr lang="en-US" dirty="0"/>
          </a:p>
          <a:p>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10</a:t>
            </a:fld>
            <a:endParaRPr lang="en-GB"/>
          </a:p>
        </p:txBody>
      </p:sp>
    </p:spTree>
    <p:extLst>
      <p:ext uri="{BB962C8B-B14F-4D97-AF65-F5344CB8AC3E}">
        <p14:creationId xmlns:p14="http://schemas.microsoft.com/office/powerpoint/2010/main" val="1005783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 </a:t>
            </a:r>
            <a:endParaRPr lang="en-GB" dirty="0"/>
          </a:p>
        </p:txBody>
      </p:sp>
      <p:sp>
        <p:nvSpPr>
          <p:cNvPr id="4" name="Slide Number Placeholder 3"/>
          <p:cNvSpPr>
            <a:spLocks noGrp="1"/>
          </p:cNvSpPr>
          <p:nvPr>
            <p:ph type="sldNum" sz="quarter" idx="10"/>
          </p:nvPr>
        </p:nvSpPr>
        <p:spPr/>
        <p:txBody>
          <a:bodyPr/>
          <a:lstStyle/>
          <a:p>
            <a:fld id="{0FBCF60F-941A-484F-A2F2-A9828C3985B6}" type="slidenum">
              <a:rPr lang="en-GB" smtClean="0"/>
              <a:t>11</a:t>
            </a:fld>
            <a:endParaRPr lang="en-GB"/>
          </a:p>
        </p:txBody>
      </p:sp>
    </p:spTree>
    <p:extLst>
      <p:ext uri="{BB962C8B-B14F-4D97-AF65-F5344CB8AC3E}">
        <p14:creationId xmlns:p14="http://schemas.microsoft.com/office/powerpoint/2010/main" val="1316988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12</a:t>
            </a:fld>
            <a:endParaRPr lang="en-GB" dirty="0"/>
          </a:p>
        </p:txBody>
      </p:sp>
    </p:spTree>
    <p:extLst>
      <p:ext uri="{BB962C8B-B14F-4D97-AF65-F5344CB8AC3E}">
        <p14:creationId xmlns:p14="http://schemas.microsoft.com/office/powerpoint/2010/main" val="3566904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tiff"/><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tiff"/><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6" y="1186487"/>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7" y="2075508"/>
            <a:ext cx="8679915" cy="1748729"/>
          </a:xfrm>
        </p:spPr>
        <p:txBody>
          <a:bodyPr bIns="0" anchor="b">
            <a:normAutofit/>
          </a:bodyPr>
          <a:lstStyle>
            <a:lvl1pPr algn="ctr">
              <a:lnSpc>
                <a:spcPct val="80000"/>
              </a:lnSpc>
              <a:defRPr sz="5400" spc="-151">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70"/>
            <a:ext cx="8673427" cy="1322587"/>
          </a:xfrm>
        </p:spPr>
        <p:txBody>
          <a:bodyPr tIns="0">
            <a:normAutofit/>
          </a:bodyPr>
          <a:lstStyle>
            <a:lvl1pPr marL="0" indent="0" algn="ctr">
              <a:lnSpc>
                <a:spcPct val="100000"/>
              </a:lnSpc>
              <a:buNone/>
              <a:defRPr sz="1800" b="0">
                <a:solidFill>
                  <a:srgbClr val="FFFEFF"/>
                </a:solidFill>
              </a:defRPr>
            </a:lvl1pPr>
            <a:lvl2pPr marL="457189" indent="0" algn="ctr">
              <a:buNone/>
              <a:defRPr sz="18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2/22/2021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4" y="0"/>
            <a:ext cx="12584115"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6"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4" y="2349929"/>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5"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1" y="0"/>
            <a:ext cx="12584115"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50"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9" y="798448"/>
            <a:ext cx="6268623"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2/22/2021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12192000" cy="1088525"/>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8985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00834"/>
          </a:xfrm>
        </p:spPr>
        <p:txBody>
          <a:bodyPr/>
          <a:lstStyle/>
          <a:p>
            <a:r>
              <a:rPr lang="en-US"/>
              <a:t>Click to edit Master title style</a:t>
            </a:r>
            <a:endParaRPr lang="en-GB"/>
          </a:p>
        </p:txBody>
      </p:sp>
      <p:sp>
        <p:nvSpPr>
          <p:cNvPr id="3" name="Content Placeholder 2"/>
          <p:cNvSpPr>
            <a:spLocks noGrp="1"/>
          </p:cNvSpPr>
          <p:nvPr>
            <p:ph sz="half" idx="1"/>
          </p:nvPr>
        </p:nvSpPr>
        <p:spPr>
          <a:xfrm>
            <a:off x="590059" y="1380819"/>
            <a:ext cx="5440788" cy="4611835"/>
          </a:xfrm>
        </p:spPr>
        <p:txBody>
          <a:bodyPr/>
          <a:lstStyle>
            <a:lvl1pPr>
              <a:defRPr sz="2631"/>
            </a:lvl1pPr>
            <a:lvl2pPr>
              <a:defRPr sz="2177"/>
            </a:lvl2pPr>
            <a:lvl3pPr>
              <a:defRPr sz="1905"/>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4602" y="1380819"/>
            <a:ext cx="5440788" cy="4611835"/>
          </a:xfrm>
        </p:spPr>
        <p:txBody>
          <a:bodyPr/>
          <a:lstStyle>
            <a:lvl1pPr>
              <a:defRPr sz="2631"/>
            </a:lvl1pPr>
            <a:lvl2pPr>
              <a:defRPr sz="2177"/>
            </a:lvl2pPr>
            <a:lvl3pPr>
              <a:defRPr sz="1905"/>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5272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67" y="275015"/>
            <a:ext cx="10972076"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969" y="1534885"/>
            <a:ext cx="5386489" cy="639293"/>
          </a:xfrm>
        </p:spPr>
        <p:txBody>
          <a:bodyPr anchor="b"/>
          <a:lstStyle>
            <a:lvl1pPr marL="0" indent="0">
              <a:buNone/>
              <a:defRPr sz="2177" b="1"/>
            </a:lvl1pPr>
            <a:lvl2pPr marL="414448" indent="0">
              <a:buNone/>
              <a:defRPr sz="1905" b="1"/>
            </a:lvl2pPr>
            <a:lvl3pPr marL="828894" indent="0">
              <a:buNone/>
              <a:defRPr sz="1632" b="1"/>
            </a:lvl3pPr>
            <a:lvl4pPr marL="1243341" indent="0">
              <a:buNone/>
              <a:defRPr sz="1451" b="1"/>
            </a:lvl4pPr>
            <a:lvl5pPr marL="1657788" indent="0">
              <a:buNone/>
              <a:defRPr sz="1451" b="1"/>
            </a:lvl5pPr>
            <a:lvl6pPr marL="2072236" indent="0">
              <a:buNone/>
              <a:defRPr sz="1451" b="1"/>
            </a:lvl6pPr>
            <a:lvl7pPr marL="2486684" indent="0">
              <a:buNone/>
              <a:defRPr sz="1451" b="1"/>
            </a:lvl7pPr>
            <a:lvl8pPr marL="2901130" indent="0">
              <a:buNone/>
              <a:defRPr sz="1451" b="1"/>
            </a:lvl8pPr>
            <a:lvl9pPr marL="3315577" indent="0">
              <a:buNone/>
              <a:defRPr sz="1451" b="1"/>
            </a:lvl9pPr>
          </a:lstStyle>
          <a:p>
            <a:pPr lvl="0"/>
            <a:r>
              <a:rPr lang="en-US"/>
              <a:t>Click to edit Master text styles</a:t>
            </a:r>
          </a:p>
        </p:txBody>
      </p:sp>
      <p:sp>
        <p:nvSpPr>
          <p:cNvPr id="4" name="Content Placeholder 3"/>
          <p:cNvSpPr>
            <a:spLocks noGrp="1"/>
          </p:cNvSpPr>
          <p:nvPr>
            <p:ph sz="half" idx="2"/>
          </p:nvPr>
        </p:nvSpPr>
        <p:spPr>
          <a:xfrm>
            <a:off x="609969" y="2174178"/>
            <a:ext cx="5386489" cy="3952385"/>
          </a:xfrm>
        </p:spPr>
        <p:txBody>
          <a:bodyPr/>
          <a:lstStyle>
            <a:lvl1pPr>
              <a:defRPr sz="2177"/>
            </a:lvl1pPr>
            <a:lvl2pPr>
              <a:defRPr sz="1905"/>
            </a:lvl2pPr>
            <a:lvl3pPr>
              <a:defRPr sz="1632"/>
            </a:lvl3pPr>
            <a:lvl4pPr>
              <a:defRPr sz="1451"/>
            </a:lvl4pPr>
            <a:lvl5pPr>
              <a:defRPr sz="1451"/>
            </a:lvl5pPr>
            <a:lvl6pPr>
              <a:defRPr sz="1451"/>
            </a:lvl6pPr>
            <a:lvl7pPr>
              <a:defRPr sz="1451"/>
            </a:lvl7pPr>
            <a:lvl8pPr>
              <a:defRPr sz="1451"/>
            </a:lvl8pPr>
            <a:lvl9pPr>
              <a:defRPr sz="14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43" y="1534885"/>
            <a:ext cx="5388300" cy="639293"/>
          </a:xfrm>
        </p:spPr>
        <p:txBody>
          <a:bodyPr anchor="b"/>
          <a:lstStyle>
            <a:lvl1pPr marL="0" indent="0">
              <a:buNone/>
              <a:defRPr sz="2177" b="1"/>
            </a:lvl1pPr>
            <a:lvl2pPr marL="414448" indent="0">
              <a:buNone/>
              <a:defRPr sz="1905" b="1"/>
            </a:lvl2pPr>
            <a:lvl3pPr marL="828894" indent="0">
              <a:buNone/>
              <a:defRPr sz="1632" b="1"/>
            </a:lvl3pPr>
            <a:lvl4pPr marL="1243341" indent="0">
              <a:buNone/>
              <a:defRPr sz="1451" b="1"/>
            </a:lvl4pPr>
            <a:lvl5pPr marL="1657788" indent="0">
              <a:buNone/>
              <a:defRPr sz="1451" b="1"/>
            </a:lvl5pPr>
            <a:lvl6pPr marL="2072236" indent="0">
              <a:buNone/>
              <a:defRPr sz="1451" b="1"/>
            </a:lvl6pPr>
            <a:lvl7pPr marL="2486684" indent="0">
              <a:buNone/>
              <a:defRPr sz="1451" b="1"/>
            </a:lvl7pPr>
            <a:lvl8pPr marL="2901130" indent="0">
              <a:buNone/>
              <a:defRPr sz="1451" b="1"/>
            </a:lvl8pPr>
            <a:lvl9pPr marL="3315577" indent="0">
              <a:buNone/>
              <a:defRPr sz="1451" b="1"/>
            </a:lvl9pPr>
          </a:lstStyle>
          <a:p>
            <a:pPr lvl="0"/>
            <a:r>
              <a:rPr lang="en-US"/>
              <a:t>Click to edit Master text styles</a:t>
            </a:r>
          </a:p>
        </p:txBody>
      </p:sp>
      <p:sp>
        <p:nvSpPr>
          <p:cNvPr id="6" name="Content Placeholder 5"/>
          <p:cNvSpPr>
            <a:spLocks noGrp="1"/>
          </p:cNvSpPr>
          <p:nvPr>
            <p:ph sz="quarter" idx="4"/>
          </p:nvPr>
        </p:nvSpPr>
        <p:spPr>
          <a:xfrm>
            <a:off x="6193743" y="2174178"/>
            <a:ext cx="5388300" cy="3952385"/>
          </a:xfrm>
        </p:spPr>
        <p:txBody>
          <a:bodyPr/>
          <a:lstStyle>
            <a:lvl1pPr>
              <a:defRPr sz="2177"/>
            </a:lvl1pPr>
            <a:lvl2pPr>
              <a:defRPr sz="1905"/>
            </a:lvl2pPr>
            <a:lvl3pPr>
              <a:defRPr sz="1632"/>
            </a:lvl3pPr>
            <a:lvl4pPr>
              <a:defRPr sz="1451"/>
            </a:lvl4pPr>
            <a:lvl5pPr>
              <a:defRPr sz="1451"/>
            </a:lvl5pPr>
            <a:lvl6pPr>
              <a:defRPr sz="1451"/>
            </a:lvl6pPr>
            <a:lvl7pPr>
              <a:defRPr sz="1451"/>
            </a:lvl7pPr>
            <a:lvl8pPr>
              <a:defRPr sz="1451"/>
            </a:lvl8pPr>
            <a:lvl9pPr>
              <a:defRPr sz="14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349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31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sp>
        <p:nvSpPr>
          <p:cNvPr id="11" name="Rectangle 10"/>
          <p:cNvSpPr/>
          <p:nvPr userDrawn="1"/>
        </p:nvSpPr>
        <p:spPr bwMode="auto">
          <a:xfrm>
            <a:off x="1417195" y="3732398"/>
            <a:ext cx="8807264"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417195" y="1556795"/>
            <a:ext cx="8807264"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928725" y="1776871"/>
            <a:ext cx="7911695"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928725" y="3838660"/>
            <a:ext cx="7911695" cy="360039"/>
          </a:xfrm>
        </p:spPr>
        <p:txBody>
          <a:bodyPr>
            <a:normAutofit/>
          </a:bodyPr>
          <a:lstStyle>
            <a:lvl1pPr marL="0" indent="0" algn="l">
              <a:buNone/>
              <a:defRPr sz="1800" b="1">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928723" y="4198775"/>
            <a:ext cx="7911695"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7"/>
            <a:ext cx="2351584"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43605" y="5420907"/>
            <a:ext cx="2194296"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6620" y="5198994"/>
            <a:ext cx="2605685" cy="1050416"/>
          </a:xfrm>
          <a:prstGeom prst="rect">
            <a:avLst/>
          </a:prstGeom>
        </p:spPr>
      </p:pic>
    </p:spTree>
    <p:extLst>
      <p:ext uri="{BB962C8B-B14F-4D97-AF65-F5344CB8AC3E}">
        <p14:creationId xmlns:p14="http://schemas.microsoft.com/office/powerpoint/2010/main" val="3322619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8045" y="6466334"/>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3893274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3206086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11"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279955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4" y="0"/>
            <a:ext cx="12584115"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6"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3"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50"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13" name="Footer Placeholder 3"/>
          <p:cNvSpPr>
            <a:spLocks noGrp="1"/>
          </p:cNvSpPr>
          <p:nvPr>
            <p:ph type="ftr" sz="quarter" idx="10"/>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3385796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170877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8"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4048469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11"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1023317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11"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2333218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720811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429" y="6480294"/>
            <a:ext cx="1068291" cy="246423"/>
          </a:xfrm>
          <a:prstGeom prst="rect">
            <a:avLst/>
          </a:prstGeom>
        </p:spPr>
      </p:pic>
      <p:sp>
        <p:nvSpPr>
          <p:cNvPr id="10" name="Footer Placeholder 3"/>
          <p:cNvSpPr>
            <a:spLocks noGrp="1"/>
          </p:cNvSpPr>
          <p:nvPr>
            <p:ph type="ftr" sz="quarter" idx="3"/>
          </p:nvPr>
        </p:nvSpPr>
        <p:spPr>
          <a:xfrm>
            <a:off x="603019" y="656943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7005" y="6359852"/>
            <a:ext cx="635563" cy="476672"/>
          </a:xfrm>
          <a:prstGeom prst="rect">
            <a:avLst/>
          </a:prstGeom>
        </p:spPr>
      </p:pic>
    </p:spTree>
    <p:extLst>
      <p:ext uri="{BB962C8B-B14F-4D97-AF65-F5344CB8AC3E}">
        <p14:creationId xmlns:p14="http://schemas.microsoft.com/office/powerpoint/2010/main" val="609402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6A6BB08-A07D-9B4E-B126-4B51175DA45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2393829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6A6BB08-A07D-9B4E-B126-4B51175DA45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1849463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6A6BB08-A07D-9B4E-B126-4B51175DA45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97997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8" y="1186487"/>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8" y="3846851"/>
            <a:ext cx="5490223" cy="1383770"/>
          </a:xfrm>
        </p:spPr>
        <p:txBody>
          <a:bodyPr tIns="0">
            <a:normAutofit/>
          </a:bodyPr>
          <a:lstStyle>
            <a:lvl1pPr marL="0" indent="0" algn="ctr">
              <a:buNone/>
              <a:defRPr sz="1800">
                <a:solidFill>
                  <a:srgbClr val="FFFEFF"/>
                </a:solidFill>
              </a:defRPr>
            </a:lvl1pPr>
            <a:lvl2pPr marL="457189" indent="0">
              <a:buNone/>
              <a:defRPr sz="18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2/22/2021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6A6BB08-A07D-9B4E-B126-4B51175DA45E}"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3939876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6A6BB08-A07D-9B4E-B126-4B51175DA45E}"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2746001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6A6BB08-A07D-9B4E-B126-4B51175DA45E}"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3650920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6BB08-A07D-9B4E-B126-4B51175DA45E}"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2232033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A6BB08-A07D-9B4E-B126-4B51175DA45E}"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1209800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A6BB08-A07D-9B4E-B126-4B51175DA45E}"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215473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6A6BB08-A07D-9B4E-B126-4B51175DA45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981231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6A6BB08-A07D-9B4E-B126-4B51175DA45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spTree>
    <p:extLst>
      <p:ext uri="{BB962C8B-B14F-4D97-AF65-F5344CB8AC3E}">
        <p14:creationId xmlns:p14="http://schemas.microsoft.com/office/powerpoint/2010/main" val="672567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CF44138-EC5E-41F5-BB08-CCE2FA019DD8}" type="datetimeFigureOut">
              <a:rPr lang="en-US" smtClean="0"/>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1171958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6A6BB08-A07D-9B4E-B126-4B51175DA45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7584"/>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4838"/>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3" y="628977"/>
            <a:ext cx="2659223" cy="1721107"/>
          </a:xfrm>
          <a:prstGeom prst="rect">
            <a:avLst/>
          </a:prstGeom>
        </p:spPr>
      </p:pic>
    </p:spTree>
    <p:extLst>
      <p:ext uri="{BB962C8B-B14F-4D97-AF65-F5344CB8AC3E}">
        <p14:creationId xmlns:p14="http://schemas.microsoft.com/office/powerpoint/2010/main" val="406561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4" y="0"/>
            <a:ext cx="12584115"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6"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2" y="2339673"/>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81" y="803191"/>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9" y="3672162"/>
            <a:ext cx="6272023"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2/22/2021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A6BB08-A07D-9B4E-B126-4B51175DA45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78930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6BB08-A07D-9B4E-B126-4B51175DA45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173998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6A6BB08-A07D-9B4E-B126-4B51175DA45E}"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3E0C-48E8-604A-ACFA-1FCB3B7AE518}"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339372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6BB08-A07D-9B4E-B126-4B51175DA45E}"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13E0C-48E8-604A-ACFA-1FCB3B7AE518}"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789965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6A6BB08-A07D-9B4E-B126-4B51175DA45E}"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13E0C-48E8-604A-ACFA-1FCB3B7AE518}"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236763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6BB08-A07D-9B4E-B126-4B51175DA45E}"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13E0C-48E8-604A-ACFA-1FCB3B7AE518}"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448530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6BB08-A07D-9B4E-B126-4B51175DA45E}"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3E0C-48E8-604A-ACFA-1FCB3B7AE518}"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231706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6BB08-A07D-9B4E-B126-4B51175DA45E}"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13E0C-48E8-604A-ACFA-1FCB3B7AE518}"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845458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6BB08-A07D-9B4E-B126-4B51175DA45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078796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6BB08-A07D-9B4E-B126-4B51175DA45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13E0C-48E8-604A-ACFA-1FCB3B7AE518}"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35162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4" y="0"/>
            <a:ext cx="12584115"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6"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3" y="2363919"/>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7" y="1488989"/>
            <a:ext cx="6264351"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2" y="3665887"/>
            <a:ext cx="6264415" cy="685800"/>
          </a:xfrm>
        </p:spPr>
        <p:txBody>
          <a:bodyPr anchor="ctr">
            <a:noAutofit/>
          </a:bodyPr>
          <a:lstStyle>
            <a:lvl1pPr marL="0" indent="0" algn="l">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2/22/2021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58013E0C-48E8-604A-ACFA-1FCB3B7AE518}" type="slidenum">
              <a:rPr lang="en-US" smtClean="0"/>
              <a:t>‹#›</a:t>
            </a:fld>
            <a:endParaRPr lang="en-US"/>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7699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58013E0C-48E8-604A-ACFA-1FCB3B7AE518}" type="slidenum">
              <a:rPr lang="en-US" smtClean="0"/>
              <a:t>‹#›</a:t>
            </a:fld>
            <a:endParaRPr lang="en-US"/>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13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4" y="0"/>
            <a:ext cx="12584115"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6"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4"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2/22/2021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4" y="0"/>
            <a:ext cx="12584115"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6"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5"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2" y="3580186"/>
            <a:ext cx="3501197" cy="1221164"/>
          </a:xfrm>
        </p:spPr>
        <p:txBody>
          <a:bodyPr/>
          <a:lstStyle>
            <a:lvl1pPr marL="0" indent="0" algn="ctr">
              <a:buNone/>
              <a:defRPr sz="1600">
                <a:solidFill>
                  <a:srgbClr val="FFFE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8" y="1698335"/>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09" y="0"/>
            <a:ext cx="4648491" cy="6858000"/>
          </a:xfrm>
          <a:solidFill>
            <a:schemeClr val="bg1">
              <a:lumMod val="65000"/>
              <a:lumOff val="35000"/>
            </a:schemeClr>
          </a:solidFill>
          <a:ln w="9525" cap="sq">
            <a:noFill/>
            <a:miter lim="800000"/>
          </a:ln>
          <a:effectLst/>
        </p:spPr>
        <p:txBody>
          <a:bodyPr anchor="t"/>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2" name="Title 1"/>
          <p:cNvSpPr>
            <a:spLocks noGrp="1"/>
          </p:cNvSpPr>
          <p:nvPr>
            <p:ph type="title"/>
          </p:nvPr>
        </p:nvSpPr>
        <p:spPr>
          <a:xfrm>
            <a:off x="885444" y="2360255"/>
            <a:ext cx="5776647"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4" y="3545012"/>
            <a:ext cx="5776647" cy="1274198"/>
          </a:xfrm>
        </p:spPr>
        <p:txBody>
          <a:bodyPr>
            <a:normAutofit/>
          </a:bodyPr>
          <a:lstStyle>
            <a:lvl1pPr marL="0" indent="0" algn="ctr">
              <a:buNone/>
              <a:defRPr sz="1800">
                <a:solidFill>
                  <a:srgbClr val="FFFE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2/22/2021</a:t>
            </a:fld>
            <a:endParaRPr lang="en-US" dirty="0"/>
          </a:p>
        </p:txBody>
      </p:sp>
      <p:sp>
        <p:nvSpPr>
          <p:cNvPr id="6" name="Footer Placeholder 5"/>
          <p:cNvSpPr>
            <a:spLocks noGrp="1"/>
          </p:cNvSpPr>
          <p:nvPr>
            <p:ph type="ftr" sz="quarter" idx="11"/>
          </p:nvPr>
        </p:nvSpPr>
        <p:spPr>
          <a:xfrm>
            <a:off x="804673"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wmf"/><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5"/>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3"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2/22/2021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85000"/>
        </a:lnSpc>
        <a:spcBef>
          <a:spcPct val="0"/>
        </a:spcBef>
        <a:buNone/>
        <a:defRPr sz="4000" b="0" i="0" kern="1200" cap="none" spc="-151">
          <a:solidFill>
            <a:schemeClr val="tx1"/>
          </a:solidFill>
          <a:effectLst/>
          <a:latin typeface="+mj-lt"/>
          <a:ea typeface="+mj-ea"/>
          <a:cs typeface="+mj-cs"/>
        </a:defRPr>
      </a:lvl1pPr>
    </p:titleStyle>
    <p:bodyStyle>
      <a:lvl1pPr marL="228594" indent="-228594" algn="l" defTabSz="914377"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783"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971"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160"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349"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537"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726"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8914"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103"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2291" name="Rectangle 4"/>
          <p:cNvSpPr>
            <a:spLocks noGrp="1" noChangeArrowheads="1"/>
          </p:cNvSpPr>
          <p:nvPr>
            <p:ph type="body" idx="1"/>
          </p:nvPr>
        </p:nvSpPr>
        <p:spPr bwMode="auto">
          <a:xfrm>
            <a:off x="590055" y="1380819"/>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2292"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892" tIns="41447" rIns="82892" bIns="41447" anchor="ctr"/>
          <a:lstStyle/>
          <a:p>
            <a:pPr rtl="1" eaLnBrk="1" hangingPunct="1"/>
            <a:endParaRPr lang="en-GB" altLang="en-US" sz="1632"/>
          </a:p>
        </p:txBody>
      </p:sp>
      <p:pic>
        <p:nvPicPr>
          <p:cNvPr id="12293" name="Picture 17" descr="WHO-EN-white-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7665" y="6107839"/>
            <a:ext cx="2581027" cy="6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268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44351" rtl="0" eaLnBrk="0" fontAlgn="base" hangingPunct="0">
        <a:spcBef>
          <a:spcPct val="0"/>
        </a:spcBef>
        <a:spcAft>
          <a:spcPct val="0"/>
        </a:spcAft>
        <a:defRPr sz="3628" b="1">
          <a:solidFill>
            <a:srgbClr val="000066"/>
          </a:solidFill>
          <a:latin typeface="+mj-lt"/>
          <a:ea typeface="+mj-ea"/>
          <a:cs typeface="+mj-cs"/>
        </a:defRPr>
      </a:lvl1pPr>
      <a:lvl2pPr algn="ctr" defTabSz="944351" rtl="0" eaLnBrk="0" fontAlgn="base" hangingPunct="0">
        <a:spcBef>
          <a:spcPct val="0"/>
        </a:spcBef>
        <a:spcAft>
          <a:spcPct val="0"/>
        </a:spcAft>
        <a:defRPr sz="3628" b="1">
          <a:solidFill>
            <a:srgbClr val="000066"/>
          </a:solidFill>
          <a:latin typeface="Arial" charset="0"/>
          <a:cs typeface="Arial" charset="0"/>
        </a:defRPr>
      </a:lvl2pPr>
      <a:lvl3pPr algn="ctr" defTabSz="944351" rtl="0" eaLnBrk="0" fontAlgn="base" hangingPunct="0">
        <a:spcBef>
          <a:spcPct val="0"/>
        </a:spcBef>
        <a:spcAft>
          <a:spcPct val="0"/>
        </a:spcAft>
        <a:defRPr sz="3628" b="1">
          <a:solidFill>
            <a:srgbClr val="000066"/>
          </a:solidFill>
          <a:latin typeface="Arial" charset="0"/>
          <a:cs typeface="Arial" charset="0"/>
        </a:defRPr>
      </a:lvl3pPr>
      <a:lvl4pPr algn="ctr" defTabSz="944351" rtl="0" eaLnBrk="0" fontAlgn="base" hangingPunct="0">
        <a:spcBef>
          <a:spcPct val="0"/>
        </a:spcBef>
        <a:spcAft>
          <a:spcPct val="0"/>
        </a:spcAft>
        <a:defRPr sz="3628" b="1">
          <a:solidFill>
            <a:srgbClr val="000066"/>
          </a:solidFill>
          <a:latin typeface="Arial" charset="0"/>
          <a:cs typeface="Arial" charset="0"/>
        </a:defRPr>
      </a:lvl4pPr>
      <a:lvl5pPr algn="ctr" defTabSz="944351" rtl="0" eaLnBrk="0" fontAlgn="base" hangingPunct="0">
        <a:spcBef>
          <a:spcPct val="0"/>
        </a:spcBef>
        <a:spcAft>
          <a:spcPct val="0"/>
        </a:spcAft>
        <a:defRPr sz="3628" b="1">
          <a:solidFill>
            <a:srgbClr val="000066"/>
          </a:solidFill>
          <a:latin typeface="Arial" charset="0"/>
          <a:cs typeface="Arial" charset="0"/>
        </a:defRPr>
      </a:lvl5pPr>
      <a:lvl6pPr marL="414448" algn="ctr" defTabSz="945459" rtl="0" fontAlgn="base">
        <a:spcBef>
          <a:spcPct val="0"/>
        </a:spcBef>
        <a:spcAft>
          <a:spcPct val="0"/>
        </a:spcAft>
        <a:defRPr sz="3628" b="1">
          <a:solidFill>
            <a:srgbClr val="000066"/>
          </a:solidFill>
          <a:latin typeface="Arial" charset="0"/>
          <a:cs typeface="Arial" charset="0"/>
        </a:defRPr>
      </a:lvl6pPr>
      <a:lvl7pPr marL="828894" algn="ctr" defTabSz="945459" rtl="0" fontAlgn="base">
        <a:spcBef>
          <a:spcPct val="0"/>
        </a:spcBef>
        <a:spcAft>
          <a:spcPct val="0"/>
        </a:spcAft>
        <a:defRPr sz="3628" b="1">
          <a:solidFill>
            <a:srgbClr val="000066"/>
          </a:solidFill>
          <a:latin typeface="Arial" charset="0"/>
          <a:cs typeface="Arial" charset="0"/>
        </a:defRPr>
      </a:lvl7pPr>
      <a:lvl8pPr marL="1243341" algn="ctr" defTabSz="945459" rtl="0" fontAlgn="base">
        <a:spcBef>
          <a:spcPct val="0"/>
        </a:spcBef>
        <a:spcAft>
          <a:spcPct val="0"/>
        </a:spcAft>
        <a:defRPr sz="3628" b="1">
          <a:solidFill>
            <a:srgbClr val="000066"/>
          </a:solidFill>
          <a:latin typeface="Arial" charset="0"/>
          <a:cs typeface="Arial" charset="0"/>
        </a:defRPr>
      </a:lvl8pPr>
      <a:lvl9pPr marL="1657788" algn="ctr" defTabSz="945459" rtl="0" fontAlgn="base">
        <a:spcBef>
          <a:spcPct val="0"/>
        </a:spcBef>
        <a:spcAft>
          <a:spcPct val="0"/>
        </a:spcAft>
        <a:defRPr sz="3628" b="1">
          <a:solidFill>
            <a:srgbClr val="000066"/>
          </a:solidFill>
          <a:latin typeface="Arial" charset="0"/>
          <a:cs typeface="Arial" charset="0"/>
        </a:defRPr>
      </a:lvl9pPr>
    </p:titleStyle>
    <p:bodyStyle>
      <a:lvl1pPr marL="352693" indent="-352693" algn="l" defTabSz="944351" rtl="0" eaLnBrk="0" fontAlgn="base" hangingPunct="0">
        <a:spcBef>
          <a:spcPct val="80000"/>
        </a:spcBef>
        <a:spcAft>
          <a:spcPct val="0"/>
        </a:spcAft>
        <a:buClr>
          <a:srgbClr val="1E7FB8"/>
        </a:buClr>
        <a:buFont typeface="Wingdings" pitchFamily="2" charset="2"/>
        <a:buChar char="l"/>
        <a:defRPr sz="2631">
          <a:solidFill>
            <a:srgbClr val="000066"/>
          </a:solidFill>
          <a:latin typeface="+mn-lt"/>
          <a:ea typeface="+mn-ea"/>
          <a:cs typeface="+mn-cs"/>
        </a:defRPr>
      </a:lvl1pPr>
      <a:lvl2pPr marL="832066" indent="-290791" algn="l" defTabSz="944351" rtl="0" eaLnBrk="0" fontAlgn="base" hangingPunct="0">
        <a:spcBef>
          <a:spcPct val="20000"/>
        </a:spcBef>
        <a:spcAft>
          <a:spcPct val="0"/>
        </a:spcAft>
        <a:buClr>
          <a:srgbClr val="1E7FB8"/>
        </a:buClr>
        <a:buFont typeface="Arial" pitchFamily="34" charset="0"/>
        <a:buChar char="–"/>
        <a:defRPr sz="2177">
          <a:solidFill>
            <a:srgbClr val="000066"/>
          </a:solidFill>
          <a:latin typeface="+mn-lt"/>
          <a:cs typeface="+mn-cs"/>
        </a:defRPr>
      </a:lvl2pPr>
      <a:lvl3pPr marL="1298484" indent="-277836" algn="l" defTabSz="944351" rtl="0" eaLnBrk="0" fontAlgn="base" hangingPunct="0">
        <a:spcBef>
          <a:spcPct val="20000"/>
        </a:spcBef>
        <a:spcAft>
          <a:spcPct val="0"/>
        </a:spcAft>
        <a:buClr>
          <a:srgbClr val="1E7FB8"/>
        </a:buClr>
        <a:buChar char="•"/>
        <a:defRPr sz="2177">
          <a:solidFill>
            <a:srgbClr val="000066"/>
          </a:solidFill>
          <a:latin typeface="Arial Narrow" pitchFamily="34" charset="0"/>
          <a:cs typeface="+mn-cs"/>
        </a:defRPr>
      </a:lvl3pPr>
      <a:lvl4pPr marL="1720276" indent="-233209" algn="l" defTabSz="944351" rtl="0" eaLnBrk="0" fontAlgn="base" hangingPunct="0">
        <a:spcBef>
          <a:spcPct val="20000"/>
        </a:spcBef>
        <a:spcAft>
          <a:spcPct val="0"/>
        </a:spcAft>
        <a:buClr>
          <a:srgbClr val="1E7FB8"/>
        </a:buClr>
        <a:buChar char="–"/>
        <a:defRPr sz="2177">
          <a:solidFill>
            <a:srgbClr val="000066"/>
          </a:solidFill>
          <a:latin typeface="Arial Narrow" pitchFamily="34" charset="0"/>
          <a:cs typeface="+mn-cs"/>
        </a:defRPr>
      </a:lvl4pPr>
      <a:lvl5pPr marL="2055693" indent="-148275" algn="r" defTabSz="944351" rtl="1" eaLnBrk="0" fontAlgn="base" hangingPunct="0">
        <a:spcBef>
          <a:spcPct val="20000"/>
        </a:spcBef>
        <a:spcAft>
          <a:spcPct val="0"/>
        </a:spcAft>
        <a:buChar char="»"/>
        <a:defRPr sz="2087">
          <a:solidFill>
            <a:srgbClr val="000066"/>
          </a:solidFill>
          <a:latin typeface="+mn-lt"/>
          <a:cs typeface="+mn-cs"/>
        </a:defRPr>
      </a:lvl5pPr>
      <a:lvl6pPr marL="2470853" indent="-149663" algn="r" defTabSz="945459" rtl="1" fontAlgn="base">
        <a:spcBef>
          <a:spcPct val="20000"/>
        </a:spcBef>
        <a:spcAft>
          <a:spcPct val="0"/>
        </a:spcAft>
        <a:buChar char="»"/>
        <a:defRPr sz="2087">
          <a:solidFill>
            <a:srgbClr val="000066"/>
          </a:solidFill>
          <a:latin typeface="+mn-lt"/>
          <a:cs typeface="+mn-cs"/>
        </a:defRPr>
      </a:lvl6pPr>
      <a:lvl7pPr marL="2885303" indent="-149663" algn="r" defTabSz="945459" rtl="1" fontAlgn="base">
        <a:spcBef>
          <a:spcPct val="20000"/>
        </a:spcBef>
        <a:spcAft>
          <a:spcPct val="0"/>
        </a:spcAft>
        <a:buChar char="»"/>
        <a:defRPr sz="2087">
          <a:solidFill>
            <a:srgbClr val="000066"/>
          </a:solidFill>
          <a:latin typeface="+mn-lt"/>
          <a:cs typeface="+mn-cs"/>
        </a:defRPr>
      </a:lvl7pPr>
      <a:lvl8pPr marL="3299748" indent="-149663" algn="r" defTabSz="945459" rtl="1" fontAlgn="base">
        <a:spcBef>
          <a:spcPct val="20000"/>
        </a:spcBef>
        <a:spcAft>
          <a:spcPct val="0"/>
        </a:spcAft>
        <a:buChar char="»"/>
        <a:defRPr sz="2087">
          <a:solidFill>
            <a:srgbClr val="000066"/>
          </a:solidFill>
          <a:latin typeface="+mn-lt"/>
          <a:cs typeface="+mn-cs"/>
        </a:defRPr>
      </a:lvl8pPr>
      <a:lvl9pPr marL="3714194" indent="-149663" algn="r" defTabSz="945459" rtl="1" fontAlgn="base">
        <a:spcBef>
          <a:spcPct val="20000"/>
        </a:spcBef>
        <a:spcAft>
          <a:spcPct val="0"/>
        </a:spcAft>
        <a:buChar char="»"/>
        <a:defRPr sz="2087">
          <a:solidFill>
            <a:srgbClr val="000066"/>
          </a:solidFill>
          <a:latin typeface="+mn-lt"/>
          <a:cs typeface="+mn-cs"/>
        </a:defRPr>
      </a:lvl9pPr>
    </p:bodyStyle>
    <p:otherStyle>
      <a:defPPr>
        <a:defRPr lang="en-US"/>
      </a:defPPr>
      <a:lvl1pPr marL="0" algn="l" defTabSz="828894" rtl="0" eaLnBrk="1" latinLnBrk="0" hangingPunct="1">
        <a:defRPr sz="1632" kern="1200">
          <a:solidFill>
            <a:schemeClr val="tx1"/>
          </a:solidFill>
          <a:latin typeface="+mn-lt"/>
          <a:ea typeface="+mn-ea"/>
          <a:cs typeface="+mn-cs"/>
        </a:defRPr>
      </a:lvl1pPr>
      <a:lvl2pPr marL="414448" algn="l" defTabSz="828894" rtl="0" eaLnBrk="1" latinLnBrk="0" hangingPunct="1">
        <a:defRPr sz="1632" kern="1200">
          <a:solidFill>
            <a:schemeClr val="tx1"/>
          </a:solidFill>
          <a:latin typeface="+mn-lt"/>
          <a:ea typeface="+mn-ea"/>
          <a:cs typeface="+mn-cs"/>
        </a:defRPr>
      </a:lvl2pPr>
      <a:lvl3pPr marL="828894" algn="l" defTabSz="828894" rtl="0" eaLnBrk="1" latinLnBrk="0" hangingPunct="1">
        <a:defRPr sz="1632" kern="1200">
          <a:solidFill>
            <a:schemeClr val="tx1"/>
          </a:solidFill>
          <a:latin typeface="+mn-lt"/>
          <a:ea typeface="+mn-ea"/>
          <a:cs typeface="+mn-cs"/>
        </a:defRPr>
      </a:lvl3pPr>
      <a:lvl4pPr marL="1243341" algn="l" defTabSz="828894" rtl="0" eaLnBrk="1" latinLnBrk="0" hangingPunct="1">
        <a:defRPr sz="1632" kern="1200">
          <a:solidFill>
            <a:schemeClr val="tx1"/>
          </a:solidFill>
          <a:latin typeface="+mn-lt"/>
          <a:ea typeface="+mn-ea"/>
          <a:cs typeface="+mn-cs"/>
        </a:defRPr>
      </a:lvl4pPr>
      <a:lvl5pPr marL="1657788" algn="l" defTabSz="828894" rtl="0" eaLnBrk="1" latinLnBrk="0" hangingPunct="1">
        <a:defRPr sz="1632" kern="1200">
          <a:solidFill>
            <a:schemeClr val="tx1"/>
          </a:solidFill>
          <a:latin typeface="+mn-lt"/>
          <a:ea typeface="+mn-ea"/>
          <a:cs typeface="+mn-cs"/>
        </a:defRPr>
      </a:lvl5pPr>
      <a:lvl6pPr marL="2072236" algn="l" defTabSz="828894" rtl="0" eaLnBrk="1" latinLnBrk="0" hangingPunct="1">
        <a:defRPr sz="1632" kern="1200">
          <a:solidFill>
            <a:schemeClr val="tx1"/>
          </a:solidFill>
          <a:latin typeface="+mn-lt"/>
          <a:ea typeface="+mn-ea"/>
          <a:cs typeface="+mn-cs"/>
        </a:defRPr>
      </a:lvl6pPr>
      <a:lvl7pPr marL="2486684" algn="l" defTabSz="828894" rtl="0" eaLnBrk="1" latinLnBrk="0" hangingPunct="1">
        <a:defRPr sz="1632" kern="1200">
          <a:solidFill>
            <a:schemeClr val="tx1"/>
          </a:solidFill>
          <a:latin typeface="+mn-lt"/>
          <a:ea typeface="+mn-ea"/>
          <a:cs typeface="+mn-cs"/>
        </a:defRPr>
      </a:lvl7pPr>
      <a:lvl8pPr marL="2901130" algn="l" defTabSz="828894" rtl="0" eaLnBrk="1" latinLnBrk="0" hangingPunct="1">
        <a:defRPr sz="1632" kern="1200">
          <a:solidFill>
            <a:schemeClr val="tx1"/>
          </a:solidFill>
          <a:latin typeface="+mn-lt"/>
          <a:ea typeface="+mn-ea"/>
          <a:cs typeface="+mn-cs"/>
        </a:defRPr>
      </a:lvl8pPr>
      <a:lvl9pPr marL="3315577" algn="l" defTabSz="828894" rtl="0" eaLnBrk="1" latinLnBrk="0" hangingPunct="1">
        <a:defRPr sz="16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556796"/>
            <a:ext cx="109728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619973" y="6562452"/>
            <a:ext cx="38608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43341" y="6526180"/>
            <a:ext cx="480483"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z="1051" smtClean="0"/>
              <a:pPr>
                <a:defRPr/>
              </a:pPr>
              <a:t>‹#›</a:t>
            </a:fld>
            <a:endParaRPr lang="en-GB" sz="1051" dirty="0"/>
          </a:p>
        </p:txBody>
      </p:sp>
    </p:spTree>
    <p:extLst>
      <p:ext uri="{BB962C8B-B14F-4D97-AF65-F5344CB8AC3E}">
        <p14:creationId xmlns:p14="http://schemas.microsoft.com/office/powerpoint/2010/main" val="28893443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dt="0"/>
  <p:txStyles>
    <p:titleStyle>
      <a:lvl1pPr algn="l" defTabSz="914377" rtl="0" eaLnBrk="1" latinLnBrk="0" hangingPunct="1">
        <a:spcBef>
          <a:spcPct val="0"/>
        </a:spcBef>
        <a:buNone/>
        <a:defRPr sz="3600" b="1" kern="1200">
          <a:solidFill>
            <a:srgbClr val="007DC5"/>
          </a:solidFill>
          <a:latin typeface="+mj-lt"/>
          <a:ea typeface="+mj-ea"/>
          <a:cs typeface="+mj-cs"/>
        </a:defRPr>
      </a:lvl1pPr>
    </p:titleStyle>
    <p:bodyStyle>
      <a:lvl1pPr marL="342891" indent="-342891" algn="l" defTabSz="914377"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6BB08-A07D-9B4E-B126-4B51175DA45E}" type="datetimeFigureOut">
              <a:rPr lang="en-US" smtClean="0"/>
              <a:t>2/22/2021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13E0C-48E8-604A-ACFA-1FCB3B7AE518}" type="slidenum">
              <a:rPr lang="en-US" smtClean="0"/>
              <a:t>‹#›</a:t>
            </a:fld>
            <a:endParaRPr lang="en-US"/>
          </a:p>
        </p:txBody>
      </p:sp>
    </p:spTree>
    <p:extLst>
      <p:ext uri="{BB962C8B-B14F-4D97-AF65-F5344CB8AC3E}">
        <p14:creationId xmlns:p14="http://schemas.microsoft.com/office/powerpoint/2010/main" val="931764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6BB08-A07D-9B4E-B126-4B51175DA45E}" type="datetimeFigureOut">
              <a:rPr lang="en-US" smtClean="0"/>
              <a:t>2/22/2021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13E0C-48E8-604A-ACFA-1FCB3B7AE518}" type="slidenum">
              <a:rPr lang="en-US" smtClean="0"/>
              <a:t>‹#›</a:t>
            </a:fld>
            <a:endParaRPr lang="en-US"/>
          </a:p>
        </p:txBody>
      </p:sp>
    </p:spTree>
    <p:extLst>
      <p:ext uri="{BB962C8B-B14F-4D97-AF65-F5344CB8AC3E}">
        <p14:creationId xmlns:p14="http://schemas.microsoft.com/office/powerpoint/2010/main" val="32349886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5.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5.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5.xml"/><Relationship Id="rId1" Type="http://schemas.openxmlformats.org/officeDocument/2006/relationships/themeOverride" Target="../theme/themeOverride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hyperlink" Target="https://www.who.int/reproductivehealth/topics/rtis/STIs-Estimates.pdf?ua=1" TargetMode="External"/><Relationship Id="rId2" Type="http://schemas.openxmlformats.org/officeDocument/2006/relationships/notesSlide" Target="../notesSlides/notesSlide22.xml"/><Relationship Id="rId1" Type="http://schemas.openxmlformats.org/officeDocument/2006/relationships/slideLayout" Target="../slideLayouts/slideLayout40.xml"/><Relationship Id="rId5" Type="http://schemas.openxmlformats.org/officeDocument/2006/relationships/hyperlink" Target="mailto:siddeegk@who.int" TargetMode="External"/><Relationship Id="rId4" Type="http://schemas.openxmlformats.org/officeDocument/2006/relationships/hyperlink" Target="https://doi.org/10.4197/med.15-1.7"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books/NBK217954/" TargetMode="External"/><Relationship Id="rId2" Type="http://schemas.openxmlformats.org/officeDocument/2006/relationships/notesSlide" Target="../notesSlides/notesSlide23.xml"/><Relationship Id="rId1" Type="http://schemas.openxmlformats.org/officeDocument/2006/relationships/slideLayout" Target="../slideLayouts/slideLayout40.xml"/><Relationship Id="rId6" Type="http://schemas.openxmlformats.org/officeDocument/2006/relationships/hyperlink" Target="https://apps.who.int/iris/bitstream/handle/10665/246296/WHO-RHR-16.09-eng.pdf" TargetMode="External"/><Relationship Id="rId5" Type="http://schemas.openxmlformats.org/officeDocument/2006/relationships/hyperlink" Target="https://marsa.me/about-us/" TargetMode="External"/><Relationship Id="rId4" Type="http://schemas.openxmlformats.org/officeDocument/2006/relationships/hyperlink" Target="http://dx.doi.org/10.1108/IJMHSC-09-2013-003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85F9-08C8-C84C-BF6C-CD7E958A8A57}"/>
              </a:ext>
            </a:extLst>
          </p:cNvPr>
          <p:cNvSpPr>
            <a:spLocks noGrp="1"/>
          </p:cNvSpPr>
          <p:nvPr>
            <p:ph type="ctrTitle"/>
          </p:nvPr>
        </p:nvSpPr>
        <p:spPr>
          <a:xfrm>
            <a:off x="1756045" y="2416142"/>
            <a:ext cx="8679915" cy="1910532"/>
          </a:xfrm>
          <a:solidFill>
            <a:srgbClr val="0070C0"/>
          </a:solidFill>
        </p:spPr>
        <p:txBody>
          <a:bodyPr>
            <a:normAutofit fontScale="90000"/>
          </a:bodyPr>
          <a:lstStyle/>
          <a:p>
            <a:r>
              <a:rPr lang="en-US" dirty="0"/>
              <a:t>SEXUALLY TRANSMITTED INFECTIONS (STIs) PREVENTION &amp; CARE</a:t>
            </a:r>
          </a:p>
        </p:txBody>
      </p:sp>
      <p:sp>
        <p:nvSpPr>
          <p:cNvPr id="3" name="TextBox 2">
            <a:extLst>
              <a:ext uri="{FF2B5EF4-FFF2-40B4-BE49-F238E27FC236}">
                <a16:creationId xmlns:a16="http://schemas.microsoft.com/office/drawing/2014/main" id="{F8E44247-823A-7B47-BFB7-F5AA51A7415E}"/>
              </a:ext>
            </a:extLst>
          </p:cNvPr>
          <p:cNvSpPr txBox="1"/>
          <p:nvPr/>
        </p:nvSpPr>
        <p:spPr>
          <a:xfrm>
            <a:off x="1" y="0"/>
            <a:ext cx="2689412" cy="369332"/>
          </a:xfrm>
          <a:prstGeom prst="rect">
            <a:avLst/>
          </a:prstGeom>
          <a:solidFill>
            <a:schemeClr val="tx1"/>
          </a:solidFill>
        </p:spPr>
        <p:txBody>
          <a:bodyPr wrap="square" rtlCol="0">
            <a:spAutoFit/>
          </a:bodyPr>
          <a:lstStyle/>
          <a:p>
            <a:pPr algn="ctr"/>
            <a:r>
              <a:rPr lang="en-US" dirty="0">
                <a:solidFill>
                  <a:schemeClr val="bg1"/>
                </a:solidFill>
              </a:rPr>
              <a:t> 2021</a:t>
            </a:r>
          </a:p>
        </p:txBody>
      </p:sp>
    </p:spTree>
    <p:extLst>
      <p:ext uri="{BB962C8B-B14F-4D97-AF65-F5344CB8AC3E}">
        <p14:creationId xmlns:p14="http://schemas.microsoft.com/office/powerpoint/2010/main" val="1420569455"/>
      </p:ext>
    </p:extLst>
  </p:cSld>
  <p:clrMapOvr>
    <a:masterClrMapping/>
  </p:clrMapOvr>
  <mc:AlternateContent xmlns:mc="http://schemas.openxmlformats.org/markup-compatibility/2006" xmlns:p14="http://schemas.microsoft.com/office/powerpoint/2010/main">
    <mc:Choice Requires="p14">
      <p:transition spd="slow" p14:dur="2000" advTm="34740"/>
    </mc:Choice>
    <mc:Fallback xmlns="">
      <p:transition spd="slow" advTm="3474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dirty="0"/>
              <a:t>WHO GUIDELINES 2/2</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736896" y="133351"/>
            <a:ext cx="7085761" cy="6400800"/>
          </a:xfrm>
        </p:spPr>
        <p:txBody>
          <a:bodyPr>
            <a:normAutofit fontScale="92500" lnSpcReduction="20000"/>
          </a:bodyPr>
          <a:lstStyle/>
          <a:p>
            <a:pPr marL="0" indent="0">
              <a:buNone/>
            </a:pPr>
            <a:r>
              <a:rPr lang="en-US" sz="3500" b="1" dirty="0">
                <a:solidFill>
                  <a:srgbClr val="0070C0"/>
                </a:solidFill>
              </a:rPr>
              <a:t>Guidelines on public health policy &amp; strategy development </a:t>
            </a:r>
          </a:p>
          <a:p>
            <a:r>
              <a:rPr lang="en-US" b="1" i="1" dirty="0">
                <a:solidFill>
                  <a:srgbClr val="0070C0"/>
                </a:solidFill>
              </a:rPr>
              <a:t>Consolidated guidelines on HIV prevention, diagnosis, treatment and care for key populations: updated version (2016).</a:t>
            </a:r>
          </a:p>
          <a:p>
            <a:r>
              <a:rPr lang="en-US" b="1" i="1" dirty="0">
                <a:solidFill>
                  <a:srgbClr val="0070C0"/>
                </a:solidFill>
              </a:rPr>
              <a:t>Prevention and treatment of HIV and other sexually transmitted infections among men who have sex with men and transgender people: recommendations for a public health approach (2011).</a:t>
            </a:r>
          </a:p>
          <a:p>
            <a:r>
              <a:rPr lang="en-US" b="1" i="1" dirty="0">
                <a:solidFill>
                  <a:srgbClr val="0070C0"/>
                </a:solidFill>
              </a:rPr>
              <a:t>Prevention and treatment of HIV and other sexually transmitted infections for sex workers in low- and-middle- income countries: recommendations for a public health approach (2012).</a:t>
            </a:r>
          </a:p>
          <a:p>
            <a:r>
              <a:rPr lang="en-US" b="1" i="1" dirty="0">
                <a:solidFill>
                  <a:srgbClr val="0070C0"/>
                </a:solidFill>
              </a:rPr>
              <a:t>Consolidated guideline on sexual and reproductive health and rights of women living with HIV (2017).</a:t>
            </a:r>
          </a:p>
          <a:p>
            <a:r>
              <a:rPr lang="en-US" b="1" i="1" dirty="0">
                <a:solidFill>
                  <a:srgbClr val="0070C0"/>
                </a:solidFill>
              </a:rPr>
              <a:t>Comprehensive cervical cancer control: a guideline to essential practice, 2</a:t>
            </a:r>
            <a:r>
              <a:rPr lang="en-US" b="1" i="1" baseline="30000" dirty="0">
                <a:solidFill>
                  <a:srgbClr val="0070C0"/>
                </a:solidFill>
              </a:rPr>
              <a:t>nd</a:t>
            </a:r>
            <a:r>
              <a:rPr lang="en-US" b="1" i="1" dirty="0">
                <a:solidFill>
                  <a:srgbClr val="0070C0"/>
                </a:solidFill>
              </a:rPr>
              <a:t> edition (2014).</a:t>
            </a:r>
          </a:p>
          <a:p>
            <a:r>
              <a:rPr lang="en-US" b="1" i="1" dirty="0">
                <a:solidFill>
                  <a:srgbClr val="0070C0"/>
                </a:solidFill>
              </a:rPr>
              <a:t>Responding to children and adolescents who have been sexually abused (2017).</a:t>
            </a:r>
          </a:p>
          <a:p>
            <a:r>
              <a:rPr lang="en-US" b="1" i="1" dirty="0">
                <a:solidFill>
                  <a:srgbClr val="0070C0"/>
                </a:solidFill>
              </a:rPr>
              <a:t>Brief sexuality-related communication: recommendations for a public health approach (2015).</a:t>
            </a:r>
          </a:p>
        </p:txBody>
      </p:sp>
    </p:spTree>
    <p:extLst>
      <p:ext uri="{BB962C8B-B14F-4D97-AF65-F5344CB8AC3E}">
        <p14:creationId xmlns:p14="http://schemas.microsoft.com/office/powerpoint/2010/main" val="4106846804"/>
      </p:ext>
    </p:extLst>
  </p:cSld>
  <p:clrMapOvr>
    <a:masterClrMapping/>
  </p:clrMapOvr>
  <mc:AlternateContent xmlns:mc="http://schemas.openxmlformats.org/markup-compatibility/2006" xmlns:p14="http://schemas.microsoft.com/office/powerpoint/2010/main">
    <mc:Choice Requires="p14">
      <p:transition spd="slow" p14:dur="2000" advTm="49867"/>
    </mc:Choice>
    <mc:Fallback xmlns="">
      <p:transition spd="slow" advTm="4986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400" dirty="0"/>
              <a:t>COMPLEMENTARY DOCUMENTS TO WHO’s GUIDELINES</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627758" y="111515"/>
            <a:ext cx="6915199" cy="6657277"/>
          </a:xfrm>
        </p:spPr>
        <p:txBody>
          <a:bodyPr>
            <a:normAutofit fontScale="92500" lnSpcReduction="20000"/>
          </a:bodyPr>
          <a:lstStyle/>
          <a:p>
            <a:r>
              <a:rPr lang="en-US" b="1" dirty="0"/>
              <a:t>Global strategy to accelerate the elimination of cervical cancer as a public health problem (WHO, 2020)</a:t>
            </a:r>
          </a:p>
          <a:p>
            <a:r>
              <a:rPr lang="en-US" b="1" dirty="0"/>
              <a:t>Global health sector strategy on sexually transmitted infections 2016-2021 (WHO, 2016).</a:t>
            </a:r>
          </a:p>
          <a:p>
            <a:r>
              <a:rPr lang="en-US" b="1" dirty="0"/>
              <a:t>World Health Organization. Human papillomavirus vaccines: WHO position paper, Weekly Epidemiology Record, May 2017, 92, 241-268</a:t>
            </a:r>
          </a:p>
          <a:p>
            <a:r>
              <a:rPr lang="en-US" b="1" dirty="0"/>
              <a:t>World Health Organization. Hepatitis B vaccines. WHO position paper. Weekly Epidemiology Record, July 2017, 92, 369-392.</a:t>
            </a:r>
          </a:p>
          <a:p>
            <a:r>
              <a:rPr lang="en-US" b="1" dirty="0"/>
              <a:t>Guide to introducing HPV vaccine into national immunization </a:t>
            </a:r>
            <a:r>
              <a:rPr lang="en-US" b="1" dirty="0" err="1"/>
              <a:t>programmes</a:t>
            </a:r>
            <a:r>
              <a:rPr lang="en-US" b="1" dirty="0"/>
              <a:t>. Geneva: World Health Organization; 2016 (142).</a:t>
            </a:r>
          </a:p>
          <a:p>
            <a:r>
              <a:rPr lang="en-US" b="1" dirty="0"/>
              <a:t>Scaling-up HPV vaccine introduction. Geneva: World Health Organization; 2016 (143).</a:t>
            </a:r>
          </a:p>
          <a:p>
            <a:r>
              <a:rPr lang="en-US" b="1" dirty="0"/>
              <a:t>Sexually transmitted diseases: treatment guidelines, 2015. Atlanta, GA: Centers for Disease Control and Prevention; 2015 (144).</a:t>
            </a:r>
          </a:p>
          <a:p>
            <a:r>
              <a:rPr lang="en-US" b="1" dirty="0"/>
              <a:t>HPV vaccine lessons learnt project overview. Seattle, WA: PATH; 2015 (145).</a:t>
            </a:r>
          </a:p>
          <a:p>
            <a:endParaRPr lang="en-US" dirty="0"/>
          </a:p>
        </p:txBody>
      </p:sp>
    </p:spTree>
    <p:extLst>
      <p:ext uri="{BB962C8B-B14F-4D97-AF65-F5344CB8AC3E}">
        <p14:creationId xmlns:p14="http://schemas.microsoft.com/office/powerpoint/2010/main" val="3756122152"/>
      </p:ext>
    </p:extLst>
  </p:cSld>
  <p:clrMapOvr>
    <a:masterClrMapping/>
  </p:clrMapOvr>
  <mc:AlternateContent xmlns:mc="http://schemas.openxmlformats.org/markup-compatibility/2006" xmlns:p14="http://schemas.microsoft.com/office/powerpoint/2010/main">
    <mc:Choice Requires="p14">
      <p:transition spd="slow" p14:dur="2000" advTm="36592"/>
    </mc:Choice>
    <mc:Fallback xmlns="">
      <p:transition spd="slow" advTm="365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rmAutofit fontScale="90000"/>
          </a:bodyPr>
          <a:lstStyle/>
          <a:p>
            <a:r>
              <a:rPr lang="en-US" dirty="0"/>
              <a:t>Specific measures for delivery of services in the context of </a:t>
            </a:r>
            <a:br>
              <a:rPr lang="en-US" dirty="0"/>
            </a:br>
            <a:r>
              <a:rPr lang="en-US" dirty="0"/>
              <a:t>COVID-19 – 1/2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4876800" y="434354"/>
            <a:ext cx="6426571" cy="5852149"/>
          </a:xfrm>
        </p:spPr>
        <p:txBody>
          <a:bodyPr>
            <a:normAutofit fontScale="47500" lnSpcReduction="20000"/>
          </a:bodyPr>
          <a:lstStyle/>
          <a:p>
            <a:r>
              <a:rPr lang="en-US" sz="4300" b="1" dirty="0"/>
              <a:t>Inform adolescents where and how to access HIV and other  STI testing and care, where access is possible, through mass media and digital media.</a:t>
            </a:r>
          </a:p>
          <a:p>
            <a:r>
              <a:rPr lang="en-US" sz="4300" b="1" dirty="0">
                <a:solidFill>
                  <a:srgbClr val="FF0000"/>
                </a:solidFill>
              </a:rPr>
              <a:t>In health facilities, ensure the availability of HIV and STI diagnostics and medications are available and that HIV and STI testing and care are provided discreetly and confidentially.</a:t>
            </a:r>
          </a:p>
          <a:p>
            <a:r>
              <a:rPr lang="en-US" sz="4300" b="1" dirty="0"/>
              <a:t>Ensure the availability of condoms and promote their use.</a:t>
            </a:r>
          </a:p>
          <a:p>
            <a:r>
              <a:rPr lang="en-US" sz="4300" b="1" dirty="0">
                <a:solidFill>
                  <a:srgbClr val="FF0000"/>
                </a:solidFill>
              </a:rPr>
              <a:t>Consider waiving restrictions (if these exist), such as those based on age, marital status or parental/spousal consent, and providing services free of charge.</a:t>
            </a:r>
          </a:p>
          <a:p>
            <a:pPr marL="0" indent="0">
              <a:buNone/>
            </a:pPr>
            <a:endParaRPr lang="en-US" sz="3500" dirty="0">
              <a:solidFill>
                <a:srgbClr val="0070C0"/>
              </a:solidFill>
            </a:endParaRPr>
          </a:p>
        </p:txBody>
      </p:sp>
      <p:pic>
        <p:nvPicPr>
          <p:cNvPr id="4" name="Picture 3">
            <a:extLst>
              <a:ext uri="{FF2B5EF4-FFF2-40B4-BE49-F238E27FC236}">
                <a16:creationId xmlns:a16="http://schemas.microsoft.com/office/drawing/2014/main" id="{2B16B0C0-CA1C-49FF-AF58-49EBF18D9AA3}"/>
              </a:ext>
            </a:extLst>
          </p:cNvPr>
          <p:cNvPicPr>
            <a:picLocks noChangeAspect="1"/>
          </p:cNvPicPr>
          <p:nvPr/>
        </p:nvPicPr>
        <p:blipFill>
          <a:blip r:embed="rId3"/>
          <a:stretch>
            <a:fillRect/>
          </a:stretch>
        </p:blipFill>
        <p:spPr>
          <a:xfrm>
            <a:off x="1523883" y="434353"/>
            <a:ext cx="2228475" cy="1584017"/>
          </a:xfrm>
          <a:prstGeom prst="rect">
            <a:avLst/>
          </a:prstGeom>
        </p:spPr>
      </p:pic>
    </p:spTree>
    <p:extLst>
      <p:ext uri="{BB962C8B-B14F-4D97-AF65-F5344CB8AC3E}">
        <p14:creationId xmlns:p14="http://schemas.microsoft.com/office/powerpoint/2010/main" val="3899636012"/>
      </p:ext>
    </p:extLst>
  </p:cSld>
  <p:clrMapOvr>
    <a:masterClrMapping/>
  </p:clrMapOvr>
  <mc:AlternateContent xmlns:mc="http://schemas.openxmlformats.org/markup-compatibility/2006" xmlns:p14="http://schemas.microsoft.com/office/powerpoint/2010/main">
    <mc:Choice Requires="p14">
      <p:transition spd="slow" p14:dur="2000" advTm="60339"/>
    </mc:Choice>
    <mc:Fallback xmlns="">
      <p:transition spd="slow" advTm="6033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rmAutofit fontScale="90000"/>
          </a:bodyPr>
          <a:lstStyle/>
          <a:p>
            <a:r>
              <a:rPr lang="en-US" dirty="0"/>
              <a:t>Specific measures for delivery of services in the context of </a:t>
            </a:r>
            <a:br>
              <a:rPr lang="en-US" dirty="0"/>
            </a:br>
            <a:r>
              <a:rPr lang="en-US" dirty="0"/>
              <a:t>COVID-19 – 2/2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8" y="434354"/>
            <a:ext cx="6184923" cy="5699749"/>
          </a:xfrm>
        </p:spPr>
        <p:txBody>
          <a:bodyPr>
            <a:normAutofit fontScale="40000" lnSpcReduction="20000"/>
          </a:bodyPr>
          <a:lstStyle/>
          <a:p>
            <a:r>
              <a:rPr lang="en-US" sz="4200" b="1" dirty="0"/>
              <a:t>Prioritize HIV and other STI testing for adolescents who are at higher risk of infection and those presenting with defined conditions (e.g. screen people with tuberculosis for HIV).</a:t>
            </a:r>
          </a:p>
          <a:p>
            <a:r>
              <a:rPr lang="en-US" sz="4200" b="1" dirty="0">
                <a:solidFill>
                  <a:srgbClr val="FF0000"/>
                </a:solidFill>
              </a:rPr>
              <a:t>Encourage adolescents presenting for testing and care to refer their sexual partners, and/or offer them the possibility of dispensing treatment to their sexual partners themselves.</a:t>
            </a:r>
          </a:p>
          <a:p>
            <a:r>
              <a:rPr lang="en-US" sz="4200" b="1" dirty="0"/>
              <a:t>Where possible, provide home-based HIV and other STI tests, as well as information about proper self-sampling and where to send samples. Establish clear pathways for further testing</a:t>
            </a:r>
          </a:p>
          <a:p>
            <a:r>
              <a:rPr lang="en-US" sz="4200" b="1" dirty="0">
                <a:solidFill>
                  <a:srgbClr val="FF0000"/>
                </a:solidFill>
              </a:rPr>
              <a:t>Where possible, use digital platforms and mobile health strategies (to minimize clinic visits) to provide adolescents with test results, treatment and prevention messaging, while ensuring privacy and confidentiality.</a:t>
            </a:r>
          </a:p>
          <a:p>
            <a:pPr marL="0" indent="0">
              <a:buNone/>
            </a:pPr>
            <a:endParaRPr lang="en-US" sz="3500" dirty="0">
              <a:solidFill>
                <a:srgbClr val="0070C0"/>
              </a:solidFill>
            </a:endParaRPr>
          </a:p>
        </p:txBody>
      </p:sp>
      <p:pic>
        <p:nvPicPr>
          <p:cNvPr id="4" name="Picture 3">
            <a:extLst>
              <a:ext uri="{FF2B5EF4-FFF2-40B4-BE49-F238E27FC236}">
                <a16:creationId xmlns:a16="http://schemas.microsoft.com/office/drawing/2014/main" id="{2B16B0C0-CA1C-49FF-AF58-49EBF18D9AA3}"/>
              </a:ext>
            </a:extLst>
          </p:cNvPr>
          <p:cNvPicPr>
            <a:picLocks noChangeAspect="1"/>
          </p:cNvPicPr>
          <p:nvPr/>
        </p:nvPicPr>
        <p:blipFill>
          <a:blip r:embed="rId3"/>
          <a:stretch>
            <a:fillRect/>
          </a:stretch>
        </p:blipFill>
        <p:spPr>
          <a:xfrm>
            <a:off x="1523883" y="434353"/>
            <a:ext cx="2228475" cy="1584017"/>
          </a:xfrm>
          <a:prstGeom prst="rect">
            <a:avLst/>
          </a:prstGeom>
        </p:spPr>
      </p:pic>
    </p:spTree>
    <p:extLst>
      <p:ext uri="{BB962C8B-B14F-4D97-AF65-F5344CB8AC3E}">
        <p14:creationId xmlns:p14="http://schemas.microsoft.com/office/powerpoint/2010/main" val="3846776190"/>
      </p:ext>
    </p:extLst>
  </p:cSld>
  <p:clrMapOvr>
    <a:masterClrMapping/>
  </p:clrMapOvr>
  <mc:AlternateContent xmlns:mc="http://schemas.openxmlformats.org/markup-compatibility/2006" xmlns:p14="http://schemas.microsoft.com/office/powerpoint/2010/main">
    <mc:Choice Requires="p14">
      <p:transition spd="slow" p14:dur="2000" advTm="61559"/>
    </mc:Choice>
    <mc:Fallback xmlns="">
      <p:transition spd="slow" advTm="6155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Autofit/>
          </a:bodyPr>
          <a:lstStyle/>
          <a:p>
            <a:r>
              <a:rPr lang="en-US" sz="3200" dirty="0"/>
              <a:t>Considerations for resumption of normal services in the context of COVID-19</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50" y="263562"/>
            <a:ext cx="6281873" cy="6594439"/>
          </a:xfrm>
        </p:spPr>
        <p:txBody>
          <a:bodyPr>
            <a:normAutofit/>
          </a:bodyPr>
          <a:lstStyle/>
          <a:p>
            <a:r>
              <a:rPr lang="en-US" sz="2000" b="1" dirty="0"/>
              <a:t>Run catch-up campaigns for HIV and other STI testing.</a:t>
            </a:r>
          </a:p>
          <a:p>
            <a:r>
              <a:rPr lang="en-US" sz="2000" b="1" dirty="0">
                <a:solidFill>
                  <a:srgbClr val="FF0000"/>
                </a:solidFill>
              </a:rPr>
              <a:t>Where possible, promote the institutionalization of good practices in improving accessibility and quality that were put in place during the period of closures and disruption.</a:t>
            </a:r>
          </a:p>
        </p:txBody>
      </p:sp>
      <p:pic>
        <p:nvPicPr>
          <p:cNvPr id="4" name="Picture 3">
            <a:extLst>
              <a:ext uri="{FF2B5EF4-FFF2-40B4-BE49-F238E27FC236}">
                <a16:creationId xmlns:a16="http://schemas.microsoft.com/office/drawing/2014/main" id="{25720EBE-3DA5-4B8F-B997-E693B036C4F5}"/>
              </a:ext>
            </a:extLst>
          </p:cNvPr>
          <p:cNvPicPr>
            <a:picLocks noChangeAspect="1"/>
          </p:cNvPicPr>
          <p:nvPr/>
        </p:nvPicPr>
        <p:blipFill>
          <a:blip r:embed="rId3"/>
          <a:stretch>
            <a:fillRect/>
          </a:stretch>
        </p:blipFill>
        <p:spPr>
          <a:xfrm>
            <a:off x="1523883" y="434353"/>
            <a:ext cx="2228475" cy="1584017"/>
          </a:xfrm>
          <a:prstGeom prst="rect">
            <a:avLst/>
          </a:prstGeom>
        </p:spPr>
      </p:pic>
    </p:spTree>
    <p:extLst>
      <p:ext uri="{BB962C8B-B14F-4D97-AF65-F5344CB8AC3E}">
        <p14:creationId xmlns:p14="http://schemas.microsoft.com/office/powerpoint/2010/main" val="4157579232"/>
      </p:ext>
    </p:extLst>
  </p:cSld>
  <p:clrMapOvr>
    <a:masterClrMapping/>
  </p:clrMapOvr>
  <mc:AlternateContent xmlns:mc="http://schemas.openxmlformats.org/markup-compatibility/2006" xmlns:p14="http://schemas.microsoft.com/office/powerpoint/2010/main">
    <mc:Choice Requires="p14">
      <p:transition spd="slow" p14:dur="2000" advTm="42275"/>
    </mc:Choice>
    <mc:Fallback xmlns="">
      <p:transition spd="slow" advTm="42275"/>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C337772F-3A6B-4C46-AE3A-4FB6753ACA93}"/>
              </a:ext>
            </a:extLst>
          </p:cNvPr>
          <p:cNvPicPr>
            <a:picLocks noChangeAspect="1"/>
          </p:cNvPicPr>
          <p:nvPr/>
        </p:nvPicPr>
        <p:blipFill>
          <a:blip r:embed="rId3"/>
          <a:stretch>
            <a:fillRect/>
          </a:stretch>
        </p:blipFill>
        <p:spPr>
          <a:xfrm>
            <a:off x="1472294" y="33626"/>
            <a:ext cx="9247415" cy="6824377"/>
          </a:xfrm>
          <a:prstGeom prst="rect">
            <a:avLst/>
          </a:prstGeom>
        </p:spPr>
      </p:pic>
    </p:spTree>
    <p:extLst>
      <p:ext uri="{BB962C8B-B14F-4D97-AF65-F5344CB8AC3E}">
        <p14:creationId xmlns:p14="http://schemas.microsoft.com/office/powerpoint/2010/main" val="3541967119"/>
      </p:ext>
    </p:extLst>
  </p:cSld>
  <p:clrMapOvr>
    <a:masterClrMapping/>
  </p:clrMapOvr>
  <mc:AlternateContent xmlns:mc="http://schemas.openxmlformats.org/markup-compatibility/2006" xmlns:p14="http://schemas.microsoft.com/office/powerpoint/2010/main">
    <mc:Choice Requires="p14">
      <p:transition spd="slow" p14:dur="2000" advTm="75255"/>
    </mc:Choice>
    <mc:Fallback xmlns="">
      <p:transition spd="slow" advTm="7525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0" y="3509966"/>
            <a:ext cx="6858000" cy="2387600"/>
          </a:xfrm>
        </p:spPr>
        <p:txBody>
          <a:bodyPr>
            <a:normAutofit fontScale="90000"/>
          </a:bodyPr>
          <a:lstStyle/>
          <a:p>
            <a:br>
              <a:rPr lang="en-US"/>
            </a:br>
            <a:br>
              <a:rPr lang="en-GB" altLang="en-US"/>
            </a:br>
            <a:br>
              <a:rPr lang="en-GB" altLang="en-US"/>
            </a:br>
            <a:br>
              <a:rPr lang="en-GB" altLang="en-US"/>
            </a:br>
            <a:br>
              <a:rPr lang="en-GB" altLang="en-US"/>
            </a:br>
            <a:br>
              <a:rPr lang="en-US"/>
            </a:br>
            <a:br>
              <a:rPr lang="en-GB" altLang="en-US"/>
            </a:br>
            <a:endParaRPr lang="en-US" dirty="0"/>
          </a:p>
        </p:txBody>
      </p:sp>
      <p:sp>
        <p:nvSpPr>
          <p:cNvPr id="4" name="Subtitle 2">
            <a:extLst>
              <a:ext uri="{FF2B5EF4-FFF2-40B4-BE49-F238E27FC236}">
                <a16:creationId xmlns:a16="http://schemas.microsoft.com/office/drawing/2014/main" id="{D8409690-2A9B-44A9-B689-13A5B33233F0}"/>
              </a:ext>
            </a:extLst>
          </p:cNvPr>
          <p:cNvSpPr txBox="1">
            <a:spLocks/>
          </p:cNvSpPr>
          <p:nvPr/>
        </p:nvSpPr>
        <p:spPr>
          <a:xfrm>
            <a:off x="3324665" y="4193383"/>
            <a:ext cx="4510894" cy="99862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b="1" dirty="0">
                <a:solidFill>
                  <a:srgbClr val="C00000"/>
                </a:solidFill>
                <a:latin typeface="Calibri"/>
              </a:rPr>
              <a:t>A Regional Perspective</a:t>
            </a:r>
          </a:p>
        </p:txBody>
      </p:sp>
      <p:sp>
        <p:nvSpPr>
          <p:cNvPr id="7" name="Title 1"/>
          <p:cNvSpPr>
            <a:spLocks noGrp="1"/>
          </p:cNvSpPr>
          <p:nvPr>
            <p:ph type="subTitle" idx="4294967295"/>
          </p:nvPr>
        </p:nvSpPr>
        <p:spPr>
          <a:xfrm>
            <a:off x="2258329" y="1933951"/>
            <a:ext cx="5960036" cy="1601678"/>
          </a:xfrm>
        </p:spPr>
        <p:style>
          <a:lnRef idx="3">
            <a:schemeClr val="lt1"/>
          </a:lnRef>
          <a:fillRef idx="1">
            <a:schemeClr val="accent1"/>
          </a:fillRef>
          <a:effectRef idx="1">
            <a:schemeClr val="accent1"/>
          </a:effectRef>
          <a:fontRef idx="minor">
            <a:schemeClr val="lt1"/>
          </a:fontRef>
        </p:style>
        <p:txBody>
          <a:bodyPr>
            <a:normAutofit/>
          </a:bodyPr>
          <a:lstStyle/>
          <a:p>
            <a:pPr marL="0" indent="0" algn="ctr">
              <a:buNone/>
            </a:pPr>
            <a:endParaRPr lang="en-US" dirty="0"/>
          </a:p>
          <a:p>
            <a:pPr marL="0" indent="0" algn="ctr">
              <a:buNone/>
            </a:pPr>
            <a:r>
              <a:rPr lang="en-US" dirty="0"/>
              <a:t>STI PREVENTION AND CURE</a:t>
            </a:r>
          </a:p>
        </p:txBody>
      </p:sp>
    </p:spTree>
    <p:extLst>
      <p:ext uri="{BB962C8B-B14F-4D97-AF65-F5344CB8AC3E}">
        <p14:creationId xmlns:p14="http://schemas.microsoft.com/office/powerpoint/2010/main" val="3140058652"/>
      </p:ext>
    </p:extLst>
  </p:cSld>
  <p:clrMapOvr>
    <a:masterClrMapping/>
  </p:clrMapOvr>
  <mc:AlternateContent xmlns:mc="http://schemas.openxmlformats.org/markup-compatibility/2006" xmlns:p14="http://schemas.microsoft.com/office/powerpoint/2010/main">
    <mc:Choice Requires="p14">
      <p:transition spd="slow" p14:dur="2000" advTm="8611"/>
    </mc:Choice>
    <mc:Fallback xmlns="">
      <p:transition spd="slow" advTm="861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2557" y="112864"/>
            <a:ext cx="8346120" cy="68400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600" b="1" dirty="0">
                <a:solidFill>
                  <a:prstClr val="white"/>
                </a:solidFill>
                <a:latin typeface="Calibri Light"/>
              </a:rPr>
              <a:t>Global and regional situation: STI incidence and prevalence </a:t>
            </a:r>
            <a:r>
              <a:rPr lang="en-US" sz="2600" b="1" baseline="30000" dirty="0">
                <a:solidFill>
                  <a:prstClr val="white"/>
                </a:solidFill>
                <a:latin typeface="Calibri Light"/>
              </a:rPr>
              <a:t>1  </a:t>
            </a:r>
            <a:endParaRPr lang="en-GB" sz="2600" b="1" baseline="30000" dirty="0">
              <a:solidFill>
                <a:prstClr val="white"/>
              </a:solidFill>
              <a:latin typeface="Calibri Light"/>
            </a:endParaRPr>
          </a:p>
          <a:p>
            <a:endParaRPr lang="en-GB" sz="2600" dirty="0">
              <a:solidFill>
                <a:prstClr val="white"/>
              </a:solidFill>
              <a:latin typeface="Calibri Light"/>
              <a:cs typeface="Arial"/>
            </a:endParaRPr>
          </a:p>
        </p:txBody>
      </p:sp>
      <p:pic>
        <p:nvPicPr>
          <p:cNvPr id="5" name="Picture 4" descr="Screen Shot 2021-02-17 at 10.46.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781" y="1504266"/>
            <a:ext cx="7317331" cy="4330851"/>
          </a:xfrm>
          <a:prstGeom prst="rect">
            <a:avLst/>
          </a:prstGeom>
        </p:spPr>
      </p:pic>
      <p:sp>
        <p:nvSpPr>
          <p:cNvPr id="7" name="TextBox 6"/>
          <p:cNvSpPr txBox="1"/>
          <p:nvPr/>
        </p:nvSpPr>
        <p:spPr>
          <a:xfrm>
            <a:off x="1678780" y="961767"/>
            <a:ext cx="6857868" cy="523220"/>
          </a:xfrm>
          <a:prstGeom prst="rect">
            <a:avLst/>
          </a:prstGeom>
          <a:noFill/>
        </p:spPr>
        <p:txBody>
          <a:bodyPr wrap="square" rtlCol="0">
            <a:spAutoFit/>
          </a:bodyPr>
          <a:lstStyle/>
          <a:p>
            <a:r>
              <a:rPr lang="en-US" sz="1400" b="1" dirty="0">
                <a:solidFill>
                  <a:prstClr val="black"/>
                </a:solidFill>
                <a:latin typeface="Calibri"/>
              </a:rPr>
              <a:t>WHO incident case estimates of four curable STIs (Chlamydia, Gonorrhea, Trichomoniasis, Syphilis) globally and by region, 2016. </a:t>
            </a:r>
            <a:r>
              <a:rPr lang="en-GB" sz="1400" b="1" dirty="0">
                <a:solidFill>
                  <a:prstClr val="black"/>
                </a:solidFill>
                <a:latin typeface="Calibri"/>
              </a:rPr>
              <a:t>34 million new cases were reported in the EMR.</a:t>
            </a:r>
            <a:endParaRPr lang="en-US" sz="1400" b="1" dirty="0">
              <a:solidFill>
                <a:prstClr val="black"/>
              </a:solidFill>
              <a:latin typeface="Calibri"/>
            </a:endParaRPr>
          </a:p>
        </p:txBody>
      </p:sp>
      <p:grpSp>
        <p:nvGrpSpPr>
          <p:cNvPr id="13" name="Group 12">
            <a:extLst>
              <a:ext uri="{FF2B5EF4-FFF2-40B4-BE49-F238E27FC236}">
                <a16:creationId xmlns:a16="http://schemas.microsoft.com/office/drawing/2014/main" id="{2B503CE9-9ECF-4A71-AED0-0554CA974E4A}"/>
              </a:ext>
            </a:extLst>
          </p:cNvPr>
          <p:cNvGrpSpPr/>
          <p:nvPr/>
        </p:nvGrpSpPr>
        <p:grpSpPr>
          <a:xfrm>
            <a:off x="8572697" y="847430"/>
            <a:ext cx="2057727" cy="4666704"/>
            <a:chOff x="7048696" y="847430"/>
            <a:chExt cx="2057727" cy="4666704"/>
          </a:xfrm>
        </p:grpSpPr>
        <p:sp>
          <p:nvSpPr>
            <p:cNvPr id="8" name="TextBox 7"/>
            <p:cNvSpPr txBox="1"/>
            <p:nvPr/>
          </p:nvSpPr>
          <p:spPr>
            <a:xfrm>
              <a:off x="7073749" y="1820815"/>
              <a:ext cx="2032674" cy="3693319"/>
            </a:xfrm>
            <a:prstGeom prst="rect">
              <a:avLst/>
            </a:prstGeom>
            <a:solidFill>
              <a:srgbClr val="2A586C"/>
            </a:solidFill>
          </p:spPr>
          <p:style>
            <a:lnRef idx="3">
              <a:schemeClr val="lt1"/>
            </a:lnRef>
            <a:fillRef idx="1">
              <a:schemeClr val="accent6"/>
            </a:fillRef>
            <a:effectRef idx="1">
              <a:schemeClr val="accent6"/>
            </a:effectRef>
            <a:fontRef idx="minor">
              <a:schemeClr val="lt1"/>
            </a:fontRef>
          </p:style>
          <p:txBody>
            <a:bodyPr wrap="square" rtlCol="0">
              <a:spAutoFit/>
            </a:bodyPr>
            <a:lstStyle/>
            <a:p>
              <a:endParaRPr lang="en-GB" dirty="0">
                <a:solidFill>
                  <a:prstClr val="white"/>
                </a:solidFill>
                <a:latin typeface="Arial"/>
                <a:cs typeface="Arial"/>
              </a:endParaRPr>
            </a:p>
            <a:p>
              <a:r>
                <a:rPr lang="en-GB" dirty="0">
                  <a:solidFill>
                    <a:prstClr val="white"/>
                  </a:solidFill>
                  <a:latin typeface="Arial"/>
                  <a:cs typeface="Arial"/>
                </a:rPr>
                <a:t>Chlamydia </a:t>
              </a:r>
            </a:p>
            <a:p>
              <a:r>
                <a:rPr lang="en-GB" dirty="0">
                  <a:solidFill>
                    <a:prstClr val="white"/>
                  </a:solidFill>
                  <a:latin typeface="Arial"/>
                  <a:cs typeface="Arial"/>
                </a:rPr>
                <a:t>M 3%, F 3.8% </a:t>
              </a:r>
            </a:p>
            <a:p>
              <a:endParaRPr lang="en-GB" dirty="0">
                <a:solidFill>
                  <a:prstClr val="white"/>
                </a:solidFill>
                <a:latin typeface="Arial"/>
                <a:cs typeface="Arial"/>
              </a:endParaRPr>
            </a:p>
            <a:p>
              <a:r>
                <a:rPr lang="en-US" dirty="0">
                  <a:solidFill>
                    <a:prstClr val="white"/>
                  </a:solidFill>
                  <a:latin typeface="Arial"/>
                  <a:cs typeface="Arial"/>
                </a:rPr>
                <a:t>N gonorrhea </a:t>
              </a:r>
            </a:p>
            <a:p>
              <a:r>
                <a:rPr lang="en-US" dirty="0">
                  <a:solidFill>
                    <a:prstClr val="white"/>
                  </a:solidFill>
                  <a:latin typeface="Arial"/>
                  <a:cs typeface="Arial"/>
                </a:rPr>
                <a:t>M 0.6%, F 0.7%</a:t>
              </a:r>
            </a:p>
            <a:p>
              <a:endParaRPr lang="en-GB" dirty="0">
                <a:solidFill>
                  <a:prstClr val="white"/>
                </a:solidFill>
                <a:latin typeface="Arial"/>
                <a:cs typeface="Arial"/>
              </a:endParaRPr>
            </a:p>
            <a:p>
              <a:r>
                <a:rPr lang="mr-IN" dirty="0">
                  <a:solidFill>
                    <a:prstClr val="white"/>
                  </a:solidFill>
                  <a:latin typeface="Arial"/>
                  <a:cs typeface="Arial"/>
                </a:rPr>
                <a:t>Trichomoniasis </a:t>
              </a:r>
              <a:endParaRPr lang="en-GB" dirty="0">
                <a:solidFill>
                  <a:prstClr val="white"/>
                </a:solidFill>
                <a:latin typeface="Arial"/>
                <a:cs typeface="Arial"/>
              </a:endParaRPr>
            </a:p>
            <a:p>
              <a:r>
                <a:rPr lang="mr-IN" dirty="0">
                  <a:solidFill>
                    <a:prstClr val="white"/>
                  </a:solidFill>
                  <a:latin typeface="Arial"/>
                  <a:cs typeface="Arial"/>
                </a:rPr>
                <a:t>M 0.5%</a:t>
              </a:r>
              <a:r>
                <a:rPr lang="en-GB" dirty="0">
                  <a:solidFill>
                    <a:prstClr val="white"/>
                  </a:solidFill>
                  <a:latin typeface="Arial"/>
                  <a:cs typeface="Arial"/>
                </a:rPr>
                <a:t>,</a:t>
              </a:r>
              <a:r>
                <a:rPr lang="mr-IN" dirty="0">
                  <a:solidFill>
                    <a:prstClr val="white"/>
                  </a:solidFill>
                  <a:latin typeface="Arial"/>
                  <a:cs typeface="Arial"/>
                </a:rPr>
                <a:t> F 4.7% </a:t>
              </a:r>
              <a:endParaRPr lang="en-GB" dirty="0">
                <a:solidFill>
                  <a:prstClr val="white"/>
                </a:solidFill>
                <a:latin typeface="Arial"/>
                <a:cs typeface="Arial"/>
              </a:endParaRPr>
            </a:p>
            <a:p>
              <a:endParaRPr lang="en-GB" dirty="0">
                <a:solidFill>
                  <a:prstClr val="white"/>
                </a:solidFill>
                <a:latin typeface="Arial"/>
                <a:cs typeface="Arial"/>
              </a:endParaRPr>
            </a:p>
            <a:p>
              <a:r>
                <a:rPr lang="mr-IN" dirty="0">
                  <a:solidFill>
                    <a:prstClr val="white"/>
                  </a:solidFill>
                  <a:latin typeface="Arial"/>
                  <a:cs typeface="Arial"/>
                </a:rPr>
                <a:t>Syphillis </a:t>
              </a:r>
              <a:endParaRPr lang="en-GB" dirty="0">
                <a:solidFill>
                  <a:prstClr val="white"/>
                </a:solidFill>
                <a:latin typeface="Arial"/>
                <a:cs typeface="Arial"/>
              </a:endParaRPr>
            </a:p>
            <a:p>
              <a:r>
                <a:rPr lang="mr-IN" dirty="0">
                  <a:solidFill>
                    <a:prstClr val="white"/>
                  </a:solidFill>
                  <a:latin typeface="Arial"/>
                  <a:cs typeface="Arial"/>
                </a:rPr>
                <a:t>M 0.</a:t>
              </a:r>
              <a:r>
                <a:rPr lang="en-GB" dirty="0">
                  <a:solidFill>
                    <a:prstClr val="white"/>
                  </a:solidFill>
                  <a:latin typeface="Arial"/>
                  <a:cs typeface="Arial"/>
                </a:rPr>
                <a:t>69</a:t>
              </a:r>
              <a:r>
                <a:rPr lang="mr-IN" dirty="0">
                  <a:solidFill>
                    <a:prstClr val="white"/>
                  </a:solidFill>
                  <a:latin typeface="Arial"/>
                  <a:cs typeface="Arial"/>
                </a:rPr>
                <a:t>%</a:t>
              </a:r>
              <a:r>
                <a:rPr lang="en-GB" dirty="0">
                  <a:solidFill>
                    <a:prstClr val="white"/>
                  </a:solidFill>
                  <a:latin typeface="Arial"/>
                  <a:cs typeface="Arial"/>
                </a:rPr>
                <a:t>,</a:t>
              </a:r>
              <a:r>
                <a:rPr lang="mr-IN" dirty="0">
                  <a:solidFill>
                    <a:prstClr val="white"/>
                  </a:solidFill>
                  <a:latin typeface="Arial"/>
                  <a:cs typeface="Arial"/>
                </a:rPr>
                <a:t> </a:t>
              </a:r>
              <a:endParaRPr lang="en-GB" dirty="0">
                <a:solidFill>
                  <a:prstClr val="white"/>
                </a:solidFill>
                <a:latin typeface="Arial"/>
                <a:cs typeface="Arial"/>
              </a:endParaRPr>
            </a:p>
            <a:p>
              <a:r>
                <a:rPr lang="en-GB" dirty="0">
                  <a:solidFill>
                    <a:prstClr val="white"/>
                  </a:solidFill>
                  <a:latin typeface="Arial"/>
                  <a:cs typeface="Arial"/>
                </a:rPr>
                <a:t>F </a:t>
              </a:r>
              <a:r>
                <a:rPr lang="mr-IN" dirty="0">
                  <a:solidFill>
                    <a:prstClr val="white"/>
                  </a:solidFill>
                  <a:latin typeface="Arial"/>
                  <a:cs typeface="Arial"/>
                </a:rPr>
                <a:t>0.</a:t>
              </a:r>
              <a:r>
                <a:rPr lang="en-GB" dirty="0">
                  <a:solidFill>
                    <a:prstClr val="white"/>
                  </a:solidFill>
                  <a:latin typeface="Arial"/>
                  <a:cs typeface="Arial"/>
                </a:rPr>
                <a:t>73</a:t>
              </a:r>
              <a:r>
                <a:rPr lang="mr-IN" dirty="0">
                  <a:solidFill>
                    <a:prstClr val="white"/>
                  </a:solidFill>
                  <a:latin typeface="Arial"/>
                  <a:cs typeface="Arial"/>
                </a:rPr>
                <a:t>%</a:t>
              </a:r>
              <a:endParaRPr lang="en-GB" dirty="0">
                <a:solidFill>
                  <a:prstClr val="white"/>
                </a:solidFill>
                <a:latin typeface="Arial"/>
                <a:cs typeface="Arial"/>
              </a:endParaRPr>
            </a:p>
          </p:txBody>
        </p:sp>
        <p:sp>
          <p:nvSpPr>
            <p:cNvPr id="2" name="TextBox 1"/>
            <p:cNvSpPr txBox="1"/>
            <p:nvPr/>
          </p:nvSpPr>
          <p:spPr>
            <a:xfrm>
              <a:off x="7048696" y="847430"/>
              <a:ext cx="2021679" cy="1169551"/>
            </a:xfrm>
            <a:prstGeom prst="rect">
              <a:avLst/>
            </a:prstGeo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400" b="1" dirty="0">
                  <a:solidFill>
                    <a:prstClr val="white"/>
                  </a:solidFill>
                  <a:latin typeface="Calibri"/>
                </a:rPr>
                <a:t>Prevalence (%) estimates of four curable STIs for male (M) and female (F) ages 15 to 49 years in the EMR, 2016. </a:t>
              </a:r>
              <a:endParaRPr lang="en-US" sz="1400" b="1" baseline="30000" dirty="0">
                <a:solidFill>
                  <a:prstClr val="white"/>
                </a:solidFill>
                <a:latin typeface="Calibri"/>
              </a:endParaRPr>
            </a:p>
          </p:txBody>
        </p:sp>
      </p:grpSp>
    </p:spTree>
    <p:extLst>
      <p:ext uri="{BB962C8B-B14F-4D97-AF65-F5344CB8AC3E}">
        <p14:creationId xmlns:p14="http://schemas.microsoft.com/office/powerpoint/2010/main" val="3142162752"/>
      </p:ext>
    </p:extLst>
  </p:cSld>
  <p:clrMapOvr>
    <a:masterClrMapping/>
  </p:clrMapOvr>
  <mc:AlternateContent xmlns:mc="http://schemas.openxmlformats.org/markup-compatibility/2006" xmlns:p14="http://schemas.microsoft.com/office/powerpoint/2010/main">
    <mc:Choice Requires="p14">
      <p:transition spd="slow" p14:dur="2000" advTm="27216"/>
    </mc:Choice>
    <mc:Fallback xmlns="">
      <p:transition spd="slow" advTm="2721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26582"/>
            <a:ext cx="7886700" cy="559718"/>
          </a:xfrm>
          <a:solidFill>
            <a:schemeClr val="accent1"/>
          </a:solidFill>
        </p:spPr>
        <p:txBody>
          <a:bodyPr/>
          <a:lstStyle/>
          <a:p>
            <a:pPr algn="ctr"/>
            <a:r>
              <a:rPr lang="en-US" sz="2400" dirty="0">
                <a:solidFill>
                  <a:schemeClr val="bg1"/>
                </a:solidFill>
              </a:rPr>
              <a:t>Regional situation: Awareness, knowledge &amp; misperceptions  </a:t>
            </a:r>
          </a:p>
        </p:txBody>
      </p:sp>
      <p:sp>
        <p:nvSpPr>
          <p:cNvPr id="3" name="Content Placeholder 2"/>
          <p:cNvSpPr>
            <a:spLocks noGrp="1"/>
          </p:cNvSpPr>
          <p:nvPr>
            <p:ph idx="1"/>
          </p:nvPr>
        </p:nvSpPr>
        <p:spPr>
          <a:xfrm>
            <a:off x="2040108" y="898842"/>
            <a:ext cx="8321386" cy="5165581"/>
          </a:xfrm>
        </p:spPr>
        <p:txBody>
          <a:bodyPr/>
          <a:lstStyle/>
          <a:p>
            <a:r>
              <a:rPr lang="en-US" sz="1900" b="1" dirty="0">
                <a:solidFill>
                  <a:srgbClr val="FF0000"/>
                </a:solidFill>
              </a:rPr>
              <a:t>A survey of people aged 18-25 years in Saudi Arabia in 2008 showed: </a:t>
            </a:r>
            <a:r>
              <a:rPr lang="en-US" sz="1900" baseline="30000" dirty="0">
                <a:solidFill>
                  <a:srgbClr val="FF0000"/>
                </a:solidFill>
              </a:rPr>
              <a:t>2</a:t>
            </a:r>
          </a:p>
          <a:p>
            <a:pPr lvl="1"/>
            <a:r>
              <a:rPr lang="en-US" sz="1900" dirty="0">
                <a:solidFill>
                  <a:schemeClr val="tx1"/>
                </a:solidFill>
              </a:rPr>
              <a:t> 56% of women were completely unaware of their sexual health.</a:t>
            </a:r>
          </a:p>
          <a:p>
            <a:pPr lvl="1"/>
            <a:r>
              <a:rPr lang="en-US" sz="1900" dirty="0">
                <a:solidFill>
                  <a:schemeClr val="tx1"/>
                </a:solidFill>
              </a:rPr>
              <a:t>Only 60% knew that condoms do not provide 100% protection from all STIs.</a:t>
            </a:r>
          </a:p>
          <a:p>
            <a:r>
              <a:rPr lang="en-US" sz="1900" b="1" dirty="0">
                <a:solidFill>
                  <a:srgbClr val="FF0000"/>
                </a:solidFill>
              </a:rPr>
              <a:t>A study in Iran involving men and women engaged to be married showed: </a:t>
            </a:r>
            <a:r>
              <a:rPr lang="en-US" sz="1900" b="1" baseline="30000" dirty="0">
                <a:solidFill>
                  <a:srgbClr val="FF0000"/>
                </a:solidFill>
              </a:rPr>
              <a:t>3</a:t>
            </a:r>
            <a:endParaRPr lang="en-US" sz="1900" b="1" dirty="0">
              <a:solidFill>
                <a:srgbClr val="FF0000"/>
              </a:solidFill>
            </a:endParaRPr>
          </a:p>
          <a:p>
            <a:pPr lvl="1"/>
            <a:r>
              <a:rPr lang="en-US" sz="1900" dirty="0">
                <a:solidFill>
                  <a:schemeClr val="tx1"/>
                </a:solidFill>
              </a:rPr>
              <a:t>Only 4.5% people knew that a person with STI does not necessarily look ill. </a:t>
            </a:r>
          </a:p>
          <a:p>
            <a:pPr lvl="1"/>
            <a:r>
              <a:rPr lang="en-US" sz="1900" dirty="0">
                <a:solidFill>
                  <a:schemeClr val="tx1"/>
                </a:solidFill>
              </a:rPr>
              <a:t>78% were not aware that painful urination could be a sign of an STI. </a:t>
            </a:r>
          </a:p>
          <a:p>
            <a:pPr lvl="1"/>
            <a:r>
              <a:rPr lang="en-US" sz="1900" dirty="0">
                <a:solidFill>
                  <a:schemeClr val="tx1"/>
                </a:solidFill>
              </a:rPr>
              <a:t>51% were not aware that the presence of sores in the genital area is an STI symptom in both men and women. </a:t>
            </a:r>
          </a:p>
          <a:p>
            <a:r>
              <a:rPr lang="en-US" sz="1900" b="1" dirty="0">
                <a:solidFill>
                  <a:srgbClr val="FF0000"/>
                </a:solidFill>
              </a:rPr>
              <a:t>A study in Egypt and the United Arab Emirates (UAE) involving university and college students showed: </a:t>
            </a:r>
            <a:r>
              <a:rPr lang="en-US" sz="1900" b="1" baseline="30000" dirty="0">
                <a:solidFill>
                  <a:srgbClr val="FF0000"/>
                </a:solidFill>
              </a:rPr>
              <a:t>4, 5</a:t>
            </a:r>
            <a:endParaRPr lang="en-US" sz="1900" dirty="0">
              <a:solidFill>
                <a:srgbClr val="C00000"/>
              </a:solidFill>
            </a:endParaRPr>
          </a:p>
          <a:p>
            <a:pPr lvl="1"/>
            <a:r>
              <a:rPr lang="en-US" sz="1900" dirty="0">
                <a:solidFill>
                  <a:schemeClr val="tx1"/>
                </a:solidFill>
              </a:rPr>
              <a:t>Only 20% of the participants knew that if one person is infected, sexual partners need to be tested and treated (Egypt).</a:t>
            </a:r>
          </a:p>
          <a:p>
            <a:pPr lvl="1"/>
            <a:r>
              <a:rPr lang="en-US" sz="1900" dirty="0">
                <a:solidFill>
                  <a:schemeClr val="tx1"/>
                </a:solidFill>
              </a:rPr>
              <a:t>Almost 70% believed that they are more likely to be infected when they are menstruating, sharing toilets, using swimming pools as well as physical contact such as hand shaking or hugging (UAE).</a:t>
            </a:r>
          </a:p>
        </p:txBody>
      </p:sp>
    </p:spTree>
    <p:extLst>
      <p:ext uri="{BB962C8B-B14F-4D97-AF65-F5344CB8AC3E}">
        <p14:creationId xmlns:p14="http://schemas.microsoft.com/office/powerpoint/2010/main" val="16085093"/>
      </p:ext>
    </p:extLst>
  </p:cSld>
  <p:clrMapOvr>
    <a:masterClrMapping/>
  </p:clrMapOvr>
  <mc:AlternateContent xmlns:mc="http://schemas.openxmlformats.org/markup-compatibility/2006" xmlns:p14="http://schemas.microsoft.com/office/powerpoint/2010/main">
    <mc:Choice Requires="p14">
      <p:transition spd="slow" p14:dur="2000" advTm="74969"/>
    </mc:Choice>
    <mc:Fallback xmlns="">
      <p:transition spd="slow" advTm="7496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1955800" y="824455"/>
            <a:ext cx="8242300" cy="5647700"/>
          </a:xfrm>
          <a:prstGeom prst="rect">
            <a:avLst/>
          </a:prstGeom>
        </p:spPr>
        <p:txBody>
          <a:bodyPr wrap="square">
            <a:spAutoFit/>
          </a:bodyPr>
          <a:lstStyle/>
          <a:p>
            <a:r>
              <a:rPr lang="en-US" sz="1900" b="1" dirty="0">
                <a:solidFill>
                  <a:prstClr val="black"/>
                </a:solidFill>
                <a:latin typeface="Calibri"/>
              </a:rPr>
              <a:t>Negative beliefs and attitudes towards people with STIs and about the provision of SRH education &amp; services are prevalent in the region.</a:t>
            </a:r>
            <a:endParaRPr lang="en-US" sz="1900" b="1" baseline="30000" dirty="0">
              <a:solidFill>
                <a:prstClr val="black"/>
              </a:solidFill>
              <a:latin typeface="Calibri"/>
            </a:endParaRPr>
          </a:p>
          <a:p>
            <a:pPr marL="285750" indent="-285750">
              <a:buFont typeface="Arial" panose="020B0604020202020204" pitchFamily="34" charset="0"/>
              <a:buChar char="•"/>
            </a:pPr>
            <a:r>
              <a:rPr lang="en-US" sz="1900" b="1" dirty="0">
                <a:solidFill>
                  <a:srgbClr val="FF0000"/>
                </a:solidFill>
                <a:latin typeface="Calibri"/>
              </a:rPr>
              <a:t>Pakistan study (2013)</a:t>
            </a:r>
            <a:r>
              <a:rPr lang="en-US" sz="1900" b="1" baseline="30000" dirty="0">
                <a:solidFill>
                  <a:srgbClr val="FF0000"/>
                </a:solidFill>
                <a:latin typeface="Calibri"/>
              </a:rPr>
              <a:t> 6</a:t>
            </a:r>
          </a:p>
          <a:p>
            <a:pPr marL="742950" lvl="1" indent="-285750">
              <a:buFont typeface="Arial" panose="020B0604020202020204" pitchFamily="34" charset="0"/>
              <a:buChar char="•"/>
            </a:pPr>
            <a:r>
              <a:rPr lang="en-US" sz="1900" dirty="0">
                <a:solidFill>
                  <a:prstClr val="black"/>
                </a:solidFill>
                <a:latin typeface="Calibri"/>
              </a:rPr>
              <a:t>Women with STI tend to be subjected to more blame and judgment compared to men, and this gender-related discrimination was considered normal.</a:t>
            </a:r>
          </a:p>
          <a:p>
            <a:pPr marL="742950" lvl="1" indent="-285750">
              <a:buFont typeface="Arial" panose="020B0604020202020204" pitchFamily="34" charset="0"/>
              <a:buChar char="•"/>
            </a:pPr>
            <a:r>
              <a:rPr lang="en-US" sz="1900" dirty="0">
                <a:solidFill>
                  <a:prstClr val="black"/>
                </a:solidFill>
                <a:latin typeface="Calibri"/>
              </a:rPr>
              <a:t>More women than men believed  that there is no need for sexual education for Muslims, believing that STIs are not an issue among them.</a:t>
            </a:r>
          </a:p>
          <a:p>
            <a:pPr marL="285750" indent="-285750">
              <a:buFont typeface="Arial" panose="020B0604020202020204" pitchFamily="34" charset="0"/>
              <a:buChar char="•"/>
            </a:pPr>
            <a:r>
              <a:rPr lang="en-US" sz="1900" b="1" dirty="0">
                <a:solidFill>
                  <a:srgbClr val="FF0000"/>
                </a:solidFill>
                <a:latin typeface="Calibri"/>
              </a:rPr>
              <a:t>Saudi Arabia study (2008) </a:t>
            </a:r>
            <a:r>
              <a:rPr lang="en-US" sz="1900" b="1" baseline="30000" dirty="0">
                <a:solidFill>
                  <a:srgbClr val="FF0000"/>
                </a:solidFill>
                <a:latin typeface="Calibri"/>
              </a:rPr>
              <a:t>2</a:t>
            </a:r>
          </a:p>
          <a:p>
            <a:pPr marL="742950" lvl="1" indent="-285750">
              <a:buFont typeface="Arial" panose="020B0604020202020204" pitchFamily="34" charset="0"/>
              <a:buChar char="•"/>
            </a:pPr>
            <a:r>
              <a:rPr lang="en-US" sz="1900" dirty="0">
                <a:solidFill>
                  <a:prstClr val="black"/>
                </a:solidFill>
                <a:latin typeface="Calibri"/>
              </a:rPr>
              <a:t>Although, 90% believed that their partners had the right to know if they had an STI, 55% said they would ask for a divorce if their partner had an STI. </a:t>
            </a:r>
          </a:p>
          <a:p>
            <a:pPr marL="285750" indent="-285750">
              <a:buFont typeface="Arial" panose="020B0604020202020204" pitchFamily="34" charset="0"/>
              <a:buChar char="•"/>
            </a:pPr>
            <a:r>
              <a:rPr lang="en-US" sz="1900" b="1" dirty="0">
                <a:solidFill>
                  <a:srgbClr val="FF0000"/>
                </a:solidFill>
                <a:latin typeface="Calibri"/>
              </a:rPr>
              <a:t>Iran study (2013) </a:t>
            </a:r>
            <a:r>
              <a:rPr lang="en-US" sz="1900" b="1" baseline="30000" dirty="0">
                <a:solidFill>
                  <a:srgbClr val="FF0000"/>
                </a:solidFill>
                <a:latin typeface="Calibri"/>
              </a:rPr>
              <a:t>3</a:t>
            </a:r>
          </a:p>
          <a:p>
            <a:pPr marL="742950" lvl="1" indent="-285750">
              <a:buFont typeface="Arial" panose="020B0604020202020204" pitchFamily="34" charset="0"/>
              <a:buChar char="•"/>
            </a:pPr>
            <a:r>
              <a:rPr lang="en-US" sz="1900" dirty="0">
                <a:solidFill>
                  <a:prstClr val="black"/>
                </a:solidFill>
                <a:latin typeface="Calibri"/>
              </a:rPr>
              <a:t>62% believe that education about STIs and unintended pregnancies does not lead to premarital sex.</a:t>
            </a:r>
          </a:p>
          <a:p>
            <a:pPr marL="742950" lvl="1" indent="-285750">
              <a:buFont typeface="Arial" panose="020B0604020202020204" pitchFamily="34" charset="0"/>
              <a:buChar char="•"/>
            </a:pPr>
            <a:r>
              <a:rPr lang="en-US" sz="1900" dirty="0">
                <a:solidFill>
                  <a:prstClr val="black"/>
                </a:solidFill>
                <a:latin typeface="Calibri"/>
              </a:rPr>
              <a:t>62% males and only 27% of females believe that all young adults should have access to contraceptives including condoms before marriage.</a:t>
            </a:r>
          </a:p>
          <a:p>
            <a:endParaRPr lang="en-US" sz="1900" dirty="0">
              <a:solidFill>
                <a:prstClr val="black"/>
              </a:solidFill>
              <a:latin typeface="Calibri"/>
            </a:endParaRPr>
          </a:p>
          <a:p>
            <a:endParaRPr lang="en-US" sz="1900" dirty="0">
              <a:solidFill>
                <a:prstClr val="black"/>
              </a:solidFill>
              <a:latin typeface="Calibri"/>
            </a:endParaRPr>
          </a:p>
        </p:txBody>
      </p:sp>
      <p:sp>
        <p:nvSpPr>
          <p:cNvPr id="6" name="TextBox 5"/>
          <p:cNvSpPr txBox="1"/>
          <p:nvPr/>
        </p:nvSpPr>
        <p:spPr>
          <a:xfrm>
            <a:off x="1955800" y="133172"/>
            <a:ext cx="8242300" cy="49244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600" b="1" dirty="0">
                <a:solidFill>
                  <a:prstClr val="white"/>
                </a:solidFill>
                <a:latin typeface="Calibri Light"/>
              </a:rPr>
              <a:t>Regional situation: Beliefs &amp; attitudes  </a:t>
            </a:r>
          </a:p>
        </p:txBody>
      </p:sp>
    </p:spTree>
    <p:extLst>
      <p:ext uri="{BB962C8B-B14F-4D97-AF65-F5344CB8AC3E}">
        <p14:creationId xmlns:p14="http://schemas.microsoft.com/office/powerpoint/2010/main" val="1075280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7636"/>
    </mc:Choice>
    <mc:Fallback xmlns="">
      <p:transition spd="slow" advTm="676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DEFINITION	</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434898"/>
            <a:ext cx="6817563" cy="6148783"/>
          </a:xfrm>
        </p:spPr>
        <p:txBody>
          <a:bodyPr>
            <a:normAutofit/>
          </a:bodyPr>
          <a:lstStyle/>
          <a:p>
            <a:r>
              <a:rPr lang="en-US" sz="2400" dirty="0"/>
              <a:t>Sexually transmitted infections (STIs) are infections caused by bacteria, viruses &amp; parasites transmitted through sexual contact, including vaginal, anal &amp; oral sex. Some STIs are transmitted through skin-to-skin sexual contact or through non-sexual means e.g. from mother to child during pregnancy &amp; childbirth.</a:t>
            </a:r>
          </a:p>
          <a:p>
            <a:r>
              <a:rPr lang="en-US" sz="2400" dirty="0"/>
              <a:t>There are more than 30 known bacteria, viruses &amp; parasites that cause STIs. </a:t>
            </a:r>
          </a:p>
        </p:txBody>
      </p:sp>
    </p:spTree>
    <p:extLst>
      <p:ext uri="{BB962C8B-B14F-4D97-AF65-F5344CB8AC3E}">
        <p14:creationId xmlns:p14="http://schemas.microsoft.com/office/powerpoint/2010/main" val="1692321458"/>
      </p:ext>
    </p:extLst>
  </p:cSld>
  <p:clrMapOvr>
    <a:masterClrMapping/>
  </p:clrMapOvr>
  <mc:AlternateContent xmlns:mc="http://schemas.openxmlformats.org/markup-compatibility/2006" xmlns:p14="http://schemas.microsoft.com/office/powerpoint/2010/main">
    <mc:Choice Requires="p14">
      <p:transition spd="slow" p14:dur="2000" advTm="44495"/>
    </mc:Choice>
    <mc:Fallback xmlns="">
      <p:transition spd="slow" advTm="4449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689101" y="111641"/>
            <a:ext cx="8826499" cy="49244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600" b="1" dirty="0">
                <a:solidFill>
                  <a:prstClr val="white"/>
                </a:solidFill>
                <a:latin typeface="Calibri Light"/>
              </a:rPr>
              <a:t>Policy situation for STI prevention &amp; care in the EMR </a:t>
            </a:r>
            <a:r>
              <a:rPr lang="en-US" sz="2600" b="1" baseline="30000" dirty="0">
                <a:solidFill>
                  <a:prstClr val="white"/>
                </a:solidFill>
                <a:latin typeface="Calibri Light"/>
              </a:rPr>
              <a:t>7</a:t>
            </a:r>
          </a:p>
        </p:txBody>
      </p:sp>
      <p:sp>
        <p:nvSpPr>
          <p:cNvPr id="3" name="Rectangle 2"/>
          <p:cNvSpPr/>
          <p:nvPr/>
        </p:nvSpPr>
        <p:spPr>
          <a:xfrm>
            <a:off x="1997808" y="814357"/>
            <a:ext cx="8310685" cy="4708981"/>
          </a:xfrm>
          <a:prstGeom prst="rect">
            <a:avLst/>
          </a:prstGeom>
        </p:spPr>
        <p:txBody>
          <a:bodyPr wrap="square">
            <a:spAutoFit/>
          </a:bodyPr>
          <a:lstStyle/>
          <a:p>
            <a:r>
              <a:rPr lang="en-US" sz="2000" dirty="0">
                <a:solidFill>
                  <a:prstClr val="black"/>
                </a:solidFill>
                <a:latin typeface="Calibri"/>
              </a:rPr>
              <a:t>According to the Regional Health Policy Survey 2019;</a:t>
            </a:r>
          </a:p>
          <a:p>
            <a:endParaRPr lang="en-US" sz="2000" dirty="0">
              <a:solidFill>
                <a:prstClr val="black"/>
              </a:solidFill>
              <a:latin typeface="Calibri"/>
            </a:endParaRPr>
          </a:p>
          <a:p>
            <a:pPr marL="285750" indent="-285750">
              <a:buFont typeface="Arial" panose="020B0604020202020204" pitchFamily="34" charset="0"/>
              <a:buChar char="•"/>
            </a:pPr>
            <a:r>
              <a:rPr lang="en-US" sz="2000" b="1" dirty="0">
                <a:solidFill>
                  <a:srgbClr val="FF0000"/>
                </a:solidFill>
                <a:latin typeface="Calibri"/>
              </a:rPr>
              <a:t>13/16 countries have a national policy/guideline for STI</a:t>
            </a:r>
            <a:r>
              <a:rPr lang="en-US" sz="2000" dirty="0">
                <a:solidFill>
                  <a:srgbClr val="FF0000"/>
                </a:solidFill>
                <a:latin typeface="Calibri"/>
              </a:rPr>
              <a:t> </a:t>
            </a:r>
            <a:r>
              <a:rPr lang="en-US" sz="2000" dirty="0">
                <a:solidFill>
                  <a:prstClr val="black"/>
                </a:solidFill>
                <a:latin typeface="Calibri"/>
              </a:rPr>
              <a:t>diagnosis, treatment, and counseling. </a:t>
            </a:r>
          </a:p>
          <a:p>
            <a:pPr marL="285750" indent="-285750">
              <a:buFont typeface="Arial" panose="020B0604020202020204" pitchFamily="34" charset="0"/>
              <a:buChar char="•"/>
            </a:pPr>
            <a:endParaRPr lang="en-US" sz="2000" dirty="0">
              <a:solidFill>
                <a:prstClr val="black"/>
              </a:solidFill>
              <a:latin typeface="Calibri"/>
            </a:endParaRPr>
          </a:p>
          <a:p>
            <a:pPr marL="285750" indent="-285750">
              <a:buFont typeface="Arial" panose="020B0604020202020204" pitchFamily="34" charset="0"/>
              <a:buChar char="•"/>
            </a:pPr>
            <a:r>
              <a:rPr lang="en-US" sz="2000" b="1" dirty="0">
                <a:solidFill>
                  <a:srgbClr val="FF0000"/>
                </a:solidFill>
                <a:latin typeface="Calibri"/>
              </a:rPr>
              <a:t>9/16 countries reported having a national policy/guideline </a:t>
            </a:r>
            <a:r>
              <a:rPr lang="en-US" sz="2000" dirty="0">
                <a:solidFill>
                  <a:prstClr val="black"/>
                </a:solidFill>
                <a:latin typeface="Calibri"/>
              </a:rPr>
              <a:t>that aligns with the Global Health Sector Strategy on STIs (2016-2021) or latest WHO guidelines. </a:t>
            </a:r>
          </a:p>
          <a:p>
            <a:pPr marL="285750" indent="-285750">
              <a:buFont typeface="Arial" panose="020B0604020202020204" pitchFamily="34" charset="0"/>
              <a:buChar char="•"/>
            </a:pPr>
            <a:endParaRPr lang="en-US" sz="2000" dirty="0">
              <a:solidFill>
                <a:srgbClr val="C00000"/>
              </a:solidFill>
              <a:latin typeface="Calibri"/>
            </a:endParaRPr>
          </a:p>
          <a:p>
            <a:pPr marL="285750" indent="-285750">
              <a:buFont typeface="Arial" panose="020B0604020202020204" pitchFamily="34" charset="0"/>
              <a:buChar char="•"/>
            </a:pPr>
            <a:r>
              <a:rPr lang="en-US" sz="2000" b="1" dirty="0">
                <a:solidFill>
                  <a:srgbClr val="FF0000"/>
                </a:solidFill>
                <a:latin typeface="Calibri"/>
              </a:rPr>
              <a:t>8/16 countries stated that the national policy on STIs requires </a:t>
            </a:r>
            <a:r>
              <a:rPr lang="en-US" sz="2000" dirty="0">
                <a:solidFill>
                  <a:prstClr val="black"/>
                </a:solidFill>
                <a:latin typeface="Calibri"/>
              </a:rPr>
              <a:t>the use of a STI surveillance system to monitor the progress to global STI targets. </a:t>
            </a:r>
          </a:p>
          <a:p>
            <a:pPr marL="285750" indent="-285750">
              <a:buFont typeface="Arial" panose="020B0604020202020204" pitchFamily="34" charset="0"/>
              <a:buChar char="•"/>
            </a:pPr>
            <a:endParaRPr lang="en-US" sz="2000" dirty="0">
              <a:solidFill>
                <a:srgbClr val="C00000"/>
              </a:solidFill>
              <a:latin typeface="Calibri"/>
            </a:endParaRPr>
          </a:p>
          <a:p>
            <a:pPr marL="342900" indent="-342900">
              <a:buFont typeface="Arial"/>
              <a:buChar char="•"/>
            </a:pPr>
            <a:r>
              <a:rPr lang="en-US" sz="2000" b="1" dirty="0">
                <a:solidFill>
                  <a:srgbClr val="FF0000"/>
                </a:solidFill>
                <a:latin typeface="Calibri"/>
              </a:rPr>
              <a:t>11/16  countries have a national policy/guideline</a:t>
            </a:r>
            <a:r>
              <a:rPr lang="en-US" sz="2000" dirty="0">
                <a:solidFill>
                  <a:srgbClr val="FF0000"/>
                </a:solidFill>
                <a:latin typeface="Calibri"/>
              </a:rPr>
              <a:t> </a:t>
            </a:r>
            <a:r>
              <a:rPr lang="en-US" sz="2000" dirty="0">
                <a:solidFill>
                  <a:prstClr val="black"/>
                </a:solidFill>
                <a:latin typeface="Calibri"/>
              </a:rPr>
              <a:t>that aims to reduce N. gonorrhea incidence. </a:t>
            </a:r>
          </a:p>
          <a:p>
            <a:endParaRPr lang="en-US" sz="20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3581052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1638"/>
    </mc:Choice>
    <mc:Fallback xmlns="">
      <p:transition spd="slow" advTm="5163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782" y="988779"/>
            <a:ext cx="8546318" cy="4770537"/>
          </a:xfrm>
          <a:prstGeom prst="rect">
            <a:avLst/>
          </a:prstGeom>
          <a:noFill/>
        </p:spPr>
        <p:txBody>
          <a:bodyPr wrap="square" rtlCol="0">
            <a:spAutoFit/>
          </a:bodyPr>
          <a:lstStyle/>
          <a:p>
            <a:pPr marL="400050" indent="-400050">
              <a:buFont typeface="+mj-lt"/>
              <a:buAutoNum type="romanUcPeriod"/>
              <a:defRPr/>
            </a:pPr>
            <a:r>
              <a:rPr lang="en-US" sz="1900" b="1" dirty="0">
                <a:solidFill>
                  <a:srgbClr val="FF0000"/>
                </a:solidFill>
                <a:latin typeface="Calibri"/>
                <a:cs typeface="Calibri" panose="020F0502020204030204" pitchFamily="34" charset="0"/>
              </a:rPr>
              <a:t>Slow policy adoption: </a:t>
            </a:r>
            <a:r>
              <a:rPr lang="en-US" sz="1900" dirty="0">
                <a:solidFill>
                  <a:prstClr val="black"/>
                </a:solidFill>
                <a:latin typeface="Calibri"/>
                <a:cs typeface="Calibri" panose="020F0502020204030204" pitchFamily="34" charset="0"/>
              </a:rPr>
              <a:t>Discrepancies between policy formulation and its implementation, which may be due lack of resources, infrastructure and finances.</a:t>
            </a:r>
          </a:p>
          <a:p>
            <a:pPr marL="400050" indent="-400050">
              <a:buFont typeface="+mj-lt"/>
              <a:buAutoNum type="romanUcPeriod"/>
              <a:defRPr/>
            </a:pPr>
            <a:r>
              <a:rPr lang="en-US" sz="1900" b="1" dirty="0">
                <a:solidFill>
                  <a:srgbClr val="FF0000"/>
                </a:solidFill>
                <a:latin typeface="Calibri"/>
                <a:cs typeface="Calibri" panose="020F0502020204030204" pitchFamily="34" charset="0"/>
              </a:rPr>
              <a:t>Lack of knowledge: </a:t>
            </a:r>
            <a:r>
              <a:rPr lang="en-US" sz="1900" dirty="0">
                <a:solidFill>
                  <a:prstClr val="black"/>
                </a:solidFill>
                <a:latin typeface="Calibri"/>
                <a:cs typeface="Calibri" panose="020F0502020204030204" pitchFamily="34" charset="0"/>
              </a:rPr>
              <a:t>Sexual health is not taught in any formal setting in most countries of the Region leading to poor knowledge of sexual and reproductive health among adolescents. For example, the study in Saudi Arabia showed that the major sources of information on STIs among respondents were internet (87%), books (73%), TV/radio (62%),  friends (55%), newspapers/ magazines (50%), and family (37%). </a:t>
            </a:r>
            <a:r>
              <a:rPr lang="en-US" sz="1900" baseline="30000" dirty="0">
                <a:solidFill>
                  <a:prstClr val="black"/>
                </a:solidFill>
                <a:latin typeface="Calibri"/>
                <a:cs typeface="Calibri" panose="020F0502020204030204" pitchFamily="34" charset="0"/>
              </a:rPr>
              <a:t>3</a:t>
            </a:r>
            <a:r>
              <a:rPr lang="en-US" sz="1900" dirty="0">
                <a:solidFill>
                  <a:prstClr val="black"/>
                </a:solidFill>
                <a:latin typeface="Calibri"/>
                <a:cs typeface="Calibri" panose="020F0502020204030204" pitchFamily="34" charset="0"/>
              </a:rPr>
              <a:t> </a:t>
            </a:r>
          </a:p>
          <a:p>
            <a:pPr marL="400050" indent="-400050">
              <a:buFont typeface="+mj-lt"/>
              <a:buAutoNum type="romanUcPeriod"/>
              <a:defRPr/>
            </a:pPr>
            <a:r>
              <a:rPr lang="en-US" sz="1900" b="1" dirty="0">
                <a:solidFill>
                  <a:srgbClr val="FF0000"/>
                </a:solidFill>
                <a:latin typeface="Calibri"/>
                <a:cs typeface="Calibri" panose="020F0502020204030204" pitchFamily="34" charset="0"/>
              </a:rPr>
              <a:t>A</a:t>
            </a:r>
            <a:r>
              <a:rPr lang="en-US" sz="1900" b="1" dirty="0" err="1">
                <a:solidFill>
                  <a:srgbClr val="FF0000"/>
                </a:solidFill>
                <a:latin typeface="Calibri"/>
                <a:cs typeface="Calibri" panose="020F0502020204030204" pitchFamily="34" charset="0"/>
              </a:rPr>
              <a:t>ge</a:t>
            </a:r>
            <a:r>
              <a:rPr lang="en-US" sz="1900" b="1" dirty="0">
                <a:solidFill>
                  <a:srgbClr val="FF0000"/>
                </a:solidFill>
                <a:latin typeface="Calibri"/>
                <a:cs typeface="Calibri" panose="020F0502020204030204" pitchFamily="34" charset="0"/>
              </a:rPr>
              <a:t> restrictions: </a:t>
            </a:r>
            <a:r>
              <a:rPr lang="en-US" sz="1900" dirty="0">
                <a:solidFill>
                  <a:prstClr val="black"/>
                </a:solidFill>
                <a:latin typeface="Calibri"/>
                <a:cs typeface="Calibri" panose="020F0502020204030204" pitchFamily="34" charset="0"/>
              </a:rPr>
              <a:t>Placing the conventional or widely accepted legal age of consent at 18 years and ambiguous policies prevent access to HIV testing among minors who are sexually active and are at risk of HIV infection. </a:t>
            </a:r>
            <a:r>
              <a:rPr lang="en-US" sz="1900" baseline="30000" dirty="0">
                <a:solidFill>
                  <a:prstClr val="black"/>
                </a:solidFill>
                <a:latin typeface="Calibri"/>
                <a:cs typeface="Calibri" panose="020F0502020204030204" pitchFamily="34" charset="0"/>
              </a:rPr>
              <a:t>8</a:t>
            </a:r>
            <a:endParaRPr lang="en-US" sz="1900" dirty="0">
              <a:solidFill>
                <a:prstClr val="black"/>
              </a:solidFill>
              <a:latin typeface="Calibri"/>
              <a:cs typeface="Calibri" panose="020F0502020204030204" pitchFamily="34" charset="0"/>
            </a:endParaRPr>
          </a:p>
          <a:p>
            <a:pPr marL="400050" indent="-400050">
              <a:buFont typeface="+mj-lt"/>
              <a:buAutoNum type="romanUcPeriod"/>
              <a:defRPr/>
            </a:pPr>
            <a:r>
              <a:rPr lang="en-US" sz="1900" b="1" dirty="0">
                <a:solidFill>
                  <a:srgbClr val="FF0000"/>
                </a:solidFill>
                <a:latin typeface="Calibri"/>
                <a:cs typeface="Calibri" panose="020F0502020204030204" pitchFamily="34" charset="0"/>
              </a:rPr>
              <a:t>Misconceptions</a:t>
            </a:r>
            <a:r>
              <a:rPr lang="en-US" sz="1900" dirty="0">
                <a:solidFill>
                  <a:srgbClr val="FF0000"/>
                </a:solidFill>
                <a:latin typeface="Calibri"/>
                <a:cs typeface="Calibri" panose="020F0502020204030204" pitchFamily="34" charset="0"/>
              </a:rPr>
              <a:t> </a:t>
            </a:r>
            <a:r>
              <a:rPr lang="en-US" sz="1900" dirty="0">
                <a:solidFill>
                  <a:prstClr val="black"/>
                </a:solidFill>
                <a:latin typeface="Calibri"/>
                <a:cs typeface="Calibri" panose="020F0502020204030204" pitchFamily="34" charset="0"/>
              </a:rPr>
              <a:t>among both educated and uneducated populations. For example, a study examining physicians’ knowledge in Saudi Arabia reported that almost half of them identified casual kissing as a mode of HIV transmission. </a:t>
            </a:r>
            <a:r>
              <a:rPr lang="en-US" sz="1900" baseline="30000" dirty="0">
                <a:solidFill>
                  <a:prstClr val="black"/>
                </a:solidFill>
                <a:latin typeface="Calibri"/>
                <a:cs typeface="Calibri" panose="020F0502020204030204" pitchFamily="34" charset="0"/>
              </a:rPr>
              <a:t>9</a:t>
            </a:r>
            <a:endParaRPr lang="en-US" sz="1900" dirty="0">
              <a:solidFill>
                <a:prstClr val="black"/>
              </a:solidFill>
              <a:latin typeface="Calibri"/>
              <a:cs typeface="Calibri" panose="020F0502020204030204" pitchFamily="34" charset="0"/>
            </a:endParaRPr>
          </a:p>
          <a:p>
            <a:pPr marL="400050" indent="-400050">
              <a:buFont typeface="+mj-lt"/>
              <a:buAutoNum type="romanUcPeriod"/>
              <a:defRPr/>
            </a:pPr>
            <a:endParaRPr lang="en-US" sz="1900" b="1" dirty="0">
              <a:solidFill>
                <a:srgbClr val="C00000"/>
              </a:solidFill>
              <a:latin typeface="Calibri"/>
              <a:cs typeface="Calibri" panose="020F0502020204030204" pitchFamily="34" charset="0"/>
            </a:endParaRPr>
          </a:p>
        </p:txBody>
      </p:sp>
      <p:sp>
        <p:nvSpPr>
          <p:cNvPr id="13" name="TextBox 12"/>
          <p:cNvSpPr txBox="1"/>
          <p:nvPr/>
        </p:nvSpPr>
        <p:spPr>
          <a:xfrm>
            <a:off x="2159000" y="134219"/>
            <a:ext cx="8007959"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Calibri Light"/>
              </a:rPr>
              <a:t>Regional Challenges </a:t>
            </a:r>
            <a:endParaRPr lang="en-US" sz="2800" b="1" baseline="30000" dirty="0">
              <a:solidFill>
                <a:prstClr val="white"/>
              </a:solidFill>
              <a:latin typeface="Calibri Light"/>
            </a:endParaRPr>
          </a:p>
        </p:txBody>
      </p:sp>
    </p:spTree>
    <p:extLst>
      <p:ext uri="{BB962C8B-B14F-4D97-AF65-F5344CB8AC3E}">
        <p14:creationId xmlns:p14="http://schemas.microsoft.com/office/powerpoint/2010/main" val="3840908082"/>
      </p:ext>
    </p:extLst>
  </p:cSld>
  <p:clrMapOvr>
    <a:masterClrMapping/>
  </p:clrMapOvr>
  <mc:AlternateContent xmlns:mc="http://schemas.openxmlformats.org/markup-compatibility/2006" xmlns:p14="http://schemas.microsoft.com/office/powerpoint/2010/main">
    <mc:Choice Requires="p14">
      <p:transition spd="slow" p14:dur="2000" advTm="72360"/>
    </mc:Choice>
    <mc:Fallback xmlns="">
      <p:transition spd="slow" advTm="7236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782" y="846739"/>
            <a:ext cx="8432017" cy="5355312"/>
          </a:xfrm>
          <a:prstGeom prst="rect">
            <a:avLst/>
          </a:prstGeom>
          <a:noFill/>
        </p:spPr>
        <p:txBody>
          <a:bodyPr wrap="square" rtlCol="0">
            <a:spAutoFit/>
          </a:bodyPr>
          <a:lstStyle/>
          <a:p>
            <a:pPr marL="514350" indent="-514350">
              <a:buFont typeface="+mj-lt"/>
              <a:buAutoNum type="romanUcPeriod" startAt="5"/>
              <a:defRPr/>
            </a:pPr>
            <a:r>
              <a:rPr lang="en-US" sz="1900" b="1" dirty="0">
                <a:solidFill>
                  <a:srgbClr val="FF0000"/>
                </a:solidFill>
                <a:latin typeface="Calibri"/>
              </a:rPr>
              <a:t>Socio-cultural factors: </a:t>
            </a:r>
            <a:r>
              <a:rPr lang="en-US" sz="1900" dirty="0">
                <a:solidFill>
                  <a:prstClr val="black"/>
                </a:solidFill>
                <a:latin typeface="Calibri"/>
              </a:rPr>
              <a:t>Conservative views and social disapproval of sexual health education significantly influence sexual health awareness and safer sex practices.</a:t>
            </a:r>
          </a:p>
          <a:p>
            <a:pPr marL="514350" indent="-514350">
              <a:buFont typeface="+mj-lt"/>
              <a:buAutoNum type="romanUcPeriod" startAt="5"/>
              <a:defRPr/>
            </a:pPr>
            <a:r>
              <a:rPr lang="en-US" sz="1900" b="1" dirty="0">
                <a:solidFill>
                  <a:srgbClr val="FF0000"/>
                </a:solidFill>
                <a:latin typeface="Calibri"/>
              </a:rPr>
              <a:t>Low perceived risk: </a:t>
            </a:r>
            <a:r>
              <a:rPr lang="en-US" sz="1900" dirty="0">
                <a:solidFill>
                  <a:prstClr val="black"/>
                </a:solidFill>
                <a:latin typeface="Calibri"/>
              </a:rPr>
              <a:t>Due to social and cultural factors,  STI rates are not commonly reported in many countries, which might contribute to the perception of low risk among many Muslims countries as highlighted in a systematic review looking at the attitudes among Muslim women. </a:t>
            </a:r>
            <a:r>
              <a:rPr lang="en-US" sz="1900" baseline="30000" dirty="0">
                <a:solidFill>
                  <a:prstClr val="black"/>
                </a:solidFill>
                <a:latin typeface="Calibri"/>
              </a:rPr>
              <a:t>10</a:t>
            </a:r>
            <a:endParaRPr lang="en-US" sz="1900" dirty="0">
              <a:solidFill>
                <a:prstClr val="black"/>
              </a:solidFill>
              <a:latin typeface="Calibri"/>
            </a:endParaRPr>
          </a:p>
          <a:p>
            <a:pPr marL="514350" indent="-514350">
              <a:buFont typeface="+mj-lt"/>
              <a:buAutoNum type="romanUcPeriod" startAt="5"/>
              <a:defRPr/>
            </a:pPr>
            <a:r>
              <a:rPr lang="en-US" sz="1900" b="1" dirty="0">
                <a:solidFill>
                  <a:srgbClr val="FF0000"/>
                </a:solidFill>
                <a:latin typeface="Calibri"/>
              </a:rPr>
              <a:t>Service providers’ attitude: </a:t>
            </a:r>
            <a:r>
              <a:rPr lang="en-US" sz="1900" dirty="0">
                <a:solidFill>
                  <a:prstClr val="black"/>
                </a:solidFill>
                <a:latin typeface="Calibri"/>
              </a:rPr>
              <a:t>Negative and judgmental attitude of the care providers towards people attending  STIs services. </a:t>
            </a:r>
            <a:r>
              <a:rPr lang="en-US" sz="1900" baseline="30000" dirty="0">
                <a:solidFill>
                  <a:prstClr val="black"/>
                </a:solidFill>
                <a:latin typeface="Calibri"/>
              </a:rPr>
              <a:t>11</a:t>
            </a:r>
            <a:endParaRPr lang="en-US" sz="1900" dirty="0">
              <a:solidFill>
                <a:prstClr val="black"/>
              </a:solidFill>
              <a:latin typeface="Calibri"/>
            </a:endParaRPr>
          </a:p>
          <a:p>
            <a:pPr marL="514350" indent="-514350">
              <a:buFont typeface="+mj-lt"/>
              <a:buAutoNum type="romanUcPeriod" startAt="5"/>
              <a:defRPr/>
            </a:pPr>
            <a:r>
              <a:rPr lang="en-US" sz="1900" b="1" dirty="0">
                <a:solidFill>
                  <a:srgbClr val="FF0000"/>
                </a:solidFill>
                <a:latin typeface="Calibri"/>
              </a:rPr>
              <a:t> Cost and infrastructure: </a:t>
            </a:r>
            <a:r>
              <a:rPr lang="en-US" sz="1900" dirty="0">
                <a:solidFill>
                  <a:prstClr val="black"/>
                </a:solidFill>
                <a:latin typeface="Calibri"/>
              </a:rPr>
              <a:t>A study in MENA &amp; North Africa documented that reasons for not using condoms included partners’ refusal, high condom prices, and low perceived risk of infection. </a:t>
            </a:r>
            <a:r>
              <a:rPr lang="en-US" sz="1900" baseline="30000" dirty="0">
                <a:solidFill>
                  <a:prstClr val="black"/>
                </a:solidFill>
                <a:latin typeface="Calibri"/>
              </a:rPr>
              <a:t>12</a:t>
            </a:r>
            <a:r>
              <a:rPr lang="en-US" sz="1900" dirty="0">
                <a:solidFill>
                  <a:prstClr val="black"/>
                </a:solidFill>
                <a:latin typeface="Calibri"/>
              </a:rPr>
              <a:t> C</a:t>
            </a:r>
            <a:r>
              <a:rPr lang="en-US" sz="1900" dirty="0" err="1">
                <a:solidFill>
                  <a:prstClr val="black"/>
                </a:solidFill>
                <a:latin typeface="Calibri"/>
              </a:rPr>
              <a:t>ountries</a:t>
            </a:r>
            <a:r>
              <a:rPr lang="en-US" sz="1900" dirty="0">
                <a:solidFill>
                  <a:prstClr val="black"/>
                </a:solidFill>
                <a:latin typeface="Calibri"/>
              </a:rPr>
              <a:t> like Afghanistan, Sudan and Yemen and Syria with humanitarian settings have poor infrastructure and significant gaps in provision and access of these services. </a:t>
            </a:r>
            <a:r>
              <a:rPr lang="en-US" sz="1900" baseline="30000" dirty="0">
                <a:solidFill>
                  <a:prstClr val="black"/>
                </a:solidFill>
                <a:latin typeface="Calibri"/>
              </a:rPr>
              <a:t>13</a:t>
            </a:r>
            <a:endParaRPr lang="en-US" sz="1900" dirty="0">
              <a:solidFill>
                <a:prstClr val="black"/>
              </a:solidFill>
              <a:latin typeface="Calibri"/>
            </a:endParaRPr>
          </a:p>
          <a:p>
            <a:pPr marL="514350" indent="-514350">
              <a:buFont typeface="+mj-lt"/>
              <a:buAutoNum type="romanUcPeriod" startAt="5"/>
              <a:defRPr/>
            </a:pPr>
            <a:r>
              <a:rPr lang="en-US" sz="1900" b="1" dirty="0">
                <a:solidFill>
                  <a:srgbClr val="FF0000"/>
                </a:solidFill>
                <a:latin typeface="Calibri"/>
              </a:rPr>
              <a:t>Weak Health Information System</a:t>
            </a:r>
            <a:r>
              <a:rPr lang="en-US" sz="1900" dirty="0">
                <a:solidFill>
                  <a:prstClr val="black"/>
                </a:solidFill>
                <a:latin typeface="Calibri"/>
              </a:rPr>
              <a:t>: Low reporting of STIs have bearing on disease burden, for example low reporting on HPV and its relationship with cervical cancer.</a:t>
            </a:r>
          </a:p>
          <a:p>
            <a:pPr marL="400050" indent="-400050" algn="just">
              <a:buFont typeface="+mj-lt"/>
              <a:buAutoNum type="romanUcPeriod"/>
              <a:defRPr/>
            </a:pPr>
            <a:endParaRPr lang="en-US" sz="1900" dirty="0">
              <a:solidFill>
                <a:prstClr val="black"/>
              </a:solidFill>
              <a:latin typeface="Calibri"/>
            </a:endParaRPr>
          </a:p>
        </p:txBody>
      </p:sp>
      <p:sp>
        <p:nvSpPr>
          <p:cNvPr id="13" name="TextBox 12"/>
          <p:cNvSpPr txBox="1"/>
          <p:nvPr/>
        </p:nvSpPr>
        <p:spPr>
          <a:xfrm>
            <a:off x="1905782" y="171797"/>
            <a:ext cx="8432018"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a:solidFill>
                  <a:prstClr val="white"/>
                </a:solidFill>
                <a:latin typeface="Calibri Light"/>
              </a:rPr>
              <a:t>Regional Challenges </a:t>
            </a:r>
            <a:endParaRPr lang="en-US" sz="2800" b="1" baseline="30000" dirty="0">
              <a:solidFill>
                <a:prstClr val="white"/>
              </a:solidFill>
              <a:latin typeface="Calibri Light"/>
            </a:endParaRPr>
          </a:p>
        </p:txBody>
      </p:sp>
    </p:spTree>
    <p:extLst>
      <p:ext uri="{BB962C8B-B14F-4D97-AF65-F5344CB8AC3E}">
        <p14:creationId xmlns:p14="http://schemas.microsoft.com/office/powerpoint/2010/main" val="237130602"/>
      </p:ext>
    </p:extLst>
  </p:cSld>
  <p:clrMapOvr>
    <a:masterClrMapping/>
  </p:clrMapOvr>
  <mc:AlternateContent xmlns:mc="http://schemas.openxmlformats.org/markup-compatibility/2006" xmlns:p14="http://schemas.microsoft.com/office/powerpoint/2010/main">
    <mc:Choice Requires="p14">
      <p:transition spd="slow" p14:dur="2000" advTm="85613"/>
    </mc:Choice>
    <mc:Fallback xmlns="">
      <p:transition spd="slow" advTm="8561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2120900" y="56769"/>
            <a:ext cx="8183845" cy="892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defRPr/>
            </a:pPr>
            <a:r>
              <a:rPr lang="en-US" sz="2600" b="1" dirty="0">
                <a:solidFill>
                  <a:prstClr val="white"/>
                </a:solidFill>
                <a:latin typeface="Calibri Light"/>
              </a:rPr>
              <a:t>Regional best practice initiative</a:t>
            </a:r>
          </a:p>
          <a:p>
            <a:pPr algn="ctr">
              <a:defRPr/>
            </a:pPr>
            <a:r>
              <a:rPr lang="en-US" sz="2600" b="1" dirty="0">
                <a:solidFill>
                  <a:prstClr val="white"/>
                </a:solidFill>
                <a:latin typeface="Calibri Light"/>
              </a:rPr>
              <a:t> Marsa in Lebanon </a:t>
            </a:r>
            <a:r>
              <a:rPr lang="en-US" sz="2600" b="1" baseline="30000" dirty="0">
                <a:solidFill>
                  <a:prstClr val="white"/>
                </a:solidFill>
                <a:latin typeface="Calibri Light"/>
              </a:rPr>
              <a:t>14</a:t>
            </a:r>
            <a:endParaRPr lang="en-US" sz="2600" b="1" dirty="0">
              <a:solidFill>
                <a:prstClr val="white"/>
              </a:solidFill>
              <a:latin typeface="Calibri Light"/>
            </a:endParaRPr>
          </a:p>
        </p:txBody>
      </p:sp>
      <p:sp>
        <p:nvSpPr>
          <p:cNvPr id="5" name="Rectangle 4"/>
          <p:cNvSpPr/>
          <p:nvPr/>
        </p:nvSpPr>
        <p:spPr>
          <a:xfrm>
            <a:off x="1946032" y="3042416"/>
            <a:ext cx="4994031" cy="2708434"/>
          </a:xfrm>
          <a:prstGeom prst="rect">
            <a:avLst/>
          </a:prstGeom>
          <a:solidFill>
            <a:schemeClr val="bg2"/>
          </a:solidFill>
        </p:spPr>
        <p:txBody>
          <a:bodyPr wrap="square">
            <a:spAutoFit/>
          </a:bodyPr>
          <a:lstStyle/>
          <a:p>
            <a:pPr>
              <a:defRPr/>
            </a:pPr>
            <a:r>
              <a:rPr lang="en-US" sz="1700" b="1" dirty="0">
                <a:solidFill>
                  <a:srgbClr val="FF0000"/>
                </a:solidFill>
                <a:latin typeface="Calibri"/>
              </a:rPr>
              <a:t>Services: </a:t>
            </a:r>
          </a:p>
          <a:p>
            <a:pPr marL="285750" indent="-285750">
              <a:buFont typeface="Arial" panose="020B0604020202020204" pitchFamily="34" charset="0"/>
              <a:buChar char="•"/>
              <a:defRPr/>
            </a:pPr>
            <a:r>
              <a:rPr lang="en-US" sz="1700" dirty="0">
                <a:solidFill>
                  <a:prstClr val="black"/>
                </a:solidFill>
                <a:latin typeface="Calibri"/>
              </a:rPr>
              <a:t>Information and education provision</a:t>
            </a:r>
          </a:p>
          <a:p>
            <a:pPr marL="285750" indent="-285750">
              <a:buFont typeface="Arial" panose="020B0604020202020204" pitchFamily="34" charset="0"/>
              <a:buChar char="•"/>
              <a:defRPr/>
            </a:pPr>
            <a:r>
              <a:rPr lang="en-US" sz="1700" dirty="0">
                <a:solidFill>
                  <a:prstClr val="black"/>
                </a:solidFill>
                <a:latin typeface="Calibri"/>
              </a:rPr>
              <a:t>Voluntary counseling &amp; testing for STIs and HIV</a:t>
            </a:r>
          </a:p>
          <a:p>
            <a:pPr marL="285750" indent="-285750">
              <a:buFont typeface="Arial" panose="020B0604020202020204" pitchFamily="34" charset="0"/>
              <a:buChar char="•"/>
              <a:defRPr/>
            </a:pPr>
            <a:r>
              <a:rPr lang="en-US" sz="1700" dirty="0">
                <a:solidFill>
                  <a:prstClr val="black"/>
                </a:solidFill>
                <a:latin typeface="Calibri"/>
              </a:rPr>
              <a:t>Cervical cancer screening</a:t>
            </a:r>
          </a:p>
          <a:p>
            <a:pPr marL="285750" indent="-285750">
              <a:buFont typeface="Arial" panose="020B0604020202020204" pitchFamily="34" charset="0"/>
              <a:buChar char="•"/>
              <a:defRPr/>
            </a:pPr>
            <a:r>
              <a:rPr lang="en-US" sz="1700" dirty="0">
                <a:solidFill>
                  <a:prstClr val="black"/>
                </a:solidFill>
                <a:latin typeface="Calibri"/>
              </a:rPr>
              <a:t>Medical consultation with family doctors and dermatologists, with specialty skills in STI management</a:t>
            </a:r>
          </a:p>
          <a:p>
            <a:pPr marL="285750" indent="-285750">
              <a:buFont typeface="Arial" panose="020B0604020202020204" pitchFamily="34" charset="0"/>
              <a:buChar char="•"/>
              <a:defRPr/>
            </a:pPr>
            <a:r>
              <a:rPr lang="en-US" sz="1700" dirty="0">
                <a:solidFill>
                  <a:prstClr val="black"/>
                </a:solidFill>
                <a:latin typeface="Calibri"/>
              </a:rPr>
              <a:t>Psychosocial counseling and alternative therapies</a:t>
            </a:r>
          </a:p>
          <a:p>
            <a:pPr marL="285750" indent="-285750">
              <a:buFont typeface="Arial" panose="020B0604020202020204" pitchFamily="34" charset="0"/>
              <a:buChar char="•"/>
              <a:defRPr/>
            </a:pPr>
            <a:r>
              <a:rPr lang="en-US" sz="1700" dirty="0">
                <a:solidFill>
                  <a:prstClr val="black"/>
                </a:solidFill>
                <a:latin typeface="Calibri"/>
              </a:rPr>
              <a:t>Promotional outreach campaigns (e.g., on how to use condoms)</a:t>
            </a:r>
          </a:p>
        </p:txBody>
      </p:sp>
      <p:sp>
        <p:nvSpPr>
          <p:cNvPr id="10" name="Rectangle 9"/>
          <p:cNvSpPr/>
          <p:nvPr/>
        </p:nvSpPr>
        <p:spPr>
          <a:xfrm>
            <a:off x="1946032" y="974335"/>
            <a:ext cx="8512419" cy="2031325"/>
          </a:xfrm>
          <a:prstGeom prst="rect">
            <a:avLst/>
          </a:prstGeom>
        </p:spPr>
        <p:txBody>
          <a:bodyPr wrap="square">
            <a:spAutoFit/>
          </a:bodyPr>
          <a:lstStyle/>
          <a:p>
            <a:pPr algn="just">
              <a:defRPr/>
            </a:pPr>
            <a:r>
              <a:rPr lang="en-US" dirty="0">
                <a:solidFill>
                  <a:prstClr val="black"/>
                </a:solidFill>
                <a:latin typeface="Calibri"/>
              </a:rPr>
              <a:t>Marsa is an NGO in Beirut, which established a holistic sexual health center in 2011 with support from WHO, the Medico and Arabic Foundation for Freedom and Equality (AFE), and the National AIDS Program (NAP).</a:t>
            </a:r>
          </a:p>
          <a:p>
            <a:pPr algn="just">
              <a:defRPr/>
            </a:pPr>
            <a:endParaRPr lang="en-US" dirty="0">
              <a:solidFill>
                <a:prstClr val="black"/>
              </a:solidFill>
              <a:latin typeface="Calibri"/>
            </a:endParaRPr>
          </a:p>
          <a:p>
            <a:pPr algn="just">
              <a:defRPr/>
            </a:pPr>
            <a:r>
              <a:rPr lang="en-US" b="1" dirty="0">
                <a:solidFill>
                  <a:srgbClr val="FF0000"/>
                </a:solidFill>
                <a:latin typeface="Calibri"/>
              </a:rPr>
              <a:t>Aim: </a:t>
            </a:r>
            <a:r>
              <a:rPr lang="en-US" dirty="0">
                <a:solidFill>
                  <a:prstClr val="black"/>
                </a:solidFill>
                <a:latin typeface="Calibri"/>
              </a:rPr>
              <a:t>To</a:t>
            </a:r>
            <a:r>
              <a:rPr lang="en-US" b="1" dirty="0">
                <a:solidFill>
                  <a:srgbClr val="FF0000"/>
                </a:solidFill>
                <a:latin typeface="Calibri"/>
              </a:rPr>
              <a:t> </a:t>
            </a:r>
            <a:r>
              <a:rPr lang="en-US" dirty="0">
                <a:solidFill>
                  <a:prstClr val="black"/>
                </a:solidFill>
                <a:latin typeface="Calibri"/>
              </a:rPr>
              <a:t>provide SRH services to adolescents, adult women, and socially and/or economically vulnerable groups with a multidisciplinary team in a safe, welcoming, accessible, and friendly environment that is free of judgment and bias.</a:t>
            </a:r>
          </a:p>
        </p:txBody>
      </p:sp>
      <p:sp>
        <p:nvSpPr>
          <p:cNvPr id="11" name="TextBox 10"/>
          <p:cNvSpPr txBox="1"/>
          <p:nvPr/>
        </p:nvSpPr>
        <p:spPr>
          <a:xfrm>
            <a:off x="7058760" y="3123027"/>
            <a:ext cx="3399691" cy="2185214"/>
          </a:xfrm>
          <a:prstGeom prst="rect">
            <a:avLst/>
          </a:prstGeom>
          <a:solidFill>
            <a:schemeClr val="bg2"/>
          </a:solidFill>
        </p:spPr>
        <p:txBody>
          <a:bodyPr wrap="square" rtlCol="0">
            <a:spAutoFit/>
          </a:bodyPr>
          <a:lstStyle/>
          <a:p>
            <a:pPr>
              <a:defRPr/>
            </a:pPr>
            <a:r>
              <a:rPr lang="en-US" sz="1700" b="1" dirty="0">
                <a:solidFill>
                  <a:srgbClr val="FF0000"/>
                </a:solidFill>
                <a:latin typeface="Calibri"/>
              </a:rPr>
              <a:t>Key features of the services: </a:t>
            </a:r>
          </a:p>
          <a:p>
            <a:pPr marL="342900" indent="-342900">
              <a:buFont typeface="+mj-lt"/>
              <a:buAutoNum type="arabicPeriod"/>
              <a:defRPr/>
            </a:pPr>
            <a:r>
              <a:rPr lang="en-US" sz="1700" dirty="0">
                <a:solidFill>
                  <a:prstClr val="black"/>
                </a:solidFill>
                <a:latin typeface="Calibri"/>
              </a:rPr>
              <a:t>Provision of a comprehensive package of services</a:t>
            </a:r>
          </a:p>
          <a:p>
            <a:pPr marL="342900" indent="-342900">
              <a:buFont typeface="+mj-lt"/>
              <a:buAutoNum type="arabicPeriod"/>
              <a:defRPr/>
            </a:pPr>
            <a:r>
              <a:rPr lang="en-US" sz="1700" dirty="0">
                <a:solidFill>
                  <a:prstClr val="black"/>
                </a:solidFill>
                <a:latin typeface="Calibri"/>
              </a:rPr>
              <a:t>Assurance of a non-judgmental environment with full autonomy and confidentiality for patients</a:t>
            </a:r>
          </a:p>
          <a:p>
            <a:pPr marL="342900" indent="-342900">
              <a:buFont typeface="+mj-lt"/>
              <a:buAutoNum type="arabicPeriod"/>
              <a:defRPr/>
            </a:pPr>
            <a:r>
              <a:rPr lang="en-US" sz="1700" dirty="0">
                <a:solidFill>
                  <a:prstClr val="black"/>
                </a:solidFill>
                <a:latin typeface="Calibri"/>
              </a:rPr>
              <a:t>Provision of services by a highly trained and friendly team </a:t>
            </a:r>
          </a:p>
        </p:txBody>
      </p:sp>
    </p:spTree>
    <p:extLst>
      <p:ext uri="{BB962C8B-B14F-4D97-AF65-F5344CB8AC3E}">
        <p14:creationId xmlns:p14="http://schemas.microsoft.com/office/powerpoint/2010/main" val="1481852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1515"/>
    </mc:Choice>
    <mc:Fallback xmlns="">
      <p:transition spd="slow" advTm="9151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8234" y="168180"/>
            <a:ext cx="8398412" cy="784320"/>
          </a:xfrm>
          <a:solidFill>
            <a:schemeClr val="accent1">
              <a:lumMod val="75000"/>
            </a:schemeClr>
          </a:solidFill>
        </p:spPr>
        <p:txBody>
          <a:bodyPr/>
          <a:lstStyle/>
          <a:p>
            <a:pPr algn="ctr"/>
            <a:r>
              <a:rPr lang="en-US" sz="3600" dirty="0">
                <a:solidFill>
                  <a:schemeClr val="bg1"/>
                </a:solidFill>
              </a:rPr>
              <a:t>Regional opportunities </a:t>
            </a:r>
            <a:r>
              <a:rPr lang="en-US" sz="3600" baseline="30000" dirty="0">
                <a:solidFill>
                  <a:schemeClr val="bg1"/>
                </a:solidFill>
              </a:rPr>
              <a:t>15</a:t>
            </a:r>
          </a:p>
        </p:txBody>
      </p:sp>
      <p:sp>
        <p:nvSpPr>
          <p:cNvPr id="4" name="Content Placeholder 3"/>
          <p:cNvSpPr>
            <a:spLocks noGrp="1"/>
          </p:cNvSpPr>
          <p:nvPr>
            <p:ph idx="1"/>
          </p:nvPr>
        </p:nvSpPr>
        <p:spPr>
          <a:xfrm>
            <a:off x="1988234" y="2448547"/>
            <a:ext cx="8398412" cy="3077042"/>
          </a:xfrm>
          <a:solidFill>
            <a:schemeClr val="bg1">
              <a:lumMod val="95000"/>
            </a:schemeClr>
          </a:solidFill>
        </p:spPr>
        <p:txBody>
          <a:bodyPr/>
          <a:lstStyle/>
          <a:p>
            <a:pPr marL="514350" indent="-514350">
              <a:buFont typeface="+mj-lt"/>
              <a:buAutoNum type="arabicPeriod"/>
            </a:pPr>
            <a:r>
              <a:rPr lang="en-US" sz="1900" dirty="0"/>
              <a:t>Increase access and coverage to testing and treatment of STIs.</a:t>
            </a:r>
          </a:p>
          <a:p>
            <a:pPr marL="514350" indent="-514350">
              <a:buFont typeface="+mj-lt"/>
              <a:buAutoNum type="arabicPeriod"/>
            </a:pPr>
            <a:r>
              <a:rPr lang="en-US" sz="1900" dirty="0"/>
              <a:t>Where feasible, promote integration of STI services into other programs e.g., HIV and hepatitis.</a:t>
            </a:r>
          </a:p>
          <a:p>
            <a:pPr marL="514350" indent="-514350">
              <a:buFont typeface="+mj-lt"/>
              <a:buAutoNum type="arabicPeriod"/>
            </a:pPr>
            <a:r>
              <a:rPr lang="en-US" sz="1900" dirty="0"/>
              <a:t>Adopt the use of the new multiplex technologies for diagnosis e.g., dual testing of HIV and Syphilis.</a:t>
            </a:r>
          </a:p>
          <a:p>
            <a:pPr marL="514350" indent="-514350">
              <a:buFont typeface="+mj-lt"/>
              <a:buAutoNum type="arabicPeriod"/>
            </a:pPr>
            <a:r>
              <a:rPr lang="en-US" sz="1900" dirty="0"/>
              <a:t>Promote the use of prevention interventions to high-risk groups.</a:t>
            </a:r>
          </a:p>
          <a:p>
            <a:pPr marL="514350" indent="-514350">
              <a:buFont typeface="+mj-lt"/>
              <a:buAutoNum type="arabicPeriod"/>
            </a:pPr>
            <a:r>
              <a:rPr lang="en-US" sz="1900" dirty="0"/>
              <a:t>Resource mobilization for STI programs.</a:t>
            </a:r>
          </a:p>
          <a:p>
            <a:pPr marL="514350" indent="-514350">
              <a:buFont typeface="+mj-lt"/>
              <a:buAutoNum type="arabicPeriod"/>
            </a:pPr>
            <a:r>
              <a:rPr lang="en-US" sz="1900" dirty="0"/>
              <a:t>Continued advocacy at policy level.</a:t>
            </a:r>
          </a:p>
        </p:txBody>
      </p:sp>
      <p:sp>
        <p:nvSpPr>
          <p:cNvPr id="2" name="Rectangle 1"/>
          <p:cNvSpPr/>
          <p:nvPr/>
        </p:nvSpPr>
        <p:spPr>
          <a:xfrm>
            <a:off x="1886635" y="990720"/>
            <a:ext cx="8565465" cy="1261884"/>
          </a:xfrm>
          <a:prstGeom prst="rect">
            <a:avLst/>
          </a:prstGeom>
        </p:spPr>
        <p:txBody>
          <a:bodyPr wrap="square">
            <a:spAutoFit/>
          </a:bodyPr>
          <a:lstStyle/>
          <a:p>
            <a:r>
              <a:rPr lang="en-US" sz="1900" dirty="0">
                <a:solidFill>
                  <a:prstClr val="black"/>
                </a:solidFill>
                <a:latin typeface="Calibri"/>
              </a:rPr>
              <a:t>These are aligned to the WHO’s Global Health Sector Strategy on STIs, and EMR Regional Framework and Action Plan for STI prevention and control, which emphasize the need for an integrated approach to STI prevention and control through securing universal access to sexual and reproductive health-care services and rights. </a:t>
            </a:r>
          </a:p>
        </p:txBody>
      </p:sp>
    </p:spTree>
    <p:extLst>
      <p:ext uri="{BB962C8B-B14F-4D97-AF65-F5344CB8AC3E}">
        <p14:creationId xmlns:p14="http://schemas.microsoft.com/office/powerpoint/2010/main" val="2243510647"/>
      </p:ext>
    </p:extLst>
  </p:cSld>
  <p:clrMapOvr>
    <a:masterClrMapping/>
  </p:clrMapOvr>
  <mc:AlternateContent xmlns:mc="http://schemas.openxmlformats.org/markup-compatibility/2006" xmlns:p14="http://schemas.microsoft.com/office/powerpoint/2010/main">
    <mc:Choice Requires="p14">
      <p:transition spd="slow" p14:dur="2000" advTm="61579"/>
    </mc:Choice>
    <mc:Fallback xmlns="">
      <p:transition spd="slow" advTm="6157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8234" y="168180"/>
            <a:ext cx="8398412" cy="784320"/>
          </a:xfrm>
          <a:solidFill>
            <a:schemeClr val="accent1">
              <a:lumMod val="75000"/>
            </a:schemeClr>
          </a:solidFill>
        </p:spPr>
        <p:txBody>
          <a:bodyPr/>
          <a:lstStyle/>
          <a:p>
            <a:pPr algn="ctr"/>
            <a:r>
              <a:rPr lang="en-US" sz="3600" dirty="0">
                <a:solidFill>
                  <a:schemeClr val="bg1"/>
                </a:solidFill>
              </a:rPr>
              <a:t>References</a:t>
            </a:r>
            <a:endParaRPr lang="en-US" sz="3600" baseline="30000" dirty="0">
              <a:solidFill>
                <a:schemeClr val="bg1"/>
              </a:solidFill>
            </a:endParaRPr>
          </a:p>
        </p:txBody>
      </p:sp>
      <p:sp>
        <p:nvSpPr>
          <p:cNvPr id="6" name="Content Placeholder 5">
            <a:extLst>
              <a:ext uri="{FF2B5EF4-FFF2-40B4-BE49-F238E27FC236}">
                <a16:creationId xmlns:a16="http://schemas.microsoft.com/office/drawing/2014/main" id="{109FA4F9-EB9E-4203-A876-11325F7D6534}"/>
              </a:ext>
            </a:extLst>
          </p:cNvPr>
          <p:cNvSpPr>
            <a:spLocks noGrp="1"/>
          </p:cNvSpPr>
          <p:nvPr>
            <p:ph idx="1"/>
          </p:nvPr>
        </p:nvSpPr>
        <p:spPr>
          <a:xfrm>
            <a:off x="2152650" y="993421"/>
            <a:ext cx="8155755" cy="5479298"/>
          </a:xfrm>
        </p:spPr>
        <p:txBody>
          <a:bodyPr/>
          <a:lstStyle/>
          <a:p>
            <a:pPr marL="342900" indent="-342900">
              <a:lnSpc>
                <a:spcPct val="107000"/>
              </a:lnSpc>
              <a:buFont typeface="+mj-lt"/>
              <a:buAutoNum type="arabicPeriod"/>
            </a:pPr>
            <a:r>
              <a:rPr lang="en-GB" sz="1200" dirty="0">
                <a:ea typeface="Calibri" panose="020F0502020204030204" pitchFamily="34" charset="0"/>
                <a:cs typeface="Arial" panose="020B0604020202020204" pitchFamily="34" charset="0"/>
              </a:rPr>
              <a:t>World Health Organization Global adult estimates of chlamydia, gonorrhoea, trichomoniasis and syphilis including maternal and congenital syphilis, 2016. </a:t>
            </a:r>
            <a:r>
              <a:rPr lang="en-US" sz="1200" dirty="0">
                <a:ea typeface="Calibri" panose="020F0502020204030204" pitchFamily="34" charset="0"/>
                <a:cs typeface="Arial" panose="020B0604020202020204" pitchFamily="34" charset="0"/>
              </a:rPr>
              <a:t>World Health Organization; 2020 Mar. </a:t>
            </a:r>
            <a:r>
              <a:rPr lang="en-GB" sz="1200" dirty="0">
                <a:ea typeface="Calibri" panose="020F0502020204030204" pitchFamily="34" charset="0"/>
                <a:cs typeface="Arial" panose="020B0604020202020204" pitchFamily="34" charset="0"/>
              </a:rPr>
              <a:t>Available from: </a:t>
            </a:r>
            <a:r>
              <a:rPr lang="en-GB" sz="1200" u="sng" dirty="0">
                <a:solidFill>
                  <a:srgbClr val="0563C1"/>
                </a:solidFill>
                <a:ea typeface="Calibri" panose="020F0502020204030204" pitchFamily="34" charset="0"/>
                <a:cs typeface="Arial" panose="020B0604020202020204" pitchFamily="34" charset="0"/>
                <a:hlinkClick r:id="rId3"/>
              </a:rPr>
              <a:t>https://www.who.int/reproductivehealth/topics/rtis/STIs-Estimates.pdf?ua=1</a:t>
            </a:r>
            <a:r>
              <a:rPr lang="en-GB" sz="1200" u="sng" dirty="0">
                <a:solidFill>
                  <a:srgbClr val="0563C1"/>
                </a:solidFill>
                <a:ea typeface="Calibri" panose="020F0502020204030204" pitchFamily="34" charset="0"/>
                <a:cs typeface="Arial" panose="020B0604020202020204" pitchFamily="34" charset="0"/>
              </a:rPr>
              <a:t> </a:t>
            </a:r>
            <a:endParaRPr lang="en-GB" sz="1200" dirty="0">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sz="1200" dirty="0" err="1">
                <a:ea typeface="Calibri" panose="020F0502020204030204" pitchFamily="34" charset="0"/>
                <a:cs typeface="Arial" panose="020B0604020202020204" pitchFamily="34" charset="0"/>
              </a:rPr>
              <a:t>Fageeh</a:t>
            </a:r>
            <a:r>
              <a:rPr lang="en-GB" sz="1200" dirty="0">
                <a:ea typeface="Calibri" panose="020F0502020204030204" pitchFamily="34" charset="0"/>
                <a:cs typeface="Arial" panose="020B0604020202020204" pitchFamily="34" charset="0"/>
              </a:rPr>
              <a:t> WM. Awareness of Sexually Transmitted Diseases among Adolescents in Saudi Arabia. JKAU Med Sci. 2008 Jan 1;15(1):77-90. http://dx.doi.org/</a:t>
            </a:r>
            <a:r>
              <a:rPr lang="en-GB" sz="1200" u="sng" dirty="0">
                <a:solidFill>
                  <a:srgbClr val="0563C1"/>
                </a:solidFill>
                <a:ea typeface="Calibri" panose="020F0502020204030204" pitchFamily="34" charset="0"/>
                <a:cs typeface="Arial" panose="020B0604020202020204" pitchFamily="34" charset="0"/>
                <a:hlinkClick r:id="rId4"/>
              </a:rPr>
              <a:t>10.4197/med.15-1.7</a:t>
            </a:r>
            <a:endParaRPr lang="en-GB" sz="1200" dirty="0">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sz="1200" dirty="0" err="1">
                <a:ea typeface="Calibri" panose="020F0502020204030204" pitchFamily="34" charset="0"/>
                <a:cs typeface="Arial" panose="020B0604020202020204" pitchFamily="34" charset="0"/>
              </a:rPr>
              <a:t>Khajehei</a:t>
            </a:r>
            <a:r>
              <a:rPr lang="en-GB" sz="1200" dirty="0">
                <a:ea typeface="Calibri" panose="020F0502020204030204" pitchFamily="34" charset="0"/>
                <a:cs typeface="Arial" panose="020B0604020202020204" pitchFamily="34" charset="0"/>
              </a:rPr>
              <a:t> M, </a:t>
            </a:r>
            <a:r>
              <a:rPr lang="en-GB" sz="1200" dirty="0" err="1">
                <a:ea typeface="Calibri" panose="020F0502020204030204" pitchFamily="34" charset="0"/>
                <a:cs typeface="Arial" panose="020B0604020202020204" pitchFamily="34" charset="0"/>
              </a:rPr>
              <a:t>Ziyadlou</a:t>
            </a:r>
            <a:r>
              <a:rPr lang="en-GB" sz="1200" dirty="0">
                <a:ea typeface="Calibri" panose="020F0502020204030204" pitchFamily="34" charset="0"/>
                <a:cs typeface="Arial" panose="020B0604020202020204" pitchFamily="34" charset="0"/>
              </a:rPr>
              <a:t> S, </a:t>
            </a:r>
            <a:r>
              <a:rPr lang="en-GB" sz="1200" dirty="0" err="1">
                <a:ea typeface="Calibri" panose="020F0502020204030204" pitchFamily="34" charset="0"/>
                <a:cs typeface="Arial" panose="020B0604020202020204" pitchFamily="34" charset="0"/>
              </a:rPr>
              <a:t>Ghanizadeh</a:t>
            </a:r>
            <a:r>
              <a:rPr lang="en-GB" sz="1200" dirty="0">
                <a:ea typeface="Calibri" panose="020F0502020204030204" pitchFamily="34" charset="0"/>
                <a:cs typeface="Arial" panose="020B0604020202020204" pitchFamily="34" charset="0"/>
              </a:rPr>
              <a:t> A. Knowledge of and attitudes towards sexual and reproductive health in adults in Shiraz: a need for further education. East </a:t>
            </a:r>
            <a:r>
              <a:rPr lang="en-GB" sz="1200" dirty="0" err="1">
                <a:ea typeface="Calibri" panose="020F0502020204030204" pitchFamily="34" charset="0"/>
                <a:cs typeface="Arial" panose="020B0604020202020204" pitchFamily="34" charset="0"/>
              </a:rPr>
              <a:t>Mediterr</a:t>
            </a:r>
            <a:r>
              <a:rPr lang="en-GB" sz="1200" dirty="0">
                <a:ea typeface="Calibri" panose="020F0502020204030204" pitchFamily="34" charset="0"/>
                <a:cs typeface="Arial" panose="020B0604020202020204" pitchFamily="34" charset="0"/>
              </a:rPr>
              <a:t> Health J. 2013 Dec;19(12):982-9. PMID: 24684095.</a:t>
            </a:r>
          </a:p>
          <a:p>
            <a:pPr marL="342900" indent="-342900">
              <a:lnSpc>
                <a:spcPct val="107000"/>
              </a:lnSpc>
              <a:buFont typeface="+mj-lt"/>
              <a:buAutoNum type="arabicPeriod"/>
            </a:pPr>
            <a:r>
              <a:rPr lang="en-GB" sz="1200" dirty="0">
                <a:ea typeface="Calibri" panose="020F0502020204030204" pitchFamily="34" charset="0"/>
                <a:cs typeface="Arial" panose="020B0604020202020204" pitchFamily="34" charset="0"/>
              </a:rPr>
              <a:t>El </a:t>
            </a:r>
            <a:r>
              <a:rPr lang="en-GB" sz="1200" dirty="0" err="1">
                <a:ea typeface="Calibri" panose="020F0502020204030204" pitchFamily="34" charset="0"/>
                <a:cs typeface="Arial" panose="020B0604020202020204" pitchFamily="34" charset="0"/>
              </a:rPr>
              <a:t>Gelany</a:t>
            </a:r>
            <a:r>
              <a:rPr lang="en-GB" sz="1200" dirty="0">
                <a:ea typeface="Calibri" panose="020F0502020204030204" pitchFamily="34" charset="0"/>
                <a:cs typeface="Arial" panose="020B0604020202020204" pitchFamily="34" charset="0"/>
              </a:rPr>
              <a:t> S, Moussa O. Reproductive health awareness among educated young women in Egypt. Int J </a:t>
            </a:r>
            <a:r>
              <a:rPr lang="en-GB" sz="1200" dirty="0" err="1">
                <a:ea typeface="Calibri" panose="020F0502020204030204" pitchFamily="34" charset="0"/>
                <a:cs typeface="Arial" panose="020B0604020202020204" pitchFamily="34" charset="0"/>
              </a:rPr>
              <a:t>Gynaecol</a:t>
            </a:r>
            <a:r>
              <a:rPr lang="en-GB" sz="1200" dirty="0">
                <a:ea typeface="Calibri" panose="020F0502020204030204" pitchFamily="34" charset="0"/>
                <a:cs typeface="Arial" panose="020B0604020202020204" pitchFamily="34" charset="0"/>
              </a:rPr>
              <a:t> Obstet. 2013 Jan;120(1):23-6. </a:t>
            </a:r>
            <a:r>
              <a:rPr lang="en-GB" sz="1200" dirty="0" err="1">
                <a:ea typeface="Calibri" panose="020F0502020204030204" pitchFamily="34" charset="0"/>
                <a:cs typeface="Arial" panose="020B0604020202020204" pitchFamily="34" charset="0"/>
              </a:rPr>
              <a:t>doi</a:t>
            </a:r>
            <a:r>
              <a:rPr lang="en-GB" sz="1200" dirty="0">
                <a:ea typeface="Calibri" panose="020F0502020204030204" pitchFamily="34" charset="0"/>
                <a:cs typeface="Arial" panose="020B0604020202020204" pitchFamily="34" charset="0"/>
              </a:rPr>
              <a:t>: 10.1016/j.ijgo.2012.07.027. </a:t>
            </a:r>
            <a:r>
              <a:rPr lang="en-GB" sz="1200" dirty="0" err="1">
                <a:ea typeface="Calibri" panose="020F0502020204030204" pitchFamily="34" charset="0"/>
                <a:cs typeface="Arial" panose="020B0604020202020204" pitchFamily="34" charset="0"/>
              </a:rPr>
              <a:t>Epub</a:t>
            </a:r>
            <a:r>
              <a:rPr lang="en-GB" sz="1200" dirty="0">
                <a:ea typeface="Calibri" panose="020F0502020204030204" pitchFamily="34" charset="0"/>
                <a:cs typeface="Arial" panose="020B0604020202020204" pitchFamily="34" charset="0"/>
              </a:rPr>
              <a:t> 2012 Oct 23. PMID: 23099050.</a:t>
            </a:r>
          </a:p>
          <a:p>
            <a:pPr marL="342900" indent="-342900">
              <a:lnSpc>
                <a:spcPct val="107000"/>
              </a:lnSpc>
              <a:buFont typeface="+mj-lt"/>
              <a:buAutoNum type="arabicPeriod"/>
            </a:pPr>
            <a:r>
              <a:rPr lang="en-GB" sz="1200" dirty="0">
                <a:ea typeface="Calibri" panose="020F0502020204030204" pitchFamily="34" charset="0"/>
                <a:cs typeface="Arial" panose="020B0604020202020204" pitchFamily="34" charset="0"/>
              </a:rPr>
              <a:t>Haroun D, El Saleh O, Wood L, </a:t>
            </a:r>
            <a:r>
              <a:rPr lang="en-GB" sz="1200" dirty="0" err="1">
                <a:ea typeface="Calibri" panose="020F0502020204030204" pitchFamily="34" charset="0"/>
                <a:cs typeface="Arial" panose="020B0604020202020204" pitchFamily="34" charset="0"/>
              </a:rPr>
              <a:t>Mechli</a:t>
            </a:r>
            <a:r>
              <a:rPr lang="en-GB" sz="1200" dirty="0">
                <a:ea typeface="Calibri" panose="020F0502020204030204" pitchFamily="34" charset="0"/>
                <a:cs typeface="Arial" panose="020B0604020202020204" pitchFamily="34" charset="0"/>
              </a:rPr>
              <a:t> R, Al </a:t>
            </a:r>
            <a:r>
              <a:rPr lang="en-GB" sz="1200" dirty="0" err="1">
                <a:ea typeface="Calibri" panose="020F0502020204030204" pitchFamily="34" charset="0"/>
                <a:cs typeface="Arial" panose="020B0604020202020204" pitchFamily="34" charset="0"/>
              </a:rPr>
              <a:t>Marzouqi</a:t>
            </a:r>
            <a:r>
              <a:rPr lang="en-GB" sz="1200" dirty="0">
                <a:ea typeface="Calibri" panose="020F0502020204030204" pitchFamily="34" charset="0"/>
                <a:cs typeface="Arial" panose="020B0604020202020204" pitchFamily="34" charset="0"/>
              </a:rPr>
              <a:t> N, </a:t>
            </a:r>
            <a:r>
              <a:rPr lang="en-GB" sz="1200" dirty="0" err="1">
                <a:ea typeface="Calibri" panose="020F0502020204030204" pitchFamily="34" charset="0"/>
                <a:cs typeface="Arial" panose="020B0604020202020204" pitchFamily="34" charset="0"/>
              </a:rPr>
              <a:t>Anouti</a:t>
            </a:r>
            <a:r>
              <a:rPr lang="en-GB" sz="1200" dirty="0">
                <a:ea typeface="Calibri" panose="020F0502020204030204" pitchFamily="34" charset="0"/>
                <a:cs typeface="Arial" panose="020B0604020202020204" pitchFamily="34" charset="0"/>
              </a:rPr>
              <a:t> S. Assessing Knowledge of, and Attitudes to, HIV/AIDS among University Students in the United Arab Emirates. </a:t>
            </a:r>
            <a:r>
              <a:rPr lang="en-GB" sz="1200" dirty="0" err="1">
                <a:ea typeface="Calibri" panose="020F0502020204030204" pitchFamily="34" charset="0"/>
                <a:cs typeface="Arial" panose="020B0604020202020204" pitchFamily="34" charset="0"/>
              </a:rPr>
              <a:t>PLoS</a:t>
            </a:r>
            <a:r>
              <a:rPr lang="en-GB" sz="1200" dirty="0">
                <a:ea typeface="Calibri" panose="020F0502020204030204" pitchFamily="34" charset="0"/>
                <a:cs typeface="Arial" panose="020B0604020202020204" pitchFamily="34" charset="0"/>
              </a:rPr>
              <a:t> One. 2016 Feb 25;11(2):e0149920. </a:t>
            </a:r>
            <a:r>
              <a:rPr lang="en-GB" sz="1200" dirty="0" err="1">
                <a:ea typeface="Calibri" panose="020F0502020204030204" pitchFamily="34" charset="0"/>
                <a:cs typeface="Arial" panose="020B0604020202020204" pitchFamily="34" charset="0"/>
              </a:rPr>
              <a:t>doi</a:t>
            </a:r>
            <a:r>
              <a:rPr lang="en-GB" sz="1200" dirty="0">
                <a:ea typeface="Calibri" panose="020F0502020204030204" pitchFamily="34" charset="0"/>
                <a:cs typeface="Arial" panose="020B0604020202020204" pitchFamily="34" charset="0"/>
              </a:rPr>
              <a:t>: 10.1371/journal.pone.0149920. PMID: 26913902; PMCID: PMC4767799.</a:t>
            </a:r>
          </a:p>
          <a:p>
            <a:pPr marL="342900" indent="-342900">
              <a:lnSpc>
                <a:spcPct val="107000"/>
              </a:lnSpc>
              <a:buFont typeface="+mj-lt"/>
              <a:buAutoNum type="arabicPeriod"/>
            </a:pPr>
            <a:r>
              <a:rPr lang="en-GB" sz="1200" dirty="0">
                <a:ea typeface="Calibri" panose="020F0502020204030204" pitchFamily="34" charset="0"/>
                <a:cs typeface="Arial" panose="020B0604020202020204" pitchFamily="34" charset="0"/>
              </a:rPr>
              <a:t>Farid-ul-Hasnain S, Johansson E, Gulzar S, Krantz G. Need for multilevel strategies and enhanced acceptance of contraceptive use in order to combat the spread of HIV/AIDS in a Muslim society: a qualitative study of young adults in urban Karachi, Pakistan. Glob J Health Sci. 2013 May 27;5(5):57-66. </a:t>
            </a:r>
            <a:r>
              <a:rPr lang="en-GB" sz="1200" dirty="0" err="1">
                <a:ea typeface="Calibri" panose="020F0502020204030204" pitchFamily="34" charset="0"/>
                <a:cs typeface="Arial" panose="020B0604020202020204" pitchFamily="34" charset="0"/>
              </a:rPr>
              <a:t>doi</a:t>
            </a:r>
            <a:r>
              <a:rPr lang="en-GB" sz="1200" dirty="0">
                <a:ea typeface="Calibri" panose="020F0502020204030204" pitchFamily="34" charset="0"/>
                <a:cs typeface="Arial" panose="020B0604020202020204" pitchFamily="34" charset="0"/>
              </a:rPr>
              <a:t>: 10.5539/gjhs.v5n5p57. PMID: 23985107; PMCID: PMC4776849.</a:t>
            </a:r>
          </a:p>
          <a:p>
            <a:pPr marL="342900" indent="-342900">
              <a:lnSpc>
                <a:spcPct val="107000"/>
              </a:lnSpc>
              <a:spcAft>
                <a:spcPts val="800"/>
              </a:spcAft>
              <a:buFont typeface="+mj-lt"/>
              <a:buAutoNum type="arabicPeriod"/>
            </a:pPr>
            <a:r>
              <a:rPr lang="en-US" sz="1200" dirty="0">
                <a:latin typeface="Calibri" panose="020F0502020204030204" pitchFamily="34" charset="0"/>
                <a:ea typeface="Calibri" panose="020F0502020204030204" pitchFamily="34" charset="0"/>
                <a:cs typeface="Arial" panose="020B0604020202020204" pitchFamily="34" charset="0"/>
              </a:rPr>
              <a:t>WHO Regional Office for the Eastern Mediterranean. Regional report on reproductive, maternal, newborn, child and adolescent health policy survey 2019. (unpublished report). For more details contact </a:t>
            </a:r>
            <a:r>
              <a:rPr lang="en-US" sz="1200"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5"/>
              </a:rPr>
              <a:t>siddeegk@who.int</a:t>
            </a:r>
            <a:endParaRPr lang="en-US" sz="1200" dirty="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a:pPr>
            <a:endParaRPr lang="en-GB" sz="1200" dirty="0">
              <a:ea typeface="Calibri" panose="020F0502020204030204" pitchFamily="34" charset="0"/>
              <a:cs typeface="Arial" panose="020B0604020202020204" pitchFamily="34" charset="0"/>
            </a:endParaRPr>
          </a:p>
          <a:p>
            <a:endParaRPr lang="en-GB" sz="1200" dirty="0"/>
          </a:p>
        </p:txBody>
      </p:sp>
    </p:spTree>
    <p:extLst>
      <p:ext uri="{BB962C8B-B14F-4D97-AF65-F5344CB8AC3E}">
        <p14:creationId xmlns:p14="http://schemas.microsoft.com/office/powerpoint/2010/main" val="3164859656"/>
      </p:ext>
    </p:extLst>
  </p:cSld>
  <p:clrMapOvr>
    <a:masterClrMapping/>
  </p:clrMapOvr>
  <mc:AlternateContent xmlns:mc="http://schemas.openxmlformats.org/markup-compatibility/2006" xmlns:p14="http://schemas.microsoft.com/office/powerpoint/2010/main">
    <mc:Choice Requires="p14">
      <p:transition spd="slow" p14:dur="2000" advTm="61579"/>
    </mc:Choice>
    <mc:Fallback xmlns="">
      <p:transition spd="slow" advTm="6157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8234" y="168180"/>
            <a:ext cx="8398412" cy="784320"/>
          </a:xfrm>
          <a:solidFill>
            <a:schemeClr val="accent1">
              <a:lumMod val="75000"/>
            </a:schemeClr>
          </a:solidFill>
        </p:spPr>
        <p:txBody>
          <a:bodyPr/>
          <a:lstStyle/>
          <a:p>
            <a:pPr algn="ctr"/>
            <a:r>
              <a:rPr lang="en-US" sz="3600" dirty="0">
                <a:solidFill>
                  <a:schemeClr val="bg1"/>
                </a:solidFill>
              </a:rPr>
              <a:t>References</a:t>
            </a:r>
            <a:endParaRPr lang="en-US" sz="3600" baseline="30000" dirty="0">
              <a:solidFill>
                <a:schemeClr val="bg1"/>
              </a:solidFill>
            </a:endParaRPr>
          </a:p>
        </p:txBody>
      </p:sp>
      <p:sp>
        <p:nvSpPr>
          <p:cNvPr id="6" name="Content Placeholder 5">
            <a:extLst>
              <a:ext uri="{FF2B5EF4-FFF2-40B4-BE49-F238E27FC236}">
                <a16:creationId xmlns:a16="http://schemas.microsoft.com/office/drawing/2014/main" id="{109FA4F9-EB9E-4203-A876-11325F7D6534}"/>
              </a:ext>
            </a:extLst>
          </p:cNvPr>
          <p:cNvSpPr>
            <a:spLocks noGrp="1"/>
          </p:cNvSpPr>
          <p:nvPr>
            <p:ph idx="1"/>
          </p:nvPr>
        </p:nvSpPr>
        <p:spPr>
          <a:xfrm>
            <a:off x="2152650" y="993421"/>
            <a:ext cx="8053013" cy="5479298"/>
          </a:xfrm>
        </p:spPr>
        <p:txBody>
          <a:bodyPr/>
          <a:lstStyle/>
          <a:p>
            <a:pPr marL="342900" indent="-342900">
              <a:lnSpc>
                <a:spcPct val="107000"/>
              </a:lnSpc>
              <a:buFont typeface="+mj-lt"/>
              <a:buAutoNum type="arabicPeriod" startAt="8"/>
            </a:pPr>
            <a:r>
              <a:rPr lang="en-GB" sz="1100" dirty="0">
                <a:ea typeface="Calibri" panose="020F0502020204030204" pitchFamily="34" charset="0"/>
                <a:cs typeface="Arial" panose="020B0604020202020204" pitchFamily="34" charset="0"/>
              </a:rPr>
              <a:t>Fox K, Ferguson J, Ajose W, Singh J, </a:t>
            </a:r>
            <a:r>
              <a:rPr lang="en-GB" sz="1100" dirty="0" err="1">
                <a:ea typeface="Calibri" panose="020F0502020204030204" pitchFamily="34" charset="0"/>
                <a:cs typeface="Arial" panose="020B0604020202020204" pitchFamily="34" charset="0"/>
              </a:rPr>
              <a:t>Marum</a:t>
            </a:r>
            <a:r>
              <a:rPr lang="en-GB" sz="1100" dirty="0">
                <a:ea typeface="Calibri" panose="020F0502020204030204" pitchFamily="34" charset="0"/>
                <a:cs typeface="Arial" panose="020B0604020202020204" pitchFamily="34" charset="0"/>
              </a:rPr>
              <a:t> E, </a:t>
            </a:r>
            <a:r>
              <a:rPr lang="en-GB" sz="1100" dirty="0" err="1">
                <a:ea typeface="Calibri" panose="020F0502020204030204" pitchFamily="34" charset="0"/>
                <a:cs typeface="Arial" panose="020B0604020202020204" pitchFamily="34" charset="0"/>
              </a:rPr>
              <a:t>Baggaley</a:t>
            </a:r>
            <a:r>
              <a:rPr lang="en-GB" sz="1100" dirty="0">
                <a:ea typeface="Calibri" panose="020F0502020204030204" pitchFamily="34" charset="0"/>
                <a:cs typeface="Arial" panose="020B0604020202020204" pitchFamily="34" charset="0"/>
              </a:rPr>
              <a:t> R. Adolescent consent to testing: a review of current policies and issues in sub-Saharan Africa. In: HIV and adolescents: Guidance for HIV testing and counselling and care for adolescents living with HIV: Recommendations for a public health approach and considerations for policy-makers and managers. World Health Organization; 2013. ANNEX 15. Available from: </a:t>
            </a:r>
            <a:r>
              <a:rPr lang="en-GB" sz="1100" u="sng" dirty="0">
                <a:solidFill>
                  <a:srgbClr val="0563C1"/>
                </a:solidFill>
                <a:ea typeface="Calibri" panose="020F0502020204030204" pitchFamily="34" charset="0"/>
                <a:cs typeface="Arial" panose="020B0604020202020204" pitchFamily="34" charset="0"/>
                <a:hlinkClick r:id="rId3"/>
              </a:rPr>
              <a:t>https://www.ncbi.nlm.nih.gov/books/NBK217954/</a:t>
            </a:r>
            <a:endParaRPr lang="en-GB" sz="1100" dirty="0">
              <a:ea typeface="Calibri" panose="020F0502020204030204" pitchFamily="34" charset="0"/>
              <a:cs typeface="Arial" panose="020B0604020202020204" pitchFamily="34" charset="0"/>
            </a:endParaRPr>
          </a:p>
          <a:p>
            <a:pPr marL="342900" indent="-342900">
              <a:lnSpc>
                <a:spcPct val="107000"/>
              </a:lnSpc>
              <a:buFont typeface="+mj-lt"/>
              <a:buAutoNum type="arabicPeriod" startAt="8"/>
            </a:pPr>
            <a:r>
              <a:rPr lang="en-GB" sz="1100" dirty="0">
                <a:ea typeface="Calibri" panose="020F0502020204030204" pitchFamily="34" charset="0"/>
                <a:cs typeface="Arial" panose="020B0604020202020204" pitchFamily="34" charset="0"/>
              </a:rPr>
              <a:t>Mahfouz AA, </a:t>
            </a:r>
            <a:r>
              <a:rPr lang="en-GB" sz="1100" dirty="0" err="1">
                <a:ea typeface="Calibri" panose="020F0502020204030204" pitchFamily="34" charset="0"/>
                <a:cs typeface="Arial" panose="020B0604020202020204" pitchFamily="34" charset="0"/>
              </a:rPr>
              <a:t>Alakija</a:t>
            </a:r>
            <a:r>
              <a:rPr lang="en-GB" sz="1100" dirty="0">
                <a:ea typeface="Calibri" panose="020F0502020204030204" pitchFamily="34" charset="0"/>
                <a:cs typeface="Arial" panose="020B0604020202020204" pitchFamily="34" charset="0"/>
              </a:rPr>
              <a:t> W, al-</a:t>
            </a:r>
            <a:r>
              <a:rPr lang="en-GB" sz="1100" dirty="0" err="1">
                <a:ea typeface="Calibri" panose="020F0502020204030204" pitchFamily="34" charset="0"/>
                <a:cs typeface="Arial" panose="020B0604020202020204" pitchFamily="34" charset="0"/>
              </a:rPr>
              <a:t>Khozayem</a:t>
            </a:r>
            <a:r>
              <a:rPr lang="en-GB" sz="1100" dirty="0">
                <a:ea typeface="Calibri" panose="020F0502020204030204" pitchFamily="34" charset="0"/>
                <a:cs typeface="Arial" panose="020B0604020202020204" pitchFamily="34" charset="0"/>
              </a:rPr>
              <a:t> AA, al-</a:t>
            </a:r>
            <a:r>
              <a:rPr lang="en-GB" sz="1100" dirty="0" err="1">
                <a:ea typeface="Calibri" panose="020F0502020204030204" pitchFamily="34" charset="0"/>
                <a:cs typeface="Arial" panose="020B0604020202020204" pitchFamily="34" charset="0"/>
              </a:rPr>
              <a:t>Erian</a:t>
            </a:r>
            <a:r>
              <a:rPr lang="en-GB" sz="1100" dirty="0">
                <a:ea typeface="Calibri" panose="020F0502020204030204" pitchFamily="34" charset="0"/>
                <a:cs typeface="Arial" panose="020B0604020202020204" pitchFamily="34" charset="0"/>
              </a:rPr>
              <a:t> RA. Knowledge and attitudes towards AIDS among primary health care physicians in the Asir Region, Saudi Arabia. J R Soc Health. 1995 Feb;115(1):23-5. </a:t>
            </a:r>
            <a:r>
              <a:rPr lang="en-GB" sz="1100" dirty="0" err="1">
                <a:ea typeface="Calibri" panose="020F0502020204030204" pitchFamily="34" charset="0"/>
                <a:cs typeface="Arial" panose="020B0604020202020204" pitchFamily="34" charset="0"/>
              </a:rPr>
              <a:t>doi</a:t>
            </a:r>
            <a:r>
              <a:rPr lang="en-GB" sz="1100" dirty="0">
                <a:ea typeface="Calibri" panose="020F0502020204030204" pitchFamily="34" charset="0"/>
                <a:cs typeface="Arial" panose="020B0604020202020204" pitchFamily="34" charset="0"/>
              </a:rPr>
              <a:t>: 10.1177/146642409511500108. PMID: 7738977. </a:t>
            </a:r>
          </a:p>
          <a:p>
            <a:pPr marL="342900" indent="-342900">
              <a:lnSpc>
                <a:spcPct val="107000"/>
              </a:lnSpc>
              <a:buFont typeface="+mj-lt"/>
              <a:buAutoNum type="arabicPeriod" startAt="8"/>
            </a:pPr>
            <a:r>
              <a:rPr lang="en-GB" sz="1100" dirty="0" err="1">
                <a:ea typeface="Calibri" panose="020F0502020204030204" pitchFamily="34" charset="0"/>
                <a:cs typeface="Arial" panose="020B0604020202020204" pitchFamily="34" charset="0"/>
              </a:rPr>
              <a:t>Alomair</a:t>
            </a:r>
            <a:r>
              <a:rPr lang="en-GB" sz="1100" dirty="0">
                <a:ea typeface="Calibri" panose="020F0502020204030204" pitchFamily="34" charset="0"/>
                <a:cs typeface="Arial" panose="020B0604020202020204" pitchFamily="34" charset="0"/>
              </a:rPr>
              <a:t> N, </a:t>
            </a:r>
            <a:r>
              <a:rPr lang="en-GB" sz="1100" dirty="0" err="1">
                <a:ea typeface="Calibri" panose="020F0502020204030204" pitchFamily="34" charset="0"/>
                <a:cs typeface="Arial" panose="020B0604020202020204" pitchFamily="34" charset="0"/>
              </a:rPr>
              <a:t>Alageel</a:t>
            </a:r>
            <a:r>
              <a:rPr lang="en-GB" sz="1100" dirty="0">
                <a:ea typeface="Calibri" panose="020F0502020204030204" pitchFamily="34" charset="0"/>
                <a:cs typeface="Arial" panose="020B0604020202020204" pitchFamily="34" charset="0"/>
              </a:rPr>
              <a:t> S, Davies N, Bailey JV. Sexually transmitted infection knowledge and attitudes among Muslim women worldwide: a systematic review. Sex </a:t>
            </a:r>
            <a:r>
              <a:rPr lang="en-GB" sz="1100" dirty="0" err="1">
                <a:ea typeface="Calibri" panose="020F0502020204030204" pitchFamily="34" charset="0"/>
                <a:cs typeface="Arial" panose="020B0604020202020204" pitchFamily="34" charset="0"/>
              </a:rPr>
              <a:t>Reprod</a:t>
            </a:r>
            <a:r>
              <a:rPr lang="en-GB" sz="1100" dirty="0">
                <a:ea typeface="Calibri" panose="020F0502020204030204" pitchFamily="34" charset="0"/>
                <a:cs typeface="Arial" panose="020B0604020202020204" pitchFamily="34" charset="0"/>
              </a:rPr>
              <a:t> Health Matters. 2020 Dec;28(1):1731296. </a:t>
            </a:r>
            <a:r>
              <a:rPr lang="en-GB" sz="1100" dirty="0" err="1">
                <a:ea typeface="Calibri" panose="020F0502020204030204" pitchFamily="34" charset="0"/>
                <a:cs typeface="Arial" panose="020B0604020202020204" pitchFamily="34" charset="0"/>
              </a:rPr>
              <a:t>doi</a:t>
            </a:r>
            <a:r>
              <a:rPr lang="en-GB" sz="1100" dirty="0">
                <a:ea typeface="Calibri" panose="020F0502020204030204" pitchFamily="34" charset="0"/>
                <a:cs typeface="Arial" panose="020B0604020202020204" pitchFamily="34" charset="0"/>
              </a:rPr>
              <a:t>: 10.1080/26410397.2020.1731296. PMID: 32202220.</a:t>
            </a:r>
          </a:p>
          <a:p>
            <a:pPr marL="342900" indent="-342900">
              <a:lnSpc>
                <a:spcPct val="107000"/>
              </a:lnSpc>
              <a:buFont typeface="+mj-lt"/>
              <a:buAutoNum type="arabicPeriod" startAt="8"/>
            </a:pPr>
            <a:r>
              <a:rPr lang="en-GB" sz="1100" dirty="0">
                <a:ea typeface="Calibri" panose="020F0502020204030204" pitchFamily="34" charset="0"/>
                <a:cs typeface="Arial" panose="020B0604020202020204" pitchFamily="34" charset="0"/>
              </a:rPr>
              <a:t>George P, Lennox </a:t>
            </a:r>
            <a:r>
              <a:rPr lang="en-GB" sz="1100" dirty="0" err="1">
                <a:ea typeface="Calibri" panose="020F0502020204030204" pitchFamily="34" charset="0"/>
                <a:cs typeface="Arial" panose="020B0604020202020204" pitchFamily="34" charset="0"/>
              </a:rPr>
              <a:t>Terrion</a:t>
            </a:r>
            <a:r>
              <a:rPr lang="en-GB" sz="1100" dirty="0">
                <a:ea typeface="Calibri" panose="020F0502020204030204" pitchFamily="34" charset="0"/>
                <a:cs typeface="Arial" panose="020B0604020202020204" pitchFamily="34" charset="0"/>
              </a:rPr>
              <a:t> J, Ahmed R. Reproductive health behaviour of Muslim immigrant women in Canada. International Journal of Migration, Health and Social Care. 2014 Jan 1;10(2):88-101. </a:t>
            </a:r>
            <a:r>
              <a:rPr lang="en-GB" sz="1100" u="sng" dirty="0">
                <a:solidFill>
                  <a:srgbClr val="0563C1"/>
                </a:solidFill>
                <a:ea typeface="Calibri" panose="020F0502020204030204" pitchFamily="34" charset="0"/>
                <a:cs typeface="Arial" panose="020B0604020202020204" pitchFamily="34" charset="0"/>
                <a:hlinkClick r:id="rId4"/>
              </a:rPr>
              <a:t>http://dx.doi.org/10.1108/IJMHSC-09-2013-0032</a:t>
            </a:r>
            <a:r>
              <a:rPr lang="en-GB" sz="1100" dirty="0">
                <a:ea typeface="Calibri" panose="020F0502020204030204" pitchFamily="34" charset="0"/>
                <a:cs typeface="Arial" panose="020B0604020202020204" pitchFamily="34" charset="0"/>
              </a:rPr>
              <a:t> </a:t>
            </a:r>
          </a:p>
          <a:p>
            <a:pPr marL="342900" indent="-342900">
              <a:lnSpc>
                <a:spcPct val="107000"/>
              </a:lnSpc>
              <a:buFont typeface="+mj-lt"/>
              <a:buAutoNum type="arabicPeriod" startAt="8"/>
            </a:pPr>
            <a:r>
              <a:rPr lang="en-GB" sz="1100" dirty="0" err="1">
                <a:ea typeface="Calibri" panose="020F0502020204030204" pitchFamily="34" charset="0"/>
                <a:cs typeface="Arial" panose="020B0604020202020204" pitchFamily="34" charset="0"/>
              </a:rPr>
              <a:t>Gökengin</a:t>
            </a:r>
            <a:r>
              <a:rPr lang="en-GB" sz="1100" dirty="0">
                <a:ea typeface="Calibri" panose="020F0502020204030204" pitchFamily="34" charset="0"/>
                <a:cs typeface="Arial" panose="020B0604020202020204" pitchFamily="34" charset="0"/>
              </a:rPr>
              <a:t> D, </a:t>
            </a:r>
            <a:r>
              <a:rPr lang="en-GB" sz="1100" dirty="0" err="1">
                <a:ea typeface="Calibri" panose="020F0502020204030204" pitchFamily="34" charset="0"/>
                <a:cs typeface="Arial" panose="020B0604020202020204" pitchFamily="34" charset="0"/>
              </a:rPr>
              <a:t>Doroudi</a:t>
            </a:r>
            <a:r>
              <a:rPr lang="en-GB" sz="1100" dirty="0">
                <a:ea typeface="Calibri" panose="020F0502020204030204" pitchFamily="34" charset="0"/>
                <a:cs typeface="Arial" panose="020B0604020202020204" pitchFamily="34" charset="0"/>
              </a:rPr>
              <a:t> F, </a:t>
            </a:r>
            <a:r>
              <a:rPr lang="en-GB" sz="1100" dirty="0" err="1">
                <a:ea typeface="Calibri" panose="020F0502020204030204" pitchFamily="34" charset="0"/>
                <a:cs typeface="Arial" panose="020B0604020202020204" pitchFamily="34" charset="0"/>
              </a:rPr>
              <a:t>Tohme</a:t>
            </a:r>
            <a:r>
              <a:rPr lang="en-GB" sz="1100" dirty="0">
                <a:ea typeface="Calibri" panose="020F0502020204030204" pitchFamily="34" charset="0"/>
                <a:cs typeface="Arial" panose="020B0604020202020204" pitchFamily="34" charset="0"/>
              </a:rPr>
              <a:t> J, Collins B, </a:t>
            </a:r>
            <a:r>
              <a:rPr lang="en-GB" sz="1100" dirty="0" err="1">
                <a:ea typeface="Calibri" panose="020F0502020204030204" pitchFamily="34" charset="0"/>
                <a:cs typeface="Arial" panose="020B0604020202020204" pitchFamily="34" charset="0"/>
              </a:rPr>
              <a:t>Madani</a:t>
            </a:r>
            <a:r>
              <a:rPr lang="en-GB" sz="1100" dirty="0">
                <a:ea typeface="Calibri" panose="020F0502020204030204" pitchFamily="34" charset="0"/>
                <a:cs typeface="Arial" panose="020B0604020202020204" pitchFamily="34" charset="0"/>
              </a:rPr>
              <a:t> N. HIV/AIDS: trends in the Middle East and North Africa region. Int J Infect Dis. 2016 Mar;44:66-73. </a:t>
            </a:r>
            <a:r>
              <a:rPr lang="en-GB" sz="1100" dirty="0" err="1">
                <a:ea typeface="Calibri" panose="020F0502020204030204" pitchFamily="34" charset="0"/>
                <a:cs typeface="Arial" panose="020B0604020202020204" pitchFamily="34" charset="0"/>
              </a:rPr>
              <a:t>doi</a:t>
            </a:r>
            <a:r>
              <a:rPr lang="en-GB" sz="1100" dirty="0">
                <a:ea typeface="Calibri" panose="020F0502020204030204" pitchFamily="34" charset="0"/>
                <a:cs typeface="Arial" panose="020B0604020202020204" pitchFamily="34" charset="0"/>
              </a:rPr>
              <a:t>: 10.1016/j.ijid.2015.11.008. PMID: 26948920.</a:t>
            </a:r>
          </a:p>
          <a:p>
            <a:pPr marL="342900" indent="-342900">
              <a:lnSpc>
                <a:spcPct val="107000"/>
              </a:lnSpc>
              <a:buFont typeface="+mj-lt"/>
              <a:buAutoNum type="arabicPeriod" startAt="8"/>
            </a:pPr>
            <a:r>
              <a:rPr lang="en-US" sz="1100" dirty="0">
                <a:ea typeface="Calibri" panose="020F0502020204030204" pitchFamily="34" charset="0"/>
                <a:cs typeface="Arial" panose="020B0604020202020204" pitchFamily="34" charset="0"/>
              </a:rPr>
              <a:t>Government of Afghanistan (National AIDS Control Program (NACP). Country progress report </a:t>
            </a:r>
            <a:r>
              <a:rPr lang="en-GB" sz="1100" dirty="0">
                <a:ea typeface="Calibri" panose="020F0502020204030204" pitchFamily="34" charset="0"/>
                <a:cs typeface="Arial" panose="020B0604020202020204" pitchFamily="34" charset="0"/>
              </a:rPr>
              <a:t>–</a:t>
            </a:r>
            <a:r>
              <a:rPr lang="en-US" sz="1100" dirty="0">
                <a:ea typeface="Calibri" panose="020F0502020204030204" pitchFamily="34" charset="0"/>
                <a:cs typeface="Arial" panose="020B0604020202020204" pitchFamily="34" charset="0"/>
              </a:rPr>
              <a:t> Afghanistan: Global AIDS Monitoring 2018. </a:t>
            </a:r>
            <a:r>
              <a:rPr lang="en-GB" sz="1100" dirty="0">
                <a:ea typeface="Calibri" panose="020F0502020204030204" pitchFamily="34" charset="0"/>
                <a:cs typeface="Arial" panose="020B0604020202020204" pitchFamily="34" charset="0"/>
              </a:rPr>
              <a:t>UNAIDS; 2018. Available from: </a:t>
            </a:r>
            <a:r>
              <a:rPr lang="en-US" sz="1100" dirty="0">
                <a:ea typeface="Calibri" panose="020F0502020204030204" pitchFamily="34" charset="0"/>
                <a:cs typeface="Arial" panose="020B0604020202020204" pitchFamily="34" charset="0"/>
              </a:rPr>
              <a:t>https://www.unaids.org/sites/default/files/country/documents/AFG_2018_countryreport.pdf</a:t>
            </a:r>
            <a:endParaRPr lang="en-GB" sz="1100" dirty="0">
              <a:ea typeface="Calibri" panose="020F0502020204030204" pitchFamily="34" charset="0"/>
              <a:cs typeface="Arial" panose="020B0604020202020204" pitchFamily="34" charset="0"/>
            </a:endParaRPr>
          </a:p>
          <a:p>
            <a:pPr marL="342900" indent="-342900">
              <a:lnSpc>
                <a:spcPct val="107000"/>
              </a:lnSpc>
              <a:buFont typeface="+mj-lt"/>
              <a:buAutoNum type="arabicPeriod" startAt="8"/>
            </a:pPr>
            <a:r>
              <a:rPr lang="en-GB" sz="1100" dirty="0" err="1">
                <a:ea typeface="Calibri" panose="020F0502020204030204" pitchFamily="34" charset="0"/>
                <a:cs typeface="Arial" panose="020B0604020202020204" pitchFamily="34" charset="0"/>
              </a:rPr>
              <a:t>Marsa</a:t>
            </a:r>
            <a:r>
              <a:rPr lang="en-GB" sz="1100" dirty="0">
                <a:ea typeface="Calibri" panose="020F0502020204030204" pitchFamily="34" charset="0"/>
                <a:cs typeface="Arial" panose="020B0604020202020204" pitchFamily="34" charset="0"/>
              </a:rPr>
              <a:t> sexual health </a:t>
            </a:r>
            <a:r>
              <a:rPr lang="en-GB" sz="1100" dirty="0" err="1">
                <a:ea typeface="Calibri" panose="020F0502020204030204" pitchFamily="34" charset="0"/>
                <a:cs typeface="Arial" panose="020B0604020202020204" pitchFamily="34" charset="0"/>
              </a:rPr>
              <a:t>center</a:t>
            </a:r>
            <a:r>
              <a:rPr lang="en-GB" sz="1100" dirty="0">
                <a:ea typeface="Calibri" panose="020F0502020204030204" pitchFamily="34" charset="0"/>
                <a:cs typeface="Arial" panose="020B0604020202020204" pitchFamily="34" charset="0"/>
              </a:rPr>
              <a:t>. About us. </a:t>
            </a:r>
            <a:r>
              <a:rPr lang="en-GB" sz="1100" dirty="0" err="1">
                <a:ea typeface="Calibri" panose="020F0502020204030204" pitchFamily="34" charset="0"/>
                <a:cs typeface="Arial" panose="020B0604020202020204" pitchFamily="34" charset="0"/>
              </a:rPr>
              <a:t>Marsa</a:t>
            </a:r>
            <a:r>
              <a:rPr lang="en-GB" sz="1100" dirty="0">
                <a:ea typeface="Calibri" panose="020F0502020204030204" pitchFamily="34" charset="0"/>
                <a:cs typeface="Arial" panose="020B0604020202020204" pitchFamily="34" charset="0"/>
              </a:rPr>
              <a:t>; c2021. Available from: </a:t>
            </a:r>
            <a:r>
              <a:rPr lang="en-GB" sz="1100" u="sng" dirty="0">
                <a:solidFill>
                  <a:srgbClr val="0563C1"/>
                </a:solidFill>
                <a:ea typeface="Calibri" panose="020F0502020204030204" pitchFamily="34" charset="0"/>
                <a:cs typeface="Arial" panose="020B0604020202020204" pitchFamily="34" charset="0"/>
                <a:hlinkClick r:id="rId5"/>
              </a:rPr>
              <a:t>https://marsa.me/about-us/</a:t>
            </a:r>
            <a:r>
              <a:rPr lang="en-GB" sz="1100" dirty="0">
                <a:ea typeface="Calibri" panose="020F0502020204030204" pitchFamily="34" charset="0"/>
                <a:cs typeface="Arial" panose="020B0604020202020204" pitchFamily="34" charset="0"/>
              </a:rPr>
              <a:t> </a:t>
            </a:r>
          </a:p>
          <a:p>
            <a:pPr marL="342900" indent="-342900">
              <a:lnSpc>
                <a:spcPct val="107000"/>
              </a:lnSpc>
              <a:spcAft>
                <a:spcPts val="800"/>
              </a:spcAft>
              <a:buFont typeface="+mj-lt"/>
              <a:buAutoNum type="arabicPeriod" startAt="8"/>
            </a:pPr>
            <a:r>
              <a:rPr lang="en-GB" sz="1100" dirty="0">
                <a:ea typeface="Calibri" panose="020F0502020204030204" pitchFamily="34" charset="0"/>
                <a:cs typeface="Arial" panose="020B0604020202020204" pitchFamily="34" charset="0"/>
              </a:rPr>
              <a:t>World Health Organization. Global health sector strategy on sexually transmitted infections 2016-2021: toward ending STIs. World Health Organization; 2016. Available from: </a:t>
            </a:r>
            <a:r>
              <a:rPr lang="en-GB" sz="1100" u="sng" dirty="0">
                <a:solidFill>
                  <a:srgbClr val="0563C1"/>
                </a:solidFill>
                <a:ea typeface="Calibri" panose="020F0502020204030204" pitchFamily="34" charset="0"/>
                <a:cs typeface="Arial" panose="020B0604020202020204" pitchFamily="34" charset="0"/>
                <a:hlinkClick r:id="rId6"/>
              </a:rPr>
              <a:t>https://apps.who.int/iris/bitstream/handle/10665/246296/WHO-RHR-16.09-eng.pdf</a:t>
            </a:r>
            <a:r>
              <a:rPr lang="en-GB" sz="1100" dirty="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239033442"/>
      </p:ext>
    </p:extLst>
  </p:cSld>
  <p:clrMapOvr>
    <a:masterClrMapping/>
  </p:clrMapOvr>
  <mc:AlternateContent xmlns:mc="http://schemas.openxmlformats.org/markup-compatibility/2006" xmlns:p14="http://schemas.microsoft.com/office/powerpoint/2010/main">
    <mc:Choice Requires="p14">
      <p:transition spd="slow" p14:dur="2000" advTm="61579"/>
    </mc:Choice>
    <mc:Fallback xmlns="">
      <p:transition spd="slow" advTm="6157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- 1/2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53"/>
            <a:ext cx="6817563" cy="6443831"/>
          </a:xfrm>
        </p:spPr>
        <p:txBody>
          <a:bodyPr>
            <a:normAutofit lnSpcReduction="10000"/>
          </a:bodyPr>
          <a:lstStyle/>
          <a:p>
            <a:r>
              <a:rPr lang="en-US" sz="2000" dirty="0">
                <a:solidFill>
                  <a:srgbClr val="0070C0"/>
                </a:solidFill>
              </a:rPr>
              <a:t>STIs among adolescents are an important problem: </a:t>
            </a:r>
            <a:r>
              <a:rPr lang="en-US" sz="2000" dirty="0"/>
              <a:t>In Although there is a lack of data on the incidence or prevalence of STIs in adolescents at the global level, where age-disaggregated surveillance systems exist, a substantial proportion of STI incidence occurs in adolescents.</a:t>
            </a:r>
          </a:p>
          <a:p>
            <a:r>
              <a:rPr lang="en-US" sz="2000" dirty="0">
                <a:solidFill>
                  <a:srgbClr val="0070C0"/>
                </a:solidFill>
              </a:rPr>
              <a:t>Adolescent girls have greater biological susceptibility than adult women to some STIs due to the immaturity of the cervical mucosa &amp; increased cervical ectopy: </a:t>
            </a:r>
            <a:r>
              <a:rPr lang="en-US" sz="2000" dirty="0"/>
              <a:t>Adolescent girls have a greater biological susceptibility. They are also at greater susceptibility because social norms prevent them from being well prepared to have safe sex &amp; to refuse unsafe (or unwanted) sex. Adolescent boys on the other hand susceptible because they are under pressure to have multiple partners because of stereotypical masculinity norms. Among both boys &amp; girls, specific groups are more susceptible because of their sexual practices. </a:t>
            </a:r>
          </a:p>
        </p:txBody>
      </p:sp>
    </p:spTree>
    <p:extLst>
      <p:ext uri="{BB962C8B-B14F-4D97-AF65-F5344CB8AC3E}">
        <p14:creationId xmlns:p14="http://schemas.microsoft.com/office/powerpoint/2010/main" val="3578580725"/>
      </p:ext>
    </p:extLst>
  </p:cSld>
  <p:clrMapOvr>
    <a:masterClrMapping/>
  </p:clrMapOvr>
  <mc:AlternateContent xmlns:mc="http://schemas.openxmlformats.org/markup-compatibility/2006" xmlns:p14="http://schemas.microsoft.com/office/powerpoint/2010/main">
    <mc:Choice Requires="p14">
      <p:transition spd="slow" p14:dur="2000" advTm="102806"/>
    </mc:Choice>
    <mc:Fallback xmlns="">
      <p:transition spd="slow" advTm="10280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- 2/2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53"/>
            <a:ext cx="6817563" cy="6443831"/>
          </a:xfrm>
        </p:spPr>
        <p:txBody>
          <a:bodyPr>
            <a:normAutofit/>
          </a:bodyPr>
          <a:lstStyle/>
          <a:p>
            <a:r>
              <a:rPr lang="en-US" sz="2000" dirty="0">
                <a:solidFill>
                  <a:srgbClr val="0070C0"/>
                </a:solidFill>
              </a:rPr>
              <a:t>STIs among adolescents have major health consequences: </a:t>
            </a:r>
            <a:r>
              <a:rPr lang="en-US" sz="2000" dirty="0"/>
              <a:t>STIs can immediate effects such as discomfort and pain. They can also have serious consequences beyond the immediate ones including infertility. </a:t>
            </a:r>
          </a:p>
          <a:p>
            <a:r>
              <a:rPr lang="en-US" sz="2000" dirty="0">
                <a:solidFill>
                  <a:srgbClr val="0070C0"/>
                </a:solidFill>
              </a:rPr>
              <a:t>Prevention &amp; management services for STIs have been shown to be effective: </a:t>
            </a:r>
            <a:r>
              <a:rPr lang="en-US" sz="2000" dirty="0"/>
              <a:t>Proven approaches to prevent STIs, to accurately diagnose them and to cure some STIs and effectively treat others are available. </a:t>
            </a:r>
          </a:p>
          <a:p>
            <a:r>
              <a:rPr lang="en-US" sz="2000" dirty="0">
                <a:solidFill>
                  <a:srgbClr val="0070C0"/>
                </a:solidFill>
              </a:rPr>
              <a:t>Design &amp; implementation of prevention strategies &amp; access to &amp; provision of good-quality services need attention: </a:t>
            </a:r>
            <a:r>
              <a:rPr lang="en-US" sz="2000" dirty="0"/>
              <a:t>Effective STI prevention &amp; management services are an urgent need for adolescents including scale-up of STI case management and provision of HPV vaccination.</a:t>
            </a:r>
          </a:p>
        </p:txBody>
      </p:sp>
    </p:spTree>
    <p:extLst>
      <p:ext uri="{BB962C8B-B14F-4D97-AF65-F5344CB8AC3E}">
        <p14:creationId xmlns:p14="http://schemas.microsoft.com/office/powerpoint/2010/main" val="3314121939"/>
      </p:ext>
    </p:extLst>
  </p:cSld>
  <p:clrMapOvr>
    <a:masterClrMapping/>
  </p:clrMapOvr>
  <mc:AlternateContent xmlns:mc="http://schemas.openxmlformats.org/markup-compatibility/2006" xmlns:p14="http://schemas.microsoft.com/office/powerpoint/2010/main">
    <mc:Choice Requires="p14">
      <p:transition spd="slow" p14:dur="2000" advTm="73146"/>
    </mc:Choice>
    <mc:Fallback xmlns="">
      <p:transition spd="slow" advTm="7314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6E3D-357C-674D-A4DC-A24CEAC0536B}"/>
              </a:ext>
            </a:extLst>
          </p:cNvPr>
          <p:cNvSpPr>
            <a:spLocks noGrp="1"/>
          </p:cNvSpPr>
          <p:nvPr>
            <p:ph type="title"/>
          </p:nvPr>
        </p:nvSpPr>
        <p:spPr>
          <a:solidFill>
            <a:srgbClr val="0070C0"/>
          </a:solidFill>
        </p:spPr>
        <p:txBody>
          <a:bodyPr/>
          <a:lstStyle/>
          <a:p>
            <a:r>
              <a:rPr lang="en-US" dirty="0"/>
              <a:t>HUMAN RIGHTS OBLIGATIONS</a:t>
            </a:r>
          </a:p>
        </p:txBody>
      </p:sp>
      <p:sp>
        <p:nvSpPr>
          <p:cNvPr id="3" name="Content Placeholder 2">
            <a:extLst>
              <a:ext uri="{FF2B5EF4-FFF2-40B4-BE49-F238E27FC236}">
                <a16:creationId xmlns:a16="http://schemas.microsoft.com/office/drawing/2014/main" id="{8E1AD107-64E5-1546-9E03-F4B0C696D2D3}"/>
              </a:ext>
            </a:extLst>
          </p:cNvPr>
          <p:cNvSpPr>
            <a:spLocks noGrp="1"/>
          </p:cNvSpPr>
          <p:nvPr>
            <p:ph idx="1"/>
          </p:nvPr>
        </p:nvSpPr>
        <p:spPr>
          <a:xfrm>
            <a:off x="4716967" y="178420"/>
            <a:ext cx="6683355" cy="6367347"/>
          </a:xfrm>
        </p:spPr>
        <p:txBody>
          <a:bodyPr>
            <a:normAutofit/>
          </a:bodyPr>
          <a:lstStyle/>
          <a:p>
            <a:r>
              <a:rPr lang="en-US" sz="2400" dirty="0"/>
              <a:t>States have obligations to ensure care &amp; treatment of STIs to adolescents, as part of a package of SRH services.</a:t>
            </a:r>
          </a:p>
          <a:p>
            <a:r>
              <a:rPr lang="en-US" sz="2400" dirty="0"/>
              <a:t> States are obliged to ensure that STI services are accessible to adolescents, &amp; are free, confidential &amp; nondiscriminatory. </a:t>
            </a:r>
          </a:p>
          <a:p>
            <a:r>
              <a:rPr lang="en-US" sz="2400" dirty="0"/>
              <a:t>States are also obliged to remove barriers such as third-party consent requirements. </a:t>
            </a:r>
          </a:p>
        </p:txBody>
      </p:sp>
    </p:spTree>
    <p:extLst>
      <p:ext uri="{BB962C8B-B14F-4D97-AF65-F5344CB8AC3E}">
        <p14:creationId xmlns:p14="http://schemas.microsoft.com/office/powerpoint/2010/main" val="3480460323"/>
      </p:ext>
    </p:extLst>
  </p:cSld>
  <p:clrMapOvr>
    <a:masterClrMapping/>
  </p:clrMapOvr>
  <mc:AlternateContent xmlns:mc="http://schemas.openxmlformats.org/markup-compatibility/2006" xmlns:p14="http://schemas.microsoft.com/office/powerpoint/2010/main">
    <mc:Choice Requires="p14">
      <p:transition spd="slow" p14:dur="2000" advTm="42475"/>
    </mc:Choice>
    <mc:Fallback xmlns="">
      <p:transition spd="slow" advTm="4247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xfrm>
            <a:off x="888632" y="2349925"/>
            <a:ext cx="3498979" cy="2456443"/>
          </a:xfrm>
          <a:solidFill>
            <a:srgbClr val="0070C0"/>
          </a:solidFill>
        </p:spPr>
        <p:txBody>
          <a:bodyPr/>
          <a:lstStyle/>
          <a:p>
            <a:r>
              <a:rPr lang="en-US" dirty="0"/>
              <a:t>KEY CONCEPTS TO CONSIDER</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4561243" y="268943"/>
            <a:ext cx="6839079" cy="6390043"/>
          </a:xfrm>
        </p:spPr>
        <p:txBody>
          <a:bodyPr>
            <a:normAutofit/>
          </a:bodyPr>
          <a:lstStyle/>
          <a:p>
            <a:r>
              <a:rPr lang="en-US" sz="2400" dirty="0">
                <a:solidFill>
                  <a:srgbClr val="0070C0"/>
                </a:solidFill>
              </a:rPr>
              <a:t>Adolescents lack knowledge &amp; understanding about STIs &amp; STI prevention &amp; management services: </a:t>
            </a:r>
            <a:r>
              <a:rPr lang="en-US" sz="2100" dirty="0"/>
              <a:t>Adolescents should be informed about STIS when they interact with the health system &amp; through educational outreach. Also HPV vaccination strategies offer opportunity for educational outreach.</a:t>
            </a:r>
          </a:p>
          <a:p>
            <a:r>
              <a:rPr lang="en-US" sz="2400" dirty="0">
                <a:solidFill>
                  <a:srgbClr val="0070C0"/>
                </a:solidFill>
              </a:rPr>
              <a:t>STI prevention &amp; management services often do not reach adolescents. If they do, they are often not adolescent friendly: </a:t>
            </a:r>
            <a:r>
              <a:rPr lang="en-US" sz="2100" dirty="0"/>
              <a:t>STI prevention strategies need to be tailored to reach &amp; meet the needs of adolescents. Further, efforts are needed to ensure that adolescents know where and how to seek care for STIs, if &amp; when needed. Finally, STI management services must be adolescent friendly.  </a:t>
            </a:r>
          </a:p>
        </p:txBody>
      </p:sp>
    </p:spTree>
    <p:extLst>
      <p:ext uri="{BB962C8B-B14F-4D97-AF65-F5344CB8AC3E}">
        <p14:creationId xmlns:p14="http://schemas.microsoft.com/office/powerpoint/2010/main" val="2602716879"/>
      </p:ext>
    </p:extLst>
  </p:cSld>
  <p:clrMapOvr>
    <a:masterClrMapping/>
  </p:clrMapOvr>
  <mc:AlternateContent xmlns:mc="http://schemas.openxmlformats.org/markup-compatibility/2006" xmlns:p14="http://schemas.microsoft.com/office/powerpoint/2010/main">
    <mc:Choice Requires="p14">
      <p:transition spd="slow" p14:dur="2000" advTm="61067"/>
    </mc:Choice>
    <mc:Fallback xmlns="">
      <p:transition spd="slow" advTm="6106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22A07A-0961-423B-B434-F4311640AB01}"/>
              </a:ext>
            </a:extLst>
          </p:cNvPr>
          <p:cNvSpPr>
            <a:spLocks noGrp="1"/>
          </p:cNvSpPr>
          <p:nvPr>
            <p:ph type="ftr" sz="quarter" idx="3"/>
          </p:nvPr>
        </p:nvSpPr>
        <p:spPr/>
        <p:txBody>
          <a:bodyPr/>
          <a:lstStyle/>
          <a:p>
            <a:pPr defTabSz="914377"/>
            <a:r>
              <a:rPr lang="en-US">
                <a:solidFill>
                  <a:prstClr val="white">
                    <a:lumMod val="75000"/>
                  </a:prstClr>
                </a:solidFill>
                <a:latin typeface="Calibri"/>
              </a:rPr>
              <a:t>Filename</a:t>
            </a:r>
            <a:endParaRPr lang="en-GB" dirty="0">
              <a:solidFill>
                <a:prstClr val="white">
                  <a:lumMod val="75000"/>
                </a:prstClr>
              </a:solidFill>
              <a:latin typeface="Calibri"/>
            </a:endParaRPr>
          </a:p>
        </p:txBody>
      </p:sp>
      <p:pic>
        <p:nvPicPr>
          <p:cNvPr id="7" name="Picture 6">
            <a:extLst>
              <a:ext uri="{FF2B5EF4-FFF2-40B4-BE49-F238E27FC236}">
                <a16:creationId xmlns:a16="http://schemas.microsoft.com/office/drawing/2014/main" id="{FCD49CA8-0575-4920-8F7B-B558DFA22901}"/>
              </a:ext>
            </a:extLst>
          </p:cNvPr>
          <p:cNvPicPr>
            <a:picLocks noChangeAspect="1"/>
          </p:cNvPicPr>
          <p:nvPr/>
        </p:nvPicPr>
        <p:blipFill>
          <a:blip r:embed="rId2"/>
          <a:stretch>
            <a:fillRect/>
          </a:stretch>
        </p:blipFill>
        <p:spPr>
          <a:xfrm>
            <a:off x="496023" y="1284274"/>
            <a:ext cx="2636960" cy="3687777"/>
          </a:xfrm>
          <a:prstGeom prst="rect">
            <a:avLst/>
          </a:prstGeom>
        </p:spPr>
      </p:pic>
      <p:sp>
        <p:nvSpPr>
          <p:cNvPr id="8" name="TextBox 7">
            <a:extLst>
              <a:ext uri="{FF2B5EF4-FFF2-40B4-BE49-F238E27FC236}">
                <a16:creationId xmlns:a16="http://schemas.microsoft.com/office/drawing/2014/main" id="{CEAA7ECA-0F91-4EF7-AE1D-5CF1A27FE894}"/>
              </a:ext>
            </a:extLst>
          </p:cNvPr>
          <p:cNvSpPr txBox="1"/>
          <p:nvPr/>
        </p:nvSpPr>
        <p:spPr>
          <a:xfrm>
            <a:off x="567659" y="5295900"/>
            <a:ext cx="2208891" cy="1754326"/>
          </a:xfrm>
          <a:prstGeom prst="rect">
            <a:avLst/>
          </a:prstGeom>
          <a:noFill/>
        </p:spPr>
        <p:txBody>
          <a:bodyPr wrap="square" rtlCol="0">
            <a:spAutoFit/>
          </a:bodyPr>
          <a:lstStyle/>
          <a:p>
            <a:pPr algn="ctr" defTabSz="914377"/>
            <a:r>
              <a:rPr lang="en-US" b="1" dirty="0">
                <a:solidFill>
                  <a:srgbClr val="0070C0"/>
                </a:solidFill>
                <a:latin typeface="Rockwell" panose="02060603020205020403" pitchFamily="18" charset="0"/>
              </a:rPr>
              <a:t>REVISED INTERNATIONAL TECHNICAL GUIDANCE ON CSE</a:t>
            </a:r>
          </a:p>
          <a:p>
            <a:pPr defTabSz="914377"/>
            <a:endParaRPr lang="en-US" dirty="0">
              <a:solidFill>
                <a:prstClr val="black"/>
              </a:solidFill>
              <a:latin typeface="Calibri"/>
            </a:endParaRPr>
          </a:p>
        </p:txBody>
      </p:sp>
      <p:pic>
        <p:nvPicPr>
          <p:cNvPr id="11" name="Picture 10">
            <a:extLst>
              <a:ext uri="{FF2B5EF4-FFF2-40B4-BE49-F238E27FC236}">
                <a16:creationId xmlns:a16="http://schemas.microsoft.com/office/drawing/2014/main" id="{78CA68A8-4D34-4123-9F19-5226390D0759}"/>
              </a:ext>
            </a:extLst>
          </p:cNvPr>
          <p:cNvPicPr>
            <a:picLocks noChangeAspect="1"/>
          </p:cNvPicPr>
          <p:nvPr/>
        </p:nvPicPr>
        <p:blipFill>
          <a:blip r:embed="rId3"/>
          <a:stretch>
            <a:fillRect/>
          </a:stretch>
        </p:blipFill>
        <p:spPr>
          <a:xfrm>
            <a:off x="3571183" y="1303755"/>
            <a:ext cx="2799472" cy="3515896"/>
          </a:xfrm>
          <a:prstGeom prst="rect">
            <a:avLst/>
          </a:prstGeom>
        </p:spPr>
      </p:pic>
      <p:sp>
        <p:nvSpPr>
          <p:cNvPr id="12" name="TextBox 11">
            <a:extLst>
              <a:ext uri="{FF2B5EF4-FFF2-40B4-BE49-F238E27FC236}">
                <a16:creationId xmlns:a16="http://schemas.microsoft.com/office/drawing/2014/main" id="{BFBEA5A4-6839-4964-967C-2DF1FC8345A3}"/>
              </a:ext>
            </a:extLst>
          </p:cNvPr>
          <p:cNvSpPr txBox="1"/>
          <p:nvPr/>
        </p:nvSpPr>
        <p:spPr>
          <a:xfrm>
            <a:off x="3443765" y="5295902"/>
            <a:ext cx="2791715" cy="1477328"/>
          </a:xfrm>
          <a:prstGeom prst="rect">
            <a:avLst/>
          </a:prstGeom>
          <a:noFill/>
        </p:spPr>
        <p:txBody>
          <a:bodyPr wrap="square" rtlCol="0">
            <a:spAutoFit/>
          </a:bodyPr>
          <a:lstStyle/>
          <a:p>
            <a:pPr algn="ctr" defTabSz="914377"/>
            <a:r>
              <a:rPr lang="en-US" b="1" dirty="0">
                <a:solidFill>
                  <a:srgbClr val="0070C0"/>
                </a:solidFill>
                <a:latin typeface="Rockwell" panose="02060603020205020403" pitchFamily="18" charset="0"/>
              </a:rPr>
              <a:t>INTERNATIONAL TECHNICAL &amp; PROGRAMMATIC GUIDANCE ON </a:t>
            </a:r>
          </a:p>
          <a:p>
            <a:pPr algn="ctr" defTabSz="914377"/>
            <a:r>
              <a:rPr lang="en-US" b="1" dirty="0">
                <a:solidFill>
                  <a:srgbClr val="0070C0"/>
                </a:solidFill>
                <a:latin typeface="Rockwell" panose="02060603020205020403" pitchFamily="18" charset="0"/>
              </a:rPr>
              <a:t>OUT-OF-SCHOOL CSE</a:t>
            </a:r>
          </a:p>
        </p:txBody>
      </p:sp>
      <p:sp>
        <p:nvSpPr>
          <p:cNvPr id="3" name="Title 2">
            <a:extLst>
              <a:ext uri="{FF2B5EF4-FFF2-40B4-BE49-F238E27FC236}">
                <a16:creationId xmlns:a16="http://schemas.microsoft.com/office/drawing/2014/main" id="{6C491614-2EDF-4963-84AD-E568BF20E59E}"/>
              </a:ext>
            </a:extLst>
          </p:cNvPr>
          <p:cNvSpPr>
            <a:spLocks noGrp="1"/>
          </p:cNvSpPr>
          <p:nvPr>
            <p:ph type="title"/>
          </p:nvPr>
        </p:nvSpPr>
        <p:spPr>
          <a:xfrm>
            <a:off x="1943179" y="274637"/>
            <a:ext cx="9639223" cy="850107"/>
          </a:xfrm>
        </p:spPr>
        <p:txBody>
          <a:bodyPr/>
          <a:lstStyle/>
          <a:p>
            <a:r>
              <a:rPr lang="en-US" dirty="0">
                <a:solidFill>
                  <a:srgbClr val="0070C0"/>
                </a:solidFill>
                <a:latin typeface="Rockwell" panose="02060603020205020403" pitchFamily="18" charset="0"/>
              </a:rPr>
              <a:t>Comprehensive Sexuality Education </a:t>
            </a:r>
          </a:p>
        </p:txBody>
      </p:sp>
      <p:sp>
        <p:nvSpPr>
          <p:cNvPr id="14" name="Title 3">
            <a:extLst>
              <a:ext uri="{FF2B5EF4-FFF2-40B4-BE49-F238E27FC236}">
                <a16:creationId xmlns:a16="http://schemas.microsoft.com/office/drawing/2014/main" id="{710AC864-720B-44D9-8583-BEC815541D0B}"/>
              </a:ext>
            </a:extLst>
          </p:cNvPr>
          <p:cNvSpPr txBox="1">
            <a:spLocks/>
          </p:cNvSpPr>
          <p:nvPr/>
        </p:nvSpPr>
        <p:spPr>
          <a:xfrm>
            <a:off x="6808857" y="1284274"/>
            <a:ext cx="4445151" cy="508555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r>
              <a:rPr lang="en-US" sz="2400" dirty="0">
                <a:solidFill>
                  <a:srgbClr val="0070C0"/>
                </a:solidFill>
                <a:latin typeface="Rockwell" panose="02060603020205020403" pitchFamily="18" charset="0"/>
              </a:rPr>
              <a:t>Children &amp; adolescents need &amp; have a right to sexuality education. </a:t>
            </a:r>
            <a:br>
              <a:rPr lang="en-US" sz="2400" dirty="0">
                <a:solidFill>
                  <a:srgbClr val="0070C0"/>
                </a:solidFill>
                <a:latin typeface="Rockwell" panose="02060603020205020403" pitchFamily="18" charset="0"/>
              </a:rPr>
            </a:br>
            <a:br>
              <a:rPr lang="en-US" sz="2400" dirty="0">
                <a:solidFill>
                  <a:srgbClr val="0070C0"/>
                </a:solidFill>
                <a:latin typeface="Rockwell" panose="02060603020205020403" pitchFamily="18" charset="0"/>
              </a:rPr>
            </a:br>
            <a:r>
              <a:rPr lang="en-US" sz="2400" dirty="0">
                <a:solidFill>
                  <a:srgbClr val="0070C0"/>
                </a:solidFill>
                <a:latin typeface="Rockwell" panose="02060603020205020403" pitchFamily="18" charset="0"/>
              </a:rPr>
              <a:t>Sexuality education does not harm children &amp; adolescents.</a:t>
            </a:r>
            <a:br>
              <a:rPr lang="en-US" sz="2400" dirty="0">
                <a:solidFill>
                  <a:srgbClr val="0070C0"/>
                </a:solidFill>
                <a:latin typeface="Rockwell" panose="02060603020205020403" pitchFamily="18" charset="0"/>
              </a:rPr>
            </a:br>
            <a:br>
              <a:rPr lang="en-US" sz="2400" dirty="0">
                <a:solidFill>
                  <a:srgbClr val="0070C0"/>
                </a:solidFill>
                <a:latin typeface="Rockwell" panose="02060603020205020403" pitchFamily="18" charset="0"/>
              </a:rPr>
            </a:br>
            <a:r>
              <a:rPr lang="en-US" sz="2400" dirty="0">
                <a:solidFill>
                  <a:srgbClr val="0070C0"/>
                </a:solidFill>
                <a:latin typeface="Rockwell" panose="02060603020205020403" pitchFamily="18" charset="0"/>
              </a:rPr>
              <a:t>Well designed &amp; well delivered sexuality education </a:t>
            </a:r>
            <a:r>
              <a:rPr lang="en-US" sz="2400" dirty="0" err="1">
                <a:solidFill>
                  <a:srgbClr val="0070C0"/>
                </a:solidFill>
                <a:latin typeface="Rockwell" panose="02060603020205020403" pitchFamily="18" charset="0"/>
              </a:rPr>
              <a:t>programmes</a:t>
            </a:r>
            <a:r>
              <a:rPr lang="en-US" sz="2400" dirty="0">
                <a:solidFill>
                  <a:srgbClr val="0070C0"/>
                </a:solidFill>
                <a:latin typeface="Rockwell" panose="02060603020205020403" pitchFamily="18" charset="0"/>
              </a:rPr>
              <a:t> can do them  good. </a:t>
            </a:r>
            <a:endParaRPr lang="en-GB" sz="2400" dirty="0">
              <a:solidFill>
                <a:srgbClr val="0070C0"/>
              </a:solidFill>
              <a:latin typeface="Rockwell" panose="02060603020205020403" pitchFamily="18" charset="0"/>
            </a:endParaRPr>
          </a:p>
        </p:txBody>
      </p:sp>
    </p:spTree>
    <p:extLst>
      <p:ext uri="{BB962C8B-B14F-4D97-AF65-F5344CB8AC3E}">
        <p14:creationId xmlns:p14="http://schemas.microsoft.com/office/powerpoint/2010/main" val="875736414"/>
      </p:ext>
    </p:extLst>
  </p:cSld>
  <p:clrMapOvr>
    <a:masterClrMapping/>
  </p:clrMapOvr>
  <mc:AlternateContent xmlns:mc="http://schemas.openxmlformats.org/markup-compatibility/2006" xmlns:p14="http://schemas.microsoft.com/office/powerpoint/2010/main">
    <mc:Choice Requires="p14">
      <p:transition spd="slow" p14:dur="2000" advTm="66425"/>
    </mc:Choice>
    <mc:Fallback xmlns="">
      <p:transition spd="slow" advTm="6642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433EF-56F6-49FA-B432-86D8B566ED72}"/>
              </a:ext>
            </a:extLst>
          </p:cNvPr>
          <p:cNvSpPr>
            <a:spLocks noGrp="1"/>
          </p:cNvSpPr>
          <p:nvPr>
            <p:ph type="title"/>
          </p:nvPr>
        </p:nvSpPr>
        <p:spPr>
          <a:xfrm>
            <a:off x="361950" y="285752"/>
            <a:ext cx="11829623" cy="633485"/>
          </a:xfrm>
        </p:spPr>
        <p:txBody>
          <a:bodyPr/>
          <a:lstStyle/>
          <a:p>
            <a:r>
              <a:rPr lang="en-GB" dirty="0">
                <a:solidFill>
                  <a:srgbClr val="0070C0"/>
                </a:solidFill>
                <a:latin typeface="Rockwell" panose="02060603020205020403" pitchFamily="18" charset="0"/>
                <a:cs typeface="Calibri" panose="020F0502020204030204" pitchFamily="34" charset="0"/>
              </a:rPr>
              <a:t>Quality Health Services</a:t>
            </a:r>
          </a:p>
        </p:txBody>
      </p:sp>
      <p:graphicFrame>
        <p:nvGraphicFramePr>
          <p:cNvPr id="4" name="Content Placeholder 3">
            <a:extLst>
              <a:ext uri="{FF2B5EF4-FFF2-40B4-BE49-F238E27FC236}">
                <a16:creationId xmlns:a16="http://schemas.microsoft.com/office/drawing/2014/main" id="{09EEC62C-F40C-435F-A8CC-3A6BFAA1994F}"/>
              </a:ext>
            </a:extLst>
          </p:cNvPr>
          <p:cNvGraphicFramePr>
            <a:graphicFrameLocks noGrp="1"/>
          </p:cNvGraphicFramePr>
          <p:nvPr>
            <p:ph idx="1"/>
            <p:extLst>
              <p:ext uri="{D42A27DB-BD31-4B8C-83A1-F6EECF244321}">
                <p14:modId xmlns:p14="http://schemas.microsoft.com/office/powerpoint/2010/main" val="4088787823"/>
              </p:ext>
            </p:extLst>
          </p:nvPr>
        </p:nvGraphicFramePr>
        <p:xfrm>
          <a:off x="-465500" y="1465171"/>
          <a:ext cx="5360098" cy="3927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8BC609AE-D3B2-47F1-8420-C75EE325352E}"/>
              </a:ext>
            </a:extLst>
          </p:cNvPr>
          <p:cNvGraphicFramePr/>
          <p:nvPr>
            <p:extLst>
              <p:ext uri="{D42A27DB-BD31-4B8C-83A1-F6EECF244321}">
                <p14:modId xmlns:p14="http://schemas.microsoft.com/office/powerpoint/2010/main" val="3191440112"/>
              </p:ext>
            </p:extLst>
          </p:nvPr>
        </p:nvGraphicFramePr>
        <p:xfrm>
          <a:off x="3646989" y="919238"/>
          <a:ext cx="5360099" cy="48980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2">
            <a:extLst>
              <a:ext uri="{FF2B5EF4-FFF2-40B4-BE49-F238E27FC236}">
                <a16:creationId xmlns:a16="http://schemas.microsoft.com/office/drawing/2014/main" id="{92B42D54-C5A8-45A4-B778-15663ADB31F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18389" y="1643380"/>
            <a:ext cx="2561884" cy="344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8179"/>
      </p:ext>
    </p:extLst>
  </p:cSld>
  <p:clrMapOvr>
    <a:masterClrMapping/>
  </p:clrMapOvr>
  <mc:AlternateContent xmlns:mc="http://schemas.openxmlformats.org/markup-compatibility/2006" xmlns:p14="http://schemas.microsoft.com/office/powerpoint/2010/main">
    <mc:Choice Requires="p14">
      <p:transition spd="slow" p14:dur="2000" advTm="79307"/>
    </mc:Choice>
    <mc:Fallback xmlns="">
      <p:transition spd="slow" advTm="7930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dirty="0"/>
              <a:t>WHO GUIDELINES 1/2</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518216" y="152400"/>
            <a:ext cx="7304441" cy="6705600"/>
          </a:xfrm>
        </p:spPr>
        <p:txBody>
          <a:bodyPr>
            <a:normAutofit fontScale="92500" lnSpcReduction="20000"/>
          </a:bodyPr>
          <a:lstStyle/>
          <a:p>
            <a:pPr marL="0" indent="0">
              <a:buNone/>
            </a:pPr>
            <a:r>
              <a:rPr lang="en-US" sz="3200" b="1" dirty="0">
                <a:solidFill>
                  <a:srgbClr val="0070C0"/>
                </a:solidFill>
              </a:rPr>
              <a:t>Guidelines on case management </a:t>
            </a:r>
          </a:p>
          <a:p>
            <a:r>
              <a:rPr lang="en-US" b="1" i="1" dirty="0">
                <a:solidFill>
                  <a:srgbClr val="0070C0"/>
                </a:solidFill>
              </a:rPr>
              <a:t>WHO guidelines for the treatment of Treponema pallidum (syphilis) (2016).</a:t>
            </a:r>
          </a:p>
          <a:p>
            <a:r>
              <a:rPr lang="en-US" b="1" i="1" dirty="0">
                <a:solidFill>
                  <a:srgbClr val="0070C0"/>
                </a:solidFill>
              </a:rPr>
              <a:t>WHO guideline on syphilis screening and treatment for pregnant women (2017).</a:t>
            </a:r>
          </a:p>
          <a:p>
            <a:r>
              <a:rPr lang="en-US" b="1" i="1" dirty="0">
                <a:solidFill>
                  <a:srgbClr val="0070C0"/>
                </a:solidFill>
              </a:rPr>
              <a:t>WHO guidelines for the treatment of genital herpes simplex virus (2016).</a:t>
            </a:r>
          </a:p>
          <a:p>
            <a:r>
              <a:rPr lang="en-US" b="1" i="1" dirty="0">
                <a:solidFill>
                  <a:srgbClr val="0070C0"/>
                </a:solidFill>
              </a:rPr>
              <a:t>WHO guidelines for the treatment of Chlamydia trachomatis (2016).</a:t>
            </a:r>
          </a:p>
          <a:p>
            <a:r>
              <a:rPr lang="en-US" b="1" i="1" dirty="0">
                <a:solidFill>
                  <a:srgbClr val="0070C0"/>
                </a:solidFill>
              </a:rPr>
              <a:t>WHO guidelines for the treatment of Neisseria gonorrhoeae (2016).</a:t>
            </a:r>
          </a:p>
          <a:p>
            <a:r>
              <a:rPr lang="en-US" b="1" i="1" dirty="0">
                <a:solidFill>
                  <a:srgbClr val="0070C0"/>
                </a:solidFill>
              </a:rPr>
              <a:t>Guidelines on hepatitis B and C testing (2016).</a:t>
            </a:r>
          </a:p>
          <a:p>
            <a:r>
              <a:rPr lang="en-US" b="1" i="1" dirty="0">
                <a:solidFill>
                  <a:srgbClr val="0070C0"/>
                </a:solidFill>
              </a:rPr>
              <a:t>Guidelines for the prevention, care and treatment of persons with chronic hepatitis B infection (2015).</a:t>
            </a:r>
          </a:p>
          <a:p>
            <a:r>
              <a:rPr lang="en-US" b="1" i="1" dirty="0">
                <a:solidFill>
                  <a:srgbClr val="0070C0"/>
                </a:solidFill>
              </a:rPr>
              <a:t>Guidelines for the screening, care and treatment of persons with chronic hepatitis C infection: updated version (2016).</a:t>
            </a:r>
          </a:p>
          <a:p>
            <a:r>
              <a:rPr lang="en-US" b="1" i="1" dirty="0">
                <a:solidFill>
                  <a:srgbClr val="0070C0"/>
                </a:solidFill>
              </a:rPr>
              <a:t>Strategies and laboratory methods for strengthening surveillance of sexually transmitted infections (WHO, 2012) </a:t>
            </a:r>
          </a:p>
          <a:p>
            <a:r>
              <a:rPr lang="en-US" b="1" i="1" dirty="0">
                <a:solidFill>
                  <a:srgbClr val="0070C0"/>
                </a:solidFill>
              </a:rPr>
              <a:t>Laboratory diagnosis of sexually transmitted infections, including human immunodeficiency virus (WHO, 2013)</a:t>
            </a:r>
          </a:p>
        </p:txBody>
      </p:sp>
    </p:spTree>
    <p:extLst>
      <p:ext uri="{BB962C8B-B14F-4D97-AF65-F5344CB8AC3E}">
        <p14:creationId xmlns:p14="http://schemas.microsoft.com/office/powerpoint/2010/main" val="2072260268"/>
      </p:ext>
    </p:extLst>
  </p:cSld>
  <p:clrMapOvr>
    <a:masterClrMapping/>
  </p:clrMapOvr>
  <mc:AlternateContent xmlns:mc="http://schemas.openxmlformats.org/markup-compatibility/2006" xmlns:p14="http://schemas.microsoft.com/office/powerpoint/2010/main">
    <mc:Choice Requires="p14">
      <p:transition spd="slow" p14:dur="2000" advTm="38134"/>
    </mc:Choice>
    <mc:Fallback xmlns="">
      <p:transition spd="slow" advTm="38134"/>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7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Atlas</Template>
  <TotalTime>3</TotalTime>
  <Words>4488</Words>
  <Application>Microsoft Office PowerPoint</Application>
  <PresentationFormat>Widescreen</PresentationFormat>
  <Paragraphs>238</Paragraphs>
  <Slides>26</Slides>
  <Notes>23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26</vt:i4>
      </vt:variant>
    </vt:vector>
  </HeadingPairs>
  <TitlesOfParts>
    <vt:vector size="39" baseType="lpstr">
      <vt:lpstr>Arial</vt:lpstr>
      <vt:lpstr>Arial Narrow</vt:lpstr>
      <vt:lpstr>Calibri</vt:lpstr>
      <vt:lpstr>Calibri Light</vt:lpstr>
      <vt:lpstr>Garamond</vt:lpstr>
      <vt:lpstr>Rockwell</vt:lpstr>
      <vt:lpstr>Trebuchet MS</vt:lpstr>
      <vt:lpstr>Wingdings</vt:lpstr>
      <vt:lpstr>Atlas</vt:lpstr>
      <vt:lpstr>7_master</vt:lpstr>
      <vt:lpstr>new logo - Presentation TEMPLATE 2014</vt:lpstr>
      <vt:lpstr>Office Theme</vt:lpstr>
      <vt:lpstr>1_Office Theme</vt:lpstr>
      <vt:lpstr>SEXUALLY TRANSMITTED INFECTIONS (STIs) PREVENTION &amp; CARE</vt:lpstr>
      <vt:lpstr>DEFINITION </vt:lpstr>
      <vt:lpstr>RATIONALE - 1/2</vt:lpstr>
      <vt:lpstr>RATIONALE - 2/2</vt:lpstr>
      <vt:lpstr>HUMAN RIGHTS OBLIGATIONS</vt:lpstr>
      <vt:lpstr>KEY CONCEPTS TO CONSIDER</vt:lpstr>
      <vt:lpstr>Comprehensive Sexuality Education </vt:lpstr>
      <vt:lpstr>Quality Health Services</vt:lpstr>
      <vt:lpstr>WHO GUIDELINES 1/2</vt:lpstr>
      <vt:lpstr>WHO GUIDELINES 2/2</vt:lpstr>
      <vt:lpstr>COMPLEMENTARY DOCUMENTS TO WHO’s GUIDELINES</vt:lpstr>
      <vt:lpstr>Specific measures for delivery of services in the context of  COVID-19 – 1/2</vt:lpstr>
      <vt:lpstr>Specific measures for delivery of services in the context of  COVID-19 – 2/2</vt:lpstr>
      <vt:lpstr>Considerations for resumption of normal services in the context of COVID-19</vt:lpstr>
      <vt:lpstr>PowerPoint Presentation</vt:lpstr>
      <vt:lpstr>       </vt:lpstr>
      <vt:lpstr>PowerPoint Presentation</vt:lpstr>
      <vt:lpstr>Regional situation: Awareness, knowledge &amp; misperceptions  </vt:lpstr>
      <vt:lpstr>PowerPoint Presentation</vt:lpstr>
      <vt:lpstr>PowerPoint Presentation</vt:lpstr>
      <vt:lpstr>PowerPoint Presentation</vt:lpstr>
      <vt:lpstr>PowerPoint Presentation</vt:lpstr>
      <vt:lpstr>PowerPoint Presentation</vt:lpstr>
      <vt:lpstr>Regional opportunities 15</vt:lpstr>
      <vt:lpstr>References</vt:lpstr>
      <vt:lpstr>References</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infections prevention and care - Venkatraman Chandra-Mouli</dc:title>
  <dc:creator>Venkatraman Chandra-Mouli</dc:creator>
  <cp:lastModifiedBy>Aldo Campana</cp:lastModifiedBy>
  <cp:revision>95</cp:revision>
  <dcterms:created xsi:type="dcterms:W3CDTF">2019-06-05T15:08:02Z</dcterms:created>
  <dcterms:modified xsi:type="dcterms:W3CDTF">2021-02-22T00:59:41Z</dcterms:modified>
</cp:coreProperties>
</file>