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9"/>
  </p:notesMasterIdLst>
  <p:sldIdLst>
    <p:sldId id="256" r:id="rId3"/>
    <p:sldId id="263" r:id="rId4"/>
    <p:sldId id="257" r:id="rId5"/>
    <p:sldId id="265" r:id="rId6"/>
    <p:sldId id="264" r:id="rId7"/>
    <p:sldId id="258" r:id="rId8"/>
    <p:sldId id="259" r:id="rId9"/>
    <p:sldId id="260" r:id="rId10"/>
    <p:sldId id="266" r:id="rId11"/>
    <p:sldId id="268" r:id="rId12"/>
    <p:sldId id="270" r:id="rId13"/>
    <p:sldId id="267" r:id="rId14"/>
    <p:sldId id="271" r:id="rId15"/>
    <p:sldId id="272" r:id="rId16"/>
    <p:sldId id="275" r:id="rId17"/>
    <p:sldId id="276" r:id="rId18"/>
    <p:sldId id="277" r:id="rId19"/>
    <p:sldId id="269" r:id="rId20"/>
    <p:sldId id="278" r:id="rId21"/>
    <p:sldId id="279" r:id="rId22"/>
    <p:sldId id="262" r:id="rId23"/>
    <p:sldId id="261" r:id="rId24"/>
    <p:sldId id="273"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2"/>
    <p:restoredTop sz="83858" autoAdjust="0"/>
  </p:normalViewPr>
  <p:slideViewPr>
    <p:cSldViewPr snapToGrid="0" snapToObjects="1">
      <p:cViewPr varScale="1">
        <p:scale>
          <a:sx n="110" d="100"/>
          <a:sy n="110" d="100"/>
        </p:scale>
        <p:origin x="486" y="108"/>
      </p:cViewPr>
      <p:guideLst/>
    </p:cSldViewPr>
  </p:slideViewPr>
  <p:notesTextViewPr>
    <p:cViewPr>
      <p:scale>
        <a:sx n="1" d="1"/>
        <a:sy n="1" d="1"/>
      </p:scale>
      <p:origin x="0" y="0"/>
    </p:cViewPr>
  </p:notesTextViewPr>
  <p:sorterViewPr>
    <p:cViewPr>
      <p:scale>
        <a:sx n="100" d="100"/>
        <a:sy n="100" d="100"/>
      </p:scale>
      <p:origin x="0" y="-1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16758873-EDC5-4E14-97C7-F04978A3212F}" srcId="{D5038E52-8875-4BBF-A3CD-A18877DB38C1}" destId="{E70330E7-8026-4F29-A84E-0819727E859F}" srcOrd="4" destOrd="0" parTransId="{0A9642FC-67C4-467C-801A-352455739FA6}" sibTransId="{E4C3F699-95A2-43EA-B5F9-B9F40E610479}"/>
    <dgm:cxn modelId="{0DFBCD76-0D8B-0141-837D-7E9099D12154}" type="presOf" srcId="{E70330E7-8026-4F29-A84E-0819727E859F}" destId="{669FE043-AAD0-40F4-B909-072FD0CDF926}" srcOrd="0" destOrd="0" presId="urn:microsoft.com/office/officeart/2005/8/layout/hProcess9"/>
    <dgm:cxn modelId="{0422D483-F495-4335-8C58-190140352CFC}" srcId="{D5038E52-8875-4BBF-A3CD-A18877DB38C1}" destId="{67130A49-2D7A-4DDB-BFCE-261A76672268}" srcOrd="3" destOrd="0" parTransId="{4769FEF7-D777-4F6D-A706-37FAE272EAE1}" sibTransId="{878EBDDF-6CCC-4F74-A9AC-F07FF64DBA5A}"/>
    <dgm:cxn modelId="{5DE2AB86-29C2-DC4D-8DC4-33849EB84F9F}" type="presOf" srcId="{67130A49-2D7A-4DDB-BFCE-261A76672268}" destId="{EBA2C95D-1800-437B-BFFA-403DC35F237B}" srcOrd="0" destOrd="0" presId="urn:microsoft.com/office/officeart/2005/8/layout/hProcess9"/>
    <dgm:cxn modelId="{5C55A68B-FE04-4D4B-B8D0-9FC6B5CED6F8}" type="presOf" srcId="{6A1973C6-A96C-4BCD-BC37-EDAEEEED2755}" destId="{1A47FA96-39E1-45AE-B48F-4F4690D62C90}" srcOrd="0" destOrd="0" presId="urn:microsoft.com/office/officeart/2005/8/layout/hProcess9"/>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A973FFBF-74F0-2746-9DCC-445C4A057313}" type="presOf" srcId="{151CF682-AB21-420F-A12D-5FBEDE9CD7BA}" destId="{DA55DC04-2EC9-40F6-8F04-450718B661BA}"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88DED7D8-711E-664F-8CD0-14DAA0B95701}" type="presOf" srcId="{2C2BD70B-8C5A-4FC6-938B-FB94F27B01BB}" destId="{52A3990F-28CC-4429-856C-056730460580}" srcOrd="0" destOrd="0" presId="urn:microsoft.com/office/officeart/2005/8/layout/hProcess9"/>
    <dgm:cxn modelId="{7A405DF3-C322-6444-922B-C6B19905B04B}" type="presOf" srcId="{D5038E52-8875-4BBF-A3CD-A18877DB38C1}" destId="{AA497FD6-EBFF-47CD-8963-A379FF1243D1}" srcOrd="0" destOrd="0" presId="urn:microsoft.com/office/officeart/2005/8/layout/hProcess9"/>
    <dgm:cxn modelId="{5EEF8976-DF56-7847-BF17-FB248C9D5C5C}" type="presParOf" srcId="{AA497FD6-EBFF-47CD-8963-A379FF1243D1}" destId="{4A63E17C-E62A-4070-9384-8952CBBB1113}" srcOrd="0" destOrd="0" presId="urn:microsoft.com/office/officeart/2005/8/layout/hProcess9"/>
    <dgm:cxn modelId="{E9567ABD-5D86-B847-8DFF-1DCD6344F6BE}" type="presParOf" srcId="{AA497FD6-EBFF-47CD-8963-A379FF1243D1}" destId="{2317A070-2FE6-4E17-9F35-C2E61B61E1A5}" srcOrd="1" destOrd="0" presId="urn:microsoft.com/office/officeart/2005/8/layout/hProcess9"/>
    <dgm:cxn modelId="{AF22B454-2433-BD4A-A497-2BDCAB7DC731}" type="presParOf" srcId="{2317A070-2FE6-4E17-9F35-C2E61B61E1A5}" destId="{DA55DC04-2EC9-40F6-8F04-450718B661BA}" srcOrd="0" destOrd="0" presId="urn:microsoft.com/office/officeart/2005/8/layout/hProcess9"/>
    <dgm:cxn modelId="{ADAD3C09-F80F-E84B-962F-2E9AF1500B8F}" type="presParOf" srcId="{2317A070-2FE6-4E17-9F35-C2E61B61E1A5}" destId="{A13EF079-3C0A-4D47-B077-BDE6EDB941FA}" srcOrd="1" destOrd="0" presId="urn:microsoft.com/office/officeart/2005/8/layout/hProcess9"/>
    <dgm:cxn modelId="{1E95E807-4731-5742-B447-0E39C54070C8}" type="presParOf" srcId="{2317A070-2FE6-4E17-9F35-C2E61B61E1A5}" destId="{1A47FA96-39E1-45AE-B48F-4F4690D62C90}" srcOrd="2" destOrd="0" presId="urn:microsoft.com/office/officeart/2005/8/layout/hProcess9"/>
    <dgm:cxn modelId="{D1F5FBAA-3D88-5B41-9F8D-227BF92C3DA1}" type="presParOf" srcId="{2317A070-2FE6-4E17-9F35-C2E61B61E1A5}" destId="{AE1FBF92-8FA6-4F79-99DA-B07817A57400}" srcOrd="3" destOrd="0" presId="urn:microsoft.com/office/officeart/2005/8/layout/hProcess9"/>
    <dgm:cxn modelId="{44CEBF10-705A-2E49-9913-B18D1E98405E}" type="presParOf" srcId="{2317A070-2FE6-4E17-9F35-C2E61B61E1A5}" destId="{52A3990F-28CC-4429-856C-056730460580}" srcOrd="4" destOrd="0" presId="urn:microsoft.com/office/officeart/2005/8/layout/hProcess9"/>
    <dgm:cxn modelId="{53F1545C-2AED-724E-A333-576C6390BCFA}" type="presParOf" srcId="{2317A070-2FE6-4E17-9F35-C2E61B61E1A5}" destId="{EF80ABF3-8F30-464D-8F83-74EE25874866}" srcOrd="5" destOrd="0" presId="urn:microsoft.com/office/officeart/2005/8/layout/hProcess9"/>
    <dgm:cxn modelId="{57381783-C95E-5C41-A489-06409925E437}" type="presParOf" srcId="{2317A070-2FE6-4E17-9F35-C2E61B61E1A5}" destId="{EBA2C95D-1800-437B-BFFA-403DC35F237B}" srcOrd="6" destOrd="0" presId="urn:microsoft.com/office/officeart/2005/8/layout/hProcess9"/>
    <dgm:cxn modelId="{2DDF0668-2451-F346-B5F0-CC16769FCDDB}" type="presParOf" srcId="{2317A070-2FE6-4E17-9F35-C2E61B61E1A5}" destId="{440E3B31-843E-4694-A263-BD1BDC418827}" srcOrd="7" destOrd="0" presId="urn:microsoft.com/office/officeart/2005/8/layout/hProcess9"/>
    <dgm:cxn modelId="{1BA8C115-5AD5-B140-BC7B-D5F0ED4631C6}"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C6F76F14-9592-A340-ADF8-1CD2C957242D}" type="presOf" srcId="{D5038E52-8875-4BBF-A3CD-A18877DB38C1}" destId="{AA497FD6-EBFF-47CD-8963-A379FF1243D1}"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3D12DDB9-43DB-F040-947D-320763FE8B42}" type="presOf" srcId="{2C2BD70B-8C5A-4FC6-938B-FB94F27B01BB}" destId="{52A3990F-28CC-4429-856C-056730460580}" srcOrd="0" destOrd="0" presId="urn:microsoft.com/office/officeart/2005/8/layout/hProcess9"/>
    <dgm:cxn modelId="{A2144FC1-D9FC-B14A-A096-4C2D29585CF2}" type="presOf" srcId="{6A1973C6-A96C-4BCD-BC37-EDAEEEED2755}" destId="{1A47FA96-39E1-45AE-B48F-4F4690D62C90}"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6E2701D0-CF68-4E42-ADB0-223769AE3FEC}" type="presOf" srcId="{151CF682-AB21-420F-A12D-5FBEDE9CD7BA}" destId="{DA55DC04-2EC9-40F6-8F04-450718B661BA}" srcOrd="0" destOrd="0" presId="urn:microsoft.com/office/officeart/2005/8/layout/hProcess9"/>
    <dgm:cxn modelId="{E6726BF1-96C1-0D42-A13B-B391D70F999C}" type="presOf" srcId="{67130A49-2D7A-4DDB-BFCE-261A76672268}" destId="{EBA2C95D-1800-437B-BFFA-403DC35F237B}" srcOrd="0" destOrd="0" presId="urn:microsoft.com/office/officeart/2005/8/layout/hProcess9"/>
    <dgm:cxn modelId="{347F08F5-4825-8442-B90B-7C07448E3185}" type="presOf" srcId="{E70330E7-8026-4F29-A84E-0819727E859F}" destId="{669FE043-AAD0-40F4-B909-072FD0CDF926}" srcOrd="0" destOrd="0" presId="urn:microsoft.com/office/officeart/2005/8/layout/hProcess9"/>
    <dgm:cxn modelId="{516F9620-30A6-BC43-8C4B-F84363798E20}" type="presParOf" srcId="{AA497FD6-EBFF-47CD-8963-A379FF1243D1}" destId="{4A63E17C-E62A-4070-9384-8952CBBB1113}" srcOrd="0" destOrd="0" presId="urn:microsoft.com/office/officeart/2005/8/layout/hProcess9"/>
    <dgm:cxn modelId="{1EE49D60-374E-EE4F-BD2C-1586482AB2CE}" type="presParOf" srcId="{AA497FD6-EBFF-47CD-8963-A379FF1243D1}" destId="{2317A070-2FE6-4E17-9F35-C2E61B61E1A5}" srcOrd="1" destOrd="0" presId="urn:microsoft.com/office/officeart/2005/8/layout/hProcess9"/>
    <dgm:cxn modelId="{266D92F8-CE75-6148-BCFA-E6F22E4768A6}" type="presParOf" srcId="{2317A070-2FE6-4E17-9F35-C2E61B61E1A5}" destId="{DA55DC04-2EC9-40F6-8F04-450718B661BA}" srcOrd="0" destOrd="0" presId="urn:microsoft.com/office/officeart/2005/8/layout/hProcess9"/>
    <dgm:cxn modelId="{8F43A551-094B-EB4A-B600-2E7565682A1D}" type="presParOf" srcId="{2317A070-2FE6-4E17-9F35-C2E61B61E1A5}" destId="{A13EF079-3C0A-4D47-B077-BDE6EDB941FA}" srcOrd="1" destOrd="0" presId="urn:microsoft.com/office/officeart/2005/8/layout/hProcess9"/>
    <dgm:cxn modelId="{544C2E41-052C-3B46-9901-1262E3FCA1F0}" type="presParOf" srcId="{2317A070-2FE6-4E17-9F35-C2E61B61E1A5}" destId="{1A47FA96-39E1-45AE-B48F-4F4690D62C90}" srcOrd="2" destOrd="0" presId="urn:microsoft.com/office/officeart/2005/8/layout/hProcess9"/>
    <dgm:cxn modelId="{592A13E1-C59A-CF4E-85FE-9FB64AA0EA8B}" type="presParOf" srcId="{2317A070-2FE6-4E17-9F35-C2E61B61E1A5}" destId="{AE1FBF92-8FA6-4F79-99DA-B07817A57400}" srcOrd="3" destOrd="0" presId="urn:microsoft.com/office/officeart/2005/8/layout/hProcess9"/>
    <dgm:cxn modelId="{0BFB68E1-484B-8243-9236-C8692A0E6F9B}" type="presParOf" srcId="{2317A070-2FE6-4E17-9F35-C2E61B61E1A5}" destId="{52A3990F-28CC-4429-856C-056730460580}" srcOrd="4" destOrd="0" presId="urn:microsoft.com/office/officeart/2005/8/layout/hProcess9"/>
    <dgm:cxn modelId="{650AD894-1285-964D-8F8A-4183375F8708}" type="presParOf" srcId="{2317A070-2FE6-4E17-9F35-C2E61B61E1A5}" destId="{EF80ABF3-8F30-464D-8F83-74EE25874866}" srcOrd="5" destOrd="0" presId="urn:microsoft.com/office/officeart/2005/8/layout/hProcess9"/>
    <dgm:cxn modelId="{7CA62033-A0D1-1544-9476-D856E40893AB}" type="presParOf" srcId="{2317A070-2FE6-4E17-9F35-C2E61B61E1A5}" destId="{EBA2C95D-1800-437B-BFFA-403DC35F237B}" srcOrd="6" destOrd="0" presId="urn:microsoft.com/office/officeart/2005/8/layout/hProcess9"/>
    <dgm:cxn modelId="{2EA264FF-E912-4F44-9B37-1C2B2DA1091F}" type="presParOf" srcId="{2317A070-2FE6-4E17-9F35-C2E61B61E1A5}" destId="{440E3B31-843E-4694-A263-BD1BDC418827}" srcOrd="7" destOrd="0" presId="urn:microsoft.com/office/officeart/2005/8/layout/hProcess9"/>
    <dgm:cxn modelId="{3C38F952-7A7E-EC4B-9740-EC27EBFDF716}"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211D-9707-4E2A-A719-8BB9D6C00B53}" type="datetimeFigureOut">
              <a:rPr lang="en-GB" smtClean="0"/>
              <a:t>07/03/2021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AC5DE-05C8-49C8-8B1E-2FAAF4A72A20}" type="slidenum">
              <a:rPr lang="en-GB" smtClean="0"/>
              <a:t>‹#›</a:t>
            </a:fld>
            <a:endParaRPr lang="en-GB" dirty="0"/>
          </a:p>
        </p:txBody>
      </p:sp>
    </p:spTree>
    <p:extLst>
      <p:ext uri="{BB962C8B-B14F-4D97-AF65-F5344CB8AC3E}">
        <p14:creationId xmlns:p14="http://schemas.microsoft.com/office/powerpoint/2010/main" val="163773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sets out key definitions. </a:t>
            </a:r>
            <a:endParaRPr lang="en-GB" dirty="0"/>
          </a:p>
        </p:txBody>
      </p:sp>
      <p:sp>
        <p:nvSpPr>
          <p:cNvPr id="4" name="Slide Number Placeholder 3"/>
          <p:cNvSpPr>
            <a:spLocks noGrp="1"/>
          </p:cNvSpPr>
          <p:nvPr>
            <p:ph type="sldNum" sz="quarter" idx="10"/>
          </p:nvPr>
        </p:nvSpPr>
        <p:spPr/>
        <p:txBody>
          <a:bodyPr/>
          <a:lstStyle/>
          <a:p>
            <a:fld id="{B17AC5DE-05C8-49C8-8B1E-2FAAF4A72A20}" type="slidenum">
              <a:rPr lang="en-GB" smtClean="0"/>
              <a:t>2</a:t>
            </a:fld>
            <a:endParaRPr lang="en-GB" dirty="0"/>
          </a:p>
        </p:txBody>
      </p:sp>
    </p:spTree>
    <p:extLst>
      <p:ext uri="{BB962C8B-B14F-4D97-AF65-F5344CB8AC3E}">
        <p14:creationId xmlns:p14="http://schemas.microsoft.com/office/powerpoint/2010/main" val="333317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59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454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71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4490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One systematic review found that approximately one in five refugees or displaced women in complex humanitarian settings experienced sexual violence, though this is likely an underestimation of the true prevalence given the many barriers to survivors’ disclosure of GBV.</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23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469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982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health impacts of violence, particularly intimate partner/domestic violence, on women and their children are significant. Violence against women can result in injuries and serious physical, mental, sexual and reproductive health problems.</a:t>
            </a:r>
          </a:p>
          <a:p>
            <a:pPr marL="171450" indent="-171450">
              <a:buFont typeface="Arial" panose="020B0604020202020204" pitchFamily="34" charset="0"/>
              <a:buChar char="•"/>
            </a:pPr>
            <a:r>
              <a:rPr lang="en-US" dirty="0"/>
              <a:t>The role that the health system can play to prevent and respond to GBV is key, including in health emergencies. Surveys conducted by the Health Clusters in Afghanistan, Iraq and Somalia, between April and May 2020, to measure health service utilization by GBV survivors during COVID-19, showed a 45% percent increase in GBV. This included disclosures of intimate partner violence, sexual exploitation and abuse, harassment, and other forms of GBV than prior to the COVID-19 outbreak.</a:t>
            </a:r>
          </a:p>
          <a:p>
            <a:pPr marL="171450" indent="-171450">
              <a:buFont typeface="Arial" panose="020B0604020202020204" pitchFamily="34" charset="0"/>
              <a:buChar char="•"/>
            </a:pPr>
            <a:r>
              <a:rPr lang="en-US" dirty="0"/>
              <a:t>Health services can still support GBV survivors by ensuring the continuity of life-saving services and establishing referral linkages in order to connect survivors with other available services.</a:t>
            </a:r>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525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318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EA0ABB-F255-496C-BA45-B636E7BC1139}"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61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two slides that set out the rationale for investment and action in this area. </a:t>
            </a:r>
          </a:p>
        </p:txBody>
      </p:sp>
      <p:sp>
        <p:nvSpPr>
          <p:cNvPr id="4" name="Slide Number Placeholder 3"/>
          <p:cNvSpPr>
            <a:spLocks noGrp="1"/>
          </p:cNvSpPr>
          <p:nvPr>
            <p:ph type="sldNum" sz="quarter" idx="10"/>
          </p:nvPr>
        </p:nvSpPr>
        <p:spPr/>
        <p:txBody>
          <a:bodyPr/>
          <a:lstStyle/>
          <a:p>
            <a:fld id="{B17AC5DE-05C8-49C8-8B1E-2FAAF4A72A20}" type="slidenum">
              <a:rPr lang="en-GB" smtClean="0"/>
              <a:t>3</a:t>
            </a:fld>
            <a:endParaRPr lang="en-GB" dirty="0"/>
          </a:p>
        </p:txBody>
      </p:sp>
    </p:spTree>
    <p:extLst>
      <p:ext uri="{BB962C8B-B14F-4D97-AF65-F5344CB8AC3E}">
        <p14:creationId xmlns:p14="http://schemas.microsoft.com/office/powerpoint/2010/main" val="185638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of two slides that set out the rationale for investment and action in this area. </a:t>
            </a:r>
          </a:p>
          <a:p>
            <a:endParaRPr lang="en-US" dirty="0"/>
          </a:p>
        </p:txBody>
      </p:sp>
      <p:sp>
        <p:nvSpPr>
          <p:cNvPr id="4" name="Slide Number Placeholder 3"/>
          <p:cNvSpPr>
            <a:spLocks noGrp="1"/>
          </p:cNvSpPr>
          <p:nvPr>
            <p:ph type="sldNum" sz="quarter" idx="10"/>
          </p:nvPr>
        </p:nvSpPr>
        <p:spPr/>
        <p:txBody>
          <a:bodyPr/>
          <a:lstStyle/>
          <a:p>
            <a:fld id="{B17AC5DE-05C8-49C8-8B1E-2FAAF4A72A20}" type="slidenum">
              <a:rPr lang="en-GB" smtClean="0"/>
              <a:t>4</a:t>
            </a:fld>
            <a:endParaRPr lang="en-GB" dirty="0"/>
          </a:p>
        </p:txBody>
      </p:sp>
    </p:spTree>
    <p:extLst>
      <p:ext uri="{BB962C8B-B14F-4D97-AF65-F5344CB8AC3E}">
        <p14:creationId xmlns:p14="http://schemas.microsoft.com/office/powerpoint/2010/main" val="126534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sets out the human rights rationale for investment and action in this area. </a:t>
            </a:r>
            <a:endParaRPr lang="en-GB" dirty="0"/>
          </a:p>
        </p:txBody>
      </p:sp>
      <p:sp>
        <p:nvSpPr>
          <p:cNvPr id="4" name="Slide Number Placeholder 3"/>
          <p:cNvSpPr>
            <a:spLocks noGrp="1"/>
          </p:cNvSpPr>
          <p:nvPr>
            <p:ph type="sldNum" sz="quarter" idx="10"/>
          </p:nvPr>
        </p:nvSpPr>
        <p:spPr/>
        <p:txBody>
          <a:bodyPr/>
          <a:lstStyle/>
          <a:p>
            <a:fld id="{B17AC5DE-05C8-49C8-8B1E-2FAAF4A72A20}" type="slidenum">
              <a:rPr lang="en-GB" smtClean="0"/>
              <a:t>5</a:t>
            </a:fld>
            <a:endParaRPr lang="en-GB" dirty="0"/>
          </a:p>
        </p:txBody>
      </p:sp>
    </p:spTree>
    <p:extLst>
      <p:ext uri="{BB962C8B-B14F-4D97-AF65-F5344CB8AC3E}">
        <p14:creationId xmlns:p14="http://schemas.microsoft.com/office/powerpoint/2010/main" val="75549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points to three key concepts to consider. </a:t>
            </a:r>
            <a:endParaRPr lang="en-GB" dirty="0"/>
          </a:p>
        </p:txBody>
      </p:sp>
      <p:sp>
        <p:nvSpPr>
          <p:cNvPr id="4" name="Slide Number Placeholder 3"/>
          <p:cNvSpPr>
            <a:spLocks noGrp="1"/>
          </p:cNvSpPr>
          <p:nvPr>
            <p:ph type="sldNum" sz="quarter" idx="10"/>
          </p:nvPr>
        </p:nvSpPr>
        <p:spPr/>
        <p:txBody>
          <a:bodyPr/>
          <a:lstStyle/>
          <a:p>
            <a:fld id="{B17AC5DE-05C8-49C8-8B1E-2FAAF4A72A20}" type="slidenum">
              <a:rPr lang="en-GB" smtClean="0"/>
              <a:t>6</a:t>
            </a:fld>
            <a:endParaRPr lang="en-GB" dirty="0"/>
          </a:p>
        </p:txBody>
      </p:sp>
    </p:spTree>
    <p:extLst>
      <p:ext uri="{BB962C8B-B14F-4D97-AF65-F5344CB8AC3E}">
        <p14:creationId xmlns:p14="http://schemas.microsoft.com/office/powerpoint/2010/main" val="381250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314450"/>
            <a:ext cx="5486400" cy="3086100"/>
          </a:xfrm>
        </p:spPr>
      </p:sp>
      <p:sp>
        <p:nvSpPr>
          <p:cNvPr id="3" name="Notes Placeholder 2"/>
          <p:cNvSpPr>
            <a:spLocks noGrp="1"/>
          </p:cNvSpPr>
          <p:nvPr>
            <p:ph type="body" idx="1"/>
          </p:nvPr>
        </p:nvSpPr>
        <p:spPr/>
        <p:txBody>
          <a:bodyPr/>
          <a:lstStyle/>
          <a:p>
            <a:r>
              <a:rPr lang="en-US" dirty="0"/>
              <a:t>Health workers need training and support to respond to adolescent girls and young women who have experienced gender-based violence.  </a:t>
            </a:r>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9</a:t>
            </a:fld>
            <a:endParaRPr lang="en-GB" dirty="0"/>
          </a:p>
        </p:txBody>
      </p:sp>
    </p:spTree>
    <p:extLst>
      <p:ext uri="{BB962C8B-B14F-4D97-AF65-F5344CB8AC3E}">
        <p14:creationId xmlns:p14="http://schemas.microsoft.com/office/powerpoint/2010/main" val="135322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10</a:t>
            </a:fld>
            <a:endParaRPr lang="en-GB" dirty="0"/>
          </a:p>
        </p:txBody>
      </p:sp>
    </p:spTree>
    <p:extLst>
      <p:ext uri="{BB962C8B-B14F-4D97-AF65-F5344CB8AC3E}">
        <p14:creationId xmlns:p14="http://schemas.microsoft.com/office/powerpoint/2010/main" val="356690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11</a:t>
            </a:fld>
            <a:endParaRPr lang="en-GB" dirty="0"/>
          </a:p>
        </p:txBody>
      </p:sp>
    </p:spTree>
    <p:extLst>
      <p:ext uri="{BB962C8B-B14F-4D97-AF65-F5344CB8AC3E}">
        <p14:creationId xmlns:p14="http://schemas.microsoft.com/office/powerpoint/2010/main" val="69320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Welcome everybody to module 7 on </a:t>
            </a:r>
            <a:r>
              <a:rPr lang="en-US" b="1" dirty="0"/>
              <a:t>Violence against women and girls: prevention, support and care. I want to express my thanks and gratitude to HQ colleagues, </a:t>
            </a:r>
            <a:r>
              <a:rPr lang="en-US" dirty="0"/>
              <a:t>thank you for sharing the global data and information. My name is Anna Rita Ronzoni. I am the GBV technical officer at WHO regional office for the Eastern Mediterranean from the Department of Healthier Population, Violence and injuries prevention &amp; Disability Unit, and I will accompany you in this session on the Eastern Mediterranean regional perspective on </a:t>
            </a:r>
            <a:r>
              <a:rPr lang="en-US" b="1" dirty="0"/>
              <a:t>Violence against women and girls: in terms of prevention, support and care.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3/7/2021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3/7/2021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3B8842-98E0-2746-96BE-B066FCB817B2}" type="datetime1">
              <a:rPr lang="en-GB"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74D4-7CEF-FF47-A702-5AB95FEC7167}" type="slidenum">
              <a:rPr lang="en-US" smtClean="0"/>
              <a:t>‹#›</a:t>
            </a:fld>
            <a:endParaRPr lang="en-US"/>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12234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86E4FC-67DA-E744-BCF5-88973BF46DE1}" type="datetime1">
              <a:rPr lang="en-GB"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74D4-7CEF-FF47-A702-5AB95FEC7167}"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33462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522F8-8EDB-724D-8736-BC876EA1442B}" type="datetime1">
              <a:rPr lang="en-GB"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74D4-7CEF-FF47-A702-5AB95FEC7167}"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54962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D265FFC-EEB8-2A49-A3EB-5D3E689FFFD9}" type="datetime1">
              <a:rPr lang="en-GB" smtClean="0"/>
              <a:t>07/03/2021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874D4-7CEF-FF47-A702-5AB95FEC716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43630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81DFAB-F162-A749-9AEE-56947CE977CC}" type="datetime1">
              <a:rPr lang="en-GB" smtClean="0"/>
              <a:t>07/03/2021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874D4-7CEF-FF47-A702-5AB95FEC7167}"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180944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68E7346-675B-464C-93A8-9126B5EE683C}" type="datetime1">
              <a:rPr lang="en-GB" smtClean="0"/>
              <a:t>07/03/2021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874D4-7CEF-FF47-A702-5AB95FEC7167}"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64551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6700C-61E9-0349-92A9-C94BFB51298D}" type="datetime1">
              <a:rPr lang="en-GB" smtClean="0"/>
              <a:t>07/03/2021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874D4-7CEF-FF47-A702-5AB95FEC7167}"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70641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B9E51-2E02-E240-AC45-986F1D96704C}" type="datetime1">
              <a:rPr lang="en-GB" smtClean="0"/>
              <a:t>07/03/2021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874D4-7CEF-FF47-A702-5AB95FEC716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75775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411CC-C4C3-0C47-96F2-FFAEEE86E1C7}" type="datetime1">
              <a:rPr lang="en-GB" smtClean="0"/>
              <a:t>07/03/2021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874D4-7CEF-FF47-A702-5AB95FEC716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55013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09071-148D-CD46-B61C-8C053DCBA867}" type="datetime1">
              <a:rPr lang="en-GB"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74D4-7CEF-FF47-A702-5AB95FEC7167}"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821176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58E202-4068-384D-90E5-C3E92254F7C8}" type="datetime1">
              <a:rPr lang="en-GB"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74D4-7CEF-FF47-A702-5AB95FEC7167}"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966364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619874D4-7CEF-FF47-A702-5AB95FEC7167}"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446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619874D4-7CEF-FF47-A702-5AB95FEC7167}"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813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5A40BD4-0044-4E49-B504-B642906A8B04}" type="datetime1">
              <a:rPr lang="en-GB" smtClean="0"/>
              <a:t>07/03/2021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13126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3/7/2021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3/7/2021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3/7/2021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3/7/2021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3/7/2021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3/7/2021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34D06-FD8F-7E45-A6E5-AB012F4AB8F2}" type="datetime1">
              <a:rPr lang="en-GB" smtClean="0"/>
              <a:t>07/03/2021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874D4-7CEF-FF47-A702-5AB95FEC7167}" type="slidenum">
              <a:rPr lang="en-US" smtClean="0"/>
              <a:t>‹#›</a:t>
            </a:fld>
            <a:endParaRPr lang="en-US"/>
          </a:p>
        </p:txBody>
      </p:sp>
    </p:spTree>
    <p:extLst>
      <p:ext uri="{BB962C8B-B14F-4D97-AF65-F5344CB8AC3E}">
        <p14:creationId xmlns:p14="http://schemas.microsoft.com/office/powerpoint/2010/main" val="2112439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dhsprogram.com/pubs/pdf/FR323/FR323.pdf" TargetMode="External"/><Relationship Id="rId7" Type="http://schemas.openxmlformats.org/officeDocument/2006/relationships/hyperlink" Target="https://dhsprogram.com/publications/publication-fr354-dhs-final-reports.cfm" TargetMode="External"/><Relationship Id="rId2" Type="http://schemas.openxmlformats.org/officeDocument/2006/relationships/hyperlink" Target="http://www.emro.who.int/media/news/who-to-release-arabic-version-of-package-on-health-system-response-to-violence-against-women-and-girls.html" TargetMode="External"/><Relationship Id="rId1" Type="http://schemas.openxmlformats.org/officeDocument/2006/relationships/slideLayout" Target="../slideLayouts/slideLayout18.xml"/><Relationship Id="rId6" Type="http://schemas.openxmlformats.org/officeDocument/2006/relationships/hyperlink" Target="http://www.pcbs.gov.ps/Downloads/book2480.pdf" TargetMode="External"/><Relationship Id="rId5" Type="http://schemas.openxmlformats.org/officeDocument/2006/relationships/hyperlink" Target="https://dhsprogram.com/pubs/pdf/FR346/FR346.pdf" TargetMode="External"/><Relationship Id="rId4" Type="http://schemas.openxmlformats.org/officeDocument/2006/relationships/hyperlink" Target="https://dhsprogram.com/pubs/pdf/FR313/FR313.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136/bmjgh-2018-000773" TargetMode="External"/><Relationship Id="rId2" Type="http://schemas.openxmlformats.org/officeDocument/2006/relationships/hyperlink" Target="https://drive.google.com/file/d/1CCNTi3VldT0eAHZVGlNmCFrcuaKgFXoQ/view" TargetMode="External"/><Relationship Id="rId1" Type="http://schemas.openxmlformats.org/officeDocument/2006/relationships/slideLayout" Target="../slideLayouts/slideLayout18.xml"/><Relationship Id="rId6" Type="http://schemas.openxmlformats.org/officeDocument/2006/relationships/hyperlink" Target="https://doi.org/10.1186/s13031-019-0189-x" TargetMode="External"/><Relationship Id="rId5" Type="http://schemas.openxmlformats.org/officeDocument/2006/relationships/hyperlink" Target="https://publications.iom.int/system/files/pdf/south-sudan-gender-based-kap.pdf" TargetMode="External"/><Relationship Id="rId4" Type="http://schemas.openxmlformats.org/officeDocument/2006/relationships/hyperlink" Target="https://apps.who.int/iris/handle/10665/331847.%20License:%20CC%20BY-NC-SA%203.0%20IG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ho.int/data/maternal-newborn-child-adolescent-ageing/indicator-explorer-new/mca/proportion-of-females-15-49-years-who-consider-a-husband-to-be-justified-in-hitting-or-beating-his-wife" TargetMode="External"/><Relationship Id="rId7" Type="http://schemas.openxmlformats.org/officeDocument/2006/relationships/hyperlink" Target="http://www.emro.who.int/violence-injuries-disabilities/violence-news/prevention-and-response-to-gender-based-violence-against-women-and-girls-in-the-easter-mediterranean-region-in-the-time-of-covid-19.html" TargetMode="External"/><Relationship Id="rId2" Type="http://schemas.openxmlformats.org/officeDocument/2006/relationships/hyperlink" Target="https://www.who.int/data/maternal-newborn-child-adolescent-ageing/indicator-explorer-new/mca/proportion-of-males-15-49-years-who-consider-a-husband-to-be-justified-in-hitting-or-beating-his-wife" TargetMode="External"/><Relationship Id="rId1" Type="http://schemas.openxmlformats.org/officeDocument/2006/relationships/slideLayout" Target="../slideLayouts/slideLayout18.xml"/><Relationship Id="rId6" Type="http://schemas.openxmlformats.org/officeDocument/2006/relationships/hyperlink" Target="https://www.idlo.int/fr/news/highlights/violence-against-women-awareness-campaign-afghanistan" TargetMode="External"/><Relationship Id="rId5" Type="http://schemas.openxmlformats.org/officeDocument/2006/relationships/hyperlink" Target="https://doi.org/10.1371/currents.dis.835f10778fd80ae031aac12d3b533ca7" TargetMode="External"/><Relationship Id="rId4" Type="http://schemas.openxmlformats.org/officeDocument/2006/relationships/hyperlink" Target="http://www.emro.who.int/afg/afghanistan-news/who-project-improves-health-care-sectors-response-to-gender-based-violence-in-afghanistan.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575933"/>
            <a:ext cx="8679915" cy="1951462"/>
          </a:xfrm>
          <a:solidFill>
            <a:srgbClr val="0070C0"/>
          </a:solidFill>
        </p:spPr>
        <p:txBody>
          <a:bodyPr anchor="ctr">
            <a:normAutofit/>
          </a:bodyPr>
          <a:lstStyle/>
          <a:p>
            <a:r>
              <a:rPr lang="en-US" sz="4400" dirty="0"/>
              <a:t>VIOLENCE AGAINST WOMEN &amp; GIRLS: PREVENTION, SUPPORT &amp; CARE</a:t>
            </a:r>
          </a:p>
        </p:txBody>
      </p:sp>
      <p:sp>
        <p:nvSpPr>
          <p:cNvPr id="3" name="TextBox 2">
            <a:extLst>
              <a:ext uri="{FF2B5EF4-FFF2-40B4-BE49-F238E27FC236}">
                <a16:creationId xmlns:a16="http://schemas.microsoft.com/office/drawing/2014/main" id="{F8E44247-823A-7B47-BFB7-F5AA51A7415E}"/>
              </a:ext>
            </a:extLst>
          </p:cNvPr>
          <p:cNvSpPr txBox="1"/>
          <p:nvPr/>
        </p:nvSpPr>
        <p:spPr>
          <a:xfrm>
            <a:off x="0" y="0"/>
            <a:ext cx="2689412" cy="369332"/>
          </a:xfrm>
          <a:prstGeom prst="rect">
            <a:avLst/>
          </a:prstGeom>
          <a:solidFill>
            <a:schemeClr val="tx1"/>
          </a:solidFill>
        </p:spPr>
        <p:txBody>
          <a:bodyPr wrap="square" rtlCol="0">
            <a:spAutoFit/>
          </a:bodyPr>
          <a:lstStyle/>
          <a:p>
            <a:r>
              <a:rPr lang="en-US" dirty="0">
                <a:solidFill>
                  <a:schemeClr val="bg1"/>
                </a:solidFill>
              </a:rPr>
              <a:t>        Geneva 2021</a:t>
            </a:r>
          </a:p>
        </p:txBody>
      </p:sp>
      <p:sp>
        <p:nvSpPr>
          <p:cNvPr id="4" name="Rectangle 3">
            <a:extLst>
              <a:ext uri="{FF2B5EF4-FFF2-40B4-BE49-F238E27FC236}">
                <a16:creationId xmlns:a16="http://schemas.microsoft.com/office/drawing/2014/main" id="{8C3C1AAB-3FF0-44DF-A13A-2823F48C2BB6}"/>
              </a:ext>
            </a:extLst>
          </p:cNvPr>
          <p:cNvSpPr/>
          <p:nvPr/>
        </p:nvSpPr>
        <p:spPr>
          <a:xfrm>
            <a:off x="2113337" y="5790111"/>
            <a:ext cx="3542060" cy="369332"/>
          </a:xfrm>
          <a:prstGeom prst="rect">
            <a:avLst/>
          </a:prstGeom>
        </p:spPr>
        <p:txBody>
          <a:bodyPr wrap="none">
            <a:spAutoFit/>
          </a:bodyPr>
          <a:lstStyle/>
          <a:p>
            <a:r>
              <a:rPr lang="en-US" dirty="0"/>
              <a:t>Dr Venkatraman Chandra-Mouli</a:t>
            </a:r>
          </a:p>
        </p:txBody>
      </p:sp>
      <p:sp>
        <p:nvSpPr>
          <p:cNvPr id="5" name="Rectangle 4">
            <a:extLst>
              <a:ext uri="{FF2B5EF4-FFF2-40B4-BE49-F238E27FC236}">
                <a16:creationId xmlns:a16="http://schemas.microsoft.com/office/drawing/2014/main" id="{8D601BE1-C3E1-4944-B845-0FCA87327346}"/>
              </a:ext>
            </a:extLst>
          </p:cNvPr>
          <p:cNvSpPr/>
          <p:nvPr/>
        </p:nvSpPr>
        <p:spPr>
          <a:xfrm>
            <a:off x="5892164" y="5790111"/>
            <a:ext cx="1600695" cy="369332"/>
          </a:xfrm>
          <a:prstGeom prst="rect">
            <a:avLst/>
          </a:prstGeom>
        </p:spPr>
        <p:txBody>
          <a:bodyPr wrap="none">
            <a:spAutoFit/>
          </a:bodyPr>
          <a:lstStyle/>
          <a:p>
            <a:r>
              <a:rPr lang="en-US" dirty="0"/>
              <a:t>Dr Avni Amin</a:t>
            </a:r>
          </a:p>
        </p:txBody>
      </p:sp>
      <p:sp>
        <p:nvSpPr>
          <p:cNvPr id="6" name="Rectangle 5">
            <a:extLst>
              <a:ext uri="{FF2B5EF4-FFF2-40B4-BE49-F238E27FC236}">
                <a16:creationId xmlns:a16="http://schemas.microsoft.com/office/drawing/2014/main" id="{B89D1720-56B3-463B-879A-B2E6438AB88A}"/>
              </a:ext>
            </a:extLst>
          </p:cNvPr>
          <p:cNvSpPr/>
          <p:nvPr/>
        </p:nvSpPr>
        <p:spPr>
          <a:xfrm>
            <a:off x="7729626" y="5790111"/>
            <a:ext cx="2165786" cy="369332"/>
          </a:xfrm>
          <a:prstGeom prst="rect">
            <a:avLst/>
          </a:prstGeom>
        </p:spPr>
        <p:txBody>
          <a:bodyPr wrap="none">
            <a:spAutoFit/>
          </a:bodyPr>
          <a:lstStyle/>
          <a:p>
            <a:r>
              <a:rPr lang="en-US" dirty="0"/>
              <a:t>Ms Marina Plesons</a:t>
            </a:r>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39860"/>
    </mc:Choice>
    <mc:Fallback xmlns="">
      <p:transition spd="slow" advTm="398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fontScale="92500"/>
          </a:bodyPr>
          <a:lstStyle/>
          <a:p>
            <a:r>
              <a:rPr lang="en-US" dirty="0"/>
              <a:t>Inform adolescents where and how to get care, where access is possible, through mass media and digital media.</a:t>
            </a:r>
          </a:p>
          <a:p>
            <a:r>
              <a:rPr lang="en-US" dirty="0">
                <a:solidFill>
                  <a:srgbClr val="0070C0"/>
                </a:solidFill>
              </a:rPr>
              <a:t>Sensitize and alert health-care providers, community workers and support networks to the potential for increases in sexual and gender-based violence and ensure they are aware of adolescents’ specific vulnerabilities (e.g. limited ability to report abuse).</a:t>
            </a:r>
          </a:p>
          <a:p>
            <a:r>
              <a:rPr lang="en-US" dirty="0"/>
              <a:t>Strengthen screening and enhance care and support, including mental health and psychological support for adolescents.</a:t>
            </a:r>
          </a:p>
          <a:p>
            <a:r>
              <a:rPr lang="en-US" dirty="0">
                <a:solidFill>
                  <a:srgbClr val="0070C0"/>
                </a:solidFill>
              </a:rPr>
              <a:t>Ensure the availability of post-rape care services including emergency contraception, HIV post-exposure prophylaxis, and testing and treatment for STIs for adolescents.</a:t>
            </a:r>
          </a:p>
          <a:p>
            <a:r>
              <a:rPr lang="en-US" dirty="0"/>
              <a:t>Identify safe houses, shelters or social service referrals for adolescents at risk of violence in or around their homes.</a:t>
            </a:r>
          </a:p>
          <a:p>
            <a:r>
              <a:rPr lang="en-US" dirty="0">
                <a:solidFill>
                  <a:srgbClr val="0070C0"/>
                </a:solidFill>
              </a:rPr>
              <a:t>Establish help lines or enhance existing help lines for adolescents to seek help if needed.</a:t>
            </a:r>
            <a:endParaRPr lang="en-US" sz="1700" dirty="0">
              <a:solidFill>
                <a:srgbClr val="0070C0"/>
              </a:solidFill>
            </a:endParaRPr>
          </a:p>
        </p:txBody>
      </p:sp>
      <p:pic>
        <p:nvPicPr>
          <p:cNvPr id="4" name="Picture 3">
            <a:extLst>
              <a:ext uri="{FF2B5EF4-FFF2-40B4-BE49-F238E27FC236}">
                <a16:creationId xmlns:a16="http://schemas.microsoft.com/office/drawing/2014/main" id="{2B16B0C0-CA1C-49FF-AF58-49EBF18D9AA3}"/>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3899636012"/>
      </p:ext>
    </p:extLst>
  </p:cSld>
  <p:clrMapOvr>
    <a:masterClrMapping/>
  </p:clrMapOvr>
  <mc:AlternateContent xmlns:mc="http://schemas.openxmlformats.org/markup-compatibility/2006" xmlns:p14="http://schemas.microsoft.com/office/powerpoint/2010/main">
    <mc:Choice Requires="p14">
      <p:transition spd="slow" p14:dur="2000" advTm="108762"/>
    </mc:Choice>
    <mc:Fallback xmlns="">
      <p:transition spd="slow" advTm="10876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Autofit/>
          </a:bodyPr>
          <a:lstStyle/>
          <a:p>
            <a:r>
              <a:rPr lang="en-US" sz="3200" dirty="0"/>
              <a:t>Considerations for resumption of normal services in the context of COVID-19</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dirty="0"/>
              <a:t>Inform adolescents that they can seek care if they have experienced sexual and gender-based violence and were unable to do so during periods of confinement.</a:t>
            </a:r>
          </a:p>
          <a:p>
            <a:r>
              <a:rPr lang="en-US" dirty="0"/>
              <a:t>Where possible, promote the institutionalization of good practices in improving accessibility and quality that were put in place during the period of closures and disruption.</a:t>
            </a:r>
            <a:endParaRPr lang="en-US" sz="2000" dirty="0">
              <a:solidFill>
                <a:srgbClr val="0070C0"/>
              </a:solidFill>
            </a:endParaRPr>
          </a:p>
        </p:txBody>
      </p:sp>
      <p:pic>
        <p:nvPicPr>
          <p:cNvPr id="4" name="Picture 3">
            <a:extLst>
              <a:ext uri="{FF2B5EF4-FFF2-40B4-BE49-F238E27FC236}">
                <a16:creationId xmlns:a16="http://schemas.microsoft.com/office/drawing/2014/main" id="{25720EBE-3DA5-4B8F-B997-E693B036C4F5}"/>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4157579232"/>
      </p:ext>
    </p:extLst>
  </p:cSld>
  <p:clrMapOvr>
    <a:masterClrMapping/>
  </p:clrMapOvr>
  <mc:AlternateContent xmlns:mc="http://schemas.openxmlformats.org/markup-compatibility/2006" xmlns:p14="http://schemas.microsoft.com/office/powerpoint/2010/main">
    <mc:Choice Requires="p14">
      <p:transition spd="slow" p14:dur="2000" advTm="33328"/>
    </mc:Choice>
    <mc:Fallback xmlns="">
      <p:transition spd="slow" advTm="3332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BE79-76E9-4117-842D-677A6953A00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5CD7190-CD2B-4BE9-8AFC-C346A526C588}"/>
              </a:ext>
            </a:extLst>
          </p:cNvPr>
          <p:cNvSpPr>
            <a:spLocks noGrp="1"/>
          </p:cNvSpPr>
          <p:nvPr>
            <p:ph idx="1"/>
          </p:nvPr>
        </p:nvSpPr>
        <p:spPr>
          <a:xfrm>
            <a:off x="5118447" y="363682"/>
            <a:ext cx="6281873" cy="6078682"/>
          </a:xfrm>
        </p:spPr>
        <p:txBody>
          <a:bodyPr>
            <a:normAutofit fontScale="62500" lnSpcReduction="20000"/>
          </a:bodyPr>
          <a:lstStyle/>
          <a:p>
            <a:pPr>
              <a:buFont typeface="+mj-lt"/>
              <a:buAutoNum type="arabicPeriod"/>
            </a:pPr>
            <a:r>
              <a:rPr lang="en-US" dirty="0"/>
              <a:t>Global and regional estimates of violence against women: prevalence and health effects of intimate partner violence and non-partner violence. Geneva: World Health Organization; 2013. </a:t>
            </a:r>
          </a:p>
          <a:p>
            <a:pPr>
              <a:buFont typeface="+mj-lt"/>
              <a:buAutoNum type="arabicPeriod"/>
            </a:pPr>
            <a:r>
              <a:rPr lang="en-US" dirty="0"/>
              <a:t>Stoltenborgh M, van IJzendoorn MH, Euser EM, Bakermans-Kranenburg MJ. A global perspective on child sexual abuse: meta-analysis of prevalence around the world. Child Maltreat. 2011;16(2):79–101.</a:t>
            </a:r>
          </a:p>
          <a:p>
            <a:pPr>
              <a:buFont typeface="+mj-lt"/>
              <a:buAutoNum type="arabicPeriod"/>
            </a:pPr>
            <a:r>
              <a:rPr lang="en-US" dirty="0"/>
              <a:t>Sumner S, Mercy J, Saul J, Motsa-Nzuza N, Kwesigabo G, Buluma R, et al. Prevalence of sexual violence against children and social services utilization: seven countries, 2007–2013. </a:t>
            </a:r>
            <a:r>
              <a:rPr lang="en-US" dirty="0" err="1"/>
              <a:t>Morb</a:t>
            </a:r>
            <a:r>
              <a:rPr lang="en-US" dirty="0"/>
              <a:t> Mortal </a:t>
            </a:r>
            <a:r>
              <a:rPr lang="en-US" dirty="0" err="1"/>
              <a:t>Wkly</a:t>
            </a:r>
            <a:r>
              <a:rPr lang="en-US" dirty="0"/>
              <a:t> Rep. 2015;64(21):565–569. </a:t>
            </a:r>
          </a:p>
          <a:p>
            <a:pPr>
              <a:buFont typeface="+mj-lt"/>
              <a:buAutoNum type="arabicPeriod"/>
            </a:pPr>
            <a:r>
              <a:rPr lang="en-US" dirty="0" err="1"/>
              <a:t>Maniglio</a:t>
            </a:r>
            <a:r>
              <a:rPr lang="en-US" dirty="0"/>
              <a:t> R. The impact of child sexual abuse on health: a systematic review of reviews. Clin Psychol Rev. 2009;29(7):647–657.</a:t>
            </a:r>
          </a:p>
          <a:p>
            <a:pPr>
              <a:buFont typeface="+mj-lt"/>
              <a:buAutoNum type="arabicPeriod"/>
            </a:pPr>
            <a:r>
              <a:rPr lang="en-US" dirty="0"/>
              <a:t>Lundgren R, Amin A. Addressing intimate partner violence and sexual violence among adolescents: emerging evidence of effectiveness. J </a:t>
            </a:r>
            <a:r>
              <a:rPr lang="en-US" dirty="0" err="1"/>
              <a:t>Adolesc</a:t>
            </a:r>
            <a:r>
              <a:rPr lang="en-US" dirty="0"/>
              <a:t> Health. 2015;56(1):S42–S50.</a:t>
            </a:r>
          </a:p>
          <a:p>
            <a:pPr>
              <a:buFont typeface="+mj-lt"/>
              <a:buAutoNum type="arabicPeriod"/>
            </a:pPr>
            <a:r>
              <a:rPr lang="en-US" dirty="0"/>
              <a:t>Global plan of action: health systems address violence against women and girls. Geneva: World Health Organization; 2016.</a:t>
            </a:r>
          </a:p>
          <a:p>
            <a:pPr>
              <a:buFont typeface="+mj-lt"/>
              <a:buAutoNum type="arabicPeriod"/>
            </a:pPr>
            <a:r>
              <a:rPr lang="en-US" dirty="0"/>
              <a:t>Arango DJ, Morton M, </a:t>
            </a:r>
            <a:r>
              <a:rPr lang="en-US" dirty="0" err="1"/>
              <a:t>Gennari</a:t>
            </a:r>
            <a:r>
              <a:rPr lang="en-US" dirty="0"/>
              <a:t> F, </a:t>
            </a:r>
            <a:r>
              <a:rPr lang="en-US" dirty="0" err="1"/>
              <a:t>Kiplesund</a:t>
            </a:r>
            <a:r>
              <a:rPr lang="en-US" dirty="0"/>
              <a:t> S, Ellsberg M. Interventions to prevent or reduce violence against women and girls: a systematic review of reviews. Washington, DC: World Bank Group; 2014.</a:t>
            </a:r>
          </a:p>
          <a:p>
            <a:pPr>
              <a:buFont typeface="+mj-lt"/>
              <a:buAutoNum type="arabicPeriod"/>
            </a:pPr>
            <a:r>
              <a:rPr lang="en-US" dirty="0"/>
              <a:t>Responding to children and adolescents who have been sexually abused: WHO clinical guidelines. Geneva: World Health Organization; 2017.</a:t>
            </a:r>
          </a:p>
          <a:p>
            <a:pPr>
              <a:buFont typeface="+mj-lt"/>
              <a:buAutoNum type="arabicPeriod"/>
            </a:pPr>
            <a:r>
              <a:rPr lang="en-US" dirty="0"/>
              <a:t>Responding to intimate partner violence and sexual violence against women: WHO clinical and policy guidelines. Geneva: World Health Organization; 2013.</a:t>
            </a:r>
          </a:p>
          <a:p>
            <a:pPr>
              <a:buFont typeface="+mj-lt"/>
              <a:buAutoNum type="arabicPeriod"/>
            </a:pPr>
            <a:r>
              <a:rPr lang="en-GB" dirty="0" err="1"/>
              <a:t>Namy</a:t>
            </a:r>
            <a:r>
              <a:rPr lang="en-GB" dirty="0"/>
              <a:t> S, Carlson C, O’Hara K, </a:t>
            </a:r>
            <a:r>
              <a:rPr lang="en-GB" dirty="0" err="1"/>
              <a:t>Nakuti</a:t>
            </a:r>
            <a:r>
              <a:rPr lang="en-GB" dirty="0"/>
              <a:t> J, </a:t>
            </a:r>
            <a:r>
              <a:rPr lang="en-GB" dirty="0" err="1"/>
              <a:t>Bukuluki</a:t>
            </a:r>
            <a:r>
              <a:rPr lang="en-GB" dirty="0"/>
              <a:t> P, </a:t>
            </a:r>
            <a:r>
              <a:rPr lang="en-GB" dirty="0" err="1"/>
              <a:t>Lwanyaaga</a:t>
            </a:r>
            <a:r>
              <a:rPr lang="en-GB" dirty="0"/>
              <a:t> J, et al. Towards a feminist understanding of intersecting violence against women and children in the family. Soc Sci Med. 2017;184(Suppl. C):40–48.</a:t>
            </a:r>
          </a:p>
          <a:p>
            <a:endParaRPr lang="en-US" dirty="0"/>
          </a:p>
        </p:txBody>
      </p:sp>
    </p:spTree>
    <p:extLst>
      <p:ext uri="{BB962C8B-B14F-4D97-AF65-F5344CB8AC3E}">
        <p14:creationId xmlns:p14="http://schemas.microsoft.com/office/powerpoint/2010/main" val="4175897992"/>
      </p:ext>
    </p:extLst>
  </p:cSld>
  <p:clrMapOvr>
    <a:masterClrMapping/>
  </p:clrMapOvr>
  <mc:AlternateContent xmlns:mc="http://schemas.openxmlformats.org/markup-compatibility/2006" xmlns:p14="http://schemas.microsoft.com/office/powerpoint/2010/main">
    <mc:Choice Requires="p14">
      <p:transition spd="slow" p14:dur="2000" advTm="11883"/>
    </mc:Choice>
    <mc:Fallback xmlns="">
      <p:transition spd="slow" advTm="1188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3509966"/>
            <a:ext cx="6858000" cy="2387600"/>
          </a:xfrm>
        </p:spPr>
        <p:txBody>
          <a:bodyPr>
            <a:normAutofit fontScale="90000"/>
          </a:bodyPr>
          <a:lstStyle/>
          <a:p>
            <a:br>
              <a:rPr lang="en-US" dirty="0"/>
            </a:br>
            <a:br>
              <a:rPr lang="en-GB" altLang="en-US" dirty="0"/>
            </a:br>
            <a:br>
              <a:rPr lang="en-GB" altLang="en-US" dirty="0"/>
            </a:br>
            <a:br>
              <a:rPr lang="en-GB" altLang="en-US" dirty="0"/>
            </a:br>
            <a:br>
              <a:rPr lang="en-GB" altLang="en-US" dirty="0"/>
            </a:br>
            <a:br>
              <a:rPr lang="en-US" dirty="0"/>
            </a:br>
            <a:br>
              <a:rPr lang="en-GB" altLang="en-US" dirty="0"/>
            </a:br>
            <a:endParaRPr lang="en-US" dirty="0"/>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2552700" y="3243480"/>
            <a:ext cx="4510894" cy="9986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a:solidFill>
                  <a:srgbClr val="FF0000"/>
                </a:solidFill>
                <a:latin typeface="Calibri Light"/>
              </a:rPr>
              <a:t>A Regional Perspective</a:t>
            </a:r>
          </a:p>
        </p:txBody>
      </p:sp>
      <p:sp>
        <p:nvSpPr>
          <p:cNvPr id="7" name="Title 1"/>
          <p:cNvSpPr>
            <a:spLocks noGrp="1"/>
          </p:cNvSpPr>
          <p:nvPr>
            <p:ph type="subTitle" idx="4294967295"/>
          </p:nvPr>
        </p:nvSpPr>
        <p:spPr>
          <a:xfrm>
            <a:off x="2015314" y="1328391"/>
            <a:ext cx="5960036" cy="1601678"/>
          </a:xfrm>
          <a:prstGeom prst="rect">
            <a:avLst/>
          </a:prstGeom>
        </p:spPr>
        <p:style>
          <a:lnRef idx="3">
            <a:schemeClr val="lt1"/>
          </a:lnRef>
          <a:fillRef idx="1">
            <a:schemeClr val="accent1"/>
          </a:fillRef>
          <a:effectRef idx="1">
            <a:schemeClr val="accent1"/>
          </a:effectRef>
          <a:fontRef idx="minor">
            <a:schemeClr val="lt1"/>
          </a:fontRef>
        </p:style>
        <p:txBody>
          <a:bodyPr anchor="ctr">
            <a:normAutofit/>
          </a:bodyPr>
          <a:lstStyle/>
          <a:p>
            <a:pPr marL="0" indent="0" algn="ctr">
              <a:buNone/>
            </a:pPr>
            <a:r>
              <a:rPr lang="en-US" sz="3200" b="1" dirty="0">
                <a:latin typeface="+mj-lt"/>
              </a:rPr>
              <a:t>Violence against women and girls: prevention, support and care</a:t>
            </a:r>
            <a:endParaRPr lang="en-US" sz="3200" dirty="0">
              <a:latin typeface="+mj-lt"/>
            </a:endParaRPr>
          </a:p>
        </p:txBody>
      </p:sp>
      <p:sp>
        <p:nvSpPr>
          <p:cNvPr id="5" name="TextBox 4"/>
          <p:cNvSpPr txBox="1"/>
          <p:nvPr/>
        </p:nvSpPr>
        <p:spPr>
          <a:xfrm>
            <a:off x="1667933" y="5554133"/>
            <a:ext cx="6654801"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i="1" dirty="0">
                <a:solidFill>
                  <a:prstClr val="white"/>
                </a:solidFill>
                <a:latin typeface="Calibri"/>
              </a:rPr>
              <a:t>“There is never any excuse for violence. We abhor all violence, of all forms, at all times”</a:t>
            </a:r>
            <a:endParaRPr lang="en-US" b="1" dirty="0">
              <a:solidFill>
                <a:prstClr val="white"/>
              </a:solidFill>
              <a:latin typeface="Calibri"/>
            </a:endParaRPr>
          </a:p>
          <a:p>
            <a:r>
              <a:rPr lang="en-US" sz="1600" b="1" i="1" dirty="0">
                <a:solidFill>
                  <a:prstClr val="white"/>
                </a:solidFill>
                <a:latin typeface="Calibri"/>
              </a:rPr>
              <a:t>Dr Tedros Adhanom, WHO Director-General</a:t>
            </a:r>
            <a:endParaRPr lang="en-US" sz="1600" b="1" dirty="0">
              <a:solidFill>
                <a:prstClr val="white"/>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a:solidFill>
                  <a:prstClr val="black">
                    <a:tint val="75000"/>
                  </a:prstClr>
                </a:solidFill>
                <a:latin typeface="Calibri"/>
              </a:rPr>
              <a:pPr/>
              <a:t>13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26057991"/>
      </p:ext>
    </p:extLst>
  </p:cSld>
  <p:clrMapOvr>
    <a:masterClrMapping/>
  </p:clrMapOvr>
  <mc:AlternateContent xmlns:mc="http://schemas.openxmlformats.org/markup-compatibility/2006" xmlns:p14="http://schemas.microsoft.com/office/powerpoint/2010/main">
    <mc:Choice Requires="p14">
      <p:transition spd="slow" p14:dur="2000" advTm="40468"/>
    </mc:Choice>
    <mc:Fallback xmlns="">
      <p:transition spd="slow" advTm="404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869" y="662485"/>
            <a:ext cx="8848262" cy="4231928"/>
          </a:xfrm>
          <a:prstGeom prst="rect">
            <a:avLst/>
          </a:prstGeom>
          <a:noFill/>
        </p:spPr>
        <p:txBody>
          <a:bodyPr wrap="square" rtlCol="0">
            <a:spAutoFit/>
          </a:bodyPr>
          <a:lstStyle/>
          <a:p>
            <a:endParaRPr lang="en-US" sz="1500" dirty="0">
              <a:solidFill>
                <a:prstClr val="black"/>
              </a:solidFill>
              <a:latin typeface="Calibri"/>
            </a:endParaRPr>
          </a:p>
          <a:p>
            <a:r>
              <a:rPr lang="en-US" sz="1500" dirty="0">
                <a:solidFill>
                  <a:prstClr val="black"/>
                </a:solidFill>
                <a:latin typeface="Calibri"/>
              </a:rPr>
              <a:t>The Eastern Mediterranean Region has the second highest prevalence of VAWGs globally, with an estimated 37% of ever-partnered women who have experienced physical and/or sexual intimate partner violence at some point in their lives. (1) Adolescent girls, young women, women belonging to ethnic and other minorities, and women with disabilities face a higher risk of different forms of violence. (2)</a:t>
            </a:r>
          </a:p>
          <a:p>
            <a:endParaRPr lang="en-US" sz="1500" b="1" dirty="0">
              <a:solidFill>
                <a:srgbClr val="FF0000"/>
              </a:solidFill>
              <a:latin typeface="Calibri"/>
            </a:endParaRPr>
          </a:p>
          <a:p>
            <a:endParaRPr lang="en-US" sz="1500" dirty="0">
              <a:solidFill>
                <a:prstClr val="black"/>
              </a:solidFill>
              <a:latin typeface="Calibri"/>
            </a:endParaRPr>
          </a:p>
          <a:p>
            <a:pPr marL="285750" indent="-285750">
              <a:buFont typeface="Wingdings" charset="2"/>
              <a:buChar char="Ø"/>
            </a:pPr>
            <a:r>
              <a:rPr lang="en-US" sz="1500" b="1" dirty="0">
                <a:solidFill>
                  <a:srgbClr val="FF0000"/>
                </a:solidFill>
                <a:latin typeface="Calibri"/>
              </a:rPr>
              <a:t>Proportion of ever-partnered women and girls aged 15 years and older subjected to physical, sexual, or psychological violence by a current or former intimate partner in the previous 12 months, by form of violence and by age </a:t>
            </a:r>
            <a:r>
              <a:rPr lang="en-GB" sz="1500" b="1" dirty="0">
                <a:solidFill>
                  <a:srgbClr val="FF0000"/>
                </a:solidFill>
                <a:latin typeface="Calibri"/>
              </a:rPr>
              <a:t>(SDG indicator 5.2.1) (3-7):</a:t>
            </a:r>
            <a:endParaRPr lang="en-US" sz="1500" b="1" dirty="0">
              <a:solidFill>
                <a:srgbClr val="FF0000"/>
              </a:solidFill>
              <a:latin typeface="Calibri"/>
            </a:endParaRPr>
          </a:p>
          <a:p>
            <a:pPr lvl="1"/>
            <a:endParaRPr lang="en-US" sz="1500" dirty="0">
              <a:solidFill>
                <a:prstClr val="black"/>
              </a:solidFill>
              <a:latin typeface="Calibri"/>
            </a:endParaRPr>
          </a:p>
          <a:p>
            <a:pPr lvl="1"/>
            <a:r>
              <a:rPr lang="en-US" sz="1500" dirty="0">
                <a:solidFill>
                  <a:prstClr val="black"/>
                </a:solidFill>
                <a:latin typeface="Calibri"/>
              </a:rPr>
              <a:t>52% in Afghanistan (2015)</a:t>
            </a:r>
          </a:p>
          <a:p>
            <a:pPr lvl="1"/>
            <a:r>
              <a:rPr lang="en-US" sz="1500" dirty="0">
                <a:solidFill>
                  <a:prstClr val="black"/>
                </a:solidFill>
                <a:latin typeface="Calibri"/>
              </a:rPr>
              <a:t>29% in Palestine (2019)           </a:t>
            </a:r>
          </a:p>
          <a:p>
            <a:pPr lvl="1"/>
            <a:r>
              <a:rPr lang="en-US" sz="1500" dirty="0">
                <a:solidFill>
                  <a:prstClr val="black"/>
                </a:solidFill>
                <a:latin typeface="Calibri"/>
              </a:rPr>
              <a:t>26% in Jordan (2017)</a:t>
            </a:r>
          </a:p>
          <a:p>
            <a:pPr lvl="1"/>
            <a:r>
              <a:rPr lang="en-GB" sz="1500" dirty="0">
                <a:solidFill>
                  <a:prstClr val="black"/>
                </a:solidFill>
                <a:latin typeface="Calibri"/>
              </a:rPr>
              <a:t>25% in Pakistan (2018)</a:t>
            </a:r>
            <a:endParaRPr lang="en-US" sz="1500" dirty="0">
              <a:solidFill>
                <a:prstClr val="black"/>
              </a:solidFill>
              <a:latin typeface="Calibri"/>
            </a:endParaRPr>
          </a:p>
          <a:p>
            <a:pPr lvl="1"/>
            <a:r>
              <a:rPr lang="en-US" sz="1500" dirty="0">
                <a:solidFill>
                  <a:prstClr val="black"/>
                </a:solidFill>
                <a:latin typeface="Calibri"/>
              </a:rPr>
              <a:t>24% in Egypt (2015)</a:t>
            </a:r>
          </a:p>
          <a:p>
            <a:endParaRPr lang="en-US" sz="1500" b="1" dirty="0">
              <a:solidFill>
                <a:srgbClr val="FF0000"/>
              </a:solidFill>
              <a:latin typeface="Calibri"/>
            </a:endParaRPr>
          </a:p>
          <a:p>
            <a:endParaRPr lang="en-US" sz="1500" dirty="0">
              <a:solidFill>
                <a:prstClr val="black"/>
              </a:solidFill>
              <a:latin typeface="Calibri"/>
            </a:endParaRPr>
          </a:p>
        </p:txBody>
      </p:sp>
      <p:sp>
        <p:nvSpPr>
          <p:cNvPr id="8" name="TextBox 7"/>
          <p:cNvSpPr txBox="1"/>
          <p:nvPr/>
        </p:nvSpPr>
        <p:spPr>
          <a:xfrm>
            <a:off x="2603500" y="130366"/>
            <a:ext cx="66675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Key facts about VAWGs from the Region - 1</a:t>
            </a:r>
          </a:p>
        </p:txBody>
      </p:sp>
      <p:sp>
        <p:nvSpPr>
          <p:cNvPr id="15" name="Slide Number Placeholder 14"/>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14</a:t>
            </a:fld>
            <a:endParaRPr lang="en-US" dirty="0">
              <a:solidFill>
                <a:prstClr val="black">
                  <a:tint val="75000"/>
                </a:prstClr>
              </a:solidFill>
              <a:latin typeface="Calibri"/>
            </a:endParaRPr>
          </a:p>
        </p:txBody>
      </p:sp>
      <p:sp>
        <p:nvSpPr>
          <p:cNvPr id="5" name="Rectangle 4">
            <a:extLst>
              <a:ext uri="{FF2B5EF4-FFF2-40B4-BE49-F238E27FC236}">
                <a16:creationId xmlns:a16="http://schemas.microsoft.com/office/drawing/2014/main" id="{B85346DC-5F6B-4304-BA57-3FF8D700AC9C}"/>
              </a:ext>
            </a:extLst>
          </p:cNvPr>
          <p:cNvSpPr/>
          <p:nvPr/>
        </p:nvSpPr>
        <p:spPr>
          <a:xfrm>
            <a:off x="2183130" y="4559505"/>
            <a:ext cx="7454174" cy="116955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p:spPr>
        <p:txBody>
          <a:bodyPr wrap="square">
            <a:spAutoFit/>
          </a:bodyPr>
          <a:lstStyle/>
          <a:p>
            <a:r>
              <a:rPr lang="en-US" sz="1400" dirty="0">
                <a:solidFill>
                  <a:prstClr val="black"/>
                </a:solidFill>
                <a:latin typeface="Calibri"/>
              </a:rPr>
              <a:t>In Afghanistan, almost 90% of women have experienced one form of domestic violence, 52% have experienced physical violence, and 17% have experienced sexual violence. (8)</a:t>
            </a:r>
          </a:p>
          <a:p>
            <a:endParaRPr lang="en-US" sz="1400" dirty="0">
              <a:solidFill>
                <a:prstClr val="black"/>
              </a:solidFill>
              <a:latin typeface="Calibri"/>
            </a:endParaRPr>
          </a:p>
          <a:p>
            <a:r>
              <a:rPr lang="en-US" sz="1400" dirty="0">
                <a:solidFill>
                  <a:prstClr val="black"/>
                </a:solidFill>
                <a:latin typeface="Calibri"/>
              </a:rPr>
              <a:t>In Somalia, 35% of women reported lifetime experiences of physical or sexual IPV and 16% reported lifetime experience of physical or sexual non-partner violence (NPV) since the age of 15 year. (9) </a:t>
            </a:r>
          </a:p>
        </p:txBody>
      </p:sp>
    </p:spTree>
    <p:extLst>
      <p:ext uri="{BB962C8B-B14F-4D97-AF65-F5344CB8AC3E}">
        <p14:creationId xmlns:p14="http://schemas.microsoft.com/office/powerpoint/2010/main" val="890904171"/>
      </p:ext>
    </p:extLst>
  </p:cSld>
  <p:clrMapOvr>
    <a:masterClrMapping/>
  </p:clrMapOvr>
  <mc:AlternateContent xmlns:mc="http://schemas.openxmlformats.org/markup-compatibility/2006" xmlns:p14="http://schemas.microsoft.com/office/powerpoint/2010/main">
    <mc:Choice Requires="p14">
      <p:transition spd="slow" p14:dur="2000" advTm="110420"/>
    </mc:Choice>
    <mc:Fallback xmlns="">
      <p:transition spd="slow" advTm="1104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15</a:t>
            </a:fld>
            <a:endParaRPr lang="en-US" dirty="0">
              <a:solidFill>
                <a:prstClr val="black">
                  <a:tint val="75000"/>
                </a:prstClr>
              </a:solidFill>
              <a:latin typeface="Calibri"/>
            </a:endParaRPr>
          </a:p>
        </p:txBody>
      </p:sp>
      <p:sp>
        <p:nvSpPr>
          <p:cNvPr id="3" name="Rectangle 2"/>
          <p:cNvSpPr/>
          <p:nvPr/>
        </p:nvSpPr>
        <p:spPr>
          <a:xfrm>
            <a:off x="1733550" y="1125333"/>
            <a:ext cx="8800887" cy="3200876"/>
          </a:xfrm>
          <a:prstGeom prst="rect">
            <a:avLst/>
          </a:prstGeom>
        </p:spPr>
        <p:txBody>
          <a:bodyPr wrap="square">
            <a:spAutoFit/>
          </a:bodyPr>
          <a:lstStyle/>
          <a:p>
            <a:r>
              <a:rPr lang="en-US" sz="2400" b="1" dirty="0">
                <a:solidFill>
                  <a:srgbClr val="FF0000"/>
                </a:solidFill>
                <a:latin typeface="Calibri"/>
              </a:rPr>
              <a:t>Policy Situation </a:t>
            </a:r>
          </a:p>
          <a:p>
            <a:endParaRPr lang="en-US" sz="1600" dirty="0">
              <a:solidFill>
                <a:prstClr val="black"/>
              </a:solidFill>
              <a:latin typeface="Calibri"/>
            </a:endParaRPr>
          </a:p>
          <a:p>
            <a:r>
              <a:rPr lang="en-US" dirty="0">
                <a:solidFill>
                  <a:prstClr val="black"/>
                </a:solidFill>
                <a:latin typeface="Calibri"/>
              </a:rPr>
              <a:t>The EMR has the lowest proportion of countries (53%) with national multi-sectoral plans of action for violence against women globally. (10)</a:t>
            </a:r>
          </a:p>
          <a:p>
            <a:endParaRPr lang="en-US" dirty="0">
              <a:solidFill>
                <a:prstClr val="black"/>
              </a:solidFill>
              <a:latin typeface="Calibri"/>
            </a:endParaRPr>
          </a:p>
          <a:p>
            <a:r>
              <a:rPr lang="en-US" dirty="0">
                <a:solidFill>
                  <a:prstClr val="black"/>
                </a:solidFill>
                <a:latin typeface="Calibri"/>
              </a:rPr>
              <a:t>However, of the 16 countries that responded to a RMNCAH policy survey in the Region, 81%  cited adolescents as a specific group for defined interventions for gender-based violence. (11) </a:t>
            </a:r>
          </a:p>
          <a:p>
            <a:endParaRPr lang="en-US" dirty="0">
              <a:solidFill>
                <a:prstClr val="black"/>
              </a:solidFill>
              <a:latin typeface="Calibri"/>
            </a:endParaRPr>
          </a:p>
          <a:p>
            <a:r>
              <a:rPr lang="en-US" dirty="0">
                <a:solidFill>
                  <a:prstClr val="black"/>
                </a:solidFill>
                <a:latin typeface="Calibri"/>
              </a:rPr>
              <a:t>Likewise, 88% have a law to punish perpetrators of coerced sex involving adolescent girls. (11)</a:t>
            </a:r>
          </a:p>
        </p:txBody>
      </p:sp>
      <p:sp>
        <p:nvSpPr>
          <p:cNvPr id="4" name="TextBox 3">
            <a:extLst>
              <a:ext uri="{FF2B5EF4-FFF2-40B4-BE49-F238E27FC236}">
                <a16:creationId xmlns:a16="http://schemas.microsoft.com/office/drawing/2014/main" id="{0F93633C-F9E5-49AD-BE7F-9C690367FEBA}"/>
              </a:ext>
            </a:extLst>
          </p:cNvPr>
          <p:cNvSpPr txBox="1"/>
          <p:nvPr/>
        </p:nvSpPr>
        <p:spPr>
          <a:xfrm>
            <a:off x="2603500" y="86298"/>
            <a:ext cx="66675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Key facts about VAWGs from the Region - 2</a:t>
            </a:r>
          </a:p>
        </p:txBody>
      </p:sp>
    </p:spTree>
    <p:extLst>
      <p:ext uri="{BB962C8B-B14F-4D97-AF65-F5344CB8AC3E}">
        <p14:creationId xmlns:p14="http://schemas.microsoft.com/office/powerpoint/2010/main" val="1374526274"/>
      </p:ext>
    </p:extLst>
  </p:cSld>
  <p:clrMapOvr>
    <a:masterClrMapping/>
  </p:clrMapOvr>
  <mc:AlternateContent xmlns:mc="http://schemas.openxmlformats.org/markup-compatibility/2006" xmlns:p14="http://schemas.microsoft.com/office/powerpoint/2010/main">
    <mc:Choice Requires="p14">
      <p:transition spd="slow" p14:dur="2000" advTm="62076"/>
    </mc:Choice>
    <mc:Fallback xmlns="">
      <p:transition spd="slow" advTm="6207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0855" y="839838"/>
            <a:ext cx="8787994" cy="5632311"/>
          </a:xfrm>
          <a:prstGeom prst="rect">
            <a:avLst/>
          </a:prstGeom>
        </p:spPr>
        <p:txBody>
          <a:bodyPr wrap="square">
            <a:spAutoFit/>
          </a:bodyPr>
          <a:lstStyle/>
          <a:p>
            <a:pPr marL="285750" indent="-285750">
              <a:buFont typeface="Wingdings" charset="2"/>
              <a:buChar char="§"/>
            </a:pPr>
            <a:r>
              <a:rPr lang="en-US" b="1" dirty="0">
                <a:solidFill>
                  <a:srgbClr val="FF0000"/>
                </a:solidFill>
                <a:latin typeface="Calibri"/>
              </a:rPr>
              <a:t>High rates of child and forced marriages:</a:t>
            </a:r>
            <a:r>
              <a:rPr lang="en-US" dirty="0">
                <a:solidFill>
                  <a:prstClr val="black"/>
                </a:solidFill>
                <a:latin typeface="Calibri"/>
              </a:rPr>
              <a:t> Women and girls who are married as children are more likely to experience Gender-Based Violence (GBV). Therefore, there is a need to strengthen work with traditional institutions, community and religious leaders, and government actors to systematically address this issue. (12) </a:t>
            </a:r>
          </a:p>
          <a:p>
            <a:endParaRPr lang="en-US" dirty="0">
              <a:solidFill>
                <a:prstClr val="black"/>
              </a:solidFill>
              <a:latin typeface="Calibri"/>
            </a:endParaRPr>
          </a:p>
          <a:p>
            <a:pPr marL="285750" indent="-285750">
              <a:buFont typeface="Wingdings" charset="2"/>
              <a:buChar char="§"/>
            </a:pPr>
            <a:r>
              <a:rPr lang="en-US" b="1" dirty="0">
                <a:solidFill>
                  <a:srgbClr val="FF0000"/>
                </a:solidFill>
                <a:latin typeface="Calibri"/>
              </a:rPr>
              <a:t>Underreporting: </a:t>
            </a:r>
            <a:r>
              <a:rPr lang="en-US" dirty="0">
                <a:solidFill>
                  <a:prstClr val="black"/>
                </a:solidFill>
                <a:latin typeface="Calibri"/>
              </a:rPr>
              <a:t>Due to social stigma, women and girls hesitate to report incidents and believe that “nothing could be done”. They are commonly afraid of further violence from perpetrators,</a:t>
            </a:r>
            <a:r>
              <a:rPr lang="en-US" b="1" dirty="0">
                <a:solidFill>
                  <a:prstClr val="black"/>
                </a:solidFill>
                <a:latin typeface="Calibri"/>
              </a:rPr>
              <a:t> </a:t>
            </a:r>
            <a:r>
              <a:rPr lang="en-US" dirty="0">
                <a:solidFill>
                  <a:prstClr val="black"/>
                </a:solidFill>
                <a:latin typeface="Calibri"/>
              </a:rPr>
              <a:t>and do not trust services due to fear confidentiality breech. (13)</a:t>
            </a:r>
          </a:p>
          <a:p>
            <a:pPr marL="285750" indent="-285750">
              <a:buFont typeface="Wingdings" charset="2"/>
              <a:buChar char="§"/>
            </a:pPr>
            <a:endParaRPr lang="en-US" dirty="0">
              <a:solidFill>
                <a:prstClr val="black"/>
              </a:solidFill>
              <a:latin typeface="Calibri"/>
            </a:endParaRPr>
          </a:p>
          <a:p>
            <a:pPr marL="285750" indent="-285750">
              <a:buFont typeface="Wingdings" charset="2"/>
              <a:buChar char="§"/>
            </a:pPr>
            <a:r>
              <a:rPr lang="en-US" b="1" dirty="0">
                <a:solidFill>
                  <a:srgbClr val="FF0000"/>
                </a:solidFill>
                <a:latin typeface="Calibri"/>
              </a:rPr>
              <a:t>Attitudes and social and cultural norms: </a:t>
            </a:r>
            <a:r>
              <a:rPr lang="en-US" dirty="0">
                <a:solidFill>
                  <a:prstClr val="black"/>
                </a:solidFill>
                <a:latin typeface="Calibri"/>
              </a:rPr>
              <a:t>Social norms that blame the women for violence they experience (e.g., because she was out alone after dark, she was not modestly dressed, she is working outside the home), along with gender discrimination and stigma, prioritize protecting family honor over the safety and wellbeing of the survivor and encourage institutional and social acceptance of GBV as normal. (13,14)</a:t>
            </a:r>
          </a:p>
          <a:p>
            <a:endParaRPr lang="en-US" dirty="0">
              <a:solidFill>
                <a:prstClr val="black"/>
              </a:solidFill>
              <a:latin typeface="Calibri"/>
            </a:endParaRPr>
          </a:p>
          <a:p>
            <a:endParaRPr lang="en-US" dirty="0">
              <a:solidFill>
                <a:prstClr val="black"/>
              </a:solidFill>
              <a:latin typeface="Calibri"/>
            </a:endParaRPr>
          </a:p>
          <a:p>
            <a:pPr marL="285750" indent="-285750">
              <a:buFont typeface="Wingdings" charset="2"/>
              <a:buChar char="§"/>
            </a:pPr>
            <a:endParaRPr lang="en-US" dirty="0">
              <a:solidFill>
                <a:prstClr val="black"/>
              </a:solidFill>
              <a:latin typeface="Calibri"/>
            </a:endParaRPr>
          </a:p>
          <a:p>
            <a:pPr marL="285750" indent="-285750">
              <a:buFont typeface="Wingdings" charset="2"/>
              <a:buChar char="§"/>
            </a:pPr>
            <a:endParaRPr lang="en-US" dirty="0">
              <a:solidFill>
                <a:prstClr val="black"/>
              </a:solidFill>
              <a:latin typeface="Calibri"/>
            </a:endParaRPr>
          </a:p>
          <a:p>
            <a:pPr marL="285750" indent="-285750">
              <a:buFont typeface="Wingdings" charset="2"/>
              <a:buChar char="§"/>
            </a:pPr>
            <a:endParaRPr lang="en-US" dirty="0">
              <a:solidFill>
                <a:prstClr val="black"/>
              </a:solidFill>
              <a:latin typeface="Calibri"/>
            </a:endParaRPr>
          </a:p>
          <a:p>
            <a:pPr marL="285750" indent="-285750">
              <a:buFont typeface="Wingdings" charset="2"/>
              <a:buChar char="§"/>
            </a:pPr>
            <a:endParaRPr lang="en-US" dirty="0">
              <a:solidFill>
                <a:prstClr val="black"/>
              </a:solidFill>
              <a:latin typeface="Calibri"/>
            </a:endParaRPr>
          </a:p>
        </p:txBody>
      </p:sp>
      <p:sp>
        <p:nvSpPr>
          <p:cNvPr id="3" name="TextBox 2"/>
          <p:cNvSpPr txBox="1"/>
          <p:nvPr/>
        </p:nvSpPr>
        <p:spPr>
          <a:xfrm>
            <a:off x="2624668" y="126134"/>
            <a:ext cx="717973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Calibri Light"/>
              </a:rPr>
              <a:t>Regional challenges - 1  </a:t>
            </a:r>
          </a:p>
        </p:txBody>
      </p:sp>
      <p:sp>
        <p:nvSpPr>
          <p:cNvPr id="4" name="Slide Number Placeholder 3"/>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82412443"/>
      </p:ext>
    </p:extLst>
  </p:cSld>
  <p:clrMapOvr>
    <a:masterClrMapping/>
  </p:clrMapOvr>
  <mc:AlternateContent xmlns:mc="http://schemas.openxmlformats.org/markup-compatibility/2006" xmlns:p14="http://schemas.microsoft.com/office/powerpoint/2010/main">
    <mc:Choice Requires="p14">
      <p:transition spd="slow" p14:dur="2000" advTm="106138"/>
    </mc:Choice>
    <mc:Fallback xmlns="">
      <p:transition spd="slow" advTm="10613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9306" y="704083"/>
            <a:ext cx="4595422" cy="584775"/>
          </a:xfrm>
          <a:prstGeom prst="rect">
            <a:avLst/>
          </a:prstGeom>
          <a:noFill/>
        </p:spPr>
        <p:txBody>
          <a:bodyPr wrap="square" rtlCol="0">
            <a:spAutoFit/>
          </a:bodyPr>
          <a:lstStyle/>
          <a:p>
            <a:r>
              <a:rPr lang="en-US" sz="1600" b="1" dirty="0">
                <a:solidFill>
                  <a:srgbClr val="FF0000"/>
                </a:solidFill>
                <a:latin typeface="Calibri"/>
              </a:rPr>
              <a:t>Proportion of </a:t>
            </a:r>
            <a:r>
              <a:rPr lang="en-US" sz="1600" b="1" u="sng" dirty="0">
                <a:solidFill>
                  <a:srgbClr val="FF0000"/>
                </a:solidFill>
                <a:latin typeface="Calibri"/>
              </a:rPr>
              <a:t>males</a:t>
            </a:r>
            <a:r>
              <a:rPr lang="en-US" sz="1600" b="1" dirty="0">
                <a:solidFill>
                  <a:srgbClr val="FF0000"/>
                </a:solidFill>
                <a:latin typeface="Calibri"/>
              </a:rPr>
              <a:t> 15-49 years who consider a husband to be justified in hitting or beating his wife</a:t>
            </a:r>
          </a:p>
        </p:txBody>
      </p:sp>
      <p:sp>
        <p:nvSpPr>
          <p:cNvPr id="6" name="TextBox 5"/>
          <p:cNvSpPr txBox="1"/>
          <p:nvPr/>
        </p:nvSpPr>
        <p:spPr>
          <a:xfrm>
            <a:off x="1766374" y="4689023"/>
            <a:ext cx="424322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a:solidFill>
                  <a:prstClr val="black"/>
                </a:solidFill>
                <a:latin typeface="Calibri"/>
              </a:rPr>
              <a:t>AFG:70 (2015), JOR: 64 (2018), PAK: 58 (2018), QAT: 22 (2012)</a:t>
            </a:r>
          </a:p>
        </p:txBody>
      </p:sp>
      <p:sp>
        <p:nvSpPr>
          <p:cNvPr id="8" name="TextBox 7"/>
          <p:cNvSpPr txBox="1"/>
          <p:nvPr/>
        </p:nvSpPr>
        <p:spPr>
          <a:xfrm>
            <a:off x="6336775" y="719313"/>
            <a:ext cx="4330532" cy="584775"/>
          </a:xfrm>
          <a:prstGeom prst="rect">
            <a:avLst/>
          </a:prstGeom>
          <a:noFill/>
        </p:spPr>
        <p:txBody>
          <a:bodyPr wrap="square" rtlCol="0">
            <a:spAutoFit/>
          </a:bodyPr>
          <a:lstStyle/>
          <a:p>
            <a:r>
              <a:rPr lang="en-US" sz="1600" b="1" dirty="0">
                <a:solidFill>
                  <a:srgbClr val="FF0000"/>
                </a:solidFill>
                <a:latin typeface="Calibri"/>
              </a:rPr>
              <a:t>Proportion of </a:t>
            </a:r>
            <a:r>
              <a:rPr lang="en-US" sz="1600" b="1" u="sng" dirty="0">
                <a:solidFill>
                  <a:srgbClr val="FF0000"/>
                </a:solidFill>
                <a:latin typeface="Calibri"/>
              </a:rPr>
              <a:t>females</a:t>
            </a:r>
            <a:r>
              <a:rPr lang="en-US" sz="1600" b="1" dirty="0">
                <a:solidFill>
                  <a:srgbClr val="FF0000"/>
                </a:solidFill>
                <a:latin typeface="Calibri"/>
              </a:rPr>
              <a:t> 15-49 years who consider a husband justified in hitting or beating his wife</a:t>
            </a:r>
          </a:p>
        </p:txBody>
      </p:sp>
      <p:sp>
        <p:nvSpPr>
          <p:cNvPr id="24" name="TextBox 23"/>
          <p:cNvSpPr txBox="1"/>
          <p:nvPr/>
        </p:nvSpPr>
        <p:spPr>
          <a:xfrm>
            <a:off x="2362200" y="169913"/>
            <a:ext cx="7854672"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Calibri Light"/>
              </a:rPr>
              <a:t>Attitudes towards Gender-Based Violence (15,16)</a:t>
            </a:r>
          </a:p>
        </p:txBody>
      </p:sp>
      <p:sp>
        <p:nvSpPr>
          <p:cNvPr id="25" name="Slide Number Placeholder 24"/>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17</a:t>
            </a:fld>
            <a:endParaRPr lang="en-US" dirty="0">
              <a:solidFill>
                <a:prstClr val="black">
                  <a:tint val="75000"/>
                </a:prstClr>
              </a:solidFill>
              <a:latin typeface="Calibri"/>
            </a:endParaRPr>
          </a:p>
        </p:txBody>
      </p:sp>
      <p:pic>
        <p:nvPicPr>
          <p:cNvPr id="5" name="Picture 4" descr="Screen Shot 2021-03-04 at 23.12.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0" y="1287175"/>
            <a:ext cx="4317998" cy="3166593"/>
          </a:xfrm>
          <a:prstGeom prst="rect">
            <a:avLst/>
          </a:prstGeom>
        </p:spPr>
      </p:pic>
      <p:sp>
        <p:nvSpPr>
          <p:cNvPr id="22" name="TextBox 21"/>
          <p:cNvSpPr txBox="1"/>
          <p:nvPr/>
        </p:nvSpPr>
        <p:spPr>
          <a:xfrm>
            <a:off x="6424081" y="4285939"/>
            <a:ext cx="4243226"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a:solidFill>
                  <a:prstClr val="black"/>
                </a:solidFill>
                <a:latin typeface="Calibri"/>
              </a:rPr>
              <a:t>AFG: 78 (2015), JOR: 63 (2018), PAK: 51 (2018), </a:t>
            </a:r>
          </a:p>
          <a:p>
            <a:r>
              <a:rPr lang="en-US" sz="1400" dirty="0">
                <a:solidFill>
                  <a:prstClr val="black"/>
                </a:solidFill>
                <a:latin typeface="Calibri"/>
              </a:rPr>
              <a:t>MOR: 64 (2004), EGY: 46 (2014), SUD: 35 (2014), </a:t>
            </a:r>
          </a:p>
          <a:p>
            <a:r>
              <a:rPr lang="en-US" sz="1400" dirty="0">
                <a:solidFill>
                  <a:prstClr val="black"/>
                </a:solidFill>
                <a:latin typeface="Calibri"/>
              </a:rPr>
              <a:t>YEM: 49 (2013)  IRAQ: 31(2018), TUN: 26 (2012), OMAN: 9.6 (2014), Lebanon: 22 (2009)</a:t>
            </a:r>
          </a:p>
        </p:txBody>
      </p:sp>
      <p:pic>
        <p:nvPicPr>
          <p:cNvPr id="7" name="Picture 6" descr="Screen Shot 2021-03-04 at 23.19.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1315105"/>
            <a:ext cx="4353737" cy="3375551"/>
          </a:xfrm>
          <a:prstGeom prst="rect">
            <a:avLst/>
          </a:prstGeom>
        </p:spPr>
      </p:pic>
    </p:spTree>
    <p:extLst>
      <p:ext uri="{BB962C8B-B14F-4D97-AF65-F5344CB8AC3E}">
        <p14:creationId xmlns:p14="http://schemas.microsoft.com/office/powerpoint/2010/main" val="2966215282"/>
      </p:ext>
    </p:extLst>
  </p:cSld>
  <p:clrMapOvr>
    <a:masterClrMapping/>
  </p:clrMapOvr>
  <mc:AlternateContent xmlns:mc="http://schemas.openxmlformats.org/markup-compatibility/2006" xmlns:p14="http://schemas.microsoft.com/office/powerpoint/2010/main">
    <mc:Choice Requires="p14">
      <p:transition spd="slow" p14:dur="2000" advTm="56489"/>
    </mc:Choice>
    <mc:Fallback xmlns="">
      <p:transition spd="slow" advTm="5648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18</a:t>
            </a:fld>
            <a:endParaRPr lang="en-US" dirty="0">
              <a:solidFill>
                <a:prstClr val="black">
                  <a:tint val="75000"/>
                </a:prstClr>
              </a:solidFill>
              <a:latin typeface="Calibri"/>
            </a:endParaRPr>
          </a:p>
        </p:txBody>
      </p:sp>
      <p:sp>
        <p:nvSpPr>
          <p:cNvPr id="3" name="Rectangle 2"/>
          <p:cNvSpPr/>
          <p:nvPr/>
        </p:nvSpPr>
        <p:spPr>
          <a:xfrm>
            <a:off x="1739900" y="943035"/>
            <a:ext cx="8685729" cy="4524315"/>
          </a:xfrm>
          <a:prstGeom prst="rect">
            <a:avLst/>
          </a:prstGeom>
        </p:spPr>
        <p:txBody>
          <a:bodyPr wrap="square">
            <a:spAutoFit/>
          </a:bodyPr>
          <a:lstStyle/>
          <a:p>
            <a:pPr marL="285750" indent="-285750">
              <a:buFont typeface="Wingdings" charset="2"/>
              <a:buChar char="§"/>
            </a:pPr>
            <a:r>
              <a:rPr lang="en-US" b="1" dirty="0">
                <a:solidFill>
                  <a:srgbClr val="FF0000"/>
                </a:solidFill>
                <a:latin typeface="Calibri"/>
              </a:rPr>
              <a:t>Lack of information: </a:t>
            </a:r>
            <a:r>
              <a:rPr lang="en-US" dirty="0">
                <a:solidFill>
                  <a:prstClr val="black"/>
                </a:solidFill>
                <a:latin typeface="Calibri"/>
              </a:rPr>
              <a:t>There is limited information available to the public regarding the consequences of GBV and the availability of potential legal and social support services for the survivors. (14)</a:t>
            </a:r>
          </a:p>
          <a:p>
            <a:pPr marL="285750" indent="-285750">
              <a:buFont typeface="Wingdings" charset="2"/>
              <a:buChar char="§"/>
            </a:pPr>
            <a:endParaRPr lang="de-DE" b="1" dirty="0">
              <a:solidFill>
                <a:srgbClr val="FF0000"/>
              </a:solidFill>
              <a:latin typeface="Calibri"/>
              <a:ea typeface="Calibri" panose="020F0502020204030204" pitchFamily="34" charset="0"/>
              <a:cs typeface="Arial" panose="020B0604020202020204" pitchFamily="34" charset="0"/>
            </a:endParaRPr>
          </a:p>
          <a:p>
            <a:pPr marL="285750" indent="-285750">
              <a:buFont typeface="Wingdings" charset="2"/>
              <a:buChar char="§"/>
            </a:pPr>
            <a:r>
              <a:rPr lang="de-DE" b="1" dirty="0">
                <a:solidFill>
                  <a:srgbClr val="FF0000"/>
                </a:solidFill>
                <a:latin typeface="Calibri"/>
                <a:ea typeface="Calibri" panose="020F0502020204030204" pitchFamily="34" charset="0"/>
                <a:cs typeface="Arial" panose="020B0604020202020204" pitchFamily="34" charset="0"/>
              </a:rPr>
              <a:t>Low availibility of services: </a:t>
            </a:r>
            <a:r>
              <a:rPr lang="de-DE" dirty="0">
                <a:solidFill>
                  <a:prstClr val="black"/>
                </a:solidFill>
                <a:latin typeface="Calibri"/>
                <a:ea typeface="Calibri" panose="020F0502020204030204" pitchFamily="34" charset="0"/>
                <a:cs typeface="Arial" panose="020B0604020202020204" pitchFamily="34" charset="0"/>
              </a:rPr>
              <a:t>Women and girls who experience GBV are likely to seek Family planning or maternal health services. Therefore, the health sector is one of the key entry points for ensuring survivors get the care and support they need. Unfortunately, these services are often not available. For example, a recent survey showed that </a:t>
            </a:r>
            <a:r>
              <a:rPr lang="en-US" dirty="0">
                <a:solidFill>
                  <a:prstClr val="black"/>
                </a:solidFill>
                <a:latin typeface="Calibri"/>
              </a:rPr>
              <a:t>only 10% of facilities in Afghanistan are well prepared to address GBV, and that only a quarter of the 280 health facilities surveyed in 7 provinces had private examination rooms and only 2% of facilities had a protocol in place for GBV care. (17)</a:t>
            </a:r>
          </a:p>
          <a:p>
            <a:pPr marL="285750" indent="-285750">
              <a:buFont typeface="Wingdings" charset="2"/>
              <a:buChar char="§"/>
            </a:pPr>
            <a:endParaRPr lang="en-US" dirty="0">
              <a:solidFill>
                <a:prstClr val="black"/>
              </a:solidFill>
              <a:latin typeface="Calibri"/>
              <a:ea typeface="Calibri" panose="020F0502020204030204" pitchFamily="34" charset="0"/>
              <a:cs typeface="Arial" panose="020B0604020202020204" pitchFamily="34" charset="0"/>
            </a:endParaRPr>
          </a:p>
          <a:p>
            <a:pPr marL="285750" indent="-285750">
              <a:buFont typeface="Wingdings" charset="2"/>
              <a:buChar char="§"/>
            </a:pPr>
            <a:r>
              <a:rPr lang="en-US" b="1" dirty="0">
                <a:solidFill>
                  <a:srgbClr val="FF0000"/>
                </a:solidFill>
                <a:latin typeface="Calibri"/>
              </a:rPr>
              <a:t>Numerous humanitarian settings: </a:t>
            </a:r>
            <a:r>
              <a:rPr lang="en-US" dirty="0">
                <a:solidFill>
                  <a:prstClr val="black"/>
                </a:solidFill>
                <a:latin typeface="Calibri"/>
              </a:rPr>
              <a:t>One in five refugees or displaced women in complex humanitarian settings has experienced sexual violence. (18) Meanwhile, </a:t>
            </a:r>
            <a:r>
              <a:rPr lang="de-DE" dirty="0">
                <a:solidFill>
                  <a:prstClr val="black"/>
                </a:solidFill>
                <a:latin typeface="Calibri"/>
                <a:ea typeface="Calibri" panose="020F0502020204030204" pitchFamily="34" charset="0"/>
                <a:cs typeface="Arial" panose="020B0604020202020204" pitchFamily="34" charset="0"/>
              </a:rPr>
              <a:t>care services for women and girls survivors of violence remains one of the least implemented parts of the Minimum Initial Services Package (MISP).</a:t>
            </a:r>
            <a:endParaRPr lang="en-US" dirty="0">
              <a:solidFill>
                <a:prstClr val="black"/>
              </a:solidFill>
              <a:latin typeface="Calibri"/>
            </a:endParaRPr>
          </a:p>
        </p:txBody>
      </p:sp>
      <p:sp>
        <p:nvSpPr>
          <p:cNvPr id="5" name="TextBox 4"/>
          <p:cNvSpPr txBox="1"/>
          <p:nvPr/>
        </p:nvSpPr>
        <p:spPr>
          <a:xfrm>
            <a:off x="2624668" y="251450"/>
            <a:ext cx="717973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Calibri Light"/>
              </a:rPr>
              <a:t>Regional challenges </a:t>
            </a:r>
            <a:r>
              <a:rPr lang="en-US" sz="2800" dirty="0">
                <a:solidFill>
                  <a:prstClr val="white"/>
                </a:solidFill>
                <a:latin typeface="Calibri Light"/>
              </a:rPr>
              <a:t>- 2  </a:t>
            </a:r>
          </a:p>
        </p:txBody>
      </p:sp>
    </p:spTree>
    <p:extLst>
      <p:ext uri="{BB962C8B-B14F-4D97-AF65-F5344CB8AC3E}">
        <p14:creationId xmlns:p14="http://schemas.microsoft.com/office/powerpoint/2010/main" val="540389486"/>
      </p:ext>
    </p:extLst>
  </p:cSld>
  <p:clrMapOvr>
    <a:masterClrMapping/>
  </p:clrMapOvr>
  <mc:AlternateContent xmlns:mc="http://schemas.openxmlformats.org/markup-compatibility/2006" xmlns:p14="http://schemas.microsoft.com/office/powerpoint/2010/main">
    <mc:Choice Requires="p14">
      <p:transition spd="slow" p14:dur="2000" advTm="130551"/>
    </mc:Choice>
    <mc:Fallback xmlns="">
      <p:transition spd="slow" advTm="13055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667" y="298411"/>
            <a:ext cx="85852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1" dirty="0">
                <a:solidFill>
                  <a:prstClr val="white"/>
                </a:solidFill>
                <a:latin typeface="Calibri Light"/>
              </a:rPr>
              <a:t>REGIONAL INITIATIVE 1</a:t>
            </a:r>
          </a:p>
          <a:p>
            <a:pPr algn="ctr"/>
            <a:r>
              <a:rPr lang="en-US" sz="2400" b="1" dirty="0">
                <a:solidFill>
                  <a:prstClr val="white"/>
                </a:solidFill>
                <a:latin typeface="Calibri Light"/>
              </a:rPr>
              <a:t>Violence against women awareness campaign in Afghanistan (19)</a:t>
            </a:r>
            <a:endParaRPr lang="en-US" sz="2400" b="1" baseline="30000" dirty="0">
              <a:solidFill>
                <a:prstClr val="white"/>
              </a:solidFill>
              <a:latin typeface="Calibri Light"/>
            </a:endParaRPr>
          </a:p>
        </p:txBody>
      </p:sp>
      <p:sp>
        <p:nvSpPr>
          <p:cNvPr id="3" name="Rectangle 2"/>
          <p:cNvSpPr/>
          <p:nvPr/>
        </p:nvSpPr>
        <p:spPr>
          <a:xfrm>
            <a:off x="1862667" y="1380404"/>
            <a:ext cx="8585200" cy="3970318"/>
          </a:xfrm>
          <a:prstGeom prst="rect">
            <a:avLst/>
          </a:prstGeom>
        </p:spPr>
        <p:txBody>
          <a:bodyPr wrap="square">
            <a:spAutoFit/>
          </a:bodyPr>
          <a:lstStyle/>
          <a:p>
            <a:r>
              <a:rPr lang="en-US" b="1" dirty="0">
                <a:solidFill>
                  <a:srgbClr val="FF0000"/>
                </a:solidFill>
                <a:latin typeface="Calibri"/>
              </a:rPr>
              <a:t>Time period: </a:t>
            </a:r>
            <a:r>
              <a:rPr lang="en-US" dirty="0">
                <a:solidFill>
                  <a:prstClr val="black"/>
                </a:solidFill>
                <a:latin typeface="Calibri"/>
              </a:rPr>
              <a:t>2016 and early 2017 </a:t>
            </a:r>
          </a:p>
          <a:p>
            <a:endParaRPr lang="en-US" dirty="0">
              <a:solidFill>
                <a:prstClr val="black"/>
              </a:solidFill>
              <a:latin typeface="Calibri"/>
            </a:endParaRPr>
          </a:p>
          <a:p>
            <a:r>
              <a:rPr lang="en-US" b="1" dirty="0">
                <a:solidFill>
                  <a:srgbClr val="FF0000"/>
                </a:solidFill>
                <a:latin typeface="Calibri"/>
              </a:rPr>
              <a:t>Implemented by: </a:t>
            </a:r>
            <a:r>
              <a:rPr lang="en-US" dirty="0">
                <a:solidFill>
                  <a:prstClr val="black"/>
                </a:solidFill>
                <a:latin typeface="Calibri"/>
              </a:rPr>
              <a:t>Public Legal Awareness Unit of the Afghan Ministry of Justice and two NGOs (Women for Afghan Women and Voice of Women Organization), with support from the International Development Law Organization (IDLO).</a:t>
            </a:r>
          </a:p>
          <a:p>
            <a:endParaRPr lang="en-US" dirty="0">
              <a:solidFill>
                <a:prstClr val="black"/>
              </a:solidFill>
              <a:latin typeface="Calibri"/>
            </a:endParaRPr>
          </a:p>
          <a:p>
            <a:r>
              <a:rPr lang="en-US" b="1" dirty="0">
                <a:solidFill>
                  <a:srgbClr val="FF0000"/>
                </a:solidFill>
                <a:latin typeface="Calibri"/>
              </a:rPr>
              <a:t>Setting: </a:t>
            </a:r>
            <a:r>
              <a:rPr lang="en-US" dirty="0">
                <a:solidFill>
                  <a:prstClr val="black"/>
                </a:solidFill>
                <a:latin typeface="Calibri"/>
              </a:rPr>
              <a:t>The campaign was rolled out across nine provinces (Badakhshan, Balkh, Bamyan, Herat, Jowzjan, Kabul, Kunduz, Nangarhar and Samangan), including some that posed significant security challenges, reaching 5000 people.	</a:t>
            </a:r>
          </a:p>
          <a:p>
            <a:endParaRPr lang="en-US" b="1" dirty="0">
              <a:solidFill>
                <a:srgbClr val="FF0000"/>
              </a:solidFill>
              <a:latin typeface="Calibri"/>
            </a:endParaRPr>
          </a:p>
          <a:p>
            <a:r>
              <a:rPr lang="en-US" b="1" dirty="0">
                <a:solidFill>
                  <a:srgbClr val="FF0000"/>
                </a:solidFill>
                <a:latin typeface="Calibri"/>
              </a:rPr>
              <a:t>Aim: </a:t>
            </a:r>
            <a:r>
              <a:rPr lang="en-US" dirty="0">
                <a:solidFill>
                  <a:prstClr val="black"/>
                </a:solidFill>
                <a:latin typeface="Calibri"/>
              </a:rPr>
              <a:t>The campaign aimed to educate participants on all forms of gender-based violence, including domestic violence, forced and underage marriage, rape, forced prostitution, beating, harassment and humiliation.</a:t>
            </a:r>
          </a:p>
          <a:p>
            <a:endParaRPr lang="en-US" dirty="0">
              <a:solidFill>
                <a:prstClr val="black"/>
              </a:solidFill>
              <a:latin typeface="Calibri"/>
            </a:endParaRPr>
          </a:p>
        </p:txBody>
      </p:sp>
      <p:sp>
        <p:nvSpPr>
          <p:cNvPr id="8" name="Slide Number Placeholder 7"/>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19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5023865"/>
      </p:ext>
    </p:extLst>
  </p:cSld>
  <p:clrMapOvr>
    <a:masterClrMapping/>
  </p:clrMapOvr>
  <mc:AlternateContent xmlns:mc="http://schemas.openxmlformats.org/markup-compatibility/2006" xmlns:p14="http://schemas.microsoft.com/office/powerpoint/2010/main">
    <mc:Choice Requires="p14">
      <p:transition spd="slow" p14:dur="2000" advTm="76078"/>
    </mc:Choice>
    <mc:Fallback xmlns="">
      <p:transition spd="slow" advTm="7607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DEFINITIONS	</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93910" y="386667"/>
            <a:ext cx="6817562" cy="6382958"/>
          </a:xfrm>
        </p:spPr>
        <p:txBody>
          <a:bodyPr>
            <a:normAutofit fontScale="92500" lnSpcReduction="10000"/>
          </a:bodyPr>
          <a:lstStyle/>
          <a:p>
            <a:r>
              <a:rPr lang="en-US" sz="2400" b="1" dirty="0">
                <a:solidFill>
                  <a:srgbClr val="0070C0"/>
                </a:solidFill>
              </a:rPr>
              <a:t>Gender-based violence (GBV): </a:t>
            </a:r>
            <a:r>
              <a:rPr lang="en-US" sz="2400" dirty="0"/>
              <a:t>Violence directed towards a woman, because she is a woman, or violence that affects women disproportionately.</a:t>
            </a:r>
          </a:p>
          <a:p>
            <a:r>
              <a:rPr lang="en-US" sz="2400" b="1" dirty="0">
                <a:solidFill>
                  <a:srgbClr val="0070C0"/>
                </a:solidFill>
              </a:rPr>
              <a:t>Violence against women: </a:t>
            </a:r>
            <a:r>
              <a:rPr lang="en-US" sz="2400" dirty="0"/>
              <a:t>Any act of gender-based violence that results in, or is likely to result in physical, sexual or psychological harm or suffering to women.</a:t>
            </a:r>
          </a:p>
          <a:p>
            <a:r>
              <a:rPr lang="en-US" sz="2400" b="1" dirty="0">
                <a:solidFill>
                  <a:srgbClr val="0070C0"/>
                </a:solidFill>
              </a:rPr>
              <a:t>Intimate partner violence: </a:t>
            </a:r>
            <a:r>
              <a:rPr lang="en-US" sz="2400" dirty="0"/>
              <a:t>Behaviour by a current or former intimate partner that causes physical, sexual or psychological harm.</a:t>
            </a:r>
          </a:p>
          <a:p>
            <a:r>
              <a:rPr lang="en-US" sz="2400" b="1" dirty="0">
                <a:solidFill>
                  <a:srgbClr val="0070C0"/>
                </a:solidFill>
              </a:rPr>
              <a:t>Sexual violence: </a:t>
            </a:r>
            <a:r>
              <a:rPr lang="en-US" sz="2400" dirty="0"/>
              <a:t>Any sexual act, attempt to obtain a sexual act, or other act directed against a person’s sexuality using coercion, by any person regardless of their relationship to the victim.</a:t>
            </a:r>
          </a:p>
          <a:p>
            <a:endParaRPr lang="en-US" sz="2400" dirty="0"/>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50591"/>
    </mc:Choice>
    <mc:Fallback xmlns="">
      <p:transition spd="slow" advTm="505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3785" y="912348"/>
            <a:ext cx="2709331" cy="830997"/>
          </a:xfrm>
          <a:prstGeom prst="rect">
            <a:avLst/>
          </a:prstGeom>
        </p:spPr>
        <p:txBody>
          <a:bodyPr wrap="square">
            <a:spAutoFit/>
          </a:bodyPr>
          <a:lstStyle/>
          <a:p>
            <a:r>
              <a:rPr lang="en-US" sz="1200" b="1" dirty="0">
                <a:solidFill>
                  <a:prstClr val="black"/>
                </a:solidFill>
                <a:latin typeface="Calibri"/>
              </a:rPr>
              <a:t>(1) By </a:t>
            </a:r>
            <a:r>
              <a:rPr lang="en-US" sz="1200" b="1" dirty="0">
                <a:solidFill>
                  <a:srgbClr val="FF0000"/>
                </a:solidFill>
                <a:latin typeface="Calibri"/>
              </a:rPr>
              <a:t>signing a symbolic pledge banner,</a:t>
            </a:r>
            <a:r>
              <a:rPr lang="en-US" sz="1200" b="1" dirty="0">
                <a:solidFill>
                  <a:prstClr val="black"/>
                </a:solidFill>
                <a:latin typeface="Calibri"/>
              </a:rPr>
              <a:t> students affirmed their commitment to say ‘NO’ to violence against women.</a:t>
            </a:r>
            <a:endParaRPr lang="en-US" sz="1200" dirty="0">
              <a:solidFill>
                <a:prstClr val="black"/>
              </a:solidFill>
              <a:latin typeface="Calibri"/>
            </a:endParaRPr>
          </a:p>
        </p:txBody>
      </p:sp>
      <p:pic>
        <p:nvPicPr>
          <p:cNvPr id="3" name="Picture 2" descr="Screen Shot 2021-02-28 at 12.00.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84832" y="1723295"/>
            <a:ext cx="2399344" cy="1357742"/>
          </a:xfrm>
          <a:prstGeom prst="rect">
            <a:avLst/>
          </a:prstGeom>
        </p:spPr>
      </p:pic>
      <p:sp>
        <p:nvSpPr>
          <p:cNvPr id="4" name="Rectangle 3"/>
          <p:cNvSpPr/>
          <p:nvPr/>
        </p:nvSpPr>
        <p:spPr>
          <a:xfrm>
            <a:off x="4556111" y="944019"/>
            <a:ext cx="3077637" cy="461665"/>
          </a:xfrm>
          <a:prstGeom prst="rect">
            <a:avLst/>
          </a:prstGeom>
        </p:spPr>
        <p:txBody>
          <a:bodyPr wrap="square">
            <a:spAutoFit/>
          </a:bodyPr>
          <a:lstStyle/>
          <a:p>
            <a:r>
              <a:rPr lang="en-US" sz="1200" b="1" dirty="0">
                <a:solidFill>
                  <a:prstClr val="black"/>
                </a:solidFill>
                <a:latin typeface="Calibri"/>
              </a:rPr>
              <a:t>(2) </a:t>
            </a:r>
            <a:r>
              <a:rPr lang="en-US" sz="1200" b="1" dirty="0">
                <a:solidFill>
                  <a:srgbClr val="FF0000"/>
                </a:solidFill>
                <a:latin typeface="Calibri"/>
              </a:rPr>
              <a:t>Public awareness of citizens’ rights </a:t>
            </a:r>
            <a:r>
              <a:rPr lang="en-US" sz="1200" b="1" dirty="0">
                <a:solidFill>
                  <a:prstClr val="black"/>
                </a:solidFill>
                <a:latin typeface="Calibri"/>
              </a:rPr>
              <a:t>was an important part of the initiative.</a:t>
            </a:r>
            <a:endParaRPr lang="en-US" sz="1200" dirty="0">
              <a:solidFill>
                <a:prstClr val="black"/>
              </a:solidFill>
              <a:latin typeface="Calibri"/>
            </a:endParaRPr>
          </a:p>
        </p:txBody>
      </p:sp>
      <p:sp>
        <p:nvSpPr>
          <p:cNvPr id="7" name="Rectangle 6"/>
          <p:cNvSpPr/>
          <p:nvPr/>
        </p:nvSpPr>
        <p:spPr>
          <a:xfrm>
            <a:off x="7629608" y="885226"/>
            <a:ext cx="2988731" cy="646331"/>
          </a:xfrm>
          <a:prstGeom prst="rect">
            <a:avLst/>
          </a:prstGeom>
        </p:spPr>
        <p:txBody>
          <a:bodyPr wrap="square">
            <a:spAutoFit/>
          </a:bodyPr>
          <a:lstStyle/>
          <a:p>
            <a:r>
              <a:rPr lang="en-US" sz="1200" b="1" dirty="0">
                <a:solidFill>
                  <a:prstClr val="black"/>
                </a:solidFill>
                <a:latin typeface="Calibri"/>
              </a:rPr>
              <a:t>(3) </a:t>
            </a:r>
            <a:r>
              <a:rPr lang="en-US" sz="1200" b="1" dirty="0">
                <a:solidFill>
                  <a:srgbClr val="FF0000"/>
                </a:solidFill>
                <a:latin typeface="Calibri"/>
              </a:rPr>
              <a:t>High school teachers were empowered </a:t>
            </a:r>
            <a:r>
              <a:rPr lang="en-US" sz="1200" b="1" dirty="0">
                <a:solidFill>
                  <a:prstClr val="black"/>
                </a:solidFill>
                <a:latin typeface="Calibri"/>
              </a:rPr>
              <a:t>to raise awareness locally within their schools.</a:t>
            </a:r>
            <a:endParaRPr lang="en-US" sz="1200" dirty="0">
              <a:solidFill>
                <a:prstClr val="black"/>
              </a:solidFill>
              <a:latin typeface="Calibri"/>
            </a:endParaRPr>
          </a:p>
        </p:txBody>
      </p:sp>
      <p:pic>
        <p:nvPicPr>
          <p:cNvPr id="8" name="Picture 7" descr="Screen Shot 2021-02-28 at 12.17.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160" y="1560800"/>
            <a:ext cx="2539999" cy="1442293"/>
          </a:xfrm>
          <a:prstGeom prst="rect">
            <a:avLst/>
          </a:prstGeom>
        </p:spPr>
      </p:pic>
      <p:pic>
        <p:nvPicPr>
          <p:cNvPr id="9" name="Picture 8" descr="Screen Shot 2021-02-28 at 12.20.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2267" y="1633010"/>
            <a:ext cx="2512482" cy="1354666"/>
          </a:xfrm>
          <a:prstGeom prst="rect">
            <a:avLst/>
          </a:prstGeom>
        </p:spPr>
      </p:pic>
      <p:sp>
        <p:nvSpPr>
          <p:cNvPr id="10" name="Rectangle 9"/>
          <p:cNvSpPr/>
          <p:nvPr/>
        </p:nvSpPr>
        <p:spPr>
          <a:xfrm>
            <a:off x="1764586" y="3264680"/>
            <a:ext cx="2709331" cy="646331"/>
          </a:xfrm>
          <a:prstGeom prst="rect">
            <a:avLst/>
          </a:prstGeom>
        </p:spPr>
        <p:txBody>
          <a:bodyPr wrap="square">
            <a:spAutoFit/>
          </a:bodyPr>
          <a:lstStyle/>
          <a:p>
            <a:r>
              <a:rPr lang="en-US" sz="1200" b="1" dirty="0">
                <a:solidFill>
                  <a:prstClr val="black"/>
                </a:solidFill>
                <a:latin typeface="Calibri"/>
              </a:rPr>
              <a:t>(4) </a:t>
            </a:r>
            <a:r>
              <a:rPr lang="en-US" sz="1200" b="1" dirty="0">
                <a:solidFill>
                  <a:srgbClr val="FF0000"/>
                </a:solidFill>
                <a:latin typeface="Calibri"/>
              </a:rPr>
              <a:t>Local ownership helped </a:t>
            </a:r>
            <a:r>
              <a:rPr lang="en-US" sz="1200" b="1" dirty="0">
                <a:solidFill>
                  <a:prstClr val="black"/>
                </a:solidFill>
                <a:latin typeface="Calibri"/>
              </a:rPr>
              <a:t>ensure the sustainability and success of the campaign.</a:t>
            </a:r>
            <a:endParaRPr lang="en-US" sz="1200" dirty="0">
              <a:solidFill>
                <a:prstClr val="black"/>
              </a:solidFill>
              <a:latin typeface="Calibri"/>
            </a:endParaRPr>
          </a:p>
        </p:txBody>
      </p:sp>
      <p:pic>
        <p:nvPicPr>
          <p:cNvPr id="11" name="Picture 10" descr="Screen Shot 2021-02-28 at 12.17.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085" y="4136373"/>
            <a:ext cx="2158189" cy="1504172"/>
          </a:xfrm>
          <a:prstGeom prst="rect">
            <a:avLst/>
          </a:prstGeom>
        </p:spPr>
      </p:pic>
      <p:sp>
        <p:nvSpPr>
          <p:cNvPr id="12" name="Rectangle 11"/>
          <p:cNvSpPr/>
          <p:nvPr/>
        </p:nvSpPr>
        <p:spPr>
          <a:xfrm>
            <a:off x="4594211" y="3295713"/>
            <a:ext cx="3077637" cy="461665"/>
          </a:xfrm>
          <a:prstGeom prst="rect">
            <a:avLst/>
          </a:prstGeom>
        </p:spPr>
        <p:txBody>
          <a:bodyPr wrap="square">
            <a:spAutoFit/>
          </a:bodyPr>
          <a:lstStyle/>
          <a:p>
            <a:r>
              <a:rPr lang="en-US" sz="1200" b="1" dirty="0">
                <a:solidFill>
                  <a:prstClr val="black"/>
                </a:solidFill>
                <a:latin typeface="Calibri"/>
              </a:rPr>
              <a:t>(5) </a:t>
            </a:r>
            <a:r>
              <a:rPr lang="en-US" sz="1200" b="1" dirty="0">
                <a:solidFill>
                  <a:srgbClr val="FF0000"/>
                </a:solidFill>
                <a:latin typeface="Calibri"/>
              </a:rPr>
              <a:t>Live drama performances </a:t>
            </a:r>
            <a:r>
              <a:rPr lang="en-US" sz="1200" b="1" dirty="0">
                <a:solidFill>
                  <a:prstClr val="black"/>
                </a:solidFill>
                <a:latin typeface="Calibri"/>
              </a:rPr>
              <a:t>engaged young audiences on an emotional level.</a:t>
            </a:r>
            <a:endParaRPr lang="en-US" sz="1200" dirty="0">
              <a:solidFill>
                <a:prstClr val="black"/>
              </a:solidFill>
              <a:latin typeface="Calibri"/>
            </a:endParaRPr>
          </a:p>
        </p:txBody>
      </p:sp>
      <p:pic>
        <p:nvPicPr>
          <p:cNvPr id="13" name="Picture 12" descr="Screen Shot 2021-02-28 at 12.30.5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0541" y="3928299"/>
            <a:ext cx="2533649" cy="1730620"/>
          </a:xfrm>
          <a:prstGeom prst="rect">
            <a:avLst/>
          </a:prstGeom>
        </p:spPr>
      </p:pic>
      <p:sp>
        <p:nvSpPr>
          <p:cNvPr id="15" name="Rectangle 14"/>
          <p:cNvSpPr/>
          <p:nvPr/>
        </p:nvSpPr>
        <p:spPr>
          <a:xfrm>
            <a:off x="7629608" y="3004391"/>
            <a:ext cx="2895174" cy="1015663"/>
          </a:xfrm>
          <a:prstGeom prst="rect">
            <a:avLst/>
          </a:prstGeom>
        </p:spPr>
        <p:txBody>
          <a:bodyPr wrap="square">
            <a:spAutoFit/>
          </a:bodyPr>
          <a:lstStyle/>
          <a:p>
            <a:r>
              <a:rPr lang="en-US" sz="1200" b="1" dirty="0">
                <a:solidFill>
                  <a:prstClr val="black"/>
                </a:solidFill>
                <a:latin typeface="Calibri"/>
              </a:rPr>
              <a:t>(6) </a:t>
            </a:r>
            <a:r>
              <a:rPr lang="en-US" sz="1200" b="1" dirty="0">
                <a:solidFill>
                  <a:srgbClr val="FF0000"/>
                </a:solidFill>
                <a:latin typeface="Calibri"/>
              </a:rPr>
              <a:t>Community leaders </a:t>
            </a:r>
            <a:r>
              <a:rPr lang="en-US" sz="1200" b="1" dirty="0">
                <a:solidFill>
                  <a:prstClr val="black"/>
                </a:solidFill>
                <a:latin typeface="Calibri"/>
              </a:rPr>
              <a:t>(Mullah and Tribal elders) were familiarized with constitutional and religious legal frameworks to ensure their decisions are fair and consider the rights of all parties.</a:t>
            </a:r>
            <a:endParaRPr lang="en-US" sz="1200" dirty="0">
              <a:solidFill>
                <a:prstClr val="black"/>
              </a:solidFill>
              <a:latin typeface="Calibri"/>
            </a:endParaRPr>
          </a:p>
        </p:txBody>
      </p:sp>
      <p:sp>
        <p:nvSpPr>
          <p:cNvPr id="19" name="TextBox 18"/>
          <p:cNvSpPr txBox="1"/>
          <p:nvPr/>
        </p:nvSpPr>
        <p:spPr>
          <a:xfrm>
            <a:off x="1757793" y="13870"/>
            <a:ext cx="8486876"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200" b="1" dirty="0">
                <a:solidFill>
                  <a:prstClr val="white"/>
                </a:solidFill>
                <a:latin typeface="Calibri Light"/>
              </a:rPr>
              <a:t>REGIONAL INITIATIVE 1, cont.</a:t>
            </a:r>
          </a:p>
          <a:p>
            <a:pPr algn="ctr"/>
            <a:r>
              <a:rPr lang="en-US" sz="2200" b="1" dirty="0">
                <a:solidFill>
                  <a:prstClr val="white"/>
                </a:solidFill>
                <a:latin typeface="Calibri Light"/>
              </a:rPr>
              <a:t>Violence against women awareness campaign in Afghanistan (19)</a:t>
            </a:r>
          </a:p>
        </p:txBody>
      </p:sp>
      <p:pic>
        <p:nvPicPr>
          <p:cNvPr id="16" name="Picture 15" descr="Screen Shot 2021-02-28 at 12.03.2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2268" y="4032760"/>
            <a:ext cx="2533649" cy="1583268"/>
          </a:xfrm>
          <a:prstGeom prst="rect">
            <a:avLst/>
          </a:prstGeom>
        </p:spPr>
      </p:pic>
      <p:sp>
        <p:nvSpPr>
          <p:cNvPr id="20" name="Slide Number Placeholder 19"/>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771138"/>
      </p:ext>
    </p:extLst>
  </p:cSld>
  <p:clrMapOvr>
    <a:masterClrMapping/>
  </p:clrMapOvr>
  <mc:AlternateContent xmlns:mc="http://schemas.openxmlformats.org/markup-compatibility/2006" xmlns:p14="http://schemas.microsoft.com/office/powerpoint/2010/main">
    <mc:Choice Requires="p14">
      <p:transition spd="slow" p14:dur="2000" advTm="79386"/>
    </mc:Choice>
    <mc:Fallback xmlns="">
      <p:transition spd="slow" advTm="7938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1678" y="1451366"/>
            <a:ext cx="8620017" cy="3139321"/>
          </a:xfrm>
          <a:prstGeom prst="rect">
            <a:avLst/>
          </a:prstGeom>
        </p:spPr>
        <p:txBody>
          <a:bodyPr wrap="square">
            <a:spAutoFit/>
          </a:bodyPr>
          <a:lstStyle/>
          <a:p>
            <a:r>
              <a:rPr lang="en-US" dirty="0">
                <a:solidFill>
                  <a:prstClr val="black"/>
                </a:solidFill>
                <a:latin typeface="Calibri"/>
              </a:rPr>
              <a:t>Surveys conducted by the Health Clusters (April-May 2020) to measure health service utilization by GBV survivors during COVID-19 in </a:t>
            </a:r>
            <a:r>
              <a:rPr lang="en-US" b="1" dirty="0">
                <a:solidFill>
                  <a:prstClr val="black"/>
                </a:solidFill>
                <a:latin typeface="Calibri"/>
              </a:rPr>
              <a:t>Afghanistan, Iraq, and Somalia showed a 45% percent increase in GBV. </a:t>
            </a:r>
          </a:p>
          <a:p>
            <a:endParaRPr lang="en-US" b="1" dirty="0">
              <a:solidFill>
                <a:prstClr val="black"/>
              </a:solidFill>
              <a:latin typeface="Calibri"/>
            </a:endParaRPr>
          </a:p>
          <a:p>
            <a:r>
              <a:rPr lang="en-US" dirty="0">
                <a:solidFill>
                  <a:prstClr val="black"/>
                </a:solidFill>
                <a:latin typeface="Calibri"/>
              </a:rPr>
              <a:t>The survey’s findings highlighted an increase not only in domestic violence, but also of sexual violence against girls, along with a concerning upsurge in female genital mutilation (FGM). </a:t>
            </a:r>
          </a:p>
          <a:p>
            <a:endParaRPr lang="en-US" dirty="0">
              <a:solidFill>
                <a:srgbClr val="FF0000"/>
              </a:solidFill>
              <a:latin typeface="Calibri"/>
            </a:endParaRPr>
          </a:p>
          <a:p>
            <a:r>
              <a:rPr lang="en-US" b="1" dirty="0">
                <a:solidFill>
                  <a:prstClr val="black"/>
                </a:solidFill>
                <a:latin typeface="Calibri"/>
              </a:rPr>
              <a:t>Initiatives have thus been undertaken at the country level </a:t>
            </a:r>
            <a:r>
              <a:rPr lang="en-US" dirty="0">
                <a:solidFill>
                  <a:prstClr val="black"/>
                </a:solidFill>
                <a:latin typeface="Calibri"/>
              </a:rPr>
              <a:t>to address the continuity of life-saving services and to establish referral linkages in order to connect survivors and reach out to women and girls in need of support.</a:t>
            </a:r>
          </a:p>
        </p:txBody>
      </p:sp>
      <p:sp>
        <p:nvSpPr>
          <p:cNvPr id="10" name="Slide Number Placeholder 9"/>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21</a:t>
            </a:fld>
            <a:endParaRPr lang="en-US" dirty="0">
              <a:solidFill>
                <a:prstClr val="black">
                  <a:tint val="75000"/>
                </a:prstClr>
              </a:solidFill>
              <a:latin typeface="Calibri"/>
            </a:endParaRPr>
          </a:p>
        </p:txBody>
      </p:sp>
      <p:sp>
        <p:nvSpPr>
          <p:cNvPr id="6" name="TextBox 5">
            <a:extLst>
              <a:ext uri="{FF2B5EF4-FFF2-40B4-BE49-F238E27FC236}">
                <a16:creationId xmlns:a16="http://schemas.microsoft.com/office/drawing/2014/main" id="{30109CAB-A72B-4C13-8CAA-D1C00E8D753D}"/>
              </a:ext>
            </a:extLst>
          </p:cNvPr>
          <p:cNvSpPr txBox="1"/>
          <p:nvPr/>
        </p:nvSpPr>
        <p:spPr>
          <a:xfrm>
            <a:off x="2002333" y="174317"/>
            <a:ext cx="8379228"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a:solidFill>
                  <a:prstClr val="white"/>
                </a:solidFill>
                <a:latin typeface="Calibri Light"/>
              </a:rPr>
              <a:t>REGIONAL INITIATIVE 2 </a:t>
            </a:r>
          </a:p>
          <a:p>
            <a:pPr algn="ctr"/>
            <a:r>
              <a:rPr lang="en-US" sz="2000" b="1" dirty="0">
                <a:solidFill>
                  <a:prstClr val="white"/>
                </a:solidFill>
                <a:latin typeface="Calibri Light"/>
              </a:rPr>
              <a:t>Prevention and response to violence against women and girls in the Region in the time of COVID-19 (20)</a:t>
            </a:r>
            <a:endParaRPr lang="en-US" sz="2000" dirty="0">
              <a:solidFill>
                <a:prstClr val="white"/>
              </a:solidFill>
              <a:latin typeface="Calibri Light"/>
            </a:endParaRPr>
          </a:p>
        </p:txBody>
      </p:sp>
    </p:spTree>
    <p:extLst>
      <p:ext uri="{BB962C8B-B14F-4D97-AF65-F5344CB8AC3E}">
        <p14:creationId xmlns:p14="http://schemas.microsoft.com/office/powerpoint/2010/main" val="3806528901"/>
      </p:ext>
    </p:extLst>
  </p:cSld>
  <p:clrMapOvr>
    <a:masterClrMapping/>
  </p:clrMapOvr>
  <mc:AlternateContent xmlns:mc="http://schemas.openxmlformats.org/markup-compatibility/2006" xmlns:p14="http://schemas.microsoft.com/office/powerpoint/2010/main">
    <mc:Choice Requires="p14">
      <p:transition spd="slow" p14:dur="2000" advTm="96500"/>
    </mc:Choice>
    <mc:Fallback xmlns="">
      <p:transition spd="slow" advTm="965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172" y="1321335"/>
            <a:ext cx="8720990" cy="4016484"/>
          </a:xfrm>
          <a:prstGeom prst="rect">
            <a:avLst/>
          </a:prstGeom>
        </p:spPr>
        <p:txBody>
          <a:bodyPr wrap="square">
            <a:spAutoFit/>
          </a:bodyPr>
          <a:lstStyle/>
          <a:p>
            <a:r>
              <a:rPr lang="en-US" sz="1700" b="1" dirty="0">
                <a:solidFill>
                  <a:srgbClr val="FF0000"/>
                </a:solidFill>
                <a:latin typeface="Calibri"/>
              </a:rPr>
              <a:t>In Afghanistan,</a:t>
            </a:r>
            <a:r>
              <a:rPr lang="en-US" sz="1700" dirty="0">
                <a:solidFill>
                  <a:prstClr val="black"/>
                </a:solidFill>
                <a:latin typeface="Calibri"/>
              </a:rPr>
              <a:t> a guidance note was developed for women's protection centres operating during the COVID-19 pandemic, in partnership with UN Women. Management support was provided, as needed. </a:t>
            </a:r>
          </a:p>
          <a:p>
            <a:endParaRPr lang="en-US" sz="1700" dirty="0">
              <a:solidFill>
                <a:prstClr val="black"/>
              </a:solidFill>
              <a:latin typeface="Calibri"/>
            </a:endParaRPr>
          </a:p>
          <a:p>
            <a:r>
              <a:rPr lang="en-US" sz="1700" b="1" dirty="0">
                <a:solidFill>
                  <a:srgbClr val="FF0000"/>
                </a:solidFill>
                <a:latin typeface="Calibri"/>
              </a:rPr>
              <a:t>In</a:t>
            </a:r>
            <a:r>
              <a:rPr lang="en-US" sz="1700" dirty="0">
                <a:solidFill>
                  <a:srgbClr val="FF0000"/>
                </a:solidFill>
                <a:latin typeface="Calibri"/>
              </a:rPr>
              <a:t> </a:t>
            </a:r>
            <a:r>
              <a:rPr lang="en-US" sz="1700" b="1" dirty="0">
                <a:solidFill>
                  <a:srgbClr val="FF0000"/>
                </a:solidFill>
                <a:latin typeface="Calibri"/>
              </a:rPr>
              <a:t>Iraq and Lebanon, </a:t>
            </a:r>
            <a:r>
              <a:rPr lang="en-US" sz="1700" dirty="0">
                <a:solidFill>
                  <a:prstClr val="black"/>
                </a:solidFill>
                <a:latin typeface="Calibri"/>
              </a:rPr>
              <a:t>guidance was produced for both remote and face-to-face health services for women who may have been subjected to violence, and for updated referral pathways for each governorate. Online training was conducted on GBV and COVID-19 for frontline workers from the Ministry of Interior and the Ministry of Defense. Additionally, remote case management was put in place, with the aim of establishing safe, strong and flexible communication lines with survivors living in confinement with their aggressors.</a:t>
            </a:r>
          </a:p>
          <a:p>
            <a:pPr marL="285750" indent="-285750">
              <a:buFont typeface="Wingdings" charset="2"/>
              <a:buChar char="Ø"/>
            </a:pPr>
            <a:endParaRPr lang="en-US" sz="1700" dirty="0">
              <a:solidFill>
                <a:prstClr val="black"/>
              </a:solidFill>
              <a:latin typeface="Calibri"/>
            </a:endParaRPr>
          </a:p>
          <a:p>
            <a:r>
              <a:rPr lang="en-US" sz="1700" b="1" dirty="0">
                <a:solidFill>
                  <a:srgbClr val="FF0000"/>
                </a:solidFill>
                <a:latin typeface="Calibri"/>
              </a:rPr>
              <a:t>In Pakistan,</a:t>
            </a:r>
            <a:r>
              <a:rPr lang="en-US" sz="1700" b="1" dirty="0">
                <a:solidFill>
                  <a:prstClr val="black"/>
                </a:solidFill>
                <a:latin typeface="Calibri"/>
              </a:rPr>
              <a:t> </a:t>
            </a:r>
            <a:r>
              <a:rPr lang="en-US" sz="1700" dirty="0">
                <a:solidFill>
                  <a:prstClr val="black"/>
                </a:solidFill>
                <a:latin typeface="Calibri"/>
              </a:rPr>
              <a:t>GBV-specialized telemedicine support and health services were implemented in collaboration with the Institute of Psychiatry in Baluchistan. Additionally, the capacity of health providers in the country’s high risk/burden provinces was built to support them to integrate GBV response into their services during the COVID-19 pandemic.</a:t>
            </a:r>
          </a:p>
        </p:txBody>
      </p:sp>
      <p:sp>
        <p:nvSpPr>
          <p:cNvPr id="7" name="Slide Number Placeholder 6"/>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22</a:t>
            </a:fld>
            <a:endParaRPr lang="en-US" dirty="0">
              <a:solidFill>
                <a:prstClr val="black">
                  <a:tint val="75000"/>
                </a:prstClr>
              </a:solidFill>
              <a:latin typeface="Calibri"/>
            </a:endParaRPr>
          </a:p>
        </p:txBody>
      </p:sp>
      <p:sp>
        <p:nvSpPr>
          <p:cNvPr id="8" name="TextBox 7">
            <a:extLst>
              <a:ext uri="{FF2B5EF4-FFF2-40B4-BE49-F238E27FC236}">
                <a16:creationId xmlns:a16="http://schemas.microsoft.com/office/drawing/2014/main" id="{8133365D-D2F2-425C-A0AA-C0674F565A81}"/>
              </a:ext>
            </a:extLst>
          </p:cNvPr>
          <p:cNvSpPr txBox="1"/>
          <p:nvPr/>
        </p:nvSpPr>
        <p:spPr>
          <a:xfrm>
            <a:off x="2002333" y="196350"/>
            <a:ext cx="8379228"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a:solidFill>
                  <a:prstClr val="white"/>
                </a:solidFill>
                <a:latin typeface="Calibri Light"/>
              </a:rPr>
              <a:t>REGIONAL INITIATIVE 2, cont. </a:t>
            </a:r>
          </a:p>
          <a:p>
            <a:pPr algn="ctr"/>
            <a:r>
              <a:rPr lang="en-US" sz="2000" b="1" dirty="0">
                <a:solidFill>
                  <a:prstClr val="white"/>
                </a:solidFill>
                <a:latin typeface="Calibri Light"/>
              </a:rPr>
              <a:t>Prevention and response to violence against women and girls in the Region in the time of COVID-19 (20)</a:t>
            </a:r>
            <a:endParaRPr lang="en-US" sz="2000" dirty="0">
              <a:solidFill>
                <a:prstClr val="white"/>
              </a:solidFill>
              <a:latin typeface="Calibri Light"/>
            </a:endParaRPr>
          </a:p>
        </p:txBody>
      </p:sp>
    </p:spTree>
    <p:extLst>
      <p:ext uri="{BB962C8B-B14F-4D97-AF65-F5344CB8AC3E}">
        <p14:creationId xmlns:p14="http://schemas.microsoft.com/office/powerpoint/2010/main" val="1963899859"/>
      </p:ext>
    </p:extLst>
  </p:cSld>
  <p:clrMapOvr>
    <a:masterClrMapping/>
  </p:clrMapOvr>
  <mc:AlternateContent xmlns:mc="http://schemas.openxmlformats.org/markup-compatibility/2006" xmlns:p14="http://schemas.microsoft.com/office/powerpoint/2010/main">
    <mc:Choice Requires="p14">
      <p:transition spd="slow" p14:dur="2000" advTm="101343"/>
    </mc:Choice>
    <mc:Fallback xmlns="">
      <p:transition spd="slow" advTm="10134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044700" y="230510"/>
            <a:ext cx="7899882" cy="612000"/>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fr-CA" sz="2800" b="1" dirty="0">
                <a:solidFill>
                  <a:schemeClr val="bg1"/>
                </a:solidFill>
                <a:latin typeface="+mj-lt"/>
              </a:rPr>
              <a:t>Key messages</a:t>
            </a:r>
          </a:p>
        </p:txBody>
      </p:sp>
      <p:sp>
        <p:nvSpPr>
          <p:cNvPr id="13" name="Rectangle 12"/>
          <p:cNvSpPr/>
          <p:nvPr/>
        </p:nvSpPr>
        <p:spPr>
          <a:xfrm>
            <a:off x="1803971" y="966262"/>
            <a:ext cx="8584058" cy="448708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400050" indent="-400050">
              <a:buFont typeface="+mj-lt"/>
              <a:buAutoNum type="romanUcPeriod"/>
              <a:defRPr/>
            </a:pPr>
            <a:r>
              <a:rPr lang="en-US" sz="1700" b="1" dirty="0">
                <a:solidFill>
                  <a:prstClr val="black"/>
                </a:solidFill>
                <a:latin typeface="Calibri"/>
              </a:rPr>
              <a:t>GBV</a:t>
            </a:r>
            <a:r>
              <a:rPr lang="en-US" sz="1700" dirty="0">
                <a:solidFill>
                  <a:prstClr val="black"/>
                </a:solidFill>
                <a:latin typeface="Calibri"/>
              </a:rPr>
              <a:t>, and specifically violence perpetrated against women and girls which is largely driven by deep-rooted gender discrimination, </a:t>
            </a:r>
            <a:r>
              <a:rPr lang="en-US" sz="1700" b="1" dirty="0">
                <a:solidFill>
                  <a:prstClr val="black"/>
                </a:solidFill>
                <a:latin typeface="Calibri"/>
              </a:rPr>
              <a:t>is a significant threat</a:t>
            </a:r>
            <a:r>
              <a:rPr lang="en-US" sz="1700" dirty="0">
                <a:solidFill>
                  <a:prstClr val="black"/>
                </a:solidFill>
                <a:latin typeface="Calibri"/>
              </a:rPr>
              <a:t> to adolescent health and well-being in the Region. </a:t>
            </a:r>
          </a:p>
          <a:p>
            <a:pPr marL="400050" indent="-400050">
              <a:buFont typeface="+mj-lt"/>
              <a:buAutoNum type="romanUcPeriod"/>
              <a:defRPr/>
            </a:pPr>
            <a:endParaRPr lang="fr-CA" sz="1700" dirty="0">
              <a:solidFill>
                <a:prstClr val="black"/>
              </a:solidFill>
              <a:latin typeface="Calibri"/>
            </a:endParaRPr>
          </a:p>
          <a:p>
            <a:pPr marL="400050" indent="-400050">
              <a:buFont typeface="+mj-lt"/>
              <a:buAutoNum type="romanUcPeriod"/>
            </a:pPr>
            <a:r>
              <a:rPr lang="en-US" sz="1700" b="1" dirty="0">
                <a:solidFill>
                  <a:prstClr val="black"/>
                </a:solidFill>
                <a:latin typeface="Calibri"/>
              </a:rPr>
              <a:t>Health services are critical </a:t>
            </a:r>
            <a:r>
              <a:rPr lang="en-US" sz="1700" dirty="0">
                <a:solidFill>
                  <a:prstClr val="black"/>
                </a:solidFill>
                <a:latin typeface="Calibri"/>
              </a:rPr>
              <a:t>for mitigating the health impacts of such violence, particularly to prevent HIV, unwanted pregnancy, STIs, and adverse mental health outcomes.</a:t>
            </a:r>
          </a:p>
          <a:p>
            <a:pPr marL="400050" indent="-400050">
              <a:buFont typeface="+mj-lt"/>
              <a:buAutoNum type="romanUcPeriod"/>
            </a:pPr>
            <a:endParaRPr lang="en-US" sz="1700" dirty="0">
              <a:solidFill>
                <a:prstClr val="black"/>
              </a:solidFill>
              <a:latin typeface="Calibri"/>
            </a:endParaRPr>
          </a:p>
          <a:p>
            <a:pPr marL="400050" indent="-400050">
              <a:buFont typeface="+mj-lt"/>
              <a:buAutoNum type="romanUcPeriod"/>
            </a:pPr>
            <a:r>
              <a:rPr lang="en-US" sz="1700" b="1" dirty="0">
                <a:solidFill>
                  <a:prstClr val="black"/>
                </a:solidFill>
                <a:latin typeface="Calibri"/>
              </a:rPr>
              <a:t>Health services for women and girls survivors remain inadequate </a:t>
            </a:r>
            <a:r>
              <a:rPr lang="en-US" sz="1700" dirty="0">
                <a:solidFill>
                  <a:prstClr val="black"/>
                </a:solidFill>
                <a:latin typeface="Calibri"/>
              </a:rPr>
              <a:t>in many countries in the Region, with severe consequences for the health of women and girls.</a:t>
            </a:r>
          </a:p>
          <a:p>
            <a:pPr marL="400050" indent="-400050">
              <a:buFont typeface="+mj-lt"/>
              <a:buAutoNum type="romanUcPeriod"/>
            </a:pPr>
            <a:endParaRPr lang="en-US" sz="1700" dirty="0">
              <a:solidFill>
                <a:prstClr val="black"/>
              </a:solidFill>
              <a:latin typeface="Calibri"/>
            </a:endParaRPr>
          </a:p>
          <a:p>
            <a:pPr marL="400050" indent="-400050">
              <a:buFont typeface="+mj-lt"/>
              <a:buAutoNum type="romanUcPeriod"/>
            </a:pPr>
            <a:r>
              <a:rPr lang="en-US" sz="1700" b="1" dirty="0">
                <a:solidFill>
                  <a:prstClr val="black"/>
                </a:solidFill>
                <a:latin typeface="Calibri"/>
              </a:rPr>
              <a:t>WHO is intensifying efforts</a:t>
            </a:r>
            <a:r>
              <a:rPr lang="en-US" sz="1700" dirty="0">
                <a:solidFill>
                  <a:prstClr val="black"/>
                </a:solidFill>
                <a:latin typeface="Calibri"/>
              </a:rPr>
              <a:t> to ensure that violence against women and girls is better prioritized by the health sector in emergencies and that health partners are equipped with the technical knowledge needed to respond.  </a:t>
            </a:r>
          </a:p>
          <a:p>
            <a:pPr marL="400050" indent="-400050">
              <a:buFont typeface="+mj-lt"/>
              <a:buAutoNum type="romanUcPeriod"/>
            </a:pPr>
            <a:endParaRPr lang="en-US" sz="1700" dirty="0">
              <a:solidFill>
                <a:prstClr val="black"/>
              </a:solidFill>
              <a:latin typeface="Calibri"/>
            </a:endParaRPr>
          </a:p>
          <a:p>
            <a:pPr marL="400050" indent="-400050">
              <a:buFont typeface="+mj-lt"/>
              <a:buAutoNum type="romanUcPeriod"/>
            </a:pPr>
            <a:r>
              <a:rPr lang="en-US" sz="1700" b="1" dirty="0">
                <a:solidFill>
                  <a:prstClr val="black"/>
                </a:solidFill>
                <a:latin typeface="Calibri"/>
              </a:rPr>
              <a:t>WHO encourages donors, UN agencies, and NGOs </a:t>
            </a:r>
            <a:r>
              <a:rPr lang="en-US" sz="1700" dirty="0">
                <a:solidFill>
                  <a:prstClr val="black"/>
                </a:solidFill>
                <a:latin typeface="Calibri"/>
              </a:rPr>
              <a:t>to step up efforts to integrate services for women and girls survivors as a core part of their health responses in emergencies, including for COVID-19.</a:t>
            </a:r>
          </a:p>
        </p:txBody>
      </p:sp>
    </p:spTree>
    <p:extLst>
      <p:ext uri="{BB962C8B-B14F-4D97-AF65-F5344CB8AC3E}">
        <p14:creationId xmlns:p14="http://schemas.microsoft.com/office/powerpoint/2010/main" val="53877533"/>
      </p:ext>
    </p:extLst>
  </p:cSld>
  <p:clrMapOvr>
    <a:masterClrMapping/>
  </p:clrMapOvr>
  <mc:AlternateContent xmlns:mc="http://schemas.openxmlformats.org/markup-compatibility/2006" xmlns:p14="http://schemas.microsoft.com/office/powerpoint/2010/main">
    <mc:Choice Requires="p14">
      <p:transition spd="slow" p14:dur="2000" advTm="109299"/>
    </mc:Choice>
    <mc:Fallback xmlns="">
      <p:transition spd="slow" advTm="10929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24</a:t>
            </a:fld>
            <a:endParaRPr lang="en-US" dirty="0">
              <a:solidFill>
                <a:prstClr val="black">
                  <a:tint val="75000"/>
                </a:prstClr>
              </a:solidFill>
              <a:latin typeface="Calibri"/>
            </a:endParaRPr>
          </a:p>
        </p:txBody>
      </p:sp>
      <p:sp>
        <p:nvSpPr>
          <p:cNvPr id="3" name="Rectangle 2"/>
          <p:cNvSpPr/>
          <p:nvPr/>
        </p:nvSpPr>
        <p:spPr>
          <a:xfrm>
            <a:off x="1938867" y="831593"/>
            <a:ext cx="8305800" cy="4692375"/>
          </a:xfrm>
          <a:prstGeom prst="rect">
            <a:avLst/>
          </a:prstGeom>
        </p:spPr>
        <p:txBody>
          <a:bodyPr wrap="square">
            <a:spAutoFit/>
          </a:bodyPr>
          <a:lstStyle/>
          <a:p>
            <a:pPr marL="342900" indent="-342900">
              <a:lnSpc>
                <a:spcPct val="107000"/>
              </a:lnSpc>
              <a:buFont typeface="+mj-lt"/>
              <a:buAutoNum type="arabicPeriod"/>
            </a:pPr>
            <a:r>
              <a:rPr lang="en-GB" sz="1400" dirty="0">
                <a:solidFill>
                  <a:prstClr val="black"/>
                </a:solidFill>
                <a:latin typeface="Calibri"/>
                <a:ea typeface="Calibri" panose="020F0502020204030204" pitchFamily="34" charset="0"/>
                <a:cs typeface="Arial" panose="020B0604020202020204" pitchFamily="34" charset="0"/>
              </a:rPr>
              <a:t>WHO Regional Office for the Eastern Mediterranean. WHO to release Arabic version of package on health system response to violence against women and girls. World Health Organization; c2021. Available from: </a:t>
            </a:r>
            <a:r>
              <a:rPr lang="en-GB" sz="1400" u="sng" dirty="0">
                <a:solidFill>
                  <a:srgbClr val="0563C1"/>
                </a:solidFill>
                <a:latin typeface="Calibri"/>
                <a:ea typeface="Calibri" panose="020F0502020204030204" pitchFamily="34" charset="0"/>
                <a:cs typeface="Arial" panose="020B0604020202020204" pitchFamily="34" charset="0"/>
                <a:hlinkClick r:id="rId2"/>
              </a:rPr>
              <a:t>http://www.emro.who.int/media/news/who-to-release-arabic-version-of-package-on-health-system-response-to-violence-against-women-and-girls.html</a:t>
            </a:r>
            <a:endParaRPr lang="en-GB" sz="14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400" dirty="0">
                <a:solidFill>
                  <a:prstClr val="black"/>
                </a:solidFill>
                <a:latin typeface="Calibri"/>
                <a:ea typeface="Calibri" panose="020F0502020204030204" pitchFamily="34" charset="0"/>
                <a:cs typeface="Arial" panose="020B0604020202020204" pitchFamily="34" charset="0"/>
              </a:rPr>
              <a:t>WHO. Respect women: preventing violence against women. World Health Organization; 2019.</a:t>
            </a:r>
          </a:p>
          <a:p>
            <a:pPr marL="342900" indent="-342900">
              <a:lnSpc>
                <a:spcPct val="107000"/>
              </a:lnSpc>
              <a:buFont typeface="+mj-lt"/>
              <a:buAutoNum type="arabicPeriod"/>
            </a:pPr>
            <a:r>
              <a:rPr lang="en-GB" sz="1400" dirty="0">
                <a:solidFill>
                  <a:prstClr val="black"/>
                </a:solidFill>
                <a:latin typeface="Calibri"/>
                <a:ea typeface="Calibri" panose="020F0502020204030204" pitchFamily="34" charset="0"/>
                <a:cs typeface="Arial" panose="020B0604020202020204" pitchFamily="34" charset="0"/>
              </a:rPr>
              <a:t>Central Statistics Organization (CSO); Ministry of Public Health (MoPH); ICF. Afghanistan Demographic and Health Survey (</a:t>
            </a:r>
            <a:r>
              <a:rPr lang="en-GB" sz="1400" dirty="0" err="1">
                <a:solidFill>
                  <a:prstClr val="black"/>
                </a:solidFill>
                <a:latin typeface="Calibri"/>
                <a:ea typeface="Calibri" panose="020F0502020204030204" pitchFamily="34" charset="0"/>
                <a:cs typeface="Arial" panose="020B0604020202020204" pitchFamily="34" charset="0"/>
              </a:rPr>
              <a:t>AfDHS</a:t>
            </a:r>
            <a:r>
              <a:rPr lang="en-GB" sz="1400" dirty="0">
                <a:solidFill>
                  <a:prstClr val="black"/>
                </a:solidFill>
                <a:latin typeface="Calibri"/>
                <a:ea typeface="Calibri" panose="020F0502020204030204" pitchFamily="34" charset="0"/>
                <a:cs typeface="Arial" panose="020B0604020202020204" pitchFamily="34" charset="0"/>
              </a:rPr>
              <a:t>) 2015. Kabul (Afghanistan): Central Statistics Organization; 2017. Available from: </a:t>
            </a:r>
            <a:r>
              <a:rPr lang="en-GB" sz="1400" u="sng" dirty="0">
                <a:solidFill>
                  <a:srgbClr val="0563C1"/>
                </a:solidFill>
                <a:latin typeface="Calibri"/>
                <a:ea typeface="Calibri" panose="020F0502020204030204" pitchFamily="34" charset="0"/>
                <a:cs typeface="Arial" panose="020B0604020202020204" pitchFamily="34" charset="0"/>
                <a:hlinkClick r:id="rId3"/>
              </a:rPr>
              <a:t>https://dhsprogram.com/pubs/pdf/FR323/FR323.pdf</a:t>
            </a:r>
            <a:endParaRPr lang="en-GB" sz="14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400" dirty="0">
                <a:solidFill>
                  <a:prstClr val="black"/>
                </a:solidFill>
                <a:latin typeface="Calibri"/>
                <a:ea typeface="Calibri" panose="020F0502020204030204" pitchFamily="34" charset="0"/>
                <a:cs typeface="Arial" panose="020B0604020202020204" pitchFamily="34" charset="0"/>
              </a:rPr>
              <a:t>Ministry of Health and Population(Egypt); El-</a:t>
            </a:r>
            <a:r>
              <a:rPr lang="en-GB" sz="1400" dirty="0" err="1">
                <a:solidFill>
                  <a:prstClr val="black"/>
                </a:solidFill>
                <a:latin typeface="Calibri"/>
                <a:ea typeface="Calibri" panose="020F0502020204030204" pitchFamily="34" charset="0"/>
                <a:cs typeface="Arial" panose="020B0604020202020204" pitchFamily="34" charset="0"/>
              </a:rPr>
              <a:t>Zanaty</a:t>
            </a:r>
            <a:r>
              <a:rPr lang="en-GB" sz="1400" dirty="0">
                <a:solidFill>
                  <a:prstClr val="black"/>
                </a:solidFill>
                <a:latin typeface="Calibri"/>
                <a:ea typeface="Calibri" panose="020F0502020204030204" pitchFamily="34" charset="0"/>
                <a:cs typeface="Arial" panose="020B0604020202020204" pitchFamily="34" charset="0"/>
              </a:rPr>
              <a:t> and Associates; ICF International. Egypt Health Issues Survey (EHIS) 2015. Cairo (Egypt): Ministry of Health and Population; 2015. Jointly published by ICF International. Available from: </a:t>
            </a:r>
            <a:r>
              <a:rPr lang="en-GB" sz="1400" u="sng" dirty="0">
                <a:solidFill>
                  <a:srgbClr val="0563C1"/>
                </a:solidFill>
                <a:latin typeface="Calibri"/>
                <a:ea typeface="Calibri" panose="020F0502020204030204" pitchFamily="34" charset="0"/>
                <a:cs typeface="Arial" panose="020B0604020202020204" pitchFamily="34" charset="0"/>
                <a:hlinkClick r:id="rId4"/>
              </a:rPr>
              <a:t>https://dhsprogram.com/pubs/pdf/FR313/FR313.pdf</a:t>
            </a:r>
            <a:r>
              <a:rPr lang="en-GB" sz="1400" dirty="0">
                <a:solidFill>
                  <a:prstClr val="black"/>
                </a:solidFill>
                <a:latin typeface="Calibri"/>
                <a:ea typeface="Calibri" panose="020F0502020204030204" pitchFamily="34" charset="0"/>
                <a:cs typeface="Arial" panose="020B0604020202020204" pitchFamily="34" charset="0"/>
              </a:rPr>
              <a:t>. </a:t>
            </a:r>
          </a:p>
          <a:p>
            <a:pPr marL="342900" indent="-342900">
              <a:lnSpc>
                <a:spcPct val="107000"/>
              </a:lnSpc>
              <a:buFont typeface="+mj-lt"/>
              <a:buAutoNum type="arabicPeriod"/>
            </a:pPr>
            <a:r>
              <a:rPr lang="en-GB" sz="1400" dirty="0">
                <a:solidFill>
                  <a:prstClr val="black"/>
                </a:solidFill>
                <a:latin typeface="Calibri"/>
                <a:ea typeface="Calibri" panose="020F0502020204030204" pitchFamily="34" charset="0"/>
                <a:cs typeface="Arial" panose="020B0604020202020204" pitchFamily="34" charset="0"/>
              </a:rPr>
              <a:t>Department of Statistics (DOS); ICF. Jordan Population and Family and Health Survey 2017-18. Amman (Jordan): DOS; 2019. Jointly published by ICF. Available from: </a:t>
            </a:r>
            <a:r>
              <a:rPr lang="en-GB" sz="1400" u="sng" dirty="0">
                <a:solidFill>
                  <a:srgbClr val="0563C1"/>
                </a:solidFill>
                <a:latin typeface="Calibri"/>
                <a:ea typeface="Calibri" panose="020F0502020204030204" pitchFamily="34" charset="0"/>
                <a:cs typeface="Arial" panose="020B0604020202020204" pitchFamily="34" charset="0"/>
                <a:hlinkClick r:id="rId5"/>
              </a:rPr>
              <a:t>https://dhsprogram.com/pubs/pdf/FR346/FR346.pdf</a:t>
            </a:r>
            <a:r>
              <a:rPr lang="en-GB" sz="1400" dirty="0">
                <a:solidFill>
                  <a:prstClr val="black"/>
                </a:solidFill>
                <a:latin typeface="Calibri"/>
                <a:ea typeface="Calibri" panose="020F0502020204030204" pitchFamily="34" charset="0"/>
                <a:cs typeface="Arial" panose="020B0604020202020204" pitchFamily="34" charset="0"/>
              </a:rPr>
              <a:t>. </a:t>
            </a:r>
          </a:p>
          <a:p>
            <a:pPr marL="342900" indent="-342900">
              <a:lnSpc>
                <a:spcPct val="107000"/>
              </a:lnSpc>
              <a:buFont typeface="+mj-lt"/>
              <a:buAutoNum type="arabicPeriod"/>
            </a:pPr>
            <a:r>
              <a:rPr lang="en-GB" sz="1400" dirty="0">
                <a:solidFill>
                  <a:prstClr val="black"/>
                </a:solidFill>
                <a:latin typeface="Calibri"/>
                <a:ea typeface="Calibri" panose="020F0502020204030204" pitchFamily="34" charset="0"/>
                <a:cs typeface="Arial" panose="020B0604020202020204" pitchFamily="34" charset="0"/>
              </a:rPr>
              <a:t>Palestinian Central Bureau of Statistics. </a:t>
            </a:r>
            <a:r>
              <a:rPr lang="en-US" sz="1400" dirty="0">
                <a:solidFill>
                  <a:prstClr val="black"/>
                </a:solidFill>
                <a:latin typeface="Calibri"/>
                <a:ea typeface="Calibri" panose="020F0502020204030204" pitchFamily="34" charset="0"/>
                <a:cs typeface="Arial" panose="020B0604020202020204" pitchFamily="34" charset="0"/>
              </a:rPr>
              <a:t>Preliminary results of the violence survey in the Palestinian Society 2019. </a:t>
            </a:r>
            <a:r>
              <a:rPr lang="en-GB" sz="1400" dirty="0">
                <a:solidFill>
                  <a:prstClr val="black"/>
                </a:solidFill>
                <a:latin typeface="Calibri"/>
                <a:ea typeface="Calibri" panose="020F0502020204030204" pitchFamily="34" charset="0"/>
                <a:cs typeface="Arial" panose="020B0604020202020204" pitchFamily="34" charset="0"/>
              </a:rPr>
              <a:t>Ramallah (Palestine): Palestinian Central Bureau of Statistics; </a:t>
            </a:r>
            <a:r>
              <a:rPr lang="en-US" sz="1400" dirty="0">
                <a:solidFill>
                  <a:prstClr val="black"/>
                </a:solidFill>
                <a:latin typeface="Calibri"/>
                <a:ea typeface="Calibri" panose="020F0502020204030204" pitchFamily="34" charset="0"/>
                <a:cs typeface="Arial" panose="020B0604020202020204" pitchFamily="34" charset="0"/>
              </a:rPr>
              <a:t>2019. </a:t>
            </a:r>
            <a:r>
              <a:rPr lang="en-GB" sz="1400" dirty="0">
                <a:solidFill>
                  <a:prstClr val="black"/>
                </a:solidFill>
                <a:latin typeface="Calibri"/>
                <a:ea typeface="Calibri" panose="020F0502020204030204" pitchFamily="34" charset="0"/>
                <a:cs typeface="Arial" panose="020B0604020202020204" pitchFamily="34" charset="0"/>
              </a:rPr>
              <a:t>Available from: </a:t>
            </a:r>
            <a:r>
              <a:rPr lang="en-GB" sz="1400" u="sng" dirty="0">
                <a:solidFill>
                  <a:srgbClr val="0563C1"/>
                </a:solidFill>
                <a:latin typeface="Calibri"/>
                <a:ea typeface="Calibri" panose="020F0502020204030204" pitchFamily="34" charset="0"/>
                <a:cs typeface="Arial" panose="020B0604020202020204" pitchFamily="34" charset="0"/>
                <a:hlinkClick r:id="rId6"/>
              </a:rPr>
              <a:t>http://www.pcbs.gov.ps/Downloads/book2480.pdf</a:t>
            </a:r>
            <a:r>
              <a:rPr lang="en-GB" sz="1400" dirty="0">
                <a:solidFill>
                  <a:prstClr val="black"/>
                </a:solidFill>
                <a:latin typeface="Calibri"/>
                <a:ea typeface="Calibri" panose="020F0502020204030204" pitchFamily="34" charset="0"/>
                <a:cs typeface="Arial" panose="020B0604020202020204" pitchFamily="34" charset="0"/>
              </a:rPr>
              <a:t>. </a:t>
            </a:r>
          </a:p>
          <a:p>
            <a:pPr marL="342900" indent="-342900">
              <a:lnSpc>
                <a:spcPct val="107000"/>
              </a:lnSpc>
              <a:spcAft>
                <a:spcPts val="800"/>
              </a:spcAft>
              <a:buFont typeface="+mj-lt"/>
              <a:buAutoNum type="arabicPeriod"/>
            </a:pPr>
            <a:r>
              <a:rPr lang="en-GB" sz="1400" dirty="0">
                <a:solidFill>
                  <a:prstClr val="black"/>
                </a:solidFill>
                <a:latin typeface="Calibri"/>
                <a:ea typeface="Calibri" panose="020F0502020204030204" pitchFamily="34" charset="0"/>
                <a:cs typeface="Arial" panose="020B0604020202020204" pitchFamily="34" charset="0"/>
              </a:rPr>
              <a:t>National Institute of Population Studies - NIPS (Pakistan); ICF. Pakistan Demographic and Health Survey 2017-18. Islamabad (Pakistan): NIPS; 2019. Jointly published by ICF. Available from: </a:t>
            </a:r>
            <a:r>
              <a:rPr lang="en-GB" sz="1400" u="sng" dirty="0">
                <a:solidFill>
                  <a:srgbClr val="0563C1"/>
                </a:solidFill>
                <a:latin typeface="Calibri"/>
                <a:ea typeface="Calibri" panose="020F0502020204030204" pitchFamily="34" charset="0"/>
                <a:cs typeface="Arial" panose="020B0604020202020204" pitchFamily="34" charset="0"/>
                <a:hlinkClick r:id="rId7"/>
              </a:rPr>
              <a:t>https://dhsprogram.com/publications/publication-fr354-dhs-final-reports.cfm</a:t>
            </a:r>
            <a:endParaRPr lang="en-GB" sz="1400" dirty="0">
              <a:solidFill>
                <a:prstClr val="black"/>
              </a:solidFill>
              <a:latin typeface="Calibri"/>
              <a:ea typeface="Calibri" panose="020F0502020204030204" pitchFamily="34" charset="0"/>
              <a:cs typeface="Arial" panose="020B0604020202020204" pitchFamily="34" charset="0"/>
            </a:endParaRPr>
          </a:p>
        </p:txBody>
      </p:sp>
      <p:sp>
        <p:nvSpPr>
          <p:cNvPr id="4" name="TextBox 3"/>
          <p:cNvSpPr txBox="1"/>
          <p:nvPr/>
        </p:nvSpPr>
        <p:spPr>
          <a:xfrm>
            <a:off x="2400855" y="168689"/>
            <a:ext cx="69120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References</a:t>
            </a:r>
          </a:p>
        </p:txBody>
      </p:sp>
    </p:spTree>
    <p:extLst>
      <p:ext uri="{BB962C8B-B14F-4D97-AF65-F5344CB8AC3E}">
        <p14:creationId xmlns:p14="http://schemas.microsoft.com/office/powerpoint/2010/main" val="2104640025"/>
      </p:ext>
    </p:extLst>
  </p:cSld>
  <p:clrMapOvr>
    <a:masterClrMapping/>
  </p:clrMapOvr>
  <mc:AlternateContent xmlns:mc="http://schemas.openxmlformats.org/markup-compatibility/2006" xmlns:p14="http://schemas.microsoft.com/office/powerpoint/2010/main">
    <mc:Choice Requires="p14">
      <p:transition spd="slow" p14:dur="2000" advTm="7139"/>
    </mc:Choice>
    <mc:Fallback xmlns="">
      <p:transition spd="slow" advTm="713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25</a:t>
            </a:fld>
            <a:endParaRPr lang="en-US">
              <a:solidFill>
                <a:prstClr val="black">
                  <a:tint val="75000"/>
                </a:prstClr>
              </a:solidFill>
              <a:latin typeface="Calibri"/>
            </a:endParaRPr>
          </a:p>
        </p:txBody>
      </p:sp>
      <p:sp>
        <p:nvSpPr>
          <p:cNvPr id="3" name="Rectangle 2"/>
          <p:cNvSpPr/>
          <p:nvPr/>
        </p:nvSpPr>
        <p:spPr>
          <a:xfrm>
            <a:off x="1922542" y="828957"/>
            <a:ext cx="8425969" cy="4577535"/>
          </a:xfrm>
          <a:prstGeom prst="rect">
            <a:avLst/>
          </a:prstGeom>
        </p:spPr>
        <p:txBody>
          <a:bodyPr wrap="square">
            <a:spAutoFit/>
          </a:bodyPr>
          <a:lstStyle/>
          <a:p>
            <a:pPr marL="342900" indent="-342900">
              <a:lnSpc>
                <a:spcPct val="107000"/>
              </a:lnSpc>
              <a:buFont typeface="+mj-lt"/>
              <a:buAutoNum type="arabicPeriod" startAt="8"/>
            </a:pPr>
            <a:r>
              <a:rPr lang="en-GB" sz="1300" dirty="0" err="1">
                <a:solidFill>
                  <a:prstClr val="black"/>
                </a:solidFill>
                <a:latin typeface="Calibri"/>
                <a:ea typeface="Calibri" panose="020F0502020204030204" pitchFamily="34" charset="0"/>
                <a:cs typeface="Arial" panose="020B0604020202020204" pitchFamily="34" charset="0"/>
              </a:rPr>
              <a:t>Nijhowne</a:t>
            </a:r>
            <a:r>
              <a:rPr lang="en-GB" sz="1300" dirty="0">
                <a:solidFill>
                  <a:prstClr val="black"/>
                </a:solidFill>
                <a:latin typeface="Calibri"/>
                <a:ea typeface="Calibri" panose="020F0502020204030204" pitchFamily="34" charset="0"/>
                <a:cs typeface="Arial" panose="020B0604020202020204" pitchFamily="34" charset="0"/>
              </a:rPr>
              <a:t> D, Oates L. Living with violence: a National Report on domestic abuse in Afghanistan. </a:t>
            </a:r>
            <a:r>
              <a:rPr lang="en-US" sz="1300" dirty="0">
                <a:solidFill>
                  <a:prstClr val="black"/>
                </a:solidFill>
                <a:latin typeface="Calibri"/>
                <a:ea typeface="Calibri" panose="020F0502020204030204" pitchFamily="34" charset="0"/>
                <a:cs typeface="Arial" panose="020B0604020202020204" pitchFamily="34" charset="0"/>
              </a:rPr>
              <a:t>Washington, DC: Global Rights: Partners for Justice; 2008. </a:t>
            </a:r>
            <a:r>
              <a:rPr lang="en-GB" sz="1300" dirty="0">
                <a:solidFill>
                  <a:prstClr val="black"/>
                </a:solidFill>
                <a:latin typeface="Calibri"/>
                <a:ea typeface="Calibri" panose="020F0502020204030204" pitchFamily="34" charset="0"/>
                <a:cs typeface="Arial" panose="020B0604020202020204" pitchFamily="34" charset="0"/>
              </a:rPr>
              <a:t>Available </a:t>
            </a:r>
            <a:r>
              <a:rPr lang="en-US" sz="1300" dirty="0">
                <a:solidFill>
                  <a:prstClr val="black"/>
                </a:solidFill>
                <a:latin typeface="Calibri"/>
                <a:ea typeface="Calibri" panose="020F0502020204030204" pitchFamily="34" charset="0"/>
                <a:cs typeface="Arial" panose="020B0604020202020204" pitchFamily="34" charset="0"/>
              </a:rPr>
              <a:t>from: </a:t>
            </a:r>
            <a:r>
              <a:rPr lang="en-US" sz="1300" u="sng" dirty="0">
                <a:solidFill>
                  <a:srgbClr val="0563C1"/>
                </a:solidFill>
                <a:latin typeface="Calibri"/>
                <a:ea typeface="Calibri" panose="020F0502020204030204" pitchFamily="34" charset="0"/>
                <a:cs typeface="Arial" panose="020B0604020202020204" pitchFamily="34" charset="0"/>
                <a:hlinkClick r:id="rId2"/>
              </a:rPr>
              <a:t>https://drive.google.com/file/d/1CCNTi3VldT0eAHZVGlNmCFrcuaKgFXoQ/view</a:t>
            </a:r>
            <a:r>
              <a:rPr lang="en-US" sz="1300" dirty="0">
                <a:solidFill>
                  <a:prstClr val="black"/>
                </a:solidFill>
                <a:latin typeface="Calibri"/>
                <a:ea typeface="Calibri" panose="020F0502020204030204" pitchFamily="34" charset="0"/>
                <a:cs typeface="Arial" panose="020B0604020202020204" pitchFamily="34" charset="0"/>
              </a:rPr>
              <a:t>  </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300" dirty="0">
                <a:solidFill>
                  <a:prstClr val="black"/>
                </a:solidFill>
                <a:latin typeface="Calibri"/>
                <a:ea typeface="Calibri" panose="020F0502020204030204" pitchFamily="34" charset="0"/>
                <a:cs typeface="Arial" panose="020B0604020202020204" pitchFamily="34" charset="0"/>
              </a:rPr>
              <a:t>Wirtz AL, Perrin NA, </a:t>
            </a:r>
            <a:r>
              <a:rPr lang="en-GB" sz="1300" dirty="0" err="1">
                <a:solidFill>
                  <a:prstClr val="black"/>
                </a:solidFill>
                <a:latin typeface="Calibri"/>
                <a:ea typeface="Calibri" panose="020F0502020204030204" pitchFamily="34" charset="0"/>
                <a:cs typeface="Arial" panose="020B0604020202020204" pitchFamily="34" charset="0"/>
              </a:rPr>
              <a:t>Desgroppes</a:t>
            </a:r>
            <a:r>
              <a:rPr lang="en-GB" sz="1300" dirty="0">
                <a:solidFill>
                  <a:prstClr val="black"/>
                </a:solidFill>
                <a:latin typeface="Calibri"/>
                <a:ea typeface="Calibri" panose="020F0502020204030204" pitchFamily="34" charset="0"/>
                <a:cs typeface="Arial" panose="020B0604020202020204" pitchFamily="34" charset="0"/>
              </a:rPr>
              <a:t> A, Phipps V, Abdi AA, Ross B, </a:t>
            </a:r>
            <a:r>
              <a:rPr lang="en-GB" sz="1300" dirty="0" err="1">
                <a:solidFill>
                  <a:prstClr val="black"/>
                </a:solidFill>
                <a:latin typeface="Calibri"/>
                <a:ea typeface="Calibri" panose="020F0502020204030204" pitchFamily="34" charset="0"/>
                <a:cs typeface="Arial" panose="020B0604020202020204" pitchFamily="34" charset="0"/>
              </a:rPr>
              <a:t>Kaburu</a:t>
            </a:r>
            <a:r>
              <a:rPr lang="en-GB" sz="1300" dirty="0">
                <a:solidFill>
                  <a:prstClr val="black"/>
                </a:solidFill>
                <a:latin typeface="Calibri"/>
                <a:ea typeface="Calibri" panose="020F0502020204030204" pitchFamily="34" charset="0"/>
                <a:cs typeface="Arial" panose="020B0604020202020204" pitchFamily="34" charset="0"/>
              </a:rPr>
              <a:t> F, </a:t>
            </a:r>
            <a:r>
              <a:rPr lang="en-GB" sz="1300" dirty="0" err="1">
                <a:solidFill>
                  <a:prstClr val="black"/>
                </a:solidFill>
                <a:latin typeface="Calibri"/>
                <a:ea typeface="Calibri" panose="020F0502020204030204" pitchFamily="34" charset="0"/>
                <a:cs typeface="Arial" panose="020B0604020202020204" pitchFamily="34" charset="0"/>
              </a:rPr>
              <a:t>Kajue</a:t>
            </a:r>
            <a:r>
              <a:rPr lang="en-GB" sz="1300" dirty="0">
                <a:solidFill>
                  <a:prstClr val="black"/>
                </a:solidFill>
                <a:latin typeface="Calibri"/>
                <a:ea typeface="Calibri" panose="020F0502020204030204" pitchFamily="34" charset="0"/>
                <a:cs typeface="Arial" panose="020B0604020202020204" pitchFamily="34" charset="0"/>
              </a:rPr>
              <a:t> I, </a:t>
            </a:r>
            <a:r>
              <a:rPr lang="en-GB" sz="1300" dirty="0" err="1">
                <a:solidFill>
                  <a:prstClr val="black"/>
                </a:solidFill>
                <a:latin typeface="Calibri"/>
                <a:ea typeface="Calibri" panose="020F0502020204030204" pitchFamily="34" charset="0"/>
                <a:cs typeface="Arial" panose="020B0604020202020204" pitchFamily="34" charset="0"/>
              </a:rPr>
              <a:t>Kutto</a:t>
            </a:r>
            <a:r>
              <a:rPr lang="en-GB" sz="1300" dirty="0">
                <a:solidFill>
                  <a:prstClr val="black"/>
                </a:solidFill>
                <a:latin typeface="Calibri"/>
                <a:ea typeface="Calibri" panose="020F0502020204030204" pitchFamily="34" charset="0"/>
                <a:cs typeface="Arial" panose="020B0604020202020204" pitchFamily="34" charset="0"/>
              </a:rPr>
              <a:t> E, Taniguchi E, Glass N. Lifetime prevalence, correlates and health consequences of gender-based violence victimisation and perpetration among men and women in Somalia. BMJ Global Health. 2018 Jul 1;3(4):e000773. http://dx.doi.org/</a:t>
            </a:r>
            <a:r>
              <a:rPr lang="en-GB" sz="1300" u="sng" dirty="0">
                <a:solidFill>
                  <a:srgbClr val="0563C1"/>
                </a:solidFill>
                <a:latin typeface="Calibri"/>
                <a:ea typeface="Calibri" panose="020F0502020204030204" pitchFamily="34" charset="0"/>
                <a:cs typeface="Arial" panose="020B0604020202020204" pitchFamily="34" charset="0"/>
                <a:hlinkClick r:id="rId3"/>
              </a:rPr>
              <a:t>10.1136/bmjgh-2018-000773</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US" sz="1300" dirty="0">
                <a:solidFill>
                  <a:prstClr val="black"/>
                </a:solidFill>
                <a:latin typeface="Calibri"/>
                <a:ea typeface="Calibri" panose="020F0502020204030204" pitchFamily="34" charset="0"/>
                <a:cs typeface="Arial" panose="020B0604020202020204" pitchFamily="34" charset="0"/>
              </a:rPr>
              <a:t>World Health Organization</a:t>
            </a:r>
            <a:r>
              <a:rPr lang="ar-SA" sz="1300" dirty="0">
                <a:solidFill>
                  <a:prstClr val="black"/>
                </a:solidFill>
                <a:latin typeface="Calibri"/>
                <a:ea typeface="Calibri" panose="020F0502020204030204" pitchFamily="34" charset="0"/>
                <a:cs typeface="Arial" panose="020B0604020202020204" pitchFamily="34" charset="0"/>
              </a:rPr>
              <a:t>‎</a:t>
            </a:r>
            <a:r>
              <a:rPr lang="en-US" sz="1300" dirty="0">
                <a:solidFill>
                  <a:prstClr val="black"/>
                </a:solidFill>
                <a:latin typeface="Calibri"/>
                <a:ea typeface="Calibri" panose="020F0502020204030204" pitchFamily="34" charset="0"/>
                <a:cs typeface="Arial" panose="020B0604020202020204" pitchFamily="34" charset="0"/>
              </a:rPr>
              <a:t>. Sexual, reproductive, maternal, newborn, child and adolescent health: policy survey, 2018-2019: summary report. World Health Organization; 2020. License: CC BY-NC-SA 3.0 IGO. Available from: </a:t>
            </a:r>
            <a:r>
              <a:rPr lang="en-US" sz="1300" u="sng" dirty="0">
                <a:solidFill>
                  <a:srgbClr val="0563C1"/>
                </a:solidFill>
                <a:latin typeface="Calibri"/>
                <a:ea typeface="Calibri" panose="020F0502020204030204" pitchFamily="34" charset="0"/>
                <a:cs typeface="Arial" panose="020B0604020202020204" pitchFamily="34" charset="0"/>
                <a:hlinkClick r:id="rId4"/>
              </a:rPr>
              <a:t>https://apps.who.int/iris/handle/10665/331847. </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US" sz="1300" dirty="0">
                <a:solidFill>
                  <a:prstClr val="black"/>
                </a:solidFill>
                <a:latin typeface="Calibri"/>
                <a:ea typeface="Calibri" panose="020F0502020204030204" pitchFamily="34" charset="0"/>
                <a:cs typeface="Arial" panose="020B0604020202020204" pitchFamily="34" charset="0"/>
              </a:rPr>
              <a:t>Reproductive, Maternal, Newborn, Child, and Adolescent Health Policy Survey East Mediterranean Regional Office (EMR) Report 2019 (unpublished report).</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300" dirty="0">
                <a:solidFill>
                  <a:prstClr val="black"/>
                </a:solidFill>
                <a:latin typeface="Calibri"/>
                <a:ea typeface="Calibri" panose="020F0502020204030204" pitchFamily="34" charset="0"/>
                <a:cs typeface="Arial" panose="020B0604020202020204" pitchFamily="34" charset="0"/>
              </a:rPr>
              <a:t>International Organization for Migration. Gender-based violence knowledge, attitudes and practices survey in South Sudan. International Organization for Migration; 2019. Available from: </a:t>
            </a:r>
            <a:r>
              <a:rPr lang="en-GB" sz="1300" u="sng" dirty="0">
                <a:solidFill>
                  <a:srgbClr val="0563C1"/>
                </a:solidFill>
                <a:latin typeface="Calibri"/>
                <a:ea typeface="Calibri" panose="020F0502020204030204" pitchFamily="34" charset="0"/>
                <a:cs typeface="Arial" panose="020B0604020202020204" pitchFamily="34" charset="0"/>
                <a:hlinkClick r:id="rId5"/>
              </a:rPr>
              <a:t>https://publications.iom.int/system/files/pdf/south-sudan-gender-based-kap.pdf</a:t>
            </a:r>
            <a:r>
              <a:rPr lang="en-GB" sz="1300" dirty="0">
                <a:solidFill>
                  <a:prstClr val="black"/>
                </a:solidFill>
                <a:latin typeface="Calibri"/>
                <a:ea typeface="Calibri" panose="020F0502020204030204" pitchFamily="34" charset="0"/>
                <a:cs typeface="Arial" panose="020B0604020202020204" pitchFamily="34" charset="0"/>
              </a:rPr>
              <a:t> </a:t>
            </a:r>
          </a:p>
          <a:p>
            <a:pPr marL="342900" indent="-342900">
              <a:lnSpc>
                <a:spcPct val="107000"/>
              </a:lnSpc>
              <a:buFont typeface="+mj-lt"/>
              <a:buAutoNum type="arabicPeriod" startAt="8"/>
            </a:pPr>
            <a:r>
              <a:rPr lang="en-GB" sz="1300" dirty="0">
                <a:solidFill>
                  <a:prstClr val="black"/>
                </a:solidFill>
                <a:latin typeface="Calibri"/>
                <a:ea typeface="Calibri" panose="020F0502020204030204" pitchFamily="34" charset="0"/>
                <a:cs typeface="Arial" panose="020B0604020202020204" pitchFamily="34" charset="0"/>
              </a:rPr>
              <a:t>McCleary-Sills J, </a:t>
            </a:r>
            <a:r>
              <a:rPr lang="en-GB" sz="1300" dirty="0" err="1">
                <a:solidFill>
                  <a:prstClr val="black"/>
                </a:solidFill>
                <a:latin typeface="Calibri"/>
                <a:ea typeface="Calibri" panose="020F0502020204030204" pitchFamily="34" charset="0"/>
                <a:cs typeface="Arial" panose="020B0604020202020204" pitchFamily="34" charset="0"/>
              </a:rPr>
              <a:t>Namy</a:t>
            </a:r>
            <a:r>
              <a:rPr lang="en-GB" sz="1300" dirty="0">
                <a:solidFill>
                  <a:prstClr val="black"/>
                </a:solidFill>
                <a:latin typeface="Calibri"/>
                <a:ea typeface="Calibri" panose="020F0502020204030204" pitchFamily="34" charset="0"/>
                <a:cs typeface="Arial" panose="020B0604020202020204" pitchFamily="34" charset="0"/>
              </a:rPr>
              <a:t> S, </a:t>
            </a:r>
            <a:r>
              <a:rPr lang="en-GB" sz="1300" dirty="0" err="1">
                <a:solidFill>
                  <a:prstClr val="black"/>
                </a:solidFill>
                <a:latin typeface="Calibri"/>
                <a:ea typeface="Calibri" panose="020F0502020204030204" pitchFamily="34" charset="0"/>
                <a:cs typeface="Arial" panose="020B0604020202020204" pitchFamily="34" charset="0"/>
              </a:rPr>
              <a:t>Nyoni</a:t>
            </a:r>
            <a:r>
              <a:rPr lang="en-GB" sz="1300" dirty="0">
                <a:solidFill>
                  <a:prstClr val="black"/>
                </a:solidFill>
                <a:latin typeface="Calibri"/>
                <a:ea typeface="Calibri" panose="020F0502020204030204" pitchFamily="34" charset="0"/>
                <a:cs typeface="Arial" panose="020B0604020202020204" pitchFamily="34" charset="0"/>
              </a:rPr>
              <a:t> J, </a:t>
            </a:r>
            <a:r>
              <a:rPr lang="en-GB" sz="1300" dirty="0" err="1">
                <a:solidFill>
                  <a:prstClr val="black"/>
                </a:solidFill>
                <a:latin typeface="Calibri"/>
                <a:ea typeface="Calibri" panose="020F0502020204030204" pitchFamily="34" charset="0"/>
                <a:cs typeface="Arial" panose="020B0604020202020204" pitchFamily="34" charset="0"/>
              </a:rPr>
              <a:t>Rweyemamu</a:t>
            </a:r>
            <a:r>
              <a:rPr lang="en-GB" sz="1300" dirty="0">
                <a:solidFill>
                  <a:prstClr val="black"/>
                </a:solidFill>
                <a:latin typeface="Calibri"/>
                <a:ea typeface="Calibri" panose="020F0502020204030204" pitchFamily="34" charset="0"/>
                <a:cs typeface="Arial" panose="020B0604020202020204" pitchFamily="34" charset="0"/>
              </a:rPr>
              <a:t> D, Salvatory A, Steven E. Stigma, shame and women's limited agency in help-seeking for intimate partner violence. Glob Public Health. 2016;11(1-2):224-35. </a:t>
            </a:r>
            <a:r>
              <a:rPr lang="en-GB" sz="1300" dirty="0" err="1">
                <a:solidFill>
                  <a:prstClr val="black"/>
                </a:solidFill>
                <a:latin typeface="Calibri"/>
                <a:ea typeface="Calibri" panose="020F0502020204030204" pitchFamily="34" charset="0"/>
                <a:cs typeface="Arial" panose="020B0604020202020204" pitchFamily="34" charset="0"/>
              </a:rPr>
              <a:t>doi</a:t>
            </a:r>
            <a:r>
              <a:rPr lang="en-GB" sz="1300" dirty="0">
                <a:solidFill>
                  <a:prstClr val="black"/>
                </a:solidFill>
                <a:latin typeface="Calibri"/>
                <a:ea typeface="Calibri" panose="020F0502020204030204" pitchFamily="34" charset="0"/>
                <a:cs typeface="Arial" panose="020B0604020202020204" pitchFamily="34" charset="0"/>
              </a:rPr>
              <a:t>: 10.1080/17441692.2015.1047391. </a:t>
            </a:r>
            <a:r>
              <a:rPr lang="en-GB" sz="1300" dirty="0" err="1">
                <a:solidFill>
                  <a:prstClr val="black"/>
                </a:solidFill>
                <a:latin typeface="Calibri"/>
                <a:ea typeface="Calibri" panose="020F0502020204030204" pitchFamily="34" charset="0"/>
                <a:cs typeface="Arial" panose="020B0604020202020204" pitchFamily="34" charset="0"/>
              </a:rPr>
              <a:t>Epub</a:t>
            </a:r>
            <a:r>
              <a:rPr lang="en-GB" sz="1300" dirty="0">
                <a:solidFill>
                  <a:prstClr val="black"/>
                </a:solidFill>
                <a:latin typeface="Calibri"/>
                <a:ea typeface="Calibri" panose="020F0502020204030204" pitchFamily="34" charset="0"/>
                <a:cs typeface="Arial" panose="020B0604020202020204" pitchFamily="34" charset="0"/>
              </a:rPr>
              <a:t> 2015 Jul 8. PMID: 26156577.</a:t>
            </a:r>
          </a:p>
          <a:p>
            <a:pPr marL="342900" indent="-342900">
              <a:lnSpc>
                <a:spcPct val="107000"/>
              </a:lnSpc>
              <a:spcAft>
                <a:spcPts val="800"/>
              </a:spcAft>
              <a:buFont typeface="+mj-lt"/>
              <a:buAutoNum type="arabicPeriod" startAt="8"/>
            </a:pPr>
            <a:r>
              <a:rPr lang="en-GB" sz="1300" dirty="0">
                <a:solidFill>
                  <a:prstClr val="black"/>
                </a:solidFill>
                <a:latin typeface="Calibri"/>
                <a:ea typeface="Calibri" panose="020F0502020204030204" pitchFamily="34" charset="0"/>
                <a:cs typeface="Arial" panose="020B0604020202020204" pitchFamily="34" charset="0"/>
              </a:rPr>
              <a:t>Perrin N, Marsh M, Clough A, </a:t>
            </a:r>
            <a:r>
              <a:rPr lang="en-GB" sz="1300" dirty="0" err="1">
                <a:solidFill>
                  <a:prstClr val="black"/>
                </a:solidFill>
                <a:latin typeface="Calibri"/>
                <a:ea typeface="Calibri" panose="020F0502020204030204" pitchFamily="34" charset="0"/>
                <a:cs typeface="Arial" panose="020B0604020202020204" pitchFamily="34" charset="0"/>
              </a:rPr>
              <a:t>Desgroppes</a:t>
            </a:r>
            <a:r>
              <a:rPr lang="en-GB" sz="1300" dirty="0">
                <a:solidFill>
                  <a:prstClr val="black"/>
                </a:solidFill>
                <a:latin typeface="Calibri"/>
                <a:ea typeface="Calibri" panose="020F0502020204030204" pitchFamily="34" charset="0"/>
                <a:cs typeface="Arial" panose="020B0604020202020204" pitchFamily="34" charset="0"/>
              </a:rPr>
              <a:t> A, </a:t>
            </a:r>
            <a:r>
              <a:rPr lang="en-GB" sz="1300" dirty="0" err="1">
                <a:solidFill>
                  <a:prstClr val="black"/>
                </a:solidFill>
                <a:latin typeface="Calibri"/>
                <a:ea typeface="Calibri" panose="020F0502020204030204" pitchFamily="34" charset="0"/>
                <a:cs typeface="Arial" panose="020B0604020202020204" pitchFamily="34" charset="0"/>
              </a:rPr>
              <a:t>Yope</a:t>
            </a:r>
            <a:r>
              <a:rPr lang="en-GB" sz="1300" dirty="0">
                <a:solidFill>
                  <a:prstClr val="black"/>
                </a:solidFill>
                <a:latin typeface="Calibri"/>
                <a:ea typeface="Calibri" panose="020F0502020204030204" pitchFamily="34" charset="0"/>
                <a:cs typeface="Arial" panose="020B0604020202020204" pitchFamily="34" charset="0"/>
              </a:rPr>
              <a:t> Phanuel C, Abdi A, </a:t>
            </a:r>
            <a:r>
              <a:rPr lang="en-GB" sz="1300" dirty="0" err="1">
                <a:solidFill>
                  <a:prstClr val="black"/>
                </a:solidFill>
                <a:latin typeface="Calibri"/>
                <a:ea typeface="Calibri" panose="020F0502020204030204" pitchFamily="34" charset="0"/>
                <a:cs typeface="Arial" panose="020B0604020202020204" pitchFamily="34" charset="0"/>
              </a:rPr>
              <a:t>Kaburu</a:t>
            </a:r>
            <a:r>
              <a:rPr lang="en-GB" sz="1300" dirty="0">
                <a:solidFill>
                  <a:prstClr val="black"/>
                </a:solidFill>
                <a:latin typeface="Calibri"/>
                <a:ea typeface="Calibri" panose="020F0502020204030204" pitchFamily="34" charset="0"/>
                <a:cs typeface="Arial" panose="020B0604020202020204" pitchFamily="34" charset="0"/>
              </a:rPr>
              <a:t> F, </a:t>
            </a:r>
            <a:r>
              <a:rPr lang="en-GB" sz="1300" dirty="0" err="1">
                <a:solidFill>
                  <a:prstClr val="black"/>
                </a:solidFill>
                <a:latin typeface="Calibri"/>
                <a:ea typeface="Calibri" panose="020F0502020204030204" pitchFamily="34" charset="0"/>
                <a:cs typeface="Arial" panose="020B0604020202020204" pitchFamily="34" charset="0"/>
              </a:rPr>
              <a:t>Heitmann</a:t>
            </a:r>
            <a:r>
              <a:rPr lang="en-GB" sz="1300" dirty="0">
                <a:solidFill>
                  <a:prstClr val="black"/>
                </a:solidFill>
                <a:latin typeface="Calibri"/>
                <a:ea typeface="Calibri" panose="020F0502020204030204" pitchFamily="34" charset="0"/>
                <a:cs typeface="Arial" panose="020B0604020202020204" pitchFamily="34" charset="0"/>
              </a:rPr>
              <a:t> S, Yamashina M, Ross B, Read-Hamilton S, Turner R, </a:t>
            </a:r>
            <a:r>
              <a:rPr lang="en-GB" sz="1300" dirty="0" err="1">
                <a:solidFill>
                  <a:prstClr val="black"/>
                </a:solidFill>
                <a:latin typeface="Calibri"/>
                <a:ea typeface="Calibri" panose="020F0502020204030204" pitchFamily="34" charset="0"/>
                <a:cs typeface="Arial" panose="020B0604020202020204" pitchFamily="34" charset="0"/>
              </a:rPr>
              <a:t>Heise</a:t>
            </a:r>
            <a:r>
              <a:rPr lang="en-GB" sz="1300" dirty="0">
                <a:solidFill>
                  <a:prstClr val="black"/>
                </a:solidFill>
                <a:latin typeface="Calibri"/>
                <a:ea typeface="Calibri" panose="020F0502020204030204" pitchFamily="34" charset="0"/>
                <a:cs typeface="Arial" panose="020B0604020202020204" pitchFamily="34" charset="0"/>
              </a:rPr>
              <a:t> L, Glass N. Social norms and beliefs about gender based violence scale: a measure for use with gender based violence prevention programs in low-resource and humanitarian settings. Conflict and Health. 2019 Mar 8;13(1):6. http://dx.doi.org/</a:t>
            </a:r>
            <a:r>
              <a:rPr lang="en-GB" sz="1300" u="sng" dirty="0">
                <a:solidFill>
                  <a:srgbClr val="0563C1"/>
                </a:solidFill>
                <a:latin typeface="Calibri"/>
                <a:ea typeface="Calibri" panose="020F0502020204030204" pitchFamily="34" charset="0"/>
                <a:cs typeface="Arial" panose="020B0604020202020204" pitchFamily="34" charset="0"/>
                <a:hlinkClick r:id="rId6"/>
              </a:rPr>
              <a:t>10.1186/s13031-019-0189-x</a:t>
            </a:r>
            <a:endParaRPr lang="en-GB" sz="1300" dirty="0">
              <a:solidFill>
                <a:prstClr val="black"/>
              </a:solidFill>
              <a:latin typeface="Calibri"/>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72DEBCB-BA86-431B-8A18-8A8DF88AADFF}"/>
              </a:ext>
            </a:extLst>
          </p:cNvPr>
          <p:cNvSpPr txBox="1"/>
          <p:nvPr/>
        </p:nvSpPr>
        <p:spPr>
          <a:xfrm>
            <a:off x="2720340" y="168689"/>
            <a:ext cx="67680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References</a:t>
            </a:r>
          </a:p>
        </p:txBody>
      </p:sp>
    </p:spTree>
    <p:extLst>
      <p:ext uri="{BB962C8B-B14F-4D97-AF65-F5344CB8AC3E}">
        <p14:creationId xmlns:p14="http://schemas.microsoft.com/office/powerpoint/2010/main" val="1518655861"/>
      </p:ext>
    </p:extLst>
  </p:cSld>
  <p:clrMapOvr>
    <a:masterClrMapping/>
  </p:clrMapOvr>
  <mc:AlternateContent xmlns:mc="http://schemas.openxmlformats.org/markup-compatibility/2006" xmlns:p14="http://schemas.microsoft.com/office/powerpoint/2010/main">
    <mc:Choice Requires="p14">
      <p:transition spd="slow" p14:dur="2000" advTm="4607"/>
    </mc:Choice>
    <mc:Fallback xmlns="">
      <p:transition spd="slow" advTm="46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26</a:t>
            </a:fld>
            <a:endParaRPr lang="en-US">
              <a:solidFill>
                <a:prstClr val="black">
                  <a:tint val="75000"/>
                </a:prstClr>
              </a:solidFill>
              <a:latin typeface="Calibri"/>
            </a:endParaRPr>
          </a:p>
        </p:txBody>
      </p:sp>
      <p:sp>
        <p:nvSpPr>
          <p:cNvPr id="3" name="Rectangle 2"/>
          <p:cNvSpPr/>
          <p:nvPr/>
        </p:nvSpPr>
        <p:spPr>
          <a:xfrm>
            <a:off x="2097617" y="863278"/>
            <a:ext cx="8272928" cy="4791568"/>
          </a:xfrm>
          <a:prstGeom prst="rect">
            <a:avLst/>
          </a:prstGeom>
        </p:spPr>
        <p:txBody>
          <a:bodyPr wrap="square">
            <a:spAutoFit/>
          </a:bodyPr>
          <a:lstStyle/>
          <a:p>
            <a:pPr marL="342900" indent="-342900">
              <a:lnSpc>
                <a:spcPct val="107000"/>
              </a:lnSpc>
              <a:buFont typeface="+mj-lt"/>
              <a:buAutoNum type="arabicPeriod" startAt="15"/>
            </a:pPr>
            <a:r>
              <a:rPr lang="en-GB" sz="1300" dirty="0">
                <a:solidFill>
                  <a:prstClr val="black"/>
                </a:solidFill>
                <a:latin typeface="Calibri"/>
                <a:ea typeface="Calibri" panose="020F0502020204030204" pitchFamily="34" charset="0"/>
                <a:cs typeface="Arial" panose="020B0604020202020204" pitchFamily="34" charset="0"/>
              </a:rPr>
              <a:t>WHO. Maternal, </a:t>
            </a:r>
            <a:r>
              <a:rPr lang="en-GB" sz="1300" dirty="0" err="1">
                <a:solidFill>
                  <a:prstClr val="black"/>
                </a:solidFill>
                <a:latin typeface="Calibri"/>
                <a:ea typeface="Calibri" panose="020F0502020204030204" pitchFamily="34" charset="0"/>
                <a:cs typeface="Arial" panose="020B0604020202020204" pitchFamily="34" charset="0"/>
              </a:rPr>
              <a:t>newborn</a:t>
            </a:r>
            <a:r>
              <a:rPr lang="en-GB" sz="1300" dirty="0">
                <a:solidFill>
                  <a:prstClr val="black"/>
                </a:solidFill>
                <a:latin typeface="Calibri"/>
                <a:ea typeface="Calibri" panose="020F0502020204030204" pitchFamily="34" charset="0"/>
                <a:cs typeface="Arial" panose="020B0604020202020204" pitchFamily="34" charset="0"/>
              </a:rPr>
              <a:t>, child and adolescent health and ageing data portal: Proportion of males 15-49 years who consider a husband to be justified in hitting or beating his wife. WHO; c2021. Available from: </a:t>
            </a:r>
            <a:r>
              <a:rPr lang="en-GB" sz="1300" u="sng" dirty="0">
                <a:solidFill>
                  <a:srgbClr val="0563C1"/>
                </a:solidFill>
                <a:latin typeface="Calibri"/>
                <a:ea typeface="Calibri" panose="020F0502020204030204" pitchFamily="34" charset="0"/>
                <a:cs typeface="Arial" panose="020B0604020202020204" pitchFamily="34" charset="0"/>
                <a:hlinkClick r:id="rId2"/>
              </a:rPr>
              <a:t>https://www.who.int/data/maternal-newborn-child-adolescent-ageing/indicator-explorer-new/mca/proportion-of-males-15-49-years-who-consider-a-husband-to-be-justified-in-hitting-or-beating-his-wife</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15"/>
            </a:pPr>
            <a:r>
              <a:rPr lang="en-GB" sz="1300" dirty="0">
                <a:solidFill>
                  <a:prstClr val="black"/>
                </a:solidFill>
                <a:latin typeface="Calibri"/>
                <a:ea typeface="Calibri" panose="020F0502020204030204" pitchFamily="34" charset="0"/>
                <a:cs typeface="Arial" panose="020B0604020202020204" pitchFamily="34" charset="0"/>
              </a:rPr>
              <a:t>WHO. Maternal, </a:t>
            </a:r>
            <a:r>
              <a:rPr lang="en-GB" sz="1300" dirty="0" err="1">
                <a:solidFill>
                  <a:prstClr val="black"/>
                </a:solidFill>
                <a:latin typeface="Calibri"/>
                <a:ea typeface="Calibri" panose="020F0502020204030204" pitchFamily="34" charset="0"/>
                <a:cs typeface="Arial" panose="020B0604020202020204" pitchFamily="34" charset="0"/>
              </a:rPr>
              <a:t>newborn</a:t>
            </a:r>
            <a:r>
              <a:rPr lang="en-GB" sz="1300" dirty="0">
                <a:solidFill>
                  <a:prstClr val="black"/>
                </a:solidFill>
                <a:latin typeface="Calibri"/>
                <a:ea typeface="Calibri" panose="020F0502020204030204" pitchFamily="34" charset="0"/>
                <a:cs typeface="Arial" panose="020B0604020202020204" pitchFamily="34" charset="0"/>
              </a:rPr>
              <a:t>, child and adolescent health and ageing data portal: Proportion of females 15-49 years who consider a husband to be justified in hitting or beating his wife. WHO; c2021. Available from: </a:t>
            </a:r>
            <a:r>
              <a:rPr lang="en-GB" sz="1300" u="sng" dirty="0">
                <a:solidFill>
                  <a:srgbClr val="0563C1"/>
                </a:solidFill>
                <a:latin typeface="Calibri"/>
                <a:ea typeface="Calibri" panose="020F0502020204030204" pitchFamily="34" charset="0"/>
                <a:cs typeface="Arial" panose="020B0604020202020204" pitchFamily="34" charset="0"/>
                <a:hlinkClick r:id="rId3"/>
              </a:rPr>
              <a:t>https://www.who.int/data/maternal-newborn-child-adolescent-ageing/indicator-explorer-new/mca/proportion-of-females-15-49-years-who-consider-a-husband-to-be-justified-in-hitting-or-beating-his-wife</a:t>
            </a:r>
            <a:r>
              <a:rPr lang="en-GB" sz="1300" dirty="0">
                <a:solidFill>
                  <a:prstClr val="black"/>
                </a:solidFill>
                <a:latin typeface="Calibri"/>
                <a:ea typeface="Calibri" panose="020F0502020204030204" pitchFamily="34" charset="0"/>
                <a:cs typeface="Arial" panose="020B0604020202020204" pitchFamily="34" charset="0"/>
              </a:rPr>
              <a:t> </a:t>
            </a:r>
          </a:p>
          <a:p>
            <a:pPr marL="342900" indent="-342900">
              <a:lnSpc>
                <a:spcPct val="107000"/>
              </a:lnSpc>
              <a:buFont typeface="+mj-lt"/>
              <a:buAutoNum type="arabicPeriod" startAt="15"/>
            </a:pPr>
            <a:r>
              <a:rPr lang="en-GB" sz="1300" dirty="0">
                <a:solidFill>
                  <a:prstClr val="black"/>
                </a:solidFill>
                <a:latin typeface="Calibri"/>
                <a:ea typeface="Calibri" panose="020F0502020204030204" pitchFamily="34" charset="0"/>
                <a:cs typeface="Arial" panose="020B0604020202020204" pitchFamily="34" charset="0"/>
              </a:rPr>
              <a:t>WHO Regional Office for the Eastern Mediterranean. WHO project improves health care sector’s response to gender-based violence in Afghanistan. WHO; c2021. Available from: </a:t>
            </a:r>
            <a:r>
              <a:rPr lang="en-GB" sz="1300" u="sng" dirty="0">
                <a:solidFill>
                  <a:srgbClr val="0563C1"/>
                </a:solidFill>
                <a:latin typeface="Calibri"/>
                <a:ea typeface="Calibri" panose="020F0502020204030204" pitchFamily="34" charset="0"/>
                <a:cs typeface="Arial" panose="020B0604020202020204" pitchFamily="34" charset="0"/>
                <a:hlinkClick r:id="rId4"/>
              </a:rPr>
              <a:t>http://www.emro.who.int/afg/afghanistan-news/who-project-improves-health-care-sectors-response-to-gender-based-violence-in-afghanistan.html</a:t>
            </a:r>
            <a:r>
              <a:rPr lang="en-GB" sz="1300" dirty="0">
                <a:solidFill>
                  <a:prstClr val="black"/>
                </a:solidFill>
                <a:latin typeface="Calibri"/>
                <a:ea typeface="Calibri" panose="020F0502020204030204" pitchFamily="34" charset="0"/>
                <a:cs typeface="Arial" panose="020B0604020202020204" pitchFamily="34" charset="0"/>
              </a:rPr>
              <a:t> </a:t>
            </a:r>
          </a:p>
          <a:p>
            <a:pPr marL="342900" indent="-342900">
              <a:lnSpc>
                <a:spcPct val="107000"/>
              </a:lnSpc>
              <a:buFont typeface="+mj-lt"/>
              <a:buAutoNum type="arabicPeriod" startAt="15"/>
            </a:pPr>
            <a:r>
              <a:rPr lang="en-GB" sz="1300" dirty="0">
                <a:solidFill>
                  <a:prstClr val="black"/>
                </a:solidFill>
                <a:latin typeface="Calibri"/>
                <a:ea typeface="Calibri" panose="020F0502020204030204" pitchFamily="34" charset="0"/>
                <a:cs typeface="Arial" panose="020B0604020202020204" pitchFamily="34" charset="0"/>
              </a:rPr>
              <a:t>Vu A, Adam A, Wirtz A, Pham K, Rubenstein L, Glass N, </a:t>
            </a:r>
            <a:r>
              <a:rPr lang="en-GB" sz="1300" dirty="0" err="1">
                <a:solidFill>
                  <a:prstClr val="black"/>
                </a:solidFill>
                <a:latin typeface="Calibri"/>
                <a:ea typeface="Calibri" panose="020F0502020204030204" pitchFamily="34" charset="0"/>
                <a:cs typeface="Arial" panose="020B0604020202020204" pitchFamily="34" charset="0"/>
              </a:rPr>
              <a:t>Beyrer</a:t>
            </a:r>
            <a:r>
              <a:rPr lang="en-GB" sz="1300" dirty="0">
                <a:solidFill>
                  <a:prstClr val="black"/>
                </a:solidFill>
                <a:latin typeface="Calibri"/>
                <a:ea typeface="Calibri" panose="020F0502020204030204" pitchFamily="34" charset="0"/>
                <a:cs typeface="Arial" panose="020B0604020202020204" pitchFamily="34" charset="0"/>
              </a:rPr>
              <a:t> C, Singh S. The Prevalence of Sexual Violence among Female Refugees in Complex Humanitarian Emergencies: a Systematic Review and Meta-analysis. </a:t>
            </a:r>
            <a:r>
              <a:rPr lang="en-GB" sz="1300" dirty="0" err="1">
                <a:solidFill>
                  <a:prstClr val="black"/>
                </a:solidFill>
                <a:latin typeface="Calibri"/>
                <a:ea typeface="Calibri" panose="020F0502020204030204" pitchFamily="34" charset="0"/>
                <a:cs typeface="Arial" panose="020B0604020202020204" pitchFamily="34" charset="0"/>
              </a:rPr>
              <a:t>PLoS</a:t>
            </a:r>
            <a:r>
              <a:rPr lang="en-GB" sz="1300" dirty="0">
                <a:solidFill>
                  <a:prstClr val="black"/>
                </a:solidFill>
                <a:latin typeface="Calibri"/>
                <a:ea typeface="Calibri" panose="020F0502020204030204" pitchFamily="34" charset="0"/>
                <a:cs typeface="Arial" panose="020B0604020202020204" pitchFamily="34" charset="0"/>
              </a:rPr>
              <a:t> </a:t>
            </a:r>
            <a:r>
              <a:rPr lang="en-GB" sz="1300" dirty="0" err="1">
                <a:solidFill>
                  <a:prstClr val="black"/>
                </a:solidFill>
                <a:latin typeface="Calibri"/>
                <a:ea typeface="Calibri" panose="020F0502020204030204" pitchFamily="34" charset="0"/>
                <a:cs typeface="Arial" panose="020B0604020202020204" pitchFamily="34" charset="0"/>
              </a:rPr>
              <a:t>Curr</a:t>
            </a:r>
            <a:r>
              <a:rPr lang="en-GB" sz="1300" dirty="0">
                <a:solidFill>
                  <a:prstClr val="black"/>
                </a:solidFill>
                <a:latin typeface="Calibri"/>
                <a:ea typeface="Calibri" panose="020F0502020204030204" pitchFamily="34" charset="0"/>
                <a:cs typeface="Arial" panose="020B0604020202020204" pitchFamily="34" charset="0"/>
              </a:rPr>
              <a:t>. 2014 Mar 18;6. http://dx.doi.org/</a:t>
            </a:r>
            <a:r>
              <a:rPr lang="en-GB" sz="1300" u="sng" dirty="0">
                <a:solidFill>
                  <a:srgbClr val="0563C1"/>
                </a:solidFill>
                <a:latin typeface="Calibri"/>
                <a:ea typeface="Calibri" panose="020F0502020204030204" pitchFamily="34" charset="0"/>
                <a:cs typeface="Arial" panose="020B0604020202020204" pitchFamily="34" charset="0"/>
                <a:hlinkClick r:id="rId5"/>
              </a:rPr>
              <a:t>10.1371/currents.dis.835f10778fd80ae031aac12d3b533ca7</a:t>
            </a:r>
            <a:endParaRPr lang="en-GB" sz="1300" dirty="0">
              <a:solidFill>
                <a:prstClr val="black"/>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15"/>
            </a:pPr>
            <a:r>
              <a:rPr lang="en-GB" sz="1300" dirty="0">
                <a:solidFill>
                  <a:prstClr val="black"/>
                </a:solidFill>
                <a:latin typeface="Calibri"/>
                <a:ea typeface="Calibri" panose="020F0502020204030204" pitchFamily="34" charset="0"/>
                <a:cs typeface="Arial" panose="020B0604020202020204" pitchFamily="34" charset="0"/>
              </a:rPr>
              <a:t>IDLO. Violence against women awareness campaign in Afghanistan. International Development Law Organization; 2017. Available from: </a:t>
            </a:r>
            <a:r>
              <a:rPr lang="en-GB" sz="1300" u="sng" dirty="0">
                <a:solidFill>
                  <a:srgbClr val="0563C1"/>
                </a:solidFill>
                <a:latin typeface="Calibri"/>
                <a:ea typeface="Calibri" panose="020F0502020204030204" pitchFamily="34" charset="0"/>
                <a:cs typeface="Arial" panose="020B0604020202020204" pitchFamily="34" charset="0"/>
                <a:hlinkClick r:id="rId6"/>
              </a:rPr>
              <a:t>https://www.idlo.int/fr/news/highlights/violence-against-women-awareness-campaign-afghanistan</a:t>
            </a:r>
            <a:endParaRPr lang="en-GB" sz="1300" u="sng" dirty="0">
              <a:solidFill>
                <a:srgbClr val="0563C1"/>
              </a:solidFill>
              <a:latin typeface="Calibri"/>
              <a:ea typeface="Calibri" panose="020F0502020204030204" pitchFamily="34" charset="0"/>
              <a:cs typeface="Arial" panose="020B0604020202020204" pitchFamily="34" charset="0"/>
            </a:endParaRPr>
          </a:p>
          <a:p>
            <a:pPr marL="342900" indent="-342900">
              <a:lnSpc>
                <a:spcPct val="107000"/>
              </a:lnSpc>
              <a:buFont typeface="+mj-lt"/>
              <a:buAutoNum type="arabicPeriod" startAt="15"/>
            </a:pPr>
            <a:r>
              <a:rPr lang="en-GB" sz="1300" dirty="0">
                <a:solidFill>
                  <a:prstClr val="black"/>
                </a:solidFill>
                <a:latin typeface="Calibri"/>
                <a:ea typeface="Calibri" panose="020F0502020204030204" pitchFamily="34" charset="0"/>
                <a:cs typeface="Arial" panose="020B0604020202020204" pitchFamily="34" charset="0"/>
              </a:rPr>
              <a:t>WHO Regional Office for the Eastern Mediterranean. Violence, injuries and disability: prevention and response to gender-based violence against women and girls in the Eastern Mediterranean Region in the time of COVID-19. WHO; c2021. Available from: </a:t>
            </a:r>
            <a:r>
              <a:rPr lang="en-GB" sz="1300" dirty="0">
                <a:solidFill>
                  <a:prstClr val="black"/>
                </a:solidFill>
                <a:latin typeface="Calibri"/>
                <a:ea typeface="Calibri" panose="020F0502020204030204" pitchFamily="34" charset="0"/>
                <a:cs typeface="Arial" panose="020B0604020202020204" pitchFamily="34" charset="0"/>
                <a:hlinkClick r:id="rId7"/>
              </a:rPr>
              <a:t>http://www.emro.who.int/violence-injuries-disabilities/violence-news/prevention-and-response-to-gender-based-violence-against-women-and-girls-in-the-easter-mediterranean-region-in-the-time-of-covid-19.html</a:t>
            </a:r>
            <a:r>
              <a:rPr lang="en-GB" sz="1300" dirty="0">
                <a:solidFill>
                  <a:prstClr val="black"/>
                </a:solidFill>
                <a:latin typeface="Calibri"/>
                <a:ea typeface="Calibri" panose="020F0502020204030204" pitchFamily="34" charset="0"/>
                <a:cs typeface="Arial" panose="020B0604020202020204" pitchFamily="34" charset="0"/>
              </a:rPr>
              <a:t>   </a:t>
            </a:r>
            <a:endParaRPr lang="en-US" sz="1300" dirty="0">
              <a:solidFill>
                <a:prstClr val="black"/>
              </a:solidFill>
              <a:latin typeface="Calibri"/>
            </a:endParaRPr>
          </a:p>
        </p:txBody>
      </p:sp>
      <p:sp>
        <p:nvSpPr>
          <p:cNvPr id="7" name="TextBox 6">
            <a:extLst>
              <a:ext uri="{FF2B5EF4-FFF2-40B4-BE49-F238E27FC236}">
                <a16:creationId xmlns:a16="http://schemas.microsoft.com/office/drawing/2014/main" id="{1FC4CE32-4102-4398-9A76-E99768128923}"/>
              </a:ext>
            </a:extLst>
          </p:cNvPr>
          <p:cNvSpPr txBox="1"/>
          <p:nvPr/>
        </p:nvSpPr>
        <p:spPr>
          <a:xfrm>
            <a:off x="2632204" y="245808"/>
            <a:ext cx="69480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References</a:t>
            </a:r>
          </a:p>
        </p:txBody>
      </p:sp>
    </p:spTree>
    <p:extLst>
      <p:ext uri="{BB962C8B-B14F-4D97-AF65-F5344CB8AC3E}">
        <p14:creationId xmlns:p14="http://schemas.microsoft.com/office/powerpoint/2010/main" val="3895847873"/>
      </p:ext>
    </p:extLst>
  </p:cSld>
  <p:clrMapOvr>
    <a:masterClrMapping/>
  </p:clrMapOvr>
  <mc:AlternateContent xmlns:mc="http://schemas.openxmlformats.org/markup-compatibility/2006" xmlns:p14="http://schemas.microsoft.com/office/powerpoint/2010/main">
    <mc:Choice Requires="p14">
      <p:transition spd="slow" p14:dur="2000" advTm="1482"/>
    </mc:Choice>
    <mc:Fallback xmlns="">
      <p:transition spd="slow" advTm="148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a:bodyPr>
          <a:lstStyle/>
          <a:p>
            <a:endParaRPr lang="en-US" sz="2000" dirty="0">
              <a:solidFill>
                <a:srgbClr val="0070C0"/>
              </a:solidFill>
            </a:endParaRPr>
          </a:p>
          <a:p>
            <a:endParaRPr lang="en-US" sz="2000" dirty="0">
              <a:solidFill>
                <a:srgbClr val="0070C0"/>
              </a:solidFill>
            </a:endParaRPr>
          </a:p>
          <a:p>
            <a:r>
              <a:rPr lang="en-US" sz="2000" dirty="0">
                <a:solidFill>
                  <a:srgbClr val="0070C0"/>
                </a:solidFill>
              </a:rPr>
              <a:t>Gender-based violence against adolescents is an important problem: </a:t>
            </a:r>
            <a:r>
              <a:rPr lang="en-US" sz="2000" dirty="0"/>
              <a:t>Among ever-partnered girls aged 15-19, the lifetime prevalence of intimate partner violence is 29%.[1]  The prevalence of child sexual abuse worldwide is estimated to be approximately 18% for girls and 8% for boys.[2]</a:t>
            </a:r>
          </a:p>
          <a:p>
            <a:r>
              <a:rPr lang="en-US" sz="2000" dirty="0">
                <a:solidFill>
                  <a:srgbClr val="0070C0"/>
                </a:solidFill>
              </a:rPr>
              <a:t>Gender-based violence against adolescents has major health &amp; social consequences: </a:t>
            </a:r>
            <a:r>
              <a:rPr lang="en-US" sz="2000" dirty="0"/>
              <a:t>It increases girls’ risk of unintended pregnancies, induced abortion (often unsafe), the acquisition of HIV and STIs in some settings, adverse mental health outcomes, &amp; is a risk factor for unhealthy behaviour during adolescence &amp; adulthood.[1,3,4] </a:t>
            </a:r>
          </a:p>
          <a:p>
            <a:endParaRPr lang="en-US" sz="2000" dirty="0"/>
          </a:p>
          <a:p>
            <a:endParaRPr lang="en-US" sz="2000" dirty="0"/>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86922"/>
    </mc:Choice>
    <mc:Fallback xmlns="">
      <p:transition spd="slow" advTm="869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lnSpcReduction="10000"/>
          </a:bodyPr>
          <a:lstStyle/>
          <a:p>
            <a:endParaRPr lang="en-US" sz="2000" dirty="0">
              <a:solidFill>
                <a:srgbClr val="0070C0"/>
              </a:solidFill>
            </a:endParaRPr>
          </a:p>
          <a:p>
            <a:r>
              <a:rPr lang="en-US" sz="2000" dirty="0">
                <a:solidFill>
                  <a:srgbClr val="0070C0"/>
                </a:solidFill>
              </a:rPr>
              <a:t>Gender-based violence prevention, support &amp; care programmes have been shown to be effective:  </a:t>
            </a:r>
            <a:r>
              <a:rPr lang="en-US" sz="2000" dirty="0"/>
              <a:t>Parenting support programmes, school-based dating violence prevention programmes, &amp; community based interventions to build equitable gender norms &amp; attitudes in boys &amp; girls have been shown to be effective.[5] Effective programmes incorporate multisectoral &amp; multilevel action, foster intersectoral coordination, use longer term investments, repeat exposure to ideas in different settings over time, place gender power interplay at the core of the content, &amp; respond to those who experience violence with empathy &amp; in a timely manner.[6,7]</a:t>
            </a:r>
          </a:p>
          <a:p>
            <a:r>
              <a:rPr lang="en-US" sz="2000" dirty="0">
                <a:solidFill>
                  <a:srgbClr val="0070C0"/>
                </a:solidFill>
              </a:rPr>
              <a:t>However, laws &amp; policies, prevention strategies &amp; their implementation, &amp; access to high quality care &amp; support services need attention:  </a:t>
            </a:r>
            <a:r>
              <a:rPr lang="en-US" sz="2000" dirty="0"/>
              <a:t>There is much that needs to be done. </a:t>
            </a:r>
          </a:p>
          <a:p>
            <a:endParaRPr lang="en-US" sz="2000" dirty="0"/>
          </a:p>
        </p:txBody>
      </p:sp>
    </p:spTree>
    <p:extLst>
      <p:ext uri="{BB962C8B-B14F-4D97-AF65-F5344CB8AC3E}">
        <p14:creationId xmlns:p14="http://schemas.microsoft.com/office/powerpoint/2010/main" val="1705133582"/>
      </p:ext>
    </p:extLst>
  </p:cSld>
  <p:clrMapOvr>
    <a:masterClrMapping/>
  </p:clrMapOvr>
  <mc:AlternateContent xmlns:mc="http://schemas.openxmlformats.org/markup-compatibility/2006" xmlns:p14="http://schemas.microsoft.com/office/powerpoint/2010/main">
    <mc:Choice Requires="p14">
      <p:transition spd="slow" p14:dur="2000" advTm="71679"/>
    </mc:Choice>
    <mc:Fallback xmlns="">
      <p:transition spd="slow" advTm="716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6683354" cy="6367346"/>
          </a:xfrm>
        </p:spPr>
        <p:txBody>
          <a:bodyPr>
            <a:normAutofit/>
          </a:bodyPr>
          <a:lstStyle/>
          <a:p>
            <a:r>
              <a:rPr lang="en-US" sz="2400" dirty="0"/>
              <a:t>States are obliged to prevent and address violence against women and girls, providing them with support and care.</a:t>
            </a:r>
          </a:p>
          <a:p>
            <a:r>
              <a:rPr lang="en-US" sz="2400" dirty="0"/>
              <a:t>States are obliged to immediately pursue all appropriate means of eliminating gender-based violence. </a:t>
            </a:r>
          </a:p>
        </p:txBody>
      </p:sp>
    </p:spTree>
    <p:extLst>
      <p:ext uri="{BB962C8B-B14F-4D97-AF65-F5344CB8AC3E}">
        <p14:creationId xmlns:p14="http://schemas.microsoft.com/office/powerpoint/2010/main" val="3480460323"/>
      </p:ext>
    </p:extLst>
  </p:cSld>
  <p:clrMapOvr>
    <a:masterClrMapping/>
  </p:clrMapOvr>
  <mc:AlternateContent xmlns:mc="http://schemas.openxmlformats.org/markup-compatibility/2006" xmlns:p14="http://schemas.microsoft.com/office/powerpoint/2010/main">
    <mc:Choice Requires="p14">
      <p:transition spd="slow" p14:dur="2000" advTm="25590"/>
    </mc:Choice>
    <mc:Fallback xmlns="">
      <p:transition spd="slow" advTm="255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1" y="2349925"/>
            <a:ext cx="3498979" cy="2456442"/>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561243" y="268940"/>
            <a:ext cx="6839078" cy="6390043"/>
          </a:xfrm>
        </p:spPr>
        <p:txBody>
          <a:bodyPr>
            <a:normAutofit lnSpcReduction="10000"/>
          </a:bodyPr>
          <a:lstStyle/>
          <a:p>
            <a:r>
              <a:rPr lang="en-US" dirty="0">
                <a:solidFill>
                  <a:srgbClr val="0070C0"/>
                </a:solidFill>
              </a:rPr>
              <a:t>Where GBV prevention &amp; response services exist, they are  often implemented on a pilot basis &amp; not scaled up; further, they are piecemeal and not integrated into existing platforms. Further intersectoral coordination is weak: </a:t>
            </a:r>
            <a:r>
              <a:rPr lang="en-US" dirty="0"/>
              <a:t>Support and care for adolescent girls who experience IPV &amp; sexual violence need to be integrated into sexual &amp; reproductive health, HIV, mental health and adolescent health programmes &amp; services.[6]</a:t>
            </a:r>
          </a:p>
          <a:p>
            <a:r>
              <a:rPr lang="en-US" dirty="0">
                <a:solidFill>
                  <a:srgbClr val="0070C0"/>
                </a:solidFill>
              </a:rPr>
              <a:t>Many health care providers are not prepared to deal with GBV, including on the reporting of sexual abuse: </a:t>
            </a:r>
            <a:r>
              <a:rPr lang="en-US" dirty="0"/>
              <a:t>Training &amp; ongoing support to health care providers are imperative to ensure that care is child-and adolescent centered, age appropriate, responsive to needs of adolescents &amp; takes into account their evolving capacity in decision-making about involving parents and other caregivers.[6,8,9]</a:t>
            </a:r>
          </a:p>
          <a:p>
            <a:r>
              <a:rPr lang="en-US" dirty="0">
                <a:solidFill>
                  <a:srgbClr val="0070C0"/>
                </a:solidFill>
              </a:rPr>
              <a:t>Adolescents often do not seek GBV prevention, support and care services: </a:t>
            </a:r>
            <a:r>
              <a:rPr lang="en-US" dirty="0"/>
              <a:t>Raising public awareness on the signs, symptoms &amp; health consequences of IPV &amp; sexual abuse, &amp; on the need, and overcoming stigma is key to changing the situation.[10] </a:t>
            </a: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86810"/>
    </mc:Choice>
    <mc:Fallback xmlns="">
      <p:transition spd="slow" advTm="868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94303" y="398270"/>
            <a:ext cx="6826907" cy="5709424"/>
          </a:xfrm>
        </p:spPr>
        <p:txBody>
          <a:bodyPr>
            <a:normAutofit/>
          </a:bodyPr>
          <a:lstStyle/>
          <a:p>
            <a:r>
              <a:rPr lang="en-US" b="1" i="1" dirty="0">
                <a:solidFill>
                  <a:srgbClr val="0070C0"/>
                </a:solidFill>
              </a:rPr>
              <a:t>Responding to children and adolescents who have been sexually abused: WHO clinical guidelines (2017).</a:t>
            </a:r>
          </a:p>
          <a:p>
            <a:r>
              <a:rPr lang="en-US" b="1" i="1" dirty="0">
                <a:solidFill>
                  <a:srgbClr val="0070C0"/>
                </a:solidFill>
              </a:rPr>
              <a:t>Responding to intimate partner violence and sexual violence against women: WHO clinical and policy guidelines (2013).</a:t>
            </a:r>
          </a:p>
          <a:p>
            <a:r>
              <a:rPr lang="en-US" b="1" i="1" dirty="0">
                <a:solidFill>
                  <a:srgbClr val="0070C0"/>
                </a:solidFill>
              </a:rPr>
              <a:t>WHO guidelines on preventing early pregnancy and poor reproductive outcomes among adolescents in developing countries (2011).</a:t>
            </a:r>
          </a:p>
          <a:p>
            <a:r>
              <a:rPr lang="en-US" b="1" i="1" dirty="0">
                <a:solidFill>
                  <a:srgbClr val="0070C0"/>
                </a:solidFill>
              </a:rPr>
              <a:t>WHO guidelines for the health sector response to child maltreatment (2019).</a:t>
            </a:r>
          </a:p>
          <a:p>
            <a:r>
              <a:rPr lang="en-US" b="1" i="1" dirty="0">
                <a:solidFill>
                  <a:srgbClr val="0070C0"/>
                </a:solidFill>
              </a:rPr>
              <a:t>Consolidated guideline on sexual and reproductive health and rights of women with HIV (2017).</a:t>
            </a:r>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79137"/>
    </mc:Choice>
    <mc:Fallback xmlns="">
      <p:transition spd="slow" advTm="791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DOCUMENTS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5" y="111512"/>
            <a:ext cx="6915199" cy="6657277"/>
          </a:xfrm>
        </p:spPr>
        <p:txBody>
          <a:bodyPr>
            <a:normAutofit fontScale="92500" lnSpcReduction="20000"/>
          </a:bodyPr>
          <a:lstStyle/>
          <a:p>
            <a:r>
              <a:rPr lang="en-US" dirty="0"/>
              <a:t>Global plan of action: health systems address violence against women and girls (WHO, 2017).</a:t>
            </a:r>
          </a:p>
          <a:p>
            <a:r>
              <a:rPr lang="en-US" dirty="0"/>
              <a:t>RESPECT women: preventing violence against women, framework and implementation package (WHO, 2019).</a:t>
            </a:r>
          </a:p>
          <a:p>
            <a:r>
              <a:rPr lang="en-US" dirty="0"/>
              <a:t>INSPIRE: seven strategies for ending violence against children (WHO, 2016).</a:t>
            </a:r>
          </a:p>
          <a:p>
            <a:r>
              <a:rPr lang="en-US" dirty="0"/>
              <a:t>Global guidance on addressing school-related gender-based violence (UNESCO, 2016).</a:t>
            </a:r>
          </a:p>
          <a:p>
            <a:r>
              <a:rPr lang="en-US" dirty="0"/>
              <a:t>Sixteen ideas for addressing violence against women in the context of the HIV epidemic: a programming tool (WHO, 2013).</a:t>
            </a:r>
          </a:p>
          <a:p>
            <a:r>
              <a:rPr lang="en-US" dirty="0"/>
              <a:t>What works to prevent partner violence? An evidence overview. (London School of Hygiene and Tropical Medicine; 2011).</a:t>
            </a:r>
          </a:p>
          <a:p>
            <a:r>
              <a:rPr lang="en-US" dirty="0"/>
              <a:t>School-based violence prevention: a practical handbook (WHO, 2019). </a:t>
            </a:r>
          </a:p>
          <a:p>
            <a:r>
              <a:rPr lang="en-US" dirty="0">
                <a:solidFill>
                  <a:srgbClr val="0070C0"/>
                </a:solidFill>
              </a:rPr>
              <a:t>COVID-19 and violence against women: What the health sector/system can do (WHO, 2020).</a:t>
            </a:r>
          </a:p>
          <a:p>
            <a:r>
              <a:rPr lang="en-US" dirty="0">
                <a:solidFill>
                  <a:srgbClr val="0070C0"/>
                </a:solidFill>
              </a:rPr>
              <a:t>Addressing violence against children, women and older people during the covid-19 pandemic: Key actions (WHO, 2020).</a:t>
            </a:r>
          </a:p>
          <a:p>
            <a:r>
              <a:rPr lang="en-US" dirty="0">
                <a:solidFill>
                  <a:srgbClr val="0070C0"/>
                </a:solidFill>
              </a:rPr>
              <a:t>Infographics on COVID-19 and violence against women (WHO, 2020).</a:t>
            </a:r>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129763"/>
    </mc:Choice>
    <mc:Fallback xmlns="">
      <p:transition spd="slow" advTm="1297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72515B-7EFD-43C3-8D65-8FB66CC309F2}"/>
              </a:ext>
            </a:extLst>
          </p:cNvPr>
          <p:cNvPicPr>
            <a:picLocks noChangeAspect="1"/>
          </p:cNvPicPr>
          <p:nvPr/>
        </p:nvPicPr>
        <p:blipFill>
          <a:blip r:embed="rId3"/>
          <a:stretch>
            <a:fillRect/>
          </a:stretch>
        </p:blipFill>
        <p:spPr>
          <a:xfrm>
            <a:off x="666262" y="173595"/>
            <a:ext cx="8822512" cy="6510809"/>
          </a:xfrm>
          <a:prstGeom prst="rect">
            <a:avLst/>
          </a:prstGeom>
        </p:spPr>
      </p:pic>
    </p:spTree>
    <p:extLst>
      <p:ext uri="{BB962C8B-B14F-4D97-AF65-F5344CB8AC3E}">
        <p14:creationId xmlns:p14="http://schemas.microsoft.com/office/powerpoint/2010/main" val="3607369225"/>
      </p:ext>
    </p:extLst>
  </p:cSld>
  <p:clrMapOvr>
    <a:masterClrMapping/>
  </p:clrMapOvr>
  <mc:AlternateContent xmlns:mc="http://schemas.openxmlformats.org/markup-compatibility/2006" xmlns:p14="http://schemas.microsoft.com/office/powerpoint/2010/main">
    <mc:Choice Requires="p14">
      <p:transition spd="slow" p14:dur="2000" advTm="31773"/>
    </mc:Choice>
    <mc:Fallback xmlns="">
      <p:transition spd="slow" advTm="31773"/>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2</TotalTime>
  <Words>4537</Words>
  <Application>Microsoft Office PowerPoint</Application>
  <PresentationFormat>Widescreen</PresentationFormat>
  <Paragraphs>222</Paragraphs>
  <Slides>26</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Rockwell</vt:lpstr>
      <vt:lpstr>Wingdings</vt:lpstr>
      <vt:lpstr>Atlas</vt:lpstr>
      <vt:lpstr>1_Office Theme</vt:lpstr>
      <vt:lpstr>VIOLENCE AGAINST WOMEN &amp; GIRLS: PREVENTION, SUPPORT &amp; CARE</vt:lpstr>
      <vt:lpstr>DEFINITIONS </vt:lpstr>
      <vt:lpstr>RATIONALE 1/2</vt:lpstr>
      <vt:lpstr>RATIONALE 2/2</vt:lpstr>
      <vt:lpstr>HUMAN RIGHTS OBLIGATIONS</vt:lpstr>
      <vt:lpstr>KEY CONCEPTS TO CONSIDER</vt:lpstr>
      <vt:lpstr>WHO GUIDELINES</vt:lpstr>
      <vt:lpstr>COMPLEMENTARY DOCUMENTS TO WHO’s GUIDELINES</vt:lpstr>
      <vt:lpstr>PowerPoint Presentation</vt:lpstr>
      <vt:lpstr>Specific measures for delivery of services in the context of  COVID-19</vt:lpstr>
      <vt:lpstr>Considerations for resumption of normal services in the context of COVID-19</vt:lpstr>
      <vt:lpstr>References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against women and girls: prevention, support and care - Venkatraman Chandra-Mouli, Avni Amin, Marina Plesons</dc:title>
  <dc:creator>Venkatraman Chandra-Mouli</dc:creator>
  <cp:lastModifiedBy>Aldo Campana</cp:lastModifiedBy>
  <cp:revision>107</cp:revision>
  <dcterms:created xsi:type="dcterms:W3CDTF">2019-06-05T15:08:02Z</dcterms:created>
  <dcterms:modified xsi:type="dcterms:W3CDTF">2021-03-07T09:36:27Z</dcterms:modified>
</cp:coreProperties>
</file>