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7.xml" ContentType="application/vnd.openxmlformats-officedocument.theme+xml"/>
  <Override PartName="/ppt/slideLayouts/slideLayout91.xml" ContentType="application/vnd.openxmlformats-officedocument.presentationml.slideLayout+xml"/>
  <Override PartName="/ppt/theme/theme1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tags/tag8.xml" ContentType="application/vnd.openxmlformats-officedocument.presentationml.tags+xml"/>
  <Override PartName="/ppt/notesSlides/notesSlide39.xml" ContentType="application/vnd.openxmlformats-officedocument.presentationml.notesSlide+xml"/>
  <Override PartName="/ppt/tags/tag9.xml" ContentType="application/vnd.openxmlformats-officedocument.presentationml.tags+xml"/>
  <Override PartName="/ppt/notesSlides/notesSlide40.xml" ContentType="application/vnd.openxmlformats-officedocument.presentationml.notesSlide+xml"/>
  <Override PartName="/ppt/tags/tag1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 id="2147483720" r:id="rId3"/>
    <p:sldMasterId id="2147483726" r:id="rId4"/>
    <p:sldMasterId id="2147483732" r:id="rId5"/>
    <p:sldMasterId id="2147483738" r:id="rId6"/>
    <p:sldMasterId id="2147483744" r:id="rId7"/>
    <p:sldMasterId id="2147483754" r:id="rId8"/>
    <p:sldMasterId id="2147483763" r:id="rId9"/>
    <p:sldMasterId id="2147483769" r:id="rId10"/>
    <p:sldMasterId id="2147483775" r:id="rId11"/>
    <p:sldMasterId id="2147483781" r:id="rId12"/>
    <p:sldMasterId id="2147483787" r:id="rId13"/>
    <p:sldMasterId id="2147483797" r:id="rId14"/>
    <p:sldMasterId id="2147483803" r:id="rId15"/>
    <p:sldMasterId id="2147483808" r:id="rId16"/>
    <p:sldMasterId id="2147483812" r:id="rId17"/>
    <p:sldMasterId id="2147483818" r:id="rId18"/>
    <p:sldMasterId id="2147483820" r:id="rId19"/>
    <p:sldMasterId id="2147483942" r:id="rId20"/>
  </p:sldMasterIdLst>
  <p:notesMasterIdLst>
    <p:notesMasterId r:id="rId98"/>
  </p:notesMasterIdLst>
  <p:handoutMasterIdLst>
    <p:handoutMasterId r:id="rId99"/>
  </p:handoutMasterIdLst>
  <p:sldIdLst>
    <p:sldId id="256" r:id="rId21"/>
    <p:sldId id="354" r:id="rId22"/>
    <p:sldId id="516" r:id="rId23"/>
    <p:sldId id="353" r:id="rId24"/>
    <p:sldId id="285" r:id="rId25"/>
    <p:sldId id="377" r:id="rId26"/>
    <p:sldId id="365" r:id="rId27"/>
    <p:sldId id="588" r:id="rId28"/>
    <p:sldId id="258" r:id="rId29"/>
    <p:sldId id="369" r:id="rId30"/>
    <p:sldId id="268" r:id="rId31"/>
    <p:sldId id="264" r:id="rId32"/>
    <p:sldId id="267" r:id="rId33"/>
    <p:sldId id="359" r:id="rId34"/>
    <p:sldId id="312" r:id="rId35"/>
    <p:sldId id="265" r:id="rId36"/>
    <p:sldId id="266" r:id="rId37"/>
    <p:sldId id="587" r:id="rId38"/>
    <p:sldId id="518" r:id="rId39"/>
    <p:sldId id="376" r:id="rId40"/>
    <p:sldId id="519" r:id="rId41"/>
    <p:sldId id="280" r:id="rId42"/>
    <p:sldId id="306" r:id="rId43"/>
    <p:sldId id="297" r:id="rId44"/>
    <p:sldId id="270" r:id="rId45"/>
    <p:sldId id="640" r:id="rId46"/>
    <p:sldId id="380" r:id="rId47"/>
    <p:sldId id="381" r:id="rId48"/>
    <p:sldId id="341" r:id="rId49"/>
    <p:sldId id="524" r:id="rId50"/>
    <p:sldId id="525" r:id="rId51"/>
    <p:sldId id="526" r:id="rId52"/>
    <p:sldId id="527" r:id="rId53"/>
    <p:sldId id="528" r:id="rId54"/>
    <p:sldId id="330" r:id="rId55"/>
    <p:sldId id="626" r:id="rId56"/>
    <p:sldId id="627" r:id="rId57"/>
    <p:sldId id="628" r:id="rId58"/>
    <p:sldId id="574" r:id="rId59"/>
    <p:sldId id="575" r:id="rId60"/>
    <p:sldId id="576" r:id="rId61"/>
    <p:sldId id="577" r:id="rId62"/>
    <p:sldId id="578" r:id="rId63"/>
    <p:sldId id="629" r:id="rId64"/>
    <p:sldId id="630" r:id="rId65"/>
    <p:sldId id="581" r:id="rId66"/>
    <p:sldId id="631" r:id="rId67"/>
    <p:sldId id="409" r:id="rId68"/>
    <p:sldId id="632" r:id="rId69"/>
    <p:sldId id="633" r:id="rId70"/>
    <p:sldId id="634" r:id="rId71"/>
    <p:sldId id="589" r:id="rId72"/>
    <p:sldId id="635" r:id="rId73"/>
    <p:sldId id="591" r:id="rId74"/>
    <p:sldId id="592" r:id="rId75"/>
    <p:sldId id="593" r:id="rId76"/>
    <p:sldId id="597" r:id="rId77"/>
    <p:sldId id="594" r:id="rId78"/>
    <p:sldId id="595" r:id="rId79"/>
    <p:sldId id="596" r:id="rId80"/>
    <p:sldId id="598" r:id="rId81"/>
    <p:sldId id="599" r:id="rId82"/>
    <p:sldId id="600" r:id="rId83"/>
    <p:sldId id="636" r:id="rId84"/>
    <p:sldId id="601" r:id="rId85"/>
    <p:sldId id="602" r:id="rId86"/>
    <p:sldId id="603" r:id="rId87"/>
    <p:sldId id="604" r:id="rId88"/>
    <p:sldId id="605" r:id="rId89"/>
    <p:sldId id="606" r:id="rId90"/>
    <p:sldId id="607" r:id="rId91"/>
    <p:sldId id="608" r:id="rId92"/>
    <p:sldId id="609" r:id="rId93"/>
    <p:sldId id="637" r:id="rId94"/>
    <p:sldId id="639" r:id="rId95"/>
    <p:sldId id="497" r:id="rId96"/>
    <p:sldId id="638"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308" autoAdjust="0"/>
  </p:normalViewPr>
  <p:slideViewPr>
    <p:cSldViewPr snapToGrid="0">
      <p:cViewPr varScale="1">
        <p:scale>
          <a:sx n="121" d="100"/>
          <a:sy n="121" d="100"/>
        </p:scale>
        <p:origin x="13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749AC0-95BE-4E5A-8313-6C58F281F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EF6C3-7492-4F3C-B34D-B2A9A09348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311E9F-EE26-438F-897C-033FFAE022FC}" type="datetimeFigureOut">
              <a:rPr lang="en-GB" smtClean="0"/>
              <a:t>27/06/2021</a:t>
            </a:fld>
            <a:endParaRPr lang="en-GB"/>
          </a:p>
        </p:txBody>
      </p:sp>
      <p:sp>
        <p:nvSpPr>
          <p:cNvPr id="4" name="Footer Placeholder 3">
            <a:extLst>
              <a:ext uri="{FF2B5EF4-FFF2-40B4-BE49-F238E27FC236}">
                <a16:creationId xmlns:a16="http://schemas.microsoft.com/office/drawing/2014/main" id="{20F9BF49-1228-4F79-80C4-F41CB1FCE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24DD3F6-605A-46BF-94DE-6BA2051A6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51410-35A9-4493-BF16-1030E7A00478}" type="slidenum">
              <a:rPr lang="en-GB" smtClean="0"/>
              <a:t>‹#›</a:t>
            </a:fld>
            <a:endParaRPr lang="en-GB"/>
          </a:p>
        </p:txBody>
      </p:sp>
    </p:spTree>
    <p:extLst>
      <p:ext uri="{BB962C8B-B14F-4D97-AF65-F5344CB8AC3E}">
        <p14:creationId xmlns:p14="http://schemas.microsoft.com/office/powerpoint/2010/main" val="814559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27/06/2021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C44EE6F-BC66-4B02-ACE5-AA78D49251D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DE76C43-048B-4F67-BDE8-0A63A2CFFDED}"/>
              </a:ext>
            </a:extLst>
          </p:cNvPr>
          <p:cNvSpPr>
            <a:spLocks noGrp="1" noChangeArrowheads="1"/>
          </p:cNvSpPr>
          <p:nvPr>
            <p:ph type="body" idx="1"/>
          </p:nvPr>
        </p:nvSpPr>
        <p:spPr>
          <a:xfrm>
            <a:off x="661988" y="3751263"/>
            <a:ext cx="5710237" cy="51720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0"/>
              </a:spcAft>
              <a:buFont typeface="Symbol"/>
              <a:buNone/>
              <a:defRPr/>
            </a:pPr>
            <a:endParaRPr lang="en-US" altLang="en-US" sz="1000" dirty="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50875" y="3652293"/>
            <a:ext cx="5759450" cy="44961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pPr>
            <a:r>
              <a:rPr lang="en-US" dirty="0">
                <a:latin typeface="Times New Roman" pitchFamily="18" charset="0"/>
                <a:ea typeface="ＭＳ Ｐゴシック" pitchFamily="34" charset="-128"/>
              </a:rPr>
              <a:t>This chart depicts the findings of the reanalyzed data from 54 independent studies conducted in 25 countries. It shows the relationship of the relative risks for breast cancer among non-users, current users, and past COC users. Non-users have a relative risk of 1.0 because there is no effect on breast cancer due to COC use. Relative risk values with confidence intervals above 1.0 indicate an increased risk, while values below 1.0 indicate a decrease in risk or a protective effect. Notice that the increased risk, while still small, is highest in current users and gradually decreases with time after discontinuation, reaching 1.01 in women who discontinued COCs 10 or more years ago. While the relative risk value for women 10 years after stopping is 1.01, the confidence interval includes 1.0, which means that this small relative risk is not statistically significant. </a:t>
            </a:r>
          </a:p>
          <a:p>
            <a:pPr eaLnBrk="1" hangingPunct="1">
              <a:lnSpc>
                <a:spcPct val="95000"/>
              </a:lnSpc>
            </a:pPr>
            <a:r>
              <a:rPr lang="en-US" dirty="0">
                <a:latin typeface="Times New Roman" pitchFamily="18" charset="0"/>
                <a:ea typeface="ＭＳ Ｐゴシック" pitchFamily="34" charset="-128"/>
              </a:rPr>
              <a:t>The study also found that this pattern of risk among COC users remains the same even if women have additional risks of breast cancer, such as women from specific ethnic groups, with certain reproductive histories, or with a family history of breast cancer. </a:t>
            </a:r>
            <a:endParaRPr lang="en-US" baseline="25000"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9315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22300" y="3753787"/>
            <a:ext cx="5805488" cy="4726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en-US" dirty="0">
                <a:latin typeface="Times New Roman" pitchFamily="18" charset="0"/>
                <a:ea typeface="ＭＳ Ｐゴシック" pitchFamily="34" charset="-128"/>
              </a:rPr>
              <a:t>One area of confusion is the relationship between COCs and cancer. As shown in this chart, COCs protect women against ovarian and endometrial cancer. Many studies have demonstrated that users have less than half the risk of developing these cancers compared to non-users. The protective effect develops after 12 months of COC use and lasts at least 15 years after a woman discontinues taking the pills.</a:t>
            </a:r>
          </a:p>
          <a:p>
            <a:pPr eaLnBrk="1" hangingPunct="1">
              <a:lnSpc>
                <a:spcPct val="95000"/>
              </a:lnSpc>
            </a:pPr>
            <a:r>
              <a:rPr lang="en-US" dirty="0">
                <a:latin typeface="Times New Roman" pitchFamily="18" charset="0"/>
                <a:ea typeface="ＭＳ Ｐゴシック" pitchFamily="34" charset="-128"/>
              </a:rPr>
              <a:t>This chart demonstrates the protective effect using modeled data from selected countries. It is estimated that, in the United States, eight or more years of COC use reduces the lifetime risk of acquiring ovarian cancer from 1.7 per 100 women to 0.7. In both Costa Rica and China, COC use would cause the lifetime risk of ovarian cancer to drop from 0.6 to 0.2 per 100 women. The lifetime risk of endometrial cancer among women using COCs drops from 3.1 to 1.2 per 100 in the United States, from 0.7 to 0.3 per 100 women in Costa Rica, and from 0.4 to 0.1 per 100 in China. </a:t>
            </a:r>
          </a:p>
        </p:txBody>
      </p:sp>
    </p:spTree>
    <p:extLst>
      <p:ext uri="{BB962C8B-B14F-4D97-AF65-F5344CB8AC3E}">
        <p14:creationId xmlns:p14="http://schemas.microsoft.com/office/powerpoint/2010/main" val="171385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C45A870-33F5-4634-A66D-7F9B9629ED24}"/>
              </a:ext>
            </a:extLst>
          </p:cNvPr>
          <p:cNvSpPr>
            <a:spLocks noGrp="1" noRot="1" noChangeAspect="1" noChangeArrowheads="1" noTextEdit="1"/>
          </p:cNvSpPr>
          <p:nvPr>
            <p:ph type="sldImg"/>
          </p:nvPr>
        </p:nvSpPr>
        <p:spPr>
          <a:xfrm>
            <a:off x="771525" y="652463"/>
            <a:ext cx="4084638" cy="3063875"/>
          </a:xfrm>
          <a:ln/>
        </p:spPr>
      </p:sp>
      <p:sp>
        <p:nvSpPr>
          <p:cNvPr id="30723" name="Rectangle 3">
            <a:extLst>
              <a:ext uri="{FF2B5EF4-FFF2-40B4-BE49-F238E27FC236}">
                <a16:creationId xmlns:a16="http://schemas.microsoft.com/office/drawing/2014/main" id="{0C8823B8-42D5-4FA8-AF90-330CAC056358}"/>
              </a:ext>
            </a:extLst>
          </p:cNvPr>
          <p:cNvSpPr>
            <a:spLocks noGrp="1" noChangeArrowheads="1"/>
          </p:cNvSpPr>
          <p:nvPr>
            <p:ph type="body" idx="1"/>
          </p:nvPr>
        </p:nvSpPr>
        <p:spPr>
          <a:xfrm>
            <a:off x="636588" y="3713163"/>
            <a:ext cx="5934075" cy="50688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spcAft>
                <a:spcPts val="0"/>
              </a:spcAft>
              <a:buFont typeface="Courier New"/>
              <a:buNone/>
              <a:defRPr/>
            </a:pPr>
            <a:endParaRPr lang="en-US" altLang="en-US" sz="1000" u="sng" dirty="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12F743C-A8F0-4FFE-8287-BEFA586D6BF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C01C0BE-2408-4664-BA1D-ACFF9DE5A7AD}"/>
              </a:ext>
            </a:extLst>
          </p:cNvPr>
          <p:cNvSpPr>
            <a:spLocks noGrp="1" noChangeArrowheads="1"/>
          </p:cNvSpPr>
          <p:nvPr>
            <p:ph type="body" idx="1"/>
          </p:nvPr>
        </p:nvSpPr>
        <p:spPr>
          <a:xfrm>
            <a:off x="590550" y="3749675"/>
            <a:ext cx="6038850" cy="35798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0"/>
              </a:spcBef>
              <a:spcAft>
                <a:spcPts val="0"/>
              </a:spcAft>
              <a:buFont typeface="Courier New"/>
              <a:buChar char="o"/>
              <a:defRPr/>
            </a:pPr>
            <a:r>
              <a:rPr lang="en-US" sz="1100" dirty="0">
                <a:latin typeface="Times New Roman"/>
                <a:ea typeface="Calibri"/>
              </a:rPr>
              <a:t>The estrogen component of the combined pill may slightly increase the risk of blood clots in veins or arteries, including stroke, myocardial infarction (heart attack), deep vein thrombosis (DVT), and pulmonary embolism (PE). </a:t>
            </a:r>
          </a:p>
          <a:p>
            <a:pPr marL="342900" indent="-342900">
              <a:spcBef>
                <a:spcPts val="0"/>
              </a:spcBef>
              <a:spcAft>
                <a:spcPts val="0"/>
              </a:spcAft>
              <a:buFont typeface="Courier New"/>
              <a:buChar char="o"/>
              <a:defRPr/>
            </a:pPr>
            <a:r>
              <a:rPr lang="en-US" sz="1100" dirty="0">
                <a:latin typeface="Times New Roman"/>
                <a:ea typeface="Calibri"/>
              </a:rPr>
              <a:t>However, because the estrogen component of the pill has been progressively reduced over the past few decades, the risk of blood clots with current low-dose COCs—containing 35 µg or less of estrogen—is much smaller than with older, high-dose COCs. COCs containing third generation </a:t>
            </a:r>
            <a:r>
              <a:rPr lang="en-US" sz="1100" dirty="0" err="1">
                <a:latin typeface="Times New Roman"/>
                <a:ea typeface="Calibri"/>
              </a:rPr>
              <a:t>progestins</a:t>
            </a:r>
            <a:r>
              <a:rPr lang="en-US" sz="1100" dirty="0">
                <a:latin typeface="Times New Roman"/>
                <a:ea typeface="Calibri"/>
              </a:rPr>
              <a:t>, such as </a:t>
            </a:r>
            <a:r>
              <a:rPr lang="en-US" sz="1100" dirty="0" err="1">
                <a:latin typeface="Times New Roman"/>
                <a:ea typeface="Calibri"/>
              </a:rPr>
              <a:t>gestodene</a:t>
            </a:r>
            <a:r>
              <a:rPr lang="en-US" sz="1100" dirty="0">
                <a:latin typeface="Times New Roman"/>
                <a:ea typeface="Calibri"/>
              </a:rPr>
              <a:t> and </a:t>
            </a:r>
            <a:r>
              <a:rPr lang="en-US" sz="1100" dirty="0" err="1">
                <a:latin typeface="Times New Roman"/>
                <a:ea typeface="Calibri"/>
              </a:rPr>
              <a:t>desogestrel</a:t>
            </a:r>
            <a:r>
              <a:rPr lang="en-US" sz="1100" dirty="0">
                <a:latin typeface="Times New Roman"/>
                <a:ea typeface="Calibri"/>
              </a:rPr>
              <a:t>, have also been associated with somewhat higher risk of blood clots, but this risk is still significantly smaller than the risk of blood clots during pregnancy. </a:t>
            </a:r>
          </a:p>
          <a:p>
            <a:pPr marL="342900" indent="-342900">
              <a:spcBef>
                <a:spcPts val="0"/>
              </a:spcBef>
              <a:spcAft>
                <a:spcPts val="0"/>
              </a:spcAft>
              <a:buFont typeface="Courier New"/>
              <a:buChar char="o"/>
              <a:defRPr/>
            </a:pPr>
            <a:r>
              <a:rPr lang="en-US" sz="1100" dirty="0">
                <a:latin typeface="Times New Roman"/>
                <a:ea typeface="Calibri"/>
              </a:rPr>
              <a:t>It is important to put the increased risk for blood clots in perspective. Stroke, heart attack, deep vein thrombosis, and pulmonary embolism are extremely rare in women of reproductive age—especially younger women. Therefore, a small increase in risk due to COC use will result in a very small number of additional cases.</a:t>
            </a:r>
          </a:p>
          <a:p>
            <a:pPr marL="342900" indent="-342900">
              <a:spcBef>
                <a:spcPts val="0"/>
              </a:spcBef>
              <a:spcAft>
                <a:spcPts val="0"/>
              </a:spcAft>
              <a:buFont typeface="Courier New"/>
              <a:buChar char="o"/>
              <a:defRPr/>
            </a:pPr>
            <a:r>
              <a:rPr lang="en-US" sz="1100" dirty="0">
                <a:latin typeface="Times New Roman"/>
                <a:ea typeface="Calibri"/>
              </a:rPr>
              <a:t>The risk of blood clots is higher in reproductive-age women who have other risk factors such as hypertension, diabetes, or smoking. The number of heart attacks is higher in older COC users who smoke or have high blood pressure compared to healthy COC users. This is why it is important to screen for existing risk factors prior to starting COCs.</a:t>
            </a:r>
          </a:p>
          <a:p>
            <a:pPr marL="171450" indent="-171450">
              <a:buFont typeface="Courier New" panose="02070309020205020404" pitchFamily="49" charset="0"/>
              <a:buChar char="o"/>
              <a:defRPr/>
            </a:pPr>
            <a:r>
              <a:rPr lang="en-US" sz="1100" dirty="0">
                <a:latin typeface="Times New Roman"/>
                <a:ea typeface="Calibri"/>
              </a:rPr>
              <a:t>In the rare event that a blood clot develops, COCs must be discontinued immediately. Later in this presentation, we will discuss specific symptoms that may accompany blood clots.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631825" y="3652291"/>
            <a:ext cx="5372100" cy="47265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This chart compares the risk of blood clots among women using modern, low-dose COCs, women using older, high-dose formulations, and pregnant women. </a:t>
            </a:r>
            <a:endParaRPr lang="en-US" dirty="0">
              <a:latin typeface="Times New Roman" pitchFamily="18" charset="0"/>
              <a:ea typeface="ＭＳ Ｐゴシック" pitchFamily="34" charset="-128"/>
              <a:cs typeface="Times New Roman" pitchFamily="18" charset="0"/>
            </a:endParaRPr>
          </a:p>
          <a:p>
            <a:pPr eaLnBrk="1" hangingPunct="1"/>
            <a:r>
              <a:rPr lang="en-US" dirty="0">
                <a:latin typeface="Times New Roman" pitchFamily="18" charset="0"/>
                <a:ea typeface="ＭＳ Ｐゴシック" pitchFamily="34" charset="-128"/>
              </a:rPr>
              <a:t>Notice that the baseline incidence of blood clots in young women who are not using COCs is four to five cases per 100,000 over a period of one year. For women taking high-dose COCs (with 50 µg or more of estrogen) the incidence of blood clots is 24 to 50 cases per 100,000 women. The incidence drops to 12 to 20 cases among women who take low-dose COCs (with less than 50 µg estrogen). </a:t>
            </a:r>
          </a:p>
          <a:p>
            <a:pPr eaLnBrk="1" hangingPunct="1"/>
            <a:r>
              <a:rPr lang="en-US" dirty="0">
                <a:latin typeface="Times New Roman" pitchFamily="18" charset="0"/>
                <a:ea typeface="ＭＳ Ｐゴシック" pitchFamily="34" charset="-128"/>
              </a:rPr>
              <a:t>Note that the risk of blood clots among women taking either high- or low-dose COCs is still significantly less than that of pregnant women. </a:t>
            </a:r>
            <a:endParaRPr lang="en-US" dirty="0">
              <a:latin typeface="Times New Roman" pitchFamily="18" charset="0"/>
              <a:ea typeface="ＭＳ Ｐゴシック" pitchFamily="34" charset="-128"/>
              <a:cs typeface="Times New Roman" pitchFamily="18" charset="0"/>
            </a:endParaRPr>
          </a:p>
          <a:p>
            <a:pPr eaLnBrk="1" hangingPunct="1">
              <a:lnSpc>
                <a:spcPct val="95000"/>
              </a:lnSpc>
            </a:pPr>
            <a:endParaRPr lang="en-US" sz="1000" dirty="0"/>
          </a:p>
        </p:txBody>
      </p:sp>
    </p:spTree>
    <p:extLst>
      <p:ext uri="{BB962C8B-B14F-4D97-AF65-F5344CB8AC3E}">
        <p14:creationId xmlns:p14="http://schemas.microsoft.com/office/powerpoint/2010/main" val="225778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41351" y="3680398"/>
            <a:ext cx="5159375" cy="47265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This chart compares the estimated number of heart attacks among healthy women who do not use COCs, healthy women who use COCs, and COC users with additional risk factors for heart disease.</a:t>
            </a:r>
            <a:r>
              <a:rPr lang="en-US" dirty="0">
                <a:latin typeface="Times New Roman" pitchFamily="18" charset="0"/>
                <a:ea typeface="ＭＳ Ｐゴシック" pitchFamily="34" charset="-128"/>
                <a:cs typeface="Times New Roman" pitchFamily="18" charset="0"/>
              </a:rPr>
              <a:t> Notice that among non-smoking, healthy women ages 40–44</a:t>
            </a:r>
            <a:r>
              <a:rPr lang="en-US" dirty="0">
                <a:latin typeface="Times New Roman" pitchFamily="18" charset="0"/>
                <a:ea typeface="ＭＳ Ｐゴシック" pitchFamily="34" charset="-128"/>
              </a:rPr>
              <a:t>, </a:t>
            </a:r>
            <a:r>
              <a:rPr lang="en-US" dirty="0">
                <a:latin typeface="Times New Roman" pitchFamily="18" charset="0"/>
                <a:ea typeface="ＭＳ Ｐゴシック" pitchFamily="34" charset="-128"/>
                <a:cs typeface="Times New Roman" pitchFamily="18" charset="0"/>
              </a:rPr>
              <a:t>the estimated number of heart attacks for non-COC users is 21 and for COC users is 53 per one million woman-years. However, the number of estimated heart attacks among COC users who smoke or have high blood pressure increases dramatically to 255 and 319, respectively.</a:t>
            </a:r>
          </a:p>
          <a:p>
            <a:pPr eaLnBrk="1" hangingPunct="1"/>
            <a:r>
              <a:rPr lang="en-US" dirty="0">
                <a:latin typeface="Times New Roman" pitchFamily="18" charset="0"/>
                <a:ea typeface="ＭＳ Ｐゴシック" pitchFamily="34" charset="-128"/>
              </a:rPr>
              <a:t>This is why it is important to screen clients for existing risk factors before they initiate COC use. </a:t>
            </a:r>
            <a:endParaRPr lang="en-US"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68432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18</a:t>
            </a:fld>
            <a:endParaRPr lang="en-GB"/>
          </a:p>
        </p:txBody>
      </p:sp>
    </p:spTree>
    <p:extLst>
      <p:ext uri="{BB962C8B-B14F-4D97-AF65-F5344CB8AC3E}">
        <p14:creationId xmlns:p14="http://schemas.microsoft.com/office/powerpoint/2010/main" val="213264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804608D-6E17-4F23-87DB-557938D96CB3}"/>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64171F52-70EA-4474-B052-9F85C27FF3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spcAft>
                <a:spcPts val="0"/>
              </a:spcAft>
              <a:buFont typeface="Arial" panose="020B0604020202020204" pitchFamily="34" charset="0"/>
              <a:buChar char="•"/>
              <a:defRPr/>
            </a:pPr>
            <a:r>
              <a:rPr lang="en-US" dirty="0">
                <a:latin typeface="Times New Roman"/>
                <a:ea typeface="Calibri"/>
              </a:rPr>
              <a:t>Category 1: For women with these conditions or characteristics, the method presents no risk and can be used without restrictions. </a:t>
            </a:r>
          </a:p>
          <a:p>
            <a:pPr marL="171450" indent="-171450">
              <a:spcBef>
                <a:spcPts val="0"/>
              </a:spcBef>
              <a:spcAft>
                <a:spcPts val="0"/>
              </a:spcAft>
              <a:buFont typeface="Arial" panose="020B0604020202020204" pitchFamily="34" charset="0"/>
              <a:buChar char="•"/>
              <a:defRPr/>
            </a:pPr>
            <a:r>
              <a:rPr lang="en-US" dirty="0">
                <a:latin typeface="Times New Roman"/>
                <a:ea typeface="Calibri"/>
              </a:rPr>
              <a:t>Category 2: For women with these conditions or characteristics, the benefits of using the method generally outweigh the theoretical or proven risks. Women with Category 2 conditions generally can use the method, but careful follow-up may be required.</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18D1E40-2C4B-46BF-8F02-31FBA6F05100}"/>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AF61246A-4134-412F-8F41-731EF2BCF4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ea typeface="Calibri"/>
              </a:rPr>
              <a:t>Category 3: For women with these conditions or characteristics, the theoretical or proven risks of using the method usually outweigh the benefits. Women with Category 3 conditions generally should not use the method. However, if no better options for contraception are available or acceptable, the provider may judge that the method is appropriate, depending on the severity of the condition. In such cases, ongoing access to clinical services and careful follow-up will be required.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3</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65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B73662C-D666-4C60-ADAE-B6028C0BD578}"/>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A049DD3B-DA25-4A8C-BF13-82693297E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spcAft>
                <a:spcPts val="0"/>
              </a:spcAft>
              <a:buFont typeface="Arial" panose="020B0604020202020204" pitchFamily="34" charset="0"/>
              <a:buChar char="•"/>
              <a:defRPr/>
            </a:pPr>
            <a:r>
              <a:rPr lang="en-US" dirty="0">
                <a:latin typeface="Times New Roman"/>
                <a:ea typeface="Calibri"/>
              </a:rPr>
              <a:t>Category 4: For women with these conditions or characteristics, the method presents an unacceptable health risk and should not be used.</a:t>
            </a:r>
          </a:p>
          <a:p>
            <a:pPr>
              <a:spcBef>
                <a:spcPts val="0"/>
              </a:spcBef>
              <a:spcAft>
                <a:spcPts val="0"/>
              </a:spcAft>
              <a:defRPr/>
            </a:pPr>
            <a:r>
              <a:rPr lang="en-US" dirty="0">
                <a:latin typeface="Times New Roman"/>
                <a:ea typeface="Calibri"/>
              </a:rPr>
              <a:t>In some cases, a particular condition or characteristic is assigned to one category for initiation and another for continuation of the method. In other words, the category may depend on whether a woman with the condition wishes to initiate the contraceptive method or was already using that method when she developed the condition.</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8002535-57FD-4539-8F99-40ECE45DBD7E}"/>
              </a:ext>
            </a:extLst>
          </p:cNvPr>
          <p:cNvSpPr>
            <a:spLocks noGrp="1" noRot="1" noChangeAspect="1" noChangeArrowheads="1" noTextEdit="1"/>
          </p:cNvSpPr>
          <p:nvPr>
            <p:ph type="sldImg"/>
          </p:nvPr>
        </p:nvSpPr>
        <p:spPr>
          <a:xfrm>
            <a:off x="735013" y="696913"/>
            <a:ext cx="4046537" cy="3036887"/>
          </a:xfrm>
          <a:ln/>
        </p:spPr>
      </p:sp>
      <p:sp>
        <p:nvSpPr>
          <p:cNvPr id="27651" name="Rectangle 3">
            <a:extLst>
              <a:ext uri="{FF2B5EF4-FFF2-40B4-BE49-F238E27FC236}">
                <a16:creationId xmlns:a16="http://schemas.microsoft.com/office/drawing/2014/main" id="{AC4A793A-4D84-4E99-BF34-E8FAB3DC099A}"/>
              </a:ext>
            </a:extLst>
          </p:cNvPr>
          <p:cNvSpPr>
            <a:spLocks noGrp="1" noChangeArrowheads="1"/>
          </p:cNvSpPr>
          <p:nvPr>
            <p:ph type="body" idx="1"/>
          </p:nvPr>
        </p:nvSpPr>
        <p:spPr>
          <a:xfrm>
            <a:off x="684213" y="3795713"/>
            <a:ext cx="5508625" cy="29098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ts val="0"/>
              </a:spcBef>
              <a:spcAft>
                <a:spcPts val="0"/>
              </a:spcAft>
              <a:buFont typeface="Courier New"/>
              <a:buChar char="o"/>
              <a:defRPr/>
            </a:pPr>
            <a:r>
              <a:rPr lang="en-US" sz="1000" dirty="0">
                <a:latin typeface="Times New Roman"/>
                <a:ea typeface="Calibri"/>
              </a:rPr>
              <a:t>Women with HIV who may or may not have AIDS can use COCs without any restrictions—category 1. </a:t>
            </a:r>
          </a:p>
          <a:p>
            <a:pPr marL="342900" indent="-342900">
              <a:spcBef>
                <a:spcPts val="0"/>
              </a:spcBef>
              <a:spcAft>
                <a:spcPts val="0"/>
              </a:spcAft>
              <a:buFont typeface="Courier New"/>
              <a:buChar char="o"/>
              <a:defRPr/>
            </a:pPr>
            <a:r>
              <a:rPr lang="en-US" sz="1000" dirty="0">
                <a:latin typeface="Times New Roman"/>
                <a:ea typeface="Calibri"/>
              </a:rPr>
              <a:t>According to WHO, women with AIDS who are on antiretroviral (ARV) therapy generally can use COCs.</a:t>
            </a:r>
          </a:p>
          <a:p>
            <a:pPr marL="342900" indent="-342900">
              <a:spcBef>
                <a:spcPts val="0"/>
              </a:spcBef>
              <a:spcAft>
                <a:spcPts val="0"/>
              </a:spcAft>
              <a:buFont typeface="Courier New"/>
              <a:buChar char="o"/>
              <a:defRPr/>
            </a:pPr>
            <a:r>
              <a:rPr lang="en-US" sz="1000" dirty="0">
                <a:latin typeface="Times New Roman"/>
                <a:ea typeface="Calibri"/>
              </a:rPr>
              <a:t>Women who are taking medicines for seizures (such as barbiturates, carbamazepine, lamotrigine, oxcarbazepine, phenytoin, primidone, </a:t>
            </a:r>
            <a:r>
              <a:rPr lang="en-US" sz="1000" dirty="0" err="1">
                <a:latin typeface="Times New Roman"/>
                <a:ea typeface="Calibri"/>
              </a:rPr>
              <a:t>topiramate</a:t>
            </a:r>
            <a:r>
              <a:rPr lang="en-US" sz="1000" dirty="0">
                <a:latin typeface="Times New Roman"/>
                <a:ea typeface="Calibri"/>
              </a:rPr>
              <a:t>) or medication for tuberculosis such as  rifampicin, or </a:t>
            </a:r>
            <a:r>
              <a:rPr lang="en-US" sz="1000" dirty="0" err="1">
                <a:latin typeface="Times New Roman"/>
                <a:ea typeface="Calibri"/>
              </a:rPr>
              <a:t>rifabutin</a:t>
            </a:r>
            <a:r>
              <a:rPr lang="en-US" sz="1000" dirty="0">
                <a:latin typeface="Times New Roman"/>
                <a:ea typeface="Calibri"/>
              </a:rPr>
              <a:t> should not take COCs. These medications can make COCs less effective.</a:t>
            </a:r>
          </a:p>
          <a:p>
            <a:pPr marL="342900" indent="-342900">
              <a:spcBef>
                <a:spcPts val="0"/>
              </a:spcBef>
              <a:spcAft>
                <a:spcPts val="0"/>
              </a:spcAft>
              <a:buFont typeface="Courier New"/>
              <a:buChar char="o"/>
              <a:defRPr/>
            </a:pPr>
            <a:r>
              <a:rPr lang="en-US" sz="1000" dirty="0">
                <a:latin typeface="Times New Roman"/>
                <a:ea typeface="Calibri"/>
              </a:rPr>
              <a:t>A sensible approach may be to use condoms consistently as a backup method of contraception while taking low-dose COCs.</a:t>
            </a:r>
          </a:p>
          <a:p>
            <a:pPr>
              <a:defRPr/>
            </a:pPr>
            <a:r>
              <a:rPr lang="en-US" sz="1000" dirty="0">
                <a:latin typeface="Times New Roman"/>
                <a:ea typeface="Calibri"/>
              </a:rPr>
              <a:t>Regardless of the method chosen, counseling on condom use should be an integral part of contraceptive counseling for women with HIV.</a:t>
            </a:r>
            <a:endParaRPr lang="en-US" altLang="en-US" sz="1000" u="sng" dirty="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6794EF2-9EC3-42FD-9F00-CAB1AC2877AE}"/>
              </a:ext>
            </a:extLst>
          </p:cNvPr>
          <p:cNvSpPr>
            <a:spLocks noGrp="1" noRot="1" noChangeAspect="1" noChangeArrowheads="1" noTextEdit="1"/>
          </p:cNvSpPr>
          <p:nvPr>
            <p:ph type="sldImg"/>
          </p:nvPr>
        </p:nvSpPr>
        <p:spPr>
          <a:xfrm>
            <a:off x="663575" y="696913"/>
            <a:ext cx="4033838" cy="3027362"/>
          </a:xfrm>
          <a:ln/>
        </p:spPr>
      </p:sp>
      <p:sp>
        <p:nvSpPr>
          <p:cNvPr id="31747" name="Rectangle 3">
            <a:extLst>
              <a:ext uri="{FF2B5EF4-FFF2-40B4-BE49-F238E27FC236}">
                <a16:creationId xmlns:a16="http://schemas.microsoft.com/office/drawing/2014/main" id="{DEE500B9-4EC8-4A0A-BFF4-575B28289725}"/>
              </a:ext>
            </a:extLst>
          </p:cNvPr>
          <p:cNvSpPr>
            <a:spLocks noGrp="1" noChangeArrowheads="1"/>
          </p:cNvSpPr>
          <p:nvPr>
            <p:ph type="body" idx="1"/>
          </p:nvPr>
        </p:nvSpPr>
        <p:spPr>
          <a:xfrm>
            <a:off x="598488" y="3724275"/>
            <a:ext cx="5788025" cy="411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5000"/>
              </a:lnSpc>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E922C0-FD76-4535-A359-F73A02FFE3D4}"/>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9DA978B-38A9-423E-B7AF-8343441DC921}"/>
              </a:ext>
            </a:extLst>
          </p:cNvPr>
          <p:cNvSpPr>
            <a:spLocks noGrp="1" noChangeArrowheads="1"/>
          </p:cNvSpPr>
          <p:nvPr>
            <p:ph type="body" idx="1"/>
          </p:nvPr>
        </p:nvSpPr>
        <p:spPr>
          <a:xfrm>
            <a:off x="682625" y="3743325"/>
            <a:ext cx="5508625" cy="5314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0"/>
              </a:spcAft>
              <a:buFont typeface="Arial" panose="020B0604020202020204" pitchFamily="34" charset="0"/>
              <a:buChar char="•"/>
              <a:defRPr/>
            </a:pPr>
            <a:r>
              <a:rPr lang="en-US" sz="1000" dirty="0">
                <a:latin typeface="Times New Roman"/>
                <a:ea typeface="Calibri"/>
              </a:rPr>
              <a:t>A woman can start taking COCs anytime a provider is reasonably certain that she is not pregnant. </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A provider can be reasonably certain that a woman is not pregnant if any of these situations apply:</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Her monthly bleeding started within the past seven days. </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The woman is fully breastfeeding, has no menses, and her baby is less than six months old.</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has abstained from intercourse since her last menses or since delivery.</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had a baby in the past four weeks.</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had a miscarriage or an abortion in the past seven days.</a:t>
            </a:r>
          </a:p>
          <a:p>
            <a:pPr marL="342900" indent="-342900">
              <a:spcBef>
                <a:spcPts val="0"/>
              </a:spcBef>
              <a:spcAft>
                <a:spcPts val="0"/>
              </a:spcAft>
              <a:buFont typeface="Wingdings" panose="05000000000000000000" pitchFamily="2" charset="2"/>
              <a:buChar char="Ø"/>
              <a:defRPr/>
            </a:pPr>
            <a:r>
              <a:rPr lang="en-US" sz="1000" dirty="0">
                <a:latin typeface="Times New Roman"/>
                <a:ea typeface="Calibri"/>
              </a:rPr>
              <a:t>She has been using a reliable contraceptive method consistently and correctly. </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If none of these situations apply, a provider can conduct a urine pregnancy test or a bimanual pelvic exam if appropriate to determine if the woman is pregnant.</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If no other means to rule out pregnancy are available, a provider can ask a woman to come back at the time of her next menses and to use a backup contraceptive method in the meantime. </a:t>
            </a:r>
          </a:p>
          <a:p>
            <a:pPr marL="342900" indent="-342900">
              <a:spcBef>
                <a:spcPts val="0"/>
              </a:spcBef>
              <a:spcAft>
                <a:spcPts val="0"/>
              </a:spcAft>
              <a:buFont typeface="Arial" panose="020B0604020202020204" pitchFamily="34" charset="0"/>
              <a:buChar char="•"/>
              <a:defRPr/>
            </a:pPr>
            <a:r>
              <a:rPr lang="en-US" sz="1000" dirty="0">
                <a:latin typeface="Times New Roman"/>
                <a:ea typeface="Calibri"/>
              </a:rPr>
              <a:t>Providers may give a pack of COCs to the client with instructions to begin using them when her menses starts. This is known as advance provision.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2F6AC2E-BC96-4BC5-8A36-59CDE26051A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B246FC64-DC06-4236-8EC8-7DBB87343BB2}"/>
              </a:ext>
            </a:extLst>
          </p:cNvPr>
          <p:cNvSpPr>
            <a:spLocks noGrp="1" noChangeArrowheads="1"/>
          </p:cNvSpPr>
          <p:nvPr>
            <p:ph type="body" idx="1"/>
          </p:nvPr>
        </p:nvSpPr>
        <p:spPr>
          <a:xfrm>
            <a:off x="568325" y="3733800"/>
            <a:ext cx="5851525" cy="52117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0"/>
              </a:spcAft>
              <a:buFont typeface="Symbol"/>
              <a:buChar char=""/>
              <a:defRPr/>
            </a:pPr>
            <a:r>
              <a:rPr lang="en-US" sz="1000" dirty="0">
                <a:latin typeface="Times New Roman"/>
                <a:ea typeface="Calibri"/>
              </a:rPr>
              <a:t>If a woman initiates COC use during the first five days after the onset of her menstrual period, it is not necessary to use a backup method, such as condoms. </a:t>
            </a:r>
          </a:p>
          <a:p>
            <a:pPr marL="342900" indent="-342900">
              <a:spcBef>
                <a:spcPts val="0"/>
              </a:spcBef>
              <a:spcAft>
                <a:spcPts val="0"/>
              </a:spcAft>
              <a:buFont typeface="Symbol"/>
              <a:buChar char=""/>
              <a:defRPr/>
            </a:pPr>
            <a:r>
              <a:rPr lang="en-US" sz="1000" dirty="0">
                <a:latin typeface="Times New Roman"/>
                <a:ea typeface="Calibri"/>
              </a:rPr>
              <a:t>Because it takes time for COCs to become fully effective, starting use during the first five days allows the hormones to fully inhibit follicular development in the ovaries and prevent ovulation, ensuring that there is virtually no danger of pregnancy. </a:t>
            </a:r>
          </a:p>
          <a:p>
            <a:pPr marL="342900" indent="-342900">
              <a:spcBef>
                <a:spcPts val="0"/>
              </a:spcBef>
              <a:spcAft>
                <a:spcPts val="0"/>
              </a:spcAft>
              <a:buFont typeface="Symbol"/>
              <a:buChar char=""/>
              <a:defRPr/>
            </a:pPr>
            <a:r>
              <a:rPr lang="en-US" sz="1000" dirty="0">
                <a:latin typeface="Times New Roman"/>
                <a:ea typeface="Calibri"/>
              </a:rPr>
              <a:t>If a woman starts COCs after the fifth day of her menstrual cycle it is necessary to rule out pregnancy. She should also use a backup method for seven days as there is a chance she may ovulate before COCs become fully effective. </a:t>
            </a:r>
          </a:p>
          <a:p>
            <a:pPr marL="342900" indent="-342900">
              <a:spcBef>
                <a:spcPts val="0"/>
              </a:spcBef>
              <a:spcAft>
                <a:spcPts val="0"/>
              </a:spcAft>
              <a:buFont typeface="Symbol"/>
              <a:buChar char=""/>
              <a:defRPr/>
            </a:pPr>
            <a:r>
              <a:rPr lang="en-US" sz="1000" dirty="0">
                <a:latin typeface="Times New Roman"/>
                <a:ea typeface="Calibri"/>
              </a:rPr>
              <a:t>You can be reasonably certain a woman is not pregnant if she is starting within seven days after the start of her menses. If it is more than seven days, you should ask the other pregnancy-related questions on the checklist to rule out pregnancy.  </a:t>
            </a:r>
          </a:p>
          <a:p>
            <a:pPr marL="342900" indent="-342900">
              <a:spcBef>
                <a:spcPts val="0"/>
              </a:spcBef>
              <a:spcAft>
                <a:spcPts val="0"/>
              </a:spcAft>
              <a:buFont typeface="Symbol"/>
              <a:buChar char=""/>
              <a:defRPr/>
            </a:pPr>
            <a:r>
              <a:rPr lang="en-US" sz="1000" dirty="0">
                <a:latin typeface="Times New Roman"/>
                <a:ea typeface="Calibri"/>
              </a:rPr>
              <a:t>A woman who is not breastfeeding may begin COCs three weeks after delivery, when the increased risk of blood clots associated with pregnancy subsides. This interval is extended to 6 weeks after delivery for women with additional risk factors for blood clots. </a:t>
            </a:r>
          </a:p>
          <a:p>
            <a:pPr marL="342900" indent="-342900">
              <a:spcBef>
                <a:spcPts val="0"/>
              </a:spcBef>
              <a:spcAft>
                <a:spcPts val="0"/>
              </a:spcAft>
              <a:buFont typeface="Symbol"/>
              <a:buChar char=""/>
              <a:defRPr/>
            </a:pPr>
            <a:r>
              <a:rPr lang="en-US" sz="1000" dirty="0">
                <a:latin typeface="Times New Roman"/>
                <a:ea typeface="Calibri"/>
              </a:rPr>
              <a:t>If a non-breastfeeding woman wishes to initiate COCs after four weeks postpartum, it is necessary to first rule out pregnancy. </a:t>
            </a:r>
          </a:p>
          <a:p>
            <a:pPr marL="342900" indent="-342900">
              <a:spcBef>
                <a:spcPts val="0"/>
              </a:spcBef>
              <a:spcAft>
                <a:spcPts val="0"/>
              </a:spcAft>
              <a:buFont typeface="Symbol"/>
              <a:buChar char=""/>
              <a:defRPr/>
            </a:pPr>
            <a:r>
              <a:rPr lang="en-US" sz="1000" dirty="0">
                <a:latin typeface="Times New Roman"/>
                <a:ea typeface="Calibri"/>
              </a:rPr>
              <a:t>If fully or nearly fully breastfeeding, a woman may begin COCs at six months postpartum. </a:t>
            </a:r>
          </a:p>
          <a:p>
            <a:pPr marL="342900" indent="-342900">
              <a:spcBef>
                <a:spcPts val="0"/>
              </a:spcBef>
              <a:spcAft>
                <a:spcPts val="0"/>
              </a:spcAft>
              <a:buFont typeface="Symbol"/>
              <a:buChar char=""/>
              <a:defRPr/>
            </a:pPr>
            <a:r>
              <a:rPr lang="en-US" sz="1000" dirty="0">
                <a:latin typeface="Times New Roman"/>
                <a:ea typeface="Calibri"/>
              </a:rPr>
              <a:t>COCs may be provided in advance so that a breastfeeding woman can initiate the method when it is appropriate for her situation.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441FA8F-A015-4E7C-9EB8-53E102C2A553}"/>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D38CF50E-B659-4950-99A8-3325A3146825}"/>
              </a:ext>
            </a:extLst>
          </p:cNvPr>
          <p:cNvSpPr>
            <a:spLocks noGrp="1" noChangeArrowheads="1"/>
          </p:cNvSpPr>
          <p:nvPr>
            <p:ph type="body" idx="1"/>
          </p:nvPr>
        </p:nvSpPr>
        <p:spPr>
          <a:xfrm>
            <a:off x="625475" y="3800475"/>
            <a:ext cx="5811838" cy="3902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100" dirty="0">
                <a:latin typeface="Times New Roman" panose="02020603050405020304" pitchFamily="18" charset="0"/>
                <a:ea typeface="ＭＳ Ｐゴシック" panose="020B0600070205080204" pitchFamily="34" charset="-128"/>
              </a:rPr>
              <a:t>• A woman can start COCs immediately or within the first seven days after a first- or second-trimester miscarriage or abortion without the need for a backup method. However, if she wishes to start COCs more than seven days after a miscarriage or abortion, rule out pregnancy and instruct the woman to use a backup method, such as condoms, for seven days. (</a:t>
            </a:r>
            <a:r>
              <a:rPr lang="en-GB" sz="1100" u="sng" dirty="0">
                <a:hlinkClick r:id="rId3"/>
              </a:rPr>
              <a:t>Family Planning: A Global Handbook for Providers (3rd Edition, 2018)</a:t>
            </a:r>
            <a:r>
              <a:rPr lang="en-US" altLang="en-US" sz="1100" dirty="0">
                <a:latin typeface="Times New Roman" panose="02020603050405020304" pitchFamily="18" charset="0"/>
                <a:ea typeface="ＭＳ Ｐゴシック" panose="020B0600070205080204" pitchFamily="34" charset="-128"/>
              </a:rPr>
              <a:t>)</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When switching from hormonal methods, COCs can be started immediately with no need for a backup method. </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If the woman is switching from injectables to COCs, she can initiate anytime during the reinjection window. </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When switching from nonhormonal methods, COCs can be started during the first five days of the menstrual cycle with no need for a backup method. After day five of the menstrual cycle, instruct the woman to use a backup method for the next seven days. </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If the woman is switching from an IUD to COCs after day five of her cycle, the IUD can be left in place as backup method for the next seven days or until her next menses. If an IUD user has had intercourse since her last menses, it is particularly important to keep the IUD in place for at least seven days after starting COCs.</a:t>
            </a:r>
          </a:p>
          <a:p>
            <a:pPr eaLnBrk="1" hangingPunct="1">
              <a:lnSpc>
                <a:spcPct val="90000"/>
              </a:lnSpc>
            </a:pPr>
            <a:r>
              <a:rPr lang="en-US" altLang="en-US" sz="1100" dirty="0">
                <a:latin typeface="Times New Roman" panose="02020603050405020304" pitchFamily="18" charset="0"/>
                <a:ea typeface="ＭＳ Ｐゴシック" panose="020B0600070205080204" pitchFamily="34" charset="-128"/>
              </a:rPr>
              <a:t>• If a woman has taken progestin-only emergency contraceptive pills, she can start or re-start COCs immediately after she takes the ECPs. No need to wait for her next monthly bleeding. If she does not start immediately, but returns for COCs, she can start at any time she is reasonably certain she is not pregnant. If a woman has taken ulipristal acetate (UPA) ECPs she can start or re-start COCs on the 6th day after taking UPA ECPs. All women will need to use a backup method for the first 7 days after taking pills. (</a:t>
            </a:r>
            <a:r>
              <a:rPr lang="en-GB" sz="1100" u="sng" dirty="0"/>
              <a:t>Training Resource Package for Family Planning: https://www.fptraining.org/).</a:t>
            </a:r>
            <a:endParaRPr lang="en-GB" sz="1100" dirty="0"/>
          </a:p>
          <a:p>
            <a:pPr eaLnBrk="1" hangingPunct="1">
              <a:lnSpc>
                <a:spcPct val="90000"/>
              </a:lnSpc>
            </a:pPr>
            <a:endParaRPr lang="en-US" altLang="en-US" sz="11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F0DF89-B802-457E-93D8-A2E42EF94D2C}"/>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3ADEA666-A83C-40ED-B390-05E3F4FF67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Times New Roman" panose="02020603050405020304" pitchFamily="18" charset="0"/>
                <a:ea typeface="ＭＳ Ｐゴシック" panose="020B0600070205080204" pitchFamily="34" charset="-128"/>
              </a:rPr>
              <a:t>After a woman starts taking COCs, she should take one pill each day until the pack is empty. Failing to take the pill daily increases the risk of pregnancy. </a:t>
            </a:r>
          </a:p>
          <a:p>
            <a:pPr marL="171450" indent="-171450">
              <a:buFont typeface="Arial" panose="020B0604020202020204" pitchFamily="34" charset="0"/>
              <a:buChar char="•"/>
            </a:pPr>
            <a:r>
              <a:rPr lang="en-GB" altLang="en-US" dirty="0">
                <a:latin typeface="Times New Roman" panose="02020603050405020304" pitchFamily="18" charset="0"/>
                <a:ea typeface="ＭＳ Ｐゴシック" panose="020B0600070205080204" pitchFamily="34" charset="-128"/>
              </a:rPr>
              <a:t>Women using the 21-pill pack take a seven-day break from pill taking each month. The 28-pill pack users take seven inactive pills during the hormone-free interval and do not take a break between pill packs.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D6B7AEC-6F48-4B7A-A4FF-7CB7EB84DAE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C2A872CA-0069-4C87-A2FD-7B763288341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sz="1050" b="1" dirty="0">
              <a:latin typeface="Times New Roman" pitchFamily="18"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9E63104-A403-4773-8DCD-D12624E1589C}"/>
              </a:ext>
            </a:extLst>
          </p:cNvPr>
          <p:cNvSpPr>
            <a:spLocks noGrp="1" noRot="1" noChangeAspect="1" noChangeArrowheads="1" noTextEdit="1"/>
          </p:cNvSpPr>
          <p:nvPr>
            <p:ph type="sldImg"/>
          </p:nvPr>
        </p:nvSpPr>
        <p:spPr>
          <a:xfrm>
            <a:off x="701675" y="696913"/>
            <a:ext cx="4038600" cy="3028950"/>
          </a:xfrm>
          <a:ln/>
        </p:spPr>
      </p:sp>
      <p:sp>
        <p:nvSpPr>
          <p:cNvPr id="36867" name="Rectangle 3">
            <a:extLst>
              <a:ext uri="{FF2B5EF4-FFF2-40B4-BE49-F238E27FC236}">
                <a16:creationId xmlns:a16="http://schemas.microsoft.com/office/drawing/2014/main" id="{04E760B7-A804-4CAF-AE79-3C4E85D1FB8D}"/>
              </a:ext>
            </a:extLst>
          </p:cNvPr>
          <p:cNvSpPr>
            <a:spLocks noGrp="1" noChangeArrowheads="1"/>
          </p:cNvSpPr>
          <p:nvPr>
            <p:ph type="body" idx="1"/>
          </p:nvPr>
        </p:nvSpPr>
        <p:spPr>
          <a:xfrm>
            <a:off x="685800" y="3810000"/>
            <a:ext cx="5486400" cy="477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lnSpc>
                <a:spcPct val="95000"/>
              </a:lnSpc>
            </a:pP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30FD2C0-7585-438D-AD2A-BE60818C6D5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9911AA4F-3771-4ACE-8DFE-1C41383A9E97}"/>
              </a:ext>
            </a:extLst>
          </p:cNvPr>
          <p:cNvSpPr>
            <a:spLocks noGrp="1" noChangeArrowheads="1"/>
          </p:cNvSpPr>
          <p:nvPr>
            <p:ph type="body" idx="1"/>
          </p:nvPr>
        </p:nvSpPr>
        <p:spPr>
          <a:xfrm>
            <a:off x="641350" y="3713163"/>
            <a:ext cx="5843588" cy="4379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dirty="0">
                <a:latin typeface="Times New Roman" panose="02020603050405020304" pitchFamily="18" charset="0"/>
                <a:ea typeface="ＭＳ Ｐゴシック" panose="020B0600070205080204" pitchFamily="34" charset="-128"/>
              </a:rPr>
              <a:t>Thorough counseling at the time COCs are provided often reduces the anxiety some women may feel when they experience side effects. If side effects do occur and are bothersome to the client, the first step of management is to address the client’s concerns through follow-up counseling.  </a:t>
            </a:r>
          </a:p>
          <a:p>
            <a:r>
              <a:rPr lang="en-US" altLang="en-US" sz="1000" dirty="0">
                <a:latin typeface="Times New Roman" panose="02020603050405020304" pitchFamily="18" charset="0"/>
                <a:ea typeface="ＭＳ Ｐゴシック" panose="020B0600070205080204" pitchFamily="34" charset="-128"/>
              </a:rPr>
              <a:t>If a client experiences ordinary headaches that are not migraines, tell the client that ordinary headaches do not indicate any dangerous conditions and usually diminish over time. She can use standard doses of painkillers such as aspirin, ibuprofen, paracetamol, or other pain relievers to relieve symptoms. For women who experience headaches during the hormone-free week, consider extended or continuous use of COCs. </a:t>
            </a:r>
          </a:p>
          <a:p>
            <a:r>
              <a:rPr lang="en-US" altLang="en-US" sz="1000" dirty="0">
                <a:latin typeface="Times New Roman" panose="02020603050405020304" pitchFamily="18" charset="0"/>
                <a:ea typeface="ＭＳ Ｐゴシック" panose="020B0600070205080204" pitchFamily="34" charset="-128"/>
              </a:rPr>
              <a:t>Although ordinary headaches are a common side effect of COC use, headaches that get worse or occur more often during COC use should be evaluated. While women younger than 35 who have migraine headaches without an aura can initiate COCs, a woman who develops migraine headaches, with or without aura, or whose migraine headaches become worse while using COCs should stop using them. The provider should help her choose a method without estrogen. </a:t>
            </a:r>
          </a:p>
          <a:p>
            <a:r>
              <a:rPr lang="en-US" altLang="en-US" sz="1000" dirty="0">
                <a:latin typeface="Times New Roman" panose="02020603050405020304" pitchFamily="18" charset="0"/>
                <a:ea typeface="ＭＳ Ｐゴシック" panose="020B0600070205080204" pitchFamily="34" charset="-128"/>
              </a:rPr>
              <a:t>Taking pills on a full stomach or at bedtime may help prevent nausea and vomiting. If a woman experiences vomiting or diarrhea within two hours of taking COCs, she should take another pill from her pack as soon as possible and then continue taking pills as usual. If vomiting or diarrhea continues for longer than two days, she should continue daily COC use and start using a backup method, which she should continue using until seven days after the vomiting and diarrhea have resolved. </a:t>
            </a:r>
          </a:p>
          <a:p>
            <a:r>
              <a:rPr lang="en-US" altLang="en-US" sz="1000" dirty="0">
                <a:latin typeface="Times New Roman" panose="02020603050405020304" pitchFamily="18" charset="0"/>
                <a:ea typeface="ＭＳ Ｐゴシック" panose="020B0600070205080204" pitchFamily="34" charset="-128"/>
              </a:rPr>
              <a:t>For breast tenderness, recommend the client wear a supportive bra. She may also try pain relievers. </a:t>
            </a:r>
          </a:p>
          <a:p>
            <a:r>
              <a:rPr lang="en-US" altLang="en-US" sz="1000" dirty="0">
                <a:latin typeface="Times New Roman" panose="02020603050405020304" pitchFamily="18" charset="0"/>
                <a:ea typeface="ＭＳ Ｐゴシック" panose="020B0600070205080204" pitchFamily="34" charset="-128"/>
              </a:rPr>
              <a:t>If side effects persist and are unacceptable to the client, health care providers may recommend switching to a different pill formulation or to another contraceptive method.</a:t>
            </a:r>
            <a:r>
              <a:rPr lang="en-US" altLang="en-US" sz="1000" b="1" dirty="0">
                <a:latin typeface="Times New Roman" panose="02020603050405020304" pitchFamily="18" charset="0"/>
                <a:ea typeface="ＭＳ Ｐゴシック" panose="020B0600070205080204" pitchFamily="34" charset="-128"/>
              </a:rPr>
              <a:t> </a:t>
            </a: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CFA513F-9FE8-403C-A34C-EB3B2265232B}"/>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61C65CA2-E35C-4EA8-A162-73CB729C5D55}"/>
              </a:ext>
            </a:extLst>
          </p:cNvPr>
          <p:cNvSpPr>
            <a:spLocks noGrp="1" noChangeArrowheads="1"/>
          </p:cNvSpPr>
          <p:nvPr>
            <p:ph type="body" idx="1"/>
          </p:nvPr>
        </p:nvSpPr>
        <p:spPr>
          <a:xfrm>
            <a:off x="657225" y="3790950"/>
            <a:ext cx="5678488" cy="521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i="1">
                <a:latin typeface="Times New Roman" panose="02020603050405020304" pitchFamily="18" charset="0"/>
                <a:ea typeface="ＭＳ Ｐゴシック" panose="020B0600070205080204" pitchFamily="34" charset="-128"/>
              </a:rPr>
              <a:t>Use slides to present the following:</a:t>
            </a:r>
            <a:endParaRPr lang="en-US" altLang="en-US" sz="1000">
              <a:latin typeface="Times New Roman" panose="02020603050405020304" pitchFamily="18" charset="0"/>
              <a:ea typeface="ＭＳ Ｐゴシック" panose="020B0600070205080204" pitchFamily="34" charset="-128"/>
            </a:endParaRPr>
          </a:p>
          <a:p>
            <a:r>
              <a:rPr lang="en-US" altLang="en-US" sz="1000">
                <a:latin typeface="Times New Roman" panose="02020603050405020304" pitchFamily="18" charset="0"/>
                <a:ea typeface="ＭＳ Ｐゴシック" panose="020B0600070205080204" pitchFamily="34" charset="-128"/>
              </a:rPr>
              <a:t>If a client complains about irregular or breakthrough bleeding, the provider should first make sure the client is taking the pills correctly, without missing pills. The provider should also ask whether the client is taking any drugs that may interact with COCs, such as rifampicin or rifabutin, which make COCs less effective. If none of these situations applies, providers can explain that COCs make the uterine lining thinner, and it may start shedding early, resulting in this type of bleeding. The provider can assure a woman that this bleeding does not mean that anything is wrong and usually diminishes with time. Suggest that she take pills at the same time each day—this may help to reduce irregular bleeding.</a:t>
            </a:r>
          </a:p>
          <a:p>
            <a:r>
              <a:rPr lang="en-US" altLang="en-US" sz="1000">
                <a:latin typeface="Times New Roman" panose="02020603050405020304" pitchFamily="18" charset="0"/>
                <a:ea typeface="ＭＳ Ｐゴシック" panose="020B0600070205080204" pitchFamily="34" charset="-128"/>
              </a:rPr>
              <a:t>If the irregular bleeding is unacceptable to the client, the provider may want to consider giving her ibuprofen, up to 800 mg three times per day for five days, or an equivalent amount of another non-steroidal anti-inflammatory drug other than aspirin. </a:t>
            </a:r>
          </a:p>
          <a:p>
            <a:r>
              <a:rPr lang="en-US" altLang="en-US" sz="1000">
                <a:latin typeface="Times New Roman" panose="02020603050405020304" pitchFamily="18" charset="0"/>
                <a:ea typeface="ＭＳ Ｐゴシック" panose="020B0600070205080204" pitchFamily="34" charset="-128"/>
              </a:rPr>
              <a:t>If the woman is experiencing unexplained, heavy, or prolonged vaginal bleeding that may suggest a serious medical condition not related to the method, she should be referred for evaluation as soon as possible. </a:t>
            </a:r>
          </a:p>
          <a:p>
            <a:r>
              <a:rPr lang="en-US" altLang="en-US" sz="1000">
                <a:latin typeface="Times New Roman" panose="02020603050405020304" pitchFamily="18" charset="0"/>
                <a:ea typeface="ＭＳ Ｐゴシック" panose="020B0600070205080204" pitchFamily="34" charset="-128"/>
              </a:rPr>
              <a:t>Amenorrhea may simply be a sign that the pills are working effectively. Reassure the client that it does not indicate a health problem and no medical treatment is necessary. If the client develops amenorrhea while using pills incorrectly or after using COCs for only a short time, the provider should determine if the client is pregnant. </a:t>
            </a:r>
          </a:p>
          <a:p>
            <a:r>
              <a:rPr lang="en-US" altLang="en-US" sz="1000">
                <a:latin typeface="Times New Roman" panose="02020603050405020304" pitchFamily="18" charset="0"/>
                <a:ea typeface="ＭＳ Ｐゴシック" panose="020B0600070205080204" pitchFamily="34" charset="-128"/>
              </a:rPr>
              <a:t>Sometimes side effects may diminish or disappear if the client switches to another formulation of COCs. A provider may prescribe a different pill brand if available. </a:t>
            </a:r>
          </a:p>
          <a:p>
            <a:r>
              <a:rPr lang="en-US" altLang="en-US" sz="1000">
                <a:latin typeface="Times New Roman" panose="02020603050405020304" pitchFamily="18" charset="0"/>
                <a:ea typeface="ＭＳ Ｐゴシック" panose="020B0600070205080204" pitchFamily="34" charset="-128"/>
              </a:rPr>
              <a:t>If side effects persist and are unacceptable to the client, the provider should help her to choose another contraceptive method.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253FE13-95E6-4178-B7EB-2060EEEA52E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D9DB96F-042B-4F4F-8311-DB4A23BE1287}"/>
              </a:ext>
            </a:extLst>
          </p:cNvPr>
          <p:cNvSpPr>
            <a:spLocks noGrp="1" noChangeArrowheads="1"/>
          </p:cNvSpPr>
          <p:nvPr>
            <p:ph type="body" idx="1"/>
          </p:nvPr>
        </p:nvSpPr>
        <p:spPr>
          <a:xfrm>
            <a:off x="631825" y="3808413"/>
            <a:ext cx="5486400" cy="480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Times New Roman" panose="02020603050405020304" pitchFamily="18" charset="0"/>
                <a:ea typeface="ＭＳ Ｐゴシック" panose="020B0600070205080204" pitchFamily="34" charset="-128"/>
              </a:rPr>
              <a:t>On very rare occasions, women who use COCs can develop serious complications, usually due to thrombosis or thromboembolism—a blood clot that may form in the blood vessels of the heart, brain, leg, or abdomen. Warning signs of such complications include severe abdominal pain; severe chest pain or shortness of breath; severe headache with dizziness, weakness, numbness, or eye problems, such as temporary vision loss or blurred vision; and severe pain in the calf or thigh. </a:t>
            </a:r>
          </a:p>
          <a:p>
            <a:r>
              <a:rPr lang="en-US" altLang="en-US" sz="1100" dirty="0">
                <a:latin typeface="Times New Roman" panose="02020603050405020304" pitchFamily="18" charset="0"/>
                <a:ea typeface="ＭＳ Ｐゴシック" panose="020B0600070205080204" pitchFamily="34" charset="-128"/>
              </a:rPr>
              <a:t>If a woman taking COCs experiences any of these symptoms, she should stop taking pills, begin using a backup method, and see a health care provider immediately.</a:t>
            </a:r>
          </a:p>
          <a:p>
            <a:pPr eaLnBrk="1" hangingPunct="1"/>
            <a:endParaRPr lang="en-US" altLang="en-US" b="1" dirty="0">
              <a:latin typeface="Times New Roman" panose="02020603050405020304" pitchFamily="18" charset="0"/>
              <a:ea typeface="ＭＳ Ｐゴシック" panose="020B0600070205080204" pitchFamily="34" charset="-128"/>
            </a:endParaRPr>
          </a:p>
        </p:txBody>
      </p:sp>
      <p:sp>
        <p:nvSpPr>
          <p:cNvPr id="43012" name="Date Placeholder 3">
            <a:extLst>
              <a:ext uri="{FF2B5EF4-FFF2-40B4-BE49-F238E27FC236}">
                <a16:creationId xmlns:a16="http://schemas.microsoft.com/office/drawing/2014/main" id="{9CF70E04-144B-406E-9705-DE763D8534B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2338">
              <a:spcBef>
                <a:spcPct val="30000"/>
              </a:spcBef>
              <a:buChar char="•"/>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233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5/25/2012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CBF465F-C685-4799-804B-D28D96A6E786}"/>
              </a:ext>
            </a:extLst>
          </p:cNvPr>
          <p:cNvSpPr>
            <a:spLocks noGrp="1" noRot="1" noChangeAspect="1" noChangeArrowheads="1" noTextEdit="1"/>
          </p:cNvSpPr>
          <p:nvPr>
            <p:ph type="sldImg"/>
          </p:nvPr>
        </p:nvSpPr>
        <p:spPr>
          <a:xfrm>
            <a:off x="700088" y="696913"/>
            <a:ext cx="4040187" cy="3030537"/>
          </a:xfrm>
          <a:ln/>
        </p:spPr>
      </p:sp>
      <p:sp>
        <p:nvSpPr>
          <p:cNvPr id="44035" name="Rectangle 3">
            <a:extLst>
              <a:ext uri="{FF2B5EF4-FFF2-40B4-BE49-F238E27FC236}">
                <a16:creationId xmlns:a16="http://schemas.microsoft.com/office/drawing/2014/main" id="{E87F0C4B-1636-41DC-8C81-443AD0711C97}"/>
              </a:ext>
            </a:extLst>
          </p:cNvPr>
          <p:cNvSpPr>
            <a:spLocks noGrp="1" noChangeArrowheads="1"/>
          </p:cNvSpPr>
          <p:nvPr>
            <p:ph type="body" idx="1"/>
          </p:nvPr>
        </p:nvSpPr>
        <p:spPr>
          <a:xfrm>
            <a:off x="652463" y="3751263"/>
            <a:ext cx="5819775" cy="169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en-US" altLang="en-US" sz="900" dirty="0">
                <a:latin typeface="Times New Roman" panose="02020603050405020304" pitchFamily="18" charset="0"/>
                <a:ea typeface="ＭＳ Ｐゴシック" panose="020B0600070205080204" pitchFamily="34" charset="-128"/>
              </a:rPr>
              <a:t>There are some serious health conditions that may require a client to stop using COCs.</a:t>
            </a:r>
          </a:p>
          <a:p>
            <a:r>
              <a:rPr lang="en-US" altLang="en-US" sz="900" dirty="0">
                <a:latin typeface="Times New Roman" panose="02020603050405020304" pitchFamily="18" charset="0"/>
                <a:ea typeface="ＭＳ Ｐゴシック" panose="020B0600070205080204" pitchFamily="34" charset="-128"/>
              </a:rPr>
              <a:t>If a client experiences unexplained, heavy, or prolonged bleeding that is suggestive of a medical condition not related to the method, refer the client or evaluate by taking her medical history and doing a pelvic examination. Diagnose and treat as appropriate. The client can continue using COCs while her condition is being evaluated. If the bleeding is caused by an STI or PID, the client can continue using COCs during treatment. Although women younger than 35 who have migraine headaches without aura can initiate COCs, a woman of any age who develops migraine headaches, with or without aura, or whose migraine headaches become worse while using COCs should stop using them. The provider should help this client choose a method without estrogen. If a client is having major surgery, or her leg is in a cast, or for other reasons she will be unable to move about for one week or more, she should tell her doctors that she is using COCs, stop taking COCs and use a backup method during this period, and resume using COCs two weeks after she can move about again.</a:t>
            </a:r>
            <a:endParaRPr lang="en-US" altLang="en-US" sz="900" b="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460B508-94CE-4742-8D1F-0B0058AFD70C}"/>
              </a:ext>
            </a:extLst>
          </p:cNvPr>
          <p:cNvSpPr>
            <a:spLocks noGrp="1" noRot="1" noChangeAspect="1" noChangeArrowheads="1" noTextEdit="1"/>
          </p:cNvSpPr>
          <p:nvPr>
            <p:ph type="sldImg"/>
          </p:nvPr>
        </p:nvSpPr>
        <p:spPr>
          <a:xfrm>
            <a:off x="700088" y="696913"/>
            <a:ext cx="4040187" cy="3030537"/>
          </a:xfrm>
          <a:ln/>
        </p:spPr>
      </p:sp>
      <p:sp>
        <p:nvSpPr>
          <p:cNvPr id="45059" name="Rectangle 3">
            <a:extLst>
              <a:ext uri="{FF2B5EF4-FFF2-40B4-BE49-F238E27FC236}">
                <a16:creationId xmlns:a16="http://schemas.microsoft.com/office/drawing/2014/main" id="{9722C9A6-01D7-4AA3-A994-0BFA98E554E8}"/>
              </a:ext>
            </a:extLst>
          </p:cNvPr>
          <p:cNvSpPr>
            <a:spLocks noGrp="1" noChangeArrowheads="1"/>
          </p:cNvSpPr>
          <p:nvPr>
            <p:ph type="body" idx="1"/>
          </p:nvPr>
        </p:nvSpPr>
        <p:spPr>
          <a:xfrm>
            <a:off x="652463" y="3743325"/>
            <a:ext cx="5819775" cy="3325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en-US" altLang="en-US" sz="1100" dirty="0">
                <a:latin typeface="Times New Roman" panose="02020603050405020304" pitchFamily="18" charset="0"/>
                <a:ea typeface="ＭＳ Ｐゴシック" panose="020B0600070205080204" pitchFamily="34" charset="-128"/>
              </a:rPr>
              <a:t>If a client is starting long-term treatment with anticonvulsants or the antibiotics rifampicin and rifabutin, advise her to switch to another method, other than progestin-only pills, because these medications make COCs less effective. </a:t>
            </a:r>
          </a:p>
          <a:p>
            <a:r>
              <a:rPr lang="en-US" altLang="en-US" sz="1100" dirty="0">
                <a:latin typeface="Times New Roman" panose="02020603050405020304" pitchFamily="18" charset="0"/>
                <a:ea typeface="ＭＳ Ｐゴシック" panose="020B0600070205080204" pitchFamily="34" charset="-128"/>
              </a:rPr>
              <a:t>Anticonvulsants include barbiturates, carbamazepine, oxcarbazepine, phenytoin, primidone, topiramate, and lamotrigine.</a:t>
            </a:r>
          </a:p>
          <a:p>
            <a:r>
              <a:rPr lang="en-US" altLang="en-US" sz="1100" dirty="0">
                <a:latin typeface="Times New Roman" panose="02020603050405020304" pitchFamily="18" charset="0"/>
                <a:ea typeface="ＭＳ Ｐゴシック" panose="020B0600070205080204" pitchFamily="34" charset="-128"/>
              </a:rPr>
              <a:t>In addition, combined hormonal methods, including COCs, may make lamotrigine less effective. If a woman will be using these medications short-term, she can use a backup method along with COCs for greater protection from pregnancy.  </a:t>
            </a:r>
          </a:p>
          <a:p>
            <a:r>
              <a:rPr lang="en-US" altLang="en-US" sz="1100" dirty="0">
                <a:latin typeface="Times New Roman" panose="02020603050405020304" pitchFamily="18" charset="0"/>
                <a:ea typeface="ＭＳ Ｐゴシック" panose="020B0600070205080204" pitchFamily="34" charset="-128"/>
              </a:rPr>
              <a:t>If a woman develops health conditions such as blood clots in the deep veins of the legs or lungs, heart disease due to blocked or narrowed arteries, severe liver disease, vascular damage due to diabetes, or breast cancer</a:t>
            </a:r>
            <a:r>
              <a:rPr lang="en-US" altLang="en-US" sz="1100" b="1" dirty="0">
                <a:latin typeface="Times New Roman" panose="02020603050405020304" pitchFamily="18" charset="0"/>
                <a:ea typeface="ＭＳ Ｐゴシック" panose="020B0600070205080204" pitchFamily="34" charset="-128"/>
              </a:rPr>
              <a:t>,</a:t>
            </a:r>
            <a:r>
              <a:rPr lang="en-US" altLang="en-US" sz="1100" dirty="0">
                <a:latin typeface="Times New Roman" panose="02020603050405020304" pitchFamily="18" charset="0"/>
                <a:ea typeface="ＭＳ Ｐゴシック" panose="020B0600070205080204" pitchFamily="34" charset="-128"/>
              </a:rPr>
              <a:t> tell the client to stop taking COCs. </a:t>
            </a:r>
          </a:p>
          <a:p>
            <a:r>
              <a:rPr lang="en-US" altLang="en-US" sz="1100" dirty="0">
                <a:latin typeface="Times New Roman" panose="02020603050405020304" pitchFamily="18" charset="0"/>
                <a:ea typeface="ＭＳ Ｐゴシック" panose="020B0600070205080204" pitchFamily="34" charset="-128"/>
              </a:rPr>
              <a:t>Give the woman a backup method to use until her condition is evaluated.</a:t>
            </a:r>
          </a:p>
          <a:p>
            <a:r>
              <a:rPr lang="en-US" altLang="en-US" sz="1100" dirty="0">
                <a:latin typeface="Times New Roman" panose="02020603050405020304" pitchFamily="18" charset="0"/>
                <a:ea typeface="ＭＳ Ｐゴシック" panose="020B0600070205080204" pitchFamily="34" charset="-128"/>
              </a:rPr>
              <a:t>Refer her for diagnosis and care if she is not already under care.</a:t>
            </a:r>
          </a:p>
          <a:p>
            <a:r>
              <a:rPr lang="en-US" altLang="en-US" sz="1100" dirty="0">
                <a:latin typeface="Times New Roman" panose="02020603050405020304" pitchFamily="18" charset="0"/>
                <a:ea typeface="ＭＳ Ｐゴシック" panose="020B0600070205080204" pitchFamily="34" charset="-128"/>
              </a:rPr>
              <a:t>Finally, if you suspect a woman is pregnant, assess for pregnancy and tell her to stop using COCs if pregnancy is confirmed. Reassure her that there are no known risks to a fetus conceived while a woman is using COCs.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51E2A9C-BC4F-4499-A36C-C729B1952BBA}"/>
              </a:ext>
            </a:extLst>
          </p:cNvPr>
          <p:cNvSpPr>
            <a:spLocks noGrp="1" noRot="1" noChangeAspect="1" noChangeArrowheads="1" noTextEdit="1"/>
          </p:cNvSpPr>
          <p:nvPr>
            <p:ph type="sldImg"/>
          </p:nvPr>
        </p:nvSpPr>
        <p:spPr>
          <a:xfrm>
            <a:off x="701675" y="696913"/>
            <a:ext cx="4038600" cy="3028950"/>
          </a:xfrm>
          <a:ln/>
        </p:spPr>
      </p:sp>
      <p:sp>
        <p:nvSpPr>
          <p:cNvPr id="46083" name="Rectangle 3">
            <a:extLst>
              <a:ext uri="{FF2B5EF4-FFF2-40B4-BE49-F238E27FC236}">
                <a16:creationId xmlns:a16="http://schemas.microsoft.com/office/drawing/2014/main" id="{AA1AD5F0-9E59-4F45-B37F-797589C34714}"/>
              </a:ext>
            </a:extLst>
          </p:cNvPr>
          <p:cNvSpPr>
            <a:spLocks noGrp="1" noChangeArrowheads="1"/>
          </p:cNvSpPr>
          <p:nvPr>
            <p:ph type="body" idx="1"/>
          </p:nvPr>
        </p:nvSpPr>
        <p:spPr>
          <a:xfrm>
            <a:off x="668338" y="3886200"/>
            <a:ext cx="52959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en-US" altLang="en-US" sz="1000" i="1" dirty="0">
                <a:latin typeface="Times New Roman" panose="02020603050405020304" pitchFamily="18" charset="0"/>
                <a:ea typeface="ＭＳ Ｐゴシック" panose="020B0600070205080204" pitchFamily="34" charset="-128"/>
              </a:rPr>
              <a:t>Photo credits: © 1995 Lamia </a:t>
            </a:r>
            <a:r>
              <a:rPr lang="en-US" altLang="en-US" sz="1000" i="1" dirty="0" err="1">
                <a:latin typeface="Times New Roman" panose="02020603050405020304" pitchFamily="18" charset="0"/>
                <a:ea typeface="ＭＳ Ｐゴシック" panose="020B0600070205080204" pitchFamily="34" charset="-128"/>
              </a:rPr>
              <a:t>Jaroudi</a:t>
            </a:r>
            <a:r>
              <a:rPr lang="en-US" altLang="en-US" sz="1000" i="1" dirty="0">
                <a:latin typeface="Times New Roman" panose="02020603050405020304" pitchFamily="18" charset="0"/>
                <a:ea typeface="ＭＳ Ｐゴシック" panose="020B0600070205080204" pitchFamily="34" charset="-128"/>
              </a:rPr>
              <a:t>/CCP, Courtesy of </a:t>
            </a:r>
            <a:r>
              <a:rPr lang="en-US" altLang="en-US" sz="1000" i="1" dirty="0" err="1">
                <a:latin typeface="Times New Roman" panose="02020603050405020304" pitchFamily="18" charset="0"/>
                <a:ea typeface="ＭＳ Ｐゴシック" panose="020B0600070205080204" pitchFamily="34" charset="-128"/>
              </a:rPr>
              <a:t>Photoshare</a:t>
            </a:r>
            <a:r>
              <a:rPr lang="en-US" altLang="en-US" sz="1000" i="1" dirty="0">
                <a:latin typeface="Times New Roman" panose="02020603050405020304" pitchFamily="18" charset="0"/>
                <a:ea typeface="ＭＳ Ｐゴシック" panose="020B0600070205080204" pitchFamily="34" charset="-128"/>
              </a:rPr>
              <a:t>; © 2009 Nguyen Quoc </a:t>
            </a:r>
            <a:r>
              <a:rPr lang="en-US" altLang="en-US" sz="1000" i="1" dirty="0" err="1">
                <a:latin typeface="Times New Roman" panose="02020603050405020304" pitchFamily="18" charset="0"/>
                <a:ea typeface="ＭＳ Ｐゴシック" panose="020B0600070205080204" pitchFamily="34" charset="-128"/>
              </a:rPr>
              <a:t>Phong</a:t>
            </a:r>
            <a:r>
              <a:rPr lang="en-US" altLang="en-US" sz="1000" i="1" dirty="0">
                <a:latin typeface="Times New Roman" panose="02020603050405020304" pitchFamily="18" charset="0"/>
                <a:ea typeface="ＭＳ Ｐゴシック" panose="020B0600070205080204" pitchFamily="34" charset="-128"/>
              </a:rPr>
              <a:t>, Courtesy of </a:t>
            </a:r>
            <a:r>
              <a:rPr lang="en-US" altLang="en-US" sz="1000" i="1" dirty="0" err="1">
                <a:latin typeface="Times New Roman" panose="02020603050405020304" pitchFamily="18" charset="0"/>
                <a:ea typeface="ＭＳ Ｐゴシック" panose="020B0600070205080204" pitchFamily="34" charset="-128"/>
              </a:rPr>
              <a:t>Photoshare</a:t>
            </a:r>
            <a:endParaRPr lang="en-US" altLang="en-US" sz="1000" i="1" dirty="0">
              <a:latin typeface="Times New Roman" panose="02020603050405020304" pitchFamily="18" charset="0"/>
              <a:ea typeface="ＭＳ Ｐゴシック" panose="020B0600070205080204" pitchFamily="34" charset="-128"/>
            </a:endParaRPr>
          </a:p>
          <a:p>
            <a:endParaRPr lang="en-US" altLang="en-US" sz="1100" dirty="0">
              <a:latin typeface="Times New Roman" panose="02020603050405020304" pitchFamily="18" charset="0"/>
              <a:ea typeface="ＭＳ Ｐゴシック" panose="020B0600070205080204" pitchFamily="34" charset="-128"/>
            </a:endParaRPr>
          </a:p>
          <a:p>
            <a:r>
              <a:rPr lang="en-US" altLang="en-US" sz="1100" dirty="0">
                <a:latin typeface="Times New Roman" panose="02020603050405020304" pitchFamily="18" charset="0"/>
                <a:ea typeface="ＭＳ Ｐゴシック" panose="020B0600070205080204" pitchFamily="34" charset="-128"/>
              </a:rPr>
              <a:t>Combined oral contraceptives have characteristics that make them a desirable family planning method for many women.</a:t>
            </a:r>
          </a:p>
          <a:p>
            <a:r>
              <a:rPr lang="en-US" altLang="en-US" sz="1100" dirty="0">
                <a:latin typeface="Times New Roman" panose="02020603050405020304" pitchFamily="18" charset="0"/>
                <a:ea typeface="ＭＳ Ｐゴシック" panose="020B0600070205080204" pitchFamily="34" charset="-128"/>
              </a:rPr>
              <a:t>They are safe for almost all women. </a:t>
            </a:r>
          </a:p>
          <a:p>
            <a:r>
              <a:rPr lang="en-US" altLang="en-US" sz="1100" dirty="0">
                <a:latin typeface="Times New Roman" panose="02020603050405020304" pitchFamily="18" charset="0"/>
                <a:ea typeface="ＭＳ Ｐゴシック" panose="020B0600070205080204" pitchFamily="34" charset="-128"/>
              </a:rPr>
              <a:t>They are effective if used consistently and correctly.</a:t>
            </a:r>
          </a:p>
          <a:p>
            <a:r>
              <a:rPr lang="en-US" altLang="en-US" sz="1100" dirty="0">
                <a:latin typeface="Times New Roman" panose="02020603050405020304" pitchFamily="18" charset="0"/>
                <a:ea typeface="ＭＳ Ｐゴシック" panose="020B0600070205080204" pitchFamily="34" charset="-128"/>
              </a:rPr>
              <a:t>Fertility returns without a delay after stopping pills. </a:t>
            </a:r>
          </a:p>
          <a:p>
            <a:r>
              <a:rPr lang="en-US" altLang="en-US" sz="1100" dirty="0">
                <a:latin typeface="Times New Roman" panose="02020603050405020304" pitchFamily="18" charset="0"/>
                <a:ea typeface="ＭＳ Ｐゴシック" panose="020B0600070205080204" pitchFamily="34" charset="-128"/>
              </a:rPr>
              <a:t>Appropriate screening and counseling plays an important role in the provision of oral contraceptives. Providers can use a simple screening tool to determine medical eligibility. Counselors must ensure that clients are aware of potential side effects, understand how to take the pill, know what to do when pills are missed, and can identify situations that require the attention of a provider. Family planning programs that offer COCs benefit their clients by increasing their contraceptive options.</a:t>
            </a:r>
            <a:endParaRPr lang="en-US" altLang="en-US" sz="1100" i="1"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6C851F51-46A0-440A-94FE-A2657FBA1B13}" type="slidenum">
              <a:rPr lang="en-US" altLang="en-US"/>
              <a:pPr/>
              <a:t>36</a:t>
            </a:fld>
            <a:endParaRPr lang="en-US" altLang="en-US" dirty="0"/>
          </a:p>
        </p:txBody>
      </p:sp>
      <p:sp>
        <p:nvSpPr>
          <p:cNvPr id="140291" name="Rectangle 2"/>
          <p:cNvSpPr>
            <a:spLocks noGrp="1" noRot="1" noChangeAspect="1" noChangeArrowheads="1" noTextEdit="1"/>
          </p:cNvSpPr>
          <p:nvPr>
            <p:ph type="sldImg"/>
          </p:nvPr>
        </p:nvSpPr>
        <p:spPr>
          <a:xfrm>
            <a:off x="771525" y="685800"/>
            <a:ext cx="3963988" cy="2971800"/>
          </a:xfrm>
          <a:ln/>
        </p:spPr>
      </p:sp>
      <p:sp>
        <p:nvSpPr>
          <p:cNvPr id="140292" name="Rectangle 3"/>
          <p:cNvSpPr>
            <a:spLocks noGrp="1" noChangeArrowheads="1"/>
          </p:cNvSpPr>
          <p:nvPr>
            <p:ph type="body" idx="1"/>
          </p:nvPr>
        </p:nvSpPr>
        <p:spPr>
          <a:xfrm>
            <a:off x="656958" y="3716943"/>
            <a:ext cx="5446342" cy="230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altLang="en-US" sz="9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ECE1B4F2-787D-42C1-8782-47E9967FDFE5}" type="slidenum">
              <a:rPr lang="en-US" altLang="en-US"/>
              <a:pPr/>
              <a:t>37</a:t>
            </a:fld>
            <a:endParaRPr lang="en-US" alt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78BAB0A-E267-4EC1-BFB2-A62CCEBAB3CC}" type="slidenum">
              <a:rPr lang="en-US" altLang="en-US"/>
              <a:pPr/>
              <a:t>38</a:t>
            </a:fld>
            <a:endParaRPr lang="en-US" alt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FFFAD38-C0D4-47DE-A714-73371E8E83F4}" type="slidenum">
              <a:rPr lang="en-US" altLang="en-US"/>
              <a:pPr/>
              <a:t>39</a:t>
            </a:fld>
            <a:endParaRPr lang="en-US" alt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FF192AF9-56E4-429D-B89A-609A54D9DA3A}" type="slidenum">
              <a:rPr lang="en-US" altLang="en-US"/>
              <a:pPr/>
              <a:t>40</a:t>
            </a:fld>
            <a:endParaRPr lang="en-US" alt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3752E3-6C2D-49D5-953F-EB80315E062A}"/>
              </a:ext>
            </a:extLst>
          </p:cNvPr>
          <p:cNvSpPr>
            <a:spLocks noGrp="1" noRot="1" noChangeAspect="1" noChangeArrowheads="1" noTextEdit="1"/>
          </p:cNvSpPr>
          <p:nvPr>
            <p:ph type="sldImg"/>
          </p:nvPr>
        </p:nvSpPr>
        <p:spPr>
          <a:xfrm>
            <a:off x="763588" y="708025"/>
            <a:ext cx="4010025" cy="3008313"/>
          </a:xfrm>
          <a:ln/>
        </p:spPr>
      </p:sp>
      <p:sp>
        <p:nvSpPr>
          <p:cNvPr id="19459" name="Rectangle 3">
            <a:extLst>
              <a:ext uri="{FF2B5EF4-FFF2-40B4-BE49-F238E27FC236}">
                <a16:creationId xmlns:a16="http://schemas.microsoft.com/office/drawing/2014/main" id="{60A96E16-B0B0-4C0F-A879-6F16DDE7D154}"/>
              </a:ext>
            </a:extLst>
          </p:cNvPr>
          <p:cNvSpPr>
            <a:spLocks noGrp="1" noChangeArrowheads="1"/>
          </p:cNvSpPr>
          <p:nvPr>
            <p:ph type="body" idx="1"/>
          </p:nvPr>
        </p:nvSpPr>
        <p:spPr>
          <a:xfrm>
            <a:off x="630238" y="3744913"/>
            <a:ext cx="5922962"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228600"/>
            <a:endParaRPr lang="en-US" altLang="en-US" sz="1000" u="sng"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C563B02C-8A0B-4DEB-AD23-AE68D572C3F0}" type="slidenum">
              <a:rPr lang="en-US" altLang="en-US"/>
              <a:pPr/>
              <a:t>41</a:t>
            </a:fld>
            <a:endParaRPr lang="en-US" alt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DF8DAACE-90C0-48DB-BEE4-B512CCA6AC18}" type="slidenum">
              <a:rPr lang="en-US" altLang="en-US"/>
              <a:pPr/>
              <a:t>42</a:t>
            </a:fld>
            <a:endParaRPr lang="en-US" alt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a:t>Monthly injectables (also called combined injectable contraceptives) are similar to combined oral contraceptives (COCs). There are few long-term studies done on monthly injectables, but researchers assume that most of the findings about COCs also apply to monthly injectables. Monthly injectables, however, do not pass through the liver first because they are not taken by mouth like COCs. Short-term studies have shown that monthly injectables have less effect than COCs on blood pressure, blood clotting, the breakdown of fatty substances (lipid metabolism), and liver function. Long-term studies of the health risks and benefits of monthly injectables are underway.</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47</a:t>
            </a:fld>
            <a:endParaRPr lang="en-GB"/>
          </a:p>
        </p:txBody>
      </p:sp>
    </p:spTree>
    <p:extLst>
      <p:ext uri="{BB962C8B-B14F-4D97-AF65-F5344CB8AC3E}">
        <p14:creationId xmlns:p14="http://schemas.microsoft.com/office/powerpoint/2010/main" val="141472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CEB3949-425F-4806-842C-5E26AE0163CB}" type="slidenum">
              <a:rPr lang="en-US" altLang="en-US"/>
              <a:pPr/>
              <a:t>48</a:t>
            </a:fld>
            <a:endParaRPr lang="en-US" alt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dirty="0"/>
              <a:t>Foods containing iron include meat and poultry (especially beef and chicken liver), fish, green leafy vegetables, and legumes (beans, bean curd, lentils, and peas).</a:t>
            </a:r>
          </a:p>
          <a:p>
            <a:endParaRPr lang="en-GB" sz="1100" dirty="0"/>
          </a:p>
          <a:p>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6012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80954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07628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095240-28DE-47E5-97B6-200022A5731B}"/>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8264FA6C-D39A-43B5-B0ED-C65E55D73D20}"/>
              </a:ext>
            </a:extLst>
          </p:cNvPr>
          <p:cNvSpPr>
            <a:spLocks noGrp="1"/>
          </p:cNvSpPr>
          <p:nvPr>
            <p:ph type="body" idx="1"/>
          </p:nvPr>
        </p:nvSpPr>
        <p:spPr>
          <a:xfrm>
            <a:off x="650875" y="3794125"/>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i="0" u="none" strike="noStrike" kern="1200" baseline="0" dirty="0">
                <a:solidFill>
                  <a:schemeClr val="tx1"/>
                </a:solidFill>
                <a:latin typeface="+mn-lt"/>
                <a:ea typeface="+mn-ea"/>
                <a:cs typeface="+mn-cs"/>
              </a:rPr>
              <a:t>Circumstances that will keep her from walking for one week or more: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If she is having major surgery, or her leg is in a cast, or for other reasons</a:t>
            </a:r>
          </a:p>
          <a:p>
            <a:r>
              <a:rPr lang="en-GB" sz="1200" b="0" i="0" u="none" strike="noStrike" kern="1200" baseline="0" dirty="0">
                <a:solidFill>
                  <a:schemeClr val="tx1"/>
                </a:solidFill>
                <a:latin typeface="+mn-lt"/>
                <a:ea typeface="+mn-ea"/>
                <a:cs typeface="+mn-cs"/>
              </a:rPr>
              <a:t>she will be unable to move about for several weeks.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Certain serious health conditions: </a:t>
            </a:r>
            <a:r>
              <a:rPr lang="en-GB" sz="1200" b="0" i="0" u="none" strike="noStrike" kern="1200" baseline="0" dirty="0">
                <a:solidFill>
                  <a:schemeClr val="tx1"/>
                </a:solidFill>
                <a:latin typeface="+mn-lt"/>
                <a:ea typeface="+mn-ea"/>
                <a:cs typeface="+mn-cs"/>
              </a:rPr>
              <a:t>suspected heart or liver disease,</a:t>
            </a:r>
          </a:p>
          <a:p>
            <a:r>
              <a:rPr lang="en-GB" sz="1200" b="0" i="0" u="none" strike="noStrike" kern="1200" baseline="0" dirty="0">
                <a:solidFill>
                  <a:schemeClr val="tx1"/>
                </a:solidFill>
                <a:latin typeface="+mn-lt"/>
                <a:ea typeface="+mn-ea"/>
                <a:cs typeface="+mn-cs"/>
              </a:rPr>
              <a:t>high blood pressure (systolic pressure of 140 mm Hg or higher or diastolic</a:t>
            </a:r>
          </a:p>
          <a:p>
            <a:r>
              <a:rPr lang="en-GB" sz="1200" b="0" i="0" u="none" strike="noStrike" kern="1200" baseline="0" dirty="0">
                <a:solidFill>
                  <a:schemeClr val="tx1"/>
                </a:solidFill>
                <a:latin typeface="+mn-lt"/>
                <a:ea typeface="+mn-ea"/>
                <a:cs typeface="+mn-cs"/>
              </a:rPr>
              <a:t>pressure of 90 mm Hg or higher), blood clots in deep veins of legs or lungs,</a:t>
            </a:r>
          </a:p>
          <a:p>
            <a:r>
              <a:rPr lang="en-GB" sz="1200" b="0" i="0" u="none" strike="noStrike" kern="1200" baseline="0" dirty="0">
                <a:solidFill>
                  <a:schemeClr val="tx1"/>
                </a:solidFill>
                <a:latin typeface="+mn-lt"/>
                <a:ea typeface="+mn-ea"/>
                <a:cs typeface="+mn-cs"/>
              </a:rPr>
              <a:t>stroke, breast cancer, or damage to arteries, vision, kidneys, or nervous</a:t>
            </a:r>
          </a:p>
          <a:p>
            <a:r>
              <a:rPr lang="en-GB" sz="1200" b="0" i="0" u="none" strike="noStrike" kern="1200" baseline="0" dirty="0">
                <a:solidFill>
                  <a:schemeClr val="tx1"/>
                </a:solidFill>
                <a:latin typeface="+mn-lt"/>
                <a:ea typeface="+mn-ea"/>
                <a:cs typeface="+mn-cs"/>
              </a:rPr>
              <a:t>system caused by diabetes.</a:t>
            </a:r>
            <a:endParaRPr lang="en-US" altLang="en-US" sz="110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16206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62</a:t>
            </a:fld>
            <a:endParaRPr lang="en-GB"/>
          </a:p>
        </p:txBody>
      </p:sp>
    </p:spTree>
    <p:extLst>
      <p:ext uri="{BB962C8B-B14F-4D97-AF65-F5344CB8AC3E}">
        <p14:creationId xmlns:p14="http://schemas.microsoft.com/office/powerpoint/2010/main" val="4049879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74</a:t>
            </a:fld>
            <a:endParaRPr lang="en-GB"/>
          </a:p>
        </p:txBody>
      </p:sp>
    </p:spTree>
    <p:extLst>
      <p:ext uri="{BB962C8B-B14F-4D97-AF65-F5344CB8AC3E}">
        <p14:creationId xmlns:p14="http://schemas.microsoft.com/office/powerpoint/2010/main" val="23487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828CCA1-D71D-414D-9073-2C4946D32ED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5D0D204-B72D-4C04-B177-CB6C9EF711E8}"/>
              </a:ext>
            </a:extLst>
          </p:cNvPr>
          <p:cNvSpPr>
            <a:spLocks noGrp="1" noChangeArrowheads="1"/>
          </p:cNvSpPr>
          <p:nvPr>
            <p:ph type="body" idx="1"/>
          </p:nvPr>
        </p:nvSpPr>
        <p:spPr>
          <a:xfrm>
            <a:off x="639763" y="3741738"/>
            <a:ext cx="5922962" cy="527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COCs can differ in hormone content, dosage, and number of pills per pack. All combined oral contraceptive pills contain ethinyl estradiol, which is a synthetic estrogen, and one of the various types of progestin. The most common type of combined pill is monophasic, in which the hormone content is constant in all 21 active pills. </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COCs are also available as biphasic and triphasic pills, in which the ratio of estrogen to progestin varies among the active pills two or three times during the cycle. There are no clinically significant differences in effectiveness or safety between multiphasic and monophasic pills. </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Both the type and the amount of hormone contained in each formulation of pill are related to its potential for side effects. The low-dose pills used today generally contain 30 to 35 micrograms (µg) of ethinyl estradiol and have a much lower potential for side effects than older high-dose pills containing 50 µg of estrogen (commonly used until the late 1970s and now used primarily for emergency contraception). Some types of low-dose pills contain as little as 20 µg of estrogen, but they are rare in most places.  </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 COCs are packaged with either 21 or 28 pills per pack. The 21-pill pack contains only active pills and requires women to take a seven-day break between packs. The 28-pill pack contains 21 active pills and seven inactive or hormone-free pills. These inactive pills are included to minimize the risk of women forgetting to start a new pack of pills on time after a seven-day break. The seven-day period, during which no active pills are taken, is called the “hormone-free interval.” Most women have their menstrual bleeding during this hormone-free interval.</a:t>
            </a:r>
          </a:p>
          <a:p>
            <a:pPr eaLnBrk="1" hangingPunct="1">
              <a:lnSpc>
                <a:spcPct val="95000"/>
              </a:lnSpc>
            </a:pPr>
            <a:r>
              <a:rPr lang="en-US" altLang="en-US" dirty="0">
                <a:latin typeface="Times New Roman" panose="02020603050405020304" pitchFamily="18" charset="0"/>
                <a:ea typeface="ＭＳ Ｐゴシック" panose="020B0600070205080204" pitchFamily="34" charset="-128"/>
              </a:rPr>
              <a:t>Source: </a:t>
            </a:r>
            <a:r>
              <a:rPr lang="en-GB" altLang="en-US" dirty="0">
                <a:latin typeface="Times New Roman" panose="02020603050405020304" pitchFamily="18" charset="0"/>
                <a:ea typeface="ＭＳ Ｐゴシック" panose="020B0600070205080204" pitchFamily="34" charset="-128"/>
              </a:rPr>
              <a:t>Training Resource Package for Family Planning: https://www.fptraining.org/</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B42A020-F715-4361-9ABD-47544E1F6F33}"/>
              </a:ext>
            </a:extLst>
          </p:cNvPr>
          <p:cNvSpPr>
            <a:spLocks noGrp="1" noRot="1" noChangeAspect="1" noChangeArrowheads="1" noTextEdit="1"/>
          </p:cNvSpPr>
          <p:nvPr>
            <p:ph type="sldImg"/>
          </p:nvPr>
        </p:nvSpPr>
        <p:spPr>
          <a:xfrm>
            <a:off x="762000" y="696913"/>
            <a:ext cx="4038600" cy="3028950"/>
          </a:xfrm>
          <a:ln/>
        </p:spPr>
      </p:sp>
      <p:sp>
        <p:nvSpPr>
          <p:cNvPr id="25603" name="Rectangle 3">
            <a:extLst>
              <a:ext uri="{FF2B5EF4-FFF2-40B4-BE49-F238E27FC236}">
                <a16:creationId xmlns:a16="http://schemas.microsoft.com/office/drawing/2014/main" id="{EFA84A88-4D76-4A51-925B-0A3A05B2B3D3}"/>
              </a:ext>
            </a:extLst>
          </p:cNvPr>
          <p:cNvSpPr>
            <a:spLocks noGrp="1" noChangeArrowheads="1"/>
          </p:cNvSpPr>
          <p:nvPr>
            <p:ph type="body" idx="1"/>
          </p:nvPr>
        </p:nvSpPr>
        <p:spPr>
          <a:xfrm>
            <a:off x="641350" y="3886200"/>
            <a:ext cx="560705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5000"/>
              </a:spcBef>
            </a:pPr>
            <a:r>
              <a:rPr lang="en-US" altLang="en-US" sz="1000" i="1" dirty="0">
                <a:latin typeface="Times New Roman" panose="02020603050405020304" pitchFamily="18" charset="0"/>
                <a:ea typeface="ＭＳ Ｐゴシック" panose="020B0600070205080204" pitchFamily="34" charset="-128"/>
              </a:rPr>
              <a:t>Illustration credit: Salim Khalaf/FHI</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22300" y="3753787"/>
            <a:ext cx="5805488" cy="4726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Combined oral contraceptives are very effective when taken correctly and consistently. </a:t>
            </a:r>
            <a:r>
              <a:rPr lang="en-US" dirty="0">
                <a:solidFill>
                  <a:srgbClr val="000000"/>
                </a:solidFill>
                <a:latin typeface="Times New Roman" pitchFamily="18" charset="0"/>
                <a:ea typeface="ＭＳ Ｐゴシック" pitchFamily="34" charset="-128"/>
              </a:rPr>
              <a:t>This chart compares the pregnancy rates for COCs with the rates for other contraceptive methods. The blue</a:t>
            </a:r>
            <a:r>
              <a:rPr lang="en-US" baseline="0" dirty="0">
                <a:solidFill>
                  <a:srgbClr val="000000"/>
                </a:solidFill>
                <a:latin typeface="Times New Roman" pitchFamily="18" charset="0"/>
                <a:ea typeface="ＭＳ Ｐゴシック" pitchFamily="34" charset="-128"/>
              </a:rPr>
              <a:t> diamonds </a:t>
            </a:r>
            <a:r>
              <a:rPr lang="en-US" dirty="0">
                <a:solidFill>
                  <a:srgbClr val="000000"/>
                </a:solidFill>
                <a:latin typeface="Times New Roman" pitchFamily="18" charset="0"/>
                <a:ea typeface="ＭＳ Ｐゴシック" pitchFamily="34" charset="-128"/>
              </a:rPr>
              <a:t>show pregnancy rates for correct and consistent use, reflecting how often a contraceptive fails when it is used both correctly and consistently. The red circles show pregnancy rates for common use, reflecting how often a contraceptive fails in real-life situations, when it may not always be used correctly and consistently. </a:t>
            </a:r>
          </a:p>
          <a:p>
            <a:pPr eaLnBrk="1" hangingPunct="1"/>
            <a:r>
              <a:rPr lang="en-US" dirty="0">
                <a:solidFill>
                  <a:srgbClr val="000000"/>
                </a:solidFill>
                <a:latin typeface="Times New Roman" pitchFamily="18" charset="0"/>
                <a:ea typeface="ＭＳ Ｐゴシック" pitchFamily="34" charset="-128"/>
              </a:rPr>
              <a:t>In the case of COCs, there is a substantial difference between pregnancy rates for correct and consistent use and common use. As the chart shows, the pregnancy rate is less than 1 percent for correct and consistent COC use, but about 9 percent as COCs are commonly used.</a:t>
            </a:r>
            <a:r>
              <a:rPr lang="en-US" baseline="30000" dirty="0">
                <a:solidFill>
                  <a:srgbClr val="000000"/>
                </a:solidFill>
                <a:latin typeface="Times New Roman" pitchFamily="18" charset="0"/>
                <a:ea typeface="ＭＳ Ｐゴシック" pitchFamily="34" charset="-128"/>
              </a:rPr>
              <a:t> </a:t>
            </a:r>
          </a:p>
          <a:p>
            <a:pPr eaLnBrk="1" hangingPunct="1"/>
            <a:r>
              <a:rPr lang="en-US" dirty="0">
                <a:solidFill>
                  <a:srgbClr val="000000"/>
                </a:solidFill>
                <a:latin typeface="Times New Roman" pitchFamily="18" charset="0"/>
                <a:ea typeface="ＭＳ Ｐゴシック" pitchFamily="34" charset="-128"/>
              </a:rPr>
              <a:t>Correct and consistent use for users of COCs means taking one pill every day, starting a new pack of pills on time, and following instructions for missed pills.</a:t>
            </a:r>
            <a:r>
              <a:rPr lang="en-US" baseline="30000" dirty="0">
                <a:solidFill>
                  <a:srgbClr val="000000"/>
                </a:solidFill>
                <a:latin typeface="Times New Roman" pitchFamily="18" charset="0"/>
                <a:ea typeface="ＭＳ Ｐゴシック" pitchFamily="34" charset="-128"/>
              </a:rPr>
              <a:t> </a:t>
            </a:r>
            <a:endParaRPr lang="en-US" b="1" dirty="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9753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4A9E2AB-FEA7-499F-9B26-C2B26FBD098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7B52518F-C921-4C91-8D8B-BF4625FBA747}"/>
              </a:ext>
            </a:extLst>
          </p:cNvPr>
          <p:cNvSpPr>
            <a:spLocks noGrp="1" noChangeArrowheads="1"/>
          </p:cNvSpPr>
          <p:nvPr>
            <p:ph type="body" idx="1"/>
          </p:nvPr>
        </p:nvSpPr>
        <p:spPr>
          <a:xfrm>
            <a:off x="658813" y="3741738"/>
            <a:ext cx="5694362" cy="563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spcBef>
                <a:spcPct val="0"/>
              </a:spcBef>
              <a:buFont typeface="Symbol" panose="05050102010706020507" pitchFamily="18" charset="2"/>
              <a:buNone/>
            </a:pPr>
            <a:endParaRPr lang="en-US" altLang="en-US" sz="1000" dirty="0">
              <a:latin typeface="Times New Roman" panose="02020603050405020304" pitchFamily="18" charset="0"/>
              <a:ea typeface="ＭＳ Ｐゴシック" panose="020B0600070205080204" pitchFamily="34" charset="-128"/>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C387695-A49C-430F-8DF9-72ED0D2F663B}"/>
              </a:ext>
            </a:extLst>
          </p:cNvPr>
          <p:cNvSpPr>
            <a:spLocks noGrp="1" noRot="1" noChangeAspect="1" noChangeArrowheads="1" noTextEdit="1"/>
          </p:cNvSpPr>
          <p:nvPr>
            <p:ph type="sldImg"/>
          </p:nvPr>
        </p:nvSpPr>
        <p:spPr>
          <a:xfrm>
            <a:off x="757238" y="708025"/>
            <a:ext cx="4008437" cy="3005138"/>
          </a:xfrm>
          <a:ln/>
        </p:spPr>
      </p:sp>
      <p:sp>
        <p:nvSpPr>
          <p:cNvPr id="27651" name="Rectangle 3">
            <a:extLst>
              <a:ext uri="{FF2B5EF4-FFF2-40B4-BE49-F238E27FC236}">
                <a16:creationId xmlns:a16="http://schemas.microsoft.com/office/drawing/2014/main" id="{0D4F4647-BF14-43C9-AC87-1D48E39CD719}"/>
              </a:ext>
            </a:extLst>
          </p:cNvPr>
          <p:cNvSpPr>
            <a:spLocks noGrp="1" noChangeArrowheads="1"/>
          </p:cNvSpPr>
          <p:nvPr>
            <p:ph type="body" idx="1"/>
          </p:nvPr>
        </p:nvSpPr>
        <p:spPr>
          <a:xfrm>
            <a:off x="617538" y="3713163"/>
            <a:ext cx="5684837" cy="29956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0"/>
              </a:spcBef>
              <a:spcAft>
                <a:spcPts val="0"/>
              </a:spcAft>
              <a:defRPr/>
            </a:pPr>
            <a:r>
              <a:rPr lang="en-US" dirty="0">
                <a:latin typeface="Times New Roman"/>
                <a:ea typeface="Calibri"/>
              </a:rPr>
              <a:t>About 90 percent of women taking COCs experience regular monthly cycles: their menses predictably come during the hormone-free interval. COCs reduce the pain and cramps that commonly occur during menses or in mid-cycle at the time of ovulation. They can also relieve the symptoms of dysmenorrheal (painful menses) and are often prescribed for treatment of this condition. </a:t>
            </a:r>
          </a:p>
          <a:p>
            <a:pPr>
              <a:spcBef>
                <a:spcPts val="0"/>
              </a:spcBef>
              <a:spcAft>
                <a:spcPts val="0"/>
              </a:spcAft>
              <a:defRPr/>
            </a:pPr>
            <a:r>
              <a:rPr lang="en-US" sz="1200" b="1" dirty="0">
                <a:latin typeface="Times New Roman"/>
                <a:ea typeface="Calibri"/>
              </a:rPr>
              <a:t>Other Health Benefits</a:t>
            </a:r>
            <a:endParaRPr lang="en-US" sz="1200" dirty="0">
              <a:latin typeface="Times New Roman"/>
              <a:ea typeface="Calibri"/>
            </a:endParaRPr>
          </a:p>
          <a:p>
            <a:pPr marL="342900" indent="-342900">
              <a:spcBef>
                <a:spcPts val="0"/>
              </a:spcBef>
              <a:spcAft>
                <a:spcPts val="0"/>
              </a:spcAft>
              <a:buFont typeface="Courier New"/>
              <a:buChar char="o"/>
              <a:defRPr/>
            </a:pPr>
            <a:r>
              <a:rPr lang="en-US" sz="1200" dirty="0">
                <a:latin typeface="Times New Roman"/>
                <a:ea typeface="Calibri"/>
              </a:rPr>
              <a:t>There is lingering concern that COCs may cause cancer. In fact, COCs protect women against ovarian and endometrial cancer. Many studies have demonstrated that COC users have less than half the risk of developing these cancers compared to non-users.</a:t>
            </a:r>
          </a:p>
          <a:p>
            <a:pPr marL="342900" indent="-342900">
              <a:spcBef>
                <a:spcPts val="0"/>
              </a:spcBef>
              <a:spcAft>
                <a:spcPts val="0"/>
              </a:spcAft>
              <a:buFont typeface="Courier New"/>
              <a:buChar char="o"/>
              <a:defRPr/>
            </a:pPr>
            <a:r>
              <a:rPr lang="en-US" sz="1200" dirty="0">
                <a:latin typeface="Times New Roman"/>
                <a:ea typeface="Calibri"/>
              </a:rPr>
              <a:t>It has also been observed that among women who take COCs, there are fewer symptomatic cases of pelvic inflammatory disease (PID). It is not clear if COCs prevent PID or make PID symptoms less severe. </a:t>
            </a:r>
          </a:p>
          <a:p>
            <a:pPr marL="342900" indent="-342900">
              <a:spcBef>
                <a:spcPts val="0"/>
              </a:spcBef>
              <a:spcAft>
                <a:spcPts val="0"/>
              </a:spcAft>
              <a:buFont typeface="Courier New"/>
              <a:buChar char="o"/>
              <a:defRPr/>
            </a:pPr>
            <a:r>
              <a:rPr lang="en-US" sz="1200" dirty="0">
                <a:latin typeface="Times New Roman"/>
                <a:ea typeface="Calibri"/>
              </a:rPr>
              <a:t>COCs offer other health benefits as well.</a:t>
            </a:r>
            <a:r>
              <a:rPr lang="en-US" sz="1200" baseline="30000" dirty="0">
                <a:latin typeface="Times New Roman"/>
                <a:ea typeface="Calibri"/>
              </a:rPr>
              <a:t> </a:t>
            </a:r>
            <a:r>
              <a:rPr lang="en-US" sz="1200" dirty="0">
                <a:latin typeface="Times New Roman"/>
                <a:ea typeface="Calibri"/>
              </a:rPr>
              <a:t>Because COCs inhibit ovulation, they have been shown to reduce the risk of functional ovarian cysts.* It was found that the amount of bleeding in women who use COCs is reduced by 50 percent on average, which helps to reduce risk of iron-deficiency anemia. Additionally, the inactive pills in some brands contain iron, which may further reduce the risk of anemia. </a:t>
            </a:r>
          </a:p>
          <a:p>
            <a:pPr marL="342900" indent="-342900">
              <a:spcBef>
                <a:spcPts val="0"/>
              </a:spcBef>
              <a:spcAft>
                <a:spcPts val="0"/>
              </a:spcAft>
              <a:buFont typeface="Courier New"/>
              <a:buChar char="o"/>
              <a:defRPr/>
            </a:pPr>
            <a:r>
              <a:rPr lang="en-US" sz="1200" dirty="0">
                <a:latin typeface="Times New Roman"/>
                <a:ea typeface="Calibri"/>
              </a:rPr>
              <a:t>COCs inhibit the growth of endometrial tissue, so they are very effective in reducing symptoms of endometriosis, a condition in which endometrial tissue is found outside the uterus, leading to pelvic pain. </a:t>
            </a:r>
          </a:p>
          <a:p>
            <a:pPr marL="342900" indent="-342900">
              <a:spcBef>
                <a:spcPts val="0"/>
              </a:spcBef>
              <a:spcAft>
                <a:spcPts val="0"/>
              </a:spcAft>
              <a:buFont typeface="Courier New"/>
              <a:buChar char="o"/>
              <a:defRPr/>
            </a:pPr>
            <a:r>
              <a:rPr lang="en-US" sz="1200" dirty="0">
                <a:latin typeface="Times New Roman"/>
                <a:ea typeface="Calibri"/>
              </a:rPr>
              <a:t>COCs are also known to decrease symptoms of polycystic ovarian syndrome, such as irregular bleeding, acne, and excess hair on face and body. </a:t>
            </a:r>
          </a:p>
          <a:p>
            <a:pPr>
              <a:spcBef>
                <a:spcPts val="0"/>
              </a:spcBef>
              <a:spcAft>
                <a:spcPts val="0"/>
              </a:spcAft>
              <a:defRPr/>
            </a:pPr>
            <a:endParaRPr lang="en-US" altLang="en-US" dirty="0">
              <a:solidFill>
                <a:srgbClr val="000000"/>
              </a:solidFill>
              <a:latin typeface="Times New Roman" pitchFamily="18" charset="0"/>
              <a:ea typeface="ＭＳ Ｐゴシック" pitchFamily="34" charset="-128"/>
            </a:endParaRPr>
          </a:p>
        </p:txBody>
      </p:sp>
      <p:sp>
        <p:nvSpPr>
          <p:cNvPr id="27652" name="Date Placeholder 3">
            <a:extLst>
              <a:ext uri="{FF2B5EF4-FFF2-40B4-BE49-F238E27FC236}">
                <a16:creationId xmlns:a16="http://schemas.microsoft.com/office/drawing/2014/main" id="{86E88874-A25F-4A4A-BAB7-81C729EB9F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2338" eaLnBrk="0" hangingPunct="0">
              <a:spcBef>
                <a:spcPct val="30000"/>
              </a:spcBef>
              <a:buChar char="•"/>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233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5/25/2012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65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4F77-668D-449A-93C0-9E735A6A3E9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C95A7-B6C4-4B84-88A3-B13B71D6664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383644D-28B8-4464-9B0D-EFF89C8BE92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9CC01-D698-4B09-920C-DEFD644AB9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B2968-E86C-4ACF-A2B6-8110E153395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121ED7-C90D-4B82-A535-DA221CB8007D}"/>
              </a:ext>
            </a:extLst>
          </p:cNvPr>
          <p:cNvSpPr>
            <a:spLocks noGrp="1"/>
          </p:cNvSpPr>
          <p:nvPr>
            <p:ph type="dt" sz="half" idx="10"/>
          </p:nvPr>
        </p:nvSpPr>
        <p:spPr/>
        <p:txBody>
          <a:bodyPr/>
          <a:lstStyle/>
          <a:p>
            <a:fld id="{9B98BA6A-449A-4804-92A2-4F24B73F9006}" type="datetime1">
              <a:rPr lang="en-GB" smtClean="0"/>
              <a:t>27/06/2021</a:t>
            </a:fld>
            <a:endParaRPr lang="en-GB"/>
          </a:p>
        </p:txBody>
      </p:sp>
      <p:sp>
        <p:nvSpPr>
          <p:cNvPr id="8" name="Footer Placeholder 7">
            <a:extLst>
              <a:ext uri="{FF2B5EF4-FFF2-40B4-BE49-F238E27FC236}">
                <a16:creationId xmlns:a16="http://schemas.microsoft.com/office/drawing/2014/main" id="{13EEE313-DC72-406D-BFD3-34722B60BF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92850D-C0B4-436D-8B56-F6A218EF7DB2}"/>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1474438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85C6-196C-474F-8218-362E629A4B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A832A8-2ECA-493D-97EB-4B3C1CE1E402}"/>
              </a:ext>
            </a:extLst>
          </p:cNvPr>
          <p:cNvSpPr>
            <a:spLocks noGrp="1"/>
          </p:cNvSpPr>
          <p:nvPr>
            <p:ph type="dt" sz="half" idx="10"/>
          </p:nvPr>
        </p:nvSpPr>
        <p:spPr/>
        <p:txBody>
          <a:bodyPr/>
          <a:lstStyle/>
          <a:p>
            <a:fld id="{882769AB-F0D7-4986-AB9C-219E7C392EC6}" type="datetime1">
              <a:rPr lang="en-GB" smtClean="0"/>
              <a:t>27/06/2021</a:t>
            </a:fld>
            <a:endParaRPr lang="en-GB"/>
          </a:p>
        </p:txBody>
      </p:sp>
      <p:sp>
        <p:nvSpPr>
          <p:cNvPr id="4" name="Footer Placeholder 3">
            <a:extLst>
              <a:ext uri="{FF2B5EF4-FFF2-40B4-BE49-F238E27FC236}">
                <a16:creationId xmlns:a16="http://schemas.microsoft.com/office/drawing/2014/main" id="{904F42B6-6E1A-4FF1-8CA5-54408D92EB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F55666-FA7C-4277-A7DD-21F5791A9F2B}"/>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3597570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88AC7-2915-407D-AC5E-A7C875469A23}"/>
              </a:ext>
            </a:extLst>
          </p:cNvPr>
          <p:cNvSpPr>
            <a:spLocks noGrp="1"/>
          </p:cNvSpPr>
          <p:nvPr>
            <p:ph type="dt" sz="half" idx="10"/>
          </p:nvPr>
        </p:nvSpPr>
        <p:spPr/>
        <p:txBody>
          <a:bodyPr/>
          <a:lstStyle/>
          <a:p>
            <a:fld id="{31D4829F-AC49-424E-8F34-A5300D7AB8C3}" type="datetime1">
              <a:rPr lang="en-GB" smtClean="0"/>
              <a:t>27/06/2021</a:t>
            </a:fld>
            <a:endParaRPr lang="en-GB"/>
          </a:p>
        </p:txBody>
      </p:sp>
      <p:sp>
        <p:nvSpPr>
          <p:cNvPr id="3" name="Footer Placeholder 2">
            <a:extLst>
              <a:ext uri="{FF2B5EF4-FFF2-40B4-BE49-F238E27FC236}">
                <a16:creationId xmlns:a16="http://schemas.microsoft.com/office/drawing/2014/main" id="{71509AF2-003C-4AF4-9982-20B89F85E7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B8ACBB-594C-41B5-83BC-AA87F71E12EB}"/>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39818109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6B5F-DA75-4A39-84DE-6C6A9164BE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756357-DC4B-4048-9BAB-7820121A15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5865F2-1322-416F-95D1-D6474E5A54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1BF67F-5957-49C7-8B35-03625350ACE2}"/>
              </a:ext>
            </a:extLst>
          </p:cNvPr>
          <p:cNvSpPr>
            <a:spLocks noGrp="1"/>
          </p:cNvSpPr>
          <p:nvPr>
            <p:ph type="dt" sz="half" idx="10"/>
          </p:nvPr>
        </p:nvSpPr>
        <p:spPr/>
        <p:txBody>
          <a:bodyPr/>
          <a:lstStyle/>
          <a:p>
            <a:fld id="{D68242F8-4496-490F-AEB0-0CFCE17F7D57}" type="datetime1">
              <a:rPr lang="en-GB" smtClean="0"/>
              <a:t>27/06/2021</a:t>
            </a:fld>
            <a:endParaRPr lang="en-GB"/>
          </a:p>
        </p:txBody>
      </p:sp>
      <p:sp>
        <p:nvSpPr>
          <p:cNvPr id="6" name="Footer Placeholder 5">
            <a:extLst>
              <a:ext uri="{FF2B5EF4-FFF2-40B4-BE49-F238E27FC236}">
                <a16:creationId xmlns:a16="http://schemas.microsoft.com/office/drawing/2014/main" id="{97A60969-4947-4F0E-A1D0-34EE5BAFDD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AB7AB-7877-4852-AF9E-4ED239EB1C8D}"/>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1493553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F25F-615E-4A93-944F-AA9E88CD69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DDD43C-9334-44B9-85CE-42544D1F55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B53C07F-629A-4635-BA09-7C00C9941D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57D685-64F4-4DA6-9061-41DDB957B7F9}"/>
              </a:ext>
            </a:extLst>
          </p:cNvPr>
          <p:cNvSpPr>
            <a:spLocks noGrp="1"/>
          </p:cNvSpPr>
          <p:nvPr>
            <p:ph type="dt" sz="half" idx="10"/>
          </p:nvPr>
        </p:nvSpPr>
        <p:spPr/>
        <p:txBody>
          <a:bodyPr/>
          <a:lstStyle/>
          <a:p>
            <a:fld id="{31EB39B2-7EAD-43EF-BB12-01938C8D6438}" type="datetime1">
              <a:rPr lang="en-GB" smtClean="0"/>
              <a:t>27/06/2021</a:t>
            </a:fld>
            <a:endParaRPr lang="en-GB"/>
          </a:p>
        </p:txBody>
      </p:sp>
      <p:sp>
        <p:nvSpPr>
          <p:cNvPr id="6" name="Footer Placeholder 5">
            <a:extLst>
              <a:ext uri="{FF2B5EF4-FFF2-40B4-BE49-F238E27FC236}">
                <a16:creationId xmlns:a16="http://schemas.microsoft.com/office/drawing/2014/main" id="{6BA6642B-66D4-4DDF-8930-FB1F915A13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AEEBF4-C5B9-419A-BA89-F7AC7844EDA4}"/>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0594887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21C4-6F88-4DF1-8FEC-28C2D224AE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41A764-71CF-46A3-8F95-5F53F40851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B2B450-7FEB-423C-BD05-0C1BC5658BF9}"/>
              </a:ext>
            </a:extLst>
          </p:cNvPr>
          <p:cNvSpPr>
            <a:spLocks noGrp="1"/>
          </p:cNvSpPr>
          <p:nvPr>
            <p:ph type="dt" sz="half" idx="10"/>
          </p:nvPr>
        </p:nvSpPr>
        <p:spPr/>
        <p:txBody>
          <a:bodyPr/>
          <a:lstStyle/>
          <a:p>
            <a:fld id="{7F6CA4A4-AA00-472F-BDAB-2E97B3A36748}" type="datetime1">
              <a:rPr lang="en-GB" smtClean="0"/>
              <a:t>27/06/2021</a:t>
            </a:fld>
            <a:endParaRPr lang="en-GB"/>
          </a:p>
        </p:txBody>
      </p:sp>
      <p:sp>
        <p:nvSpPr>
          <p:cNvPr id="5" name="Footer Placeholder 4">
            <a:extLst>
              <a:ext uri="{FF2B5EF4-FFF2-40B4-BE49-F238E27FC236}">
                <a16:creationId xmlns:a16="http://schemas.microsoft.com/office/drawing/2014/main" id="{7C367EDE-2515-4952-B7BA-C8152129E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97679A-C429-4B7B-8E42-A839874683E5}"/>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7621008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320A4-49FF-473E-A89A-166C52559DB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CE5695-E01F-413F-964A-12276C34826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853DE-837F-4482-8669-007D893D9841}"/>
              </a:ext>
            </a:extLst>
          </p:cNvPr>
          <p:cNvSpPr>
            <a:spLocks noGrp="1"/>
          </p:cNvSpPr>
          <p:nvPr>
            <p:ph type="dt" sz="half" idx="10"/>
          </p:nvPr>
        </p:nvSpPr>
        <p:spPr/>
        <p:txBody>
          <a:bodyPr/>
          <a:lstStyle/>
          <a:p>
            <a:fld id="{7D2DD047-F8F9-473C-AB46-0A539082A754}" type="datetime1">
              <a:rPr lang="en-GB" smtClean="0"/>
              <a:t>27/06/2021</a:t>
            </a:fld>
            <a:endParaRPr lang="en-GB"/>
          </a:p>
        </p:txBody>
      </p:sp>
      <p:sp>
        <p:nvSpPr>
          <p:cNvPr id="5" name="Footer Placeholder 4">
            <a:extLst>
              <a:ext uri="{FF2B5EF4-FFF2-40B4-BE49-F238E27FC236}">
                <a16:creationId xmlns:a16="http://schemas.microsoft.com/office/drawing/2014/main" id="{87DB12CA-7C3C-4532-A886-E5A39582F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C59272-1030-4728-95A1-6DE58A1FD400}"/>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4010948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0095132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34891334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331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2581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616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55943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478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Tree>
    <p:extLst>
      <p:ext uri="{BB962C8B-B14F-4D97-AF65-F5344CB8AC3E}">
        <p14:creationId xmlns:p14="http://schemas.microsoft.com/office/powerpoint/2010/main" val="1212943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644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0860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965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50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22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8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29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10542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499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37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8447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96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32108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7387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09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54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27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3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81800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48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560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193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786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927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31583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2868606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5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607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84193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6597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277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32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9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031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80927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240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Tree>
    <p:extLst>
      <p:ext uri="{BB962C8B-B14F-4D97-AF65-F5344CB8AC3E}">
        <p14:creationId xmlns:p14="http://schemas.microsoft.com/office/powerpoint/2010/main" val="2646608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996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42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7990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3359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530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422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06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5409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279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146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485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796642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31340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25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300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750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36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778448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828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48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883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4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363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3202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3454357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42212847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79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66188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11959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351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8792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032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7914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978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0955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742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3750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82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5242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EBAB4-7C0A-4636-8871-9519243333CA}"/>
              </a:ext>
            </a:extLst>
          </p:cNvPr>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charset="0"/>
                <a:cs typeface="+mn-cs"/>
              </a:defRPr>
            </a:lvl1pPr>
          </a:lstStyle>
          <a:p>
            <a:pPr>
              <a:defRPr/>
            </a:pPr>
            <a:fld id="{1B0E68ED-9D05-48CF-B563-7DF7969C22CF}" type="datetime1">
              <a:rPr lang="en-GB" smtClean="0"/>
              <a:t>27/06/2021</a:t>
            </a:fld>
            <a:endParaRPr lang="en-US"/>
          </a:p>
        </p:txBody>
      </p:sp>
      <p:sp>
        <p:nvSpPr>
          <p:cNvPr id="3" name="Footer Placeholder 2">
            <a:extLst>
              <a:ext uri="{FF2B5EF4-FFF2-40B4-BE49-F238E27FC236}">
                <a16:creationId xmlns:a16="http://schemas.microsoft.com/office/drawing/2014/main" id="{FB94F38A-6AAE-4FCB-A50C-A9A548BC848E}"/>
              </a:ext>
            </a:extLst>
          </p:cNvPr>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mn-cs"/>
              </a:defRPr>
            </a:lvl1pPr>
          </a:lstStyle>
          <a:p>
            <a:pPr>
              <a:defRPr/>
            </a:pPr>
            <a:endParaRPr lang="en-US"/>
          </a:p>
        </p:txBody>
      </p:sp>
      <p:sp>
        <p:nvSpPr>
          <p:cNvPr id="4" name="Slide Number Placeholder 3">
            <a:extLst>
              <a:ext uri="{FF2B5EF4-FFF2-40B4-BE49-F238E27FC236}">
                <a16:creationId xmlns:a16="http://schemas.microsoft.com/office/drawing/2014/main" id="{DA7BE7AF-E65D-4CCA-8971-1AA4165D0FB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8F26A29-40BA-47B8-B08B-35A017C40DB5}" type="slidenum">
              <a:rPr lang="en-US" altLang="en-US"/>
              <a:pPr/>
              <a:t>‹#›</a:t>
            </a:fld>
            <a:endParaRPr lang="en-US" altLang="en-US"/>
          </a:p>
        </p:txBody>
      </p:sp>
    </p:spTree>
    <p:extLst>
      <p:ext uri="{BB962C8B-B14F-4D97-AF65-F5344CB8AC3E}">
        <p14:creationId xmlns:p14="http://schemas.microsoft.com/office/powerpoint/2010/main" val="333790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9340716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947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3747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09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769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0517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88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516313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856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0106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0907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36A7-798D-4A74-93AD-93330746A6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77A3CCA-47E9-4A8C-9B8F-F8AEF1CA94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9E19F0-F2B2-43C9-9B7C-410A5ED96508}"/>
              </a:ext>
            </a:extLst>
          </p:cNvPr>
          <p:cNvSpPr>
            <a:spLocks noGrp="1"/>
          </p:cNvSpPr>
          <p:nvPr>
            <p:ph type="dt" sz="half" idx="10"/>
          </p:nvPr>
        </p:nvSpPr>
        <p:spPr/>
        <p:txBody>
          <a:bodyPr/>
          <a:lstStyle/>
          <a:p>
            <a:fld id="{991D398E-51C0-46B1-B876-133428FDB8F5}" type="datetime1">
              <a:rPr lang="en-GB" smtClean="0"/>
              <a:t>27/06/2021</a:t>
            </a:fld>
            <a:endParaRPr lang="en-GB"/>
          </a:p>
        </p:txBody>
      </p:sp>
      <p:sp>
        <p:nvSpPr>
          <p:cNvPr id="5" name="Footer Placeholder 4">
            <a:extLst>
              <a:ext uri="{FF2B5EF4-FFF2-40B4-BE49-F238E27FC236}">
                <a16:creationId xmlns:a16="http://schemas.microsoft.com/office/drawing/2014/main" id="{2FC5A452-DE47-4C50-A68B-38F53ADB2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5940F-023B-4B59-9B9F-D2860D620C57}"/>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934342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5129-E685-493B-9FD3-384B619EA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3209DF-E0F1-4F94-9CEB-3BD0DB9AF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51F0C-B419-47F9-9D9A-8158757DAD52}"/>
              </a:ext>
            </a:extLst>
          </p:cNvPr>
          <p:cNvSpPr>
            <a:spLocks noGrp="1"/>
          </p:cNvSpPr>
          <p:nvPr>
            <p:ph type="dt" sz="half" idx="10"/>
          </p:nvPr>
        </p:nvSpPr>
        <p:spPr/>
        <p:txBody>
          <a:bodyPr/>
          <a:lstStyle/>
          <a:p>
            <a:fld id="{07EAD2B1-451F-421A-AD7C-C8AFB702EAAF}" type="datetime1">
              <a:rPr lang="en-GB" smtClean="0"/>
              <a:t>27/06/2021</a:t>
            </a:fld>
            <a:endParaRPr lang="en-GB"/>
          </a:p>
        </p:txBody>
      </p:sp>
      <p:sp>
        <p:nvSpPr>
          <p:cNvPr id="5" name="Footer Placeholder 4">
            <a:extLst>
              <a:ext uri="{FF2B5EF4-FFF2-40B4-BE49-F238E27FC236}">
                <a16:creationId xmlns:a16="http://schemas.microsoft.com/office/drawing/2014/main" id="{D395F4C2-43F4-424B-9533-A3655EF98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39A569-14F4-47A3-BBFA-84747DFD55F4}"/>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340710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1EF4-4F2D-4CD5-86AE-F2372D2D2C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CF42EF-5279-4FFE-B3EC-D77E56495F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9D8340-AF9D-4B68-960F-A9E667FB3521}"/>
              </a:ext>
            </a:extLst>
          </p:cNvPr>
          <p:cNvSpPr>
            <a:spLocks noGrp="1"/>
          </p:cNvSpPr>
          <p:nvPr>
            <p:ph type="dt" sz="half" idx="10"/>
          </p:nvPr>
        </p:nvSpPr>
        <p:spPr/>
        <p:txBody>
          <a:bodyPr/>
          <a:lstStyle/>
          <a:p>
            <a:fld id="{79A57C8D-BE21-4ECF-8912-FA062B32CD77}" type="datetime1">
              <a:rPr lang="en-GB" smtClean="0"/>
              <a:t>27/06/2021</a:t>
            </a:fld>
            <a:endParaRPr lang="en-GB"/>
          </a:p>
        </p:txBody>
      </p:sp>
      <p:sp>
        <p:nvSpPr>
          <p:cNvPr id="5" name="Footer Placeholder 4">
            <a:extLst>
              <a:ext uri="{FF2B5EF4-FFF2-40B4-BE49-F238E27FC236}">
                <a16:creationId xmlns:a16="http://schemas.microsoft.com/office/drawing/2014/main" id="{F0A70734-0AC9-41B6-BB2C-68003D69D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41E7B-05C4-45B5-914C-443DAF6DCB7D}"/>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13939474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A046-C0B3-4F14-A608-B94689DB7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A2F271-77B1-4F1D-8279-4873C0BBA87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C0F3EB-FF6D-4715-8149-A2929467F34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52ED80-E7AC-46EA-A50A-B7324B4CD23C}"/>
              </a:ext>
            </a:extLst>
          </p:cNvPr>
          <p:cNvSpPr>
            <a:spLocks noGrp="1"/>
          </p:cNvSpPr>
          <p:nvPr>
            <p:ph type="dt" sz="half" idx="10"/>
          </p:nvPr>
        </p:nvSpPr>
        <p:spPr/>
        <p:txBody>
          <a:bodyPr/>
          <a:lstStyle/>
          <a:p>
            <a:fld id="{484F002D-5DD6-461C-A090-84F01427A36E}" type="datetime1">
              <a:rPr lang="en-GB" smtClean="0"/>
              <a:t>27/06/2021</a:t>
            </a:fld>
            <a:endParaRPr lang="en-GB"/>
          </a:p>
        </p:txBody>
      </p:sp>
      <p:sp>
        <p:nvSpPr>
          <p:cNvPr id="6" name="Footer Placeholder 5">
            <a:extLst>
              <a:ext uri="{FF2B5EF4-FFF2-40B4-BE49-F238E27FC236}">
                <a16:creationId xmlns:a16="http://schemas.microsoft.com/office/drawing/2014/main" id="{1AD789E6-FEDA-4219-BEA0-E15C6AE83F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722AB5-D911-4697-AC5A-6F0696EC890A}"/>
              </a:ext>
            </a:extLst>
          </p:cNvPr>
          <p:cNvSpPr>
            <a:spLocks noGrp="1"/>
          </p:cNvSpPr>
          <p:nvPr>
            <p:ph type="sldNum" sz="quarter" idx="12"/>
          </p:nvPr>
        </p:nvSpPr>
        <p:spPr/>
        <p:txBody>
          <a:bodyPr/>
          <a:lstStyle/>
          <a:p>
            <a:fld id="{B61DE153-13B5-409C-895D-431A13430C20}" type="slidenum">
              <a:rPr lang="en-GB" smtClean="0"/>
              <a:t>‹#›</a:t>
            </a:fld>
            <a:endParaRPr lang="en-GB"/>
          </a:p>
        </p:txBody>
      </p:sp>
    </p:spTree>
    <p:extLst>
      <p:ext uri="{BB962C8B-B14F-4D97-AF65-F5344CB8AC3E}">
        <p14:creationId xmlns:p14="http://schemas.microsoft.com/office/powerpoint/2010/main" val="2265530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0.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1.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2.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13.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14.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theme" Target="../theme/theme15.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7.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theme" Target="../theme/theme19.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20.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9.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B6499E-5581-4EC6-A6EE-D56CCAF2548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B234DFB-78CA-43DF-A8A4-B4BC369B0E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08C00E8-ABAD-489A-A7E9-D5304385264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solidFill>
                <a:srgbClr val="FFFFFF"/>
              </a:solidFill>
              <a:latin typeface="Arial" charset="0"/>
            </a:endParaRPr>
          </a:p>
        </p:txBody>
      </p:sp>
      <p:sp>
        <p:nvSpPr>
          <p:cNvPr id="6" name="TextBox 6">
            <a:extLst>
              <a:ext uri="{FF2B5EF4-FFF2-40B4-BE49-F238E27FC236}">
                <a16:creationId xmlns:a16="http://schemas.microsoft.com/office/drawing/2014/main" id="{F8089767-2084-4F7F-A001-366BD084CF40}"/>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46243D99-32F9-4311-81D3-DD7BDB04480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C75C2AFE-E9A4-4B07-A2FE-E12463427BA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64468AEB-440C-44BA-8FB2-05D5B16380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5739263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F2B88F3C-AD52-4FD2-BE8D-791E8AC2E8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848C45BB-9C4E-4E35-951C-7756E7C8349E}"/>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FF0608F7-6890-4E49-88A5-8327572D2DE1}"/>
              </a:ext>
            </a:extLst>
          </p:cNvPr>
          <p:cNvSpPr txBox="1">
            <a:spLocks noChangeArrowheads="1"/>
          </p:cNvSpPr>
          <p:nvPr/>
        </p:nvSpPr>
        <p:spPr bwMode="auto">
          <a:xfrm>
            <a:off x="6400800" y="6557963"/>
            <a:ext cx="2560638" cy="3381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8AAAF571-6656-4993-8DE4-6594C56CE449}"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13" name="Title 1">
            <a:extLst>
              <a:ext uri="{FF2B5EF4-FFF2-40B4-BE49-F238E27FC236}">
                <a16:creationId xmlns:a16="http://schemas.microsoft.com/office/drawing/2014/main" id="{D054BE81-EBE3-4829-9280-AD8F62A28394}"/>
              </a:ext>
            </a:extLst>
          </p:cNvPr>
          <p:cNvSpPr txBox="1">
            <a:spLocks/>
          </p:cNvSpPr>
          <p:nvPr/>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endParaRPr lang="en-US" dirty="0"/>
          </a:p>
        </p:txBody>
      </p:sp>
    </p:spTree>
    <p:extLst>
      <p:ext uri="{BB962C8B-B14F-4D97-AF65-F5344CB8AC3E}">
        <p14:creationId xmlns:p14="http://schemas.microsoft.com/office/powerpoint/2010/main" val="398165366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8661A3-AA1B-44C0-B989-B8633A3A0C00}"/>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2876AB-CADB-4C93-9150-C642F87273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10DC4C9E-451F-48B3-B9CB-DC4BC811AE91}"/>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7" name="TextBox 6">
            <a:extLst>
              <a:ext uri="{FF2B5EF4-FFF2-40B4-BE49-F238E27FC236}">
                <a16:creationId xmlns:a16="http://schemas.microsoft.com/office/drawing/2014/main" id="{1C369F94-9B53-4016-8C40-47EB4F25D91D}"/>
              </a:ext>
            </a:extLst>
          </p:cNvPr>
          <p:cNvSpPr txBox="1">
            <a:spLocks noChangeArrowheads="1"/>
          </p:cNvSpPr>
          <p:nvPr userDrawn="1"/>
        </p:nvSpPr>
        <p:spPr bwMode="auto">
          <a:xfrm>
            <a:off x="6324600" y="6427788"/>
            <a:ext cx="2636838" cy="3381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 </a:t>
            </a:r>
            <a:fld id="{45F9B379-8D86-4523-8252-B782CCC526CF}"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691546265"/>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B45E2B4C-C5CB-4D42-B95E-2CB884A8A7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1A42F004-9CA3-4363-9F89-AB9DBB448FF1}"/>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5E0AF1B3-4860-49A9-B11F-E823DF1E91E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a:t>
            </a:r>
            <a:fld id="{C20E1747-F787-41E1-B70C-7AE901471FD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46732894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01F234-CEBC-482A-9AB6-C25AA0072190}"/>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303358-E589-4106-8A09-9BCC5BEACC2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BD353343-625D-45FA-8DD8-E9351F2974AC}"/>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D61116BB-E568-404D-900B-5F8216B3C6D7}"/>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3BACA803-77CD-4024-902C-D3A74D1B8D8C}"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305883142"/>
      </p:ext>
    </p:extLst>
  </p:cSld>
  <p:clrMap bg1="dk2" tx1="lt1" bg2="dk1"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537A080B-745B-4B26-846B-DEFE622A20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D4F899C0-9C9F-424D-81F6-4842D8E41F4A}"/>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9C1CCBC2-5D52-42E2-ADF8-AD5DFB29C84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7A86A9C1-ACAF-41AA-BAB4-08A75E99A5E0}"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403628952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273B69-45D0-4EAB-8FE1-21F6A36DB984}"/>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C8884D7-E207-49E4-8F2E-134BABB9BAB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7BB50D37-6A4D-4993-B302-700BD1E23EC7}"/>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cs typeface="+mn-cs"/>
            </a:endParaRPr>
          </a:p>
        </p:txBody>
      </p:sp>
      <p:sp>
        <p:nvSpPr>
          <p:cNvPr id="6" name="TextBox 6">
            <a:extLst>
              <a:ext uri="{FF2B5EF4-FFF2-40B4-BE49-F238E27FC236}">
                <a16:creationId xmlns:a16="http://schemas.microsoft.com/office/drawing/2014/main" id="{92FADF8A-F336-4AC9-BBE3-EAF2F8EC7176}"/>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41280E7C-5E3C-4CC2-A450-BA056ADE9197}" type="slidenum">
              <a:rPr lang="en-US" altLang="en-US" sz="1600" b="1">
                <a:solidFill>
                  <a:srgbClr val="000000"/>
                </a:solidFill>
              </a:rPr>
              <a:pPr algn="r" eaLnBrk="1" hangingPunct="1"/>
              <a:t>‹#›</a:t>
            </a:fld>
            <a:endParaRPr lang="en-US" altLang="en-US" sz="1600" b="1">
              <a:solidFill>
                <a:srgbClr val="000000"/>
              </a:solidFill>
            </a:endParaRPr>
          </a:p>
        </p:txBody>
      </p:sp>
      <p:sp>
        <p:nvSpPr>
          <p:cNvPr id="7" name="TextBox 2">
            <a:extLst>
              <a:ext uri="{FF2B5EF4-FFF2-40B4-BE49-F238E27FC236}">
                <a16:creationId xmlns:a16="http://schemas.microsoft.com/office/drawing/2014/main" id="{60524E7C-6D78-4154-A865-C32C4E65737E}"/>
              </a:ext>
            </a:extLst>
          </p:cNvPr>
          <p:cNvSpPr txBox="1">
            <a:spLocks noChangeArrowheads="1"/>
          </p:cNvSpPr>
          <p:nvPr/>
        </p:nvSpPr>
        <p:spPr bwMode="auto">
          <a:xfrm>
            <a:off x="7726363" y="6384925"/>
            <a:ext cx="1235075" cy="339725"/>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4D88A49E-E10B-4C1F-A1D6-7C7FBD51556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629470983"/>
      </p:ext>
    </p:extLst>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261CED0-F7F1-45D4-B93B-8CCC2B0F1CB7}"/>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B29A5F5-5C2B-492D-AD5A-B134EBB8E01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11A58561-A86C-410E-91E5-9147FD085BB2}"/>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cs typeface="+mn-cs"/>
            </a:endParaRPr>
          </a:p>
        </p:txBody>
      </p:sp>
      <p:sp>
        <p:nvSpPr>
          <p:cNvPr id="7" name="TextBox 6">
            <a:extLst>
              <a:ext uri="{FF2B5EF4-FFF2-40B4-BE49-F238E27FC236}">
                <a16:creationId xmlns:a16="http://schemas.microsoft.com/office/drawing/2014/main" id="{84C33A6C-EDB3-475C-B71D-9272CA6B24C4}"/>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EEAADB12-719D-412A-A47C-98787ED6DB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1636364606"/>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FC13BDB-D775-44DF-A551-837BD48830A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E91766-7D30-4EC3-B263-A3C8B6C5E88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273E700-2E12-4D0A-AAE3-F3F1AEC6C9C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endParaRPr>
          </a:p>
        </p:txBody>
      </p:sp>
      <p:sp>
        <p:nvSpPr>
          <p:cNvPr id="6" name="TextBox 6">
            <a:extLst>
              <a:ext uri="{FF2B5EF4-FFF2-40B4-BE49-F238E27FC236}">
                <a16:creationId xmlns:a16="http://schemas.microsoft.com/office/drawing/2014/main" id="{8E145346-9686-4F27-99FE-E1D04E4491F3}"/>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II, Slide #</a:t>
            </a:r>
            <a:fld id="{58921DB7-15E1-4478-B823-084E9FE3B53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439447790"/>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2F746F-27D7-4657-8849-14A6C01D08CE}"/>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F972EC6E-90A8-4876-B162-CD7BD91D81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B670D0F4-3D6B-4A78-B45F-1A770892322B}"/>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endParaRPr>
          </a:p>
        </p:txBody>
      </p:sp>
      <p:sp>
        <p:nvSpPr>
          <p:cNvPr id="7" name="TextBox 6">
            <a:extLst>
              <a:ext uri="{FF2B5EF4-FFF2-40B4-BE49-F238E27FC236}">
                <a16:creationId xmlns:a16="http://schemas.microsoft.com/office/drawing/2014/main" id="{822D41AB-E900-4E45-90BF-16897B08C45A}"/>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II, Slide </a:t>
            </a:r>
            <a:fld id="{9F1BBAB0-3025-46EC-99E7-0CC2BA92570F}"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1384422973"/>
      </p:ext>
    </p:extLst>
  </p:cSld>
  <p:clrMap bg1="dk2" tx1="lt1" bg2="dk1" tx2="lt2" accent1="accent1" accent2="accent2" accent3="accent3" accent4="accent4" accent5="accent5" accent6="accent6" hlink="hlink" folHlink="folHlink"/>
  <p:sldLayoutIdLst>
    <p:sldLayoutId id="2147483819" r:id="rId1"/>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05EDC6-D4A6-4C61-9CC7-E4F3C6F8187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404BA6-EC02-425B-8CDE-A316EB99CD5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C94F881-E102-4546-81B2-68660788F15B}"/>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cs typeface="+mn-cs"/>
            </a:endParaRPr>
          </a:p>
        </p:txBody>
      </p:sp>
      <p:sp>
        <p:nvSpPr>
          <p:cNvPr id="6" name="TextBox 6">
            <a:extLst>
              <a:ext uri="{FF2B5EF4-FFF2-40B4-BE49-F238E27FC236}">
                <a16:creationId xmlns:a16="http://schemas.microsoft.com/office/drawing/2014/main" id="{CCA73950-3373-466D-9163-8321791BC737}"/>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III, Slide #</a:t>
            </a:r>
            <a:fld id="{8934C8AA-1A44-42C7-B1D9-3407DDF6A401}"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938267105"/>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558F09-7B68-4979-86CF-F51623175CB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536618-B2AC-42E7-A6B3-0836BA9957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F9E617C-DA4E-4795-9FBB-3BB35679B2C5}"/>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391B520B-56B0-4FD6-B170-210C0B93508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Slide #</a:t>
            </a:r>
            <a:fld id="{045DC3AA-ECF4-4A6B-A229-89AC43EB4CB3}"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24A6070-6B22-43EC-B5E3-35E40977A0B0}"/>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7756FD84-5554-471E-9424-438AD34E8AF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449205290"/>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22AC9-5F90-4C28-8272-60EEE853B4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F64E25-A734-44D0-8D5B-FC2A6DC524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7E7096-F786-4EDD-BCEA-208884EDB5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9E356E-6833-4CB1-A6BC-D210CBCBB858}" type="datetime1">
              <a:rPr lang="en-GB" smtClean="0"/>
              <a:t>27/06/2021</a:t>
            </a:fld>
            <a:endParaRPr lang="en-GB"/>
          </a:p>
        </p:txBody>
      </p:sp>
      <p:sp>
        <p:nvSpPr>
          <p:cNvPr id="5" name="Footer Placeholder 4">
            <a:extLst>
              <a:ext uri="{FF2B5EF4-FFF2-40B4-BE49-F238E27FC236}">
                <a16:creationId xmlns:a16="http://schemas.microsoft.com/office/drawing/2014/main" id="{D8CBA4E4-18B1-4540-A557-BCE8F46D64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8BF121-51FC-487F-A00C-EE806EAC9D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DE153-13B5-409C-895D-431A13430C20}" type="slidenum">
              <a:rPr lang="en-GB" smtClean="0"/>
              <a:t>‹#›</a:t>
            </a:fld>
            <a:endParaRPr lang="en-GB"/>
          </a:p>
        </p:txBody>
      </p:sp>
    </p:spTree>
    <p:extLst>
      <p:ext uri="{BB962C8B-B14F-4D97-AF65-F5344CB8AC3E}">
        <p14:creationId xmlns:p14="http://schemas.microsoft.com/office/powerpoint/2010/main" val="47434217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4005" r:id="rId14"/>
    <p:sldLayoutId id="2147483956"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DAC4697-7E99-4897-BF0C-11487BE2FAF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CFB259B-EA09-4C85-922D-D9ABFE3FFA2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F0DFBD61-98E0-44A3-8098-6E03B309C613}"/>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a:defRPr/>
            </a:pPr>
            <a:endParaRPr lang="en-US">
              <a:latin typeface="Arial" charset="0"/>
            </a:endParaRPr>
          </a:p>
        </p:txBody>
      </p:sp>
      <p:sp>
        <p:nvSpPr>
          <p:cNvPr id="7" name="TextBox 6">
            <a:extLst>
              <a:ext uri="{FF2B5EF4-FFF2-40B4-BE49-F238E27FC236}">
                <a16:creationId xmlns:a16="http://schemas.microsoft.com/office/drawing/2014/main" id="{16BE524A-5F34-43EE-9D8D-83C9EB8A9A1F}"/>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A97A2F5C-8A87-49B9-B8F7-25A1E5653B30}"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16971817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4F131E32-43F1-41C5-B3E7-82858EEB00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3C9856D9-9E33-4BBA-958C-96955CD3DF9E}"/>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68433B27-E71E-4E56-9AF4-AAC8DC8CD48D}"/>
              </a:ext>
            </a:extLst>
          </p:cNvPr>
          <p:cNvSpPr txBox="1">
            <a:spLocks noChangeArrowheads="1"/>
          </p:cNvSpPr>
          <p:nvPr/>
        </p:nvSpPr>
        <p:spPr bwMode="auto">
          <a:xfrm>
            <a:off x="6400800" y="6557963"/>
            <a:ext cx="2560638" cy="33813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BDFDD71C-2621-4D54-AA83-49934C3D3E08}"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13" name="Title 1">
            <a:extLst>
              <a:ext uri="{FF2B5EF4-FFF2-40B4-BE49-F238E27FC236}">
                <a16:creationId xmlns:a16="http://schemas.microsoft.com/office/drawing/2014/main" id="{175C294D-6C4F-46CD-AA27-6EF4F0D06553}"/>
              </a:ext>
            </a:extLst>
          </p:cNvPr>
          <p:cNvSpPr txBox="1">
            <a:spLocks/>
          </p:cNvSpPr>
          <p:nvPr/>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endParaRPr lang="en-US" dirty="0"/>
          </a:p>
        </p:txBody>
      </p:sp>
    </p:spTree>
    <p:extLst>
      <p:ext uri="{BB962C8B-B14F-4D97-AF65-F5344CB8AC3E}">
        <p14:creationId xmlns:p14="http://schemas.microsoft.com/office/powerpoint/2010/main" val="7226920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531CE7-B81C-4BA0-B919-6D29219AF169}"/>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EBFE9F-3D94-4A03-943B-ABA067D4BA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6EE38D85-C151-40E7-B753-DEBB95503B58}"/>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7" name="TextBox 6">
            <a:extLst>
              <a:ext uri="{FF2B5EF4-FFF2-40B4-BE49-F238E27FC236}">
                <a16:creationId xmlns:a16="http://schemas.microsoft.com/office/drawing/2014/main" id="{26A7B24A-29B8-4740-8180-82C2BE32B064}"/>
              </a:ext>
            </a:extLst>
          </p:cNvPr>
          <p:cNvSpPr txBox="1">
            <a:spLocks noChangeArrowheads="1"/>
          </p:cNvSpPr>
          <p:nvPr userDrawn="1"/>
        </p:nvSpPr>
        <p:spPr bwMode="auto">
          <a:xfrm>
            <a:off x="6324600" y="6427788"/>
            <a:ext cx="2636838" cy="3381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 </a:t>
            </a:r>
            <a:fld id="{C4DAE53D-BD94-4D82-872F-5B4A6D7968E6}"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203983641"/>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88CD1381-1E19-43A7-A5DF-1BAD7589AC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B45B2C6E-DA15-4B67-A8DF-7AB752078F21}"/>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CBA185B6-68CF-4E9A-B491-7B13B84B8304}"/>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a:t>
            </a:r>
            <a:fld id="{C97A6730-6E4B-4FFA-8331-9CA2AB9BB0AB}"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7664587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928118-E51E-4A38-942A-D35928435AC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299664-6660-4EDD-A401-59BA080ED1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17745CD-6D8C-4C5C-9BAB-68416F65AB67}"/>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C7283177-C0AB-4182-9E1D-CA070DC06AAC}"/>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591F4A26-FCE9-40EC-BC53-6391E8483585}"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579922123"/>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402F0540-759D-45DC-8A31-47659438680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0218CC40-7448-437C-96AA-191ED555B123}"/>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65271178-7612-451F-B117-3BE0B2B2DFF7}"/>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E5B184DF-CEE7-41FB-A8D3-0AA250FF648E}"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28783818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B78012A-F036-444D-8F84-3F39EDF30443}"/>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DE18F273-1ABA-4ED6-B0C7-BF82D8CC10F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extLst>
              <a:ext uri="{FF2B5EF4-FFF2-40B4-BE49-F238E27FC236}">
                <a16:creationId xmlns:a16="http://schemas.microsoft.com/office/drawing/2014/main" id="{53DDA45E-5434-48E2-87CF-C0AC77119AD3}"/>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7" name="TextBox 6">
            <a:extLst>
              <a:ext uri="{FF2B5EF4-FFF2-40B4-BE49-F238E27FC236}">
                <a16:creationId xmlns:a16="http://schemas.microsoft.com/office/drawing/2014/main" id="{56374514-6785-4796-959D-5EB47625CC2E}"/>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rPr>
              <a:t> Session I, Slide </a:t>
            </a:r>
            <a:fld id="{219D3C50-7456-4319-9CE1-70135F39A8F7}"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639293966"/>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0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apps.who.int/iris/bitstream/handle/10665/260156/9780999203705-eng.pdf?sequence=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08.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2.xml"/><Relationship Id="rId1" Type="http://schemas.openxmlformats.org/officeDocument/2006/relationships/tags" Target="../tags/tag4.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7.xml"/><Relationship Id="rId1" Type="http://schemas.openxmlformats.org/officeDocument/2006/relationships/tags" Target="../tags/tag5.xml"/><Relationship Id="rId4" Type="http://schemas.openxmlformats.org/officeDocument/2006/relationships/hyperlink" Target="https://apps.who.int/iris/bitstream/handle/10665/260156/9780999203705-eng.pdf?sequence=1"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7.xml"/><Relationship Id="rId1" Type="http://schemas.openxmlformats.org/officeDocument/2006/relationships/tags" Target="../tags/tag6.xml"/><Relationship Id="rId4" Type="http://schemas.openxmlformats.org/officeDocument/2006/relationships/hyperlink" Target="https://apps.who.int/iris/bitstream/handle/10665/260156/9780999203705-eng.pdf?sequence=1"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7.xml"/><Relationship Id="rId1" Type="http://schemas.openxmlformats.org/officeDocument/2006/relationships/tags" Target="../tags/tag7.xml"/><Relationship Id="rId4" Type="http://schemas.openxmlformats.org/officeDocument/2006/relationships/hyperlink" Target="https://apps.who.int/iris/bitstream/handle/10665/260156/9780999203705-eng.pdf?sequence=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9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7.xml"/><Relationship Id="rId1" Type="http://schemas.openxmlformats.org/officeDocument/2006/relationships/tags" Target="../tags/tag8.xml"/><Relationship Id="rId4" Type="http://schemas.openxmlformats.org/officeDocument/2006/relationships/hyperlink" Target="https://apps.who.int/iris/bitstream/handle/10665/260156/9780999203705-eng.pdf?sequence=1"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7.xml"/><Relationship Id="rId1" Type="http://schemas.openxmlformats.org/officeDocument/2006/relationships/tags" Target="../tags/tag9.xml"/><Relationship Id="rId4" Type="http://schemas.openxmlformats.org/officeDocument/2006/relationships/hyperlink" Target="https://apps.who.int/iris/bitstream/handle/10665/260156/9780999203705-eng.pdf?sequence=1"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7.xml"/><Relationship Id="rId1" Type="http://schemas.openxmlformats.org/officeDocument/2006/relationships/tags" Target="../tags/tag10.xml"/><Relationship Id="rId5" Type="http://schemas.openxmlformats.org/officeDocument/2006/relationships/hyperlink" Target="https://apps.who.int/iris/bitstream/handle/10665/260156/9780999203705-eng.pdf?sequence=1" TargetMode="Externa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97.xml"/><Relationship Id="rId4" Type="http://schemas.openxmlformats.org/officeDocument/2006/relationships/hyperlink" Target="https://apps.who.int/iris/bitstream/handle/10665/260156/9780999203705-eng.pdf?sequence=1"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7.xml"/><Relationship Id="rId1" Type="http://schemas.openxmlformats.org/officeDocument/2006/relationships/tags" Target="../tags/tag11.xml"/><Relationship Id="rId4" Type="http://schemas.openxmlformats.org/officeDocument/2006/relationships/hyperlink" Target="https://apps.who.int/iris/bitstream/handle/10665/260156/9780999203705-eng.pdf?sequence=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4.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5.xml"/><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6.xml"/><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7.xml"/><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image" Target="../media/image23.png"/><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6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8.xml"/><Relationship Id="rId1" Type="http://schemas.openxmlformats.org/officeDocument/2006/relationships/slideLayout" Target="../slideLayouts/slideLayout97.xml"/></Relationships>
</file>

<file path=ppt/slides/_rels/slide6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4.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0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7.xml"/><Relationship Id="rId4" Type="http://schemas.openxmlformats.org/officeDocument/2006/relationships/hyperlink" Target="https://apps.who.int/iris/bitstream/handle/10665/260156/9780999203705-eng.pdf?sequence=1"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97.xml"/></Relationships>
</file>

<file path=ppt/slides/_rels/slide74.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9.xml"/><Relationship Id="rId1" Type="http://schemas.openxmlformats.org/officeDocument/2006/relationships/slideLayout" Target="../slideLayouts/slideLayout107.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101.xml"/></Relationships>
</file>

<file path=ppt/slides/_rels/slide76.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www.who.int/reproductivehealth/publications/family_planning/MEC-5/en/" TargetMode="External"/><Relationship Id="rId1" Type="http://schemas.openxmlformats.org/officeDocument/2006/relationships/slideLayout" Target="../slideLayouts/slideLayout97.xml"/><Relationship Id="rId6" Type="http://schemas.openxmlformats.org/officeDocument/2006/relationships/hyperlink" Target="https://www.who.int/reproductivehealth/publications/family_planning/en/" TargetMode="External"/><Relationship Id="rId5" Type="http://schemas.openxmlformats.org/officeDocument/2006/relationships/image" Target="../media/image28.png"/><Relationship Id="rId4" Type="http://schemas.openxmlformats.org/officeDocument/2006/relationships/hyperlink" Target="http://www.who.int/reproductivehealth/publications/family_planning/SPR-3/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799" y="1672385"/>
            <a:ext cx="7772400" cy="4114801"/>
          </a:xfrm>
          <a:solidFill>
            <a:schemeClr val="bg1">
              <a:lumMod val="95000"/>
            </a:schemeClr>
          </a:solidFill>
        </p:spPr>
        <p:txBody>
          <a:bodyPr>
            <a:normAutofit fontScale="90000"/>
          </a:bodyPr>
          <a:lstStyle/>
          <a:p>
            <a:pPr algn="l"/>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Contraceptive methods  </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Part 1 - Combined hormonal contraceptives</a:t>
            </a: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br>
              <a:rPr lang="en-GB" b="1" dirty="0">
                <a:latin typeface="Calibri" panose="020F0502020204030204" pitchFamily="34" charset="0"/>
                <a:cs typeface="Calibri" panose="020F0502020204030204" pitchFamily="34" charset="0"/>
              </a:rPr>
            </a:br>
            <a:endParaRPr lang="en-GB"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a:t>Raqibat Idris, MBBS, DO, MPH</a:t>
            </a:r>
          </a:p>
          <a:p>
            <a:pPr algn="l"/>
            <a:r>
              <a:rPr lang="en-GB" sz="2000"/>
              <a:t>Geneva Foundation for Medical Education and Research</a:t>
            </a:r>
            <a:endParaRPr lang="en-GB" sz="2000" dirty="0"/>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2021</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EF4991F-6606-4E1F-A197-99CE5337BCE5}"/>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CBA929B-D523-4529-B222-76D54E90A623}"/>
              </a:ext>
            </a:extLst>
          </p:cNvPr>
          <p:cNvSpPr>
            <a:spLocks noGrp="1" noChangeArrowheads="1"/>
          </p:cNvSpPr>
          <p:nvPr>
            <p:ph type="title" idx="4294967295"/>
          </p:nvPr>
        </p:nvSpPr>
        <p:spPr>
          <a:xfrm>
            <a:off x="914400" y="147638"/>
            <a:ext cx="7714593" cy="1038225"/>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Health benefits</a:t>
            </a:r>
          </a:p>
        </p:txBody>
      </p:sp>
      <p:sp>
        <p:nvSpPr>
          <p:cNvPr id="26627" name="Rectangle 3">
            <a:extLst>
              <a:ext uri="{FF2B5EF4-FFF2-40B4-BE49-F238E27FC236}">
                <a16:creationId xmlns:a16="http://schemas.microsoft.com/office/drawing/2014/main" id="{495D9DD8-024A-4227-9036-B2B1D5C0DDC8}"/>
              </a:ext>
            </a:extLst>
          </p:cNvPr>
          <p:cNvSpPr>
            <a:spLocks noGrp="1" noChangeArrowheads="1"/>
          </p:cNvSpPr>
          <p:nvPr>
            <p:ph type="body" idx="4294967295"/>
          </p:nvPr>
        </p:nvSpPr>
        <p:spPr>
          <a:xfrm>
            <a:off x="262759" y="1282700"/>
            <a:ext cx="3856038" cy="3668713"/>
          </a:xfrm>
        </p:spPr>
        <p:txBody>
          <a:bodyPr>
            <a:noAutofit/>
          </a:bodyPr>
          <a:lstStyle/>
          <a:p>
            <a:pPr marL="0" indent="0" eaLnBrk="1" hangingPunct="1">
              <a:lnSpc>
                <a:spcPct val="95000"/>
              </a:lnSpc>
              <a:spcBef>
                <a:spcPct val="45000"/>
              </a:spcBef>
              <a:buNone/>
            </a:pPr>
            <a:r>
              <a:rPr lang="en-US" altLang="en-US" sz="2300" b="1" dirty="0">
                <a:ea typeface="ＭＳ Ｐゴシック" panose="020B0600070205080204" pitchFamily="34" charset="-128"/>
              </a:rPr>
              <a:t>Menstrual</a:t>
            </a:r>
          </a:p>
          <a:p>
            <a:pPr eaLnBrk="1" hangingPunct="1">
              <a:lnSpc>
                <a:spcPct val="95000"/>
              </a:lnSpc>
              <a:spcBef>
                <a:spcPct val="45000"/>
              </a:spcBef>
            </a:pPr>
            <a:r>
              <a:rPr lang="en-US" altLang="en-US" sz="2300" dirty="0">
                <a:ea typeface="ＭＳ Ｐゴシック" panose="020B0600070205080204" pitchFamily="34" charset="-128"/>
              </a:rPr>
              <a:t>Decreased amount of flow and fewer days of bleeding; no bleeding (less common)</a:t>
            </a:r>
          </a:p>
          <a:p>
            <a:pPr eaLnBrk="1" hangingPunct="1">
              <a:spcBef>
                <a:spcPts val="2400"/>
              </a:spcBef>
            </a:pPr>
            <a:r>
              <a:rPr lang="en-US" altLang="en-US" sz="2300" dirty="0">
                <a:ea typeface="ＭＳ Ｐゴシック" panose="020B0600070205080204" pitchFamily="34" charset="-128"/>
              </a:rPr>
              <a:t>Regular, predictable menstrual cycles</a:t>
            </a:r>
          </a:p>
          <a:p>
            <a:pPr eaLnBrk="1" hangingPunct="1">
              <a:spcBef>
                <a:spcPts val="2400"/>
              </a:spcBef>
            </a:pPr>
            <a:r>
              <a:rPr lang="en-US" altLang="en-US" sz="2300" dirty="0">
                <a:ea typeface="ＭＳ Ｐゴシック" panose="020B0600070205080204" pitchFamily="34" charset="-128"/>
              </a:rPr>
              <a:t>Reduced pain and cramps during menses</a:t>
            </a:r>
          </a:p>
          <a:p>
            <a:pPr eaLnBrk="1" hangingPunct="1">
              <a:spcBef>
                <a:spcPts val="2400"/>
              </a:spcBef>
            </a:pPr>
            <a:r>
              <a:rPr lang="en-US" altLang="en-US" sz="2300" dirty="0">
                <a:ea typeface="ＭＳ Ｐゴシック" panose="020B0600070205080204" pitchFamily="34" charset="-128"/>
              </a:rPr>
              <a:t>Reduced pain at time of ovulation</a:t>
            </a:r>
          </a:p>
        </p:txBody>
      </p:sp>
      <p:sp>
        <p:nvSpPr>
          <p:cNvPr id="5" name="Rectangle 3">
            <a:extLst>
              <a:ext uri="{FF2B5EF4-FFF2-40B4-BE49-F238E27FC236}">
                <a16:creationId xmlns:a16="http://schemas.microsoft.com/office/drawing/2014/main" id="{DA6EDACB-F2AB-4D73-A452-A7365AC1A9C7}"/>
              </a:ext>
            </a:extLst>
          </p:cNvPr>
          <p:cNvSpPr txBox="1">
            <a:spLocks noChangeArrowheads="1"/>
          </p:cNvSpPr>
          <p:nvPr/>
        </p:nvSpPr>
        <p:spPr>
          <a:xfrm>
            <a:off x="3907603" y="1228342"/>
            <a:ext cx="4973638" cy="4525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60000"/>
              </a:spcBef>
              <a:buFontTx/>
              <a:buNone/>
            </a:pPr>
            <a:r>
              <a:rPr lang="en-US" altLang="en-US" sz="2300" b="1" dirty="0">
                <a:ea typeface="ＭＳ Ｐゴシック" panose="020B0600070205080204" pitchFamily="34" charset="-128"/>
              </a:rPr>
              <a:t>Others</a:t>
            </a:r>
          </a:p>
          <a:p>
            <a:pPr>
              <a:spcBef>
                <a:spcPct val="60000"/>
              </a:spcBef>
            </a:pPr>
            <a:r>
              <a:rPr lang="en-US" altLang="en-US" sz="2300" b="1" dirty="0">
                <a:ea typeface="ＭＳ Ｐゴシック" panose="020B0600070205080204" pitchFamily="34" charset="-128"/>
              </a:rPr>
              <a:t>Protection from</a:t>
            </a:r>
            <a:r>
              <a:rPr lang="en-US" altLang="en-US" sz="2300" dirty="0">
                <a:ea typeface="ＭＳ Ｐゴシック" panose="020B0600070205080204" pitchFamily="34" charset="-128"/>
              </a:rPr>
              <a:t> Risks of pregnancy, ovarian cancer and endometrial cancer and symptomatic PID</a:t>
            </a:r>
          </a:p>
          <a:p>
            <a:pPr>
              <a:spcBef>
                <a:spcPts val="2400"/>
              </a:spcBef>
            </a:pPr>
            <a:r>
              <a:rPr lang="en-US" altLang="en-US" sz="2300" b="1" dirty="0">
                <a:ea typeface="ＭＳ Ｐゴシック" panose="020B0600070205080204" pitchFamily="34" charset="-128"/>
              </a:rPr>
              <a:t>Reduced risk of </a:t>
            </a:r>
            <a:r>
              <a:rPr lang="en-US" altLang="en-US" sz="2300" dirty="0">
                <a:ea typeface="ＭＳ Ｐゴシック" panose="020B0600070205080204" pitchFamily="34" charset="-128"/>
              </a:rPr>
              <a:t>ovarian cysts and iron-deficiency anemia</a:t>
            </a:r>
          </a:p>
          <a:p>
            <a:pPr>
              <a:spcBef>
                <a:spcPts val="2400"/>
              </a:spcBef>
            </a:pPr>
            <a:r>
              <a:rPr lang="en-GB" altLang="en-US" sz="2300" dirty="0">
                <a:ea typeface="ＭＳ Ｐゴシック" panose="020B0600070205080204" pitchFamily="34" charset="-128"/>
              </a:rPr>
              <a:t>Decreased symptoms of endometriosis (pelvic pain, irregular bleeding)</a:t>
            </a:r>
          </a:p>
          <a:p>
            <a:pPr>
              <a:spcBef>
                <a:spcPts val="2400"/>
              </a:spcBef>
            </a:pPr>
            <a:r>
              <a:rPr lang="en-GB" altLang="en-US" sz="2300" dirty="0">
                <a:ea typeface="ＭＳ Ｐゴシック" panose="020B0600070205080204" pitchFamily="34" charset="-128"/>
              </a:rPr>
              <a:t>Decreased symptoms of polycystic ovarian syndrome (irregular bleeding, acne, excess hair on face or body)</a:t>
            </a:r>
          </a:p>
          <a:p>
            <a:pPr>
              <a:spcBef>
                <a:spcPts val="2400"/>
              </a:spcBef>
            </a:pPr>
            <a:endParaRPr lang="en-GB" altLang="en-US" sz="2300" dirty="0">
              <a:ea typeface="ＭＳ Ｐゴシック" panose="020B0600070205080204" pitchFamily="34" charset="-128"/>
            </a:endParaRPr>
          </a:p>
          <a:p>
            <a:pPr>
              <a:spcBef>
                <a:spcPts val="2400"/>
              </a:spcBef>
            </a:pPr>
            <a:endParaRPr lang="en-US" altLang="en-US" sz="23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E5A5EAA-9E75-4BDC-9E41-2323EF084520}"/>
              </a:ext>
            </a:extLst>
          </p:cNvPr>
          <p:cNvSpPr>
            <a:spLocks noGrp="1"/>
          </p:cNvSpPr>
          <p:nvPr>
            <p:ph type="sldNum" sz="quarter" idx="12"/>
          </p:nvPr>
        </p:nvSpPr>
        <p:spPr/>
        <p:txBody>
          <a:bodyPr/>
          <a:lstStyle/>
          <a:p>
            <a:fld id="{B61DE153-13B5-409C-895D-431A13430C20}" type="slidenum">
              <a:rPr lang="en-GB" smtClean="0"/>
              <a:t>10</a:t>
            </a:fld>
            <a:endParaRPr lang="en-GB"/>
          </a:p>
        </p:txBody>
      </p:sp>
      <p:sp>
        <p:nvSpPr>
          <p:cNvPr id="8" name="Footer Placeholder 1">
            <a:extLst>
              <a:ext uri="{FF2B5EF4-FFF2-40B4-BE49-F238E27FC236}">
                <a16:creationId xmlns:a16="http://schemas.microsoft.com/office/drawing/2014/main" id="{9459629E-5CA6-4E89-BC18-8F21A2C8FDF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D5C2716-C2B2-4BA1-A5DF-1AD58EA1069D}"/>
              </a:ext>
            </a:extLst>
          </p:cNvPr>
          <p:cNvSpPr>
            <a:spLocks noGrp="1" noChangeArrowheads="1"/>
          </p:cNvSpPr>
          <p:nvPr>
            <p:ph type="title" idx="4294967295"/>
          </p:nvPr>
        </p:nvSpPr>
        <p:spPr>
          <a:xfrm>
            <a:off x="433388" y="188913"/>
            <a:ext cx="7796212" cy="993775"/>
          </a:xfrm>
        </p:spPr>
        <p:txBody>
          <a:bodyPr>
            <a:normAutofit fontScale="90000"/>
          </a:bodyPr>
          <a:lstStyle/>
          <a:p>
            <a:pPr eaLnBrk="1" hangingPunct="1"/>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No overall increase in breast cancer risk for COC users</a:t>
            </a:r>
          </a:p>
        </p:txBody>
      </p:sp>
      <p:sp>
        <p:nvSpPr>
          <p:cNvPr id="35843" name="Rectangle 3">
            <a:extLst>
              <a:ext uri="{FF2B5EF4-FFF2-40B4-BE49-F238E27FC236}">
                <a16:creationId xmlns:a16="http://schemas.microsoft.com/office/drawing/2014/main" id="{507ABF8C-A783-46E0-B8A1-3B563C9A37D8}"/>
              </a:ext>
            </a:extLst>
          </p:cNvPr>
          <p:cNvSpPr>
            <a:spLocks noGrp="1" noChangeArrowheads="1"/>
          </p:cNvSpPr>
          <p:nvPr>
            <p:ph type="body" idx="4294967295"/>
          </p:nvPr>
        </p:nvSpPr>
        <p:spPr>
          <a:xfrm>
            <a:off x="472965" y="1359993"/>
            <a:ext cx="8229600" cy="4694238"/>
          </a:xfrm>
        </p:spPr>
        <p:txBody>
          <a:bodyPr/>
          <a:lstStyle/>
          <a:p>
            <a:pPr marL="0" indent="0" eaLnBrk="1" hangingPunct="1">
              <a:lnSpc>
                <a:spcPct val="95000"/>
              </a:lnSpc>
              <a:spcBef>
                <a:spcPct val="35000"/>
              </a:spcBef>
              <a:buFontTx/>
              <a:buNone/>
              <a:defRPr/>
            </a:pPr>
            <a:r>
              <a:rPr lang="en-US" sz="2400" b="1" dirty="0"/>
              <a:t>Analysis of a large number of studies</a:t>
            </a:r>
            <a:r>
              <a:rPr lang="en-US" sz="2400" dirty="0"/>
              <a:t>:</a:t>
            </a:r>
          </a:p>
          <a:p>
            <a:pPr marL="346075" indent="-346075" eaLnBrk="1" hangingPunct="1">
              <a:lnSpc>
                <a:spcPct val="95000"/>
              </a:lnSpc>
              <a:spcBef>
                <a:spcPct val="35000"/>
              </a:spcBef>
              <a:defRPr/>
            </a:pPr>
            <a:r>
              <a:rPr lang="en-US" sz="2400" dirty="0"/>
              <a:t>No overall increase in breast cancer risk among women who had ever used COCs</a:t>
            </a:r>
          </a:p>
          <a:p>
            <a:pPr marL="346075" indent="-346075" eaLnBrk="1" hangingPunct="1">
              <a:lnSpc>
                <a:spcPct val="95000"/>
              </a:lnSpc>
              <a:spcBef>
                <a:spcPts val="1800"/>
              </a:spcBef>
              <a:defRPr/>
            </a:pPr>
            <a:r>
              <a:rPr lang="en-US" sz="2400" dirty="0"/>
              <a:t>Current use and use within past 10 years: very slight increase in risk</a:t>
            </a:r>
          </a:p>
          <a:p>
            <a:pPr lvl="1" eaLnBrk="1" hangingPunct="1">
              <a:lnSpc>
                <a:spcPct val="95000"/>
              </a:lnSpc>
              <a:spcBef>
                <a:spcPts val="600"/>
              </a:spcBef>
              <a:buFont typeface="Courier New" panose="02070309020205020404" pitchFamily="49" charset="0"/>
              <a:buChar char="o"/>
              <a:defRPr/>
            </a:pPr>
            <a:r>
              <a:rPr lang="en-US" sz="2400" dirty="0"/>
              <a:t> May be due to early diagnosis or accelerated growth of pre-existing tumors</a:t>
            </a:r>
          </a:p>
          <a:p>
            <a:pPr marL="0" indent="0" eaLnBrk="1" hangingPunct="1">
              <a:lnSpc>
                <a:spcPct val="95000"/>
              </a:lnSpc>
              <a:spcBef>
                <a:spcPts val="1800"/>
              </a:spcBef>
              <a:buFontTx/>
              <a:buNone/>
              <a:defRPr/>
            </a:pPr>
            <a:r>
              <a:rPr lang="en-US" sz="2400" b="1" dirty="0"/>
              <a:t>More recent study</a:t>
            </a:r>
            <a:r>
              <a:rPr lang="en-US" sz="2400" dirty="0"/>
              <a:t>:</a:t>
            </a:r>
          </a:p>
          <a:p>
            <a:pPr marL="346075" indent="-346075" eaLnBrk="1" hangingPunct="1">
              <a:lnSpc>
                <a:spcPct val="95000"/>
              </a:lnSpc>
              <a:spcBef>
                <a:spcPct val="25000"/>
              </a:spcBef>
              <a:defRPr/>
            </a:pPr>
            <a:r>
              <a:rPr lang="en-US" sz="2400" dirty="0"/>
              <a:t>No increase in breast cancer risk regardless of age, estrogen dose, ethnicity, or family history of breast cancer </a:t>
            </a:r>
          </a:p>
        </p:txBody>
      </p:sp>
      <p:sp>
        <p:nvSpPr>
          <p:cNvPr id="2" name="Slide Number Placeholder 1">
            <a:extLst>
              <a:ext uri="{FF2B5EF4-FFF2-40B4-BE49-F238E27FC236}">
                <a16:creationId xmlns:a16="http://schemas.microsoft.com/office/drawing/2014/main" id="{54635213-811D-4F53-BC5C-1828E7084AA2}"/>
              </a:ext>
            </a:extLst>
          </p:cNvPr>
          <p:cNvSpPr>
            <a:spLocks noGrp="1"/>
          </p:cNvSpPr>
          <p:nvPr>
            <p:ph type="sldNum" sz="quarter" idx="12"/>
          </p:nvPr>
        </p:nvSpPr>
        <p:spPr/>
        <p:txBody>
          <a:bodyPr/>
          <a:lstStyle/>
          <a:p>
            <a:fld id="{B61DE153-13B5-409C-895D-431A13430C20}" type="slidenum">
              <a:rPr lang="en-GB" smtClean="0"/>
              <a:t>11</a:t>
            </a:fld>
            <a:endParaRPr lang="en-GB"/>
          </a:p>
        </p:txBody>
      </p:sp>
      <p:sp>
        <p:nvSpPr>
          <p:cNvPr id="6" name="Footer Placeholder 1">
            <a:extLst>
              <a:ext uri="{FF2B5EF4-FFF2-40B4-BE49-F238E27FC236}">
                <a16:creationId xmlns:a16="http://schemas.microsoft.com/office/drawing/2014/main" id="{1267D17D-0281-4BF5-9088-57E6A4ADD1C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4246" y="152400"/>
            <a:ext cx="8229600" cy="1143000"/>
          </a:xfrm>
        </p:spPr>
        <p:txBody>
          <a:bodyPr/>
          <a:lstStyle/>
          <a:p>
            <a:pPr eaLnBrk="1" hangingPunct="1"/>
            <a:r>
              <a:rPr lang="en-US" sz="3600" b="1" dirty="0">
                <a:solidFill>
                  <a:schemeClr val="accent1"/>
                </a:solidFill>
                <a:latin typeface="Calibri" panose="020F0502020204030204" pitchFamily="34" charset="0"/>
                <a:cs typeface="Calibri" panose="020F0502020204030204" pitchFamily="34" charset="0"/>
              </a:rPr>
              <a:t>Relative risk for breast cancer among COC users and non-users</a:t>
            </a:r>
          </a:p>
        </p:txBody>
      </p:sp>
      <p:grpSp>
        <p:nvGrpSpPr>
          <p:cNvPr id="33796" name="Group 108"/>
          <p:cNvGrpSpPr>
            <a:grpSpLocks/>
          </p:cNvGrpSpPr>
          <p:nvPr/>
        </p:nvGrpSpPr>
        <p:grpSpPr bwMode="auto">
          <a:xfrm>
            <a:off x="6970713" y="1984375"/>
            <a:ext cx="1882775" cy="3286125"/>
            <a:chOff x="4574" y="1032"/>
            <a:chExt cx="1186" cy="1831"/>
          </a:xfrm>
        </p:grpSpPr>
        <p:sp>
          <p:nvSpPr>
            <p:cNvPr id="33866" name="AutoShape 107"/>
            <p:cNvSpPr>
              <a:spLocks noChangeArrowheads="1"/>
            </p:cNvSpPr>
            <p:nvPr/>
          </p:nvSpPr>
          <p:spPr bwMode="auto">
            <a:xfrm>
              <a:off x="4574" y="1032"/>
              <a:ext cx="1186" cy="1831"/>
            </a:xfrm>
            <a:prstGeom prst="upDownArrow">
              <a:avLst>
                <a:gd name="adj1" fmla="val 50000"/>
                <a:gd name="adj2" fmla="val 30877"/>
              </a:avLst>
            </a:prstGeom>
            <a:gradFill rotWithShape="1">
              <a:gsLst>
                <a:gs pos="0">
                  <a:srgbClr val="FFA7A7"/>
                </a:gs>
                <a:gs pos="100000">
                  <a:srgbClr val="69DD9D"/>
                </a:gs>
              </a:gsLst>
              <a:lin ang="5400000" scaled="1"/>
            </a:gradFill>
            <a:ln w="9525">
              <a:solidFill>
                <a:srgbClr val="C0C0C0"/>
              </a:solidFill>
              <a:miter lim="800000"/>
              <a:headEnd/>
              <a:tailEnd/>
            </a:ln>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7" name="Text Box 90"/>
            <p:cNvSpPr txBox="1">
              <a:spLocks noChangeArrowheads="1"/>
            </p:cNvSpPr>
            <p:nvPr/>
          </p:nvSpPr>
          <p:spPr bwMode="auto">
            <a:xfrm>
              <a:off x="4755" y="1215"/>
              <a:ext cx="8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128"/>
                  <a:cs typeface="+mn-cs"/>
                </a:rPr>
                <a:t>Increased Risk</a:t>
              </a:r>
            </a:p>
          </p:txBody>
        </p:sp>
        <p:sp>
          <p:nvSpPr>
            <p:cNvPr id="33868" name="Text Box 91"/>
            <p:cNvSpPr txBox="1">
              <a:spLocks noChangeArrowheads="1"/>
            </p:cNvSpPr>
            <p:nvPr/>
          </p:nvSpPr>
          <p:spPr bwMode="auto">
            <a:xfrm>
              <a:off x="4754" y="1831"/>
              <a:ext cx="82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128"/>
                  <a:cs typeface="+mn-cs"/>
                </a:rPr>
                <a:t>No Effect</a:t>
              </a:r>
            </a:p>
          </p:txBody>
        </p:sp>
        <p:sp>
          <p:nvSpPr>
            <p:cNvPr id="33869" name="Text Box 92"/>
            <p:cNvSpPr txBox="1">
              <a:spLocks noChangeArrowheads="1"/>
            </p:cNvSpPr>
            <p:nvPr/>
          </p:nvSpPr>
          <p:spPr bwMode="auto">
            <a:xfrm>
              <a:off x="4755" y="2467"/>
              <a:ext cx="8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Arial" charset="0"/>
                  <a:ea typeface="ＭＳ Ｐゴシック" charset="-128"/>
                  <a:cs typeface="+mn-cs"/>
                </a:rPr>
                <a:t>Protective Effect</a:t>
              </a:r>
            </a:p>
          </p:txBody>
        </p:sp>
      </p:grpSp>
      <p:sp>
        <p:nvSpPr>
          <p:cNvPr id="33797" name="Rectangle 21"/>
          <p:cNvSpPr>
            <a:spLocks noChangeArrowheads="1"/>
          </p:cNvSpPr>
          <p:nvPr/>
        </p:nvSpPr>
        <p:spPr bwMode="auto">
          <a:xfrm>
            <a:off x="762000" y="1981200"/>
            <a:ext cx="63928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33798" name="Group 163"/>
          <p:cNvGrpSpPr>
            <a:grpSpLocks/>
          </p:cNvGrpSpPr>
          <p:nvPr/>
        </p:nvGrpSpPr>
        <p:grpSpPr bwMode="auto">
          <a:xfrm>
            <a:off x="476250" y="1876425"/>
            <a:ext cx="6680200" cy="3394075"/>
            <a:chOff x="300" y="1182"/>
            <a:chExt cx="4208" cy="2138"/>
          </a:xfrm>
        </p:grpSpPr>
        <p:sp>
          <p:nvSpPr>
            <p:cNvPr id="33832" name="Line 23"/>
            <p:cNvSpPr>
              <a:spLocks noChangeShapeType="1"/>
            </p:cNvSpPr>
            <p:nvPr/>
          </p:nvSpPr>
          <p:spPr bwMode="auto">
            <a:xfrm>
              <a:off x="480" y="3297"/>
              <a:ext cx="40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3" name="Line 24"/>
            <p:cNvSpPr>
              <a:spLocks noChangeShapeType="1"/>
            </p:cNvSpPr>
            <p:nvPr/>
          </p:nvSpPr>
          <p:spPr bwMode="auto">
            <a:xfrm>
              <a:off x="480" y="1248"/>
              <a:ext cx="4027"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4" name="Line 25"/>
            <p:cNvSpPr>
              <a:spLocks noChangeShapeType="1"/>
            </p:cNvSpPr>
            <p:nvPr/>
          </p:nvSpPr>
          <p:spPr bwMode="auto">
            <a:xfrm>
              <a:off x="480" y="1248"/>
              <a:ext cx="1" cy="204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5" name="Line 36"/>
            <p:cNvSpPr>
              <a:spLocks noChangeShapeType="1"/>
            </p:cNvSpPr>
            <p:nvPr/>
          </p:nvSpPr>
          <p:spPr bwMode="auto">
            <a:xfrm>
              <a:off x="460" y="2990"/>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6" name="Line 37"/>
            <p:cNvSpPr>
              <a:spLocks noChangeShapeType="1"/>
            </p:cNvSpPr>
            <p:nvPr/>
          </p:nvSpPr>
          <p:spPr bwMode="auto">
            <a:xfrm>
              <a:off x="460" y="2805"/>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7" name="Line 38"/>
            <p:cNvSpPr>
              <a:spLocks noChangeShapeType="1"/>
            </p:cNvSpPr>
            <p:nvPr/>
          </p:nvSpPr>
          <p:spPr bwMode="auto">
            <a:xfrm>
              <a:off x="460" y="2683"/>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8" name="Line 39"/>
            <p:cNvSpPr>
              <a:spLocks noChangeShapeType="1"/>
            </p:cNvSpPr>
            <p:nvPr/>
          </p:nvSpPr>
          <p:spPr bwMode="auto">
            <a:xfrm>
              <a:off x="460" y="2580"/>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9" name="Line 40"/>
            <p:cNvSpPr>
              <a:spLocks noChangeShapeType="1"/>
            </p:cNvSpPr>
            <p:nvPr/>
          </p:nvSpPr>
          <p:spPr bwMode="auto">
            <a:xfrm>
              <a:off x="460" y="2499"/>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0" name="Line 41"/>
            <p:cNvSpPr>
              <a:spLocks noChangeShapeType="1"/>
            </p:cNvSpPr>
            <p:nvPr/>
          </p:nvSpPr>
          <p:spPr bwMode="auto">
            <a:xfrm>
              <a:off x="460" y="2433"/>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1" name="Line 42"/>
            <p:cNvSpPr>
              <a:spLocks noChangeShapeType="1"/>
            </p:cNvSpPr>
            <p:nvPr/>
          </p:nvSpPr>
          <p:spPr bwMode="auto">
            <a:xfrm>
              <a:off x="460" y="2376"/>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2" name="Line 43"/>
            <p:cNvSpPr>
              <a:spLocks noChangeShapeType="1"/>
            </p:cNvSpPr>
            <p:nvPr/>
          </p:nvSpPr>
          <p:spPr bwMode="auto">
            <a:xfrm>
              <a:off x="460" y="2316"/>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3" name="Line 44"/>
            <p:cNvSpPr>
              <a:spLocks noChangeShapeType="1"/>
            </p:cNvSpPr>
            <p:nvPr/>
          </p:nvSpPr>
          <p:spPr bwMode="auto">
            <a:xfrm>
              <a:off x="460" y="2272"/>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4" name="Line 45"/>
            <p:cNvSpPr>
              <a:spLocks noChangeShapeType="1"/>
            </p:cNvSpPr>
            <p:nvPr/>
          </p:nvSpPr>
          <p:spPr bwMode="auto">
            <a:xfrm>
              <a:off x="460" y="1965"/>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5" name="Line 46"/>
            <p:cNvSpPr>
              <a:spLocks noChangeShapeType="1"/>
            </p:cNvSpPr>
            <p:nvPr/>
          </p:nvSpPr>
          <p:spPr bwMode="auto">
            <a:xfrm>
              <a:off x="460" y="1782"/>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6" name="Line 47"/>
            <p:cNvSpPr>
              <a:spLocks noChangeShapeType="1"/>
            </p:cNvSpPr>
            <p:nvPr/>
          </p:nvSpPr>
          <p:spPr bwMode="auto">
            <a:xfrm>
              <a:off x="460" y="1658"/>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7" name="Line 48"/>
            <p:cNvSpPr>
              <a:spLocks noChangeShapeType="1"/>
            </p:cNvSpPr>
            <p:nvPr/>
          </p:nvSpPr>
          <p:spPr bwMode="auto">
            <a:xfrm>
              <a:off x="460" y="1555"/>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8" name="Line 49"/>
            <p:cNvSpPr>
              <a:spLocks noChangeShapeType="1"/>
            </p:cNvSpPr>
            <p:nvPr/>
          </p:nvSpPr>
          <p:spPr bwMode="auto">
            <a:xfrm>
              <a:off x="460" y="1475"/>
              <a:ext cx="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49" name="Line 50"/>
            <p:cNvSpPr>
              <a:spLocks noChangeShapeType="1"/>
            </p:cNvSpPr>
            <p:nvPr/>
          </p:nvSpPr>
          <p:spPr bwMode="auto">
            <a:xfrm>
              <a:off x="460" y="1408"/>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0" name="Line 51"/>
            <p:cNvSpPr>
              <a:spLocks noChangeShapeType="1"/>
            </p:cNvSpPr>
            <p:nvPr/>
          </p:nvSpPr>
          <p:spPr bwMode="auto">
            <a:xfrm>
              <a:off x="460" y="1351"/>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1" name="Line 52"/>
            <p:cNvSpPr>
              <a:spLocks noChangeShapeType="1"/>
            </p:cNvSpPr>
            <p:nvPr/>
          </p:nvSpPr>
          <p:spPr bwMode="auto">
            <a:xfrm>
              <a:off x="460" y="1293"/>
              <a:ext cx="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2" name="Line 53"/>
            <p:cNvSpPr>
              <a:spLocks noChangeShapeType="1"/>
            </p:cNvSpPr>
            <p:nvPr/>
          </p:nvSpPr>
          <p:spPr bwMode="auto">
            <a:xfrm>
              <a:off x="460" y="1248"/>
              <a:ext cx="2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3" name="Line 55"/>
            <p:cNvSpPr>
              <a:spLocks noChangeShapeType="1"/>
            </p:cNvSpPr>
            <p:nvPr/>
          </p:nvSpPr>
          <p:spPr bwMode="auto">
            <a:xfrm>
              <a:off x="454" y="3291"/>
              <a:ext cx="2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4" name="Line 56"/>
            <p:cNvSpPr>
              <a:spLocks noChangeShapeType="1"/>
            </p:cNvSpPr>
            <p:nvPr/>
          </p:nvSpPr>
          <p:spPr bwMode="auto">
            <a:xfrm>
              <a:off x="454" y="2272"/>
              <a:ext cx="2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5" name="Line 57"/>
            <p:cNvSpPr>
              <a:spLocks noChangeShapeType="1"/>
            </p:cNvSpPr>
            <p:nvPr/>
          </p:nvSpPr>
          <p:spPr bwMode="auto">
            <a:xfrm>
              <a:off x="454" y="1248"/>
              <a:ext cx="26"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6" name="Line 58"/>
            <p:cNvSpPr>
              <a:spLocks noChangeShapeType="1"/>
            </p:cNvSpPr>
            <p:nvPr/>
          </p:nvSpPr>
          <p:spPr bwMode="auto">
            <a:xfrm>
              <a:off x="480" y="2272"/>
              <a:ext cx="40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7" name="Line 59"/>
            <p:cNvSpPr>
              <a:spLocks noChangeShapeType="1"/>
            </p:cNvSpPr>
            <p:nvPr/>
          </p:nvSpPr>
          <p:spPr bwMode="auto">
            <a:xfrm flipV="1">
              <a:off x="480"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8" name="Line 60"/>
            <p:cNvSpPr>
              <a:spLocks noChangeShapeType="1"/>
            </p:cNvSpPr>
            <p:nvPr/>
          </p:nvSpPr>
          <p:spPr bwMode="auto">
            <a:xfrm flipV="1">
              <a:off x="1149"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59" name="Line 62"/>
            <p:cNvSpPr>
              <a:spLocks noChangeShapeType="1"/>
            </p:cNvSpPr>
            <p:nvPr/>
          </p:nvSpPr>
          <p:spPr bwMode="auto">
            <a:xfrm flipV="1">
              <a:off x="1988"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0" name="Line 63"/>
            <p:cNvSpPr>
              <a:spLocks noChangeShapeType="1"/>
            </p:cNvSpPr>
            <p:nvPr/>
          </p:nvSpPr>
          <p:spPr bwMode="auto">
            <a:xfrm flipV="1">
              <a:off x="2828"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1" name="Line 64"/>
            <p:cNvSpPr>
              <a:spLocks noChangeShapeType="1"/>
            </p:cNvSpPr>
            <p:nvPr/>
          </p:nvSpPr>
          <p:spPr bwMode="auto">
            <a:xfrm flipV="1">
              <a:off x="3667"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2" name="Line 65"/>
            <p:cNvSpPr>
              <a:spLocks noChangeShapeType="1"/>
            </p:cNvSpPr>
            <p:nvPr/>
          </p:nvSpPr>
          <p:spPr bwMode="auto">
            <a:xfrm flipV="1">
              <a:off x="4507" y="2272"/>
              <a:ext cx="1" cy="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3" name="Rectangle 76"/>
            <p:cNvSpPr>
              <a:spLocks noChangeArrowheads="1"/>
            </p:cNvSpPr>
            <p:nvPr/>
          </p:nvSpPr>
          <p:spPr bwMode="auto">
            <a:xfrm>
              <a:off x="300" y="3204"/>
              <a:ext cx="1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ＭＳ Ｐゴシック" charset="-128"/>
                  <a:cs typeface="+mn-cs"/>
                </a:rPr>
                <a:t>0.1</a:t>
              </a:r>
              <a:endParaRPr kumimoji="0" lang="en-GB"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4" name="Rectangle 77"/>
            <p:cNvSpPr>
              <a:spLocks noChangeArrowheads="1"/>
            </p:cNvSpPr>
            <p:nvPr/>
          </p:nvSpPr>
          <p:spPr bwMode="auto">
            <a:xfrm>
              <a:off x="368" y="22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ＭＳ Ｐゴシック" charset="-128"/>
                  <a:cs typeface="+mn-cs"/>
                </a:rPr>
                <a:t>1</a:t>
              </a:r>
              <a:endParaRPr kumimoji="0" lang="en-GB"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65" name="Rectangle 78"/>
            <p:cNvSpPr>
              <a:spLocks noChangeArrowheads="1"/>
            </p:cNvSpPr>
            <p:nvPr/>
          </p:nvSpPr>
          <p:spPr bwMode="auto">
            <a:xfrm>
              <a:off x="322" y="1182"/>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ＭＳ Ｐゴシック" charset="-128"/>
                  <a:cs typeface="+mn-cs"/>
                </a:rPr>
                <a:t>10</a:t>
              </a:r>
              <a:endParaRPr kumimoji="0" lang="en-GB"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33799" name="Rectangle 79"/>
          <p:cNvSpPr>
            <a:spLocks noChangeArrowheads="1"/>
          </p:cNvSpPr>
          <p:nvPr/>
        </p:nvSpPr>
        <p:spPr bwMode="auto">
          <a:xfrm>
            <a:off x="966788" y="5529263"/>
            <a:ext cx="6889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Non-users</a:t>
            </a:r>
            <a:endParaRPr kumimoji="0" lang="en-GB" sz="13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00" name="Rectangle 81"/>
          <p:cNvSpPr>
            <a:spLocks noChangeArrowheads="1"/>
          </p:cNvSpPr>
          <p:nvPr/>
        </p:nvSpPr>
        <p:spPr bwMode="auto">
          <a:xfrm>
            <a:off x="3344863" y="5449888"/>
            <a:ext cx="9731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1–4 yrs after stopping</a:t>
            </a:r>
          </a:p>
        </p:txBody>
      </p:sp>
      <p:sp>
        <p:nvSpPr>
          <p:cNvPr id="33801" name="Text Box 87"/>
          <p:cNvSpPr txBox="1">
            <a:spLocks noChangeArrowheads="1"/>
          </p:cNvSpPr>
          <p:nvPr/>
        </p:nvSpPr>
        <p:spPr bwMode="auto">
          <a:xfrm>
            <a:off x="395288" y="1524000"/>
            <a:ext cx="2954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charset="0"/>
                <a:ea typeface="ＭＳ Ｐゴシック" charset="-128"/>
                <a:cs typeface="+mn-cs"/>
              </a:rPr>
              <a:t>Relative Risk Log Scale</a:t>
            </a:r>
          </a:p>
        </p:txBody>
      </p:sp>
      <p:sp>
        <p:nvSpPr>
          <p:cNvPr id="33802" name="Text Box 95"/>
          <p:cNvSpPr txBox="1">
            <a:spLocks noChangeArrowheads="1"/>
          </p:cNvSpPr>
          <p:nvPr/>
        </p:nvSpPr>
        <p:spPr bwMode="auto">
          <a:xfrm>
            <a:off x="1038225" y="26733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1.0</a:t>
            </a:r>
          </a:p>
        </p:txBody>
      </p:sp>
      <p:sp>
        <p:nvSpPr>
          <p:cNvPr id="33803" name="Rectangle 96"/>
          <p:cNvSpPr>
            <a:spLocks noChangeArrowheads="1"/>
          </p:cNvSpPr>
          <p:nvPr/>
        </p:nvSpPr>
        <p:spPr bwMode="auto">
          <a:xfrm>
            <a:off x="2120900" y="5449888"/>
            <a:ext cx="6302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Current COC users</a:t>
            </a:r>
          </a:p>
        </p:txBody>
      </p:sp>
      <p:sp>
        <p:nvSpPr>
          <p:cNvPr id="33804" name="Rectangle 97"/>
          <p:cNvSpPr>
            <a:spLocks noChangeArrowheads="1"/>
          </p:cNvSpPr>
          <p:nvPr/>
        </p:nvSpPr>
        <p:spPr bwMode="auto">
          <a:xfrm>
            <a:off x="4737100" y="5449888"/>
            <a:ext cx="9731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5–9 yrs after stopping</a:t>
            </a:r>
          </a:p>
        </p:txBody>
      </p:sp>
      <p:sp>
        <p:nvSpPr>
          <p:cNvPr id="33805" name="Rectangle 98"/>
          <p:cNvSpPr>
            <a:spLocks noChangeArrowheads="1"/>
          </p:cNvSpPr>
          <p:nvPr/>
        </p:nvSpPr>
        <p:spPr bwMode="auto">
          <a:xfrm>
            <a:off x="6161088" y="54498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a:ea typeface="ＭＳ Ｐゴシック" charset="-128"/>
                <a:cs typeface="+mn-cs"/>
              </a:rPr>
              <a:t>10+ yrs after stopping</a:t>
            </a:r>
          </a:p>
        </p:txBody>
      </p:sp>
      <p:sp>
        <p:nvSpPr>
          <p:cNvPr id="33806" name="Text Box 101"/>
          <p:cNvSpPr txBox="1">
            <a:spLocks noChangeArrowheads="1"/>
          </p:cNvSpPr>
          <p:nvPr/>
        </p:nvSpPr>
        <p:spPr bwMode="auto">
          <a:xfrm>
            <a:off x="1762125" y="2673350"/>
            <a:ext cx="12652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1.24</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[1.15–1.33]</a:t>
            </a:r>
          </a:p>
        </p:txBody>
      </p:sp>
      <p:sp>
        <p:nvSpPr>
          <p:cNvPr id="33807" name="Text Box 102"/>
          <p:cNvSpPr txBox="1">
            <a:spLocks noChangeArrowheads="1"/>
          </p:cNvSpPr>
          <p:nvPr/>
        </p:nvSpPr>
        <p:spPr bwMode="auto">
          <a:xfrm>
            <a:off x="3219450" y="2673350"/>
            <a:ext cx="1219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1.16</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[1.08–1.23]</a:t>
            </a:r>
          </a:p>
        </p:txBody>
      </p:sp>
      <p:sp>
        <p:nvSpPr>
          <p:cNvPr id="33808" name="Text Box 104"/>
          <p:cNvSpPr txBox="1">
            <a:spLocks noChangeArrowheads="1"/>
          </p:cNvSpPr>
          <p:nvPr/>
        </p:nvSpPr>
        <p:spPr bwMode="auto">
          <a:xfrm>
            <a:off x="4629150" y="2673350"/>
            <a:ext cx="11890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1.07</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[1.02–1.13]</a:t>
            </a:r>
          </a:p>
        </p:txBody>
      </p:sp>
      <p:sp>
        <p:nvSpPr>
          <p:cNvPr id="33809" name="Text Box 105"/>
          <p:cNvSpPr txBox="1">
            <a:spLocks noChangeArrowheads="1"/>
          </p:cNvSpPr>
          <p:nvPr/>
        </p:nvSpPr>
        <p:spPr bwMode="auto">
          <a:xfrm>
            <a:off x="6010275" y="2673350"/>
            <a:ext cx="11445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1.01</a:t>
            </a: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128"/>
                <a:cs typeface="+mn-cs"/>
              </a:rPr>
              <a:t>[0.96–1.05]</a:t>
            </a:r>
          </a:p>
        </p:txBody>
      </p:sp>
      <p:sp>
        <p:nvSpPr>
          <p:cNvPr id="33810" name="Text Box 118"/>
          <p:cNvSpPr txBox="1">
            <a:spLocks noChangeArrowheads="1"/>
          </p:cNvSpPr>
          <p:nvPr/>
        </p:nvSpPr>
        <p:spPr bwMode="auto">
          <a:xfrm>
            <a:off x="757238" y="4914900"/>
            <a:ext cx="23637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128"/>
                <a:cs typeface="+mn-cs"/>
              </a:rPr>
              <a:t>[95% Confidence Interval]</a:t>
            </a:r>
          </a:p>
        </p:txBody>
      </p:sp>
      <p:sp>
        <p:nvSpPr>
          <p:cNvPr id="33811" name="Oval 141"/>
          <p:cNvSpPr>
            <a:spLocks noChangeArrowheads="1"/>
          </p:cNvSpPr>
          <p:nvPr/>
        </p:nvSpPr>
        <p:spPr bwMode="auto">
          <a:xfrm>
            <a:off x="1196975" y="3532188"/>
            <a:ext cx="130175" cy="130175"/>
          </a:xfrm>
          <a:prstGeom prst="ellipse">
            <a:avLst/>
          </a:prstGeom>
          <a:solidFill>
            <a:srgbClr val="B2B2B2"/>
          </a:solidFill>
          <a:ln w="9525">
            <a:solidFill>
              <a:srgbClr val="969696"/>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33812" name="Group 184"/>
          <p:cNvGrpSpPr>
            <a:grpSpLocks/>
          </p:cNvGrpSpPr>
          <p:nvPr/>
        </p:nvGrpSpPr>
        <p:grpSpPr bwMode="auto">
          <a:xfrm>
            <a:off x="2392363" y="3416300"/>
            <a:ext cx="130175" cy="160338"/>
            <a:chOff x="1507" y="2152"/>
            <a:chExt cx="82" cy="101"/>
          </a:xfrm>
        </p:grpSpPr>
        <p:sp>
          <p:nvSpPr>
            <p:cNvPr id="33828" name="Line 119"/>
            <p:cNvSpPr>
              <a:spLocks noChangeShapeType="1"/>
            </p:cNvSpPr>
            <p:nvPr/>
          </p:nvSpPr>
          <p:spPr bwMode="auto">
            <a:xfrm>
              <a:off x="1548" y="2152"/>
              <a:ext cx="0" cy="10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9" name="Line 121"/>
            <p:cNvSpPr>
              <a:spLocks noChangeShapeType="1"/>
            </p:cNvSpPr>
            <p:nvPr/>
          </p:nvSpPr>
          <p:spPr bwMode="auto">
            <a:xfrm flipH="1">
              <a:off x="1521" y="2253"/>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0" name="Line 142"/>
            <p:cNvSpPr>
              <a:spLocks noChangeShapeType="1"/>
            </p:cNvSpPr>
            <p:nvPr/>
          </p:nvSpPr>
          <p:spPr bwMode="auto">
            <a:xfrm flipH="1">
              <a:off x="1521" y="2152"/>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31" name="Oval 164"/>
            <p:cNvSpPr>
              <a:spLocks noChangeArrowheads="1"/>
            </p:cNvSpPr>
            <p:nvPr/>
          </p:nvSpPr>
          <p:spPr bwMode="auto">
            <a:xfrm>
              <a:off x="1507" y="2161"/>
              <a:ext cx="82" cy="82"/>
            </a:xfrm>
            <a:prstGeom prst="ellipse">
              <a:avLst/>
            </a:prstGeom>
            <a:solidFill>
              <a:srgbClr val="B80000"/>
            </a:solidFill>
            <a:ln w="9525">
              <a:solidFill>
                <a:srgbClr val="B8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3813" name="Group 183"/>
          <p:cNvGrpSpPr>
            <a:grpSpLocks/>
          </p:cNvGrpSpPr>
          <p:nvPr/>
        </p:nvGrpSpPr>
        <p:grpSpPr bwMode="auto">
          <a:xfrm>
            <a:off x="3763963" y="3443288"/>
            <a:ext cx="130175" cy="152400"/>
            <a:chOff x="2371" y="2169"/>
            <a:chExt cx="82" cy="96"/>
          </a:xfrm>
        </p:grpSpPr>
        <p:sp>
          <p:nvSpPr>
            <p:cNvPr id="33824" name="Line 168"/>
            <p:cNvSpPr>
              <a:spLocks noChangeShapeType="1"/>
            </p:cNvSpPr>
            <p:nvPr/>
          </p:nvSpPr>
          <p:spPr bwMode="auto">
            <a:xfrm>
              <a:off x="2412" y="2169"/>
              <a:ext cx="0" cy="9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5" name="Line 169"/>
            <p:cNvSpPr>
              <a:spLocks noChangeShapeType="1"/>
            </p:cNvSpPr>
            <p:nvPr/>
          </p:nvSpPr>
          <p:spPr bwMode="auto">
            <a:xfrm flipH="1">
              <a:off x="2385" y="2265"/>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6" name="Line 170"/>
            <p:cNvSpPr>
              <a:spLocks noChangeShapeType="1"/>
            </p:cNvSpPr>
            <p:nvPr/>
          </p:nvSpPr>
          <p:spPr bwMode="auto">
            <a:xfrm flipH="1">
              <a:off x="2385" y="2169"/>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7" name="Oval 171"/>
            <p:cNvSpPr>
              <a:spLocks noChangeArrowheads="1"/>
            </p:cNvSpPr>
            <p:nvPr/>
          </p:nvSpPr>
          <p:spPr bwMode="auto">
            <a:xfrm>
              <a:off x="2371" y="2176"/>
              <a:ext cx="82" cy="82"/>
            </a:xfrm>
            <a:prstGeom prst="ellipse">
              <a:avLst/>
            </a:prstGeom>
            <a:solidFill>
              <a:srgbClr val="B80000"/>
            </a:solidFill>
            <a:ln w="9525">
              <a:solidFill>
                <a:srgbClr val="B8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3814" name="Group 182"/>
          <p:cNvGrpSpPr>
            <a:grpSpLocks/>
          </p:cNvGrpSpPr>
          <p:nvPr/>
        </p:nvGrpSpPr>
        <p:grpSpPr bwMode="auto">
          <a:xfrm>
            <a:off x="5111750" y="3451225"/>
            <a:ext cx="130175" cy="146050"/>
            <a:chOff x="3220" y="2174"/>
            <a:chExt cx="82" cy="92"/>
          </a:xfrm>
        </p:grpSpPr>
        <p:sp>
          <p:nvSpPr>
            <p:cNvPr id="33820" name="Line 173"/>
            <p:cNvSpPr>
              <a:spLocks noChangeShapeType="1"/>
            </p:cNvSpPr>
            <p:nvPr/>
          </p:nvSpPr>
          <p:spPr bwMode="auto">
            <a:xfrm>
              <a:off x="3261" y="2174"/>
              <a:ext cx="0" cy="9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1" name="Line 174"/>
            <p:cNvSpPr>
              <a:spLocks noChangeShapeType="1"/>
            </p:cNvSpPr>
            <p:nvPr/>
          </p:nvSpPr>
          <p:spPr bwMode="auto">
            <a:xfrm flipH="1">
              <a:off x="3234" y="2266"/>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2" name="Line 175"/>
            <p:cNvSpPr>
              <a:spLocks noChangeShapeType="1"/>
            </p:cNvSpPr>
            <p:nvPr/>
          </p:nvSpPr>
          <p:spPr bwMode="auto">
            <a:xfrm flipH="1">
              <a:off x="3234" y="2174"/>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23" name="Oval 176"/>
            <p:cNvSpPr>
              <a:spLocks noChangeArrowheads="1"/>
            </p:cNvSpPr>
            <p:nvPr/>
          </p:nvSpPr>
          <p:spPr bwMode="auto">
            <a:xfrm>
              <a:off x="3220" y="2179"/>
              <a:ext cx="82" cy="82"/>
            </a:xfrm>
            <a:prstGeom prst="ellipse">
              <a:avLst/>
            </a:prstGeom>
            <a:solidFill>
              <a:srgbClr val="B80000"/>
            </a:solidFill>
            <a:ln w="9525">
              <a:solidFill>
                <a:srgbClr val="B8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3815" name="Group 181"/>
          <p:cNvGrpSpPr>
            <a:grpSpLocks/>
          </p:cNvGrpSpPr>
          <p:nvPr/>
        </p:nvGrpSpPr>
        <p:grpSpPr bwMode="auto">
          <a:xfrm>
            <a:off x="6526213" y="3471863"/>
            <a:ext cx="130175" cy="171450"/>
            <a:chOff x="4111" y="2187"/>
            <a:chExt cx="82" cy="108"/>
          </a:xfrm>
        </p:grpSpPr>
        <p:sp>
          <p:nvSpPr>
            <p:cNvPr id="33816" name="Line 177"/>
            <p:cNvSpPr>
              <a:spLocks noChangeShapeType="1"/>
            </p:cNvSpPr>
            <p:nvPr/>
          </p:nvSpPr>
          <p:spPr bwMode="auto">
            <a:xfrm>
              <a:off x="4152" y="2187"/>
              <a:ext cx="0" cy="10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17" name="Line 178"/>
            <p:cNvSpPr>
              <a:spLocks noChangeShapeType="1"/>
            </p:cNvSpPr>
            <p:nvPr/>
          </p:nvSpPr>
          <p:spPr bwMode="auto">
            <a:xfrm flipH="1">
              <a:off x="4125" y="2295"/>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18" name="Line 179"/>
            <p:cNvSpPr>
              <a:spLocks noChangeShapeType="1"/>
            </p:cNvSpPr>
            <p:nvPr/>
          </p:nvSpPr>
          <p:spPr bwMode="auto">
            <a:xfrm flipH="1">
              <a:off x="4125" y="2187"/>
              <a:ext cx="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3819" name="Oval 180"/>
            <p:cNvSpPr>
              <a:spLocks noChangeArrowheads="1"/>
            </p:cNvSpPr>
            <p:nvPr/>
          </p:nvSpPr>
          <p:spPr bwMode="auto">
            <a:xfrm>
              <a:off x="4111" y="2192"/>
              <a:ext cx="82" cy="82"/>
            </a:xfrm>
            <a:prstGeom prst="ellipse">
              <a:avLst/>
            </a:prstGeom>
            <a:solidFill>
              <a:srgbClr val="B2B2B2"/>
            </a:solidFill>
            <a:ln w="9525">
              <a:solidFill>
                <a:srgbClr val="969696"/>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2" name="Slide Number Placeholder 1">
            <a:extLst>
              <a:ext uri="{FF2B5EF4-FFF2-40B4-BE49-F238E27FC236}">
                <a16:creationId xmlns:a16="http://schemas.microsoft.com/office/drawing/2014/main" id="{3050DE78-9E75-490D-82C1-78C2275D724A}"/>
              </a:ext>
            </a:extLst>
          </p:cNvPr>
          <p:cNvSpPr>
            <a:spLocks noGrp="1"/>
          </p:cNvSpPr>
          <p:nvPr>
            <p:ph type="sldNum" sz="quarter" idx="12"/>
          </p:nvPr>
        </p:nvSpPr>
        <p:spPr/>
        <p:txBody>
          <a:bodyPr/>
          <a:lstStyle/>
          <a:p>
            <a:fld id="{B61DE153-13B5-409C-895D-431A13430C20}" type="slidenum">
              <a:rPr lang="en-GB" smtClean="0"/>
              <a:t>12</a:t>
            </a:fld>
            <a:endParaRPr lang="en-GB"/>
          </a:p>
        </p:txBody>
      </p:sp>
      <p:sp>
        <p:nvSpPr>
          <p:cNvPr id="79" name="Footer Placeholder 1">
            <a:extLst>
              <a:ext uri="{FF2B5EF4-FFF2-40B4-BE49-F238E27FC236}">
                <a16:creationId xmlns:a16="http://schemas.microsoft.com/office/drawing/2014/main" id="{33117AF1-8573-4CA3-96DB-A1803F21240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254089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77838" y="152400"/>
            <a:ext cx="8229600" cy="1042987"/>
          </a:xfrm>
        </p:spPr>
        <p:txBody>
          <a:bodyPr>
            <a:normAutofit/>
          </a:bodyPr>
          <a:lstStyle/>
          <a:p>
            <a:pPr eaLnBrk="1" hangingPunct="1"/>
            <a:r>
              <a:rPr lang="en-US" b="1" dirty="0">
                <a:solidFill>
                  <a:schemeClr val="accent1"/>
                </a:solidFill>
                <a:latin typeface="Calibri" panose="020F0502020204030204" pitchFamily="34" charset="0"/>
                <a:cs typeface="Calibri" panose="020F0502020204030204" pitchFamily="34" charset="0"/>
              </a:rPr>
              <a:t>Protective effect of COC use on ovarian and endometrial cancer</a:t>
            </a:r>
          </a:p>
        </p:txBody>
      </p:sp>
      <p:sp>
        <p:nvSpPr>
          <p:cNvPr id="7171" name="Rectangle 3"/>
          <p:cNvSpPr>
            <a:spLocks noGrp="1" noChangeArrowheads="1"/>
          </p:cNvSpPr>
          <p:nvPr>
            <p:ph type="body" sz="half" idx="4294967295"/>
          </p:nvPr>
        </p:nvSpPr>
        <p:spPr>
          <a:xfrm>
            <a:off x="7269163" y="2332038"/>
            <a:ext cx="1874837" cy="3305175"/>
          </a:xfrm>
          <a:prstGeom prst="rect">
            <a:avLst/>
          </a:prstGeom>
        </p:spPr>
        <p:txBody>
          <a:bodyPr/>
          <a:lstStyle/>
          <a:p>
            <a:pPr marL="1588" indent="-1588" eaLnBrk="1" hangingPunct="1">
              <a:lnSpc>
                <a:spcPct val="95000"/>
              </a:lnSpc>
              <a:spcBef>
                <a:spcPct val="45000"/>
              </a:spcBef>
              <a:buFontTx/>
              <a:buNone/>
              <a:defRPr/>
            </a:pPr>
            <a:r>
              <a:rPr lang="en-US" sz="2000" b="1" i="1" dirty="0">
                <a:solidFill>
                  <a:srgbClr val="FF0000"/>
                </a:solidFill>
                <a:ea typeface="+mn-ea"/>
                <a:cs typeface="+mn-cs"/>
              </a:rPr>
              <a:t>Reduces </a:t>
            </a:r>
            <a:br>
              <a:rPr lang="en-US" sz="2000" b="1" i="1" dirty="0">
                <a:solidFill>
                  <a:srgbClr val="FF0000"/>
                </a:solidFill>
                <a:ea typeface="+mn-ea"/>
                <a:cs typeface="+mn-cs"/>
              </a:rPr>
            </a:br>
            <a:r>
              <a:rPr lang="en-US" sz="2000" b="1" i="1" dirty="0">
                <a:solidFill>
                  <a:srgbClr val="FF0000"/>
                </a:solidFill>
                <a:ea typeface="+mn-ea"/>
                <a:cs typeface="+mn-cs"/>
              </a:rPr>
              <a:t>risk by more than 50% </a:t>
            </a:r>
          </a:p>
          <a:p>
            <a:pPr marL="1588" indent="-1588" eaLnBrk="1" hangingPunct="1">
              <a:lnSpc>
                <a:spcPct val="95000"/>
              </a:lnSpc>
              <a:spcBef>
                <a:spcPct val="45000"/>
              </a:spcBef>
              <a:buFontTx/>
              <a:buNone/>
              <a:defRPr/>
            </a:pPr>
            <a:r>
              <a:rPr lang="en-US" sz="2000" b="1" i="1" dirty="0">
                <a:solidFill>
                  <a:srgbClr val="FF0000"/>
                </a:solidFill>
                <a:ea typeface="+mn-ea"/>
                <a:cs typeface="+mn-cs"/>
              </a:rPr>
              <a:t>Protection develops after 12 months of use and is present for at least 15 years</a:t>
            </a:r>
          </a:p>
        </p:txBody>
      </p:sp>
      <p:sp>
        <p:nvSpPr>
          <p:cNvPr id="31748" name="Rectangle 7"/>
          <p:cNvSpPr>
            <a:spLocks noChangeArrowheads="1"/>
          </p:cNvSpPr>
          <p:nvPr/>
        </p:nvSpPr>
        <p:spPr bwMode="auto">
          <a:xfrm>
            <a:off x="7516813" y="5327651"/>
            <a:ext cx="1577975" cy="61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300" b="0" i="1" u="none" strike="noStrike" kern="1200" cap="none" spc="0" normalizeH="0" baseline="0" noProof="0" dirty="0">
                <a:ln>
                  <a:noFill/>
                </a:ln>
                <a:solidFill>
                  <a:srgbClr val="000000"/>
                </a:solidFill>
                <a:effectLst/>
                <a:uLnTx/>
                <a:uFillTx/>
                <a:latin typeface="Arial"/>
                <a:ea typeface="ＭＳ Ｐゴシック" charset="-128"/>
                <a:cs typeface="+mn-cs"/>
              </a:rPr>
              <a:t>Source: </a:t>
            </a:r>
            <a:r>
              <a:rPr kumimoji="0" lang="en-US" sz="1300" b="0" i="1" u="none" strike="noStrike" kern="1200" cap="none" spc="0" normalizeH="0" baseline="0" noProof="0" dirty="0" err="1">
                <a:ln>
                  <a:noFill/>
                </a:ln>
                <a:solidFill>
                  <a:srgbClr val="000000"/>
                </a:solidFill>
                <a:effectLst/>
                <a:uLnTx/>
                <a:uFillTx/>
                <a:latin typeface="Arial"/>
                <a:ea typeface="ＭＳ Ｐゴシック" charset="-128"/>
                <a:cs typeface="+mn-cs"/>
              </a:rPr>
              <a:t>Petitti</a:t>
            </a:r>
            <a:r>
              <a:rPr kumimoji="0" lang="en-US" sz="1300" b="0" i="1" u="none" strike="noStrike" kern="1200" cap="none" spc="0" normalizeH="0" baseline="0" noProof="0" dirty="0">
                <a:ln>
                  <a:noFill/>
                </a:ln>
                <a:solidFill>
                  <a:srgbClr val="000000"/>
                </a:solidFill>
                <a:effectLst/>
                <a:uLnTx/>
                <a:uFillTx/>
                <a:latin typeface="Arial"/>
                <a:ea typeface="ＭＳ Ｐゴシック" charset="-128"/>
                <a:cs typeface="+mn-cs"/>
              </a:rPr>
              <a:t> and Porterfield, 1992; CASH Study 1987.</a:t>
            </a:r>
          </a:p>
        </p:txBody>
      </p:sp>
      <p:grpSp>
        <p:nvGrpSpPr>
          <p:cNvPr id="31749" name="Group 86"/>
          <p:cNvGrpSpPr>
            <a:grpSpLocks/>
          </p:cNvGrpSpPr>
          <p:nvPr/>
        </p:nvGrpSpPr>
        <p:grpSpPr bwMode="auto">
          <a:xfrm>
            <a:off x="560388" y="1446213"/>
            <a:ext cx="8329612" cy="4718050"/>
            <a:chOff x="353" y="911"/>
            <a:chExt cx="5247" cy="2972"/>
          </a:xfrm>
        </p:grpSpPr>
        <p:sp>
          <p:nvSpPr>
            <p:cNvPr id="31750" name="Rectangle 13"/>
            <p:cNvSpPr>
              <a:spLocks noChangeArrowheads="1"/>
            </p:cNvSpPr>
            <p:nvPr/>
          </p:nvSpPr>
          <p:spPr bwMode="auto">
            <a:xfrm>
              <a:off x="373" y="911"/>
              <a:ext cx="5227"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8" marR="0" lvl="0" indent="-1588" algn="l" defTabSz="914400" rtl="0" eaLnBrk="1" fontAlgn="base" latinLnBrk="0" hangingPunct="1">
                <a:lnSpc>
                  <a:spcPct val="95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Lifetime risk of acquiring ovarian or endometrial cancer after 8+ years of COC use</a:t>
              </a:r>
            </a:p>
            <a:p>
              <a:pPr marL="1588" marR="0" lvl="0" indent="-1588" algn="l" defTabSz="914400" rtl="0" eaLnBrk="1" fontAlgn="base" latinLnBrk="0" hangingPunct="1">
                <a:lnSpc>
                  <a:spcPct val="95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Number per 100 women</a:t>
              </a:r>
            </a:p>
          </p:txBody>
        </p:sp>
        <p:grpSp>
          <p:nvGrpSpPr>
            <p:cNvPr id="31751" name="Group 83"/>
            <p:cNvGrpSpPr>
              <a:grpSpLocks/>
            </p:cNvGrpSpPr>
            <p:nvPr/>
          </p:nvGrpSpPr>
          <p:grpSpPr bwMode="auto">
            <a:xfrm>
              <a:off x="353" y="1238"/>
              <a:ext cx="3857" cy="2645"/>
              <a:chOff x="265" y="1238"/>
              <a:chExt cx="3857" cy="2645"/>
            </a:xfrm>
          </p:grpSpPr>
          <p:sp>
            <p:nvSpPr>
              <p:cNvPr id="31752" name="Rectangle 14"/>
              <p:cNvSpPr>
                <a:spLocks noChangeArrowheads="1"/>
              </p:cNvSpPr>
              <p:nvPr/>
            </p:nvSpPr>
            <p:spPr bwMode="auto">
              <a:xfrm>
                <a:off x="265" y="1238"/>
                <a:ext cx="35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8" marR="0" lvl="0" indent="-1588" algn="r" defTabSz="914400" rtl="0" eaLnBrk="1" fontAlgn="base" latinLnBrk="0" hangingPunct="1">
                  <a:lnSpc>
                    <a:spcPct val="95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100</a:t>
                </a:r>
              </a:p>
            </p:txBody>
          </p:sp>
          <p:sp>
            <p:nvSpPr>
              <p:cNvPr id="31753" name="Rectangle 17"/>
              <p:cNvSpPr>
                <a:spLocks noChangeArrowheads="1"/>
              </p:cNvSpPr>
              <p:nvPr/>
            </p:nvSpPr>
            <p:spPr bwMode="auto">
              <a:xfrm>
                <a:off x="790" y="3304"/>
                <a:ext cx="197" cy="363"/>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4" name="Rectangle 18"/>
              <p:cNvSpPr>
                <a:spLocks noChangeArrowheads="1"/>
              </p:cNvSpPr>
              <p:nvPr/>
            </p:nvSpPr>
            <p:spPr bwMode="auto">
              <a:xfrm>
                <a:off x="1946" y="3538"/>
                <a:ext cx="197" cy="129"/>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5" name="Rectangle 19"/>
              <p:cNvSpPr>
                <a:spLocks noChangeArrowheads="1"/>
              </p:cNvSpPr>
              <p:nvPr/>
            </p:nvSpPr>
            <p:spPr bwMode="auto">
              <a:xfrm>
                <a:off x="3108" y="3538"/>
                <a:ext cx="197" cy="129"/>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6" name="Rectangle 20"/>
              <p:cNvSpPr>
                <a:spLocks noChangeArrowheads="1"/>
              </p:cNvSpPr>
              <p:nvPr/>
            </p:nvSpPr>
            <p:spPr bwMode="auto">
              <a:xfrm>
                <a:off x="987" y="3519"/>
                <a:ext cx="197" cy="148"/>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7" name="Rectangle 21"/>
              <p:cNvSpPr>
                <a:spLocks noChangeArrowheads="1"/>
              </p:cNvSpPr>
              <p:nvPr/>
            </p:nvSpPr>
            <p:spPr bwMode="auto">
              <a:xfrm>
                <a:off x="2143" y="3624"/>
                <a:ext cx="197" cy="43"/>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8" name="Rectangle 22"/>
              <p:cNvSpPr>
                <a:spLocks noChangeArrowheads="1"/>
              </p:cNvSpPr>
              <p:nvPr/>
            </p:nvSpPr>
            <p:spPr bwMode="auto">
              <a:xfrm>
                <a:off x="3305" y="3624"/>
                <a:ext cx="197" cy="43"/>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59" name="Rectangle 23"/>
              <p:cNvSpPr>
                <a:spLocks noChangeArrowheads="1"/>
              </p:cNvSpPr>
              <p:nvPr/>
            </p:nvSpPr>
            <p:spPr bwMode="auto">
              <a:xfrm>
                <a:off x="1245" y="3009"/>
                <a:ext cx="202" cy="658"/>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0" name="Rectangle 24"/>
              <p:cNvSpPr>
                <a:spLocks noChangeArrowheads="1"/>
              </p:cNvSpPr>
              <p:nvPr/>
            </p:nvSpPr>
            <p:spPr bwMode="auto">
              <a:xfrm>
                <a:off x="2407" y="3519"/>
                <a:ext cx="196" cy="148"/>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1" name="Rectangle 25"/>
              <p:cNvSpPr>
                <a:spLocks noChangeArrowheads="1"/>
              </p:cNvSpPr>
              <p:nvPr/>
            </p:nvSpPr>
            <p:spPr bwMode="auto">
              <a:xfrm>
                <a:off x="3562" y="3581"/>
                <a:ext cx="203" cy="86"/>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2" name="Rectangle 26"/>
              <p:cNvSpPr>
                <a:spLocks noChangeArrowheads="1"/>
              </p:cNvSpPr>
              <p:nvPr/>
            </p:nvSpPr>
            <p:spPr bwMode="auto">
              <a:xfrm>
                <a:off x="1448" y="3409"/>
                <a:ext cx="197" cy="258"/>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3" name="Rectangle 27"/>
              <p:cNvSpPr>
                <a:spLocks noChangeArrowheads="1"/>
              </p:cNvSpPr>
              <p:nvPr/>
            </p:nvSpPr>
            <p:spPr bwMode="auto">
              <a:xfrm>
                <a:off x="2604" y="3605"/>
                <a:ext cx="203" cy="62"/>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4" name="Rectangle 28"/>
              <p:cNvSpPr>
                <a:spLocks noChangeArrowheads="1"/>
              </p:cNvSpPr>
              <p:nvPr/>
            </p:nvSpPr>
            <p:spPr bwMode="auto">
              <a:xfrm>
                <a:off x="3766" y="3648"/>
                <a:ext cx="196" cy="19"/>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5" name="Line 29"/>
              <p:cNvSpPr>
                <a:spLocks noChangeShapeType="1"/>
              </p:cNvSpPr>
              <p:nvPr/>
            </p:nvSpPr>
            <p:spPr bwMode="auto">
              <a:xfrm>
                <a:off x="643" y="1540"/>
                <a:ext cx="1" cy="21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6" name="Line 30"/>
              <p:cNvSpPr>
                <a:spLocks noChangeShapeType="1"/>
              </p:cNvSpPr>
              <p:nvPr/>
            </p:nvSpPr>
            <p:spPr bwMode="auto">
              <a:xfrm>
                <a:off x="606" y="3667"/>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7" name="Line 31"/>
              <p:cNvSpPr>
                <a:spLocks noChangeShapeType="1"/>
              </p:cNvSpPr>
              <p:nvPr/>
            </p:nvSpPr>
            <p:spPr bwMode="auto">
              <a:xfrm>
                <a:off x="606" y="3243"/>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8" name="Line 32"/>
              <p:cNvSpPr>
                <a:spLocks noChangeShapeType="1"/>
              </p:cNvSpPr>
              <p:nvPr/>
            </p:nvSpPr>
            <p:spPr bwMode="auto">
              <a:xfrm>
                <a:off x="606" y="2818"/>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69" name="Line 33"/>
              <p:cNvSpPr>
                <a:spLocks noChangeShapeType="1"/>
              </p:cNvSpPr>
              <p:nvPr/>
            </p:nvSpPr>
            <p:spPr bwMode="auto">
              <a:xfrm>
                <a:off x="606" y="2388"/>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0" name="Line 34"/>
              <p:cNvSpPr>
                <a:spLocks noChangeShapeType="1"/>
              </p:cNvSpPr>
              <p:nvPr/>
            </p:nvSpPr>
            <p:spPr bwMode="auto">
              <a:xfrm>
                <a:off x="606" y="1964"/>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1" name="Line 36"/>
              <p:cNvSpPr>
                <a:spLocks noChangeShapeType="1"/>
              </p:cNvSpPr>
              <p:nvPr/>
            </p:nvSpPr>
            <p:spPr bwMode="auto">
              <a:xfrm>
                <a:off x="643" y="3667"/>
                <a:ext cx="347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2" name="Line 37"/>
              <p:cNvSpPr>
                <a:spLocks noChangeShapeType="1"/>
              </p:cNvSpPr>
              <p:nvPr/>
            </p:nvSpPr>
            <p:spPr bwMode="auto">
              <a:xfrm flipV="1">
                <a:off x="643"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3" name="Line 38"/>
              <p:cNvSpPr>
                <a:spLocks noChangeShapeType="1"/>
              </p:cNvSpPr>
              <p:nvPr/>
            </p:nvSpPr>
            <p:spPr bwMode="auto">
              <a:xfrm flipV="1">
                <a:off x="1798"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4" name="Line 39"/>
              <p:cNvSpPr>
                <a:spLocks noChangeShapeType="1"/>
              </p:cNvSpPr>
              <p:nvPr/>
            </p:nvSpPr>
            <p:spPr bwMode="auto">
              <a:xfrm flipV="1">
                <a:off x="2960"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5" name="Line 40"/>
              <p:cNvSpPr>
                <a:spLocks noChangeShapeType="1"/>
              </p:cNvSpPr>
              <p:nvPr/>
            </p:nvSpPr>
            <p:spPr bwMode="auto">
              <a:xfrm flipV="1">
                <a:off x="4116" y="3667"/>
                <a:ext cx="1" cy="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6" name="Rectangle 41"/>
              <p:cNvSpPr>
                <a:spLocks noChangeArrowheads="1"/>
              </p:cNvSpPr>
              <p:nvPr/>
            </p:nvSpPr>
            <p:spPr bwMode="auto">
              <a:xfrm>
                <a:off x="823" y="3162"/>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1.7</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7" name="Rectangle 42"/>
              <p:cNvSpPr>
                <a:spLocks noChangeArrowheads="1"/>
              </p:cNvSpPr>
              <p:nvPr/>
            </p:nvSpPr>
            <p:spPr bwMode="auto">
              <a:xfrm>
                <a:off x="1982" y="339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0.6</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8" name="Rectangle 43"/>
              <p:cNvSpPr>
                <a:spLocks noChangeArrowheads="1"/>
              </p:cNvSpPr>
              <p:nvPr/>
            </p:nvSpPr>
            <p:spPr bwMode="auto">
              <a:xfrm>
                <a:off x="3135" y="339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0.6</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79" name="Rectangle 44"/>
              <p:cNvSpPr>
                <a:spLocks noChangeArrowheads="1"/>
              </p:cNvSpPr>
              <p:nvPr/>
            </p:nvSpPr>
            <p:spPr bwMode="auto">
              <a:xfrm>
                <a:off x="1017" y="337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0.7</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0" name="Rectangle 45"/>
              <p:cNvSpPr>
                <a:spLocks noChangeArrowheads="1"/>
              </p:cNvSpPr>
              <p:nvPr/>
            </p:nvSpPr>
            <p:spPr bwMode="auto">
              <a:xfrm>
                <a:off x="2176" y="3479"/>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1" name="Rectangle 46"/>
              <p:cNvSpPr>
                <a:spLocks noChangeArrowheads="1"/>
              </p:cNvSpPr>
              <p:nvPr/>
            </p:nvSpPr>
            <p:spPr bwMode="auto">
              <a:xfrm>
                <a:off x="3332" y="3482"/>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2" name="Rectangle 47"/>
              <p:cNvSpPr>
                <a:spLocks noChangeArrowheads="1"/>
              </p:cNvSpPr>
              <p:nvPr/>
            </p:nvSpPr>
            <p:spPr bwMode="auto">
              <a:xfrm>
                <a:off x="1283" y="286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3.1</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3" name="Rectangle 48"/>
              <p:cNvSpPr>
                <a:spLocks noChangeArrowheads="1"/>
              </p:cNvSpPr>
              <p:nvPr/>
            </p:nvSpPr>
            <p:spPr bwMode="auto">
              <a:xfrm>
                <a:off x="2442" y="337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0.7</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4" name="Rectangle 49"/>
              <p:cNvSpPr>
                <a:spLocks noChangeArrowheads="1"/>
              </p:cNvSpPr>
              <p:nvPr/>
            </p:nvSpPr>
            <p:spPr bwMode="auto">
              <a:xfrm>
                <a:off x="3592" y="3436"/>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0.4</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5" name="Rectangle 50"/>
              <p:cNvSpPr>
                <a:spLocks noChangeArrowheads="1"/>
              </p:cNvSpPr>
              <p:nvPr/>
            </p:nvSpPr>
            <p:spPr bwMode="auto">
              <a:xfrm>
                <a:off x="1481" y="326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1.2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6" name="Rectangle 51"/>
              <p:cNvSpPr>
                <a:spLocks noChangeArrowheads="1"/>
              </p:cNvSpPr>
              <p:nvPr/>
            </p:nvSpPr>
            <p:spPr bwMode="auto">
              <a:xfrm>
                <a:off x="2636" y="3460"/>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0.3</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7" name="Rectangle 52"/>
              <p:cNvSpPr>
                <a:spLocks noChangeArrowheads="1"/>
              </p:cNvSpPr>
              <p:nvPr/>
            </p:nvSpPr>
            <p:spPr bwMode="auto">
              <a:xfrm>
                <a:off x="3795" y="3507"/>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ＭＳ Ｐゴシック" charset="-128"/>
                    <a:cs typeface="+mn-cs"/>
                  </a:rPr>
                  <a:t>0.1</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8" name="Rectangle 53"/>
              <p:cNvSpPr>
                <a:spLocks noChangeArrowheads="1"/>
              </p:cNvSpPr>
              <p:nvPr/>
            </p:nvSpPr>
            <p:spPr bwMode="auto">
              <a:xfrm>
                <a:off x="512" y="359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0</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89" name="Rectangle 54"/>
              <p:cNvSpPr>
                <a:spLocks noChangeArrowheads="1"/>
              </p:cNvSpPr>
              <p:nvPr/>
            </p:nvSpPr>
            <p:spPr bwMode="auto">
              <a:xfrm>
                <a:off x="512" y="316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2</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0" name="Rectangle 55"/>
              <p:cNvSpPr>
                <a:spLocks noChangeArrowheads="1"/>
              </p:cNvSpPr>
              <p:nvPr/>
            </p:nvSpPr>
            <p:spPr bwMode="auto">
              <a:xfrm>
                <a:off x="512" y="274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4</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1" name="Rectangle 56"/>
              <p:cNvSpPr>
                <a:spLocks noChangeArrowheads="1"/>
              </p:cNvSpPr>
              <p:nvPr/>
            </p:nvSpPr>
            <p:spPr bwMode="auto">
              <a:xfrm>
                <a:off x="512" y="231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6</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2" name="Rectangle 57"/>
              <p:cNvSpPr>
                <a:spLocks noChangeArrowheads="1"/>
              </p:cNvSpPr>
              <p:nvPr/>
            </p:nvSpPr>
            <p:spPr bwMode="auto">
              <a:xfrm>
                <a:off x="512" y="1890"/>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8</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3" name="Rectangle 58"/>
              <p:cNvSpPr>
                <a:spLocks noChangeArrowheads="1"/>
              </p:cNvSpPr>
              <p:nvPr/>
            </p:nvSpPr>
            <p:spPr bwMode="auto">
              <a:xfrm>
                <a:off x="439" y="1466"/>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10</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4" name="Rectangle 59"/>
              <p:cNvSpPr>
                <a:spLocks noChangeArrowheads="1"/>
              </p:cNvSpPr>
              <p:nvPr/>
            </p:nvSpPr>
            <p:spPr bwMode="auto">
              <a:xfrm>
                <a:off x="800" y="3729"/>
                <a:ext cx="8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United States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5" name="Rectangle 60"/>
              <p:cNvSpPr>
                <a:spLocks noChangeArrowheads="1"/>
              </p:cNvSpPr>
              <p:nvPr/>
            </p:nvSpPr>
            <p:spPr bwMode="auto">
              <a:xfrm>
                <a:off x="2044" y="3729"/>
                <a:ext cx="6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Costa Rica</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6" name="Rectangle 61"/>
              <p:cNvSpPr>
                <a:spLocks noChangeArrowheads="1"/>
              </p:cNvSpPr>
              <p:nvPr/>
            </p:nvSpPr>
            <p:spPr bwMode="auto">
              <a:xfrm>
                <a:off x="3356" y="3729"/>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ＭＳ Ｐゴシック" charset="-128"/>
                    <a:cs typeface="+mn-cs"/>
                  </a:rPr>
                  <a:t>China</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nvGrpSpPr>
              <p:cNvPr id="31797" name="Group 78"/>
              <p:cNvGrpSpPr>
                <a:grpSpLocks/>
              </p:cNvGrpSpPr>
              <p:nvPr/>
            </p:nvGrpSpPr>
            <p:grpSpPr bwMode="auto">
              <a:xfrm>
                <a:off x="1331" y="1526"/>
                <a:ext cx="2791" cy="639"/>
                <a:chOff x="1325" y="1524"/>
                <a:chExt cx="2791" cy="639"/>
              </a:xfrm>
            </p:grpSpPr>
            <p:grpSp>
              <p:nvGrpSpPr>
                <p:cNvPr id="31801" name="Group 75"/>
                <p:cNvGrpSpPr>
                  <a:grpSpLocks/>
                </p:cNvGrpSpPr>
                <p:nvPr/>
              </p:nvGrpSpPr>
              <p:grpSpPr bwMode="auto">
                <a:xfrm>
                  <a:off x="1432" y="1586"/>
                  <a:ext cx="1075" cy="488"/>
                  <a:chOff x="1280" y="1586"/>
                  <a:chExt cx="1075" cy="488"/>
                </a:xfrm>
              </p:grpSpPr>
              <p:sp>
                <p:nvSpPr>
                  <p:cNvPr id="31809" name="Rectangle 62"/>
                  <p:cNvSpPr>
                    <a:spLocks noChangeArrowheads="1"/>
                  </p:cNvSpPr>
                  <p:nvPr/>
                </p:nvSpPr>
                <p:spPr bwMode="auto">
                  <a:xfrm>
                    <a:off x="1285" y="1769"/>
                    <a:ext cx="131" cy="117"/>
                  </a:xfrm>
                  <a:prstGeom prst="rect">
                    <a:avLst/>
                  </a:prstGeom>
                  <a:solidFill>
                    <a:srgbClr val="618EFD"/>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0" name="Rectangle 63"/>
                  <p:cNvSpPr>
                    <a:spLocks noChangeArrowheads="1"/>
                  </p:cNvSpPr>
                  <p:nvPr/>
                </p:nvSpPr>
                <p:spPr bwMode="auto">
                  <a:xfrm>
                    <a:off x="1468" y="1756"/>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Non 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1" name="Rectangle 64"/>
                  <p:cNvSpPr>
                    <a:spLocks noChangeArrowheads="1"/>
                  </p:cNvSpPr>
                  <p:nvPr/>
                </p:nvSpPr>
                <p:spPr bwMode="auto">
                  <a:xfrm>
                    <a:off x="1285" y="1939"/>
                    <a:ext cx="131" cy="112"/>
                  </a:xfrm>
                  <a:prstGeom prst="rect">
                    <a:avLst/>
                  </a:prstGeom>
                  <a:solidFill>
                    <a:srgbClr val="C2D3FE"/>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2" name="Rectangle 65"/>
                  <p:cNvSpPr>
                    <a:spLocks noChangeArrowheads="1"/>
                  </p:cNvSpPr>
                  <p:nvPr/>
                </p:nvSpPr>
                <p:spPr bwMode="auto">
                  <a:xfrm>
                    <a:off x="1463" y="1930"/>
                    <a:ext cx="6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13" name="Rectangle 70"/>
                  <p:cNvSpPr>
                    <a:spLocks noChangeArrowheads="1"/>
                  </p:cNvSpPr>
                  <p:nvPr/>
                </p:nvSpPr>
                <p:spPr bwMode="auto">
                  <a:xfrm>
                    <a:off x="1280" y="1586"/>
                    <a:ext cx="8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Ovarian Cancer</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nvGrpSpPr>
                <p:cNvPr id="31802" name="Group 76"/>
                <p:cNvGrpSpPr>
                  <a:grpSpLocks/>
                </p:cNvGrpSpPr>
                <p:nvPr/>
              </p:nvGrpSpPr>
              <p:grpSpPr bwMode="auto">
                <a:xfrm>
                  <a:off x="2813" y="1586"/>
                  <a:ext cx="1134" cy="484"/>
                  <a:chOff x="2837" y="1586"/>
                  <a:chExt cx="1134" cy="484"/>
                </a:xfrm>
              </p:grpSpPr>
              <p:sp>
                <p:nvSpPr>
                  <p:cNvPr id="31804" name="Rectangle 66"/>
                  <p:cNvSpPr>
                    <a:spLocks noChangeArrowheads="1"/>
                  </p:cNvSpPr>
                  <p:nvPr/>
                </p:nvSpPr>
                <p:spPr bwMode="auto">
                  <a:xfrm>
                    <a:off x="2842" y="1773"/>
                    <a:ext cx="131" cy="116"/>
                  </a:xfrm>
                  <a:prstGeom prst="rect">
                    <a:avLst/>
                  </a:prstGeom>
                  <a:solidFill>
                    <a:srgbClr val="FF4343"/>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5" name="Rectangle 67"/>
                  <p:cNvSpPr>
                    <a:spLocks noChangeArrowheads="1"/>
                  </p:cNvSpPr>
                  <p:nvPr/>
                </p:nvSpPr>
                <p:spPr bwMode="auto">
                  <a:xfrm>
                    <a:off x="3021" y="1760"/>
                    <a:ext cx="8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Non 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6" name="Rectangle 68"/>
                  <p:cNvSpPr>
                    <a:spLocks noChangeArrowheads="1"/>
                  </p:cNvSpPr>
                  <p:nvPr/>
                </p:nvSpPr>
                <p:spPr bwMode="auto">
                  <a:xfrm>
                    <a:off x="2842" y="1939"/>
                    <a:ext cx="131" cy="117"/>
                  </a:xfrm>
                  <a:prstGeom prst="rect">
                    <a:avLst/>
                  </a:prstGeom>
                  <a:solidFill>
                    <a:srgbClr val="FFB9B9"/>
                  </a:solidFill>
                  <a:ln w="9525">
                    <a:solidFill>
                      <a:srgbClr val="969696"/>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7" name="Rectangle 69"/>
                  <p:cNvSpPr>
                    <a:spLocks noChangeArrowheads="1"/>
                  </p:cNvSpPr>
                  <p:nvPr/>
                </p:nvSpPr>
                <p:spPr bwMode="auto">
                  <a:xfrm>
                    <a:off x="3016" y="1926"/>
                    <a:ext cx="6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COC users</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8" name="Rectangle 71"/>
                  <p:cNvSpPr>
                    <a:spLocks noChangeArrowheads="1"/>
                  </p:cNvSpPr>
                  <p:nvPr/>
                </p:nvSpPr>
                <p:spPr bwMode="auto">
                  <a:xfrm>
                    <a:off x="2837" y="1586"/>
                    <a:ext cx="11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ＭＳ Ｐゴシック" charset="-128"/>
                        <a:cs typeface="+mn-cs"/>
                      </a:rPr>
                      <a:t>Endometrial Cancer</a:t>
                    </a: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31803" name="Rectangle 77"/>
                <p:cNvSpPr>
                  <a:spLocks noChangeArrowheads="1"/>
                </p:cNvSpPr>
                <p:nvPr/>
              </p:nvSpPr>
              <p:spPr bwMode="auto">
                <a:xfrm>
                  <a:off x="1325" y="1524"/>
                  <a:ext cx="2791" cy="6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sp>
            <p:nvSpPr>
              <p:cNvPr id="31798" name="Line 79"/>
              <p:cNvSpPr>
                <a:spLocks noChangeShapeType="1"/>
              </p:cNvSpPr>
              <p:nvPr/>
            </p:nvSpPr>
            <p:spPr bwMode="auto">
              <a:xfrm flipV="1">
                <a:off x="605" y="1518"/>
                <a:ext cx="75"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799" name="Line 81"/>
              <p:cNvSpPr>
                <a:spLocks noChangeShapeType="1"/>
              </p:cNvSpPr>
              <p:nvPr/>
            </p:nvSpPr>
            <p:spPr bwMode="auto">
              <a:xfrm>
                <a:off x="642" y="1293"/>
                <a:ext cx="0"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sp>
            <p:nvSpPr>
              <p:cNvPr id="31800" name="Line 82"/>
              <p:cNvSpPr>
                <a:spLocks noChangeShapeType="1"/>
              </p:cNvSpPr>
              <p:nvPr/>
            </p:nvSpPr>
            <p:spPr bwMode="auto">
              <a:xfrm flipV="1">
                <a:off x="607" y="1362"/>
                <a:ext cx="75"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128"/>
                  <a:cs typeface="+mn-cs"/>
                </a:endParaRPr>
              </a:p>
            </p:txBody>
          </p:sp>
        </p:grpSp>
      </p:grpSp>
      <p:sp>
        <p:nvSpPr>
          <p:cNvPr id="2" name="Slide Number Placeholder 1">
            <a:extLst>
              <a:ext uri="{FF2B5EF4-FFF2-40B4-BE49-F238E27FC236}">
                <a16:creationId xmlns:a16="http://schemas.microsoft.com/office/drawing/2014/main" id="{8A56E90A-B0C5-4D46-8C1C-F66E1B599A0C}"/>
              </a:ext>
            </a:extLst>
          </p:cNvPr>
          <p:cNvSpPr>
            <a:spLocks noGrp="1"/>
          </p:cNvSpPr>
          <p:nvPr>
            <p:ph type="sldNum" sz="quarter" idx="12"/>
          </p:nvPr>
        </p:nvSpPr>
        <p:spPr/>
        <p:txBody>
          <a:bodyPr/>
          <a:lstStyle/>
          <a:p>
            <a:fld id="{B61DE153-13B5-409C-895D-431A13430C20}" type="slidenum">
              <a:rPr lang="en-GB" smtClean="0"/>
              <a:t>13</a:t>
            </a:fld>
            <a:endParaRPr lang="en-GB"/>
          </a:p>
        </p:txBody>
      </p:sp>
      <p:sp>
        <p:nvSpPr>
          <p:cNvPr id="72" name="Footer Placeholder 1">
            <a:extLst>
              <a:ext uri="{FF2B5EF4-FFF2-40B4-BE49-F238E27FC236}">
                <a16:creationId xmlns:a16="http://schemas.microsoft.com/office/drawing/2014/main" id="{3F35EFAA-8024-4644-8FC7-E5EC094DCAE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1995770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67475E-1E0E-473F-9230-AD8110355825}"/>
              </a:ext>
            </a:extLst>
          </p:cNvPr>
          <p:cNvSpPr>
            <a:spLocks noGrp="1" noChangeArrowheads="1"/>
          </p:cNvSpPr>
          <p:nvPr>
            <p:ph type="title" idx="4294967295"/>
          </p:nvPr>
        </p:nvSpPr>
        <p:spPr>
          <a:xfrm>
            <a:off x="451943" y="334580"/>
            <a:ext cx="8229600" cy="838200"/>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and cervical cancer</a:t>
            </a:r>
          </a:p>
        </p:txBody>
      </p:sp>
      <p:sp>
        <p:nvSpPr>
          <p:cNvPr id="36867" name="Rectangle 3">
            <a:extLst>
              <a:ext uri="{FF2B5EF4-FFF2-40B4-BE49-F238E27FC236}">
                <a16:creationId xmlns:a16="http://schemas.microsoft.com/office/drawing/2014/main" id="{56E02E51-0376-425D-A3A1-F1BBB2225DAA}"/>
              </a:ext>
            </a:extLst>
          </p:cNvPr>
          <p:cNvSpPr>
            <a:spLocks noGrp="1" noChangeArrowheads="1"/>
          </p:cNvSpPr>
          <p:nvPr>
            <p:ph type="body" idx="4294967295"/>
          </p:nvPr>
        </p:nvSpPr>
        <p:spPr>
          <a:xfrm>
            <a:off x="438482" y="1435100"/>
            <a:ext cx="8505825" cy="3810000"/>
          </a:xfrm>
        </p:spPr>
        <p:txBody>
          <a:bodyPr/>
          <a:lstStyle/>
          <a:p>
            <a:pPr eaLnBrk="1" hangingPunct="1">
              <a:lnSpc>
                <a:spcPct val="95000"/>
              </a:lnSpc>
              <a:spcBef>
                <a:spcPts val="1000"/>
              </a:spcBef>
            </a:pPr>
            <a:r>
              <a:rPr lang="en-US" altLang="en-US" sz="2400" dirty="0">
                <a:ea typeface="ＭＳ Ｐゴシック" panose="020B0600070205080204" pitchFamily="34" charset="-128"/>
              </a:rPr>
              <a:t>Cervical cancer is caused by certain types of human papillomavirus (HPV).</a:t>
            </a:r>
          </a:p>
          <a:p>
            <a:pPr eaLnBrk="1" hangingPunct="1">
              <a:lnSpc>
                <a:spcPct val="95000"/>
              </a:lnSpc>
              <a:spcBef>
                <a:spcPts val="1000"/>
              </a:spcBef>
            </a:pPr>
            <a:r>
              <a:rPr lang="en-US" altLang="en-US" sz="2400" dirty="0">
                <a:ea typeface="ＭＳ Ｐゴシック" panose="020B0600070205080204" pitchFamily="34" charset="-128"/>
              </a:rPr>
              <a:t>Some increase in risk among women with HPV  and others who use COCs more than 5 years.</a:t>
            </a:r>
          </a:p>
          <a:p>
            <a:pPr lvl="1" eaLnBrk="1" hangingPunct="1">
              <a:spcBef>
                <a:spcPts val="600"/>
              </a:spcBef>
              <a:buFont typeface="Courier New" panose="02070309020205020404" pitchFamily="49" charset="0"/>
              <a:buChar char="o"/>
            </a:pPr>
            <a:r>
              <a:rPr lang="en-US" altLang="en-US" sz="2400" dirty="0">
                <a:ea typeface="ＭＳ Ｐゴシック" panose="020B0600070205080204" pitchFamily="34" charset="-128"/>
              </a:rPr>
              <a:t> Risk of cervical cancer goes back to baseline after 10 years of non-use</a:t>
            </a:r>
          </a:p>
          <a:p>
            <a:pPr eaLnBrk="1" hangingPunct="1">
              <a:lnSpc>
                <a:spcPct val="95000"/>
              </a:lnSpc>
              <a:spcBef>
                <a:spcPts val="1000"/>
              </a:spcBef>
            </a:pPr>
            <a:r>
              <a:rPr lang="en-US" altLang="en-US" sz="2400" dirty="0">
                <a:ea typeface="ＭＳ Ｐゴシック" panose="020B0600070205080204" pitchFamily="34" charset="-128"/>
              </a:rPr>
              <a:t>Cervical cancer rates in women of reproductive age are low. Risk of cervical cancer at this age group is low compared to mortality and morbidities associated with pregnancy.</a:t>
            </a:r>
          </a:p>
        </p:txBody>
      </p:sp>
      <p:sp>
        <p:nvSpPr>
          <p:cNvPr id="36870" name="Rectangle 6">
            <a:extLst>
              <a:ext uri="{FF2B5EF4-FFF2-40B4-BE49-F238E27FC236}">
                <a16:creationId xmlns:a16="http://schemas.microsoft.com/office/drawing/2014/main" id="{FB37E676-96BC-4F07-9D97-49D608FE1457}"/>
              </a:ext>
            </a:extLst>
          </p:cNvPr>
          <p:cNvSpPr>
            <a:spLocks noChangeArrowheads="1"/>
          </p:cNvSpPr>
          <p:nvPr/>
        </p:nvSpPr>
        <p:spPr bwMode="auto">
          <a:xfrm>
            <a:off x="457200" y="5486400"/>
            <a:ext cx="85058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350"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COC users should follow the same cervical cancer screening schedule as other women.</a:t>
            </a:r>
          </a:p>
        </p:txBody>
      </p:sp>
      <p:sp>
        <p:nvSpPr>
          <p:cNvPr id="2" name="Slide Number Placeholder 1">
            <a:extLst>
              <a:ext uri="{FF2B5EF4-FFF2-40B4-BE49-F238E27FC236}">
                <a16:creationId xmlns:a16="http://schemas.microsoft.com/office/drawing/2014/main" id="{513852EE-1C33-4EC5-B521-4CB5A23AF84A}"/>
              </a:ext>
            </a:extLst>
          </p:cNvPr>
          <p:cNvSpPr>
            <a:spLocks noGrp="1"/>
          </p:cNvSpPr>
          <p:nvPr>
            <p:ph type="sldNum" sz="quarter" idx="12"/>
          </p:nvPr>
        </p:nvSpPr>
        <p:spPr/>
        <p:txBody>
          <a:bodyPr/>
          <a:lstStyle/>
          <a:p>
            <a:fld id="{B61DE153-13B5-409C-895D-431A13430C20}" type="slidenum">
              <a:rPr lang="en-GB" smtClean="0"/>
              <a:t>14</a:t>
            </a:fld>
            <a:endParaRPr lang="en-GB"/>
          </a:p>
        </p:txBody>
      </p:sp>
      <p:sp>
        <p:nvSpPr>
          <p:cNvPr id="7" name="Footer Placeholder 1">
            <a:extLst>
              <a:ext uri="{FF2B5EF4-FFF2-40B4-BE49-F238E27FC236}">
                <a16:creationId xmlns:a16="http://schemas.microsoft.com/office/drawing/2014/main" id="{7F00032B-6CEA-489E-AD29-1FE2FAD8D777}"/>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1F5398E-8756-4934-AB90-69A9D3DFB12E}"/>
              </a:ext>
            </a:extLst>
          </p:cNvPr>
          <p:cNvSpPr>
            <a:spLocks noGrp="1" noChangeArrowheads="1"/>
          </p:cNvSpPr>
          <p:nvPr>
            <p:ph type="title" idx="4294967295"/>
          </p:nvPr>
        </p:nvSpPr>
        <p:spPr>
          <a:xfrm>
            <a:off x="383630" y="310605"/>
            <a:ext cx="8686800" cy="939800"/>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Risk of blood clots is limited</a:t>
            </a:r>
          </a:p>
        </p:txBody>
      </p:sp>
      <p:sp>
        <p:nvSpPr>
          <p:cNvPr id="227331" name="Rectangle 3">
            <a:extLst>
              <a:ext uri="{FF2B5EF4-FFF2-40B4-BE49-F238E27FC236}">
                <a16:creationId xmlns:a16="http://schemas.microsoft.com/office/drawing/2014/main" id="{7F15DF80-E684-4837-A468-2AD8CABD9CD3}"/>
              </a:ext>
            </a:extLst>
          </p:cNvPr>
          <p:cNvSpPr>
            <a:spLocks noGrp="1" noChangeArrowheads="1"/>
          </p:cNvSpPr>
          <p:nvPr>
            <p:ph type="body" sz="half" idx="4294967295"/>
          </p:nvPr>
        </p:nvSpPr>
        <p:spPr>
          <a:xfrm>
            <a:off x="550701" y="1375267"/>
            <a:ext cx="8235950" cy="4725987"/>
          </a:xfrm>
        </p:spPr>
        <p:txBody>
          <a:bodyPr/>
          <a:lstStyle/>
          <a:p>
            <a:pPr eaLnBrk="1" hangingPunct="1">
              <a:lnSpc>
                <a:spcPct val="95000"/>
              </a:lnSpc>
            </a:pPr>
            <a:r>
              <a:rPr lang="en-US" altLang="en-US" sz="2600" b="1" dirty="0">
                <a:ea typeface="ＭＳ Ｐゴシック" panose="020B0600070205080204" pitchFamily="34" charset="-128"/>
              </a:rPr>
              <a:t>COCs may slightly increase risk of blood clots: </a:t>
            </a:r>
          </a:p>
          <a:p>
            <a:pPr lvl="1" eaLnBrk="1" hangingPunct="1">
              <a:lnSpc>
                <a:spcPct val="95000"/>
              </a:lnSpc>
            </a:pPr>
            <a:r>
              <a:rPr lang="en-US" altLang="en-US" sz="2600" dirty="0">
                <a:ea typeface="ＭＳ Ｐゴシック" panose="020B0600070205080204" pitchFamily="34" charset="-128"/>
              </a:rPr>
              <a:t>Stroke</a:t>
            </a:r>
          </a:p>
          <a:p>
            <a:pPr lvl="1" eaLnBrk="1" hangingPunct="1">
              <a:lnSpc>
                <a:spcPct val="95000"/>
              </a:lnSpc>
            </a:pPr>
            <a:r>
              <a:rPr lang="en-US" altLang="en-US" sz="2600" dirty="0">
                <a:ea typeface="ＭＳ Ｐゴシック" panose="020B0600070205080204" pitchFamily="34" charset="-128"/>
              </a:rPr>
              <a:t>Heart attack</a:t>
            </a:r>
          </a:p>
          <a:p>
            <a:pPr eaLnBrk="1" hangingPunct="1">
              <a:lnSpc>
                <a:spcPct val="95000"/>
              </a:lnSpc>
              <a:spcBef>
                <a:spcPts val="3000"/>
              </a:spcBef>
            </a:pPr>
            <a:r>
              <a:rPr lang="en-US" altLang="en-US" sz="2600" b="1" dirty="0">
                <a:ea typeface="ＭＳ Ｐゴシック" panose="020B0600070205080204" pitchFamily="34" charset="-128"/>
              </a:rPr>
              <a:t>Risk is concentrated among women who have additional risk factors, such as: </a:t>
            </a:r>
          </a:p>
          <a:p>
            <a:pPr lvl="1" eaLnBrk="1" hangingPunct="1">
              <a:lnSpc>
                <a:spcPct val="95000"/>
              </a:lnSpc>
            </a:pPr>
            <a:r>
              <a:rPr lang="en-US" altLang="en-US" sz="2600" dirty="0">
                <a:ea typeface="ＭＳ Ｐゴシック" panose="020B0600070205080204" pitchFamily="34" charset="-128"/>
              </a:rPr>
              <a:t>Hypertension</a:t>
            </a:r>
          </a:p>
          <a:p>
            <a:pPr lvl="1" eaLnBrk="1" hangingPunct="1">
              <a:lnSpc>
                <a:spcPct val="95000"/>
              </a:lnSpc>
            </a:pPr>
            <a:r>
              <a:rPr lang="en-US" altLang="en-US" sz="2600" dirty="0">
                <a:ea typeface="ＭＳ Ｐゴシック" panose="020B0600070205080204" pitchFamily="34" charset="-128"/>
              </a:rPr>
              <a:t>Diabetes</a:t>
            </a:r>
          </a:p>
          <a:p>
            <a:pPr lvl="1" eaLnBrk="1" hangingPunct="1">
              <a:lnSpc>
                <a:spcPct val="95000"/>
              </a:lnSpc>
            </a:pPr>
            <a:r>
              <a:rPr lang="en-US" altLang="en-US" sz="2600" dirty="0">
                <a:ea typeface="ＭＳ Ｐゴシック" panose="020B0600070205080204" pitchFamily="34" charset="-128"/>
              </a:rPr>
              <a:t>Smoking</a:t>
            </a:r>
          </a:p>
        </p:txBody>
      </p:sp>
      <p:sp>
        <p:nvSpPr>
          <p:cNvPr id="227337" name="Rectangle 9">
            <a:extLst>
              <a:ext uri="{FF2B5EF4-FFF2-40B4-BE49-F238E27FC236}">
                <a16:creationId xmlns:a16="http://schemas.microsoft.com/office/drawing/2014/main" id="{A9243E49-6774-4615-9C0D-E663872C565A}"/>
              </a:ext>
            </a:extLst>
          </p:cNvPr>
          <p:cNvSpPr>
            <a:spLocks noChangeArrowheads="1"/>
          </p:cNvSpPr>
          <p:nvPr/>
        </p:nvSpPr>
        <p:spPr bwMode="auto">
          <a:xfrm>
            <a:off x="812800" y="5613400"/>
            <a:ext cx="7575550" cy="414338"/>
          </a:xfrm>
          <a:prstGeom prst="rect">
            <a:avLst/>
          </a:prstGeom>
          <a:noFill/>
          <a:ln w="9525">
            <a:noFill/>
            <a:miter lim="800000"/>
            <a:headEnd/>
            <a:tailEnd/>
          </a:ln>
          <a:effectLst/>
        </p:spPr>
        <p:txBody>
          <a:bodyPr/>
          <a:lstStyle/>
          <a:p>
            <a:pPr marL="0" marR="0" lvl="0" indent="6350" algn="l" defTabSz="914400" rtl="0" eaLnBrk="1" fontAlgn="base" latinLnBrk="0" hangingPunct="1">
              <a:lnSpc>
                <a:spcPct val="95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Arial" charset="0"/>
                <a:ea typeface="+mn-ea"/>
                <a:cs typeface="Arial"/>
              </a:rPr>
              <a:t>Stop COCs immediately if a blood clot develops.</a:t>
            </a:r>
          </a:p>
        </p:txBody>
      </p:sp>
      <p:sp>
        <p:nvSpPr>
          <p:cNvPr id="227334" name="Rectangle 6">
            <a:extLst>
              <a:ext uri="{FF2B5EF4-FFF2-40B4-BE49-F238E27FC236}">
                <a16:creationId xmlns:a16="http://schemas.microsoft.com/office/drawing/2014/main" id="{EF577015-C1C3-49C5-98C7-3D3489464371}"/>
              </a:ext>
            </a:extLst>
          </p:cNvPr>
          <p:cNvSpPr>
            <a:spLocks noChangeArrowheads="1"/>
          </p:cNvSpPr>
          <p:nvPr/>
        </p:nvSpPr>
        <p:spPr bwMode="auto">
          <a:xfrm>
            <a:off x="3263739" y="1801101"/>
            <a:ext cx="43180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R="0" lvl="1" algn="l" defTabSz="914400" rtl="0" eaLnBrk="1" fontAlgn="base" latinLnBrk="0" hangingPunct="1">
              <a:lnSpc>
                <a:spcPct val="95000"/>
              </a:lnSpc>
              <a:spcBef>
                <a:spcPct val="2000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Deep vein thrombosis</a:t>
            </a:r>
          </a:p>
          <a:p>
            <a:pPr marR="0" lvl="1" algn="l" defTabSz="914400" rtl="0" eaLnBrk="1" fontAlgn="base" latinLnBrk="0" hangingPunct="1">
              <a:lnSpc>
                <a:spcPct val="95000"/>
              </a:lnSpc>
              <a:spcBef>
                <a:spcPct val="2000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Pulmonary embolism</a:t>
            </a:r>
          </a:p>
        </p:txBody>
      </p:sp>
      <p:sp>
        <p:nvSpPr>
          <p:cNvPr id="2" name="Slide Number Placeholder 1">
            <a:extLst>
              <a:ext uri="{FF2B5EF4-FFF2-40B4-BE49-F238E27FC236}">
                <a16:creationId xmlns:a16="http://schemas.microsoft.com/office/drawing/2014/main" id="{C323B917-9C8D-4A40-8C9A-839695123BC8}"/>
              </a:ext>
            </a:extLst>
          </p:cNvPr>
          <p:cNvSpPr>
            <a:spLocks noGrp="1"/>
          </p:cNvSpPr>
          <p:nvPr>
            <p:ph type="sldNum" sz="quarter" idx="12"/>
          </p:nvPr>
        </p:nvSpPr>
        <p:spPr/>
        <p:txBody>
          <a:bodyPr/>
          <a:lstStyle/>
          <a:p>
            <a:fld id="{B61DE153-13B5-409C-895D-431A13430C20}" type="slidenum">
              <a:rPr lang="en-GB" smtClean="0"/>
              <a:t>15</a:t>
            </a:fld>
            <a:endParaRPr lang="en-GB"/>
          </a:p>
        </p:txBody>
      </p:sp>
      <p:sp>
        <p:nvSpPr>
          <p:cNvPr id="8" name="Footer Placeholder 1">
            <a:extLst>
              <a:ext uri="{FF2B5EF4-FFF2-40B4-BE49-F238E27FC236}">
                <a16:creationId xmlns:a16="http://schemas.microsoft.com/office/drawing/2014/main" id="{EFCE3DE9-9CFB-478C-9002-70BA62439D7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8650" y="186452"/>
            <a:ext cx="7886700" cy="1325563"/>
          </a:xfrm>
        </p:spPr>
        <p:txBody>
          <a:bodyPr rIns="0">
            <a:normAutofit/>
          </a:bodyPr>
          <a:lstStyle/>
          <a:p>
            <a:pPr eaLnBrk="1" hangingPunct="1">
              <a:lnSpc>
                <a:spcPct val="95000"/>
              </a:lnSpc>
            </a:pPr>
            <a:r>
              <a:rPr lang="en-US" sz="4400" b="1" dirty="0">
                <a:solidFill>
                  <a:schemeClr val="accent1"/>
                </a:solidFill>
                <a:latin typeface="Calibri" panose="020F0502020204030204" pitchFamily="34" charset="0"/>
                <a:cs typeface="Calibri" panose="020F0502020204030204" pitchFamily="34" charset="0"/>
              </a:rPr>
              <a:t>COC users and risk of blood clots</a:t>
            </a:r>
          </a:p>
        </p:txBody>
      </p:sp>
      <p:sp>
        <p:nvSpPr>
          <p:cNvPr id="27655" name="Rectangle 7"/>
          <p:cNvSpPr>
            <a:spLocks noChangeArrowheads="1"/>
          </p:cNvSpPr>
          <p:nvPr/>
        </p:nvSpPr>
        <p:spPr bwMode="auto">
          <a:xfrm>
            <a:off x="934243" y="5172133"/>
            <a:ext cx="7380288" cy="779462"/>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2200" b="1" i="1" u="none" strike="noStrike" kern="1200" cap="none" spc="0" normalizeH="0" baseline="0" noProof="0" dirty="0">
                <a:ln>
                  <a:noFill/>
                </a:ln>
                <a:solidFill>
                  <a:srgbClr val="C00000"/>
                </a:solidFill>
                <a:effectLst/>
                <a:uLnTx/>
                <a:uFillTx/>
                <a:ea typeface="ＭＳ Ｐゴシック" pitchFamily="34" charset="-128"/>
                <a:cs typeface="+mn-cs"/>
              </a:rPr>
              <a:t>Pregnancy presents a higher risk of blood clots </a:t>
            </a:r>
            <a:br>
              <a:rPr kumimoji="0" lang="en-US" sz="2200" b="1" i="1" u="none" strike="noStrike" kern="1200" cap="none" spc="0" normalizeH="0" baseline="0" noProof="0" dirty="0">
                <a:ln>
                  <a:noFill/>
                </a:ln>
                <a:solidFill>
                  <a:srgbClr val="C00000"/>
                </a:solidFill>
                <a:effectLst/>
                <a:uLnTx/>
                <a:uFillTx/>
                <a:ea typeface="ＭＳ Ｐゴシック" pitchFamily="34" charset="-128"/>
                <a:cs typeface="+mn-cs"/>
              </a:rPr>
            </a:br>
            <a:r>
              <a:rPr kumimoji="0" lang="en-US" sz="2200" b="1" i="1" u="none" strike="noStrike" kern="1200" cap="none" spc="0" normalizeH="0" baseline="0" noProof="0" dirty="0">
                <a:ln>
                  <a:noFill/>
                </a:ln>
                <a:solidFill>
                  <a:srgbClr val="C00000"/>
                </a:solidFill>
                <a:effectLst/>
                <a:uLnTx/>
                <a:uFillTx/>
                <a:ea typeface="ＭＳ Ｐゴシック" pitchFamily="34" charset="-128"/>
                <a:cs typeface="+mn-cs"/>
              </a:rPr>
              <a:t>than do COCs.  </a:t>
            </a:r>
          </a:p>
        </p:txBody>
      </p:sp>
      <p:graphicFrame>
        <p:nvGraphicFramePr>
          <p:cNvPr id="111654" name="Group 38"/>
          <p:cNvGraphicFramePr>
            <a:graphicFrameLocks noGrp="1"/>
          </p:cNvGraphicFramePr>
          <p:nvPr>
            <p:extLst>
              <p:ext uri="{D42A27DB-BD31-4B8C-83A1-F6EECF244321}">
                <p14:modId xmlns:p14="http://schemas.microsoft.com/office/powerpoint/2010/main" val="2166974561"/>
              </p:ext>
            </p:extLst>
          </p:nvPr>
        </p:nvGraphicFramePr>
        <p:xfrm>
          <a:off x="1023938" y="2179638"/>
          <a:ext cx="7200899" cy="2559698"/>
        </p:xfrm>
        <a:graphic>
          <a:graphicData uri="http://schemas.openxmlformats.org/drawingml/2006/table">
            <a:tbl>
              <a:tblPr/>
              <a:tblGrid>
                <a:gridCol w="3543415">
                  <a:extLst>
                    <a:ext uri="{9D8B030D-6E8A-4147-A177-3AD203B41FA5}">
                      <a16:colId xmlns:a16="http://schemas.microsoft.com/office/drawing/2014/main" val="20000"/>
                    </a:ext>
                  </a:extLst>
                </a:gridCol>
                <a:gridCol w="1890652">
                  <a:extLst>
                    <a:ext uri="{9D8B030D-6E8A-4147-A177-3AD203B41FA5}">
                      <a16:colId xmlns:a16="http://schemas.microsoft.com/office/drawing/2014/main" val="20001"/>
                    </a:ext>
                  </a:extLst>
                </a:gridCol>
                <a:gridCol w="1766832">
                  <a:extLst>
                    <a:ext uri="{9D8B030D-6E8A-4147-A177-3AD203B41FA5}">
                      <a16:colId xmlns:a16="http://schemas.microsoft.com/office/drawing/2014/main" val="20002"/>
                    </a:ext>
                  </a:extLst>
                </a:gridCol>
              </a:tblGrid>
              <a:tr h="388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00"/>
                        </a:solidFill>
                        <a:effectLst/>
                        <a:latin typeface="+mn-lt"/>
                        <a:ea typeface="ＭＳ Ｐゴシック" charset="-128"/>
                      </a:endParaRPr>
                    </a:p>
                  </a:txBody>
                  <a:tcPr marL="91437" marR="91437" marT="45683" marB="45683"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Incidence</a:t>
                      </a:r>
                    </a:p>
                  </a:txBody>
                  <a:tcPr marL="137156" marR="137156"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Relative Risk</a:t>
                      </a:r>
                    </a:p>
                  </a:txBody>
                  <a:tcPr marL="137156" marR="137156" marT="45683" marB="45683"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Young women in the general population</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4–5 </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1</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Low-dose COCs</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12–20</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3–4</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High-dose COCs</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24–50</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6–10</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Pregnant women</a:t>
                      </a:r>
                    </a:p>
                  </a:txBody>
                  <a:tcPr marL="91437" marR="91437" marT="45683" marB="45683"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128"/>
                        </a:rPr>
                        <a:t>48–60</a:t>
                      </a:r>
                    </a:p>
                  </a:txBody>
                  <a:tcPr marL="137156" marR="137156" marT="91361" marB="913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12</a:t>
                      </a:r>
                    </a:p>
                  </a:txBody>
                  <a:tcPr marL="137156" marR="137156" marT="91361" marB="913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815" name="Rectangle 167"/>
          <p:cNvSpPr>
            <a:spLocks noChangeArrowheads="1"/>
          </p:cNvSpPr>
          <p:nvPr/>
        </p:nvSpPr>
        <p:spPr bwMode="auto">
          <a:xfrm>
            <a:off x="512763" y="1542121"/>
            <a:ext cx="81629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938" marR="0" lvl="0" indent="-7938" algn="l" defTabSz="914400" rtl="0" eaLnBrk="1" fontAlgn="base" latinLnBrk="0" hangingPunct="1">
              <a:lnSpc>
                <a:spcPct val="95000"/>
              </a:lnSpc>
              <a:spcBef>
                <a:spcPct val="0"/>
              </a:spcBef>
              <a:spcAft>
                <a:spcPct val="0"/>
              </a:spcAft>
              <a:buClrTx/>
              <a:buSzTx/>
              <a:buFontTx/>
              <a:buNone/>
              <a:tabLst/>
              <a:defRPr/>
            </a:pPr>
            <a:r>
              <a:rPr kumimoji="0" lang="en-US" sz="2300" b="1" i="0" u="none" strike="noStrike" kern="1200" cap="none" spc="0" normalizeH="0" baseline="0" noProof="0" dirty="0">
                <a:ln>
                  <a:noFill/>
                </a:ln>
                <a:solidFill>
                  <a:srgbClr val="000000"/>
                </a:solidFill>
                <a:effectLst/>
                <a:uLnTx/>
                <a:uFillTx/>
                <a:ea typeface="ＭＳ Ｐゴシック" charset="-128"/>
                <a:cs typeface="+mn-cs"/>
              </a:rPr>
              <a:t>Estimates of venous thromboembolism per 100,000 woman-years</a:t>
            </a:r>
          </a:p>
        </p:txBody>
      </p:sp>
      <p:sp>
        <p:nvSpPr>
          <p:cNvPr id="2" name="Slide Number Placeholder 1">
            <a:extLst>
              <a:ext uri="{FF2B5EF4-FFF2-40B4-BE49-F238E27FC236}">
                <a16:creationId xmlns:a16="http://schemas.microsoft.com/office/drawing/2014/main" id="{EEEB71CA-309D-402B-9C11-ACF7B6C44212}"/>
              </a:ext>
            </a:extLst>
          </p:cNvPr>
          <p:cNvSpPr>
            <a:spLocks noGrp="1"/>
          </p:cNvSpPr>
          <p:nvPr>
            <p:ph type="sldNum" sz="quarter" idx="12"/>
          </p:nvPr>
        </p:nvSpPr>
        <p:spPr/>
        <p:txBody>
          <a:bodyPr/>
          <a:lstStyle/>
          <a:p>
            <a:fld id="{B61DE153-13B5-409C-895D-431A13430C20}" type="slidenum">
              <a:rPr lang="en-GB" smtClean="0"/>
              <a:t>16</a:t>
            </a:fld>
            <a:endParaRPr lang="en-GB"/>
          </a:p>
        </p:txBody>
      </p:sp>
      <p:sp>
        <p:nvSpPr>
          <p:cNvPr id="8" name="Footer Placeholder 1">
            <a:extLst>
              <a:ext uri="{FF2B5EF4-FFF2-40B4-BE49-F238E27FC236}">
                <a16:creationId xmlns:a16="http://schemas.microsoft.com/office/drawing/2014/main" id="{EB3A8669-8D4E-4A34-8D73-E5F8B3C77B0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41394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143000"/>
          </a:xfrm>
        </p:spPr>
        <p:txBody>
          <a:bodyPr>
            <a:norm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COC users and risk of heart attack</a:t>
            </a:r>
          </a:p>
        </p:txBody>
      </p:sp>
      <p:sp>
        <p:nvSpPr>
          <p:cNvPr id="217091" name="Rectangle 3"/>
          <p:cNvSpPr>
            <a:spLocks noGrp="1" noChangeArrowheads="1"/>
          </p:cNvSpPr>
          <p:nvPr>
            <p:ph type="body" sz="half" idx="4294967295"/>
          </p:nvPr>
        </p:nvSpPr>
        <p:spPr>
          <a:xfrm>
            <a:off x="357350" y="1676400"/>
            <a:ext cx="8305800" cy="449263"/>
          </a:xfrm>
          <a:prstGeom prst="rect">
            <a:avLst/>
          </a:prstGeom>
        </p:spPr>
        <p:txBody>
          <a:bodyPr>
            <a:normAutofit/>
          </a:bodyPr>
          <a:lstStyle/>
          <a:p>
            <a:pPr marL="7938" indent="-7938" algn="ctr" eaLnBrk="1" hangingPunct="1">
              <a:lnSpc>
                <a:spcPct val="95000"/>
              </a:lnSpc>
              <a:spcBef>
                <a:spcPct val="0"/>
              </a:spcBef>
              <a:buFontTx/>
              <a:buNone/>
            </a:pPr>
            <a:r>
              <a:rPr lang="en-US" sz="2400" b="1" dirty="0">
                <a:solidFill>
                  <a:srgbClr val="000000"/>
                </a:solidFill>
              </a:rPr>
              <a:t>Estimated number of heart attacks per million woman-years</a:t>
            </a:r>
          </a:p>
        </p:txBody>
      </p:sp>
      <p:graphicFrame>
        <p:nvGraphicFramePr>
          <p:cNvPr id="217197" name="Group 109"/>
          <p:cNvGraphicFramePr>
            <a:graphicFrameLocks noGrp="1"/>
          </p:cNvGraphicFramePr>
          <p:nvPr>
            <p:ph sz="half" idx="4294967295"/>
            <p:extLst>
              <p:ext uri="{D42A27DB-BD31-4B8C-83A1-F6EECF244321}">
                <p14:modId xmlns:p14="http://schemas.microsoft.com/office/powerpoint/2010/main" val="2565610755"/>
              </p:ext>
            </p:extLst>
          </p:nvPr>
        </p:nvGraphicFramePr>
        <p:xfrm>
          <a:off x="693679" y="2174875"/>
          <a:ext cx="7345362" cy="3011442"/>
        </p:xfrm>
        <a:graphic>
          <a:graphicData uri="http://schemas.openxmlformats.org/drawingml/2006/table">
            <a:tbl>
              <a:tblPr/>
              <a:tblGrid>
                <a:gridCol w="2865437">
                  <a:extLst>
                    <a:ext uri="{9D8B030D-6E8A-4147-A177-3AD203B41FA5}">
                      <a16:colId xmlns:a16="http://schemas.microsoft.com/office/drawing/2014/main" val="20000"/>
                    </a:ext>
                  </a:extLst>
                </a:gridCol>
                <a:gridCol w="1508125">
                  <a:extLst>
                    <a:ext uri="{9D8B030D-6E8A-4147-A177-3AD203B41FA5}">
                      <a16:colId xmlns:a16="http://schemas.microsoft.com/office/drawing/2014/main" val="20001"/>
                    </a:ext>
                  </a:extLst>
                </a:gridCol>
                <a:gridCol w="1493838">
                  <a:extLst>
                    <a:ext uri="{9D8B030D-6E8A-4147-A177-3AD203B41FA5}">
                      <a16:colId xmlns:a16="http://schemas.microsoft.com/office/drawing/2014/main" val="20002"/>
                    </a:ext>
                  </a:extLst>
                </a:gridCol>
                <a:gridCol w="1477962">
                  <a:extLst>
                    <a:ext uri="{9D8B030D-6E8A-4147-A177-3AD203B41FA5}">
                      <a16:colId xmlns:a16="http://schemas.microsoft.com/office/drawing/2014/main" val="20003"/>
                    </a:ext>
                  </a:extLst>
                </a:gridCol>
              </a:tblGrid>
              <a:tr h="4206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Characteristic</a:t>
                      </a:r>
                    </a:p>
                  </a:txBody>
                  <a:tcPr marL="0" marR="0" marT="73161" marB="73161"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 Age 20-24</a:t>
                      </a:r>
                    </a:p>
                  </a:txBody>
                  <a:tcPr marL="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 Age 30-34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Age 40-44</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Healthy non-COC user</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0.14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1.7</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21.3</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Healthy COC user</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0.34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4.2</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53.2</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COC user who smokes</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1.6</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20.4</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255</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COC user with </a:t>
                      </a:r>
                      <a:r>
                        <a:rPr kumimoji="0" lang="en-US" sz="2000" b="1" i="0" u="none" strike="noStrike" cap="none" normalizeH="0" baseline="0" dirty="0">
                          <a:ln>
                            <a:noFill/>
                          </a:ln>
                          <a:solidFill>
                            <a:srgbClr val="000000"/>
                          </a:solidFill>
                          <a:effectLst/>
                          <a:latin typeface="+mn-lt"/>
                          <a:sym typeface="Wingdings" charset="2"/>
                        </a:rPr>
                        <a:t></a:t>
                      </a:r>
                      <a:r>
                        <a:rPr kumimoji="0" lang="en-US" sz="2000" b="1" i="0" u="none" strike="noStrike" cap="none" normalizeH="0" baseline="0" dirty="0">
                          <a:ln>
                            <a:noFill/>
                          </a:ln>
                          <a:solidFill>
                            <a:srgbClr val="000000"/>
                          </a:solidFill>
                          <a:effectLst/>
                          <a:latin typeface="+mn-lt"/>
                        </a:rPr>
                        <a:t> BP</a:t>
                      </a:r>
                    </a:p>
                  </a:txBody>
                  <a:tcPr marL="137160" marR="0" marT="73161" marB="73161"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2.0</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n-lt"/>
                        </a:rPr>
                        <a:t>25.5</a:t>
                      </a:r>
                    </a:p>
                  </a:txBody>
                  <a:tcPr marL="0" marR="0" marT="73161" marB="7316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319</a:t>
                      </a:r>
                    </a:p>
                  </a:txBody>
                  <a:tcPr marL="0" marR="0" marT="73161" marB="73161"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72600188-2655-4C76-9D86-BD9E927307FE}"/>
              </a:ext>
            </a:extLst>
          </p:cNvPr>
          <p:cNvSpPr>
            <a:spLocks noGrp="1"/>
          </p:cNvSpPr>
          <p:nvPr>
            <p:ph type="sldNum" sz="quarter" idx="12"/>
          </p:nvPr>
        </p:nvSpPr>
        <p:spPr/>
        <p:txBody>
          <a:bodyPr/>
          <a:lstStyle/>
          <a:p>
            <a:fld id="{B61DE153-13B5-409C-895D-431A13430C20}" type="slidenum">
              <a:rPr lang="en-GB" smtClean="0"/>
              <a:t>17</a:t>
            </a:fld>
            <a:endParaRPr lang="en-GB"/>
          </a:p>
        </p:txBody>
      </p:sp>
      <p:sp>
        <p:nvSpPr>
          <p:cNvPr id="8" name="Footer Placeholder 1">
            <a:extLst>
              <a:ext uri="{FF2B5EF4-FFF2-40B4-BE49-F238E27FC236}">
                <a16:creationId xmlns:a16="http://schemas.microsoft.com/office/drawing/2014/main" id="{4667B991-2630-4941-B270-4FA9A2A0E71F}"/>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2500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B0D8-C4F5-445D-B037-A36E0D73025C}"/>
              </a:ext>
            </a:extLst>
          </p:cNvPr>
          <p:cNvSpPr>
            <a:spLocks noGrp="1"/>
          </p:cNvSpPr>
          <p:nvPr>
            <p:ph type="title"/>
          </p:nvPr>
        </p:nvSpPr>
        <p:spPr>
          <a:xfrm>
            <a:off x="628650" y="186453"/>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COC side effects</a:t>
            </a:r>
          </a:p>
        </p:txBody>
      </p:sp>
      <p:sp>
        <p:nvSpPr>
          <p:cNvPr id="3" name="Content Placeholder 2">
            <a:extLst>
              <a:ext uri="{FF2B5EF4-FFF2-40B4-BE49-F238E27FC236}">
                <a16:creationId xmlns:a16="http://schemas.microsoft.com/office/drawing/2014/main" id="{F6F70FE8-C4EE-4B68-8948-03B5A7396D8B}"/>
              </a:ext>
            </a:extLst>
          </p:cNvPr>
          <p:cNvSpPr>
            <a:spLocks noGrp="1"/>
          </p:cNvSpPr>
          <p:nvPr>
            <p:ph idx="1"/>
          </p:nvPr>
        </p:nvSpPr>
        <p:spPr>
          <a:xfrm>
            <a:off x="628649" y="1594399"/>
            <a:ext cx="8168509" cy="4351338"/>
          </a:xfrm>
        </p:spPr>
        <p:txBody>
          <a:bodyPr>
            <a:noAutofit/>
          </a:bodyPr>
          <a:lstStyle/>
          <a:p>
            <a:r>
              <a:rPr lang="en-GB" sz="2800" dirty="0"/>
              <a:t>Nausea (upset stomach)- most common</a:t>
            </a:r>
          </a:p>
          <a:p>
            <a:r>
              <a:rPr lang="en-GB" sz="2800" dirty="0"/>
              <a:t>Changes in bleeding patterns (lighter, irregular, infrequent or no monthly bleeding)</a:t>
            </a:r>
          </a:p>
          <a:p>
            <a:r>
              <a:rPr lang="en-GB" sz="2800" dirty="0"/>
              <a:t>Mood changes or headaches</a:t>
            </a:r>
          </a:p>
          <a:p>
            <a:r>
              <a:rPr lang="en-GB" sz="2800" dirty="0"/>
              <a:t>Tender breasts</a:t>
            </a:r>
          </a:p>
          <a:p>
            <a:r>
              <a:rPr lang="en-GB" sz="2800" dirty="0"/>
              <a:t>Dizziness</a:t>
            </a:r>
          </a:p>
          <a:p>
            <a:r>
              <a:rPr lang="en-GB" sz="2800" dirty="0"/>
              <a:t>Slight weight gain or loss</a:t>
            </a:r>
          </a:p>
          <a:p>
            <a:endParaRPr lang="en-GB" sz="2800" dirty="0"/>
          </a:p>
          <a:p>
            <a:pPr marL="0" indent="0">
              <a:buNone/>
            </a:pPr>
            <a:r>
              <a:rPr lang="en-GB" sz="2000" b="1" i="1" dirty="0">
                <a:solidFill>
                  <a:srgbClr val="C00000"/>
                </a:solidFill>
              </a:rPr>
              <a:t>Many women do not have any side-effects. Side-effects often go away after a few months and are not harmful.</a:t>
            </a:r>
          </a:p>
          <a:p>
            <a:endParaRPr lang="en-GB" sz="2800" dirty="0"/>
          </a:p>
          <a:p>
            <a:endParaRPr lang="en-GB" sz="2800" dirty="0"/>
          </a:p>
          <a:p>
            <a:endParaRPr lang="en-GB" sz="2800" dirty="0"/>
          </a:p>
          <a:p>
            <a:endParaRPr lang="en-GB" sz="2800" dirty="0"/>
          </a:p>
          <a:p>
            <a:endParaRPr lang="en-GB" sz="2800" dirty="0"/>
          </a:p>
          <a:p>
            <a:endParaRPr lang="en-GB" sz="2800" dirty="0"/>
          </a:p>
        </p:txBody>
      </p:sp>
      <p:sp>
        <p:nvSpPr>
          <p:cNvPr id="4" name="Slide Number Placeholder 3">
            <a:extLst>
              <a:ext uri="{FF2B5EF4-FFF2-40B4-BE49-F238E27FC236}">
                <a16:creationId xmlns:a16="http://schemas.microsoft.com/office/drawing/2014/main" id="{C31EDEFC-E6AA-4F67-A422-5CD6E4EE1C80}"/>
              </a:ext>
            </a:extLst>
          </p:cNvPr>
          <p:cNvSpPr>
            <a:spLocks noGrp="1"/>
          </p:cNvSpPr>
          <p:nvPr>
            <p:ph type="sldNum" sz="quarter" idx="12"/>
          </p:nvPr>
        </p:nvSpPr>
        <p:spPr/>
        <p:txBody>
          <a:bodyPr/>
          <a:lstStyle/>
          <a:p>
            <a:fld id="{8503B3E5-BAE0-4051-A0B1-29381921E4F1}" type="slidenum">
              <a:rPr lang="en-GB" smtClean="0"/>
              <a:t>18</a:t>
            </a:fld>
            <a:endParaRPr lang="en-GB"/>
          </a:p>
        </p:txBody>
      </p:sp>
      <p:sp>
        <p:nvSpPr>
          <p:cNvPr id="6" name="Footer Placeholder 1">
            <a:extLst>
              <a:ext uri="{FF2B5EF4-FFF2-40B4-BE49-F238E27FC236}">
                <a16:creationId xmlns:a16="http://schemas.microsoft.com/office/drawing/2014/main" id="{B33B34D3-62A9-4F74-85F3-E512D4BB376D}"/>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406531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4EC233-2964-43FC-8242-16FBCF6CED52}"/>
              </a:ext>
            </a:extLst>
          </p:cNvPr>
          <p:cNvGraphicFramePr>
            <a:graphicFrameLocks noGrp="1"/>
          </p:cNvGraphicFramePr>
          <p:nvPr>
            <p:extLst>
              <p:ext uri="{D42A27DB-BD31-4B8C-83A1-F6EECF244321}">
                <p14:modId xmlns:p14="http://schemas.microsoft.com/office/powerpoint/2010/main" val="2707666603"/>
              </p:ext>
            </p:extLst>
          </p:nvPr>
        </p:nvGraphicFramePr>
        <p:xfrm>
          <a:off x="434975" y="1555750"/>
          <a:ext cx="8251825" cy="4211639"/>
        </p:xfrm>
        <a:graphic>
          <a:graphicData uri="http://schemas.openxmlformats.org/drawingml/2006/table">
            <a:tbl>
              <a:tblPr firstRow="1" bandRow="1"/>
              <a:tblGrid>
                <a:gridCol w="2457383">
                  <a:extLst>
                    <a:ext uri="{9D8B030D-6E8A-4147-A177-3AD203B41FA5}">
                      <a16:colId xmlns:a16="http://schemas.microsoft.com/office/drawing/2014/main" val="20000"/>
                    </a:ext>
                  </a:extLst>
                </a:gridCol>
                <a:gridCol w="5794442">
                  <a:extLst>
                    <a:ext uri="{9D8B030D-6E8A-4147-A177-3AD203B41FA5}">
                      <a16:colId xmlns:a16="http://schemas.microsoft.com/office/drawing/2014/main" val="20001"/>
                    </a:ext>
                  </a:extLst>
                </a:gridCol>
              </a:tblGrid>
              <a:tr h="54883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73810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1</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32B450"/>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0"/>
                        </a:spcBef>
                      </a:pPr>
                      <a:r>
                        <a:rPr lang="en-US" sz="2000" dirty="0">
                          <a:solidFill>
                            <a:srgbClr val="000000"/>
                          </a:solidFill>
                          <a:latin typeface="+mn-lt"/>
                        </a:rPr>
                        <a:t>menarche to 39 </a:t>
                      </a:r>
                      <a:r>
                        <a:rPr lang="en-US" sz="2000" dirty="0" err="1">
                          <a:solidFill>
                            <a:srgbClr val="000000"/>
                          </a:solidFill>
                          <a:latin typeface="+mn-lt"/>
                        </a:rPr>
                        <a:t>yrs</a:t>
                      </a:r>
                      <a:r>
                        <a:rPr lang="en-US" sz="2000" dirty="0">
                          <a:solidFill>
                            <a:srgbClr val="000000"/>
                          </a:solidFill>
                          <a:latin typeface="+mn-lt"/>
                        </a:rPr>
                        <a:t>; nulliparous; endometriosis; endometrial or ovarian cancer; uterine fibroids; family history of breast cancer; varicose veins; irregular, heavy, or prolonged bleeding;  anemia; STI/PID; hepatitis (chronic/carrier) </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4702">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algn="ctr" defTabSz="457200" rtl="0" eaLnBrk="1" latinLnBrk="0" hangingPunct="1">
                        <a:spcBef>
                          <a:spcPct val="20000"/>
                        </a:spcBef>
                      </a:pPr>
                      <a:r>
                        <a:rPr lang="en-US" sz="2400" b="1" kern="1200" dirty="0">
                          <a:solidFill>
                            <a:srgbClr val="000000"/>
                          </a:solidFill>
                          <a:latin typeface="+mn-lt"/>
                          <a:ea typeface="+mn-ea"/>
                          <a:cs typeface="+mn-cs"/>
                        </a:rPr>
                        <a:t>Category 2</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A6DBAB"/>
                    </a:solidFill>
                  </a:tcPr>
                </a:tc>
                <a:tc>
                  <a:txBody>
                    <a:bodyPr/>
                    <a:lstStyle/>
                    <a:p>
                      <a:pPr marL="0" algn="l" defTabSz="457200" rtl="0" eaLnBrk="1" latinLnBrk="0" hangingPunct="1">
                        <a:spcBef>
                          <a:spcPts val="1200"/>
                        </a:spcBef>
                      </a:pPr>
                      <a:r>
                        <a:rPr lang="en-US" sz="2000" kern="1200" dirty="0">
                          <a:solidFill>
                            <a:srgbClr val="000000"/>
                          </a:solidFill>
                          <a:latin typeface="+mn-lt"/>
                          <a:ea typeface="+mn-ea"/>
                          <a:cs typeface="+mn-cs"/>
                        </a:rPr>
                        <a:t>≥40 </a:t>
                      </a:r>
                      <a:r>
                        <a:rPr lang="en-US" sz="2000" kern="1200" dirty="0" err="1">
                          <a:solidFill>
                            <a:srgbClr val="000000"/>
                          </a:solidFill>
                          <a:latin typeface="+mn-lt"/>
                          <a:ea typeface="+mn-ea"/>
                          <a:cs typeface="+mn-cs"/>
                        </a:rPr>
                        <a:t>yrs</a:t>
                      </a:r>
                      <a:r>
                        <a:rPr lang="en-US" sz="2000" kern="1200" dirty="0">
                          <a:solidFill>
                            <a:srgbClr val="000000"/>
                          </a:solidFill>
                          <a:latin typeface="+mn-lt"/>
                          <a:ea typeface="+mn-ea"/>
                          <a:cs typeface="+mn-cs"/>
                        </a:rPr>
                        <a:t>; breastfeeding ≥6 months postpartum; superficial venous</a:t>
                      </a:r>
                      <a:r>
                        <a:rPr lang="en-US" sz="2000" kern="1200" baseline="0" dirty="0">
                          <a:solidFill>
                            <a:srgbClr val="000000"/>
                          </a:solidFill>
                          <a:latin typeface="+mn-lt"/>
                          <a:ea typeface="+mn-ea"/>
                          <a:cs typeface="+mn-cs"/>
                        </a:rPr>
                        <a:t> thrombosis</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dyslipidaemias</a:t>
                      </a:r>
                      <a:r>
                        <a:rPr lang="en-US" sz="2000" kern="1200" baseline="0" dirty="0">
                          <a:solidFill>
                            <a:srgbClr val="000000"/>
                          </a:solidFill>
                          <a:latin typeface="+mn-lt"/>
                          <a:ea typeface="+mn-ea"/>
                          <a:cs typeface="+mn-cs"/>
                        </a:rPr>
                        <a:t> without other cardiovascular risk factors; </a:t>
                      </a:r>
                      <a:r>
                        <a:rPr lang="en-US" sz="2000" kern="1200" dirty="0">
                          <a:solidFill>
                            <a:srgbClr val="000000"/>
                          </a:solidFill>
                          <a:latin typeface="+mn-lt"/>
                          <a:ea typeface="+mn-ea"/>
                          <a:cs typeface="+mn-cs"/>
                        </a:rPr>
                        <a:t>uncomplicated diabetes; cervical cancer; unexplained vaginal bleeding; undiagnosed breast mass</a:t>
                      </a:r>
                    </a:p>
                  </a:txBody>
                  <a:tcPr marL="95519" marR="95519"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2304" name="Rectangle 2">
            <a:extLst>
              <a:ext uri="{FF2B5EF4-FFF2-40B4-BE49-F238E27FC236}">
                <a16:creationId xmlns:a16="http://schemas.microsoft.com/office/drawing/2014/main" id="{39416B4D-C80D-4A32-BFD4-983704D7B369}"/>
              </a:ext>
            </a:extLst>
          </p:cNvPr>
          <p:cNvSpPr txBox="1">
            <a:spLocks noChangeArrowheads="1"/>
          </p:cNvSpPr>
          <p:nvPr/>
        </p:nvSpPr>
        <p:spPr bwMode="auto">
          <a:xfrm>
            <a:off x="457200" y="19214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use COCS</a:t>
            </a:r>
          </a:p>
          <a:p>
            <a:pPr lvl="0" defTabSz="914400" fontAlgn="base">
              <a:spcBef>
                <a:spcPct val="0"/>
              </a:spcBef>
              <a:spcAft>
                <a:spcPct val="0"/>
              </a:spcAft>
              <a:buNone/>
              <a:defRPr/>
            </a:pPr>
            <a:r>
              <a:rPr lang="en-US" altLang="en-US" sz="2000" b="1" dirty="0">
                <a:solidFill>
                  <a:schemeClr val="accent1"/>
                </a:solidFill>
                <a:latin typeface="Calibri" panose="020F0502020204030204" pitchFamily="34" charset="0"/>
                <a:cs typeface="Calibri" panose="020F0502020204030204" pitchFamily="34" charset="0"/>
              </a:rPr>
              <a:t>Category 1 and 2 examples:</a:t>
            </a:r>
            <a:endParaRPr kumimoji="0" lang="en-US" altLang="en-US"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03923836-3E64-46BC-B060-E91C1535F798}"/>
              </a:ext>
            </a:extLst>
          </p:cNvPr>
          <p:cNvSpPr>
            <a:spLocks noGrp="1"/>
          </p:cNvSpPr>
          <p:nvPr>
            <p:ph type="sldNum" sz="quarter" idx="12"/>
          </p:nvPr>
        </p:nvSpPr>
        <p:spPr/>
        <p:txBody>
          <a:bodyPr/>
          <a:lstStyle/>
          <a:p>
            <a:fld id="{B61DE153-13B5-409C-895D-431A13430C20}" type="slidenum">
              <a:rPr lang="en-GB" smtClean="0"/>
              <a:t>19</a:t>
            </a:fld>
            <a:endParaRPr lang="en-GB"/>
          </a:p>
        </p:txBody>
      </p:sp>
      <p:sp>
        <p:nvSpPr>
          <p:cNvPr id="6" name="Footer Placeholder 1">
            <a:extLst>
              <a:ext uri="{FF2B5EF4-FFF2-40B4-BE49-F238E27FC236}">
                <a16:creationId xmlns:a16="http://schemas.microsoft.com/office/drawing/2014/main" id="{50AA8888-E208-49E0-9403-70C8E812B21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Outline and objectives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sz="3600" dirty="0"/>
              <a:t>Description of the method</a:t>
            </a:r>
          </a:p>
          <a:p>
            <a:r>
              <a:rPr lang="en-GB" altLang="en-US" sz="3600" dirty="0"/>
              <a:t>Mechanism of action</a:t>
            </a:r>
          </a:p>
          <a:p>
            <a:r>
              <a:rPr lang="en-GB" altLang="en-US" sz="3600" dirty="0"/>
              <a:t>Effectiveness</a:t>
            </a:r>
          </a:p>
          <a:p>
            <a:r>
              <a:rPr lang="en-GB" altLang="en-US" sz="3600" dirty="0"/>
              <a:t>Benefits and side effects</a:t>
            </a:r>
          </a:p>
          <a:p>
            <a:r>
              <a:rPr lang="en-GB" altLang="en-US" sz="3600" dirty="0"/>
              <a:t>Eligibility criteria</a:t>
            </a:r>
          </a:p>
          <a:p>
            <a:r>
              <a:rPr lang="en-GB" altLang="en-US" sz="3600" dirty="0"/>
              <a:t>Interventions for associated effects</a:t>
            </a:r>
          </a:p>
          <a:p>
            <a:endParaRPr lang="en-US" altLang="en-US" sz="3600" dirty="0"/>
          </a:p>
        </p:txBody>
      </p:sp>
      <p:sp>
        <p:nvSpPr>
          <p:cNvPr id="2" name="Slide Number Placeholder 1">
            <a:extLst>
              <a:ext uri="{FF2B5EF4-FFF2-40B4-BE49-F238E27FC236}">
                <a16:creationId xmlns:a16="http://schemas.microsoft.com/office/drawing/2014/main" id="{9966D374-FE8D-48C4-A566-63B7840DF549}"/>
              </a:ext>
            </a:extLst>
          </p:cNvPr>
          <p:cNvSpPr>
            <a:spLocks noGrp="1"/>
          </p:cNvSpPr>
          <p:nvPr>
            <p:ph type="sldNum" sz="quarter" idx="12"/>
          </p:nvPr>
        </p:nvSpPr>
        <p:spPr/>
        <p:txBody>
          <a:bodyPr/>
          <a:lstStyle/>
          <a:p>
            <a:fld id="{B61DE153-13B5-409C-895D-431A13430C20}"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1A0DA6-64E9-46A7-AE0D-B0C8925A1E65}"/>
              </a:ext>
            </a:extLst>
          </p:cNvPr>
          <p:cNvGraphicFramePr>
            <a:graphicFrameLocks noGrp="1"/>
          </p:cNvGraphicFramePr>
          <p:nvPr>
            <p:extLst>
              <p:ext uri="{D42A27DB-BD31-4B8C-83A1-F6EECF244321}">
                <p14:modId xmlns:p14="http://schemas.microsoft.com/office/powerpoint/2010/main" val="3688854135"/>
              </p:ext>
            </p:extLst>
          </p:nvPr>
        </p:nvGraphicFramePr>
        <p:xfrm>
          <a:off x="434975" y="1485936"/>
          <a:ext cx="8251825" cy="4986345"/>
        </p:xfrm>
        <a:graphic>
          <a:graphicData uri="http://schemas.openxmlformats.org/drawingml/2006/table">
            <a:tbl>
              <a:tblPr firstRow="1" bandRow="1"/>
              <a:tblGrid>
                <a:gridCol w="2457383">
                  <a:extLst>
                    <a:ext uri="{9D8B030D-6E8A-4147-A177-3AD203B41FA5}">
                      <a16:colId xmlns:a16="http://schemas.microsoft.com/office/drawing/2014/main" val="20000"/>
                    </a:ext>
                  </a:extLst>
                </a:gridCol>
                <a:gridCol w="5794442">
                  <a:extLst>
                    <a:ext uri="{9D8B030D-6E8A-4147-A177-3AD203B41FA5}">
                      <a16:colId xmlns:a16="http://schemas.microsoft.com/office/drawing/2014/main" val="20001"/>
                    </a:ext>
                  </a:extLst>
                </a:gridCol>
              </a:tblGrid>
              <a:tr h="548643">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919753">
                <a:tc rowSpan="4">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3</a:t>
                      </a:r>
                    </a:p>
                  </a:txBody>
                  <a:tcPr marL="95519" marR="95519" marT="47772" marB="47772">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nSpc>
                          <a:spcPct val="95000"/>
                        </a:lnSpc>
                      </a:pPr>
                      <a:r>
                        <a:rPr lang="en-US" sz="1800" b="1" dirty="0">
                          <a:solidFill>
                            <a:srgbClr val="000000"/>
                          </a:solidFill>
                          <a:latin typeface="+mn-lt"/>
                          <a:cs typeface="Arial" charset="0"/>
                        </a:rPr>
                        <a:t>Postpartum:</a:t>
                      </a:r>
                      <a:r>
                        <a:rPr lang="en-US" sz="1800" dirty="0">
                          <a:solidFill>
                            <a:srgbClr val="000000"/>
                          </a:solidFill>
                          <a:latin typeface="+mn-lt"/>
                          <a:cs typeface="Arial" charset="0"/>
                        </a:rPr>
                        <a:t> </a:t>
                      </a:r>
                    </a:p>
                    <a:p>
                      <a:pPr marL="342900" lvl="0" indent="-223838">
                        <a:lnSpc>
                          <a:spcPct val="95000"/>
                        </a:lnSpc>
                        <a:buFont typeface="Arial" pitchFamily="34" charset="0"/>
                        <a:buChar char="•"/>
                      </a:pPr>
                      <a:r>
                        <a:rPr lang="en-US" sz="1800" dirty="0">
                          <a:solidFill>
                            <a:srgbClr val="000000"/>
                          </a:solidFill>
                          <a:latin typeface="+mn-lt"/>
                          <a:cs typeface="Arial" charset="0"/>
                        </a:rPr>
                        <a:t>Breastfeeding between 6 weeks and 6 months </a:t>
                      </a:r>
                    </a:p>
                    <a:p>
                      <a:pPr marL="342900" lvl="0" indent="-223838">
                        <a:lnSpc>
                          <a:spcPct val="95000"/>
                        </a:lnSpc>
                        <a:buFont typeface="Arial" pitchFamily="34" charset="0"/>
                        <a:buChar char="•"/>
                      </a:pPr>
                      <a:r>
                        <a:rPr lang="en-US" sz="1800" dirty="0">
                          <a:solidFill>
                            <a:srgbClr val="000000"/>
                          </a:solidFill>
                          <a:latin typeface="+mn-lt"/>
                          <a:cs typeface="Arial" charset="0"/>
                        </a:rPr>
                        <a:t>Non-breastfeeding and less than 3</a:t>
                      </a:r>
                      <a:r>
                        <a:rPr lang="en-US" sz="1800" baseline="0" dirty="0">
                          <a:solidFill>
                            <a:srgbClr val="000000"/>
                          </a:solidFill>
                          <a:latin typeface="+mn-lt"/>
                          <a:cs typeface="Arial" charset="0"/>
                        </a:rPr>
                        <a:t> weeks</a:t>
                      </a:r>
                      <a:r>
                        <a:rPr lang="en-US" sz="1800" dirty="0">
                          <a:solidFill>
                            <a:srgbClr val="000000"/>
                          </a:solidFill>
                          <a:latin typeface="+mn-lt"/>
                          <a:cs typeface="Arial" charset="0"/>
                        </a:rPr>
                        <a:t> if no additional risk factors for deep vein blood clots (VTE)  </a:t>
                      </a:r>
                    </a:p>
                    <a:p>
                      <a:pPr marL="342900" lvl="0" indent="-223838">
                        <a:lnSpc>
                          <a:spcPct val="95000"/>
                        </a:lnSpc>
                        <a:buFont typeface="Arial" pitchFamily="34" charset="0"/>
                        <a:buChar char="•"/>
                      </a:pPr>
                      <a:r>
                        <a:rPr lang="en-US" sz="1800" dirty="0">
                          <a:solidFill>
                            <a:srgbClr val="000000"/>
                          </a:solidFill>
                          <a:latin typeface="+mn-lt"/>
                          <a:cs typeface="Arial" charset="0"/>
                        </a:rPr>
                        <a:t>Non-breastfeeding 3-6 weeks with</a:t>
                      </a:r>
                      <a:r>
                        <a:rPr lang="en-US" sz="1800" baseline="0" dirty="0">
                          <a:solidFill>
                            <a:srgbClr val="000000"/>
                          </a:solidFill>
                          <a:latin typeface="+mn-lt"/>
                          <a:cs typeface="Arial" charset="0"/>
                        </a:rPr>
                        <a:t> additional risk of VTE</a:t>
                      </a:r>
                      <a:endParaRPr lang="en-US" sz="1800" dirty="0">
                        <a:solidFill>
                          <a:srgbClr val="000000"/>
                        </a:solidFill>
                        <a:latin typeface="+mn-lt"/>
                      </a:endParaRP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64368">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Vascular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Hypertension (history of or BP 140-159/90–99)</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Migraine without aura (older than 35 </a:t>
                      </a:r>
                      <a:r>
                        <a:rPr lang="en-US" sz="1800" kern="1200" dirty="0" err="1">
                          <a:solidFill>
                            <a:srgbClr val="000000"/>
                          </a:solidFill>
                          <a:latin typeface="+mn-lt"/>
                          <a:ea typeface="+mn-ea"/>
                          <a:cs typeface="Arial" charset="0"/>
                        </a:rPr>
                        <a:t>yrs</a:t>
                      </a:r>
                      <a:r>
                        <a:rPr lang="en-US" sz="1800" kern="1200" dirty="0">
                          <a:solidFill>
                            <a:srgbClr val="000000"/>
                          </a:solidFill>
                          <a:latin typeface="+mn-lt"/>
                          <a:ea typeface="+mn-ea"/>
                          <a:cs typeface="Arial" charset="0"/>
                        </a:rPr>
                        <a:t>)</a:t>
                      </a: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7348">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Gastrointestinal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Symptomatic gall bladder disease (current and medically-treated)</a:t>
                      </a: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6225">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Drug interactions: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Use of seizure medications or rifampicin</a:t>
                      </a:r>
                      <a:r>
                        <a:rPr lang="en-US" sz="1800" kern="1200" baseline="0" dirty="0">
                          <a:solidFill>
                            <a:srgbClr val="000000"/>
                          </a:solidFill>
                          <a:latin typeface="+mn-lt"/>
                          <a:ea typeface="+mn-ea"/>
                          <a:cs typeface="Arial" charset="0"/>
                        </a:rPr>
                        <a:t> or</a:t>
                      </a:r>
                      <a:r>
                        <a:rPr lang="en-US" sz="1800" kern="1200" dirty="0">
                          <a:solidFill>
                            <a:srgbClr val="000000"/>
                          </a:solidFill>
                          <a:latin typeface="+mn-lt"/>
                          <a:ea typeface="+mn-ea"/>
                          <a:cs typeface="Arial" charset="0"/>
                        </a:rPr>
                        <a:t> </a:t>
                      </a:r>
                      <a:r>
                        <a:rPr lang="en-US" sz="1800" kern="1200" dirty="0" err="1">
                          <a:solidFill>
                            <a:srgbClr val="000000"/>
                          </a:solidFill>
                          <a:latin typeface="+mn-lt"/>
                          <a:ea typeface="+mn-ea"/>
                          <a:cs typeface="Arial" charset="0"/>
                        </a:rPr>
                        <a:t>rifabutin</a:t>
                      </a:r>
                      <a:r>
                        <a:rPr lang="en-US" sz="1800" kern="1200" dirty="0">
                          <a:solidFill>
                            <a:srgbClr val="000000"/>
                          </a:solidFill>
                          <a:latin typeface="+mn-lt"/>
                          <a:ea typeface="+mn-ea"/>
                          <a:cs typeface="Arial" charset="0"/>
                        </a:rPr>
                        <a:t> </a:t>
                      </a:r>
                    </a:p>
                  </a:txBody>
                  <a:tcPr marL="95519" marR="95519" marT="47772" marB="47772"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331" name="Rectangle 2">
            <a:extLst>
              <a:ext uri="{FF2B5EF4-FFF2-40B4-BE49-F238E27FC236}">
                <a16:creationId xmlns:a16="http://schemas.microsoft.com/office/drawing/2014/main" id="{AEF0F948-2572-47F0-947E-9B260DD0CCD4}"/>
              </a:ext>
            </a:extLst>
          </p:cNvPr>
          <p:cNvSpPr txBox="1">
            <a:spLocks noChangeArrowheads="1"/>
          </p:cNvSpPr>
          <p:nvPr/>
        </p:nvSpPr>
        <p:spPr bwMode="auto">
          <a:xfrm>
            <a:off x="457200" y="137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generally not use COCs</a:t>
            </a:r>
          </a:p>
          <a:p>
            <a:pPr lvl="0" defTabSz="914400" fontAlgn="base">
              <a:spcBef>
                <a:spcPct val="0"/>
              </a:spcBef>
              <a:spcAft>
                <a:spcPct val="0"/>
              </a:spcAft>
              <a:buNone/>
              <a:defRPr/>
            </a:pPr>
            <a:r>
              <a:rPr lang="en-US" altLang="en-US" sz="2000" b="1" dirty="0">
                <a:solidFill>
                  <a:schemeClr val="accent1"/>
                </a:solidFill>
                <a:latin typeface="Calibri" panose="020F0502020204030204" pitchFamily="34" charset="0"/>
                <a:cs typeface="Calibri" panose="020F0502020204030204" pitchFamily="34" charset="0"/>
              </a:rPr>
              <a:t>Category 3 Examples:</a:t>
            </a:r>
            <a:endParaRPr kumimoji="0" lang="en-US" altLang="en-US"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3693871-C662-457C-9928-E90428F0EF1F}"/>
              </a:ext>
            </a:extLst>
          </p:cNvPr>
          <p:cNvSpPr>
            <a:spLocks noGrp="1"/>
          </p:cNvSpPr>
          <p:nvPr>
            <p:ph type="sldNum" sz="quarter" idx="12"/>
          </p:nvPr>
        </p:nvSpPr>
        <p:spPr/>
        <p:txBody>
          <a:bodyPr/>
          <a:lstStyle/>
          <a:p>
            <a:fld id="{B61DE153-13B5-409C-895D-431A13430C20}" type="slidenum">
              <a:rPr lang="en-GB" smtClean="0"/>
              <a:t>20</a:t>
            </a:fld>
            <a:endParaRPr lang="en-GB"/>
          </a:p>
        </p:txBody>
      </p:sp>
      <p:sp>
        <p:nvSpPr>
          <p:cNvPr id="6" name="Footer Placeholder 1">
            <a:extLst>
              <a:ext uri="{FF2B5EF4-FFF2-40B4-BE49-F238E27FC236}">
                <a16:creationId xmlns:a16="http://schemas.microsoft.com/office/drawing/2014/main" id="{E2C3F08C-DF4F-4FCF-9687-850B9F0A7C78}"/>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DF5C1C-11B4-453C-9C73-EC73D8FC9013}"/>
              </a:ext>
            </a:extLst>
          </p:cNvPr>
          <p:cNvGraphicFramePr>
            <a:graphicFrameLocks noGrp="1"/>
          </p:cNvGraphicFramePr>
          <p:nvPr>
            <p:extLst>
              <p:ext uri="{D42A27DB-BD31-4B8C-83A1-F6EECF244321}">
                <p14:modId xmlns:p14="http://schemas.microsoft.com/office/powerpoint/2010/main" val="3239410911"/>
              </p:ext>
            </p:extLst>
          </p:nvPr>
        </p:nvGraphicFramePr>
        <p:xfrm>
          <a:off x="479425" y="1427163"/>
          <a:ext cx="8207375" cy="5040312"/>
        </p:xfrm>
        <a:graphic>
          <a:graphicData uri="http://schemas.openxmlformats.org/drawingml/2006/table">
            <a:tbl>
              <a:tblPr firstRow="1" bandRow="1"/>
              <a:tblGrid>
                <a:gridCol w="2444146">
                  <a:extLst>
                    <a:ext uri="{9D8B030D-6E8A-4147-A177-3AD203B41FA5}">
                      <a16:colId xmlns:a16="http://schemas.microsoft.com/office/drawing/2014/main" val="20000"/>
                    </a:ext>
                  </a:extLst>
                </a:gridCol>
                <a:gridCol w="5763229">
                  <a:extLst>
                    <a:ext uri="{9D8B030D-6E8A-4147-A177-3AD203B41FA5}">
                      <a16:colId xmlns:a16="http://schemas.microsoft.com/office/drawing/2014/main" val="20001"/>
                    </a:ext>
                  </a:extLst>
                </a:gridCol>
              </a:tblGrid>
              <a:tr h="54869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356161">
                <a:tc rowSpan="6">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4</a:t>
                      </a:r>
                    </a:p>
                  </a:txBody>
                  <a:tcPr marL="95509" marR="95509" marT="47769" marB="47769">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marR="0" indent="0" algn="l" defTabSz="457200" rtl="0" eaLnBrk="1" fontAlgn="auto" latinLnBrk="0" hangingPunct="1">
                        <a:lnSpc>
                          <a:spcPct val="95000"/>
                        </a:lnSpc>
                        <a:spcBef>
                          <a:spcPts val="0"/>
                        </a:spcBef>
                        <a:spcAft>
                          <a:spcPts val="0"/>
                        </a:spcAft>
                        <a:buClrTx/>
                        <a:buSzTx/>
                        <a:buFontTx/>
                        <a:buNone/>
                        <a:tabLst/>
                        <a:defRPr/>
                      </a:pPr>
                      <a:r>
                        <a:rPr lang="en-US" sz="1800" b="1" dirty="0">
                          <a:solidFill>
                            <a:srgbClr val="000000"/>
                          </a:solidFill>
                          <a:latin typeface="+mn-lt"/>
                          <a:cs typeface="Arial" charset="0"/>
                        </a:rPr>
                        <a:t>Breastfeeding: </a:t>
                      </a:r>
                      <a:r>
                        <a:rPr lang="en-US" sz="1800" dirty="0">
                          <a:solidFill>
                            <a:srgbClr val="000000"/>
                          </a:solidFill>
                          <a:latin typeface="+mn-lt"/>
                          <a:cs typeface="Arial" charset="0"/>
                        </a:rPr>
                        <a:t>&lt;6 weeks postpartum</a:t>
                      </a:r>
                      <a:endParaRPr lang="en-US" sz="1800" dirty="0">
                        <a:solidFill>
                          <a:srgbClr val="01951D"/>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7739">
                <a:tc vMerge="1">
                  <a:txBody>
                    <a:bodyPr/>
                    <a:lstStyle/>
                    <a:p>
                      <a:endParaRPr lang="en-US"/>
                    </a:p>
                  </a:txBody>
                  <a:tcPr/>
                </a:tc>
                <a:tc>
                  <a:txBody>
                    <a:bodyPr/>
                    <a:lstStyle/>
                    <a:p>
                      <a:pPr marL="0" marR="0" indent="0" algn="l" defTabSz="457200" rtl="0" eaLnBrk="1" fontAlgn="auto" latinLnBrk="0" hangingPunct="1">
                        <a:lnSpc>
                          <a:spcPct val="95000"/>
                        </a:lnSpc>
                        <a:spcBef>
                          <a:spcPts val="0"/>
                        </a:spcBef>
                        <a:spcAft>
                          <a:spcPts val="0"/>
                        </a:spcAft>
                        <a:buClrTx/>
                        <a:buSzTx/>
                        <a:buFontTx/>
                        <a:buNone/>
                        <a:tabLst/>
                        <a:defRPr/>
                      </a:pPr>
                      <a:r>
                        <a:rPr lang="en-US" sz="1800" b="1" dirty="0">
                          <a:solidFill>
                            <a:srgbClr val="000000"/>
                          </a:solidFill>
                          <a:latin typeface="+mn-lt"/>
                        </a:rPr>
                        <a:t>Non-Breastfeeding: </a:t>
                      </a:r>
                      <a:r>
                        <a:rPr lang="en-US" sz="1800" b="0" baseline="0" dirty="0">
                          <a:solidFill>
                            <a:srgbClr val="000000"/>
                          </a:solidFill>
                          <a:latin typeface="+mn-lt"/>
                        </a:rPr>
                        <a:t>&lt;3 weeks with risk factors for VTE</a:t>
                      </a:r>
                      <a:endParaRPr lang="en-US" sz="1800" b="1" dirty="0">
                        <a:solidFill>
                          <a:srgbClr val="000000"/>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42">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nSpc>
                          <a:spcPct val="95000"/>
                        </a:lnSpc>
                        <a:spcBef>
                          <a:spcPct val="20000"/>
                        </a:spcBef>
                      </a:pPr>
                      <a:r>
                        <a:rPr lang="en-US" sz="1800" b="1" dirty="0">
                          <a:solidFill>
                            <a:srgbClr val="000000"/>
                          </a:solidFill>
                          <a:latin typeface="+mn-lt"/>
                          <a:cs typeface="Arial" charset="0"/>
                        </a:rPr>
                        <a:t>Smoking: </a:t>
                      </a:r>
                      <a:r>
                        <a:rPr lang="en-US" sz="1800" dirty="0">
                          <a:solidFill>
                            <a:srgbClr val="000000"/>
                          </a:solidFill>
                          <a:latin typeface="+mn-lt"/>
                          <a:cs typeface="Arial" charset="0"/>
                        </a:rPr>
                        <a:t>≥15 cigarettes/day and ≥ 35 </a:t>
                      </a:r>
                      <a:r>
                        <a:rPr lang="en-US" sz="1800" dirty="0" err="1">
                          <a:solidFill>
                            <a:srgbClr val="000000"/>
                          </a:solidFill>
                          <a:latin typeface="+mn-lt"/>
                          <a:cs typeface="Arial" charset="0"/>
                        </a:rPr>
                        <a:t>yrs</a:t>
                      </a:r>
                      <a:r>
                        <a:rPr lang="en-US" sz="1800" dirty="0">
                          <a:solidFill>
                            <a:srgbClr val="000000"/>
                          </a:solidFill>
                          <a:latin typeface="+mn-lt"/>
                          <a:cs typeface="Arial" charset="0"/>
                        </a:rPr>
                        <a:t> old</a:t>
                      </a:r>
                      <a:endParaRPr lang="en-US" sz="1800" dirty="0">
                        <a:solidFill>
                          <a:schemeClr val="bg2"/>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75830">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marL="0" algn="l" defTabSz="457200" rtl="0" eaLnBrk="1" latinLnBrk="0" hangingPunct="1">
                        <a:lnSpc>
                          <a:spcPct val="95000"/>
                        </a:lnSpc>
                        <a:spcBef>
                          <a:spcPct val="45000"/>
                        </a:spcBef>
                      </a:pPr>
                      <a:r>
                        <a:rPr lang="en-US" sz="1800" b="1" kern="1200" dirty="0">
                          <a:solidFill>
                            <a:srgbClr val="000000"/>
                          </a:solidFill>
                          <a:latin typeface="+mn-lt"/>
                          <a:ea typeface="+mn-ea"/>
                          <a:cs typeface="Arial" charset="0"/>
                        </a:rPr>
                        <a:t>Vascular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Hypertension (≥160/≥100)</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Migraines with aura</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Ischemic heart disease or stroke</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Diabetes with vascular complications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Deep venous thrombosis (history or acute)</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Pulmonary embolism (history or acute)</a:t>
                      </a: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77408">
                <a:tc vMerge="1">
                  <a:txBody>
                    <a:bodyPr/>
                    <a:lstStyle/>
                    <a:p>
                      <a:pPr algn="ctr"/>
                      <a:endParaRPr lang="en-US" sz="2400" b="1" dirty="0">
                        <a:solidFill>
                          <a:srgbClr val="000000"/>
                        </a:solidFill>
                      </a:endParaRPr>
                    </a:p>
                  </a:txBody>
                  <a:tcPr marL="95514" marR="95514" marT="47764" marB="4776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p>
                      <a:pPr>
                        <a:lnSpc>
                          <a:spcPct val="95000"/>
                        </a:lnSpc>
                        <a:spcBef>
                          <a:spcPct val="20000"/>
                        </a:spcBef>
                      </a:pPr>
                      <a:r>
                        <a:rPr lang="en-US" sz="1800" b="1" dirty="0">
                          <a:solidFill>
                            <a:srgbClr val="000000"/>
                          </a:solidFill>
                          <a:latin typeface="+mn-lt"/>
                          <a:cs typeface="Arial" charset="0"/>
                        </a:rPr>
                        <a:t>Liver conditions:</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Acute hepatitis </a:t>
                      </a:r>
                    </a:p>
                    <a:p>
                      <a:pPr marL="342900" lvl="0" indent="-223838" algn="l" defTabSz="457200" rtl="0" eaLnBrk="1" latinLnBrk="0" hangingPunct="1">
                        <a:lnSpc>
                          <a:spcPct val="95000"/>
                        </a:lnSpc>
                        <a:buFont typeface="Arial" pitchFamily="34" charset="0"/>
                        <a:buChar char="•"/>
                      </a:pPr>
                      <a:r>
                        <a:rPr lang="en-US" sz="1800" kern="1200" dirty="0">
                          <a:solidFill>
                            <a:srgbClr val="000000"/>
                          </a:solidFill>
                          <a:latin typeface="+mn-lt"/>
                          <a:ea typeface="+mn-ea"/>
                          <a:cs typeface="Arial" charset="0"/>
                        </a:rPr>
                        <a:t>Severe liver disease and most liver tumors</a:t>
                      </a: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42">
                <a:tc vMerge="1">
                  <a:txBody>
                    <a:bodyPr/>
                    <a:lstStyle/>
                    <a:p>
                      <a:pPr algn="ctr"/>
                      <a:endParaRPr lang="en-US" sz="2400" b="1" dirty="0">
                        <a:solidFill>
                          <a:srgbClr val="000000"/>
                        </a:solidFill>
                      </a:endParaRPr>
                    </a:p>
                  </a:txBody>
                  <a:tcPr marL="95514" marR="95514" marT="47764" marB="47764">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p>
                      <a:pPr marL="119062" marR="0" lvl="0" indent="0" algn="l" defTabSz="457200" rtl="0" eaLnBrk="1" fontAlgn="auto" latinLnBrk="0" hangingPunct="1">
                        <a:lnSpc>
                          <a:spcPct val="95000"/>
                        </a:lnSpc>
                        <a:spcBef>
                          <a:spcPts val="0"/>
                        </a:spcBef>
                        <a:spcAft>
                          <a:spcPts val="0"/>
                        </a:spcAft>
                        <a:buClrTx/>
                        <a:buSzTx/>
                        <a:buFont typeface="Arial" pitchFamily="34" charset="0"/>
                        <a:buNone/>
                        <a:tabLst/>
                        <a:defRPr/>
                      </a:pPr>
                      <a:r>
                        <a:rPr lang="en-US" sz="1800" b="1" dirty="0">
                          <a:solidFill>
                            <a:srgbClr val="000000"/>
                          </a:solidFill>
                          <a:latin typeface="+mn-lt"/>
                          <a:cs typeface="Arial" charset="0"/>
                        </a:rPr>
                        <a:t>Breast cancer:</a:t>
                      </a:r>
                      <a:r>
                        <a:rPr lang="en-US" sz="1800" dirty="0">
                          <a:solidFill>
                            <a:srgbClr val="000000"/>
                          </a:solidFill>
                          <a:latin typeface="+mn-lt"/>
                          <a:cs typeface="Arial" charset="0"/>
                        </a:rPr>
                        <a:t> current or within 5 </a:t>
                      </a:r>
                      <a:r>
                        <a:rPr lang="en-US" sz="1800" dirty="0" err="1">
                          <a:solidFill>
                            <a:srgbClr val="000000"/>
                          </a:solidFill>
                          <a:latin typeface="+mn-lt"/>
                          <a:cs typeface="Arial" charset="0"/>
                        </a:rPr>
                        <a:t>yrs</a:t>
                      </a:r>
                      <a:endParaRPr lang="en-US" sz="1800" dirty="0">
                        <a:solidFill>
                          <a:schemeClr val="bg2"/>
                        </a:solidFill>
                        <a:latin typeface="+mn-lt"/>
                      </a:endParaRPr>
                    </a:p>
                  </a:txBody>
                  <a:tcPr marL="95509" marR="95509" marT="47769" marB="47769"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4359" name="Rectangle 2">
            <a:extLst>
              <a:ext uri="{FF2B5EF4-FFF2-40B4-BE49-F238E27FC236}">
                <a16:creationId xmlns:a16="http://schemas.microsoft.com/office/drawing/2014/main" id="{3EC5B263-507F-4605-91F2-B3114E8537D9}"/>
              </a:ext>
            </a:extLst>
          </p:cNvPr>
          <p:cNvSpPr txBox="1">
            <a:spLocks noChangeArrowheads="1"/>
          </p:cNvSpPr>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not use COCs</a:t>
            </a:r>
          </a:p>
          <a:p>
            <a:pPr lvl="0" defTabSz="914400" fontAlgn="base">
              <a:spcBef>
                <a:spcPct val="0"/>
              </a:spcBef>
              <a:spcAft>
                <a:spcPct val="0"/>
              </a:spcAft>
              <a:buNone/>
              <a:defRPr/>
            </a:pPr>
            <a:r>
              <a:rPr lang="en-US" altLang="en-US" sz="2000" b="1" dirty="0">
                <a:solidFill>
                  <a:schemeClr val="accent1"/>
                </a:solidFill>
                <a:latin typeface="Calibri" panose="020F0502020204030204" pitchFamily="34" charset="0"/>
                <a:cs typeface="Calibri" panose="020F0502020204030204" pitchFamily="34" charset="0"/>
              </a:rPr>
              <a:t>Category 4 Examples:</a:t>
            </a:r>
            <a:endParaRPr kumimoji="0" lang="en-US" altLang="en-US"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74B9E25-25BF-4DEB-99F0-20355C43E997}"/>
              </a:ext>
            </a:extLst>
          </p:cNvPr>
          <p:cNvSpPr>
            <a:spLocks noGrp="1"/>
          </p:cNvSpPr>
          <p:nvPr>
            <p:ph type="sldNum" sz="quarter" idx="12"/>
          </p:nvPr>
        </p:nvSpPr>
        <p:spPr/>
        <p:txBody>
          <a:bodyPr/>
          <a:lstStyle/>
          <a:p>
            <a:fld id="{B61DE153-13B5-409C-895D-431A13430C20}" type="slidenum">
              <a:rPr lang="en-GB" smtClean="0"/>
              <a:t>21</a:t>
            </a:fld>
            <a:endParaRPr lang="en-GB"/>
          </a:p>
        </p:txBody>
      </p:sp>
      <p:sp>
        <p:nvSpPr>
          <p:cNvPr id="6" name="Footer Placeholder 1">
            <a:extLst>
              <a:ext uri="{FF2B5EF4-FFF2-40B4-BE49-F238E27FC236}">
                <a16:creationId xmlns:a16="http://schemas.microsoft.com/office/drawing/2014/main" id="{9D528A18-4865-491E-9237-35B16A13251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B66AA5A-F63C-451F-9C8C-7367B6634A0D}"/>
              </a:ext>
            </a:extLst>
          </p:cNvPr>
          <p:cNvSpPr>
            <a:spLocks noGrp="1" noChangeArrowheads="1"/>
          </p:cNvSpPr>
          <p:nvPr>
            <p:ph type="title"/>
          </p:nvPr>
        </p:nvSpPr>
        <p:spPr>
          <a:xfrm>
            <a:off x="457200" y="231830"/>
            <a:ext cx="8229600"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 use by women with HIV </a:t>
            </a:r>
          </a:p>
        </p:txBody>
      </p:sp>
      <p:sp>
        <p:nvSpPr>
          <p:cNvPr id="114691" name="Rectangle 3">
            <a:extLst>
              <a:ext uri="{FF2B5EF4-FFF2-40B4-BE49-F238E27FC236}">
                <a16:creationId xmlns:a16="http://schemas.microsoft.com/office/drawing/2014/main" id="{B946B16F-EF6B-418F-9BE5-21BA49D0A55D}"/>
              </a:ext>
            </a:extLst>
          </p:cNvPr>
          <p:cNvSpPr>
            <a:spLocks noGrp="1" noChangeArrowheads="1"/>
          </p:cNvSpPr>
          <p:nvPr>
            <p:ph idx="1"/>
          </p:nvPr>
        </p:nvSpPr>
        <p:spPr>
          <a:xfrm>
            <a:off x="4325938" y="1684283"/>
            <a:ext cx="4638675" cy="4605338"/>
          </a:xfrm>
        </p:spPr>
        <p:txBody>
          <a:bodyPr>
            <a:normAutofit/>
          </a:bodyPr>
          <a:lstStyle/>
          <a:p>
            <a:pPr eaLnBrk="1" hangingPunct="1">
              <a:spcBef>
                <a:spcPct val="65000"/>
              </a:spcBef>
            </a:pPr>
            <a:r>
              <a:rPr lang="en-US" altLang="en-US" sz="2200" dirty="0">
                <a:ea typeface="ＭＳ Ｐゴシック" panose="020B0600070205080204" pitchFamily="34" charset="-128"/>
              </a:rPr>
              <a:t>Women with HIV or AIDS can use without restrictions</a:t>
            </a:r>
          </a:p>
          <a:p>
            <a:pPr eaLnBrk="1" hangingPunct="1">
              <a:spcBef>
                <a:spcPct val="65000"/>
              </a:spcBef>
            </a:pPr>
            <a:r>
              <a:rPr lang="en-US" altLang="en-US" sz="2200" dirty="0">
                <a:ea typeface="ＭＳ Ｐゴシック" panose="020B0600070205080204" pitchFamily="34" charset="-128"/>
              </a:rPr>
              <a:t>Women on ARVs can use COCs safely</a:t>
            </a:r>
          </a:p>
          <a:p>
            <a:pPr eaLnBrk="1" hangingPunct="1">
              <a:spcBef>
                <a:spcPct val="65000"/>
              </a:spcBef>
            </a:pPr>
            <a:r>
              <a:rPr lang="en-US" altLang="en-US" sz="2200" dirty="0">
                <a:ea typeface="ＭＳ Ｐゴシック" panose="020B0600070205080204" pitchFamily="34" charset="-128"/>
              </a:rPr>
              <a:t>Should not be used by women who take medications for seizures or </a:t>
            </a:r>
            <a:r>
              <a:rPr lang="en-US" altLang="en-US" sz="2200" dirty="0" err="1">
                <a:ea typeface="ＭＳ Ｐゴシック" panose="020B0600070205080204" pitchFamily="34" charset="-128"/>
              </a:rPr>
              <a:t>rifampacin</a:t>
            </a:r>
            <a:r>
              <a:rPr lang="en-US" altLang="en-US" sz="2200" dirty="0">
                <a:ea typeface="ＭＳ Ｐゴシック" panose="020B0600070205080204" pitchFamily="34" charset="-128"/>
              </a:rPr>
              <a:t> or rifabutin for tuberculosis (may reduce effectiveness of COCs)</a:t>
            </a:r>
          </a:p>
          <a:p>
            <a:pPr eaLnBrk="1" hangingPunct="1">
              <a:spcBef>
                <a:spcPct val="65000"/>
              </a:spcBef>
            </a:pPr>
            <a:r>
              <a:rPr lang="en-US" altLang="en-US" sz="2200" dirty="0">
                <a:ea typeface="ＭＳ Ｐゴシック" panose="020B0600070205080204" pitchFamily="34" charset="-128"/>
              </a:rPr>
              <a:t>Using low-dose COCs is appropriate </a:t>
            </a:r>
          </a:p>
          <a:p>
            <a:pPr eaLnBrk="1" hangingPunct="1">
              <a:spcBef>
                <a:spcPct val="65000"/>
              </a:spcBef>
            </a:pPr>
            <a:r>
              <a:rPr lang="en-US" altLang="en-US" sz="2200" dirty="0">
                <a:ea typeface="ＭＳ Ｐゴシック" panose="020B0600070205080204" pitchFamily="34" charset="-128"/>
              </a:rPr>
              <a:t>Condom use should be encouraged in addition to COCs</a:t>
            </a:r>
          </a:p>
        </p:txBody>
      </p:sp>
      <p:graphicFrame>
        <p:nvGraphicFramePr>
          <p:cNvPr id="114917" name="Group 229">
            <a:extLst>
              <a:ext uri="{FF2B5EF4-FFF2-40B4-BE49-F238E27FC236}">
                <a16:creationId xmlns:a16="http://schemas.microsoft.com/office/drawing/2014/main" id="{1B983102-E181-466B-A7DA-2DDD2EF957C6}"/>
              </a:ext>
            </a:extLst>
          </p:cNvPr>
          <p:cNvGraphicFramePr>
            <a:graphicFrameLocks noGrp="1"/>
          </p:cNvGraphicFramePr>
          <p:nvPr>
            <p:extLst>
              <p:ext uri="{D42A27DB-BD31-4B8C-83A1-F6EECF244321}">
                <p14:modId xmlns:p14="http://schemas.microsoft.com/office/powerpoint/2010/main" val="2370324625"/>
              </p:ext>
            </p:extLst>
          </p:nvPr>
        </p:nvGraphicFramePr>
        <p:xfrm>
          <a:off x="457200" y="1600200"/>
          <a:ext cx="3662364" cy="4591054"/>
        </p:xfrm>
        <a:graphic>
          <a:graphicData uri="http://schemas.openxmlformats.org/drawingml/2006/table">
            <a:tbl>
              <a:tblPr/>
              <a:tblGrid>
                <a:gridCol w="1831182">
                  <a:extLst>
                    <a:ext uri="{9D8B030D-6E8A-4147-A177-3AD203B41FA5}">
                      <a16:colId xmlns:a16="http://schemas.microsoft.com/office/drawing/2014/main" val="20000"/>
                    </a:ext>
                  </a:extLst>
                </a:gridCol>
                <a:gridCol w="1831182">
                  <a:extLst>
                    <a:ext uri="{9D8B030D-6E8A-4147-A177-3AD203B41FA5}">
                      <a16:colId xmlns:a16="http://schemas.microsoft.com/office/drawing/2014/main" val="20001"/>
                    </a:ext>
                  </a:extLst>
                </a:gridCol>
              </a:tblGrid>
              <a:tr h="462455">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WHO Eligibility Criteria</a:t>
                      </a: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573319">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Condition</a:t>
                      </a: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rPr>
                        <a:t>Category</a:t>
                      </a: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0916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HIV-infected</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2"/>
                  </a:ext>
                </a:extLst>
              </a:tr>
              <a:tr h="60916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AIDS</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1</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32B450"/>
                    </a:solidFill>
                  </a:tcPr>
                </a:tc>
                <a:extLst>
                  <a:ext uri="{0D108BD9-81ED-4DB2-BD59-A6C34878D82A}">
                    <a16:rowId xmlns:a16="http://schemas.microsoft.com/office/drawing/2014/main" val="10003"/>
                  </a:ext>
                </a:extLst>
              </a:tr>
              <a:tr h="894153">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ARV therapy</a:t>
                      </a:r>
                    </a:p>
                    <a:p>
                      <a:pPr marL="0" marR="0" lvl="0" indent="0" algn="l" defTabSz="914400" rtl="0" eaLnBrk="1" fontAlgn="base" latinLnBrk="0" hangingPunct="1">
                        <a:lnSpc>
                          <a:spcPct val="90000"/>
                        </a:lnSpc>
                        <a:spcBef>
                          <a:spcPct val="2500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(which does not contain ritonavir)</a:t>
                      </a:r>
                    </a:p>
                  </a:txBody>
                  <a:tcPr marT="91223" marB="91223"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2</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4"/>
                  </a:ext>
                </a:extLst>
              </a:tr>
              <a:tr h="1442793">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rPr>
                        <a:t>Ritonavir/ ritonavir-boosted PIs </a:t>
                      </a:r>
                    </a:p>
                    <a:p>
                      <a:pPr marL="0" marR="0" lvl="0" indent="0" algn="l" defTabSz="914400" rtl="0" eaLnBrk="1" fontAlgn="base" latinLnBrk="0" hangingPunct="1">
                        <a:lnSpc>
                          <a:spcPct val="90000"/>
                        </a:lnSpc>
                        <a:spcBef>
                          <a:spcPct val="25000"/>
                        </a:spcBef>
                        <a:spcAft>
                          <a:spcPct val="0"/>
                        </a:spcAft>
                        <a:buClrTx/>
                        <a:buSzTx/>
                        <a:buFontTx/>
                        <a:buNone/>
                        <a:tabLst/>
                      </a:pPr>
                      <a:r>
                        <a:rPr kumimoji="0" lang="en-US" sz="1400" b="0" i="0" u="none" strike="noStrike" cap="none" normalizeH="0" baseline="0" dirty="0">
                          <a:ln>
                            <a:noFill/>
                          </a:ln>
                          <a:solidFill>
                            <a:srgbClr val="000000"/>
                          </a:solidFill>
                          <a:effectLst/>
                          <a:latin typeface="+mn-lt"/>
                        </a:rPr>
                        <a:t>(as part of ARV regimen)</a:t>
                      </a:r>
                    </a:p>
                  </a:txBody>
                  <a:tcPr marT="91223" marB="91223"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rPr>
                        <a:t>3</a:t>
                      </a:r>
                    </a:p>
                  </a:txBody>
                  <a:tcPr marT="91223" marB="9122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A74B4C05-0E45-4D9D-BC97-05AF4A99F9C5}"/>
              </a:ext>
            </a:extLst>
          </p:cNvPr>
          <p:cNvSpPr>
            <a:spLocks noGrp="1"/>
          </p:cNvSpPr>
          <p:nvPr>
            <p:ph type="sldNum" sz="quarter" idx="12"/>
          </p:nvPr>
        </p:nvSpPr>
        <p:spPr/>
        <p:txBody>
          <a:bodyPr/>
          <a:lstStyle/>
          <a:p>
            <a:fld id="{B61DE153-13B5-409C-895D-431A13430C20}" type="slidenum">
              <a:rPr lang="en-GB" smtClean="0"/>
              <a:t>22</a:t>
            </a:fld>
            <a:endParaRPr lang="en-GB"/>
          </a:p>
        </p:txBody>
      </p:sp>
      <p:sp>
        <p:nvSpPr>
          <p:cNvPr id="7" name="Footer Placeholder 1">
            <a:extLst>
              <a:ext uri="{FF2B5EF4-FFF2-40B4-BE49-F238E27FC236}">
                <a16:creationId xmlns:a16="http://schemas.microsoft.com/office/drawing/2014/main" id="{DF5671B4-104F-4CFA-96FB-336CC250FEC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B817B76-EF0D-4923-A423-2DEC94638901}"/>
              </a:ext>
            </a:extLst>
          </p:cNvPr>
          <p:cNvSpPr>
            <a:spLocks noGrp="1" noChangeArrowheads="1"/>
          </p:cNvSpPr>
          <p:nvPr>
            <p:ph type="title"/>
          </p:nvPr>
        </p:nvSpPr>
        <p:spPr>
          <a:xfrm>
            <a:off x="457200" y="193730"/>
            <a:ext cx="8229600"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 use by postpartum women</a:t>
            </a:r>
          </a:p>
        </p:txBody>
      </p:sp>
      <p:sp>
        <p:nvSpPr>
          <p:cNvPr id="205827" name="Rectangle 3">
            <a:extLst>
              <a:ext uri="{FF2B5EF4-FFF2-40B4-BE49-F238E27FC236}">
                <a16:creationId xmlns:a16="http://schemas.microsoft.com/office/drawing/2014/main" id="{ACE98775-7BE1-43FF-ABB2-2025255F6CA5}"/>
              </a:ext>
            </a:extLst>
          </p:cNvPr>
          <p:cNvSpPr>
            <a:spLocks noGrp="1" noChangeArrowheads="1"/>
          </p:cNvSpPr>
          <p:nvPr>
            <p:ph idx="1"/>
          </p:nvPr>
        </p:nvSpPr>
        <p:spPr>
          <a:xfrm>
            <a:off x="4330699" y="1643063"/>
            <a:ext cx="4655645" cy="4681537"/>
          </a:xfrm>
        </p:spPr>
        <p:txBody>
          <a:bodyPr/>
          <a:lstStyle/>
          <a:p>
            <a:pPr eaLnBrk="1" hangingPunct="1">
              <a:spcBef>
                <a:spcPct val="65000"/>
              </a:spcBef>
            </a:pPr>
            <a:r>
              <a:rPr lang="en-US" altLang="en-US" sz="2000" dirty="0">
                <a:ea typeface="ＭＳ Ｐゴシック" panose="020B0600070205080204" pitchFamily="34" charset="-128"/>
              </a:rPr>
              <a:t>Non-breastfeeding women should not initiate COCs before 3 weeks postpartum (3-6 weeks postpartum with VTE risk factors)</a:t>
            </a:r>
          </a:p>
          <a:p>
            <a:pPr eaLnBrk="1" hangingPunct="1">
              <a:spcBef>
                <a:spcPct val="65000"/>
              </a:spcBef>
            </a:pPr>
            <a:r>
              <a:rPr lang="en-US" altLang="en-US" sz="2000" dirty="0">
                <a:ea typeface="ＭＳ Ｐゴシック" panose="020B0600070205080204" pitchFamily="34" charset="-128"/>
              </a:rPr>
              <a:t>Breastfeeding women </a:t>
            </a:r>
          </a:p>
          <a:p>
            <a:pPr lvl="1" eaLnBrk="1" hangingPunct="1">
              <a:spcBef>
                <a:spcPct val="65000"/>
              </a:spcBef>
            </a:pPr>
            <a:r>
              <a:rPr lang="en-US" altLang="en-US" sz="1800" dirty="0">
                <a:ea typeface="ＭＳ Ｐゴシック" panose="020B0600070205080204" pitchFamily="34" charset="-128"/>
              </a:rPr>
              <a:t>Should not use COCs before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6 weeks postpartum</a:t>
            </a:r>
          </a:p>
          <a:p>
            <a:pPr lvl="1" eaLnBrk="1" hangingPunct="1">
              <a:spcBef>
                <a:spcPct val="65000"/>
              </a:spcBef>
            </a:pPr>
            <a:r>
              <a:rPr lang="en-US" altLang="en-US" sz="1800" dirty="0">
                <a:ea typeface="ＭＳ Ｐゴシック" panose="020B0600070205080204" pitchFamily="34" charset="-128"/>
              </a:rPr>
              <a:t>Should not use COCs from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6 weeks to 6 months postpartum unless no other method is available</a:t>
            </a:r>
          </a:p>
          <a:p>
            <a:pPr lvl="1" eaLnBrk="1" hangingPunct="1">
              <a:spcBef>
                <a:spcPct val="65000"/>
              </a:spcBef>
            </a:pPr>
            <a:r>
              <a:rPr lang="en-US" altLang="en-US" sz="1800" dirty="0">
                <a:ea typeface="ＭＳ Ｐゴシック" panose="020B0600070205080204" pitchFamily="34" charset="-128"/>
              </a:rPr>
              <a:t>Can generally initiate COCs at </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6 months postpartum</a:t>
            </a:r>
          </a:p>
        </p:txBody>
      </p:sp>
      <p:graphicFrame>
        <p:nvGraphicFramePr>
          <p:cNvPr id="205878" name="Group 54">
            <a:extLst>
              <a:ext uri="{FF2B5EF4-FFF2-40B4-BE49-F238E27FC236}">
                <a16:creationId xmlns:a16="http://schemas.microsoft.com/office/drawing/2014/main" id="{5CFCB5E0-CB8E-4447-865F-F5866A8994C5}"/>
              </a:ext>
            </a:extLst>
          </p:cNvPr>
          <p:cNvGraphicFramePr>
            <a:graphicFrameLocks noGrp="1"/>
          </p:cNvGraphicFramePr>
          <p:nvPr>
            <p:extLst>
              <p:ext uri="{D42A27DB-BD31-4B8C-83A1-F6EECF244321}">
                <p14:modId xmlns:p14="http://schemas.microsoft.com/office/powerpoint/2010/main" val="186981205"/>
              </p:ext>
            </p:extLst>
          </p:nvPr>
        </p:nvGraphicFramePr>
        <p:xfrm>
          <a:off x="528638" y="1600200"/>
          <a:ext cx="3657600" cy="4333932"/>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63324">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T="45700" marB="45700"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396194">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Condition</a:t>
                      </a:r>
                    </a:p>
                  </a:txBody>
                  <a:tcPr marT="45700" marB="45700"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128"/>
                        </a:rPr>
                        <a:t>Category</a:t>
                      </a:r>
                    </a:p>
                  </a:txBody>
                  <a:tcPr marT="45700" marB="45700"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1005747">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Non-breastfeeding &lt;3 weeks</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3</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2"/>
                  </a:ext>
                </a:extLst>
              </a:tr>
              <a:tr h="731432">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&lt;6 weeks</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4</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4646"/>
                    </a:solidFill>
                  </a:tcPr>
                </a:tc>
                <a:extLst>
                  <a:ext uri="{0D108BD9-81ED-4DB2-BD59-A6C34878D82A}">
                    <a16:rowId xmlns:a16="http://schemas.microsoft.com/office/drawing/2014/main" val="10003"/>
                  </a:ext>
                </a:extLst>
              </a:tr>
              <a:tr h="1005747">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&gt;6 weeks and &lt; 6 months</a:t>
                      </a:r>
                    </a:p>
                  </a:txBody>
                  <a:tcPr marT="91401" marB="91401"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3</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4"/>
                  </a:ext>
                </a:extLst>
              </a:tr>
              <a:tr h="731432">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128"/>
                        </a:rPr>
                        <a:t>Breastfeeding </a:t>
                      </a:r>
                      <a:r>
                        <a:rPr kumimoji="0" lang="en-US" sz="2000" b="0" i="0" u="none" strike="noStrike" cap="none" normalizeH="0" baseline="0" dirty="0">
                          <a:ln>
                            <a:noFill/>
                          </a:ln>
                          <a:solidFill>
                            <a:srgbClr val="000000"/>
                          </a:solidFill>
                          <a:effectLst/>
                          <a:latin typeface="+mn-lt"/>
                          <a:ea typeface="ＭＳ Ｐゴシック" charset="-128"/>
                          <a:cs typeface="Arial" charset="0"/>
                        </a:rPr>
                        <a:t>≥</a:t>
                      </a:r>
                      <a:r>
                        <a:rPr kumimoji="0" lang="en-US" sz="2000" b="0" i="0" u="none" strike="noStrike" cap="none" normalizeH="0" baseline="0" dirty="0">
                          <a:ln>
                            <a:noFill/>
                          </a:ln>
                          <a:solidFill>
                            <a:srgbClr val="000000"/>
                          </a:solidFill>
                          <a:effectLst/>
                          <a:latin typeface="+mn-lt"/>
                          <a:ea typeface="ＭＳ Ｐゴシック" charset="-128"/>
                        </a:rPr>
                        <a:t>6 months</a:t>
                      </a:r>
                    </a:p>
                  </a:txBody>
                  <a:tcPr marT="91401" marB="91401"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800" b="0" i="0" u="none" strike="noStrike" cap="none" normalizeH="0" baseline="0" dirty="0">
                          <a:ln>
                            <a:noFill/>
                          </a:ln>
                          <a:solidFill>
                            <a:srgbClr val="000000"/>
                          </a:solidFill>
                          <a:effectLst/>
                          <a:latin typeface="+mn-lt"/>
                          <a:ea typeface="ＭＳ Ｐゴシック" charset="-128"/>
                        </a:rPr>
                        <a:t>2</a:t>
                      </a:r>
                    </a:p>
                  </a:txBody>
                  <a:tcPr marT="91401" marB="91401"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CCB819CE-02C8-4744-B253-0D4F451C48A7}"/>
              </a:ext>
            </a:extLst>
          </p:cNvPr>
          <p:cNvSpPr>
            <a:spLocks noGrp="1"/>
          </p:cNvSpPr>
          <p:nvPr>
            <p:ph type="sldNum" sz="quarter" idx="12"/>
          </p:nvPr>
        </p:nvSpPr>
        <p:spPr/>
        <p:txBody>
          <a:bodyPr/>
          <a:lstStyle/>
          <a:p>
            <a:fld id="{B61DE153-13B5-409C-895D-431A13430C20}" type="slidenum">
              <a:rPr lang="en-GB" smtClean="0"/>
              <a:t>23</a:t>
            </a:fld>
            <a:endParaRPr lang="en-GB"/>
          </a:p>
        </p:txBody>
      </p:sp>
      <p:sp>
        <p:nvSpPr>
          <p:cNvPr id="7" name="Footer Placeholder 1">
            <a:extLst>
              <a:ext uri="{FF2B5EF4-FFF2-40B4-BE49-F238E27FC236}">
                <a16:creationId xmlns:a16="http://schemas.microsoft.com/office/drawing/2014/main" id="{BFCDBC57-0D2E-4967-AB15-14A631F2E3A2}"/>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0944D6B-D122-45DA-A05A-29C4B5A4DB01}"/>
              </a:ext>
            </a:extLst>
          </p:cNvPr>
          <p:cNvSpPr>
            <a:spLocks noGrp="1" noChangeArrowheads="1"/>
          </p:cNvSpPr>
          <p:nvPr>
            <p:ph type="title"/>
          </p:nvPr>
        </p:nvSpPr>
        <p:spPr>
          <a:xfrm>
            <a:off x="469900" y="248920"/>
            <a:ext cx="8229600" cy="906463"/>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COCs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a:t>
            </a:r>
          </a:p>
        </p:txBody>
      </p:sp>
      <p:sp>
        <p:nvSpPr>
          <p:cNvPr id="184323" name="Rectangle 3">
            <a:extLst>
              <a:ext uri="{FF2B5EF4-FFF2-40B4-BE49-F238E27FC236}">
                <a16:creationId xmlns:a16="http://schemas.microsoft.com/office/drawing/2014/main" id="{1D112753-BC31-49CB-8BCA-DE1D54812CA3}"/>
              </a:ext>
            </a:extLst>
          </p:cNvPr>
          <p:cNvSpPr>
            <a:spLocks noGrp="1" noChangeArrowheads="1"/>
          </p:cNvSpPr>
          <p:nvPr>
            <p:ph idx="1"/>
          </p:nvPr>
        </p:nvSpPr>
        <p:spPr>
          <a:xfrm>
            <a:off x="299435" y="1415823"/>
            <a:ext cx="8567738" cy="4422749"/>
          </a:xfrm>
        </p:spPr>
        <p:txBody>
          <a:bodyPr>
            <a:spAutoFit/>
          </a:bodyPr>
          <a:lstStyle/>
          <a:p>
            <a:pPr eaLnBrk="1" hangingPunct="1">
              <a:spcBef>
                <a:spcPct val="55000"/>
              </a:spcBef>
            </a:pPr>
            <a:r>
              <a:rPr lang="en-US" altLang="en-US" sz="2400" dirty="0">
                <a:ea typeface="ＭＳ Ｐゴシック" panose="020B0600070205080204" pitchFamily="34" charset="-128"/>
              </a:rPr>
              <a:t>Anytime you are reasonably certain the woman is not pregnant</a:t>
            </a:r>
          </a:p>
          <a:p>
            <a:pPr eaLnBrk="1" hangingPunct="1">
              <a:spcBef>
                <a:spcPct val="50000"/>
              </a:spcBef>
            </a:pPr>
            <a:r>
              <a:rPr lang="en-US" altLang="en-US" sz="2400" dirty="0">
                <a:ea typeface="ＭＳ Ｐゴシック" panose="020B0600070205080204" pitchFamily="34" charset="-128"/>
              </a:rPr>
              <a:t>Pregnancy can be ruled out if the woman meets one of the following criteria:</a:t>
            </a:r>
            <a:endParaRPr lang="en-US" altLang="en-US" sz="1800" dirty="0">
              <a:ea typeface="ＭＳ Ｐゴシック" panose="020B0600070205080204" pitchFamily="34" charset="-128"/>
            </a:endParaRPr>
          </a:p>
          <a:p>
            <a:pPr lvl="1" eaLnBrk="1" hangingPunct="1">
              <a:spcBef>
                <a:spcPct val="45000"/>
              </a:spcBef>
            </a:pPr>
            <a:r>
              <a:rPr lang="en-US" altLang="en-US" sz="1800" dirty="0">
                <a:solidFill>
                  <a:srgbClr val="C00000"/>
                </a:solidFill>
                <a:ea typeface="ＭＳ Ｐゴシック" panose="020B0600070205080204" pitchFamily="34" charset="-128"/>
              </a:rPr>
              <a:t>Started monthly bleeding within the past 7 days</a:t>
            </a:r>
          </a:p>
          <a:p>
            <a:pPr lvl="1" eaLnBrk="1" hangingPunct="1">
              <a:spcBef>
                <a:spcPct val="45000"/>
              </a:spcBef>
            </a:pPr>
            <a:r>
              <a:rPr lang="en-US" altLang="en-US" sz="1800" dirty="0">
                <a:solidFill>
                  <a:srgbClr val="C00000"/>
                </a:solidFill>
                <a:ea typeface="ＭＳ Ｐゴシック" panose="020B0600070205080204" pitchFamily="34" charset="-128"/>
              </a:rPr>
              <a:t>Is breastfeeding fully, has no menses and baby is less than 6 months old </a:t>
            </a:r>
          </a:p>
          <a:p>
            <a:pPr lvl="1" eaLnBrk="1" hangingPunct="1">
              <a:spcBef>
                <a:spcPct val="45000"/>
              </a:spcBef>
            </a:pPr>
            <a:r>
              <a:rPr lang="en-US" altLang="en-US" sz="1800" dirty="0">
                <a:solidFill>
                  <a:srgbClr val="C00000"/>
                </a:solidFill>
                <a:ea typeface="ＭＳ Ｐゴシック" panose="020B0600070205080204" pitchFamily="34" charset="-128"/>
              </a:rPr>
              <a:t>Has abstained from intercourse since last menses or delivery</a:t>
            </a:r>
          </a:p>
          <a:p>
            <a:pPr lvl="1" eaLnBrk="1" hangingPunct="1">
              <a:spcBef>
                <a:spcPct val="45000"/>
              </a:spcBef>
            </a:pPr>
            <a:r>
              <a:rPr lang="en-US" altLang="en-US" sz="1800" dirty="0">
                <a:solidFill>
                  <a:srgbClr val="C00000"/>
                </a:solidFill>
                <a:ea typeface="ＭＳ Ｐゴシック" panose="020B0600070205080204" pitchFamily="34" charset="-128"/>
              </a:rPr>
              <a:t>Had a baby in the past 4 weeks</a:t>
            </a:r>
          </a:p>
          <a:p>
            <a:pPr lvl="1" eaLnBrk="1" hangingPunct="1">
              <a:spcBef>
                <a:spcPct val="45000"/>
              </a:spcBef>
            </a:pPr>
            <a:r>
              <a:rPr lang="en-US" altLang="en-US" sz="1800" dirty="0">
                <a:solidFill>
                  <a:srgbClr val="C00000"/>
                </a:solidFill>
                <a:ea typeface="ＭＳ Ｐゴシック" panose="020B0600070205080204" pitchFamily="34" charset="-128"/>
              </a:rPr>
              <a:t>Had a miscarriage or an abortion in the past 7 days</a:t>
            </a:r>
          </a:p>
          <a:p>
            <a:pPr lvl="1" eaLnBrk="1" hangingPunct="1">
              <a:spcBef>
                <a:spcPct val="45000"/>
              </a:spcBef>
            </a:pPr>
            <a:r>
              <a:rPr lang="en-US" altLang="en-US" sz="1800" dirty="0">
                <a:solidFill>
                  <a:srgbClr val="C00000"/>
                </a:solidFill>
                <a:ea typeface="ＭＳ Ｐゴシック" panose="020B0600070205080204" pitchFamily="34" charset="-128"/>
              </a:rPr>
              <a:t>Is using a reliable contraceptive method consistently and correctly</a:t>
            </a:r>
          </a:p>
          <a:p>
            <a:pPr eaLnBrk="1" hangingPunct="1">
              <a:spcBef>
                <a:spcPct val="65000"/>
              </a:spcBef>
            </a:pPr>
            <a:r>
              <a:rPr lang="en-US" altLang="en-US" sz="2400" dirty="0">
                <a:ea typeface="ＭＳ Ｐゴシック" panose="020B0600070205080204" pitchFamily="34" charset="-128"/>
              </a:rPr>
              <a:t>If none of the above apply, pregnancy can be ruled out by pregnancy test, pelvic exam, or waiting until next menses</a:t>
            </a:r>
          </a:p>
        </p:txBody>
      </p:sp>
      <p:sp>
        <p:nvSpPr>
          <p:cNvPr id="2" name="Slide Number Placeholder 1">
            <a:extLst>
              <a:ext uri="{FF2B5EF4-FFF2-40B4-BE49-F238E27FC236}">
                <a16:creationId xmlns:a16="http://schemas.microsoft.com/office/drawing/2014/main" id="{5063B973-BB25-4E93-B205-8EDC49942B09}"/>
              </a:ext>
            </a:extLst>
          </p:cNvPr>
          <p:cNvSpPr>
            <a:spLocks noGrp="1"/>
          </p:cNvSpPr>
          <p:nvPr>
            <p:ph type="sldNum" sz="quarter" idx="12"/>
          </p:nvPr>
        </p:nvSpPr>
        <p:spPr/>
        <p:txBody>
          <a:bodyPr/>
          <a:lstStyle/>
          <a:p>
            <a:fld id="{B61DE153-13B5-409C-895D-431A13430C20}" type="slidenum">
              <a:rPr lang="en-GB" smtClean="0"/>
              <a:t>24</a:t>
            </a:fld>
            <a:endParaRPr lang="en-GB"/>
          </a:p>
        </p:txBody>
      </p:sp>
      <p:sp>
        <p:nvSpPr>
          <p:cNvPr id="6" name="Footer Placeholder 1">
            <a:extLst>
              <a:ext uri="{FF2B5EF4-FFF2-40B4-BE49-F238E27FC236}">
                <a16:creationId xmlns:a16="http://schemas.microsoft.com/office/drawing/2014/main" id="{A3277DF7-502F-4202-A5ED-36F7CDF26F2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C97B7D-9A8B-43A1-9C7A-7290839186CC}"/>
              </a:ext>
            </a:extLst>
          </p:cNvPr>
          <p:cNvSpPr>
            <a:spLocks noGrp="1" noChangeArrowheads="1"/>
          </p:cNvSpPr>
          <p:nvPr>
            <p:ph type="title"/>
          </p:nvPr>
        </p:nvSpPr>
        <p:spPr>
          <a:xfrm>
            <a:off x="469900" y="271463"/>
            <a:ext cx="8229600" cy="939800"/>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COCs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- 2</a:t>
            </a:r>
          </a:p>
        </p:txBody>
      </p:sp>
      <p:sp>
        <p:nvSpPr>
          <p:cNvPr id="37891" name="Rectangle 3">
            <a:extLst>
              <a:ext uri="{FF2B5EF4-FFF2-40B4-BE49-F238E27FC236}">
                <a16:creationId xmlns:a16="http://schemas.microsoft.com/office/drawing/2014/main" id="{59B5708B-6636-4409-9E39-22F69F2C4A8C}"/>
              </a:ext>
            </a:extLst>
          </p:cNvPr>
          <p:cNvSpPr>
            <a:spLocks noGrp="1" noChangeArrowheads="1"/>
          </p:cNvSpPr>
          <p:nvPr>
            <p:ph idx="1"/>
          </p:nvPr>
        </p:nvSpPr>
        <p:spPr>
          <a:xfrm>
            <a:off x="457200" y="1463675"/>
            <a:ext cx="8242300" cy="4494213"/>
          </a:xfrm>
        </p:spPr>
        <p:txBody>
          <a:bodyPr/>
          <a:lstStyle/>
          <a:p>
            <a:pPr marL="457200" indent="-457200" eaLnBrk="1" hangingPunct="1">
              <a:spcBef>
                <a:spcPct val="55000"/>
              </a:spcBef>
            </a:pPr>
            <a:r>
              <a:rPr lang="en-US" altLang="en-US" sz="2600" dirty="0">
                <a:ea typeface="ＭＳ Ｐゴシック" panose="020B0600070205080204" pitchFamily="34" charset="-128"/>
              </a:rPr>
              <a:t>If starting during the first 5 days of the menstrual cycle, no backup method needed</a:t>
            </a:r>
          </a:p>
          <a:p>
            <a:pPr marL="457200" indent="-457200" eaLnBrk="1" hangingPunct="1">
              <a:spcBef>
                <a:spcPct val="55000"/>
              </a:spcBef>
            </a:pPr>
            <a:r>
              <a:rPr lang="en-US" altLang="en-US" sz="2600" dirty="0">
                <a:ea typeface="ＭＳ Ｐゴシック" panose="020B0600070205080204" pitchFamily="34" charset="-128"/>
              </a:rPr>
              <a:t>After day 5 of her cycle, rule out pregnancy and use backup method for the next 7 days</a:t>
            </a:r>
          </a:p>
          <a:p>
            <a:pPr marL="457200" indent="-457200" eaLnBrk="1" hangingPunct="1">
              <a:spcBef>
                <a:spcPct val="55000"/>
              </a:spcBef>
            </a:pPr>
            <a:r>
              <a:rPr lang="en-US" altLang="en-US" sz="2600" b="1" dirty="0">
                <a:ea typeface="ＭＳ Ｐゴシック" panose="020B0600070205080204" pitchFamily="34" charset="-128"/>
              </a:rPr>
              <a:t>Postpartum</a:t>
            </a:r>
          </a:p>
          <a:p>
            <a:pPr marL="838200" lvl="1" indent="-381000" eaLnBrk="1" hangingPunct="1"/>
            <a:r>
              <a:rPr lang="en-US" altLang="en-US" sz="2600" dirty="0">
                <a:solidFill>
                  <a:srgbClr val="C00000"/>
                </a:solidFill>
                <a:ea typeface="ＭＳ Ｐゴシック" panose="020B0600070205080204" pitchFamily="34" charset="-128"/>
              </a:rPr>
              <a:t>Not breastfeeding</a:t>
            </a:r>
            <a:r>
              <a:rPr lang="en-US" altLang="en-US" sz="2600" dirty="0">
                <a:ea typeface="ＭＳ Ｐゴシック" panose="020B0600070205080204" pitchFamily="34" charset="-128"/>
              </a:rPr>
              <a:t>: May start </a:t>
            </a:r>
            <a:r>
              <a:rPr lang="en-US" altLang="en-US" sz="2600" dirty="0">
                <a:ea typeface="ＭＳ Ｐゴシック" panose="020B0600070205080204" pitchFamily="34" charset="-128"/>
                <a:sym typeface="Wingdings 3" panose="05040102010807070707" pitchFamily="18" charset="2"/>
              </a:rPr>
              <a:t>3 to 6 weeks after giving birth, depending on presence of risk factors for blood clots </a:t>
            </a:r>
          </a:p>
          <a:p>
            <a:pPr marL="838200" lvl="1" indent="-381000" eaLnBrk="1" hangingPunct="1"/>
            <a:r>
              <a:rPr lang="en-US" altLang="en-US" sz="2600" dirty="0">
                <a:solidFill>
                  <a:srgbClr val="C00000"/>
                </a:solidFill>
                <a:ea typeface="ＭＳ Ｐゴシック" panose="020B0600070205080204" pitchFamily="34" charset="-128"/>
                <a:sym typeface="Wingdings 3" panose="05040102010807070707" pitchFamily="18" charset="2"/>
              </a:rPr>
              <a:t>Breastfeeding</a:t>
            </a:r>
            <a:r>
              <a:rPr lang="en-US" altLang="en-US" sz="2600" dirty="0">
                <a:ea typeface="ＭＳ Ｐゴシック" panose="020B0600070205080204" pitchFamily="34" charset="-128"/>
                <a:sym typeface="Wingdings 3" panose="05040102010807070707" pitchFamily="18" charset="2"/>
              </a:rPr>
              <a:t>: May start 6 months after giving birth</a:t>
            </a:r>
          </a:p>
        </p:txBody>
      </p:sp>
      <p:sp>
        <p:nvSpPr>
          <p:cNvPr id="2" name="Slide Number Placeholder 1">
            <a:extLst>
              <a:ext uri="{FF2B5EF4-FFF2-40B4-BE49-F238E27FC236}">
                <a16:creationId xmlns:a16="http://schemas.microsoft.com/office/drawing/2014/main" id="{FC0FAEFF-56C5-4884-9170-E331AB283135}"/>
              </a:ext>
            </a:extLst>
          </p:cNvPr>
          <p:cNvSpPr>
            <a:spLocks noGrp="1"/>
          </p:cNvSpPr>
          <p:nvPr>
            <p:ph type="sldNum" sz="quarter" idx="12"/>
          </p:nvPr>
        </p:nvSpPr>
        <p:spPr/>
        <p:txBody>
          <a:bodyPr/>
          <a:lstStyle/>
          <a:p>
            <a:fld id="{B61DE153-13B5-409C-895D-431A13430C20}" type="slidenum">
              <a:rPr lang="en-GB" smtClean="0"/>
              <a:t>25</a:t>
            </a:fld>
            <a:endParaRPr lang="en-GB"/>
          </a:p>
        </p:txBody>
      </p:sp>
      <p:sp>
        <p:nvSpPr>
          <p:cNvPr id="6" name="Footer Placeholder 1">
            <a:extLst>
              <a:ext uri="{FF2B5EF4-FFF2-40B4-BE49-F238E27FC236}">
                <a16:creationId xmlns:a16="http://schemas.microsoft.com/office/drawing/2014/main" id="{B6AF22DE-8144-4F5C-844D-E45CD588FFC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268056A-CE2C-4E12-8E1E-01003BAB54BF}"/>
              </a:ext>
            </a:extLst>
          </p:cNvPr>
          <p:cNvSpPr>
            <a:spLocks noGrp="1" noChangeArrowheads="1"/>
          </p:cNvSpPr>
          <p:nvPr>
            <p:ph type="title"/>
          </p:nvPr>
        </p:nvSpPr>
        <p:spPr>
          <a:xfrm>
            <a:off x="457200" y="250825"/>
            <a:ext cx="8229600" cy="990600"/>
          </a:xfrm>
        </p:spPr>
        <p:txBody>
          <a:bodyPr>
            <a:normAutofit/>
          </a:bodyPr>
          <a:lstStyle/>
          <a:p>
            <a:pPr eaLnBrk="1" hangingPunct="1">
              <a:lnSpc>
                <a:spcPct val="95000"/>
              </a:lnSpc>
            </a:pPr>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COCs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3</a:t>
            </a:r>
            <a:endPar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82275" name="Rectangle 3">
            <a:extLst>
              <a:ext uri="{FF2B5EF4-FFF2-40B4-BE49-F238E27FC236}">
                <a16:creationId xmlns:a16="http://schemas.microsoft.com/office/drawing/2014/main" id="{A204ABEC-0977-4901-ACAE-03D0B1863174}"/>
              </a:ext>
            </a:extLst>
          </p:cNvPr>
          <p:cNvSpPr>
            <a:spLocks noGrp="1" noChangeArrowheads="1"/>
          </p:cNvSpPr>
          <p:nvPr>
            <p:ph idx="1"/>
          </p:nvPr>
        </p:nvSpPr>
        <p:spPr>
          <a:xfrm>
            <a:off x="469900" y="1441450"/>
            <a:ext cx="8229600" cy="4893647"/>
          </a:xfrm>
        </p:spPr>
        <p:txBody>
          <a:bodyPr>
            <a:spAutoFit/>
          </a:bodyPr>
          <a:lstStyle/>
          <a:p>
            <a:pPr marL="291600" indent="-284400">
              <a:lnSpc>
                <a:spcPct val="100000"/>
              </a:lnSpc>
              <a:spcBef>
                <a:spcPts val="0"/>
              </a:spcBef>
              <a:defRPr/>
            </a:pPr>
            <a:r>
              <a:rPr lang="en-US" altLang="en-US" sz="2400" dirty="0">
                <a:solidFill>
                  <a:srgbClr val="C00000"/>
                </a:solidFill>
                <a:ea typeface="ＭＳ Ｐゴシック" pitchFamily="34" charset="-128"/>
              </a:rPr>
              <a:t>After miscarriage or abortion </a:t>
            </a:r>
          </a:p>
          <a:p>
            <a:pPr marL="852488" lvl="1" indent="-285750">
              <a:lnSpc>
                <a:spcPct val="100000"/>
              </a:lnSpc>
              <a:spcBef>
                <a:spcPts val="0"/>
              </a:spcBef>
              <a:defRPr/>
            </a:pPr>
            <a:r>
              <a:rPr lang="en-US" altLang="en-US" sz="1800" dirty="0">
                <a:ea typeface="ＭＳ Ｐゴシック" pitchFamily="34" charset="-128"/>
              </a:rPr>
              <a:t>Immediately, if within 7 days after </a:t>
            </a:r>
            <a:r>
              <a:rPr lang="en-GB" altLang="en-US" dirty="0">
                <a:ea typeface="ＭＳ Ｐゴシック" pitchFamily="34" charset="-128"/>
              </a:rPr>
              <a:t>first- or second-trimester miscarriage or abortion</a:t>
            </a:r>
            <a:r>
              <a:rPr lang="en-US" altLang="en-US" sz="1800" dirty="0">
                <a:ea typeface="ＭＳ Ｐゴシック" pitchFamily="34" charset="-128"/>
              </a:rPr>
              <a:t>, no backup method needed</a:t>
            </a:r>
          </a:p>
          <a:p>
            <a:pPr marL="852488" lvl="1" indent="-285750">
              <a:lnSpc>
                <a:spcPct val="100000"/>
              </a:lnSpc>
              <a:spcBef>
                <a:spcPts val="0"/>
              </a:spcBef>
              <a:defRPr/>
            </a:pPr>
            <a:r>
              <a:rPr lang="en-US" altLang="en-US" sz="1800" dirty="0">
                <a:ea typeface="ＭＳ Ｐゴシック" pitchFamily="34" charset="-128"/>
              </a:rPr>
              <a:t>If more than 7 days after, rule out pregnancy, use backup method for </a:t>
            </a:r>
            <a:br>
              <a:rPr lang="en-US" altLang="en-US" sz="1800" dirty="0">
                <a:ea typeface="ＭＳ Ｐゴシック" pitchFamily="34" charset="-128"/>
              </a:rPr>
            </a:br>
            <a:r>
              <a:rPr lang="en-US" altLang="en-US" sz="1800" dirty="0">
                <a:ea typeface="ＭＳ Ｐゴシック" pitchFamily="34" charset="-128"/>
              </a:rPr>
              <a:t>7 days</a:t>
            </a:r>
          </a:p>
          <a:p>
            <a:pPr marL="291600" indent="-285750">
              <a:lnSpc>
                <a:spcPct val="100000"/>
              </a:lnSpc>
              <a:spcBef>
                <a:spcPts val="0"/>
              </a:spcBef>
              <a:defRPr/>
            </a:pPr>
            <a:r>
              <a:rPr lang="en-US" altLang="en-US" sz="2400" dirty="0">
                <a:solidFill>
                  <a:srgbClr val="C00000"/>
                </a:solidFill>
                <a:ea typeface="ＭＳ Ｐゴシック" pitchFamily="34" charset="-128"/>
              </a:rPr>
              <a:t>Switching from hormonal method</a:t>
            </a:r>
          </a:p>
          <a:p>
            <a:pPr marL="633413" lvl="1" indent="-285750">
              <a:lnSpc>
                <a:spcPct val="100000"/>
              </a:lnSpc>
              <a:spcBef>
                <a:spcPts val="0"/>
              </a:spcBef>
              <a:defRPr/>
            </a:pPr>
            <a:r>
              <a:rPr lang="en-US" altLang="en-US" dirty="0">
                <a:ea typeface="ＭＳ Ｐゴシック" pitchFamily="34" charset="-128"/>
              </a:rPr>
              <a:t>May start immediately, no backup method needed (with injectables, initiate within reinjection window)</a:t>
            </a:r>
          </a:p>
          <a:p>
            <a:pPr marL="290513" indent="-285750">
              <a:lnSpc>
                <a:spcPct val="100000"/>
              </a:lnSpc>
              <a:spcBef>
                <a:spcPts val="0"/>
              </a:spcBef>
              <a:defRPr/>
            </a:pPr>
            <a:r>
              <a:rPr lang="en-US" altLang="en-US" sz="2400" dirty="0">
                <a:solidFill>
                  <a:srgbClr val="C00000"/>
                </a:solidFill>
                <a:ea typeface="ＭＳ Ｐゴシック" pitchFamily="34" charset="-128"/>
              </a:rPr>
              <a:t>Switching from non-hormonal method</a:t>
            </a:r>
          </a:p>
          <a:p>
            <a:pPr marL="633413" lvl="1" indent="-285750">
              <a:lnSpc>
                <a:spcPct val="100000"/>
              </a:lnSpc>
              <a:spcBef>
                <a:spcPts val="0"/>
              </a:spcBef>
              <a:defRPr/>
            </a:pPr>
            <a:r>
              <a:rPr lang="en-US" altLang="en-US" sz="1800" dirty="0">
                <a:ea typeface="ＭＳ Ｐゴシック" pitchFamily="34" charset="-128"/>
              </a:rPr>
              <a:t>If starting within 5 days of start of menstrual cycle, no backup method needed</a:t>
            </a:r>
          </a:p>
          <a:p>
            <a:pPr marL="633413" lvl="1" indent="-285750">
              <a:lnSpc>
                <a:spcPct val="100000"/>
              </a:lnSpc>
              <a:spcBef>
                <a:spcPts val="0"/>
              </a:spcBef>
              <a:defRPr/>
            </a:pPr>
            <a:r>
              <a:rPr lang="en-US" altLang="en-US" sz="1800" dirty="0">
                <a:ea typeface="ＭＳ Ｐゴシック" pitchFamily="34" charset="-128"/>
              </a:rPr>
              <a:t>If starting after day 5 of cycle, use backup method for 7 days</a:t>
            </a:r>
          </a:p>
          <a:p>
            <a:pPr marL="290513" indent="-285750">
              <a:lnSpc>
                <a:spcPct val="100000"/>
              </a:lnSpc>
              <a:spcBef>
                <a:spcPts val="0"/>
              </a:spcBef>
              <a:defRPr/>
            </a:pPr>
            <a:r>
              <a:rPr lang="en-US" altLang="en-US" sz="2400" dirty="0">
                <a:solidFill>
                  <a:srgbClr val="C00000"/>
                </a:solidFill>
                <a:ea typeface="ＭＳ Ｐゴシック" pitchFamily="34" charset="-128"/>
              </a:rPr>
              <a:t>After using emergency contraceptive pills</a:t>
            </a:r>
          </a:p>
          <a:p>
            <a:pPr marL="633413" lvl="1" indent="-285750">
              <a:lnSpc>
                <a:spcPct val="100000"/>
              </a:lnSpc>
              <a:spcBef>
                <a:spcPts val="0"/>
              </a:spcBef>
              <a:defRPr/>
            </a:pPr>
            <a:r>
              <a:rPr lang="en-US" altLang="en-US" sz="1800" dirty="0">
                <a:ea typeface="ＭＳ Ｐゴシック" pitchFamily="34" charset="-128"/>
              </a:rPr>
              <a:t>Initiate immediately after taking progestin-only ECPs, use backup method for 7 days</a:t>
            </a:r>
          </a:p>
          <a:p>
            <a:pPr marL="633413" lvl="1" indent="-285750">
              <a:lnSpc>
                <a:spcPct val="100000"/>
              </a:lnSpc>
              <a:spcBef>
                <a:spcPts val="0"/>
              </a:spcBef>
              <a:defRPr/>
            </a:pPr>
            <a:r>
              <a:rPr lang="en-US" altLang="en-US" sz="1800" dirty="0">
                <a:ea typeface="ＭＳ Ｐゴシック" pitchFamily="34" charset="-128"/>
              </a:rPr>
              <a:t>After taking </a:t>
            </a:r>
            <a:r>
              <a:rPr lang="en-US" altLang="en-US" sz="1800" dirty="0" err="1">
                <a:ea typeface="ＭＳ Ｐゴシック" pitchFamily="34" charset="-128"/>
              </a:rPr>
              <a:t>ulipristal</a:t>
            </a:r>
            <a:r>
              <a:rPr lang="en-US" altLang="en-US" sz="1800" dirty="0">
                <a:ea typeface="ＭＳ Ｐゴシック" pitchFamily="34" charset="-128"/>
              </a:rPr>
              <a:t> acetate (UPA) ECPs she can start or restart COCs on the 6</a:t>
            </a:r>
            <a:r>
              <a:rPr lang="en-US" altLang="en-US" sz="1800" baseline="30000" dirty="0">
                <a:ea typeface="ＭＳ Ｐゴシック" pitchFamily="34" charset="-128"/>
              </a:rPr>
              <a:t>th</a:t>
            </a:r>
            <a:r>
              <a:rPr lang="en-US" altLang="en-US" sz="1800" dirty="0">
                <a:ea typeface="ＭＳ Ｐゴシック" pitchFamily="34" charset="-128"/>
              </a:rPr>
              <a:t> day after taking UPA EPs</a:t>
            </a:r>
          </a:p>
        </p:txBody>
      </p:sp>
      <p:sp>
        <p:nvSpPr>
          <p:cNvPr id="2" name="Slide Number Placeholder 1">
            <a:extLst>
              <a:ext uri="{FF2B5EF4-FFF2-40B4-BE49-F238E27FC236}">
                <a16:creationId xmlns:a16="http://schemas.microsoft.com/office/drawing/2014/main" id="{ED41D2C1-27AF-4BC8-B5B5-5DAE761F90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DE153-13B5-409C-895D-431A13430C2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
            <a:extLst>
              <a:ext uri="{FF2B5EF4-FFF2-40B4-BE49-F238E27FC236}">
                <a16:creationId xmlns:a16="http://schemas.microsoft.com/office/drawing/2014/main" id="{E8B81054-DC8C-425E-BFE9-0E6A65DB5877}"/>
              </a:ext>
            </a:extLst>
          </p:cNvPr>
          <p:cNvSpPr txBox="1">
            <a:spLocks/>
          </p:cNvSpPr>
          <p:nvPr/>
        </p:nvSpPr>
        <p:spPr>
          <a:xfrm>
            <a:off x="1140375" y="6454772"/>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Adapted from Training Resource Package for Family Planning: https://www.fptraining.org/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ooter Placeholder 2">
            <a:extLst>
              <a:ext uri="{FF2B5EF4-FFF2-40B4-BE49-F238E27FC236}">
                <a16:creationId xmlns:a16="http://schemas.microsoft.com/office/drawing/2014/main" id="{FC2228AD-547E-4DE3-8435-14398329E7F3}"/>
              </a:ext>
            </a:extLst>
          </p:cNvPr>
          <p:cNvSpPr txBox="1">
            <a:spLocks/>
          </p:cNvSpPr>
          <p:nvPr/>
        </p:nvSpPr>
        <p:spPr>
          <a:xfrm>
            <a:off x="2053732" y="662708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Family Planning: A Global Handbook for Providers (3rd Edition, 2018)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0">
            <a:extLst>
              <a:ext uri="{FF2B5EF4-FFF2-40B4-BE49-F238E27FC236}">
                <a16:creationId xmlns:a16="http://schemas.microsoft.com/office/drawing/2014/main" id="{BA6ACA01-57FD-495C-B9A8-516319830251}"/>
              </a:ext>
            </a:extLst>
          </p:cNvPr>
          <p:cNvSpPr>
            <a:spLocks noChangeArrowheads="1"/>
          </p:cNvSpPr>
          <p:nvPr/>
        </p:nvSpPr>
        <p:spPr bwMode="auto">
          <a:xfrm>
            <a:off x="282766" y="24195"/>
            <a:ext cx="6569978"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chemeClr val="accent1"/>
                </a:solidFill>
                <a:effectLst/>
                <a:uLnTx/>
                <a:uFillTx/>
                <a:ea typeface="+mn-ea"/>
                <a:cs typeface="Arial" pitchFamily="34" charset="0"/>
              </a:rPr>
              <a:t>How to take COCs</a:t>
            </a:r>
          </a:p>
        </p:txBody>
      </p:sp>
      <p:grpSp>
        <p:nvGrpSpPr>
          <p:cNvPr id="12292" name="Group 14">
            <a:extLst>
              <a:ext uri="{FF2B5EF4-FFF2-40B4-BE49-F238E27FC236}">
                <a16:creationId xmlns:a16="http://schemas.microsoft.com/office/drawing/2014/main" id="{0D493E02-A2F0-48CC-B69A-862166339DF8}"/>
              </a:ext>
            </a:extLst>
          </p:cNvPr>
          <p:cNvGrpSpPr>
            <a:grpSpLocks/>
          </p:cNvGrpSpPr>
          <p:nvPr/>
        </p:nvGrpSpPr>
        <p:grpSpPr bwMode="auto">
          <a:xfrm>
            <a:off x="272256" y="1216623"/>
            <a:ext cx="8599488" cy="5028618"/>
            <a:chOff x="206375" y="1119387"/>
            <a:chExt cx="8599488" cy="5029352"/>
          </a:xfrm>
        </p:grpSpPr>
        <p:grpSp>
          <p:nvGrpSpPr>
            <p:cNvPr id="12294" name="Group 1">
              <a:extLst>
                <a:ext uri="{FF2B5EF4-FFF2-40B4-BE49-F238E27FC236}">
                  <a16:creationId xmlns:a16="http://schemas.microsoft.com/office/drawing/2014/main" id="{EB6C8FB3-8CF5-4939-8C37-28E788192823}"/>
                </a:ext>
              </a:extLst>
            </p:cNvPr>
            <p:cNvGrpSpPr>
              <a:grpSpLocks/>
            </p:cNvGrpSpPr>
            <p:nvPr/>
          </p:nvGrpSpPr>
          <p:grpSpPr bwMode="auto">
            <a:xfrm>
              <a:off x="957263" y="1869095"/>
              <a:ext cx="1758950" cy="1579422"/>
              <a:chOff x="565150" y="1789720"/>
              <a:chExt cx="1758950" cy="1579422"/>
            </a:xfrm>
          </p:grpSpPr>
          <p:pic>
            <p:nvPicPr>
              <p:cNvPr id="12300" name="Picture 18" descr="28-DayPill">
                <a:extLst>
                  <a:ext uri="{FF2B5EF4-FFF2-40B4-BE49-F238E27FC236}">
                    <a16:creationId xmlns:a16="http://schemas.microsoft.com/office/drawing/2014/main" id="{CEBF57F0-852C-44C9-8D73-AD67F30C2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789720"/>
                <a:ext cx="17589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0">
                <a:extLst>
                  <a:ext uri="{FF2B5EF4-FFF2-40B4-BE49-F238E27FC236}">
                    <a16:creationId xmlns:a16="http://schemas.microsoft.com/office/drawing/2014/main" id="{D726F73A-F56E-49CC-B92C-C91A8518C5DF}"/>
                  </a:ext>
                </a:extLst>
              </p:cNvPr>
              <p:cNvSpPr>
                <a:spLocks noChangeArrowheads="1"/>
              </p:cNvSpPr>
              <p:nvPr/>
            </p:nvSpPr>
            <p:spPr bwMode="auto">
              <a:xfrm>
                <a:off x="718231" y="2999810"/>
                <a:ext cx="1502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28-pill pack</a:t>
                </a:r>
              </a:p>
            </p:txBody>
          </p:sp>
        </p:grpSp>
        <p:grpSp>
          <p:nvGrpSpPr>
            <p:cNvPr id="12295" name="Group 3">
              <a:extLst>
                <a:ext uri="{FF2B5EF4-FFF2-40B4-BE49-F238E27FC236}">
                  <a16:creationId xmlns:a16="http://schemas.microsoft.com/office/drawing/2014/main" id="{8836717B-20F0-4345-A23E-B57CF5596E32}"/>
                </a:ext>
              </a:extLst>
            </p:cNvPr>
            <p:cNvGrpSpPr>
              <a:grpSpLocks/>
            </p:cNvGrpSpPr>
            <p:nvPr/>
          </p:nvGrpSpPr>
          <p:grpSpPr bwMode="auto">
            <a:xfrm>
              <a:off x="930275" y="4083369"/>
              <a:ext cx="1900238" cy="1341784"/>
              <a:chOff x="495300" y="4138105"/>
              <a:chExt cx="1900238" cy="1341909"/>
            </a:xfrm>
          </p:grpSpPr>
          <p:pic>
            <p:nvPicPr>
              <p:cNvPr id="12298" name="Picture 20" descr="21DayPill">
                <a:extLst>
                  <a:ext uri="{FF2B5EF4-FFF2-40B4-BE49-F238E27FC236}">
                    <a16:creationId xmlns:a16="http://schemas.microsoft.com/office/drawing/2014/main" id="{FB3D0A1D-2087-4F5D-B5D3-ABD88ADF7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4138105"/>
                <a:ext cx="19002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5">
                <a:extLst>
                  <a:ext uri="{FF2B5EF4-FFF2-40B4-BE49-F238E27FC236}">
                    <a16:creationId xmlns:a16="http://schemas.microsoft.com/office/drawing/2014/main" id="{43FFEEDF-0423-49D7-94A9-D5A41F27399A}"/>
                  </a:ext>
                </a:extLst>
              </p:cNvPr>
              <p:cNvSpPr>
                <a:spLocks noChangeArrowheads="1"/>
              </p:cNvSpPr>
              <p:nvPr/>
            </p:nvSpPr>
            <p:spPr bwMode="auto">
              <a:xfrm>
                <a:off x="529152" y="502281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prstClr val="white"/>
                    </a:solidFill>
                    <a:effectLst/>
                    <a:uLnTx/>
                    <a:uFillTx/>
                    <a:latin typeface="+mn-lt"/>
                    <a:ea typeface="ＭＳ Ｐゴシック" panose="020B0600070205080204" pitchFamily="34" charset="-128"/>
                    <a:cs typeface="Arial" panose="020B0604020202020204" pitchFamily="34" charset="0"/>
                  </a:rPr>
                  <a:t>21-pill pack</a:t>
                </a:r>
              </a:p>
            </p:txBody>
          </p:sp>
        </p:grpSp>
        <p:sp>
          <p:nvSpPr>
            <p:cNvPr id="12296" name="Text Box 69">
              <a:extLst>
                <a:ext uri="{FF2B5EF4-FFF2-40B4-BE49-F238E27FC236}">
                  <a16:creationId xmlns:a16="http://schemas.microsoft.com/office/drawing/2014/main" id="{8729EAFC-DDB8-491A-A944-101EC30FE657}"/>
                </a:ext>
              </a:extLst>
            </p:cNvPr>
            <p:cNvSpPr txBox="1">
              <a:spLocks noChangeArrowheads="1"/>
            </p:cNvSpPr>
            <p:nvPr/>
          </p:nvSpPr>
          <p:spPr bwMode="auto">
            <a:xfrm>
              <a:off x="3101340" y="1121978"/>
              <a:ext cx="5622925" cy="502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27013" marR="0" lvl="0" indent="-227013" algn="l" defTabSz="914400" rtl="0" eaLnBrk="1" fontAlgn="base" latinLnBrk="0" hangingPunct="1">
                <a:lnSpc>
                  <a:spcPct val="100000"/>
                </a:lnSpc>
                <a:spcBef>
                  <a:spcPct val="35000"/>
                </a:spcBef>
                <a:spcAft>
                  <a:spcPts val="300"/>
                </a:spcAft>
                <a:buClr>
                  <a:srgbClr val="FF3300"/>
                </a:buClr>
                <a:buSzTx/>
                <a:buFontTx/>
                <a:buNone/>
                <a:tabLst/>
                <a:defRPr/>
              </a:pPr>
              <a:endParaRPr kumimoji="0" lang="en-GB" altLang="en-US" sz="10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ct val="35000"/>
                </a:spcBef>
                <a:spcAft>
                  <a:spcPts val="300"/>
                </a:spcAft>
                <a:buClr>
                  <a:srgbClr val="FF3300"/>
                </a:buClr>
                <a:buSzTx/>
                <a:buFontTx/>
                <a:buNone/>
                <a:tabLst/>
                <a:defRPr/>
              </a:pPr>
              <a:endParaRPr kumimoji="0" lang="en-GB" altLang="en-US" sz="1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ct val="35000"/>
                </a:spcBef>
                <a:spcAft>
                  <a:spcPts val="300"/>
                </a:spcAft>
                <a:buClr>
                  <a:srgbClr val="FF3300"/>
                </a:buClr>
                <a:buSzTx/>
                <a:buFontTx/>
                <a:buNone/>
                <a:tabLst/>
                <a:defRPr/>
              </a:pPr>
              <a:r>
                <a:rPr kumimoji="0" lang="en-GB" altLang="en-US" sz="20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rPr>
                <a:t>If you use the 28-pill pack:</a:t>
              </a:r>
              <a:endParaRPr kumimoji="0" lang="en-GB" altLang="en-US" sz="2000" b="1" i="0"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waiting between packs.</a:t>
              </a: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Once you have finished all the pills in the pack, start new pack on the next day</a:t>
              </a:r>
              <a:r>
                <a:rPr kumimoji="0" lang="en-GB" altLang="en-US" sz="20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t>.</a:t>
              </a:r>
            </a:p>
            <a:p>
              <a:pPr marL="227013" marR="0" lvl="0" indent="-227013" algn="l" defTabSz="914400" rtl="0" eaLnBrk="1" fontAlgn="base" latinLnBrk="0" hangingPunct="1">
                <a:lnSpc>
                  <a:spcPct val="100000"/>
                </a:lnSpc>
                <a:spcBef>
                  <a:spcPct val="35000"/>
                </a:spcBef>
                <a:spcAft>
                  <a:spcPts val="300"/>
                </a:spcAft>
                <a:buClrTx/>
                <a:buSzTx/>
                <a:buFontTx/>
                <a:buNone/>
                <a:tabLst/>
                <a:defRPr/>
              </a:pPr>
              <a:endParaRPr kumimoji="0" lang="en-GB" altLang="en-US" sz="18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endParaRPr>
            </a:p>
            <a:p>
              <a:pPr marL="227013" marR="0" lvl="0" indent="-227013" algn="l" defTabSz="914400" rtl="0" eaLnBrk="1" fontAlgn="base" latinLnBrk="0" hangingPunct="1">
                <a:lnSpc>
                  <a:spcPct val="100000"/>
                </a:lnSpc>
                <a:spcBef>
                  <a:spcPts val="1200"/>
                </a:spcBef>
                <a:spcAft>
                  <a:spcPts val="300"/>
                </a:spcAft>
                <a:buClrTx/>
                <a:buSzTx/>
                <a:buFontTx/>
                <a:buNone/>
                <a:tabLst/>
                <a:defRPr/>
              </a:pPr>
              <a:r>
                <a:rPr kumimoji="0" lang="en-GB" altLang="en-US" sz="2000" b="1" i="1" u="none" strike="noStrike" kern="1200" cap="none" spc="0" normalizeH="0" baseline="0" noProof="0" dirty="0">
                  <a:ln>
                    <a:noFill/>
                  </a:ln>
                  <a:solidFill>
                    <a:srgbClr val="FF3300"/>
                  </a:solidFill>
                  <a:effectLst/>
                  <a:uLnTx/>
                  <a:uFillTx/>
                  <a:latin typeface="+mn-lt"/>
                  <a:ea typeface="ＭＳ Ｐゴシック" panose="020B0600070205080204" pitchFamily="34" charset="-128"/>
                  <a:cs typeface="Arial" panose="020B0604020202020204" pitchFamily="34" charset="0"/>
                </a:rPr>
                <a:t>If you use the 21-pill pack:</a:t>
              </a: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7 days of no pills</a:t>
              </a:r>
            </a:p>
            <a:p>
              <a:pPr marL="227013" marR="0" lvl="0" indent="-227013" algn="l" defTabSz="914400" rtl="0" eaLnBrk="1" fontAlgn="base" latinLnBrk="0" hangingPunct="1">
                <a:lnSpc>
                  <a:spcPct val="100000"/>
                </a:lnSpc>
                <a:spcBef>
                  <a:spcPct val="35000"/>
                </a:spcBef>
                <a:spcAft>
                  <a:spcPts val="300"/>
                </a:spcAft>
                <a:buClr>
                  <a:srgbClr val="FF3300"/>
                </a:buClr>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Once you have finished all the pills in the pack, wait 7 days before starting new pack. For example: If you finish the old pack on Saturday, take the first pill of the new pack on the </a:t>
              </a:r>
              <a:r>
                <a:rPr kumimoji="0" lang="en-GB" altLang="en-US" sz="2000" b="0" i="1"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following </a:t>
              </a:r>
              <a:r>
                <a:rPr kumimoji="0" lang="en-GB" altLang="en-US" sz="20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Sunday. </a:t>
              </a:r>
            </a:p>
          </p:txBody>
        </p:sp>
        <p:sp>
          <p:nvSpPr>
            <p:cNvPr id="12297" name="Rectangle 13">
              <a:extLst>
                <a:ext uri="{FF2B5EF4-FFF2-40B4-BE49-F238E27FC236}">
                  <a16:creationId xmlns:a16="http://schemas.microsoft.com/office/drawing/2014/main" id="{B51CC8E2-87F2-423E-9797-ED30F9984CB1}"/>
                </a:ext>
              </a:extLst>
            </p:cNvPr>
            <p:cNvSpPr>
              <a:spLocks noChangeArrowheads="1"/>
            </p:cNvSpPr>
            <p:nvPr/>
          </p:nvSpPr>
          <p:spPr bwMode="auto">
            <a:xfrm>
              <a:off x="206375" y="1119387"/>
              <a:ext cx="8599488" cy="73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0" defTabSz="914400" fontAlgn="base">
                <a:lnSpc>
                  <a:spcPct val="95000"/>
                </a:lnSpc>
                <a:spcBef>
                  <a:spcPct val="30000"/>
                </a:spcBef>
                <a:spcAft>
                  <a:spcPct val="0"/>
                </a:spcAft>
                <a:buClr>
                  <a:srgbClr val="FF3300"/>
                </a:buClr>
                <a:buNone/>
                <a:defRPr/>
              </a:pPr>
              <a:r>
                <a:rPr lang="en-GB" altLang="en-US" sz="2000" b="1" dirty="0">
                  <a:solidFill>
                    <a:srgbClr val="000000"/>
                  </a:solidFill>
                  <a:latin typeface="+mn-lt"/>
                  <a:ea typeface="ＭＳ Ｐゴシック" panose="020B0600070205080204" pitchFamily="34" charset="-128"/>
                </a:rPr>
                <a:t>Take one pill each day, by mouth.</a:t>
              </a:r>
            </a:p>
            <a:p>
              <a:pPr marL="0" marR="0" lvl="0" indent="0" algn="l" defTabSz="914400" rtl="0" eaLnBrk="1" fontAlgn="base" latinLnBrk="0" hangingPunct="1">
                <a:lnSpc>
                  <a:spcPct val="95000"/>
                </a:lnSpc>
                <a:spcBef>
                  <a:spcPct val="30000"/>
                </a:spcBef>
                <a:spcAft>
                  <a:spcPct val="0"/>
                </a:spcAft>
                <a:buClr>
                  <a:srgbClr val="FF3300"/>
                </a:buClr>
                <a:buSzTx/>
                <a:buFontTx/>
                <a:buNone/>
                <a:tabLst/>
                <a:defRPr/>
              </a:pPr>
              <a:endParaRPr kumimoji="0" lang="en-GB" altLang="en-US" sz="1800" b="0" i="0" u="none" strike="noStrike" kern="1200" cap="none" spc="0" normalizeH="0" baseline="0" noProof="0" dirty="0">
                <a:ln>
                  <a:noFill/>
                </a:ln>
                <a:solidFill>
                  <a:prstClr val="white"/>
                </a:solidFill>
                <a:effectLst/>
                <a:uLnTx/>
                <a:uFillTx/>
                <a:latin typeface="+mn-lt"/>
                <a:ea typeface="ＭＳ Ｐゴシック" panose="020B0600070205080204" pitchFamily="34" charset="-128"/>
              </a:endParaRPr>
            </a:p>
          </p:txBody>
        </p:sp>
      </p:grpSp>
      <p:sp>
        <p:nvSpPr>
          <p:cNvPr id="12293" name="Rectangle 10">
            <a:extLst>
              <a:ext uri="{FF2B5EF4-FFF2-40B4-BE49-F238E27FC236}">
                <a16:creationId xmlns:a16="http://schemas.microsoft.com/office/drawing/2014/main" id="{DE274680-324A-4BD1-ADFD-792BB8AC068E}"/>
              </a:ext>
            </a:extLst>
          </p:cNvPr>
          <p:cNvSpPr>
            <a:spLocks noChangeArrowheads="1"/>
          </p:cNvSpPr>
          <p:nvPr/>
        </p:nvSpPr>
        <p:spPr bwMode="auto">
          <a:xfrm>
            <a:off x="1175544" y="5028483"/>
            <a:ext cx="1503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21-pill pack</a:t>
            </a:r>
          </a:p>
        </p:txBody>
      </p:sp>
      <p:sp>
        <p:nvSpPr>
          <p:cNvPr id="7" name="Rectangle 6">
            <a:extLst>
              <a:ext uri="{FF2B5EF4-FFF2-40B4-BE49-F238E27FC236}">
                <a16:creationId xmlns:a16="http://schemas.microsoft.com/office/drawing/2014/main" id="{61938328-B922-4B27-A007-A3EAD04E41E1}"/>
              </a:ext>
            </a:extLst>
          </p:cNvPr>
          <p:cNvSpPr/>
          <p:nvPr/>
        </p:nvSpPr>
        <p:spPr>
          <a:xfrm>
            <a:off x="272256" y="6197281"/>
            <a:ext cx="7091519" cy="369332"/>
          </a:xfrm>
          <a:prstGeom prst="rect">
            <a:avLst/>
          </a:prstGeom>
        </p:spPr>
        <p:txBody>
          <a:bodyPr wrap="square">
            <a:spAutoFit/>
          </a:bodyPr>
          <a:lstStyle/>
          <a:p>
            <a:r>
              <a:rPr lang="en-GB" b="1" i="1" dirty="0">
                <a:solidFill>
                  <a:srgbClr val="C00000"/>
                </a:solidFill>
              </a:rPr>
              <a:t>Waiting too long between packs greatly increases risk of pregnancy.</a:t>
            </a:r>
          </a:p>
        </p:txBody>
      </p:sp>
      <p:sp>
        <p:nvSpPr>
          <p:cNvPr id="14" name="Footer Placeholder 1">
            <a:extLst>
              <a:ext uri="{FF2B5EF4-FFF2-40B4-BE49-F238E27FC236}">
                <a16:creationId xmlns:a16="http://schemas.microsoft.com/office/drawing/2014/main" id="{8F464927-3255-4639-B132-F4FC7ED4BA0B}"/>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AutoShape 50">
            <a:extLst>
              <a:ext uri="{FF2B5EF4-FFF2-40B4-BE49-F238E27FC236}">
                <a16:creationId xmlns:a16="http://schemas.microsoft.com/office/drawing/2014/main" id="{1A5AC5E3-1999-4B1B-BDE1-7A4E1429CD30}"/>
              </a:ext>
            </a:extLst>
          </p:cNvPr>
          <p:cNvSpPr>
            <a:spLocks noChangeArrowheads="1"/>
          </p:cNvSpPr>
          <p:nvPr/>
        </p:nvSpPr>
        <p:spPr bwMode="auto">
          <a:xfrm>
            <a:off x="0" y="25262"/>
            <a:ext cx="9144000"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COCs: Missed pills instructions</a:t>
            </a:r>
          </a:p>
        </p:txBody>
      </p:sp>
      <p:sp>
        <p:nvSpPr>
          <p:cNvPr id="26" name="Content Placeholder 7">
            <a:extLst>
              <a:ext uri="{FF2B5EF4-FFF2-40B4-BE49-F238E27FC236}">
                <a16:creationId xmlns:a16="http://schemas.microsoft.com/office/drawing/2014/main" id="{E9DDFDE8-750E-4822-B633-AC09BD81D3C7}"/>
              </a:ext>
            </a:extLst>
          </p:cNvPr>
          <p:cNvSpPr>
            <a:spLocks noGrp="1"/>
          </p:cNvSpPr>
          <p:nvPr>
            <p:ph idx="1"/>
          </p:nvPr>
        </p:nvSpPr>
        <p:spPr>
          <a:xfrm>
            <a:off x="512763" y="1317625"/>
            <a:ext cx="7826375" cy="4332288"/>
          </a:xfrm>
        </p:spPr>
        <p:txBody>
          <a:bodyPr/>
          <a:lstStyle/>
          <a:p>
            <a:pPr marL="0" indent="0" eaLnBrk="1" hangingPunct="1">
              <a:buClr>
                <a:srgbClr val="FF3300"/>
              </a:buClr>
              <a:buNone/>
              <a:defRPr/>
            </a:pPr>
            <a:r>
              <a:rPr lang="en-US" sz="2000" b="1" dirty="0"/>
              <a:t>Miss 1 or 2 active pills in a row or start a pack 1 or 2 days late:</a:t>
            </a:r>
          </a:p>
          <a:p>
            <a:pPr marL="0" indent="0" eaLnBrk="1" hangingPunct="1">
              <a:buClr>
                <a:srgbClr val="FF3300"/>
              </a:buClr>
              <a:buNone/>
              <a:defRPr/>
            </a:pPr>
            <a:r>
              <a:rPr lang="en-US" sz="1800" dirty="0"/>
              <a:t>Always take a pill as soon as possible.</a:t>
            </a:r>
          </a:p>
          <a:p>
            <a:pPr marL="0" indent="0" eaLnBrk="1" hangingPunct="1">
              <a:buClr>
                <a:srgbClr val="FF3300"/>
              </a:buClr>
              <a:buNone/>
              <a:defRPr/>
            </a:pPr>
            <a:r>
              <a:rPr lang="en-US" sz="1800" dirty="0"/>
              <a:t>Continue to take one pill every day.</a:t>
            </a:r>
          </a:p>
          <a:p>
            <a:pPr marL="0" indent="0" eaLnBrk="1" hangingPunct="1">
              <a:buClr>
                <a:srgbClr val="FF3300"/>
              </a:buClr>
              <a:buNone/>
              <a:defRPr/>
            </a:pPr>
            <a:r>
              <a:rPr lang="en-US" sz="1800" dirty="0"/>
              <a:t>No need for additional protection.</a:t>
            </a:r>
          </a:p>
          <a:p>
            <a:pPr marL="342900" lvl="1" indent="-342900" eaLnBrk="1" hangingPunct="1">
              <a:buClr>
                <a:srgbClr val="FF3300"/>
              </a:buClr>
              <a:buFont typeface="Arial" panose="020B0604020202020204" pitchFamily="34" charset="0"/>
              <a:buChar char="•"/>
              <a:defRPr/>
            </a:pPr>
            <a:endParaRPr lang="en-US" sz="3200" b="1" dirty="0"/>
          </a:p>
        </p:txBody>
      </p:sp>
      <p:sp>
        <p:nvSpPr>
          <p:cNvPr id="8" name="Text Box 9">
            <a:extLst>
              <a:ext uri="{FF2B5EF4-FFF2-40B4-BE49-F238E27FC236}">
                <a16:creationId xmlns:a16="http://schemas.microsoft.com/office/drawing/2014/main" id="{505FDE72-AB78-4018-9AC1-19C759F5626F}"/>
              </a:ext>
            </a:extLst>
          </p:cNvPr>
          <p:cNvSpPr txBox="1">
            <a:spLocks noChangeArrowheads="1"/>
          </p:cNvSpPr>
          <p:nvPr/>
        </p:nvSpPr>
        <p:spPr bwMode="auto">
          <a:xfrm>
            <a:off x="524350" y="2844848"/>
            <a:ext cx="8498683" cy="62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5000"/>
              </a:lnSpc>
              <a:spcBef>
                <a:spcPct val="95000"/>
              </a:spcBef>
              <a:spcAft>
                <a:spcPct val="0"/>
              </a:spcAft>
              <a:buClr>
                <a:srgbClr val="FF0000"/>
              </a:buClr>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Miss 3 or more active pills in a row or start a pack 3 or more days late:</a:t>
            </a:r>
          </a:p>
        </p:txBody>
      </p:sp>
      <p:sp>
        <p:nvSpPr>
          <p:cNvPr id="9" name="Text Box 8">
            <a:extLst>
              <a:ext uri="{FF2B5EF4-FFF2-40B4-BE49-F238E27FC236}">
                <a16:creationId xmlns:a16="http://schemas.microsoft.com/office/drawing/2014/main" id="{BD4D0789-350A-4EE3-9E79-FACB7579A9D3}"/>
              </a:ext>
            </a:extLst>
          </p:cNvPr>
          <p:cNvSpPr txBox="1">
            <a:spLocks noChangeArrowheads="1"/>
          </p:cNvSpPr>
          <p:nvPr/>
        </p:nvSpPr>
        <p:spPr bwMode="auto">
          <a:xfrm>
            <a:off x="506412" y="3344363"/>
            <a:ext cx="8124825" cy="62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236538" indent="-236538">
              <a:spcBef>
                <a:spcPct val="20000"/>
              </a:spcBef>
              <a:buFont typeface="Arial" panose="020B0604020202020204" pitchFamily="34" charset="0"/>
              <a:buChar char="•"/>
              <a:tabLst>
                <a:tab pos="23653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23653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tabLst>
                <a:tab pos="23653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9pPr>
          </a:lstStyle>
          <a:p>
            <a:pPr marL="236538" marR="0" lvl="0" indent="-236538" algn="l" defTabSz="914400" rtl="0" eaLnBrk="0" fontAlgn="base" latinLnBrk="0" hangingPunct="0">
              <a:lnSpc>
                <a:spcPct val="95000"/>
              </a:lnSpc>
              <a:spcBef>
                <a:spcPct val="95000"/>
              </a:spcBef>
              <a:spcAft>
                <a:spcPct val="0"/>
              </a:spcAft>
              <a:buClr>
                <a:srgbClr val="FF3300"/>
              </a:buClr>
              <a:buSzTx/>
              <a:buFontTx/>
              <a:buChar char="•"/>
              <a:tabLst>
                <a:tab pos="236538" algn="l"/>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sym typeface="Wingdings" panose="05000000000000000000" pitchFamily="2" charset="2"/>
              </a:rPr>
              <a:t>Take a pill as soon as possible, continue taking 1 pill each day, and u</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se condoms or avoid sex for next 7 days. </a:t>
            </a:r>
            <a:r>
              <a:rPr kumimoji="0" lang="en-GB"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If she had sex in the past 5 days, she can consider ECPs.</a:t>
            </a:r>
            <a:endPar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endParaRPr>
          </a:p>
        </p:txBody>
      </p:sp>
      <p:pic>
        <p:nvPicPr>
          <p:cNvPr id="10" name="Picture 4" descr="CondomSolidPack">
            <a:extLst>
              <a:ext uri="{FF2B5EF4-FFF2-40B4-BE49-F238E27FC236}">
                <a16:creationId xmlns:a16="http://schemas.microsoft.com/office/drawing/2014/main" id="{7088B9E2-78F4-4F82-9D76-929349B10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962" y="4000529"/>
            <a:ext cx="668337" cy="62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FtakingPill">
            <a:extLst>
              <a:ext uri="{FF2B5EF4-FFF2-40B4-BE49-F238E27FC236}">
                <a16:creationId xmlns:a16="http://schemas.microsoft.com/office/drawing/2014/main" id="{354D1C7B-AC15-490F-93BF-7E425371E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214" y="3944918"/>
            <a:ext cx="496887" cy="84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a:extLst>
              <a:ext uri="{FF2B5EF4-FFF2-40B4-BE49-F238E27FC236}">
                <a16:creationId xmlns:a16="http://schemas.microsoft.com/office/drawing/2014/main" id="{F27203CA-32E7-4CFA-BD4A-B7CD49438369}"/>
              </a:ext>
            </a:extLst>
          </p:cNvPr>
          <p:cNvSpPr>
            <a:spLocks noChangeArrowheads="1"/>
          </p:cNvSpPr>
          <p:nvPr/>
        </p:nvSpPr>
        <p:spPr bwMode="auto">
          <a:xfrm>
            <a:off x="4417643" y="4501507"/>
            <a:ext cx="4924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OR</a:t>
            </a:r>
          </a:p>
        </p:txBody>
      </p:sp>
      <p:sp>
        <p:nvSpPr>
          <p:cNvPr id="13" name="Rectangle 28">
            <a:extLst>
              <a:ext uri="{FF2B5EF4-FFF2-40B4-BE49-F238E27FC236}">
                <a16:creationId xmlns:a16="http://schemas.microsoft.com/office/drawing/2014/main" id="{6C3EAA9B-8555-44B8-BA06-7846E06D93A7}"/>
              </a:ext>
            </a:extLst>
          </p:cNvPr>
          <p:cNvSpPr>
            <a:spLocks noChangeArrowheads="1"/>
          </p:cNvSpPr>
          <p:nvPr/>
        </p:nvSpPr>
        <p:spPr bwMode="auto">
          <a:xfrm>
            <a:off x="3035867" y="4530305"/>
            <a:ext cx="62709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AND</a:t>
            </a:r>
          </a:p>
        </p:txBody>
      </p:sp>
      <p:sp>
        <p:nvSpPr>
          <p:cNvPr id="15" name="Text Box 7">
            <a:extLst>
              <a:ext uri="{FF2B5EF4-FFF2-40B4-BE49-F238E27FC236}">
                <a16:creationId xmlns:a16="http://schemas.microsoft.com/office/drawing/2014/main" id="{3A391EAD-C423-4AF4-AAEF-57EB0E518ABF}"/>
              </a:ext>
            </a:extLst>
          </p:cNvPr>
          <p:cNvSpPr txBox="1">
            <a:spLocks noChangeArrowheads="1"/>
          </p:cNvSpPr>
          <p:nvPr/>
        </p:nvSpPr>
        <p:spPr bwMode="auto">
          <a:xfrm>
            <a:off x="142713" y="4868860"/>
            <a:ext cx="4643463" cy="142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marL="236538" indent="-236538" defTabSz="350838">
              <a:spcBef>
                <a:spcPct val="20000"/>
              </a:spcBef>
              <a:buFont typeface="Arial" panose="020B0604020202020204" pitchFamily="34" charset="0"/>
              <a:buChar char="•"/>
              <a:tabLst>
                <a:tab pos="236538" algn="l"/>
              </a:tabLst>
              <a:defRPr sz="3200">
                <a:solidFill>
                  <a:schemeClr val="tx1"/>
                </a:solidFill>
                <a:latin typeface="Arial" panose="020B0604020202020204" pitchFamily="34" charset="0"/>
                <a:cs typeface="Arial" panose="020B0604020202020204" pitchFamily="34" charset="0"/>
              </a:defRPr>
            </a:lvl1pPr>
            <a:lvl2pPr marL="742950" indent="-285750" defTabSz="350838">
              <a:spcBef>
                <a:spcPct val="20000"/>
              </a:spcBef>
              <a:buFont typeface="Arial" panose="020B0604020202020204" pitchFamily="34" charset="0"/>
              <a:buChar char="–"/>
              <a:tabLst>
                <a:tab pos="236538" algn="l"/>
              </a:tabLst>
              <a:defRPr sz="2800">
                <a:solidFill>
                  <a:schemeClr val="tx1"/>
                </a:solidFill>
                <a:latin typeface="Arial" panose="020B0604020202020204" pitchFamily="34" charset="0"/>
                <a:cs typeface="Arial" panose="020B0604020202020204" pitchFamily="34" charset="0"/>
              </a:defRPr>
            </a:lvl2pPr>
            <a:lvl3pPr marL="1143000" indent="-228600" defTabSz="350838">
              <a:spcBef>
                <a:spcPct val="20000"/>
              </a:spcBef>
              <a:buFont typeface="Arial" panose="020B0604020202020204" pitchFamily="34" charset="0"/>
              <a:buChar char="•"/>
              <a:tabLst>
                <a:tab pos="236538" algn="l"/>
              </a:tabLst>
              <a:defRPr sz="2400">
                <a:solidFill>
                  <a:schemeClr val="tx1"/>
                </a:solidFill>
                <a:latin typeface="Arial" panose="020B0604020202020204" pitchFamily="34" charset="0"/>
                <a:cs typeface="Arial" panose="020B0604020202020204" pitchFamily="34" charset="0"/>
              </a:defRPr>
            </a:lvl3pPr>
            <a:lvl4pPr marL="1600200" indent="-228600" defTabSz="350838">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4pPr>
            <a:lvl5pPr marL="2057400" indent="-228600" defTabSz="350838">
              <a:spcBef>
                <a:spcPct val="20000"/>
              </a:spcBef>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5pPr>
            <a:lvl6pPr marL="25146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6pPr>
            <a:lvl7pPr marL="29718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7pPr>
            <a:lvl8pPr marL="34290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8pPr>
            <a:lvl9pPr marL="3886200" indent="-228600" defTabSz="350838" eaLnBrk="0" fontAlgn="base" hangingPunct="0">
              <a:spcBef>
                <a:spcPct val="20000"/>
              </a:spcBef>
              <a:spcAft>
                <a:spcPct val="0"/>
              </a:spcAft>
              <a:buFont typeface="Arial" panose="020B0604020202020204" pitchFamily="34" charset="0"/>
              <a:buChar char="»"/>
              <a:tabLst>
                <a:tab pos="236538" algn="l"/>
              </a:tabLst>
              <a:defRPr sz="2000">
                <a:solidFill>
                  <a:schemeClr val="tx1"/>
                </a:solidFill>
                <a:latin typeface="Arial" panose="020B0604020202020204" pitchFamily="34" charset="0"/>
                <a:cs typeface="Arial" panose="020B0604020202020204" pitchFamily="34" charset="0"/>
              </a:defRPr>
            </a:lvl9pPr>
          </a:lstStyle>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If these pills missed in week 3, ALSO skip the inactive pills in a 28-pill pack and start a new pack</a:t>
            </a:r>
          </a:p>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endParaRPr>
          </a:p>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endParaRPr>
          </a:p>
          <a:p>
            <a:pPr marL="236538" marR="0" lvl="0" indent="-236538" algn="l" defTabSz="350838" rtl="0" eaLnBrk="0" fontAlgn="base" latinLnBrk="0" hangingPunct="0">
              <a:lnSpc>
                <a:spcPct val="100000"/>
              </a:lnSpc>
              <a:spcBef>
                <a:spcPct val="0"/>
              </a:spcBef>
              <a:spcAft>
                <a:spcPct val="0"/>
              </a:spcAft>
              <a:buClr>
                <a:srgbClr val="EEECE1"/>
              </a:buClr>
              <a:buSzTx/>
              <a:buFontTx/>
              <a:buChar char="•"/>
              <a:tabLst>
                <a:tab pos="236538" algn="l"/>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rial" panose="020B0604020202020204" pitchFamily="34" charset="0"/>
              </a:rPr>
              <a:t>If the inactive pills are missed, throw away the missed pills and continue taking pills 1 each day </a:t>
            </a:r>
          </a:p>
        </p:txBody>
      </p:sp>
      <p:pic>
        <p:nvPicPr>
          <p:cNvPr id="16" name="Picture 23" descr="MissPillsThirdWeek">
            <a:extLst>
              <a:ext uri="{FF2B5EF4-FFF2-40B4-BE49-F238E27FC236}">
                <a16:creationId xmlns:a16="http://schemas.microsoft.com/office/drawing/2014/main" id="{74799B71-DEAF-44AF-8C37-138F07255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855" y="4801831"/>
            <a:ext cx="2276804" cy="90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5">
            <a:extLst>
              <a:ext uri="{FF2B5EF4-FFF2-40B4-BE49-F238E27FC236}">
                <a16:creationId xmlns:a16="http://schemas.microsoft.com/office/drawing/2014/main" id="{78A0A5BE-8812-4F1B-895D-D7FB8E91920F}"/>
              </a:ext>
            </a:extLst>
          </p:cNvPr>
          <p:cNvSpPr txBox="1">
            <a:spLocks noChangeArrowheads="1"/>
          </p:cNvSpPr>
          <p:nvPr/>
        </p:nvSpPr>
        <p:spPr bwMode="auto">
          <a:xfrm>
            <a:off x="4474992" y="5265289"/>
            <a:ext cx="710895" cy="24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90000"/>
              </a:lnSpc>
              <a:spcBef>
                <a:spcPct val="5000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week 3</a:t>
            </a:r>
          </a:p>
        </p:txBody>
      </p:sp>
      <p:pic>
        <p:nvPicPr>
          <p:cNvPr id="18" name="Picture 49" descr="28-DayPill">
            <a:extLst>
              <a:ext uri="{FF2B5EF4-FFF2-40B4-BE49-F238E27FC236}">
                <a16:creationId xmlns:a16="http://schemas.microsoft.com/office/drawing/2014/main" id="{589BEDDF-E668-4004-BE40-049538D81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586" y="5898841"/>
            <a:ext cx="862012"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51" descr="AFthrowAwayMissedPills">
            <a:extLst>
              <a:ext uri="{FF2B5EF4-FFF2-40B4-BE49-F238E27FC236}">
                <a16:creationId xmlns:a16="http://schemas.microsoft.com/office/drawing/2014/main" id="{6990E268-D9DA-4C89-A37B-509AA86EC6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4548" y="5701446"/>
            <a:ext cx="7493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76B04590-2939-4E8F-B32D-3329CABEB84F}"/>
              </a:ext>
            </a:extLst>
          </p:cNvPr>
          <p:cNvPicPr>
            <a:picLocks noChangeAspect="1"/>
          </p:cNvPicPr>
          <p:nvPr/>
        </p:nvPicPr>
        <p:blipFill>
          <a:blip r:embed="rId8"/>
          <a:stretch>
            <a:fillRect/>
          </a:stretch>
        </p:blipFill>
        <p:spPr>
          <a:xfrm>
            <a:off x="5077918" y="3937762"/>
            <a:ext cx="1257300" cy="752475"/>
          </a:xfrm>
          <a:prstGeom prst="rect">
            <a:avLst/>
          </a:prstGeom>
        </p:spPr>
      </p:pic>
      <p:sp>
        <p:nvSpPr>
          <p:cNvPr id="20" name="Footer Placeholder 1">
            <a:extLst>
              <a:ext uri="{FF2B5EF4-FFF2-40B4-BE49-F238E27FC236}">
                <a16:creationId xmlns:a16="http://schemas.microsoft.com/office/drawing/2014/main" id="{E16B4E06-910D-4E14-8D89-E5E36416AE8D}"/>
              </a:ext>
            </a:extLst>
          </p:cNvPr>
          <p:cNvSpPr txBox="1">
            <a:spLocks/>
          </p:cNvSpPr>
          <p:nvPr/>
        </p:nvSpPr>
        <p:spPr>
          <a:xfrm>
            <a:off x="1231684" y="646386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Adapted from Training Resource Package for Family Planning: https://www.fptraining.org/</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ooter Placeholder 2">
            <a:extLst>
              <a:ext uri="{FF2B5EF4-FFF2-40B4-BE49-F238E27FC236}">
                <a16:creationId xmlns:a16="http://schemas.microsoft.com/office/drawing/2014/main" id="{084A1D63-3AC9-48A4-994E-AC79E8C3827A}"/>
              </a:ext>
            </a:extLst>
          </p:cNvPr>
          <p:cNvSpPr txBox="1">
            <a:spLocks/>
          </p:cNvSpPr>
          <p:nvPr/>
        </p:nvSpPr>
        <p:spPr>
          <a:xfrm>
            <a:off x="2053732" y="661657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hlinkClick r:id="rId9"/>
              </a:rPr>
              <a:t>Family Planning: A Global Handbook for Providers (3rd Edition, 2018)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AE9CA1D-AC4C-4D35-97C1-E65BA63C68CE}"/>
              </a:ext>
            </a:extLst>
          </p:cNvPr>
          <p:cNvSpPr>
            <a:spLocks noGrp="1" noChangeArrowheads="1"/>
          </p:cNvSpPr>
          <p:nvPr>
            <p:ph type="title" idx="4294967295"/>
          </p:nvPr>
        </p:nvSpPr>
        <p:spPr>
          <a:xfrm>
            <a:off x="252248" y="163513"/>
            <a:ext cx="8744607" cy="1143000"/>
          </a:xfrm>
        </p:spPr>
        <p:txBody>
          <a:bodyPr>
            <a:noAutofit/>
          </a:bodyPr>
          <a:lstStyle/>
          <a:p>
            <a:pPr eaLnBrk="1" hangingPunct="1">
              <a:lnSpc>
                <a:spcPct val="95000"/>
              </a:lnSpc>
            </a:pPr>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Correcting rumors and misconceptions</a:t>
            </a:r>
          </a:p>
        </p:txBody>
      </p:sp>
      <p:sp>
        <p:nvSpPr>
          <p:cNvPr id="263171" name="Rectangle 3">
            <a:extLst>
              <a:ext uri="{FF2B5EF4-FFF2-40B4-BE49-F238E27FC236}">
                <a16:creationId xmlns:a16="http://schemas.microsoft.com/office/drawing/2014/main" id="{6D922550-7A75-42A8-9A2F-3F7E57D8F994}"/>
              </a:ext>
            </a:extLst>
          </p:cNvPr>
          <p:cNvSpPr>
            <a:spLocks noGrp="1" noChangeArrowheads="1"/>
          </p:cNvSpPr>
          <p:nvPr>
            <p:ph type="body" idx="4294967295"/>
          </p:nvPr>
        </p:nvSpPr>
        <p:spPr>
          <a:xfrm>
            <a:off x="528141" y="1054757"/>
            <a:ext cx="8153400" cy="5153025"/>
          </a:xfrm>
        </p:spPr>
        <p:txBody>
          <a:bodyPr/>
          <a:lstStyle/>
          <a:p>
            <a:pPr eaLnBrk="1" hangingPunct="1">
              <a:lnSpc>
                <a:spcPct val="90000"/>
              </a:lnSpc>
              <a:buFontTx/>
              <a:buNone/>
            </a:pPr>
            <a:r>
              <a:rPr lang="en-US" altLang="en-US" sz="2800" b="1" dirty="0">
                <a:ea typeface="ＭＳ Ｐゴシック" panose="020B0600070205080204" pitchFamily="34" charset="-128"/>
              </a:rPr>
              <a:t>COCs:</a:t>
            </a:r>
          </a:p>
          <a:p>
            <a:pPr eaLnBrk="1" hangingPunct="1">
              <a:spcBef>
                <a:spcPts val="1200"/>
              </a:spcBef>
            </a:pPr>
            <a:r>
              <a:rPr lang="en-US" altLang="en-US" sz="2500" dirty="0">
                <a:ea typeface="ＭＳ Ｐゴシック" panose="020B0600070205080204" pitchFamily="34" charset="-128"/>
              </a:rPr>
              <a:t>Do not build up in a woman’s body. Women do not need a “rest” from taking COCs. </a:t>
            </a:r>
          </a:p>
          <a:p>
            <a:pPr eaLnBrk="1" hangingPunct="1">
              <a:spcBef>
                <a:spcPts val="1200"/>
              </a:spcBef>
            </a:pPr>
            <a:r>
              <a:rPr lang="en-US" altLang="en-US" sz="2500" dirty="0">
                <a:ea typeface="ＭＳ Ｐゴシック" panose="020B0600070205080204" pitchFamily="34" charset="-128"/>
              </a:rPr>
              <a:t>Must be taken every day, whether or not a woman has sex that day. </a:t>
            </a:r>
          </a:p>
          <a:p>
            <a:pPr eaLnBrk="1" hangingPunct="1">
              <a:spcBef>
                <a:spcPts val="1200"/>
              </a:spcBef>
            </a:pPr>
            <a:r>
              <a:rPr lang="en-US" altLang="en-US" sz="2500" dirty="0">
                <a:ea typeface="ＭＳ Ｐゴシック" panose="020B0600070205080204" pitchFamily="34" charset="-128"/>
              </a:rPr>
              <a:t>Do not make women infertile. </a:t>
            </a:r>
          </a:p>
          <a:p>
            <a:pPr eaLnBrk="1" hangingPunct="1">
              <a:spcBef>
                <a:spcPts val="1200"/>
              </a:spcBef>
            </a:pPr>
            <a:r>
              <a:rPr lang="en-US" altLang="en-US" sz="2500" dirty="0">
                <a:ea typeface="ＭＳ Ｐゴシック" panose="020B0600070205080204" pitchFamily="34" charset="-128"/>
              </a:rPr>
              <a:t>Do not cause birth defects or multiple births. </a:t>
            </a:r>
          </a:p>
          <a:p>
            <a:pPr eaLnBrk="1" hangingPunct="1">
              <a:spcBef>
                <a:spcPts val="1200"/>
              </a:spcBef>
            </a:pPr>
            <a:r>
              <a:rPr lang="en-US" altLang="en-US" sz="2500" dirty="0">
                <a:ea typeface="ＭＳ Ｐゴシック" panose="020B0600070205080204" pitchFamily="34" charset="-128"/>
              </a:rPr>
              <a:t>Do not change women’s sexual behavior. </a:t>
            </a:r>
          </a:p>
          <a:p>
            <a:pPr eaLnBrk="1" hangingPunct="1">
              <a:spcBef>
                <a:spcPts val="1200"/>
              </a:spcBef>
            </a:pPr>
            <a:r>
              <a:rPr lang="en-US" altLang="en-US" sz="2500" dirty="0">
                <a:ea typeface="ＭＳ Ｐゴシック" panose="020B0600070205080204" pitchFamily="34" charset="-128"/>
              </a:rPr>
              <a:t>Do not collect in the stomach. Instead, the pill dissolves each day. </a:t>
            </a:r>
          </a:p>
          <a:p>
            <a:pPr eaLnBrk="1" hangingPunct="1">
              <a:spcBef>
                <a:spcPts val="1200"/>
              </a:spcBef>
            </a:pPr>
            <a:r>
              <a:rPr lang="en-US" altLang="en-US" sz="2500" dirty="0">
                <a:ea typeface="ＭＳ Ｐゴシック" panose="020B0600070205080204" pitchFamily="34" charset="-128"/>
              </a:rPr>
              <a:t>Do not disrupt an existing pregnancy. </a:t>
            </a:r>
          </a:p>
        </p:txBody>
      </p:sp>
      <p:sp>
        <p:nvSpPr>
          <p:cNvPr id="2" name="Slide Number Placeholder 1">
            <a:extLst>
              <a:ext uri="{FF2B5EF4-FFF2-40B4-BE49-F238E27FC236}">
                <a16:creationId xmlns:a16="http://schemas.microsoft.com/office/drawing/2014/main" id="{A3C10A75-5A5F-4BB4-A1C9-27EEE249491B}"/>
              </a:ext>
            </a:extLst>
          </p:cNvPr>
          <p:cNvSpPr>
            <a:spLocks noGrp="1"/>
          </p:cNvSpPr>
          <p:nvPr>
            <p:ph type="sldNum" sz="quarter" idx="12"/>
          </p:nvPr>
        </p:nvSpPr>
        <p:spPr/>
        <p:txBody>
          <a:bodyPr/>
          <a:lstStyle/>
          <a:p>
            <a:fld id="{B61DE153-13B5-409C-895D-431A13430C20}" type="slidenum">
              <a:rPr lang="en-GB" smtClean="0"/>
              <a:t>29</a:t>
            </a:fld>
            <a:endParaRPr lang="en-GB"/>
          </a:p>
        </p:txBody>
      </p:sp>
      <p:sp>
        <p:nvSpPr>
          <p:cNvPr id="6" name="Footer Placeholder 1">
            <a:extLst>
              <a:ext uri="{FF2B5EF4-FFF2-40B4-BE49-F238E27FC236}">
                <a16:creationId xmlns:a16="http://schemas.microsoft.com/office/drawing/2014/main" id="{43442A61-1F83-478A-9139-9F9FF8A15AE3}"/>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Methods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a:xfrm>
            <a:off x="628650" y="1733159"/>
            <a:ext cx="7886700" cy="4351338"/>
          </a:xfrm>
        </p:spPr>
        <p:txBody>
          <a:bodyPr>
            <a:normAutofit/>
          </a:bodyPr>
          <a:lstStyle/>
          <a:p>
            <a:pPr marL="0" lvl="0" indent="0">
              <a:lnSpc>
                <a:spcPct val="107000"/>
              </a:lnSpc>
              <a:buNone/>
            </a:pPr>
            <a:r>
              <a:rPr lang="en-GB" sz="3200" b="1" dirty="0">
                <a:ea typeface="Calibri" panose="020F0502020204030204" pitchFamily="34" charset="0"/>
                <a:cs typeface="Arial" panose="020B0604020202020204" pitchFamily="34" charset="0"/>
              </a:rPr>
              <a:t>Combined hormonal contraceptives</a:t>
            </a:r>
          </a:p>
          <a:p>
            <a:pPr marL="342900" lvl="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oral contraceptives (COCs)</a:t>
            </a:r>
          </a:p>
          <a:p>
            <a:pPr marL="34290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injectable contraceptives (CICs)</a:t>
            </a:r>
          </a:p>
          <a:p>
            <a:pPr marL="342900" lvl="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contraceptive patch</a:t>
            </a:r>
          </a:p>
          <a:p>
            <a:pPr marL="342900" lvl="0" indent="-342900">
              <a:lnSpc>
                <a:spcPct val="107000"/>
              </a:lnSpc>
              <a:buFont typeface="+mj-lt"/>
              <a:buAutoNum type="arabicPeriod"/>
            </a:pPr>
            <a:r>
              <a:rPr lang="en-GB" sz="3200" dirty="0">
                <a:ea typeface="Calibri" panose="020F0502020204030204" pitchFamily="34" charset="0"/>
                <a:cs typeface="Arial" panose="020B0604020202020204" pitchFamily="34" charset="0"/>
              </a:rPr>
              <a:t>Combined contraceptive vaginal ring (CVR)</a:t>
            </a:r>
          </a:p>
          <a:p>
            <a:endParaRPr lang="en-US" altLang="en-US" sz="3200" dirty="0"/>
          </a:p>
        </p:txBody>
      </p:sp>
      <p:sp>
        <p:nvSpPr>
          <p:cNvPr id="2" name="Slide Number Placeholder 1">
            <a:extLst>
              <a:ext uri="{FF2B5EF4-FFF2-40B4-BE49-F238E27FC236}">
                <a16:creationId xmlns:a16="http://schemas.microsoft.com/office/drawing/2014/main" id="{45ABAC9A-0B45-436F-A9E7-5D7F064E477C}"/>
              </a:ext>
            </a:extLst>
          </p:cNvPr>
          <p:cNvSpPr>
            <a:spLocks noGrp="1"/>
          </p:cNvSpPr>
          <p:nvPr>
            <p:ph type="sldNum" sz="quarter" idx="12"/>
          </p:nvPr>
        </p:nvSpPr>
        <p:spPr/>
        <p:txBody>
          <a:bodyPr/>
          <a:lstStyle/>
          <a:p>
            <a:fld id="{B61DE153-13B5-409C-895D-431A13430C20}" type="slidenum">
              <a:rPr lang="en-GB" smtClean="0"/>
              <a:t>3</a:t>
            </a:fld>
            <a:endParaRPr lang="en-GB"/>
          </a:p>
        </p:txBody>
      </p:sp>
    </p:spTree>
    <p:custDataLst>
      <p:tags r:id="rId1"/>
    </p:custDataLst>
    <p:extLst>
      <p:ext uri="{BB962C8B-B14F-4D97-AF65-F5344CB8AC3E}">
        <p14:creationId xmlns:p14="http://schemas.microsoft.com/office/powerpoint/2010/main" val="267843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6">
            <a:extLst>
              <a:ext uri="{FF2B5EF4-FFF2-40B4-BE49-F238E27FC236}">
                <a16:creationId xmlns:a16="http://schemas.microsoft.com/office/drawing/2014/main" id="{197BD778-60FC-4C8C-8D15-8603DDA44475}"/>
              </a:ext>
            </a:extLst>
          </p:cNvPr>
          <p:cNvGrpSpPr>
            <a:grpSpLocks/>
          </p:cNvGrpSpPr>
          <p:nvPr/>
        </p:nvGrpSpPr>
        <p:grpSpPr bwMode="auto">
          <a:xfrm>
            <a:off x="508000" y="2755900"/>
            <a:ext cx="8153400" cy="3419475"/>
            <a:chOff x="320" y="1736"/>
            <a:chExt cx="5136" cy="2154"/>
          </a:xfrm>
          <a:noFill/>
        </p:grpSpPr>
        <p:sp>
          <p:nvSpPr>
            <p:cNvPr id="20504" name="Rectangle 549">
              <a:extLst>
                <a:ext uri="{FF2B5EF4-FFF2-40B4-BE49-F238E27FC236}">
                  <a16:creationId xmlns:a16="http://schemas.microsoft.com/office/drawing/2014/main" id="{E3FFAE79-F58B-4FA4-AEEB-B6DB6D409A80}"/>
                </a:ext>
              </a:extLst>
            </p:cNvPr>
            <p:cNvSpPr>
              <a:spLocks noChangeArrowheads="1"/>
            </p:cNvSpPr>
            <p:nvPr/>
          </p:nvSpPr>
          <p:spPr bwMode="auto">
            <a:xfrm>
              <a:off x="1712" y="3118"/>
              <a:ext cx="211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5" name="Rectangle 550">
              <a:extLst>
                <a:ext uri="{FF2B5EF4-FFF2-40B4-BE49-F238E27FC236}">
                  <a16:creationId xmlns:a16="http://schemas.microsoft.com/office/drawing/2014/main" id="{7820007C-9AB0-411B-98A7-1D113D5E7D88}"/>
                </a:ext>
              </a:extLst>
            </p:cNvPr>
            <p:cNvSpPr>
              <a:spLocks noChangeArrowheads="1"/>
            </p:cNvSpPr>
            <p:nvPr/>
          </p:nvSpPr>
          <p:spPr bwMode="auto">
            <a:xfrm>
              <a:off x="1712" y="2548"/>
              <a:ext cx="211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6" name="Rectangle 551">
              <a:extLst>
                <a:ext uri="{FF2B5EF4-FFF2-40B4-BE49-F238E27FC236}">
                  <a16:creationId xmlns:a16="http://schemas.microsoft.com/office/drawing/2014/main" id="{311D0FE5-C92A-4461-8D22-E9325AFD19C4}"/>
                </a:ext>
              </a:extLst>
            </p:cNvPr>
            <p:cNvSpPr>
              <a:spLocks noChangeArrowheads="1"/>
            </p:cNvSpPr>
            <p:nvPr/>
          </p:nvSpPr>
          <p:spPr bwMode="auto">
            <a:xfrm>
              <a:off x="1712" y="1736"/>
              <a:ext cx="211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7" name="Rectangle 552">
              <a:extLst>
                <a:ext uri="{FF2B5EF4-FFF2-40B4-BE49-F238E27FC236}">
                  <a16:creationId xmlns:a16="http://schemas.microsoft.com/office/drawing/2014/main" id="{DF3BCDAF-EBC9-4690-8926-2E91F7E5698D}"/>
                </a:ext>
              </a:extLst>
            </p:cNvPr>
            <p:cNvSpPr>
              <a:spLocks noChangeArrowheads="1"/>
            </p:cNvSpPr>
            <p:nvPr/>
          </p:nvSpPr>
          <p:spPr bwMode="auto">
            <a:xfrm>
              <a:off x="320" y="3118"/>
              <a:ext cx="1392"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8" name="Rectangle 553">
              <a:extLst>
                <a:ext uri="{FF2B5EF4-FFF2-40B4-BE49-F238E27FC236}">
                  <a16:creationId xmlns:a16="http://schemas.microsoft.com/office/drawing/2014/main" id="{AC62F92F-1F81-442D-A010-499AE71E672F}"/>
                </a:ext>
              </a:extLst>
            </p:cNvPr>
            <p:cNvSpPr>
              <a:spLocks noChangeArrowheads="1"/>
            </p:cNvSpPr>
            <p:nvPr/>
          </p:nvSpPr>
          <p:spPr bwMode="auto">
            <a:xfrm>
              <a:off x="320" y="2548"/>
              <a:ext cx="1392" cy="5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09" name="Rectangle 554">
              <a:extLst>
                <a:ext uri="{FF2B5EF4-FFF2-40B4-BE49-F238E27FC236}">
                  <a16:creationId xmlns:a16="http://schemas.microsoft.com/office/drawing/2014/main" id="{27617EC6-2011-4A0B-9B67-A425775C52E0}"/>
                </a:ext>
              </a:extLst>
            </p:cNvPr>
            <p:cNvSpPr>
              <a:spLocks noChangeArrowheads="1"/>
            </p:cNvSpPr>
            <p:nvPr/>
          </p:nvSpPr>
          <p:spPr bwMode="auto">
            <a:xfrm>
              <a:off x="320" y="1736"/>
              <a:ext cx="1392" cy="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20510" name="Rectangle 555">
              <a:extLst>
                <a:ext uri="{FF2B5EF4-FFF2-40B4-BE49-F238E27FC236}">
                  <a16:creationId xmlns:a16="http://schemas.microsoft.com/office/drawing/2014/main" id="{A8D49BC0-A003-47AC-A054-BA2086979B05}"/>
                </a:ext>
              </a:extLst>
            </p:cNvPr>
            <p:cNvSpPr>
              <a:spLocks noChangeArrowheads="1"/>
            </p:cNvSpPr>
            <p:nvPr/>
          </p:nvSpPr>
          <p:spPr bwMode="auto">
            <a:xfrm>
              <a:off x="3824" y="1736"/>
              <a:ext cx="1632" cy="2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p>
              <a:pPr marL="0" marR="0" lvl="0" indent="0" algn="l" defTabSz="914400" rtl="0" eaLnBrk="1" fontAlgn="base" latinLnBrk="0" hangingPunct="1">
                <a:lnSpc>
                  <a:spcPct val="95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grpSp>
      <p:sp>
        <p:nvSpPr>
          <p:cNvPr id="20483" name="Rectangle 2">
            <a:extLst>
              <a:ext uri="{FF2B5EF4-FFF2-40B4-BE49-F238E27FC236}">
                <a16:creationId xmlns:a16="http://schemas.microsoft.com/office/drawing/2014/main" id="{11B7529B-7894-494E-9B7D-A49F42D488FF}"/>
              </a:ext>
            </a:extLst>
          </p:cNvPr>
          <p:cNvSpPr>
            <a:spLocks noGrp="1" noChangeArrowheads="1"/>
          </p:cNvSpPr>
          <p:nvPr>
            <p:ph type="title"/>
          </p:nvPr>
        </p:nvSpPr>
        <p:spPr>
          <a:xfrm>
            <a:off x="431800" y="201295"/>
            <a:ext cx="8229600" cy="1143000"/>
          </a:xfrm>
        </p:spPr>
        <p:txBody>
          <a:bodyPr>
            <a:normAutofit/>
          </a:bodyPr>
          <a:lstStyle/>
          <a:p>
            <a:pPr eaLnBrk="1" hangingPunct="1">
              <a:lnSpc>
                <a:spcPct val="95000"/>
              </a:lnSpc>
            </a:pPr>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Management of COC side effects</a:t>
            </a:r>
          </a:p>
        </p:txBody>
      </p:sp>
      <p:graphicFrame>
        <p:nvGraphicFramePr>
          <p:cNvPr id="31" name="Group 50">
            <a:extLst>
              <a:ext uri="{FF2B5EF4-FFF2-40B4-BE49-F238E27FC236}">
                <a16:creationId xmlns:a16="http://schemas.microsoft.com/office/drawing/2014/main" id="{4642AC38-E344-451C-A2AB-09A57F1E9C5C}"/>
              </a:ext>
            </a:extLst>
          </p:cNvPr>
          <p:cNvGraphicFramePr>
            <a:graphicFrameLocks noGrp="1"/>
          </p:cNvGraphicFramePr>
          <p:nvPr>
            <p:ph type="tbl" idx="1"/>
            <p:extLst>
              <p:ext uri="{D42A27DB-BD31-4B8C-83A1-F6EECF244321}">
                <p14:modId xmlns:p14="http://schemas.microsoft.com/office/powerpoint/2010/main" val="999916247"/>
              </p:ext>
            </p:extLst>
          </p:nvPr>
        </p:nvGraphicFramePr>
        <p:xfrm>
          <a:off x="455613" y="2038033"/>
          <a:ext cx="8229600" cy="4244974"/>
        </p:xfrm>
        <a:graphic>
          <a:graphicData uri="http://schemas.openxmlformats.org/drawingml/2006/table">
            <a:tbl>
              <a:tblPr>
                <a:tableStyleId>{5DA37D80-6434-44D0-A028-1B22A696006F}</a:tableStyleId>
              </a:tblPr>
              <a:tblGrid>
                <a:gridCol w="2318198">
                  <a:extLst>
                    <a:ext uri="{9D8B030D-6E8A-4147-A177-3AD203B41FA5}">
                      <a16:colId xmlns:a16="http://schemas.microsoft.com/office/drawing/2014/main" val="20000"/>
                    </a:ext>
                  </a:extLst>
                </a:gridCol>
                <a:gridCol w="2955701">
                  <a:extLst>
                    <a:ext uri="{9D8B030D-6E8A-4147-A177-3AD203B41FA5}">
                      <a16:colId xmlns:a16="http://schemas.microsoft.com/office/drawing/2014/main" val="20001"/>
                    </a:ext>
                  </a:extLst>
                </a:gridCol>
                <a:gridCol w="2955701">
                  <a:extLst>
                    <a:ext uri="{9D8B030D-6E8A-4147-A177-3AD203B41FA5}">
                      <a16:colId xmlns:a16="http://schemas.microsoft.com/office/drawing/2014/main" val="20002"/>
                    </a:ext>
                  </a:extLst>
                </a:gridCol>
              </a:tblGrid>
              <a:tr h="638251">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08" marB="45708"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08" marB="45708"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120224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Ordinary headaches</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Reassure client: </a:t>
                      </a:r>
                      <a:br>
                        <a:rPr kumimoji="0" lang="en-US" sz="2000" u="none" strike="noStrike" cap="none" normalizeH="0" baseline="0" dirty="0">
                          <a:ln>
                            <a:noFill/>
                          </a:ln>
                          <a:effectLst/>
                        </a:rPr>
                      </a:br>
                      <a:r>
                        <a:rPr kumimoji="0" lang="en-US" sz="2000" u="none" strike="noStrike" cap="none" normalizeH="0" baseline="0" dirty="0">
                          <a:ln>
                            <a:noFill/>
                          </a:ln>
                          <a:effectLst/>
                        </a:rPr>
                        <a:t>usually diminish over time; take painkillers</a:t>
                      </a:r>
                      <a:endParaRPr kumimoji="0" lang="en-US" sz="2000" b="0"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rowSpan="3">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side effects persist and are unacceptable to client:</a:t>
                      </a:r>
                    </a:p>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possible, switch pill formulations or switch to another method.</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000" b="0" i="0" u="none" strike="noStrike" kern="1200" cap="none" normalizeH="0" baseline="0" dirty="0">
                        <a:ln>
                          <a:noFill/>
                        </a:ln>
                        <a:solidFill>
                          <a:srgbClr val="003366"/>
                        </a:solidFill>
                        <a:effectLst/>
                        <a:latin typeface="+mn-lt"/>
                        <a:ea typeface="ヒラギノ角ゴ Pro W3"/>
                        <a:cs typeface="ヒラギノ角ゴ Pro W3"/>
                      </a:endParaRPr>
                    </a:p>
                  </a:txBody>
                  <a:tcPr marT="45708" marB="45708" horzOverflow="overflow"/>
                </a:tc>
                <a:extLst>
                  <a:ext uri="{0D108BD9-81ED-4DB2-BD59-A6C34878D82A}">
                    <a16:rowId xmlns:a16="http://schemas.microsoft.com/office/drawing/2014/main" val="10001"/>
                  </a:ext>
                </a:extLst>
              </a:tr>
              <a:tr h="120224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Nausea and vomiting</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Take pills with food or at bedtime</a:t>
                      </a:r>
                      <a:endParaRPr kumimoji="0" lang="en-US" sz="2000" b="0" i="0" u="none" strike="noStrike" kern="1200"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2241">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Breast tenderness</a:t>
                      </a:r>
                      <a:endParaRPr kumimoji="0" lang="en-US" sz="2000" b="1" i="0" u="none" strike="noStrike"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Recommend supportive bra; suggest pain reliever</a:t>
                      </a:r>
                      <a:endParaRPr kumimoji="0" lang="en-US" sz="2000" b="0" i="0" u="none" strike="noStrike" kern="1200" cap="none" normalizeH="0" baseline="0" dirty="0">
                        <a:ln>
                          <a:noFill/>
                        </a:ln>
                        <a:solidFill>
                          <a:srgbClr val="000000"/>
                        </a:solidFill>
                        <a:effectLst/>
                        <a:latin typeface="+mn-lt"/>
                        <a:ea typeface="ヒラギノ角ゴ Pro W3"/>
                        <a:cs typeface="ヒラギノ角ゴ Pro W3"/>
                      </a:endParaRPr>
                    </a:p>
                  </a:txBody>
                  <a:tcPr marT="45708" marB="45708"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0719" name="Rectangle 543">
            <a:extLst>
              <a:ext uri="{FF2B5EF4-FFF2-40B4-BE49-F238E27FC236}">
                <a16:creationId xmlns:a16="http://schemas.microsoft.com/office/drawing/2014/main" id="{E948AFE7-4502-4332-9D6A-89DF0A0A78C4}"/>
              </a:ext>
            </a:extLst>
          </p:cNvPr>
          <p:cNvSpPr>
            <a:spLocks noChangeArrowheads="1"/>
          </p:cNvSpPr>
          <p:nvPr/>
        </p:nvSpPr>
        <p:spPr bwMode="auto">
          <a:xfrm>
            <a:off x="455613" y="1482725"/>
            <a:ext cx="8205787" cy="501650"/>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C00000"/>
                </a:solidFill>
                <a:effectLst/>
                <a:uLnTx/>
                <a:uFillTx/>
                <a:ea typeface="ＭＳ Ｐゴシック" panose="020B0600070205080204" pitchFamily="34" charset="-128"/>
                <a:cs typeface="+mn-cs"/>
              </a:rPr>
              <a:t>Counseling and reassurance are key.</a:t>
            </a:r>
          </a:p>
        </p:txBody>
      </p:sp>
      <p:sp>
        <p:nvSpPr>
          <p:cNvPr id="13" name="Footer Placeholder 1">
            <a:extLst>
              <a:ext uri="{FF2B5EF4-FFF2-40B4-BE49-F238E27FC236}">
                <a16:creationId xmlns:a16="http://schemas.microsoft.com/office/drawing/2014/main" id="{5AE708A5-6A20-4BF6-B070-2D0343AA7D03}"/>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BAFA7632-5DFE-4CAA-8BA3-21C24C4F57AB}"/>
              </a:ext>
            </a:extLst>
          </p:cNvPr>
          <p:cNvSpPr txBox="1">
            <a:spLocks noChangeArrowheads="1"/>
          </p:cNvSpPr>
          <p:nvPr/>
        </p:nvSpPr>
        <p:spPr bwMode="auto">
          <a:xfrm>
            <a:off x="425450" y="1009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5000"/>
              </a:lnSpc>
              <a:spcBef>
                <a:spcPct val="3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lnSpc>
                <a:spcPct val="95000"/>
              </a:lnSpc>
              <a:spcBef>
                <a:spcPct val="3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nSpc>
                <a:spcPct val="95000"/>
              </a:lnSpc>
              <a:spcBef>
                <a:spcPct val="3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nSpc>
                <a:spcPct val="95000"/>
              </a:lnSpc>
              <a:spcBef>
                <a:spcPct val="3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Management of COC side effects:</a:t>
            </a:r>
            <a:b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b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Bleeding changes</a:t>
            </a:r>
          </a:p>
        </p:txBody>
      </p:sp>
      <p:graphicFrame>
        <p:nvGraphicFramePr>
          <p:cNvPr id="21" name="Group 50">
            <a:extLst>
              <a:ext uri="{FF2B5EF4-FFF2-40B4-BE49-F238E27FC236}">
                <a16:creationId xmlns:a16="http://schemas.microsoft.com/office/drawing/2014/main" id="{265F794A-8165-4C95-B3DA-F1E0B81202E4}"/>
              </a:ext>
            </a:extLst>
          </p:cNvPr>
          <p:cNvGraphicFramePr>
            <a:graphicFrameLocks noGrp="1"/>
          </p:cNvGraphicFramePr>
          <p:nvPr>
            <p:ph type="tbl" idx="1"/>
            <p:extLst>
              <p:ext uri="{D42A27DB-BD31-4B8C-83A1-F6EECF244321}">
                <p14:modId xmlns:p14="http://schemas.microsoft.com/office/powerpoint/2010/main" val="3275679881"/>
              </p:ext>
            </p:extLst>
          </p:nvPr>
        </p:nvGraphicFramePr>
        <p:xfrm>
          <a:off x="425450" y="1818288"/>
          <a:ext cx="8229600" cy="4529411"/>
        </p:xfrm>
        <a:graphic>
          <a:graphicData uri="http://schemas.openxmlformats.org/drawingml/2006/table">
            <a:tbl>
              <a:tblPr>
                <a:tableStyleId>{5DA37D80-6434-44D0-A028-1B22A696006F}</a:tableStyleId>
              </a:tblPr>
              <a:tblGrid>
                <a:gridCol w="2318198">
                  <a:extLst>
                    <a:ext uri="{9D8B030D-6E8A-4147-A177-3AD203B41FA5}">
                      <a16:colId xmlns:a16="http://schemas.microsoft.com/office/drawing/2014/main" val="20000"/>
                    </a:ext>
                  </a:extLst>
                </a:gridCol>
                <a:gridCol w="2955701">
                  <a:extLst>
                    <a:ext uri="{9D8B030D-6E8A-4147-A177-3AD203B41FA5}">
                      <a16:colId xmlns:a16="http://schemas.microsoft.com/office/drawing/2014/main" val="20001"/>
                    </a:ext>
                  </a:extLst>
                </a:gridCol>
                <a:gridCol w="2955701">
                  <a:extLst>
                    <a:ext uri="{9D8B030D-6E8A-4147-A177-3AD203B41FA5}">
                      <a16:colId xmlns:a16="http://schemas.microsoft.com/office/drawing/2014/main" val="20002"/>
                    </a:ext>
                  </a:extLst>
                </a:gridCol>
              </a:tblGrid>
              <a:tr h="518240">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2" marB="45722" anchor="ctr" horzOverflow="overflow"/>
                </a:tc>
                <a:tc gridSpan="2">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Action/Management</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2" marB="45722" anchor="ctr" horzOverflow="overflow"/>
                </a:tc>
                <a:tc hMerge="1">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600" b="1" i="0" u="none" strike="noStrike" cap="none" normalizeH="0" baseline="0" dirty="0">
                        <a:ln>
                          <a:noFill/>
                        </a:ln>
                        <a:solidFill>
                          <a:schemeClr val="tx1"/>
                        </a:solidFill>
                        <a:effectLst/>
                        <a:latin typeface="+mn-lt"/>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003399"/>
                    </a:solidFill>
                  </a:tcPr>
                </a:tc>
                <a:extLst>
                  <a:ext uri="{0D108BD9-81ED-4DB2-BD59-A6C34878D82A}">
                    <a16:rowId xmlns:a16="http://schemas.microsoft.com/office/drawing/2014/main" val="10000"/>
                  </a:ext>
                </a:extLst>
              </a:tr>
              <a:tr h="2835153">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Irregular bleeding</a:t>
                      </a:r>
                      <a:endParaRPr kumimoji="0" lang="en-US" sz="2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Reassure client: reinforce correct pill taking and review missed pill instructions; ask about other drugs that may interact with COCs; administer short course of non-steroidal anti-inflammatory drugs</a:t>
                      </a:r>
                      <a:endParaRPr kumimoji="0" lang="en-US" sz="2000" b="0"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rowSpan="2">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200" u="none" strike="noStrike" kern="1200" cap="none" normalizeH="0" baseline="0" dirty="0">
                          <a:ln>
                            <a:noFill/>
                          </a:ln>
                          <a:effectLst/>
                        </a:rPr>
                        <a:t>If side effects persist and are unacceptable to client: </a:t>
                      </a:r>
                      <a:br>
                        <a:rPr kumimoji="0" lang="en-US" sz="2200" u="none" strike="noStrike" kern="1200" cap="none" normalizeH="0" baseline="0" dirty="0">
                          <a:ln>
                            <a:noFill/>
                          </a:ln>
                          <a:effectLst/>
                        </a:rPr>
                      </a:br>
                      <a:r>
                        <a:rPr kumimoji="0" lang="en-US" sz="2200" u="none" strike="noStrike" kern="1200" cap="none" normalizeH="0" baseline="0" dirty="0">
                          <a:ln>
                            <a:noFill/>
                          </a:ln>
                          <a:effectLst/>
                        </a:rPr>
                        <a:t>if possible, switch pill formulations or offer another method.</a:t>
                      </a:r>
                    </a:p>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20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extLst>
                  <a:ext uri="{0D108BD9-81ED-4DB2-BD59-A6C34878D82A}">
                    <a16:rowId xmlns:a16="http://schemas.microsoft.com/office/drawing/2014/main" val="10001"/>
                  </a:ext>
                </a:extLst>
              </a:tr>
              <a:tr h="117601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cap="none" normalizeH="0" baseline="0" dirty="0">
                          <a:ln>
                            <a:noFill/>
                          </a:ln>
                          <a:effectLst/>
                        </a:rPr>
                        <a:t>Amenorrhea</a:t>
                      </a:r>
                      <a:endParaRPr kumimoji="0" lang="en-US" sz="20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u="none" strike="noStrike" kern="1200" cap="none" normalizeH="0" baseline="0" dirty="0">
                          <a:ln>
                            <a:noFill/>
                          </a:ln>
                          <a:effectLst/>
                        </a:rPr>
                        <a:t>Reassure client: no medical treatment necessary.</a:t>
                      </a:r>
                      <a:endParaRPr kumimoji="0" lang="en-US" sz="20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2" marB="45722" horzOverflow="overflow"/>
                </a:tc>
                <a:tc vMerge="1">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kern="1200" cap="none" normalizeH="0" baseline="0" dirty="0">
                        <a:ln>
                          <a:noFill/>
                        </a:ln>
                        <a:solidFill>
                          <a:srgbClr val="003366"/>
                        </a:solidFill>
                        <a:effectLst/>
                        <a:latin typeface="Arial" pitchFamily="34" charset="0"/>
                        <a:ea typeface="ヒラギノ角ゴ Pro W3"/>
                        <a:cs typeface="ヒラギノ角ゴ Pro W3"/>
                      </a:endParaRPr>
                    </a:p>
                  </a:txBody>
                  <a:tcPr marT="45713" marB="45713" anchor="ct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Footer Placeholder 1">
            <a:extLst>
              <a:ext uri="{FF2B5EF4-FFF2-40B4-BE49-F238E27FC236}">
                <a16:creationId xmlns:a16="http://schemas.microsoft.com/office/drawing/2014/main" id="{161BA37A-B655-4159-8EBC-1AC9A81C87B9}"/>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a:extLst>
              <a:ext uri="{FF2B5EF4-FFF2-40B4-BE49-F238E27FC236}">
                <a16:creationId xmlns:a16="http://schemas.microsoft.com/office/drawing/2014/main" id="{7A3A9154-822A-4509-9DD5-A9110907F60B}"/>
              </a:ext>
            </a:extLst>
          </p:cNvPr>
          <p:cNvSpPr txBox="1">
            <a:spLocks noChangeArrowheads="1"/>
          </p:cNvSpPr>
          <p:nvPr/>
        </p:nvSpPr>
        <p:spPr bwMode="auto">
          <a:xfrm>
            <a:off x="757238" y="5489575"/>
            <a:ext cx="7713662" cy="7874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95000"/>
              </a:lnSpc>
              <a:spcBef>
                <a:spcPct val="45000"/>
              </a:spcBef>
              <a:spcAft>
                <a:spcPct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Arial" charset="0"/>
                <a:ea typeface="ＭＳ Ｐゴシック" panose="020B0600070205080204" pitchFamily="34" charset="-128"/>
                <a:cs typeface="+mn-cs"/>
              </a:rPr>
              <a:t>Advise to stop taking COCs, use a backup method, and see a health care provider.</a:t>
            </a:r>
          </a:p>
        </p:txBody>
      </p:sp>
      <p:sp>
        <p:nvSpPr>
          <p:cNvPr id="22534" name="Text Box 22">
            <a:extLst>
              <a:ext uri="{FF2B5EF4-FFF2-40B4-BE49-F238E27FC236}">
                <a16:creationId xmlns:a16="http://schemas.microsoft.com/office/drawing/2014/main" id="{07CDE4E8-641D-48EC-8B4E-964E86FF1BEC}"/>
              </a:ext>
            </a:extLst>
          </p:cNvPr>
          <p:cNvSpPr txBox="1">
            <a:spLocks noChangeArrowheads="1"/>
          </p:cNvSpPr>
          <p:nvPr/>
        </p:nvSpPr>
        <p:spPr bwMode="auto">
          <a:xfrm>
            <a:off x="469901" y="1492809"/>
            <a:ext cx="7875314" cy="391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28600" indent="-2286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defTabSz="914400" fontAlgn="base">
              <a:lnSpc>
                <a:spcPct val="90000"/>
              </a:lnSpc>
              <a:spcBef>
                <a:spcPts val="800"/>
              </a:spcBef>
              <a:spcAft>
                <a:spcPct val="0"/>
              </a:spcAft>
              <a:buClr>
                <a:srgbClr val="FF3300"/>
              </a:buClr>
              <a:buNone/>
              <a:defRPr/>
            </a:pPr>
            <a:endParaRPr lang="en-GB" altLang="en-US" sz="2800" dirty="0">
              <a:solidFill>
                <a:srgbClr val="000000"/>
              </a:solidFill>
              <a:latin typeface="+mn-lt"/>
              <a:ea typeface="ＭＳ Ｐゴシック" panose="020B0600070205080204" pitchFamily="34" charset="-128"/>
            </a:endParaRPr>
          </a:p>
          <a:p>
            <a:pPr defTabSz="914400" fontAlgn="base">
              <a:lnSpc>
                <a:spcPct val="90000"/>
              </a:lnSpc>
              <a:spcBef>
                <a:spcPts val="800"/>
              </a:spcBef>
              <a:spcAft>
                <a:spcPct val="0"/>
              </a:spcAft>
              <a:buClr>
                <a:srgbClr val="FF3300"/>
              </a:buClr>
              <a:buFontTx/>
              <a:buChar char="•"/>
              <a:defRPr/>
            </a:pPr>
            <a:r>
              <a:rPr lang="en-GB" altLang="en-US" sz="2800" dirty="0">
                <a:solidFill>
                  <a:srgbClr val="000000"/>
                </a:solidFill>
                <a:latin typeface="+mn-lt"/>
                <a:ea typeface="ＭＳ Ｐゴシック" panose="020B0600070205080204" pitchFamily="34" charset="-128"/>
              </a:rPr>
              <a:t>Severe, constant pain in belly, chest, or legs </a:t>
            </a:r>
            <a:endParaRPr kumimoji="0" lang="en-GB" altLang="en-US" sz="2800" i="0" u="none" strike="noStrike" kern="1200" cap="none" spc="0" normalizeH="0" baseline="0" noProof="0" dirty="0">
              <a:ln>
                <a:noFill/>
              </a:ln>
              <a:solidFill>
                <a:srgbClr val="000000"/>
              </a:solidFill>
              <a:effectLst/>
              <a:uLnTx/>
              <a:uFillTx/>
              <a:latin typeface="+mn-lt"/>
              <a:ea typeface="ＭＳ Ｐゴシック" panose="020B0600070205080204" pitchFamily="34" charset="-128"/>
            </a:endParaRPr>
          </a:p>
          <a:p>
            <a:pPr marL="228600" marR="0" lvl="0" indent="-228600" algn="l" defTabSz="914400" rtl="0" eaLnBrk="1" fontAlgn="base" latinLnBrk="0" hangingPunct="1">
              <a:lnSpc>
                <a:spcPct val="90000"/>
              </a:lnSpc>
              <a:spcBef>
                <a:spcPts val="800"/>
              </a:spcBef>
              <a:spcAft>
                <a:spcPct val="0"/>
              </a:spcAft>
              <a:buClr>
                <a:srgbClr val="FF3300"/>
              </a:buClr>
              <a:buSzTx/>
              <a:buFontTx/>
              <a:buChar char="•"/>
              <a:tabLst/>
              <a:defRPr/>
            </a:pPr>
            <a:r>
              <a:rPr kumimoji="0" lang="en-GB" altLang="en-US" sz="280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Very bad headaches</a:t>
            </a:r>
          </a:p>
          <a:p>
            <a:pPr lvl="0" defTabSz="914400" fontAlgn="base">
              <a:lnSpc>
                <a:spcPct val="90000"/>
              </a:lnSpc>
              <a:spcBef>
                <a:spcPts val="800"/>
              </a:spcBef>
              <a:spcAft>
                <a:spcPct val="0"/>
              </a:spcAft>
              <a:buClr>
                <a:srgbClr val="FF3300"/>
              </a:buClr>
              <a:buFontTx/>
              <a:buChar char="•"/>
              <a:defRPr/>
            </a:pPr>
            <a:r>
              <a:rPr lang="en-GB" altLang="en-US" sz="2800" dirty="0">
                <a:solidFill>
                  <a:srgbClr val="000000"/>
                </a:solidFill>
                <a:latin typeface="+mn-lt"/>
                <a:ea typeface="ＭＳ Ｐゴシック" panose="020B0600070205080204" pitchFamily="34" charset="-128"/>
              </a:rPr>
              <a:t>A bright spot in your vision before bad headaches</a:t>
            </a:r>
          </a:p>
          <a:p>
            <a:pPr defTabSz="914400" fontAlgn="base">
              <a:lnSpc>
                <a:spcPct val="90000"/>
              </a:lnSpc>
              <a:spcBef>
                <a:spcPts val="800"/>
              </a:spcBef>
              <a:spcAft>
                <a:spcPct val="0"/>
              </a:spcAft>
              <a:buClr>
                <a:srgbClr val="FF3300"/>
              </a:buClr>
              <a:buFontTx/>
              <a:buChar char="•"/>
              <a:defRPr/>
            </a:pPr>
            <a:r>
              <a:rPr lang="en-GB" altLang="en-US" sz="2800" dirty="0">
                <a:solidFill>
                  <a:srgbClr val="000000"/>
                </a:solidFill>
                <a:latin typeface="+mn-lt"/>
                <a:ea typeface="ＭＳ Ｐゴシック" panose="020B0600070205080204" pitchFamily="34" charset="-128"/>
              </a:rPr>
              <a:t>Yellow skin or eyes</a:t>
            </a:r>
          </a:p>
          <a:p>
            <a:pPr marL="0" indent="0" defTabSz="914400" fontAlgn="base">
              <a:lnSpc>
                <a:spcPct val="90000"/>
              </a:lnSpc>
              <a:spcBef>
                <a:spcPts val="800"/>
              </a:spcBef>
              <a:spcAft>
                <a:spcPct val="0"/>
              </a:spcAft>
              <a:buClr>
                <a:srgbClr val="FF3300"/>
              </a:buClr>
              <a:buNone/>
              <a:defRPr/>
            </a:pPr>
            <a:endParaRPr lang="en-GB" altLang="en-US" sz="2800" dirty="0">
              <a:solidFill>
                <a:srgbClr val="000000"/>
              </a:solidFill>
              <a:latin typeface="+mn-lt"/>
              <a:ea typeface="ＭＳ Ｐゴシック" panose="020B0600070205080204" pitchFamily="34" charset="-128"/>
            </a:endParaRPr>
          </a:p>
          <a:p>
            <a:pPr defTabSz="914400" fontAlgn="base">
              <a:lnSpc>
                <a:spcPct val="90000"/>
              </a:lnSpc>
              <a:spcBef>
                <a:spcPts val="800"/>
              </a:spcBef>
              <a:spcAft>
                <a:spcPct val="0"/>
              </a:spcAft>
              <a:buClr>
                <a:srgbClr val="FF3300"/>
              </a:buClr>
              <a:buFontTx/>
              <a:buChar char="•"/>
              <a:defRPr/>
            </a:pPr>
            <a:endParaRPr lang="en-GB" altLang="en-US" sz="2800" dirty="0">
              <a:solidFill>
                <a:srgbClr val="000000"/>
              </a:solidFill>
              <a:latin typeface="+mn-lt"/>
              <a:ea typeface="ＭＳ Ｐゴシック" panose="020B0600070205080204" pitchFamily="34" charset="-128"/>
            </a:endParaRPr>
          </a:p>
          <a:p>
            <a:pPr lvl="0" defTabSz="914400" fontAlgn="base">
              <a:lnSpc>
                <a:spcPct val="90000"/>
              </a:lnSpc>
              <a:spcBef>
                <a:spcPts val="800"/>
              </a:spcBef>
              <a:spcAft>
                <a:spcPct val="0"/>
              </a:spcAft>
              <a:buClr>
                <a:srgbClr val="FF3300"/>
              </a:buClr>
              <a:buFontTx/>
              <a:buChar char="•"/>
              <a:defRPr/>
            </a:pPr>
            <a:endParaRPr kumimoji="0" lang="en-GB" altLang="en-US" sz="2800" i="0" u="none" strike="noStrike" kern="1200" cap="none" spc="0" normalizeH="0" baseline="0" noProof="0" dirty="0">
              <a:ln>
                <a:noFill/>
              </a:ln>
              <a:solidFill>
                <a:srgbClr val="000000"/>
              </a:solidFill>
              <a:effectLst/>
              <a:uLnTx/>
              <a:uFillTx/>
              <a:latin typeface="+mn-lt"/>
              <a:ea typeface="ＭＳ Ｐゴシック" panose="020B0600070205080204" pitchFamily="34" charset="-128"/>
            </a:endParaRPr>
          </a:p>
        </p:txBody>
      </p:sp>
      <p:sp>
        <p:nvSpPr>
          <p:cNvPr id="19" name="AutoShape 50">
            <a:extLst>
              <a:ext uri="{FF2B5EF4-FFF2-40B4-BE49-F238E27FC236}">
                <a16:creationId xmlns:a16="http://schemas.microsoft.com/office/drawing/2014/main" id="{091FEECE-B6F0-46B5-900E-370E2F23F02D}"/>
              </a:ext>
            </a:extLst>
          </p:cNvPr>
          <p:cNvSpPr>
            <a:spLocks noChangeArrowheads="1"/>
          </p:cNvSpPr>
          <p:nvPr/>
        </p:nvSpPr>
        <p:spPr bwMode="auto">
          <a:xfrm>
            <a:off x="0" y="63060"/>
            <a:ext cx="9144000" cy="1154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When to return: Warning signs of rare COC complications</a:t>
            </a:r>
          </a:p>
        </p:txBody>
      </p:sp>
      <p:sp>
        <p:nvSpPr>
          <p:cNvPr id="2" name="Slide Number Placeholder 1">
            <a:extLst>
              <a:ext uri="{FF2B5EF4-FFF2-40B4-BE49-F238E27FC236}">
                <a16:creationId xmlns:a16="http://schemas.microsoft.com/office/drawing/2014/main" id="{1DB9E92A-9C52-44CC-B409-68EB93AE26A4}"/>
              </a:ext>
            </a:extLst>
          </p:cNvPr>
          <p:cNvSpPr>
            <a:spLocks noGrp="1"/>
          </p:cNvSpPr>
          <p:nvPr>
            <p:ph type="sldNum" sz="quarter" idx="12"/>
          </p:nvPr>
        </p:nvSpPr>
        <p:spPr/>
        <p:txBody>
          <a:bodyPr/>
          <a:lstStyle/>
          <a:p>
            <a:fld id="{B61DE153-13B5-409C-895D-431A13430C20}" type="slidenum">
              <a:rPr lang="en-GB" smtClean="0"/>
              <a:t>32</a:t>
            </a:fld>
            <a:endParaRPr lang="en-GB"/>
          </a:p>
        </p:txBody>
      </p:sp>
      <p:sp>
        <p:nvSpPr>
          <p:cNvPr id="8" name="Footer Placeholder 1">
            <a:extLst>
              <a:ext uri="{FF2B5EF4-FFF2-40B4-BE49-F238E27FC236}">
                <a16:creationId xmlns:a16="http://schemas.microsoft.com/office/drawing/2014/main" id="{65EFE6ED-8AEC-4A8B-9744-DCF9B6CF9484}"/>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a:extLst>
              <a:ext uri="{FF2B5EF4-FFF2-40B4-BE49-F238E27FC236}">
                <a16:creationId xmlns:a16="http://schemas.microsoft.com/office/drawing/2014/main" id="{370B3A57-CA42-4D5A-8D9D-C04716B1D635}"/>
              </a:ext>
            </a:extLst>
          </p:cNvPr>
          <p:cNvSpPr>
            <a:spLocks noGrp="1" noChangeArrowheads="1"/>
          </p:cNvSpPr>
          <p:nvPr>
            <p:ph type="title" idx="4294967295"/>
          </p:nvPr>
        </p:nvSpPr>
        <p:spPr>
          <a:xfrm>
            <a:off x="63060" y="57150"/>
            <a:ext cx="8229600" cy="1143000"/>
          </a:xfrm>
        </p:spPr>
        <p:txBody>
          <a:bodyPr/>
          <a:lstStyle/>
          <a:p>
            <a:pPr eaLnBrk="1" hangingPunct="1">
              <a:lnSpc>
                <a:spcPct val="95000"/>
              </a:lnSpc>
            </a:pPr>
            <a:r>
              <a:rPr lang="en-US" altLang="en-US" sz="3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Problems that may require stopping COCs or switching to another method - </a:t>
            </a:r>
            <a:r>
              <a:rPr lang="en-US" altLang="en-US" sz="3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a:t>
            </a:r>
            <a:endParaRPr lang="en-US" altLang="en-US" sz="3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38" name="Group 50">
            <a:extLst>
              <a:ext uri="{FF2B5EF4-FFF2-40B4-BE49-F238E27FC236}">
                <a16:creationId xmlns:a16="http://schemas.microsoft.com/office/drawing/2014/main" id="{8E053653-A0C6-4882-8FB4-BC7B4BE2CBC2}"/>
              </a:ext>
            </a:extLst>
          </p:cNvPr>
          <p:cNvGraphicFramePr>
            <a:graphicFrameLocks/>
          </p:cNvGraphicFramePr>
          <p:nvPr>
            <p:extLst>
              <p:ext uri="{D42A27DB-BD31-4B8C-83A1-F6EECF244321}">
                <p14:modId xmlns:p14="http://schemas.microsoft.com/office/powerpoint/2010/main" val="3513663785"/>
              </p:ext>
            </p:extLst>
          </p:nvPr>
        </p:nvGraphicFramePr>
        <p:xfrm>
          <a:off x="457200" y="1702676"/>
          <a:ext cx="8229600" cy="4646993"/>
        </p:xfrm>
        <a:graphic>
          <a:graphicData uri="http://schemas.openxmlformats.org/drawingml/2006/table">
            <a:tbl>
              <a:tblPr>
                <a:tableStyleId>{5DA37D80-6434-44D0-A028-1B22A696006F}</a:tableStyleId>
              </a:tblPr>
              <a:tblGrid>
                <a:gridCol w="2798064">
                  <a:extLst>
                    <a:ext uri="{9D8B030D-6E8A-4147-A177-3AD203B41FA5}">
                      <a16:colId xmlns:a16="http://schemas.microsoft.com/office/drawing/2014/main" val="20000"/>
                    </a:ext>
                  </a:extLst>
                </a:gridCol>
                <a:gridCol w="5431536">
                  <a:extLst>
                    <a:ext uri="{9D8B030D-6E8A-4147-A177-3AD203B41FA5}">
                      <a16:colId xmlns:a16="http://schemas.microsoft.com/office/drawing/2014/main" val="20001"/>
                    </a:ext>
                  </a:extLst>
                </a:gridCol>
              </a:tblGrid>
              <a:tr h="437530">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1" marB="45721"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21" marB="45721" anchor="ctr" horzOverflow="overflow"/>
                </a:tc>
                <a:extLst>
                  <a:ext uri="{0D108BD9-81ED-4DB2-BD59-A6C34878D82A}">
                    <a16:rowId xmlns:a16="http://schemas.microsoft.com/office/drawing/2014/main" val="10000"/>
                  </a:ext>
                </a:extLst>
              </a:tr>
              <a:tr h="120258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Unexplained vaginal bleeding</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1" marB="45721"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Refer or evaluate by history and pelvic exam</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Diagnose and treat as appropriate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cap="none" normalizeH="0" baseline="0" dirty="0">
                          <a:ln>
                            <a:noFill/>
                          </a:ln>
                          <a:effectLst/>
                        </a:rPr>
                        <a:t>If an STI or PID is diagnosed, the client may continue using COCs during treatment</a:t>
                      </a:r>
                      <a:endPar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1" marB="45721" horzOverflow="overflow"/>
                </a:tc>
                <a:extLst>
                  <a:ext uri="{0D108BD9-81ED-4DB2-BD59-A6C34878D82A}">
                    <a16:rowId xmlns:a16="http://schemas.microsoft.com/office/drawing/2014/main" val="10001"/>
                  </a:ext>
                </a:extLst>
              </a:tr>
              <a:tr h="1463125">
                <a:tc>
                  <a:txBody>
                    <a:bodyPr/>
                    <a:lstStyle/>
                    <a:p>
                      <a:pPr marL="0" marR="0" lvl="0" indent="0" algn="l" defTabSz="914400" rtl="0" eaLnBrk="1" fontAlgn="b" latinLnBrk="0" hangingPunct="1">
                        <a:lnSpc>
                          <a:spcPct val="100000"/>
                        </a:lnSpc>
                        <a:spcBef>
                          <a:spcPct val="0"/>
                        </a:spcBef>
                        <a:spcAft>
                          <a:spcPct val="0"/>
                        </a:spcAft>
                        <a:buClr>
                          <a:srgbClr val="003366"/>
                        </a:buClr>
                        <a:buSzTx/>
                        <a:buFont typeface="Arial" pitchFamily="34" charset="0"/>
                        <a:buNone/>
                        <a:tabLst/>
                      </a:pPr>
                      <a:r>
                        <a:rPr kumimoji="0" lang="en-US" sz="1800" u="none" strike="noStrike" kern="1200" cap="none" normalizeH="0" baseline="0" dirty="0">
                          <a:ln>
                            <a:noFill/>
                          </a:ln>
                          <a:effectLst/>
                        </a:rPr>
                        <a:t>Migraines</a:t>
                      </a:r>
                      <a:endParaRPr kumimoji="0" lang="en-US" sz="1800" b="1"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If the client develops migraines with or without aura, or her migraine headaches worsen, stop COC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Help the client choose a method without estrogen</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extLst>
                  <a:ext uri="{0D108BD9-81ED-4DB2-BD59-A6C34878D82A}">
                    <a16:rowId xmlns:a16="http://schemas.microsoft.com/office/drawing/2014/main" val="10002"/>
                  </a:ext>
                </a:extLst>
              </a:tr>
              <a:tr h="1463125">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Circumstances that keep her from walking for one week or more</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kern="1200" cap="none" normalizeH="0" baseline="0" dirty="0">
                          <a:ln>
                            <a:noFill/>
                          </a:ln>
                          <a:effectLst/>
                        </a:rPr>
                        <a:t>Tell the client she should:</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Tell her doctors she is using COCs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Stop taking COCs and use a backup method</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Restart COCs 2 weeks after she can move about</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21" marB="45721" anchor="ctr" horzOverflow="overflow"/>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4294B136-A50D-46CC-B93C-92112DEB57F0}"/>
              </a:ext>
            </a:extLst>
          </p:cNvPr>
          <p:cNvSpPr>
            <a:spLocks noGrp="1"/>
          </p:cNvSpPr>
          <p:nvPr>
            <p:ph type="sldNum" sz="quarter" idx="12"/>
          </p:nvPr>
        </p:nvSpPr>
        <p:spPr/>
        <p:txBody>
          <a:bodyPr/>
          <a:lstStyle/>
          <a:p>
            <a:fld id="{B61DE153-13B5-409C-895D-431A13430C20}" type="slidenum">
              <a:rPr lang="en-GB" smtClean="0"/>
              <a:t>33</a:t>
            </a:fld>
            <a:endParaRPr lang="en-GB"/>
          </a:p>
        </p:txBody>
      </p:sp>
      <p:sp>
        <p:nvSpPr>
          <p:cNvPr id="6" name="Footer Placeholder 1">
            <a:extLst>
              <a:ext uri="{FF2B5EF4-FFF2-40B4-BE49-F238E27FC236}">
                <a16:creationId xmlns:a16="http://schemas.microsoft.com/office/drawing/2014/main" id="{8C25E25B-FFF8-4231-A543-1B764E3C0C2B}"/>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a:extLst>
              <a:ext uri="{FF2B5EF4-FFF2-40B4-BE49-F238E27FC236}">
                <a16:creationId xmlns:a16="http://schemas.microsoft.com/office/drawing/2014/main" id="{7AC07DD4-8F50-45F2-90E5-29CD5EAC15F6}"/>
              </a:ext>
            </a:extLst>
          </p:cNvPr>
          <p:cNvSpPr>
            <a:spLocks noGrp="1" noChangeArrowheads="1"/>
          </p:cNvSpPr>
          <p:nvPr>
            <p:ph type="title" idx="4294967295"/>
          </p:nvPr>
        </p:nvSpPr>
        <p:spPr>
          <a:xfrm>
            <a:off x="504500" y="57150"/>
            <a:ext cx="8229600" cy="1143000"/>
          </a:xfrm>
        </p:spPr>
        <p:txBody>
          <a:bodyPr/>
          <a:lstStyle/>
          <a:p>
            <a:pPr eaLnBrk="1" hangingPunct="1">
              <a:lnSpc>
                <a:spcPct val="95000"/>
              </a:lnSpc>
            </a:pPr>
            <a:r>
              <a:rPr lang="en-US" altLang="en-US" sz="3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Problems that may require stopping COCS or switching to another method - </a:t>
            </a:r>
            <a:r>
              <a:rPr lang="en-US" altLang="en-US" sz="3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2</a:t>
            </a:r>
            <a:endParaRPr lang="en-US" altLang="en-US" sz="2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25" name="Group 50">
            <a:extLst>
              <a:ext uri="{FF2B5EF4-FFF2-40B4-BE49-F238E27FC236}">
                <a16:creationId xmlns:a16="http://schemas.microsoft.com/office/drawing/2014/main" id="{95D19FCE-8BB5-4D78-91C1-85CD2E4415DE}"/>
              </a:ext>
            </a:extLst>
          </p:cNvPr>
          <p:cNvGraphicFramePr>
            <a:graphicFrameLocks/>
          </p:cNvGraphicFramePr>
          <p:nvPr>
            <p:extLst>
              <p:ext uri="{D42A27DB-BD31-4B8C-83A1-F6EECF244321}">
                <p14:modId xmlns:p14="http://schemas.microsoft.com/office/powerpoint/2010/main" val="4293836829"/>
              </p:ext>
            </p:extLst>
          </p:nvPr>
        </p:nvGraphicFramePr>
        <p:xfrm>
          <a:off x="404813" y="1871663"/>
          <a:ext cx="8229600" cy="4219575"/>
        </p:xfrm>
        <a:graphic>
          <a:graphicData uri="http://schemas.openxmlformats.org/drawingml/2006/table">
            <a:tbl>
              <a:tblPr>
                <a:tableStyleId>{5DA37D80-6434-44D0-A028-1B22A696006F}</a:tableStyleId>
              </a:tblPr>
              <a:tblGrid>
                <a:gridCol w="2795587">
                  <a:extLst>
                    <a:ext uri="{9D8B030D-6E8A-4147-A177-3AD203B41FA5}">
                      <a16:colId xmlns:a16="http://schemas.microsoft.com/office/drawing/2014/main" val="20000"/>
                    </a:ext>
                  </a:extLst>
                </a:gridCol>
                <a:gridCol w="5434013">
                  <a:extLst>
                    <a:ext uri="{9D8B030D-6E8A-4147-A177-3AD203B41FA5}">
                      <a16:colId xmlns:a16="http://schemas.microsoft.com/office/drawing/2014/main" val="20001"/>
                    </a:ext>
                  </a:extLst>
                </a:gridCol>
              </a:tblGrid>
              <a:tr h="54854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Problem</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10" marB="45710" anchor="ctr" horzOverflow="overflow"/>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800" u="none" strike="noStrike" cap="none" normalizeH="0" baseline="0" dirty="0">
                          <a:ln>
                            <a:noFill/>
                          </a:ln>
                          <a:effectLst/>
                        </a:rPr>
                        <a:t>Action</a:t>
                      </a:r>
                      <a:endParaRPr kumimoji="0" lang="en-US" sz="2800" b="1" i="0" u="none" strike="noStrike" cap="none" normalizeH="0" baseline="0" dirty="0">
                        <a:ln>
                          <a:noFill/>
                        </a:ln>
                        <a:solidFill>
                          <a:schemeClr val="tx1"/>
                        </a:solidFill>
                        <a:effectLst/>
                        <a:latin typeface="+mn-lt"/>
                        <a:ea typeface="ヒラギノ角ゴ Pro W3"/>
                        <a:cs typeface="ヒラギノ角ゴ Pro W3"/>
                      </a:endParaRPr>
                    </a:p>
                  </a:txBody>
                  <a:tcPr marT="45710" marB="45710" anchor="ctr" horzOverflow="overflow"/>
                </a:tc>
                <a:extLst>
                  <a:ext uri="{0D108BD9-81ED-4DB2-BD59-A6C34878D82A}">
                    <a16:rowId xmlns:a16="http://schemas.microsoft.com/office/drawing/2014/main" val="10000"/>
                  </a:ext>
                </a:extLst>
              </a:tr>
              <a:tr h="120229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Starting treatment with anti- convulsants or rifampicin, </a:t>
                      </a:r>
                      <a:r>
                        <a:rPr kumimoji="0" lang="en-US" sz="1800" u="none" strike="noStrike" cap="none" normalizeH="0" baseline="0" dirty="0" err="1">
                          <a:ln>
                            <a:noFill/>
                          </a:ln>
                          <a:effectLst/>
                        </a:rPr>
                        <a:t>rifabutin</a:t>
                      </a:r>
                      <a:r>
                        <a:rPr kumimoji="0" lang="en-US" sz="1800" u="none" strike="noStrike" cap="none" normalizeH="0" baseline="0" dirty="0">
                          <a:ln>
                            <a:noFill/>
                          </a:ln>
                          <a:effectLst/>
                        </a:rPr>
                        <a:t>, or ritonavir </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10" marB="45710"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These drugs make COCs less effective; COCs may make </a:t>
                      </a:r>
                      <a:r>
                        <a:rPr kumimoji="0" lang="en-US" sz="1800" u="none" strike="noStrike" kern="1200" cap="none" normalizeH="0" baseline="0" dirty="0" err="1">
                          <a:ln>
                            <a:noFill/>
                          </a:ln>
                          <a:effectLst/>
                        </a:rPr>
                        <a:t>lamotrigine</a:t>
                      </a:r>
                      <a:r>
                        <a:rPr kumimoji="0" lang="en-US" sz="1800" u="none" strike="noStrike" kern="1200" cap="none" normalizeH="0" baseline="0" dirty="0">
                          <a:ln>
                            <a:noFill/>
                          </a:ln>
                          <a:effectLst/>
                        </a:rPr>
                        <a:t> less effective.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Advise the client to consider other contraceptive methods (except progestin-only pills).</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horzOverflow="overflow"/>
                </a:tc>
                <a:extLst>
                  <a:ext uri="{0D108BD9-81ED-4DB2-BD59-A6C34878D82A}">
                    <a16:rowId xmlns:a16="http://schemas.microsoft.com/office/drawing/2014/main" val="10001"/>
                  </a:ext>
                </a:extLst>
              </a:tr>
              <a:tr h="1097215">
                <a:tc>
                  <a:txBody>
                    <a:bodyPr/>
                    <a:lstStyle/>
                    <a:p>
                      <a:pPr marL="0" marR="0" lvl="0" indent="0" algn="l" defTabSz="914400" rtl="0" eaLnBrk="1" fontAlgn="b" latinLnBrk="0" hangingPunct="1">
                        <a:lnSpc>
                          <a:spcPct val="100000"/>
                        </a:lnSpc>
                        <a:spcBef>
                          <a:spcPct val="0"/>
                        </a:spcBef>
                        <a:spcAft>
                          <a:spcPct val="0"/>
                        </a:spcAft>
                        <a:buClr>
                          <a:srgbClr val="003366"/>
                        </a:buClr>
                        <a:buSzTx/>
                        <a:buFont typeface="Arial" pitchFamily="34" charset="0"/>
                        <a:buNone/>
                        <a:tabLst/>
                      </a:pPr>
                      <a:r>
                        <a:rPr kumimoji="0" lang="en-US" sz="1800" u="none" strike="noStrike" kern="1200" cap="none" normalizeH="0" baseline="0" dirty="0">
                          <a:ln>
                            <a:noFill/>
                          </a:ln>
                          <a:effectLst/>
                        </a:rPr>
                        <a:t>Blood clots, heart or liver disease, stroke, or breast cancer</a:t>
                      </a:r>
                      <a:endParaRPr kumimoji="0" lang="en-US" sz="1800" b="1"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Tell the client to stop COC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Give the client a backup method to use</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Refer for diagnosis and care</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extLst>
                  <a:ext uri="{0D108BD9-81ED-4DB2-BD59-A6C34878D82A}">
                    <a16:rowId xmlns:a16="http://schemas.microsoft.com/office/drawing/2014/main" val="10002"/>
                  </a:ext>
                </a:extLst>
              </a:tr>
              <a:tr h="1371518">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u="none" strike="noStrike" cap="none" normalizeH="0" baseline="0" dirty="0">
                          <a:ln>
                            <a:noFill/>
                          </a:ln>
                          <a:effectLst/>
                        </a:rPr>
                        <a:t>Suspected pregnancy</a:t>
                      </a:r>
                      <a:endParaRPr kumimoji="0" lang="en-US" sz="1800" b="1" i="0" u="none" strike="noStrike"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tc>
                  <a:txBody>
                    <a:bodyPr/>
                    <a:lstStyle/>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Assess for pregnancy</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If confirmed, tell the client to stop taking COCs</a:t>
                      </a:r>
                    </a:p>
                    <a:p>
                      <a:pPr marL="342900" marR="0" lvl="0" indent="-288925" algn="l" defTabSz="914400" rtl="0" eaLnBrk="1" fontAlgn="b" latinLnBrk="0" hangingPunct="1">
                        <a:lnSpc>
                          <a:spcPct val="100000"/>
                        </a:lnSpc>
                        <a:spcBef>
                          <a:spcPct val="0"/>
                        </a:spcBef>
                        <a:spcAft>
                          <a:spcPct val="0"/>
                        </a:spcAft>
                        <a:buClrTx/>
                        <a:buSzTx/>
                        <a:buFont typeface="Arial" pitchFamily="34" charset="0"/>
                        <a:buChar char="•"/>
                        <a:tabLst/>
                      </a:pPr>
                      <a:r>
                        <a:rPr kumimoji="0" lang="en-US" sz="1800" u="none" strike="noStrike" kern="1200" cap="none" normalizeH="0" baseline="0" dirty="0">
                          <a:ln>
                            <a:noFill/>
                          </a:ln>
                          <a:effectLst/>
                        </a:rPr>
                        <a:t>There are no known risks to a fetus conceived while a woman is taking COCs</a:t>
                      </a:r>
                      <a:endPar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endParaRPr>
                    </a:p>
                  </a:txBody>
                  <a:tcPr marT="45710" marB="45710" anchor="ctr" horzOverflow="overflow"/>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5014BC4D-AEB8-4E84-AC8D-864A350DD85A}"/>
              </a:ext>
            </a:extLst>
          </p:cNvPr>
          <p:cNvSpPr>
            <a:spLocks noGrp="1"/>
          </p:cNvSpPr>
          <p:nvPr>
            <p:ph type="sldNum" sz="quarter" idx="12"/>
          </p:nvPr>
        </p:nvSpPr>
        <p:spPr/>
        <p:txBody>
          <a:bodyPr/>
          <a:lstStyle/>
          <a:p>
            <a:fld id="{B61DE153-13B5-409C-895D-431A13430C20}" type="slidenum">
              <a:rPr lang="en-GB" smtClean="0"/>
              <a:t>34</a:t>
            </a:fld>
            <a:endParaRPr lang="en-GB"/>
          </a:p>
        </p:txBody>
      </p:sp>
      <p:sp>
        <p:nvSpPr>
          <p:cNvPr id="7" name="Footer Placeholder 1">
            <a:extLst>
              <a:ext uri="{FF2B5EF4-FFF2-40B4-BE49-F238E27FC236}">
                <a16:creationId xmlns:a16="http://schemas.microsoft.com/office/drawing/2014/main" id="{DDE120C4-4802-4293-AFEB-0E466A634BD6}"/>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809EFAD-1E62-406B-97C8-0138698C4252}"/>
              </a:ext>
            </a:extLst>
          </p:cNvPr>
          <p:cNvSpPr>
            <a:spLocks noGrp="1" noChangeArrowheads="1"/>
          </p:cNvSpPr>
          <p:nvPr>
            <p:ph type="title"/>
          </p:nvPr>
        </p:nvSpPr>
        <p:spPr>
          <a:xfrm>
            <a:off x="457200" y="264565"/>
            <a:ext cx="8229600" cy="854075"/>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Summary </a:t>
            </a:r>
          </a:p>
        </p:txBody>
      </p:sp>
      <p:sp>
        <p:nvSpPr>
          <p:cNvPr id="25603" name="Rectangle 3">
            <a:extLst>
              <a:ext uri="{FF2B5EF4-FFF2-40B4-BE49-F238E27FC236}">
                <a16:creationId xmlns:a16="http://schemas.microsoft.com/office/drawing/2014/main" id="{1DAAA784-978C-466C-969A-0F7CE4877DB9}"/>
              </a:ext>
            </a:extLst>
          </p:cNvPr>
          <p:cNvSpPr>
            <a:spLocks noGrp="1" noChangeArrowheads="1"/>
          </p:cNvSpPr>
          <p:nvPr>
            <p:ph type="body" sz="half" idx="1"/>
          </p:nvPr>
        </p:nvSpPr>
        <p:spPr>
          <a:xfrm>
            <a:off x="442913" y="1600200"/>
            <a:ext cx="5003800" cy="4648200"/>
          </a:xfrm>
        </p:spPr>
        <p:txBody>
          <a:bodyPr>
            <a:normAutofit/>
          </a:bodyPr>
          <a:lstStyle/>
          <a:p>
            <a:pPr eaLnBrk="1" hangingPunct="1">
              <a:spcBef>
                <a:spcPct val="65000"/>
              </a:spcBef>
            </a:pPr>
            <a:r>
              <a:rPr lang="en-US" altLang="en-US" sz="2800" dirty="0">
                <a:ea typeface="ＭＳ Ｐゴシック" panose="020B0600070205080204" pitchFamily="34" charset="-128"/>
              </a:rPr>
              <a:t>Safe for almost all women</a:t>
            </a:r>
          </a:p>
          <a:p>
            <a:pPr eaLnBrk="1" hangingPunct="1">
              <a:spcBef>
                <a:spcPct val="65000"/>
              </a:spcBef>
            </a:pPr>
            <a:r>
              <a:rPr lang="en-US" altLang="en-US" sz="2800" dirty="0">
                <a:ea typeface="ＭＳ Ｐゴシック" panose="020B0600070205080204" pitchFamily="34" charset="-128"/>
              </a:rPr>
              <a:t>Effective if used consistently and correctly</a:t>
            </a:r>
          </a:p>
          <a:p>
            <a:pPr eaLnBrk="1" hangingPunct="1">
              <a:spcBef>
                <a:spcPct val="65000"/>
              </a:spcBef>
            </a:pPr>
            <a:r>
              <a:rPr lang="en-US" altLang="en-US" sz="2800" dirty="0">
                <a:ea typeface="ＭＳ Ｐゴシック" panose="020B0600070205080204" pitchFamily="34" charset="-128"/>
              </a:rPr>
              <a:t>Fertility returns without a delay</a:t>
            </a:r>
          </a:p>
          <a:p>
            <a:pPr eaLnBrk="1" hangingPunct="1">
              <a:spcBef>
                <a:spcPct val="65000"/>
              </a:spcBef>
            </a:pPr>
            <a:r>
              <a:rPr lang="en-US" altLang="en-US" sz="2800" dirty="0">
                <a:ea typeface="ＭＳ Ｐゴシック" panose="020B0600070205080204" pitchFamily="34" charset="-128"/>
              </a:rPr>
              <a:t>Screening and counseling are essential </a:t>
            </a:r>
          </a:p>
        </p:txBody>
      </p:sp>
      <p:pic>
        <p:nvPicPr>
          <p:cNvPr id="25604" name="Picture 18" descr="28-DayPill">
            <a:extLst>
              <a:ext uri="{FF2B5EF4-FFF2-40B4-BE49-F238E27FC236}">
                <a16:creationId xmlns:a16="http://schemas.microsoft.com/office/drawing/2014/main" id="{26516226-FD78-4BC7-82EF-D630FB990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0170">
            <a:off x="6275388" y="2243138"/>
            <a:ext cx="17589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0" descr="21DayPill">
            <a:extLst>
              <a:ext uri="{FF2B5EF4-FFF2-40B4-BE49-F238E27FC236}">
                <a16:creationId xmlns:a16="http://schemas.microsoft.com/office/drawing/2014/main" id="{47B2B55C-259C-4818-A39C-767D876F7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7973">
            <a:off x="6134100" y="4427538"/>
            <a:ext cx="19002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7846052D-0D3B-4DAD-9FE8-6B6888BEB6F4}"/>
              </a:ext>
            </a:extLst>
          </p:cNvPr>
          <p:cNvSpPr txBox="1">
            <a:spLocks/>
          </p:cNvSpPr>
          <p:nvPr/>
        </p:nvSpPr>
        <p:spPr>
          <a:xfrm>
            <a:off x="1231684" y="654794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ctrTitle" idx="4294967295"/>
          </p:nvPr>
        </p:nvSpPr>
        <p:spPr>
          <a:xfrm>
            <a:off x="484188" y="1527175"/>
            <a:ext cx="8533688" cy="2265363"/>
          </a:xfrm>
        </p:spPr>
        <p:txBody>
          <a:bodyPr anchor="t">
            <a:noAutofit/>
          </a:bodyPr>
          <a:lstStyle/>
          <a:p>
            <a:pPr eaLnBrk="1" hangingPunct="1">
              <a:spcBef>
                <a:spcPct val="125000"/>
              </a:spcBef>
              <a:spcAft>
                <a:spcPct val="70000"/>
              </a:spcAft>
            </a:pPr>
            <a:br>
              <a:rPr lang="en-US" sz="4400" dirty="0">
                <a:solidFill>
                  <a:schemeClr val="accent1"/>
                </a:solidFill>
                <a:latin typeface="Calibri" panose="020F0502020204030204" pitchFamily="34" charset="0"/>
                <a:cs typeface="Calibri" panose="020F0502020204030204" pitchFamily="34" charset="0"/>
              </a:rPr>
            </a:br>
            <a:r>
              <a:rPr lang="en-US" sz="4400" b="1" dirty="0">
                <a:solidFill>
                  <a:schemeClr val="accent1"/>
                </a:solidFill>
                <a:latin typeface="Calibri" panose="020F0502020204030204" pitchFamily="34" charset="0"/>
                <a:cs typeface="Calibri" panose="020F0502020204030204" pitchFamily="34" charset="0"/>
              </a:rPr>
              <a:t>Combined injectable contraceptives (monthly injectables)</a:t>
            </a:r>
            <a:endParaRPr lang="en-US" sz="4400" dirty="0">
              <a:solidFill>
                <a:schemeClr val="accent1"/>
              </a:solidFill>
              <a:latin typeface="Calibri" panose="020F0502020204030204" pitchFamily="34" charset="0"/>
              <a:cs typeface="Calibri" panose="020F0502020204030204" pitchFamily="34" charset="0"/>
            </a:endParaRPr>
          </a:p>
        </p:txBody>
      </p:sp>
      <p:pic>
        <p:nvPicPr>
          <p:cNvPr id="55300" name="Picture 6" descr="cyclof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076700"/>
            <a:ext cx="31623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8" descr="mesigyna_1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89363"/>
            <a:ext cx="2152650" cy="215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4913F82-0A78-40A3-BBAC-4DBD6E8F56DD}"/>
              </a:ext>
            </a:extLst>
          </p:cNvPr>
          <p:cNvSpPr>
            <a:spLocks noGrp="1"/>
          </p:cNvSpPr>
          <p:nvPr>
            <p:ph type="sldNum" sz="quarter" idx="12"/>
          </p:nvPr>
        </p:nvSpPr>
        <p:spPr/>
        <p:txBody>
          <a:bodyPr/>
          <a:lstStyle/>
          <a:p>
            <a:fld id="{B61DE153-13B5-409C-895D-431A13430C20}" type="slidenum">
              <a:rPr lang="en-GB" smtClean="0"/>
              <a:t>36</a:t>
            </a:fld>
            <a:endParaRPr lang="en-GB"/>
          </a:p>
        </p:txBody>
      </p:sp>
    </p:spTree>
    <p:custDataLst>
      <p:tags r:id="rId1"/>
    </p:custDataLst>
    <p:extLst>
      <p:ext uri="{BB962C8B-B14F-4D97-AF65-F5344CB8AC3E}">
        <p14:creationId xmlns:p14="http://schemas.microsoft.com/office/powerpoint/2010/main" val="1074431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28650" y="175943"/>
            <a:ext cx="7886700" cy="1325563"/>
          </a:xfrm>
        </p:spPr>
        <p:txBody>
          <a:bodyPr>
            <a:normAutofit fontScale="90000"/>
          </a:bodyPr>
          <a:lstStyle/>
          <a:p>
            <a:pPr eaLnBrk="1" hangingPunct="1"/>
            <a:r>
              <a:rPr lang="en-GB" sz="4800" b="1" dirty="0">
                <a:solidFill>
                  <a:schemeClr val="accent1"/>
                </a:solidFill>
                <a:latin typeface="Calibri" panose="020F0502020204030204" pitchFamily="34" charset="0"/>
                <a:cs typeface="Calibri" panose="020F0502020204030204" pitchFamily="34" charset="0"/>
              </a:rPr>
              <a:t>What are monthly injectables?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56324" name="Rectangle 3"/>
          <p:cNvSpPr>
            <a:spLocks noGrp="1" noChangeArrowheads="1"/>
          </p:cNvSpPr>
          <p:nvPr>
            <p:ph type="body" idx="1"/>
          </p:nvPr>
        </p:nvSpPr>
        <p:spPr>
          <a:xfrm>
            <a:off x="325821" y="1499802"/>
            <a:ext cx="8492357" cy="4351338"/>
          </a:xfrm>
        </p:spPr>
        <p:txBody>
          <a:bodyPr>
            <a:noAutofit/>
          </a:bodyPr>
          <a:lstStyle/>
          <a:p>
            <a:r>
              <a:rPr lang="en-GB" altLang="en-US" sz="2200" dirty="0"/>
              <a:t>Monthly injectables or combined injectable contraceptives contain 2 hormones, a progestin and an </a:t>
            </a:r>
            <a:r>
              <a:rPr lang="en-GB" altLang="en-US" sz="2200" dirty="0" err="1"/>
              <a:t>estrogen</a:t>
            </a:r>
            <a:r>
              <a:rPr lang="en-GB" altLang="en-US" sz="2200" dirty="0"/>
              <a:t>, like the natural hormones progesterone and </a:t>
            </a:r>
            <a:r>
              <a:rPr lang="en-GB" altLang="en-US" sz="2200" dirty="0" err="1"/>
              <a:t>estrogen</a:t>
            </a:r>
            <a:r>
              <a:rPr lang="en-GB" altLang="en-US" sz="2200" dirty="0"/>
              <a:t> in a woman’s body.</a:t>
            </a:r>
          </a:p>
          <a:p>
            <a:pPr marL="609600" indent="-609600">
              <a:buNone/>
            </a:pPr>
            <a:r>
              <a:rPr lang="en-GB" altLang="en-US" sz="1600" dirty="0"/>
              <a:t> </a:t>
            </a:r>
            <a:r>
              <a:rPr lang="en-GB" altLang="en-US" sz="1600" i="1" dirty="0"/>
              <a:t>(Combined oral contraceptives also contain these 2 types of hormones.)</a:t>
            </a:r>
          </a:p>
          <a:p>
            <a:r>
              <a:rPr lang="en-GB" altLang="en-US" sz="2200" dirty="0"/>
              <a:t>They are also called combined injectable contraceptives, CICs, the injection.</a:t>
            </a:r>
          </a:p>
          <a:p>
            <a:endParaRPr lang="en-GB" altLang="en-US" sz="2200" dirty="0"/>
          </a:p>
          <a:p>
            <a:pPr marL="0" indent="0">
              <a:buNone/>
            </a:pPr>
            <a:r>
              <a:rPr lang="en-GB" altLang="en-US" sz="2200" b="1" dirty="0"/>
              <a:t>They are available as</a:t>
            </a:r>
            <a:r>
              <a:rPr lang="en-GB" altLang="en-US" sz="2200" dirty="0"/>
              <a:t>: </a:t>
            </a:r>
          </a:p>
          <a:p>
            <a:pPr marL="990600" lvl="1" indent="-533400" eaLnBrk="1" hangingPunct="1">
              <a:buFont typeface="Arial" charset="0"/>
              <a:buAutoNum type="arabicPeriod"/>
            </a:pPr>
            <a:r>
              <a:rPr lang="en-GB" altLang="en-US" sz="2200" dirty="0"/>
              <a:t>Medroxyprogesterone acetate (MPA) 25mg + </a:t>
            </a:r>
            <a:r>
              <a:rPr lang="en-GB" altLang="en-US" sz="2200" dirty="0" err="1"/>
              <a:t>estradiol</a:t>
            </a:r>
            <a:r>
              <a:rPr lang="en-GB" altLang="en-US" sz="2200" dirty="0"/>
              <a:t> cypionate </a:t>
            </a:r>
          </a:p>
          <a:p>
            <a:pPr marL="990600" lvl="1" indent="-533400">
              <a:buNone/>
            </a:pPr>
            <a:r>
              <a:rPr lang="en-GB" altLang="en-US" sz="2200" dirty="0"/>
              <a:t>	</a:t>
            </a:r>
            <a:r>
              <a:rPr lang="en-GB" altLang="en-US" sz="2200" dirty="0" err="1">
                <a:solidFill>
                  <a:srgbClr val="C00000"/>
                </a:solidFill>
              </a:rPr>
              <a:t>Cyclofem</a:t>
            </a:r>
            <a:r>
              <a:rPr lang="en-GB" altLang="en-US" sz="2200" dirty="0">
                <a:solidFill>
                  <a:srgbClr val="C00000"/>
                </a:solidFill>
              </a:rPr>
              <a:t>, </a:t>
            </a:r>
            <a:r>
              <a:rPr lang="en-GB" altLang="en-US" sz="2200" dirty="0" err="1">
                <a:solidFill>
                  <a:srgbClr val="C00000"/>
                </a:solidFill>
              </a:rPr>
              <a:t>Ciclofemina</a:t>
            </a:r>
            <a:r>
              <a:rPr lang="en-GB" altLang="en-US" sz="2200" dirty="0">
                <a:solidFill>
                  <a:srgbClr val="C00000"/>
                </a:solidFill>
              </a:rPr>
              <a:t>, </a:t>
            </a:r>
            <a:r>
              <a:rPr lang="en-GB" altLang="en-US" sz="2200" dirty="0" err="1">
                <a:solidFill>
                  <a:srgbClr val="C00000"/>
                </a:solidFill>
              </a:rPr>
              <a:t>Ciclofem</a:t>
            </a:r>
            <a:r>
              <a:rPr lang="en-GB" altLang="en-US" sz="2200" dirty="0">
                <a:solidFill>
                  <a:srgbClr val="C00000"/>
                </a:solidFill>
              </a:rPr>
              <a:t>, Cyclo-Provera, </a:t>
            </a:r>
            <a:r>
              <a:rPr lang="en-GB" altLang="en-US" sz="2200" dirty="0" err="1">
                <a:solidFill>
                  <a:srgbClr val="C00000"/>
                </a:solidFill>
              </a:rPr>
              <a:t>Lunella</a:t>
            </a:r>
            <a:r>
              <a:rPr lang="en-GB" altLang="en-US" sz="2200" dirty="0">
                <a:solidFill>
                  <a:srgbClr val="C00000"/>
                </a:solidFill>
              </a:rPr>
              <a:t>, Lunelle, Novafem, </a:t>
            </a:r>
            <a:r>
              <a:rPr lang="en-GB" altLang="en-US" sz="2200" dirty="0" err="1">
                <a:solidFill>
                  <a:srgbClr val="C00000"/>
                </a:solidFill>
              </a:rPr>
              <a:t>Feminena</a:t>
            </a:r>
            <a:endParaRPr lang="en-GB" altLang="en-US" sz="2200" dirty="0">
              <a:solidFill>
                <a:srgbClr val="C00000"/>
              </a:solidFill>
            </a:endParaRPr>
          </a:p>
          <a:p>
            <a:pPr marL="990600" lvl="1" indent="-533400" eaLnBrk="1" hangingPunct="1">
              <a:buFont typeface="Arial" charset="0"/>
              <a:buAutoNum type="arabicPeriod" startAt="2"/>
            </a:pPr>
            <a:r>
              <a:rPr lang="en-GB" altLang="en-US" sz="2200" dirty="0"/>
              <a:t>Norethisterone enanthate (NET-EN) 50 mg + estradiol valerate </a:t>
            </a:r>
          </a:p>
          <a:p>
            <a:pPr marL="990600" lvl="1" indent="-533400" eaLnBrk="1" hangingPunct="1">
              <a:buFont typeface="Arial" charset="0"/>
              <a:buNone/>
            </a:pPr>
            <a:r>
              <a:rPr lang="en-GB" altLang="en-US" sz="2200" dirty="0"/>
              <a:t>	</a:t>
            </a:r>
            <a:r>
              <a:rPr lang="en-GB" altLang="en-US" sz="2200" dirty="0">
                <a:solidFill>
                  <a:srgbClr val="C00000"/>
                </a:solidFill>
              </a:rPr>
              <a:t>Mesigyna, Norigynon</a:t>
            </a:r>
          </a:p>
          <a:p>
            <a:pPr marL="990600" lvl="1" indent="-533400" eaLnBrk="1" hangingPunct="1">
              <a:buFont typeface="Arial" charset="0"/>
              <a:buAutoNum type="arabicPeriod" startAt="2"/>
            </a:pPr>
            <a:endParaRPr lang="en-US" altLang="en-US" sz="2200" dirty="0"/>
          </a:p>
        </p:txBody>
      </p:sp>
      <p:sp>
        <p:nvSpPr>
          <p:cNvPr id="4" name="Slide Number Placeholder 3">
            <a:extLst>
              <a:ext uri="{FF2B5EF4-FFF2-40B4-BE49-F238E27FC236}">
                <a16:creationId xmlns:a16="http://schemas.microsoft.com/office/drawing/2014/main" id="{1BDAF4E0-365D-4A20-8348-1CCB9382202C}"/>
              </a:ext>
            </a:extLst>
          </p:cNvPr>
          <p:cNvSpPr>
            <a:spLocks noGrp="1"/>
          </p:cNvSpPr>
          <p:nvPr>
            <p:ph type="sldNum" sz="quarter" idx="12"/>
          </p:nvPr>
        </p:nvSpPr>
        <p:spPr/>
        <p:txBody>
          <a:bodyPr/>
          <a:lstStyle/>
          <a:p>
            <a:fld id="{B61DE153-13B5-409C-895D-431A13430C20}" type="slidenum">
              <a:rPr lang="en-GB" smtClean="0"/>
              <a:t>37</a:t>
            </a:fld>
            <a:endParaRPr lang="en-GB"/>
          </a:p>
        </p:txBody>
      </p:sp>
      <p:sp>
        <p:nvSpPr>
          <p:cNvPr id="7" name="Footer Placeholder 2">
            <a:extLst>
              <a:ext uri="{FF2B5EF4-FFF2-40B4-BE49-F238E27FC236}">
                <a16:creationId xmlns:a16="http://schemas.microsoft.com/office/drawing/2014/main" id="{97AB3848-09DC-4E2A-97A8-67FF094DDCB8}"/>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416865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502527" y="81347"/>
            <a:ext cx="8179019"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Monthly injectables: </a:t>
            </a:r>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Mechanism of action and effectiveness </a:t>
            </a:r>
            <a:endParaRPr lang="en-US" sz="3600" b="1" dirty="0">
              <a:solidFill>
                <a:schemeClr val="accent1"/>
              </a:solidFill>
              <a:latin typeface="Calibri" panose="020F0502020204030204" pitchFamily="34" charset="0"/>
              <a:cs typeface="Calibri" panose="020F0502020204030204" pitchFamily="34" charset="0"/>
            </a:endParaRPr>
          </a:p>
        </p:txBody>
      </p:sp>
      <p:sp>
        <p:nvSpPr>
          <p:cNvPr id="57348" name="Rectangle 3"/>
          <p:cNvSpPr>
            <a:spLocks noGrp="1" noChangeArrowheads="1"/>
          </p:cNvSpPr>
          <p:nvPr>
            <p:ph type="body" idx="1"/>
          </p:nvPr>
        </p:nvSpPr>
        <p:spPr>
          <a:xfrm>
            <a:off x="628650" y="1825625"/>
            <a:ext cx="7886700" cy="1726872"/>
          </a:xfrm>
        </p:spPr>
        <p:txBody>
          <a:bodyPr>
            <a:normAutofit/>
          </a:bodyPr>
          <a:lstStyle/>
          <a:p>
            <a:pPr marL="0" indent="0">
              <a:spcAft>
                <a:spcPct val="30000"/>
              </a:spcAft>
              <a:buNone/>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Mechanism of action</a:t>
            </a:r>
            <a:endParaRPr lang="en-GB" altLang="en-US" sz="2400" dirty="0"/>
          </a:p>
          <a:p>
            <a:pPr>
              <a:spcAft>
                <a:spcPct val="30000"/>
              </a:spcAft>
            </a:pPr>
            <a:r>
              <a:rPr lang="en-GB" altLang="en-US" sz="2400" dirty="0"/>
              <a:t>Like COCs, monthly injectables work primarily by preventing the release of eggs from the ovaries (ovulation).</a:t>
            </a:r>
          </a:p>
          <a:p>
            <a:pPr>
              <a:spcAft>
                <a:spcPct val="30000"/>
              </a:spcAft>
            </a:pPr>
            <a:endParaRPr lang="en-GB" altLang="en-US" sz="2400" dirty="0"/>
          </a:p>
        </p:txBody>
      </p:sp>
      <p:sp>
        <p:nvSpPr>
          <p:cNvPr id="5" name="Rectangle 4">
            <a:extLst>
              <a:ext uri="{FF2B5EF4-FFF2-40B4-BE49-F238E27FC236}">
                <a16:creationId xmlns:a16="http://schemas.microsoft.com/office/drawing/2014/main" id="{EDDF0EC5-0BB1-4030-AB38-2E21A6007998}"/>
              </a:ext>
            </a:extLst>
          </p:cNvPr>
          <p:cNvSpPr/>
          <p:nvPr/>
        </p:nvSpPr>
        <p:spPr>
          <a:xfrm>
            <a:off x="628650" y="3310615"/>
            <a:ext cx="8189529" cy="2845907"/>
          </a:xfrm>
          <a:prstGeom prst="rect">
            <a:avLst/>
          </a:prstGeom>
        </p:spPr>
        <p:txBody>
          <a:bodyPr wrap="square">
            <a:spAutoFit/>
          </a:bodyPr>
          <a:lstStyle/>
          <a:p>
            <a:pPr lvl="0" defTabSz="685800">
              <a:lnSpc>
                <a:spcPct val="90000"/>
              </a:lnSpc>
              <a:spcBef>
                <a:spcPts val="750"/>
              </a:spcBef>
              <a:spcAft>
                <a:spcPct val="30000"/>
              </a:spcAft>
            </a:pPr>
            <a:r>
              <a:rPr lang="en-GB" altLang="en-US" sz="2400" b="1" dirty="0">
                <a:solidFill>
                  <a:prstClr val="black"/>
                </a:solidFill>
              </a:rPr>
              <a:t>Effectiveness</a:t>
            </a:r>
          </a:p>
          <a:p>
            <a:pPr marL="171450" lvl="0" indent="-171450" defTabSz="685800">
              <a:lnSpc>
                <a:spcPct val="90000"/>
              </a:lnSpc>
              <a:spcBef>
                <a:spcPts val="750"/>
              </a:spcBef>
              <a:spcAft>
                <a:spcPct val="30000"/>
              </a:spcAft>
              <a:buFont typeface="Arial" panose="020B0604020202020204" pitchFamily="34" charset="0"/>
              <a:buChar char="•"/>
            </a:pPr>
            <a:r>
              <a:rPr lang="en-GB" altLang="en-US" sz="2400" dirty="0">
                <a:solidFill>
                  <a:prstClr val="black"/>
                </a:solidFill>
              </a:rPr>
              <a:t>As commonly used, about 3 pregnancies per 100 women using monthly injectables over the first year. This means that 97 of every 100 women using injectables will not become pregnant.</a:t>
            </a:r>
            <a:endParaRPr lang="en-US" altLang="en-US" sz="2400" dirty="0">
              <a:solidFill>
                <a:prstClr val="black"/>
              </a:solidFill>
            </a:endParaRPr>
          </a:p>
          <a:p>
            <a:pPr marL="171450" lvl="0" indent="-171450" defTabSz="685800">
              <a:lnSpc>
                <a:spcPct val="90000"/>
              </a:lnSpc>
              <a:spcBef>
                <a:spcPts val="750"/>
              </a:spcBef>
              <a:spcAft>
                <a:spcPct val="30000"/>
              </a:spcAft>
              <a:buFont typeface="Arial" panose="020B0604020202020204" pitchFamily="34" charset="0"/>
              <a:buChar char="•"/>
            </a:pPr>
            <a:r>
              <a:rPr lang="en-US" altLang="en-US" sz="2400" dirty="0">
                <a:solidFill>
                  <a:prstClr val="black"/>
                </a:solidFill>
              </a:rPr>
              <a:t>Less than 1 pregnancy per 100 women using monthly injectables over the first year (5 per 10,000 women), when women receive their injections on time.</a:t>
            </a:r>
          </a:p>
        </p:txBody>
      </p:sp>
      <p:sp>
        <p:nvSpPr>
          <p:cNvPr id="6" name="Slide Number Placeholder 5">
            <a:extLst>
              <a:ext uri="{FF2B5EF4-FFF2-40B4-BE49-F238E27FC236}">
                <a16:creationId xmlns:a16="http://schemas.microsoft.com/office/drawing/2014/main" id="{09577538-9EBD-4728-A405-C416BF71D2A5}"/>
              </a:ext>
            </a:extLst>
          </p:cNvPr>
          <p:cNvSpPr>
            <a:spLocks noGrp="1"/>
          </p:cNvSpPr>
          <p:nvPr>
            <p:ph type="sldNum" sz="quarter" idx="12"/>
          </p:nvPr>
        </p:nvSpPr>
        <p:spPr/>
        <p:txBody>
          <a:bodyPr/>
          <a:lstStyle/>
          <a:p>
            <a:fld id="{B61DE153-13B5-409C-895D-431A13430C20}" type="slidenum">
              <a:rPr lang="en-GB" smtClean="0"/>
              <a:t>38</a:t>
            </a:fld>
            <a:endParaRPr lang="en-GB"/>
          </a:p>
        </p:txBody>
      </p:sp>
      <p:sp>
        <p:nvSpPr>
          <p:cNvPr id="9" name="Footer Placeholder 2">
            <a:extLst>
              <a:ext uri="{FF2B5EF4-FFF2-40B4-BE49-F238E27FC236}">
                <a16:creationId xmlns:a16="http://schemas.microsoft.com/office/drawing/2014/main" id="{4CD51F8E-6125-442A-955B-05F5E15D2D2C}"/>
              </a:ext>
            </a:extLst>
          </p:cNvPr>
          <p:cNvSpPr txBox="1">
            <a:spLocks/>
          </p:cNvSpPr>
          <p:nvPr/>
        </p:nvSpPr>
        <p:spPr>
          <a:xfrm>
            <a:off x="2053732" y="647994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1269488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386913" y="154922"/>
            <a:ext cx="8315653" cy="1325563"/>
          </a:xfrm>
        </p:spPr>
        <p:txBody>
          <a:bodyPr>
            <a:normAutofit/>
          </a:bodyPr>
          <a:lstStyle/>
          <a:p>
            <a:pPr eaLnBrk="1" hangingPunct="1"/>
            <a:r>
              <a:rPr lang="en-GB" sz="4000" b="1" dirty="0">
                <a:solidFill>
                  <a:schemeClr val="accent1"/>
                </a:solidFill>
                <a:latin typeface="Calibri" panose="020F0502020204030204" pitchFamily="34" charset="0"/>
                <a:cs typeface="Calibri" panose="020F0502020204030204" pitchFamily="34" charset="0"/>
              </a:rPr>
              <a:t>Characteristics of monthly injectables</a:t>
            </a:r>
            <a:endParaRPr lang="en-US" sz="4000" b="1" dirty="0">
              <a:solidFill>
                <a:schemeClr val="accent1"/>
              </a:solidFill>
              <a:latin typeface="Calibri" panose="020F0502020204030204" pitchFamily="34" charset="0"/>
              <a:cs typeface="Calibri" panose="020F0502020204030204" pitchFamily="34" charset="0"/>
            </a:endParaRPr>
          </a:p>
        </p:txBody>
      </p:sp>
      <p:sp>
        <p:nvSpPr>
          <p:cNvPr id="58372" name="Rectangle 3"/>
          <p:cNvSpPr>
            <a:spLocks noGrp="1" noChangeArrowheads="1"/>
          </p:cNvSpPr>
          <p:nvPr>
            <p:ph type="body" idx="1"/>
          </p:nvPr>
        </p:nvSpPr>
        <p:spPr>
          <a:xfrm>
            <a:off x="462455" y="1825625"/>
            <a:ext cx="3754163" cy="4351338"/>
          </a:xfrm>
        </p:spPr>
        <p:txBody>
          <a:bodyPr>
            <a:normAutofit/>
          </a:bodyPr>
          <a:lstStyle/>
          <a:p>
            <a:pPr marL="0" indent="0" eaLnBrk="1" hangingPunct="1">
              <a:lnSpc>
                <a:spcPct val="90000"/>
              </a:lnSpc>
              <a:buNone/>
            </a:pPr>
            <a:r>
              <a:rPr lang="en-US" altLang="en-US" sz="2400" b="1" dirty="0"/>
              <a:t>COCs:</a:t>
            </a:r>
          </a:p>
          <a:p>
            <a:pPr eaLnBrk="1" hangingPunct="1">
              <a:lnSpc>
                <a:spcPct val="90000"/>
              </a:lnSpc>
            </a:pPr>
            <a:r>
              <a:rPr lang="en-US" altLang="en-US" sz="2400" dirty="0"/>
              <a:t>Do not require daily action by the user</a:t>
            </a:r>
          </a:p>
          <a:p>
            <a:pPr eaLnBrk="1" hangingPunct="1">
              <a:lnSpc>
                <a:spcPct val="90000"/>
              </a:lnSpc>
            </a:pPr>
            <a:r>
              <a:rPr lang="en-US" altLang="en-US" sz="2400" dirty="0"/>
              <a:t>Can be used privately</a:t>
            </a:r>
          </a:p>
          <a:p>
            <a:pPr eaLnBrk="1" hangingPunct="1">
              <a:lnSpc>
                <a:spcPct val="90000"/>
              </a:lnSpc>
            </a:pPr>
            <a:r>
              <a:rPr lang="en-US" altLang="en-US" sz="2400" dirty="0"/>
              <a:t>Injections can be stopped at any time</a:t>
            </a:r>
          </a:p>
          <a:p>
            <a:pPr eaLnBrk="1" hangingPunct="1">
              <a:lnSpc>
                <a:spcPct val="90000"/>
              </a:lnSpc>
            </a:pPr>
            <a:r>
              <a:rPr lang="en-US" altLang="en-US" sz="2400" dirty="0"/>
              <a:t>Good for spacing births</a:t>
            </a:r>
          </a:p>
          <a:p>
            <a:pPr eaLnBrk="1" hangingPunct="1">
              <a:lnSpc>
                <a:spcPct val="90000"/>
              </a:lnSpc>
              <a:spcAft>
                <a:spcPct val="20000"/>
              </a:spcAft>
              <a:buFontTx/>
              <a:buNone/>
            </a:pPr>
            <a:endParaRPr lang="en-US" altLang="en-US" sz="2400" dirty="0"/>
          </a:p>
          <a:p>
            <a:pPr>
              <a:spcAft>
                <a:spcPct val="20000"/>
              </a:spcAft>
            </a:pPr>
            <a:endParaRPr lang="en-US" altLang="en-US" sz="2400" dirty="0"/>
          </a:p>
        </p:txBody>
      </p:sp>
      <p:sp>
        <p:nvSpPr>
          <p:cNvPr id="3" name="Rectangle 2">
            <a:extLst>
              <a:ext uri="{FF2B5EF4-FFF2-40B4-BE49-F238E27FC236}">
                <a16:creationId xmlns:a16="http://schemas.microsoft.com/office/drawing/2014/main" id="{D1E3E7A7-3E98-4B6A-B77A-4CD87F9001CD}"/>
              </a:ext>
            </a:extLst>
          </p:cNvPr>
          <p:cNvSpPr/>
          <p:nvPr/>
        </p:nvSpPr>
        <p:spPr>
          <a:xfrm>
            <a:off x="4761188" y="2143799"/>
            <a:ext cx="3754162" cy="2927981"/>
          </a:xfrm>
          <a:prstGeom prst="rect">
            <a:avLst/>
          </a:prstGeom>
        </p:spPr>
        <p:txBody>
          <a:bodyPr wrap="square">
            <a:spAutoFit/>
          </a:bodyPr>
          <a:lstStyle/>
          <a:p>
            <a:pPr marL="171450" lvl="0" indent="-171450" defTabSz="685800">
              <a:lnSpc>
                <a:spcPct val="90000"/>
              </a:lnSpc>
              <a:spcBef>
                <a:spcPts val="750"/>
              </a:spcBef>
              <a:spcAft>
                <a:spcPct val="20000"/>
              </a:spcAft>
              <a:buClr>
                <a:srgbClr val="FF0000"/>
              </a:buClr>
              <a:buFont typeface="Arial" panose="020B0604020202020204" pitchFamily="34" charset="0"/>
              <a:buChar char="•"/>
            </a:pPr>
            <a:r>
              <a:rPr lang="en-US" altLang="en-US" sz="2400" dirty="0">
                <a:solidFill>
                  <a:prstClr val="black"/>
                </a:solidFill>
              </a:rPr>
              <a:t>Slightly delayed return to fertility (</a:t>
            </a:r>
            <a:r>
              <a:rPr lang="en-GB" altLang="en-US" sz="2400" dirty="0">
                <a:solidFill>
                  <a:prstClr val="black"/>
                </a:solidFill>
              </a:rPr>
              <a:t>An average of about 5 months, one month longer than with most other methods</a:t>
            </a:r>
            <a:r>
              <a:rPr lang="en-US" altLang="en-US" sz="2400" dirty="0">
                <a:solidFill>
                  <a:prstClr val="black"/>
                </a:solidFill>
              </a:rPr>
              <a:t>)</a:t>
            </a:r>
          </a:p>
          <a:p>
            <a:pPr marL="171450" lvl="0" indent="-171450" defTabSz="685800">
              <a:lnSpc>
                <a:spcPct val="90000"/>
              </a:lnSpc>
              <a:spcBef>
                <a:spcPts val="750"/>
              </a:spcBef>
              <a:spcAft>
                <a:spcPct val="20000"/>
              </a:spcAft>
              <a:buClr>
                <a:srgbClr val="FF0000"/>
              </a:buClr>
              <a:buFont typeface="Arial" panose="020B0604020202020204" pitchFamily="34" charset="0"/>
              <a:buChar char="•"/>
            </a:pPr>
            <a:r>
              <a:rPr lang="en-US" altLang="en-US" sz="2400" dirty="0">
                <a:solidFill>
                  <a:prstClr val="black"/>
                </a:solidFill>
              </a:rPr>
              <a:t>No protection against sexually transmitted infections or HIV</a:t>
            </a:r>
          </a:p>
        </p:txBody>
      </p:sp>
      <p:sp>
        <p:nvSpPr>
          <p:cNvPr id="5" name="Slide Number Placeholder 4">
            <a:extLst>
              <a:ext uri="{FF2B5EF4-FFF2-40B4-BE49-F238E27FC236}">
                <a16:creationId xmlns:a16="http://schemas.microsoft.com/office/drawing/2014/main" id="{17F32D99-07C6-437B-A7A0-1D0D5C137C63}"/>
              </a:ext>
            </a:extLst>
          </p:cNvPr>
          <p:cNvSpPr>
            <a:spLocks noGrp="1"/>
          </p:cNvSpPr>
          <p:nvPr>
            <p:ph type="sldNum" sz="quarter" idx="12"/>
          </p:nvPr>
        </p:nvSpPr>
        <p:spPr/>
        <p:txBody>
          <a:bodyPr/>
          <a:lstStyle/>
          <a:p>
            <a:fld id="{B61DE153-13B5-409C-895D-431A13430C20}" type="slidenum">
              <a:rPr lang="en-GB" smtClean="0"/>
              <a:t>39</a:t>
            </a:fld>
            <a:endParaRPr lang="en-GB"/>
          </a:p>
        </p:txBody>
      </p:sp>
      <p:sp>
        <p:nvSpPr>
          <p:cNvPr id="8" name="Footer Placeholder 2">
            <a:extLst>
              <a:ext uri="{FF2B5EF4-FFF2-40B4-BE49-F238E27FC236}">
                <a16:creationId xmlns:a16="http://schemas.microsoft.com/office/drawing/2014/main" id="{370BA92A-6056-41DB-88FE-7CB2D99526EB}"/>
              </a:ext>
            </a:extLst>
          </p:cNvPr>
          <p:cNvSpPr txBox="1">
            <a:spLocks/>
          </p:cNvSpPr>
          <p:nvPr/>
        </p:nvSpPr>
        <p:spPr>
          <a:xfrm>
            <a:off x="2053732" y="652198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2118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6" name="Slide Number Placeholder 5">
            <a:extLst>
              <a:ext uri="{FF2B5EF4-FFF2-40B4-BE49-F238E27FC236}">
                <a16:creationId xmlns:a16="http://schemas.microsoft.com/office/drawing/2014/main" id="{FABD0D21-C7C4-4D5C-8FF3-E11647149746}"/>
              </a:ext>
            </a:extLst>
          </p:cNvPr>
          <p:cNvSpPr>
            <a:spLocks noGrp="1"/>
          </p:cNvSpPr>
          <p:nvPr>
            <p:ph type="sldNum" sz="quarter" idx="12"/>
          </p:nvPr>
        </p:nvSpPr>
        <p:spPr/>
        <p:txBody>
          <a:bodyPr/>
          <a:lstStyle/>
          <a:p>
            <a:fld id="{B61DE153-13B5-409C-895D-431A13430C20}" type="slidenum">
              <a:rPr lang="en-GB" smtClean="0"/>
              <a:t>4</a:t>
            </a:fld>
            <a:endParaRPr lang="en-GB"/>
          </a:p>
        </p:txBody>
      </p:sp>
      <p:sp>
        <p:nvSpPr>
          <p:cNvPr id="22" name="Footer Placeholder 2">
            <a:extLst>
              <a:ext uri="{FF2B5EF4-FFF2-40B4-BE49-F238E27FC236}">
                <a16:creationId xmlns:a16="http://schemas.microsoft.com/office/drawing/2014/main" id="{9CD66699-DC38-49F3-BE01-27B04D7A251E}"/>
              </a:ext>
            </a:extLst>
          </p:cNvPr>
          <p:cNvSpPr txBox="1">
            <a:spLocks/>
          </p:cNvSpPr>
          <p:nvPr/>
        </p:nvSpPr>
        <p:spPr>
          <a:xfrm>
            <a:off x="2053732" y="653249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628650" y="228495"/>
            <a:ext cx="7886700" cy="1325563"/>
          </a:xfrm>
        </p:spPr>
        <p:txBody>
          <a:bodyPr>
            <a:normAutofit/>
          </a:bodyPr>
          <a:lstStyle/>
          <a:p>
            <a:pPr eaLnBrk="1" hangingPunct="1"/>
            <a:r>
              <a:rPr lang="en-GB" sz="3600" b="1" dirty="0">
                <a:solidFill>
                  <a:schemeClr val="accent1"/>
                </a:solidFill>
                <a:latin typeface="Calibri" panose="020F0502020204030204" pitchFamily="34" charset="0"/>
                <a:cs typeface="Calibri" panose="020F0502020204030204" pitchFamily="34" charset="0"/>
              </a:rPr>
              <a:t>Monthly injectables: Differences from progestin-only injectables</a:t>
            </a:r>
            <a:endParaRPr lang="en-US" sz="3600" b="1" dirty="0">
              <a:solidFill>
                <a:schemeClr val="accent1"/>
              </a:solidFill>
              <a:latin typeface="Calibri" panose="020F0502020204030204" pitchFamily="34" charset="0"/>
              <a:cs typeface="Calibri" panose="020F0502020204030204" pitchFamily="34" charset="0"/>
            </a:endParaRPr>
          </a:p>
        </p:txBody>
      </p:sp>
      <p:sp>
        <p:nvSpPr>
          <p:cNvPr id="59396" name="Rectangle 3"/>
          <p:cNvSpPr>
            <a:spLocks noGrp="1" noChangeArrowheads="1"/>
          </p:cNvSpPr>
          <p:nvPr>
            <p:ph type="body" idx="1"/>
          </p:nvPr>
        </p:nvSpPr>
        <p:spPr/>
        <p:txBody>
          <a:bodyPr>
            <a:normAutofit fontScale="92500" lnSpcReduction="10000"/>
          </a:bodyPr>
          <a:lstStyle/>
          <a:p>
            <a:pPr marL="0" indent="0">
              <a:spcAft>
                <a:spcPct val="60000"/>
              </a:spcAft>
              <a:buNone/>
            </a:pPr>
            <a:r>
              <a:rPr lang="en-GB" altLang="en-US" sz="2800" dirty="0"/>
              <a:t>Compared to progestin-only injectables DMPA or NET-EN, monthly injectables:</a:t>
            </a:r>
          </a:p>
          <a:p>
            <a:pPr>
              <a:spcAft>
                <a:spcPct val="60000"/>
              </a:spcAft>
            </a:pPr>
            <a:r>
              <a:rPr lang="en-GB" altLang="en-US" sz="2800" dirty="0"/>
              <a:t>Contain </a:t>
            </a:r>
            <a:r>
              <a:rPr lang="en-GB" altLang="en-US" sz="2800" dirty="0" err="1"/>
              <a:t>estrogen</a:t>
            </a:r>
            <a:r>
              <a:rPr lang="en-GB" altLang="en-US" sz="2800" dirty="0"/>
              <a:t> as well progestins, that is, combined methods.</a:t>
            </a:r>
          </a:p>
          <a:p>
            <a:pPr>
              <a:spcAft>
                <a:spcPct val="60000"/>
              </a:spcAft>
            </a:pPr>
            <a:r>
              <a:rPr lang="en-GB" altLang="en-US" sz="2800" dirty="0"/>
              <a:t>Contain less progestin</a:t>
            </a:r>
          </a:p>
          <a:p>
            <a:pPr eaLnBrk="1" hangingPunct="1">
              <a:spcAft>
                <a:spcPct val="60000"/>
              </a:spcAft>
            </a:pPr>
            <a:r>
              <a:rPr lang="en-GB" altLang="en-US" sz="2800" dirty="0"/>
              <a:t>More regular bleeding, fewer bleeding disturbances. </a:t>
            </a:r>
          </a:p>
          <a:p>
            <a:pPr>
              <a:spcAft>
                <a:spcPct val="60000"/>
              </a:spcAft>
            </a:pPr>
            <a:r>
              <a:rPr lang="en-GB" altLang="en-US" sz="2800" dirty="0"/>
              <a:t>Require a monthly injection, whereas NET-EN is injected every 2 months and DMPA, every 3 months.. </a:t>
            </a:r>
          </a:p>
          <a:p>
            <a:pPr eaLnBrk="1" hangingPunct="1">
              <a:buFontTx/>
              <a:buNone/>
            </a:pPr>
            <a:endParaRPr lang="en-US" altLang="en-US" sz="2800" dirty="0"/>
          </a:p>
        </p:txBody>
      </p:sp>
      <p:sp>
        <p:nvSpPr>
          <p:cNvPr id="2" name="Slide Number Placeholder 1">
            <a:extLst>
              <a:ext uri="{FF2B5EF4-FFF2-40B4-BE49-F238E27FC236}">
                <a16:creationId xmlns:a16="http://schemas.microsoft.com/office/drawing/2014/main" id="{DACE520E-8E9F-4335-9812-06CB86E9BF42}"/>
              </a:ext>
            </a:extLst>
          </p:cNvPr>
          <p:cNvSpPr>
            <a:spLocks noGrp="1"/>
          </p:cNvSpPr>
          <p:nvPr>
            <p:ph type="sldNum" sz="quarter" idx="12"/>
          </p:nvPr>
        </p:nvSpPr>
        <p:spPr/>
        <p:txBody>
          <a:bodyPr/>
          <a:lstStyle/>
          <a:p>
            <a:fld id="{B61DE153-13B5-409C-895D-431A13430C20}" type="slidenum">
              <a:rPr lang="en-GB" smtClean="0"/>
              <a:t>40</a:t>
            </a:fld>
            <a:endParaRPr lang="en-GB"/>
          </a:p>
        </p:txBody>
      </p:sp>
      <p:sp>
        <p:nvSpPr>
          <p:cNvPr id="6" name="Footer Placeholder 2">
            <a:extLst>
              <a:ext uri="{FF2B5EF4-FFF2-40B4-BE49-F238E27FC236}">
                <a16:creationId xmlns:a16="http://schemas.microsoft.com/office/drawing/2014/main" id="{0AA7D6C6-7907-4D18-A38E-A44E9C6D033E}"/>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3611200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628650" y="18288"/>
            <a:ext cx="7886700" cy="1325563"/>
          </a:xfrm>
        </p:spPr>
        <p:txBody>
          <a:bodyPr>
            <a:normAutofit/>
          </a:bodyPr>
          <a:lstStyle/>
          <a:p>
            <a:pPr eaLnBrk="1" hangingPunct="1"/>
            <a:r>
              <a:rPr lang="en-GB" sz="4400" b="1" dirty="0">
                <a:solidFill>
                  <a:schemeClr val="accent1"/>
                </a:solidFill>
                <a:latin typeface="Calibri" panose="020F0502020204030204" pitchFamily="34" charset="0"/>
                <a:cs typeface="Calibri" panose="020F0502020204030204" pitchFamily="34" charset="0"/>
              </a:rPr>
              <a:t>Monthly injectables: Side effects</a:t>
            </a:r>
            <a:endParaRPr lang="en-US" sz="4400" b="1" dirty="0">
              <a:solidFill>
                <a:schemeClr val="accent1"/>
              </a:solidFill>
              <a:latin typeface="Calibri" panose="020F0502020204030204" pitchFamily="34" charset="0"/>
              <a:cs typeface="Calibri" panose="020F0502020204030204" pitchFamily="34" charset="0"/>
            </a:endParaRPr>
          </a:p>
        </p:txBody>
      </p:sp>
      <p:sp>
        <p:nvSpPr>
          <p:cNvPr id="60420" name="Rectangle 3"/>
          <p:cNvSpPr>
            <a:spLocks noGrp="1" noChangeArrowheads="1"/>
          </p:cNvSpPr>
          <p:nvPr>
            <p:ph type="body" idx="1"/>
          </p:nvPr>
        </p:nvSpPr>
        <p:spPr>
          <a:xfrm>
            <a:off x="451945" y="1260805"/>
            <a:ext cx="8292662" cy="4916158"/>
          </a:xfrm>
        </p:spPr>
        <p:txBody>
          <a:bodyPr>
            <a:normAutofit/>
          </a:bodyPr>
          <a:lstStyle/>
          <a:p>
            <a:pPr eaLnBrk="1" hangingPunct="1">
              <a:lnSpc>
                <a:spcPct val="90000"/>
              </a:lnSpc>
            </a:pPr>
            <a:r>
              <a:rPr lang="en-GB" altLang="en-US" sz="2800" dirty="0"/>
              <a:t>Changes in bleeding patterns</a:t>
            </a:r>
          </a:p>
          <a:p>
            <a:pPr lvl="1" eaLnBrk="1" hangingPunct="1">
              <a:lnSpc>
                <a:spcPct val="90000"/>
              </a:lnSpc>
            </a:pPr>
            <a:r>
              <a:rPr lang="en-GB" altLang="en-US" sz="2400" dirty="0"/>
              <a:t>Lighter bleeding, fewer days of bleeding</a:t>
            </a:r>
          </a:p>
          <a:p>
            <a:pPr lvl="1" eaLnBrk="1" hangingPunct="1">
              <a:lnSpc>
                <a:spcPct val="90000"/>
              </a:lnSpc>
            </a:pPr>
            <a:r>
              <a:rPr lang="en-GB" altLang="en-US" sz="2400" dirty="0"/>
              <a:t>Irregular bleeding</a:t>
            </a:r>
          </a:p>
          <a:p>
            <a:pPr lvl="1" eaLnBrk="1" hangingPunct="1">
              <a:lnSpc>
                <a:spcPct val="90000"/>
              </a:lnSpc>
            </a:pPr>
            <a:r>
              <a:rPr lang="en-GB" altLang="en-US" sz="2400" dirty="0"/>
              <a:t>Infrequent bleeding</a:t>
            </a:r>
          </a:p>
          <a:p>
            <a:pPr lvl="1" eaLnBrk="1" hangingPunct="1">
              <a:lnSpc>
                <a:spcPct val="90000"/>
              </a:lnSpc>
            </a:pPr>
            <a:r>
              <a:rPr lang="en-GB" altLang="en-US" sz="2400" dirty="0"/>
              <a:t>Prolonged bleeding</a:t>
            </a:r>
          </a:p>
          <a:p>
            <a:pPr lvl="1" eaLnBrk="1" hangingPunct="1">
              <a:lnSpc>
                <a:spcPct val="90000"/>
              </a:lnSpc>
            </a:pPr>
            <a:r>
              <a:rPr lang="en-GB" altLang="en-US" sz="2400" dirty="0"/>
              <a:t>Amenorrhea (no monthly bleed)</a:t>
            </a:r>
          </a:p>
          <a:p>
            <a:pPr eaLnBrk="1" hangingPunct="1">
              <a:lnSpc>
                <a:spcPct val="90000"/>
              </a:lnSpc>
            </a:pPr>
            <a:r>
              <a:rPr lang="en-GB" altLang="en-US" sz="2800" dirty="0"/>
              <a:t>Weight gain</a:t>
            </a:r>
          </a:p>
          <a:p>
            <a:pPr eaLnBrk="1" hangingPunct="1">
              <a:lnSpc>
                <a:spcPct val="90000"/>
              </a:lnSpc>
            </a:pPr>
            <a:r>
              <a:rPr lang="en-GB" altLang="en-US" sz="2800" dirty="0"/>
              <a:t>Headaches</a:t>
            </a:r>
          </a:p>
          <a:p>
            <a:pPr eaLnBrk="1" hangingPunct="1">
              <a:lnSpc>
                <a:spcPct val="90000"/>
              </a:lnSpc>
            </a:pPr>
            <a:r>
              <a:rPr lang="en-GB" altLang="en-US" sz="2800" dirty="0"/>
              <a:t>Dizziness</a:t>
            </a:r>
          </a:p>
          <a:p>
            <a:pPr eaLnBrk="1" hangingPunct="1">
              <a:lnSpc>
                <a:spcPct val="90000"/>
              </a:lnSpc>
            </a:pPr>
            <a:r>
              <a:rPr lang="en-GB" altLang="en-US" sz="2800" dirty="0"/>
              <a:t>Breast tenderness</a:t>
            </a:r>
            <a:endParaRPr lang="en-US" altLang="en-US" sz="2800" dirty="0"/>
          </a:p>
        </p:txBody>
      </p:sp>
      <p:sp>
        <p:nvSpPr>
          <p:cNvPr id="3" name="Rectangle 2">
            <a:extLst>
              <a:ext uri="{FF2B5EF4-FFF2-40B4-BE49-F238E27FC236}">
                <a16:creationId xmlns:a16="http://schemas.microsoft.com/office/drawing/2014/main" id="{79461B5C-04EB-4FF7-B767-BE3077A0E62B}"/>
              </a:ext>
            </a:extLst>
          </p:cNvPr>
          <p:cNvSpPr/>
          <p:nvPr/>
        </p:nvSpPr>
        <p:spPr>
          <a:xfrm>
            <a:off x="4287078" y="4643088"/>
            <a:ext cx="4572000" cy="954107"/>
          </a:xfrm>
          <a:prstGeom prst="rect">
            <a:avLst/>
          </a:prstGeom>
        </p:spPr>
        <p:txBody>
          <a:bodyPr>
            <a:spAutoFit/>
          </a:bodyPr>
          <a:lstStyle/>
          <a:p>
            <a:r>
              <a:rPr lang="en-GB" sz="2800" b="1" i="1" dirty="0">
                <a:solidFill>
                  <a:srgbClr val="C00000"/>
                </a:solidFill>
              </a:rPr>
              <a:t>Bleeding changes are normal and not harmful.</a:t>
            </a:r>
          </a:p>
        </p:txBody>
      </p:sp>
      <p:sp>
        <p:nvSpPr>
          <p:cNvPr id="2" name="Slide Number Placeholder 1">
            <a:extLst>
              <a:ext uri="{FF2B5EF4-FFF2-40B4-BE49-F238E27FC236}">
                <a16:creationId xmlns:a16="http://schemas.microsoft.com/office/drawing/2014/main" id="{7EF0001C-746B-460F-A294-397957873186}"/>
              </a:ext>
            </a:extLst>
          </p:cNvPr>
          <p:cNvSpPr>
            <a:spLocks noGrp="1"/>
          </p:cNvSpPr>
          <p:nvPr>
            <p:ph type="sldNum" sz="quarter" idx="12"/>
          </p:nvPr>
        </p:nvSpPr>
        <p:spPr/>
        <p:txBody>
          <a:bodyPr/>
          <a:lstStyle/>
          <a:p>
            <a:fld id="{B61DE153-13B5-409C-895D-431A13430C20}" type="slidenum">
              <a:rPr lang="en-GB" smtClean="0"/>
              <a:t>41</a:t>
            </a:fld>
            <a:endParaRPr lang="en-GB"/>
          </a:p>
        </p:txBody>
      </p:sp>
      <p:sp>
        <p:nvSpPr>
          <p:cNvPr id="7" name="Footer Placeholder 2">
            <a:extLst>
              <a:ext uri="{FF2B5EF4-FFF2-40B4-BE49-F238E27FC236}">
                <a16:creationId xmlns:a16="http://schemas.microsoft.com/office/drawing/2014/main" id="{2635CAFA-A151-43DC-AEA7-78E0D7CA49D5}"/>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1265528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normAutofit/>
          </a:bodyPr>
          <a:lstStyle/>
          <a:p>
            <a:pPr eaLnBrk="1" hangingPunct="1"/>
            <a:r>
              <a:rPr lang="en-GB" sz="4000" b="1" dirty="0">
                <a:solidFill>
                  <a:schemeClr val="accent1"/>
                </a:solidFill>
                <a:latin typeface="Calibri" panose="020F0502020204030204" pitchFamily="34" charset="0"/>
                <a:cs typeface="Calibri" panose="020F0502020204030204" pitchFamily="34" charset="0"/>
              </a:rPr>
              <a:t>Monthly injectables: Health risks and benefits</a:t>
            </a:r>
            <a:endParaRPr lang="en-US" sz="4000" b="1" dirty="0">
              <a:solidFill>
                <a:schemeClr val="accent1"/>
              </a:solidFill>
              <a:latin typeface="Calibri" panose="020F0502020204030204" pitchFamily="34" charset="0"/>
              <a:cs typeface="Calibri" panose="020F0502020204030204" pitchFamily="34" charset="0"/>
            </a:endParaRPr>
          </a:p>
        </p:txBody>
      </p:sp>
      <p:sp>
        <p:nvSpPr>
          <p:cNvPr id="61444" name="Rectangle 3"/>
          <p:cNvSpPr>
            <a:spLocks noGrp="1" noChangeArrowheads="1"/>
          </p:cNvSpPr>
          <p:nvPr>
            <p:ph type="body" idx="1"/>
          </p:nvPr>
        </p:nvSpPr>
        <p:spPr/>
        <p:txBody>
          <a:bodyPr>
            <a:normAutofit/>
          </a:bodyPr>
          <a:lstStyle/>
          <a:p>
            <a:pPr eaLnBrk="1" hangingPunct="1"/>
            <a:r>
              <a:rPr lang="en-GB" altLang="en-US" sz="2400" dirty="0"/>
              <a:t>Safe and suitable for nearly all women</a:t>
            </a:r>
          </a:p>
          <a:p>
            <a:pPr eaLnBrk="1" hangingPunct="1"/>
            <a:r>
              <a:rPr lang="en-GB" altLang="en-US" sz="2400" dirty="0"/>
              <a:t>Long-term studies are limited</a:t>
            </a:r>
          </a:p>
          <a:p>
            <a:pPr eaLnBrk="1" hangingPunct="1"/>
            <a:r>
              <a:rPr lang="en-GB" altLang="en-US" sz="2400" dirty="0"/>
              <a:t>Benefits and risks similar to those of COCs</a:t>
            </a:r>
          </a:p>
          <a:p>
            <a:pPr lvl="1" eaLnBrk="1" hangingPunct="1">
              <a:buFont typeface="Courier New" panose="02070309020205020404" pitchFamily="49" charset="0"/>
              <a:buChar char="o"/>
            </a:pPr>
            <a:r>
              <a:rPr lang="en-GB" altLang="en-US" sz="2400" dirty="0"/>
              <a:t> Less effect on blood pressure, blood clotting, lipid metabolism, and liver function</a:t>
            </a:r>
            <a:endParaRPr lang="en-US" altLang="en-US" sz="2400" dirty="0"/>
          </a:p>
        </p:txBody>
      </p:sp>
      <p:pic>
        <p:nvPicPr>
          <p:cNvPr id="5" name="Picture 4">
            <a:extLst>
              <a:ext uri="{FF2B5EF4-FFF2-40B4-BE49-F238E27FC236}">
                <a16:creationId xmlns:a16="http://schemas.microsoft.com/office/drawing/2014/main" id="{80F6715E-5FBB-4D0E-A5F1-07D939D19682}"/>
              </a:ext>
            </a:extLst>
          </p:cNvPr>
          <p:cNvPicPr>
            <a:picLocks noChangeAspect="1"/>
          </p:cNvPicPr>
          <p:nvPr/>
        </p:nvPicPr>
        <p:blipFill rotWithShape="1">
          <a:blip r:embed="rId4"/>
          <a:srcRect l="6306" r="5706" b="3363"/>
          <a:stretch/>
        </p:blipFill>
        <p:spPr>
          <a:xfrm>
            <a:off x="4632463" y="3793247"/>
            <a:ext cx="3882887" cy="2577306"/>
          </a:xfrm>
          <a:prstGeom prst="rect">
            <a:avLst/>
          </a:prstGeom>
        </p:spPr>
      </p:pic>
      <p:sp>
        <p:nvSpPr>
          <p:cNvPr id="2" name="Slide Number Placeholder 1">
            <a:extLst>
              <a:ext uri="{FF2B5EF4-FFF2-40B4-BE49-F238E27FC236}">
                <a16:creationId xmlns:a16="http://schemas.microsoft.com/office/drawing/2014/main" id="{5A6976FA-2B8E-4597-BBB2-989EF2ECC6D3}"/>
              </a:ext>
            </a:extLst>
          </p:cNvPr>
          <p:cNvSpPr>
            <a:spLocks noGrp="1"/>
          </p:cNvSpPr>
          <p:nvPr>
            <p:ph type="sldNum" sz="quarter" idx="12"/>
          </p:nvPr>
        </p:nvSpPr>
        <p:spPr/>
        <p:txBody>
          <a:bodyPr/>
          <a:lstStyle/>
          <a:p>
            <a:fld id="{B61DE153-13B5-409C-895D-431A13430C20}" type="slidenum">
              <a:rPr lang="en-GB" smtClean="0"/>
              <a:t>42</a:t>
            </a:fld>
            <a:endParaRPr lang="en-GB"/>
          </a:p>
        </p:txBody>
      </p:sp>
      <p:sp>
        <p:nvSpPr>
          <p:cNvPr id="7" name="Footer Placeholder 2">
            <a:extLst>
              <a:ext uri="{FF2B5EF4-FFF2-40B4-BE49-F238E27FC236}">
                <a16:creationId xmlns:a16="http://schemas.microsoft.com/office/drawing/2014/main" id="{2AF45319-BBBC-4D05-B52B-E34413207D68}"/>
              </a:ext>
            </a:extLst>
          </p:cNvPr>
          <p:cNvSpPr txBox="1">
            <a:spLocks/>
          </p:cNvSpPr>
          <p:nvPr/>
        </p:nvSpPr>
        <p:spPr>
          <a:xfrm>
            <a:off x="2053732" y="652198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5"/>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2458417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A6E3-FFA2-4D3C-98C9-EA55B4FA6E88}"/>
              </a:ext>
            </a:extLst>
          </p:cNvPr>
          <p:cNvSpPr>
            <a:spLocks noGrp="1"/>
          </p:cNvSpPr>
          <p:nvPr>
            <p:ph type="title"/>
          </p:nvPr>
        </p:nvSpPr>
        <p:spPr>
          <a:xfrm>
            <a:off x="472966" y="73581"/>
            <a:ext cx="8434322"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Who can and cannot use monthly injectables</a:t>
            </a:r>
          </a:p>
        </p:txBody>
      </p:sp>
      <p:sp>
        <p:nvSpPr>
          <p:cNvPr id="3" name="Content Placeholder 2">
            <a:extLst>
              <a:ext uri="{FF2B5EF4-FFF2-40B4-BE49-F238E27FC236}">
                <a16:creationId xmlns:a16="http://schemas.microsoft.com/office/drawing/2014/main" id="{8D9A90ED-6340-4D6F-B9AC-BF1ACAE902D0}"/>
              </a:ext>
            </a:extLst>
          </p:cNvPr>
          <p:cNvSpPr>
            <a:spLocks noGrp="1"/>
          </p:cNvSpPr>
          <p:nvPr>
            <p:ph idx="1"/>
          </p:nvPr>
        </p:nvSpPr>
        <p:spPr>
          <a:xfrm>
            <a:off x="331303" y="2506662"/>
            <a:ext cx="4605959" cy="3986212"/>
          </a:xfrm>
        </p:spPr>
        <p:txBody>
          <a:bodyPr>
            <a:normAutofit/>
          </a:bodyPr>
          <a:lstStyle/>
          <a:p>
            <a:r>
              <a:rPr lang="en-GB" sz="2400" dirty="0"/>
              <a:t>Have or have not had children</a:t>
            </a:r>
          </a:p>
          <a:p>
            <a:r>
              <a:rPr lang="en-GB" sz="2400" dirty="0"/>
              <a:t>Are married or are not married</a:t>
            </a:r>
          </a:p>
          <a:p>
            <a:r>
              <a:rPr lang="en-GB" sz="2400" dirty="0"/>
              <a:t>Are of any age, including adolescents and women over 40 years old</a:t>
            </a:r>
          </a:p>
          <a:p>
            <a:r>
              <a:rPr lang="en-GB" sz="2400" dirty="0"/>
              <a:t>Have just had an abortion or miscarriage</a:t>
            </a:r>
          </a:p>
          <a:p>
            <a:r>
              <a:rPr lang="en-GB" sz="2400" dirty="0">
                <a:solidFill>
                  <a:prstClr val="black"/>
                </a:solidFill>
              </a:rPr>
              <a:t>Smoke any number of cigarettes daily and are under 35 years old</a:t>
            </a:r>
          </a:p>
          <a:p>
            <a:endParaRPr lang="en-GB" sz="2400" dirty="0">
              <a:solidFill>
                <a:prstClr val="black"/>
              </a:solidFill>
            </a:endParaRPr>
          </a:p>
          <a:p>
            <a:endParaRPr lang="en-GB" sz="2400" dirty="0"/>
          </a:p>
        </p:txBody>
      </p:sp>
      <p:sp>
        <p:nvSpPr>
          <p:cNvPr id="4" name="Slide Number Placeholder 3">
            <a:extLst>
              <a:ext uri="{FF2B5EF4-FFF2-40B4-BE49-F238E27FC236}">
                <a16:creationId xmlns:a16="http://schemas.microsoft.com/office/drawing/2014/main" id="{B325478B-70EF-43A5-819B-9CB423BEEC18}"/>
              </a:ext>
            </a:extLst>
          </p:cNvPr>
          <p:cNvSpPr>
            <a:spLocks noGrp="1"/>
          </p:cNvSpPr>
          <p:nvPr>
            <p:ph type="sldNum" sz="quarter" idx="12"/>
          </p:nvPr>
        </p:nvSpPr>
        <p:spPr/>
        <p:txBody>
          <a:bodyPr/>
          <a:lstStyle/>
          <a:p>
            <a:fld id="{8503B3E5-BAE0-4051-A0B1-29381921E4F1}" type="slidenum">
              <a:rPr lang="en-GB" smtClean="0"/>
              <a:t>43</a:t>
            </a:fld>
            <a:endParaRPr lang="en-GB"/>
          </a:p>
        </p:txBody>
      </p:sp>
      <p:sp>
        <p:nvSpPr>
          <p:cNvPr id="6" name="Rectangle 5">
            <a:extLst>
              <a:ext uri="{FF2B5EF4-FFF2-40B4-BE49-F238E27FC236}">
                <a16:creationId xmlns:a16="http://schemas.microsoft.com/office/drawing/2014/main" id="{5DC2F635-5F62-423B-A751-2CC6DDF33A36}"/>
              </a:ext>
            </a:extLst>
          </p:cNvPr>
          <p:cNvSpPr/>
          <p:nvPr/>
        </p:nvSpPr>
        <p:spPr>
          <a:xfrm>
            <a:off x="4885667" y="2546765"/>
            <a:ext cx="4021621" cy="3391698"/>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Smoke fewer than 15 cigarettes daily and are over 35 years old</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Have </a:t>
            </a:r>
            <a:r>
              <a:rPr lang="en-GB" sz="2400" dirty="0" err="1">
                <a:solidFill>
                  <a:prstClr val="black"/>
                </a:solidFill>
              </a:rPr>
              <a:t>anemia</a:t>
            </a:r>
            <a:r>
              <a:rPr lang="en-GB" sz="2400" dirty="0">
                <a:solidFill>
                  <a:prstClr val="black"/>
                </a:solidFill>
              </a:rPr>
              <a:t> now or had </a:t>
            </a:r>
            <a:r>
              <a:rPr lang="en-GB" sz="2400" dirty="0" err="1">
                <a:solidFill>
                  <a:prstClr val="black"/>
                </a:solidFill>
              </a:rPr>
              <a:t>anemia</a:t>
            </a:r>
            <a:r>
              <a:rPr lang="en-GB" sz="2400" dirty="0">
                <a:solidFill>
                  <a:prstClr val="black"/>
                </a:solidFill>
              </a:rPr>
              <a:t> in the past</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Have varicose veins</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Are living with HIV, whether or not on antiretroviral therapy</a:t>
            </a:r>
          </a:p>
        </p:txBody>
      </p:sp>
      <p:sp>
        <p:nvSpPr>
          <p:cNvPr id="8" name="Rectangle 7">
            <a:extLst>
              <a:ext uri="{FF2B5EF4-FFF2-40B4-BE49-F238E27FC236}">
                <a16:creationId xmlns:a16="http://schemas.microsoft.com/office/drawing/2014/main" id="{EF3C9CD0-25D2-487C-9B1E-9C005BEBA4CB}"/>
              </a:ext>
            </a:extLst>
          </p:cNvPr>
          <p:cNvSpPr/>
          <p:nvPr/>
        </p:nvSpPr>
        <p:spPr>
          <a:xfrm>
            <a:off x="185117" y="1473226"/>
            <a:ext cx="8627580" cy="812530"/>
          </a:xfrm>
          <a:prstGeom prst="rect">
            <a:avLst/>
          </a:prstGeom>
        </p:spPr>
        <p:txBody>
          <a:bodyPr wrap="square">
            <a:spAutoFit/>
          </a:bodyPr>
          <a:lstStyle/>
          <a:p>
            <a:pPr lvl="0" defTabSz="914400">
              <a:lnSpc>
                <a:spcPct val="90000"/>
              </a:lnSpc>
              <a:spcBef>
                <a:spcPts val="1000"/>
              </a:spcBef>
            </a:pPr>
            <a:r>
              <a:rPr lang="en-GB" sz="2600" dirty="0">
                <a:solidFill>
                  <a:prstClr val="black"/>
                </a:solidFill>
              </a:rPr>
              <a:t>Nearly all women can use monthly injectables safely and effectively, including women who:</a:t>
            </a:r>
          </a:p>
        </p:txBody>
      </p:sp>
      <p:sp>
        <p:nvSpPr>
          <p:cNvPr id="9" name="Footer Placeholder 2">
            <a:extLst>
              <a:ext uri="{FF2B5EF4-FFF2-40B4-BE49-F238E27FC236}">
                <a16:creationId xmlns:a16="http://schemas.microsoft.com/office/drawing/2014/main" id="{085CF834-0F2D-4CF9-9118-2F3C8E9E5FFB}"/>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897980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9FD5-45E5-4A69-8FFA-6A305EA07677}"/>
              </a:ext>
            </a:extLst>
          </p:cNvPr>
          <p:cNvSpPr>
            <a:spLocks noGrp="1"/>
          </p:cNvSpPr>
          <p:nvPr>
            <p:ph type="title"/>
          </p:nvPr>
        </p:nvSpPr>
        <p:spPr>
          <a:xfrm>
            <a:off x="607629" y="49820"/>
            <a:ext cx="8073915"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When to start monthly injectables - </a:t>
            </a:r>
            <a:r>
              <a:rPr lang="en-GB" sz="4000" b="1" i="1" dirty="0">
                <a:solidFill>
                  <a:schemeClr val="accent1"/>
                </a:solidFill>
                <a:latin typeface="Calibri" panose="020F0502020204030204" pitchFamily="34" charset="0"/>
                <a:cs typeface="Calibri" panose="020F0502020204030204" pitchFamily="34" charset="0"/>
              </a:rPr>
              <a:t>1</a:t>
            </a:r>
          </a:p>
        </p:txBody>
      </p:sp>
      <p:sp>
        <p:nvSpPr>
          <p:cNvPr id="3" name="Content Placeholder 2">
            <a:extLst>
              <a:ext uri="{FF2B5EF4-FFF2-40B4-BE49-F238E27FC236}">
                <a16:creationId xmlns:a16="http://schemas.microsoft.com/office/drawing/2014/main" id="{A1E69FEF-5BCF-430C-B46A-52EF5FADAC8F}"/>
              </a:ext>
            </a:extLst>
          </p:cNvPr>
          <p:cNvSpPr>
            <a:spLocks noGrp="1"/>
          </p:cNvSpPr>
          <p:nvPr>
            <p:ph idx="1"/>
          </p:nvPr>
        </p:nvSpPr>
        <p:spPr>
          <a:xfrm>
            <a:off x="318052" y="3555006"/>
            <a:ext cx="8746435" cy="2769704"/>
          </a:xfrm>
        </p:spPr>
        <p:txBody>
          <a:bodyPr>
            <a:normAutofit/>
          </a:bodyPr>
          <a:lstStyle/>
          <a:p>
            <a:pPr marL="114300" indent="0">
              <a:buNone/>
            </a:pPr>
            <a:r>
              <a:rPr lang="en-GB" sz="2400" b="1" dirty="0">
                <a:solidFill>
                  <a:srgbClr val="C00000"/>
                </a:solidFill>
              </a:rPr>
              <a:t>Having monthly bleeding</a:t>
            </a:r>
            <a:r>
              <a:rPr lang="en-GB" sz="2700" dirty="0"/>
              <a:t>:</a:t>
            </a:r>
          </a:p>
          <a:p>
            <a:r>
              <a:rPr lang="en-GB" sz="2400" dirty="0"/>
              <a:t>Within 7 days after the start of monthly bleeding, it can be assumed she is not pregnant. Start injection and no need for a backup method.</a:t>
            </a:r>
          </a:p>
          <a:p>
            <a:r>
              <a:rPr lang="en-GB" sz="2400" dirty="0"/>
              <a:t>If after 7 days after the start of her monthly bleeding, rule out pregnancy before giving injection, use a backup method for 7 days.</a:t>
            </a:r>
          </a:p>
        </p:txBody>
      </p:sp>
      <p:sp>
        <p:nvSpPr>
          <p:cNvPr id="9" name="Rectangle 8">
            <a:extLst>
              <a:ext uri="{FF2B5EF4-FFF2-40B4-BE49-F238E27FC236}">
                <a16:creationId xmlns:a16="http://schemas.microsoft.com/office/drawing/2014/main" id="{6062852E-4105-4950-AE35-DF5842928173}"/>
              </a:ext>
            </a:extLst>
          </p:cNvPr>
          <p:cNvSpPr/>
          <p:nvPr/>
        </p:nvSpPr>
        <p:spPr>
          <a:xfrm>
            <a:off x="318052" y="1530891"/>
            <a:ext cx="8666923" cy="1938992"/>
          </a:xfrm>
          <a:prstGeom prst="rect">
            <a:avLst/>
          </a:prstGeom>
        </p:spPr>
        <p:txBody>
          <a:bodyPr wrap="square">
            <a:spAutoFit/>
          </a:bodyPr>
          <a:lstStyle/>
          <a:p>
            <a:r>
              <a:rPr lang="en-GB" sz="2400" dirty="0"/>
              <a:t>A woman can start injectables any time she wants if it is reasonably certain she is not pregnant (use the Pregnancy Checklist). There is no need for pregnancy test, any blood tests, other routine laboratory tests, pelvic examination, cervical screening or breast examination. </a:t>
            </a:r>
          </a:p>
        </p:txBody>
      </p:sp>
      <p:sp>
        <p:nvSpPr>
          <p:cNvPr id="4" name="Slide Number Placeholder 3">
            <a:extLst>
              <a:ext uri="{FF2B5EF4-FFF2-40B4-BE49-F238E27FC236}">
                <a16:creationId xmlns:a16="http://schemas.microsoft.com/office/drawing/2014/main" id="{947A83DF-6AFA-4024-A637-A66950A9DB9A}"/>
              </a:ext>
            </a:extLst>
          </p:cNvPr>
          <p:cNvSpPr>
            <a:spLocks noGrp="1"/>
          </p:cNvSpPr>
          <p:nvPr>
            <p:ph type="sldNum" sz="quarter" idx="12"/>
          </p:nvPr>
        </p:nvSpPr>
        <p:spPr/>
        <p:txBody>
          <a:bodyPr/>
          <a:lstStyle/>
          <a:p>
            <a:fld id="{B61DE153-13B5-409C-895D-431A13430C20}" type="slidenum">
              <a:rPr lang="en-GB" smtClean="0"/>
              <a:t>44</a:t>
            </a:fld>
            <a:endParaRPr lang="en-GB"/>
          </a:p>
        </p:txBody>
      </p:sp>
      <p:sp>
        <p:nvSpPr>
          <p:cNvPr id="7" name="Footer Placeholder 2">
            <a:extLst>
              <a:ext uri="{FF2B5EF4-FFF2-40B4-BE49-F238E27FC236}">
                <a16:creationId xmlns:a16="http://schemas.microsoft.com/office/drawing/2014/main" id="{DB4996E1-F73E-434F-B8C5-A2E98DD60227}"/>
              </a:ext>
            </a:extLst>
          </p:cNvPr>
          <p:cNvSpPr txBox="1">
            <a:spLocks/>
          </p:cNvSpPr>
          <p:nvPr/>
        </p:nvSpPr>
        <p:spPr>
          <a:xfrm>
            <a:off x="2053732" y="656402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819996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9FD5-45E5-4A69-8FFA-6A305EA07677}"/>
              </a:ext>
            </a:extLst>
          </p:cNvPr>
          <p:cNvSpPr>
            <a:spLocks noGrp="1"/>
          </p:cNvSpPr>
          <p:nvPr>
            <p:ph type="title"/>
          </p:nvPr>
        </p:nvSpPr>
        <p:spPr>
          <a:xfrm>
            <a:off x="416617" y="113337"/>
            <a:ext cx="8380541"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When to start monthly injectables - </a:t>
            </a:r>
            <a:r>
              <a:rPr lang="en-GB" sz="4000" b="1" i="1" dirty="0">
                <a:solidFill>
                  <a:schemeClr val="accent1"/>
                </a:solidFill>
                <a:latin typeface="Calibri" panose="020F0502020204030204" pitchFamily="34" charset="0"/>
                <a:cs typeface="Calibri" panose="020F0502020204030204" pitchFamily="34" charset="0"/>
              </a:rPr>
              <a:t>2</a:t>
            </a:r>
            <a:endParaRPr lang="en-GB" sz="4000" b="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1E69FEF-5BCF-430C-B46A-52EF5FADAC8F}"/>
              </a:ext>
            </a:extLst>
          </p:cNvPr>
          <p:cNvSpPr>
            <a:spLocks noGrp="1"/>
          </p:cNvSpPr>
          <p:nvPr>
            <p:ph idx="1"/>
          </p:nvPr>
        </p:nvSpPr>
        <p:spPr>
          <a:xfrm>
            <a:off x="238539" y="1378227"/>
            <a:ext cx="8746435" cy="5167656"/>
          </a:xfrm>
        </p:spPr>
        <p:txBody>
          <a:bodyPr>
            <a:noAutofit/>
          </a:bodyPr>
          <a:lstStyle/>
          <a:p>
            <a:pPr marL="0" indent="0">
              <a:lnSpc>
                <a:spcPct val="95000"/>
              </a:lnSpc>
              <a:spcBef>
                <a:spcPct val="55000"/>
              </a:spcBef>
              <a:buNone/>
            </a:pPr>
            <a:r>
              <a:rPr lang="en-GB" altLang="en-US" sz="2400" b="1" dirty="0">
                <a:solidFill>
                  <a:srgbClr val="C00000"/>
                </a:solidFill>
              </a:rPr>
              <a:t>Postpartum: </a:t>
            </a:r>
          </a:p>
          <a:p>
            <a:pPr lvl="1">
              <a:lnSpc>
                <a:spcPct val="95000"/>
              </a:lnSpc>
              <a:spcBef>
                <a:spcPct val="55000"/>
              </a:spcBef>
            </a:pPr>
            <a:r>
              <a:rPr lang="en-GB" altLang="en-US" sz="2000" dirty="0"/>
              <a:t>If breastfeeding fully or nearly fully: wait 6 months</a:t>
            </a:r>
          </a:p>
          <a:p>
            <a:pPr lvl="1">
              <a:lnSpc>
                <a:spcPct val="95000"/>
              </a:lnSpc>
              <a:spcBef>
                <a:spcPct val="55000"/>
              </a:spcBef>
            </a:pPr>
            <a:r>
              <a:rPr lang="en-GB" altLang="en-US" sz="2000" dirty="0"/>
              <a:t>If breastfeeding partially: wait 6 weeks </a:t>
            </a:r>
          </a:p>
          <a:p>
            <a:pPr lvl="1">
              <a:lnSpc>
                <a:spcPct val="95000"/>
              </a:lnSpc>
              <a:spcBef>
                <a:spcPct val="55000"/>
              </a:spcBef>
            </a:pPr>
            <a:r>
              <a:rPr lang="en-GB" altLang="en-US" sz="2000" dirty="0"/>
              <a:t>If not breastfeeding: anytime within 4 weeks after delivery on days 21- 28 (</a:t>
            </a:r>
            <a:r>
              <a:rPr lang="en-GB" sz="2000" dirty="0"/>
              <a:t>if additional risk for VTE, wait until 6 weeks), </a:t>
            </a:r>
            <a:r>
              <a:rPr lang="en-GB" altLang="en-US" sz="2000" dirty="0"/>
              <a:t>no need for backup (after 4 weeks, rule out pregnancy and use backup methods for 7 days).</a:t>
            </a:r>
          </a:p>
          <a:p>
            <a:pPr marL="0" indent="0">
              <a:lnSpc>
                <a:spcPct val="95000"/>
              </a:lnSpc>
              <a:spcBef>
                <a:spcPct val="55000"/>
              </a:spcBef>
              <a:buNone/>
            </a:pPr>
            <a:r>
              <a:rPr lang="en-GB" altLang="en-US" sz="2400" b="1" dirty="0">
                <a:solidFill>
                  <a:srgbClr val="C00000"/>
                </a:solidFill>
              </a:rPr>
              <a:t>After miscarriage or abortion</a:t>
            </a:r>
            <a:r>
              <a:rPr lang="en-GB" altLang="en-US" sz="2400" dirty="0"/>
              <a:t>: anytime within 7 days </a:t>
            </a:r>
            <a:br>
              <a:rPr lang="en-GB" altLang="en-US" sz="2400" dirty="0"/>
            </a:br>
            <a:r>
              <a:rPr lang="en-GB" altLang="en-US" sz="2400" dirty="0"/>
              <a:t>(after day 7 rule out pregnancy and use a backup method for 7 days).</a:t>
            </a:r>
          </a:p>
          <a:p>
            <a:pPr marL="0" indent="0">
              <a:lnSpc>
                <a:spcPct val="95000"/>
              </a:lnSpc>
              <a:spcBef>
                <a:spcPct val="55000"/>
              </a:spcBef>
              <a:buNone/>
            </a:pPr>
            <a:r>
              <a:rPr lang="en-GB" altLang="en-US" sz="2400" b="1" dirty="0">
                <a:solidFill>
                  <a:srgbClr val="C00000"/>
                </a:solidFill>
              </a:rPr>
              <a:t>When switching from another method</a:t>
            </a:r>
            <a:r>
              <a:rPr lang="en-GB" altLang="en-US" sz="2400" dirty="0">
                <a:solidFill>
                  <a:srgbClr val="C00000"/>
                </a:solidFill>
              </a:rPr>
              <a:t>:</a:t>
            </a:r>
            <a:r>
              <a:rPr lang="en-GB" altLang="en-US" sz="2400" dirty="0"/>
              <a:t> start immediately </a:t>
            </a:r>
            <a:r>
              <a:rPr lang="en-GB" sz="2400" dirty="0"/>
              <a:t>if reasonably certain she is not pregnant. No need for a backup method. If switching from another injectable, give the new injectable when the repeat injection would have been given. </a:t>
            </a:r>
          </a:p>
          <a:p>
            <a:pPr marL="457200" indent="-457200">
              <a:lnSpc>
                <a:spcPct val="95000"/>
              </a:lnSpc>
              <a:spcBef>
                <a:spcPct val="55000"/>
              </a:spcBef>
            </a:pPr>
            <a:endParaRPr lang="en-GB" sz="2400" dirty="0"/>
          </a:p>
          <a:p>
            <a:pPr marL="457200" indent="-457200">
              <a:lnSpc>
                <a:spcPct val="95000"/>
              </a:lnSpc>
              <a:spcBef>
                <a:spcPct val="55000"/>
              </a:spcBef>
            </a:pPr>
            <a:endParaRPr lang="en-GB" altLang="en-US" sz="2400" dirty="0"/>
          </a:p>
          <a:p>
            <a:pPr marL="457200" indent="-457200">
              <a:lnSpc>
                <a:spcPct val="95000"/>
              </a:lnSpc>
              <a:spcBef>
                <a:spcPct val="55000"/>
              </a:spcBef>
            </a:pPr>
            <a:endParaRPr lang="en-GB" altLang="en-US" sz="2400" dirty="0"/>
          </a:p>
          <a:p>
            <a:pPr marL="0" indent="0">
              <a:buNone/>
            </a:pPr>
            <a:endParaRPr lang="en-GB" sz="2400" dirty="0"/>
          </a:p>
        </p:txBody>
      </p:sp>
      <p:sp>
        <p:nvSpPr>
          <p:cNvPr id="5" name="Slide Number Placeholder 4">
            <a:extLst>
              <a:ext uri="{FF2B5EF4-FFF2-40B4-BE49-F238E27FC236}">
                <a16:creationId xmlns:a16="http://schemas.microsoft.com/office/drawing/2014/main" id="{AEC54155-4B1B-4467-AAD4-AB88D8ADD023}"/>
              </a:ext>
            </a:extLst>
          </p:cNvPr>
          <p:cNvSpPr>
            <a:spLocks noGrp="1"/>
          </p:cNvSpPr>
          <p:nvPr>
            <p:ph type="sldNum" sz="quarter" idx="12"/>
          </p:nvPr>
        </p:nvSpPr>
        <p:spPr/>
        <p:txBody>
          <a:bodyPr/>
          <a:lstStyle/>
          <a:p>
            <a:fld id="{B61DE153-13B5-409C-895D-431A13430C20}" type="slidenum">
              <a:rPr lang="en-GB" smtClean="0"/>
              <a:t>45</a:t>
            </a:fld>
            <a:endParaRPr lang="en-GB"/>
          </a:p>
        </p:txBody>
      </p:sp>
      <p:sp>
        <p:nvSpPr>
          <p:cNvPr id="6" name="Footer Placeholder 2">
            <a:extLst>
              <a:ext uri="{FF2B5EF4-FFF2-40B4-BE49-F238E27FC236}">
                <a16:creationId xmlns:a16="http://schemas.microsoft.com/office/drawing/2014/main" id="{3CDDC901-5BDA-49F8-8F7C-F44E2B4C768E}"/>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50416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9FD5-45E5-4A69-8FFA-6A305EA07677}"/>
              </a:ext>
            </a:extLst>
          </p:cNvPr>
          <p:cNvSpPr>
            <a:spLocks noGrp="1"/>
          </p:cNvSpPr>
          <p:nvPr>
            <p:ph type="title"/>
          </p:nvPr>
        </p:nvSpPr>
        <p:spPr>
          <a:xfrm>
            <a:off x="416617" y="113337"/>
            <a:ext cx="8488843"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When to start monthly injectables - </a:t>
            </a:r>
            <a:r>
              <a:rPr lang="en-GB" sz="4000" b="1" i="1" dirty="0">
                <a:solidFill>
                  <a:schemeClr val="accent1"/>
                </a:solidFill>
                <a:latin typeface="Calibri" panose="020F0502020204030204" pitchFamily="34" charset="0"/>
                <a:cs typeface="Calibri" panose="020F0502020204030204" pitchFamily="34" charset="0"/>
              </a:rPr>
              <a:t>3</a:t>
            </a:r>
          </a:p>
        </p:txBody>
      </p:sp>
      <p:sp>
        <p:nvSpPr>
          <p:cNvPr id="3" name="Content Placeholder 2">
            <a:extLst>
              <a:ext uri="{FF2B5EF4-FFF2-40B4-BE49-F238E27FC236}">
                <a16:creationId xmlns:a16="http://schemas.microsoft.com/office/drawing/2014/main" id="{A1E69FEF-5BCF-430C-B46A-52EF5FADAC8F}"/>
              </a:ext>
            </a:extLst>
          </p:cNvPr>
          <p:cNvSpPr>
            <a:spLocks noGrp="1"/>
          </p:cNvSpPr>
          <p:nvPr>
            <p:ph idx="1"/>
          </p:nvPr>
        </p:nvSpPr>
        <p:spPr>
          <a:xfrm>
            <a:off x="287820" y="1443623"/>
            <a:ext cx="8746435" cy="5167656"/>
          </a:xfrm>
        </p:spPr>
        <p:txBody>
          <a:bodyPr>
            <a:normAutofit/>
          </a:bodyPr>
          <a:lstStyle/>
          <a:p>
            <a:pPr marL="0" indent="0">
              <a:buNone/>
            </a:pPr>
            <a:r>
              <a:rPr lang="en-GB" sz="2400" b="1" dirty="0">
                <a:solidFill>
                  <a:srgbClr val="C00000"/>
                </a:solidFill>
              </a:rPr>
              <a:t>After taking emergency contraceptive pills (ECPs):</a:t>
            </a:r>
          </a:p>
          <a:p>
            <a:r>
              <a:rPr lang="en-GB" sz="2400" dirty="0"/>
              <a:t>Progestin-only or combined ECPs: </a:t>
            </a:r>
          </a:p>
          <a:p>
            <a:pPr lvl="1"/>
            <a:r>
              <a:rPr lang="en-GB" sz="2400" dirty="0"/>
              <a:t>Start or restart injectables on same day as taking the ECPs or anytime after ruling out pregnancy. Use a backup method for 7 days after the injection.</a:t>
            </a:r>
          </a:p>
          <a:p>
            <a:pPr lvl="1"/>
            <a:endParaRPr lang="en-GB" sz="2400" dirty="0"/>
          </a:p>
          <a:p>
            <a:r>
              <a:rPr lang="en-GB" sz="2400" dirty="0"/>
              <a:t>After taking ulipristal acetate (UPA) ECPs:</a:t>
            </a:r>
          </a:p>
          <a:p>
            <a:pPr lvl="1"/>
            <a:r>
              <a:rPr lang="en-GB" sz="2400" dirty="0"/>
              <a:t>Start or restart injectables on the 6</a:t>
            </a:r>
            <a:r>
              <a:rPr lang="en-GB" sz="2400" baseline="30000" dirty="0"/>
              <a:t>th</a:t>
            </a:r>
            <a:r>
              <a:rPr lang="en-GB" sz="2400" dirty="0"/>
              <a:t> day after taking UPA-ECPs or anytime after the 6</a:t>
            </a:r>
            <a:r>
              <a:rPr lang="en-GB" sz="2400" baseline="30000" dirty="0"/>
              <a:t>th</a:t>
            </a:r>
            <a:r>
              <a:rPr lang="en-GB" sz="2400" dirty="0"/>
              <a:t> day after ruling out pregnancy. Use a back up method from the day of taking UPA-ECPs until 7 days after the injection.  </a:t>
            </a:r>
          </a:p>
        </p:txBody>
      </p:sp>
      <p:sp>
        <p:nvSpPr>
          <p:cNvPr id="4" name="Slide Number Placeholder 3">
            <a:extLst>
              <a:ext uri="{FF2B5EF4-FFF2-40B4-BE49-F238E27FC236}">
                <a16:creationId xmlns:a16="http://schemas.microsoft.com/office/drawing/2014/main" id="{8048436C-ED57-42D4-865B-AD8F351DB8A9}"/>
              </a:ext>
            </a:extLst>
          </p:cNvPr>
          <p:cNvSpPr>
            <a:spLocks noGrp="1"/>
          </p:cNvSpPr>
          <p:nvPr>
            <p:ph type="sldNum" sz="quarter" idx="12"/>
          </p:nvPr>
        </p:nvSpPr>
        <p:spPr/>
        <p:txBody>
          <a:bodyPr/>
          <a:lstStyle/>
          <a:p>
            <a:fld id="{8503B3E5-BAE0-4051-A0B1-29381921E4F1}" type="slidenum">
              <a:rPr lang="en-GB" smtClean="0"/>
              <a:t>46</a:t>
            </a:fld>
            <a:endParaRPr lang="en-GB"/>
          </a:p>
        </p:txBody>
      </p:sp>
      <p:sp>
        <p:nvSpPr>
          <p:cNvPr id="6" name="Footer Placeholder 2">
            <a:extLst>
              <a:ext uri="{FF2B5EF4-FFF2-40B4-BE49-F238E27FC236}">
                <a16:creationId xmlns:a16="http://schemas.microsoft.com/office/drawing/2014/main" id="{FB35E237-25D4-44FF-9236-CBE10046E339}"/>
              </a:ext>
            </a:extLst>
          </p:cNvPr>
          <p:cNvSpPr txBox="1">
            <a:spLocks/>
          </p:cNvSpPr>
          <p:nvPr/>
        </p:nvSpPr>
        <p:spPr>
          <a:xfrm>
            <a:off x="2053732" y="660606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38580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194D-E8B9-4080-A5DB-F2F6C0B31FD3}"/>
              </a:ext>
            </a:extLst>
          </p:cNvPr>
          <p:cNvSpPr>
            <a:spLocks noGrp="1"/>
          </p:cNvSpPr>
          <p:nvPr>
            <p:ph type="title"/>
          </p:nvPr>
        </p:nvSpPr>
        <p:spPr>
          <a:xfrm>
            <a:off x="628650" y="144411"/>
            <a:ext cx="8272462"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Monthly injectables: Managing late injections</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A0E2042-1033-4427-A283-199D57DB8C27}"/>
              </a:ext>
            </a:extLst>
          </p:cNvPr>
          <p:cNvSpPr>
            <a:spLocks noGrp="1"/>
          </p:cNvSpPr>
          <p:nvPr>
            <p:ph idx="1"/>
          </p:nvPr>
        </p:nvSpPr>
        <p:spPr>
          <a:xfrm>
            <a:off x="242889" y="1825625"/>
            <a:ext cx="5721976" cy="4530726"/>
          </a:xfrm>
        </p:spPr>
        <p:txBody>
          <a:bodyPr>
            <a:normAutofit lnSpcReduction="10000"/>
          </a:bodyPr>
          <a:lstStyle/>
          <a:p>
            <a:pPr marL="0" indent="0">
              <a:buNone/>
            </a:pPr>
            <a:r>
              <a:rPr lang="en-GB" sz="2400" b="1" dirty="0">
                <a:solidFill>
                  <a:srgbClr val="C00000"/>
                </a:solidFill>
              </a:rPr>
              <a:t>Less than 7 days late for a repeat injection</a:t>
            </a:r>
            <a:r>
              <a:rPr lang="en-GB" sz="2400" dirty="0">
                <a:solidFill>
                  <a:srgbClr val="C00000"/>
                </a:solidFill>
              </a:rPr>
              <a:t>:</a:t>
            </a:r>
            <a:r>
              <a:rPr lang="en-GB" sz="2400" dirty="0"/>
              <a:t> </a:t>
            </a:r>
          </a:p>
          <a:p>
            <a:r>
              <a:rPr lang="en-GB" sz="2400" dirty="0"/>
              <a:t>Give next injection. No need for tests, evaluation, or a backup method.</a:t>
            </a:r>
          </a:p>
          <a:p>
            <a:pPr marL="0" indent="0">
              <a:buNone/>
            </a:pPr>
            <a:endParaRPr lang="en-GB" sz="2400" b="1" dirty="0"/>
          </a:p>
          <a:p>
            <a:pPr marL="0" indent="0">
              <a:buNone/>
            </a:pPr>
            <a:r>
              <a:rPr lang="en-GB" sz="2400" b="1" dirty="0">
                <a:solidFill>
                  <a:srgbClr val="C00000"/>
                </a:solidFill>
              </a:rPr>
              <a:t>More than 7 days</a:t>
            </a:r>
            <a:r>
              <a:rPr lang="en-GB" sz="2400" dirty="0">
                <a:solidFill>
                  <a:srgbClr val="C00000"/>
                </a:solidFill>
              </a:rPr>
              <a:t>: </a:t>
            </a:r>
          </a:p>
          <a:p>
            <a:r>
              <a:rPr lang="en-GB" sz="2400" dirty="0"/>
              <a:t>Give next injection if she has not had sex 7 days after the injection was due or she has used a backup method or taken ECPs if she had. Use a backup method for 7 days after the injection. </a:t>
            </a:r>
          </a:p>
          <a:p>
            <a:r>
              <a:rPr lang="en-GB" sz="2400" dirty="0"/>
              <a:t>If not, rule out pregnancy before giving the next injection.</a:t>
            </a:r>
          </a:p>
        </p:txBody>
      </p:sp>
      <p:sp>
        <p:nvSpPr>
          <p:cNvPr id="4" name="Slide Number Placeholder 3">
            <a:extLst>
              <a:ext uri="{FF2B5EF4-FFF2-40B4-BE49-F238E27FC236}">
                <a16:creationId xmlns:a16="http://schemas.microsoft.com/office/drawing/2014/main" id="{E64B0B72-47AB-49E4-A394-F7404B68F136}"/>
              </a:ext>
            </a:extLst>
          </p:cNvPr>
          <p:cNvSpPr>
            <a:spLocks noGrp="1"/>
          </p:cNvSpPr>
          <p:nvPr>
            <p:ph type="sldNum" sz="quarter" idx="12"/>
          </p:nvPr>
        </p:nvSpPr>
        <p:spPr/>
        <p:txBody>
          <a:bodyPr/>
          <a:lstStyle/>
          <a:p>
            <a:fld id="{8503B3E5-BAE0-4051-A0B1-29381921E4F1}" type="slidenum">
              <a:rPr lang="en-GB" smtClean="0"/>
              <a:t>47</a:t>
            </a:fld>
            <a:endParaRPr lang="en-GB"/>
          </a:p>
        </p:txBody>
      </p:sp>
      <p:pic>
        <p:nvPicPr>
          <p:cNvPr id="5" name="Picture 4">
            <a:extLst>
              <a:ext uri="{FF2B5EF4-FFF2-40B4-BE49-F238E27FC236}">
                <a16:creationId xmlns:a16="http://schemas.microsoft.com/office/drawing/2014/main" id="{AA479A8B-6430-408C-99D2-BFA9A862A4E1}"/>
              </a:ext>
            </a:extLst>
          </p:cNvPr>
          <p:cNvPicPr>
            <a:picLocks noChangeAspect="1"/>
          </p:cNvPicPr>
          <p:nvPr/>
        </p:nvPicPr>
        <p:blipFill>
          <a:blip r:embed="rId3"/>
          <a:stretch>
            <a:fillRect/>
          </a:stretch>
        </p:blipFill>
        <p:spPr>
          <a:xfrm>
            <a:off x="6072187" y="1825625"/>
            <a:ext cx="2828925" cy="3905250"/>
          </a:xfrm>
          <a:prstGeom prst="rect">
            <a:avLst/>
          </a:prstGeom>
        </p:spPr>
      </p:pic>
      <p:sp>
        <p:nvSpPr>
          <p:cNvPr id="7" name="Footer Placeholder 2">
            <a:extLst>
              <a:ext uri="{FF2B5EF4-FFF2-40B4-BE49-F238E27FC236}">
                <a16:creationId xmlns:a16="http://schemas.microsoft.com/office/drawing/2014/main" id="{C5A322D7-D1B8-4200-8E29-45126110EC6B}"/>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1611116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28650" y="102369"/>
            <a:ext cx="7886700" cy="1325563"/>
          </a:xfrm>
        </p:spPr>
        <p:txBody>
          <a:bodyPr>
            <a:normAutofit/>
          </a:bodyPr>
          <a:lstStyle/>
          <a:p>
            <a:pPr eaLnBrk="1" hangingPunct="1"/>
            <a:r>
              <a:rPr lang="en-GB" sz="3600" b="1" dirty="0">
                <a:solidFill>
                  <a:schemeClr val="accent1"/>
                </a:solidFill>
                <a:latin typeface="Calibri" panose="020F0502020204030204" pitchFamily="34" charset="0"/>
                <a:cs typeface="Calibri" panose="020F0502020204030204" pitchFamily="34" charset="0"/>
              </a:rPr>
              <a:t>Monthly injectables: Correcting misconceptions</a:t>
            </a:r>
            <a:endParaRPr lang="en-US" sz="3600" b="1" dirty="0">
              <a:solidFill>
                <a:schemeClr val="accent1"/>
              </a:solidFill>
              <a:latin typeface="Calibri" panose="020F0502020204030204" pitchFamily="34" charset="0"/>
              <a:cs typeface="Calibri" panose="020F0502020204030204" pitchFamily="34" charset="0"/>
            </a:endParaRPr>
          </a:p>
        </p:txBody>
      </p:sp>
      <p:sp>
        <p:nvSpPr>
          <p:cNvPr id="62468" name="Rectangle 3"/>
          <p:cNvSpPr>
            <a:spLocks noGrp="1" noChangeArrowheads="1"/>
          </p:cNvSpPr>
          <p:nvPr>
            <p:ph type="body" idx="1"/>
          </p:nvPr>
        </p:nvSpPr>
        <p:spPr>
          <a:xfrm>
            <a:off x="628650" y="1597572"/>
            <a:ext cx="7886700" cy="4579391"/>
          </a:xfrm>
        </p:spPr>
        <p:txBody>
          <a:bodyPr>
            <a:normAutofit/>
          </a:bodyPr>
          <a:lstStyle/>
          <a:p>
            <a:pPr eaLnBrk="1" hangingPunct="1">
              <a:lnSpc>
                <a:spcPct val="90000"/>
              </a:lnSpc>
              <a:buFontTx/>
              <a:buNone/>
            </a:pPr>
            <a:r>
              <a:rPr lang="en-GB" altLang="en-US" sz="2400" b="1" dirty="0"/>
              <a:t>Monthly injectables</a:t>
            </a:r>
            <a:r>
              <a:rPr lang="en-GB" altLang="en-US" sz="2400" dirty="0"/>
              <a:t>:</a:t>
            </a:r>
          </a:p>
          <a:p>
            <a:pPr eaLnBrk="1" hangingPunct="1">
              <a:lnSpc>
                <a:spcPct val="90000"/>
              </a:lnSpc>
              <a:spcAft>
                <a:spcPct val="20000"/>
              </a:spcAft>
            </a:pPr>
            <a:r>
              <a:rPr lang="en-GB" altLang="en-US" sz="2400" dirty="0"/>
              <a:t>Can stop monthly bleeding, but this is not harmful; blood does not build up inside the woman</a:t>
            </a:r>
          </a:p>
          <a:p>
            <a:pPr eaLnBrk="1" hangingPunct="1">
              <a:lnSpc>
                <a:spcPct val="90000"/>
              </a:lnSpc>
              <a:spcAft>
                <a:spcPct val="20000"/>
              </a:spcAft>
            </a:pPr>
            <a:r>
              <a:rPr lang="en-GB" altLang="en-US" sz="2400" dirty="0"/>
              <a:t>Do not make women infertile</a:t>
            </a:r>
          </a:p>
          <a:p>
            <a:pPr eaLnBrk="1" hangingPunct="1">
              <a:lnSpc>
                <a:spcPct val="90000"/>
              </a:lnSpc>
              <a:spcAft>
                <a:spcPct val="20000"/>
              </a:spcAft>
            </a:pPr>
            <a:r>
              <a:rPr lang="en-GB" altLang="en-US" sz="2400" dirty="0"/>
              <a:t>Do not cause early menopause</a:t>
            </a:r>
          </a:p>
          <a:p>
            <a:pPr eaLnBrk="1" hangingPunct="1">
              <a:lnSpc>
                <a:spcPct val="90000"/>
              </a:lnSpc>
              <a:spcAft>
                <a:spcPct val="20000"/>
              </a:spcAft>
            </a:pPr>
            <a:r>
              <a:rPr lang="en-GB" altLang="en-US" sz="2400" dirty="0"/>
              <a:t>Do not cause birth defects or multiple births</a:t>
            </a:r>
          </a:p>
          <a:p>
            <a:pPr eaLnBrk="1" hangingPunct="1">
              <a:lnSpc>
                <a:spcPct val="90000"/>
              </a:lnSpc>
              <a:spcAft>
                <a:spcPct val="20000"/>
              </a:spcAft>
            </a:pPr>
            <a:r>
              <a:rPr lang="en-GB" altLang="en-US" sz="2400" dirty="0"/>
              <a:t>Do not cause itching</a:t>
            </a:r>
          </a:p>
          <a:p>
            <a:pPr eaLnBrk="1" hangingPunct="1">
              <a:lnSpc>
                <a:spcPct val="90000"/>
              </a:lnSpc>
              <a:spcAft>
                <a:spcPct val="20000"/>
              </a:spcAft>
            </a:pPr>
            <a:r>
              <a:rPr lang="en-GB" altLang="en-US" sz="2400" dirty="0"/>
              <a:t>Do not change women's sexual behaviour</a:t>
            </a:r>
          </a:p>
          <a:p>
            <a:pPr eaLnBrk="1" hangingPunct="1">
              <a:lnSpc>
                <a:spcPct val="90000"/>
              </a:lnSpc>
            </a:pPr>
            <a:endParaRPr lang="en-US" altLang="en-US" sz="2400" dirty="0"/>
          </a:p>
        </p:txBody>
      </p:sp>
      <p:sp>
        <p:nvSpPr>
          <p:cNvPr id="2" name="Slide Number Placeholder 1">
            <a:extLst>
              <a:ext uri="{FF2B5EF4-FFF2-40B4-BE49-F238E27FC236}">
                <a16:creationId xmlns:a16="http://schemas.microsoft.com/office/drawing/2014/main" id="{AD823223-156A-4ECE-84F2-C71BBD791A7E}"/>
              </a:ext>
            </a:extLst>
          </p:cNvPr>
          <p:cNvSpPr>
            <a:spLocks noGrp="1"/>
          </p:cNvSpPr>
          <p:nvPr>
            <p:ph type="sldNum" sz="quarter" idx="12"/>
          </p:nvPr>
        </p:nvSpPr>
        <p:spPr/>
        <p:txBody>
          <a:bodyPr/>
          <a:lstStyle/>
          <a:p>
            <a:fld id="{B61DE153-13B5-409C-895D-431A13430C20}" type="slidenum">
              <a:rPr lang="en-GB" smtClean="0"/>
              <a:t>48</a:t>
            </a:fld>
            <a:endParaRPr lang="en-GB"/>
          </a:p>
        </p:txBody>
      </p:sp>
      <p:sp>
        <p:nvSpPr>
          <p:cNvPr id="6" name="Footer Placeholder 2">
            <a:extLst>
              <a:ext uri="{FF2B5EF4-FFF2-40B4-BE49-F238E27FC236}">
                <a16:creationId xmlns:a16="http://schemas.microsoft.com/office/drawing/2014/main" id="{86DC9972-1627-4939-A6EF-4580D47E235C}"/>
              </a:ext>
            </a:extLst>
          </p:cNvPr>
          <p:cNvSpPr txBox="1">
            <a:spLocks/>
          </p:cNvSpPr>
          <p:nvPr/>
        </p:nvSpPr>
        <p:spPr>
          <a:xfrm>
            <a:off x="2053732" y="657453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462241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3948329960"/>
              </p:ext>
            </p:extLst>
          </p:nvPr>
        </p:nvGraphicFramePr>
        <p:xfrm>
          <a:off x="588579" y="1192426"/>
          <a:ext cx="8101396" cy="4847012"/>
        </p:xfrm>
        <a:graphic>
          <a:graphicData uri="http://schemas.openxmlformats.org/drawingml/2006/table">
            <a:tbl>
              <a:tblPr>
                <a:tableStyleId>{5DA37D80-6434-44D0-A028-1B22A696006F}</a:tableStyleId>
              </a:tblPr>
              <a:tblGrid>
                <a:gridCol w="1692166">
                  <a:extLst>
                    <a:ext uri="{9D8B030D-6E8A-4147-A177-3AD203B41FA5}">
                      <a16:colId xmlns:a16="http://schemas.microsoft.com/office/drawing/2014/main" val="20000"/>
                    </a:ext>
                  </a:extLst>
                </a:gridCol>
                <a:gridCol w="6409230">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Irregular bleeding</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GB" sz="2000" kern="1200" dirty="0"/>
                        <a:t>Reassure her that many women using monthly injectables experience irregular bleeding. It is not harmful and usually becomes less or stops after the first few months of use.</a:t>
                      </a:r>
                      <a:endParaRPr lang="en-US" sz="2000" kern="1200" dirty="0"/>
                    </a:p>
                    <a:p>
                      <a:pPr marL="236538" indent="-236538" algn="l" defTabSz="457200" rtl="0" eaLnBrk="1" latinLnBrk="0" hangingPunct="1">
                        <a:lnSpc>
                          <a:spcPct val="95000"/>
                        </a:lnSpc>
                        <a:spcBef>
                          <a:spcPct val="20000"/>
                        </a:spcBef>
                        <a:buFontTx/>
                        <a:buChar char="•"/>
                      </a:pPr>
                      <a:r>
                        <a:rPr lang="en-GB" sz="2000" kern="1200" dirty="0"/>
                        <a:t>For modest short-term relief, suggest 800 mg ibuprofen 3 times daily after meals for 5 days, or other nonsteroidal anti-inflammatory drug (NSAID), beginning when irregular bleeding starts.</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Heavy or prolonged bleeding</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US" sz="2000" dirty="0"/>
                        <a:t>Reassure; suggest NSAID beginning when heavy bleeding. </a:t>
                      </a:r>
                    </a:p>
                    <a:p>
                      <a:pPr marL="236538" indent="-236538">
                        <a:lnSpc>
                          <a:spcPct val="95000"/>
                        </a:lnSpc>
                        <a:spcBef>
                          <a:spcPct val="20000"/>
                        </a:spcBef>
                        <a:buFontTx/>
                        <a:buChar char="•"/>
                      </a:pPr>
                      <a:r>
                        <a:rPr lang="en-GB" sz="2000" dirty="0"/>
                        <a:t>To help prevent </a:t>
                      </a:r>
                      <a:r>
                        <a:rPr lang="en-GB" sz="2000" dirty="0" err="1"/>
                        <a:t>anemia</a:t>
                      </a:r>
                      <a:r>
                        <a:rPr lang="en-GB" sz="2000" dirty="0"/>
                        <a:t>, suggest iron tablets and tell her eating of foods containing iron.</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106080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No monthly bleeding</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US" sz="2000" kern="1200" dirty="0"/>
                        <a:t>Reassure, this not harmful. </a:t>
                      </a:r>
                      <a:r>
                        <a:rPr lang="en-GB" sz="2000" kern="1200" dirty="0"/>
                        <a:t>It is similar to not having monthly bleeding during pregnancy. She is not pregnant or infertile. Blood is not building up inside her.</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3425387814"/>
                  </a:ext>
                </a:extLst>
              </a:tr>
            </a:tbl>
          </a:graphicData>
        </a:graphic>
      </p:graphicFrame>
      <p:sp>
        <p:nvSpPr>
          <p:cNvPr id="27673" name="Rectangle 10">
            <a:extLst>
              <a:ext uri="{FF2B5EF4-FFF2-40B4-BE49-F238E27FC236}">
                <a16:creationId xmlns:a16="http://schemas.microsoft.com/office/drawing/2014/main" id="{F4000963-526A-43A7-8736-B36214F94EED}"/>
              </a:ext>
            </a:extLst>
          </p:cNvPr>
          <p:cNvSpPr>
            <a:spLocks noGrp="1" noChangeArrowheads="1"/>
          </p:cNvSpPr>
          <p:nvPr>
            <p:ph type="title"/>
          </p:nvPr>
        </p:nvSpPr>
        <p:spPr>
          <a:xfrm>
            <a:off x="460375" y="294295"/>
            <a:ext cx="8229600" cy="357352"/>
          </a:xfrm>
        </p:spPr>
        <p:txBody>
          <a:bodyPr>
            <a:noAutofit/>
          </a:bodyPr>
          <a:lstStyle/>
          <a:p>
            <a:pPr eaLnBrk="1" hangingPunct="1">
              <a:lnSpc>
                <a:spcPct val="95000"/>
              </a:lnSpc>
            </a:pP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Management of side effects</a:t>
            </a: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Footer Placeholder 2">
            <a:extLst>
              <a:ext uri="{FF2B5EF4-FFF2-40B4-BE49-F238E27FC236}">
                <a16:creationId xmlns:a16="http://schemas.microsoft.com/office/drawing/2014/main" id="{9D69CFC9-247B-48A8-8859-CB214C65C424}"/>
              </a:ext>
            </a:extLst>
          </p:cNvPr>
          <p:cNvSpPr txBox="1">
            <a:spLocks/>
          </p:cNvSpPr>
          <p:nvPr/>
        </p:nvSpPr>
        <p:spPr>
          <a:xfrm>
            <a:off x="2053732" y="6343311"/>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8094318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86ADCC8-D78A-45B2-B50A-C8574CE4F420}"/>
              </a:ext>
            </a:extLst>
          </p:cNvPr>
          <p:cNvSpPr>
            <a:spLocks noGrp="1" noChangeArrowheads="1"/>
          </p:cNvSpPr>
          <p:nvPr>
            <p:ph type="title"/>
          </p:nvPr>
        </p:nvSpPr>
        <p:spPr>
          <a:xfrm>
            <a:off x="365893" y="1941677"/>
            <a:ext cx="8515350" cy="1325563"/>
          </a:xfrm>
        </p:spPr>
        <p:txBody>
          <a:bodyPr tIns="91440" bIns="91440">
            <a:noAutofit/>
          </a:bodyPr>
          <a:lstStyle/>
          <a:p>
            <a:pPr algn="ctr" eaLnBrk="1" hangingPunct="1">
              <a:lnSpc>
                <a:spcPct val="100000"/>
              </a:lnSpc>
            </a:pPr>
            <a:r>
              <a:rPr lang="en-US" altLang="en-US" sz="6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 Combined oral contraceptive pills (COCS)</a:t>
            </a:r>
          </a:p>
        </p:txBody>
      </p:sp>
      <p:grpSp>
        <p:nvGrpSpPr>
          <p:cNvPr id="4099" name="Group 2">
            <a:extLst>
              <a:ext uri="{FF2B5EF4-FFF2-40B4-BE49-F238E27FC236}">
                <a16:creationId xmlns:a16="http://schemas.microsoft.com/office/drawing/2014/main" id="{DD11A7EB-7A33-448C-B754-694CA831B54B}"/>
              </a:ext>
            </a:extLst>
          </p:cNvPr>
          <p:cNvGrpSpPr>
            <a:grpSpLocks/>
          </p:cNvGrpSpPr>
          <p:nvPr/>
        </p:nvGrpSpPr>
        <p:grpSpPr bwMode="auto">
          <a:xfrm>
            <a:off x="1422400" y="4356100"/>
            <a:ext cx="6375400" cy="2084388"/>
            <a:chOff x="1422400" y="4355888"/>
            <a:chExt cx="6375400" cy="2084387"/>
          </a:xfrm>
        </p:grpSpPr>
        <p:pic>
          <p:nvPicPr>
            <p:cNvPr id="4101" name="Picture 5" descr="COCs">
              <a:extLst>
                <a:ext uri="{FF2B5EF4-FFF2-40B4-BE49-F238E27FC236}">
                  <a16:creationId xmlns:a16="http://schemas.microsoft.com/office/drawing/2014/main" id="{7418F505-21F8-40C4-8777-E0B412083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1339">
              <a:off x="1422400" y="4355888"/>
              <a:ext cx="210502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OC">
              <a:extLst>
                <a:ext uri="{FF2B5EF4-FFF2-40B4-BE49-F238E27FC236}">
                  <a16:creationId xmlns:a16="http://schemas.microsoft.com/office/drawing/2014/main" id="{A9CCFCB7-0021-4432-BA10-8560F0A1BC3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3673">
              <a:off x="5359400" y="4503525"/>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B85680E4-6AB7-4C16-AD9B-0B453960B107}"/>
              </a:ext>
            </a:extLst>
          </p:cNvPr>
          <p:cNvSpPr>
            <a:spLocks noGrp="1"/>
          </p:cNvSpPr>
          <p:nvPr>
            <p:ph type="sldNum" sz="quarter" idx="12"/>
          </p:nvPr>
        </p:nvSpPr>
        <p:spPr/>
        <p:txBody>
          <a:bodyPr/>
          <a:lstStyle/>
          <a:p>
            <a:fld id="{B61DE153-13B5-409C-895D-431A13430C20}" type="slidenum">
              <a:rPr lang="en-GB" smtClean="0"/>
              <a:t>5</a:t>
            </a:fld>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2637506468"/>
              </p:ext>
            </p:extLst>
          </p:nvPr>
        </p:nvGraphicFramePr>
        <p:xfrm>
          <a:off x="487363" y="1094180"/>
          <a:ext cx="8202612" cy="5396082"/>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304401">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Weight gain</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36538" indent="-236538">
                        <a:lnSpc>
                          <a:spcPct val="95000"/>
                        </a:lnSpc>
                        <a:spcBef>
                          <a:spcPct val="20000"/>
                        </a:spcBef>
                        <a:buFontTx/>
                        <a:buChar char="•"/>
                      </a:pPr>
                      <a:r>
                        <a:rPr lang="en-US" sz="2000" dirty="0"/>
                        <a:t>Review diet and counsel as needed.</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000" dirty="0"/>
                        <a:t>Ordinary headaches (</a:t>
                      </a:r>
                      <a:r>
                        <a:rPr lang="en-US" sz="2000" dirty="0" err="1"/>
                        <a:t>nonmigrainous</a:t>
                      </a:r>
                      <a:r>
                        <a:rPr lang="en-US" sz="2000" dirty="0"/>
                        <a:t>)</a:t>
                      </a:r>
                      <a:endParaRPr lang="en-US" sz="2000" b="1" dirty="0">
                        <a:solidFill>
                          <a:srgbClr val="000000"/>
                        </a:solidFill>
                        <a:latin typeface="+mn-lt"/>
                      </a:endParaRPr>
                    </a:p>
                  </a:txBody>
                  <a:tcPr marL="91442" marR="45721" marT="45625" marB="45625" horzOverflow="overflow"/>
                </a:tc>
                <a:tc>
                  <a:txBody>
                    <a:bodyPr/>
                    <a:lstStyle/>
                    <a:p>
                      <a:pPr marL="342900" indent="-342900" algn="l" defTabSz="457200" rtl="0" eaLnBrk="1" latinLnBrk="0" hangingPunct="1">
                        <a:lnSpc>
                          <a:spcPct val="95000"/>
                        </a:lnSpc>
                        <a:spcBef>
                          <a:spcPct val="20000"/>
                        </a:spcBef>
                        <a:buFont typeface="Arial" panose="020B0604020202020204" pitchFamily="34" charset="0"/>
                        <a:buChar char="•"/>
                      </a:pPr>
                      <a:r>
                        <a:rPr lang="en-US" sz="2000" kern="1200" dirty="0"/>
                        <a:t>Reassure and suggest pain relievers; evaluate headaches that worsened after starting injectables.</a:t>
                      </a:r>
                    </a:p>
                  </a:txBody>
                  <a:tcPr marL="91442" marR="45721" marT="45625" marB="45625" anchor="ctr" horzOverflow="overflow"/>
                </a:tc>
                <a:extLst>
                  <a:ext uri="{0D108BD9-81ED-4DB2-BD59-A6C34878D82A}">
                    <a16:rowId xmlns:a16="http://schemas.microsoft.com/office/drawing/2014/main" val="10002"/>
                  </a:ext>
                </a:extLst>
              </a:tr>
              <a:tr h="144655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Breast tenderness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GB" sz="2000" dirty="0"/>
                        <a:t>Recommend that she wear a supportive bra (including during strenuous activity and sleep).</a:t>
                      </a:r>
                    </a:p>
                    <a:p>
                      <a:pPr marL="236538" indent="-236538">
                        <a:lnSpc>
                          <a:spcPct val="95000"/>
                        </a:lnSpc>
                        <a:spcBef>
                          <a:spcPct val="20000"/>
                        </a:spcBef>
                        <a:buFontTx/>
                        <a:buChar char="•"/>
                      </a:pPr>
                      <a:r>
                        <a:rPr lang="en-GB" sz="2000" dirty="0"/>
                        <a:t>Try hot or cold compresses.</a:t>
                      </a:r>
                    </a:p>
                    <a:p>
                      <a:pPr marL="236538" indent="-236538">
                        <a:lnSpc>
                          <a:spcPct val="95000"/>
                        </a:lnSpc>
                        <a:spcBef>
                          <a:spcPct val="20000"/>
                        </a:spcBef>
                        <a:buFontTx/>
                        <a:buChar char="•"/>
                      </a:pPr>
                      <a:r>
                        <a:rPr lang="en-GB" sz="2000" dirty="0"/>
                        <a:t>Suggest aspirin (325–650 mg), ibuprofen (200–400 mg), paracetamol (325–1000 mg), or other pain reliever.</a:t>
                      </a:r>
                    </a:p>
                    <a:p>
                      <a:pPr marL="236538" indent="-236538">
                        <a:lnSpc>
                          <a:spcPct val="95000"/>
                        </a:lnSpc>
                        <a:spcBef>
                          <a:spcPct val="20000"/>
                        </a:spcBef>
                        <a:buFontTx/>
                        <a:buChar char="•"/>
                      </a:pPr>
                      <a:r>
                        <a:rPr lang="en-GB" sz="2000" dirty="0"/>
                        <a:t>Consider locally available remedies.</a:t>
                      </a:r>
                      <a:endParaRPr lang="en-US" sz="2000" dirty="0">
                        <a:solidFill>
                          <a:srgbClr val="000000"/>
                        </a:solidFill>
                        <a:latin typeface="+mn-lt"/>
                      </a:endParaRPr>
                    </a:p>
                  </a:txBody>
                  <a:tcPr marL="91442" marR="45721" marT="45625" marB="45625" horzOverflow="overflow"/>
                </a:tc>
                <a:extLst>
                  <a:ext uri="{0D108BD9-81ED-4DB2-BD59-A6C34878D82A}">
                    <a16:rowId xmlns:a16="http://schemas.microsoft.com/office/drawing/2014/main" val="10003"/>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2000" u="none" strike="noStrike" cap="none" normalizeH="0" baseline="0" dirty="0">
                          <a:ln>
                            <a:noFill/>
                          </a:ln>
                          <a:effectLst/>
                        </a:rPr>
                        <a:t>Dizziness</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36538" indent="-236538">
                        <a:lnSpc>
                          <a:spcPct val="95000"/>
                        </a:lnSpc>
                        <a:spcBef>
                          <a:spcPct val="20000"/>
                        </a:spcBef>
                        <a:buFontTx/>
                        <a:buChar char="•"/>
                      </a:pPr>
                      <a:r>
                        <a:rPr lang="en-US" sz="2000" dirty="0"/>
                        <a:t>Consider locally available remedies.</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7" name="Rectangle 10">
            <a:extLst>
              <a:ext uri="{FF2B5EF4-FFF2-40B4-BE49-F238E27FC236}">
                <a16:creationId xmlns:a16="http://schemas.microsoft.com/office/drawing/2014/main" id="{19BB8AB1-28DB-457E-AF50-0CA2CC34C316}"/>
              </a:ext>
            </a:extLst>
          </p:cNvPr>
          <p:cNvSpPr>
            <a:spLocks noGrp="1" noChangeArrowheads="1"/>
          </p:cNvSpPr>
          <p:nvPr>
            <p:ph type="title"/>
          </p:nvPr>
        </p:nvSpPr>
        <p:spPr>
          <a:xfrm>
            <a:off x="460375" y="294295"/>
            <a:ext cx="8229600" cy="357352"/>
          </a:xfrm>
        </p:spPr>
        <p:txBody>
          <a:bodyPr>
            <a:noAutofit/>
          </a:bodyPr>
          <a:lstStyle/>
          <a:p>
            <a:pPr eaLnBrk="1" hangingPunct="1">
              <a:lnSpc>
                <a:spcPct val="95000"/>
              </a:lnSpc>
            </a:pP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Management of side effects</a:t>
            </a:r>
            <a:br>
              <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2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 name="Footer Placeholder 2">
            <a:extLst>
              <a:ext uri="{FF2B5EF4-FFF2-40B4-BE49-F238E27FC236}">
                <a16:creationId xmlns:a16="http://schemas.microsoft.com/office/drawing/2014/main" id="{BEE2E183-9290-4159-9C04-D7BEC56E9401}"/>
              </a:ext>
            </a:extLst>
          </p:cNvPr>
          <p:cNvSpPr txBox="1">
            <a:spLocks/>
          </p:cNvSpPr>
          <p:nvPr/>
        </p:nvSpPr>
        <p:spPr>
          <a:xfrm>
            <a:off x="2053732" y="654300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88350876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3591639046"/>
              </p:ext>
            </p:extLst>
          </p:nvPr>
        </p:nvGraphicFramePr>
        <p:xfrm>
          <a:off x="288581" y="773732"/>
          <a:ext cx="8603628" cy="5696814"/>
        </p:xfrm>
        <a:graphic>
          <a:graphicData uri="http://schemas.openxmlformats.org/drawingml/2006/table">
            <a:tbl>
              <a:tblPr>
                <a:tableStyleId>{5DA37D80-6434-44D0-A028-1B22A696006F}</a:tableStyleId>
              </a:tblPr>
              <a:tblGrid>
                <a:gridCol w="1898211">
                  <a:extLst>
                    <a:ext uri="{9D8B030D-6E8A-4147-A177-3AD203B41FA5}">
                      <a16:colId xmlns:a16="http://schemas.microsoft.com/office/drawing/2014/main" val="20000"/>
                    </a:ext>
                  </a:extLst>
                </a:gridCol>
                <a:gridCol w="6705417">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Problem</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Action/Management</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2000" dirty="0"/>
                        <a:t>Unexplained vaginal bleeding (that suggests a medical condition not related to the method)</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GB" sz="2000" kern="1200" dirty="0"/>
                        <a:t>Refer or evaluate by history and pelvic examination. Diagnose and treat as appropriate.</a:t>
                      </a:r>
                    </a:p>
                    <a:p>
                      <a:pPr marL="236538" indent="-236538" algn="l" defTabSz="457200" rtl="0" eaLnBrk="1" latinLnBrk="0" hangingPunct="1">
                        <a:lnSpc>
                          <a:spcPct val="95000"/>
                        </a:lnSpc>
                        <a:spcBef>
                          <a:spcPct val="20000"/>
                        </a:spcBef>
                        <a:buFontTx/>
                        <a:buChar char="•"/>
                      </a:pPr>
                      <a:r>
                        <a:rPr lang="en-GB" sz="2000" kern="1200" dirty="0"/>
                        <a:t>She can continue using monthly injectables while her condition is being evaluated.</a:t>
                      </a:r>
                    </a:p>
                    <a:p>
                      <a:pPr marL="236538" indent="-236538" algn="l" defTabSz="457200" rtl="0" eaLnBrk="1" latinLnBrk="0" hangingPunct="1">
                        <a:lnSpc>
                          <a:spcPct val="95000"/>
                        </a:lnSpc>
                        <a:spcBef>
                          <a:spcPct val="20000"/>
                        </a:spcBef>
                        <a:buFontTx/>
                        <a:buChar char="•"/>
                      </a:pPr>
                      <a:r>
                        <a:rPr lang="en-GB" sz="2000" kern="1200" dirty="0"/>
                        <a:t>If bleeding is caused by sexually transmitted infection or pelvic inflammatory disease, she can continue using monthly injectables during treatment.</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Migraine headaches</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GB" sz="2000" dirty="0"/>
                        <a:t>Regardless of her age, a woman who develops migraine headaches, with or without aura, or whose migraine headaches become worse while using monthly injectables, should stop using injectables.</a:t>
                      </a:r>
                    </a:p>
                    <a:p>
                      <a:pPr marL="236538" indent="-236538">
                        <a:lnSpc>
                          <a:spcPct val="95000"/>
                        </a:lnSpc>
                        <a:spcBef>
                          <a:spcPct val="20000"/>
                        </a:spcBef>
                        <a:buFontTx/>
                        <a:buChar char="•"/>
                      </a:pPr>
                      <a:r>
                        <a:rPr lang="en-GB" sz="2000" dirty="0"/>
                        <a:t>Help her choose a method without </a:t>
                      </a:r>
                      <a:r>
                        <a:rPr lang="en-GB" sz="2000" dirty="0" err="1"/>
                        <a:t>estrogen</a:t>
                      </a:r>
                      <a:r>
                        <a:rPr lang="en-GB" sz="2000" dirty="0"/>
                        <a:t>.</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Starting treatment with lamotrigine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Combined hormonal methods, including monthly injectables, can make lamotrigine less effective. Unless she can use a different medication for seizures than lamotrigine, help her choose a method without </a:t>
                      </a:r>
                      <a:r>
                        <a:rPr lang="en-GB" sz="2000" b="0" i="0" u="none" strike="noStrike" kern="1200" baseline="0" dirty="0" err="1">
                          <a:solidFill>
                            <a:schemeClr val="tx1"/>
                          </a:solidFill>
                          <a:latin typeface="+mn-lt"/>
                          <a:ea typeface="+mn-ea"/>
                          <a:cs typeface="+mn-cs"/>
                        </a:rPr>
                        <a:t>estrogen</a:t>
                      </a:r>
                      <a:r>
                        <a:rPr lang="en-GB" sz="2000" b="0" i="0" u="none" strike="noStrike" kern="1200" baseline="0" dirty="0">
                          <a:solidFill>
                            <a:schemeClr val="tx1"/>
                          </a:solidFill>
                          <a:latin typeface="+mn-lt"/>
                          <a:ea typeface="+mn-ea"/>
                          <a:cs typeface="+mn-cs"/>
                        </a:rPr>
                        <a:t>.</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27673" name="Rectangle 10">
            <a:extLst>
              <a:ext uri="{FF2B5EF4-FFF2-40B4-BE49-F238E27FC236}">
                <a16:creationId xmlns:a16="http://schemas.microsoft.com/office/drawing/2014/main" id="{F4000963-526A-43A7-8736-B36214F94EED}"/>
              </a:ext>
            </a:extLst>
          </p:cNvPr>
          <p:cNvSpPr>
            <a:spLocks noGrp="1" noChangeArrowheads="1"/>
          </p:cNvSpPr>
          <p:nvPr>
            <p:ph type="title"/>
          </p:nvPr>
        </p:nvSpPr>
        <p:spPr>
          <a:xfrm>
            <a:off x="457200" y="148459"/>
            <a:ext cx="8229600" cy="534714"/>
          </a:xfrm>
        </p:spPr>
        <p:txBody>
          <a:bodyPr>
            <a:noAutofit/>
          </a:bodyPr>
          <a:lstStyle/>
          <a:p>
            <a:pPr>
              <a:lnSpc>
                <a:spcPct val="95000"/>
              </a:lnSpc>
            </a:pPr>
            <a:r>
              <a:rPr lang="en-GB"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New problems that may require switching methods</a:t>
            </a:r>
            <a:endParaRPr lang="en-US"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 name="Footer Placeholder 2">
            <a:extLst>
              <a:ext uri="{FF2B5EF4-FFF2-40B4-BE49-F238E27FC236}">
                <a16:creationId xmlns:a16="http://schemas.microsoft.com/office/drawing/2014/main" id="{BB99402E-57E9-4C3E-A1D4-2EFBEBC03318}"/>
              </a:ext>
            </a:extLst>
          </p:cNvPr>
          <p:cNvSpPr txBox="1">
            <a:spLocks/>
          </p:cNvSpPr>
          <p:nvPr/>
        </p:nvSpPr>
        <p:spPr>
          <a:xfrm>
            <a:off x="2053732" y="653249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6611159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90">
            <a:extLst>
              <a:ext uri="{FF2B5EF4-FFF2-40B4-BE49-F238E27FC236}">
                <a16:creationId xmlns:a16="http://schemas.microsoft.com/office/drawing/2014/main" id="{03E0AA1C-6460-4E9D-A285-2201A5D8D9C2}"/>
              </a:ext>
            </a:extLst>
          </p:cNvPr>
          <p:cNvGraphicFramePr>
            <a:graphicFrameLocks noGrp="1"/>
          </p:cNvGraphicFramePr>
          <p:nvPr>
            <p:extLst>
              <p:ext uri="{D42A27DB-BD31-4B8C-83A1-F6EECF244321}">
                <p14:modId xmlns:p14="http://schemas.microsoft.com/office/powerpoint/2010/main" val="964557712"/>
              </p:ext>
            </p:extLst>
          </p:nvPr>
        </p:nvGraphicFramePr>
        <p:xfrm>
          <a:off x="139148" y="801635"/>
          <a:ext cx="8865704" cy="5773014"/>
        </p:xfrm>
        <a:graphic>
          <a:graphicData uri="http://schemas.openxmlformats.org/drawingml/2006/table">
            <a:tbl>
              <a:tblPr>
                <a:tableStyleId>{5DA37D80-6434-44D0-A028-1B22A696006F}</a:tableStyleId>
              </a:tblPr>
              <a:tblGrid>
                <a:gridCol w="2067522">
                  <a:extLst>
                    <a:ext uri="{9D8B030D-6E8A-4147-A177-3AD203B41FA5}">
                      <a16:colId xmlns:a16="http://schemas.microsoft.com/office/drawing/2014/main" val="20000"/>
                    </a:ext>
                  </a:extLst>
                </a:gridCol>
                <a:gridCol w="6798182">
                  <a:extLst>
                    <a:ext uri="{9D8B030D-6E8A-4147-A177-3AD203B41FA5}">
                      <a16:colId xmlns:a16="http://schemas.microsoft.com/office/drawing/2014/main" val="20001"/>
                    </a:ext>
                  </a:extLst>
                </a:gridCol>
              </a:tblGrid>
              <a:tr h="546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Problem</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cap="none" normalizeH="0" baseline="0" dirty="0">
                          <a:ln>
                            <a:noFill/>
                          </a:ln>
                          <a:effectLst/>
                        </a:rPr>
                        <a:t>Action/Management</a:t>
                      </a:r>
                      <a:endParaRPr kumimoji="0" lang="en-US" sz="2200" b="1" i="0" u="none" strike="noStrike" cap="none" normalizeH="0" baseline="0" dirty="0">
                        <a:ln>
                          <a:noFill/>
                        </a:ln>
                        <a:solidFill>
                          <a:schemeClr val="tx1"/>
                        </a:solidFill>
                        <a:effectLst/>
                        <a:latin typeface="+mn-lt"/>
                        <a:ea typeface="ＭＳ Ｐゴシック" charset="-128"/>
                        <a:cs typeface="Arial" pitchFamily="34" charset="0"/>
                      </a:endParaRPr>
                    </a:p>
                  </a:txBody>
                  <a:tcPr marL="91442" marR="45721" marT="45625" marB="45625" horzOverflow="overflow"/>
                </a:tc>
                <a:extLst>
                  <a:ext uri="{0D108BD9-81ED-4DB2-BD59-A6C34878D82A}">
                    <a16:rowId xmlns:a16="http://schemas.microsoft.com/office/drawing/2014/main" val="10000"/>
                  </a:ext>
                </a:extLst>
              </a:tr>
              <a:tr h="107666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2000" dirty="0"/>
                        <a:t>Circumstances that will keep her from walking for one week or more</a:t>
                      </a:r>
                      <a:endParaRPr lang="en-US" sz="2000" b="1" dirty="0">
                        <a:solidFill>
                          <a:srgbClr val="000000"/>
                        </a:solidFill>
                        <a:latin typeface="+mn-lt"/>
                      </a:endParaRPr>
                    </a:p>
                  </a:txBody>
                  <a:tcPr marL="91442" marR="45721" marT="45625" marB="45625" horzOverflow="overflow"/>
                </a:tc>
                <a:tc>
                  <a:txBody>
                    <a:bodyPr/>
                    <a:lstStyle/>
                    <a:p>
                      <a:pPr marL="236538" indent="-236538" algn="l" defTabSz="457200" rtl="0" eaLnBrk="1" latinLnBrk="0" hangingPunct="1">
                        <a:lnSpc>
                          <a:spcPct val="95000"/>
                        </a:lnSpc>
                        <a:spcBef>
                          <a:spcPct val="20000"/>
                        </a:spcBef>
                        <a:buFontTx/>
                        <a:buChar char="•"/>
                      </a:pPr>
                      <a:r>
                        <a:rPr lang="en-GB" sz="2000" kern="1200" dirty="0"/>
                        <a:t>If she will be unable to move about for several weeks, she should:</a:t>
                      </a:r>
                    </a:p>
                    <a:p>
                      <a:pPr marL="0" indent="0" algn="l" defTabSz="457200" rtl="0" eaLnBrk="1" latinLnBrk="0" hangingPunct="1">
                        <a:lnSpc>
                          <a:spcPct val="95000"/>
                        </a:lnSpc>
                        <a:spcBef>
                          <a:spcPct val="20000"/>
                        </a:spcBef>
                        <a:buFontTx/>
                        <a:buNone/>
                      </a:pPr>
                      <a:r>
                        <a:rPr lang="en-GB" sz="2000" kern="1200" dirty="0"/>
                        <a:t>– Tell her doctors that she is using monthly injectables.</a:t>
                      </a:r>
                    </a:p>
                    <a:p>
                      <a:pPr marL="0" indent="0" algn="l" defTabSz="457200" rtl="0" eaLnBrk="1" latinLnBrk="0" hangingPunct="1">
                        <a:lnSpc>
                          <a:spcPct val="95000"/>
                        </a:lnSpc>
                        <a:spcBef>
                          <a:spcPct val="20000"/>
                        </a:spcBef>
                        <a:buFontTx/>
                        <a:buNone/>
                      </a:pPr>
                      <a:r>
                        <a:rPr lang="en-GB" sz="2000" kern="1200" dirty="0"/>
                        <a:t>– Stop injections one month before scheduled surgery, if possible, and use a backup method during this period.</a:t>
                      </a:r>
                    </a:p>
                    <a:p>
                      <a:pPr marL="0" indent="0" algn="l" defTabSz="457200" rtl="0" eaLnBrk="1" latinLnBrk="0" hangingPunct="1">
                        <a:lnSpc>
                          <a:spcPct val="95000"/>
                        </a:lnSpc>
                        <a:spcBef>
                          <a:spcPct val="20000"/>
                        </a:spcBef>
                        <a:buFontTx/>
                        <a:buNone/>
                      </a:pPr>
                      <a:r>
                        <a:rPr lang="en-GB" sz="2000" kern="1200" dirty="0"/>
                        <a:t>– Restart monthly injectables 2 weeks after she can move about again.</a:t>
                      </a:r>
                      <a:endParaRPr lang="en-US" sz="2000" kern="1200" dirty="0">
                        <a:solidFill>
                          <a:srgbClr val="000000"/>
                        </a:solidFill>
                        <a:latin typeface="+mn-lt"/>
                        <a:ea typeface="+mn-ea"/>
                        <a:cs typeface="+mn-cs"/>
                      </a:endParaRPr>
                    </a:p>
                  </a:txBody>
                  <a:tcPr marL="91442" marR="45721" marT="45625" marB="45625" horzOverflow="overflow"/>
                </a:tc>
                <a:extLst>
                  <a:ext uri="{0D108BD9-81ED-4DB2-BD59-A6C34878D82A}">
                    <a16:rowId xmlns:a16="http://schemas.microsoft.com/office/drawing/2014/main" val="10001"/>
                  </a:ext>
                </a:extLst>
              </a:tr>
              <a:tr h="10608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GB" sz="2000" u="none" strike="noStrike" cap="none" normalizeH="0" baseline="0" dirty="0">
                          <a:ln>
                            <a:noFill/>
                          </a:ln>
                          <a:effectLst/>
                        </a:rPr>
                        <a:t>Certain serious health conditions including suspected heart or liver disease</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horzOverflow="overflow"/>
                </a:tc>
                <a:tc>
                  <a:txBody>
                    <a:bodyPr/>
                    <a:lstStyle/>
                    <a:p>
                      <a:pPr marL="236538" indent="-236538">
                        <a:lnSpc>
                          <a:spcPct val="95000"/>
                        </a:lnSpc>
                        <a:spcBef>
                          <a:spcPct val="20000"/>
                        </a:spcBef>
                        <a:buFontTx/>
                        <a:buChar char="•"/>
                      </a:pPr>
                      <a:r>
                        <a:rPr lang="en-GB" sz="2000" dirty="0"/>
                        <a:t>Do not give the next injection.</a:t>
                      </a:r>
                    </a:p>
                    <a:p>
                      <a:pPr marL="236538" indent="-236538">
                        <a:lnSpc>
                          <a:spcPct val="95000"/>
                        </a:lnSpc>
                        <a:spcBef>
                          <a:spcPct val="20000"/>
                        </a:spcBef>
                        <a:buFontTx/>
                        <a:buChar char="•"/>
                      </a:pPr>
                      <a:r>
                        <a:rPr lang="en-GB" sz="2000" dirty="0"/>
                        <a:t>Give her a backup method to use until the condition is evaluated.</a:t>
                      </a:r>
                    </a:p>
                    <a:p>
                      <a:pPr marL="236538" indent="-236538">
                        <a:lnSpc>
                          <a:spcPct val="95000"/>
                        </a:lnSpc>
                        <a:spcBef>
                          <a:spcPct val="20000"/>
                        </a:spcBef>
                        <a:buFontTx/>
                        <a:buChar char="•"/>
                      </a:pPr>
                      <a:r>
                        <a:rPr lang="en-GB" sz="2000" dirty="0"/>
                        <a:t>Refer for diagnosis and care if not already under care.</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2"/>
                  </a:ext>
                </a:extLst>
              </a:tr>
              <a:tr h="675061">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u="none" strike="noStrike" cap="none" normalizeH="0" baseline="0" dirty="0">
                          <a:ln>
                            <a:noFill/>
                          </a:ln>
                          <a:effectLst/>
                        </a:rPr>
                        <a:t>Suspected pregnancy</a:t>
                      </a:r>
                      <a:endParaRPr kumimoji="0" lang="en-US" sz="2000" b="1" i="0" u="none" strike="noStrike" cap="none" normalizeH="0" baseline="0" dirty="0">
                        <a:ln>
                          <a:noFill/>
                        </a:ln>
                        <a:solidFill>
                          <a:srgbClr val="000000"/>
                        </a:solidFill>
                        <a:effectLst/>
                        <a:latin typeface="+mn-lt"/>
                        <a:ea typeface="ＭＳ Ｐゴシック" charset="-128"/>
                        <a:cs typeface="Arial" pitchFamily="34" charset="0"/>
                      </a:endParaRPr>
                    </a:p>
                  </a:txBody>
                  <a:tcPr marL="91442" marR="45721" marT="45625" marB="45625" anchor="ctr" horzOverflow="overflow"/>
                </a:tc>
                <a:tc>
                  <a:txBody>
                    <a:bodyPr/>
                    <a:lstStyle/>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Assess for pregnancy.</a:t>
                      </a:r>
                    </a:p>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Stop injections if pregnancy is confirmed.</a:t>
                      </a:r>
                    </a:p>
                    <a:p>
                      <a:pPr marL="285750" indent="-285750">
                        <a:buFont typeface="Arial" panose="020B0604020202020204" pitchFamily="34" charset="0"/>
                        <a:buChar char="•"/>
                      </a:pPr>
                      <a:r>
                        <a:rPr lang="en-GB" sz="2000" b="0" i="0" u="none" strike="noStrike" kern="1200" baseline="0" dirty="0">
                          <a:solidFill>
                            <a:schemeClr val="tx1"/>
                          </a:solidFill>
                          <a:latin typeface="+mn-lt"/>
                          <a:ea typeface="+mn-ea"/>
                          <a:cs typeface="+mn-cs"/>
                        </a:rPr>
                        <a:t>There are no known risks to a </a:t>
                      </a:r>
                      <a:r>
                        <a:rPr lang="en-GB" sz="2000" b="0" i="0" u="none" strike="noStrike" kern="1200" baseline="0" dirty="0" err="1">
                          <a:solidFill>
                            <a:schemeClr val="tx1"/>
                          </a:solidFill>
                          <a:latin typeface="+mn-lt"/>
                          <a:ea typeface="+mn-ea"/>
                          <a:cs typeface="+mn-cs"/>
                        </a:rPr>
                        <a:t>fetus</a:t>
                      </a:r>
                      <a:r>
                        <a:rPr lang="en-GB" sz="2000" b="0" i="0" u="none" strike="noStrike" kern="1200" baseline="0" dirty="0">
                          <a:solidFill>
                            <a:schemeClr val="tx1"/>
                          </a:solidFill>
                          <a:latin typeface="+mn-lt"/>
                          <a:ea typeface="+mn-ea"/>
                          <a:cs typeface="+mn-cs"/>
                        </a:rPr>
                        <a:t> conceived while a woman is using injectables </a:t>
                      </a:r>
                      <a:endParaRPr lang="en-US" sz="2000" dirty="0">
                        <a:solidFill>
                          <a:srgbClr val="000000"/>
                        </a:solidFill>
                        <a:latin typeface="+mn-lt"/>
                      </a:endParaRPr>
                    </a:p>
                  </a:txBody>
                  <a:tcPr marL="91442" marR="45721" marT="45625" marB="45625" anchor="ctr" horzOverflow="overflow"/>
                </a:tc>
                <a:extLst>
                  <a:ext uri="{0D108BD9-81ED-4DB2-BD59-A6C34878D82A}">
                    <a16:rowId xmlns:a16="http://schemas.microsoft.com/office/drawing/2014/main" val="10004"/>
                  </a:ext>
                </a:extLst>
              </a:tr>
            </a:tbl>
          </a:graphicData>
        </a:graphic>
      </p:graphicFrame>
      <p:sp>
        <p:nvSpPr>
          <p:cNvPr id="7" name="Rectangle 10">
            <a:extLst>
              <a:ext uri="{FF2B5EF4-FFF2-40B4-BE49-F238E27FC236}">
                <a16:creationId xmlns:a16="http://schemas.microsoft.com/office/drawing/2014/main" id="{E57845C5-8E97-467D-A479-C739A661E986}"/>
              </a:ext>
            </a:extLst>
          </p:cNvPr>
          <p:cNvSpPr>
            <a:spLocks noGrp="1" noChangeArrowheads="1"/>
          </p:cNvSpPr>
          <p:nvPr>
            <p:ph type="title"/>
          </p:nvPr>
        </p:nvSpPr>
        <p:spPr>
          <a:xfrm>
            <a:off x="457200" y="148459"/>
            <a:ext cx="8229600" cy="534714"/>
          </a:xfrm>
        </p:spPr>
        <p:txBody>
          <a:bodyPr>
            <a:noAutofit/>
          </a:bodyPr>
          <a:lstStyle/>
          <a:p>
            <a:pPr>
              <a:lnSpc>
                <a:spcPct val="95000"/>
              </a:lnSpc>
            </a:pPr>
            <a:r>
              <a:rPr lang="en-GB"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Monthly injectables: New problems that may require switching methods</a:t>
            </a:r>
            <a:endParaRPr lang="en-US" altLang="en-US" sz="2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 name="Footer Placeholder 2">
            <a:extLst>
              <a:ext uri="{FF2B5EF4-FFF2-40B4-BE49-F238E27FC236}">
                <a16:creationId xmlns:a16="http://schemas.microsoft.com/office/drawing/2014/main" id="{AF5502CC-ECFC-4D4C-B8EE-1B81DD0A351E}"/>
              </a:ext>
            </a:extLst>
          </p:cNvPr>
          <p:cNvSpPr txBox="1">
            <a:spLocks/>
          </p:cNvSpPr>
          <p:nvPr/>
        </p:nvSpPr>
        <p:spPr>
          <a:xfrm>
            <a:off x="2053732" y="657453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316300412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662E-5DB5-46C7-A295-DC13E03A5BD5}"/>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Monthly injectables: summary </a:t>
            </a:r>
          </a:p>
        </p:txBody>
      </p:sp>
      <p:sp>
        <p:nvSpPr>
          <p:cNvPr id="5" name="Rectangle 3">
            <a:extLst>
              <a:ext uri="{FF2B5EF4-FFF2-40B4-BE49-F238E27FC236}">
                <a16:creationId xmlns:a16="http://schemas.microsoft.com/office/drawing/2014/main" id="{FC53D4D8-6049-4F91-88A5-EA1ED5D086D5}"/>
              </a:ext>
            </a:extLst>
          </p:cNvPr>
          <p:cNvSpPr txBox="1">
            <a:spLocks noChangeArrowheads="1"/>
          </p:cNvSpPr>
          <p:nvPr/>
        </p:nvSpPr>
        <p:spPr>
          <a:xfrm>
            <a:off x="442912" y="1600200"/>
            <a:ext cx="7839239" cy="4648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65000"/>
              </a:spcBef>
            </a:pPr>
            <a:r>
              <a:rPr lang="en-US" altLang="en-US" sz="2800" dirty="0">
                <a:ea typeface="ＭＳ Ｐゴシック" panose="020B0600070205080204" pitchFamily="34" charset="-128"/>
              </a:rPr>
              <a:t>Safe for almost all women</a:t>
            </a:r>
          </a:p>
          <a:p>
            <a:pPr>
              <a:spcBef>
                <a:spcPct val="65000"/>
              </a:spcBef>
            </a:pPr>
            <a:r>
              <a:rPr lang="en-US" altLang="en-US" sz="2800" dirty="0">
                <a:ea typeface="ＭＳ Ｐゴシック" panose="020B0600070205080204" pitchFamily="34" charset="-128"/>
              </a:rPr>
              <a:t>Effective if used consistently and correctly - </a:t>
            </a:r>
            <a:r>
              <a:rPr lang="en-GB" altLang="en-US" sz="2800" dirty="0">
                <a:ea typeface="ＭＳ Ｐゴシック" panose="020B0600070205080204" pitchFamily="34" charset="-128"/>
              </a:rPr>
              <a:t>Coming back every 4 weeks is important for greatest effectiveness.</a:t>
            </a:r>
            <a:endParaRPr lang="en-US" altLang="en-US" sz="2800" dirty="0">
              <a:ea typeface="ＭＳ Ｐゴシック" panose="020B0600070205080204" pitchFamily="34" charset="-128"/>
            </a:endParaRPr>
          </a:p>
          <a:p>
            <a:pPr>
              <a:spcBef>
                <a:spcPct val="65000"/>
              </a:spcBef>
            </a:pPr>
            <a:r>
              <a:rPr lang="en-GB" altLang="en-US" sz="2800" dirty="0">
                <a:ea typeface="ＭＳ Ｐゴシック" panose="020B0600070205080204" pitchFamily="34" charset="-128"/>
              </a:rPr>
              <a:t>Injection can be as much as 7 days early or late.</a:t>
            </a:r>
          </a:p>
          <a:p>
            <a:pPr>
              <a:spcBef>
                <a:spcPct val="65000"/>
              </a:spcBef>
            </a:pPr>
            <a:r>
              <a:rPr lang="en-US" altLang="en-US" sz="2800" dirty="0">
                <a:ea typeface="ＭＳ Ｐゴシック" panose="020B0600070205080204" pitchFamily="34" charset="-128"/>
              </a:rPr>
              <a:t>Screening and counseling are essential </a:t>
            </a:r>
          </a:p>
        </p:txBody>
      </p:sp>
      <p:sp>
        <p:nvSpPr>
          <p:cNvPr id="7" name="Footer Placeholder 2">
            <a:extLst>
              <a:ext uri="{FF2B5EF4-FFF2-40B4-BE49-F238E27FC236}">
                <a16:creationId xmlns:a16="http://schemas.microsoft.com/office/drawing/2014/main" id="{E0C67CA1-EEFB-4E79-A902-37B86E7C0E05}"/>
              </a:ext>
            </a:extLst>
          </p:cNvPr>
          <p:cNvSpPr txBox="1">
            <a:spLocks/>
          </p:cNvSpPr>
          <p:nvPr/>
        </p:nvSpPr>
        <p:spPr>
          <a:xfrm>
            <a:off x="2053732" y="656402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762170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8B71-4A5A-4FE1-90D6-0070D70EF7D8}"/>
              </a:ext>
            </a:extLst>
          </p:cNvPr>
          <p:cNvSpPr>
            <a:spLocks noGrp="1"/>
          </p:cNvSpPr>
          <p:nvPr>
            <p:ph type="ctrTitle"/>
          </p:nvPr>
        </p:nvSpPr>
        <p:spPr>
          <a:xfrm>
            <a:off x="1143000" y="1122363"/>
            <a:ext cx="6858000" cy="2356561"/>
          </a:xfrm>
        </p:spPr>
        <p:txBody>
          <a:bodyPr>
            <a:noAutofit/>
          </a:bodyPr>
          <a:lstStyle/>
          <a:p>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br>
              <a:rPr lang="en-GB" sz="6000" b="1" dirty="0">
                <a:solidFill>
                  <a:schemeClr val="accent1"/>
                </a:solidFill>
                <a:latin typeface="Calibri" panose="020F0502020204030204" pitchFamily="34" charset="0"/>
                <a:cs typeface="Calibri" panose="020F0502020204030204" pitchFamily="34" charset="0"/>
              </a:rPr>
            </a:br>
            <a:r>
              <a:rPr lang="en-GB" sz="6000" b="1" dirty="0">
                <a:solidFill>
                  <a:schemeClr val="accent1"/>
                </a:solidFill>
                <a:latin typeface="Calibri" panose="020F0502020204030204" pitchFamily="34" charset="0"/>
                <a:cs typeface="Calibri" panose="020F0502020204030204" pitchFamily="34" charset="0"/>
              </a:rPr>
              <a:t>Combined patch</a:t>
            </a:r>
          </a:p>
        </p:txBody>
      </p:sp>
      <p:pic>
        <p:nvPicPr>
          <p:cNvPr id="5" name="Picture 4">
            <a:extLst>
              <a:ext uri="{FF2B5EF4-FFF2-40B4-BE49-F238E27FC236}">
                <a16:creationId xmlns:a16="http://schemas.microsoft.com/office/drawing/2014/main" id="{10B45D17-8DD3-4E56-9F58-7E48B57C7B51}"/>
              </a:ext>
            </a:extLst>
          </p:cNvPr>
          <p:cNvPicPr>
            <a:picLocks noChangeAspect="1"/>
          </p:cNvPicPr>
          <p:nvPr/>
        </p:nvPicPr>
        <p:blipFill>
          <a:blip r:embed="rId2"/>
          <a:stretch>
            <a:fillRect/>
          </a:stretch>
        </p:blipFill>
        <p:spPr>
          <a:xfrm>
            <a:off x="3266904" y="3741681"/>
            <a:ext cx="1728000" cy="1670207"/>
          </a:xfrm>
          <a:prstGeom prst="rect">
            <a:avLst/>
          </a:prstGeom>
        </p:spPr>
      </p:pic>
    </p:spTree>
    <p:extLst>
      <p:ext uri="{BB962C8B-B14F-4D97-AF65-F5344CB8AC3E}">
        <p14:creationId xmlns:p14="http://schemas.microsoft.com/office/powerpoint/2010/main" val="2298858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B028-D238-4037-9E97-C6D5DF7F20A8}"/>
              </a:ext>
            </a:extLst>
          </p:cNvPr>
          <p:cNvSpPr>
            <a:spLocks noGrp="1"/>
          </p:cNvSpPr>
          <p:nvPr>
            <p:ph type="title"/>
          </p:nvPr>
        </p:nvSpPr>
        <p:spPr>
          <a:xfrm>
            <a:off x="628650" y="112879"/>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What is the combined patch?</a:t>
            </a:r>
            <a:endParaRPr lang="en-GB" sz="44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B654479-54A3-4063-859B-6D47B19EDB15}"/>
              </a:ext>
            </a:extLst>
          </p:cNvPr>
          <p:cNvSpPr>
            <a:spLocks noGrp="1"/>
          </p:cNvSpPr>
          <p:nvPr>
            <p:ph idx="1"/>
          </p:nvPr>
        </p:nvSpPr>
        <p:spPr>
          <a:xfrm>
            <a:off x="628650" y="1846646"/>
            <a:ext cx="5228811" cy="4351338"/>
          </a:xfrm>
        </p:spPr>
        <p:txBody>
          <a:bodyPr>
            <a:normAutofit/>
          </a:bodyPr>
          <a:lstStyle/>
          <a:p>
            <a:r>
              <a:rPr lang="en-GB" sz="2400" dirty="0"/>
              <a:t>A small, thin, square of flexible plastic worn on the body.</a:t>
            </a:r>
          </a:p>
          <a:p>
            <a:r>
              <a:rPr lang="en-GB" sz="2400" dirty="0"/>
              <a:t>Continuously releases 2 hormones, a progestin and an </a:t>
            </a:r>
            <a:r>
              <a:rPr lang="en-GB" sz="2400" dirty="0" err="1"/>
              <a:t>estrogen</a:t>
            </a:r>
            <a:r>
              <a:rPr lang="en-GB" sz="2400" dirty="0"/>
              <a:t> which are like the natural hormones progesterone and </a:t>
            </a:r>
            <a:r>
              <a:rPr lang="en-GB" sz="2400" dirty="0" err="1"/>
              <a:t>estrogen</a:t>
            </a:r>
            <a:r>
              <a:rPr lang="en-GB" sz="2400" dirty="0"/>
              <a:t> in a woman’s body, directly through the skin into the bloodstream.</a:t>
            </a:r>
          </a:p>
          <a:p>
            <a:r>
              <a:rPr lang="en-GB" sz="2400" dirty="0"/>
              <a:t>Also called Ortho </a:t>
            </a:r>
            <a:r>
              <a:rPr lang="en-GB" sz="2400" dirty="0" err="1"/>
              <a:t>Evra</a:t>
            </a:r>
            <a:r>
              <a:rPr lang="en-GB" sz="2400" dirty="0"/>
              <a:t> and </a:t>
            </a:r>
            <a:r>
              <a:rPr lang="en-GB" sz="2400" dirty="0" err="1"/>
              <a:t>Evra</a:t>
            </a:r>
            <a:r>
              <a:rPr lang="en-GB" sz="2400" dirty="0"/>
              <a:t>.</a:t>
            </a:r>
          </a:p>
        </p:txBody>
      </p:sp>
      <p:sp>
        <p:nvSpPr>
          <p:cNvPr id="4" name="Slide Number Placeholder 3">
            <a:extLst>
              <a:ext uri="{FF2B5EF4-FFF2-40B4-BE49-F238E27FC236}">
                <a16:creationId xmlns:a16="http://schemas.microsoft.com/office/drawing/2014/main" id="{EA0CF323-D9DF-4D6E-957E-D75ECD64D010}"/>
              </a:ext>
            </a:extLst>
          </p:cNvPr>
          <p:cNvSpPr>
            <a:spLocks noGrp="1"/>
          </p:cNvSpPr>
          <p:nvPr>
            <p:ph type="sldNum" sz="quarter" idx="12"/>
          </p:nvPr>
        </p:nvSpPr>
        <p:spPr/>
        <p:txBody>
          <a:bodyPr/>
          <a:lstStyle/>
          <a:p>
            <a:fld id="{8503B3E5-BAE0-4051-A0B1-29381921E4F1}" type="slidenum">
              <a:rPr lang="en-GB" smtClean="0"/>
              <a:t>55</a:t>
            </a:fld>
            <a:endParaRPr lang="en-GB"/>
          </a:p>
        </p:txBody>
      </p:sp>
      <p:pic>
        <p:nvPicPr>
          <p:cNvPr id="5" name="Picture 4">
            <a:extLst>
              <a:ext uri="{FF2B5EF4-FFF2-40B4-BE49-F238E27FC236}">
                <a16:creationId xmlns:a16="http://schemas.microsoft.com/office/drawing/2014/main" id="{530A3F67-EB4E-446C-9C76-7ECA8A83E9DD}"/>
              </a:ext>
            </a:extLst>
          </p:cNvPr>
          <p:cNvPicPr>
            <a:picLocks noChangeAspect="1"/>
          </p:cNvPicPr>
          <p:nvPr/>
        </p:nvPicPr>
        <p:blipFill>
          <a:blip r:embed="rId2"/>
          <a:stretch>
            <a:fillRect/>
          </a:stretch>
        </p:blipFill>
        <p:spPr>
          <a:xfrm>
            <a:off x="6104697" y="1825625"/>
            <a:ext cx="2847975" cy="2752725"/>
          </a:xfrm>
          <a:prstGeom prst="rect">
            <a:avLst/>
          </a:prstGeom>
        </p:spPr>
      </p:pic>
      <p:sp>
        <p:nvSpPr>
          <p:cNvPr id="8" name="Footer Placeholder 2">
            <a:extLst>
              <a:ext uri="{FF2B5EF4-FFF2-40B4-BE49-F238E27FC236}">
                <a16:creationId xmlns:a16="http://schemas.microsoft.com/office/drawing/2014/main" id="{06FB7776-EAC7-46F0-B9AC-47AAC9ADF1A5}"/>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464746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EDF1-A26F-401A-BA8C-52C58DA512BD}"/>
              </a:ext>
            </a:extLst>
          </p:cNvPr>
          <p:cNvSpPr>
            <a:spLocks noGrp="1"/>
          </p:cNvSpPr>
          <p:nvPr>
            <p:ph type="title"/>
          </p:nvPr>
        </p:nvSpPr>
        <p:spPr>
          <a:xfrm>
            <a:off x="576099" y="144411"/>
            <a:ext cx="8515351"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patch: Mechanism of action </a:t>
            </a:r>
          </a:p>
        </p:txBody>
      </p:sp>
      <p:sp>
        <p:nvSpPr>
          <p:cNvPr id="3" name="Content Placeholder 2">
            <a:extLst>
              <a:ext uri="{FF2B5EF4-FFF2-40B4-BE49-F238E27FC236}">
                <a16:creationId xmlns:a16="http://schemas.microsoft.com/office/drawing/2014/main" id="{D4F7F899-486A-4882-AB5B-CF60CFEBE275}"/>
              </a:ext>
            </a:extLst>
          </p:cNvPr>
          <p:cNvSpPr>
            <a:spLocks noGrp="1"/>
          </p:cNvSpPr>
          <p:nvPr>
            <p:ph idx="1"/>
          </p:nvPr>
        </p:nvSpPr>
        <p:spPr>
          <a:xfrm>
            <a:off x="534059" y="1846646"/>
            <a:ext cx="8242081" cy="4351338"/>
          </a:xfrm>
        </p:spPr>
        <p:txBody>
          <a:bodyPr>
            <a:normAutofit/>
          </a:bodyPr>
          <a:lstStyle/>
          <a:p>
            <a:r>
              <a:rPr lang="en-GB" sz="2600" dirty="0"/>
              <a:t>Works primarily by preventing the release of eggs from the ovaries (ovulation).</a:t>
            </a:r>
          </a:p>
          <a:p>
            <a:r>
              <a:rPr lang="en-GB" sz="2600" dirty="0"/>
              <a:t>The woman puts on a new patch every week for 3 weeks, then no patch for the fourth week. During this fourth week the woman will have monthly bleeding.</a:t>
            </a:r>
          </a:p>
          <a:p>
            <a:r>
              <a:rPr lang="en-GB" sz="2600" dirty="0"/>
              <a:t>No delay in return of fertility after patch use is stopped.</a:t>
            </a:r>
          </a:p>
          <a:p>
            <a:r>
              <a:rPr lang="en-GB" sz="2600" dirty="0"/>
              <a:t>Does not provide protection against sexually transmitted infections.</a:t>
            </a:r>
          </a:p>
          <a:p>
            <a:endParaRPr lang="en-GB" sz="2600" dirty="0"/>
          </a:p>
        </p:txBody>
      </p:sp>
      <p:sp>
        <p:nvSpPr>
          <p:cNvPr id="4" name="Slide Number Placeholder 3">
            <a:extLst>
              <a:ext uri="{FF2B5EF4-FFF2-40B4-BE49-F238E27FC236}">
                <a16:creationId xmlns:a16="http://schemas.microsoft.com/office/drawing/2014/main" id="{13D1BE08-003C-4763-A167-0217A3ED16D9}"/>
              </a:ext>
            </a:extLst>
          </p:cNvPr>
          <p:cNvSpPr>
            <a:spLocks noGrp="1"/>
          </p:cNvSpPr>
          <p:nvPr>
            <p:ph type="sldNum" sz="quarter" idx="12"/>
          </p:nvPr>
        </p:nvSpPr>
        <p:spPr/>
        <p:txBody>
          <a:bodyPr/>
          <a:lstStyle/>
          <a:p>
            <a:fld id="{8503B3E5-BAE0-4051-A0B1-29381921E4F1}" type="slidenum">
              <a:rPr lang="en-GB" smtClean="0"/>
              <a:t>56</a:t>
            </a:fld>
            <a:endParaRPr lang="en-GB"/>
          </a:p>
        </p:txBody>
      </p:sp>
      <p:sp>
        <p:nvSpPr>
          <p:cNvPr id="6" name="Footer Placeholder 2">
            <a:extLst>
              <a:ext uri="{FF2B5EF4-FFF2-40B4-BE49-F238E27FC236}">
                <a16:creationId xmlns:a16="http://schemas.microsoft.com/office/drawing/2014/main" id="{B9054DBB-B133-4BA1-809D-7D2A92C842BB}"/>
              </a:ext>
            </a:extLst>
          </p:cNvPr>
          <p:cNvSpPr txBox="1">
            <a:spLocks/>
          </p:cNvSpPr>
          <p:nvPr/>
        </p:nvSpPr>
        <p:spPr>
          <a:xfrm>
            <a:off x="2053732" y="656402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673267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F46C-8984-4ACD-B07B-566BD02B3EB6}"/>
              </a:ext>
            </a:extLst>
          </p:cNvPr>
          <p:cNvSpPr>
            <a:spLocks noGrp="1"/>
          </p:cNvSpPr>
          <p:nvPr>
            <p:ph type="title"/>
          </p:nvPr>
        </p:nvSpPr>
        <p:spPr>
          <a:xfrm>
            <a:off x="628650" y="154923"/>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Combined patch: Effectiveness</a:t>
            </a:r>
            <a:endParaRPr lang="en-GB" sz="44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26F9031-796D-4005-B9E0-F080EF3ED404}"/>
              </a:ext>
            </a:extLst>
          </p:cNvPr>
          <p:cNvSpPr>
            <a:spLocks noGrp="1"/>
          </p:cNvSpPr>
          <p:nvPr>
            <p:ph idx="1"/>
          </p:nvPr>
        </p:nvSpPr>
        <p:spPr>
          <a:xfrm>
            <a:off x="628650" y="1731035"/>
            <a:ext cx="8200040" cy="4351338"/>
          </a:xfrm>
        </p:spPr>
        <p:txBody>
          <a:bodyPr>
            <a:normAutofit/>
          </a:bodyPr>
          <a:lstStyle/>
          <a:p>
            <a:r>
              <a:rPr lang="en-GB" sz="2400" dirty="0"/>
              <a:t>As commonly used, about 7 pregnancies per 100 women using the combined patch over the first year. That is, 93 of every 100 women using the combined patch will not become pregnant.</a:t>
            </a:r>
          </a:p>
          <a:p>
            <a:endParaRPr lang="en-GB" sz="2400" dirty="0"/>
          </a:p>
          <a:p>
            <a:r>
              <a:rPr lang="en-GB" sz="2400" dirty="0"/>
              <a:t>When no mistakes are made with use of the patch, less than 1 pregnancy per 100 women using a patch over the first year (3 per 1,000 women).</a:t>
            </a:r>
          </a:p>
          <a:p>
            <a:endParaRPr lang="en-GB" sz="2400" dirty="0"/>
          </a:p>
          <a:p>
            <a:r>
              <a:rPr lang="en-GB" sz="2400" dirty="0"/>
              <a:t>Pregnancy rates may be slightly higher among women weighing 90 kg or more.</a:t>
            </a:r>
          </a:p>
        </p:txBody>
      </p:sp>
      <p:sp>
        <p:nvSpPr>
          <p:cNvPr id="4" name="Slide Number Placeholder 3">
            <a:extLst>
              <a:ext uri="{FF2B5EF4-FFF2-40B4-BE49-F238E27FC236}">
                <a16:creationId xmlns:a16="http://schemas.microsoft.com/office/drawing/2014/main" id="{EC6708A9-F684-4771-A952-D7CE87164317}"/>
              </a:ext>
            </a:extLst>
          </p:cNvPr>
          <p:cNvSpPr>
            <a:spLocks noGrp="1"/>
          </p:cNvSpPr>
          <p:nvPr>
            <p:ph type="sldNum" sz="quarter" idx="12"/>
          </p:nvPr>
        </p:nvSpPr>
        <p:spPr/>
        <p:txBody>
          <a:bodyPr/>
          <a:lstStyle/>
          <a:p>
            <a:fld id="{8503B3E5-BAE0-4051-A0B1-29381921E4F1}" type="slidenum">
              <a:rPr lang="en-GB" smtClean="0"/>
              <a:t>57</a:t>
            </a:fld>
            <a:endParaRPr lang="en-GB"/>
          </a:p>
        </p:txBody>
      </p:sp>
      <p:sp>
        <p:nvSpPr>
          <p:cNvPr id="6" name="Footer Placeholder 2">
            <a:extLst>
              <a:ext uri="{FF2B5EF4-FFF2-40B4-BE49-F238E27FC236}">
                <a16:creationId xmlns:a16="http://schemas.microsoft.com/office/drawing/2014/main" id="{C9F5F20F-7ED1-4CFE-A75F-FFD7EB1E4703}"/>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016923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1C68-9BF8-4B12-A424-CA8827552A1B}"/>
              </a:ext>
            </a:extLst>
          </p:cNvPr>
          <p:cNvSpPr>
            <a:spLocks noGrp="1"/>
          </p:cNvSpPr>
          <p:nvPr>
            <p:ph type="title"/>
          </p:nvPr>
        </p:nvSpPr>
        <p:spPr>
          <a:xfrm>
            <a:off x="628650" y="112880"/>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Combined patch: Side effects</a:t>
            </a:r>
            <a:endParaRPr lang="en-GB" sz="44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8C9EC8C-0A8A-468F-ABE1-2623118B6E43}"/>
              </a:ext>
            </a:extLst>
          </p:cNvPr>
          <p:cNvSpPr>
            <a:spLocks noGrp="1"/>
          </p:cNvSpPr>
          <p:nvPr>
            <p:ph idx="1"/>
          </p:nvPr>
        </p:nvSpPr>
        <p:spPr>
          <a:xfrm>
            <a:off x="376862" y="1825625"/>
            <a:ext cx="4725228" cy="4351338"/>
          </a:xfrm>
        </p:spPr>
        <p:txBody>
          <a:bodyPr>
            <a:normAutofit/>
          </a:bodyPr>
          <a:lstStyle/>
          <a:p>
            <a:r>
              <a:rPr lang="en-GB" sz="2400" dirty="0"/>
              <a:t>Skin irritation or rash where the patch is applied</a:t>
            </a:r>
          </a:p>
          <a:p>
            <a:r>
              <a:rPr lang="en-GB" sz="2400" dirty="0"/>
              <a:t>Changes in bleeding patterns:</a:t>
            </a:r>
          </a:p>
          <a:p>
            <a:pPr marL="457200" lvl="1" indent="0">
              <a:buNone/>
            </a:pPr>
            <a:r>
              <a:rPr lang="en-GB" sz="2400" dirty="0"/>
              <a:t>– Lighter bleeding and fewer days of bleeding</a:t>
            </a:r>
          </a:p>
          <a:p>
            <a:pPr marL="457200" lvl="1" indent="0">
              <a:buNone/>
            </a:pPr>
            <a:r>
              <a:rPr lang="en-GB" sz="2400" dirty="0"/>
              <a:t>– Irregular bleeding</a:t>
            </a:r>
          </a:p>
          <a:p>
            <a:pPr marL="457200" lvl="1" indent="0">
              <a:buNone/>
            </a:pPr>
            <a:r>
              <a:rPr lang="en-GB" sz="2400" dirty="0"/>
              <a:t>– Prolonged bleeding</a:t>
            </a:r>
          </a:p>
          <a:p>
            <a:pPr marL="457200" lvl="1" indent="0">
              <a:buNone/>
            </a:pPr>
            <a:r>
              <a:rPr lang="en-GB" sz="2400" dirty="0"/>
              <a:t>– No monthly bleeding</a:t>
            </a:r>
          </a:p>
          <a:p>
            <a:r>
              <a:rPr lang="en-GB" sz="2400" dirty="0"/>
              <a:t>Headaches</a:t>
            </a:r>
          </a:p>
          <a:p>
            <a:r>
              <a:rPr lang="en-GB" sz="2400" dirty="0"/>
              <a:t>Nausea</a:t>
            </a:r>
          </a:p>
        </p:txBody>
      </p:sp>
      <p:sp>
        <p:nvSpPr>
          <p:cNvPr id="4" name="Slide Number Placeholder 3">
            <a:extLst>
              <a:ext uri="{FF2B5EF4-FFF2-40B4-BE49-F238E27FC236}">
                <a16:creationId xmlns:a16="http://schemas.microsoft.com/office/drawing/2014/main" id="{F629028D-1E89-474D-A99E-B703A9E49E80}"/>
              </a:ext>
            </a:extLst>
          </p:cNvPr>
          <p:cNvSpPr>
            <a:spLocks noGrp="1"/>
          </p:cNvSpPr>
          <p:nvPr>
            <p:ph type="sldNum" sz="quarter" idx="12"/>
          </p:nvPr>
        </p:nvSpPr>
        <p:spPr/>
        <p:txBody>
          <a:bodyPr/>
          <a:lstStyle/>
          <a:p>
            <a:fld id="{8503B3E5-BAE0-4051-A0B1-29381921E4F1}" type="slidenum">
              <a:rPr lang="en-GB" smtClean="0"/>
              <a:t>58</a:t>
            </a:fld>
            <a:endParaRPr lang="en-GB"/>
          </a:p>
        </p:txBody>
      </p:sp>
      <p:sp>
        <p:nvSpPr>
          <p:cNvPr id="6" name="Rectangle 5">
            <a:extLst>
              <a:ext uri="{FF2B5EF4-FFF2-40B4-BE49-F238E27FC236}">
                <a16:creationId xmlns:a16="http://schemas.microsoft.com/office/drawing/2014/main" id="{5BB69CA4-202E-446B-894D-552DDBFC1FD2}"/>
              </a:ext>
            </a:extLst>
          </p:cNvPr>
          <p:cNvSpPr/>
          <p:nvPr/>
        </p:nvSpPr>
        <p:spPr>
          <a:xfrm>
            <a:off x="4897821" y="1889157"/>
            <a:ext cx="3954631" cy="3416320"/>
          </a:xfrm>
          <a:prstGeom prst="rect">
            <a:avLst/>
          </a:prstGeom>
        </p:spPr>
        <p:txBody>
          <a:bodyPr wrap="square">
            <a:spAutoFit/>
          </a:bodyPr>
          <a:lstStyle/>
          <a:p>
            <a:pPr marL="285750" indent="-285750">
              <a:buFont typeface="Arial" panose="020B0604020202020204" pitchFamily="34" charset="0"/>
              <a:buChar char="•"/>
            </a:pPr>
            <a:r>
              <a:rPr lang="en-GB" sz="2400" dirty="0"/>
              <a:t>Vomiting</a:t>
            </a:r>
          </a:p>
          <a:p>
            <a:pPr marL="285750" indent="-285750">
              <a:buFont typeface="Arial" panose="020B0604020202020204" pitchFamily="34" charset="0"/>
              <a:buChar char="•"/>
            </a:pPr>
            <a:r>
              <a:rPr lang="en-GB" sz="2400" dirty="0"/>
              <a:t>Breast tenderness and pain</a:t>
            </a:r>
          </a:p>
          <a:p>
            <a:pPr marL="285750" indent="-285750">
              <a:buFont typeface="Arial" panose="020B0604020202020204" pitchFamily="34" charset="0"/>
              <a:buChar char="•"/>
            </a:pPr>
            <a:r>
              <a:rPr lang="en-GB" sz="2400" dirty="0"/>
              <a:t>Abdominal pain</a:t>
            </a:r>
          </a:p>
          <a:p>
            <a:pPr marL="285750" indent="-285750">
              <a:buFont typeface="Arial" panose="020B0604020202020204" pitchFamily="34" charset="0"/>
              <a:buChar char="•"/>
            </a:pPr>
            <a:r>
              <a:rPr lang="en-GB" sz="2400" dirty="0"/>
              <a:t>Flu symptoms/upper respiratory infection</a:t>
            </a:r>
          </a:p>
          <a:p>
            <a:pPr marL="285750" indent="-285750">
              <a:buFont typeface="Arial" panose="020B0604020202020204" pitchFamily="34" charset="0"/>
              <a:buChar char="•"/>
            </a:pPr>
            <a:r>
              <a:rPr lang="en-GB" sz="2400" dirty="0"/>
              <a:t>Irritation, redness, or inflammation of the vagina (vaginitis)</a:t>
            </a:r>
          </a:p>
          <a:p>
            <a:endParaRPr lang="en-GB" sz="2400" dirty="0"/>
          </a:p>
        </p:txBody>
      </p:sp>
      <p:sp>
        <p:nvSpPr>
          <p:cNvPr id="8" name="Footer Placeholder 2">
            <a:extLst>
              <a:ext uri="{FF2B5EF4-FFF2-40B4-BE49-F238E27FC236}">
                <a16:creationId xmlns:a16="http://schemas.microsoft.com/office/drawing/2014/main" id="{71157BDC-7F3D-4E6D-8D8E-66EC2D12B8CF}"/>
              </a:ext>
            </a:extLst>
          </p:cNvPr>
          <p:cNvSpPr txBox="1">
            <a:spLocks/>
          </p:cNvSpPr>
          <p:nvPr/>
        </p:nvSpPr>
        <p:spPr>
          <a:xfrm>
            <a:off x="205373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337123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09F4-EBE9-4B38-A3A3-25BB57DF801B}"/>
              </a:ext>
            </a:extLst>
          </p:cNvPr>
          <p:cNvSpPr>
            <a:spLocks noGrp="1"/>
          </p:cNvSpPr>
          <p:nvPr>
            <p:ph type="title"/>
          </p:nvPr>
        </p:nvSpPr>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patch: Known health benefits and health risks</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7CA185A-932D-4313-8D47-507FDE834694}"/>
              </a:ext>
            </a:extLst>
          </p:cNvPr>
          <p:cNvSpPr>
            <a:spLocks noGrp="1"/>
          </p:cNvSpPr>
          <p:nvPr>
            <p:ph idx="1"/>
          </p:nvPr>
        </p:nvSpPr>
        <p:spPr/>
        <p:txBody>
          <a:bodyPr>
            <a:normAutofit/>
          </a:bodyPr>
          <a:lstStyle/>
          <a:p>
            <a:pPr marL="0" indent="0">
              <a:buNone/>
            </a:pPr>
            <a:endParaRPr lang="en-GB" sz="2800" dirty="0"/>
          </a:p>
          <a:p>
            <a:r>
              <a:rPr lang="en-GB" sz="2800" dirty="0"/>
              <a:t>Long-term studies of the patch are limited, but researchers expect that its health benefits and risks are like those of combined oral contraceptives.</a:t>
            </a:r>
          </a:p>
        </p:txBody>
      </p:sp>
      <p:sp>
        <p:nvSpPr>
          <p:cNvPr id="4" name="Slide Number Placeholder 3">
            <a:extLst>
              <a:ext uri="{FF2B5EF4-FFF2-40B4-BE49-F238E27FC236}">
                <a16:creationId xmlns:a16="http://schemas.microsoft.com/office/drawing/2014/main" id="{2EDBB5D4-53F2-4DC6-AEB8-0D38A6F0E53D}"/>
              </a:ext>
            </a:extLst>
          </p:cNvPr>
          <p:cNvSpPr>
            <a:spLocks noGrp="1"/>
          </p:cNvSpPr>
          <p:nvPr>
            <p:ph type="sldNum" sz="quarter" idx="12"/>
          </p:nvPr>
        </p:nvSpPr>
        <p:spPr/>
        <p:txBody>
          <a:bodyPr/>
          <a:lstStyle/>
          <a:p>
            <a:fld id="{8503B3E5-BAE0-4051-A0B1-29381921E4F1}" type="slidenum">
              <a:rPr lang="en-GB" smtClean="0"/>
              <a:t>59</a:t>
            </a:fld>
            <a:endParaRPr lang="en-GB"/>
          </a:p>
        </p:txBody>
      </p:sp>
      <p:sp>
        <p:nvSpPr>
          <p:cNvPr id="6" name="Footer Placeholder 2">
            <a:extLst>
              <a:ext uri="{FF2B5EF4-FFF2-40B4-BE49-F238E27FC236}">
                <a16:creationId xmlns:a16="http://schemas.microsoft.com/office/drawing/2014/main" id="{0DB8B12A-5C50-4AB2-B3D1-68E00BEFBB20}"/>
              </a:ext>
            </a:extLst>
          </p:cNvPr>
          <p:cNvSpPr txBox="1">
            <a:spLocks/>
          </p:cNvSpPr>
          <p:nvPr/>
        </p:nvSpPr>
        <p:spPr>
          <a:xfrm>
            <a:off x="2053732" y="662708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97696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CB71F9-DC3F-46B3-9BC3-8892D853EDD3}"/>
              </a:ext>
            </a:extLst>
          </p:cNvPr>
          <p:cNvSpPr>
            <a:spLocks noGrp="1" noChangeArrowheads="1"/>
          </p:cNvSpPr>
          <p:nvPr>
            <p:ph type="title" idx="4294967295"/>
          </p:nvPr>
        </p:nvSpPr>
        <p:spPr>
          <a:xfrm>
            <a:off x="798787" y="-12646"/>
            <a:ext cx="8229600" cy="97155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What are COCs? Traits and types</a:t>
            </a:r>
          </a:p>
        </p:txBody>
      </p:sp>
      <p:graphicFrame>
        <p:nvGraphicFramePr>
          <p:cNvPr id="18" name="Group 50">
            <a:extLst>
              <a:ext uri="{FF2B5EF4-FFF2-40B4-BE49-F238E27FC236}">
                <a16:creationId xmlns:a16="http://schemas.microsoft.com/office/drawing/2014/main" id="{0A69ECF5-5462-40E0-8C67-81660A77C398}"/>
              </a:ext>
            </a:extLst>
          </p:cNvPr>
          <p:cNvGraphicFramePr>
            <a:graphicFrameLocks/>
          </p:cNvGraphicFramePr>
          <p:nvPr>
            <p:extLst>
              <p:ext uri="{D42A27DB-BD31-4B8C-83A1-F6EECF244321}">
                <p14:modId xmlns:p14="http://schemas.microsoft.com/office/powerpoint/2010/main" val="3214343142"/>
              </p:ext>
            </p:extLst>
          </p:nvPr>
        </p:nvGraphicFramePr>
        <p:xfrm>
          <a:off x="798785" y="3100779"/>
          <a:ext cx="7696200" cy="3130104"/>
        </p:xfrm>
        <a:graphic>
          <a:graphicData uri="http://schemas.openxmlformats.org/drawingml/2006/table">
            <a:tbl>
              <a:tblPr/>
              <a:tblGrid>
                <a:gridCol w="2071609">
                  <a:extLst>
                    <a:ext uri="{9D8B030D-6E8A-4147-A177-3AD203B41FA5}">
                      <a16:colId xmlns:a16="http://schemas.microsoft.com/office/drawing/2014/main" val="20000"/>
                    </a:ext>
                  </a:extLst>
                </a:gridCol>
                <a:gridCol w="5624591">
                  <a:extLst>
                    <a:ext uri="{9D8B030D-6E8A-4147-A177-3AD203B41FA5}">
                      <a16:colId xmlns:a16="http://schemas.microsoft.com/office/drawing/2014/main" val="20001"/>
                    </a:ext>
                  </a:extLst>
                </a:gridCol>
              </a:tblGrid>
              <a:tr h="607219">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Content</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dirty="0">
                          <a:solidFill>
                            <a:srgbClr val="000000"/>
                          </a:solidFill>
                          <a:latin typeface="+mn-lt"/>
                        </a:rPr>
                        <a:t>Combination of two hormones: estrogen and progestin</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132">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Phasic</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Monophasic, biphasic, </a:t>
                      </a:r>
                      <a:r>
                        <a:rPr lang="en-US" sz="1800" kern="1200" dirty="0" err="1">
                          <a:solidFill>
                            <a:srgbClr val="000000"/>
                          </a:solidFill>
                          <a:latin typeface="+mn-lt"/>
                          <a:ea typeface="+mn-ea"/>
                          <a:cs typeface="+mn-cs"/>
                        </a:rPr>
                        <a:t>triphasic</a:t>
                      </a:r>
                      <a:endParaRPr lang="en-US" sz="1800" kern="1200" dirty="0">
                        <a:solidFill>
                          <a:srgbClr val="000000"/>
                        </a:solidFill>
                        <a:latin typeface="+mn-lt"/>
                        <a:ea typeface="+mn-ea"/>
                        <a:cs typeface="+mn-cs"/>
                      </a:endParaRP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7115">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Dose</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Low-dose: 30-35 µg of estrogen (common), 20 µg or less (rare in most places)</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6767">
                <a:tc rowSpan="2">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Pills per pack</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21: all active pills</a:t>
                      </a:r>
                      <a:br>
                        <a:rPr lang="en-US" sz="1800" kern="1200" dirty="0">
                          <a:solidFill>
                            <a:srgbClr val="000000"/>
                          </a:solidFill>
                          <a:latin typeface="+mn-lt"/>
                          <a:ea typeface="+mn-ea"/>
                          <a:cs typeface="+mn-cs"/>
                        </a:rPr>
                      </a:br>
                      <a:r>
                        <a:rPr lang="en-US" sz="1800" kern="1200" dirty="0">
                          <a:solidFill>
                            <a:srgbClr val="000000"/>
                          </a:solidFill>
                          <a:latin typeface="+mn-lt"/>
                          <a:ea typeface="+mn-ea"/>
                          <a:cs typeface="+mn-cs"/>
                        </a:rPr>
                        <a:t>(7-day break between packs)</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6767">
                <a:tc vMerge="1">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endParaRPr kumimoji="0" lang="en-US" sz="1800" b="0" i="0" u="none" strike="noStrike" cap="none" normalizeH="0" baseline="0" dirty="0">
                        <a:ln>
                          <a:noFill/>
                        </a:ln>
                        <a:solidFill>
                          <a:srgbClr val="002060"/>
                        </a:solidFill>
                        <a:effectLst/>
                        <a:latin typeface="Arial" pitchFamily="34" charset="0"/>
                        <a:ea typeface="ヒラギノ角ゴ Pro W3"/>
                        <a:cs typeface="Arial" pitchFamily="34"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defRPr/>
                      </a:pPr>
                      <a:r>
                        <a:rPr lang="en-US" sz="1800" kern="1200" dirty="0">
                          <a:solidFill>
                            <a:srgbClr val="000000"/>
                          </a:solidFill>
                          <a:latin typeface="+mn-lt"/>
                          <a:ea typeface="+mn-ea"/>
                          <a:cs typeface="+mn-cs"/>
                        </a:rPr>
                        <a:t>28: 21 active + 7 inactive pills </a:t>
                      </a:r>
                      <a:br>
                        <a:rPr lang="en-US" sz="1800" kern="1200" dirty="0">
                          <a:solidFill>
                            <a:srgbClr val="000000"/>
                          </a:solidFill>
                          <a:latin typeface="+mn-lt"/>
                          <a:ea typeface="+mn-ea"/>
                          <a:cs typeface="+mn-cs"/>
                        </a:rPr>
                      </a:br>
                      <a:r>
                        <a:rPr lang="en-US" sz="1800" kern="1200" dirty="0">
                          <a:solidFill>
                            <a:srgbClr val="000000"/>
                          </a:solidFill>
                          <a:latin typeface="+mn-lt"/>
                          <a:ea typeface="+mn-ea"/>
                          <a:cs typeface="+mn-cs"/>
                        </a:rPr>
                        <a:t>(no break between packs)</a:t>
                      </a:r>
                    </a:p>
                  </a:txBody>
                  <a:tcPr marL="91429" marR="91429" marT="45695" marB="4569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092AAFA8-C059-4106-993D-3D834C7EAC81}"/>
              </a:ext>
            </a:extLst>
          </p:cNvPr>
          <p:cNvSpPr/>
          <p:nvPr/>
        </p:nvSpPr>
        <p:spPr>
          <a:xfrm>
            <a:off x="798785" y="1200238"/>
            <a:ext cx="8229600" cy="1323439"/>
          </a:xfrm>
          <a:prstGeom prst="rect">
            <a:avLst/>
          </a:prstGeom>
        </p:spPr>
        <p:txBody>
          <a:bodyPr wrap="square">
            <a:spAutoFit/>
          </a:bodyPr>
          <a:lstStyle/>
          <a:p>
            <a:r>
              <a:rPr lang="en-GB" sz="2000" dirty="0"/>
              <a:t>COCs are pills that contain low doses of 2 hormones, a progestin and an</a:t>
            </a:r>
          </a:p>
          <a:p>
            <a:r>
              <a:rPr lang="en-GB" sz="2000" dirty="0" err="1"/>
              <a:t>estrogen</a:t>
            </a:r>
            <a:r>
              <a:rPr lang="en-GB" sz="2000" dirty="0"/>
              <a:t> like the natural hormones progesterone and </a:t>
            </a:r>
            <a:r>
              <a:rPr lang="en-GB" sz="2000" dirty="0" err="1"/>
              <a:t>estrogen</a:t>
            </a:r>
            <a:r>
              <a:rPr lang="en-GB" sz="2000" dirty="0"/>
              <a:t> in</a:t>
            </a:r>
          </a:p>
          <a:p>
            <a:r>
              <a:rPr lang="en-GB" sz="2000" dirty="0"/>
              <a:t>a woman’s body. They are also called “the Pill,” low-dose combined pills, OCPs, and OCs.</a:t>
            </a:r>
          </a:p>
        </p:txBody>
      </p:sp>
      <p:sp>
        <p:nvSpPr>
          <p:cNvPr id="5" name="Rectangle 4">
            <a:extLst>
              <a:ext uri="{FF2B5EF4-FFF2-40B4-BE49-F238E27FC236}">
                <a16:creationId xmlns:a16="http://schemas.microsoft.com/office/drawing/2014/main" id="{B3F54F48-62B7-4910-A070-8E3A2752BBCC}"/>
              </a:ext>
            </a:extLst>
          </p:cNvPr>
          <p:cNvSpPr/>
          <p:nvPr/>
        </p:nvSpPr>
        <p:spPr>
          <a:xfrm>
            <a:off x="872357" y="2612173"/>
            <a:ext cx="1861856" cy="400110"/>
          </a:xfrm>
          <a:prstGeom prst="rect">
            <a:avLst/>
          </a:prstGeom>
        </p:spPr>
        <p:txBody>
          <a:bodyPr wrap="none">
            <a:spAutoFit/>
          </a:bodyPr>
          <a:lstStyle/>
          <a:p>
            <a:r>
              <a:rPr lang="en-US" altLang="en-US" sz="2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Traits and types</a:t>
            </a:r>
            <a:endParaRPr lang="en-GB" sz="2000" dirty="0"/>
          </a:p>
        </p:txBody>
      </p:sp>
      <p:sp>
        <p:nvSpPr>
          <p:cNvPr id="6" name="Slide Number Placeholder 5">
            <a:extLst>
              <a:ext uri="{FF2B5EF4-FFF2-40B4-BE49-F238E27FC236}">
                <a16:creationId xmlns:a16="http://schemas.microsoft.com/office/drawing/2014/main" id="{A1184D6D-A0C5-4EF6-BF0C-263DC57681D0}"/>
              </a:ext>
            </a:extLst>
          </p:cNvPr>
          <p:cNvSpPr>
            <a:spLocks noGrp="1"/>
          </p:cNvSpPr>
          <p:nvPr>
            <p:ph type="sldNum" sz="quarter" idx="12"/>
          </p:nvPr>
        </p:nvSpPr>
        <p:spPr/>
        <p:txBody>
          <a:bodyPr/>
          <a:lstStyle/>
          <a:p>
            <a:fld id="{B61DE153-13B5-409C-895D-431A13430C20}" type="slidenum">
              <a:rPr lang="en-GB" smtClean="0"/>
              <a:t>6</a:t>
            </a:fld>
            <a:endParaRPr lang="en-GB" dirty="0"/>
          </a:p>
        </p:txBody>
      </p:sp>
      <p:sp>
        <p:nvSpPr>
          <p:cNvPr id="9" name="Footer Placeholder 1">
            <a:extLst>
              <a:ext uri="{FF2B5EF4-FFF2-40B4-BE49-F238E27FC236}">
                <a16:creationId xmlns:a16="http://schemas.microsoft.com/office/drawing/2014/main" id="{45462736-3F4D-46BA-A348-3A96AE14D49E}"/>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Table adapted from Training Resource Package for Family Planning: https://www.fptraining.org/</a:t>
            </a:r>
            <a:endParaRPr lang="en-GB" sz="1200" dirty="0"/>
          </a:p>
        </p:txBody>
      </p:sp>
      <p:sp>
        <p:nvSpPr>
          <p:cNvPr id="10" name="Footer Placeholder 2">
            <a:extLst>
              <a:ext uri="{FF2B5EF4-FFF2-40B4-BE49-F238E27FC236}">
                <a16:creationId xmlns:a16="http://schemas.microsoft.com/office/drawing/2014/main" id="{EAD42452-333B-48F9-B823-08BC6DDAA5E6}"/>
              </a:ext>
            </a:extLst>
          </p:cNvPr>
          <p:cNvSpPr txBox="1">
            <a:spLocks/>
          </p:cNvSpPr>
          <p:nvPr/>
        </p:nvSpPr>
        <p:spPr>
          <a:xfrm>
            <a:off x="2053732" y="6374346"/>
            <a:ext cx="5171090" cy="2003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718A-A0E2-46D0-9671-3D297AF1CBF8}"/>
              </a:ext>
            </a:extLst>
          </p:cNvPr>
          <p:cNvSpPr>
            <a:spLocks noGrp="1"/>
          </p:cNvSpPr>
          <p:nvPr>
            <p:ph type="title"/>
          </p:nvPr>
        </p:nvSpPr>
        <p:spPr>
          <a:xfrm>
            <a:off x="628650" y="133901"/>
            <a:ext cx="7886700" cy="1325563"/>
          </a:xfrm>
        </p:spPr>
        <p:txBody>
          <a:bodyPr/>
          <a:lstStyle/>
          <a:p>
            <a:r>
              <a:rPr lang="en-GB" b="1" dirty="0">
                <a:solidFill>
                  <a:schemeClr val="accent1"/>
                </a:solidFill>
                <a:latin typeface="Calibri" panose="020F0502020204030204" pitchFamily="34" charset="0"/>
                <a:cs typeface="Calibri" panose="020F0502020204030204" pitchFamily="34" charset="0"/>
              </a:rPr>
              <a:t>Combined patch: Who can start and when to start</a:t>
            </a:r>
            <a:endParaRPr lang="en-GB"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9B6FE93-C26D-43AF-ABF2-AF628EA5F3DF}"/>
              </a:ext>
            </a:extLst>
          </p:cNvPr>
          <p:cNvSpPr>
            <a:spLocks noGrp="1"/>
          </p:cNvSpPr>
          <p:nvPr>
            <p:ph idx="1"/>
          </p:nvPr>
        </p:nvSpPr>
        <p:spPr/>
        <p:txBody>
          <a:bodyPr>
            <a:normAutofit/>
          </a:bodyPr>
          <a:lstStyle/>
          <a:p>
            <a:r>
              <a:rPr lang="en-GB" sz="2800" dirty="0"/>
              <a:t>Medical eligibility criteria guidelines for when to start and helping continuing users for the combined patch are the same as for combined oral contraceptives and the combined vaginal ring.</a:t>
            </a:r>
          </a:p>
        </p:txBody>
      </p:sp>
      <p:sp>
        <p:nvSpPr>
          <p:cNvPr id="4" name="Slide Number Placeholder 3">
            <a:extLst>
              <a:ext uri="{FF2B5EF4-FFF2-40B4-BE49-F238E27FC236}">
                <a16:creationId xmlns:a16="http://schemas.microsoft.com/office/drawing/2014/main" id="{63A6E2A3-D497-459F-904C-87C4EC8EEFDE}"/>
              </a:ext>
            </a:extLst>
          </p:cNvPr>
          <p:cNvSpPr>
            <a:spLocks noGrp="1"/>
          </p:cNvSpPr>
          <p:nvPr>
            <p:ph type="sldNum" sz="quarter" idx="12"/>
          </p:nvPr>
        </p:nvSpPr>
        <p:spPr/>
        <p:txBody>
          <a:bodyPr/>
          <a:lstStyle/>
          <a:p>
            <a:fld id="{8503B3E5-BAE0-4051-A0B1-29381921E4F1}" type="slidenum">
              <a:rPr lang="en-GB" smtClean="0"/>
              <a:t>60</a:t>
            </a:fld>
            <a:endParaRPr lang="en-GB"/>
          </a:p>
        </p:txBody>
      </p:sp>
      <p:sp>
        <p:nvSpPr>
          <p:cNvPr id="6" name="Footer Placeholder 2">
            <a:extLst>
              <a:ext uri="{FF2B5EF4-FFF2-40B4-BE49-F238E27FC236}">
                <a16:creationId xmlns:a16="http://schemas.microsoft.com/office/drawing/2014/main" id="{E44960C7-639A-4F70-9982-288E70F5025E}"/>
              </a:ext>
            </a:extLst>
          </p:cNvPr>
          <p:cNvSpPr txBox="1">
            <a:spLocks/>
          </p:cNvSpPr>
          <p:nvPr/>
        </p:nvSpPr>
        <p:spPr>
          <a:xfrm>
            <a:off x="2053732" y="6585050"/>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619493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1FD-253A-4165-874F-B53E2FE22E6C}"/>
              </a:ext>
            </a:extLst>
          </p:cNvPr>
          <p:cNvSpPr>
            <a:spLocks noGrp="1"/>
          </p:cNvSpPr>
          <p:nvPr>
            <p:ph type="title"/>
          </p:nvPr>
        </p:nvSpPr>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patch: Late replacement or removal, or patch comes off - </a:t>
            </a:r>
            <a:r>
              <a:rPr lang="en-GB" sz="3600" b="1" i="1" dirty="0">
                <a:solidFill>
                  <a:schemeClr val="accent1"/>
                </a:solidFill>
                <a:latin typeface="Calibri" panose="020F0502020204030204" pitchFamily="34" charset="0"/>
                <a:cs typeface="Calibri" panose="020F0502020204030204" pitchFamily="34" charset="0"/>
              </a:rPr>
              <a:t>1</a:t>
            </a:r>
            <a:endParaRPr lang="en-GB" sz="3600"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E38083-B4A9-4E37-87E3-D0B8FE22959E}"/>
              </a:ext>
            </a:extLst>
          </p:cNvPr>
          <p:cNvSpPr>
            <a:spLocks noGrp="1"/>
          </p:cNvSpPr>
          <p:nvPr>
            <p:ph idx="1"/>
          </p:nvPr>
        </p:nvSpPr>
        <p:spPr/>
        <p:txBody>
          <a:bodyPr>
            <a:normAutofit/>
          </a:bodyPr>
          <a:lstStyle/>
          <a:p>
            <a:pPr marL="0" indent="0">
              <a:buNone/>
            </a:pPr>
            <a:r>
              <a:rPr lang="en-GB" b="1" dirty="0">
                <a:solidFill>
                  <a:srgbClr val="C00000"/>
                </a:solidFill>
              </a:rPr>
              <a:t>Forgot to apply a new patch after the 7-day patch-free interval or late changing patch at the end of week 1 or 2: </a:t>
            </a:r>
          </a:p>
          <a:p>
            <a:r>
              <a:rPr lang="en-GB" dirty="0"/>
              <a:t>Apply a new patch as soon as possible and keep the same patch-change day.</a:t>
            </a:r>
          </a:p>
          <a:p>
            <a:r>
              <a:rPr lang="en-GB" dirty="0"/>
              <a:t>If late by only 1 or 2 days (48 hours or less), there is no need for a backup method.</a:t>
            </a:r>
          </a:p>
          <a:p>
            <a:r>
              <a:rPr lang="en-GB" dirty="0"/>
              <a:t>If more than 2 days late (more than 48 hours), use a backup method for the first 7 days of patch use. The new patch will begin a new 4-week patch cycle, and this day of the week will become the new patch-change day.</a:t>
            </a:r>
          </a:p>
          <a:p>
            <a:r>
              <a:rPr lang="en-GB" dirty="0"/>
              <a:t>If more than 2 days late and unprotected sex occurred in the past 5 days, consider taking emergency contraceptive pills.</a:t>
            </a:r>
          </a:p>
          <a:p>
            <a:endParaRPr lang="en-GB" dirty="0"/>
          </a:p>
        </p:txBody>
      </p:sp>
      <p:sp>
        <p:nvSpPr>
          <p:cNvPr id="4" name="Slide Number Placeholder 3">
            <a:extLst>
              <a:ext uri="{FF2B5EF4-FFF2-40B4-BE49-F238E27FC236}">
                <a16:creationId xmlns:a16="http://schemas.microsoft.com/office/drawing/2014/main" id="{EC9AD9F1-4384-4EDA-8C96-9FFC43C8404C}"/>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6" name="Footer Placeholder 2">
            <a:extLst>
              <a:ext uri="{FF2B5EF4-FFF2-40B4-BE49-F238E27FC236}">
                <a16:creationId xmlns:a16="http://schemas.microsoft.com/office/drawing/2014/main" id="{24CFF848-521A-45B8-9417-509A6D8AD017}"/>
              </a:ext>
            </a:extLst>
          </p:cNvPr>
          <p:cNvSpPr txBox="1">
            <a:spLocks/>
          </p:cNvSpPr>
          <p:nvPr/>
        </p:nvSpPr>
        <p:spPr>
          <a:xfrm>
            <a:off x="2053732" y="659555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388656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1FD-253A-4165-874F-B53E2FE22E6C}"/>
              </a:ext>
            </a:extLst>
          </p:cNvPr>
          <p:cNvSpPr>
            <a:spLocks noGrp="1"/>
          </p:cNvSpPr>
          <p:nvPr>
            <p:ph type="title"/>
          </p:nvPr>
        </p:nvSpPr>
        <p:spPr>
          <a:xfrm>
            <a:off x="628650" y="186454"/>
            <a:ext cx="7886700" cy="1325563"/>
          </a:xfrm>
        </p:spPr>
        <p:txBody>
          <a:bodyPr>
            <a:normAutofit/>
          </a:bodyPr>
          <a:lstStyle/>
          <a:p>
            <a:r>
              <a:rPr lang="en-GB" b="1" dirty="0">
                <a:solidFill>
                  <a:schemeClr val="accent1"/>
                </a:solidFill>
                <a:latin typeface="Calibri" panose="020F0502020204030204" pitchFamily="34" charset="0"/>
                <a:cs typeface="Calibri" panose="020F0502020204030204" pitchFamily="34" charset="0"/>
              </a:rPr>
              <a:t>Combined patch: Late replacement or removal, or patch comes off - </a:t>
            </a:r>
            <a:r>
              <a:rPr lang="en-GB" b="1" i="1" dirty="0">
                <a:solidFill>
                  <a:schemeClr val="accent1"/>
                </a:solidFill>
                <a:latin typeface="Calibri" panose="020F0502020204030204" pitchFamily="34" charset="0"/>
                <a:cs typeface="Calibri" panose="020F0502020204030204" pitchFamily="34" charset="0"/>
              </a:rPr>
              <a:t>2</a:t>
            </a:r>
            <a:endParaRPr lang="en-GB"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E38083-B4A9-4E37-87E3-D0B8FE22959E}"/>
              </a:ext>
            </a:extLst>
          </p:cNvPr>
          <p:cNvSpPr>
            <a:spLocks noGrp="1"/>
          </p:cNvSpPr>
          <p:nvPr>
            <p:ph idx="1"/>
          </p:nvPr>
        </p:nvSpPr>
        <p:spPr>
          <a:xfrm>
            <a:off x="628650" y="1860441"/>
            <a:ext cx="8347184" cy="4351338"/>
          </a:xfrm>
        </p:spPr>
        <p:txBody>
          <a:bodyPr>
            <a:normAutofit/>
          </a:bodyPr>
          <a:lstStyle/>
          <a:p>
            <a:pPr marL="0" indent="0">
              <a:buNone/>
            </a:pPr>
            <a:r>
              <a:rPr lang="en-GB" sz="2400" b="1" dirty="0">
                <a:solidFill>
                  <a:srgbClr val="C00000"/>
                </a:solidFill>
              </a:rPr>
              <a:t>Late taking off the patch at the end of week 3: </a:t>
            </a:r>
          </a:p>
          <a:p>
            <a:r>
              <a:rPr lang="en-GB" sz="2400" dirty="0"/>
              <a:t>Remove the patch.</a:t>
            </a:r>
          </a:p>
          <a:p>
            <a:r>
              <a:rPr lang="en-GB" sz="2400" dirty="0"/>
              <a:t>Start the next cycle on the usual patch-change day.</a:t>
            </a:r>
          </a:p>
          <a:p>
            <a:r>
              <a:rPr lang="en-GB" sz="2400" dirty="0"/>
              <a:t>No need for a backup method..</a:t>
            </a:r>
          </a:p>
          <a:p>
            <a:pPr marL="0" indent="0">
              <a:buNone/>
            </a:pPr>
            <a:r>
              <a:rPr lang="en-GB" sz="2400" dirty="0"/>
              <a:t>The patch came off and was off for less than 2 days (48 hours or less): </a:t>
            </a:r>
          </a:p>
          <a:p>
            <a:r>
              <a:rPr lang="en-GB" sz="2400" dirty="0"/>
              <a:t>Apply a new patch as soon as possible. (The same patch can be re-used if it was off less than 24 hours.)</a:t>
            </a:r>
          </a:p>
          <a:p>
            <a:r>
              <a:rPr lang="en-GB" sz="2400" dirty="0"/>
              <a:t>No need for a backup method.</a:t>
            </a:r>
          </a:p>
          <a:p>
            <a:r>
              <a:rPr lang="en-GB" sz="2400" dirty="0"/>
              <a:t>Keep the same patch change day.</a:t>
            </a:r>
          </a:p>
        </p:txBody>
      </p:sp>
      <p:sp>
        <p:nvSpPr>
          <p:cNvPr id="4" name="Slide Number Placeholder 3">
            <a:extLst>
              <a:ext uri="{FF2B5EF4-FFF2-40B4-BE49-F238E27FC236}">
                <a16:creationId xmlns:a16="http://schemas.microsoft.com/office/drawing/2014/main" id="{EC9AD9F1-4384-4EDA-8C96-9FFC43C8404C}"/>
              </a:ext>
            </a:extLst>
          </p:cNvPr>
          <p:cNvSpPr>
            <a:spLocks noGrp="1"/>
          </p:cNvSpPr>
          <p:nvPr>
            <p:ph type="sldNum" sz="quarter" idx="12"/>
          </p:nvPr>
        </p:nvSpPr>
        <p:spPr/>
        <p:txBody>
          <a:bodyPr/>
          <a:lstStyle/>
          <a:p>
            <a:fld id="{8503B3E5-BAE0-4051-A0B1-29381921E4F1}" type="slidenum">
              <a:rPr lang="en-GB" smtClean="0"/>
              <a:t>62</a:t>
            </a:fld>
            <a:endParaRPr lang="en-GB"/>
          </a:p>
        </p:txBody>
      </p:sp>
      <p:sp>
        <p:nvSpPr>
          <p:cNvPr id="6" name="Footer Placeholder 2">
            <a:extLst>
              <a:ext uri="{FF2B5EF4-FFF2-40B4-BE49-F238E27FC236}">
                <a16:creationId xmlns:a16="http://schemas.microsoft.com/office/drawing/2014/main" id="{E89D6E1D-4BF8-4399-85AD-C0CB882D51CD}"/>
              </a:ext>
            </a:extLst>
          </p:cNvPr>
          <p:cNvSpPr txBox="1">
            <a:spLocks/>
          </p:cNvSpPr>
          <p:nvPr/>
        </p:nvSpPr>
        <p:spPr>
          <a:xfrm>
            <a:off x="2053732" y="66165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9260310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1FD-253A-4165-874F-B53E2FE22E6C}"/>
              </a:ext>
            </a:extLst>
          </p:cNvPr>
          <p:cNvSpPr>
            <a:spLocks noGrp="1"/>
          </p:cNvSpPr>
          <p:nvPr>
            <p:ph type="title"/>
          </p:nvPr>
        </p:nvSpPr>
        <p:spPr>
          <a:xfrm>
            <a:off x="628650" y="217984"/>
            <a:ext cx="7886700" cy="1325563"/>
          </a:xfrm>
        </p:spPr>
        <p:txBody>
          <a:bodyPr>
            <a:normAutofit/>
          </a:bodyPr>
          <a:lstStyle/>
          <a:p>
            <a:r>
              <a:rPr lang="en-GB" b="1" dirty="0">
                <a:solidFill>
                  <a:schemeClr val="accent1"/>
                </a:solidFill>
                <a:latin typeface="Calibri" panose="020F0502020204030204" pitchFamily="34" charset="0"/>
                <a:cs typeface="Calibri" panose="020F0502020204030204" pitchFamily="34" charset="0"/>
              </a:rPr>
              <a:t>Combined patch: Late replacement or removal, or patch comes off - </a:t>
            </a:r>
            <a:r>
              <a:rPr lang="en-GB" b="1" i="1" dirty="0">
                <a:solidFill>
                  <a:schemeClr val="accent1"/>
                </a:solidFill>
                <a:latin typeface="Calibri" panose="020F0502020204030204" pitchFamily="34" charset="0"/>
                <a:cs typeface="Calibri" panose="020F0502020204030204" pitchFamily="34" charset="0"/>
              </a:rPr>
              <a:t>3</a:t>
            </a:r>
            <a:endParaRPr lang="en-GB" i="1"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E38083-B4A9-4E37-87E3-D0B8FE22959E}"/>
              </a:ext>
            </a:extLst>
          </p:cNvPr>
          <p:cNvSpPr>
            <a:spLocks noGrp="1"/>
          </p:cNvSpPr>
          <p:nvPr>
            <p:ph idx="1"/>
          </p:nvPr>
        </p:nvSpPr>
        <p:spPr/>
        <p:txBody>
          <a:bodyPr>
            <a:normAutofit/>
          </a:bodyPr>
          <a:lstStyle/>
          <a:p>
            <a:pPr marL="0" indent="0">
              <a:buNone/>
            </a:pPr>
            <a:r>
              <a:rPr lang="en-GB" sz="2400" b="1" dirty="0">
                <a:solidFill>
                  <a:srgbClr val="C00000"/>
                </a:solidFill>
              </a:rPr>
              <a:t>The patch came off and was off for more than 2 days (more than 48 hours): </a:t>
            </a:r>
          </a:p>
          <a:p>
            <a:r>
              <a:rPr lang="en-GB" sz="2400" dirty="0"/>
              <a:t>Apply a new patch as soon as possible, use a backup method for the next 7 days and keep the same patch-change day.</a:t>
            </a:r>
          </a:p>
          <a:p>
            <a:r>
              <a:rPr lang="en-GB" sz="2400" dirty="0"/>
              <a:t>If during week 3, skip the patch-free week and start a new patch immediately after week 3. If a new patch cannot be started immediately, use a backup method and keep using it through the first 7 days of patch use.</a:t>
            </a:r>
          </a:p>
          <a:p>
            <a:r>
              <a:rPr lang="en-GB" sz="2400" dirty="0"/>
              <a:t>If during week one and unprotected sex occurred in the past 5 days, consider taking emergency contraceptive pills.</a:t>
            </a:r>
          </a:p>
        </p:txBody>
      </p:sp>
      <p:sp>
        <p:nvSpPr>
          <p:cNvPr id="4" name="Slide Number Placeholder 3">
            <a:extLst>
              <a:ext uri="{FF2B5EF4-FFF2-40B4-BE49-F238E27FC236}">
                <a16:creationId xmlns:a16="http://schemas.microsoft.com/office/drawing/2014/main" id="{EC9AD9F1-4384-4EDA-8C96-9FFC43C8404C}"/>
              </a:ext>
            </a:extLst>
          </p:cNvPr>
          <p:cNvSpPr>
            <a:spLocks noGrp="1"/>
          </p:cNvSpPr>
          <p:nvPr>
            <p:ph type="sldNum" sz="quarter" idx="12"/>
          </p:nvPr>
        </p:nvSpPr>
        <p:spPr/>
        <p:txBody>
          <a:bodyPr/>
          <a:lstStyle/>
          <a:p>
            <a:fld id="{8503B3E5-BAE0-4051-A0B1-29381921E4F1}" type="slidenum">
              <a:rPr lang="en-GB" smtClean="0"/>
              <a:t>63</a:t>
            </a:fld>
            <a:endParaRPr lang="en-GB"/>
          </a:p>
        </p:txBody>
      </p:sp>
      <p:sp>
        <p:nvSpPr>
          <p:cNvPr id="6" name="Footer Placeholder 2">
            <a:extLst>
              <a:ext uri="{FF2B5EF4-FFF2-40B4-BE49-F238E27FC236}">
                <a16:creationId xmlns:a16="http://schemas.microsoft.com/office/drawing/2014/main" id="{A9398ACC-384C-4F2F-93A3-AA148400166F}"/>
              </a:ext>
            </a:extLst>
          </p:cNvPr>
          <p:cNvSpPr txBox="1">
            <a:spLocks/>
          </p:cNvSpPr>
          <p:nvPr/>
        </p:nvSpPr>
        <p:spPr>
          <a:xfrm>
            <a:off x="205373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415426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662E-5DB5-46C7-A295-DC13E03A5BD5}"/>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patch: summary </a:t>
            </a:r>
          </a:p>
        </p:txBody>
      </p:sp>
      <p:sp>
        <p:nvSpPr>
          <p:cNvPr id="5" name="Rectangle 3">
            <a:extLst>
              <a:ext uri="{FF2B5EF4-FFF2-40B4-BE49-F238E27FC236}">
                <a16:creationId xmlns:a16="http://schemas.microsoft.com/office/drawing/2014/main" id="{FC53D4D8-6049-4F91-88A5-EA1ED5D086D5}"/>
              </a:ext>
            </a:extLst>
          </p:cNvPr>
          <p:cNvSpPr txBox="1">
            <a:spLocks noChangeArrowheads="1"/>
          </p:cNvSpPr>
          <p:nvPr/>
        </p:nvSpPr>
        <p:spPr>
          <a:xfrm>
            <a:off x="442912" y="1600200"/>
            <a:ext cx="8243888" cy="4648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65000"/>
              </a:spcBef>
            </a:pPr>
            <a:r>
              <a:rPr lang="en-GB" altLang="en-US" sz="2800" dirty="0">
                <a:ea typeface="ＭＳ Ｐゴシック" panose="020B0600070205080204" pitchFamily="34" charset="-128"/>
              </a:rPr>
              <a:t>Health benefits and risks are like those of combined oral contraceptives.</a:t>
            </a:r>
          </a:p>
          <a:p>
            <a:pPr>
              <a:spcBef>
                <a:spcPct val="65000"/>
              </a:spcBef>
            </a:pPr>
            <a:r>
              <a:rPr lang="en-GB" altLang="en-US" sz="2800" dirty="0">
                <a:ea typeface="ＭＳ Ｐゴシック" panose="020B0600070205080204" pitchFamily="34" charset="-128"/>
              </a:rPr>
              <a:t>Replace each patch on time for greatest effectiveness.</a:t>
            </a:r>
          </a:p>
          <a:p>
            <a:pPr>
              <a:spcBef>
                <a:spcPct val="65000"/>
              </a:spcBef>
            </a:pPr>
            <a:r>
              <a:rPr lang="en-GB" altLang="en-US" sz="2800" dirty="0">
                <a:ea typeface="ＭＳ Ｐゴシック" panose="020B0600070205080204" pitchFamily="34" charset="-128"/>
              </a:rPr>
              <a:t>No delay in return of fertility after patch use is stopped.</a:t>
            </a:r>
          </a:p>
          <a:p>
            <a:pPr>
              <a:spcBef>
                <a:spcPct val="65000"/>
              </a:spcBef>
            </a:pPr>
            <a:r>
              <a:rPr lang="en-US" altLang="en-US" sz="2800" dirty="0">
                <a:ea typeface="ＭＳ Ｐゴシック" panose="020B0600070205080204" pitchFamily="34" charset="-128"/>
              </a:rPr>
              <a:t>Screening and counseling are essential </a:t>
            </a:r>
          </a:p>
        </p:txBody>
      </p:sp>
      <p:sp>
        <p:nvSpPr>
          <p:cNvPr id="7" name="Footer Placeholder 2">
            <a:extLst>
              <a:ext uri="{FF2B5EF4-FFF2-40B4-BE49-F238E27FC236}">
                <a16:creationId xmlns:a16="http://schemas.microsoft.com/office/drawing/2014/main" id="{6827CCF0-2579-4A45-B65A-0DE6E302CC97}"/>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681672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B5E8-7891-4B8C-B453-B3D905F3C451}"/>
              </a:ext>
            </a:extLst>
          </p:cNvPr>
          <p:cNvSpPr>
            <a:spLocks noGrp="1"/>
          </p:cNvSpPr>
          <p:nvPr>
            <p:ph type="ctrTitle"/>
          </p:nvPr>
        </p:nvSpPr>
        <p:spPr>
          <a:xfrm>
            <a:off x="1143000" y="1511244"/>
            <a:ext cx="6858000" cy="2387600"/>
          </a:xfrm>
        </p:spPr>
        <p:txBody>
          <a:bodyPr>
            <a:noAutofit/>
          </a:bodyPr>
          <a:lstStyle/>
          <a:p>
            <a:r>
              <a:rPr lang="en-GB" sz="6000" dirty="0">
                <a:latin typeface="Calibri" panose="020F0502020204030204" pitchFamily="34" charset="0"/>
                <a:cs typeface="Calibri" panose="020F0502020204030204" pitchFamily="34" charset="0"/>
              </a:rPr>
              <a:t>Combined</a:t>
            </a:r>
            <a:br>
              <a:rPr lang="en-GB" sz="6000" dirty="0">
                <a:latin typeface="Calibri" panose="020F0502020204030204" pitchFamily="34" charset="0"/>
                <a:cs typeface="Calibri" panose="020F0502020204030204" pitchFamily="34" charset="0"/>
              </a:rPr>
            </a:br>
            <a:r>
              <a:rPr lang="en-GB" sz="6000" dirty="0">
                <a:latin typeface="Calibri" panose="020F0502020204030204" pitchFamily="34" charset="0"/>
                <a:cs typeface="Calibri" panose="020F0502020204030204" pitchFamily="34" charset="0"/>
              </a:rPr>
              <a:t>vaginal ring</a:t>
            </a:r>
            <a:br>
              <a:rPr lang="en-GB" sz="6000" dirty="0">
                <a:latin typeface="Calibri" panose="020F0502020204030204" pitchFamily="34" charset="0"/>
                <a:cs typeface="Calibri" panose="020F0502020204030204" pitchFamily="34" charset="0"/>
              </a:rPr>
            </a:br>
            <a:endParaRPr lang="en-GB" sz="6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7B081AD-42B3-4D09-B120-50021455FF10}"/>
              </a:ext>
            </a:extLst>
          </p:cNvPr>
          <p:cNvPicPr>
            <a:picLocks noChangeAspect="1"/>
          </p:cNvPicPr>
          <p:nvPr/>
        </p:nvPicPr>
        <p:blipFill>
          <a:blip r:embed="rId2"/>
          <a:stretch>
            <a:fillRect/>
          </a:stretch>
        </p:blipFill>
        <p:spPr>
          <a:xfrm>
            <a:off x="3505200" y="3423195"/>
            <a:ext cx="2133600" cy="2305050"/>
          </a:xfrm>
          <a:prstGeom prst="rect">
            <a:avLst/>
          </a:prstGeom>
        </p:spPr>
      </p:pic>
    </p:spTree>
    <p:extLst>
      <p:ext uri="{BB962C8B-B14F-4D97-AF65-F5344CB8AC3E}">
        <p14:creationId xmlns:p14="http://schemas.microsoft.com/office/powerpoint/2010/main" val="2930178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28796"/>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What is the combined vaginal ring?</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429870" y="1489293"/>
            <a:ext cx="5016776" cy="4667249"/>
          </a:xfrm>
        </p:spPr>
        <p:txBody>
          <a:bodyPr>
            <a:normAutofit/>
          </a:bodyPr>
          <a:lstStyle/>
          <a:p>
            <a:r>
              <a:rPr lang="en-GB" sz="2400" dirty="0"/>
              <a:t>A flexible ring that a woman places in her vagina.</a:t>
            </a:r>
          </a:p>
          <a:p>
            <a:endParaRPr lang="en-GB" sz="2400" dirty="0"/>
          </a:p>
          <a:p>
            <a:r>
              <a:rPr lang="en-GB" sz="2400" dirty="0"/>
              <a:t>Continuously releases 2 hormones, a progestin and an </a:t>
            </a:r>
            <a:r>
              <a:rPr lang="en-GB" sz="2400" dirty="0" err="1"/>
              <a:t>estrogen</a:t>
            </a:r>
            <a:r>
              <a:rPr lang="en-GB" sz="2400" dirty="0"/>
              <a:t> which are like the natural hormones progesterone and </a:t>
            </a:r>
            <a:r>
              <a:rPr lang="en-GB" sz="2400" dirty="0" err="1"/>
              <a:t>estrogen</a:t>
            </a:r>
            <a:r>
              <a:rPr lang="en-GB" sz="2400" dirty="0"/>
              <a:t> in a woman’s body, from inside the ring.</a:t>
            </a:r>
          </a:p>
          <a:p>
            <a:endParaRPr lang="en-GB" sz="2400" dirty="0"/>
          </a:p>
          <a:p>
            <a:r>
              <a:rPr lang="en-GB" sz="2400" dirty="0"/>
              <a:t>Hormones are absorbed through the wall of the vagina directly into the bloodstream.</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66</a:t>
            </a:fld>
            <a:endParaRPr lang="en-GB"/>
          </a:p>
        </p:txBody>
      </p:sp>
      <p:pic>
        <p:nvPicPr>
          <p:cNvPr id="5" name="Picture 4">
            <a:extLst>
              <a:ext uri="{FF2B5EF4-FFF2-40B4-BE49-F238E27FC236}">
                <a16:creationId xmlns:a16="http://schemas.microsoft.com/office/drawing/2014/main" id="{AE9F0F58-D248-4AEA-A3DA-8D0D2651AE5E}"/>
              </a:ext>
            </a:extLst>
          </p:cNvPr>
          <p:cNvPicPr>
            <a:picLocks noChangeAspect="1"/>
          </p:cNvPicPr>
          <p:nvPr/>
        </p:nvPicPr>
        <p:blipFill>
          <a:blip r:embed="rId2"/>
          <a:stretch>
            <a:fillRect/>
          </a:stretch>
        </p:blipFill>
        <p:spPr>
          <a:xfrm>
            <a:off x="6208643" y="1825625"/>
            <a:ext cx="2133600" cy="2305050"/>
          </a:xfrm>
          <a:prstGeom prst="rect">
            <a:avLst/>
          </a:prstGeom>
        </p:spPr>
      </p:pic>
      <p:sp>
        <p:nvSpPr>
          <p:cNvPr id="7" name="Rectangle 6">
            <a:extLst>
              <a:ext uri="{FF2B5EF4-FFF2-40B4-BE49-F238E27FC236}">
                <a16:creationId xmlns:a16="http://schemas.microsoft.com/office/drawing/2014/main" id="{FCCD2FF5-7DE3-4966-AA49-9FA31B830425}"/>
              </a:ext>
            </a:extLst>
          </p:cNvPr>
          <p:cNvSpPr/>
          <p:nvPr/>
        </p:nvSpPr>
        <p:spPr>
          <a:xfrm>
            <a:off x="5512075" y="4659926"/>
            <a:ext cx="3526735" cy="480131"/>
          </a:xfrm>
          <a:prstGeom prst="rect">
            <a:avLst/>
          </a:prstGeom>
        </p:spPr>
        <p:txBody>
          <a:bodyPr wrap="none">
            <a:spAutoFit/>
          </a:bodyPr>
          <a:lstStyle/>
          <a:p>
            <a:pPr marL="228600" lvl="0" indent="-228600" defTabSz="914400">
              <a:lnSpc>
                <a:spcPct val="90000"/>
              </a:lnSpc>
              <a:spcBef>
                <a:spcPts val="1000"/>
              </a:spcBef>
              <a:buFont typeface="Arial" panose="020B0604020202020204" pitchFamily="34" charset="0"/>
              <a:buChar char="•"/>
            </a:pPr>
            <a:r>
              <a:rPr lang="en-GB" sz="2800" dirty="0">
                <a:solidFill>
                  <a:prstClr val="black"/>
                </a:solidFill>
              </a:rPr>
              <a:t>Also called NuvaRing</a:t>
            </a:r>
          </a:p>
        </p:txBody>
      </p:sp>
      <p:sp>
        <p:nvSpPr>
          <p:cNvPr id="10" name="Footer Placeholder 2">
            <a:extLst>
              <a:ext uri="{FF2B5EF4-FFF2-40B4-BE49-F238E27FC236}">
                <a16:creationId xmlns:a16="http://schemas.microsoft.com/office/drawing/2014/main" id="{38CEF9F2-E7AC-440F-A607-8854B226914F}"/>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4140412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02369"/>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Mechanism of action</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806303"/>
            <a:ext cx="8210550" cy="3779069"/>
          </a:xfrm>
        </p:spPr>
        <p:txBody>
          <a:bodyPr>
            <a:normAutofit/>
          </a:bodyPr>
          <a:lstStyle/>
          <a:p>
            <a:r>
              <a:rPr lang="en-GB" sz="2400" dirty="0"/>
              <a:t>Works primarily by preventing the release of eggs from the ovaries (ovulation).</a:t>
            </a:r>
          </a:p>
          <a:p>
            <a:r>
              <a:rPr lang="en-GB" sz="2400" dirty="0"/>
              <a:t>The woman leaves the ring in her vagina for 3 weeks, then removes it for the fourth week. During this fourth week the woman will have monthly bleeding.</a:t>
            </a:r>
          </a:p>
          <a:p>
            <a:r>
              <a:rPr lang="en-GB" sz="2400" dirty="0"/>
              <a:t>No delay in the return of fertility after ring use is stopped.</a:t>
            </a:r>
          </a:p>
          <a:p>
            <a:r>
              <a:rPr lang="en-GB" sz="2400" dirty="0"/>
              <a:t>No protection against sexually transmitted infections.</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67</a:t>
            </a:fld>
            <a:endParaRPr lang="en-GB"/>
          </a:p>
        </p:txBody>
      </p:sp>
      <p:pic>
        <p:nvPicPr>
          <p:cNvPr id="5" name="Picture 4">
            <a:extLst>
              <a:ext uri="{FF2B5EF4-FFF2-40B4-BE49-F238E27FC236}">
                <a16:creationId xmlns:a16="http://schemas.microsoft.com/office/drawing/2014/main" id="{5F26AEC9-A123-4B9B-BF6F-82D7CB6210A6}"/>
              </a:ext>
            </a:extLst>
          </p:cNvPr>
          <p:cNvPicPr>
            <a:picLocks noChangeAspect="1"/>
          </p:cNvPicPr>
          <p:nvPr/>
        </p:nvPicPr>
        <p:blipFill>
          <a:blip r:embed="rId2"/>
          <a:stretch>
            <a:fillRect/>
          </a:stretch>
        </p:blipFill>
        <p:spPr>
          <a:xfrm>
            <a:off x="1270957" y="4762795"/>
            <a:ext cx="1332000" cy="1439033"/>
          </a:xfrm>
          <a:prstGeom prst="rect">
            <a:avLst/>
          </a:prstGeom>
        </p:spPr>
      </p:pic>
      <p:pic>
        <p:nvPicPr>
          <p:cNvPr id="6" name="Picture 5">
            <a:extLst>
              <a:ext uri="{FF2B5EF4-FFF2-40B4-BE49-F238E27FC236}">
                <a16:creationId xmlns:a16="http://schemas.microsoft.com/office/drawing/2014/main" id="{0FA93C7B-F2CB-42DF-A077-FC6C1D5703BE}"/>
              </a:ext>
            </a:extLst>
          </p:cNvPr>
          <p:cNvPicPr>
            <a:picLocks noChangeAspect="1"/>
          </p:cNvPicPr>
          <p:nvPr/>
        </p:nvPicPr>
        <p:blipFill>
          <a:blip r:embed="rId3"/>
          <a:stretch>
            <a:fillRect/>
          </a:stretch>
        </p:blipFill>
        <p:spPr>
          <a:xfrm>
            <a:off x="2782957" y="4683280"/>
            <a:ext cx="5486400" cy="1514475"/>
          </a:xfrm>
          <a:prstGeom prst="rect">
            <a:avLst/>
          </a:prstGeom>
        </p:spPr>
      </p:pic>
      <p:sp>
        <p:nvSpPr>
          <p:cNvPr id="8" name="Footer Placeholder 2">
            <a:extLst>
              <a:ext uri="{FF2B5EF4-FFF2-40B4-BE49-F238E27FC236}">
                <a16:creationId xmlns:a16="http://schemas.microsoft.com/office/drawing/2014/main" id="{20348760-F5AA-421E-ABA5-4C7E202C768A}"/>
              </a:ext>
            </a:extLst>
          </p:cNvPr>
          <p:cNvSpPr txBox="1">
            <a:spLocks/>
          </p:cNvSpPr>
          <p:nvPr/>
        </p:nvSpPr>
        <p:spPr>
          <a:xfrm>
            <a:off x="2053732" y="656402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37452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23388"/>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Effectiveness</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720524"/>
            <a:ext cx="7886700" cy="4351338"/>
          </a:xfrm>
        </p:spPr>
        <p:txBody>
          <a:bodyPr>
            <a:normAutofit lnSpcReduction="10000"/>
          </a:bodyPr>
          <a:lstStyle/>
          <a:p>
            <a:r>
              <a:rPr lang="en-GB" sz="2400" dirty="0"/>
              <a:t>Depends on the user. Risk of pregnancy is greatest when a woman is late to start a new ring.</a:t>
            </a:r>
          </a:p>
          <a:p>
            <a:endParaRPr lang="en-GB" sz="2400" dirty="0"/>
          </a:p>
          <a:p>
            <a:r>
              <a:rPr lang="en-GB" sz="2400" dirty="0">
                <a:solidFill>
                  <a:srgbClr val="C00000"/>
                </a:solidFill>
              </a:rPr>
              <a:t>As commonly used</a:t>
            </a:r>
            <a:r>
              <a:rPr lang="en-GB" sz="2400" dirty="0"/>
              <a:t>, about </a:t>
            </a:r>
            <a:r>
              <a:rPr lang="en-GB" sz="2400" b="1" dirty="0"/>
              <a:t>7 pregnancies per 100 women using the combined vaginal ring over the first year</a:t>
            </a:r>
            <a:r>
              <a:rPr lang="en-GB" sz="2400" dirty="0"/>
              <a:t>. That is, 93 of every 100 women using the combined vaginal ring will not become pregnant.</a:t>
            </a:r>
          </a:p>
          <a:p>
            <a:endParaRPr lang="en-GB" sz="2400" dirty="0"/>
          </a:p>
          <a:p>
            <a:r>
              <a:rPr lang="en-GB" sz="2400" dirty="0">
                <a:solidFill>
                  <a:srgbClr val="C00000"/>
                </a:solidFill>
              </a:rPr>
              <a:t>When no mistakes are made with use </a:t>
            </a:r>
            <a:r>
              <a:rPr lang="en-GB" sz="2400" dirty="0"/>
              <a:t>of the combined vaginal ring, </a:t>
            </a:r>
            <a:r>
              <a:rPr lang="en-GB" sz="2400" b="1" dirty="0"/>
              <a:t>less than 1 pregnancy per 100 women using the combined vaginal ring over the first year</a:t>
            </a:r>
            <a:r>
              <a:rPr lang="en-GB" sz="2400" dirty="0"/>
              <a:t> (3 per 1,000 women).</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68</a:t>
            </a:fld>
            <a:endParaRPr lang="en-GB"/>
          </a:p>
        </p:txBody>
      </p:sp>
      <p:sp>
        <p:nvSpPr>
          <p:cNvPr id="6" name="Footer Placeholder 2">
            <a:extLst>
              <a:ext uri="{FF2B5EF4-FFF2-40B4-BE49-F238E27FC236}">
                <a16:creationId xmlns:a16="http://schemas.microsoft.com/office/drawing/2014/main" id="{57C26C24-3AAB-4D3F-9399-1C03506C849B}"/>
              </a:ext>
            </a:extLst>
          </p:cNvPr>
          <p:cNvSpPr txBox="1">
            <a:spLocks/>
          </p:cNvSpPr>
          <p:nvPr/>
        </p:nvSpPr>
        <p:spPr>
          <a:xfrm>
            <a:off x="2053732" y="654300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4286054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23389"/>
            <a:ext cx="7886700" cy="1325563"/>
          </a:xfrm>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Side effects</a:t>
            </a:r>
            <a:endParaRPr lang="en-GB" sz="40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534510"/>
            <a:ext cx="7886700" cy="4642453"/>
          </a:xfrm>
        </p:spPr>
        <p:txBody>
          <a:bodyPr>
            <a:normAutofit/>
          </a:bodyPr>
          <a:lstStyle/>
          <a:p>
            <a:r>
              <a:rPr lang="en-GB" sz="2400" dirty="0"/>
              <a:t>Changes in bleeding patterns, including:</a:t>
            </a:r>
          </a:p>
          <a:p>
            <a:pPr marL="457200" lvl="1" indent="0">
              <a:buNone/>
            </a:pPr>
            <a:r>
              <a:rPr lang="en-GB" sz="2400" dirty="0"/>
              <a:t>– Lighter bleeding and fewer days of bleeding</a:t>
            </a:r>
          </a:p>
          <a:p>
            <a:pPr marL="457200" lvl="1" indent="0">
              <a:buNone/>
            </a:pPr>
            <a:r>
              <a:rPr lang="en-GB" sz="2400" dirty="0"/>
              <a:t>– Irregular bleeding</a:t>
            </a:r>
          </a:p>
          <a:p>
            <a:pPr marL="457200" lvl="1" indent="0">
              <a:buNone/>
            </a:pPr>
            <a:r>
              <a:rPr lang="en-GB" sz="2400" dirty="0"/>
              <a:t>– Infrequent bleeding</a:t>
            </a:r>
          </a:p>
          <a:p>
            <a:pPr marL="457200" lvl="1" indent="0">
              <a:buNone/>
            </a:pPr>
            <a:r>
              <a:rPr lang="en-GB" sz="2400" dirty="0"/>
              <a:t>– Prolonged bleeding</a:t>
            </a:r>
          </a:p>
          <a:p>
            <a:pPr marL="457200" lvl="1" indent="0">
              <a:buNone/>
            </a:pPr>
            <a:r>
              <a:rPr lang="en-GB" sz="2400" dirty="0"/>
              <a:t>– No monthly bleeding</a:t>
            </a:r>
          </a:p>
          <a:p>
            <a:r>
              <a:rPr lang="en-GB" sz="2400" dirty="0"/>
              <a:t>Headaches</a:t>
            </a:r>
          </a:p>
          <a:p>
            <a:r>
              <a:rPr lang="en-GB" sz="2400" dirty="0"/>
              <a:t>Irritation, redness, or inflammation of the vagina (vaginitis)</a:t>
            </a:r>
          </a:p>
          <a:p>
            <a:r>
              <a:rPr lang="en-GB" sz="2400" dirty="0"/>
              <a:t>White vaginal discharge</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69</a:t>
            </a:fld>
            <a:endParaRPr lang="en-GB"/>
          </a:p>
        </p:txBody>
      </p:sp>
      <p:sp>
        <p:nvSpPr>
          <p:cNvPr id="6" name="Footer Placeholder 2">
            <a:extLst>
              <a:ext uri="{FF2B5EF4-FFF2-40B4-BE49-F238E27FC236}">
                <a16:creationId xmlns:a16="http://schemas.microsoft.com/office/drawing/2014/main" id="{8F9592FC-6297-40FD-B2BD-C10D3F3C32FF}"/>
              </a:ext>
            </a:extLst>
          </p:cNvPr>
          <p:cNvSpPr txBox="1">
            <a:spLocks/>
          </p:cNvSpPr>
          <p:nvPr/>
        </p:nvSpPr>
        <p:spPr>
          <a:xfrm>
            <a:off x="2053732" y="66165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056763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manInjectableMEC">
            <a:extLst>
              <a:ext uri="{FF2B5EF4-FFF2-40B4-BE49-F238E27FC236}">
                <a16:creationId xmlns:a16="http://schemas.microsoft.com/office/drawing/2014/main" id="{D0D1C13C-DF95-46AA-9760-C6733EB0F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215423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70FFEC8B-AD33-47E3-887A-527841285403}"/>
              </a:ext>
            </a:extLst>
          </p:cNvPr>
          <p:cNvSpPr>
            <a:spLocks noGrp="1" noChangeArrowheads="1"/>
          </p:cNvSpPr>
          <p:nvPr>
            <p:ph type="title"/>
          </p:nvPr>
        </p:nvSpPr>
        <p:spPr>
          <a:xfrm>
            <a:off x="457200" y="323588"/>
            <a:ext cx="8229600" cy="85725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Mechanism of action</a:t>
            </a:r>
          </a:p>
        </p:txBody>
      </p:sp>
      <p:sp>
        <p:nvSpPr>
          <p:cNvPr id="238596" name="Text Box 4">
            <a:extLst>
              <a:ext uri="{FF2B5EF4-FFF2-40B4-BE49-F238E27FC236}">
                <a16:creationId xmlns:a16="http://schemas.microsoft.com/office/drawing/2014/main" id="{DC960E2A-9349-49AD-816E-A73211CC0A62}"/>
              </a:ext>
            </a:extLst>
          </p:cNvPr>
          <p:cNvSpPr txBox="1">
            <a:spLocks noChangeArrowheads="1"/>
          </p:cNvSpPr>
          <p:nvPr/>
        </p:nvSpPr>
        <p:spPr bwMode="auto">
          <a:xfrm>
            <a:off x="1676400" y="4205288"/>
            <a:ext cx="2714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Thickens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cervical mucus to block sperm</a:t>
            </a:r>
          </a:p>
        </p:txBody>
      </p:sp>
      <p:sp>
        <p:nvSpPr>
          <p:cNvPr id="10245" name="Text Box 5">
            <a:extLst>
              <a:ext uri="{FF2B5EF4-FFF2-40B4-BE49-F238E27FC236}">
                <a16:creationId xmlns:a16="http://schemas.microsoft.com/office/drawing/2014/main" id="{A7188799-AC27-4ABB-BD5A-1061D7FD3A95}"/>
              </a:ext>
            </a:extLst>
          </p:cNvPr>
          <p:cNvSpPr txBox="1">
            <a:spLocks noChangeArrowheads="1"/>
          </p:cNvSpPr>
          <p:nvPr/>
        </p:nvSpPr>
        <p:spPr bwMode="auto">
          <a:xfrm>
            <a:off x="1600200" y="1766888"/>
            <a:ext cx="23604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Suppresses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hormones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responsible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ovulation</a:t>
            </a:r>
          </a:p>
        </p:txBody>
      </p:sp>
      <p:sp>
        <p:nvSpPr>
          <p:cNvPr id="238598" name="Line 6">
            <a:extLst>
              <a:ext uri="{FF2B5EF4-FFF2-40B4-BE49-F238E27FC236}">
                <a16:creationId xmlns:a16="http://schemas.microsoft.com/office/drawing/2014/main" id="{15140FC2-ACA9-4FD1-BD23-2C87D0B5B341}"/>
              </a:ext>
            </a:extLst>
          </p:cNvPr>
          <p:cNvSpPr>
            <a:spLocks noChangeShapeType="1"/>
          </p:cNvSpPr>
          <p:nvPr/>
        </p:nvSpPr>
        <p:spPr bwMode="auto">
          <a:xfrm>
            <a:off x="3505200" y="4510088"/>
            <a:ext cx="2917825"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0247" name="Line 7">
            <a:extLst>
              <a:ext uri="{FF2B5EF4-FFF2-40B4-BE49-F238E27FC236}">
                <a16:creationId xmlns:a16="http://schemas.microsoft.com/office/drawing/2014/main" id="{F00D00F6-527A-46EE-8871-B5D84F0D6CCF}"/>
              </a:ext>
            </a:extLst>
          </p:cNvPr>
          <p:cNvSpPr>
            <a:spLocks noChangeShapeType="1"/>
          </p:cNvSpPr>
          <p:nvPr/>
        </p:nvSpPr>
        <p:spPr bwMode="auto">
          <a:xfrm>
            <a:off x="4111625" y="2678113"/>
            <a:ext cx="2060575" cy="1908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0248" name="Line 8">
            <a:extLst>
              <a:ext uri="{FF2B5EF4-FFF2-40B4-BE49-F238E27FC236}">
                <a16:creationId xmlns:a16="http://schemas.microsoft.com/office/drawing/2014/main" id="{67F4E345-2011-4315-8929-61051CEC0DA3}"/>
              </a:ext>
            </a:extLst>
          </p:cNvPr>
          <p:cNvSpPr>
            <a:spLocks noChangeShapeType="1"/>
          </p:cNvSpPr>
          <p:nvPr/>
        </p:nvSpPr>
        <p:spPr bwMode="auto">
          <a:xfrm flipV="1">
            <a:off x="4114800" y="1995488"/>
            <a:ext cx="22860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38601" name="Rectangle 9">
            <a:extLst>
              <a:ext uri="{FF2B5EF4-FFF2-40B4-BE49-F238E27FC236}">
                <a16:creationId xmlns:a16="http://schemas.microsoft.com/office/drawing/2014/main" id="{F9D70772-03CF-46A3-87B1-046DACCF0653}"/>
              </a:ext>
            </a:extLst>
          </p:cNvPr>
          <p:cNvSpPr>
            <a:spLocks noChangeArrowheads="1"/>
          </p:cNvSpPr>
          <p:nvPr/>
        </p:nvSpPr>
        <p:spPr bwMode="auto">
          <a:xfrm>
            <a:off x="1582190" y="5957888"/>
            <a:ext cx="602248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2400" b="1" i="1"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COCs have no effect on an existing pregnancy.</a:t>
            </a:r>
          </a:p>
        </p:txBody>
      </p:sp>
      <p:sp>
        <p:nvSpPr>
          <p:cNvPr id="2" name="Slide Number Placeholder 1">
            <a:extLst>
              <a:ext uri="{FF2B5EF4-FFF2-40B4-BE49-F238E27FC236}">
                <a16:creationId xmlns:a16="http://schemas.microsoft.com/office/drawing/2014/main" id="{67599857-5EB4-4A25-8B3F-3584C187A3A6}"/>
              </a:ext>
            </a:extLst>
          </p:cNvPr>
          <p:cNvSpPr>
            <a:spLocks noGrp="1"/>
          </p:cNvSpPr>
          <p:nvPr>
            <p:ph type="sldNum" sz="quarter" idx="12"/>
          </p:nvPr>
        </p:nvSpPr>
        <p:spPr/>
        <p:txBody>
          <a:bodyPr/>
          <a:lstStyle/>
          <a:p>
            <a:fld id="{B61DE153-13B5-409C-895D-431A13430C20}" type="slidenum">
              <a:rPr lang="en-GB" smtClean="0"/>
              <a:t>7</a:t>
            </a:fld>
            <a:endParaRPr lang="en-GB"/>
          </a:p>
        </p:txBody>
      </p:sp>
      <p:sp>
        <p:nvSpPr>
          <p:cNvPr id="12" name="Footer Placeholder 1">
            <a:extLst>
              <a:ext uri="{FF2B5EF4-FFF2-40B4-BE49-F238E27FC236}">
                <a16:creationId xmlns:a16="http://schemas.microsoft.com/office/drawing/2014/main" id="{53536B87-6753-4F14-A9A8-2C2F2A8B7B61}"/>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207474"/>
            <a:ext cx="8515350" cy="1325563"/>
          </a:xfrm>
        </p:spPr>
        <p:txBody>
          <a:bodyPr>
            <a:normAutofit/>
          </a:bodyPr>
          <a:lstStyle/>
          <a:p>
            <a:r>
              <a:rPr lang="en-GB" sz="4000" b="1" dirty="0">
                <a:solidFill>
                  <a:schemeClr val="accent1"/>
                </a:solidFill>
                <a:latin typeface="+mn-lt"/>
              </a:rPr>
              <a:t>Combined vaginal ring: Known health benefits and health risks</a:t>
            </a:r>
            <a:endParaRPr lang="en-GB" sz="4000" dirty="0">
              <a:solidFill>
                <a:schemeClr val="accent1"/>
              </a:solidFill>
              <a:latin typeface="+mn-lt"/>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470997" y="1825625"/>
            <a:ext cx="8515351" cy="4351338"/>
          </a:xfrm>
        </p:spPr>
        <p:txBody>
          <a:bodyPr>
            <a:normAutofit/>
          </a:bodyPr>
          <a:lstStyle/>
          <a:p>
            <a:r>
              <a:rPr lang="en-GB" sz="3200" dirty="0"/>
              <a:t>Long-term studies of the vaginal ring are limited. </a:t>
            </a:r>
          </a:p>
          <a:p>
            <a:endParaRPr lang="en-GB" sz="3200" dirty="0"/>
          </a:p>
          <a:p>
            <a:r>
              <a:rPr lang="en-GB" sz="3200" dirty="0"/>
              <a:t>Researchers expect that its health benefits and risks are like those of combined oral contraceptives.</a:t>
            </a:r>
          </a:p>
          <a:p>
            <a:endParaRPr lang="en-GB" sz="3200" dirty="0"/>
          </a:p>
          <a:p>
            <a:r>
              <a:rPr lang="en-GB" sz="3200" dirty="0"/>
              <a:t>Evidence to date has not shown adverse effects.</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70</a:t>
            </a:fld>
            <a:endParaRPr lang="en-GB"/>
          </a:p>
        </p:txBody>
      </p:sp>
      <p:sp>
        <p:nvSpPr>
          <p:cNvPr id="6" name="Footer Placeholder 2">
            <a:extLst>
              <a:ext uri="{FF2B5EF4-FFF2-40B4-BE49-F238E27FC236}">
                <a16:creationId xmlns:a16="http://schemas.microsoft.com/office/drawing/2014/main" id="{AEDF388A-82DE-42AB-A02A-5A759F6829C1}"/>
              </a:ext>
            </a:extLst>
          </p:cNvPr>
          <p:cNvSpPr txBox="1">
            <a:spLocks/>
          </p:cNvSpPr>
          <p:nvPr/>
        </p:nvSpPr>
        <p:spPr>
          <a:xfrm>
            <a:off x="2053732" y="658504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090297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239005"/>
            <a:ext cx="7886700"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vaginal ring: Who can start and when to start</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857156"/>
            <a:ext cx="7886700" cy="4351338"/>
          </a:xfrm>
        </p:spPr>
        <p:txBody>
          <a:bodyPr>
            <a:normAutofit/>
          </a:bodyPr>
          <a:lstStyle/>
          <a:p>
            <a:r>
              <a:rPr lang="en-GB" sz="3200" dirty="0">
                <a:latin typeface="GillSans"/>
              </a:rPr>
              <a:t>Medical eligibility criteria, guidelines for when to start, and helping continuing users for the combined ring are the same as for combined oral contraceptives and the combined patch.</a:t>
            </a:r>
            <a:endParaRPr lang="en-GB" sz="3200" dirty="0"/>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71</a:t>
            </a:fld>
            <a:endParaRPr lang="en-GB"/>
          </a:p>
        </p:txBody>
      </p:sp>
      <p:sp>
        <p:nvSpPr>
          <p:cNvPr id="6" name="Footer Placeholder 2">
            <a:extLst>
              <a:ext uri="{FF2B5EF4-FFF2-40B4-BE49-F238E27FC236}">
                <a16:creationId xmlns:a16="http://schemas.microsoft.com/office/drawing/2014/main" id="{0921E27A-FF17-46ED-B801-BAA7AD28A6DB}"/>
              </a:ext>
            </a:extLst>
          </p:cNvPr>
          <p:cNvSpPr txBox="1">
            <a:spLocks/>
          </p:cNvSpPr>
          <p:nvPr/>
        </p:nvSpPr>
        <p:spPr>
          <a:xfrm>
            <a:off x="2053732" y="6595558"/>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208988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8D80-CB89-46B5-A2AE-2582315A70E1}"/>
              </a:ext>
            </a:extLst>
          </p:cNvPr>
          <p:cNvSpPr>
            <a:spLocks noGrp="1"/>
          </p:cNvSpPr>
          <p:nvPr>
            <p:ph type="title"/>
          </p:nvPr>
        </p:nvSpPr>
        <p:spPr>
          <a:xfrm>
            <a:off x="628650" y="136524"/>
            <a:ext cx="8378716"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vaginal ring: Late replacement or removal - </a:t>
            </a:r>
            <a:r>
              <a:rPr lang="en-GB" sz="3600" b="1" i="1" dirty="0">
                <a:solidFill>
                  <a:schemeClr val="accent1"/>
                </a:solidFill>
                <a:latin typeface="Calibri" panose="020F0502020204030204" pitchFamily="34" charset="0"/>
                <a:cs typeface="Calibri" panose="020F0502020204030204" pitchFamily="34" charset="0"/>
              </a:rPr>
              <a:t>1</a:t>
            </a:r>
            <a:endParaRPr lang="en-GB" sz="36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628650" y="1846645"/>
            <a:ext cx="7886700" cy="4351338"/>
          </a:xfrm>
        </p:spPr>
        <p:txBody>
          <a:bodyPr>
            <a:normAutofit lnSpcReduction="10000"/>
          </a:bodyPr>
          <a:lstStyle/>
          <a:p>
            <a:pPr marL="0" indent="0">
              <a:buNone/>
            </a:pPr>
            <a:r>
              <a:rPr lang="en-GB" b="1" dirty="0">
                <a:solidFill>
                  <a:srgbClr val="C00000"/>
                </a:solidFill>
                <a:latin typeface="GillSans"/>
              </a:rPr>
              <a:t>Left ring out for 48 hours or less during weeks 1 through 3:</a:t>
            </a:r>
          </a:p>
          <a:p>
            <a:pPr lvl="1"/>
            <a:r>
              <a:rPr lang="en-GB" dirty="0"/>
              <a:t>Put the ring back in as soon as possible, no need for a backup method.</a:t>
            </a:r>
          </a:p>
          <a:p>
            <a:pPr lvl="1"/>
            <a:endParaRPr lang="en-GB" dirty="0"/>
          </a:p>
          <a:p>
            <a:pPr marL="0" indent="0">
              <a:buNone/>
            </a:pPr>
            <a:r>
              <a:rPr lang="en-GB" b="1" dirty="0">
                <a:solidFill>
                  <a:srgbClr val="C00000"/>
                </a:solidFill>
              </a:rPr>
              <a:t>Left ring out for more than 48 hours during weeks 1 or 2:</a:t>
            </a:r>
          </a:p>
          <a:p>
            <a:pPr lvl="1"/>
            <a:r>
              <a:rPr lang="en-GB" dirty="0"/>
              <a:t>Put the ring back in as soon as possible and use a backup method for the next 7 days.</a:t>
            </a:r>
          </a:p>
          <a:p>
            <a:pPr lvl="1"/>
            <a:r>
              <a:rPr lang="en-GB" dirty="0"/>
              <a:t>If the ring was left out for more than 48 hours in the first week and unprotected sex occurred in the previous 5 days, consider taking emergency contraceptive pills.</a:t>
            </a:r>
          </a:p>
          <a:p>
            <a:pPr lvl="1"/>
            <a:endParaRPr lang="en-GB" dirty="0"/>
          </a:p>
          <a:p>
            <a:pPr marL="0" indent="0">
              <a:buNone/>
            </a:pPr>
            <a:r>
              <a:rPr lang="en-GB" b="1" dirty="0">
                <a:solidFill>
                  <a:srgbClr val="C00000"/>
                </a:solidFill>
              </a:rPr>
              <a:t>Left ring out for more than 48 hours during week 3:</a:t>
            </a:r>
          </a:p>
          <a:p>
            <a:pPr lvl="1"/>
            <a:r>
              <a:rPr lang="en-GB" dirty="0"/>
              <a:t>Put the ring back in as soon as possible and use a backup method for the next 7 days.</a:t>
            </a:r>
          </a:p>
          <a:p>
            <a:pPr lvl="1"/>
            <a:r>
              <a:rPr lang="en-GB" dirty="0"/>
              <a:t>Start a new ring at the end of the third week and skip the ring-free week. If unable to start the new ring at the end of the third week, use a backup method and keep using it through the first 7 days after starting a new ring.</a:t>
            </a:r>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72</a:t>
            </a:fld>
            <a:endParaRPr lang="en-GB"/>
          </a:p>
        </p:txBody>
      </p:sp>
      <p:sp>
        <p:nvSpPr>
          <p:cNvPr id="6" name="Footer Placeholder 2">
            <a:extLst>
              <a:ext uri="{FF2B5EF4-FFF2-40B4-BE49-F238E27FC236}">
                <a16:creationId xmlns:a16="http://schemas.microsoft.com/office/drawing/2014/main" id="{074F4B7B-21C9-47A2-A00C-1A3224EE1999}"/>
              </a:ext>
            </a:extLst>
          </p:cNvPr>
          <p:cNvSpPr txBox="1">
            <a:spLocks/>
          </p:cNvSpPr>
          <p:nvPr/>
        </p:nvSpPr>
        <p:spPr>
          <a:xfrm>
            <a:off x="2053732" y="657453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970407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F2B7C-2A1C-4443-9C99-B9D87A13D146}"/>
              </a:ext>
            </a:extLst>
          </p:cNvPr>
          <p:cNvSpPr>
            <a:spLocks noGrp="1"/>
          </p:cNvSpPr>
          <p:nvPr>
            <p:ph idx="1"/>
          </p:nvPr>
        </p:nvSpPr>
        <p:spPr>
          <a:xfrm>
            <a:off x="225286" y="1452152"/>
            <a:ext cx="8746435" cy="5269324"/>
          </a:xfrm>
        </p:spPr>
        <p:txBody>
          <a:bodyPr>
            <a:normAutofit/>
          </a:bodyPr>
          <a:lstStyle/>
          <a:p>
            <a:pPr marL="0" indent="0">
              <a:buNone/>
            </a:pPr>
            <a:r>
              <a:rPr lang="en-GB" sz="2200" b="1" dirty="0">
                <a:solidFill>
                  <a:srgbClr val="C00000"/>
                </a:solidFill>
              </a:rPr>
              <a:t>Forgot to insert a new ring at beginning of the cycle: </a:t>
            </a:r>
          </a:p>
          <a:p>
            <a:pPr lvl="1"/>
            <a:r>
              <a:rPr lang="en-GB" sz="2000" dirty="0"/>
              <a:t>Insert a new ring as soon as possible. If late by only 1 or 2 days (48 hours or less), that is, the ring is left out no longer than 9 days in a row, no need for a backup method. Keep the same ring removal day.</a:t>
            </a:r>
          </a:p>
          <a:p>
            <a:pPr lvl="1"/>
            <a:r>
              <a:rPr lang="en-GB" sz="2000" dirty="0"/>
              <a:t>If the new ring is inserted more than 2 days (more than 48 hours) late, that is, the ring is left out 10 days or more in a row, use a backup method for the first 7 days of ring use.</a:t>
            </a:r>
          </a:p>
          <a:p>
            <a:pPr lvl="1"/>
            <a:r>
              <a:rPr lang="en-GB" sz="2000" dirty="0"/>
              <a:t>If unprotected sex occurred in the past 5 days, consider taking emergency contraceptive pills.</a:t>
            </a:r>
          </a:p>
          <a:p>
            <a:pPr lvl="1"/>
            <a:endParaRPr lang="en-GB" sz="2000" dirty="0"/>
          </a:p>
          <a:p>
            <a:pPr marL="0" indent="0">
              <a:buNone/>
            </a:pPr>
            <a:r>
              <a:rPr lang="en-GB" sz="2200" b="1" dirty="0">
                <a:solidFill>
                  <a:srgbClr val="C00000"/>
                </a:solidFill>
              </a:rPr>
              <a:t>Kept ring in longer than 3 weeks: </a:t>
            </a:r>
          </a:p>
          <a:p>
            <a:pPr lvl="1"/>
            <a:r>
              <a:rPr lang="en-GB" sz="2000" dirty="0"/>
              <a:t>If the same ring is used for up to 28 days (4 weeks), no backup method is needed. She can take a ring-free week or start a new ring immediately.</a:t>
            </a:r>
          </a:p>
          <a:p>
            <a:pPr lvl="1"/>
            <a:r>
              <a:rPr lang="en-GB" sz="2000" dirty="0"/>
              <a:t>If the same ring is used for 28 to 35 days (more than 4 weeks but less than 5 weeks), insert a new ring and skip the ring-free week. No backup method is needed.</a:t>
            </a:r>
          </a:p>
          <a:p>
            <a:endParaRPr lang="en-GB" sz="2000" dirty="0"/>
          </a:p>
        </p:txBody>
      </p:sp>
      <p:sp>
        <p:nvSpPr>
          <p:cNvPr id="4" name="Slide Number Placeholder 3">
            <a:extLst>
              <a:ext uri="{FF2B5EF4-FFF2-40B4-BE49-F238E27FC236}">
                <a16:creationId xmlns:a16="http://schemas.microsoft.com/office/drawing/2014/main" id="{FEEEEAEE-189D-4021-BF88-AD498D56148E}"/>
              </a:ext>
            </a:extLst>
          </p:cNvPr>
          <p:cNvSpPr>
            <a:spLocks noGrp="1"/>
          </p:cNvSpPr>
          <p:nvPr>
            <p:ph type="sldNum" sz="quarter" idx="12"/>
          </p:nvPr>
        </p:nvSpPr>
        <p:spPr/>
        <p:txBody>
          <a:bodyPr/>
          <a:lstStyle/>
          <a:p>
            <a:fld id="{8503B3E5-BAE0-4051-A0B1-29381921E4F1}" type="slidenum">
              <a:rPr lang="en-GB" smtClean="0"/>
              <a:t>73</a:t>
            </a:fld>
            <a:endParaRPr lang="en-GB"/>
          </a:p>
        </p:txBody>
      </p:sp>
      <p:sp>
        <p:nvSpPr>
          <p:cNvPr id="8" name="Title 1">
            <a:extLst>
              <a:ext uri="{FF2B5EF4-FFF2-40B4-BE49-F238E27FC236}">
                <a16:creationId xmlns:a16="http://schemas.microsoft.com/office/drawing/2014/main" id="{67511C13-7740-421A-B38C-21540E714334}"/>
              </a:ext>
            </a:extLst>
          </p:cNvPr>
          <p:cNvSpPr>
            <a:spLocks noGrp="1"/>
          </p:cNvSpPr>
          <p:nvPr>
            <p:ph type="title"/>
          </p:nvPr>
        </p:nvSpPr>
        <p:spPr>
          <a:xfrm>
            <a:off x="628650" y="136524"/>
            <a:ext cx="8378716"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Combined vaginal ring: Late replacement or removal - </a:t>
            </a:r>
            <a:r>
              <a:rPr lang="en-GB" sz="3600" b="1" i="1" dirty="0">
                <a:solidFill>
                  <a:schemeClr val="accent1"/>
                </a:solidFill>
                <a:latin typeface="Calibri" panose="020F0502020204030204" pitchFamily="34" charset="0"/>
                <a:cs typeface="Calibri" panose="020F0502020204030204" pitchFamily="34" charset="0"/>
              </a:rPr>
              <a:t>2</a:t>
            </a:r>
            <a:endParaRPr lang="en-GB" sz="3600" dirty="0">
              <a:solidFill>
                <a:schemeClr val="accent1"/>
              </a:solidFill>
              <a:latin typeface="Calibri" panose="020F0502020204030204" pitchFamily="34" charset="0"/>
              <a:cs typeface="Calibri" panose="020F0502020204030204" pitchFamily="34" charset="0"/>
            </a:endParaRPr>
          </a:p>
        </p:txBody>
      </p:sp>
      <p:sp>
        <p:nvSpPr>
          <p:cNvPr id="10" name="Footer Placeholder 2">
            <a:extLst>
              <a:ext uri="{FF2B5EF4-FFF2-40B4-BE49-F238E27FC236}">
                <a16:creationId xmlns:a16="http://schemas.microsoft.com/office/drawing/2014/main" id="{519F864F-F36F-4D42-9EA1-7833E3CAB797}"/>
              </a:ext>
            </a:extLst>
          </p:cNvPr>
          <p:cNvSpPr txBox="1">
            <a:spLocks/>
          </p:cNvSpPr>
          <p:nvPr/>
        </p:nvSpPr>
        <p:spPr>
          <a:xfrm>
            <a:off x="2053732" y="656402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035350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662E-5DB5-46C7-A295-DC13E03A5BD5}"/>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Combined vaginal ring: summary </a:t>
            </a:r>
          </a:p>
        </p:txBody>
      </p:sp>
      <p:sp>
        <p:nvSpPr>
          <p:cNvPr id="5" name="Rectangle 3">
            <a:extLst>
              <a:ext uri="{FF2B5EF4-FFF2-40B4-BE49-F238E27FC236}">
                <a16:creationId xmlns:a16="http://schemas.microsoft.com/office/drawing/2014/main" id="{FC53D4D8-6049-4F91-88A5-EA1ED5D086D5}"/>
              </a:ext>
            </a:extLst>
          </p:cNvPr>
          <p:cNvSpPr txBox="1">
            <a:spLocks noChangeArrowheads="1"/>
          </p:cNvSpPr>
          <p:nvPr/>
        </p:nvSpPr>
        <p:spPr>
          <a:xfrm>
            <a:off x="442912" y="1600200"/>
            <a:ext cx="8243888" cy="4648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65000"/>
              </a:spcBef>
            </a:pPr>
            <a:r>
              <a:rPr lang="en-GB" altLang="en-US" sz="2800" dirty="0">
                <a:ea typeface="ＭＳ Ｐゴシック" panose="020B0600070205080204" pitchFamily="34" charset="-128"/>
              </a:rPr>
              <a:t>Health benefits and risks are like those of combined oral contraceptives.</a:t>
            </a:r>
          </a:p>
          <a:p>
            <a:pPr>
              <a:spcBef>
                <a:spcPct val="65000"/>
              </a:spcBef>
            </a:pPr>
            <a:r>
              <a:rPr lang="en-GB" altLang="en-US" sz="2800" dirty="0">
                <a:ea typeface="ＭＳ Ｐゴシック" panose="020B0600070205080204" pitchFamily="34" charset="-128"/>
              </a:rPr>
              <a:t>Start each new ring on time for greatest effectiveness.</a:t>
            </a:r>
          </a:p>
          <a:p>
            <a:pPr>
              <a:spcBef>
                <a:spcPct val="65000"/>
              </a:spcBef>
            </a:pPr>
            <a:r>
              <a:rPr lang="en-GB" altLang="en-US" sz="2800" dirty="0">
                <a:ea typeface="ＭＳ Ｐゴシック" panose="020B0600070205080204" pitchFamily="34" charset="-128"/>
              </a:rPr>
              <a:t>No delay in return of fertility after patch use is stopped.</a:t>
            </a:r>
          </a:p>
          <a:p>
            <a:pPr>
              <a:spcBef>
                <a:spcPct val="65000"/>
              </a:spcBef>
            </a:pPr>
            <a:r>
              <a:rPr lang="en-US" altLang="en-US" sz="2800" dirty="0">
                <a:ea typeface="ＭＳ Ｐゴシック" panose="020B0600070205080204" pitchFamily="34" charset="-128"/>
              </a:rPr>
              <a:t>Screening and counseling are essential </a:t>
            </a:r>
          </a:p>
        </p:txBody>
      </p:sp>
      <p:sp>
        <p:nvSpPr>
          <p:cNvPr id="7" name="Footer Placeholder 2">
            <a:extLst>
              <a:ext uri="{FF2B5EF4-FFF2-40B4-BE49-F238E27FC236}">
                <a16:creationId xmlns:a16="http://schemas.microsoft.com/office/drawing/2014/main" id="{63FE0425-9E68-43CB-AF7D-68D0728DE060}"/>
              </a:ext>
            </a:extLst>
          </p:cNvPr>
          <p:cNvSpPr txBox="1">
            <a:spLocks/>
          </p:cNvSpPr>
          <p:nvPr/>
        </p:nvSpPr>
        <p:spPr>
          <a:xfrm>
            <a:off x="2043222" y="657453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4138578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75</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400" dirty="0"/>
          </a:p>
          <a:p>
            <a:pPr marL="0" indent="0">
              <a:buNone/>
            </a:pPr>
            <a:endParaRPr lang="en-GB" sz="2400" dirty="0"/>
          </a:p>
          <a:p>
            <a:pPr marL="0" indent="0">
              <a:buNone/>
            </a:pPr>
            <a:r>
              <a:rPr lang="en-GB" sz="2400" dirty="0"/>
              <a:t>This training presentation was adapted from the following resources:</a:t>
            </a:r>
          </a:p>
          <a:p>
            <a:pPr marL="0" indent="0">
              <a:buNone/>
            </a:pPr>
            <a:endParaRPr lang="en-GB" sz="2400" dirty="0"/>
          </a:p>
          <a:p>
            <a:r>
              <a:rPr lang="en-GB" sz="2400" dirty="0"/>
              <a:t>Training Resource Package for Family Planning</a:t>
            </a:r>
            <a:br>
              <a:rPr lang="en-GB" sz="2400" dirty="0"/>
            </a:br>
            <a:r>
              <a:rPr lang="en-GB" sz="2400" dirty="0">
                <a:hlinkClick r:id="rId2"/>
              </a:rPr>
              <a:t>https://www.fptraining.org/</a:t>
            </a:r>
            <a:r>
              <a:rPr lang="en-GB" sz="2400" dirty="0"/>
              <a:t> </a:t>
            </a:r>
          </a:p>
          <a:p>
            <a:endParaRPr lang="en-GB" sz="2400" dirty="0"/>
          </a:p>
          <a:p>
            <a:r>
              <a:rPr lang="en-GB" sz="2400" dirty="0"/>
              <a:t>World Health Organization Department of Reproductive Health and Research (WHO/RHR) and Johns Hopkins Bloomberg School of Public Health/</a:t>
            </a:r>
            <a:r>
              <a:rPr lang="en-GB" sz="2400" dirty="0" err="1"/>
              <a:t>Center</a:t>
            </a:r>
            <a:r>
              <a:rPr lang="en-GB" sz="2400" dirty="0"/>
              <a:t> for Communication Programs (CCP), Knowledge for Health Project. Family Planning: A Global Handbook for Providers (2018 update). Baltimore and Geneva: CCP and WHO; 2018. Available from: </a:t>
            </a:r>
            <a:r>
              <a:rPr lang="en-GB" sz="2400" dirty="0">
                <a:hlinkClick r:id="rId3"/>
              </a:rPr>
              <a:t>https://www.fphandbook.org/</a:t>
            </a:r>
            <a:endParaRPr lang="en-GB" sz="2400" dirty="0"/>
          </a:p>
          <a:p>
            <a:endParaRPr lang="en-GB" sz="2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76</a:t>
            </a:fld>
            <a:endParaRPr lang="en-GB"/>
          </a:p>
        </p:txBody>
      </p:sp>
    </p:spTree>
    <p:extLst>
      <p:ext uri="{BB962C8B-B14F-4D97-AF65-F5344CB8AC3E}">
        <p14:creationId xmlns:p14="http://schemas.microsoft.com/office/powerpoint/2010/main" val="15842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786962" y="136887"/>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Additional resources</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700600"/>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http://www.who.int/reproductivehealth/publications/family_planning/MEC-5/en/</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77</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00420"/>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1150191"/>
            <a:ext cx="2975092" cy="1815882"/>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http://www.who.int/reproductivehealth/publications/family_planning/SPR-3/en/</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816616"/>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family planning visit: </a:t>
            </a:r>
            <a:r>
              <a:rPr lang="en-GB" dirty="0">
                <a:hlinkClick r:id="rId6"/>
              </a:rPr>
              <a:t>https://www.who.int/reproductivehealth/publications/family_planning/en/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6085208" y="1062338"/>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860686"/>
            <a:ext cx="2196000" cy="3108279"/>
          </a:xfrm>
          <a:prstGeom prst="rect">
            <a:avLst/>
          </a:prstGeom>
        </p:spPr>
      </p:pic>
    </p:spTree>
    <p:extLst>
      <p:ext uri="{BB962C8B-B14F-4D97-AF65-F5344CB8AC3E}">
        <p14:creationId xmlns:p14="http://schemas.microsoft.com/office/powerpoint/2010/main" val="62233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8140" y="86486"/>
            <a:ext cx="7886700" cy="1325563"/>
          </a:xfrm>
        </p:spPr>
        <p:txBody>
          <a:bodyPr>
            <a:normAutofit/>
          </a:bodyPr>
          <a:lstStyle/>
          <a:p>
            <a:pPr>
              <a:lnSpc>
                <a:spcPct val="95000"/>
              </a:lnSpc>
            </a:pPr>
            <a:r>
              <a:rPr lang="en-US" sz="3600" b="1" kern="1200" dirty="0">
                <a:solidFill>
                  <a:schemeClr val="accent1"/>
                </a:solidFill>
                <a:latin typeface="Calibri" panose="020F0502020204030204" pitchFamily="34" charset="0"/>
                <a:cs typeface="Calibri" panose="020F0502020204030204" pitchFamily="34" charset="0"/>
              </a:rPr>
              <a:t>Combined oral contraceptives (COCs):</a:t>
            </a:r>
            <a:br>
              <a:rPr lang="en-US" sz="3600" b="1" dirty="0">
                <a:solidFill>
                  <a:schemeClr val="accent1"/>
                </a:solidFill>
                <a:latin typeface="Calibri" panose="020F0502020204030204" pitchFamily="34" charset="0"/>
                <a:cs typeface="Calibri" panose="020F0502020204030204" pitchFamily="34" charset="0"/>
              </a:rPr>
            </a:br>
            <a:r>
              <a:rPr lang="en-US" sz="3600" b="1" dirty="0">
                <a:solidFill>
                  <a:schemeClr val="accent1"/>
                </a:solidFill>
                <a:latin typeface="Calibri" panose="020F0502020204030204" pitchFamily="34" charset="0"/>
                <a:cs typeface="Calibri" panose="020F0502020204030204" pitchFamily="34" charset="0"/>
              </a:rPr>
              <a:t>E</a:t>
            </a:r>
            <a:r>
              <a:rPr lang="en-US" sz="3600" b="1" kern="1200" dirty="0">
                <a:solidFill>
                  <a:schemeClr val="accent1"/>
                </a:solidFill>
                <a:latin typeface="Calibri" panose="020F0502020204030204" pitchFamily="34" charset="0"/>
                <a:cs typeface="Calibri" panose="020F0502020204030204" pitchFamily="34" charset="0"/>
              </a:rPr>
              <a:t>ffectiveness</a:t>
            </a:r>
          </a:p>
        </p:txBody>
      </p:sp>
      <p:grpSp>
        <p:nvGrpSpPr>
          <p:cNvPr id="3" name="Group 2"/>
          <p:cNvGrpSpPr/>
          <p:nvPr/>
        </p:nvGrpSpPr>
        <p:grpSpPr>
          <a:xfrm>
            <a:off x="228600" y="1295400"/>
            <a:ext cx="7924800" cy="5027895"/>
            <a:chOff x="228600" y="1295400"/>
            <a:chExt cx="7924800" cy="502789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95400"/>
              <a:ext cx="6096000" cy="4858618"/>
            </a:xfrm>
            <a:prstGeom prst="rect">
              <a:avLst/>
            </a:prstGeom>
          </p:spPr>
        </p:pic>
        <p:sp>
          <p:nvSpPr>
            <p:cNvPr id="2" name="TextBox 1"/>
            <p:cNvSpPr txBox="1"/>
            <p:nvPr/>
          </p:nvSpPr>
          <p:spPr>
            <a:xfrm>
              <a:off x="1752600" y="1676400"/>
              <a:ext cx="152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Spermicides</a:t>
              </a:r>
            </a:p>
          </p:txBody>
        </p:sp>
        <p:sp>
          <p:nvSpPr>
            <p:cNvPr id="70" name="TextBox 69"/>
            <p:cNvSpPr txBox="1"/>
            <p:nvPr/>
          </p:nvSpPr>
          <p:spPr>
            <a:xfrm>
              <a:off x="1905000" y="5181600"/>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Vasectomy</a:t>
              </a:r>
            </a:p>
          </p:txBody>
        </p:sp>
        <p:sp>
          <p:nvSpPr>
            <p:cNvPr id="71" name="TextBox 70"/>
            <p:cNvSpPr txBox="1"/>
            <p:nvPr/>
          </p:nvSpPr>
          <p:spPr>
            <a:xfrm>
              <a:off x="1447800" y="4843046"/>
              <a:ext cx="18288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Tubal Ligation</a:t>
              </a:r>
            </a:p>
          </p:txBody>
        </p:sp>
        <p:sp>
          <p:nvSpPr>
            <p:cNvPr id="72" name="TextBox 71"/>
            <p:cNvSpPr txBox="1"/>
            <p:nvPr/>
          </p:nvSpPr>
          <p:spPr>
            <a:xfrm>
              <a:off x="1905000" y="4538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LNG-IUD</a:t>
              </a:r>
            </a:p>
          </p:txBody>
        </p:sp>
        <p:sp>
          <p:nvSpPr>
            <p:cNvPr id="73" name="TextBox 72"/>
            <p:cNvSpPr txBox="1"/>
            <p:nvPr/>
          </p:nvSpPr>
          <p:spPr>
            <a:xfrm>
              <a:off x="1905000" y="42334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Copper-IUD</a:t>
              </a:r>
            </a:p>
          </p:txBody>
        </p:sp>
        <p:sp>
          <p:nvSpPr>
            <p:cNvPr id="74" name="TextBox 73"/>
            <p:cNvSpPr txBox="1"/>
            <p:nvPr/>
          </p:nvSpPr>
          <p:spPr>
            <a:xfrm>
              <a:off x="1143000" y="3886200"/>
              <a:ext cx="2133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LAM (6 months)</a:t>
              </a:r>
            </a:p>
          </p:txBody>
        </p:sp>
        <p:sp>
          <p:nvSpPr>
            <p:cNvPr id="75" name="TextBox 74"/>
            <p:cNvSpPr txBox="1"/>
            <p:nvPr/>
          </p:nvSpPr>
          <p:spPr>
            <a:xfrm>
              <a:off x="228600" y="3547646"/>
              <a:ext cx="3048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Progestin-only Injectables</a:t>
              </a:r>
            </a:p>
          </p:txBody>
        </p:sp>
        <p:sp>
          <p:nvSpPr>
            <p:cNvPr id="76" name="TextBox 75"/>
            <p:cNvSpPr txBox="1"/>
            <p:nvPr/>
          </p:nvSpPr>
          <p:spPr>
            <a:xfrm>
              <a:off x="1905000" y="32428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COCs</a:t>
              </a:r>
            </a:p>
          </p:txBody>
        </p:sp>
        <p:sp>
          <p:nvSpPr>
            <p:cNvPr id="77" name="TextBox 76"/>
            <p:cNvSpPr txBox="1"/>
            <p:nvPr/>
          </p:nvSpPr>
          <p:spPr>
            <a:xfrm>
              <a:off x="1143000" y="2938046"/>
              <a:ext cx="2133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Progestin-only Pills</a:t>
              </a:r>
            </a:p>
          </p:txBody>
        </p:sp>
        <p:sp>
          <p:nvSpPr>
            <p:cNvPr id="78" name="TextBox 77"/>
            <p:cNvSpPr txBox="1"/>
            <p:nvPr/>
          </p:nvSpPr>
          <p:spPr>
            <a:xfrm>
              <a:off x="1371600" y="2590800"/>
              <a:ext cx="1905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Male Condoms</a:t>
              </a:r>
            </a:p>
          </p:txBody>
        </p:sp>
        <p:sp>
          <p:nvSpPr>
            <p:cNvPr id="79" name="TextBox 78"/>
            <p:cNvSpPr txBox="1"/>
            <p:nvPr/>
          </p:nvSpPr>
          <p:spPr>
            <a:xfrm>
              <a:off x="609600" y="2286000"/>
              <a:ext cx="2667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Standard Days Method</a:t>
              </a:r>
            </a:p>
          </p:txBody>
        </p:sp>
        <p:sp>
          <p:nvSpPr>
            <p:cNvPr id="80" name="TextBox 79"/>
            <p:cNvSpPr txBox="1"/>
            <p:nvPr/>
          </p:nvSpPr>
          <p:spPr>
            <a:xfrm>
              <a:off x="1371600" y="1981200"/>
              <a:ext cx="1905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Female Condoms</a:t>
              </a:r>
            </a:p>
          </p:txBody>
        </p:sp>
        <p:sp>
          <p:nvSpPr>
            <p:cNvPr id="81" name="TextBox 80"/>
            <p:cNvSpPr txBox="1"/>
            <p:nvPr/>
          </p:nvSpPr>
          <p:spPr>
            <a:xfrm>
              <a:off x="1905000" y="5486400"/>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Implants</a:t>
              </a:r>
            </a:p>
          </p:txBody>
        </p:sp>
        <p:sp>
          <p:nvSpPr>
            <p:cNvPr id="82" name="TextBox 81"/>
            <p:cNvSpPr txBox="1"/>
            <p:nvPr/>
          </p:nvSpPr>
          <p:spPr>
            <a:xfrm>
              <a:off x="3276600" y="5984741"/>
              <a:ext cx="47244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First-Year Pregnancy Rate per 100 Women</a:t>
              </a:r>
            </a:p>
          </p:txBody>
        </p:sp>
      </p:grpSp>
      <p:sp>
        <p:nvSpPr>
          <p:cNvPr id="4" name="Slide Number Placeholder 3">
            <a:extLst>
              <a:ext uri="{FF2B5EF4-FFF2-40B4-BE49-F238E27FC236}">
                <a16:creationId xmlns:a16="http://schemas.microsoft.com/office/drawing/2014/main" id="{5DFA360B-5395-4A4D-BA12-7AAFD77D0042}"/>
              </a:ext>
            </a:extLst>
          </p:cNvPr>
          <p:cNvSpPr>
            <a:spLocks noGrp="1"/>
          </p:cNvSpPr>
          <p:nvPr>
            <p:ph type="sldNum" sz="quarter" idx="12"/>
          </p:nvPr>
        </p:nvSpPr>
        <p:spPr/>
        <p:txBody>
          <a:bodyPr/>
          <a:lstStyle/>
          <a:p>
            <a:fld id="{B61DE153-13B5-409C-895D-431A13430C20}" type="slidenum">
              <a:rPr lang="en-GB" smtClean="0"/>
              <a:t>8</a:t>
            </a:fld>
            <a:endParaRPr lang="en-GB"/>
          </a:p>
        </p:txBody>
      </p:sp>
      <p:sp>
        <p:nvSpPr>
          <p:cNvPr id="21" name="Footer Placeholder 1">
            <a:extLst>
              <a:ext uri="{FF2B5EF4-FFF2-40B4-BE49-F238E27FC236}">
                <a16:creationId xmlns:a16="http://schemas.microsoft.com/office/drawing/2014/main" id="{DE5933A3-4EC9-46A9-B7FA-632A279ABC8C}"/>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extLst>
      <p:ext uri="{BB962C8B-B14F-4D97-AF65-F5344CB8AC3E}">
        <p14:creationId xmlns:p14="http://schemas.microsoft.com/office/powerpoint/2010/main" val="292515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D4B524E-15CD-4D26-A295-A7E7A2BA23ED}"/>
              </a:ext>
            </a:extLst>
          </p:cNvPr>
          <p:cNvSpPr>
            <a:spLocks noGrp="1" noChangeArrowheads="1"/>
          </p:cNvSpPr>
          <p:nvPr>
            <p:ph type="title" idx="4294967295"/>
          </p:nvPr>
        </p:nvSpPr>
        <p:spPr>
          <a:xfrm>
            <a:off x="378371" y="251156"/>
            <a:ext cx="8229600" cy="838200"/>
          </a:xfrm>
        </p:spPr>
        <p:txBody>
          <a:bodyPr>
            <a:normAutofit/>
          </a:bodyPr>
          <a:lstStyle/>
          <a:p>
            <a:pPr eaLnBrk="1" hangingPunct="1"/>
            <a:r>
              <a:rPr lang="en-US"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COCs: Characteristics</a:t>
            </a:r>
          </a:p>
        </p:txBody>
      </p:sp>
      <p:sp>
        <p:nvSpPr>
          <p:cNvPr id="11267" name="Rectangle 19">
            <a:extLst>
              <a:ext uri="{FF2B5EF4-FFF2-40B4-BE49-F238E27FC236}">
                <a16:creationId xmlns:a16="http://schemas.microsoft.com/office/drawing/2014/main" id="{CCF57297-508F-4D98-86E2-0E3C9CAC2106}"/>
              </a:ext>
            </a:extLst>
          </p:cNvPr>
          <p:cNvSpPr>
            <a:spLocks noChangeArrowheads="1"/>
          </p:cNvSpPr>
          <p:nvPr/>
        </p:nvSpPr>
        <p:spPr bwMode="auto">
          <a:xfrm>
            <a:off x="4313238" y="2935288"/>
            <a:ext cx="42973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600" b="0"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113" name="Rectangle 17">
            <a:extLst>
              <a:ext uri="{FF2B5EF4-FFF2-40B4-BE49-F238E27FC236}">
                <a16:creationId xmlns:a16="http://schemas.microsoft.com/office/drawing/2014/main" id="{81F68B96-2F64-498C-AAAB-F4692A792D25}"/>
              </a:ext>
            </a:extLst>
          </p:cNvPr>
          <p:cNvSpPr>
            <a:spLocks noChangeArrowheads="1"/>
          </p:cNvSpPr>
          <p:nvPr/>
        </p:nvSpPr>
        <p:spPr bwMode="auto">
          <a:xfrm>
            <a:off x="4803228" y="1555750"/>
            <a:ext cx="404122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Less effective when not used correctly (91%)</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taking a pill every day</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Do not provide protection from STIs/HIV</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side effects </a:t>
            </a:r>
          </a:p>
          <a:p>
            <a:pPr marL="225425" marR="0" lvl="0" indent="-225425" algn="l" defTabSz="914400" rtl="0" eaLnBrk="1" fontAlgn="base" latinLnBrk="0" hangingPunct="1">
              <a:lnSpc>
                <a:spcPct val="95000"/>
              </a:lnSpc>
              <a:spcBef>
                <a:spcPct val="4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some health risks (rare)</a:t>
            </a:r>
          </a:p>
        </p:txBody>
      </p:sp>
      <p:sp>
        <p:nvSpPr>
          <p:cNvPr id="4112" name="Rectangle 16">
            <a:extLst>
              <a:ext uri="{FF2B5EF4-FFF2-40B4-BE49-F238E27FC236}">
                <a16:creationId xmlns:a16="http://schemas.microsoft.com/office/drawing/2014/main" id="{11C834C4-A143-421C-98BA-9A92AF85128F}"/>
              </a:ext>
            </a:extLst>
          </p:cNvPr>
          <p:cNvSpPr>
            <a:spLocks noChangeArrowheads="1"/>
          </p:cNvSpPr>
          <p:nvPr/>
        </p:nvSpPr>
        <p:spPr bwMode="auto">
          <a:xfrm>
            <a:off x="396766" y="1585699"/>
            <a:ext cx="4269827"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lvl="0" defTabSz="914400" eaLnBrk="1" fontAlgn="base" hangingPunct="1">
              <a:lnSpc>
                <a:spcPct val="95000"/>
              </a:lnSpc>
              <a:spcAft>
                <a:spcPct val="0"/>
              </a:spcAft>
              <a:defRPr/>
            </a:pPr>
            <a:r>
              <a:rPr lang="en-GB" altLang="en-US" sz="2400" dirty="0">
                <a:latin typeface="+mn-lt"/>
                <a:ea typeface="ＭＳ Ｐゴシック" panose="020B0600070205080204" pitchFamily="34" charset="-128"/>
              </a:rPr>
              <a:t>Most women can safely use the pill</a:t>
            </a:r>
            <a:endPar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endParaRP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Safe and more than 99% effective if used correctly</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Can be stopped at any time</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No delay in return to fertility</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Are controlled by the woman</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Do not interfere with sex</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rPr>
              <a:t>Have health benefits</a:t>
            </a:r>
          </a:p>
        </p:txBody>
      </p:sp>
      <p:sp>
        <p:nvSpPr>
          <p:cNvPr id="11270" name="Line 24">
            <a:extLst>
              <a:ext uri="{FF2B5EF4-FFF2-40B4-BE49-F238E27FC236}">
                <a16:creationId xmlns:a16="http://schemas.microsoft.com/office/drawing/2014/main" id="{8B8A0CB9-0F40-41BB-96A4-8C9A3B8A95AA}"/>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1" name="Line 29">
            <a:extLst>
              <a:ext uri="{FF2B5EF4-FFF2-40B4-BE49-F238E27FC236}">
                <a16:creationId xmlns:a16="http://schemas.microsoft.com/office/drawing/2014/main" id="{562D9172-3696-40EC-ACE8-3EA895BF6087}"/>
              </a:ext>
            </a:extLst>
          </p:cNvPr>
          <p:cNvSpPr>
            <a:spLocks noChangeShapeType="1"/>
          </p:cNvSpPr>
          <p:nvPr/>
        </p:nvSpPr>
        <p:spPr bwMode="auto">
          <a:xfrm>
            <a:off x="533400" y="55689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2" name="Line 30">
            <a:extLst>
              <a:ext uri="{FF2B5EF4-FFF2-40B4-BE49-F238E27FC236}">
                <a16:creationId xmlns:a16="http://schemas.microsoft.com/office/drawing/2014/main" id="{469720BE-DFF0-4E5A-B5AB-2E8C9F751F79}"/>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3" name="Line 32">
            <a:extLst>
              <a:ext uri="{FF2B5EF4-FFF2-40B4-BE49-F238E27FC236}">
                <a16:creationId xmlns:a16="http://schemas.microsoft.com/office/drawing/2014/main" id="{2E266616-5202-4CA8-8238-1ED25CBBD08B}"/>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4" name="Line 94">
            <a:extLst>
              <a:ext uri="{FF2B5EF4-FFF2-40B4-BE49-F238E27FC236}">
                <a16:creationId xmlns:a16="http://schemas.microsoft.com/office/drawing/2014/main" id="{B4FB0489-6423-4C27-8F55-21077B39F6D0}"/>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5" name="Line 95">
            <a:extLst>
              <a:ext uri="{FF2B5EF4-FFF2-40B4-BE49-F238E27FC236}">
                <a16:creationId xmlns:a16="http://schemas.microsoft.com/office/drawing/2014/main" id="{D30856F5-F922-44B6-8FFD-4BB8E7DB1BBA}"/>
              </a:ext>
            </a:extLst>
          </p:cNvPr>
          <p:cNvSpPr>
            <a:spLocks noChangeShapeType="1"/>
          </p:cNvSpPr>
          <p:nvPr/>
        </p:nvSpPr>
        <p:spPr bwMode="auto">
          <a:xfrm>
            <a:off x="5334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6" name="Line 98">
            <a:extLst>
              <a:ext uri="{FF2B5EF4-FFF2-40B4-BE49-F238E27FC236}">
                <a16:creationId xmlns:a16="http://schemas.microsoft.com/office/drawing/2014/main" id="{E5D6E8F4-2286-411F-8540-CF217D65D538}"/>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7" name="Line 101">
            <a:extLst>
              <a:ext uri="{FF2B5EF4-FFF2-40B4-BE49-F238E27FC236}">
                <a16:creationId xmlns:a16="http://schemas.microsoft.com/office/drawing/2014/main" id="{AB148D20-DB1C-4D01-B948-95DF4C3C5929}"/>
              </a:ext>
            </a:extLst>
          </p:cNvPr>
          <p:cNvSpPr>
            <a:spLocks noChangeShapeType="1"/>
          </p:cNvSpPr>
          <p:nvPr/>
        </p:nvSpPr>
        <p:spPr bwMode="auto">
          <a:xfrm>
            <a:off x="5334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8" name="Line 104">
            <a:extLst>
              <a:ext uri="{FF2B5EF4-FFF2-40B4-BE49-F238E27FC236}">
                <a16:creationId xmlns:a16="http://schemas.microsoft.com/office/drawing/2014/main" id="{477BC048-6885-4965-A9B8-48583306C2DE}"/>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79" name="Line 107">
            <a:extLst>
              <a:ext uri="{FF2B5EF4-FFF2-40B4-BE49-F238E27FC236}">
                <a16:creationId xmlns:a16="http://schemas.microsoft.com/office/drawing/2014/main" id="{69488321-FFC0-40E0-81F3-995E7C4D51CD}"/>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0" name="Line 121">
            <a:extLst>
              <a:ext uri="{FF2B5EF4-FFF2-40B4-BE49-F238E27FC236}">
                <a16:creationId xmlns:a16="http://schemas.microsoft.com/office/drawing/2014/main" id="{2D5A13D8-D188-4867-BA2A-F7D92A51D826}"/>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1" name="Line 122">
            <a:extLst>
              <a:ext uri="{FF2B5EF4-FFF2-40B4-BE49-F238E27FC236}">
                <a16:creationId xmlns:a16="http://schemas.microsoft.com/office/drawing/2014/main" id="{910C964A-7D48-44D2-A556-2AEE62B97090}"/>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2" name="Line 123">
            <a:extLst>
              <a:ext uri="{FF2B5EF4-FFF2-40B4-BE49-F238E27FC236}">
                <a16:creationId xmlns:a16="http://schemas.microsoft.com/office/drawing/2014/main" id="{BB3A4044-ADF6-485B-A44E-088462D27548}"/>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11283" name="Line 124">
            <a:extLst>
              <a:ext uri="{FF2B5EF4-FFF2-40B4-BE49-F238E27FC236}">
                <a16:creationId xmlns:a16="http://schemas.microsoft.com/office/drawing/2014/main" id="{765DEFC3-4DC8-4AB0-8820-5348CCB57747}"/>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endParaRPr>
          </a:p>
        </p:txBody>
      </p:sp>
      <p:sp>
        <p:nvSpPr>
          <p:cNvPr id="2" name="Slide Number Placeholder 1">
            <a:extLst>
              <a:ext uri="{FF2B5EF4-FFF2-40B4-BE49-F238E27FC236}">
                <a16:creationId xmlns:a16="http://schemas.microsoft.com/office/drawing/2014/main" id="{2AD80ADE-F04E-4CE4-A410-AA00B2A99241}"/>
              </a:ext>
            </a:extLst>
          </p:cNvPr>
          <p:cNvSpPr>
            <a:spLocks noGrp="1"/>
          </p:cNvSpPr>
          <p:nvPr>
            <p:ph type="sldNum" sz="quarter" idx="12"/>
          </p:nvPr>
        </p:nvSpPr>
        <p:spPr/>
        <p:txBody>
          <a:bodyPr/>
          <a:lstStyle/>
          <a:p>
            <a:fld id="{B61DE153-13B5-409C-895D-431A13430C20}" type="slidenum">
              <a:rPr lang="en-GB" smtClean="0"/>
              <a:t>9</a:t>
            </a:fld>
            <a:endParaRPr lang="en-GB"/>
          </a:p>
        </p:txBody>
      </p:sp>
      <p:sp>
        <p:nvSpPr>
          <p:cNvPr id="22" name="Footer Placeholder 1">
            <a:extLst>
              <a:ext uri="{FF2B5EF4-FFF2-40B4-BE49-F238E27FC236}">
                <a16:creationId xmlns:a16="http://schemas.microsoft.com/office/drawing/2014/main" id="{E2EF2775-BA3C-4BB2-AE79-04E40476CF95}"/>
              </a:ext>
            </a:extLst>
          </p:cNvPr>
          <p:cNvSpPr txBox="1">
            <a:spLocks/>
          </p:cNvSpPr>
          <p:nvPr/>
        </p:nvSpPr>
        <p:spPr>
          <a:xfrm>
            <a:off x="1231684" y="6579474"/>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a:t>Adapted from Training Resource Package for Family Planning: https://www.fptraining.org/</a:t>
            </a:r>
            <a:endParaRPr lang="en-GB"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10.xml><?xml version="1.0" encoding="utf-8"?>
<p:tagLst xmlns:a="http://schemas.openxmlformats.org/drawingml/2006/main" xmlns:r="http://schemas.openxmlformats.org/officeDocument/2006/relationships" xmlns:p="http://schemas.openxmlformats.org/presentationml/2006/main">
  <p:tag name="PPSNARRATION" val="59,-861695348,F:\brenda\GFMERContraceptives_Part1_no notes.ppc"/>
</p:tagLst>
</file>

<file path=ppt/tags/tag11.xml><?xml version="1.0" encoding="utf-8"?>
<p:tagLst xmlns:a="http://schemas.openxmlformats.org/drawingml/2006/main" xmlns:r="http://schemas.openxmlformats.org/officeDocument/2006/relationships" xmlns:p="http://schemas.openxmlformats.org/presentationml/2006/main">
  <p:tag name="PPSNARRATION" val="60,-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3.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ags/tag4.xml><?xml version="1.0" encoding="utf-8"?>
<p:tagLst xmlns:a="http://schemas.openxmlformats.org/drawingml/2006/main" xmlns:r="http://schemas.openxmlformats.org/officeDocument/2006/relationships" xmlns:p="http://schemas.openxmlformats.org/presentationml/2006/main">
  <p:tag name="PPSNARRATION" val="53,-861695348,F:\brenda\GFMERContraceptives_Part1_no notes.ppc"/>
</p:tagLst>
</file>

<file path=ppt/tags/tag5.xml><?xml version="1.0" encoding="utf-8"?>
<p:tagLst xmlns:a="http://schemas.openxmlformats.org/drawingml/2006/main" xmlns:r="http://schemas.openxmlformats.org/officeDocument/2006/relationships" xmlns:p="http://schemas.openxmlformats.org/presentationml/2006/main">
  <p:tag name="PPSNARRATION" val="54,-861695348,F:\brenda\GFMERContraceptives_Part1_no notes.ppc"/>
</p:tagLst>
</file>

<file path=ppt/tags/tag6.xml><?xml version="1.0" encoding="utf-8"?>
<p:tagLst xmlns:a="http://schemas.openxmlformats.org/drawingml/2006/main" xmlns:r="http://schemas.openxmlformats.org/officeDocument/2006/relationships" xmlns:p="http://schemas.openxmlformats.org/presentationml/2006/main">
  <p:tag name="PPSNARRATION" val="55,-861695348,F:\brenda\GFMERContraceptives_Part1_no notes.ppc"/>
</p:tagLst>
</file>

<file path=ppt/tags/tag7.xml><?xml version="1.0" encoding="utf-8"?>
<p:tagLst xmlns:a="http://schemas.openxmlformats.org/drawingml/2006/main" xmlns:r="http://schemas.openxmlformats.org/officeDocument/2006/relationships" xmlns:p="http://schemas.openxmlformats.org/presentationml/2006/main">
  <p:tag name="PPSNARRATION" val="56,-861695348,F:\brenda\GFMERContraceptives_Part1_no notes.ppc"/>
</p:tagLst>
</file>

<file path=ppt/tags/tag8.xml><?xml version="1.0" encoding="utf-8"?>
<p:tagLst xmlns:a="http://schemas.openxmlformats.org/drawingml/2006/main" xmlns:r="http://schemas.openxmlformats.org/officeDocument/2006/relationships" xmlns:p="http://schemas.openxmlformats.org/presentationml/2006/main">
  <p:tag name="PPSNARRATION" val="57,-861695348,F:\brenda\GFMERContraceptives_Part1_no notes.ppc"/>
</p:tagLst>
</file>

<file path=ppt/tags/tag9.xml><?xml version="1.0" encoding="utf-8"?>
<p:tagLst xmlns:a="http://schemas.openxmlformats.org/drawingml/2006/main" xmlns:r="http://schemas.openxmlformats.org/officeDocument/2006/relationships" xmlns:p="http://schemas.openxmlformats.org/presentationml/2006/main">
  <p:tag name="PPSNARRATION" val="58,-861695348,F:\brenda\GFMERContraceptives_Part1_no notes.ppc"/>
</p:tagLst>
</file>

<file path=ppt/theme/theme1.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Default Design">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TotalTime>
  <Words>12091</Words>
  <Application>Microsoft Office PowerPoint</Application>
  <PresentationFormat>On-screen Show (4:3)</PresentationFormat>
  <Paragraphs>987</Paragraphs>
  <Slides>77</Slides>
  <Notes>49</Notes>
  <HiddenSlides>0</HiddenSlides>
  <MMClips>0</MMClips>
  <ScaleCrop>false</ScaleCrop>
  <HeadingPairs>
    <vt:vector size="6" baseType="variant">
      <vt:variant>
        <vt:lpstr>Fonts Used</vt:lpstr>
      </vt:variant>
      <vt:variant>
        <vt:i4>10</vt:i4>
      </vt:variant>
      <vt:variant>
        <vt:lpstr>Theme</vt:lpstr>
      </vt:variant>
      <vt:variant>
        <vt:i4>20</vt:i4>
      </vt:variant>
      <vt:variant>
        <vt:lpstr>Slide Titles</vt:lpstr>
      </vt:variant>
      <vt:variant>
        <vt:i4>77</vt:i4>
      </vt:variant>
    </vt:vector>
  </HeadingPairs>
  <TitlesOfParts>
    <vt:vector size="107" baseType="lpstr">
      <vt:lpstr>Arial</vt:lpstr>
      <vt:lpstr>Arial MT Black</vt:lpstr>
      <vt:lpstr>Calibri</vt:lpstr>
      <vt:lpstr>Calibri Light</vt:lpstr>
      <vt:lpstr>Courier New</vt:lpstr>
      <vt:lpstr>GillSans</vt:lpstr>
      <vt:lpstr>Symbol</vt:lpstr>
      <vt:lpstr>Times New Roman</vt:lpstr>
      <vt:lpstr>Wingdings</vt:lpstr>
      <vt:lpstr>Zapf Dingbats</vt:lpstr>
      <vt:lpstr>1_TRP Template</vt:lpstr>
      <vt:lpstr>TRP Template</vt:lpstr>
      <vt:lpstr>3_Default Design</vt:lpstr>
      <vt:lpstr>Custom Design</vt:lpstr>
      <vt:lpstr>2_TRP Template</vt:lpstr>
      <vt:lpstr>1_Custom Design</vt:lpstr>
      <vt:lpstr>3_TRP Template</vt:lpstr>
      <vt:lpstr>2_Custom Design</vt:lpstr>
      <vt:lpstr>4_Default Design</vt:lpstr>
      <vt:lpstr>3_Custom Design</vt:lpstr>
      <vt:lpstr>4_TRP Template</vt:lpstr>
      <vt:lpstr>4_Custom Design</vt:lpstr>
      <vt:lpstr>5_TRP Template</vt:lpstr>
      <vt:lpstr>5_Custom Design</vt:lpstr>
      <vt:lpstr>6_TRP Template</vt:lpstr>
      <vt:lpstr>5_Default Design</vt:lpstr>
      <vt:lpstr>7_TRP Template</vt:lpstr>
      <vt:lpstr>6_Default Design</vt:lpstr>
      <vt:lpstr>8_TRP Template</vt:lpstr>
      <vt:lpstr>1_Office Theme</vt:lpstr>
      <vt:lpstr>               Contraceptive methods   Part 1 - Combined hormonal contraceptives   </vt:lpstr>
      <vt:lpstr>Outline and objectives</vt:lpstr>
      <vt:lpstr>Methods</vt:lpstr>
      <vt:lpstr>PowerPoint Presentation</vt:lpstr>
      <vt:lpstr> Combined oral contraceptive pills (COCS)</vt:lpstr>
      <vt:lpstr>What are COCs? Traits and types</vt:lpstr>
      <vt:lpstr>COCs: Mechanism of action</vt:lpstr>
      <vt:lpstr>Combined oral contraceptives (COCs): Effectiveness</vt:lpstr>
      <vt:lpstr>COCs: Characteristics</vt:lpstr>
      <vt:lpstr>COCs: Health benefits</vt:lpstr>
      <vt:lpstr>No overall increase in breast cancer risk for COC users</vt:lpstr>
      <vt:lpstr>Relative risk for breast cancer among COC users and non-users</vt:lpstr>
      <vt:lpstr>Protective effect of COC use on ovarian and endometrial cancer</vt:lpstr>
      <vt:lpstr>COCs and cervical cancer</vt:lpstr>
      <vt:lpstr>COCs: Risk of blood clots is limited</vt:lpstr>
      <vt:lpstr>COC users and risk of blood clots</vt:lpstr>
      <vt:lpstr>COC users and risk of heart attack</vt:lpstr>
      <vt:lpstr>COC side effects</vt:lpstr>
      <vt:lpstr>PowerPoint Presentation</vt:lpstr>
      <vt:lpstr>PowerPoint Presentation</vt:lpstr>
      <vt:lpstr>PowerPoint Presentation</vt:lpstr>
      <vt:lpstr>COC use by women with HIV </vt:lpstr>
      <vt:lpstr>COC use by postpartum women</vt:lpstr>
      <vt:lpstr>When to start COCs - 1</vt:lpstr>
      <vt:lpstr>When to start COCs - 2</vt:lpstr>
      <vt:lpstr>When to start COCs - 3</vt:lpstr>
      <vt:lpstr>PowerPoint Presentation</vt:lpstr>
      <vt:lpstr>PowerPoint Presentation</vt:lpstr>
      <vt:lpstr>COCs: Correcting rumors and misconceptions</vt:lpstr>
      <vt:lpstr>Management of COC side effects</vt:lpstr>
      <vt:lpstr>PowerPoint Presentation</vt:lpstr>
      <vt:lpstr>PowerPoint Presentation</vt:lpstr>
      <vt:lpstr>Problems that may require stopping COCs or switching to another method - 1</vt:lpstr>
      <vt:lpstr>Problems that may require stopping COCS or switching to another method - 2</vt:lpstr>
      <vt:lpstr>COCs: Summary </vt:lpstr>
      <vt:lpstr> Combined injectable contraceptives (monthly injectables)</vt:lpstr>
      <vt:lpstr>What are monthly injectables?</vt:lpstr>
      <vt:lpstr>Monthly injectables: Mechanism of action and effectiveness </vt:lpstr>
      <vt:lpstr>Characteristics of monthly injectables</vt:lpstr>
      <vt:lpstr>Monthly injectables: Differences from progestin-only injectables</vt:lpstr>
      <vt:lpstr>Monthly injectables: Side effects</vt:lpstr>
      <vt:lpstr>Monthly injectables: Health risks and benefits</vt:lpstr>
      <vt:lpstr>Who can and cannot use monthly injectables</vt:lpstr>
      <vt:lpstr>When to start monthly injectables - 1</vt:lpstr>
      <vt:lpstr>When to start monthly injectables - 2</vt:lpstr>
      <vt:lpstr>When to start monthly injectables - 3</vt:lpstr>
      <vt:lpstr>Monthly injectables: Managing late injections</vt:lpstr>
      <vt:lpstr>Monthly injectables: Correcting misconceptions</vt:lpstr>
      <vt:lpstr> Monthly injectables: Management of side effects </vt:lpstr>
      <vt:lpstr> Monthly injectables: Management of side effects </vt:lpstr>
      <vt:lpstr>Monthly injectables: New problems that may require switching methods</vt:lpstr>
      <vt:lpstr>Monthly injectables: New problems that may require switching methods</vt:lpstr>
      <vt:lpstr>Monthly injectables: summary </vt:lpstr>
      <vt:lpstr>                                 Combined patch</vt:lpstr>
      <vt:lpstr>What is the combined patch?</vt:lpstr>
      <vt:lpstr>Combined patch: Mechanism of action </vt:lpstr>
      <vt:lpstr>Combined patch: Effectiveness</vt:lpstr>
      <vt:lpstr>Combined patch: Side effects</vt:lpstr>
      <vt:lpstr>Combined patch: Known health benefits and health risks</vt:lpstr>
      <vt:lpstr>Combined patch: Who can start and when to start</vt:lpstr>
      <vt:lpstr>Combined patch: Late replacement or removal, or patch comes off - 1</vt:lpstr>
      <vt:lpstr>Combined patch: Late replacement or removal, or patch comes off - 2</vt:lpstr>
      <vt:lpstr>Combined patch: Late replacement or removal, or patch comes off - 3</vt:lpstr>
      <vt:lpstr>Combined patch: summary </vt:lpstr>
      <vt:lpstr>Combined vaginal ring </vt:lpstr>
      <vt:lpstr>What is the combined vaginal ring?</vt:lpstr>
      <vt:lpstr>Combined vaginal ring: Mechanism of action</vt:lpstr>
      <vt:lpstr>Combined vaginal ring: Effectiveness</vt:lpstr>
      <vt:lpstr>Combined vaginal ring: Side effects</vt:lpstr>
      <vt:lpstr>Combined vaginal ring: Known health benefits and health risks</vt:lpstr>
      <vt:lpstr>Combined vaginal ring: Who can start and when to start</vt:lpstr>
      <vt:lpstr>Combined vaginal ring: Late replacement or removal - 1</vt:lpstr>
      <vt:lpstr>Combined vaginal ring: Late replacement or removal - 2</vt:lpstr>
      <vt:lpstr>Combined vaginal ring: summary </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Contraceptive methods Part 1 - Combined hormonal contraceptives - Raqibat Idris</dc:title>
  <dc:creator>Raqibat Idris</dc:creator>
  <cp:lastModifiedBy>Aldo Campana</cp:lastModifiedBy>
  <cp:revision>158</cp:revision>
  <dcterms:created xsi:type="dcterms:W3CDTF">2021-06-04T15:42:28Z</dcterms:created>
  <dcterms:modified xsi:type="dcterms:W3CDTF">2021-06-27T04:42:26Z</dcterms:modified>
</cp:coreProperties>
</file>