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809" r:id="rId2"/>
    <p:sldMasterId id="2147483815" r:id="rId3"/>
    <p:sldMasterId id="2147483823" r:id="rId4"/>
    <p:sldMasterId id="2147483833" r:id="rId5"/>
    <p:sldMasterId id="2147483841" r:id="rId6"/>
    <p:sldMasterId id="2147483923" r:id="rId7"/>
  </p:sldMasterIdLst>
  <p:notesMasterIdLst>
    <p:notesMasterId r:id="rId114"/>
  </p:notesMasterIdLst>
  <p:sldIdLst>
    <p:sldId id="256" r:id="rId8"/>
    <p:sldId id="354" r:id="rId9"/>
    <p:sldId id="629" r:id="rId10"/>
    <p:sldId id="353" r:id="rId11"/>
    <p:sldId id="639" r:id="rId12"/>
    <p:sldId id="280" r:id="rId13"/>
    <p:sldId id="277" r:id="rId14"/>
    <p:sldId id="269" r:id="rId15"/>
    <p:sldId id="261" r:id="rId16"/>
    <p:sldId id="270" r:id="rId17"/>
    <p:sldId id="264" r:id="rId18"/>
    <p:sldId id="271" r:id="rId19"/>
    <p:sldId id="276" r:id="rId20"/>
    <p:sldId id="266" r:id="rId21"/>
    <p:sldId id="541" r:id="rId22"/>
    <p:sldId id="588" r:id="rId23"/>
    <p:sldId id="521" r:id="rId24"/>
    <p:sldId id="263" r:id="rId25"/>
    <p:sldId id="522" r:id="rId26"/>
    <p:sldId id="265" r:id="rId27"/>
    <p:sldId id="525" r:id="rId28"/>
    <p:sldId id="526" r:id="rId29"/>
    <p:sldId id="527" r:id="rId30"/>
    <p:sldId id="528" r:id="rId31"/>
    <p:sldId id="529" r:id="rId32"/>
    <p:sldId id="530" r:id="rId33"/>
    <p:sldId id="544" r:id="rId34"/>
    <p:sldId id="534" r:id="rId35"/>
    <p:sldId id="545" r:id="rId36"/>
    <p:sldId id="268" r:id="rId37"/>
    <p:sldId id="536" r:id="rId38"/>
    <p:sldId id="537" r:id="rId39"/>
    <p:sldId id="272" r:id="rId40"/>
    <p:sldId id="273" r:id="rId41"/>
    <p:sldId id="274" r:id="rId42"/>
    <p:sldId id="275" r:id="rId43"/>
    <p:sldId id="538" r:id="rId44"/>
    <p:sldId id="416" r:id="rId45"/>
    <p:sldId id="589" r:id="rId46"/>
    <p:sldId id="396" r:id="rId47"/>
    <p:sldId id="546" r:id="rId48"/>
    <p:sldId id="420" r:id="rId49"/>
    <p:sldId id="422" r:id="rId50"/>
    <p:sldId id="413" r:id="rId51"/>
    <p:sldId id="638" r:id="rId52"/>
    <p:sldId id="547" r:id="rId53"/>
    <p:sldId id="548" r:id="rId54"/>
    <p:sldId id="301" r:id="rId55"/>
    <p:sldId id="360" r:id="rId56"/>
    <p:sldId id="390" r:id="rId57"/>
    <p:sldId id="392" r:id="rId58"/>
    <p:sldId id="384" r:id="rId59"/>
    <p:sldId id="388" r:id="rId60"/>
    <p:sldId id="389" r:id="rId61"/>
    <p:sldId id="298" r:id="rId62"/>
    <p:sldId id="374" r:id="rId63"/>
    <p:sldId id="373" r:id="rId64"/>
    <p:sldId id="318" r:id="rId65"/>
    <p:sldId id="319" r:id="rId66"/>
    <p:sldId id="320" r:id="rId67"/>
    <p:sldId id="321" r:id="rId68"/>
    <p:sldId id="299" r:id="rId69"/>
    <p:sldId id="640" r:id="rId70"/>
    <p:sldId id="260" r:id="rId71"/>
    <p:sldId id="631" r:id="rId72"/>
    <p:sldId id="632" r:id="rId73"/>
    <p:sldId id="633" r:id="rId74"/>
    <p:sldId id="634" r:id="rId75"/>
    <p:sldId id="539" r:id="rId76"/>
    <p:sldId id="540" r:id="rId77"/>
    <p:sldId id="635" r:id="rId78"/>
    <p:sldId id="636" r:id="rId79"/>
    <p:sldId id="553" r:id="rId80"/>
    <p:sldId id="555" r:id="rId81"/>
    <p:sldId id="557" r:id="rId82"/>
    <p:sldId id="559" r:id="rId83"/>
    <p:sldId id="561" r:id="rId84"/>
    <p:sldId id="562" r:id="rId85"/>
    <p:sldId id="563" r:id="rId86"/>
    <p:sldId id="567" r:id="rId87"/>
    <p:sldId id="282" r:id="rId88"/>
    <p:sldId id="637" r:id="rId89"/>
    <p:sldId id="576" r:id="rId90"/>
    <p:sldId id="642" r:id="rId91"/>
    <p:sldId id="643" r:id="rId92"/>
    <p:sldId id="648" r:id="rId93"/>
    <p:sldId id="644" r:id="rId94"/>
    <p:sldId id="645" r:id="rId95"/>
    <p:sldId id="646" r:id="rId96"/>
    <p:sldId id="647" r:id="rId97"/>
    <p:sldId id="649" r:id="rId98"/>
    <p:sldId id="650" r:id="rId99"/>
    <p:sldId id="651" r:id="rId100"/>
    <p:sldId id="652" r:id="rId101"/>
    <p:sldId id="653" r:id="rId102"/>
    <p:sldId id="654" r:id="rId103"/>
    <p:sldId id="659" r:id="rId104"/>
    <p:sldId id="656" r:id="rId105"/>
    <p:sldId id="655" r:id="rId106"/>
    <p:sldId id="660" r:id="rId107"/>
    <p:sldId id="662" r:id="rId108"/>
    <p:sldId id="661" r:id="rId109"/>
    <p:sldId id="663" r:id="rId110"/>
    <p:sldId id="664" r:id="rId111"/>
    <p:sldId id="497" r:id="rId112"/>
    <p:sldId id="665"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096" autoAdjust="0"/>
  </p:normalViewPr>
  <p:slideViewPr>
    <p:cSldViewPr snapToGrid="0">
      <p:cViewPr varScale="1">
        <p:scale>
          <a:sx n="91" d="100"/>
          <a:sy n="91" d="100"/>
        </p:scale>
        <p:origin x="2220" y="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theme" Target="theme/theme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2154566744730677E-2"/>
          <c:y val="4.3010752688172046E-2"/>
          <c:w val="0.94613583138173307"/>
          <c:h val="0.81505376344086022"/>
        </c:manualLayout>
      </c:layout>
      <c:bar3DChart>
        <c:barDir val="col"/>
        <c:grouping val="clustered"/>
        <c:varyColors val="0"/>
        <c:ser>
          <c:idx val="0"/>
          <c:order val="0"/>
          <c:tx>
            <c:strRef>
              <c:f>Sheet1!$A$2</c:f>
              <c:strCache>
                <c:ptCount val="1"/>
                <c:pt idx="0">
                  <c:v>East</c:v>
                </c:pt>
              </c:strCache>
            </c:strRef>
          </c:tx>
          <c:spPr>
            <a:solidFill>
              <a:schemeClr val="accent1"/>
            </a:solidFill>
            <a:ln w="8780">
              <a:solidFill>
                <a:schemeClr val="tx1"/>
              </a:solidFill>
              <a:prstDash val="solid"/>
            </a:ln>
          </c:spPr>
          <c:invertIfNegative val="0"/>
          <c:dPt>
            <c:idx val="0"/>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5-8E93-45E5-AE64-B0510C496D7C}"/>
              </c:ext>
            </c:extLst>
          </c:dPt>
          <c:dPt>
            <c:idx val="1"/>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4-8E93-45E5-AE64-B0510C496D7C}"/>
              </c:ext>
            </c:extLst>
          </c:dPt>
          <c:dPt>
            <c:idx val="2"/>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3-8E93-45E5-AE64-B0510C496D7C}"/>
              </c:ext>
            </c:extLst>
          </c:dPt>
          <c:dPt>
            <c:idx val="3"/>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2-8E93-45E5-AE64-B0510C496D7C}"/>
              </c:ext>
            </c:extLst>
          </c:dPt>
          <c:dPt>
            <c:idx val="4"/>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1-8E93-45E5-AE64-B0510C496D7C}"/>
              </c:ext>
            </c:extLst>
          </c:dPt>
          <c:dPt>
            <c:idx val="5"/>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0-8E93-45E5-AE64-B0510C496D7C}"/>
              </c:ext>
            </c:extLst>
          </c:dPt>
          <c:dPt>
            <c:idx val="6"/>
            <c:invertIfNegative val="0"/>
            <c:bubble3D val="0"/>
            <c:spPr>
              <a:solidFill>
                <a:srgbClr val="FFC000"/>
              </a:solidFill>
              <a:ln w="8780">
                <a:solidFill>
                  <a:schemeClr val="tx1"/>
                </a:solidFill>
                <a:prstDash val="solid"/>
              </a:ln>
            </c:spPr>
            <c:extLst>
              <c:ext xmlns:c16="http://schemas.microsoft.com/office/drawing/2014/chart" uri="{C3380CC4-5D6E-409C-BE32-E72D297353CC}">
                <c16:uniqueId val="{00000001-CEAE-4CE4-928B-8BD704F6CEE2}"/>
              </c:ext>
            </c:extLst>
          </c:dPt>
          <c:dLbls>
            <c:dLbl>
              <c:idx val="0"/>
              <c:layout>
                <c:manualLayout>
                  <c:x val="1.7349753344084975E-2"/>
                  <c:y val="-2.4051561134606301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082890617588465E-2"/>
                      <c:h val="2.8113274941854244E-2"/>
                    </c:manualLayout>
                  </c15:layout>
                </c:ext>
                <c:ext xmlns:c16="http://schemas.microsoft.com/office/drawing/2014/chart" uri="{C3380CC4-5D6E-409C-BE32-E72D297353CC}">
                  <c16:uniqueId val="{00000005-8E93-45E5-AE64-B0510C496D7C}"/>
                </c:ext>
              </c:extLst>
            </c:dLbl>
            <c:dLbl>
              <c:idx val="1"/>
              <c:layout>
                <c:manualLayout>
                  <c:x val="3.4822385301778169E-3"/>
                  <c:y val="-4.7727395826526187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93-45E5-AE64-B0510C496D7C}"/>
                </c:ext>
              </c:extLst>
            </c:dLbl>
            <c:dLbl>
              <c:idx val="2"/>
              <c:layout>
                <c:manualLayout>
                  <c:x val="4.5057783735950596E-3"/>
                  <c:y val="-3.6014046836799762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93-45E5-AE64-B0510C496D7C}"/>
                </c:ext>
              </c:extLst>
            </c:dLbl>
            <c:dLbl>
              <c:idx val="3"/>
              <c:layout>
                <c:manualLayout>
                  <c:x val="5.529199632437809E-3"/>
                  <c:y val="-4.2694660822203523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93-45E5-AE64-B0510C496D7C}"/>
                </c:ext>
              </c:extLst>
            </c:dLbl>
            <c:dLbl>
              <c:idx val="4"/>
              <c:layout>
                <c:manualLayout>
                  <c:x val="-4.7302164826679149E-4"/>
                  <c:y val="-4.1337446037899683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93-45E5-AE64-B0510C496D7C}"/>
                </c:ext>
              </c:extLst>
            </c:dLbl>
            <c:dLbl>
              <c:idx val="5"/>
              <c:layout>
                <c:manualLayout>
                  <c:x val="6.4053191319186631E-3"/>
                  <c:y val="-4.2130768888004377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3-45E5-AE64-B0510C496D7C}"/>
                </c:ext>
              </c:extLst>
            </c:dLbl>
            <c:dLbl>
              <c:idx val="6"/>
              <c:layout>
                <c:manualLayout>
                  <c:x val="1.5060240963855422E-3"/>
                  <c:y val="-2.456499752200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E-4CE4-928B-8BD704F6CEE2}"/>
                </c:ext>
              </c:extLst>
            </c:dLbl>
            <c:spPr>
              <a:noFill/>
              <a:ln w="17560">
                <a:noFill/>
              </a:ln>
            </c:spPr>
            <c:txPr>
              <a:bodyPr wrap="square" lIns="38100" tIns="19050" rIns="38100" bIns="19050" anchor="ctr">
                <a:spAutoFit/>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No method</c:v>
                </c:pt>
                <c:pt idx="1">
                  <c:v>Condom</c:v>
                </c:pt>
                <c:pt idx="2">
                  <c:v>All IUDs, including older types</c:v>
                </c:pt>
                <c:pt idx="3">
                  <c:v>Female sterilization</c:v>
                </c:pt>
                <c:pt idx="4">
                  <c:v>OCs</c:v>
                </c:pt>
                <c:pt idx="5">
                  <c:v>TCu 380A</c:v>
                </c:pt>
                <c:pt idx="6">
                  <c:v>LNG-IUD</c:v>
                </c:pt>
              </c:strCache>
            </c:strRef>
          </c:cat>
          <c:val>
            <c:numRef>
              <c:f>Sheet1!$B$2:$H$2</c:f>
              <c:numCache>
                <c:formatCode>General</c:formatCode>
                <c:ptCount val="7"/>
                <c:pt idx="0">
                  <c:v>6.5</c:v>
                </c:pt>
                <c:pt idx="1">
                  <c:v>1.5</c:v>
                </c:pt>
                <c:pt idx="2">
                  <c:v>1.2</c:v>
                </c:pt>
                <c:pt idx="3">
                  <c:v>0.6</c:v>
                </c:pt>
                <c:pt idx="4">
                  <c:v>0.4</c:v>
                </c:pt>
                <c:pt idx="5">
                  <c:v>0.4</c:v>
                </c:pt>
                <c:pt idx="6">
                  <c:v>0.3</c:v>
                </c:pt>
              </c:numCache>
            </c:numRef>
          </c:val>
          <c:extLst>
            <c:ext xmlns:c16="http://schemas.microsoft.com/office/drawing/2014/chart" uri="{C3380CC4-5D6E-409C-BE32-E72D297353CC}">
              <c16:uniqueId val="{00000006-8E93-45E5-AE64-B0510C496D7C}"/>
            </c:ext>
          </c:extLst>
        </c:ser>
        <c:dLbls>
          <c:showLegendKey val="0"/>
          <c:showVal val="0"/>
          <c:showCatName val="0"/>
          <c:showSerName val="0"/>
          <c:showPercent val="0"/>
          <c:showBubbleSize val="0"/>
        </c:dLbls>
        <c:gapWidth val="150"/>
        <c:gapDepth val="0"/>
        <c:shape val="box"/>
        <c:axId val="190787936"/>
        <c:axId val="1"/>
        <c:axId val="0"/>
      </c:bar3DChart>
      <c:catAx>
        <c:axId val="190787936"/>
        <c:scaling>
          <c:orientation val="minMax"/>
        </c:scaling>
        <c:delete val="0"/>
        <c:axPos val="b"/>
        <c:numFmt formatCode="General" sourceLinked="1"/>
        <c:majorTickMark val="out"/>
        <c:minorTickMark val="none"/>
        <c:tickLblPos val="low"/>
        <c:spPr>
          <a:ln w="2195">
            <a:solidFill>
              <a:schemeClr val="tx1"/>
            </a:solidFill>
            <a:prstDash val="solid"/>
          </a:ln>
        </c:spPr>
        <c:txPr>
          <a:bodyPr rot="0" vert="horz"/>
          <a:lstStyle/>
          <a:p>
            <a:pPr>
              <a:defRPr sz="830" b="1"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195">
              <a:solidFill>
                <a:schemeClr val="tx1"/>
              </a:solidFill>
              <a:prstDash val="solid"/>
            </a:ln>
          </c:spPr>
        </c:majorGridlines>
        <c:numFmt formatCode="General" sourceLinked="1"/>
        <c:majorTickMark val="out"/>
        <c:minorTickMark val="none"/>
        <c:tickLblPos val="nextTo"/>
        <c:spPr>
          <a:ln w="2195">
            <a:solidFill>
              <a:schemeClr val="tx1"/>
            </a:solidFill>
            <a:prstDash val="solid"/>
          </a:ln>
        </c:spPr>
        <c:txPr>
          <a:bodyPr rot="0" vert="horz"/>
          <a:lstStyle/>
          <a:p>
            <a:pPr>
              <a:defRPr sz="1244" b="1" i="0" u="none" strike="noStrike" baseline="0">
                <a:solidFill>
                  <a:srgbClr val="000000"/>
                </a:solidFill>
                <a:latin typeface="Arial"/>
                <a:ea typeface="Arial"/>
                <a:cs typeface="Arial"/>
              </a:defRPr>
            </a:pPr>
            <a:endParaRPr lang="en-US"/>
          </a:p>
        </c:txPr>
        <c:crossAx val="190787936"/>
        <c:crosses val="autoZero"/>
        <c:crossBetween val="between"/>
      </c:valAx>
      <c:spPr>
        <a:noFill/>
        <a:ln w="17560">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19/06/2021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89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ts val="0"/>
              </a:spcAft>
              <a:buClr>
                <a:srgbClr val="000000"/>
              </a:buClr>
              <a:buSzPts val="1100"/>
              <a:buFont typeface="Symbol" panose="05050102010706020507" pitchFamily="18" charset="2"/>
              <a:buNone/>
              <a:tabLst/>
              <a:defRPr/>
            </a:pPr>
            <a:endParaRPr sz="1000" dirty="0">
              <a:solidFill>
                <a:srgbClr val="FF0000"/>
              </a:solidFill>
              <a:latin typeface="+mn-lt"/>
            </a:endParaRPr>
          </a:p>
        </p:txBody>
      </p:sp>
      <p:sp>
        <p:nvSpPr>
          <p:cNvPr id="176" name="Google Shape;176;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indent="0">
              <a:spcBef>
                <a:spcPts val="0"/>
              </a:spcBef>
              <a:spcAft>
                <a:spcPts val="0"/>
              </a:spcAft>
              <a:buNone/>
              <a:defRPr/>
            </a:pPr>
            <a:endParaRPr dirty="0"/>
          </a:p>
        </p:txBody>
      </p:sp>
      <p:sp>
        <p:nvSpPr>
          <p:cNvPr id="184" name="Google Shape;184;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609600" y="685800"/>
            <a:ext cx="4076700" cy="3057525"/>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a:xfrm>
            <a:off x="609600" y="3886200"/>
            <a:ext cx="5607050"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a:cs typeface="Calibri"/>
                <a:sym typeface="Calibri"/>
              </a:rPr>
              <a:t>This slide displays the data from the two different studies estimating risk of ectopic pregnancy for several contraceptive methods, including LNG-IUD, and for women who do not use any contraceptive method. It was shown that in women who are not using contraception, approximately 2% of all pregnancies are ectopic. When pregnancy does occur in an LNG-IUD (or in Copper IUD) user, the risk of it being ectopic is as high as 25-50%. However, because both LNG and Copper IUD are very effective in preventing pregnancy, the overall number of ectopic pregnancies is lower among LNG-IUD and Copper IUD users compared to women who use some other contraceptive methods and dramatically lower compared to women who use no contraception at all</a:t>
            </a:r>
            <a:r>
              <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rPr>
              <a:t>.</a:t>
            </a:r>
            <a:r>
              <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rPr>
              <a:t>1, 2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rPr>
              <a:t>A 2019 study compared the safety of the LNG-IUD to Copper IUDs, using ectopic pregnancy rates as one of their outcome measures (showed as the last two columns on this slide). They found no significant difference between ectopic pregnancy rates among LNG-IUD and Copper IUD users – 0.4 per 1000 woman-years for Copper IUD and 0.3 per 1000 woman-years for LNG-IUD. Similarly, another 2015 study (although not presented on this slide) compared the effectiveness of the LNG-IUD and Copper IUD and found the risk of ectopic pregnancy with an LNG-IUD to be 0.02 per 100 woman-years.</a:t>
            </a:r>
            <a:r>
              <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rPr>
              <a:t>3</a:t>
            </a:r>
            <a:endParaRPr kumimoji="0" lang="en-US" sz="1200" b="0" i="0" u="none" strike="noStrike" kern="0" cap="none" spc="0" normalizeH="0" baseline="0" noProof="0" dirty="0">
              <a:ln>
                <a:noFill/>
              </a:ln>
              <a:solidFill>
                <a:srgbClr val="000000"/>
              </a:solidFill>
              <a:effectLst/>
              <a:uLnTx/>
              <a:uFillTx/>
              <a:latin typeface="Calibri"/>
              <a:ea typeface="Times New Roman"/>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The findings underline both the overall safety and protective effect of LNG-IUDs with regard to ectopic pregnancy. However, it is important to counsel women about the risk of ectopic pregnancy in a very unlikely event LNG-IUD fails, so they can make a fully informed decision. Ectopic pregnancy should always be ruled out in LNG-IUD users presenting with a positive pregnancy test. </a:t>
            </a:r>
            <a:endParaRPr kumimoji="0" lang="en-US" sz="13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Reference:</a:t>
            </a:r>
            <a:r>
              <a:rPr kumimoji="0" lang="en-US" sz="1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Sivin</a:t>
            </a:r>
            <a:r>
              <a:rPr kumimoji="0" lang="en-US" sz="1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 Alternative estimates of ectopic pregnancy risks during contraception. Am J </a:t>
            </a:r>
            <a:r>
              <a:rPr kumimoji="0" lang="en-US" sz="1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Obstet</a:t>
            </a:r>
            <a:r>
              <a:rPr kumimoji="0" lang="en-US" sz="1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Gynecol. 1991;165(6 Pt 1):1900.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000" b="0" i="0" u="none" strike="noStrike" kern="0" cap="none" spc="0" normalizeH="0" baseline="0" noProof="0" dirty="0">
                <a:ln>
                  <a:noFill/>
                </a:ln>
                <a:solidFill>
                  <a:srgbClr val="000000"/>
                </a:solidFill>
                <a:effectLst/>
                <a:uLnTx/>
                <a:uFillTx/>
                <a:latin typeface="Calibri"/>
                <a:cs typeface="Calibri"/>
                <a:sym typeface="Calibri"/>
              </a:rPr>
              <a:t>Bosco-Levy P, Gouverneur A, Langlade C, </a:t>
            </a:r>
            <a:r>
              <a:rPr kumimoji="0" lang="en-US" sz="1000" b="0" i="0" u="none" strike="noStrike" kern="0" cap="none" spc="0" normalizeH="0" baseline="0" noProof="0" dirty="0" err="1">
                <a:ln>
                  <a:noFill/>
                </a:ln>
                <a:solidFill>
                  <a:srgbClr val="000000"/>
                </a:solidFill>
                <a:effectLst/>
                <a:uLnTx/>
                <a:uFillTx/>
                <a:latin typeface="Calibri"/>
                <a:cs typeface="Calibri"/>
                <a:sym typeface="Calibri"/>
              </a:rPr>
              <a:t>Miremont</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G, </a:t>
            </a:r>
            <a:r>
              <a:rPr kumimoji="0" lang="en-US" sz="1000" b="0" i="0" u="none" strike="noStrike" kern="0" cap="none" spc="0" normalizeH="0" baseline="0" noProof="0" dirty="0" err="1">
                <a:ln>
                  <a:noFill/>
                </a:ln>
                <a:solidFill>
                  <a:srgbClr val="000000"/>
                </a:solidFill>
                <a:effectLst/>
                <a:uLnTx/>
                <a:uFillTx/>
                <a:latin typeface="Calibri"/>
                <a:cs typeface="Calibri"/>
                <a:sym typeface="Calibri"/>
              </a:rPr>
              <a:t>Pariente</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A. Safety of levonorgestrel 52 mg intrauterine system compared to copper intrauterine device: a population-based cohort study. </a:t>
            </a:r>
            <a:r>
              <a:rPr kumimoji="0" lang="en-US" sz="1000" b="0" i="1" u="none" strike="noStrike" kern="0" cap="none" spc="0" normalizeH="0" baseline="0" noProof="0" dirty="0">
                <a:ln>
                  <a:noFill/>
                </a:ln>
                <a:solidFill>
                  <a:srgbClr val="000000"/>
                </a:solidFill>
                <a:effectLst/>
                <a:uLnTx/>
                <a:uFillTx/>
                <a:latin typeface="Calibri"/>
                <a:cs typeface="Calibri"/>
                <a:sym typeface="Calibri"/>
              </a:rPr>
              <a:t>Contraception</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2019;99(6): 345-349</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Heinemann K, Reed S, </a:t>
            </a:r>
            <a:r>
              <a:rPr kumimoji="0" lang="en-US" sz="1200" b="0" i="0" u="none" strike="noStrike" kern="0" cap="none" spc="0" normalizeH="0" baseline="0" noProof="0" dirty="0" err="1">
                <a:ln>
                  <a:noFill/>
                </a:ln>
                <a:solidFill>
                  <a:srgbClr val="000000"/>
                </a:solidFill>
                <a:effectLst/>
                <a:uLnTx/>
                <a:uFillTx/>
                <a:latin typeface="Calibri"/>
                <a:ea typeface="Calibri"/>
                <a:cs typeface="Calibri"/>
                <a:sym typeface="Calibri"/>
              </a:rPr>
              <a:t>Moehner</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S, Minh TD. Comparative contraceptive effectiveness of levonorgestrel‐releasing and copper intrauterine devices: the European Active Surveillance Study for Intrauterine Devices. </a:t>
            </a:r>
            <a:r>
              <a:rPr kumimoji="0" lang="en-US" sz="1200" b="0" i="1" u="none" strike="noStrike" kern="0" cap="none" spc="0" normalizeH="0" baseline="0" noProof="0" dirty="0">
                <a:ln>
                  <a:noFill/>
                </a:ln>
                <a:solidFill>
                  <a:srgbClr val="000000"/>
                </a:solidFill>
                <a:effectLst/>
                <a:uLnTx/>
                <a:uFillTx/>
                <a:latin typeface="Calibri"/>
                <a:ea typeface="Calibri"/>
                <a:cs typeface="Calibri"/>
                <a:sym typeface="Calibri"/>
              </a:rPr>
              <a:t>Contraception</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2015;91(4):280‐283.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D0D0D"/>
                </a:solidFill>
              </a:rPr>
              <a:t>Source: </a:t>
            </a:r>
            <a:r>
              <a:rPr lang="en-GB" sz="1200" u="sng" dirty="0"/>
              <a:t>Training Resource Package for Family Planning: https://www.fptraining.org/</a:t>
            </a:r>
            <a:endParaRPr lang="en-GB" sz="1200" dirty="0"/>
          </a:p>
          <a:p>
            <a:pPr eaLnBrk="1" hangingPunct="1"/>
            <a:endParaRPr lang="en-US" dirty="0">
              <a:solidFill>
                <a:srgbClr val="0D0D0D"/>
              </a:solidFill>
            </a:endParaRPr>
          </a:p>
        </p:txBody>
      </p:sp>
    </p:spTree>
    <p:extLst>
      <p:ext uri="{BB962C8B-B14F-4D97-AF65-F5344CB8AC3E}">
        <p14:creationId xmlns:p14="http://schemas.microsoft.com/office/powerpoint/2010/main" val="369263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indent="0">
              <a:spcBef>
                <a:spcPts val="0"/>
              </a:spcBef>
              <a:spcAft>
                <a:spcPts val="0"/>
              </a:spcAft>
              <a:buNone/>
              <a:defRPr/>
            </a:pPr>
            <a:endParaRPr dirty="0"/>
          </a:p>
        </p:txBody>
      </p:sp>
      <p:sp>
        <p:nvSpPr>
          <p:cNvPr id="184" name="Google Shape;184;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85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4" name="Google Shape;7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600"/>
              </a:spcBef>
              <a:spcAft>
                <a:spcPts val="0"/>
              </a:spcAft>
              <a:buSzPts val="1100"/>
              <a:buChar char="●"/>
            </a:pPr>
            <a:r>
              <a:rPr lang="en-US" sz="1100" dirty="0">
                <a:latin typeface="Times New Roman"/>
                <a:ea typeface="Times New Roman"/>
                <a:cs typeface="Times New Roman"/>
                <a:sym typeface="Times New Roman"/>
              </a:rPr>
              <a:t>While the LNG-IUD offers highly effective protection from pregnancy, it does not guard against STI and HIV transmission. As with other methods, providers who counsel sexually active HIV-infected clients about their contraceptive options should always encourage condom use in addition to the LNG-IUD.</a:t>
            </a: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
        <p:nvSpPr>
          <p:cNvPr id="81" name="Google Shape;8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100"/>
              <a:buNone/>
            </a:pPr>
            <a:endParaRPr dirty="0"/>
          </a:p>
        </p:txBody>
      </p:sp>
      <p:sp>
        <p:nvSpPr>
          <p:cNvPr id="89" name="Google Shape;8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 name="Google Shape;33;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8: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 name="Google Shape;39;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9: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 name="Google Shape;45;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 name="Google Shape;51;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0: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600"/>
              </a:spcBef>
              <a:spcAft>
                <a:spcPts val="0"/>
              </a:spcAft>
              <a:buClr>
                <a:srgbClr val="000000"/>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solidFill>
                <a:srgbClr val="FF0000"/>
              </a:solidFill>
            </a:endParaRPr>
          </a:p>
        </p:txBody>
      </p:sp>
      <p:sp>
        <p:nvSpPr>
          <p:cNvPr id="63" name="Google Shape;63;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09600" y="685800"/>
            <a:ext cx="4076700" cy="30575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1" name="Google Shape;211;p7:notes"/>
          <p:cNvSpPr txBox="1">
            <a:spLocks noGrp="1"/>
          </p:cNvSpPr>
          <p:nvPr>
            <p:ph type="body" idx="1"/>
          </p:nvPr>
        </p:nvSpPr>
        <p:spPr>
          <a:xfrm>
            <a:off x="609600" y="3781426"/>
            <a:ext cx="5607050" cy="4868863"/>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FF0000"/>
                </a:solidFill>
                <a:latin typeface="Times New Roman"/>
                <a:ea typeface="Times New Roman"/>
                <a:cs typeface="Times New Roman"/>
                <a:sym typeface="Times New Roman"/>
              </a:rPr>
              <a:t>A 2017 systemic review</a:t>
            </a:r>
            <a:r>
              <a:rPr lang="en-US" baseline="30000" dirty="0">
                <a:solidFill>
                  <a:srgbClr val="FF0000"/>
                </a:solidFill>
                <a:latin typeface="Times New Roman"/>
                <a:ea typeface="Times New Roman"/>
                <a:cs typeface="Times New Roman"/>
                <a:sym typeface="Times New Roman"/>
              </a:rPr>
              <a:t>1</a:t>
            </a:r>
            <a:r>
              <a:rPr lang="en-US" dirty="0">
                <a:solidFill>
                  <a:srgbClr val="FF0000"/>
                </a:solidFill>
                <a:latin typeface="Times New Roman"/>
                <a:ea typeface="Times New Roman"/>
                <a:cs typeface="Times New Roman"/>
                <a:sym typeface="Times New Roman"/>
              </a:rPr>
              <a:t> of IUD safety among young women identified no studies that assessed infertility risk among young LNG-IUD users but referred to the evidence from 2001 study on Copper IUD use (shown on this slide).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This case-control study demonstrated that primary infertility (due to tubal occlusion) is associated with a history of chlamydia infection but is </a:t>
            </a:r>
            <a:r>
              <a:rPr lang="en-US" i="1" dirty="0">
                <a:latin typeface="Times New Roman"/>
                <a:ea typeface="Times New Roman"/>
                <a:cs typeface="Times New Roman"/>
                <a:sym typeface="Times New Roman"/>
              </a:rPr>
              <a:t>not</a:t>
            </a:r>
            <a:r>
              <a:rPr lang="en-US" dirty="0">
                <a:latin typeface="Times New Roman"/>
                <a:ea typeface="Times New Roman"/>
                <a:cs typeface="Times New Roman"/>
                <a:sym typeface="Times New Roman"/>
              </a:rPr>
              <a:t> associated with past IUD use. It compared 358 women with primary infertility and tubal occlusion, to 953 women with primary infertility who did not have tubal occlusion and to 584 first-time pregnant women.</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Researchers collected information about the women's past use of contraceptives, including copper IUDs, previous sexual relationships, and history of genital tract infections. Each woman's blood was tested for antibodies to chlamydia.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As it shows in this table, the study found that approximately the same number of women in each group had used an IUD in the past, but that more women in the two infertile groups tested positive for chlamydia antibodies.</a:t>
            </a:r>
            <a:r>
              <a:rPr lang="en-US" baseline="30000" dirty="0">
                <a:latin typeface="Times New Roman"/>
                <a:ea typeface="Times New Roman"/>
                <a:cs typeface="Times New Roman"/>
                <a:sym typeface="Times New Roman"/>
              </a:rPr>
              <a:t>2</a:t>
            </a:r>
            <a:r>
              <a:rPr lang="en-US" dirty="0">
                <a:latin typeface="Times New Roman"/>
                <a:ea typeface="Times New Roman"/>
                <a:cs typeface="Times New Roman"/>
                <a:sym typeface="Times New Roman"/>
              </a:rPr>
              <a:t> </a:t>
            </a:r>
            <a:endParaRPr lang="en-US" sz="1200" b="0" i="0" u="none" strike="noStrike" cap="none" dirty="0">
              <a:solidFill>
                <a:schemeClr val="dk1"/>
              </a:solidFill>
              <a:effectLst/>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sz="1000" b="1" dirty="0">
                <a:latin typeface="Times New Roman"/>
                <a:ea typeface="Times New Roman"/>
                <a:cs typeface="Times New Roman"/>
                <a:sym typeface="Times New Roman"/>
              </a:rPr>
              <a:t>Reference</a:t>
            </a:r>
            <a:r>
              <a:rPr lang="en-US" sz="1000" dirty="0">
                <a:latin typeface="Times New Roman"/>
                <a:ea typeface="Times New Roman"/>
                <a:cs typeface="Times New Roman"/>
                <a:sym typeface="Times New Roman"/>
              </a:rPr>
              <a:t>:</a:t>
            </a:r>
            <a:endParaRPr dirty="0"/>
          </a:p>
          <a:p>
            <a:pPr marL="228600" lvl="0" indent="-228600" algn="l" rtl="0">
              <a:spcBef>
                <a:spcPts val="0"/>
              </a:spcBef>
              <a:spcAft>
                <a:spcPts val="0"/>
              </a:spcAft>
              <a:buAutoNum type="arabicPeriod"/>
            </a:pPr>
            <a:r>
              <a:rPr lang="en-US" sz="1000" dirty="0" err="1">
                <a:latin typeface="Times New Roman"/>
                <a:ea typeface="Times New Roman"/>
                <a:cs typeface="Times New Roman"/>
                <a:sym typeface="Times New Roman"/>
              </a:rPr>
              <a:t>Jatlaoui</a:t>
            </a:r>
            <a:r>
              <a:rPr lang="en-US" sz="1000" dirty="0">
                <a:latin typeface="Times New Roman"/>
                <a:ea typeface="Times New Roman"/>
                <a:cs typeface="Times New Roman"/>
                <a:sym typeface="Times New Roman"/>
              </a:rPr>
              <a:t> T, Halley EMR, Curtis K. The safety of Intrauterine Devices Among Young Women: A Systematic Review. Contraception 2017;95(1):17-39.</a:t>
            </a:r>
          </a:p>
          <a:p>
            <a:pPr marL="228600" lvl="0" indent="-228600" algn="l" rtl="0">
              <a:spcBef>
                <a:spcPts val="0"/>
              </a:spcBef>
              <a:spcAft>
                <a:spcPts val="0"/>
              </a:spcAft>
              <a:buAutoNum type="arabicPeriod"/>
            </a:pPr>
            <a:r>
              <a:rPr lang="en-US" sz="1000" dirty="0">
                <a:latin typeface="Times New Roman"/>
                <a:ea typeface="Times New Roman"/>
                <a:cs typeface="Times New Roman"/>
                <a:sym typeface="Times New Roman"/>
              </a:rPr>
              <a:t>Hubacher, D. et al. Use of copper intrauterine devices and the risk of tubal infertility among nulligravid women</a:t>
            </a:r>
            <a:r>
              <a:rPr lang="en-US" sz="1000" i="1" dirty="0">
                <a:latin typeface="Times New Roman"/>
                <a:ea typeface="Times New Roman"/>
                <a:cs typeface="Times New Roman"/>
                <a:sym typeface="Times New Roman"/>
              </a:rPr>
              <a:t>. New England Journal of Medicine </a:t>
            </a:r>
            <a:r>
              <a:rPr lang="en-US" sz="1000" dirty="0">
                <a:latin typeface="Times New Roman"/>
                <a:ea typeface="Times New Roman"/>
                <a:cs typeface="Times New Roman"/>
                <a:sym typeface="Times New Roman"/>
              </a:rPr>
              <a:t>2001;345(8):561-567.</a:t>
            </a:r>
          </a:p>
          <a:p>
            <a:pPr marL="0" lvl="0" indent="0" algn="l" rtl="0">
              <a:spcBef>
                <a:spcPts val="0"/>
              </a:spcBef>
              <a:spcAft>
                <a:spcPts val="0"/>
              </a:spcAft>
              <a:buNone/>
            </a:pPr>
            <a:endParaRPr i="1" dirty="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2771832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1: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228600" lvl="0" indent="-158750" algn="l" rtl="0">
              <a:lnSpc>
                <a:spcPct val="100000"/>
              </a:lnSpc>
              <a:spcBef>
                <a:spcPts val="0"/>
              </a:spcBef>
              <a:spcAft>
                <a:spcPts val="0"/>
              </a:spcAft>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6" name="Google Shape;96;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09600" y="685800"/>
            <a:ext cx="4076700" cy="30575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8" name="Google Shape;218;p8:notes"/>
          <p:cNvSpPr txBox="1">
            <a:spLocks noGrp="1"/>
          </p:cNvSpPr>
          <p:nvPr>
            <p:ph type="body" idx="1"/>
          </p:nvPr>
        </p:nvSpPr>
        <p:spPr>
          <a:xfrm>
            <a:off x="609600" y="3770313"/>
            <a:ext cx="5607050" cy="4868862"/>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Though an expulsion is not a serious complication, an undetected expulsion puts the woman at risk of pregnancy. Studies have shown that the expulsion rate is generally higher during the postpartum period due to the changes the uterus undergoes as it returns to its normal size.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The systematic review and meta analysis from Source-</a:t>
            </a:r>
            <a:r>
              <a:rPr lang="en-US" dirty="0" err="1">
                <a:solidFill>
                  <a:srgbClr val="0D0D0D"/>
                </a:solidFill>
                <a:latin typeface="Times New Roman"/>
                <a:ea typeface="Times New Roman"/>
                <a:cs typeface="Times New Roman"/>
                <a:sym typeface="Times New Roman"/>
              </a:rPr>
              <a:t>Averbach</a:t>
            </a:r>
            <a:r>
              <a:rPr lang="en-US" dirty="0">
                <a:solidFill>
                  <a:srgbClr val="0D0D0D"/>
                </a:solidFill>
                <a:latin typeface="Times New Roman"/>
                <a:ea typeface="Times New Roman"/>
                <a:cs typeface="Times New Roman"/>
                <a:sym typeface="Times New Roman"/>
              </a:rPr>
              <a:t> et al, 2020 looked at Copper and LNG IUDs expulsion rates during various postpartum intervals and based on different types of delivery (vaginal vs. cesarean). For IUDs placed during the interval time period (defined as more than four weeks after delivery), the risk of complete expulsion was 1.8% among 13 studies. The pooled rate of complete LNG-IUD expulsion was still low when placed after cesarean delivery – 2.3%. Among women with LNG-IUDs placed immediately after vaginal deliveries, the pooled complete expulsion rates was much higher – 27.4%. Expulsion rates were unacceptably high among women with IUD placed between 10 min and 4 weeks postpartum – 36.8%. In this study, no data were provided separately for the first 48 hours postpartum (which is considered less risky in terms of expulsion than the time between 48 hours and 4 weeks after delivery).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D0D0D"/>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MEC guidelines support placement of LNG-IUDs up to 48 hours after birth; however, data on early postpartum placement (&gt;10 min but &lt;48 hours) is limited, as many studies do not differentiate this period from late postpartum (48 hours to 4 weeks). Therefore, when feasible, provision of IUDs immediately postpartum (within 10 minutes after placental delivery) may result in a lower expulsion risk than early postpartum placement and a significantly lower expulsion rate than late postpartum placement.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D0D0D"/>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Clients choosing to have the IUD inserted immediately postpartum should be counseled that the risk of expulsion is greater if the IUD is inserted during this period. The client choosing postpartum insertion should also be counselled on immediate vs late postpartum insertion in order for the client to be able to make an informed choice regarding  postpartum insertion.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Times New Roman"/>
              <a:ea typeface="Times New Roman"/>
              <a:cs typeface="Times New Roman"/>
              <a:sym typeface="Times New Roman"/>
            </a:endParaRPr>
          </a:p>
          <a:p>
            <a:pPr marL="0" marR="0">
              <a:spcBef>
                <a:spcPts val="0"/>
              </a:spcBef>
              <a:spcAft>
                <a:spcPts val="0"/>
              </a:spcAft>
            </a:pPr>
            <a:r>
              <a:rPr lang="en-US" sz="1000" b="1" dirty="0">
                <a:latin typeface="Times New Roman"/>
                <a:ea typeface="Times New Roman"/>
                <a:cs typeface="Times New Roman"/>
                <a:sym typeface="Times New Roman"/>
              </a:rPr>
              <a:t>Reference: </a:t>
            </a:r>
            <a:r>
              <a:rPr lang="en-US" sz="1200" dirty="0">
                <a:solidFill>
                  <a:srgbClr val="C00000"/>
                </a:solidFill>
                <a:effectLst/>
                <a:latin typeface="Calibri" panose="020F0502020204030204" pitchFamily="34" charset="0"/>
                <a:ea typeface="Calibri" panose="020F0502020204030204" pitchFamily="34" charset="0"/>
              </a:rPr>
              <a:t>Sarah H Averbach , et al. Expulsion of intrauterine devices after postpartum placement by timing of placement, delivery type, and intrauterine device type: a systematic review and meta-analysis. Am J </a:t>
            </a:r>
            <a:r>
              <a:rPr lang="en-US" sz="1200" dirty="0" err="1">
                <a:solidFill>
                  <a:srgbClr val="C00000"/>
                </a:solidFill>
                <a:effectLst/>
                <a:latin typeface="Calibri" panose="020F0502020204030204" pitchFamily="34" charset="0"/>
                <a:ea typeface="Calibri" panose="020F0502020204030204" pitchFamily="34" charset="0"/>
              </a:rPr>
              <a:t>Obstet</a:t>
            </a:r>
            <a:r>
              <a:rPr lang="en-US" sz="1200" dirty="0">
                <a:solidFill>
                  <a:srgbClr val="C00000"/>
                </a:solidFill>
                <a:effectLst/>
                <a:latin typeface="Calibri" panose="020F0502020204030204" pitchFamily="34" charset="0"/>
                <a:ea typeface="Calibri" panose="020F0502020204030204" pitchFamily="34" charset="0"/>
              </a:rPr>
              <a:t> Gynecol. 2020 Aug;223(2):177-188</a:t>
            </a:r>
            <a:endParaRPr lang="en-US"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200" u="sng" dirty="0"/>
              <a:t>Training Resource Package for Family Planning: https://www.fptraining.org/</a:t>
            </a:r>
            <a:endParaRPr lang="en-GB" sz="1200" dirty="0"/>
          </a:p>
          <a:p>
            <a:pPr marL="0" lvl="0" indent="0" algn="l" rtl="0">
              <a:spcBef>
                <a:spcPts val="0"/>
              </a:spcBef>
              <a:spcAft>
                <a:spcPts val="0"/>
              </a:spcAft>
              <a:buNone/>
            </a:pPr>
            <a:endParaRPr dirty="0"/>
          </a:p>
          <a:p>
            <a:pPr marL="0" lvl="0" indent="0" algn="l" rtl="0">
              <a:spcBef>
                <a:spcPts val="0"/>
              </a:spcBef>
              <a:spcAft>
                <a:spcPts val="0"/>
              </a:spcAft>
              <a:buNone/>
            </a:pPr>
            <a:endParaRPr lang="en-US" sz="10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4275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Bleeding or severe abdominal cramping </a:t>
            </a:r>
            <a:r>
              <a:rPr lang="en-US" sz="1100" b="0" i="0" u="none" strike="noStrike" cap="none" dirty="0">
                <a:solidFill>
                  <a:srgbClr val="000000"/>
                </a:solidFill>
                <a:latin typeface="Arial"/>
                <a:ea typeface="Arial"/>
                <a:cs typeface="Arial"/>
                <a:sym typeface="Arial"/>
              </a:rPr>
              <a:t>during the first few days after insertion could indicate that the uterus may have been perforated at a time of the LNG-IUD insertion.</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Unexplained vaginal bleeding </a:t>
            </a:r>
            <a:r>
              <a:rPr lang="en-US" sz="1100" b="0" i="0" u="none" strike="noStrike" cap="none" dirty="0">
                <a:solidFill>
                  <a:srgbClr val="000000"/>
                </a:solidFill>
                <a:latin typeface="Arial"/>
                <a:ea typeface="Arial"/>
                <a:cs typeface="Arial"/>
                <a:sym typeface="Arial"/>
              </a:rPr>
              <a:t>(e.g. unusual bleeding that occurs after a bleeding pattern has been established) </a:t>
            </a:r>
            <a:r>
              <a:rPr lang="en-US" sz="1100" b="1" i="0" u="none" strike="noStrike" cap="none" dirty="0">
                <a:solidFill>
                  <a:srgbClr val="000000"/>
                </a:solidFill>
                <a:latin typeface="Arial"/>
                <a:ea typeface="Arial"/>
                <a:cs typeface="Arial"/>
                <a:sym typeface="Arial"/>
              </a:rPr>
              <a:t>or pain in every cycle</a:t>
            </a:r>
            <a:r>
              <a:rPr lang="en-US" sz="1100" b="0" i="0" u="none" strike="noStrike" cap="none" dirty="0">
                <a:solidFill>
                  <a:srgbClr val="000000"/>
                </a:solidFill>
                <a:latin typeface="Arial"/>
                <a:ea typeface="Arial"/>
                <a:cs typeface="Arial"/>
                <a:sym typeface="Arial"/>
              </a:rPr>
              <a:t> could indicate partial expulsion of the LNG-IUD, uterine perforation or infection.</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Fever and chills, unusual/foul-smelling  vaginal discharge, lower abdominal pain</a:t>
            </a:r>
            <a:r>
              <a:rPr lang="en-US" sz="1100" b="0" i="0" u="none" strike="noStrike" cap="none" dirty="0">
                <a:solidFill>
                  <a:srgbClr val="000000"/>
                </a:solidFill>
                <a:latin typeface="Arial"/>
                <a:ea typeface="Arial"/>
                <a:cs typeface="Arial"/>
                <a:sym typeface="Arial"/>
              </a:rPr>
              <a:t> could indicate an infection, such as pelvic inflammatory disease (PID), which is a concern especially during the first month after the LNG-IUD is inserted. This is when PID, although rare, is most likely to develop.</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Missed menstrual period </a:t>
            </a:r>
            <a:r>
              <a:rPr lang="en-US" sz="1100" b="0" i="0" u="none" strike="noStrike" cap="none" dirty="0">
                <a:solidFill>
                  <a:srgbClr val="000000"/>
                </a:solidFill>
                <a:latin typeface="Arial"/>
                <a:ea typeface="Arial"/>
                <a:cs typeface="Arial"/>
                <a:sym typeface="Arial"/>
              </a:rPr>
              <a:t>(if occurs during the month following LNG-IUD insertion or after a regular bleeding pattern was established)</a:t>
            </a:r>
            <a:r>
              <a:rPr lang="en-US" sz="1100" b="1" i="0" u="none" strike="noStrike" cap="none" dirty="0">
                <a:solidFill>
                  <a:srgbClr val="000000"/>
                </a:solidFill>
                <a:latin typeface="Arial"/>
                <a:ea typeface="Arial"/>
                <a:cs typeface="Arial"/>
                <a:sym typeface="Arial"/>
              </a:rPr>
              <a:t> or missing LNG-IUD strings </a:t>
            </a:r>
            <a:r>
              <a:rPr lang="en-US" sz="1100" b="0" i="0" u="none" strike="noStrike" cap="none" dirty="0">
                <a:solidFill>
                  <a:srgbClr val="000000"/>
                </a:solidFill>
                <a:latin typeface="Arial"/>
                <a:ea typeface="Arial"/>
                <a:cs typeface="Arial"/>
                <a:sym typeface="Arial"/>
              </a:rPr>
              <a:t>could indicate LNG-IUD expulsion, uterine perforation, or/and pregnancy, either uterine or ectopic.</a:t>
            </a:r>
            <a:endParaRPr dirty="0"/>
          </a:p>
          <a:p>
            <a:pPr marL="0" lvl="0" indent="0" algn="l" rtl="0">
              <a:lnSpc>
                <a:spcPct val="100000"/>
              </a:lnSpc>
              <a:spcBef>
                <a:spcPts val="0"/>
              </a:spcBef>
              <a:spcAft>
                <a:spcPts val="0"/>
              </a:spcAft>
              <a:buSzPts val="1100"/>
              <a:buNone/>
            </a:pPr>
            <a:endParaRPr dirty="0"/>
          </a:p>
        </p:txBody>
      </p:sp>
      <p:sp>
        <p:nvSpPr>
          <p:cNvPr id="103" name="Google Shape;103;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7" name="Google Shape;117;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83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If a client reports cramping and pain:</a:t>
            </a:r>
            <a:endParaRPr sz="1100" b="0" i="0" u="none" strike="noStrike" cap="none" dirty="0">
              <a:solidFill>
                <a:srgbClr val="000000"/>
              </a:solidFill>
              <a:latin typeface="Arial"/>
              <a:ea typeface="Arial"/>
              <a:cs typeface="Arial"/>
              <a:sym typeface="Arial"/>
            </a:endParaRPr>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Inform her she can expect some cramping and pain for the first day or two after insertion.</a:t>
            </a:r>
            <a:endParaRPr dirty="0"/>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Suggest aspirin (325–650 mg), ibuprofen (200–400 mg), paracetamol (325–1000 mg), or other pain reliever. If she also has heavy or prolonged bleeding, aspirin should not be used because it may increase bleeding</a:t>
            </a:r>
            <a:endParaRPr dirty="0"/>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cramping continues beyond the first 2 days, evaluate for partial expulsion or perforation.</a:t>
            </a:r>
            <a:endParaRPr dirty="0"/>
          </a:p>
        </p:txBody>
      </p:sp>
      <p:sp>
        <p:nvSpPr>
          <p:cNvPr id="132" name="Google Shape;132;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endParaRPr dirty="0"/>
          </a:p>
        </p:txBody>
      </p:sp>
      <p:sp>
        <p:nvSpPr>
          <p:cNvPr id="140" name="Google Shape;140;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dirty="0"/>
              <a:t>If </a:t>
            </a:r>
            <a:r>
              <a:rPr lang="en-US" b="0" dirty="0"/>
              <a:t>perforation</a:t>
            </a:r>
            <a:r>
              <a:rPr lang="en-US" dirty="0"/>
              <a:t> is suspected </a:t>
            </a:r>
            <a:r>
              <a:rPr lang="en-US" b="1" dirty="0"/>
              <a:t>at the time of insertion </a:t>
            </a:r>
            <a:r>
              <a:rPr lang="en-US" dirty="0"/>
              <a:t>or sounding of the uterus, stop the procedure immediately (and remove the LNG-IUD if inserted). Observe the client in the clinic carefully.</a:t>
            </a:r>
            <a:endParaRPr dirty="0"/>
          </a:p>
          <a:p>
            <a:pPr marL="365760" lvl="1" indent="-171450" algn="l" rtl="0">
              <a:lnSpc>
                <a:spcPct val="100000"/>
              </a:lnSpc>
              <a:spcBef>
                <a:spcPts val="0"/>
              </a:spcBef>
              <a:spcAft>
                <a:spcPts val="0"/>
              </a:spcAft>
              <a:buSzPts val="1100"/>
              <a:buChar char="○"/>
            </a:pPr>
            <a:r>
              <a:rPr lang="en-US" dirty="0"/>
              <a:t>For the first hour, keep the woman at bed rest and check her vital signs (blood pressure, pulse, respiration, and temperature every 5 to 10 min)</a:t>
            </a:r>
            <a:endParaRPr dirty="0"/>
          </a:p>
          <a:p>
            <a:pPr marL="365760" lvl="1" indent="-171450" algn="l" rtl="0">
              <a:lnSpc>
                <a:spcPct val="100000"/>
              </a:lnSpc>
              <a:spcBef>
                <a:spcPts val="0"/>
              </a:spcBef>
              <a:spcAft>
                <a:spcPts val="0"/>
              </a:spcAft>
              <a:buSzPts val="1100"/>
              <a:buChar char="○"/>
            </a:pPr>
            <a:r>
              <a:rPr lang="en-US" strike="noStrike" dirty="0"/>
              <a:t>Check </a:t>
            </a:r>
            <a:r>
              <a:rPr lang="en-US" dirty="0"/>
              <a:t>for signs of intraabdominal bleeding, such as low hematocrit or hemoglobin or rebound </a:t>
            </a:r>
            <a:r>
              <a:rPr lang="en-US" b="0" dirty="0"/>
              <a:t>tenderness </a:t>
            </a:r>
            <a:r>
              <a:rPr lang="en-US" dirty="0"/>
              <a:t>on abdominal examination. Observe for several more hours. If she has no signs or symptoms, she can be sent home, but she should avoid sex for 2 weeks. Help her choose another method.</a:t>
            </a:r>
            <a:endParaRPr dirty="0"/>
          </a:p>
          <a:p>
            <a:pPr marL="365760" lvl="1" indent="-171450" algn="l" rtl="0">
              <a:lnSpc>
                <a:spcPct val="100000"/>
              </a:lnSpc>
              <a:spcBef>
                <a:spcPts val="0"/>
              </a:spcBef>
              <a:spcAft>
                <a:spcPts val="0"/>
              </a:spcAft>
              <a:buSzPts val="1100"/>
              <a:buChar char="○"/>
            </a:pPr>
            <a:r>
              <a:rPr lang="en-US" dirty="0"/>
              <a:t>If she has a rapid pulse and falling blood pressure or increasing pain around the uterus, refer her to a higher level of care.</a:t>
            </a:r>
            <a:endParaRPr dirty="0"/>
          </a:p>
          <a:p>
            <a:pPr marL="171450" lvl="0" indent="-171450" algn="l" rtl="0">
              <a:lnSpc>
                <a:spcPct val="100000"/>
              </a:lnSpc>
              <a:spcBef>
                <a:spcPts val="0"/>
              </a:spcBef>
              <a:spcAft>
                <a:spcPts val="0"/>
              </a:spcAft>
              <a:buSzPts val="1100"/>
              <a:buChar char="●"/>
            </a:pPr>
            <a:r>
              <a:rPr lang="en-US" dirty="0"/>
              <a:t>If uterine perforation is suspected, based on clinical symptoms, </a:t>
            </a:r>
            <a:r>
              <a:rPr lang="en-US" b="1" dirty="0"/>
              <a:t>within 6 weeks or more after insertion</a:t>
            </a:r>
            <a:r>
              <a:rPr lang="en-US" dirty="0"/>
              <a:t>, refer the client for evaluation to a clinician experienced at removing such LNG-IUDs.</a:t>
            </a:r>
            <a:endParaRPr dirty="0"/>
          </a:p>
          <a:p>
            <a:pPr marL="628650" lvl="1" indent="-101600" algn="l" rtl="0">
              <a:lnSpc>
                <a:spcPct val="100000"/>
              </a:lnSpc>
              <a:spcBef>
                <a:spcPts val="0"/>
              </a:spcBef>
              <a:spcAft>
                <a:spcPts val="0"/>
              </a:spcAft>
              <a:buSzPts val="1100"/>
              <a:buNone/>
            </a:pPr>
            <a:endParaRPr dirty="0"/>
          </a:p>
        </p:txBody>
      </p:sp>
      <p:sp>
        <p:nvSpPr>
          <p:cNvPr id="147" name="Google Shape;147;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u="sng" dirty="0"/>
          </a:p>
        </p:txBody>
      </p:sp>
      <p:sp>
        <p:nvSpPr>
          <p:cNvPr id="154" name="Google Shape;154;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US" sz="1050" dirty="0">
                <a:solidFill>
                  <a:srgbClr val="000000"/>
                </a:solidFill>
              </a:rPr>
              <a:t>When pregnancy is suspected based of absence of bleeding and/or symptoms of pregnancy:</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Assess for pregnancy, including ectopic pregnancy, by pregnancy test and/or other means (e.g. ultrasound). </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Explain that exposure of the fetus to an LNG-IUD does not increase the risk of birth defects. However, an LNG-IUD in the uterus during pregnancy increases the risk of preterm delivery or miscarriage, including infected (septic) miscarriage during the first or second trimester, which can be life-threatening. </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the woman does not want to continue the pregnancy, counsel her according to program guidelines.</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she continues the pregnancy:</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Advise her that it is best to remove the IUD</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Explain the risks of the pregnancy with an IUD in place. Early removal of the IUD reduces these risks, although the removal procedure itself involves a small risk of miscarriage.</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If she agrees to removal and IUD strings are visible, gently remove the IUD or refer for removal</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If she chooses to keep the LNG-IUD, explain that she could return at once if she develops any signs of miscarriage (vaginal bleeding, cramping, pain, abnormal vaginal discharge, or fever). A nurse or doctor should follow her pregnancy closely. She should see a nurse or doctor at once if he develops any signs of septic miscarriage.</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the LNG-IUD strings are not visible and cannot be found in the cervical canal, the LNG-IUD cannot be safely retrieved. Refer for ultrasound, if possible, to determine whether the LNG-IUD is still n the uterus. If it is (or if the ultrasound is not available) the LNG-IUD should be left in place, but her pregnancy should be followed closely. She should seek care at once if she develops any signs of septic miscarriage. </a:t>
            </a:r>
            <a:endParaRPr dirty="0"/>
          </a:p>
        </p:txBody>
      </p:sp>
      <p:sp>
        <p:nvSpPr>
          <p:cNvPr id="161" name="Google Shape;161;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LNG-IUDs have characteristics that make them a desirable family planning method for many women.</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are safe for almost all women.</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are highly effective and easy to use.</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Fertility returns without a delay after having LNG-IUD removed</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have important health benefits</a:t>
            </a:r>
            <a:endParaRPr dirty="0"/>
          </a:p>
          <a:p>
            <a:pPr marL="171450" lvl="0"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Appropriate counseling and screening for medical eligibility play an important role in the provision of LNG-IUDs. Providers can use a simple screening tool to determine medical eligibility. Counselors must ensure that clients are aware of potential side effects, understand how LNG-IUD is inserted placed, and can identify situations that require follow-up. Providers can also ensure safety by adherence to infection prevention practices when inserting LNG-IUDs. Family planning programs that offer LNG-IUDs benefit their clients by increasing their contraceptive options.</a:t>
            </a:r>
            <a:endParaRPr sz="1100" i="1"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None/>
            </a:pPr>
            <a:endParaRPr dirty="0">
              <a:solidFill>
                <a:srgbClr val="000000"/>
              </a:solidFill>
            </a:endParaRPr>
          </a:p>
          <a:p>
            <a:pPr marL="0" lvl="0" indent="0" algn="l" rtl="0">
              <a:lnSpc>
                <a:spcPct val="100000"/>
              </a:lnSpc>
              <a:spcBef>
                <a:spcPts val="0"/>
              </a:spcBef>
              <a:spcAft>
                <a:spcPts val="0"/>
              </a:spcAft>
              <a:buSzPts val="1100"/>
              <a:buNone/>
            </a:pPr>
            <a:endParaRPr dirty="0">
              <a:solidFill>
                <a:srgbClr val="00FF00"/>
              </a:solidFill>
            </a:endParaRPr>
          </a:p>
        </p:txBody>
      </p:sp>
      <p:sp>
        <p:nvSpPr>
          <p:cNvPr id="168" name="Google Shape;168;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ABE24C2-2693-481F-B785-C6EBECC2F61D}"/>
              </a:ext>
            </a:extLst>
          </p:cNvPr>
          <p:cNvSpPr>
            <a:spLocks noGrp="1" noRot="1" noChangeAspect="1" noChangeArrowheads="1" noTextEdit="1"/>
          </p:cNvSpPr>
          <p:nvPr>
            <p:ph type="sldImg"/>
          </p:nvPr>
        </p:nvSpPr>
        <p:spPr bwMode="auto">
          <a:xfrm>
            <a:off x="642938" y="685800"/>
            <a:ext cx="4062412" cy="3048000"/>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42BFFB49-8019-4890-ACFD-1EB9BE029391}"/>
              </a:ext>
            </a:extLst>
          </p:cNvPr>
          <p:cNvSpPr>
            <a:spLocks noGrp="1" noChangeArrowheads="1"/>
          </p:cNvSpPr>
          <p:nvPr>
            <p:ph type="body" idx="1"/>
          </p:nvPr>
        </p:nvSpPr>
        <p:spPr>
          <a:xfrm>
            <a:off x="598488" y="3733800"/>
            <a:ext cx="5707062" cy="526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5000"/>
              </a:spcBef>
            </a:pPr>
            <a:r>
              <a:rPr lang="en-US" altLang="en-US" sz="1000" i="1">
                <a:latin typeface="Times New Roman" panose="02020603050405020304" pitchFamily="18" charset="0"/>
                <a:ea typeface="ＭＳ Ｐゴシック" panose="020B0600070205080204" pitchFamily="34" charset="-128"/>
              </a:rPr>
              <a:t>Illustration credit: Salim Khalaf/FHI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23D58E-49BF-47DD-880E-F9D2C3151379}"/>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28675" name="Rectangle 3">
            <a:extLst>
              <a:ext uri="{FF2B5EF4-FFF2-40B4-BE49-F238E27FC236}">
                <a16:creationId xmlns:a16="http://schemas.microsoft.com/office/drawing/2014/main" id="{F5433BF4-3B63-4DC1-9980-55FE1B1A50AD}"/>
              </a:ext>
            </a:extLst>
          </p:cNvPr>
          <p:cNvSpPr>
            <a:spLocks noGrp="1" noChangeArrowheads="1"/>
          </p:cNvSpPr>
          <p:nvPr>
            <p:ph type="body" idx="1"/>
          </p:nvPr>
        </p:nvSpPr>
        <p:spPr>
          <a:xfrm>
            <a:off x="598488" y="3810000"/>
            <a:ext cx="4937125" cy="448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0"/>
              </a:spcBef>
            </a:pPr>
            <a:endParaRPr lang="en-US" altLang="en-US">
              <a:solidFill>
                <a:srgbClr val="FF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415CDCC-C6BF-4539-9EBD-0D265D2AEDB1}"/>
              </a:ext>
            </a:extLst>
          </p:cNvPr>
          <p:cNvSpPr>
            <a:spLocks noGrp="1" noRot="1" noChangeAspect="1" noChangeArrowheads="1" noTextEdit="1"/>
          </p:cNvSpPr>
          <p:nvPr>
            <p:ph type="sldImg"/>
          </p:nvPr>
        </p:nvSpPr>
        <p:spPr bwMode="auto">
          <a:xfrm>
            <a:off x="561975" y="685800"/>
            <a:ext cx="4062413" cy="3048000"/>
          </a:xfrm>
          <a:prstGeom prst="rect">
            <a:avLst/>
          </a:prstGeom>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08B3086A-F004-4B38-B495-E46FC56EB55E}"/>
              </a:ext>
            </a:extLst>
          </p:cNvPr>
          <p:cNvSpPr>
            <a:spLocks noGrp="1" noChangeArrowheads="1"/>
          </p:cNvSpPr>
          <p:nvPr>
            <p:ph type="body" idx="1"/>
          </p:nvPr>
        </p:nvSpPr>
        <p:spPr>
          <a:xfrm>
            <a:off x="598488" y="3733800"/>
            <a:ext cx="5235575"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90C3853-AE89-4EBA-BE4F-AE84B8FF1DF8}"/>
              </a:ext>
            </a:extLst>
          </p:cNvPr>
          <p:cNvSpPr>
            <a:spLocks noGrp="1" noRot="1" noChangeAspect="1" noTextEdit="1"/>
          </p:cNvSpPr>
          <p:nvPr>
            <p:ph type="sldImg"/>
          </p:nvPr>
        </p:nvSpPr>
        <p:spPr bwMode="auto">
          <a:xfrm>
            <a:off x="1117600" y="696913"/>
            <a:ext cx="4646613"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1747" name="Notes Placeholder 2">
            <a:extLst>
              <a:ext uri="{FF2B5EF4-FFF2-40B4-BE49-F238E27FC236}">
                <a16:creationId xmlns:a16="http://schemas.microsoft.com/office/drawing/2014/main" id="{5337D086-6FD5-4B61-ABD3-9705CCEEB1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898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69ED229-D206-4B3E-82C2-0836155DF8A2}"/>
              </a:ext>
            </a:extLst>
          </p:cNvPr>
          <p:cNvSpPr>
            <a:spLocks noGrp="1" noRot="1" noChangeAspect="1"/>
          </p:cNvSpPr>
          <p:nvPr>
            <p:ph type="sldImg"/>
          </p:nvPr>
        </p:nvSpPr>
        <p:spPr bwMode="auto">
          <a:xfrm>
            <a:off x="1117600" y="696913"/>
            <a:ext cx="4646613"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79406C7-ABC8-4CD7-B1BB-4E8B24EAF9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367853-8E87-4FE9-A3F8-71BE62E13274}"/>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60F354ED-2031-4BC4-8057-8C807634CBBB}"/>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i="1">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367853-8E87-4FE9-A3F8-71BE62E13274}"/>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60F354ED-2031-4BC4-8057-8C807634CBBB}"/>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i="1">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67800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F134D45-869B-42EE-9D91-53D786E10453}"/>
              </a:ext>
            </a:extLst>
          </p:cNvPr>
          <p:cNvSpPr>
            <a:spLocks noGrp="1" noRot="1" noChangeAspect="1" noChangeArrowheads="1" noTextEdit="1"/>
          </p:cNvSpPr>
          <p:nvPr>
            <p:ph type="sldImg"/>
          </p:nvPr>
        </p:nvSpPr>
        <p:spPr bwMode="auto">
          <a:xfrm>
            <a:off x="823913" y="685800"/>
            <a:ext cx="4049712" cy="3036888"/>
          </a:xfrm>
          <a:prstGeom prst="rect">
            <a:avLst/>
          </a:prstGeom>
          <a:solidFill>
            <a:srgbClr val="FFFFFF"/>
          </a:solidFill>
          <a:ln>
            <a:solidFill>
              <a:srgbClr val="000000"/>
            </a:solidFill>
            <a:miter lim="800000"/>
            <a:headEnd/>
            <a:tailEnd/>
          </a:ln>
        </p:spPr>
      </p:sp>
      <p:sp>
        <p:nvSpPr>
          <p:cNvPr id="23555" name="Rectangle 3">
            <a:extLst>
              <a:ext uri="{FF2B5EF4-FFF2-40B4-BE49-F238E27FC236}">
                <a16:creationId xmlns:a16="http://schemas.microsoft.com/office/drawing/2014/main" id="{0326EBA7-780E-49FC-B402-EE251BD97E92}"/>
              </a:ext>
            </a:extLst>
          </p:cNvPr>
          <p:cNvSpPr>
            <a:spLocks noGrp="1" noChangeArrowheads="1"/>
          </p:cNvSpPr>
          <p:nvPr>
            <p:ph type="body" idx="1"/>
          </p:nvPr>
        </p:nvSpPr>
        <p:spPr>
          <a:xfrm>
            <a:off x="609600" y="3810000"/>
            <a:ext cx="592137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5F91D51-7372-4B6A-AD03-82699C63B3B0}"/>
              </a:ext>
            </a:extLst>
          </p:cNvPr>
          <p:cNvSpPr>
            <a:spLocks noGrp="1" noRot="1" noChangeAspect="1" noChangeArrowheads="1" noTextEdit="1"/>
          </p:cNvSpPr>
          <p:nvPr>
            <p:ph type="sldImg"/>
          </p:nvPr>
        </p:nvSpPr>
        <p:spPr bwMode="auto">
          <a:xfrm>
            <a:off x="609600" y="685800"/>
            <a:ext cx="4076700" cy="3057525"/>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559C7C95-C08C-4FFD-840B-C1D7E3DACCAD}"/>
              </a:ext>
            </a:extLst>
          </p:cNvPr>
          <p:cNvSpPr>
            <a:spLocks noGrp="1" noChangeArrowheads="1"/>
          </p:cNvSpPr>
          <p:nvPr>
            <p:ph type="body" idx="1"/>
          </p:nvPr>
        </p:nvSpPr>
        <p:spPr>
          <a:xfrm>
            <a:off x="533400" y="3733800"/>
            <a:ext cx="560705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A12D731-C342-4A9C-9651-6E4ED9349898}"/>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198409FC-CE3D-4223-9396-33B4C358A897}"/>
              </a:ext>
            </a:extLst>
          </p:cNvPr>
          <p:cNvSpPr>
            <a:spLocks noGrp="1" noChangeArrowheads="1"/>
          </p:cNvSpPr>
          <p:nvPr>
            <p:ph type="body" idx="1"/>
          </p:nvPr>
        </p:nvSpPr>
        <p:spPr>
          <a:xfrm>
            <a:off x="533400" y="3767138"/>
            <a:ext cx="5991225"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p>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E9EB520-1DE5-41C5-858A-B4D35A695333}"/>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5603" name="Rectangle 3">
            <a:extLst>
              <a:ext uri="{FF2B5EF4-FFF2-40B4-BE49-F238E27FC236}">
                <a16:creationId xmlns:a16="http://schemas.microsoft.com/office/drawing/2014/main" id="{B33B874E-F20D-4721-BDB7-AE17D129D324}"/>
              </a:ext>
            </a:extLst>
          </p:cNvPr>
          <p:cNvSpPr>
            <a:spLocks noGrp="1" noChangeArrowheads="1"/>
          </p:cNvSpPr>
          <p:nvPr>
            <p:ph type="body" idx="1"/>
          </p:nvPr>
        </p:nvSpPr>
        <p:spPr>
          <a:xfrm>
            <a:off x="533400" y="3767138"/>
            <a:ext cx="5991225"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p>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23F687C-9D12-4CB0-B34A-B084DDADFEB8}"/>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6627" name="Rectangle 3">
            <a:extLst>
              <a:ext uri="{FF2B5EF4-FFF2-40B4-BE49-F238E27FC236}">
                <a16:creationId xmlns:a16="http://schemas.microsoft.com/office/drawing/2014/main" id="{33D76FAE-0C4C-48AA-B258-27CAA7D7D9C1}"/>
              </a:ext>
            </a:extLst>
          </p:cNvPr>
          <p:cNvSpPr>
            <a:spLocks noGrp="1" noChangeArrowheads="1"/>
          </p:cNvSpPr>
          <p:nvPr>
            <p:ph type="body" idx="1"/>
          </p:nvPr>
        </p:nvSpPr>
        <p:spPr>
          <a:xfrm>
            <a:off x="688975" y="3776663"/>
            <a:ext cx="5668963" cy="4833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pPr>
            <a:endParaRPr lang="en-US" altLang="en-US" sz="11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768470-15B9-4EB3-ACF7-9E1C0230FE9C}"/>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0723" name="Rectangle 3">
            <a:extLst>
              <a:ext uri="{FF2B5EF4-FFF2-40B4-BE49-F238E27FC236}">
                <a16:creationId xmlns:a16="http://schemas.microsoft.com/office/drawing/2014/main" id="{19CD059A-E24C-4780-92F1-BA15DC5975E5}"/>
              </a:ext>
            </a:extLst>
          </p:cNvPr>
          <p:cNvSpPr>
            <a:spLocks noGrp="1" noChangeArrowheads="1"/>
          </p:cNvSpPr>
          <p:nvPr>
            <p:ph type="body" idx="1"/>
          </p:nvPr>
        </p:nvSpPr>
        <p:spPr>
          <a:xfrm>
            <a:off x="574675" y="3790950"/>
            <a:ext cx="5114925"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A1FB082-F569-46DE-AF56-19CA9A7D57EB}"/>
              </a:ext>
            </a:extLst>
          </p:cNvPr>
          <p:cNvSpPr>
            <a:spLocks noGrp="1" noRot="1" noChangeAspect="1"/>
          </p:cNvSpPr>
          <p:nvPr>
            <p:ph type="sldImg"/>
          </p:nvPr>
        </p:nvSpPr>
        <p:spPr bwMode="auto">
          <a:xfrm>
            <a:off x="1117600" y="696913"/>
            <a:ext cx="4646613"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D2A45A6-A563-43BD-A6DD-E369305A2C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indent="0" algn="l">
              <a:spcBef>
                <a:spcPts val="0"/>
              </a:spcBef>
              <a:spcAft>
                <a:spcPts val="0"/>
              </a:spcAft>
              <a:buNone/>
            </a:pPr>
            <a:endParaRPr lang="en-US" sz="1200" dirty="0">
              <a:effectLst/>
              <a:latin typeface="+mn-lt"/>
              <a:ea typeface="Calibri" panose="020F0502020204030204" pitchFamily="34" charset="0"/>
            </a:endParaRPr>
          </a:p>
        </p:txBody>
      </p:sp>
    </p:spTree>
    <p:extLst>
      <p:ext uri="{BB962C8B-B14F-4D97-AF65-F5344CB8AC3E}">
        <p14:creationId xmlns:p14="http://schemas.microsoft.com/office/powerpoint/2010/main" val="33008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41F7745-B4C0-4114-A967-DFA1A2BD575D}"/>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9080C49C-2684-47CA-B0E4-5715681DA8A6}"/>
              </a:ext>
            </a:extLst>
          </p:cNvPr>
          <p:cNvSpPr>
            <a:spLocks noGrp="1" noChangeArrowheads="1"/>
          </p:cNvSpPr>
          <p:nvPr>
            <p:ph type="body" idx="1"/>
          </p:nvPr>
        </p:nvSpPr>
        <p:spPr>
          <a:xfrm>
            <a:off x="523875" y="3810000"/>
            <a:ext cx="5503863"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2AB9C20-380E-45DD-9007-DA78356527DC}"/>
              </a:ext>
            </a:extLst>
          </p:cNvPr>
          <p:cNvSpPr>
            <a:spLocks noGrp="1" noRot="1" noChangeAspect="1" noChangeArrowheads="1" noTextEdit="1"/>
          </p:cNvSpPr>
          <p:nvPr>
            <p:ph type="sldImg"/>
          </p:nvPr>
        </p:nvSpPr>
        <p:spPr bwMode="auto">
          <a:xfrm>
            <a:off x="561975" y="685800"/>
            <a:ext cx="4038600" cy="3030538"/>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D237EDD1-4833-4D72-8841-B21B4E50AFDD}"/>
              </a:ext>
            </a:extLst>
          </p:cNvPr>
          <p:cNvSpPr>
            <a:spLocks noGrp="1" noChangeArrowheads="1"/>
          </p:cNvSpPr>
          <p:nvPr>
            <p:ph type="body" idx="1"/>
          </p:nvPr>
        </p:nvSpPr>
        <p:spPr>
          <a:xfrm>
            <a:off x="603250" y="3733800"/>
            <a:ext cx="5842000" cy="507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pPr>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24ADEF5-E8F5-4EAD-BB88-0A3D2210D0E0}"/>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5843" name="Rectangle 3">
            <a:extLst>
              <a:ext uri="{FF2B5EF4-FFF2-40B4-BE49-F238E27FC236}">
                <a16:creationId xmlns:a16="http://schemas.microsoft.com/office/drawing/2014/main" id="{CB6EDD83-31A5-4FB6-A2D6-91463300C630}"/>
              </a:ext>
            </a:extLst>
          </p:cNvPr>
          <p:cNvSpPr>
            <a:spLocks noGrp="1" noChangeArrowheads="1"/>
          </p:cNvSpPr>
          <p:nvPr>
            <p:ph type="body" idx="1"/>
          </p:nvPr>
        </p:nvSpPr>
        <p:spPr>
          <a:xfrm>
            <a:off x="569913" y="3781425"/>
            <a:ext cx="550545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A4D4975-1D6E-4082-8DA4-924E9BAE9108}"/>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6867" name="Rectangle 3">
            <a:extLst>
              <a:ext uri="{FF2B5EF4-FFF2-40B4-BE49-F238E27FC236}">
                <a16:creationId xmlns:a16="http://schemas.microsoft.com/office/drawing/2014/main" id="{9B4C3392-9439-4B58-9AB1-0DE5A5F903E2}"/>
              </a:ext>
            </a:extLst>
          </p:cNvPr>
          <p:cNvSpPr>
            <a:spLocks noGrp="1" noChangeArrowheads="1"/>
          </p:cNvSpPr>
          <p:nvPr>
            <p:ph type="body" idx="1"/>
          </p:nvPr>
        </p:nvSpPr>
        <p:spPr>
          <a:xfrm>
            <a:off x="598488" y="3810000"/>
            <a:ext cx="5503862"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893B509-B91C-40D0-89B8-A5702D54CE34}"/>
              </a:ext>
            </a:extLst>
          </p:cNvPr>
          <p:cNvSpPr>
            <a:spLocks noGrp="1" noRot="1" noChangeAspect="1" noChangeArrowheads="1" noTextEdit="1"/>
          </p:cNvSpPr>
          <p:nvPr>
            <p:ph type="sldImg"/>
          </p:nvPr>
        </p:nvSpPr>
        <p:spPr bwMode="auto">
          <a:xfrm>
            <a:off x="515938" y="609600"/>
            <a:ext cx="4165600" cy="3124200"/>
          </a:xfrm>
          <a:prstGeom prst="rect">
            <a:avLst/>
          </a:prstGeom>
          <a:solidFill>
            <a:srgbClr val="FFFFFF"/>
          </a:solidFill>
          <a:ln>
            <a:solidFill>
              <a:srgbClr val="000000"/>
            </a:solidFill>
            <a:miter lim="800000"/>
            <a:headEnd/>
            <a:tailEnd/>
          </a:ln>
        </p:spPr>
      </p:sp>
      <p:sp>
        <p:nvSpPr>
          <p:cNvPr id="37891" name="Rectangle 3">
            <a:extLst>
              <a:ext uri="{FF2B5EF4-FFF2-40B4-BE49-F238E27FC236}">
                <a16:creationId xmlns:a16="http://schemas.microsoft.com/office/drawing/2014/main" id="{26568548-9E25-4BA7-8AD6-B341C18E9E8F}"/>
              </a:ext>
            </a:extLst>
          </p:cNvPr>
          <p:cNvSpPr>
            <a:spLocks noGrp="1" noChangeArrowheads="1"/>
          </p:cNvSpPr>
          <p:nvPr>
            <p:ph type="body" idx="1"/>
          </p:nvPr>
        </p:nvSpPr>
        <p:spPr>
          <a:xfrm>
            <a:off x="581025" y="3767138"/>
            <a:ext cx="5503863" cy="4868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E79A8EE-8679-4615-A332-26167A2406E2}"/>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8915" name="Rectangle 3">
            <a:extLst>
              <a:ext uri="{FF2B5EF4-FFF2-40B4-BE49-F238E27FC236}">
                <a16:creationId xmlns:a16="http://schemas.microsoft.com/office/drawing/2014/main" id="{0A6E3789-E849-4ECF-8BA7-B425F25AE789}"/>
              </a:ext>
            </a:extLst>
          </p:cNvPr>
          <p:cNvSpPr>
            <a:spLocks noGrp="1" noChangeArrowheads="1"/>
          </p:cNvSpPr>
          <p:nvPr>
            <p:ph type="body" idx="1"/>
          </p:nvPr>
        </p:nvSpPr>
        <p:spPr>
          <a:xfrm>
            <a:off x="569913" y="3771900"/>
            <a:ext cx="5505450" cy="481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2B3458C-BF7C-42DF-BD19-20AC7151E4BC}"/>
              </a:ext>
            </a:extLst>
          </p:cNvPr>
          <p:cNvSpPr>
            <a:spLocks noGrp="1" noRot="1" noChangeAspect="1" noChangeArrowheads="1" noTextEdit="1"/>
          </p:cNvSpPr>
          <p:nvPr>
            <p:ph type="sldImg"/>
          </p:nvPr>
        </p:nvSpPr>
        <p:spPr bwMode="auto">
          <a:xfrm>
            <a:off x="515938" y="609600"/>
            <a:ext cx="4165600" cy="3124200"/>
          </a:xfrm>
          <a:prstGeom prst="rect">
            <a:avLst/>
          </a:prstGeom>
          <a:solidFill>
            <a:srgbClr val="FFFFFF"/>
          </a:solidFill>
          <a:ln>
            <a:solidFill>
              <a:srgbClr val="000000"/>
            </a:solidFill>
            <a:miter lim="800000"/>
            <a:headEnd/>
            <a:tailEnd/>
          </a:ln>
        </p:spPr>
      </p:sp>
      <p:sp>
        <p:nvSpPr>
          <p:cNvPr id="39939" name="Rectangle 3">
            <a:extLst>
              <a:ext uri="{FF2B5EF4-FFF2-40B4-BE49-F238E27FC236}">
                <a16:creationId xmlns:a16="http://schemas.microsoft.com/office/drawing/2014/main" id="{028083A5-BF32-4BC3-8228-2311A1322E08}"/>
              </a:ext>
            </a:extLst>
          </p:cNvPr>
          <p:cNvSpPr>
            <a:spLocks noGrp="1" noChangeArrowheads="1"/>
          </p:cNvSpPr>
          <p:nvPr>
            <p:ph type="body" idx="1"/>
          </p:nvPr>
        </p:nvSpPr>
        <p:spPr>
          <a:xfrm>
            <a:off x="542925" y="3743325"/>
            <a:ext cx="5637213" cy="461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9F25EAB-64B3-453A-810E-79899480929C}"/>
              </a:ext>
            </a:extLst>
          </p:cNvPr>
          <p:cNvSpPr>
            <a:spLocks noGrp="1" noRot="1" noChangeAspect="1" noChangeArrowheads="1" noTextEdit="1"/>
          </p:cNvSpPr>
          <p:nvPr>
            <p:ph type="sldImg"/>
          </p:nvPr>
        </p:nvSpPr>
        <p:spPr bwMode="auto">
          <a:xfrm>
            <a:off x="571500" y="723900"/>
            <a:ext cx="4075113" cy="3057525"/>
          </a:xfrm>
          <a:prstGeom prst="rect">
            <a:avLst/>
          </a:prstGeom>
          <a:solidFill>
            <a:srgbClr val="FFFFFF"/>
          </a:solidFill>
          <a:ln>
            <a:solidFill>
              <a:srgbClr val="000000"/>
            </a:solidFill>
            <a:miter lim="800000"/>
            <a:headEnd/>
            <a:tailEnd/>
          </a:ln>
        </p:spPr>
      </p:sp>
      <p:sp>
        <p:nvSpPr>
          <p:cNvPr id="40963" name="Rectangle 3">
            <a:extLst>
              <a:ext uri="{FF2B5EF4-FFF2-40B4-BE49-F238E27FC236}">
                <a16:creationId xmlns:a16="http://schemas.microsoft.com/office/drawing/2014/main" id="{42725DC4-999C-4775-960E-4654D0DF0AE9}"/>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5000"/>
              </a:spcBef>
            </a:pPr>
            <a:endParaRPr lang="en-US" altLang="en-US" sz="1000" i="1">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latin typeface="Times New Roman" pitchFamily="18" charset="0"/>
              </a:rPr>
              <a:t>Illustration credit: </a:t>
            </a:r>
            <a:r>
              <a:rPr lang="en-US" i="1" dirty="0" err="1">
                <a:latin typeface="Times New Roman" pitchFamily="18" charset="0"/>
              </a:rPr>
              <a:t>Salim</a:t>
            </a:r>
            <a:r>
              <a:rPr lang="en-US" i="1" dirty="0">
                <a:latin typeface="Times New Roman" pitchFamily="18" charset="0"/>
              </a:rPr>
              <a:t> </a:t>
            </a:r>
            <a:r>
              <a:rPr lang="en-US" i="1" dirty="0" err="1">
                <a:latin typeface="Times New Roman" pitchFamily="18" charset="0"/>
              </a:rPr>
              <a:t>Khalaf</a:t>
            </a:r>
            <a:r>
              <a:rPr lang="en-US" i="1" dirty="0">
                <a:latin typeface="Times New Roman" pitchFamily="18" charset="0"/>
              </a:rPr>
              <a:t>/FHI </a:t>
            </a:r>
          </a:p>
          <a:p>
            <a:endParaRPr lang="en-US" dirty="0"/>
          </a:p>
        </p:txBody>
      </p:sp>
      <p:sp>
        <p:nvSpPr>
          <p:cNvPr id="5"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6"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6092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73100" y="619125"/>
            <a:ext cx="4030663" cy="3022600"/>
          </a:xfrm>
          <a:ln/>
        </p:spPr>
      </p:sp>
      <p:sp>
        <p:nvSpPr>
          <p:cNvPr id="79875" name="Rectangle 3"/>
          <p:cNvSpPr>
            <a:spLocks noGrp="1" noChangeArrowheads="1"/>
          </p:cNvSpPr>
          <p:nvPr>
            <p:ph type="body" idx="1"/>
          </p:nvPr>
        </p:nvSpPr>
        <p:spPr>
          <a:xfrm>
            <a:off x="623147" y="3641090"/>
            <a:ext cx="5842000" cy="4880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Salim Khalaf/FHI </a:t>
            </a:r>
          </a:p>
          <a:p>
            <a:pPr eaLnBrk="1" hangingPunct="1"/>
            <a:endParaRPr lang="en-US" sz="1000" dirty="0"/>
          </a:p>
          <a:p>
            <a:pPr eaLnBrk="1" hangingPunct="1"/>
            <a:endParaRPr lang="en-US" sz="1000" i="1" dirty="0"/>
          </a:p>
          <a:p>
            <a:pPr eaLnBrk="1" hangingPunct="1"/>
            <a:endParaRPr lang="en-US" dirty="0"/>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marR="0" lvl="0" indent="-171450" algn="l">
              <a:spcBef>
                <a:spcPts val="0"/>
              </a:spcBef>
              <a:spcAft>
                <a:spcPts val="0"/>
              </a:spcAft>
              <a:buSzPts val="1300"/>
            </a:pPr>
            <a:endParaRPr lang="en-US" dirty="0"/>
          </a:p>
        </p:txBody>
      </p:sp>
    </p:spTree>
    <p:extLst>
      <p:ext uri="{BB962C8B-B14F-4D97-AF65-F5344CB8AC3E}">
        <p14:creationId xmlns:p14="http://schemas.microsoft.com/office/powerpoint/2010/main" val="1941535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673100" y="619125"/>
            <a:ext cx="4029075" cy="3022600"/>
          </a:xfrm>
          <a:ln/>
        </p:spPr>
      </p:sp>
      <p:sp>
        <p:nvSpPr>
          <p:cNvPr id="81923" name="Rectangle 3"/>
          <p:cNvSpPr>
            <a:spLocks noGrp="1" noChangeArrowheads="1"/>
          </p:cNvSpPr>
          <p:nvPr>
            <p:ph type="body" idx="1"/>
          </p:nvPr>
        </p:nvSpPr>
        <p:spPr>
          <a:xfrm>
            <a:off x="623147" y="3641090"/>
            <a:ext cx="5919893" cy="51904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solidFill>
                  <a:srgbClr val="000000"/>
                </a:solidFill>
                <a:latin typeface="Times New Roman" pitchFamily="18" charset="0"/>
              </a:rPr>
              <a:t>Illustration credit: </a:t>
            </a:r>
            <a:r>
              <a:rPr lang="en-US" i="1" dirty="0" err="1">
                <a:solidFill>
                  <a:srgbClr val="000000"/>
                </a:solidFill>
                <a:latin typeface="Times New Roman" pitchFamily="18" charset="0"/>
              </a:rPr>
              <a:t>Salim</a:t>
            </a:r>
            <a:r>
              <a:rPr lang="en-US" i="1" dirty="0">
                <a:solidFill>
                  <a:srgbClr val="000000"/>
                </a:solidFill>
                <a:latin typeface="Times New Roman" pitchFamily="18" charset="0"/>
              </a:rPr>
              <a:t> </a:t>
            </a:r>
            <a:r>
              <a:rPr lang="en-US" i="1" dirty="0" err="1">
                <a:solidFill>
                  <a:srgbClr val="000000"/>
                </a:solidFill>
                <a:latin typeface="Times New Roman" pitchFamily="18" charset="0"/>
              </a:rPr>
              <a:t>Khalaf</a:t>
            </a:r>
            <a:r>
              <a:rPr lang="en-US" i="1" dirty="0">
                <a:solidFill>
                  <a:srgbClr val="000000"/>
                </a:solidFill>
                <a:latin typeface="Times New Roman" pitchFamily="18" charset="0"/>
              </a:rPr>
              <a:t>/FHI</a:t>
            </a:r>
          </a:p>
          <a:p>
            <a:pPr eaLnBrk="1" hangingPunct="1">
              <a:lnSpc>
                <a:spcPct val="95000"/>
              </a:lnSpc>
            </a:pPr>
            <a:endParaRPr lang="en-US" sz="1000" dirty="0">
              <a:latin typeface="Times New Roman" pitchFamily="18" charset="0"/>
            </a:endParaRPr>
          </a:p>
          <a:p>
            <a:pPr eaLnBrk="1" hangingPunct="1"/>
            <a:endParaRPr lang="en-US" dirty="0">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a:latin typeface="Times New Roman" pitchFamily="18" charset="0"/>
              <a:ea typeface="ＭＳ Ｐゴシック" pitchFamily="34" charset="-128"/>
              <a:cs typeface="Times New Roman" pitchFamily="18" charset="0"/>
            </a:endParaRPr>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rPr>
              <a:t>Male Condom Module: Basic Slide Set I</a:t>
            </a: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673100" y="619125"/>
            <a:ext cx="4029075" cy="3022600"/>
          </a:xfrm>
          <a:ln/>
        </p:spPr>
      </p:sp>
      <p:sp>
        <p:nvSpPr>
          <p:cNvPr id="84995" name="Rectangle 3"/>
          <p:cNvSpPr>
            <a:spLocks noGrp="1" noChangeArrowheads="1"/>
          </p:cNvSpPr>
          <p:nvPr>
            <p:ph type="body" idx="1"/>
          </p:nvPr>
        </p:nvSpPr>
        <p:spPr>
          <a:xfrm>
            <a:off x="533400" y="3921479"/>
            <a:ext cx="5715000" cy="269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5000"/>
              </a:lnSpc>
            </a:pPr>
            <a:endParaRPr lang="en-US" dirty="0">
              <a:solidFill>
                <a:srgbClr val="000000"/>
              </a:solidFill>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44538" y="746125"/>
            <a:ext cx="3963987" cy="2971800"/>
          </a:xfrm>
          <a:ln/>
        </p:spPr>
      </p:sp>
      <p:sp>
        <p:nvSpPr>
          <p:cNvPr id="92163" name="Rectangle 3"/>
          <p:cNvSpPr>
            <a:spLocks noGrp="1" noChangeArrowheads="1"/>
          </p:cNvSpPr>
          <p:nvPr>
            <p:ph type="body" idx="1"/>
          </p:nvPr>
        </p:nvSpPr>
        <p:spPr>
          <a:xfrm>
            <a:off x="701040" y="3796030"/>
            <a:ext cx="5811168" cy="4493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44538" y="746125"/>
            <a:ext cx="3963987" cy="2971800"/>
          </a:xfrm>
          <a:ln/>
        </p:spPr>
      </p:sp>
      <p:sp>
        <p:nvSpPr>
          <p:cNvPr id="93187" name="Rectangle 3"/>
          <p:cNvSpPr>
            <a:spLocks noGrp="1" noChangeArrowheads="1"/>
          </p:cNvSpPr>
          <p:nvPr>
            <p:ph type="body" idx="1"/>
          </p:nvPr>
        </p:nvSpPr>
        <p:spPr>
          <a:xfrm>
            <a:off x="701040" y="3718560"/>
            <a:ext cx="581116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73100" y="619125"/>
            <a:ext cx="4029075" cy="3022600"/>
          </a:xfrm>
          <a:ln/>
        </p:spPr>
      </p:sp>
      <p:sp>
        <p:nvSpPr>
          <p:cNvPr id="104451" name="Rectangle 3"/>
          <p:cNvSpPr>
            <a:spLocks noGrp="1" noChangeArrowheads="1"/>
          </p:cNvSpPr>
          <p:nvPr>
            <p:ph type="body" idx="1"/>
          </p:nvPr>
        </p:nvSpPr>
        <p:spPr>
          <a:xfrm>
            <a:off x="701040" y="3641090"/>
            <a:ext cx="5686213" cy="278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dirty="0">
              <a:latin typeface="Times New Roman" pitchFamily="18" charset="0"/>
            </a:endParaRPr>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673100" y="619125"/>
            <a:ext cx="4029075" cy="3022600"/>
          </a:xfrm>
          <a:ln/>
        </p:spPr>
      </p:sp>
      <p:sp>
        <p:nvSpPr>
          <p:cNvPr id="108547" name="Rectangle 3"/>
          <p:cNvSpPr>
            <a:spLocks noGrp="1" noChangeArrowheads="1"/>
          </p:cNvSpPr>
          <p:nvPr>
            <p:ph type="body" idx="1"/>
          </p:nvPr>
        </p:nvSpPr>
        <p:spPr>
          <a:xfrm>
            <a:off x="701040" y="3718560"/>
            <a:ext cx="5764107" cy="278754"/>
          </a:xfrm>
          <a:ln/>
        </p:spPr>
        <p:txBody>
          <a:bodyPr>
            <a:spAutoFit/>
          </a:bodyPr>
          <a:lstStyle/>
          <a:p>
            <a:pPr eaLnBrk="1" hangingPunct="1">
              <a:defRPr/>
            </a:pPr>
            <a:endParaRPr lang="en-US" dirty="0"/>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73100" y="619125"/>
            <a:ext cx="4029075" cy="3022600"/>
          </a:xfrm>
          <a:ln/>
        </p:spPr>
      </p:sp>
      <p:sp>
        <p:nvSpPr>
          <p:cNvPr id="140291" name="Rectangle 3"/>
          <p:cNvSpPr>
            <a:spLocks noGrp="1" noChangeArrowheads="1"/>
          </p:cNvSpPr>
          <p:nvPr>
            <p:ph type="body" idx="1"/>
          </p:nvPr>
        </p:nvSpPr>
        <p:spPr>
          <a:xfrm>
            <a:off x="623147" y="36410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Slide Number Placeholder 3"/>
          <p:cNvSpPr>
            <a:spLocks noGrp="1"/>
          </p:cNvSpPr>
          <p:nvPr>
            <p:ph type="sldNum" sz="quarter" idx="5"/>
          </p:nvPr>
        </p:nvSpPr>
        <p:spPr>
          <a:xfrm>
            <a:off x="3581400" y="8679180"/>
            <a:ext cx="3108487" cy="464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98DB-0FD7-4C74-BCF1-550DFB31DD75}"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3"/>
          <p:cNvSpPr>
            <a:spLocks noGrp="1"/>
          </p:cNvSpPr>
          <p:nvPr>
            <p:ph type="ftr" sz="quarter" idx="4"/>
          </p:nvPr>
        </p:nvSpPr>
        <p:spPr>
          <a:xfrm>
            <a:off x="76200" y="8686800"/>
            <a:ext cx="33528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III</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latin typeface="Times New Roman" pitchFamily="18" charset="0"/>
              </a:rPr>
              <a:t>Illustration credit: </a:t>
            </a:r>
            <a:r>
              <a:rPr lang="en-US" i="1" dirty="0" err="1">
                <a:latin typeface="Times New Roman" pitchFamily="18" charset="0"/>
              </a:rPr>
              <a:t>Salim</a:t>
            </a:r>
            <a:r>
              <a:rPr lang="en-US" i="1" dirty="0">
                <a:latin typeface="Times New Roman" pitchFamily="18" charset="0"/>
              </a:rPr>
              <a:t> </a:t>
            </a:r>
            <a:r>
              <a:rPr lang="en-US" i="1" dirty="0" err="1">
                <a:latin typeface="Times New Roman" pitchFamily="18" charset="0"/>
              </a:rPr>
              <a:t>Khalaf</a:t>
            </a:r>
            <a:r>
              <a:rPr lang="en-US" i="1" dirty="0">
                <a:latin typeface="Times New Roman" pitchFamily="18" charset="0"/>
              </a:rPr>
              <a:t>/FHI </a:t>
            </a:r>
          </a:p>
          <a:p>
            <a:endParaRPr lang="en-US" dirty="0"/>
          </a:p>
        </p:txBody>
      </p:sp>
      <p:sp>
        <p:nvSpPr>
          <p:cNvPr id="5"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6"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6092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73100" y="619125"/>
            <a:ext cx="4030663" cy="3022600"/>
          </a:xfrm>
          <a:ln/>
        </p:spPr>
      </p:sp>
      <p:sp>
        <p:nvSpPr>
          <p:cNvPr id="79875" name="Rectangle 3"/>
          <p:cNvSpPr>
            <a:spLocks noGrp="1" noChangeArrowheads="1"/>
          </p:cNvSpPr>
          <p:nvPr>
            <p:ph type="body" idx="1"/>
          </p:nvPr>
        </p:nvSpPr>
        <p:spPr>
          <a:xfrm>
            <a:off x="623147" y="3641090"/>
            <a:ext cx="5842000" cy="4880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Salim Khalaf/FHI </a:t>
            </a:r>
          </a:p>
          <a:p>
            <a:pPr eaLnBrk="1" hangingPunct="1"/>
            <a:endParaRPr lang="en-US" sz="1000" dirty="0"/>
          </a:p>
          <a:p>
            <a:pPr eaLnBrk="1" hangingPunct="1"/>
            <a:endParaRPr lang="en-US" sz="1000" i="1" dirty="0"/>
          </a:p>
          <a:p>
            <a:pPr eaLnBrk="1" hangingPunct="1"/>
            <a:endParaRPr lang="en-US" dirty="0"/>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solidFill>
                <a:srgbClr val="FF0000"/>
              </a:solidFill>
            </a:endParaRPr>
          </a:p>
        </p:txBody>
      </p:sp>
      <p:sp>
        <p:nvSpPr>
          <p:cNvPr id="143" name="Google Shape;143;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673100" y="619125"/>
            <a:ext cx="4029075" cy="3022600"/>
          </a:xfrm>
          <a:ln/>
        </p:spPr>
      </p:sp>
      <p:sp>
        <p:nvSpPr>
          <p:cNvPr id="81923" name="Rectangle 3"/>
          <p:cNvSpPr>
            <a:spLocks noGrp="1" noChangeArrowheads="1"/>
          </p:cNvSpPr>
          <p:nvPr>
            <p:ph type="body" idx="1"/>
          </p:nvPr>
        </p:nvSpPr>
        <p:spPr>
          <a:xfrm>
            <a:off x="623147" y="3641090"/>
            <a:ext cx="5919893" cy="51904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solidFill>
                  <a:srgbClr val="000000"/>
                </a:solidFill>
                <a:latin typeface="Times New Roman" pitchFamily="18" charset="0"/>
              </a:rPr>
              <a:t>Illustration credit: </a:t>
            </a:r>
            <a:r>
              <a:rPr lang="en-US" i="1" dirty="0" err="1">
                <a:solidFill>
                  <a:srgbClr val="000000"/>
                </a:solidFill>
                <a:latin typeface="Times New Roman" pitchFamily="18" charset="0"/>
              </a:rPr>
              <a:t>Salim</a:t>
            </a:r>
            <a:r>
              <a:rPr lang="en-US" i="1" dirty="0">
                <a:solidFill>
                  <a:srgbClr val="000000"/>
                </a:solidFill>
                <a:latin typeface="Times New Roman" pitchFamily="18" charset="0"/>
              </a:rPr>
              <a:t> </a:t>
            </a:r>
            <a:r>
              <a:rPr lang="en-US" i="1" dirty="0" err="1">
                <a:solidFill>
                  <a:srgbClr val="000000"/>
                </a:solidFill>
                <a:latin typeface="Times New Roman" pitchFamily="18" charset="0"/>
              </a:rPr>
              <a:t>Khalaf</a:t>
            </a:r>
            <a:r>
              <a:rPr lang="en-US" i="1" dirty="0">
                <a:solidFill>
                  <a:srgbClr val="000000"/>
                </a:solidFill>
                <a:latin typeface="Times New Roman" pitchFamily="18" charset="0"/>
              </a:rPr>
              <a:t>/FHI</a:t>
            </a:r>
          </a:p>
          <a:p>
            <a:pPr eaLnBrk="1" hangingPunct="1">
              <a:lnSpc>
                <a:spcPct val="95000"/>
              </a:lnSpc>
            </a:pPr>
            <a:endParaRPr lang="en-US" sz="1000" dirty="0">
              <a:latin typeface="Times New Roman" pitchFamily="18" charset="0"/>
            </a:endParaRPr>
          </a:p>
          <a:p>
            <a:pPr eaLnBrk="1" hangingPunct="1"/>
            <a:endParaRPr lang="en-US" dirty="0">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a:latin typeface="Times New Roman" pitchFamily="18" charset="0"/>
              <a:ea typeface="ＭＳ Ｐゴシック" pitchFamily="34" charset="-128"/>
              <a:cs typeface="Times New Roman" pitchFamily="18" charset="0"/>
            </a:endParaRPr>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44538" y="746125"/>
            <a:ext cx="3963987" cy="2971800"/>
          </a:xfrm>
          <a:ln/>
        </p:spPr>
      </p:sp>
      <p:sp>
        <p:nvSpPr>
          <p:cNvPr id="92163" name="Rectangle 3"/>
          <p:cNvSpPr>
            <a:spLocks noGrp="1" noChangeArrowheads="1"/>
          </p:cNvSpPr>
          <p:nvPr>
            <p:ph type="body" idx="1"/>
          </p:nvPr>
        </p:nvSpPr>
        <p:spPr>
          <a:xfrm>
            <a:off x="701040" y="3796030"/>
            <a:ext cx="5811168" cy="4493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833438" y="746125"/>
            <a:ext cx="3862387" cy="2895600"/>
          </a:xfrm>
          <a:ln/>
        </p:spPr>
      </p:sp>
      <p:sp>
        <p:nvSpPr>
          <p:cNvPr id="111619" name="Rectangle 3"/>
          <p:cNvSpPr>
            <a:spLocks noGrp="1" noChangeArrowheads="1"/>
          </p:cNvSpPr>
          <p:nvPr>
            <p:ph type="body" idx="1"/>
          </p:nvPr>
        </p:nvSpPr>
        <p:spPr>
          <a:xfrm>
            <a:off x="653980" y="3641090"/>
            <a:ext cx="5811167"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latin typeface="Times New Roman" pitchFamily="18"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673100" y="619125"/>
            <a:ext cx="4029075" cy="3022600"/>
          </a:xfrm>
          <a:ln/>
        </p:spPr>
      </p:sp>
      <p:sp>
        <p:nvSpPr>
          <p:cNvPr id="119811" name="Rectangle 6"/>
          <p:cNvSpPr>
            <a:spLocks noGrp="1" noChangeArrowheads="1"/>
          </p:cNvSpPr>
          <p:nvPr>
            <p:ph type="body" idx="1"/>
          </p:nvPr>
        </p:nvSpPr>
        <p:spPr>
          <a:xfrm>
            <a:off x="623147" y="3641091"/>
            <a:ext cx="5997787" cy="5356728"/>
          </a:xfrm>
          <a:ln/>
        </p:spPr>
        <p:txBody>
          <a:bodyPr>
            <a:spAutoFit/>
          </a:bodyPr>
          <a:lstStyle/>
          <a:p>
            <a:pPr>
              <a:spcBef>
                <a:spcPts val="306"/>
              </a:spcBef>
              <a:defRPr/>
            </a:pPr>
            <a:endParaRPr lang="en-US" sz="1100" i="1" dirty="0">
              <a:latin typeface="Times New Roman" pitchFamily="18" charset="0"/>
              <a:cs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673100" y="619125"/>
            <a:ext cx="4029075" cy="3022600"/>
          </a:xfrm>
          <a:ln/>
        </p:spPr>
      </p:sp>
      <p:sp>
        <p:nvSpPr>
          <p:cNvPr id="123907" name="Rectangle 3"/>
          <p:cNvSpPr>
            <a:spLocks noGrp="1" noChangeArrowheads="1"/>
          </p:cNvSpPr>
          <p:nvPr>
            <p:ph type="body" idx="1"/>
          </p:nvPr>
        </p:nvSpPr>
        <p:spPr>
          <a:xfrm>
            <a:off x="623147" y="3718560"/>
            <a:ext cx="5764107" cy="4570730"/>
          </a:xfrm>
          <a:ln/>
        </p:spPr>
        <p:txBody>
          <a:bodyPr/>
          <a:lstStyle/>
          <a:p>
            <a:pPr eaLnBrk="1" hangingPunct="1">
              <a:buFontTx/>
              <a:buChar char="•"/>
              <a:defRPr/>
            </a:pPr>
            <a:endParaRPr lang="en-US" dirty="0">
              <a:latin typeface="Times New Roman" pitchFamily="18" charset="0"/>
              <a:cs typeface="Times New Roman" pitchFamily="18" charset="0"/>
            </a:endParaRPr>
          </a:p>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673100" y="619125"/>
            <a:ext cx="4029075" cy="3022600"/>
          </a:xfrm>
          <a:ln/>
        </p:spPr>
      </p:sp>
      <p:sp>
        <p:nvSpPr>
          <p:cNvPr id="106499" name="Rectangle 3"/>
          <p:cNvSpPr>
            <a:spLocks noGrp="1" noChangeArrowheads="1"/>
          </p:cNvSpPr>
          <p:nvPr>
            <p:ph type="body" idx="1"/>
          </p:nvPr>
        </p:nvSpPr>
        <p:spPr>
          <a:xfrm>
            <a:off x="701040" y="3641090"/>
            <a:ext cx="5608320" cy="4570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163913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73100" y="619125"/>
            <a:ext cx="4029075" cy="3022600"/>
          </a:xfrm>
          <a:ln/>
        </p:spPr>
      </p:sp>
      <p:sp>
        <p:nvSpPr>
          <p:cNvPr id="140291" name="Rectangle 3"/>
          <p:cNvSpPr>
            <a:spLocks noGrp="1" noChangeArrowheads="1"/>
          </p:cNvSpPr>
          <p:nvPr>
            <p:ph type="body" idx="1"/>
          </p:nvPr>
        </p:nvSpPr>
        <p:spPr>
          <a:xfrm>
            <a:off x="623147" y="36410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Slide Number Placeholder 3"/>
          <p:cNvSpPr>
            <a:spLocks noGrp="1"/>
          </p:cNvSpPr>
          <p:nvPr>
            <p:ph type="sldNum" sz="quarter" idx="5"/>
          </p:nvPr>
        </p:nvSpPr>
        <p:spPr>
          <a:xfrm>
            <a:off x="3581400" y="8679180"/>
            <a:ext cx="3108487" cy="464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98DB-0FD7-4C74-BCF1-550DFB31DD75}"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3"/>
          <p:cNvSpPr>
            <a:spLocks noGrp="1"/>
          </p:cNvSpPr>
          <p:nvPr>
            <p:ph type="ftr" sz="quarter" idx="4"/>
          </p:nvPr>
        </p:nvSpPr>
        <p:spPr>
          <a:xfrm>
            <a:off x="76200" y="8686800"/>
            <a:ext cx="33528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III</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98</a:t>
            </a:fld>
            <a:endParaRPr lang="en-GB"/>
          </a:p>
        </p:txBody>
      </p:sp>
    </p:spTree>
    <p:extLst>
      <p:ext uri="{BB962C8B-B14F-4D97-AF65-F5344CB8AC3E}">
        <p14:creationId xmlns:p14="http://schemas.microsoft.com/office/powerpoint/2010/main" val="678657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99</a:t>
            </a:fld>
            <a:endParaRPr lang="en-GB"/>
          </a:p>
        </p:txBody>
      </p:sp>
    </p:spTree>
    <p:extLst>
      <p:ext uri="{BB962C8B-B14F-4D97-AF65-F5344CB8AC3E}">
        <p14:creationId xmlns:p14="http://schemas.microsoft.com/office/powerpoint/2010/main" val="38994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58750" indent="0">
              <a:buNone/>
            </a:pPr>
            <a:endParaRPr lang="en-US" dirty="0">
              <a:solidFill>
                <a:srgbClr val="000000"/>
              </a:solidFill>
            </a:endParaRPr>
          </a:p>
        </p:txBody>
      </p:sp>
    </p:spTree>
    <p:extLst>
      <p:ext uri="{BB962C8B-B14F-4D97-AF65-F5344CB8AC3E}">
        <p14:creationId xmlns:p14="http://schemas.microsoft.com/office/powerpoint/2010/main" val="967517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100</a:t>
            </a:fld>
            <a:endParaRPr lang="en-GB"/>
          </a:p>
        </p:txBody>
      </p:sp>
    </p:spTree>
    <p:extLst>
      <p:ext uri="{BB962C8B-B14F-4D97-AF65-F5344CB8AC3E}">
        <p14:creationId xmlns:p14="http://schemas.microsoft.com/office/powerpoint/2010/main" val="21345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102</a:t>
            </a:fld>
            <a:endParaRPr lang="en-GB"/>
          </a:p>
        </p:txBody>
      </p:sp>
    </p:spTree>
    <p:extLst>
      <p:ext uri="{BB962C8B-B14F-4D97-AF65-F5344CB8AC3E}">
        <p14:creationId xmlns:p14="http://schemas.microsoft.com/office/powerpoint/2010/main" val="1508374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103</a:t>
            </a:fld>
            <a:endParaRPr lang="en-GB"/>
          </a:p>
        </p:txBody>
      </p:sp>
    </p:spTree>
    <p:extLst>
      <p:ext uri="{BB962C8B-B14F-4D97-AF65-F5344CB8AC3E}">
        <p14:creationId xmlns:p14="http://schemas.microsoft.com/office/powerpoint/2010/main" val="11008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61984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8825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68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52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28601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94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3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82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3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25233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54826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571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5458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20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59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2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329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804290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58017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27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635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35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192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8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088680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126166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C32044-3021-4295-BE6A-E0A82F65F3FB}"/>
              </a:ext>
            </a:extLst>
          </p:cNvPr>
          <p:cNvSpPr txBox="1">
            <a:spLocks/>
          </p:cNvSpPr>
          <p:nvPr userDrawn="1"/>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r>
              <a:rPr lang="en-US" dirty="0"/>
              <a:t>Click to edit Master title style</a:t>
            </a:r>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27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0698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34025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24500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8246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513A-FA63-494E-B2CA-87737428AC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EAF8F69-0E93-4EA9-8FD9-C6F4B32662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07DE06-3E00-4D8D-AE3D-37259FC7D734}"/>
              </a:ext>
            </a:extLst>
          </p:cNvPr>
          <p:cNvSpPr>
            <a:spLocks noGrp="1"/>
          </p:cNvSpPr>
          <p:nvPr>
            <p:ph type="dt" sz="half" idx="10"/>
          </p:nvPr>
        </p:nvSpPr>
        <p:spPr/>
        <p:txBody>
          <a:bodyPr/>
          <a:lstStyle/>
          <a:p>
            <a:fld id="{0B6C459D-8611-405B-BDFE-D1B080642115}" type="datetime1">
              <a:rPr lang="en-GB" smtClean="0"/>
              <a:t>19/06/2021</a:t>
            </a:fld>
            <a:endParaRPr lang="en-GB"/>
          </a:p>
        </p:txBody>
      </p:sp>
      <p:sp>
        <p:nvSpPr>
          <p:cNvPr id="5" name="Footer Placeholder 4">
            <a:extLst>
              <a:ext uri="{FF2B5EF4-FFF2-40B4-BE49-F238E27FC236}">
                <a16:creationId xmlns:a16="http://schemas.microsoft.com/office/drawing/2014/main" id="{C5D90664-D32A-4F5A-B9F1-12E1E592C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FA69D-EB42-4F8E-9793-1959223683D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044231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1DA7-7B1C-497B-B262-FC6CF84063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B3A56-BE9D-41E5-A893-DF4BD382D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983F7-D962-469F-8ED3-563C96900F47}"/>
              </a:ext>
            </a:extLst>
          </p:cNvPr>
          <p:cNvSpPr>
            <a:spLocks noGrp="1"/>
          </p:cNvSpPr>
          <p:nvPr>
            <p:ph type="dt" sz="half" idx="10"/>
          </p:nvPr>
        </p:nvSpPr>
        <p:spPr/>
        <p:txBody>
          <a:bodyPr/>
          <a:lstStyle/>
          <a:p>
            <a:fld id="{7E6B95E2-FE97-4C55-92A6-010E389A69F9}" type="datetime1">
              <a:rPr lang="en-GB" smtClean="0"/>
              <a:t>19/06/2021</a:t>
            </a:fld>
            <a:endParaRPr lang="en-GB"/>
          </a:p>
        </p:txBody>
      </p:sp>
      <p:sp>
        <p:nvSpPr>
          <p:cNvPr id="5" name="Footer Placeholder 4">
            <a:extLst>
              <a:ext uri="{FF2B5EF4-FFF2-40B4-BE49-F238E27FC236}">
                <a16:creationId xmlns:a16="http://schemas.microsoft.com/office/drawing/2014/main" id="{75843ABE-66D2-4A5E-AE4D-9BAD02D4D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5390F-2DBD-4140-AF12-17D31DFC428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38804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453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98FF-30BC-4DC8-B50A-7E51692F09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1DE832-00C8-4A6D-86D1-FB6270C1F0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95603-D008-4B7A-8FA9-ABCF090C45E4}"/>
              </a:ext>
            </a:extLst>
          </p:cNvPr>
          <p:cNvSpPr>
            <a:spLocks noGrp="1"/>
          </p:cNvSpPr>
          <p:nvPr>
            <p:ph type="dt" sz="half" idx="10"/>
          </p:nvPr>
        </p:nvSpPr>
        <p:spPr/>
        <p:txBody>
          <a:bodyPr/>
          <a:lstStyle/>
          <a:p>
            <a:fld id="{D237C481-B7A3-436D-A88D-A3A5D092C747}" type="datetime1">
              <a:rPr lang="en-GB" smtClean="0"/>
              <a:t>19/06/2021</a:t>
            </a:fld>
            <a:endParaRPr lang="en-GB"/>
          </a:p>
        </p:txBody>
      </p:sp>
      <p:sp>
        <p:nvSpPr>
          <p:cNvPr id="5" name="Footer Placeholder 4">
            <a:extLst>
              <a:ext uri="{FF2B5EF4-FFF2-40B4-BE49-F238E27FC236}">
                <a16:creationId xmlns:a16="http://schemas.microsoft.com/office/drawing/2014/main" id="{5DED1516-9502-48A1-8BB0-BF2BBFA72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4AE59-4DC9-406F-AB36-7B52659F9899}"/>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99295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81C1-CEE7-442B-BAD6-B32172F7A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A35681-1524-47B5-9101-4186A0EA408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33AF22-ADB8-4BCB-B13C-0F3946852B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2A05D3-9A7E-405D-B383-D4B361ED8C41}"/>
              </a:ext>
            </a:extLst>
          </p:cNvPr>
          <p:cNvSpPr>
            <a:spLocks noGrp="1"/>
          </p:cNvSpPr>
          <p:nvPr>
            <p:ph type="dt" sz="half" idx="10"/>
          </p:nvPr>
        </p:nvSpPr>
        <p:spPr/>
        <p:txBody>
          <a:bodyPr/>
          <a:lstStyle/>
          <a:p>
            <a:fld id="{2C84640E-2896-4189-8AC3-7D3A6D9AD02E}" type="datetime1">
              <a:rPr lang="en-GB" smtClean="0"/>
              <a:t>19/06/2021</a:t>
            </a:fld>
            <a:endParaRPr lang="en-GB"/>
          </a:p>
        </p:txBody>
      </p:sp>
      <p:sp>
        <p:nvSpPr>
          <p:cNvPr id="6" name="Footer Placeholder 5">
            <a:extLst>
              <a:ext uri="{FF2B5EF4-FFF2-40B4-BE49-F238E27FC236}">
                <a16:creationId xmlns:a16="http://schemas.microsoft.com/office/drawing/2014/main" id="{A3F9B774-1660-4963-BFFF-E8B12E9599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5AD83-6887-4DC0-B4A3-077F71C1403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547715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00AD-F878-4795-8585-4F41ABDE6DF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41E66C-FC0B-4B33-9EAA-E65B8F474C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0CAA0-02E7-44E2-B739-102815F4A6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20A9FD-104B-4C2F-8E74-3FD4BD6736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DD429D-5645-4E65-95B6-A5C671B36A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4616EF-59E6-4D58-A937-D68079F5901E}"/>
              </a:ext>
            </a:extLst>
          </p:cNvPr>
          <p:cNvSpPr>
            <a:spLocks noGrp="1"/>
          </p:cNvSpPr>
          <p:nvPr>
            <p:ph type="dt" sz="half" idx="10"/>
          </p:nvPr>
        </p:nvSpPr>
        <p:spPr/>
        <p:txBody>
          <a:bodyPr/>
          <a:lstStyle/>
          <a:p>
            <a:fld id="{10609EB4-D358-40A6-B1E4-9EA195669412}" type="datetime1">
              <a:rPr lang="en-GB" smtClean="0"/>
              <a:t>19/06/2021</a:t>
            </a:fld>
            <a:endParaRPr lang="en-GB"/>
          </a:p>
        </p:txBody>
      </p:sp>
      <p:sp>
        <p:nvSpPr>
          <p:cNvPr id="8" name="Footer Placeholder 7">
            <a:extLst>
              <a:ext uri="{FF2B5EF4-FFF2-40B4-BE49-F238E27FC236}">
                <a16:creationId xmlns:a16="http://schemas.microsoft.com/office/drawing/2014/main" id="{85F7ECF1-290C-47D2-B8FC-0AD34CA86B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A542F9-7712-453D-B7A9-9BBCF154F681}"/>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6816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BD2B-5A42-49B9-9395-B740D3748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F72E1D-57D8-470E-81B8-07D900ABB8FC}"/>
              </a:ext>
            </a:extLst>
          </p:cNvPr>
          <p:cNvSpPr>
            <a:spLocks noGrp="1"/>
          </p:cNvSpPr>
          <p:nvPr>
            <p:ph type="dt" sz="half" idx="10"/>
          </p:nvPr>
        </p:nvSpPr>
        <p:spPr/>
        <p:txBody>
          <a:bodyPr/>
          <a:lstStyle/>
          <a:p>
            <a:fld id="{D95A805B-A7E6-4ED1-8F90-A6392FFC93FB}" type="datetime1">
              <a:rPr lang="en-GB" smtClean="0"/>
              <a:t>19/06/2021</a:t>
            </a:fld>
            <a:endParaRPr lang="en-GB"/>
          </a:p>
        </p:txBody>
      </p:sp>
      <p:sp>
        <p:nvSpPr>
          <p:cNvPr id="4" name="Footer Placeholder 3">
            <a:extLst>
              <a:ext uri="{FF2B5EF4-FFF2-40B4-BE49-F238E27FC236}">
                <a16:creationId xmlns:a16="http://schemas.microsoft.com/office/drawing/2014/main" id="{01236083-9717-476B-8148-0817B482B6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1E5F8F-C65E-4AC4-B587-FADABC38A567}"/>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026478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61A5C-2014-4BE9-822C-58DB286641DA}"/>
              </a:ext>
            </a:extLst>
          </p:cNvPr>
          <p:cNvSpPr>
            <a:spLocks noGrp="1"/>
          </p:cNvSpPr>
          <p:nvPr>
            <p:ph type="dt" sz="half" idx="10"/>
          </p:nvPr>
        </p:nvSpPr>
        <p:spPr/>
        <p:txBody>
          <a:bodyPr/>
          <a:lstStyle/>
          <a:p>
            <a:fld id="{EEA8F0FE-C693-4FE0-B036-B0625C5F6267}" type="datetime1">
              <a:rPr lang="en-GB" smtClean="0"/>
              <a:t>19/06/2021</a:t>
            </a:fld>
            <a:endParaRPr lang="en-GB"/>
          </a:p>
        </p:txBody>
      </p:sp>
      <p:sp>
        <p:nvSpPr>
          <p:cNvPr id="3" name="Footer Placeholder 2">
            <a:extLst>
              <a:ext uri="{FF2B5EF4-FFF2-40B4-BE49-F238E27FC236}">
                <a16:creationId xmlns:a16="http://schemas.microsoft.com/office/drawing/2014/main" id="{F9CFD99E-BC5C-433B-8E86-9BCB0FBBA7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62E97A-B10C-4DAF-AA4D-FCFF8713B75C}"/>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667136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4DA5-6BD6-40A2-A5B7-A7697939EE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B13954-8B82-43EF-9734-A8B40473616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825D13-F732-4287-A8D8-5B1FB67A4A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AD9111-52E5-4AC0-9CB8-8F2BBC3644D3}"/>
              </a:ext>
            </a:extLst>
          </p:cNvPr>
          <p:cNvSpPr>
            <a:spLocks noGrp="1"/>
          </p:cNvSpPr>
          <p:nvPr>
            <p:ph type="dt" sz="half" idx="10"/>
          </p:nvPr>
        </p:nvSpPr>
        <p:spPr/>
        <p:txBody>
          <a:bodyPr/>
          <a:lstStyle/>
          <a:p>
            <a:fld id="{813D5994-A7B2-4511-A925-90B26332E370}" type="datetime1">
              <a:rPr lang="en-GB" smtClean="0"/>
              <a:t>19/06/2021</a:t>
            </a:fld>
            <a:endParaRPr lang="en-GB"/>
          </a:p>
        </p:txBody>
      </p:sp>
      <p:sp>
        <p:nvSpPr>
          <p:cNvPr id="6" name="Footer Placeholder 5">
            <a:extLst>
              <a:ext uri="{FF2B5EF4-FFF2-40B4-BE49-F238E27FC236}">
                <a16:creationId xmlns:a16="http://schemas.microsoft.com/office/drawing/2014/main" id="{C104AC2D-F46F-406D-AAA2-E462F4CFA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3451B-78A8-4F07-B17B-A368A1B4EE90}"/>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29836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AF3-1F18-4972-9A4B-E1170313B6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92B2D2-1154-4685-A10B-F77B09E5EC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42084BC-D56D-4662-8F48-10EB13F8E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9FB288-F413-4FB4-8978-198241A424DD}"/>
              </a:ext>
            </a:extLst>
          </p:cNvPr>
          <p:cNvSpPr>
            <a:spLocks noGrp="1"/>
          </p:cNvSpPr>
          <p:nvPr>
            <p:ph type="dt" sz="half" idx="10"/>
          </p:nvPr>
        </p:nvSpPr>
        <p:spPr/>
        <p:txBody>
          <a:bodyPr/>
          <a:lstStyle/>
          <a:p>
            <a:fld id="{EA6D80CF-D432-4042-979E-506D73A8259E}" type="datetime1">
              <a:rPr lang="en-GB" smtClean="0"/>
              <a:t>19/06/2021</a:t>
            </a:fld>
            <a:endParaRPr lang="en-GB"/>
          </a:p>
        </p:txBody>
      </p:sp>
      <p:sp>
        <p:nvSpPr>
          <p:cNvPr id="6" name="Footer Placeholder 5">
            <a:extLst>
              <a:ext uri="{FF2B5EF4-FFF2-40B4-BE49-F238E27FC236}">
                <a16:creationId xmlns:a16="http://schemas.microsoft.com/office/drawing/2014/main" id="{EBE6312C-78B6-47FF-89BC-6BD04AD1C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E2BCF-B18B-4639-B7D9-7A38606C345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605456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0076-0D90-469E-830A-D790B3C34D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ABE29B-191A-45C1-A42D-DA04C702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E7D8C-76DE-4B22-8EB4-44961E805360}"/>
              </a:ext>
            </a:extLst>
          </p:cNvPr>
          <p:cNvSpPr>
            <a:spLocks noGrp="1"/>
          </p:cNvSpPr>
          <p:nvPr>
            <p:ph type="dt" sz="half" idx="10"/>
          </p:nvPr>
        </p:nvSpPr>
        <p:spPr/>
        <p:txBody>
          <a:bodyPr/>
          <a:lstStyle/>
          <a:p>
            <a:fld id="{96649355-66DF-46D2-911C-6B6104466483}" type="datetime1">
              <a:rPr lang="en-GB" smtClean="0"/>
              <a:t>19/06/2021</a:t>
            </a:fld>
            <a:endParaRPr lang="en-GB"/>
          </a:p>
        </p:txBody>
      </p:sp>
      <p:sp>
        <p:nvSpPr>
          <p:cNvPr id="5" name="Footer Placeholder 4">
            <a:extLst>
              <a:ext uri="{FF2B5EF4-FFF2-40B4-BE49-F238E27FC236}">
                <a16:creationId xmlns:a16="http://schemas.microsoft.com/office/drawing/2014/main" id="{142BE26C-530B-4CE8-B121-6F33C32F8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AD27D-3C8F-4430-B348-4EC9280BBA38}"/>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10397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20CC6-1D15-4F2E-A5AF-EF6F865443E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0F69AD-E368-4BFF-9CC7-F33079A205B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8FE42E-CB02-4D9F-9030-61D13D170199}"/>
              </a:ext>
            </a:extLst>
          </p:cNvPr>
          <p:cNvSpPr>
            <a:spLocks noGrp="1"/>
          </p:cNvSpPr>
          <p:nvPr>
            <p:ph type="dt" sz="half" idx="10"/>
          </p:nvPr>
        </p:nvSpPr>
        <p:spPr/>
        <p:txBody>
          <a:bodyPr/>
          <a:lstStyle/>
          <a:p>
            <a:fld id="{A8F73A9E-8E16-4594-9DF0-C405C1D954EC}" type="datetime1">
              <a:rPr lang="en-GB" smtClean="0"/>
              <a:t>19/06/2021</a:t>
            </a:fld>
            <a:endParaRPr lang="en-GB"/>
          </a:p>
        </p:txBody>
      </p:sp>
      <p:sp>
        <p:nvSpPr>
          <p:cNvPr id="5" name="Footer Placeholder 4">
            <a:extLst>
              <a:ext uri="{FF2B5EF4-FFF2-40B4-BE49-F238E27FC236}">
                <a16:creationId xmlns:a16="http://schemas.microsoft.com/office/drawing/2014/main" id="{A07B04B6-C1B5-41DB-99FF-8F94B4064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CA0EE-6804-4B0C-8769-7E41E5FFA018}"/>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53625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10"/>
        <p:cNvGrpSpPr/>
        <p:nvPr/>
      </p:nvGrpSpPr>
      <p:grpSpPr>
        <a:xfrm>
          <a:off x="0" y="0"/>
          <a:ext cx="0" cy="0"/>
          <a:chOff x="0" y="0"/>
          <a:chExt cx="0" cy="0"/>
        </a:xfrm>
      </p:grpSpPr>
      <p:sp>
        <p:nvSpPr>
          <p:cNvPr id="11" name="Google Shape;11;p15"/>
          <p:cNvSpPr txBox="1">
            <a:spLocks noGrp="1"/>
          </p:cNvSpPr>
          <p:nvPr>
            <p:ph type="title"/>
          </p:nvPr>
        </p:nvSpPr>
        <p:spPr>
          <a:xfrm>
            <a:off x="457200" y="252413"/>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2" name="Google Shape;12;p15"/>
          <p:cNvSpPr>
            <a:spLocks noGrp="1"/>
          </p:cNvSpPr>
          <p:nvPr>
            <p:ph type="clipArt" idx="2"/>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320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6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457200" y="252412"/>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0153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174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3434501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4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3995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840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867CD-43EA-4BEA-B473-537B8CDF0A68}"/>
              </a:ext>
            </a:extLst>
          </p:cNvPr>
          <p:cNvSpPr txBox="1">
            <a:spLocks/>
          </p:cNvSpPr>
          <p:nvPr userDrawn="1"/>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r>
              <a:rPr lang="en-US"/>
              <a:t>Click to edit Master title style</a:t>
            </a:r>
            <a:endParaRPr lang="en-US" dirty="0"/>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3694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2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7.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2DF3C1-0807-4433-9D14-D8E836CFE9CF}"/>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F09F08-8E67-4824-89A8-C2519460EF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B46D903D-7305-4A57-AAC5-11627FF468D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49E3EB79-D074-447F-8E3B-5159D56CC818}"/>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9F8F0CC5-72BC-407E-8999-B922A527EAE2}"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8DF6095-F36D-4620-B3D9-AB7056399A5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F5A74173-A2F3-4576-A694-9D8B8D3B3886}"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357544592"/>
      </p:ext>
    </p:extLst>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65268A89-3D2B-4E69-BAE8-A0DDC172CF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6EC45C2B-5344-42D1-BF6D-512EC9CBD24D}"/>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E67E6391-5284-43C8-90D7-38685D77CC62}"/>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IVA, Slide </a:t>
            </a:r>
            <a:fld id="{0124B06B-EAE0-4B84-A545-9E937B412FF2}"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213774944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8D862EC-D7E2-4F9A-AF60-2B89EE9F051C}"/>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FD8C505-7919-4752-A9F2-21E5995ACCE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F4493FE-B694-46A8-B97F-569E889BED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A53CDDD-0317-4CC8-ABB4-F3DD8A8EB0B1}"/>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781E3445-FA0A-4E01-9485-28599AA41FEE}"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112693453"/>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81241C-4A16-4DF3-B1FD-DEDB93BEEE0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6CBA99-4654-4D08-B608-18C372D6294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7A78D733-9C5C-4C68-B6EB-4E8FEC2246CD}"/>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dirty="0"/>
          </a:p>
        </p:txBody>
      </p:sp>
      <p:sp>
        <p:nvSpPr>
          <p:cNvPr id="6" name="TextBox 6">
            <a:extLst>
              <a:ext uri="{FF2B5EF4-FFF2-40B4-BE49-F238E27FC236}">
                <a16:creationId xmlns:a16="http://schemas.microsoft.com/office/drawing/2014/main" id="{9A3FC491-597D-4FE3-B07E-56F7D4DF95D8}"/>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1E3012FF-2A26-4FE4-AE81-9F053B9A8CF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136475100"/>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BCD988-3C2C-4819-9D26-87437709BD82}"/>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704A7-7943-48EB-87DF-53CAE7CDE0C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F4493FE-B694-46A8-B97F-569E889BED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A53CDDD-0317-4CC8-ABB4-F3DD8A8EB0B1}"/>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C05A112C-D4AE-4F93-BC51-1A638BB77FF8}"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86513828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826AB4D5-9896-4F98-8BF1-E84D94DBCE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13BCB0DB-5E42-4F4D-BBE1-8FE05B0601CF}"/>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B9949AE1-C43F-466E-A30D-3A43AA735465}"/>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CF9ADA32-B0BC-4E80-BB63-27EFB805044F}"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31037183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016D3-B8BF-4533-A9E0-588C78506AE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68EEDE-76C0-4FCC-91B7-5AA0BDC7AA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76C1D-8314-4DCA-ADD4-93BC193806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6335E6-701D-48DB-9DC1-75425FEA0D8F}" type="datetime1">
              <a:rPr lang="en-GB" smtClean="0"/>
              <a:t>19/06/2021</a:t>
            </a:fld>
            <a:endParaRPr lang="en-GB"/>
          </a:p>
        </p:txBody>
      </p:sp>
      <p:sp>
        <p:nvSpPr>
          <p:cNvPr id="5" name="Footer Placeholder 4">
            <a:extLst>
              <a:ext uri="{FF2B5EF4-FFF2-40B4-BE49-F238E27FC236}">
                <a16:creationId xmlns:a16="http://schemas.microsoft.com/office/drawing/2014/main" id="{6C73C37C-A4BA-4FE0-8023-D8CE519FA7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3286C4-83B0-4C38-B026-988BA44745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2A9A83-3FE3-462B-AF7F-84A01CDBDDAC}" type="slidenum">
              <a:rPr lang="en-GB" smtClean="0"/>
              <a:t>‹#›</a:t>
            </a:fld>
            <a:endParaRPr lang="en-GB"/>
          </a:p>
        </p:txBody>
      </p:sp>
    </p:spTree>
    <p:extLst>
      <p:ext uri="{BB962C8B-B14F-4D97-AF65-F5344CB8AC3E}">
        <p14:creationId xmlns:p14="http://schemas.microsoft.com/office/powerpoint/2010/main" val="228977166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1.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103.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www.who.int/reproductivehealth/publications/family_planning/MEC-5/en/" TargetMode="External"/><Relationship Id="rId1" Type="http://schemas.openxmlformats.org/officeDocument/2006/relationships/slideLayout" Target="../slideLayouts/slideLayout39.xml"/><Relationship Id="rId6" Type="http://schemas.openxmlformats.org/officeDocument/2006/relationships/hyperlink" Target="https://www.who.int/reproductivehealth/publications/family_planning/en/" TargetMode="External"/><Relationship Id="rId5" Type="http://schemas.openxmlformats.org/officeDocument/2006/relationships/image" Target="../media/image29.png"/><Relationship Id="rId4" Type="http://schemas.openxmlformats.org/officeDocument/2006/relationships/hyperlink" Target="http://www.who.int/reproductivehealth/publications/family_planning/SPR-3/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53.xml"/><Relationship Id="rId6" Type="http://schemas.openxmlformats.org/officeDocument/2006/relationships/hyperlink" Target="https://apps.who.int/iris/bitstream/handle/10665/260156/9780999203705-eng.pdf?sequence=1" TargetMode="External"/><Relationship Id="rId5" Type="http://schemas.openxmlformats.org/officeDocument/2006/relationships/hyperlink" Target="https://www.fptraining.org/" TargetMode="External"/><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9.xml"/><Relationship Id="rId1" Type="http://schemas.openxmlformats.org/officeDocument/2006/relationships/slideLayout" Target="../slideLayouts/slideLayout53.xml"/><Relationship Id="rId4" Type="http://schemas.openxmlformats.org/officeDocument/2006/relationships/hyperlink" Target="https://apps.who.int/iris/bitstream/handle/10665/260156/9780999203705-eng.pdf?sequence=1"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39.xml"/><Relationship Id="rId4" Type="http://schemas.openxmlformats.org/officeDocument/2006/relationships/hyperlink" Target="https://apps.who.int/iris/bitstream/handle/10665/260156/9780999203705-eng.pdf?sequence=1"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52.xml"/><Relationship Id="rId5" Type="http://schemas.openxmlformats.org/officeDocument/2006/relationships/image" Target="../media/image22.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7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Autofit/>
          </a:bodyPr>
          <a:lstStyle/>
          <a:p>
            <a:pPr algn="l"/>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Contraceptive methods -  Part 3</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endParaRPr lang="en-GB" sz="54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2021</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509D78-B31E-48D6-9A75-0C3A1A67441A}"/>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B651-4386-448E-9709-9F6D73FB6D5A}"/>
              </a:ext>
            </a:extLst>
          </p:cNvPr>
          <p:cNvSpPr>
            <a:spLocks noGrp="1"/>
          </p:cNvSpPr>
          <p:nvPr>
            <p:ph type="title"/>
          </p:nvPr>
        </p:nvSpPr>
        <p:spPr>
          <a:xfrm>
            <a:off x="398175" y="117945"/>
            <a:ext cx="8468734" cy="588638"/>
          </a:xfrm>
        </p:spPr>
        <p:txBody>
          <a:bodyPr>
            <a:noAutofit/>
          </a:bodyPr>
          <a:lstStyle/>
          <a:p>
            <a:br>
              <a:rPr lang="en-US" sz="3600" b="1" dirty="0">
                <a:solidFill>
                  <a:schemeClr val="accent1"/>
                </a:solidFill>
                <a:latin typeface="Calibri" panose="020F0502020204030204" pitchFamily="34" charset="0"/>
                <a:cs typeface="Calibri" panose="020F0502020204030204" pitchFamily="34" charset="0"/>
              </a:rPr>
            </a:br>
            <a:br>
              <a:rPr lang="en-US" sz="3600" b="1" dirty="0">
                <a:solidFill>
                  <a:schemeClr val="accent1"/>
                </a:solidFill>
                <a:latin typeface="Calibri" panose="020F0502020204030204" pitchFamily="34" charset="0"/>
                <a:cs typeface="Calibri" panose="020F0502020204030204" pitchFamily="34" charset="0"/>
              </a:rPr>
            </a:br>
            <a:r>
              <a:rPr lang="en-US" sz="3600" b="1" dirty="0">
                <a:solidFill>
                  <a:schemeClr val="accent1"/>
                </a:solidFill>
                <a:latin typeface="Calibri" panose="020F0502020204030204" pitchFamily="34" charset="0"/>
                <a:cs typeface="Calibri" panose="020F0502020204030204" pitchFamily="34" charset="0"/>
              </a:rPr>
              <a:t>Differences: Copper vs LNG-IUDs</a:t>
            </a:r>
            <a:br>
              <a:rPr lang="en-US" sz="3600" b="1" dirty="0">
                <a:solidFill>
                  <a:schemeClr val="accent1"/>
                </a:solidFill>
                <a:latin typeface="Calibri" panose="020F0502020204030204" pitchFamily="34" charset="0"/>
                <a:cs typeface="Calibri" panose="020F0502020204030204" pitchFamily="34" charset="0"/>
              </a:rPr>
            </a:br>
            <a:br>
              <a:rPr lang="en-US" sz="3600" b="1" dirty="0">
                <a:solidFill>
                  <a:schemeClr val="accent1"/>
                </a:solidFill>
                <a:latin typeface="Calibri" panose="020F0502020204030204" pitchFamily="34" charset="0"/>
                <a:cs typeface="Calibri" panose="020F0502020204030204" pitchFamily="34" charset="0"/>
              </a:rPr>
            </a:br>
            <a:endParaRPr lang="en-US" sz="3600" b="1" dirty="0">
              <a:solidFill>
                <a:schemeClr val="accent1"/>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A859E515-7207-458B-A2E9-4A6F1B79C618}"/>
              </a:ext>
            </a:extLst>
          </p:cNvPr>
          <p:cNvGraphicFramePr>
            <a:graphicFrameLocks noGrp="1"/>
          </p:cNvGraphicFramePr>
          <p:nvPr>
            <p:extLst>
              <p:ext uri="{D42A27DB-BD31-4B8C-83A1-F6EECF244321}">
                <p14:modId xmlns:p14="http://schemas.microsoft.com/office/powerpoint/2010/main" val="2306625003"/>
              </p:ext>
            </p:extLst>
          </p:nvPr>
        </p:nvGraphicFramePr>
        <p:xfrm>
          <a:off x="108857" y="827383"/>
          <a:ext cx="8926286" cy="5651450"/>
        </p:xfrm>
        <a:graphic>
          <a:graphicData uri="http://schemas.openxmlformats.org/drawingml/2006/table">
            <a:tbl>
              <a:tblPr firstRow="1" bandRow="1"/>
              <a:tblGrid>
                <a:gridCol w="1469422">
                  <a:extLst>
                    <a:ext uri="{9D8B030D-6E8A-4147-A177-3AD203B41FA5}">
                      <a16:colId xmlns:a16="http://schemas.microsoft.com/office/drawing/2014/main" val="2571021588"/>
                    </a:ext>
                  </a:extLst>
                </a:gridCol>
                <a:gridCol w="3369502">
                  <a:extLst>
                    <a:ext uri="{9D8B030D-6E8A-4147-A177-3AD203B41FA5}">
                      <a16:colId xmlns:a16="http://schemas.microsoft.com/office/drawing/2014/main" val="197980754"/>
                    </a:ext>
                  </a:extLst>
                </a:gridCol>
                <a:gridCol w="4087362">
                  <a:extLst>
                    <a:ext uri="{9D8B030D-6E8A-4147-A177-3AD203B41FA5}">
                      <a16:colId xmlns:a16="http://schemas.microsoft.com/office/drawing/2014/main" val="1917523060"/>
                    </a:ext>
                  </a:extLst>
                </a:gridCol>
              </a:tblGrid>
              <a:tr h="308219">
                <a:tc>
                  <a:txBody>
                    <a:bodyPr/>
                    <a:lstStyle/>
                    <a:p>
                      <a:pPr algn="ctr"/>
                      <a:endParaRPr lang="en-US" sz="14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Copper IUDs</a:t>
                      </a:r>
                    </a:p>
                  </a:txBody>
                  <a:tcPr/>
                </a:tc>
                <a:tc>
                  <a:txBody>
                    <a:bodyPr/>
                    <a:lstStyle/>
                    <a:p>
                      <a:pPr algn="ctr"/>
                      <a:r>
                        <a:rPr lang="en-US" sz="1400" b="1" dirty="0">
                          <a:latin typeface="+mn-lt"/>
                        </a:rPr>
                        <a:t>LNG-IUDs</a:t>
                      </a:r>
                    </a:p>
                  </a:txBody>
                  <a:tcPr/>
                </a:tc>
                <a:extLst>
                  <a:ext uri="{0D108BD9-81ED-4DB2-BD59-A6C34878D82A}">
                    <a16:rowId xmlns:a16="http://schemas.microsoft.com/office/drawing/2014/main" val="1100298862"/>
                  </a:ext>
                </a:extLst>
              </a:tr>
              <a:tr h="462328">
                <a:tc>
                  <a:txBody>
                    <a:bodyPr/>
                    <a:lstStyle/>
                    <a:p>
                      <a:r>
                        <a:rPr lang="en-US" sz="1400" b="1" dirty="0">
                          <a:latin typeface="+mn-lt"/>
                        </a:rPr>
                        <a:t>Appearance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T-shaped plastic device with copper sleeves or wire wrapped around them</a:t>
                      </a:r>
                    </a:p>
                  </a:txBody>
                  <a:tcPr/>
                </a:tc>
                <a:tc>
                  <a:txBody>
                    <a:bodyPr/>
                    <a:lstStyle/>
                    <a:p>
                      <a:r>
                        <a:rPr lang="en-US" sz="1400" dirty="0">
                          <a:solidFill>
                            <a:srgbClr val="000000"/>
                          </a:solidFill>
                          <a:latin typeface="+mn-lt"/>
                        </a:rPr>
                        <a:t>T-shaped plastic device with the hormone reservoir in the stem of the T frame</a:t>
                      </a:r>
                    </a:p>
                  </a:txBody>
                  <a:tcPr/>
                </a:tc>
                <a:extLst>
                  <a:ext uri="{0D108BD9-81ED-4DB2-BD59-A6C34878D82A}">
                    <a16:rowId xmlns:a16="http://schemas.microsoft.com/office/drawing/2014/main" val="2846814942"/>
                  </a:ext>
                </a:extLst>
              </a:tr>
              <a:tr h="5239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Lasts for:</a:t>
                      </a:r>
                    </a:p>
                    <a:p>
                      <a:endParaRPr lang="en-US" sz="14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10-12 years depending on brand and national guidelines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3-7 years depending on brand and national guidelines</a:t>
                      </a:r>
                    </a:p>
                  </a:txBody>
                  <a:tcPr/>
                </a:tc>
                <a:extLst>
                  <a:ext uri="{0D108BD9-81ED-4DB2-BD59-A6C34878D82A}">
                    <a16:rowId xmlns:a16="http://schemas.microsoft.com/office/drawing/2014/main" val="1642885538"/>
                  </a:ext>
                </a:extLst>
              </a:tr>
              <a:tr h="235066">
                <a:tc>
                  <a:txBody>
                    <a:bodyPr/>
                    <a:lstStyle/>
                    <a:p>
                      <a:r>
                        <a:rPr lang="en-US" sz="1400" b="1" dirty="0">
                          <a:latin typeface="+mn-lt"/>
                        </a:rPr>
                        <a:t>Effectiveness</a:t>
                      </a:r>
                    </a:p>
                  </a:txBody>
                  <a:tcPr/>
                </a:tc>
                <a:tc>
                  <a:txBody>
                    <a:bodyPr/>
                    <a:lstStyle/>
                    <a:p>
                      <a:r>
                        <a:rPr lang="en-US" sz="1400" dirty="0">
                          <a:solidFill>
                            <a:srgbClr val="000000"/>
                          </a:solidFill>
                          <a:latin typeface="+mn-lt"/>
                        </a:rPr>
                        <a:t>Very effective; 6 per 1,000 women using perfectly will become pregnant in the first year.</a:t>
                      </a:r>
                    </a:p>
                  </a:txBody>
                  <a:tcPr/>
                </a:tc>
                <a:tc>
                  <a:txBody>
                    <a:bodyPr/>
                    <a:lstStyle/>
                    <a:p>
                      <a:r>
                        <a:rPr lang="en-US" sz="1400" dirty="0">
                          <a:solidFill>
                            <a:srgbClr val="000000"/>
                          </a:solidFill>
                          <a:latin typeface="+mn-lt"/>
                        </a:rPr>
                        <a:t>Very effective; less than 2 per 1,000 women using perfectly will become pregnant in first year.</a:t>
                      </a:r>
                    </a:p>
                  </a:txBody>
                  <a:tcPr/>
                </a:tc>
                <a:extLst>
                  <a:ext uri="{0D108BD9-81ED-4DB2-BD59-A6C34878D82A}">
                    <a16:rowId xmlns:a16="http://schemas.microsoft.com/office/drawing/2014/main" val="1272191219"/>
                  </a:ext>
                </a:extLst>
              </a:tr>
              <a:tr h="308219">
                <a:tc>
                  <a:txBody>
                    <a:bodyPr/>
                    <a:lstStyle/>
                    <a:p>
                      <a:r>
                        <a:rPr lang="en-US" sz="1400" b="1" dirty="0">
                          <a:latin typeface="+mn-lt"/>
                        </a:rPr>
                        <a:t>Hormones</a:t>
                      </a:r>
                    </a:p>
                  </a:txBody>
                  <a:tcPr/>
                </a:tc>
                <a:tc>
                  <a:txBody>
                    <a:bodyPr/>
                    <a:lstStyle/>
                    <a:p>
                      <a:r>
                        <a:rPr lang="en-US" sz="1400" dirty="0">
                          <a:solidFill>
                            <a:srgbClr val="000000"/>
                          </a:solidFill>
                          <a:latin typeface="+mn-lt"/>
                        </a:rPr>
                        <a:t>No hormones</a:t>
                      </a:r>
                    </a:p>
                  </a:txBody>
                  <a:tcPr/>
                </a:tc>
                <a:tc>
                  <a:txBody>
                    <a:bodyPr/>
                    <a:lstStyle/>
                    <a:p>
                      <a:r>
                        <a:rPr lang="en-US" sz="1400" dirty="0">
                          <a:solidFill>
                            <a:srgbClr val="000000"/>
                          </a:solidFill>
                          <a:latin typeface="+mn-lt"/>
                        </a:rPr>
                        <a:t>Small amounts of the hormone levonorgestrel</a:t>
                      </a:r>
                    </a:p>
                  </a:txBody>
                  <a:tcPr/>
                </a:tc>
                <a:extLst>
                  <a:ext uri="{0D108BD9-81ED-4DB2-BD59-A6C34878D82A}">
                    <a16:rowId xmlns:a16="http://schemas.microsoft.com/office/drawing/2014/main" val="1235827063"/>
                  </a:ext>
                </a:extLst>
              </a:tr>
              <a:tr h="583712">
                <a:tc>
                  <a:txBody>
                    <a:bodyPr/>
                    <a:lstStyle/>
                    <a:p>
                      <a:pPr marR="0" algn="l" rtl="0">
                        <a:lnSpc>
                          <a:spcPct val="100000"/>
                        </a:lnSpc>
                        <a:spcBef>
                          <a:spcPts val="0"/>
                        </a:spcBef>
                        <a:spcAft>
                          <a:spcPts val="0"/>
                        </a:spcAft>
                        <a:buClr>
                          <a:srgbClr val="000000"/>
                        </a:buClr>
                        <a:buFont typeface="Arial"/>
                      </a:pPr>
                      <a:r>
                        <a:rPr lang="en-US" sz="1400" b="1" i="0" u="none" strike="noStrike" cap="none" dirty="0">
                          <a:solidFill>
                            <a:srgbClr val="000000"/>
                          </a:solidFill>
                          <a:latin typeface="+mn-lt"/>
                          <a:cs typeface="Arial"/>
                          <a:sym typeface="Arial"/>
                        </a:rPr>
                        <a:t>Works by</a:t>
                      </a:r>
                    </a:p>
                  </a:txBody>
                  <a:tcPr/>
                </a:tc>
                <a:tc>
                  <a:txBody>
                    <a:bodyPr/>
                    <a:lstStyle/>
                    <a:p>
                      <a:pPr marL="0" marR="0" lvl="0" indent="0" algn="l" defTabSz="914400" rtl="0" eaLnBrk="1" fontAlgn="auto" latinLnBrk="0" hangingPunct="1">
                        <a:lnSpc>
                          <a:spcPct val="100000"/>
                        </a:lnSpc>
                        <a:spcBef>
                          <a:spcPts val="600"/>
                        </a:spcBef>
                        <a:spcAft>
                          <a:spcPts val="0"/>
                        </a:spcAft>
                        <a:buClr>
                          <a:srgbClr val="FF3300"/>
                        </a:buClr>
                        <a:buSzTx/>
                        <a:buFontTx/>
                        <a:buNone/>
                        <a:tabLst/>
                        <a:defRPr/>
                      </a:pPr>
                      <a:r>
                        <a:rPr lang="en-US" sz="1400" strike="noStrike" dirty="0">
                          <a:solidFill>
                            <a:srgbClr val="000000"/>
                          </a:solidFill>
                          <a:latin typeface="+mn-lt"/>
                        </a:rPr>
                        <a:t>Causes a chemical change that </a:t>
                      </a:r>
                      <a:r>
                        <a:rPr lang="en-GB" sz="1400" b="0" i="0" u="none" strike="noStrike" cap="none" noProof="0" dirty="0">
                          <a:solidFill>
                            <a:srgbClr val="000000"/>
                          </a:solidFill>
                          <a:latin typeface="+mn-lt"/>
                          <a:ea typeface="+mn-ea"/>
                          <a:cs typeface="Arial"/>
                          <a:sym typeface="Arial"/>
                        </a:rPr>
                        <a:t>Interferes with sperm motility and prevents sperm and egg from meeting </a:t>
                      </a:r>
                    </a:p>
                  </a:txBody>
                  <a:tcPr/>
                </a:tc>
                <a:tc>
                  <a:txBody>
                    <a:bodyPr/>
                    <a:lstStyle/>
                    <a:p>
                      <a:pPr marL="0" marR="0" lvl="0" indent="0" algn="l" defTabSz="914400" rtl="0" eaLnBrk="1" fontAlgn="auto" latinLnBrk="0" hangingPunct="1">
                        <a:lnSpc>
                          <a:spcPct val="100000"/>
                        </a:lnSpc>
                        <a:spcBef>
                          <a:spcPts val="1200"/>
                        </a:spcBef>
                        <a:spcAft>
                          <a:spcPts val="0"/>
                        </a:spcAft>
                        <a:buClr>
                          <a:srgbClr val="000000"/>
                        </a:buClr>
                        <a:buSzPts val="2800"/>
                        <a:buFont typeface="Arial"/>
                        <a:buNone/>
                        <a:tabLst/>
                        <a:defRPr/>
                      </a:pPr>
                      <a:r>
                        <a:rPr lang="en-US" sz="1400" dirty="0">
                          <a:solidFill>
                            <a:srgbClr val="000000"/>
                          </a:solidFill>
                          <a:latin typeface="+mn-lt"/>
                        </a:rPr>
                        <a:t>Thickens </a:t>
                      </a:r>
                      <a:r>
                        <a:rPr lang="en-US" sz="1400" b="0" i="0" u="none" strike="noStrike" cap="none" dirty="0">
                          <a:solidFill>
                            <a:srgbClr val="000000"/>
                          </a:solidFill>
                          <a:latin typeface="+mn-lt"/>
                          <a:cs typeface="Arial"/>
                          <a:sym typeface="Arial"/>
                        </a:rPr>
                        <a:t>cervical mucosa, </a:t>
                      </a:r>
                      <a:r>
                        <a:rPr lang="en-US" sz="1400" b="0" i="0" u="none" strike="noStrike" cap="none" noProof="0" dirty="0">
                          <a:solidFill>
                            <a:srgbClr val="000000"/>
                          </a:solidFill>
                          <a:latin typeface="+mn-lt"/>
                          <a:ea typeface="Arial"/>
                          <a:cs typeface="Arial"/>
                          <a:sym typeface="Arial"/>
                        </a:rPr>
                        <a:t>Interferes with movement of the sperm</a:t>
                      </a:r>
                      <a:r>
                        <a:rPr kumimoji="0" lang="en-US" sz="1400" b="0" i="0" u="none" strike="noStrike" kern="0" cap="none" spc="0" normalizeH="0" baseline="0" noProof="0" dirty="0">
                          <a:ln>
                            <a:noFill/>
                          </a:ln>
                          <a:solidFill>
                            <a:srgbClr val="000000"/>
                          </a:solidFill>
                          <a:effectLst/>
                          <a:uLnTx/>
                          <a:uFillTx/>
                          <a:latin typeface="+mn-lt"/>
                          <a:ea typeface="Arial"/>
                          <a:cs typeface="Arial"/>
                          <a:sym typeface="Arial"/>
                        </a:rPr>
                        <a:t>, </a:t>
                      </a:r>
                      <a:r>
                        <a:rPr lang="en-US" sz="1400" b="0" i="0" u="none" strike="noStrike" cap="none" noProof="0" dirty="0">
                          <a:solidFill>
                            <a:srgbClr val="000000"/>
                          </a:solidFill>
                          <a:latin typeface="+mn-lt"/>
                          <a:ea typeface="+mn-ea"/>
                          <a:cs typeface="Arial"/>
                          <a:sym typeface="Arial"/>
                        </a:rPr>
                        <a:t>so</a:t>
                      </a:r>
                      <a:r>
                        <a:rPr lang="en-US" sz="1400" dirty="0">
                          <a:solidFill>
                            <a:srgbClr val="000000"/>
                          </a:solidFill>
                          <a:latin typeface="+mn-lt"/>
                        </a:rPr>
                        <a:t> </a:t>
                      </a:r>
                      <a:r>
                        <a:rPr lang="en-US" sz="1400" b="0" i="0" u="none" strike="noStrike" cap="none" dirty="0">
                          <a:solidFill>
                            <a:srgbClr val="000000"/>
                          </a:solidFill>
                          <a:latin typeface="+mn-lt"/>
                          <a:cs typeface="Arial"/>
                          <a:sym typeface="Arial"/>
                        </a:rPr>
                        <a:t>the sperm and the egg do not meet. </a:t>
                      </a:r>
                      <a:endParaRPr lang="en-US" sz="1400" b="0" i="0" u="none" strike="noStrike" cap="none" noProof="0" dirty="0">
                        <a:solidFill>
                          <a:srgbClr val="000000"/>
                        </a:solidFill>
                        <a:latin typeface="+mn-lt"/>
                        <a:cs typeface="Arial"/>
                        <a:sym typeface="Arial"/>
                      </a:endParaRPr>
                    </a:p>
                  </a:txBody>
                  <a:tcPr/>
                </a:tc>
                <a:extLst>
                  <a:ext uri="{0D108BD9-81ED-4DB2-BD59-A6C34878D82A}">
                    <a16:rowId xmlns:a16="http://schemas.microsoft.com/office/drawing/2014/main" val="799874903"/>
                  </a:ext>
                </a:extLst>
              </a:tr>
              <a:tr h="682381">
                <a:tc>
                  <a:txBody>
                    <a:bodyPr/>
                    <a:lstStyle/>
                    <a:p>
                      <a:r>
                        <a:rPr lang="en-US" sz="1400" b="1" dirty="0">
                          <a:latin typeface="+mn-lt"/>
                        </a:rPr>
                        <a:t>Side effects</a:t>
                      </a:r>
                    </a:p>
                  </a:txBody>
                  <a:tcPr/>
                </a:tc>
                <a:tc>
                  <a:txBody>
                    <a:bodyPr/>
                    <a:lstStyle/>
                    <a:p>
                      <a:r>
                        <a:rPr lang="en-US" sz="1400" dirty="0">
                          <a:solidFill>
                            <a:srgbClr val="000000"/>
                          </a:solidFill>
                          <a:latin typeface="+mn-lt"/>
                        </a:rPr>
                        <a:t>Changes in bleeding patterns  including prolonged and heavy monthly bleeding,   more cramps and pain during monthly bleeding.</a:t>
                      </a:r>
                    </a:p>
                  </a:txBody>
                  <a:tcPr/>
                </a:tc>
                <a:tc>
                  <a:txBody>
                    <a:bodyPr/>
                    <a:lstStyle/>
                    <a:p>
                      <a:r>
                        <a:rPr lang="en-US" sz="1400" dirty="0">
                          <a:solidFill>
                            <a:srgbClr val="000000"/>
                          </a:solidFill>
                          <a:latin typeface="+mn-lt"/>
                        </a:rPr>
                        <a:t>Changes in bleeding patterns including lighter bleeding, fewer days of bleeding, or no bleeding. Mild systemic side effects such as headaches, breast tenderness.</a:t>
                      </a:r>
                    </a:p>
                  </a:txBody>
                  <a:tcPr/>
                </a:tc>
                <a:extLst>
                  <a:ext uri="{0D108BD9-81ED-4DB2-BD59-A6C34878D82A}">
                    <a16:rowId xmlns:a16="http://schemas.microsoft.com/office/drawing/2014/main" val="524721981"/>
                  </a:ext>
                </a:extLst>
              </a:tr>
              <a:tr h="1202053">
                <a:tc>
                  <a:txBody>
                    <a:bodyPr/>
                    <a:lstStyle/>
                    <a:p>
                      <a:r>
                        <a:rPr lang="en-US" sz="1400" b="1" dirty="0">
                          <a:latin typeface="+mn-lt"/>
                        </a:rPr>
                        <a:t>Additional considerations</a:t>
                      </a:r>
                    </a:p>
                  </a:txBody>
                  <a:tcPr/>
                </a:tc>
                <a:tc>
                  <a:txBody>
                    <a:bodyPr/>
                    <a:lstStyle/>
                    <a:p>
                      <a:pPr marL="171450" indent="-171450">
                        <a:buFont typeface="Arial" panose="020B0604020202020204" pitchFamily="34" charset="0"/>
                        <a:buChar char="•"/>
                      </a:pPr>
                      <a:r>
                        <a:rPr lang="en-US" sz="1400" dirty="0">
                          <a:solidFill>
                            <a:srgbClr val="000000"/>
                          </a:solidFill>
                          <a:latin typeface="+mn-lt"/>
                        </a:rPr>
                        <a:t>May contribute to anemia if woman has low iron stores.</a:t>
                      </a:r>
                    </a:p>
                    <a:p>
                      <a:pPr marL="171450" indent="-171450">
                        <a:buFont typeface="Arial" panose="020B0604020202020204" pitchFamily="34" charset="0"/>
                        <a:buChar char="•"/>
                      </a:pPr>
                      <a:r>
                        <a:rPr lang="en-US" sz="1400" dirty="0">
                          <a:solidFill>
                            <a:srgbClr val="000000"/>
                          </a:solidFill>
                          <a:latin typeface="+mn-lt"/>
                        </a:rPr>
                        <a:t>May be more easily available and less expensive than LNG-IUDs. </a:t>
                      </a:r>
                    </a:p>
                    <a:p>
                      <a:pPr marL="171450" indent="-171450">
                        <a:buFont typeface="Arial" panose="020B0604020202020204" pitchFamily="34" charset="0"/>
                        <a:buChar char="•"/>
                      </a:pPr>
                      <a:r>
                        <a:rPr lang="en-US" sz="1400" dirty="0">
                          <a:solidFill>
                            <a:srgbClr val="000000"/>
                          </a:solidFill>
                          <a:latin typeface="+mn-lt"/>
                        </a:rPr>
                        <a:t>Can be used as emergency contraception.</a:t>
                      </a:r>
                    </a:p>
                  </a:txBody>
                  <a:tcPr/>
                </a:tc>
                <a:tc>
                  <a:txBody>
                    <a:bodyPr/>
                    <a:lstStyle/>
                    <a:p>
                      <a:pPr marL="171450" indent="-171450">
                        <a:buFont typeface="Arial" panose="020B0604020202020204" pitchFamily="34" charset="0"/>
                        <a:buChar char="•"/>
                      </a:pPr>
                      <a:r>
                        <a:rPr lang="en-US" sz="1400" dirty="0">
                          <a:solidFill>
                            <a:srgbClr val="000000"/>
                          </a:solidFill>
                          <a:latin typeface="+mn-lt"/>
                        </a:rPr>
                        <a:t>Helps protect against iron-deficiency anemia.</a:t>
                      </a:r>
                    </a:p>
                    <a:p>
                      <a:pPr marL="171450" indent="-171450">
                        <a:buFont typeface="Arial" panose="020B0604020202020204" pitchFamily="34" charset="0"/>
                        <a:buChar char="•"/>
                      </a:pPr>
                      <a:r>
                        <a:rPr lang="en-US" sz="1400" dirty="0">
                          <a:solidFill>
                            <a:srgbClr val="000000"/>
                          </a:solidFill>
                          <a:latin typeface="+mn-lt"/>
                        </a:rPr>
                        <a:t> Reduces menstrual cramps, heavy monthly bleeding, and pelvic pain and irregular bleeding from uterine fibroids and endometriosis.</a:t>
                      </a:r>
                    </a:p>
                    <a:p>
                      <a:pPr marL="171450" indent="-171450">
                        <a:buFont typeface="Arial" panose="020B0604020202020204" pitchFamily="34" charset="0"/>
                        <a:buChar char="•"/>
                      </a:pPr>
                      <a:r>
                        <a:rPr lang="en-US" sz="1400" dirty="0">
                          <a:solidFill>
                            <a:srgbClr val="000000"/>
                          </a:solidFill>
                          <a:latin typeface="+mn-lt"/>
                        </a:rPr>
                        <a:t> Not used as Emergency Contraception. Must wait for at least 6 days to insert for after taking UPA emergency contraception to avoid drug interaction.</a:t>
                      </a:r>
                    </a:p>
                  </a:txBody>
                  <a:tcPr/>
                </a:tc>
                <a:extLst>
                  <a:ext uri="{0D108BD9-81ED-4DB2-BD59-A6C34878D82A}">
                    <a16:rowId xmlns:a16="http://schemas.microsoft.com/office/drawing/2014/main" val="907385818"/>
                  </a:ext>
                </a:extLst>
              </a:tr>
            </a:tbl>
          </a:graphicData>
        </a:graphic>
      </p:graphicFrame>
      <p:sp>
        <p:nvSpPr>
          <p:cNvPr id="5" name="Footer Placeholder 1">
            <a:extLst>
              <a:ext uri="{FF2B5EF4-FFF2-40B4-BE49-F238E27FC236}">
                <a16:creationId xmlns:a16="http://schemas.microsoft.com/office/drawing/2014/main" id="{DD77154B-FE36-473C-BCB2-73315FB0DC4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C8C1EA15-DF7F-4DB2-8FEF-F3BC3292E4D4}"/>
              </a:ext>
            </a:extLst>
          </p:cNvPr>
          <p:cNvSpPr>
            <a:spLocks noGrp="1"/>
          </p:cNvSpPr>
          <p:nvPr>
            <p:ph type="sldNum" sz="quarter" idx="12"/>
          </p:nvPr>
        </p:nvSpPr>
        <p:spPr/>
        <p:txBody>
          <a:bodyPr/>
          <a:lstStyle/>
          <a:p>
            <a:fld id="{8503B3E5-BAE0-4051-A0B1-29381921E4F1}" type="slidenum">
              <a:rPr lang="en-GB" smtClean="0"/>
              <a:t>10</a:t>
            </a:fld>
            <a:endParaRPr lang="en-GB"/>
          </a:p>
        </p:txBody>
      </p:sp>
    </p:spTree>
    <p:extLst>
      <p:ext uri="{BB962C8B-B14F-4D97-AF65-F5344CB8AC3E}">
        <p14:creationId xmlns:p14="http://schemas.microsoft.com/office/powerpoint/2010/main" val="701095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The diaphragm: Summary</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r>
              <a:rPr lang="en-GB" sz="2800" dirty="0"/>
              <a:t>Safe and suitable for nearly all women.</a:t>
            </a:r>
          </a:p>
          <a:p>
            <a:r>
              <a:rPr lang="en-GB" sz="2800" dirty="0"/>
              <a:t>Controlled by the woman.</a:t>
            </a:r>
          </a:p>
          <a:p>
            <a:r>
              <a:rPr lang="en-GB" sz="2800" dirty="0"/>
              <a:t>Effectiveness depends on the user; risk of pregnancy is greatest when the diaphragm with spermicide is not used with every act of sex.</a:t>
            </a:r>
          </a:p>
          <a:p>
            <a:r>
              <a:rPr lang="en-GB" sz="2800" dirty="0"/>
              <a:t>Do not delay the return of fertility.</a:t>
            </a:r>
          </a:p>
          <a:p>
            <a:r>
              <a:rPr lang="en-GB" sz="2800" dirty="0"/>
              <a:t>May provide some protection against certain STIs.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100</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1904547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D29-CC0C-4F63-9DD4-85D32C35A5A7}"/>
              </a:ext>
            </a:extLst>
          </p:cNvPr>
          <p:cNvSpPr>
            <a:spLocks noGrp="1"/>
          </p:cNvSpPr>
          <p:nvPr>
            <p:ph type="ctrTitle"/>
          </p:nvPr>
        </p:nvSpPr>
        <p:spPr/>
        <p:txBody>
          <a:bodyPr>
            <a:normAutofit/>
          </a:bodyPr>
          <a:lstStyle/>
          <a:p>
            <a:r>
              <a:rPr lang="en-GB" sz="6600" b="1" dirty="0">
                <a:solidFill>
                  <a:schemeClr val="accent1"/>
                </a:solidFill>
                <a:latin typeface="Calibri" panose="020F0502020204030204" pitchFamily="34" charset="0"/>
                <a:cs typeface="Calibri" panose="020F0502020204030204" pitchFamily="34" charset="0"/>
              </a:rPr>
              <a:t>Cervical caps</a:t>
            </a:r>
            <a:br>
              <a:rPr lang="en-GB" sz="6600" b="1" dirty="0">
                <a:solidFill>
                  <a:schemeClr val="accent1"/>
                </a:solidFill>
                <a:latin typeface="Calibri" panose="020F0502020204030204" pitchFamily="34" charset="0"/>
                <a:cs typeface="Calibri" panose="020F0502020204030204" pitchFamily="34" charset="0"/>
              </a:rPr>
            </a:br>
            <a:endParaRPr lang="en-GB" sz="6600"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6265D0-7FA8-4F85-A799-9018F499E57B}"/>
              </a:ext>
            </a:extLst>
          </p:cNvPr>
          <p:cNvPicPr>
            <a:picLocks noChangeAspect="1"/>
          </p:cNvPicPr>
          <p:nvPr/>
        </p:nvPicPr>
        <p:blipFill>
          <a:blip r:embed="rId2"/>
          <a:stretch>
            <a:fillRect/>
          </a:stretch>
        </p:blipFill>
        <p:spPr>
          <a:xfrm>
            <a:off x="3617768" y="3067844"/>
            <a:ext cx="1714500" cy="1362075"/>
          </a:xfrm>
          <a:prstGeom prst="rect">
            <a:avLst/>
          </a:prstGeom>
        </p:spPr>
      </p:pic>
    </p:spTree>
    <p:extLst>
      <p:ext uri="{BB962C8B-B14F-4D97-AF65-F5344CB8AC3E}">
        <p14:creationId xmlns:p14="http://schemas.microsoft.com/office/powerpoint/2010/main" val="15018214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is the cervical cap?</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r>
              <a:rPr lang="en-GB" sz="2800" dirty="0"/>
              <a:t>A soft, deep, latex or plastic rubber cup that snugly covers the cervix.</a:t>
            </a:r>
          </a:p>
          <a:p>
            <a:r>
              <a:rPr lang="en-GB" sz="2800" dirty="0"/>
              <a:t>It is placed deep in the vagina before sex.</a:t>
            </a:r>
          </a:p>
          <a:p>
            <a:r>
              <a:rPr lang="en-GB" sz="2800" dirty="0"/>
              <a:t>Comes in different sizes; requires fitting by a specifically trained provider.</a:t>
            </a:r>
          </a:p>
          <a:p>
            <a:r>
              <a:rPr lang="en-GB" sz="2800" dirty="0"/>
              <a:t>Used together with spermicide to improve effectiveness.</a:t>
            </a:r>
          </a:p>
          <a:p>
            <a:r>
              <a:rPr lang="en-GB" sz="2800" dirty="0"/>
              <a:t>No delay in return of fertility.</a:t>
            </a:r>
          </a:p>
          <a:p>
            <a:r>
              <a:rPr lang="en-GB" sz="2800" dirty="0"/>
              <a:t>No protection against sexually transmitted infections.</a:t>
            </a:r>
          </a:p>
          <a:p>
            <a:r>
              <a:rPr lang="en-GB" sz="2800" dirty="0"/>
              <a:t>Side effects, health benefits, and health risks are same as for diaphragms.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102</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93DC10E4-147C-4AB7-8594-4B48472FA870}"/>
              </a:ext>
            </a:extLst>
          </p:cNvPr>
          <p:cNvPicPr>
            <a:picLocks noChangeAspect="1"/>
          </p:cNvPicPr>
          <p:nvPr/>
        </p:nvPicPr>
        <p:blipFill>
          <a:blip r:embed="rId4"/>
          <a:stretch>
            <a:fillRect/>
          </a:stretch>
        </p:blipFill>
        <p:spPr>
          <a:xfrm>
            <a:off x="7294095" y="2042895"/>
            <a:ext cx="1714500" cy="1362075"/>
          </a:xfrm>
          <a:prstGeom prst="rect">
            <a:avLst/>
          </a:prstGeom>
        </p:spPr>
      </p:pic>
    </p:spTree>
    <p:extLst>
      <p:ext uri="{BB962C8B-B14F-4D97-AF65-F5344CB8AC3E}">
        <p14:creationId xmlns:p14="http://schemas.microsoft.com/office/powerpoint/2010/main" val="29803188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10833"/>
            <a:ext cx="8626787" cy="894047"/>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Effectiveness of the cervical cap</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305397" y="1198842"/>
            <a:ext cx="4100343" cy="3885768"/>
          </a:xfrm>
        </p:spPr>
        <p:txBody>
          <a:bodyPr>
            <a:noAutofit/>
          </a:bodyPr>
          <a:lstStyle/>
          <a:p>
            <a:pPr marL="0" indent="0">
              <a:buNone/>
            </a:pPr>
            <a:r>
              <a:rPr lang="en-GB" sz="2200" b="1" dirty="0"/>
              <a:t>Women who have given birth:</a:t>
            </a:r>
          </a:p>
          <a:p>
            <a:r>
              <a:rPr lang="en-GB" sz="2200" dirty="0"/>
              <a:t>One of the least effective methods, as commonly used.</a:t>
            </a:r>
          </a:p>
          <a:p>
            <a:r>
              <a:rPr lang="en-GB" sz="2200" dirty="0">
                <a:solidFill>
                  <a:srgbClr val="C00000"/>
                </a:solidFill>
              </a:rPr>
              <a:t>As commonly used</a:t>
            </a:r>
            <a:r>
              <a:rPr lang="en-GB" sz="2200" dirty="0"/>
              <a:t>, </a:t>
            </a:r>
            <a:r>
              <a:rPr lang="en-GB" sz="2200" b="1" dirty="0"/>
              <a:t>about 32 pregnancies per 100 women </a:t>
            </a:r>
            <a:r>
              <a:rPr lang="en-GB" sz="2200" dirty="0"/>
              <a:t>using the cervical cap with spermicide over the first year. This means that 68 of every 100 women using the cervical cap will not become pregnant.</a:t>
            </a:r>
          </a:p>
          <a:p>
            <a:r>
              <a:rPr lang="en-GB" sz="2200" dirty="0">
                <a:solidFill>
                  <a:srgbClr val="C00000"/>
                </a:solidFill>
              </a:rPr>
              <a:t>When used correctly with every act of sex,</a:t>
            </a:r>
            <a:r>
              <a:rPr lang="en-GB" sz="2200" dirty="0"/>
              <a:t> </a:t>
            </a:r>
            <a:r>
              <a:rPr lang="en-GB" sz="2200" b="1" dirty="0"/>
              <a:t>about 26 pregnancies per 100 women </a:t>
            </a:r>
            <a:r>
              <a:rPr lang="en-GB" sz="2200" dirty="0"/>
              <a:t>using the cervical cap over the first year.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103</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8" name="Rectangle 7">
            <a:extLst>
              <a:ext uri="{FF2B5EF4-FFF2-40B4-BE49-F238E27FC236}">
                <a16:creationId xmlns:a16="http://schemas.microsoft.com/office/drawing/2014/main" id="{16418962-16AD-4B47-911B-89D13BD56482}"/>
              </a:ext>
            </a:extLst>
          </p:cNvPr>
          <p:cNvSpPr/>
          <p:nvPr/>
        </p:nvSpPr>
        <p:spPr>
          <a:xfrm>
            <a:off x="4391890" y="1163770"/>
            <a:ext cx="4572000" cy="4832092"/>
          </a:xfrm>
          <a:prstGeom prst="rect">
            <a:avLst/>
          </a:prstGeom>
        </p:spPr>
        <p:txBody>
          <a:bodyPr>
            <a:spAutoFit/>
          </a:bodyPr>
          <a:lstStyle/>
          <a:p>
            <a:r>
              <a:rPr lang="en-GB" sz="2200" b="1" dirty="0"/>
              <a:t>Women who have not given birth: </a:t>
            </a:r>
            <a:r>
              <a:rPr lang="en-GB" sz="2200" dirty="0"/>
              <a:t>More effective among these group of women.</a:t>
            </a:r>
          </a:p>
          <a:p>
            <a:pPr marL="285750" indent="-285750">
              <a:buFont typeface="Arial" panose="020B0604020202020204" pitchFamily="34" charset="0"/>
              <a:buChar char="•"/>
            </a:pPr>
            <a:r>
              <a:rPr lang="en-GB" sz="2200" dirty="0">
                <a:solidFill>
                  <a:srgbClr val="C00000"/>
                </a:solidFill>
              </a:rPr>
              <a:t>As commonly used</a:t>
            </a:r>
            <a:r>
              <a:rPr lang="en-GB" sz="2200" dirty="0"/>
              <a:t>, </a:t>
            </a:r>
            <a:r>
              <a:rPr lang="en-GB" sz="2200" b="1" dirty="0"/>
              <a:t>about 16 pregnancies per 100 women </a:t>
            </a:r>
            <a:r>
              <a:rPr lang="en-GB" sz="2200" dirty="0"/>
              <a:t>using the cervical cap with spermicide over the first year. This means that 84 of every 100 women using the cervical cap will not become </a:t>
            </a:r>
            <a:r>
              <a:rPr lang="en-GB" sz="2200" dirty="0">
                <a:solidFill>
                  <a:srgbClr val="C00000"/>
                </a:solidFill>
              </a:rPr>
              <a:t>pregnant.</a:t>
            </a:r>
          </a:p>
          <a:p>
            <a:pPr marL="285750" indent="-285750">
              <a:buFont typeface="Arial" panose="020B0604020202020204" pitchFamily="34" charset="0"/>
              <a:buChar char="•"/>
            </a:pPr>
            <a:r>
              <a:rPr lang="en-GB" sz="2200" dirty="0">
                <a:solidFill>
                  <a:srgbClr val="C00000"/>
                </a:solidFill>
              </a:rPr>
              <a:t>When used correctly with every act of sex,</a:t>
            </a:r>
            <a:r>
              <a:rPr lang="en-GB" sz="2200" dirty="0"/>
              <a:t> </a:t>
            </a:r>
            <a:r>
              <a:rPr lang="en-GB" sz="2200" b="1" dirty="0"/>
              <a:t>about 9 pregnancies per 100 women </a:t>
            </a:r>
            <a:r>
              <a:rPr lang="en-GB" sz="2200" dirty="0"/>
              <a:t>using the cervical cap over the first year.</a:t>
            </a:r>
          </a:p>
        </p:txBody>
      </p:sp>
      <p:sp>
        <p:nvSpPr>
          <p:cNvPr id="10" name="Rectangle 9">
            <a:extLst>
              <a:ext uri="{FF2B5EF4-FFF2-40B4-BE49-F238E27FC236}">
                <a16:creationId xmlns:a16="http://schemas.microsoft.com/office/drawing/2014/main" id="{62F4AA4A-7256-4C16-B2B9-435D419E0DB9}"/>
              </a:ext>
            </a:extLst>
          </p:cNvPr>
          <p:cNvSpPr/>
          <p:nvPr/>
        </p:nvSpPr>
        <p:spPr>
          <a:xfrm>
            <a:off x="707146" y="6024159"/>
            <a:ext cx="7886700" cy="584775"/>
          </a:xfrm>
          <a:prstGeom prst="rect">
            <a:avLst/>
          </a:prstGeom>
        </p:spPr>
        <p:txBody>
          <a:bodyPr wrap="square">
            <a:spAutoFit/>
          </a:bodyPr>
          <a:lstStyle/>
          <a:p>
            <a:r>
              <a:rPr lang="en-GB" sz="1600" b="1" i="1" dirty="0">
                <a:solidFill>
                  <a:srgbClr val="C00000"/>
                </a:solidFill>
              </a:rPr>
              <a:t>Effectiveness depends on the user. Risk of pregnancy is greatest when the cervical cap with spermicide is not used with every act of sex.</a:t>
            </a:r>
          </a:p>
        </p:txBody>
      </p:sp>
    </p:spTree>
    <p:extLst>
      <p:ext uri="{BB962C8B-B14F-4D97-AF65-F5344CB8AC3E}">
        <p14:creationId xmlns:p14="http://schemas.microsoft.com/office/powerpoint/2010/main" val="32965953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104</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400" dirty="0"/>
          </a:p>
          <a:p>
            <a:pPr marL="0" indent="0">
              <a:buNone/>
            </a:pPr>
            <a:endParaRPr lang="en-GB" sz="2400" dirty="0"/>
          </a:p>
          <a:p>
            <a:pPr marL="0" indent="0">
              <a:buNone/>
            </a:pPr>
            <a:r>
              <a:rPr lang="en-GB" sz="2400" dirty="0"/>
              <a:t>This training presentation was adapted from the following resources:</a:t>
            </a:r>
          </a:p>
          <a:p>
            <a:pPr marL="0" indent="0">
              <a:buNone/>
            </a:pPr>
            <a:endParaRPr lang="en-GB" sz="2400" dirty="0"/>
          </a:p>
          <a:p>
            <a:r>
              <a:rPr lang="en-GB" sz="2400" dirty="0"/>
              <a:t>Training Resource Package for Family Planning</a:t>
            </a:r>
            <a:br>
              <a:rPr lang="en-GB" sz="2400" dirty="0"/>
            </a:br>
            <a:r>
              <a:rPr lang="en-GB" sz="2400" dirty="0">
                <a:hlinkClick r:id="rId2"/>
              </a:rPr>
              <a:t>https://www.fptraining.org/</a:t>
            </a:r>
            <a:r>
              <a:rPr lang="en-GB" sz="2400" dirty="0"/>
              <a:t> </a:t>
            </a:r>
          </a:p>
          <a:p>
            <a:endParaRPr lang="en-GB" sz="2400" dirty="0"/>
          </a:p>
          <a:p>
            <a:r>
              <a:rPr lang="en-GB" sz="2400" dirty="0"/>
              <a:t>World Health Organization Department of Reproductive Health and Research (WHO/RHR) and Johns Hopkins Bloomberg School of Public Health/</a:t>
            </a:r>
            <a:r>
              <a:rPr lang="en-GB" sz="2400" dirty="0" err="1"/>
              <a:t>Center</a:t>
            </a:r>
            <a:r>
              <a:rPr lang="en-GB" sz="2400" dirty="0"/>
              <a:t> for Communication Programs (CCP), Knowledge for Health Project. Family Planning: A Global Handbook for Providers (2018 update). Baltimore and Geneva: CCP and WHO; 2018. Available from: </a:t>
            </a:r>
            <a:r>
              <a:rPr lang="en-GB" sz="2400" dirty="0">
                <a:hlinkClick r:id="rId3"/>
              </a:rPr>
              <a:t>https://www.fphandbook.org/</a:t>
            </a:r>
            <a:endParaRPr lang="en-GB" sz="2400" dirty="0"/>
          </a:p>
          <a:p>
            <a:endParaRPr lang="en-GB" sz="2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105</a:t>
            </a:fld>
            <a:endParaRPr lang="en-GB"/>
          </a:p>
        </p:txBody>
      </p:sp>
    </p:spTree>
    <p:extLst>
      <p:ext uri="{BB962C8B-B14F-4D97-AF65-F5344CB8AC3E}">
        <p14:creationId xmlns:p14="http://schemas.microsoft.com/office/powerpoint/2010/main" val="15842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786962" y="136887"/>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700600"/>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http://www.who.int/reproductivehealth/publications/family_planning/MEC-5/en/</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106</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00420"/>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1150191"/>
            <a:ext cx="2975092" cy="1815882"/>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http://www.who.int/reproductivehealth/publications/family_planning/SPR-3/en/</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816616"/>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family planning visit: </a:t>
            </a:r>
            <a:r>
              <a:rPr lang="en-GB" dirty="0">
                <a:hlinkClick r:id="rId6"/>
              </a:rPr>
              <a:t>https://www.who.int/reproductivehealth/publications/family_planning/en/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6085208" y="1062338"/>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860686"/>
            <a:ext cx="2196000" cy="3108279"/>
          </a:xfrm>
          <a:prstGeom prst="rect">
            <a:avLst/>
          </a:prstGeom>
        </p:spPr>
      </p:pic>
    </p:spTree>
    <p:extLst>
      <p:ext uri="{BB962C8B-B14F-4D97-AF65-F5344CB8AC3E}">
        <p14:creationId xmlns:p14="http://schemas.microsoft.com/office/powerpoint/2010/main" val="62233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idx="4294967295"/>
          </p:nvPr>
        </p:nvSpPr>
        <p:spPr>
          <a:xfrm>
            <a:off x="630376" y="218354"/>
            <a:ext cx="8305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Mechanism of action</a:t>
            </a:r>
            <a:endParaRPr sz="4800" dirty="0">
              <a:solidFill>
                <a:schemeClr val="accent1"/>
              </a:solidFill>
              <a:latin typeface="Calibri" panose="020F0502020204030204" pitchFamily="34" charset="0"/>
              <a:cs typeface="Calibri" panose="020F0502020204030204" pitchFamily="34" charset="0"/>
            </a:endParaRPr>
          </a:p>
        </p:txBody>
      </p:sp>
      <p:sp>
        <p:nvSpPr>
          <p:cNvPr id="172" name="Google Shape;172;p9"/>
          <p:cNvSpPr txBox="1">
            <a:spLocks noGrp="1"/>
          </p:cNvSpPr>
          <p:nvPr>
            <p:ph type="body" idx="4294967295"/>
          </p:nvPr>
        </p:nvSpPr>
        <p:spPr>
          <a:xfrm>
            <a:off x="277094" y="1552575"/>
            <a:ext cx="4141788" cy="5059363"/>
          </a:xfrm>
          <a:prstGeom prst="rect">
            <a:avLst/>
          </a:prstGeom>
          <a:noFill/>
          <a:ln>
            <a:noFill/>
          </a:ln>
        </p:spPr>
        <p:txBody>
          <a:bodyPr spcFirstLastPara="1" wrap="square" lIns="91425" tIns="45700" rIns="91425" bIns="45700" anchor="t" anchorCtr="0">
            <a:noAutofit/>
          </a:bodyPr>
          <a:lstStyle/>
          <a:p>
            <a:pPr marL="342900" lvl="0" indent="-342900">
              <a:spcBef>
                <a:spcPts val="0"/>
              </a:spcBef>
              <a:buSzPts val="2800"/>
              <a:buNone/>
            </a:pPr>
            <a:endParaRPr lang="en-US" sz="2800" b="0" i="0" u="none" dirty="0">
              <a:solidFill>
                <a:srgbClr val="000000"/>
              </a:solidFill>
              <a:ea typeface="Arial"/>
              <a:cs typeface="Arial"/>
              <a:sym typeface="Arial"/>
            </a:endParaRPr>
          </a:p>
          <a:p>
            <a:pPr marL="0" indent="0">
              <a:spcBef>
                <a:spcPts val="0"/>
              </a:spcBef>
              <a:buSzPts val="2800"/>
              <a:buNone/>
            </a:pPr>
            <a:r>
              <a:rPr lang="en-US" sz="2800" b="0" i="0" u="none" dirty="0">
                <a:solidFill>
                  <a:srgbClr val="000000"/>
                </a:solidFill>
                <a:ea typeface="Arial"/>
                <a:cs typeface="Arial"/>
                <a:sym typeface="Arial"/>
              </a:rPr>
              <a:t>Prevents fertilization of the egg and sperm by:</a:t>
            </a:r>
            <a:endParaRPr sz="2800" dirty="0"/>
          </a:p>
          <a:p>
            <a:pPr marL="342900" indent="-342900">
              <a:spcBef>
                <a:spcPts val="1200"/>
              </a:spcBef>
            </a:pPr>
            <a:r>
              <a:rPr lang="en-US" sz="2800" b="0" i="0" u="none" dirty="0">
                <a:solidFill>
                  <a:srgbClr val="000000"/>
                </a:solidFill>
                <a:sym typeface="Arial"/>
              </a:rPr>
              <a:t>Thickening of cervical mucus</a:t>
            </a:r>
            <a:endParaRPr sz="2800" dirty="0"/>
          </a:p>
          <a:p>
            <a:pPr marL="342900" indent="-342900">
              <a:spcBef>
                <a:spcPts val="1200"/>
              </a:spcBef>
            </a:pPr>
            <a:r>
              <a:rPr lang="en-US" sz="2800" b="0" i="0" u="none" dirty="0">
                <a:solidFill>
                  <a:srgbClr val="000000"/>
                </a:solidFill>
                <a:sym typeface="Arial"/>
              </a:rPr>
              <a:t>Interfering with movement of the sperm</a:t>
            </a:r>
            <a:endParaRPr sz="2800" dirty="0"/>
          </a:p>
        </p:txBody>
      </p:sp>
      <p:pic>
        <p:nvPicPr>
          <p:cNvPr id="3" name="Picture 2" descr="A picture containing clothing, underwear&#10;&#10;Description automatically generated">
            <a:extLst>
              <a:ext uri="{FF2B5EF4-FFF2-40B4-BE49-F238E27FC236}">
                <a16:creationId xmlns:a16="http://schemas.microsoft.com/office/drawing/2014/main" id="{40E2FC8D-77C0-4498-9CDC-D6B4CAD2C263}"/>
              </a:ext>
            </a:extLst>
          </p:cNvPr>
          <p:cNvPicPr>
            <a:picLocks noChangeAspect="1"/>
          </p:cNvPicPr>
          <p:nvPr/>
        </p:nvPicPr>
        <p:blipFill rotWithShape="1">
          <a:blip r:embed="rId3"/>
          <a:srcRect b="15805"/>
          <a:stretch/>
        </p:blipFill>
        <p:spPr>
          <a:xfrm>
            <a:off x="4714454" y="2347157"/>
            <a:ext cx="4026321" cy="2958088"/>
          </a:xfrm>
          <a:prstGeom prst="rect">
            <a:avLst/>
          </a:prstGeom>
        </p:spPr>
      </p:pic>
      <p:sp>
        <p:nvSpPr>
          <p:cNvPr id="5" name="Footer Placeholder 1">
            <a:extLst>
              <a:ext uri="{FF2B5EF4-FFF2-40B4-BE49-F238E27FC236}">
                <a16:creationId xmlns:a16="http://schemas.microsoft.com/office/drawing/2014/main" id="{96FF1387-0EC0-484B-B799-921821978A8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A8076732-58C3-4B3E-B852-28E9F79148C6}"/>
              </a:ext>
            </a:extLst>
          </p:cNvPr>
          <p:cNvSpPr>
            <a:spLocks noGrp="1"/>
          </p:cNvSpPr>
          <p:nvPr>
            <p:ph type="sldNum" sz="quarter" idx="12"/>
          </p:nvPr>
        </p:nvSpPr>
        <p:spPr/>
        <p:txBody>
          <a:bodyPr/>
          <a:lstStyle/>
          <a:p>
            <a:fld id="{8503B3E5-BAE0-4051-A0B1-29381921E4F1}"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6219-60C6-4237-82A7-EEE2560D24F2}"/>
              </a:ext>
            </a:extLst>
          </p:cNvPr>
          <p:cNvSpPr>
            <a:spLocks noGrp="1"/>
          </p:cNvSpPr>
          <p:nvPr>
            <p:ph type="title"/>
          </p:nvPr>
        </p:nvSpPr>
        <p:spPr>
          <a:xfrm>
            <a:off x="628650" y="198869"/>
            <a:ext cx="7886700" cy="867931"/>
          </a:xfrm>
        </p:spPr>
        <p:txBody>
          <a:bodyPr>
            <a:normAutofit fontScale="90000"/>
          </a:bodyPr>
          <a:lstStyle/>
          <a:p>
            <a:r>
              <a:rPr lang="en-US" sz="3200" b="1" dirty="0">
                <a:solidFill>
                  <a:schemeClr val="accent1"/>
                </a:solidFill>
                <a:latin typeface="Calibri" panose="020F0502020204030204" pitchFamily="34" charset="0"/>
                <a:cs typeface="Calibri" panose="020F0502020204030204" pitchFamily="34" charset="0"/>
              </a:rPr>
              <a:t>Relative effectiveness of LNG IUD to other family planning methods </a:t>
            </a:r>
          </a:p>
        </p:txBody>
      </p:sp>
      <p:graphicFrame>
        <p:nvGraphicFramePr>
          <p:cNvPr id="3" name="Table 2">
            <a:extLst>
              <a:ext uri="{FF2B5EF4-FFF2-40B4-BE49-F238E27FC236}">
                <a16:creationId xmlns:a16="http://schemas.microsoft.com/office/drawing/2014/main" id="{5B0C51B6-E6D3-4B8A-BE6D-0910C1A7038E}"/>
              </a:ext>
            </a:extLst>
          </p:cNvPr>
          <p:cNvGraphicFramePr>
            <a:graphicFrameLocks noGrp="1"/>
          </p:cNvGraphicFramePr>
          <p:nvPr>
            <p:extLst>
              <p:ext uri="{D42A27DB-BD31-4B8C-83A1-F6EECF244321}">
                <p14:modId xmlns:p14="http://schemas.microsoft.com/office/powerpoint/2010/main" val="1852759695"/>
              </p:ext>
            </p:extLst>
          </p:nvPr>
        </p:nvGraphicFramePr>
        <p:xfrm>
          <a:off x="648323" y="1422661"/>
          <a:ext cx="7663664" cy="5143077"/>
        </p:xfrm>
        <a:graphic>
          <a:graphicData uri="http://schemas.openxmlformats.org/drawingml/2006/table">
            <a:tbl>
              <a:tblPr/>
              <a:tblGrid>
                <a:gridCol w="3485266">
                  <a:extLst>
                    <a:ext uri="{9D8B030D-6E8A-4147-A177-3AD203B41FA5}">
                      <a16:colId xmlns:a16="http://schemas.microsoft.com/office/drawing/2014/main" val="1506811705"/>
                    </a:ext>
                  </a:extLst>
                </a:gridCol>
                <a:gridCol w="4178398">
                  <a:extLst>
                    <a:ext uri="{9D8B030D-6E8A-4147-A177-3AD203B41FA5}">
                      <a16:colId xmlns:a16="http://schemas.microsoft.com/office/drawing/2014/main" val="2836966061"/>
                    </a:ext>
                  </a:extLst>
                </a:gridCol>
              </a:tblGrid>
              <a:tr h="550495">
                <a:tc>
                  <a:txBody>
                    <a:bodyPr/>
                    <a:lstStyle/>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Method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80"/>
                    </a:solidFill>
                  </a:tcPr>
                </a:tc>
                <a:tc>
                  <a:txBody>
                    <a:bodyPr/>
                    <a:lstStyle/>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  # of unintended pregnancies among</a:t>
                      </a:r>
                      <a:endParaRPr lang="en-US" sz="1600" dirty="0">
                        <a:effectLst/>
                        <a:latin typeface="+mn-lt"/>
                        <a:ea typeface="Calibri" panose="020F0502020204030204" pitchFamily="34" charset="0"/>
                        <a:cs typeface="Times New Roman" panose="02020603050405020304" pitchFamily="18" charset="0"/>
                      </a:endParaRPr>
                    </a:p>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1,000 women in 1</a:t>
                      </a:r>
                      <a:r>
                        <a:rPr lang="en-US" sz="1600" b="1" baseline="30000" dirty="0">
                          <a:solidFill>
                            <a:srgbClr val="FFFFFF"/>
                          </a:solidFill>
                          <a:effectLst/>
                          <a:latin typeface="+mn-lt"/>
                          <a:ea typeface="Arial" panose="020B0604020202020204" pitchFamily="34" charset="0"/>
                          <a:cs typeface="Times New Roman" panose="02020603050405020304" pitchFamily="18" charset="0"/>
                        </a:rPr>
                        <a:t>st</a:t>
                      </a:r>
                      <a:r>
                        <a:rPr lang="en-US" sz="1600" b="1" dirty="0">
                          <a:solidFill>
                            <a:srgbClr val="FFFFFF"/>
                          </a:solidFill>
                          <a:effectLst/>
                          <a:latin typeface="+mn-lt"/>
                          <a:ea typeface="Arial" panose="020B0604020202020204" pitchFamily="34" charset="0"/>
                          <a:cs typeface="Times New Roman" panose="02020603050405020304" pitchFamily="18" charset="0"/>
                        </a:rPr>
                        <a:t> year of typical use</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4223734241"/>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Implant</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104367704"/>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Male sterilization</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1.5</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690219973"/>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Female sterilization</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5</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743956664"/>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LNG IUD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1149459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Copper IUD</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8</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449716530"/>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Lactational amenorrhea </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065765479"/>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Progestin-only injectables</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40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68930930"/>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Progestin-only pills</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661266646"/>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Combined oral contraceptives</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126026703"/>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Standard-days method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120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13071436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Male condom</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130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71380558"/>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Withdrawal</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200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90335447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Female condom</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210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435007351"/>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No method</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850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71427392"/>
                  </a:ext>
                </a:extLst>
              </a:tr>
            </a:tbl>
          </a:graphicData>
        </a:graphic>
      </p:graphicFrame>
      <p:sp>
        <p:nvSpPr>
          <p:cNvPr id="4" name="Footer Placeholder 1">
            <a:extLst>
              <a:ext uri="{FF2B5EF4-FFF2-40B4-BE49-F238E27FC236}">
                <a16:creationId xmlns:a16="http://schemas.microsoft.com/office/drawing/2014/main" id="{D66FF487-7357-4093-963E-CDD91823BDB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867613F2-D400-428C-98CF-16B3A5B8EE9A}"/>
              </a:ext>
            </a:extLst>
          </p:cNvPr>
          <p:cNvSpPr>
            <a:spLocks noGrp="1"/>
          </p:cNvSpPr>
          <p:nvPr>
            <p:ph type="sldNum" sz="quarter" idx="12"/>
          </p:nvPr>
        </p:nvSpPr>
        <p:spPr/>
        <p:txBody>
          <a:bodyPr/>
          <a:lstStyle/>
          <a:p>
            <a:fld id="{8503B3E5-BAE0-4051-A0B1-29381921E4F1}" type="slidenum">
              <a:rPr lang="en-GB" smtClean="0"/>
              <a:t>12</a:t>
            </a:fld>
            <a:endParaRPr lang="en-GB"/>
          </a:p>
        </p:txBody>
      </p:sp>
    </p:spTree>
    <p:extLst>
      <p:ext uri="{BB962C8B-B14F-4D97-AF65-F5344CB8AC3E}">
        <p14:creationId xmlns:p14="http://schemas.microsoft.com/office/powerpoint/2010/main" val="372502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468312" y="44593"/>
            <a:ext cx="8229600" cy="1143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800"/>
              <a:buFont typeface="Arial"/>
              <a:buNone/>
              <a:tabLst/>
              <a:defRPr/>
            </a:pPr>
            <a:r>
              <a:rPr kumimoji="0" lang="en-US" sz="4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 Characteristics</a:t>
            </a:r>
            <a:endParaRPr kumimoji="0" sz="4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
        <p:nvSpPr>
          <p:cNvPr id="179" name="Google Shape;179;p10"/>
          <p:cNvSpPr txBox="1"/>
          <p:nvPr/>
        </p:nvSpPr>
        <p:spPr>
          <a:xfrm>
            <a:off x="4502265" y="1503509"/>
            <a:ext cx="4396446" cy="44767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5000"/>
              </a:lnSpc>
              <a:spcBef>
                <a:spcPts val="0"/>
              </a:spcBef>
              <a:spcAft>
                <a:spcPts val="60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ea typeface="Arial"/>
                <a:cs typeface="Arial"/>
                <a:sym typeface="Arial"/>
              </a:rPr>
              <a:t>         </a:t>
            </a:r>
            <a:r>
              <a:rPr kumimoji="0" lang="en-US" sz="2400" b="1" i="0" u="none" strike="noStrike" kern="0" cap="none" spc="0" normalizeH="0" baseline="0" noProof="0" dirty="0">
                <a:ln>
                  <a:noFill/>
                </a:ln>
                <a:solidFill>
                  <a:srgbClr val="000000"/>
                </a:solidFill>
                <a:effectLst/>
                <a:uLnTx/>
                <a:uFillTx/>
                <a:cs typeface="Arial"/>
                <a:sym typeface="Arial"/>
              </a:rPr>
              <a:t>Limitations</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Trained provider needed to insert and remove</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Requires pelvic exam</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Possible pain or discomfort during insertion</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Have potential side effects</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Complications are rare, but may occur</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Does not protect against STIs/HIV</a:t>
            </a:r>
            <a:endParaRPr kumimoji="0" sz="2400" b="0" i="0" u="none" strike="noStrike" kern="0" cap="none" spc="0" normalizeH="0" baseline="0" noProof="0" dirty="0">
              <a:ln>
                <a:noFill/>
              </a:ln>
              <a:solidFill>
                <a:srgbClr val="000000"/>
              </a:solidFill>
              <a:effectLst/>
              <a:uLnTx/>
              <a:uFillTx/>
              <a:cs typeface="Arial"/>
              <a:sym typeface="Arial"/>
            </a:endParaRPr>
          </a:p>
        </p:txBody>
      </p:sp>
      <p:sp>
        <p:nvSpPr>
          <p:cNvPr id="180" name="Google Shape;180;p10"/>
          <p:cNvSpPr txBox="1"/>
          <p:nvPr/>
        </p:nvSpPr>
        <p:spPr>
          <a:xfrm>
            <a:off x="300708" y="1406524"/>
            <a:ext cx="4271291" cy="496411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5000"/>
              </a:lnSpc>
              <a:spcBef>
                <a:spcPts val="0"/>
              </a:spcBef>
              <a:spcAft>
                <a:spcPts val="120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cs typeface="Arial"/>
                <a:sym typeface="Arial"/>
              </a:rPr>
              <a:t>          Benefits</a:t>
            </a:r>
          </a:p>
          <a:p>
            <a:pPr marL="225425" marR="0" lvl="0" indent="-225425" algn="l" defTabSz="914400" rtl="0" eaLnBrk="1" fontAlgn="auto" latinLnBrk="0" hangingPunct="1">
              <a:lnSpc>
                <a:spcPct val="95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Safe and highly effective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Requires no user action once in place.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Private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Long-acting (3-7 years depending on type)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No delay in return to fertility after removal</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Has health benefits</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No further costs once inserted</a:t>
            </a:r>
            <a:endParaRPr kumimoji="0" sz="2400" b="0" i="0" u="none" strike="noStrike" kern="0" cap="none" spc="0" normalizeH="0" baseline="0" noProof="0" dirty="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90A81093-DEE2-4D07-A0C5-C4F1688E7657}"/>
              </a:ext>
            </a:extLst>
          </p:cNvPr>
          <p:cNvSpPr>
            <a:spLocks noGrp="1"/>
          </p:cNvSpPr>
          <p:nvPr>
            <p:ph type="sldNum" sz="quarter" idx="12"/>
          </p:nvPr>
        </p:nvSpPr>
        <p:spPr/>
        <p:txBody>
          <a:bodyPr/>
          <a:lstStyle/>
          <a:p>
            <a:fld id="{8503B3E5-BAE0-4051-A0B1-29381921E4F1}" type="slidenum">
              <a:rPr lang="en-GB" smtClean="0"/>
              <a:t>13</a:t>
            </a:fld>
            <a:endParaRPr lang="en-GB"/>
          </a:p>
        </p:txBody>
      </p:sp>
      <p:sp>
        <p:nvSpPr>
          <p:cNvPr id="6" name="Footer Placeholder 1">
            <a:extLst>
              <a:ext uri="{FF2B5EF4-FFF2-40B4-BE49-F238E27FC236}">
                <a16:creationId xmlns:a16="http://schemas.microsoft.com/office/drawing/2014/main" id="{94FCAD60-EFF0-4265-A276-0D0DEB5F2530}"/>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628650" y="157305"/>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800"/>
              <a:buFont typeface="Arial"/>
              <a:buNone/>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Health benefits</a:t>
            </a:r>
            <a:endParaRPr sz="4800" dirty="0">
              <a:solidFill>
                <a:schemeClr val="accent1"/>
              </a:solidFill>
              <a:latin typeface="Calibri" panose="020F0502020204030204" pitchFamily="34" charset="0"/>
              <a:cs typeface="Calibri" panose="020F0502020204030204" pitchFamily="34" charset="0"/>
            </a:endParaRPr>
          </a:p>
        </p:txBody>
      </p:sp>
      <p:sp>
        <p:nvSpPr>
          <p:cNvPr id="187" name="Google Shape;187;p11"/>
          <p:cNvSpPr txBox="1">
            <a:spLocks noGrp="1"/>
          </p:cNvSpPr>
          <p:nvPr>
            <p:ph idx="1"/>
          </p:nvPr>
        </p:nvSpPr>
        <p:spPr>
          <a:xfrm>
            <a:off x="628650" y="1576239"/>
            <a:ext cx="7886700"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US" sz="2400" b="1" i="0" u="none" strike="noStrike" cap="none" dirty="0">
                <a:sym typeface="Arial"/>
              </a:rPr>
              <a:t>Apart from p</a:t>
            </a:r>
            <a:r>
              <a:rPr lang="en-US" sz="2400" b="1" dirty="0"/>
              <a:t>reventing  pregnancy and associated health risks, LNG-IUDs are known to</a:t>
            </a:r>
            <a:r>
              <a:rPr lang="en-US" sz="2400" b="1" i="0" u="none" strike="noStrike" cap="none" dirty="0">
                <a:sym typeface="Arial"/>
              </a:rPr>
              <a:t>:</a:t>
            </a:r>
            <a:endParaRPr b="1" dirty="0"/>
          </a:p>
          <a:p>
            <a:pPr marL="342900" lvl="0" indent="-342900">
              <a:spcBef>
                <a:spcPts val="1200"/>
              </a:spcBef>
              <a:buSzPts val="2400"/>
            </a:pPr>
            <a:r>
              <a:rPr lang="en-US" sz="2200" dirty="0"/>
              <a:t>Reduce menstrual cramps, heavy monthly bleeding, and symptoms of endometriosis (Irregular bleeding and pelvic pain)</a:t>
            </a:r>
          </a:p>
          <a:p>
            <a:pPr marL="342900" indent="-342900">
              <a:spcBef>
                <a:spcPts val="1800"/>
              </a:spcBef>
              <a:buSzPts val="2400"/>
            </a:pPr>
            <a:r>
              <a:rPr lang="en-US" sz="2200" dirty="0"/>
              <a:t>Protect against iron-deficiency anemia</a:t>
            </a:r>
            <a:r>
              <a:rPr lang="en-US" sz="2200" dirty="0">
                <a:latin typeface="Times New Roman" panose="02020603050405020304" pitchFamily="18" charset="0"/>
                <a:ea typeface="Calibri" panose="020F0502020204030204" pitchFamily="34" charset="0"/>
              </a:rPr>
              <a:t> </a:t>
            </a:r>
            <a:endParaRPr lang="en-US" sz="2200" dirty="0"/>
          </a:p>
          <a:p>
            <a:pPr marL="342900" marR="0" lvl="0" indent="-342900" algn="l" rtl="0">
              <a:lnSpc>
                <a:spcPct val="100000"/>
              </a:lnSpc>
              <a:spcBef>
                <a:spcPts val="1800"/>
              </a:spcBef>
              <a:spcAft>
                <a:spcPts val="0"/>
              </a:spcAft>
              <a:buClr>
                <a:srgbClr val="000000"/>
              </a:buClr>
              <a:buSzPts val="2400"/>
              <a:buFont typeface="Arial"/>
              <a:buChar char="•"/>
            </a:pPr>
            <a:r>
              <a:rPr lang="en-US" sz="2200" dirty="0"/>
              <a:t>Reduce risk of ectopic pregnancy</a:t>
            </a:r>
            <a:endParaRPr sz="2200" dirty="0"/>
          </a:p>
          <a:p>
            <a:pPr marL="742950" lvl="1" indent="-285750">
              <a:spcBef>
                <a:spcPts val="480"/>
              </a:spcBef>
              <a:buSzPts val="2400"/>
            </a:pPr>
            <a:r>
              <a:rPr lang="en-US" sz="2000" dirty="0"/>
              <a:t>Rate in LNG-IUD users is 10 ectopic pregnancies  in 10,000 women</a:t>
            </a:r>
          </a:p>
          <a:p>
            <a:pPr marL="742950" lvl="1" indent="-285750">
              <a:spcBef>
                <a:spcPts val="480"/>
              </a:spcBef>
              <a:buSzPts val="2400"/>
            </a:pPr>
            <a:r>
              <a:rPr lang="en-US" sz="2000" dirty="0"/>
              <a:t>Rate in women using no contraception is 65 ectopic pregnancies in 10,000 women</a:t>
            </a:r>
            <a:endParaRPr sz="2000" dirty="0"/>
          </a:p>
          <a:p>
            <a:pPr marL="342900" marR="0" lvl="0" indent="-342900" algn="l" rtl="0">
              <a:lnSpc>
                <a:spcPct val="100000"/>
              </a:lnSpc>
              <a:spcBef>
                <a:spcPts val="1800"/>
              </a:spcBef>
              <a:spcAft>
                <a:spcPts val="0"/>
              </a:spcAft>
              <a:buClr>
                <a:srgbClr val="000000"/>
              </a:buClr>
              <a:buSzPts val="2400"/>
              <a:buFont typeface="Arial"/>
              <a:buChar char="•"/>
            </a:pPr>
            <a:r>
              <a:rPr lang="en-US" sz="2200" dirty="0"/>
              <a:t>May help protect against cervical and endometrial cancer</a:t>
            </a:r>
            <a:endParaRPr sz="2200" dirty="0"/>
          </a:p>
        </p:txBody>
      </p:sp>
      <p:sp>
        <p:nvSpPr>
          <p:cNvPr id="2" name="Slide Number Placeholder 1">
            <a:extLst>
              <a:ext uri="{FF2B5EF4-FFF2-40B4-BE49-F238E27FC236}">
                <a16:creationId xmlns:a16="http://schemas.microsoft.com/office/drawing/2014/main" id="{C9C975A5-E21E-4AA6-A9D4-474A32727619}"/>
              </a:ext>
            </a:extLst>
          </p:cNvPr>
          <p:cNvSpPr>
            <a:spLocks noGrp="1"/>
          </p:cNvSpPr>
          <p:nvPr>
            <p:ph type="sldNum" sz="quarter" idx="12"/>
          </p:nvPr>
        </p:nvSpPr>
        <p:spPr/>
        <p:txBody>
          <a:bodyPr/>
          <a:lstStyle/>
          <a:p>
            <a:fld id="{8503B3E5-BAE0-4051-A0B1-29381921E4F1}" type="slidenum">
              <a:rPr lang="en-GB" smtClean="0"/>
              <a:t>14</a:t>
            </a:fld>
            <a:endParaRPr lang="en-GB"/>
          </a:p>
        </p:txBody>
      </p:sp>
      <p:sp>
        <p:nvSpPr>
          <p:cNvPr id="5" name="Footer Placeholder 1">
            <a:extLst>
              <a:ext uri="{FF2B5EF4-FFF2-40B4-BE49-F238E27FC236}">
                <a16:creationId xmlns:a16="http://schemas.microsoft.com/office/drawing/2014/main" id="{DA4BE245-7842-46DE-8ED8-74DFE67C21C0}"/>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3968" y="152400"/>
            <a:ext cx="8229600" cy="1143000"/>
          </a:xfrm>
        </p:spPr>
        <p:txBody>
          <a:bodyPr>
            <a:normAutofit/>
          </a:bodyPr>
          <a:lstStyle/>
          <a:p>
            <a:pPr eaLnBrk="1" hangingPunct="1"/>
            <a:r>
              <a:rPr lang="en-US" sz="3600" b="1" kern="1200" dirty="0">
                <a:solidFill>
                  <a:schemeClr val="accent1"/>
                </a:solidFill>
                <a:latin typeface="Calibri" panose="020F0502020204030204" pitchFamily="34" charset="0"/>
                <a:ea typeface="ＭＳ Ｐゴシック" charset="-128"/>
                <a:cs typeface="Calibri" panose="020F0502020204030204" pitchFamily="34" charset="0"/>
              </a:rPr>
              <a:t>IUDs Reduce Risk of Ectopic Pregnancy</a:t>
            </a:r>
          </a:p>
        </p:txBody>
      </p:sp>
      <p:graphicFrame>
        <p:nvGraphicFramePr>
          <p:cNvPr id="2" name="Object 2"/>
          <p:cNvGraphicFramePr>
            <a:graphicFrameLocks noGrp="1" noChangeAspect="1"/>
          </p:cNvGraphicFramePr>
          <p:nvPr>
            <p:ph type="chart" idx="4294967295"/>
          </p:nvPr>
        </p:nvGraphicFramePr>
        <p:xfrm>
          <a:off x="0" y="1620838"/>
          <a:ext cx="8432800" cy="4652962"/>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Text Box 5"/>
          <p:cNvSpPr txBox="1">
            <a:spLocks noChangeArrowheads="1"/>
          </p:cNvSpPr>
          <p:nvPr/>
        </p:nvSpPr>
        <p:spPr bwMode="auto">
          <a:xfrm>
            <a:off x="2362200" y="1828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Ectopic pregnancy rate per 1000 woman-years</a:t>
            </a:r>
          </a:p>
        </p:txBody>
      </p:sp>
      <p:sp>
        <p:nvSpPr>
          <p:cNvPr id="29701" name="Text Box 6"/>
          <p:cNvSpPr txBox="1">
            <a:spLocks noChangeArrowheads="1"/>
          </p:cNvSpPr>
          <p:nvPr/>
        </p:nvSpPr>
        <p:spPr bwMode="auto">
          <a:xfrm>
            <a:off x="294520" y="6306850"/>
            <a:ext cx="31085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300" b="0" i="1"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Source: </a:t>
            </a:r>
            <a:r>
              <a:rPr kumimoji="0" lang="en-US" sz="1300" b="0" i="1" u="none" strike="noStrike" kern="0" cap="none" spc="0" normalizeH="0" baseline="0" noProof="0" dirty="0" err="1">
                <a:ln>
                  <a:noFill/>
                </a:ln>
                <a:solidFill>
                  <a:srgbClr val="000000"/>
                </a:solidFill>
                <a:effectLst/>
                <a:uLnTx/>
                <a:uFillTx/>
                <a:latin typeface="Arial" charset="0"/>
                <a:ea typeface="ＭＳ Ｐゴシック" charset="-128"/>
                <a:cs typeface="Arial" charset="0"/>
                <a:sym typeface="Arial"/>
              </a:rPr>
              <a:t>Sivin</a:t>
            </a:r>
            <a:r>
              <a:rPr kumimoji="0" lang="en-US" sz="1300" b="0" i="1"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 1991; Bosco-Levy, 2019.</a:t>
            </a:r>
          </a:p>
        </p:txBody>
      </p:sp>
      <p:sp>
        <p:nvSpPr>
          <p:cNvPr id="3" name="Slide Number Placeholder 2">
            <a:extLst>
              <a:ext uri="{FF2B5EF4-FFF2-40B4-BE49-F238E27FC236}">
                <a16:creationId xmlns:a16="http://schemas.microsoft.com/office/drawing/2014/main" id="{8F1AC090-EB24-4A96-A1BB-AF2224C1351A}"/>
              </a:ext>
            </a:extLst>
          </p:cNvPr>
          <p:cNvSpPr>
            <a:spLocks noGrp="1"/>
          </p:cNvSpPr>
          <p:nvPr>
            <p:ph type="sldNum" sz="quarter" idx="12"/>
          </p:nvPr>
        </p:nvSpPr>
        <p:spPr/>
        <p:txBody>
          <a:bodyPr/>
          <a:lstStyle/>
          <a:p>
            <a:fld id="{8503B3E5-BAE0-4051-A0B1-29381921E4F1}" type="slidenum">
              <a:rPr lang="en-GB" smtClean="0"/>
              <a:t>15</a:t>
            </a:fld>
            <a:endParaRPr lang="en-GB"/>
          </a:p>
        </p:txBody>
      </p:sp>
      <p:sp>
        <p:nvSpPr>
          <p:cNvPr id="7" name="Footer Placeholder 1">
            <a:extLst>
              <a:ext uri="{FF2B5EF4-FFF2-40B4-BE49-F238E27FC236}">
                <a16:creationId xmlns:a16="http://schemas.microsoft.com/office/drawing/2014/main" id="{89C373B5-D89C-408B-BB09-07F9D23F5869}"/>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97517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628650" y="157307"/>
            <a:ext cx="7886700" cy="1325563"/>
          </a:xfrm>
          <a:prstGeom prst="rect">
            <a:avLst/>
          </a:prstGeom>
          <a:noFill/>
          <a:ln>
            <a:noFill/>
          </a:ln>
        </p:spPr>
        <p:txBody>
          <a:bodyPr spcFirstLastPara="1" wrap="square" lIns="91425" tIns="45700" rIns="91425" bIns="45700" anchor="ctr" anchorCtr="0">
            <a:noAutofit/>
          </a:bodyPr>
          <a:lstStyle/>
          <a:p>
            <a:pPr>
              <a:lnSpc>
                <a:spcPct val="85000"/>
              </a:lnSpc>
              <a:spcBef>
                <a:spcPts val="0"/>
              </a:spcBef>
              <a:buClr>
                <a:srgbClr val="000000"/>
              </a:buClr>
              <a:buSzPts val="3800"/>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a:t>
            </a:r>
            <a:r>
              <a:rPr lang="en-US" sz="4800" b="1" kern="0" dirty="0">
                <a:solidFill>
                  <a:schemeClr val="accent1"/>
                </a:solidFill>
                <a:latin typeface="Calibri" panose="020F0502020204030204" pitchFamily="34" charset="0"/>
                <a:ea typeface="Arial"/>
                <a:cs typeface="Calibri" panose="020F0502020204030204" pitchFamily="34" charset="0"/>
                <a:sym typeface="Arial"/>
              </a:rPr>
              <a:t>Possible side-effects</a:t>
            </a:r>
            <a:br>
              <a:rPr lang="en-US" sz="4800" b="1" kern="0" dirty="0">
                <a:solidFill>
                  <a:schemeClr val="accent1"/>
                </a:solidFill>
                <a:latin typeface="Calibri" panose="020F0502020204030204" pitchFamily="34" charset="0"/>
                <a:cs typeface="Calibri" panose="020F0502020204030204" pitchFamily="34" charset="0"/>
                <a:sym typeface="Arial"/>
              </a:rPr>
            </a:br>
            <a:endParaRPr sz="4800" b="1" dirty="0">
              <a:solidFill>
                <a:schemeClr val="accent1"/>
              </a:solidFill>
              <a:latin typeface="Calibri" panose="020F0502020204030204" pitchFamily="34" charset="0"/>
              <a:cs typeface="Calibri" panose="020F0502020204030204" pitchFamily="34" charset="0"/>
            </a:endParaRPr>
          </a:p>
        </p:txBody>
      </p:sp>
      <p:sp>
        <p:nvSpPr>
          <p:cNvPr id="187" name="Google Shape;187;p11"/>
          <p:cNvSpPr txBox="1">
            <a:spLocks noGrp="1"/>
          </p:cNvSpPr>
          <p:nvPr>
            <p:ph idx="1"/>
          </p:nvPr>
        </p:nvSpPr>
        <p:spPr>
          <a:xfrm>
            <a:off x="235527" y="1825625"/>
            <a:ext cx="2909455"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US" sz="2400" b="1" kern="0" dirty="0">
                <a:solidFill>
                  <a:srgbClr val="000000"/>
                </a:solidFill>
                <a:cs typeface="Arial"/>
                <a:sym typeface="Arial"/>
              </a:rPr>
              <a:t>Most common:</a:t>
            </a:r>
            <a:endParaRPr lang="en-US" sz="2400" kern="0" dirty="0">
              <a:solidFill>
                <a:srgbClr val="000000"/>
              </a:solidFill>
              <a:cs typeface="Arial"/>
              <a:sym typeface="Arial"/>
            </a:endParaRPr>
          </a:p>
          <a:p>
            <a:pPr>
              <a:spcBef>
                <a:spcPts val="0"/>
              </a:spcBef>
              <a:buSzPts val="2400"/>
            </a:pPr>
            <a:endParaRPr lang="en-GB" sz="2400" dirty="0"/>
          </a:p>
          <a:p>
            <a:pPr>
              <a:spcBef>
                <a:spcPts val="0"/>
              </a:spcBef>
              <a:buSzPts val="2400"/>
            </a:pPr>
            <a:r>
              <a:rPr lang="en-GB" sz="2400" dirty="0"/>
              <a:t>Changes in bleeding patterns (lighter, irregular, infrequent or no monthly bleeding</a:t>
            </a:r>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marL="342900" lvl="0" indent="-342900">
              <a:spcBef>
                <a:spcPts val="0"/>
              </a:spcBef>
              <a:buSzPts val="2400"/>
              <a:buNone/>
            </a:pPr>
            <a:endParaRPr sz="2400" dirty="0"/>
          </a:p>
        </p:txBody>
      </p:sp>
      <p:sp>
        <p:nvSpPr>
          <p:cNvPr id="3" name="Rectangle 2">
            <a:extLst>
              <a:ext uri="{FF2B5EF4-FFF2-40B4-BE49-F238E27FC236}">
                <a16:creationId xmlns:a16="http://schemas.microsoft.com/office/drawing/2014/main" id="{EAC3B6CF-7BC7-4B55-9DE6-ED2466475436}"/>
              </a:ext>
            </a:extLst>
          </p:cNvPr>
          <p:cNvSpPr/>
          <p:nvPr/>
        </p:nvSpPr>
        <p:spPr>
          <a:xfrm>
            <a:off x="1470730" y="5152974"/>
            <a:ext cx="6675743" cy="1200329"/>
          </a:xfrm>
          <a:prstGeom prst="rect">
            <a:avLst/>
          </a:prstGeom>
        </p:spPr>
        <p:txBody>
          <a:bodyPr wrap="square">
            <a:spAutoFit/>
          </a:bodyPr>
          <a:lstStyle/>
          <a:p>
            <a:pPr lvl="0" defTabSz="914400">
              <a:buClr>
                <a:srgbClr val="FF3300"/>
              </a:buClr>
              <a:buSzPts val="2200"/>
              <a:defRPr/>
            </a:pPr>
            <a:r>
              <a:rPr lang="en-GB" sz="2400" b="1" i="1" kern="0" dirty="0">
                <a:solidFill>
                  <a:srgbClr val="C00000"/>
                </a:solidFill>
                <a:cs typeface="Arial"/>
                <a:sym typeface="Arial"/>
              </a:rPr>
              <a:t> </a:t>
            </a:r>
            <a:br>
              <a:rPr lang="en-GB" sz="2400" b="1" i="1" kern="0" dirty="0">
                <a:solidFill>
                  <a:srgbClr val="C00000"/>
                </a:solidFill>
                <a:cs typeface="Arial"/>
                <a:sym typeface="Arial"/>
              </a:rPr>
            </a:br>
            <a:r>
              <a:rPr lang="en-GB" sz="2400" b="1" i="1" kern="0" dirty="0">
                <a:solidFill>
                  <a:srgbClr val="C00000"/>
                </a:solidFill>
                <a:cs typeface="Arial"/>
                <a:sym typeface="Arial"/>
              </a:rPr>
              <a:t>Side effects are not usually signs of illness and they get better in 3-6 months of insertion.</a:t>
            </a:r>
            <a:endParaRPr lang="en-GB" sz="2400" kern="0" dirty="0">
              <a:solidFill>
                <a:srgbClr val="C00000"/>
              </a:solidFill>
              <a:cs typeface="Arial"/>
              <a:sym typeface="Arial"/>
            </a:endParaRPr>
          </a:p>
        </p:txBody>
      </p:sp>
      <p:sp>
        <p:nvSpPr>
          <p:cNvPr id="2" name="Slide Number Placeholder 1">
            <a:extLst>
              <a:ext uri="{FF2B5EF4-FFF2-40B4-BE49-F238E27FC236}">
                <a16:creationId xmlns:a16="http://schemas.microsoft.com/office/drawing/2014/main" id="{ADBAA1DE-7917-4761-98D8-9AB96BE641B4}"/>
              </a:ext>
            </a:extLst>
          </p:cNvPr>
          <p:cNvSpPr>
            <a:spLocks noGrp="1"/>
          </p:cNvSpPr>
          <p:nvPr>
            <p:ph type="sldNum" sz="quarter" idx="12"/>
          </p:nvPr>
        </p:nvSpPr>
        <p:spPr/>
        <p:txBody>
          <a:bodyPr/>
          <a:lstStyle/>
          <a:p>
            <a:fld id="{8503B3E5-BAE0-4051-A0B1-29381921E4F1}" type="slidenum">
              <a:rPr lang="en-GB" smtClean="0"/>
              <a:t>16</a:t>
            </a:fld>
            <a:endParaRPr lang="en-GB"/>
          </a:p>
        </p:txBody>
      </p:sp>
      <p:sp>
        <p:nvSpPr>
          <p:cNvPr id="6" name="Footer Placeholder 1">
            <a:extLst>
              <a:ext uri="{FF2B5EF4-FFF2-40B4-BE49-F238E27FC236}">
                <a16:creationId xmlns:a16="http://schemas.microsoft.com/office/drawing/2014/main" id="{58A5B30A-33B2-4FB3-8A2C-1D900D646F6D}"/>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Rectangle 4">
            <a:extLst>
              <a:ext uri="{FF2B5EF4-FFF2-40B4-BE49-F238E27FC236}">
                <a16:creationId xmlns:a16="http://schemas.microsoft.com/office/drawing/2014/main" id="{F3CBC1DA-4875-4A8F-BB36-114DBC1C2911}"/>
              </a:ext>
            </a:extLst>
          </p:cNvPr>
          <p:cNvSpPr/>
          <p:nvPr/>
        </p:nvSpPr>
        <p:spPr>
          <a:xfrm>
            <a:off x="4171950" y="1955239"/>
            <a:ext cx="4572000" cy="2751522"/>
          </a:xfrm>
          <a:prstGeom prst="rect">
            <a:avLst/>
          </a:prstGeom>
        </p:spPr>
        <p:txBody>
          <a:bodyPr>
            <a:spAutoFit/>
          </a:bodyPr>
          <a:lstStyle/>
          <a:p>
            <a:pPr lvl="0" defTabSz="685800">
              <a:lnSpc>
                <a:spcPct val="90000"/>
              </a:lnSpc>
              <a:buSzPts val="2400"/>
            </a:pPr>
            <a:r>
              <a:rPr lang="en-US" sz="2400" b="1" kern="0" dirty="0">
                <a:solidFill>
                  <a:srgbClr val="000000"/>
                </a:solidFill>
                <a:cs typeface="Arial"/>
                <a:sym typeface="Arial"/>
              </a:rPr>
              <a:t>Less common:</a:t>
            </a:r>
          </a:p>
          <a:p>
            <a:pPr marL="171450" lvl="0" indent="-171450" defTabSz="685800">
              <a:lnSpc>
                <a:spcPct val="90000"/>
              </a:lnSpc>
              <a:buSzPts val="2400"/>
              <a:buFont typeface="Arial" panose="020B0604020202020204" pitchFamily="34" charset="0"/>
              <a:buChar char="•"/>
            </a:pPr>
            <a:r>
              <a:rPr lang="en-GB" sz="2400" dirty="0">
                <a:solidFill>
                  <a:prstClr val="black"/>
                </a:solidFill>
              </a:rPr>
              <a:t>Nausea (upset stomach)</a:t>
            </a:r>
          </a:p>
          <a:p>
            <a:pPr marL="171450" lvl="0" indent="-171450" defTabSz="685800">
              <a:lnSpc>
                <a:spcPct val="90000"/>
              </a:lnSpc>
              <a:buSzPts val="2400"/>
              <a:buFont typeface="Arial" panose="020B0604020202020204" pitchFamily="34" charset="0"/>
              <a:buChar char="•"/>
            </a:pPr>
            <a:r>
              <a:rPr lang="en-GB" sz="2400" dirty="0">
                <a:solidFill>
                  <a:prstClr val="black"/>
                </a:solidFill>
              </a:rPr>
              <a:t>Tender breasts</a:t>
            </a:r>
          </a:p>
          <a:p>
            <a:pPr marL="171450" lvl="0" indent="-171450" defTabSz="685800">
              <a:lnSpc>
                <a:spcPct val="90000"/>
              </a:lnSpc>
              <a:buSzPts val="2400"/>
              <a:buFont typeface="Arial" panose="020B0604020202020204" pitchFamily="34" charset="0"/>
              <a:buChar char="•"/>
            </a:pPr>
            <a:r>
              <a:rPr lang="en-GB" sz="2400" dirty="0">
                <a:solidFill>
                  <a:prstClr val="black"/>
                </a:solidFill>
              </a:rPr>
              <a:t>Mood changes or headaches</a:t>
            </a:r>
          </a:p>
          <a:p>
            <a:pPr marL="171450" lvl="0" indent="-171450" defTabSz="685800">
              <a:lnSpc>
                <a:spcPct val="90000"/>
              </a:lnSpc>
              <a:buSzPts val="2400"/>
              <a:buFont typeface="Arial" panose="020B0604020202020204" pitchFamily="34" charset="0"/>
              <a:buChar char="•"/>
            </a:pPr>
            <a:r>
              <a:rPr lang="en-GB" sz="2400" dirty="0">
                <a:solidFill>
                  <a:prstClr val="black"/>
                </a:solidFill>
              </a:rPr>
              <a:t>Slight weight gain</a:t>
            </a:r>
          </a:p>
          <a:p>
            <a:pPr marL="171450" lvl="0" indent="-171450" defTabSz="685800">
              <a:lnSpc>
                <a:spcPct val="90000"/>
              </a:lnSpc>
              <a:buSzPts val="2400"/>
              <a:buFont typeface="Arial" panose="020B0604020202020204" pitchFamily="34" charset="0"/>
              <a:buChar char="•"/>
            </a:pPr>
            <a:r>
              <a:rPr lang="en-GB" sz="2400" dirty="0">
                <a:solidFill>
                  <a:prstClr val="black"/>
                </a:solidFill>
              </a:rPr>
              <a:t>Dizziness</a:t>
            </a:r>
          </a:p>
          <a:p>
            <a:pPr marL="171450" lvl="0" indent="-171450" defTabSz="685800">
              <a:lnSpc>
                <a:spcPct val="90000"/>
              </a:lnSpc>
              <a:buSzPts val="2400"/>
              <a:buFont typeface="Arial" panose="020B0604020202020204" pitchFamily="34" charset="0"/>
              <a:buChar char="•"/>
            </a:pPr>
            <a:r>
              <a:rPr lang="en-GB" sz="2400" dirty="0">
                <a:solidFill>
                  <a:prstClr val="black"/>
                </a:solidFill>
              </a:rPr>
              <a:t>Acne</a:t>
            </a:r>
          </a:p>
          <a:p>
            <a:pPr marL="171450" lvl="0" indent="-171450" defTabSz="685800">
              <a:lnSpc>
                <a:spcPct val="90000"/>
              </a:lnSpc>
              <a:buSzPts val="2400"/>
              <a:buFont typeface="Arial" panose="020B0604020202020204" pitchFamily="34" charset="0"/>
              <a:buChar char="•"/>
            </a:pPr>
            <a:endParaRPr lang="en-GB" sz="2400" dirty="0">
              <a:solidFill>
                <a:prstClr val="black"/>
              </a:solidFill>
            </a:endParaRPr>
          </a:p>
        </p:txBody>
      </p:sp>
    </p:spTree>
    <p:extLst>
      <p:ext uri="{BB962C8B-B14F-4D97-AF65-F5344CB8AC3E}">
        <p14:creationId xmlns:p14="http://schemas.microsoft.com/office/powerpoint/2010/main" val="243822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p:nvPr/>
        </p:nvSpPr>
        <p:spPr>
          <a:xfrm>
            <a:off x="457200" y="234950"/>
            <a:ext cx="8229600" cy="94456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5000"/>
              </a:lnSpc>
              <a:spcBef>
                <a:spcPts val="0"/>
              </a:spcBef>
              <a:spcAft>
                <a:spcPts val="0"/>
              </a:spcAft>
              <a:buClr>
                <a:srgbClr val="000000"/>
              </a:buClr>
              <a:buSzPts val="2000"/>
              <a:buFont typeface="Arial"/>
              <a:buNone/>
              <a:tabLst/>
              <a:defRPr/>
            </a:pPr>
            <a:r>
              <a:rPr kumimoji="0" lang="en-US" sz="36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Who can use LNG-IUDs</a:t>
            </a:r>
          </a:p>
          <a:p>
            <a:pPr lvl="0" defTabSz="914400">
              <a:lnSpc>
                <a:spcPct val="95000"/>
              </a:lnSpc>
              <a:buClr>
                <a:srgbClr val="000000"/>
              </a:buClr>
              <a:buSzPts val="2000"/>
              <a:defRPr/>
            </a:pPr>
            <a:r>
              <a:rPr lang="en-US" sz="2400" b="1" kern="0" dirty="0">
                <a:solidFill>
                  <a:schemeClr val="accent1"/>
                </a:solidFill>
                <a:latin typeface="Calibri" panose="020F0502020204030204" pitchFamily="34" charset="0"/>
                <a:ea typeface="Arial"/>
                <a:cs typeface="Calibri" panose="020F0502020204030204" pitchFamily="34" charset="0"/>
                <a:sym typeface="Arial"/>
              </a:rPr>
              <a:t>Category 1 and 2 examples:</a:t>
            </a:r>
            <a:endParaRPr kumimoji="0" sz="24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graphicFrame>
        <p:nvGraphicFramePr>
          <p:cNvPr id="70" name="Google Shape;70;p7"/>
          <p:cNvGraphicFramePr/>
          <p:nvPr>
            <p:extLst>
              <p:ext uri="{D42A27DB-BD31-4B8C-83A1-F6EECF244321}">
                <p14:modId xmlns:p14="http://schemas.microsoft.com/office/powerpoint/2010/main" val="62027057"/>
              </p:ext>
            </p:extLst>
          </p:nvPr>
        </p:nvGraphicFramePr>
        <p:xfrm>
          <a:off x="514350" y="1612900"/>
          <a:ext cx="8229600" cy="4640925"/>
        </p:xfrm>
        <a:graphic>
          <a:graphicData uri="http://schemas.openxmlformats.org/drawingml/2006/table">
            <a:tbl>
              <a:tblPr>
                <a:noFill/>
              </a:tblPr>
              <a:tblGrid>
                <a:gridCol w="2450640">
                  <a:extLst>
                    <a:ext uri="{9D8B030D-6E8A-4147-A177-3AD203B41FA5}">
                      <a16:colId xmlns:a16="http://schemas.microsoft.com/office/drawing/2014/main" val="20000"/>
                    </a:ext>
                  </a:extLst>
                </a:gridCol>
                <a:gridCol w="5778960">
                  <a:extLst>
                    <a:ext uri="{9D8B030D-6E8A-4147-A177-3AD203B41FA5}">
                      <a16:colId xmlns:a16="http://schemas.microsoft.com/office/drawing/2014/main" val="20001"/>
                    </a:ext>
                  </a:extLst>
                </a:gridCol>
              </a:tblGrid>
              <a:tr h="4957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WHO Category</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Conditions (selected examples)</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240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1</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Post abortion 1</a:t>
                      </a:r>
                      <a:r>
                        <a:rPr lang="en-US" sz="2000" b="0" i="0" u="none" strike="noStrike" cap="none" baseline="30000" dirty="0">
                          <a:solidFill>
                            <a:srgbClr val="000000"/>
                          </a:solidFill>
                          <a:latin typeface="+mn-lt"/>
                          <a:ea typeface="Arial"/>
                          <a:cs typeface="Arial"/>
                          <a:sym typeface="Arial"/>
                        </a:rPr>
                        <a:t>st</a:t>
                      </a:r>
                      <a:r>
                        <a:rPr lang="en-US" sz="2000" b="0" i="0" u="none" strike="noStrike" cap="none" dirty="0">
                          <a:solidFill>
                            <a:srgbClr val="000000"/>
                          </a:solidFill>
                          <a:latin typeface="+mn-lt"/>
                          <a:ea typeface="Arial"/>
                          <a:cs typeface="Arial"/>
                          <a:sym typeface="Arial"/>
                        </a:rPr>
                        <a:t> trimester, smoking (any number of cigarettes), obesity, varicose veins, heavy or prolonged bleeding (initiation only),  cervical ectopy, uterine fibroids without distortion of the uterine cavity, endometriosis, irregular bleeding without heavy bleeding, anemia, hypertension with BP of less than 160/100 mmHg, </a:t>
                      </a:r>
                      <a:endParaRPr sz="20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1738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2</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Menarche to &lt;20 years, nulliparous, post abortion 2</a:t>
                      </a:r>
                      <a:r>
                        <a:rPr lang="en-US" sz="2000" b="0" i="0" u="none" strike="noStrike" cap="none" baseline="30000" dirty="0">
                          <a:solidFill>
                            <a:srgbClr val="000000"/>
                          </a:solidFill>
                          <a:latin typeface="+mn-lt"/>
                          <a:ea typeface="Arial"/>
                          <a:cs typeface="Arial"/>
                          <a:sym typeface="Arial"/>
                        </a:rPr>
                        <a:t>nd</a:t>
                      </a:r>
                      <a:r>
                        <a:rPr lang="en-US" sz="2000" b="0" i="0" u="none" strike="noStrike" cap="none" dirty="0">
                          <a:solidFill>
                            <a:srgbClr val="000000"/>
                          </a:solidFill>
                          <a:latin typeface="+mn-lt"/>
                          <a:ea typeface="Arial"/>
                          <a:cs typeface="Arial"/>
                          <a:sym typeface="Arial"/>
                        </a:rPr>
                        <a:t> trimester, elevated blood pressure of ≥160/≥100  , PID (continuation), vascular disease, diabetes, history of DVT or stroke, migraine with aura (initiation)</a:t>
                      </a:r>
                      <a:endParaRPr sz="20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AE11E92B-28C7-498E-B5F0-C75BDCF011CC}"/>
              </a:ext>
            </a:extLst>
          </p:cNvPr>
          <p:cNvSpPr>
            <a:spLocks noGrp="1"/>
          </p:cNvSpPr>
          <p:nvPr>
            <p:ph type="sldNum" sz="quarter" idx="12"/>
          </p:nvPr>
        </p:nvSpPr>
        <p:spPr/>
        <p:txBody>
          <a:bodyPr/>
          <a:lstStyle/>
          <a:p>
            <a:fld id="{8503B3E5-BAE0-4051-A0B1-29381921E4F1}" type="slidenum">
              <a:rPr lang="en-GB" smtClean="0"/>
              <a:t>17</a:t>
            </a:fld>
            <a:endParaRPr lang="en-GB"/>
          </a:p>
        </p:txBody>
      </p:sp>
      <p:sp>
        <p:nvSpPr>
          <p:cNvPr id="5" name="Footer Placeholder 1">
            <a:extLst>
              <a:ext uri="{FF2B5EF4-FFF2-40B4-BE49-F238E27FC236}">
                <a16:creationId xmlns:a16="http://schemas.microsoft.com/office/drawing/2014/main" id="{A29D4455-BE09-4A96-A01E-C4C3CA62DBF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9"/>
          <p:cNvSpPr txBox="1"/>
          <p:nvPr/>
        </p:nvSpPr>
        <p:spPr>
          <a:xfrm>
            <a:off x="457200" y="184150"/>
            <a:ext cx="8450262" cy="94456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5000"/>
              </a:lnSpc>
              <a:spcBef>
                <a:spcPts val="0"/>
              </a:spcBef>
              <a:spcAft>
                <a:spcPts val="0"/>
              </a:spcAft>
              <a:buClr>
                <a:srgbClr val="000000"/>
              </a:buClr>
              <a:buSzPts val="2000"/>
              <a:buFont typeface="Arial"/>
              <a:buNone/>
              <a:tabLst/>
              <a:defRPr/>
            </a:pPr>
            <a:r>
              <a:rPr kumimoji="0" lang="en-US" sz="40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Who should not use LNG-IUDs</a:t>
            </a:r>
          </a:p>
          <a:p>
            <a:pPr lvl="0" defTabSz="914400">
              <a:lnSpc>
                <a:spcPct val="95000"/>
              </a:lnSpc>
              <a:buClr>
                <a:srgbClr val="000000"/>
              </a:buClr>
              <a:buSzPts val="2000"/>
              <a:defRPr/>
            </a:pPr>
            <a:r>
              <a:rPr lang="en-US" sz="2400" b="1" kern="0" dirty="0">
                <a:solidFill>
                  <a:schemeClr val="accent1"/>
                </a:solidFill>
                <a:latin typeface="Calibri" panose="020F0502020204030204" pitchFamily="34" charset="0"/>
                <a:ea typeface="Arial"/>
                <a:cs typeface="Calibri" panose="020F0502020204030204" pitchFamily="34" charset="0"/>
                <a:sym typeface="Arial"/>
              </a:rPr>
              <a:t>Category 3 and 4 examples:</a:t>
            </a:r>
            <a:endParaRPr kumimoji="0" sz="24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graphicFrame>
        <p:nvGraphicFramePr>
          <p:cNvPr id="77" name="Google Shape;77;p9"/>
          <p:cNvGraphicFramePr/>
          <p:nvPr>
            <p:extLst>
              <p:ext uri="{D42A27DB-BD31-4B8C-83A1-F6EECF244321}">
                <p14:modId xmlns:p14="http://schemas.microsoft.com/office/powerpoint/2010/main" val="4122133978"/>
              </p:ext>
            </p:extLst>
          </p:nvPr>
        </p:nvGraphicFramePr>
        <p:xfrm>
          <a:off x="544512" y="1544637"/>
          <a:ext cx="8142275" cy="4763735"/>
        </p:xfrm>
        <a:graphic>
          <a:graphicData uri="http://schemas.openxmlformats.org/drawingml/2006/table">
            <a:tbl>
              <a:tblPr>
                <a:noFill/>
              </a:tblPr>
              <a:tblGrid>
                <a:gridCol w="2478100">
                  <a:extLst>
                    <a:ext uri="{9D8B030D-6E8A-4147-A177-3AD203B41FA5}">
                      <a16:colId xmlns:a16="http://schemas.microsoft.com/office/drawing/2014/main" val="20000"/>
                    </a:ext>
                  </a:extLst>
                </a:gridCol>
                <a:gridCol w="5664175">
                  <a:extLst>
                    <a:ext uri="{9D8B030D-6E8A-4147-A177-3AD203B41FA5}">
                      <a16:colId xmlns:a16="http://schemas.microsoft.com/office/drawing/2014/main" val="20001"/>
                    </a:ext>
                  </a:extLst>
                </a:gridCol>
              </a:tblGrid>
              <a:tr h="5492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WHO Category</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Conditions (selected examples)</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15780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3</a:t>
                      </a:r>
                      <a:endParaRPr sz="2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n-lt"/>
                          <a:ea typeface="Arial"/>
                          <a:cs typeface="Arial"/>
                          <a:sym typeface="Arial"/>
                        </a:rPr>
                        <a:t>Migraine with aura (continuation), severe cirrhosis, high individual risk of STI (initiation), acute DVT/PE, lupus with positive (or unknown) antiphospholipid antibodies </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22891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Category 4</a:t>
                      </a:r>
                      <a:endParaRPr sz="2400" u="none" strike="noStrike" cap="none" dirty="0">
                        <a:latin typeface="+mn-l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mn-lt"/>
                        <a:ea typeface="Arial"/>
                        <a:cs typeface="Arial"/>
                        <a:sym typeface="Arial"/>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4646"/>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n-lt"/>
                          <a:ea typeface="Arial"/>
                          <a:cs typeface="Arial"/>
                          <a:sym typeface="Arial"/>
                        </a:rPr>
                        <a:t>Pregnancy, unexplained vaginal bleeding (initiation prior to evaluation), puerperal sepsis or immediate post-septic abortion, current PID or cervical infection (initiation) Current breast cancer, distorted uterine cavity incompatible with IUD insertion"</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977D7E68-B6C7-41B2-8651-3B30511B4304}"/>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5" name="Footer Placeholder 1">
            <a:extLst>
              <a:ext uri="{FF2B5EF4-FFF2-40B4-BE49-F238E27FC236}">
                <a16:creationId xmlns:a16="http://schemas.microsoft.com/office/drawing/2014/main" id="{7EA87FCC-C4C2-4A67-9C81-B22984A73EF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title" idx="4294967295"/>
          </p:nvPr>
        </p:nvSpPr>
        <p:spPr>
          <a:xfrm>
            <a:off x="418086" y="220663"/>
            <a:ext cx="8504237"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use by women with HIV Infection</a:t>
            </a:r>
            <a:endParaRPr dirty="0">
              <a:solidFill>
                <a:schemeClr val="accent1"/>
              </a:solidFill>
              <a:latin typeface="Calibri" panose="020F0502020204030204" pitchFamily="34" charset="0"/>
              <a:cs typeface="Calibri" panose="020F0502020204030204" pitchFamily="34" charset="0"/>
            </a:endParaRPr>
          </a:p>
        </p:txBody>
      </p:sp>
      <p:sp>
        <p:nvSpPr>
          <p:cNvPr id="84" name="Google Shape;84;p8"/>
          <p:cNvSpPr txBox="1">
            <a:spLocks noGrp="1"/>
          </p:cNvSpPr>
          <p:nvPr>
            <p:ph type="body" idx="4294967295"/>
          </p:nvPr>
        </p:nvSpPr>
        <p:spPr>
          <a:xfrm>
            <a:off x="5068888" y="1327004"/>
            <a:ext cx="3781612" cy="4478337"/>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2400"/>
              <a:buNone/>
            </a:pPr>
            <a:endParaRPr lang="en-US" sz="2200" b="0" i="0" u="none" dirty="0">
              <a:solidFill>
                <a:srgbClr val="000000"/>
              </a:solidFill>
              <a:ea typeface="Arial"/>
              <a:cs typeface="Arial"/>
              <a:sym typeface="Arial"/>
            </a:endParaRPr>
          </a:p>
          <a:p>
            <a:pPr marL="342900" marR="0" lvl="0" indent="-342900" algn="l" rtl="0">
              <a:lnSpc>
                <a:spcPct val="95000"/>
              </a:lnSpc>
              <a:spcBef>
                <a:spcPts val="0"/>
              </a:spcBef>
              <a:spcAft>
                <a:spcPts val="0"/>
              </a:spcAft>
              <a:buClr>
                <a:srgbClr val="000000"/>
              </a:buClr>
              <a:buSzPts val="2400"/>
              <a:buFont typeface="Arial"/>
              <a:buChar char="•"/>
            </a:pPr>
            <a:r>
              <a:rPr lang="en-US" sz="2200" b="0" i="0" u="none" dirty="0">
                <a:solidFill>
                  <a:srgbClr val="000000"/>
                </a:solidFill>
                <a:ea typeface="Arial"/>
                <a:cs typeface="Arial"/>
                <a:sym typeface="Arial"/>
              </a:rPr>
              <a:t>LNG-IUDs are safe for majority of women with HIV, whether or not they are on ARVs</a:t>
            </a:r>
            <a:endParaRPr sz="2200" dirty="0"/>
          </a:p>
          <a:p>
            <a:pPr marL="342900" marR="0" lvl="0" indent="-342900" algn="l" rtl="0">
              <a:lnSpc>
                <a:spcPct val="95000"/>
              </a:lnSpc>
              <a:spcBef>
                <a:spcPts val="1440"/>
              </a:spcBef>
              <a:spcAft>
                <a:spcPts val="0"/>
              </a:spcAft>
              <a:buClr>
                <a:srgbClr val="000000"/>
              </a:buClr>
              <a:buSzPts val="2400"/>
              <a:buFont typeface="Arial"/>
              <a:buChar char="•"/>
            </a:pPr>
            <a:r>
              <a:rPr lang="en-US" sz="2200" b="0" i="0" u="none" dirty="0">
                <a:solidFill>
                  <a:srgbClr val="000000"/>
                </a:solidFill>
                <a:ea typeface="Arial"/>
                <a:cs typeface="Arial"/>
                <a:sym typeface="Arial"/>
              </a:rPr>
              <a:t>Initiation not recommended if woman has severe or advanced HIV clinical disease</a:t>
            </a:r>
            <a:endParaRPr sz="2200" dirty="0"/>
          </a:p>
          <a:p>
            <a:pPr marL="342900" indent="-342900">
              <a:lnSpc>
                <a:spcPct val="95000"/>
              </a:lnSpc>
              <a:spcBef>
                <a:spcPts val="1440"/>
              </a:spcBef>
              <a:buSzPts val="2400"/>
            </a:pPr>
            <a:r>
              <a:rPr lang="en-US" sz="2200" dirty="0">
                <a:solidFill>
                  <a:schemeClr val="accent4">
                    <a:lumMod val="10000"/>
                  </a:schemeClr>
                </a:solidFill>
              </a:rPr>
              <a:t>Women at high risk  of  acquiring  HIV can use LNG-IUD  without restrictions</a:t>
            </a:r>
            <a:r>
              <a:rPr lang="en-US" sz="2200" strike="sngStrike" dirty="0">
                <a:solidFill>
                  <a:srgbClr val="C00000"/>
                </a:solidFill>
              </a:rPr>
              <a:t>  </a:t>
            </a:r>
          </a:p>
          <a:p>
            <a:pPr marL="342900" marR="0" lvl="0" indent="-342900" algn="l" rtl="0">
              <a:lnSpc>
                <a:spcPct val="95000"/>
              </a:lnSpc>
              <a:spcBef>
                <a:spcPts val="1440"/>
              </a:spcBef>
              <a:spcAft>
                <a:spcPts val="0"/>
              </a:spcAft>
              <a:buClr>
                <a:srgbClr val="000000"/>
              </a:buClr>
              <a:buSzPts val="2400"/>
              <a:buFont typeface="Arial"/>
              <a:buChar char="•"/>
            </a:pPr>
            <a:r>
              <a:rPr lang="en-US" sz="2200" b="0" i="0" u="none" dirty="0">
                <a:solidFill>
                  <a:srgbClr val="000000"/>
                </a:solidFill>
                <a:ea typeface="Arial"/>
                <a:cs typeface="Arial"/>
                <a:sym typeface="Arial"/>
              </a:rPr>
              <a:t>Encourage dual method use</a:t>
            </a:r>
            <a:endParaRPr sz="2200" dirty="0"/>
          </a:p>
        </p:txBody>
      </p:sp>
      <p:graphicFrame>
        <p:nvGraphicFramePr>
          <p:cNvPr id="86" name="Google Shape;86;p8"/>
          <p:cNvGraphicFramePr/>
          <p:nvPr>
            <p:extLst>
              <p:ext uri="{D42A27DB-BD31-4B8C-83A1-F6EECF244321}">
                <p14:modId xmlns:p14="http://schemas.microsoft.com/office/powerpoint/2010/main" val="1931894326"/>
              </p:ext>
            </p:extLst>
          </p:nvPr>
        </p:nvGraphicFramePr>
        <p:xfrm>
          <a:off x="293500" y="1593446"/>
          <a:ext cx="4482116" cy="4664648"/>
        </p:xfrm>
        <a:graphic>
          <a:graphicData uri="http://schemas.openxmlformats.org/drawingml/2006/table">
            <a:tbl>
              <a:tblPr>
                <a:noFill/>
              </a:tblPr>
              <a:tblGrid>
                <a:gridCol w="1904940">
                  <a:extLst>
                    <a:ext uri="{9D8B030D-6E8A-4147-A177-3AD203B41FA5}">
                      <a16:colId xmlns:a16="http://schemas.microsoft.com/office/drawing/2014/main" val="20000"/>
                    </a:ext>
                  </a:extLst>
                </a:gridCol>
                <a:gridCol w="1234146">
                  <a:extLst>
                    <a:ext uri="{9D8B030D-6E8A-4147-A177-3AD203B41FA5}">
                      <a16:colId xmlns:a16="http://schemas.microsoft.com/office/drawing/2014/main" val="20001"/>
                    </a:ext>
                  </a:extLst>
                </a:gridCol>
                <a:gridCol w="1343030">
                  <a:extLst>
                    <a:ext uri="{9D8B030D-6E8A-4147-A177-3AD203B41FA5}">
                      <a16:colId xmlns:a16="http://schemas.microsoft.com/office/drawing/2014/main" val="20002"/>
                    </a:ext>
                  </a:extLst>
                </a:gridCol>
              </a:tblGrid>
              <a:tr h="452022">
                <a:tc gridSpan="3">
                  <a:txBody>
                    <a:bodyPr/>
                    <a:lstStyle/>
                    <a:p>
                      <a:pPr marL="0" marR="0" lvl="0" indent="0" algn="ctr" rtl="0">
                        <a:lnSpc>
                          <a:spcPct val="100000"/>
                        </a:lnSpc>
                        <a:spcBef>
                          <a:spcPts val="0"/>
                        </a:spcBef>
                        <a:spcAft>
                          <a:spcPts val="0"/>
                        </a:spcAft>
                        <a:buClr>
                          <a:schemeClr val="lt1"/>
                        </a:buClr>
                        <a:buSzPts val="2400"/>
                        <a:buFont typeface="Arial"/>
                        <a:buNone/>
                      </a:pPr>
                      <a:r>
                        <a:rPr lang="en-US" sz="2200" b="1" i="0" u="none" strike="noStrike" cap="none" dirty="0">
                          <a:solidFill>
                            <a:schemeClr val="lt1"/>
                          </a:solidFill>
                          <a:latin typeface="+mn-lt"/>
                          <a:ea typeface="Arial"/>
                          <a:cs typeface="Arial"/>
                          <a:sym typeface="Arial"/>
                        </a:rPr>
                        <a:t>WHO Eligibility Criteria</a:t>
                      </a:r>
                      <a:endParaRPr sz="2200" u="none" strike="noStrike" cap="none" dirty="0">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6585">
                <a:tc rowSpan="2">
                  <a:txBody>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dirty="0">
                          <a:solidFill>
                            <a:srgbClr val="000000"/>
                          </a:solidFill>
                          <a:latin typeface="+mn-lt"/>
                          <a:ea typeface="Arial"/>
                          <a:cs typeface="Arial"/>
                          <a:sym typeface="Arial"/>
                        </a:rPr>
                        <a:t>Condition</a:t>
                      </a:r>
                      <a:endParaRPr sz="2200" u="none" strike="noStrike" cap="none" dirty="0">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gridSpan="2">
                  <a:txBody>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Category</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hMerge="1">
                  <a:txBody>
                    <a:bodyPr/>
                    <a:lstStyle/>
                    <a:p>
                      <a:endParaRPr lang="en-US"/>
                    </a:p>
                  </a:txBody>
                  <a:tcPr/>
                </a:tc>
                <a:extLst>
                  <a:ext uri="{0D108BD9-81ED-4DB2-BD59-A6C34878D82A}">
                    <a16:rowId xmlns:a16="http://schemas.microsoft.com/office/drawing/2014/main" val="10001"/>
                  </a:ext>
                </a:extLst>
              </a:tr>
              <a:tr h="56658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rgbClr val="000000"/>
                          </a:solidFill>
                          <a:latin typeface="+mn-lt"/>
                          <a:ea typeface="Arial"/>
                          <a:cs typeface="Arial"/>
                          <a:sym typeface="Arial"/>
                        </a:rPr>
                        <a:t>Initiate</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rgbClr val="000000"/>
                          </a:solidFill>
                          <a:latin typeface="+mn-lt"/>
                          <a:ea typeface="Arial"/>
                          <a:cs typeface="Arial"/>
                          <a:sym typeface="Arial"/>
                        </a:rPr>
                        <a:t>Continue</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995077">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Asymptomatic or mild HIV clinical disease</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2</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latin typeface="+mn-lt"/>
                          <a:ea typeface="Arial"/>
                          <a:cs typeface="Arial"/>
                          <a:sym typeface="Arial"/>
                        </a:rPr>
                        <a:t>2</a:t>
                      </a:r>
                      <a:endParaRPr sz="2200" u="none" strike="noStrike" cap="none" dirty="0">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3"/>
                  </a:ext>
                </a:extLst>
              </a:tr>
              <a:tr h="994024">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Severe or advanced HIV clinical disease</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3</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2</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4"/>
                  </a:ext>
                </a:extLst>
              </a:tr>
              <a:tr h="904044">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High risk of HIV</a:t>
                      </a:r>
                      <a:endParaRPr sz="2200" u="none" strike="noStrike" cap="none">
                        <a:latin typeface="+mn-lt"/>
                      </a:endParaRPr>
                    </a:p>
                  </a:txBody>
                  <a:tcPr marL="91425" marR="91425" marT="91225" marB="912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chemeClr val="accent4">
                              <a:lumMod val="10000"/>
                            </a:schemeClr>
                          </a:solidFill>
                          <a:latin typeface="+mn-lt"/>
                          <a:cs typeface="Arial"/>
                          <a:sym typeface="Arial"/>
                        </a:rPr>
                        <a:t>1</a:t>
                      </a:r>
                      <a:endParaRPr sz="2200" u="none" strike="noStrike" cap="none" dirty="0">
                        <a:solidFill>
                          <a:schemeClr val="accent4">
                            <a:lumMod val="10000"/>
                          </a:schemeClr>
                        </a:solidFill>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chemeClr val="accent4">
                              <a:lumMod val="10000"/>
                            </a:schemeClr>
                          </a:solidFill>
                          <a:latin typeface="+mn-lt"/>
                          <a:cs typeface="Arial"/>
                          <a:sym typeface="Arial"/>
                        </a:rPr>
                        <a:t>1</a:t>
                      </a:r>
                      <a:endParaRPr sz="2200" u="none" strike="noStrike" cap="none" dirty="0">
                        <a:solidFill>
                          <a:schemeClr val="accent4">
                            <a:lumMod val="10000"/>
                          </a:schemeClr>
                        </a:solidFill>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295DF39-2627-4F0F-BB6A-1CB583BBBE01}"/>
              </a:ext>
            </a:extLst>
          </p:cNvPr>
          <p:cNvSpPr>
            <a:spLocks noGrp="1"/>
          </p:cNvSpPr>
          <p:nvPr>
            <p:ph type="sldNum" sz="quarter" idx="12"/>
          </p:nvPr>
        </p:nvSpPr>
        <p:spPr/>
        <p:txBody>
          <a:bodyPr/>
          <a:lstStyle/>
          <a:p>
            <a:fld id="{8503B3E5-BAE0-4051-A0B1-29381921E4F1}" type="slidenum">
              <a:rPr lang="en-GB" smtClean="0"/>
              <a:t>19</a:t>
            </a:fld>
            <a:endParaRPr lang="en-GB"/>
          </a:p>
        </p:txBody>
      </p:sp>
      <p:sp>
        <p:nvSpPr>
          <p:cNvPr id="8" name="Footer Placeholder 1">
            <a:extLst>
              <a:ext uri="{FF2B5EF4-FFF2-40B4-BE49-F238E27FC236}">
                <a16:creationId xmlns:a16="http://schemas.microsoft.com/office/drawing/2014/main" id="{80F5EDB1-B5A6-4A75-A9DC-494E45C67EB2}"/>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Outline and objectives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200" dirty="0"/>
              <a:t>Description of the method</a:t>
            </a:r>
          </a:p>
          <a:p>
            <a:r>
              <a:rPr lang="en-GB" altLang="en-US" sz="3200" dirty="0"/>
              <a:t>Mechanism of action</a:t>
            </a:r>
          </a:p>
          <a:p>
            <a:r>
              <a:rPr lang="en-GB" altLang="en-US" sz="3200" dirty="0"/>
              <a:t>Effectiveness</a:t>
            </a:r>
          </a:p>
          <a:p>
            <a:r>
              <a:rPr lang="en-GB" altLang="en-US" sz="3200" dirty="0"/>
              <a:t>Eligibility criteria</a:t>
            </a:r>
          </a:p>
          <a:p>
            <a:r>
              <a:rPr lang="en-GB" altLang="en-US" sz="3200" dirty="0"/>
              <a:t>Benefits and side effects</a:t>
            </a:r>
          </a:p>
          <a:p>
            <a:r>
              <a:rPr lang="en-GB" altLang="en-US" sz="3200" dirty="0"/>
              <a:t>Interventions for associated effects</a:t>
            </a:r>
          </a:p>
          <a:p>
            <a:endParaRPr lang="en-US" altLang="en-US" sz="3200" dirty="0"/>
          </a:p>
        </p:txBody>
      </p:sp>
      <p:sp>
        <p:nvSpPr>
          <p:cNvPr id="2" name="Slide Number Placeholder 1">
            <a:extLst>
              <a:ext uri="{FF2B5EF4-FFF2-40B4-BE49-F238E27FC236}">
                <a16:creationId xmlns:a16="http://schemas.microsoft.com/office/drawing/2014/main" id="{C6C6196B-E760-4554-A511-B494584640C2}"/>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0"/>
          <p:cNvSpPr txBox="1">
            <a:spLocks noGrp="1"/>
          </p:cNvSpPr>
          <p:nvPr>
            <p:ph type="title" idx="4294967295"/>
          </p:nvPr>
        </p:nvSpPr>
        <p:spPr>
          <a:xfrm>
            <a:off x="180111" y="220658"/>
            <a:ext cx="8229600" cy="1038225"/>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GB" sz="40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use by postpartum women </a:t>
            </a:r>
            <a:endParaRPr lang="en-GB" sz="4000" dirty="0">
              <a:solidFill>
                <a:schemeClr val="accent1"/>
              </a:solidFill>
              <a:latin typeface="Calibri" panose="020F0502020204030204" pitchFamily="34" charset="0"/>
              <a:cs typeface="Calibri" panose="020F0502020204030204" pitchFamily="34" charset="0"/>
            </a:endParaRPr>
          </a:p>
        </p:txBody>
      </p:sp>
      <p:sp>
        <p:nvSpPr>
          <p:cNvPr id="92" name="Google Shape;92;p10"/>
          <p:cNvSpPr txBox="1">
            <a:spLocks noGrp="1"/>
          </p:cNvSpPr>
          <p:nvPr>
            <p:ph type="body" idx="4294967295"/>
          </p:nvPr>
        </p:nvSpPr>
        <p:spPr>
          <a:xfrm>
            <a:off x="5056906" y="1704975"/>
            <a:ext cx="3962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less than </a:t>
            </a:r>
            <a:br>
              <a:rPr lang="en-US" sz="2200" b="0" i="0" u="none" dirty="0">
                <a:solidFill>
                  <a:srgbClr val="000000"/>
                </a:solidFill>
                <a:ea typeface="Arial"/>
                <a:cs typeface="Arial"/>
                <a:sym typeface="Arial"/>
              </a:rPr>
            </a:br>
            <a:r>
              <a:rPr lang="en-US" sz="2200" b="0" i="0" u="none" dirty="0">
                <a:solidFill>
                  <a:srgbClr val="000000"/>
                </a:solidFill>
                <a:ea typeface="Arial"/>
                <a:cs typeface="Arial"/>
                <a:sym typeface="Arial"/>
              </a:rPr>
              <a:t>48 hours postpartum </a:t>
            </a:r>
            <a:br>
              <a:rPr lang="en-US" sz="2200" b="0" i="0" u="none" dirty="0">
                <a:solidFill>
                  <a:srgbClr val="000000"/>
                </a:solidFill>
                <a:ea typeface="Arial"/>
                <a:cs typeface="Arial"/>
                <a:sym typeface="Arial"/>
              </a:rPr>
            </a:br>
            <a:r>
              <a:rPr lang="en-US" sz="2200" b="0" i="0" u="none" dirty="0">
                <a:solidFill>
                  <a:srgbClr val="000000"/>
                </a:solidFill>
                <a:ea typeface="Arial"/>
                <a:cs typeface="Arial"/>
                <a:sym typeface="Arial"/>
              </a:rPr>
              <a:t>can have LNG-IUD inserted </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between 48 hours to 4 weeks postpartum generally should not get LNG IUDs</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No restrictions starting at 4 weeks postpartum</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with current puerperal sepsis should not have LNG-IUD inserted</a:t>
            </a:r>
            <a:endParaRPr sz="2200" dirty="0"/>
          </a:p>
        </p:txBody>
      </p:sp>
      <p:graphicFrame>
        <p:nvGraphicFramePr>
          <p:cNvPr id="94" name="Google Shape;94;p10"/>
          <p:cNvGraphicFramePr/>
          <p:nvPr>
            <p:extLst>
              <p:ext uri="{D42A27DB-BD31-4B8C-83A1-F6EECF244321}">
                <p14:modId xmlns:p14="http://schemas.microsoft.com/office/powerpoint/2010/main" val="2616548576"/>
              </p:ext>
            </p:extLst>
          </p:nvPr>
        </p:nvGraphicFramePr>
        <p:xfrm>
          <a:off x="651160" y="1525114"/>
          <a:ext cx="4220782" cy="4761860"/>
        </p:xfrm>
        <a:graphic>
          <a:graphicData uri="http://schemas.openxmlformats.org/drawingml/2006/table">
            <a:tbl>
              <a:tblPr>
                <a:noFill/>
              </a:tblPr>
              <a:tblGrid>
                <a:gridCol w="2165057">
                  <a:extLst>
                    <a:ext uri="{9D8B030D-6E8A-4147-A177-3AD203B41FA5}">
                      <a16:colId xmlns:a16="http://schemas.microsoft.com/office/drawing/2014/main" val="20000"/>
                    </a:ext>
                  </a:extLst>
                </a:gridCol>
                <a:gridCol w="2055725">
                  <a:extLst>
                    <a:ext uri="{9D8B030D-6E8A-4147-A177-3AD203B41FA5}">
                      <a16:colId xmlns:a16="http://schemas.microsoft.com/office/drawing/2014/main" val="20001"/>
                    </a:ext>
                  </a:extLst>
                </a:gridCol>
              </a:tblGrid>
              <a:tr h="443300">
                <a:tc gridSpan="2">
                  <a:txBody>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dirty="0">
                          <a:solidFill>
                            <a:schemeClr val="lt1"/>
                          </a:solidFill>
                          <a:latin typeface="+mn-lt"/>
                          <a:ea typeface="Arial"/>
                          <a:cs typeface="Arial"/>
                          <a:sym typeface="Arial"/>
                        </a:rPr>
                        <a:t>WHO Eligibility Criteria</a:t>
                      </a:r>
                      <a:endParaRPr sz="1400" u="none" strike="noStrike" cap="none" dirty="0">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679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mn-lt"/>
                          <a:ea typeface="Arial"/>
                          <a:cs typeface="Arial"/>
                          <a:sym typeface="Arial"/>
                        </a:rPr>
                        <a:t>Characteristic/</a:t>
                      </a:r>
                      <a:br>
                        <a:rPr lang="en-US" sz="2000" b="1" i="0" u="none" strike="noStrike" cap="none">
                          <a:solidFill>
                            <a:srgbClr val="000000"/>
                          </a:solidFill>
                          <a:latin typeface="+mn-lt"/>
                          <a:ea typeface="Arial"/>
                          <a:cs typeface="Arial"/>
                          <a:sym typeface="Arial"/>
                        </a:rPr>
                      </a:br>
                      <a:r>
                        <a:rPr lang="en-US" sz="2000" b="1" i="0" u="none" strike="noStrike" cap="none">
                          <a:solidFill>
                            <a:srgbClr val="000000"/>
                          </a:solidFill>
                          <a:latin typeface="+mn-lt"/>
                          <a:ea typeface="Arial"/>
                          <a:cs typeface="Arial"/>
                          <a:sym typeface="Arial"/>
                        </a:rPr>
                        <a:t>Condition</a:t>
                      </a:r>
                      <a:endParaRPr sz="1400" u="none" strike="noStrike" cap="none">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mn-lt"/>
                          <a:ea typeface="Arial"/>
                          <a:cs typeface="Arial"/>
                          <a:sym typeface="Arial"/>
                        </a:rPr>
                        <a:t>Category</a:t>
                      </a:r>
                      <a:endParaRPr sz="1400" u="none" strike="noStrike" cap="none">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76842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&lt;48 hours, non-breastfeeding</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1</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761025">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latin typeface="+mn-lt"/>
                        </a:rPr>
                        <a:t>&lt;48 hours, breastfeeding</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000" b="0" i="0" u="none" strike="noStrike" cap="none">
                          <a:solidFill>
                            <a:srgbClr val="000000"/>
                          </a:solidFill>
                          <a:latin typeface="+mn-lt"/>
                          <a:ea typeface="Arial"/>
                          <a:cs typeface="Arial"/>
                          <a:sym typeface="Arial"/>
                        </a:rPr>
                        <a:t>2</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3"/>
                  </a:ext>
                </a:extLst>
              </a:tr>
              <a:tr h="655150">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 ≥48 hours hours to &lt;4 weeks</a:t>
                      </a:r>
                      <a:endParaRPr sz="14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u="none" strike="noStrike" cap="none">
                          <a:latin typeface="+mn-lt"/>
                        </a:rPr>
                        <a:t>3</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extLst>
                  <a:ext uri="{0D108BD9-81ED-4DB2-BD59-A6C34878D82A}">
                    <a16:rowId xmlns:a16="http://schemas.microsoft.com/office/drawing/2014/main" val="10004"/>
                  </a:ext>
                </a:extLst>
              </a:tr>
              <a:tr h="54517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≥4 weeks</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1</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68117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Puerperal sepsis</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4</a:t>
                      </a:r>
                      <a:endParaRPr sz="2000" u="none" strike="noStrike" cap="none" dirty="0">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4646"/>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CB9D78A5-1ADC-49E4-BADF-7F261605994C}"/>
              </a:ext>
            </a:extLst>
          </p:cNvPr>
          <p:cNvSpPr>
            <a:spLocks noGrp="1"/>
          </p:cNvSpPr>
          <p:nvPr>
            <p:ph type="sldNum" sz="quarter" idx="12"/>
          </p:nvPr>
        </p:nvSpPr>
        <p:spPr/>
        <p:txBody>
          <a:bodyPr/>
          <a:lstStyle/>
          <a:p>
            <a:fld id="{8503B3E5-BAE0-4051-A0B1-29381921E4F1}" type="slidenum">
              <a:rPr lang="en-GB" smtClean="0"/>
              <a:t>20</a:t>
            </a:fld>
            <a:endParaRPr lang="en-GB"/>
          </a:p>
        </p:txBody>
      </p:sp>
      <p:sp>
        <p:nvSpPr>
          <p:cNvPr id="7" name="Footer Placeholder 1">
            <a:extLst>
              <a:ext uri="{FF2B5EF4-FFF2-40B4-BE49-F238E27FC236}">
                <a16:creationId xmlns:a16="http://schemas.microsoft.com/office/drawing/2014/main" id="{36460646-5AEC-42B2-973B-8ED37913B562}"/>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aphicFrame>
        <p:nvGraphicFramePr>
          <p:cNvPr id="35" name="Google Shape;35;p2"/>
          <p:cNvGraphicFramePr/>
          <p:nvPr>
            <p:extLst>
              <p:ext uri="{D42A27DB-BD31-4B8C-83A1-F6EECF244321}">
                <p14:modId xmlns:p14="http://schemas.microsoft.com/office/powerpoint/2010/main" val="3019641168"/>
              </p:ext>
            </p:extLst>
          </p:nvPr>
        </p:nvGraphicFramePr>
        <p:xfrm>
          <a:off x="343097" y="1536639"/>
          <a:ext cx="8482248" cy="4831100"/>
        </p:xfrm>
        <a:graphic>
          <a:graphicData uri="http://schemas.openxmlformats.org/drawingml/2006/table">
            <a:tbl>
              <a:tblPr>
                <a:noFill/>
              </a:tblPr>
              <a:tblGrid>
                <a:gridCol w="2415291">
                  <a:extLst>
                    <a:ext uri="{9D8B030D-6E8A-4147-A177-3AD203B41FA5}">
                      <a16:colId xmlns:a16="http://schemas.microsoft.com/office/drawing/2014/main" val="20000"/>
                    </a:ext>
                  </a:extLst>
                </a:gridCol>
                <a:gridCol w="6066957">
                  <a:extLst>
                    <a:ext uri="{9D8B030D-6E8A-4147-A177-3AD203B41FA5}">
                      <a16:colId xmlns:a16="http://schemas.microsoft.com/office/drawing/2014/main" val="20001"/>
                    </a:ext>
                  </a:extLst>
                </a:gridCol>
              </a:tblGrid>
              <a:tr h="2248159">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000000"/>
                          </a:solidFill>
                          <a:latin typeface="+mn-lt"/>
                          <a:ea typeface="Arial"/>
                          <a:cs typeface="Arial"/>
                          <a:sym typeface="Arial"/>
                        </a:rPr>
                        <a:t>Having menstrual cycles or switching from a non-hormonal method</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in last 7 days,</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No back up needed</a:t>
                      </a:r>
                      <a:endParaRPr sz="2000" dirty="0">
                        <a:latin typeface="+mn-lt"/>
                      </a:endParaRPr>
                    </a:p>
                    <a:p>
                      <a:pPr marL="231775" marR="0" lvl="0" indent="-231775" algn="l" rtl="0">
                        <a:lnSpc>
                          <a:spcPct val="100000"/>
                        </a:lnSpc>
                        <a:spcBef>
                          <a:spcPts val="60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more than 7 days ago, </a:t>
                      </a:r>
                      <a:r>
                        <a:rPr lang="en-US" sz="2000" b="0" i="0" u="none" strike="noStrike" cap="none" dirty="0">
                          <a:solidFill>
                            <a:srgbClr val="000000"/>
                          </a:solidFill>
                          <a:latin typeface="+mn-lt"/>
                          <a:ea typeface="Arial"/>
                          <a:cs typeface="Arial"/>
                          <a:sym typeface="Arial"/>
                        </a:rPr>
                        <a:t>can insert IUD now if reasonably certain she is not pregnant. No need to wait for next menstrual period. Need a backup method for the first 7 days after insertion.</a:t>
                      </a:r>
                      <a:endParaRPr sz="2000"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2461486">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Switching from a hormonal method, if she has been using method consistently and  correctly or otherwise certain not pregnant.</a:t>
                      </a: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in last 7 days,</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No backup method needed.</a:t>
                      </a:r>
                      <a:endParaRPr sz="2000" dirty="0">
                        <a:latin typeface="+mn-lt"/>
                      </a:endParaRPr>
                    </a:p>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more than 7 days ago,</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LNG-IUD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Need a backup method for the first 7 days after insertion.</a:t>
                      </a:r>
                      <a:endParaRPr sz="2000" dirty="0">
                        <a:latin typeface="+mn-lt"/>
                      </a:endParaRPr>
                    </a:p>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switching from an injectable</a:t>
                      </a:r>
                      <a:r>
                        <a:rPr lang="en-US" sz="2000" u="none" strike="noStrike" cap="none" dirty="0">
                          <a:latin typeface="+mn-lt"/>
                        </a:rPr>
                        <a:t>, can have the LNG-IUD inserted when the repeat injection would have been given. No backup method needed.</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6" name="Google Shape;36;p2"/>
          <p:cNvSpPr txBox="1">
            <a:spLocks noGrp="1"/>
          </p:cNvSpPr>
          <p:nvPr>
            <p:ph type="title"/>
          </p:nvPr>
        </p:nvSpPr>
        <p:spPr>
          <a:xfrm>
            <a:off x="343097" y="268050"/>
            <a:ext cx="8229600" cy="530985"/>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1</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C29D04C2-002D-4A00-AA74-CA8D77EBE6F4}"/>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graphicFrame>
        <p:nvGraphicFramePr>
          <p:cNvPr id="41" name="Google Shape;41;p28"/>
          <p:cNvGraphicFramePr/>
          <p:nvPr>
            <p:extLst>
              <p:ext uri="{D42A27DB-BD31-4B8C-83A1-F6EECF244321}">
                <p14:modId xmlns:p14="http://schemas.microsoft.com/office/powerpoint/2010/main" val="4027000397"/>
              </p:ext>
            </p:extLst>
          </p:nvPr>
        </p:nvGraphicFramePr>
        <p:xfrm>
          <a:off x="303225" y="1516062"/>
          <a:ext cx="8534375" cy="5212250"/>
        </p:xfrm>
        <a:graphic>
          <a:graphicData uri="http://schemas.openxmlformats.org/drawingml/2006/table">
            <a:tbl>
              <a:tblPr>
                <a:noFill/>
              </a:tblPr>
              <a:tblGrid>
                <a:gridCol w="2601900">
                  <a:extLst>
                    <a:ext uri="{9D8B030D-6E8A-4147-A177-3AD203B41FA5}">
                      <a16:colId xmlns:a16="http://schemas.microsoft.com/office/drawing/2014/main" val="20000"/>
                    </a:ext>
                  </a:extLst>
                </a:gridCol>
                <a:gridCol w="5932475">
                  <a:extLst>
                    <a:ext uri="{9D8B030D-6E8A-4147-A177-3AD203B41FA5}">
                      <a16:colId xmlns:a16="http://schemas.microsoft.com/office/drawing/2014/main" val="20001"/>
                    </a:ext>
                  </a:extLst>
                </a:gridCol>
              </a:tblGrid>
              <a:tr h="1390000">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a:latin typeface="+mn-lt"/>
                        </a:rPr>
                        <a:t>No monthly bleeding (not related to childbirth or breastfeeding)</a:t>
                      </a:r>
                      <a:endParaRPr sz="2000">
                        <a:latin typeface="+mn-lt"/>
                      </a:endParaRPr>
                    </a:p>
                    <a:p>
                      <a:pPr marL="0" marR="0" lvl="0" indent="0" algn="l" rtl="0">
                        <a:lnSpc>
                          <a:spcPct val="100000"/>
                        </a:lnSpc>
                        <a:spcBef>
                          <a:spcPts val="600"/>
                        </a:spcBef>
                        <a:spcAft>
                          <a:spcPts val="0"/>
                        </a:spcAft>
                        <a:buClr>
                          <a:srgbClr val="000000"/>
                        </a:buClr>
                        <a:buSzPts val="1800"/>
                        <a:buFont typeface="Arial"/>
                        <a:buNone/>
                      </a:pPr>
                      <a:endParaRPr sz="2000" b="1"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be inserted any time if reasonably certain that  she is not pregnant. Use a backup method for the first 7 days after insertion.</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1568925">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LNG-IUD can be inserted in first 2 days after you give birth, whether or not you are breastfeeding</a:t>
                      </a:r>
                      <a:endParaRPr sz="2000" u="none" strike="noStrike" cap="none">
                        <a:latin typeface="+mn-lt"/>
                      </a:endParaRPr>
                    </a:p>
                    <a:p>
                      <a:pPr marL="0" marR="0" lvl="0" indent="0" algn="l" rtl="0">
                        <a:lnSpc>
                          <a:spcPct val="100000"/>
                        </a:lnSpc>
                        <a:spcBef>
                          <a:spcPts val="0"/>
                        </a:spcBef>
                        <a:spcAft>
                          <a:spcPts val="0"/>
                        </a:spcAft>
                        <a:buClr>
                          <a:srgbClr val="000000"/>
                        </a:buClr>
                        <a:buSzPts val="1800"/>
                        <a:buFont typeface="Arial"/>
                        <a:buNone/>
                      </a:pP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insert within 48 hours after birth (if no postpartum infection). Special training needed.</a:t>
                      </a:r>
                      <a:endParaRPr sz="2000">
                        <a:latin typeface="+mn-lt"/>
                      </a:endParaRPr>
                    </a:p>
                    <a:p>
                      <a:pPr marL="285750" marR="0" lvl="0" indent="-285750" algn="l" rtl="0">
                        <a:lnSpc>
                          <a:spcPct val="100000"/>
                        </a:lnSpc>
                        <a:spcBef>
                          <a:spcPts val="60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be inserted during a cesarean delivery after removal of placenta and before closure of uterus</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1600350">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a:latin typeface="+mn-lt"/>
                        </a:rPr>
                        <a:t>More than 2 days but less than 4 weeks after giving birth</a:t>
                      </a:r>
                      <a:endParaRPr sz="2000" b="1"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2000" b="0" i="0" u="none" strike="noStrike" cap="none" dirty="0">
                          <a:solidFill>
                            <a:srgbClr val="000000"/>
                          </a:solidFill>
                          <a:latin typeface="+mn-lt"/>
                          <a:ea typeface="Arial"/>
                          <a:cs typeface="Arial"/>
                          <a:sym typeface="Arial"/>
                        </a:rPr>
                        <a:t>Between 48 hours and 4 weeks after birth, </a:t>
                      </a:r>
                      <a:r>
                        <a:rPr lang="en-US" sz="2000" b="1" i="0" u="none" strike="noStrike" cap="none" dirty="0">
                          <a:solidFill>
                            <a:srgbClr val="000000"/>
                          </a:solidFill>
                          <a:latin typeface="+mn-lt"/>
                          <a:ea typeface="Arial"/>
                          <a:cs typeface="Arial"/>
                          <a:sym typeface="Arial"/>
                        </a:rPr>
                        <a:t>delay insertion. </a:t>
                      </a:r>
                      <a:r>
                        <a:rPr lang="en-US" sz="2000" b="0" i="0" u="none" strike="noStrike" cap="none" dirty="0">
                          <a:solidFill>
                            <a:srgbClr val="000000"/>
                          </a:solidFill>
                          <a:latin typeface="+mn-lt"/>
                          <a:ea typeface="Arial"/>
                          <a:cs typeface="Arial"/>
                          <a:sym typeface="Arial"/>
                        </a:rPr>
                        <a:t>Offer condoms or another method if she is not fully breastfeeding</a:t>
                      </a:r>
                      <a:endParaRPr sz="20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2" name="Google Shape;42;p28"/>
          <p:cNvSpPr txBox="1">
            <a:spLocks noGrp="1"/>
          </p:cNvSpPr>
          <p:nvPr>
            <p:ph type="title"/>
          </p:nvPr>
        </p:nvSpPr>
        <p:spPr>
          <a:xfrm>
            <a:off x="455612" y="216528"/>
            <a:ext cx="8229600" cy="678021"/>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2</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F0DD5271-073A-44E1-80B5-D9AB45EC9AD6}"/>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graphicFrame>
        <p:nvGraphicFramePr>
          <p:cNvPr id="47" name="Google Shape;47;p29"/>
          <p:cNvGraphicFramePr/>
          <p:nvPr>
            <p:extLst>
              <p:ext uri="{D42A27DB-BD31-4B8C-83A1-F6EECF244321}">
                <p14:modId xmlns:p14="http://schemas.microsoft.com/office/powerpoint/2010/main" val="1008372665"/>
              </p:ext>
            </p:extLst>
          </p:nvPr>
        </p:nvGraphicFramePr>
        <p:xfrm>
          <a:off x="86264" y="1413161"/>
          <a:ext cx="8945600" cy="5164925"/>
        </p:xfrm>
        <a:graphic>
          <a:graphicData uri="http://schemas.openxmlformats.org/drawingml/2006/table">
            <a:tbl>
              <a:tblPr>
                <a:noFill/>
              </a:tblPr>
              <a:tblGrid>
                <a:gridCol w="2727275">
                  <a:extLst>
                    <a:ext uri="{9D8B030D-6E8A-4147-A177-3AD203B41FA5}">
                      <a16:colId xmlns:a16="http://schemas.microsoft.com/office/drawing/2014/main" val="20000"/>
                    </a:ext>
                  </a:extLst>
                </a:gridCol>
                <a:gridCol w="6218325">
                  <a:extLst>
                    <a:ext uri="{9D8B030D-6E8A-4147-A177-3AD203B41FA5}">
                      <a16:colId xmlns:a16="http://schemas.microsoft.com/office/drawing/2014/main" val="20001"/>
                    </a:ext>
                  </a:extLst>
                </a:gridCol>
              </a:tblGrid>
              <a:tr h="2750239">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If not inserted within 2 days after birth, LNG-IUD can be inserted anytime after 4 weeks postpartum, for fully or nearly fully breastfeeding women</a:t>
                      </a:r>
                      <a:endParaRPr sz="1800" u="none" strike="noStrike" cap="none">
                        <a:latin typeface="+mn-lt"/>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and less than 6 months postpartum, </a:t>
                      </a:r>
                      <a:r>
                        <a:rPr lang="en-US" sz="1800" b="0" i="0" u="none" strike="noStrike" cap="none" dirty="0">
                          <a:solidFill>
                            <a:srgbClr val="000000"/>
                          </a:solidFill>
                          <a:latin typeface="+mn-lt"/>
                          <a:ea typeface="Arial"/>
                          <a:cs typeface="Arial"/>
                          <a:sym typeface="Arial"/>
                        </a:rPr>
                        <a:t>can insert IUD anytime. No backup method needed.</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and more than 6 months postpartum, </a:t>
                      </a:r>
                      <a:r>
                        <a:rPr lang="en-US" sz="1800" b="0" i="0" u="none" strike="noStrike" cap="none" dirty="0">
                          <a:solidFill>
                            <a:srgbClr val="000000"/>
                          </a:solidFill>
                          <a:latin typeface="+mn-lt"/>
                          <a:ea typeface="Arial"/>
                          <a:cs typeface="Arial"/>
                          <a:sym typeface="Arial"/>
                        </a:rPr>
                        <a:t>can insert IUD anytime</a:t>
                      </a:r>
                      <a:r>
                        <a:rPr lang="en-US" sz="1800" b="1" i="0" u="none" strike="noStrike" cap="none" dirty="0">
                          <a:solidFill>
                            <a:srgbClr val="0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if reasonably certain that woman is not pregnant. Use backup method for first 7 days after insertion.</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returned, </a:t>
                      </a:r>
                      <a:r>
                        <a:rPr lang="en-US" sz="1800" b="0" i="0" u="none" strike="noStrike" cap="none" dirty="0">
                          <a:solidFill>
                            <a:srgbClr val="000000"/>
                          </a:solidFill>
                          <a:latin typeface="+mn-lt"/>
                          <a:ea typeface="Arial"/>
                          <a:cs typeface="Arial"/>
                          <a:sym typeface="Arial"/>
                        </a:rPr>
                        <a:t>can have LNG-IUD inserted as advised for women having menstrual cycles (as discussed earlier)</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2330275">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If not inserted within 2 days after birth, LNG-IUD can be inserted anytime after 4 weeks postpartum, for women who are partially breastfeeding or not breastfeeding</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t>
                      </a:r>
                      <a:r>
                        <a:rPr lang="en-US" sz="1800" b="0" i="0" u="none" strike="noStrike" cap="none" dirty="0">
                          <a:solidFill>
                            <a:srgbClr val="000000"/>
                          </a:solidFill>
                          <a:latin typeface="+mn-lt"/>
                          <a:ea typeface="Arial"/>
                          <a:cs typeface="Arial"/>
                          <a:sym typeface="Arial"/>
                        </a:rPr>
                        <a:t>insert anytime if it can be determined that she is not pregnant. Use backup method for first 7 days after insertion.</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returned, </a:t>
                      </a:r>
                      <a:r>
                        <a:rPr lang="en-US" sz="1800" b="0" i="0" u="none" strike="noStrike" cap="none" dirty="0">
                          <a:solidFill>
                            <a:srgbClr val="000000"/>
                          </a:solidFill>
                          <a:latin typeface="+mn-lt"/>
                          <a:ea typeface="Arial"/>
                          <a:cs typeface="Arial"/>
                          <a:sym typeface="Arial"/>
                        </a:rPr>
                        <a:t>can have LNG-IUD inserted as advised for women having menstrual cycles (as discussed earlier)</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 name="Google Shape;48;p29"/>
          <p:cNvSpPr txBox="1">
            <a:spLocks noGrp="1"/>
          </p:cNvSpPr>
          <p:nvPr>
            <p:ph type="title"/>
          </p:nvPr>
        </p:nvSpPr>
        <p:spPr>
          <a:xfrm>
            <a:off x="457200" y="139715"/>
            <a:ext cx="8229600" cy="992456"/>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3</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E7058FB8-C0B6-4069-A1A0-38F9128622B5}"/>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4206200595"/>
              </p:ext>
            </p:extLst>
          </p:nvPr>
        </p:nvGraphicFramePr>
        <p:xfrm>
          <a:off x="457200" y="1358115"/>
          <a:ext cx="8229600" cy="4648220"/>
        </p:xfrm>
        <a:graphic>
          <a:graphicData uri="http://schemas.openxmlformats.org/drawingml/2006/table">
            <a:tbl>
              <a:tblPr>
                <a:noFill/>
              </a:tblPr>
              <a:tblGrid>
                <a:gridCol w="2363500">
                  <a:extLst>
                    <a:ext uri="{9D8B030D-6E8A-4147-A177-3AD203B41FA5}">
                      <a16:colId xmlns:a16="http://schemas.microsoft.com/office/drawing/2014/main" val="20000"/>
                    </a:ext>
                  </a:extLst>
                </a:gridCol>
                <a:gridCol w="5866100">
                  <a:extLst>
                    <a:ext uri="{9D8B030D-6E8A-4147-A177-3AD203B41FA5}">
                      <a16:colId xmlns:a16="http://schemas.microsoft.com/office/drawing/2014/main" val="20001"/>
                    </a:ext>
                  </a:extLst>
                </a:gridCol>
              </a:tblGrid>
              <a:tr h="2833675">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After an abortion or miscarriage.</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0000"/>
                        </a:buClr>
                        <a:buSzPts val="1800"/>
                        <a:buFont typeface="Arial"/>
                        <a:buChar char="•"/>
                      </a:pPr>
                      <a:r>
                        <a:rPr lang="en-US" sz="1800" b="1" i="0" u="none" strike="noStrike" cap="none" dirty="0">
                          <a:solidFill>
                            <a:srgbClr val="C00000"/>
                          </a:solidFill>
                          <a:latin typeface="+mn-lt"/>
                          <a:ea typeface="Arial"/>
                          <a:cs typeface="Arial"/>
                          <a:sym typeface="Arial"/>
                        </a:rPr>
                        <a:t>For medical abortion</a:t>
                      </a:r>
                      <a:r>
                        <a:rPr lang="en-US" sz="1800" b="0" i="0" u="none" strike="noStrike" cap="none" dirty="0">
                          <a:solidFill>
                            <a:srgbClr val="C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LNG-IUD can be inserted at the time of confirmation that abortion is complete or within 7 days. No back up method needed.</a:t>
                      </a:r>
                      <a:endParaRPr sz="1800" b="1" i="0" u="none" strike="noStrike" cap="none" dirty="0">
                        <a:solidFill>
                          <a:srgbClr val="FF3300"/>
                        </a:solidFill>
                        <a:latin typeface="+mn-lt"/>
                        <a:ea typeface="Arial"/>
                        <a:cs typeface="Arial"/>
                        <a:sym typeface="Arial"/>
                      </a:endParaRPr>
                    </a:p>
                    <a:p>
                      <a:pPr marL="285750" marR="0" lvl="0" indent="-285750" algn="l" rtl="0">
                        <a:lnSpc>
                          <a:spcPct val="100000"/>
                        </a:lnSpc>
                        <a:spcBef>
                          <a:spcPts val="600"/>
                        </a:spcBef>
                        <a:spcAft>
                          <a:spcPts val="0"/>
                        </a:spcAft>
                        <a:buClr>
                          <a:srgbClr val="FF0000"/>
                        </a:buClr>
                        <a:buSzPts val="1800"/>
                        <a:buFont typeface="Arial"/>
                        <a:buChar char="•"/>
                      </a:pPr>
                      <a:r>
                        <a:rPr lang="en-US" sz="1800" b="1" i="0" u="none" strike="noStrike" cap="none" dirty="0">
                          <a:solidFill>
                            <a:srgbClr val="C00000"/>
                          </a:solidFill>
                          <a:latin typeface="+mn-lt"/>
                          <a:ea typeface="Arial"/>
                          <a:cs typeface="Arial"/>
                          <a:sym typeface="Arial"/>
                        </a:rPr>
                        <a:t>For surgical abortion, </a:t>
                      </a:r>
                      <a:r>
                        <a:rPr lang="en-US" sz="1800" b="0" i="0" u="none" strike="noStrike" cap="none" dirty="0">
                          <a:solidFill>
                            <a:srgbClr val="000000"/>
                          </a:solidFill>
                          <a:latin typeface="+mn-lt"/>
                          <a:ea typeface="Arial"/>
                          <a:cs typeface="Arial"/>
                          <a:sym typeface="Arial"/>
                        </a:rPr>
                        <a:t>LNG-IUD may be inserted immediately after the procedure or within 7 days. No backup method needed. In case of an infection, delay  insertion until the infection is resolved. </a:t>
                      </a:r>
                      <a:endParaRPr sz="1800" dirty="0">
                        <a:latin typeface="+mn-lt"/>
                      </a:endParaRPr>
                    </a:p>
                    <a:p>
                      <a:pPr marL="285750" marR="0" lvl="0" indent="-28575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000000"/>
                          </a:solidFill>
                          <a:latin typeface="+mn-lt"/>
                          <a:ea typeface="Arial"/>
                          <a:cs typeface="Arial"/>
                          <a:sym typeface="Arial"/>
                        </a:rPr>
                        <a:t>LNG-IUD insertion </a:t>
                      </a:r>
                      <a:r>
                        <a:rPr lang="en-US" sz="1800" b="1" i="0" u="none" strike="noStrike" cap="none" dirty="0">
                          <a:solidFill>
                            <a:srgbClr val="C00000"/>
                          </a:solidFill>
                          <a:latin typeface="+mn-lt"/>
                          <a:ea typeface="Arial"/>
                          <a:cs typeface="Arial"/>
                          <a:sym typeface="Arial"/>
                        </a:rPr>
                        <a:t>after second-trimester abortion or miscarriage</a:t>
                      </a:r>
                      <a:r>
                        <a:rPr lang="en-US" sz="1800" b="0" i="0" u="none" strike="noStrike" cap="none" dirty="0">
                          <a:solidFill>
                            <a:srgbClr val="C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requires specific training. If trained provider is not available, delay insertion until at least 4 weeks post-abortion. Provide backup method in the interim.</a:t>
                      </a:r>
                      <a:endParaRPr sz="18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After taking progestin-only, combined, or ulipristal acetate (UPA) emergency contraceptive pills.</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1800" b="0" i="0" u="none" strike="noStrike" cap="none" dirty="0">
                          <a:solidFill>
                            <a:srgbClr val="000000"/>
                          </a:solidFill>
                          <a:latin typeface="+mn-lt"/>
                          <a:ea typeface="Arial"/>
                          <a:cs typeface="Arial"/>
                          <a:sym typeface="Arial"/>
                        </a:rPr>
                        <a:t>Can be inserted anytime </a:t>
                      </a:r>
                      <a:r>
                        <a:rPr lang="en-US" sz="1800" b="1" i="0" u="none" strike="noStrike" cap="none" dirty="0">
                          <a:solidFill>
                            <a:srgbClr val="C00000"/>
                          </a:solidFill>
                          <a:latin typeface="+mn-lt"/>
                          <a:ea typeface="Arial"/>
                          <a:cs typeface="Arial"/>
                          <a:sym typeface="Arial"/>
                        </a:rPr>
                        <a:t>when it can be determined that she is not pregnant.</a:t>
                      </a:r>
                      <a:r>
                        <a:rPr lang="en-US" sz="1800" b="1" i="0" u="none" strike="noStrike" cap="none" dirty="0">
                          <a:solidFill>
                            <a:srgbClr val="FF33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Give her another contraceptive method to use until she can have the LNG-IUD inserted.</a:t>
                      </a:r>
                      <a:endParaRPr sz="1800" b="0" i="0" u="none" strike="sngStrike" cap="none" dirty="0">
                        <a:solidFill>
                          <a:schemeClr val="dk2"/>
                        </a:solidFill>
                        <a:latin typeface="+mn-lt"/>
                        <a:ea typeface="Arial"/>
                        <a:cs typeface="Arial"/>
                        <a:sym typeface="Arial"/>
                      </a:endParaRPr>
                    </a:p>
                    <a:p>
                      <a:pPr marL="285750" marR="0" lvl="0" indent="-285750" algn="l" rtl="0">
                        <a:lnSpc>
                          <a:spcPct val="100000"/>
                        </a:lnSpc>
                        <a:spcBef>
                          <a:spcPts val="0"/>
                        </a:spcBef>
                        <a:spcAft>
                          <a:spcPts val="0"/>
                        </a:spcAft>
                        <a:buClr>
                          <a:srgbClr val="FF3300"/>
                        </a:buClr>
                        <a:buSzPts val="1800"/>
                        <a:buFont typeface="Arial"/>
                        <a:buChar char="•"/>
                      </a:pPr>
                      <a:r>
                        <a:rPr lang="en-US" sz="1800" b="0" i="0" u="none" strike="noStrike" cap="none" dirty="0">
                          <a:solidFill>
                            <a:srgbClr val="000000"/>
                          </a:solidFill>
                          <a:latin typeface="+mn-lt"/>
                          <a:ea typeface="Arial"/>
                          <a:cs typeface="Arial"/>
                          <a:sym typeface="Arial"/>
                        </a:rPr>
                        <a:t>To avoid drug interaction, wait until 6 days after taking UPA-ECPs to insert LNG-IUD.</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 name="Google Shape;54;p3"/>
          <p:cNvSpPr txBox="1">
            <a:spLocks noGrp="1"/>
          </p:cNvSpPr>
          <p:nvPr>
            <p:ph type="title"/>
          </p:nvPr>
        </p:nvSpPr>
        <p:spPr>
          <a:xfrm>
            <a:off x="457200" y="442171"/>
            <a:ext cx="8229600" cy="660261"/>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4</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4738D41A-4004-4DA9-9935-E2F98F0BC771}"/>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30"/>
          <p:cNvGraphicFramePr/>
          <p:nvPr>
            <p:extLst>
              <p:ext uri="{D42A27DB-BD31-4B8C-83A1-F6EECF244321}">
                <p14:modId xmlns:p14="http://schemas.microsoft.com/office/powerpoint/2010/main" val="478659186"/>
              </p:ext>
            </p:extLst>
          </p:nvPr>
        </p:nvGraphicFramePr>
        <p:xfrm>
          <a:off x="439738" y="1567295"/>
          <a:ext cx="8456612" cy="4899400"/>
        </p:xfrm>
        <a:graphic>
          <a:graphicData uri="http://schemas.openxmlformats.org/drawingml/2006/table">
            <a:tbl>
              <a:tblPr firstRow="1" bandRow="1">
                <a:noFill/>
              </a:tblPr>
              <a:tblGrid>
                <a:gridCol w="2598430">
                  <a:extLst>
                    <a:ext uri="{9D8B030D-6E8A-4147-A177-3AD203B41FA5}">
                      <a16:colId xmlns:a16="http://schemas.microsoft.com/office/drawing/2014/main" val="20000"/>
                    </a:ext>
                  </a:extLst>
                </a:gridCol>
                <a:gridCol w="5858182">
                  <a:extLst>
                    <a:ext uri="{9D8B030D-6E8A-4147-A177-3AD203B41FA5}">
                      <a16:colId xmlns:a16="http://schemas.microsoft.com/office/drawing/2014/main" val="20001"/>
                    </a:ext>
                  </a:extLst>
                </a:gridCol>
              </a:tblGrid>
              <a:tr h="402675">
                <a:tc>
                  <a:txBody>
                    <a:bodyPr/>
                    <a:lstStyle/>
                    <a:p>
                      <a:pPr marL="0" marR="0" lvl="0" indent="0" algn="l" rtl="0">
                        <a:lnSpc>
                          <a:spcPct val="100000"/>
                        </a:lnSpc>
                        <a:spcBef>
                          <a:spcPts val="0"/>
                        </a:spcBef>
                        <a:spcAft>
                          <a:spcPts val="0"/>
                        </a:spcAft>
                        <a:buNone/>
                      </a:pPr>
                      <a:r>
                        <a:rPr lang="en-US" sz="1700" b="1" u="none" strike="noStrike" cap="none" dirty="0">
                          <a:latin typeface="+mn-lt"/>
                        </a:rPr>
                        <a:t>Rumor/Misconception </a:t>
                      </a:r>
                      <a:endParaRPr sz="1700" b="1" u="none" strike="sngStrike" cap="none" dirty="0">
                        <a:latin typeface="+mn-lt"/>
                      </a:endParaRPr>
                    </a:p>
                  </a:txBody>
                  <a:tcPr marL="91450" marR="91450" marT="45725" marB="45725"/>
                </a:tc>
                <a:tc>
                  <a:txBody>
                    <a:bodyPr/>
                    <a:lstStyle/>
                    <a:p>
                      <a:pPr marL="0" marR="0" lvl="0" indent="0" algn="ctr" rtl="0">
                        <a:lnSpc>
                          <a:spcPct val="100000"/>
                        </a:lnSpc>
                        <a:spcBef>
                          <a:spcPts val="0"/>
                        </a:spcBef>
                        <a:spcAft>
                          <a:spcPts val="0"/>
                        </a:spcAft>
                        <a:buNone/>
                      </a:pPr>
                      <a:r>
                        <a:rPr lang="en-US" sz="1700" b="1" u="none" strike="noStrike" cap="none">
                          <a:latin typeface="+mn-lt"/>
                        </a:rPr>
                        <a:t>Reality </a:t>
                      </a:r>
                      <a:endParaRPr sz="1700">
                        <a:latin typeface="+mn-lt"/>
                      </a:endParaRPr>
                    </a:p>
                  </a:txBody>
                  <a:tcPr marL="91450" marR="91450" marT="45725" marB="45725"/>
                </a:tc>
                <a:extLst>
                  <a:ext uri="{0D108BD9-81ED-4DB2-BD59-A6C34878D82A}">
                    <a16:rowId xmlns:a16="http://schemas.microsoft.com/office/drawing/2014/main" val="10000"/>
                  </a:ext>
                </a:extLst>
              </a:tr>
              <a:tr h="684550">
                <a:tc>
                  <a:txBody>
                    <a:bodyPr/>
                    <a:lstStyle/>
                    <a:p>
                      <a:pPr marL="0" marR="0" lvl="0" indent="0" algn="l" rtl="0">
                        <a:lnSpc>
                          <a:spcPct val="100000"/>
                        </a:lnSpc>
                        <a:spcBef>
                          <a:spcPts val="0"/>
                        </a:spcBef>
                        <a:spcAft>
                          <a:spcPts val="0"/>
                        </a:spcAft>
                        <a:buNone/>
                      </a:pPr>
                      <a:endParaRPr sz="1700" b="0" u="none" strike="noStrike" cap="none" dirty="0">
                        <a:latin typeface="+mn-lt"/>
                      </a:endParaRPr>
                    </a:p>
                    <a:p>
                      <a:pPr marL="0" marR="0" lvl="0" indent="0" algn="l" rtl="0">
                        <a:lnSpc>
                          <a:spcPct val="100000"/>
                        </a:lnSpc>
                        <a:spcBef>
                          <a:spcPts val="0"/>
                        </a:spcBef>
                        <a:spcAft>
                          <a:spcPts val="0"/>
                        </a:spcAft>
                        <a:buNone/>
                      </a:pPr>
                      <a:r>
                        <a:rPr lang="en-US" sz="1700" b="0" u="none" strike="noStrike" cap="none" dirty="0">
                          <a:latin typeface="+mn-lt"/>
                        </a:rPr>
                        <a:t>Cause pain during sex.</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u="none" strike="noStrike" cap="none">
                          <a:latin typeface="+mn-lt"/>
                        </a:rPr>
                        <a:t>Do not cause pain during sex. Occasionally, a man may feel the strings during sex if the strings are cut very short during insertion.</a:t>
                      </a:r>
                      <a:endParaRPr sz="1700">
                        <a:latin typeface="+mn-lt"/>
                      </a:endParaRPr>
                    </a:p>
                  </a:txBody>
                  <a:tcPr marL="91450" marR="91450" marT="45725" marB="45725"/>
                </a:tc>
                <a:extLst>
                  <a:ext uri="{0D108BD9-81ED-4DB2-BD59-A6C34878D82A}">
                    <a16:rowId xmlns:a16="http://schemas.microsoft.com/office/drawing/2014/main" val="10001"/>
                  </a:ext>
                </a:extLst>
              </a:tr>
              <a:tr h="665125">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It  prevents pregnancy by</a:t>
                      </a:r>
                      <a:endParaRPr sz="1700" dirty="0">
                        <a:latin typeface="+mn-lt"/>
                      </a:endParaRPr>
                    </a:p>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causing an abortion.</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rgbClr val="000000"/>
                          </a:solidFill>
                          <a:latin typeface="+mn-lt"/>
                          <a:ea typeface="Arial"/>
                          <a:cs typeface="Arial"/>
                          <a:sym typeface="Arial"/>
                        </a:rPr>
                        <a:t>The mechanism of action of the LNG-IUS is preventing the sperm and egg from meeting and thus  preventing pregnancy</a:t>
                      </a:r>
                      <a:endParaRPr sz="1700" b="0" i="0" u="none" strike="noStrike" cap="none" dirty="0">
                        <a:solidFill>
                          <a:srgbClr val="000000"/>
                        </a:solidFill>
                        <a:latin typeface="+mn-lt"/>
                        <a:ea typeface="Arial"/>
                        <a:cs typeface="Arial"/>
                        <a:sym typeface="Arial"/>
                      </a:endParaRPr>
                    </a:p>
                  </a:txBody>
                  <a:tcPr marL="91450" marR="91450" marT="45725" marB="45725"/>
                </a:tc>
                <a:extLst>
                  <a:ext uri="{0D108BD9-81ED-4DB2-BD59-A6C34878D82A}">
                    <a16:rowId xmlns:a16="http://schemas.microsoft.com/office/drawing/2014/main" val="10002"/>
                  </a:ext>
                </a:extLst>
              </a:tr>
              <a:tr h="801150">
                <a:tc>
                  <a:txBody>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mn-lt"/>
                          <a:ea typeface="Arial"/>
                          <a:cs typeface="Arial"/>
                          <a:sym typeface="Arial"/>
                        </a:rPr>
                        <a:t>Absence of bleeding with</a:t>
                      </a:r>
                      <a:endParaRPr sz="1700">
                        <a:latin typeface="+mn-lt"/>
                      </a:endParaRPr>
                    </a:p>
                    <a:p>
                      <a:pPr marL="0" marR="0" lvl="0" indent="0" algn="l" rtl="0">
                        <a:lnSpc>
                          <a:spcPct val="100000"/>
                        </a:lnSpc>
                        <a:spcBef>
                          <a:spcPts val="0"/>
                        </a:spcBef>
                        <a:spcAft>
                          <a:spcPts val="0"/>
                        </a:spcAft>
                        <a:buNone/>
                      </a:pPr>
                      <a:r>
                        <a:rPr lang="en-US" sz="1700" b="0" i="0" u="none" strike="noStrike" cap="none">
                          <a:solidFill>
                            <a:srgbClr val="000000"/>
                          </a:solidFill>
                          <a:latin typeface="+mn-lt"/>
                          <a:ea typeface="Arial"/>
                          <a:cs typeface="Arial"/>
                          <a:sym typeface="Arial"/>
                        </a:rPr>
                        <a:t> LNG-IUD means the woman is no longer fertile.</a:t>
                      </a:r>
                      <a:endParaRPr sz="17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When the  LNG IUD is removed, menstrual bleeding will return and fertility is restored without a delay.</a:t>
                      </a:r>
                      <a:endParaRPr sz="1700" dirty="0">
                        <a:latin typeface="+mn-lt"/>
                      </a:endParaRPr>
                    </a:p>
                  </a:txBody>
                  <a:tcPr marL="91450" marR="91450" marT="45725" marB="45725"/>
                </a:tc>
                <a:extLst>
                  <a:ext uri="{0D108BD9-81ED-4DB2-BD59-A6C34878D82A}">
                    <a16:rowId xmlns:a16="http://schemas.microsoft.com/office/drawing/2014/main" val="10003"/>
                  </a:ext>
                </a:extLst>
              </a:tr>
              <a:tr h="966450">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Absence of bleeding is</a:t>
                      </a:r>
                      <a:endParaRPr sz="1700" dirty="0">
                        <a:latin typeface="+mn-lt"/>
                      </a:endParaRPr>
                    </a:p>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unhealthy. It means dirty blood remains in the body</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Bleeding is reduced or absent, because the hormone released by LNG-IUD makes uterine lining thin, so it may not produce bleeding. No dirty blood remains in the uterus. Instead, this helps in preventing anemia</a:t>
                      </a:r>
                      <a:endParaRPr sz="1700" dirty="0">
                        <a:latin typeface="+mn-lt"/>
                      </a:endParaRPr>
                    </a:p>
                  </a:txBody>
                  <a:tcPr marL="91450" marR="91450" marT="45725" marB="45725"/>
                </a:tc>
                <a:extLst>
                  <a:ext uri="{0D108BD9-81ED-4DB2-BD59-A6C34878D82A}">
                    <a16:rowId xmlns:a16="http://schemas.microsoft.com/office/drawing/2014/main" val="10004"/>
                  </a:ext>
                </a:extLst>
              </a:tr>
              <a:tr h="966450">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Can move through the body including to heart and brain</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LNG-IUDs normally stay within the uterus like a seed within a shell. In very rare cases, during the insertion, the IUD can go through the wall of the uterus into the abdominal cavity. </a:t>
                      </a:r>
                      <a:endParaRPr sz="1700" dirty="0">
                        <a:latin typeface="+mn-lt"/>
                      </a:endParaRPr>
                    </a:p>
                  </a:txBody>
                  <a:tcPr marL="91450" marR="91450" marT="45725" marB="45725"/>
                </a:tc>
                <a:extLst>
                  <a:ext uri="{0D108BD9-81ED-4DB2-BD59-A6C34878D82A}">
                    <a16:rowId xmlns:a16="http://schemas.microsoft.com/office/drawing/2014/main" val="10005"/>
                  </a:ext>
                </a:extLst>
              </a:tr>
            </a:tbl>
          </a:graphicData>
        </a:graphic>
      </p:graphicFrame>
      <p:sp>
        <p:nvSpPr>
          <p:cNvPr id="60" name="Google Shape;60;p30"/>
          <p:cNvSpPr/>
          <p:nvPr/>
        </p:nvSpPr>
        <p:spPr>
          <a:xfrm>
            <a:off x="439738" y="154850"/>
            <a:ext cx="845661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Correcting rumours and misconceptions about LNG-IUDs</a:t>
            </a:r>
            <a:endParaRPr kumimoji="0" lang="en-GB" sz="36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2E6230E8-9618-44B6-B027-05FF9A0AA837}"/>
              </a:ext>
            </a:extLst>
          </p:cNvPr>
          <p:cNvSpPr>
            <a:spLocks noGrp="1"/>
          </p:cNvSpPr>
          <p:nvPr>
            <p:ph type="sldNum" sz="quarter" idx="12"/>
          </p:nvPr>
        </p:nvSpPr>
        <p:spPr/>
        <p:txBody>
          <a:bodyPr/>
          <a:lstStyle/>
          <a:p>
            <a:fld id="{8503B3E5-BAE0-4051-A0B1-29381921E4F1}" type="slidenum">
              <a:rPr lang="en-GB" smtClean="0"/>
              <a:t>25</a:t>
            </a:fld>
            <a:endParaRPr lang="en-GB"/>
          </a:p>
        </p:txBody>
      </p:sp>
      <p:sp>
        <p:nvSpPr>
          <p:cNvPr id="5" name="Footer Placeholder 1">
            <a:extLst>
              <a:ext uri="{FF2B5EF4-FFF2-40B4-BE49-F238E27FC236}">
                <a16:creationId xmlns:a16="http://schemas.microsoft.com/office/drawing/2014/main" id="{97D83DE2-AAED-4DEB-AD32-D219C4587F6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457199" y="110835"/>
            <a:ext cx="86868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36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Correcting rumours and misconceptions about LNG-IUDS</a:t>
            </a:r>
            <a:endParaRPr lang="en-GB" sz="3600" dirty="0">
              <a:solidFill>
                <a:schemeClr val="accent1"/>
              </a:solidFill>
              <a:latin typeface="Calibri" panose="020F0502020204030204" pitchFamily="34" charset="0"/>
              <a:cs typeface="Calibri" panose="020F0502020204030204" pitchFamily="34" charset="0"/>
            </a:endParaRPr>
          </a:p>
        </p:txBody>
      </p:sp>
      <p:graphicFrame>
        <p:nvGraphicFramePr>
          <p:cNvPr id="66" name="Google Shape;66;p4"/>
          <p:cNvGraphicFramePr/>
          <p:nvPr>
            <p:extLst>
              <p:ext uri="{D42A27DB-BD31-4B8C-83A1-F6EECF244321}">
                <p14:modId xmlns:p14="http://schemas.microsoft.com/office/powerpoint/2010/main" val="186942738"/>
              </p:ext>
            </p:extLst>
          </p:nvPr>
        </p:nvGraphicFramePr>
        <p:xfrm>
          <a:off x="290946" y="1322601"/>
          <a:ext cx="8686801" cy="5283024"/>
        </p:xfrm>
        <a:graphic>
          <a:graphicData uri="http://schemas.openxmlformats.org/drawingml/2006/table">
            <a:tbl>
              <a:tblPr firstRow="1" bandRow="1">
                <a:noFill/>
              </a:tblPr>
              <a:tblGrid>
                <a:gridCol w="3585031">
                  <a:extLst>
                    <a:ext uri="{9D8B030D-6E8A-4147-A177-3AD203B41FA5}">
                      <a16:colId xmlns:a16="http://schemas.microsoft.com/office/drawing/2014/main" val="20000"/>
                    </a:ext>
                  </a:extLst>
                </a:gridCol>
                <a:gridCol w="5101770">
                  <a:extLst>
                    <a:ext uri="{9D8B030D-6E8A-4147-A177-3AD203B41FA5}">
                      <a16:colId xmlns:a16="http://schemas.microsoft.com/office/drawing/2014/main" val="20001"/>
                    </a:ext>
                  </a:extLst>
                </a:gridCol>
              </a:tblGrid>
              <a:tr h="369148">
                <a:tc>
                  <a:txBody>
                    <a:bodyPr/>
                    <a:lstStyle/>
                    <a:p>
                      <a:pPr marL="0" marR="0" lvl="0" indent="0" algn="l" rtl="0">
                        <a:lnSpc>
                          <a:spcPct val="100000"/>
                        </a:lnSpc>
                        <a:spcBef>
                          <a:spcPts val="0"/>
                        </a:spcBef>
                        <a:spcAft>
                          <a:spcPts val="0"/>
                        </a:spcAft>
                        <a:buNone/>
                      </a:pPr>
                      <a:r>
                        <a:rPr lang="en-US" sz="1800" b="1" u="none" strike="noStrike" cap="none" dirty="0">
                          <a:latin typeface="+mn-lt"/>
                        </a:rPr>
                        <a:t>Rumor/Misconception </a:t>
                      </a:r>
                      <a:endParaRPr sz="1800" b="1" u="none" strike="noStrike" cap="none" dirty="0">
                        <a:latin typeface="+mn-lt"/>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latin typeface="+mn-lt"/>
                        </a:rPr>
                        <a:t>Reality </a:t>
                      </a:r>
                      <a:endParaRPr sz="1800">
                        <a:latin typeface="+mn-lt"/>
                      </a:endParaRPr>
                    </a:p>
                  </a:txBody>
                  <a:tcPr marL="91450" marR="91450" marT="45725" marB="45725"/>
                </a:tc>
                <a:extLst>
                  <a:ext uri="{0D108BD9-81ED-4DB2-BD59-A6C34878D82A}">
                    <a16:rowId xmlns:a16="http://schemas.microsoft.com/office/drawing/2014/main" val="10000"/>
                  </a:ext>
                </a:extLst>
              </a:tr>
              <a:tr h="616146">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Increases risk of ectopic pregnancy</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Greatly REDUCES the risk of ectopic pregnancy. </a:t>
                      </a:r>
                      <a:endParaRPr sz="1800" dirty="0">
                        <a:latin typeface="+mn-lt"/>
                      </a:endParaRPr>
                    </a:p>
                  </a:txBody>
                  <a:tcPr marL="91450" marR="91450" marT="45725" marB="45725"/>
                </a:tc>
                <a:extLst>
                  <a:ext uri="{0D108BD9-81ED-4DB2-BD59-A6C34878D82A}">
                    <a16:rowId xmlns:a16="http://schemas.microsoft.com/office/drawing/2014/main" val="10001"/>
                  </a:ext>
                </a:extLst>
              </a:tr>
              <a:tr h="554577">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Are only for women who have had children</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Can be used by women who have had children and those who have not</a:t>
                      </a:r>
                      <a:endParaRPr sz="1800">
                        <a:latin typeface="+mn-lt"/>
                      </a:endParaRPr>
                    </a:p>
                  </a:txBody>
                  <a:tcPr marL="91450" marR="91450" marT="45725" marB="45725"/>
                </a:tc>
                <a:extLst>
                  <a:ext uri="{0D108BD9-81ED-4DB2-BD59-A6C34878D82A}">
                    <a16:rowId xmlns:a16="http://schemas.microsoft.com/office/drawing/2014/main" val="10002"/>
                  </a:ext>
                </a:extLst>
              </a:tr>
              <a:tr h="554577">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Are not safe for adolescents </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Can be used by women of any age, including adolescents</a:t>
                      </a:r>
                      <a:endParaRPr sz="1800" dirty="0">
                        <a:latin typeface="+mn-lt"/>
                      </a:endParaRPr>
                    </a:p>
                  </a:txBody>
                  <a:tcPr marL="91450" marR="91450" marT="45725" marB="45725"/>
                </a:tc>
                <a:extLst>
                  <a:ext uri="{0D108BD9-81ED-4DB2-BD59-A6C34878D82A}">
                    <a16:rowId xmlns:a16="http://schemas.microsoft.com/office/drawing/2014/main" val="10003"/>
                  </a:ext>
                </a:extLst>
              </a:tr>
              <a:tr h="1255083">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An LNG-IUD cannot be</a:t>
                      </a:r>
                      <a:endParaRPr sz="1800" dirty="0">
                        <a:latin typeface="+mn-lt"/>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inserted immediately postpartum</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The LNG-IUD can be inserted by a trained provider immediately after a vaginal  delivery(within 10 minutes of delivery of the placenta) or up to 48 hours following vaginal delivery or during a cesarean section.</a:t>
                      </a:r>
                      <a:endParaRPr sz="1800" dirty="0">
                        <a:latin typeface="+mn-lt"/>
                      </a:endParaRPr>
                    </a:p>
                  </a:txBody>
                  <a:tcPr marL="91450" marR="91450" marT="45725" marB="45725"/>
                </a:tc>
                <a:extLst>
                  <a:ext uri="{0D108BD9-81ED-4DB2-BD59-A6C34878D82A}">
                    <a16:rowId xmlns:a16="http://schemas.microsoft.com/office/drawing/2014/main" val="10004"/>
                  </a:ext>
                </a:extLst>
              </a:tr>
              <a:tr h="554577">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Increase the risk of getting STIs, including HIV</a:t>
                      </a:r>
                      <a:endParaRPr sz="18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Do not increase the risk of any STI, including HIV.</a:t>
                      </a:r>
                      <a:endParaRPr sz="1800" dirty="0">
                        <a:latin typeface="+mn-lt"/>
                      </a:endParaRPr>
                    </a:p>
                  </a:txBody>
                  <a:tcPr marL="91450" marR="91450" marT="45725" marB="45725"/>
                </a:tc>
                <a:extLst>
                  <a:ext uri="{0D108BD9-81ED-4DB2-BD59-A6C34878D82A}">
                    <a16:rowId xmlns:a16="http://schemas.microsoft.com/office/drawing/2014/main" val="10005"/>
                  </a:ext>
                </a:extLst>
              </a:tr>
              <a:tr h="788079">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Must be inserted during monthly bleeding</a:t>
                      </a:r>
                      <a:endParaRPr sz="18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Can be an inserted at anytime during menstrual cycle when it is reasonably certain that she is not pregnant.</a:t>
                      </a:r>
                      <a:endParaRPr sz="1800" dirty="0">
                        <a:latin typeface="+mn-lt"/>
                      </a:endParaRPr>
                    </a:p>
                  </a:txBody>
                  <a:tcPr marL="91450" marR="91450" marT="45725" marB="45725"/>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66CB45DA-C4E7-44F1-BD0E-CA299413134A}"/>
              </a:ext>
            </a:extLst>
          </p:cNvPr>
          <p:cNvSpPr>
            <a:spLocks noGrp="1"/>
          </p:cNvSpPr>
          <p:nvPr>
            <p:ph type="sldNum" sz="quarter" idx="12"/>
          </p:nvPr>
        </p:nvSpPr>
        <p:spPr/>
        <p:txBody>
          <a:bodyPr/>
          <a:lstStyle/>
          <a:p>
            <a:fld id="{8503B3E5-BAE0-4051-A0B1-29381921E4F1}" type="slidenum">
              <a:rPr lang="en-GB" smtClean="0"/>
              <a:t>26</a:t>
            </a:fld>
            <a:endParaRPr lang="en-GB"/>
          </a:p>
        </p:txBody>
      </p:sp>
      <p:sp>
        <p:nvSpPr>
          <p:cNvPr id="5" name="Footer Placeholder 1">
            <a:extLst>
              <a:ext uri="{FF2B5EF4-FFF2-40B4-BE49-F238E27FC236}">
                <a16:creationId xmlns:a16="http://schemas.microsoft.com/office/drawing/2014/main" id="{7C791E02-B44F-43EF-BE5B-0BD361B97BBF}"/>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628650" y="365126"/>
            <a:ext cx="8058150" cy="687819"/>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600" b="1" dirty="0">
                <a:solidFill>
                  <a:schemeClr val="accent1"/>
                </a:solidFill>
                <a:latin typeface="Calibri" panose="020F0502020204030204" pitchFamily="34" charset="0"/>
                <a:cs typeface="Calibri" panose="020F0502020204030204" pitchFamily="34" charset="0"/>
              </a:rPr>
              <a:t>Infertility is linked to STIs, not to IUDs  </a:t>
            </a:r>
            <a:endParaRPr b="1" dirty="0">
              <a:solidFill>
                <a:schemeClr val="accent1"/>
              </a:solidFill>
              <a:latin typeface="Calibri" panose="020F0502020204030204" pitchFamily="34" charset="0"/>
              <a:cs typeface="Calibri" panose="020F0502020204030204" pitchFamily="34" charset="0"/>
            </a:endParaRPr>
          </a:p>
        </p:txBody>
      </p:sp>
      <p:graphicFrame>
        <p:nvGraphicFramePr>
          <p:cNvPr id="214" name="Google Shape;214;p7"/>
          <p:cNvGraphicFramePr/>
          <p:nvPr>
            <p:extLst>
              <p:ext uri="{D42A27DB-BD31-4B8C-83A1-F6EECF244321}">
                <p14:modId xmlns:p14="http://schemas.microsoft.com/office/powerpoint/2010/main" val="1921660134"/>
              </p:ext>
            </p:extLst>
          </p:nvPr>
        </p:nvGraphicFramePr>
        <p:xfrm>
          <a:off x="457200" y="1274614"/>
          <a:ext cx="8229600" cy="4993145"/>
        </p:xfrm>
        <a:graphic>
          <a:graphicData uri="http://schemas.openxmlformats.org/drawingml/2006/table">
            <a:tbl>
              <a:tblPr>
                <a:noFill/>
              </a:tblPr>
              <a:tblGrid>
                <a:gridCol w="22098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150495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731525">
                <a:tc rowSpan="2">
                  <a:txBody>
                    <a:bodyPr/>
                    <a:lstStyle/>
                    <a:p>
                      <a:pPr marL="0" marR="0" lvl="0" indent="0" algn="l" rtl="0">
                        <a:lnSpc>
                          <a:spcPct val="100000"/>
                        </a:lnSpc>
                        <a:spcBef>
                          <a:spcPts val="0"/>
                        </a:spcBef>
                        <a:spcAft>
                          <a:spcPts val="0"/>
                        </a:spcAft>
                        <a:buClr>
                          <a:schemeClr val="dk1"/>
                        </a:buClr>
                        <a:buSzPts val="2800"/>
                        <a:buFont typeface="Arial"/>
                        <a:buNone/>
                      </a:pPr>
                      <a:endParaRPr sz="2200" b="0" i="0" u="none" strike="noStrike" cap="none">
                        <a:solidFill>
                          <a:schemeClr val="lt2"/>
                        </a:solidFill>
                        <a:latin typeface="+mn-lt"/>
                        <a:ea typeface="Arial"/>
                        <a:cs typeface="Arial"/>
                        <a:sym typeface="Arial"/>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E1E9FF"/>
                    </a:solidFill>
                  </a:tcPr>
                </a:tc>
                <a:tc gridSpan="2">
                  <a:txBody>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rgbClr val="000000"/>
                          </a:solidFill>
                          <a:latin typeface="+mn-lt"/>
                          <a:ea typeface="Arial"/>
                          <a:cs typeface="Arial"/>
                          <a:sym typeface="Arial"/>
                        </a:rPr>
                        <a:t>IUD use </a:t>
                      </a:r>
                      <a:br>
                        <a:rPr lang="en-US" sz="2200" b="1" i="0" u="none" strike="noStrike" cap="none">
                          <a:solidFill>
                            <a:srgbClr val="000000"/>
                          </a:solidFill>
                          <a:latin typeface="+mn-lt"/>
                          <a:ea typeface="Arial"/>
                          <a:cs typeface="Arial"/>
                          <a:sym typeface="Arial"/>
                        </a:rPr>
                      </a:br>
                      <a:r>
                        <a:rPr lang="en-US" sz="2200" b="1" i="0" u="none" strike="noStrike" cap="none">
                          <a:solidFill>
                            <a:srgbClr val="000000"/>
                          </a:solidFill>
                          <a:latin typeface="+mn-lt"/>
                          <a:ea typeface="Arial"/>
                          <a:cs typeface="Arial"/>
                          <a:sym typeface="Arial"/>
                        </a:rPr>
                        <a:t>in the past</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rgbClr val="000000"/>
                          </a:solidFill>
                          <a:latin typeface="+mn-lt"/>
                          <a:ea typeface="Arial"/>
                          <a:cs typeface="Arial"/>
                          <a:sym typeface="Arial"/>
                        </a:rPr>
                        <a:t>Chlamydia antibodies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hMerge="1">
                  <a:txBody>
                    <a:bodyPr/>
                    <a:lstStyle/>
                    <a:p>
                      <a:endParaRPr lang="en-US"/>
                    </a:p>
                  </a:txBody>
                  <a:tcPr/>
                </a:tc>
                <a:extLst>
                  <a:ext uri="{0D108BD9-81ED-4DB2-BD59-A6C34878D82A}">
                    <a16:rowId xmlns:a16="http://schemas.microsoft.com/office/drawing/2014/main" val="10000"/>
                  </a:ext>
                </a:extLst>
              </a:tr>
              <a:tr h="695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No</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Yes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No</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Yes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1"/>
                  </a:ext>
                </a:extLst>
              </a:tr>
              <a:tr h="1005900">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Infertile women with tubal occlusion</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93.6%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61.7%</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38.3%</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2"/>
                  </a:ext>
                </a:extLst>
              </a:tr>
              <a:tr h="1310725">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Infertile women without tubal occlusion (controls)</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64.6%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35.4%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3"/>
                  </a:ext>
                </a:extLst>
              </a:tr>
              <a:tr h="1005900">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Pregnant women (controls)</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93.2%</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mn-lt"/>
                          <a:ea typeface="Arial"/>
                          <a:cs typeface="Arial"/>
                          <a:sym typeface="Arial"/>
                        </a:rPr>
                        <a:t>6.8%</a:t>
                      </a:r>
                      <a:endParaRPr sz="22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77.4%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mn-lt"/>
                          <a:ea typeface="Arial"/>
                          <a:cs typeface="Arial"/>
                          <a:sym typeface="Arial"/>
                        </a:rPr>
                        <a:t>22.6%</a:t>
                      </a:r>
                      <a:endParaRPr sz="22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4"/>
                  </a:ext>
                </a:extLst>
              </a:tr>
            </a:tbl>
          </a:graphicData>
        </a:graphic>
      </p:graphicFrame>
      <p:sp>
        <p:nvSpPr>
          <p:cNvPr id="215" name="Google Shape;215;p7"/>
          <p:cNvSpPr txBox="1"/>
          <p:nvPr/>
        </p:nvSpPr>
        <p:spPr>
          <a:xfrm>
            <a:off x="539750" y="6287650"/>
            <a:ext cx="2068513" cy="2921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1" u="none" strike="noStrike" kern="0" cap="none" spc="0" normalizeH="0" baseline="0" noProof="0">
                <a:ln>
                  <a:noFill/>
                </a:ln>
                <a:solidFill>
                  <a:srgbClr val="000000"/>
                </a:solidFill>
                <a:effectLst/>
                <a:uLnTx/>
                <a:uFillTx/>
                <a:ea typeface="Arial"/>
                <a:cs typeface="Arial"/>
                <a:sym typeface="Arial"/>
              </a:rPr>
              <a:t>Source: Hubacher, 2001.</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B5955122-BE25-48CD-9239-BCE71436CCFA}"/>
              </a:ext>
            </a:extLst>
          </p:cNvPr>
          <p:cNvSpPr>
            <a:spLocks noGrp="1"/>
          </p:cNvSpPr>
          <p:nvPr>
            <p:ph type="sldNum" sz="quarter" idx="12"/>
          </p:nvPr>
        </p:nvSpPr>
        <p:spPr/>
        <p:txBody>
          <a:bodyPr/>
          <a:lstStyle/>
          <a:p>
            <a:fld id="{8503B3E5-BAE0-4051-A0B1-29381921E4F1}" type="slidenum">
              <a:rPr lang="en-GB" smtClean="0"/>
              <a:t>27</a:t>
            </a:fld>
            <a:endParaRPr lang="en-GB"/>
          </a:p>
        </p:txBody>
      </p:sp>
      <p:sp>
        <p:nvSpPr>
          <p:cNvPr id="6" name="Footer Placeholder 1">
            <a:extLst>
              <a:ext uri="{FF2B5EF4-FFF2-40B4-BE49-F238E27FC236}">
                <a16:creationId xmlns:a16="http://schemas.microsoft.com/office/drawing/2014/main" id="{5872AAA8-DE63-4BA1-AC86-E5B0B7D19BA8}"/>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1628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1"/>
          <p:cNvSpPr txBox="1">
            <a:spLocks noGrp="1"/>
          </p:cNvSpPr>
          <p:nvPr>
            <p:ph type="title" idx="4294967295"/>
          </p:nvPr>
        </p:nvSpPr>
        <p:spPr>
          <a:xfrm>
            <a:off x="133825" y="298525"/>
            <a:ext cx="8229600" cy="484476"/>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br>
              <a:rPr lang="en-US" sz="4400" b="1" i="0" u="none" strike="noStrike" cap="none" dirty="0">
                <a:solidFill>
                  <a:schemeClr val="accent1"/>
                </a:solidFill>
                <a:latin typeface="Calibri" panose="020F0502020204030204" pitchFamily="34" charset="0"/>
                <a:ea typeface="Arial"/>
                <a:cs typeface="Calibri" panose="020F0502020204030204" pitchFamily="34" charset="0"/>
                <a:sym typeface="Arial"/>
              </a:rPr>
            </a:br>
            <a:r>
              <a:rPr lang="en-US" sz="4400" b="1" dirty="0">
                <a:solidFill>
                  <a:schemeClr val="accent1"/>
                </a:solidFill>
                <a:latin typeface="Calibri" panose="020F0502020204030204" pitchFamily="34" charset="0"/>
                <a:cs typeface="Calibri" panose="020F0502020204030204" pitchFamily="34" charset="0"/>
              </a:rPr>
              <a:t>Complications of LNG IUD</a:t>
            </a:r>
            <a:br>
              <a:rPr lang="en-US" sz="4400" b="1" dirty="0">
                <a:solidFill>
                  <a:schemeClr val="accent1"/>
                </a:solidFill>
                <a:latin typeface="Calibri" panose="020F0502020204030204" pitchFamily="34" charset="0"/>
                <a:cs typeface="Calibri" panose="020F0502020204030204" pitchFamily="34" charset="0"/>
              </a:rPr>
            </a:br>
            <a:endParaRPr sz="4400" b="1" dirty="0">
              <a:solidFill>
                <a:schemeClr val="accent1"/>
              </a:solidFill>
              <a:latin typeface="Calibri" panose="020F0502020204030204" pitchFamily="34" charset="0"/>
              <a:cs typeface="Calibri" panose="020F0502020204030204" pitchFamily="34" charset="0"/>
            </a:endParaRPr>
          </a:p>
        </p:txBody>
      </p:sp>
      <p:graphicFrame>
        <p:nvGraphicFramePr>
          <p:cNvPr id="100" name="Google Shape;100;p31"/>
          <p:cNvGraphicFramePr/>
          <p:nvPr>
            <p:extLst>
              <p:ext uri="{D42A27DB-BD31-4B8C-83A1-F6EECF244321}">
                <p14:modId xmlns:p14="http://schemas.microsoft.com/office/powerpoint/2010/main" val="1223886872"/>
              </p:ext>
            </p:extLst>
          </p:nvPr>
        </p:nvGraphicFramePr>
        <p:xfrm>
          <a:off x="350300" y="1027676"/>
          <a:ext cx="8095775" cy="5547400"/>
        </p:xfrm>
        <a:graphic>
          <a:graphicData uri="http://schemas.openxmlformats.org/drawingml/2006/table">
            <a:tbl>
              <a:tblPr>
                <a:noFill/>
              </a:tblPr>
              <a:tblGrid>
                <a:gridCol w="1427350">
                  <a:extLst>
                    <a:ext uri="{9D8B030D-6E8A-4147-A177-3AD203B41FA5}">
                      <a16:colId xmlns:a16="http://schemas.microsoft.com/office/drawing/2014/main" val="20000"/>
                    </a:ext>
                  </a:extLst>
                </a:gridCol>
                <a:gridCol w="1817650">
                  <a:extLst>
                    <a:ext uri="{9D8B030D-6E8A-4147-A177-3AD203B41FA5}">
                      <a16:colId xmlns:a16="http://schemas.microsoft.com/office/drawing/2014/main" val="20001"/>
                    </a:ext>
                  </a:extLst>
                </a:gridCol>
                <a:gridCol w="3231125">
                  <a:extLst>
                    <a:ext uri="{9D8B030D-6E8A-4147-A177-3AD203B41FA5}">
                      <a16:colId xmlns:a16="http://schemas.microsoft.com/office/drawing/2014/main" val="20002"/>
                    </a:ext>
                  </a:extLst>
                </a:gridCol>
                <a:gridCol w="1619650">
                  <a:extLst>
                    <a:ext uri="{9D8B030D-6E8A-4147-A177-3AD203B41FA5}">
                      <a16:colId xmlns:a16="http://schemas.microsoft.com/office/drawing/2014/main" val="20003"/>
                    </a:ext>
                  </a:extLst>
                </a:gridCol>
              </a:tblGrid>
              <a:tr h="497491">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mn-lt"/>
                          <a:ea typeface="Arial"/>
                          <a:cs typeface="Arial"/>
                          <a:sym typeface="Arial"/>
                        </a:rPr>
                        <a:t>Problem</a:t>
                      </a:r>
                      <a:endParaRPr sz="2000" u="none" strike="noStrike" cap="none" dirty="0">
                        <a:latin typeface="+mn-lt"/>
                      </a:endParaRPr>
                    </a:p>
                  </a:txBody>
                  <a:tcPr marL="91450" marR="91450" marT="45725" marB="45725" anchor="ctr">
                    <a:lnL w="12700" cap="flat" cmpd="sng">
                      <a:solidFill>
                        <a:srgbClr val="008080"/>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Risk</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Linked to</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Reduced through/by</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extLst>
                  <a:ext uri="{0D108BD9-81ED-4DB2-BD59-A6C34878D82A}">
                    <a16:rowId xmlns:a16="http://schemas.microsoft.com/office/drawing/2014/main" val="10000"/>
                  </a:ext>
                </a:extLst>
              </a:tr>
              <a:tr h="865700">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000000"/>
                          </a:solidFill>
                          <a:latin typeface="+mn-lt"/>
                          <a:ea typeface="Arial"/>
                          <a:cs typeface="Arial"/>
                          <a:sym typeface="Arial"/>
                        </a:rPr>
                        <a:t>Expulsion</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u="none" strike="noStrike" cap="none">
                          <a:solidFill>
                            <a:srgbClr val="000000"/>
                          </a:solidFill>
                          <a:latin typeface="+mn-lt"/>
                        </a:rPr>
                        <a:t>Generally low (about 10 per 100 users over 3 years)</a:t>
                      </a:r>
                      <a:endParaRPr sz="2000" b="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Provider skill; age and parity of woman;  timing of insertion</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Provider training, supportive supervision</a:t>
                      </a:r>
                      <a:endParaRPr sz="2000" b="0" i="0" u="none" strike="noStrike" cap="none" dirty="0">
                        <a:solidFill>
                          <a:srgbClr val="000000"/>
                        </a:solidFill>
                        <a:latin typeface="+mn-lt"/>
                        <a:ea typeface="Arial"/>
                        <a:cs typeface="Arial"/>
                        <a:sym typeface="Arial"/>
                      </a:endParaRPr>
                    </a:p>
                  </a:txBody>
                  <a:tcPr marL="91450" marR="91450" marT="45725" marB="45725" anchor="ctr">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extLst>
                  <a:ext uri="{0D108BD9-81ED-4DB2-BD59-A6C34878D82A}">
                    <a16:rowId xmlns:a16="http://schemas.microsoft.com/office/drawing/2014/main" val="10001"/>
                  </a:ext>
                </a:extLst>
              </a:tr>
              <a:tr h="763350">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PID</a:t>
                      </a: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Estimated at approximately 1 in 666 (depending on STI prevalence)</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Presence of cervical infections or chlamydia/ gonorrhea at time of insertion</a:t>
                      </a:r>
                      <a:endParaRPr sz="200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Screening women for risk of STIs prior to insertion</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807775">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Perforation</a:t>
                      </a:r>
                      <a:endParaRPr sz="2000" b="1"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rgbClr val="000000"/>
                          </a:solidFill>
                          <a:latin typeface="+mn-lt"/>
                          <a:ea typeface="Arial"/>
                          <a:cs typeface="Arial"/>
                          <a:sym typeface="Arial"/>
                        </a:rPr>
                        <a:t>Very low, 1 in 1,000 insertions</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Provider skills/correct insertion technique; careful pelvic exam to determine size and position of uterus; breastfeeding status and time since delivery</a:t>
                      </a:r>
                      <a:endParaRPr sz="200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Provider training, supportive supervision</a:t>
                      </a:r>
                      <a:endParaRPr sz="20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61ACD38-F925-4545-8D9B-AC7C1B96CD6E}"/>
              </a:ext>
            </a:extLst>
          </p:cNvPr>
          <p:cNvSpPr>
            <a:spLocks noGrp="1"/>
          </p:cNvSpPr>
          <p:nvPr>
            <p:ph type="sldNum" sz="quarter" idx="12"/>
          </p:nvPr>
        </p:nvSpPr>
        <p:spPr/>
        <p:txBody>
          <a:bodyPr/>
          <a:lstStyle/>
          <a:p>
            <a:fld id="{8503B3E5-BAE0-4051-A0B1-29381921E4F1}" type="slidenum">
              <a:rPr lang="en-GB" smtClean="0"/>
              <a:t>28</a:t>
            </a:fld>
            <a:endParaRPr lang="en-GB"/>
          </a:p>
        </p:txBody>
      </p:sp>
      <p:sp>
        <p:nvSpPr>
          <p:cNvPr id="6" name="Footer Placeholder 1">
            <a:extLst>
              <a:ext uri="{FF2B5EF4-FFF2-40B4-BE49-F238E27FC236}">
                <a16:creationId xmlns:a16="http://schemas.microsoft.com/office/drawing/2014/main" id="{48FC800F-7831-43D3-88E0-BD5C353701E0}"/>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457200" y="159758"/>
            <a:ext cx="8229600" cy="1143000"/>
          </a:xfrm>
          <a:prstGeom prst="rect">
            <a:avLst/>
          </a:prstGeom>
          <a:noFill/>
          <a:ln>
            <a:noFill/>
          </a:ln>
        </p:spPr>
        <p:txBody>
          <a:bodyPr spcFirstLastPara="1" wrap="square" lIns="91425" tIns="45700" rIns="91425" bIns="45700" anchor="ctr" anchorCtr="0">
            <a:noAutofit/>
          </a:bodyPr>
          <a:lstStyle/>
          <a:p>
            <a:pPr lvl="0">
              <a:lnSpc>
                <a:spcPct val="85000"/>
              </a:lnSpc>
              <a:spcBef>
                <a:spcPts val="0"/>
              </a:spcBef>
            </a:pPr>
            <a:r>
              <a:rPr lang="en-GB" sz="3600" b="1" dirty="0">
                <a:solidFill>
                  <a:schemeClr val="accent1"/>
                </a:solidFill>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Expulsion</a:t>
            </a:r>
            <a:r>
              <a:rPr lang="en-GB" sz="3600" b="1" dirty="0">
                <a:solidFill>
                  <a:schemeClr val="accent1"/>
                </a:solidFill>
                <a:latin typeface="Calibri" panose="020F0502020204030204" pitchFamily="34" charset="0"/>
                <a:cs typeface="Calibri" panose="020F0502020204030204" pitchFamily="34" charset="0"/>
              </a:rPr>
              <a:t> rates of LNG IUD are higher for postpartum insertion</a:t>
            </a:r>
            <a:endParaRPr lang="en-GB" b="1" dirty="0">
              <a:solidFill>
                <a:schemeClr val="accent1"/>
              </a:solidFill>
              <a:latin typeface="Calibri" panose="020F0502020204030204" pitchFamily="34" charset="0"/>
              <a:cs typeface="Calibri" panose="020F0502020204030204" pitchFamily="34" charset="0"/>
            </a:endParaRPr>
          </a:p>
        </p:txBody>
      </p:sp>
      <p:graphicFrame>
        <p:nvGraphicFramePr>
          <p:cNvPr id="221" name="Google Shape;221;p8"/>
          <p:cNvGraphicFramePr/>
          <p:nvPr>
            <p:extLst>
              <p:ext uri="{D42A27DB-BD31-4B8C-83A1-F6EECF244321}">
                <p14:modId xmlns:p14="http://schemas.microsoft.com/office/powerpoint/2010/main" val="3174530195"/>
              </p:ext>
            </p:extLst>
          </p:nvPr>
        </p:nvGraphicFramePr>
        <p:xfrm>
          <a:off x="457200" y="1685930"/>
          <a:ext cx="8229600" cy="4320429"/>
        </p:xfrm>
        <a:graphic>
          <a:graphicData uri="http://schemas.openxmlformats.org/drawingml/2006/table">
            <a:tbl>
              <a:tblPr>
                <a:noFill/>
              </a:tblPr>
              <a:tblGrid>
                <a:gridCol w="53721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614362">
                <a:tc>
                  <a:txBody>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dirty="0">
                          <a:solidFill>
                            <a:schemeClr val="lt1"/>
                          </a:solidFill>
                          <a:latin typeface="+mn-lt"/>
                          <a:ea typeface="Arial"/>
                          <a:cs typeface="Arial"/>
                          <a:sym typeface="Arial"/>
                        </a:rPr>
                        <a:t>Timing of Insertion</a:t>
                      </a:r>
                      <a:endParaRPr sz="2800" dirty="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3366CC"/>
                    </a:solidFill>
                  </a:tcPr>
                </a:tc>
                <a:tc>
                  <a:txBody>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dirty="0">
                          <a:solidFill>
                            <a:schemeClr val="lt1"/>
                          </a:solidFill>
                          <a:latin typeface="+mn-lt"/>
                          <a:ea typeface="Arial"/>
                          <a:cs typeface="Arial"/>
                          <a:sym typeface="Arial"/>
                        </a:rPr>
                        <a:t>Expulsion Rates</a:t>
                      </a:r>
                      <a:endParaRPr sz="2800" dirty="0">
                        <a:latin typeface="+mn-lt"/>
                      </a:endParaRPr>
                    </a:p>
                  </a:txBody>
                  <a:tcPr marL="91450" marR="91450" marT="45725" marB="45725">
                    <a:lnL w="12700" cap="flat" cmpd="sng">
                      <a:solidFill>
                        <a:schemeClr val="lt1"/>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3366CC"/>
                    </a:solidFill>
                  </a:tcPr>
                </a:tc>
                <a:extLst>
                  <a:ext uri="{0D108BD9-81ED-4DB2-BD59-A6C34878D82A}">
                    <a16:rowId xmlns:a16="http://schemas.microsoft.com/office/drawing/2014/main" val="10000"/>
                  </a:ext>
                </a:extLst>
              </a:tr>
              <a:tr h="834466">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Interval (&gt; 4 weeks after delivery)</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400"/>
                        </a:spcBef>
                        <a:spcAft>
                          <a:spcPts val="0"/>
                        </a:spcAft>
                        <a:buClr>
                          <a:srgbClr val="000000"/>
                        </a:buClr>
                        <a:buSzPts val="2000"/>
                        <a:buFont typeface="Arial"/>
                        <a:buNone/>
                      </a:pPr>
                      <a:r>
                        <a:rPr lang="en-US" sz="2800" b="0" i="0" u="none" strike="noStrike" cap="none" dirty="0">
                          <a:solidFill>
                            <a:srgbClr val="000000"/>
                          </a:solidFill>
                          <a:latin typeface="+mn-lt"/>
                          <a:ea typeface="Arial"/>
                          <a:cs typeface="Arial"/>
                          <a:sym typeface="Arial"/>
                        </a:rPr>
                        <a:t>1.8%</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1"/>
                  </a:ext>
                </a:extLst>
              </a:tr>
              <a:tr h="565707">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lang="en-US" sz="2800" b="0" i="0" u="none" strike="noStrike" cap="none" dirty="0">
                          <a:solidFill>
                            <a:srgbClr val="000000"/>
                          </a:solidFill>
                          <a:latin typeface="+mn-lt"/>
                          <a:cs typeface="Arial"/>
                          <a:sym typeface="Arial"/>
                        </a:rPr>
                        <a:t>Immediate after cesarean delivery</a:t>
                      </a:r>
                    </a:p>
                  </a:txBody>
                  <a:tcPr marL="91450" marR="91450" marT="45725" marB="45725" anchor="ctr">
                    <a:lnL w="12700" cap="flat" cmpd="sng">
                      <a:solidFill>
                        <a:srgbClr val="3366CC"/>
                      </a:solidFill>
                      <a:prstDash val="solid"/>
                      <a:round/>
                      <a:headEnd type="none" w="sm" len="sm"/>
                      <a:tailEnd type="none" w="sm" len="sm"/>
                    </a:lnL>
                    <a:lnR w="12700" cap="flat" cmpd="sng" algn="ctr">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2.3%</a:t>
                      </a:r>
                    </a:p>
                  </a:txBody>
                  <a:tcPr marL="91450" marR="91450" marT="45725" marB="45725" anchor="ctr">
                    <a:lnL w="12700" cap="flat" cmpd="sng" algn="ctr">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2"/>
                  </a:ext>
                </a:extLst>
              </a:tr>
              <a:tr h="770931">
                <a:tc>
                  <a:txBody>
                    <a:bodyPr/>
                    <a:lstStyle/>
                    <a:p>
                      <a:pPr marL="0" marR="0" lvl="0" indent="0" algn="l" rtl="0">
                        <a:lnSpc>
                          <a:spcPct val="100000"/>
                        </a:lnSpc>
                        <a:spcBef>
                          <a:spcPts val="0"/>
                        </a:spcBef>
                        <a:spcAft>
                          <a:spcPts val="0"/>
                        </a:spcAft>
                        <a:buClr>
                          <a:srgbClr val="000000"/>
                        </a:buClr>
                        <a:buSzPts val="2600"/>
                        <a:buFont typeface="Arial"/>
                        <a:buNone/>
                      </a:pPr>
                      <a:r>
                        <a:rPr lang="en-US" sz="2800" dirty="0">
                          <a:latin typeface="+mn-lt"/>
                        </a:rPr>
                        <a:t>Immediate after vaginal delivery (within 10 minutes) </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lgn="ctr">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27.4%</a:t>
                      </a:r>
                    </a:p>
                  </a:txBody>
                  <a:tcPr marL="91450" marR="91450" marT="45725" marB="45725" anchor="ctr">
                    <a:lnL w="12700" cap="flat" cmpd="sng" algn="ctr">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3"/>
                  </a:ext>
                </a:extLst>
              </a:tr>
              <a:tr h="1361004">
                <a:tc>
                  <a:txBody>
                    <a:bodyPr/>
                    <a:lstStyle/>
                    <a:p>
                      <a:pPr marL="0" marR="0" lvl="0" indent="0" algn="l" rtl="0">
                        <a:lnSpc>
                          <a:spcPct val="100000"/>
                        </a:lnSpc>
                        <a:spcBef>
                          <a:spcPts val="400"/>
                        </a:spcBef>
                        <a:spcAft>
                          <a:spcPts val="0"/>
                        </a:spcAft>
                        <a:buClr>
                          <a:srgbClr val="000000"/>
                        </a:buClr>
                        <a:buSzPts val="2000"/>
                        <a:buFont typeface="Arial"/>
                        <a:buNone/>
                      </a:pPr>
                      <a:r>
                        <a:rPr lang="en-US" sz="2800" b="0" i="0" u="none" strike="noStrike" cap="none" dirty="0">
                          <a:solidFill>
                            <a:srgbClr val="000000"/>
                          </a:solidFill>
                          <a:latin typeface="+mn-lt"/>
                          <a:ea typeface="Arial"/>
                          <a:cs typeface="Arial"/>
                          <a:sym typeface="Arial"/>
                        </a:rPr>
                        <a:t>Between 10 min and 4 weeks postpartum</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36.8%</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2" name="Google Shape;222;p8"/>
          <p:cNvSpPr txBox="1"/>
          <p:nvPr/>
        </p:nvSpPr>
        <p:spPr>
          <a:xfrm>
            <a:off x="193675" y="5926854"/>
            <a:ext cx="2692400"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1" u="none" strike="noStrike" kern="0" cap="none" spc="0" normalizeH="0" baseline="0" noProof="0" dirty="0">
                <a:ln>
                  <a:noFill/>
                </a:ln>
                <a:solidFill>
                  <a:srgbClr val="000000"/>
                </a:solidFill>
                <a:effectLst/>
                <a:uLnTx/>
                <a:uFillTx/>
                <a:ea typeface="Arial"/>
                <a:cs typeface="Arial"/>
                <a:sym typeface="Arial"/>
              </a:rPr>
              <a:t>Source: </a:t>
            </a:r>
            <a:r>
              <a:rPr kumimoji="0" lang="en-US" sz="1400" b="0" i="0" u="none" strike="noStrike" kern="0" cap="none" spc="0" normalizeH="0" baseline="0" noProof="0" dirty="0">
                <a:ln>
                  <a:noFill/>
                </a:ln>
                <a:solidFill>
                  <a:srgbClr val="000000"/>
                </a:solidFill>
                <a:effectLst/>
                <a:uLnTx/>
                <a:uFillTx/>
                <a:cs typeface="Arial"/>
                <a:sym typeface="Arial"/>
              </a:rPr>
              <a:t>Averbach et al., 2020</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F07F9418-102E-43C0-9A61-F3AD725C8EF0}"/>
              </a:ext>
            </a:extLst>
          </p:cNvPr>
          <p:cNvSpPr>
            <a:spLocks noGrp="1"/>
          </p:cNvSpPr>
          <p:nvPr>
            <p:ph type="sldNum" sz="quarter" idx="12"/>
          </p:nvPr>
        </p:nvSpPr>
        <p:spPr/>
        <p:txBody>
          <a:bodyPr/>
          <a:lstStyle/>
          <a:p>
            <a:fld id="{8503B3E5-BAE0-4051-A0B1-29381921E4F1}" type="slidenum">
              <a:rPr lang="en-GB" smtClean="0"/>
              <a:t>29</a:t>
            </a:fld>
            <a:endParaRPr lang="en-GB"/>
          </a:p>
        </p:txBody>
      </p:sp>
      <p:sp>
        <p:nvSpPr>
          <p:cNvPr id="6" name="Footer Placeholder 1">
            <a:extLst>
              <a:ext uri="{FF2B5EF4-FFF2-40B4-BE49-F238E27FC236}">
                <a16:creationId xmlns:a16="http://schemas.microsoft.com/office/drawing/2014/main" id="{7CA05296-ECCE-4636-917F-6AA6C25C4123}"/>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29419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A6E7-A7D2-4369-BAD4-21B05DF0DBD9}"/>
              </a:ext>
            </a:extLst>
          </p:cNvPr>
          <p:cNvSpPr>
            <a:spLocks noGrp="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Methods</a:t>
            </a:r>
          </a:p>
        </p:txBody>
      </p:sp>
      <p:sp>
        <p:nvSpPr>
          <p:cNvPr id="3" name="Content Placeholder 2">
            <a:extLst>
              <a:ext uri="{FF2B5EF4-FFF2-40B4-BE49-F238E27FC236}">
                <a16:creationId xmlns:a16="http://schemas.microsoft.com/office/drawing/2014/main" id="{ACC30351-42D3-403F-BE82-37772BCADE4F}"/>
              </a:ext>
            </a:extLst>
          </p:cNvPr>
          <p:cNvSpPr>
            <a:spLocks noGrp="1"/>
          </p:cNvSpPr>
          <p:nvPr>
            <p:ph idx="1"/>
          </p:nvPr>
        </p:nvSpPr>
        <p:spPr>
          <a:xfrm>
            <a:off x="628649" y="1579418"/>
            <a:ext cx="8072005" cy="4597545"/>
          </a:xfrm>
        </p:spPr>
        <p:txBody>
          <a:bodyPr>
            <a:noAutofit/>
          </a:bodyPr>
          <a:lstStyle/>
          <a:p>
            <a:pPr marL="285750" indent="-457200" fontAlgn="ctr">
              <a:lnSpc>
                <a:spcPct val="107000"/>
              </a:lnSpc>
              <a:spcBef>
                <a:spcPts val="0"/>
              </a:spcBef>
              <a:spcAft>
                <a:spcPts val="800"/>
              </a:spcAft>
              <a:buFont typeface="+mj-lt"/>
              <a:buAutoNum type="arabicPeriod"/>
            </a:pPr>
            <a:r>
              <a:rPr lang="en-GB" sz="2800" b="1" dirty="0">
                <a:solidFill>
                  <a:srgbClr val="000000"/>
                </a:solidFill>
              </a:rPr>
              <a:t>Intrauterine devices (IUDs)</a:t>
            </a:r>
          </a:p>
          <a:p>
            <a:pPr marL="685800" lvl="1" indent="-514350" fontAlgn="ctr">
              <a:lnSpc>
                <a:spcPct val="107000"/>
              </a:lnSpc>
              <a:spcBef>
                <a:spcPts val="0"/>
              </a:spcBef>
              <a:spcAft>
                <a:spcPts val="800"/>
              </a:spcAft>
            </a:pPr>
            <a:r>
              <a:rPr lang="en-GB" sz="2800" dirty="0">
                <a:solidFill>
                  <a:srgbClr val="000000"/>
                </a:solidFill>
              </a:rPr>
              <a:t>Intrauterine device (IUD) levonorgestrel</a:t>
            </a:r>
          </a:p>
          <a:p>
            <a:pPr marL="685800" lvl="1" indent="-514350" fontAlgn="ctr">
              <a:lnSpc>
                <a:spcPct val="107000"/>
              </a:lnSpc>
              <a:spcBef>
                <a:spcPts val="0"/>
              </a:spcBef>
              <a:spcAft>
                <a:spcPts val="800"/>
              </a:spcAft>
            </a:pPr>
            <a:r>
              <a:rPr lang="en-GB" sz="2800" dirty="0">
                <a:solidFill>
                  <a:srgbClr val="000000"/>
                </a:solidFill>
              </a:rPr>
              <a:t>Intrauterine device (IUD): copper containing</a:t>
            </a:r>
          </a:p>
          <a:p>
            <a:pPr marL="285750" indent="-457200" fontAlgn="ctr">
              <a:lnSpc>
                <a:spcPct val="107000"/>
              </a:lnSpc>
              <a:spcBef>
                <a:spcPts val="0"/>
              </a:spcBef>
              <a:spcAft>
                <a:spcPts val="800"/>
              </a:spcAft>
              <a:buFont typeface="+mj-lt"/>
              <a:buAutoNum type="arabicPeriod"/>
            </a:pPr>
            <a:r>
              <a:rPr lang="en-GB" sz="2800" b="1" dirty="0">
                <a:solidFill>
                  <a:srgbClr val="000000"/>
                </a:solidFill>
              </a:rPr>
              <a:t>Barrier methods </a:t>
            </a:r>
          </a:p>
          <a:p>
            <a:pPr marL="685800" lvl="1" indent="-514350" fontAlgn="ctr">
              <a:lnSpc>
                <a:spcPct val="107000"/>
              </a:lnSpc>
              <a:spcBef>
                <a:spcPts val="0"/>
              </a:spcBef>
              <a:spcAft>
                <a:spcPts val="800"/>
              </a:spcAft>
            </a:pPr>
            <a:r>
              <a:rPr lang="en-GB" sz="2800" dirty="0">
                <a:solidFill>
                  <a:srgbClr val="000000"/>
                </a:solidFill>
              </a:rPr>
              <a:t>Male condoms</a:t>
            </a:r>
            <a:endParaRPr lang="en-GB" sz="2800" dirty="0"/>
          </a:p>
          <a:p>
            <a:pPr marL="685800" lvl="1" indent="-514350" fontAlgn="ctr">
              <a:lnSpc>
                <a:spcPct val="107000"/>
              </a:lnSpc>
              <a:spcBef>
                <a:spcPts val="0"/>
              </a:spcBef>
              <a:spcAft>
                <a:spcPts val="800"/>
              </a:spcAft>
            </a:pPr>
            <a:r>
              <a:rPr lang="en-GB" sz="2800" dirty="0">
                <a:solidFill>
                  <a:srgbClr val="000000"/>
                </a:solidFill>
              </a:rPr>
              <a:t>Female condoms</a:t>
            </a:r>
          </a:p>
          <a:p>
            <a:pPr marL="685800" lvl="1" indent="-514350" fontAlgn="ctr">
              <a:lnSpc>
                <a:spcPct val="107000"/>
              </a:lnSpc>
              <a:spcBef>
                <a:spcPts val="0"/>
              </a:spcBef>
              <a:spcAft>
                <a:spcPts val="800"/>
              </a:spcAft>
            </a:pPr>
            <a:r>
              <a:rPr lang="en-GB" sz="2800" dirty="0">
                <a:solidFill>
                  <a:srgbClr val="000000"/>
                </a:solidFill>
              </a:rPr>
              <a:t>Others: Spermicides, Diaphragm, Cervical caps</a:t>
            </a:r>
          </a:p>
          <a:p>
            <a:pPr marL="0" indent="0" fontAlgn="ctr">
              <a:lnSpc>
                <a:spcPct val="107000"/>
              </a:lnSpc>
              <a:spcBef>
                <a:spcPts val="0"/>
              </a:spcBef>
              <a:spcAft>
                <a:spcPts val="800"/>
              </a:spcAft>
              <a:buNone/>
            </a:pPr>
            <a:endParaRPr lang="en-GB" sz="2800" dirty="0"/>
          </a:p>
          <a:p>
            <a:pPr marL="285750" indent="-457200" fontAlgn="ctr">
              <a:lnSpc>
                <a:spcPct val="107000"/>
              </a:lnSpc>
              <a:spcBef>
                <a:spcPts val="0"/>
              </a:spcBef>
              <a:spcAft>
                <a:spcPts val="800"/>
              </a:spcAft>
              <a:buFont typeface="+mj-lt"/>
              <a:buAutoNum type="arabicPeriod"/>
            </a:pPr>
            <a:endParaRPr lang="en-GB" sz="2800" dirty="0"/>
          </a:p>
          <a:p>
            <a:pPr marL="457200" indent="-457200">
              <a:buFont typeface="+mj-lt"/>
              <a:buAutoNum type="arabicPeriod"/>
            </a:pPr>
            <a:endParaRPr lang="en-GB" sz="2800" dirty="0"/>
          </a:p>
        </p:txBody>
      </p:sp>
      <p:sp>
        <p:nvSpPr>
          <p:cNvPr id="4" name="Slide Number Placeholder 3">
            <a:extLst>
              <a:ext uri="{FF2B5EF4-FFF2-40B4-BE49-F238E27FC236}">
                <a16:creationId xmlns:a16="http://schemas.microsoft.com/office/drawing/2014/main" id="{601CDBD6-7B32-48E8-821A-DFEC9C6B561B}"/>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14327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a:spLocks noGrp="1"/>
          </p:cNvSpPr>
          <p:nvPr>
            <p:ph type="title" idx="4294967295"/>
          </p:nvPr>
        </p:nvSpPr>
        <p:spPr>
          <a:xfrm>
            <a:off x="72594" y="269054"/>
            <a:ext cx="8865576" cy="573088"/>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3600"/>
              <a:buFont typeface="Arial"/>
              <a:buNone/>
            </a:pPr>
            <a:r>
              <a:rPr lang="en-GB" sz="4000" b="1" i="0" u="none" strike="noStrike" cap="none" dirty="0">
                <a:solidFill>
                  <a:schemeClr val="accent1"/>
                </a:solidFill>
                <a:latin typeface="Calibri" panose="020F0502020204030204" pitchFamily="34" charset="0"/>
                <a:ea typeface="Arial"/>
                <a:cs typeface="Calibri" panose="020F0502020204030204" pitchFamily="34" charset="0"/>
                <a:sym typeface="Arial"/>
              </a:rPr>
              <a:t>Signs of possible LNG-IUD complications</a:t>
            </a:r>
            <a:endParaRPr lang="en-GB" sz="4000" dirty="0">
              <a:solidFill>
                <a:schemeClr val="accent1"/>
              </a:solidFill>
              <a:latin typeface="Calibri" panose="020F0502020204030204" pitchFamily="34" charset="0"/>
              <a:cs typeface="Calibri" panose="020F0502020204030204" pitchFamily="34" charset="0"/>
            </a:endParaRPr>
          </a:p>
        </p:txBody>
      </p:sp>
      <p:sp>
        <p:nvSpPr>
          <p:cNvPr id="106" name="Google Shape;106;p10"/>
          <p:cNvSpPr txBox="1">
            <a:spLocks noGrp="1"/>
          </p:cNvSpPr>
          <p:nvPr>
            <p:ph type="body" idx="4294967295"/>
          </p:nvPr>
        </p:nvSpPr>
        <p:spPr>
          <a:xfrm>
            <a:off x="885825" y="1353421"/>
            <a:ext cx="8258175"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rgbClr val="C00000"/>
                </a:solidFill>
                <a:ea typeface="Arial"/>
                <a:cs typeface="Arial"/>
                <a:sym typeface="Arial"/>
              </a:rPr>
              <a:t>Advise client to </a:t>
            </a:r>
            <a:r>
              <a:rPr lang="en-US" sz="3200" b="1" i="0" u="sng" strike="noStrike" cap="none" dirty="0">
                <a:solidFill>
                  <a:srgbClr val="C00000"/>
                </a:solidFill>
                <a:ea typeface="Arial"/>
                <a:cs typeface="Arial"/>
                <a:sym typeface="Arial"/>
              </a:rPr>
              <a:t>return immediately </a:t>
            </a:r>
            <a:r>
              <a:rPr lang="en-US" sz="3200" b="1" i="0" u="none" strike="noStrike" cap="none" dirty="0">
                <a:solidFill>
                  <a:srgbClr val="C00000"/>
                </a:solidFill>
                <a:ea typeface="Arial"/>
                <a:cs typeface="Arial"/>
                <a:sym typeface="Arial"/>
              </a:rPr>
              <a:t>in case of:</a:t>
            </a:r>
            <a:endParaRPr sz="3200" b="1" dirty="0">
              <a:solidFill>
                <a:srgbClr val="C00000"/>
              </a:solidFill>
            </a:endParaRPr>
          </a:p>
        </p:txBody>
      </p:sp>
      <p:graphicFrame>
        <p:nvGraphicFramePr>
          <p:cNvPr id="107" name="Google Shape;107;p10"/>
          <p:cNvGraphicFramePr/>
          <p:nvPr>
            <p:extLst>
              <p:ext uri="{D42A27DB-BD31-4B8C-83A1-F6EECF244321}">
                <p14:modId xmlns:p14="http://schemas.microsoft.com/office/powerpoint/2010/main" val="2578444255"/>
              </p:ext>
            </p:extLst>
          </p:nvPr>
        </p:nvGraphicFramePr>
        <p:xfrm>
          <a:off x="306976" y="1990726"/>
          <a:ext cx="8558600" cy="4778325"/>
        </p:xfrm>
        <a:graphic>
          <a:graphicData uri="http://schemas.openxmlformats.org/drawingml/2006/table">
            <a:tbl>
              <a:tblPr firstRow="1" bandRow="1">
                <a:noFill/>
              </a:tblPr>
              <a:tblGrid>
                <a:gridCol w="4905275">
                  <a:extLst>
                    <a:ext uri="{9D8B030D-6E8A-4147-A177-3AD203B41FA5}">
                      <a16:colId xmlns:a16="http://schemas.microsoft.com/office/drawing/2014/main" val="20000"/>
                    </a:ext>
                  </a:extLst>
                </a:gridCol>
                <a:gridCol w="3653325">
                  <a:extLst>
                    <a:ext uri="{9D8B030D-6E8A-4147-A177-3AD203B41FA5}">
                      <a16:colId xmlns:a16="http://schemas.microsoft.com/office/drawing/2014/main" val="20001"/>
                    </a:ext>
                  </a:extLst>
                </a:gridCol>
              </a:tblGrid>
              <a:tr h="561150">
                <a:tc>
                  <a:txBody>
                    <a:bodyPr/>
                    <a:lstStyle/>
                    <a:p>
                      <a:pPr marL="0" marR="0" lvl="0" indent="0" algn="l" rtl="0">
                        <a:lnSpc>
                          <a:spcPct val="100000"/>
                        </a:lnSpc>
                        <a:spcBef>
                          <a:spcPts val="0"/>
                        </a:spcBef>
                        <a:spcAft>
                          <a:spcPts val="0"/>
                        </a:spcAft>
                        <a:buNone/>
                      </a:pPr>
                      <a:r>
                        <a:rPr lang="en-US" sz="2000" b="1" u="none" strike="noStrike" cap="none">
                          <a:latin typeface="+mn-lt"/>
                        </a:rPr>
                        <a:t>Signs and symptoms</a:t>
                      </a:r>
                      <a:endParaRPr sz="20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b="1" u="none" strike="noStrike" cap="none" dirty="0">
                          <a:latin typeface="+mn-lt"/>
                        </a:rPr>
                        <a:t>Possible Cause</a:t>
                      </a:r>
                      <a:endParaRPr sz="2000" dirty="0">
                        <a:latin typeface="+mn-lt"/>
                      </a:endParaRPr>
                    </a:p>
                  </a:txBody>
                  <a:tcPr marL="91450" marR="91450" marT="45725" marB="45725"/>
                </a:tc>
                <a:extLst>
                  <a:ext uri="{0D108BD9-81ED-4DB2-BD59-A6C34878D82A}">
                    <a16:rowId xmlns:a16="http://schemas.microsoft.com/office/drawing/2014/main" val="10000"/>
                  </a:ext>
                </a:extLst>
              </a:tr>
              <a:tr h="894825">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Bleeding and </a:t>
                      </a:r>
                      <a:r>
                        <a:rPr lang="en-US" sz="2000" b="1" i="0" u="none" strike="noStrike" cap="none">
                          <a:solidFill>
                            <a:srgbClr val="000000"/>
                          </a:solidFill>
                          <a:latin typeface="+mn-lt"/>
                          <a:ea typeface="Arial"/>
                          <a:cs typeface="Arial"/>
                          <a:sym typeface="Arial"/>
                        </a:rPr>
                        <a:t>severe </a:t>
                      </a:r>
                      <a:r>
                        <a:rPr lang="en-US" sz="2000" b="0" i="0" u="none" strike="noStrike" cap="none">
                          <a:solidFill>
                            <a:srgbClr val="000000"/>
                          </a:solidFill>
                          <a:latin typeface="+mn-lt"/>
                          <a:ea typeface="Arial"/>
                          <a:cs typeface="Arial"/>
                          <a:sym typeface="Arial"/>
                        </a:rPr>
                        <a:t>abdominal cramping within a few days post-insertion </a:t>
                      </a: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Perforation</a:t>
                      </a:r>
                      <a:endParaRPr sz="2000">
                        <a:latin typeface="+mn-lt"/>
                      </a:endParaRPr>
                    </a:p>
                  </a:txBody>
                  <a:tcPr marL="91450" marR="91450" marT="45725" marB="45725"/>
                </a:tc>
                <a:extLst>
                  <a:ext uri="{0D108BD9-81ED-4DB2-BD59-A6C34878D82A}">
                    <a16:rowId xmlns:a16="http://schemas.microsoft.com/office/drawing/2014/main" val="10001"/>
                  </a:ext>
                </a:extLst>
              </a:tr>
              <a:tr h="619050">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Unexplained vaginal bleeding (e.g. after a pattern of bleeding has been established) or pain in every cycle</a:t>
                      </a:r>
                      <a:endParaRPr sz="2000">
                        <a:latin typeface="+mn-lt"/>
                      </a:endParaRPr>
                    </a:p>
                    <a:p>
                      <a:pPr marL="0" marR="0" lvl="0" indent="0" algn="l" rtl="0">
                        <a:lnSpc>
                          <a:spcPct val="100000"/>
                        </a:lnSpc>
                        <a:spcBef>
                          <a:spcPts val="0"/>
                        </a:spcBef>
                        <a:spcAft>
                          <a:spcPts val="0"/>
                        </a:spcAft>
                        <a:buNone/>
                      </a:pP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Partial expulsion, perforation, infection</a:t>
                      </a:r>
                      <a:endParaRPr sz="2000">
                        <a:latin typeface="+mn-lt"/>
                      </a:endParaRPr>
                    </a:p>
                  </a:txBody>
                  <a:tcPr marL="91450" marR="91450" marT="45725" marB="45725"/>
                </a:tc>
                <a:extLst>
                  <a:ext uri="{0D108BD9-81ED-4DB2-BD59-A6C34878D82A}">
                    <a16:rowId xmlns:a16="http://schemas.microsoft.com/office/drawing/2014/main" val="10002"/>
                  </a:ext>
                </a:extLst>
              </a:tr>
              <a:tr h="646625">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Fever, chills, unusual/foul-smelling vaginal discharge, low abdominal pain </a:t>
                      </a:r>
                      <a:endParaRPr sz="2000">
                        <a:latin typeface="+mn-lt"/>
                      </a:endParaRPr>
                    </a:p>
                    <a:p>
                      <a:pPr marL="0" marR="0" lvl="0" indent="0" algn="l" rtl="0">
                        <a:lnSpc>
                          <a:spcPct val="100000"/>
                        </a:lnSpc>
                        <a:spcBef>
                          <a:spcPts val="0"/>
                        </a:spcBef>
                        <a:spcAft>
                          <a:spcPts val="0"/>
                        </a:spcAft>
                        <a:buNone/>
                      </a:pP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Infection (PID)</a:t>
                      </a:r>
                      <a:endParaRPr sz="2000">
                        <a:latin typeface="+mn-lt"/>
                      </a:endParaRPr>
                    </a:p>
                  </a:txBody>
                  <a:tcPr marL="91450" marR="91450" marT="45725" marB="45725"/>
                </a:tc>
                <a:extLst>
                  <a:ext uri="{0D108BD9-81ED-4DB2-BD59-A6C34878D82A}">
                    <a16:rowId xmlns:a16="http://schemas.microsoft.com/office/drawing/2014/main" val="10003"/>
                  </a:ext>
                </a:extLst>
              </a:tr>
              <a:tr h="561150">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Missing IUD strings, missed period or symptoms of pregnancy</a:t>
                      </a:r>
                      <a:endParaRPr sz="2000" u="none" strike="noStrike" cap="none" dirty="0">
                        <a:solidFill>
                          <a:srgbClr val="00B0F0"/>
                        </a:solidFill>
                        <a:latin typeface="+mn-lt"/>
                      </a:endParaRPr>
                    </a:p>
                    <a:p>
                      <a:pPr marL="0" marR="0" lvl="0" indent="0" algn="l" rtl="0">
                        <a:lnSpc>
                          <a:spcPct val="100000"/>
                        </a:lnSpc>
                        <a:spcBef>
                          <a:spcPts val="0"/>
                        </a:spcBef>
                        <a:spcAft>
                          <a:spcPts val="0"/>
                        </a:spcAft>
                        <a:buNone/>
                      </a:pPr>
                      <a:endParaRPr sz="2000" u="none" strike="noStrike" cap="none" dirty="0">
                        <a:solidFill>
                          <a:srgbClr val="00B0F0"/>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a:latin typeface="+mn-lt"/>
                        </a:rPr>
                        <a:t>Expulsion, perforation, pregnancy</a:t>
                      </a:r>
                      <a:endParaRPr sz="2000" dirty="0">
                        <a:latin typeface="+mn-lt"/>
                      </a:endParaRPr>
                    </a:p>
                  </a:txBody>
                  <a:tcPr marL="91450" marR="91450" marT="45725" marB="45725"/>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A096C413-FBCA-472C-99C5-4A001A6AC368}"/>
              </a:ext>
            </a:extLst>
          </p:cNvPr>
          <p:cNvSpPr>
            <a:spLocks noGrp="1"/>
          </p:cNvSpPr>
          <p:nvPr>
            <p:ph type="sldNum" sz="quarter" idx="12"/>
          </p:nvPr>
        </p:nvSpPr>
        <p:spPr/>
        <p:txBody>
          <a:bodyPr/>
          <a:lstStyle/>
          <a:p>
            <a:fld id="{8503B3E5-BAE0-4051-A0B1-29381921E4F1}" type="slidenum">
              <a:rPr lang="en-GB" smtClean="0"/>
              <a:t>30</a:t>
            </a:fld>
            <a:endParaRPr lang="en-GB"/>
          </a:p>
        </p:txBody>
      </p:sp>
      <p:sp>
        <p:nvSpPr>
          <p:cNvPr id="6" name="Footer Placeholder 1">
            <a:extLst>
              <a:ext uri="{FF2B5EF4-FFF2-40B4-BE49-F238E27FC236}">
                <a16:creationId xmlns:a16="http://schemas.microsoft.com/office/drawing/2014/main" id="{D7731E45-9AFB-4455-8269-61CE8F0A9333}"/>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title" idx="4294967295"/>
          </p:nvPr>
        </p:nvSpPr>
        <p:spPr>
          <a:xfrm>
            <a:off x="-1" y="166250"/>
            <a:ext cx="8515343" cy="8382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Managing LNG-IUD side effects or complications:</a:t>
            </a:r>
            <a:b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rPr>
              <a:t>Changes in bleeding patterns</a:t>
            </a:r>
            <a:endParaRPr lang="en-GB" sz="3200" dirty="0">
              <a:solidFill>
                <a:schemeClr val="accent1"/>
              </a:solidFill>
              <a:latin typeface="Calibri" panose="020F0502020204030204" pitchFamily="34" charset="0"/>
              <a:cs typeface="Calibri" panose="020F0502020204030204" pitchFamily="34" charset="0"/>
            </a:endParaRPr>
          </a:p>
        </p:txBody>
      </p:sp>
      <p:cxnSp>
        <p:nvCxnSpPr>
          <p:cNvPr id="120" name="Google Shape;120;p12"/>
          <p:cNvCxnSpPr/>
          <p:nvPr/>
        </p:nvCxnSpPr>
        <p:spPr>
          <a:xfrm>
            <a:off x="457200" y="1949450"/>
            <a:ext cx="8229600" cy="0"/>
          </a:xfrm>
          <a:prstGeom prst="straightConnector1">
            <a:avLst/>
          </a:prstGeom>
          <a:noFill/>
          <a:ln>
            <a:noFill/>
          </a:ln>
        </p:spPr>
      </p:cxnSp>
      <p:cxnSp>
        <p:nvCxnSpPr>
          <p:cNvPr id="121" name="Google Shape;121;p12"/>
          <p:cNvCxnSpPr/>
          <p:nvPr/>
        </p:nvCxnSpPr>
        <p:spPr>
          <a:xfrm rot="10800000" flipH="1">
            <a:off x="457200" y="2581275"/>
            <a:ext cx="8229600" cy="9525"/>
          </a:xfrm>
          <a:prstGeom prst="straightConnector1">
            <a:avLst/>
          </a:prstGeom>
          <a:noFill/>
          <a:ln>
            <a:noFill/>
          </a:ln>
        </p:spPr>
      </p:cxnSp>
      <p:cxnSp>
        <p:nvCxnSpPr>
          <p:cNvPr id="122" name="Google Shape;122;p12"/>
          <p:cNvCxnSpPr/>
          <p:nvPr/>
        </p:nvCxnSpPr>
        <p:spPr>
          <a:xfrm>
            <a:off x="457200" y="5410200"/>
            <a:ext cx="6781800" cy="0"/>
          </a:xfrm>
          <a:prstGeom prst="straightConnector1">
            <a:avLst/>
          </a:prstGeom>
          <a:noFill/>
          <a:ln>
            <a:noFill/>
          </a:ln>
        </p:spPr>
      </p:cxnSp>
      <p:cxnSp>
        <p:nvCxnSpPr>
          <p:cNvPr id="123" name="Google Shape;123;p12"/>
          <p:cNvCxnSpPr/>
          <p:nvPr/>
        </p:nvCxnSpPr>
        <p:spPr>
          <a:xfrm>
            <a:off x="8686800" y="1981200"/>
            <a:ext cx="0" cy="4289425"/>
          </a:xfrm>
          <a:prstGeom prst="straightConnector1">
            <a:avLst/>
          </a:prstGeom>
          <a:noFill/>
          <a:ln>
            <a:noFill/>
          </a:ln>
        </p:spPr>
      </p:cxnSp>
      <p:cxnSp>
        <p:nvCxnSpPr>
          <p:cNvPr id="124" name="Google Shape;124;p12"/>
          <p:cNvCxnSpPr/>
          <p:nvPr/>
        </p:nvCxnSpPr>
        <p:spPr>
          <a:xfrm>
            <a:off x="7315200" y="2514600"/>
            <a:ext cx="0" cy="3657600"/>
          </a:xfrm>
          <a:prstGeom prst="straightConnector1">
            <a:avLst/>
          </a:prstGeom>
          <a:noFill/>
          <a:ln>
            <a:noFill/>
          </a:ln>
        </p:spPr>
      </p:cxnSp>
      <p:cxnSp>
        <p:nvCxnSpPr>
          <p:cNvPr id="125" name="Google Shape;125;p12"/>
          <p:cNvCxnSpPr/>
          <p:nvPr/>
        </p:nvCxnSpPr>
        <p:spPr>
          <a:xfrm>
            <a:off x="457200" y="1949450"/>
            <a:ext cx="0" cy="4289425"/>
          </a:xfrm>
          <a:prstGeom prst="straightConnector1">
            <a:avLst/>
          </a:prstGeom>
          <a:noFill/>
          <a:ln>
            <a:noFill/>
          </a:ln>
        </p:spPr>
      </p:cxnSp>
      <p:cxnSp>
        <p:nvCxnSpPr>
          <p:cNvPr id="126" name="Google Shape;126;p12"/>
          <p:cNvCxnSpPr/>
          <p:nvPr/>
        </p:nvCxnSpPr>
        <p:spPr>
          <a:xfrm>
            <a:off x="457200" y="6248400"/>
            <a:ext cx="8229600" cy="0"/>
          </a:xfrm>
          <a:prstGeom prst="straightConnector1">
            <a:avLst/>
          </a:prstGeom>
          <a:noFill/>
          <a:ln>
            <a:noFill/>
          </a:ln>
        </p:spPr>
      </p:cxnSp>
      <p:sp>
        <p:nvSpPr>
          <p:cNvPr id="128" name="Google Shape;128;p12"/>
          <p:cNvSpPr txBox="1"/>
          <p:nvPr/>
        </p:nvSpPr>
        <p:spPr>
          <a:xfrm>
            <a:off x="455612" y="1043134"/>
            <a:ext cx="8205787" cy="501650"/>
          </a:xfrm>
          <a:prstGeom prst="rect">
            <a:avLst/>
          </a:prstGeom>
          <a:noFill/>
          <a:ln>
            <a:noFill/>
          </a:ln>
        </p:spPr>
        <p:txBody>
          <a:bodyPr spcFirstLastPara="1" wrap="square" lIns="91425" tIns="45700" rIns="91425" bIns="45700" anchor="t" anchorCtr="0">
            <a:noAutofit/>
          </a:bodyPr>
          <a:lstStyle/>
          <a:p>
            <a:pPr marL="0" marR="0" lvl="0" indent="6350" algn="ctr" defTabSz="914400" rtl="0" eaLnBrk="1" fontAlgn="auto" latinLnBrk="0" hangingPunct="1">
              <a:lnSpc>
                <a:spcPct val="95000"/>
              </a:lnSpc>
              <a:spcBef>
                <a:spcPts val="0"/>
              </a:spcBef>
              <a:spcAft>
                <a:spcPts val="0"/>
              </a:spcAft>
              <a:buClr>
                <a:srgbClr val="FF0000"/>
              </a:buClr>
              <a:buSzPts val="2800"/>
              <a:buFont typeface="Arial"/>
              <a:buNone/>
              <a:tabLst/>
              <a:defRPr/>
            </a:pPr>
            <a:r>
              <a:rPr kumimoji="0" lang="en-US" sz="2800" b="1" i="1" u="none" strike="noStrike" kern="0" cap="none" spc="0" normalizeH="0" baseline="0" noProof="0" dirty="0">
                <a:ln>
                  <a:noFill/>
                </a:ln>
                <a:solidFill>
                  <a:srgbClr val="C00000"/>
                </a:solidFill>
                <a:effectLst/>
                <a:uLnTx/>
                <a:uFillTx/>
                <a:ea typeface="Arial"/>
                <a:cs typeface="Arial"/>
                <a:sym typeface="Arial"/>
              </a:rPr>
              <a:t>Counseling and reassurance are key</a:t>
            </a:r>
            <a:endParaRPr kumimoji="0" sz="1400" b="0" i="0" u="none" strike="noStrike" kern="0" cap="none" spc="0" normalizeH="0" baseline="0" noProof="0" dirty="0">
              <a:ln>
                <a:noFill/>
              </a:ln>
              <a:solidFill>
                <a:srgbClr val="C00000"/>
              </a:solidFill>
              <a:effectLst/>
              <a:uLnTx/>
              <a:uFillTx/>
              <a:ea typeface="Arial"/>
              <a:cs typeface="Arial"/>
              <a:sym typeface="Arial"/>
            </a:endParaRPr>
          </a:p>
        </p:txBody>
      </p:sp>
      <p:graphicFrame>
        <p:nvGraphicFramePr>
          <p:cNvPr id="129" name="Google Shape;129;p12"/>
          <p:cNvGraphicFramePr/>
          <p:nvPr>
            <p:extLst>
              <p:ext uri="{D42A27DB-BD31-4B8C-83A1-F6EECF244321}">
                <p14:modId xmlns:p14="http://schemas.microsoft.com/office/powerpoint/2010/main" val="1200742922"/>
              </p:ext>
            </p:extLst>
          </p:nvPr>
        </p:nvGraphicFramePr>
        <p:xfrm>
          <a:off x="747751" y="1546301"/>
          <a:ext cx="7939050" cy="5043970"/>
        </p:xfrm>
        <a:graphic>
          <a:graphicData uri="http://schemas.openxmlformats.org/drawingml/2006/table">
            <a:tbl>
              <a:tblPr>
                <a:tableStyleId>{E8B1032C-EA38-4F05-BA0D-38AFFFC7BED3}</a:tableStyleId>
              </a:tblPr>
              <a:tblGrid>
                <a:gridCol w="1835900">
                  <a:extLst>
                    <a:ext uri="{9D8B030D-6E8A-4147-A177-3AD203B41FA5}">
                      <a16:colId xmlns:a16="http://schemas.microsoft.com/office/drawing/2014/main" val="20000"/>
                    </a:ext>
                  </a:extLst>
                </a:gridCol>
                <a:gridCol w="610315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lt1"/>
                        </a:buClr>
                        <a:buSzPts val="2800"/>
                        <a:buFont typeface="Arial"/>
                        <a:buNone/>
                      </a:pPr>
                      <a:r>
                        <a:rPr lang="en-US" sz="2800" u="none" strike="noStrike" cap="none">
                          <a:sym typeface="Arial"/>
                        </a:rPr>
                        <a:t>Problem</a:t>
                      </a:r>
                      <a:endParaRPr sz="1400" u="none" strike="noStrike" cap="none"/>
                    </a:p>
                  </a:txBody>
                  <a:tcPr marL="91450" marR="45725" marT="45650" marB="45650"/>
                </a:tc>
                <a:tc>
                  <a:txBody>
                    <a:bodyPr/>
                    <a:lstStyle/>
                    <a:p>
                      <a:pPr marL="0" marR="0" lvl="0" indent="0" algn="l" rtl="0">
                        <a:lnSpc>
                          <a:spcPct val="100000"/>
                        </a:lnSpc>
                        <a:spcBef>
                          <a:spcPts val="0"/>
                        </a:spcBef>
                        <a:spcAft>
                          <a:spcPts val="0"/>
                        </a:spcAft>
                        <a:buClr>
                          <a:schemeClr val="lt1"/>
                        </a:buClr>
                        <a:buSzPts val="2800"/>
                        <a:buFont typeface="Arial"/>
                        <a:buNone/>
                      </a:pPr>
                      <a:r>
                        <a:rPr lang="en-US" sz="2800" u="none" strike="noStrike" cap="none" dirty="0">
                          <a:sym typeface="Arial"/>
                        </a:rPr>
                        <a:t>Action/Management</a:t>
                      </a:r>
                      <a:endParaRPr sz="1400" u="none" strike="noStrike" cap="none" dirty="0"/>
                    </a:p>
                  </a:txBody>
                  <a:tcPr marL="91450" marR="45725" marT="45650" marB="45650"/>
                </a:tc>
                <a:extLst>
                  <a:ext uri="{0D108BD9-81ED-4DB2-BD59-A6C34878D82A}">
                    <a16:rowId xmlns:a16="http://schemas.microsoft.com/office/drawing/2014/main" val="10000"/>
                  </a:ext>
                </a:extLst>
              </a:tr>
              <a:tr h="109855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Irregular bleeding/ spotting</a:t>
                      </a:r>
                      <a:endParaRPr sz="1400" u="none" strike="noStrike" cap="none"/>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a:sym typeface="Arial"/>
                        </a:rPr>
                        <a:t>Reassure client that this is common and not harmful, usually diminishes after few months</a:t>
                      </a:r>
                      <a:endParaRPr sz="1400" u="none" strike="noStrike" cap="none"/>
                    </a:p>
                  </a:txBody>
                  <a:tcPr marL="91450" marR="45725" marT="45650" marB="45650"/>
                </a:tc>
                <a:extLst>
                  <a:ext uri="{0D108BD9-81ED-4DB2-BD59-A6C34878D82A}">
                    <a16:rowId xmlns:a16="http://schemas.microsoft.com/office/drawing/2014/main" val="10001"/>
                  </a:ext>
                </a:extLst>
              </a:tr>
              <a:tr h="17668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No monthly bleeding</a:t>
                      </a:r>
                      <a:endParaRPr sz="1400" u="none" strike="noStrike" cap="none"/>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a:sym typeface="Arial"/>
                        </a:rPr>
                        <a:t>Reassure her that many women eventually stop having monthly bleeding when using LNG-IUD and this is not harmful. Blood is not building up inside her. There is no need to lose blood every month.</a:t>
                      </a:r>
                      <a:endParaRPr sz="1400" u="none" strike="noStrike" cap="none"/>
                    </a:p>
                  </a:txBody>
                  <a:tcPr marL="91450" marR="45725" marT="45650" marB="45650"/>
                </a:tc>
                <a:extLst>
                  <a:ext uri="{0D108BD9-81ED-4DB2-BD59-A6C34878D82A}">
                    <a16:rowId xmlns:a16="http://schemas.microsoft.com/office/drawing/2014/main" val="10002"/>
                  </a:ext>
                </a:extLst>
              </a:tr>
              <a:tr h="166052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dirty="0">
                          <a:sym typeface="Arial"/>
                        </a:rPr>
                        <a:t>Heavy or prolonged bleeding</a:t>
                      </a:r>
                      <a:endParaRPr sz="1400" u="none" strike="noStrike" cap="none" dirty="0"/>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dirty="0">
                          <a:sym typeface="Arial"/>
                        </a:rPr>
                        <a:t>Reassure client that this is common and not harmful, usually diminishes after few months</a:t>
                      </a:r>
                      <a:endParaRPr sz="1400" u="none" strike="noStrike" cap="none" dirty="0"/>
                    </a:p>
                    <a:p>
                      <a:pPr marL="231775" marR="0" lvl="0" indent="-231775" algn="l" rtl="0">
                        <a:lnSpc>
                          <a:spcPct val="100000"/>
                        </a:lnSpc>
                        <a:spcBef>
                          <a:spcPts val="440"/>
                        </a:spcBef>
                        <a:spcAft>
                          <a:spcPts val="0"/>
                        </a:spcAft>
                        <a:buClr>
                          <a:srgbClr val="000000"/>
                        </a:buClr>
                        <a:buSzPts val="2200"/>
                        <a:buFont typeface="Arial"/>
                        <a:buChar char="•"/>
                      </a:pPr>
                      <a:r>
                        <a:rPr lang="en-US" sz="2200" u="none" strike="noStrike" cap="none" dirty="0">
                          <a:sym typeface="Arial"/>
                        </a:rPr>
                        <a:t>Provide iron tablets</a:t>
                      </a:r>
                      <a:endParaRPr sz="1400" u="none" strike="noStrike" cap="none" dirty="0"/>
                    </a:p>
                  </a:txBody>
                  <a:tcPr marL="91450" marR="45725" marT="45650" marB="45650"/>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72D6F85A-8991-4A1E-8322-8110E8F8FED9}"/>
              </a:ext>
            </a:extLst>
          </p:cNvPr>
          <p:cNvSpPr>
            <a:spLocks noGrp="1"/>
          </p:cNvSpPr>
          <p:nvPr>
            <p:ph type="sldNum" sz="quarter" idx="12"/>
          </p:nvPr>
        </p:nvSpPr>
        <p:spPr/>
        <p:txBody>
          <a:bodyPr/>
          <a:lstStyle/>
          <a:p>
            <a:fld id="{8503B3E5-BAE0-4051-A0B1-29381921E4F1}" type="slidenum">
              <a:rPr lang="en-GB" smtClean="0"/>
              <a:t>31</a:t>
            </a:fld>
            <a:endParaRPr lang="en-GB"/>
          </a:p>
        </p:txBody>
      </p:sp>
      <p:sp>
        <p:nvSpPr>
          <p:cNvPr id="13" name="Footer Placeholder 1">
            <a:extLst>
              <a:ext uri="{FF2B5EF4-FFF2-40B4-BE49-F238E27FC236}">
                <a16:creationId xmlns:a16="http://schemas.microsoft.com/office/drawing/2014/main" id="{C6072F9B-EBCA-4797-9528-30FC1F3C17E5}"/>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idx="4294967295"/>
          </p:nvPr>
        </p:nvSpPr>
        <p:spPr>
          <a:xfrm>
            <a:off x="571499" y="138113"/>
            <a:ext cx="82296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Cramping and mild pain</a:t>
            </a:r>
            <a:endParaRPr lang="en-GB" sz="3600" dirty="0">
              <a:solidFill>
                <a:schemeClr val="accent1"/>
              </a:solidFill>
              <a:latin typeface="Calibri" panose="020F0502020204030204" pitchFamily="34" charset="0"/>
              <a:cs typeface="Calibri" panose="020F0502020204030204" pitchFamily="34" charset="0"/>
            </a:endParaRPr>
          </a:p>
        </p:txBody>
      </p:sp>
      <p:sp>
        <p:nvSpPr>
          <p:cNvPr id="135" name="Google Shape;135;p13"/>
          <p:cNvSpPr txBox="1">
            <a:spLocks noGrp="1"/>
          </p:cNvSpPr>
          <p:nvPr>
            <p:ph type="body" idx="4294967295"/>
          </p:nvPr>
        </p:nvSpPr>
        <p:spPr>
          <a:xfrm>
            <a:off x="914400" y="1524000"/>
            <a:ext cx="8229600" cy="381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rgbClr val="FF0000"/>
              </a:buClr>
              <a:buSzPts val="2800"/>
              <a:buFont typeface="Arial"/>
              <a:buNone/>
            </a:pPr>
            <a:r>
              <a:rPr lang="en-US" sz="3200" b="1" i="1" u="none" strike="noStrike" cap="none" dirty="0">
                <a:solidFill>
                  <a:srgbClr val="C00000"/>
                </a:solidFill>
                <a:ea typeface="Arial"/>
                <a:cs typeface="Arial"/>
                <a:sym typeface="Arial"/>
              </a:rPr>
              <a:t>Counseling and reassurance are key</a:t>
            </a:r>
            <a:endParaRPr sz="3200" dirty="0">
              <a:solidFill>
                <a:srgbClr val="C00000"/>
              </a:solidFill>
            </a:endParaRPr>
          </a:p>
        </p:txBody>
      </p:sp>
      <p:graphicFrame>
        <p:nvGraphicFramePr>
          <p:cNvPr id="137" name="Google Shape;137;p13"/>
          <p:cNvGraphicFramePr/>
          <p:nvPr>
            <p:extLst>
              <p:ext uri="{D42A27DB-BD31-4B8C-83A1-F6EECF244321}">
                <p14:modId xmlns:p14="http://schemas.microsoft.com/office/powerpoint/2010/main" val="3392872911"/>
              </p:ext>
            </p:extLst>
          </p:nvPr>
        </p:nvGraphicFramePr>
        <p:xfrm>
          <a:off x="571499" y="1947862"/>
          <a:ext cx="8143875" cy="4257675"/>
        </p:xfrm>
        <a:graphic>
          <a:graphicData uri="http://schemas.openxmlformats.org/drawingml/2006/table">
            <a:tbl>
              <a:tblPr>
                <a:tableStyleId>{E8B1032C-EA38-4F05-BA0D-38AFFFC7BED3}</a:tableStyleId>
              </a:tblPr>
              <a:tblGrid>
                <a:gridCol w="1676675">
                  <a:extLst>
                    <a:ext uri="{9D8B030D-6E8A-4147-A177-3AD203B41FA5}">
                      <a16:colId xmlns:a16="http://schemas.microsoft.com/office/drawing/2014/main" val="20000"/>
                    </a:ext>
                  </a:extLst>
                </a:gridCol>
                <a:gridCol w="6467200">
                  <a:extLst>
                    <a:ext uri="{9D8B030D-6E8A-4147-A177-3AD203B41FA5}">
                      <a16:colId xmlns:a16="http://schemas.microsoft.com/office/drawing/2014/main" val="20001"/>
                    </a:ext>
                  </a:extLst>
                </a:gridCol>
              </a:tblGrid>
              <a:tr h="609600">
                <a:tc>
                  <a:txBody>
                    <a:bodyPr/>
                    <a:lstStyle/>
                    <a:p>
                      <a:pPr marL="0" marR="0" lvl="0" indent="0" algn="l" rtl="0">
                        <a:lnSpc>
                          <a:spcPct val="100000"/>
                        </a:lnSpc>
                        <a:spcBef>
                          <a:spcPts val="0"/>
                        </a:spcBef>
                        <a:spcAft>
                          <a:spcPts val="0"/>
                        </a:spcAft>
                        <a:buClr>
                          <a:schemeClr val="lt1"/>
                        </a:buClr>
                        <a:buSzPts val="2800"/>
                        <a:buFont typeface="Arial"/>
                        <a:buNone/>
                      </a:pPr>
                      <a:r>
                        <a:rPr lang="en-US" sz="2200" b="1" u="none" strike="noStrike" cap="none" dirty="0">
                          <a:sym typeface="Arial"/>
                        </a:rPr>
                        <a:t>Problem</a:t>
                      </a:r>
                      <a:endParaRPr sz="2200" b="1" u="none" strike="noStrike" cap="none" dirty="0"/>
                    </a:p>
                  </a:txBody>
                  <a:tcPr marL="91450" marR="45725" marT="45650" marB="45650"/>
                </a:tc>
                <a:tc>
                  <a:txBody>
                    <a:bodyPr/>
                    <a:lstStyle/>
                    <a:p>
                      <a:pPr marL="0" marR="0" lvl="0" indent="0" algn="l" rtl="0">
                        <a:lnSpc>
                          <a:spcPct val="100000"/>
                        </a:lnSpc>
                        <a:spcBef>
                          <a:spcPts val="0"/>
                        </a:spcBef>
                        <a:spcAft>
                          <a:spcPts val="0"/>
                        </a:spcAft>
                        <a:buClr>
                          <a:schemeClr val="lt1"/>
                        </a:buClr>
                        <a:buSzPts val="2800"/>
                        <a:buFont typeface="Arial"/>
                        <a:buNone/>
                      </a:pPr>
                      <a:r>
                        <a:rPr lang="en-US" sz="2200" b="1" u="none" strike="noStrike" cap="none" dirty="0">
                          <a:sym typeface="Arial"/>
                        </a:rPr>
                        <a:t>Action/Management</a:t>
                      </a:r>
                      <a:endParaRPr sz="2200" b="1" u="none" strike="noStrike" cap="none" dirty="0"/>
                    </a:p>
                  </a:txBody>
                  <a:tcPr marL="91450" marR="45725" marT="45650" marB="45650"/>
                </a:tc>
                <a:extLst>
                  <a:ext uri="{0D108BD9-81ED-4DB2-BD59-A6C34878D82A}">
                    <a16:rowId xmlns:a16="http://schemas.microsoft.com/office/drawing/2014/main" val="10000"/>
                  </a:ext>
                </a:extLst>
              </a:tr>
              <a:tr h="36480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Cramping and mild pain</a:t>
                      </a:r>
                      <a:endParaRPr sz="2200" u="none" strike="noStrike" cap="none"/>
                    </a:p>
                  </a:txBody>
                  <a:tcPr marL="91450" marR="45725" marT="45650" marB="45650"/>
                </a:tc>
                <a:tc>
                  <a:txBody>
                    <a:bodyPr/>
                    <a:lstStyle/>
                    <a:p>
                      <a:pPr marL="290512" marR="0" lvl="0" indent="-290512" algn="l" rtl="0">
                        <a:lnSpc>
                          <a:spcPct val="100000"/>
                        </a:lnSpc>
                        <a:spcBef>
                          <a:spcPts val="0"/>
                        </a:spcBef>
                        <a:spcAft>
                          <a:spcPts val="0"/>
                        </a:spcAft>
                        <a:buClr>
                          <a:srgbClr val="000000"/>
                        </a:buClr>
                        <a:buSzPts val="2000"/>
                        <a:buFont typeface="Arial"/>
                        <a:buChar char="•"/>
                      </a:pPr>
                      <a:r>
                        <a:rPr lang="en-US" sz="2200" u="none" strike="noStrike" cap="none" dirty="0">
                          <a:sym typeface="Arial"/>
                        </a:rPr>
                        <a:t>She can expect cramping and pain in first 1</a:t>
                      </a:r>
                      <a:r>
                        <a:rPr lang="en-US" sz="2200" u="none" strike="noStrike" cap="none" dirty="0">
                          <a:sym typeface="Times New Roman"/>
                        </a:rPr>
                        <a:t>–</a:t>
                      </a:r>
                      <a:r>
                        <a:rPr lang="en-US" sz="2200" u="none" strike="noStrike" cap="none" dirty="0">
                          <a:sym typeface="Arial"/>
                        </a:rPr>
                        <a:t>2 days after insertion</a:t>
                      </a:r>
                      <a:endParaRPr sz="2200" u="none" strike="noStrike" cap="none"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Suggest ibuprofen/paracetamol, other pain reliever (not aspirin if she also has heavy bleeding)</a:t>
                      </a:r>
                      <a:endParaRPr sz="2200"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If cramping continues evaluate for other partial expulsion or perforation, or other causes; treat or refer</a:t>
                      </a:r>
                      <a:r>
                        <a:rPr lang="en-US" sz="2200" u="none" strike="noStrike" cap="none" dirty="0">
                          <a:sym typeface="Garamond"/>
                        </a:rPr>
                        <a:t>.</a:t>
                      </a:r>
                      <a:endParaRPr sz="2200" u="none" strike="noStrike" cap="none"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If cramping is severe but no underlying condition, discuss removing the LNG-IUD and. switching to another method</a:t>
                      </a:r>
                      <a:endParaRPr sz="2200" u="none" strike="noStrike" cap="none" dirty="0">
                        <a:solidFill>
                          <a:srgbClr val="00B0F0"/>
                        </a:solidFill>
                      </a:endParaRPr>
                    </a:p>
                  </a:txBody>
                  <a:tcPr marL="91450" marR="45725" marT="45650" marB="45650"/>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8596AFFB-B69D-453C-ACFB-6E609B1C6ABB}"/>
              </a:ext>
            </a:extLst>
          </p:cNvPr>
          <p:cNvSpPr>
            <a:spLocks noGrp="1"/>
          </p:cNvSpPr>
          <p:nvPr>
            <p:ph type="sldNum" sz="quarter" idx="12"/>
          </p:nvPr>
        </p:nvSpPr>
        <p:spPr/>
        <p:txBody>
          <a:bodyPr/>
          <a:lstStyle/>
          <a:p>
            <a:fld id="{8503B3E5-BAE0-4051-A0B1-29381921E4F1}" type="slidenum">
              <a:rPr lang="en-GB" smtClean="0"/>
              <a:t>32</a:t>
            </a:fld>
            <a:endParaRPr lang="en-GB"/>
          </a:p>
        </p:txBody>
      </p:sp>
      <p:sp>
        <p:nvSpPr>
          <p:cNvPr id="6" name="Footer Placeholder 1">
            <a:extLst>
              <a:ext uri="{FF2B5EF4-FFF2-40B4-BE49-F238E27FC236}">
                <a16:creationId xmlns:a16="http://schemas.microsoft.com/office/drawing/2014/main" id="{99EEA21F-E1A8-4B7E-81D7-BD5DA51094B6}"/>
              </a:ext>
            </a:extLst>
          </p:cNvPr>
          <p:cNvSpPr txBox="1">
            <a:spLocks/>
          </p:cNvSpPr>
          <p:nvPr/>
        </p:nvSpPr>
        <p:spPr>
          <a:xfrm>
            <a:off x="1180063" y="6573916"/>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idx="4294967295"/>
          </p:nvPr>
        </p:nvSpPr>
        <p:spPr>
          <a:xfrm>
            <a:off x="290945" y="156726"/>
            <a:ext cx="8853055" cy="10017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Severe pain in lower abdomen</a:t>
            </a:r>
            <a:endParaRPr lang="en-GB" sz="3600" dirty="0">
              <a:solidFill>
                <a:schemeClr val="accent1"/>
              </a:solidFill>
              <a:latin typeface="Calibri" panose="020F0502020204030204" pitchFamily="34" charset="0"/>
              <a:cs typeface="Calibri" panose="020F0502020204030204" pitchFamily="34" charset="0"/>
            </a:endParaRPr>
          </a:p>
        </p:txBody>
      </p:sp>
      <p:sp>
        <p:nvSpPr>
          <p:cNvPr id="143" name="Google Shape;143;p14"/>
          <p:cNvSpPr txBox="1">
            <a:spLocks noGrp="1"/>
          </p:cNvSpPr>
          <p:nvPr>
            <p:ph type="body" idx="4294967295"/>
          </p:nvPr>
        </p:nvSpPr>
        <p:spPr>
          <a:xfrm>
            <a:off x="374075" y="1324264"/>
            <a:ext cx="8645234" cy="4827588"/>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rgbClr val="000000"/>
              </a:buClr>
              <a:buSzPts val="2800"/>
              <a:buNone/>
            </a:pPr>
            <a:r>
              <a:rPr lang="en-GB" sz="2400" b="1" dirty="0">
                <a:solidFill>
                  <a:srgbClr val="000000"/>
                </a:solidFill>
                <a:ea typeface="Arial"/>
                <a:cs typeface="Arial"/>
                <a:sym typeface="Arial"/>
              </a:rPr>
              <a:t>Severe pain in lower abdomen is rare. </a:t>
            </a:r>
            <a:r>
              <a:rPr lang="en-US" sz="2400" b="1" i="0" u="none" strike="noStrike" cap="none" dirty="0">
                <a:solidFill>
                  <a:srgbClr val="000000"/>
                </a:solidFill>
                <a:ea typeface="Arial"/>
                <a:cs typeface="Arial"/>
                <a:sym typeface="Arial"/>
              </a:rPr>
              <a:t>Rule out PID, ectopic pregnancy, ovarian cyst, perforation.</a:t>
            </a:r>
            <a:endParaRPr b="1" dirty="0"/>
          </a:p>
          <a:p>
            <a:pPr marL="342900" lvl="0" indent="-342900" algn="l" rtl="0">
              <a:lnSpc>
                <a:spcPct val="100000"/>
              </a:lnSpc>
              <a:spcBef>
                <a:spcPts val="800"/>
              </a:spcBef>
              <a:spcAft>
                <a:spcPts val="0"/>
              </a:spcAft>
              <a:buSzPts val="2800"/>
              <a:buChar char="•"/>
            </a:pPr>
            <a:r>
              <a:rPr lang="en-US" sz="2400" dirty="0">
                <a:solidFill>
                  <a:srgbClr val="C00000"/>
                </a:solidFill>
              </a:rPr>
              <a:t>If ectopic pregnancy is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Refer immediately. </a:t>
            </a:r>
            <a:endParaRPr dirty="0"/>
          </a:p>
          <a:p>
            <a:pPr marL="342900" marR="0" lvl="0" indent="-342900" algn="l" rtl="0">
              <a:lnSpc>
                <a:spcPct val="100000"/>
              </a:lnSpc>
              <a:spcBef>
                <a:spcPts val="800"/>
              </a:spcBef>
              <a:spcAft>
                <a:spcPts val="0"/>
              </a:spcAft>
              <a:buClr>
                <a:srgbClr val="000000"/>
              </a:buClr>
              <a:buSzPts val="2800"/>
              <a:buFont typeface="Arial"/>
              <a:buChar char="•"/>
            </a:pPr>
            <a:r>
              <a:rPr lang="en-US" sz="2400" b="0" i="0" u="none" strike="noStrike" cap="none" dirty="0">
                <a:solidFill>
                  <a:srgbClr val="C00000"/>
                </a:solidFill>
                <a:ea typeface="Arial"/>
                <a:cs typeface="Arial"/>
                <a:sym typeface="Arial"/>
              </a:rPr>
              <a:t>If PID is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T</a:t>
            </a:r>
            <a:r>
              <a:rPr lang="en-US" sz="2200" b="0" i="0" u="none" strike="noStrike" cap="none" dirty="0">
                <a:solidFill>
                  <a:srgbClr val="000000"/>
                </a:solidFill>
                <a:ea typeface="Arial"/>
                <a:cs typeface="Arial"/>
                <a:sym typeface="Arial"/>
              </a:rPr>
              <a:t>reat with appropriate antibiotics for gonorrhea, chlamydia and anaerobic bacterial infection. </a:t>
            </a:r>
            <a:endParaRPr dirty="0"/>
          </a:p>
          <a:p>
            <a:pPr marL="800100" lvl="1" indent="-342900" algn="l" rtl="0">
              <a:lnSpc>
                <a:spcPct val="100000"/>
              </a:lnSpc>
              <a:spcBef>
                <a:spcPts val="0"/>
              </a:spcBef>
              <a:spcAft>
                <a:spcPts val="0"/>
              </a:spcAft>
              <a:buSzPts val="2800"/>
              <a:buFont typeface="Arial"/>
              <a:buChar char="─"/>
            </a:pPr>
            <a:r>
              <a:rPr lang="en-US" sz="2200" b="0" i="0" u="none" strike="noStrike" cap="none" dirty="0">
                <a:solidFill>
                  <a:srgbClr val="000000"/>
                </a:solidFill>
                <a:ea typeface="Arial"/>
                <a:cs typeface="Arial"/>
                <a:sym typeface="Arial"/>
              </a:rPr>
              <a:t>There is no need to remove the LNG-IUD.</a:t>
            </a:r>
            <a:endParaRPr dirty="0"/>
          </a:p>
          <a:p>
            <a:pPr marL="342900" marR="0" lvl="0" indent="-342900" algn="l" rtl="0">
              <a:lnSpc>
                <a:spcPct val="100000"/>
              </a:lnSpc>
              <a:spcBef>
                <a:spcPts val="800"/>
              </a:spcBef>
              <a:spcAft>
                <a:spcPts val="0"/>
              </a:spcAft>
              <a:buClr>
                <a:srgbClr val="000000"/>
              </a:buClr>
              <a:buSzPts val="2800"/>
              <a:buFont typeface="Arial"/>
              <a:buChar char="•"/>
            </a:pPr>
            <a:r>
              <a:rPr lang="en-US" sz="2400" dirty="0">
                <a:solidFill>
                  <a:srgbClr val="C00000"/>
                </a:solidFill>
              </a:rPr>
              <a:t>If ovarian cyst or enlarged ovarian follicles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Reassure client they usually disappear on their own</a:t>
            </a:r>
            <a:endParaRPr dirty="0"/>
          </a:p>
          <a:p>
            <a:pPr marL="800100" lvl="1" indent="-342900" algn="l" rtl="0">
              <a:lnSpc>
                <a:spcPct val="100000"/>
              </a:lnSpc>
              <a:spcBef>
                <a:spcPts val="0"/>
              </a:spcBef>
              <a:spcAft>
                <a:spcPts val="0"/>
              </a:spcAft>
              <a:buSzPts val="2800"/>
              <a:buFont typeface="Arial"/>
              <a:buChar char="─"/>
            </a:pPr>
            <a:r>
              <a:rPr lang="en-US" sz="2200" dirty="0"/>
              <a:t>No need to treat unless they grow abnormally large, twist, or burst</a:t>
            </a:r>
            <a:endParaRPr dirty="0"/>
          </a:p>
          <a:p>
            <a:pPr marL="800100" lvl="1" indent="-342900" algn="l" rtl="0">
              <a:lnSpc>
                <a:spcPct val="100000"/>
              </a:lnSpc>
              <a:spcBef>
                <a:spcPts val="0"/>
              </a:spcBef>
              <a:spcAft>
                <a:spcPts val="0"/>
              </a:spcAft>
              <a:buSzPts val="2800"/>
              <a:buFont typeface="Arial"/>
              <a:buChar char="─"/>
            </a:pPr>
            <a:r>
              <a:rPr lang="en-US" sz="2200" dirty="0"/>
              <a:t>Can continue to use LNG-IUD</a:t>
            </a:r>
            <a:endParaRPr dirty="0"/>
          </a:p>
          <a:p>
            <a:pPr marL="800100" lvl="1" indent="-342900" algn="l" rtl="0">
              <a:lnSpc>
                <a:spcPct val="100000"/>
              </a:lnSpc>
              <a:spcBef>
                <a:spcPts val="0"/>
              </a:spcBef>
              <a:spcAft>
                <a:spcPts val="0"/>
              </a:spcAft>
              <a:buSzPts val="2800"/>
              <a:buFont typeface="Arial"/>
              <a:buChar char="─"/>
            </a:pPr>
            <a:r>
              <a:rPr lang="en-US" sz="2200" dirty="0"/>
              <a:t>Follow up in 6 weeks to ensure problem resolving</a:t>
            </a:r>
            <a:endParaRPr sz="2200" dirty="0"/>
          </a:p>
          <a:p>
            <a:pPr marL="342900" marR="0" lvl="0" indent="-342900" algn="l" rtl="0">
              <a:lnSpc>
                <a:spcPct val="100000"/>
              </a:lnSpc>
              <a:spcBef>
                <a:spcPts val="620"/>
              </a:spcBef>
              <a:spcAft>
                <a:spcPts val="0"/>
              </a:spcAft>
              <a:buClr>
                <a:srgbClr val="000000"/>
              </a:buClr>
              <a:buSzPts val="3100"/>
              <a:buFont typeface="Arial"/>
              <a:buNone/>
            </a:pPr>
            <a:endParaRPr sz="3100" b="0" i="0" u="none" strike="noStrike" cap="none" dirty="0">
              <a:solidFill>
                <a:srgbClr val="000000"/>
              </a:solidFill>
              <a:ea typeface="Arial"/>
              <a:cs typeface="Arial"/>
              <a:sym typeface="Arial"/>
            </a:endParaRPr>
          </a:p>
          <a:p>
            <a:pPr marL="342900" marR="0" lvl="0" indent="-146050" algn="l" rtl="0">
              <a:lnSpc>
                <a:spcPct val="100000"/>
              </a:lnSpc>
              <a:spcBef>
                <a:spcPts val="620"/>
              </a:spcBef>
              <a:spcAft>
                <a:spcPts val="0"/>
              </a:spcAft>
              <a:buClr>
                <a:srgbClr val="000000"/>
              </a:buClr>
              <a:buSzPts val="3100"/>
              <a:buFont typeface="Arial"/>
              <a:buNone/>
            </a:pPr>
            <a:endParaRPr sz="3100" b="0" i="0" u="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66C11BD6-6774-4043-99D1-023B19756B03}"/>
              </a:ext>
            </a:extLst>
          </p:cNvPr>
          <p:cNvSpPr>
            <a:spLocks noGrp="1"/>
          </p:cNvSpPr>
          <p:nvPr>
            <p:ph type="sldNum" sz="quarter" idx="12"/>
          </p:nvPr>
        </p:nvSpPr>
        <p:spPr/>
        <p:txBody>
          <a:bodyPr/>
          <a:lstStyle/>
          <a:p>
            <a:fld id="{8503B3E5-BAE0-4051-A0B1-29381921E4F1}" type="slidenum">
              <a:rPr lang="en-GB" smtClean="0"/>
              <a:t>33</a:t>
            </a:fld>
            <a:endParaRPr lang="en-GB"/>
          </a:p>
        </p:txBody>
      </p:sp>
      <p:sp>
        <p:nvSpPr>
          <p:cNvPr id="5" name="Footer Placeholder 1">
            <a:extLst>
              <a:ext uri="{FF2B5EF4-FFF2-40B4-BE49-F238E27FC236}">
                <a16:creationId xmlns:a16="http://schemas.microsoft.com/office/drawing/2014/main" id="{F60C9782-FF08-4B03-A77A-044843EA5226}"/>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idx="4294967295"/>
          </p:nvPr>
        </p:nvSpPr>
        <p:spPr>
          <a:xfrm>
            <a:off x="748142" y="10650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Suspected perforation</a:t>
            </a:r>
            <a:endParaRPr lang="en-GB" sz="3600" dirty="0">
              <a:solidFill>
                <a:schemeClr val="accent1"/>
              </a:solidFill>
              <a:latin typeface="Calibri" panose="020F0502020204030204" pitchFamily="34" charset="0"/>
              <a:cs typeface="Calibri" panose="020F0502020204030204" pitchFamily="34" charset="0"/>
            </a:endParaRPr>
          </a:p>
        </p:txBody>
      </p:sp>
      <p:sp>
        <p:nvSpPr>
          <p:cNvPr id="150" name="Google Shape;150;p15"/>
          <p:cNvSpPr txBox="1">
            <a:spLocks noGrp="1"/>
          </p:cNvSpPr>
          <p:nvPr>
            <p:ph type="body" idx="4294967295"/>
          </p:nvPr>
        </p:nvSpPr>
        <p:spPr>
          <a:xfrm>
            <a:off x="637305" y="1388195"/>
            <a:ext cx="8229600" cy="47577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dirty="0">
                <a:solidFill>
                  <a:srgbClr val="00004C"/>
                </a:solidFill>
                <a:ea typeface="Arial"/>
                <a:cs typeface="Arial"/>
                <a:sym typeface="Arial"/>
              </a:rPr>
              <a:t>If perforation is suspected at a time of insertion, stop </a:t>
            </a:r>
            <a:r>
              <a:rPr lang="en-US" sz="2400" b="0" i="0" u="none" dirty="0">
                <a:solidFill>
                  <a:srgbClr val="000000"/>
                </a:solidFill>
                <a:ea typeface="Arial"/>
                <a:cs typeface="Arial"/>
                <a:sym typeface="Arial"/>
              </a:rPr>
              <a:t>procedure immediately, remove all instruments </a:t>
            </a:r>
            <a:r>
              <a:rPr lang="en-US" sz="2400" dirty="0"/>
              <a:t>and </a:t>
            </a:r>
            <a:r>
              <a:rPr lang="en-US" sz="2400" b="0" i="0" u="none" dirty="0">
                <a:solidFill>
                  <a:srgbClr val="000000"/>
                </a:solidFill>
                <a:ea typeface="Arial"/>
                <a:cs typeface="Arial"/>
                <a:sym typeface="Arial"/>
              </a:rPr>
              <a:t>LNG-IUD if inserted.</a:t>
            </a:r>
            <a:endParaRPr sz="2400"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Observe vital signs every 5-10 min for an hour; check for signs of bleeding and shock</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If rapid pulse, falling blood pressure, or increased pain: refer</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If stable, observe several more hours and send home</a:t>
            </a:r>
            <a:endParaRPr sz="2400" strike="sngStrike"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Provide alternative contraception</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Advise to avoid sex for 2 weeks</a:t>
            </a:r>
            <a:endParaRPr sz="2400"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Follow-up in a week or as needed</a:t>
            </a:r>
            <a:endParaRPr sz="2400" dirty="0"/>
          </a:p>
          <a:p>
            <a:pPr marL="342900" marR="0" lvl="0" indent="-190500" algn="l" rtl="0">
              <a:lnSpc>
                <a:spcPct val="100000"/>
              </a:lnSpc>
              <a:spcBef>
                <a:spcPts val="480"/>
              </a:spcBef>
              <a:spcAft>
                <a:spcPts val="0"/>
              </a:spcAft>
              <a:buClr>
                <a:srgbClr val="000000"/>
              </a:buClr>
              <a:buSzPts val="2400"/>
              <a:buFont typeface="Arial"/>
              <a:buNone/>
            </a:pPr>
            <a:endParaRPr sz="2400" b="0" i="0" u="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930E8A93-6C53-4C78-8BC8-C8B49490E0C1}"/>
              </a:ext>
            </a:extLst>
          </p:cNvPr>
          <p:cNvSpPr>
            <a:spLocks noGrp="1"/>
          </p:cNvSpPr>
          <p:nvPr>
            <p:ph type="sldNum" sz="quarter" idx="12"/>
          </p:nvPr>
        </p:nvSpPr>
        <p:spPr/>
        <p:txBody>
          <a:bodyPr/>
          <a:lstStyle/>
          <a:p>
            <a:fld id="{8503B3E5-BAE0-4051-A0B1-29381921E4F1}" type="slidenum">
              <a:rPr lang="en-GB" smtClean="0"/>
              <a:t>34</a:t>
            </a:fld>
            <a:endParaRPr lang="en-GB"/>
          </a:p>
        </p:txBody>
      </p:sp>
      <p:sp>
        <p:nvSpPr>
          <p:cNvPr id="5" name="Footer Placeholder 1">
            <a:extLst>
              <a:ext uri="{FF2B5EF4-FFF2-40B4-BE49-F238E27FC236}">
                <a16:creationId xmlns:a16="http://schemas.microsoft.com/office/drawing/2014/main" id="{CBF4B9D7-DB5F-45E4-A875-690F5974A884}"/>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idx="4294967295"/>
          </p:nvPr>
        </p:nvSpPr>
        <p:spPr>
          <a:xfrm>
            <a:off x="526467" y="333375"/>
            <a:ext cx="8409712" cy="960438"/>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Missing strings</a:t>
            </a:r>
            <a:endParaRPr lang="en-GB" sz="3600" dirty="0">
              <a:solidFill>
                <a:schemeClr val="accent1"/>
              </a:solidFill>
              <a:latin typeface="Calibri" panose="020F0502020204030204" pitchFamily="34" charset="0"/>
              <a:cs typeface="Calibri" panose="020F0502020204030204" pitchFamily="34" charset="0"/>
            </a:endParaRPr>
          </a:p>
        </p:txBody>
      </p:sp>
      <p:sp>
        <p:nvSpPr>
          <p:cNvPr id="157" name="Google Shape;157;p16"/>
          <p:cNvSpPr txBox="1">
            <a:spLocks noGrp="1"/>
          </p:cNvSpPr>
          <p:nvPr>
            <p:ph type="body" idx="4294967295"/>
          </p:nvPr>
        </p:nvSpPr>
        <p:spPr>
          <a:xfrm>
            <a:off x="471055" y="1428750"/>
            <a:ext cx="8465123" cy="50657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400" b="0" i="0" u="none" dirty="0">
                <a:solidFill>
                  <a:srgbClr val="000000"/>
                </a:solidFill>
                <a:ea typeface="Arial"/>
                <a:cs typeface="Arial"/>
                <a:sym typeface="Arial"/>
              </a:rPr>
              <a:t>Ask the client:</a:t>
            </a:r>
            <a:endParaRPr sz="2400" dirty="0"/>
          </a:p>
          <a:p>
            <a:pPr marL="800100" lvl="1" indent="-342900" algn="l" rtl="0">
              <a:lnSpc>
                <a:spcPct val="100000"/>
              </a:lnSpc>
              <a:spcBef>
                <a:spcPts val="560"/>
              </a:spcBef>
              <a:spcAft>
                <a:spcPts val="0"/>
              </a:spcAft>
              <a:buSzPts val="2800"/>
              <a:buFont typeface="Arial"/>
              <a:buChar char="•"/>
            </a:pPr>
            <a:r>
              <a:rPr lang="en-US" sz="2000" dirty="0"/>
              <a:t>Whether and when she saw the LNG-IUD come out</a:t>
            </a:r>
            <a:endParaRPr sz="2000" dirty="0"/>
          </a:p>
          <a:p>
            <a:pPr marL="800100" lvl="1" indent="-342900" algn="l" rtl="0">
              <a:lnSpc>
                <a:spcPct val="100000"/>
              </a:lnSpc>
              <a:spcBef>
                <a:spcPts val="560"/>
              </a:spcBef>
              <a:spcAft>
                <a:spcPts val="0"/>
              </a:spcAft>
              <a:buSzPts val="2800"/>
              <a:buFont typeface="Arial"/>
              <a:buChar char="•"/>
            </a:pPr>
            <a:r>
              <a:rPr lang="en-US" sz="2000" b="0" i="0" u="none" dirty="0">
                <a:solidFill>
                  <a:srgbClr val="000000"/>
                </a:solidFill>
                <a:ea typeface="Arial"/>
                <a:cs typeface="Arial"/>
                <a:sym typeface="Arial"/>
              </a:rPr>
              <a:t>When did she have her last monthly bleeding</a:t>
            </a:r>
            <a:endParaRPr sz="2000" dirty="0"/>
          </a:p>
          <a:p>
            <a:pPr marL="800100" lvl="1" indent="-342900" algn="l" rtl="0">
              <a:lnSpc>
                <a:spcPct val="100000"/>
              </a:lnSpc>
              <a:spcBef>
                <a:spcPts val="560"/>
              </a:spcBef>
              <a:spcAft>
                <a:spcPts val="0"/>
              </a:spcAft>
              <a:buSzPts val="2800"/>
              <a:buFont typeface="Arial"/>
              <a:buChar char="•"/>
            </a:pPr>
            <a:r>
              <a:rPr lang="en-US" sz="2000" dirty="0"/>
              <a:t>If she has any symptoms of pregnancy</a:t>
            </a:r>
            <a:endParaRPr sz="2000" dirty="0"/>
          </a:p>
          <a:p>
            <a:pPr marL="800100" lvl="1" indent="-342900" algn="l" rtl="0">
              <a:lnSpc>
                <a:spcPct val="100000"/>
              </a:lnSpc>
              <a:spcBef>
                <a:spcPts val="560"/>
              </a:spcBef>
              <a:spcAft>
                <a:spcPts val="0"/>
              </a:spcAft>
              <a:buSzPts val="2800"/>
              <a:buFont typeface="Arial"/>
              <a:buChar char="•"/>
            </a:pPr>
            <a:r>
              <a:rPr lang="en-US" sz="2000" b="0" i="0" u="none" dirty="0">
                <a:solidFill>
                  <a:srgbClr val="000000"/>
                </a:solidFill>
                <a:ea typeface="Arial"/>
                <a:cs typeface="Arial"/>
                <a:sym typeface="Arial"/>
              </a:rPr>
              <a:t>If she has used a backup meth</a:t>
            </a:r>
            <a:r>
              <a:rPr lang="en-US" sz="2000" dirty="0"/>
              <a:t>od since she noticed the LNG-IUD come out</a:t>
            </a:r>
            <a:endParaRPr sz="2000" b="0" i="0" u="none" dirty="0">
              <a:solidFill>
                <a:srgbClr val="000000"/>
              </a:solidFill>
              <a:ea typeface="Arial"/>
              <a:cs typeface="Arial"/>
              <a:sym typeface="Arial"/>
            </a:endParaRPr>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Perform pelvic exam, gently probe for strings in cervical canal</a:t>
            </a:r>
            <a:endParaRPr sz="2400" dirty="0"/>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If cannot locate strings, consider x-ray (if pregnancy can be ruled out) or ultrasound, or refer. Provide a backup method in meantime in case LNG-IUD came out and the woman did not notice.</a:t>
            </a:r>
            <a:endParaRPr sz="2400" dirty="0"/>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Insert another LNG-IUD if expulsion is confirmed and she is not pregnant and still wants to use an LNG-IUD. </a:t>
            </a:r>
            <a:endParaRPr sz="2400" dirty="0"/>
          </a:p>
        </p:txBody>
      </p:sp>
      <p:sp>
        <p:nvSpPr>
          <p:cNvPr id="2" name="Slide Number Placeholder 1">
            <a:extLst>
              <a:ext uri="{FF2B5EF4-FFF2-40B4-BE49-F238E27FC236}">
                <a16:creationId xmlns:a16="http://schemas.microsoft.com/office/drawing/2014/main" id="{105BAFA4-D340-47C2-A240-4CDBFA7F751A}"/>
              </a:ext>
            </a:extLst>
          </p:cNvPr>
          <p:cNvSpPr>
            <a:spLocks noGrp="1"/>
          </p:cNvSpPr>
          <p:nvPr>
            <p:ph type="sldNum" sz="quarter" idx="12"/>
          </p:nvPr>
        </p:nvSpPr>
        <p:spPr/>
        <p:txBody>
          <a:bodyPr/>
          <a:lstStyle/>
          <a:p>
            <a:fld id="{8503B3E5-BAE0-4051-A0B1-29381921E4F1}" type="slidenum">
              <a:rPr lang="en-GB" smtClean="0"/>
              <a:t>35</a:t>
            </a:fld>
            <a:endParaRPr lang="en-GB"/>
          </a:p>
        </p:txBody>
      </p:sp>
      <p:sp>
        <p:nvSpPr>
          <p:cNvPr id="5" name="Footer Placeholder 1">
            <a:extLst>
              <a:ext uri="{FF2B5EF4-FFF2-40B4-BE49-F238E27FC236}">
                <a16:creationId xmlns:a16="http://schemas.microsoft.com/office/drawing/2014/main" id="{72076B10-C612-49F7-9798-A4C8430EBC6E}"/>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title" idx="4294967295"/>
          </p:nvPr>
        </p:nvSpPr>
        <p:spPr>
          <a:xfrm>
            <a:off x="221677" y="110830"/>
            <a:ext cx="8340436" cy="1029566"/>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Suspected pregnancy</a:t>
            </a:r>
            <a:endParaRPr lang="en-GB" sz="3600" dirty="0">
              <a:solidFill>
                <a:schemeClr val="accent1"/>
              </a:solidFill>
              <a:latin typeface="Calibri" panose="020F0502020204030204" pitchFamily="34" charset="0"/>
              <a:cs typeface="Calibri" panose="020F0502020204030204" pitchFamily="34" charset="0"/>
            </a:endParaRPr>
          </a:p>
        </p:txBody>
      </p:sp>
      <p:sp>
        <p:nvSpPr>
          <p:cNvPr id="164" name="Google Shape;164;p17"/>
          <p:cNvSpPr txBox="1">
            <a:spLocks noGrp="1"/>
          </p:cNvSpPr>
          <p:nvPr>
            <p:ph type="body" idx="4294967295"/>
          </p:nvPr>
        </p:nvSpPr>
        <p:spPr>
          <a:xfrm>
            <a:off x="429490" y="1378520"/>
            <a:ext cx="8451273" cy="478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000"/>
              <a:buNone/>
            </a:pPr>
            <a:r>
              <a:rPr lang="en-US" sz="2400" dirty="0"/>
              <a:t>When pregnancy is suspected based of absence of bleeding and/or symptoms of pregnancy:</a:t>
            </a:r>
          </a:p>
          <a:p>
            <a:pPr marL="0" marR="0" lvl="0" indent="0" algn="l" rtl="0">
              <a:lnSpc>
                <a:spcPct val="90000"/>
              </a:lnSpc>
              <a:spcBef>
                <a:spcPts val="0"/>
              </a:spcBef>
              <a:spcAft>
                <a:spcPts val="0"/>
              </a:spcAft>
              <a:buClr>
                <a:srgbClr val="000000"/>
              </a:buClr>
              <a:buSzPts val="3000"/>
              <a:buNone/>
            </a:pPr>
            <a:endParaRPr sz="2400" dirty="0"/>
          </a:p>
          <a:p>
            <a:pPr marL="342900" lvl="0" indent="-342900" algn="l" rtl="0">
              <a:lnSpc>
                <a:spcPct val="90000"/>
              </a:lnSpc>
              <a:spcBef>
                <a:spcPts val="0"/>
              </a:spcBef>
              <a:spcAft>
                <a:spcPts val="0"/>
              </a:spcAft>
              <a:buSzPts val="3000"/>
              <a:buChar char="•"/>
            </a:pPr>
            <a:r>
              <a:rPr lang="en-US" sz="2400" dirty="0"/>
              <a:t>Assess for pregnancy, including ectopic pregnancy by pregnancy test or other means (e.g. ultrasound).</a:t>
            </a:r>
          </a:p>
          <a:p>
            <a:pPr marL="342900" lvl="0" indent="-342900" algn="l" rtl="0">
              <a:lnSpc>
                <a:spcPct val="90000"/>
              </a:lnSpc>
              <a:spcBef>
                <a:spcPts val="0"/>
              </a:spcBef>
              <a:spcAft>
                <a:spcPts val="0"/>
              </a:spcAft>
              <a:buSzPts val="3000"/>
              <a:buChar char="•"/>
            </a:pPr>
            <a:endParaRPr sz="2400" dirty="0"/>
          </a:p>
          <a:p>
            <a:pPr marL="342900" marR="0" lvl="0" indent="-342900" algn="l" rtl="0">
              <a:lnSpc>
                <a:spcPct val="90000"/>
              </a:lnSpc>
              <a:spcBef>
                <a:spcPts val="600"/>
              </a:spcBef>
              <a:spcAft>
                <a:spcPts val="0"/>
              </a:spcAft>
              <a:buClr>
                <a:srgbClr val="000000"/>
              </a:buClr>
              <a:buSzPts val="3000"/>
              <a:buFont typeface="Arial"/>
              <a:buChar char="•"/>
            </a:pPr>
            <a:r>
              <a:rPr lang="en-US" sz="2400" b="0" i="0" u="none" dirty="0">
                <a:solidFill>
                  <a:srgbClr val="000000"/>
                </a:solidFill>
                <a:ea typeface="Arial"/>
                <a:cs typeface="Arial"/>
                <a:sym typeface="Arial"/>
              </a:rPr>
              <a:t>If the client is pregnant and wishes to continue the pregnancy:</a:t>
            </a:r>
            <a:endParaRPr sz="2400" dirty="0"/>
          </a:p>
          <a:p>
            <a:pPr marL="742950" marR="0" lvl="1" indent="-285750" algn="l" rtl="0">
              <a:lnSpc>
                <a:spcPct val="90000"/>
              </a:lnSpc>
              <a:spcBef>
                <a:spcPts val="560"/>
              </a:spcBef>
              <a:spcAft>
                <a:spcPts val="0"/>
              </a:spcAft>
              <a:buClr>
                <a:srgbClr val="000000"/>
              </a:buClr>
              <a:buSzPts val="2800"/>
              <a:buFont typeface="Arial"/>
              <a:buChar char="–"/>
            </a:pPr>
            <a:r>
              <a:rPr lang="en-US" sz="2200" b="0" i="0" u="none" strike="noStrike" cap="none" dirty="0">
                <a:solidFill>
                  <a:srgbClr val="000000"/>
                </a:solidFill>
                <a:ea typeface="Arial"/>
                <a:cs typeface="Arial"/>
                <a:sym typeface="Arial"/>
              </a:rPr>
              <a:t>Explain that an IUD in the uterus during pregnancy increases the risk of preterm delivery or miscarriage often complicated with infection</a:t>
            </a:r>
            <a:endParaRPr sz="2200" dirty="0"/>
          </a:p>
          <a:p>
            <a:pPr marL="742950" marR="0" lvl="1" indent="-285750" algn="l" rtl="0">
              <a:lnSpc>
                <a:spcPct val="90000"/>
              </a:lnSpc>
              <a:spcBef>
                <a:spcPts val="560"/>
              </a:spcBef>
              <a:spcAft>
                <a:spcPts val="0"/>
              </a:spcAft>
              <a:buClr>
                <a:srgbClr val="000000"/>
              </a:buClr>
              <a:buSzPts val="2800"/>
              <a:buFont typeface="Arial"/>
              <a:buChar char="–"/>
            </a:pPr>
            <a:r>
              <a:rPr lang="en-US" sz="2200" b="0" i="0" u="none" strike="noStrike" cap="none" dirty="0">
                <a:solidFill>
                  <a:srgbClr val="000000"/>
                </a:solidFill>
                <a:ea typeface="Arial"/>
                <a:cs typeface="Arial"/>
                <a:sym typeface="Arial"/>
              </a:rPr>
              <a:t>If possible, remove the LNG-IUD</a:t>
            </a:r>
          </a:p>
          <a:p>
            <a:pPr marL="742950" marR="0" lvl="1" indent="-285750" algn="l" rtl="0">
              <a:lnSpc>
                <a:spcPct val="90000"/>
              </a:lnSpc>
              <a:spcBef>
                <a:spcPts val="560"/>
              </a:spcBef>
              <a:spcAft>
                <a:spcPts val="0"/>
              </a:spcAft>
              <a:buClr>
                <a:srgbClr val="000000"/>
              </a:buClr>
              <a:buSzPts val="2800"/>
              <a:buFont typeface="Arial"/>
              <a:buChar char="–"/>
            </a:pPr>
            <a:endParaRPr sz="2400" dirty="0"/>
          </a:p>
          <a:p>
            <a:pPr marL="342900" lvl="0" indent="-342900" algn="l" rtl="0">
              <a:lnSpc>
                <a:spcPct val="90000"/>
              </a:lnSpc>
              <a:spcBef>
                <a:spcPts val="640"/>
              </a:spcBef>
              <a:spcAft>
                <a:spcPts val="0"/>
              </a:spcAft>
              <a:buSzPts val="3200"/>
              <a:buFont typeface="Arial"/>
              <a:buChar char="•"/>
            </a:pPr>
            <a:r>
              <a:rPr lang="en-US" sz="2400" dirty="0"/>
              <a:t>If she chooses to keep the LNG-IUD, advise close follow-up for signs of miscarriage (with or without infection).</a:t>
            </a:r>
            <a:endParaRPr sz="2400" b="0" i="0" u="none" strike="noStrike" cap="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C29A1403-90E4-4B4E-B340-D1F97BC1FBD3}"/>
              </a:ext>
            </a:extLst>
          </p:cNvPr>
          <p:cNvSpPr>
            <a:spLocks noGrp="1"/>
          </p:cNvSpPr>
          <p:nvPr>
            <p:ph type="sldNum" sz="quarter" idx="12"/>
          </p:nvPr>
        </p:nvSpPr>
        <p:spPr/>
        <p:txBody>
          <a:bodyPr/>
          <a:lstStyle/>
          <a:p>
            <a:fld id="{8503B3E5-BAE0-4051-A0B1-29381921E4F1}" type="slidenum">
              <a:rPr lang="en-GB" smtClean="0"/>
              <a:t>36</a:t>
            </a:fld>
            <a:endParaRPr lang="en-GB"/>
          </a:p>
        </p:txBody>
      </p:sp>
      <p:sp>
        <p:nvSpPr>
          <p:cNvPr id="5" name="Footer Placeholder 1">
            <a:extLst>
              <a:ext uri="{FF2B5EF4-FFF2-40B4-BE49-F238E27FC236}">
                <a16:creationId xmlns:a16="http://schemas.microsoft.com/office/drawing/2014/main" id="{061752DC-C57D-4DF9-9AD6-D013F72E6691}"/>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title" idx="4294967295"/>
          </p:nvPr>
        </p:nvSpPr>
        <p:spPr>
          <a:xfrm>
            <a:off x="318657" y="45460"/>
            <a:ext cx="8229600" cy="890587"/>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4800" b="1" i="0" u="none" strike="noStrike" cap="none">
                <a:solidFill>
                  <a:schemeClr val="accent1"/>
                </a:solidFill>
                <a:latin typeface="Calibri" panose="020F0502020204030204" pitchFamily="34" charset="0"/>
                <a:ea typeface="Arial"/>
                <a:cs typeface="Calibri" panose="020F0502020204030204" pitchFamily="34" charset="0"/>
                <a:sym typeface="Arial"/>
              </a:rPr>
              <a:t>LNG-IUDs: Summary</a:t>
            </a:r>
            <a:endParaRPr sz="4800">
              <a:solidFill>
                <a:schemeClr val="accent1"/>
              </a:solidFill>
              <a:latin typeface="Calibri" panose="020F0502020204030204" pitchFamily="34" charset="0"/>
              <a:cs typeface="Calibri" panose="020F0502020204030204" pitchFamily="34" charset="0"/>
            </a:endParaRPr>
          </a:p>
        </p:txBody>
      </p:sp>
      <p:sp>
        <p:nvSpPr>
          <p:cNvPr id="171" name="Google Shape;171;p18"/>
          <p:cNvSpPr txBox="1">
            <a:spLocks noGrp="1"/>
          </p:cNvSpPr>
          <p:nvPr>
            <p:ph type="body" idx="4294967295"/>
          </p:nvPr>
        </p:nvSpPr>
        <p:spPr>
          <a:xfrm>
            <a:off x="479419" y="990310"/>
            <a:ext cx="8359775" cy="4838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800"/>
              <a:buFont typeface="Arial"/>
              <a:buNone/>
            </a:pPr>
            <a:r>
              <a:rPr lang="en-US" sz="2400" b="1" i="0" u="none" dirty="0">
                <a:solidFill>
                  <a:srgbClr val="000000"/>
                </a:solidFill>
                <a:ea typeface="Arial"/>
                <a:cs typeface="Arial"/>
                <a:sym typeface="Arial"/>
              </a:rPr>
              <a:t>LNG-IUDs:</a:t>
            </a:r>
            <a:endParaRPr sz="2400" b="0" i="0" u="none" dirty="0">
              <a:solidFill>
                <a:srgbClr val="000000"/>
              </a:solidFill>
              <a:ea typeface="Arial"/>
              <a:cs typeface="Arial"/>
              <a:sym typeface="Arial"/>
            </a:endParaRPr>
          </a:p>
          <a:p>
            <a:pPr marL="342900" lvl="0" indent="-342900" algn="l" rtl="0">
              <a:lnSpc>
                <a:spcPct val="90000"/>
              </a:lnSpc>
              <a:spcBef>
                <a:spcPts val="700"/>
              </a:spcBef>
              <a:spcAft>
                <a:spcPts val="0"/>
              </a:spcAft>
              <a:buSzPts val="2800"/>
              <a:buChar char="•"/>
            </a:pPr>
            <a:r>
              <a:rPr lang="en-US" sz="2400" dirty="0"/>
              <a:t>Are safe, private, highly effective, convenient, reversible, long lasting, cost-effective, easy to use, and appropriate for the majority of women.</a:t>
            </a:r>
            <a:endParaRPr sz="2400" dirty="0"/>
          </a:p>
          <a:p>
            <a:pPr marL="342900" lvl="0" indent="-342900" algn="l" rtl="0">
              <a:lnSpc>
                <a:spcPct val="90000"/>
              </a:lnSpc>
              <a:spcBef>
                <a:spcPts val="700"/>
              </a:spcBef>
              <a:spcAft>
                <a:spcPts val="0"/>
              </a:spcAft>
              <a:buSzPts val="2800"/>
              <a:buChar char="•"/>
            </a:pPr>
            <a:r>
              <a:rPr lang="en-US" sz="2400" dirty="0"/>
              <a:t>Offer important health benefits, including (but not limited to) protection from endometrial and cervical cancers, and reduction of menstrual cramping and bleeding.</a:t>
            </a:r>
          </a:p>
          <a:p>
            <a:pPr marL="342900" lvl="0" indent="-342900" algn="l" rtl="0">
              <a:lnSpc>
                <a:spcPct val="90000"/>
              </a:lnSpc>
              <a:spcBef>
                <a:spcPts val="700"/>
              </a:spcBef>
              <a:spcAft>
                <a:spcPts val="0"/>
              </a:spcAft>
              <a:buSzPts val="2800"/>
              <a:buChar char="•"/>
            </a:pPr>
            <a:endParaRPr sz="2400" dirty="0"/>
          </a:p>
          <a:p>
            <a:pPr marL="0" lvl="0" indent="0" algn="l" rtl="0">
              <a:lnSpc>
                <a:spcPct val="90000"/>
              </a:lnSpc>
              <a:spcBef>
                <a:spcPts val="700"/>
              </a:spcBef>
              <a:spcAft>
                <a:spcPts val="0"/>
              </a:spcAft>
              <a:buSzPts val="2800"/>
              <a:buNone/>
            </a:pPr>
            <a:r>
              <a:rPr lang="en-US" sz="2400" dirty="0"/>
              <a:t> </a:t>
            </a:r>
            <a:r>
              <a:rPr lang="en-US" sz="2400" b="1" dirty="0"/>
              <a:t>P</a:t>
            </a:r>
            <a:r>
              <a:rPr lang="en-US" sz="2400" b="1" i="0" u="none" dirty="0">
                <a:solidFill>
                  <a:srgbClr val="000000"/>
                </a:solidFill>
                <a:ea typeface="Arial"/>
                <a:cs typeface="Arial"/>
                <a:sym typeface="Arial"/>
              </a:rPr>
              <a:t>roviders can ensure safety by:</a:t>
            </a:r>
            <a:endParaRPr sz="2400" b="0" i="0" u="none" dirty="0">
              <a:solidFill>
                <a:srgbClr val="000000"/>
              </a:solidFill>
              <a:ea typeface="Arial"/>
              <a:cs typeface="Arial"/>
              <a:sym typeface="Arial"/>
            </a:endParaRPr>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Informative counseling</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Careful screening</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Adherence to infection prevention practices</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Proper follow-up</a:t>
            </a:r>
            <a:endParaRPr sz="2400" dirty="0"/>
          </a:p>
        </p:txBody>
      </p:sp>
      <p:sp>
        <p:nvSpPr>
          <p:cNvPr id="2" name="Slide Number Placeholder 1">
            <a:extLst>
              <a:ext uri="{FF2B5EF4-FFF2-40B4-BE49-F238E27FC236}">
                <a16:creationId xmlns:a16="http://schemas.microsoft.com/office/drawing/2014/main" id="{50695CD5-3BE8-4422-AE85-9A18F931B479}"/>
              </a:ext>
            </a:extLst>
          </p:cNvPr>
          <p:cNvSpPr>
            <a:spLocks noGrp="1"/>
          </p:cNvSpPr>
          <p:nvPr>
            <p:ph type="sldNum" sz="quarter" idx="12"/>
          </p:nvPr>
        </p:nvSpPr>
        <p:spPr/>
        <p:txBody>
          <a:bodyPr/>
          <a:lstStyle/>
          <a:p>
            <a:fld id="{8503B3E5-BAE0-4051-A0B1-29381921E4F1}" type="slidenum">
              <a:rPr lang="en-GB" smtClean="0"/>
              <a:t>37</a:t>
            </a:fld>
            <a:endParaRPr lang="en-GB"/>
          </a:p>
        </p:txBody>
      </p:sp>
      <p:sp>
        <p:nvSpPr>
          <p:cNvPr id="5" name="Footer Placeholder 1">
            <a:extLst>
              <a:ext uri="{FF2B5EF4-FFF2-40B4-BE49-F238E27FC236}">
                <a16:creationId xmlns:a16="http://schemas.microsoft.com/office/drawing/2014/main" id="{EB66E1BA-FB9F-4EA6-9C9B-699172F39AB2}"/>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F4F631-0587-47B5-86FB-90856DC3F73C}"/>
              </a:ext>
            </a:extLst>
          </p:cNvPr>
          <p:cNvSpPr>
            <a:spLocks noChangeArrowheads="1"/>
          </p:cNvSpPr>
          <p:nvPr/>
        </p:nvSpPr>
        <p:spPr bwMode="auto">
          <a:xfrm>
            <a:off x="338138" y="1457325"/>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US" altLang="en-US" sz="5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Copper-bearing intrauterine devices </a:t>
            </a:r>
            <a: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en-US" sz="5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IUDS</a:t>
            </a:r>
            <a: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b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br>
            <a:endPar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10243" name="Group 4">
            <a:extLst>
              <a:ext uri="{FF2B5EF4-FFF2-40B4-BE49-F238E27FC236}">
                <a16:creationId xmlns:a16="http://schemas.microsoft.com/office/drawing/2014/main" id="{DEB13E7F-13D9-4D6B-A1FD-033389951564}"/>
              </a:ext>
            </a:extLst>
          </p:cNvPr>
          <p:cNvGrpSpPr>
            <a:grpSpLocks/>
          </p:cNvGrpSpPr>
          <p:nvPr/>
        </p:nvGrpSpPr>
        <p:grpSpPr bwMode="auto">
          <a:xfrm>
            <a:off x="3579813" y="4488145"/>
            <a:ext cx="1970087" cy="2251075"/>
            <a:chOff x="3579812" y="4447261"/>
            <a:chExt cx="1970088" cy="2251075"/>
          </a:xfrm>
        </p:grpSpPr>
        <p:pic>
          <p:nvPicPr>
            <p:cNvPr id="10245" name="Picture 3" descr="IUD_TCu-380">
              <a:extLst>
                <a:ext uri="{FF2B5EF4-FFF2-40B4-BE49-F238E27FC236}">
                  <a16:creationId xmlns:a16="http://schemas.microsoft.com/office/drawing/2014/main" id="{9445E18A-BFE3-412D-A17F-46E27920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4447261"/>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56318E57-E78A-46E0-8BE3-E264553AB55F}"/>
                </a:ext>
              </a:extLst>
            </p:cNvPr>
            <p:cNvSpPr txBox="1">
              <a:spLocks noChangeArrowheads="1"/>
            </p:cNvSpPr>
            <p:nvPr/>
          </p:nvSpPr>
          <p:spPr bwMode="auto">
            <a:xfrm>
              <a:off x="3720306" y="5951531"/>
              <a:ext cx="168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 T 380A</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7EBA-C26D-42CD-BC8F-58832B87998E}"/>
              </a:ext>
            </a:extLst>
          </p:cNvPr>
          <p:cNvSpPr>
            <a:spLocks noGrp="1"/>
          </p:cNvSpPr>
          <p:nvPr>
            <p:ph type="title"/>
          </p:nvPr>
        </p:nvSpPr>
        <p:spPr>
          <a:xfrm>
            <a:off x="628650" y="157303"/>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What are Copper IUDs?</a:t>
            </a:r>
            <a:endParaRPr lang="en-GB" sz="48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BAEF82B-D6C5-46B8-8DA9-03700D03EFA5}"/>
              </a:ext>
            </a:extLst>
          </p:cNvPr>
          <p:cNvSpPr>
            <a:spLocks noGrp="1"/>
          </p:cNvSpPr>
          <p:nvPr>
            <p:ph idx="1"/>
          </p:nvPr>
        </p:nvSpPr>
        <p:spPr>
          <a:xfrm>
            <a:off x="628650" y="1825625"/>
            <a:ext cx="5214589" cy="4351338"/>
          </a:xfrm>
        </p:spPr>
        <p:txBody>
          <a:bodyPr>
            <a:noAutofit/>
          </a:bodyPr>
          <a:lstStyle/>
          <a:p>
            <a:r>
              <a:rPr lang="en-GB" sz="2400" dirty="0"/>
              <a:t>Small plastic devices inserted through the vagina and cervix into the uterus.</a:t>
            </a:r>
          </a:p>
          <a:p>
            <a:pPr fontAlgn="t"/>
            <a:r>
              <a:rPr lang="en-US" sz="2400" dirty="0"/>
              <a:t>Requires no user action.  </a:t>
            </a:r>
            <a:endParaRPr lang="en-GB" sz="2400" dirty="0"/>
          </a:p>
          <a:p>
            <a:pPr fontAlgn="t"/>
            <a:r>
              <a:rPr lang="en-US" sz="2400" dirty="0"/>
              <a:t>Requires a clinically trained provider to properly insert and remove.</a:t>
            </a:r>
            <a:endParaRPr lang="en-GB" sz="2400" dirty="0"/>
          </a:p>
          <a:p>
            <a:pPr fontAlgn="t"/>
            <a:r>
              <a:rPr lang="en-GB" sz="2400" dirty="0"/>
              <a:t>They are: </a:t>
            </a:r>
          </a:p>
          <a:p>
            <a:pPr lvl="1" fontAlgn="t"/>
            <a:r>
              <a:rPr lang="en-GB" sz="2000" dirty="0"/>
              <a:t>very safe so can be used by most women.</a:t>
            </a:r>
          </a:p>
          <a:p>
            <a:pPr lvl="1" fontAlgn="t"/>
            <a:r>
              <a:rPr lang="en-GB" sz="2000" dirty="0"/>
              <a:t>very effective.</a:t>
            </a:r>
          </a:p>
          <a:p>
            <a:pPr lvl="1" fontAlgn="t"/>
            <a:r>
              <a:rPr lang="en-GB" sz="2000" dirty="0"/>
              <a:t>Long acting – up to 12 years – depending on type of device</a:t>
            </a:r>
          </a:p>
          <a:p>
            <a:pPr fontAlgn="t"/>
            <a:r>
              <a:rPr lang="en-GB" sz="2400" dirty="0"/>
              <a:t>A woman can soon become pregnant when IUD is taken out. </a:t>
            </a:r>
          </a:p>
          <a:p>
            <a:pPr fontAlgn="t"/>
            <a:endParaRPr lang="en-GB" sz="2400" dirty="0"/>
          </a:p>
        </p:txBody>
      </p:sp>
      <p:sp>
        <p:nvSpPr>
          <p:cNvPr id="4" name="Slide Number Placeholder 3">
            <a:extLst>
              <a:ext uri="{FF2B5EF4-FFF2-40B4-BE49-F238E27FC236}">
                <a16:creationId xmlns:a16="http://schemas.microsoft.com/office/drawing/2014/main" id="{FB373B56-3CF5-428F-9A1D-4EE884F4B562}"/>
              </a:ext>
            </a:extLst>
          </p:cNvPr>
          <p:cNvSpPr>
            <a:spLocks noGrp="1"/>
          </p:cNvSpPr>
          <p:nvPr>
            <p:ph type="sldNum" sz="quarter" idx="12"/>
          </p:nvPr>
        </p:nvSpPr>
        <p:spPr/>
        <p:txBody>
          <a:bodyPr/>
          <a:lstStyle/>
          <a:p>
            <a:fld id="{8503B3E5-BAE0-4051-A0B1-29381921E4F1}" type="slidenum">
              <a:rPr lang="en-GB" smtClean="0"/>
              <a:t>39</a:t>
            </a:fld>
            <a:endParaRPr lang="en-GB"/>
          </a:p>
        </p:txBody>
      </p:sp>
      <p:grpSp>
        <p:nvGrpSpPr>
          <p:cNvPr id="5" name="Group 4">
            <a:extLst>
              <a:ext uri="{FF2B5EF4-FFF2-40B4-BE49-F238E27FC236}">
                <a16:creationId xmlns:a16="http://schemas.microsoft.com/office/drawing/2014/main" id="{3EBB3F11-1254-4D6B-BD00-D23C19E286AE}"/>
              </a:ext>
            </a:extLst>
          </p:cNvPr>
          <p:cNvGrpSpPr>
            <a:grpSpLocks/>
          </p:cNvGrpSpPr>
          <p:nvPr/>
        </p:nvGrpSpPr>
        <p:grpSpPr bwMode="auto">
          <a:xfrm>
            <a:off x="6348413" y="4083089"/>
            <a:ext cx="2555875" cy="1116012"/>
            <a:chOff x="7198784" y="4416782"/>
            <a:chExt cx="3245330" cy="1422538"/>
          </a:xfrm>
        </p:grpSpPr>
        <p:pic>
          <p:nvPicPr>
            <p:cNvPr id="6" name="Picture 1">
              <a:extLst>
                <a:ext uri="{FF2B5EF4-FFF2-40B4-BE49-F238E27FC236}">
                  <a16:creationId xmlns:a16="http://schemas.microsoft.com/office/drawing/2014/main" id="{6115B398-A372-4C30-B86A-7F690A014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8784" y="4416782"/>
              <a:ext cx="1371601" cy="1422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a:extLst>
                <a:ext uri="{FF2B5EF4-FFF2-40B4-BE49-F238E27FC236}">
                  <a16:creationId xmlns:a16="http://schemas.microsoft.com/office/drawing/2014/main" id="{5A43F3E0-0738-4B13-9025-5DB8FE535F74}"/>
                </a:ext>
              </a:extLst>
            </p:cNvPr>
            <p:cNvSpPr txBox="1">
              <a:spLocks noChangeArrowheads="1"/>
            </p:cNvSpPr>
            <p:nvPr/>
          </p:nvSpPr>
          <p:spPr bwMode="auto">
            <a:xfrm>
              <a:off x="8460310" y="4696780"/>
              <a:ext cx="1983804" cy="4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Multiload 375 </a:t>
              </a:r>
            </a:p>
          </p:txBody>
        </p:sp>
      </p:grpSp>
      <p:grpSp>
        <p:nvGrpSpPr>
          <p:cNvPr id="8" name="Group 7">
            <a:extLst>
              <a:ext uri="{FF2B5EF4-FFF2-40B4-BE49-F238E27FC236}">
                <a16:creationId xmlns:a16="http://schemas.microsoft.com/office/drawing/2014/main" id="{4675CEDC-E092-4A62-B5F1-1F186E5B97FA}"/>
              </a:ext>
            </a:extLst>
          </p:cNvPr>
          <p:cNvGrpSpPr>
            <a:grpSpLocks/>
          </p:cNvGrpSpPr>
          <p:nvPr/>
        </p:nvGrpSpPr>
        <p:grpSpPr bwMode="auto">
          <a:xfrm>
            <a:off x="6348413" y="2057196"/>
            <a:ext cx="2755900" cy="1100138"/>
            <a:chOff x="6321532" y="3356129"/>
            <a:chExt cx="2756552" cy="1100459"/>
          </a:xfrm>
        </p:grpSpPr>
        <p:grpSp>
          <p:nvGrpSpPr>
            <p:cNvPr id="9" name="Group 13">
              <a:extLst>
                <a:ext uri="{FF2B5EF4-FFF2-40B4-BE49-F238E27FC236}">
                  <a16:creationId xmlns:a16="http://schemas.microsoft.com/office/drawing/2014/main" id="{500677BF-68C3-4646-A2BA-897972E93C80}"/>
                </a:ext>
              </a:extLst>
            </p:cNvPr>
            <p:cNvGrpSpPr>
              <a:grpSpLocks/>
            </p:cNvGrpSpPr>
            <p:nvPr/>
          </p:nvGrpSpPr>
          <p:grpSpPr bwMode="auto">
            <a:xfrm>
              <a:off x="6321532" y="3356129"/>
              <a:ext cx="1043497" cy="1100459"/>
              <a:chOff x="-169122" y="1435724"/>
              <a:chExt cx="1643169" cy="1563752"/>
            </a:xfrm>
          </p:grpSpPr>
          <p:sp>
            <p:nvSpPr>
              <p:cNvPr id="11" name="Rectangle 1">
                <a:extLst>
                  <a:ext uri="{FF2B5EF4-FFF2-40B4-BE49-F238E27FC236}">
                    <a16:creationId xmlns:a16="http://schemas.microsoft.com/office/drawing/2014/main" id="{6F09BC95-6BDF-4FBB-8895-11F7B8090C94}"/>
                  </a:ext>
                </a:extLst>
              </p:cNvPr>
              <p:cNvSpPr>
                <a:spLocks noChangeArrowheads="1"/>
              </p:cNvSpPr>
              <p:nvPr/>
            </p:nvSpPr>
            <p:spPr bwMode="auto">
              <a:xfrm>
                <a:off x="-169122" y="1435724"/>
                <a:ext cx="1642756" cy="1563752"/>
              </a:xfrm>
              <a:prstGeom prst="rect">
                <a:avLst/>
              </a:prstGeom>
              <a:gradFill flip="none" rotWithShape="1">
                <a:gsLst>
                  <a:gs pos="1000">
                    <a:srgbClr val="729CE0"/>
                  </a:gs>
                  <a:gs pos="61000">
                    <a:schemeClr val="tx1">
                      <a:shade val="100000"/>
                      <a:satMod val="115000"/>
                    </a:schemeClr>
                  </a:gs>
                </a:gsLst>
                <a:lin ang="13500000" scaled="1"/>
                <a:tileRect/>
              </a:gradFill>
              <a:ln w="95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12" name="Picture 3" descr="IUD_TCu-380">
                <a:extLst>
                  <a:ext uri="{FF2B5EF4-FFF2-40B4-BE49-F238E27FC236}">
                    <a16:creationId xmlns:a16="http://schemas.microsoft.com/office/drawing/2014/main" id="{BF6243D9-2049-439E-94F1-920F14E3C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304"/>
              <a:stretch>
                <a:fillRect/>
              </a:stretch>
            </p:blipFill>
            <p:spPr bwMode="auto">
              <a:xfrm>
                <a:off x="109625" y="1589776"/>
                <a:ext cx="134619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8">
              <a:extLst>
                <a:ext uri="{FF2B5EF4-FFF2-40B4-BE49-F238E27FC236}">
                  <a16:creationId xmlns:a16="http://schemas.microsoft.com/office/drawing/2014/main" id="{D99C6F38-95DC-4B00-A1CB-448F760230BD}"/>
                </a:ext>
              </a:extLst>
            </p:cNvPr>
            <p:cNvSpPr txBox="1">
              <a:spLocks noChangeArrowheads="1"/>
            </p:cNvSpPr>
            <p:nvPr/>
          </p:nvSpPr>
          <p:spPr bwMode="auto">
            <a:xfrm>
              <a:off x="7353457" y="3474574"/>
              <a:ext cx="172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Copper T-380A</a:t>
              </a:r>
            </a:p>
          </p:txBody>
        </p:sp>
      </p:grpSp>
      <p:sp>
        <p:nvSpPr>
          <p:cNvPr id="13" name="Footer Placeholder 1">
            <a:extLst>
              <a:ext uri="{FF2B5EF4-FFF2-40B4-BE49-F238E27FC236}">
                <a16:creationId xmlns:a16="http://schemas.microsoft.com/office/drawing/2014/main" id="{1E589063-8FDD-471A-9DDC-A598389A1BF9}"/>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44407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21" name="Footer Placeholder 2">
            <a:extLst>
              <a:ext uri="{FF2B5EF4-FFF2-40B4-BE49-F238E27FC236}">
                <a16:creationId xmlns:a16="http://schemas.microsoft.com/office/drawing/2014/main" id="{F2A16D99-63FA-43A8-ADB5-ADDE5CD7507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04A63F70-9040-44DD-AB6A-F8E93A98BD43}"/>
              </a:ext>
            </a:extLst>
          </p:cNvPr>
          <p:cNvSpPr>
            <a:spLocks noGrp="1"/>
          </p:cNvSpPr>
          <p:nvPr>
            <p:ph type="sldNum" sz="quarter" idx="12"/>
          </p:nvPr>
        </p:nvSpPr>
        <p:spPr/>
        <p:txBody>
          <a:bodyPr/>
          <a:lstStyle/>
          <a:p>
            <a:fld id="{8503B3E5-BAE0-4051-A0B1-29381921E4F1}" type="slidenum">
              <a:rPr lang="en-GB" smtClean="0"/>
              <a:t>4</a:t>
            </a:fld>
            <a:endParaRPr lang="en-GB"/>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A7BAB0-74A1-4DE0-8583-D64C18E89391}"/>
              </a:ext>
            </a:extLst>
          </p:cNvPr>
          <p:cNvSpPr>
            <a:spLocks noGrp="1" noChangeArrowheads="1"/>
          </p:cNvSpPr>
          <p:nvPr>
            <p:ph type="title" idx="4294967295"/>
          </p:nvPr>
        </p:nvSpPr>
        <p:spPr>
          <a:xfrm>
            <a:off x="374075" y="171012"/>
            <a:ext cx="8229600" cy="858837"/>
          </a:xfrm>
        </p:spPr>
        <p:txBody>
          <a:bodyPr>
            <a:normAutofit/>
          </a:bodyPr>
          <a:lstStyle/>
          <a:p>
            <a:pPr eaLnBrk="1" hangingPunct="1"/>
            <a:r>
              <a:rPr lang="en-US"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Types</a:t>
            </a:r>
          </a:p>
        </p:txBody>
      </p:sp>
      <p:sp>
        <p:nvSpPr>
          <p:cNvPr id="446467" name="Rectangle 3">
            <a:extLst>
              <a:ext uri="{FF2B5EF4-FFF2-40B4-BE49-F238E27FC236}">
                <a16:creationId xmlns:a16="http://schemas.microsoft.com/office/drawing/2014/main" id="{D4F469D2-73E2-459B-BDFB-576E8E1A2A4A}"/>
              </a:ext>
            </a:extLst>
          </p:cNvPr>
          <p:cNvSpPr>
            <a:spLocks noGrp="1" noChangeArrowheads="1"/>
          </p:cNvSpPr>
          <p:nvPr>
            <p:ph type="body" idx="4294967295"/>
          </p:nvPr>
        </p:nvSpPr>
        <p:spPr>
          <a:xfrm>
            <a:off x="360225" y="1473200"/>
            <a:ext cx="8277225" cy="3930307"/>
          </a:xfrm>
        </p:spPr>
        <p:txBody>
          <a:bodyPr>
            <a:spAutoFit/>
          </a:bodyPr>
          <a:lstStyle/>
          <a:p>
            <a:pPr marL="342900" lvl="1" indent="-342900" eaLnBrk="1" hangingPunct="1">
              <a:spcBef>
                <a:spcPts val="1200"/>
              </a:spcBef>
              <a:buFontTx/>
              <a:buChar char="•"/>
              <a:defRPr/>
            </a:pPr>
            <a:r>
              <a:rPr lang="en-US" sz="2000" dirty="0"/>
              <a:t>Copper IUDs have a small plastic frame </a:t>
            </a:r>
            <a:br>
              <a:rPr lang="en-US" sz="2000" dirty="0"/>
            </a:br>
            <a:r>
              <a:rPr lang="en-US" sz="2000" dirty="0"/>
              <a:t>with copper sleeves or wire around it</a:t>
            </a:r>
          </a:p>
          <a:p>
            <a:pPr marL="627063" lvl="1" eaLnBrk="1" hangingPunct="1">
              <a:spcBef>
                <a:spcPts val="1800"/>
              </a:spcBef>
              <a:defRPr/>
            </a:pPr>
            <a:r>
              <a:rPr lang="en-US" sz="2400" dirty="0"/>
              <a:t>TCu-380A, “Copper T” is most widely </a:t>
            </a:r>
            <a:br>
              <a:rPr lang="en-US" sz="2400" dirty="0"/>
            </a:br>
            <a:r>
              <a:rPr lang="en-US" sz="2400" dirty="0"/>
              <a:t>used copper IUD</a:t>
            </a:r>
          </a:p>
          <a:p>
            <a:pPr marL="627063" lvl="1" eaLnBrk="1" hangingPunct="1">
              <a:spcBef>
                <a:spcPts val="4200"/>
              </a:spcBef>
              <a:defRPr/>
            </a:pPr>
            <a:r>
              <a:rPr lang="en-US" sz="2400" dirty="0"/>
              <a:t>Multiload 375 is another copper IUD </a:t>
            </a:r>
            <a:br>
              <a:rPr lang="en-US" sz="2400" dirty="0"/>
            </a:br>
            <a:r>
              <a:rPr lang="en-US" sz="2400" dirty="0"/>
              <a:t>commonly available in some </a:t>
            </a:r>
            <a:br>
              <a:rPr lang="en-US" sz="2400" dirty="0"/>
            </a:br>
            <a:r>
              <a:rPr lang="en-US" sz="2400" dirty="0"/>
              <a:t>countries</a:t>
            </a:r>
          </a:p>
          <a:p>
            <a:pPr eaLnBrk="1" hangingPunct="1">
              <a:spcBef>
                <a:spcPts val="0"/>
              </a:spcBef>
              <a:spcAft>
                <a:spcPts val="0"/>
              </a:spcAft>
              <a:defRPr/>
            </a:pPr>
            <a:endParaRPr lang="en-US" sz="2400" dirty="0"/>
          </a:p>
          <a:p>
            <a:pPr marL="457200" lvl="1" indent="0" eaLnBrk="1" hangingPunct="1">
              <a:spcBef>
                <a:spcPts val="600"/>
              </a:spcBef>
              <a:buFontTx/>
              <a:buNone/>
              <a:defRPr/>
            </a:pPr>
            <a:endParaRPr lang="en-US" sz="2400" dirty="0"/>
          </a:p>
        </p:txBody>
      </p:sp>
      <p:grpSp>
        <p:nvGrpSpPr>
          <p:cNvPr id="2" name="Group 1">
            <a:extLst>
              <a:ext uri="{FF2B5EF4-FFF2-40B4-BE49-F238E27FC236}">
                <a16:creationId xmlns:a16="http://schemas.microsoft.com/office/drawing/2014/main" id="{E0792E4D-3B17-46DE-BF8F-E492D7AE208C}"/>
              </a:ext>
            </a:extLst>
          </p:cNvPr>
          <p:cNvGrpSpPr>
            <a:grpSpLocks/>
          </p:cNvGrpSpPr>
          <p:nvPr/>
        </p:nvGrpSpPr>
        <p:grpSpPr bwMode="auto">
          <a:xfrm>
            <a:off x="6348413" y="4071938"/>
            <a:ext cx="2555875" cy="1116012"/>
            <a:chOff x="7198784" y="4416782"/>
            <a:chExt cx="3245330" cy="1422538"/>
          </a:xfrm>
        </p:grpSpPr>
        <p:pic>
          <p:nvPicPr>
            <p:cNvPr id="14346" name="Picture 1">
              <a:extLst>
                <a:ext uri="{FF2B5EF4-FFF2-40B4-BE49-F238E27FC236}">
                  <a16:creationId xmlns:a16="http://schemas.microsoft.com/office/drawing/2014/main" id="{A5DA1F2E-A578-497B-8570-D29FEBB92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8784" y="4416782"/>
              <a:ext cx="1371601" cy="1422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7" name="Text Box 8">
              <a:extLst>
                <a:ext uri="{FF2B5EF4-FFF2-40B4-BE49-F238E27FC236}">
                  <a16:creationId xmlns:a16="http://schemas.microsoft.com/office/drawing/2014/main" id="{E48813E1-0EF0-48D2-91DC-D4AC1706BECF}"/>
                </a:ext>
              </a:extLst>
            </p:cNvPr>
            <p:cNvSpPr txBox="1">
              <a:spLocks noChangeArrowheads="1"/>
            </p:cNvSpPr>
            <p:nvPr/>
          </p:nvSpPr>
          <p:spPr bwMode="auto">
            <a:xfrm>
              <a:off x="8460310" y="4696780"/>
              <a:ext cx="1983804" cy="4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Multiload 375 </a:t>
              </a:r>
            </a:p>
          </p:txBody>
        </p:sp>
      </p:grpSp>
      <p:grpSp>
        <p:nvGrpSpPr>
          <p:cNvPr id="4" name="Group 3">
            <a:extLst>
              <a:ext uri="{FF2B5EF4-FFF2-40B4-BE49-F238E27FC236}">
                <a16:creationId xmlns:a16="http://schemas.microsoft.com/office/drawing/2014/main" id="{CEEC1F03-A99E-41D2-BE3E-D775785D8E39}"/>
              </a:ext>
            </a:extLst>
          </p:cNvPr>
          <p:cNvGrpSpPr>
            <a:grpSpLocks/>
          </p:cNvGrpSpPr>
          <p:nvPr/>
        </p:nvGrpSpPr>
        <p:grpSpPr bwMode="auto">
          <a:xfrm>
            <a:off x="6321425" y="2546350"/>
            <a:ext cx="2755900" cy="1100138"/>
            <a:chOff x="6321532" y="3356129"/>
            <a:chExt cx="2756552" cy="1100459"/>
          </a:xfrm>
        </p:grpSpPr>
        <p:grpSp>
          <p:nvGrpSpPr>
            <p:cNvPr id="14342" name="Group 13">
              <a:extLst>
                <a:ext uri="{FF2B5EF4-FFF2-40B4-BE49-F238E27FC236}">
                  <a16:creationId xmlns:a16="http://schemas.microsoft.com/office/drawing/2014/main" id="{442F9D77-E6E7-4F8D-B642-F8590E0538DB}"/>
                </a:ext>
              </a:extLst>
            </p:cNvPr>
            <p:cNvGrpSpPr>
              <a:grpSpLocks/>
            </p:cNvGrpSpPr>
            <p:nvPr/>
          </p:nvGrpSpPr>
          <p:grpSpPr bwMode="auto">
            <a:xfrm>
              <a:off x="6321532" y="3356129"/>
              <a:ext cx="1043497" cy="1100459"/>
              <a:chOff x="-169122" y="1435724"/>
              <a:chExt cx="1643169" cy="1563752"/>
            </a:xfrm>
          </p:grpSpPr>
          <p:sp>
            <p:nvSpPr>
              <p:cNvPr id="13" name="Rectangle 1">
                <a:extLst>
                  <a:ext uri="{FF2B5EF4-FFF2-40B4-BE49-F238E27FC236}">
                    <a16:creationId xmlns:a16="http://schemas.microsoft.com/office/drawing/2014/main" id="{52E6BB54-8D59-4E3F-9CB4-65A1D735A3FB}"/>
                  </a:ext>
                </a:extLst>
              </p:cNvPr>
              <p:cNvSpPr>
                <a:spLocks noChangeArrowheads="1"/>
              </p:cNvSpPr>
              <p:nvPr/>
            </p:nvSpPr>
            <p:spPr bwMode="auto">
              <a:xfrm>
                <a:off x="-169122" y="1435724"/>
                <a:ext cx="1642756" cy="1563752"/>
              </a:xfrm>
              <a:prstGeom prst="rect">
                <a:avLst/>
              </a:prstGeom>
              <a:gradFill flip="none" rotWithShape="1">
                <a:gsLst>
                  <a:gs pos="1000">
                    <a:srgbClr val="729CE0"/>
                  </a:gs>
                  <a:gs pos="61000">
                    <a:schemeClr val="tx1">
                      <a:shade val="100000"/>
                      <a:satMod val="115000"/>
                    </a:schemeClr>
                  </a:gs>
                </a:gsLst>
                <a:lin ang="13500000" scaled="1"/>
                <a:tileRect/>
              </a:gradFill>
              <a:ln w="95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14345" name="Picture 3" descr="IUD_TCu-380">
                <a:extLst>
                  <a:ext uri="{FF2B5EF4-FFF2-40B4-BE49-F238E27FC236}">
                    <a16:creationId xmlns:a16="http://schemas.microsoft.com/office/drawing/2014/main" id="{9B98F663-DB7A-4436-80D6-E7BFDA659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304"/>
              <a:stretch>
                <a:fillRect/>
              </a:stretch>
            </p:blipFill>
            <p:spPr bwMode="auto">
              <a:xfrm>
                <a:off x="109625" y="1589776"/>
                <a:ext cx="134619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Text Box 8">
              <a:extLst>
                <a:ext uri="{FF2B5EF4-FFF2-40B4-BE49-F238E27FC236}">
                  <a16:creationId xmlns:a16="http://schemas.microsoft.com/office/drawing/2014/main" id="{8CDF2359-6480-4D51-A041-9529DCB05D30}"/>
                </a:ext>
              </a:extLst>
            </p:cNvPr>
            <p:cNvSpPr txBox="1">
              <a:spLocks noChangeArrowheads="1"/>
            </p:cNvSpPr>
            <p:nvPr/>
          </p:nvSpPr>
          <p:spPr bwMode="auto">
            <a:xfrm>
              <a:off x="7353457" y="3474574"/>
              <a:ext cx="172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Copper T-380A</a:t>
              </a:r>
            </a:p>
          </p:txBody>
        </p:sp>
      </p:grpSp>
      <p:sp>
        <p:nvSpPr>
          <p:cNvPr id="3" name="Slide Number Placeholder 2">
            <a:extLst>
              <a:ext uri="{FF2B5EF4-FFF2-40B4-BE49-F238E27FC236}">
                <a16:creationId xmlns:a16="http://schemas.microsoft.com/office/drawing/2014/main" id="{2565D84D-D631-4DF8-A39B-938D0A10DA3B}"/>
              </a:ext>
            </a:extLst>
          </p:cNvPr>
          <p:cNvSpPr>
            <a:spLocks noGrp="1"/>
          </p:cNvSpPr>
          <p:nvPr>
            <p:ph type="sldNum" sz="quarter" idx="12"/>
          </p:nvPr>
        </p:nvSpPr>
        <p:spPr/>
        <p:txBody>
          <a:bodyPr/>
          <a:lstStyle/>
          <a:p>
            <a:fld id="{8503B3E5-BAE0-4051-A0B1-29381921E4F1}" type="slidenum">
              <a:rPr lang="en-GB" smtClean="0"/>
              <a:t>40</a:t>
            </a:fld>
            <a:endParaRPr lang="en-GB"/>
          </a:p>
        </p:txBody>
      </p:sp>
      <p:sp>
        <p:nvSpPr>
          <p:cNvPr id="14" name="Footer Placeholder 1">
            <a:extLst>
              <a:ext uri="{FF2B5EF4-FFF2-40B4-BE49-F238E27FC236}">
                <a16:creationId xmlns:a16="http://schemas.microsoft.com/office/drawing/2014/main" id="{9BBAFB8C-E49A-4CCD-8FE6-454EC048A43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a:extLst>
              <a:ext uri="{FF2B5EF4-FFF2-40B4-BE49-F238E27FC236}">
                <a16:creationId xmlns:a16="http://schemas.microsoft.com/office/drawing/2014/main" id="{5DD70780-EF08-4602-87AD-954A707A719B}"/>
              </a:ext>
            </a:extLst>
          </p:cNvPr>
          <p:cNvSpPr>
            <a:spLocks noGrp="1" noChangeArrowheads="1"/>
          </p:cNvSpPr>
          <p:nvPr>
            <p:ph type="title" idx="4294967295"/>
          </p:nvPr>
        </p:nvSpPr>
        <p:spPr>
          <a:xfrm>
            <a:off x="561106" y="65952"/>
            <a:ext cx="83058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Mechanism of action</a:t>
            </a:r>
          </a:p>
        </p:txBody>
      </p:sp>
      <p:sp>
        <p:nvSpPr>
          <p:cNvPr id="93187" name="Rectangle 26">
            <a:extLst>
              <a:ext uri="{FF2B5EF4-FFF2-40B4-BE49-F238E27FC236}">
                <a16:creationId xmlns:a16="http://schemas.microsoft.com/office/drawing/2014/main" id="{1BBB3976-91A8-4E66-AC26-519A19FEC918}"/>
              </a:ext>
            </a:extLst>
          </p:cNvPr>
          <p:cNvSpPr>
            <a:spLocks noGrp="1" noChangeArrowheads="1"/>
          </p:cNvSpPr>
          <p:nvPr>
            <p:ph type="body" sz="half" idx="4294967295"/>
          </p:nvPr>
        </p:nvSpPr>
        <p:spPr>
          <a:xfrm>
            <a:off x="374075" y="1769628"/>
            <a:ext cx="4572000" cy="3916363"/>
          </a:xfrm>
        </p:spPr>
        <p:txBody>
          <a:bodyPr/>
          <a:lstStyle/>
          <a:p>
            <a:pPr eaLnBrk="1" hangingPunct="1">
              <a:buFontTx/>
              <a:buNone/>
            </a:pPr>
            <a:r>
              <a:rPr lang="en-US" altLang="en-US" sz="2800" dirty="0">
                <a:ea typeface="ＭＳ Ｐゴシック" panose="020B0600070205080204" pitchFamily="34" charset="-128"/>
              </a:rPr>
              <a:t>Prevents fertilization by:</a:t>
            </a:r>
          </a:p>
          <a:p>
            <a:pPr eaLnBrk="1" hangingPunct="1">
              <a:spcBef>
                <a:spcPct val="100000"/>
              </a:spcBef>
            </a:pPr>
            <a:r>
              <a:rPr lang="en-US" altLang="en-US" sz="2800" dirty="0">
                <a:ea typeface="ＭＳ Ｐゴシック" panose="020B0600070205080204" pitchFamily="34" charset="-128"/>
              </a:rPr>
              <a:t>Impairing the viability of the sperm</a:t>
            </a:r>
          </a:p>
          <a:p>
            <a:pPr eaLnBrk="1" hangingPunct="1">
              <a:spcBef>
                <a:spcPct val="100000"/>
              </a:spcBef>
            </a:pPr>
            <a:r>
              <a:rPr lang="en-US" altLang="en-US" sz="2800" dirty="0">
                <a:ea typeface="ＭＳ Ｐゴシック" panose="020B0600070205080204" pitchFamily="34" charset="-128"/>
              </a:rPr>
              <a:t>Interfering with movement of the sperm</a:t>
            </a:r>
          </a:p>
        </p:txBody>
      </p:sp>
      <p:pic>
        <p:nvPicPr>
          <p:cNvPr id="18436" name="Picture 28">
            <a:extLst>
              <a:ext uri="{FF2B5EF4-FFF2-40B4-BE49-F238E27FC236}">
                <a16:creationId xmlns:a16="http://schemas.microsoft.com/office/drawing/2014/main" id="{398A10A8-EC30-48BB-ACF4-4469DB818F9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486400" y="1795463"/>
            <a:ext cx="3657600" cy="3582987"/>
          </a:xfrm>
        </p:spPr>
      </p:pic>
      <p:sp>
        <p:nvSpPr>
          <p:cNvPr id="18437" name="Rectangle 29">
            <a:extLst>
              <a:ext uri="{FF2B5EF4-FFF2-40B4-BE49-F238E27FC236}">
                <a16:creationId xmlns:a16="http://schemas.microsoft.com/office/drawing/2014/main" id="{C1C95911-14B3-4445-8131-95E37F30B4F7}"/>
              </a:ext>
            </a:extLst>
          </p:cNvPr>
          <p:cNvSpPr>
            <a:spLocks noChangeArrowheads="1"/>
          </p:cNvSpPr>
          <p:nvPr/>
        </p:nvSpPr>
        <p:spPr bwMode="auto">
          <a:xfrm>
            <a:off x="619125" y="6280150"/>
            <a:ext cx="53467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Source: Ortiz, 1996</a:t>
            </a:r>
          </a:p>
        </p:txBody>
      </p:sp>
      <p:sp>
        <p:nvSpPr>
          <p:cNvPr id="2" name="Slide Number Placeholder 1">
            <a:extLst>
              <a:ext uri="{FF2B5EF4-FFF2-40B4-BE49-F238E27FC236}">
                <a16:creationId xmlns:a16="http://schemas.microsoft.com/office/drawing/2014/main" id="{5B0E2F52-00E7-4FC6-8C87-CD6C28049F6A}"/>
              </a:ext>
            </a:extLst>
          </p:cNvPr>
          <p:cNvSpPr>
            <a:spLocks noGrp="1"/>
          </p:cNvSpPr>
          <p:nvPr>
            <p:ph type="sldNum" sz="quarter" idx="12"/>
          </p:nvPr>
        </p:nvSpPr>
        <p:spPr/>
        <p:txBody>
          <a:bodyPr/>
          <a:lstStyle/>
          <a:p>
            <a:fld id="{8503B3E5-BAE0-4051-A0B1-29381921E4F1}" type="slidenum">
              <a:rPr lang="en-GB" smtClean="0"/>
              <a:t>41</a:t>
            </a:fld>
            <a:endParaRPr lang="en-GB"/>
          </a:p>
        </p:txBody>
      </p:sp>
      <p:sp>
        <p:nvSpPr>
          <p:cNvPr id="7" name="Footer Placeholder 1">
            <a:extLst>
              <a:ext uri="{FF2B5EF4-FFF2-40B4-BE49-F238E27FC236}">
                <a16:creationId xmlns:a16="http://schemas.microsoft.com/office/drawing/2014/main" id="{2D4C43C2-BB43-4F3F-88DE-8D6CD0AB955A}"/>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A137FD6-B526-43AC-B481-119B790EF339}"/>
              </a:ext>
            </a:extLst>
          </p:cNvPr>
          <p:cNvSpPr>
            <a:spLocks noGrp="1"/>
          </p:cNvSpPr>
          <p:nvPr>
            <p:ph type="title"/>
          </p:nvPr>
        </p:nvSpPr>
        <p:spPr>
          <a:xfrm>
            <a:off x="457200" y="171450"/>
            <a:ext cx="8229600" cy="1143000"/>
          </a:xfrm>
        </p:spPr>
        <p:txBody>
          <a:bodyPr>
            <a:normAutofit/>
          </a:bodyPr>
          <a:lstStyle/>
          <a:p>
            <a:pPr>
              <a:defRPr/>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Copper IUDs to other methods</a:t>
            </a:r>
          </a:p>
        </p:txBody>
      </p:sp>
      <p:graphicFrame>
        <p:nvGraphicFramePr>
          <p:cNvPr id="4" name="Group 50">
            <a:extLst>
              <a:ext uri="{FF2B5EF4-FFF2-40B4-BE49-F238E27FC236}">
                <a16:creationId xmlns:a16="http://schemas.microsoft.com/office/drawing/2014/main" id="{50CE1B3E-47D9-4D9A-8D11-7298D0D349B9}"/>
              </a:ext>
            </a:extLst>
          </p:cNvPr>
          <p:cNvGraphicFramePr>
            <a:graphicFrameLocks noGrp="1"/>
          </p:cNvGraphicFramePr>
          <p:nvPr>
            <p:ph type="tbl" idx="1"/>
            <p:extLst>
              <p:ext uri="{D42A27DB-BD31-4B8C-83A1-F6EECF244321}">
                <p14:modId xmlns:p14="http://schemas.microsoft.com/office/powerpoint/2010/main" val="2420518558"/>
              </p:ext>
            </p:extLst>
          </p:nvPr>
        </p:nvGraphicFramePr>
        <p:xfrm>
          <a:off x="457200" y="1565275"/>
          <a:ext cx="8229600" cy="490163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28">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Method</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2000" b="1" i="0" u="none" strike="noStrike" cap="none" normalizeH="0" baseline="30000" dirty="0">
                          <a:ln>
                            <a:noFill/>
                          </a:ln>
                          <a:solidFill>
                            <a:schemeClr val="tx1"/>
                          </a:solidFill>
                          <a:effectLst/>
                          <a:latin typeface="+mn-lt"/>
                          <a:ea typeface="ヒラギノ角ゴ Pro W3"/>
                          <a:cs typeface="ヒラギノ角ゴ Pro W3"/>
                        </a:rPr>
                        <a:t>st</a:t>
                      </a:r>
                      <a:r>
                        <a:rPr kumimoji="0" lang="en-US" sz="20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No method</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850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Withdrawal</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220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Female condom</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210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Male condom</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180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Pill</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90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Injectable</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60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Arial" pitchFamily="34" charset="0"/>
                          <a:ea typeface="ヒラギノ角ゴ Pro W3"/>
                          <a:cs typeface="Arial" pitchFamily="34" charset="0"/>
                        </a:rPr>
                        <a:t>IUD  </a:t>
                      </a:r>
                      <a:r>
                        <a:rPr kumimoji="0" lang="en-US" sz="1600" b="1" i="0" u="none" strike="noStrike" cap="none" normalizeH="0" baseline="0" dirty="0">
                          <a:ln>
                            <a:noFill/>
                          </a:ln>
                          <a:solidFill>
                            <a:srgbClr val="000000"/>
                          </a:solidFill>
                          <a:effectLst/>
                          <a:latin typeface="Arial" pitchFamily="34" charset="0"/>
                          <a:ea typeface="ヒラギノ角ゴ Pro W3"/>
                          <a:cs typeface="Arial" pitchFamily="34" charset="0"/>
                        </a:rPr>
                        <a:t>(</a:t>
                      </a:r>
                      <a:r>
                        <a:rPr kumimoji="0" lang="en-US" sz="1600" b="1" i="0" u="none" strike="noStrike" kern="1200" cap="none" normalizeH="0" baseline="0" dirty="0">
                          <a:ln>
                            <a:noFill/>
                          </a:ln>
                          <a:solidFill>
                            <a:srgbClr val="000000"/>
                          </a:solidFill>
                          <a:effectLst/>
                          <a:latin typeface="Arial" pitchFamily="34" charset="0"/>
                          <a:ea typeface="ヒラギノ角ゴ Pro W3"/>
                          <a:cs typeface="Arial" pitchFamily="34" charset="0"/>
                        </a:rPr>
                        <a:t>Copper/ LNG-IUD)</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rPr>
                        <a:t>8 / 2       </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Female sterilization</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Vasectomy</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Implant</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0.5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46">
                <a:tc gridSpan="2">
                  <a:txBody>
                    <a:bodyPr/>
                    <a:lstStyle/>
                    <a:p>
                      <a:pPr marL="0" marR="0" lvl="0" indent="0" algn="l" defTabSz="457200" rtl="0" eaLnBrk="1" fontAlgn="base" latinLnBrk="0" hangingPunct="1">
                        <a:lnSpc>
                          <a:spcPct val="100000"/>
                        </a:lnSpc>
                        <a:spcBef>
                          <a:spcPts val="600"/>
                        </a:spcBef>
                        <a:spcAft>
                          <a:spcPct val="0"/>
                        </a:spcAft>
                        <a:buClrTx/>
                        <a:buSzTx/>
                        <a:buFontTx/>
                        <a:buNone/>
                        <a:tabLst>
                          <a:tab pos="635000" algn="l"/>
                        </a:tabLst>
                      </a:pPr>
                      <a:r>
                        <a:rPr kumimoji="0" lang="en-US" sz="1400" b="1" i="0" u="none" strike="noStrike" cap="none" normalizeH="0" baseline="0" dirty="0">
                          <a:ln>
                            <a:noFill/>
                          </a:ln>
                          <a:solidFill>
                            <a:srgbClr val="000000"/>
                          </a:solidFill>
                          <a:effectLst/>
                          <a:latin typeface="+mn-lt"/>
                          <a:ea typeface="ＭＳ Ｐゴシック" pitchFamily="34" charset="-128"/>
                        </a:rPr>
                        <a:t>Source:</a:t>
                      </a:r>
                      <a:r>
                        <a:rPr kumimoji="0" lang="en-US" sz="1400" b="0" i="0" u="none" strike="noStrike" cap="none" normalizeH="0" baseline="0" dirty="0">
                          <a:ln>
                            <a:noFill/>
                          </a:ln>
                          <a:solidFill>
                            <a:srgbClr val="000000"/>
                          </a:solidFill>
                          <a:effectLst/>
                          <a:latin typeface="+mn-lt"/>
                          <a:ea typeface="ＭＳ Ｐゴシック" pitchFamily="34" charset="-128"/>
                        </a:rPr>
                        <a:t> </a:t>
                      </a:r>
                      <a:r>
                        <a:rPr kumimoji="0" lang="en-US" sz="1400" b="0" i="0" u="none" strike="noStrike" cap="none" normalizeH="0" baseline="0" dirty="0" err="1">
                          <a:ln>
                            <a:noFill/>
                          </a:ln>
                          <a:solidFill>
                            <a:srgbClr val="000000"/>
                          </a:solidFill>
                          <a:effectLst/>
                          <a:latin typeface="+mn-lt"/>
                          <a:ea typeface="ＭＳ Ｐゴシック" pitchFamily="34" charset="-128"/>
                        </a:rPr>
                        <a:t>Trussell</a:t>
                      </a:r>
                      <a:r>
                        <a:rPr kumimoji="0" lang="en-US" sz="1400" b="0" i="0" u="none" strike="noStrike" cap="none" normalizeH="0" baseline="0" dirty="0">
                          <a:ln>
                            <a:noFill/>
                          </a:ln>
                          <a:solidFill>
                            <a:srgbClr val="000000"/>
                          </a:solidFill>
                          <a:effectLst/>
                          <a:latin typeface="+mn-lt"/>
                          <a:ea typeface="ＭＳ Ｐゴシック" pitchFamily="34" charset="-128"/>
                        </a:rPr>
                        <a:t> J.,  </a:t>
                      </a:r>
                      <a:r>
                        <a:rPr kumimoji="0" lang="en-US" sz="14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400" b="0" i="0" u="none" strike="noStrike" cap="none" normalizeH="0" baseline="0" dirty="0">
                          <a:ln>
                            <a:noFill/>
                          </a:ln>
                          <a:solidFill>
                            <a:srgbClr val="000000"/>
                          </a:solidFill>
                          <a:effectLst/>
                          <a:latin typeface="+mn-lt"/>
                          <a:ea typeface="ＭＳ Ｐゴシック" pitchFamily="34" charset="-128"/>
                        </a:rPr>
                        <a:t>Contraception 83 (2011) 397- 404, Elsevier Inc.</a:t>
                      </a:r>
                      <a:endParaRPr kumimoji="0" lang="en-US" sz="1800" b="0" i="0" u="none" strike="noStrike" cap="none" normalizeH="0" baseline="0" dirty="0">
                        <a:ln>
                          <a:noFill/>
                        </a:ln>
                        <a:solidFill>
                          <a:srgbClr val="000000"/>
                        </a:solidFill>
                        <a:effectLst/>
                        <a:latin typeface="+mn-lt"/>
                        <a:ea typeface="ＭＳ Ｐゴシック" pitchFamily="34" charset="-128"/>
                      </a:endParaRPr>
                    </a:p>
                  </a:txBody>
                  <a:tcPr marT="45713" marB="45713"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5" name="Footer Placeholder 1">
            <a:extLst>
              <a:ext uri="{FF2B5EF4-FFF2-40B4-BE49-F238E27FC236}">
                <a16:creationId xmlns:a16="http://schemas.microsoft.com/office/drawing/2014/main" id="{E5337BB3-9976-41DD-8C36-6723D77EA77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083562-9BE6-4D8F-874E-889B16F4249F}"/>
              </a:ext>
            </a:extLst>
          </p:cNvPr>
          <p:cNvSpPr txBox="1">
            <a:spLocks noChangeArrowheads="1"/>
          </p:cNvSpPr>
          <p:nvPr/>
        </p:nvSpPr>
        <p:spPr bwMode="auto">
          <a:xfrm>
            <a:off x="468313" y="303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rPr>
              <a:t>Copper IUDs: Characteristics</a:t>
            </a:r>
          </a:p>
        </p:txBody>
      </p:sp>
      <p:sp>
        <p:nvSpPr>
          <p:cNvPr id="3" name="Rectangle 17">
            <a:extLst>
              <a:ext uri="{FF2B5EF4-FFF2-40B4-BE49-F238E27FC236}">
                <a16:creationId xmlns:a16="http://schemas.microsoft.com/office/drawing/2014/main" id="{00585EF9-4770-4645-85BE-135F08679C7A}"/>
              </a:ext>
            </a:extLst>
          </p:cNvPr>
          <p:cNvSpPr>
            <a:spLocks noChangeArrowheads="1"/>
          </p:cNvSpPr>
          <p:nvPr/>
        </p:nvSpPr>
        <p:spPr bwMode="auto">
          <a:xfrm>
            <a:off x="4572000" y="1404938"/>
            <a:ext cx="42672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Trained provider needed to insert and remove</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pelvic exam</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Possible pain or discomfort during insertion</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potential side effects</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Complications are rare, but may occur</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protect against STIs/HIV</a:t>
            </a:r>
          </a:p>
        </p:txBody>
      </p:sp>
      <p:sp>
        <p:nvSpPr>
          <p:cNvPr id="4" name="Rectangle 16">
            <a:extLst>
              <a:ext uri="{FF2B5EF4-FFF2-40B4-BE49-F238E27FC236}">
                <a16:creationId xmlns:a16="http://schemas.microsoft.com/office/drawing/2014/main" id="{485540EA-C0C6-4179-8152-B5FBBC4A5F4A}"/>
              </a:ext>
            </a:extLst>
          </p:cNvPr>
          <p:cNvSpPr>
            <a:spLocks noChangeArrowheads="1"/>
          </p:cNvSpPr>
          <p:nvPr/>
        </p:nvSpPr>
        <p:spPr bwMode="auto">
          <a:xfrm>
            <a:off x="452438" y="1403350"/>
            <a:ext cx="3939453"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Safe and highly effective</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no user action</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Long-acting (up to 12 years)</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Rapid return to fertility</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systemic effects</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health benefits</a:t>
            </a:r>
          </a:p>
        </p:txBody>
      </p:sp>
      <p:sp>
        <p:nvSpPr>
          <p:cNvPr id="2" name="Slide Number Placeholder 1">
            <a:extLst>
              <a:ext uri="{FF2B5EF4-FFF2-40B4-BE49-F238E27FC236}">
                <a16:creationId xmlns:a16="http://schemas.microsoft.com/office/drawing/2014/main" id="{CF81C8E5-B902-4139-89A8-B23D0E150BF9}"/>
              </a:ext>
            </a:extLst>
          </p:cNvPr>
          <p:cNvSpPr>
            <a:spLocks noGrp="1"/>
          </p:cNvSpPr>
          <p:nvPr>
            <p:ph type="sldNum" sz="quarter" idx="12"/>
          </p:nvPr>
        </p:nvSpPr>
        <p:spPr/>
        <p:txBody>
          <a:bodyPr/>
          <a:lstStyle/>
          <a:p>
            <a:fld id="{8503B3E5-BAE0-4051-A0B1-29381921E4F1}" type="slidenum">
              <a:rPr lang="en-GB" smtClean="0"/>
              <a:t>43</a:t>
            </a:fld>
            <a:endParaRPr lang="en-GB"/>
          </a:p>
        </p:txBody>
      </p:sp>
      <p:sp>
        <p:nvSpPr>
          <p:cNvPr id="7" name="Footer Placeholder 1">
            <a:extLst>
              <a:ext uri="{FF2B5EF4-FFF2-40B4-BE49-F238E27FC236}">
                <a16:creationId xmlns:a16="http://schemas.microsoft.com/office/drawing/2014/main" id="{A92CDBA7-2448-46F7-A920-72DBE8D384E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B88967-E15F-4B82-871C-E7D5646711F4}"/>
              </a:ext>
            </a:extLst>
          </p:cNvPr>
          <p:cNvSpPr>
            <a:spLocks noGrp="1" noChangeArrowheads="1"/>
          </p:cNvSpPr>
          <p:nvPr>
            <p:ph type="title"/>
          </p:nvPr>
        </p:nvSpPr>
        <p:spPr>
          <a:xfrm>
            <a:off x="628650" y="143450"/>
            <a:ext cx="7886700" cy="1325563"/>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Health benefits</a:t>
            </a:r>
          </a:p>
        </p:txBody>
      </p:sp>
      <p:sp>
        <p:nvSpPr>
          <p:cNvPr id="20483" name="Rectangle 3">
            <a:extLst>
              <a:ext uri="{FF2B5EF4-FFF2-40B4-BE49-F238E27FC236}">
                <a16:creationId xmlns:a16="http://schemas.microsoft.com/office/drawing/2014/main" id="{1259F899-3496-41CB-8A01-A8366EA1C2F6}"/>
              </a:ext>
            </a:extLst>
          </p:cNvPr>
          <p:cNvSpPr>
            <a:spLocks noGrp="1" noChangeArrowheads="1"/>
          </p:cNvSpPr>
          <p:nvPr>
            <p:ph idx="1"/>
          </p:nvPr>
        </p:nvSpPr>
        <p:spPr>
          <a:xfrm>
            <a:off x="628649" y="1825625"/>
            <a:ext cx="8238259" cy="4351338"/>
          </a:xfrm>
        </p:spPr>
        <p:txBody>
          <a:bodyPr>
            <a:normAutofit/>
          </a:bodyPr>
          <a:lstStyle/>
          <a:p>
            <a:pPr eaLnBrk="1" hangingPunct="1">
              <a:buFontTx/>
              <a:buNone/>
            </a:pPr>
            <a:r>
              <a:rPr lang="en-US" altLang="en-US" sz="2800" dirty="0">
                <a:ea typeface="ＭＳ Ｐゴシック" panose="020B0600070205080204" pitchFamily="34" charset="-128"/>
              </a:rPr>
              <a:t>IUDs are known to:</a:t>
            </a:r>
          </a:p>
          <a:p>
            <a:pPr eaLnBrk="1" hangingPunct="1">
              <a:spcBef>
                <a:spcPts val="1800"/>
              </a:spcBef>
            </a:pPr>
            <a:r>
              <a:rPr lang="en-US" altLang="en-US" sz="2800" dirty="0">
                <a:ea typeface="ＭＳ Ｐゴシック" panose="020B0600070205080204" pitchFamily="34" charset="-128"/>
              </a:rPr>
              <a:t>Prevent risks of pregnancy</a:t>
            </a:r>
          </a:p>
          <a:p>
            <a:pPr eaLnBrk="1" hangingPunct="1">
              <a:spcBef>
                <a:spcPts val="1800"/>
              </a:spcBef>
            </a:pPr>
            <a:r>
              <a:rPr lang="en-US" altLang="en-US" sz="2800" dirty="0">
                <a:ea typeface="ＭＳ Ｐゴシック" panose="020B0600070205080204" pitchFamily="34" charset="-128"/>
              </a:rPr>
              <a:t>Reduce risk of ectopic pregnancy</a:t>
            </a:r>
          </a:p>
          <a:p>
            <a:pPr lvl="1" eaLnBrk="1" hangingPunct="1"/>
            <a:r>
              <a:rPr lang="en-US" altLang="en-US" sz="2600" dirty="0">
                <a:ea typeface="ＭＳ Ｐゴシック" panose="020B0600070205080204" pitchFamily="34" charset="-128"/>
              </a:rPr>
              <a:t>Rate in IUD users is 12 in 10,000</a:t>
            </a:r>
          </a:p>
          <a:p>
            <a:pPr lvl="1" eaLnBrk="1" hangingPunct="1"/>
            <a:r>
              <a:rPr lang="en-US" altLang="en-US" sz="2600" dirty="0">
                <a:ea typeface="ＭＳ Ｐゴシック" panose="020B0600070205080204" pitchFamily="34" charset="-128"/>
              </a:rPr>
              <a:t>Rate in women using no contraception is </a:t>
            </a:r>
            <a:br>
              <a:rPr lang="en-US" altLang="en-US" sz="2600" dirty="0">
                <a:ea typeface="ＭＳ Ｐゴシック" panose="020B0600070205080204" pitchFamily="34" charset="-128"/>
              </a:rPr>
            </a:br>
            <a:r>
              <a:rPr lang="en-US" altLang="en-US" sz="2600" dirty="0">
                <a:ea typeface="ＭＳ Ｐゴシック" panose="020B0600070205080204" pitchFamily="34" charset="-128"/>
              </a:rPr>
              <a:t>65 in 10,000</a:t>
            </a:r>
          </a:p>
          <a:p>
            <a:pPr eaLnBrk="1" hangingPunct="1">
              <a:spcBef>
                <a:spcPts val="1800"/>
              </a:spcBef>
            </a:pPr>
            <a:r>
              <a:rPr lang="en-US" altLang="en-US" sz="2800" dirty="0">
                <a:ea typeface="ＭＳ Ｐゴシック" panose="020B0600070205080204" pitchFamily="34" charset="-128"/>
              </a:rPr>
              <a:t>May help protect against cervical and endometrial cancer</a:t>
            </a:r>
          </a:p>
        </p:txBody>
      </p:sp>
      <p:sp>
        <p:nvSpPr>
          <p:cNvPr id="2" name="Slide Number Placeholder 1">
            <a:extLst>
              <a:ext uri="{FF2B5EF4-FFF2-40B4-BE49-F238E27FC236}">
                <a16:creationId xmlns:a16="http://schemas.microsoft.com/office/drawing/2014/main" id="{ED2DA08C-0DD3-4212-BD80-7F19AD283727}"/>
              </a:ext>
            </a:extLst>
          </p:cNvPr>
          <p:cNvSpPr>
            <a:spLocks noGrp="1"/>
          </p:cNvSpPr>
          <p:nvPr>
            <p:ph type="sldNum" sz="quarter" idx="12"/>
          </p:nvPr>
        </p:nvSpPr>
        <p:spPr/>
        <p:txBody>
          <a:bodyPr/>
          <a:lstStyle/>
          <a:p>
            <a:fld id="{8503B3E5-BAE0-4051-A0B1-29381921E4F1}" type="slidenum">
              <a:rPr lang="en-GB" smtClean="0"/>
              <a:t>44</a:t>
            </a:fld>
            <a:endParaRPr lang="en-GB"/>
          </a:p>
        </p:txBody>
      </p:sp>
      <p:sp>
        <p:nvSpPr>
          <p:cNvPr id="5" name="Footer Placeholder 1">
            <a:extLst>
              <a:ext uri="{FF2B5EF4-FFF2-40B4-BE49-F238E27FC236}">
                <a16:creationId xmlns:a16="http://schemas.microsoft.com/office/drawing/2014/main" id="{0F9C2C5D-8454-4821-80C5-8CB4DBAB426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B88967-E15F-4B82-871C-E7D5646711F4}"/>
              </a:ext>
            </a:extLst>
          </p:cNvPr>
          <p:cNvSpPr>
            <a:spLocks noGrp="1" noChangeArrowheads="1"/>
          </p:cNvSpPr>
          <p:nvPr>
            <p:ph type="title"/>
          </p:nvPr>
        </p:nvSpPr>
        <p:spPr>
          <a:xfrm>
            <a:off x="628649" y="143450"/>
            <a:ext cx="8072005" cy="1325563"/>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Possible side effects</a:t>
            </a:r>
          </a:p>
        </p:txBody>
      </p:sp>
      <p:sp>
        <p:nvSpPr>
          <p:cNvPr id="20483" name="Rectangle 3">
            <a:extLst>
              <a:ext uri="{FF2B5EF4-FFF2-40B4-BE49-F238E27FC236}">
                <a16:creationId xmlns:a16="http://schemas.microsoft.com/office/drawing/2014/main" id="{1259F899-3496-41CB-8A01-A8366EA1C2F6}"/>
              </a:ext>
            </a:extLst>
          </p:cNvPr>
          <p:cNvSpPr>
            <a:spLocks noGrp="1" noChangeArrowheads="1"/>
          </p:cNvSpPr>
          <p:nvPr>
            <p:ph idx="1"/>
          </p:nvPr>
        </p:nvSpPr>
        <p:spPr>
          <a:xfrm>
            <a:off x="628649" y="1469013"/>
            <a:ext cx="8238259" cy="1191060"/>
          </a:xfrm>
        </p:spPr>
        <p:txBody>
          <a:bodyPr>
            <a:normAutofit/>
          </a:bodyPr>
          <a:lstStyle/>
          <a:p>
            <a:pPr>
              <a:buNone/>
            </a:pPr>
            <a:r>
              <a:rPr lang="en-GB" altLang="en-US" sz="2800" dirty="0">
                <a:ea typeface="ＭＳ Ｐゴシック" panose="020B0600070205080204" pitchFamily="34" charset="-128"/>
              </a:rPr>
              <a:t>If a woman chooses this method, she may have some side-effects. They are not usually signs of illness.</a:t>
            </a:r>
          </a:p>
          <a:p>
            <a:pPr eaLnBrk="1" hangingPunct="1">
              <a:buFontTx/>
              <a:buNone/>
            </a:pPr>
            <a:endParaRPr lang="en-US" altLang="en-US" sz="28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D2DA08C-0DD3-4212-BD80-7F19AD283727}"/>
              </a:ext>
            </a:extLst>
          </p:cNvPr>
          <p:cNvSpPr>
            <a:spLocks noGrp="1"/>
          </p:cNvSpPr>
          <p:nvPr>
            <p:ph type="sldNum" sz="quarter" idx="12"/>
          </p:nvPr>
        </p:nvSpPr>
        <p:spPr/>
        <p:txBody>
          <a:bodyPr/>
          <a:lstStyle/>
          <a:p>
            <a:fld id="{8503B3E5-BAE0-4051-A0B1-29381921E4F1}" type="slidenum">
              <a:rPr lang="en-GB" smtClean="0"/>
              <a:t>45</a:t>
            </a:fld>
            <a:endParaRPr lang="en-GB"/>
          </a:p>
        </p:txBody>
      </p:sp>
      <p:sp>
        <p:nvSpPr>
          <p:cNvPr id="5" name="Footer Placeholder 1">
            <a:extLst>
              <a:ext uri="{FF2B5EF4-FFF2-40B4-BE49-F238E27FC236}">
                <a16:creationId xmlns:a16="http://schemas.microsoft.com/office/drawing/2014/main" id="{0F9C2C5D-8454-4821-80C5-8CB4DBAB426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Text Box 4">
            <a:extLst>
              <a:ext uri="{FF2B5EF4-FFF2-40B4-BE49-F238E27FC236}">
                <a16:creationId xmlns:a16="http://schemas.microsoft.com/office/drawing/2014/main" id="{955AC9D4-B422-463B-B512-A4636C6D4BC4}"/>
              </a:ext>
            </a:extLst>
          </p:cNvPr>
          <p:cNvSpPr txBox="1">
            <a:spLocks noChangeArrowheads="1"/>
          </p:cNvSpPr>
          <p:nvPr/>
        </p:nvSpPr>
        <p:spPr bwMode="auto">
          <a:xfrm>
            <a:off x="466436" y="2656609"/>
            <a:ext cx="3620656" cy="34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1450" indent="-17145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20000"/>
              </a:spcBef>
              <a:spcAft>
                <a:spcPct val="0"/>
              </a:spcAft>
              <a:buClr>
                <a:srgbClr val="FF0000"/>
              </a:buClr>
              <a:buSzTx/>
              <a:buFontTx/>
              <a:buNone/>
              <a:tabLst/>
              <a:defRPr/>
            </a:pPr>
            <a:r>
              <a:rPr kumimoji="0" lang="en-GB" altLang="en-US" sz="2600" b="1" i="0" u="none" strike="noStrike" kern="1200" cap="none" spc="0" normalizeH="0" baseline="0" noProof="0" dirty="0">
                <a:ln>
                  <a:noFill/>
                </a:ln>
                <a:solidFill>
                  <a:schemeClr val="tx1"/>
                </a:solidFill>
                <a:effectLst/>
                <a:uLnTx/>
                <a:uFillTx/>
                <a:latin typeface="+mn-lt"/>
              </a:rPr>
              <a:t>After insertion:</a:t>
            </a:r>
          </a:p>
          <a:p>
            <a:pPr marL="457200" lvl="0" indent="-457200">
              <a:spcBef>
                <a:spcPts val="0"/>
              </a:spcBef>
              <a:buFont typeface="Arial" panose="020B0604020202020204" pitchFamily="34" charset="0"/>
              <a:buChar char="•"/>
            </a:pPr>
            <a:r>
              <a:rPr lang="en-GB" sz="2600" dirty="0">
                <a:solidFill>
                  <a:prstClr val="black"/>
                </a:solidFill>
                <a:latin typeface="Calibri" panose="020F0502020204030204"/>
                <a:cs typeface="+mn-cs"/>
              </a:rPr>
              <a:t>Some cramps for several days</a:t>
            </a:r>
          </a:p>
          <a:p>
            <a:pPr marL="457200" lvl="0" indent="-457200">
              <a:spcBef>
                <a:spcPts val="0"/>
              </a:spcBef>
              <a:buFont typeface="Arial" panose="020B0604020202020204" pitchFamily="34" charset="0"/>
              <a:buChar char="•"/>
            </a:pPr>
            <a:r>
              <a:rPr lang="en-GB" sz="2600" dirty="0">
                <a:solidFill>
                  <a:prstClr val="black"/>
                </a:solidFill>
                <a:latin typeface="Calibri" panose="020F0502020204030204"/>
                <a:cs typeface="+mn-cs"/>
              </a:rPr>
              <a:t>Some spotting for a few weeks</a:t>
            </a:r>
          </a:p>
          <a:p>
            <a:pPr marL="171450" marR="0" lvl="0" indent="-171450" algn="l" defTabSz="914400" rtl="0" eaLnBrk="1" fontAlgn="base" latinLnBrk="0" hangingPunct="1">
              <a:lnSpc>
                <a:spcPct val="100000"/>
              </a:lnSpc>
              <a:spcBef>
                <a:spcPct val="20000"/>
              </a:spcBef>
              <a:spcAft>
                <a:spcPct val="0"/>
              </a:spcAft>
              <a:buClr>
                <a:srgbClr val="FF0000"/>
              </a:buClr>
              <a:buSzTx/>
              <a:buFontTx/>
              <a:buNone/>
              <a:tabLst/>
              <a:defRPr/>
            </a:pPr>
            <a:endParaRPr kumimoji="0" lang="en-GB" altLang="en-US" sz="2600" b="1" i="0" u="none" strike="noStrike" kern="1200" cap="none" spc="0" normalizeH="0" baseline="0" noProof="0" dirty="0">
              <a:ln>
                <a:noFill/>
              </a:ln>
              <a:solidFill>
                <a:schemeClr val="tx1"/>
              </a:solidFill>
              <a:effectLst/>
              <a:uLnTx/>
              <a:uFillTx/>
              <a:latin typeface="+mn-lt"/>
            </a:endParaRPr>
          </a:p>
        </p:txBody>
      </p:sp>
      <p:sp>
        <p:nvSpPr>
          <p:cNvPr id="8" name="Rectangle 7">
            <a:extLst>
              <a:ext uri="{FF2B5EF4-FFF2-40B4-BE49-F238E27FC236}">
                <a16:creationId xmlns:a16="http://schemas.microsoft.com/office/drawing/2014/main" id="{981A4B93-0279-40A2-AAB9-B6C14D8A6B77}"/>
              </a:ext>
            </a:extLst>
          </p:cNvPr>
          <p:cNvSpPr/>
          <p:nvPr/>
        </p:nvSpPr>
        <p:spPr>
          <a:xfrm>
            <a:off x="4193885" y="2538916"/>
            <a:ext cx="4673023" cy="4093428"/>
          </a:xfrm>
          <a:prstGeom prst="rect">
            <a:avLst/>
          </a:prstGeom>
        </p:spPr>
        <p:txBody>
          <a:bodyPr wrap="square">
            <a:spAutoFit/>
          </a:bodyPr>
          <a:lstStyle/>
          <a:p>
            <a:r>
              <a:rPr lang="en-GB" sz="2600" b="1" dirty="0"/>
              <a:t>Other common side-effects:</a:t>
            </a:r>
          </a:p>
          <a:p>
            <a:pPr marL="457200" indent="-457200">
              <a:buFont typeface="Arial" panose="020B0604020202020204" pitchFamily="34" charset="0"/>
              <a:buChar char="•"/>
            </a:pPr>
            <a:r>
              <a:rPr lang="en-GB" sz="2600" dirty="0"/>
              <a:t>Longer and heavier periods</a:t>
            </a:r>
          </a:p>
          <a:p>
            <a:pPr marL="457200" indent="-457200">
              <a:buFont typeface="Arial" panose="020B0604020202020204" pitchFamily="34" charset="0"/>
              <a:buChar char="•"/>
            </a:pPr>
            <a:r>
              <a:rPr lang="en-GB" sz="2600" dirty="0"/>
              <a:t>Bleeding or spotting between periods</a:t>
            </a:r>
          </a:p>
          <a:p>
            <a:pPr marL="457200" indent="-457200">
              <a:buFont typeface="Arial" panose="020B0604020202020204" pitchFamily="34" charset="0"/>
              <a:buChar char="•"/>
            </a:pPr>
            <a:r>
              <a:rPr lang="en-GB" sz="2600" dirty="0"/>
              <a:t>More cramps or pain during periods</a:t>
            </a:r>
          </a:p>
          <a:p>
            <a:pPr marL="457200" indent="-457200">
              <a:buFont typeface="Arial" panose="020B0604020202020204" pitchFamily="34" charset="0"/>
              <a:buChar char="•"/>
            </a:pPr>
            <a:endParaRPr lang="en-GB" sz="2600" dirty="0"/>
          </a:p>
          <a:p>
            <a:endParaRPr lang="en-GB" sz="2600" dirty="0"/>
          </a:p>
          <a:p>
            <a:endParaRPr lang="en-GB" sz="2600" dirty="0"/>
          </a:p>
          <a:p>
            <a:endParaRPr lang="en-GB" sz="2600" dirty="0"/>
          </a:p>
        </p:txBody>
      </p:sp>
      <p:sp>
        <p:nvSpPr>
          <p:cNvPr id="11" name="Text Box 19">
            <a:extLst>
              <a:ext uri="{FF2B5EF4-FFF2-40B4-BE49-F238E27FC236}">
                <a16:creationId xmlns:a16="http://schemas.microsoft.com/office/drawing/2014/main" id="{E1010BA6-C13E-47BE-A704-8567EE10B181}"/>
              </a:ext>
            </a:extLst>
          </p:cNvPr>
          <p:cNvSpPr txBox="1">
            <a:spLocks noChangeArrowheads="1"/>
          </p:cNvSpPr>
          <p:nvPr/>
        </p:nvSpPr>
        <p:spPr bwMode="auto">
          <a:xfrm>
            <a:off x="4572000" y="5302899"/>
            <a:ext cx="3066759"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1450" indent="-17145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171450" marR="0" lvl="0" indent="-171450" algn="ctr" defTabSz="914400" rtl="0" eaLnBrk="1" fontAlgn="base" latinLnBrk="0" hangingPunct="1">
              <a:lnSpc>
                <a:spcPct val="100000"/>
              </a:lnSpc>
              <a:spcBef>
                <a:spcPct val="20000"/>
              </a:spcBef>
              <a:spcAft>
                <a:spcPct val="0"/>
              </a:spcAft>
              <a:buClr>
                <a:srgbClr val="FF0000"/>
              </a:buClr>
              <a:buSzTx/>
              <a:buFontTx/>
              <a:buNone/>
              <a:tabLst/>
              <a:defRPr/>
            </a:pPr>
            <a:r>
              <a:rPr kumimoji="0" lang="en-GB" altLang="en-US" sz="2800" b="1" i="1" u="none" strike="noStrike" kern="1200" cap="none" spc="0" normalizeH="0" baseline="0" noProof="0" dirty="0">
                <a:ln>
                  <a:noFill/>
                </a:ln>
                <a:solidFill>
                  <a:srgbClr val="C00000"/>
                </a:solidFill>
                <a:effectLst/>
                <a:uLnTx/>
                <a:uFillTx/>
                <a:latin typeface="+mn-lt"/>
                <a:cs typeface="Arial" panose="020B0604020202020204" pitchFamily="34" charset="0"/>
              </a:rPr>
              <a:t>   May get less after a few months</a:t>
            </a:r>
          </a:p>
        </p:txBody>
      </p:sp>
    </p:spTree>
    <p:extLst>
      <p:ext uri="{BB962C8B-B14F-4D97-AF65-F5344CB8AC3E}">
        <p14:creationId xmlns:p14="http://schemas.microsoft.com/office/powerpoint/2010/main" val="1028370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D47ED59-0378-43A3-85BC-C9B8FFEE62B8}"/>
              </a:ext>
            </a:extLst>
          </p:cNvPr>
          <p:cNvSpPr txBox="1">
            <a:spLocks noChangeArrowheads="1"/>
          </p:cNvSpPr>
          <p:nvPr/>
        </p:nvSpPr>
        <p:spPr bwMode="auto">
          <a:xfrm>
            <a:off x="457200" y="212648"/>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Copper IUDs</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1 and 2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50D3055-7C48-48C6-9B53-D6005468B3B4}"/>
              </a:ext>
            </a:extLst>
          </p:cNvPr>
          <p:cNvGraphicFramePr>
            <a:graphicFrameLocks noGrp="1"/>
          </p:cNvGraphicFramePr>
          <p:nvPr>
            <p:extLst>
              <p:ext uri="{D42A27DB-BD31-4B8C-83A1-F6EECF244321}">
                <p14:modId xmlns:p14="http://schemas.microsoft.com/office/powerpoint/2010/main" val="78070660"/>
              </p:ext>
            </p:extLst>
          </p:nvPr>
        </p:nvGraphicFramePr>
        <p:xfrm>
          <a:off x="514350" y="1612900"/>
          <a:ext cx="8097838" cy="4211639"/>
        </p:xfrm>
        <a:graphic>
          <a:graphicData uri="http://schemas.openxmlformats.org/drawingml/2006/table">
            <a:tbl>
              <a:tblPr firstRow="1" bandRow="1"/>
              <a:tblGrid>
                <a:gridCol w="2411525">
                  <a:extLst>
                    <a:ext uri="{9D8B030D-6E8A-4147-A177-3AD203B41FA5}">
                      <a16:colId xmlns:a16="http://schemas.microsoft.com/office/drawing/2014/main" val="20000"/>
                    </a:ext>
                  </a:extLst>
                </a:gridCol>
                <a:gridCol w="5686313">
                  <a:extLst>
                    <a:ext uri="{9D8B030D-6E8A-4147-A177-3AD203B41FA5}">
                      <a16:colId xmlns:a16="http://schemas.microsoft.com/office/drawing/2014/main" val="20001"/>
                    </a:ext>
                  </a:extLst>
                </a:gridCol>
              </a:tblGrid>
              <a:tr h="54883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924702">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1</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ct val="20000"/>
                        </a:spcBef>
                      </a:pPr>
                      <a:r>
                        <a:rPr lang="en-US" sz="2400" dirty="0">
                          <a:solidFill>
                            <a:srgbClr val="000000"/>
                          </a:solidFill>
                          <a:latin typeface="+mn-lt"/>
                          <a:ea typeface="ＭＳ Ｐゴシック" pitchFamily="34" charset="-128"/>
                        </a:rPr>
                        <a:t>≥20 years, cervical ectopy, uterine fibroids without distortion of the uterine cavity, irregular bleeding without heavy bleeding, breastfeeding, history of or acute DVT/PE</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810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algn="ctr" defTabSz="457200" rtl="0" eaLnBrk="1" latinLnBrk="0" hangingPunct="1">
                        <a:spcBef>
                          <a:spcPct val="20000"/>
                        </a:spcBef>
                      </a:pPr>
                      <a:r>
                        <a:rPr lang="en-US" sz="2400" b="1" kern="1200" dirty="0">
                          <a:solidFill>
                            <a:srgbClr val="000000"/>
                          </a:solidFill>
                          <a:latin typeface="+mn-lt"/>
                          <a:ea typeface="+mn-ea"/>
                          <a:cs typeface="+mn-cs"/>
                        </a:rPr>
                        <a:t>Category 2</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A6DBAB"/>
                    </a:solidFill>
                  </a:tcPr>
                </a:tc>
                <a:tc>
                  <a:txBody>
                    <a:bodyPr/>
                    <a:lstStyle/>
                    <a:p>
                      <a:pPr>
                        <a:spcBef>
                          <a:spcPct val="20000"/>
                        </a:spcBef>
                      </a:pPr>
                      <a:r>
                        <a:rPr lang="en-US" sz="2400" dirty="0">
                          <a:solidFill>
                            <a:srgbClr val="000000"/>
                          </a:solidFill>
                          <a:latin typeface="+mn-lt"/>
                          <a:ea typeface="ＭＳ Ｐゴシック" pitchFamily="34" charset="-128"/>
                        </a:rPr>
                        <a:t>Menarche to &lt;20 years, nulliparous, </a:t>
                      </a:r>
                      <a:br>
                        <a:rPr lang="en-US" sz="2400" dirty="0">
                          <a:solidFill>
                            <a:srgbClr val="000000"/>
                          </a:solidFill>
                          <a:latin typeface="+mn-lt"/>
                          <a:ea typeface="ＭＳ Ｐゴシック" pitchFamily="34" charset="-128"/>
                        </a:rPr>
                      </a:br>
                      <a:r>
                        <a:rPr lang="en-US" sz="2400" dirty="0">
                          <a:solidFill>
                            <a:srgbClr val="000000"/>
                          </a:solidFill>
                          <a:latin typeface="+mn-lt"/>
                          <a:ea typeface="ＭＳ Ｐゴシック" pitchFamily="34" charset="-128"/>
                        </a:rPr>
                        <a:t>heavy or prolonged bleeding, severe dysmenorrhea, anemia</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2ACD97-2F6D-465F-A3CF-7B2E926E6A88}"/>
              </a:ext>
            </a:extLst>
          </p:cNvPr>
          <p:cNvSpPr>
            <a:spLocks noGrp="1"/>
          </p:cNvSpPr>
          <p:nvPr>
            <p:ph type="sldNum" sz="quarter" idx="12"/>
          </p:nvPr>
        </p:nvSpPr>
        <p:spPr/>
        <p:txBody>
          <a:bodyPr/>
          <a:lstStyle/>
          <a:p>
            <a:fld id="{8503B3E5-BAE0-4051-A0B1-29381921E4F1}" type="slidenum">
              <a:rPr lang="en-GB" smtClean="0"/>
              <a:t>46</a:t>
            </a:fld>
            <a:endParaRPr lang="en-GB"/>
          </a:p>
        </p:txBody>
      </p:sp>
      <p:sp>
        <p:nvSpPr>
          <p:cNvPr id="5" name="Footer Placeholder 1">
            <a:extLst>
              <a:ext uri="{FF2B5EF4-FFF2-40B4-BE49-F238E27FC236}">
                <a16:creationId xmlns:a16="http://schemas.microsoft.com/office/drawing/2014/main" id="{2F7D24FC-F2BF-4D49-8142-C49B9067F78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B76A33E-8A2C-4EF9-A71D-30566DBBE280}"/>
              </a:ext>
            </a:extLst>
          </p:cNvPr>
          <p:cNvSpPr txBox="1">
            <a:spLocks noChangeArrowheads="1"/>
          </p:cNvSpPr>
          <p:nvPr/>
        </p:nvSpPr>
        <p:spPr bwMode="auto">
          <a:xfrm>
            <a:off x="457200" y="184150"/>
            <a:ext cx="84502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not use Copper IUDs</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3 and 4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789FFBC-BEEA-4F97-A4E2-2057EF71F18A}"/>
              </a:ext>
            </a:extLst>
          </p:cNvPr>
          <p:cNvGraphicFramePr>
            <a:graphicFrameLocks noGrp="1"/>
          </p:cNvGraphicFramePr>
          <p:nvPr>
            <p:extLst>
              <p:ext uri="{D42A27DB-BD31-4B8C-83A1-F6EECF244321}">
                <p14:modId xmlns:p14="http://schemas.microsoft.com/office/powerpoint/2010/main" val="1431709270"/>
              </p:ext>
            </p:extLst>
          </p:nvPr>
        </p:nvGraphicFramePr>
        <p:xfrm>
          <a:off x="544513" y="1544638"/>
          <a:ext cx="8142287" cy="4022725"/>
        </p:xfrm>
        <a:graphic>
          <a:graphicData uri="http://schemas.openxmlformats.org/drawingml/2006/table">
            <a:tbl>
              <a:tblPr firstRow="1" bandRow="1"/>
              <a:tblGrid>
                <a:gridCol w="2424763">
                  <a:extLst>
                    <a:ext uri="{9D8B030D-6E8A-4147-A177-3AD203B41FA5}">
                      <a16:colId xmlns:a16="http://schemas.microsoft.com/office/drawing/2014/main" val="20000"/>
                    </a:ext>
                  </a:extLst>
                </a:gridCol>
                <a:gridCol w="5717524">
                  <a:extLst>
                    <a:ext uri="{9D8B030D-6E8A-4147-A177-3AD203B41FA5}">
                      <a16:colId xmlns:a16="http://schemas.microsoft.com/office/drawing/2014/main" val="20001"/>
                    </a:ext>
                  </a:extLst>
                </a:gridCol>
              </a:tblGrid>
              <a:tr h="548629">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737048">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3</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400" dirty="0">
                          <a:solidFill>
                            <a:srgbClr val="000000"/>
                          </a:solidFill>
                          <a:latin typeface="+mn-lt"/>
                          <a:ea typeface="ＭＳ Ｐゴシック" pitchFamily="34" charset="-128"/>
                        </a:rPr>
                        <a:t>48 hours to &lt;4 weeks postpartum, ovarian cancer/if initiating use, high individual risk of STI/ if initiating use</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70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mn-lt"/>
                        </a:rPr>
                        <a:t>Category 4</a:t>
                      </a:r>
                    </a:p>
                    <a:p>
                      <a:pPr algn="ctr"/>
                      <a:endParaRPr lang="en-US" sz="2400" b="1"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n-lt"/>
                          <a:ea typeface="ＭＳ Ｐゴシック" pitchFamily="34" charset="-128"/>
                        </a:rPr>
                        <a:t>Pregnancy, unexplained vaginal bleeding (prior to evaluation), current PID or cervical infection, endometrial or cervical cancer/if initiating use</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906FA463-94C5-4716-B3A1-17AF8633F75F}"/>
              </a:ext>
            </a:extLst>
          </p:cNvPr>
          <p:cNvSpPr>
            <a:spLocks noGrp="1"/>
          </p:cNvSpPr>
          <p:nvPr>
            <p:ph type="sldNum" sz="quarter" idx="12"/>
          </p:nvPr>
        </p:nvSpPr>
        <p:spPr/>
        <p:txBody>
          <a:bodyPr/>
          <a:lstStyle/>
          <a:p>
            <a:fld id="{8503B3E5-BAE0-4051-A0B1-29381921E4F1}" type="slidenum">
              <a:rPr lang="en-GB" smtClean="0"/>
              <a:t>47</a:t>
            </a:fld>
            <a:endParaRPr lang="en-GB"/>
          </a:p>
        </p:txBody>
      </p:sp>
      <p:sp>
        <p:nvSpPr>
          <p:cNvPr id="5" name="Footer Placeholder 1">
            <a:extLst>
              <a:ext uri="{FF2B5EF4-FFF2-40B4-BE49-F238E27FC236}">
                <a16:creationId xmlns:a16="http://schemas.microsoft.com/office/drawing/2014/main" id="{36F4CC36-6BB2-418C-8BB8-B042584851FB}"/>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D074644-FCAB-4B8B-833E-2000189F7CD5}"/>
              </a:ext>
            </a:extLst>
          </p:cNvPr>
          <p:cNvSpPr>
            <a:spLocks noGrp="1" noChangeArrowheads="1"/>
          </p:cNvSpPr>
          <p:nvPr>
            <p:ph type="title" idx="4294967295"/>
          </p:nvPr>
        </p:nvSpPr>
        <p:spPr>
          <a:xfrm>
            <a:off x="556633" y="209550"/>
            <a:ext cx="8296419"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IUD Use by Women with HIV Infection</a:t>
            </a:r>
          </a:p>
        </p:txBody>
      </p:sp>
      <p:sp>
        <p:nvSpPr>
          <p:cNvPr id="227331" name="Rectangle 3">
            <a:extLst>
              <a:ext uri="{FF2B5EF4-FFF2-40B4-BE49-F238E27FC236}">
                <a16:creationId xmlns:a16="http://schemas.microsoft.com/office/drawing/2014/main" id="{72196A40-FE26-4F55-9D1F-D5ACEDE333D4}"/>
              </a:ext>
            </a:extLst>
          </p:cNvPr>
          <p:cNvSpPr>
            <a:spLocks noGrp="1" noChangeArrowheads="1"/>
          </p:cNvSpPr>
          <p:nvPr>
            <p:ph type="body" sz="half" idx="4294967295"/>
          </p:nvPr>
        </p:nvSpPr>
        <p:spPr>
          <a:xfrm>
            <a:off x="5386388" y="1612900"/>
            <a:ext cx="3757612" cy="4478338"/>
          </a:xfrm>
        </p:spPr>
        <p:txBody>
          <a:bodyPr/>
          <a:lstStyle/>
          <a:p>
            <a:pPr eaLnBrk="1" hangingPunct="1">
              <a:lnSpc>
                <a:spcPct val="95000"/>
              </a:lnSpc>
              <a:spcBef>
                <a:spcPct val="60000"/>
              </a:spcBef>
            </a:pPr>
            <a:r>
              <a:rPr lang="en-US" altLang="en-US" sz="2400" dirty="0">
                <a:ea typeface="ＭＳ Ｐゴシック" panose="020B0600070205080204" pitchFamily="34" charset="-128"/>
              </a:rPr>
              <a:t>IUDs safe for majority of women with HIV, whether or not they are on ARVs</a:t>
            </a:r>
          </a:p>
          <a:p>
            <a:pPr eaLnBrk="1" hangingPunct="1">
              <a:lnSpc>
                <a:spcPct val="95000"/>
              </a:lnSpc>
              <a:spcBef>
                <a:spcPct val="60000"/>
              </a:spcBef>
            </a:pPr>
            <a:r>
              <a:rPr lang="en-US" altLang="en-US" sz="2400" dirty="0">
                <a:ea typeface="ＭＳ Ｐゴシック" panose="020B0600070205080204" pitchFamily="34" charset="-128"/>
              </a:rPr>
              <a:t>Initiation not recommended if woman has severe or advanced HIV clinical disease</a:t>
            </a:r>
          </a:p>
          <a:p>
            <a:pPr eaLnBrk="1" hangingPunct="1">
              <a:lnSpc>
                <a:spcPct val="95000"/>
              </a:lnSpc>
              <a:spcBef>
                <a:spcPct val="60000"/>
              </a:spcBef>
            </a:pPr>
            <a:r>
              <a:rPr lang="en-US" altLang="en-US" sz="2400" dirty="0">
                <a:ea typeface="ＭＳ Ｐゴシック" panose="020B0600070205080204" pitchFamily="34" charset="-128"/>
              </a:rPr>
              <a:t>Encourage dual method use</a:t>
            </a:r>
          </a:p>
        </p:txBody>
      </p:sp>
      <p:graphicFrame>
        <p:nvGraphicFramePr>
          <p:cNvPr id="6" name="Group 229">
            <a:extLst>
              <a:ext uri="{FF2B5EF4-FFF2-40B4-BE49-F238E27FC236}">
                <a16:creationId xmlns:a16="http://schemas.microsoft.com/office/drawing/2014/main" id="{40497C36-2851-485B-A4F7-98914FEE29FF}"/>
              </a:ext>
            </a:extLst>
          </p:cNvPr>
          <p:cNvGraphicFramePr>
            <a:graphicFrameLocks noGrp="1"/>
          </p:cNvGraphicFramePr>
          <p:nvPr>
            <p:extLst>
              <p:ext uri="{D42A27DB-BD31-4B8C-83A1-F6EECF244321}">
                <p14:modId xmlns:p14="http://schemas.microsoft.com/office/powerpoint/2010/main" val="1345969998"/>
              </p:ext>
            </p:extLst>
          </p:nvPr>
        </p:nvGraphicFramePr>
        <p:xfrm>
          <a:off x="476250" y="1598613"/>
          <a:ext cx="4900613" cy="4858155"/>
        </p:xfrm>
        <a:graphic>
          <a:graphicData uri="http://schemas.openxmlformats.org/drawingml/2006/table">
            <a:tbl>
              <a:tblPr/>
              <a:tblGrid>
                <a:gridCol w="2082188">
                  <a:extLst>
                    <a:ext uri="{9D8B030D-6E8A-4147-A177-3AD203B41FA5}">
                      <a16:colId xmlns:a16="http://schemas.microsoft.com/office/drawing/2014/main" val="20000"/>
                    </a:ext>
                  </a:extLst>
                </a:gridCol>
                <a:gridCol w="1350496">
                  <a:extLst>
                    <a:ext uri="{9D8B030D-6E8A-4147-A177-3AD203B41FA5}">
                      <a16:colId xmlns:a16="http://schemas.microsoft.com/office/drawing/2014/main" val="20001"/>
                    </a:ext>
                  </a:extLst>
                </a:gridCol>
                <a:gridCol w="1467929">
                  <a:extLst>
                    <a:ext uri="{9D8B030D-6E8A-4147-A177-3AD203B41FA5}">
                      <a16:colId xmlns:a16="http://schemas.microsoft.com/office/drawing/2014/main" val="20002"/>
                    </a:ext>
                  </a:extLst>
                </a:gridCol>
              </a:tblGrid>
              <a:tr h="457026">
                <a:tc gridSpan="3">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3341">
                <a:tc row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Condition</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Category</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ctr" defTabSz="914400" rtl="0" eaLnBrk="1" fontAlgn="base" latinLnBrk="0" hangingPunct="1">
                        <a:lnSpc>
                          <a:spcPct val="100000"/>
                        </a:lnSpc>
                        <a:spcBef>
                          <a:spcPct val="2500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73341">
                <a:tc vMerge="1">
                  <a:txBody>
                    <a:bodyPr/>
                    <a:lstStyle/>
                    <a:p>
                      <a:pPr marL="0" marR="0" lvl="0" indent="0" algn="ctr" defTabSz="914400" rtl="0" eaLnBrk="1" fontAlgn="base" latinLnBrk="0" hangingPunct="1">
                        <a:lnSpc>
                          <a:spcPct val="100000"/>
                        </a:lnSpc>
                        <a:spcBef>
                          <a:spcPct val="2500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Initiate</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Continue</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100549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Asymptomatic or mild HIV clinical disease</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3"/>
                  </a:ext>
                </a:extLst>
              </a:tr>
              <a:tr h="1005497">
                <a:tc>
                  <a:txBody>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Severe or advanced HIV clinical disease</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3</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91443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High risk of HIV</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txBody>
                  <a:tcPr marL="91433" marR="91433" marT="91227" marB="91227"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7396F563-309E-4C11-96B5-F8CAF6BDA885}"/>
              </a:ext>
            </a:extLst>
          </p:cNvPr>
          <p:cNvSpPr>
            <a:spLocks noGrp="1"/>
          </p:cNvSpPr>
          <p:nvPr>
            <p:ph type="sldNum" sz="quarter" idx="12"/>
          </p:nvPr>
        </p:nvSpPr>
        <p:spPr/>
        <p:txBody>
          <a:bodyPr/>
          <a:lstStyle/>
          <a:p>
            <a:fld id="{8503B3E5-BAE0-4051-A0B1-29381921E4F1}" type="slidenum">
              <a:rPr lang="en-GB" smtClean="0"/>
              <a:t>48</a:t>
            </a:fld>
            <a:endParaRPr lang="en-GB"/>
          </a:p>
        </p:txBody>
      </p:sp>
      <p:sp>
        <p:nvSpPr>
          <p:cNvPr id="7" name="Footer Placeholder 1">
            <a:extLst>
              <a:ext uri="{FF2B5EF4-FFF2-40B4-BE49-F238E27FC236}">
                <a16:creationId xmlns:a16="http://schemas.microsoft.com/office/drawing/2014/main" id="{DF3054FC-466A-4088-AC9B-A71B13B6C5F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DA0DCE-57F7-40E0-976B-33A20EE8B5ED}"/>
              </a:ext>
            </a:extLst>
          </p:cNvPr>
          <p:cNvSpPr>
            <a:spLocks noGrp="1" noChangeArrowheads="1"/>
          </p:cNvSpPr>
          <p:nvPr>
            <p:ph type="title" idx="4294967295"/>
          </p:nvPr>
        </p:nvSpPr>
        <p:spPr>
          <a:xfrm>
            <a:off x="193966" y="95968"/>
            <a:ext cx="8229600" cy="1038225"/>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IUD use by postpartum women </a:t>
            </a:r>
          </a:p>
        </p:txBody>
      </p:sp>
      <p:sp>
        <p:nvSpPr>
          <p:cNvPr id="14339" name="Rectangle 3">
            <a:extLst>
              <a:ext uri="{FF2B5EF4-FFF2-40B4-BE49-F238E27FC236}">
                <a16:creationId xmlns:a16="http://schemas.microsoft.com/office/drawing/2014/main" id="{6F876EEC-B097-4779-AC42-9F9A8CFD4571}"/>
              </a:ext>
            </a:extLst>
          </p:cNvPr>
          <p:cNvSpPr>
            <a:spLocks noGrp="1" noChangeArrowheads="1"/>
          </p:cNvSpPr>
          <p:nvPr>
            <p:ph type="body" idx="4294967295"/>
          </p:nvPr>
        </p:nvSpPr>
        <p:spPr>
          <a:xfrm>
            <a:off x="5001485" y="1455738"/>
            <a:ext cx="3865418" cy="5029200"/>
          </a:xfrm>
        </p:spPr>
        <p:txBody>
          <a:bodyPr>
            <a:normAutofit/>
          </a:bodyPr>
          <a:lstStyle/>
          <a:p>
            <a:pPr eaLnBrk="1" hangingPunct="1">
              <a:spcBef>
                <a:spcPts val="600"/>
              </a:spcBef>
            </a:pPr>
            <a:r>
              <a:rPr lang="en-US" altLang="en-US" sz="2400" dirty="0">
                <a:ea typeface="ＭＳ Ｐゴシック" panose="020B0600070205080204" pitchFamily="34" charset="-128"/>
              </a:rPr>
              <a:t>Women less than 48 hours postpartum can have copper IUD inserted </a:t>
            </a:r>
          </a:p>
          <a:p>
            <a:pPr eaLnBrk="1" hangingPunct="1">
              <a:spcBef>
                <a:spcPts val="600"/>
              </a:spcBef>
            </a:pPr>
            <a:r>
              <a:rPr lang="en-US" altLang="en-US" sz="2400" dirty="0">
                <a:ea typeface="ＭＳ Ｐゴシック" panose="020B0600070205080204" pitchFamily="34" charset="-128"/>
              </a:rPr>
              <a:t>Women 48 hours to 4 weeks postpartum generally should not initiate IUDs</a:t>
            </a:r>
          </a:p>
          <a:p>
            <a:pPr eaLnBrk="1" hangingPunct="1">
              <a:spcBef>
                <a:spcPts val="600"/>
              </a:spcBef>
            </a:pPr>
            <a:r>
              <a:rPr lang="en-US" altLang="en-US" sz="2400" dirty="0">
                <a:ea typeface="ＭＳ Ｐゴシック" panose="020B0600070205080204" pitchFamily="34" charset="-128"/>
              </a:rPr>
              <a:t>No restrictions starting at 4 weeks postpartum</a:t>
            </a:r>
          </a:p>
          <a:p>
            <a:pPr eaLnBrk="1" hangingPunct="1">
              <a:spcBef>
                <a:spcPts val="600"/>
              </a:spcBef>
            </a:pPr>
            <a:r>
              <a:rPr lang="en-US" altLang="en-US" sz="2400" dirty="0">
                <a:ea typeface="ＭＳ Ｐゴシック" panose="020B0600070205080204" pitchFamily="34" charset="-128"/>
              </a:rPr>
              <a:t>Women with current puerperal sepsis should not have IUD inserted</a:t>
            </a:r>
          </a:p>
        </p:txBody>
      </p:sp>
      <p:graphicFrame>
        <p:nvGraphicFramePr>
          <p:cNvPr id="7" name="Group 54">
            <a:extLst>
              <a:ext uri="{FF2B5EF4-FFF2-40B4-BE49-F238E27FC236}">
                <a16:creationId xmlns:a16="http://schemas.microsoft.com/office/drawing/2014/main" id="{F9E0782E-578B-48D5-A059-30BEA8F71443}"/>
              </a:ext>
            </a:extLst>
          </p:cNvPr>
          <p:cNvGraphicFramePr>
            <a:graphicFrameLocks noGrp="1"/>
          </p:cNvGraphicFramePr>
          <p:nvPr>
            <p:extLst>
              <p:ext uri="{D42A27DB-BD31-4B8C-83A1-F6EECF244321}">
                <p14:modId xmlns:p14="http://schemas.microsoft.com/office/powerpoint/2010/main" val="266702637"/>
              </p:ext>
            </p:extLst>
          </p:nvPr>
        </p:nvGraphicFramePr>
        <p:xfrm>
          <a:off x="528638" y="1600200"/>
          <a:ext cx="4206876" cy="4578036"/>
        </p:xfrm>
        <a:graphic>
          <a:graphicData uri="http://schemas.openxmlformats.org/drawingml/2006/table">
            <a:tbl>
              <a:tblPr/>
              <a:tblGrid>
                <a:gridCol w="2103438">
                  <a:extLst>
                    <a:ext uri="{9D8B030D-6E8A-4147-A177-3AD203B41FA5}">
                      <a16:colId xmlns:a16="http://schemas.microsoft.com/office/drawing/2014/main" val="20000"/>
                    </a:ext>
                  </a:extLst>
                </a:gridCol>
                <a:gridCol w="2103438">
                  <a:extLst>
                    <a:ext uri="{9D8B030D-6E8A-4147-A177-3AD203B41FA5}">
                      <a16:colId xmlns:a16="http://schemas.microsoft.com/office/drawing/2014/main" val="20001"/>
                    </a:ext>
                  </a:extLst>
                </a:gridCol>
              </a:tblGrid>
              <a:tr h="463384">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701014">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ＭＳ Ｐゴシック" charset="-128"/>
                        </a:rPr>
                        <a:t>Characteristic/</a:t>
                      </a:r>
                      <a:br>
                        <a:rPr kumimoji="0" lang="en-US" sz="2400" b="1" i="0" u="none" strike="noStrike" cap="none" normalizeH="0" baseline="0" dirty="0">
                          <a:ln>
                            <a:noFill/>
                          </a:ln>
                          <a:solidFill>
                            <a:srgbClr val="000000"/>
                          </a:solidFill>
                          <a:effectLst/>
                          <a:latin typeface="+mn-lt"/>
                          <a:ea typeface="ＭＳ Ｐゴシック" charset="-128"/>
                        </a:rPr>
                      </a:br>
                      <a:r>
                        <a:rPr kumimoji="0" lang="en-US" sz="2400" b="1" i="0" u="none" strike="noStrike" cap="none" normalizeH="0" baseline="0" dirty="0">
                          <a:ln>
                            <a:noFill/>
                          </a:ln>
                          <a:solidFill>
                            <a:srgbClr val="000000"/>
                          </a:solidFill>
                          <a:effectLst/>
                          <a:latin typeface="+mn-lt"/>
                          <a:ea typeface="ＭＳ Ｐゴシック" charset="-128"/>
                        </a:rPr>
                        <a:t>Condition</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ＭＳ Ｐゴシック" charset="-128"/>
                        </a:rPr>
                        <a:t>Category</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73151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&lt;48 hours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91434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48 hours to &lt;4 weeks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3</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3"/>
                  </a:ext>
                </a:extLst>
              </a:tr>
              <a:tr h="73151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cs typeface="Arial" charset="0"/>
                        </a:rPr>
                        <a:t>≥</a:t>
                      </a:r>
                      <a:r>
                        <a:rPr kumimoji="0" lang="en-US" sz="2400" b="0" i="0" u="none" strike="noStrike" cap="none" normalizeH="0" baseline="0" dirty="0">
                          <a:ln>
                            <a:noFill/>
                          </a:ln>
                          <a:solidFill>
                            <a:srgbClr val="000000"/>
                          </a:solidFill>
                          <a:effectLst/>
                          <a:latin typeface="+mn-lt"/>
                          <a:ea typeface="ＭＳ Ｐゴシック" charset="-128"/>
                        </a:rPr>
                        <a:t>4 weeks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r h="91434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Puerperal sepsis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4</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4646"/>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784F6D02-4D45-4347-ABE1-27BBECCBB62E}"/>
              </a:ext>
            </a:extLst>
          </p:cNvPr>
          <p:cNvSpPr>
            <a:spLocks noGrp="1"/>
          </p:cNvSpPr>
          <p:nvPr>
            <p:ph type="sldNum" sz="quarter" idx="12"/>
          </p:nvPr>
        </p:nvSpPr>
        <p:spPr/>
        <p:txBody>
          <a:bodyPr/>
          <a:lstStyle/>
          <a:p>
            <a:fld id="{8503B3E5-BAE0-4051-A0B1-29381921E4F1}" type="slidenum">
              <a:rPr lang="en-GB" smtClean="0"/>
              <a:t>49</a:t>
            </a:fld>
            <a:endParaRPr lang="en-GB"/>
          </a:p>
        </p:txBody>
      </p:sp>
      <p:sp>
        <p:nvSpPr>
          <p:cNvPr id="6" name="Footer Placeholder 1">
            <a:extLst>
              <a:ext uri="{FF2B5EF4-FFF2-40B4-BE49-F238E27FC236}">
                <a16:creationId xmlns:a16="http://schemas.microsoft.com/office/drawing/2014/main" id="{2C3A4CDC-076C-4BDD-8DF7-32BA7C816FA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p:nvPr/>
        </p:nvSpPr>
        <p:spPr>
          <a:xfrm>
            <a:off x="338137" y="1377950"/>
            <a:ext cx="8451850" cy="2617787"/>
          </a:xfrm>
          <a:prstGeom prst="rect">
            <a:avLst/>
          </a:prstGeom>
          <a:noFill/>
          <a:ln>
            <a:noFill/>
          </a:ln>
        </p:spPr>
        <p:txBody>
          <a:bodyPr spcFirstLastPara="1" wrap="square" lIns="91425" tIns="45700" rIns="91425" bIns="45700" anchor="ctr" anchorCtr="0">
            <a:noAutofit/>
          </a:bodyPr>
          <a:lstStyle/>
          <a:p>
            <a:pPr lvl="0" algn="ctr" defTabSz="914400">
              <a:buClr>
                <a:srgbClr val="000000"/>
              </a:buClr>
              <a:buSzPts val="4000"/>
              <a:defRPr/>
            </a:pPr>
            <a:endParaRPr lang="en-US" sz="5400" b="1" kern="0" dirty="0">
              <a:solidFill>
                <a:schemeClr val="accent1"/>
              </a:solidFill>
              <a:latin typeface="Calibri" panose="020F0502020204030204" pitchFamily="34" charset="0"/>
              <a:ea typeface="Arial Black"/>
              <a:cs typeface="Calibri" panose="020F0502020204030204" pitchFamily="34" charset="0"/>
              <a:sym typeface="Arial Black"/>
            </a:endParaRPr>
          </a:p>
          <a:p>
            <a:pPr lvl="0" algn="ctr" defTabSz="914400">
              <a:buClr>
                <a:srgbClr val="000000"/>
              </a:buClr>
              <a:buSzPts val="4000"/>
              <a:defRPr/>
            </a:pPr>
            <a:r>
              <a:rPr lang="en-US" sz="5400" b="1" kern="0" dirty="0">
                <a:solidFill>
                  <a:schemeClr val="accent1"/>
                </a:solidFill>
                <a:latin typeface="Calibri" panose="020F0502020204030204" pitchFamily="34" charset="0"/>
                <a:ea typeface="Arial Black"/>
                <a:cs typeface="Calibri" panose="020F0502020204030204" pitchFamily="34" charset="0"/>
                <a:sym typeface="Arial Black"/>
              </a:rPr>
              <a:t>Intrauterine devices (IUDs)</a:t>
            </a:r>
          </a:p>
          <a:p>
            <a:pPr marL="0" marR="0" lvl="0" indent="0" algn="ctr" defTabSz="914400" rtl="0" eaLnBrk="1" fontAlgn="auto" latinLnBrk="0" hangingPunct="1">
              <a:lnSpc>
                <a:spcPct val="100000"/>
              </a:lnSpc>
              <a:spcBef>
                <a:spcPts val="0"/>
              </a:spcBef>
              <a:spcAft>
                <a:spcPts val="0"/>
              </a:spcAft>
              <a:buClr>
                <a:srgbClr val="000000"/>
              </a:buClr>
              <a:buSzPts val="4000"/>
              <a:buFont typeface="Arial Black"/>
              <a:buNone/>
              <a:tabLst/>
              <a:defRPr/>
            </a:pPr>
            <a:b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br>
            <a:endParaRPr kumimoji="0" sz="54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pic>
        <p:nvPicPr>
          <p:cNvPr id="106" name="Google Shape;106;p1" descr="A picture containing table&#10;&#10;Description automatically generated"/>
          <p:cNvPicPr preferRelativeResize="0"/>
          <p:nvPr/>
        </p:nvPicPr>
        <p:blipFill rotWithShape="1">
          <a:blip r:embed="rId3">
            <a:alphaModFix/>
          </a:blip>
          <a:srcRect/>
          <a:stretch/>
        </p:blipFill>
        <p:spPr>
          <a:xfrm>
            <a:off x="1568744" y="3950631"/>
            <a:ext cx="2095500" cy="1447800"/>
          </a:xfrm>
          <a:prstGeom prst="rect">
            <a:avLst/>
          </a:prstGeom>
          <a:noFill/>
          <a:ln>
            <a:noFill/>
          </a:ln>
        </p:spPr>
      </p:pic>
      <p:sp>
        <p:nvSpPr>
          <p:cNvPr id="107" name="Google Shape;107;p1"/>
          <p:cNvSpPr txBox="1"/>
          <p:nvPr/>
        </p:nvSpPr>
        <p:spPr>
          <a:xfrm>
            <a:off x="1710031" y="5498219"/>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a:t>
            </a:r>
            <a:endParaRPr kumimoji="0" sz="14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grpSp>
        <p:nvGrpSpPr>
          <p:cNvPr id="5" name="Group 4">
            <a:extLst>
              <a:ext uri="{FF2B5EF4-FFF2-40B4-BE49-F238E27FC236}">
                <a16:creationId xmlns:a16="http://schemas.microsoft.com/office/drawing/2014/main" id="{9D30ABEC-8E84-436B-9F88-7DC0EB55754A}"/>
              </a:ext>
            </a:extLst>
          </p:cNvPr>
          <p:cNvGrpSpPr>
            <a:grpSpLocks/>
          </p:cNvGrpSpPr>
          <p:nvPr/>
        </p:nvGrpSpPr>
        <p:grpSpPr bwMode="auto">
          <a:xfrm>
            <a:off x="5242072" y="3898756"/>
            <a:ext cx="1970087" cy="2251075"/>
            <a:chOff x="3579812" y="4447261"/>
            <a:chExt cx="1970088" cy="2251075"/>
          </a:xfrm>
        </p:grpSpPr>
        <p:pic>
          <p:nvPicPr>
            <p:cNvPr id="6" name="Picture 3" descr="IUD_TCu-380">
              <a:extLst>
                <a:ext uri="{FF2B5EF4-FFF2-40B4-BE49-F238E27FC236}">
                  <a16:creationId xmlns:a16="http://schemas.microsoft.com/office/drawing/2014/main" id="{3748B3E0-1DA9-4A2F-B2E8-74B09F46E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4447261"/>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C12286BF-0BA1-43ED-8B42-5AFC8F9DED89}"/>
                </a:ext>
              </a:extLst>
            </p:cNvPr>
            <p:cNvSpPr txBox="1">
              <a:spLocks noChangeArrowheads="1"/>
            </p:cNvSpPr>
            <p:nvPr/>
          </p:nvSpPr>
          <p:spPr bwMode="auto">
            <a:xfrm>
              <a:off x="3720306" y="5951531"/>
              <a:ext cx="168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 T 380A</a:t>
              </a:r>
            </a:p>
          </p:txBody>
        </p:sp>
      </p:grpSp>
    </p:spTree>
    <p:extLst>
      <p:ext uri="{BB962C8B-B14F-4D97-AF65-F5344CB8AC3E}">
        <p14:creationId xmlns:p14="http://schemas.microsoft.com/office/powerpoint/2010/main" val="1067327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0">
            <a:extLst>
              <a:ext uri="{FF2B5EF4-FFF2-40B4-BE49-F238E27FC236}">
                <a16:creationId xmlns:a16="http://schemas.microsoft.com/office/drawing/2014/main" id="{D5F0501E-AD34-435B-A418-CD53B4C72D14}"/>
              </a:ext>
            </a:extLst>
          </p:cNvPr>
          <p:cNvGraphicFramePr>
            <a:graphicFrameLocks/>
          </p:cNvGraphicFramePr>
          <p:nvPr>
            <p:extLst>
              <p:ext uri="{D42A27DB-BD31-4B8C-83A1-F6EECF244321}">
                <p14:modId xmlns:p14="http://schemas.microsoft.com/office/powerpoint/2010/main" val="2389309505"/>
              </p:ext>
            </p:extLst>
          </p:nvPr>
        </p:nvGraphicFramePr>
        <p:xfrm>
          <a:off x="206375" y="1035628"/>
          <a:ext cx="8494280" cy="5562755"/>
        </p:xfrm>
        <a:graphic>
          <a:graphicData uri="http://schemas.openxmlformats.org/drawingml/2006/table">
            <a:tbl>
              <a:tblPr>
                <a:tableStyleId>{E8B1032C-EA38-4F05-BA0D-38AFFFC7BED3}</a:tableStyleId>
              </a:tblPr>
              <a:tblGrid>
                <a:gridCol w="2604500">
                  <a:extLst>
                    <a:ext uri="{9D8B030D-6E8A-4147-A177-3AD203B41FA5}">
                      <a16:colId xmlns:a16="http://schemas.microsoft.com/office/drawing/2014/main" val="20000"/>
                    </a:ext>
                  </a:extLst>
                </a:gridCol>
                <a:gridCol w="5889780">
                  <a:extLst>
                    <a:ext uri="{9D8B030D-6E8A-4147-A177-3AD203B41FA5}">
                      <a16:colId xmlns:a16="http://schemas.microsoft.com/office/drawing/2014/main" val="20001"/>
                    </a:ext>
                  </a:extLst>
                </a:gridCol>
              </a:tblGrid>
              <a:tr h="352028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chemeClr val="tx1"/>
                          </a:solidFill>
                          <a:latin typeface="+mn-lt"/>
                        </a:rPr>
                        <a:t>IUD can be inserted in first 2 days after birth.</a:t>
                      </a:r>
                      <a:endParaRPr lang="en-US" sz="1800" b="1" kern="1200" dirty="0">
                        <a:solidFill>
                          <a:schemeClr val="tx1"/>
                        </a:solidFill>
                        <a:latin typeface="+mn-lt"/>
                        <a:ea typeface="+mn-ea"/>
                        <a:cs typeface="+mn-cs"/>
                      </a:endParaRPr>
                    </a:p>
                  </a:txBody>
                  <a:tcPr marL="91450" marR="91450" marT="45722" marB="45722" horzOverflow="overflow"/>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indent="0" eaLnBrk="1" hangingPunct="1">
                        <a:spcBef>
                          <a:spcPts val="0"/>
                        </a:spcBef>
                        <a:buClr>
                          <a:srgbClr val="FF3300"/>
                        </a:buClr>
                        <a:buFontTx/>
                        <a:buNone/>
                      </a:pPr>
                      <a:r>
                        <a:rPr lang="en-US" sz="1800" b="1" kern="1200" dirty="0">
                          <a:solidFill>
                            <a:srgbClr val="C00000"/>
                          </a:solidFill>
                          <a:latin typeface="+mn-lt"/>
                        </a:rPr>
                        <a:t>Insertion after childbirth:</a:t>
                      </a:r>
                    </a:p>
                    <a:p>
                      <a:pPr marL="231775" indent="-231775" eaLnBrk="1" hangingPunct="1">
                        <a:spcBef>
                          <a:spcPts val="0"/>
                        </a:spcBef>
                        <a:buClr>
                          <a:srgbClr val="FF3300"/>
                        </a:buClr>
                        <a:buFontTx/>
                        <a:buChar char="•"/>
                      </a:pPr>
                      <a:r>
                        <a:rPr lang="en-US" sz="1800" kern="1200" dirty="0">
                          <a:latin typeface="+mn-lt"/>
                        </a:rPr>
                        <a:t>Can insert within 48 hours after birth. Special training needed. </a:t>
                      </a:r>
                    </a:p>
                    <a:p>
                      <a:pPr marL="231775" marR="0" indent="-231775" algn="l" defTabSz="457200" rtl="0" eaLnBrk="1" fontAlgn="auto" latinLnBrk="0" hangingPunct="1">
                        <a:lnSpc>
                          <a:spcPct val="100000"/>
                        </a:lnSpc>
                        <a:spcBef>
                          <a:spcPts val="1800"/>
                        </a:spcBef>
                        <a:spcAft>
                          <a:spcPts val="0"/>
                        </a:spcAft>
                        <a:buClr>
                          <a:srgbClr val="FF3300"/>
                        </a:buClr>
                        <a:buSzTx/>
                        <a:buFontTx/>
                        <a:buChar char="•"/>
                        <a:tabLst/>
                        <a:defRPr/>
                      </a:pPr>
                      <a:r>
                        <a:rPr lang="en-US" sz="1800" kern="1200" dirty="0">
                          <a:latin typeface="+mn-lt"/>
                        </a:rPr>
                        <a:t>Between 48 hours and 4 weeks after birth, delay insertion. Offer condoms or another method if she is not fully breastfeeding.</a:t>
                      </a:r>
                    </a:p>
                    <a:p>
                      <a:pPr marL="231775" indent="-231775" eaLnBrk="1" hangingPunct="1">
                        <a:spcBef>
                          <a:spcPts val="1800"/>
                        </a:spcBef>
                        <a:buClr>
                          <a:srgbClr val="FF3300"/>
                        </a:buClr>
                        <a:buFontTx/>
                        <a:buChar char="•"/>
                      </a:pPr>
                      <a:r>
                        <a:rPr lang="en-US" sz="1800" kern="1200" dirty="0">
                          <a:latin typeface="+mn-lt"/>
                        </a:rPr>
                        <a:t>Can insert after 4 weeks after birth. Must be reasonably certain she is not pregnant. </a:t>
                      </a:r>
                    </a:p>
                    <a:p>
                      <a:pPr marL="231775" marR="0" lvl="0" indent="-231775" algn="l" defTabSz="457200" rtl="0" eaLnBrk="1" fontAlgn="auto" latinLnBrk="0" hangingPunct="1">
                        <a:lnSpc>
                          <a:spcPct val="100000"/>
                        </a:lnSpc>
                        <a:spcBef>
                          <a:spcPts val="1800"/>
                        </a:spcBef>
                        <a:spcAft>
                          <a:spcPts val="0"/>
                        </a:spcAft>
                        <a:buClr>
                          <a:srgbClr val="FF3300"/>
                        </a:buClr>
                        <a:buSzTx/>
                        <a:buFontTx/>
                        <a:buChar char="•"/>
                        <a:tabLst/>
                        <a:defRPr/>
                      </a:pPr>
                      <a:r>
                        <a:rPr lang="en-US" sz="1800" kern="1200" dirty="0">
                          <a:latin typeface="+mn-lt"/>
                        </a:rPr>
                        <a:t>If infection, insert after infection has been treated and cured.</a:t>
                      </a:r>
                      <a:endParaRPr lang="en-US" sz="1800" kern="1200" dirty="0">
                        <a:solidFill>
                          <a:srgbClr val="000000"/>
                        </a:solidFill>
                        <a:latin typeface="+mn-lt"/>
                        <a:ea typeface="+mn-ea"/>
                        <a:cs typeface="+mn-cs"/>
                      </a:endParaRPr>
                    </a:p>
                  </a:txBody>
                  <a:tcPr marL="91450" marR="91450" marT="45722" marB="45722" horzOverflow="overflow"/>
                </a:tc>
                <a:extLst>
                  <a:ext uri="{0D108BD9-81ED-4DB2-BD59-A6C34878D82A}">
                    <a16:rowId xmlns:a16="http://schemas.microsoft.com/office/drawing/2014/main" val="10000"/>
                  </a:ext>
                </a:extLst>
              </a:tr>
              <a:tr h="204231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chemeClr val="tx1"/>
                          </a:solidFill>
                          <a:latin typeface="+mn-lt"/>
                        </a:rPr>
                        <a:t>It can be started any day of the menstrual cycle if pregnancy can be ruled out</a:t>
                      </a:r>
                      <a:endParaRPr lang="en-US" sz="1800" b="1" kern="1200" dirty="0">
                        <a:solidFill>
                          <a:schemeClr val="tx1"/>
                        </a:solidFill>
                        <a:latin typeface="+mn-lt"/>
                        <a:ea typeface="+mn-ea"/>
                        <a:cs typeface="+mn-cs"/>
                      </a:endParaRPr>
                    </a:p>
                  </a:txBody>
                  <a:tcPr marL="91450" marR="91450" marT="45722" marB="45722" horzOverflow="overflow"/>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600"/>
                        </a:spcBef>
                        <a:buClr>
                          <a:srgbClr val="FF3300"/>
                        </a:buClr>
                        <a:buFontTx/>
                        <a:buChar char="•"/>
                      </a:pPr>
                      <a:r>
                        <a:rPr lang="en-US" sz="1800" kern="1200" dirty="0">
                          <a:latin typeface="+mn-lt"/>
                        </a:rPr>
                        <a:t>If menstrual bleeding started in last 12 days, </a:t>
                      </a:r>
                      <a:r>
                        <a:rPr lang="en-US" sz="1800" dirty="0">
                          <a:latin typeface="+mn-lt"/>
                        </a:rPr>
                        <a:t>can insert IUD now. </a:t>
                      </a:r>
                    </a:p>
                    <a:p>
                      <a:pPr marL="231775" indent="-231775" eaLnBrk="1" hangingPunct="1">
                        <a:spcBef>
                          <a:spcPts val="1800"/>
                        </a:spcBef>
                        <a:buClr>
                          <a:srgbClr val="FF3300"/>
                        </a:buClr>
                        <a:buFontTx/>
                        <a:buChar char="•"/>
                      </a:pPr>
                      <a:r>
                        <a:rPr lang="en-US" sz="1800" kern="1200" dirty="0">
                          <a:latin typeface="+mn-lt"/>
                        </a:rPr>
                        <a:t>If menstrual bleeding started more than 12 days ago, </a:t>
                      </a:r>
                      <a:r>
                        <a:rPr lang="en-US" sz="1800" dirty="0">
                          <a:latin typeface="+mn-lt"/>
                        </a:rPr>
                        <a:t>can insert IUD now if reasonably certain she is not pregnant. No need to wait for next menstrual period. </a:t>
                      </a:r>
                      <a:endParaRPr lang="en-US" sz="1800" dirty="0">
                        <a:solidFill>
                          <a:srgbClr val="000000"/>
                        </a:solidFill>
                        <a:latin typeface="+mn-lt"/>
                      </a:endParaRPr>
                    </a:p>
                  </a:txBody>
                  <a:tcPr marL="91450" marR="91450" marT="45722" marB="45722" horzOverflow="overflow"/>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D6CF19A7-BC52-4C6F-8C98-171773FF7812}"/>
              </a:ext>
            </a:extLst>
          </p:cNvPr>
          <p:cNvSpPr>
            <a:spLocks noGrp="1"/>
          </p:cNvSpPr>
          <p:nvPr>
            <p:ph type="sldNum" sz="quarter" idx="12"/>
          </p:nvPr>
        </p:nvSpPr>
        <p:spPr/>
        <p:txBody>
          <a:bodyPr/>
          <a:lstStyle/>
          <a:p>
            <a:fld id="{8503B3E5-BAE0-4051-A0B1-29381921E4F1}" type="slidenum">
              <a:rPr lang="en-GB" smtClean="0"/>
              <a:t>50</a:t>
            </a:fld>
            <a:endParaRPr lang="en-GB"/>
          </a:p>
        </p:txBody>
      </p:sp>
      <p:sp>
        <p:nvSpPr>
          <p:cNvPr id="9" name="Footer Placeholder 1">
            <a:extLst>
              <a:ext uri="{FF2B5EF4-FFF2-40B4-BE49-F238E27FC236}">
                <a16:creationId xmlns:a16="http://schemas.microsoft.com/office/drawing/2014/main" id="{30CFE830-2B1E-465C-8E3C-4AC7A821AC6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0" name="Rectangle 2">
            <a:extLst>
              <a:ext uri="{FF2B5EF4-FFF2-40B4-BE49-F238E27FC236}">
                <a16:creationId xmlns:a16="http://schemas.microsoft.com/office/drawing/2014/main" id="{AA83688E-E07F-4314-A3F2-7DD3DE73A233}"/>
              </a:ext>
            </a:extLst>
          </p:cNvPr>
          <p:cNvSpPr txBox="1">
            <a:spLocks noChangeArrowheads="1"/>
          </p:cNvSpPr>
          <p:nvPr/>
        </p:nvSpPr>
        <p:spPr>
          <a:xfrm>
            <a:off x="209263" y="190342"/>
            <a:ext cx="8229600" cy="7727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Copper IUD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0">
            <a:extLst>
              <a:ext uri="{FF2B5EF4-FFF2-40B4-BE49-F238E27FC236}">
                <a16:creationId xmlns:a16="http://schemas.microsoft.com/office/drawing/2014/main" id="{CB8DD596-12E7-4F32-9B94-C9CE2FE4D8C0}"/>
              </a:ext>
            </a:extLst>
          </p:cNvPr>
          <p:cNvGraphicFramePr>
            <a:graphicFrameLocks/>
          </p:cNvGraphicFramePr>
          <p:nvPr>
            <p:extLst>
              <p:ext uri="{D42A27DB-BD31-4B8C-83A1-F6EECF244321}">
                <p14:modId xmlns:p14="http://schemas.microsoft.com/office/powerpoint/2010/main" val="1854137741"/>
              </p:ext>
            </p:extLst>
          </p:nvPr>
        </p:nvGraphicFramePr>
        <p:xfrm>
          <a:off x="198438" y="1228725"/>
          <a:ext cx="8758237" cy="5211767"/>
        </p:xfrm>
        <a:graphic>
          <a:graphicData uri="http://schemas.openxmlformats.org/drawingml/2006/table">
            <a:tbl>
              <a:tblPr/>
              <a:tblGrid>
                <a:gridCol w="2671816">
                  <a:extLst>
                    <a:ext uri="{9D8B030D-6E8A-4147-A177-3AD203B41FA5}">
                      <a16:colId xmlns:a16="http://schemas.microsoft.com/office/drawing/2014/main" val="20000"/>
                    </a:ext>
                  </a:extLst>
                </a:gridCol>
                <a:gridCol w="6086421">
                  <a:extLst>
                    <a:ext uri="{9D8B030D-6E8A-4147-A177-3AD203B41FA5}">
                      <a16:colId xmlns:a16="http://schemas.microsoft.com/office/drawing/2014/main" val="20001"/>
                    </a:ext>
                  </a:extLst>
                </a:gridCol>
              </a:tblGrid>
              <a:tr h="146303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a:t>
                      </a:r>
                      <a:r>
                        <a:rPr lang="en-US" sz="1800" b="1" kern="1200" baseline="0" dirty="0">
                          <a:solidFill>
                            <a:srgbClr val="000000"/>
                          </a:solidFill>
                          <a:latin typeface="+mn-lt"/>
                          <a:ea typeface="+mn-ea"/>
                          <a:cs typeface="+mn-cs"/>
                        </a:rPr>
                        <a:t> can be inserted if f</a:t>
                      </a:r>
                      <a:r>
                        <a:rPr lang="en-US" sz="1800" b="1" kern="1200" dirty="0">
                          <a:solidFill>
                            <a:srgbClr val="000000"/>
                          </a:solidFill>
                          <a:latin typeface="+mn-lt"/>
                          <a:ea typeface="+mn-ea"/>
                          <a:cs typeface="+mn-cs"/>
                        </a:rPr>
                        <a:t>ully or nearly fully breastfeeding less than 6 months after giving birth.</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231775" marR="0" indent="-231775" algn="l" defTabSz="457200" rtl="0" eaLnBrk="1" fontAlgn="auto" latinLnBrk="0" hangingPunct="1">
                        <a:lnSpc>
                          <a:spcPct val="100000"/>
                        </a:lnSpc>
                        <a:spcBef>
                          <a:spcPts val="1200"/>
                        </a:spcBef>
                        <a:spcAft>
                          <a:spcPts val="0"/>
                        </a:spcAft>
                        <a:buClr>
                          <a:srgbClr val="FF3300"/>
                        </a:buClr>
                        <a:buSzTx/>
                        <a:buFontTx/>
                        <a:buChar char="•"/>
                        <a:tabLst/>
                        <a:defRPr/>
                      </a:pPr>
                      <a:r>
                        <a:rPr lang="en-US" sz="1800" kern="1200" dirty="0">
                          <a:solidFill>
                            <a:srgbClr val="000000"/>
                          </a:solidFill>
                          <a:latin typeface="+mn-lt"/>
                          <a:ea typeface="+mn-ea"/>
                          <a:cs typeface="+mn-cs"/>
                        </a:rPr>
                        <a:t>An IUD can be inserted </a:t>
                      </a:r>
                      <a:r>
                        <a:rPr lang="en-US" sz="1800" b="1" kern="1200" dirty="0">
                          <a:solidFill>
                            <a:srgbClr val="C00000"/>
                          </a:solidFill>
                          <a:latin typeface="+mn-lt"/>
                          <a:ea typeface="+mn-ea"/>
                          <a:cs typeface="+mn-cs"/>
                        </a:rPr>
                        <a:t>anytime from</a:t>
                      </a:r>
                      <a:r>
                        <a:rPr lang="en-US" sz="1800" b="1" kern="1200" baseline="0" dirty="0">
                          <a:solidFill>
                            <a:srgbClr val="C00000"/>
                          </a:solidFill>
                          <a:latin typeface="+mn-lt"/>
                          <a:ea typeface="+mn-ea"/>
                          <a:cs typeface="+mn-cs"/>
                        </a:rPr>
                        <a:t> 4 weeks to 6 months after giving birth and menstruation has not returned.</a:t>
                      </a:r>
                      <a:endParaRPr lang="en-US" sz="1800" kern="1200" dirty="0">
                        <a:solidFill>
                          <a:srgbClr val="C00000"/>
                        </a:solidFill>
                        <a:latin typeface="+mn-lt"/>
                        <a:ea typeface="+mn-ea"/>
                        <a:cs typeface="+mn-cs"/>
                      </a:endParaRP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433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 can be inserted after an abortion or miscarriage.</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Can be inserted </a:t>
                      </a:r>
                      <a:r>
                        <a:rPr lang="en-US" sz="1800" b="1" kern="1200" dirty="0">
                          <a:solidFill>
                            <a:srgbClr val="C00000"/>
                          </a:solidFill>
                          <a:latin typeface="+mn-lt"/>
                          <a:ea typeface="+mn-ea"/>
                          <a:cs typeface="+mn-cs"/>
                        </a:rPr>
                        <a:t>immediately or within 12 days after a first- or second-trimester abortion or miscarriage </a:t>
                      </a:r>
                      <a:r>
                        <a:rPr lang="en-US" sz="1800" kern="1200" dirty="0">
                          <a:solidFill>
                            <a:srgbClr val="000000"/>
                          </a:solidFill>
                          <a:latin typeface="+mn-lt"/>
                          <a:ea typeface="+mn-ea"/>
                          <a:cs typeface="+mn-cs"/>
                        </a:rPr>
                        <a:t>if no infection is present. No need for a backup method.</a:t>
                      </a:r>
                    </a:p>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IUD insertion </a:t>
                      </a:r>
                      <a:r>
                        <a:rPr lang="en-US" sz="1800" b="1" kern="1200" dirty="0">
                          <a:solidFill>
                            <a:srgbClr val="C00000"/>
                          </a:solidFill>
                          <a:latin typeface="+mn-lt"/>
                          <a:ea typeface="+mn-ea"/>
                          <a:cs typeface="+mn-cs"/>
                        </a:rPr>
                        <a:t>after second-trimester abortion or miscarriage</a:t>
                      </a:r>
                      <a:r>
                        <a:rPr lang="en-US" sz="1800" kern="1200" dirty="0">
                          <a:solidFill>
                            <a:srgbClr val="C00000"/>
                          </a:solidFill>
                          <a:latin typeface="+mn-lt"/>
                          <a:ea typeface="+mn-ea"/>
                          <a:cs typeface="+mn-cs"/>
                        </a:rPr>
                        <a:t> </a:t>
                      </a:r>
                      <a:r>
                        <a:rPr lang="en-US" sz="1800" b="0" kern="1200" dirty="0">
                          <a:solidFill>
                            <a:srgbClr val="000000"/>
                          </a:solidFill>
                          <a:latin typeface="+mn-lt"/>
                          <a:ea typeface="+mn-ea"/>
                          <a:cs typeface="+mn-cs"/>
                        </a:rPr>
                        <a:t>requires</a:t>
                      </a:r>
                      <a:r>
                        <a:rPr lang="en-US" sz="1800" kern="1200" dirty="0">
                          <a:solidFill>
                            <a:srgbClr val="000000"/>
                          </a:solidFill>
                          <a:latin typeface="+mn-lt"/>
                          <a:ea typeface="+mn-ea"/>
                          <a:cs typeface="+mn-cs"/>
                        </a:rPr>
                        <a:t> specific training. If not specifically trained, delay insertion until at least 4 weeks after miscarriage or abortion.</a:t>
                      </a:r>
                    </a:p>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If </a:t>
                      </a:r>
                      <a:r>
                        <a:rPr lang="en-US" sz="1800" b="1" kern="1200" dirty="0">
                          <a:solidFill>
                            <a:srgbClr val="C00000"/>
                          </a:solidFill>
                          <a:latin typeface="+mn-lt"/>
                          <a:ea typeface="+mn-ea"/>
                          <a:cs typeface="+mn-cs"/>
                        </a:rPr>
                        <a:t>infection</a:t>
                      </a:r>
                      <a:r>
                        <a:rPr lang="en-US" sz="1800" kern="1200" dirty="0">
                          <a:solidFill>
                            <a:srgbClr val="000000"/>
                          </a:solidFill>
                          <a:latin typeface="+mn-lt"/>
                          <a:ea typeface="+mn-ea"/>
                          <a:cs typeface="+mn-cs"/>
                        </a:rPr>
                        <a:t>, insert after infection has been treated and cured.</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9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 can be inserted if switching</a:t>
                      </a:r>
                      <a:r>
                        <a:rPr lang="en-US" sz="1800" b="1" kern="1200" baseline="0" dirty="0">
                          <a:solidFill>
                            <a:srgbClr val="000000"/>
                          </a:solidFill>
                          <a:latin typeface="+mn-lt"/>
                          <a:ea typeface="+mn-ea"/>
                          <a:cs typeface="+mn-cs"/>
                        </a:rPr>
                        <a:t> from another method.</a:t>
                      </a:r>
                      <a:endParaRPr lang="en-US" sz="1800" b="1" kern="1200" dirty="0">
                        <a:solidFill>
                          <a:srgbClr val="000000"/>
                        </a:solidFill>
                        <a:latin typeface="+mn-lt"/>
                        <a:ea typeface="+mn-ea"/>
                        <a:cs typeface="+mn-cs"/>
                      </a:endParaRP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Can be inserted </a:t>
                      </a:r>
                      <a:r>
                        <a:rPr lang="en-US" sz="1800" b="1" kern="1200" dirty="0">
                          <a:solidFill>
                            <a:srgbClr val="C00000"/>
                          </a:solidFill>
                          <a:latin typeface="+mn-lt"/>
                          <a:ea typeface="+mn-ea"/>
                          <a:cs typeface="+mn-cs"/>
                        </a:rPr>
                        <a:t>immediately</a:t>
                      </a:r>
                      <a:r>
                        <a:rPr lang="en-US" sz="1800" b="1" kern="1200" dirty="0">
                          <a:solidFill>
                            <a:srgbClr val="FF3300"/>
                          </a:solidFill>
                          <a:latin typeface="+mn-lt"/>
                          <a:ea typeface="+mn-ea"/>
                          <a:cs typeface="+mn-cs"/>
                        </a:rPr>
                        <a:t>,</a:t>
                      </a:r>
                      <a:r>
                        <a:rPr lang="en-US" sz="1800" kern="1200" dirty="0">
                          <a:solidFill>
                            <a:schemeClr val="bg1"/>
                          </a:solidFill>
                          <a:latin typeface="+mn-lt"/>
                          <a:ea typeface="+mn-ea"/>
                          <a:cs typeface="+mn-cs"/>
                        </a:rPr>
                        <a:t> </a:t>
                      </a:r>
                      <a:r>
                        <a:rPr lang="en-US" sz="1800" kern="1200" dirty="0">
                          <a:solidFill>
                            <a:srgbClr val="000000"/>
                          </a:solidFill>
                          <a:latin typeface="+mn-lt"/>
                          <a:ea typeface="+mn-ea"/>
                          <a:cs typeface="+mn-cs"/>
                        </a:rPr>
                        <a:t>if she has been using the method consistently and correctly or if it is otherwise reasonably certain she is not pregnant. </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0C0DDA7B-7232-40D1-8213-A9AD8C832626}"/>
              </a:ext>
            </a:extLst>
          </p:cNvPr>
          <p:cNvSpPr>
            <a:spLocks noGrp="1"/>
          </p:cNvSpPr>
          <p:nvPr>
            <p:ph type="sldNum" sz="quarter" idx="12"/>
          </p:nvPr>
        </p:nvSpPr>
        <p:spPr/>
        <p:txBody>
          <a:bodyPr/>
          <a:lstStyle/>
          <a:p>
            <a:fld id="{8503B3E5-BAE0-4051-A0B1-29381921E4F1}" type="slidenum">
              <a:rPr lang="en-GB" smtClean="0"/>
              <a:t>51</a:t>
            </a:fld>
            <a:endParaRPr lang="en-GB"/>
          </a:p>
        </p:txBody>
      </p:sp>
      <p:sp>
        <p:nvSpPr>
          <p:cNvPr id="13" name="Footer Placeholder 1">
            <a:extLst>
              <a:ext uri="{FF2B5EF4-FFF2-40B4-BE49-F238E27FC236}">
                <a16:creationId xmlns:a16="http://schemas.microsoft.com/office/drawing/2014/main" id="{13D4A6D4-36A9-488C-A34B-E0E9E51FCCA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4" name="Rectangle 2">
            <a:extLst>
              <a:ext uri="{FF2B5EF4-FFF2-40B4-BE49-F238E27FC236}">
                <a16:creationId xmlns:a16="http://schemas.microsoft.com/office/drawing/2014/main" id="{E71A7109-C221-4CE0-8410-7B5F968A7B01}"/>
              </a:ext>
            </a:extLst>
          </p:cNvPr>
          <p:cNvSpPr txBox="1">
            <a:spLocks noChangeArrowheads="1"/>
          </p:cNvSpPr>
          <p:nvPr/>
        </p:nvSpPr>
        <p:spPr>
          <a:xfrm>
            <a:off x="209263" y="190342"/>
            <a:ext cx="8229600" cy="7727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Copper IUD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070CE1-4D2E-47EF-9F3A-AE34F2E136EA}"/>
              </a:ext>
            </a:extLst>
          </p:cNvPr>
          <p:cNvSpPr>
            <a:spLocks noGrp="1" noChangeArrowheads="1"/>
          </p:cNvSpPr>
          <p:nvPr>
            <p:ph type="title" idx="4294967295"/>
          </p:nvPr>
        </p:nvSpPr>
        <p:spPr>
          <a:xfrm>
            <a:off x="595739" y="69270"/>
            <a:ext cx="8229600" cy="1143000"/>
          </a:xfrm>
        </p:spPr>
        <p:txBody>
          <a:bodyPr>
            <a:noAutofit/>
          </a:bodyPr>
          <a:lstStyle/>
          <a:p>
            <a:pPr eaLnBrk="1" hangingPunct="1">
              <a:lnSpc>
                <a:spcPct val="95000"/>
              </a:lnSpc>
            </a:pPr>
            <a:r>
              <a:rPr lang="en-US" altLang="en-US" sz="4000" b="1" dirty="0">
                <a:solidFill>
                  <a:schemeClr val="accent1"/>
                </a:solidFill>
                <a:latin typeface="Calibri" panose="020F0502020204030204" pitchFamily="34" charset="0"/>
                <a:cs typeface="Calibri" panose="020F0502020204030204" pitchFamily="34" charset="0"/>
              </a:rPr>
              <a:t>Copper IUDS: Correcting rumors and misconceptions</a:t>
            </a:r>
          </a:p>
        </p:txBody>
      </p:sp>
      <p:sp>
        <p:nvSpPr>
          <p:cNvPr id="263171" name="Rectangle 3">
            <a:extLst>
              <a:ext uri="{FF2B5EF4-FFF2-40B4-BE49-F238E27FC236}">
                <a16:creationId xmlns:a16="http://schemas.microsoft.com/office/drawing/2014/main" id="{DCC67E55-9C4E-4C4A-B7AC-894D8B0A7FE9}"/>
              </a:ext>
            </a:extLst>
          </p:cNvPr>
          <p:cNvSpPr>
            <a:spLocks noGrp="1" noChangeArrowheads="1"/>
          </p:cNvSpPr>
          <p:nvPr>
            <p:ph type="body" idx="4294967295"/>
          </p:nvPr>
        </p:nvSpPr>
        <p:spPr>
          <a:xfrm>
            <a:off x="803565" y="1428028"/>
            <a:ext cx="8021773" cy="4876800"/>
          </a:xfrm>
        </p:spPr>
        <p:txBody>
          <a:bodyPr>
            <a:normAutofit/>
          </a:bodyPr>
          <a:lstStyle/>
          <a:p>
            <a:pPr eaLnBrk="1" hangingPunct="1">
              <a:lnSpc>
                <a:spcPct val="95000"/>
              </a:lnSpc>
              <a:spcBef>
                <a:spcPct val="65000"/>
              </a:spcBef>
              <a:buFontTx/>
              <a:buNone/>
            </a:pPr>
            <a:r>
              <a:rPr lang="en-US" altLang="en-US" sz="2600" b="1" dirty="0"/>
              <a:t>IUDs:</a:t>
            </a:r>
          </a:p>
          <a:p>
            <a:pPr marL="457200" lvl="1" indent="-342900" eaLnBrk="1" hangingPunct="1">
              <a:lnSpc>
                <a:spcPct val="95000"/>
              </a:lnSpc>
              <a:spcBef>
                <a:spcPts val="900"/>
              </a:spcBef>
              <a:buFont typeface="Arial" panose="020B0604020202020204" pitchFamily="34" charset="0"/>
              <a:buChar char="•"/>
            </a:pPr>
            <a:r>
              <a:rPr lang="en-US" altLang="en-US" sz="2600" dirty="0"/>
              <a:t>Rarely lead to PID</a:t>
            </a:r>
          </a:p>
          <a:p>
            <a:pPr marL="457200" lvl="1" indent="-342900" eaLnBrk="1" hangingPunct="1">
              <a:lnSpc>
                <a:spcPct val="95000"/>
              </a:lnSpc>
              <a:spcBef>
                <a:spcPts val="900"/>
              </a:spcBef>
              <a:buFont typeface="Arial" panose="020B0604020202020204" pitchFamily="34" charset="0"/>
              <a:buChar char="•"/>
            </a:pPr>
            <a:r>
              <a:rPr lang="en-US" altLang="en-US" sz="2600" dirty="0"/>
              <a:t>Do not increase risk of STIs, including HIV</a:t>
            </a:r>
          </a:p>
          <a:p>
            <a:pPr marL="457200" lvl="1" indent="-342900" eaLnBrk="1" hangingPunct="1">
              <a:lnSpc>
                <a:spcPct val="95000"/>
              </a:lnSpc>
              <a:spcBef>
                <a:spcPts val="900"/>
              </a:spcBef>
              <a:buFont typeface="Arial" panose="020B0604020202020204" pitchFamily="34" charset="0"/>
              <a:buChar char="•"/>
            </a:pPr>
            <a:r>
              <a:rPr lang="en-US" altLang="en-US" sz="2600" dirty="0"/>
              <a:t>Do not work by causing abortion</a:t>
            </a:r>
          </a:p>
          <a:p>
            <a:pPr marL="457200" lvl="1" indent="-342900" eaLnBrk="1" hangingPunct="1">
              <a:lnSpc>
                <a:spcPct val="95000"/>
              </a:lnSpc>
              <a:spcBef>
                <a:spcPts val="900"/>
              </a:spcBef>
              <a:buFont typeface="Arial" panose="020B0604020202020204" pitchFamily="34" charset="0"/>
              <a:buChar char="•"/>
            </a:pPr>
            <a:r>
              <a:rPr lang="en-US" altLang="en-US" sz="2600" dirty="0"/>
              <a:t>Do not make women infertile</a:t>
            </a:r>
          </a:p>
          <a:p>
            <a:pPr marL="457200" lvl="1" indent="-342900" eaLnBrk="1" hangingPunct="1">
              <a:lnSpc>
                <a:spcPct val="95000"/>
              </a:lnSpc>
              <a:spcBef>
                <a:spcPts val="900"/>
              </a:spcBef>
              <a:buFont typeface="Arial" panose="020B0604020202020204" pitchFamily="34" charset="0"/>
              <a:buChar char="•"/>
            </a:pPr>
            <a:r>
              <a:rPr lang="en-US" altLang="en-US" sz="2600" dirty="0"/>
              <a:t>Do not move to the heart or brain</a:t>
            </a:r>
          </a:p>
          <a:p>
            <a:pPr marL="457200" lvl="1" indent="-342900" eaLnBrk="1" hangingPunct="1">
              <a:lnSpc>
                <a:spcPct val="95000"/>
              </a:lnSpc>
              <a:spcBef>
                <a:spcPts val="900"/>
              </a:spcBef>
              <a:buFont typeface="Arial" panose="020B0604020202020204" pitchFamily="34" charset="0"/>
              <a:buChar char="•"/>
            </a:pPr>
            <a:r>
              <a:rPr lang="en-US" altLang="en-US" sz="2600" dirty="0"/>
              <a:t>Do not cause birth defects</a:t>
            </a:r>
          </a:p>
          <a:p>
            <a:pPr marL="457200" lvl="1" indent="-342900" eaLnBrk="1" hangingPunct="1">
              <a:lnSpc>
                <a:spcPct val="95000"/>
              </a:lnSpc>
              <a:spcBef>
                <a:spcPts val="900"/>
              </a:spcBef>
              <a:buFont typeface="Arial" panose="020B0604020202020204" pitchFamily="34" charset="0"/>
              <a:buChar char="•"/>
            </a:pPr>
            <a:r>
              <a:rPr lang="en-US" altLang="en-US" sz="2600" dirty="0"/>
              <a:t>Do not cause pain for woman or man during sex</a:t>
            </a:r>
          </a:p>
          <a:p>
            <a:pPr marL="457200" lvl="1" indent="-342900" eaLnBrk="1" hangingPunct="1">
              <a:lnSpc>
                <a:spcPct val="95000"/>
              </a:lnSpc>
              <a:spcBef>
                <a:spcPts val="900"/>
              </a:spcBef>
              <a:buFont typeface="Arial" panose="020B0604020202020204" pitchFamily="34" charset="0"/>
              <a:buChar char="•"/>
            </a:pPr>
            <a:r>
              <a:rPr lang="en-US" altLang="en-US" sz="2600" dirty="0"/>
              <a:t>Significantly reduce risk of ectopic pregnancy</a:t>
            </a:r>
          </a:p>
        </p:txBody>
      </p:sp>
      <p:sp>
        <p:nvSpPr>
          <p:cNvPr id="2" name="Slide Number Placeholder 1">
            <a:extLst>
              <a:ext uri="{FF2B5EF4-FFF2-40B4-BE49-F238E27FC236}">
                <a16:creationId xmlns:a16="http://schemas.microsoft.com/office/drawing/2014/main" id="{2219565E-4C8D-406C-BC91-4868D104A4A6}"/>
              </a:ext>
            </a:extLst>
          </p:cNvPr>
          <p:cNvSpPr>
            <a:spLocks noGrp="1"/>
          </p:cNvSpPr>
          <p:nvPr>
            <p:ph type="sldNum" sz="quarter" idx="12"/>
          </p:nvPr>
        </p:nvSpPr>
        <p:spPr/>
        <p:txBody>
          <a:bodyPr/>
          <a:lstStyle/>
          <a:p>
            <a:fld id="{8503B3E5-BAE0-4051-A0B1-29381921E4F1}" type="slidenum">
              <a:rPr lang="en-GB" smtClean="0"/>
              <a:t>52</a:t>
            </a:fld>
            <a:endParaRPr lang="en-GB"/>
          </a:p>
        </p:txBody>
      </p:sp>
      <p:sp>
        <p:nvSpPr>
          <p:cNvPr id="5" name="Footer Placeholder 1">
            <a:extLst>
              <a:ext uri="{FF2B5EF4-FFF2-40B4-BE49-F238E27FC236}">
                <a16:creationId xmlns:a16="http://schemas.microsoft.com/office/drawing/2014/main" id="{E0A9FF00-B3FA-45A0-8F33-4E79528C12D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59D2AB-6C99-4914-B232-3E9E4EEC263E}"/>
              </a:ext>
            </a:extLst>
          </p:cNvPr>
          <p:cNvSpPr>
            <a:spLocks noGrp="1" noChangeArrowheads="1"/>
          </p:cNvSpPr>
          <p:nvPr>
            <p:ph type="title" idx="4294967295"/>
          </p:nvPr>
        </p:nvSpPr>
        <p:spPr>
          <a:xfrm>
            <a:off x="285750" y="100733"/>
            <a:ext cx="8229600" cy="965200"/>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Complications of Copper IUDs - </a:t>
            </a:r>
            <a:r>
              <a:rPr lang="en-US" altLang="en-US" sz="4400" b="1" i="1" dirty="0">
                <a:solidFill>
                  <a:schemeClr val="accent1"/>
                </a:solidFill>
                <a:latin typeface="Calibri" panose="020F0502020204030204" pitchFamily="34" charset="0"/>
                <a:cs typeface="Calibri" panose="020F0502020204030204" pitchFamily="34" charset="0"/>
              </a:rPr>
              <a:t>1</a:t>
            </a:r>
          </a:p>
        </p:txBody>
      </p:sp>
      <p:sp>
        <p:nvSpPr>
          <p:cNvPr id="166915" name="Rectangle 3">
            <a:extLst>
              <a:ext uri="{FF2B5EF4-FFF2-40B4-BE49-F238E27FC236}">
                <a16:creationId xmlns:a16="http://schemas.microsoft.com/office/drawing/2014/main" id="{BBDE5C39-9977-4A4B-ADE3-DD99D37AB9F6}"/>
              </a:ext>
            </a:extLst>
          </p:cNvPr>
          <p:cNvSpPr>
            <a:spLocks noGrp="1" noChangeArrowheads="1"/>
          </p:cNvSpPr>
          <p:nvPr>
            <p:ph type="body" idx="4294967295"/>
          </p:nvPr>
        </p:nvSpPr>
        <p:spPr>
          <a:xfrm>
            <a:off x="443350" y="1254992"/>
            <a:ext cx="8229600" cy="4876800"/>
          </a:xfrm>
        </p:spPr>
        <p:txBody>
          <a:bodyPr/>
          <a:lstStyle/>
          <a:p>
            <a:pPr eaLnBrk="1" hangingPunct="1"/>
            <a:r>
              <a:rPr lang="en-US" altLang="en-US" sz="2800" dirty="0"/>
              <a:t>Potential complications of IUDs include puncturing of uterus (perforation), pelvic inflammatory disease (PID), and expulsions.</a:t>
            </a:r>
          </a:p>
          <a:p>
            <a:pPr eaLnBrk="1" hangingPunct="1">
              <a:spcBef>
                <a:spcPts val="1800"/>
              </a:spcBef>
            </a:pPr>
            <a:r>
              <a:rPr lang="en-US" altLang="en-US" sz="2800" dirty="0"/>
              <a:t>Biases in early research overstated risks of PID.</a:t>
            </a:r>
          </a:p>
          <a:p>
            <a:pPr eaLnBrk="1" hangingPunct="1">
              <a:spcBef>
                <a:spcPts val="1800"/>
              </a:spcBef>
            </a:pPr>
            <a:r>
              <a:rPr lang="en-US" altLang="en-US" sz="2800" dirty="0"/>
              <a:t>Most research since the 1980s has concluded that serious complications </a:t>
            </a:r>
            <a:r>
              <a:rPr lang="en-US" altLang="en-US" sz="2800" b="1" dirty="0"/>
              <a:t>are rare </a:t>
            </a:r>
            <a:r>
              <a:rPr lang="en-US" altLang="en-US" sz="2800" dirty="0"/>
              <a:t>with modern IUDs.</a:t>
            </a:r>
          </a:p>
        </p:txBody>
      </p:sp>
      <p:sp>
        <p:nvSpPr>
          <p:cNvPr id="2" name="Slide Number Placeholder 1">
            <a:extLst>
              <a:ext uri="{FF2B5EF4-FFF2-40B4-BE49-F238E27FC236}">
                <a16:creationId xmlns:a16="http://schemas.microsoft.com/office/drawing/2014/main" id="{9217ADE8-833E-4FBD-A990-DD3E2FEB3A33}"/>
              </a:ext>
            </a:extLst>
          </p:cNvPr>
          <p:cNvSpPr>
            <a:spLocks noGrp="1"/>
          </p:cNvSpPr>
          <p:nvPr>
            <p:ph type="sldNum" sz="quarter" idx="12"/>
          </p:nvPr>
        </p:nvSpPr>
        <p:spPr/>
        <p:txBody>
          <a:bodyPr/>
          <a:lstStyle/>
          <a:p>
            <a:fld id="{8503B3E5-BAE0-4051-A0B1-29381921E4F1}" type="slidenum">
              <a:rPr lang="en-GB" smtClean="0"/>
              <a:t>53</a:t>
            </a:fld>
            <a:endParaRPr lang="en-GB"/>
          </a:p>
        </p:txBody>
      </p:sp>
      <p:sp>
        <p:nvSpPr>
          <p:cNvPr id="5" name="Footer Placeholder 1">
            <a:extLst>
              <a:ext uri="{FF2B5EF4-FFF2-40B4-BE49-F238E27FC236}">
                <a16:creationId xmlns:a16="http://schemas.microsoft.com/office/drawing/2014/main" id="{A6DD79C2-9A7E-4E1C-BDA5-3877FB04268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524C93-11EA-4043-8BBA-544B77CF2D0C}"/>
              </a:ext>
            </a:extLst>
          </p:cNvPr>
          <p:cNvSpPr txBox="1">
            <a:spLocks noChangeArrowheads="1"/>
          </p:cNvSpPr>
          <p:nvPr/>
        </p:nvSpPr>
        <p:spPr bwMode="auto">
          <a:xfrm>
            <a:off x="457200" y="7879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Complications of Copper IUDs</a:t>
            </a:r>
            <a:r>
              <a:rPr lang="en-US" altLang="en-US" sz="4400" b="1" dirty="0">
                <a:solidFill>
                  <a:schemeClr val="accent1"/>
                </a:solidFill>
                <a:latin typeface="Calibri" panose="020F0502020204030204" pitchFamily="34" charset="0"/>
                <a:cs typeface="Calibri" panose="020F0502020204030204" pitchFamily="34" charset="0"/>
              </a:rPr>
              <a:t> - </a:t>
            </a:r>
            <a:r>
              <a:rPr lang="en-US" altLang="en-US" sz="4400" b="1" i="1" dirty="0">
                <a:solidFill>
                  <a:schemeClr val="accent1"/>
                </a:solidFill>
                <a:latin typeface="Calibri" panose="020F0502020204030204" pitchFamily="34" charset="0"/>
                <a:cs typeface="Calibri" panose="020F0502020204030204" pitchFamily="34" charset="0"/>
              </a:rPr>
              <a:t>2</a:t>
            </a:r>
            <a:endParaRPr kumimoji="0" lang="en-US" altLang="en-US" sz="4400" b="1" i="1"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4DB5763A-CD69-4CB0-935D-2ED99B4B23D4}"/>
              </a:ext>
            </a:extLst>
          </p:cNvPr>
          <p:cNvGraphicFramePr>
            <a:graphicFrameLocks noGrp="1"/>
          </p:cNvGraphicFramePr>
          <p:nvPr/>
        </p:nvGraphicFramePr>
        <p:xfrm>
          <a:off x="457200" y="1001713"/>
          <a:ext cx="8229600" cy="4905376"/>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62654">
                <a:tc>
                  <a:txBody>
                    <a:bodyPr/>
                    <a:lstStyle/>
                    <a:p>
                      <a:pPr algn="ctr"/>
                      <a:r>
                        <a:rPr lang="en-US" sz="2000" dirty="0"/>
                        <a:t>Complication</a:t>
                      </a:r>
                      <a:endParaRPr lang="en-US" sz="20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Risk</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Linked to</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Reduced through/by</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extLst>
                  <a:ext uri="{0D108BD9-81ED-4DB2-BD59-A6C34878D82A}">
                    <a16:rowId xmlns:a16="http://schemas.microsoft.com/office/drawing/2014/main" val="10000"/>
                  </a:ext>
                </a:extLst>
              </a:tr>
              <a:tr h="914278">
                <a:tc>
                  <a:txBody>
                    <a:bodyPr/>
                    <a:lstStyle/>
                    <a:p>
                      <a:pPr algn="l"/>
                      <a:r>
                        <a:rPr lang="en-US" sz="1800" b="1" dirty="0">
                          <a:solidFill>
                            <a:srgbClr val="000000"/>
                          </a:solidFill>
                        </a:rPr>
                        <a:t>Perforation</a:t>
                      </a: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Very</a:t>
                      </a:r>
                      <a:r>
                        <a:rPr lang="en-US" sz="1600" baseline="0" dirty="0">
                          <a:solidFill>
                            <a:srgbClr val="000000"/>
                          </a:solidFill>
                        </a:rPr>
                        <a:t> low, 1 in 1,000 insertions</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Skill and experience</a:t>
                      </a:r>
                      <a:r>
                        <a:rPr lang="en-US" sz="1600" baseline="0" dirty="0">
                          <a:solidFill>
                            <a:srgbClr val="000000"/>
                          </a:solidFill>
                        </a:rPr>
                        <a:t> of provider</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Supervised training</a:t>
                      </a:r>
                    </a:p>
                    <a:p>
                      <a:pPr algn="l"/>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extLst>
                  <a:ext uri="{0D108BD9-81ED-4DB2-BD59-A6C34878D82A}">
                    <a16:rowId xmlns:a16="http://schemas.microsoft.com/office/drawing/2014/main" val="10001"/>
                  </a:ext>
                </a:extLst>
              </a:tr>
              <a:tr h="1917816">
                <a:tc>
                  <a:txBody>
                    <a:bodyPr/>
                    <a:lstStyle/>
                    <a:p>
                      <a:r>
                        <a:rPr lang="en-US" sz="1800" b="1" dirty="0">
                          <a:solidFill>
                            <a:srgbClr val="000000"/>
                          </a:solidFill>
                        </a:rPr>
                        <a:t>PID</a:t>
                      </a: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spcBef>
                          <a:spcPts val="600"/>
                        </a:spcBef>
                      </a:pPr>
                      <a:endParaRPr lang="en-US" sz="200" dirty="0">
                        <a:solidFill>
                          <a:srgbClr val="000000"/>
                        </a:solidFill>
                      </a:endParaRPr>
                    </a:p>
                    <a:p>
                      <a:pPr>
                        <a:spcBef>
                          <a:spcPts val="600"/>
                        </a:spcBef>
                      </a:pPr>
                      <a:r>
                        <a:rPr lang="en-US" sz="1600" dirty="0">
                          <a:solidFill>
                            <a:srgbClr val="000000"/>
                          </a:solidFill>
                        </a:rPr>
                        <a:t>Estimated at approximately</a:t>
                      </a:r>
                      <a:r>
                        <a:rPr lang="en-US" sz="1600" baseline="0" dirty="0">
                          <a:solidFill>
                            <a:srgbClr val="000000"/>
                          </a:solidFill>
                        </a:rPr>
                        <a:t> 1 in 666 (depending on STI prevalence)</a:t>
                      </a:r>
                      <a:endParaRPr lang="en-US" sz="1600" dirty="0">
                        <a:solidFill>
                          <a:srgbClr val="000000"/>
                        </a:solidFill>
                      </a:endParaRPr>
                    </a:p>
                  </a:txBody>
                  <a:tcPr marT="45714" marB="4571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spcBef>
                          <a:spcPts val="0"/>
                        </a:spcBef>
                      </a:pPr>
                      <a:endParaRPr lang="en-US" sz="100" dirty="0">
                        <a:solidFill>
                          <a:srgbClr val="000000"/>
                        </a:solidFill>
                      </a:endParaRPr>
                    </a:p>
                    <a:p>
                      <a:pPr>
                        <a:spcBef>
                          <a:spcPts val="600"/>
                        </a:spcBef>
                      </a:pPr>
                      <a:r>
                        <a:rPr lang="en-US" sz="1600" dirty="0">
                          <a:solidFill>
                            <a:srgbClr val="000000"/>
                          </a:solidFill>
                        </a:rPr>
                        <a:t>Mostly due to presence of cervical infections or chlamydia/ gonorrhea at time of insertion</a:t>
                      </a:r>
                    </a:p>
                  </a:txBody>
                  <a:tcPr marT="45714" marB="4571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r>
                        <a:rPr lang="en-US" sz="1600" dirty="0">
                          <a:solidFill>
                            <a:srgbClr val="000000"/>
                          </a:solidFill>
                        </a:rPr>
                        <a:t>Screening</a:t>
                      </a:r>
                      <a:r>
                        <a:rPr lang="en-US" sz="1600" baseline="0" dirty="0">
                          <a:solidFill>
                            <a:srgbClr val="000000"/>
                          </a:solidFill>
                        </a:rPr>
                        <a:t> women for risk of STIs; not inserting in women with current STIs; adherence to infection prevention procedures</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002"/>
                  </a:ext>
                </a:extLst>
              </a:tr>
              <a:tr h="1310628">
                <a:tc>
                  <a:txBody>
                    <a:bodyPr/>
                    <a:lstStyle/>
                    <a:p>
                      <a:r>
                        <a:rPr lang="en-US" sz="1800" b="1" dirty="0">
                          <a:solidFill>
                            <a:srgbClr val="000000"/>
                          </a:solidFill>
                        </a:rPr>
                        <a:t>Expulsion</a:t>
                      </a:r>
                    </a:p>
                  </a:txBody>
                  <a:tcPr marT="45714" marB="45714" anchor="ctr">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r>
                        <a:rPr lang="en-US" sz="1600" dirty="0">
                          <a:solidFill>
                            <a:srgbClr val="000000"/>
                          </a:solidFill>
                        </a:rPr>
                        <a:t>Provider’s skill; age and</a:t>
                      </a:r>
                      <a:r>
                        <a:rPr lang="en-US" sz="1600" baseline="0" dirty="0">
                          <a:solidFill>
                            <a:srgbClr val="000000"/>
                          </a:solidFill>
                        </a:rPr>
                        <a:t> parity of woman; time since insertion; timing of insertion</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A7F9E69-9E61-467C-BB46-41A89276B3EF}"/>
              </a:ext>
            </a:extLst>
          </p:cNvPr>
          <p:cNvSpPr>
            <a:spLocks noGrp="1"/>
          </p:cNvSpPr>
          <p:nvPr>
            <p:ph type="sldNum" sz="quarter" idx="12"/>
          </p:nvPr>
        </p:nvSpPr>
        <p:spPr/>
        <p:txBody>
          <a:bodyPr/>
          <a:lstStyle/>
          <a:p>
            <a:fld id="{8503B3E5-BAE0-4051-A0B1-29381921E4F1}" type="slidenum">
              <a:rPr lang="en-GB" smtClean="0"/>
              <a:t>54</a:t>
            </a:fld>
            <a:endParaRPr lang="en-GB"/>
          </a:p>
        </p:txBody>
      </p:sp>
      <p:sp>
        <p:nvSpPr>
          <p:cNvPr id="5" name="Footer Placeholder 1">
            <a:extLst>
              <a:ext uri="{FF2B5EF4-FFF2-40B4-BE49-F238E27FC236}">
                <a16:creationId xmlns:a16="http://schemas.microsoft.com/office/drawing/2014/main" id="{391E8636-35A1-459D-ACA0-6EB0BE0B02BB}"/>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6F27C9B8-9F14-4FE7-BDDA-56208AE9D8B7}"/>
              </a:ext>
            </a:extLst>
          </p:cNvPr>
          <p:cNvSpPr>
            <a:spLocks noGrp="1" noChangeArrowheads="1"/>
          </p:cNvSpPr>
          <p:nvPr>
            <p:ph type="title" idx="4294967295"/>
          </p:nvPr>
        </p:nvSpPr>
        <p:spPr>
          <a:xfrm>
            <a:off x="221675" y="154269"/>
            <a:ext cx="8492834" cy="922337"/>
          </a:xfrm>
        </p:spPr>
        <p:txBody>
          <a:bodyPr>
            <a:normAutofit fontScale="90000"/>
          </a:bodyPr>
          <a:lstStyle/>
          <a:p>
            <a:pPr eaLnBrk="1" hangingPunct="1">
              <a:lnSpc>
                <a:spcPct val="95000"/>
              </a:lnSpc>
            </a:pPr>
            <a:r>
              <a:rPr lang="en-US" altLang="en-US" sz="4000" b="1" dirty="0">
                <a:solidFill>
                  <a:schemeClr val="accent1"/>
                </a:solidFill>
                <a:latin typeface="Calibri" panose="020F0502020204030204" pitchFamily="34" charset="0"/>
                <a:cs typeface="Calibri" panose="020F0502020204030204" pitchFamily="34" charset="0"/>
              </a:rPr>
              <a:t>Signs of possible Copper IUD complications</a:t>
            </a:r>
          </a:p>
        </p:txBody>
      </p:sp>
      <p:sp>
        <p:nvSpPr>
          <p:cNvPr id="13315" name="Rectangle 50">
            <a:extLst>
              <a:ext uri="{FF2B5EF4-FFF2-40B4-BE49-F238E27FC236}">
                <a16:creationId xmlns:a16="http://schemas.microsoft.com/office/drawing/2014/main" id="{E13A8355-CA89-4FC9-86F5-3AFD4332975C}"/>
              </a:ext>
            </a:extLst>
          </p:cNvPr>
          <p:cNvSpPr>
            <a:spLocks noGrp="1" noChangeArrowheads="1"/>
          </p:cNvSpPr>
          <p:nvPr>
            <p:ph type="body" idx="4294967295"/>
          </p:nvPr>
        </p:nvSpPr>
        <p:spPr>
          <a:xfrm>
            <a:off x="582612" y="1317625"/>
            <a:ext cx="8258175" cy="762000"/>
          </a:xfrm>
        </p:spPr>
        <p:txBody>
          <a:bodyPr/>
          <a:lstStyle/>
          <a:p>
            <a:pPr marL="0" indent="0" eaLnBrk="1" hangingPunct="1">
              <a:buFontTx/>
              <a:buNone/>
            </a:pPr>
            <a:r>
              <a:rPr lang="en-US" altLang="en-US" sz="2800" b="1" dirty="0">
                <a:solidFill>
                  <a:srgbClr val="C00000"/>
                </a:solidFill>
              </a:rPr>
              <a:t>Advise client to return immediately in case of:</a:t>
            </a:r>
          </a:p>
        </p:txBody>
      </p:sp>
      <p:graphicFrame>
        <p:nvGraphicFramePr>
          <p:cNvPr id="193561" name="Group 25">
            <a:extLst>
              <a:ext uri="{FF2B5EF4-FFF2-40B4-BE49-F238E27FC236}">
                <a16:creationId xmlns:a16="http://schemas.microsoft.com/office/drawing/2014/main" id="{281B331D-18DB-41FD-AF7B-30C07CE8AF52}"/>
              </a:ext>
            </a:extLst>
          </p:cNvPr>
          <p:cNvGraphicFramePr>
            <a:graphicFrameLocks noGrp="1"/>
          </p:cNvGraphicFramePr>
          <p:nvPr/>
        </p:nvGraphicFramePr>
        <p:xfrm>
          <a:off x="4503738" y="3001963"/>
          <a:ext cx="207962" cy="517530"/>
        </p:xfrm>
        <a:graphic>
          <a:graphicData uri="http://schemas.openxmlformats.org/drawingml/2006/table">
            <a:tbl>
              <a:tblPr/>
              <a:tblGrid>
                <a:gridCol w="207962">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bg2"/>
                        </a:solidFill>
                        <a:effectLst/>
                        <a:latin typeface="Arial" charset="0"/>
                      </a:endParaRPr>
                    </a:p>
                  </a:txBody>
                  <a:tcPr marL="91281" marR="91281" marT="45405" marB="454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93582" name="Group 46">
            <a:extLst>
              <a:ext uri="{FF2B5EF4-FFF2-40B4-BE49-F238E27FC236}">
                <a16:creationId xmlns:a16="http://schemas.microsoft.com/office/drawing/2014/main" id="{605B76D4-DA21-4ED0-AAF0-F05AE18CE338}"/>
              </a:ext>
            </a:extLst>
          </p:cNvPr>
          <p:cNvGraphicFramePr>
            <a:graphicFrameLocks noGrp="1"/>
          </p:cNvGraphicFramePr>
          <p:nvPr/>
        </p:nvGraphicFramePr>
        <p:xfrm>
          <a:off x="4503738" y="3001963"/>
          <a:ext cx="207962" cy="517530"/>
        </p:xfrm>
        <a:graphic>
          <a:graphicData uri="http://schemas.openxmlformats.org/drawingml/2006/table">
            <a:tbl>
              <a:tblPr/>
              <a:tblGrid>
                <a:gridCol w="207962">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bg2"/>
                        </a:solidFill>
                        <a:effectLst/>
                        <a:latin typeface="Arial" charset="0"/>
                      </a:endParaRPr>
                    </a:p>
                  </a:txBody>
                  <a:tcPr marL="91281" marR="91281" marT="45405" marB="454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3320" name="Group 72">
            <a:extLst>
              <a:ext uri="{FF2B5EF4-FFF2-40B4-BE49-F238E27FC236}">
                <a16:creationId xmlns:a16="http://schemas.microsoft.com/office/drawing/2014/main" id="{3F7D1304-E9ED-4180-AE95-F7BE42D03EFA}"/>
              </a:ext>
            </a:extLst>
          </p:cNvPr>
          <p:cNvGrpSpPr>
            <a:grpSpLocks/>
          </p:cNvGrpSpPr>
          <p:nvPr/>
        </p:nvGrpSpPr>
        <p:grpSpPr bwMode="auto">
          <a:xfrm>
            <a:off x="457200" y="2162175"/>
            <a:ext cx="8382000" cy="939800"/>
            <a:chOff x="288" y="1362"/>
            <a:chExt cx="5280" cy="592"/>
          </a:xfrm>
        </p:grpSpPr>
        <p:sp>
          <p:nvSpPr>
            <p:cNvPr id="13331" name="Rectangle 59">
              <a:extLst>
                <a:ext uri="{FF2B5EF4-FFF2-40B4-BE49-F238E27FC236}">
                  <a16:creationId xmlns:a16="http://schemas.microsoft.com/office/drawing/2014/main" id="{B074219F-5B4F-4E81-BFDA-DF877E184EBF}"/>
                </a:ext>
              </a:extLst>
            </p:cNvPr>
            <p:cNvSpPr>
              <a:spLocks noChangeArrowheads="1"/>
            </p:cNvSpPr>
            <p:nvPr/>
          </p:nvSpPr>
          <p:spPr bwMode="auto">
            <a:xfrm>
              <a:off x="288" y="1362"/>
              <a:ext cx="52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Bleeding and severe abdominal cramping within a few days post-insertion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perforation</a:t>
              </a:r>
            </a:p>
          </p:txBody>
        </p:sp>
        <p:sp>
          <p:nvSpPr>
            <p:cNvPr id="13332" name="AutoShape 51">
              <a:extLst>
                <a:ext uri="{FF2B5EF4-FFF2-40B4-BE49-F238E27FC236}">
                  <a16:creationId xmlns:a16="http://schemas.microsoft.com/office/drawing/2014/main" id="{C2EC51B5-310F-4769-A740-A5EA5E48F836}"/>
                </a:ext>
              </a:extLst>
            </p:cNvPr>
            <p:cNvSpPr>
              <a:spLocks noChangeArrowheads="1"/>
            </p:cNvSpPr>
            <p:nvPr/>
          </p:nvSpPr>
          <p:spPr bwMode="auto">
            <a:xfrm>
              <a:off x="2463" y="1714"/>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3" name="Group 64">
            <a:extLst>
              <a:ext uri="{FF2B5EF4-FFF2-40B4-BE49-F238E27FC236}">
                <a16:creationId xmlns:a16="http://schemas.microsoft.com/office/drawing/2014/main" id="{3AAB939D-0DCB-41E1-A47D-4EDEA33BCEE3}"/>
              </a:ext>
            </a:extLst>
          </p:cNvPr>
          <p:cNvGrpSpPr>
            <a:grpSpLocks/>
          </p:cNvGrpSpPr>
          <p:nvPr/>
        </p:nvGrpSpPr>
        <p:grpSpPr bwMode="auto">
          <a:xfrm>
            <a:off x="457200" y="3200400"/>
            <a:ext cx="8382000" cy="914400"/>
            <a:chOff x="288" y="2016"/>
            <a:chExt cx="5280" cy="576"/>
          </a:xfrm>
        </p:grpSpPr>
        <p:sp>
          <p:nvSpPr>
            <p:cNvPr id="13329" name="AutoShape 55">
              <a:extLst>
                <a:ext uri="{FF2B5EF4-FFF2-40B4-BE49-F238E27FC236}">
                  <a16:creationId xmlns:a16="http://schemas.microsoft.com/office/drawing/2014/main" id="{87946A36-312B-4C59-AC37-2F9920B7640E}"/>
                </a:ext>
              </a:extLst>
            </p:cNvPr>
            <p:cNvSpPr>
              <a:spLocks noChangeArrowheads="1"/>
            </p:cNvSpPr>
            <p:nvPr/>
          </p:nvSpPr>
          <p:spPr bwMode="auto">
            <a:xfrm>
              <a:off x="576" y="2291"/>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mn-lt"/>
                <a:ea typeface="ＭＳ Ｐゴシック" panose="020B0600070205080204" pitchFamily="34" charset="-128"/>
                <a:cs typeface="Arial" panose="020B0604020202020204" pitchFamily="34" charset="0"/>
              </a:endParaRPr>
            </a:p>
          </p:txBody>
        </p:sp>
        <p:sp>
          <p:nvSpPr>
            <p:cNvPr id="13330" name="Rectangle 60">
              <a:extLst>
                <a:ext uri="{FF2B5EF4-FFF2-40B4-BE49-F238E27FC236}">
                  <a16:creationId xmlns:a16="http://schemas.microsoft.com/office/drawing/2014/main" id="{FE22F34A-AAA7-41C0-A7D2-F6C0207A687A}"/>
                </a:ext>
              </a:extLst>
            </p:cNvPr>
            <p:cNvSpPr>
              <a:spLocks noChangeArrowheads="1"/>
            </p:cNvSpPr>
            <p:nvPr/>
          </p:nvSpPr>
          <p:spPr bwMode="auto">
            <a:xfrm>
              <a:off x="288" y="2016"/>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Irregular bleeding or pain every cycle</a:t>
              </a:r>
              <a:b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b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partial expulsion, perforation</a:t>
              </a:r>
            </a:p>
          </p:txBody>
        </p:sp>
      </p:grpSp>
      <p:grpSp>
        <p:nvGrpSpPr>
          <p:cNvPr id="4" name="Group 65">
            <a:extLst>
              <a:ext uri="{FF2B5EF4-FFF2-40B4-BE49-F238E27FC236}">
                <a16:creationId xmlns:a16="http://schemas.microsoft.com/office/drawing/2014/main" id="{FFD2CA3C-08F6-4D91-A66B-41260D2FDC48}"/>
              </a:ext>
            </a:extLst>
          </p:cNvPr>
          <p:cNvGrpSpPr>
            <a:grpSpLocks/>
          </p:cNvGrpSpPr>
          <p:nvPr/>
        </p:nvGrpSpPr>
        <p:grpSpPr bwMode="auto">
          <a:xfrm>
            <a:off x="447675" y="4137025"/>
            <a:ext cx="8382000" cy="892175"/>
            <a:chOff x="282" y="2606"/>
            <a:chExt cx="5280" cy="562"/>
          </a:xfrm>
        </p:grpSpPr>
        <p:sp>
          <p:nvSpPr>
            <p:cNvPr id="13327" name="AutoShape 56">
              <a:extLst>
                <a:ext uri="{FF2B5EF4-FFF2-40B4-BE49-F238E27FC236}">
                  <a16:creationId xmlns:a16="http://schemas.microsoft.com/office/drawing/2014/main" id="{936D88E8-32D8-467D-A037-BBAA9B17A835}"/>
                </a:ext>
              </a:extLst>
            </p:cNvPr>
            <p:cNvSpPr>
              <a:spLocks noChangeArrowheads="1"/>
            </p:cNvSpPr>
            <p:nvPr/>
          </p:nvSpPr>
          <p:spPr bwMode="auto">
            <a:xfrm>
              <a:off x="1030" y="2892"/>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328" name="Rectangle 61">
              <a:extLst>
                <a:ext uri="{FF2B5EF4-FFF2-40B4-BE49-F238E27FC236}">
                  <a16:creationId xmlns:a16="http://schemas.microsoft.com/office/drawing/2014/main" id="{0AAB3214-D04D-49A2-BF7B-BE7E7BB5827F}"/>
                </a:ext>
              </a:extLst>
            </p:cNvPr>
            <p:cNvSpPr>
              <a:spLocks noChangeArrowheads="1"/>
            </p:cNvSpPr>
            <p:nvPr/>
          </p:nvSpPr>
          <p:spPr bwMode="auto">
            <a:xfrm>
              <a:off x="282" y="2606"/>
              <a:ext cx="528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Fever, unusual vaginal discharge, low abdominal pain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infection</a:t>
              </a:r>
            </a:p>
          </p:txBody>
        </p:sp>
      </p:grpSp>
      <p:grpSp>
        <p:nvGrpSpPr>
          <p:cNvPr id="5" name="Group 67">
            <a:extLst>
              <a:ext uri="{FF2B5EF4-FFF2-40B4-BE49-F238E27FC236}">
                <a16:creationId xmlns:a16="http://schemas.microsoft.com/office/drawing/2014/main" id="{AE567C66-F39C-4C04-9745-CD30DBC121B5}"/>
              </a:ext>
            </a:extLst>
          </p:cNvPr>
          <p:cNvGrpSpPr>
            <a:grpSpLocks/>
          </p:cNvGrpSpPr>
          <p:nvPr/>
        </p:nvGrpSpPr>
        <p:grpSpPr bwMode="auto">
          <a:xfrm>
            <a:off x="457200" y="5105400"/>
            <a:ext cx="8382000" cy="914400"/>
            <a:chOff x="288" y="3216"/>
            <a:chExt cx="5280" cy="576"/>
          </a:xfrm>
        </p:grpSpPr>
        <p:sp>
          <p:nvSpPr>
            <p:cNvPr id="13325" name="AutoShape 58">
              <a:extLst>
                <a:ext uri="{FF2B5EF4-FFF2-40B4-BE49-F238E27FC236}">
                  <a16:creationId xmlns:a16="http://schemas.microsoft.com/office/drawing/2014/main" id="{8E59DFCD-0F0B-4AF0-A41B-F9FAE135D72E}"/>
                </a:ext>
              </a:extLst>
            </p:cNvPr>
            <p:cNvSpPr>
              <a:spLocks noChangeArrowheads="1"/>
            </p:cNvSpPr>
            <p:nvPr/>
          </p:nvSpPr>
          <p:spPr bwMode="auto">
            <a:xfrm>
              <a:off x="4059" y="3260"/>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326" name="Rectangle 62">
              <a:extLst>
                <a:ext uri="{FF2B5EF4-FFF2-40B4-BE49-F238E27FC236}">
                  <a16:creationId xmlns:a16="http://schemas.microsoft.com/office/drawing/2014/main" id="{E1A9687B-8FE3-415B-A70A-88CB94B03FB3}"/>
                </a:ext>
              </a:extLst>
            </p:cNvPr>
            <p:cNvSpPr>
              <a:spLocks noChangeArrowheads="1"/>
            </p:cNvSpPr>
            <p:nvPr/>
          </p:nvSpPr>
          <p:spPr bwMode="auto">
            <a:xfrm>
              <a:off x="288" y="3216"/>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Missing IUD strings, missed period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expulsion,</a:t>
              </a: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pregnancy</a:t>
              </a:r>
            </a:p>
          </p:txBody>
        </p:sp>
      </p:grpSp>
      <p:sp>
        <p:nvSpPr>
          <p:cNvPr id="2" name="Slide Number Placeholder 1">
            <a:extLst>
              <a:ext uri="{FF2B5EF4-FFF2-40B4-BE49-F238E27FC236}">
                <a16:creationId xmlns:a16="http://schemas.microsoft.com/office/drawing/2014/main" id="{F05E168E-9382-464D-84AD-0FC5E86E80FE}"/>
              </a:ext>
            </a:extLst>
          </p:cNvPr>
          <p:cNvSpPr>
            <a:spLocks noGrp="1"/>
          </p:cNvSpPr>
          <p:nvPr>
            <p:ph type="sldNum" sz="quarter" idx="12"/>
          </p:nvPr>
        </p:nvSpPr>
        <p:spPr/>
        <p:txBody>
          <a:bodyPr/>
          <a:lstStyle/>
          <a:p>
            <a:fld id="{8503B3E5-BAE0-4051-A0B1-29381921E4F1}" type="slidenum">
              <a:rPr lang="en-GB" smtClean="0"/>
              <a:t>55</a:t>
            </a:fld>
            <a:endParaRPr lang="en-GB"/>
          </a:p>
        </p:txBody>
      </p:sp>
      <p:sp>
        <p:nvSpPr>
          <p:cNvPr id="19" name="Footer Placeholder 1">
            <a:extLst>
              <a:ext uri="{FF2B5EF4-FFF2-40B4-BE49-F238E27FC236}">
                <a16:creationId xmlns:a16="http://schemas.microsoft.com/office/drawing/2014/main" id="{9A147125-5284-4299-8F44-3C5AB9B53AD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CA51840-CC52-4A7C-B6FA-110354A825C1}"/>
              </a:ext>
            </a:extLst>
          </p:cNvPr>
          <p:cNvSpPr>
            <a:spLocks noGrp="1" noChangeArrowheads="1"/>
          </p:cNvSpPr>
          <p:nvPr>
            <p:ph type="title" idx="4294967295"/>
          </p:nvPr>
        </p:nvSpPr>
        <p:spPr>
          <a:xfrm>
            <a:off x="-1" y="263235"/>
            <a:ext cx="9143995" cy="838200"/>
          </a:xfrm>
        </p:spPr>
        <p:txBody>
          <a:bodyPr>
            <a:noAutofit/>
          </a:bodyPr>
          <a:lstStyle/>
          <a:p>
            <a:pPr eaLnBrk="1" hangingPunct="1">
              <a:lnSpc>
                <a:spcPct val="95000"/>
              </a:lnSpc>
            </a:pPr>
            <a:r>
              <a:rPr lang="en-US" altLang="en-US" sz="3200" b="1" dirty="0">
                <a:solidFill>
                  <a:schemeClr val="accent1"/>
                </a:solidFill>
                <a:latin typeface="Calibri" panose="020F0502020204030204" pitchFamily="34" charset="0"/>
                <a:cs typeface="Calibri" panose="020F0502020204030204" pitchFamily="34" charset="0"/>
              </a:rPr>
              <a:t>Managing Copper IUD side effects or complications: Heavy, prolonged or irregular bleeding</a:t>
            </a:r>
          </a:p>
        </p:txBody>
      </p:sp>
      <p:sp>
        <p:nvSpPr>
          <p:cNvPr id="15363" name="Line 10">
            <a:extLst>
              <a:ext uri="{FF2B5EF4-FFF2-40B4-BE49-F238E27FC236}">
                <a16:creationId xmlns:a16="http://schemas.microsoft.com/office/drawing/2014/main" id="{21D64734-58F9-49EE-A986-BC2C85215428}"/>
              </a:ext>
            </a:extLst>
          </p:cNvPr>
          <p:cNvSpPr>
            <a:spLocks noChangeShapeType="1"/>
          </p:cNvSpPr>
          <p:nvPr/>
        </p:nvSpPr>
        <p:spPr bwMode="auto">
          <a:xfrm>
            <a:off x="457200" y="1949450"/>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4" name="Line 11">
            <a:extLst>
              <a:ext uri="{FF2B5EF4-FFF2-40B4-BE49-F238E27FC236}">
                <a16:creationId xmlns:a16="http://schemas.microsoft.com/office/drawing/2014/main" id="{0EE06CF5-4902-47F3-81B1-E09FB179FFD1}"/>
              </a:ext>
            </a:extLst>
          </p:cNvPr>
          <p:cNvSpPr>
            <a:spLocks noChangeShapeType="1"/>
          </p:cNvSpPr>
          <p:nvPr/>
        </p:nvSpPr>
        <p:spPr bwMode="auto">
          <a:xfrm flipV="1">
            <a:off x="457200" y="2581275"/>
            <a:ext cx="82296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5" name="Line 12">
            <a:extLst>
              <a:ext uri="{FF2B5EF4-FFF2-40B4-BE49-F238E27FC236}">
                <a16:creationId xmlns:a16="http://schemas.microsoft.com/office/drawing/2014/main" id="{E6EA2412-50B8-4E4D-8DAE-665E51000542}"/>
              </a:ext>
            </a:extLst>
          </p:cNvPr>
          <p:cNvSpPr>
            <a:spLocks noChangeShapeType="1"/>
          </p:cNvSpPr>
          <p:nvPr/>
        </p:nvSpPr>
        <p:spPr bwMode="auto">
          <a:xfrm>
            <a:off x="457200" y="5410200"/>
            <a:ext cx="6781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6" name="Line 14">
            <a:extLst>
              <a:ext uri="{FF2B5EF4-FFF2-40B4-BE49-F238E27FC236}">
                <a16:creationId xmlns:a16="http://schemas.microsoft.com/office/drawing/2014/main" id="{F319AD00-6AB5-49FA-BE7C-3E22A7F42D13}"/>
              </a:ext>
            </a:extLst>
          </p:cNvPr>
          <p:cNvSpPr>
            <a:spLocks noChangeShapeType="1"/>
          </p:cNvSpPr>
          <p:nvPr/>
        </p:nvSpPr>
        <p:spPr bwMode="auto">
          <a:xfrm>
            <a:off x="8686800" y="1981200"/>
            <a:ext cx="0" cy="428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7" name="Line 15">
            <a:extLst>
              <a:ext uri="{FF2B5EF4-FFF2-40B4-BE49-F238E27FC236}">
                <a16:creationId xmlns:a16="http://schemas.microsoft.com/office/drawing/2014/main" id="{FDF123AC-7778-4C4A-AE21-50975686F0D5}"/>
              </a:ext>
            </a:extLst>
          </p:cNvPr>
          <p:cNvSpPr>
            <a:spLocks noChangeShapeType="1"/>
          </p:cNvSpPr>
          <p:nvPr/>
        </p:nvSpPr>
        <p:spPr bwMode="auto">
          <a:xfrm>
            <a:off x="7315200" y="2514600"/>
            <a:ext cx="0" cy="3657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8" name="Line 16">
            <a:extLst>
              <a:ext uri="{FF2B5EF4-FFF2-40B4-BE49-F238E27FC236}">
                <a16:creationId xmlns:a16="http://schemas.microsoft.com/office/drawing/2014/main" id="{ACEF9D5E-CEE9-469D-B031-2808AF0C5B53}"/>
              </a:ext>
            </a:extLst>
          </p:cNvPr>
          <p:cNvSpPr>
            <a:spLocks noChangeShapeType="1"/>
          </p:cNvSpPr>
          <p:nvPr/>
        </p:nvSpPr>
        <p:spPr bwMode="auto">
          <a:xfrm>
            <a:off x="457200" y="1949450"/>
            <a:ext cx="0" cy="428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9" name="Line 17">
            <a:extLst>
              <a:ext uri="{FF2B5EF4-FFF2-40B4-BE49-F238E27FC236}">
                <a16:creationId xmlns:a16="http://schemas.microsoft.com/office/drawing/2014/main" id="{6F8894E9-CCE6-435F-8720-6EB13FF71EDE}"/>
              </a:ext>
            </a:extLst>
          </p:cNvPr>
          <p:cNvSpPr>
            <a:spLocks noChangeShapeType="1"/>
          </p:cNvSpPr>
          <p:nvPr/>
        </p:nvSpPr>
        <p:spPr bwMode="auto">
          <a:xfrm>
            <a:off x="457200" y="6248400"/>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74451" name="Rectangle 19">
            <a:extLst>
              <a:ext uri="{FF2B5EF4-FFF2-40B4-BE49-F238E27FC236}">
                <a16:creationId xmlns:a16="http://schemas.microsoft.com/office/drawing/2014/main" id="{45EAF0C4-0661-4C69-8F8F-43B2365B4365}"/>
              </a:ext>
            </a:extLst>
          </p:cNvPr>
          <p:cNvSpPr>
            <a:spLocks noChangeArrowheads="1"/>
          </p:cNvSpPr>
          <p:nvPr/>
        </p:nvSpPr>
        <p:spPr bwMode="auto">
          <a:xfrm>
            <a:off x="455613" y="1403350"/>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C00000"/>
                </a:solidFill>
                <a:effectLst/>
                <a:uLnTx/>
                <a:uFillTx/>
                <a:ea typeface="ＭＳ Ｐゴシック"/>
                <a:cs typeface="+mn-cs"/>
              </a:rPr>
              <a:t>Counseling and reassurance are key</a:t>
            </a:r>
          </a:p>
        </p:txBody>
      </p:sp>
      <p:graphicFrame>
        <p:nvGraphicFramePr>
          <p:cNvPr id="254042" name="Group 90">
            <a:extLst>
              <a:ext uri="{FF2B5EF4-FFF2-40B4-BE49-F238E27FC236}">
                <a16:creationId xmlns:a16="http://schemas.microsoft.com/office/drawing/2014/main" id="{3D45D66C-5486-452E-ADBF-D0B9D7D1B6A0}"/>
              </a:ext>
            </a:extLst>
          </p:cNvPr>
          <p:cNvGraphicFramePr>
            <a:graphicFrameLocks noGrp="1"/>
          </p:cNvGraphicFramePr>
          <p:nvPr>
            <p:extLst>
              <p:ext uri="{D42A27DB-BD31-4B8C-83A1-F6EECF244321}">
                <p14:modId xmlns:p14="http://schemas.microsoft.com/office/powerpoint/2010/main" val="1787147344"/>
              </p:ext>
            </p:extLst>
          </p:nvPr>
        </p:nvGraphicFramePr>
        <p:xfrm>
          <a:off x="609600" y="2057400"/>
          <a:ext cx="7772400" cy="4244468"/>
        </p:xfrm>
        <a:graphic>
          <a:graphicData uri="http://schemas.openxmlformats.org/drawingml/2006/table">
            <a:tbl>
              <a:tblPr>
                <a:tableStyleId>{E8B1032C-EA38-4F05-BA0D-38AFFFC7BED3}</a:tableStyleId>
              </a:tblPr>
              <a:tblGrid>
                <a:gridCol w="1584325">
                  <a:extLst>
                    <a:ext uri="{9D8B030D-6E8A-4147-A177-3AD203B41FA5}">
                      <a16:colId xmlns:a16="http://schemas.microsoft.com/office/drawing/2014/main" val="20000"/>
                    </a:ext>
                  </a:extLst>
                </a:gridCol>
                <a:gridCol w="6188075">
                  <a:extLst>
                    <a:ext uri="{9D8B030D-6E8A-4147-A177-3AD203B41FA5}">
                      <a16:colId xmlns:a16="http://schemas.microsoft.com/office/drawing/2014/main" val="20001"/>
                    </a:ext>
                  </a:extLst>
                </a:gridCol>
              </a:tblGrid>
              <a:tr h="51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0"/>
                  </a:ext>
                </a:extLst>
              </a:tr>
              <a:tr h="190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Heavy or prolonged bleeding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Reassure client that this is common and not harmful, usually diminishes after few months</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For short-term relief offer 5-day course of </a:t>
                      </a:r>
                      <a:r>
                        <a:rPr kumimoji="0" lang="en-US" sz="2400" u="none" strike="noStrike" cap="none" normalizeH="0" baseline="0" dirty="0" err="1">
                          <a:ln>
                            <a:noFill/>
                          </a:ln>
                          <a:effectLst/>
                        </a:rPr>
                        <a:t>tranexamic</a:t>
                      </a:r>
                      <a:r>
                        <a:rPr kumimoji="0" lang="en-US" sz="2400" u="none" strike="noStrike" cap="none" normalizeH="0" baseline="0" dirty="0">
                          <a:ln>
                            <a:noFill/>
                          </a:ln>
                          <a:effectLst/>
                        </a:rPr>
                        <a:t> acid or NSAIDs (not aspirin)</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Provide iron tablets</a:t>
                      </a:r>
                      <a:endParaRPr kumimoji="0" lang="en-US" sz="24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1"/>
                  </a:ext>
                </a:extLst>
              </a:tr>
              <a:tr h="166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Irregular bleeding</a:t>
                      </a:r>
                      <a:endParaRPr kumimoji="0" lang="en-US" sz="24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Reassure client</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For short-term relief offer ibuprofen or indomethacin 2 times daily after meals for 5 days</a:t>
                      </a:r>
                      <a:endParaRPr kumimoji="0" lang="en-US" sz="24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CCC6E5DC-AFCB-4408-908A-C9EE33DDAA24}"/>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14" name="Footer Placeholder 1">
            <a:extLst>
              <a:ext uri="{FF2B5EF4-FFF2-40B4-BE49-F238E27FC236}">
                <a16:creationId xmlns:a16="http://schemas.microsoft.com/office/drawing/2014/main" id="{4197B5D0-FC5C-4912-9803-D1842986CDE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6B23080-F2B6-4BB8-B4FF-A78785932AEA}"/>
              </a:ext>
            </a:extLst>
          </p:cNvPr>
          <p:cNvSpPr>
            <a:spLocks noGrp="1" noChangeArrowheads="1"/>
          </p:cNvSpPr>
          <p:nvPr>
            <p:ph type="title" idx="4294967295"/>
          </p:nvPr>
        </p:nvSpPr>
        <p:spPr>
          <a:xfrm>
            <a:off x="304800" y="136524"/>
            <a:ext cx="8589817"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Cramping and mild pain</a:t>
            </a:r>
          </a:p>
        </p:txBody>
      </p:sp>
      <p:sp>
        <p:nvSpPr>
          <p:cNvPr id="16387" name="Rectangle 3">
            <a:extLst>
              <a:ext uri="{FF2B5EF4-FFF2-40B4-BE49-F238E27FC236}">
                <a16:creationId xmlns:a16="http://schemas.microsoft.com/office/drawing/2014/main" id="{9DB79D51-E520-4C05-8CF1-171B8DCEBACF}"/>
              </a:ext>
            </a:extLst>
          </p:cNvPr>
          <p:cNvSpPr>
            <a:spLocks noGrp="1" noChangeArrowheads="1"/>
          </p:cNvSpPr>
          <p:nvPr>
            <p:ph type="body" idx="4294967295"/>
          </p:nvPr>
        </p:nvSpPr>
        <p:spPr>
          <a:xfrm>
            <a:off x="914400" y="1454725"/>
            <a:ext cx="8229600" cy="381000"/>
          </a:xfrm>
        </p:spPr>
        <p:txBody>
          <a:bodyPr>
            <a:noAutofit/>
          </a:bodyPr>
          <a:lstStyle/>
          <a:p>
            <a:pPr algn="ctr" eaLnBrk="1" hangingPunct="1">
              <a:lnSpc>
                <a:spcPct val="80000"/>
              </a:lnSpc>
              <a:buFontTx/>
              <a:buNone/>
            </a:pPr>
            <a:r>
              <a:rPr lang="en-US" altLang="en-US" sz="2800" b="1" i="1" dirty="0">
                <a:solidFill>
                  <a:srgbClr val="C00000"/>
                </a:solidFill>
              </a:rPr>
              <a:t>Counseling and reassurance are key</a:t>
            </a:r>
            <a:endParaRPr lang="en-US" altLang="en-US" sz="2800" dirty="0">
              <a:solidFill>
                <a:srgbClr val="C00000"/>
              </a:solidFill>
            </a:endParaRPr>
          </a:p>
        </p:txBody>
      </p:sp>
      <p:graphicFrame>
        <p:nvGraphicFramePr>
          <p:cNvPr id="245816" name="Group 56">
            <a:extLst>
              <a:ext uri="{FF2B5EF4-FFF2-40B4-BE49-F238E27FC236}">
                <a16:creationId xmlns:a16="http://schemas.microsoft.com/office/drawing/2014/main" id="{3050CA1D-78BB-46D7-8E02-C4129FA14E0E}"/>
              </a:ext>
            </a:extLst>
          </p:cNvPr>
          <p:cNvGraphicFramePr>
            <a:graphicFrameLocks noGrp="1"/>
          </p:cNvGraphicFramePr>
          <p:nvPr>
            <p:extLst>
              <p:ext uri="{D42A27DB-BD31-4B8C-83A1-F6EECF244321}">
                <p14:modId xmlns:p14="http://schemas.microsoft.com/office/powerpoint/2010/main" val="3619371197"/>
              </p:ext>
            </p:extLst>
          </p:nvPr>
        </p:nvGraphicFramePr>
        <p:xfrm>
          <a:off x="571499" y="1906298"/>
          <a:ext cx="8323118" cy="4592172"/>
        </p:xfrm>
        <a:graphic>
          <a:graphicData uri="http://schemas.openxmlformats.org/drawingml/2006/table">
            <a:tbl>
              <a:tblPr>
                <a:tableStyleId>{E8B1032C-EA38-4F05-BA0D-38AFFFC7BED3}</a:tableStyleId>
              </a:tblPr>
              <a:tblGrid>
                <a:gridCol w="1713583">
                  <a:extLst>
                    <a:ext uri="{9D8B030D-6E8A-4147-A177-3AD203B41FA5}">
                      <a16:colId xmlns:a16="http://schemas.microsoft.com/office/drawing/2014/main" val="20000"/>
                    </a:ext>
                  </a:extLst>
                </a:gridCol>
                <a:gridCol w="6609535">
                  <a:extLst>
                    <a:ext uri="{9D8B030D-6E8A-4147-A177-3AD203B41FA5}">
                      <a16:colId xmlns:a16="http://schemas.microsoft.com/office/drawing/2014/main" val="20001"/>
                    </a:ext>
                  </a:extLst>
                </a:gridCol>
              </a:tblGrid>
              <a:tr h="609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kern="1200" cap="none" normalizeH="0" baseline="0" dirty="0">
                          <a:ln>
                            <a:noFill/>
                          </a:ln>
                          <a:effectLst/>
                        </a:rPr>
                        <a:t>Problem</a:t>
                      </a:r>
                      <a:endParaRPr kumimoji="0" lang="en-US" sz="2200" b="1" i="0" u="none" strike="noStrike" kern="1200"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61" marB="4566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kern="1200" cap="none" normalizeH="0" baseline="0" dirty="0">
                          <a:ln>
                            <a:noFill/>
                          </a:ln>
                          <a:effectLst/>
                        </a:rPr>
                        <a:t>Action/Management</a:t>
                      </a:r>
                      <a:endParaRPr kumimoji="0" lang="en-US" sz="2200" b="1" i="0" u="none" strike="noStrike" kern="1200"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61" marB="45661" horzOverflow="overflow"/>
                </a:tc>
                <a:extLst>
                  <a:ext uri="{0D108BD9-81ED-4DB2-BD59-A6C34878D82A}">
                    <a16:rowId xmlns:a16="http://schemas.microsoft.com/office/drawing/2014/main" val="10000"/>
                  </a:ext>
                </a:extLst>
              </a:tr>
              <a:tr h="36481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Cramping and mild pain</a:t>
                      </a:r>
                      <a:endParaRPr kumimoji="0" lang="en-US" sz="22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61" marB="45661" horzOverflow="overflow"/>
                </a:tc>
                <a:tc>
                  <a:txBody>
                    <a:bodyPr/>
                    <a:lstStyle/>
                    <a:p>
                      <a:pPr marL="290513" marR="0" lvl="0" indent="-290513" algn="l" defTabSz="914400" rtl="0" eaLnBrk="0" fontAlgn="base" latinLnBrk="0" hangingPunct="0">
                        <a:lnSpc>
                          <a:spcPct val="100000"/>
                        </a:lnSpc>
                        <a:spcBef>
                          <a:spcPct val="20000"/>
                        </a:spcBef>
                        <a:spcAft>
                          <a:spcPct val="0"/>
                        </a:spcAft>
                        <a:buClrTx/>
                        <a:buSzTx/>
                        <a:buFontTx/>
                        <a:buChar char="•"/>
                        <a:tabLst/>
                      </a:pPr>
                      <a:r>
                        <a:rPr kumimoji="0" lang="en-US" sz="2200" u="none" strike="noStrike" cap="none" normalizeH="0" baseline="0" dirty="0">
                          <a:ln>
                            <a:noFill/>
                          </a:ln>
                          <a:effectLst/>
                        </a:rPr>
                        <a:t>She can expect cramping and pain in first 1–2 days after insertion</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Reassure client that this is common in first 3–6 months, not harmful, usually decreases over time</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Suggest ibuprofen, other pain reliever (not aspirin if she also has heavy bleeding)</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If cramping continues and/or occurs outside of menstruation, evaluate for partial expulsion or perforation, treat or refer</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If cramping is severe but no underlying condition, discuss removing the IUD</a:t>
                      </a:r>
                      <a:endParaRPr kumimoji="0" lang="en-US" sz="22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61" marB="45661" horzOverflow="overflow"/>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12D1468F-15CF-471C-8E2A-3A26FD1170E6}"/>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7" name="Footer Placeholder 1">
            <a:extLst>
              <a:ext uri="{FF2B5EF4-FFF2-40B4-BE49-F238E27FC236}">
                <a16:creationId xmlns:a16="http://schemas.microsoft.com/office/drawing/2014/main" id="{658B03D3-075A-4B8A-8EEA-15024782A6A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89AB41B-5BB5-4B7B-B432-6547D75A5614}"/>
              </a:ext>
            </a:extLst>
          </p:cNvPr>
          <p:cNvSpPr>
            <a:spLocks noGrp="1" noChangeArrowheads="1"/>
          </p:cNvSpPr>
          <p:nvPr>
            <p:ph type="title" idx="4294967295"/>
          </p:nvPr>
        </p:nvSpPr>
        <p:spPr>
          <a:xfrm>
            <a:off x="457195" y="142873"/>
            <a:ext cx="8229600" cy="1001713"/>
          </a:xfrm>
        </p:spPr>
        <p:txBody>
          <a:bodyPr>
            <a:noAutofit/>
          </a:bodyPr>
          <a:lstStyle/>
          <a:p>
            <a:pPr>
              <a:lnSpc>
                <a:spcPct val="95000"/>
              </a:lnSpc>
            </a:pPr>
            <a:r>
              <a:rPr lang="en-US" altLang="en-US" sz="3200" b="1" dirty="0">
                <a:solidFill>
                  <a:schemeClr val="accent1"/>
                </a:solidFill>
                <a:latin typeface="Calibri" panose="020F0502020204030204" pitchFamily="34" charset="0"/>
                <a:cs typeface="Calibri" panose="020F0502020204030204" pitchFamily="34" charset="0"/>
              </a:rPr>
              <a:t>Managing Copper IUD side effects or complications: Severe pain in lower abdomen </a:t>
            </a:r>
          </a:p>
        </p:txBody>
      </p:sp>
      <p:sp>
        <p:nvSpPr>
          <p:cNvPr id="71683" name="Rectangle 3">
            <a:extLst>
              <a:ext uri="{FF2B5EF4-FFF2-40B4-BE49-F238E27FC236}">
                <a16:creationId xmlns:a16="http://schemas.microsoft.com/office/drawing/2014/main" id="{07E6C1C6-BFCA-40E3-83B4-A3744468E582}"/>
              </a:ext>
            </a:extLst>
          </p:cNvPr>
          <p:cNvSpPr>
            <a:spLocks noGrp="1" noChangeArrowheads="1"/>
          </p:cNvSpPr>
          <p:nvPr>
            <p:ph type="body" idx="4294967295"/>
          </p:nvPr>
        </p:nvSpPr>
        <p:spPr>
          <a:xfrm>
            <a:off x="526473" y="1448954"/>
            <a:ext cx="8229600" cy="4525963"/>
          </a:xfrm>
        </p:spPr>
        <p:txBody>
          <a:bodyPr>
            <a:normAutofit/>
          </a:bodyPr>
          <a:lstStyle/>
          <a:p>
            <a:pPr marL="0" indent="0">
              <a:spcBef>
                <a:spcPts val="1800"/>
              </a:spcBef>
              <a:buNone/>
            </a:pPr>
            <a:r>
              <a:rPr lang="en-GB" altLang="en-US" sz="2800" b="1" dirty="0"/>
              <a:t>Severe pain in lower abdomen is rare:</a:t>
            </a:r>
            <a:endParaRPr lang="en-US" altLang="en-US" sz="2800" b="1" dirty="0"/>
          </a:p>
          <a:p>
            <a:pPr eaLnBrk="1" hangingPunct="1">
              <a:spcBef>
                <a:spcPts val="1800"/>
              </a:spcBef>
            </a:pPr>
            <a:r>
              <a:rPr lang="en-US" altLang="en-US" sz="2800" dirty="0"/>
              <a:t>Rule out PID, ectopic pregnancy or perforation.</a:t>
            </a:r>
          </a:p>
          <a:p>
            <a:pPr eaLnBrk="1" hangingPunct="1">
              <a:spcBef>
                <a:spcPts val="1800"/>
              </a:spcBef>
            </a:pPr>
            <a:r>
              <a:rPr lang="en-US" altLang="en-US" sz="2800" dirty="0"/>
              <a:t>If PID is suspected, treat with appropriate antibiotics for gonorrhea, chlamydia and anaerobic bacterial infection. There is no need to remove the IUD.</a:t>
            </a:r>
          </a:p>
          <a:p>
            <a:pPr eaLnBrk="1" hangingPunct="1">
              <a:spcBef>
                <a:spcPts val="1800"/>
              </a:spcBef>
            </a:pPr>
            <a:r>
              <a:rPr lang="en-US" altLang="en-US" sz="2800" dirty="0"/>
              <a:t>If ectopic pregnancy is suspected, refer immediately. </a:t>
            </a:r>
          </a:p>
          <a:p>
            <a:pPr eaLnBrk="1" hangingPunct="1">
              <a:buFontTx/>
              <a:buNone/>
            </a:pPr>
            <a:endParaRPr lang="en-US" altLang="en-US" sz="2800" dirty="0"/>
          </a:p>
          <a:p>
            <a:pPr eaLnBrk="1" hangingPunct="1"/>
            <a:endParaRPr lang="en-US" altLang="en-US" sz="2800" dirty="0"/>
          </a:p>
        </p:txBody>
      </p:sp>
      <p:sp>
        <p:nvSpPr>
          <p:cNvPr id="2" name="Slide Number Placeholder 1">
            <a:extLst>
              <a:ext uri="{FF2B5EF4-FFF2-40B4-BE49-F238E27FC236}">
                <a16:creationId xmlns:a16="http://schemas.microsoft.com/office/drawing/2014/main" id="{464E90F7-EF4A-4EC7-9E80-9AEC0B9018E3}"/>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6" name="Footer Placeholder 1">
            <a:extLst>
              <a:ext uri="{FF2B5EF4-FFF2-40B4-BE49-F238E27FC236}">
                <a16:creationId xmlns:a16="http://schemas.microsoft.com/office/drawing/2014/main" id="{38FA096C-AE0F-40AD-9A35-A2437D2CEF2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4C8E625-B96A-429A-820A-04C8B7910A3F}"/>
              </a:ext>
            </a:extLst>
          </p:cNvPr>
          <p:cNvSpPr>
            <a:spLocks noGrp="1" noChangeArrowheads="1"/>
          </p:cNvSpPr>
          <p:nvPr>
            <p:ph type="title" idx="4294967295"/>
          </p:nvPr>
        </p:nvSpPr>
        <p:spPr>
          <a:xfrm>
            <a:off x="484902" y="161925"/>
            <a:ext cx="8659098"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Suspected perforation</a:t>
            </a:r>
          </a:p>
        </p:txBody>
      </p:sp>
      <p:sp>
        <p:nvSpPr>
          <p:cNvPr id="18435" name="Rectangle 3">
            <a:extLst>
              <a:ext uri="{FF2B5EF4-FFF2-40B4-BE49-F238E27FC236}">
                <a16:creationId xmlns:a16="http://schemas.microsoft.com/office/drawing/2014/main" id="{68BADC61-B9FB-405E-8167-83117E2D7367}"/>
              </a:ext>
            </a:extLst>
          </p:cNvPr>
          <p:cNvSpPr>
            <a:spLocks noGrp="1" noChangeArrowheads="1"/>
          </p:cNvSpPr>
          <p:nvPr>
            <p:ph type="body" idx="4294967295"/>
          </p:nvPr>
        </p:nvSpPr>
        <p:spPr>
          <a:xfrm>
            <a:off x="526470" y="1557048"/>
            <a:ext cx="8229600" cy="4525962"/>
          </a:xfrm>
        </p:spPr>
        <p:txBody>
          <a:bodyPr>
            <a:normAutofit/>
          </a:bodyPr>
          <a:lstStyle/>
          <a:p>
            <a:pPr eaLnBrk="1" hangingPunct="1">
              <a:spcBef>
                <a:spcPts val="1200"/>
              </a:spcBef>
            </a:pPr>
            <a:r>
              <a:rPr lang="en-US" altLang="en-US" sz="2600" dirty="0"/>
              <a:t>Stop procedure immediately, remove IUD</a:t>
            </a:r>
          </a:p>
          <a:p>
            <a:pPr eaLnBrk="1" hangingPunct="1">
              <a:spcBef>
                <a:spcPts val="1200"/>
              </a:spcBef>
            </a:pPr>
            <a:r>
              <a:rPr lang="en-US" altLang="en-US" sz="2600" dirty="0"/>
              <a:t>Observe vital signs every 5-10 min for an hour; check for signs of bleeding</a:t>
            </a:r>
          </a:p>
          <a:p>
            <a:pPr lvl="1" eaLnBrk="1" hangingPunct="1"/>
            <a:r>
              <a:rPr lang="en-US" altLang="en-US" sz="2400" dirty="0"/>
              <a:t>If rapid pulse, falling blood pressure, or increased pain: refer</a:t>
            </a:r>
          </a:p>
          <a:p>
            <a:pPr lvl="1" eaLnBrk="1" hangingPunct="1"/>
            <a:r>
              <a:rPr lang="en-US" altLang="en-US" sz="2400" dirty="0"/>
              <a:t>If stable, observe several more hours and send home if no signs or symptoms</a:t>
            </a:r>
          </a:p>
          <a:p>
            <a:pPr eaLnBrk="1" hangingPunct="1">
              <a:spcBef>
                <a:spcPts val="1200"/>
              </a:spcBef>
            </a:pPr>
            <a:r>
              <a:rPr lang="en-US" altLang="en-US" sz="2600" dirty="0"/>
              <a:t>Provide alternative contraception</a:t>
            </a:r>
          </a:p>
          <a:p>
            <a:pPr lvl="1" eaLnBrk="1" hangingPunct="1"/>
            <a:r>
              <a:rPr lang="en-US" altLang="en-US" sz="2400" dirty="0"/>
              <a:t>Advise avoid sex for 2 weeks</a:t>
            </a:r>
          </a:p>
          <a:p>
            <a:pPr eaLnBrk="1" hangingPunct="1">
              <a:spcBef>
                <a:spcPts val="1200"/>
              </a:spcBef>
            </a:pPr>
            <a:r>
              <a:rPr lang="en-US" altLang="en-US" sz="2600" dirty="0"/>
              <a:t>Follow-up in a week or as needed</a:t>
            </a:r>
          </a:p>
          <a:p>
            <a:pPr eaLnBrk="1" hangingPunct="1"/>
            <a:endParaRPr lang="en-US" altLang="en-US" sz="2600" dirty="0"/>
          </a:p>
        </p:txBody>
      </p:sp>
      <p:sp>
        <p:nvSpPr>
          <p:cNvPr id="2" name="Slide Number Placeholder 1">
            <a:extLst>
              <a:ext uri="{FF2B5EF4-FFF2-40B4-BE49-F238E27FC236}">
                <a16:creationId xmlns:a16="http://schemas.microsoft.com/office/drawing/2014/main" id="{C771C1C0-C17E-488D-AE1E-333CA6D723BE}"/>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6" name="Footer Placeholder 1">
            <a:extLst>
              <a:ext uri="{FF2B5EF4-FFF2-40B4-BE49-F238E27FC236}">
                <a16:creationId xmlns:a16="http://schemas.microsoft.com/office/drawing/2014/main" id="{DCAEFEFD-ED54-4F2D-823C-8BAC9E89D318}"/>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p:nvPr/>
        </p:nvSpPr>
        <p:spPr>
          <a:xfrm>
            <a:off x="338137" y="1377950"/>
            <a:ext cx="8451850" cy="261778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Black"/>
              <a:buNone/>
              <a:tabLst/>
              <a:defRPr/>
            </a:pPr>
            <a: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t>Levonorgestrel intrauterine devices (LNG-IUDs) </a:t>
            </a:r>
            <a:b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br>
            <a:endParaRPr kumimoji="0" sz="54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pic>
        <p:nvPicPr>
          <p:cNvPr id="106" name="Google Shape;106;p1" descr="A picture containing table&#10;&#10;Description automatically generated"/>
          <p:cNvPicPr preferRelativeResize="0"/>
          <p:nvPr/>
        </p:nvPicPr>
        <p:blipFill rotWithShape="1">
          <a:blip r:embed="rId3">
            <a:alphaModFix/>
          </a:blip>
          <a:srcRect/>
          <a:stretch/>
        </p:blipFill>
        <p:spPr>
          <a:xfrm>
            <a:off x="3355975" y="4032250"/>
            <a:ext cx="2095500" cy="1447800"/>
          </a:xfrm>
          <a:prstGeom prst="rect">
            <a:avLst/>
          </a:prstGeom>
          <a:noFill/>
          <a:ln>
            <a:noFill/>
          </a:ln>
        </p:spPr>
      </p:pic>
      <p:sp>
        <p:nvSpPr>
          <p:cNvPr id="107" name="Google Shape;107;p1"/>
          <p:cNvSpPr txBox="1"/>
          <p:nvPr/>
        </p:nvSpPr>
        <p:spPr>
          <a:xfrm>
            <a:off x="3497262" y="5940058"/>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a:t>
            </a:r>
            <a:endParaRPr kumimoji="0" sz="14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5059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92E0BE4-C6A8-41A5-9039-B8DE940A0ECC}"/>
              </a:ext>
            </a:extLst>
          </p:cNvPr>
          <p:cNvSpPr>
            <a:spLocks noGrp="1" noChangeArrowheads="1"/>
          </p:cNvSpPr>
          <p:nvPr>
            <p:ph type="title" idx="4294967295"/>
          </p:nvPr>
        </p:nvSpPr>
        <p:spPr>
          <a:xfrm>
            <a:off x="387919" y="150813"/>
            <a:ext cx="8548257"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Missing strings</a:t>
            </a:r>
          </a:p>
        </p:txBody>
      </p:sp>
      <p:sp>
        <p:nvSpPr>
          <p:cNvPr id="19459" name="Rectangle 3">
            <a:extLst>
              <a:ext uri="{FF2B5EF4-FFF2-40B4-BE49-F238E27FC236}">
                <a16:creationId xmlns:a16="http://schemas.microsoft.com/office/drawing/2014/main" id="{6D4E9643-DD70-4ABD-B3CF-FD7666A45339}"/>
              </a:ext>
            </a:extLst>
          </p:cNvPr>
          <p:cNvSpPr>
            <a:spLocks noGrp="1" noChangeArrowheads="1"/>
          </p:cNvSpPr>
          <p:nvPr>
            <p:ph type="body" idx="4294967295"/>
          </p:nvPr>
        </p:nvSpPr>
        <p:spPr>
          <a:xfrm>
            <a:off x="457200" y="1647036"/>
            <a:ext cx="8229600" cy="4445000"/>
          </a:xfrm>
        </p:spPr>
        <p:txBody>
          <a:bodyPr/>
          <a:lstStyle/>
          <a:p>
            <a:pPr eaLnBrk="1" hangingPunct="1"/>
            <a:r>
              <a:rPr lang="en-US" altLang="en-US" sz="2800" dirty="0"/>
              <a:t>Determine risk of pregnancy</a:t>
            </a:r>
          </a:p>
          <a:p>
            <a:pPr eaLnBrk="1" hangingPunct="1"/>
            <a:r>
              <a:rPr lang="en-US" altLang="en-US" sz="2800" dirty="0"/>
              <a:t>Perform pelvic exam, probe for strings in cervical canal</a:t>
            </a:r>
          </a:p>
          <a:p>
            <a:pPr eaLnBrk="1" hangingPunct="1"/>
            <a:r>
              <a:rPr lang="en-US" altLang="en-US" sz="2800" dirty="0"/>
              <a:t>If cannot locate strings, consider X-ray or ultrasound, or refer</a:t>
            </a:r>
          </a:p>
          <a:p>
            <a:pPr eaLnBrk="1" hangingPunct="1"/>
            <a:r>
              <a:rPr lang="en-US" altLang="en-US" sz="2800" dirty="0"/>
              <a:t>Give choice of another contraceptive method</a:t>
            </a:r>
          </a:p>
          <a:p>
            <a:pPr eaLnBrk="1" hangingPunct="1"/>
            <a:r>
              <a:rPr lang="en-US" altLang="en-US" sz="2800" dirty="0"/>
              <a:t>Insert another IUD if expulsion is confirmed and</a:t>
            </a:r>
          </a:p>
          <a:p>
            <a:pPr lvl="1" eaLnBrk="1" hangingPunct="1"/>
            <a:r>
              <a:rPr lang="en-US" altLang="en-US" sz="2400" dirty="0"/>
              <a:t>Woman is not pregnant </a:t>
            </a:r>
          </a:p>
          <a:p>
            <a:pPr lvl="1" eaLnBrk="1" hangingPunct="1"/>
            <a:r>
              <a:rPr lang="en-US" altLang="en-US" sz="2400" dirty="0"/>
              <a:t>She still wants to use an IUD</a:t>
            </a:r>
          </a:p>
        </p:txBody>
      </p:sp>
      <p:sp>
        <p:nvSpPr>
          <p:cNvPr id="2" name="Slide Number Placeholder 1">
            <a:extLst>
              <a:ext uri="{FF2B5EF4-FFF2-40B4-BE49-F238E27FC236}">
                <a16:creationId xmlns:a16="http://schemas.microsoft.com/office/drawing/2014/main" id="{CACCD9DE-C3C9-4D8E-9D71-CC94578A8220}"/>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6" name="Footer Placeholder 1">
            <a:extLst>
              <a:ext uri="{FF2B5EF4-FFF2-40B4-BE49-F238E27FC236}">
                <a16:creationId xmlns:a16="http://schemas.microsoft.com/office/drawing/2014/main" id="{6E058964-4612-4E3F-B738-3537F17FAEA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A453201-3FDF-4168-A7F5-498FC5785BB1}"/>
              </a:ext>
            </a:extLst>
          </p:cNvPr>
          <p:cNvSpPr>
            <a:spLocks noGrp="1" noChangeArrowheads="1"/>
          </p:cNvSpPr>
          <p:nvPr>
            <p:ph type="title" idx="4294967295"/>
          </p:nvPr>
        </p:nvSpPr>
        <p:spPr>
          <a:xfrm>
            <a:off x="360225" y="219075"/>
            <a:ext cx="8617520" cy="1143000"/>
          </a:xfrm>
        </p:spPr>
        <p:txBody>
          <a:bodyPr>
            <a:noAutofit/>
          </a:bodyPr>
          <a:lstStyle/>
          <a:p>
            <a:pPr eaLnBrk="1" hangingPunct="1">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Suspected pregnancy</a:t>
            </a:r>
          </a:p>
        </p:txBody>
      </p:sp>
      <p:sp>
        <p:nvSpPr>
          <p:cNvPr id="74755" name="Rectangle 3">
            <a:extLst>
              <a:ext uri="{FF2B5EF4-FFF2-40B4-BE49-F238E27FC236}">
                <a16:creationId xmlns:a16="http://schemas.microsoft.com/office/drawing/2014/main" id="{41B64E34-49AD-45BD-80A5-856289F6952C}"/>
              </a:ext>
            </a:extLst>
          </p:cNvPr>
          <p:cNvSpPr>
            <a:spLocks noGrp="1" noChangeArrowheads="1"/>
          </p:cNvSpPr>
          <p:nvPr>
            <p:ph type="body" idx="4294967295"/>
          </p:nvPr>
        </p:nvSpPr>
        <p:spPr>
          <a:xfrm>
            <a:off x="408710" y="1637796"/>
            <a:ext cx="8319651" cy="4525963"/>
          </a:xfrm>
        </p:spPr>
        <p:txBody>
          <a:bodyPr>
            <a:normAutofit/>
          </a:bodyPr>
          <a:lstStyle/>
          <a:p>
            <a:pPr eaLnBrk="1" hangingPunct="1">
              <a:lnSpc>
                <a:spcPct val="90000"/>
              </a:lnSpc>
            </a:pPr>
            <a:r>
              <a:rPr lang="en-US" altLang="en-US" sz="3000" dirty="0"/>
              <a:t>Assess for pregnancy, including ectopic pregnancy</a:t>
            </a:r>
          </a:p>
          <a:p>
            <a:pPr eaLnBrk="1" hangingPunct="1">
              <a:lnSpc>
                <a:spcPct val="90000"/>
              </a:lnSpc>
            </a:pPr>
            <a:endParaRPr lang="en-US" altLang="en-US" sz="3000" dirty="0"/>
          </a:p>
          <a:p>
            <a:pPr eaLnBrk="1" hangingPunct="1">
              <a:lnSpc>
                <a:spcPct val="90000"/>
              </a:lnSpc>
            </a:pPr>
            <a:r>
              <a:rPr lang="en-US" altLang="en-US" sz="3000" dirty="0"/>
              <a:t>If the client is pregnant and wishes to continue the pregnancy:</a:t>
            </a:r>
          </a:p>
          <a:p>
            <a:pPr lvl="1" eaLnBrk="1" hangingPunct="1">
              <a:lnSpc>
                <a:spcPct val="90000"/>
              </a:lnSpc>
            </a:pPr>
            <a:r>
              <a:rPr lang="en-US" altLang="en-US" sz="2600" dirty="0"/>
              <a:t>Explain that an IUD in the uterus during pregnancy increases the risk of preterm delivery or miscarriage</a:t>
            </a:r>
          </a:p>
          <a:p>
            <a:pPr lvl="1" eaLnBrk="1" hangingPunct="1">
              <a:lnSpc>
                <a:spcPct val="90000"/>
              </a:lnSpc>
            </a:pPr>
            <a:r>
              <a:rPr lang="en-US" altLang="en-US" sz="2600" dirty="0"/>
              <a:t>If possible, remove the IUD</a:t>
            </a:r>
          </a:p>
          <a:p>
            <a:pPr lvl="1" eaLnBrk="1" hangingPunct="1">
              <a:lnSpc>
                <a:spcPct val="90000"/>
              </a:lnSpc>
            </a:pPr>
            <a:r>
              <a:rPr lang="en-US" altLang="en-US" sz="2600" dirty="0"/>
              <a:t>Advise close follow-up for signs of septic miscarriage</a:t>
            </a:r>
          </a:p>
          <a:p>
            <a:pPr lvl="1" eaLnBrk="1" hangingPunct="1">
              <a:lnSpc>
                <a:spcPct val="90000"/>
              </a:lnSpc>
            </a:pPr>
            <a:endParaRPr lang="en-US" altLang="en-US" sz="3000" dirty="0"/>
          </a:p>
        </p:txBody>
      </p:sp>
      <p:sp>
        <p:nvSpPr>
          <p:cNvPr id="2" name="Slide Number Placeholder 1">
            <a:extLst>
              <a:ext uri="{FF2B5EF4-FFF2-40B4-BE49-F238E27FC236}">
                <a16:creationId xmlns:a16="http://schemas.microsoft.com/office/drawing/2014/main" id="{3DB22986-A1FF-420F-8E34-8356826A6814}"/>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6" name="Footer Placeholder 1">
            <a:extLst>
              <a:ext uri="{FF2B5EF4-FFF2-40B4-BE49-F238E27FC236}">
                <a16:creationId xmlns:a16="http://schemas.microsoft.com/office/drawing/2014/main" id="{8F97BBCC-B870-4F17-B937-5D49134B65E8}"/>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9E2AE78-64D8-4C81-8650-388D8BCD9B3C}"/>
              </a:ext>
            </a:extLst>
          </p:cNvPr>
          <p:cNvSpPr>
            <a:spLocks noGrp="1" noChangeArrowheads="1"/>
          </p:cNvSpPr>
          <p:nvPr>
            <p:ph type="title" idx="4294967295"/>
          </p:nvPr>
        </p:nvSpPr>
        <p:spPr>
          <a:xfrm>
            <a:off x="401786" y="211711"/>
            <a:ext cx="8229600" cy="890587"/>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Copper IUDs: Summary</a:t>
            </a:r>
          </a:p>
        </p:txBody>
      </p:sp>
      <p:sp>
        <p:nvSpPr>
          <p:cNvPr id="208899" name="Rectangle 3">
            <a:extLst>
              <a:ext uri="{FF2B5EF4-FFF2-40B4-BE49-F238E27FC236}">
                <a16:creationId xmlns:a16="http://schemas.microsoft.com/office/drawing/2014/main" id="{C4D8A3DC-590E-4979-9FD3-4B85AB624923}"/>
              </a:ext>
            </a:extLst>
          </p:cNvPr>
          <p:cNvSpPr>
            <a:spLocks noGrp="1" noChangeArrowheads="1"/>
          </p:cNvSpPr>
          <p:nvPr>
            <p:ph type="body" idx="4294967295"/>
          </p:nvPr>
        </p:nvSpPr>
        <p:spPr>
          <a:xfrm>
            <a:off x="568037" y="1319579"/>
            <a:ext cx="8229600" cy="4953000"/>
          </a:xfrm>
        </p:spPr>
        <p:txBody>
          <a:bodyPr/>
          <a:lstStyle/>
          <a:p>
            <a:pPr eaLnBrk="1" hangingPunct="1">
              <a:lnSpc>
                <a:spcPct val="90000"/>
              </a:lnSpc>
              <a:spcBef>
                <a:spcPct val="25000"/>
              </a:spcBef>
              <a:buFontTx/>
              <a:buNone/>
            </a:pPr>
            <a:r>
              <a:rPr lang="en-US" altLang="en-US" sz="2800" b="1" dirty="0"/>
              <a:t>Copper IUDs are:</a:t>
            </a:r>
            <a:endParaRPr lang="en-US" altLang="en-US" sz="2800" dirty="0"/>
          </a:p>
          <a:p>
            <a:pPr eaLnBrk="1" hangingPunct="1">
              <a:lnSpc>
                <a:spcPct val="90000"/>
              </a:lnSpc>
              <a:spcBef>
                <a:spcPct val="25000"/>
              </a:spcBef>
            </a:pPr>
            <a:r>
              <a:rPr lang="en-US" altLang="en-US" sz="2800" dirty="0"/>
              <a:t>Safe, highly effective, convenient, reversible, long lasting, cost-effective, easy to use, and appropriate for the majority of women. </a:t>
            </a:r>
          </a:p>
          <a:p>
            <a:pPr eaLnBrk="1" hangingPunct="1">
              <a:lnSpc>
                <a:spcPct val="90000"/>
              </a:lnSpc>
              <a:spcBef>
                <a:spcPct val="65000"/>
              </a:spcBef>
              <a:buFontTx/>
              <a:buNone/>
            </a:pPr>
            <a:r>
              <a:rPr lang="en-US" altLang="en-US" sz="2800" b="1" dirty="0"/>
              <a:t>Providers can ensure safety by:</a:t>
            </a:r>
            <a:endParaRPr lang="en-US" altLang="en-US" sz="2800" dirty="0"/>
          </a:p>
          <a:p>
            <a:pPr eaLnBrk="1" hangingPunct="1">
              <a:lnSpc>
                <a:spcPct val="90000"/>
              </a:lnSpc>
              <a:spcBef>
                <a:spcPct val="25000"/>
              </a:spcBef>
            </a:pPr>
            <a:r>
              <a:rPr lang="en-US" altLang="en-US" sz="2800" dirty="0"/>
              <a:t>Informative counseling</a:t>
            </a:r>
          </a:p>
          <a:p>
            <a:pPr eaLnBrk="1" hangingPunct="1">
              <a:lnSpc>
                <a:spcPct val="90000"/>
              </a:lnSpc>
              <a:spcBef>
                <a:spcPct val="25000"/>
              </a:spcBef>
            </a:pPr>
            <a:r>
              <a:rPr lang="en-US" altLang="en-US" sz="2800" dirty="0"/>
              <a:t>Careful screening</a:t>
            </a:r>
          </a:p>
          <a:p>
            <a:pPr eaLnBrk="1" hangingPunct="1">
              <a:lnSpc>
                <a:spcPct val="90000"/>
              </a:lnSpc>
              <a:spcBef>
                <a:spcPct val="25000"/>
              </a:spcBef>
            </a:pPr>
            <a:r>
              <a:rPr lang="en-US" altLang="en-US" sz="2800" dirty="0"/>
              <a:t>Appropriate infection prevention practices</a:t>
            </a:r>
          </a:p>
          <a:p>
            <a:pPr eaLnBrk="1" hangingPunct="1">
              <a:lnSpc>
                <a:spcPct val="90000"/>
              </a:lnSpc>
              <a:spcBef>
                <a:spcPct val="25000"/>
              </a:spcBef>
            </a:pPr>
            <a:r>
              <a:rPr lang="en-US" altLang="en-US" sz="2800" dirty="0"/>
              <a:t>Proper follow-up </a:t>
            </a:r>
          </a:p>
        </p:txBody>
      </p:sp>
      <p:sp>
        <p:nvSpPr>
          <p:cNvPr id="2" name="Slide Number Placeholder 1">
            <a:extLst>
              <a:ext uri="{FF2B5EF4-FFF2-40B4-BE49-F238E27FC236}">
                <a16:creationId xmlns:a16="http://schemas.microsoft.com/office/drawing/2014/main" id="{0226289E-728E-475F-91F8-EC6CDC76B39E}"/>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5" name="Footer Placeholder 1">
            <a:extLst>
              <a:ext uri="{FF2B5EF4-FFF2-40B4-BE49-F238E27FC236}">
                <a16:creationId xmlns:a16="http://schemas.microsoft.com/office/drawing/2014/main" id="{EE207CED-F73A-459C-806F-1A4C33954D2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7301-AE2F-479C-962F-357555F07750}"/>
              </a:ext>
            </a:extLst>
          </p:cNvPr>
          <p:cNvSpPr>
            <a:spLocks noGrp="1"/>
          </p:cNvSpPr>
          <p:nvPr>
            <p:ph type="ctrTitle"/>
          </p:nvPr>
        </p:nvSpPr>
        <p:spPr/>
        <p:txBody>
          <a:bodyPr>
            <a:normAutofit/>
          </a:bodyPr>
          <a:lstStyle/>
          <a:p>
            <a:r>
              <a:rPr lang="en-GB" sz="5400" b="1" dirty="0">
                <a:solidFill>
                  <a:schemeClr val="accent1"/>
                </a:solidFill>
                <a:latin typeface="Calibri" panose="020F0502020204030204" pitchFamily="34" charset="0"/>
                <a:cs typeface="Calibri" panose="020F0502020204030204" pitchFamily="34" charset="0"/>
              </a:rPr>
              <a:t>Barrier methods</a:t>
            </a:r>
            <a:br>
              <a:rPr lang="en-GB" sz="5400" b="1" dirty="0">
                <a:solidFill>
                  <a:schemeClr val="accent1"/>
                </a:solidFill>
                <a:latin typeface="Calibri" panose="020F0502020204030204" pitchFamily="34" charset="0"/>
                <a:cs typeface="Calibri" panose="020F0502020204030204" pitchFamily="34" charset="0"/>
              </a:rPr>
            </a:br>
            <a:br>
              <a:rPr lang="en-GB" sz="5400" b="1" dirty="0">
                <a:solidFill>
                  <a:schemeClr val="accent1"/>
                </a:solidFill>
                <a:latin typeface="Calibri" panose="020F0502020204030204" pitchFamily="34" charset="0"/>
                <a:cs typeface="Calibri" panose="020F0502020204030204" pitchFamily="34" charset="0"/>
              </a:rPr>
            </a:br>
            <a:endParaRPr lang="en-GB" sz="5400" b="1" dirty="0">
              <a:solidFill>
                <a:schemeClr val="accent1"/>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29C80222-F56B-44AA-8538-CD52091C88BD}"/>
              </a:ext>
            </a:extLst>
          </p:cNvPr>
          <p:cNvSpPr>
            <a:spLocks noGrp="1"/>
          </p:cNvSpPr>
          <p:nvPr>
            <p:ph type="subTitle" idx="1"/>
          </p:nvPr>
        </p:nvSpPr>
        <p:spPr>
          <a:xfrm>
            <a:off x="1143000" y="2881601"/>
            <a:ext cx="7432964" cy="1655762"/>
          </a:xfrm>
        </p:spPr>
        <p:txBody>
          <a:bodyPr>
            <a:noAutofit/>
          </a:bodyPr>
          <a:lstStyle/>
          <a:p>
            <a:r>
              <a:rPr lang="en-GB" sz="3200" b="1" dirty="0">
                <a:solidFill>
                  <a:schemeClr val="accent1"/>
                </a:solidFill>
                <a:latin typeface="Calibri" panose="020F0502020204030204" pitchFamily="34" charset="0"/>
                <a:cs typeface="Calibri" panose="020F0502020204030204" pitchFamily="34" charset="0"/>
              </a:rPr>
              <a:t>Male condoms </a:t>
            </a:r>
          </a:p>
          <a:p>
            <a:r>
              <a:rPr lang="en-GB" sz="3200" b="1" dirty="0">
                <a:solidFill>
                  <a:schemeClr val="accent1"/>
                </a:solidFill>
                <a:latin typeface="Calibri" panose="020F0502020204030204" pitchFamily="34" charset="0"/>
                <a:cs typeface="Calibri" panose="020F0502020204030204" pitchFamily="34" charset="0"/>
              </a:rPr>
              <a:t>Female condoms</a:t>
            </a:r>
          </a:p>
          <a:p>
            <a:r>
              <a:rPr lang="en-GB" sz="3200" b="1" dirty="0">
                <a:solidFill>
                  <a:schemeClr val="accent1"/>
                </a:solidFill>
                <a:latin typeface="Calibri" panose="020F0502020204030204" pitchFamily="34" charset="0"/>
                <a:cs typeface="Calibri" panose="020F0502020204030204" pitchFamily="34" charset="0"/>
              </a:rPr>
              <a:t>Spermicides</a:t>
            </a:r>
          </a:p>
          <a:p>
            <a:r>
              <a:rPr lang="en-GB" sz="3200" b="1" dirty="0">
                <a:solidFill>
                  <a:schemeClr val="accent1"/>
                </a:solidFill>
                <a:latin typeface="Calibri" panose="020F0502020204030204" pitchFamily="34" charset="0"/>
                <a:cs typeface="Calibri" panose="020F0502020204030204" pitchFamily="34" charset="0"/>
              </a:rPr>
              <a:t>Diaphragms</a:t>
            </a:r>
          </a:p>
          <a:p>
            <a:r>
              <a:rPr lang="en-GB" sz="3200" b="1" dirty="0">
                <a:solidFill>
                  <a:schemeClr val="accent1"/>
                </a:solidFill>
                <a:latin typeface="Calibri" panose="020F0502020204030204" pitchFamily="34" charset="0"/>
                <a:cs typeface="Calibri" panose="020F0502020204030204" pitchFamily="34" charset="0"/>
              </a:rPr>
              <a:t>Cervical caps</a:t>
            </a:r>
          </a:p>
        </p:txBody>
      </p:sp>
    </p:spTree>
    <p:extLst>
      <p:ext uri="{BB962C8B-B14F-4D97-AF65-F5344CB8AC3E}">
        <p14:creationId xmlns:p14="http://schemas.microsoft.com/office/powerpoint/2010/main" val="91926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5282" y="963612"/>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Male condoms</a:t>
            </a:r>
            <a:b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endPar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endParaRPr>
          </a:p>
        </p:txBody>
      </p:sp>
      <p:pic>
        <p:nvPicPr>
          <p:cNvPr id="6" name="Picture 386" descr="Condom (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981" y="3657600"/>
            <a:ext cx="25860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C9EEDE0-22C6-42AC-9EF5-EF6CC72409C7}"/>
              </a:ext>
            </a:extLst>
          </p:cNvPr>
          <p:cNvSpPr>
            <a:spLocks noGrp="1"/>
          </p:cNvSpPr>
          <p:nvPr>
            <p:ph type="sldNum" sz="quarter" idx="12"/>
          </p:nvPr>
        </p:nvSpPr>
        <p:spPr/>
        <p:txBody>
          <a:bodyPr/>
          <a:lstStyle/>
          <a:p>
            <a:fld id="{8503B3E5-BAE0-4051-A0B1-29381921E4F1}" type="slidenum">
              <a:rPr lang="en-GB" smtClean="0"/>
              <a:t>64</a:t>
            </a:fld>
            <a:endParaRPr lang="en-GB"/>
          </a:p>
        </p:txBody>
      </p:sp>
    </p:spTree>
    <p:extLst>
      <p:ext uri="{BB962C8B-B14F-4D97-AF65-F5344CB8AC3E}">
        <p14:creationId xmlns:p14="http://schemas.microsoft.com/office/powerpoint/2010/main" val="1804408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63218"/>
            <a:ext cx="8229600" cy="1014412"/>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What are male condoms?</a:t>
            </a:r>
          </a:p>
        </p:txBody>
      </p:sp>
      <p:sp>
        <p:nvSpPr>
          <p:cNvPr id="48131" name="Rectangle 3"/>
          <p:cNvSpPr>
            <a:spLocks noGrp="1" noChangeArrowheads="1"/>
          </p:cNvSpPr>
          <p:nvPr>
            <p:ph type="body" sz="half" idx="1"/>
          </p:nvPr>
        </p:nvSpPr>
        <p:spPr>
          <a:xfrm>
            <a:off x="415635" y="1274616"/>
            <a:ext cx="8451274" cy="5105400"/>
          </a:xfrm>
        </p:spPr>
        <p:txBody>
          <a:bodyPr>
            <a:normAutofit fontScale="92500" lnSpcReduction="10000"/>
          </a:bodyPr>
          <a:lstStyle/>
          <a:p>
            <a:pPr eaLnBrk="1" hangingPunct="1">
              <a:lnSpc>
                <a:spcPct val="100000"/>
              </a:lnSpc>
              <a:spcBef>
                <a:spcPts val="1800"/>
              </a:spcBef>
              <a:buFont typeface="Arial" pitchFamily="34" charset="0"/>
              <a:buChar char="•"/>
              <a:defRPr/>
            </a:pPr>
            <a:r>
              <a:rPr lang="en-US" sz="2800" dirty="0"/>
              <a:t>Effective barrier method that can be used for both prevention of pregnancy and protection against HIV and other sexually transmitted infections (STIs).</a:t>
            </a:r>
          </a:p>
          <a:p>
            <a:pPr eaLnBrk="1" hangingPunct="1">
              <a:lnSpc>
                <a:spcPct val="100000"/>
              </a:lnSpc>
              <a:spcBef>
                <a:spcPts val="1800"/>
              </a:spcBef>
              <a:buFont typeface="Arial" pitchFamily="34" charset="0"/>
              <a:buChar char="•"/>
              <a:defRPr/>
            </a:pPr>
            <a:r>
              <a:rPr lang="en-US" sz="2800" dirty="0"/>
              <a:t>A sheath that fits over a man’s erect </a:t>
            </a:r>
            <a:br>
              <a:rPr lang="en-US" sz="2800" dirty="0"/>
            </a:br>
            <a:r>
              <a:rPr lang="en-US" sz="2800" dirty="0"/>
              <a:t>penis.</a:t>
            </a:r>
          </a:p>
          <a:p>
            <a:pPr>
              <a:lnSpc>
                <a:spcPct val="100000"/>
              </a:lnSpc>
              <a:spcBef>
                <a:spcPts val="1800"/>
              </a:spcBef>
              <a:defRPr/>
            </a:pPr>
            <a:r>
              <a:rPr lang="en-GB" sz="2800" dirty="0"/>
              <a:t>Also called rubbers, “raincoats,” “umbrellas,”</a:t>
            </a:r>
            <a:br>
              <a:rPr lang="en-GB" sz="2800" dirty="0"/>
            </a:br>
            <a:r>
              <a:rPr lang="en-GB" sz="2800" dirty="0"/>
              <a:t>skins, prophylactics and </a:t>
            </a:r>
            <a:r>
              <a:rPr lang="en-GB" sz="2800" dirty="0" err="1"/>
              <a:t>preservativos</a:t>
            </a:r>
            <a:r>
              <a:rPr lang="en-GB" sz="2800" dirty="0"/>
              <a:t>; and</a:t>
            </a:r>
            <a:br>
              <a:rPr lang="en-GB" sz="2800" dirty="0"/>
            </a:br>
            <a:r>
              <a:rPr lang="en-GB" sz="2800" dirty="0"/>
              <a:t>known by many different brand names.</a:t>
            </a:r>
            <a:endParaRPr lang="en-US" sz="2800" dirty="0"/>
          </a:p>
          <a:p>
            <a:pPr eaLnBrk="1" hangingPunct="1">
              <a:lnSpc>
                <a:spcPct val="100000"/>
              </a:lnSpc>
              <a:spcBef>
                <a:spcPts val="1800"/>
              </a:spcBef>
              <a:buFont typeface="Arial" pitchFamily="34" charset="0"/>
              <a:buChar char="•"/>
              <a:defRPr/>
            </a:pPr>
            <a:r>
              <a:rPr lang="en-US" sz="2800" dirty="0"/>
              <a:t>Most made of thin latex rubber.</a:t>
            </a:r>
          </a:p>
          <a:p>
            <a:pPr eaLnBrk="1" hangingPunct="1">
              <a:lnSpc>
                <a:spcPct val="100000"/>
              </a:lnSpc>
              <a:spcBef>
                <a:spcPts val="1800"/>
              </a:spcBef>
              <a:buFont typeface="Arial" pitchFamily="34" charset="0"/>
              <a:buChar char="•"/>
              <a:defRPr/>
            </a:pPr>
            <a:r>
              <a:rPr lang="en-US" sz="2800" dirty="0"/>
              <a:t>Variety of sizes, colors, flavors, and </a:t>
            </a:r>
            <a:br>
              <a:rPr lang="en-US" sz="2800" dirty="0"/>
            </a:br>
            <a:r>
              <a:rPr lang="en-US" sz="2800" dirty="0"/>
              <a:t>textures are available. </a:t>
            </a:r>
          </a:p>
          <a:p>
            <a:pPr marL="0" indent="0" eaLnBrk="1" hangingPunct="1">
              <a:buFontTx/>
              <a:buNone/>
              <a:defRPr/>
            </a:pPr>
            <a:endParaRPr lang="en-US" sz="2800" dirty="0"/>
          </a:p>
          <a:p>
            <a:pPr marL="0" indent="0" eaLnBrk="1" hangingPunct="1">
              <a:buFontTx/>
              <a:buNone/>
              <a:defRPr/>
            </a:pPr>
            <a:endParaRPr lang="en-US" sz="2800" dirty="0"/>
          </a:p>
        </p:txBody>
      </p:sp>
      <p:pic>
        <p:nvPicPr>
          <p:cNvPr id="5" name="Picture 3" descr="E:\FPTRP_MethodModules\Condoms_CHW\DevelopmentResources\Condoms_multicolor_2.jpg"/>
          <p:cNvPicPr>
            <a:picLocks noChangeAspect="1" noChangeArrowheads="1"/>
          </p:cNvPicPr>
          <p:nvPr/>
        </p:nvPicPr>
        <p:blipFill>
          <a:blip r:embed="rId3"/>
          <a:srcRect/>
          <a:stretch>
            <a:fillRect/>
          </a:stretch>
        </p:blipFill>
        <p:spPr bwMode="auto">
          <a:xfrm>
            <a:off x="6851070" y="4724400"/>
            <a:ext cx="1444752" cy="1444752"/>
          </a:xfrm>
          <a:prstGeom prst="rect">
            <a:avLst/>
          </a:prstGeom>
          <a:noFill/>
          <a:ln>
            <a:solidFill>
              <a:schemeClr val="accent4">
                <a:lumMod val="10000"/>
              </a:schemeClr>
            </a:solidFill>
          </a:ln>
        </p:spPr>
      </p:pic>
      <p:pic>
        <p:nvPicPr>
          <p:cNvPr id="6" name="Picture 4" descr="E:\FPTRP_MethodModules\Condoms_CHW\DevelopmentResources\Strawbry_Condom_LRG.jpg"/>
          <p:cNvPicPr>
            <a:picLocks noChangeAspect="1" noChangeArrowheads="1"/>
          </p:cNvPicPr>
          <p:nvPr/>
        </p:nvPicPr>
        <p:blipFill>
          <a:blip r:embed="rId4">
            <a:extLst>
              <a:ext uri="{28A0092B-C50C-407E-A947-70E740481C1C}">
                <a14:useLocalDpi xmlns:a14="http://schemas.microsoft.com/office/drawing/2010/main" val="0"/>
              </a:ext>
            </a:extLst>
          </a:blip>
          <a:srcRect l="14954" t="5225" r="12198" b="7581"/>
          <a:stretch>
            <a:fillRect/>
          </a:stretch>
        </p:blipFill>
        <p:spPr bwMode="auto">
          <a:xfrm>
            <a:off x="6781347" y="297180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0EB90EB8-62E2-4205-A3EE-C1D5E951006F}"/>
              </a:ext>
            </a:extLst>
          </p:cNvPr>
          <p:cNvSpPr txBox="1">
            <a:spLocks/>
          </p:cNvSpPr>
          <p:nvPr/>
        </p:nvSpPr>
        <p:spPr>
          <a:xfrm>
            <a:off x="1092387" y="643782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a:t>
            </a:r>
            <a:r>
              <a:rPr lang="en-GB" sz="1200" u="sng" dirty="0">
                <a:hlinkClick r:id="rId5"/>
              </a:rPr>
              <a:t>https://www.fptraining.org/</a:t>
            </a:r>
            <a:endParaRPr lang="en-GB" sz="1200" u="sng" dirty="0"/>
          </a:p>
          <a:p>
            <a:endParaRPr lang="en-GB" sz="1200" dirty="0"/>
          </a:p>
        </p:txBody>
      </p:sp>
      <p:sp>
        <p:nvSpPr>
          <p:cNvPr id="8" name="Footer Placeholder 2">
            <a:extLst>
              <a:ext uri="{FF2B5EF4-FFF2-40B4-BE49-F238E27FC236}">
                <a16:creationId xmlns:a16="http://schemas.microsoft.com/office/drawing/2014/main" id="{10CA24FE-2EEC-40F8-881F-B3391F7591B1}"/>
              </a:ext>
            </a:extLst>
          </p:cNvPr>
          <p:cNvSpPr txBox="1">
            <a:spLocks/>
          </p:cNvSpPr>
          <p:nvPr/>
        </p:nvSpPr>
        <p:spPr>
          <a:xfrm>
            <a:off x="1610257" y="663760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6"/>
              </a:rPr>
              <a:t>Family Planning: A Global Handbook for Providers (3rd Edition, 2018)</a:t>
            </a:r>
            <a:endParaRPr lang="en-GB" sz="1200" dirty="0"/>
          </a:p>
        </p:txBody>
      </p:sp>
    </p:spTree>
    <p:extLst>
      <p:ext uri="{BB962C8B-B14F-4D97-AF65-F5344CB8AC3E}">
        <p14:creationId xmlns:p14="http://schemas.microsoft.com/office/powerpoint/2010/main" val="2654392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101882"/>
            <a:ext cx="7886700" cy="1325563"/>
          </a:xfrm>
        </p:spPr>
        <p:txBody>
          <a:bodyPr>
            <a:normAutofit/>
          </a:bodyPr>
          <a:lstStyle/>
          <a:p>
            <a:pPr eaLnBrk="1" hangingPunct="1">
              <a:lnSpc>
                <a:spcPct val="95000"/>
              </a:lnSpc>
            </a:pPr>
            <a:r>
              <a:rPr lang="en-US" sz="4400" b="1" dirty="0">
                <a:solidFill>
                  <a:schemeClr val="accent1"/>
                </a:solidFill>
                <a:latin typeface="Calibri" panose="020F0502020204030204" pitchFamily="34" charset="0"/>
                <a:cs typeface="Calibri" panose="020F0502020204030204" pitchFamily="34" charset="0"/>
              </a:rPr>
              <a:t>Male condoms: Dual protection</a:t>
            </a:r>
          </a:p>
        </p:txBody>
      </p:sp>
      <p:sp>
        <p:nvSpPr>
          <p:cNvPr id="12291" name="Rectangle 3"/>
          <p:cNvSpPr>
            <a:spLocks noGrp="1" noChangeArrowheads="1"/>
          </p:cNvSpPr>
          <p:nvPr>
            <p:ph idx="1"/>
          </p:nvPr>
        </p:nvSpPr>
        <p:spPr>
          <a:xfrm>
            <a:off x="628650" y="1548533"/>
            <a:ext cx="8149848" cy="4351338"/>
          </a:xfrm>
        </p:spPr>
        <p:txBody>
          <a:bodyPr/>
          <a:lstStyle/>
          <a:p>
            <a:pPr marL="0" indent="0" eaLnBrk="1" hangingPunct="1">
              <a:lnSpc>
                <a:spcPct val="100000"/>
              </a:lnSpc>
              <a:spcBef>
                <a:spcPts val="1800"/>
              </a:spcBef>
              <a:buFontTx/>
              <a:buNone/>
              <a:defRPr/>
            </a:pPr>
            <a:r>
              <a:rPr lang="en-US" sz="3000" dirty="0"/>
              <a:t>Male (and female) condoms are the </a:t>
            </a:r>
            <a:r>
              <a:rPr lang="en-US" sz="3000" i="1" dirty="0"/>
              <a:t>only</a:t>
            </a:r>
            <a:r>
              <a:rPr lang="en-US" sz="3000" dirty="0"/>
              <a:t> FP methods that provide </a:t>
            </a:r>
            <a:r>
              <a:rPr lang="en-US" sz="3000" b="1" dirty="0"/>
              <a:t>dual protection:</a:t>
            </a:r>
          </a:p>
          <a:p>
            <a:pPr eaLnBrk="1" hangingPunct="1">
              <a:lnSpc>
                <a:spcPct val="100000"/>
              </a:lnSpc>
              <a:spcBef>
                <a:spcPts val="1800"/>
              </a:spcBef>
              <a:defRPr/>
            </a:pPr>
            <a:r>
              <a:rPr lang="en-US" sz="2800" dirty="0"/>
              <a:t>Protection from pregnancy </a:t>
            </a:r>
            <a:r>
              <a:rPr lang="en-US" sz="2800" i="1" dirty="0"/>
              <a:t>and</a:t>
            </a:r>
          </a:p>
          <a:p>
            <a:pPr eaLnBrk="1" hangingPunct="1">
              <a:lnSpc>
                <a:spcPct val="100000"/>
              </a:lnSpc>
              <a:spcBef>
                <a:spcPts val="1800"/>
              </a:spcBef>
              <a:defRPr/>
            </a:pPr>
            <a:r>
              <a:rPr lang="en-US" sz="2800" dirty="0"/>
              <a:t>Protection from transmission of HIV and other STIs between partners</a:t>
            </a:r>
          </a:p>
        </p:txBody>
      </p:sp>
      <p:pic>
        <p:nvPicPr>
          <p:cNvPr id="16388" name="Picture 4" descr="Condom (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91017">
            <a:off x="7411124" y="2007671"/>
            <a:ext cx="1295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C007B6B-5926-4C0F-990F-B36193B74E9F}"/>
              </a:ext>
            </a:extLst>
          </p:cNvPr>
          <p:cNvSpPr>
            <a:spLocks noGrp="1"/>
          </p:cNvSpPr>
          <p:nvPr>
            <p:ph type="sldNum" sz="quarter" idx="12"/>
          </p:nvPr>
        </p:nvSpPr>
        <p:spPr/>
        <p:txBody>
          <a:bodyPr/>
          <a:lstStyle/>
          <a:p>
            <a:fld id="{8503B3E5-BAE0-4051-A0B1-29381921E4F1}" type="slidenum">
              <a:rPr lang="en-GB" smtClean="0"/>
              <a:t>66</a:t>
            </a:fld>
            <a:endParaRPr lang="en-GB"/>
          </a:p>
        </p:txBody>
      </p:sp>
      <p:sp>
        <p:nvSpPr>
          <p:cNvPr id="6" name="Footer Placeholder 1">
            <a:extLst>
              <a:ext uri="{FF2B5EF4-FFF2-40B4-BE49-F238E27FC236}">
                <a16:creationId xmlns:a16="http://schemas.microsoft.com/office/drawing/2014/main" id="{945D5D2E-D99E-4082-BDA0-12F667B646E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84546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229600" cy="1143000"/>
          </a:xfrm>
        </p:spPr>
        <p:txBody>
          <a:bodyPr/>
          <a:lstStyle/>
          <a:p>
            <a:pPr eaLnBrk="1" hangingPunct="1"/>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male condoms compared to other FP methods </a:t>
            </a:r>
          </a:p>
        </p:txBody>
      </p:sp>
      <p:graphicFrame>
        <p:nvGraphicFramePr>
          <p:cNvPr id="5" name="Group 50"/>
          <p:cNvGraphicFramePr>
            <a:graphicFrameLocks/>
          </p:cNvGraphicFramePr>
          <p:nvPr>
            <p:extLst>
              <p:ext uri="{D42A27DB-BD31-4B8C-83A1-F6EECF244321}">
                <p14:modId xmlns:p14="http://schemas.microsoft.com/office/powerpoint/2010/main" val="1815917423"/>
              </p:ext>
            </p:extLst>
          </p:nvPr>
        </p:nvGraphicFramePr>
        <p:xfrm>
          <a:off x="457200" y="1522413"/>
          <a:ext cx="8229600" cy="496288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1800" b="1" i="0" u="none" strike="noStrike" cap="none" normalizeH="0" baseline="30000" dirty="0">
                          <a:ln>
                            <a:noFill/>
                          </a:ln>
                          <a:solidFill>
                            <a:schemeClr val="tx1"/>
                          </a:solidFill>
                          <a:effectLst/>
                          <a:latin typeface="+mn-lt"/>
                          <a:ea typeface="ヒラギノ角ゴ Pro W3"/>
                          <a:cs typeface="ヒラギノ角ゴ Pro W3"/>
                        </a:rPr>
                        <a:t>st</a:t>
                      </a:r>
                      <a:r>
                        <a:rPr kumimoji="0" lang="en-US" sz="18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800" b="0" i="0" u="none" strike="noStrike" kern="1200" cap="none" normalizeH="0" baseline="0" dirty="0">
                          <a:ln>
                            <a:noFill/>
                          </a:ln>
                          <a:solidFill>
                            <a:srgbClr val="000000"/>
                          </a:solidFill>
                          <a:effectLst/>
                          <a:latin typeface="+mn-lt"/>
                          <a:ea typeface="ヒラギノ角ゴ Pro W3"/>
                          <a:cs typeface="Arial" pitchFamily="34" charset="0"/>
                        </a:rPr>
                        <a:t>CU-T 380A / 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8 / 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0120">
                <a:tc gridSpan="2">
                  <a:txBody>
                    <a:bodyPr/>
                    <a:lstStyle/>
                    <a:p>
                      <a:pPr marL="0" marR="0" lvl="0" indent="0" algn="l" defTabSz="457200" rtl="0" eaLnBrk="1" fontAlgn="base" latinLnBrk="0" hangingPunct="1">
                        <a:lnSpc>
                          <a:spcPct val="100000"/>
                        </a:lnSpc>
                        <a:spcBef>
                          <a:spcPts val="1200"/>
                        </a:spcBef>
                        <a:spcAft>
                          <a:spcPct val="0"/>
                        </a:spcAft>
                        <a:buClrTx/>
                        <a:buSzTx/>
                        <a:buFontTx/>
                        <a:buNone/>
                        <a:tabLst>
                          <a:tab pos="635000" algn="l"/>
                        </a:tabLst>
                      </a:pPr>
                      <a:r>
                        <a:rPr kumimoji="0" lang="en-US" sz="1800" b="1" i="0" u="none" strike="noStrike" cap="none" normalizeH="0" baseline="0" dirty="0">
                          <a:ln>
                            <a:noFill/>
                          </a:ln>
                          <a:solidFill>
                            <a:srgbClr val="000000"/>
                          </a:solidFill>
                          <a:effectLst/>
                          <a:latin typeface="+mn-lt"/>
                          <a:ea typeface="ＭＳ Ｐゴシック" pitchFamily="34" charset="-128"/>
                        </a:rPr>
                        <a:t>Source:</a:t>
                      </a:r>
                      <a:r>
                        <a:rPr kumimoji="0" lang="en-US" sz="1800" b="0" i="0" u="none" strike="noStrike" cap="none" normalizeH="0" baseline="0" dirty="0">
                          <a:ln>
                            <a:noFill/>
                          </a:ln>
                          <a:solidFill>
                            <a:srgbClr val="000000"/>
                          </a:solidFill>
                          <a:effectLst/>
                          <a:latin typeface="+mn-lt"/>
                          <a:ea typeface="ＭＳ Ｐゴシック" pitchFamily="34" charset="-128"/>
                        </a:rPr>
                        <a:t> </a:t>
                      </a:r>
                      <a:r>
                        <a:rPr kumimoji="0" lang="en-US" sz="1800" b="0" i="0" u="none" strike="noStrike" cap="none" normalizeH="0" baseline="0" dirty="0" err="1">
                          <a:ln>
                            <a:noFill/>
                          </a:ln>
                          <a:solidFill>
                            <a:srgbClr val="000000"/>
                          </a:solidFill>
                          <a:effectLst/>
                          <a:latin typeface="+mn-lt"/>
                          <a:ea typeface="ＭＳ Ｐゴシック" pitchFamily="34" charset="-128"/>
                        </a:rPr>
                        <a:t>Trussell</a:t>
                      </a:r>
                      <a:r>
                        <a:rPr kumimoji="0" lang="en-US" sz="1800" b="0" i="0" u="none" strike="noStrike" cap="none" normalizeH="0" baseline="0" dirty="0">
                          <a:ln>
                            <a:noFill/>
                          </a:ln>
                          <a:solidFill>
                            <a:srgbClr val="000000"/>
                          </a:solidFill>
                          <a:effectLst/>
                          <a:latin typeface="+mn-lt"/>
                          <a:ea typeface="ＭＳ Ｐゴシック" pitchFamily="34" charset="-128"/>
                        </a:rPr>
                        <a:t> J.,  </a:t>
                      </a:r>
                      <a:r>
                        <a:rPr kumimoji="0" lang="en-US" sz="18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800" b="0" i="0" u="none" strike="noStrike" cap="none" normalizeH="0" baseline="0" dirty="0">
                          <a:ln>
                            <a:noFill/>
                          </a:ln>
                          <a:solidFill>
                            <a:srgbClr val="000000"/>
                          </a:solidFill>
                          <a:effectLst/>
                          <a:latin typeface="+mn-lt"/>
                          <a:ea typeface="ＭＳ Ｐゴシック" pitchFamily="34" charset="-128"/>
                        </a:rPr>
                        <a:t>Contraception 83 (2011) 397- 404, Elsevier Inc.</a:t>
                      </a: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Footer Placeholder 1">
            <a:extLst>
              <a:ext uri="{FF2B5EF4-FFF2-40B4-BE49-F238E27FC236}">
                <a16:creationId xmlns:a16="http://schemas.microsoft.com/office/drawing/2014/main" id="{40B1CDDA-086E-4586-91B1-7AC20E93C0F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305952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71500" y="228600"/>
            <a:ext cx="8572500" cy="990600"/>
          </a:xfrm>
        </p:spPr>
        <p:txBody>
          <a:bodyPr>
            <a:no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Male condoms: Effectiveness for preventing HIV</a:t>
            </a:r>
          </a:p>
        </p:txBody>
      </p:sp>
      <p:sp>
        <p:nvSpPr>
          <p:cNvPr id="14339" name="Rectangle 3"/>
          <p:cNvSpPr>
            <a:spLocks noGrp="1" noChangeArrowheads="1"/>
          </p:cNvSpPr>
          <p:nvPr>
            <p:ph type="body" idx="4294967295"/>
          </p:nvPr>
        </p:nvSpPr>
        <p:spPr>
          <a:xfrm>
            <a:off x="374075" y="1612900"/>
            <a:ext cx="8229600" cy="2554545"/>
          </a:xfrm>
        </p:spPr>
        <p:txBody>
          <a:bodyPr>
            <a:spAutoFit/>
          </a:bodyPr>
          <a:lstStyle/>
          <a:p>
            <a:pPr eaLnBrk="1" hangingPunct="1">
              <a:lnSpc>
                <a:spcPct val="100000"/>
              </a:lnSpc>
              <a:spcBef>
                <a:spcPts val="2400"/>
              </a:spcBef>
            </a:pPr>
            <a:r>
              <a:rPr lang="en-US" sz="2800" dirty="0"/>
              <a:t>Correct and consistent use of condoms significantly reduces the risk of HIV infection in men and women.</a:t>
            </a:r>
          </a:p>
          <a:p>
            <a:pPr eaLnBrk="1" hangingPunct="1">
              <a:lnSpc>
                <a:spcPct val="100000"/>
              </a:lnSpc>
              <a:spcBef>
                <a:spcPts val="2400"/>
              </a:spcBef>
            </a:pPr>
            <a:r>
              <a:rPr lang="en-US" sz="2800" dirty="0"/>
              <a:t>When used correctly with every act of sex, condoms </a:t>
            </a:r>
            <a:r>
              <a:rPr lang="en-US" sz="2800" b="1" dirty="0"/>
              <a:t>prevent 80 to 95 out of 100 HIV infections </a:t>
            </a:r>
            <a:r>
              <a:rPr lang="en-US" sz="2800" dirty="0"/>
              <a:t>that would have occurred without condoms.</a:t>
            </a:r>
          </a:p>
        </p:txBody>
      </p:sp>
      <p:sp>
        <p:nvSpPr>
          <p:cNvPr id="2" name="Slide Number Placeholder 1">
            <a:extLst>
              <a:ext uri="{FF2B5EF4-FFF2-40B4-BE49-F238E27FC236}">
                <a16:creationId xmlns:a16="http://schemas.microsoft.com/office/drawing/2014/main" id="{246110C0-EC81-43E5-BB1B-6CAA0DB48A57}"/>
              </a:ext>
            </a:extLst>
          </p:cNvPr>
          <p:cNvSpPr>
            <a:spLocks noGrp="1"/>
          </p:cNvSpPr>
          <p:nvPr>
            <p:ph type="sldNum" sz="quarter" idx="12"/>
          </p:nvPr>
        </p:nvSpPr>
        <p:spPr/>
        <p:txBody>
          <a:bodyPr/>
          <a:lstStyle/>
          <a:p>
            <a:fld id="{8503B3E5-BAE0-4051-A0B1-29381921E4F1}" type="slidenum">
              <a:rPr lang="en-GB" smtClean="0"/>
              <a:t>68</a:t>
            </a:fld>
            <a:endParaRPr lang="en-GB"/>
          </a:p>
        </p:txBody>
      </p:sp>
      <p:sp>
        <p:nvSpPr>
          <p:cNvPr id="6" name="Footer Placeholder 1">
            <a:extLst>
              <a:ext uri="{FF2B5EF4-FFF2-40B4-BE49-F238E27FC236}">
                <a16:creationId xmlns:a16="http://schemas.microsoft.com/office/drawing/2014/main" id="{FA76632A-3065-4997-BDC7-49956FC4687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69992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8400" y="60634"/>
            <a:ext cx="8229600" cy="1143000"/>
          </a:xfrm>
        </p:spPr>
        <p:txBody>
          <a:bodyPr>
            <a:normAutofit fontScale="90000"/>
          </a:bodyPr>
          <a:lstStyle/>
          <a:p>
            <a:pPr>
              <a:lnSpc>
                <a:spcPct val="95000"/>
              </a:lnSpc>
            </a:pPr>
            <a:r>
              <a:rPr lang="en-US" sz="4400" b="1" dirty="0">
                <a:solidFill>
                  <a:schemeClr val="accent1"/>
                </a:solidFill>
                <a:latin typeface="Calibri" panose="020F0502020204030204" pitchFamily="34" charset="0"/>
                <a:cs typeface="Calibri" panose="020F0502020204030204" pitchFamily="34" charset="0"/>
              </a:rPr>
              <a:t>Characteristics of male condoms: Advantages</a:t>
            </a:r>
          </a:p>
        </p:txBody>
      </p:sp>
      <p:sp>
        <p:nvSpPr>
          <p:cNvPr id="26627" name="Rectangle 3"/>
          <p:cNvSpPr>
            <a:spLocks noGrp="1" noChangeArrowheads="1"/>
          </p:cNvSpPr>
          <p:nvPr>
            <p:ph sz="half" idx="1"/>
          </p:nvPr>
        </p:nvSpPr>
        <p:spPr>
          <a:xfrm>
            <a:off x="381000" y="1394717"/>
            <a:ext cx="4267200" cy="5181600"/>
          </a:xfrm>
        </p:spPr>
        <p:txBody>
          <a:bodyPr>
            <a:normAutofit/>
          </a:bodyPr>
          <a:lstStyle/>
          <a:p>
            <a:pPr eaLnBrk="1" hangingPunct="1">
              <a:lnSpc>
                <a:spcPct val="95000"/>
              </a:lnSpc>
              <a:spcBef>
                <a:spcPct val="30000"/>
              </a:spcBef>
            </a:pPr>
            <a:endParaRPr lang="en-US" sz="2700" dirty="0"/>
          </a:p>
          <a:p>
            <a:pPr eaLnBrk="1" hangingPunct="1">
              <a:lnSpc>
                <a:spcPct val="95000"/>
              </a:lnSpc>
              <a:spcBef>
                <a:spcPct val="30000"/>
              </a:spcBef>
            </a:pPr>
            <a:r>
              <a:rPr lang="en-US" sz="2700" dirty="0"/>
              <a:t>Safe and easy to use</a:t>
            </a:r>
          </a:p>
          <a:p>
            <a:pPr eaLnBrk="1" hangingPunct="1">
              <a:lnSpc>
                <a:spcPct val="95000"/>
              </a:lnSpc>
              <a:spcBef>
                <a:spcPts val="1800"/>
              </a:spcBef>
            </a:pPr>
            <a:r>
              <a:rPr lang="en-US" sz="2700" dirty="0"/>
              <a:t>Widely available</a:t>
            </a:r>
          </a:p>
          <a:p>
            <a:pPr eaLnBrk="1" hangingPunct="1">
              <a:lnSpc>
                <a:spcPct val="95000"/>
              </a:lnSpc>
              <a:spcBef>
                <a:spcPts val="1800"/>
              </a:spcBef>
            </a:pPr>
            <a:r>
              <a:rPr lang="en-US" sz="2700" dirty="0"/>
              <a:t>Effective for preventing pregnancy and STIs when used consistently and correctly </a:t>
            </a:r>
          </a:p>
          <a:p>
            <a:pPr eaLnBrk="1" hangingPunct="1">
              <a:lnSpc>
                <a:spcPct val="95000"/>
              </a:lnSpc>
              <a:spcBef>
                <a:spcPts val="1800"/>
              </a:spcBef>
            </a:pPr>
            <a:r>
              <a:rPr lang="en-US" sz="2700" dirty="0"/>
              <a:t>No hormonal side effects</a:t>
            </a:r>
          </a:p>
          <a:p>
            <a:pPr eaLnBrk="1" hangingPunct="1">
              <a:lnSpc>
                <a:spcPct val="95000"/>
              </a:lnSpc>
              <a:spcBef>
                <a:spcPts val="1800"/>
              </a:spcBef>
            </a:pPr>
            <a:r>
              <a:rPr lang="en-US" sz="2700" dirty="0"/>
              <a:t>Can be used as backup method of contraception</a:t>
            </a:r>
          </a:p>
          <a:p>
            <a:pPr eaLnBrk="1" hangingPunct="1">
              <a:lnSpc>
                <a:spcPct val="95000"/>
              </a:lnSpc>
              <a:spcBef>
                <a:spcPct val="30000"/>
              </a:spcBef>
            </a:pPr>
            <a:endParaRPr lang="en-US" sz="2700" dirty="0"/>
          </a:p>
        </p:txBody>
      </p:sp>
      <p:sp>
        <p:nvSpPr>
          <p:cNvPr id="26628" name="Rectangle 6"/>
          <p:cNvSpPr>
            <a:spLocks noGrp="1" noChangeArrowheads="1"/>
          </p:cNvSpPr>
          <p:nvPr>
            <p:ph sz="half" idx="2"/>
          </p:nvPr>
        </p:nvSpPr>
        <p:spPr>
          <a:xfrm>
            <a:off x="4655127" y="1797050"/>
            <a:ext cx="4191000" cy="5029200"/>
          </a:xfrm>
        </p:spPr>
        <p:txBody>
          <a:bodyPr/>
          <a:lstStyle/>
          <a:p>
            <a:pPr>
              <a:lnSpc>
                <a:spcPct val="95000"/>
              </a:lnSpc>
              <a:spcBef>
                <a:spcPct val="30000"/>
              </a:spcBef>
            </a:pPr>
            <a:r>
              <a:rPr lang="en-US" sz="2700" dirty="0"/>
              <a:t>Can help men with premature ejaculation </a:t>
            </a:r>
          </a:p>
          <a:p>
            <a:pPr eaLnBrk="1" hangingPunct="1">
              <a:lnSpc>
                <a:spcPct val="95000"/>
              </a:lnSpc>
              <a:spcBef>
                <a:spcPts val="1800"/>
              </a:spcBef>
            </a:pPr>
            <a:r>
              <a:rPr lang="en-US" sz="2700" dirty="0"/>
              <a:t>Do not require provider’s help</a:t>
            </a:r>
          </a:p>
          <a:p>
            <a:pPr eaLnBrk="1" hangingPunct="1">
              <a:lnSpc>
                <a:spcPct val="95000"/>
              </a:lnSpc>
              <a:spcBef>
                <a:spcPts val="1800"/>
              </a:spcBef>
            </a:pPr>
            <a:r>
              <a:rPr lang="en-US" sz="2700" dirty="0"/>
              <a:t>Protect women from PID, cervical cancer</a:t>
            </a:r>
          </a:p>
          <a:p>
            <a:pPr eaLnBrk="1" hangingPunct="1">
              <a:lnSpc>
                <a:spcPct val="95000"/>
              </a:lnSpc>
              <a:spcBef>
                <a:spcPts val="1800"/>
              </a:spcBef>
            </a:pPr>
            <a:r>
              <a:rPr lang="en-US" sz="2700" dirty="0"/>
              <a:t>Available in a variety of sizes, flavors and textures</a:t>
            </a:r>
          </a:p>
          <a:p>
            <a:pPr eaLnBrk="1" hangingPunct="1">
              <a:lnSpc>
                <a:spcPct val="95000"/>
              </a:lnSpc>
              <a:spcBef>
                <a:spcPct val="30000"/>
              </a:spcBef>
            </a:pPr>
            <a:endParaRPr lang="en-US" sz="1400" dirty="0"/>
          </a:p>
        </p:txBody>
      </p:sp>
      <p:pic>
        <p:nvPicPr>
          <p:cNvPr id="26629" name="Picture 8" descr="CondomSolid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654050"/>
            <a:ext cx="14541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AA9257-1E61-473C-B58B-14659637E4C7}"/>
              </a:ext>
            </a:extLst>
          </p:cNvPr>
          <p:cNvSpPr>
            <a:spLocks noGrp="1"/>
          </p:cNvSpPr>
          <p:nvPr>
            <p:ph type="sldNum" sz="quarter" idx="12"/>
          </p:nvPr>
        </p:nvSpPr>
        <p:spPr/>
        <p:txBody>
          <a:bodyPr/>
          <a:lstStyle/>
          <a:p>
            <a:fld id="{8503B3E5-BAE0-4051-A0B1-29381921E4F1}" type="slidenum">
              <a:rPr lang="en-GB" smtClean="0"/>
              <a:t>69</a:t>
            </a:fld>
            <a:endParaRPr lang="en-GB"/>
          </a:p>
        </p:txBody>
      </p:sp>
      <p:sp>
        <p:nvSpPr>
          <p:cNvPr id="7" name="Footer Placeholder 1">
            <a:extLst>
              <a:ext uri="{FF2B5EF4-FFF2-40B4-BE49-F238E27FC236}">
                <a16:creationId xmlns:a16="http://schemas.microsoft.com/office/drawing/2014/main" id="{F6F41DB1-6A96-4F91-9611-C06F4B987C1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6714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692-8546-4C8C-A6FC-C7FCBA2BA41B}"/>
              </a:ext>
            </a:extLst>
          </p:cNvPr>
          <p:cNvSpPr>
            <a:spLocks noGrp="1"/>
          </p:cNvSpPr>
          <p:nvPr>
            <p:ph type="title"/>
          </p:nvPr>
        </p:nvSpPr>
        <p:spPr>
          <a:xfrm>
            <a:off x="628650" y="143450"/>
            <a:ext cx="7886700" cy="1325563"/>
          </a:xfrm>
        </p:spPr>
        <p:txBody>
          <a:bodyPr>
            <a:normAutofit/>
          </a:bodyPr>
          <a:lstStyle/>
          <a:p>
            <a:pPr lvl="0">
              <a:lnSpc>
                <a:spcPct val="90000"/>
              </a:lnSpc>
              <a:defRPr/>
            </a:pPr>
            <a:r>
              <a:rPr lang="en-US" sz="4800" b="1" dirty="0">
                <a:solidFill>
                  <a:schemeClr val="accent1"/>
                </a:solidFill>
                <a:latin typeface="Calibri" panose="020F0502020204030204" pitchFamily="34" charset="0"/>
                <a:cs typeface="Calibri" panose="020F0502020204030204" pitchFamily="34" charset="0"/>
              </a:rPr>
              <a:t>What are LNG-IUDs</a:t>
            </a:r>
          </a:p>
        </p:txBody>
      </p:sp>
      <p:sp>
        <p:nvSpPr>
          <p:cNvPr id="3" name="Content Placeholder 2">
            <a:extLst>
              <a:ext uri="{FF2B5EF4-FFF2-40B4-BE49-F238E27FC236}">
                <a16:creationId xmlns:a16="http://schemas.microsoft.com/office/drawing/2014/main" id="{894785D8-33F6-4907-BE86-4380A3040BE3}"/>
              </a:ext>
            </a:extLst>
          </p:cNvPr>
          <p:cNvSpPr>
            <a:spLocks noGrp="1"/>
          </p:cNvSpPr>
          <p:nvPr>
            <p:ph idx="1"/>
          </p:nvPr>
        </p:nvSpPr>
        <p:spPr>
          <a:xfrm>
            <a:off x="695927" y="2070390"/>
            <a:ext cx="8143273" cy="4828310"/>
          </a:xfrm>
        </p:spPr>
        <p:txBody>
          <a:bodyPr>
            <a:normAutofit/>
          </a:bodyPr>
          <a:lstStyle/>
          <a:p>
            <a:r>
              <a:rPr lang="en-US" sz="2400" dirty="0">
                <a:ea typeface="Calibri" panose="020F0502020204030204" pitchFamily="34" charset="0"/>
              </a:rPr>
              <a:t>Small plastic devices inserted through the vagina and cervix into the uterus.</a:t>
            </a:r>
          </a:p>
          <a:p>
            <a:r>
              <a:rPr lang="en-GB" sz="2400" dirty="0">
                <a:ea typeface="Calibri" panose="020F0502020204030204" pitchFamily="34" charset="0"/>
              </a:rPr>
              <a:t>Work by releasing small amounts of levonorgestrel hormone into the uterus which prevent the sperm from fertilizing an egg. This is the same hormone used in some implants and oral contraceptive pills. </a:t>
            </a:r>
          </a:p>
          <a:p>
            <a:r>
              <a:rPr lang="en-GB" sz="2400" dirty="0">
                <a:ea typeface="Calibri" panose="020F0502020204030204" pitchFamily="34" charset="0"/>
              </a:rPr>
              <a:t>Very effective in preventing pregnancy.</a:t>
            </a:r>
          </a:p>
          <a:p>
            <a:r>
              <a:rPr lang="en-GB" sz="2400" dirty="0">
                <a:ea typeface="Calibri" panose="020F0502020204030204" pitchFamily="34" charset="0"/>
              </a:rPr>
              <a:t>Long acting and easily reversible. LNG-IUDs can work 3-7 years (depending on type) and can be easily removed by a provider whenever the woman wants. </a:t>
            </a:r>
          </a:p>
          <a:p>
            <a:r>
              <a:rPr lang="en-GB" sz="2400" dirty="0">
                <a:ea typeface="Calibri" panose="020F0502020204030204" pitchFamily="34" charset="0"/>
              </a:rPr>
              <a:t>Return to fertility is not delayed after an LNG-IUD is removed. </a:t>
            </a:r>
            <a:endParaRPr lang="en-US" sz="2400" dirty="0">
              <a:ea typeface="Calibri" panose="020F0502020204030204" pitchFamily="34" charset="0"/>
            </a:endParaRPr>
          </a:p>
          <a:p>
            <a:endParaRPr lang="en-GB" sz="2400" dirty="0"/>
          </a:p>
        </p:txBody>
      </p:sp>
      <p:sp>
        <p:nvSpPr>
          <p:cNvPr id="4" name="Footer Placeholder 2">
            <a:extLst>
              <a:ext uri="{FF2B5EF4-FFF2-40B4-BE49-F238E27FC236}">
                <a16:creationId xmlns:a16="http://schemas.microsoft.com/office/drawing/2014/main" id="{E99C1EC9-5181-452F-90C5-80C22F8582AE}"/>
              </a:ext>
            </a:extLst>
          </p:cNvPr>
          <p:cNvSpPr txBox="1">
            <a:spLocks/>
          </p:cNvSpPr>
          <p:nvPr/>
        </p:nvSpPr>
        <p:spPr>
          <a:xfrm>
            <a:off x="2053732" y="658122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5" name="Slide Number Placeholder 4">
            <a:extLst>
              <a:ext uri="{FF2B5EF4-FFF2-40B4-BE49-F238E27FC236}">
                <a16:creationId xmlns:a16="http://schemas.microsoft.com/office/drawing/2014/main" id="{8DCB4475-36EA-43E8-9851-D6E55704C32E}"/>
              </a:ext>
            </a:extLst>
          </p:cNvPr>
          <p:cNvSpPr>
            <a:spLocks noGrp="1"/>
          </p:cNvSpPr>
          <p:nvPr>
            <p:ph type="sldNum" sz="quarter" idx="12"/>
          </p:nvPr>
        </p:nvSpPr>
        <p:spPr/>
        <p:txBody>
          <a:bodyPr/>
          <a:lstStyle/>
          <a:p>
            <a:fld id="{8503B3E5-BAE0-4051-A0B1-29381921E4F1}" type="slidenum">
              <a:rPr lang="en-GB" smtClean="0"/>
              <a:t>7</a:t>
            </a:fld>
            <a:endParaRPr lang="en-GB"/>
          </a:p>
        </p:txBody>
      </p:sp>
      <p:pic>
        <p:nvPicPr>
          <p:cNvPr id="6" name="Google Shape;106;p1" descr="A picture containing table&#10;&#10;Description automatically generated">
            <a:extLst>
              <a:ext uri="{FF2B5EF4-FFF2-40B4-BE49-F238E27FC236}">
                <a16:creationId xmlns:a16="http://schemas.microsoft.com/office/drawing/2014/main" id="{643CD0E5-425D-4D44-91C1-BA676B5B88FC}"/>
              </a:ext>
            </a:extLst>
          </p:cNvPr>
          <p:cNvPicPr preferRelativeResize="0"/>
          <p:nvPr/>
        </p:nvPicPr>
        <p:blipFill rotWithShape="1">
          <a:blip r:embed="rId4">
            <a:alphaModFix/>
          </a:blip>
          <a:srcRect/>
          <a:stretch/>
        </p:blipFill>
        <p:spPr>
          <a:xfrm>
            <a:off x="6923814" y="290945"/>
            <a:ext cx="2095500" cy="1447800"/>
          </a:xfrm>
          <a:prstGeom prst="rect">
            <a:avLst/>
          </a:prstGeom>
          <a:noFill/>
          <a:ln>
            <a:noFill/>
          </a:ln>
        </p:spPr>
      </p:pic>
      <p:sp>
        <p:nvSpPr>
          <p:cNvPr id="7" name="Google Shape;107;p1">
            <a:extLst>
              <a:ext uri="{FF2B5EF4-FFF2-40B4-BE49-F238E27FC236}">
                <a16:creationId xmlns:a16="http://schemas.microsoft.com/office/drawing/2014/main" id="{957D407A-E096-4D7B-8960-0E6B59A32E21}"/>
              </a:ext>
            </a:extLst>
          </p:cNvPr>
          <p:cNvSpPr txBox="1"/>
          <p:nvPr/>
        </p:nvSpPr>
        <p:spPr>
          <a:xfrm>
            <a:off x="7170737" y="1733836"/>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effectLst/>
                <a:uLnTx/>
                <a:uFillTx/>
                <a:ea typeface="Arial"/>
                <a:cs typeface="Calibri" panose="020F0502020204030204" pitchFamily="34" charset="0"/>
                <a:sym typeface="Arial"/>
              </a:rPr>
              <a:t>LNG-IUD</a:t>
            </a:r>
            <a:endParaRPr kumimoji="0" sz="1400" b="0" i="0" u="none" strike="noStrike" kern="0" cap="none" spc="0" normalizeH="0" baseline="0" noProof="0" dirty="0">
              <a:ln>
                <a:noFill/>
              </a:ln>
              <a:effectLst/>
              <a:uLnTx/>
              <a:uFillTx/>
              <a:cs typeface="Calibri" panose="020F0502020204030204" pitchFamily="34" charset="0"/>
              <a:sym typeface="Arial"/>
            </a:endParaRPr>
          </a:p>
        </p:txBody>
      </p:sp>
    </p:spTree>
    <p:extLst>
      <p:ext uri="{BB962C8B-B14F-4D97-AF65-F5344CB8AC3E}">
        <p14:creationId xmlns:p14="http://schemas.microsoft.com/office/powerpoint/2010/main" val="2008612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2" y="200890"/>
            <a:ext cx="8229600" cy="1143000"/>
          </a:xfrm>
        </p:spPr>
        <p:txBody>
          <a:bodyPr>
            <a:noAutofit/>
          </a:bodyPr>
          <a:lstStyle/>
          <a:p>
            <a:pPr>
              <a:lnSpc>
                <a:spcPct val="95000"/>
              </a:lnSpc>
            </a:pPr>
            <a:r>
              <a:rPr lang="en-US" sz="4000" b="1" dirty="0">
                <a:solidFill>
                  <a:schemeClr val="accent1"/>
                </a:solidFill>
                <a:latin typeface="Calibri" panose="020F0502020204030204" pitchFamily="34" charset="0"/>
                <a:cs typeface="Calibri" panose="020F0502020204030204" pitchFamily="34" charset="0"/>
              </a:rPr>
              <a:t>Characteristics of male condoms: Limitations</a:t>
            </a:r>
          </a:p>
        </p:txBody>
      </p:sp>
      <p:sp>
        <p:nvSpPr>
          <p:cNvPr id="27651" name="Rectangle 6"/>
          <p:cNvSpPr>
            <a:spLocks noGrp="1" noChangeArrowheads="1"/>
          </p:cNvSpPr>
          <p:nvPr>
            <p:ph type="body" sz="half" idx="4294967295"/>
          </p:nvPr>
        </p:nvSpPr>
        <p:spPr>
          <a:xfrm>
            <a:off x="467000" y="1697981"/>
            <a:ext cx="8048350" cy="4800600"/>
          </a:xfrm>
        </p:spPr>
        <p:txBody>
          <a:bodyPr/>
          <a:lstStyle/>
          <a:p>
            <a:pPr eaLnBrk="1" hangingPunct="1">
              <a:lnSpc>
                <a:spcPct val="100000"/>
              </a:lnSpc>
              <a:spcBef>
                <a:spcPts val="1200"/>
              </a:spcBef>
              <a:buClr>
                <a:srgbClr val="FF0000"/>
              </a:buClr>
            </a:pPr>
            <a:r>
              <a:rPr lang="en-US" sz="2800" dirty="0"/>
              <a:t>As commonly used, less effective than many other methods</a:t>
            </a:r>
          </a:p>
          <a:p>
            <a:pPr eaLnBrk="1" hangingPunct="1">
              <a:lnSpc>
                <a:spcPct val="100000"/>
              </a:lnSpc>
              <a:spcBef>
                <a:spcPts val="1200"/>
              </a:spcBef>
              <a:buClr>
                <a:srgbClr val="FF0000"/>
              </a:buClr>
            </a:pPr>
            <a:r>
              <a:rPr lang="en-US" sz="2800" dirty="0"/>
              <a:t>Require partner communication and cooperation</a:t>
            </a:r>
          </a:p>
          <a:p>
            <a:pPr eaLnBrk="1" hangingPunct="1">
              <a:lnSpc>
                <a:spcPct val="100000"/>
              </a:lnSpc>
              <a:spcBef>
                <a:spcPts val="1200"/>
              </a:spcBef>
              <a:buClr>
                <a:srgbClr val="FF0000"/>
              </a:buClr>
            </a:pPr>
            <a:r>
              <a:rPr lang="en-US" sz="2800" dirty="0"/>
              <a:t>Require motivation to put on before any physical contact occurs</a:t>
            </a:r>
          </a:p>
          <a:p>
            <a:pPr eaLnBrk="1" hangingPunct="1">
              <a:lnSpc>
                <a:spcPct val="100000"/>
              </a:lnSpc>
              <a:spcBef>
                <a:spcPts val="1200"/>
              </a:spcBef>
              <a:buClr>
                <a:srgbClr val="FF0000"/>
              </a:buClr>
            </a:pPr>
            <a:r>
              <a:rPr lang="en-US" sz="2800" dirty="0"/>
              <a:t>Latex condoms can be damaged by oil-based lubricants, heat, humidity or light</a:t>
            </a:r>
          </a:p>
          <a:p>
            <a:pPr eaLnBrk="1" hangingPunct="1">
              <a:lnSpc>
                <a:spcPct val="100000"/>
              </a:lnSpc>
              <a:spcBef>
                <a:spcPts val="1200"/>
              </a:spcBef>
              <a:buClr>
                <a:srgbClr val="FF0000"/>
              </a:buClr>
            </a:pPr>
            <a:r>
              <a:rPr lang="en-US" sz="2800" dirty="0"/>
              <a:t>May reduce sensation</a:t>
            </a:r>
          </a:p>
          <a:p>
            <a:pPr eaLnBrk="1" hangingPunct="1">
              <a:lnSpc>
                <a:spcPct val="100000"/>
              </a:lnSpc>
              <a:spcBef>
                <a:spcPts val="1200"/>
              </a:spcBef>
              <a:buFontTx/>
              <a:buNone/>
            </a:pPr>
            <a:endParaRPr lang="en-US" sz="2800" dirty="0"/>
          </a:p>
          <a:p>
            <a:pPr eaLnBrk="1" hangingPunct="1">
              <a:lnSpc>
                <a:spcPct val="100000"/>
              </a:lnSpc>
              <a:spcBef>
                <a:spcPts val="1200"/>
              </a:spcBef>
            </a:pPr>
            <a:endParaRPr lang="en-US" sz="2800" dirty="0"/>
          </a:p>
        </p:txBody>
      </p:sp>
      <p:pic>
        <p:nvPicPr>
          <p:cNvPr id="27652" name="Picture 8" descr="CondomSolid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688685"/>
            <a:ext cx="14541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790FD1A-CA02-4896-A5AE-4D1A02FEF1D6}"/>
              </a:ext>
            </a:extLst>
          </p:cNvPr>
          <p:cNvSpPr>
            <a:spLocks noGrp="1"/>
          </p:cNvSpPr>
          <p:nvPr>
            <p:ph type="sldNum" sz="quarter" idx="12"/>
          </p:nvPr>
        </p:nvSpPr>
        <p:spPr/>
        <p:txBody>
          <a:bodyPr/>
          <a:lstStyle/>
          <a:p>
            <a:fld id="{8503B3E5-BAE0-4051-A0B1-29381921E4F1}" type="slidenum">
              <a:rPr lang="en-GB" smtClean="0"/>
              <a:t>70</a:t>
            </a:fld>
            <a:endParaRPr lang="en-GB"/>
          </a:p>
        </p:txBody>
      </p:sp>
      <p:sp>
        <p:nvSpPr>
          <p:cNvPr id="7" name="Footer Placeholder 1">
            <a:extLst>
              <a:ext uri="{FF2B5EF4-FFF2-40B4-BE49-F238E27FC236}">
                <a16:creationId xmlns:a16="http://schemas.microsoft.com/office/drawing/2014/main" id="{C2FECC80-9C0A-4BCF-9CD9-1A85139C662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530658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80111" y="138545"/>
            <a:ext cx="8610600" cy="1143000"/>
          </a:xfrm>
        </p:spPr>
        <p:txBody>
          <a:bodyPr>
            <a:no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Male condoms: Managing problems - </a:t>
            </a:r>
            <a:r>
              <a:rPr lang="en-US" sz="4000" b="1" i="1" dirty="0">
                <a:solidFill>
                  <a:schemeClr val="accent1"/>
                </a:solidFill>
                <a:latin typeface="Calibri" panose="020F0502020204030204" pitchFamily="34" charset="0"/>
                <a:cs typeface="Calibri" panose="020F0502020204030204" pitchFamily="34" charset="0"/>
              </a:rPr>
              <a:t>1</a:t>
            </a:r>
          </a:p>
        </p:txBody>
      </p:sp>
      <p:sp>
        <p:nvSpPr>
          <p:cNvPr id="38915" name="Text Box 3"/>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38916" name="Text Box 6"/>
          <p:cNvSpPr txBox="1">
            <a:spLocks noChangeArrowheads="1"/>
          </p:cNvSpPr>
          <p:nvPr/>
        </p:nvSpPr>
        <p:spPr bwMode="auto">
          <a:xfrm>
            <a:off x="507999" y="1476375"/>
            <a:ext cx="82827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288925" indent="-288925" eaLnBrk="0" hangingPunct="0">
              <a:defRPr>
                <a:solidFill>
                  <a:schemeClr val="tx1"/>
                </a:solidFill>
                <a:latin typeface="Arial" charset="0"/>
                <a:ea typeface="ＭＳ Ｐゴシック" charset="-128"/>
              </a:defRPr>
            </a:lvl1pPr>
            <a:lvl2pPr marL="795338" indent="-338138"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457200" marR="0" lvl="0" indent="-457200" algn="l" defTabSz="914400" rtl="0" eaLnBrk="0" fontAlgn="auto" latinLnBrk="0" hangingPunct="0">
              <a:lnSpc>
                <a:spcPct val="100000"/>
              </a:lnSpc>
              <a:spcBef>
                <a:spcPts val="18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condom slipped, broke or was not used</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a:t>
            </a:r>
          </a:p>
          <a:p>
            <a:pPr marL="800100" marR="0" lvl="1" indent="-342900" algn="l" defTabSz="914400" rtl="0" eaLnBrk="0" fontAlgn="auto" latinLnBrk="0" hangingPunct="0">
              <a:lnSpc>
                <a:spcPct val="100000"/>
              </a:lnSpc>
              <a:spcBef>
                <a:spcPts val="6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Offer emergency contraceptive pills</a:t>
            </a:r>
          </a:p>
          <a:p>
            <a:pPr marL="800100" marR="0" lvl="1" indent="-342900" algn="l" defTabSz="914400" rtl="0" eaLnBrk="0" fontAlgn="auto" latinLnBrk="0" hangingPunct="0">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Ask about practices, behaviors</a:t>
            </a:r>
          </a:p>
          <a:p>
            <a:pPr marL="457200" marR="0" lvl="0" indent="-457200" algn="l" defTabSz="914400" rtl="0" eaLnBrk="0" fontAlgn="auto" latinLnBrk="0" hangingPunct="0">
              <a:lnSpc>
                <a:spcPct val="100000"/>
              </a:lnSpc>
              <a:spcBef>
                <a:spcPts val="2400"/>
              </a:spcBef>
              <a:spcAft>
                <a:spcPts val="60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difficulty putting on</a:t>
            </a:r>
            <a:r>
              <a:rPr lang="en-US" sz="2800" dirty="0">
                <a:solidFill>
                  <a:srgbClr val="000000"/>
                </a:solidFill>
                <a:latin typeface="+mn-lt"/>
              </a:rPr>
              <a:t>:</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 </a:t>
            </a:r>
          </a:p>
          <a:p>
            <a:pPr marL="800100" lvl="1" indent="-342900" defTabSz="914400" eaLnBrk="1" hangingPunct="1">
              <a:spcBef>
                <a:spcPts val="1200"/>
              </a:spcBef>
              <a:buFont typeface="Arial" pitchFamily="34" charset="0"/>
              <a:buChar char="‒"/>
              <a:defRPr/>
            </a:pPr>
            <a:r>
              <a:rPr lang="en-GB" sz="2400" dirty="0">
                <a:solidFill>
                  <a:srgbClr val="000000"/>
                </a:solidFill>
                <a:latin typeface="Calibri" panose="020F0502020204030204"/>
                <a:ea typeface="+mn-ea"/>
              </a:rPr>
              <a:t>Ask client to demonstrate, correct errors</a:t>
            </a:r>
            <a:endPar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endParaRPr>
          </a:p>
          <a:p>
            <a:pPr marL="457200" marR="0" lvl="0" indent="-457200" algn="l" defTabSz="914400" rtl="0" eaLnBrk="0" fontAlgn="auto" latinLnBrk="0" hangingPunct="0">
              <a:lnSpc>
                <a:spcPct val="100000"/>
              </a:lnSpc>
              <a:spcBef>
                <a:spcPts val="2400"/>
              </a:spcBef>
              <a:spcAft>
                <a:spcPts val="60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difficulty persuading partner to use</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a:t>
            </a:r>
          </a:p>
          <a:p>
            <a:pPr marL="800100" marR="0" lvl="1"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Discuss ways to talk about condoms with partner </a:t>
            </a:r>
          </a:p>
          <a:p>
            <a:pPr marL="800100" marR="0" lvl="1" indent="-342900" algn="l" defTabSz="914400" rtl="0" eaLnBrk="0" fontAlgn="auto" latinLnBrk="0" hangingPunct="0">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Suggest combining condoms with another contraceptive method</a:t>
            </a:r>
          </a:p>
        </p:txBody>
      </p:sp>
      <p:pic>
        <p:nvPicPr>
          <p:cNvPr id="38917" name="Picture 7" descr="AFtakeECpi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1962150"/>
            <a:ext cx="12541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descr="BrokenCon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9058">
            <a:off x="6130925" y="2555875"/>
            <a:ext cx="10445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DF1CFAA-B700-4F54-BE31-DFB881AABAC2}"/>
              </a:ext>
            </a:extLst>
          </p:cNvPr>
          <p:cNvSpPr>
            <a:spLocks noGrp="1"/>
          </p:cNvSpPr>
          <p:nvPr>
            <p:ph type="sldNum" sz="quarter" idx="12"/>
          </p:nvPr>
        </p:nvSpPr>
        <p:spPr/>
        <p:txBody>
          <a:bodyPr/>
          <a:lstStyle/>
          <a:p>
            <a:fld id="{8503B3E5-BAE0-4051-A0B1-29381921E4F1}" type="slidenum">
              <a:rPr lang="en-GB" smtClean="0"/>
              <a:t>71</a:t>
            </a:fld>
            <a:endParaRPr lang="en-GB"/>
          </a:p>
        </p:txBody>
      </p:sp>
      <p:sp>
        <p:nvSpPr>
          <p:cNvPr id="8" name="Footer Placeholder 1">
            <a:extLst>
              <a:ext uri="{FF2B5EF4-FFF2-40B4-BE49-F238E27FC236}">
                <a16:creationId xmlns:a16="http://schemas.microsoft.com/office/drawing/2014/main" id="{DC56FFBC-9127-476F-AEC2-048B75EC9E8F}"/>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12088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154629" name="Text Box 11"/>
          <p:cNvSpPr txBox="1">
            <a:spLocks noChangeArrowheads="1"/>
          </p:cNvSpPr>
          <p:nvPr/>
        </p:nvSpPr>
        <p:spPr bwMode="auto">
          <a:xfrm>
            <a:off x="457199" y="2928938"/>
            <a:ext cx="833351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128"/>
              </a:defRPr>
            </a:lvl1pPr>
            <a:lvl2pPr marL="795338" indent="-338138"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795338" marR="0" lvl="1" indent="-338138" algn="l" defTabSz="914400" rtl="0" eaLnBrk="0" fontAlgn="auto" latinLnBrk="0" hangingPunct="0">
              <a:lnSpc>
                <a:spcPct val="100000"/>
              </a:lnSpc>
              <a:spcBef>
                <a:spcPts val="12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Suggest trying another brand of condoms </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Suggest lubricant or water on the condom</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If symptoms continue, assess or refer for possible vaginal infection or STI</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If no infection, may have allergy to latex</a:t>
            </a:r>
          </a:p>
        </p:txBody>
      </p:sp>
      <p:sp>
        <p:nvSpPr>
          <p:cNvPr id="39942" name="Text Box 6"/>
          <p:cNvSpPr txBox="1">
            <a:spLocks noChangeArrowheads="1"/>
          </p:cNvSpPr>
          <p:nvPr/>
        </p:nvSpPr>
        <p:spPr bwMode="auto">
          <a:xfrm>
            <a:off x="609600" y="1712908"/>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54013" indent="-35401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354013" marR="0" lvl="0" indent="-354013" algn="l" defTabSz="914400" rtl="0" eaLnBrk="0" fontAlgn="auto" latinLnBrk="0" hangingPunct="0">
              <a:lnSpc>
                <a:spcPct val="100000"/>
              </a:lnSpc>
              <a:spcBef>
                <a:spcPct val="45000"/>
              </a:spcBef>
              <a:spcAft>
                <a:spcPct val="20000"/>
              </a:spcAft>
              <a:buClrTx/>
              <a:buSzTx/>
              <a:buFont typeface="Arial"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rPr>
              <a:t>Mild irritation or mild allergic reaction to condom</a:t>
            </a:r>
            <a:r>
              <a:rPr lang="en-US" sz="2800" b="1" dirty="0">
                <a:solidFill>
                  <a:srgbClr val="C00000"/>
                </a:solidFill>
                <a:latin typeface="+mn-lt"/>
                <a:cs typeface="Arial" charset="0"/>
              </a:rPr>
              <a:t> -i</a:t>
            </a:r>
            <a:r>
              <a:rPr kumimoji="0" lang="en-US" sz="2800" b="1" i="0" u="none" strike="noStrike" kern="1200" cap="none" spc="0" normalizeH="0" baseline="0" noProof="0" dirty="0" err="1">
                <a:ln>
                  <a:noFill/>
                </a:ln>
                <a:solidFill>
                  <a:srgbClr val="C00000"/>
                </a:solidFill>
                <a:effectLst/>
                <a:uLnTx/>
                <a:uFillTx/>
                <a:latin typeface="+mn-lt"/>
                <a:ea typeface="ＭＳ Ｐゴシック" charset="-128"/>
              </a:rPr>
              <a:t>tching</a:t>
            </a:r>
            <a:r>
              <a:rPr kumimoji="0" lang="en-US" sz="2800" b="1" i="0" u="none" strike="noStrike" kern="1200" cap="none" spc="0" normalizeH="0" baseline="0" noProof="0" dirty="0">
                <a:ln>
                  <a:noFill/>
                </a:ln>
                <a:solidFill>
                  <a:srgbClr val="C00000"/>
                </a:solidFill>
                <a:effectLst/>
                <a:uLnTx/>
                <a:uFillTx/>
                <a:latin typeface="+mn-lt"/>
                <a:ea typeface="ＭＳ Ｐゴシック" charset="-128"/>
              </a:rPr>
              <a:t>, redness, rash and/or swelling</a:t>
            </a:r>
          </a:p>
        </p:txBody>
      </p:sp>
      <p:sp>
        <p:nvSpPr>
          <p:cNvPr id="7" name="Footer Placeholder 1">
            <a:extLst>
              <a:ext uri="{FF2B5EF4-FFF2-40B4-BE49-F238E27FC236}">
                <a16:creationId xmlns:a16="http://schemas.microsoft.com/office/drawing/2014/main" id="{4FF89D1B-0F0D-4FE3-83C2-EED6194CB70C}"/>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0" name="Rectangle 2">
            <a:extLst>
              <a:ext uri="{FF2B5EF4-FFF2-40B4-BE49-F238E27FC236}">
                <a16:creationId xmlns:a16="http://schemas.microsoft.com/office/drawing/2014/main" id="{73702FAB-D8FC-4081-924B-12369C393824}"/>
              </a:ext>
            </a:extLst>
          </p:cNvPr>
          <p:cNvSpPr txBox="1">
            <a:spLocks noChangeArrowheads="1"/>
          </p:cNvSpPr>
          <p:nvPr/>
        </p:nvSpPr>
        <p:spPr>
          <a:xfrm>
            <a:off x="180111" y="138545"/>
            <a:ext cx="8610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95000"/>
              </a:lnSpc>
            </a:pPr>
            <a:r>
              <a:rPr lang="en-US" sz="4000" b="1" dirty="0">
                <a:solidFill>
                  <a:schemeClr val="accent1"/>
                </a:solidFill>
                <a:latin typeface="Calibri" panose="020F0502020204030204" pitchFamily="34" charset="0"/>
                <a:cs typeface="Calibri" panose="020F0502020204030204" pitchFamily="34" charset="0"/>
              </a:rPr>
              <a:t>Male condoms: Managing problems - </a:t>
            </a:r>
            <a:r>
              <a:rPr lang="en-US" sz="4000" b="1" i="1" dirty="0">
                <a:solidFill>
                  <a:schemeClr val="accent1"/>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3154659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04800"/>
            <a:ext cx="8229600" cy="1143000"/>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Male condoms: Summary</a:t>
            </a:r>
          </a:p>
        </p:txBody>
      </p:sp>
      <p:sp>
        <p:nvSpPr>
          <p:cNvPr id="74755" name="Rectangle 3"/>
          <p:cNvSpPr>
            <a:spLocks noGrp="1" noChangeArrowheads="1"/>
          </p:cNvSpPr>
          <p:nvPr>
            <p:ph idx="1"/>
          </p:nvPr>
        </p:nvSpPr>
        <p:spPr>
          <a:xfrm>
            <a:off x="457200" y="1600199"/>
            <a:ext cx="8229600" cy="3415145"/>
          </a:xfrm>
        </p:spPr>
        <p:txBody>
          <a:bodyPr>
            <a:normAutofit/>
          </a:bodyPr>
          <a:lstStyle/>
          <a:p>
            <a:pPr eaLnBrk="1" hangingPunct="1">
              <a:lnSpc>
                <a:spcPct val="100000"/>
              </a:lnSpc>
              <a:spcBef>
                <a:spcPts val="1800"/>
              </a:spcBef>
            </a:pPr>
            <a:r>
              <a:rPr lang="en-US" sz="3200" dirty="0"/>
              <a:t>Safe and easy to use</a:t>
            </a:r>
          </a:p>
          <a:p>
            <a:pPr eaLnBrk="1" hangingPunct="1">
              <a:lnSpc>
                <a:spcPct val="100000"/>
              </a:lnSpc>
              <a:spcBef>
                <a:spcPts val="1800"/>
              </a:spcBef>
            </a:pPr>
            <a:r>
              <a:rPr lang="en-US" sz="3200" dirty="0"/>
              <a:t>Protect from both pregnancy and STIs/HIV</a:t>
            </a:r>
          </a:p>
          <a:p>
            <a:pPr eaLnBrk="1" hangingPunct="1">
              <a:lnSpc>
                <a:spcPct val="100000"/>
              </a:lnSpc>
              <a:spcBef>
                <a:spcPts val="1800"/>
              </a:spcBef>
            </a:pPr>
            <a:r>
              <a:rPr lang="en-US" sz="3200" dirty="0"/>
              <a:t>Female condom can be initiated by woman</a:t>
            </a:r>
          </a:p>
          <a:p>
            <a:pPr eaLnBrk="1" hangingPunct="1">
              <a:lnSpc>
                <a:spcPct val="100000"/>
              </a:lnSpc>
              <a:spcBef>
                <a:spcPts val="1800"/>
              </a:spcBef>
            </a:pPr>
            <a:r>
              <a:rPr lang="en-US" sz="3200" dirty="0"/>
              <a:t>Require partner’s cooperation</a:t>
            </a:r>
          </a:p>
        </p:txBody>
      </p:sp>
      <p:sp>
        <p:nvSpPr>
          <p:cNvPr id="2" name="Slide Number Placeholder 1">
            <a:extLst>
              <a:ext uri="{FF2B5EF4-FFF2-40B4-BE49-F238E27FC236}">
                <a16:creationId xmlns:a16="http://schemas.microsoft.com/office/drawing/2014/main" id="{F72D6FBC-1A0F-4F92-B521-5B7161DD32F4}"/>
              </a:ext>
            </a:extLst>
          </p:cNvPr>
          <p:cNvSpPr>
            <a:spLocks noGrp="1"/>
          </p:cNvSpPr>
          <p:nvPr>
            <p:ph type="sldNum" sz="quarter" idx="12"/>
          </p:nvPr>
        </p:nvSpPr>
        <p:spPr/>
        <p:txBody>
          <a:bodyPr/>
          <a:lstStyle/>
          <a:p>
            <a:fld id="{8503B3E5-BAE0-4051-A0B1-29381921E4F1}" type="slidenum">
              <a:rPr lang="en-GB" smtClean="0"/>
              <a:t>73</a:t>
            </a:fld>
            <a:endParaRPr lang="en-GB"/>
          </a:p>
        </p:txBody>
      </p:sp>
      <p:sp>
        <p:nvSpPr>
          <p:cNvPr id="5" name="Footer Placeholder 1">
            <a:extLst>
              <a:ext uri="{FF2B5EF4-FFF2-40B4-BE49-F238E27FC236}">
                <a16:creationId xmlns:a16="http://schemas.microsoft.com/office/drawing/2014/main" id="{CBF9A9EF-3334-49DB-A039-0B958E4012D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712718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5282" y="963612"/>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Female condoms</a:t>
            </a:r>
            <a:b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endPar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endParaRPr>
          </a:p>
        </p:txBody>
      </p:sp>
      <p:pic>
        <p:nvPicPr>
          <p:cNvPr id="7" name="Picture 387" descr="Female Condom tubula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100000">
            <a:off x="3855189" y="3681109"/>
            <a:ext cx="23272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839D554-3F0F-4398-B2EA-C358E0B22861}"/>
              </a:ext>
            </a:extLst>
          </p:cNvPr>
          <p:cNvSpPr>
            <a:spLocks noGrp="1"/>
          </p:cNvSpPr>
          <p:nvPr>
            <p:ph type="sldNum" sz="quarter" idx="12"/>
          </p:nvPr>
        </p:nvSpPr>
        <p:spPr/>
        <p:txBody>
          <a:bodyPr/>
          <a:lstStyle/>
          <a:p>
            <a:fld id="{8503B3E5-BAE0-4051-A0B1-29381921E4F1}" type="slidenum">
              <a:rPr lang="en-GB" smtClean="0"/>
              <a:t>74</a:t>
            </a:fld>
            <a:endParaRPr lang="en-GB"/>
          </a:p>
        </p:txBody>
      </p:sp>
    </p:spTree>
    <p:extLst>
      <p:ext uri="{BB962C8B-B14F-4D97-AF65-F5344CB8AC3E}">
        <p14:creationId xmlns:p14="http://schemas.microsoft.com/office/powerpoint/2010/main" val="674566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8639"/>
            <a:ext cx="8229600" cy="1014412"/>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What is the female condom?</a:t>
            </a:r>
          </a:p>
        </p:txBody>
      </p:sp>
      <p:sp>
        <p:nvSpPr>
          <p:cNvPr id="48131" name="Rectangle 3"/>
          <p:cNvSpPr>
            <a:spLocks noGrp="1" noChangeArrowheads="1"/>
          </p:cNvSpPr>
          <p:nvPr>
            <p:ph type="body" sz="half" idx="1"/>
          </p:nvPr>
        </p:nvSpPr>
        <p:spPr>
          <a:xfrm>
            <a:off x="457200" y="1385455"/>
            <a:ext cx="5999018" cy="5243945"/>
          </a:xfrm>
        </p:spPr>
        <p:txBody>
          <a:bodyPr>
            <a:normAutofit fontScale="85000" lnSpcReduction="20000"/>
          </a:bodyPr>
          <a:lstStyle/>
          <a:p>
            <a:pPr eaLnBrk="1" hangingPunct="1">
              <a:lnSpc>
                <a:spcPct val="100000"/>
              </a:lnSpc>
              <a:spcBef>
                <a:spcPts val="1800"/>
              </a:spcBef>
              <a:buFont typeface="Arial" pitchFamily="34" charset="0"/>
              <a:buChar char="•"/>
              <a:defRPr/>
            </a:pPr>
            <a:r>
              <a:rPr lang="en-US" sz="2800" dirty="0"/>
              <a:t>Effective barrier method that can be used for both prevention of pregnancy and protection against HIV and other sexually transmitted infections (STIs)</a:t>
            </a:r>
          </a:p>
          <a:p>
            <a:pPr>
              <a:lnSpc>
                <a:spcPct val="100000"/>
              </a:lnSpc>
              <a:spcBef>
                <a:spcPts val="1800"/>
              </a:spcBef>
              <a:defRPr/>
            </a:pPr>
            <a:r>
              <a:rPr lang="en-US" sz="2800" dirty="0"/>
              <a:t>A transparent sheath </a:t>
            </a:r>
            <a:r>
              <a:rPr lang="en-GB" sz="2800" dirty="0"/>
              <a:t>or lining, that fits loosely inside a woman’s vagina:</a:t>
            </a:r>
          </a:p>
          <a:p>
            <a:pPr lvl="1">
              <a:lnSpc>
                <a:spcPct val="100000"/>
              </a:lnSpc>
              <a:spcBef>
                <a:spcPts val="1800"/>
              </a:spcBef>
              <a:buFont typeface="Symbol" panose="05050102010706020507" pitchFamily="18" charset="2"/>
              <a:buChar char="-"/>
              <a:defRPr/>
            </a:pPr>
            <a:r>
              <a:rPr lang="en-GB" sz="2500" dirty="0"/>
              <a:t>Have flexible rings at both ends</a:t>
            </a:r>
          </a:p>
          <a:p>
            <a:pPr lvl="1">
              <a:lnSpc>
                <a:spcPct val="100000"/>
              </a:lnSpc>
              <a:spcBef>
                <a:spcPts val="1800"/>
              </a:spcBef>
              <a:buFont typeface="Symbol" panose="05050102010706020507" pitchFamily="18" charset="2"/>
              <a:buChar char="-"/>
              <a:defRPr/>
            </a:pPr>
            <a:r>
              <a:rPr lang="en-GB" sz="2500" dirty="0"/>
              <a:t>One ring at the closed end helps to insert the condom</a:t>
            </a:r>
          </a:p>
          <a:p>
            <a:pPr lvl="1">
              <a:lnSpc>
                <a:spcPct val="100000"/>
              </a:lnSpc>
              <a:spcBef>
                <a:spcPts val="1800"/>
              </a:spcBef>
              <a:buFont typeface="Symbol" panose="05050102010706020507" pitchFamily="18" charset="2"/>
              <a:buChar char="-"/>
              <a:defRPr/>
            </a:pPr>
            <a:r>
              <a:rPr lang="en-GB" sz="2500" dirty="0"/>
              <a:t>The ring at the open end holds part of the condom outside the vagina</a:t>
            </a:r>
          </a:p>
          <a:p>
            <a:pPr>
              <a:lnSpc>
                <a:spcPct val="100000"/>
              </a:lnSpc>
              <a:spcBef>
                <a:spcPts val="1800"/>
              </a:spcBef>
              <a:defRPr/>
            </a:pPr>
            <a:r>
              <a:rPr lang="en-US" sz="2800" dirty="0"/>
              <a:t>Made of </a:t>
            </a:r>
            <a:r>
              <a:rPr lang="en-GB" sz="2800" dirty="0"/>
              <a:t>made of thin, transparent, soft film (latex, polyurethane, and nitrile).</a:t>
            </a:r>
            <a:endParaRPr lang="en-US" sz="2800" dirty="0"/>
          </a:p>
          <a:p>
            <a:pPr>
              <a:lnSpc>
                <a:spcPct val="100000"/>
              </a:lnSpc>
              <a:spcBef>
                <a:spcPts val="1800"/>
              </a:spcBef>
              <a:defRPr/>
            </a:pPr>
            <a:endParaRPr lang="en-US" sz="2800" dirty="0"/>
          </a:p>
          <a:p>
            <a:pPr marL="0" indent="0" eaLnBrk="1" hangingPunct="1">
              <a:buFontTx/>
              <a:buNone/>
              <a:defRPr/>
            </a:pPr>
            <a:endParaRPr lang="en-US" sz="2800" dirty="0"/>
          </a:p>
          <a:p>
            <a:pPr marL="0" indent="0" eaLnBrk="1" hangingPunct="1">
              <a:buFontTx/>
              <a:buNone/>
              <a:defRPr/>
            </a:pPr>
            <a:endParaRPr lang="en-US" sz="2800" dirty="0"/>
          </a:p>
        </p:txBody>
      </p:sp>
      <p:grpSp>
        <p:nvGrpSpPr>
          <p:cNvPr id="2" name="Group 1"/>
          <p:cNvGrpSpPr/>
          <p:nvPr/>
        </p:nvGrpSpPr>
        <p:grpSpPr>
          <a:xfrm>
            <a:off x="6553200" y="1828800"/>
            <a:ext cx="2232025" cy="3492500"/>
            <a:chOff x="5830888" y="1600200"/>
            <a:chExt cx="2232025" cy="3492500"/>
          </a:xfrm>
        </p:grpSpPr>
        <p:pic>
          <p:nvPicPr>
            <p:cNvPr id="4" name="Picture 6" descr="T:\Rtp.Fits\FPTRP_ProjectFolder\Method Modules\Condoms_CHWs\1 Draft\Development Resources\Illustrations_photos\png-jpg files for Powerpoint\FC2_photo.jpg"/>
            <p:cNvPicPr>
              <a:picLocks noChangeAspect="1" noChangeArrowheads="1"/>
            </p:cNvPicPr>
            <p:nvPr/>
          </p:nvPicPr>
          <p:blipFill rotWithShape="1">
            <a:blip r:embed="rId3"/>
            <a:srcRect/>
            <a:stretch/>
          </p:blipFill>
          <p:spPr bwMode="auto">
            <a:xfrm>
              <a:off x="5830888" y="1600200"/>
              <a:ext cx="2232025" cy="3111500"/>
            </a:xfrm>
            <a:prstGeom prst="rect">
              <a:avLst/>
            </a:prstGeom>
            <a:noFill/>
            <a:ln>
              <a:solidFill>
                <a:schemeClr val="accent4">
                  <a:lumMod val="10000"/>
                </a:schemeClr>
              </a:solidFill>
            </a:ln>
          </p:spPr>
        </p:pic>
        <p:sp>
          <p:nvSpPr>
            <p:cNvPr id="5" name="TextBox 4"/>
            <p:cNvSpPr txBox="1"/>
            <p:nvPr/>
          </p:nvSpPr>
          <p:spPr>
            <a:xfrm>
              <a:off x="5830888" y="4711700"/>
              <a:ext cx="2232025" cy="381000"/>
            </a:xfrm>
            <a:prstGeom prst="rect">
              <a:avLst/>
            </a:prstGeom>
            <a:solidFill>
              <a:schemeClr val="tx1"/>
            </a:solidFill>
            <a:ln>
              <a:solidFill>
                <a:schemeClr val="accent4">
                  <a:lumMod val="10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ＭＳ Ｐゴシック" charset="-128"/>
                  <a:cs typeface="+mn-cs"/>
                </a:rPr>
                <a:t>Female Condom 2</a:t>
              </a:r>
            </a:p>
          </p:txBody>
        </p:sp>
      </p:grpSp>
      <p:sp>
        <p:nvSpPr>
          <p:cNvPr id="7" name="Footer Placeholder 1">
            <a:extLst>
              <a:ext uri="{FF2B5EF4-FFF2-40B4-BE49-F238E27FC236}">
                <a16:creationId xmlns:a16="http://schemas.microsoft.com/office/drawing/2014/main" id="{38D1525C-F9E0-4494-90ED-FC797D45E104}"/>
              </a:ext>
            </a:extLst>
          </p:cNvPr>
          <p:cNvSpPr txBox="1">
            <a:spLocks/>
          </p:cNvSpPr>
          <p:nvPr/>
        </p:nvSpPr>
        <p:spPr>
          <a:xfrm>
            <a:off x="1180063" y="6407658"/>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Footer Placeholder 2">
            <a:extLst>
              <a:ext uri="{FF2B5EF4-FFF2-40B4-BE49-F238E27FC236}">
                <a16:creationId xmlns:a16="http://schemas.microsoft.com/office/drawing/2014/main" id="{8E13E887-0481-420B-8071-49BE49A80558}"/>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1323378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46466"/>
            <a:ext cx="7886700" cy="1325563"/>
          </a:xfrm>
        </p:spPr>
        <p:txBody>
          <a:bodyPr>
            <a:norm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Female Condom: How does it work</a:t>
            </a:r>
          </a:p>
        </p:txBody>
      </p:sp>
      <p:sp>
        <p:nvSpPr>
          <p:cNvPr id="12291" name="Rectangle 3"/>
          <p:cNvSpPr>
            <a:spLocks noGrp="1" noChangeArrowheads="1"/>
          </p:cNvSpPr>
          <p:nvPr>
            <p:ph idx="1"/>
          </p:nvPr>
        </p:nvSpPr>
        <p:spPr>
          <a:xfrm>
            <a:off x="434686" y="1659548"/>
            <a:ext cx="7268441" cy="2576514"/>
          </a:xfrm>
        </p:spPr>
        <p:txBody>
          <a:bodyPr>
            <a:normAutofit lnSpcReduction="10000"/>
          </a:bodyPr>
          <a:lstStyle/>
          <a:p>
            <a:pPr>
              <a:lnSpc>
                <a:spcPct val="100000"/>
              </a:lnSpc>
              <a:spcBef>
                <a:spcPts val="1800"/>
              </a:spcBef>
              <a:defRPr/>
            </a:pPr>
            <a:r>
              <a:rPr lang="en-GB" sz="3000" dirty="0"/>
              <a:t>Work by forming a barrier that keeps sperm out of the vagina, preventing pregnancy. </a:t>
            </a:r>
          </a:p>
          <a:p>
            <a:pPr>
              <a:lnSpc>
                <a:spcPct val="100000"/>
              </a:lnSpc>
              <a:spcBef>
                <a:spcPts val="1800"/>
              </a:spcBef>
              <a:defRPr/>
            </a:pPr>
            <a:r>
              <a:rPr lang="en-GB" sz="3000" dirty="0"/>
              <a:t>Also helps to keep infections in semen, on the penis, or in the vagina from infecting the other partner.</a:t>
            </a:r>
          </a:p>
          <a:p>
            <a:pPr marL="0" indent="0">
              <a:lnSpc>
                <a:spcPct val="100000"/>
              </a:lnSpc>
              <a:spcBef>
                <a:spcPts val="1800"/>
              </a:spcBef>
              <a:buNone/>
              <a:defRPr/>
            </a:pPr>
            <a:endParaRPr lang="en-US" sz="3000" dirty="0"/>
          </a:p>
        </p:txBody>
      </p:sp>
      <p:pic>
        <p:nvPicPr>
          <p:cNvPr id="5" name="Picture 4" descr="Female Condom tubula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48031">
            <a:off x="7534695" y="2232281"/>
            <a:ext cx="1433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D21D00D-92FF-4602-BC28-EC69C1662774}"/>
              </a:ext>
            </a:extLst>
          </p:cNvPr>
          <p:cNvSpPr>
            <a:spLocks noGrp="1"/>
          </p:cNvSpPr>
          <p:nvPr>
            <p:ph type="sldNum" sz="quarter" idx="12"/>
          </p:nvPr>
        </p:nvSpPr>
        <p:spPr/>
        <p:txBody>
          <a:bodyPr/>
          <a:lstStyle/>
          <a:p>
            <a:fld id="{8503B3E5-BAE0-4051-A0B1-29381921E4F1}" type="slidenum">
              <a:rPr lang="en-GB" smtClean="0"/>
              <a:t>76</a:t>
            </a:fld>
            <a:endParaRPr lang="en-GB"/>
          </a:p>
        </p:txBody>
      </p:sp>
      <p:sp>
        <p:nvSpPr>
          <p:cNvPr id="6" name="Footer Placeholder 1">
            <a:extLst>
              <a:ext uri="{FF2B5EF4-FFF2-40B4-BE49-F238E27FC236}">
                <a16:creationId xmlns:a16="http://schemas.microsoft.com/office/drawing/2014/main" id="{F4FE804E-66F6-4A5B-947F-C88356C6A176}"/>
              </a:ext>
            </a:extLst>
          </p:cNvPr>
          <p:cNvSpPr txBox="1">
            <a:spLocks/>
          </p:cNvSpPr>
          <p:nvPr/>
        </p:nvSpPr>
        <p:spPr>
          <a:xfrm>
            <a:off x="1180063" y="644922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Rectangle 3">
            <a:extLst>
              <a:ext uri="{FF2B5EF4-FFF2-40B4-BE49-F238E27FC236}">
                <a16:creationId xmlns:a16="http://schemas.microsoft.com/office/drawing/2014/main" id="{AB39C045-0579-4999-ACF8-77CAA9B2D2CD}"/>
              </a:ext>
            </a:extLst>
          </p:cNvPr>
          <p:cNvSpPr/>
          <p:nvPr/>
        </p:nvSpPr>
        <p:spPr>
          <a:xfrm>
            <a:off x="406441" y="4329754"/>
            <a:ext cx="8571299" cy="1985159"/>
          </a:xfrm>
          <a:prstGeom prst="rect">
            <a:avLst/>
          </a:prstGeom>
        </p:spPr>
        <p:txBody>
          <a:bodyPr wrap="square">
            <a:spAutoFit/>
          </a:bodyPr>
          <a:lstStyle/>
          <a:p>
            <a:pPr marL="171450" lvl="0" indent="-171450" defTabSz="685800">
              <a:spcBef>
                <a:spcPts val="1800"/>
              </a:spcBef>
              <a:buFont typeface="Arial" panose="020B0604020202020204" pitchFamily="34" charset="0"/>
              <a:buChar char="•"/>
              <a:defRPr/>
            </a:pPr>
            <a:r>
              <a:rPr lang="en-GB" sz="3000" dirty="0">
                <a:solidFill>
                  <a:prstClr val="black"/>
                </a:solidFill>
              </a:rPr>
              <a:t>Female (and male) condoms are the only FP methods that provide </a:t>
            </a:r>
            <a:r>
              <a:rPr lang="en-GB" sz="3000" b="1" dirty="0">
                <a:solidFill>
                  <a:prstClr val="black"/>
                </a:solidFill>
              </a:rPr>
              <a:t>dual protection</a:t>
            </a:r>
            <a:r>
              <a:rPr lang="en-GB" sz="3000" dirty="0">
                <a:solidFill>
                  <a:prstClr val="black"/>
                </a:solidFill>
              </a:rPr>
              <a:t>:</a:t>
            </a:r>
          </a:p>
          <a:p>
            <a:pPr marL="742950" lvl="1" indent="-285750" defTabSz="685800">
              <a:spcBef>
                <a:spcPts val="1800"/>
              </a:spcBef>
              <a:buFont typeface="Symbol" panose="05050102010706020507" pitchFamily="18" charset="2"/>
              <a:buChar char="-"/>
              <a:defRPr/>
            </a:pPr>
            <a:r>
              <a:rPr lang="en-US" sz="2400" dirty="0">
                <a:solidFill>
                  <a:prstClr val="black"/>
                </a:solidFill>
              </a:rPr>
              <a:t>Protection from pregnancy </a:t>
            </a:r>
            <a:r>
              <a:rPr lang="en-US" sz="2400" b="1" i="1" dirty="0">
                <a:solidFill>
                  <a:prstClr val="black"/>
                </a:solidFill>
              </a:rPr>
              <a:t>and</a:t>
            </a:r>
            <a:r>
              <a:rPr lang="en-US" sz="2400" i="1" dirty="0">
                <a:solidFill>
                  <a:prstClr val="black"/>
                </a:solidFill>
              </a:rPr>
              <a:t>  </a:t>
            </a:r>
            <a:r>
              <a:rPr lang="en-US" sz="2400" dirty="0">
                <a:solidFill>
                  <a:prstClr val="black"/>
                </a:solidFill>
              </a:rPr>
              <a:t>protection from transmission of HIV and other STIs between partners</a:t>
            </a:r>
          </a:p>
        </p:txBody>
      </p:sp>
      <p:sp>
        <p:nvSpPr>
          <p:cNvPr id="9" name="Footer Placeholder 2">
            <a:extLst>
              <a:ext uri="{FF2B5EF4-FFF2-40B4-BE49-F238E27FC236}">
                <a16:creationId xmlns:a16="http://schemas.microsoft.com/office/drawing/2014/main" id="{20113EEA-5E05-4E22-8843-2F237982D84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605746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229600" cy="1143000"/>
          </a:xfrm>
        </p:spPr>
        <p:txBody>
          <a:bodyPr>
            <a:normAutofit/>
          </a:bodyPr>
          <a:lstStyle/>
          <a:p>
            <a:pPr eaLnBrk="1" hangingPunct="1"/>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female condoms to other FP methods </a:t>
            </a:r>
          </a:p>
        </p:txBody>
      </p:sp>
      <p:graphicFrame>
        <p:nvGraphicFramePr>
          <p:cNvPr id="5" name="Group 50"/>
          <p:cNvGraphicFramePr>
            <a:graphicFrameLocks/>
          </p:cNvGraphicFramePr>
          <p:nvPr>
            <p:extLst>
              <p:ext uri="{D42A27DB-BD31-4B8C-83A1-F6EECF244321}">
                <p14:modId xmlns:p14="http://schemas.microsoft.com/office/powerpoint/2010/main" val="70426621"/>
              </p:ext>
            </p:extLst>
          </p:nvPr>
        </p:nvGraphicFramePr>
        <p:xfrm>
          <a:off x="457200" y="1522413"/>
          <a:ext cx="8229600" cy="496288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1800" b="1" i="0" u="none" strike="noStrike" cap="none" normalizeH="0" baseline="30000" dirty="0">
                          <a:ln>
                            <a:noFill/>
                          </a:ln>
                          <a:solidFill>
                            <a:schemeClr val="tx1"/>
                          </a:solidFill>
                          <a:effectLst/>
                          <a:latin typeface="+mn-lt"/>
                          <a:ea typeface="ヒラギノ角ゴ Pro W3"/>
                          <a:cs typeface="ヒラギノ角ゴ Pro W3"/>
                        </a:rPr>
                        <a:t>st</a:t>
                      </a:r>
                      <a:r>
                        <a:rPr kumimoji="0" lang="en-US" sz="18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800" b="0" i="0" u="none" strike="noStrike" kern="1200" cap="none" normalizeH="0" baseline="0" dirty="0">
                          <a:ln>
                            <a:noFill/>
                          </a:ln>
                          <a:solidFill>
                            <a:srgbClr val="000000"/>
                          </a:solidFill>
                          <a:effectLst/>
                          <a:latin typeface="+mn-lt"/>
                          <a:ea typeface="ヒラギノ角ゴ Pro W3"/>
                          <a:cs typeface="Arial" pitchFamily="34" charset="0"/>
                        </a:rPr>
                        <a:t>CU-T 380A / 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8 / 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0120">
                <a:tc gridSpan="2">
                  <a:txBody>
                    <a:bodyPr/>
                    <a:lstStyle/>
                    <a:p>
                      <a:pPr marL="0" marR="0" lvl="0" indent="0" algn="l" defTabSz="457200" rtl="0" eaLnBrk="1" fontAlgn="base" latinLnBrk="0" hangingPunct="1">
                        <a:lnSpc>
                          <a:spcPct val="100000"/>
                        </a:lnSpc>
                        <a:spcBef>
                          <a:spcPts val="1200"/>
                        </a:spcBef>
                        <a:spcAft>
                          <a:spcPct val="0"/>
                        </a:spcAft>
                        <a:buClrTx/>
                        <a:buSzTx/>
                        <a:buFontTx/>
                        <a:buNone/>
                        <a:tabLst>
                          <a:tab pos="635000" algn="l"/>
                        </a:tabLst>
                      </a:pPr>
                      <a:r>
                        <a:rPr kumimoji="0" lang="en-US" sz="1800" b="1" i="0" u="none" strike="noStrike" cap="none" normalizeH="0" baseline="0" dirty="0">
                          <a:ln>
                            <a:noFill/>
                          </a:ln>
                          <a:solidFill>
                            <a:srgbClr val="000000"/>
                          </a:solidFill>
                          <a:effectLst/>
                          <a:latin typeface="+mn-lt"/>
                          <a:ea typeface="ＭＳ Ｐゴシック" pitchFamily="34" charset="-128"/>
                        </a:rPr>
                        <a:t>Source:</a:t>
                      </a:r>
                      <a:r>
                        <a:rPr kumimoji="0" lang="en-US" sz="1800" b="0" i="0" u="none" strike="noStrike" cap="none" normalizeH="0" baseline="0" dirty="0">
                          <a:ln>
                            <a:noFill/>
                          </a:ln>
                          <a:solidFill>
                            <a:srgbClr val="000000"/>
                          </a:solidFill>
                          <a:effectLst/>
                          <a:latin typeface="+mn-lt"/>
                          <a:ea typeface="ＭＳ Ｐゴシック" pitchFamily="34" charset="-128"/>
                        </a:rPr>
                        <a:t> </a:t>
                      </a:r>
                      <a:r>
                        <a:rPr kumimoji="0" lang="en-US" sz="1800" b="0" i="0" u="none" strike="noStrike" cap="none" normalizeH="0" baseline="0" dirty="0" err="1">
                          <a:ln>
                            <a:noFill/>
                          </a:ln>
                          <a:solidFill>
                            <a:srgbClr val="000000"/>
                          </a:solidFill>
                          <a:effectLst/>
                          <a:latin typeface="+mn-lt"/>
                          <a:ea typeface="ＭＳ Ｐゴシック" pitchFamily="34" charset="-128"/>
                        </a:rPr>
                        <a:t>Trussell</a:t>
                      </a:r>
                      <a:r>
                        <a:rPr kumimoji="0" lang="en-US" sz="1800" b="0" i="0" u="none" strike="noStrike" cap="none" normalizeH="0" baseline="0" dirty="0">
                          <a:ln>
                            <a:noFill/>
                          </a:ln>
                          <a:solidFill>
                            <a:srgbClr val="000000"/>
                          </a:solidFill>
                          <a:effectLst/>
                          <a:latin typeface="+mn-lt"/>
                          <a:ea typeface="ＭＳ Ｐゴシック" pitchFamily="34" charset="-128"/>
                        </a:rPr>
                        <a:t> J.,  </a:t>
                      </a:r>
                      <a:r>
                        <a:rPr kumimoji="0" lang="en-US" sz="18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800" b="0" i="0" u="none" strike="noStrike" cap="none" normalizeH="0" baseline="0" dirty="0">
                          <a:ln>
                            <a:noFill/>
                          </a:ln>
                          <a:solidFill>
                            <a:srgbClr val="000000"/>
                          </a:solidFill>
                          <a:effectLst/>
                          <a:latin typeface="+mn-lt"/>
                          <a:ea typeface="ＭＳ Ｐゴシック" pitchFamily="34" charset="-128"/>
                        </a:rPr>
                        <a:t>Contraception 83 (2011) 397- 404, Elsevier Inc.</a:t>
                      </a: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Footer Placeholder 1">
            <a:extLst>
              <a:ext uri="{FF2B5EF4-FFF2-40B4-BE49-F238E27FC236}">
                <a16:creationId xmlns:a16="http://schemas.microsoft.com/office/drawing/2014/main" id="{6D1658B5-75D0-4F40-840E-B1E21ED34BA9}"/>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5846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825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800" b="1">
                <a:solidFill>
                  <a:srgbClr val="000000"/>
                </a:solidFill>
                <a:latin typeface="+mj-lt"/>
                <a:ea typeface="ＭＳ Ｐゴシック" charset="-128"/>
                <a:cs typeface="+mj-cs"/>
              </a:defRPr>
            </a:lvl1pPr>
            <a:lvl2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2pPr>
            <a:lvl3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3pPr>
            <a:lvl4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4pPr>
            <a:lvl5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Characteristics of female condoms:</a:t>
            </a:r>
            <a:b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What men and women like</a:t>
            </a:r>
          </a:p>
        </p:txBody>
      </p:sp>
      <p:sp>
        <p:nvSpPr>
          <p:cNvPr id="13" name="Rectangle 3"/>
          <p:cNvSpPr txBox="1">
            <a:spLocks noChangeArrowheads="1"/>
          </p:cNvSpPr>
          <p:nvPr/>
        </p:nvSpPr>
        <p:spPr bwMode="auto">
          <a:xfrm>
            <a:off x="304800" y="1570038"/>
            <a:ext cx="4297680" cy="486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30000"/>
              </a:spcBef>
              <a:spcAft>
                <a:spcPct val="0"/>
              </a:spcAft>
              <a:buChar char="•"/>
              <a:defRPr sz="28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9pPr>
          </a:lstStyle>
          <a:p>
            <a:pPr marL="342900" marR="0" lvl="0" indent="-342900" algn="l" defTabSz="914400" rtl="0" eaLnBrk="1" fontAlgn="base" latinLnBrk="0" hangingPunct="1">
              <a:lnSpc>
                <a:spcPct val="95000"/>
              </a:lnSpc>
              <a:spcBef>
                <a:spcPct val="35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ＭＳ Ｐゴシック" pitchFamily="34" charset="-128"/>
                <a:cs typeface="+mn-cs"/>
              </a:rPr>
              <a:t>What Women Like:</a:t>
            </a:r>
          </a:p>
          <a:p>
            <a:pPr marL="342900" marR="0" lvl="0" indent="-342900" algn="l" defTabSz="914400" rtl="0" eaLnBrk="1" fontAlgn="base" latinLnBrk="0" hangingPunct="1">
              <a:lnSpc>
                <a:spcPct val="95000"/>
              </a:lnSpc>
              <a:spcBef>
                <a:spcPct val="2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Female-controlled</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Soft, moist texture feels more natural than latex male condoms</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Offer STI/HIV protection and pregnancy protection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Outer ring provides stimulation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require provider’s help</a:t>
            </a:r>
          </a:p>
        </p:txBody>
      </p:sp>
      <p:sp>
        <p:nvSpPr>
          <p:cNvPr id="14" name="Rectangle 4"/>
          <p:cNvSpPr txBox="1">
            <a:spLocks noChangeArrowheads="1"/>
          </p:cNvSpPr>
          <p:nvPr/>
        </p:nvSpPr>
        <p:spPr bwMode="auto">
          <a:xfrm>
            <a:off x="4602480" y="1646818"/>
            <a:ext cx="4297680" cy="410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30000"/>
              </a:spcBef>
              <a:spcAft>
                <a:spcPct val="0"/>
              </a:spcAft>
              <a:buChar char="•"/>
              <a:defRPr sz="28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9pPr>
          </a:lstStyle>
          <a:p>
            <a:pPr marL="342900" marR="0" lvl="0" indent="-342900" algn="l" defTabSz="914400" rtl="0" eaLnBrk="1" fontAlgn="base" latinLnBrk="0" hangingPunct="1">
              <a:lnSpc>
                <a:spcPct val="95000"/>
              </a:lnSpc>
              <a:spcBef>
                <a:spcPct val="35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ＭＳ Ｐゴシック" pitchFamily="34" charset="-128"/>
                <a:cs typeface="+mn-cs"/>
              </a:rPr>
              <a:t>What Men Like:</a:t>
            </a:r>
          </a:p>
          <a:p>
            <a:pPr marL="342900" marR="0" lvl="0" indent="-342900" algn="l" defTabSz="914400" rtl="0" eaLnBrk="1" fontAlgn="base" latinLnBrk="0" hangingPunct="1">
              <a:lnSpc>
                <a:spcPct val="95000"/>
              </a:lnSpc>
              <a:spcBef>
                <a:spcPct val="2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Can be inserted in advance</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Are not tight or constricting</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dull sensation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Can enhance sexual pleasure</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have to be removed immediately </a:t>
            </a:r>
          </a:p>
          <a:p>
            <a:pPr marL="342900" marR="0" lvl="0" indent="-342900" algn="l" defTabSz="914400" rtl="0" eaLnBrk="1" fontAlgn="base" latinLnBrk="0" hangingPunct="1">
              <a:lnSpc>
                <a:spcPct val="80000"/>
              </a:lnSpc>
              <a:spcBef>
                <a:spcPct val="3000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endParaRPr>
          </a:p>
        </p:txBody>
      </p:sp>
      <p:sp>
        <p:nvSpPr>
          <p:cNvPr id="2" name="Slide Number Placeholder 1">
            <a:extLst>
              <a:ext uri="{FF2B5EF4-FFF2-40B4-BE49-F238E27FC236}">
                <a16:creationId xmlns:a16="http://schemas.microsoft.com/office/drawing/2014/main" id="{DC1D91A5-46C4-4823-9E63-98F61B2EF453}"/>
              </a:ext>
            </a:extLst>
          </p:cNvPr>
          <p:cNvSpPr>
            <a:spLocks noGrp="1"/>
          </p:cNvSpPr>
          <p:nvPr>
            <p:ph type="sldNum" sz="quarter" idx="12"/>
          </p:nvPr>
        </p:nvSpPr>
        <p:spPr/>
        <p:txBody>
          <a:bodyPr/>
          <a:lstStyle/>
          <a:p>
            <a:fld id="{8503B3E5-BAE0-4051-A0B1-29381921E4F1}" type="slidenum">
              <a:rPr lang="en-GB" smtClean="0"/>
              <a:t>78</a:t>
            </a:fld>
            <a:endParaRPr lang="en-GB"/>
          </a:p>
        </p:txBody>
      </p:sp>
      <p:sp>
        <p:nvSpPr>
          <p:cNvPr id="11" name="Footer Placeholder 1">
            <a:extLst>
              <a:ext uri="{FF2B5EF4-FFF2-40B4-BE49-F238E27FC236}">
                <a16:creationId xmlns:a16="http://schemas.microsoft.com/office/drawing/2014/main" id="{2161C9E8-D948-4734-9BFB-030B5B5CAF0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449456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254286"/>
            <a:ext cx="7886700" cy="1325563"/>
          </a:xfrm>
        </p:spPr>
        <p:txBody>
          <a:bodyPr>
            <a:normAutofit/>
          </a:bodyPr>
          <a:lstStyle/>
          <a:p>
            <a:pPr eaLnBrk="1" hangingPunct="1">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Characteristics of female condoms:</a:t>
            </a:r>
            <a:b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b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What women and men do not like</a:t>
            </a:r>
          </a:p>
        </p:txBody>
      </p:sp>
      <p:sp>
        <p:nvSpPr>
          <p:cNvPr id="46083" name="Rectangle 3"/>
          <p:cNvSpPr>
            <a:spLocks noGrp="1" noChangeArrowheads="1"/>
          </p:cNvSpPr>
          <p:nvPr>
            <p:ph idx="1"/>
          </p:nvPr>
        </p:nvSpPr>
        <p:spPr/>
        <p:txBody>
          <a:bodyPr>
            <a:normAutofit/>
          </a:bodyPr>
          <a:lstStyle/>
          <a:p>
            <a:pPr eaLnBrk="1" hangingPunct="1">
              <a:lnSpc>
                <a:spcPct val="95000"/>
              </a:lnSpc>
              <a:spcBef>
                <a:spcPct val="35000"/>
              </a:spcBef>
              <a:buFontTx/>
              <a:buNone/>
            </a:pPr>
            <a:r>
              <a:rPr lang="en-US" sz="3000" b="1" dirty="0">
                <a:ea typeface="ＭＳ Ｐゴシック" pitchFamily="34" charset="-128"/>
              </a:rPr>
              <a:t>Limitations:</a:t>
            </a:r>
          </a:p>
          <a:p>
            <a:pPr eaLnBrk="1" hangingPunct="1">
              <a:spcBef>
                <a:spcPts val="2400"/>
              </a:spcBef>
              <a:buClr>
                <a:srgbClr val="FF0000"/>
              </a:buClr>
            </a:pPr>
            <a:r>
              <a:rPr lang="en-US" sz="3000" dirty="0">
                <a:ea typeface="ＭＳ Ｐゴシック" pitchFamily="34" charset="-128"/>
              </a:rPr>
              <a:t>May be difficult to insert at first, require practice</a:t>
            </a:r>
          </a:p>
          <a:p>
            <a:pPr eaLnBrk="1" hangingPunct="1">
              <a:spcBef>
                <a:spcPts val="2400"/>
              </a:spcBef>
              <a:buClr>
                <a:srgbClr val="FF0000"/>
              </a:buClr>
            </a:pPr>
            <a:r>
              <a:rPr lang="en-US" sz="3000" dirty="0">
                <a:ea typeface="ＭＳ Ｐゴシック" pitchFamily="34" charset="-128"/>
              </a:rPr>
              <a:t>Not as effective as </a:t>
            </a:r>
            <a:r>
              <a:rPr lang="en-US" sz="3000" dirty="0">
                <a:solidFill>
                  <a:srgbClr val="003366"/>
                </a:solidFill>
                <a:ea typeface="ＭＳ Ｐゴシック" pitchFamily="34" charset="-128"/>
              </a:rPr>
              <a:t>some </a:t>
            </a:r>
            <a:r>
              <a:rPr lang="en-US" sz="3000" dirty="0">
                <a:ea typeface="ＭＳ Ｐゴシック" pitchFamily="34" charset="-128"/>
              </a:rPr>
              <a:t>other methods</a:t>
            </a:r>
          </a:p>
          <a:p>
            <a:pPr eaLnBrk="1" hangingPunct="1">
              <a:spcBef>
                <a:spcPts val="2400"/>
              </a:spcBef>
              <a:buClr>
                <a:srgbClr val="FF0000"/>
              </a:buClr>
            </a:pPr>
            <a:r>
              <a:rPr lang="en-US" sz="3000" dirty="0">
                <a:ea typeface="ＭＳ Ｐゴシック" pitchFamily="34" charset="-128"/>
              </a:rPr>
              <a:t>More expensive than male condoms</a:t>
            </a:r>
          </a:p>
          <a:p>
            <a:pPr eaLnBrk="1" hangingPunct="1">
              <a:spcBef>
                <a:spcPts val="2400"/>
              </a:spcBef>
              <a:buClr>
                <a:srgbClr val="FF0000"/>
              </a:buClr>
            </a:pPr>
            <a:r>
              <a:rPr lang="en-US" sz="3000" dirty="0">
                <a:ea typeface="ＭＳ Ｐゴシック" pitchFamily="34" charset="-128"/>
              </a:rPr>
              <a:t>Less available than male condoms</a:t>
            </a:r>
          </a:p>
          <a:p>
            <a:pPr eaLnBrk="1" hangingPunct="1">
              <a:lnSpc>
                <a:spcPct val="95000"/>
              </a:lnSpc>
              <a:spcBef>
                <a:spcPct val="35000"/>
              </a:spcBef>
              <a:buFontTx/>
              <a:buNone/>
            </a:pPr>
            <a:endParaRPr lang="en-US" sz="3000" dirty="0">
              <a:ea typeface="ＭＳ Ｐゴシック" pitchFamily="34" charset="-128"/>
            </a:endParaRPr>
          </a:p>
          <a:p>
            <a:pPr eaLnBrk="1" hangingPunct="1">
              <a:lnSpc>
                <a:spcPct val="95000"/>
              </a:lnSpc>
              <a:spcBef>
                <a:spcPct val="35000"/>
              </a:spcBef>
            </a:pPr>
            <a:endParaRPr lang="en-US" sz="3000" dirty="0">
              <a:ea typeface="ＭＳ Ｐゴシック" pitchFamily="34" charset="-128"/>
            </a:endParaRPr>
          </a:p>
          <a:p>
            <a:pPr eaLnBrk="1" hangingPunct="1">
              <a:lnSpc>
                <a:spcPct val="95000"/>
              </a:lnSpc>
              <a:spcBef>
                <a:spcPct val="35000"/>
              </a:spcBef>
            </a:pPr>
            <a:endParaRPr lang="en-US" sz="3000" dirty="0">
              <a:ea typeface="ＭＳ Ｐゴシック" pitchFamily="34" charset="-128"/>
            </a:endParaRPr>
          </a:p>
        </p:txBody>
      </p:sp>
      <p:sp>
        <p:nvSpPr>
          <p:cNvPr id="2" name="Slide Number Placeholder 1">
            <a:extLst>
              <a:ext uri="{FF2B5EF4-FFF2-40B4-BE49-F238E27FC236}">
                <a16:creationId xmlns:a16="http://schemas.microsoft.com/office/drawing/2014/main" id="{B1A6926E-86D2-469B-98AC-70D89E42ECBC}"/>
              </a:ext>
            </a:extLst>
          </p:cNvPr>
          <p:cNvSpPr>
            <a:spLocks noGrp="1"/>
          </p:cNvSpPr>
          <p:nvPr>
            <p:ph type="sldNum" sz="quarter" idx="12"/>
          </p:nvPr>
        </p:nvSpPr>
        <p:spPr/>
        <p:txBody>
          <a:bodyPr/>
          <a:lstStyle/>
          <a:p>
            <a:fld id="{8503B3E5-BAE0-4051-A0B1-29381921E4F1}" type="slidenum">
              <a:rPr lang="en-GB" smtClean="0"/>
              <a:t>79</a:t>
            </a:fld>
            <a:endParaRPr lang="en-GB"/>
          </a:p>
        </p:txBody>
      </p:sp>
      <p:sp>
        <p:nvSpPr>
          <p:cNvPr id="8" name="Footer Placeholder 1">
            <a:extLst>
              <a:ext uri="{FF2B5EF4-FFF2-40B4-BE49-F238E27FC236}">
                <a16:creationId xmlns:a16="http://schemas.microsoft.com/office/drawing/2014/main" id="{0BCEB535-497A-4F83-B34D-E827B1244105}"/>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69126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CEDE-C902-4ECC-BFE0-B0BF451FE3DD}"/>
              </a:ext>
            </a:extLst>
          </p:cNvPr>
          <p:cNvSpPr>
            <a:spLocks noGrp="1"/>
          </p:cNvSpPr>
          <p:nvPr>
            <p:ph type="title"/>
          </p:nvPr>
        </p:nvSpPr>
        <p:spPr/>
        <p:txBody>
          <a:bodyPr>
            <a:normAutofit/>
          </a:bodyPr>
          <a:lstStyle/>
          <a:p>
            <a:r>
              <a:rPr lang="en-US" sz="4400" b="1" dirty="0">
                <a:solidFill>
                  <a:schemeClr val="accent1"/>
                </a:solidFill>
                <a:latin typeface="Calibri" panose="020F0502020204030204" pitchFamily="34" charset="0"/>
                <a:cs typeface="Calibri" panose="020F0502020204030204" pitchFamily="34" charset="0"/>
              </a:rPr>
              <a:t>LNG-IUDs: Types and brands </a:t>
            </a:r>
          </a:p>
        </p:txBody>
      </p:sp>
      <p:sp>
        <p:nvSpPr>
          <p:cNvPr id="3" name="Text Placeholder 2">
            <a:extLst>
              <a:ext uri="{FF2B5EF4-FFF2-40B4-BE49-F238E27FC236}">
                <a16:creationId xmlns:a16="http://schemas.microsoft.com/office/drawing/2014/main" id="{A7236886-6F5F-4E73-AA9E-3954C455CD34}"/>
              </a:ext>
            </a:extLst>
          </p:cNvPr>
          <p:cNvSpPr>
            <a:spLocks noGrp="1"/>
          </p:cNvSpPr>
          <p:nvPr>
            <p:ph idx="1"/>
          </p:nvPr>
        </p:nvSpPr>
        <p:spPr>
          <a:xfrm>
            <a:off x="628650" y="1825624"/>
            <a:ext cx="8210550" cy="4667249"/>
          </a:xfrm>
        </p:spPr>
        <p:txBody>
          <a:bodyPr/>
          <a:lstStyle/>
          <a:p>
            <a:pPr marL="342900" lvl="0">
              <a:spcBef>
                <a:spcPts val="1200"/>
              </a:spcBef>
              <a:buSzPts val="2800"/>
            </a:pPr>
            <a:r>
              <a:rPr lang="en-US" sz="2600" dirty="0"/>
              <a:t>May be unbranded or may be marketed under names such as </a:t>
            </a:r>
            <a:r>
              <a:rPr lang="en-US" sz="2600" dirty="0">
                <a:solidFill>
                  <a:srgbClr val="C00000"/>
                </a:solidFill>
              </a:rPr>
              <a:t>Mirena, Liletta, Avibela, Skyla, Kyleena, and Jaydess</a:t>
            </a:r>
            <a:r>
              <a:rPr lang="en-US" sz="2600" dirty="0"/>
              <a:t>. </a:t>
            </a:r>
          </a:p>
          <a:p>
            <a:pPr marL="342900" lvl="0">
              <a:spcBef>
                <a:spcPts val="1200"/>
              </a:spcBef>
              <a:buSzPts val="2800"/>
            </a:pPr>
            <a:r>
              <a:rPr lang="en-US" sz="2600" dirty="0"/>
              <a:t>Though they all work the same way, the type and size of inserter and amount of LNG hormone released by the IUD may be different for different LNG-IUD types. </a:t>
            </a:r>
          </a:p>
          <a:p>
            <a:pPr marL="342900" lvl="0">
              <a:spcBef>
                <a:spcPts val="1200"/>
              </a:spcBef>
              <a:buSzPts val="2800"/>
            </a:pPr>
            <a:r>
              <a:rPr lang="en-US" sz="2600" dirty="0"/>
              <a:t>The size of the LNG-IUD frame and inserter tube for Kyleena, Skyla, and Jaydess are slightly smaller than the Mirena, Avibela, and  Liletta.</a:t>
            </a:r>
          </a:p>
          <a:p>
            <a:endParaRPr lang="en-US" dirty="0"/>
          </a:p>
        </p:txBody>
      </p:sp>
      <p:sp>
        <p:nvSpPr>
          <p:cNvPr id="4" name="Footer Placeholder 2">
            <a:extLst>
              <a:ext uri="{FF2B5EF4-FFF2-40B4-BE49-F238E27FC236}">
                <a16:creationId xmlns:a16="http://schemas.microsoft.com/office/drawing/2014/main" id="{09AE808C-5D36-429F-9C57-3ED8A72200A0}"/>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Footer Placeholder 1">
            <a:extLst>
              <a:ext uri="{FF2B5EF4-FFF2-40B4-BE49-F238E27FC236}">
                <a16:creationId xmlns:a16="http://schemas.microsoft.com/office/drawing/2014/main" id="{94A5C704-967C-45F2-85BB-2F656DDB70C8}"/>
              </a:ext>
            </a:extLst>
          </p:cNvPr>
          <p:cNvSpPr txBox="1">
            <a:spLocks/>
          </p:cNvSpPr>
          <p:nvPr/>
        </p:nvSpPr>
        <p:spPr>
          <a:xfrm>
            <a:off x="1180063" y="6312369"/>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0AE1B061-B0C9-4D24-B612-E8BF043630A3}"/>
              </a:ext>
            </a:extLst>
          </p:cNvPr>
          <p:cNvSpPr>
            <a:spLocks noGrp="1"/>
          </p:cNvSpPr>
          <p:nvPr>
            <p:ph type="sldNum" sz="quarter" idx="12"/>
          </p:nvPr>
        </p:nvSpPr>
        <p:spPr/>
        <p:txBody>
          <a:bodyPr/>
          <a:lstStyle/>
          <a:p>
            <a:fld id="{8503B3E5-BAE0-4051-A0B1-29381921E4F1}" type="slidenum">
              <a:rPr lang="en-GB" smtClean="0"/>
              <a:t>8</a:t>
            </a:fld>
            <a:endParaRPr lang="en-GB"/>
          </a:p>
        </p:txBody>
      </p:sp>
    </p:spTree>
    <p:extLst>
      <p:ext uri="{BB962C8B-B14F-4D97-AF65-F5344CB8AC3E}">
        <p14:creationId xmlns:p14="http://schemas.microsoft.com/office/powerpoint/2010/main" val="2476420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199" y="152400"/>
            <a:ext cx="8548255" cy="1143000"/>
          </a:xfrm>
        </p:spPr>
        <p:txBody>
          <a:bodyPr>
            <a:noAutofit/>
          </a:bodyPr>
          <a:lstStyle/>
          <a:p>
            <a:pPr eaLnBrk="1" hangingPunct="1">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Female condoms: Managing problems - </a:t>
            </a:r>
            <a:r>
              <a:rPr lang="en-US" sz="3600" b="1" i="1" dirty="0">
                <a:solidFill>
                  <a:schemeClr val="accent1"/>
                </a:solidFill>
                <a:latin typeface="Calibri" panose="020F0502020204030204" pitchFamily="34" charset="0"/>
                <a:ea typeface="ＭＳ Ｐゴシック" pitchFamily="34" charset="-128"/>
                <a:cs typeface="Calibri" panose="020F0502020204030204" pitchFamily="34" charset="0"/>
              </a:rPr>
              <a:t>1</a:t>
            </a:r>
          </a:p>
        </p:txBody>
      </p:sp>
      <p:sp>
        <p:nvSpPr>
          <p:cNvPr id="54275" name="Text Box 37"/>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pitchFamily="34" charset="-128"/>
              <a:cs typeface="+mn-cs"/>
            </a:endParaRPr>
          </a:p>
        </p:txBody>
      </p:sp>
      <p:pic>
        <p:nvPicPr>
          <p:cNvPr id="54276" name="Picture 41" descr="lubric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763" y="2879725"/>
            <a:ext cx="8699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2"/>
          <p:cNvSpPr txBox="1">
            <a:spLocks noChangeArrowheads="1"/>
          </p:cNvSpPr>
          <p:nvPr/>
        </p:nvSpPr>
        <p:spPr bwMode="auto">
          <a:xfrm>
            <a:off x="335756" y="1295400"/>
            <a:ext cx="7315200" cy="48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288925" indent="-28892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8925" marR="0" lvl="0" indent="-288925" algn="l" defTabSz="914400" rtl="0" eaLnBrk="0" fontAlgn="auto" latinLnBrk="0" hangingPunct="0">
              <a:lnSpc>
                <a:spcPct val="100000"/>
              </a:lnSpc>
              <a:spcBef>
                <a:spcPts val="1800"/>
              </a:spcBef>
              <a:spcAft>
                <a:spcPct val="2000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having trouble inserting</a:t>
            </a:r>
            <a:r>
              <a:rPr kumimoji="0" lang="en-US" sz="2800" b="0" i="0" u="none" strike="noStrike" kern="1200" cap="none" spc="0" normalizeH="0" baseline="0" noProof="0" dirty="0">
                <a:ln>
                  <a:noFill/>
                </a:ln>
                <a:effectLst/>
                <a:uLnTx/>
                <a:uFillTx/>
                <a:latin typeface="+mn-lt"/>
                <a:ea typeface="ＭＳ Ｐゴシック" pitchFamily="34" charset="-128"/>
                <a:cs typeface="+mn-cs"/>
              </a:rPr>
              <a:t>: Ask her to demonstrate, suggest practice</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uncomfortable</a:t>
            </a:r>
            <a:r>
              <a:rPr kumimoji="0" lang="en-US" sz="2800" b="0" i="0" u="none" strike="noStrike" kern="1200" cap="none" spc="0" normalizeH="0" baseline="0" noProof="0" dirty="0">
                <a:ln>
                  <a:noFill/>
                </a:ln>
                <a:effectLst/>
                <a:uLnTx/>
                <a:uFillTx/>
                <a:latin typeface="+mn-lt"/>
                <a:ea typeface="ＭＳ Ｐゴシック" pitchFamily="34" charset="-128"/>
                <a:cs typeface="+mn-cs"/>
              </a:rPr>
              <a:t>: Reinsert or reposition</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condom squeaks</a:t>
            </a:r>
            <a:r>
              <a:rPr kumimoji="0" lang="en-US" sz="2800" b="0" i="0" u="none" strike="noStrike" kern="1200" cap="none" spc="0" normalizeH="0" baseline="0" noProof="0" dirty="0">
                <a:ln>
                  <a:noFill/>
                </a:ln>
                <a:effectLst/>
                <a:uLnTx/>
                <a:uFillTx/>
                <a:latin typeface="+mn-lt"/>
                <a:ea typeface="ＭＳ Ｐゴシック" pitchFamily="34" charset="-128"/>
                <a:cs typeface="+mn-cs"/>
              </a:rPr>
              <a:t>: Use more lubricant </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condoms slips or is not used correctly</a:t>
            </a:r>
            <a:r>
              <a:rPr kumimoji="0" lang="en-US" sz="2800" b="0" i="0" u="none" strike="noStrike" kern="1200" cap="none" spc="0" normalizeH="0" baseline="0" noProof="0" dirty="0">
                <a:ln>
                  <a:noFill/>
                </a:ln>
                <a:effectLst/>
                <a:uLnTx/>
                <a:uFillTx/>
                <a:latin typeface="+mn-lt"/>
                <a:ea typeface="ＭＳ Ｐゴシック" pitchFamily="34" charset="-128"/>
                <a:cs typeface="+mn-cs"/>
              </a:rPr>
              <a:t>: Offer emergency contraceptive pills</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difficulty persuading partner</a:t>
            </a:r>
            <a:r>
              <a:rPr kumimoji="0" lang="en-US" sz="2800" b="0" i="0" u="none" strike="noStrike" kern="1200" cap="none" spc="0" normalizeH="0" baseline="0" noProof="0" dirty="0">
                <a:ln>
                  <a:noFill/>
                </a:ln>
                <a:effectLst/>
                <a:uLnTx/>
                <a:uFillTx/>
                <a:latin typeface="+mn-lt"/>
                <a:ea typeface="ＭＳ Ｐゴシック" pitchFamily="34" charset="-128"/>
                <a:cs typeface="+mn-cs"/>
              </a:rPr>
              <a:t>: </a:t>
            </a:r>
            <a:br>
              <a:rPr kumimoji="0" lang="en-US" sz="2800" b="0" i="0" u="none" strike="noStrike" kern="1200" cap="none" spc="0" normalizeH="0" baseline="0" noProof="0" dirty="0">
                <a:ln>
                  <a:noFill/>
                </a:ln>
                <a:effectLst/>
                <a:uLnTx/>
                <a:uFillTx/>
                <a:latin typeface="+mn-lt"/>
                <a:ea typeface="ＭＳ Ｐゴシック" pitchFamily="34" charset="-128"/>
                <a:cs typeface="+mn-cs"/>
              </a:rPr>
            </a:br>
            <a:r>
              <a:rPr kumimoji="0" lang="en-US" sz="2800" b="0" i="0" u="none" strike="noStrike" kern="1200" cap="none" spc="0" normalizeH="0" baseline="0" noProof="0" dirty="0">
                <a:ln>
                  <a:noFill/>
                </a:ln>
                <a:effectLst/>
                <a:uLnTx/>
                <a:uFillTx/>
                <a:latin typeface="+mn-lt"/>
                <a:ea typeface="ＭＳ Ｐゴシック" pitchFamily="34" charset="-128"/>
                <a:cs typeface="+mn-cs"/>
              </a:rPr>
              <a:t>Discuss ways to negotiate use; </a:t>
            </a:r>
            <a:br>
              <a:rPr kumimoji="0" lang="en-US" sz="2800" b="0" i="0" u="none" strike="noStrike" kern="1200" cap="none" spc="0" normalizeH="0" baseline="0" noProof="0" dirty="0">
                <a:ln>
                  <a:noFill/>
                </a:ln>
                <a:effectLst/>
                <a:uLnTx/>
                <a:uFillTx/>
                <a:latin typeface="+mn-lt"/>
                <a:ea typeface="ＭＳ Ｐゴシック" pitchFamily="34" charset="-128"/>
                <a:cs typeface="+mn-cs"/>
              </a:rPr>
            </a:br>
            <a:r>
              <a:rPr kumimoji="0" lang="en-US" sz="2800" b="0" i="0" u="none" strike="noStrike" kern="1200" cap="none" spc="0" normalizeH="0" baseline="0" noProof="0" dirty="0">
                <a:ln>
                  <a:noFill/>
                </a:ln>
                <a:effectLst/>
                <a:uLnTx/>
                <a:uFillTx/>
                <a:latin typeface="+mn-lt"/>
                <a:ea typeface="ＭＳ Ｐゴシック" pitchFamily="34" charset="-128"/>
                <a:cs typeface="+mn-cs"/>
              </a:rPr>
              <a:t>offer other contraceptive options</a:t>
            </a:r>
          </a:p>
        </p:txBody>
      </p:sp>
      <p:pic>
        <p:nvPicPr>
          <p:cNvPr id="54278" name="Picture 43" descr="AFtakeECpi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54525"/>
            <a:ext cx="18669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Rtp.Fits\FPTRP_ProjectFolder\Method Modules\Condoms_CHWs\1 Draft\Development Resources\Illustrations_photos\png-jpg files for Powerpoint\figure-C-page-23.png"/>
          <p:cNvPicPr>
            <a:picLocks noChangeAspect="1" noChangeArrowheads="1"/>
          </p:cNvPicPr>
          <p:nvPr/>
        </p:nvPicPr>
        <p:blipFill rotWithShape="1">
          <a:blip r:embed="rId5"/>
          <a:srcRect l="27074" t="2174" r="9349" b="4614"/>
          <a:stretch/>
        </p:blipFill>
        <p:spPr bwMode="auto">
          <a:xfrm>
            <a:off x="6934200" y="1524000"/>
            <a:ext cx="1433513" cy="1143000"/>
          </a:xfrm>
          <a:prstGeom prst="rect">
            <a:avLst/>
          </a:prstGeom>
          <a:noFill/>
          <a:ln>
            <a:solidFill>
              <a:schemeClr val="accent4">
                <a:lumMod val="10000"/>
              </a:schemeClr>
            </a:solidFill>
          </a:ln>
        </p:spPr>
      </p:pic>
      <p:sp>
        <p:nvSpPr>
          <p:cNvPr id="9" name="Footer Placeholder 1">
            <a:extLst>
              <a:ext uri="{FF2B5EF4-FFF2-40B4-BE49-F238E27FC236}">
                <a16:creationId xmlns:a16="http://schemas.microsoft.com/office/drawing/2014/main" id="{4D452AF2-4578-4794-A77D-F1A0675AD1A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4223989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533400" y="1905000"/>
            <a:ext cx="8208818" cy="3380413"/>
          </a:xfrm>
        </p:spPr>
        <p:txBody>
          <a:bodyPr wrap="square">
            <a:spAutoFit/>
          </a:bodyPr>
          <a:lstStyle/>
          <a:p>
            <a:pPr eaLnBrk="1" hangingPunct="1">
              <a:lnSpc>
                <a:spcPct val="90000"/>
              </a:lnSpc>
            </a:pPr>
            <a:r>
              <a:rPr lang="en-US" sz="2800" b="1" dirty="0">
                <a:solidFill>
                  <a:srgbClr val="C00000"/>
                </a:solidFill>
                <a:ea typeface="ＭＳ Ｐゴシック" pitchFamily="34" charset="-128"/>
              </a:rPr>
              <a:t>Mild irritation in or around the vagina or penis (itching, redness, rash)</a:t>
            </a:r>
          </a:p>
          <a:p>
            <a:pPr lvl="1" eaLnBrk="1" hangingPunct="1">
              <a:lnSpc>
                <a:spcPct val="95000"/>
              </a:lnSpc>
              <a:spcBef>
                <a:spcPts val="1000"/>
              </a:spcBef>
            </a:pPr>
            <a:r>
              <a:rPr lang="en-US" sz="2800" dirty="0">
                <a:ea typeface="ＭＳ Ｐゴシック" pitchFamily="34" charset="-128"/>
              </a:rPr>
              <a:t>Usually goes away on its own </a:t>
            </a:r>
          </a:p>
          <a:p>
            <a:pPr lvl="1" eaLnBrk="1" hangingPunct="1">
              <a:lnSpc>
                <a:spcPct val="95000"/>
              </a:lnSpc>
              <a:spcBef>
                <a:spcPts val="1000"/>
              </a:spcBef>
            </a:pPr>
            <a:r>
              <a:rPr lang="en-US" sz="2800" dirty="0">
                <a:ea typeface="ＭＳ Ｐゴシック" pitchFamily="34" charset="-128"/>
              </a:rPr>
              <a:t>Suggest added lubricant inside condom or on penis</a:t>
            </a:r>
          </a:p>
          <a:p>
            <a:pPr lvl="1" eaLnBrk="1" hangingPunct="1">
              <a:lnSpc>
                <a:spcPct val="95000"/>
              </a:lnSpc>
              <a:spcBef>
                <a:spcPts val="1000"/>
              </a:spcBef>
            </a:pPr>
            <a:r>
              <a:rPr lang="en-US" sz="2800" dirty="0">
                <a:ea typeface="ＭＳ Ｐゴシック" pitchFamily="34" charset="-128"/>
              </a:rPr>
              <a:t>If symptoms persist, assess and treat for possible vaginal infection or STI</a:t>
            </a:r>
          </a:p>
          <a:p>
            <a:pPr eaLnBrk="1" hangingPunct="1">
              <a:lnSpc>
                <a:spcPct val="90000"/>
              </a:lnSpc>
            </a:pPr>
            <a:endParaRPr lang="en-US" sz="2800" dirty="0">
              <a:ea typeface="ＭＳ Ｐゴシック" pitchFamily="34" charset="-128"/>
            </a:endParaRPr>
          </a:p>
        </p:txBody>
      </p:sp>
      <p:sp>
        <p:nvSpPr>
          <p:cNvPr id="2" name="Slide Number Placeholder 1">
            <a:extLst>
              <a:ext uri="{FF2B5EF4-FFF2-40B4-BE49-F238E27FC236}">
                <a16:creationId xmlns:a16="http://schemas.microsoft.com/office/drawing/2014/main" id="{05D80E13-20DD-40EB-9661-81FDE72B7C86}"/>
              </a:ext>
            </a:extLst>
          </p:cNvPr>
          <p:cNvSpPr>
            <a:spLocks noGrp="1"/>
          </p:cNvSpPr>
          <p:nvPr>
            <p:ph type="sldNum" sz="quarter" idx="12"/>
          </p:nvPr>
        </p:nvSpPr>
        <p:spPr/>
        <p:txBody>
          <a:bodyPr/>
          <a:lstStyle/>
          <a:p>
            <a:fld id="{8503B3E5-BAE0-4051-A0B1-29381921E4F1}" type="slidenum">
              <a:rPr lang="en-GB" smtClean="0"/>
              <a:t>81</a:t>
            </a:fld>
            <a:endParaRPr lang="en-GB"/>
          </a:p>
        </p:txBody>
      </p:sp>
      <p:sp>
        <p:nvSpPr>
          <p:cNvPr id="6" name="Footer Placeholder 1">
            <a:extLst>
              <a:ext uri="{FF2B5EF4-FFF2-40B4-BE49-F238E27FC236}">
                <a16:creationId xmlns:a16="http://schemas.microsoft.com/office/drawing/2014/main" id="{C3C6DDDA-9B68-489A-B8AA-BB57C99CC3F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9" name="Rectangle 2">
            <a:extLst>
              <a:ext uri="{FF2B5EF4-FFF2-40B4-BE49-F238E27FC236}">
                <a16:creationId xmlns:a16="http://schemas.microsoft.com/office/drawing/2014/main" id="{EBF641E1-0EF1-4799-858B-413FD65769F0}"/>
              </a:ext>
            </a:extLst>
          </p:cNvPr>
          <p:cNvSpPr txBox="1">
            <a:spLocks noChangeArrowheads="1"/>
          </p:cNvSpPr>
          <p:nvPr/>
        </p:nvSpPr>
        <p:spPr>
          <a:xfrm>
            <a:off x="457199" y="152400"/>
            <a:ext cx="8548255"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Female condoms: Managing problems - </a:t>
            </a:r>
            <a:r>
              <a:rPr lang="en-US" sz="3600" b="1" i="1" dirty="0">
                <a:solidFill>
                  <a:schemeClr val="accent1"/>
                </a:solidFill>
                <a:latin typeface="Calibri" panose="020F0502020204030204" pitchFamily="34" charset="0"/>
                <a:ea typeface="ＭＳ Ｐゴシック" pitchFamily="34" charset="-128"/>
                <a:cs typeface="Calibri" panose="020F0502020204030204" pitchFamily="34" charset="0"/>
              </a:rPr>
              <a:t>2</a:t>
            </a:r>
          </a:p>
        </p:txBody>
      </p:sp>
    </p:spTree>
    <p:extLst>
      <p:ext uri="{BB962C8B-B14F-4D97-AF65-F5344CB8AC3E}">
        <p14:creationId xmlns:p14="http://schemas.microsoft.com/office/powerpoint/2010/main" val="3707971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4150"/>
            <a:ext cx="8229600" cy="1143000"/>
          </a:xfrm>
        </p:spPr>
        <p:txBody>
          <a:bodyPr>
            <a:noAutofit/>
          </a:bodyPr>
          <a:lstStyle/>
          <a:p>
            <a:pPr eaLnBrk="1" hangingPunct="1">
              <a:lnSpc>
                <a:spcPct val="95000"/>
              </a:lnSpc>
            </a:pPr>
            <a:r>
              <a:rPr lang="en-US" sz="3600" b="1" dirty="0">
                <a:solidFill>
                  <a:schemeClr val="accent1"/>
                </a:solidFill>
                <a:latin typeface="Calibri" panose="020F0502020204030204" pitchFamily="34" charset="0"/>
                <a:cs typeface="Calibri" panose="020F0502020204030204" pitchFamily="34" charset="0"/>
              </a:rPr>
              <a:t>Male and female condoms: Problems that may require switching</a:t>
            </a:r>
          </a:p>
        </p:txBody>
      </p:sp>
      <p:sp>
        <p:nvSpPr>
          <p:cNvPr id="40963" name="Rectangle 3"/>
          <p:cNvSpPr>
            <a:spLocks noGrp="1" noChangeArrowheads="1"/>
          </p:cNvSpPr>
          <p:nvPr>
            <p:ph idx="1"/>
          </p:nvPr>
        </p:nvSpPr>
        <p:spPr>
          <a:xfrm>
            <a:off x="533400" y="1600200"/>
            <a:ext cx="8229600" cy="4876800"/>
          </a:xfrm>
        </p:spPr>
        <p:txBody>
          <a:bodyPr>
            <a:normAutofit/>
          </a:bodyPr>
          <a:lstStyle/>
          <a:p>
            <a:pPr eaLnBrk="1" hangingPunct="1">
              <a:lnSpc>
                <a:spcPct val="95000"/>
              </a:lnSpc>
            </a:pPr>
            <a:r>
              <a:rPr lang="en-US" sz="2800" b="1" dirty="0">
                <a:solidFill>
                  <a:srgbClr val="C00000"/>
                </a:solidFill>
              </a:rPr>
              <a:t>Woman is using treatment for vaginal infection</a:t>
            </a:r>
          </a:p>
          <a:p>
            <a:pPr lvl="1" eaLnBrk="1" hangingPunct="1">
              <a:spcBef>
                <a:spcPts val="1000"/>
              </a:spcBef>
              <a:buFont typeface="Symbol" panose="05050102010706020507" pitchFamily="18" charset="2"/>
              <a:buChar char="-"/>
            </a:pPr>
            <a:r>
              <a:rPr lang="en-US" sz="2800" dirty="0"/>
              <a:t> </a:t>
            </a:r>
            <a:r>
              <a:rPr lang="en-US" sz="2600" dirty="0"/>
              <a:t>Some vaginal medication can damage latex </a:t>
            </a:r>
          </a:p>
          <a:p>
            <a:pPr lvl="1" eaLnBrk="1" hangingPunct="1">
              <a:spcBef>
                <a:spcPts val="600"/>
              </a:spcBef>
              <a:buFont typeface="Symbol" panose="05050102010706020507" pitchFamily="18" charset="2"/>
              <a:buChar char="-"/>
            </a:pPr>
            <a:r>
              <a:rPr lang="en-US" sz="2600" dirty="0"/>
              <a:t> Switch to plastic male condoms or female condoms, or abstain from sex</a:t>
            </a:r>
          </a:p>
          <a:p>
            <a:pPr eaLnBrk="1" hangingPunct="1">
              <a:lnSpc>
                <a:spcPct val="95000"/>
              </a:lnSpc>
              <a:spcBef>
                <a:spcPct val="60000"/>
              </a:spcBef>
            </a:pPr>
            <a:r>
              <a:rPr lang="en-US" sz="2800" b="1" dirty="0">
                <a:solidFill>
                  <a:srgbClr val="C00000"/>
                </a:solidFill>
              </a:rPr>
              <a:t>Severe allergic reaction to latex condom (extremely rare)</a:t>
            </a:r>
          </a:p>
          <a:p>
            <a:pPr lvl="1" eaLnBrk="1" hangingPunct="1">
              <a:lnSpc>
                <a:spcPct val="95000"/>
              </a:lnSpc>
              <a:spcBef>
                <a:spcPts val="1000"/>
              </a:spcBef>
              <a:buFont typeface="Symbol" panose="05050102010706020507" pitchFamily="18" charset="2"/>
              <a:buChar char="-"/>
            </a:pPr>
            <a:r>
              <a:rPr lang="en-US" sz="2800" dirty="0"/>
              <a:t> </a:t>
            </a:r>
            <a:r>
              <a:rPr lang="en-US" sz="2600" dirty="0"/>
              <a:t>Stop using latex condoms; treat or refer as appropriate</a:t>
            </a:r>
          </a:p>
        </p:txBody>
      </p:sp>
      <p:sp>
        <p:nvSpPr>
          <p:cNvPr id="2" name="Slide Number Placeholder 1">
            <a:extLst>
              <a:ext uri="{FF2B5EF4-FFF2-40B4-BE49-F238E27FC236}">
                <a16:creationId xmlns:a16="http://schemas.microsoft.com/office/drawing/2014/main" id="{B2AC7413-3031-44C9-AFC7-6455359A68C0}"/>
              </a:ext>
            </a:extLst>
          </p:cNvPr>
          <p:cNvSpPr>
            <a:spLocks noGrp="1"/>
          </p:cNvSpPr>
          <p:nvPr>
            <p:ph type="sldNum" sz="quarter" idx="12"/>
          </p:nvPr>
        </p:nvSpPr>
        <p:spPr/>
        <p:txBody>
          <a:bodyPr/>
          <a:lstStyle/>
          <a:p>
            <a:fld id="{8503B3E5-BAE0-4051-A0B1-29381921E4F1}" type="slidenum">
              <a:rPr lang="en-GB" smtClean="0"/>
              <a:t>82</a:t>
            </a:fld>
            <a:endParaRPr lang="en-GB"/>
          </a:p>
        </p:txBody>
      </p:sp>
      <p:sp>
        <p:nvSpPr>
          <p:cNvPr id="5" name="Footer Placeholder 1">
            <a:extLst>
              <a:ext uri="{FF2B5EF4-FFF2-40B4-BE49-F238E27FC236}">
                <a16:creationId xmlns:a16="http://schemas.microsoft.com/office/drawing/2014/main" id="{016038CF-D60E-46A8-9F00-DE71E4644D7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973671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8400" y="136524"/>
            <a:ext cx="8229600" cy="1143000"/>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Female condom: Summary</a:t>
            </a:r>
          </a:p>
        </p:txBody>
      </p:sp>
      <p:sp>
        <p:nvSpPr>
          <p:cNvPr id="74755" name="Rectangle 3"/>
          <p:cNvSpPr>
            <a:spLocks noGrp="1" noChangeArrowheads="1"/>
          </p:cNvSpPr>
          <p:nvPr>
            <p:ph idx="1"/>
          </p:nvPr>
        </p:nvSpPr>
        <p:spPr>
          <a:xfrm>
            <a:off x="484909" y="1600199"/>
            <a:ext cx="8229599" cy="3747655"/>
          </a:xfrm>
        </p:spPr>
        <p:txBody>
          <a:bodyPr>
            <a:normAutofit/>
          </a:bodyPr>
          <a:lstStyle/>
          <a:p>
            <a:pPr eaLnBrk="1" hangingPunct="1">
              <a:lnSpc>
                <a:spcPct val="100000"/>
              </a:lnSpc>
              <a:spcBef>
                <a:spcPts val="1800"/>
              </a:spcBef>
            </a:pPr>
            <a:r>
              <a:rPr lang="en-US" sz="3200" dirty="0"/>
              <a:t>Safe and easy to use</a:t>
            </a:r>
          </a:p>
          <a:p>
            <a:pPr eaLnBrk="1" hangingPunct="1">
              <a:lnSpc>
                <a:spcPct val="100000"/>
              </a:lnSpc>
              <a:spcBef>
                <a:spcPts val="1800"/>
              </a:spcBef>
            </a:pPr>
            <a:r>
              <a:rPr lang="en-US" sz="3200" dirty="0"/>
              <a:t>Protect from both pregnancy and STIs/HIV</a:t>
            </a:r>
          </a:p>
          <a:p>
            <a:pPr eaLnBrk="1" hangingPunct="1">
              <a:lnSpc>
                <a:spcPct val="100000"/>
              </a:lnSpc>
              <a:spcBef>
                <a:spcPts val="1800"/>
              </a:spcBef>
            </a:pPr>
            <a:r>
              <a:rPr lang="en-US" sz="3200" dirty="0"/>
              <a:t>Female condom can be initiated by woman</a:t>
            </a:r>
          </a:p>
          <a:p>
            <a:pPr eaLnBrk="1" hangingPunct="1">
              <a:lnSpc>
                <a:spcPct val="100000"/>
              </a:lnSpc>
              <a:spcBef>
                <a:spcPts val="1800"/>
              </a:spcBef>
            </a:pPr>
            <a:r>
              <a:rPr lang="en-US" sz="3200" dirty="0"/>
              <a:t>Require partner’s cooperation</a:t>
            </a:r>
          </a:p>
        </p:txBody>
      </p:sp>
      <p:sp>
        <p:nvSpPr>
          <p:cNvPr id="2" name="Slide Number Placeholder 1">
            <a:extLst>
              <a:ext uri="{FF2B5EF4-FFF2-40B4-BE49-F238E27FC236}">
                <a16:creationId xmlns:a16="http://schemas.microsoft.com/office/drawing/2014/main" id="{FD170A47-1C97-4B52-9F8C-07F12A3BB2D6}"/>
              </a:ext>
            </a:extLst>
          </p:cNvPr>
          <p:cNvSpPr>
            <a:spLocks noGrp="1"/>
          </p:cNvSpPr>
          <p:nvPr>
            <p:ph type="sldNum" sz="quarter" idx="12"/>
          </p:nvPr>
        </p:nvSpPr>
        <p:spPr/>
        <p:txBody>
          <a:bodyPr/>
          <a:lstStyle/>
          <a:p>
            <a:fld id="{8503B3E5-BAE0-4051-A0B1-29381921E4F1}" type="slidenum">
              <a:rPr lang="en-GB" smtClean="0"/>
              <a:t>83</a:t>
            </a:fld>
            <a:endParaRPr lang="en-GB"/>
          </a:p>
        </p:txBody>
      </p:sp>
      <p:sp>
        <p:nvSpPr>
          <p:cNvPr id="5" name="Footer Placeholder 1">
            <a:extLst>
              <a:ext uri="{FF2B5EF4-FFF2-40B4-BE49-F238E27FC236}">
                <a16:creationId xmlns:a16="http://schemas.microsoft.com/office/drawing/2014/main" id="{744035CF-F769-47EB-BB9F-921C665B95D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124091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285C-6CA5-482F-8C2E-BAEFA07D4DF9}"/>
              </a:ext>
            </a:extLst>
          </p:cNvPr>
          <p:cNvSpPr>
            <a:spLocks noGrp="1"/>
          </p:cNvSpPr>
          <p:nvPr>
            <p:ph type="ctrTitle"/>
          </p:nvPr>
        </p:nvSpPr>
        <p:spPr/>
        <p:txBody>
          <a:bodyPr>
            <a:normAutofit/>
          </a:bodyPr>
          <a:lstStyle/>
          <a:p>
            <a:r>
              <a:rPr lang="en-GB" sz="6600" b="1" dirty="0">
                <a:solidFill>
                  <a:schemeClr val="accent1"/>
                </a:solidFill>
                <a:latin typeface="Calibri" panose="020F0502020204030204" pitchFamily="34" charset="0"/>
                <a:cs typeface="Calibri" panose="020F0502020204030204" pitchFamily="34" charset="0"/>
              </a:rPr>
              <a:t>Spermicides</a:t>
            </a:r>
            <a:br>
              <a:rPr lang="en-GB" sz="6600" b="1" dirty="0">
                <a:solidFill>
                  <a:schemeClr val="accent1"/>
                </a:solidFill>
                <a:latin typeface="Calibri" panose="020F0502020204030204" pitchFamily="34" charset="0"/>
                <a:cs typeface="Calibri" panose="020F0502020204030204" pitchFamily="34" charset="0"/>
              </a:rPr>
            </a:br>
            <a:endParaRPr lang="en-GB" sz="6600"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7B0C92C-017A-47FC-897C-981649D33BE8}"/>
              </a:ext>
            </a:extLst>
          </p:cNvPr>
          <p:cNvPicPr>
            <a:picLocks noChangeAspect="1"/>
          </p:cNvPicPr>
          <p:nvPr/>
        </p:nvPicPr>
        <p:blipFill>
          <a:blip r:embed="rId2"/>
          <a:stretch>
            <a:fillRect/>
          </a:stretch>
        </p:blipFill>
        <p:spPr>
          <a:xfrm>
            <a:off x="3681412" y="3255962"/>
            <a:ext cx="2376000" cy="3144867"/>
          </a:xfrm>
          <a:prstGeom prst="rect">
            <a:avLst/>
          </a:prstGeom>
        </p:spPr>
      </p:pic>
    </p:spTree>
    <p:extLst>
      <p:ext uri="{BB962C8B-B14F-4D97-AF65-F5344CB8AC3E}">
        <p14:creationId xmlns:p14="http://schemas.microsoft.com/office/powerpoint/2010/main" val="2547182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AD9D-5466-445A-B603-99BDA742E519}"/>
              </a:ext>
            </a:extLst>
          </p:cNvPr>
          <p:cNvSpPr>
            <a:spLocks noGrp="1"/>
          </p:cNvSpPr>
          <p:nvPr>
            <p:ph type="title"/>
          </p:nvPr>
        </p:nvSpPr>
        <p:spPr>
          <a:xfrm>
            <a:off x="517813" y="249382"/>
            <a:ext cx="7886700" cy="845562"/>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are spermicides?</a:t>
            </a:r>
          </a:p>
        </p:txBody>
      </p:sp>
      <p:sp>
        <p:nvSpPr>
          <p:cNvPr id="3" name="Content Placeholder 2">
            <a:extLst>
              <a:ext uri="{FF2B5EF4-FFF2-40B4-BE49-F238E27FC236}">
                <a16:creationId xmlns:a16="http://schemas.microsoft.com/office/drawing/2014/main" id="{59CD6E42-B843-4CF0-BC99-80BFB3AC51F7}"/>
              </a:ext>
            </a:extLst>
          </p:cNvPr>
          <p:cNvSpPr>
            <a:spLocks noGrp="1"/>
          </p:cNvSpPr>
          <p:nvPr>
            <p:ph idx="1"/>
          </p:nvPr>
        </p:nvSpPr>
        <p:spPr>
          <a:xfrm>
            <a:off x="628649" y="1330036"/>
            <a:ext cx="8293678" cy="5162838"/>
          </a:xfrm>
        </p:spPr>
        <p:txBody>
          <a:bodyPr>
            <a:normAutofit/>
          </a:bodyPr>
          <a:lstStyle/>
          <a:p>
            <a:r>
              <a:rPr lang="en-GB" sz="2400" dirty="0"/>
              <a:t>Sperm-killing substances inserted deep in the vagina, near the cervix, before sex.</a:t>
            </a:r>
          </a:p>
          <a:p>
            <a:r>
              <a:rPr lang="en-GB" sz="2400" dirty="0"/>
              <a:t>Examples include: Nonoxynol-9  (most widely used), benzalkonium chloride, chlorhexidine, </a:t>
            </a:r>
            <a:r>
              <a:rPr lang="en-GB" sz="2400" dirty="0" err="1"/>
              <a:t>menfegol</a:t>
            </a:r>
            <a:r>
              <a:rPr lang="en-GB" sz="2400" dirty="0"/>
              <a:t>, octoxynol-9, and sodium docusate.</a:t>
            </a:r>
          </a:p>
          <a:p>
            <a:r>
              <a:rPr lang="en-GB" sz="2400" dirty="0"/>
              <a:t>Available in foaming tablets, melting or foaming suppositories, cans of pressurized foam, melting film, jelly, and cream.</a:t>
            </a:r>
          </a:p>
          <a:p>
            <a:pPr marL="342900" lvl="1" indent="0">
              <a:buNone/>
            </a:pPr>
            <a:r>
              <a:rPr lang="en-GB" sz="2000" dirty="0"/>
              <a:t>− Jellies, creams, and foam from cans can be used alone, with a diaphragm, or with condoms.</a:t>
            </a:r>
          </a:p>
          <a:p>
            <a:pPr marL="342900" lvl="1" indent="0">
              <a:buNone/>
            </a:pPr>
            <a:r>
              <a:rPr lang="en-GB" sz="2000" dirty="0"/>
              <a:t>− Films, suppositories, foaming tablets, or foaming suppositories can be used alone or with condoms.</a:t>
            </a:r>
          </a:p>
          <a:p>
            <a:r>
              <a:rPr lang="en-GB" sz="2400" dirty="0"/>
              <a:t>Work by causing the membrane of sperm cells to break, killing them or slowing their movement. This keeps sperm from meeting an egg.</a:t>
            </a:r>
          </a:p>
          <a:p>
            <a:pPr marL="342900" lvl="1" indent="0">
              <a:buNone/>
            </a:pPr>
            <a:endParaRPr lang="en-GB" sz="2000" dirty="0"/>
          </a:p>
        </p:txBody>
      </p:sp>
      <p:sp>
        <p:nvSpPr>
          <p:cNvPr id="4" name="Slide Number Placeholder 3">
            <a:extLst>
              <a:ext uri="{FF2B5EF4-FFF2-40B4-BE49-F238E27FC236}">
                <a16:creationId xmlns:a16="http://schemas.microsoft.com/office/drawing/2014/main" id="{3F012DA0-A36D-41FB-88F0-D0B55D350D98}"/>
              </a:ext>
            </a:extLst>
          </p:cNvPr>
          <p:cNvSpPr>
            <a:spLocks noGrp="1"/>
          </p:cNvSpPr>
          <p:nvPr>
            <p:ph type="sldNum" sz="quarter" idx="12"/>
          </p:nvPr>
        </p:nvSpPr>
        <p:spPr/>
        <p:txBody>
          <a:bodyPr/>
          <a:lstStyle/>
          <a:p>
            <a:fld id="{8503B3E5-BAE0-4051-A0B1-29381921E4F1}" type="slidenum">
              <a:rPr lang="en-GB" smtClean="0"/>
              <a:t>85</a:t>
            </a:fld>
            <a:endParaRPr lang="en-GB"/>
          </a:p>
        </p:txBody>
      </p:sp>
      <p:sp>
        <p:nvSpPr>
          <p:cNvPr id="5" name="Footer Placeholder 2">
            <a:extLst>
              <a:ext uri="{FF2B5EF4-FFF2-40B4-BE49-F238E27FC236}">
                <a16:creationId xmlns:a16="http://schemas.microsoft.com/office/drawing/2014/main" id="{BA07F788-C2B6-433E-93C3-FDF6143EA097}"/>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25049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AD9D-5466-445A-B603-99BDA742E519}"/>
              </a:ext>
            </a:extLst>
          </p:cNvPr>
          <p:cNvSpPr>
            <a:spLocks noGrp="1"/>
          </p:cNvSpPr>
          <p:nvPr>
            <p:ph type="title"/>
          </p:nvPr>
        </p:nvSpPr>
        <p:spPr>
          <a:xfrm>
            <a:off x="517813" y="249382"/>
            <a:ext cx="8196696" cy="845562"/>
          </a:xfrm>
        </p:spPr>
        <p:txBody>
          <a:bodyPr>
            <a:normAutofit fontScale="90000"/>
          </a:bodyPr>
          <a:lstStyle/>
          <a:p>
            <a:r>
              <a:rPr lang="en-GB" sz="4400" b="1" dirty="0">
                <a:solidFill>
                  <a:schemeClr val="accent1"/>
                </a:solidFill>
                <a:latin typeface="Calibri" panose="020F0502020204030204" pitchFamily="34" charset="0"/>
                <a:cs typeface="Calibri" panose="020F0502020204030204" pitchFamily="34" charset="0"/>
              </a:rPr>
              <a:t>How do spermicides work and what do users like?</a:t>
            </a:r>
          </a:p>
        </p:txBody>
      </p:sp>
      <p:sp>
        <p:nvSpPr>
          <p:cNvPr id="3" name="Content Placeholder 2">
            <a:extLst>
              <a:ext uri="{FF2B5EF4-FFF2-40B4-BE49-F238E27FC236}">
                <a16:creationId xmlns:a16="http://schemas.microsoft.com/office/drawing/2014/main" id="{59CD6E42-B843-4CF0-BC99-80BFB3AC51F7}"/>
              </a:ext>
            </a:extLst>
          </p:cNvPr>
          <p:cNvSpPr>
            <a:spLocks noGrp="1"/>
          </p:cNvSpPr>
          <p:nvPr>
            <p:ph idx="1"/>
          </p:nvPr>
        </p:nvSpPr>
        <p:spPr>
          <a:xfrm>
            <a:off x="628649" y="1330036"/>
            <a:ext cx="8293678" cy="2812022"/>
          </a:xfrm>
        </p:spPr>
        <p:txBody>
          <a:bodyPr>
            <a:normAutofit/>
          </a:bodyPr>
          <a:lstStyle/>
          <a:p>
            <a:pPr marL="0" indent="0">
              <a:buNone/>
            </a:pPr>
            <a:r>
              <a:rPr lang="en-GB" sz="2400" b="1" dirty="0"/>
              <a:t>Mechanism of action</a:t>
            </a:r>
          </a:p>
          <a:p>
            <a:r>
              <a:rPr lang="en-GB" sz="2400" dirty="0"/>
              <a:t>Work by causing the membrane of sperm cells to break, killing them or slowing their movement. This keeps sperm from meeting an egg.</a:t>
            </a:r>
          </a:p>
          <a:p>
            <a:r>
              <a:rPr lang="en-GB" sz="2400" dirty="0"/>
              <a:t>They can be started at anytime the client wants.</a:t>
            </a:r>
          </a:p>
          <a:p>
            <a:r>
              <a:rPr lang="en-GB" sz="2400" dirty="0"/>
              <a:t>Risk of pregnancy is greatest when spermicides are not used with every act of sex.</a:t>
            </a:r>
          </a:p>
          <a:p>
            <a:pPr marL="342900" lvl="1" indent="0">
              <a:buNone/>
            </a:pPr>
            <a:endParaRPr lang="en-GB" sz="2400" dirty="0"/>
          </a:p>
        </p:txBody>
      </p:sp>
      <p:sp>
        <p:nvSpPr>
          <p:cNvPr id="4" name="Slide Number Placeholder 3">
            <a:extLst>
              <a:ext uri="{FF2B5EF4-FFF2-40B4-BE49-F238E27FC236}">
                <a16:creationId xmlns:a16="http://schemas.microsoft.com/office/drawing/2014/main" id="{3F012DA0-A36D-41FB-88F0-D0B55D350D98}"/>
              </a:ext>
            </a:extLst>
          </p:cNvPr>
          <p:cNvSpPr>
            <a:spLocks noGrp="1"/>
          </p:cNvSpPr>
          <p:nvPr>
            <p:ph type="sldNum" sz="quarter" idx="12"/>
          </p:nvPr>
        </p:nvSpPr>
        <p:spPr/>
        <p:txBody>
          <a:bodyPr/>
          <a:lstStyle/>
          <a:p>
            <a:fld id="{8503B3E5-BAE0-4051-A0B1-29381921E4F1}" type="slidenum">
              <a:rPr lang="en-GB" smtClean="0"/>
              <a:t>86</a:t>
            </a:fld>
            <a:endParaRPr lang="en-GB"/>
          </a:p>
        </p:txBody>
      </p:sp>
      <p:sp>
        <p:nvSpPr>
          <p:cNvPr id="6" name="Rectangle 5">
            <a:extLst>
              <a:ext uri="{FF2B5EF4-FFF2-40B4-BE49-F238E27FC236}">
                <a16:creationId xmlns:a16="http://schemas.microsoft.com/office/drawing/2014/main" id="{7AD1BF42-CEA2-46BD-8A4E-DBA294B0B054}"/>
              </a:ext>
            </a:extLst>
          </p:cNvPr>
          <p:cNvSpPr/>
          <p:nvPr/>
        </p:nvSpPr>
        <p:spPr>
          <a:xfrm>
            <a:off x="676876" y="4174319"/>
            <a:ext cx="7924802" cy="2308324"/>
          </a:xfrm>
          <a:prstGeom prst="rect">
            <a:avLst/>
          </a:prstGeom>
        </p:spPr>
        <p:txBody>
          <a:bodyPr wrap="square">
            <a:spAutoFit/>
          </a:bodyPr>
          <a:lstStyle/>
          <a:p>
            <a:r>
              <a:rPr lang="en-GB" sz="2400" b="1" dirty="0">
                <a:solidFill>
                  <a:schemeClr val="accent1"/>
                </a:solidFill>
              </a:rPr>
              <a:t>Why Some Women Say They Like Spermicides</a:t>
            </a:r>
          </a:p>
          <a:p>
            <a:pPr marL="342900" indent="-342900">
              <a:buFont typeface="Arial" panose="020B0604020202020204" pitchFamily="34" charset="0"/>
              <a:buChar char="•"/>
            </a:pPr>
            <a:r>
              <a:rPr lang="en-GB" sz="2400" dirty="0"/>
              <a:t>Are controlled by the woman</a:t>
            </a:r>
          </a:p>
          <a:p>
            <a:pPr marL="342900" indent="-342900">
              <a:buFont typeface="Arial" panose="020B0604020202020204" pitchFamily="34" charset="0"/>
              <a:buChar char="•"/>
            </a:pPr>
            <a:r>
              <a:rPr lang="en-GB" sz="2400" dirty="0"/>
              <a:t>Have no hormonal side effects</a:t>
            </a:r>
          </a:p>
          <a:p>
            <a:pPr marL="342900" indent="-342900">
              <a:buFont typeface="Arial" panose="020B0604020202020204" pitchFamily="34" charset="0"/>
              <a:buChar char="•"/>
            </a:pPr>
            <a:r>
              <a:rPr lang="en-GB" sz="2400" dirty="0"/>
              <a:t>Increase vaginal lubrication</a:t>
            </a:r>
          </a:p>
          <a:p>
            <a:pPr marL="342900" indent="-342900">
              <a:buFont typeface="Arial" panose="020B0604020202020204" pitchFamily="34" charset="0"/>
              <a:buChar char="•"/>
            </a:pPr>
            <a:r>
              <a:rPr lang="en-GB" sz="2400" dirty="0"/>
              <a:t>Can be used without seeing a health care provider</a:t>
            </a:r>
          </a:p>
          <a:p>
            <a:pPr marL="342900" indent="-342900">
              <a:buFont typeface="Arial" panose="020B0604020202020204" pitchFamily="34" charset="0"/>
              <a:buChar char="•"/>
            </a:pPr>
            <a:r>
              <a:rPr lang="en-GB" sz="2400" dirty="0"/>
              <a:t>Can be inserted ahead of time and so do not interrupt sex</a:t>
            </a:r>
          </a:p>
        </p:txBody>
      </p:sp>
      <p:sp>
        <p:nvSpPr>
          <p:cNvPr id="7" name="Footer Placeholder 2">
            <a:extLst>
              <a:ext uri="{FF2B5EF4-FFF2-40B4-BE49-F238E27FC236}">
                <a16:creationId xmlns:a16="http://schemas.microsoft.com/office/drawing/2014/main" id="{23214049-AE41-4D32-ABC3-41BFABB50E1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90217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FE27-4DF5-41CD-90CE-8384D524503A}"/>
              </a:ext>
            </a:extLst>
          </p:cNvPr>
          <p:cNvSpPr>
            <a:spLocks noGrp="1"/>
          </p:cNvSpPr>
          <p:nvPr>
            <p:ph type="title"/>
          </p:nvPr>
        </p:nvSpPr>
        <p:spPr>
          <a:xfrm>
            <a:off x="628650" y="95284"/>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Spermicide: Effectiveness </a:t>
            </a:r>
          </a:p>
        </p:txBody>
      </p:sp>
      <p:sp>
        <p:nvSpPr>
          <p:cNvPr id="4" name="Slide Number Placeholder 3">
            <a:extLst>
              <a:ext uri="{FF2B5EF4-FFF2-40B4-BE49-F238E27FC236}">
                <a16:creationId xmlns:a16="http://schemas.microsoft.com/office/drawing/2014/main" id="{F5DB664B-6753-457D-9B93-6B2D19474A42}"/>
              </a:ext>
            </a:extLst>
          </p:cNvPr>
          <p:cNvSpPr>
            <a:spLocks noGrp="1"/>
          </p:cNvSpPr>
          <p:nvPr>
            <p:ph type="sldNum" sz="quarter" idx="12"/>
          </p:nvPr>
        </p:nvSpPr>
        <p:spPr/>
        <p:txBody>
          <a:bodyPr/>
          <a:lstStyle/>
          <a:p>
            <a:fld id="{8503B3E5-BAE0-4051-A0B1-29381921E4F1}" type="slidenum">
              <a:rPr lang="en-GB" smtClean="0"/>
              <a:t>87</a:t>
            </a:fld>
            <a:endParaRPr lang="en-GB"/>
          </a:p>
        </p:txBody>
      </p:sp>
      <p:sp>
        <p:nvSpPr>
          <p:cNvPr id="8" name="Rectangle 7">
            <a:extLst>
              <a:ext uri="{FF2B5EF4-FFF2-40B4-BE49-F238E27FC236}">
                <a16:creationId xmlns:a16="http://schemas.microsoft.com/office/drawing/2014/main" id="{292EC5E3-B42F-416E-A349-E1E67A0804E8}"/>
              </a:ext>
            </a:extLst>
          </p:cNvPr>
          <p:cNvSpPr/>
          <p:nvPr/>
        </p:nvSpPr>
        <p:spPr>
          <a:xfrm>
            <a:off x="628650" y="1485254"/>
            <a:ext cx="8182841" cy="4261679"/>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Depends on the user.</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One of the least effective family planning methods.</a:t>
            </a:r>
          </a:p>
          <a:p>
            <a:pPr marL="171450" lvl="0" indent="-171450" defTabSz="685800">
              <a:lnSpc>
                <a:spcPct val="90000"/>
              </a:lnSpc>
              <a:spcBef>
                <a:spcPts val="750"/>
              </a:spcBef>
              <a:buFont typeface="Arial" panose="020B0604020202020204" pitchFamily="34" charset="0"/>
              <a:buChar char="•"/>
            </a:pPr>
            <a:r>
              <a:rPr lang="en-GB" sz="2400" dirty="0">
                <a:solidFill>
                  <a:srgbClr val="C00000"/>
                </a:solidFill>
              </a:rPr>
              <a:t>As commonly used</a:t>
            </a:r>
            <a:r>
              <a:rPr lang="en-GB" sz="2400" dirty="0">
                <a:solidFill>
                  <a:prstClr val="black"/>
                </a:solidFill>
              </a:rPr>
              <a:t>, about </a:t>
            </a:r>
            <a:r>
              <a:rPr lang="en-GB" sz="2400" b="1" dirty="0">
                <a:solidFill>
                  <a:prstClr val="black"/>
                </a:solidFill>
              </a:rPr>
              <a:t>21 pregnancies per 100 women </a:t>
            </a:r>
            <a:r>
              <a:rPr lang="en-GB" sz="2400" dirty="0">
                <a:solidFill>
                  <a:prstClr val="black"/>
                </a:solidFill>
              </a:rPr>
              <a:t>using spermicides over the first year. This means that 79 of every 100 women using spermicides will not become pregnant.</a:t>
            </a:r>
          </a:p>
          <a:p>
            <a:pPr marL="171450" lvl="0" indent="-171450" defTabSz="685800">
              <a:lnSpc>
                <a:spcPct val="90000"/>
              </a:lnSpc>
              <a:spcBef>
                <a:spcPts val="750"/>
              </a:spcBef>
              <a:buFont typeface="Arial" panose="020B0604020202020204" pitchFamily="34" charset="0"/>
              <a:buChar char="•"/>
            </a:pPr>
            <a:r>
              <a:rPr lang="en-GB" sz="2400" dirty="0">
                <a:solidFill>
                  <a:srgbClr val="C00000"/>
                </a:solidFill>
              </a:rPr>
              <a:t>When used correctly with every act of sex</a:t>
            </a:r>
            <a:r>
              <a:rPr lang="en-GB" sz="2400" dirty="0">
                <a:solidFill>
                  <a:prstClr val="black"/>
                </a:solidFill>
              </a:rPr>
              <a:t>, about </a:t>
            </a:r>
            <a:r>
              <a:rPr lang="en-GB" sz="2400" b="1" dirty="0">
                <a:solidFill>
                  <a:prstClr val="black"/>
                </a:solidFill>
              </a:rPr>
              <a:t>16 pregnancies per 100 women</a:t>
            </a:r>
            <a:r>
              <a:rPr lang="en-GB" sz="2400" dirty="0">
                <a:solidFill>
                  <a:prstClr val="black"/>
                </a:solidFill>
              </a:rPr>
              <a:t> using spermicides over the first year.</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No delay in return of fertility after spermicides are stopped.</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Does not offer protection against sexually transmitted infections (STIs).</a:t>
            </a:r>
          </a:p>
        </p:txBody>
      </p:sp>
      <p:sp>
        <p:nvSpPr>
          <p:cNvPr id="10" name="Rectangle 9">
            <a:extLst>
              <a:ext uri="{FF2B5EF4-FFF2-40B4-BE49-F238E27FC236}">
                <a16:creationId xmlns:a16="http://schemas.microsoft.com/office/drawing/2014/main" id="{060D406F-3006-433C-98E4-F2B03412493B}"/>
              </a:ext>
            </a:extLst>
          </p:cNvPr>
          <p:cNvSpPr/>
          <p:nvPr/>
        </p:nvSpPr>
        <p:spPr>
          <a:xfrm>
            <a:off x="1018309" y="5673077"/>
            <a:ext cx="7107381" cy="757130"/>
          </a:xfrm>
          <a:prstGeom prst="rect">
            <a:avLst/>
          </a:prstGeom>
        </p:spPr>
        <p:txBody>
          <a:bodyPr wrap="square">
            <a:spAutoFit/>
          </a:bodyPr>
          <a:lstStyle/>
          <a:p>
            <a:pPr lvl="0" defTabSz="685800">
              <a:lnSpc>
                <a:spcPct val="90000"/>
              </a:lnSpc>
              <a:spcBef>
                <a:spcPts val="750"/>
              </a:spcBef>
            </a:pPr>
            <a:r>
              <a:rPr lang="en-GB" sz="2400" b="1" i="1" dirty="0">
                <a:solidFill>
                  <a:srgbClr val="C00000"/>
                </a:solidFill>
              </a:rPr>
              <a:t>Frequent use of nonoxynol-9 may increase risk of HIV infection.</a:t>
            </a:r>
          </a:p>
        </p:txBody>
      </p:sp>
      <p:sp>
        <p:nvSpPr>
          <p:cNvPr id="11" name="Footer Placeholder 2">
            <a:extLst>
              <a:ext uri="{FF2B5EF4-FFF2-40B4-BE49-F238E27FC236}">
                <a16:creationId xmlns:a16="http://schemas.microsoft.com/office/drawing/2014/main" id="{EC2F8483-330D-4429-A595-3C29F4975B7A}"/>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966368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873A-4EAD-44DF-9148-CB9ADB5D3734}"/>
              </a:ext>
            </a:extLst>
          </p:cNvPr>
          <p:cNvSpPr>
            <a:spLocks noGrp="1"/>
          </p:cNvSpPr>
          <p:nvPr>
            <p:ph type="title"/>
          </p:nvPr>
        </p:nvSpPr>
        <p:spPr/>
        <p:txBody>
          <a:bodyPr/>
          <a:lstStyle/>
          <a:p>
            <a:r>
              <a:rPr lang="en-GB" sz="4400" b="1" dirty="0">
                <a:solidFill>
                  <a:srgbClr val="4472C4"/>
                </a:solidFill>
                <a:latin typeface="Calibri" panose="020F0502020204030204" pitchFamily="34" charset="0"/>
                <a:cs typeface="Calibri" panose="020F0502020204030204" pitchFamily="34" charset="0"/>
              </a:rPr>
              <a:t>Spermicide: Side effects, health benefits and health risks </a:t>
            </a:r>
            <a:endParaRPr lang="en-GB" dirty="0"/>
          </a:p>
        </p:txBody>
      </p:sp>
      <p:sp>
        <p:nvSpPr>
          <p:cNvPr id="3" name="Content Placeholder 2">
            <a:extLst>
              <a:ext uri="{FF2B5EF4-FFF2-40B4-BE49-F238E27FC236}">
                <a16:creationId xmlns:a16="http://schemas.microsoft.com/office/drawing/2014/main" id="{5A01779E-DD67-47B2-AAE1-51E3D95AE466}"/>
              </a:ext>
            </a:extLst>
          </p:cNvPr>
          <p:cNvSpPr>
            <a:spLocks noGrp="1"/>
          </p:cNvSpPr>
          <p:nvPr>
            <p:ph idx="1"/>
          </p:nvPr>
        </p:nvSpPr>
        <p:spPr>
          <a:xfrm>
            <a:off x="459797" y="2164186"/>
            <a:ext cx="3862820" cy="2785053"/>
          </a:xfrm>
        </p:spPr>
        <p:txBody>
          <a:bodyPr>
            <a:normAutofit/>
          </a:bodyPr>
          <a:lstStyle/>
          <a:p>
            <a:pPr marL="0" indent="0">
              <a:buNone/>
            </a:pPr>
            <a:r>
              <a:rPr lang="en-GB" sz="2400" b="1" dirty="0">
                <a:solidFill>
                  <a:srgbClr val="C00000"/>
                </a:solidFill>
              </a:rPr>
              <a:t>Side Effects </a:t>
            </a:r>
          </a:p>
          <a:p>
            <a:r>
              <a:rPr lang="en-GB" sz="2400" dirty="0"/>
              <a:t>Irritation in or around the vagina or penis</a:t>
            </a:r>
          </a:p>
          <a:p>
            <a:r>
              <a:rPr lang="en-GB" sz="2400" dirty="0"/>
              <a:t>Other possible physical changes:</a:t>
            </a:r>
          </a:p>
          <a:p>
            <a:r>
              <a:rPr lang="en-GB" sz="2400" dirty="0"/>
              <a:t>Vaginal lesions</a:t>
            </a:r>
          </a:p>
        </p:txBody>
      </p:sp>
      <p:sp>
        <p:nvSpPr>
          <p:cNvPr id="4" name="Slide Number Placeholder 3">
            <a:extLst>
              <a:ext uri="{FF2B5EF4-FFF2-40B4-BE49-F238E27FC236}">
                <a16:creationId xmlns:a16="http://schemas.microsoft.com/office/drawing/2014/main" id="{769944D5-03B6-4BD2-88B1-258F010854A2}"/>
              </a:ext>
            </a:extLst>
          </p:cNvPr>
          <p:cNvSpPr>
            <a:spLocks noGrp="1"/>
          </p:cNvSpPr>
          <p:nvPr>
            <p:ph type="sldNum" sz="quarter" idx="12"/>
          </p:nvPr>
        </p:nvSpPr>
        <p:spPr/>
        <p:txBody>
          <a:bodyPr/>
          <a:lstStyle/>
          <a:p>
            <a:fld id="{8503B3E5-BAE0-4051-A0B1-29381921E4F1}" type="slidenum">
              <a:rPr lang="en-GB" smtClean="0"/>
              <a:t>88</a:t>
            </a:fld>
            <a:endParaRPr lang="en-GB"/>
          </a:p>
        </p:txBody>
      </p:sp>
      <p:sp>
        <p:nvSpPr>
          <p:cNvPr id="6" name="Rectangle 5">
            <a:extLst>
              <a:ext uri="{FF2B5EF4-FFF2-40B4-BE49-F238E27FC236}">
                <a16:creationId xmlns:a16="http://schemas.microsoft.com/office/drawing/2014/main" id="{BF75D214-9053-460E-A770-1292999C1F0C}"/>
              </a:ext>
            </a:extLst>
          </p:cNvPr>
          <p:cNvSpPr/>
          <p:nvPr/>
        </p:nvSpPr>
        <p:spPr>
          <a:xfrm>
            <a:off x="459797" y="4689386"/>
            <a:ext cx="3616036" cy="1200329"/>
          </a:xfrm>
          <a:prstGeom prst="rect">
            <a:avLst/>
          </a:prstGeom>
        </p:spPr>
        <p:txBody>
          <a:bodyPr wrap="square">
            <a:spAutoFit/>
          </a:bodyPr>
          <a:lstStyle/>
          <a:p>
            <a:r>
              <a:rPr lang="en-GB" sz="2400" b="1" dirty="0">
                <a:solidFill>
                  <a:srgbClr val="C00000"/>
                </a:solidFill>
              </a:rPr>
              <a:t>Known Health Benefits</a:t>
            </a:r>
          </a:p>
          <a:p>
            <a:pPr marL="285750" indent="-285750">
              <a:buFont typeface="Arial" panose="020B0604020202020204" pitchFamily="34" charset="0"/>
              <a:buChar char="•"/>
            </a:pPr>
            <a:r>
              <a:rPr lang="en-GB" sz="2400" dirty="0"/>
              <a:t>Help protect against risks of pregnancy</a:t>
            </a:r>
          </a:p>
        </p:txBody>
      </p:sp>
      <p:sp>
        <p:nvSpPr>
          <p:cNvPr id="8" name="Rectangle 7">
            <a:extLst>
              <a:ext uri="{FF2B5EF4-FFF2-40B4-BE49-F238E27FC236}">
                <a16:creationId xmlns:a16="http://schemas.microsoft.com/office/drawing/2014/main" id="{274C626A-A684-4AF2-8A7B-5E5F92FDC1DD}"/>
              </a:ext>
            </a:extLst>
          </p:cNvPr>
          <p:cNvSpPr/>
          <p:nvPr/>
        </p:nvSpPr>
        <p:spPr>
          <a:xfrm>
            <a:off x="4572000" y="2164186"/>
            <a:ext cx="4308764" cy="4154984"/>
          </a:xfrm>
          <a:prstGeom prst="rect">
            <a:avLst/>
          </a:prstGeom>
        </p:spPr>
        <p:txBody>
          <a:bodyPr wrap="square">
            <a:spAutoFit/>
          </a:bodyPr>
          <a:lstStyle/>
          <a:p>
            <a:r>
              <a:rPr lang="en-GB" sz="2400" b="1" dirty="0">
                <a:solidFill>
                  <a:srgbClr val="C00000"/>
                </a:solidFill>
              </a:rPr>
              <a:t>Known Health Risks</a:t>
            </a:r>
          </a:p>
          <a:p>
            <a:pPr marL="285750" indent="-285750">
              <a:buFont typeface="Arial" panose="020B0604020202020204" pitchFamily="34" charset="0"/>
              <a:buChar char="•"/>
            </a:pPr>
            <a:r>
              <a:rPr lang="en-GB" sz="2400" dirty="0"/>
              <a:t>Risks of pregnancy</a:t>
            </a:r>
          </a:p>
          <a:p>
            <a:r>
              <a:rPr lang="en-GB" sz="2400" b="1" dirty="0"/>
              <a:t>Uncommon</a:t>
            </a:r>
            <a:r>
              <a:rPr lang="en-GB" sz="2400" dirty="0"/>
              <a:t>:</a:t>
            </a:r>
          </a:p>
          <a:p>
            <a:pPr marL="342900" indent="-342900">
              <a:buFont typeface="Arial" panose="020B0604020202020204" pitchFamily="34" charset="0"/>
              <a:buChar char="•"/>
            </a:pPr>
            <a:r>
              <a:rPr lang="en-GB" sz="2400" dirty="0"/>
              <a:t>Urinary tract infection, especially when using spermicides 2 or more times a day</a:t>
            </a:r>
          </a:p>
          <a:p>
            <a:r>
              <a:rPr lang="en-GB" sz="2400" b="1" dirty="0"/>
              <a:t>Rare</a:t>
            </a:r>
            <a:r>
              <a:rPr lang="en-GB" sz="2400" dirty="0"/>
              <a:t>:</a:t>
            </a:r>
          </a:p>
          <a:p>
            <a:pPr marL="342900" indent="-342900">
              <a:buFont typeface="Arial" panose="020B0604020202020204" pitchFamily="34" charset="0"/>
              <a:buChar char="•"/>
            </a:pPr>
            <a:r>
              <a:rPr lang="en-GB" sz="2400" dirty="0"/>
              <a:t>Frequent use of nonoxynol-9 may increase risk of HIV infection</a:t>
            </a:r>
          </a:p>
        </p:txBody>
      </p:sp>
      <p:sp>
        <p:nvSpPr>
          <p:cNvPr id="9" name="Footer Placeholder 2">
            <a:extLst>
              <a:ext uri="{FF2B5EF4-FFF2-40B4-BE49-F238E27FC236}">
                <a16:creationId xmlns:a16="http://schemas.microsoft.com/office/drawing/2014/main" id="{01BE8B78-46A2-4566-BF63-A418EFD8284B}"/>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167037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F8977-B2B8-4761-894E-025979CCC950}"/>
              </a:ext>
            </a:extLst>
          </p:cNvPr>
          <p:cNvSpPr>
            <a:spLocks noGrp="1"/>
          </p:cNvSpPr>
          <p:nvPr>
            <p:ph idx="1"/>
          </p:nvPr>
        </p:nvSpPr>
        <p:spPr/>
        <p:txBody>
          <a:bodyPr>
            <a:normAutofit/>
          </a:bodyPr>
          <a:lstStyle/>
          <a:p>
            <a:pPr marL="0" indent="0">
              <a:buNone/>
            </a:pPr>
            <a:r>
              <a:rPr lang="en-GB" sz="2800" b="1" dirty="0"/>
              <a:t>Spermicides</a:t>
            </a:r>
            <a:r>
              <a:rPr lang="en-GB" sz="2800" dirty="0"/>
              <a:t>:</a:t>
            </a:r>
          </a:p>
          <a:p>
            <a:r>
              <a:rPr lang="en-GB" sz="2800" dirty="0"/>
              <a:t>Do not reduce vaginal secretions or make women bleed during sex.</a:t>
            </a:r>
          </a:p>
          <a:p>
            <a:r>
              <a:rPr lang="en-GB" sz="2800" dirty="0"/>
              <a:t>Do not cause cervical cancer or birth defects.</a:t>
            </a:r>
          </a:p>
          <a:p>
            <a:r>
              <a:rPr lang="en-GB" sz="2800" dirty="0"/>
              <a:t>Do not protect against STIs.</a:t>
            </a:r>
          </a:p>
          <a:p>
            <a:r>
              <a:rPr lang="en-GB" sz="2800" dirty="0"/>
              <a:t>Do not change men’s or women’s sex drive or reduce sexual pleasure for most men.</a:t>
            </a:r>
          </a:p>
          <a:p>
            <a:r>
              <a:rPr lang="en-GB" sz="2800" dirty="0"/>
              <a:t>Do not stop women’s monthly bleeding.</a:t>
            </a:r>
          </a:p>
        </p:txBody>
      </p:sp>
      <p:sp>
        <p:nvSpPr>
          <p:cNvPr id="4" name="Slide Number Placeholder 3">
            <a:extLst>
              <a:ext uri="{FF2B5EF4-FFF2-40B4-BE49-F238E27FC236}">
                <a16:creationId xmlns:a16="http://schemas.microsoft.com/office/drawing/2014/main" id="{221193C4-D220-40D8-A562-EB5C287F9A68}"/>
              </a:ext>
            </a:extLst>
          </p:cNvPr>
          <p:cNvSpPr>
            <a:spLocks noGrp="1"/>
          </p:cNvSpPr>
          <p:nvPr>
            <p:ph type="sldNum" sz="quarter" idx="12"/>
          </p:nvPr>
        </p:nvSpPr>
        <p:spPr/>
        <p:txBody>
          <a:bodyPr/>
          <a:lstStyle/>
          <a:p>
            <a:fld id="{8503B3E5-BAE0-4051-A0B1-29381921E4F1}" type="slidenum">
              <a:rPr lang="en-GB" smtClean="0"/>
              <a:t>89</a:t>
            </a:fld>
            <a:endParaRPr lang="en-GB"/>
          </a:p>
        </p:txBody>
      </p:sp>
      <p:sp>
        <p:nvSpPr>
          <p:cNvPr id="5" name="Title 1">
            <a:extLst>
              <a:ext uri="{FF2B5EF4-FFF2-40B4-BE49-F238E27FC236}">
                <a16:creationId xmlns:a16="http://schemas.microsoft.com/office/drawing/2014/main" id="{CFE68320-BDE6-41DA-9764-0E3CDF862314}"/>
              </a:ext>
            </a:extLst>
          </p:cNvPr>
          <p:cNvSpPr>
            <a:spLocks noGrp="1"/>
          </p:cNvSpPr>
          <p:nvPr>
            <p:ph type="title"/>
          </p:nvPr>
        </p:nvSpPr>
        <p:spPr>
          <a:xfrm>
            <a:off x="459797" y="136524"/>
            <a:ext cx="8545658" cy="1325563"/>
          </a:xfrm>
        </p:spPr>
        <p:txBody>
          <a:bodyPr>
            <a:normAutofit/>
          </a:bodyPr>
          <a:lstStyle/>
          <a:p>
            <a:r>
              <a:rPr lang="en-GB" sz="3600" b="1" dirty="0">
                <a:solidFill>
                  <a:srgbClr val="4472C4"/>
                </a:solidFill>
                <a:latin typeface="Calibri" panose="020F0502020204030204" pitchFamily="34" charset="0"/>
                <a:cs typeface="Calibri" panose="020F0502020204030204" pitchFamily="34" charset="0"/>
              </a:rPr>
              <a:t>Spermicide: Correcting misunderstandings</a:t>
            </a:r>
            <a:endParaRPr lang="en-GB" sz="3600" dirty="0"/>
          </a:p>
        </p:txBody>
      </p:sp>
      <p:sp>
        <p:nvSpPr>
          <p:cNvPr id="6" name="Footer Placeholder 2">
            <a:extLst>
              <a:ext uri="{FF2B5EF4-FFF2-40B4-BE49-F238E27FC236}">
                <a16:creationId xmlns:a16="http://schemas.microsoft.com/office/drawing/2014/main" id="{851D44E9-87BF-4EFD-9419-70ADE527E86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90374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545519" y="46469"/>
            <a:ext cx="8376805" cy="1325563"/>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000000"/>
              </a:buClr>
              <a:buSzPts val="3800"/>
              <a:buFont typeface="Arial"/>
              <a:buNone/>
            </a:pPr>
            <a:r>
              <a:rPr lang="en-US" sz="4000" b="1" i="0" u="none" dirty="0">
                <a:solidFill>
                  <a:schemeClr val="accent1"/>
                </a:solidFill>
                <a:latin typeface="Calibri" panose="020F0502020204030204" pitchFamily="34" charset="0"/>
                <a:ea typeface="Arial"/>
                <a:cs typeface="Calibri" panose="020F0502020204030204" pitchFamily="34" charset="0"/>
                <a:sym typeface="Arial"/>
              </a:rPr>
              <a:t>Similarities: Copper IUDs vs. LNG-IUDs</a:t>
            </a:r>
            <a:endParaRPr sz="4000" dirty="0">
              <a:solidFill>
                <a:schemeClr val="accent1"/>
              </a:solidFill>
              <a:latin typeface="Calibri" panose="020F0502020204030204" pitchFamily="34" charset="0"/>
              <a:cs typeface="Calibri" panose="020F0502020204030204" pitchFamily="34" charset="0"/>
            </a:endParaRPr>
          </a:p>
        </p:txBody>
      </p:sp>
      <p:sp>
        <p:nvSpPr>
          <p:cNvPr id="146" name="Google Shape;146;p6"/>
          <p:cNvSpPr txBox="1">
            <a:spLocks noGrp="1"/>
          </p:cNvSpPr>
          <p:nvPr>
            <p:ph idx="1"/>
          </p:nvPr>
        </p:nvSpPr>
        <p:spPr>
          <a:xfrm>
            <a:off x="457200" y="1550096"/>
            <a:ext cx="8465124" cy="51284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None/>
            </a:pPr>
            <a:r>
              <a:rPr lang="en-US" sz="2400" b="1" dirty="0"/>
              <a:t>Both Copper IUDs and LNG-IUDs</a:t>
            </a:r>
            <a:r>
              <a:rPr lang="en-US" sz="2400" dirty="0"/>
              <a:t>:</a:t>
            </a:r>
          </a:p>
          <a:p>
            <a:pPr marL="342900">
              <a:spcBef>
                <a:spcPts val="480"/>
              </a:spcBef>
              <a:buSzPts val="2400"/>
            </a:pPr>
            <a:r>
              <a:rPr lang="en-US" sz="2400" dirty="0"/>
              <a:t>Are very effective and safe</a:t>
            </a:r>
          </a:p>
          <a:p>
            <a:pPr marL="342900">
              <a:spcBef>
                <a:spcPts val="480"/>
              </a:spcBef>
              <a:buSzPts val="2400"/>
            </a:pPr>
            <a:r>
              <a:rPr lang="en-US" sz="2400" dirty="0"/>
              <a:t>Are long acting and reversible</a:t>
            </a:r>
          </a:p>
          <a:p>
            <a:pPr marL="342900">
              <a:spcBef>
                <a:spcPts val="480"/>
              </a:spcBef>
              <a:buSzPts val="2400"/>
            </a:pPr>
            <a:r>
              <a:rPr lang="en-US" sz="2400" dirty="0"/>
              <a:t>Return to fertility is not delayed upon removal</a:t>
            </a:r>
          </a:p>
          <a:p>
            <a:pPr marL="342900">
              <a:spcBef>
                <a:spcPts val="480"/>
              </a:spcBef>
              <a:buSzPts val="2400"/>
            </a:pPr>
            <a:r>
              <a:rPr lang="en-US" sz="2400" dirty="0"/>
              <a:t>Can be removed anytime the woman wants</a:t>
            </a:r>
          </a:p>
          <a:p>
            <a:pPr marL="342900">
              <a:spcBef>
                <a:spcPts val="480"/>
              </a:spcBef>
              <a:buSzPts val="2400"/>
            </a:pPr>
            <a:r>
              <a:rPr lang="en-US" sz="2400" dirty="0"/>
              <a:t>Require trained provider to insert and remove</a:t>
            </a:r>
          </a:p>
          <a:p>
            <a:pPr marL="342900">
              <a:spcBef>
                <a:spcPts val="480"/>
              </a:spcBef>
              <a:buSzPts val="2400"/>
            </a:pPr>
            <a:r>
              <a:rPr lang="en-US" sz="2400" dirty="0"/>
              <a:t>Protect against the risks of pregnancy- uterine and ectopic and may protect against endometrial and cervical cancer. </a:t>
            </a:r>
          </a:p>
          <a:p>
            <a:pPr marL="342900">
              <a:spcBef>
                <a:spcPts val="480"/>
              </a:spcBef>
              <a:buSzPts val="2400"/>
            </a:pPr>
            <a:r>
              <a:rPr lang="en-US" sz="2400" dirty="0"/>
              <a:t>Can be inserted at any time in the cycle if reasonably sure that woman is not pregnant </a:t>
            </a:r>
          </a:p>
          <a:p>
            <a:pPr marL="342900">
              <a:spcBef>
                <a:spcPts val="480"/>
              </a:spcBef>
              <a:buSzPts val="2400"/>
            </a:pPr>
            <a:r>
              <a:rPr lang="en-US" sz="2400" dirty="0"/>
              <a:t>Can be inserted post abortion and postpartum if no evidence of complications</a:t>
            </a:r>
            <a:endParaRPr lang="en-US" sz="2400" dirty="0">
              <a:solidFill>
                <a:schemeClr val="tx1"/>
              </a:solidFill>
            </a:endParaRPr>
          </a:p>
        </p:txBody>
      </p:sp>
      <p:sp>
        <p:nvSpPr>
          <p:cNvPr id="4" name="Footer Placeholder 1">
            <a:extLst>
              <a:ext uri="{FF2B5EF4-FFF2-40B4-BE49-F238E27FC236}">
                <a16:creationId xmlns:a16="http://schemas.microsoft.com/office/drawing/2014/main" id="{9040BA87-9EA2-4C2A-B40D-1DF519987C2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835459B0-C78F-4F0E-8811-F4DFF0D5250F}"/>
              </a:ext>
            </a:extLst>
          </p:cNvPr>
          <p:cNvSpPr>
            <a:spLocks noGrp="1"/>
          </p:cNvSpPr>
          <p:nvPr>
            <p:ph type="sldNum" sz="quarter" idx="12"/>
          </p:nvPr>
        </p:nvSpPr>
        <p:spPr/>
        <p:txBody>
          <a:bodyPr/>
          <a:lstStyle/>
          <a:p>
            <a:fld id="{8503B3E5-BAE0-4051-A0B1-29381921E4F1}" type="slidenum">
              <a:rPr lang="en-GB" smtClean="0"/>
              <a:t>9</a:t>
            </a:fld>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7FA2-0761-4796-B297-9B3CE23E424D}"/>
              </a:ext>
            </a:extLst>
          </p:cNvPr>
          <p:cNvSpPr>
            <a:spLocks noGrp="1"/>
          </p:cNvSpPr>
          <p:nvPr>
            <p:ph idx="1"/>
          </p:nvPr>
        </p:nvSpPr>
        <p:spPr/>
        <p:txBody>
          <a:bodyPr>
            <a:normAutofit/>
          </a:bodyPr>
          <a:lstStyle/>
          <a:p>
            <a:pPr marL="0" indent="0">
              <a:buNone/>
            </a:pPr>
            <a:r>
              <a:rPr lang="en-GB" sz="3200" dirty="0"/>
              <a:t>All women can safely use spermicides except those who:</a:t>
            </a:r>
          </a:p>
          <a:p>
            <a:r>
              <a:rPr lang="en-GB" sz="3200" dirty="0"/>
              <a:t>Are at high risk for HIV infection</a:t>
            </a:r>
          </a:p>
          <a:p>
            <a:r>
              <a:rPr lang="en-GB" sz="3200" dirty="0"/>
              <a:t>Have HIV infection</a:t>
            </a:r>
          </a:p>
          <a:p>
            <a:pPr marL="0" indent="0">
              <a:buNone/>
            </a:pPr>
            <a:endParaRPr lang="en-GB" sz="3200" dirty="0"/>
          </a:p>
          <a:p>
            <a:pPr marL="0" indent="0">
              <a:buNone/>
            </a:pPr>
            <a:r>
              <a:rPr lang="en-GB" sz="3200" b="1" i="1" dirty="0">
                <a:solidFill>
                  <a:srgbClr val="C00000"/>
                </a:solidFill>
              </a:rPr>
              <a:t>Women who are at high risk for HIV infection or who have HIV should use another method.</a:t>
            </a:r>
          </a:p>
        </p:txBody>
      </p:sp>
      <p:sp>
        <p:nvSpPr>
          <p:cNvPr id="4" name="Slide Number Placeholder 3">
            <a:extLst>
              <a:ext uri="{FF2B5EF4-FFF2-40B4-BE49-F238E27FC236}">
                <a16:creationId xmlns:a16="http://schemas.microsoft.com/office/drawing/2014/main" id="{85807563-4762-46C3-A683-92586BB608BD}"/>
              </a:ext>
            </a:extLst>
          </p:cNvPr>
          <p:cNvSpPr>
            <a:spLocks noGrp="1"/>
          </p:cNvSpPr>
          <p:nvPr>
            <p:ph type="sldNum" sz="quarter" idx="12"/>
          </p:nvPr>
        </p:nvSpPr>
        <p:spPr/>
        <p:txBody>
          <a:bodyPr/>
          <a:lstStyle/>
          <a:p>
            <a:fld id="{8503B3E5-BAE0-4051-A0B1-29381921E4F1}" type="slidenum">
              <a:rPr lang="en-GB" smtClean="0"/>
              <a:t>90</a:t>
            </a:fld>
            <a:endParaRPr lang="en-GB"/>
          </a:p>
        </p:txBody>
      </p:sp>
      <p:sp>
        <p:nvSpPr>
          <p:cNvPr id="5" name="Title 1">
            <a:extLst>
              <a:ext uri="{FF2B5EF4-FFF2-40B4-BE49-F238E27FC236}">
                <a16:creationId xmlns:a16="http://schemas.microsoft.com/office/drawing/2014/main" id="{273AFC16-CD87-4B52-B2BD-A9C795453A1D}"/>
              </a:ext>
            </a:extLst>
          </p:cNvPr>
          <p:cNvSpPr>
            <a:spLocks noGrp="1"/>
          </p:cNvSpPr>
          <p:nvPr>
            <p:ph type="title"/>
          </p:nvPr>
        </p:nvSpPr>
        <p:spPr>
          <a:xfrm>
            <a:off x="494434" y="320674"/>
            <a:ext cx="8155132" cy="1325563"/>
          </a:xfrm>
        </p:spPr>
        <p:txBody>
          <a:bodyPr>
            <a:normAutofit/>
          </a:bodyPr>
          <a:lstStyle/>
          <a:p>
            <a:r>
              <a:rPr lang="en-GB" sz="4000" b="1" dirty="0">
                <a:solidFill>
                  <a:srgbClr val="4472C4"/>
                </a:solidFill>
                <a:latin typeface="Calibri" panose="020F0502020204030204" pitchFamily="34" charset="0"/>
                <a:cs typeface="Calibri" panose="020F0502020204030204" pitchFamily="34" charset="0"/>
              </a:rPr>
              <a:t>Who can and cannot use spermicide? </a:t>
            </a:r>
            <a:endParaRPr lang="en-GB" sz="4000" dirty="0"/>
          </a:p>
        </p:txBody>
      </p:sp>
      <p:sp>
        <p:nvSpPr>
          <p:cNvPr id="6" name="Footer Placeholder 2">
            <a:extLst>
              <a:ext uri="{FF2B5EF4-FFF2-40B4-BE49-F238E27FC236}">
                <a16:creationId xmlns:a16="http://schemas.microsoft.com/office/drawing/2014/main" id="{CAFEFAC3-F6B3-4945-A709-460D153DBAA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03491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0603-6212-4222-8B66-67A3BE387D3A}"/>
              </a:ext>
            </a:extLst>
          </p:cNvPr>
          <p:cNvSpPr>
            <a:spLocks noGrp="1"/>
          </p:cNvSpPr>
          <p:nvPr>
            <p:ph type="title"/>
          </p:nvPr>
        </p:nvSpPr>
        <p:spPr/>
        <p:txBody>
          <a:bodyPr>
            <a:normAutofit/>
          </a:bodyPr>
          <a:lstStyle/>
          <a:p>
            <a:r>
              <a:rPr lang="en-GB" sz="4400" b="1" dirty="0">
                <a:solidFill>
                  <a:srgbClr val="4472C4"/>
                </a:solidFill>
                <a:latin typeface="Calibri" panose="020F0502020204030204" pitchFamily="34" charset="0"/>
                <a:cs typeface="Calibri" panose="020F0502020204030204" pitchFamily="34" charset="0"/>
              </a:rPr>
              <a:t>Spermicide: Summary</a:t>
            </a:r>
            <a:endParaRPr lang="en-GB" sz="4400" dirty="0"/>
          </a:p>
        </p:txBody>
      </p:sp>
      <p:sp>
        <p:nvSpPr>
          <p:cNvPr id="3" name="Content Placeholder 2">
            <a:extLst>
              <a:ext uri="{FF2B5EF4-FFF2-40B4-BE49-F238E27FC236}">
                <a16:creationId xmlns:a16="http://schemas.microsoft.com/office/drawing/2014/main" id="{6C541AC8-C994-4E0F-B506-9DEE1C2DA264}"/>
              </a:ext>
            </a:extLst>
          </p:cNvPr>
          <p:cNvSpPr>
            <a:spLocks noGrp="1"/>
          </p:cNvSpPr>
          <p:nvPr>
            <p:ph idx="1"/>
          </p:nvPr>
        </p:nvSpPr>
        <p:spPr/>
        <p:txBody>
          <a:bodyPr>
            <a:normAutofit/>
          </a:bodyPr>
          <a:lstStyle/>
          <a:p>
            <a:r>
              <a:rPr lang="en-GB" sz="3200" dirty="0"/>
              <a:t>One of the least effective family planning methods.</a:t>
            </a:r>
          </a:p>
          <a:p>
            <a:r>
              <a:rPr lang="en-GB" sz="3200" dirty="0"/>
              <a:t>Safe and suitable for nearly all women</a:t>
            </a:r>
          </a:p>
          <a:p>
            <a:r>
              <a:rPr lang="en-GB" sz="3200" dirty="0"/>
              <a:t>Women who are at high risk for HIV infection or who have HIV should use another method.</a:t>
            </a:r>
          </a:p>
          <a:p>
            <a:r>
              <a:rPr lang="en-GB" sz="3200" dirty="0"/>
              <a:t>No delay in return of fertility. </a:t>
            </a:r>
          </a:p>
          <a:p>
            <a:r>
              <a:rPr lang="en-GB" sz="3200" dirty="0"/>
              <a:t>No protection against sexually transmitted infections (STIs).</a:t>
            </a:r>
          </a:p>
        </p:txBody>
      </p:sp>
      <p:sp>
        <p:nvSpPr>
          <p:cNvPr id="4" name="Slide Number Placeholder 3">
            <a:extLst>
              <a:ext uri="{FF2B5EF4-FFF2-40B4-BE49-F238E27FC236}">
                <a16:creationId xmlns:a16="http://schemas.microsoft.com/office/drawing/2014/main" id="{CB46977E-948A-43AA-87CE-D2BF4E229197}"/>
              </a:ext>
            </a:extLst>
          </p:cNvPr>
          <p:cNvSpPr>
            <a:spLocks noGrp="1"/>
          </p:cNvSpPr>
          <p:nvPr>
            <p:ph type="sldNum" sz="quarter" idx="12"/>
          </p:nvPr>
        </p:nvSpPr>
        <p:spPr/>
        <p:txBody>
          <a:bodyPr/>
          <a:lstStyle/>
          <a:p>
            <a:fld id="{8503B3E5-BAE0-4051-A0B1-29381921E4F1}" type="slidenum">
              <a:rPr lang="en-GB" smtClean="0"/>
              <a:t>91</a:t>
            </a:fld>
            <a:endParaRPr lang="en-GB"/>
          </a:p>
        </p:txBody>
      </p:sp>
      <p:sp>
        <p:nvSpPr>
          <p:cNvPr id="5" name="Footer Placeholder 2">
            <a:extLst>
              <a:ext uri="{FF2B5EF4-FFF2-40B4-BE49-F238E27FC236}">
                <a16:creationId xmlns:a16="http://schemas.microsoft.com/office/drawing/2014/main" id="{7918D91A-1BE6-4945-8DB7-86D711764BD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513357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DA-4E83-4A47-9B1B-9C404D5D110A}"/>
              </a:ext>
            </a:extLst>
          </p:cNvPr>
          <p:cNvSpPr>
            <a:spLocks noGrp="1"/>
          </p:cNvSpPr>
          <p:nvPr>
            <p:ph type="ctrTitle"/>
          </p:nvPr>
        </p:nvSpPr>
        <p:spPr/>
        <p:txBody>
          <a:bodyPr>
            <a:normAutofit/>
          </a:bodyPr>
          <a:lstStyle/>
          <a:p>
            <a:r>
              <a:rPr lang="en-GB" sz="6000" b="1" dirty="0">
                <a:solidFill>
                  <a:schemeClr val="accent1"/>
                </a:solidFill>
                <a:latin typeface="Calibri" panose="020F0502020204030204" pitchFamily="34" charset="0"/>
                <a:cs typeface="Calibri" panose="020F0502020204030204" pitchFamily="34" charset="0"/>
              </a:rPr>
              <a:t>Diaphragms</a:t>
            </a:r>
          </a:p>
        </p:txBody>
      </p:sp>
      <p:pic>
        <p:nvPicPr>
          <p:cNvPr id="4" name="Picture 3">
            <a:extLst>
              <a:ext uri="{FF2B5EF4-FFF2-40B4-BE49-F238E27FC236}">
                <a16:creationId xmlns:a16="http://schemas.microsoft.com/office/drawing/2014/main" id="{B7A21EAC-36FC-4F7C-B060-AC32B7E76FE9}"/>
              </a:ext>
            </a:extLst>
          </p:cNvPr>
          <p:cNvPicPr>
            <a:picLocks noChangeAspect="1"/>
          </p:cNvPicPr>
          <p:nvPr/>
        </p:nvPicPr>
        <p:blipFill>
          <a:blip r:embed="rId2"/>
          <a:stretch>
            <a:fillRect/>
          </a:stretch>
        </p:blipFill>
        <p:spPr>
          <a:xfrm>
            <a:off x="3270105" y="3602038"/>
            <a:ext cx="2409825" cy="2543175"/>
          </a:xfrm>
          <a:prstGeom prst="rect">
            <a:avLst/>
          </a:prstGeom>
        </p:spPr>
      </p:pic>
    </p:spTree>
    <p:extLst>
      <p:ext uri="{BB962C8B-B14F-4D97-AF65-F5344CB8AC3E}">
        <p14:creationId xmlns:p14="http://schemas.microsoft.com/office/powerpoint/2010/main" val="343176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What is the diaphragm?</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p:txBody>
          <a:bodyPr>
            <a:normAutofit/>
          </a:bodyPr>
          <a:lstStyle/>
          <a:p>
            <a:r>
              <a:rPr lang="en-GB" sz="2800" dirty="0"/>
              <a:t>A soft latex cup (or plastic / silicone) </a:t>
            </a:r>
            <a:br>
              <a:rPr lang="en-GB" sz="2800" dirty="0"/>
            </a:br>
            <a:r>
              <a:rPr lang="en-GB" sz="2800" dirty="0"/>
              <a:t>that covers the cervix. </a:t>
            </a:r>
          </a:p>
          <a:p>
            <a:r>
              <a:rPr lang="en-GB" sz="2800" dirty="0"/>
              <a:t>The rim contains a firm, flexible spring </a:t>
            </a:r>
            <a:br>
              <a:rPr lang="en-GB" sz="2800" dirty="0"/>
            </a:br>
            <a:r>
              <a:rPr lang="en-GB" sz="2800" dirty="0"/>
              <a:t>that keeps the diaphragm in place.</a:t>
            </a:r>
          </a:p>
          <a:p>
            <a:r>
              <a:rPr lang="en-GB" sz="2800" dirty="0"/>
              <a:t>Used with spermicidal cream, jelly, or foam to improve effectiveness.</a:t>
            </a:r>
          </a:p>
          <a:p>
            <a:r>
              <a:rPr lang="en-GB" sz="2800" dirty="0"/>
              <a:t>Most diaphragms come in different sizes and require fitting by a specifically trained provider. A one-size-fits-all diaphragm is becoming available. </a:t>
            </a:r>
          </a:p>
          <a:p>
            <a:r>
              <a:rPr lang="en-GB" sz="2800" dirty="0"/>
              <a:t>It does not require seeing a provider for fitting. </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93</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B49A4DB8-C5B6-49B3-8FD7-EB883CFF7B5E}"/>
              </a:ext>
            </a:extLst>
          </p:cNvPr>
          <p:cNvPicPr>
            <a:picLocks noChangeAspect="1"/>
          </p:cNvPicPr>
          <p:nvPr/>
        </p:nvPicPr>
        <p:blipFill>
          <a:blip r:embed="rId3"/>
          <a:stretch>
            <a:fillRect/>
          </a:stretch>
        </p:blipFill>
        <p:spPr>
          <a:xfrm>
            <a:off x="6664900" y="941245"/>
            <a:ext cx="2409825" cy="2543175"/>
          </a:xfrm>
          <a:prstGeom prst="rect">
            <a:avLst/>
          </a:prstGeom>
        </p:spPr>
      </p:pic>
    </p:spTree>
    <p:extLst>
      <p:ext uri="{BB962C8B-B14F-4D97-AF65-F5344CB8AC3E}">
        <p14:creationId xmlns:p14="http://schemas.microsoft.com/office/powerpoint/2010/main" val="747190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fontScale="90000"/>
          </a:bodyPr>
          <a:lstStyle/>
          <a:p>
            <a:r>
              <a:rPr lang="en-GB" sz="4800" b="1" dirty="0">
                <a:solidFill>
                  <a:schemeClr val="accent1"/>
                </a:solidFill>
                <a:latin typeface="Calibri" panose="020F0502020204030204" pitchFamily="34" charset="0"/>
                <a:cs typeface="Calibri" panose="020F0502020204030204" pitchFamily="34" charset="0"/>
              </a:rPr>
              <a:t>How does the diaphragm work?</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628650" y="1316182"/>
            <a:ext cx="7886700" cy="4860781"/>
          </a:xfrm>
        </p:spPr>
        <p:txBody>
          <a:bodyPr>
            <a:normAutofit/>
          </a:bodyPr>
          <a:lstStyle/>
          <a:p>
            <a:r>
              <a:rPr lang="en-GB" sz="2800" dirty="0"/>
              <a:t>Works by blocking sperm from entering the cervix; spermicide kills or disables sperm. </a:t>
            </a:r>
          </a:p>
          <a:p>
            <a:r>
              <a:rPr lang="en-GB" sz="2800" dirty="0"/>
              <a:t>Both keep sperm from meeting an egg.</a:t>
            </a:r>
          </a:p>
          <a:p>
            <a:r>
              <a:rPr lang="en-GB" sz="2800" dirty="0"/>
              <a:t>No delay in return of fertility after use of the diaphragm is stopped.</a:t>
            </a:r>
          </a:p>
          <a:p>
            <a:r>
              <a:rPr lang="en-GB" sz="2800" dirty="0"/>
              <a:t>Does not provide protection against STIs: </a:t>
            </a:r>
            <a:r>
              <a:rPr lang="en-GB" sz="2200" i="1" dirty="0"/>
              <a:t>May provide some protection  against certain STIs but should not be relied on for STI prevention.</a:t>
            </a:r>
          </a:p>
          <a:p>
            <a:endParaRPr lang="en-GB" sz="2800" i="1" dirty="0"/>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94</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CDA570E6-E45B-4FEF-9D4C-C7053CB23ADD}"/>
              </a:ext>
            </a:extLst>
          </p:cNvPr>
          <p:cNvPicPr>
            <a:picLocks/>
          </p:cNvPicPr>
          <p:nvPr/>
        </p:nvPicPr>
        <p:blipFill>
          <a:blip r:embed="rId3"/>
          <a:stretch>
            <a:fillRect/>
          </a:stretch>
        </p:blipFill>
        <p:spPr>
          <a:xfrm>
            <a:off x="3538469" y="4338952"/>
            <a:ext cx="5472000" cy="2199961"/>
          </a:xfrm>
          <a:prstGeom prst="rect">
            <a:avLst/>
          </a:prstGeom>
        </p:spPr>
      </p:pic>
    </p:spTree>
    <p:extLst>
      <p:ext uri="{BB962C8B-B14F-4D97-AF65-F5344CB8AC3E}">
        <p14:creationId xmlns:p14="http://schemas.microsoft.com/office/powerpoint/2010/main" val="4032760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The diaphragm: Effectiveness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628649" y="1316182"/>
            <a:ext cx="8335241" cy="4860781"/>
          </a:xfrm>
        </p:spPr>
        <p:txBody>
          <a:bodyPr>
            <a:normAutofit lnSpcReduction="10000"/>
          </a:bodyPr>
          <a:lstStyle/>
          <a:p>
            <a:r>
              <a:rPr lang="en-GB" sz="2800" dirty="0"/>
              <a:t>Depends on the user: Risk of pregnancy is greatest when the diaphragm with spermicide is not used with every act of sex.</a:t>
            </a:r>
          </a:p>
          <a:p>
            <a:endParaRPr lang="en-GB" sz="2800" dirty="0"/>
          </a:p>
          <a:p>
            <a:r>
              <a:rPr lang="en-GB" sz="2800" dirty="0"/>
              <a:t>As commonly used, about </a:t>
            </a:r>
            <a:r>
              <a:rPr lang="en-GB" sz="2800" b="1" dirty="0"/>
              <a:t>17 pregnancies per 100 women </a:t>
            </a:r>
            <a:r>
              <a:rPr lang="en-GB" sz="2800" dirty="0"/>
              <a:t>using the diaphragm with spermicide over the first year. This means that 83 of every 100 women using the diaphragm will not become pregnant.</a:t>
            </a:r>
          </a:p>
          <a:p>
            <a:endParaRPr lang="en-GB" sz="2800" dirty="0"/>
          </a:p>
          <a:p>
            <a:r>
              <a:rPr lang="en-GB" sz="2800" dirty="0"/>
              <a:t>When used correctly with every act of sex, about </a:t>
            </a:r>
            <a:r>
              <a:rPr lang="en-GB" sz="2800" b="1" dirty="0"/>
              <a:t>16 pregnancies per 100 women </a:t>
            </a:r>
            <a:r>
              <a:rPr lang="en-GB" sz="2800" dirty="0"/>
              <a:t>using the diaphragm with spermicide over the first year.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95</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7376868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The diaphragm: Health benefits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96</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
        <p:nvSpPr>
          <p:cNvPr id="7" name="Rectangle 6">
            <a:extLst>
              <a:ext uri="{FF2B5EF4-FFF2-40B4-BE49-F238E27FC236}">
                <a16:creationId xmlns:a16="http://schemas.microsoft.com/office/drawing/2014/main" id="{9E7B1018-5DE8-46D3-9748-689D56E9DA9B}"/>
              </a:ext>
            </a:extLst>
          </p:cNvPr>
          <p:cNvSpPr/>
          <p:nvPr/>
        </p:nvSpPr>
        <p:spPr>
          <a:xfrm>
            <a:off x="470730" y="1615412"/>
            <a:ext cx="7855852" cy="2492990"/>
          </a:xfrm>
          <a:prstGeom prst="rect">
            <a:avLst/>
          </a:prstGeom>
        </p:spPr>
        <p:txBody>
          <a:bodyPr wrap="square">
            <a:spAutoFit/>
          </a:bodyPr>
          <a:lstStyle/>
          <a:p>
            <a:r>
              <a:rPr lang="en-GB" sz="2600" b="1" dirty="0"/>
              <a:t>Known Health Benefits:</a:t>
            </a:r>
            <a:endParaRPr lang="en-GB" sz="2600" dirty="0"/>
          </a:p>
          <a:p>
            <a:pPr marL="342900" indent="-342900">
              <a:buFont typeface="Arial" panose="020B0604020202020204" pitchFamily="34" charset="0"/>
              <a:buChar char="•"/>
            </a:pPr>
            <a:r>
              <a:rPr lang="en-GB" sz="2600" dirty="0"/>
              <a:t>Help protect against the risks of pregnancy</a:t>
            </a:r>
          </a:p>
          <a:p>
            <a:pPr marL="342900" indent="-342900">
              <a:buFont typeface="Arial" panose="020B0604020202020204" pitchFamily="34" charset="0"/>
              <a:buChar char="•"/>
            </a:pPr>
            <a:r>
              <a:rPr lang="en-GB" sz="2600" dirty="0"/>
              <a:t>May help protect against:</a:t>
            </a:r>
          </a:p>
          <a:p>
            <a:pPr marL="342900" indent="-342900">
              <a:buFont typeface="Symbol" panose="05050102010706020507" pitchFamily="18" charset="2"/>
              <a:buChar char="-"/>
            </a:pPr>
            <a:r>
              <a:rPr lang="en-GB" sz="2600" dirty="0"/>
              <a:t>Certain STIs (chlamydia, </a:t>
            </a:r>
            <a:r>
              <a:rPr lang="en-GB" sz="2600" dirty="0" err="1"/>
              <a:t>gonorrhea</a:t>
            </a:r>
            <a:r>
              <a:rPr lang="en-GB" sz="2600" dirty="0"/>
              <a:t>, pelvic inflammatory disease, trichomoniasis)</a:t>
            </a:r>
          </a:p>
          <a:p>
            <a:pPr marL="342900" indent="-342900">
              <a:buFont typeface="Symbol" panose="05050102010706020507" pitchFamily="18" charset="2"/>
              <a:buChar char="-"/>
            </a:pPr>
            <a:r>
              <a:rPr lang="en-GB" sz="2600" dirty="0"/>
              <a:t>Cervical precancer and cancer</a:t>
            </a:r>
          </a:p>
        </p:txBody>
      </p:sp>
      <p:sp>
        <p:nvSpPr>
          <p:cNvPr id="12" name="Rectangle 11">
            <a:extLst>
              <a:ext uri="{FF2B5EF4-FFF2-40B4-BE49-F238E27FC236}">
                <a16:creationId xmlns:a16="http://schemas.microsoft.com/office/drawing/2014/main" id="{05651790-25C8-48DA-830E-1C4061AEFBA9}"/>
              </a:ext>
            </a:extLst>
          </p:cNvPr>
          <p:cNvSpPr/>
          <p:nvPr/>
        </p:nvSpPr>
        <p:spPr>
          <a:xfrm>
            <a:off x="471657" y="4201654"/>
            <a:ext cx="8492233" cy="2092881"/>
          </a:xfrm>
          <a:prstGeom prst="rect">
            <a:avLst/>
          </a:prstGeom>
        </p:spPr>
        <p:txBody>
          <a:bodyPr wrap="square">
            <a:spAutoFit/>
          </a:bodyPr>
          <a:lstStyle/>
          <a:p>
            <a:r>
              <a:rPr lang="en-GB" sz="2600" b="1" dirty="0">
                <a:solidFill>
                  <a:schemeClr val="accent1"/>
                </a:solidFill>
              </a:rPr>
              <a:t>Some women say they like the diaphragm because it:</a:t>
            </a:r>
          </a:p>
          <a:p>
            <a:pPr marL="342900" indent="-342900">
              <a:buFont typeface="Arial" panose="020B0604020202020204" pitchFamily="34" charset="0"/>
              <a:buChar char="•"/>
            </a:pPr>
            <a:r>
              <a:rPr lang="en-GB" sz="2600" dirty="0"/>
              <a:t>Is controlled by the woman</a:t>
            </a:r>
          </a:p>
          <a:p>
            <a:pPr marL="342900" indent="-342900">
              <a:buFont typeface="Arial" panose="020B0604020202020204" pitchFamily="34" charset="0"/>
              <a:buChar char="•"/>
            </a:pPr>
            <a:r>
              <a:rPr lang="en-GB" sz="2600" dirty="0"/>
              <a:t>Has no hormonal side effects</a:t>
            </a:r>
          </a:p>
          <a:p>
            <a:pPr marL="342900" indent="-342900">
              <a:buFont typeface="Arial" panose="020B0604020202020204" pitchFamily="34" charset="0"/>
              <a:buChar char="•"/>
            </a:pPr>
            <a:r>
              <a:rPr lang="en-GB" sz="2600" dirty="0"/>
              <a:t>Can be inserted ahead of time and so does not interrupt sex</a:t>
            </a:r>
          </a:p>
        </p:txBody>
      </p:sp>
    </p:spTree>
    <p:extLst>
      <p:ext uri="{BB962C8B-B14F-4D97-AF65-F5344CB8AC3E}">
        <p14:creationId xmlns:p14="http://schemas.microsoft.com/office/powerpoint/2010/main" val="24842190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The diaphragm: Side effects and health risks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34684" y="1728524"/>
            <a:ext cx="3444587" cy="2594094"/>
          </a:xfrm>
        </p:spPr>
        <p:txBody>
          <a:bodyPr>
            <a:normAutofit/>
          </a:bodyPr>
          <a:lstStyle/>
          <a:p>
            <a:pPr marL="0" indent="0">
              <a:buNone/>
            </a:pPr>
            <a:r>
              <a:rPr lang="en-GB" sz="2600" b="1" dirty="0"/>
              <a:t>Side Effects</a:t>
            </a:r>
            <a:r>
              <a:rPr lang="en-GB" sz="2600" dirty="0"/>
              <a:t>:</a:t>
            </a:r>
          </a:p>
          <a:p>
            <a:r>
              <a:rPr lang="en-GB" sz="2600" dirty="0"/>
              <a:t>Irritation in or around the vagina or penis</a:t>
            </a:r>
          </a:p>
          <a:p>
            <a:r>
              <a:rPr lang="en-GB" sz="2600" dirty="0"/>
              <a:t>Vaginal lesions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97</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
        <p:nvSpPr>
          <p:cNvPr id="9" name="Rectangle 8">
            <a:extLst>
              <a:ext uri="{FF2B5EF4-FFF2-40B4-BE49-F238E27FC236}">
                <a16:creationId xmlns:a16="http://schemas.microsoft.com/office/drawing/2014/main" id="{14E57AF0-C732-4767-990B-4896130656E1}"/>
              </a:ext>
            </a:extLst>
          </p:cNvPr>
          <p:cNvSpPr/>
          <p:nvPr/>
        </p:nvSpPr>
        <p:spPr>
          <a:xfrm>
            <a:off x="4294909" y="1593238"/>
            <a:ext cx="4668981" cy="4893647"/>
          </a:xfrm>
          <a:prstGeom prst="rect">
            <a:avLst/>
          </a:prstGeom>
        </p:spPr>
        <p:txBody>
          <a:bodyPr wrap="square">
            <a:spAutoFit/>
          </a:bodyPr>
          <a:lstStyle/>
          <a:p>
            <a:r>
              <a:rPr lang="en-GB" sz="2600" b="1" dirty="0"/>
              <a:t>Known Health Risks</a:t>
            </a:r>
          </a:p>
          <a:p>
            <a:r>
              <a:rPr lang="en-GB" sz="2600" b="1" dirty="0">
                <a:solidFill>
                  <a:srgbClr val="C00000"/>
                </a:solidFill>
              </a:rPr>
              <a:t>Common to uncommon</a:t>
            </a:r>
            <a:r>
              <a:rPr lang="en-GB" sz="2600" dirty="0"/>
              <a:t>:</a:t>
            </a:r>
          </a:p>
          <a:p>
            <a:pPr marL="342900" indent="-342900">
              <a:buFont typeface="Arial" panose="020B0604020202020204" pitchFamily="34" charset="0"/>
              <a:buChar char="•"/>
            </a:pPr>
            <a:r>
              <a:rPr lang="en-GB" sz="2600" dirty="0"/>
              <a:t>Urinary tract infection</a:t>
            </a:r>
          </a:p>
          <a:p>
            <a:pPr marL="342900" indent="-342900">
              <a:buFont typeface="Arial" panose="020B0604020202020204" pitchFamily="34" charset="0"/>
              <a:buChar char="•"/>
            </a:pPr>
            <a:r>
              <a:rPr lang="en-GB" sz="2600" dirty="0"/>
              <a:t>Uncommon:</a:t>
            </a:r>
          </a:p>
          <a:p>
            <a:pPr marL="342900" indent="-342900">
              <a:buFont typeface="Arial" panose="020B0604020202020204" pitchFamily="34" charset="0"/>
              <a:buChar char="•"/>
            </a:pPr>
            <a:r>
              <a:rPr lang="en-GB" sz="2600" dirty="0"/>
              <a:t>Bacterial vaginosis</a:t>
            </a:r>
          </a:p>
          <a:p>
            <a:pPr marL="342900" indent="-342900">
              <a:buFont typeface="Arial" panose="020B0604020202020204" pitchFamily="34" charset="0"/>
              <a:buChar char="•"/>
            </a:pPr>
            <a:r>
              <a:rPr lang="en-GB" sz="2600" dirty="0"/>
              <a:t>Candidiasis</a:t>
            </a:r>
          </a:p>
          <a:p>
            <a:r>
              <a:rPr lang="en-GB" sz="2600" b="1" dirty="0">
                <a:solidFill>
                  <a:srgbClr val="C00000"/>
                </a:solidFill>
              </a:rPr>
              <a:t>Rare</a:t>
            </a:r>
            <a:r>
              <a:rPr lang="en-GB" sz="2600" dirty="0"/>
              <a:t>:</a:t>
            </a:r>
          </a:p>
          <a:p>
            <a:pPr marL="342900" indent="-342900">
              <a:buFont typeface="Arial" panose="020B0604020202020204" pitchFamily="34" charset="0"/>
              <a:buChar char="•"/>
            </a:pPr>
            <a:r>
              <a:rPr lang="en-GB" sz="2600" dirty="0"/>
              <a:t>Frequent use of nonoxynol-9 may increase risk of HIV infection</a:t>
            </a:r>
          </a:p>
          <a:p>
            <a:r>
              <a:rPr lang="en-GB" sz="2600" b="1" dirty="0">
                <a:solidFill>
                  <a:srgbClr val="C00000"/>
                </a:solidFill>
              </a:rPr>
              <a:t>Extremely rare</a:t>
            </a:r>
            <a:r>
              <a:rPr lang="en-GB" sz="2600" dirty="0"/>
              <a:t>:</a:t>
            </a:r>
          </a:p>
          <a:p>
            <a:r>
              <a:rPr lang="en-GB" sz="2600" dirty="0"/>
              <a:t>Toxic shock syndrome</a:t>
            </a:r>
          </a:p>
        </p:txBody>
      </p:sp>
    </p:spTree>
    <p:extLst>
      <p:ext uri="{BB962C8B-B14F-4D97-AF65-F5344CB8AC3E}">
        <p14:creationId xmlns:p14="http://schemas.microsoft.com/office/powerpoint/2010/main" val="236168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Who can and cannot use the diaphragm?</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4894264"/>
          </a:xfrm>
        </p:spPr>
        <p:txBody>
          <a:bodyPr>
            <a:noAutofit/>
          </a:bodyPr>
          <a:lstStyle/>
          <a:p>
            <a:r>
              <a:rPr lang="en-GB" sz="2800" dirty="0"/>
              <a:t>Nearly all women can use the diaphragm safely and effectively.</a:t>
            </a:r>
          </a:p>
          <a:p>
            <a:r>
              <a:rPr lang="en-GB" sz="2800" dirty="0"/>
              <a:t>It can be started </a:t>
            </a:r>
            <a:r>
              <a:rPr lang="en-GB" sz="2800" b="1" dirty="0"/>
              <a:t>at any time.</a:t>
            </a:r>
            <a:r>
              <a:rPr lang="en-GB" sz="2800" dirty="0"/>
              <a:t> </a:t>
            </a:r>
          </a:p>
          <a:p>
            <a:pPr lvl="1">
              <a:buFont typeface="Symbol" panose="05050102010706020507" pitchFamily="18" charset="2"/>
              <a:buChar char="-"/>
            </a:pPr>
            <a:r>
              <a:rPr lang="en-GB" sz="2300" dirty="0">
                <a:solidFill>
                  <a:srgbClr val="C00000"/>
                </a:solidFill>
              </a:rPr>
              <a:t>If the woman has had a full-term delivery or second trimester spontaneous or induced abortion less than 6 weeks ago, give her a backup method to use, if needed, until 6 weeks have passed.</a:t>
            </a:r>
          </a:p>
          <a:p>
            <a:r>
              <a:rPr lang="en-GB" sz="2800" dirty="0"/>
              <a:t>For a woman switching from another method, suggest that she try the diaphragm for a time while still using her other method so that she can safely gain confidence that she can use the diaphragm correctly.</a:t>
            </a:r>
          </a:p>
          <a:p>
            <a:endParaRPr lang="en-GB" sz="2600" dirty="0"/>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98</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3936369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3400" b="1" dirty="0">
                <a:solidFill>
                  <a:schemeClr val="accent1"/>
                </a:solidFill>
                <a:latin typeface="Calibri" panose="020F0502020204030204" pitchFamily="34" charset="0"/>
                <a:cs typeface="Calibri" panose="020F0502020204030204" pitchFamily="34" charset="0"/>
              </a:rPr>
              <a:t>The diaphragm: Correcting misunderstandings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pPr marL="0" indent="0">
              <a:buNone/>
            </a:pPr>
            <a:r>
              <a:rPr lang="en-GB" sz="2800" b="1" dirty="0"/>
              <a:t>Diaphragms:</a:t>
            </a:r>
            <a:endParaRPr lang="en-GB" sz="2800" dirty="0"/>
          </a:p>
          <a:p>
            <a:r>
              <a:rPr lang="en-GB" sz="2800" dirty="0"/>
              <a:t>Do not affect the feeling of sex. A few men report feeling the diaphragm during sex, but most do not.</a:t>
            </a:r>
          </a:p>
          <a:p>
            <a:r>
              <a:rPr lang="en-GB" sz="2800" dirty="0"/>
              <a:t>Cannot pass through the cervix. They cannot go into the uterus or otherwise get lost in the woman’s body.</a:t>
            </a:r>
          </a:p>
          <a:p>
            <a:r>
              <a:rPr lang="en-GB" sz="2800" dirty="0"/>
              <a:t>Do not cause cervical cancer.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99</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287557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12186</Words>
  <Application>Microsoft Office PowerPoint</Application>
  <PresentationFormat>On-screen Show (4:3)</PresentationFormat>
  <Paragraphs>1299</Paragraphs>
  <Slides>106</Slides>
  <Notes>82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106</vt:i4>
      </vt:variant>
    </vt:vector>
  </HeadingPairs>
  <TitlesOfParts>
    <vt:vector size="124" baseType="lpstr">
      <vt:lpstr>Arial</vt:lpstr>
      <vt:lpstr>Arial Black</vt:lpstr>
      <vt:lpstr>Arial MT Black</vt:lpstr>
      <vt:lpstr>Calibri</vt:lpstr>
      <vt:lpstr>Calibri Light</vt:lpstr>
      <vt:lpstr>Courier New</vt:lpstr>
      <vt:lpstr>Garamond</vt:lpstr>
      <vt:lpstr>Symbol</vt:lpstr>
      <vt:lpstr>Times New Roman</vt:lpstr>
      <vt:lpstr>Wingdings</vt:lpstr>
      <vt:lpstr>Zapf Dingbats</vt:lpstr>
      <vt:lpstr>TRP Template</vt:lpstr>
      <vt:lpstr>Custom Design</vt:lpstr>
      <vt:lpstr>1_TRP Template</vt:lpstr>
      <vt:lpstr>2_TRP Template</vt:lpstr>
      <vt:lpstr>3_TRP Template</vt:lpstr>
      <vt:lpstr>1_Custom Design</vt:lpstr>
      <vt:lpstr>Office Theme</vt:lpstr>
      <vt:lpstr>               Contraceptive methods -  Part 3   </vt:lpstr>
      <vt:lpstr>Outline and objectives</vt:lpstr>
      <vt:lpstr>Methods</vt:lpstr>
      <vt:lpstr>PowerPoint Presentation</vt:lpstr>
      <vt:lpstr>PowerPoint Presentation</vt:lpstr>
      <vt:lpstr>PowerPoint Presentation</vt:lpstr>
      <vt:lpstr>What are LNG-IUDs</vt:lpstr>
      <vt:lpstr>LNG-IUDs: Types and brands </vt:lpstr>
      <vt:lpstr>Similarities: Copper IUDs vs. LNG-IUDs</vt:lpstr>
      <vt:lpstr>  Differences: Copper vs LNG-IUDs  </vt:lpstr>
      <vt:lpstr>LNG-IUD: Mechanism of action</vt:lpstr>
      <vt:lpstr>Relative effectiveness of LNG IUD to other family planning methods </vt:lpstr>
      <vt:lpstr>PowerPoint Presentation</vt:lpstr>
      <vt:lpstr>LNG-IUD: Health benefits</vt:lpstr>
      <vt:lpstr>IUDs Reduce Risk of Ectopic Pregnancy</vt:lpstr>
      <vt:lpstr>LNG-IUD: Possible side-effects </vt:lpstr>
      <vt:lpstr>PowerPoint Presentation</vt:lpstr>
      <vt:lpstr>PowerPoint Presentation</vt:lpstr>
      <vt:lpstr>LNG-IUD use by women with HIV Infection</vt:lpstr>
      <vt:lpstr>LNG-IUD use by postpartum women </vt:lpstr>
      <vt:lpstr>When to start LNG-IUD - 1</vt:lpstr>
      <vt:lpstr>When to start LNG-IUD - 2</vt:lpstr>
      <vt:lpstr>When to start LNG-IUD - 3</vt:lpstr>
      <vt:lpstr>When to start LNG-IUD - 4</vt:lpstr>
      <vt:lpstr>PowerPoint Presentation</vt:lpstr>
      <vt:lpstr>Correcting rumours and misconceptions about LNG-IUDS</vt:lpstr>
      <vt:lpstr>Infertility is linked to STIs, not to IUDs  </vt:lpstr>
      <vt:lpstr> Complications of LNG IUD </vt:lpstr>
      <vt:lpstr>Expulsion rates of LNG IUD are higher for postpartum insertion</vt:lpstr>
      <vt:lpstr>Signs of possible LNG-IUD complications</vt:lpstr>
      <vt:lpstr>Managing LNG-IUD side effects or complications: Changes in bleeding patterns</vt:lpstr>
      <vt:lpstr>Managing LNG-IUD side effects or complications: Cramping and mild pain</vt:lpstr>
      <vt:lpstr>Managing LNG-IUD side effects or complications: Severe pain in lower abdomen</vt:lpstr>
      <vt:lpstr>Managing LNG-IUD side effects or complications: Suspected perforation</vt:lpstr>
      <vt:lpstr>Managing LNG-IUD side effects or complications: Missing strings</vt:lpstr>
      <vt:lpstr>Managing LNG-IUD side effects or complications: Suspected pregnancy</vt:lpstr>
      <vt:lpstr>LNG-IUDs: Summary</vt:lpstr>
      <vt:lpstr>PowerPoint Presentation</vt:lpstr>
      <vt:lpstr>What are Copper IUDs?</vt:lpstr>
      <vt:lpstr>Copper IUDs: Types</vt:lpstr>
      <vt:lpstr>Copper IUDs: Mechanism of action</vt:lpstr>
      <vt:lpstr>Relative effectiveness of Copper IUDs to other methods</vt:lpstr>
      <vt:lpstr>PowerPoint Presentation</vt:lpstr>
      <vt:lpstr>Copper IUDs: Health benefits</vt:lpstr>
      <vt:lpstr>Copper IUDs: Possible side effects</vt:lpstr>
      <vt:lpstr>PowerPoint Presentation</vt:lpstr>
      <vt:lpstr>PowerPoint Presentation</vt:lpstr>
      <vt:lpstr>IUD Use by Women with HIV Infection</vt:lpstr>
      <vt:lpstr>IUD use by postpartum women </vt:lpstr>
      <vt:lpstr>PowerPoint Presentation</vt:lpstr>
      <vt:lpstr>PowerPoint Presentation</vt:lpstr>
      <vt:lpstr>Copper IUDS: Correcting rumors and misconceptions</vt:lpstr>
      <vt:lpstr>Complications of Copper IUDs - 1</vt:lpstr>
      <vt:lpstr>PowerPoint Presentation</vt:lpstr>
      <vt:lpstr>Signs of possible Copper IUD complications</vt:lpstr>
      <vt:lpstr>Managing Copper IUD side effects or complications: Heavy, prolonged or irregular bleeding</vt:lpstr>
      <vt:lpstr>Managing Copper IUD side effects or complications: Cramping and mild pain</vt:lpstr>
      <vt:lpstr>Managing Copper IUD side effects or complications: Severe pain in lower abdomen </vt:lpstr>
      <vt:lpstr>Managing Copper IUD side effects or complications: Suspected perforation</vt:lpstr>
      <vt:lpstr>Managing Copper IUD side effects or complications: Missing strings</vt:lpstr>
      <vt:lpstr>Managing Copper IUD side effects or complications: Suspected pregnancy</vt:lpstr>
      <vt:lpstr>Copper IUDs: Summary</vt:lpstr>
      <vt:lpstr>Barrier methods  </vt:lpstr>
      <vt:lpstr>PowerPoint Presentation</vt:lpstr>
      <vt:lpstr>What are male condoms?</vt:lpstr>
      <vt:lpstr>Male condoms: Dual protection</vt:lpstr>
      <vt:lpstr>Relative effectiveness of male condoms compared to other FP methods </vt:lpstr>
      <vt:lpstr>Male condoms: Effectiveness for preventing HIV</vt:lpstr>
      <vt:lpstr>Characteristics of male condoms: Advantages</vt:lpstr>
      <vt:lpstr>Characteristics of male condoms: Limitations</vt:lpstr>
      <vt:lpstr>Male condoms: Managing problems - 1</vt:lpstr>
      <vt:lpstr>PowerPoint Presentation</vt:lpstr>
      <vt:lpstr>Male condoms: Summary</vt:lpstr>
      <vt:lpstr>PowerPoint Presentation</vt:lpstr>
      <vt:lpstr>What is the female condom?</vt:lpstr>
      <vt:lpstr>Female Condom: How does it work</vt:lpstr>
      <vt:lpstr>Relative effectiveness of female condoms to other FP methods </vt:lpstr>
      <vt:lpstr>PowerPoint Presentation</vt:lpstr>
      <vt:lpstr>Characteristics of female condoms: What women and men do not like</vt:lpstr>
      <vt:lpstr>Female condoms: Managing problems - 1</vt:lpstr>
      <vt:lpstr>PowerPoint Presentation</vt:lpstr>
      <vt:lpstr>Male and female condoms: Problems that may require switching</vt:lpstr>
      <vt:lpstr>Female condom: Summary</vt:lpstr>
      <vt:lpstr>Spermicides </vt:lpstr>
      <vt:lpstr>What are spermicides?</vt:lpstr>
      <vt:lpstr>How do spermicides work and what do users like?</vt:lpstr>
      <vt:lpstr>Spermicide: Effectiveness </vt:lpstr>
      <vt:lpstr>Spermicide: Side effects, health benefits and health risks </vt:lpstr>
      <vt:lpstr>Spermicide: Correcting misunderstandings</vt:lpstr>
      <vt:lpstr>Who can and cannot use spermicide? </vt:lpstr>
      <vt:lpstr>Spermicide: Summary</vt:lpstr>
      <vt:lpstr>Diaphragms</vt:lpstr>
      <vt:lpstr>What is the diaphragm?</vt:lpstr>
      <vt:lpstr>How does the diaphragm work?</vt:lpstr>
      <vt:lpstr>The diaphragm: Effectiveness</vt:lpstr>
      <vt:lpstr>The diaphragm: Health benefits</vt:lpstr>
      <vt:lpstr>The diaphragm: Side effects and health risks</vt:lpstr>
      <vt:lpstr>Who can and cannot use the diaphragm?</vt:lpstr>
      <vt:lpstr>The diaphragm: Correcting misunderstandings</vt:lpstr>
      <vt:lpstr>The diaphragm: Summary</vt:lpstr>
      <vt:lpstr>Cervical caps </vt:lpstr>
      <vt:lpstr>What is the cervical cap?</vt:lpstr>
      <vt:lpstr>Effectiveness of the cervical cap</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  Part 3 - Raqibat Idris</dc:title>
  <dc:creator>Raqibat Idris</dc:creator>
  <cp:lastModifiedBy>Aldo Campana</cp:lastModifiedBy>
  <cp:revision>150</cp:revision>
  <dcterms:created xsi:type="dcterms:W3CDTF">2021-06-04T15:42:28Z</dcterms:created>
  <dcterms:modified xsi:type="dcterms:W3CDTF">2021-06-19T06:09:03Z</dcterms:modified>
</cp:coreProperties>
</file>